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4" r:id="rId1"/>
  </p:sldMasterIdLst>
  <p:notesMasterIdLst>
    <p:notesMasterId r:id="rId17"/>
  </p:notesMasterIdLst>
  <p:sldIdLst>
    <p:sldId id="324" r:id="rId2"/>
    <p:sldId id="375" r:id="rId3"/>
    <p:sldId id="341" r:id="rId4"/>
    <p:sldId id="342" r:id="rId5"/>
    <p:sldId id="343" r:id="rId6"/>
    <p:sldId id="345" r:id="rId7"/>
    <p:sldId id="376" r:id="rId8"/>
    <p:sldId id="371" r:id="rId9"/>
    <p:sldId id="372" r:id="rId10"/>
    <p:sldId id="368" r:id="rId11"/>
    <p:sldId id="369" r:id="rId12"/>
    <p:sldId id="370" r:id="rId13"/>
    <p:sldId id="373" r:id="rId14"/>
    <p:sldId id="365" r:id="rId15"/>
    <p:sldId id="380" r:id="rId16"/>
  </p:sldIdLst>
  <p:sldSz cx="9144000" cy="6858000" type="screen4x3"/>
  <p:notesSz cx="6858000" cy="9144000"/>
  <p:defaultTextStyle>
    <a:defPPr>
      <a:defRPr lang="ja-JP"/>
    </a:defPPr>
    <a:lvl1pPr algn="l" rtl="0" fontAlgn="base">
      <a:spcBef>
        <a:spcPct val="0"/>
      </a:spcBef>
      <a:spcAft>
        <a:spcPct val="0"/>
      </a:spcAft>
      <a:defRPr kumimoji="1" kern="1200">
        <a:solidFill>
          <a:schemeClr val="tx1"/>
        </a:solidFill>
        <a:latin typeface="Arial" charset="0"/>
        <a:ea typeface="ＭＳ Ｐゴシック" pitchFamily="-109"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109"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109"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109"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109" charset="-128"/>
        <a:cs typeface="+mn-cs"/>
      </a:defRPr>
    </a:lvl5pPr>
    <a:lvl6pPr marL="2286000" algn="l" defTabSz="914400" rtl="0" eaLnBrk="1" latinLnBrk="0" hangingPunct="1">
      <a:defRPr kumimoji="1" kern="1200">
        <a:solidFill>
          <a:schemeClr val="tx1"/>
        </a:solidFill>
        <a:latin typeface="Arial" charset="0"/>
        <a:ea typeface="ＭＳ Ｐゴシック" pitchFamily="-109" charset="-128"/>
        <a:cs typeface="+mn-cs"/>
      </a:defRPr>
    </a:lvl6pPr>
    <a:lvl7pPr marL="2743200" algn="l" defTabSz="914400" rtl="0" eaLnBrk="1" latinLnBrk="0" hangingPunct="1">
      <a:defRPr kumimoji="1" kern="1200">
        <a:solidFill>
          <a:schemeClr val="tx1"/>
        </a:solidFill>
        <a:latin typeface="Arial" charset="0"/>
        <a:ea typeface="ＭＳ Ｐゴシック" pitchFamily="-109" charset="-128"/>
        <a:cs typeface="+mn-cs"/>
      </a:defRPr>
    </a:lvl7pPr>
    <a:lvl8pPr marL="3200400" algn="l" defTabSz="914400" rtl="0" eaLnBrk="1" latinLnBrk="0" hangingPunct="1">
      <a:defRPr kumimoji="1" kern="1200">
        <a:solidFill>
          <a:schemeClr val="tx1"/>
        </a:solidFill>
        <a:latin typeface="Arial" charset="0"/>
        <a:ea typeface="ＭＳ Ｐゴシック" pitchFamily="-109" charset="-128"/>
        <a:cs typeface="+mn-cs"/>
      </a:defRPr>
    </a:lvl8pPr>
    <a:lvl9pPr marL="3657600" algn="l" defTabSz="914400" rtl="0" eaLnBrk="1" latinLnBrk="0" hangingPunct="1">
      <a:defRPr kumimoji="1" kern="1200">
        <a:solidFill>
          <a:schemeClr val="tx1"/>
        </a:solidFill>
        <a:latin typeface="Arial" charset="0"/>
        <a:ea typeface="ＭＳ Ｐゴシック" pitchFamily="-109"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CC"/>
    <a:srgbClr val="CCFF99"/>
    <a:srgbClr val="66FF33"/>
    <a:srgbClr val="33CC00"/>
    <a:srgbClr val="FF6600"/>
    <a:srgbClr val="4168A7"/>
    <a:srgbClr val="C4E59F"/>
    <a:srgbClr val="FFE389"/>
    <a:srgbClr val="FF9933"/>
    <a:srgbClr val="FFA8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17" autoAdjust="0"/>
    <p:restoredTop sz="97227" autoAdjust="0"/>
  </p:normalViewPr>
  <p:slideViewPr>
    <p:cSldViewPr>
      <p:cViewPr>
        <p:scale>
          <a:sx n="100" d="100"/>
          <a:sy n="100" d="100"/>
        </p:scale>
        <p:origin x="-872" y="-160"/>
      </p:cViewPr>
      <p:guideLst>
        <p:guide orient="horz" pos="4319"/>
        <p:guide pos="2858"/>
      </p:guideLst>
    </p:cSldViewPr>
  </p:slideViewPr>
  <p:notesTextViewPr>
    <p:cViewPr>
      <p:scale>
        <a:sx n="100" d="100"/>
        <a:sy n="100" d="100"/>
      </p:scale>
      <p:origin x="0" y="0"/>
    </p:cViewPr>
  </p:notesTextViewPr>
  <p:sorterViewPr>
    <p:cViewPr>
      <p:scale>
        <a:sx n="76" d="100"/>
        <a:sy n="7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ＭＳ Ｐゴシック" charset="-128"/>
              </a:defRPr>
            </a:lvl1pPr>
          </a:lstStyle>
          <a:p>
            <a:pPr>
              <a:defRPr/>
            </a:pPr>
            <a:endParaRPr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ea typeface="ＭＳ Ｐゴシック" charset="-128"/>
              </a:defRPr>
            </a:lvl1pPr>
          </a:lstStyle>
          <a:p>
            <a:pPr>
              <a:defRPr/>
            </a:pPr>
            <a:fld id="{A6AA2F50-CB91-4431-ABD2-C55522DB25F6}" type="datetimeFigureOut">
              <a:rPr lang="ja-JP" altLang="en-US"/>
              <a:pPr>
                <a:defRPr/>
              </a:pPr>
              <a:t>14/11/12</a:t>
            </a:fld>
            <a:endParaRPr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ja-JP" altLang="en-US" noProof="0" smtClean="0"/>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ＭＳ Ｐゴシック" charset="-128"/>
              </a:defRPr>
            </a:lvl1pPr>
          </a:lstStyle>
          <a:p>
            <a:pPr>
              <a:defRPr/>
            </a:pPr>
            <a:endParaRPr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ea typeface="ＭＳ Ｐゴシック" charset="-128"/>
              </a:defRPr>
            </a:lvl1pPr>
          </a:lstStyle>
          <a:p>
            <a:pPr>
              <a:defRPr/>
            </a:pPr>
            <a:fld id="{8986A19A-77ED-4209-8446-DC20928B7A42}" type="slidenum">
              <a:rPr lang="ja-JP" altLang="en-US"/>
              <a:pPr>
                <a:defRPr/>
              </a:pPr>
              <a:t>‹#›</a:t>
            </a:fld>
            <a:endParaRPr lang="ja-JP" altLang="en-US"/>
          </a:p>
        </p:txBody>
      </p:sp>
    </p:spTree>
    <p:extLst>
      <p:ext uri="{BB962C8B-B14F-4D97-AF65-F5344CB8AC3E}">
        <p14:creationId xmlns:p14="http://schemas.microsoft.com/office/powerpoint/2010/main" val="32168922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スライド イメージ プレースホルダ 1"/>
          <p:cNvSpPr>
            <a:spLocks noGrp="1" noRot="1" noChangeAspect="1" noTextEdit="1"/>
          </p:cNvSpPr>
          <p:nvPr>
            <p:ph type="sldImg"/>
          </p:nvPr>
        </p:nvSpPr>
        <p:spPr>
          <a:ln/>
        </p:spPr>
      </p:sp>
      <p:sp>
        <p:nvSpPr>
          <p:cNvPr id="16386" name="ノート プレースホル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ja-JP" altLang="en-US">
              <a:ea typeface="ＭＳ Ｐ明朝" charset="0"/>
            </a:endParaRPr>
          </a:p>
        </p:txBody>
      </p:sp>
      <p:sp>
        <p:nvSpPr>
          <p:cNvPr id="16387" name="スライド番号プレースホルダ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spcBef>
                <a:spcPct val="20000"/>
              </a:spcBef>
              <a:defRPr kumimoji="1" sz="1200">
                <a:solidFill>
                  <a:srgbClr val="484848"/>
                </a:solidFill>
                <a:latin typeface="Arial" charset="0"/>
                <a:ea typeface="HG丸ｺﾞｼｯｸM-PRO" charset="0"/>
                <a:cs typeface="HG丸ｺﾞｼｯｸM-PRO" charset="0"/>
              </a:defRPr>
            </a:lvl1pPr>
            <a:lvl2pPr marL="742950" indent="-285750" defTabSz="957263">
              <a:spcBef>
                <a:spcPct val="20000"/>
              </a:spcBef>
              <a:defRPr kumimoji="1" sz="1200">
                <a:solidFill>
                  <a:srgbClr val="484848"/>
                </a:solidFill>
                <a:latin typeface="Arial" charset="0"/>
                <a:ea typeface="HG丸ｺﾞｼｯｸM-PRO" charset="0"/>
                <a:cs typeface="HG丸ｺﾞｼｯｸM-PRO" charset="0"/>
              </a:defRPr>
            </a:lvl2pPr>
            <a:lvl3pPr marL="1143000" indent="-228600" defTabSz="957263">
              <a:spcBef>
                <a:spcPct val="20000"/>
              </a:spcBef>
              <a:defRPr kumimoji="1" sz="1200">
                <a:solidFill>
                  <a:srgbClr val="484848"/>
                </a:solidFill>
                <a:latin typeface="Arial" charset="0"/>
                <a:ea typeface="HG丸ｺﾞｼｯｸM-PRO" charset="0"/>
                <a:cs typeface="HG丸ｺﾞｼｯｸM-PRO" charset="0"/>
              </a:defRPr>
            </a:lvl3pPr>
            <a:lvl4pPr marL="1600200" indent="-228600" defTabSz="957263">
              <a:spcBef>
                <a:spcPct val="20000"/>
              </a:spcBef>
              <a:defRPr kumimoji="1" sz="1200">
                <a:solidFill>
                  <a:srgbClr val="484848"/>
                </a:solidFill>
                <a:latin typeface="Arial" charset="0"/>
                <a:ea typeface="HG丸ｺﾞｼｯｸM-PRO" charset="0"/>
                <a:cs typeface="HG丸ｺﾞｼｯｸM-PRO" charset="0"/>
              </a:defRPr>
            </a:lvl4pPr>
            <a:lvl5pPr marL="2057400" indent="-228600" defTabSz="957263">
              <a:spcBef>
                <a:spcPct val="20000"/>
              </a:spcBef>
              <a:defRPr kumimoji="1" sz="1200">
                <a:solidFill>
                  <a:srgbClr val="484848"/>
                </a:solidFill>
                <a:latin typeface="Arial" charset="0"/>
                <a:ea typeface="HG丸ｺﾞｼｯｸM-PRO" charset="0"/>
                <a:cs typeface="HG丸ｺﾞｼｯｸM-PRO" charset="0"/>
              </a:defRPr>
            </a:lvl5pPr>
            <a:lvl6pPr marL="2514600" indent="-228600" defTabSz="957263" fontAlgn="base">
              <a:spcBef>
                <a:spcPct val="20000"/>
              </a:spcBef>
              <a:spcAft>
                <a:spcPct val="0"/>
              </a:spcAft>
              <a:defRPr kumimoji="1" sz="1200">
                <a:solidFill>
                  <a:srgbClr val="484848"/>
                </a:solidFill>
                <a:latin typeface="Arial" charset="0"/>
                <a:ea typeface="HG丸ｺﾞｼｯｸM-PRO" charset="0"/>
                <a:cs typeface="HG丸ｺﾞｼｯｸM-PRO" charset="0"/>
              </a:defRPr>
            </a:lvl6pPr>
            <a:lvl7pPr marL="2971800" indent="-228600" defTabSz="957263" fontAlgn="base">
              <a:spcBef>
                <a:spcPct val="20000"/>
              </a:spcBef>
              <a:spcAft>
                <a:spcPct val="0"/>
              </a:spcAft>
              <a:defRPr kumimoji="1" sz="1200">
                <a:solidFill>
                  <a:srgbClr val="484848"/>
                </a:solidFill>
                <a:latin typeface="Arial" charset="0"/>
                <a:ea typeface="HG丸ｺﾞｼｯｸM-PRO" charset="0"/>
                <a:cs typeface="HG丸ｺﾞｼｯｸM-PRO" charset="0"/>
              </a:defRPr>
            </a:lvl7pPr>
            <a:lvl8pPr marL="3429000" indent="-228600" defTabSz="957263" fontAlgn="base">
              <a:spcBef>
                <a:spcPct val="20000"/>
              </a:spcBef>
              <a:spcAft>
                <a:spcPct val="0"/>
              </a:spcAft>
              <a:defRPr kumimoji="1" sz="1200">
                <a:solidFill>
                  <a:srgbClr val="484848"/>
                </a:solidFill>
                <a:latin typeface="Arial" charset="0"/>
                <a:ea typeface="HG丸ｺﾞｼｯｸM-PRO" charset="0"/>
                <a:cs typeface="HG丸ｺﾞｼｯｸM-PRO" charset="0"/>
              </a:defRPr>
            </a:lvl8pPr>
            <a:lvl9pPr marL="3886200" indent="-228600" defTabSz="957263" fontAlgn="base">
              <a:spcBef>
                <a:spcPct val="20000"/>
              </a:spcBef>
              <a:spcAft>
                <a:spcPct val="0"/>
              </a:spcAft>
              <a:defRPr kumimoji="1" sz="1200">
                <a:solidFill>
                  <a:srgbClr val="484848"/>
                </a:solidFill>
                <a:latin typeface="Arial" charset="0"/>
                <a:ea typeface="HG丸ｺﾞｼｯｸM-PRO" charset="0"/>
                <a:cs typeface="HG丸ｺﾞｼｯｸM-PRO" charset="0"/>
              </a:defRPr>
            </a:lvl9pPr>
          </a:lstStyle>
          <a:p>
            <a:pPr>
              <a:spcBef>
                <a:spcPct val="0"/>
              </a:spcBef>
            </a:pPr>
            <a:fld id="{46012C16-3889-FA4B-AEF2-58F205AEC631}" type="slidenum">
              <a:rPr lang="ja-JP" altLang="en-US" sz="1300">
                <a:solidFill>
                  <a:schemeClr val="tx1"/>
                </a:solidFill>
                <a:ea typeface="ＭＳ Ｐゴシック" charset="0"/>
                <a:cs typeface="ＭＳ Ｐゴシック" charset="0"/>
              </a:rPr>
              <a:pPr>
                <a:spcBef>
                  <a:spcPct val="0"/>
                </a:spcBef>
              </a:pPr>
              <a:t>1</a:t>
            </a:fld>
            <a:endParaRPr lang="ja-JP" altLang="en-US" sz="1300">
              <a:solidFill>
                <a:schemeClr val="tx1"/>
              </a:solidFill>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06D9E4-13D4-4928-BBCC-1600665DCD82}" type="slidenum">
              <a:rPr lang="ja-JP" altLang="en-US"/>
              <a:pPr/>
              <a:t>8</a:t>
            </a:fld>
            <a:endParaRPr lang="en-US" altLang="ja-JP"/>
          </a:p>
        </p:txBody>
      </p:sp>
      <p:sp>
        <p:nvSpPr>
          <p:cNvPr id="718850" name="Rectangle 2"/>
          <p:cNvSpPr>
            <a:spLocks noGrp="1" noRot="1" noChangeAspect="1" noChangeArrowheads="1" noTextEdit="1"/>
          </p:cNvSpPr>
          <p:nvPr>
            <p:ph type="sldImg"/>
          </p:nvPr>
        </p:nvSpPr>
        <p:spPr>
          <a:ln/>
        </p:spPr>
      </p:sp>
      <p:sp>
        <p:nvSpPr>
          <p:cNvPr id="718851" name="Rectangle 3"/>
          <p:cNvSpPr>
            <a:spLocks noGrp="1" noChangeArrowheads="1"/>
          </p:cNvSpPr>
          <p:nvPr>
            <p:ph type="body" idx="1"/>
          </p:nvPr>
        </p:nvSpPr>
        <p:spPr/>
        <p:txBody>
          <a:bodyPr/>
          <a:lstStyle/>
          <a:p>
            <a:endParaRPr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AD7165-9438-417F-B8FC-0EA342924E8E}" type="slidenum">
              <a:rPr lang="ja-JP" altLang="en-US"/>
              <a:pPr/>
              <a:t>9</a:t>
            </a:fld>
            <a:endParaRPr lang="en-US" altLang="ja-JP"/>
          </a:p>
        </p:txBody>
      </p:sp>
      <p:sp>
        <p:nvSpPr>
          <p:cNvPr id="720898" name="Rectangle 2"/>
          <p:cNvSpPr>
            <a:spLocks noGrp="1" noRot="1" noChangeAspect="1" noChangeArrowheads="1" noTextEdit="1"/>
          </p:cNvSpPr>
          <p:nvPr>
            <p:ph type="sldImg"/>
          </p:nvPr>
        </p:nvSpPr>
        <p:spPr>
          <a:ln/>
        </p:spPr>
      </p:sp>
      <p:sp>
        <p:nvSpPr>
          <p:cNvPr id="720899" name="Rectangle 3"/>
          <p:cNvSpPr>
            <a:spLocks noGrp="1" noChangeArrowheads="1"/>
          </p:cNvSpPr>
          <p:nvPr>
            <p:ph type="body" idx="1"/>
          </p:nvPr>
        </p:nvSpPr>
        <p:spPr/>
        <p:txBody>
          <a:bodyPr/>
          <a:lstStyle/>
          <a:p>
            <a:endParaRPr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2BF0C7-6337-4B88-BE13-A8E8B028F13D}" type="slidenum">
              <a:rPr lang="ja-JP" altLang="en-US"/>
              <a:pPr/>
              <a:t>10</a:t>
            </a:fld>
            <a:endParaRPr lang="en-US" altLang="ja-JP"/>
          </a:p>
        </p:txBody>
      </p:sp>
      <p:sp>
        <p:nvSpPr>
          <p:cNvPr id="712706" name="Rectangle 2"/>
          <p:cNvSpPr>
            <a:spLocks noGrp="1" noRot="1" noChangeAspect="1" noChangeArrowheads="1" noTextEdit="1"/>
          </p:cNvSpPr>
          <p:nvPr>
            <p:ph type="sldImg"/>
          </p:nvPr>
        </p:nvSpPr>
        <p:spPr>
          <a:ln/>
        </p:spPr>
      </p:sp>
      <p:sp>
        <p:nvSpPr>
          <p:cNvPr id="712707" name="Rectangle 3"/>
          <p:cNvSpPr>
            <a:spLocks noGrp="1" noChangeArrowheads="1"/>
          </p:cNvSpPr>
          <p:nvPr>
            <p:ph type="body" idx="1"/>
          </p:nvPr>
        </p:nvSpPr>
        <p:spPr/>
        <p:txBody>
          <a:bodyPr/>
          <a:lstStyle/>
          <a:p>
            <a:endParaRPr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34B0CE-E9BB-47C8-A9C4-EE5D9B9CCA4B}" type="slidenum">
              <a:rPr lang="ja-JP" altLang="en-US"/>
              <a:pPr/>
              <a:t>11</a:t>
            </a:fld>
            <a:endParaRPr lang="en-US" altLang="ja-JP"/>
          </a:p>
        </p:txBody>
      </p:sp>
      <p:sp>
        <p:nvSpPr>
          <p:cNvPr id="714754" name="Rectangle 2"/>
          <p:cNvSpPr>
            <a:spLocks noGrp="1" noRot="1" noChangeAspect="1" noChangeArrowheads="1" noTextEdit="1"/>
          </p:cNvSpPr>
          <p:nvPr>
            <p:ph type="sldImg"/>
          </p:nvPr>
        </p:nvSpPr>
        <p:spPr>
          <a:ln/>
        </p:spPr>
      </p:sp>
      <p:sp>
        <p:nvSpPr>
          <p:cNvPr id="714755" name="Rectangle 3"/>
          <p:cNvSpPr>
            <a:spLocks noGrp="1" noChangeArrowheads="1"/>
          </p:cNvSpPr>
          <p:nvPr>
            <p:ph type="body" idx="1"/>
          </p:nvPr>
        </p:nvSpPr>
        <p:spPr/>
        <p:txBody>
          <a:bodyPr/>
          <a:lstStyle/>
          <a:p>
            <a:endParaRPr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D1B7D1-ABA7-4FB1-90DD-E6E2EDA333DF}" type="slidenum">
              <a:rPr lang="ja-JP" altLang="en-US"/>
              <a:pPr/>
              <a:t>12</a:t>
            </a:fld>
            <a:endParaRPr lang="en-US" altLang="ja-JP"/>
          </a:p>
        </p:txBody>
      </p:sp>
      <p:sp>
        <p:nvSpPr>
          <p:cNvPr id="716802" name="Rectangle 2"/>
          <p:cNvSpPr>
            <a:spLocks noGrp="1" noRot="1" noChangeAspect="1" noChangeArrowheads="1" noTextEdit="1"/>
          </p:cNvSpPr>
          <p:nvPr>
            <p:ph type="sldImg"/>
          </p:nvPr>
        </p:nvSpPr>
        <p:spPr>
          <a:ln/>
        </p:spPr>
      </p:sp>
      <p:sp>
        <p:nvSpPr>
          <p:cNvPr id="716803" name="Rectangle 3"/>
          <p:cNvSpPr>
            <a:spLocks noGrp="1" noChangeArrowheads="1"/>
          </p:cNvSpPr>
          <p:nvPr>
            <p:ph type="body" idx="1"/>
          </p:nvPr>
        </p:nvSpPr>
        <p:spPr/>
        <p:txBody>
          <a:bodyPr/>
          <a:lstStyle/>
          <a:p>
            <a:endParaRPr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873E02-90F2-4FBC-9BEA-1CAC6E4658DA}" type="slidenum">
              <a:rPr lang="ja-JP" altLang="en-US"/>
              <a:pPr/>
              <a:t>13</a:t>
            </a:fld>
            <a:endParaRPr lang="en-US" altLang="ja-JP"/>
          </a:p>
        </p:txBody>
      </p:sp>
      <p:sp>
        <p:nvSpPr>
          <p:cNvPr id="727042" name="Rectangle 2"/>
          <p:cNvSpPr>
            <a:spLocks noGrp="1" noRot="1" noChangeAspect="1" noChangeArrowheads="1" noTextEdit="1"/>
          </p:cNvSpPr>
          <p:nvPr>
            <p:ph type="sldImg"/>
          </p:nvPr>
        </p:nvSpPr>
        <p:spPr>
          <a:ln/>
        </p:spPr>
      </p:sp>
      <p:sp>
        <p:nvSpPr>
          <p:cNvPr id="727043" name="Rectangle 3"/>
          <p:cNvSpPr>
            <a:spLocks noGrp="1" noChangeArrowheads="1"/>
          </p:cNvSpPr>
          <p:nvPr>
            <p:ph type="body" idx="1"/>
          </p:nvPr>
        </p:nvSpPr>
        <p:spPr/>
        <p:txBody>
          <a:bodyPr/>
          <a:lstStyle/>
          <a:p>
            <a:endParaRPr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1828800" cy="6858000"/>
          </a:xfrm>
          <a:prstGeom prst="rect">
            <a:avLst/>
          </a:prstGeom>
          <a:gradFill rotWithShape="1">
            <a:gsLst>
              <a:gs pos="0">
                <a:srgbClr val="0066CC"/>
              </a:gs>
              <a:gs pos="100000">
                <a:srgbClr val="7DB1E5"/>
              </a:gs>
            </a:gsLst>
            <a:lin ang="0" scaled="1"/>
          </a:gradFill>
          <a:ln>
            <a:noFill/>
          </a:ln>
          <a:extLst>
            <a:ext uri="{91240B29-F687-4f45-9708-019B960494DF}">
              <a14:hiddenLine xmlns:a14="http://schemas.microsoft.com/office/drawing/2010/main" w="38100" algn="ctr">
                <a:solidFill>
                  <a:srgbClr val="000000"/>
                </a:solidFill>
                <a:miter lim="800000"/>
                <a:headEnd/>
                <a:tailEnd/>
              </a14:hiddenLine>
            </a:ext>
          </a:extLst>
        </p:spPr>
        <p:txBody>
          <a:bodyPr wrap="none" anchor="ctr"/>
          <a:lstStyle/>
          <a:p>
            <a:endParaRPr lang="ja-JP" altLang="en-US"/>
          </a:p>
        </p:txBody>
      </p:sp>
      <p:sp>
        <p:nvSpPr>
          <p:cNvPr id="4" name="AutoShape 7" descr="netcomm_logo.png"/>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5" name="Text Box 8"/>
          <p:cNvSpPr txBox="1">
            <a:spLocks noChangeArrowheads="1"/>
          </p:cNvSpPr>
          <p:nvPr/>
        </p:nvSpPr>
        <p:spPr bwMode="auto">
          <a:xfrm>
            <a:off x="152400" y="6461125"/>
            <a:ext cx="15271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marL="342900" indent="-342900" eaLnBrk="0" hangingPunct="0">
              <a:defRPr kumimoji="1">
                <a:solidFill>
                  <a:schemeClr val="tx1"/>
                </a:solidFill>
                <a:latin typeface="Arial" charset="0"/>
                <a:ea typeface="ＭＳ Ｐゴシック" pitchFamily="-109" charset="-128"/>
              </a:defRPr>
            </a:lvl1pPr>
            <a:lvl2pPr marL="742950" indent="-285750" eaLnBrk="0" hangingPunct="0">
              <a:defRPr kumimoji="1">
                <a:solidFill>
                  <a:schemeClr val="tx1"/>
                </a:solidFill>
                <a:latin typeface="Arial" charset="0"/>
                <a:ea typeface="ＭＳ Ｐゴシック" pitchFamily="-109" charset="-128"/>
              </a:defRPr>
            </a:lvl2pPr>
            <a:lvl3pPr marL="1143000" indent="-228600" eaLnBrk="0" hangingPunct="0">
              <a:defRPr kumimoji="1">
                <a:solidFill>
                  <a:schemeClr val="tx1"/>
                </a:solidFill>
                <a:latin typeface="Arial" charset="0"/>
                <a:ea typeface="ＭＳ Ｐゴシック" pitchFamily="-109" charset="-128"/>
              </a:defRPr>
            </a:lvl3pPr>
            <a:lvl4pPr marL="1600200" indent="-228600" eaLnBrk="0" hangingPunct="0">
              <a:defRPr kumimoji="1">
                <a:solidFill>
                  <a:schemeClr val="tx1"/>
                </a:solidFill>
                <a:latin typeface="Arial" charset="0"/>
                <a:ea typeface="ＭＳ Ｐゴシック" pitchFamily="-109" charset="-128"/>
              </a:defRPr>
            </a:lvl4pPr>
            <a:lvl5pPr marL="2057400" indent="-228600" eaLnBrk="0" hangingPunct="0">
              <a:defRPr kumimoji="1">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109" charset="-128"/>
              </a:defRPr>
            </a:lvl9pPr>
          </a:lstStyle>
          <a:p>
            <a:pPr algn="ctr" eaLnBrk="1" hangingPunct="1">
              <a:defRPr/>
            </a:pPr>
            <a:r>
              <a:rPr lang="en-US" altLang="ja-JP" sz="2000" smtClean="0">
                <a:solidFill>
                  <a:schemeClr val="bg1"/>
                </a:solidFill>
                <a:latin typeface="Arial Narrow" pitchFamily="34" charset="0"/>
              </a:rPr>
              <a:t>NetCommerce</a:t>
            </a:r>
          </a:p>
        </p:txBody>
      </p:sp>
      <p:sp>
        <p:nvSpPr>
          <p:cNvPr id="6" name="Text Box 9"/>
          <p:cNvSpPr txBox="1">
            <a:spLocks noChangeArrowheads="1"/>
          </p:cNvSpPr>
          <p:nvPr/>
        </p:nvSpPr>
        <p:spPr bwMode="auto">
          <a:xfrm>
            <a:off x="1828800" y="6461125"/>
            <a:ext cx="21891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marL="342900" indent="-342900" eaLnBrk="0" hangingPunct="0">
              <a:defRPr kumimoji="1">
                <a:solidFill>
                  <a:schemeClr val="tx1"/>
                </a:solidFill>
                <a:latin typeface="Arial" charset="0"/>
                <a:ea typeface="ＭＳ Ｐゴシック" pitchFamily="-109" charset="-128"/>
              </a:defRPr>
            </a:lvl1pPr>
            <a:lvl2pPr marL="742950" indent="-285750" eaLnBrk="0" hangingPunct="0">
              <a:defRPr kumimoji="1">
                <a:solidFill>
                  <a:schemeClr val="tx1"/>
                </a:solidFill>
                <a:latin typeface="Arial" charset="0"/>
                <a:ea typeface="ＭＳ Ｐゴシック" pitchFamily="-109" charset="-128"/>
              </a:defRPr>
            </a:lvl2pPr>
            <a:lvl3pPr marL="1143000" indent="-228600" eaLnBrk="0" hangingPunct="0">
              <a:defRPr kumimoji="1">
                <a:solidFill>
                  <a:schemeClr val="tx1"/>
                </a:solidFill>
                <a:latin typeface="Arial" charset="0"/>
                <a:ea typeface="ＭＳ Ｐゴシック" pitchFamily="-109" charset="-128"/>
              </a:defRPr>
            </a:lvl3pPr>
            <a:lvl4pPr marL="1600200" indent="-228600" eaLnBrk="0" hangingPunct="0">
              <a:defRPr kumimoji="1">
                <a:solidFill>
                  <a:schemeClr val="tx1"/>
                </a:solidFill>
                <a:latin typeface="Arial" charset="0"/>
                <a:ea typeface="ＭＳ Ｐゴシック" pitchFamily="-109" charset="-128"/>
              </a:defRPr>
            </a:lvl4pPr>
            <a:lvl5pPr marL="2057400" indent="-228600" eaLnBrk="0" hangingPunct="0">
              <a:defRPr kumimoji="1">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109" charset="-128"/>
              </a:defRPr>
            </a:lvl9pPr>
          </a:lstStyle>
          <a:p>
            <a:pPr algn="ctr" eaLnBrk="1" hangingPunct="1">
              <a:defRPr/>
            </a:pPr>
            <a:r>
              <a:rPr lang="en-US" altLang="ja-JP" sz="2000" smtClean="0">
                <a:solidFill>
                  <a:srgbClr val="FF3300"/>
                </a:solidFill>
              </a:rPr>
              <a:t>applied marketing</a:t>
            </a:r>
          </a:p>
        </p:txBody>
      </p:sp>
      <p:sp>
        <p:nvSpPr>
          <p:cNvPr id="7" name="Text Box 10"/>
          <p:cNvSpPr txBox="1">
            <a:spLocks noChangeArrowheads="1"/>
          </p:cNvSpPr>
          <p:nvPr/>
        </p:nvSpPr>
        <p:spPr bwMode="auto">
          <a:xfrm>
            <a:off x="6012160" y="6643688"/>
            <a:ext cx="317586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marL="342900" indent="-342900" eaLnBrk="0" hangingPunct="0">
              <a:defRPr kumimoji="1">
                <a:solidFill>
                  <a:schemeClr val="tx1"/>
                </a:solidFill>
                <a:latin typeface="Arial" charset="0"/>
                <a:ea typeface="ＭＳ Ｐゴシック" pitchFamily="-109" charset="-128"/>
              </a:defRPr>
            </a:lvl1pPr>
            <a:lvl2pPr marL="742950" indent="-285750" eaLnBrk="0" hangingPunct="0">
              <a:defRPr kumimoji="1">
                <a:solidFill>
                  <a:schemeClr val="tx1"/>
                </a:solidFill>
                <a:latin typeface="Arial" charset="0"/>
                <a:ea typeface="ＭＳ Ｐゴシック" pitchFamily="-109" charset="-128"/>
              </a:defRPr>
            </a:lvl2pPr>
            <a:lvl3pPr marL="1143000" indent="-228600" eaLnBrk="0" hangingPunct="0">
              <a:defRPr kumimoji="1">
                <a:solidFill>
                  <a:schemeClr val="tx1"/>
                </a:solidFill>
                <a:latin typeface="Arial" charset="0"/>
                <a:ea typeface="ＭＳ Ｐゴシック" pitchFamily="-109" charset="-128"/>
              </a:defRPr>
            </a:lvl3pPr>
            <a:lvl4pPr marL="1600200" indent="-228600" eaLnBrk="0" hangingPunct="0">
              <a:defRPr kumimoji="1">
                <a:solidFill>
                  <a:schemeClr val="tx1"/>
                </a:solidFill>
                <a:latin typeface="Arial" charset="0"/>
                <a:ea typeface="ＭＳ Ｐゴシック" pitchFamily="-109" charset="-128"/>
              </a:defRPr>
            </a:lvl4pPr>
            <a:lvl5pPr marL="2057400" indent="-228600" eaLnBrk="0" hangingPunct="0">
              <a:defRPr kumimoji="1">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109" charset="-128"/>
              </a:defRPr>
            </a:lvl9pPr>
          </a:lstStyle>
          <a:p>
            <a:pPr algn="ctr" eaLnBrk="1" hangingPunct="1">
              <a:defRPr/>
            </a:pPr>
            <a:r>
              <a:rPr lang="en-US" altLang="ja-JP" sz="800" smtClean="0"/>
              <a:t>2009-13, all rights reserved by NetCommerce &amp; applied marketing</a:t>
            </a:r>
          </a:p>
        </p:txBody>
      </p:sp>
      <p:sp>
        <p:nvSpPr>
          <p:cNvPr id="8" name="Line 11"/>
          <p:cNvSpPr>
            <a:spLocks noChangeShapeType="1"/>
          </p:cNvSpPr>
          <p:nvPr/>
        </p:nvSpPr>
        <p:spPr bwMode="auto">
          <a:xfrm>
            <a:off x="4038600" y="3352800"/>
            <a:ext cx="0" cy="3505200"/>
          </a:xfrm>
          <a:prstGeom prst="line">
            <a:avLst/>
          </a:prstGeom>
          <a:noFill/>
          <a:ln w="12700">
            <a:solidFill>
              <a:srgbClr val="B2B2B2"/>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 name="Line 12"/>
          <p:cNvSpPr>
            <a:spLocks noChangeShapeType="1"/>
          </p:cNvSpPr>
          <p:nvPr/>
        </p:nvSpPr>
        <p:spPr bwMode="auto">
          <a:xfrm>
            <a:off x="4038600" y="0"/>
            <a:ext cx="0" cy="2438400"/>
          </a:xfrm>
          <a:prstGeom prst="line">
            <a:avLst/>
          </a:prstGeom>
          <a:noFill/>
          <a:ln w="12700">
            <a:solidFill>
              <a:srgbClr val="B2B2B2"/>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 name="Text Box 13"/>
          <p:cNvSpPr txBox="1">
            <a:spLocks noChangeArrowheads="1"/>
          </p:cNvSpPr>
          <p:nvPr/>
        </p:nvSpPr>
        <p:spPr bwMode="auto">
          <a:xfrm>
            <a:off x="6964363" y="0"/>
            <a:ext cx="21796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marL="342900" indent="-342900" eaLnBrk="0" hangingPunct="0">
              <a:defRPr kumimoji="1">
                <a:solidFill>
                  <a:schemeClr val="tx1"/>
                </a:solidFill>
                <a:latin typeface="Arial" charset="0"/>
                <a:ea typeface="ＭＳ Ｐゴシック" pitchFamily="-109" charset="-128"/>
              </a:defRPr>
            </a:lvl1pPr>
            <a:lvl2pPr marL="742950" indent="-285750" eaLnBrk="0" hangingPunct="0">
              <a:defRPr kumimoji="1">
                <a:solidFill>
                  <a:schemeClr val="tx1"/>
                </a:solidFill>
                <a:latin typeface="Arial" charset="0"/>
                <a:ea typeface="ＭＳ Ｐゴシック" pitchFamily="-109" charset="-128"/>
              </a:defRPr>
            </a:lvl2pPr>
            <a:lvl3pPr marL="1143000" indent="-228600" eaLnBrk="0" hangingPunct="0">
              <a:defRPr kumimoji="1">
                <a:solidFill>
                  <a:schemeClr val="tx1"/>
                </a:solidFill>
                <a:latin typeface="Arial" charset="0"/>
                <a:ea typeface="ＭＳ Ｐゴシック" pitchFamily="-109" charset="-128"/>
              </a:defRPr>
            </a:lvl3pPr>
            <a:lvl4pPr marL="1600200" indent="-228600" eaLnBrk="0" hangingPunct="0">
              <a:defRPr kumimoji="1">
                <a:solidFill>
                  <a:schemeClr val="tx1"/>
                </a:solidFill>
                <a:latin typeface="Arial" charset="0"/>
                <a:ea typeface="ＭＳ Ｐゴシック" pitchFamily="-109" charset="-128"/>
              </a:defRPr>
            </a:lvl4pPr>
            <a:lvl5pPr marL="2057400" indent="-228600" eaLnBrk="0" hangingPunct="0">
              <a:defRPr kumimoji="1">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109" charset="-128"/>
              </a:defRPr>
            </a:lvl9pPr>
          </a:lstStyle>
          <a:p>
            <a:pPr algn="ctr" eaLnBrk="1" hangingPunct="1">
              <a:defRPr/>
            </a:pPr>
            <a:r>
              <a:rPr lang="ja-JP" altLang="en-US" sz="1200" smtClean="0">
                <a:ea typeface="HGP創英角ｺﾞｼｯｸUB" pitchFamily="50" charset="-128"/>
              </a:rPr>
              <a:t>ソリューション営業塾　講義資料</a:t>
            </a:r>
          </a:p>
        </p:txBody>
      </p:sp>
      <p:sp>
        <p:nvSpPr>
          <p:cNvPr id="11" name="Text Box 15"/>
          <p:cNvSpPr txBox="1">
            <a:spLocks noChangeArrowheads="1"/>
          </p:cNvSpPr>
          <p:nvPr/>
        </p:nvSpPr>
        <p:spPr bwMode="auto">
          <a:xfrm>
            <a:off x="4495800" y="3581400"/>
            <a:ext cx="3929063" cy="1074738"/>
          </a:xfrm>
          <a:prstGeom prst="rect">
            <a:avLst/>
          </a:prstGeom>
          <a:noFill/>
          <a:ln w="38100" algn="ctr">
            <a:solidFill>
              <a:srgbClr val="B2B2B2"/>
            </a:solidFill>
            <a:prstDash val="sysDot"/>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charset="0"/>
                <a:ea typeface="ＭＳ Ｐゴシック" pitchFamily="-109" charset="-128"/>
              </a:defRPr>
            </a:lvl1pPr>
            <a:lvl2pPr marL="742950" indent="-285750" eaLnBrk="0" hangingPunct="0">
              <a:defRPr kumimoji="1">
                <a:solidFill>
                  <a:schemeClr val="tx1"/>
                </a:solidFill>
                <a:latin typeface="Arial" charset="0"/>
                <a:ea typeface="ＭＳ Ｐゴシック" pitchFamily="-109" charset="-128"/>
              </a:defRPr>
            </a:lvl2pPr>
            <a:lvl3pPr marL="1143000" indent="-228600" eaLnBrk="0" hangingPunct="0">
              <a:defRPr kumimoji="1">
                <a:solidFill>
                  <a:schemeClr val="tx1"/>
                </a:solidFill>
                <a:latin typeface="Arial" charset="0"/>
                <a:ea typeface="ＭＳ Ｐゴシック" pitchFamily="-109" charset="-128"/>
              </a:defRPr>
            </a:lvl3pPr>
            <a:lvl4pPr marL="1600200" indent="-228600" eaLnBrk="0" hangingPunct="0">
              <a:defRPr kumimoji="1">
                <a:solidFill>
                  <a:schemeClr val="tx1"/>
                </a:solidFill>
                <a:latin typeface="Arial" charset="0"/>
                <a:ea typeface="ＭＳ Ｐゴシック" pitchFamily="-109" charset="-128"/>
              </a:defRPr>
            </a:lvl4pPr>
            <a:lvl5pPr marL="2057400" indent="-228600" eaLnBrk="0" hangingPunct="0">
              <a:defRPr kumimoji="1">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109" charset="-128"/>
              </a:defRPr>
            </a:lvl9pPr>
          </a:lstStyle>
          <a:p>
            <a:pPr eaLnBrk="1" hangingPunct="1">
              <a:defRPr/>
            </a:pPr>
            <a:r>
              <a:rPr lang="ja-JP" altLang="en-US" sz="1000" smtClean="0"/>
              <a:t>　本資料の著作権は、ネットコマース株式会社と株式会社アプライド・マーケティングに帰属します。但し、ソリューション営業塾参加者及び参加者が帰属する会社が、本資料をそのまま、または改変して使用することができます。</a:t>
            </a:r>
          </a:p>
          <a:p>
            <a:pPr eaLnBrk="1" hangingPunct="1">
              <a:defRPr/>
            </a:pPr>
            <a:r>
              <a:rPr lang="ja-JP" altLang="en-US" sz="1000" smtClean="0"/>
              <a:t>　なお、本資料を参加者以外の第三者に提供する場合、その内容についての責任は負いかねますので、ご了承ください。</a:t>
            </a:r>
          </a:p>
        </p:txBody>
      </p:sp>
      <p:sp>
        <p:nvSpPr>
          <p:cNvPr id="12" name="Line 16"/>
          <p:cNvSpPr>
            <a:spLocks noChangeShapeType="1"/>
          </p:cNvSpPr>
          <p:nvPr/>
        </p:nvSpPr>
        <p:spPr bwMode="auto">
          <a:xfrm>
            <a:off x="1828800" y="3352800"/>
            <a:ext cx="6629400" cy="0"/>
          </a:xfrm>
          <a:prstGeom prst="line">
            <a:avLst/>
          </a:prstGeom>
          <a:noFill/>
          <a:ln w="38100">
            <a:solidFill>
              <a:srgbClr val="4168A7"/>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3" name="Line 17"/>
          <p:cNvSpPr>
            <a:spLocks noChangeShapeType="1"/>
          </p:cNvSpPr>
          <p:nvPr/>
        </p:nvSpPr>
        <p:spPr bwMode="auto">
          <a:xfrm>
            <a:off x="457200" y="3352800"/>
            <a:ext cx="1371600"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68996" name="Rectangle 4"/>
          <p:cNvSpPr>
            <a:spLocks noGrp="1" noChangeArrowheads="1"/>
          </p:cNvSpPr>
          <p:nvPr>
            <p:ph type="ctrTitle"/>
          </p:nvPr>
        </p:nvSpPr>
        <p:spPr>
          <a:xfrm>
            <a:off x="1828800" y="2438400"/>
            <a:ext cx="6629400" cy="914400"/>
          </a:xfrm>
        </p:spPr>
        <p:txBody>
          <a:bodyPr/>
          <a:lstStyle>
            <a:lvl1pPr algn="r">
              <a:defRPr>
                <a:solidFill>
                  <a:schemeClr val="bg2"/>
                </a:solidFill>
              </a:defRPr>
            </a:lvl1pPr>
          </a:lstStyle>
          <a:p>
            <a:r>
              <a:rPr lang="ja-JP" altLang="en-US" smtClean="0"/>
              <a:t>マスタ タイトルの書式設定</a:t>
            </a:r>
            <a:endParaRPr lang="ja-JP" altLang="en-US"/>
          </a:p>
        </p:txBody>
      </p:sp>
    </p:spTree>
    <p:extLst>
      <p:ext uri="{BB962C8B-B14F-4D97-AF65-F5344CB8AC3E}">
        <p14:creationId xmlns:p14="http://schemas.microsoft.com/office/powerpoint/2010/main" val="4152100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1600200"/>
            <a:ext cx="8229600" cy="4525963"/>
          </a:xfrm>
          <a:prstGeom prst="rect">
            <a:avLst/>
          </a:prstGeo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4244545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53200" y="152400"/>
            <a:ext cx="2133600" cy="5973763"/>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152400" y="152400"/>
            <a:ext cx="6248400" cy="5973763"/>
          </a:xfrm>
          <a:prstGeom prst="rect">
            <a:avLst/>
          </a:prstGeo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791029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457200" y="1189053"/>
            <a:ext cx="8229600" cy="4525963"/>
          </a:xfrm>
          <a:prstGeom prst="rect">
            <a:avLst/>
          </a:prstGeom>
        </p:spPr>
        <p:txBody>
          <a:bodyPr/>
          <a:lstStyle>
            <a:lvl1pPr>
              <a:defRPr sz="2400" baseline="0">
                <a:ea typeface="+mn-ea"/>
              </a:defRPr>
            </a:lvl1pPr>
            <a:lvl2pPr>
              <a:defRPr sz="2000" baseline="0">
                <a:ea typeface="+mn-ea"/>
              </a:defRPr>
            </a:lvl2pPr>
            <a:lvl3pPr>
              <a:defRPr sz="2000" baseline="0">
                <a:ea typeface="+mn-ea"/>
              </a:defRPr>
            </a:lvl3pPr>
            <a:lvl4pPr>
              <a:defRPr sz="1800" baseline="0">
                <a:ea typeface="+mn-ea"/>
              </a:defRPr>
            </a:lvl4pPr>
            <a:lvl5pPr>
              <a:defRPr sz="1800" baseline="0">
                <a:ea typeface="+mn-ea"/>
              </a:defRPr>
            </a:lvl5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538537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Tree>
    <p:extLst>
      <p:ext uri="{BB962C8B-B14F-4D97-AF65-F5344CB8AC3E}">
        <p14:creationId xmlns:p14="http://schemas.microsoft.com/office/powerpoint/2010/main" val="3205917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28586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28586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17107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012818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Tree>
    <p:extLst>
      <p:ext uri="{BB962C8B-B14F-4D97-AF65-F5344CB8AC3E}">
        <p14:creationId xmlns:p14="http://schemas.microsoft.com/office/powerpoint/2010/main" val="3035212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2289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extLst>
      <p:ext uri="{BB962C8B-B14F-4D97-AF65-F5344CB8AC3E}">
        <p14:creationId xmlns:p14="http://schemas.microsoft.com/office/powerpoint/2010/main" val="408374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smtClean="0"/>
              <a:t>アイコンをクリックして図を追加</a:t>
            </a:r>
            <a:endParaRPr lang="ja-JP" altLang="en-US" noProof="0"/>
          </a:p>
        </p:txBody>
      </p:sp>
      <p:sp>
        <p:nvSpPr>
          <p:cNvPr id="4" name="テキスト プレースホル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extLst>
      <p:ext uri="{BB962C8B-B14F-4D97-AF65-F5344CB8AC3E}">
        <p14:creationId xmlns:p14="http://schemas.microsoft.com/office/powerpoint/2010/main" val="288919969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6"/>
          <p:cNvSpPr>
            <a:spLocks noChangeArrowheads="1"/>
          </p:cNvSpPr>
          <p:nvPr/>
        </p:nvSpPr>
        <p:spPr bwMode="auto">
          <a:xfrm>
            <a:off x="0" y="0"/>
            <a:ext cx="9144000" cy="838200"/>
          </a:xfrm>
          <a:prstGeom prst="rect">
            <a:avLst/>
          </a:prstGeom>
          <a:gradFill rotWithShape="1">
            <a:gsLst>
              <a:gs pos="0">
                <a:srgbClr val="0066CC"/>
              </a:gs>
              <a:gs pos="100000">
                <a:srgbClr val="7DB1E5"/>
              </a:gs>
            </a:gsLst>
            <a:lin ang="0" scaled="1"/>
          </a:gradFill>
          <a:ln>
            <a:noFill/>
          </a:ln>
          <a:extLst>
            <a:ext uri="{91240B29-F687-4f45-9708-019B960494DF}">
              <a14:hiddenLine xmlns:a14="http://schemas.microsoft.com/office/drawing/2010/main" w="38100" algn="ctr">
                <a:solidFill>
                  <a:srgbClr val="000000"/>
                </a:solidFill>
                <a:miter lim="800000"/>
                <a:headEnd/>
                <a:tailEnd/>
              </a14:hiddenLine>
            </a:ext>
          </a:extLst>
        </p:spPr>
        <p:txBody>
          <a:bodyPr wrap="none" anchor="ctr"/>
          <a:lstStyle/>
          <a:p>
            <a:endParaRPr lang="ja-JP" altLang="en-US"/>
          </a:p>
        </p:txBody>
      </p:sp>
      <p:sp>
        <p:nvSpPr>
          <p:cNvPr id="1027" name="Rectangle 2"/>
          <p:cNvSpPr>
            <a:spLocks noGrp="1" noChangeArrowheads="1"/>
          </p:cNvSpPr>
          <p:nvPr>
            <p:ph type="title"/>
          </p:nvPr>
        </p:nvSpPr>
        <p:spPr bwMode="auto">
          <a:xfrm>
            <a:off x="152400" y="152400"/>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endParaRPr lang="en-US" altLang="ja-JP" smtClean="0"/>
          </a:p>
        </p:txBody>
      </p:sp>
      <p:sp>
        <p:nvSpPr>
          <p:cNvPr id="1028" name="AutoShape 20" descr="netcomm_logo.png"/>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1029" name="Text Box 22"/>
          <p:cNvSpPr txBox="1">
            <a:spLocks noChangeArrowheads="1"/>
          </p:cNvSpPr>
          <p:nvPr/>
        </p:nvSpPr>
        <p:spPr bwMode="auto">
          <a:xfrm>
            <a:off x="6537325" y="6583363"/>
            <a:ext cx="26304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marL="342900" indent="-342900" eaLnBrk="0" hangingPunct="0">
              <a:defRPr kumimoji="1">
                <a:solidFill>
                  <a:schemeClr val="tx1"/>
                </a:solidFill>
                <a:latin typeface="Arial" charset="0"/>
                <a:ea typeface="ＭＳ Ｐゴシック" pitchFamily="-109" charset="-128"/>
              </a:defRPr>
            </a:lvl1pPr>
            <a:lvl2pPr marL="742950" indent="-285750" eaLnBrk="0" hangingPunct="0">
              <a:defRPr kumimoji="1">
                <a:solidFill>
                  <a:schemeClr val="tx1"/>
                </a:solidFill>
                <a:latin typeface="Arial" charset="0"/>
                <a:ea typeface="ＭＳ Ｐゴシック" pitchFamily="-109" charset="-128"/>
              </a:defRPr>
            </a:lvl2pPr>
            <a:lvl3pPr marL="1143000" indent="-228600" eaLnBrk="0" hangingPunct="0">
              <a:defRPr kumimoji="1">
                <a:solidFill>
                  <a:schemeClr val="tx1"/>
                </a:solidFill>
                <a:latin typeface="Arial" charset="0"/>
                <a:ea typeface="ＭＳ Ｐゴシック" pitchFamily="-109" charset="-128"/>
              </a:defRPr>
            </a:lvl3pPr>
            <a:lvl4pPr marL="1600200" indent="-228600" eaLnBrk="0" hangingPunct="0">
              <a:defRPr kumimoji="1">
                <a:solidFill>
                  <a:schemeClr val="tx1"/>
                </a:solidFill>
                <a:latin typeface="Arial" charset="0"/>
                <a:ea typeface="ＭＳ Ｐゴシック" pitchFamily="-109" charset="-128"/>
              </a:defRPr>
            </a:lvl4pPr>
            <a:lvl5pPr marL="2057400" indent="-228600" eaLnBrk="0" hangingPunct="0">
              <a:defRPr kumimoji="1">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109" charset="-128"/>
              </a:defRPr>
            </a:lvl9pPr>
          </a:lstStyle>
          <a:p>
            <a:pPr eaLnBrk="1" hangingPunct="1">
              <a:defRPr/>
            </a:pPr>
            <a:r>
              <a:rPr lang="en-US" altLang="ja-JP" sz="1200" smtClean="0">
                <a:solidFill>
                  <a:srgbClr val="FF3300"/>
                </a:solidFill>
              </a:rPr>
              <a:t>Net</a:t>
            </a:r>
            <a:r>
              <a:rPr lang="en-US" altLang="ja-JP" sz="1200" smtClean="0">
                <a:solidFill>
                  <a:srgbClr val="006699"/>
                </a:solidFill>
              </a:rPr>
              <a:t>Commerce</a:t>
            </a:r>
            <a:r>
              <a:rPr lang="ja-JP" altLang="en-US" sz="1200" smtClean="0">
                <a:solidFill>
                  <a:srgbClr val="006699"/>
                </a:solidFill>
              </a:rPr>
              <a:t>　</a:t>
            </a:r>
            <a:r>
              <a:rPr lang="en-US" altLang="ja-JP" sz="1200" smtClean="0">
                <a:solidFill>
                  <a:srgbClr val="006699"/>
                </a:solidFill>
              </a:rPr>
              <a:t>&amp; </a:t>
            </a:r>
            <a:r>
              <a:rPr lang="en-US" altLang="ja-JP" sz="1200" smtClean="0">
                <a:solidFill>
                  <a:srgbClr val="FF3300"/>
                </a:solidFill>
              </a:rPr>
              <a:t>applied marketing</a:t>
            </a:r>
          </a:p>
        </p:txBody>
      </p:sp>
      <p:sp>
        <p:nvSpPr>
          <p:cNvPr id="1030" name="Text Box 24"/>
          <p:cNvSpPr txBox="1">
            <a:spLocks noChangeArrowheads="1"/>
          </p:cNvSpPr>
          <p:nvPr/>
        </p:nvSpPr>
        <p:spPr bwMode="auto">
          <a:xfrm>
            <a:off x="-44029" y="6643688"/>
            <a:ext cx="317586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marL="342900" indent="-342900" eaLnBrk="0" hangingPunct="0">
              <a:defRPr kumimoji="1">
                <a:solidFill>
                  <a:schemeClr val="tx1"/>
                </a:solidFill>
                <a:latin typeface="Arial" charset="0"/>
                <a:ea typeface="ＭＳ Ｐゴシック" pitchFamily="-109" charset="-128"/>
              </a:defRPr>
            </a:lvl1pPr>
            <a:lvl2pPr marL="742950" indent="-285750" eaLnBrk="0" hangingPunct="0">
              <a:defRPr kumimoji="1">
                <a:solidFill>
                  <a:schemeClr val="tx1"/>
                </a:solidFill>
                <a:latin typeface="Arial" charset="0"/>
                <a:ea typeface="ＭＳ Ｐゴシック" pitchFamily="-109" charset="-128"/>
              </a:defRPr>
            </a:lvl2pPr>
            <a:lvl3pPr marL="1143000" indent="-228600" eaLnBrk="0" hangingPunct="0">
              <a:defRPr kumimoji="1">
                <a:solidFill>
                  <a:schemeClr val="tx1"/>
                </a:solidFill>
                <a:latin typeface="Arial" charset="0"/>
                <a:ea typeface="ＭＳ Ｐゴシック" pitchFamily="-109" charset="-128"/>
              </a:defRPr>
            </a:lvl3pPr>
            <a:lvl4pPr marL="1600200" indent="-228600" eaLnBrk="0" hangingPunct="0">
              <a:defRPr kumimoji="1">
                <a:solidFill>
                  <a:schemeClr val="tx1"/>
                </a:solidFill>
                <a:latin typeface="Arial" charset="0"/>
                <a:ea typeface="ＭＳ Ｐゴシック" pitchFamily="-109" charset="-128"/>
              </a:defRPr>
            </a:lvl4pPr>
            <a:lvl5pPr marL="2057400" indent="-228600" eaLnBrk="0" hangingPunct="0">
              <a:defRPr kumimoji="1">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109" charset="-128"/>
              </a:defRPr>
            </a:lvl9pPr>
          </a:lstStyle>
          <a:p>
            <a:pPr algn="ctr" eaLnBrk="1" hangingPunct="1">
              <a:defRPr/>
            </a:pPr>
            <a:r>
              <a:rPr lang="en-US" altLang="ja-JP" sz="800" smtClean="0"/>
              <a:t>2009-13, all rights reserved by NetCommerce &amp; applied marketing</a:t>
            </a:r>
          </a:p>
        </p:txBody>
      </p:sp>
    </p:spTree>
  </p:cSld>
  <p:clrMap bg1="lt1" tx1="dk1" bg2="lt2" tx2="dk2" accent1="accent1" accent2="accent2" accent3="accent3" accent4="accent4" accent5="accent5" accent6="accent6" hlink="hlink" folHlink="folHlink"/>
  <p:sldLayoutIdLst>
    <p:sldLayoutId id="2147484267" r:id="rId1"/>
    <p:sldLayoutId id="2147484257" r:id="rId2"/>
    <p:sldLayoutId id="2147484258" r:id="rId3"/>
    <p:sldLayoutId id="2147484259" r:id="rId4"/>
    <p:sldLayoutId id="2147484260" r:id="rId5"/>
    <p:sldLayoutId id="2147484261" r:id="rId6"/>
    <p:sldLayoutId id="2147484262" r:id="rId7"/>
    <p:sldLayoutId id="2147484263" r:id="rId8"/>
    <p:sldLayoutId id="2147484264" r:id="rId9"/>
    <p:sldLayoutId id="2147484265" r:id="rId10"/>
    <p:sldLayoutId id="2147484266" r:id="rId11"/>
  </p:sldLayoutIdLst>
  <p:timing>
    <p:tnLst>
      <p:par>
        <p:cTn xmlns:p14="http://schemas.microsoft.com/office/powerpoint/2010/main" id="1" dur="indefinite" restart="never" nodeType="tmRoot"/>
      </p:par>
    </p:tnLst>
  </p:timing>
  <p:txStyles>
    <p:titleStyle>
      <a:lvl1pPr algn="l" rtl="0" eaLnBrk="0" fontAlgn="base" hangingPunct="0">
        <a:spcBef>
          <a:spcPct val="0"/>
        </a:spcBef>
        <a:spcAft>
          <a:spcPct val="0"/>
        </a:spcAft>
        <a:defRPr kumimoji="1" sz="3200">
          <a:solidFill>
            <a:schemeClr val="bg1"/>
          </a:solidFill>
          <a:latin typeface="+mj-lt"/>
          <a:ea typeface="+mj-ea"/>
          <a:cs typeface="+mj-cs"/>
        </a:defRPr>
      </a:lvl1pPr>
      <a:lvl2pPr algn="l" rtl="0" eaLnBrk="0" fontAlgn="base" hangingPunct="0">
        <a:spcBef>
          <a:spcPct val="0"/>
        </a:spcBef>
        <a:spcAft>
          <a:spcPct val="0"/>
        </a:spcAft>
        <a:defRPr kumimoji="1" sz="3200">
          <a:solidFill>
            <a:schemeClr val="bg1"/>
          </a:solidFill>
          <a:latin typeface="Arial" charset="0"/>
          <a:ea typeface="ＭＳ Ｐゴシック" charset="-128"/>
        </a:defRPr>
      </a:lvl2pPr>
      <a:lvl3pPr algn="l" rtl="0" eaLnBrk="0" fontAlgn="base" hangingPunct="0">
        <a:spcBef>
          <a:spcPct val="0"/>
        </a:spcBef>
        <a:spcAft>
          <a:spcPct val="0"/>
        </a:spcAft>
        <a:defRPr kumimoji="1" sz="3200">
          <a:solidFill>
            <a:schemeClr val="bg1"/>
          </a:solidFill>
          <a:latin typeface="Arial" charset="0"/>
          <a:ea typeface="ＭＳ Ｐゴシック" charset="-128"/>
        </a:defRPr>
      </a:lvl3pPr>
      <a:lvl4pPr algn="l" rtl="0" eaLnBrk="0" fontAlgn="base" hangingPunct="0">
        <a:spcBef>
          <a:spcPct val="0"/>
        </a:spcBef>
        <a:spcAft>
          <a:spcPct val="0"/>
        </a:spcAft>
        <a:defRPr kumimoji="1" sz="3200">
          <a:solidFill>
            <a:schemeClr val="bg1"/>
          </a:solidFill>
          <a:latin typeface="Arial" charset="0"/>
          <a:ea typeface="ＭＳ Ｐゴシック" charset="-128"/>
        </a:defRPr>
      </a:lvl4pPr>
      <a:lvl5pPr algn="l" rtl="0" eaLnBrk="0" fontAlgn="base" hangingPunct="0">
        <a:spcBef>
          <a:spcPct val="0"/>
        </a:spcBef>
        <a:spcAft>
          <a:spcPct val="0"/>
        </a:spcAft>
        <a:defRPr kumimoji="1" sz="3200">
          <a:solidFill>
            <a:schemeClr val="bg1"/>
          </a:solidFill>
          <a:latin typeface="Arial" charset="0"/>
          <a:ea typeface="ＭＳ Ｐゴシック" charset="-128"/>
        </a:defRPr>
      </a:lvl5pPr>
      <a:lvl6pPr marL="457200" algn="l" rtl="0" eaLnBrk="1" fontAlgn="base" hangingPunct="1">
        <a:spcBef>
          <a:spcPct val="0"/>
        </a:spcBef>
        <a:spcAft>
          <a:spcPct val="0"/>
        </a:spcAft>
        <a:defRPr kumimoji="1" sz="3200">
          <a:solidFill>
            <a:schemeClr val="bg1"/>
          </a:solidFill>
          <a:latin typeface="Arial" charset="0"/>
        </a:defRPr>
      </a:lvl6pPr>
      <a:lvl7pPr marL="914400" algn="l" rtl="0" eaLnBrk="1" fontAlgn="base" hangingPunct="1">
        <a:spcBef>
          <a:spcPct val="0"/>
        </a:spcBef>
        <a:spcAft>
          <a:spcPct val="0"/>
        </a:spcAft>
        <a:defRPr kumimoji="1" sz="3200">
          <a:solidFill>
            <a:schemeClr val="bg1"/>
          </a:solidFill>
          <a:latin typeface="Arial" charset="0"/>
        </a:defRPr>
      </a:lvl7pPr>
      <a:lvl8pPr marL="1371600" algn="l" rtl="0" eaLnBrk="1" fontAlgn="base" hangingPunct="1">
        <a:spcBef>
          <a:spcPct val="0"/>
        </a:spcBef>
        <a:spcAft>
          <a:spcPct val="0"/>
        </a:spcAft>
        <a:defRPr kumimoji="1" sz="3200">
          <a:solidFill>
            <a:schemeClr val="bg1"/>
          </a:solidFill>
          <a:latin typeface="Arial" charset="0"/>
        </a:defRPr>
      </a:lvl8pPr>
      <a:lvl9pPr marL="1828800" algn="l" rtl="0" eaLnBrk="1" fontAlgn="base" hangingPunct="1">
        <a:spcBef>
          <a:spcPct val="0"/>
        </a:spcBef>
        <a:spcAft>
          <a:spcPct val="0"/>
        </a:spcAft>
        <a:defRPr kumimoji="1" sz="3200">
          <a:solidFill>
            <a:schemeClr val="bg1"/>
          </a:solidFill>
          <a:latin typeface="Arial" charset="0"/>
        </a:defRPr>
      </a:lvl9pPr>
    </p:titleStyle>
    <p:bodyStyle>
      <a:lvl1pPr marL="342900" indent="-342900" algn="l" rtl="0" eaLnBrk="0" fontAlgn="base" hangingPunct="0">
        <a:spcBef>
          <a:spcPct val="20000"/>
        </a:spcBef>
        <a:spcAft>
          <a:spcPct val="0"/>
        </a:spcAft>
        <a:buChar char="•"/>
        <a:defRPr kumimoji="1">
          <a:solidFill>
            <a:srgbClr val="0073A3"/>
          </a:solidFill>
          <a:latin typeface="+mn-lt"/>
          <a:ea typeface="+mn-ea"/>
          <a:cs typeface="+mn-cs"/>
        </a:defRPr>
      </a:lvl1pPr>
      <a:lvl2pPr marL="742950" indent="-285750" algn="l" rtl="0" eaLnBrk="0" fontAlgn="base" hangingPunct="0">
        <a:spcBef>
          <a:spcPct val="20000"/>
        </a:spcBef>
        <a:spcAft>
          <a:spcPct val="0"/>
        </a:spcAft>
        <a:buChar char="–"/>
        <a:defRPr kumimoji="1" sz="1600">
          <a:solidFill>
            <a:srgbClr val="484848"/>
          </a:solidFill>
          <a:latin typeface="+mn-lt"/>
          <a:ea typeface="HG丸ｺﾞｼｯｸM-PRO" pitchFamily="50" charset="-128"/>
        </a:defRPr>
      </a:lvl2pPr>
      <a:lvl3pPr marL="1143000" indent="-228600" algn="l" rtl="0" eaLnBrk="0" fontAlgn="base" hangingPunct="0">
        <a:spcBef>
          <a:spcPct val="20000"/>
        </a:spcBef>
        <a:spcAft>
          <a:spcPct val="0"/>
        </a:spcAft>
        <a:buChar char="•"/>
        <a:defRPr kumimoji="1" sz="1600">
          <a:solidFill>
            <a:srgbClr val="484848"/>
          </a:solidFill>
          <a:latin typeface="+mn-lt"/>
          <a:ea typeface="HG丸ｺﾞｼｯｸM-PRO" pitchFamily="50" charset="-128"/>
        </a:defRPr>
      </a:lvl3pPr>
      <a:lvl4pPr marL="1600200" indent="-228600" algn="l" rtl="0" eaLnBrk="0" fontAlgn="base" hangingPunct="0">
        <a:spcBef>
          <a:spcPct val="20000"/>
        </a:spcBef>
        <a:spcAft>
          <a:spcPct val="0"/>
        </a:spcAft>
        <a:buChar char="–"/>
        <a:defRPr kumimoji="1" sz="1400">
          <a:solidFill>
            <a:srgbClr val="484848"/>
          </a:solidFill>
          <a:latin typeface="+mn-lt"/>
          <a:ea typeface="HG丸ｺﾞｼｯｸM-PRO" pitchFamily="50" charset="-128"/>
        </a:defRPr>
      </a:lvl4pPr>
      <a:lvl5pPr marL="2057400" indent="-228600" algn="l" rtl="0" eaLnBrk="0" fontAlgn="base" hangingPunct="0">
        <a:spcBef>
          <a:spcPct val="20000"/>
        </a:spcBef>
        <a:spcAft>
          <a:spcPct val="0"/>
        </a:spcAft>
        <a:buChar char="»"/>
        <a:defRPr kumimoji="1" sz="1400">
          <a:solidFill>
            <a:srgbClr val="484848"/>
          </a:solidFill>
          <a:latin typeface="+mn-lt"/>
          <a:ea typeface="HG丸ｺﾞｼｯｸM-PRO" pitchFamily="50" charset="-128"/>
        </a:defRPr>
      </a:lvl5pPr>
      <a:lvl6pPr marL="2514600" indent="-228600" algn="l" rtl="0" eaLnBrk="1" fontAlgn="base" hangingPunct="1">
        <a:spcBef>
          <a:spcPct val="20000"/>
        </a:spcBef>
        <a:spcAft>
          <a:spcPct val="0"/>
        </a:spcAft>
        <a:buChar char="»"/>
        <a:defRPr kumimoji="1" sz="1400">
          <a:solidFill>
            <a:srgbClr val="484848"/>
          </a:solidFill>
          <a:latin typeface="+mn-lt"/>
        </a:defRPr>
      </a:lvl6pPr>
      <a:lvl7pPr marL="2971800" indent="-228600" algn="l" rtl="0" eaLnBrk="1" fontAlgn="base" hangingPunct="1">
        <a:spcBef>
          <a:spcPct val="20000"/>
        </a:spcBef>
        <a:spcAft>
          <a:spcPct val="0"/>
        </a:spcAft>
        <a:buChar char="»"/>
        <a:defRPr kumimoji="1" sz="1400">
          <a:solidFill>
            <a:srgbClr val="484848"/>
          </a:solidFill>
          <a:latin typeface="+mn-lt"/>
        </a:defRPr>
      </a:lvl7pPr>
      <a:lvl8pPr marL="3429000" indent="-228600" algn="l" rtl="0" eaLnBrk="1" fontAlgn="base" hangingPunct="1">
        <a:spcBef>
          <a:spcPct val="20000"/>
        </a:spcBef>
        <a:spcAft>
          <a:spcPct val="0"/>
        </a:spcAft>
        <a:buChar char="»"/>
        <a:defRPr kumimoji="1" sz="1400">
          <a:solidFill>
            <a:srgbClr val="484848"/>
          </a:solidFill>
          <a:latin typeface="+mn-lt"/>
        </a:defRPr>
      </a:lvl8pPr>
      <a:lvl9pPr marL="3886200" indent="-228600" algn="l" rtl="0" eaLnBrk="1" fontAlgn="base" hangingPunct="1">
        <a:spcBef>
          <a:spcPct val="20000"/>
        </a:spcBef>
        <a:spcAft>
          <a:spcPct val="0"/>
        </a:spcAft>
        <a:buChar char="»"/>
        <a:defRPr kumimoji="1" sz="1400">
          <a:solidFill>
            <a:srgbClr val="484848"/>
          </a:solidFill>
          <a:latin typeface="+mn-lt"/>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 Id="rId6" Type="http://schemas.openxmlformats.org/officeDocument/2006/relationships/image" Target="../media/image28.PNG"/><Relationship Id="rId1" Type="http://schemas.openxmlformats.org/officeDocument/2006/relationships/slideLayout" Target="../slideLayouts/slideLayout6.xml"/><Relationship Id="rId2"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1" Type="http://schemas.openxmlformats.org/officeDocument/2006/relationships/slideLayout" Target="../slideLayouts/slideLayout6.xml"/><Relationship Id="rId2"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8.jpe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1.png"/><Relationship Id="rId8" Type="http://schemas.openxmlformats.org/officeDocument/2006/relationships/image" Target="../media/image12.png"/><Relationship Id="rId9" Type="http://schemas.openxmlformats.org/officeDocument/2006/relationships/image" Target="../media/image13.jpeg"/><Relationship Id="rId10" Type="http://schemas.openxmlformats.org/officeDocument/2006/relationships/image" Target="../media/image14.jpeg"/><Relationship Id="rId1" Type="http://schemas.openxmlformats.org/officeDocument/2006/relationships/slideLayout" Target="../slideLayouts/slideLayout6.xml"/><Relationship Id="rId2"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6.jpeg"/><Relationship Id="rId5" Type="http://schemas.openxmlformats.org/officeDocument/2006/relationships/image" Target="../media/image10.png"/><Relationship Id="rId6" Type="http://schemas.openxmlformats.org/officeDocument/2006/relationships/image" Target="../media/image17.png"/><Relationship Id="rId7" Type="http://schemas.openxmlformats.org/officeDocument/2006/relationships/image" Target="../media/image18.png"/><Relationship Id="rId8" Type="http://schemas.openxmlformats.org/officeDocument/2006/relationships/image" Target="../media/image19.jpeg"/><Relationship Id="rId9" Type="http://schemas.openxmlformats.org/officeDocument/2006/relationships/image" Target="../media/image20.jpeg"/><Relationship Id="rId1" Type="http://schemas.openxmlformats.org/officeDocument/2006/relationships/slideLayout" Target="../slideLayouts/slideLayout6.xml"/><Relationship Id="rId2" Type="http://schemas.openxmlformats.org/officeDocument/2006/relationships/image" Target="../media/image1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2.png"/><Relationship Id="rId1" Type="http://schemas.openxmlformats.org/officeDocument/2006/relationships/slideLayout" Target="../slideLayouts/slideLayout6.xml"/><Relationship Id="rId2" Type="http://schemas.openxmlformats.org/officeDocument/2006/relationships/image" Target="../media/image2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0" y="-9046"/>
            <a:ext cx="9144000" cy="6863701"/>
          </a:xfrm>
          <a:prstGeom prst="rect">
            <a:avLst/>
          </a:prstGeom>
        </p:spPr>
      </p:pic>
      <p:sp>
        <p:nvSpPr>
          <p:cNvPr id="3074" name="タイトル 1"/>
          <p:cNvSpPr>
            <a:spLocks noGrp="1"/>
          </p:cNvSpPr>
          <p:nvPr>
            <p:ph type="ctrTitle"/>
          </p:nvPr>
        </p:nvSpPr>
        <p:spPr>
          <a:xfrm>
            <a:off x="2267744" y="2708920"/>
            <a:ext cx="6624736" cy="1562472"/>
          </a:xfrm>
        </p:spPr>
        <p:txBody>
          <a:bodyPr/>
          <a:lstStyle/>
          <a:p>
            <a:pPr>
              <a:defRPr/>
            </a:pPr>
            <a:r>
              <a:rPr kumimoji="0" lang="ja-JP" altLang="en-US" sz="4400" dirty="0" smtClean="0">
                <a:solidFill>
                  <a:srgbClr val="FFFFFF"/>
                </a:solidFill>
                <a:effectLst>
                  <a:glow rad="228600">
                    <a:schemeClr val="accent2">
                      <a:satMod val="175000"/>
                      <a:alpha val="40000"/>
                    </a:schemeClr>
                  </a:glow>
                </a:effectLst>
                <a:ea typeface="+mn-ea"/>
                <a:cs typeface="+mj-cs"/>
              </a:rPr>
              <a:t>データベースとストレージ</a:t>
            </a:r>
            <a:r>
              <a:rPr kumimoji="0" lang="en-US" altLang="ja-JP" sz="4400" dirty="0" smtClean="0">
                <a:solidFill>
                  <a:srgbClr val="FFFFFF"/>
                </a:solidFill>
                <a:effectLst>
                  <a:glow rad="228600">
                    <a:schemeClr val="accent2">
                      <a:satMod val="175000"/>
                      <a:alpha val="40000"/>
                    </a:schemeClr>
                  </a:glow>
                </a:effectLst>
                <a:ea typeface="+mn-ea"/>
                <a:cs typeface="+mj-cs"/>
              </a:rPr>
              <a:t/>
            </a:r>
            <a:br>
              <a:rPr kumimoji="0" lang="en-US" altLang="ja-JP" sz="4400" dirty="0" smtClean="0">
                <a:solidFill>
                  <a:srgbClr val="FFFFFF"/>
                </a:solidFill>
                <a:effectLst>
                  <a:glow rad="228600">
                    <a:schemeClr val="accent2">
                      <a:satMod val="175000"/>
                      <a:alpha val="40000"/>
                    </a:schemeClr>
                  </a:glow>
                </a:effectLst>
                <a:ea typeface="+mn-ea"/>
                <a:cs typeface="+mj-cs"/>
              </a:rPr>
            </a:br>
            <a:r>
              <a:rPr kumimoji="0" lang="ja-JP" altLang="en-US" sz="4400" dirty="0" smtClean="0">
                <a:solidFill>
                  <a:srgbClr val="FFFFFF"/>
                </a:solidFill>
                <a:effectLst>
                  <a:glow rad="228600">
                    <a:schemeClr val="accent2">
                      <a:satMod val="175000"/>
                      <a:alpha val="40000"/>
                    </a:schemeClr>
                  </a:glow>
                </a:effectLst>
                <a:ea typeface="+mn-ea"/>
              </a:rPr>
              <a:t>の最新動向</a:t>
            </a:r>
            <a:endParaRPr kumimoji="0" lang="ja-JP" altLang="en-US" sz="4400" dirty="0" smtClean="0">
              <a:solidFill>
                <a:srgbClr val="FFFFFF"/>
              </a:solidFill>
              <a:effectLst>
                <a:glow rad="228600">
                  <a:schemeClr val="accent2">
                    <a:satMod val="175000"/>
                    <a:alpha val="40000"/>
                  </a:schemeClr>
                </a:glow>
              </a:effectLst>
              <a:ea typeface="+mn-ea"/>
              <a:cs typeface="+mj-cs"/>
            </a:endParaRPr>
          </a:p>
        </p:txBody>
      </p:sp>
      <p:pic>
        <p:nvPicPr>
          <p:cNvPr id="7" name="図 6"/>
          <p:cNvPicPr>
            <a:picLocks noChangeAspect="1"/>
          </p:cNvPicPr>
          <p:nvPr/>
        </p:nvPicPr>
        <p:blipFill>
          <a:blip r:embed="rId4"/>
          <a:stretch>
            <a:fillRect/>
          </a:stretch>
        </p:blipFill>
        <p:spPr>
          <a:xfrm>
            <a:off x="5004048" y="6381328"/>
            <a:ext cx="1454149" cy="248269"/>
          </a:xfrm>
          <a:prstGeom prst="rect">
            <a:avLst/>
          </a:prstGeom>
        </p:spPr>
      </p:pic>
      <p:sp>
        <p:nvSpPr>
          <p:cNvPr id="8" name="テキスト ボックス 7"/>
          <p:cNvSpPr txBox="1"/>
          <p:nvPr/>
        </p:nvSpPr>
        <p:spPr>
          <a:xfrm>
            <a:off x="7848600" y="6400800"/>
            <a:ext cx="1189473" cy="307777"/>
          </a:xfrm>
          <a:prstGeom prst="rect">
            <a:avLst/>
          </a:prstGeom>
          <a:noFill/>
        </p:spPr>
        <p:txBody>
          <a:bodyPr wrap="none" rtlCol="0">
            <a:spAutoFit/>
          </a:bodyPr>
          <a:lstStyle/>
          <a:p>
            <a:r>
              <a:rPr lang="en-US" altLang="ja-JP" sz="1400" smtClean="0">
                <a:solidFill>
                  <a:schemeClr val="bg1"/>
                </a:solidFill>
                <a:effectLst>
                  <a:glow rad="101600">
                    <a:schemeClr val="accent2">
                      <a:satMod val="175000"/>
                      <a:alpha val="40000"/>
                    </a:schemeClr>
                  </a:glow>
                </a:effectLst>
              </a:rPr>
              <a:t>12</a:t>
            </a:r>
            <a:r>
              <a:rPr lang="en-US" altLang="ja-JP" sz="1400" smtClean="0">
                <a:solidFill>
                  <a:schemeClr val="bg1"/>
                </a:solidFill>
                <a:effectLst>
                  <a:glow rad="101600">
                    <a:schemeClr val="accent2">
                      <a:satMod val="175000"/>
                      <a:alpha val="40000"/>
                    </a:schemeClr>
                  </a:glow>
                </a:effectLst>
              </a:rPr>
              <a:t>.Nov</a:t>
            </a:r>
            <a:r>
              <a:rPr kumimoji="1" lang="en-US" altLang="ja-JP" sz="1400" smtClean="0">
                <a:solidFill>
                  <a:schemeClr val="bg1"/>
                </a:solidFill>
                <a:effectLst>
                  <a:glow rad="101600">
                    <a:schemeClr val="accent2">
                      <a:satMod val="175000"/>
                      <a:alpha val="40000"/>
                    </a:schemeClr>
                  </a:glow>
                </a:effectLst>
              </a:rPr>
              <a:t>.</a:t>
            </a:r>
            <a:r>
              <a:rPr kumimoji="1" lang="en-US" altLang="ja-JP" sz="1400" dirty="0" smtClean="0">
                <a:solidFill>
                  <a:schemeClr val="bg1"/>
                </a:solidFill>
                <a:effectLst>
                  <a:glow rad="101600">
                    <a:schemeClr val="accent2">
                      <a:satMod val="175000"/>
                      <a:alpha val="40000"/>
                    </a:schemeClr>
                  </a:glow>
                </a:effectLst>
              </a:rPr>
              <a:t>2014</a:t>
            </a:r>
            <a:endParaRPr kumimoji="1" lang="ja-JP" altLang="en-US" sz="1400" dirty="0">
              <a:solidFill>
                <a:schemeClr val="bg1"/>
              </a:solidFill>
              <a:effectLst>
                <a:glow rad="101600">
                  <a:schemeClr val="accent2">
                    <a:satMod val="175000"/>
                    <a:alpha val="40000"/>
                  </a:schemeClr>
                </a:glow>
              </a:effectLst>
            </a:endParaRPr>
          </a:p>
        </p:txBody>
      </p:sp>
    </p:spTree>
    <p:extLst>
      <p:ext uri="{BB962C8B-B14F-4D97-AF65-F5344CB8AC3E}">
        <p14:creationId xmlns:p14="http://schemas.microsoft.com/office/powerpoint/2010/main" val="361664308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1682" name="AutoShape 2"/>
          <p:cNvSpPr>
            <a:spLocks noChangeArrowheads="1"/>
          </p:cNvSpPr>
          <p:nvPr/>
        </p:nvSpPr>
        <p:spPr bwMode="auto">
          <a:xfrm>
            <a:off x="457200" y="5715000"/>
            <a:ext cx="8229600" cy="609600"/>
          </a:xfrm>
          <a:prstGeom prst="roundRect">
            <a:avLst>
              <a:gd name="adj" fmla="val 25259"/>
            </a:avLst>
          </a:prstGeom>
          <a:solidFill>
            <a:srgbClr val="FF0000"/>
          </a:solidFill>
          <a:ln>
            <a:headEnd/>
            <a:tailEnd/>
          </a:ln>
          <a:extLst/>
        </p:spPr>
        <p:style>
          <a:lnRef idx="0">
            <a:schemeClr val="accent2"/>
          </a:lnRef>
          <a:fillRef idx="3">
            <a:schemeClr val="accent2"/>
          </a:fillRef>
          <a:effectRef idx="3">
            <a:schemeClr val="accent2"/>
          </a:effectRef>
          <a:fontRef idx="minor">
            <a:schemeClr val="lt1"/>
          </a:fontRef>
        </p:style>
        <p:txBody>
          <a:bodyPr wrap="none" anchor="ctr"/>
          <a:lstStyle/>
          <a:p>
            <a:pPr algn="ctr"/>
            <a:r>
              <a:rPr lang="ja-JP" altLang="en-US" sz="2000">
                <a:solidFill>
                  <a:schemeClr val="bg1"/>
                </a:solidFill>
                <a:latin typeface="Arial" pitchFamily="34" charset="0"/>
                <a:ea typeface="HGP創英角ｺﾞｼｯｸUB" pitchFamily="50" charset="-128"/>
                <a:cs typeface="Arial" pitchFamily="34" charset="0"/>
              </a:rPr>
              <a:t>使いもしない大量のディスクを購入、設置、動作させている</a:t>
            </a:r>
          </a:p>
        </p:txBody>
      </p:sp>
      <p:sp>
        <p:nvSpPr>
          <p:cNvPr id="711684" name="AutoShape 4"/>
          <p:cNvSpPr>
            <a:spLocks noChangeArrowheads="1"/>
          </p:cNvSpPr>
          <p:nvPr/>
        </p:nvSpPr>
        <p:spPr bwMode="auto">
          <a:xfrm rot="5400000">
            <a:off x="3657600" y="1333500"/>
            <a:ext cx="1066800" cy="1447800"/>
          </a:xfrm>
          <a:prstGeom prst="triangle">
            <a:avLst>
              <a:gd name="adj" fmla="val 50000"/>
            </a:avLst>
          </a:prstGeom>
          <a:solidFill>
            <a:srgbClr val="0066FF">
              <a:alpha val="27000"/>
            </a:srgbClr>
          </a:solidFill>
          <a:ln>
            <a:noFill/>
          </a:ln>
          <a:effectLst/>
          <a:extLs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1685" name="Rectangle 5"/>
          <p:cNvSpPr>
            <a:spLocks noGrp="1" noChangeArrowheads="1"/>
          </p:cNvSpPr>
          <p:nvPr>
            <p:ph type="title"/>
          </p:nvPr>
        </p:nvSpPr>
        <p:spPr>
          <a:xfrm>
            <a:off x="152399" y="152400"/>
            <a:ext cx="8990013" cy="533400"/>
          </a:xfrm>
        </p:spPr>
        <p:txBody>
          <a:bodyPr/>
          <a:lstStyle/>
          <a:p>
            <a:r>
              <a:rPr lang="ja-JP" altLang="en-US" sz="2400" dirty="0" smtClean="0">
                <a:ea typeface="ＭＳ Ｐゴシック" pitchFamily="50" charset="-128"/>
              </a:rPr>
              <a:t>シンプロビジョニング</a:t>
            </a:r>
            <a:r>
              <a:rPr lang="ja-JP" altLang="en-US" sz="2400" dirty="0">
                <a:ea typeface="ＭＳ Ｐゴシック" pitchFamily="50" charset="-128"/>
              </a:rPr>
              <a:t>（１）</a:t>
            </a:r>
          </a:p>
        </p:txBody>
      </p:sp>
      <p:sp>
        <p:nvSpPr>
          <p:cNvPr id="711686" name="AutoShape 6"/>
          <p:cNvSpPr>
            <a:spLocks noChangeArrowheads="1"/>
          </p:cNvSpPr>
          <p:nvPr/>
        </p:nvSpPr>
        <p:spPr bwMode="auto">
          <a:xfrm>
            <a:off x="2400300" y="1371600"/>
            <a:ext cx="1066800" cy="1295400"/>
          </a:xfrm>
          <a:prstGeom prst="can">
            <a:avLst>
              <a:gd name="adj" fmla="val 25466"/>
            </a:avLst>
          </a:prstGeom>
          <a:solidFill>
            <a:schemeClr val="accent1"/>
          </a:solidFill>
          <a:ln w="28575">
            <a:solidFill>
              <a:srgbClr val="00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1687" name="AutoShape 7"/>
          <p:cNvSpPr>
            <a:spLocks noChangeArrowheads="1"/>
          </p:cNvSpPr>
          <p:nvPr/>
        </p:nvSpPr>
        <p:spPr bwMode="auto">
          <a:xfrm>
            <a:off x="723900" y="1371600"/>
            <a:ext cx="1066800" cy="1295400"/>
          </a:xfrm>
          <a:prstGeom prst="can">
            <a:avLst>
              <a:gd name="adj" fmla="val 24702"/>
            </a:avLst>
          </a:prstGeom>
          <a:solidFill>
            <a:srgbClr val="EAEAEA"/>
          </a:solidFill>
          <a:ln w="28575">
            <a:solidFill>
              <a:srgbClr val="00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grpSp>
        <p:nvGrpSpPr>
          <p:cNvPr id="711688" name="Group 8"/>
          <p:cNvGrpSpPr>
            <a:grpSpLocks/>
          </p:cNvGrpSpPr>
          <p:nvPr/>
        </p:nvGrpSpPr>
        <p:grpSpPr bwMode="auto">
          <a:xfrm>
            <a:off x="4191000" y="1524000"/>
            <a:ext cx="1143000" cy="1066800"/>
            <a:chOff x="2592" y="2112"/>
            <a:chExt cx="1120" cy="1166"/>
          </a:xfrm>
        </p:grpSpPr>
        <p:sp>
          <p:nvSpPr>
            <p:cNvPr id="711689" name="AutoShape 9"/>
            <p:cNvSpPr>
              <a:spLocks noChangeAspect="1" noChangeArrowheads="1" noTextEdit="1"/>
            </p:cNvSpPr>
            <p:nvPr/>
          </p:nvSpPr>
          <p:spPr bwMode="auto">
            <a:xfrm>
              <a:off x="2592" y="2112"/>
              <a:ext cx="1120" cy="1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1690" name="Freeform 10"/>
            <p:cNvSpPr>
              <a:spLocks/>
            </p:cNvSpPr>
            <p:nvPr/>
          </p:nvSpPr>
          <p:spPr bwMode="auto">
            <a:xfrm>
              <a:off x="2938" y="2216"/>
              <a:ext cx="746" cy="966"/>
            </a:xfrm>
            <a:custGeom>
              <a:avLst/>
              <a:gdLst>
                <a:gd name="T0" fmla="*/ 352 w 746"/>
                <a:gd name="T1" fmla="*/ 0 h 966"/>
                <a:gd name="T2" fmla="*/ 352 w 746"/>
                <a:gd name="T3" fmla="*/ 0 h 966"/>
                <a:gd name="T4" fmla="*/ 352 w 746"/>
                <a:gd name="T5" fmla="*/ 0 h 966"/>
                <a:gd name="T6" fmla="*/ 352 w 746"/>
                <a:gd name="T7" fmla="*/ 0 h 966"/>
                <a:gd name="T8" fmla="*/ 338 w 746"/>
                <a:gd name="T9" fmla="*/ 2 h 966"/>
                <a:gd name="T10" fmla="*/ 18 w 746"/>
                <a:gd name="T11" fmla="*/ 20 h 966"/>
                <a:gd name="T12" fmla="*/ 18 w 746"/>
                <a:gd name="T13" fmla="*/ 20 h 966"/>
                <a:gd name="T14" fmla="*/ 12 w 746"/>
                <a:gd name="T15" fmla="*/ 22 h 966"/>
                <a:gd name="T16" fmla="*/ 6 w 746"/>
                <a:gd name="T17" fmla="*/ 26 h 966"/>
                <a:gd name="T18" fmla="*/ 2 w 746"/>
                <a:gd name="T19" fmla="*/ 32 h 966"/>
                <a:gd name="T20" fmla="*/ 0 w 746"/>
                <a:gd name="T21" fmla="*/ 40 h 966"/>
                <a:gd name="T22" fmla="*/ 0 w 746"/>
                <a:gd name="T23" fmla="*/ 892 h 966"/>
                <a:gd name="T24" fmla="*/ 0 w 746"/>
                <a:gd name="T25" fmla="*/ 892 h 966"/>
                <a:gd name="T26" fmla="*/ 0 w 746"/>
                <a:gd name="T27" fmla="*/ 892 h 966"/>
                <a:gd name="T28" fmla="*/ 0 w 746"/>
                <a:gd name="T29" fmla="*/ 900 h 966"/>
                <a:gd name="T30" fmla="*/ 4 w 746"/>
                <a:gd name="T31" fmla="*/ 908 h 966"/>
                <a:gd name="T32" fmla="*/ 10 w 746"/>
                <a:gd name="T33" fmla="*/ 916 h 966"/>
                <a:gd name="T34" fmla="*/ 20 w 746"/>
                <a:gd name="T35" fmla="*/ 924 h 966"/>
                <a:gd name="T36" fmla="*/ 20 w 746"/>
                <a:gd name="T37" fmla="*/ 924 h 966"/>
                <a:gd name="T38" fmla="*/ 42 w 746"/>
                <a:gd name="T39" fmla="*/ 930 h 966"/>
                <a:gd name="T40" fmla="*/ 68 w 746"/>
                <a:gd name="T41" fmla="*/ 936 h 966"/>
                <a:gd name="T42" fmla="*/ 102 w 746"/>
                <a:gd name="T43" fmla="*/ 944 h 966"/>
                <a:gd name="T44" fmla="*/ 148 w 746"/>
                <a:gd name="T45" fmla="*/ 950 h 966"/>
                <a:gd name="T46" fmla="*/ 204 w 746"/>
                <a:gd name="T47" fmla="*/ 958 h 966"/>
                <a:gd name="T48" fmla="*/ 272 w 746"/>
                <a:gd name="T49" fmla="*/ 964 h 966"/>
                <a:gd name="T50" fmla="*/ 352 w 746"/>
                <a:gd name="T51" fmla="*/ 966 h 966"/>
                <a:gd name="T52" fmla="*/ 352 w 746"/>
                <a:gd name="T53" fmla="*/ 966 h 966"/>
                <a:gd name="T54" fmla="*/ 366 w 746"/>
                <a:gd name="T55" fmla="*/ 966 h 966"/>
                <a:gd name="T56" fmla="*/ 378 w 746"/>
                <a:gd name="T57" fmla="*/ 964 h 966"/>
                <a:gd name="T58" fmla="*/ 388 w 746"/>
                <a:gd name="T59" fmla="*/ 958 h 966"/>
                <a:gd name="T60" fmla="*/ 386 w 746"/>
                <a:gd name="T61" fmla="*/ 960 h 966"/>
                <a:gd name="T62" fmla="*/ 734 w 746"/>
                <a:gd name="T63" fmla="*/ 808 h 966"/>
                <a:gd name="T64" fmla="*/ 734 w 746"/>
                <a:gd name="T65" fmla="*/ 808 h 966"/>
                <a:gd name="T66" fmla="*/ 740 w 746"/>
                <a:gd name="T67" fmla="*/ 806 h 966"/>
                <a:gd name="T68" fmla="*/ 742 w 746"/>
                <a:gd name="T69" fmla="*/ 800 h 966"/>
                <a:gd name="T70" fmla="*/ 746 w 746"/>
                <a:gd name="T71" fmla="*/ 796 h 966"/>
                <a:gd name="T72" fmla="*/ 746 w 746"/>
                <a:gd name="T73" fmla="*/ 790 h 966"/>
                <a:gd name="T74" fmla="*/ 746 w 746"/>
                <a:gd name="T75" fmla="*/ 76 h 966"/>
                <a:gd name="T76" fmla="*/ 746 w 746"/>
                <a:gd name="T77" fmla="*/ 76 h 966"/>
                <a:gd name="T78" fmla="*/ 744 w 746"/>
                <a:gd name="T79" fmla="*/ 68 h 966"/>
                <a:gd name="T80" fmla="*/ 742 w 746"/>
                <a:gd name="T81" fmla="*/ 62 h 966"/>
                <a:gd name="T82" fmla="*/ 736 w 746"/>
                <a:gd name="T83" fmla="*/ 58 h 966"/>
                <a:gd name="T84" fmla="*/ 730 w 746"/>
                <a:gd name="T85" fmla="*/ 56 h 966"/>
                <a:gd name="T86" fmla="*/ 380 w 746"/>
                <a:gd name="T87" fmla="*/ 2 h 966"/>
                <a:gd name="T88" fmla="*/ 380 w 746"/>
                <a:gd name="T89" fmla="*/ 2 h 966"/>
                <a:gd name="T90" fmla="*/ 362 w 746"/>
                <a:gd name="T91" fmla="*/ 0 h 966"/>
                <a:gd name="T92" fmla="*/ 352 w 746"/>
                <a:gd name="T93" fmla="*/ 0 h 966"/>
                <a:gd name="T94" fmla="*/ 352 w 746"/>
                <a:gd name="T95" fmla="*/ 0 h 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46" h="966">
                  <a:moveTo>
                    <a:pt x="352" y="0"/>
                  </a:moveTo>
                  <a:lnTo>
                    <a:pt x="352" y="0"/>
                  </a:lnTo>
                  <a:lnTo>
                    <a:pt x="352" y="0"/>
                  </a:lnTo>
                  <a:lnTo>
                    <a:pt x="352" y="0"/>
                  </a:lnTo>
                  <a:lnTo>
                    <a:pt x="338" y="2"/>
                  </a:lnTo>
                  <a:lnTo>
                    <a:pt x="18" y="20"/>
                  </a:lnTo>
                  <a:lnTo>
                    <a:pt x="18" y="20"/>
                  </a:lnTo>
                  <a:lnTo>
                    <a:pt x="12" y="22"/>
                  </a:lnTo>
                  <a:lnTo>
                    <a:pt x="6" y="26"/>
                  </a:lnTo>
                  <a:lnTo>
                    <a:pt x="2" y="32"/>
                  </a:lnTo>
                  <a:lnTo>
                    <a:pt x="0" y="40"/>
                  </a:lnTo>
                  <a:lnTo>
                    <a:pt x="0" y="892"/>
                  </a:lnTo>
                  <a:lnTo>
                    <a:pt x="0" y="892"/>
                  </a:lnTo>
                  <a:lnTo>
                    <a:pt x="0" y="892"/>
                  </a:lnTo>
                  <a:lnTo>
                    <a:pt x="0" y="900"/>
                  </a:lnTo>
                  <a:lnTo>
                    <a:pt x="4" y="908"/>
                  </a:lnTo>
                  <a:lnTo>
                    <a:pt x="10" y="916"/>
                  </a:lnTo>
                  <a:lnTo>
                    <a:pt x="20" y="924"/>
                  </a:lnTo>
                  <a:lnTo>
                    <a:pt x="20" y="924"/>
                  </a:lnTo>
                  <a:lnTo>
                    <a:pt x="42" y="930"/>
                  </a:lnTo>
                  <a:lnTo>
                    <a:pt x="68" y="936"/>
                  </a:lnTo>
                  <a:lnTo>
                    <a:pt x="102" y="944"/>
                  </a:lnTo>
                  <a:lnTo>
                    <a:pt x="148" y="950"/>
                  </a:lnTo>
                  <a:lnTo>
                    <a:pt x="204" y="958"/>
                  </a:lnTo>
                  <a:lnTo>
                    <a:pt x="272" y="964"/>
                  </a:lnTo>
                  <a:lnTo>
                    <a:pt x="352" y="966"/>
                  </a:lnTo>
                  <a:lnTo>
                    <a:pt x="352" y="966"/>
                  </a:lnTo>
                  <a:lnTo>
                    <a:pt x="366" y="966"/>
                  </a:lnTo>
                  <a:lnTo>
                    <a:pt x="378" y="964"/>
                  </a:lnTo>
                  <a:lnTo>
                    <a:pt x="388" y="958"/>
                  </a:lnTo>
                  <a:lnTo>
                    <a:pt x="386" y="960"/>
                  </a:lnTo>
                  <a:lnTo>
                    <a:pt x="734" y="808"/>
                  </a:lnTo>
                  <a:lnTo>
                    <a:pt x="734" y="808"/>
                  </a:lnTo>
                  <a:lnTo>
                    <a:pt x="740" y="806"/>
                  </a:lnTo>
                  <a:lnTo>
                    <a:pt x="742" y="800"/>
                  </a:lnTo>
                  <a:lnTo>
                    <a:pt x="746" y="796"/>
                  </a:lnTo>
                  <a:lnTo>
                    <a:pt x="746" y="790"/>
                  </a:lnTo>
                  <a:lnTo>
                    <a:pt x="746" y="76"/>
                  </a:lnTo>
                  <a:lnTo>
                    <a:pt x="746" y="76"/>
                  </a:lnTo>
                  <a:lnTo>
                    <a:pt x="744" y="68"/>
                  </a:lnTo>
                  <a:lnTo>
                    <a:pt x="742" y="62"/>
                  </a:lnTo>
                  <a:lnTo>
                    <a:pt x="736" y="58"/>
                  </a:lnTo>
                  <a:lnTo>
                    <a:pt x="730" y="56"/>
                  </a:lnTo>
                  <a:lnTo>
                    <a:pt x="380" y="2"/>
                  </a:lnTo>
                  <a:lnTo>
                    <a:pt x="380" y="2"/>
                  </a:lnTo>
                  <a:lnTo>
                    <a:pt x="362" y="0"/>
                  </a:lnTo>
                  <a:lnTo>
                    <a:pt x="352" y="0"/>
                  </a:lnTo>
                  <a:lnTo>
                    <a:pt x="35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1691" name="Freeform 11"/>
            <p:cNvSpPr>
              <a:spLocks/>
            </p:cNvSpPr>
            <p:nvPr/>
          </p:nvSpPr>
          <p:spPr bwMode="auto">
            <a:xfrm>
              <a:off x="2962" y="2238"/>
              <a:ext cx="338" cy="920"/>
            </a:xfrm>
            <a:custGeom>
              <a:avLst/>
              <a:gdLst>
                <a:gd name="T0" fmla="*/ 0 w 338"/>
                <a:gd name="T1" fmla="*/ 20 h 920"/>
                <a:gd name="T2" fmla="*/ 0 w 338"/>
                <a:gd name="T3" fmla="*/ 20 h 920"/>
                <a:gd name="T4" fmla="*/ 0 w 338"/>
                <a:gd name="T5" fmla="*/ 872 h 920"/>
                <a:gd name="T6" fmla="*/ 0 w 338"/>
                <a:gd name="T7" fmla="*/ 872 h 920"/>
                <a:gd name="T8" fmla="*/ 0 w 338"/>
                <a:gd name="T9" fmla="*/ 876 h 920"/>
                <a:gd name="T10" fmla="*/ 2 w 338"/>
                <a:gd name="T11" fmla="*/ 878 h 920"/>
                <a:gd name="T12" fmla="*/ 4 w 338"/>
                <a:gd name="T13" fmla="*/ 878 h 920"/>
                <a:gd name="T14" fmla="*/ 4 w 338"/>
                <a:gd name="T15" fmla="*/ 878 h 920"/>
                <a:gd name="T16" fmla="*/ 34 w 338"/>
                <a:gd name="T17" fmla="*/ 888 h 920"/>
                <a:gd name="T18" fmla="*/ 60 w 338"/>
                <a:gd name="T19" fmla="*/ 894 h 920"/>
                <a:gd name="T20" fmla="*/ 92 w 338"/>
                <a:gd name="T21" fmla="*/ 900 h 920"/>
                <a:gd name="T22" fmla="*/ 136 w 338"/>
                <a:gd name="T23" fmla="*/ 906 h 920"/>
                <a:gd name="T24" fmla="*/ 188 w 338"/>
                <a:gd name="T25" fmla="*/ 912 h 920"/>
                <a:gd name="T26" fmla="*/ 254 w 338"/>
                <a:gd name="T27" fmla="*/ 916 h 920"/>
                <a:gd name="T28" fmla="*/ 330 w 338"/>
                <a:gd name="T29" fmla="*/ 920 h 920"/>
                <a:gd name="T30" fmla="*/ 330 w 338"/>
                <a:gd name="T31" fmla="*/ 920 h 920"/>
                <a:gd name="T32" fmla="*/ 338 w 338"/>
                <a:gd name="T33" fmla="*/ 920 h 920"/>
                <a:gd name="T34" fmla="*/ 338 w 338"/>
                <a:gd name="T35" fmla="*/ 0 h 920"/>
                <a:gd name="T36" fmla="*/ 338 w 338"/>
                <a:gd name="T37" fmla="*/ 0 h 920"/>
                <a:gd name="T38" fmla="*/ 330 w 338"/>
                <a:gd name="T39" fmla="*/ 0 h 920"/>
                <a:gd name="T40" fmla="*/ 330 w 338"/>
                <a:gd name="T41" fmla="*/ 0 h 920"/>
                <a:gd name="T42" fmla="*/ 0 w 338"/>
                <a:gd name="T43" fmla="*/ 20 h 920"/>
                <a:gd name="T44" fmla="*/ 0 w 338"/>
                <a:gd name="T45" fmla="*/ 20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8" h="920">
                  <a:moveTo>
                    <a:pt x="0" y="20"/>
                  </a:moveTo>
                  <a:lnTo>
                    <a:pt x="0" y="20"/>
                  </a:lnTo>
                  <a:lnTo>
                    <a:pt x="0" y="872"/>
                  </a:lnTo>
                  <a:lnTo>
                    <a:pt x="0" y="872"/>
                  </a:lnTo>
                  <a:lnTo>
                    <a:pt x="0" y="876"/>
                  </a:lnTo>
                  <a:lnTo>
                    <a:pt x="2" y="878"/>
                  </a:lnTo>
                  <a:lnTo>
                    <a:pt x="4" y="878"/>
                  </a:lnTo>
                  <a:lnTo>
                    <a:pt x="4" y="878"/>
                  </a:lnTo>
                  <a:lnTo>
                    <a:pt x="34" y="888"/>
                  </a:lnTo>
                  <a:lnTo>
                    <a:pt x="60" y="894"/>
                  </a:lnTo>
                  <a:lnTo>
                    <a:pt x="92" y="900"/>
                  </a:lnTo>
                  <a:lnTo>
                    <a:pt x="136" y="906"/>
                  </a:lnTo>
                  <a:lnTo>
                    <a:pt x="188" y="912"/>
                  </a:lnTo>
                  <a:lnTo>
                    <a:pt x="254" y="916"/>
                  </a:lnTo>
                  <a:lnTo>
                    <a:pt x="330" y="920"/>
                  </a:lnTo>
                  <a:lnTo>
                    <a:pt x="330" y="920"/>
                  </a:lnTo>
                  <a:lnTo>
                    <a:pt x="338" y="920"/>
                  </a:lnTo>
                  <a:lnTo>
                    <a:pt x="338" y="0"/>
                  </a:lnTo>
                  <a:lnTo>
                    <a:pt x="338" y="0"/>
                  </a:lnTo>
                  <a:lnTo>
                    <a:pt x="330" y="0"/>
                  </a:lnTo>
                  <a:lnTo>
                    <a:pt x="330" y="0"/>
                  </a:lnTo>
                  <a:lnTo>
                    <a:pt x="0" y="20"/>
                  </a:lnTo>
                  <a:lnTo>
                    <a:pt x="0" y="2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1692" name="Freeform 12"/>
            <p:cNvSpPr>
              <a:spLocks/>
            </p:cNvSpPr>
            <p:nvPr/>
          </p:nvSpPr>
          <p:spPr bwMode="auto">
            <a:xfrm>
              <a:off x="2970" y="2240"/>
              <a:ext cx="328" cy="906"/>
            </a:xfrm>
            <a:custGeom>
              <a:avLst/>
              <a:gdLst>
                <a:gd name="T0" fmla="*/ 0 w 328"/>
                <a:gd name="T1" fmla="*/ 20 h 906"/>
                <a:gd name="T2" fmla="*/ 0 w 328"/>
                <a:gd name="T3" fmla="*/ 20 h 906"/>
                <a:gd name="T4" fmla="*/ 0 w 328"/>
                <a:gd name="T5" fmla="*/ 858 h 906"/>
                <a:gd name="T6" fmla="*/ 0 w 328"/>
                <a:gd name="T7" fmla="*/ 858 h 906"/>
                <a:gd name="T8" fmla="*/ 0 w 328"/>
                <a:gd name="T9" fmla="*/ 862 h 906"/>
                <a:gd name="T10" fmla="*/ 2 w 328"/>
                <a:gd name="T11" fmla="*/ 864 h 906"/>
                <a:gd name="T12" fmla="*/ 4 w 328"/>
                <a:gd name="T13" fmla="*/ 864 h 906"/>
                <a:gd name="T14" fmla="*/ 4 w 328"/>
                <a:gd name="T15" fmla="*/ 864 h 906"/>
                <a:gd name="T16" fmla="*/ 32 w 328"/>
                <a:gd name="T17" fmla="*/ 874 h 906"/>
                <a:gd name="T18" fmla="*/ 58 w 328"/>
                <a:gd name="T19" fmla="*/ 878 h 906"/>
                <a:gd name="T20" fmla="*/ 90 w 328"/>
                <a:gd name="T21" fmla="*/ 884 h 906"/>
                <a:gd name="T22" fmla="*/ 132 w 328"/>
                <a:gd name="T23" fmla="*/ 890 h 906"/>
                <a:gd name="T24" fmla="*/ 184 w 328"/>
                <a:gd name="T25" fmla="*/ 896 h 906"/>
                <a:gd name="T26" fmla="*/ 246 w 328"/>
                <a:gd name="T27" fmla="*/ 902 h 906"/>
                <a:gd name="T28" fmla="*/ 320 w 328"/>
                <a:gd name="T29" fmla="*/ 906 h 906"/>
                <a:gd name="T30" fmla="*/ 320 w 328"/>
                <a:gd name="T31" fmla="*/ 906 h 906"/>
                <a:gd name="T32" fmla="*/ 328 w 328"/>
                <a:gd name="T33" fmla="*/ 906 h 906"/>
                <a:gd name="T34" fmla="*/ 328 w 328"/>
                <a:gd name="T35" fmla="*/ 0 h 906"/>
                <a:gd name="T36" fmla="*/ 328 w 328"/>
                <a:gd name="T37" fmla="*/ 0 h 906"/>
                <a:gd name="T38" fmla="*/ 0 w 328"/>
                <a:gd name="T39" fmla="*/ 20 h 906"/>
                <a:gd name="T40" fmla="*/ 0 w 328"/>
                <a:gd name="T41" fmla="*/ 20 h 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8" h="906">
                  <a:moveTo>
                    <a:pt x="0" y="20"/>
                  </a:moveTo>
                  <a:lnTo>
                    <a:pt x="0" y="20"/>
                  </a:lnTo>
                  <a:lnTo>
                    <a:pt x="0" y="858"/>
                  </a:lnTo>
                  <a:lnTo>
                    <a:pt x="0" y="858"/>
                  </a:lnTo>
                  <a:lnTo>
                    <a:pt x="0" y="862"/>
                  </a:lnTo>
                  <a:lnTo>
                    <a:pt x="2" y="864"/>
                  </a:lnTo>
                  <a:lnTo>
                    <a:pt x="4" y="864"/>
                  </a:lnTo>
                  <a:lnTo>
                    <a:pt x="4" y="864"/>
                  </a:lnTo>
                  <a:lnTo>
                    <a:pt x="32" y="874"/>
                  </a:lnTo>
                  <a:lnTo>
                    <a:pt x="58" y="878"/>
                  </a:lnTo>
                  <a:lnTo>
                    <a:pt x="90" y="884"/>
                  </a:lnTo>
                  <a:lnTo>
                    <a:pt x="132" y="890"/>
                  </a:lnTo>
                  <a:lnTo>
                    <a:pt x="184" y="896"/>
                  </a:lnTo>
                  <a:lnTo>
                    <a:pt x="246" y="902"/>
                  </a:lnTo>
                  <a:lnTo>
                    <a:pt x="320" y="906"/>
                  </a:lnTo>
                  <a:lnTo>
                    <a:pt x="320" y="906"/>
                  </a:lnTo>
                  <a:lnTo>
                    <a:pt x="328" y="906"/>
                  </a:lnTo>
                  <a:lnTo>
                    <a:pt x="328" y="0"/>
                  </a:lnTo>
                  <a:lnTo>
                    <a:pt x="328" y="0"/>
                  </a:lnTo>
                  <a:lnTo>
                    <a:pt x="0" y="20"/>
                  </a:lnTo>
                  <a:lnTo>
                    <a:pt x="0" y="20"/>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1693" name="Freeform 13"/>
            <p:cNvSpPr>
              <a:spLocks/>
            </p:cNvSpPr>
            <p:nvPr/>
          </p:nvSpPr>
          <p:spPr bwMode="auto">
            <a:xfrm>
              <a:off x="3346" y="2244"/>
              <a:ext cx="312" cy="896"/>
            </a:xfrm>
            <a:custGeom>
              <a:avLst/>
              <a:gdLst>
                <a:gd name="T0" fmla="*/ 0 w 312"/>
                <a:gd name="T1" fmla="*/ 0 h 896"/>
                <a:gd name="T2" fmla="*/ 0 w 312"/>
                <a:gd name="T3" fmla="*/ 896 h 896"/>
                <a:gd name="T4" fmla="*/ 0 w 312"/>
                <a:gd name="T5" fmla="*/ 896 h 896"/>
                <a:gd name="T6" fmla="*/ 312 w 312"/>
                <a:gd name="T7" fmla="*/ 758 h 896"/>
                <a:gd name="T8" fmla="*/ 312 w 312"/>
                <a:gd name="T9" fmla="*/ 758 h 896"/>
                <a:gd name="T10" fmla="*/ 312 w 312"/>
                <a:gd name="T11" fmla="*/ 48 h 896"/>
                <a:gd name="T12" fmla="*/ 312 w 312"/>
                <a:gd name="T13" fmla="*/ 48 h 896"/>
                <a:gd name="T14" fmla="*/ 0 w 312"/>
                <a:gd name="T15" fmla="*/ 0 h 896"/>
                <a:gd name="T16" fmla="*/ 0 w 312"/>
                <a:gd name="T17" fmla="*/ 0 h 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2" h="896">
                  <a:moveTo>
                    <a:pt x="0" y="0"/>
                  </a:moveTo>
                  <a:lnTo>
                    <a:pt x="0" y="896"/>
                  </a:lnTo>
                  <a:lnTo>
                    <a:pt x="0" y="896"/>
                  </a:lnTo>
                  <a:lnTo>
                    <a:pt x="312" y="758"/>
                  </a:lnTo>
                  <a:lnTo>
                    <a:pt x="312" y="758"/>
                  </a:lnTo>
                  <a:lnTo>
                    <a:pt x="312" y="48"/>
                  </a:lnTo>
                  <a:lnTo>
                    <a:pt x="312" y="48"/>
                  </a:lnTo>
                  <a:lnTo>
                    <a:pt x="0" y="0"/>
                  </a:lnTo>
                  <a:lnTo>
                    <a:pt x="0"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1694" name="Freeform 14"/>
            <p:cNvSpPr>
              <a:spLocks/>
            </p:cNvSpPr>
            <p:nvPr/>
          </p:nvSpPr>
          <p:spPr bwMode="auto">
            <a:xfrm>
              <a:off x="3346" y="2284"/>
              <a:ext cx="312" cy="856"/>
            </a:xfrm>
            <a:custGeom>
              <a:avLst/>
              <a:gdLst>
                <a:gd name="T0" fmla="*/ 256 w 312"/>
                <a:gd name="T1" fmla="*/ 0 h 856"/>
                <a:gd name="T2" fmla="*/ 256 w 312"/>
                <a:gd name="T3" fmla="*/ 0 h 856"/>
                <a:gd name="T4" fmla="*/ 312 w 312"/>
                <a:gd name="T5" fmla="*/ 8 h 856"/>
                <a:gd name="T6" fmla="*/ 312 w 312"/>
                <a:gd name="T7" fmla="*/ 8 h 856"/>
                <a:gd name="T8" fmla="*/ 312 w 312"/>
                <a:gd name="T9" fmla="*/ 718 h 856"/>
                <a:gd name="T10" fmla="*/ 312 w 312"/>
                <a:gd name="T11" fmla="*/ 718 h 856"/>
                <a:gd name="T12" fmla="*/ 0 w 312"/>
                <a:gd name="T13" fmla="*/ 856 h 856"/>
                <a:gd name="T14" fmla="*/ 0 w 312"/>
                <a:gd name="T15" fmla="*/ 544 h 856"/>
                <a:gd name="T16" fmla="*/ 0 w 312"/>
                <a:gd name="T17" fmla="*/ 544 h 856"/>
                <a:gd name="T18" fmla="*/ 8 w 312"/>
                <a:gd name="T19" fmla="*/ 520 h 856"/>
                <a:gd name="T20" fmla="*/ 16 w 312"/>
                <a:gd name="T21" fmla="*/ 496 h 856"/>
                <a:gd name="T22" fmla="*/ 24 w 312"/>
                <a:gd name="T23" fmla="*/ 476 h 856"/>
                <a:gd name="T24" fmla="*/ 34 w 312"/>
                <a:gd name="T25" fmla="*/ 456 h 856"/>
                <a:gd name="T26" fmla="*/ 54 w 312"/>
                <a:gd name="T27" fmla="*/ 422 h 856"/>
                <a:gd name="T28" fmla="*/ 76 w 312"/>
                <a:gd name="T29" fmla="*/ 392 h 856"/>
                <a:gd name="T30" fmla="*/ 100 w 312"/>
                <a:gd name="T31" fmla="*/ 364 h 856"/>
                <a:gd name="T32" fmla="*/ 124 w 312"/>
                <a:gd name="T33" fmla="*/ 340 h 856"/>
                <a:gd name="T34" fmla="*/ 170 w 312"/>
                <a:gd name="T35" fmla="*/ 296 h 856"/>
                <a:gd name="T36" fmla="*/ 192 w 312"/>
                <a:gd name="T37" fmla="*/ 272 h 856"/>
                <a:gd name="T38" fmla="*/ 212 w 312"/>
                <a:gd name="T39" fmla="*/ 248 h 856"/>
                <a:gd name="T40" fmla="*/ 230 w 312"/>
                <a:gd name="T41" fmla="*/ 220 h 856"/>
                <a:gd name="T42" fmla="*/ 236 w 312"/>
                <a:gd name="T43" fmla="*/ 204 h 856"/>
                <a:gd name="T44" fmla="*/ 244 w 312"/>
                <a:gd name="T45" fmla="*/ 188 h 856"/>
                <a:gd name="T46" fmla="*/ 248 w 312"/>
                <a:gd name="T47" fmla="*/ 170 h 856"/>
                <a:gd name="T48" fmla="*/ 254 w 312"/>
                <a:gd name="T49" fmla="*/ 152 h 856"/>
                <a:gd name="T50" fmla="*/ 258 w 312"/>
                <a:gd name="T51" fmla="*/ 130 h 856"/>
                <a:gd name="T52" fmla="*/ 260 w 312"/>
                <a:gd name="T53" fmla="*/ 108 h 856"/>
                <a:gd name="T54" fmla="*/ 260 w 312"/>
                <a:gd name="T55" fmla="*/ 84 h 856"/>
                <a:gd name="T56" fmla="*/ 260 w 312"/>
                <a:gd name="T57" fmla="*/ 58 h 856"/>
                <a:gd name="T58" fmla="*/ 258 w 312"/>
                <a:gd name="T59" fmla="*/ 30 h 856"/>
                <a:gd name="T60" fmla="*/ 256 w 312"/>
                <a:gd name="T61" fmla="*/ 0 h 856"/>
                <a:gd name="T62" fmla="*/ 256 w 312"/>
                <a:gd name="T63" fmla="*/ 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2" h="856">
                  <a:moveTo>
                    <a:pt x="256" y="0"/>
                  </a:moveTo>
                  <a:lnTo>
                    <a:pt x="256" y="0"/>
                  </a:lnTo>
                  <a:lnTo>
                    <a:pt x="312" y="8"/>
                  </a:lnTo>
                  <a:lnTo>
                    <a:pt x="312" y="8"/>
                  </a:lnTo>
                  <a:lnTo>
                    <a:pt x="312" y="718"/>
                  </a:lnTo>
                  <a:lnTo>
                    <a:pt x="312" y="718"/>
                  </a:lnTo>
                  <a:lnTo>
                    <a:pt x="0" y="856"/>
                  </a:lnTo>
                  <a:lnTo>
                    <a:pt x="0" y="544"/>
                  </a:lnTo>
                  <a:lnTo>
                    <a:pt x="0" y="544"/>
                  </a:lnTo>
                  <a:lnTo>
                    <a:pt x="8" y="520"/>
                  </a:lnTo>
                  <a:lnTo>
                    <a:pt x="16" y="496"/>
                  </a:lnTo>
                  <a:lnTo>
                    <a:pt x="24" y="476"/>
                  </a:lnTo>
                  <a:lnTo>
                    <a:pt x="34" y="456"/>
                  </a:lnTo>
                  <a:lnTo>
                    <a:pt x="54" y="422"/>
                  </a:lnTo>
                  <a:lnTo>
                    <a:pt x="76" y="392"/>
                  </a:lnTo>
                  <a:lnTo>
                    <a:pt x="100" y="364"/>
                  </a:lnTo>
                  <a:lnTo>
                    <a:pt x="124" y="340"/>
                  </a:lnTo>
                  <a:lnTo>
                    <a:pt x="170" y="296"/>
                  </a:lnTo>
                  <a:lnTo>
                    <a:pt x="192" y="272"/>
                  </a:lnTo>
                  <a:lnTo>
                    <a:pt x="212" y="248"/>
                  </a:lnTo>
                  <a:lnTo>
                    <a:pt x="230" y="220"/>
                  </a:lnTo>
                  <a:lnTo>
                    <a:pt x="236" y="204"/>
                  </a:lnTo>
                  <a:lnTo>
                    <a:pt x="244" y="188"/>
                  </a:lnTo>
                  <a:lnTo>
                    <a:pt x="248" y="170"/>
                  </a:lnTo>
                  <a:lnTo>
                    <a:pt x="254" y="152"/>
                  </a:lnTo>
                  <a:lnTo>
                    <a:pt x="258" y="130"/>
                  </a:lnTo>
                  <a:lnTo>
                    <a:pt x="260" y="108"/>
                  </a:lnTo>
                  <a:lnTo>
                    <a:pt x="260" y="84"/>
                  </a:lnTo>
                  <a:lnTo>
                    <a:pt x="260" y="58"/>
                  </a:lnTo>
                  <a:lnTo>
                    <a:pt x="258" y="30"/>
                  </a:lnTo>
                  <a:lnTo>
                    <a:pt x="256" y="0"/>
                  </a:lnTo>
                  <a:lnTo>
                    <a:pt x="256" y="0"/>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1695" name="Freeform 15"/>
            <p:cNvSpPr>
              <a:spLocks/>
            </p:cNvSpPr>
            <p:nvPr/>
          </p:nvSpPr>
          <p:spPr bwMode="auto">
            <a:xfrm>
              <a:off x="3292" y="2238"/>
              <a:ext cx="42" cy="920"/>
            </a:xfrm>
            <a:custGeom>
              <a:avLst/>
              <a:gdLst>
                <a:gd name="T0" fmla="*/ 0 w 42"/>
                <a:gd name="T1" fmla="*/ 0 h 920"/>
                <a:gd name="T2" fmla="*/ 0 w 42"/>
                <a:gd name="T3" fmla="*/ 920 h 920"/>
                <a:gd name="T4" fmla="*/ 0 w 42"/>
                <a:gd name="T5" fmla="*/ 920 h 920"/>
                <a:gd name="T6" fmla="*/ 12 w 42"/>
                <a:gd name="T7" fmla="*/ 918 h 920"/>
                <a:gd name="T8" fmla="*/ 12 w 42"/>
                <a:gd name="T9" fmla="*/ 918 h 920"/>
                <a:gd name="T10" fmla="*/ 22 w 42"/>
                <a:gd name="T11" fmla="*/ 918 h 920"/>
                <a:gd name="T12" fmla="*/ 30 w 42"/>
                <a:gd name="T13" fmla="*/ 914 h 920"/>
                <a:gd name="T14" fmla="*/ 42 w 42"/>
                <a:gd name="T15" fmla="*/ 906 h 920"/>
                <a:gd name="T16" fmla="*/ 42 w 42"/>
                <a:gd name="T17" fmla="*/ 10 h 920"/>
                <a:gd name="T18" fmla="*/ 42 w 42"/>
                <a:gd name="T19" fmla="*/ 10 h 920"/>
                <a:gd name="T20" fmla="*/ 30 w 42"/>
                <a:gd name="T21" fmla="*/ 4 h 920"/>
                <a:gd name="T22" fmla="*/ 22 w 42"/>
                <a:gd name="T23" fmla="*/ 2 h 920"/>
                <a:gd name="T24" fmla="*/ 12 w 42"/>
                <a:gd name="T25" fmla="*/ 0 h 920"/>
                <a:gd name="T26" fmla="*/ 12 w 42"/>
                <a:gd name="T27" fmla="*/ 0 h 920"/>
                <a:gd name="T28" fmla="*/ 0 w 42"/>
                <a:gd name="T29" fmla="*/ 0 h 920"/>
                <a:gd name="T30" fmla="*/ 0 w 42"/>
                <a:gd name="T31" fmla="*/ 0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 h="920">
                  <a:moveTo>
                    <a:pt x="0" y="0"/>
                  </a:moveTo>
                  <a:lnTo>
                    <a:pt x="0" y="920"/>
                  </a:lnTo>
                  <a:lnTo>
                    <a:pt x="0" y="920"/>
                  </a:lnTo>
                  <a:lnTo>
                    <a:pt x="12" y="918"/>
                  </a:lnTo>
                  <a:lnTo>
                    <a:pt x="12" y="918"/>
                  </a:lnTo>
                  <a:lnTo>
                    <a:pt x="22" y="918"/>
                  </a:lnTo>
                  <a:lnTo>
                    <a:pt x="30" y="914"/>
                  </a:lnTo>
                  <a:lnTo>
                    <a:pt x="42" y="906"/>
                  </a:lnTo>
                  <a:lnTo>
                    <a:pt x="42" y="10"/>
                  </a:lnTo>
                  <a:lnTo>
                    <a:pt x="42" y="10"/>
                  </a:lnTo>
                  <a:lnTo>
                    <a:pt x="30" y="4"/>
                  </a:lnTo>
                  <a:lnTo>
                    <a:pt x="22" y="2"/>
                  </a:lnTo>
                  <a:lnTo>
                    <a:pt x="12" y="0"/>
                  </a:lnTo>
                  <a:lnTo>
                    <a:pt x="12" y="0"/>
                  </a:lnTo>
                  <a:lnTo>
                    <a:pt x="0" y="0"/>
                  </a:lnTo>
                  <a:lnTo>
                    <a:pt x="0"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1696" name="Freeform 16"/>
            <p:cNvSpPr>
              <a:spLocks/>
            </p:cNvSpPr>
            <p:nvPr/>
          </p:nvSpPr>
          <p:spPr bwMode="auto">
            <a:xfrm>
              <a:off x="3040" y="2496"/>
              <a:ext cx="32" cy="120"/>
            </a:xfrm>
            <a:custGeom>
              <a:avLst/>
              <a:gdLst>
                <a:gd name="T0" fmla="*/ 32 w 32"/>
                <a:gd name="T1" fmla="*/ 0 h 120"/>
                <a:gd name="T2" fmla="*/ 32 w 32"/>
                <a:gd name="T3" fmla="*/ 0 h 120"/>
                <a:gd name="T4" fmla="*/ 0 w 32"/>
                <a:gd name="T5" fmla="*/ 0 h 120"/>
                <a:gd name="T6" fmla="*/ 0 w 32"/>
                <a:gd name="T7" fmla="*/ 0 h 120"/>
                <a:gd name="T8" fmla="*/ 0 w 32"/>
                <a:gd name="T9" fmla="*/ 120 h 120"/>
                <a:gd name="T10" fmla="*/ 32 w 32"/>
                <a:gd name="T11" fmla="*/ 62 h 120"/>
                <a:gd name="T12" fmla="*/ 32 w 32"/>
                <a:gd name="T13" fmla="*/ 0 h 120"/>
              </a:gdLst>
              <a:ahLst/>
              <a:cxnLst>
                <a:cxn ang="0">
                  <a:pos x="T0" y="T1"/>
                </a:cxn>
                <a:cxn ang="0">
                  <a:pos x="T2" y="T3"/>
                </a:cxn>
                <a:cxn ang="0">
                  <a:pos x="T4" y="T5"/>
                </a:cxn>
                <a:cxn ang="0">
                  <a:pos x="T6" y="T7"/>
                </a:cxn>
                <a:cxn ang="0">
                  <a:pos x="T8" y="T9"/>
                </a:cxn>
                <a:cxn ang="0">
                  <a:pos x="T10" y="T11"/>
                </a:cxn>
                <a:cxn ang="0">
                  <a:pos x="T12" y="T13"/>
                </a:cxn>
              </a:cxnLst>
              <a:rect l="0" t="0" r="r" b="b"/>
              <a:pathLst>
                <a:path w="32" h="120">
                  <a:moveTo>
                    <a:pt x="32" y="0"/>
                  </a:moveTo>
                  <a:lnTo>
                    <a:pt x="32" y="0"/>
                  </a:lnTo>
                  <a:lnTo>
                    <a:pt x="0" y="0"/>
                  </a:lnTo>
                  <a:lnTo>
                    <a:pt x="0" y="0"/>
                  </a:lnTo>
                  <a:lnTo>
                    <a:pt x="0" y="120"/>
                  </a:lnTo>
                  <a:lnTo>
                    <a:pt x="32" y="62"/>
                  </a:lnTo>
                  <a:lnTo>
                    <a:pt x="32" y="0"/>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1697" name="Freeform 17"/>
            <p:cNvSpPr>
              <a:spLocks/>
            </p:cNvSpPr>
            <p:nvPr/>
          </p:nvSpPr>
          <p:spPr bwMode="auto">
            <a:xfrm>
              <a:off x="3044" y="2502"/>
              <a:ext cx="30" cy="112"/>
            </a:xfrm>
            <a:custGeom>
              <a:avLst/>
              <a:gdLst>
                <a:gd name="T0" fmla="*/ 30 w 30"/>
                <a:gd name="T1" fmla="*/ 0 h 112"/>
                <a:gd name="T2" fmla="*/ 30 w 30"/>
                <a:gd name="T3" fmla="*/ 0 h 112"/>
                <a:gd name="T4" fmla="*/ 0 w 30"/>
                <a:gd name="T5" fmla="*/ 0 h 112"/>
                <a:gd name="T6" fmla="*/ 0 w 30"/>
                <a:gd name="T7" fmla="*/ 0 h 112"/>
                <a:gd name="T8" fmla="*/ 0 w 30"/>
                <a:gd name="T9" fmla="*/ 112 h 112"/>
                <a:gd name="T10" fmla="*/ 30 w 30"/>
                <a:gd name="T11" fmla="*/ 58 h 112"/>
                <a:gd name="T12" fmla="*/ 30 w 30"/>
                <a:gd name="T13" fmla="*/ 0 h 112"/>
              </a:gdLst>
              <a:ahLst/>
              <a:cxnLst>
                <a:cxn ang="0">
                  <a:pos x="T0" y="T1"/>
                </a:cxn>
                <a:cxn ang="0">
                  <a:pos x="T2" y="T3"/>
                </a:cxn>
                <a:cxn ang="0">
                  <a:pos x="T4" y="T5"/>
                </a:cxn>
                <a:cxn ang="0">
                  <a:pos x="T6" y="T7"/>
                </a:cxn>
                <a:cxn ang="0">
                  <a:pos x="T8" y="T9"/>
                </a:cxn>
                <a:cxn ang="0">
                  <a:pos x="T10" y="T11"/>
                </a:cxn>
                <a:cxn ang="0">
                  <a:pos x="T12" y="T13"/>
                </a:cxn>
              </a:cxnLst>
              <a:rect l="0" t="0" r="r" b="b"/>
              <a:pathLst>
                <a:path w="30" h="112">
                  <a:moveTo>
                    <a:pt x="30" y="0"/>
                  </a:moveTo>
                  <a:lnTo>
                    <a:pt x="30" y="0"/>
                  </a:lnTo>
                  <a:lnTo>
                    <a:pt x="0" y="0"/>
                  </a:lnTo>
                  <a:lnTo>
                    <a:pt x="0" y="0"/>
                  </a:lnTo>
                  <a:lnTo>
                    <a:pt x="0" y="112"/>
                  </a:lnTo>
                  <a:lnTo>
                    <a:pt x="30" y="58"/>
                  </a:lnTo>
                  <a:lnTo>
                    <a:pt x="30" y="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1698" name="Freeform 18"/>
            <p:cNvSpPr>
              <a:spLocks/>
            </p:cNvSpPr>
            <p:nvPr/>
          </p:nvSpPr>
          <p:spPr bwMode="auto">
            <a:xfrm>
              <a:off x="3078" y="2496"/>
              <a:ext cx="188" cy="62"/>
            </a:xfrm>
            <a:custGeom>
              <a:avLst/>
              <a:gdLst>
                <a:gd name="T0" fmla="*/ 0 w 188"/>
                <a:gd name="T1" fmla="*/ 0 h 62"/>
                <a:gd name="T2" fmla="*/ 0 w 188"/>
                <a:gd name="T3" fmla="*/ 0 h 62"/>
                <a:gd name="T4" fmla="*/ 0 w 188"/>
                <a:gd name="T5" fmla="*/ 60 h 62"/>
                <a:gd name="T6" fmla="*/ 0 w 188"/>
                <a:gd name="T7" fmla="*/ 60 h 62"/>
                <a:gd name="T8" fmla="*/ 188 w 188"/>
                <a:gd name="T9" fmla="*/ 62 h 62"/>
                <a:gd name="T10" fmla="*/ 188 w 188"/>
                <a:gd name="T11" fmla="*/ 62 h 62"/>
                <a:gd name="T12" fmla="*/ 188 w 188"/>
                <a:gd name="T13" fmla="*/ 0 h 62"/>
                <a:gd name="T14" fmla="*/ 188 w 188"/>
                <a:gd name="T15" fmla="*/ 0 h 62"/>
                <a:gd name="T16" fmla="*/ 0 w 188"/>
                <a:gd name="T17" fmla="*/ 0 h 62"/>
                <a:gd name="T18" fmla="*/ 0 w 188"/>
                <a:gd name="T19"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8" h="62">
                  <a:moveTo>
                    <a:pt x="0" y="0"/>
                  </a:moveTo>
                  <a:lnTo>
                    <a:pt x="0" y="0"/>
                  </a:lnTo>
                  <a:lnTo>
                    <a:pt x="0" y="60"/>
                  </a:lnTo>
                  <a:lnTo>
                    <a:pt x="0" y="60"/>
                  </a:lnTo>
                  <a:lnTo>
                    <a:pt x="188" y="62"/>
                  </a:lnTo>
                  <a:lnTo>
                    <a:pt x="188" y="62"/>
                  </a:lnTo>
                  <a:lnTo>
                    <a:pt x="188" y="0"/>
                  </a:lnTo>
                  <a:lnTo>
                    <a:pt x="188" y="0"/>
                  </a:lnTo>
                  <a:lnTo>
                    <a:pt x="0" y="0"/>
                  </a:lnTo>
                  <a:lnTo>
                    <a:pt x="0"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1699" name="Freeform 19"/>
            <p:cNvSpPr>
              <a:spLocks/>
            </p:cNvSpPr>
            <p:nvPr/>
          </p:nvSpPr>
          <p:spPr bwMode="auto">
            <a:xfrm>
              <a:off x="3084" y="2504"/>
              <a:ext cx="182" cy="56"/>
            </a:xfrm>
            <a:custGeom>
              <a:avLst/>
              <a:gdLst>
                <a:gd name="T0" fmla="*/ 0 w 182"/>
                <a:gd name="T1" fmla="*/ 0 h 56"/>
                <a:gd name="T2" fmla="*/ 0 w 182"/>
                <a:gd name="T3" fmla="*/ 0 h 56"/>
                <a:gd name="T4" fmla="*/ 0 w 182"/>
                <a:gd name="T5" fmla="*/ 54 h 56"/>
                <a:gd name="T6" fmla="*/ 0 w 182"/>
                <a:gd name="T7" fmla="*/ 54 h 56"/>
                <a:gd name="T8" fmla="*/ 182 w 182"/>
                <a:gd name="T9" fmla="*/ 56 h 56"/>
                <a:gd name="T10" fmla="*/ 182 w 182"/>
                <a:gd name="T11" fmla="*/ 56 h 56"/>
                <a:gd name="T12" fmla="*/ 182 w 182"/>
                <a:gd name="T13" fmla="*/ 0 h 56"/>
                <a:gd name="T14" fmla="*/ 182 w 182"/>
                <a:gd name="T15" fmla="*/ 0 h 56"/>
                <a:gd name="T16" fmla="*/ 0 w 182"/>
                <a:gd name="T17" fmla="*/ 0 h 56"/>
                <a:gd name="T18" fmla="*/ 0 w 182"/>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2" h="56">
                  <a:moveTo>
                    <a:pt x="0" y="0"/>
                  </a:moveTo>
                  <a:lnTo>
                    <a:pt x="0" y="0"/>
                  </a:lnTo>
                  <a:lnTo>
                    <a:pt x="0" y="54"/>
                  </a:lnTo>
                  <a:lnTo>
                    <a:pt x="0" y="54"/>
                  </a:lnTo>
                  <a:lnTo>
                    <a:pt x="182" y="56"/>
                  </a:lnTo>
                  <a:lnTo>
                    <a:pt x="182" y="56"/>
                  </a:lnTo>
                  <a:lnTo>
                    <a:pt x="182" y="0"/>
                  </a:lnTo>
                  <a:lnTo>
                    <a:pt x="182" y="0"/>
                  </a:lnTo>
                  <a:lnTo>
                    <a:pt x="0" y="0"/>
                  </a:lnTo>
                  <a:lnTo>
                    <a:pt x="0"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1700" name="Freeform 20"/>
            <p:cNvSpPr>
              <a:spLocks/>
            </p:cNvSpPr>
            <p:nvPr/>
          </p:nvSpPr>
          <p:spPr bwMode="auto">
            <a:xfrm>
              <a:off x="3040" y="2562"/>
              <a:ext cx="226" cy="70"/>
            </a:xfrm>
            <a:custGeom>
              <a:avLst/>
              <a:gdLst>
                <a:gd name="T0" fmla="*/ 0 w 226"/>
                <a:gd name="T1" fmla="*/ 64 h 70"/>
                <a:gd name="T2" fmla="*/ 0 w 226"/>
                <a:gd name="T3" fmla="*/ 64 h 70"/>
                <a:gd name="T4" fmla="*/ 226 w 226"/>
                <a:gd name="T5" fmla="*/ 70 h 70"/>
                <a:gd name="T6" fmla="*/ 226 w 226"/>
                <a:gd name="T7" fmla="*/ 70 h 70"/>
                <a:gd name="T8" fmla="*/ 226 w 226"/>
                <a:gd name="T9" fmla="*/ 2 h 70"/>
                <a:gd name="T10" fmla="*/ 36 w 226"/>
                <a:gd name="T11" fmla="*/ 0 h 70"/>
                <a:gd name="T12" fmla="*/ 0 w 226"/>
                <a:gd name="T13" fmla="*/ 64 h 70"/>
              </a:gdLst>
              <a:ahLst/>
              <a:cxnLst>
                <a:cxn ang="0">
                  <a:pos x="T0" y="T1"/>
                </a:cxn>
                <a:cxn ang="0">
                  <a:pos x="T2" y="T3"/>
                </a:cxn>
                <a:cxn ang="0">
                  <a:pos x="T4" y="T5"/>
                </a:cxn>
                <a:cxn ang="0">
                  <a:pos x="T6" y="T7"/>
                </a:cxn>
                <a:cxn ang="0">
                  <a:pos x="T8" y="T9"/>
                </a:cxn>
                <a:cxn ang="0">
                  <a:pos x="T10" y="T11"/>
                </a:cxn>
                <a:cxn ang="0">
                  <a:pos x="T12" y="T13"/>
                </a:cxn>
              </a:cxnLst>
              <a:rect l="0" t="0" r="r" b="b"/>
              <a:pathLst>
                <a:path w="226" h="70">
                  <a:moveTo>
                    <a:pt x="0" y="64"/>
                  </a:moveTo>
                  <a:lnTo>
                    <a:pt x="0" y="64"/>
                  </a:lnTo>
                  <a:lnTo>
                    <a:pt x="226" y="70"/>
                  </a:lnTo>
                  <a:lnTo>
                    <a:pt x="226" y="70"/>
                  </a:lnTo>
                  <a:lnTo>
                    <a:pt x="226" y="2"/>
                  </a:lnTo>
                  <a:lnTo>
                    <a:pt x="36" y="0"/>
                  </a:lnTo>
                  <a:lnTo>
                    <a:pt x="0" y="64"/>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1701" name="Freeform 21"/>
            <p:cNvSpPr>
              <a:spLocks/>
            </p:cNvSpPr>
            <p:nvPr/>
          </p:nvSpPr>
          <p:spPr bwMode="auto">
            <a:xfrm>
              <a:off x="2986" y="2268"/>
              <a:ext cx="282" cy="202"/>
            </a:xfrm>
            <a:custGeom>
              <a:avLst/>
              <a:gdLst>
                <a:gd name="T0" fmla="*/ 282 w 282"/>
                <a:gd name="T1" fmla="*/ 202 h 202"/>
                <a:gd name="T2" fmla="*/ 0 w 282"/>
                <a:gd name="T3" fmla="*/ 202 h 202"/>
                <a:gd name="T4" fmla="*/ 0 w 282"/>
                <a:gd name="T5" fmla="*/ 16 h 202"/>
                <a:gd name="T6" fmla="*/ 282 w 282"/>
                <a:gd name="T7" fmla="*/ 0 h 202"/>
                <a:gd name="T8" fmla="*/ 282 w 282"/>
                <a:gd name="T9" fmla="*/ 202 h 202"/>
              </a:gdLst>
              <a:ahLst/>
              <a:cxnLst>
                <a:cxn ang="0">
                  <a:pos x="T0" y="T1"/>
                </a:cxn>
                <a:cxn ang="0">
                  <a:pos x="T2" y="T3"/>
                </a:cxn>
                <a:cxn ang="0">
                  <a:pos x="T4" y="T5"/>
                </a:cxn>
                <a:cxn ang="0">
                  <a:pos x="T6" y="T7"/>
                </a:cxn>
                <a:cxn ang="0">
                  <a:pos x="T8" y="T9"/>
                </a:cxn>
              </a:cxnLst>
              <a:rect l="0" t="0" r="r" b="b"/>
              <a:pathLst>
                <a:path w="282" h="202">
                  <a:moveTo>
                    <a:pt x="282" y="202"/>
                  </a:moveTo>
                  <a:lnTo>
                    <a:pt x="0" y="202"/>
                  </a:lnTo>
                  <a:lnTo>
                    <a:pt x="0" y="16"/>
                  </a:lnTo>
                  <a:lnTo>
                    <a:pt x="282" y="0"/>
                  </a:lnTo>
                  <a:lnTo>
                    <a:pt x="282" y="202"/>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1702" name="Freeform 22"/>
            <p:cNvSpPr>
              <a:spLocks/>
            </p:cNvSpPr>
            <p:nvPr/>
          </p:nvSpPr>
          <p:spPr bwMode="auto">
            <a:xfrm>
              <a:off x="2994" y="2278"/>
              <a:ext cx="274" cy="182"/>
            </a:xfrm>
            <a:custGeom>
              <a:avLst/>
              <a:gdLst>
                <a:gd name="T0" fmla="*/ 274 w 274"/>
                <a:gd name="T1" fmla="*/ 182 h 182"/>
                <a:gd name="T2" fmla="*/ 0 w 274"/>
                <a:gd name="T3" fmla="*/ 182 h 182"/>
                <a:gd name="T4" fmla="*/ 0 w 274"/>
                <a:gd name="T5" fmla="*/ 12 h 182"/>
                <a:gd name="T6" fmla="*/ 274 w 274"/>
                <a:gd name="T7" fmla="*/ 0 h 182"/>
                <a:gd name="T8" fmla="*/ 274 w 274"/>
                <a:gd name="T9" fmla="*/ 182 h 182"/>
              </a:gdLst>
              <a:ahLst/>
              <a:cxnLst>
                <a:cxn ang="0">
                  <a:pos x="T0" y="T1"/>
                </a:cxn>
                <a:cxn ang="0">
                  <a:pos x="T2" y="T3"/>
                </a:cxn>
                <a:cxn ang="0">
                  <a:pos x="T4" y="T5"/>
                </a:cxn>
                <a:cxn ang="0">
                  <a:pos x="T6" y="T7"/>
                </a:cxn>
                <a:cxn ang="0">
                  <a:pos x="T8" y="T9"/>
                </a:cxn>
              </a:cxnLst>
              <a:rect l="0" t="0" r="r" b="b"/>
              <a:pathLst>
                <a:path w="274" h="182">
                  <a:moveTo>
                    <a:pt x="274" y="182"/>
                  </a:moveTo>
                  <a:lnTo>
                    <a:pt x="0" y="182"/>
                  </a:lnTo>
                  <a:lnTo>
                    <a:pt x="0" y="12"/>
                  </a:lnTo>
                  <a:lnTo>
                    <a:pt x="274" y="0"/>
                  </a:lnTo>
                  <a:lnTo>
                    <a:pt x="274" y="182"/>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1703" name="Freeform 23"/>
            <p:cNvSpPr>
              <a:spLocks/>
            </p:cNvSpPr>
            <p:nvPr/>
          </p:nvSpPr>
          <p:spPr bwMode="auto">
            <a:xfrm>
              <a:off x="2976" y="2492"/>
              <a:ext cx="48" cy="48"/>
            </a:xfrm>
            <a:custGeom>
              <a:avLst/>
              <a:gdLst>
                <a:gd name="T0" fmla="*/ 48 w 48"/>
                <a:gd name="T1" fmla="*/ 24 h 48"/>
                <a:gd name="T2" fmla="*/ 48 w 48"/>
                <a:gd name="T3" fmla="*/ 24 h 48"/>
                <a:gd name="T4" fmla="*/ 46 w 48"/>
                <a:gd name="T5" fmla="*/ 14 h 48"/>
                <a:gd name="T6" fmla="*/ 40 w 48"/>
                <a:gd name="T7" fmla="*/ 6 h 48"/>
                <a:gd name="T8" fmla="*/ 34 w 48"/>
                <a:gd name="T9" fmla="*/ 2 h 48"/>
                <a:gd name="T10" fmla="*/ 24 w 48"/>
                <a:gd name="T11" fmla="*/ 0 h 48"/>
                <a:gd name="T12" fmla="*/ 24 w 48"/>
                <a:gd name="T13" fmla="*/ 0 h 48"/>
                <a:gd name="T14" fmla="*/ 16 w 48"/>
                <a:gd name="T15" fmla="*/ 2 h 48"/>
                <a:gd name="T16" fmla="*/ 8 w 48"/>
                <a:gd name="T17" fmla="*/ 6 h 48"/>
                <a:gd name="T18" fmla="*/ 2 w 48"/>
                <a:gd name="T19" fmla="*/ 14 h 48"/>
                <a:gd name="T20" fmla="*/ 0 w 48"/>
                <a:gd name="T21" fmla="*/ 24 h 48"/>
                <a:gd name="T22" fmla="*/ 0 w 48"/>
                <a:gd name="T23" fmla="*/ 24 h 48"/>
                <a:gd name="T24" fmla="*/ 2 w 48"/>
                <a:gd name="T25" fmla="*/ 34 h 48"/>
                <a:gd name="T26" fmla="*/ 8 w 48"/>
                <a:gd name="T27" fmla="*/ 40 h 48"/>
                <a:gd name="T28" fmla="*/ 16 w 48"/>
                <a:gd name="T29" fmla="*/ 46 h 48"/>
                <a:gd name="T30" fmla="*/ 24 w 48"/>
                <a:gd name="T31" fmla="*/ 48 h 48"/>
                <a:gd name="T32" fmla="*/ 24 w 48"/>
                <a:gd name="T33" fmla="*/ 48 h 48"/>
                <a:gd name="T34" fmla="*/ 34 w 48"/>
                <a:gd name="T35" fmla="*/ 46 h 48"/>
                <a:gd name="T36" fmla="*/ 40 w 48"/>
                <a:gd name="T37" fmla="*/ 40 h 48"/>
                <a:gd name="T38" fmla="*/ 46 w 48"/>
                <a:gd name="T39" fmla="*/ 34 h 48"/>
                <a:gd name="T40" fmla="*/ 48 w 48"/>
                <a:gd name="T41" fmla="*/ 24 h 48"/>
                <a:gd name="T42" fmla="*/ 48 w 48"/>
                <a:gd name="T43"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8" h="48">
                  <a:moveTo>
                    <a:pt x="48" y="24"/>
                  </a:moveTo>
                  <a:lnTo>
                    <a:pt x="48" y="24"/>
                  </a:lnTo>
                  <a:lnTo>
                    <a:pt x="46" y="14"/>
                  </a:lnTo>
                  <a:lnTo>
                    <a:pt x="40" y="6"/>
                  </a:lnTo>
                  <a:lnTo>
                    <a:pt x="34" y="2"/>
                  </a:lnTo>
                  <a:lnTo>
                    <a:pt x="24" y="0"/>
                  </a:lnTo>
                  <a:lnTo>
                    <a:pt x="24" y="0"/>
                  </a:lnTo>
                  <a:lnTo>
                    <a:pt x="16" y="2"/>
                  </a:lnTo>
                  <a:lnTo>
                    <a:pt x="8" y="6"/>
                  </a:lnTo>
                  <a:lnTo>
                    <a:pt x="2" y="14"/>
                  </a:lnTo>
                  <a:lnTo>
                    <a:pt x="0" y="24"/>
                  </a:lnTo>
                  <a:lnTo>
                    <a:pt x="0" y="24"/>
                  </a:lnTo>
                  <a:lnTo>
                    <a:pt x="2" y="34"/>
                  </a:lnTo>
                  <a:lnTo>
                    <a:pt x="8" y="40"/>
                  </a:lnTo>
                  <a:lnTo>
                    <a:pt x="16" y="46"/>
                  </a:lnTo>
                  <a:lnTo>
                    <a:pt x="24" y="48"/>
                  </a:lnTo>
                  <a:lnTo>
                    <a:pt x="24" y="48"/>
                  </a:lnTo>
                  <a:lnTo>
                    <a:pt x="34" y="46"/>
                  </a:lnTo>
                  <a:lnTo>
                    <a:pt x="40" y="40"/>
                  </a:lnTo>
                  <a:lnTo>
                    <a:pt x="46" y="34"/>
                  </a:lnTo>
                  <a:lnTo>
                    <a:pt x="48" y="24"/>
                  </a:lnTo>
                  <a:lnTo>
                    <a:pt x="48" y="24"/>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1704" name="Freeform 24"/>
            <p:cNvSpPr>
              <a:spLocks/>
            </p:cNvSpPr>
            <p:nvPr/>
          </p:nvSpPr>
          <p:spPr bwMode="auto">
            <a:xfrm>
              <a:off x="2984" y="2500"/>
              <a:ext cx="32" cy="32"/>
            </a:xfrm>
            <a:custGeom>
              <a:avLst/>
              <a:gdLst>
                <a:gd name="T0" fmla="*/ 32 w 32"/>
                <a:gd name="T1" fmla="*/ 16 h 32"/>
                <a:gd name="T2" fmla="*/ 32 w 32"/>
                <a:gd name="T3" fmla="*/ 16 h 32"/>
                <a:gd name="T4" fmla="*/ 30 w 32"/>
                <a:gd name="T5" fmla="*/ 10 h 32"/>
                <a:gd name="T6" fmla="*/ 28 w 32"/>
                <a:gd name="T7" fmla="*/ 4 h 32"/>
                <a:gd name="T8" fmla="*/ 22 w 32"/>
                <a:gd name="T9" fmla="*/ 0 h 32"/>
                <a:gd name="T10" fmla="*/ 16 w 32"/>
                <a:gd name="T11" fmla="*/ 0 h 32"/>
                <a:gd name="T12" fmla="*/ 16 w 32"/>
                <a:gd name="T13" fmla="*/ 0 h 32"/>
                <a:gd name="T14" fmla="*/ 10 w 32"/>
                <a:gd name="T15" fmla="*/ 0 h 32"/>
                <a:gd name="T16" fmla="*/ 6 w 32"/>
                <a:gd name="T17" fmla="*/ 4 h 32"/>
                <a:gd name="T18" fmla="*/ 2 w 32"/>
                <a:gd name="T19" fmla="*/ 10 h 32"/>
                <a:gd name="T20" fmla="*/ 0 w 32"/>
                <a:gd name="T21" fmla="*/ 16 h 32"/>
                <a:gd name="T22" fmla="*/ 0 w 32"/>
                <a:gd name="T23" fmla="*/ 16 h 32"/>
                <a:gd name="T24" fmla="*/ 2 w 32"/>
                <a:gd name="T25" fmla="*/ 22 h 32"/>
                <a:gd name="T26" fmla="*/ 6 w 32"/>
                <a:gd name="T27" fmla="*/ 28 h 32"/>
                <a:gd name="T28" fmla="*/ 10 w 32"/>
                <a:gd name="T29" fmla="*/ 30 h 32"/>
                <a:gd name="T30" fmla="*/ 16 w 32"/>
                <a:gd name="T31" fmla="*/ 32 h 32"/>
                <a:gd name="T32" fmla="*/ 16 w 32"/>
                <a:gd name="T33" fmla="*/ 32 h 32"/>
                <a:gd name="T34" fmla="*/ 22 w 32"/>
                <a:gd name="T35" fmla="*/ 30 h 32"/>
                <a:gd name="T36" fmla="*/ 28 w 32"/>
                <a:gd name="T37" fmla="*/ 28 h 32"/>
                <a:gd name="T38" fmla="*/ 30 w 32"/>
                <a:gd name="T39" fmla="*/ 22 h 32"/>
                <a:gd name="T40" fmla="*/ 32 w 32"/>
                <a:gd name="T41" fmla="*/ 16 h 32"/>
                <a:gd name="T42" fmla="*/ 32 w 32"/>
                <a:gd name="T43"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 h="32">
                  <a:moveTo>
                    <a:pt x="32" y="16"/>
                  </a:moveTo>
                  <a:lnTo>
                    <a:pt x="32" y="16"/>
                  </a:lnTo>
                  <a:lnTo>
                    <a:pt x="30" y="10"/>
                  </a:lnTo>
                  <a:lnTo>
                    <a:pt x="28" y="4"/>
                  </a:lnTo>
                  <a:lnTo>
                    <a:pt x="22" y="0"/>
                  </a:lnTo>
                  <a:lnTo>
                    <a:pt x="16" y="0"/>
                  </a:lnTo>
                  <a:lnTo>
                    <a:pt x="16" y="0"/>
                  </a:lnTo>
                  <a:lnTo>
                    <a:pt x="10" y="0"/>
                  </a:lnTo>
                  <a:lnTo>
                    <a:pt x="6" y="4"/>
                  </a:lnTo>
                  <a:lnTo>
                    <a:pt x="2" y="10"/>
                  </a:lnTo>
                  <a:lnTo>
                    <a:pt x="0" y="16"/>
                  </a:lnTo>
                  <a:lnTo>
                    <a:pt x="0" y="16"/>
                  </a:lnTo>
                  <a:lnTo>
                    <a:pt x="2" y="22"/>
                  </a:lnTo>
                  <a:lnTo>
                    <a:pt x="6" y="28"/>
                  </a:lnTo>
                  <a:lnTo>
                    <a:pt x="10" y="30"/>
                  </a:lnTo>
                  <a:lnTo>
                    <a:pt x="16" y="32"/>
                  </a:lnTo>
                  <a:lnTo>
                    <a:pt x="16" y="32"/>
                  </a:lnTo>
                  <a:lnTo>
                    <a:pt x="22" y="30"/>
                  </a:lnTo>
                  <a:lnTo>
                    <a:pt x="28" y="28"/>
                  </a:lnTo>
                  <a:lnTo>
                    <a:pt x="30" y="22"/>
                  </a:lnTo>
                  <a:lnTo>
                    <a:pt x="32" y="16"/>
                  </a:lnTo>
                  <a:lnTo>
                    <a:pt x="32" y="16"/>
                  </a:lnTo>
                  <a:close/>
                </a:path>
              </a:pathLst>
            </a:custGeom>
            <a:solidFill>
              <a:srgbClr val="33A02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1705" name="Freeform 25"/>
            <p:cNvSpPr>
              <a:spLocks/>
            </p:cNvSpPr>
            <p:nvPr/>
          </p:nvSpPr>
          <p:spPr bwMode="auto">
            <a:xfrm>
              <a:off x="2976" y="2550"/>
              <a:ext cx="48" cy="48"/>
            </a:xfrm>
            <a:custGeom>
              <a:avLst/>
              <a:gdLst>
                <a:gd name="T0" fmla="*/ 48 w 48"/>
                <a:gd name="T1" fmla="*/ 24 h 48"/>
                <a:gd name="T2" fmla="*/ 48 w 48"/>
                <a:gd name="T3" fmla="*/ 24 h 48"/>
                <a:gd name="T4" fmla="*/ 46 w 48"/>
                <a:gd name="T5" fmla="*/ 14 h 48"/>
                <a:gd name="T6" fmla="*/ 40 w 48"/>
                <a:gd name="T7" fmla="*/ 6 h 48"/>
                <a:gd name="T8" fmla="*/ 34 w 48"/>
                <a:gd name="T9" fmla="*/ 0 h 48"/>
                <a:gd name="T10" fmla="*/ 24 w 48"/>
                <a:gd name="T11" fmla="*/ 0 h 48"/>
                <a:gd name="T12" fmla="*/ 24 w 48"/>
                <a:gd name="T13" fmla="*/ 0 h 48"/>
                <a:gd name="T14" fmla="*/ 16 w 48"/>
                <a:gd name="T15" fmla="*/ 0 h 48"/>
                <a:gd name="T16" fmla="*/ 8 w 48"/>
                <a:gd name="T17" fmla="*/ 6 h 48"/>
                <a:gd name="T18" fmla="*/ 2 w 48"/>
                <a:gd name="T19" fmla="*/ 14 h 48"/>
                <a:gd name="T20" fmla="*/ 0 w 48"/>
                <a:gd name="T21" fmla="*/ 24 h 48"/>
                <a:gd name="T22" fmla="*/ 0 w 48"/>
                <a:gd name="T23" fmla="*/ 24 h 48"/>
                <a:gd name="T24" fmla="*/ 2 w 48"/>
                <a:gd name="T25" fmla="*/ 32 h 48"/>
                <a:gd name="T26" fmla="*/ 8 w 48"/>
                <a:gd name="T27" fmla="*/ 40 h 48"/>
                <a:gd name="T28" fmla="*/ 16 w 48"/>
                <a:gd name="T29" fmla="*/ 46 h 48"/>
                <a:gd name="T30" fmla="*/ 24 w 48"/>
                <a:gd name="T31" fmla="*/ 48 h 48"/>
                <a:gd name="T32" fmla="*/ 24 w 48"/>
                <a:gd name="T33" fmla="*/ 48 h 48"/>
                <a:gd name="T34" fmla="*/ 34 w 48"/>
                <a:gd name="T35" fmla="*/ 46 h 48"/>
                <a:gd name="T36" fmla="*/ 40 w 48"/>
                <a:gd name="T37" fmla="*/ 40 h 48"/>
                <a:gd name="T38" fmla="*/ 46 w 48"/>
                <a:gd name="T39" fmla="*/ 32 h 48"/>
                <a:gd name="T40" fmla="*/ 48 w 48"/>
                <a:gd name="T41" fmla="*/ 24 h 48"/>
                <a:gd name="T42" fmla="*/ 48 w 48"/>
                <a:gd name="T43"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8" h="48">
                  <a:moveTo>
                    <a:pt x="48" y="24"/>
                  </a:moveTo>
                  <a:lnTo>
                    <a:pt x="48" y="24"/>
                  </a:lnTo>
                  <a:lnTo>
                    <a:pt x="46" y="14"/>
                  </a:lnTo>
                  <a:lnTo>
                    <a:pt x="40" y="6"/>
                  </a:lnTo>
                  <a:lnTo>
                    <a:pt x="34" y="0"/>
                  </a:lnTo>
                  <a:lnTo>
                    <a:pt x="24" y="0"/>
                  </a:lnTo>
                  <a:lnTo>
                    <a:pt x="24" y="0"/>
                  </a:lnTo>
                  <a:lnTo>
                    <a:pt x="16" y="0"/>
                  </a:lnTo>
                  <a:lnTo>
                    <a:pt x="8" y="6"/>
                  </a:lnTo>
                  <a:lnTo>
                    <a:pt x="2" y="14"/>
                  </a:lnTo>
                  <a:lnTo>
                    <a:pt x="0" y="24"/>
                  </a:lnTo>
                  <a:lnTo>
                    <a:pt x="0" y="24"/>
                  </a:lnTo>
                  <a:lnTo>
                    <a:pt x="2" y="32"/>
                  </a:lnTo>
                  <a:lnTo>
                    <a:pt x="8" y="40"/>
                  </a:lnTo>
                  <a:lnTo>
                    <a:pt x="16" y="46"/>
                  </a:lnTo>
                  <a:lnTo>
                    <a:pt x="24" y="48"/>
                  </a:lnTo>
                  <a:lnTo>
                    <a:pt x="24" y="48"/>
                  </a:lnTo>
                  <a:lnTo>
                    <a:pt x="34" y="46"/>
                  </a:lnTo>
                  <a:lnTo>
                    <a:pt x="40" y="40"/>
                  </a:lnTo>
                  <a:lnTo>
                    <a:pt x="46" y="32"/>
                  </a:lnTo>
                  <a:lnTo>
                    <a:pt x="48" y="24"/>
                  </a:lnTo>
                  <a:lnTo>
                    <a:pt x="48" y="24"/>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1706" name="Freeform 26"/>
            <p:cNvSpPr>
              <a:spLocks/>
            </p:cNvSpPr>
            <p:nvPr/>
          </p:nvSpPr>
          <p:spPr bwMode="auto">
            <a:xfrm>
              <a:off x="2984" y="2558"/>
              <a:ext cx="32" cy="32"/>
            </a:xfrm>
            <a:custGeom>
              <a:avLst/>
              <a:gdLst>
                <a:gd name="T0" fmla="*/ 32 w 32"/>
                <a:gd name="T1" fmla="*/ 16 h 32"/>
                <a:gd name="T2" fmla="*/ 32 w 32"/>
                <a:gd name="T3" fmla="*/ 16 h 32"/>
                <a:gd name="T4" fmla="*/ 30 w 32"/>
                <a:gd name="T5" fmla="*/ 10 h 32"/>
                <a:gd name="T6" fmla="*/ 28 w 32"/>
                <a:gd name="T7" fmla="*/ 4 h 32"/>
                <a:gd name="T8" fmla="*/ 22 w 32"/>
                <a:gd name="T9" fmla="*/ 0 h 32"/>
                <a:gd name="T10" fmla="*/ 16 w 32"/>
                <a:gd name="T11" fmla="*/ 0 h 32"/>
                <a:gd name="T12" fmla="*/ 16 w 32"/>
                <a:gd name="T13" fmla="*/ 0 h 32"/>
                <a:gd name="T14" fmla="*/ 10 w 32"/>
                <a:gd name="T15" fmla="*/ 0 h 32"/>
                <a:gd name="T16" fmla="*/ 6 w 32"/>
                <a:gd name="T17" fmla="*/ 4 h 32"/>
                <a:gd name="T18" fmla="*/ 2 w 32"/>
                <a:gd name="T19" fmla="*/ 10 h 32"/>
                <a:gd name="T20" fmla="*/ 0 w 32"/>
                <a:gd name="T21" fmla="*/ 16 h 32"/>
                <a:gd name="T22" fmla="*/ 0 w 32"/>
                <a:gd name="T23" fmla="*/ 16 h 32"/>
                <a:gd name="T24" fmla="*/ 2 w 32"/>
                <a:gd name="T25" fmla="*/ 22 h 32"/>
                <a:gd name="T26" fmla="*/ 6 w 32"/>
                <a:gd name="T27" fmla="*/ 26 h 32"/>
                <a:gd name="T28" fmla="*/ 10 w 32"/>
                <a:gd name="T29" fmla="*/ 30 h 32"/>
                <a:gd name="T30" fmla="*/ 16 w 32"/>
                <a:gd name="T31" fmla="*/ 32 h 32"/>
                <a:gd name="T32" fmla="*/ 16 w 32"/>
                <a:gd name="T33" fmla="*/ 32 h 32"/>
                <a:gd name="T34" fmla="*/ 22 w 32"/>
                <a:gd name="T35" fmla="*/ 30 h 32"/>
                <a:gd name="T36" fmla="*/ 28 w 32"/>
                <a:gd name="T37" fmla="*/ 26 h 32"/>
                <a:gd name="T38" fmla="*/ 30 w 32"/>
                <a:gd name="T39" fmla="*/ 22 h 32"/>
                <a:gd name="T40" fmla="*/ 32 w 32"/>
                <a:gd name="T41" fmla="*/ 16 h 32"/>
                <a:gd name="T42" fmla="*/ 32 w 32"/>
                <a:gd name="T43"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 h="32">
                  <a:moveTo>
                    <a:pt x="32" y="16"/>
                  </a:moveTo>
                  <a:lnTo>
                    <a:pt x="32" y="16"/>
                  </a:lnTo>
                  <a:lnTo>
                    <a:pt x="30" y="10"/>
                  </a:lnTo>
                  <a:lnTo>
                    <a:pt x="28" y="4"/>
                  </a:lnTo>
                  <a:lnTo>
                    <a:pt x="22" y="0"/>
                  </a:lnTo>
                  <a:lnTo>
                    <a:pt x="16" y="0"/>
                  </a:lnTo>
                  <a:lnTo>
                    <a:pt x="16" y="0"/>
                  </a:lnTo>
                  <a:lnTo>
                    <a:pt x="10" y="0"/>
                  </a:lnTo>
                  <a:lnTo>
                    <a:pt x="6" y="4"/>
                  </a:lnTo>
                  <a:lnTo>
                    <a:pt x="2" y="10"/>
                  </a:lnTo>
                  <a:lnTo>
                    <a:pt x="0" y="16"/>
                  </a:lnTo>
                  <a:lnTo>
                    <a:pt x="0" y="16"/>
                  </a:lnTo>
                  <a:lnTo>
                    <a:pt x="2" y="22"/>
                  </a:lnTo>
                  <a:lnTo>
                    <a:pt x="6" y="26"/>
                  </a:lnTo>
                  <a:lnTo>
                    <a:pt x="10" y="30"/>
                  </a:lnTo>
                  <a:lnTo>
                    <a:pt x="16" y="32"/>
                  </a:lnTo>
                  <a:lnTo>
                    <a:pt x="16" y="32"/>
                  </a:lnTo>
                  <a:lnTo>
                    <a:pt x="22" y="30"/>
                  </a:lnTo>
                  <a:lnTo>
                    <a:pt x="28" y="26"/>
                  </a:lnTo>
                  <a:lnTo>
                    <a:pt x="30" y="22"/>
                  </a:lnTo>
                  <a:lnTo>
                    <a:pt x="32" y="16"/>
                  </a:lnTo>
                  <a:lnTo>
                    <a:pt x="32" y="1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1707" name="Freeform 27"/>
            <p:cNvSpPr>
              <a:spLocks/>
            </p:cNvSpPr>
            <p:nvPr/>
          </p:nvSpPr>
          <p:spPr bwMode="auto">
            <a:xfrm>
              <a:off x="3010" y="2286"/>
              <a:ext cx="242" cy="78"/>
            </a:xfrm>
            <a:custGeom>
              <a:avLst/>
              <a:gdLst>
                <a:gd name="T0" fmla="*/ 242 w 242"/>
                <a:gd name="T1" fmla="*/ 70 h 78"/>
                <a:gd name="T2" fmla="*/ 0 w 242"/>
                <a:gd name="T3" fmla="*/ 78 h 78"/>
                <a:gd name="T4" fmla="*/ 0 w 242"/>
                <a:gd name="T5" fmla="*/ 14 h 78"/>
                <a:gd name="T6" fmla="*/ 242 w 242"/>
                <a:gd name="T7" fmla="*/ 0 h 78"/>
                <a:gd name="T8" fmla="*/ 242 w 242"/>
                <a:gd name="T9" fmla="*/ 70 h 78"/>
              </a:gdLst>
              <a:ahLst/>
              <a:cxnLst>
                <a:cxn ang="0">
                  <a:pos x="T0" y="T1"/>
                </a:cxn>
                <a:cxn ang="0">
                  <a:pos x="T2" y="T3"/>
                </a:cxn>
                <a:cxn ang="0">
                  <a:pos x="T4" y="T5"/>
                </a:cxn>
                <a:cxn ang="0">
                  <a:pos x="T6" y="T7"/>
                </a:cxn>
                <a:cxn ang="0">
                  <a:pos x="T8" y="T9"/>
                </a:cxn>
              </a:cxnLst>
              <a:rect l="0" t="0" r="r" b="b"/>
              <a:pathLst>
                <a:path w="242" h="78">
                  <a:moveTo>
                    <a:pt x="242" y="70"/>
                  </a:moveTo>
                  <a:lnTo>
                    <a:pt x="0" y="78"/>
                  </a:lnTo>
                  <a:lnTo>
                    <a:pt x="0" y="14"/>
                  </a:lnTo>
                  <a:lnTo>
                    <a:pt x="242" y="0"/>
                  </a:lnTo>
                  <a:lnTo>
                    <a:pt x="242" y="70"/>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1708" name="Freeform 28"/>
            <p:cNvSpPr>
              <a:spLocks/>
            </p:cNvSpPr>
            <p:nvPr/>
          </p:nvSpPr>
          <p:spPr bwMode="auto">
            <a:xfrm>
              <a:off x="3010" y="2320"/>
              <a:ext cx="234" cy="36"/>
            </a:xfrm>
            <a:custGeom>
              <a:avLst/>
              <a:gdLst>
                <a:gd name="T0" fmla="*/ 234 w 234"/>
                <a:gd name="T1" fmla="*/ 28 h 36"/>
                <a:gd name="T2" fmla="*/ 0 w 234"/>
                <a:gd name="T3" fmla="*/ 36 h 36"/>
                <a:gd name="T4" fmla="*/ 0 w 234"/>
                <a:gd name="T5" fmla="*/ 12 h 36"/>
                <a:gd name="T6" fmla="*/ 234 w 234"/>
                <a:gd name="T7" fmla="*/ 0 h 36"/>
                <a:gd name="T8" fmla="*/ 234 w 234"/>
                <a:gd name="T9" fmla="*/ 28 h 36"/>
              </a:gdLst>
              <a:ahLst/>
              <a:cxnLst>
                <a:cxn ang="0">
                  <a:pos x="T0" y="T1"/>
                </a:cxn>
                <a:cxn ang="0">
                  <a:pos x="T2" y="T3"/>
                </a:cxn>
                <a:cxn ang="0">
                  <a:pos x="T4" y="T5"/>
                </a:cxn>
                <a:cxn ang="0">
                  <a:pos x="T6" y="T7"/>
                </a:cxn>
                <a:cxn ang="0">
                  <a:pos x="T8" y="T9"/>
                </a:cxn>
              </a:cxnLst>
              <a:rect l="0" t="0" r="r" b="b"/>
              <a:pathLst>
                <a:path w="234" h="36">
                  <a:moveTo>
                    <a:pt x="234" y="28"/>
                  </a:moveTo>
                  <a:lnTo>
                    <a:pt x="0" y="36"/>
                  </a:lnTo>
                  <a:lnTo>
                    <a:pt x="0" y="12"/>
                  </a:lnTo>
                  <a:lnTo>
                    <a:pt x="234" y="0"/>
                  </a:lnTo>
                  <a:lnTo>
                    <a:pt x="234" y="28"/>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1709" name="Rectangle 29"/>
            <p:cNvSpPr>
              <a:spLocks noChangeArrowheads="1"/>
            </p:cNvSpPr>
            <p:nvPr/>
          </p:nvSpPr>
          <p:spPr bwMode="auto">
            <a:xfrm>
              <a:off x="3092" y="2522"/>
              <a:ext cx="174" cy="14"/>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1710" name="Freeform 30"/>
            <p:cNvSpPr>
              <a:spLocks/>
            </p:cNvSpPr>
            <p:nvPr/>
          </p:nvSpPr>
          <p:spPr bwMode="auto">
            <a:xfrm>
              <a:off x="3092" y="2514"/>
              <a:ext cx="174" cy="16"/>
            </a:xfrm>
            <a:custGeom>
              <a:avLst/>
              <a:gdLst>
                <a:gd name="T0" fmla="*/ 0 w 174"/>
                <a:gd name="T1" fmla="*/ 16 h 16"/>
                <a:gd name="T2" fmla="*/ 174 w 174"/>
                <a:gd name="T3" fmla="*/ 16 h 16"/>
                <a:gd name="T4" fmla="*/ 174 w 174"/>
                <a:gd name="T5" fmla="*/ 2 h 16"/>
                <a:gd name="T6" fmla="*/ 0 w 174"/>
                <a:gd name="T7" fmla="*/ 0 h 16"/>
                <a:gd name="T8" fmla="*/ 0 w 174"/>
                <a:gd name="T9" fmla="*/ 16 h 16"/>
              </a:gdLst>
              <a:ahLst/>
              <a:cxnLst>
                <a:cxn ang="0">
                  <a:pos x="T0" y="T1"/>
                </a:cxn>
                <a:cxn ang="0">
                  <a:pos x="T2" y="T3"/>
                </a:cxn>
                <a:cxn ang="0">
                  <a:pos x="T4" y="T5"/>
                </a:cxn>
                <a:cxn ang="0">
                  <a:pos x="T6" y="T7"/>
                </a:cxn>
                <a:cxn ang="0">
                  <a:pos x="T8" y="T9"/>
                </a:cxn>
              </a:cxnLst>
              <a:rect l="0" t="0" r="r" b="b"/>
              <a:pathLst>
                <a:path w="174" h="16">
                  <a:moveTo>
                    <a:pt x="0" y="16"/>
                  </a:moveTo>
                  <a:lnTo>
                    <a:pt x="174" y="16"/>
                  </a:lnTo>
                  <a:lnTo>
                    <a:pt x="174" y="2"/>
                  </a:lnTo>
                  <a:lnTo>
                    <a:pt x="0" y="0"/>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1711" name="Freeform 31"/>
            <p:cNvSpPr>
              <a:spLocks/>
            </p:cNvSpPr>
            <p:nvPr/>
          </p:nvSpPr>
          <p:spPr bwMode="auto">
            <a:xfrm>
              <a:off x="3488" y="2810"/>
              <a:ext cx="170" cy="268"/>
            </a:xfrm>
            <a:custGeom>
              <a:avLst/>
              <a:gdLst>
                <a:gd name="T0" fmla="*/ 170 w 170"/>
                <a:gd name="T1" fmla="*/ 0 h 268"/>
                <a:gd name="T2" fmla="*/ 170 w 170"/>
                <a:gd name="T3" fmla="*/ 0 h 268"/>
                <a:gd name="T4" fmla="*/ 170 w 170"/>
                <a:gd name="T5" fmla="*/ 192 h 268"/>
                <a:gd name="T6" fmla="*/ 170 w 170"/>
                <a:gd name="T7" fmla="*/ 192 h 268"/>
                <a:gd name="T8" fmla="*/ 0 w 170"/>
                <a:gd name="T9" fmla="*/ 268 h 268"/>
                <a:gd name="T10" fmla="*/ 0 w 170"/>
                <a:gd name="T11" fmla="*/ 268 h 268"/>
                <a:gd name="T12" fmla="*/ 2 w 170"/>
                <a:gd name="T13" fmla="*/ 234 h 268"/>
                <a:gd name="T14" fmla="*/ 8 w 170"/>
                <a:gd name="T15" fmla="*/ 204 h 268"/>
                <a:gd name="T16" fmla="*/ 16 w 170"/>
                <a:gd name="T17" fmla="*/ 180 h 268"/>
                <a:gd name="T18" fmla="*/ 24 w 170"/>
                <a:gd name="T19" fmla="*/ 160 h 268"/>
                <a:gd name="T20" fmla="*/ 36 w 170"/>
                <a:gd name="T21" fmla="*/ 144 h 268"/>
                <a:gd name="T22" fmla="*/ 48 w 170"/>
                <a:gd name="T23" fmla="*/ 130 h 268"/>
                <a:gd name="T24" fmla="*/ 62 w 170"/>
                <a:gd name="T25" fmla="*/ 118 h 268"/>
                <a:gd name="T26" fmla="*/ 74 w 170"/>
                <a:gd name="T27" fmla="*/ 108 h 268"/>
                <a:gd name="T28" fmla="*/ 104 w 170"/>
                <a:gd name="T29" fmla="*/ 90 h 268"/>
                <a:gd name="T30" fmla="*/ 116 w 170"/>
                <a:gd name="T31" fmla="*/ 80 h 268"/>
                <a:gd name="T32" fmla="*/ 130 w 170"/>
                <a:gd name="T33" fmla="*/ 68 h 268"/>
                <a:gd name="T34" fmla="*/ 142 w 170"/>
                <a:gd name="T35" fmla="*/ 56 h 268"/>
                <a:gd name="T36" fmla="*/ 154 w 170"/>
                <a:gd name="T37" fmla="*/ 40 h 268"/>
                <a:gd name="T38" fmla="*/ 162 w 170"/>
                <a:gd name="T39" fmla="*/ 22 h 268"/>
                <a:gd name="T40" fmla="*/ 170 w 170"/>
                <a:gd name="T41" fmla="*/ 0 h 268"/>
                <a:gd name="T42" fmla="*/ 170 w 170"/>
                <a:gd name="T43" fmla="*/ 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0" h="268">
                  <a:moveTo>
                    <a:pt x="170" y="0"/>
                  </a:moveTo>
                  <a:lnTo>
                    <a:pt x="170" y="0"/>
                  </a:lnTo>
                  <a:lnTo>
                    <a:pt x="170" y="192"/>
                  </a:lnTo>
                  <a:lnTo>
                    <a:pt x="170" y="192"/>
                  </a:lnTo>
                  <a:lnTo>
                    <a:pt x="0" y="268"/>
                  </a:lnTo>
                  <a:lnTo>
                    <a:pt x="0" y="268"/>
                  </a:lnTo>
                  <a:lnTo>
                    <a:pt x="2" y="234"/>
                  </a:lnTo>
                  <a:lnTo>
                    <a:pt x="8" y="204"/>
                  </a:lnTo>
                  <a:lnTo>
                    <a:pt x="16" y="180"/>
                  </a:lnTo>
                  <a:lnTo>
                    <a:pt x="24" y="160"/>
                  </a:lnTo>
                  <a:lnTo>
                    <a:pt x="36" y="144"/>
                  </a:lnTo>
                  <a:lnTo>
                    <a:pt x="48" y="130"/>
                  </a:lnTo>
                  <a:lnTo>
                    <a:pt x="62" y="118"/>
                  </a:lnTo>
                  <a:lnTo>
                    <a:pt x="74" y="108"/>
                  </a:lnTo>
                  <a:lnTo>
                    <a:pt x="104" y="90"/>
                  </a:lnTo>
                  <a:lnTo>
                    <a:pt x="116" y="80"/>
                  </a:lnTo>
                  <a:lnTo>
                    <a:pt x="130" y="68"/>
                  </a:lnTo>
                  <a:lnTo>
                    <a:pt x="142" y="56"/>
                  </a:lnTo>
                  <a:lnTo>
                    <a:pt x="154" y="40"/>
                  </a:lnTo>
                  <a:lnTo>
                    <a:pt x="162" y="22"/>
                  </a:lnTo>
                  <a:lnTo>
                    <a:pt x="170" y="0"/>
                  </a:lnTo>
                  <a:lnTo>
                    <a:pt x="170"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1712" name="Freeform 32"/>
            <p:cNvSpPr>
              <a:spLocks/>
            </p:cNvSpPr>
            <p:nvPr/>
          </p:nvSpPr>
          <p:spPr bwMode="auto">
            <a:xfrm>
              <a:off x="2984" y="2660"/>
              <a:ext cx="126" cy="454"/>
            </a:xfrm>
            <a:custGeom>
              <a:avLst/>
              <a:gdLst>
                <a:gd name="T0" fmla="*/ 76 w 126"/>
                <a:gd name="T1" fmla="*/ 144 h 454"/>
                <a:gd name="T2" fmla="*/ 76 w 126"/>
                <a:gd name="T3" fmla="*/ 144 h 454"/>
                <a:gd name="T4" fmla="*/ 78 w 126"/>
                <a:gd name="T5" fmla="*/ 132 h 454"/>
                <a:gd name="T6" fmla="*/ 80 w 126"/>
                <a:gd name="T7" fmla="*/ 120 h 454"/>
                <a:gd name="T8" fmla="*/ 84 w 126"/>
                <a:gd name="T9" fmla="*/ 112 h 454"/>
                <a:gd name="T10" fmla="*/ 90 w 126"/>
                <a:gd name="T11" fmla="*/ 102 h 454"/>
                <a:gd name="T12" fmla="*/ 98 w 126"/>
                <a:gd name="T13" fmla="*/ 94 h 454"/>
                <a:gd name="T14" fmla="*/ 106 w 126"/>
                <a:gd name="T15" fmla="*/ 88 h 454"/>
                <a:gd name="T16" fmla="*/ 116 w 126"/>
                <a:gd name="T17" fmla="*/ 84 h 454"/>
                <a:gd name="T18" fmla="*/ 126 w 126"/>
                <a:gd name="T19" fmla="*/ 82 h 454"/>
                <a:gd name="T20" fmla="*/ 126 w 126"/>
                <a:gd name="T21" fmla="*/ 6 h 454"/>
                <a:gd name="T22" fmla="*/ 0 w 126"/>
                <a:gd name="T23" fmla="*/ 0 h 454"/>
                <a:gd name="T24" fmla="*/ 0 w 126"/>
                <a:gd name="T25" fmla="*/ 430 h 454"/>
                <a:gd name="T26" fmla="*/ 0 w 126"/>
                <a:gd name="T27" fmla="*/ 430 h 454"/>
                <a:gd name="T28" fmla="*/ 34 w 126"/>
                <a:gd name="T29" fmla="*/ 438 h 454"/>
                <a:gd name="T30" fmla="*/ 74 w 126"/>
                <a:gd name="T31" fmla="*/ 446 h 454"/>
                <a:gd name="T32" fmla="*/ 126 w 126"/>
                <a:gd name="T33" fmla="*/ 454 h 454"/>
                <a:gd name="T34" fmla="*/ 126 w 126"/>
                <a:gd name="T35" fmla="*/ 204 h 454"/>
                <a:gd name="T36" fmla="*/ 126 w 126"/>
                <a:gd name="T37" fmla="*/ 204 h 454"/>
                <a:gd name="T38" fmla="*/ 116 w 126"/>
                <a:gd name="T39" fmla="*/ 202 h 454"/>
                <a:gd name="T40" fmla="*/ 106 w 126"/>
                <a:gd name="T41" fmla="*/ 198 h 454"/>
                <a:gd name="T42" fmla="*/ 98 w 126"/>
                <a:gd name="T43" fmla="*/ 192 h 454"/>
                <a:gd name="T44" fmla="*/ 90 w 126"/>
                <a:gd name="T45" fmla="*/ 184 h 454"/>
                <a:gd name="T46" fmla="*/ 84 w 126"/>
                <a:gd name="T47" fmla="*/ 176 h 454"/>
                <a:gd name="T48" fmla="*/ 80 w 126"/>
                <a:gd name="T49" fmla="*/ 166 h 454"/>
                <a:gd name="T50" fmla="*/ 78 w 126"/>
                <a:gd name="T51" fmla="*/ 154 h 454"/>
                <a:gd name="T52" fmla="*/ 76 w 126"/>
                <a:gd name="T53" fmla="*/ 144 h 454"/>
                <a:gd name="T54" fmla="*/ 76 w 126"/>
                <a:gd name="T55" fmla="*/ 144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6" h="454">
                  <a:moveTo>
                    <a:pt x="76" y="144"/>
                  </a:moveTo>
                  <a:lnTo>
                    <a:pt x="76" y="144"/>
                  </a:lnTo>
                  <a:lnTo>
                    <a:pt x="78" y="132"/>
                  </a:lnTo>
                  <a:lnTo>
                    <a:pt x="80" y="120"/>
                  </a:lnTo>
                  <a:lnTo>
                    <a:pt x="84" y="112"/>
                  </a:lnTo>
                  <a:lnTo>
                    <a:pt x="90" y="102"/>
                  </a:lnTo>
                  <a:lnTo>
                    <a:pt x="98" y="94"/>
                  </a:lnTo>
                  <a:lnTo>
                    <a:pt x="106" y="88"/>
                  </a:lnTo>
                  <a:lnTo>
                    <a:pt x="116" y="84"/>
                  </a:lnTo>
                  <a:lnTo>
                    <a:pt x="126" y="82"/>
                  </a:lnTo>
                  <a:lnTo>
                    <a:pt x="126" y="6"/>
                  </a:lnTo>
                  <a:lnTo>
                    <a:pt x="0" y="0"/>
                  </a:lnTo>
                  <a:lnTo>
                    <a:pt x="0" y="430"/>
                  </a:lnTo>
                  <a:lnTo>
                    <a:pt x="0" y="430"/>
                  </a:lnTo>
                  <a:lnTo>
                    <a:pt x="34" y="438"/>
                  </a:lnTo>
                  <a:lnTo>
                    <a:pt x="74" y="446"/>
                  </a:lnTo>
                  <a:lnTo>
                    <a:pt x="126" y="454"/>
                  </a:lnTo>
                  <a:lnTo>
                    <a:pt x="126" y="204"/>
                  </a:lnTo>
                  <a:lnTo>
                    <a:pt x="126" y="204"/>
                  </a:lnTo>
                  <a:lnTo>
                    <a:pt x="116" y="202"/>
                  </a:lnTo>
                  <a:lnTo>
                    <a:pt x="106" y="198"/>
                  </a:lnTo>
                  <a:lnTo>
                    <a:pt x="98" y="192"/>
                  </a:lnTo>
                  <a:lnTo>
                    <a:pt x="90" y="184"/>
                  </a:lnTo>
                  <a:lnTo>
                    <a:pt x="84" y="176"/>
                  </a:lnTo>
                  <a:lnTo>
                    <a:pt x="80" y="166"/>
                  </a:lnTo>
                  <a:lnTo>
                    <a:pt x="78" y="154"/>
                  </a:lnTo>
                  <a:lnTo>
                    <a:pt x="76" y="144"/>
                  </a:lnTo>
                  <a:lnTo>
                    <a:pt x="76" y="144"/>
                  </a:lnTo>
                  <a:close/>
                </a:path>
              </a:pathLst>
            </a:custGeom>
            <a:solidFill>
              <a:srgbClr val="9E9E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1713" name="Freeform 33"/>
            <p:cNvSpPr>
              <a:spLocks/>
            </p:cNvSpPr>
            <p:nvPr/>
          </p:nvSpPr>
          <p:spPr bwMode="auto">
            <a:xfrm>
              <a:off x="3126" y="2666"/>
              <a:ext cx="146" cy="460"/>
            </a:xfrm>
            <a:custGeom>
              <a:avLst/>
              <a:gdLst>
                <a:gd name="T0" fmla="*/ 146 w 146"/>
                <a:gd name="T1" fmla="*/ 6 h 460"/>
                <a:gd name="T2" fmla="*/ 0 w 146"/>
                <a:gd name="T3" fmla="*/ 0 h 460"/>
                <a:gd name="T4" fmla="*/ 0 w 146"/>
                <a:gd name="T5" fmla="*/ 76 h 460"/>
                <a:gd name="T6" fmla="*/ 0 w 146"/>
                <a:gd name="T7" fmla="*/ 76 h 460"/>
                <a:gd name="T8" fmla="*/ 10 w 146"/>
                <a:gd name="T9" fmla="*/ 78 h 460"/>
                <a:gd name="T10" fmla="*/ 20 w 146"/>
                <a:gd name="T11" fmla="*/ 82 h 460"/>
                <a:gd name="T12" fmla="*/ 28 w 146"/>
                <a:gd name="T13" fmla="*/ 88 h 460"/>
                <a:gd name="T14" fmla="*/ 36 w 146"/>
                <a:gd name="T15" fmla="*/ 96 h 460"/>
                <a:gd name="T16" fmla="*/ 42 w 146"/>
                <a:gd name="T17" fmla="*/ 106 h 460"/>
                <a:gd name="T18" fmla="*/ 46 w 146"/>
                <a:gd name="T19" fmla="*/ 114 h 460"/>
                <a:gd name="T20" fmla="*/ 50 w 146"/>
                <a:gd name="T21" fmla="*/ 126 h 460"/>
                <a:gd name="T22" fmla="*/ 50 w 146"/>
                <a:gd name="T23" fmla="*/ 138 h 460"/>
                <a:gd name="T24" fmla="*/ 50 w 146"/>
                <a:gd name="T25" fmla="*/ 138 h 460"/>
                <a:gd name="T26" fmla="*/ 50 w 146"/>
                <a:gd name="T27" fmla="*/ 148 h 460"/>
                <a:gd name="T28" fmla="*/ 46 w 146"/>
                <a:gd name="T29" fmla="*/ 160 h 460"/>
                <a:gd name="T30" fmla="*/ 42 w 146"/>
                <a:gd name="T31" fmla="*/ 170 h 460"/>
                <a:gd name="T32" fmla="*/ 36 w 146"/>
                <a:gd name="T33" fmla="*/ 178 h 460"/>
                <a:gd name="T34" fmla="*/ 28 w 146"/>
                <a:gd name="T35" fmla="*/ 186 h 460"/>
                <a:gd name="T36" fmla="*/ 20 w 146"/>
                <a:gd name="T37" fmla="*/ 192 h 460"/>
                <a:gd name="T38" fmla="*/ 10 w 146"/>
                <a:gd name="T39" fmla="*/ 196 h 460"/>
                <a:gd name="T40" fmla="*/ 0 w 146"/>
                <a:gd name="T41" fmla="*/ 198 h 460"/>
                <a:gd name="T42" fmla="*/ 0 w 146"/>
                <a:gd name="T43" fmla="*/ 450 h 460"/>
                <a:gd name="T44" fmla="*/ 0 w 146"/>
                <a:gd name="T45" fmla="*/ 450 h 460"/>
                <a:gd name="T46" fmla="*/ 70 w 146"/>
                <a:gd name="T47" fmla="*/ 456 h 460"/>
                <a:gd name="T48" fmla="*/ 106 w 146"/>
                <a:gd name="T49" fmla="*/ 458 h 460"/>
                <a:gd name="T50" fmla="*/ 144 w 146"/>
                <a:gd name="T51" fmla="*/ 460 h 460"/>
                <a:gd name="T52" fmla="*/ 146 w 146"/>
                <a:gd name="T53" fmla="*/ 6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6" h="460">
                  <a:moveTo>
                    <a:pt x="146" y="6"/>
                  </a:moveTo>
                  <a:lnTo>
                    <a:pt x="0" y="0"/>
                  </a:lnTo>
                  <a:lnTo>
                    <a:pt x="0" y="76"/>
                  </a:lnTo>
                  <a:lnTo>
                    <a:pt x="0" y="76"/>
                  </a:lnTo>
                  <a:lnTo>
                    <a:pt x="10" y="78"/>
                  </a:lnTo>
                  <a:lnTo>
                    <a:pt x="20" y="82"/>
                  </a:lnTo>
                  <a:lnTo>
                    <a:pt x="28" y="88"/>
                  </a:lnTo>
                  <a:lnTo>
                    <a:pt x="36" y="96"/>
                  </a:lnTo>
                  <a:lnTo>
                    <a:pt x="42" y="106"/>
                  </a:lnTo>
                  <a:lnTo>
                    <a:pt x="46" y="114"/>
                  </a:lnTo>
                  <a:lnTo>
                    <a:pt x="50" y="126"/>
                  </a:lnTo>
                  <a:lnTo>
                    <a:pt x="50" y="138"/>
                  </a:lnTo>
                  <a:lnTo>
                    <a:pt x="50" y="138"/>
                  </a:lnTo>
                  <a:lnTo>
                    <a:pt x="50" y="148"/>
                  </a:lnTo>
                  <a:lnTo>
                    <a:pt x="46" y="160"/>
                  </a:lnTo>
                  <a:lnTo>
                    <a:pt x="42" y="170"/>
                  </a:lnTo>
                  <a:lnTo>
                    <a:pt x="36" y="178"/>
                  </a:lnTo>
                  <a:lnTo>
                    <a:pt x="28" y="186"/>
                  </a:lnTo>
                  <a:lnTo>
                    <a:pt x="20" y="192"/>
                  </a:lnTo>
                  <a:lnTo>
                    <a:pt x="10" y="196"/>
                  </a:lnTo>
                  <a:lnTo>
                    <a:pt x="0" y="198"/>
                  </a:lnTo>
                  <a:lnTo>
                    <a:pt x="0" y="450"/>
                  </a:lnTo>
                  <a:lnTo>
                    <a:pt x="0" y="450"/>
                  </a:lnTo>
                  <a:lnTo>
                    <a:pt x="70" y="456"/>
                  </a:lnTo>
                  <a:lnTo>
                    <a:pt x="106" y="458"/>
                  </a:lnTo>
                  <a:lnTo>
                    <a:pt x="144" y="460"/>
                  </a:lnTo>
                  <a:lnTo>
                    <a:pt x="146" y="6"/>
                  </a:lnTo>
                  <a:close/>
                </a:path>
              </a:pathLst>
            </a:custGeom>
            <a:solidFill>
              <a:srgbClr val="9E9E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1714" name="Freeform 34"/>
            <p:cNvSpPr>
              <a:spLocks/>
            </p:cNvSpPr>
            <p:nvPr/>
          </p:nvSpPr>
          <p:spPr bwMode="auto">
            <a:xfrm>
              <a:off x="3078" y="2760"/>
              <a:ext cx="80" cy="86"/>
            </a:xfrm>
            <a:custGeom>
              <a:avLst/>
              <a:gdLst>
                <a:gd name="T0" fmla="*/ 80 w 80"/>
                <a:gd name="T1" fmla="*/ 44 h 86"/>
                <a:gd name="T2" fmla="*/ 80 w 80"/>
                <a:gd name="T3" fmla="*/ 44 h 86"/>
                <a:gd name="T4" fmla="*/ 78 w 80"/>
                <a:gd name="T5" fmla="*/ 34 h 86"/>
                <a:gd name="T6" fmla="*/ 76 w 80"/>
                <a:gd name="T7" fmla="*/ 26 h 86"/>
                <a:gd name="T8" fmla="*/ 74 w 80"/>
                <a:gd name="T9" fmla="*/ 20 h 86"/>
                <a:gd name="T10" fmla="*/ 68 w 80"/>
                <a:gd name="T11" fmla="*/ 14 h 86"/>
                <a:gd name="T12" fmla="*/ 62 w 80"/>
                <a:gd name="T13" fmla="*/ 8 h 86"/>
                <a:gd name="T14" fmla="*/ 56 w 80"/>
                <a:gd name="T15" fmla="*/ 4 h 86"/>
                <a:gd name="T16" fmla="*/ 48 w 80"/>
                <a:gd name="T17" fmla="*/ 2 h 86"/>
                <a:gd name="T18" fmla="*/ 40 w 80"/>
                <a:gd name="T19" fmla="*/ 0 h 86"/>
                <a:gd name="T20" fmla="*/ 40 w 80"/>
                <a:gd name="T21" fmla="*/ 0 h 86"/>
                <a:gd name="T22" fmla="*/ 32 w 80"/>
                <a:gd name="T23" fmla="*/ 2 h 86"/>
                <a:gd name="T24" fmla="*/ 24 w 80"/>
                <a:gd name="T25" fmla="*/ 4 h 86"/>
                <a:gd name="T26" fmla="*/ 18 w 80"/>
                <a:gd name="T27" fmla="*/ 8 h 86"/>
                <a:gd name="T28" fmla="*/ 12 w 80"/>
                <a:gd name="T29" fmla="*/ 14 h 86"/>
                <a:gd name="T30" fmla="*/ 8 w 80"/>
                <a:gd name="T31" fmla="*/ 20 h 86"/>
                <a:gd name="T32" fmla="*/ 4 w 80"/>
                <a:gd name="T33" fmla="*/ 26 h 86"/>
                <a:gd name="T34" fmla="*/ 2 w 80"/>
                <a:gd name="T35" fmla="*/ 34 h 86"/>
                <a:gd name="T36" fmla="*/ 0 w 80"/>
                <a:gd name="T37" fmla="*/ 44 h 86"/>
                <a:gd name="T38" fmla="*/ 0 w 80"/>
                <a:gd name="T39" fmla="*/ 44 h 86"/>
                <a:gd name="T40" fmla="*/ 2 w 80"/>
                <a:gd name="T41" fmla="*/ 52 h 86"/>
                <a:gd name="T42" fmla="*/ 4 w 80"/>
                <a:gd name="T43" fmla="*/ 60 h 86"/>
                <a:gd name="T44" fmla="*/ 8 w 80"/>
                <a:gd name="T45" fmla="*/ 66 h 86"/>
                <a:gd name="T46" fmla="*/ 12 w 80"/>
                <a:gd name="T47" fmla="*/ 74 h 86"/>
                <a:gd name="T48" fmla="*/ 18 w 80"/>
                <a:gd name="T49" fmla="*/ 78 h 86"/>
                <a:gd name="T50" fmla="*/ 24 w 80"/>
                <a:gd name="T51" fmla="*/ 82 h 86"/>
                <a:gd name="T52" fmla="*/ 32 w 80"/>
                <a:gd name="T53" fmla="*/ 84 h 86"/>
                <a:gd name="T54" fmla="*/ 40 w 80"/>
                <a:gd name="T55" fmla="*/ 86 h 86"/>
                <a:gd name="T56" fmla="*/ 40 w 80"/>
                <a:gd name="T57" fmla="*/ 86 h 86"/>
                <a:gd name="T58" fmla="*/ 48 w 80"/>
                <a:gd name="T59" fmla="*/ 84 h 86"/>
                <a:gd name="T60" fmla="*/ 56 w 80"/>
                <a:gd name="T61" fmla="*/ 82 h 86"/>
                <a:gd name="T62" fmla="*/ 62 w 80"/>
                <a:gd name="T63" fmla="*/ 78 h 86"/>
                <a:gd name="T64" fmla="*/ 68 w 80"/>
                <a:gd name="T65" fmla="*/ 74 h 86"/>
                <a:gd name="T66" fmla="*/ 74 w 80"/>
                <a:gd name="T67" fmla="*/ 66 h 86"/>
                <a:gd name="T68" fmla="*/ 76 w 80"/>
                <a:gd name="T69" fmla="*/ 60 h 86"/>
                <a:gd name="T70" fmla="*/ 78 w 80"/>
                <a:gd name="T71" fmla="*/ 52 h 86"/>
                <a:gd name="T72" fmla="*/ 80 w 80"/>
                <a:gd name="T73" fmla="*/ 44 h 86"/>
                <a:gd name="T74" fmla="*/ 80 w 80"/>
                <a:gd name="T75" fmla="*/ 4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0" h="86">
                  <a:moveTo>
                    <a:pt x="80" y="44"/>
                  </a:moveTo>
                  <a:lnTo>
                    <a:pt x="80" y="44"/>
                  </a:lnTo>
                  <a:lnTo>
                    <a:pt x="78" y="34"/>
                  </a:lnTo>
                  <a:lnTo>
                    <a:pt x="76" y="26"/>
                  </a:lnTo>
                  <a:lnTo>
                    <a:pt x="74" y="20"/>
                  </a:lnTo>
                  <a:lnTo>
                    <a:pt x="68" y="14"/>
                  </a:lnTo>
                  <a:lnTo>
                    <a:pt x="62" y="8"/>
                  </a:lnTo>
                  <a:lnTo>
                    <a:pt x="56" y="4"/>
                  </a:lnTo>
                  <a:lnTo>
                    <a:pt x="48" y="2"/>
                  </a:lnTo>
                  <a:lnTo>
                    <a:pt x="40" y="0"/>
                  </a:lnTo>
                  <a:lnTo>
                    <a:pt x="40" y="0"/>
                  </a:lnTo>
                  <a:lnTo>
                    <a:pt x="32" y="2"/>
                  </a:lnTo>
                  <a:lnTo>
                    <a:pt x="24" y="4"/>
                  </a:lnTo>
                  <a:lnTo>
                    <a:pt x="18" y="8"/>
                  </a:lnTo>
                  <a:lnTo>
                    <a:pt x="12" y="14"/>
                  </a:lnTo>
                  <a:lnTo>
                    <a:pt x="8" y="20"/>
                  </a:lnTo>
                  <a:lnTo>
                    <a:pt x="4" y="26"/>
                  </a:lnTo>
                  <a:lnTo>
                    <a:pt x="2" y="34"/>
                  </a:lnTo>
                  <a:lnTo>
                    <a:pt x="0" y="44"/>
                  </a:lnTo>
                  <a:lnTo>
                    <a:pt x="0" y="44"/>
                  </a:lnTo>
                  <a:lnTo>
                    <a:pt x="2" y="52"/>
                  </a:lnTo>
                  <a:lnTo>
                    <a:pt x="4" y="60"/>
                  </a:lnTo>
                  <a:lnTo>
                    <a:pt x="8" y="66"/>
                  </a:lnTo>
                  <a:lnTo>
                    <a:pt x="12" y="74"/>
                  </a:lnTo>
                  <a:lnTo>
                    <a:pt x="18" y="78"/>
                  </a:lnTo>
                  <a:lnTo>
                    <a:pt x="24" y="82"/>
                  </a:lnTo>
                  <a:lnTo>
                    <a:pt x="32" y="84"/>
                  </a:lnTo>
                  <a:lnTo>
                    <a:pt x="40" y="86"/>
                  </a:lnTo>
                  <a:lnTo>
                    <a:pt x="40" y="86"/>
                  </a:lnTo>
                  <a:lnTo>
                    <a:pt x="48" y="84"/>
                  </a:lnTo>
                  <a:lnTo>
                    <a:pt x="56" y="82"/>
                  </a:lnTo>
                  <a:lnTo>
                    <a:pt x="62" y="78"/>
                  </a:lnTo>
                  <a:lnTo>
                    <a:pt x="68" y="74"/>
                  </a:lnTo>
                  <a:lnTo>
                    <a:pt x="74" y="66"/>
                  </a:lnTo>
                  <a:lnTo>
                    <a:pt x="76" y="60"/>
                  </a:lnTo>
                  <a:lnTo>
                    <a:pt x="78" y="52"/>
                  </a:lnTo>
                  <a:lnTo>
                    <a:pt x="80" y="44"/>
                  </a:lnTo>
                  <a:lnTo>
                    <a:pt x="80" y="44"/>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1715" name="Freeform 35"/>
            <p:cNvSpPr>
              <a:spLocks/>
            </p:cNvSpPr>
            <p:nvPr/>
          </p:nvSpPr>
          <p:spPr bwMode="auto">
            <a:xfrm>
              <a:off x="3080" y="2770"/>
              <a:ext cx="64" cy="68"/>
            </a:xfrm>
            <a:custGeom>
              <a:avLst/>
              <a:gdLst>
                <a:gd name="T0" fmla="*/ 48 w 64"/>
                <a:gd name="T1" fmla="*/ 40 h 68"/>
                <a:gd name="T2" fmla="*/ 48 w 64"/>
                <a:gd name="T3" fmla="*/ 40 h 68"/>
                <a:gd name="T4" fmla="*/ 42 w 64"/>
                <a:gd name="T5" fmla="*/ 40 h 68"/>
                <a:gd name="T6" fmla="*/ 38 w 64"/>
                <a:gd name="T7" fmla="*/ 36 h 68"/>
                <a:gd name="T8" fmla="*/ 34 w 64"/>
                <a:gd name="T9" fmla="*/ 30 h 68"/>
                <a:gd name="T10" fmla="*/ 32 w 64"/>
                <a:gd name="T11" fmla="*/ 24 h 68"/>
                <a:gd name="T12" fmla="*/ 32 w 64"/>
                <a:gd name="T13" fmla="*/ 24 h 68"/>
                <a:gd name="T14" fmla="*/ 34 w 64"/>
                <a:gd name="T15" fmla="*/ 18 h 68"/>
                <a:gd name="T16" fmla="*/ 38 w 64"/>
                <a:gd name="T17" fmla="*/ 12 h 68"/>
                <a:gd name="T18" fmla="*/ 42 w 64"/>
                <a:gd name="T19" fmla="*/ 8 h 68"/>
                <a:gd name="T20" fmla="*/ 48 w 64"/>
                <a:gd name="T21" fmla="*/ 6 h 68"/>
                <a:gd name="T22" fmla="*/ 48 w 64"/>
                <a:gd name="T23" fmla="*/ 6 h 68"/>
                <a:gd name="T24" fmla="*/ 50 w 64"/>
                <a:gd name="T25" fmla="*/ 6 h 68"/>
                <a:gd name="T26" fmla="*/ 50 w 64"/>
                <a:gd name="T27" fmla="*/ 6 h 68"/>
                <a:gd name="T28" fmla="*/ 42 w 64"/>
                <a:gd name="T29" fmla="*/ 2 h 68"/>
                <a:gd name="T30" fmla="*/ 32 w 64"/>
                <a:gd name="T31" fmla="*/ 0 h 68"/>
                <a:gd name="T32" fmla="*/ 32 w 64"/>
                <a:gd name="T33" fmla="*/ 0 h 68"/>
                <a:gd name="T34" fmla="*/ 26 w 64"/>
                <a:gd name="T35" fmla="*/ 2 h 68"/>
                <a:gd name="T36" fmla="*/ 20 w 64"/>
                <a:gd name="T37" fmla="*/ 4 h 68"/>
                <a:gd name="T38" fmla="*/ 14 w 64"/>
                <a:gd name="T39" fmla="*/ 6 h 68"/>
                <a:gd name="T40" fmla="*/ 10 w 64"/>
                <a:gd name="T41" fmla="*/ 10 h 68"/>
                <a:gd name="T42" fmla="*/ 6 w 64"/>
                <a:gd name="T43" fmla="*/ 16 h 68"/>
                <a:gd name="T44" fmla="*/ 2 w 64"/>
                <a:gd name="T45" fmla="*/ 22 h 68"/>
                <a:gd name="T46" fmla="*/ 0 w 64"/>
                <a:gd name="T47" fmla="*/ 28 h 68"/>
                <a:gd name="T48" fmla="*/ 0 w 64"/>
                <a:gd name="T49" fmla="*/ 34 h 68"/>
                <a:gd name="T50" fmla="*/ 0 w 64"/>
                <a:gd name="T51" fmla="*/ 34 h 68"/>
                <a:gd name="T52" fmla="*/ 0 w 64"/>
                <a:gd name="T53" fmla="*/ 42 h 68"/>
                <a:gd name="T54" fmla="*/ 2 w 64"/>
                <a:gd name="T55" fmla="*/ 48 h 68"/>
                <a:gd name="T56" fmla="*/ 6 w 64"/>
                <a:gd name="T57" fmla="*/ 54 h 68"/>
                <a:gd name="T58" fmla="*/ 10 w 64"/>
                <a:gd name="T59" fmla="*/ 58 h 68"/>
                <a:gd name="T60" fmla="*/ 14 w 64"/>
                <a:gd name="T61" fmla="*/ 62 h 68"/>
                <a:gd name="T62" fmla="*/ 20 w 64"/>
                <a:gd name="T63" fmla="*/ 66 h 68"/>
                <a:gd name="T64" fmla="*/ 26 w 64"/>
                <a:gd name="T65" fmla="*/ 68 h 68"/>
                <a:gd name="T66" fmla="*/ 32 w 64"/>
                <a:gd name="T67" fmla="*/ 68 h 68"/>
                <a:gd name="T68" fmla="*/ 32 w 64"/>
                <a:gd name="T69" fmla="*/ 68 h 68"/>
                <a:gd name="T70" fmla="*/ 38 w 64"/>
                <a:gd name="T71" fmla="*/ 68 h 68"/>
                <a:gd name="T72" fmla="*/ 44 w 64"/>
                <a:gd name="T73" fmla="*/ 66 h 68"/>
                <a:gd name="T74" fmla="*/ 50 w 64"/>
                <a:gd name="T75" fmla="*/ 62 h 68"/>
                <a:gd name="T76" fmla="*/ 54 w 64"/>
                <a:gd name="T77" fmla="*/ 58 h 68"/>
                <a:gd name="T78" fmla="*/ 58 w 64"/>
                <a:gd name="T79" fmla="*/ 54 h 68"/>
                <a:gd name="T80" fmla="*/ 60 w 64"/>
                <a:gd name="T81" fmla="*/ 48 h 68"/>
                <a:gd name="T82" fmla="*/ 62 w 64"/>
                <a:gd name="T83" fmla="*/ 42 h 68"/>
                <a:gd name="T84" fmla="*/ 64 w 64"/>
                <a:gd name="T85" fmla="*/ 34 h 68"/>
                <a:gd name="T86" fmla="*/ 64 w 64"/>
                <a:gd name="T87" fmla="*/ 34 h 68"/>
                <a:gd name="T88" fmla="*/ 62 w 64"/>
                <a:gd name="T89" fmla="*/ 32 h 68"/>
                <a:gd name="T90" fmla="*/ 62 w 64"/>
                <a:gd name="T91" fmla="*/ 32 h 68"/>
                <a:gd name="T92" fmla="*/ 58 w 64"/>
                <a:gd name="T93" fmla="*/ 38 h 68"/>
                <a:gd name="T94" fmla="*/ 54 w 64"/>
                <a:gd name="T95" fmla="*/ 40 h 68"/>
                <a:gd name="T96" fmla="*/ 48 w 64"/>
                <a:gd name="T97" fmla="*/ 40 h 68"/>
                <a:gd name="T98" fmla="*/ 48 w 64"/>
                <a:gd name="T99" fmla="*/ 4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4" h="68">
                  <a:moveTo>
                    <a:pt x="48" y="40"/>
                  </a:moveTo>
                  <a:lnTo>
                    <a:pt x="48" y="40"/>
                  </a:lnTo>
                  <a:lnTo>
                    <a:pt x="42" y="40"/>
                  </a:lnTo>
                  <a:lnTo>
                    <a:pt x="38" y="36"/>
                  </a:lnTo>
                  <a:lnTo>
                    <a:pt x="34" y="30"/>
                  </a:lnTo>
                  <a:lnTo>
                    <a:pt x="32" y="24"/>
                  </a:lnTo>
                  <a:lnTo>
                    <a:pt x="32" y="24"/>
                  </a:lnTo>
                  <a:lnTo>
                    <a:pt x="34" y="18"/>
                  </a:lnTo>
                  <a:lnTo>
                    <a:pt x="38" y="12"/>
                  </a:lnTo>
                  <a:lnTo>
                    <a:pt x="42" y="8"/>
                  </a:lnTo>
                  <a:lnTo>
                    <a:pt x="48" y="6"/>
                  </a:lnTo>
                  <a:lnTo>
                    <a:pt x="48" y="6"/>
                  </a:lnTo>
                  <a:lnTo>
                    <a:pt x="50" y="6"/>
                  </a:lnTo>
                  <a:lnTo>
                    <a:pt x="50" y="6"/>
                  </a:lnTo>
                  <a:lnTo>
                    <a:pt x="42" y="2"/>
                  </a:lnTo>
                  <a:lnTo>
                    <a:pt x="32" y="0"/>
                  </a:lnTo>
                  <a:lnTo>
                    <a:pt x="32" y="0"/>
                  </a:lnTo>
                  <a:lnTo>
                    <a:pt x="26" y="2"/>
                  </a:lnTo>
                  <a:lnTo>
                    <a:pt x="20" y="4"/>
                  </a:lnTo>
                  <a:lnTo>
                    <a:pt x="14" y="6"/>
                  </a:lnTo>
                  <a:lnTo>
                    <a:pt x="10" y="10"/>
                  </a:lnTo>
                  <a:lnTo>
                    <a:pt x="6" y="16"/>
                  </a:lnTo>
                  <a:lnTo>
                    <a:pt x="2" y="22"/>
                  </a:lnTo>
                  <a:lnTo>
                    <a:pt x="0" y="28"/>
                  </a:lnTo>
                  <a:lnTo>
                    <a:pt x="0" y="34"/>
                  </a:lnTo>
                  <a:lnTo>
                    <a:pt x="0" y="34"/>
                  </a:lnTo>
                  <a:lnTo>
                    <a:pt x="0" y="42"/>
                  </a:lnTo>
                  <a:lnTo>
                    <a:pt x="2" y="48"/>
                  </a:lnTo>
                  <a:lnTo>
                    <a:pt x="6" y="54"/>
                  </a:lnTo>
                  <a:lnTo>
                    <a:pt x="10" y="58"/>
                  </a:lnTo>
                  <a:lnTo>
                    <a:pt x="14" y="62"/>
                  </a:lnTo>
                  <a:lnTo>
                    <a:pt x="20" y="66"/>
                  </a:lnTo>
                  <a:lnTo>
                    <a:pt x="26" y="68"/>
                  </a:lnTo>
                  <a:lnTo>
                    <a:pt x="32" y="68"/>
                  </a:lnTo>
                  <a:lnTo>
                    <a:pt x="32" y="68"/>
                  </a:lnTo>
                  <a:lnTo>
                    <a:pt x="38" y="68"/>
                  </a:lnTo>
                  <a:lnTo>
                    <a:pt x="44" y="66"/>
                  </a:lnTo>
                  <a:lnTo>
                    <a:pt x="50" y="62"/>
                  </a:lnTo>
                  <a:lnTo>
                    <a:pt x="54" y="58"/>
                  </a:lnTo>
                  <a:lnTo>
                    <a:pt x="58" y="54"/>
                  </a:lnTo>
                  <a:lnTo>
                    <a:pt x="60" y="48"/>
                  </a:lnTo>
                  <a:lnTo>
                    <a:pt x="62" y="42"/>
                  </a:lnTo>
                  <a:lnTo>
                    <a:pt x="64" y="34"/>
                  </a:lnTo>
                  <a:lnTo>
                    <a:pt x="64" y="34"/>
                  </a:lnTo>
                  <a:lnTo>
                    <a:pt x="62" y="32"/>
                  </a:lnTo>
                  <a:lnTo>
                    <a:pt x="62" y="32"/>
                  </a:lnTo>
                  <a:lnTo>
                    <a:pt x="58" y="38"/>
                  </a:lnTo>
                  <a:lnTo>
                    <a:pt x="54" y="40"/>
                  </a:lnTo>
                  <a:lnTo>
                    <a:pt x="48" y="40"/>
                  </a:lnTo>
                  <a:lnTo>
                    <a:pt x="48" y="4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1716" name="Freeform 36"/>
            <p:cNvSpPr>
              <a:spLocks/>
            </p:cNvSpPr>
            <p:nvPr/>
          </p:nvSpPr>
          <p:spPr bwMode="auto">
            <a:xfrm>
              <a:off x="2998" y="2566"/>
              <a:ext cx="10" cy="8"/>
            </a:xfrm>
            <a:custGeom>
              <a:avLst/>
              <a:gdLst>
                <a:gd name="T0" fmla="*/ 10 w 10"/>
                <a:gd name="T1" fmla="*/ 4 h 8"/>
                <a:gd name="T2" fmla="*/ 10 w 10"/>
                <a:gd name="T3" fmla="*/ 4 h 8"/>
                <a:gd name="T4" fmla="*/ 8 w 10"/>
                <a:gd name="T5" fmla="*/ 8 h 8"/>
                <a:gd name="T6" fmla="*/ 4 w 10"/>
                <a:gd name="T7" fmla="*/ 8 h 8"/>
                <a:gd name="T8" fmla="*/ 4 w 10"/>
                <a:gd name="T9" fmla="*/ 8 h 8"/>
                <a:gd name="T10" fmla="*/ 2 w 10"/>
                <a:gd name="T11" fmla="*/ 8 h 8"/>
                <a:gd name="T12" fmla="*/ 0 w 10"/>
                <a:gd name="T13" fmla="*/ 4 h 8"/>
                <a:gd name="T14" fmla="*/ 0 w 10"/>
                <a:gd name="T15" fmla="*/ 4 h 8"/>
                <a:gd name="T16" fmla="*/ 2 w 10"/>
                <a:gd name="T17" fmla="*/ 0 h 8"/>
                <a:gd name="T18" fmla="*/ 4 w 10"/>
                <a:gd name="T19" fmla="*/ 0 h 8"/>
                <a:gd name="T20" fmla="*/ 4 w 10"/>
                <a:gd name="T21" fmla="*/ 0 h 8"/>
                <a:gd name="T22" fmla="*/ 8 w 10"/>
                <a:gd name="T23" fmla="*/ 0 h 8"/>
                <a:gd name="T24" fmla="*/ 10 w 10"/>
                <a:gd name="T25" fmla="*/ 4 h 8"/>
                <a:gd name="T26" fmla="*/ 10 w 10"/>
                <a:gd name="T27"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8">
                  <a:moveTo>
                    <a:pt x="10" y="4"/>
                  </a:moveTo>
                  <a:lnTo>
                    <a:pt x="10" y="4"/>
                  </a:lnTo>
                  <a:lnTo>
                    <a:pt x="8" y="8"/>
                  </a:lnTo>
                  <a:lnTo>
                    <a:pt x="4" y="8"/>
                  </a:lnTo>
                  <a:lnTo>
                    <a:pt x="4" y="8"/>
                  </a:lnTo>
                  <a:lnTo>
                    <a:pt x="2" y="8"/>
                  </a:lnTo>
                  <a:lnTo>
                    <a:pt x="0" y="4"/>
                  </a:lnTo>
                  <a:lnTo>
                    <a:pt x="0" y="4"/>
                  </a:lnTo>
                  <a:lnTo>
                    <a:pt x="2" y="0"/>
                  </a:lnTo>
                  <a:lnTo>
                    <a:pt x="4" y="0"/>
                  </a:lnTo>
                  <a:lnTo>
                    <a:pt x="4" y="0"/>
                  </a:lnTo>
                  <a:lnTo>
                    <a:pt x="8" y="0"/>
                  </a:lnTo>
                  <a:lnTo>
                    <a:pt x="10" y="4"/>
                  </a:lnTo>
                  <a:lnTo>
                    <a:pt x="10" y="4"/>
                  </a:lnTo>
                  <a:close/>
                </a:path>
              </a:pathLst>
            </a:custGeom>
            <a:solidFill>
              <a:srgbClr val="FB765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1717" name="Freeform 37"/>
            <p:cNvSpPr>
              <a:spLocks/>
            </p:cNvSpPr>
            <p:nvPr/>
          </p:nvSpPr>
          <p:spPr bwMode="auto">
            <a:xfrm>
              <a:off x="2998" y="2566"/>
              <a:ext cx="10" cy="8"/>
            </a:xfrm>
            <a:custGeom>
              <a:avLst/>
              <a:gdLst>
                <a:gd name="T0" fmla="*/ 10 w 10"/>
                <a:gd name="T1" fmla="*/ 4 h 8"/>
                <a:gd name="T2" fmla="*/ 10 w 10"/>
                <a:gd name="T3" fmla="*/ 4 h 8"/>
                <a:gd name="T4" fmla="*/ 8 w 10"/>
                <a:gd name="T5" fmla="*/ 8 h 8"/>
                <a:gd name="T6" fmla="*/ 4 w 10"/>
                <a:gd name="T7" fmla="*/ 8 h 8"/>
                <a:gd name="T8" fmla="*/ 4 w 10"/>
                <a:gd name="T9" fmla="*/ 8 h 8"/>
                <a:gd name="T10" fmla="*/ 2 w 10"/>
                <a:gd name="T11" fmla="*/ 8 h 8"/>
                <a:gd name="T12" fmla="*/ 0 w 10"/>
                <a:gd name="T13" fmla="*/ 4 h 8"/>
                <a:gd name="T14" fmla="*/ 0 w 10"/>
                <a:gd name="T15" fmla="*/ 4 h 8"/>
                <a:gd name="T16" fmla="*/ 2 w 10"/>
                <a:gd name="T17" fmla="*/ 0 h 8"/>
                <a:gd name="T18" fmla="*/ 4 w 10"/>
                <a:gd name="T19" fmla="*/ 0 h 8"/>
                <a:gd name="T20" fmla="*/ 4 w 10"/>
                <a:gd name="T21" fmla="*/ 0 h 8"/>
                <a:gd name="T22" fmla="*/ 8 w 10"/>
                <a:gd name="T23" fmla="*/ 0 h 8"/>
                <a:gd name="T24" fmla="*/ 10 w 10"/>
                <a:gd name="T25" fmla="*/ 4 h 8"/>
                <a:gd name="T26" fmla="*/ 10 w 10"/>
                <a:gd name="T27"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8">
                  <a:moveTo>
                    <a:pt x="10" y="4"/>
                  </a:moveTo>
                  <a:lnTo>
                    <a:pt x="10" y="4"/>
                  </a:lnTo>
                  <a:lnTo>
                    <a:pt x="8" y="8"/>
                  </a:lnTo>
                  <a:lnTo>
                    <a:pt x="4" y="8"/>
                  </a:lnTo>
                  <a:lnTo>
                    <a:pt x="4" y="8"/>
                  </a:lnTo>
                  <a:lnTo>
                    <a:pt x="2" y="8"/>
                  </a:lnTo>
                  <a:lnTo>
                    <a:pt x="0" y="4"/>
                  </a:lnTo>
                  <a:lnTo>
                    <a:pt x="0" y="4"/>
                  </a:lnTo>
                  <a:lnTo>
                    <a:pt x="2" y="0"/>
                  </a:lnTo>
                  <a:lnTo>
                    <a:pt x="4" y="0"/>
                  </a:lnTo>
                  <a:lnTo>
                    <a:pt x="4" y="0"/>
                  </a:lnTo>
                  <a:lnTo>
                    <a:pt x="8" y="0"/>
                  </a:lnTo>
                  <a:lnTo>
                    <a:pt x="10" y="4"/>
                  </a:lnTo>
                  <a:lnTo>
                    <a:pt x="10" y="4"/>
                  </a:lnTo>
                  <a:close/>
                </a:path>
              </a:pathLst>
            </a:custGeom>
            <a:solidFill>
              <a:srgbClr val="FB765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1718" name="Freeform 38"/>
            <p:cNvSpPr>
              <a:spLocks/>
            </p:cNvSpPr>
            <p:nvPr/>
          </p:nvSpPr>
          <p:spPr bwMode="auto">
            <a:xfrm>
              <a:off x="2998" y="2506"/>
              <a:ext cx="10" cy="10"/>
            </a:xfrm>
            <a:custGeom>
              <a:avLst/>
              <a:gdLst>
                <a:gd name="T0" fmla="*/ 10 w 10"/>
                <a:gd name="T1" fmla="*/ 6 h 10"/>
                <a:gd name="T2" fmla="*/ 10 w 10"/>
                <a:gd name="T3" fmla="*/ 6 h 10"/>
                <a:gd name="T4" fmla="*/ 8 w 10"/>
                <a:gd name="T5" fmla="*/ 8 h 10"/>
                <a:gd name="T6" fmla="*/ 4 w 10"/>
                <a:gd name="T7" fmla="*/ 10 h 10"/>
                <a:gd name="T8" fmla="*/ 4 w 10"/>
                <a:gd name="T9" fmla="*/ 10 h 10"/>
                <a:gd name="T10" fmla="*/ 2 w 10"/>
                <a:gd name="T11" fmla="*/ 8 h 10"/>
                <a:gd name="T12" fmla="*/ 0 w 10"/>
                <a:gd name="T13" fmla="*/ 6 h 10"/>
                <a:gd name="T14" fmla="*/ 0 w 10"/>
                <a:gd name="T15" fmla="*/ 6 h 10"/>
                <a:gd name="T16" fmla="*/ 2 w 10"/>
                <a:gd name="T17" fmla="*/ 2 h 10"/>
                <a:gd name="T18" fmla="*/ 4 w 10"/>
                <a:gd name="T19" fmla="*/ 0 h 10"/>
                <a:gd name="T20" fmla="*/ 4 w 10"/>
                <a:gd name="T21" fmla="*/ 0 h 10"/>
                <a:gd name="T22" fmla="*/ 8 w 10"/>
                <a:gd name="T23" fmla="*/ 2 h 10"/>
                <a:gd name="T24" fmla="*/ 10 w 10"/>
                <a:gd name="T25" fmla="*/ 6 h 10"/>
                <a:gd name="T26" fmla="*/ 10 w 10"/>
                <a:gd name="T27"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10">
                  <a:moveTo>
                    <a:pt x="10" y="6"/>
                  </a:moveTo>
                  <a:lnTo>
                    <a:pt x="10" y="6"/>
                  </a:lnTo>
                  <a:lnTo>
                    <a:pt x="8" y="8"/>
                  </a:lnTo>
                  <a:lnTo>
                    <a:pt x="4" y="10"/>
                  </a:lnTo>
                  <a:lnTo>
                    <a:pt x="4" y="10"/>
                  </a:lnTo>
                  <a:lnTo>
                    <a:pt x="2" y="8"/>
                  </a:lnTo>
                  <a:lnTo>
                    <a:pt x="0" y="6"/>
                  </a:lnTo>
                  <a:lnTo>
                    <a:pt x="0" y="6"/>
                  </a:lnTo>
                  <a:lnTo>
                    <a:pt x="2" y="2"/>
                  </a:lnTo>
                  <a:lnTo>
                    <a:pt x="4" y="0"/>
                  </a:lnTo>
                  <a:lnTo>
                    <a:pt x="4" y="0"/>
                  </a:lnTo>
                  <a:lnTo>
                    <a:pt x="8" y="2"/>
                  </a:lnTo>
                  <a:lnTo>
                    <a:pt x="10" y="6"/>
                  </a:lnTo>
                  <a:lnTo>
                    <a:pt x="10" y="6"/>
                  </a:lnTo>
                  <a:close/>
                </a:path>
              </a:pathLst>
            </a:custGeom>
            <a:solidFill>
              <a:srgbClr val="7FAB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1719" name="Freeform 39"/>
            <p:cNvSpPr>
              <a:spLocks/>
            </p:cNvSpPr>
            <p:nvPr/>
          </p:nvSpPr>
          <p:spPr bwMode="auto">
            <a:xfrm>
              <a:off x="3010" y="2286"/>
              <a:ext cx="234" cy="40"/>
            </a:xfrm>
            <a:custGeom>
              <a:avLst/>
              <a:gdLst>
                <a:gd name="T0" fmla="*/ 234 w 234"/>
                <a:gd name="T1" fmla="*/ 26 h 40"/>
                <a:gd name="T2" fmla="*/ 0 w 234"/>
                <a:gd name="T3" fmla="*/ 40 h 40"/>
                <a:gd name="T4" fmla="*/ 0 w 234"/>
                <a:gd name="T5" fmla="*/ 14 h 40"/>
                <a:gd name="T6" fmla="*/ 234 w 234"/>
                <a:gd name="T7" fmla="*/ 0 h 40"/>
                <a:gd name="T8" fmla="*/ 234 w 234"/>
                <a:gd name="T9" fmla="*/ 26 h 40"/>
              </a:gdLst>
              <a:ahLst/>
              <a:cxnLst>
                <a:cxn ang="0">
                  <a:pos x="T0" y="T1"/>
                </a:cxn>
                <a:cxn ang="0">
                  <a:pos x="T2" y="T3"/>
                </a:cxn>
                <a:cxn ang="0">
                  <a:pos x="T4" y="T5"/>
                </a:cxn>
                <a:cxn ang="0">
                  <a:pos x="T6" y="T7"/>
                </a:cxn>
                <a:cxn ang="0">
                  <a:pos x="T8" y="T9"/>
                </a:cxn>
              </a:cxnLst>
              <a:rect l="0" t="0" r="r" b="b"/>
              <a:pathLst>
                <a:path w="234" h="40">
                  <a:moveTo>
                    <a:pt x="234" y="26"/>
                  </a:moveTo>
                  <a:lnTo>
                    <a:pt x="0" y="40"/>
                  </a:lnTo>
                  <a:lnTo>
                    <a:pt x="0" y="14"/>
                  </a:lnTo>
                  <a:lnTo>
                    <a:pt x="234" y="0"/>
                  </a:lnTo>
                  <a:lnTo>
                    <a:pt x="234" y="26"/>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1720" name="Freeform 40"/>
            <p:cNvSpPr>
              <a:spLocks/>
            </p:cNvSpPr>
            <p:nvPr/>
          </p:nvSpPr>
          <p:spPr bwMode="auto">
            <a:xfrm>
              <a:off x="3372" y="2282"/>
              <a:ext cx="40" cy="66"/>
            </a:xfrm>
            <a:custGeom>
              <a:avLst/>
              <a:gdLst>
                <a:gd name="T0" fmla="*/ 40 w 40"/>
                <a:gd name="T1" fmla="*/ 32 h 66"/>
                <a:gd name="T2" fmla="*/ 40 w 40"/>
                <a:gd name="T3" fmla="*/ 32 h 66"/>
                <a:gd name="T4" fmla="*/ 38 w 40"/>
                <a:gd name="T5" fmla="*/ 46 h 66"/>
                <a:gd name="T6" fmla="*/ 34 w 40"/>
                <a:gd name="T7" fmla="*/ 56 h 66"/>
                <a:gd name="T8" fmla="*/ 28 w 40"/>
                <a:gd name="T9" fmla="*/ 62 h 66"/>
                <a:gd name="T10" fmla="*/ 24 w 40"/>
                <a:gd name="T11" fmla="*/ 64 h 66"/>
                <a:gd name="T12" fmla="*/ 20 w 40"/>
                <a:gd name="T13" fmla="*/ 66 h 66"/>
                <a:gd name="T14" fmla="*/ 20 w 40"/>
                <a:gd name="T15" fmla="*/ 66 h 66"/>
                <a:gd name="T16" fmla="*/ 16 w 40"/>
                <a:gd name="T17" fmla="*/ 64 h 66"/>
                <a:gd name="T18" fmla="*/ 12 w 40"/>
                <a:gd name="T19" fmla="*/ 62 h 66"/>
                <a:gd name="T20" fmla="*/ 6 w 40"/>
                <a:gd name="T21" fmla="*/ 56 h 66"/>
                <a:gd name="T22" fmla="*/ 2 w 40"/>
                <a:gd name="T23" fmla="*/ 46 h 66"/>
                <a:gd name="T24" fmla="*/ 0 w 40"/>
                <a:gd name="T25" fmla="*/ 32 h 66"/>
                <a:gd name="T26" fmla="*/ 0 w 40"/>
                <a:gd name="T27" fmla="*/ 32 h 66"/>
                <a:gd name="T28" fmla="*/ 2 w 40"/>
                <a:gd name="T29" fmla="*/ 20 h 66"/>
                <a:gd name="T30" fmla="*/ 6 w 40"/>
                <a:gd name="T31" fmla="*/ 10 h 66"/>
                <a:gd name="T32" fmla="*/ 12 w 40"/>
                <a:gd name="T33" fmla="*/ 2 h 66"/>
                <a:gd name="T34" fmla="*/ 16 w 40"/>
                <a:gd name="T35" fmla="*/ 0 h 66"/>
                <a:gd name="T36" fmla="*/ 20 w 40"/>
                <a:gd name="T37" fmla="*/ 0 h 66"/>
                <a:gd name="T38" fmla="*/ 20 w 40"/>
                <a:gd name="T39" fmla="*/ 0 h 66"/>
                <a:gd name="T40" fmla="*/ 24 w 40"/>
                <a:gd name="T41" fmla="*/ 0 h 66"/>
                <a:gd name="T42" fmla="*/ 28 w 40"/>
                <a:gd name="T43" fmla="*/ 2 h 66"/>
                <a:gd name="T44" fmla="*/ 34 w 40"/>
                <a:gd name="T45" fmla="*/ 10 h 66"/>
                <a:gd name="T46" fmla="*/ 38 w 40"/>
                <a:gd name="T47" fmla="*/ 20 h 66"/>
                <a:gd name="T48" fmla="*/ 40 w 40"/>
                <a:gd name="T49" fmla="*/ 32 h 66"/>
                <a:gd name="T50" fmla="*/ 40 w 40"/>
                <a:gd name="T51" fmla="*/ 3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0" h="66">
                  <a:moveTo>
                    <a:pt x="40" y="32"/>
                  </a:moveTo>
                  <a:lnTo>
                    <a:pt x="40" y="32"/>
                  </a:lnTo>
                  <a:lnTo>
                    <a:pt x="38" y="46"/>
                  </a:lnTo>
                  <a:lnTo>
                    <a:pt x="34" y="56"/>
                  </a:lnTo>
                  <a:lnTo>
                    <a:pt x="28" y="62"/>
                  </a:lnTo>
                  <a:lnTo>
                    <a:pt x="24" y="64"/>
                  </a:lnTo>
                  <a:lnTo>
                    <a:pt x="20" y="66"/>
                  </a:lnTo>
                  <a:lnTo>
                    <a:pt x="20" y="66"/>
                  </a:lnTo>
                  <a:lnTo>
                    <a:pt x="16" y="64"/>
                  </a:lnTo>
                  <a:lnTo>
                    <a:pt x="12" y="62"/>
                  </a:lnTo>
                  <a:lnTo>
                    <a:pt x="6" y="56"/>
                  </a:lnTo>
                  <a:lnTo>
                    <a:pt x="2" y="46"/>
                  </a:lnTo>
                  <a:lnTo>
                    <a:pt x="0" y="32"/>
                  </a:lnTo>
                  <a:lnTo>
                    <a:pt x="0" y="32"/>
                  </a:lnTo>
                  <a:lnTo>
                    <a:pt x="2" y="20"/>
                  </a:lnTo>
                  <a:lnTo>
                    <a:pt x="6" y="10"/>
                  </a:lnTo>
                  <a:lnTo>
                    <a:pt x="12" y="2"/>
                  </a:lnTo>
                  <a:lnTo>
                    <a:pt x="16" y="0"/>
                  </a:lnTo>
                  <a:lnTo>
                    <a:pt x="20" y="0"/>
                  </a:lnTo>
                  <a:lnTo>
                    <a:pt x="20" y="0"/>
                  </a:lnTo>
                  <a:lnTo>
                    <a:pt x="24" y="0"/>
                  </a:lnTo>
                  <a:lnTo>
                    <a:pt x="28" y="2"/>
                  </a:lnTo>
                  <a:lnTo>
                    <a:pt x="34" y="10"/>
                  </a:lnTo>
                  <a:lnTo>
                    <a:pt x="38" y="20"/>
                  </a:lnTo>
                  <a:lnTo>
                    <a:pt x="40" y="32"/>
                  </a:lnTo>
                  <a:lnTo>
                    <a:pt x="40" y="32"/>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1721" name="Freeform 41"/>
            <p:cNvSpPr>
              <a:spLocks/>
            </p:cNvSpPr>
            <p:nvPr/>
          </p:nvSpPr>
          <p:spPr bwMode="auto">
            <a:xfrm>
              <a:off x="3424" y="2288"/>
              <a:ext cx="16" cy="28"/>
            </a:xfrm>
            <a:custGeom>
              <a:avLst/>
              <a:gdLst>
                <a:gd name="T0" fmla="*/ 16 w 16"/>
                <a:gd name="T1" fmla="*/ 14 h 28"/>
                <a:gd name="T2" fmla="*/ 16 w 16"/>
                <a:gd name="T3" fmla="*/ 14 h 28"/>
                <a:gd name="T4" fmla="*/ 16 w 16"/>
                <a:gd name="T5" fmla="*/ 18 h 28"/>
                <a:gd name="T6" fmla="*/ 14 w 16"/>
                <a:gd name="T7" fmla="*/ 24 h 28"/>
                <a:gd name="T8" fmla="*/ 12 w 16"/>
                <a:gd name="T9" fmla="*/ 26 h 28"/>
                <a:gd name="T10" fmla="*/ 8 w 16"/>
                <a:gd name="T11" fmla="*/ 28 h 28"/>
                <a:gd name="T12" fmla="*/ 8 w 16"/>
                <a:gd name="T13" fmla="*/ 28 h 28"/>
                <a:gd name="T14" fmla="*/ 6 w 16"/>
                <a:gd name="T15" fmla="*/ 26 h 28"/>
                <a:gd name="T16" fmla="*/ 2 w 16"/>
                <a:gd name="T17" fmla="*/ 24 h 28"/>
                <a:gd name="T18" fmla="*/ 2 w 16"/>
                <a:gd name="T19" fmla="*/ 18 h 28"/>
                <a:gd name="T20" fmla="*/ 0 w 16"/>
                <a:gd name="T21" fmla="*/ 14 h 28"/>
                <a:gd name="T22" fmla="*/ 0 w 16"/>
                <a:gd name="T23" fmla="*/ 14 h 28"/>
                <a:gd name="T24" fmla="*/ 2 w 16"/>
                <a:gd name="T25" fmla="*/ 8 h 28"/>
                <a:gd name="T26" fmla="*/ 2 w 16"/>
                <a:gd name="T27" fmla="*/ 4 h 28"/>
                <a:gd name="T28" fmla="*/ 6 w 16"/>
                <a:gd name="T29" fmla="*/ 0 h 28"/>
                <a:gd name="T30" fmla="*/ 8 w 16"/>
                <a:gd name="T31" fmla="*/ 0 h 28"/>
                <a:gd name="T32" fmla="*/ 8 w 16"/>
                <a:gd name="T33" fmla="*/ 0 h 28"/>
                <a:gd name="T34" fmla="*/ 12 w 16"/>
                <a:gd name="T35" fmla="*/ 0 h 28"/>
                <a:gd name="T36" fmla="*/ 14 w 16"/>
                <a:gd name="T37" fmla="*/ 4 h 28"/>
                <a:gd name="T38" fmla="*/ 16 w 16"/>
                <a:gd name="T39" fmla="*/ 8 h 28"/>
                <a:gd name="T40" fmla="*/ 16 w 16"/>
                <a:gd name="T41" fmla="*/ 14 h 28"/>
                <a:gd name="T42" fmla="*/ 16 w 16"/>
                <a:gd name="T43"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 h="28">
                  <a:moveTo>
                    <a:pt x="16" y="14"/>
                  </a:moveTo>
                  <a:lnTo>
                    <a:pt x="16" y="14"/>
                  </a:lnTo>
                  <a:lnTo>
                    <a:pt x="16" y="18"/>
                  </a:lnTo>
                  <a:lnTo>
                    <a:pt x="14" y="24"/>
                  </a:lnTo>
                  <a:lnTo>
                    <a:pt x="12" y="26"/>
                  </a:lnTo>
                  <a:lnTo>
                    <a:pt x="8" y="28"/>
                  </a:lnTo>
                  <a:lnTo>
                    <a:pt x="8" y="28"/>
                  </a:lnTo>
                  <a:lnTo>
                    <a:pt x="6" y="26"/>
                  </a:lnTo>
                  <a:lnTo>
                    <a:pt x="2" y="24"/>
                  </a:lnTo>
                  <a:lnTo>
                    <a:pt x="2" y="18"/>
                  </a:lnTo>
                  <a:lnTo>
                    <a:pt x="0" y="14"/>
                  </a:lnTo>
                  <a:lnTo>
                    <a:pt x="0" y="14"/>
                  </a:lnTo>
                  <a:lnTo>
                    <a:pt x="2" y="8"/>
                  </a:lnTo>
                  <a:lnTo>
                    <a:pt x="2" y="4"/>
                  </a:lnTo>
                  <a:lnTo>
                    <a:pt x="6" y="0"/>
                  </a:lnTo>
                  <a:lnTo>
                    <a:pt x="8" y="0"/>
                  </a:lnTo>
                  <a:lnTo>
                    <a:pt x="8" y="0"/>
                  </a:lnTo>
                  <a:lnTo>
                    <a:pt x="12" y="0"/>
                  </a:lnTo>
                  <a:lnTo>
                    <a:pt x="14" y="4"/>
                  </a:lnTo>
                  <a:lnTo>
                    <a:pt x="16" y="8"/>
                  </a:lnTo>
                  <a:lnTo>
                    <a:pt x="16" y="14"/>
                  </a:lnTo>
                  <a:lnTo>
                    <a:pt x="16" y="14"/>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1722" name="Freeform 42"/>
            <p:cNvSpPr>
              <a:spLocks noEditPoints="1"/>
            </p:cNvSpPr>
            <p:nvPr/>
          </p:nvSpPr>
          <p:spPr bwMode="auto">
            <a:xfrm>
              <a:off x="2950" y="2228"/>
              <a:ext cx="722" cy="942"/>
            </a:xfrm>
            <a:custGeom>
              <a:avLst/>
              <a:gdLst>
                <a:gd name="T0" fmla="*/ 706 w 722"/>
                <a:gd name="T1" fmla="*/ 772 h 942"/>
                <a:gd name="T2" fmla="*/ 398 w 722"/>
                <a:gd name="T3" fmla="*/ 22 h 942"/>
                <a:gd name="T4" fmla="*/ 706 w 722"/>
                <a:gd name="T5" fmla="*/ 70 h 942"/>
                <a:gd name="T6" fmla="*/ 382 w 722"/>
                <a:gd name="T7" fmla="*/ 914 h 942"/>
                <a:gd name="T8" fmla="*/ 364 w 722"/>
                <a:gd name="T9" fmla="*/ 922 h 942"/>
                <a:gd name="T10" fmla="*/ 364 w 722"/>
                <a:gd name="T11" fmla="*/ 922 h 942"/>
                <a:gd name="T12" fmla="*/ 356 w 722"/>
                <a:gd name="T13" fmla="*/ 924 h 942"/>
                <a:gd name="T14" fmla="*/ 356 w 722"/>
                <a:gd name="T15" fmla="*/ 16 h 942"/>
                <a:gd name="T16" fmla="*/ 364 w 722"/>
                <a:gd name="T17" fmla="*/ 16 h 942"/>
                <a:gd name="T18" fmla="*/ 382 w 722"/>
                <a:gd name="T19" fmla="*/ 914 h 942"/>
                <a:gd name="T20" fmla="*/ 348 w 722"/>
                <a:gd name="T21" fmla="*/ 926 h 942"/>
                <a:gd name="T22" fmla="*/ 342 w 722"/>
                <a:gd name="T23" fmla="*/ 926 h 942"/>
                <a:gd name="T24" fmla="*/ 198 w 722"/>
                <a:gd name="T25" fmla="*/ 918 h 942"/>
                <a:gd name="T26" fmla="*/ 98 w 722"/>
                <a:gd name="T27" fmla="*/ 904 h 942"/>
                <a:gd name="T28" fmla="*/ 38 w 722"/>
                <a:gd name="T29" fmla="*/ 892 h 942"/>
                <a:gd name="T30" fmla="*/ 20 w 722"/>
                <a:gd name="T31" fmla="*/ 886 h 942"/>
                <a:gd name="T32" fmla="*/ 16 w 722"/>
                <a:gd name="T33" fmla="*/ 882 h 942"/>
                <a:gd name="T34" fmla="*/ 16 w 722"/>
                <a:gd name="T35" fmla="*/ 36 h 942"/>
                <a:gd name="T36" fmla="*/ 342 w 722"/>
                <a:gd name="T37" fmla="*/ 16 h 942"/>
                <a:gd name="T38" fmla="*/ 348 w 722"/>
                <a:gd name="T39" fmla="*/ 16 h 942"/>
                <a:gd name="T40" fmla="*/ 716 w 722"/>
                <a:gd name="T41" fmla="*/ 56 h 942"/>
                <a:gd name="T42" fmla="*/ 366 w 722"/>
                <a:gd name="T43" fmla="*/ 0 h 942"/>
                <a:gd name="T44" fmla="*/ 340 w 722"/>
                <a:gd name="T45" fmla="*/ 0 h 942"/>
                <a:gd name="T46" fmla="*/ 8 w 722"/>
                <a:gd name="T47" fmla="*/ 20 h 942"/>
                <a:gd name="T48" fmla="*/ 2 w 722"/>
                <a:gd name="T49" fmla="*/ 22 h 942"/>
                <a:gd name="T50" fmla="*/ 0 w 722"/>
                <a:gd name="T51" fmla="*/ 880 h 942"/>
                <a:gd name="T52" fmla="*/ 0 w 722"/>
                <a:gd name="T53" fmla="*/ 886 h 942"/>
                <a:gd name="T54" fmla="*/ 6 w 722"/>
                <a:gd name="T55" fmla="*/ 896 h 942"/>
                <a:gd name="T56" fmla="*/ 14 w 722"/>
                <a:gd name="T57" fmla="*/ 900 h 942"/>
                <a:gd name="T58" fmla="*/ 60 w 722"/>
                <a:gd name="T59" fmla="*/ 912 h 942"/>
                <a:gd name="T60" fmla="*/ 140 w 722"/>
                <a:gd name="T61" fmla="*/ 928 h 942"/>
                <a:gd name="T62" fmla="*/ 262 w 722"/>
                <a:gd name="T63" fmla="*/ 940 h 942"/>
                <a:gd name="T64" fmla="*/ 342 w 722"/>
                <a:gd name="T65" fmla="*/ 942 h 942"/>
                <a:gd name="T66" fmla="*/ 360 w 722"/>
                <a:gd name="T67" fmla="*/ 940 h 942"/>
                <a:gd name="T68" fmla="*/ 370 w 722"/>
                <a:gd name="T69" fmla="*/ 936 h 942"/>
                <a:gd name="T70" fmla="*/ 718 w 722"/>
                <a:gd name="T71" fmla="*/ 786 h 942"/>
                <a:gd name="T72" fmla="*/ 720 w 722"/>
                <a:gd name="T73" fmla="*/ 782 h 942"/>
                <a:gd name="T74" fmla="*/ 722 w 722"/>
                <a:gd name="T75" fmla="*/ 64 h 942"/>
                <a:gd name="T76" fmla="*/ 720 w 722"/>
                <a:gd name="T77" fmla="*/ 58 h 942"/>
                <a:gd name="T78" fmla="*/ 716 w 722"/>
                <a:gd name="T79" fmla="*/ 56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22" h="942">
                  <a:moveTo>
                    <a:pt x="706" y="772"/>
                  </a:moveTo>
                  <a:lnTo>
                    <a:pt x="706" y="772"/>
                  </a:lnTo>
                  <a:lnTo>
                    <a:pt x="398" y="906"/>
                  </a:lnTo>
                  <a:lnTo>
                    <a:pt x="398" y="22"/>
                  </a:lnTo>
                  <a:lnTo>
                    <a:pt x="398" y="22"/>
                  </a:lnTo>
                  <a:lnTo>
                    <a:pt x="706" y="70"/>
                  </a:lnTo>
                  <a:lnTo>
                    <a:pt x="706" y="772"/>
                  </a:lnTo>
                  <a:close/>
                  <a:moveTo>
                    <a:pt x="382" y="914"/>
                  </a:moveTo>
                  <a:lnTo>
                    <a:pt x="382" y="914"/>
                  </a:lnTo>
                  <a:lnTo>
                    <a:pt x="364" y="922"/>
                  </a:lnTo>
                  <a:lnTo>
                    <a:pt x="364" y="922"/>
                  </a:lnTo>
                  <a:lnTo>
                    <a:pt x="364" y="922"/>
                  </a:lnTo>
                  <a:lnTo>
                    <a:pt x="364" y="922"/>
                  </a:lnTo>
                  <a:lnTo>
                    <a:pt x="356" y="924"/>
                  </a:lnTo>
                  <a:lnTo>
                    <a:pt x="356" y="16"/>
                  </a:lnTo>
                  <a:lnTo>
                    <a:pt x="356" y="16"/>
                  </a:lnTo>
                  <a:lnTo>
                    <a:pt x="364" y="16"/>
                  </a:lnTo>
                  <a:lnTo>
                    <a:pt x="364" y="16"/>
                  </a:lnTo>
                  <a:lnTo>
                    <a:pt x="382" y="20"/>
                  </a:lnTo>
                  <a:lnTo>
                    <a:pt x="382" y="914"/>
                  </a:lnTo>
                  <a:close/>
                  <a:moveTo>
                    <a:pt x="348" y="926"/>
                  </a:moveTo>
                  <a:lnTo>
                    <a:pt x="348" y="926"/>
                  </a:lnTo>
                  <a:lnTo>
                    <a:pt x="342" y="926"/>
                  </a:lnTo>
                  <a:lnTo>
                    <a:pt x="342" y="926"/>
                  </a:lnTo>
                  <a:lnTo>
                    <a:pt x="264" y="924"/>
                  </a:lnTo>
                  <a:lnTo>
                    <a:pt x="198" y="918"/>
                  </a:lnTo>
                  <a:lnTo>
                    <a:pt x="142" y="912"/>
                  </a:lnTo>
                  <a:lnTo>
                    <a:pt x="98" y="904"/>
                  </a:lnTo>
                  <a:lnTo>
                    <a:pt x="62" y="898"/>
                  </a:lnTo>
                  <a:lnTo>
                    <a:pt x="38" y="892"/>
                  </a:lnTo>
                  <a:lnTo>
                    <a:pt x="20" y="886"/>
                  </a:lnTo>
                  <a:lnTo>
                    <a:pt x="20" y="886"/>
                  </a:lnTo>
                  <a:lnTo>
                    <a:pt x="16" y="884"/>
                  </a:lnTo>
                  <a:lnTo>
                    <a:pt x="16" y="882"/>
                  </a:lnTo>
                  <a:lnTo>
                    <a:pt x="16" y="882"/>
                  </a:lnTo>
                  <a:lnTo>
                    <a:pt x="16" y="36"/>
                  </a:lnTo>
                  <a:lnTo>
                    <a:pt x="16" y="36"/>
                  </a:lnTo>
                  <a:lnTo>
                    <a:pt x="342" y="16"/>
                  </a:lnTo>
                  <a:lnTo>
                    <a:pt x="342" y="16"/>
                  </a:lnTo>
                  <a:lnTo>
                    <a:pt x="348" y="16"/>
                  </a:lnTo>
                  <a:lnTo>
                    <a:pt x="348" y="926"/>
                  </a:lnTo>
                  <a:close/>
                  <a:moveTo>
                    <a:pt x="716" y="56"/>
                  </a:moveTo>
                  <a:lnTo>
                    <a:pt x="366" y="0"/>
                  </a:lnTo>
                  <a:lnTo>
                    <a:pt x="366" y="0"/>
                  </a:lnTo>
                  <a:lnTo>
                    <a:pt x="348" y="0"/>
                  </a:lnTo>
                  <a:lnTo>
                    <a:pt x="340" y="0"/>
                  </a:lnTo>
                  <a:lnTo>
                    <a:pt x="340" y="0"/>
                  </a:lnTo>
                  <a:lnTo>
                    <a:pt x="8" y="20"/>
                  </a:lnTo>
                  <a:lnTo>
                    <a:pt x="8" y="20"/>
                  </a:lnTo>
                  <a:lnTo>
                    <a:pt x="2" y="22"/>
                  </a:lnTo>
                  <a:lnTo>
                    <a:pt x="0" y="28"/>
                  </a:lnTo>
                  <a:lnTo>
                    <a:pt x="0" y="880"/>
                  </a:lnTo>
                  <a:lnTo>
                    <a:pt x="0" y="880"/>
                  </a:lnTo>
                  <a:lnTo>
                    <a:pt x="0" y="886"/>
                  </a:lnTo>
                  <a:lnTo>
                    <a:pt x="2" y="890"/>
                  </a:lnTo>
                  <a:lnTo>
                    <a:pt x="6" y="896"/>
                  </a:lnTo>
                  <a:lnTo>
                    <a:pt x="14" y="900"/>
                  </a:lnTo>
                  <a:lnTo>
                    <a:pt x="14" y="900"/>
                  </a:lnTo>
                  <a:lnTo>
                    <a:pt x="34" y="906"/>
                  </a:lnTo>
                  <a:lnTo>
                    <a:pt x="60" y="912"/>
                  </a:lnTo>
                  <a:lnTo>
                    <a:pt x="94" y="920"/>
                  </a:lnTo>
                  <a:lnTo>
                    <a:pt x="140" y="928"/>
                  </a:lnTo>
                  <a:lnTo>
                    <a:pt x="196" y="934"/>
                  </a:lnTo>
                  <a:lnTo>
                    <a:pt x="262" y="940"/>
                  </a:lnTo>
                  <a:lnTo>
                    <a:pt x="342" y="942"/>
                  </a:lnTo>
                  <a:lnTo>
                    <a:pt x="342" y="942"/>
                  </a:lnTo>
                  <a:lnTo>
                    <a:pt x="352" y="942"/>
                  </a:lnTo>
                  <a:lnTo>
                    <a:pt x="360" y="940"/>
                  </a:lnTo>
                  <a:lnTo>
                    <a:pt x="370" y="936"/>
                  </a:lnTo>
                  <a:lnTo>
                    <a:pt x="370" y="936"/>
                  </a:lnTo>
                  <a:lnTo>
                    <a:pt x="370" y="936"/>
                  </a:lnTo>
                  <a:lnTo>
                    <a:pt x="718" y="786"/>
                  </a:lnTo>
                  <a:lnTo>
                    <a:pt x="718" y="786"/>
                  </a:lnTo>
                  <a:lnTo>
                    <a:pt x="720" y="782"/>
                  </a:lnTo>
                  <a:lnTo>
                    <a:pt x="722" y="778"/>
                  </a:lnTo>
                  <a:lnTo>
                    <a:pt x="722" y="64"/>
                  </a:lnTo>
                  <a:lnTo>
                    <a:pt x="722" y="64"/>
                  </a:lnTo>
                  <a:lnTo>
                    <a:pt x="720" y="58"/>
                  </a:lnTo>
                  <a:lnTo>
                    <a:pt x="716" y="56"/>
                  </a:lnTo>
                  <a:lnTo>
                    <a:pt x="716" y="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1723" name="Freeform 43"/>
            <p:cNvSpPr>
              <a:spLocks noEditPoints="1"/>
            </p:cNvSpPr>
            <p:nvPr/>
          </p:nvSpPr>
          <p:spPr bwMode="auto">
            <a:xfrm>
              <a:off x="3070" y="2754"/>
              <a:ext cx="96" cy="100"/>
            </a:xfrm>
            <a:custGeom>
              <a:avLst/>
              <a:gdLst>
                <a:gd name="T0" fmla="*/ 0 w 96"/>
                <a:gd name="T1" fmla="*/ 50 h 100"/>
                <a:gd name="T2" fmla="*/ 4 w 96"/>
                <a:gd name="T3" fmla="*/ 68 h 100"/>
                <a:gd name="T4" fmla="*/ 14 w 96"/>
                <a:gd name="T5" fmla="*/ 86 h 100"/>
                <a:gd name="T6" fmla="*/ 30 w 96"/>
                <a:gd name="T7" fmla="*/ 96 h 100"/>
                <a:gd name="T8" fmla="*/ 48 w 96"/>
                <a:gd name="T9" fmla="*/ 100 h 100"/>
                <a:gd name="T10" fmla="*/ 58 w 96"/>
                <a:gd name="T11" fmla="*/ 98 h 100"/>
                <a:gd name="T12" fmla="*/ 74 w 96"/>
                <a:gd name="T13" fmla="*/ 92 h 100"/>
                <a:gd name="T14" fmla="*/ 88 w 96"/>
                <a:gd name="T15" fmla="*/ 78 h 100"/>
                <a:gd name="T16" fmla="*/ 94 w 96"/>
                <a:gd name="T17" fmla="*/ 60 h 100"/>
                <a:gd name="T18" fmla="*/ 96 w 96"/>
                <a:gd name="T19" fmla="*/ 50 h 100"/>
                <a:gd name="T20" fmla="*/ 92 w 96"/>
                <a:gd name="T21" fmla="*/ 30 h 100"/>
                <a:gd name="T22" fmla="*/ 82 w 96"/>
                <a:gd name="T23" fmla="*/ 14 h 100"/>
                <a:gd name="T24" fmla="*/ 66 w 96"/>
                <a:gd name="T25" fmla="*/ 4 h 100"/>
                <a:gd name="T26" fmla="*/ 48 w 96"/>
                <a:gd name="T27" fmla="*/ 0 h 100"/>
                <a:gd name="T28" fmla="*/ 38 w 96"/>
                <a:gd name="T29" fmla="*/ 0 h 100"/>
                <a:gd name="T30" fmla="*/ 22 w 96"/>
                <a:gd name="T31" fmla="*/ 8 h 100"/>
                <a:gd name="T32" fmla="*/ 8 w 96"/>
                <a:gd name="T33" fmla="*/ 22 h 100"/>
                <a:gd name="T34" fmla="*/ 2 w 96"/>
                <a:gd name="T35" fmla="*/ 40 h 100"/>
                <a:gd name="T36" fmla="*/ 0 w 96"/>
                <a:gd name="T37" fmla="*/ 50 h 100"/>
                <a:gd name="T38" fmla="*/ 16 w 96"/>
                <a:gd name="T39" fmla="*/ 50 h 100"/>
                <a:gd name="T40" fmla="*/ 20 w 96"/>
                <a:gd name="T41" fmla="*/ 36 h 100"/>
                <a:gd name="T42" fmla="*/ 26 w 96"/>
                <a:gd name="T43" fmla="*/ 26 h 100"/>
                <a:gd name="T44" fmla="*/ 36 w 96"/>
                <a:gd name="T45" fmla="*/ 18 h 100"/>
                <a:gd name="T46" fmla="*/ 48 w 96"/>
                <a:gd name="T47" fmla="*/ 16 h 100"/>
                <a:gd name="T48" fmla="*/ 54 w 96"/>
                <a:gd name="T49" fmla="*/ 16 h 100"/>
                <a:gd name="T50" fmla="*/ 66 w 96"/>
                <a:gd name="T51" fmla="*/ 20 h 100"/>
                <a:gd name="T52" fmla="*/ 74 w 96"/>
                <a:gd name="T53" fmla="*/ 30 h 100"/>
                <a:gd name="T54" fmla="*/ 78 w 96"/>
                <a:gd name="T55" fmla="*/ 42 h 100"/>
                <a:gd name="T56" fmla="*/ 80 w 96"/>
                <a:gd name="T57" fmla="*/ 50 h 100"/>
                <a:gd name="T58" fmla="*/ 78 w 96"/>
                <a:gd name="T59" fmla="*/ 62 h 100"/>
                <a:gd name="T60" fmla="*/ 70 w 96"/>
                <a:gd name="T61" fmla="*/ 74 h 100"/>
                <a:gd name="T62" fmla="*/ 60 w 96"/>
                <a:gd name="T63" fmla="*/ 82 h 100"/>
                <a:gd name="T64" fmla="*/ 48 w 96"/>
                <a:gd name="T65" fmla="*/ 84 h 100"/>
                <a:gd name="T66" fmla="*/ 42 w 96"/>
                <a:gd name="T67" fmla="*/ 84 h 100"/>
                <a:gd name="T68" fmla="*/ 30 w 96"/>
                <a:gd name="T69" fmla="*/ 78 h 100"/>
                <a:gd name="T70" fmla="*/ 22 w 96"/>
                <a:gd name="T71" fmla="*/ 68 h 100"/>
                <a:gd name="T72" fmla="*/ 18 w 96"/>
                <a:gd name="T73" fmla="*/ 56 h 100"/>
                <a:gd name="T74" fmla="*/ 16 w 96"/>
                <a:gd name="T7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6" h="100">
                  <a:moveTo>
                    <a:pt x="0" y="50"/>
                  </a:moveTo>
                  <a:lnTo>
                    <a:pt x="0" y="50"/>
                  </a:lnTo>
                  <a:lnTo>
                    <a:pt x="2" y="60"/>
                  </a:lnTo>
                  <a:lnTo>
                    <a:pt x="4" y="68"/>
                  </a:lnTo>
                  <a:lnTo>
                    <a:pt x="8" y="78"/>
                  </a:lnTo>
                  <a:lnTo>
                    <a:pt x="14" y="86"/>
                  </a:lnTo>
                  <a:lnTo>
                    <a:pt x="22" y="92"/>
                  </a:lnTo>
                  <a:lnTo>
                    <a:pt x="30" y="96"/>
                  </a:lnTo>
                  <a:lnTo>
                    <a:pt x="38" y="98"/>
                  </a:lnTo>
                  <a:lnTo>
                    <a:pt x="48" y="100"/>
                  </a:lnTo>
                  <a:lnTo>
                    <a:pt x="48" y="100"/>
                  </a:lnTo>
                  <a:lnTo>
                    <a:pt x="58" y="98"/>
                  </a:lnTo>
                  <a:lnTo>
                    <a:pt x="66" y="96"/>
                  </a:lnTo>
                  <a:lnTo>
                    <a:pt x="74" y="92"/>
                  </a:lnTo>
                  <a:lnTo>
                    <a:pt x="82" y="86"/>
                  </a:lnTo>
                  <a:lnTo>
                    <a:pt x="88" y="78"/>
                  </a:lnTo>
                  <a:lnTo>
                    <a:pt x="92" y="68"/>
                  </a:lnTo>
                  <a:lnTo>
                    <a:pt x="94" y="60"/>
                  </a:lnTo>
                  <a:lnTo>
                    <a:pt x="96" y="50"/>
                  </a:lnTo>
                  <a:lnTo>
                    <a:pt x="96" y="50"/>
                  </a:lnTo>
                  <a:lnTo>
                    <a:pt x="94" y="40"/>
                  </a:lnTo>
                  <a:lnTo>
                    <a:pt x="92" y="30"/>
                  </a:lnTo>
                  <a:lnTo>
                    <a:pt x="88" y="22"/>
                  </a:lnTo>
                  <a:lnTo>
                    <a:pt x="82" y="14"/>
                  </a:lnTo>
                  <a:lnTo>
                    <a:pt x="74" y="8"/>
                  </a:lnTo>
                  <a:lnTo>
                    <a:pt x="66" y="4"/>
                  </a:lnTo>
                  <a:lnTo>
                    <a:pt x="58" y="0"/>
                  </a:lnTo>
                  <a:lnTo>
                    <a:pt x="48" y="0"/>
                  </a:lnTo>
                  <a:lnTo>
                    <a:pt x="48" y="0"/>
                  </a:lnTo>
                  <a:lnTo>
                    <a:pt x="38" y="0"/>
                  </a:lnTo>
                  <a:lnTo>
                    <a:pt x="30" y="4"/>
                  </a:lnTo>
                  <a:lnTo>
                    <a:pt x="22" y="8"/>
                  </a:lnTo>
                  <a:lnTo>
                    <a:pt x="14" y="14"/>
                  </a:lnTo>
                  <a:lnTo>
                    <a:pt x="8" y="22"/>
                  </a:lnTo>
                  <a:lnTo>
                    <a:pt x="4" y="30"/>
                  </a:lnTo>
                  <a:lnTo>
                    <a:pt x="2" y="40"/>
                  </a:lnTo>
                  <a:lnTo>
                    <a:pt x="0" y="50"/>
                  </a:lnTo>
                  <a:lnTo>
                    <a:pt x="0" y="50"/>
                  </a:lnTo>
                  <a:close/>
                  <a:moveTo>
                    <a:pt x="16" y="50"/>
                  </a:moveTo>
                  <a:lnTo>
                    <a:pt x="16" y="50"/>
                  </a:lnTo>
                  <a:lnTo>
                    <a:pt x="18" y="42"/>
                  </a:lnTo>
                  <a:lnTo>
                    <a:pt x="20" y="36"/>
                  </a:lnTo>
                  <a:lnTo>
                    <a:pt x="22" y="30"/>
                  </a:lnTo>
                  <a:lnTo>
                    <a:pt x="26" y="26"/>
                  </a:lnTo>
                  <a:lnTo>
                    <a:pt x="30" y="20"/>
                  </a:lnTo>
                  <a:lnTo>
                    <a:pt x="36" y="18"/>
                  </a:lnTo>
                  <a:lnTo>
                    <a:pt x="42" y="16"/>
                  </a:lnTo>
                  <a:lnTo>
                    <a:pt x="48" y="16"/>
                  </a:lnTo>
                  <a:lnTo>
                    <a:pt x="48" y="16"/>
                  </a:lnTo>
                  <a:lnTo>
                    <a:pt x="54" y="16"/>
                  </a:lnTo>
                  <a:lnTo>
                    <a:pt x="60" y="18"/>
                  </a:lnTo>
                  <a:lnTo>
                    <a:pt x="66" y="20"/>
                  </a:lnTo>
                  <a:lnTo>
                    <a:pt x="70" y="26"/>
                  </a:lnTo>
                  <a:lnTo>
                    <a:pt x="74" y="30"/>
                  </a:lnTo>
                  <a:lnTo>
                    <a:pt x="78" y="36"/>
                  </a:lnTo>
                  <a:lnTo>
                    <a:pt x="78" y="42"/>
                  </a:lnTo>
                  <a:lnTo>
                    <a:pt x="80" y="50"/>
                  </a:lnTo>
                  <a:lnTo>
                    <a:pt x="80" y="50"/>
                  </a:lnTo>
                  <a:lnTo>
                    <a:pt x="78" y="56"/>
                  </a:lnTo>
                  <a:lnTo>
                    <a:pt x="78" y="62"/>
                  </a:lnTo>
                  <a:lnTo>
                    <a:pt x="74" y="68"/>
                  </a:lnTo>
                  <a:lnTo>
                    <a:pt x="70" y="74"/>
                  </a:lnTo>
                  <a:lnTo>
                    <a:pt x="66" y="78"/>
                  </a:lnTo>
                  <a:lnTo>
                    <a:pt x="60" y="82"/>
                  </a:lnTo>
                  <a:lnTo>
                    <a:pt x="54" y="84"/>
                  </a:lnTo>
                  <a:lnTo>
                    <a:pt x="48" y="84"/>
                  </a:lnTo>
                  <a:lnTo>
                    <a:pt x="48" y="84"/>
                  </a:lnTo>
                  <a:lnTo>
                    <a:pt x="42" y="84"/>
                  </a:lnTo>
                  <a:lnTo>
                    <a:pt x="36" y="82"/>
                  </a:lnTo>
                  <a:lnTo>
                    <a:pt x="30" y="78"/>
                  </a:lnTo>
                  <a:lnTo>
                    <a:pt x="26" y="74"/>
                  </a:lnTo>
                  <a:lnTo>
                    <a:pt x="22" y="68"/>
                  </a:lnTo>
                  <a:lnTo>
                    <a:pt x="20" y="62"/>
                  </a:lnTo>
                  <a:lnTo>
                    <a:pt x="18" y="56"/>
                  </a:lnTo>
                  <a:lnTo>
                    <a:pt x="16" y="50"/>
                  </a:lnTo>
                  <a:lnTo>
                    <a:pt x="16" y="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1724" name="Freeform 44"/>
            <p:cNvSpPr>
              <a:spLocks noEditPoints="1"/>
            </p:cNvSpPr>
            <p:nvPr/>
          </p:nvSpPr>
          <p:spPr bwMode="auto">
            <a:xfrm>
              <a:off x="3032" y="2490"/>
              <a:ext cx="240" cy="150"/>
            </a:xfrm>
            <a:custGeom>
              <a:avLst/>
              <a:gdLst>
                <a:gd name="T0" fmla="*/ 2 w 240"/>
                <a:gd name="T1" fmla="*/ 0 h 150"/>
                <a:gd name="T2" fmla="*/ 2 w 240"/>
                <a:gd name="T3" fmla="*/ 0 h 150"/>
                <a:gd name="T4" fmla="*/ 0 w 240"/>
                <a:gd name="T5" fmla="*/ 4 h 150"/>
                <a:gd name="T6" fmla="*/ 0 w 240"/>
                <a:gd name="T7" fmla="*/ 138 h 150"/>
                <a:gd name="T8" fmla="*/ 0 w 240"/>
                <a:gd name="T9" fmla="*/ 138 h 150"/>
                <a:gd name="T10" fmla="*/ 2 w 240"/>
                <a:gd name="T11" fmla="*/ 140 h 150"/>
                <a:gd name="T12" fmla="*/ 4 w 240"/>
                <a:gd name="T13" fmla="*/ 142 h 150"/>
                <a:gd name="T14" fmla="*/ 236 w 240"/>
                <a:gd name="T15" fmla="*/ 150 h 150"/>
                <a:gd name="T16" fmla="*/ 236 w 240"/>
                <a:gd name="T17" fmla="*/ 150 h 150"/>
                <a:gd name="T18" fmla="*/ 238 w 240"/>
                <a:gd name="T19" fmla="*/ 148 h 150"/>
                <a:gd name="T20" fmla="*/ 238 w 240"/>
                <a:gd name="T21" fmla="*/ 148 h 150"/>
                <a:gd name="T22" fmla="*/ 240 w 240"/>
                <a:gd name="T23" fmla="*/ 146 h 150"/>
                <a:gd name="T24" fmla="*/ 240 w 240"/>
                <a:gd name="T25" fmla="*/ 4 h 150"/>
                <a:gd name="T26" fmla="*/ 240 w 240"/>
                <a:gd name="T27" fmla="*/ 4 h 150"/>
                <a:gd name="T28" fmla="*/ 238 w 240"/>
                <a:gd name="T29" fmla="*/ 2 h 150"/>
                <a:gd name="T30" fmla="*/ 236 w 240"/>
                <a:gd name="T31" fmla="*/ 0 h 150"/>
                <a:gd name="T32" fmla="*/ 4 w 240"/>
                <a:gd name="T33" fmla="*/ 0 h 150"/>
                <a:gd name="T34" fmla="*/ 4 w 240"/>
                <a:gd name="T35" fmla="*/ 0 h 150"/>
                <a:gd name="T36" fmla="*/ 2 w 240"/>
                <a:gd name="T37" fmla="*/ 0 h 150"/>
                <a:gd name="T38" fmla="*/ 2 w 240"/>
                <a:gd name="T39" fmla="*/ 0 h 150"/>
                <a:gd name="T40" fmla="*/ 8 w 240"/>
                <a:gd name="T41" fmla="*/ 8 h 150"/>
                <a:gd name="T42" fmla="*/ 8 w 240"/>
                <a:gd name="T43" fmla="*/ 8 h 150"/>
                <a:gd name="T44" fmla="*/ 232 w 240"/>
                <a:gd name="T45" fmla="*/ 8 h 150"/>
                <a:gd name="T46" fmla="*/ 232 w 240"/>
                <a:gd name="T47" fmla="*/ 8 h 150"/>
                <a:gd name="T48" fmla="*/ 232 w 240"/>
                <a:gd name="T49" fmla="*/ 142 h 150"/>
                <a:gd name="T50" fmla="*/ 232 w 240"/>
                <a:gd name="T51" fmla="*/ 142 h 150"/>
                <a:gd name="T52" fmla="*/ 8 w 240"/>
                <a:gd name="T53" fmla="*/ 134 h 150"/>
                <a:gd name="T54" fmla="*/ 8 w 240"/>
                <a:gd name="T55" fmla="*/ 134 h 150"/>
                <a:gd name="T56" fmla="*/ 8 w 240"/>
                <a:gd name="T57" fmla="*/ 8 h 150"/>
                <a:gd name="T58" fmla="*/ 8 w 240"/>
                <a:gd name="T59" fmla="*/ 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0" h="150">
                  <a:moveTo>
                    <a:pt x="2" y="0"/>
                  </a:moveTo>
                  <a:lnTo>
                    <a:pt x="2" y="0"/>
                  </a:lnTo>
                  <a:lnTo>
                    <a:pt x="0" y="4"/>
                  </a:lnTo>
                  <a:lnTo>
                    <a:pt x="0" y="138"/>
                  </a:lnTo>
                  <a:lnTo>
                    <a:pt x="0" y="138"/>
                  </a:lnTo>
                  <a:lnTo>
                    <a:pt x="2" y="140"/>
                  </a:lnTo>
                  <a:lnTo>
                    <a:pt x="4" y="142"/>
                  </a:lnTo>
                  <a:lnTo>
                    <a:pt x="236" y="150"/>
                  </a:lnTo>
                  <a:lnTo>
                    <a:pt x="236" y="150"/>
                  </a:lnTo>
                  <a:lnTo>
                    <a:pt x="238" y="148"/>
                  </a:lnTo>
                  <a:lnTo>
                    <a:pt x="238" y="148"/>
                  </a:lnTo>
                  <a:lnTo>
                    <a:pt x="240" y="146"/>
                  </a:lnTo>
                  <a:lnTo>
                    <a:pt x="240" y="4"/>
                  </a:lnTo>
                  <a:lnTo>
                    <a:pt x="240" y="4"/>
                  </a:lnTo>
                  <a:lnTo>
                    <a:pt x="238" y="2"/>
                  </a:lnTo>
                  <a:lnTo>
                    <a:pt x="236" y="0"/>
                  </a:lnTo>
                  <a:lnTo>
                    <a:pt x="4" y="0"/>
                  </a:lnTo>
                  <a:lnTo>
                    <a:pt x="4" y="0"/>
                  </a:lnTo>
                  <a:lnTo>
                    <a:pt x="2" y="0"/>
                  </a:lnTo>
                  <a:lnTo>
                    <a:pt x="2" y="0"/>
                  </a:lnTo>
                  <a:close/>
                  <a:moveTo>
                    <a:pt x="8" y="8"/>
                  </a:moveTo>
                  <a:lnTo>
                    <a:pt x="8" y="8"/>
                  </a:lnTo>
                  <a:lnTo>
                    <a:pt x="232" y="8"/>
                  </a:lnTo>
                  <a:lnTo>
                    <a:pt x="232" y="8"/>
                  </a:lnTo>
                  <a:lnTo>
                    <a:pt x="232" y="142"/>
                  </a:lnTo>
                  <a:lnTo>
                    <a:pt x="232" y="142"/>
                  </a:lnTo>
                  <a:lnTo>
                    <a:pt x="8" y="134"/>
                  </a:lnTo>
                  <a:lnTo>
                    <a:pt x="8" y="134"/>
                  </a:lnTo>
                  <a:lnTo>
                    <a:pt x="8" y="8"/>
                  </a:lnTo>
                  <a:lnTo>
                    <a:pt x="8"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1725" name="Freeform 45"/>
            <p:cNvSpPr>
              <a:spLocks noEditPoints="1"/>
            </p:cNvSpPr>
            <p:nvPr/>
          </p:nvSpPr>
          <p:spPr bwMode="auto">
            <a:xfrm>
              <a:off x="2982" y="2264"/>
              <a:ext cx="290" cy="210"/>
            </a:xfrm>
            <a:custGeom>
              <a:avLst/>
              <a:gdLst>
                <a:gd name="T0" fmla="*/ 286 w 290"/>
                <a:gd name="T1" fmla="*/ 0 h 210"/>
                <a:gd name="T2" fmla="*/ 4 w 290"/>
                <a:gd name="T3" fmla="*/ 16 h 210"/>
                <a:gd name="T4" fmla="*/ 4 w 290"/>
                <a:gd name="T5" fmla="*/ 16 h 210"/>
                <a:gd name="T6" fmla="*/ 0 w 290"/>
                <a:gd name="T7" fmla="*/ 16 h 210"/>
                <a:gd name="T8" fmla="*/ 0 w 290"/>
                <a:gd name="T9" fmla="*/ 20 h 210"/>
                <a:gd name="T10" fmla="*/ 0 w 290"/>
                <a:gd name="T11" fmla="*/ 206 h 210"/>
                <a:gd name="T12" fmla="*/ 0 w 290"/>
                <a:gd name="T13" fmla="*/ 206 h 210"/>
                <a:gd name="T14" fmla="*/ 0 w 290"/>
                <a:gd name="T15" fmla="*/ 210 h 210"/>
                <a:gd name="T16" fmla="*/ 0 w 290"/>
                <a:gd name="T17" fmla="*/ 210 h 210"/>
                <a:gd name="T18" fmla="*/ 4 w 290"/>
                <a:gd name="T19" fmla="*/ 210 h 210"/>
                <a:gd name="T20" fmla="*/ 286 w 290"/>
                <a:gd name="T21" fmla="*/ 210 h 210"/>
                <a:gd name="T22" fmla="*/ 286 w 290"/>
                <a:gd name="T23" fmla="*/ 210 h 210"/>
                <a:gd name="T24" fmla="*/ 288 w 290"/>
                <a:gd name="T25" fmla="*/ 208 h 210"/>
                <a:gd name="T26" fmla="*/ 290 w 290"/>
                <a:gd name="T27" fmla="*/ 206 h 210"/>
                <a:gd name="T28" fmla="*/ 290 w 290"/>
                <a:gd name="T29" fmla="*/ 4 h 210"/>
                <a:gd name="T30" fmla="*/ 290 w 290"/>
                <a:gd name="T31" fmla="*/ 4 h 210"/>
                <a:gd name="T32" fmla="*/ 288 w 290"/>
                <a:gd name="T33" fmla="*/ 2 h 210"/>
                <a:gd name="T34" fmla="*/ 288 w 290"/>
                <a:gd name="T35" fmla="*/ 2 h 210"/>
                <a:gd name="T36" fmla="*/ 286 w 290"/>
                <a:gd name="T37" fmla="*/ 0 h 210"/>
                <a:gd name="T38" fmla="*/ 286 w 290"/>
                <a:gd name="T39" fmla="*/ 0 h 210"/>
                <a:gd name="T40" fmla="*/ 282 w 290"/>
                <a:gd name="T41" fmla="*/ 8 h 210"/>
                <a:gd name="T42" fmla="*/ 282 w 290"/>
                <a:gd name="T43" fmla="*/ 8 h 210"/>
                <a:gd name="T44" fmla="*/ 282 w 290"/>
                <a:gd name="T45" fmla="*/ 202 h 210"/>
                <a:gd name="T46" fmla="*/ 282 w 290"/>
                <a:gd name="T47" fmla="*/ 202 h 210"/>
                <a:gd name="T48" fmla="*/ 8 w 290"/>
                <a:gd name="T49" fmla="*/ 202 h 210"/>
                <a:gd name="T50" fmla="*/ 8 w 290"/>
                <a:gd name="T51" fmla="*/ 202 h 210"/>
                <a:gd name="T52" fmla="*/ 8 w 290"/>
                <a:gd name="T53" fmla="*/ 22 h 210"/>
                <a:gd name="T54" fmla="*/ 8 w 290"/>
                <a:gd name="T55" fmla="*/ 22 h 210"/>
                <a:gd name="T56" fmla="*/ 282 w 290"/>
                <a:gd name="T57" fmla="*/ 8 h 210"/>
                <a:gd name="T58" fmla="*/ 282 w 290"/>
                <a:gd name="T59" fmla="*/ 8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90" h="210">
                  <a:moveTo>
                    <a:pt x="286" y="0"/>
                  </a:moveTo>
                  <a:lnTo>
                    <a:pt x="4" y="16"/>
                  </a:lnTo>
                  <a:lnTo>
                    <a:pt x="4" y="16"/>
                  </a:lnTo>
                  <a:lnTo>
                    <a:pt x="0" y="16"/>
                  </a:lnTo>
                  <a:lnTo>
                    <a:pt x="0" y="20"/>
                  </a:lnTo>
                  <a:lnTo>
                    <a:pt x="0" y="206"/>
                  </a:lnTo>
                  <a:lnTo>
                    <a:pt x="0" y="206"/>
                  </a:lnTo>
                  <a:lnTo>
                    <a:pt x="0" y="210"/>
                  </a:lnTo>
                  <a:lnTo>
                    <a:pt x="0" y="210"/>
                  </a:lnTo>
                  <a:lnTo>
                    <a:pt x="4" y="210"/>
                  </a:lnTo>
                  <a:lnTo>
                    <a:pt x="286" y="210"/>
                  </a:lnTo>
                  <a:lnTo>
                    <a:pt x="286" y="210"/>
                  </a:lnTo>
                  <a:lnTo>
                    <a:pt x="288" y="208"/>
                  </a:lnTo>
                  <a:lnTo>
                    <a:pt x="290" y="206"/>
                  </a:lnTo>
                  <a:lnTo>
                    <a:pt x="290" y="4"/>
                  </a:lnTo>
                  <a:lnTo>
                    <a:pt x="290" y="4"/>
                  </a:lnTo>
                  <a:lnTo>
                    <a:pt x="288" y="2"/>
                  </a:lnTo>
                  <a:lnTo>
                    <a:pt x="288" y="2"/>
                  </a:lnTo>
                  <a:lnTo>
                    <a:pt x="286" y="0"/>
                  </a:lnTo>
                  <a:lnTo>
                    <a:pt x="286" y="0"/>
                  </a:lnTo>
                  <a:close/>
                  <a:moveTo>
                    <a:pt x="282" y="8"/>
                  </a:moveTo>
                  <a:lnTo>
                    <a:pt x="282" y="8"/>
                  </a:lnTo>
                  <a:lnTo>
                    <a:pt x="282" y="202"/>
                  </a:lnTo>
                  <a:lnTo>
                    <a:pt x="282" y="202"/>
                  </a:lnTo>
                  <a:lnTo>
                    <a:pt x="8" y="202"/>
                  </a:lnTo>
                  <a:lnTo>
                    <a:pt x="8" y="202"/>
                  </a:lnTo>
                  <a:lnTo>
                    <a:pt x="8" y="22"/>
                  </a:lnTo>
                  <a:lnTo>
                    <a:pt x="8" y="22"/>
                  </a:lnTo>
                  <a:lnTo>
                    <a:pt x="282" y="8"/>
                  </a:lnTo>
                  <a:lnTo>
                    <a:pt x="282"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1726" name="Freeform 46"/>
            <p:cNvSpPr>
              <a:spLocks noEditPoints="1"/>
            </p:cNvSpPr>
            <p:nvPr/>
          </p:nvSpPr>
          <p:spPr bwMode="auto">
            <a:xfrm>
              <a:off x="3006" y="2282"/>
              <a:ext cx="250" cy="86"/>
            </a:xfrm>
            <a:custGeom>
              <a:avLst/>
              <a:gdLst>
                <a:gd name="T0" fmla="*/ 246 w 250"/>
                <a:gd name="T1" fmla="*/ 0 h 86"/>
                <a:gd name="T2" fmla="*/ 4 w 250"/>
                <a:gd name="T3" fmla="*/ 14 h 86"/>
                <a:gd name="T4" fmla="*/ 4 w 250"/>
                <a:gd name="T5" fmla="*/ 14 h 86"/>
                <a:gd name="T6" fmla="*/ 0 w 250"/>
                <a:gd name="T7" fmla="*/ 14 h 86"/>
                <a:gd name="T8" fmla="*/ 0 w 250"/>
                <a:gd name="T9" fmla="*/ 18 h 86"/>
                <a:gd name="T10" fmla="*/ 0 w 250"/>
                <a:gd name="T11" fmla="*/ 82 h 86"/>
                <a:gd name="T12" fmla="*/ 0 w 250"/>
                <a:gd name="T13" fmla="*/ 82 h 86"/>
                <a:gd name="T14" fmla="*/ 2 w 250"/>
                <a:gd name="T15" fmla="*/ 86 h 86"/>
                <a:gd name="T16" fmla="*/ 2 w 250"/>
                <a:gd name="T17" fmla="*/ 86 h 86"/>
                <a:gd name="T18" fmla="*/ 4 w 250"/>
                <a:gd name="T19" fmla="*/ 86 h 86"/>
                <a:gd name="T20" fmla="*/ 246 w 250"/>
                <a:gd name="T21" fmla="*/ 78 h 86"/>
                <a:gd name="T22" fmla="*/ 246 w 250"/>
                <a:gd name="T23" fmla="*/ 78 h 86"/>
                <a:gd name="T24" fmla="*/ 248 w 250"/>
                <a:gd name="T25" fmla="*/ 78 h 86"/>
                <a:gd name="T26" fmla="*/ 250 w 250"/>
                <a:gd name="T27" fmla="*/ 74 h 86"/>
                <a:gd name="T28" fmla="*/ 250 w 250"/>
                <a:gd name="T29" fmla="*/ 4 h 86"/>
                <a:gd name="T30" fmla="*/ 250 w 250"/>
                <a:gd name="T31" fmla="*/ 4 h 86"/>
                <a:gd name="T32" fmla="*/ 248 w 250"/>
                <a:gd name="T33" fmla="*/ 2 h 86"/>
                <a:gd name="T34" fmla="*/ 248 w 250"/>
                <a:gd name="T35" fmla="*/ 2 h 86"/>
                <a:gd name="T36" fmla="*/ 246 w 250"/>
                <a:gd name="T37" fmla="*/ 0 h 86"/>
                <a:gd name="T38" fmla="*/ 246 w 250"/>
                <a:gd name="T39" fmla="*/ 0 h 86"/>
                <a:gd name="T40" fmla="*/ 242 w 250"/>
                <a:gd name="T41" fmla="*/ 8 h 86"/>
                <a:gd name="T42" fmla="*/ 242 w 250"/>
                <a:gd name="T43" fmla="*/ 8 h 86"/>
                <a:gd name="T44" fmla="*/ 242 w 250"/>
                <a:gd name="T45" fmla="*/ 70 h 86"/>
                <a:gd name="T46" fmla="*/ 242 w 250"/>
                <a:gd name="T47" fmla="*/ 70 h 86"/>
                <a:gd name="T48" fmla="*/ 8 w 250"/>
                <a:gd name="T49" fmla="*/ 78 h 86"/>
                <a:gd name="T50" fmla="*/ 8 w 250"/>
                <a:gd name="T51" fmla="*/ 78 h 86"/>
                <a:gd name="T52" fmla="*/ 8 w 250"/>
                <a:gd name="T53" fmla="*/ 22 h 86"/>
                <a:gd name="T54" fmla="*/ 8 w 250"/>
                <a:gd name="T55" fmla="*/ 22 h 86"/>
                <a:gd name="T56" fmla="*/ 242 w 250"/>
                <a:gd name="T57" fmla="*/ 8 h 86"/>
                <a:gd name="T58" fmla="*/ 242 w 250"/>
                <a:gd name="T5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0" h="86">
                  <a:moveTo>
                    <a:pt x="246" y="0"/>
                  </a:moveTo>
                  <a:lnTo>
                    <a:pt x="4" y="14"/>
                  </a:lnTo>
                  <a:lnTo>
                    <a:pt x="4" y="14"/>
                  </a:lnTo>
                  <a:lnTo>
                    <a:pt x="0" y="14"/>
                  </a:lnTo>
                  <a:lnTo>
                    <a:pt x="0" y="18"/>
                  </a:lnTo>
                  <a:lnTo>
                    <a:pt x="0" y="82"/>
                  </a:lnTo>
                  <a:lnTo>
                    <a:pt x="0" y="82"/>
                  </a:lnTo>
                  <a:lnTo>
                    <a:pt x="2" y="86"/>
                  </a:lnTo>
                  <a:lnTo>
                    <a:pt x="2" y="86"/>
                  </a:lnTo>
                  <a:lnTo>
                    <a:pt x="4" y="86"/>
                  </a:lnTo>
                  <a:lnTo>
                    <a:pt x="246" y="78"/>
                  </a:lnTo>
                  <a:lnTo>
                    <a:pt x="246" y="78"/>
                  </a:lnTo>
                  <a:lnTo>
                    <a:pt x="248" y="78"/>
                  </a:lnTo>
                  <a:lnTo>
                    <a:pt x="250" y="74"/>
                  </a:lnTo>
                  <a:lnTo>
                    <a:pt x="250" y="4"/>
                  </a:lnTo>
                  <a:lnTo>
                    <a:pt x="250" y="4"/>
                  </a:lnTo>
                  <a:lnTo>
                    <a:pt x="248" y="2"/>
                  </a:lnTo>
                  <a:lnTo>
                    <a:pt x="248" y="2"/>
                  </a:lnTo>
                  <a:lnTo>
                    <a:pt x="246" y="0"/>
                  </a:lnTo>
                  <a:lnTo>
                    <a:pt x="246" y="0"/>
                  </a:lnTo>
                  <a:close/>
                  <a:moveTo>
                    <a:pt x="242" y="8"/>
                  </a:moveTo>
                  <a:lnTo>
                    <a:pt x="242" y="8"/>
                  </a:lnTo>
                  <a:lnTo>
                    <a:pt x="242" y="70"/>
                  </a:lnTo>
                  <a:lnTo>
                    <a:pt x="242" y="70"/>
                  </a:lnTo>
                  <a:lnTo>
                    <a:pt x="8" y="78"/>
                  </a:lnTo>
                  <a:lnTo>
                    <a:pt x="8" y="78"/>
                  </a:lnTo>
                  <a:lnTo>
                    <a:pt x="8" y="22"/>
                  </a:lnTo>
                  <a:lnTo>
                    <a:pt x="8" y="22"/>
                  </a:lnTo>
                  <a:lnTo>
                    <a:pt x="242" y="8"/>
                  </a:lnTo>
                  <a:lnTo>
                    <a:pt x="242"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1727" name="Freeform 47"/>
            <p:cNvSpPr>
              <a:spLocks/>
            </p:cNvSpPr>
            <p:nvPr/>
          </p:nvSpPr>
          <p:spPr bwMode="auto">
            <a:xfrm>
              <a:off x="3034" y="2494"/>
              <a:ext cx="46" cy="136"/>
            </a:xfrm>
            <a:custGeom>
              <a:avLst/>
              <a:gdLst>
                <a:gd name="T0" fmla="*/ 38 w 46"/>
                <a:gd name="T1" fmla="*/ 0 h 136"/>
                <a:gd name="T2" fmla="*/ 38 w 46"/>
                <a:gd name="T3" fmla="*/ 0 h 136"/>
                <a:gd name="T4" fmla="*/ 38 w 46"/>
                <a:gd name="T5" fmla="*/ 64 h 136"/>
                <a:gd name="T6" fmla="*/ 38 w 46"/>
                <a:gd name="T7" fmla="*/ 64 h 136"/>
                <a:gd name="T8" fmla="*/ 0 w 46"/>
                <a:gd name="T9" fmla="*/ 132 h 136"/>
                <a:gd name="T10" fmla="*/ 6 w 46"/>
                <a:gd name="T11" fmla="*/ 136 h 136"/>
                <a:gd name="T12" fmla="*/ 46 w 46"/>
                <a:gd name="T13" fmla="*/ 68 h 136"/>
                <a:gd name="T14" fmla="*/ 46 w 46"/>
                <a:gd name="T15" fmla="*/ 68 h 136"/>
                <a:gd name="T16" fmla="*/ 46 w 46"/>
                <a:gd name="T17" fmla="*/ 66 h 136"/>
                <a:gd name="T18" fmla="*/ 46 w 46"/>
                <a:gd name="T19" fmla="*/ 0 h 136"/>
                <a:gd name="T20" fmla="*/ 38 w 46"/>
                <a:gd name="T21"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136">
                  <a:moveTo>
                    <a:pt x="38" y="0"/>
                  </a:moveTo>
                  <a:lnTo>
                    <a:pt x="38" y="0"/>
                  </a:lnTo>
                  <a:lnTo>
                    <a:pt x="38" y="64"/>
                  </a:lnTo>
                  <a:lnTo>
                    <a:pt x="38" y="64"/>
                  </a:lnTo>
                  <a:lnTo>
                    <a:pt x="0" y="132"/>
                  </a:lnTo>
                  <a:lnTo>
                    <a:pt x="6" y="136"/>
                  </a:lnTo>
                  <a:lnTo>
                    <a:pt x="46" y="68"/>
                  </a:lnTo>
                  <a:lnTo>
                    <a:pt x="46" y="68"/>
                  </a:lnTo>
                  <a:lnTo>
                    <a:pt x="46" y="66"/>
                  </a:lnTo>
                  <a:lnTo>
                    <a:pt x="46" y="0"/>
                  </a:lnTo>
                  <a:lnTo>
                    <a:pt x="3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1728" name="Freeform 48"/>
            <p:cNvSpPr>
              <a:spLocks/>
            </p:cNvSpPr>
            <p:nvPr/>
          </p:nvSpPr>
          <p:spPr bwMode="auto">
            <a:xfrm>
              <a:off x="3076" y="2556"/>
              <a:ext cx="192" cy="10"/>
            </a:xfrm>
            <a:custGeom>
              <a:avLst/>
              <a:gdLst>
                <a:gd name="T0" fmla="*/ 0 w 192"/>
                <a:gd name="T1" fmla="*/ 8 h 10"/>
                <a:gd name="T2" fmla="*/ 192 w 192"/>
                <a:gd name="T3" fmla="*/ 10 h 10"/>
                <a:gd name="T4" fmla="*/ 192 w 192"/>
                <a:gd name="T5" fmla="*/ 2 h 10"/>
                <a:gd name="T6" fmla="*/ 0 w 192"/>
                <a:gd name="T7" fmla="*/ 0 h 10"/>
                <a:gd name="T8" fmla="*/ 0 w 192"/>
                <a:gd name="T9" fmla="*/ 8 h 10"/>
              </a:gdLst>
              <a:ahLst/>
              <a:cxnLst>
                <a:cxn ang="0">
                  <a:pos x="T0" y="T1"/>
                </a:cxn>
                <a:cxn ang="0">
                  <a:pos x="T2" y="T3"/>
                </a:cxn>
                <a:cxn ang="0">
                  <a:pos x="T4" y="T5"/>
                </a:cxn>
                <a:cxn ang="0">
                  <a:pos x="T6" y="T7"/>
                </a:cxn>
                <a:cxn ang="0">
                  <a:pos x="T8" y="T9"/>
                </a:cxn>
              </a:cxnLst>
              <a:rect l="0" t="0" r="r" b="b"/>
              <a:pathLst>
                <a:path w="192" h="10">
                  <a:moveTo>
                    <a:pt x="0" y="8"/>
                  </a:moveTo>
                  <a:lnTo>
                    <a:pt x="192" y="10"/>
                  </a:lnTo>
                  <a:lnTo>
                    <a:pt x="192" y="2"/>
                  </a:lnTo>
                  <a:lnTo>
                    <a:pt x="0" y="0"/>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1729" name="Freeform 49"/>
            <p:cNvSpPr>
              <a:spLocks/>
            </p:cNvSpPr>
            <p:nvPr/>
          </p:nvSpPr>
          <p:spPr bwMode="auto">
            <a:xfrm>
              <a:off x="2986" y="2370"/>
              <a:ext cx="282" cy="18"/>
            </a:xfrm>
            <a:custGeom>
              <a:avLst/>
              <a:gdLst>
                <a:gd name="T0" fmla="*/ 0 w 282"/>
                <a:gd name="T1" fmla="*/ 10 h 18"/>
                <a:gd name="T2" fmla="*/ 0 w 282"/>
                <a:gd name="T3" fmla="*/ 18 h 18"/>
                <a:gd name="T4" fmla="*/ 282 w 282"/>
                <a:gd name="T5" fmla="*/ 8 h 18"/>
                <a:gd name="T6" fmla="*/ 282 w 282"/>
                <a:gd name="T7" fmla="*/ 0 h 18"/>
                <a:gd name="T8" fmla="*/ 0 w 282"/>
                <a:gd name="T9" fmla="*/ 10 h 18"/>
              </a:gdLst>
              <a:ahLst/>
              <a:cxnLst>
                <a:cxn ang="0">
                  <a:pos x="T0" y="T1"/>
                </a:cxn>
                <a:cxn ang="0">
                  <a:pos x="T2" y="T3"/>
                </a:cxn>
                <a:cxn ang="0">
                  <a:pos x="T4" y="T5"/>
                </a:cxn>
                <a:cxn ang="0">
                  <a:pos x="T6" y="T7"/>
                </a:cxn>
                <a:cxn ang="0">
                  <a:pos x="T8" y="T9"/>
                </a:cxn>
              </a:cxnLst>
              <a:rect l="0" t="0" r="r" b="b"/>
              <a:pathLst>
                <a:path w="282" h="18">
                  <a:moveTo>
                    <a:pt x="0" y="10"/>
                  </a:moveTo>
                  <a:lnTo>
                    <a:pt x="0" y="18"/>
                  </a:lnTo>
                  <a:lnTo>
                    <a:pt x="282" y="8"/>
                  </a:lnTo>
                  <a:lnTo>
                    <a:pt x="282" y="0"/>
                  </a:lnTo>
                  <a:lnTo>
                    <a:pt x="0"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1730" name="Freeform 50"/>
            <p:cNvSpPr>
              <a:spLocks/>
            </p:cNvSpPr>
            <p:nvPr/>
          </p:nvSpPr>
          <p:spPr bwMode="auto">
            <a:xfrm>
              <a:off x="3010" y="2316"/>
              <a:ext cx="242" cy="20"/>
            </a:xfrm>
            <a:custGeom>
              <a:avLst/>
              <a:gdLst>
                <a:gd name="T0" fmla="*/ 0 w 242"/>
                <a:gd name="T1" fmla="*/ 12 h 20"/>
                <a:gd name="T2" fmla="*/ 0 w 242"/>
                <a:gd name="T3" fmla="*/ 20 h 20"/>
                <a:gd name="T4" fmla="*/ 242 w 242"/>
                <a:gd name="T5" fmla="*/ 8 h 20"/>
                <a:gd name="T6" fmla="*/ 242 w 242"/>
                <a:gd name="T7" fmla="*/ 0 h 20"/>
                <a:gd name="T8" fmla="*/ 0 w 242"/>
                <a:gd name="T9" fmla="*/ 12 h 20"/>
              </a:gdLst>
              <a:ahLst/>
              <a:cxnLst>
                <a:cxn ang="0">
                  <a:pos x="T0" y="T1"/>
                </a:cxn>
                <a:cxn ang="0">
                  <a:pos x="T2" y="T3"/>
                </a:cxn>
                <a:cxn ang="0">
                  <a:pos x="T4" y="T5"/>
                </a:cxn>
                <a:cxn ang="0">
                  <a:pos x="T6" y="T7"/>
                </a:cxn>
                <a:cxn ang="0">
                  <a:pos x="T8" y="T9"/>
                </a:cxn>
              </a:cxnLst>
              <a:rect l="0" t="0" r="r" b="b"/>
              <a:pathLst>
                <a:path w="242" h="20">
                  <a:moveTo>
                    <a:pt x="0" y="12"/>
                  </a:moveTo>
                  <a:lnTo>
                    <a:pt x="0" y="20"/>
                  </a:lnTo>
                  <a:lnTo>
                    <a:pt x="242" y="8"/>
                  </a:lnTo>
                  <a:lnTo>
                    <a:pt x="242" y="0"/>
                  </a:lnTo>
                  <a:lnTo>
                    <a:pt x="0"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1731" name="Freeform 51"/>
            <p:cNvSpPr>
              <a:spLocks noEditPoints="1"/>
            </p:cNvSpPr>
            <p:nvPr/>
          </p:nvSpPr>
          <p:spPr bwMode="auto">
            <a:xfrm>
              <a:off x="2980" y="2496"/>
              <a:ext cx="40" cy="40"/>
            </a:xfrm>
            <a:custGeom>
              <a:avLst/>
              <a:gdLst>
                <a:gd name="T0" fmla="*/ 0 w 40"/>
                <a:gd name="T1" fmla="*/ 20 h 40"/>
                <a:gd name="T2" fmla="*/ 0 w 40"/>
                <a:gd name="T3" fmla="*/ 20 h 40"/>
                <a:gd name="T4" fmla="*/ 2 w 40"/>
                <a:gd name="T5" fmla="*/ 28 h 40"/>
                <a:gd name="T6" fmla="*/ 6 w 40"/>
                <a:gd name="T7" fmla="*/ 34 h 40"/>
                <a:gd name="T8" fmla="*/ 12 w 40"/>
                <a:gd name="T9" fmla="*/ 38 h 40"/>
                <a:gd name="T10" fmla="*/ 20 w 40"/>
                <a:gd name="T11" fmla="*/ 40 h 40"/>
                <a:gd name="T12" fmla="*/ 20 w 40"/>
                <a:gd name="T13" fmla="*/ 40 h 40"/>
                <a:gd name="T14" fmla="*/ 28 w 40"/>
                <a:gd name="T15" fmla="*/ 38 h 40"/>
                <a:gd name="T16" fmla="*/ 34 w 40"/>
                <a:gd name="T17" fmla="*/ 34 h 40"/>
                <a:gd name="T18" fmla="*/ 38 w 40"/>
                <a:gd name="T19" fmla="*/ 28 h 40"/>
                <a:gd name="T20" fmla="*/ 40 w 40"/>
                <a:gd name="T21" fmla="*/ 20 h 40"/>
                <a:gd name="T22" fmla="*/ 40 w 40"/>
                <a:gd name="T23" fmla="*/ 20 h 40"/>
                <a:gd name="T24" fmla="*/ 38 w 40"/>
                <a:gd name="T25" fmla="*/ 12 h 40"/>
                <a:gd name="T26" fmla="*/ 34 w 40"/>
                <a:gd name="T27" fmla="*/ 6 h 40"/>
                <a:gd name="T28" fmla="*/ 28 w 40"/>
                <a:gd name="T29" fmla="*/ 0 h 40"/>
                <a:gd name="T30" fmla="*/ 20 w 40"/>
                <a:gd name="T31" fmla="*/ 0 h 40"/>
                <a:gd name="T32" fmla="*/ 20 w 40"/>
                <a:gd name="T33" fmla="*/ 0 h 40"/>
                <a:gd name="T34" fmla="*/ 12 w 40"/>
                <a:gd name="T35" fmla="*/ 0 h 40"/>
                <a:gd name="T36" fmla="*/ 6 w 40"/>
                <a:gd name="T37" fmla="*/ 6 h 40"/>
                <a:gd name="T38" fmla="*/ 2 w 40"/>
                <a:gd name="T39" fmla="*/ 12 h 40"/>
                <a:gd name="T40" fmla="*/ 0 w 40"/>
                <a:gd name="T41" fmla="*/ 20 h 40"/>
                <a:gd name="T42" fmla="*/ 0 w 40"/>
                <a:gd name="T43" fmla="*/ 20 h 40"/>
                <a:gd name="T44" fmla="*/ 8 w 40"/>
                <a:gd name="T45" fmla="*/ 20 h 40"/>
                <a:gd name="T46" fmla="*/ 8 w 40"/>
                <a:gd name="T47" fmla="*/ 20 h 40"/>
                <a:gd name="T48" fmla="*/ 10 w 40"/>
                <a:gd name="T49" fmla="*/ 14 h 40"/>
                <a:gd name="T50" fmla="*/ 12 w 40"/>
                <a:gd name="T51" fmla="*/ 10 h 40"/>
                <a:gd name="T52" fmla="*/ 16 w 40"/>
                <a:gd name="T53" fmla="*/ 8 h 40"/>
                <a:gd name="T54" fmla="*/ 20 w 40"/>
                <a:gd name="T55" fmla="*/ 8 h 40"/>
                <a:gd name="T56" fmla="*/ 20 w 40"/>
                <a:gd name="T57" fmla="*/ 8 h 40"/>
                <a:gd name="T58" fmla="*/ 24 w 40"/>
                <a:gd name="T59" fmla="*/ 8 h 40"/>
                <a:gd name="T60" fmla="*/ 28 w 40"/>
                <a:gd name="T61" fmla="*/ 10 h 40"/>
                <a:gd name="T62" fmla="*/ 32 w 40"/>
                <a:gd name="T63" fmla="*/ 14 h 40"/>
                <a:gd name="T64" fmla="*/ 32 w 40"/>
                <a:gd name="T65" fmla="*/ 20 h 40"/>
                <a:gd name="T66" fmla="*/ 32 w 40"/>
                <a:gd name="T67" fmla="*/ 20 h 40"/>
                <a:gd name="T68" fmla="*/ 32 w 40"/>
                <a:gd name="T69" fmla="*/ 24 h 40"/>
                <a:gd name="T70" fmla="*/ 28 w 40"/>
                <a:gd name="T71" fmla="*/ 28 h 40"/>
                <a:gd name="T72" fmla="*/ 24 w 40"/>
                <a:gd name="T73" fmla="*/ 30 h 40"/>
                <a:gd name="T74" fmla="*/ 20 w 40"/>
                <a:gd name="T75" fmla="*/ 32 h 40"/>
                <a:gd name="T76" fmla="*/ 20 w 40"/>
                <a:gd name="T77" fmla="*/ 32 h 40"/>
                <a:gd name="T78" fmla="*/ 16 w 40"/>
                <a:gd name="T79" fmla="*/ 30 h 40"/>
                <a:gd name="T80" fmla="*/ 12 w 40"/>
                <a:gd name="T81" fmla="*/ 28 h 40"/>
                <a:gd name="T82" fmla="*/ 10 w 40"/>
                <a:gd name="T83" fmla="*/ 24 h 40"/>
                <a:gd name="T84" fmla="*/ 8 w 40"/>
                <a:gd name="T85" fmla="*/ 20 h 40"/>
                <a:gd name="T86" fmla="*/ 8 w 40"/>
                <a:gd name="T8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 h="40">
                  <a:moveTo>
                    <a:pt x="0" y="20"/>
                  </a:moveTo>
                  <a:lnTo>
                    <a:pt x="0" y="20"/>
                  </a:lnTo>
                  <a:lnTo>
                    <a:pt x="2" y="28"/>
                  </a:lnTo>
                  <a:lnTo>
                    <a:pt x="6" y="34"/>
                  </a:lnTo>
                  <a:lnTo>
                    <a:pt x="12" y="38"/>
                  </a:lnTo>
                  <a:lnTo>
                    <a:pt x="20" y="40"/>
                  </a:lnTo>
                  <a:lnTo>
                    <a:pt x="20" y="40"/>
                  </a:lnTo>
                  <a:lnTo>
                    <a:pt x="28" y="38"/>
                  </a:lnTo>
                  <a:lnTo>
                    <a:pt x="34" y="34"/>
                  </a:lnTo>
                  <a:lnTo>
                    <a:pt x="38" y="28"/>
                  </a:lnTo>
                  <a:lnTo>
                    <a:pt x="40" y="20"/>
                  </a:lnTo>
                  <a:lnTo>
                    <a:pt x="40" y="20"/>
                  </a:lnTo>
                  <a:lnTo>
                    <a:pt x="38" y="12"/>
                  </a:lnTo>
                  <a:lnTo>
                    <a:pt x="34" y="6"/>
                  </a:lnTo>
                  <a:lnTo>
                    <a:pt x="28" y="0"/>
                  </a:lnTo>
                  <a:lnTo>
                    <a:pt x="20" y="0"/>
                  </a:lnTo>
                  <a:lnTo>
                    <a:pt x="20" y="0"/>
                  </a:lnTo>
                  <a:lnTo>
                    <a:pt x="12" y="0"/>
                  </a:lnTo>
                  <a:lnTo>
                    <a:pt x="6" y="6"/>
                  </a:lnTo>
                  <a:lnTo>
                    <a:pt x="2" y="12"/>
                  </a:lnTo>
                  <a:lnTo>
                    <a:pt x="0" y="20"/>
                  </a:lnTo>
                  <a:lnTo>
                    <a:pt x="0" y="20"/>
                  </a:lnTo>
                  <a:close/>
                  <a:moveTo>
                    <a:pt x="8" y="20"/>
                  </a:moveTo>
                  <a:lnTo>
                    <a:pt x="8" y="20"/>
                  </a:lnTo>
                  <a:lnTo>
                    <a:pt x="10" y="14"/>
                  </a:lnTo>
                  <a:lnTo>
                    <a:pt x="12" y="10"/>
                  </a:lnTo>
                  <a:lnTo>
                    <a:pt x="16" y="8"/>
                  </a:lnTo>
                  <a:lnTo>
                    <a:pt x="20" y="8"/>
                  </a:lnTo>
                  <a:lnTo>
                    <a:pt x="20" y="8"/>
                  </a:lnTo>
                  <a:lnTo>
                    <a:pt x="24" y="8"/>
                  </a:lnTo>
                  <a:lnTo>
                    <a:pt x="28" y="10"/>
                  </a:lnTo>
                  <a:lnTo>
                    <a:pt x="32" y="14"/>
                  </a:lnTo>
                  <a:lnTo>
                    <a:pt x="32" y="20"/>
                  </a:lnTo>
                  <a:lnTo>
                    <a:pt x="32" y="20"/>
                  </a:lnTo>
                  <a:lnTo>
                    <a:pt x="32" y="24"/>
                  </a:lnTo>
                  <a:lnTo>
                    <a:pt x="28" y="28"/>
                  </a:lnTo>
                  <a:lnTo>
                    <a:pt x="24" y="30"/>
                  </a:lnTo>
                  <a:lnTo>
                    <a:pt x="20" y="32"/>
                  </a:lnTo>
                  <a:lnTo>
                    <a:pt x="20" y="32"/>
                  </a:lnTo>
                  <a:lnTo>
                    <a:pt x="16" y="30"/>
                  </a:lnTo>
                  <a:lnTo>
                    <a:pt x="12" y="28"/>
                  </a:lnTo>
                  <a:lnTo>
                    <a:pt x="10" y="24"/>
                  </a:lnTo>
                  <a:lnTo>
                    <a:pt x="8" y="20"/>
                  </a:lnTo>
                  <a:lnTo>
                    <a:pt x="8"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1732" name="Freeform 52"/>
            <p:cNvSpPr>
              <a:spLocks noEditPoints="1"/>
            </p:cNvSpPr>
            <p:nvPr/>
          </p:nvSpPr>
          <p:spPr bwMode="auto">
            <a:xfrm>
              <a:off x="2980" y="2554"/>
              <a:ext cx="40" cy="40"/>
            </a:xfrm>
            <a:custGeom>
              <a:avLst/>
              <a:gdLst>
                <a:gd name="T0" fmla="*/ 0 w 40"/>
                <a:gd name="T1" fmla="*/ 20 h 40"/>
                <a:gd name="T2" fmla="*/ 0 w 40"/>
                <a:gd name="T3" fmla="*/ 20 h 40"/>
                <a:gd name="T4" fmla="*/ 2 w 40"/>
                <a:gd name="T5" fmla="*/ 28 h 40"/>
                <a:gd name="T6" fmla="*/ 6 w 40"/>
                <a:gd name="T7" fmla="*/ 34 h 40"/>
                <a:gd name="T8" fmla="*/ 12 w 40"/>
                <a:gd name="T9" fmla="*/ 38 h 40"/>
                <a:gd name="T10" fmla="*/ 20 w 40"/>
                <a:gd name="T11" fmla="*/ 40 h 40"/>
                <a:gd name="T12" fmla="*/ 20 w 40"/>
                <a:gd name="T13" fmla="*/ 40 h 40"/>
                <a:gd name="T14" fmla="*/ 28 w 40"/>
                <a:gd name="T15" fmla="*/ 38 h 40"/>
                <a:gd name="T16" fmla="*/ 34 w 40"/>
                <a:gd name="T17" fmla="*/ 34 h 40"/>
                <a:gd name="T18" fmla="*/ 38 w 40"/>
                <a:gd name="T19" fmla="*/ 28 h 40"/>
                <a:gd name="T20" fmla="*/ 40 w 40"/>
                <a:gd name="T21" fmla="*/ 20 h 40"/>
                <a:gd name="T22" fmla="*/ 40 w 40"/>
                <a:gd name="T23" fmla="*/ 20 h 40"/>
                <a:gd name="T24" fmla="*/ 38 w 40"/>
                <a:gd name="T25" fmla="*/ 12 h 40"/>
                <a:gd name="T26" fmla="*/ 34 w 40"/>
                <a:gd name="T27" fmla="*/ 6 h 40"/>
                <a:gd name="T28" fmla="*/ 28 w 40"/>
                <a:gd name="T29" fmla="*/ 0 h 40"/>
                <a:gd name="T30" fmla="*/ 20 w 40"/>
                <a:gd name="T31" fmla="*/ 0 h 40"/>
                <a:gd name="T32" fmla="*/ 20 w 40"/>
                <a:gd name="T33" fmla="*/ 0 h 40"/>
                <a:gd name="T34" fmla="*/ 12 w 40"/>
                <a:gd name="T35" fmla="*/ 0 h 40"/>
                <a:gd name="T36" fmla="*/ 6 w 40"/>
                <a:gd name="T37" fmla="*/ 6 h 40"/>
                <a:gd name="T38" fmla="*/ 2 w 40"/>
                <a:gd name="T39" fmla="*/ 12 h 40"/>
                <a:gd name="T40" fmla="*/ 0 w 40"/>
                <a:gd name="T41" fmla="*/ 20 h 40"/>
                <a:gd name="T42" fmla="*/ 0 w 40"/>
                <a:gd name="T43" fmla="*/ 20 h 40"/>
                <a:gd name="T44" fmla="*/ 8 w 40"/>
                <a:gd name="T45" fmla="*/ 20 h 40"/>
                <a:gd name="T46" fmla="*/ 8 w 40"/>
                <a:gd name="T47" fmla="*/ 20 h 40"/>
                <a:gd name="T48" fmla="*/ 10 w 40"/>
                <a:gd name="T49" fmla="*/ 14 h 40"/>
                <a:gd name="T50" fmla="*/ 12 w 40"/>
                <a:gd name="T51" fmla="*/ 10 h 40"/>
                <a:gd name="T52" fmla="*/ 16 w 40"/>
                <a:gd name="T53" fmla="*/ 8 h 40"/>
                <a:gd name="T54" fmla="*/ 20 w 40"/>
                <a:gd name="T55" fmla="*/ 8 h 40"/>
                <a:gd name="T56" fmla="*/ 20 w 40"/>
                <a:gd name="T57" fmla="*/ 8 h 40"/>
                <a:gd name="T58" fmla="*/ 24 w 40"/>
                <a:gd name="T59" fmla="*/ 8 h 40"/>
                <a:gd name="T60" fmla="*/ 28 w 40"/>
                <a:gd name="T61" fmla="*/ 10 h 40"/>
                <a:gd name="T62" fmla="*/ 32 w 40"/>
                <a:gd name="T63" fmla="*/ 14 h 40"/>
                <a:gd name="T64" fmla="*/ 32 w 40"/>
                <a:gd name="T65" fmla="*/ 20 h 40"/>
                <a:gd name="T66" fmla="*/ 32 w 40"/>
                <a:gd name="T67" fmla="*/ 20 h 40"/>
                <a:gd name="T68" fmla="*/ 32 w 40"/>
                <a:gd name="T69" fmla="*/ 24 h 40"/>
                <a:gd name="T70" fmla="*/ 28 w 40"/>
                <a:gd name="T71" fmla="*/ 28 h 40"/>
                <a:gd name="T72" fmla="*/ 24 w 40"/>
                <a:gd name="T73" fmla="*/ 30 h 40"/>
                <a:gd name="T74" fmla="*/ 20 w 40"/>
                <a:gd name="T75" fmla="*/ 32 h 40"/>
                <a:gd name="T76" fmla="*/ 20 w 40"/>
                <a:gd name="T77" fmla="*/ 32 h 40"/>
                <a:gd name="T78" fmla="*/ 16 w 40"/>
                <a:gd name="T79" fmla="*/ 30 h 40"/>
                <a:gd name="T80" fmla="*/ 12 w 40"/>
                <a:gd name="T81" fmla="*/ 28 h 40"/>
                <a:gd name="T82" fmla="*/ 10 w 40"/>
                <a:gd name="T83" fmla="*/ 24 h 40"/>
                <a:gd name="T84" fmla="*/ 8 w 40"/>
                <a:gd name="T85" fmla="*/ 20 h 40"/>
                <a:gd name="T86" fmla="*/ 8 w 40"/>
                <a:gd name="T8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 h="40">
                  <a:moveTo>
                    <a:pt x="0" y="20"/>
                  </a:moveTo>
                  <a:lnTo>
                    <a:pt x="0" y="20"/>
                  </a:lnTo>
                  <a:lnTo>
                    <a:pt x="2" y="28"/>
                  </a:lnTo>
                  <a:lnTo>
                    <a:pt x="6" y="34"/>
                  </a:lnTo>
                  <a:lnTo>
                    <a:pt x="12" y="38"/>
                  </a:lnTo>
                  <a:lnTo>
                    <a:pt x="20" y="40"/>
                  </a:lnTo>
                  <a:lnTo>
                    <a:pt x="20" y="40"/>
                  </a:lnTo>
                  <a:lnTo>
                    <a:pt x="28" y="38"/>
                  </a:lnTo>
                  <a:lnTo>
                    <a:pt x="34" y="34"/>
                  </a:lnTo>
                  <a:lnTo>
                    <a:pt x="38" y="28"/>
                  </a:lnTo>
                  <a:lnTo>
                    <a:pt x="40" y="20"/>
                  </a:lnTo>
                  <a:lnTo>
                    <a:pt x="40" y="20"/>
                  </a:lnTo>
                  <a:lnTo>
                    <a:pt x="38" y="12"/>
                  </a:lnTo>
                  <a:lnTo>
                    <a:pt x="34" y="6"/>
                  </a:lnTo>
                  <a:lnTo>
                    <a:pt x="28" y="0"/>
                  </a:lnTo>
                  <a:lnTo>
                    <a:pt x="20" y="0"/>
                  </a:lnTo>
                  <a:lnTo>
                    <a:pt x="20" y="0"/>
                  </a:lnTo>
                  <a:lnTo>
                    <a:pt x="12" y="0"/>
                  </a:lnTo>
                  <a:lnTo>
                    <a:pt x="6" y="6"/>
                  </a:lnTo>
                  <a:lnTo>
                    <a:pt x="2" y="12"/>
                  </a:lnTo>
                  <a:lnTo>
                    <a:pt x="0" y="20"/>
                  </a:lnTo>
                  <a:lnTo>
                    <a:pt x="0" y="20"/>
                  </a:lnTo>
                  <a:close/>
                  <a:moveTo>
                    <a:pt x="8" y="20"/>
                  </a:moveTo>
                  <a:lnTo>
                    <a:pt x="8" y="20"/>
                  </a:lnTo>
                  <a:lnTo>
                    <a:pt x="10" y="14"/>
                  </a:lnTo>
                  <a:lnTo>
                    <a:pt x="12" y="10"/>
                  </a:lnTo>
                  <a:lnTo>
                    <a:pt x="16" y="8"/>
                  </a:lnTo>
                  <a:lnTo>
                    <a:pt x="20" y="8"/>
                  </a:lnTo>
                  <a:lnTo>
                    <a:pt x="20" y="8"/>
                  </a:lnTo>
                  <a:lnTo>
                    <a:pt x="24" y="8"/>
                  </a:lnTo>
                  <a:lnTo>
                    <a:pt x="28" y="10"/>
                  </a:lnTo>
                  <a:lnTo>
                    <a:pt x="32" y="14"/>
                  </a:lnTo>
                  <a:lnTo>
                    <a:pt x="32" y="20"/>
                  </a:lnTo>
                  <a:lnTo>
                    <a:pt x="32" y="20"/>
                  </a:lnTo>
                  <a:lnTo>
                    <a:pt x="32" y="24"/>
                  </a:lnTo>
                  <a:lnTo>
                    <a:pt x="28" y="28"/>
                  </a:lnTo>
                  <a:lnTo>
                    <a:pt x="24" y="30"/>
                  </a:lnTo>
                  <a:lnTo>
                    <a:pt x="20" y="32"/>
                  </a:lnTo>
                  <a:lnTo>
                    <a:pt x="20" y="32"/>
                  </a:lnTo>
                  <a:lnTo>
                    <a:pt x="16" y="30"/>
                  </a:lnTo>
                  <a:lnTo>
                    <a:pt x="12" y="28"/>
                  </a:lnTo>
                  <a:lnTo>
                    <a:pt x="10" y="24"/>
                  </a:lnTo>
                  <a:lnTo>
                    <a:pt x="8" y="20"/>
                  </a:lnTo>
                  <a:lnTo>
                    <a:pt x="8"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grpSp>
      <p:sp>
        <p:nvSpPr>
          <p:cNvPr id="711733" name="Text Box 53"/>
          <p:cNvSpPr txBox="1">
            <a:spLocks noChangeArrowheads="1"/>
          </p:cNvSpPr>
          <p:nvPr/>
        </p:nvSpPr>
        <p:spPr bwMode="auto">
          <a:xfrm>
            <a:off x="2400300" y="2743200"/>
            <a:ext cx="1112805"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latin typeface="Arial" pitchFamily="34" charset="0"/>
                <a:ea typeface="HGP創英角ｺﾞｼｯｸUB" pitchFamily="50" charset="-128"/>
                <a:cs typeface="Arial" pitchFamily="34" charset="0"/>
              </a:rPr>
              <a:t>論理ボリューム</a:t>
            </a:r>
          </a:p>
        </p:txBody>
      </p:sp>
      <p:sp>
        <p:nvSpPr>
          <p:cNvPr id="711734" name="Rectangle 54"/>
          <p:cNvSpPr>
            <a:spLocks noChangeArrowheads="1"/>
          </p:cNvSpPr>
          <p:nvPr/>
        </p:nvSpPr>
        <p:spPr bwMode="auto">
          <a:xfrm>
            <a:off x="1790700" y="1524000"/>
            <a:ext cx="609600" cy="304800"/>
          </a:xfrm>
          <a:prstGeom prst="rect">
            <a:avLst/>
          </a:prstGeom>
          <a:solidFill>
            <a:srgbClr val="0066FF">
              <a:alpha val="27000"/>
            </a:srgbClr>
          </a:solidFill>
          <a:ln>
            <a:noFill/>
          </a:ln>
          <a:effectLst/>
          <a:extLs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1735" name="Text Box 55"/>
          <p:cNvSpPr txBox="1">
            <a:spLocks noChangeArrowheads="1"/>
          </p:cNvSpPr>
          <p:nvPr/>
        </p:nvSpPr>
        <p:spPr bwMode="auto">
          <a:xfrm>
            <a:off x="3695700" y="1854200"/>
            <a:ext cx="744114" cy="369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800">
                <a:latin typeface="Arial" pitchFamily="34" charset="0"/>
                <a:ea typeface="HGP創英角ｺﾞｼｯｸUB" pitchFamily="50" charset="-128"/>
                <a:cs typeface="Arial" pitchFamily="34" charset="0"/>
              </a:rPr>
              <a:t>10TB</a:t>
            </a:r>
            <a:endParaRPr lang="ja-JP" altLang="en-US" sz="1800">
              <a:latin typeface="Arial" pitchFamily="34" charset="0"/>
              <a:ea typeface="HGP創英角ｺﾞｼｯｸUB" pitchFamily="50" charset="-128"/>
              <a:cs typeface="Arial" pitchFamily="34" charset="0"/>
            </a:endParaRPr>
          </a:p>
        </p:txBody>
      </p:sp>
      <p:sp>
        <p:nvSpPr>
          <p:cNvPr id="711736" name="AutoShape 56"/>
          <p:cNvSpPr>
            <a:spLocks noChangeArrowheads="1"/>
          </p:cNvSpPr>
          <p:nvPr/>
        </p:nvSpPr>
        <p:spPr bwMode="auto">
          <a:xfrm>
            <a:off x="2400300" y="1371600"/>
            <a:ext cx="1066800" cy="533400"/>
          </a:xfrm>
          <a:prstGeom prst="can">
            <a:avLst>
              <a:gd name="adj" fmla="val 49403"/>
            </a:avLst>
          </a:prstGeom>
          <a:solidFill>
            <a:schemeClr val="bg2"/>
          </a:solidFill>
          <a:ln w="28575">
            <a:solidFill>
              <a:srgbClr val="00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1737" name="Text Box 57"/>
          <p:cNvSpPr txBox="1">
            <a:spLocks noChangeArrowheads="1"/>
          </p:cNvSpPr>
          <p:nvPr/>
        </p:nvSpPr>
        <p:spPr bwMode="auto">
          <a:xfrm>
            <a:off x="2430987" y="1630363"/>
            <a:ext cx="1015021"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altLang="en-US" sz="1200" dirty="0" smtClean="0">
                <a:solidFill>
                  <a:schemeClr val="bg1"/>
                </a:solidFill>
                <a:latin typeface="Arial" pitchFamily="34" charset="0"/>
                <a:ea typeface="HGP創英角ｺﾞｼｯｸUB" pitchFamily="50" charset="-128"/>
                <a:cs typeface="Arial" pitchFamily="34" charset="0"/>
              </a:rPr>
              <a:t>実データ</a:t>
            </a:r>
            <a:r>
              <a:rPr lang="en-US" altLang="ja-JP" sz="1200" dirty="0" smtClean="0">
                <a:solidFill>
                  <a:schemeClr val="bg1"/>
                </a:solidFill>
                <a:latin typeface="Arial" pitchFamily="34" charset="0"/>
                <a:ea typeface="HGP創英角ｺﾞｼｯｸUB" pitchFamily="50" charset="-128"/>
                <a:cs typeface="Arial" pitchFamily="34" charset="0"/>
              </a:rPr>
              <a:t>2TB</a:t>
            </a:r>
            <a:endParaRPr lang="ja-JP" altLang="en-US" sz="1200" dirty="0">
              <a:solidFill>
                <a:schemeClr val="bg1"/>
              </a:solidFill>
              <a:latin typeface="Arial" pitchFamily="34" charset="0"/>
              <a:ea typeface="HGP創英角ｺﾞｼｯｸUB" pitchFamily="50" charset="-128"/>
              <a:cs typeface="Arial" pitchFamily="34" charset="0"/>
            </a:endParaRPr>
          </a:p>
        </p:txBody>
      </p:sp>
      <p:sp>
        <p:nvSpPr>
          <p:cNvPr id="711738" name="Text Box 58"/>
          <p:cNvSpPr txBox="1">
            <a:spLocks noChangeArrowheads="1"/>
          </p:cNvSpPr>
          <p:nvPr/>
        </p:nvSpPr>
        <p:spPr bwMode="auto">
          <a:xfrm>
            <a:off x="723900" y="2743200"/>
            <a:ext cx="1111202"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1200" dirty="0">
                <a:solidFill>
                  <a:srgbClr val="C00000"/>
                </a:solidFill>
                <a:latin typeface="Arial" pitchFamily="34" charset="0"/>
                <a:ea typeface="HGP創英角ｺﾞｼｯｸUB" pitchFamily="50" charset="-128"/>
                <a:cs typeface="Arial" pitchFamily="34" charset="0"/>
              </a:rPr>
              <a:t>物理ストレージ</a:t>
            </a:r>
          </a:p>
        </p:txBody>
      </p:sp>
      <p:sp>
        <p:nvSpPr>
          <p:cNvPr id="711739" name="Text Box 59"/>
          <p:cNvSpPr txBox="1">
            <a:spLocks noChangeArrowheads="1"/>
          </p:cNvSpPr>
          <p:nvPr/>
        </p:nvSpPr>
        <p:spPr bwMode="auto">
          <a:xfrm>
            <a:off x="5257800" y="1295400"/>
            <a:ext cx="3429000" cy="1600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9388" indent="-179388">
              <a:spcBef>
                <a:spcPct val="0"/>
              </a:spcBef>
              <a:defRPr>
                <a:solidFill>
                  <a:schemeClr val="tx1"/>
                </a:solidFill>
                <a:latin typeface="Arial" charset="0"/>
              </a:defRPr>
            </a:lvl1pPr>
            <a:lvl2pPr>
              <a:spcBef>
                <a:spcPct val="0"/>
              </a:spcBef>
              <a:defRPr>
                <a:solidFill>
                  <a:schemeClr val="tx1"/>
                </a:solidFill>
                <a:latin typeface="Arial" charset="0"/>
              </a:defRPr>
            </a:lvl2pPr>
            <a:lvl3pPr>
              <a:spcBef>
                <a:spcPct val="0"/>
              </a:spcBef>
              <a:defRPr>
                <a:solidFill>
                  <a:schemeClr val="tx1"/>
                </a:solidFill>
                <a:latin typeface="Arial" charset="0"/>
              </a:defRPr>
            </a:lvl3pPr>
            <a:lvl4pPr>
              <a:spcBef>
                <a:spcPct val="0"/>
              </a:spcBef>
              <a:defRPr>
                <a:solidFill>
                  <a:schemeClr val="tx1"/>
                </a:solidFill>
                <a:latin typeface="Arial" charset="0"/>
              </a:defRPr>
            </a:lvl4pPr>
            <a:lvl5pPr>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buFont typeface="Wingdings" pitchFamily="2" charset="2"/>
              <a:buChar char="l"/>
            </a:pPr>
            <a:r>
              <a:rPr lang="ja-JP" altLang="en-US" sz="1400" dirty="0" smtClean="0">
                <a:solidFill>
                  <a:srgbClr val="FF0000"/>
                </a:solidFill>
                <a:latin typeface="Arial" pitchFamily="34" charset="0"/>
                <a:ea typeface="HGP創英角ｺﾞｼｯｸUB" pitchFamily="50" charset="-128"/>
                <a:cs typeface="Arial" pitchFamily="34" charset="0"/>
              </a:rPr>
              <a:t>ブロックレベルの仮想化</a:t>
            </a:r>
            <a:r>
              <a:rPr lang="ja-JP" altLang="en-US" sz="1400" dirty="0">
                <a:solidFill>
                  <a:srgbClr val="FF0000"/>
                </a:solidFill>
                <a:latin typeface="Arial" pitchFamily="34" charset="0"/>
                <a:ea typeface="HGP創英角ｺﾞｼｯｸUB" pitchFamily="50" charset="-128"/>
                <a:cs typeface="Arial" pitchFamily="34" charset="0"/>
              </a:rPr>
              <a:t>は、物理ストレージの構成を仮想化し、論理ボリュームを構成できるが、容量は仮想化できない。</a:t>
            </a:r>
          </a:p>
          <a:p>
            <a:pPr>
              <a:buFont typeface="Wingdings" pitchFamily="2" charset="2"/>
              <a:buChar char="l"/>
            </a:pPr>
            <a:r>
              <a:rPr lang="ja-JP" altLang="en-US" sz="1400" dirty="0">
                <a:solidFill>
                  <a:srgbClr val="FF0000"/>
                </a:solidFill>
                <a:latin typeface="Arial" pitchFamily="34" charset="0"/>
                <a:ea typeface="HGP創英角ｺﾞｼｯｸUB" pitchFamily="50" charset="-128"/>
                <a:cs typeface="Arial" pitchFamily="34" charset="0"/>
              </a:rPr>
              <a:t>そのため、将来必要となる容量をあらかじめ用意しておく必要がある。</a:t>
            </a:r>
          </a:p>
          <a:p>
            <a:pPr>
              <a:buFont typeface="Wingdings" pitchFamily="2" charset="2"/>
              <a:buChar char="l"/>
            </a:pPr>
            <a:r>
              <a:rPr lang="ja-JP" altLang="en-US" sz="1400" dirty="0">
                <a:solidFill>
                  <a:srgbClr val="FF0000"/>
                </a:solidFill>
                <a:latin typeface="Arial" pitchFamily="34" charset="0"/>
                <a:ea typeface="HGP創英角ｺﾞｼｯｸUB" pitchFamily="50" charset="-128"/>
                <a:cs typeface="Arial" pitchFamily="34" charset="0"/>
              </a:rPr>
              <a:t>結果として、余分なストレージを購入し、稼動させておかなければならない。</a:t>
            </a:r>
            <a:endParaRPr lang="en-US" altLang="ja-JP" sz="1400" dirty="0">
              <a:solidFill>
                <a:srgbClr val="FF0000"/>
              </a:solidFill>
              <a:latin typeface="Arial" pitchFamily="34" charset="0"/>
              <a:ea typeface="HGP創英角ｺﾞｼｯｸUB" pitchFamily="50" charset="-128"/>
              <a:cs typeface="Arial" pitchFamily="34" charset="0"/>
            </a:endParaRPr>
          </a:p>
        </p:txBody>
      </p:sp>
      <p:sp>
        <p:nvSpPr>
          <p:cNvPr id="711741" name="AutoShape 61"/>
          <p:cNvSpPr>
            <a:spLocks noChangeArrowheads="1"/>
          </p:cNvSpPr>
          <p:nvPr/>
        </p:nvSpPr>
        <p:spPr bwMode="auto">
          <a:xfrm>
            <a:off x="723900" y="1371600"/>
            <a:ext cx="1066800" cy="533400"/>
          </a:xfrm>
          <a:prstGeom prst="can">
            <a:avLst>
              <a:gd name="adj" fmla="val 49403"/>
            </a:avLst>
          </a:prstGeom>
          <a:solidFill>
            <a:schemeClr val="bg2"/>
          </a:solidFill>
          <a:ln w="28575">
            <a:solidFill>
              <a:srgbClr val="00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1742" name="Text Box 62"/>
          <p:cNvSpPr txBox="1">
            <a:spLocks noChangeArrowheads="1"/>
          </p:cNvSpPr>
          <p:nvPr/>
        </p:nvSpPr>
        <p:spPr bwMode="auto">
          <a:xfrm>
            <a:off x="979018" y="1371600"/>
            <a:ext cx="556563"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ja-JP" sz="1200" dirty="0">
                <a:solidFill>
                  <a:schemeClr val="bg1"/>
                </a:solidFill>
                <a:latin typeface="Arial" pitchFamily="34" charset="0"/>
                <a:ea typeface="HGP創英角ｺﾞｼｯｸUB" pitchFamily="50" charset="-128"/>
                <a:cs typeface="Arial" pitchFamily="34" charset="0"/>
              </a:rPr>
              <a:t>10TB</a:t>
            </a:r>
            <a:endParaRPr lang="ja-JP" altLang="en-US" sz="1200" dirty="0">
              <a:solidFill>
                <a:schemeClr val="bg1"/>
              </a:solidFill>
              <a:latin typeface="Arial" pitchFamily="34" charset="0"/>
              <a:ea typeface="HGP創英角ｺﾞｼｯｸUB" pitchFamily="50" charset="-128"/>
              <a:cs typeface="Arial" pitchFamily="34" charset="0"/>
            </a:endParaRPr>
          </a:p>
        </p:txBody>
      </p:sp>
      <p:sp>
        <p:nvSpPr>
          <p:cNvPr id="711743" name="Text Box 63"/>
          <p:cNvSpPr txBox="1">
            <a:spLocks noChangeArrowheads="1"/>
          </p:cNvSpPr>
          <p:nvPr/>
        </p:nvSpPr>
        <p:spPr bwMode="auto">
          <a:xfrm>
            <a:off x="764372" y="2057400"/>
            <a:ext cx="954107"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altLang="en-US" sz="1200" dirty="0">
                <a:latin typeface="Arial" pitchFamily="34" charset="0"/>
                <a:ea typeface="HGP創英角ｺﾞｼｯｸUB" pitchFamily="50" charset="-128"/>
                <a:cs typeface="Arial" pitchFamily="34" charset="0"/>
              </a:rPr>
              <a:t>未使用領域</a:t>
            </a:r>
          </a:p>
          <a:p>
            <a:pPr algn="ctr"/>
            <a:r>
              <a:rPr lang="en-US" altLang="ja-JP" sz="1200" dirty="0">
                <a:latin typeface="Arial" pitchFamily="34" charset="0"/>
                <a:ea typeface="HGP創英角ｺﾞｼｯｸUB" pitchFamily="50" charset="-128"/>
                <a:cs typeface="Arial" pitchFamily="34" charset="0"/>
              </a:rPr>
              <a:t>8TB</a:t>
            </a:r>
            <a:endParaRPr lang="ja-JP" altLang="en-US" sz="1200" dirty="0">
              <a:latin typeface="Arial" pitchFamily="34" charset="0"/>
              <a:ea typeface="HGP創英角ｺﾞｼｯｸUB" pitchFamily="50" charset="-128"/>
              <a:cs typeface="Arial" pitchFamily="34" charset="0"/>
            </a:endParaRPr>
          </a:p>
        </p:txBody>
      </p:sp>
      <p:grpSp>
        <p:nvGrpSpPr>
          <p:cNvPr id="711744" name="Group 64"/>
          <p:cNvGrpSpPr>
            <a:grpSpLocks/>
          </p:cNvGrpSpPr>
          <p:nvPr/>
        </p:nvGrpSpPr>
        <p:grpSpPr bwMode="auto">
          <a:xfrm>
            <a:off x="457200" y="3505200"/>
            <a:ext cx="8229600" cy="2133600"/>
            <a:chOff x="288" y="2112"/>
            <a:chExt cx="5184" cy="1344"/>
          </a:xfrm>
        </p:grpSpPr>
        <p:sp>
          <p:nvSpPr>
            <p:cNvPr id="711745" name="AutoShape 65"/>
            <p:cNvSpPr>
              <a:spLocks noChangeArrowheads="1"/>
            </p:cNvSpPr>
            <p:nvPr/>
          </p:nvSpPr>
          <p:spPr bwMode="auto">
            <a:xfrm>
              <a:off x="288" y="2112"/>
              <a:ext cx="5184" cy="1344"/>
            </a:xfrm>
            <a:prstGeom prst="roundRect">
              <a:avLst>
                <a:gd name="adj" fmla="val 8259"/>
              </a:avLst>
            </a:prstGeom>
            <a:solidFill>
              <a:srgbClr val="FFFFCC"/>
            </a:solidFill>
            <a:ln w="38100"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en-US" sz="2000">
                <a:latin typeface="Arial" pitchFamily="34" charset="0"/>
                <a:ea typeface="HGP創英角ｺﾞｼｯｸUB" pitchFamily="50" charset="-128"/>
                <a:cs typeface="Arial" pitchFamily="34" charset="0"/>
              </a:endParaRPr>
            </a:p>
          </p:txBody>
        </p:sp>
        <p:sp>
          <p:nvSpPr>
            <p:cNvPr id="711746" name="Text Box 66"/>
            <p:cNvSpPr txBox="1">
              <a:spLocks noChangeArrowheads="1"/>
            </p:cNvSpPr>
            <p:nvPr/>
          </p:nvSpPr>
          <p:spPr bwMode="auto">
            <a:xfrm>
              <a:off x="576" y="2592"/>
              <a:ext cx="4608" cy="7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9388" indent="-179388">
                <a:spcBef>
                  <a:spcPct val="0"/>
                </a:spcBef>
                <a:defRPr>
                  <a:solidFill>
                    <a:schemeClr val="tx1"/>
                  </a:solidFill>
                  <a:latin typeface="Arial" charset="0"/>
                </a:defRPr>
              </a:lvl1pPr>
              <a:lvl2pPr marL="358775">
                <a:spcBef>
                  <a:spcPct val="0"/>
                </a:spcBef>
                <a:defRPr>
                  <a:solidFill>
                    <a:schemeClr val="tx1"/>
                  </a:solidFill>
                  <a:latin typeface="Arial" charset="0"/>
                </a:defRPr>
              </a:lvl2pPr>
              <a:lvl3pPr>
                <a:spcBef>
                  <a:spcPct val="0"/>
                </a:spcBef>
                <a:defRPr>
                  <a:solidFill>
                    <a:schemeClr val="tx1"/>
                  </a:solidFill>
                  <a:latin typeface="Arial" charset="0"/>
                </a:defRPr>
              </a:lvl3pPr>
              <a:lvl4pPr>
                <a:spcBef>
                  <a:spcPct val="0"/>
                </a:spcBef>
                <a:defRPr>
                  <a:solidFill>
                    <a:schemeClr val="tx1"/>
                  </a:solidFill>
                  <a:latin typeface="Arial" charset="0"/>
                </a:defRPr>
              </a:lvl4pPr>
              <a:lvl5pPr>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buFont typeface="Wingdings" pitchFamily="2" charset="2"/>
                <a:buChar char="l"/>
              </a:pPr>
              <a:r>
                <a:rPr lang="ja-JP" altLang="en-US" sz="1400" dirty="0">
                  <a:solidFill>
                    <a:srgbClr val="C00000"/>
                  </a:solidFill>
                  <a:latin typeface="Arial" pitchFamily="34" charset="0"/>
                  <a:ea typeface="HGP創英角ｺﾞｼｯｸUB" pitchFamily="50" charset="-128"/>
                  <a:cs typeface="Arial" pitchFamily="34" charset="0"/>
                </a:rPr>
                <a:t>新システム稼働時には、将来のデータ量増加を予想（容量設計）、数年後でも容量に余裕があるストレージ装置を用意。しかし、新システムの稼働当初は全容量の“一部”しか使われない。残りの膨大なディスク・スペースは、その時点では不要。</a:t>
              </a:r>
            </a:p>
            <a:p>
              <a:pPr>
                <a:buFont typeface="Wingdings" pitchFamily="2" charset="2"/>
                <a:buChar char="l"/>
              </a:pPr>
              <a:r>
                <a:rPr lang="ja-JP" altLang="en-US" sz="1400" dirty="0">
                  <a:solidFill>
                    <a:srgbClr val="C00000"/>
                  </a:solidFill>
                  <a:latin typeface="Arial" pitchFamily="34" charset="0"/>
                  <a:ea typeface="HGP創英角ｺﾞｼｯｸUB" pitchFamily="50" charset="-128"/>
                  <a:cs typeface="Arial" pitchFamily="34" charset="0"/>
                </a:rPr>
                <a:t>ストレージの導入後も、ストレージの使用率が</a:t>
              </a:r>
              <a:r>
                <a:rPr lang="en-US" altLang="ja-JP" sz="1400" dirty="0">
                  <a:solidFill>
                    <a:srgbClr val="C00000"/>
                  </a:solidFill>
                  <a:latin typeface="Arial" pitchFamily="34" charset="0"/>
                  <a:ea typeface="HGP創英角ｺﾞｼｯｸUB" pitchFamily="50" charset="-128"/>
                  <a:cs typeface="Arial" pitchFamily="34" charset="0"/>
                </a:rPr>
                <a:t>50</a:t>
              </a:r>
              <a:r>
                <a:rPr lang="ja-JP" altLang="en-US" sz="1400" dirty="0">
                  <a:solidFill>
                    <a:srgbClr val="C00000"/>
                  </a:solidFill>
                  <a:latin typeface="Arial" pitchFamily="34" charset="0"/>
                  <a:ea typeface="HGP創英角ｺﾞｼｯｸUB" pitchFamily="50" charset="-128"/>
                  <a:cs typeface="Arial" pitchFamily="34" charset="0"/>
                </a:rPr>
                <a:t>％を超えるようなことはあまりない。データが増加しようがしまいが，一般にストレージの使用率は，平均すると</a:t>
              </a:r>
              <a:r>
                <a:rPr lang="en-US" altLang="ja-JP" sz="1400" dirty="0">
                  <a:solidFill>
                    <a:srgbClr val="C00000"/>
                  </a:solidFill>
                  <a:latin typeface="Arial" pitchFamily="34" charset="0"/>
                  <a:ea typeface="HGP創英角ｺﾞｼｯｸUB" pitchFamily="50" charset="-128"/>
                  <a:cs typeface="Arial" pitchFamily="34" charset="0"/>
                </a:rPr>
                <a:t>3</a:t>
              </a:r>
              <a:r>
                <a:rPr lang="ja-JP" altLang="en-US" sz="1400" dirty="0">
                  <a:solidFill>
                    <a:srgbClr val="C00000"/>
                  </a:solidFill>
                  <a:latin typeface="Arial" pitchFamily="34" charset="0"/>
                  <a:ea typeface="HGP創英角ｺﾞｼｯｸUB" pitchFamily="50" charset="-128"/>
                  <a:cs typeface="Arial" pitchFamily="34" charset="0"/>
                </a:rPr>
                <a:t>割程度。</a:t>
              </a:r>
            </a:p>
          </p:txBody>
        </p:sp>
        <p:sp>
          <p:nvSpPr>
            <p:cNvPr id="711747" name="Rectangle 67"/>
            <p:cNvSpPr>
              <a:spLocks noChangeArrowheads="1"/>
            </p:cNvSpPr>
            <p:nvPr/>
          </p:nvSpPr>
          <p:spPr bwMode="auto">
            <a:xfrm>
              <a:off x="552" y="2208"/>
              <a:ext cx="4656" cy="36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ja-JP" altLang="en-US" sz="1600" dirty="0">
                  <a:solidFill>
                    <a:srgbClr val="FF0000"/>
                  </a:solidFill>
                  <a:latin typeface="Arial" pitchFamily="34" charset="0"/>
                  <a:ea typeface="HGP創英角ｺﾞｼｯｸUB" pitchFamily="50" charset="-128"/>
                  <a:cs typeface="Arial" pitchFamily="34" charset="0"/>
                </a:rPr>
                <a:t>ボリューム容量を後から拡大するのは運用負荷がかかるため、“保険”として容量に余裕を持たせておくのが一般的</a:t>
              </a:r>
            </a:p>
          </p:txBody>
        </p:sp>
      </p:grpSp>
      <p:sp>
        <p:nvSpPr>
          <p:cNvPr id="68" name="Rectangle 54"/>
          <p:cNvSpPr>
            <a:spLocks noChangeArrowheads="1"/>
          </p:cNvSpPr>
          <p:nvPr/>
        </p:nvSpPr>
        <p:spPr bwMode="auto">
          <a:xfrm>
            <a:off x="1790700" y="1828800"/>
            <a:ext cx="609600" cy="762000"/>
          </a:xfrm>
          <a:prstGeom prst="rect">
            <a:avLst/>
          </a:prstGeom>
          <a:solidFill>
            <a:schemeClr val="bg1">
              <a:lumMod val="50000"/>
              <a:alpha val="27000"/>
            </a:schemeClr>
          </a:solidFill>
          <a:ln>
            <a:noFill/>
          </a:ln>
          <a:effectLs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69" name="AutoShape 7"/>
          <p:cNvSpPr>
            <a:spLocks noChangeArrowheads="1"/>
          </p:cNvSpPr>
          <p:nvPr/>
        </p:nvSpPr>
        <p:spPr bwMode="auto">
          <a:xfrm>
            <a:off x="514350" y="964186"/>
            <a:ext cx="1485900" cy="2133362"/>
          </a:xfrm>
          <a:prstGeom prst="can">
            <a:avLst>
              <a:gd name="adj" fmla="val 24702"/>
            </a:avLst>
          </a:prstGeom>
          <a:noFill/>
          <a:ln w="28575">
            <a:solidFill>
              <a:srgbClr val="C00000"/>
            </a:solidFill>
            <a:prstDash val="sysDot"/>
            <a:round/>
            <a:headEnd/>
            <a:tailEnd/>
          </a:ln>
          <a:effectLs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0" name="Text Box 63"/>
          <p:cNvSpPr txBox="1">
            <a:spLocks noChangeArrowheads="1"/>
          </p:cNvSpPr>
          <p:nvPr/>
        </p:nvSpPr>
        <p:spPr bwMode="auto">
          <a:xfrm>
            <a:off x="2456645" y="2057400"/>
            <a:ext cx="954107"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altLang="en-US" sz="1200" dirty="0">
                <a:latin typeface="Arial" pitchFamily="34" charset="0"/>
                <a:ea typeface="HGP創英角ｺﾞｼｯｸUB" pitchFamily="50" charset="-128"/>
                <a:cs typeface="Arial" pitchFamily="34" charset="0"/>
              </a:rPr>
              <a:t>未使用領域</a:t>
            </a:r>
          </a:p>
          <a:p>
            <a:pPr algn="ctr"/>
            <a:r>
              <a:rPr lang="en-US" altLang="ja-JP" sz="1200" dirty="0">
                <a:latin typeface="Arial" pitchFamily="34" charset="0"/>
                <a:ea typeface="HGP創英角ｺﾞｼｯｸUB" pitchFamily="50" charset="-128"/>
                <a:cs typeface="Arial" pitchFamily="34" charset="0"/>
              </a:rPr>
              <a:t>8TB</a:t>
            </a:r>
            <a:endParaRPr lang="ja-JP" altLang="en-US" sz="1200" dirty="0">
              <a:latin typeface="Arial" pitchFamily="34" charset="0"/>
              <a:ea typeface="HGP創英角ｺﾞｼｯｸUB" pitchFamily="50" charset="-128"/>
              <a:cs typeface="Arial" pitchFamily="34" charset="0"/>
            </a:endParaRPr>
          </a:p>
        </p:txBody>
      </p:sp>
      <p:sp>
        <p:nvSpPr>
          <p:cNvPr id="71" name="Text Box 57"/>
          <p:cNvSpPr txBox="1">
            <a:spLocks noChangeArrowheads="1"/>
          </p:cNvSpPr>
          <p:nvPr/>
        </p:nvSpPr>
        <p:spPr bwMode="auto">
          <a:xfrm>
            <a:off x="762979" y="1630363"/>
            <a:ext cx="1015021"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altLang="en-US" sz="1200" dirty="0" smtClean="0">
                <a:solidFill>
                  <a:schemeClr val="bg1"/>
                </a:solidFill>
                <a:latin typeface="Arial" pitchFamily="34" charset="0"/>
                <a:ea typeface="HGP創英角ｺﾞｼｯｸUB" pitchFamily="50" charset="-128"/>
                <a:cs typeface="Arial" pitchFamily="34" charset="0"/>
              </a:rPr>
              <a:t>実データ</a:t>
            </a:r>
            <a:r>
              <a:rPr lang="en-US" altLang="ja-JP" sz="1200" dirty="0" smtClean="0">
                <a:solidFill>
                  <a:schemeClr val="bg1"/>
                </a:solidFill>
                <a:latin typeface="Arial" pitchFamily="34" charset="0"/>
                <a:ea typeface="HGP創英角ｺﾞｼｯｸUB" pitchFamily="50" charset="-128"/>
                <a:cs typeface="Arial" pitchFamily="34" charset="0"/>
              </a:rPr>
              <a:t>2TB</a:t>
            </a:r>
            <a:endParaRPr lang="ja-JP" altLang="en-US" sz="1200" dirty="0">
              <a:solidFill>
                <a:schemeClr val="bg1"/>
              </a:solidFill>
              <a:latin typeface="Arial" pitchFamily="34" charset="0"/>
              <a:ea typeface="HGP創英角ｺﾞｼｯｸUB" pitchFamily="50" charset="-128"/>
              <a:cs typeface="Arial" pitchFamily="34" charset="0"/>
            </a:endParaRPr>
          </a:p>
        </p:txBody>
      </p:sp>
      <p:sp>
        <p:nvSpPr>
          <p:cNvPr id="72" name="Text Box 62"/>
          <p:cNvSpPr txBox="1">
            <a:spLocks noChangeArrowheads="1"/>
          </p:cNvSpPr>
          <p:nvPr/>
        </p:nvSpPr>
        <p:spPr bwMode="auto">
          <a:xfrm>
            <a:off x="2678420" y="1371600"/>
            <a:ext cx="556563"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ja-JP" sz="1200" dirty="0">
                <a:solidFill>
                  <a:schemeClr val="bg1"/>
                </a:solidFill>
                <a:latin typeface="Arial" pitchFamily="34" charset="0"/>
                <a:ea typeface="HGP創英角ｺﾞｼｯｸUB" pitchFamily="50" charset="-128"/>
                <a:cs typeface="Arial" pitchFamily="34" charset="0"/>
              </a:rPr>
              <a:t>10TB</a:t>
            </a:r>
            <a:endParaRPr lang="ja-JP" altLang="en-US" sz="1200" dirty="0">
              <a:solidFill>
                <a:schemeClr val="bg1"/>
              </a:solidFill>
              <a:latin typeface="Arial" pitchFamily="34" charset="0"/>
              <a:ea typeface="HGP創英角ｺﾞｼｯｸUB" pitchFamily="50" charset="-128"/>
              <a:cs typeface="Arial" pitchFamily="34" charset="0"/>
            </a:endParaRPr>
          </a:p>
        </p:txBody>
      </p:sp>
    </p:spTree>
    <p:extLst>
      <p:ext uri="{BB962C8B-B14F-4D97-AF65-F5344CB8AC3E}">
        <p14:creationId xmlns:p14="http://schemas.microsoft.com/office/powerpoint/2010/main" val="32741047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711744"/>
                                        </p:tgtEl>
                                        <p:attrNameLst>
                                          <p:attrName>style.visibility</p:attrName>
                                        </p:attrNameLst>
                                      </p:cBhvr>
                                      <p:to>
                                        <p:strVal val="visible"/>
                                      </p:to>
                                    </p:set>
                                    <p:animEffect transition="in" filter="dissolve">
                                      <p:cBhvr>
                                        <p:cTn id="7" dur="500"/>
                                        <p:tgtEl>
                                          <p:spTgt spid="71174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711682"/>
                                        </p:tgtEl>
                                        <p:attrNameLst>
                                          <p:attrName>style.visibility</p:attrName>
                                        </p:attrNameLst>
                                      </p:cBhvr>
                                      <p:to>
                                        <p:strVal val="visible"/>
                                      </p:to>
                                    </p:set>
                                    <p:anim calcmode="lin" valueType="num">
                                      <p:cBhvr>
                                        <p:cTn id="12" dur="500" fill="hold"/>
                                        <p:tgtEl>
                                          <p:spTgt spid="711682"/>
                                        </p:tgtEl>
                                        <p:attrNameLst>
                                          <p:attrName>ppt_w</p:attrName>
                                        </p:attrNameLst>
                                      </p:cBhvr>
                                      <p:tavLst>
                                        <p:tav tm="0">
                                          <p:val>
                                            <p:fltVal val="0"/>
                                          </p:val>
                                        </p:tav>
                                        <p:tav tm="100000">
                                          <p:val>
                                            <p:strVal val="#ppt_w"/>
                                          </p:val>
                                        </p:tav>
                                      </p:tavLst>
                                    </p:anim>
                                    <p:anim calcmode="lin" valueType="num">
                                      <p:cBhvr>
                                        <p:cTn id="13" dur="500" fill="hold"/>
                                        <p:tgtEl>
                                          <p:spTgt spid="71168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168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3730" name="AutoShape 2"/>
          <p:cNvSpPr>
            <a:spLocks noChangeArrowheads="1"/>
          </p:cNvSpPr>
          <p:nvPr/>
        </p:nvSpPr>
        <p:spPr bwMode="auto">
          <a:xfrm>
            <a:off x="457200" y="3987800"/>
            <a:ext cx="3810000" cy="1828800"/>
          </a:xfrm>
          <a:prstGeom prst="roundRect">
            <a:avLst>
              <a:gd name="adj" fmla="val 19880"/>
            </a:avLst>
          </a:prstGeom>
          <a:solidFill>
            <a:schemeClr val="bg1"/>
          </a:solidFill>
          <a:ln w="38100" algn="ctr">
            <a:solidFill>
              <a:schemeClr val="bg2"/>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3731" name="AutoShape 3"/>
          <p:cNvSpPr>
            <a:spLocks noChangeArrowheads="1"/>
          </p:cNvSpPr>
          <p:nvPr/>
        </p:nvSpPr>
        <p:spPr bwMode="auto">
          <a:xfrm>
            <a:off x="457200" y="1549400"/>
            <a:ext cx="3810000" cy="2209800"/>
          </a:xfrm>
          <a:prstGeom prst="roundRect">
            <a:avLst>
              <a:gd name="adj" fmla="val 16667"/>
            </a:avLst>
          </a:prstGeom>
          <a:solidFill>
            <a:schemeClr val="bg1"/>
          </a:solidFill>
          <a:ln w="38100" algn="ctr">
            <a:solidFill>
              <a:srgbClr val="FF9900"/>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3732" name="Rectangle 4"/>
          <p:cNvSpPr>
            <a:spLocks noGrp="1" noChangeArrowheads="1"/>
          </p:cNvSpPr>
          <p:nvPr>
            <p:ph type="title"/>
          </p:nvPr>
        </p:nvSpPr>
        <p:spPr>
          <a:xfrm>
            <a:off x="152399" y="152400"/>
            <a:ext cx="8990013" cy="533400"/>
          </a:xfrm>
        </p:spPr>
        <p:txBody>
          <a:bodyPr/>
          <a:lstStyle/>
          <a:p>
            <a:r>
              <a:rPr lang="ja-JP" altLang="en-US" sz="2400" dirty="0" smtClean="0">
                <a:ea typeface="ＭＳ Ｐゴシック" pitchFamily="50" charset="-128"/>
              </a:rPr>
              <a:t>シンプロビジョニング</a:t>
            </a:r>
            <a:r>
              <a:rPr lang="ja-JP" altLang="en-US" sz="2400" dirty="0">
                <a:ea typeface="ＭＳ Ｐゴシック" pitchFamily="50" charset="-128"/>
              </a:rPr>
              <a:t>（２）</a:t>
            </a:r>
          </a:p>
        </p:txBody>
      </p:sp>
      <p:sp>
        <p:nvSpPr>
          <p:cNvPr id="713733" name="AutoShape 5"/>
          <p:cNvSpPr>
            <a:spLocks noChangeArrowheads="1"/>
          </p:cNvSpPr>
          <p:nvPr/>
        </p:nvSpPr>
        <p:spPr bwMode="auto">
          <a:xfrm>
            <a:off x="609600" y="2082800"/>
            <a:ext cx="1066800" cy="1295400"/>
          </a:xfrm>
          <a:prstGeom prst="can">
            <a:avLst>
              <a:gd name="adj" fmla="val 25466"/>
            </a:avLst>
          </a:prstGeom>
          <a:solidFill>
            <a:schemeClr val="accent1"/>
          </a:solidFill>
          <a:ln w="28575">
            <a:solidFill>
              <a:srgbClr val="00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3734" name="AutoShape 6"/>
          <p:cNvSpPr>
            <a:spLocks noChangeArrowheads="1"/>
          </p:cNvSpPr>
          <p:nvPr/>
        </p:nvSpPr>
        <p:spPr bwMode="auto">
          <a:xfrm>
            <a:off x="609600" y="2082800"/>
            <a:ext cx="1066800" cy="533400"/>
          </a:xfrm>
          <a:prstGeom prst="can">
            <a:avLst>
              <a:gd name="adj" fmla="val 49403"/>
            </a:avLst>
          </a:prstGeom>
          <a:solidFill>
            <a:schemeClr val="bg2"/>
          </a:solidFill>
          <a:ln w="28575">
            <a:solidFill>
              <a:srgbClr val="00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3735" name="Text Box 7"/>
          <p:cNvSpPr txBox="1">
            <a:spLocks noChangeArrowheads="1"/>
          </p:cNvSpPr>
          <p:nvPr/>
        </p:nvSpPr>
        <p:spPr bwMode="auto">
          <a:xfrm>
            <a:off x="914400" y="2341563"/>
            <a:ext cx="466794"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200" dirty="0">
                <a:solidFill>
                  <a:schemeClr val="bg1"/>
                </a:solidFill>
                <a:latin typeface="Arial" pitchFamily="34" charset="0"/>
                <a:ea typeface="HGP創英角ｺﾞｼｯｸUB" pitchFamily="50" charset="-128"/>
                <a:cs typeface="Arial" pitchFamily="34" charset="0"/>
              </a:rPr>
              <a:t>2TB</a:t>
            </a:r>
            <a:endParaRPr lang="ja-JP" altLang="en-US" sz="1200" dirty="0">
              <a:solidFill>
                <a:schemeClr val="bg1"/>
              </a:solidFill>
              <a:latin typeface="Arial" pitchFamily="34" charset="0"/>
              <a:ea typeface="HGP創英角ｺﾞｼｯｸUB" pitchFamily="50" charset="-128"/>
              <a:cs typeface="Arial" pitchFamily="34" charset="0"/>
            </a:endParaRPr>
          </a:p>
        </p:txBody>
      </p:sp>
      <p:sp>
        <p:nvSpPr>
          <p:cNvPr id="713736" name="Text Box 8"/>
          <p:cNvSpPr txBox="1">
            <a:spLocks noChangeArrowheads="1"/>
          </p:cNvSpPr>
          <p:nvPr/>
        </p:nvSpPr>
        <p:spPr bwMode="auto">
          <a:xfrm>
            <a:off x="838200" y="2082800"/>
            <a:ext cx="641522" cy="24622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1000">
                <a:solidFill>
                  <a:schemeClr val="bg1"/>
                </a:solidFill>
                <a:latin typeface="Arial" pitchFamily="34" charset="0"/>
                <a:ea typeface="HGP創英角ｺﾞｼｯｸUB" pitchFamily="50" charset="-128"/>
                <a:cs typeface="Arial" pitchFamily="34" charset="0"/>
              </a:rPr>
              <a:t>実データ</a:t>
            </a:r>
          </a:p>
        </p:txBody>
      </p:sp>
      <p:sp>
        <p:nvSpPr>
          <p:cNvPr id="713737" name="AutoShape 9"/>
          <p:cNvSpPr>
            <a:spLocks noChangeArrowheads="1"/>
          </p:cNvSpPr>
          <p:nvPr/>
        </p:nvSpPr>
        <p:spPr bwMode="auto">
          <a:xfrm>
            <a:off x="1828800" y="2082800"/>
            <a:ext cx="1066800" cy="1295400"/>
          </a:xfrm>
          <a:prstGeom prst="can">
            <a:avLst>
              <a:gd name="adj" fmla="val 25466"/>
            </a:avLst>
          </a:prstGeom>
          <a:solidFill>
            <a:schemeClr val="accent1"/>
          </a:solidFill>
          <a:ln w="28575">
            <a:solidFill>
              <a:srgbClr val="00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3738" name="AutoShape 10"/>
          <p:cNvSpPr>
            <a:spLocks noChangeArrowheads="1"/>
          </p:cNvSpPr>
          <p:nvPr/>
        </p:nvSpPr>
        <p:spPr bwMode="auto">
          <a:xfrm>
            <a:off x="1828800" y="2082800"/>
            <a:ext cx="1066800" cy="685800"/>
          </a:xfrm>
          <a:prstGeom prst="can">
            <a:avLst>
              <a:gd name="adj" fmla="val 38889"/>
            </a:avLst>
          </a:prstGeom>
          <a:solidFill>
            <a:schemeClr val="bg2"/>
          </a:solidFill>
          <a:ln w="28575">
            <a:solidFill>
              <a:srgbClr val="00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3739" name="Text Box 11"/>
          <p:cNvSpPr txBox="1">
            <a:spLocks noChangeArrowheads="1"/>
          </p:cNvSpPr>
          <p:nvPr/>
        </p:nvSpPr>
        <p:spPr bwMode="auto">
          <a:xfrm>
            <a:off x="2133600" y="2417763"/>
            <a:ext cx="466794"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200">
                <a:solidFill>
                  <a:schemeClr val="bg1"/>
                </a:solidFill>
                <a:latin typeface="Arial" pitchFamily="34" charset="0"/>
                <a:ea typeface="HGP創英角ｺﾞｼｯｸUB" pitchFamily="50" charset="-128"/>
                <a:cs typeface="Arial" pitchFamily="34" charset="0"/>
              </a:rPr>
              <a:t>3TB</a:t>
            </a:r>
            <a:endParaRPr lang="ja-JP" altLang="en-US" sz="1200">
              <a:solidFill>
                <a:schemeClr val="bg1"/>
              </a:solidFill>
              <a:latin typeface="Arial" pitchFamily="34" charset="0"/>
              <a:ea typeface="HGP創英角ｺﾞｼｯｸUB" pitchFamily="50" charset="-128"/>
              <a:cs typeface="Arial" pitchFamily="34" charset="0"/>
            </a:endParaRPr>
          </a:p>
        </p:txBody>
      </p:sp>
      <p:sp>
        <p:nvSpPr>
          <p:cNvPr id="713740" name="Text Box 12"/>
          <p:cNvSpPr txBox="1">
            <a:spLocks noChangeArrowheads="1"/>
          </p:cNvSpPr>
          <p:nvPr/>
        </p:nvSpPr>
        <p:spPr bwMode="auto">
          <a:xfrm>
            <a:off x="2057400" y="2082800"/>
            <a:ext cx="641522" cy="24622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1000">
                <a:solidFill>
                  <a:schemeClr val="bg1"/>
                </a:solidFill>
                <a:latin typeface="Arial" pitchFamily="34" charset="0"/>
                <a:ea typeface="HGP創英角ｺﾞｼｯｸUB" pitchFamily="50" charset="-128"/>
                <a:cs typeface="Arial" pitchFamily="34" charset="0"/>
              </a:rPr>
              <a:t>実データ</a:t>
            </a:r>
          </a:p>
        </p:txBody>
      </p:sp>
      <p:sp>
        <p:nvSpPr>
          <p:cNvPr id="713741" name="AutoShape 13"/>
          <p:cNvSpPr>
            <a:spLocks noChangeArrowheads="1"/>
          </p:cNvSpPr>
          <p:nvPr/>
        </p:nvSpPr>
        <p:spPr bwMode="auto">
          <a:xfrm>
            <a:off x="3048000" y="2082800"/>
            <a:ext cx="1066800" cy="1295400"/>
          </a:xfrm>
          <a:prstGeom prst="can">
            <a:avLst>
              <a:gd name="adj" fmla="val 25466"/>
            </a:avLst>
          </a:prstGeom>
          <a:solidFill>
            <a:schemeClr val="accent1"/>
          </a:solidFill>
          <a:ln w="28575">
            <a:solidFill>
              <a:srgbClr val="00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3742" name="AutoShape 14"/>
          <p:cNvSpPr>
            <a:spLocks noChangeArrowheads="1"/>
          </p:cNvSpPr>
          <p:nvPr/>
        </p:nvSpPr>
        <p:spPr bwMode="auto">
          <a:xfrm>
            <a:off x="3048000" y="2082800"/>
            <a:ext cx="1066800" cy="914400"/>
          </a:xfrm>
          <a:prstGeom prst="can">
            <a:avLst>
              <a:gd name="adj" fmla="val 27954"/>
            </a:avLst>
          </a:prstGeom>
          <a:solidFill>
            <a:schemeClr val="bg2"/>
          </a:solidFill>
          <a:ln w="28575">
            <a:solidFill>
              <a:srgbClr val="00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3743" name="Text Box 15"/>
          <p:cNvSpPr txBox="1">
            <a:spLocks noChangeArrowheads="1"/>
          </p:cNvSpPr>
          <p:nvPr/>
        </p:nvSpPr>
        <p:spPr bwMode="auto">
          <a:xfrm>
            <a:off x="3352800" y="2463800"/>
            <a:ext cx="466794"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200">
                <a:solidFill>
                  <a:schemeClr val="bg1"/>
                </a:solidFill>
                <a:latin typeface="Arial" pitchFamily="34" charset="0"/>
                <a:ea typeface="HGP創英角ｺﾞｼｯｸUB" pitchFamily="50" charset="-128"/>
                <a:cs typeface="Arial" pitchFamily="34" charset="0"/>
              </a:rPr>
              <a:t>5TB</a:t>
            </a:r>
            <a:endParaRPr lang="ja-JP" altLang="en-US" sz="1200">
              <a:solidFill>
                <a:schemeClr val="bg1"/>
              </a:solidFill>
              <a:latin typeface="Arial" pitchFamily="34" charset="0"/>
              <a:ea typeface="HGP創英角ｺﾞｼｯｸUB" pitchFamily="50" charset="-128"/>
              <a:cs typeface="Arial" pitchFamily="34" charset="0"/>
            </a:endParaRPr>
          </a:p>
        </p:txBody>
      </p:sp>
      <p:sp>
        <p:nvSpPr>
          <p:cNvPr id="713744" name="Text Box 16"/>
          <p:cNvSpPr txBox="1">
            <a:spLocks noChangeArrowheads="1"/>
          </p:cNvSpPr>
          <p:nvPr/>
        </p:nvSpPr>
        <p:spPr bwMode="auto">
          <a:xfrm>
            <a:off x="3276600" y="2082800"/>
            <a:ext cx="641522" cy="24622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1000">
                <a:solidFill>
                  <a:schemeClr val="bg1"/>
                </a:solidFill>
                <a:latin typeface="Arial" pitchFamily="34" charset="0"/>
                <a:ea typeface="HGP創英角ｺﾞｼｯｸUB" pitchFamily="50" charset="-128"/>
                <a:cs typeface="Arial" pitchFamily="34" charset="0"/>
              </a:rPr>
              <a:t>実データ</a:t>
            </a:r>
          </a:p>
        </p:txBody>
      </p:sp>
      <p:sp>
        <p:nvSpPr>
          <p:cNvPr id="713745" name="AutoShape 17"/>
          <p:cNvSpPr>
            <a:spLocks noChangeArrowheads="1"/>
          </p:cNvSpPr>
          <p:nvPr/>
        </p:nvSpPr>
        <p:spPr bwMode="auto">
          <a:xfrm>
            <a:off x="609600" y="4337050"/>
            <a:ext cx="3505200" cy="1066800"/>
          </a:xfrm>
          <a:prstGeom prst="can">
            <a:avLst>
              <a:gd name="adj" fmla="val 31847"/>
            </a:avLst>
          </a:prstGeom>
          <a:solidFill>
            <a:srgbClr val="EAEAEA"/>
          </a:solidFill>
          <a:ln w="28575">
            <a:solidFill>
              <a:srgbClr val="00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3746" name="Text Box 18"/>
          <p:cNvSpPr txBox="1">
            <a:spLocks noChangeArrowheads="1"/>
          </p:cNvSpPr>
          <p:nvPr/>
        </p:nvSpPr>
        <p:spPr bwMode="auto">
          <a:xfrm>
            <a:off x="762000" y="1651000"/>
            <a:ext cx="744114" cy="369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800" dirty="0">
                <a:latin typeface="Arial" pitchFamily="34" charset="0"/>
                <a:ea typeface="HGP創英角ｺﾞｼｯｸUB" pitchFamily="50" charset="-128"/>
                <a:cs typeface="Arial" pitchFamily="34" charset="0"/>
              </a:rPr>
              <a:t>10TB</a:t>
            </a:r>
            <a:endParaRPr lang="ja-JP" altLang="en-US" sz="1800" dirty="0">
              <a:latin typeface="Arial" pitchFamily="34" charset="0"/>
              <a:ea typeface="HGP創英角ｺﾞｼｯｸUB" pitchFamily="50" charset="-128"/>
              <a:cs typeface="Arial" pitchFamily="34" charset="0"/>
            </a:endParaRPr>
          </a:p>
        </p:txBody>
      </p:sp>
      <p:sp>
        <p:nvSpPr>
          <p:cNvPr id="713747" name="Text Box 19"/>
          <p:cNvSpPr txBox="1">
            <a:spLocks noChangeArrowheads="1"/>
          </p:cNvSpPr>
          <p:nvPr/>
        </p:nvSpPr>
        <p:spPr bwMode="auto">
          <a:xfrm>
            <a:off x="1981200" y="1651000"/>
            <a:ext cx="744114" cy="369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800" dirty="0">
                <a:latin typeface="Arial" pitchFamily="34" charset="0"/>
                <a:ea typeface="HGP創英角ｺﾞｼｯｸUB" pitchFamily="50" charset="-128"/>
                <a:cs typeface="Arial" pitchFamily="34" charset="0"/>
              </a:rPr>
              <a:t>10TB</a:t>
            </a:r>
            <a:endParaRPr lang="ja-JP" altLang="en-US" sz="1800" dirty="0">
              <a:latin typeface="Arial" pitchFamily="34" charset="0"/>
              <a:ea typeface="HGP創英角ｺﾞｼｯｸUB" pitchFamily="50" charset="-128"/>
              <a:cs typeface="Arial" pitchFamily="34" charset="0"/>
            </a:endParaRPr>
          </a:p>
        </p:txBody>
      </p:sp>
      <p:sp>
        <p:nvSpPr>
          <p:cNvPr id="713748" name="Text Box 20"/>
          <p:cNvSpPr txBox="1">
            <a:spLocks noChangeArrowheads="1"/>
          </p:cNvSpPr>
          <p:nvPr/>
        </p:nvSpPr>
        <p:spPr bwMode="auto">
          <a:xfrm>
            <a:off x="3200400" y="1651000"/>
            <a:ext cx="744114" cy="369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800">
                <a:latin typeface="Arial" pitchFamily="34" charset="0"/>
                <a:ea typeface="HGP創英角ｺﾞｼｯｸUB" pitchFamily="50" charset="-128"/>
                <a:cs typeface="Arial" pitchFamily="34" charset="0"/>
              </a:rPr>
              <a:t>10TB</a:t>
            </a:r>
            <a:endParaRPr lang="ja-JP" altLang="en-US" sz="1800">
              <a:latin typeface="Arial" pitchFamily="34" charset="0"/>
              <a:ea typeface="HGP創英角ｺﾞｼｯｸUB" pitchFamily="50" charset="-128"/>
              <a:cs typeface="Arial" pitchFamily="34" charset="0"/>
            </a:endParaRPr>
          </a:p>
        </p:txBody>
      </p:sp>
      <p:sp>
        <p:nvSpPr>
          <p:cNvPr id="713749" name="AutoShape 21"/>
          <p:cNvSpPr>
            <a:spLocks noChangeArrowheads="1"/>
          </p:cNvSpPr>
          <p:nvPr/>
        </p:nvSpPr>
        <p:spPr bwMode="auto">
          <a:xfrm>
            <a:off x="609600" y="4337050"/>
            <a:ext cx="3505200" cy="533400"/>
          </a:xfrm>
          <a:prstGeom prst="can">
            <a:avLst>
              <a:gd name="adj" fmla="val 46356"/>
            </a:avLst>
          </a:prstGeom>
          <a:solidFill>
            <a:schemeClr val="bg2"/>
          </a:solidFill>
          <a:ln w="28575">
            <a:solidFill>
              <a:srgbClr val="00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3750" name="Text Box 22"/>
          <p:cNvSpPr txBox="1">
            <a:spLocks noChangeArrowheads="1"/>
          </p:cNvSpPr>
          <p:nvPr/>
        </p:nvSpPr>
        <p:spPr bwMode="auto">
          <a:xfrm>
            <a:off x="2051720" y="4595813"/>
            <a:ext cx="648071"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ja-JP" sz="1200" dirty="0">
                <a:solidFill>
                  <a:schemeClr val="bg1"/>
                </a:solidFill>
                <a:latin typeface="Arial" pitchFamily="34" charset="0"/>
                <a:ea typeface="HGP創英角ｺﾞｼｯｸUB" pitchFamily="50" charset="-128"/>
                <a:cs typeface="Arial" pitchFamily="34" charset="0"/>
              </a:rPr>
              <a:t>10TB</a:t>
            </a:r>
            <a:endParaRPr lang="ja-JP" altLang="en-US" sz="1200" dirty="0">
              <a:solidFill>
                <a:schemeClr val="bg1"/>
              </a:solidFill>
              <a:latin typeface="Arial" pitchFamily="34" charset="0"/>
              <a:ea typeface="HGP創英角ｺﾞｼｯｸUB" pitchFamily="50" charset="-128"/>
              <a:cs typeface="Arial" pitchFamily="34" charset="0"/>
            </a:endParaRPr>
          </a:p>
        </p:txBody>
      </p:sp>
      <p:sp>
        <p:nvSpPr>
          <p:cNvPr id="713751" name="Text Box 23"/>
          <p:cNvSpPr txBox="1">
            <a:spLocks noChangeArrowheads="1"/>
          </p:cNvSpPr>
          <p:nvPr/>
        </p:nvSpPr>
        <p:spPr bwMode="auto">
          <a:xfrm>
            <a:off x="2051720" y="4337050"/>
            <a:ext cx="641522" cy="24622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1000" dirty="0">
                <a:solidFill>
                  <a:schemeClr val="bg1"/>
                </a:solidFill>
                <a:latin typeface="Arial" pitchFamily="34" charset="0"/>
                <a:ea typeface="HGP創英角ｺﾞｼｯｸUB" pitchFamily="50" charset="-128"/>
                <a:cs typeface="Arial" pitchFamily="34" charset="0"/>
              </a:rPr>
              <a:t>実データ</a:t>
            </a:r>
          </a:p>
        </p:txBody>
      </p:sp>
      <p:sp>
        <p:nvSpPr>
          <p:cNvPr id="713752" name="Text Box 24"/>
          <p:cNvSpPr txBox="1">
            <a:spLocks noChangeArrowheads="1"/>
          </p:cNvSpPr>
          <p:nvPr/>
        </p:nvSpPr>
        <p:spPr bwMode="auto">
          <a:xfrm>
            <a:off x="2057400" y="5403850"/>
            <a:ext cx="552480"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200">
                <a:latin typeface="Arial" pitchFamily="34" charset="0"/>
                <a:ea typeface="HGP創英角ｺﾞｼｯｸUB" pitchFamily="50" charset="-128"/>
                <a:cs typeface="Arial" pitchFamily="34" charset="0"/>
              </a:rPr>
              <a:t>30TB</a:t>
            </a:r>
            <a:endParaRPr lang="ja-JP" altLang="en-US" sz="1200">
              <a:latin typeface="Arial" pitchFamily="34" charset="0"/>
              <a:ea typeface="HGP創英角ｺﾞｼｯｸUB" pitchFamily="50" charset="-128"/>
              <a:cs typeface="Arial" pitchFamily="34" charset="0"/>
            </a:endParaRPr>
          </a:p>
        </p:txBody>
      </p:sp>
      <p:sp>
        <p:nvSpPr>
          <p:cNvPr id="713753" name="Text Box 25"/>
          <p:cNvSpPr txBox="1">
            <a:spLocks noChangeArrowheads="1"/>
          </p:cNvSpPr>
          <p:nvPr/>
        </p:nvSpPr>
        <p:spPr bwMode="auto">
          <a:xfrm>
            <a:off x="1907704" y="4869160"/>
            <a:ext cx="954107"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altLang="en-US" sz="1200" dirty="0">
                <a:latin typeface="Arial" pitchFamily="34" charset="0"/>
                <a:ea typeface="HGP創英角ｺﾞｼｯｸUB" pitchFamily="50" charset="-128"/>
                <a:cs typeface="Arial" pitchFamily="34" charset="0"/>
              </a:rPr>
              <a:t>未使用領域</a:t>
            </a:r>
          </a:p>
          <a:p>
            <a:pPr algn="ctr"/>
            <a:r>
              <a:rPr lang="en-US" altLang="ja-JP" sz="1200" dirty="0">
                <a:latin typeface="Arial" pitchFamily="34" charset="0"/>
                <a:ea typeface="HGP創英角ｺﾞｼｯｸUB" pitchFamily="50" charset="-128"/>
                <a:cs typeface="Arial" pitchFamily="34" charset="0"/>
              </a:rPr>
              <a:t>20TB</a:t>
            </a:r>
            <a:endParaRPr lang="ja-JP" altLang="en-US" sz="1200" dirty="0">
              <a:latin typeface="Arial" pitchFamily="34" charset="0"/>
              <a:ea typeface="HGP創英角ｺﾞｼｯｸUB" pitchFamily="50" charset="-128"/>
              <a:cs typeface="Arial" pitchFamily="34" charset="0"/>
            </a:endParaRPr>
          </a:p>
        </p:txBody>
      </p:sp>
      <p:sp>
        <p:nvSpPr>
          <p:cNvPr id="713754" name="Text Box 26"/>
          <p:cNvSpPr txBox="1">
            <a:spLocks noChangeArrowheads="1"/>
          </p:cNvSpPr>
          <p:nvPr/>
        </p:nvSpPr>
        <p:spPr bwMode="auto">
          <a:xfrm>
            <a:off x="1828800" y="3454400"/>
            <a:ext cx="1112805"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1200" dirty="0">
                <a:latin typeface="Arial" pitchFamily="34" charset="0"/>
                <a:ea typeface="HGP創英角ｺﾞｼｯｸUB" pitchFamily="50" charset="-128"/>
                <a:cs typeface="Arial" pitchFamily="34" charset="0"/>
              </a:rPr>
              <a:t>論理ボリューム</a:t>
            </a:r>
          </a:p>
        </p:txBody>
      </p:sp>
      <p:sp>
        <p:nvSpPr>
          <p:cNvPr id="713755" name="Text Box 27"/>
          <p:cNvSpPr txBox="1">
            <a:spLocks noChangeArrowheads="1"/>
          </p:cNvSpPr>
          <p:nvPr/>
        </p:nvSpPr>
        <p:spPr bwMode="auto">
          <a:xfrm>
            <a:off x="1825649" y="4017963"/>
            <a:ext cx="1111202"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altLang="en-US" sz="1200">
                <a:latin typeface="Arial" pitchFamily="34" charset="0"/>
                <a:ea typeface="HGP創英角ｺﾞｼｯｸUB" pitchFamily="50" charset="-128"/>
                <a:cs typeface="Arial" pitchFamily="34" charset="0"/>
              </a:rPr>
              <a:t>物理ストレージ</a:t>
            </a:r>
          </a:p>
        </p:txBody>
      </p:sp>
      <p:sp>
        <p:nvSpPr>
          <p:cNvPr id="713756" name="Rectangle 28"/>
          <p:cNvSpPr>
            <a:spLocks noChangeArrowheads="1"/>
          </p:cNvSpPr>
          <p:nvPr/>
        </p:nvSpPr>
        <p:spPr bwMode="auto">
          <a:xfrm>
            <a:off x="1346200" y="1066800"/>
            <a:ext cx="196215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50000"/>
              </a:spcBef>
            </a:pPr>
            <a:r>
              <a:rPr lang="ja-JP" altLang="en-US" sz="2000">
                <a:latin typeface="Arial" pitchFamily="34" charset="0"/>
                <a:ea typeface="HGP創英角ｺﾞｼｯｸUB" pitchFamily="50" charset="-128"/>
                <a:cs typeface="Arial" pitchFamily="34" charset="0"/>
              </a:rPr>
              <a:t>一般的な仮想化</a:t>
            </a:r>
          </a:p>
        </p:txBody>
      </p:sp>
      <p:sp>
        <p:nvSpPr>
          <p:cNvPr id="713757" name="Text Box 29"/>
          <p:cNvSpPr txBox="1">
            <a:spLocks noChangeArrowheads="1"/>
          </p:cNvSpPr>
          <p:nvPr/>
        </p:nvSpPr>
        <p:spPr bwMode="auto">
          <a:xfrm>
            <a:off x="990600" y="5943600"/>
            <a:ext cx="2632452"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400">
                <a:solidFill>
                  <a:srgbClr val="FF0000"/>
                </a:solidFill>
                <a:latin typeface="Arial" pitchFamily="34" charset="0"/>
                <a:ea typeface="HGP創英角ｺﾞｼｯｸUB" pitchFamily="50" charset="-128"/>
                <a:cs typeface="Arial" pitchFamily="34" charset="0"/>
              </a:rPr>
              <a:t>ボリュームの仮想化</a:t>
            </a:r>
          </a:p>
        </p:txBody>
      </p:sp>
      <p:grpSp>
        <p:nvGrpSpPr>
          <p:cNvPr id="713758" name="Group 30"/>
          <p:cNvGrpSpPr>
            <a:grpSpLocks/>
          </p:cNvGrpSpPr>
          <p:nvPr/>
        </p:nvGrpSpPr>
        <p:grpSpPr bwMode="auto">
          <a:xfrm>
            <a:off x="4876800" y="1066800"/>
            <a:ext cx="3810000" cy="5334000"/>
            <a:chOff x="3072" y="672"/>
            <a:chExt cx="2400" cy="3360"/>
          </a:xfrm>
        </p:grpSpPr>
        <p:grpSp>
          <p:nvGrpSpPr>
            <p:cNvPr id="713759" name="Group 31"/>
            <p:cNvGrpSpPr>
              <a:grpSpLocks/>
            </p:cNvGrpSpPr>
            <p:nvPr/>
          </p:nvGrpSpPr>
          <p:grpSpPr bwMode="auto">
            <a:xfrm>
              <a:off x="3072" y="672"/>
              <a:ext cx="2400" cy="2992"/>
              <a:chOff x="3072" y="848"/>
              <a:chExt cx="2400" cy="2992"/>
            </a:xfrm>
          </p:grpSpPr>
          <p:sp>
            <p:nvSpPr>
              <p:cNvPr id="713760" name="AutoShape 32"/>
              <p:cNvSpPr>
                <a:spLocks noChangeArrowheads="1"/>
              </p:cNvSpPr>
              <p:nvPr/>
            </p:nvSpPr>
            <p:spPr bwMode="auto">
              <a:xfrm>
                <a:off x="3072" y="2688"/>
                <a:ext cx="2400" cy="1152"/>
              </a:xfrm>
              <a:prstGeom prst="roundRect">
                <a:avLst>
                  <a:gd name="adj" fmla="val 18403"/>
                </a:avLst>
              </a:prstGeom>
              <a:solidFill>
                <a:schemeClr val="bg1"/>
              </a:solidFill>
              <a:ln w="38100" algn="ctr">
                <a:solidFill>
                  <a:schemeClr val="bg2"/>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3761" name="AutoShape 33"/>
              <p:cNvSpPr>
                <a:spLocks noChangeArrowheads="1"/>
              </p:cNvSpPr>
              <p:nvPr/>
            </p:nvSpPr>
            <p:spPr bwMode="auto">
              <a:xfrm>
                <a:off x="3072" y="1152"/>
                <a:ext cx="2400" cy="1392"/>
              </a:xfrm>
              <a:prstGeom prst="roundRect">
                <a:avLst>
                  <a:gd name="adj" fmla="val 16667"/>
                </a:avLst>
              </a:prstGeom>
              <a:solidFill>
                <a:schemeClr val="bg1"/>
              </a:solidFill>
              <a:ln w="38100" algn="ctr">
                <a:solidFill>
                  <a:srgbClr val="FF9900"/>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3762" name="AutoShape 34"/>
              <p:cNvSpPr>
                <a:spLocks noChangeArrowheads="1"/>
              </p:cNvSpPr>
              <p:nvPr/>
            </p:nvSpPr>
            <p:spPr bwMode="auto">
              <a:xfrm>
                <a:off x="3160" y="2918"/>
                <a:ext cx="2208" cy="672"/>
              </a:xfrm>
              <a:prstGeom prst="can">
                <a:avLst>
                  <a:gd name="adj" fmla="val 31847"/>
                </a:avLst>
              </a:prstGeom>
              <a:solidFill>
                <a:srgbClr val="EAEAEA"/>
              </a:solidFill>
              <a:ln w="28575">
                <a:solidFill>
                  <a:srgbClr val="0066FF"/>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3763" name="AutoShape 35"/>
              <p:cNvSpPr>
                <a:spLocks noChangeArrowheads="1"/>
              </p:cNvSpPr>
              <p:nvPr/>
            </p:nvSpPr>
            <p:spPr bwMode="auto">
              <a:xfrm>
                <a:off x="3160" y="2908"/>
                <a:ext cx="2208" cy="336"/>
              </a:xfrm>
              <a:prstGeom prst="can">
                <a:avLst>
                  <a:gd name="adj" fmla="val 46356"/>
                </a:avLst>
              </a:prstGeom>
              <a:solidFill>
                <a:schemeClr val="bg2"/>
              </a:solidFill>
              <a:ln w="28575">
                <a:solidFill>
                  <a:srgbClr val="00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3764" name="Text Box 36"/>
              <p:cNvSpPr txBox="1">
                <a:spLocks noChangeArrowheads="1"/>
              </p:cNvSpPr>
              <p:nvPr/>
            </p:nvSpPr>
            <p:spPr bwMode="auto">
              <a:xfrm>
                <a:off x="4137" y="3071"/>
                <a:ext cx="351" cy="17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200">
                    <a:solidFill>
                      <a:schemeClr val="bg1"/>
                    </a:solidFill>
                    <a:latin typeface="Arial" pitchFamily="34" charset="0"/>
                    <a:ea typeface="HGP創英角ｺﾞｼｯｸUB" pitchFamily="50" charset="-128"/>
                    <a:cs typeface="Arial" pitchFamily="34" charset="0"/>
                  </a:rPr>
                  <a:t>10TB</a:t>
                </a:r>
                <a:endParaRPr lang="ja-JP" altLang="en-US" sz="1200">
                  <a:solidFill>
                    <a:schemeClr val="bg1"/>
                  </a:solidFill>
                  <a:latin typeface="Arial" pitchFamily="34" charset="0"/>
                  <a:ea typeface="HGP創英角ｺﾞｼｯｸUB" pitchFamily="50" charset="-128"/>
                  <a:cs typeface="Arial" pitchFamily="34" charset="0"/>
                </a:endParaRPr>
              </a:p>
            </p:txBody>
          </p:sp>
          <p:sp>
            <p:nvSpPr>
              <p:cNvPr id="713765" name="Text Box 37"/>
              <p:cNvSpPr txBox="1">
                <a:spLocks noChangeArrowheads="1"/>
              </p:cNvSpPr>
              <p:nvPr/>
            </p:nvSpPr>
            <p:spPr bwMode="auto">
              <a:xfrm>
                <a:off x="4120" y="2908"/>
                <a:ext cx="404" cy="15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1000">
                    <a:solidFill>
                      <a:schemeClr val="bg1"/>
                    </a:solidFill>
                    <a:latin typeface="Arial" pitchFamily="34" charset="0"/>
                    <a:ea typeface="HGP創英角ｺﾞｼｯｸUB" pitchFamily="50" charset="-128"/>
                    <a:cs typeface="Arial" pitchFamily="34" charset="0"/>
                  </a:rPr>
                  <a:t>実データ</a:t>
                </a:r>
              </a:p>
            </p:txBody>
          </p:sp>
          <p:sp>
            <p:nvSpPr>
              <p:cNvPr id="713766" name="AutoShape 38"/>
              <p:cNvSpPr>
                <a:spLocks noChangeArrowheads="1"/>
              </p:cNvSpPr>
              <p:nvPr/>
            </p:nvSpPr>
            <p:spPr bwMode="auto">
              <a:xfrm>
                <a:off x="3160" y="1488"/>
                <a:ext cx="672" cy="816"/>
              </a:xfrm>
              <a:prstGeom prst="can">
                <a:avLst>
                  <a:gd name="adj" fmla="val 25466"/>
                </a:avLst>
              </a:prstGeom>
              <a:solidFill>
                <a:schemeClr val="accent1"/>
              </a:solidFill>
              <a:ln w="28575">
                <a:solidFill>
                  <a:srgbClr val="00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3767" name="AutoShape 39"/>
              <p:cNvSpPr>
                <a:spLocks noChangeArrowheads="1"/>
              </p:cNvSpPr>
              <p:nvPr/>
            </p:nvSpPr>
            <p:spPr bwMode="auto">
              <a:xfrm>
                <a:off x="3160" y="1488"/>
                <a:ext cx="672" cy="336"/>
              </a:xfrm>
              <a:prstGeom prst="can">
                <a:avLst>
                  <a:gd name="adj" fmla="val 49403"/>
                </a:avLst>
              </a:prstGeom>
              <a:solidFill>
                <a:schemeClr val="bg2"/>
              </a:solidFill>
              <a:ln w="28575">
                <a:solidFill>
                  <a:srgbClr val="00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3768" name="Text Box 40"/>
              <p:cNvSpPr txBox="1">
                <a:spLocks noChangeArrowheads="1"/>
              </p:cNvSpPr>
              <p:nvPr/>
            </p:nvSpPr>
            <p:spPr bwMode="auto">
              <a:xfrm>
                <a:off x="3352" y="1651"/>
                <a:ext cx="294" cy="17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200">
                    <a:solidFill>
                      <a:schemeClr val="bg1"/>
                    </a:solidFill>
                    <a:latin typeface="Arial" pitchFamily="34" charset="0"/>
                    <a:ea typeface="HGP創英角ｺﾞｼｯｸUB" pitchFamily="50" charset="-128"/>
                    <a:cs typeface="Arial" pitchFamily="34" charset="0"/>
                  </a:rPr>
                  <a:t>2TB</a:t>
                </a:r>
                <a:endParaRPr lang="ja-JP" altLang="en-US" sz="1200">
                  <a:solidFill>
                    <a:schemeClr val="bg1"/>
                  </a:solidFill>
                  <a:latin typeface="Arial" pitchFamily="34" charset="0"/>
                  <a:ea typeface="HGP創英角ｺﾞｼｯｸUB" pitchFamily="50" charset="-128"/>
                  <a:cs typeface="Arial" pitchFamily="34" charset="0"/>
                </a:endParaRPr>
              </a:p>
            </p:txBody>
          </p:sp>
          <p:sp>
            <p:nvSpPr>
              <p:cNvPr id="713769" name="Text Box 41"/>
              <p:cNvSpPr txBox="1">
                <a:spLocks noChangeArrowheads="1"/>
              </p:cNvSpPr>
              <p:nvPr/>
            </p:nvSpPr>
            <p:spPr bwMode="auto">
              <a:xfrm>
                <a:off x="3304" y="1488"/>
                <a:ext cx="404" cy="15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1000">
                    <a:solidFill>
                      <a:schemeClr val="bg1"/>
                    </a:solidFill>
                    <a:latin typeface="Arial" pitchFamily="34" charset="0"/>
                    <a:ea typeface="HGP創英角ｺﾞｼｯｸUB" pitchFamily="50" charset="-128"/>
                    <a:cs typeface="Arial" pitchFamily="34" charset="0"/>
                  </a:rPr>
                  <a:t>実データ</a:t>
                </a:r>
              </a:p>
            </p:txBody>
          </p:sp>
          <p:sp>
            <p:nvSpPr>
              <p:cNvPr id="713770" name="AutoShape 42"/>
              <p:cNvSpPr>
                <a:spLocks noChangeArrowheads="1"/>
              </p:cNvSpPr>
              <p:nvPr/>
            </p:nvSpPr>
            <p:spPr bwMode="auto">
              <a:xfrm>
                <a:off x="3928" y="1488"/>
                <a:ext cx="672" cy="816"/>
              </a:xfrm>
              <a:prstGeom prst="can">
                <a:avLst>
                  <a:gd name="adj" fmla="val 25466"/>
                </a:avLst>
              </a:prstGeom>
              <a:solidFill>
                <a:schemeClr val="accent1"/>
              </a:solidFill>
              <a:ln w="28575">
                <a:solidFill>
                  <a:srgbClr val="00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3771" name="AutoShape 43"/>
              <p:cNvSpPr>
                <a:spLocks noChangeArrowheads="1"/>
              </p:cNvSpPr>
              <p:nvPr/>
            </p:nvSpPr>
            <p:spPr bwMode="auto">
              <a:xfrm>
                <a:off x="3928" y="1488"/>
                <a:ext cx="672" cy="432"/>
              </a:xfrm>
              <a:prstGeom prst="can">
                <a:avLst>
                  <a:gd name="adj" fmla="val 38889"/>
                </a:avLst>
              </a:prstGeom>
              <a:solidFill>
                <a:schemeClr val="bg2"/>
              </a:solidFill>
              <a:ln w="28575">
                <a:solidFill>
                  <a:srgbClr val="00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3772" name="Text Box 44"/>
              <p:cNvSpPr txBox="1">
                <a:spLocks noChangeArrowheads="1"/>
              </p:cNvSpPr>
              <p:nvPr/>
            </p:nvSpPr>
            <p:spPr bwMode="auto">
              <a:xfrm>
                <a:off x="4120" y="1699"/>
                <a:ext cx="294" cy="17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200">
                    <a:solidFill>
                      <a:schemeClr val="bg1"/>
                    </a:solidFill>
                    <a:latin typeface="Arial" pitchFamily="34" charset="0"/>
                    <a:ea typeface="HGP創英角ｺﾞｼｯｸUB" pitchFamily="50" charset="-128"/>
                    <a:cs typeface="Arial" pitchFamily="34" charset="0"/>
                  </a:rPr>
                  <a:t>3TB</a:t>
                </a:r>
                <a:endParaRPr lang="ja-JP" altLang="en-US" sz="1200">
                  <a:solidFill>
                    <a:schemeClr val="bg1"/>
                  </a:solidFill>
                  <a:latin typeface="Arial" pitchFamily="34" charset="0"/>
                  <a:ea typeface="HGP創英角ｺﾞｼｯｸUB" pitchFamily="50" charset="-128"/>
                  <a:cs typeface="Arial" pitchFamily="34" charset="0"/>
                </a:endParaRPr>
              </a:p>
            </p:txBody>
          </p:sp>
          <p:sp>
            <p:nvSpPr>
              <p:cNvPr id="713773" name="Text Box 45"/>
              <p:cNvSpPr txBox="1">
                <a:spLocks noChangeArrowheads="1"/>
              </p:cNvSpPr>
              <p:nvPr/>
            </p:nvSpPr>
            <p:spPr bwMode="auto">
              <a:xfrm>
                <a:off x="4072" y="1488"/>
                <a:ext cx="404" cy="15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1000">
                    <a:solidFill>
                      <a:schemeClr val="bg1"/>
                    </a:solidFill>
                    <a:latin typeface="Arial" pitchFamily="34" charset="0"/>
                    <a:ea typeface="HGP創英角ｺﾞｼｯｸUB" pitchFamily="50" charset="-128"/>
                    <a:cs typeface="Arial" pitchFamily="34" charset="0"/>
                  </a:rPr>
                  <a:t>実データ</a:t>
                </a:r>
              </a:p>
            </p:txBody>
          </p:sp>
          <p:sp>
            <p:nvSpPr>
              <p:cNvPr id="713774" name="AutoShape 46"/>
              <p:cNvSpPr>
                <a:spLocks noChangeArrowheads="1"/>
              </p:cNvSpPr>
              <p:nvPr/>
            </p:nvSpPr>
            <p:spPr bwMode="auto">
              <a:xfrm>
                <a:off x="4696" y="1488"/>
                <a:ext cx="672" cy="816"/>
              </a:xfrm>
              <a:prstGeom prst="can">
                <a:avLst>
                  <a:gd name="adj" fmla="val 25466"/>
                </a:avLst>
              </a:prstGeom>
              <a:solidFill>
                <a:schemeClr val="accent1"/>
              </a:solidFill>
              <a:ln w="28575">
                <a:solidFill>
                  <a:srgbClr val="00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3775" name="AutoShape 47"/>
              <p:cNvSpPr>
                <a:spLocks noChangeArrowheads="1"/>
              </p:cNvSpPr>
              <p:nvPr/>
            </p:nvSpPr>
            <p:spPr bwMode="auto">
              <a:xfrm>
                <a:off x="4696" y="1488"/>
                <a:ext cx="672" cy="576"/>
              </a:xfrm>
              <a:prstGeom prst="can">
                <a:avLst>
                  <a:gd name="adj" fmla="val 27954"/>
                </a:avLst>
              </a:prstGeom>
              <a:solidFill>
                <a:schemeClr val="bg2"/>
              </a:solidFill>
              <a:ln w="28575">
                <a:solidFill>
                  <a:srgbClr val="00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3776" name="Text Box 48"/>
              <p:cNvSpPr txBox="1">
                <a:spLocks noChangeArrowheads="1"/>
              </p:cNvSpPr>
              <p:nvPr/>
            </p:nvSpPr>
            <p:spPr bwMode="auto">
              <a:xfrm>
                <a:off x="4888" y="1728"/>
                <a:ext cx="294" cy="17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200">
                    <a:solidFill>
                      <a:schemeClr val="bg1"/>
                    </a:solidFill>
                    <a:latin typeface="Arial" pitchFamily="34" charset="0"/>
                    <a:ea typeface="HGP創英角ｺﾞｼｯｸUB" pitchFamily="50" charset="-128"/>
                    <a:cs typeface="Arial" pitchFamily="34" charset="0"/>
                  </a:rPr>
                  <a:t>5TB</a:t>
                </a:r>
                <a:endParaRPr lang="ja-JP" altLang="en-US" sz="1200">
                  <a:solidFill>
                    <a:schemeClr val="bg1"/>
                  </a:solidFill>
                  <a:latin typeface="Arial" pitchFamily="34" charset="0"/>
                  <a:ea typeface="HGP創英角ｺﾞｼｯｸUB" pitchFamily="50" charset="-128"/>
                  <a:cs typeface="Arial" pitchFamily="34" charset="0"/>
                </a:endParaRPr>
              </a:p>
            </p:txBody>
          </p:sp>
          <p:sp>
            <p:nvSpPr>
              <p:cNvPr id="713777" name="Text Box 49"/>
              <p:cNvSpPr txBox="1">
                <a:spLocks noChangeArrowheads="1"/>
              </p:cNvSpPr>
              <p:nvPr/>
            </p:nvSpPr>
            <p:spPr bwMode="auto">
              <a:xfrm>
                <a:off x="4840" y="1488"/>
                <a:ext cx="404" cy="15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1000">
                    <a:solidFill>
                      <a:schemeClr val="bg1"/>
                    </a:solidFill>
                    <a:latin typeface="Arial" pitchFamily="34" charset="0"/>
                    <a:ea typeface="HGP創英角ｺﾞｼｯｸUB" pitchFamily="50" charset="-128"/>
                    <a:cs typeface="Arial" pitchFamily="34" charset="0"/>
                  </a:rPr>
                  <a:t>実データ</a:t>
                </a:r>
              </a:p>
            </p:txBody>
          </p:sp>
          <p:sp>
            <p:nvSpPr>
              <p:cNvPr id="713778" name="Text Box 50"/>
              <p:cNvSpPr txBox="1">
                <a:spLocks noChangeArrowheads="1"/>
              </p:cNvSpPr>
              <p:nvPr/>
            </p:nvSpPr>
            <p:spPr bwMode="auto">
              <a:xfrm>
                <a:off x="3256" y="1216"/>
                <a:ext cx="469" cy="23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800">
                    <a:latin typeface="Arial" pitchFamily="34" charset="0"/>
                    <a:ea typeface="HGP創英角ｺﾞｼｯｸUB" pitchFamily="50" charset="-128"/>
                    <a:cs typeface="Arial" pitchFamily="34" charset="0"/>
                  </a:rPr>
                  <a:t>10TB</a:t>
                </a:r>
                <a:endParaRPr lang="ja-JP" altLang="en-US" sz="1800">
                  <a:latin typeface="Arial" pitchFamily="34" charset="0"/>
                  <a:ea typeface="HGP創英角ｺﾞｼｯｸUB" pitchFamily="50" charset="-128"/>
                  <a:cs typeface="Arial" pitchFamily="34" charset="0"/>
                </a:endParaRPr>
              </a:p>
            </p:txBody>
          </p:sp>
          <p:sp>
            <p:nvSpPr>
              <p:cNvPr id="713779" name="Text Box 51"/>
              <p:cNvSpPr txBox="1">
                <a:spLocks noChangeArrowheads="1"/>
              </p:cNvSpPr>
              <p:nvPr/>
            </p:nvSpPr>
            <p:spPr bwMode="auto">
              <a:xfrm>
                <a:off x="4024" y="1216"/>
                <a:ext cx="469" cy="23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800">
                    <a:latin typeface="Arial" pitchFamily="34" charset="0"/>
                    <a:ea typeface="HGP創英角ｺﾞｼｯｸUB" pitchFamily="50" charset="-128"/>
                    <a:cs typeface="Arial" pitchFamily="34" charset="0"/>
                  </a:rPr>
                  <a:t>10TB</a:t>
                </a:r>
                <a:endParaRPr lang="ja-JP" altLang="en-US" sz="1800">
                  <a:latin typeface="Arial" pitchFamily="34" charset="0"/>
                  <a:ea typeface="HGP創英角ｺﾞｼｯｸUB" pitchFamily="50" charset="-128"/>
                  <a:cs typeface="Arial" pitchFamily="34" charset="0"/>
                </a:endParaRPr>
              </a:p>
            </p:txBody>
          </p:sp>
          <p:sp>
            <p:nvSpPr>
              <p:cNvPr id="713780" name="Text Box 52"/>
              <p:cNvSpPr txBox="1">
                <a:spLocks noChangeArrowheads="1"/>
              </p:cNvSpPr>
              <p:nvPr/>
            </p:nvSpPr>
            <p:spPr bwMode="auto">
              <a:xfrm>
                <a:off x="4792" y="1216"/>
                <a:ext cx="469" cy="23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800">
                    <a:latin typeface="Arial" pitchFamily="34" charset="0"/>
                    <a:ea typeface="HGP創英角ｺﾞｼｯｸUB" pitchFamily="50" charset="-128"/>
                    <a:cs typeface="Arial" pitchFamily="34" charset="0"/>
                  </a:rPr>
                  <a:t>10TB</a:t>
                </a:r>
                <a:endParaRPr lang="ja-JP" altLang="en-US" sz="1800">
                  <a:latin typeface="Arial" pitchFamily="34" charset="0"/>
                  <a:ea typeface="HGP創英角ｺﾞｼｯｸUB" pitchFamily="50" charset="-128"/>
                  <a:cs typeface="Arial" pitchFamily="34" charset="0"/>
                </a:endParaRPr>
              </a:p>
            </p:txBody>
          </p:sp>
          <p:sp>
            <p:nvSpPr>
              <p:cNvPr id="713781" name="Text Box 53"/>
              <p:cNvSpPr txBox="1">
                <a:spLocks noChangeArrowheads="1"/>
              </p:cNvSpPr>
              <p:nvPr/>
            </p:nvSpPr>
            <p:spPr bwMode="auto">
              <a:xfrm>
                <a:off x="4072" y="3590"/>
                <a:ext cx="348" cy="17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200">
                    <a:solidFill>
                      <a:srgbClr val="0066FF"/>
                    </a:solidFill>
                    <a:latin typeface="Arial" pitchFamily="34" charset="0"/>
                    <a:ea typeface="HGP創英角ｺﾞｼｯｸUB" pitchFamily="50" charset="-128"/>
                    <a:cs typeface="Arial" pitchFamily="34" charset="0"/>
                  </a:rPr>
                  <a:t>10TB</a:t>
                </a:r>
                <a:endParaRPr lang="ja-JP" altLang="en-US" sz="1200">
                  <a:solidFill>
                    <a:srgbClr val="0066FF"/>
                  </a:solidFill>
                  <a:latin typeface="Arial" pitchFamily="34" charset="0"/>
                  <a:ea typeface="HGP創英角ｺﾞｼｯｸUB" pitchFamily="50" charset="-128"/>
                  <a:cs typeface="Arial" pitchFamily="34" charset="0"/>
                </a:endParaRPr>
              </a:p>
            </p:txBody>
          </p:sp>
          <p:sp>
            <p:nvSpPr>
              <p:cNvPr id="713782" name="Text Box 54"/>
              <p:cNvSpPr txBox="1">
                <a:spLocks noChangeArrowheads="1"/>
              </p:cNvSpPr>
              <p:nvPr/>
            </p:nvSpPr>
            <p:spPr bwMode="auto">
              <a:xfrm>
                <a:off x="4021" y="3254"/>
                <a:ext cx="601" cy="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altLang="en-US" sz="1200">
                    <a:solidFill>
                      <a:srgbClr val="0066FF"/>
                    </a:solidFill>
                    <a:latin typeface="Arial" pitchFamily="34" charset="0"/>
                    <a:ea typeface="HGP創英角ｺﾞｼｯｸUB" pitchFamily="50" charset="-128"/>
                    <a:cs typeface="Arial" pitchFamily="34" charset="0"/>
                  </a:rPr>
                  <a:t>未使用領域</a:t>
                </a:r>
              </a:p>
              <a:p>
                <a:pPr algn="ctr"/>
                <a:r>
                  <a:rPr lang="en-US" altLang="ja-JP" sz="1200">
                    <a:solidFill>
                      <a:srgbClr val="0066FF"/>
                    </a:solidFill>
                    <a:latin typeface="Arial" pitchFamily="34" charset="0"/>
                    <a:ea typeface="HGP創英角ｺﾞｼｯｸUB" pitchFamily="50" charset="-128"/>
                    <a:cs typeface="Arial" pitchFamily="34" charset="0"/>
                  </a:rPr>
                  <a:t>0TB</a:t>
                </a:r>
                <a:endParaRPr lang="ja-JP" altLang="en-US" sz="1200">
                  <a:solidFill>
                    <a:srgbClr val="0066FF"/>
                  </a:solidFill>
                  <a:latin typeface="Arial" pitchFamily="34" charset="0"/>
                  <a:ea typeface="HGP創英角ｺﾞｼｯｸUB" pitchFamily="50" charset="-128"/>
                  <a:cs typeface="Arial" pitchFamily="34" charset="0"/>
                </a:endParaRPr>
              </a:p>
            </p:txBody>
          </p:sp>
          <p:sp>
            <p:nvSpPr>
              <p:cNvPr id="713783" name="AutoShape 55"/>
              <p:cNvSpPr>
                <a:spLocks noChangeArrowheads="1"/>
              </p:cNvSpPr>
              <p:nvPr/>
            </p:nvSpPr>
            <p:spPr bwMode="auto">
              <a:xfrm>
                <a:off x="3166" y="3552"/>
                <a:ext cx="868" cy="193"/>
              </a:xfrm>
              <a:prstGeom prst="wedgeRoundRectCallout">
                <a:avLst>
                  <a:gd name="adj1" fmla="val -3042"/>
                  <a:gd name="adj2" fmla="val -147000"/>
                  <a:gd name="adj3" fmla="val 16667"/>
                </a:avLst>
              </a:prstGeom>
              <a:solidFill>
                <a:srgbClr val="3333FF"/>
              </a:solidFill>
              <a:ln>
                <a:headEnd/>
                <a:tailEnd/>
              </a:ln>
              <a:extLst/>
            </p:spPr>
            <p:style>
              <a:lnRef idx="0">
                <a:schemeClr val="accent2"/>
              </a:lnRef>
              <a:fillRef idx="3">
                <a:schemeClr val="accent2"/>
              </a:fillRef>
              <a:effectRef idx="3">
                <a:schemeClr val="accent2"/>
              </a:effectRef>
              <a:fontRef idx="minor">
                <a:schemeClr val="lt1"/>
              </a:fontRef>
            </p:style>
            <p:txBody>
              <a:bodyPr wrap="none">
                <a:spAutoFit/>
              </a:bodyPr>
              <a:lstStyle/>
              <a:p>
                <a:r>
                  <a:rPr lang="ja-JP" altLang="en-US" sz="1200">
                    <a:solidFill>
                      <a:schemeClr val="bg1"/>
                    </a:solidFill>
                    <a:latin typeface="Arial" pitchFamily="34" charset="0"/>
                    <a:ea typeface="HGP創英角ｺﾞｼｯｸUB" pitchFamily="50" charset="-128"/>
                    <a:cs typeface="Arial" pitchFamily="34" charset="0"/>
                  </a:rPr>
                  <a:t>必要に応じて追加</a:t>
                </a:r>
              </a:p>
            </p:txBody>
          </p:sp>
          <p:sp>
            <p:nvSpPr>
              <p:cNvPr id="713784" name="Text Box 56"/>
              <p:cNvSpPr txBox="1">
                <a:spLocks noChangeArrowheads="1"/>
              </p:cNvSpPr>
              <p:nvPr/>
            </p:nvSpPr>
            <p:spPr bwMode="auto">
              <a:xfrm>
                <a:off x="3936" y="2352"/>
                <a:ext cx="701" cy="17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1200">
                    <a:latin typeface="Arial" pitchFamily="34" charset="0"/>
                    <a:ea typeface="HGP創英角ｺﾞｼｯｸUB" pitchFamily="50" charset="-128"/>
                    <a:cs typeface="Arial" pitchFamily="34" charset="0"/>
                  </a:rPr>
                  <a:t>論理ボリューム</a:t>
                </a:r>
              </a:p>
            </p:txBody>
          </p:sp>
          <p:sp>
            <p:nvSpPr>
              <p:cNvPr id="713785" name="Text Box 57"/>
              <p:cNvSpPr txBox="1">
                <a:spLocks noChangeArrowheads="1"/>
              </p:cNvSpPr>
              <p:nvPr/>
            </p:nvSpPr>
            <p:spPr bwMode="auto">
              <a:xfrm>
                <a:off x="3935" y="2707"/>
                <a:ext cx="700" cy="17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altLang="en-US" sz="1200">
                    <a:latin typeface="Arial" pitchFamily="34" charset="0"/>
                    <a:ea typeface="HGP創英角ｺﾞｼｯｸUB" pitchFamily="50" charset="-128"/>
                    <a:cs typeface="Arial" pitchFamily="34" charset="0"/>
                  </a:rPr>
                  <a:t>物理ストレージ</a:t>
                </a:r>
              </a:p>
            </p:txBody>
          </p:sp>
          <p:sp>
            <p:nvSpPr>
              <p:cNvPr id="713786" name="Rectangle 58"/>
              <p:cNvSpPr>
                <a:spLocks noChangeArrowheads="1"/>
              </p:cNvSpPr>
              <p:nvPr/>
            </p:nvSpPr>
            <p:spPr bwMode="auto">
              <a:xfrm>
                <a:off x="3526" y="848"/>
                <a:ext cx="1459" cy="25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50000"/>
                  </a:spcBef>
                </a:pPr>
                <a:r>
                  <a:rPr lang="ja-JP" altLang="en-US" sz="2000">
                    <a:solidFill>
                      <a:srgbClr val="0066FF"/>
                    </a:solidFill>
                    <a:latin typeface="Arial" pitchFamily="34" charset="0"/>
                    <a:ea typeface="HGP創英角ｺﾞｼｯｸUB" pitchFamily="50" charset="-128"/>
                    <a:cs typeface="Arial" pitchFamily="34" charset="0"/>
                  </a:rPr>
                  <a:t>シンプロビジョニング</a:t>
                </a:r>
              </a:p>
            </p:txBody>
          </p:sp>
        </p:grpSp>
        <p:sp>
          <p:nvSpPr>
            <p:cNvPr id="713787" name="Text Box 59"/>
            <p:cNvSpPr txBox="1">
              <a:spLocks noChangeArrowheads="1"/>
            </p:cNvSpPr>
            <p:nvPr/>
          </p:nvSpPr>
          <p:spPr bwMode="auto">
            <a:xfrm>
              <a:off x="3711" y="3744"/>
              <a:ext cx="1268" cy="2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400">
                  <a:solidFill>
                    <a:srgbClr val="3333FF"/>
                  </a:solidFill>
                  <a:latin typeface="Arial" pitchFamily="34" charset="0"/>
                  <a:ea typeface="HGP創英角ｺﾞｼｯｸUB" pitchFamily="50" charset="-128"/>
                  <a:cs typeface="Arial" pitchFamily="34" charset="0"/>
                </a:rPr>
                <a:t>容量を仮想化</a:t>
              </a:r>
            </a:p>
          </p:txBody>
        </p:sp>
      </p:grpSp>
      <p:sp>
        <p:nvSpPr>
          <p:cNvPr id="60" name="AutoShape 55"/>
          <p:cNvSpPr>
            <a:spLocks noChangeArrowheads="1"/>
          </p:cNvSpPr>
          <p:nvPr/>
        </p:nvSpPr>
        <p:spPr bwMode="auto">
          <a:xfrm>
            <a:off x="312881" y="5024199"/>
            <a:ext cx="1363519" cy="919401"/>
          </a:xfrm>
          <a:prstGeom prst="wedgeRoundRectCallout">
            <a:avLst>
              <a:gd name="adj1" fmla="val 66814"/>
              <a:gd name="adj2" fmla="val -39256"/>
              <a:gd name="adj3" fmla="val 16667"/>
            </a:avLst>
          </a:prstGeom>
          <a:solidFill>
            <a:srgbClr val="FF0000"/>
          </a:solidFill>
          <a:ln>
            <a:headEnd/>
            <a:tailEnd/>
          </a:ln>
          <a:extLst/>
        </p:spPr>
        <p:style>
          <a:lnRef idx="0">
            <a:schemeClr val="accent2"/>
          </a:lnRef>
          <a:fillRef idx="3">
            <a:schemeClr val="accent2"/>
          </a:fillRef>
          <a:effectRef idx="3">
            <a:schemeClr val="accent2"/>
          </a:effectRef>
          <a:fontRef idx="minor">
            <a:schemeClr val="lt1"/>
          </a:fontRef>
        </p:style>
        <p:txBody>
          <a:bodyPr wrap="square">
            <a:spAutoFit/>
          </a:bodyPr>
          <a:lstStyle/>
          <a:p>
            <a:r>
              <a:rPr lang="ja-JP" altLang="en-US" sz="1200" dirty="0" smtClean="0">
                <a:solidFill>
                  <a:schemeClr val="bg1"/>
                </a:solidFill>
                <a:latin typeface="Arial" pitchFamily="34" charset="0"/>
                <a:ea typeface="HGP創英角ｺﾞｼｯｸUB" pitchFamily="50" charset="-128"/>
                <a:cs typeface="Arial" pitchFamily="34" charset="0"/>
              </a:rPr>
              <a:t>未使用でも割り当てた以上、全容量を用意しておく必要がある</a:t>
            </a:r>
            <a:endParaRPr lang="ja-JP" altLang="en-US" sz="1200" dirty="0">
              <a:solidFill>
                <a:schemeClr val="bg1"/>
              </a:solidFill>
              <a:latin typeface="Arial" pitchFamily="34" charset="0"/>
              <a:ea typeface="HGP創英角ｺﾞｼｯｸUB" pitchFamily="50" charset="-128"/>
              <a:cs typeface="Arial" pitchFamily="34" charset="0"/>
            </a:endParaRPr>
          </a:p>
        </p:txBody>
      </p:sp>
    </p:spTree>
    <p:extLst>
      <p:ext uri="{BB962C8B-B14F-4D97-AF65-F5344CB8AC3E}">
        <p14:creationId xmlns:p14="http://schemas.microsoft.com/office/powerpoint/2010/main" val="24355759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713758"/>
                                        </p:tgtEl>
                                        <p:attrNameLst>
                                          <p:attrName>style.visibility</p:attrName>
                                        </p:attrNameLst>
                                      </p:cBhvr>
                                      <p:to>
                                        <p:strVal val="visible"/>
                                      </p:to>
                                    </p:set>
                                    <p:anim calcmode="lin" valueType="num">
                                      <p:cBhvr>
                                        <p:cTn id="7" dur="500" fill="hold"/>
                                        <p:tgtEl>
                                          <p:spTgt spid="713758"/>
                                        </p:tgtEl>
                                        <p:attrNameLst>
                                          <p:attrName>ppt_w</p:attrName>
                                        </p:attrNameLst>
                                      </p:cBhvr>
                                      <p:tavLst>
                                        <p:tav tm="0">
                                          <p:val>
                                            <p:fltVal val="0"/>
                                          </p:val>
                                        </p:tav>
                                        <p:tav tm="100000">
                                          <p:val>
                                            <p:strVal val="#ppt_w"/>
                                          </p:val>
                                        </p:tav>
                                      </p:tavLst>
                                    </p:anim>
                                    <p:anim calcmode="lin" valueType="num">
                                      <p:cBhvr>
                                        <p:cTn id="8" dur="500" fill="hold"/>
                                        <p:tgtEl>
                                          <p:spTgt spid="71375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5778" name="AutoShape 2"/>
          <p:cNvSpPr>
            <a:spLocks noChangeArrowheads="1"/>
          </p:cNvSpPr>
          <p:nvPr/>
        </p:nvSpPr>
        <p:spPr bwMode="auto">
          <a:xfrm>
            <a:off x="1905000" y="1066800"/>
            <a:ext cx="1676400" cy="2133600"/>
          </a:xfrm>
          <a:prstGeom prst="roundRect">
            <a:avLst>
              <a:gd name="adj" fmla="val 16667"/>
            </a:avLst>
          </a:prstGeom>
          <a:solidFill>
            <a:schemeClr val="bg1"/>
          </a:solidFill>
          <a:ln w="38100" algn="ctr">
            <a:solidFill>
              <a:srgbClr val="FF9900"/>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latin typeface="Arial" pitchFamily="34" charset="0"/>
              <a:ea typeface="HGP創英角ｺﾞｼｯｸUB" pitchFamily="50" charset="-128"/>
              <a:cs typeface="Arial" pitchFamily="34" charset="0"/>
            </a:endParaRPr>
          </a:p>
        </p:txBody>
      </p:sp>
      <p:sp>
        <p:nvSpPr>
          <p:cNvPr id="715779" name="AutoShape 3"/>
          <p:cNvSpPr>
            <a:spLocks noChangeArrowheads="1"/>
          </p:cNvSpPr>
          <p:nvPr/>
        </p:nvSpPr>
        <p:spPr bwMode="auto">
          <a:xfrm rot="5400000">
            <a:off x="3467100" y="1333500"/>
            <a:ext cx="1066800" cy="1447800"/>
          </a:xfrm>
          <a:prstGeom prst="triangle">
            <a:avLst>
              <a:gd name="adj" fmla="val 50000"/>
            </a:avLst>
          </a:prstGeom>
          <a:solidFill>
            <a:srgbClr val="0066FF">
              <a:alpha val="27000"/>
            </a:srgbClr>
          </a:solidFill>
          <a:ln>
            <a:noFill/>
          </a:ln>
          <a:effectLst/>
          <a:extLs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latin typeface="Arial" pitchFamily="34" charset="0"/>
              <a:ea typeface="HGP創英角ｺﾞｼｯｸUB" pitchFamily="50" charset="-128"/>
              <a:cs typeface="Arial" pitchFamily="34" charset="0"/>
            </a:endParaRPr>
          </a:p>
        </p:txBody>
      </p:sp>
      <p:sp>
        <p:nvSpPr>
          <p:cNvPr id="715780" name="Rectangle 4"/>
          <p:cNvSpPr>
            <a:spLocks noGrp="1" noChangeArrowheads="1"/>
          </p:cNvSpPr>
          <p:nvPr>
            <p:ph type="title"/>
          </p:nvPr>
        </p:nvSpPr>
        <p:spPr>
          <a:xfrm>
            <a:off x="152399" y="152400"/>
            <a:ext cx="8990013" cy="533400"/>
          </a:xfrm>
        </p:spPr>
        <p:txBody>
          <a:bodyPr/>
          <a:lstStyle/>
          <a:p>
            <a:r>
              <a:rPr lang="ja-JP" altLang="en-US" sz="2400" dirty="0" smtClean="0">
                <a:ea typeface="ＭＳ Ｐゴシック" pitchFamily="50" charset="-128"/>
              </a:rPr>
              <a:t>シンプロビジョニング</a:t>
            </a:r>
            <a:r>
              <a:rPr lang="ja-JP" altLang="en-US" sz="2400" dirty="0">
                <a:ea typeface="ＭＳ Ｐゴシック" pitchFamily="50" charset="-128"/>
              </a:rPr>
              <a:t>（３）</a:t>
            </a:r>
          </a:p>
        </p:txBody>
      </p:sp>
      <p:sp>
        <p:nvSpPr>
          <p:cNvPr id="715782" name="AutoShape 6"/>
          <p:cNvSpPr>
            <a:spLocks noChangeArrowheads="1"/>
          </p:cNvSpPr>
          <p:nvPr/>
        </p:nvSpPr>
        <p:spPr bwMode="auto">
          <a:xfrm>
            <a:off x="457200" y="3505200"/>
            <a:ext cx="8229600" cy="609600"/>
          </a:xfrm>
          <a:prstGeom prst="roundRect">
            <a:avLst>
              <a:gd name="adj" fmla="val 16667"/>
            </a:avLst>
          </a:prstGeom>
          <a:solidFill>
            <a:srgbClr val="3333FF"/>
          </a:solidFill>
          <a:ln>
            <a:headEnd/>
            <a:tailEnd/>
          </a:ln>
          <a:extLst/>
        </p:spPr>
        <p:style>
          <a:lnRef idx="0">
            <a:schemeClr val="accent2"/>
          </a:lnRef>
          <a:fillRef idx="3">
            <a:schemeClr val="accent2"/>
          </a:fillRef>
          <a:effectRef idx="3">
            <a:schemeClr val="accent2"/>
          </a:effectRef>
          <a:fontRef idx="minor">
            <a:schemeClr val="lt1"/>
          </a:fontRef>
        </p:style>
        <p:txBody>
          <a:bodyPr wrap="none" anchor="ctr"/>
          <a:lstStyle/>
          <a:p>
            <a:pPr algn="ctr"/>
            <a:r>
              <a:rPr lang="ja-JP" altLang="en-US" sz="1600" dirty="0">
                <a:solidFill>
                  <a:schemeClr val="bg1"/>
                </a:solidFill>
                <a:latin typeface="Arial" pitchFamily="34" charset="0"/>
                <a:ea typeface="HGP創英角ｺﾞｼｯｸUB" pitchFamily="50" charset="-128"/>
                <a:cs typeface="Arial" pitchFamily="34" charset="0"/>
              </a:rPr>
              <a:t>ボリュームの“容量”を仮想化してキャパシティ・プランニング（容量設計）を不要とする技術</a:t>
            </a:r>
          </a:p>
        </p:txBody>
      </p:sp>
      <p:sp>
        <p:nvSpPr>
          <p:cNvPr id="715784" name="AutoShape 8"/>
          <p:cNvSpPr>
            <a:spLocks noChangeArrowheads="1"/>
          </p:cNvSpPr>
          <p:nvPr/>
        </p:nvSpPr>
        <p:spPr bwMode="auto">
          <a:xfrm>
            <a:off x="2209800" y="1371600"/>
            <a:ext cx="1066800" cy="1295400"/>
          </a:xfrm>
          <a:prstGeom prst="can">
            <a:avLst>
              <a:gd name="adj" fmla="val 25466"/>
            </a:avLst>
          </a:prstGeom>
          <a:solidFill>
            <a:schemeClr val="accent1"/>
          </a:solidFill>
          <a:ln w="28575">
            <a:solidFill>
              <a:srgbClr val="00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latin typeface="Arial" pitchFamily="34" charset="0"/>
              <a:ea typeface="HGP創英角ｺﾞｼｯｸUB" pitchFamily="50" charset="-128"/>
              <a:cs typeface="Arial" pitchFamily="34" charset="0"/>
            </a:endParaRPr>
          </a:p>
        </p:txBody>
      </p:sp>
      <p:sp>
        <p:nvSpPr>
          <p:cNvPr id="715785" name="AutoShape 9"/>
          <p:cNvSpPr>
            <a:spLocks noChangeArrowheads="1"/>
          </p:cNvSpPr>
          <p:nvPr/>
        </p:nvSpPr>
        <p:spPr bwMode="auto">
          <a:xfrm>
            <a:off x="533400" y="1371600"/>
            <a:ext cx="1066800" cy="533400"/>
          </a:xfrm>
          <a:prstGeom prst="can">
            <a:avLst>
              <a:gd name="adj" fmla="val 49403"/>
            </a:avLst>
          </a:prstGeom>
          <a:solidFill>
            <a:schemeClr val="bg2"/>
          </a:solidFill>
          <a:ln w="28575">
            <a:solidFill>
              <a:srgbClr val="00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latin typeface="Arial" pitchFamily="34" charset="0"/>
              <a:ea typeface="HGP創英角ｺﾞｼｯｸUB" pitchFamily="50" charset="-128"/>
              <a:cs typeface="Arial" pitchFamily="34" charset="0"/>
            </a:endParaRPr>
          </a:p>
        </p:txBody>
      </p:sp>
      <p:sp>
        <p:nvSpPr>
          <p:cNvPr id="715786" name="AutoShape 10"/>
          <p:cNvSpPr>
            <a:spLocks noChangeArrowheads="1"/>
          </p:cNvSpPr>
          <p:nvPr/>
        </p:nvSpPr>
        <p:spPr bwMode="auto">
          <a:xfrm>
            <a:off x="533400" y="2133600"/>
            <a:ext cx="1066800" cy="533400"/>
          </a:xfrm>
          <a:prstGeom prst="can">
            <a:avLst>
              <a:gd name="adj" fmla="val 49403"/>
            </a:avLst>
          </a:prstGeom>
          <a:solidFill>
            <a:schemeClr val="accent1"/>
          </a:solidFill>
          <a:ln w="28575">
            <a:solidFill>
              <a:srgbClr val="00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latin typeface="Arial" pitchFamily="34" charset="0"/>
              <a:ea typeface="HGP創英角ｺﾞｼｯｸUB" pitchFamily="50" charset="-128"/>
              <a:cs typeface="Arial" pitchFamily="34" charset="0"/>
            </a:endParaRPr>
          </a:p>
        </p:txBody>
      </p:sp>
      <p:grpSp>
        <p:nvGrpSpPr>
          <p:cNvPr id="715787" name="Group 11"/>
          <p:cNvGrpSpPr>
            <a:grpSpLocks/>
          </p:cNvGrpSpPr>
          <p:nvPr/>
        </p:nvGrpSpPr>
        <p:grpSpPr bwMode="auto">
          <a:xfrm>
            <a:off x="4000500" y="1524000"/>
            <a:ext cx="1143000" cy="1066800"/>
            <a:chOff x="2592" y="2112"/>
            <a:chExt cx="1120" cy="1166"/>
          </a:xfrm>
        </p:grpSpPr>
        <p:sp>
          <p:nvSpPr>
            <p:cNvPr id="715788" name="AutoShape 12"/>
            <p:cNvSpPr>
              <a:spLocks noChangeAspect="1" noChangeArrowheads="1" noTextEdit="1"/>
            </p:cNvSpPr>
            <p:nvPr/>
          </p:nvSpPr>
          <p:spPr bwMode="auto">
            <a:xfrm>
              <a:off x="2592" y="2112"/>
              <a:ext cx="1120" cy="1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5789" name="Freeform 13"/>
            <p:cNvSpPr>
              <a:spLocks/>
            </p:cNvSpPr>
            <p:nvPr/>
          </p:nvSpPr>
          <p:spPr bwMode="auto">
            <a:xfrm>
              <a:off x="2938" y="2216"/>
              <a:ext cx="746" cy="966"/>
            </a:xfrm>
            <a:custGeom>
              <a:avLst/>
              <a:gdLst>
                <a:gd name="T0" fmla="*/ 352 w 746"/>
                <a:gd name="T1" fmla="*/ 0 h 966"/>
                <a:gd name="T2" fmla="*/ 352 w 746"/>
                <a:gd name="T3" fmla="*/ 0 h 966"/>
                <a:gd name="T4" fmla="*/ 352 w 746"/>
                <a:gd name="T5" fmla="*/ 0 h 966"/>
                <a:gd name="T6" fmla="*/ 352 w 746"/>
                <a:gd name="T7" fmla="*/ 0 h 966"/>
                <a:gd name="T8" fmla="*/ 338 w 746"/>
                <a:gd name="T9" fmla="*/ 2 h 966"/>
                <a:gd name="T10" fmla="*/ 18 w 746"/>
                <a:gd name="T11" fmla="*/ 20 h 966"/>
                <a:gd name="T12" fmla="*/ 18 w 746"/>
                <a:gd name="T13" fmla="*/ 20 h 966"/>
                <a:gd name="T14" fmla="*/ 12 w 746"/>
                <a:gd name="T15" fmla="*/ 22 h 966"/>
                <a:gd name="T16" fmla="*/ 6 w 746"/>
                <a:gd name="T17" fmla="*/ 26 h 966"/>
                <a:gd name="T18" fmla="*/ 2 w 746"/>
                <a:gd name="T19" fmla="*/ 32 h 966"/>
                <a:gd name="T20" fmla="*/ 0 w 746"/>
                <a:gd name="T21" fmla="*/ 40 h 966"/>
                <a:gd name="T22" fmla="*/ 0 w 746"/>
                <a:gd name="T23" fmla="*/ 892 h 966"/>
                <a:gd name="T24" fmla="*/ 0 w 746"/>
                <a:gd name="T25" fmla="*/ 892 h 966"/>
                <a:gd name="T26" fmla="*/ 0 w 746"/>
                <a:gd name="T27" fmla="*/ 892 h 966"/>
                <a:gd name="T28" fmla="*/ 0 w 746"/>
                <a:gd name="T29" fmla="*/ 900 h 966"/>
                <a:gd name="T30" fmla="*/ 4 w 746"/>
                <a:gd name="T31" fmla="*/ 908 h 966"/>
                <a:gd name="T32" fmla="*/ 10 w 746"/>
                <a:gd name="T33" fmla="*/ 916 h 966"/>
                <a:gd name="T34" fmla="*/ 20 w 746"/>
                <a:gd name="T35" fmla="*/ 924 h 966"/>
                <a:gd name="T36" fmla="*/ 20 w 746"/>
                <a:gd name="T37" fmla="*/ 924 h 966"/>
                <a:gd name="T38" fmla="*/ 42 w 746"/>
                <a:gd name="T39" fmla="*/ 930 h 966"/>
                <a:gd name="T40" fmla="*/ 68 w 746"/>
                <a:gd name="T41" fmla="*/ 936 h 966"/>
                <a:gd name="T42" fmla="*/ 102 w 746"/>
                <a:gd name="T43" fmla="*/ 944 h 966"/>
                <a:gd name="T44" fmla="*/ 148 w 746"/>
                <a:gd name="T45" fmla="*/ 950 h 966"/>
                <a:gd name="T46" fmla="*/ 204 w 746"/>
                <a:gd name="T47" fmla="*/ 958 h 966"/>
                <a:gd name="T48" fmla="*/ 272 w 746"/>
                <a:gd name="T49" fmla="*/ 964 h 966"/>
                <a:gd name="T50" fmla="*/ 352 w 746"/>
                <a:gd name="T51" fmla="*/ 966 h 966"/>
                <a:gd name="T52" fmla="*/ 352 w 746"/>
                <a:gd name="T53" fmla="*/ 966 h 966"/>
                <a:gd name="T54" fmla="*/ 366 w 746"/>
                <a:gd name="T55" fmla="*/ 966 h 966"/>
                <a:gd name="T56" fmla="*/ 378 w 746"/>
                <a:gd name="T57" fmla="*/ 964 h 966"/>
                <a:gd name="T58" fmla="*/ 388 w 746"/>
                <a:gd name="T59" fmla="*/ 958 h 966"/>
                <a:gd name="T60" fmla="*/ 386 w 746"/>
                <a:gd name="T61" fmla="*/ 960 h 966"/>
                <a:gd name="T62" fmla="*/ 734 w 746"/>
                <a:gd name="T63" fmla="*/ 808 h 966"/>
                <a:gd name="T64" fmla="*/ 734 w 746"/>
                <a:gd name="T65" fmla="*/ 808 h 966"/>
                <a:gd name="T66" fmla="*/ 740 w 746"/>
                <a:gd name="T67" fmla="*/ 806 h 966"/>
                <a:gd name="T68" fmla="*/ 742 w 746"/>
                <a:gd name="T69" fmla="*/ 800 h 966"/>
                <a:gd name="T70" fmla="*/ 746 w 746"/>
                <a:gd name="T71" fmla="*/ 796 h 966"/>
                <a:gd name="T72" fmla="*/ 746 w 746"/>
                <a:gd name="T73" fmla="*/ 790 h 966"/>
                <a:gd name="T74" fmla="*/ 746 w 746"/>
                <a:gd name="T75" fmla="*/ 76 h 966"/>
                <a:gd name="T76" fmla="*/ 746 w 746"/>
                <a:gd name="T77" fmla="*/ 76 h 966"/>
                <a:gd name="T78" fmla="*/ 744 w 746"/>
                <a:gd name="T79" fmla="*/ 68 h 966"/>
                <a:gd name="T80" fmla="*/ 742 w 746"/>
                <a:gd name="T81" fmla="*/ 62 h 966"/>
                <a:gd name="T82" fmla="*/ 736 w 746"/>
                <a:gd name="T83" fmla="*/ 58 h 966"/>
                <a:gd name="T84" fmla="*/ 730 w 746"/>
                <a:gd name="T85" fmla="*/ 56 h 966"/>
                <a:gd name="T86" fmla="*/ 380 w 746"/>
                <a:gd name="T87" fmla="*/ 2 h 966"/>
                <a:gd name="T88" fmla="*/ 380 w 746"/>
                <a:gd name="T89" fmla="*/ 2 h 966"/>
                <a:gd name="T90" fmla="*/ 362 w 746"/>
                <a:gd name="T91" fmla="*/ 0 h 966"/>
                <a:gd name="T92" fmla="*/ 352 w 746"/>
                <a:gd name="T93" fmla="*/ 0 h 966"/>
                <a:gd name="T94" fmla="*/ 352 w 746"/>
                <a:gd name="T95" fmla="*/ 0 h 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46" h="966">
                  <a:moveTo>
                    <a:pt x="352" y="0"/>
                  </a:moveTo>
                  <a:lnTo>
                    <a:pt x="352" y="0"/>
                  </a:lnTo>
                  <a:lnTo>
                    <a:pt x="352" y="0"/>
                  </a:lnTo>
                  <a:lnTo>
                    <a:pt x="352" y="0"/>
                  </a:lnTo>
                  <a:lnTo>
                    <a:pt x="338" y="2"/>
                  </a:lnTo>
                  <a:lnTo>
                    <a:pt x="18" y="20"/>
                  </a:lnTo>
                  <a:lnTo>
                    <a:pt x="18" y="20"/>
                  </a:lnTo>
                  <a:lnTo>
                    <a:pt x="12" y="22"/>
                  </a:lnTo>
                  <a:lnTo>
                    <a:pt x="6" y="26"/>
                  </a:lnTo>
                  <a:lnTo>
                    <a:pt x="2" y="32"/>
                  </a:lnTo>
                  <a:lnTo>
                    <a:pt x="0" y="40"/>
                  </a:lnTo>
                  <a:lnTo>
                    <a:pt x="0" y="892"/>
                  </a:lnTo>
                  <a:lnTo>
                    <a:pt x="0" y="892"/>
                  </a:lnTo>
                  <a:lnTo>
                    <a:pt x="0" y="892"/>
                  </a:lnTo>
                  <a:lnTo>
                    <a:pt x="0" y="900"/>
                  </a:lnTo>
                  <a:lnTo>
                    <a:pt x="4" y="908"/>
                  </a:lnTo>
                  <a:lnTo>
                    <a:pt x="10" y="916"/>
                  </a:lnTo>
                  <a:lnTo>
                    <a:pt x="20" y="924"/>
                  </a:lnTo>
                  <a:lnTo>
                    <a:pt x="20" y="924"/>
                  </a:lnTo>
                  <a:lnTo>
                    <a:pt x="42" y="930"/>
                  </a:lnTo>
                  <a:lnTo>
                    <a:pt x="68" y="936"/>
                  </a:lnTo>
                  <a:lnTo>
                    <a:pt x="102" y="944"/>
                  </a:lnTo>
                  <a:lnTo>
                    <a:pt x="148" y="950"/>
                  </a:lnTo>
                  <a:lnTo>
                    <a:pt x="204" y="958"/>
                  </a:lnTo>
                  <a:lnTo>
                    <a:pt x="272" y="964"/>
                  </a:lnTo>
                  <a:lnTo>
                    <a:pt x="352" y="966"/>
                  </a:lnTo>
                  <a:lnTo>
                    <a:pt x="352" y="966"/>
                  </a:lnTo>
                  <a:lnTo>
                    <a:pt x="366" y="966"/>
                  </a:lnTo>
                  <a:lnTo>
                    <a:pt x="378" y="964"/>
                  </a:lnTo>
                  <a:lnTo>
                    <a:pt x="388" y="958"/>
                  </a:lnTo>
                  <a:lnTo>
                    <a:pt x="386" y="960"/>
                  </a:lnTo>
                  <a:lnTo>
                    <a:pt x="734" y="808"/>
                  </a:lnTo>
                  <a:lnTo>
                    <a:pt x="734" y="808"/>
                  </a:lnTo>
                  <a:lnTo>
                    <a:pt x="740" y="806"/>
                  </a:lnTo>
                  <a:lnTo>
                    <a:pt x="742" y="800"/>
                  </a:lnTo>
                  <a:lnTo>
                    <a:pt x="746" y="796"/>
                  </a:lnTo>
                  <a:lnTo>
                    <a:pt x="746" y="790"/>
                  </a:lnTo>
                  <a:lnTo>
                    <a:pt x="746" y="76"/>
                  </a:lnTo>
                  <a:lnTo>
                    <a:pt x="746" y="76"/>
                  </a:lnTo>
                  <a:lnTo>
                    <a:pt x="744" y="68"/>
                  </a:lnTo>
                  <a:lnTo>
                    <a:pt x="742" y="62"/>
                  </a:lnTo>
                  <a:lnTo>
                    <a:pt x="736" y="58"/>
                  </a:lnTo>
                  <a:lnTo>
                    <a:pt x="730" y="56"/>
                  </a:lnTo>
                  <a:lnTo>
                    <a:pt x="380" y="2"/>
                  </a:lnTo>
                  <a:lnTo>
                    <a:pt x="380" y="2"/>
                  </a:lnTo>
                  <a:lnTo>
                    <a:pt x="362" y="0"/>
                  </a:lnTo>
                  <a:lnTo>
                    <a:pt x="352" y="0"/>
                  </a:lnTo>
                  <a:lnTo>
                    <a:pt x="35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5790" name="Freeform 14"/>
            <p:cNvSpPr>
              <a:spLocks/>
            </p:cNvSpPr>
            <p:nvPr/>
          </p:nvSpPr>
          <p:spPr bwMode="auto">
            <a:xfrm>
              <a:off x="2962" y="2238"/>
              <a:ext cx="338" cy="920"/>
            </a:xfrm>
            <a:custGeom>
              <a:avLst/>
              <a:gdLst>
                <a:gd name="T0" fmla="*/ 0 w 338"/>
                <a:gd name="T1" fmla="*/ 20 h 920"/>
                <a:gd name="T2" fmla="*/ 0 w 338"/>
                <a:gd name="T3" fmla="*/ 20 h 920"/>
                <a:gd name="T4" fmla="*/ 0 w 338"/>
                <a:gd name="T5" fmla="*/ 872 h 920"/>
                <a:gd name="T6" fmla="*/ 0 w 338"/>
                <a:gd name="T7" fmla="*/ 872 h 920"/>
                <a:gd name="T8" fmla="*/ 0 w 338"/>
                <a:gd name="T9" fmla="*/ 876 h 920"/>
                <a:gd name="T10" fmla="*/ 2 w 338"/>
                <a:gd name="T11" fmla="*/ 878 h 920"/>
                <a:gd name="T12" fmla="*/ 4 w 338"/>
                <a:gd name="T13" fmla="*/ 878 h 920"/>
                <a:gd name="T14" fmla="*/ 4 w 338"/>
                <a:gd name="T15" fmla="*/ 878 h 920"/>
                <a:gd name="T16" fmla="*/ 34 w 338"/>
                <a:gd name="T17" fmla="*/ 888 h 920"/>
                <a:gd name="T18" fmla="*/ 60 w 338"/>
                <a:gd name="T19" fmla="*/ 894 h 920"/>
                <a:gd name="T20" fmla="*/ 92 w 338"/>
                <a:gd name="T21" fmla="*/ 900 h 920"/>
                <a:gd name="T22" fmla="*/ 136 w 338"/>
                <a:gd name="T23" fmla="*/ 906 h 920"/>
                <a:gd name="T24" fmla="*/ 188 w 338"/>
                <a:gd name="T25" fmla="*/ 912 h 920"/>
                <a:gd name="T26" fmla="*/ 254 w 338"/>
                <a:gd name="T27" fmla="*/ 916 h 920"/>
                <a:gd name="T28" fmla="*/ 330 w 338"/>
                <a:gd name="T29" fmla="*/ 920 h 920"/>
                <a:gd name="T30" fmla="*/ 330 w 338"/>
                <a:gd name="T31" fmla="*/ 920 h 920"/>
                <a:gd name="T32" fmla="*/ 338 w 338"/>
                <a:gd name="T33" fmla="*/ 920 h 920"/>
                <a:gd name="T34" fmla="*/ 338 w 338"/>
                <a:gd name="T35" fmla="*/ 0 h 920"/>
                <a:gd name="T36" fmla="*/ 338 w 338"/>
                <a:gd name="T37" fmla="*/ 0 h 920"/>
                <a:gd name="T38" fmla="*/ 330 w 338"/>
                <a:gd name="T39" fmla="*/ 0 h 920"/>
                <a:gd name="T40" fmla="*/ 330 w 338"/>
                <a:gd name="T41" fmla="*/ 0 h 920"/>
                <a:gd name="T42" fmla="*/ 0 w 338"/>
                <a:gd name="T43" fmla="*/ 20 h 920"/>
                <a:gd name="T44" fmla="*/ 0 w 338"/>
                <a:gd name="T45" fmla="*/ 20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8" h="920">
                  <a:moveTo>
                    <a:pt x="0" y="20"/>
                  </a:moveTo>
                  <a:lnTo>
                    <a:pt x="0" y="20"/>
                  </a:lnTo>
                  <a:lnTo>
                    <a:pt x="0" y="872"/>
                  </a:lnTo>
                  <a:lnTo>
                    <a:pt x="0" y="872"/>
                  </a:lnTo>
                  <a:lnTo>
                    <a:pt x="0" y="876"/>
                  </a:lnTo>
                  <a:lnTo>
                    <a:pt x="2" y="878"/>
                  </a:lnTo>
                  <a:lnTo>
                    <a:pt x="4" y="878"/>
                  </a:lnTo>
                  <a:lnTo>
                    <a:pt x="4" y="878"/>
                  </a:lnTo>
                  <a:lnTo>
                    <a:pt x="34" y="888"/>
                  </a:lnTo>
                  <a:lnTo>
                    <a:pt x="60" y="894"/>
                  </a:lnTo>
                  <a:lnTo>
                    <a:pt x="92" y="900"/>
                  </a:lnTo>
                  <a:lnTo>
                    <a:pt x="136" y="906"/>
                  </a:lnTo>
                  <a:lnTo>
                    <a:pt x="188" y="912"/>
                  </a:lnTo>
                  <a:lnTo>
                    <a:pt x="254" y="916"/>
                  </a:lnTo>
                  <a:lnTo>
                    <a:pt x="330" y="920"/>
                  </a:lnTo>
                  <a:lnTo>
                    <a:pt x="330" y="920"/>
                  </a:lnTo>
                  <a:lnTo>
                    <a:pt x="338" y="920"/>
                  </a:lnTo>
                  <a:lnTo>
                    <a:pt x="338" y="0"/>
                  </a:lnTo>
                  <a:lnTo>
                    <a:pt x="338" y="0"/>
                  </a:lnTo>
                  <a:lnTo>
                    <a:pt x="330" y="0"/>
                  </a:lnTo>
                  <a:lnTo>
                    <a:pt x="330" y="0"/>
                  </a:lnTo>
                  <a:lnTo>
                    <a:pt x="0" y="20"/>
                  </a:lnTo>
                  <a:lnTo>
                    <a:pt x="0" y="2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5791" name="Freeform 15"/>
            <p:cNvSpPr>
              <a:spLocks/>
            </p:cNvSpPr>
            <p:nvPr/>
          </p:nvSpPr>
          <p:spPr bwMode="auto">
            <a:xfrm>
              <a:off x="2970" y="2240"/>
              <a:ext cx="328" cy="906"/>
            </a:xfrm>
            <a:custGeom>
              <a:avLst/>
              <a:gdLst>
                <a:gd name="T0" fmla="*/ 0 w 328"/>
                <a:gd name="T1" fmla="*/ 20 h 906"/>
                <a:gd name="T2" fmla="*/ 0 w 328"/>
                <a:gd name="T3" fmla="*/ 20 h 906"/>
                <a:gd name="T4" fmla="*/ 0 w 328"/>
                <a:gd name="T5" fmla="*/ 858 h 906"/>
                <a:gd name="T6" fmla="*/ 0 w 328"/>
                <a:gd name="T7" fmla="*/ 858 h 906"/>
                <a:gd name="T8" fmla="*/ 0 w 328"/>
                <a:gd name="T9" fmla="*/ 862 h 906"/>
                <a:gd name="T10" fmla="*/ 2 w 328"/>
                <a:gd name="T11" fmla="*/ 864 h 906"/>
                <a:gd name="T12" fmla="*/ 4 w 328"/>
                <a:gd name="T13" fmla="*/ 864 h 906"/>
                <a:gd name="T14" fmla="*/ 4 w 328"/>
                <a:gd name="T15" fmla="*/ 864 h 906"/>
                <a:gd name="T16" fmla="*/ 32 w 328"/>
                <a:gd name="T17" fmla="*/ 874 h 906"/>
                <a:gd name="T18" fmla="*/ 58 w 328"/>
                <a:gd name="T19" fmla="*/ 878 h 906"/>
                <a:gd name="T20" fmla="*/ 90 w 328"/>
                <a:gd name="T21" fmla="*/ 884 h 906"/>
                <a:gd name="T22" fmla="*/ 132 w 328"/>
                <a:gd name="T23" fmla="*/ 890 h 906"/>
                <a:gd name="T24" fmla="*/ 184 w 328"/>
                <a:gd name="T25" fmla="*/ 896 h 906"/>
                <a:gd name="T26" fmla="*/ 246 w 328"/>
                <a:gd name="T27" fmla="*/ 902 h 906"/>
                <a:gd name="T28" fmla="*/ 320 w 328"/>
                <a:gd name="T29" fmla="*/ 906 h 906"/>
                <a:gd name="T30" fmla="*/ 320 w 328"/>
                <a:gd name="T31" fmla="*/ 906 h 906"/>
                <a:gd name="T32" fmla="*/ 328 w 328"/>
                <a:gd name="T33" fmla="*/ 906 h 906"/>
                <a:gd name="T34" fmla="*/ 328 w 328"/>
                <a:gd name="T35" fmla="*/ 0 h 906"/>
                <a:gd name="T36" fmla="*/ 328 w 328"/>
                <a:gd name="T37" fmla="*/ 0 h 906"/>
                <a:gd name="T38" fmla="*/ 0 w 328"/>
                <a:gd name="T39" fmla="*/ 20 h 906"/>
                <a:gd name="T40" fmla="*/ 0 w 328"/>
                <a:gd name="T41" fmla="*/ 20 h 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8" h="906">
                  <a:moveTo>
                    <a:pt x="0" y="20"/>
                  </a:moveTo>
                  <a:lnTo>
                    <a:pt x="0" y="20"/>
                  </a:lnTo>
                  <a:lnTo>
                    <a:pt x="0" y="858"/>
                  </a:lnTo>
                  <a:lnTo>
                    <a:pt x="0" y="858"/>
                  </a:lnTo>
                  <a:lnTo>
                    <a:pt x="0" y="862"/>
                  </a:lnTo>
                  <a:lnTo>
                    <a:pt x="2" y="864"/>
                  </a:lnTo>
                  <a:lnTo>
                    <a:pt x="4" y="864"/>
                  </a:lnTo>
                  <a:lnTo>
                    <a:pt x="4" y="864"/>
                  </a:lnTo>
                  <a:lnTo>
                    <a:pt x="32" y="874"/>
                  </a:lnTo>
                  <a:lnTo>
                    <a:pt x="58" y="878"/>
                  </a:lnTo>
                  <a:lnTo>
                    <a:pt x="90" y="884"/>
                  </a:lnTo>
                  <a:lnTo>
                    <a:pt x="132" y="890"/>
                  </a:lnTo>
                  <a:lnTo>
                    <a:pt x="184" y="896"/>
                  </a:lnTo>
                  <a:lnTo>
                    <a:pt x="246" y="902"/>
                  </a:lnTo>
                  <a:lnTo>
                    <a:pt x="320" y="906"/>
                  </a:lnTo>
                  <a:lnTo>
                    <a:pt x="320" y="906"/>
                  </a:lnTo>
                  <a:lnTo>
                    <a:pt x="328" y="906"/>
                  </a:lnTo>
                  <a:lnTo>
                    <a:pt x="328" y="0"/>
                  </a:lnTo>
                  <a:lnTo>
                    <a:pt x="328" y="0"/>
                  </a:lnTo>
                  <a:lnTo>
                    <a:pt x="0" y="20"/>
                  </a:lnTo>
                  <a:lnTo>
                    <a:pt x="0" y="20"/>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5792" name="Freeform 16"/>
            <p:cNvSpPr>
              <a:spLocks/>
            </p:cNvSpPr>
            <p:nvPr/>
          </p:nvSpPr>
          <p:spPr bwMode="auto">
            <a:xfrm>
              <a:off x="3346" y="2244"/>
              <a:ext cx="312" cy="896"/>
            </a:xfrm>
            <a:custGeom>
              <a:avLst/>
              <a:gdLst>
                <a:gd name="T0" fmla="*/ 0 w 312"/>
                <a:gd name="T1" fmla="*/ 0 h 896"/>
                <a:gd name="T2" fmla="*/ 0 w 312"/>
                <a:gd name="T3" fmla="*/ 896 h 896"/>
                <a:gd name="T4" fmla="*/ 0 w 312"/>
                <a:gd name="T5" fmla="*/ 896 h 896"/>
                <a:gd name="T6" fmla="*/ 312 w 312"/>
                <a:gd name="T7" fmla="*/ 758 h 896"/>
                <a:gd name="T8" fmla="*/ 312 w 312"/>
                <a:gd name="T9" fmla="*/ 758 h 896"/>
                <a:gd name="T10" fmla="*/ 312 w 312"/>
                <a:gd name="T11" fmla="*/ 48 h 896"/>
                <a:gd name="T12" fmla="*/ 312 w 312"/>
                <a:gd name="T13" fmla="*/ 48 h 896"/>
                <a:gd name="T14" fmla="*/ 0 w 312"/>
                <a:gd name="T15" fmla="*/ 0 h 896"/>
                <a:gd name="T16" fmla="*/ 0 w 312"/>
                <a:gd name="T17" fmla="*/ 0 h 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2" h="896">
                  <a:moveTo>
                    <a:pt x="0" y="0"/>
                  </a:moveTo>
                  <a:lnTo>
                    <a:pt x="0" y="896"/>
                  </a:lnTo>
                  <a:lnTo>
                    <a:pt x="0" y="896"/>
                  </a:lnTo>
                  <a:lnTo>
                    <a:pt x="312" y="758"/>
                  </a:lnTo>
                  <a:lnTo>
                    <a:pt x="312" y="758"/>
                  </a:lnTo>
                  <a:lnTo>
                    <a:pt x="312" y="48"/>
                  </a:lnTo>
                  <a:lnTo>
                    <a:pt x="312" y="48"/>
                  </a:lnTo>
                  <a:lnTo>
                    <a:pt x="0" y="0"/>
                  </a:lnTo>
                  <a:lnTo>
                    <a:pt x="0"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5793" name="Freeform 17"/>
            <p:cNvSpPr>
              <a:spLocks/>
            </p:cNvSpPr>
            <p:nvPr/>
          </p:nvSpPr>
          <p:spPr bwMode="auto">
            <a:xfrm>
              <a:off x="3346" y="2284"/>
              <a:ext cx="312" cy="856"/>
            </a:xfrm>
            <a:custGeom>
              <a:avLst/>
              <a:gdLst>
                <a:gd name="T0" fmla="*/ 256 w 312"/>
                <a:gd name="T1" fmla="*/ 0 h 856"/>
                <a:gd name="T2" fmla="*/ 256 w 312"/>
                <a:gd name="T3" fmla="*/ 0 h 856"/>
                <a:gd name="T4" fmla="*/ 312 w 312"/>
                <a:gd name="T5" fmla="*/ 8 h 856"/>
                <a:gd name="T6" fmla="*/ 312 w 312"/>
                <a:gd name="T7" fmla="*/ 8 h 856"/>
                <a:gd name="T8" fmla="*/ 312 w 312"/>
                <a:gd name="T9" fmla="*/ 718 h 856"/>
                <a:gd name="T10" fmla="*/ 312 w 312"/>
                <a:gd name="T11" fmla="*/ 718 h 856"/>
                <a:gd name="T12" fmla="*/ 0 w 312"/>
                <a:gd name="T13" fmla="*/ 856 h 856"/>
                <a:gd name="T14" fmla="*/ 0 w 312"/>
                <a:gd name="T15" fmla="*/ 544 h 856"/>
                <a:gd name="T16" fmla="*/ 0 w 312"/>
                <a:gd name="T17" fmla="*/ 544 h 856"/>
                <a:gd name="T18" fmla="*/ 8 w 312"/>
                <a:gd name="T19" fmla="*/ 520 h 856"/>
                <a:gd name="T20" fmla="*/ 16 w 312"/>
                <a:gd name="T21" fmla="*/ 496 h 856"/>
                <a:gd name="T22" fmla="*/ 24 w 312"/>
                <a:gd name="T23" fmla="*/ 476 h 856"/>
                <a:gd name="T24" fmla="*/ 34 w 312"/>
                <a:gd name="T25" fmla="*/ 456 h 856"/>
                <a:gd name="T26" fmla="*/ 54 w 312"/>
                <a:gd name="T27" fmla="*/ 422 h 856"/>
                <a:gd name="T28" fmla="*/ 76 w 312"/>
                <a:gd name="T29" fmla="*/ 392 h 856"/>
                <a:gd name="T30" fmla="*/ 100 w 312"/>
                <a:gd name="T31" fmla="*/ 364 h 856"/>
                <a:gd name="T32" fmla="*/ 124 w 312"/>
                <a:gd name="T33" fmla="*/ 340 h 856"/>
                <a:gd name="T34" fmla="*/ 170 w 312"/>
                <a:gd name="T35" fmla="*/ 296 h 856"/>
                <a:gd name="T36" fmla="*/ 192 w 312"/>
                <a:gd name="T37" fmla="*/ 272 h 856"/>
                <a:gd name="T38" fmla="*/ 212 w 312"/>
                <a:gd name="T39" fmla="*/ 248 h 856"/>
                <a:gd name="T40" fmla="*/ 230 w 312"/>
                <a:gd name="T41" fmla="*/ 220 h 856"/>
                <a:gd name="T42" fmla="*/ 236 w 312"/>
                <a:gd name="T43" fmla="*/ 204 h 856"/>
                <a:gd name="T44" fmla="*/ 244 w 312"/>
                <a:gd name="T45" fmla="*/ 188 h 856"/>
                <a:gd name="T46" fmla="*/ 248 w 312"/>
                <a:gd name="T47" fmla="*/ 170 h 856"/>
                <a:gd name="T48" fmla="*/ 254 w 312"/>
                <a:gd name="T49" fmla="*/ 152 h 856"/>
                <a:gd name="T50" fmla="*/ 258 w 312"/>
                <a:gd name="T51" fmla="*/ 130 h 856"/>
                <a:gd name="T52" fmla="*/ 260 w 312"/>
                <a:gd name="T53" fmla="*/ 108 h 856"/>
                <a:gd name="T54" fmla="*/ 260 w 312"/>
                <a:gd name="T55" fmla="*/ 84 h 856"/>
                <a:gd name="T56" fmla="*/ 260 w 312"/>
                <a:gd name="T57" fmla="*/ 58 h 856"/>
                <a:gd name="T58" fmla="*/ 258 w 312"/>
                <a:gd name="T59" fmla="*/ 30 h 856"/>
                <a:gd name="T60" fmla="*/ 256 w 312"/>
                <a:gd name="T61" fmla="*/ 0 h 856"/>
                <a:gd name="T62" fmla="*/ 256 w 312"/>
                <a:gd name="T63" fmla="*/ 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2" h="856">
                  <a:moveTo>
                    <a:pt x="256" y="0"/>
                  </a:moveTo>
                  <a:lnTo>
                    <a:pt x="256" y="0"/>
                  </a:lnTo>
                  <a:lnTo>
                    <a:pt x="312" y="8"/>
                  </a:lnTo>
                  <a:lnTo>
                    <a:pt x="312" y="8"/>
                  </a:lnTo>
                  <a:lnTo>
                    <a:pt x="312" y="718"/>
                  </a:lnTo>
                  <a:lnTo>
                    <a:pt x="312" y="718"/>
                  </a:lnTo>
                  <a:lnTo>
                    <a:pt x="0" y="856"/>
                  </a:lnTo>
                  <a:lnTo>
                    <a:pt x="0" y="544"/>
                  </a:lnTo>
                  <a:lnTo>
                    <a:pt x="0" y="544"/>
                  </a:lnTo>
                  <a:lnTo>
                    <a:pt x="8" y="520"/>
                  </a:lnTo>
                  <a:lnTo>
                    <a:pt x="16" y="496"/>
                  </a:lnTo>
                  <a:lnTo>
                    <a:pt x="24" y="476"/>
                  </a:lnTo>
                  <a:lnTo>
                    <a:pt x="34" y="456"/>
                  </a:lnTo>
                  <a:lnTo>
                    <a:pt x="54" y="422"/>
                  </a:lnTo>
                  <a:lnTo>
                    <a:pt x="76" y="392"/>
                  </a:lnTo>
                  <a:lnTo>
                    <a:pt x="100" y="364"/>
                  </a:lnTo>
                  <a:lnTo>
                    <a:pt x="124" y="340"/>
                  </a:lnTo>
                  <a:lnTo>
                    <a:pt x="170" y="296"/>
                  </a:lnTo>
                  <a:lnTo>
                    <a:pt x="192" y="272"/>
                  </a:lnTo>
                  <a:lnTo>
                    <a:pt x="212" y="248"/>
                  </a:lnTo>
                  <a:lnTo>
                    <a:pt x="230" y="220"/>
                  </a:lnTo>
                  <a:lnTo>
                    <a:pt x="236" y="204"/>
                  </a:lnTo>
                  <a:lnTo>
                    <a:pt x="244" y="188"/>
                  </a:lnTo>
                  <a:lnTo>
                    <a:pt x="248" y="170"/>
                  </a:lnTo>
                  <a:lnTo>
                    <a:pt x="254" y="152"/>
                  </a:lnTo>
                  <a:lnTo>
                    <a:pt x="258" y="130"/>
                  </a:lnTo>
                  <a:lnTo>
                    <a:pt x="260" y="108"/>
                  </a:lnTo>
                  <a:lnTo>
                    <a:pt x="260" y="84"/>
                  </a:lnTo>
                  <a:lnTo>
                    <a:pt x="260" y="58"/>
                  </a:lnTo>
                  <a:lnTo>
                    <a:pt x="258" y="30"/>
                  </a:lnTo>
                  <a:lnTo>
                    <a:pt x="256" y="0"/>
                  </a:lnTo>
                  <a:lnTo>
                    <a:pt x="256" y="0"/>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5794" name="Freeform 18"/>
            <p:cNvSpPr>
              <a:spLocks/>
            </p:cNvSpPr>
            <p:nvPr/>
          </p:nvSpPr>
          <p:spPr bwMode="auto">
            <a:xfrm>
              <a:off x="3292" y="2238"/>
              <a:ext cx="42" cy="920"/>
            </a:xfrm>
            <a:custGeom>
              <a:avLst/>
              <a:gdLst>
                <a:gd name="T0" fmla="*/ 0 w 42"/>
                <a:gd name="T1" fmla="*/ 0 h 920"/>
                <a:gd name="T2" fmla="*/ 0 w 42"/>
                <a:gd name="T3" fmla="*/ 920 h 920"/>
                <a:gd name="T4" fmla="*/ 0 w 42"/>
                <a:gd name="T5" fmla="*/ 920 h 920"/>
                <a:gd name="T6" fmla="*/ 12 w 42"/>
                <a:gd name="T7" fmla="*/ 918 h 920"/>
                <a:gd name="T8" fmla="*/ 12 w 42"/>
                <a:gd name="T9" fmla="*/ 918 h 920"/>
                <a:gd name="T10" fmla="*/ 22 w 42"/>
                <a:gd name="T11" fmla="*/ 918 h 920"/>
                <a:gd name="T12" fmla="*/ 30 w 42"/>
                <a:gd name="T13" fmla="*/ 914 h 920"/>
                <a:gd name="T14" fmla="*/ 42 w 42"/>
                <a:gd name="T15" fmla="*/ 906 h 920"/>
                <a:gd name="T16" fmla="*/ 42 w 42"/>
                <a:gd name="T17" fmla="*/ 10 h 920"/>
                <a:gd name="T18" fmla="*/ 42 w 42"/>
                <a:gd name="T19" fmla="*/ 10 h 920"/>
                <a:gd name="T20" fmla="*/ 30 w 42"/>
                <a:gd name="T21" fmla="*/ 4 h 920"/>
                <a:gd name="T22" fmla="*/ 22 w 42"/>
                <a:gd name="T23" fmla="*/ 2 h 920"/>
                <a:gd name="T24" fmla="*/ 12 w 42"/>
                <a:gd name="T25" fmla="*/ 0 h 920"/>
                <a:gd name="T26" fmla="*/ 12 w 42"/>
                <a:gd name="T27" fmla="*/ 0 h 920"/>
                <a:gd name="T28" fmla="*/ 0 w 42"/>
                <a:gd name="T29" fmla="*/ 0 h 920"/>
                <a:gd name="T30" fmla="*/ 0 w 42"/>
                <a:gd name="T31" fmla="*/ 0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 h="920">
                  <a:moveTo>
                    <a:pt x="0" y="0"/>
                  </a:moveTo>
                  <a:lnTo>
                    <a:pt x="0" y="920"/>
                  </a:lnTo>
                  <a:lnTo>
                    <a:pt x="0" y="920"/>
                  </a:lnTo>
                  <a:lnTo>
                    <a:pt x="12" y="918"/>
                  </a:lnTo>
                  <a:lnTo>
                    <a:pt x="12" y="918"/>
                  </a:lnTo>
                  <a:lnTo>
                    <a:pt x="22" y="918"/>
                  </a:lnTo>
                  <a:lnTo>
                    <a:pt x="30" y="914"/>
                  </a:lnTo>
                  <a:lnTo>
                    <a:pt x="42" y="906"/>
                  </a:lnTo>
                  <a:lnTo>
                    <a:pt x="42" y="10"/>
                  </a:lnTo>
                  <a:lnTo>
                    <a:pt x="42" y="10"/>
                  </a:lnTo>
                  <a:lnTo>
                    <a:pt x="30" y="4"/>
                  </a:lnTo>
                  <a:lnTo>
                    <a:pt x="22" y="2"/>
                  </a:lnTo>
                  <a:lnTo>
                    <a:pt x="12" y="0"/>
                  </a:lnTo>
                  <a:lnTo>
                    <a:pt x="12" y="0"/>
                  </a:lnTo>
                  <a:lnTo>
                    <a:pt x="0" y="0"/>
                  </a:lnTo>
                  <a:lnTo>
                    <a:pt x="0"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5795" name="Freeform 19"/>
            <p:cNvSpPr>
              <a:spLocks/>
            </p:cNvSpPr>
            <p:nvPr/>
          </p:nvSpPr>
          <p:spPr bwMode="auto">
            <a:xfrm>
              <a:off x="3040" y="2496"/>
              <a:ext cx="32" cy="120"/>
            </a:xfrm>
            <a:custGeom>
              <a:avLst/>
              <a:gdLst>
                <a:gd name="T0" fmla="*/ 32 w 32"/>
                <a:gd name="T1" fmla="*/ 0 h 120"/>
                <a:gd name="T2" fmla="*/ 32 w 32"/>
                <a:gd name="T3" fmla="*/ 0 h 120"/>
                <a:gd name="T4" fmla="*/ 0 w 32"/>
                <a:gd name="T5" fmla="*/ 0 h 120"/>
                <a:gd name="T6" fmla="*/ 0 w 32"/>
                <a:gd name="T7" fmla="*/ 0 h 120"/>
                <a:gd name="T8" fmla="*/ 0 w 32"/>
                <a:gd name="T9" fmla="*/ 120 h 120"/>
                <a:gd name="T10" fmla="*/ 32 w 32"/>
                <a:gd name="T11" fmla="*/ 62 h 120"/>
                <a:gd name="T12" fmla="*/ 32 w 32"/>
                <a:gd name="T13" fmla="*/ 0 h 120"/>
              </a:gdLst>
              <a:ahLst/>
              <a:cxnLst>
                <a:cxn ang="0">
                  <a:pos x="T0" y="T1"/>
                </a:cxn>
                <a:cxn ang="0">
                  <a:pos x="T2" y="T3"/>
                </a:cxn>
                <a:cxn ang="0">
                  <a:pos x="T4" y="T5"/>
                </a:cxn>
                <a:cxn ang="0">
                  <a:pos x="T6" y="T7"/>
                </a:cxn>
                <a:cxn ang="0">
                  <a:pos x="T8" y="T9"/>
                </a:cxn>
                <a:cxn ang="0">
                  <a:pos x="T10" y="T11"/>
                </a:cxn>
                <a:cxn ang="0">
                  <a:pos x="T12" y="T13"/>
                </a:cxn>
              </a:cxnLst>
              <a:rect l="0" t="0" r="r" b="b"/>
              <a:pathLst>
                <a:path w="32" h="120">
                  <a:moveTo>
                    <a:pt x="32" y="0"/>
                  </a:moveTo>
                  <a:lnTo>
                    <a:pt x="32" y="0"/>
                  </a:lnTo>
                  <a:lnTo>
                    <a:pt x="0" y="0"/>
                  </a:lnTo>
                  <a:lnTo>
                    <a:pt x="0" y="0"/>
                  </a:lnTo>
                  <a:lnTo>
                    <a:pt x="0" y="120"/>
                  </a:lnTo>
                  <a:lnTo>
                    <a:pt x="32" y="62"/>
                  </a:lnTo>
                  <a:lnTo>
                    <a:pt x="32" y="0"/>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5796" name="Freeform 20"/>
            <p:cNvSpPr>
              <a:spLocks/>
            </p:cNvSpPr>
            <p:nvPr/>
          </p:nvSpPr>
          <p:spPr bwMode="auto">
            <a:xfrm>
              <a:off x="3044" y="2502"/>
              <a:ext cx="30" cy="112"/>
            </a:xfrm>
            <a:custGeom>
              <a:avLst/>
              <a:gdLst>
                <a:gd name="T0" fmla="*/ 30 w 30"/>
                <a:gd name="T1" fmla="*/ 0 h 112"/>
                <a:gd name="T2" fmla="*/ 30 w 30"/>
                <a:gd name="T3" fmla="*/ 0 h 112"/>
                <a:gd name="T4" fmla="*/ 0 w 30"/>
                <a:gd name="T5" fmla="*/ 0 h 112"/>
                <a:gd name="T6" fmla="*/ 0 w 30"/>
                <a:gd name="T7" fmla="*/ 0 h 112"/>
                <a:gd name="T8" fmla="*/ 0 w 30"/>
                <a:gd name="T9" fmla="*/ 112 h 112"/>
                <a:gd name="T10" fmla="*/ 30 w 30"/>
                <a:gd name="T11" fmla="*/ 58 h 112"/>
                <a:gd name="T12" fmla="*/ 30 w 30"/>
                <a:gd name="T13" fmla="*/ 0 h 112"/>
              </a:gdLst>
              <a:ahLst/>
              <a:cxnLst>
                <a:cxn ang="0">
                  <a:pos x="T0" y="T1"/>
                </a:cxn>
                <a:cxn ang="0">
                  <a:pos x="T2" y="T3"/>
                </a:cxn>
                <a:cxn ang="0">
                  <a:pos x="T4" y="T5"/>
                </a:cxn>
                <a:cxn ang="0">
                  <a:pos x="T6" y="T7"/>
                </a:cxn>
                <a:cxn ang="0">
                  <a:pos x="T8" y="T9"/>
                </a:cxn>
                <a:cxn ang="0">
                  <a:pos x="T10" y="T11"/>
                </a:cxn>
                <a:cxn ang="0">
                  <a:pos x="T12" y="T13"/>
                </a:cxn>
              </a:cxnLst>
              <a:rect l="0" t="0" r="r" b="b"/>
              <a:pathLst>
                <a:path w="30" h="112">
                  <a:moveTo>
                    <a:pt x="30" y="0"/>
                  </a:moveTo>
                  <a:lnTo>
                    <a:pt x="30" y="0"/>
                  </a:lnTo>
                  <a:lnTo>
                    <a:pt x="0" y="0"/>
                  </a:lnTo>
                  <a:lnTo>
                    <a:pt x="0" y="0"/>
                  </a:lnTo>
                  <a:lnTo>
                    <a:pt x="0" y="112"/>
                  </a:lnTo>
                  <a:lnTo>
                    <a:pt x="30" y="58"/>
                  </a:lnTo>
                  <a:lnTo>
                    <a:pt x="30" y="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5797" name="Freeform 21"/>
            <p:cNvSpPr>
              <a:spLocks/>
            </p:cNvSpPr>
            <p:nvPr/>
          </p:nvSpPr>
          <p:spPr bwMode="auto">
            <a:xfrm>
              <a:off x="3078" y="2496"/>
              <a:ext cx="188" cy="62"/>
            </a:xfrm>
            <a:custGeom>
              <a:avLst/>
              <a:gdLst>
                <a:gd name="T0" fmla="*/ 0 w 188"/>
                <a:gd name="T1" fmla="*/ 0 h 62"/>
                <a:gd name="T2" fmla="*/ 0 w 188"/>
                <a:gd name="T3" fmla="*/ 0 h 62"/>
                <a:gd name="T4" fmla="*/ 0 w 188"/>
                <a:gd name="T5" fmla="*/ 60 h 62"/>
                <a:gd name="T6" fmla="*/ 0 w 188"/>
                <a:gd name="T7" fmla="*/ 60 h 62"/>
                <a:gd name="T8" fmla="*/ 188 w 188"/>
                <a:gd name="T9" fmla="*/ 62 h 62"/>
                <a:gd name="T10" fmla="*/ 188 w 188"/>
                <a:gd name="T11" fmla="*/ 62 h 62"/>
                <a:gd name="T12" fmla="*/ 188 w 188"/>
                <a:gd name="T13" fmla="*/ 0 h 62"/>
                <a:gd name="T14" fmla="*/ 188 w 188"/>
                <a:gd name="T15" fmla="*/ 0 h 62"/>
                <a:gd name="T16" fmla="*/ 0 w 188"/>
                <a:gd name="T17" fmla="*/ 0 h 62"/>
                <a:gd name="T18" fmla="*/ 0 w 188"/>
                <a:gd name="T19"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8" h="62">
                  <a:moveTo>
                    <a:pt x="0" y="0"/>
                  </a:moveTo>
                  <a:lnTo>
                    <a:pt x="0" y="0"/>
                  </a:lnTo>
                  <a:lnTo>
                    <a:pt x="0" y="60"/>
                  </a:lnTo>
                  <a:lnTo>
                    <a:pt x="0" y="60"/>
                  </a:lnTo>
                  <a:lnTo>
                    <a:pt x="188" y="62"/>
                  </a:lnTo>
                  <a:lnTo>
                    <a:pt x="188" y="62"/>
                  </a:lnTo>
                  <a:lnTo>
                    <a:pt x="188" y="0"/>
                  </a:lnTo>
                  <a:lnTo>
                    <a:pt x="188" y="0"/>
                  </a:lnTo>
                  <a:lnTo>
                    <a:pt x="0" y="0"/>
                  </a:lnTo>
                  <a:lnTo>
                    <a:pt x="0"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5798" name="Freeform 22"/>
            <p:cNvSpPr>
              <a:spLocks/>
            </p:cNvSpPr>
            <p:nvPr/>
          </p:nvSpPr>
          <p:spPr bwMode="auto">
            <a:xfrm>
              <a:off x="3084" y="2504"/>
              <a:ext cx="182" cy="56"/>
            </a:xfrm>
            <a:custGeom>
              <a:avLst/>
              <a:gdLst>
                <a:gd name="T0" fmla="*/ 0 w 182"/>
                <a:gd name="T1" fmla="*/ 0 h 56"/>
                <a:gd name="T2" fmla="*/ 0 w 182"/>
                <a:gd name="T3" fmla="*/ 0 h 56"/>
                <a:gd name="T4" fmla="*/ 0 w 182"/>
                <a:gd name="T5" fmla="*/ 54 h 56"/>
                <a:gd name="T6" fmla="*/ 0 w 182"/>
                <a:gd name="T7" fmla="*/ 54 h 56"/>
                <a:gd name="T8" fmla="*/ 182 w 182"/>
                <a:gd name="T9" fmla="*/ 56 h 56"/>
                <a:gd name="T10" fmla="*/ 182 w 182"/>
                <a:gd name="T11" fmla="*/ 56 h 56"/>
                <a:gd name="T12" fmla="*/ 182 w 182"/>
                <a:gd name="T13" fmla="*/ 0 h 56"/>
                <a:gd name="T14" fmla="*/ 182 w 182"/>
                <a:gd name="T15" fmla="*/ 0 h 56"/>
                <a:gd name="T16" fmla="*/ 0 w 182"/>
                <a:gd name="T17" fmla="*/ 0 h 56"/>
                <a:gd name="T18" fmla="*/ 0 w 182"/>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2" h="56">
                  <a:moveTo>
                    <a:pt x="0" y="0"/>
                  </a:moveTo>
                  <a:lnTo>
                    <a:pt x="0" y="0"/>
                  </a:lnTo>
                  <a:lnTo>
                    <a:pt x="0" y="54"/>
                  </a:lnTo>
                  <a:lnTo>
                    <a:pt x="0" y="54"/>
                  </a:lnTo>
                  <a:lnTo>
                    <a:pt x="182" y="56"/>
                  </a:lnTo>
                  <a:lnTo>
                    <a:pt x="182" y="56"/>
                  </a:lnTo>
                  <a:lnTo>
                    <a:pt x="182" y="0"/>
                  </a:lnTo>
                  <a:lnTo>
                    <a:pt x="182" y="0"/>
                  </a:lnTo>
                  <a:lnTo>
                    <a:pt x="0" y="0"/>
                  </a:lnTo>
                  <a:lnTo>
                    <a:pt x="0"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5799" name="Freeform 23"/>
            <p:cNvSpPr>
              <a:spLocks/>
            </p:cNvSpPr>
            <p:nvPr/>
          </p:nvSpPr>
          <p:spPr bwMode="auto">
            <a:xfrm>
              <a:off x="3040" y="2562"/>
              <a:ext cx="226" cy="70"/>
            </a:xfrm>
            <a:custGeom>
              <a:avLst/>
              <a:gdLst>
                <a:gd name="T0" fmla="*/ 0 w 226"/>
                <a:gd name="T1" fmla="*/ 64 h 70"/>
                <a:gd name="T2" fmla="*/ 0 w 226"/>
                <a:gd name="T3" fmla="*/ 64 h 70"/>
                <a:gd name="T4" fmla="*/ 226 w 226"/>
                <a:gd name="T5" fmla="*/ 70 h 70"/>
                <a:gd name="T6" fmla="*/ 226 w 226"/>
                <a:gd name="T7" fmla="*/ 70 h 70"/>
                <a:gd name="T8" fmla="*/ 226 w 226"/>
                <a:gd name="T9" fmla="*/ 2 h 70"/>
                <a:gd name="T10" fmla="*/ 36 w 226"/>
                <a:gd name="T11" fmla="*/ 0 h 70"/>
                <a:gd name="T12" fmla="*/ 0 w 226"/>
                <a:gd name="T13" fmla="*/ 64 h 70"/>
              </a:gdLst>
              <a:ahLst/>
              <a:cxnLst>
                <a:cxn ang="0">
                  <a:pos x="T0" y="T1"/>
                </a:cxn>
                <a:cxn ang="0">
                  <a:pos x="T2" y="T3"/>
                </a:cxn>
                <a:cxn ang="0">
                  <a:pos x="T4" y="T5"/>
                </a:cxn>
                <a:cxn ang="0">
                  <a:pos x="T6" y="T7"/>
                </a:cxn>
                <a:cxn ang="0">
                  <a:pos x="T8" y="T9"/>
                </a:cxn>
                <a:cxn ang="0">
                  <a:pos x="T10" y="T11"/>
                </a:cxn>
                <a:cxn ang="0">
                  <a:pos x="T12" y="T13"/>
                </a:cxn>
              </a:cxnLst>
              <a:rect l="0" t="0" r="r" b="b"/>
              <a:pathLst>
                <a:path w="226" h="70">
                  <a:moveTo>
                    <a:pt x="0" y="64"/>
                  </a:moveTo>
                  <a:lnTo>
                    <a:pt x="0" y="64"/>
                  </a:lnTo>
                  <a:lnTo>
                    <a:pt x="226" y="70"/>
                  </a:lnTo>
                  <a:lnTo>
                    <a:pt x="226" y="70"/>
                  </a:lnTo>
                  <a:lnTo>
                    <a:pt x="226" y="2"/>
                  </a:lnTo>
                  <a:lnTo>
                    <a:pt x="36" y="0"/>
                  </a:lnTo>
                  <a:lnTo>
                    <a:pt x="0" y="64"/>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5800" name="Freeform 24"/>
            <p:cNvSpPr>
              <a:spLocks/>
            </p:cNvSpPr>
            <p:nvPr/>
          </p:nvSpPr>
          <p:spPr bwMode="auto">
            <a:xfrm>
              <a:off x="2986" y="2268"/>
              <a:ext cx="282" cy="202"/>
            </a:xfrm>
            <a:custGeom>
              <a:avLst/>
              <a:gdLst>
                <a:gd name="T0" fmla="*/ 282 w 282"/>
                <a:gd name="T1" fmla="*/ 202 h 202"/>
                <a:gd name="T2" fmla="*/ 0 w 282"/>
                <a:gd name="T3" fmla="*/ 202 h 202"/>
                <a:gd name="T4" fmla="*/ 0 w 282"/>
                <a:gd name="T5" fmla="*/ 16 h 202"/>
                <a:gd name="T6" fmla="*/ 282 w 282"/>
                <a:gd name="T7" fmla="*/ 0 h 202"/>
                <a:gd name="T8" fmla="*/ 282 w 282"/>
                <a:gd name="T9" fmla="*/ 202 h 202"/>
              </a:gdLst>
              <a:ahLst/>
              <a:cxnLst>
                <a:cxn ang="0">
                  <a:pos x="T0" y="T1"/>
                </a:cxn>
                <a:cxn ang="0">
                  <a:pos x="T2" y="T3"/>
                </a:cxn>
                <a:cxn ang="0">
                  <a:pos x="T4" y="T5"/>
                </a:cxn>
                <a:cxn ang="0">
                  <a:pos x="T6" y="T7"/>
                </a:cxn>
                <a:cxn ang="0">
                  <a:pos x="T8" y="T9"/>
                </a:cxn>
              </a:cxnLst>
              <a:rect l="0" t="0" r="r" b="b"/>
              <a:pathLst>
                <a:path w="282" h="202">
                  <a:moveTo>
                    <a:pt x="282" y="202"/>
                  </a:moveTo>
                  <a:lnTo>
                    <a:pt x="0" y="202"/>
                  </a:lnTo>
                  <a:lnTo>
                    <a:pt x="0" y="16"/>
                  </a:lnTo>
                  <a:lnTo>
                    <a:pt x="282" y="0"/>
                  </a:lnTo>
                  <a:lnTo>
                    <a:pt x="282" y="202"/>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5801" name="Freeform 25"/>
            <p:cNvSpPr>
              <a:spLocks/>
            </p:cNvSpPr>
            <p:nvPr/>
          </p:nvSpPr>
          <p:spPr bwMode="auto">
            <a:xfrm>
              <a:off x="2994" y="2278"/>
              <a:ext cx="274" cy="182"/>
            </a:xfrm>
            <a:custGeom>
              <a:avLst/>
              <a:gdLst>
                <a:gd name="T0" fmla="*/ 274 w 274"/>
                <a:gd name="T1" fmla="*/ 182 h 182"/>
                <a:gd name="T2" fmla="*/ 0 w 274"/>
                <a:gd name="T3" fmla="*/ 182 h 182"/>
                <a:gd name="T4" fmla="*/ 0 w 274"/>
                <a:gd name="T5" fmla="*/ 12 h 182"/>
                <a:gd name="T6" fmla="*/ 274 w 274"/>
                <a:gd name="T7" fmla="*/ 0 h 182"/>
                <a:gd name="T8" fmla="*/ 274 w 274"/>
                <a:gd name="T9" fmla="*/ 182 h 182"/>
              </a:gdLst>
              <a:ahLst/>
              <a:cxnLst>
                <a:cxn ang="0">
                  <a:pos x="T0" y="T1"/>
                </a:cxn>
                <a:cxn ang="0">
                  <a:pos x="T2" y="T3"/>
                </a:cxn>
                <a:cxn ang="0">
                  <a:pos x="T4" y="T5"/>
                </a:cxn>
                <a:cxn ang="0">
                  <a:pos x="T6" y="T7"/>
                </a:cxn>
                <a:cxn ang="0">
                  <a:pos x="T8" y="T9"/>
                </a:cxn>
              </a:cxnLst>
              <a:rect l="0" t="0" r="r" b="b"/>
              <a:pathLst>
                <a:path w="274" h="182">
                  <a:moveTo>
                    <a:pt x="274" y="182"/>
                  </a:moveTo>
                  <a:lnTo>
                    <a:pt x="0" y="182"/>
                  </a:lnTo>
                  <a:lnTo>
                    <a:pt x="0" y="12"/>
                  </a:lnTo>
                  <a:lnTo>
                    <a:pt x="274" y="0"/>
                  </a:lnTo>
                  <a:lnTo>
                    <a:pt x="274" y="182"/>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5802" name="Freeform 26"/>
            <p:cNvSpPr>
              <a:spLocks/>
            </p:cNvSpPr>
            <p:nvPr/>
          </p:nvSpPr>
          <p:spPr bwMode="auto">
            <a:xfrm>
              <a:off x="2976" y="2492"/>
              <a:ext cx="48" cy="48"/>
            </a:xfrm>
            <a:custGeom>
              <a:avLst/>
              <a:gdLst>
                <a:gd name="T0" fmla="*/ 48 w 48"/>
                <a:gd name="T1" fmla="*/ 24 h 48"/>
                <a:gd name="T2" fmla="*/ 48 w 48"/>
                <a:gd name="T3" fmla="*/ 24 h 48"/>
                <a:gd name="T4" fmla="*/ 46 w 48"/>
                <a:gd name="T5" fmla="*/ 14 h 48"/>
                <a:gd name="T6" fmla="*/ 40 w 48"/>
                <a:gd name="T7" fmla="*/ 6 h 48"/>
                <a:gd name="T8" fmla="*/ 34 w 48"/>
                <a:gd name="T9" fmla="*/ 2 h 48"/>
                <a:gd name="T10" fmla="*/ 24 w 48"/>
                <a:gd name="T11" fmla="*/ 0 h 48"/>
                <a:gd name="T12" fmla="*/ 24 w 48"/>
                <a:gd name="T13" fmla="*/ 0 h 48"/>
                <a:gd name="T14" fmla="*/ 16 w 48"/>
                <a:gd name="T15" fmla="*/ 2 h 48"/>
                <a:gd name="T16" fmla="*/ 8 w 48"/>
                <a:gd name="T17" fmla="*/ 6 h 48"/>
                <a:gd name="T18" fmla="*/ 2 w 48"/>
                <a:gd name="T19" fmla="*/ 14 h 48"/>
                <a:gd name="T20" fmla="*/ 0 w 48"/>
                <a:gd name="T21" fmla="*/ 24 h 48"/>
                <a:gd name="T22" fmla="*/ 0 w 48"/>
                <a:gd name="T23" fmla="*/ 24 h 48"/>
                <a:gd name="T24" fmla="*/ 2 w 48"/>
                <a:gd name="T25" fmla="*/ 34 h 48"/>
                <a:gd name="T26" fmla="*/ 8 w 48"/>
                <a:gd name="T27" fmla="*/ 40 h 48"/>
                <a:gd name="T28" fmla="*/ 16 w 48"/>
                <a:gd name="T29" fmla="*/ 46 h 48"/>
                <a:gd name="T30" fmla="*/ 24 w 48"/>
                <a:gd name="T31" fmla="*/ 48 h 48"/>
                <a:gd name="T32" fmla="*/ 24 w 48"/>
                <a:gd name="T33" fmla="*/ 48 h 48"/>
                <a:gd name="T34" fmla="*/ 34 w 48"/>
                <a:gd name="T35" fmla="*/ 46 h 48"/>
                <a:gd name="T36" fmla="*/ 40 w 48"/>
                <a:gd name="T37" fmla="*/ 40 h 48"/>
                <a:gd name="T38" fmla="*/ 46 w 48"/>
                <a:gd name="T39" fmla="*/ 34 h 48"/>
                <a:gd name="T40" fmla="*/ 48 w 48"/>
                <a:gd name="T41" fmla="*/ 24 h 48"/>
                <a:gd name="T42" fmla="*/ 48 w 48"/>
                <a:gd name="T43"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8" h="48">
                  <a:moveTo>
                    <a:pt x="48" y="24"/>
                  </a:moveTo>
                  <a:lnTo>
                    <a:pt x="48" y="24"/>
                  </a:lnTo>
                  <a:lnTo>
                    <a:pt x="46" y="14"/>
                  </a:lnTo>
                  <a:lnTo>
                    <a:pt x="40" y="6"/>
                  </a:lnTo>
                  <a:lnTo>
                    <a:pt x="34" y="2"/>
                  </a:lnTo>
                  <a:lnTo>
                    <a:pt x="24" y="0"/>
                  </a:lnTo>
                  <a:lnTo>
                    <a:pt x="24" y="0"/>
                  </a:lnTo>
                  <a:lnTo>
                    <a:pt x="16" y="2"/>
                  </a:lnTo>
                  <a:lnTo>
                    <a:pt x="8" y="6"/>
                  </a:lnTo>
                  <a:lnTo>
                    <a:pt x="2" y="14"/>
                  </a:lnTo>
                  <a:lnTo>
                    <a:pt x="0" y="24"/>
                  </a:lnTo>
                  <a:lnTo>
                    <a:pt x="0" y="24"/>
                  </a:lnTo>
                  <a:lnTo>
                    <a:pt x="2" y="34"/>
                  </a:lnTo>
                  <a:lnTo>
                    <a:pt x="8" y="40"/>
                  </a:lnTo>
                  <a:lnTo>
                    <a:pt x="16" y="46"/>
                  </a:lnTo>
                  <a:lnTo>
                    <a:pt x="24" y="48"/>
                  </a:lnTo>
                  <a:lnTo>
                    <a:pt x="24" y="48"/>
                  </a:lnTo>
                  <a:lnTo>
                    <a:pt x="34" y="46"/>
                  </a:lnTo>
                  <a:lnTo>
                    <a:pt x="40" y="40"/>
                  </a:lnTo>
                  <a:lnTo>
                    <a:pt x="46" y="34"/>
                  </a:lnTo>
                  <a:lnTo>
                    <a:pt x="48" y="24"/>
                  </a:lnTo>
                  <a:lnTo>
                    <a:pt x="48" y="24"/>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5803" name="Freeform 27"/>
            <p:cNvSpPr>
              <a:spLocks/>
            </p:cNvSpPr>
            <p:nvPr/>
          </p:nvSpPr>
          <p:spPr bwMode="auto">
            <a:xfrm>
              <a:off x="2984" y="2500"/>
              <a:ext cx="32" cy="32"/>
            </a:xfrm>
            <a:custGeom>
              <a:avLst/>
              <a:gdLst>
                <a:gd name="T0" fmla="*/ 32 w 32"/>
                <a:gd name="T1" fmla="*/ 16 h 32"/>
                <a:gd name="T2" fmla="*/ 32 w 32"/>
                <a:gd name="T3" fmla="*/ 16 h 32"/>
                <a:gd name="T4" fmla="*/ 30 w 32"/>
                <a:gd name="T5" fmla="*/ 10 h 32"/>
                <a:gd name="T6" fmla="*/ 28 w 32"/>
                <a:gd name="T7" fmla="*/ 4 h 32"/>
                <a:gd name="T8" fmla="*/ 22 w 32"/>
                <a:gd name="T9" fmla="*/ 0 h 32"/>
                <a:gd name="T10" fmla="*/ 16 w 32"/>
                <a:gd name="T11" fmla="*/ 0 h 32"/>
                <a:gd name="T12" fmla="*/ 16 w 32"/>
                <a:gd name="T13" fmla="*/ 0 h 32"/>
                <a:gd name="T14" fmla="*/ 10 w 32"/>
                <a:gd name="T15" fmla="*/ 0 h 32"/>
                <a:gd name="T16" fmla="*/ 6 w 32"/>
                <a:gd name="T17" fmla="*/ 4 h 32"/>
                <a:gd name="T18" fmla="*/ 2 w 32"/>
                <a:gd name="T19" fmla="*/ 10 h 32"/>
                <a:gd name="T20" fmla="*/ 0 w 32"/>
                <a:gd name="T21" fmla="*/ 16 h 32"/>
                <a:gd name="T22" fmla="*/ 0 w 32"/>
                <a:gd name="T23" fmla="*/ 16 h 32"/>
                <a:gd name="T24" fmla="*/ 2 w 32"/>
                <a:gd name="T25" fmla="*/ 22 h 32"/>
                <a:gd name="T26" fmla="*/ 6 w 32"/>
                <a:gd name="T27" fmla="*/ 28 h 32"/>
                <a:gd name="T28" fmla="*/ 10 w 32"/>
                <a:gd name="T29" fmla="*/ 30 h 32"/>
                <a:gd name="T30" fmla="*/ 16 w 32"/>
                <a:gd name="T31" fmla="*/ 32 h 32"/>
                <a:gd name="T32" fmla="*/ 16 w 32"/>
                <a:gd name="T33" fmla="*/ 32 h 32"/>
                <a:gd name="T34" fmla="*/ 22 w 32"/>
                <a:gd name="T35" fmla="*/ 30 h 32"/>
                <a:gd name="T36" fmla="*/ 28 w 32"/>
                <a:gd name="T37" fmla="*/ 28 h 32"/>
                <a:gd name="T38" fmla="*/ 30 w 32"/>
                <a:gd name="T39" fmla="*/ 22 h 32"/>
                <a:gd name="T40" fmla="*/ 32 w 32"/>
                <a:gd name="T41" fmla="*/ 16 h 32"/>
                <a:gd name="T42" fmla="*/ 32 w 32"/>
                <a:gd name="T43"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 h="32">
                  <a:moveTo>
                    <a:pt x="32" y="16"/>
                  </a:moveTo>
                  <a:lnTo>
                    <a:pt x="32" y="16"/>
                  </a:lnTo>
                  <a:lnTo>
                    <a:pt x="30" y="10"/>
                  </a:lnTo>
                  <a:lnTo>
                    <a:pt x="28" y="4"/>
                  </a:lnTo>
                  <a:lnTo>
                    <a:pt x="22" y="0"/>
                  </a:lnTo>
                  <a:lnTo>
                    <a:pt x="16" y="0"/>
                  </a:lnTo>
                  <a:lnTo>
                    <a:pt x="16" y="0"/>
                  </a:lnTo>
                  <a:lnTo>
                    <a:pt x="10" y="0"/>
                  </a:lnTo>
                  <a:lnTo>
                    <a:pt x="6" y="4"/>
                  </a:lnTo>
                  <a:lnTo>
                    <a:pt x="2" y="10"/>
                  </a:lnTo>
                  <a:lnTo>
                    <a:pt x="0" y="16"/>
                  </a:lnTo>
                  <a:lnTo>
                    <a:pt x="0" y="16"/>
                  </a:lnTo>
                  <a:lnTo>
                    <a:pt x="2" y="22"/>
                  </a:lnTo>
                  <a:lnTo>
                    <a:pt x="6" y="28"/>
                  </a:lnTo>
                  <a:lnTo>
                    <a:pt x="10" y="30"/>
                  </a:lnTo>
                  <a:lnTo>
                    <a:pt x="16" y="32"/>
                  </a:lnTo>
                  <a:lnTo>
                    <a:pt x="16" y="32"/>
                  </a:lnTo>
                  <a:lnTo>
                    <a:pt x="22" y="30"/>
                  </a:lnTo>
                  <a:lnTo>
                    <a:pt x="28" y="28"/>
                  </a:lnTo>
                  <a:lnTo>
                    <a:pt x="30" y="22"/>
                  </a:lnTo>
                  <a:lnTo>
                    <a:pt x="32" y="16"/>
                  </a:lnTo>
                  <a:lnTo>
                    <a:pt x="32" y="16"/>
                  </a:lnTo>
                  <a:close/>
                </a:path>
              </a:pathLst>
            </a:custGeom>
            <a:solidFill>
              <a:srgbClr val="33A02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5804" name="Freeform 28"/>
            <p:cNvSpPr>
              <a:spLocks/>
            </p:cNvSpPr>
            <p:nvPr/>
          </p:nvSpPr>
          <p:spPr bwMode="auto">
            <a:xfrm>
              <a:off x="2976" y="2550"/>
              <a:ext cx="48" cy="48"/>
            </a:xfrm>
            <a:custGeom>
              <a:avLst/>
              <a:gdLst>
                <a:gd name="T0" fmla="*/ 48 w 48"/>
                <a:gd name="T1" fmla="*/ 24 h 48"/>
                <a:gd name="T2" fmla="*/ 48 w 48"/>
                <a:gd name="T3" fmla="*/ 24 h 48"/>
                <a:gd name="T4" fmla="*/ 46 w 48"/>
                <a:gd name="T5" fmla="*/ 14 h 48"/>
                <a:gd name="T6" fmla="*/ 40 w 48"/>
                <a:gd name="T7" fmla="*/ 6 h 48"/>
                <a:gd name="T8" fmla="*/ 34 w 48"/>
                <a:gd name="T9" fmla="*/ 0 h 48"/>
                <a:gd name="T10" fmla="*/ 24 w 48"/>
                <a:gd name="T11" fmla="*/ 0 h 48"/>
                <a:gd name="T12" fmla="*/ 24 w 48"/>
                <a:gd name="T13" fmla="*/ 0 h 48"/>
                <a:gd name="T14" fmla="*/ 16 w 48"/>
                <a:gd name="T15" fmla="*/ 0 h 48"/>
                <a:gd name="T16" fmla="*/ 8 w 48"/>
                <a:gd name="T17" fmla="*/ 6 h 48"/>
                <a:gd name="T18" fmla="*/ 2 w 48"/>
                <a:gd name="T19" fmla="*/ 14 h 48"/>
                <a:gd name="T20" fmla="*/ 0 w 48"/>
                <a:gd name="T21" fmla="*/ 24 h 48"/>
                <a:gd name="T22" fmla="*/ 0 w 48"/>
                <a:gd name="T23" fmla="*/ 24 h 48"/>
                <a:gd name="T24" fmla="*/ 2 w 48"/>
                <a:gd name="T25" fmla="*/ 32 h 48"/>
                <a:gd name="T26" fmla="*/ 8 w 48"/>
                <a:gd name="T27" fmla="*/ 40 h 48"/>
                <a:gd name="T28" fmla="*/ 16 w 48"/>
                <a:gd name="T29" fmla="*/ 46 h 48"/>
                <a:gd name="T30" fmla="*/ 24 w 48"/>
                <a:gd name="T31" fmla="*/ 48 h 48"/>
                <a:gd name="T32" fmla="*/ 24 w 48"/>
                <a:gd name="T33" fmla="*/ 48 h 48"/>
                <a:gd name="T34" fmla="*/ 34 w 48"/>
                <a:gd name="T35" fmla="*/ 46 h 48"/>
                <a:gd name="T36" fmla="*/ 40 w 48"/>
                <a:gd name="T37" fmla="*/ 40 h 48"/>
                <a:gd name="T38" fmla="*/ 46 w 48"/>
                <a:gd name="T39" fmla="*/ 32 h 48"/>
                <a:gd name="T40" fmla="*/ 48 w 48"/>
                <a:gd name="T41" fmla="*/ 24 h 48"/>
                <a:gd name="T42" fmla="*/ 48 w 48"/>
                <a:gd name="T43"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8" h="48">
                  <a:moveTo>
                    <a:pt x="48" y="24"/>
                  </a:moveTo>
                  <a:lnTo>
                    <a:pt x="48" y="24"/>
                  </a:lnTo>
                  <a:lnTo>
                    <a:pt x="46" y="14"/>
                  </a:lnTo>
                  <a:lnTo>
                    <a:pt x="40" y="6"/>
                  </a:lnTo>
                  <a:lnTo>
                    <a:pt x="34" y="0"/>
                  </a:lnTo>
                  <a:lnTo>
                    <a:pt x="24" y="0"/>
                  </a:lnTo>
                  <a:lnTo>
                    <a:pt x="24" y="0"/>
                  </a:lnTo>
                  <a:lnTo>
                    <a:pt x="16" y="0"/>
                  </a:lnTo>
                  <a:lnTo>
                    <a:pt x="8" y="6"/>
                  </a:lnTo>
                  <a:lnTo>
                    <a:pt x="2" y="14"/>
                  </a:lnTo>
                  <a:lnTo>
                    <a:pt x="0" y="24"/>
                  </a:lnTo>
                  <a:lnTo>
                    <a:pt x="0" y="24"/>
                  </a:lnTo>
                  <a:lnTo>
                    <a:pt x="2" y="32"/>
                  </a:lnTo>
                  <a:lnTo>
                    <a:pt x="8" y="40"/>
                  </a:lnTo>
                  <a:lnTo>
                    <a:pt x="16" y="46"/>
                  </a:lnTo>
                  <a:lnTo>
                    <a:pt x="24" y="48"/>
                  </a:lnTo>
                  <a:lnTo>
                    <a:pt x="24" y="48"/>
                  </a:lnTo>
                  <a:lnTo>
                    <a:pt x="34" y="46"/>
                  </a:lnTo>
                  <a:lnTo>
                    <a:pt x="40" y="40"/>
                  </a:lnTo>
                  <a:lnTo>
                    <a:pt x="46" y="32"/>
                  </a:lnTo>
                  <a:lnTo>
                    <a:pt x="48" y="24"/>
                  </a:lnTo>
                  <a:lnTo>
                    <a:pt x="48" y="24"/>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5805" name="Freeform 29"/>
            <p:cNvSpPr>
              <a:spLocks/>
            </p:cNvSpPr>
            <p:nvPr/>
          </p:nvSpPr>
          <p:spPr bwMode="auto">
            <a:xfrm>
              <a:off x="2984" y="2558"/>
              <a:ext cx="32" cy="32"/>
            </a:xfrm>
            <a:custGeom>
              <a:avLst/>
              <a:gdLst>
                <a:gd name="T0" fmla="*/ 32 w 32"/>
                <a:gd name="T1" fmla="*/ 16 h 32"/>
                <a:gd name="T2" fmla="*/ 32 w 32"/>
                <a:gd name="T3" fmla="*/ 16 h 32"/>
                <a:gd name="T4" fmla="*/ 30 w 32"/>
                <a:gd name="T5" fmla="*/ 10 h 32"/>
                <a:gd name="T6" fmla="*/ 28 w 32"/>
                <a:gd name="T7" fmla="*/ 4 h 32"/>
                <a:gd name="T8" fmla="*/ 22 w 32"/>
                <a:gd name="T9" fmla="*/ 0 h 32"/>
                <a:gd name="T10" fmla="*/ 16 w 32"/>
                <a:gd name="T11" fmla="*/ 0 h 32"/>
                <a:gd name="T12" fmla="*/ 16 w 32"/>
                <a:gd name="T13" fmla="*/ 0 h 32"/>
                <a:gd name="T14" fmla="*/ 10 w 32"/>
                <a:gd name="T15" fmla="*/ 0 h 32"/>
                <a:gd name="T16" fmla="*/ 6 w 32"/>
                <a:gd name="T17" fmla="*/ 4 h 32"/>
                <a:gd name="T18" fmla="*/ 2 w 32"/>
                <a:gd name="T19" fmla="*/ 10 h 32"/>
                <a:gd name="T20" fmla="*/ 0 w 32"/>
                <a:gd name="T21" fmla="*/ 16 h 32"/>
                <a:gd name="T22" fmla="*/ 0 w 32"/>
                <a:gd name="T23" fmla="*/ 16 h 32"/>
                <a:gd name="T24" fmla="*/ 2 w 32"/>
                <a:gd name="T25" fmla="*/ 22 h 32"/>
                <a:gd name="T26" fmla="*/ 6 w 32"/>
                <a:gd name="T27" fmla="*/ 26 h 32"/>
                <a:gd name="T28" fmla="*/ 10 w 32"/>
                <a:gd name="T29" fmla="*/ 30 h 32"/>
                <a:gd name="T30" fmla="*/ 16 w 32"/>
                <a:gd name="T31" fmla="*/ 32 h 32"/>
                <a:gd name="T32" fmla="*/ 16 w 32"/>
                <a:gd name="T33" fmla="*/ 32 h 32"/>
                <a:gd name="T34" fmla="*/ 22 w 32"/>
                <a:gd name="T35" fmla="*/ 30 h 32"/>
                <a:gd name="T36" fmla="*/ 28 w 32"/>
                <a:gd name="T37" fmla="*/ 26 h 32"/>
                <a:gd name="T38" fmla="*/ 30 w 32"/>
                <a:gd name="T39" fmla="*/ 22 h 32"/>
                <a:gd name="T40" fmla="*/ 32 w 32"/>
                <a:gd name="T41" fmla="*/ 16 h 32"/>
                <a:gd name="T42" fmla="*/ 32 w 32"/>
                <a:gd name="T43"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 h="32">
                  <a:moveTo>
                    <a:pt x="32" y="16"/>
                  </a:moveTo>
                  <a:lnTo>
                    <a:pt x="32" y="16"/>
                  </a:lnTo>
                  <a:lnTo>
                    <a:pt x="30" y="10"/>
                  </a:lnTo>
                  <a:lnTo>
                    <a:pt x="28" y="4"/>
                  </a:lnTo>
                  <a:lnTo>
                    <a:pt x="22" y="0"/>
                  </a:lnTo>
                  <a:lnTo>
                    <a:pt x="16" y="0"/>
                  </a:lnTo>
                  <a:lnTo>
                    <a:pt x="16" y="0"/>
                  </a:lnTo>
                  <a:lnTo>
                    <a:pt x="10" y="0"/>
                  </a:lnTo>
                  <a:lnTo>
                    <a:pt x="6" y="4"/>
                  </a:lnTo>
                  <a:lnTo>
                    <a:pt x="2" y="10"/>
                  </a:lnTo>
                  <a:lnTo>
                    <a:pt x="0" y="16"/>
                  </a:lnTo>
                  <a:lnTo>
                    <a:pt x="0" y="16"/>
                  </a:lnTo>
                  <a:lnTo>
                    <a:pt x="2" y="22"/>
                  </a:lnTo>
                  <a:lnTo>
                    <a:pt x="6" y="26"/>
                  </a:lnTo>
                  <a:lnTo>
                    <a:pt x="10" y="30"/>
                  </a:lnTo>
                  <a:lnTo>
                    <a:pt x="16" y="32"/>
                  </a:lnTo>
                  <a:lnTo>
                    <a:pt x="16" y="32"/>
                  </a:lnTo>
                  <a:lnTo>
                    <a:pt x="22" y="30"/>
                  </a:lnTo>
                  <a:lnTo>
                    <a:pt x="28" y="26"/>
                  </a:lnTo>
                  <a:lnTo>
                    <a:pt x="30" y="22"/>
                  </a:lnTo>
                  <a:lnTo>
                    <a:pt x="32" y="16"/>
                  </a:lnTo>
                  <a:lnTo>
                    <a:pt x="32" y="1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5806" name="Freeform 30"/>
            <p:cNvSpPr>
              <a:spLocks/>
            </p:cNvSpPr>
            <p:nvPr/>
          </p:nvSpPr>
          <p:spPr bwMode="auto">
            <a:xfrm>
              <a:off x="3010" y="2286"/>
              <a:ext cx="242" cy="78"/>
            </a:xfrm>
            <a:custGeom>
              <a:avLst/>
              <a:gdLst>
                <a:gd name="T0" fmla="*/ 242 w 242"/>
                <a:gd name="T1" fmla="*/ 70 h 78"/>
                <a:gd name="T2" fmla="*/ 0 w 242"/>
                <a:gd name="T3" fmla="*/ 78 h 78"/>
                <a:gd name="T4" fmla="*/ 0 w 242"/>
                <a:gd name="T5" fmla="*/ 14 h 78"/>
                <a:gd name="T6" fmla="*/ 242 w 242"/>
                <a:gd name="T7" fmla="*/ 0 h 78"/>
                <a:gd name="T8" fmla="*/ 242 w 242"/>
                <a:gd name="T9" fmla="*/ 70 h 78"/>
              </a:gdLst>
              <a:ahLst/>
              <a:cxnLst>
                <a:cxn ang="0">
                  <a:pos x="T0" y="T1"/>
                </a:cxn>
                <a:cxn ang="0">
                  <a:pos x="T2" y="T3"/>
                </a:cxn>
                <a:cxn ang="0">
                  <a:pos x="T4" y="T5"/>
                </a:cxn>
                <a:cxn ang="0">
                  <a:pos x="T6" y="T7"/>
                </a:cxn>
                <a:cxn ang="0">
                  <a:pos x="T8" y="T9"/>
                </a:cxn>
              </a:cxnLst>
              <a:rect l="0" t="0" r="r" b="b"/>
              <a:pathLst>
                <a:path w="242" h="78">
                  <a:moveTo>
                    <a:pt x="242" y="70"/>
                  </a:moveTo>
                  <a:lnTo>
                    <a:pt x="0" y="78"/>
                  </a:lnTo>
                  <a:lnTo>
                    <a:pt x="0" y="14"/>
                  </a:lnTo>
                  <a:lnTo>
                    <a:pt x="242" y="0"/>
                  </a:lnTo>
                  <a:lnTo>
                    <a:pt x="242" y="70"/>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5807" name="Freeform 31"/>
            <p:cNvSpPr>
              <a:spLocks/>
            </p:cNvSpPr>
            <p:nvPr/>
          </p:nvSpPr>
          <p:spPr bwMode="auto">
            <a:xfrm>
              <a:off x="3010" y="2320"/>
              <a:ext cx="234" cy="36"/>
            </a:xfrm>
            <a:custGeom>
              <a:avLst/>
              <a:gdLst>
                <a:gd name="T0" fmla="*/ 234 w 234"/>
                <a:gd name="T1" fmla="*/ 28 h 36"/>
                <a:gd name="T2" fmla="*/ 0 w 234"/>
                <a:gd name="T3" fmla="*/ 36 h 36"/>
                <a:gd name="T4" fmla="*/ 0 w 234"/>
                <a:gd name="T5" fmla="*/ 12 h 36"/>
                <a:gd name="T6" fmla="*/ 234 w 234"/>
                <a:gd name="T7" fmla="*/ 0 h 36"/>
                <a:gd name="T8" fmla="*/ 234 w 234"/>
                <a:gd name="T9" fmla="*/ 28 h 36"/>
              </a:gdLst>
              <a:ahLst/>
              <a:cxnLst>
                <a:cxn ang="0">
                  <a:pos x="T0" y="T1"/>
                </a:cxn>
                <a:cxn ang="0">
                  <a:pos x="T2" y="T3"/>
                </a:cxn>
                <a:cxn ang="0">
                  <a:pos x="T4" y="T5"/>
                </a:cxn>
                <a:cxn ang="0">
                  <a:pos x="T6" y="T7"/>
                </a:cxn>
                <a:cxn ang="0">
                  <a:pos x="T8" y="T9"/>
                </a:cxn>
              </a:cxnLst>
              <a:rect l="0" t="0" r="r" b="b"/>
              <a:pathLst>
                <a:path w="234" h="36">
                  <a:moveTo>
                    <a:pt x="234" y="28"/>
                  </a:moveTo>
                  <a:lnTo>
                    <a:pt x="0" y="36"/>
                  </a:lnTo>
                  <a:lnTo>
                    <a:pt x="0" y="12"/>
                  </a:lnTo>
                  <a:lnTo>
                    <a:pt x="234" y="0"/>
                  </a:lnTo>
                  <a:lnTo>
                    <a:pt x="234" y="28"/>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5808" name="Rectangle 32"/>
            <p:cNvSpPr>
              <a:spLocks noChangeArrowheads="1"/>
            </p:cNvSpPr>
            <p:nvPr/>
          </p:nvSpPr>
          <p:spPr bwMode="auto">
            <a:xfrm>
              <a:off x="3092" y="2522"/>
              <a:ext cx="174" cy="14"/>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5809" name="Freeform 33"/>
            <p:cNvSpPr>
              <a:spLocks/>
            </p:cNvSpPr>
            <p:nvPr/>
          </p:nvSpPr>
          <p:spPr bwMode="auto">
            <a:xfrm>
              <a:off x="3092" y="2514"/>
              <a:ext cx="174" cy="16"/>
            </a:xfrm>
            <a:custGeom>
              <a:avLst/>
              <a:gdLst>
                <a:gd name="T0" fmla="*/ 0 w 174"/>
                <a:gd name="T1" fmla="*/ 16 h 16"/>
                <a:gd name="T2" fmla="*/ 174 w 174"/>
                <a:gd name="T3" fmla="*/ 16 h 16"/>
                <a:gd name="T4" fmla="*/ 174 w 174"/>
                <a:gd name="T5" fmla="*/ 2 h 16"/>
                <a:gd name="T6" fmla="*/ 0 w 174"/>
                <a:gd name="T7" fmla="*/ 0 h 16"/>
                <a:gd name="T8" fmla="*/ 0 w 174"/>
                <a:gd name="T9" fmla="*/ 16 h 16"/>
              </a:gdLst>
              <a:ahLst/>
              <a:cxnLst>
                <a:cxn ang="0">
                  <a:pos x="T0" y="T1"/>
                </a:cxn>
                <a:cxn ang="0">
                  <a:pos x="T2" y="T3"/>
                </a:cxn>
                <a:cxn ang="0">
                  <a:pos x="T4" y="T5"/>
                </a:cxn>
                <a:cxn ang="0">
                  <a:pos x="T6" y="T7"/>
                </a:cxn>
                <a:cxn ang="0">
                  <a:pos x="T8" y="T9"/>
                </a:cxn>
              </a:cxnLst>
              <a:rect l="0" t="0" r="r" b="b"/>
              <a:pathLst>
                <a:path w="174" h="16">
                  <a:moveTo>
                    <a:pt x="0" y="16"/>
                  </a:moveTo>
                  <a:lnTo>
                    <a:pt x="174" y="16"/>
                  </a:lnTo>
                  <a:lnTo>
                    <a:pt x="174" y="2"/>
                  </a:lnTo>
                  <a:lnTo>
                    <a:pt x="0" y="0"/>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5810" name="Freeform 34"/>
            <p:cNvSpPr>
              <a:spLocks/>
            </p:cNvSpPr>
            <p:nvPr/>
          </p:nvSpPr>
          <p:spPr bwMode="auto">
            <a:xfrm>
              <a:off x="3488" y="2810"/>
              <a:ext cx="170" cy="268"/>
            </a:xfrm>
            <a:custGeom>
              <a:avLst/>
              <a:gdLst>
                <a:gd name="T0" fmla="*/ 170 w 170"/>
                <a:gd name="T1" fmla="*/ 0 h 268"/>
                <a:gd name="T2" fmla="*/ 170 w 170"/>
                <a:gd name="T3" fmla="*/ 0 h 268"/>
                <a:gd name="T4" fmla="*/ 170 w 170"/>
                <a:gd name="T5" fmla="*/ 192 h 268"/>
                <a:gd name="T6" fmla="*/ 170 w 170"/>
                <a:gd name="T7" fmla="*/ 192 h 268"/>
                <a:gd name="T8" fmla="*/ 0 w 170"/>
                <a:gd name="T9" fmla="*/ 268 h 268"/>
                <a:gd name="T10" fmla="*/ 0 w 170"/>
                <a:gd name="T11" fmla="*/ 268 h 268"/>
                <a:gd name="T12" fmla="*/ 2 w 170"/>
                <a:gd name="T13" fmla="*/ 234 h 268"/>
                <a:gd name="T14" fmla="*/ 8 w 170"/>
                <a:gd name="T15" fmla="*/ 204 h 268"/>
                <a:gd name="T16" fmla="*/ 16 w 170"/>
                <a:gd name="T17" fmla="*/ 180 h 268"/>
                <a:gd name="T18" fmla="*/ 24 w 170"/>
                <a:gd name="T19" fmla="*/ 160 h 268"/>
                <a:gd name="T20" fmla="*/ 36 w 170"/>
                <a:gd name="T21" fmla="*/ 144 h 268"/>
                <a:gd name="T22" fmla="*/ 48 w 170"/>
                <a:gd name="T23" fmla="*/ 130 h 268"/>
                <a:gd name="T24" fmla="*/ 62 w 170"/>
                <a:gd name="T25" fmla="*/ 118 h 268"/>
                <a:gd name="T26" fmla="*/ 74 w 170"/>
                <a:gd name="T27" fmla="*/ 108 h 268"/>
                <a:gd name="T28" fmla="*/ 104 w 170"/>
                <a:gd name="T29" fmla="*/ 90 h 268"/>
                <a:gd name="T30" fmla="*/ 116 w 170"/>
                <a:gd name="T31" fmla="*/ 80 h 268"/>
                <a:gd name="T32" fmla="*/ 130 w 170"/>
                <a:gd name="T33" fmla="*/ 68 h 268"/>
                <a:gd name="T34" fmla="*/ 142 w 170"/>
                <a:gd name="T35" fmla="*/ 56 h 268"/>
                <a:gd name="T36" fmla="*/ 154 w 170"/>
                <a:gd name="T37" fmla="*/ 40 h 268"/>
                <a:gd name="T38" fmla="*/ 162 w 170"/>
                <a:gd name="T39" fmla="*/ 22 h 268"/>
                <a:gd name="T40" fmla="*/ 170 w 170"/>
                <a:gd name="T41" fmla="*/ 0 h 268"/>
                <a:gd name="T42" fmla="*/ 170 w 170"/>
                <a:gd name="T43" fmla="*/ 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0" h="268">
                  <a:moveTo>
                    <a:pt x="170" y="0"/>
                  </a:moveTo>
                  <a:lnTo>
                    <a:pt x="170" y="0"/>
                  </a:lnTo>
                  <a:lnTo>
                    <a:pt x="170" y="192"/>
                  </a:lnTo>
                  <a:lnTo>
                    <a:pt x="170" y="192"/>
                  </a:lnTo>
                  <a:lnTo>
                    <a:pt x="0" y="268"/>
                  </a:lnTo>
                  <a:lnTo>
                    <a:pt x="0" y="268"/>
                  </a:lnTo>
                  <a:lnTo>
                    <a:pt x="2" y="234"/>
                  </a:lnTo>
                  <a:lnTo>
                    <a:pt x="8" y="204"/>
                  </a:lnTo>
                  <a:lnTo>
                    <a:pt x="16" y="180"/>
                  </a:lnTo>
                  <a:lnTo>
                    <a:pt x="24" y="160"/>
                  </a:lnTo>
                  <a:lnTo>
                    <a:pt x="36" y="144"/>
                  </a:lnTo>
                  <a:lnTo>
                    <a:pt x="48" y="130"/>
                  </a:lnTo>
                  <a:lnTo>
                    <a:pt x="62" y="118"/>
                  </a:lnTo>
                  <a:lnTo>
                    <a:pt x="74" y="108"/>
                  </a:lnTo>
                  <a:lnTo>
                    <a:pt x="104" y="90"/>
                  </a:lnTo>
                  <a:lnTo>
                    <a:pt x="116" y="80"/>
                  </a:lnTo>
                  <a:lnTo>
                    <a:pt x="130" y="68"/>
                  </a:lnTo>
                  <a:lnTo>
                    <a:pt x="142" y="56"/>
                  </a:lnTo>
                  <a:lnTo>
                    <a:pt x="154" y="40"/>
                  </a:lnTo>
                  <a:lnTo>
                    <a:pt x="162" y="22"/>
                  </a:lnTo>
                  <a:lnTo>
                    <a:pt x="170" y="0"/>
                  </a:lnTo>
                  <a:lnTo>
                    <a:pt x="170"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5811" name="Freeform 35"/>
            <p:cNvSpPr>
              <a:spLocks/>
            </p:cNvSpPr>
            <p:nvPr/>
          </p:nvSpPr>
          <p:spPr bwMode="auto">
            <a:xfrm>
              <a:off x="2984" y="2660"/>
              <a:ext cx="126" cy="454"/>
            </a:xfrm>
            <a:custGeom>
              <a:avLst/>
              <a:gdLst>
                <a:gd name="T0" fmla="*/ 76 w 126"/>
                <a:gd name="T1" fmla="*/ 144 h 454"/>
                <a:gd name="T2" fmla="*/ 76 w 126"/>
                <a:gd name="T3" fmla="*/ 144 h 454"/>
                <a:gd name="T4" fmla="*/ 78 w 126"/>
                <a:gd name="T5" fmla="*/ 132 h 454"/>
                <a:gd name="T6" fmla="*/ 80 w 126"/>
                <a:gd name="T7" fmla="*/ 120 h 454"/>
                <a:gd name="T8" fmla="*/ 84 w 126"/>
                <a:gd name="T9" fmla="*/ 112 h 454"/>
                <a:gd name="T10" fmla="*/ 90 w 126"/>
                <a:gd name="T11" fmla="*/ 102 h 454"/>
                <a:gd name="T12" fmla="*/ 98 w 126"/>
                <a:gd name="T13" fmla="*/ 94 h 454"/>
                <a:gd name="T14" fmla="*/ 106 w 126"/>
                <a:gd name="T15" fmla="*/ 88 h 454"/>
                <a:gd name="T16" fmla="*/ 116 w 126"/>
                <a:gd name="T17" fmla="*/ 84 h 454"/>
                <a:gd name="T18" fmla="*/ 126 w 126"/>
                <a:gd name="T19" fmla="*/ 82 h 454"/>
                <a:gd name="T20" fmla="*/ 126 w 126"/>
                <a:gd name="T21" fmla="*/ 6 h 454"/>
                <a:gd name="T22" fmla="*/ 0 w 126"/>
                <a:gd name="T23" fmla="*/ 0 h 454"/>
                <a:gd name="T24" fmla="*/ 0 w 126"/>
                <a:gd name="T25" fmla="*/ 430 h 454"/>
                <a:gd name="T26" fmla="*/ 0 w 126"/>
                <a:gd name="T27" fmla="*/ 430 h 454"/>
                <a:gd name="T28" fmla="*/ 34 w 126"/>
                <a:gd name="T29" fmla="*/ 438 h 454"/>
                <a:gd name="T30" fmla="*/ 74 w 126"/>
                <a:gd name="T31" fmla="*/ 446 h 454"/>
                <a:gd name="T32" fmla="*/ 126 w 126"/>
                <a:gd name="T33" fmla="*/ 454 h 454"/>
                <a:gd name="T34" fmla="*/ 126 w 126"/>
                <a:gd name="T35" fmla="*/ 204 h 454"/>
                <a:gd name="T36" fmla="*/ 126 w 126"/>
                <a:gd name="T37" fmla="*/ 204 h 454"/>
                <a:gd name="T38" fmla="*/ 116 w 126"/>
                <a:gd name="T39" fmla="*/ 202 h 454"/>
                <a:gd name="T40" fmla="*/ 106 w 126"/>
                <a:gd name="T41" fmla="*/ 198 h 454"/>
                <a:gd name="T42" fmla="*/ 98 w 126"/>
                <a:gd name="T43" fmla="*/ 192 h 454"/>
                <a:gd name="T44" fmla="*/ 90 w 126"/>
                <a:gd name="T45" fmla="*/ 184 h 454"/>
                <a:gd name="T46" fmla="*/ 84 w 126"/>
                <a:gd name="T47" fmla="*/ 176 h 454"/>
                <a:gd name="T48" fmla="*/ 80 w 126"/>
                <a:gd name="T49" fmla="*/ 166 h 454"/>
                <a:gd name="T50" fmla="*/ 78 w 126"/>
                <a:gd name="T51" fmla="*/ 154 h 454"/>
                <a:gd name="T52" fmla="*/ 76 w 126"/>
                <a:gd name="T53" fmla="*/ 144 h 454"/>
                <a:gd name="T54" fmla="*/ 76 w 126"/>
                <a:gd name="T55" fmla="*/ 144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6" h="454">
                  <a:moveTo>
                    <a:pt x="76" y="144"/>
                  </a:moveTo>
                  <a:lnTo>
                    <a:pt x="76" y="144"/>
                  </a:lnTo>
                  <a:lnTo>
                    <a:pt x="78" y="132"/>
                  </a:lnTo>
                  <a:lnTo>
                    <a:pt x="80" y="120"/>
                  </a:lnTo>
                  <a:lnTo>
                    <a:pt x="84" y="112"/>
                  </a:lnTo>
                  <a:lnTo>
                    <a:pt x="90" y="102"/>
                  </a:lnTo>
                  <a:lnTo>
                    <a:pt x="98" y="94"/>
                  </a:lnTo>
                  <a:lnTo>
                    <a:pt x="106" y="88"/>
                  </a:lnTo>
                  <a:lnTo>
                    <a:pt x="116" y="84"/>
                  </a:lnTo>
                  <a:lnTo>
                    <a:pt x="126" y="82"/>
                  </a:lnTo>
                  <a:lnTo>
                    <a:pt x="126" y="6"/>
                  </a:lnTo>
                  <a:lnTo>
                    <a:pt x="0" y="0"/>
                  </a:lnTo>
                  <a:lnTo>
                    <a:pt x="0" y="430"/>
                  </a:lnTo>
                  <a:lnTo>
                    <a:pt x="0" y="430"/>
                  </a:lnTo>
                  <a:lnTo>
                    <a:pt x="34" y="438"/>
                  </a:lnTo>
                  <a:lnTo>
                    <a:pt x="74" y="446"/>
                  </a:lnTo>
                  <a:lnTo>
                    <a:pt x="126" y="454"/>
                  </a:lnTo>
                  <a:lnTo>
                    <a:pt x="126" y="204"/>
                  </a:lnTo>
                  <a:lnTo>
                    <a:pt x="126" y="204"/>
                  </a:lnTo>
                  <a:lnTo>
                    <a:pt x="116" y="202"/>
                  </a:lnTo>
                  <a:lnTo>
                    <a:pt x="106" y="198"/>
                  </a:lnTo>
                  <a:lnTo>
                    <a:pt x="98" y="192"/>
                  </a:lnTo>
                  <a:lnTo>
                    <a:pt x="90" y="184"/>
                  </a:lnTo>
                  <a:lnTo>
                    <a:pt x="84" y="176"/>
                  </a:lnTo>
                  <a:lnTo>
                    <a:pt x="80" y="166"/>
                  </a:lnTo>
                  <a:lnTo>
                    <a:pt x="78" y="154"/>
                  </a:lnTo>
                  <a:lnTo>
                    <a:pt x="76" y="144"/>
                  </a:lnTo>
                  <a:lnTo>
                    <a:pt x="76" y="144"/>
                  </a:lnTo>
                  <a:close/>
                </a:path>
              </a:pathLst>
            </a:custGeom>
            <a:solidFill>
              <a:srgbClr val="9E9E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5812" name="Freeform 36"/>
            <p:cNvSpPr>
              <a:spLocks/>
            </p:cNvSpPr>
            <p:nvPr/>
          </p:nvSpPr>
          <p:spPr bwMode="auto">
            <a:xfrm>
              <a:off x="3126" y="2666"/>
              <a:ext cx="146" cy="460"/>
            </a:xfrm>
            <a:custGeom>
              <a:avLst/>
              <a:gdLst>
                <a:gd name="T0" fmla="*/ 146 w 146"/>
                <a:gd name="T1" fmla="*/ 6 h 460"/>
                <a:gd name="T2" fmla="*/ 0 w 146"/>
                <a:gd name="T3" fmla="*/ 0 h 460"/>
                <a:gd name="T4" fmla="*/ 0 w 146"/>
                <a:gd name="T5" fmla="*/ 76 h 460"/>
                <a:gd name="T6" fmla="*/ 0 w 146"/>
                <a:gd name="T7" fmla="*/ 76 h 460"/>
                <a:gd name="T8" fmla="*/ 10 w 146"/>
                <a:gd name="T9" fmla="*/ 78 h 460"/>
                <a:gd name="T10" fmla="*/ 20 w 146"/>
                <a:gd name="T11" fmla="*/ 82 h 460"/>
                <a:gd name="T12" fmla="*/ 28 w 146"/>
                <a:gd name="T13" fmla="*/ 88 h 460"/>
                <a:gd name="T14" fmla="*/ 36 w 146"/>
                <a:gd name="T15" fmla="*/ 96 h 460"/>
                <a:gd name="T16" fmla="*/ 42 w 146"/>
                <a:gd name="T17" fmla="*/ 106 h 460"/>
                <a:gd name="T18" fmla="*/ 46 w 146"/>
                <a:gd name="T19" fmla="*/ 114 h 460"/>
                <a:gd name="T20" fmla="*/ 50 w 146"/>
                <a:gd name="T21" fmla="*/ 126 h 460"/>
                <a:gd name="T22" fmla="*/ 50 w 146"/>
                <a:gd name="T23" fmla="*/ 138 h 460"/>
                <a:gd name="T24" fmla="*/ 50 w 146"/>
                <a:gd name="T25" fmla="*/ 138 h 460"/>
                <a:gd name="T26" fmla="*/ 50 w 146"/>
                <a:gd name="T27" fmla="*/ 148 h 460"/>
                <a:gd name="T28" fmla="*/ 46 w 146"/>
                <a:gd name="T29" fmla="*/ 160 h 460"/>
                <a:gd name="T30" fmla="*/ 42 w 146"/>
                <a:gd name="T31" fmla="*/ 170 h 460"/>
                <a:gd name="T32" fmla="*/ 36 w 146"/>
                <a:gd name="T33" fmla="*/ 178 h 460"/>
                <a:gd name="T34" fmla="*/ 28 w 146"/>
                <a:gd name="T35" fmla="*/ 186 h 460"/>
                <a:gd name="T36" fmla="*/ 20 w 146"/>
                <a:gd name="T37" fmla="*/ 192 h 460"/>
                <a:gd name="T38" fmla="*/ 10 w 146"/>
                <a:gd name="T39" fmla="*/ 196 h 460"/>
                <a:gd name="T40" fmla="*/ 0 w 146"/>
                <a:gd name="T41" fmla="*/ 198 h 460"/>
                <a:gd name="T42" fmla="*/ 0 w 146"/>
                <a:gd name="T43" fmla="*/ 450 h 460"/>
                <a:gd name="T44" fmla="*/ 0 w 146"/>
                <a:gd name="T45" fmla="*/ 450 h 460"/>
                <a:gd name="T46" fmla="*/ 70 w 146"/>
                <a:gd name="T47" fmla="*/ 456 h 460"/>
                <a:gd name="T48" fmla="*/ 106 w 146"/>
                <a:gd name="T49" fmla="*/ 458 h 460"/>
                <a:gd name="T50" fmla="*/ 144 w 146"/>
                <a:gd name="T51" fmla="*/ 460 h 460"/>
                <a:gd name="T52" fmla="*/ 146 w 146"/>
                <a:gd name="T53" fmla="*/ 6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6" h="460">
                  <a:moveTo>
                    <a:pt x="146" y="6"/>
                  </a:moveTo>
                  <a:lnTo>
                    <a:pt x="0" y="0"/>
                  </a:lnTo>
                  <a:lnTo>
                    <a:pt x="0" y="76"/>
                  </a:lnTo>
                  <a:lnTo>
                    <a:pt x="0" y="76"/>
                  </a:lnTo>
                  <a:lnTo>
                    <a:pt x="10" y="78"/>
                  </a:lnTo>
                  <a:lnTo>
                    <a:pt x="20" y="82"/>
                  </a:lnTo>
                  <a:lnTo>
                    <a:pt x="28" y="88"/>
                  </a:lnTo>
                  <a:lnTo>
                    <a:pt x="36" y="96"/>
                  </a:lnTo>
                  <a:lnTo>
                    <a:pt x="42" y="106"/>
                  </a:lnTo>
                  <a:lnTo>
                    <a:pt x="46" y="114"/>
                  </a:lnTo>
                  <a:lnTo>
                    <a:pt x="50" y="126"/>
                  </a:lnTo>
                  <a:lnTo>
                    <a:pt x="50" y="138"/>
                  </a:lnTo>
                  <a:lnTo>
                    <a:pt x="50" y="138"/>
                  </a:lnTo>
                  <a:lnTo>
                    <a:pt x="50" y="148"/>
                  </a:lnTo>
                  <a:lnTo>
                    <a:pt x="46" y="160"/>
                  </a:lnTo>
                  <a:lnTo>
                    <a:pt x="42" y="170"/>
                  </a:lnTo>
                  <a:lnTo>
                    <a:pt x="36" y="178"/>
                  </a:lnTo>
                  <a:lnTo>
                    <a:pt x="28" y="186"/>
                  </a:lnTo>
                  <a:lnTo>
                    <a:pt x="20" y="192"/>
                  </a:lnTo>
                  <a:lnTo>
                    <a:pt x="10" y="196"/>
                  </a:lnTo>
                  <a:lnTo>
                    <a:pt x="0" y="198"/>
                  </a:lnTo>
                  <a:lnTo>
                    <a:pt x="0" y="450"/>
                  </a:lnTo>
                  <a:lnTo>
                    <a:pt x="0" y="450"/>
                  </a:lnTo>
                  <a:lnTo>
                    <a:pt x="70" y="456"/>
                  </a:lnTo>
                  <a:lnTo>
                    <a:pt x="106" y="458"/>
                  </a:lnTo>
                  <a:lnTo>
                    <a:pt x="144" y="460"/>
                  </a:lnTo>
                  <a:lnTo>
                    <a:pt x="146" y="6"/>
                  </a:lnTo>
                  <a:close/>
                </a:path>
              </a:pathLst>
            </a:custGeom>
            <a:solidFill>
              <a:srgbClr val="9E9E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5813" name="Freeform 37"/>
            <p:cNvSpPr>
              <a:spLocks/>
            </p:cNvSpPr>
            <p:nvPr/>
          </p:nvSpPr>
          <p:spPr bwMode="auto">
            <a:xfrm>
              <a:off x="3078" y="2760"/>
              <a:ext cx="80" cy="86"/>
            </a:xfrm>
            <a:custGeom>
              <a:avLst/>
              <a:gdLst>
                <a:gd name="T0" fmla="*/ 80 w 80"/>
                <a:gd name="T1" fmla="*/ 44 h 86"/>
                <a:gd name="T2" fmla="*/ 80 w 80"/>
                <a:gd name="T3" fmla="*/ 44 h 86"/>
                <a:gd name="T4" fmla="*/ 78 w 80"/>
                <a:gd name="T5" fmla="*/ 34 h 86"/>
                <a:gd name="T6" fmla="*/ 76 w 80"/>
                <a:gd name="T7" fmla="*/ 26 h 86"/>
                <a:gd name="T8" fmla="*/ 74 w 80"/>
                <a:gd name="T9" fmla="*/ 20 h 86"/>
                <a:gd name="T10" fmla="*/ 68 w 80"/>
                <a:gd name="T11" fmla="*/ 14 h 86"/>
                <a:gd name="T12" fmla="*/ 62 w 80"/>
                <a:gd name="T13" fmla="*/ 8 h 86"/>
                <a:gd name="T14" fmla="*/ 56 w 80"/>
                <a:gd name="T15" fmla="*/ 4 h 86"/>
                <a:gd name="T16" fmla="*/ 48 w 80"/>
                <a:gd name="T17" fmla="*/ 2 h 86"/>
                <a:gd name="T18" fmla="*/ 40 w 80"/>
                <a:gd name="T19" fmla="*/ 0 h 86"/>
                <a:gd name="T20" fmla="*/ 40 w 80"/>
                <a:gd name="T21" fmla="*/ 0 h 86"/>
                <a:gd name="T22" fmla="*/ 32 w 80"/>
                <a:gd name="T23" fmla="*/ 2 h 86"/>
                <a:gd name="T24" fmla="*/ 24 w 80"/>
                <a:gd name="T25" fmla="*/ 4 h 86"/>
                <a:gd name="T26" fmla="*/ 18 w 80"/>
                <a:gd name="T27" fmla="*/ 8 h 86"/>
                <a:gd name="T28" fmla="*/ 12 w 80"/>
                <a:gd name="T29" fmla="*/ 14 h 86"/>
                <a:gd name="T30" fmla="*/ 8 w 80"/>
                <a:gd name="T31" fmla="*/ 20 h 86"/>
                <a:gd name="T32" fmla="*/ 4 w 80"/>
                <a:gd name="T33" fmla="*/ 26 h 86"/>
                <a:gd name="T34" fmla="*/ 2 w 80"/>
                <a:gd name="T35" fmla="*/ 34 h 86"/>
                <a:gd name="T36" fmla="*/ 0 w 80"/>
                <a:gd name="T37" fmla="*/ 44 h 86"/>
                <a:gd name="T38" fmla="*/ 0 w 80"/>
                <a:gd name="T39" fmla="*/ 44 h 86"/>
                <a:gd name="T40" fmla="*/ 2 w 80"/>
                <a:gd name="T41" fmla="*/ 52 h 86"/>
                <a:gd name="T42" fmla="*/ 4 w 80"/>
                <a:gd name="T43" fmla="*/ 60 h 86"/>
                <a:gd name="T44" fmla="*/ 8 w 80"/>
                <a:gd name="T45" fmla="*/ 66 h 86"/>
                <a:gd name="T46" fmla="*/ 12 w 80"/>
                <a:gd name="T47" fmla="*/ 74 h 86"/>
                <a:gd name="T48" fmla="*/ 18 w 80"/>
                <a:gd name="T49" fmla="*/ 78 h 86"/>
                <a:gd name="T50" fmla="*/ 24 w 80"/>
                <a:gd name="T51" fmla="*/ 82 h 86"/>
                <a:gd name="T52" fmla="*/ 32 w 80"/>
                <a:gd name="T53" fmla="*/ 84 h 86"/>
                <a:gd name="T54" fmla="*/ 40 w 80"/>
                <a:gd name="T55" fmla="*/ 86 h 86"/>
                <a:gd name="T56" fmla="*/ 40 w 80"/>
                <a:gd name="T57" fmla="*/ 86 h 86"/>
                <a:gd name="T58" fmla="*/ 48 w 80"/>
                <a:gd name="T59" fmla="*/ 84 h 86"/>
                <a:gd name="T60" fmla="*/ 56 w 80"/>
                <a:gd name="T61" fmla="*/ 82 h 86"/>
                <a:gd name="T62" fmla="*/ 62 w 80"/>
                <a:gd name="T63" fmla="*/ 78 h 86"/>
                <a:gd name="T64" fmla="*/ 68 w 80"/>
                <a:gd name="T65" fmla="*/ 74 h 86"/>
                <a:gd name="T66" fmla="*/ 74 w 80"/>
                <a:gd name="T67" fmla="*/ 66 h 86"/>
                <a:gd name="T68" fmla="*/ 76 w 80"/>
                <a:gd name="T69" fmla="*/ 60 h 86"/>
                <a:gd name="T70" fmla="*/ 78 w 80"/>
                <a:gd name="T71" fmla="*/ 52 h 86"/>
                <a:gd name="T72" fmla="*/ 80 w 80"/>
                <a:gd name="T73" fmla="*/ 44 h 86"/>
                <a:gd name="T74" fmla="*/ 80 w 80"/>
                <a:gd name="T75" fmla="*/ 4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0" h="86">
                  <a:moveTo>
                    <a:pt x="80" y="44"/>
                  </a:moveTo>
                  <a:lnTo>
                    <a:pt x="80" y="44"/>
                  </a:lnTo>
                  <a:lnTo>
                    <a:pt x="78" y="34"/>
                  </a:lnTo>
                  <a:lnTo>
                    <a:pt x="76" y="26"/>
                  </a:lnTo>
                  <a:lnTo>
                    <a:pt x="74" y="20"/>
                  </a:lnTo>
                  <a:lnTo>
                    <a:pt x="68" y="14"/>
                  </a:lnTo>
                  <a:lnTo>
                    <a:pt x="62" y="8"/>
                  </a:lnTo>
                  <a:lnTo>
                    <a:pt x="56" y="4"/>
                  </a:lnTo>
                  <a:lnTo>
                    <a:pt x="48" y="2"/>
                  </a:lnTo>
                  <a:lnTo>
                    <a:pt x="40" y="0"/>
                  </a:lnTo>
                  <a:lnTo>
                    <a:pt x="40" y="0"/>
                  </a:lnTo>
                  <a:lnTo>
                    <a:pt x="32" y="2"/>
                  </a:lnTo>
                  <a:lnTo>
                    <a:pt x="24" y="4"/>
                  </a:lnTo>
                  <a:lnTo>
                    <a:pt x="18" y="8"/>
                  </a:lnTo>
                  <a:lnTo>
                    <a:pt x="12" y="14"/>
                  </a:lnTo>
                  <a:lnTo>
                    <a:pt x="8" y="20"/>
                  </a:lnTo>
                  <a:lnTo>
                    <a:pt x="4" y="26"/>
                  </a:lnTo>
                  <a:lnTo>
                    <a:pt x="2" y="34"/>
                  </a:lnTo>
                  <a:lnTo>
                    <a:pt x="0" y="44"/>
                  </a:lnTo>
                  <a:lnTo>
                    <a:pt x="0" y="44"/>
                  </a:lnTo>
                  <a:lnTo>
                    <a:pt x="2" y="52"/>
                  </a:lnTo>
                  <a:lnTo>
                    <a:pt x="4" y="60"/>
                  </a:lnTo>
                  <a:lnTo>
                    <a:pt x="8" y="66"/>
                  </a:lnTo>
                  <a:lnTo>
                    <a:pt x="12" y="74"/>
                  </a:lnTo>
                  <a:lnTo>
                    <a:pt x="18" y="78"/>
                  </a:lnTo>
                  <a:lnTo>
                    <a:pt x="24" y="82"/>
                  </a:lnTo>
                  <a:lnTo>
                    <a:pt x="32" y="84"/>
                  </a:lnTo>
                  <a:lnTo>
                    <a:pt x="40" y="86"/>
                  </a:lnTo>
                  <a:lnTo>
                    <a:pt x="40" y="86"/>
                  </a:lnTo>
                  <a:lnTo>
                    <a:pt x="48" y="84"/>
                  </a:lnTo>
                  <a:lnTo>
                    <a:pt x="56" y="82"/>
                  </a:lnTo>
                  <a:lnTo>
                    <a:pt x="62" y="78"/>
                  </a:lnTo>
                  <a:lnTo>
                    <a:pt x="68" y="74"/>
                  </a:lnTo>
                  <a:lnTo>
                    <a:pt x="74" y="66"/>
                  </a:lnTo>
                  <a:lnTo>
                    <a:pt x="76" y="60"/>
                  </a:lnTo>
                  <a:lnTo>
                    <a:pt x="78" y="52"/>
                  </a:lnTo>
                  <a:lnTo>
                    <a:pt x="80" y="44"/>
                  </a:lnTo>
                  <a:lnTo>
                    <a:pt x="80" y="44"/>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5814" name="Freeform 38"/>
            <p:cNvSpPr>
              <a:spLocks/>
            </p:cNvSpPr>
            <p:nvPr/>
          </p:nvSpPr>
          <p:spPr bwMode="auto">
            <a:xfrm>
              <a:off x="3080" y="2770"/>
              <a:ext cx="64" cy="68"/>
            </a:xfrm>
            <a:custGeom>
              <a:avLst/>
              <a:gdLst>
                <a:gd name="T0" fmla="*/ 48 w 64"/>
                <a:gd name="T1" fmla="*/ 40 h 68"/>
                <a:gd name="T2" fmla="*/ 48 w 64"/>
                <a:gd name="T3" fmla="*/ 40 h 68"/>
                <a:gd name="T4" fmla="*/ 42 w 64"/>
                <a:gd name="T5" fmla="*/ 40 h 68"/>
                <a:gd name="T6" fmla="*/ 38 w 64"/>
                <a:gd name="T7" fmla="*/ 36 h 68"/>
                <a:gd name="T8" fmla="*/ 34 w 64"/>
                <a:gd name="T9" fmla="*/ 30 h 68"/>
                <a:gd name="T10" fmla="*/ 32 w 64"/>
                <a:gd name="T11" fmla="*/ 24 h 68"/>
                <a:gd name="T12" fmla="*/ 32 w 64"/>
                <a:gd name="T13" fmla="*/ 24 h 68"/>
                <a:gd name="T14" fmla="*/ 34 w 64"/>
                <a:gd name="T15" fmla="*/ 18 h 68"/>
                <a:gd name="T16" fmla="*/ 38 w 64"/>
                <a:gd name="T17" fmla="*/ 12 h 68"/>
                <a:gd name="T18" fmla="*/ 42 w 64"/>
                <a:gd name="T19" fmla="*/ 8 h 68"/>
                <a:gd name="T20" fmla="*/ 48 w 64"/>
                <a:gd name="T21" fmla="*/ 6 h 68"/>
                <a:gd name="T22" fmla="*/ 48 w 64"/>
                <a:gd name="T23" fmla="*/ 6 h 68"/>
                <a:gd name="T24" fmla="*/ 50 w 64"/>
                <a:gd name="T25" fmla="*/ 6 h 68"/>
                <a:gd name="T26" fmla="*/ 50 w 64"/>
                <a:gd name="T27" fmla="*/ 6 h 68"/>
                <a:gd name="T28" fmla="*/ 42 w 64"/>
                <a:gd name="T29" fmla="*/ 2 h 68"/>
                <a:gd name="T30" fmla="*/ 32 w 64"/>
                <a:gd name="T31" fmla="*/ 0 h 68"/>
                <a:gd name="T32" fmla="*/ 32 w 64"/>
                <a:gd name="T33" fmla="*/ 0 h 68"/>
                <a:gd name="T34" fmla="*/ 26 w 64"/>
                <a:gd name="T35" fmla="*/ 2 h 68"/>
                <a:gd name="T36" fmla="*/ 20 w 64"/>
                <a:gd name="T37" fmla="*/ 4 h 68"/>
                <a:gd name="T38" fmla="*/ 14 w 64"/>
                <a:gd name="T39" fmla="*/ 6 h 68"/>
                <a:gd name="T40" fmla="*/ 10 w 64"/>
                <a:gd name="T41" fmla="*/ 10 h 68"/>
                <a:gd name="T42" fmla="*/ 6 w 64"/>
                <a:gd name="T43" fmla="*/ 16 h 68"/>
                <a:gd name="T44" fmla="*/ 2 w 64"/>
                <a:gd name="T45" fmla="*/ 22 h 68"/>
                <a:gd name="T46" fmla="*/ 0 w 64"/>
                <a:gd name="T47" fmla="*/ 28 h 68"/>
                <a:gd name="T48" fmla="*/ 0 w 64"/>
                <a:gd name="T49" fmla="*/ 34 h 68"/>
                <a:gd name="T50" fmla="*/ 0 w 64"/>
                <a:gd name="T51" fmla="*/ 34 h 68"/>
                <a:gd name="T52" fmla="*/ 0 w 64"/>
                <a:gd name="T53" fmla="*/ 42 h 68"/>
                <a:gd name="T54" fmla="*/ 2 w 64"/>
                <a:gd name="T55" fmla="*/ 48 h 68"/>
                <a:gd name="T56" fmla="*/ 6 w 64"/>
                <a:gd name="T57" fmla="*/ 54 h 68"/>
                <a:gd name="T58" fmla="*/ 10 w 64"/>
                <a:gd name="T59" fmla="*/ 58 h 68"/>
                <a:gd name="T60" fmla="*/ 14 w 64"/>
                <a:gd name="T61" fmla="*/ 62 h 68"/>
                <a:gd name="T62" fmla="*/ 20 w 64"/>
                <a:gd name="T63" fmla="*/ 66 h 68"/>
                <a:gd name="T64" fmla="*/ 26 w 64"/>
                <a:gd name="T65" fmla="*/ 68 h 68"/>
                <a:gd name="T66" fmla="*/ 32 w 64"/>
                <a:gd name="T67" fmla="*/ 68 h 68"/>
                <a:gd name="T68" fmla="*/ 32 w 64"/>
                <a:gd name="T69" fmla="*/ 68 h 68"/>
                <a:gd name="T70" fmla="*/ 38 w 64"/>
                <a:gd name="T71" fmla="*/ 68 h 68"/>
                <a:gd name="T72" fmla="*/ 44 w 64"/>
                <a:gd name="T73" fmla="*/ 66 h 68"/>
                <a:gd name="T74" fmla="*/ 50 w 64"/>
                <a:gd name="T75" fmla="*/ 62 h 68"/>
                <a:gd name="T76" fmla="*/ 54 w 64"/>
                <a:gd name="T77" fmla="*/ 58 h 68"/>
                <a:gd name="T78" fmla="*/ 58 w 64"/>
                <a:gd name="T79" fmla="*/ 54 h 68"/>
                <a:gd name="T80" fmla="*/ 60 w 64"/>
                <a:gd name="T81" fmla="*/ 48 h 68"/>
                <a:gd name="T82" fmla="*/ 62 w 64"/>
                <a:gd name="T83" fmla="*/ 42 h 68"/>
                <a:gd name="T84" fmla="*/ 64 w 64"/>
                <a:gd name="T85" fmla="*/ 34 h 68"/>
                <a:gd name="T86" fmla="*/ 64 w 64"/>
                <a:gd name="T87" fmla="*/ 34 h 68"/>
                <a:gd name="T88" fmla="*/ 62 w 64"/>
                <a:gd name="T89" fmla="*/ 32 h 68"/>
                <a:gd name="T90" fmla="*/ 62 w 64"/>
                <a:gd name="T91" fmla="*/ 32 h 68"/>
                <a:gd name="T92" fmla="*/ 58 w 64"/>
                <a:gd name="T93" fmla="*/ 38 h 68"/>
                <a:gd name="T94" fmla="*/ 54 w 64"/>
                <a:gd name="T95" fmla="*/ 40 h 68"/>
                <a:gd name="T96" fmla="*/ 48 w 64"/>
                <a:gd name="T97" fmla="*/ 40 h 68"/>
                <a:gd name="T98" fmla="*/ 48 w 64"/>
                <a:gd name="T99" fmla="*/ 4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4" h="68">
                  <a:moveTo>
                    <a:pt x="48" y="40"/>
                  </a:moveTo>
                  <a:lnTo>
                    <a:pt x="48" y="40"/>
                  </a:lnTo>
                  <a:lnTo>
                    <a:pt x="42" y="40"/>
                  </a:lnTo>
                  <a:lnTo>
                    <a:pt x="38" y="36"/>
                  </a:lnTo>
                  <a:lnTo>
                    <a:pt x="34" y="30"/>
                  </a:lnTo>
                  <a:lnTo>
                    <a:pt x="32" y="24"/>
                  </a:lnTo>
                  <a:lnTo>
                    <a:pt x="32" y="24"/>
                  </a:lnTo>
                  <a:lnTo>
                    <a:pt x="34" y="18"/>
                  </a:lnTo>
                  <a:lnTo>
                    <a:pt x="38" y="12"/>
                  </a:lnTo>
                  <a:lnTo>
                    <a:pt x="42" y="8"/>
                  </a:lnTo>
                  <a:lnTo>
                    <a:pt x="48" y="6"/>
                  </a:lnTo>
                  <a:lnTo>
                    <a:pt x="48" y="6"/>
                  </a:lnTo>
                  <a:lnTo>
                    <a:pt x="50" y="6"/>
                  </a:lnTo>
                  <a:lnTo>
                    <a:pt x="50" y="6"/>
                  </a:lnTo>
                  <a:lnTo>
                    <a:pt x="42" y="2"/>
                  </a:lnTo>
                  <a:lnTo>
                    <a:pt x="32" y="0"/>
                  </a:lnTo>
                  <a:lnTo>
                    <a:pt x="32" y="0"/>
                  </a:lnTo>
                  <a:lnTo>
                    <a:pt x="26" y="2"/>
                  </a:lnTo>
                  <a:lnTo>
                    <a:pt x="20" y="4"/>
                  </a:lnTo>
                  <a:lnTo>
                    <a:pt x="14" y="6"/>
                  </a:lnTo>
                  <a:lnTo>
                    <a:pt x="10" y="10"/>
                  </a:lnTo>
                  <a:lnTo>
                    <a:pt x="6" y="16"/>
                  </a:lnTo>
                  <a:lnTo>
                    <a:pt x="2" y="22"/>
                  </a:lnTo>
                  <a:lnTo>
                    <a:pt x="0" y="28"/>
                  </a:lnTo>
                  <a:lnTo>
                    <a:pt x="0" y="34"/>
                  </a:lnTo>
                  <a:lnTo>
                    <a:pt x="0" y="34"/>
                  </a:lnTo>
                  <a:lnTo>
                    <a:pt x="0" y="42"/>
                  </a:lnTo>
                  <a:lnTo>
                    <a:pt x="2" y="48"/>
                  </a:lnTo>
                  <a:lnTo>
                    <a:pt x="6" y="54"/>
                  </a:lnTo>
                  <a:lnTo>
                    <a:pt x="10" y="58"/>
                  </a:lnTo>
                  <a:lnTo>
                    <a:pt x="14" y="62"/>
                  </a:lnTo>
                  <a:lnTo>
                    <a:pt x="20" y="66"/>
                  </a:lnTo>
                  <a:lnTo>
                    <a:pt x="26" y="68"/>
                  </a:lnTo>
                  <a:lnTo>
                    <a:pt x="32" y="68"/>
                  </a:lnTo>
                  <a:lnTo>
                    <a:pt x="32" y="68"/>
                  </a:lnTo>
                  <a:lnTo>
                    <a:pt x="38" y="68"/>
                  </a:lnTo>
                  <a:lnTo>
                    <a:pt x="44" y="66"/>
                  </a:lnTo>
                  <a:lnTo>
                    <a:pt x="50" y="62"/>
                  </a:lnTo>
                  <a:lnTo>
                    <a:pt x="54" y="58"/>
                  </a:lnTo>
                  <a:lnTo>
                    <a:pt x="58" y="54"/>
                  </a:lnTo>
                  <a:lnTo>
                    <a:pt x="60" y="48"/>
                  </a:lnTo>
                  <a:lnTo>
                    <a:pt x="62" y="42"/>
                  </a:lnTo>
                  <a:lnTo>
                    <a:pt x="64" y="34"/>
                  </a:lnTo>
                  <a:lnTo>
                    <a:pt x="64" y="34"/>
                  </a:lnTo>
                  <a:lnTo>
                    <a:pt x="62" y="32"/>
                  </a:lnTo>
                  <a:lnTo>
                    <a:pt x="62" y="32"/>
                  </a:lnTo>
                  <a:lnTo>
                    <a:pt x="58" y="38"/>
                  </a:lnTo>
                  <a:lnTo>
                    <a:pt x="54" y="40"/>
                  </a:lnTo>
                  <a:lnTo>
                    <a:pt x="48" y="40"/>
                  </a:lnTo>
                  <a:lnTo>
                    <a:pt x="48" y="4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5815" name="Freeform 39"/>
            <p:cNvSpPr>
              <a:spLocks/>
            </p:cNvSpPr>
            <p:nvPr/>
          </p:nvSpPr>
          <p:spPr bwMode="auto">
            <a:xfrm>
              <a:off x="2998" y="2566"/>
              <a:ext cx="10" cy="8"/>
            </a:xfrm>
            <a:custGeom>
              <a:avLst/>
              <a:gdLst>
                <a:gd name="T0" fmla="*/ 10 w 10"/>
                <a:gd name="T1" fmla="*/ 4 h 8"/>
                <a:gd name="T2" fmla="*/ 10 w 10"/>
                <a:gd name="T3" fmla="*/ 4 h 8"/>
                <a:gd name="T4" fmla="*/ 8 w 10"/>
                <a:gd name="T5" fmla="*/ 8 h 8"/>
                <a:gd name="T6" fmla="*/ 4 w 10"/>
                <a:gd name="T7" fmla="*/ 8 h 8"/>
                <a:gd name="T8" fmla="*/ 4 w 10"/>
                <a:gd name="T9" fmla="*/ 8 h 8"/>
                <a:gd name="T10" fmla="*/ 2 w 10"/>
                <a:gd name="T11" fmla="*/ 8 h 8"/>
                <a:gd name="T12" fmla="*/ 0 w 10"/>
                <a:gd name="T13" fmla="*/ 4 h 8"/>
                <a:gd name="T14" fmla="*/ 0 w 10"/>
                <a:gd name="T15" fmla="*/ 4 h 8"/>
                <a:gd name="T16" fmla="*/ 2 w 10"/>
                <a:gd name="T17" fmla="*/ 0 h 8"/>
                <a:gd name="T18" fmla="*/ 4 w 10"/>
                <a:gd name="T19" fmla="*/ 0 h 8"/>
                <a:gd name="T20" fmla="*/ 4 w 10"/>
                <a:gd name="T21" fmla="*/ 0 h 8"/>
                <a:gd name="T22" fmla="*/ 8 w 10"/>
                <a:gd name="T23" fmla="*/ 0 h 8"/>
                <a:gd name="T24" fmla="*/ 10 w 10"/>
                <a:gd name="T25" fmla="*/ 4 h 8"/>
                <a:gd name="T26" fmla="*/ 10 w 10"/>
                <a:gd name="T27"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8">
                  <a:moveTo>
                    <a:pt x="10" y="4"/>
                  </a:moveTo>
                  <a:lnTo>
                    <a:pt x="10" y="4"/>
                  </a:lnTo>
                  <a:lnTo>
                    <a:pt x="8" y="8"/>
                  </a:lnTo>
                  <a:lnTo>
                    <a:pt x="4" y="8"/>
                  </a:lnTo>
                  <a:lnTo>
                    <a:pt x="4" y="8"/>
                  </a:lnTo>
                  <a:lnTo>
                    <a:pt x="2" y="8"/>
                  </a:lnTo>
                  <a:lnTo>
                    <a:pt x="0" y="4"/>
                  </a:lnTo>
                  <a:lnTo>
                    <a:pt x="0" y="4"/>
                  </a:lnTo>
                  <a:lnTo>
                    <a:pt x="2" y="0"/>
                  </a:lnTo>
                  <a:lnTo>
                    <a:pt x="4" y="0"/>
                  </a:lnTo>
                  <a:lnTo>
                    <a:pt x="4" y="0"/>
                  </a:lnTo>
                  <a:lnTo>
                    <a:pt x="8" y="0"/>
                  </a:lnTo>
                  <a:lnTo>
                    <a:pt x="10" y="4"/>
                  </a:lnTo>
                  <a:lnTo>
                    <a:pt x="10" y="4"/>
                  </a:lnTo>
                  <a:close/>
                </a:path>
              </a:pathLst>
            </a:custGeom>
            <a:solidFill>
              <a:srgbClr val="FB765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5816" name="Freeform 40"/>
            <p:cNvSpPr>
              <a:spLocks/>
            </p:cNvSpPr>
            <p:nvPr/>
          </p:nvSpPr>
          <p:spPr bwMode="auto">
            <a:xfrm>
              <a:off x="2998" y="2566"/>
              <a:ext cx="10" cy="8"/>
            </a:xfrm>
            <a:custGeom>
              <a:avLst/>
              <a:gdLst>
                <a:gd name="T0" fmla="*/ 10 w 10"/>
                <a:gd name="T1" fmla="*/ 4 h 8"/>
                <a:gd name="T2" fmla="*/ 10 w 10"/>
                <a:gd name="T3" fmla="*/ 4 h 8"/>
                <a:gd name="T4" fmla="*/ 8 w 10"/>
                <a:gd name="T5" fmla="*/ 8 h 8"/>
                <a:gd name="T6" fmla="*/ 4 w 10"/>
                <a:gd name="T7" fmla="*/ 8 h 8"/>
                <a:gd name="T8" fmla="*/ 4 w 10"/>
                <a:gd name="T9" fmla="*/ 8 h 8"/>
                <a:gd name="T10" fmla="*/ 2 w 10"/>
                <a:gd name="T11" fmla="*/ 8 h 8"/>
                <a:gd name="T12" fmla="*/ 0 w 10"/>
                <a:gd name="T13" fmla="*/ 4 h 8"/>
                <a:gd name="T14" fmla="*/ 0 w 10"/>
                <a:gd name="T15" fmla="*/ 4 h 8"/>
                <a:gd name="T16" fmla="*/ 2 w 10"/>
                <a:gd name="T17" fmla="*/ 0 h 8"/>
                <a:gd name="T18" fmla="*/ 4 w 10"/>
                <a:gd name="T19" fmla="*/ 0 h 8"/>
                <a:gd name="T20" fmla="*/ 4 w 10"/>
                <a:gd name="T21" fmla="*/ 0 h 8"/>
                <a:gd name="T22" fmla="*/ 8 w 10"/>
                <a:gd name="T23" fmla="*/ 0 h 8"/>
                <a:gd name="T24" fmla="*/ 10 w 10"/>
                <a:gd name="T25" fmla="*/ 4 h 8"/>
                <a:gd name="T26" fmla="*/ 10 w 10"/>
                <a:gd name="T27"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8">
                  <a:moveTo>
                    <a:pt x="10" y="4"/>
                  </a:moveTo>
                  <a:lnTo>
                    <a:pt x="10" y="4"/>
                  </a:lnTo>
                  <a:lnTo>
                    <a:pt x="8" y="8"/>
                  </a:lnTo>
                  <a:lnTo>
                    <a:pt x="4" y="8"/>
                  </a:lnTo>
                  <a:lnTo>
                    <a:pt x="4" y="8"/>
                  </a:lnTo>
                  <a:lnTo>
                    <a:pt x="2" y="8"/>
                  </a:lnTo>
                  <a:lnTo>
                    <a:pt x="0" y="4"/>
                  </a:lnTo>
                  <a:lnTo>
                    <a:pt x="0" y="4"/>
                  </a:lnTo>
                  <a:lnTo>
                    <a:pt x="2" y="0"/>
                  </a:lnTo>
                  <a:lnTo>
                    <a:pt x="4" y="0"/>
                  </a:lnTo>
                  <a:lnTo>
                    <a:pt x="4" y="0"/>
                  </a:lnTo>
                  <a:lnTo>
                    <a:pt x="8" y="0"/>
                  </a:lnTo>
                  <a:lnTo>
                    <a:pt x="10" y="4"/>
                  </a:lnTo>
                  <a:lnTo>
                    <a:pt x="10" y="4"/>
                  </a:lnTo>
                  <a:close/>
                </a:path>
              </a:pathLst>
            </a:custGeom>
            <a:solidFill>
              <a:srgbClr val="FB765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5817" name="Freeform 41"/>
            <p:cNvSpPr>
              <a:spLocks/>
            </p:cNvSpPr>
            <p:nvPr/>
          </p:nvSpPr>
          <p:spPr bwMode="auto">
            <a:xfrm>
              <a:off x="2998" y="2506"/>
              <a:ext cx="10" cy="10"/>
            </a:xfrm>
            <a:custGeom>
              <a:avLst/>
              <a:gdLst>
                <a:gd name="T0" fmla="*/ 10 w 10"/>
                <a:gd name="T1" fmla="*/ 6 h 10"/>
                <a:gd name="T2" fmla="*/ 10 w 10"/>
                <a:gd name="T3" fmla="*/ 6 h 10"/>
                <a:gd name="T4" fmla="*/ 8 w 10"/>
                <a:gd name="T5" fmla="*/ 8 h 10"/>
                <a:gd name="T6" fmla="*/ 4 w 10"/>
                <a:gd name="T7" fmla="*/ 10 h 10"/>
                <a:gd name="T8" fmla="*/ 4 w 10"/>
                <a:gd name="T9" fmla="*/ 10 h 10"/>
                <a:gd name="T10" fmla="*/ 2 w 10"/>
                <a:gd name="T11" fmla="*/ 8 h 10"/>
                <a:gd name="T12" fmla="*/ 0 w 10"/>
                <a:gd name="T13" fmla="*/ 6 h 10"/>
                <a:gd name="T14" fmla="*/ 0 w 10"/>
                <a:gd name="T15" fmla="*/ 6 h 10"/>
                <a:gd name="T16" fmla="*/ 2 w 10"/>
                <a:gd name="T17" fmla="*/ 2 h 10"/>
                <a:gd name="T18" fmla="*/ 4 w 10"/>
                <a:gd name="T19" fmla="*/ 0 h 10"/>
                <a:gd name="T20" fmla="*/ 4 w 10"/>
                <a:gd name="T21" fmla="*/ 0 h 10"/>
                <a:gd name="T22" fmla="*/ 8 w 10"/>
                <a:gd name="T23" fmla="*/ 2 h 10"/>
                <a:gd name="T24" fmla="*/ 10 w 10"/>
                <a:gd name="T25" fmla="*/ 6 h 10"/>
                <a:gd name="T26" fmla="*/ 10 w 10"/>
                <a:gd name="T27"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10">
                  <a:moveTo>
                    <a:pt x="10" y="6"/>
                  </a:moveTo>
                  <a:lnTo>
                    <a:pt x="10" y="6"/>
                  </a:lnTo>
                  <a:lnTo>
                    <a:pt x="8" y="8"/>
                  </a:lnTo>
                  <a:lnTo>
                    <a:pt x="4" y="10"/>
                  </a:lnTo>
                  <a:lnTo>
                    <a:pt x="4" y="10"/>
                  </a:lnTo>
                  <a:lnTo>
                    <a:pt x="2" y="8"/>
                  </a:lnTo>
                  <a:lnTo>
                    <a:pt x="0" y="6"/>
                  </a:lnTo>
                  <a:lnTo>
                    <a:pt x="0" y="6"/>
                  </a:lnTo>
                  <a:lnTo>
                    <a:pt x="2" y="2"/>
                  </a:lnTo>
                  <a:lnTo>
                    <a:pt x="4" y="0"/>
                  </a:lnTo>
                  <a:lnTo>
                    <a:pt x="4" y="0"/>
                  </a:lnTo>
                  <a:lnTo>
                    <a:pt x="8" y="2"/>
                  </a:lnTo>
                  <a:lnTo>
                    <a:pt x="10" y="6"/>
                  </a:lnTo>
                  <a:lnTo>
                    <a:pt x="10" y="6"/>
                  </a:lnTo>
                  <a:close/>
                </a:path>
              </a:pathLst>
            </a:custGeom>
            <a:solidFill>
              <a:srgbClr val="7FAB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5818" name="Freeform 42"/>
            <p:cNvSpPr>
              <a:spLocks/>
            </p:cNvSpPr>
            <p:nvPr/>
          </p:nvSpPr>
          <p:spPr bwMode="auto">
            <a:xfrm>
              <a:off x="3010" y="2286"/>
              <a:ext cx="234" cy="40"/>
            </a:xfrm>
            <a:custGeom>
              <a:avLst/>
              <a:gdLst>
                <a:gd name="T0" fmla="*/ 234 w 234"/>
                <a:gd name="T1" fmla="*/ 26 h 40"/>
                <a:gd name="T2" fmla="*/ 0 w 234"/>
                <a:gd name="T3" fmla="*/ 40 h 40"/>
                <a:gd name="T4" fmla="*/ 0 w 234"/>
                <a:gd name="T5" fmla="*/ 14 h 40"/>
                <a:gd name="T6" fmla="*/ 234 w 234"/>
                <a:gd name="T7" fmla="*/ 0 h 40"/>
                <a:gd name="T8" fmla="*/ 234 w 234"/>
                <a:gd name="T9" fmla="*/ 26 h 40"/>
              </a:gdLst>
              <a:ahLst/>
              <a:cxnLst>
                <a:cxn ang="0">
                  <a:pos x="T0" y="T1"/>
                </a:cxn>
                <a:cxn ang="0">
                  <a:pos x="T2" y="T3"/>
                </a:cxn>
                <a:cxn ang="0">
                  <a:pos x="T4" y="T5"/>
                </a:cxn>
                <a:cxn ang="0">
                  <a:pos x="T6" y="T7"/>
                </a:cxn>
                <a:cxn ang="0">
                  <a:pos x="T8" y="T9"/>
                </a:cxn>
              </a:cxnLst>
              <a:rect l="0" t="0" r="r" b="b"/>
              <a:pathLst>
                <a:path w="234" h="40">
                  <a:moveTo>
                    <a:pt x="234" y="26"/>
                  </a:moveTo>
                  <a:lnTo>
                    <a:pt x="0" y="40"/>
                  </a:lnTo>
                  <a:lnTo>
                    <a:pt x="0" y="14"/>
                  </a:lnTo>
                  <a:lnTo>
                    <a:pt x="234" y="0"/>
                  </a:lnTo>
                  <a:lnTo>
                    <a:pt x="234" y="26"/>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5819" name="Freeform 43"/>
            <p:cNvSpPr>
              <a:spLocks/>
            </p:cNvSpPr>
            <p:nvPr/>
          </p:nvSpPr>
          <p:spPr bwMode="auto">
            <a:xfrm>
              <a:off x="3372" y="2282"/>
              <a:ext cx="40" cy="66"/>
            </a:xfrm>
            <a:custGeom>
              <a:avLst/>
              <a:gdLst>
                <a:gd name="T0" fmla="*/ 40 w 40"/>
                <a:gd name="T1" fmla="*/ 32 h 66"/>
                <a:gd name="T2" fmla="*/ 40 w 40"/>
                <a:gd name="T3" fmla="*/ 32 h 66"/>
                <a:gd name="T4" fmla="*/ 38 w 40"/>
                <a:gd name="T5" fmla="*/ 46 h 66"/>
                <a:gd name="T6" fmla="*/ 34 w 40"/>
                <a:gd name="T7" fmla="*/ 56 h 66"/>
                <a:gd name="T8" fmla="*/ 28 w 40"/>
                <a:gd name="T9" fmla="*/ 62 h 66"/>
                <a:gd name="T10" fmla="*/ 24 w 40"/>
                <a:gd name="T11" fmla="*/ 64 h 66"/>
                <a:gd name="T12" fmla="*/ 20 w 40"/>
                <a:gd name="T13" fmla="*/ 66 h 66"/>
                <a:gd name="T14" fmla="*/ 20 w 40"/>
                <a:gd name="T15" fmla="*/ 66 h 66"/>
                <a:gd name="T16" fmla="*/ 16 w 40"/>
                <a:gd name="T17" fmla="*/ 64 h 66"/>
                <a:gd name="T18" fmla="*/ 12 w 40"/>
                <a:gd name="T19" fmla="*/ 62 h 66"/>
                <a:gd name="T20" fmla="*/ 6 w 40"/>
                <a:gd name="T21" fmla="*/ 56 h 66"/>
                <a:gd name="T22" fmla="*/ 2 w 40"/>
                <a:gd name="T23" fmla="*/ 46 h 66"/>
                <a:gd name="T24" fmla="*/ 0 w 40"/>
                <a:gd name="T25" fmla="*/ 32 h 66"/>
                <a:gd name="T26" fmla="*/ 0 w 40"/>
                <a:gd name="T27" fmla="*/ 32 h 66"/>
                <a:gd name="T28" fmla="*/ 2 w 40"/>
                <a:gd name="T29" fmla="*/ 20 h 66"/>
                <a:gd name="T30" fmla="*/ 6 w 40"/>
                <a:gd name="T31" fmla="*/ 10 h 66"/>
                <a:gd name="T32" fmla="*/ 12 w 40"/>
                <a:gd name="T33" fmla="*/ 2 h 66"/>
                <a:gd name="T34" fmla="*/ 16 w 40"/>
                <a:gd name="T35" fmla="*/ 0 h 66"/>
                <a:gd name="T36" fmla="*/ 20 w 40"/>
                <a:gd name="T37" fmla="*/ 0 h 66"/>
                <a:gd name="T38" fmla="*/ 20 w 40"/>
                <a:gd name="T39" fmla="*/ 0 h 66"/>
                <a:gd name="T40" fmla="*/ 24 w 40"/>
                <a:gd name="T41" fmla="*/ 0 h 66"/>
                <a:gd name="T42" fmla="*/ 28 w 40"/>
                <a:gd name="T43" fmla="*/ 2 h 66"/>
                <a:gd name="T44" fmla="*/ 34 w 40"/>
                <a:gd name="T45" fmla="*/ 10 h 66"/>
                <a:gd name="T46" fmla="*/ 38 w 40"/>
                <a:gd name="T47" fmla="*/ 20 h 66"/>
                <a:gd name="T48" fmla="*/ 40 w 40"/>
                <a:gd name="T49" fmla="*/ 32 h 66"/>
                <a:gd name="T50" fmla="*/ 40 w 40"/>
                <a:gd name="T51" fmla="*/ 3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0" h="66">
                  <a:moveTo>
                    <a:pt x="40" y="32"/>
                  </a:moveTo>
                  <a:lnTo>
                    <a:pt x="40" y="32"/>
                  </a:lnTo>
                  <a:lnTo>
                    <a:pt x="38" y="46"/>
                  </a:lnTo>
                  <a:lnTo>
                    <a:pt x="34" y="56"/>
                  </a:lnTo>
                  <a:lnTo>
                    <a:pt x="28" y="62"/>
                  </a:lnTo>
                  <a:lnTo>
                    <a:pt x="24" y="64"/>
                  </a:lnTo>
                  <a:lnTo>
                    <a:pt x="20" y="66"/>
                  </a:lnTo>
                  <a:lnTo>
                    <a:pt x="20" y="66"/>
                  </a:lnTo>
                  <a:lnTo>
                    <a:pt x="16" y="64"/>
                  </a:lnTo>
                  <a:lnTo>
                    <a:pt x="12" y="62"/>
                  </a:lnTo>
                  <a:lnTo>
                    <a:pt x="6" y="56"/>
                  </a:lnTo>
                  <a:lnTo>
                    <a:pt x="2" y="46"/>
                  </a:lnTo>
                  <a:lnTo>
                    <a:pt x="0" y="32"/>
                  </a:lnTo>
                  <a:lnTo>
                    <a:pt x="0" y="32"/>
                  </a:lnTo>
                  <a:lnTo>
                    <a:pt x="2" y="20"/>
                  </a:lnTo>
                  <a:lnTo>
                    <a:pt x="6" y="10"/>
                  </a:lnTo>
                  <a:lnTo>
                    <a:pt x="12" y="2"/>
                  </a:lnTo>
                  <a:lnTo>
                    <a:pt x="16" y="0"/>
                  </a:lnTo>
                  <a:lnTo>
                    <a:pt x="20" y="0"/>
                  </a:lnTo>
                  <a:lnTo>
                    <a:pt x="20" y="0"/>
                  </a:lnTo>
                  <a:lnTo>
                    <a:pt x="24" y="0"/>
                  </a:lnTo>
                  <a:lnTo>
                    <a:pt x="28" y="2"/>
                  </a:lnTo>
                  <a:lnTo>
                    <a:pt x="34" y="10"/>
                  </a:lnTo>
                  <a:lnTo>
                    <a:pt x="38" y="20"/>
                  </a:lnTo>
                  <a:lnTo>
                    <a:pt x="40" y="32"/>
                  </a:lnTo>
                  <a:lnTo>
                    <a:pt x="40" y="32"/>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5820" name="Freeform 44"/>
            <p:cNvSpPr>
              <a:spLocks/>
            </p:cNvSpPr>
            <p:nvPr/>
          </p:nvSpPr>
          <p:spPr bwMode="auto">
            <a:xfrm>
              <a:off x="3424" y="2288"/>
              <a:ext cx="16" cy="28"/>
            </a:xfrm>
            <a:custGeom>
              <a:avLst/>
              <a:gdLst>
                <a:gd name="T0" fmla="*/ 16 w 16"/>
                <a:gd name="T1" fmla="*/ 14 h 28"/>
                <a:gd name="T2" fmla="*/ 16 w 16"/>
                <a:gd name="T3" fmla="*/ 14 h 28"/>
                <a:gd name="T4" fmla="*/ 16 w 16"/>
                <a:gd name="T5" fmla="*/ 18 h 28"/>
                <a:gd name="T6" fmla="*/ 14 w 16"/>
                <a:gd name="T7" fmla="*/ 24 h 28"/>
                <a:gd name="T8" fmla="*/ 12 w 16"/>
                <a:gd name="T9" fmla="*/ 26 h 28"/>
                <a:gd name="T10" fmla="*/ 8 w 16"/>
                <a:gd name="T11" fmla="*/ 28 h 28"/>
                <a:gd name="T12" fmla="*/ 8 w 16"/>
                <a:gd name="T13" fmla="*/ 28 h 28"/>
                <a:gd name="T14" fmla="*/ 6 w 16"/>
                <a:gd name="T15" fmla="*/ 26 h 28"/>
                <a:gd name="T16" fmla="*/ 2 w 16"/>
                <a:gd name="T17" fmla="*/ 24 h 28"/>
                <a:gd name="T18" fmla="*/ 2 w 16"/>
                <a:gd name="T19" fmla="*/ 18 h 28"/>
                <a:gd name="T20" fmla="*/ 0 w 16"/>
                <a:gd name="T21" fmla="*/ 14 h 28"/>
                <a:gd name="T22" fmla="*/ 0 w 16"/>
                <a:gd name="T23" fmla="*/ 14 h 28"/>
                <a:gd name="T24" fmla="*/ 2 w 16"/>
                <a:gd name="T25" fmla="*/ 8 h 28"/>
                <a:gd name="T26" fmla="*/ 2 w 16"/>
                <a:gd name="T27" fmla="*/ 4 h 28"/>
                <a:gd name="T28" fmla="*/ 6 w 16"/>
                <a:gd name="T29" fmla="*/ 0 h 28"/>
                <a:gd name="T30" fmla="*/ 8 w 16"/>
                <a:gd name="T31" fmla="*/ 0 h 28"/>
                <a:gd name="T32" fmla="*/ 8 w 16"/>
                <a:gd name="T33" fmla="*/ 0 h 28"/>
                <a:gd name="T34" fmla="*/ 12 w 16"/>
                <a:gd name="T35" fmla="*/ 0 h 28"/>
                <a:gd name="T36" fmla="*/ 14 w 16"/>
                <a:gd name="T37" fmla="*/ 4 h 28"/>
                <a:gd name="T38" fmla="*/ 16 w 16"/>
                <a:gd name="T39" fmla="*/ 8 h 28"/>
                <a:gd name="T40" fmla="*/ 16 w 16"/>
                <a:gd name="T41" fmla="*/ 14 h 28"/>
                <a:gd name="T42" fmla="*/ 16 w 16"/>
                <a:gd name="T43"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 h="28">
                  <a:moveTo>
                    <a:pt x="16" y="14"/>
                  </a:moveTo>
                  <a:lnTo>
                    <a:pt x="16" y="14"/>
                  </a:lnTo>
                  <a:lnTo>
                    <a:pt x="16" y="18"/>
                  </a:lnTo>
                  <a:lnTo>
                    <a:pt x="14" y="24"/>
                  </a:lnTo>
                  <a:lnTo>
                    <a:pt x="12" y="26"/>
                  </a:lnTo>
                  <a:lnTo>
                    <a:pt x="8" y="28"/>
                  </a:lnTo>
                  <a:lnTo>
                    <a:pt x="8" y="28"/>
                  </a:lnTo>
                  <a:lnTo>
                    <a:pt x="6" y="26"/>
                  </a:lnTo>
                  <a:lnTo>
                    <a:pt x="2" y="24"/>
                  </a:lnTo>
                  <a:lnTo>
                    <a:pt x="2" y="18"/>
                  </a:lnTo>
                  <a:lnTo>
                    <a:pt x="0" y="14"/>
                  </a:lnTo>
                  <a:lnTo>
                    <a:pt x="0" y="14"/>
                  </a:lnTo>
                  <a:lnTo>
                    <a:pt x="2" y="8"/>
                  </a:lnTo>
                  <a:lnTo>
                    <a:pt x="2" y="4"/>
                  </a:lnTo>
                  <a:lnTo>
                    <a:pt x="6" y="0"/>
                  </a:lnTo>
                  <a:lnTo>
                    <a:pt x="8" y="0"/>
                  </a:lnTo>
                  <a:lnTo>
                    <a:pt x="8" y="0"/>
                  </a:lnTo>
                  <a:lnTo>
                    <a:pt x="12" y="0"/>
                  </a:lnTo>
                  <a:lnTo>
                    <a:pt x="14" y="4"/>
                  </a:lnTo>
                  <a:lnTo>
                    <a:pt x="16" y="8"/>
                  </a:lnTo>
                  <a:lnTo>
                    <a:pt x="16" y="14"/>
                  </a:lnTo>
                  <a:lnTo>
                    <a:pt x="16" y="14"/>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5821" name="Freeform 45"/>
            <p:cNvSpPr>
              <a:spLocks noEditPoints="1"/>
            </p:cNvSpPr>
            <p:nvPr/>
          </p:nvSpPr>
          <p:spPr bwMode="auto">
            <a:xfrm>
              <a:off x="2950" y="2228"/>
              <a:ext cx="722" cy="942"/>
            </a:xfrm>
            <a:custGeom>
              <a:avLst/>
              <a:gdLst>
                <a:gd name="T0" fmla="*/ 706 w 722"/>
                <a:gd name="T1" fmla="*/ 772 h 942"/>
                <a:gd name="T2" fmla="*/ 398 w 722"/>
                <a:gd name="T3" fmla="*/ 22 h 942"/>
                <a:gd name="T4" fmla="*/ 706 w 722"/>
                <a:gd name="T5" fmla="*/ 70 h 942"/>
                <a:gd name="T6" fmla="*/ 382 w 722"/>
                <a:gd name="T7" fmla="*/ 914 h 942"/>
                <a:gd name="T8" fmla="*/ 364 w 722"/>
                <a:gd name="T9" fmla="*/ 922 h 942"/>
                <a:gd name="T10" fmla="*/ 364 w 722"/>
                <a:gd name="T11" fmla="*/ 922 h 942"/>
                <a:gd name="T12" fmla="*/ 356 w 722"/>
                <a:gd name="T13" fmla="*/ 924 h 942"/>
                <a:gd name="T14" fmla="*/ 356 w 722"/>
                <a:gd name="T15" fmla="*/ 16 h 942"/>
                <a:gd name="T16" fmla="*/ 364 w 722"/>
                <a:gd name="T17" fmla="*/ 16 h 942"/>
                <a:gd name="T18" fmla="*/ 382 w 722"/>
                <a:gd name="T19" fmla="*/ 914 h 942"/>
                <a:gd name="T20" fmla="*/ 348 w 722"/>
                <a:gd name="T21" fmla="*/ 926 h 942"/>
                <a:gd name="T22" fmla="*/ 342 w 722"/>
                <a:gd name="T23" fmla="*/ 926 h 942"/>
                <a:gd name="T24" fmla="*/ 198 w 722"/>
                <a:gd name="T25" fmla="*/ 918 h 942"/>
                <a:gd name="T26" fmla="*/ 98 w 722"/>
                <a:gd name="T27" fmla="*/ 904 h 942"/>
                <a:gd name="T28" fmla="*/ 38 w 722"/>
                <a:gd name="T29" fmla="*/ 892 h 942"/>
                <a:gd name="T30" fmla="*/ 20 w 722"/>
                <a:gd name="T31" fmla="*/ 886 h 942"/>
                <a:gd name="T32" fmla="*/ 16 w 722"/>
                <a:gd name="T33" fmla="*/ 882 h 942"/>
                <a:gd name="T34" fmla="*/ 16 w 722"/>
                <a:gd name="T35" fmla="*/ 36 h 942"/>
                <a:gd name="T36" fmla="*/ 342 w 722"/>
                <a:gd name="T37" fmla="*/ 16 h 942"/>
                <a:gd name="T38" fmla="*/ 348 w 722"/>
                <a:gd name="T39" fmla="*/ 16 h 942"/>
                <a:gd name="T40" fmla="*/ 716 w 722"/>
                <a:gd name="T41" fmla="*/ 56 h 942"/>
                <a:gd name="T42" fmla="*/ 366 w 722"/>
                <a:gd name="T43" fmla="*/ 0 h 942"/>
                <a:gd name="T44" fmla="*/ 340 w 722"/>
                <a:gd name="T45" fmla="*/ 0 h 942"/>
                <a:gd name="T46" fmla="*/ 8 w 722"/>
                <a:gd name="T47" fmla="*/ 20 h 942"/>
                <a:gd name="T48" fmla="*/ 2 w 722"/>
                <a:gd name="T49" fmla="*/ 22 h 942"/>
                <a:gd name="T50" fmla="*/ 0 w 722"/>
                <a:gd name="T51" fmla="*/ 880 h 942"/>
                <a:gd name="T52" fmla="*/ 0 w 722"/>
                <a:gd name="T53" fmla="*/ 886 h 942"/>
                <a:gd name="T54" fmla="*/ 6 w 722"/>
                <a:gd name="T55" fmla="*/ 896 h 942"/>
                <a:gd name="T56" fmla="*/ 14 w 722"/>
                <a:gd name="T57" fmla="*/ 900 h 942"/>
                <a:gd name="T58" fmla="*/ 60 w 722"/>
                <a:gd name="T59" fmla="*/ 912 h 942"/>
                <a:gd name="T60" fmla="*/ 140 w 722"/>
                <a:gd name="T61" fmla="*/ 928 h 942"/>
                <a:gd name="T62" fmla="*/ 262 w 722"/>
                <a:gd name="T63" fmla="*/ 940 h 942"/>
                <a:gd name="T64" fmla="*/ 342 w 722"/>
                <a:gd name="T65" fmla="*/ 942 h 942"/>
                <a:gd name="T66" fmla="*/ 360 w 722"/>
                <a:gd name="T67" fmla="*/ 940 h 942"/>
                <a:gd name="T68" fmla="*/ 370 w 722"/>
                <a:gd name="T69" fmla="*/ 936 h 942"/>
                <a:gd name="T70" fmla="*/ 718 w 722"/>
                <a:gd name="T71" fmla="*/ 786 h 942"/>
                <a:gd name="T72" fmla="*/ 720 w 722"/>
                <a:gd name="T73" fmla="*/ 782 h 942"/>
                <a:gd name="T74" fmla="*/ 722 w 722"/>
                <a:gd name="T75" fmla="*/ 64 h 942"/>
                <a:gd name="T76" fmla="*/ 720 w 722"/>
                <a:gd name="T77" fmla="*/ 58 h 942"/>
                <a:gd name="T78" fmla="*/ 716 w 722"/>
                <a:gd name="T79" fmla="*/ 56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22" h="942">
                  <a:moveTo>
                    <a:pt x="706" y="772"/>
                  </a:moveTo>
                  <a:lnTo>
                    <a:pt x="706" y="772"/>
                  </a:lnTo>
                  <a:lnTo>
                    <a:pt x="398" y="906"/>
                  </a:lnTo>
                  <a:lnTo>
                    <a:pt x="398" y="22"/>
                  </a:lnTo>
                  <a:lnTo>
                    <a:pt x="398" y="22"/>
                  </a:lnTo>
                  <a:lnTo>
                    <a:pt x="706" y="70"/>
                  </a:lnTo>
                  <a:lnTo>
                    <a:pt x="706" y="772"/>
                  </a:lnTo>
                  <a:close/>
                  <a:moveTo>
                    <a:pt x="382" y="914"/>
                  </a:moveTo>
                  <a:lnTo>
                    <a:pt x="382" y="914"/>
                  </a:lnTo>
                  <a:lnTo>
                    <a:pt x="364" y="922"/>
                  </a:lnTo>
                  <a:lnTo>
                    <a:pt x="364" y="922"/>
                  </a:lnTo>
                  <a:lnTo>
                    <a:pt x="364" y="922"/>
                  </a:lnTo>
                  <a:lnTo>
                    <a:pt x="364" y="922"/>
                  </a:lnTo>
                  <a:lnTo>
                    <a:pt x="356" y="924"/>
                  </a:lnTo>
                  <a:lnTo>
                    <a:pt x="356" y="16"/>
                  </a:lnTo>
                  <a:lnTo>
                    <a:pt x="356" y="16"/>
                  </a:lnTo>
                  <a:lnTo>
                    <a:pt x="364" y="16"/>
                  </a:lnTo>
                  <a:lnTo>
                    <a:pt x="364" y="16"/>
                  </a:lnTo>
                  <a:lnTo>
                    <a:pt x="382" y="20"/>
                  </a:lnTo>
                  <a:lnTo>
                    <a:pt x="382" y="914"/>
                  </a:lnTo>
                  <a:close/>
                  <a:moveTo>
                    <a:pt x="348" y="926"/>
                  </a:moveTo>
                  <a:lnTo>
                    <a:pt x="348" y="926"/>
                  </a:lnTo>
                  <a:lnTo>
                    <a:pt x="342" y="926"/>
                  </a:lnTo>
                  <a:lnTo>
                    <a:pt x="342" y="926"/>
                  </a:lnTo>
                  <a:lnTo>
                    <a:pt x="264" y="924"/>
                  </a:lnTo>
                  <a:lnTo>
                    <a:pt x="198" y="918"/>
                  </a:lnTo>
                  <a:lnTo>
                    <a:pt x="142" y="912"/>
                  </a:lnTo>
                  <a:lnTo>
                    <a:pt x="98" y="904"/>
                  </a:lnTo>
                  <a:lnTo>
                    <a:pt x="62" y="898"/>
                  </a:lnTo>
                  <a:lnTo>
                    <a:pt x="38" y="892"/>
                  </a:lnTo>
                  <a:lnTo>
                    <a:pt x="20" y="886"/>
                  </a:lnTo>
                  <a:lnTo>
                    <a:pt x="20" y="886"/>
                  </a:lnTo>
                  <a:lnTo>
                    <a:pt x="16" y="884"/>
                  </a:lnTo>
                  <a:lnTo>
                    <a:pt x="16" y="882"/>
                  </a:lnTo>
                  <a:lnTo>
                    <a:pt x="16" y="882"/>
                  </a:lnTo>
                  <a:lnTo>
                    <a:pt x="16" y="36"/>
                  </a:lnTo>
                  <a:lnTo>
                    <a:pt x="16" y="36"/>
                  </a:lnTo>
                  <a:lnTo>
                    <a:pt x="342" y="16"/>
                  </a:lnTo>
                  <a:lnTo>
                    <a:pt x="342" y="16"/>
                  </a:lnTo>
                  <a:lnTo>
                    <a:pt x="348" y="16"/>
                  </a:lnTo>
                  <a:lnTo>
                    <a:pt x="348" y="926"/>
                  </a:lnTo>
                  <a:close/>
                  <a:moveTo>
                    <a:pt x="716" y="56"/>
                  </a:moveTo>
                  <a:lnTo>
                    <a:pt x="366" y="0"/>
                  </a:lnTo>
                  <a:lnTo>
                    <a:pt x="366" y="0"/>
                  </a:lnTo>
                  <a:lnTo>
                    <a:pt x="348" y="0"/>
                  </a:lnTo>
                  <a:lnTo>
                    <a:pt x="340" y="0"/>
                  </a:lnTo>
                  <a:lnTo>
                    <a:pt x="340" y="0"/>
                  </a:lnTo>
                  <a:lnTo>
                    <a:pt x="8" y="20"/>
                  </a:lnTo>
                  <a:lnTo>
                    <a:pt x="8" y="20"/>
                  </a:lnTo>
                  <a:lnTo>
                    <a:pt x="2" y="22"/>
                  </a:lnTo>
                  <a:lnTo>
                    <a:pt x="0" y="28"/>
                  </a:lnTo>
                  <a:lnTo>
                    <a:pt x="0" y="880"/>
                  </a:lnTo>
                  <a:lnTo>
                    <a:pt x="0" y="880"/>
                  </a:lnTo>
                  <a:lnTo>
                    <a:pt x="0" y="886"/>
                  </a:lnTo>
                  <a:lnTo>
                    <a:pt x="2" y="890"/>
                  </a:lnTo>
                  <a:lnTo>
                    <a:pt x="6" y="896"/>
                  </a:lnTo>
                  <a:lnTo>
                    <a:pt x="14" y="900"/>
                  </a:lnTo>
                  <a:lnTo>
                    <a:pt x="14" y="900"/>
                  </a:lnTo>
                  <a:lnTo>
                    <a:pt x="34" y="906"/>
                  </a:lnTo>
                  <a:lnTo>
                    <a:pt x="60" y="912"/>
                  </a:lnTo>
                  <a:lnTo>
                    <a:pt x="94" y="920"/>
                  </a:lnTo>
                  <a:lnTo>
                    <a:pt x="140" y="928"/>
                  </a:lnTo>
                  <a:lnTo>
                    <a:pt x="196" y="934"/>
                  </a:lnTo>
                  <a:lnTo>
                    <a:pt x="262" y="940"/>
                  </a:lnTo>
                  <a:lnTo>
                    <a:pt x="342" y="942"/>
                  </a:lnTo>
                  <a:lnTo>
                    <a:pt x="342" y="942"/>
                  </a:lnTo>
                  <a:lnTo>
                    <a:pt x="352" y="942"/>
                  </a:lnTo>
                  <a:lnTo>
                    <a:pt x="360" y="940"/>
                  </a:lnTo>
                  <a:lnTo>
                    <a:pt x="370" y="936"/>
                  </a:lnTo>
                  <a:lnTo>
                    <a:pt x="370" y="936"/>
                  </a:lnTo>
                  <a:lnTo>
                    <a:pt x="370" y="936"/>
                  </a:lnTo>
                  <a:lnTo>
                    <a:pt x="718" y="786"/>
                  </a:lnTo>
                  <a:lnTo>
                    <a:pt x="718" y="786"/>
                  </a:lnTo>
                  <a:lnTo>
                    <a:pt x="720" y="782"/>
                  </a:lnTo>
                  <a:lnTo>
                    <a:pt x="722" y="778"/>
                  </a:lnTo>
                  <a:lnTo>
                    <a:pt x="722" y="64"/>
                  </a:lnTo>
                  <a:lnTo>
                    <a:pt x="722" y="64"/>
                  </a:lnTo>
                  <a:lnTo>
                    <a:pt x="720" y="58"/>
                  </a:lnTo>
                  <a:lnTo>
                    <a:pt x="716" y="56"/>
                  </a:lnTo>
                  <a:lnTo>
                    <a:pt x="716" y="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5822" name="Freeform 46"/>
            <p:cNvSpPr>
              <a:spLocks noEditPoints="1"/>
            </p:cNvSpPr>
            <p:nvPr/>
          </p:nvSpPr>
          <p:spPr bwMode="auto">
            <a:xfrm>
              <a:off x="3070" y="2754"/>
              <a:ext cx="96" cy="100"/>
            </a:xfrm>
            <a:custGeom>
              <a:avLst/>
              <a:gdLst>
                <a:gd name="T0" fmla="*/ 0 w 96"/>
                <a:gd name="T1" fmla="*/ 50 h 100"/>
                <a:gd name="T2" fmla="*/ 4 w 96"/>
                <a:gd name="T3" fmla="*/ 68 h 100"/>
                <a:gd name="T4" fmla="*/ 14 w 96"/>
                <a:gd name="T5" fmla="*/ 86 h 100"/>
                <a:gd name="T6" fmla="*/ 30 w 96"/>
                <a:gd name="T7" fmla="*/ 96 h 100"/>
                <a:gd name="T8" fmla="*/ 48 w 96"/>
                <a:gd name="T9" fmla="*/ 100 h 100"/>
                <a:gd name="T10" fmla="*/ 58 w 96"/>
                <a:gd name="T11" fmla="*/ 98 h 100"/>
                <a:gd name="T12" fmla="*/ 74 w 96"/>
                <a:gd name="T13" fmla="*/ 92 h 100"/>
                <a:gd name="T14" fmla="*/ 88 w 96"/>
                <a:gd name="T15" fmla="*/ 78 h 100"/>
                <a:gd name="T16" fmla="*/ 94 w 96"/>
                <a:gd name="T17" fmla="*/ 60 h 100"/>
                <a:gd name="T18" fmla="*/ 96 w 96"/>
                <a:gd name="T19" fmla="*/ 50 h 100"/>
                <a:gd name="T20" fmla="*/ 92 w 96"/>
                <a:gd name="T21" fmla="*/ 30 h 100"/>
                <a:gd name="T22" fmla="*/ 82 w 96"/>
                <a:gd name="T23" fmla="*/ 14 h 100"/>
                <a:gd name="T24" fmla="*/ 66 w 96"/>
                <a:gd name="T25" fmla="*/ 4 h 100"/>
                <a:gd name="T26" fmla="*/ 48 w 96"/>
                <a:gd name="T27" fmla="*/ 0 h 100"/>
                <a:gd name="T28" fmla="*/ 38 w 96"/>
                <a:gd name="T29" fmla="*/ 0 h 100"/>
                <a:gd name="T30" fmla="*/ 22 w 96"/>
                <a:gd name="T31" fmla="*/ 8 h 100"/>
                <a:gd name="T32" fmla="*/ 8 w 96"/>
                <a:gd name="T33" fmla="*/ 22 h 100"/>
                <a:gd name="T34" fmla="*/ 2 w 96"/>
                <a:gd name="T35" fmla="*/ 40 h 100"/>
                <a:gd name="T36" fmla="*/ 0 w 96"/>
                <a:gd name="T37" fmla="*/ 50 h 100"/>
                <a:gd name="T38" fmla="*/ 16 w 96"/>
                <a:gd name="T39" fmla="*/ 50 h 100"/>
                <a:gd name="T40" fmla="*/ 20 w 96"/>
                <a:gd name="T41" fmla="*/ 36 h 100"/>
                <a:gd name="T42" fmla="*/ 26 w 96"/>
                <a:gd name="T43" fmla="*/ 26 h 100"/>
                <a:gd name="T44" fmla="*/ 36 w 96"/>
                <a:gd name="T45" fmla="*/ 18 h 100"/>
                <a:gd name="T46" fmla="*/ 48 w 96"/>
                <a:gd name="T47" fmla="*/ 16 h 100"/>
                <a:gd name="T48" fmla="*/ 54 w 96"/>
                <a:gd name="T49" fmla="*/ 16 h 100"/>
                <a:gd name="T50" fmla="*/ 66 w 96"/>
                <a:gd name="T51" fmla="*/ 20 h 100"/>
                <a:gd name="T52" fmla="*/ 74 w 96"/>
                <a:gd name="T53" fmla="*/ 30 h 100"/>
                <a:gd name="T54" fmla="*/ 78 w 96"/>
                <a:gd name="T55" fmla="*/ 42 h 100"/>
                <a:gd name="T56" fmla="*/ 80 w 96"/>
                <a:gd name="T57" fmla="*/ 50 h 100"/>
                <a:gd name="T58" fmla="*/ 78 w 96"/>
                <a:gd name="T59" fmla="*/ 62 h 100"/>
                <a:gd name="T60" fmla="*/ 70 w 96"/>
                <a:gd name="T61" fmla="*/ 74 h 100"/>
                <a:gd name="T62" fmla="*/ 60 w 96"/>
                <a:gd name="T63" fmla="*/ 82 h 100"/>
                <a:gd name="T64" fmla="*/ 48 w 96"/>
                <a:gd name="T65" fmla="*/ 84 h 100"/>
                <a:gd name="T66" fmla="*/ 42 w 96"/>
                <a:gd name="T67" fmla="*/ 84 h 100"/>
                <a:gd name="T68" fmla="*/ 30 w 96"/>
                <a:gd name="T69" fmla="*/ 78 h 100"/>
                <a:gd name="T70" fmla="*/ 22 w 96"/>
                <a:gd name="T71" fmla="*/ 68 h 100"/>
                <a:gd name="T72" fmla="*/ 18 w 96"/>
                <a:gd name="T73" fmla="*/ 56 h 100"/>
                <a:gd name="T74" fmla="*/ 16 w 96"/>
                <a:gd name="T7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6" h="100">
                  <a:moveTo>
                    <a:pt x="0" y="50"/>
                  </a:moveTo>
                  <a:lnTo>
                    <a:pt x="0" y="50"/>
                  </a:lnTo>
                  <a:lnTo>
                    <a:pt x="2" y="60"/>
                  </a:lnTo>
                  <a:lnTo>
                    <a:pt x="4" y="68"/>
                  </a:lnTo>
                  <a:lnTo>
                    <a:pt x="8" y="78"/>
                  </a:lnTo>
                  <a:lnTo>
                    <a:pt x="14" y="86"/>
                  </a:lnTo>
                  <a:lnTo>
                    <a:pt x="22" y="92"/>
                  </a:lnTo>
                  <a:lnTo>
                    <a:pt x="30" y="96"/>
                  </a:lnTo>
                  <a:lnTo>
                    <a:pt x="38" y="98"/>
                  </a:lnTo>
                  <a:lnTo>
                    <a:pt x="48" y="100"/>
                  </a:lnTo>
                  <a:lnTo>
                    <a:pt x="48" y="100"/>
                  </a:lnTo>
                  <a:lnTo>
                    <a:pt x="58" y="98"/>
                  </a:lnTo>
                  <a:lnTo>
                    <a:pt x="66" y="96"/>
                  </a:lnTo>
                  <a:lnTo>
                    <a:pt x="74" y="92"/>
                  </a:lnTo>
                  <a:lnTo>
                    <a:pt x="82" y="86"/>
                  </a:lnTo>
                  <a:lnTo>
                    <a:pt x="88" y="78"/>
                  </a:lnTo>
                  <a:lnTo>
                    <a:pt x="92" y="68"/>
                  </a:lnTo>
                  <a:lnTo>
                    <a:pt x="94" y="60"/>
                  </a:lnTo>
                  <a:lnTo>
                    <a:pt x="96" y="50"/>
                  </a:lnTo>
                  <a:lnTo>
                    <a:pt x="96" y="50"/>
                  </a:lnTo>
                  <a:lnTo>
                    <a:pt x="94" y="40"/>
                  </a:lnTo>
                  <a:lnTo>
                    <a:pt x="92" y="30"/>
                  </a:lnTo>
                  <a:lnTo>
                    <a:pt x="88" y="22"/>
                  </a:lnTo>
                  <a:lnTo>
                    <a:pt x="82" y="14"/>
                  </a:lnTo>
                  <a:lnTo>
                    <a:pt x="74" y="8"/>
                  </a:lnTo>
                  <a:lnTo>
                    <a:pt x="66" y="4"/>
                  </a:lnTo>
                  <a:lnTo>
                    <a:pt x="58" y="0"/>
                  </a:lnTo>
                  <a:lnTo>
                    <a:pt x="48" y="0"/>
                  </a:lnTo>
                  <a:lnTo>
                    <a:pt x="48" y="0"/>
                  </a:lnTo>
                  <a:lnTo>
                    <a:pt x="38" y="0"/>
                  </a:lnTo>
                  <a:lnTo>
                    <a:pt x="30" y="4"/>
                  </a:lnTo>
                  <a:lnTo>
                    <a:pt x="22" y="8"/>
                  </a:lnTo>
                  <a:lnTo>
                    <a:pt x="14" y="14"/>
                  </a:lnTo>
                  <a:lnTo>
                    <a:pt x="8" y="22"/>
                  </a:lnTo>
                  <a:lnTo>
                    <a:pt x="4" y="30"/>
                  </a:lnTo>
                  <a:lnTo>
                    <a:pt x="2" y="40"/>
                  </a:lnTo>
                  <a:lnTo>
                    <a:pt x="0" y="50"/>
                  </a:lnTo>
                  <a:lnTo>
                    <a:pt x="0" y="50"/>
                  </a:lnTo>
                  <a:close/>
                  <a:moveTo>
                    <a:pt x="16" y="50"/>
                  </a:moveTo>
                  <a:lnTo>
                    <a:pt x="16" y="50"/>
                  </a:lnTo>
                  <a:lnTo>
                    <a:pt x="18" y="42"/>
                  </a:lnTo>
                  <a:lnTo>
                    <a:pt x="20" y="36"/>
                  </a:lnTo>
                  <a:lnTo>
                    <a:pt x="22" y="30"/>
                  </a:lnTo>
                  <a:lnTo>
                    <a:pt x="26" y="26"/>
                  </a:lnTo>
                  <a:lnTo>
                    <a:pt x="30" y="20"/>
                  </a:lnTo>
                  <a:lnTo>
                    <a:pt x="36" y="18"/>
                  </a:lnTo>
                  <a:lnTo>
                    <a:pt x="42" y="16"/>
                  </a:lnTo>
                  <a:lnTo>
                    <a:pt x="48" y="16"/>
                  </a:lnTo>
                  <a:lnTo>
                    <a:pt x="48" y="16"/>
                  </a:lnTo>
                  <a:lnTo>
                    <a:pt x="54" y="16"/>
                  </a:lnTo>
                  <a:lnTo>
                    <a:pt x="60" y="18"/>
                  </a:lnTo>
                  <a:lnTo>
                    <a:pt x="66" y="20"/>
                  </a:lnTo>
                  <a:lnTo>
                    <a:pt x="70" y="26"/>
                  </a:lnTo>
                  <a:lnTo>
                    <a:pt x="74" y="30"/>
                  </a:lnTo>
                  <a:lnTo>
                    <a:pt x="78" y="36"/>
                  </a:lnTo>
                  <a:lnTo>
                    <a:pt x="78" y="42"/>
                  </a:lnTo>
                  <a:lnTo>
                    <a:pt x="80" y="50"/>
                  </a:lnTo>
                  <a:lnTo>
                    <a:pt x="80" y="50"/>
                  </a:lnTo>
                  <a:lnTo>
                    <a:pt x="78" y="56"/>
                  </a:lnTo>
                  <a:lnTo>
                    <a:pt x="78" y="62"/>
                  </a:lnTo>
                  <a:lnTo>
                    <a:pt x="74" y="68"/>
                  </a:lnTo>
                  <a:lnTo>
                    <a:pt x="70" y="74"/>
                  </a:lnTo>
                  <a:lnTo>
                    <a:pt x="66" y="78"/>
                  </a:lnTo>
                  <a:lnTo>
                    <a:pt x="60" y="82"/>
                  </a:lnTo>
                  <a:lnTo>
                    <a:pt x="54" y="84"/>
                  </a:lnTo>
                  <a:lnTo>
                    <a:pt x="48" y="84"/>
                  </a:lnTo>
                  <a:lnTo>
                    <a:pt x="48" y="84"/>
                  </a:lnTo>
                  <a:lnTo>
                    <a:pt x="42" y="84"/>
                  </a:lnTo>
                  <a:lnTo>
                    <a:pt x="36" y="82"/>
                  </a:lnTo>
                  <a:lnTo>
                    <a:pt x="30" y="78"/>
                  </a:lnTo>
                  <a:lnTo>
                    <a:pt x="26" y="74"/>
                  </a:lnTo>
                  <a:lnTo>
                    <a:pt x="22" y="68"/>
                  </a:lnTo>
                  <a:lnTo>
                    <a:pt x="20" y="62"/>
                  </a:lnTo>
                  <a:lnTo>
                    <a:pt x="18" y="56"/>
                  </a:lnTo>
                  <a:lnTo>
                    <a:pt x="16" y="50"/>
                  </a:lnTo>
                  <a:lnTo>
                    <a:pt x="16" y="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5823" name="Freeform 47"/>
            <p:cNvSpPr>
              <a:spLocks noEditPoints="1"/>
            </p:cNvSpPr>
            <p:nvPr/>
          </p:nvSpPr>
          <p:spPr bwMode="auto">
            <a:xfrm>
              <a:off x="3032" y="2490"/>
              <a:ext cx="240" cy="150"/>
            </a:xfrm>
            <a:custGeom>
              <a:avLst/>
              <a:gdLst>
                <a:gd name="T0" fmla="*/ 2 w 240"/>
                <a:gd name="T1" fmla="*/ 0 h 150"/>
                <a:gd name="T2" fmla="*/ 2 w 240"/>
                <a:gd name="T3" fmla="*/ 0 h 150"/>
                <a:gd name="T4" fmla="*/ 0 w 240"/>
                <a:gd name="T5" fmla="*/ 4 h 150"/>
                <a:gd name="T6" fmla="*/ 0 w 240"/>
                <a:gd name="T7" fmla="*/ 138 h 150"/>
                <a:gd name="T8" fmla="*/ 0 w 240"/>
                <a:gd name="T9" fmla="*/ 138 h 150"/>
                <a:gd name="T10" fmla="*/ 2 w 240"/>
                <a:gd name="T11" fmla="*/ 140 h 150"/>
                <a:gd name="T12" fmla="*/ 4 w 240"/>
                <a:gd name="T13" fmla="*/ 142 h 150"/>
                <a:gd name="T14" fmla="*/ 236 w 240"/>
                <a:gd name="T15" fmla="*/ 150 h 150"/>
                <a:gd name="T16" fmla="*/ 236 w 240"/>
                <a:gd name="T17" fmla="*/ 150 h 150"/>
                <a:gd name="T18" fmla="*/ 238 w 240"/>
                <a:gd name="T19" fmla="*/ 148 h 150"/>
                <a:gd name="T20" fmla="*/ 238 w 240"/>
                <a:gd name="T21" fmla="*/ 148 h 150"/>
                <a:gd name="T22" fmla="*/ 240 w 240"/>
                <a:gd name="T23" fmla="*/ 146 h 150"/>
                <a:gd name="T24" fmla="*/ 240 w 240"/>
                <a:gd name="T25" fmla="*/ 4 h 150"/>
                <a:gd name="T26" fmla="*/ 240 w 240"/>
                <a:gd name="T27" fmla="*/ 4 h 150"/>
                <a:gd name="T28" fmla="*/ 238 w 240"/>
                <a:gd name="T29" fmla="*/ 2 h 150"/>
                <a:gd name="T30" fmla="*/ 236 w 240"/>
                <a:gd name="T31" fmla="*/ 0 h 150"/>
                <a:gd name="T32" fmla="*/ 4 w 240"/>
                <a:gd name="T33" fmla="*/ 0 h 150"/>
                <a:gd name="T34" fmla="*/ 4 w 240"/>
                <a:gd name="T35" fmla="*/ 0 h 150"/>
                <a:gd name="T36" fmla="*/ 2 w 240"/>
                <a:gd name="T37" fmla="*/ 0 h 150"/>
                <a:gd name="T38" fmla="*/ 2 w 240"/>
                <a:gd name="T39" fmla="*/ 0 h 150"/>
                <a:gd name="T40" fmla="*/ 8 w 240"/>
                <a:gd name="T41" fmla="*/ 8 h 150"/>
                <a:gd name="T42" fmla="*/ 8 w 240"/>
                <a:gd name="T43" fmla="*/ 8 h 150"/>
                <a:gd name="T44" fmla="*/ 232 w 240"/>
                <a:gd name="T45" fmla="*/ 8 h 150"/>
                <a:gd name="T46" fmla="*/ 232 w 240"/>
                <a:gd name="T47" fmla="*/ 8 h 150"/>
                <a:gd name="T48" fmla="*/ 232 w 240"/>
                <a:gd name="T49" fmla="*/ 142 h 150"/>
                <a:gd name="T50" fmla="*/ 232 w 240"/>
                <a:gd name="T51" fmla="*/ 142 h 150"/>
                <a:gd name="T52" fmla="*/ 8 w 240"/>
                <a:gd name="T53" fmla="*/ 134 h 150"/>
                <a:gd name="T54" fmla="*/ 8 w 240"/>
                <a:gd name="T55" fmla="*/ 134 h 150"/>
                <a:gd name="T56" fmla="*/ 8 w 240"/>
                <a:gd name="T57" fmla="*/ 8 h 150"/>
                <a:gd name="T58" fmla="*/ 8 w 240"/>
                <a:gd name="T59" fmla="*/ 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0" h="150">
                  <a:moveTo>
                    <a:pt x="2" y="0"/>
                  </a:moveTo>
                  <a:lnTo>
                    <a:pt x="2" y="0"/>
                  </a:lnTo>
                  <a:lnTo>
                    <a:pt x="0" y="4"/>
                  </a:lnTo>
                  <a:lnTo>
                    <a:pt x="0" y="138"/>
                  </a:lnTo>
                  <a:lnTo>
                    <a:pt x="0" y="138"/>
                  </a:lnTo>
                  <a:lnTo>
                    <a:pt x="2" y="140"/>
                  </a:lnTo>
                  <a:lnTo>
                    <a:pt x="4" y="142"/>
                  </a:lnTo>
                  <a:lnTo>
                    <a:pt x="236" y="150"/>
                  </a:lnTo>
                  <a:lnTo>
                    <a:pt x="236" y="150"/>
                  </a:lnTo>
                  <a:lnTo>
                    <a:pt x="238" y="148"/>
                  </a:lnTo>
                  <a:lnTo>
                    <a:pt x="238" y="148"/>
                  </a:lnTo>
                  <a:lnTo>
                    <a:pt x="240" y="146"/>
                  </a:lnTo>
                  <a:lnTo>
                    <a:pt x="240" y="4"/>
                  </a:lnTo>
                  <a:lnTo>
                    <a:pt x="240" y="4"/>
                  </a:lnTo>
                  <a:lnTo>
                    <a:pt x="238" y="2"/>
                  </a:lnTo>
                  <a:lnTo>
                    <a:pt x="236" y="0"/>
                  </a:lnTo>
                  <a:lnTo>
                    <a:pt x="4" y="0"/>
                  </a:lnTo>
                  <a:lnTo>
                    <a:pt x="4" y="0"/>
                  </a:lnTo>
                  <a:lnTo>
                    <a:pt x="2" y="0"/>
                  </a:lnTo>
                  <a:lnTo>
                    <a:pt x="2" y="0"/>
                  </a:lnTo>
                  <a:close/>
                  <a:moveTo>
                    <a:pt x="8" y="8"/>
                  </a:moveTo>
                  <a:lnTo>
                    <a:pt x="8" y="8"/>
                  </a:lnTo>
                  <a:lnTo>
                    <a:pt x="232" y="8"/>
                  </a:lnTo>
                  <a:lnTo>
                    <a:pt x="232" y="8"/>
                  </a:lnTo>
                  <a:lnTo>
                    <a:pt x="232" y="142"/>
                  </a:lnTo>
                  <a:lnTo>
                    <a:pt x="232" y="142"/>
                  </a:lnTo>
                  <a:lnTo>
                    <a:pt x="8" y="134"/>
                  </a:lnTo>
                  <a:lnTo>
                    <a:pt x="8" y="134"/>
                  </a:lnTo>
                  <a:lnTo>
                    <a:pt x="8" y="8"/>
                  </a:lnTo>
                  <a:lnTo>
                    <a:pt x="8"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5824" name="Freeform 48"/>
            <p:cNvSpPr>
              <a:spLocks noEditPoints="1"/>
            </p:cNvSpPr>
            <p:nvPr/>
          </p:nvSpPr>
          <p:spPr bwMode="auto">
            <a:xfrm>
              <a:off x="2982" y="2264"/>
              <a:ext cx="290" cy="210"/>
            </a:xfrm>
            <a:custGeom>
              <a:avLst/>
              <a:gdLst>
                <a:gd name="T0" fmla="*/ 286 w 290"/>
                <a:gd name="T1" fmla="*/ 0 h 210"/>
                <a:gd name="T2" fmla="*/ 4 w 290"/>
                <a:gd name="T3" fmla="*/ 16 h 210"/>
                <a:gd name="T4" fmla="*/ 4 w 290"/>
                <a:gd name="T5" fmla="*/ 16 h 210"/>
                <a:gd name="T6" fmla="*/ 0 w 290"/>
                <a:gd name="T7" fmla="*/ 16 h 210"/>
                <a:gd name="T8" fmla="*/ 0 w 290"/>
                <a:gd name="T9" fmla="*/ 20 h 210"/>
                <a:gd name="T10" fmla="*/ 0 w 290"/>
                <a:gd name="T11" fmla="*/ 206 h 210"/>
                <a:gd name="T12" fmla="*/ 0 w 290"/>
                <a:gd name="T13" fmla="*/ 206 h 210"/>
                <a:gd name="T14" fmla="*/ 0 w 290"/>
                <a:gd name="T15" fmla="*/ 210 h 210"/>
                <a:gd name="T16" fmla="*/ 0 w 290"/>
                <a:gd name="T17" fmla="*/ 210 h 210"/>
                <a:gd name="T18" fmla="*/ 4 w 290"/>
                <a:gd name="T19" fmla="*/ 210 h 210"/>
                <a:gd name="T20" fmla="*/ 286 w 290"/>
                <a:gd name="T21" fmla="*/ 210 h 210"/>
                <a:gd name="T22" fmla="*/ 286 w 290"/>
                <a:gd name="T23" fmla="*/ 210 h 210"/>
                <a:gd name="T24" fmla="*/ 288 w 290"/>
                <a:gd name="T25" fmla="*/ 208 h 210"/>
                <a:gd name="T26" fmla="*/ 290 w 290"/>
                <a:gd name="T27" fmla="*/ 206 h 210"/>
                <a:gd name="T28" fmla="*/ 290 w 290"/>
                <a:gd name="T29" fmla="*/ 4 h 210"/>
                <a:gd name="T30" fmla="*/ 290 w 290"/>
                <a:gd name="T31" fmla="*/ 4 h 210"/>
                <a:gd name="T32" fmla="*/ 288 w 290"/>
                <a:gd name="T33" fmla="*/ 2 h 210"/>
                <a:gd name="T34" fmla="*/ 288 w 290"/>
                <a:gd name="T35" fmla="*/ 2 h 210"/>
                <a:gd name="T36" fmla="*/ 286 w 290"/>
                <a:gd name="T37" fmla="*/ 0 h 210"/>
                <a:gd name="T38" fmla="*/ 286 w 290"/>
                <a:gd name="T39" fmla="*/ 0 h 210"/>
                <a:gd name="T40" fmla="*/ 282 w 290"/>
                <a:gd name="T41" fmla="*/ 8 h 210"/>
                <a:gd name="T42" fmla="*/ 282 w 290"/>
                <a:gd name="T43" fmla="*/ 8 h 210"/>
                <a:gd name="T44" fmla="*/ 282 w 290"/>
                <a:gd name="T45" fmla="*/ 202 h 210"/>
                <a:gd name="T46" fmla="*/ 282 w 290"/>
                <a:gd name="T47" fmla="*/ 202 h 210"/>
                <a:gd name="T48" fmla="*/ 8 w 290"/>
                <a:gd name="T49" fmla="*/ 202 h 210"/>
                <a:gd name="T50" fmla="*/ 8 w 290"/>
                <a:gd name="T51" fmla="*/ 202 h 210"/>
                <a:gd name="T52" fmla="*/ 8 w 290"/>
                <a:gd name="T53" fmla="*/ 22 h 210"/>
                <a:gd name="T54" fmla="*/ 8 w 290"/>
                <a:gd name="T55" fmla="*/ 22 h 210"/>
                <a:gd name="T56" fmla="*/ 282 w 290"/>
                <a:gd name="T57" fmla="*/ 8 h 210"/>
                <a:gd name="T58" fmla="*/ 282 w 290"/>
                <a:gd name="T59" fmla="*/ 8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90" h="210">
                  <a:moveTo>
                    <a:pt x="286" y="0"/>
                  </a:moveTo>
                  <a:lnTo>
                    <a:pt x="4" y="16"/>
                  </a:lnTo>
                  <a:lnTo>
                    <a:pt x="4" y="16"/>
                  </a:lnTo>
                  <a:lnTo>
                    <a:pt x="0" y="16"/>
                  </a:lnTo>
                  <a:lnTo>
                    <a:pt x="0" y="20"/>
                  </a:lnTo>
                  <a:lnTo>
                    <a:pt x="0" y="206"/>
                  </a:lnTo>
                  <a:lnTo>
                    <a:pt x="0" y="206"/>
                  </a:lnTo>
                  <a:lnTo>
                    <a:pt x="0" y="210"/>
                  </a:lnTo>
                  <a:lnTo>
                    <a:pt x="0" y="210"/>
                  </a:lnTo>
                  <a:lnTo>
                    <a:pt x="4" y="210"/>
                  </a:lnTo>
                  <a:lnTo>
                    <a:pt x="286" y="210"/>
                  </a:lnTo>
                  <a:lnTo>
                    <a:pt x="286" y="210"/>
                  </a:lnTo>
                  <a:lnTo>
                    <a:pt x="288" y="208"/>
                  </a:lnTo>
                  <a:lnTo>
                    <a:pt x="290" y="206"/>
                  </a:lnTo>
                  <a:lnTo>
                    <a:pt x="290" y="4"/>
                  </a:lnTo>
                  <a:lnTo>
                    <a:pt x="290" y="4"/>
                  </a:lnTo>
                  <a:lnTo>
                    <a:pt x="288" y="2"/>
                  </a:lnTo>
                  <a:lnTo>
                    <a:pt x="288" y="2"/>
                  </a:lnTo>
                  <a:lnTo>
                    <a:pt x="286" y="0"/>
                  </a:lnTo>
                  <a:lnTo>
                    <a:pt x="286" y="0"/>
                  </a:lnTo>
                  <a:close/>
                  <a:moveTo>
                    <a:pt x="282" y="8"/>
                  </a:moveTo>
                  <a:lnTo>
                    <a:pt x="282" y="8"/>
                  </a:lnTo>
                  <a:lnTo>
                    <a:pt x="282" y="202"/>
                  </a:lnTo>
                  <a:lnTo>
                    <a:pt x="282" y="202"/>
                  </a:lnTo>
                  <a:lnTo>
                    <a:pt x="8" y="202"/>
                  </a:lnTo>
                  <a:lnTo>
                    <a:pt x="8" y="202"/>
                  </a:lnTo>
                  <a:lnTo>
                    <a:pt x="8" y="22"/>
                  </a:lnTo>
                  <a:lnTo>
                    <a:pt x="8" y="22"/>
                  </a:lnTo>
                  <a:lnTo>
                    <a:pt x="282" y="8"/>
                  </a:lnTo>
                  <a:lnTo>
                    <a:pt x="282"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5825" name="Freeform 49"/>
            <p:cNvSpPr>
              <a:spLocks noEditPoints="1"/>
            </p:cNvSpPr>
            <p:nvPr/>
          </p:nvSpPr>
          <p:spPr bwMode="auto">
            <a:xfrm>
              <a:off x="3006" y="2282"/>
              <a:ext cx="250" cy="86"/>
            </a:xfrm>
            <a:custGeom>
              <a:avLst/>
              <a:gdLst>
                <a:gd name="T0" fmla="*/ 246 w 250"/>
                <a:gd name="T1" fmla="*/ 0 h 86"/>
                <a:gd name="T2" fmla="*/ 4 w 250"/>
                <a:gd name="T3" fmla="*/ 14 h 86"/>
                <a:gd name="T4" fmla="*/ 4 w 250"/>
                <a:gd name="T5" fmla="*/ 14 h 86"/>
                <a:gd name="T6" fmla="*/ 0 w 250"/>
                <a:gd name="T7" fmla="*/ 14 h 86"/>
                <a:gd name="T8" fmla="*/ 0 w 250"/>
                <a:gd name="T9" fmla="*/ 18 h 86"/>
                <a:gd name="T10" fmla="*/ 0 w 250"/>
                <a:gd name="T11" fmla="*/ 82 h 86"/>
                <a:gd name="T12" fmla="*/ 0 w 250"/>
                <a:gd name="T13" fmla="*/ 82 h 86"/>
                <a:gd name="T14" fmla="*/ 2 w 250"/>
                <a:gd name="T15" fmla="*/ 86 h 86"/>
                <a:gd name="T16" fmla="*/ 2 w 250"/>
                <a:gd name="T17" fmla="*/ 86 h 86"/>
                <a:gd name="T18" fmla="*/ 4 w 250"/>
                <a:gd name="T19" fmla="*/ 86 h 86"/>
                <a:gd name="T20" fmla="*/ 246 w 250"/>
                <a:gd name="T21" fmla="*/ 78 h 86"/>
                <a:gd name="T22" fmla="*/ 246 w 250"/>
                <a:gd name="T23" fmla="*/ 78 h 86"/>
                <a:gd name="T24" fmla="*/ 248 w 250"/>
                <a:gd name="T25" fmla="*/ 78 h 86"/>
                <a:gd name="T26" fmla="*/ 250 w 250"/>
                <a:gd name="T27" fmla="*/ 74 h 86"/>
                <a:gd name="T28" fmla="*/ 250 w 250"/>
                <a:gd name="T29" fmla="*/ 4 h 86"/>
                <a:gd name="T30" fmla="*/ 250 w 250"/>
                <a:gd name="T31" fmla="*/ 4 h 86"/>
                <a:gd name="T32" fmla="*/ 248 w 250"/>
                <a:gd name="T33" fmla="*/ 2 h 86"/>
                <a:gd name="T34" fmla="*/ 248 w 250"/>
                <a:gd name="T35" fmla="*/ 2 h 86"/>
                <a:gd name="T36" fmla="*/ 246 w 250"/>
                <a:gd name="T37" fmla="*/ 0 h 86"/>
                <a:gd name="T38" fmla="*/ 246 w 250"/>
                <a:gd name="T39" fmla="*/ 0 h 86"/>
                <a:gd name="T40" fmla="*/ 242 w 250"/>
                <a:gd name="T41" fmla="*/ 8 h 86"/>
                <a:gd name="T42" fmla="*/ 242 w 250"/>
                <a:gd name="T43" fmla="*/ 8 h 86"/>
                <a:gd name="T44" fmla="*/ 242 w 250"/>
                <a:gd name="T45" fmla="*/ 70 h 86"/>
                <a:gd name="T46" fmla="*/ 242 w 250"/>
                <a:gd name="T47" fmla="*/ 70 h 86"/>
                <a:gd name="T48" fmla="*/ 8 w 250"/>
                <a:gd name="T49" fmla="*/ 78 h 86"/>
                <a:gd name="T50" fmla="*/ 8 w 250"/>
                <a:gd name="T51" fmla="*/ 78 h 86"/>
                <a:gd name="T52" fmla="*/ 8 w 250"/>
                <a:gd name="T53" fmla="*/ 22 h 86"/>
                <a:gd name="T54" fmla="*/ 8 w 250"/>
                <a:gd name="T55" fmla="*/ 22 h 86"/>
                <a:gd name="T56" fmla="*/ 242 w 250"/>
                <a:gd name="T57" fmla="*/ 8 h 86"/>
                <a:gd name="T58" fmla="*/ 242 w 250"/>
                <a:gd name="T5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0" h="86">
                  <a:moveTo>
                    <a:pt x="246" y="0"/>
                  </a:moveTo>
                  <a:lnTo>
                    <a:pt x="4" y="14"/>
                  </a:lnTo>
                  <a:lnTo>
                    <a:pt x="4" y="14"/>
                  </a:lnTo>
                  <a:lnTo>
                    <a:pt x="0" y="14"/>
                  </a:lnTo>
                  <a:lnTo>
                    <a:pt x="0" y="18"/>
                  </a:lnTo>
                  <a:lnTo>
                    <a:pt x="0" y="82"/>
                  </a:lnTo>
                  <a:lnTo>
                    <a:pt x="0" y="82"/>
                  </a:lnTo>
                  <a:lnTo>
                    <a:pt x="2" y="86"/>
                  </a:lnTo>
                  <a:lnTo>
                    <a:pt x="2" y="86"/>
                  </a:lnTo>
                  <a:lnTo>
                    <a:pt x="4" y="86"/>
                  </a:lnTo>
                  <a:lnTo>
                    <a:pt x="246" y="78"/>
                  </a:lnTo>
                  <a:lnTo>
                    <a:pt x="246" y="78"/>
                  </a:lnTo>
                  <a:lnTo>
                    <a:pt x="248" y="78"/>
                  </a:lnTo>
                  <a:lnTo>
                    <a:pt x="250" y="74"/>
                  </a:lnTo>
                  <a:lnTo>
                    <a:pt x="250" y="4"/>
                  </a:lnTo>
                  <a:lnTo>
                    <a:pt x="250" y="4"/>
                  </a:lnTo>
                  <a:lnTo>
                    <a:pt x="248" y="2"/>
                  </a:lnTo>
                  <a:lnTo>
                    <a:pt x="248" y="2"/>
                  </a:lnTo>
                  <a:lnTo>
                    <a:pt x="246" y="0"/>
                  </a:lnTo>
                  <a:lnTo>
                    <a:pt x="246" y="0"/>
                  </a:lnTo>
                  <a:close/>
                  <a:moveTo>
                    <a:pt x="242" y="8"/>
                  </a:moveTo>
                  <a:lnTo>
                    <a:pt x="242" y="8"/>
                  </a:lnTo>
                  <a:lnTo>
                    <a:pt x="242" y="70"/>
                  </a:lnTo>
                  <a:lnTo>
                    <a:pt x="242" y="70"/>
                  </a:lnTo>
                  <a:lnTo>
                    <a:pt x="8" y="78"/>
                  </a:lnTo>
                  <a:lnTo>
                    <a:pt x="8" y="78"/>
                  </a:lnTo>
                  <a:lnTo>
                    <a:pt x="8" y="22"/>
                  </a:lnTo>
                  <a:lnTo>
                    <a:pt x="8" y="22"/>
                  </a:lnTo>
                  <a:lnTo>
                    <a:pt x="242" y="8"/>
                  </a:lnTo>
                  <a:lnTo>
                    <a:pt x="242"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5826" name="Freeform 50"/>
            <p:cNvSpPr>
              <a:spLocks/>
            </p:cNvSpPr>
            <p:nvPr/>
          </p:nvSpPr>
          <p:spPr bwMode="auto">
            <a:xfrm>
              <a:off x="3034" y="2494"/>
              <a:ext cx="46" cy="136"/>
            </a:xfrm>
            <a:custGeom>
              <a:avLst/>
              <a:gdLst>
                <a:gd name="T0" fmla="*/ 38 w 46"/>
                <a:gd name="T1" fmla="*/ 0 h 136"/>
                <a:gd name="T2" fmla="*/ 38 w 46"/>
                <a:gd name="T3" fmla="*/ 0 h 136"/>
                <a:gd name="T4" fmla="*/ 38 w 46"/>
                <a:gd name="T5" fmla="*/ 64 h 136"/>
                <a:gd name="T6" fmla="*/ 38 w 46"/>
                <a:gd name="T7" fmla="*/ 64 h 136"/>
                <a:gd name="T8" fmla="*/ 0 w 46"/>
                <a:gd name="T9" fmla="*/ 132 h 136"/>
                <a:gd name="T10" fmla="*/ 6 w 46"/>
                <a:gd name="T11" fmla="*/ 136 h 136"/>
                <a:gd name="T12" fmla="*/ 46 w 46"/>
                <a:gd name="T13" fmla="*/ 68 h 136"/>
                <a:gd name="T14" fmla="*/ 46 w 46"/>
                <a:gd name="T15" fmla="*/ 68 h 136"/>
                <a:gd name="T16" fmla="*/ 46 w 46"/>
                <a:gd name="T17" fmla="*/ 66 h 136"/>
                <a:gd name="T18" fmla="*/ 46 w 46"/>
                <a:gd name="T19" fmla="*/ 0 h 136"/>
                <a:gd name="T20" fmla="*/ 38 w 46"/>
                <a:gd name="T21"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136">
                  <a:moveTo>
                    <a:pt x="38" y="0"/>
                  </a:moveTo>
                  <a:lnTo>
                    <a:pt x="38" y="0"/>
                  </a:lnTo>
                  <a:lnTo>
                    <a:pt x="38" y="64"/>
                  </a:lnTo>
                  <a:lnTo>
                    <a:pt x="38" y="64"/>
                  </a:lnTo>
                  <a:lnTo>
                    <a:pt x="0" y="132"/>
                  </a:lnTo>
                  <a:lnTo>
                    <a:pt x="6" y="136"/>
                  </a:lnTo>
                  <a:lnTo>
                    <a:pt x="46" y="68"/>
                  </a:lnTo>
                  <a:lnTo>
                    <a:pt x="46" y="68"/>
                  </a:lnTo>
                  <a:lnTo>
                    <a:pt x="46" y="66"/>
                  </a:lnTo>
                  <a:lnTo>
                    <a:pt x="46" y="0"/>
                  </a:lnTo>
                  <a:lnTo>
                    <a:pt x="3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5827" name="Freeform 51"/>
            <p:cNvSpPr>
              <a:spLocks/>
            </p:cNvSpPr>
            <p:nvPr/>
          </p:nvSpPr>
          <p:spPr bwMode="auto">
            <a:xfrm>
              <a:off x="3076" y="2556"/>
              <a:ext cx="192" cy="10"/>
            </a:xfrm>
            <a:custGeom>
              <a:avLst/>
              <a:gdLst>
                <a:gd name="T0" fmla="*/ 0 w 192"/>
                <a:gd name="T1" fmla="*/ 8 h 10"/>
                <a:gd name="T2" fmla="*/ 192 w 192"/>
                <a:gd name="T3" fmla="*/ 10 h 10"/>
                <a:gd name="T4" fmla="*/ 192 w 192"/>
                <a:gd name="T5" fmla="*/ 2 h 10"/>
                <a:gd name="T6" fmla="*/ 0 w 192"/>
                <a:gd name="T7" fmla="*/ 0 h 10"/>
                <a:gd name="T8" fmla="*/ 0 w 192"/>
                <a:gd name="T9" fmla="*/ 8 h 10"/>
              </a:gdLst>
              <a:ahLst/>
              <a:cxnLst>
                <a:cxn ang="0">
                  <a:pos x="T0" y="T1"/>
                </a:cxn>
                <a:cxn ang="0">
                  <a:pos x="T2" y="T3"/>
                </a:cxn>
                <a:cxn ang="0">
                  <a:pos x="T4" y="T5"/>
                </a:cxn>
                <a:cxn ang="0">
                  <a:pos x="T6" y="T7"/>
                </a:cxn>
                <a:cxn ang="0">
                  <a:pos x="T8" y="T9"/>
                </a:cxn>
              </a:cxnLst>
              <a:rect l="0" t="0" r="r" b="b"/>
              <a:pathLst>
                <a:path w="192" h="10">
                  <a:moveTo>
                    <a:pt x="0" y="8"/>
                  </a:moveTo>
                  <a:lnTo>
                    <a:pt x="192" y="10"/>
                  </a:lnTo>
                  <a:lnTo>
                    <a:pt x="192" y="2"/>
                  </a:lnTo>
                  <a:lnTo>
                    <a:pt x="0" y="0"/>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5828" name="Freeform 52"/>
            <p:cNvSpPr>
              <a:spLocks/>
            </p:cNvSpPr>
            <p:nvPr/>
          </p:nvSpPr>
          <p:spPr bwMode="auto">
            <a:xfrm>
              <a:off x="2986" y="2370"/>
              <a:ext cx="282" cy="18"/>
            </a:xfrm>
            <a:custGeom>
              <a:avLst/>
              <a:gdLst>
                <a:gd name="T0" fmla="*/ 0 w 282"/>
                <a:gd name="T1" fmla="*/ 10 h 18"/>
                <a:gd name="T2" fmla="*/ 0 w 282"/>
                <a:gd name="T3" fmla="*/ 18 h 18"/>
                <a:gd name="T4" fmla="*/ 282 w 282"/>
                <a:gd name="T5" fmla="*/ 8 h 18"/>
                <a:gd name="T6" fmla="*/ 282 w 282"/>
                <a:gd name="T7" fmla="*/ 0 h 18"/>
                <a:gd name="T8" fmla="*/ 0 w 282"/>
                <a:gd name="T9" fmla="*/ 10 h 18"/>
              </a:gdLst>
              <a:ahLst/>
              <a:cxnLst>
                <a:cxn ang="0">
                  <a:pos x="T0" y="T1"/>
                </a:cxn>
                <a:cxn ang="0">
                  <a:pos x="T2" y="T3"/>
                </a:cxn>
                <a:cxn ang="0">
                  <a:pos x="T4" y="T5"/>
                </a:cxn>
                <a:cxn ang="0">
                  <a:pos x="T6" y="T7"/>
                </a:cxn>
                <a:cxn ang="0">
                  <a:pos x="T8" y="T9"/>
                </a:cxn>
              </a:cxnLst>
              <a:rect l="0" t="0" r="r" b="b"/>
              <a:pathLst>
                <a:path w="282" h="18">
                  <a:moveTo>
                    <a:pt x="0" y="10"/>
                  </a:moveTo>
                  <a:lnTo>
                    <a:pt x="0" y="18"/>
                  </a:lnTo>
                  <a:lnTo>
                    <a:pt x="282" y="8"/>
                  </a:lnTo>
                  <a:lnTo>
                    <a:pt x="282" y="0"/>
                  </a:lnTo>
                  <a:lnTo>
                    <a:pt x="0"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5829" name="Freeform 53"/>
            <p:cNvSpPr>
              <a:spLocks/>
            </p:cNvSpPr>
            <p:nvPr/>
          </p:nvSpPr>
          <p:spPr bwMode="auto">
            <a:xfrm>
              <a:off x="3010" y="2316"/>
              <a:ext cx="242" cy="20"/>
            </a:xfrm>
            <a:custGeom>
              <a:avLst/>
              <a:gdLst>
                <a:gd name="T0" fmla="*/ 0 w 242"/>
                <a:gd name="T1" fmla="*/ 12 h 20"/>
                <a:gd name="T2" fmla="*/ 0 w 242"/>
                <a:gd name="T3" fmla="*/ 20 h 20"/>
                <a:gd name="T4" fmla="*/ 242 w 242"/>
                <a:gd name="T5" fmla="*/ 8 h 20"/>
                <a:gd name="T6" fmla="*/ 242 w 242"/>
                <a:gd name="T7" fmla="*/ 0 h 20"/>
                <a:gd name="T8" fmla="*/ 0 w 242"/>
                <a:gd name="T9" fmla="*/ 12 h 20"/>
              </a:gdLst>
              <a:ahLst/>
              <a:cxnLst>
                <a:cxn ang="0">
                  <a:pos x="T0" y="T1"/>
                </a:cxn>
                <a:cxn ang="0">
                  <a:pos x="T2" y="T3"/>
                </a:cxn>
                <a:cxn ang="0">
                  <a:pos x="T4" y="T5"/>
                </a:cxn>
                <a:cxn ang="0">
                  <a:pos x="T6" y="T7"/>
                </a:cxn>
                <a:cxn ang="0">
                  <a:pos x="T8" y="T9"/>
                </a:cxn>
              </a:cxnLst>
              <a:rect l="0" t="0" r="r" b="b"/>
              <a:pathLst>
                <a:path w="242" h="20">
                  <a:moveTo>
                    <a:pt x="0" y="12"/>
                  </a:moveTo>
                  <a:lnTo>
                    <a:pt x="0" y="20"/>
                  </a:lnTo>
                  <a:lnTo>
                    <a:pt x="242" y="8"/>
                  </a:lnTo>
                  <a:lnTo>
                    <a:pt x="242" y="0"/>
                  </a:lnTo>
                  <a:lnTo>
                    <a:pt x="0"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5830" name="Freeform 54"/>
            <p:cNvSpPr>
              <a:spLocks noEditPoints="1"/>
            </p:cNvSpPr>
            <p:nvPr/>
          </p:nvSpPr>
          <p:spPr bwMode="auto">
            <a:xfrm>
              <a:off x="2980" y="2496"/>
              <a:ext cx="40" cy="40"/>
            </a:xfrm>
            <a:custGeom>
              <a:avLst/>
              <a:gdLst>
                <a:gd name="T0" fmla="*/ 0 w 40"/>
                <a:gd name="T1" fmla="*/ 20 h 40"/>
                <a:gd name="T2" fmla="*/ 0 w 40"/>
                <a:gd name="T3" fmla="*/ 20 h 40"/>
                <a:gd name="T4" fmla="*/ 2 w 40"/>
                <a:gd name="T5" fmla="*/ 28 h 40"/>
                <a:gd name="T6" fmla="*/ 6 w 40"/>
                <a:gd name="T7" fmla="*/ 34 h 40"/>
                <a:gd name="T8" fmla="*/ 12 w 40"/>
                <a:gd name="T9" fmla="*/ 38 h 40"/>
                <a:gd name="T10" fmla="*/ 20 w 40"/>
                <a:gd name="T11" fmla="*/ 40 h 40"/>
                <a:gd name="T12" fmla="*/ 20 w 40"/>
                <a:gd name="T13" fmla="*/ 40 h 40"/>
                <a:gd name="T14" fmla="*/ 28 w 40"/>
                <a:gd name="T15" fmla="*/ 38 h 40"/>
                <a:gd name="T16" fmla="*/ 34 w 40"/>
                <a:gd name="T17" fmla="*/ 34 h 40"/>
                <a:gd name="T18" fmla="*/ 38 w 40"/>
                <a:gd name="T19" fmla="*/ 28 h 40"/>
                <a:gd name="T20" fmla="*/ 40 w 40"/>
                <a:gd name="T21" fmla="*/ 20 h 40"/>
                <a:gd name="T22" fmla="*/ 40 w 40"/>
                <a:gd name="T23" fmla="*/ 20 h 40"/>
                <a:gd name="T24" fmla="*/ 38 w 40"/>
                <a:gd name="T25" fmla="*/ 12 h 40"/>
                <a:gd name="T26" fmla="*/ 34 w 40"/>
                <a:gd name="T27" fmla="*/ 6 h 40"/>
                <a:gd name="T28" fmla="*/ 28 w 40"/>
                <a:gd name="T29" fmla="*/ 0 h 40"/>
                <a:gd name="T30" fmla="*/ 20 w 40"/>
                <a:gd name="T31" fmla="*/ 0 h 40"/>
                <a:gd name="T32" fmla="*/ 20 w 40"/>
                <a:gd name="T33" fmla="*/ 0 h 40"/>
                <a:gd name="T34" fmla="*/ 12 w 40"/>
                <a:gd name="T35" fmla="*/ 0 h 40"/>
                <a:gd name="T36" fmla="*/ 6 w 40"/>
                <a:gd name="T37" fmla="*/ 6 h 40"/>
                <a:gd name="T38" fmla="*/ 2 w 40"/>
                <a:gd name="T39" fmla="*/ 12 h 40"/>
                <a:gd name="T40" fmla="*/ 0 w 40"/>
                <a:gd name="T41" fmla="*/ 20 h 40"/>
                <a:gd name="T42" fmla="*/ 0 w 40"/>
                <a:gd name="T43" fmla="*/ 20 h 40"/>
                <a:gd name="T44" fmla="*/ 8 w 40"/>
                <a:gd name="T45" fmla="*/ 20 h 40"/>
                <a:gd name="T46" fmla="*/ 8 w 40"/>
                <a:gd name="T47" fmla="*/ 20 h 40"/>
                <a:gd name="T48" fmla="*/ 10 w 40"/>
                <a:gd name="T49" fmla="*/ 14 h 40"/>
                <a:gd name="T50" fmla="*/ 12 w 40"/>
                <a:gd name="T51" fmla="*/ 10 h 40"/>
                <a:gd name="T52" fmla="*/ 16 w 40"/>
                <a:gd name="T53" fmla="*/ 8 h 40"/>
                <a:gd name="T54" fmla="*/ 20 w 40"/>
                <a:gd name="T55" fmla="*/ 8 h 40"/>
                <a:gd name="T56" fmla="*/ 20 w 40"/>
                <a:gd name="T57" fmla="*/ 8 h 40"/>
                <a:gd name="T58" fmla="*/ 24 w 40"/>
                <a:gd name="T59" fmla="*/ 8 h 40"/>
                <a:gd name="T60" fmla="*/ 28 w 40"/>
                <a:gd name="T61" fmla="*/ 10 h 40"/>
                <a:gd name="T62" fmla="*/ 32 w 40"/>
                <a:gd name="T63" fmla="*/ 14 h 40"/>
                <a:gd name="T64" fmla="*/ 32 w 40"/>
                <a:gd name="T65" fmla="*/ 20 h 40"/>
                <a:gd name="T66" fmla="*/ 32 w 40"/>
                <a:gd name="T67" fmla="*/ 20 h 40"/>
                <a:gd name="T68" fmla="*/ 32 w 40"/>
                <a:gd name="T69" fmla="*/ 24 h 40"/>
                <a:gd name="T70" fmla="*/ 28 w 40"/>
                <a:gd name="T71" fmla="*/ 28 h 40"/>
                <a:gd name="T72" fmla="*/ 24 w 40"/>
                <a:gd name="T73" fmla="*/ 30 h 40"/>
                <a:gd name="T74" fmla="*/ 20 w 40"/>
                <a:gd name="T75" fmla="*/ 32 h 40"/>
                <a:gd name="T76" fmla="*/ 20 w 40"/>
                <a:gd name="T77" fmla="*/ 32 h 40"/>
                <a:gd name="T78" fmla="*/ 16 w 40"/>
                <a:gd name="T79" fmla="*/ 30 h 40"/>
                <a:gd name="T80" fmla="*/ 12 w 40"/>
                <a:gd name="T81" fmla="*/ 28 h 40"/>
                <a:gd name="T82" fmla="*/ 10 w 40"/>
                <a:gd name="T83" fmla="*/ 24 h 40"/>
                <a:gd name="T84" fmla="*/ 8 w 40"/>
                <a:gd name="T85" fmla="*/ 20 h 40"/>
                <a:gd name="T86" fmla="*/ 8 w 40"/>
                <a:gd name="T8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 h="40">
                  <a:moveTo>
                    <a:pt x="0" y="20"/>
                  </a:moveTo>
                  <a:lnTo>
                    <a:pt x="0" y="20"/>
                  </a:lnTo>
                  <a:lnTo>
                    <a:pt x="2" y="28"/>
                  </a:lnTo>
                  <a:lnTo>
                    <a:pt x="6" y="34"/>
                  </a:lnTo>
                  <a:lnTo>
                    <a:pt x="12" y="38"/>
                  </a:lnTo>
                  <a:lnTo>
                    <a:pt x="20" y="40"/>
                  </a:lnTo>
                  <a:lnTo>
                    <a:pt x="20" y="40"/>
                  </a:lnTo>
                  <a:lnTo>
                    <a:pt x="28" y="38"/>
                  </a:lnTo>
                  <a:lnTo>
                    <a:pt x="34" y="34"/>
                  </a:lnTo>
                  <a:lnTo>
                    <a:pt x="38" y="28"/>
                  </a:lnTo>
                  <a:lnTo>
                    <a:pt x="40" y="20"/>
                  </a:lnTo>
                  <a:lnTo>
                    <a:pt x="40" y="20"/>
                  </a:lnTo>
                  <a:lnTo>
                    <a:pt x="38" y="12"/>
                  </a:lnTo>
                  <a:lnTo>
                    <a:pt x="34" y="6"/>
                  </a:lnTo>
                  <a:lnTo>
                    <a:pt x="28" y="0"/>
                  </a:lnTo>
                  <a:lnTo>
                    <a:pt x="20" y="0"/>
                  </a:lnTo>
                  <a:lnTo>
                    <a:pt x="20" y="0"/>
                  </a:lnTo>
                  <a:lnTo>
                    <a:pt x="12" y="0"/>
                  </a:lnTo>
                  <a:lnTo>
                    <a:pt x="6" y="6"/>
                  </a:lnTo>
                  <a:lnTo>
                    <a:pt x="2" y="12"/>
                  </a:lnTo>
                  <a:lnTo>
                    <a:pt x="0" y="20"/>
                  </a:lnTo>
                  <a:lnTo>
                    <a:pt x="0" y="20"/>
                  </a:lnTo>
                  <a:close/>
                  <a:moveTo>
                    <a:pt x="8" y="20"/>
                  </a:moveTo>
                  <a:lnTo>
                    <a:pt x="8" y="20"/>
                  </a:lnTo>
                  <a:lnTo>
                    <a:pt x="10" y="14"/>
                  </a:lnTo>
                  <a:lnTo>
                    <a:pt x="12" y="10"/>
                  </a:lnTo>
                  <a:lnTo>
                    <a:pt x="16" y="8"/>
                  </a:lnTo>
                  <a:lnTo>
                    <a:pt x="20" y="8"/>
                  </a:lnTo>
                  <a:lnTo>
                    <a:pt x="20" y="8"/>
                  </a:lnTo>
                  <a:lnTo>
                    <a:pt x="24" y="8"/>
                  </a:lnTo>
                  <a:lnTo>
                    <a:pt x="28" y="10"/>
                  </a:lnTo>
                  <a:lnTo>
                    <a:pt x="32" y="14"/>
                  </a:lnTo>
                  <a:lnTo>
                    <a:pt x="32" y="20"/>
                  </a:lnTo>
                  <a:lnTo>
                    <a:pt x="32" y="20"/>
                  </a:lnTo>
                  <a:lnTo>
                    <a:pt x="32" y="24"/>
                  </a:lnTo>
                  <a:lnTo>
                    <a:pt x="28" y="28"/>
                  </a:lnTo>
                  <a:lnTo>
                    <a:pt x="24" y="30"/>
                  </a:lnTo>
                  <a:lnTo>
                    <a:pt x="20" y="32"/>
                  </a:lnTo>
                  <a:lnTo>
                    <a:pt x="20" y="32"/>
                  </a:lnTo>
                  <a:lnTo>
                    <a:pt x="16" y="30"/>
                  </a:lnTo>
                  <a:lnTo>
                    <a:pt x="12" y="28"/>
                  </a:lnTo>
                  <a:lnTo>
                    <a:pt x="10" y="24"/>
                  </a:lnTo>
                  <a:lnTo>
                    <a:pt x="8" y="20"/>
                  </a:lnTo>
                  <a:lnTo>
                    <a:pt x="8"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5831" name="Freeform 55"/>
            <p:cNvSpPr>
              <a:spLocks noEditPoints="1"/>
            </p:cNvSpPr>
            <p:nvPr/>
          </p:nvSpPr>
          <p:spPr bwMode="auto">
            <a:xfrm>
              <a:off x="2980" y="2554"/>
              <a:ext cx="40" cy="40"/>
            </a:xfrm>
            <a:custGeom>
              <a:avLst/>
              <a:gdLst>
                <a:gd name="T0" fmla="*/ 0 w 40"/>
                <a:gd name="T1" fmla="*/ 20 h 40"/>
                <a:gd name="T2" fmla="*/ 0 w 40"/>
                <a:gd name="T3" fmla="*/ 20 h 40"/>
                <a:gd name="T4" fmla="*/ 2 w 40"/>
                <a:gd name="T5" fmla="*/ 28 h 40"/>
                <a:gd name="T6" fmla="*/ 6 w 40"/>
                <a:gd name="T7" fmla="*/ 34 h 40"/>
                <a:gd name="T8" fmla="*/ 12 w 40"/>
                <a:gd name="T9" fmla="*/ 38 h 40"/>
                <a:gd name="T10" fmla="*/ 20 w 40"/>
                <a:gd name="T11" fmla="*/ 40 h 40"/>
                <a:gd name="T12" fmla="*/ 20 w 40"/>
                <a:gd name="T13" fmla="*/ 40 h 40"/>
                <a:gd name="T14" fmla="*/ 28 w 40"/>
                <a:gd name="T15" fmla="*/ 38 h 40"/>
                <a:gd name="T16" fmla="*/ 34 w 40"/>
                <a:gd name="T17" fmla="*/ 34 h 40"/>
                <a:gd name="T18" fmla="*/ 38 w 40"/>
                <a:gd name="T19" fmla="*/ 28 h 40"/>
                <a:gd name="T20" fmla="*/ 40 w 40"/>
                <a:gd name="T21" fmla="*/ 20 h 40"/>
                <a:gd name="T22" fmla="*/ 40 w 40"/>
                <a:gd name="T23" fmla="*/ 20 h 40"/>
                <a:gd name="T24" fmla="*/ 38 w 40"/>
                <a:gd name="T25" fmla="*/ 12 h 40"/>
                <a:gd name="T26" fmla="*/ 34 w 40"/>
                <a:gd name="T27" fmla="*/ 6 h 40"/>
                <a:gd name="T28" fmla="*/ 28 w 40"/>
                <a:gd name="T29" fmla="*/ 0 h 40"/>
                <a:gd name="T30" fmla="*/ 20 w 40"/>
                <a:gd name="T31" fmla="*/ 0 h 40"/>
                <a:gd name="T32" fmla="*/ 20 w 40"/>
                <a:gd name="T33" fmla="*/ 0 h 40"/>
                <a:gd name="T34" fmla="*/ 12 w 40"/>
                <a:gd name="T35" fmla="*/ 0 h 40"/>
                <a:gd name="T36" fmla="*/ 6 w 40"/>
                <a:gd name="T37" fmla="*/ 6 h 40"/>
                <a:gd name="T38" fmla="*/ 2 w 40"/>
                <a:gd name="T39" fmla="*/ 12 h 40"/>
                <a:gd name="T40" fmla="*/ 0 w 40"/>
                <a:gd name="T41" fmla="*/ 20 h 40"/>
                <a:gd name="T42" fmla="*/ 0 w 40"/>
                <a:gd name="T43" fmla="*/ 20 h 40"/>
                <a:gd name="T44" fmla="*/ 8 w 40"/>
                <a:gd name="T45" fmla="*/ 20 h 40"/>
                <a:gd name="T46" fmla="*/ 8 w 40"/>
                <a:gd name="T47" fmla="*/ 20 h 40"/>
                <a:gd name="T48" fmla="*/ 10 w 40"/>
                <a:gd name="T49" fmla="*/ 14 h 40"/>
                <a:gd name="T50" fmla="*/ 12 w 40"/>
                <a:gd name="T51" fmla="*/ 10 h 40"/>
                <a:gd name="T52" fmla="*/ 16 w 40"/>
                <a:gd name="T53" fmla="*/ 8 h 40"/>
                <a:gd name="T54" fmla="*/ 20 w 40"/>
                <a:gd name="T55" fmla="*/ 8 h 40"/>
                <a:gd name="T56" fmla="*/ 20 w 40"/>
                <a:gd name="T57" fmla="*/ 8 h 40"/>
                <a:gd name="T58" fmla="*/ 24 w 40"/>
                <a:gd name="T59" fmla="*/ 8 h 40"/>
                <a:gd name="T60" fmla="*/ 28 w 40"/>
                <a:gd name="T61" fmla="*/ 10 h 40"/>
                <a:gd name="T62" fmla="*/ 32 w 40"/>
                <a:gd name="T63" fmla="*/ 14 h 40"/>
                <a:gd name="T64" fmla="*/ 32 w 40"/>
                <a:gd name="T65" fmla="*/ 20 h 40"/>
                <a:gd name="T66" fmla="*/ 32 w 40"/>
                <a:gd name="T67" fmla="*/ 20 h 40"/>
                <a:gd name="T68" fmla="*/ 32 w 40"/>
                <a:gd name="T69" fmla="*/ 24 h 40"/>
                <a:gd name="T70" fmla="*/ 28 w 40"/>
                <a:gd name="T71" fmla="*/ 28 h 40"/>
                <a:gd name="T72" fmla="*/ 24 w 40"/>
                <a:gd name="T73" fmla="*/ 30 h 40"/>
                <a:gd name="T74" fmla="*/ 20 w 40"/>
                <a:gd name="T75" fmla="*/ 32 h 40"/>
                <a:gd name="T76" fmla="*/ 20 w 40"/>
                <a:gd name="T77" fmla="*/ 32 h 40"/>
                <a:gd name="T78" fmla="*/ 16 w 40"/>
                <a:gd name="T79" fmla="*/ 30 h 40"/>
                <a:gd name="T80" fmla="*/ 12 w 40"/>
                <a:gd name="T81" fmla="*/ 28 h 40"/>
                <a:gd name="T82" fmla="*/ 10 w 40"/>
                <a:gd name="T83" fmla="*/ 24 h 40"/>
                <a:gd name="T84" fmla="*/ 8 w 40"/>
                <a:gd name="T85" fmla="*/ 20 h 40"/>
                <a:gd name="T86" fmla="*/ 8 w 40"/>
                <a:gd name="T8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 h="40">
                  <a:moveTo>
                    <a:pt x="0" y="20"/>
                  </a:moveTo>
                  <a:lnTo>
                    <a:pt x="0" y="20"/>
                  </a:lnTo>
                  <a:lnTo>
                    <a:pt x="2" y="28"/>
                  </a:lnTo>
                  <a:lnTo>
                    <a:pt x="6" y="34"/>
                  </a:lnTo>
                  <a:lnTo>
                    <a:pt x="12" y="38"/>
                  </a:lnTo>
                  <a:lnTo>
                    <a:pt x="20" y="40"/>
                  </a:lnTo>
                  <a:lnTo>
                    <a:pt x="20" y="40"/>
                  </a:lnTo>
                  <a:lnTo>
                    <a:pt x="28" y="38"/>
                  </a:lnTo>
                  <a:lnTo>
                    <a:pt x="34" y="34"/>
                  </a:lnTo>
                  <a:lnTo>
                    <a:pt x="38" y="28"/>
                  </a:lnTo>
                  <a:lnTo>
                    <a:pt x="40" y="20"/>
                  </a:lnTo>
                  <a:lnTo>
                    <a:pt x="40" y="20"/>
                  </a:lnTo>
                  <a:lnTo>
                    <a:pt x="38" y="12"/>
                  </a:lnTo>
                  <a:lnTo>
                    <a:pt x="34" y="6"/>
                  </a:lnTo>
                  <a:lnTo>
                    <a:pt x="28" y="0"/>
                  </a:lnTo>
                  <a:lnTo>
                    <a:pt x="20" y="0"/>
                  </a:lnTo>
                  <a:lnTo>
                    <a:pt x="20" y="0"/>
                  </a:lnTo>
                  <a:lnTo>
                    <a:pt x="12" y="0"/>
                  </a:lnTo>
                  <a:lnTo>
                    <a:pt x="6" y="6"/>
                  </a:lnTo>
                  <a:lnTo>
                    <a:pt x="2" y="12"/>
                  </a:lnTo>
                  <a:lnTo>
                    <a:pt x="0" y="20"/>
                  </a:lnTo>
                  <a:lnTo>
                    <a:pt x="0" y="20"/>
                  </a:lnTo>
                  <a:close/>
                  <a:moveTo>
                    <a:pt x="8" y="20"/>
                  </a:moveTo>
                  <a:lnTo>
                    <a:pt x="8" y="20"/>
                  </a:lnTo>
                  <a:lnTo>
                    <a:pt x="10" y="14"/>
                  </a:lnTo>
                  <a:lnTo>
                    <a:pt x="12" y="10"/>
                  </a:lnTo>
                  <a:lnTo>
                    <a:pt x="16" y="8"/>
                  </a:lnTo>
                  <a:lnTo>
                    <a:pt x="20" y="8"/>
                  </a:lnTo>
                  <a:lnTo>
                    <a:pt x="20" y="8"/>
                  </a:lnTo>
                  <a:lnTo>
                    <a:pt x="24" y="8"/>
                  </a:lnTo>
                  <a:lnTo>
                    <a:pt x="28" y="10"/>
                  </a:lnTo>
                  <a:lnTo>
                    <a:pt x="32" y="14"/>
                  </a:lnTo>
                  <a:lnTo>
                    <a:pt x="32" y="20"/>
                  </a:lnTo>
                  <a:lnTo>
                    <a:pt x="32" y="20"/>
                  </a:lnTo>
                  <a:lnTo>
                    <a:pt x="32" y="24"/>
                  </a:lnTo>
                  <a:lnTo>
                    <a:pt x="28" y="28"/>
                  </a:lnTo>
                  <a:lnTo>
                    <a:pt x="24" y="30"/>
                  </a:lnTo>
                  <a:lnTo>
                    <a:pt x="20" y="32"/>
                  </a:lnTo>
                  <a:lnTo>
                    <a:pt x="20" y="32"/>
                  </a:lnTo>
                  <a:lnTo>
                    <a:pt x="16" y="30"/>
                  </a:lnTo>
                  <a:lnTo>
                    <a:pt x="12" y="28"/>
                  </a:lnTo>
                  <a:lnTo>
                    <a:pt x="10" y="24"/>
                  </a:lnTo>
                  <a:lnTo>
                    <a:pt x="8" y="20"/>
                  </a:lnTo>
                  <a:lnTo>
                    <a:pt x="8"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grpSp>
      <p:sp>
        <p:nvSpPr>
          <p:cNvPr id="715832" name="Text Box 56"/>
          <p:cNvSpPr txBox="1">
            <a:spLocks noChangeArrowheads="1"/>
          </p:cNvSpPr>
          <p:nvPr/>
        </p:nvSpPr>
        <p:spPr bwMode="auto">
          <a:xfrm>
            <a:off x="2209800" y="2743200"/>
            <a:ext cx="1112805"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1200">
                <a:latin typeface="Arial" pitchFamily="34" charset="0"/>
                <a:ea typeface="HGP創英角ｺﾞｼｯｸUB" pitchFamily="50" charset="-128"/>
                <a:cs typeface="Arial" pitchFamily="34" charset="0"/>
              </a:rPr>
              <a:t>論理ボリューム</a:t>
            </a:r>
          </a:p>
        </p:txBody>
      </p:sp>
      <p:sp>
        <p:nvSpPr>
          <p:cNvPr id="715833" name="Rectangle 57"/>
          <p:cNvSpPr>
            <a:spLocks noChangeArrowheads="1"/>
          </p:cNvSpPr>
          <p:nvPr/>
        </p:nvSpPr>
        <p:spPr bwMode="auto">
          <a:xfrm>
            <a:off x="1600200" y="1524000"/>
            <a:ext cx="609600" cy="304800"/>
          </a:xfrm>
          <a:prstGeom prst="rect">
            <a:avLst/>
          </a:prstGeom>
          <a:solidFill>
            <a:srgbClr val="0066FF">
              <a:alpha val="27000"/>
            </a:srgbClr>
          </a:solidFill>
          <a:ln>
            <a:noFill/>
          </a:ln>
          <a:effectLst/>
          <a:extLs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latin typeface="Arial" pitchFamily="34" charset="0"/>
              <a:ea typeface="HGP創英角ｺﾞｼｯｸUB" pitchFamily="50" charset="-128"/>
              <a:cs typeface="Arial" pitchFamily="34" charset="0"/>
            </a:endParaRPr>
          </a:p>
        </p:txBody>
      </p:sp>
      <p:sp>
        <p:nvSpPr>
          <p:cNvPr id="715834" name="Text Box 58"/>
          <p:cNvSpPr txBox="1">
            <a:spLocks noChangeArrowheads="1"/>
          </p:cNvSpPr>
          <p:nvPr/>
        </p:nvSpPr>
        <p:spPr bwMode="auto">
          <a:xfrm>
            <a:off x="3562350" y="1854200"/>
            <a:ext cx="552480"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200">
                <a:latin typeface="Arial" pitchFamily="34" charset="0"/>
                <a:ea typeface="HGP創英角ｺﾞｼｯｸUB" pitchFamily="50" charset="-128"/>
                <a:cs typeface="Arial" pitchFamily="34" charset="0"/>
              </a:rPr>
              <a:t>10TB</a:t>
            </a:r>
            <a:endParaRPr lang="ja-JP" altLang="en-US" sz="1200">
              <a:latin typeface="Arial" pitchFamily="34" charset="0"/>
              <a:ea typeface="HGP創英角ｺﾞｼｯｸUB" pitchFamily="50" charset="-128"/>
              <a:cs typeface="Arial" pitchFamily="34" charset="0"/>
            </a:endParaRPr>
          </a:p>
        </p:txBody>
      </p:sp>
      <p:sp>
        <p:nvSpPr>
          <p:cNvPr id="715835" name="AutoShape 59"/>
          <p:cNvSpPr>
            <a:spLocks noChangeArrowheads="1"/>
          </p:cNvSpPr>
          <p:nvPr/>
        </p:nvSpPr>
        <p:spPr bwMode="auto">
          <a:xfrm>
            <a:off x="2209800" y="1676400"/>
            <a:ext cx="1066800" cy="533400"/>
          </a:xfrm>
          <a:prstGeom prst="can">
            <a:avLst>
              <a:gd name="adj" fmla="val 49403"/>
            </a:avLst>
          </a:prstGeom>
          <a:solidFill>
            <a:schemeClr val="accent1"/>
          </a:solidFill>
          <a:ln w="28575">
            <a:solidFill>
              <a:srgbClr val="0066FF"/>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latin typeface="Arial" pitchFamily="34" charset="0"/>
              <a:ea typeface="HGP創英角ｺﾞｼｯｸUB" pitchFamily="50" charset="-128"/>
              <a:cs typeface="Arial" pitchFamily="34" charset="0"/>
            </a:endParaRPr>
          </a:p>
        </p:txBody>
      </p:sp>
      <p:sp>
        <p:nvSpPr>
          <p:cNvPr id="715836" name="AutoShape 60"/>
          <p:cNvSpPr>
            <a:spLocks noChangeArrowheads="1"/>
          </p:cNvSpPr>
          <p:nvPr/>
        </p:nvSpPr>
        <p:spPr bwMode="auto">
          <a:xfrm>
            <a:off x="2209800" y="1371600"/>
            <a:ext cx="1066800" cy="533400"/>
          </a:xfrm>
          <a:prstGeom prst="can">
            <a:avLst>
              <a:gd name="adj" fmla="val 49403"/>
            </a:avLst>
          </a:prstGeom>
          <a:solidFill>
            <a:schemeClr val="bg2"/>
          </a:solidFill>
          <a:ln w="28575">
            <a:solidFill>
              <a:srgbClr val="00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latin typeface="Arial" pitchFamily="34" charset="0"/>
              <a:ea typeface="HGP創英角ｺﾞｼｯｸUB" pitchFamily="50" charset="-128"/>
              <a:cs typeface="Arial" pitchFamily="34" charset="0"/>
            </a:endParaRPr>
          </a:p>
        </p:txBody>
      </p:sp>
      <p:sp>
        <p:nvSpPr>
          <p:cNvPr id="715837" name="AutoShape 61"/>
          <p:cNvSpPr>
            <a:spLocks noChangeArrowheads="1"/>
          </p:cNvSpPr>
          <p:nvPr/>
        </p:nvSpPr>
        <p:spPr bwMode="auto">
          <a:xfrm>
            <a:off x="2438400" y="1981200"/>
            <a:ext cx="609600" cy="228600"/>
          </a:xfrm>
          <a:prstGeom prst="downArrow">
            <a:avLst>
              <a:gd name="adj1" fmla="val 63093"/>
              <a:gd name="adj2" fmla="val 59028"/>
            </a:avLst>
          </a:prstGeom>
          <a:solidFill>
            <a:srgbClr val="0066FF"/>
          </a:solidFill>
          <a:ln>
            <a:noFill/>
          </a:ln>
          <a:effectLst/>
          <a:extLs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latin typeface="Arial" pitchFamily="34" charset="0"/>
              <a:ea typeface="HGP創英角ｺﾞｼｯｸUB" pitchFamily="50" charset="-128"/>
              <a:cs typeface="Arial" pitchFamily="34" charset="0"/>
            </a:endParaRPr>
          </a:p>
        </p:txBody>
      </p:sp>
      <p:sp>
        <p:nvSpPr>
          <p:cNvPr id="715838" name="Text Box 62"/>
          <p:cNvSpPr txBox="1">
            <a:spLocks noChangeArrowheads="1"/>
          </p:cNvSpPr>
          <p:nvPr/>
        </p:nvSpPr>
        <p:spPr bwMode="auto">
          <a:xfrm>
            <a:off x="2514600" y="1630363"/>
            <a:ext cx="466794"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200">
                <a:solidFill>
                  <a:schemeClr val="bg1"/>
                </a:solidFill>
                <a:latin typeface="Arial" pitchFamily="34" charset="0"/>
                <a:ea typeface="HGP創英角ｺﾞｼｯｸUB" pitchFamily="50" charset="-128"/>
                <a:cs typeface="Arial" pitchFamily="34" charset="0"/>
              </a:rPr>
              <a:t>2TB</a:t>
            </a:r>
            <a:endParaRPr lang="ja-JP" altLang="en-US" sz="1200">
              <a:solidFill>
                <a:schemeClr val="bg1"/>
              </a:solidFill>
              <a:latin typeface="Arial" pitchFamily="34" charset="0"/>
              <a:ea typeface="HGP創英角ｺﾞｼｯｸUB" pitchFamily="50" charset="-128"/>
              <a:cs typeface="Arial" pitchFamily="34" charset="0"/>
            </a:endParaRPr>
          </a:p>
        </p:txBody>
      </p:sp>
      <p:sp>
        <p:nvSpPr>
          <p:cNvPr id="715839" name="Text Box 63"/>
          <p:cNvSpPr txBox="1">
            <a:spLocks noChangeArrowheads="1"/>
          </p:cNvSpPr>
          <p:nvPr/>
        </p:nvSpPr>
        <p:spPr bwMode="auto">
          <a:xfrm>
            <a:off x="838200" y="1630363"/>
            <a:ext cx="466794"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200">
                <a:solidFill>
                  <a:schemeClr val="bg1"/>
                </a:solidFill>
                <a:latin typeface="Arial" pitchFamily="34" charset="0"/>
                <a:ea typeface="HGP創英角ｺﾞｼｯｸUB" pitchFamily="50" charset="-128"/>
                <a:cs typeface="Arial" pitchFamily="34" charset="0"/>
              </a:rPr>
              <a:t>2TB</a:t>
            </a:r>
            <a:endParaRPr lang="ja-JP" altLang="en-US" sz="1200">
              <a:solidFill>
                <a:schemeClr val="bg1"/>
              </a:solidFill>
              <a:latin typeface="Arial" pitchFamily="34" charset="0"/>
              <a:ea typeface="HGP創英角ｺﾞｼｯｸUB" pitchFamily="50" charset="-128"/>
              <a:cs typeface="Arial" pitchFamily="34" charset="0"/>
            </a:endParaRPr>
          </a:p>
        </p:txBody>
      </p:sp>
      <p:sp>
        <p:nvSpPr>
          <p:cNvPr id="715840" name="Text Box 64"/>
          <p:cNvSpPr txBox="1">
            <a:spLocks noChangeArrowheads="1"/>
          </p:cNvSpPr>
          <p:nvPr/>
        </p:nvSpPr>
        <p:spPr bwMode="auto">
          <a:xfrm>
            <a:off x="838200" y="2392363"/>
            <a:ext cx="466794"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200">
                <a:solidFill>
                  <a:schemeClr val="tx1"/>
                </a:solidFill>
                <a:latin typeface="Arial" pitchFamily="34" charset="0"/>
                <a:ea typeface="HGP創英角ｺﾞｼｯｸUB" pitchFamily="50" charset="-128"/>
                <a:cs typeface="Arial" pitchFamily="34" charset="0"/>
              </a:rPr>
              <a:t>2TB</a:t>
            </a:r>
            <a:endParaRPr lang="ja-JP" altLang="en-US" sz="1200">
              <a:solidFill>
                <a:schemeClr val="tx1"/>
              </a:solidFill>
              <a:latin typeface="Arial" pitchFamily="34" charset="0"/>
              <a:ea typeface="HGP創英角ｺﾞｼｯｸUB" pitchFamily="50" charset="-128"/>
              <a:cs typeface="Arial" pitchFamily="34" charset="0"/>
            </a:endParaRPr>
          </a:p>
        </p:txBody>
      </p:sp>
      <p:sp>
        <p:nvSpPr>
          <p:cNvPr id="715841" name="Text Box 65"/>
          <p:cNvSpPr txBox="1">
            <a:spLocks noChangeArrowheads="1"/>
          </p:cNvSpPr>
          <p:nvPr/>
        </p:nvSpPr>
        <p:spPr bwMode="auto">
          <a:xfrm>
            <a:off x="2514600" y="1935163"/>
            <a:ext cx="466794"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200">
                <a:solidFill>
                  <a:schemeClr val="bg1"/>
                </a:solidFill>
                <a:latin typeface="Arial" pitchFamily="34" charset="0"/>
                <a:ea typeface="HGP創英角ｺﾞｼｯｸUB" pitchFamily="50" charset="-128"/>
                <a:cs typeface="Arial" pitchFamily="34" charset="0"/>
              </a:rPr>
              <a:t>2TB</a:t>
            </a:r>
            <a:endParaRPr lang="ja-JP" altLang="en-US" sz="1200">
              <a:solidFill>
                <a:schemeClr val="bg1"/>
              </a:solidFill>
              <a:latin typeface="Arial" pitchFamily="34" charset="0"/>
              <a:ea typeface="HGP創英角ｺﾞｼｯｸUB" pitchFamily="50" charset="-128"/>
              <a:cs typeface="Arial" pitchFamily="34" charset="0"/>
            </a:endParaRPr>
          </a:p>
        </p:txBody>
      </p:sp>
      <p:sp>
        <p:nvSpPr>
          <p:cNvPr id="715842" name="Text Box 66"/>
          <p:cNvSpPr txBox="1">
            <a:spLocks noChangeArrowheads="1"/>
          </p:cNvSpPr>
          <p:nvPr/>
        </p:nvSpPr>
        <p:spPr bwMode="auto">
          <a:xfrm>
            <a:off x="533400" y="2743200"/>
            <a:ext cx="1111202"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1200">
                <a:latin typeface="Arial" pitchFamily="34" charset="0"/>
                <a:ea typeface="HGP創英角ｺﾞｼｯｸUB" pitchFamily="50" charset="-128"/>
                <a:cs typeface="Arial" pitchFamily="34" charset="0"/>
              </a:rPr>
              <a:t>物理ストレージ</a:t>
            </a:r>
          </a:p>
        </p:txBody>
      </p:sp>
      <p:sp>
        <p:nvSpPr>
          <p:cNvPr id="715843" name="AutoShape 67"/>
          <p:cNvSpPr>
            <a:spLocks noChangeArrowheads="1"/>
          </p:cNvSpPr>
          <p:nvPr/>
        </p:nvSpPr>
        <p:spPr bwMode="auto">
          <a:xfrm flipV="1">
            <a:off x="762000" y="1981200"/>
            <a:ext cx="609600" cy="304800"/>
          </a:xfrm>
          <a:prstGeom prst="downArrow">
            <a:avLst>
              <a:gd name="adj1" fmla="val 51565"/>
              <a:gd name="adj2" fmla="val 38023"/>
            </a:avLst>
          </a:prstGeom>
          <a:solidFill>
            <a:srgbClr val="0066FF"/>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a:r>
              <a:rPr lang="ja-JP" altLang="en-US" sz="1000">
                <a:solidFill>
                  <a:schemeClr val="bg1"/>
                </a:solidFill>
                <a:latin typeface="Arial" pitchFamily="34" charset="0"/>
                <a:ea typeface="HGP創英角ｺﾞｼｯｸUB" pitchFamily="50" charset="-128"/>
                <a:cs typeface="Arial" pitchFamily="34" charset="0"/>
              </a:rPr>
              <a:t>追加</a:t>
            </a:r>
          </a:p>
        </p:txBody>
      </p:sp>
      <p:sp>
        <p:nvSpPr>
          <p:cNvPr id="715844" name="Text Box 68"/>
          <p:cNvSpPr txBox="1">
            <a:spLocks noChangeArrowheads="1"/>
          </p:cNvSpPr>
          <p:nvPr/>
        </p:nvSpPr>
        <p:spPr bwMode="auto">
          <a:xfrm>
            <a:off x="5257800" y="1295400"/>
            <a:ext cx="3429000" cy="164352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9388" indent="-179388">
              <a:spcBef>
                <a:spcPct val="0"/>
              </a:spcBef>
              <a:defRPr>
                <a:solidFill>
                  <a:schemeClr val="tx1"/>
                </a:solidFill>
                <a:latin typeface="Arial" charset="0"/>
              </a:defRPr>
            </a:lvl1pPr>
            <a:lvl2pPr>
              <a:spcBef>
                <a:spcPct val="0"/>
              </a:spcBef>
              <a:defRPr>
                <a:solidFill>
                  <a:schemeClr val="tx1"/>
                </a:solidFill>
                <a:latin typeface="Arial" charset="0"/>
              </a:defRPr>
            </a:lvl2pPr>
            <a:lvl3pPr>
              <a:spcBef>
                <a:spcPct val="0"/>
              </a:spcBef>
              <a:defRPr>
                <a:solidFill>
                  <a:schemeClr val="tx1"/>
                </a:solidFill>
                <a:latin typeface="Arial" charset="0"/>
              </a:defRPr>
            </a:lvl3pPr>
            <a:lvl4pPr>
              <a:spcBef>
                <a:spcPct val="0"/>
              </a:spcBef>
              <a:defRPr>
                <a:solidFill>
                  <a:schemeClr val="tx1"/>
                </a:solidFill>
                <a:latin typeface="Arial" charset="0"/>
              </a:defRPr>
            </a:lvl4pPr>
            <a:lvl5pPr>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lnSpc>
                <a:spcPct val="120000"/>
              </a:lnSpc>
              <a:buFont typeface="Wingdings" pitchFamily="2" charset="2"/>
              <a:buChar char="l"/>
            </a:pPr>
            <a:r>
              <a:rPr lang="ja-JP" altLang="en-US" sz="1400">
                <a:solidFill>
                  <a:srgbClr val="0066FF"/>
                </a:solidFill>
                <a:latin typeface="Arial" pitchFamily="34" charset="0"/>
                <a:ea typeface="HGP創英角ｺﾞｼｯｸUB" pitchFamily="50" charset="-128"/>
                <a:cs typeface="Arial" pitchFamily="34" charset="0"/>
              </a:rPr>
              <a:t>アプリケーションやユーザーからは、</a:t>
            </a:r>
            <a:r>
              <a:rPr lang="en-US" altLang="ja-JP" sz="1400">
                <a:solidFill>
                  <a:srgbClr val="0066FF"/>
                </a:solidFill>
                <a:latin typeface="Arial" pitchFamily="34" charset="0"/>
                <a:ea typeface="HGP創英角ｺﾞｼｯｸUB" pitchFamily="50" charset="-128"/>
                <a:cs typeface="Arial" pitchFamily="34" charset="0"/>
              </a:rPr>
              <a:t>10TB</a:t>
            </a:r>
            <a:r>
              <a:rPr lang="ja-JP" altLang="en-US" sz="1400">
                <a:solidFill>
                  <a:srgbClr val="0066FF"/>
                </a:solidFill>
                <a:latin typeface="Arial" pitchFamily="34" charset="0"/>
                <a:ea typeface="HGP創英角ｺﾞｼｯｸUB" pitchFamily="50" charset="-128"/>
                <a:cs typeface="Arial" pitchFamily="34" charset="0"/>
              </a:rPr>
              <a:t>のボリュームに見える。</a:t>
            </a:r>
          </a:p>
          <a:p>
            <a:pPr>
              <a:lnSpc>
                <a:spcPct val="120000"/>
              </a:lnSpc>
              <a:buFont typeface="Wingdings" pitchFamily="2" charset="2"/>
              <a:buChar char="l"/>
            </a:pPr>
            <a:r>
              <a:rPr lang="ja-JP" altLang="en-US" sz="1400">
                <a:solidFill>
                  <a:srgbClr val="0066FF"/>
                </a:solidFill>
                <a:latin typeface="Arial" pitchFamily="34" charset="0"/>
                <a:ea typeface="HGP創英角ｺﾞｼｯｸUB" pitchFamily="50" charset="-128"/>
                <a:cs typeface="Arial" pitchFamily="34" charset="0"/>
              </a:rPr>
              <a:t>実データが、</a:t>
            </a:r>
            <a:r>
              <a:rPr lang="en-US" altLang="ja-JP" sz="1400">
                <a:solidFill>
                  <a:srgbClr val="0066FF"/>
                </a:solidFill>
                <a:latin typeface="Arial" pitchFamily="34" charset="0"/>
                <a:ea typeface="HGP創英角ｺﾞｼｯｸUB" pitchFamily="50" charset="-128"/>
                <a:cs typeface="Arial" pitchFamily="34" charset="0"/>
              </a:rPr>
              <a:t>2TB</a:t>
            </a:r>
            <a:r>
              <a:rPr lang="ja-JP" altLang="en-US" sz="1400">
                <a:solidFill>
                  <a:srgbClr val="0066FF"/>
                </a:solidFill>
                <a:latin typeface="Arial" pitchFamily="34" charset="0"/>
                <a:ea typeface="HGP創英角ｺﾞｼｯｸUB" pitchFamily="50" charset="-128"/>
                <a:cs typeface="Arial" pitchFamily="34" charset="0"/>
              </a:rPr>
              <a:t>の場合は、物理ストレージは、</a:t>
            </a:r>
            <a:r>
              <a:rPr lang="en-US" altLang="ja-JP" sz="1400">
                <a:solidFill>
                  <a:srgbClr val="0066FF"/>
                </a:solidFill>
                <a:latin typeface="Arial" pitchFamily="34" charset="0"/>
                <a:ea typeface="HGP創英角ｺﾞｼｯｸUB" pitchFamily="50" charset="-128"/>
                <a:cs typeface="Arial" pitchFamily="34" charset="0"/>
              </a:rPr>
              <a:t>2TB</a:t>
            </a:r>
            <a:r>
              <a:rPr lang="ja-JP" altLang="en-US" sz="1400">
                <a:solidFill>
                  <a:srgbClr val="0066FF"/>
                </a:solidFill>
                <a:latin typeface="Arial" pitchFamily="34" charset="0"/>
                <a:ea typeface="HGP創英角ｺﾞｼｯｸUB" pitchFamily="50" charset="-128"/>
                <a:cs typeface="Arial" pitchFamily="34" charset="0"/>
              </a:rPr>
              <a:t>分用意すればいい。</a:t>
            </a:r>
          </a:p>
          <a:p>
            <a:pPr>
              <a:lnSpc>
                <a:spcPct val="120000"/>
              </a:lnSpc>
              <a:buFont typeface="Wingdings" pitchFamily="2" charset="2"/>
              <a:buChar char="l"/>
            </a:pPr>
            <a:r>
              <a:rPr lang="ja-JP" altLang="en-US" sz="1400">
                <a:solidFill>
                  <a:srgbClr val="0066FF"/>
                </a:solidFill>
                <a:latin typeface="Arial" pitchFamily="34" charset="0"/>
                <a:ea typeface="HGP創英角ｺﾞｼｯｸUB" pitchFamily="50" charset="-128"/>
                <a:cs typeface="Arial" pitchFamily="34" charset="0"/>
              </a:rPr>
              <a:t>実データが増大した場合、その増大分のみ物理ストレージを追加すればいい。</a:t>
            </a:r>
          </a:p>
        </p:txBody>
      </p:sp>
      <p:sp>
        <p:nvSpPr>
          <p:cNvPr id="715845" name="Text Box 69"/>
          <p:cNvSpPr txBox="1">
            <a:spLocks noChangeArrowheads="1"/>
          </p:cNvSpPr>
          <p:nvPr/>
        </p:nvSpPr>
        <p:spPr bwMode="auto">
          <a:xfrm>
            <a:off x="2438400" y="1371600"/>
            <a:ext cx="736099"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1200">
                <a:solidFill>
                  <a:schemeClr val="bg1"/>
                </a:solidFill>
                <a:latin typeface="Arial" pitchFamily="34" charset="0"/>
                <a:ea typeface="HGP創英角ｺﾞｼｯｸUB" pitchFamily="50" charset="-128"/>
                <a:cs typeface="Arial" pitchFamily="34" charset="0"/>
              </a:rPr>
              <a:t>実データ</a:t>
            </a:r>
          </a:p>
        </p:txBody>
      </p:sp>
      <p:grpSp>
        <p:nvGrpSpPr>
          <p:cNvPr id="715846" name="Group 70"/>
          <p:cNvGrpSpPr>
            <a:grpSpLocks/>
          </p:cNvGrpSpPr>
          <p:nvPr/>
        </p:nvGrpSpPr>
        <p:grpSpPr bwMode="auto">
          <a:xfrm>
            <a:off x="457200" y="4038598"/>
            <a:ext cx="8229600" cy="1904999"/>
            <a:chOff x="288" y="2544"/>
            <a:chExt cx="5184" cy="1248"/>
          </a:xfrm>
        </p:grpSpPr>
        <p:grpSp>
          <p:nvGrpSpPr>
            <p:cNvPr id="715847" name="Group 71"/>
            <p:cNvGrpSpPr>
              <a:grpSpLocks/>
            </p:cNvGrpSpPr>
            <p:nvPr/>
          </p:nvGrpSpPr>
          <p:grpSpPr bwMode="auto">
            <a:xfrm>
              <a:off x="288" y="3024"/>
              <a:ext cx="5184" cy="768"/>
              <a:chOff x="288" y="3120"/>
              <a:chExt cx="5184" cy="768"/>
            </a:xfrm>
          </p:grpSpPr>
          <p:sp>
            <p:nvSpPr>
              <p:cNvPr id="715848" name="AutoShape 72"/>
              <p:cNvSpPr>
                <a:spLocks noChangeArrowheads="1"/>
              </p:cNvSpPr>
              <p:nvPr/>
            </p:nvSpPr>
            <p:spPr bwMode="auto">
              <a:xfrm>
                <a:off x="288" y="3120"/>
                <a:ext cx="5184" cy="768"/>
              </a:xfrm>
              <a:prstGeom prst="roundRect">
                <a:avLst>
                  <a:gd name="adj" fmla="val 16667"/>
                </a:avLst>
              </a:prstGeom>
              <a:solidFill>
                <a:srgbClr val="FFFFCC"/>
              </a:solidFill>
              <a:ln w="38100" algn="ctr">
                <a:solidFill>
                  <a:srgbClr val="00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pPr>
                <a:endParaRPr lang="ja-JP" altLang="en-US" sz="1600">
                  <a:solidFill>
                    <a:srgbClr val="0066FF"/>
                  </a:solidFill>
                  <a:latin typeface="Arial" pitchFamily="34" charset="0"/>
                  <a:ea typeface="HGP創英角ｺﾞｼｯｸUB" pitchFamily="50" charset="-128"/>
                  <a:cs typeface="Arial" pitchFamily="34" charset="0"/>
                </a:endParaRPr>
              </a:p>
            </p:txBody>
          </p:sp>
          <p:sp>
            <p:nvSpPr>
              <p:cNvPr id="715849" name="Text Box 73"/>
              <p:cNvSpPr txBox="1">
                <a:spLocks noChangeArrowheads="1"/>
              </p:cNvSpPr>
              <p:nvPr/>
            </p:nvSpPr>
            <p:spPr bwMode="auto">
              <a:xfrm>
                <a:off x="3072" y="3168"/>
                <a:ext cx="2304" cy="67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9388" indent="-179388">
                  <a:spcBef>
                    <a:spcPct val="0"/>
                  </a:spcBef>
                  <a:defRPr>
                    <a:solidFill>
                      <a:schemeClr val="tx1"/>
                    </a:solidFill>
                    <a:latin typeface="Arial" charset="0"/>
                  </a:defRPr>
                </a:lvl1pPr>
                <a:lvl2pPr marL="538163" indent="-179388">
                  <a:spcBef>
                    <a:spcPct val="0"/>
                  </a:spcBef>
                  <a:defRPr>
                    <a:solidFill>
                      <a:schemeClr val="tx1"/>
                    </a:solidFill>
                    <a:latin typeface="Arial" charset="0"/>
                  </a:defRPr>
                </a:lvl2pPr>
                <a:lvl3pPr>
                  <a:spcBef>
                    <a:spcPct val="0"/>
                  </a:spcBef>
                  <a:defRPr>
                    <a:solidFill>
                      <a:schemeClr val="tx1"/>
                    </a:solidFill>
                    <a:latin typeface="Arial" charset="0"/>
                  </a:defRPr>
                </a:lvl3pPr>
                <a:lvl4pPr>
                  <a:spcBef>
                    <a:spcPct val="0"/>
                  </a:spcBef>
                  <a:defRPr>
                    <a:solidFill>
                      <a:schemeClr val="tx1"/>
                    </a:solidFill>
                    <a:latin typeface="Arial" charset="0"/>
                  </a:defRPr>
                </a:lvl4pPr>
                <a:lvl5pPr>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buFont typeface="Wingdings" pitchFamily="2" charset="2"/>
                  <a:buChar char="Ø"/>
                </a:pPr>
                <a:r>
                  <a:rPr lang="ja-JP" altLang="en-US" sz="1400" dirty="0">
                    <a:solidFill>
                      <a:srgbClr val="484848"/>
                    </a:solidFill>
                    <a:latin typeface="Arial" pitchFamily="34" charset="0"/>
                    <a:ea typeface="HGP創英角ｺﾞｼｯｸUB" pitchFamily="50" charset="-128"/>
                    <a:cs typeface="Arial" pitchFamily="34" charset="0"/>
                  </a:rPr>
                  <a:t>仮想領域の容量が不足した場合だけ、物理ストレージを追加すればいい。</a:t>
                </a:r>
              </a:p>
              <a:p>
                <a:pPr>
                  <a:lnSpc>
                    <a:spcPct val="120000"/>
                  </a:lnSpc>
                  <a:buFont typeface="Wingdings" pitchFamily="2" charset="2"/>
                  <a:buChar char="Ø"/>
                </a:pPr>
                <a:r>
                  <a:rPr lang="ja-JP" altLang="en-US" sz="1400" dirty="0">
                    <a:solidFill>
                      <a:srgbClr val="484848"/>
                    </a:solidFill>
                    <a:latin typeface="Arial" pitchFamily="34" charset="0"/>
                    <a:ea typeface="HGP創英角ｺﾞｼｯｸUB" pitchFamily="50" charset="-128"/>
                    <a:cs typeface="Arial" pitchFamily="34" charset="0"/>
                  </a:rPr>
                  <a:t>ストレージ使用量を予測する手間が省け、無駄なストレージの導入を防ぐことができる。</a:t>
                </a:r>
              </a:p>
            </p:txBody>
          </p:sp>
          <p:sp>
            <p:nvSpPr>
              <p:cNvPr id="715850" name="Rectangle 74"/>
              <p:cNvSpPr>
                <a:spLocks noChangeArrowheads="1"/>
              </p:cNvSpPr>
              <p:nvPr/>
            </p:nvSpPr>
            <p:spPr bwMode="auto">
              <a:xfrm>
                <a:off x="432" y="3180"/>
                <a:ext cx="2184" cy="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268288" indent="-268288">
                  <a:buFont typeface="Wingdings" pitchFamily="2" charset="2"/>
                  <a:buChar char="n"/>
                </a:pPr>
                <a:r>
                  <a:rPr lang="ja-JP" altLang="en-US" sz="2000" dirty="0">
                    <a:solidFill>
                      <a:srgbClr val="0066FF"/>
                    </a:solidFill>
                    <a:latin typeface="Arial" pitchFamily="34" charset="0"/>
                    <a:ea typeface="HGP創英角ｺﾞｼｯｸUB" pitchFamily="50" charset="-128"/>
                    <a:cs typeface="Arial" pitchFamily="34" charset="0"/>
                  </a:rPr>
                  <a:t>ストレージの容量設計を省略</a:t>
                </a:r>
              </a:p>
              <a:p>
                <a:pPr marL="268288" indent="-268288">
                  <a:buFont typeface="Wingdings" pitchFamily="2" charset="2"/>
                  <a:buChar char="n"/>
                </a:pPr>
                <a:r>
                  <a:rPr lang="ja-JP" altLang="en-US" sz="2000" dirty="0">
                    <a:solidFill>
                      <a:srgbClr val="0066FF"/>
                    </a:solidFill>
                    <a:latin typeface="Arial" pitchFamily="34" charset="0"/>
                    <a:ea typeface="HGP創英角ｺﾞｼｯｸUB" pitchFamily="50" charset="-128"/>
                    <a:cs typeface="Arial" pitchFamily="34" charset="0"/>
                  </a:rPr>
                  <a:t>ストレージの利用効率を向上</a:t>
                </a:r>
              </a:p>
              <a:p>
                <a:pPr marL="268288" indent="-268288">
                  <a:buFont typeface="Wingdings" pitchFamily="2" charset="2"/>
                  <a:buChar char="n"/>
                </a:pPr>
                <a:r>
                  <a:rPr lang="ja-JP" altLang="en-US" sz="2000" dirty="0">
                    <a:solidFill>
                      <a:srgbClr val="0066FF"/>
                    </a:solidFill>
                    <a:latin typeface="Arial" pitchFamily="34" charset="0"/>
                    <a:ea typeface="HGP創英角ｺﾞｼｯｸUB" pitchFamily="50" charset="-128"/>
                    <a:cs typeface="Arial" pitchFamily="34" charset="0"/>
                  </a:rPr>
                  <a:t>コスト削減と省電力</a:t>
                </a:r>
              </a:p>
            </p:txBody>
          </p:sp>
        </p:grpSp>
        <p:sp>
          <p:nvSpPr>
            <p:cNvPr id="715851" name="AutoShape 75"/>
            <p:cNvSpPr>
              <a:spLocks noChangeArrowheads="1"/>
            </p:cNvSpPr>
            <p:nvPr/>
          </p:nvSpPr>
          <p:spPr bwMode="auto">
            <a:xfrm>
              <a:off x="2688" y="2544"/>
              <a:ext cx="384" cy="528"/>
            </a:xfrm>
            <a:prstGeom prst="downArrow">
              <a:avLst>
                <a:gd name="adj1" fmla="val 50000"/>
                <a:gd name="adj2" fmla="val 34375"/>
              </a:avLst>
            </a:prstGeom>
            <a:solidFill>
              <a:srgbClr val="FF99FF"/>
            </a:solidFill>
            <a:ln w="381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grpSp>
    </p:spTree>
    <p:extLst>
      <p:ext uri="{BB962C8B-B14F-4D97-AF65-F5344CB8AC3E}">
        <p14:creationId xmlns:p14="http://schemas.microsoft.com/office/powerpoint/2010/main" val="18658340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715846"/>
                                        </p:tgtEl>
                                        <p:attrNameLst>
                                          <p:attrName>style.visibility</p:attrName>
                                        </p:attrNameLst>
                                      </p:cBhvr>
                                      <p:to>
                                        <p:strVal val="visible"/>
                                      </p:to>
                                    </p:set>
                                    <p:animEffect transition="in" filter="wipe(up)">
                                      <p:cBhvr>
                                        <p:cTn id="7" dur="500"/>
                                        <p:tgtEl>
                                          <p:spTgt spid="7158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6328" name="Group 312"/>
          <p:cNvGrpSpPr>
            <a:grpSpLocks/>
          </p:cNvGrpSpPr>
          <p:nvPr/>
        </p:nvGrpSpPr>
        <p:grpSpPr bwMode="auto">
          <a:xfrm>
            <a:off x="457200" y="5410200"/>
            <a:ext cx="8229600" cy="990600"/>
            <a:chOff x="288" y="3408"/>
            <a:chExt cx="5184" cy="624"/>
          </a:xfrm>
        </p:grpSpPr>
        <p:sp>
          <p:nvSpPr>
            <p:cNvPr id="726018" name="AutoShape 2"/>
            <p:cNvSpPr>
              <a:spLocks noChangeArrowheads="1"/>
            </p:cNvSpPr>
            <p:nvPr/>
          </p:nvSpPr>
          <p:spPr bwMode="auto">
            <a:xfrm>
              <a:off x="288" y="3408"/>
              <a:ext cx="5184" cy="624"/>
            </a:xfrm>
            <a:prstGeom prst="roundRect">
              <a:avLst>
                <a:gd name="adj" fmla="val 50000"/>
              </a:avLst>
            </a:prstGeom>
            <a:solidFill>
              <a:srgbClr val="FF9900"/>
            </a:solidFill>
            <a:ln w="19050" algn="ctr">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19" name="Text Box 3"/>
            <p:cNvSpPr txBox="1">
              <a:spLocks noChangeArrowheads="1"/>
            </p:cNvSpPr>
            <p:nvPr/>
          </p:nvSpPr>
          <p:spPr bwMode="auto">
            <a:xfrm>
              <a:off x="512" y="3566"/>
              <a:ext cx="1325" cy="252"/>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altLang="en-US" sz="2000">
                  <a:solidFill>
                    <a:schemeClr val="bg1"/>
                  </a:solidFill>
                  <a:latin typeface="Arial" pitchFamily="34" charset="0"/>
                  <a:ea typeface="HGP創英角ｺﾞｼｯｸUB" pitchFamily="50" charset="-128"/>
                  <a:cs typeface="Arial" pitchFamily="34" charset="0"/>
                </a:rPr>
                <a:t>データ容量の削減</a:t>
              </a:r>
            </a:p>
          </p:txBody>
        </p:sp>
        <p:sp>
          <p:nvSpPr>
            <p:cNvPr id="726020" name="Text Box 4"/>
            <p:cNvSpPr txBox="1">
              <a:spLocks noChangeArrowheads="1"/>
            </p:cNvSpPr>
            <p:nvPr/>
          </p:nvSpPr>
          <p:spPr bwMode="auto">
            <a:xfrm>
              <a:off x="3888" y="3566"/>
              <a:ext cx="1440" cy="274"/>
            </a:xfrm>
            <a:prstGeom prst="rect">
              <a:avLst/>
            </a:prstGeom>
            <a:noFill/>
            <a:ln w="38100" algn="ctr">
              <a:solidFill>
                <a:schemeClr val="bg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2000">
                  <a:solidFill>
                    <a:schemeClr val="bg1"/>
                  </a:solidFill>
                  <a:latin typeface="Arial" pitchFamily="34" charset="0"/>
                  <a:ea typeface="HGP創英角ｺﾞｼｯｸUB" pitchFamily="50" charset="-128"/>
                  <a:cs typeface="Arial" pitchFamily="34" charset="0"/>
                </a:rPr>
                <a:t>重複排除</a:t>
              </a:r>
            </a:p>
          </p:txBody>
        </p:sp>
      </p:grpSp>
      <p:grpSp>
        <p:nvGrpSpPr>
          <p:cNvPr id="726327" name="Group 311"/>
          <p:cNvGrpSpPr>
            <a:grpSpLocks/>
          </p:cNvGrpSpPr>
          <p:nvPr/>
        </p:nvGrpSpPr>
        <p:grpSpPr bwMode="auto">
          <a:xfrm>
            <a:off x="457200" y="2917825"/>
            <a:ext cx="8229600" cy="990600"/>
            <a:chOff x="288" y="1838"/>
            <a:chExt cx="5184" cy="624"/>
          </a:xfrm>
        </p:grpSpPr>
        <p:grpSp>
          <p:nvGrpSpPr>
            <p:cNvPr id="726024" name="Group 8"/>
            <p:cNvGrpSpPr>
              <a:grpSpLocks/>
            </p:cNvGrpSpPr>
            <p:nvPr/>
          </p:nvGrpSpPr>
          <p:grpSpPr bwMode="auto">
            <a:xfrm>
              <a:off x="288" y="1838"/>
              <a:ext cx="5184" cy="624"/>
              <a:chOff x="288" y="2064"/>
              <a:chExt cx="5184" cy="624"/>
            </a:xfrm>
          </p:grpSpPr>
          <p:sp>
            <p:nvSpPr>
              <p:cNvPr id="726025" name="AutoShape 9"/>
              <p:cNvSpPr>
                <a:spLocks noChangeArrowheads="1"/>
              </p:cNvSpPr>
              <p:nvPr/>
            </p:nvSpPr>
            <p:spPr bwMode="auto">
              <a:xfrm>
                <a:off x="288" y="2064"/>
                <a:ext cx="5184" cy="624"/>
              </a:xfrm>
              <a:prstGeom prst="roundRect">
                <a:avLst>
                  <a:gd name="adj" fmla="val 50000"/>
                </a:avLst>
              </a:prstGeom>
              <a:solidFill>
                <a:srgbClr val="0066FF">
                  <a:alpha val="70000"/>
                </a:srgbClr>
              </a:solidFill>
              <a:ln w="19050" algn="ctr">
                <a:solidFill>
                  <a:srgbClr val="00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26" name="Text Box 10"/>
              <p:cNvSpPr txBox="1">
                <a:spLocks noChangeArrowheads="1"/>
              </p:cNvSpPr>
              <p:nvPr/>
            </p:nvSpPr>
            <p:spPr bwMode="auto">
              <a:xfrm>
                <a:off x="706" y="2256"/>
                <a:ext cx="1076" cy="2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altLang="en-US" sz="2000">
                    <a:solidFill>
                      <a:schemeClr val="bg1"/>
                    </a:solidFill>
                    <a:latin typeface="Arial" pitchFamily="34" charset="0"/>
                    <a:ea typeface="HGP創英角ｺﾞｼｯｸUB" pitchFamily="50" charset="-128"/>
                    <a:cs typeface="Arial" pitchFamily="34" charset="0"/>
                  </a:rPr>
                  <a:t>容量の仮想化</a:t>
                </a:r>
              </a:p>
            </p:txBody>
          </p:sp>
        </p:grpSp>
        <p:sp>
          <p:nvSpPr>
            <p:cNvPr id="726187" name="Text Box 171"/>
            <p:cNvSpPr txBox="1">
              <a:spLocks noChangeArrowheads="1"/>
            </p:cNvSpPr>
            <p:nvPr/>
          </p:nvSpPr>
          <p:spPr bwMode="auto">
            <a:xfrm>
              <a:off x="3888" y="2030"/>
              <a:ext cx="1440" cy="274"/>
            </a:xfrm>
            <a:prstGeom prst="rect">
              <a:avLst/>
            </a:prstGeom>
            <a:noFill/>
            <a:ln w="38100" algn="ctr">
              <a:solidFill>
                <a:schemeClr val="bg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600">
                  <a:solidFill>
                    <a:schemeClr val="bg1"/>
                  </a:solidFill>
                  <a:latin typeface="Arial" pitchFamily="34" charset="0"/>
                  <a:ea typeface="HGP創英角ｺﾞｼｯｸUB" pitchFamily="50" charset="-128"/>
                  <a:cs typeface="Arial" pitchFamily="34" charset="0"/>
                </a:rPr>
                <a:t>シンプロビジョニング</a:t>
              </a:r>
            </a:p>
          </p:txBody>
        </p:sp>
      </p:grpSp>
      <p:grpSp>
        <p:nvGrpSpPr>
          <p:cNvPr id="726329" name="Group 313"/>
          <p:cNvGrpSpPr>
            <a:grpSpLocks/>
          </p:cNvGrpSpPr>
          <p:nvPr/>
        </p:nvGrpSpPr>
        <p:grpSpPr bwMode="auto">
          <a:xfrm>
            <a:off x="457200" y="4137025"/>
            <a:ext cx="8229600" cy="990600"/>
            <a:chOff x="288" y="2606"/>
            <a:chExt cx="5184" cy="624"/>
          </a:xfrm>
        </p:grpSpPr>
        <p:grpSp>
          <p:nvGrpSpPr>
            <p:cNvPr id="726021" name="Group 5"/>
            <p:cNvGrpSpPr>
              <a:grpSpLocks/>
            </p:cNvGrpSpPr>
            <p:nvPr/>
          </p:nvGrpSpPr>
          <p:grpSpPr bwMode="auto">
            <a:xfrm>
              <a:off x="288" y="2606"/>
              <a:ext cx="5184" cy="624"/>
              <a:chOff x="288" y="2784"/>
              <a:chExt cx="5184" cy="624"/>
            </a:xfrm>
          </p:grpSpPr>
          <p:sp>
            <p:nvSpPr>
              <p:cNvPr id="726022" name="AutoShape 6"/>
              <p:cNvSpPr>
                <a:spLocks noChangeArrowheads="1"/>
              </p:cNvSpPr>
              <p:nvPr/>
            </p:nvSpPr>
            <p:spPr bwMode="auto">
              <a:xfrm>
                <a:off x="288" y="2784"/>
                <a:ext cx="5184" cy="624"/>
              </a:xfrm>
              <a:prstGeom prst="roundRect">
                <a:avLst>
                  <a:gd name="adj" fmla="val 50000"/>
                </a:avLst>
              </a:prstGeom>
              <a:solidFill>
                <a:srgbClr val="008000">
                  <a:alpha val="70000"/>
                </a:srgbClr>
              </a:solidFill>
              <a:ln w="19050" algn="ctr">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23" name="Text Box 7"/>
              <p:cNvSpPr txBox="1">
                <a:spLocks noChangeArrowheads="1"/>
              </p:cNvSpPr>
              <p:nvPr/>
            </p:nvSpPr>
            <p:spPr bwMode="auto">
              <a:xfrm>
                <a:off x="474" y="2976"/>
                <a:ext cx="1402" cy="25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altLang="en-US" sz="2000">
                    <a:solidFill>
                      <a:schemeClr val="bg1"/>
                    </a:solidFill>
                    <a:latin typeface="Arial" pitchFamily="34" charset="0"/>
                    <a:ea typeface="HGP創英角ｺﾞｼｯｸUB" pitchFamily="50" charset="-128"/>
                    <a:cs typeface="Arial" pitchFamily="34" charset="0"/>
                  </a:rPr>
                  <a:t>ボリュームの仮想化</a:t>
                </a:r>
              </a:p>
            </p:txBody>
          </p:sp>
        </p:grpSp>
        <p:sp>
          <p:nvSpPr>
            <p:cNvPr id="726326" name="Text Box 310"/>
            <p:cNvSpPr txBox="1">
              <a:spLocks noChangeArrowheads="1"/>
            </p:cNvSpPr>
            <p:nvPr/>
          </p:nvSpPr>
          <p:spPr bwMode="auto">
            <a:xfrm>
              <a:off x="3888" y="2793"/>
              <a:ext cx="1440" cy="27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dirty="0" smtClean="0">
                  <a:solidFill>
                    <a:schemeClr val="bg1"/>
                  </a:solidFill>
                  <a:latin typeface="Arial" pitchFamily="34" charset="0"/>
                  <a:ea typeface="HGP創英角ｺﾞｼｯｸUB" pitchFamily="50" charset="-128"/>
                  <a:cs typeface="Arial" pitchFamily="34" charset="0"/>
                </a:rPr>
                <a:t>ストレージの仮想化</a:t>
              </a:r>
              <a:endParaRPr lang="en-US" altLang="ja-JP" sz="1400" dirty="0" smtClean="0">
                <a:solidFill>
                  <a:schemeClr val="bg1"/>
                </a:solidFill>
                <a:latin typeface="Arial" pitchFamily="34" charset="0"/>
                <a:ea typeface="HGP創英角ｺﾞｼｯｸUB" pitchFamily="50" charset="-128"/>
                <a:cs typeface="Arial" pitchFamily="34" charset="0"/>
              </a:endParaRPr>
            </a:p>
            <a:p>
              <a:pPr algn="ctr"/>
              <a:r>
                <a:rPr lang="en-US" altLang="ja-JP" sz="1400" dirty="0" smtClean="0">
                  <a:solidFill>
                    <a:schemeClr val="bg1"/>
                  </a:solidFill>
                  <a:latin typeface="Arial" pitchFamily="34" charset="0"/>
                  <a:ea typeface="HGP創英角ｺﾞｼｯｸUB" pitchFamily="50" charset="-128"/>
                  <a:cs typeface="Arial" pitchFamily="34" charset="0"/>
                </a:rPr>
                <a:t>(</a:t>
              </a:r>
              <a:r>
                <a:rPr lang="ja-JP" altLang="en-US" sz="1400" dirty="0" smtClean="0">
                  <a:solidFill>
                    <a:schemeClr val="bg1"/>
                  </a:solidFill>
                  <a:latin typeface="Arial" pitchFamily="34" charset="0"/>
                  <a:ea typeface="HGP創英角ｺﾞｼｯｸUB" pitchFamily="50" charset="-128"/>
                  <a:cs typeface="Arial" pitchFamily="34" charset="0"/>
                </a:rPr>
                <a:t>ブロックレベルの仮想化</a:t>
              </a:r>
              <a:r>
                <a:rPr lang="en-US" altLang="ja-JP" sz="1400" dirty="0" smtClean="0">
                  <a:solidFill>
                    <a:schemeClr val="bg1"/>
                  </a:solidFill>
                  <a:latin typeface="Arial" pitchFamily="34" charset="0"/>
                  <a:ea typeface="HGP創英角ｺﾞｼｯｸUB" pitchFamily="50" charset="-128"/>
                  <a:cs typeface="Arial" pitchFamily="34" charset="0"/>
                </a:rPr>
                <a:t>)</a:t>
              </a:r>
              <a:endParaRPr lang="ja-JP" altLang="en-US" sz="1400" dirty="0">
                <a:solidFill>
                  <a:schemeClr val="bg1"/>
                </a:solidFill>
                <a:latin typeface="Arial" pitchFamily="34" charset="0"/>
                <a:ea typeface="HGP創英角ｺﾞｼｯｸUB" pitchFamily="50" charset="-128"/>
                <a:cs typeface="Arial" pitchFamily="34" charset="0"/>
              </a:endParaRPr>
            </a:p>
          </p:txBody>
        </p:sp>
      </p:grpSp>
      <p:sp>
        <p:nvSpPr>
          <p:cNvPr id="726027" name="AutoShape 11"/>
          <p:cNvSpPr>
            <a:spLocks noChangeArrowheads="1"/>
          </p:cNvSpPr>
          <p:nvPr/>
        </p:nvSpPr>
        <p:spPr bwMode="auto">
          <a:xfrm>
            <a:off x="3124200" y="4746625"/>
            <a:ext cx="2895600" cy="1219200"/>
          </a:xfrm>
          <a:prstGeom prst="roundRect">
            <a:avLst>
              <a:gd name="adj" fmla="val 19880"/>
            </a:avLst>
          </a:prstGeom>
          <a:solidFill>
            <a:srgbClr val="FFFFFF">
              <a:alpha val="39999"/>
            </a:srgbClr>
          </a:solidFill>
          <a:ln w="38100" algn="ctr">
            <a:solidFill>
              <a:schemeClr val="bg2"/>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28" name="AutoShape 12"/>
          <p:cNvSpPr>
            <a:spLocks noChangeArrowheads="1"/>
          </p:cNvSpPr>
          <p:nvPr/>
        </p:nvSpPr>
        <p:spPr bwMode="auto">
          <a:xfrm>
            <a:off x="3124200" y="1851025"/>
            <a:ext cx="2895600" cy="2743200"/>
          </a:xfrm>
          <a:prstGeom prst="roundRect">
            <a:avLst>
              <a:gd name="adj" fmla="val 8699"/>
            </a:avLst>
          </a:prstGeom>
          <a:solidFill>
            <a:srgbClr val="FFFFFF">
              <a:alpha val="39999"/>
            </a:srgbClr>
          </a:solidFill>
          <a:ln w="38100" algn="ctr">
            <a:solidFill>
              <a:srgbClr val="FF9900"/>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29" name="Rectangle 13"/>
          <p:cNvSpPr>
            <a:spLocks noGrp="1" noChangeArrowheads="1"/>
          </p:cNvSpPr>
          <p:nvPr>
            <p:ph type="title"/>
          </p:nvPr>
        </p:nvSpPr>
        <p:spPr/>
        <p:txBody>
          <a:bodyPr/>
          <a:lstStyle/>
          <a:p>
            <a:r>
              <a:rPr lang="ja-JP" altLang="en-US" sz="2800" dirty="0">
                <a:ea typeface="ＭＳ Ｐゴシック" pitchFamily="50" charset="-128"/>
              </a:rPr>
              <a:t>ストレージの仮想化</a:t>
            </a:r>
            <a:r>
              <a:rPr lang="ja-JP" altLang="en-US" sz="2800" dirty="0" smtClean="0">
                <a:ea typeface="ＭＳ Ｐゴシック" pitchFamily="50" charset="-128"/>
              </a:rPr>
              <a:t>との関係</a:t>
            </a:r>
            <a:endParaRPr lang="ja-JP" altLang="en-US" sz="2800" dirty="0">
              <a:ea typeface="ＭＳ Ｐゴシック" pitchFamily="50" charset="-128"/>
            </a:endParaRPr>
          </a:p>
        </p:txBody>
      </p:sp>
      <p:sp>
        <p:nvSpPr>
          <p:cNvPr id="726030" name="AutoShape 14"/>
          <p:cNvSpPr>
            <a:spLocks noChangeArrowheads="1"/>
          </p:cNvSpPr>
          <p:nvPr/>
        </p:nvSpPr>
        <p:spPr bwMode="auto">
          <a:xfrm>
            <a:off x="3352800" y="4899025"/>
            <a:ext cx="762000" cy="762000"/>
          </a:xfrm>
          <a:prstGeom prst="can">
            <a:avLst>
              <a:gd name="adj" fmla="val 14815"/>
            </a:avLst>
          </a:prstGeom>
          <a:solidFill>
            <a:srgbClr val="0066FF"/>
          </a:solidFill>
          <a:ln w="2857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31" name="Rectangle 15"/>
          <p:cNvSpPr>
            <a:spLocks noChangeArrowheads="1"/>
          </p:cNvSpPr>
          <p:nvPr/>
        </p:nvSpPr>
        <p:spPr bwMode="auto">
          <a:xfrm>
            <a:off x="3429000" y="5127625"/>
            <a:ext cx="152400" cy="76200"/>
          </a:xfrm>
          <a:prstGeom prst="rect">
            <a:avLst/>
          </a:prstGeom>
          <a:solidFill>
            <a:schemeClr val="hlink"/>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32" name="Rectangle 16"/>
          <p:cNvSpPr>
            <a:spLocks noChangeArrowheads="1"/>
          </p:cNvSpPr>
          <p:nvPr/>
        </p:nvSpPr>
        <p:spPr bwMode="auto">
          <a:xfrm>
            <a:off x="3581400" y="5127625"/>
            <a:ext cx="152400" cy="76200"/>
          </a:xfrm>
          <a:prstGeom prst="rect">
            <a:avLst/>
          </a:prstGeom>
          <a:solidFill>
            <a:srgbClr val="FF9900"/>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33" name="Rectangle 17"/>
          <p:cNvSpPr>
            <a:spLocks noChangeArrowheads="1"/>
          </p:cNvSpPr>
          <p:nvPr/>
        </p:nvSpPr>
        <p:spPr bwMode="auto">
          <a:xfrm>
            <a:off x="3429000" y="5280025"/>
            <a:ext cx="152400" cy="76200"/>
          </a:xfrm>
          <a:prstGeom prst="rect">
            <a:avLst/>
          </a:prstGeom>
          <a:solidFill>
            <a:schemeClr val="accent1"/>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34" name="Rectangle 18"/>
          <p:cNvSpPr>
            <a:spLocks noChangeArrowheads="1"/>
          </p:cNvSpPr>
          <p:nvPr/>
        </p:nvSpPr>
        <p:spPr bwMode="auto">
          <a:xfrm>
            <a:off x="3581400" y="5280025"/>
            <a:ext cx="152400" cy="76200"/>
          </a:xfrm>
          <a:prstGeom prst="rect">
            <a:avLst/>
          </a:prstGeom>
          <a:solidFill>
            <a:schemeClr val="accent1"/>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35" name="Rectangle 19"/>
          <p:cNvSpPr>
            <a:spLocks noChangeArrowheads="1"/>
          </p:cNvSpPr>
          <p:nvPr/>
        </p:nvSpPr>
        <p:spPr bwMode="auto">
          <a:xfrm>
            <a:off x="3429000" y="5432425"/>
            <a:ext cx="152400" cy="76200"/>
          </a:xfrm>
          <a:prstGeom prst="rect">
            <a:avLst/>
          </a:prstGeom>
          <a:solidFill>
            <a:srgbClr val="FF9900"/>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36" name="Rectangle 20"/>
          <p:cNvSpPr>
            <a:spLocks noChangeArrowheads="1"/>
          </p:cNvSpPr>
          <p:nvPr/>
        </p:nvSpPr>
        <p:spPr bwMode="auto">
          <a:xfrm>
            <a:off x="3581400" y="5432425"/>
            <a:ext cx="152400" cy="76200"/>
          </a:xfrm>
          <a:prstGeom prst="rect">
            <a:avLst/>
          </a:prstGeom>
          <a:solidFill>
            <a:schemeClr val="hlink"/>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37" name="Rectangle 21"/>
          <p:cNvSpPr>
            <a:spLocks noChangeArrowheads="1"/>
          </p:cNvSpPr>
          <p:nvPr/>
        </p:nvSpPr>
        <p:spPr bwMode="auto">
          <a:xfrm>
            <a:off x="3733800" y="5432425"/>
            <a:ext cx="152400" cy="76200"/>
          </a:xfrm>
          <a:prstGeom prst="rect">
            <a:avLst/>
          </a:prstGeom>
          <a:solidFill>
            <a:schemeClr val="accent1"/>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38" name="Rectangle 22"/>
          <p:cNvSpPr>
            <a:spLocks noChangeArrowheads="1"/>
          </p:cNvSpPr>
          <p:nvPr/>
        </p:nvSpPr>
        <p:spPr bwMode="auto">
          <a:xfrm>
            <a:off x="3886200" y="5432425"/>
            <a:ext cx="152400" cy="76200"/>
          </a:xfrm>
          <a:prstGeom prst="rect">
            <a:avLst/>
          </a:prstGeom>
          <a:solidFill>
            <a:schemeClr val="hlink"/>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39" name="Rectangle 23"/>
          <p:cNvSpPr>
            <a:spLocks noChangeArrowheads="1"/>
          </p:cNvSpPr>
          <p:nvPr/>
        </p:nvSpPr>
        <p:spPr bwMode="auto">
          <a:xfrm>
            <a:off x="3733800" y="5280025"/>
            <a:ext cx="152400" cy="76200"/>
          </a:xfrm>
          <a:prstGeom prst="rect">
            <a:avLst/>
          </a:prstGeom>
          <a:solidFill>
            <a:srgbClr val="FF9900"/>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40" name="Rectangle 24"/>
          <p:cNvSpPr>
            <a:spLocks noChangeArrowheads="1"/>
          </p:cNvSpPr>
          <p:nvPr/>
        </p:nvSpPr>
        <p:spPr bwMode="auto">
          <a:xfrm>
            <a:off x="3886200" y="5280025"/>
            <a:ext cx="152400" cy="76200"/>
          </a:xfrm>
          <a:prstGeom prst="rect">
            <a:avLst/>
          </a:prstGeom>
          <a:solidFill>
            <a:srgbClr val="FF9900"/>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41" name="Rectangle 25"/>
          <p:cNvSpPr>
            <a:spLocks noChangeArrowheads="1"/>
          </p:cNvSpPr>
          <p:nvPr/>
        </p:nvSpPr>
        <p:spPr bwMode="auto">
          <a:xfrm>
            <a:off x="3733800" y="5127625"/>
            <a:ext cx="152400" cy="76200"/>
          </a:xfrm>
          <a:prstGeom prst="rect">
            <a:avLst/>
          </a:prstGeom>
          <a:solidFill>
            <a:schemeClr val="accent1"/>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42" name="Rectangle 26"/>
          <p:cNvSpPr>
            <a:spLocks noChangeArrowheads="1"/>
          </p:cNvSpPr>
          <p:nvPr/>
        </p:nvSpPr>
        <p:spPr bwMode="auto">
          <a:xfrm>
            <a:off x="3886200" y="5127625"/>
            <a:ext cx="152400" cy="76200"/>
          </a:xfrm>
          <a:prstGeom prst="rect">
            <a:avLst/>
          </a:prstGeom>
          <a:solidFill>
            <a:schemeClr val="hlink"/>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43" name="AutoShape 27"/>
          <p:cNvSpPr>
            <a:spLocks noChangeArrowheads="1"/>
          </p:cNvSpPr>
          <p:nvPr/>
        </p:nvSpPr>
        <p:spPr bwMode="auto">
          <a:xfrm>
            <a:off x="4191000" y="4899025"/>
            <a:ext cx="762000" cy="762000"/>
          </a:xfrm>
          <a:prstGeom prst="can">
            <a:avLst>
              <a:gd name="adj" fmla="val 14815"/>
            </a:avLst>
          </a:prstGeom>
          <a:solidFill>
            <a:srgbClr val="0066FF"/>
          </a:solidFill>
          <a:ln w="2857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44" name="Rectangle 28"/>
          <p:cNvSpPr>
            <a:spLocks noChangeArrowheads="1"/>
          </p:cNvSpPr>
          <p:nvPr/>
        </p:nvSpPr>
        <p:spPr bwMode="auto">
          <a:xfrm>
            <a:off x="4267200" y="5127625"/>
            <a:ext cx="152400" cy="76200"/>
          </a:xfrm>
          <a:prstGeom prst="rect">
            <a:avLst/>
          </a:prstGeom>
          <a:solidFill>
            <a:schemeClr val="accent1"/>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45" name="Rectangle 29"/>
          <p:cNvSpPr>
            <a:spLocks noChangeArrowheads="1"/>
          </p:cNvSpPr>
          <p:nvPr/>
        </p:nvSpPr>
        <p:spPr bwMode="auto">
          <a:xfrm>
            <a:off x="4419600" y="5127625"/>
            <a:ext cx="152400" cy="76200"/>
          </a:xfrm>
          <a:prstGeom prst="rect">
            <a:avLst/>
          </a:prstGeom>
          <a:solidFill>
            <a:schemeClr val="hlink"/>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46" name="Rectangle 30"/>
          <p:cNvSpPr>
            <a:spLocks noChangeArrowheads="1"/>
          </p:cNvSpPr>
          <p:nvPr/>
        </p:nvSpPr>
        <p:spPr bwMode="auto">
          <a:xfrm>
            <a:off x="4267200" y="5280025"/>
            <a:ext cx="152400" cy="76200"/>
          </a:xfrm>
          <a:prstGeom prst="rect">
            <a:avLst/>
          </a:prstGeom>
          <a:solidFill>
            <a:schemeClr val="hlink"/>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47" name="Rectangle 31"/>
          <p:cNvSpPr>
            <a:spLocks noChangeArrowheads="1"/>
          </p:cNvSpPr>
          <p:nvPr/>
        </p:nvSpPr>
        <p:spPr bwMode="auto">
          <a:xfrm>
            <a:off x="4419600" y="5280025"/>
            <a:ext cx="152400" cy="76200"/>
          </a:xfrm>
          <a:prstGeom prst="rect">
            <a:avLst/>
          </a:prstGeom>
          <a:solidFill>
            <a:schemeClr val="accent1"/>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48" name="Rectangle 32"/>
          <p:cNvSpPr>
            <a:spLocks noChangeArrowheads="1"/>
          </p:cNvSpPr>
          <p:nvPr/>
        </p:nvSpPr>
        <p:spPr bwMode="auto">
          <a:xfrm>
            <a:off x="4267200" y="5432425"/>
            <a:ext cx="152400" cy="76200"/>
          </a:xfrm>
          <a:prstGeom prst="rect">
            <a:avLst/>
          </a:prstGeom>
          <a:solidFill>
            <a:srgbClr val="FF9900"/>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49" name="Rectangle 33"/>
          <p:cNvSpPr>
            <a:spLocks noChangeArrowheads="1"/>
          </p:cNvSpPr>
          <p:nvPr/>
        </p:nvSpPr>
        <p:spPr bwMode="auto">
          <a:xfrm>
            <a:off x="4419600" y="5432425"/>
            <a:ext cx="152400" cy="76200"/>
          </a:xfrm>
          <a:prstGeom prst="rect">
            <a:avLst/>
          </a:prstGeom>
          <a:solidFill>
            <a:schemeClr val="hlink"/>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50" name="Rectangle 34"/>
          <p:cNvSpPr>
            <a:spLocks noChangeArrowheads="1"/>
          </p:cNvSpPr>
          <p:nvPr/>
        </p:nvSpPr>
        <p:spPr bwMode="auto">
          <a:xfrm>
            <a:off x="4572000" y="5432425"/>
            <a:ext cx="152400" cy="76200"/>
          </a:xfrm>
          <a:prstGeom prst="rect">
            <a:avLst/>
          </a:prstGeom>
          <a:solidFill>
            <a:srgbClr val="FF9900"/>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51" name="Rectangle 35"/>
          <p:cNvSpPr>
            <a:spLocks noChangeArrowheads="1"/>
          </p:cNvSpPr>
          <p:nvPr/>
        </p:nvSpPr>
        <p:spPr bwMode="auto">
          <a:xfrm>
            <a:off x="4724400" y="5432425"/>
            <a:ext cx="152400" cy="76200"/>
          </a:xfrm>
          <a:prstGeom prst="rect">
            <a:avLst/>
          </a:prstGeom>
          <a:solidFill>
            <a:schemeClr val="hlink"/>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52" name="Rectangle 36"/>
          <p:cNvSpPr>
            <a:spLocks noChangeArrowheads="1"/>
          </p:cNvSpPr>
          <p:nvPr/>
        </p:nvSpPr>
        <p:spPr bwMode="auto">
          <a:xfrm>
            <a:off x="4572000" y="5280025"/>
            <a:ext cx="152400" cy="76200"/>
          </a:xfrm>
          <a:prstGeom prst="rect">
            <a:avLst/>
          </a:prstGeom>
          <a:solidFill>
            <a:srgbClr val="FF9900"/>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53" name="Rectangle 37"/>
          <p:cNvSpPr>
            <a:spLocks noChangeArrowheads="1"/>
          </p:cNvSpPr>
          <p:nvPr/>
        </p:nvSpPr>
        <p:spPr bwMode="auto">
          <a:xfrm>
            <a:off x="4724400" y="5280025"/>
            <a:ext cx="152400" cy="76200"/>
          </a:xfrm>
          <a:prstGeom prst="rect">
            <a:avLst/>
          </a:prstGeom>
          <a:solidFill>
            <a:schemeClr val="accent1"/>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54" name="Rectangle 38"/>
          <p:cNvSpPr>
            <a:spLocks noChangeArrowheads="1"/>
          </p:cNvSpPr>
          <p:nvPr/>
        </p:nvSpPr>
        <p:spPr bwMode="auto">
          <a:xfrm>
            <a:off x="4572000" y="5127625"/>
            <a:ext cx="152400" cy="76200"/>
          </a:xfrm>
          <a:prstGeom prst="rect">
            <a:avLst/>
          </a:prstGeom>
          <a:solidFill>
            <a:schemeClr val="accent1"/>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55" name="Rectangle 39"/>
          <p:cNvSpPr>
            <a:spLocks noChangeArrowheads="1"/>
          </p:cNvSpPr>
          <p:nvPr/>
        </p:nvSpPr>
        <p:spPr bwMode="auto">
          <a:xfrm>
            <a:off x="4724400" y="5127625"/>
            <a:ext cx="152400" cy="76200"/>
          </a:xfrm>
          <a:prstGeom prst="rect">
            <a:avLst/>
          </a:prstGeom>
          <a:solidFill>
            <a:srgbClr val="FF9900"/>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56" name="AutoShape 40"/>
          <p:cNvSpPr>
            <a:spLocks noChangeArrowheads="1"/>
          </p:cNvSpPr>
          <p:nvPr/>
        </p:nvSpPr>
        <p:spPr bwMode="auto">
          <a:xfrm>
            <a:off x="5029200" y="4899025"/>
            <a:ext cx="762000" cy="762000"/>
          </a:xfrm>
          <a:prstGeom prst="can">
            <a:avLst>
              <a:gd name="adj" fmla="val 14815"/>
            </a:avLst>
          </a:prstGeom>
          <a:solidFill>
            <a:srgbClr val="0066FF"/>
          </a:solidFill>
          <a:ln w="2857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57" name="Rectangle 41"/>
          <p:cNvSpPr>
            <a:spLocks noChangeArrowheads="1"/>
          </p:cNvSpPr>
          <p:nvPr/>
        </p:nvSpPr>
        <p:spPr bwMode="auto">
          <a:xfrm>
            <a:off x="5105400" y="5127625"/>
            <a:ext cx="152400" cy="76200"/>
          </a:xfrm>
          <a:prstGeom prst="rect">
            <a:avLst/>
          </a:prstGeom>
          <a:solidFill>
            <a:schemeClr val="accent1"/>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58" name="Rectangle 42"/>
          <p:cNvSpPr>
            <a:spLocks noChangeArrowheads="1"/>
          </p:cNvSpPr>
          <p:nvPr/>
        </p:nvSpPr>
        <p:spPr bwMode="auto">
          <a:xfrm>
            <a:off x="5257800" y="5127625"/>
            <a:ext cx="152400" cy="76200"/>
          </a:xfrm>
          <a:prstGeom prst="rect">
            <a:avLst/>
          </a:prstGeom>
          <a:solidFill>
            <a:schemeClr val="hlink"/>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59" name="Rectangle 43"/>
          <p:cNvSpPr>
            <a:spLocks noChangeArrowheads="1"/>
          </p:cNvSpPr>
          <p:nvPr/>
        </p:nvSpPr>
        <p:spPr bwMode="auto">
          <a:xfrm>
            <a:off x="5105400" y="5280025"/>
            <a:ext cx="152400" cy="76200"/>
          </a:xfrm>
          <a:prstGeom prst="rect">
            <a:avLst/>
          </a:prstGeom>
          <a:solidFill>
            <a:schemeClr val="accent1"/>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60" name="Rectangle 44"/>
          <p:cNvSpPr>
            <a:spLocks noChangeArrowheads="1"/>
          </p:cNvSpPr>
          <p:nvPr/>
        </p:nvSpPr>
        <p:spPr bwMode="auto">
          <a:xfrm>
            <a:off x="5257800" y="5280025"/>
            <a:ext cx="152400" cy="76200"/>
          </a:xfrm>
          <a:prstGeom prst="rect">
            <a:avLst/>
          </a:prstGeom>
          <a:solidFill>
            <a:srgbClr val="FF9900"/>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61" name="Rectangle 45"/>
          <p:cNvSpPr>
            <a:spLocks noChangeArrowheads="1"/>
          </p:cNvSpPr>
          <p:nvPr/>
        </p:nvSpPr>
        <p:spPr bwMode="auto">
          <a:xfrm>
            <a:off x="5105400" y="5432425"/>
            <a:ext cx="152400" cy="76200"/>
          </a:xfrm>
          <a:prstGeom prst="rect">
            <a:avLst/>
          </a:prstGeom>
          <a:solidFill>
            <a:schemeClr val="hlink"/>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62" name="Rectangle 46"/>
          <p:cNvSpPr>
            <a:spLocks noChangeArrowheads="1"/>
          </p:cNvSpPr>
          <p:nvPr/>
        </p:nvSpPr>
        <p:spPr bwMode="auto">
          <a:xfrm>
            <a:off x="5257800" y="5432425"/>
            <a:ext cx="152400" cy="76200"/>
          </a:xfrm>
          <a:prstGeom prst="rect">
            <a:avLst/>
          </a:prstGeom>
          <a:solidFill>
            <a:srgbClr val="FF9900"/>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63" name="Rectangle 47"/>
          <p:cNvSpPr>
            <a:spLocks noChangeArrowheads="1"/>
          </p:cNvSpPr>
          <p:nvPr/>
        </p:nvSpPr>
        <p:spPr bwMode="auto">
          <a:xfrm>
            <a:off x="5410200" y="5432425"/>
            <a:ext cx="152400" cy="76200"/>
          </a:xfrm>
          <a:prstGeom prst="rect">
            <a:avLst/>
          </a:prstGeom>
          <a:solidFill>
            <a:schemeClr val="accent1"/>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64" name="Rectangle 48"/>
          <p:cNvSpPr>
            <a:spLocks noChangeArrowheads="1"/>
          </p:cNvSpPr>
          <p:nvPr/>
        </p:nvSpPr>
        <p:spPr bwMode="auto">
          <a:xfrm>
            <a:off x="5562600" y="5432425"/>
            <a:ext cx="152400" cy="76200"/>
          </a:xfrm>
          <a:prstGeom prst="rect">
            <a:avLst/>
          </a:prstGeom>
          <a:solidFill>
            <a:schemeClr val="hlink"/>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65" name="Rectangle 49"/>
          <p:cNvSpPr>
            <a:spLocks noChangeArrowheads="1"/>
          </p:cNvSpPr>
          <p:nvPr/>
        </p:nvSpPr>
        <p:spPr bwMode="auto">
          <a:xfrm>
            <a:off x="5410200" y="5280025"/>
            <a:ext cx="152400" cy="76200"/>
          </a:xfrm>
          <a:prstGeom prst="rect">
            <a:avLst/>
          </a:prstGeom>
          <a:solidFill>
            <a:srgbClr val="FF9900"/>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66" name="Rectangle 50"/>
          <p:cNvSpPr>
            <a:spLocks noChangeArrowheads="1"/>
          </p:cNvSpPr>
          <p:nvPr/>
        </p:nvSpPr>
        <p:spPr bwMode="auto">
          <a:xfrm>
            <a:off x="5562600" y="5280025"/>
            <a:ext cx="152400" cy="76200"/>
          </a:xfrm>
          <a:prstGeom prst="rect">
            <a:avLst/>
          </a:prstGeom>
          <a:solidFill>
            <a:schemeClr val="hlink"/>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67" name="Rectangle 51"/>
          <p:cNvSpPr>
            <a:spLocks noChangeArrowheads="1"/>
          </p:cNvSpPr>
          <p:nvPr/>
        </p:nvSpPr>
        <p:spPr bwMode="auto">
          <a:xfrm>
            <a:off x="5410200" y="5127625"/>
            <a:ext cx="152400" cy="76200"/>
          </a:xfrm>
          <a:prstGeom prst="rect">
            <a:avLst/>
          </a:prstGeom>
          <a:solidFill>
            <a:schemeClr val="accent1"/>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68" name="Rectangle 52"/>
          <p:cNvSpPr>
            <a:spLocks noChangeArrowheads="1"/>
          </p:cNvSpPr>
          <p:nvPr/>
        </p:nvSpPr>
        <p:spPr bwMode="auto">
          <a:xfrm>
            <a:off x="5562600" y="5127625"/>
            <a:ext cx="152400" cy="76200"/>
          </a:xfrm>
          <a:prstGeom prst="rect">
            <a:avLst/>
          </a:prstGeom>
          <a:solidFill>
            <a:srgbClr val="FF9900"/>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grpSp>
        <p:nvGrpSpPr>
          <p:cNvPr id="726069" name="Group 53"/>
          <p:cNvGrpSpPr>
            <a:grpSpLocks/>
          </p:cNvGrpSpPr>
          <p:nvPr/>
        </p:nvGrpSpPr>
        <p:grpSpPr bwMode="auto">
          <a:xfrm>
            <a:off x="3352800" y="3756025"/>
            <a:ext cx="2438400" cy="762000"/>
            <a:chOff x="2112" y="2544"/>
            <a:chExt cx="1536" cy="480"/>
          </a:xfrm>
        </p:grpSpPr>
        <p:sp>
          <p:nvSpPr>
            <p:cNvPr id="726070" name="AutoShape 54"/>
            <p:cNvSpPr>
              <a:spLocks noChangeArrowheads="1"/>
            </p:cNvSpPr>
            <p:nvPr/>
          </p:nvSpPr>
          <p:spPr bwMode="auto">
            <a:xfrm>
              <a:off x="2112" y="2544"/>
              <a:ext cx="480" cy="480"/>
            </a:xfrm>
            <a:prstGeom prst="can">
              <a:avLst>
                <a:gd name="adj" fmla="val 14815"/>
              </a:avLst>
            </a:prstGeom>
            <a:solidFill>
              <a:schemeClr val="bg2"/>
            </a:solidFill>
            <a:ln w="28575">
              <a:solidFill>
                <a:schemeClr val="bg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71" name="Rectangle 55"/>
            <p:cNvSpPr>
              <a:spLocks noChangeArrowheads="1"/>
            </p:cNvSpPr>
            <p:nvPr/>
          </p:nvSpPr>
          <p:spPr bwMode="auto">
            <a:xfrm>
              <a:off x="2160" y="2688"/>
              <a:ext cx="96" cy="48"/>
            </a:xfrm>
            <a:prstGeom prst="rect">
              <a:avLst/>
            </a:prstGeom>
            <a:solidFill>
              <a:schemeClr val="accent1"/>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72" name="Rectangle 56"/>
            <p:cNvSpPr>
              <a:spLocks noChangeArrowheads="1"/>
            </p:cNvSpPr>
            <p:nvPr/>
          </p:nvSpPr>
          <p:spPr bwMode="auto">
            <a:xfrm>
              <a:off x="2256" y="2688"/>
              <a:ext cx="96" cy="48"/>
            </a:xfrm>
            <a:prstGeom prst="rect">
              <a:avLst/>
            </a:prstGeom>
            <a:solidFill>
              <a:schemeClr val="accent1"/>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73" name="Rectangle 57"/>
            <p:cNvSpPr>
              <a:spLocks noChangeArrowheads="1"/>
            </p:cNvSpPr>
            <p:nvPr/>
          </p:nvSpPr>
          <p:spPr bwMode="auto">
            <a:xfrm>
              <a:off x="2160" y="2784"/>
              <a:ext cx="96" cy="48"/>
            </a:xfrm>
            <a:prstGeom prst="rect">
              <a:avLst/>
            </a:prstGeom>
            <a:solidFill>
              <a:schemeClr val="accent1"/>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74" name="Rectangle 58"/>
            <p:cNvSpPr>
              <a:spLocks noChangeArrowheads="1"/>
            </p:cNvSpPr>
            <p:nvPr/>
          </p:nvSpPr>
          <p:spPr bwMode="auto">
            <a:xfrm>
              <a:off x="2256" y="2784"/>
              <a:ext cx="96" cy="48"/>
            </a:xfrm>
            <a:prstGeom prst="rect">
              <a:avLst/>
            </a:prstGeom>
            <a:solidFill>
              <a:schemeClr val="accent1"/>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75" name="Rectangle 59"/>
            <p:cNvSpPr>
              <a:spLocks noChangeArrowheads="1"/>
            </p:cNvSpPr>
            <p:nvPr/>
          </p:nvSpPr>
          <p:spPr bwMode="auto">
            <a:xfrm>
              <a:off x="2160" y="2880"/>
              <a:ext cx="96" cy="48"/>
            </a:xfrm>
            <a:prstGeom prst="rect">
              <a:avLst/>
            </a:prstGeom>
            <a:solidFill>
              <a:schemeClr val="accent1"/>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76" name="Rectangle 60"/>
            <p:cNvSpPr>
              <a:spLocks noChangeArrowheads="1"/>
            </p:cNvSpPr>
            <p:nvPr/>
          </p:nvSpPr>
          <p:spPr bwMode="auto">
            <a:xfrm>
              <a:off x="2256" y="2880"/>
              <a:ext cx="96" cy="48"/>
            </a:xfrm>
            <a:prstGeom prst="rect">
              <a:avLst/>
            </a:prstGeom>
            <a:solidFill>
              <a:schemeClr val="accent1"/>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77" name="Rectangle 61"/>
            <p:cNvSpPr>
              <a:spLocks noChangeArrowheads="1"/>
            </p:cNvSpPr>
            <p:nvPr/>
          </p:nvSpPr>
          <p:spPr bwMode="auto">
            <a:xfrm>
              <a:off x="2352" y="2880"/>
              <a:ext cx="96" cy="48"/>
            </a:xfrm>
            <a:prstGeom prst="rect">
              <a:avLst/>
            </a:prstGeom>
            <a:solidFill>
              <a:schemeClr val="accent1"/>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78" name="Rectangle 62"/>
            <p:cNvSpPr>
              <a:spLocks noChangeArrowheads="1"/>
            </p:cNvSpPr>
            <p:nvPr/>
          </p:nvSpPr>
          <p:spPr bwMode="auto">
            <a:xfrm>
              <a:off x="2448" y="2880"/>
              <a:ext cx="96" cy="48"/>
            </a:xfrm>
            <a:prstGeom prst="rect">
              <a:avLst/>
            </a:prstGeom>
            <a:solidFill>
              <a:schemeClr val="accent1"/>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79" name="Rectangle 63"/>
            <p:cNvSpPr>
              <a:spLocks noChangeArrowheads="1"/>
            </p:cNvSpPr>
            <p:nvPr/>
          </p:nvSpPr>
          <p:spPr bwMode="auto">
            <a:xfrm>
              <a:off x="2352" y="2784"/>
              <a:ext cx="96" cy="48"/>
            </a:xfrm>
            <a:prstGeom prst="rect">
              <a:avLst/>
            </a:prstGeom>
            <a:solidFill>
              <a:schemeClr val="accent1"/>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80" name="Rectangle 64"/>
            <p:cNvSpPr>
              <a:spLocks noChangeArrowheads="1"/>
            </p:cNvSpPr>
            <p:nvPr/>
          </p:nvSpPr>
          <p:spPr bwMode="auto">
            <a:xfrm>
              <a:off x="2448" y="2784"/>
              <a:ext cx="96" cy="48"/>
            </a:xfrm>
            <a:prstGeom prst="rect">
              <a:avLst/>
            </a:prstGeom>
            <a:solidFill>
              <a:schemeClr val="accent1"/>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81" name="Rectangle 65"/>
            <p:cNvSpPr>
              <a:spLocks noChangeArrowheads="1"/>
            </p:cNvSpPr>
            <p:nvPr/>
          </p:nvSpPr>
          <p:spPr bwMode="auto">
            <a:xfrm>
              <a:off x="2352" y="2688"/>
              <a:ext cx="96" cy="48"/>
            </a:xfrm>
            <a:prstGeom prst="rect">
              <a:avLst/>
            </a:prstGeom>
            <a:solidFill>
              <a:schemeClr val="accent1"/>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82" name="Rectangle 66"/>
            <p:cNvSpPr>
              <a:spLocks noChangeArrowheads="1"/>
            </p:cNvSpPr>
            <p:nvPr/>
          </p:nvSpPr>
          <p:spPr bwMode="auto">
            <a:xfrm>
              <a:off x="2448" y="2688"/>
              <a:ext cx="96" cy="48"/>
            </a:xfrm>
            <a:prstGeom prst="rect">
              <a:avLst/>
            </a:prstGeom>
            <a:solidFill>
              <a:schemeClr val="accent1"/>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83" name="AutoShape 67"/>
            <p:cNvSpPr>
              <a:spLocks noChangeArrowheads="1"/>
            </p:cNvSpPr>
            <p:nvPr/>
          </p:nvSpPr>
          <p:spPr bwMode="auto">
            <a:xfrm>
              <a:off x="2640" y="2544"/>
              <a:ext cx="480" cy="480"/>
            </a:xfrm>
            <a:prstGeom prst="can">
              <a:avLst>
                <a:gd name="adj" fmla="val 14815"/>
              </a:avLst>
            </a:prstGeom>
            <a:solidFill>
              <a:schemeClr val="bg2"/>
            </a:solidFill>
            <a:ln w="28575">
              <a:solidFill>
                <a:schemeClr val="bg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84" name="Rectangle 68"/>
            <p:cNvSpPr>
              <a:spLocks noChangeArrowheads="1"/>
            </p:cNvSpPr>
            <p:nvPr/>
          </p:nvSpPr>
          <p:spPr bwMode="auto">
            <a:xfrm>
              <a:off x="2688" y="2688"/>
              <a:ext cx="96" cy="48"/>
            </a:xfrm>
            <a:prstGeom prst="rect">
              <a:avLst/>
            </a:prstGeom>
            <a:solidFill>
              <a:schemeClr val="hlink"/>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85" name="Rectangle 69"/>
            <p:cNvSpPr>
              <a:spLocks noChangeArrowheads="1"/>
            </p:cNvSpPr>
            <p:nvPr/>
          </p:nvSpPr>
          <p:spPr bwMode="auto">
            <a:xfrm>
              <a:off x="2784" y="2688"/>
              <a:ext cx="96" cy="48"/>
            </a:xfrm>
            <a:prstGeom prst="rect">
              <a:avLst/>
            </a:prstGeom>
            <a:solidFill>
              <a:schemeClr val="hlink"/>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86" name="Rectangle 70"/>
            <p:cNvSpPr>
              <a:spLocks noChangeArrowheads="1"/>
            </p:cNvSpPr>
            <p:nvPr/>
          </p:nvSpPr>
          <p:spPr bwMode="auto">
            <a:xfrm>
              <a:off x="2688" y="2784"/>
              <a:ext cx="96" cy="48"/>
            </a:xfrm>
            <a:prstGeom prst="rect">
              <a:avLst/>
            </a:prstGeom>
            <a:solidFill>
              <a:schemeClr val="hlink"/>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87" name="Rectangle 71"/>
            <p:cNvSpPr>
              <a:spLocks noChangeArrowheads="1"/>
            </p:cNvSpPr>
            <p:nvPr/>
          </p:nvSpPr>
          <p:spPr bwMode="auto">
            <a:xfrm>
              <a:off x="2784" y="2784"/>
              <a:ext cx="96" cy="48"/>
            </a:xfrm>
            <a:prstGeom prst="rect">
              <a:avLst/>
            </a:prstGeom>
            <a:solidFill>
              <a:schemeClr val="hlink"/>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88" name="Rectangle 72"/>
            <p:cNvSpPr>
              <a:spLocks noChangeArrowheads="1"/>
            </p:cNvSpPr>
            <p:nvPr/>
          </p:nvSpPr>
          <p:spPr bwMode="auto">
            <a:xfrm>
              <a:off x="2688" y="2880"/>
              <a:ext cx="96" cy="48"/>
            </a:xfrm>
            <a:prstGeom prst="rect">
              <a:avLst/>
            </a:prstGeom>
            <a:solidFill>
              <a:schemeClr val="hlink"/>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89" name="Rectangle 73"/>
            <p:cNvSpPr>
              <a:spLocks noChangeArrowheads="1"/>
            </p:cNvSpPr>
            <p:nvPr/>
          </p:nvSpPr>
          <p:spPr bwMode="auto">
            <a:xfrm>
              <a:off x="2784" y="2880"/>
              <a:ext cx="96" cy="48"/>
            </a:xfrm>
            <a:prstGeom prst="rect">
              <a:avLst/>
            </a:prstGeom>
            <a:solidFill>
              <a:schemeClr val="hlink"/>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90" name="Rectangle 74"/>
            <p:cNvSpPr>
              <a:spLocks noChangeArrowheads="1"/>
            </p:cNvSpPr>
            <p:nvPr/>
          </p:nvSpPr>
          <p:spPr bwMode="auto">
            <a:xfrm>
              <a:off x="2880" y="2880"/>
              <a:ext cx="96" cy="48"/>
            </a:xfrm>
            <a:prstGeom prst="rect">
              <a:avLst/>
            </a:prstGeom>
            <a:solidFill>
              <a:schemeClr val="hlink"/>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91" name="Rectangle 75"/>
            <p:cNvSpPr>
              <a:spLocks noChangeArrowheads="1"/>
            </p:cNvSpPr>
            <p:nvPr/>
          </p:nvSpPr>
          <p:spPr bwMode="auto">
            <a:xfrm>
              <a:off x="2976" y="2880"/>
              <a:ext cx="96" cy="48"/>
            </a:xfrm>
            <a:prstGeom prst="rect">
              <a:avLst/>
            </a:prstGeom>
            <a:solidFill>
              <a:schemeClr val="hlink"/>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92" name="Rectangle 76"/>
            <p:cNvSpPr>
              <a:spLocks noChangeArrowheads="1"/>
            </p:cNvSpPr>
            <p:nvPr/>
          </p:nvSpPr>
          <p:spPr bwMode="auto">
            <a:xfrm>
              <a:off x="2880" y="2784"/>
              <a:ext cx="96" cy="48"/>
            </a:xfrm>
            <a:prstGeom prst="rect">
              <a:avLst/>
            </a:prstGeom>
            <a:solidFill>
              <a:schemeClr val="hlink"/>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93" name="Rectangle 77"/>
            <p:cNvSpPr>
              <a:spLocks noChangeArrowheads="1"/>
            </p:cNvSpPr>
            <p:nvPr/>
          </p:nvSpPr>
          <p:spPr bwMode="auto">
            <a:xfrm>
              <a:off x="2976" y="2784"/>
              <a:ext cx="96" cy="48"/>
            </a:xfrm>
            <a:prstGeom prst="rect">
              <a:avLst/>
            </a:prstGeom>
            <a:solidFill>
              <a:schemeClr val="hlink"/>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94" name="Rectangle 78"/>
            <p:cNvSpPr>
              <a:spLocks noChangeArrowheads="1"/>
            </p:cNvSpPr>
            <p:nvPr/>
          </p:nvSpPr>
          <p:spPr bwMode="auto">
            <a:xfrm>
              <a:off x="2880" y="2688"/>
              <a:ext cx="96" cy="48"/>
            </a:xfrm>
            <a:prstGeom prst="rect">
              <a:avLst/>
            </a:prstGeom>
            <a:solidFill>
              <a:schemeClr val="hlink"/>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95" name="Rectangle 79"/>
            <p:cNvSpPr>
              <a:spLocks noChangeArrowheads="1"/>
            </p:cNvSpPr>
            <p:nvPr/>
          </p:nvSpPr>
          <p:spPr bwMode="auto">
            <a:xfrm>
              <a:off x="2976" y="2688"/>
              <a:ext cx="96" cy="48"/>
            </a:xfrm>
            <a:prstGeom prst="rect">
              <a:avLst/>
            </a:prstGeom>
            <a:solidFill>
              <a:schemeClr val="hlink"/>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96" name="AutoShape 80"/>
            <p:cNvSpPr>
              <a:spLocks noChangeArrowheads="1"/>
            </p:cNvSpPr>
            <p:nvPr/>
          </p:nvSpPr>
          <p:spPr bwMode="auto">
            <a:xfrm>
              <a:off x="3168" y="2544"/>
              <a:ext cx="480" cy="480"/>
            </a:xfrm>
            <a:prstGeom prst="can">
              <a:avLst>
                <a:gd name="adj" fmla="val 14815"/>
              </a:avLst>
            </a:prstGeom>
            <a:solidFill>
              <a:schemeClr val="bg2"/>
            </a:solidFill>
            <a:ln w="28575">
              <a:solidFill>
                <a:schemeClr val="bg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97" name="Rectangle 81"/>
            <p:cNvSpPr>
              <a:spLocks noChangeArrowheads="1"/>
            </p:cNvSpPr>
            <p:nvPr/>
          </p:nvSpPr>
          <p:spPr bwMode="auto">
            <a:xfrm>
              <a:off x="3216" y="2688"/>
              <a:ext cx="96" cy="48"/>
            </a:xfrm>
            <a:prstGeom prst="rect">
              <a:avLst/>
            </a:prstGeom>
            <a:solidFill>
              <a:srgbClr val="FF9900"/>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98" name="Rectangle 82"/>
            <p:cNvSpPr>
              <a:spLocks noChangeArrowheads="1"/>
            </p:cNvSpPr>
            <p:nvPr/>
          </p:nvSpPr>
          <p:spPr bwMode="auto">
            <a:xfrm>
              <a:off x="3312" y="2688"/>
              <a:ext cx="96" cy="48"/>
            </a:xfrm>
            <a:prstGeom prst="rect">
              <a:avLst/>
            </a:prstGeom>
            <a:solidFill>
              <a:srgbClr val="FF9900"/>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99" name="Rectangle 83"/>
            <p:cNvSpPr>
              <a:spLocks noChangeArrowheads="1"/>
            </p:cNvSpPr>
            <p:nvPr/>
          </p:nvSpPr>
          <p:spPr bwMode="auto">
            <a:xfrm>
              <a:off x="3216" y="2784"/>
              <a:ext cx="96" cy="48"/>
            </a:xfrm>
            <a:prstGeom prst="rect">
              <a:avLst/>
            </a:prstGeom>
            <a:solidFill>
              <a:srgbClr val="FF9900"/>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00" name="Rectangle 84"/>
            <p:cNvSpPr>
              <a:spLocks noChangeArrowheads="1"/>
            </p:cNvSpPr>
            <p:nvPr/>
          </p:nvSpPr>
          <p:spPr bwMode="auto">
            <a:xfrm>
              <a:off x="3312" y="2784"/>
              <a:ext cx="96" cy="48"/>
            </a:xfrm>
            <a:prstGeom prst="rect">
              <a:avLst/>
            </a:prstGeom>
            <a:solidFill>
              <a:srgbClr val="FF9900"/>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01" name="Rectangle 85"/>
            <p:cNvSpPr>
              <a:spLocks noChangeArrowheads="1"/>
            </p:cNvSpPr>
            <p:nvPr/>
          </p:nvSpPr>
          <p:spPr bwMode="auto">
            <a:xfrm>
              <a:off x="3216" y="2880"/>
              <a:ext cx="96" cy="48"/>
            </a:xfrm>
            <a:prstGeom prst="rect">
              <a:avLst/>
            </a:prstGeom>
            <a:solidFill>
              <a:srgbClr val="FF9900"/>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02" name="Rectangle 86"/>
            <p:cNvSpPr>
              <a:spLocks noChangeArrowheads="1"/>
            </p:cNvSpPr>
            <p:nvPr/>
          </p:nvSpPr>
          <p:spPr bwMode="auto">
            <a:xfrm>
              <a:off x="3312" y="2880"/>
              <a:ext cx="96" cy="48"/>
            </a:xfrm>
            <a:prstGeom prst="rect">
              <a:avLst/>
            </a:prstGeom>
            <a:solidFill>
              <a:srgbClr val="FF9900"/>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03" name="Rectangle 87"/>
            <p:cNvSpPr>
              <a:spLocks noChangeArrowheads="1"/>
            </p:cNvSpPr>
            <p:nvPr/>
          </p:nvSpPr>
          <p:spPr bwMode="auto">
            <a:xfrm>
              <a:off x="3408" y="2880"/>
              <a:ext cx="96" cy="48"/>
            </a:xfrm>
            <a:prstGeom prst="rect">
              <a:avLst/>
            </a:prstGeom>
            <a:solidFill>
              <a:srgbClr val="FF9900"/>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04" name="Rectangle 88"/>
            <p:cNvSpPr>
              <a:spLocks noChangeArrowheads="1"/>
            </p:cNvSpPr>
            <p:nvPr/>
          </p:nvSpPr>
          <p:spPr bwMode="auto">
            <a:xfrm>
              <a:off x="3504" y="2880"/>
              <a:ext cx="96" cy="48"/>
            </a:xfrm>
            <a:prstGeom prst="rect">
              <a:avLst/>
            </a:prstGeom>
            <a:solidFill>
              <a:srgbClr val="FF9900"/>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05" name="Rectangle 89"/>
            <p:cNvSpPr>
              <a:spLocks noChangeArrowheads="1"/>
            </p:cNvSpPr>
            <p:nvPr/>
          </p:nvSpPr>
          <p:spPr bwMode="auto">
            <a:xfrm>
              <a:off x="3408" y="2784"/>
              <a:ext cx="96" cy="48"/>
            </a:xfrm>
            <a:prstGeom prst="rect">
              <a:avLst/>
            </a:prstGeom>
            <a:solidFill>
              <a:srgbClr val="FF9900"/>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06" name="Rectangle 90"/>
            <p:cNvSpPr>
              <a:spLocks noChangeArrowheads="1"/>
            </p:cNvSpPr>
            <p:nvPr/>
          </p:nvSpPr>
          <p:spPr bwMode="auto">
            <a:xfrm>
              <a:off x="3504" y="2784"/>
              <a:ext cx="96" cy="48"/>
            </a:xfrm>
            <a:prstGeom prst="rect">
              <a:avLst/>
            </a:prstGeom>
            <a:solidFill>
              <a:srgbClr val="FF9900"/>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07" name="Rectangle 91"/>
            <p:cNvSpPr>
              <a:spLocks noChangeArrowheads="1"/>
            </p:cNvSpPr>
            <p:nvPr/>
          </p:nvSpPr>
          <p:spPr bwMode="auto">
            <a:xfrm>
              <a:off x="3408" y="2688"/>
              <a:ext cx="96" cy="48"/>
            </a:xfrm>
            <a:prstGeom prst="rect">
              <a:avLst/>
            </a:prstGeom>
            <a:solidFill>
              <a:srgbClr val="FF9900"/>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08" name="Rectangle 92"/>
            <p:cNvSpPr>
              <a:spLocks noChangeArrowheads="1"/>
            </p:cNvSpPr>
            <p:nvPr/>
          </p:nvSpPr>
          <p:spPr bwMode="auto">
            <a:xfrm>
              <a:off x="3504" y="2688"/>
              <a:ext cx="96" cy="48"/>
            </a:xfrm>
            <a:prstGeom prst="rect">
              <a:avLst/>
            </a:prstGeom>
            <a:solidFill>
              <a:srgbClr val="FF9900"/>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grpSp>
      <p:grpSp>
        <p:nvGrpSpPr>
          <p:cNvPr id="726109" name="Group 93"/>
          <p:cNvGrpSpPr>
            <a:grpSpLocks/>
          </p:cNvGrpSpPr>
          <p:nvPr/>
        </p:nvGrpSpPr>
        <p:grpSpPr bwMode="auto">
          <a:xfrm>
            <a:off x="3352800" y="2155825"/>
            <a:ext cx="2438400" cy="1219200"/>
            <a:chOff x="2112" y="1536"/>
            <a:chExt cx="1536" cy="768"/>
          </a:xfrm>
        </p:grpSpPr>
        <p:sp>
          <p:nvSpPr>
            <p:cNvPr id="726110" name="AutoShape 94"/>
            <p:cNvSpPr>
              <a:spLocks noChangeArrowheads="1"/>
            </p:cNvSpPr>
            <p:nvPr/>
          </p:nvSpPr>
          <p:spPr bwMode="auto">
            <a:xfrm>
              <a:off x="2640" y="1536"/>
              <a:ext cx="480" cy="768"/>
            </a:xfrm>
            <a:prstGeom prst="can">
              <a:avLst>
                <a:gd name="adj" fmla="val 14889"/>
              </a:avLst>
            </a:prstGeom>
            <a:solidFill>
              <a:schemeClr val="bg2"/>
            </a:solidFill>
            <a:ln w="28575">
              <a:solidFill>
                <a:schemeClr val="bg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11" name="AutoShape 95"/>
            <p:cNvSpPr>
              <a:spLocks noChangeArrowheads="1"/>
            </p:cNvSpPr>
            <p:nvPr/>
          </p:nvSpPr>
          <p:spPr bwMode="auto">
            <a:xfrm>
              <a:off x="2112" y="1536"/>
              <a:ext cx="480" cy="768"/>
            </a:xfrm>
            <a:prstGeom prst="can">
              <a:avLst>
                <a:gd name="adj" fmla="val 14889"/>
              </a:avLst>
            </a:prstGeom>
            <a:solidFill>
              <a:schemeClr val="bg2"/>
            </a:solidFill>
            <a:ln w="28575">
              <a:solidFill>
                <a:schemeClr val="bg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12" name="Rectangle 96"/>
            <p:cNvSpPr>
              <a:spLocks noChangeArrowheads="1"/>
            </p:cNvSpPr>
            <p:nvPr/>
          </p:nvSpPr>
          <p:spPr bwMode="auto">
            <a:xfrm>
              <a:off x="2160" y="1680"/>
              <a:ext cx="96" cy="48"/>
            </a:xfrm>
            <a:prstGeom prst="rect">
              <a:avLst/>
            </a:prstGeom>
            <a:solidFill>
              <a:schemeClr val="accent1"/>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13" name="Rectangle 97"/>
            <p:cNvSpPr>
              <a:spLocks noChangeArrowheads="1"/>
            </p:cNvSpPr>
            <p:nvPr/>
          </p:nvSpPr>
          <p:spPr bwMode="auto">
            <a:xfrm>
              <a:off x="2256" y="1680"/>
              <a:ext cx="96" cy="48"/>
            </a:xfrm>
            <a:prstGeom prst="rect">
              <a:avLst/>
            </a:prstGeom>
            <a:solidFill>
              <a:schemeClr val="accent1"/>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14" name="Rectangle 98"/>
            <p:cNvSpPr>
              <a:spLocks noChangeArrowheads="1"/>
            </p:cNvSpPr>
            <p:nvPr/>
          </p:nvSpPr>
          <p:spPr bwMode="auto">
            <a:xfrm>
              <a:off x="2160" y="1776"/>
              <a:ext cx="96" cy="48"/>
            </a:xfrm>
            <a:prstGeom prst="rect">
              <a:avLst/>
            </a:prstGeom>
            <a:solidFill>
              <a:schemeClr val="accent1"/>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15" name="Rectangle 99"/>
            <p:cNvSpPr>
              <a:spLocks noChangeArrowheads="1"/>
            </p:cNvSpPr>
            <p:nvPr/>
          </p:nvSpPr>
          <p:spPr bwMode="auto">
            <a:xfrm>
              <a:off x="2256" y="1776"/>
              <a:ext cx="96" cy="48"/>
            </a:xfrm>
            <a:prstGeom prst="rect">
              <a:avLst/>
            </a:prstGeom>
            <a:solidFill>
              <a:schemeClr val="accent1"/>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16" name="Rectangle 100"/>
            <p:cNvSpPr>
              <a:spLocks noChangeArrowheads="1"/>
            </p:cNvSpPr>
            <p:nvPr/>
          </p:nvSpPr>
          <p:spPr bwMode="auto">
            <a:xfrm>
              <a:off x="2160" y="1872"/>
              <a:ext cx="96" cy="48"/>
            </a:xfrm>
            <a:prstGeom prst="rect">
              <a:avLst/>
            </a:prstGeom>
            <a:solidFill>
              <a:schemeClr val="accent1"/>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17" name="Rectangle 101"/>
            <p:cNvSpPr>
              <a:spLocks noChangeArrowheads="1"/>
            </p:cNvSpPr>
            <p:nvPr/>
          </p:nvSpPr>
          <p:spPr bwMode="auto">
            <a:xfrm>
              <a:off x="2256" y="1872"/>
              <a:ext cx="96" cy="48"/>
            </a:xfrm>
            <a:prstGeom prst="rect">
              <a:avLst/>
            </a:prstGeom>
            <a:solidFill>
              <a:schemeClr val="accent1"/>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18" name="Rectangle 102"/>
            <p:cNvSpPr>
              <a:spLocks noChangeArrowheads="1"/>
            </p:cNvSpPr>
            <p:nvPr/>
          </p:nvSpPr>
          <p:spPr bwMode="auto">
            <a:xfrm>
              <a:off x="2352" y="1872"/>
              <a:ext cx="96" cy="48"/>
            </a:xfrm>
            <a:prstGeom prst="rect">
              <a:avLst/>
            </a:prstGeom>
            <a:solidFill>
              <a:schemeClr val="accent1"/>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19" name="Rectangle 103"/>
            <p:cNvSpPr>
              <a:spLocks noChangeArrowheads="1"/>
            </p:cNvSpPr>
            <p:nvPr/>
          </p:nvSpPr>
          <p:spPr bwMode="auto">
            <a:xfrm>
              <a:off x="2448" y="1872"/>
              <a:ext cx="96" cy="48"/>
            </a:xfrm>
            <a:prstGeom prst="rect">
              <a:avLst/>
            </a:prstGeom>
            <a:solidFill>
              <a:schemeClr val="accent1"/>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20" name="Rectangle 104"/>
            <p:cNvSpPr>
              <a:spLocks noChangeArrowheads="1"/>
            </p:cNvSpPr>
            <p:nvPr/>
          </p:nvSpPr>
          <p:spPr bwMode="auto">
            <a:xfrm>
              <a:off x="2352" y="1776"/>
              <a:ext cx="96" cy="48"/>
            </a:xfrm>
            <a:prstGeom prst="rect">
              <a:avLst/>
            </a:prstGeom>
            <a:solidFill>
              <a:schemeClr val="accent1"/>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21" name="Rectangle 105"/>
            <p:cNvSpPr>
              <a:spLocks noChangeArrowheads="1"/>
            </p:cNvSpPr>
            <p:nvPr/>
          </p:nvSpPr>
          <p:spPr bwMode="auto">
            <a:xfrm>
              <a:off x="2448" y="1776"/>
              <a:ext cx="96" cy="48"/>
            </a:xfrm>
            <a:prstGeom prst="rect">
              <a:avLst/>
            </a:prstGeom>
            <a:solidFill>
              <a:schemeClr val="accent1"/>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22" name="Rectangle 106"/>
            <p:cNvSpPr>
              <a:spLocks noChangeArrowheads="1"/>
            </p:cNvSpPr>
            <p:nvPr/>
          </p:nvSpPr>
          <p:spPr bwMode="auto">
            <a:xfrm>
              <a:off x="2352" y="1680"/>
              <a:ext cx="96" cy="48"/>
            </a:xfrm>
            <a:prstGeom prst="rect">
              <a:avLst/>
            </a:prstGeom>
            <a:solidFill>
              <a:schemeClr val="accent1"/>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23" name="Rectangle 107"/>
            <p:cNvSpPr>
              <a:spLocks noChangeArrowheads="1"/>
            </p:cNvSpPr>
            <p:nvPr/>
          </p:nvSpPr>
          <p:spPr bwMode="auto">
            <a:xfrm>
              <a:off x="2448" y="1680"/>
              <a:ext cx="96" cy="48"/>
            </a:xfrm>
            <a:prstGeom prst="rect">
              <a:avLst/>
            </a:prstGeom>
            <a:solidFill>
              <a:schemeClr val="accent1"/>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24" name="Rectangle 108"/>
            <p:cNvSpPr>
              <a:spLocks noChangeArrowheads="1"/>
            </p:cNvSpPr>
            <p:nvPr/>
          </p:nvSpPr>
          <p:spPr bwMode="auto">
            <a:xfrm>
              <a:off x="2688" y="1680"/>
              <a:ext cx="96" cy="48"/>
            </a:xfrm>
            <a:prstGeom prst="rect">
              <a:avLst/>
            </a:prstGeom>
            <a:solidFill>
              <a:schemeClr val="hlink"/>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25" name="Rectangle 109"/>
            <p:cNvSpPr>
              <a:spLocks noChangeArrowheads="1"/>
            </p:cNvSpPr>
            <p:nvPr/>
          </p:nvSpPr>
          <p:spPr bwMode="auto">
            <a:xfrm>
              <a:off x="2784" y="1680"/>
              <a:ext cx="96" cy="48"/>
            </a:xfrm>
            <a:prstGeom prst="rect">
              <a:avLst/>
            </a:prstGeom>
            <a:solidFill>
              <a:schemeClr val="hlink"/>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26" name="Rectangle 110"/>
            <p:cNvSpPr>
              <a:spLocks noChangeArrowheads="1"/>
            </p:cNvSpPr>
            <p:nvPr/>
          </p:nvSpPr>
          <p:spPr bwMode="auto">
            <a:xfrm>
              <a:off x="2688" y="1776"/>
              <a:ext cx="96" cy="48"/>
            </a:xfrm>
            <a:prstGeom prst="rect">
              <a:avLst/>
            </a:prstGeom>
            <a:solidFill>
              <a:schemeClr val="hlink"/>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27" name="Rectangle 111"/>
            <p:cNvSpPr>
              <a:spLocks noChangeArrowheads="1"/>
            </p:cNvSpPr>
            <p:nvPr/>
          </p:nvSpPr>
          <p:spPr bwMode="auto">
            <a:xfrm>
              <a:off x="2784" y="1776"/>
              <a:ext cx="96" cy="48"/>
            </a:xfrm>
            <a:prstGeom prst="rect">
              <a:avLst/>
            </a:prstGeom>
            <a:solidFill>
              <a:schemeClr val="hlink"/>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28" name="Rectangle 112"/>
            <p:cNvSpPr>
              <a:spLocks noChangeArrowheads="1"/>
            </p:cNvSpPr>
            <p:nvPr/>
          </p:nvSpPr>
          <p:spPr bwMode="auto">
            <a:xfrm>
              <a:off x="2688" y="1872"/>
              <a:ext cx="96" cy="48"/>
            </a:xfrm>
            <a:prstGeom prst="rect">
              <a:avLst/>
            </a:prstGeom>
            <a:solidFill>
              <a:schemeClr val="hlink"/>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29" name="Rectangle 113"/>
            <p:cNvSpPr>
              <a:spLocks noChangeArrowheads="1"/>
            </p:cNvSpPr>
            <p:nvPr/>
          </p:nvSpPr>
          <p:spPr bwMode="auto">
            <a:xfrm>
              <a:off x="2784" y="1872"/>
              <a:ext cx="96" cy="48"/>
            </a:xfrm>
            <a:prstGeom prst="rect">
              <a:avLst/>
            </a:prstGeom>
            <a:solidFill>
              <a:schemeClr val="hlink"/>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30" name="Rectangle 114"/>
            <p:cNvSpPr>
              <a:spLocks noChangeArrowheads="1"/>
            </p:cNvSpPr>
            <p:nvPr/>
          </p:nvSpPr>
          <p:spPr bwMode="auto">
            <a:xfrm>
              <a:off x="2880" y="1872"/>
              <a:ext cx="96" cy="48"/>
            </a:xfrm>
            <a:prstGeom prst="rect">
              <a:avLst/>
            </a:prstGeom>
            <a:solidFill>
              <a:schemeClr val="hlink"/>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31" name="Rectangle 115"/>
            <p:cNvSpPr>
              <a:spLocks noChangeArrowheads="1"/>
            </p:cNvSpPr>
            <p:nvPr/>
          </p:nvSpPr>
          <p:spPr bwMode="auto">
            <a:xfrm>
              <a:off x="2976" y="1872"/>
              <a:ext cx="96" cy="48"/>
            </a:xfrm>
            <a:prstGeom prst="rect">
              <a:avLst/>
            </a:prstGeom>
            <a:solidFill>
              <a:schemeClr val="hlink"/>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32" name="Rectangle 116"/>
            <p:cNvSpPr>
              <a:spLocks noChangeArrowheads="1"/>
            </p:cNvSpPr>
            <p:nvPr/>
          </p:nvSpPr>
          <p:spPr bwMode="auto">
            <a:xfrm>
              <a:off x="2880" y="1776"/>
              <a:ext cx="96" cy="48"/>
            </a:xfrm>
            <a:prstGeom prst="rect">
              <a:avLst/>
            </a:prstGeom>
            <a:solidFill>
              <a:schemeClr val="hlink"/>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33" name="Rectangle 117"/>
            <p:cNvSpPr>
              <a:spLocks noChangeArrowheads="1"/>
            </p:cNvSpPr>
            <p:nvPr/>
          </p:nvSpPr>
          <p:spPr bwMode="auto">
            <a:xfrm>
              <a:off x="2976" y="1776"/>
              <a:ext cx="96" cy="48"/>
            </a:xfrm>
            <a:prstGeom prst="rect">
              <a:avLst/>
            </a:prstGeom>
            <a:solidFill>
              <a:schemeClr val="hlink"/>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34" name="Rectangle 118"/>
            <p:cNvSpPr>
              <a:spLocks noChangeArrowheads="1"/>
            </p:cNvSpPr>
            <p:nvPr/>
          </p:nvSpPr>
          <p:spPr bwMode="auto">
            <a:xfrm>
              <a:off x="2880" y="1680"/>
              <a:ext cx="96" cy="48"/>
            </a:xfrm>
            <a:prstGeom prst="rect">
              <a:avLst/>
            </a:prstGeom>
            <a:solidFill>
              <a:schemeClr val="hlink"/>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35" name="Rectangle 119"/>
            <p:cNvSpPr>
              <a:spLocks noChangeArrowheads="1"/>
            </p:cNvSpPr>
            <p:nvPr/>
          </p:nvSpPr>
          <p:spPr bwMode="auto">
            <a:xfrm>
              <a:off x="2976" y="1680"/>
              <a:ext cx="96" cy="48"/>
            </a:xfrm>
            <a:prstGeom prst="rect">
              <a:avLst/>
            </a:prstGeom>
            <a:solidFill>
              <a:schemeClr val="hlink"/>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36" name="AutoShape 120"/>
            <p:cNvSpPr>
              <a:spLocks noChangeArrowheads="1"/>
            </p:cNvSpPr>
            <p:nvPr/>
          </p:nvSpPr>
          <p:spPr bwMode="auto">
            <a:xfrm>
              <a:off x="3168" y="1536"/>
              <a:ext cx="480" cy="768"/>
            </a:xfrm>
            <a:prstGeom prst="can">
              <a:avLst>
                <a:gd name="adj" fmla="val 14889"/>
              </a:avLst>
            </a:prstGeom>
            <a:solidFill>
              <a:schemeClr val="bg2"/>
            </a:solidFill>
            <a:ln w="28575">
              <a:solidFill>
                <a:schemeClr val="bg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37" name="Rectangle 121"/>
            <p:cNvSpPr>
              <a:spLocks noChangeArrowheads="1"/>
            </p:cNvSpPr>
            <p:nvPr/>
          </p:nvSpPr>
          <p:spPr bwMode="auto">
            <a:xfrm>
              <a:off x="3216" y="1680"/>
              <a:ext cx="96" cy="48"/>
            </a:xfrm>
            <a:prstGeom prst="rect">
              <a:avLst/>
            </a:prstGeom>
            <a:solidFill>
              <a:srgbClr val="FF9900"/>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38" name="Rectangle 122"/>
            <p:cNvSpPr>
              <a:spLocks noChangeArrowheads="1"/>
            </p:cNvSpPr>
            <p:nvPr/>
          </p:nvSpPr>
          <p:spPr bwMode="auto">
            <a:xfrm>
              <a:off x="3312" y="1680"/>
              <a:ext cx="96" cy="48"/>
            </a:xfrm>
            <a:prstGeom prst="rect">
              <a:avLst/>
            </a:prstGeom>
            <a:solidFill>
              <a:srgbClr val="FF9900"/>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39" name="Rectangle 123"/>
            <p:cNvSpPr>
              <a:spLocks noChangeArrowheads="1"/>
            </p:cNvSpPr>
            <p:nvPr/>
          </p:nvSpPr>
          <p:spPr bwMode="auto">
            <a:xfrm>
              <a:off x="3216" y="1776"/>
              <a:ext cx="96" cy="48"/>
            </a:xfrm>
            <a:prstGeom prst="rect">
              <a:avLst/>
            </a:prstGeom>
            <a:solidFill>
              <a:srgbClr val="FF9900"/>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40" name="Rectangle 124"/>
            <p:cNvSpPr>
              <a:spLocks noChangeArrowheads="1"/>
            </p:cNvSpPr>
            <p:nvPr/>
          </p:nvSpPr>
          <p:spPr bwMode="auto">
            <a:xfrm>
              <a:off x="3312" y="1776"/>
              <a:ext cx="96" cy="48"/>
            </a:xfrm>
            <a:prstGeom prst="rect">
              <a:avLst/>
            </a:prstGeom>
            <a:solidFill>
              <a:srgbClr val="FF9900"/>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41" name="Rectangle 125"/>
            <p:cNvSpPr>
              <a:spLocks noChangeArrowheads="1"/>
            </p:cNvSpPr>
            <p:nvPr/>
          </p:nvSpPr>
          <p:spPr bwMode="auto">
            <a:xfrm>
              <a:off x="3216" y="1872"/>
              <a:ext cx="96" cy="48"/>
            </a:xfrm>
            <a:prstGeom prst="rect">
              <a:avLst/>
            </a:prstGeom>
            <a:solidFill>
              <a:srgbClr val="FF9900"/>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42" name="Rectangle 126"/>
            <p:cNvSpPr>
              <a:spLocks noChangeArrowheads="1"/>
            </p:cNvSpPr>
            <p:nvPr/>
          </p:nvSpPr>
          <p:spPr bwMode="auto">
            <a:xfrm>
              <a:off x="3312" y="1872"/>
              <a:ext cx="96" cy="48"/>
            </a:xfrm>
            <a:prstGeom prst="rect">
              <a:avLst/>
            </a:prstGeom>
            <a:solidFill>
              <a:srgbClr val="FF9900"/>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43" name="Rectangle 127"/>
            <p:cNvSpPr>
              <a:spLocks noChangeArrowheads="1"/>
            </p:cNvSpPr>
            <p:nvPr/>
          </p:nvSpPr>
          <p:spPr bwMode="auto">
            <a:xfrm>
              <a:off x="3408" y="1872"/>
              <a:ext cx="96" cy="48"/>
            </a:xfrm>
            <a:prstGeom prst="rect">
              <a:avLst/>
            </a:prstGeom>
            <a:solidFill>
              <a:srgbClr val="FF9900"/>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44" name="Rectangle 128"/>
            <p:cNvSpPr>
              <a:spLocks noChangeArrowheads="1"/>
            </p:cNvSpPr>
            <p:nvPr/>
          </p:nvSpPr>
          <p:spPr bwMode="auto">
            <a:xfrm>
              <a:off x="3504" y="1872"/>
              <a:ext cx="96" cy="48"/>
            </a:xfrm>
            <a:prstGeom prst="rect">
              <a:avLst/>
            </a:prstGeom>
            <a:solidFill>
              <a:srgbClr val="FF9900"/>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45" name="Rectangle 129"/>
            <p:cNvSpPr>
              <a:spLocks noChangeArrowheads="1"/>
            </p:cNvSpPr>
            <p:nvPr/>
          </p:nvSpPr>
          <p:spPr bwMode="auto">
            <a:xfrm>
              <a:off x="3408" y="1776"/>
              <a:ext cx="96" cy="48"/>
            </a:xfrm>
            <a:prstGeom prst="rect">
              <a:avLst/>
            </a:prstGeom>
            <a:solidFill>
              <a:srgbClr val="FF9900"/>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46" name="Rectangle 130"/>
            <p:cNvSpPr>
              <a:spLocks noChangeArrowheads="1"/>
            </p:cNvSpPr>
            <p:nvPr/>
          </p:nvSpPr>
          <p:spPr bwMode="auto">
            <a:xfrm>
              <a:off x="3504" y="1776"/>
              <a:ext cx="96" cy="48"/>
            </a:xfrm>
            <a:prstGeom prst="rect">
              <a:avLst/>
            </a:prstGeom>
            <a:solidFill>
              <a:srgbClr val="FF9900"/>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47" name="Rectangle 131"/>
            <p:cNvSpPr>
              <a:spLocks noChangeArrowheads="1"/>
            </p:cNvSpPr>
            <p:nvPr/>
          </p:nvSpPr>
          <p:spPr bwMode="auto">
            <a:xfrm>
              <a:off x="3408" y="1680"/>
              <a:ext cx="96" cy="48"/>
            </a:xfrm>
            <a:prstGeom prst="rect">
              <a:avLst/>
            </a:prstGeom>
            <a:solidFill>
              <a:srgbClr val="FF9900"/>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48" name="Rectangle 132"/>
            <p:cNvSpPr>
              <a:spLocks noChangeArrowheads="1"/>
            </p:cNvSpPr>
            <p:nvPr/>
          </p:nvSpPr>
          <p:spPr bwMode="auto">
            <a:xfrm>
              <a:off x="3504" y="1680"/>
              <a:ext cx="96" cy="48"/>
            </a:xfrm>
            <a:prstGeom prst="rect">
              <a:avLst/>
            </a:prstGeom>
            <a:solidFill>
              <a:srgbClr val="FF9900"/>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49" name="Rectangle 133"/>
            <p:cNvSpPr>
              <a:spLocks noChangeArrowheads="1"/>
            </p:cNvSpPr>
            <p:nvPr/>
          </p:nvSpPr>
          <p:spPr bwMode="auto">
            <a:xfrm>
              <a:off x="2160" y="1968"/>
              <a:ext cx="96" cy="48"/>
            </a:xfrm>
            <a:prstGeom prst="rect">
              <a:avLst/>
            </a:prstGeom>
            <a:solidFill>
              <a:schemeClr val="accent1"/>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50" name="Rectangle 134"/>
            <p:cNvSpPr>
              <a:spLocks noChangeArrowheads="1"/>
            </p:cNvSpPr>
            <p:nvPr/>
          </p:nvSpPr>
          <p:spPr bwMode="auto">
            <a:xfrm>
              <a:off x="2256" y="1968"/>
              <a:ext cx="96" cy="48"/>
            </a:xfrm>
            <a:prstGeom prst="rect">
              <a:avLst/>
            </a:prstGeom>
            <a:solidFill>
              <a:schemeClr val="accent1"/>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51" name="Rectangle 135"/>
            <p:cNvSpPr>
              <a:spLocks noChangeArrowheads="1"/>
            </p:cNvSpPr>
            <p:nvPr/>
          </p:nvSpPr>
          <p:spPr bwMode="auto">
            <a:xfrm>
              <a:off x="2160" y="2064"/>
              <a:ext cx="96" cy="48"/>
            </a:xfrm>
            <a:prstGeom prst="rect">
              <a:avLst/>
            </a:prstGeom>
            <a:solidFill>
              <a:schemeClr val="accent1"/>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52" name="Rectangle 136"/>
            <p:cNvSpPr>
              <a:spLocks noChangeArrowheads="1"/>
            </p:cNvSpPr>
            <p:nvPr/>
          </p:nvSpPr>
          <p:spPr bwMode="auto">
            <a:xfrm>
              <a:off x="2256" y="2064"/>
              <a:ext cx="96" cy="48"/>
            </a:xfrm>
            <a:prstGeom prst="rect">
              <a:avLst/>
            </a:prstGeom>
            <a:solidFill>
              <a:schemeClr val="accent1"/>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53" name="Rectangle 137"/>
            <p:cNvSpPr>
              <a:spLocks noChangeArrowheads="1"/>
            </p:cNvSpPr>
            <p:nvPr/>
          </p:nvSpPr>
          <p:spPr bwMode="auto">
            <a:xfrm>
              <a:off x="2160" y="2160"/>
              <a:ext cx="96" cy="48"/>
            </a:xfrm>
            <a:prstGeom prst="rect">
              <a:avLst/>
            </a:prstGeom>
            <a:solidFill>
              <a:schemeClr val="accent1"/>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54" name="Rectangle 138"/>
            <p:cNvSpPr>
              <a:spLocks noChangeArrowheads="1"/>
            </p:cNvSpPr>
            <p:nvPr/>
          </p:nvSpPr>
          <p:spPr bwMode="auto">
            <a:xfrm>
              <a:off x="2256" y="2160"/>
              <a:ext cx="96" cy="48"/>
            </a:xfrm>
            <a:prstGeom prst="rect">
              <a:avLst/>
            </a:prstGeom>
            <a:solidFill>
              <a:schemeClr val="accent1"/>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55" name="Rectangle 139"/>
            <p:cNvSpPr>
              <a:spLocks noChangeArrowheads="1"/>
            </p:cNvSpPr>
            <p:nvPr/>
          </p:nvSpPr>
          <p:spPr bwMode="auto">
            <a:xfrm>
              <a:off x="2352" y="2160"/>
              <a:ext cx="96" cy="48"/>
            </a:xfrm>
            <a:prstGeom prst="rect">
              <a:avLst/>
            </a:prstGeom>
            <a:solidFill>
              <a:schemeClr val="accent1"/>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56" name="Rectangle 140"/>
            <p:cNvSpPr>
              <a:spLocks noChangeArrowheads="1"/>
            </p:cNvSpPr>
            <p:nvPr/>
          </p:nvSpPr>
          <p:spPr bwMode="auto">
            <a:xfrm>
              <a:off x="2448" y="2160"/>
              <a:ext cx="96" cy="48"/>
            </a:xfrm>
            <a:prstGeom prst="rect">
              <a:avLst/>
            </a:prstGeom>
            <a:solidFill>
              <a:schemeClr val="accent1"/>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57" name="Rectangle 141"/>
            <p:cNvSpPr>
              <a:spLocks noChangeArrowheads="1"/>
            </p:cNvSpPr>
            <p:nvPr/>
          </p:nvSpPr>
          <p:spPr bwMode="auto">
            <a:xfrm>
              <a:off x="2352" y="2064"/>
              <a:ext cx="96" cy="48"/>
            </a:xfrm>
            <a:prstGeom prst="rect">
              <a:avLst/>
            </a:prstGeom>
            <a:solidFill>
              <a:schemeClr val="accent1"/>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58" name="Rectangle 142"/>
            <p:cNvSpPr>
              <a:spLocks noChangeArrowheads="1"/>
            </p:cNvSpPr>
            <p:nvPr/>
          </p:nvSpPr>
          <p:spPr bwMode="auto">
            <a:xfrm>
              <a:off x="2448" y="2064"/>
              <a:ext cx="96" cy="48"/>
            </a:xfrm>
            <a:prstGeom prst="rect">
              <a:avLst/>
            </a:prstGeom>
            <a:solidFill>
              <a:schemeClr val="accent1"/>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59" name="Rectangle 143"/>
            <p:cNvSpPr>
              <a:spLocks noChangeArrowheads="1"/>
            </p:cNvSpPr>
            <p:nvPr/>
          </p:nvSpPr>
          <p:spPr bwMode="auto">
            <a:xfrm>
              <a:off x="2352" y="1968"/>
              <a:ext cx="96" cy="48"/>
            </a:xfrm>
            <a:prstGeom prst="rect">
              <a:avLst/>
            </a:prstGeom>
            <a:solidFill>
              <a:schemeClr val="accent1"/>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60" name="Rectangle 144"/>
            <p:cNvSpPr>
              <a:spLocks noChangeArrowheads="1"/>
            </p:cNvSpPr>
            <p:nvPr/>
          </p:nvSpPr>
          <p:spPr bwMode="auto">
            <a:xfrm>
              <a:off x="2448" y="1968"/>
              <a:ext cx="96" cy="48"/>
            </a:xfrm>
            <a:prstGeom prst="rect">
              <a:avLst/>
            </a:prstGeom>
            <a:solidFill>
              <a:schemeClr val="accent1"/>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61" name="Rectangle 145"/>
            <p:cNvSpPr>
              <a:spLocks noChangeArrowheads="1"/>
            </p:cNvSpPr>
            <p:nvPr/>
          </p:nvSpPr>
          <p:spPr bwMode="auto">
            <a:xfrm>
              <a:off x="2688" y="1968"/>
              <a:ext cx="96" cy="48"/>
            </a:xfrm>
            <a:prstGeom prst="rect">
              <a:avLst/>
            </a:prstGeom>
            <a:solidFill>
              <a:schemeClr val="hlink"/>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62" name="Rectangle 146"/>
            <p:cNvSpPr>
              <a:spLocks noChangeArrowheads="1"/>
            </p:cNvSpPr>
            <p:nvPr/>
          </p:nvSpPr>
          <p:spPr bwMode="auto">
            <a:xfrm>
              <a:off x="2784" y="1968"/>
              <a:ext cx="96" cy="48"/>
            </a:xfrm>
            <a:prstGeom prst="rect">
              <a:avLst/>
            </a:prstGeom>
            <a:solidFill>
              <a:schemeClr val="hlink"/>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63" name="Rectangle 147"/>
            <p:cNvSpPr>
              <a:spLocks noChangeArrowheads="1"/>
            </p:cNvSpPr>
            <p:nvPr/>
          </p:nvSpPr>
          <p:spPr bwMode="auto">
            <a:xfrm>
              <a:off x="2688" y="2064"/>
              <a:ext cx="96" cy="48"/>
            </a:xfrm>
            <a:prstGeom prst="rect">
              <a:avLst/>
            </a:prstGeom>
            <a:solidFill>
              <a:schemeClr val="hlink"/>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64" name="Rectangle 148"/>
            <p:cNvSpPr>
              <a:spLocks noChangeArrowheads="1"/>
            </p:cNvSpPr>
            <p:nvPr/>
          </p:nvSpPr>
          <p:spPr bwMode="auto">
            <a:xfrm>
              <a:off x="2784" y="2064"/>
              <a:ext cx="96" cy="48"/>
            </a:xfrm>
            <a:prstGeom prst="rect">
              <a:avLst/>
            </a:prstGeom>
            <a:solidFill>
              <a:schemeClr val="hlink"/>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65" name="Rectangle 149"/>
            <p:cNvSpPr>
              <a:spLocks noChangeArrowheads="1"/>
            </p:cNvSpPr>
            <p:nvPr/>
          </p:nvSpPr>
          <p:spPr bwMode="auto">
            <a:xfrm>
              <a:off x="2688" y="2160"/>
              <a:ext cx="96" cy="48"/>
            </a:xfrm>
            <a:prstGeom prst="rect">
              <a:avLst/>
            </a:prstGeom>
            <a:solidFill>
              <a:schemeClr val="hlink"/>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66" name="Rectangle 150"/>
            <p:cNvSpPr>
              <a:spLocks noChangeArrowheads="1"/>
            </p:cNvSpPr>
            <p:nvPr/>
          </p:nvSpPr>
          <p:spPr bwMode="auto">
            <a:xfrm>
              <a:off x="2784" y="2160"/>
              <a:ext cx="96" cy="48"/>
            </a:xfrm>
            <a:prstGeom prst="rect">
              <a:avLst/>
            </a:prstGeom>
            <a:solidFill>
              <a:schemeClr val="hlink"/>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67" name="Rectangle 151"/>
            <p:cNvSpPr>
              <a:spLocks noChangeArrowheads="1"/>
            </p:cNvSpPr>
            <p:nvPr/>
          </p:nvSpPr>
          <p:spPr bwMode="auto">
            <a:xfrm>
              <a:off x="2880" y="2160"/>
              <a:ext cx="96" cy="48"/>
            </a:xfrm>
            <a:prstGeom prst="rect">
              <a:avLst/>
            </a:prstGeom>
            <a:solidFill>
              <a:schemeClr val="hlink"/>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68" name="Rectangle 152"/>
            <p:cNvSpPr>
              <a:spLocks noChangeArrowheads="1"/>
            </p:cNvSpPr>
            <p:nvPr/>
          </p:nvSpPr>
          <p:spPr bwMode="auto">
            <a:xfrm>
              <a:off x="2976" y="2160"/>
              <a:ext cx="96" cy="48"/>
            </a:xfrm>
            <a:prstGeom prst="rect">
              <a:avLst/>
            </a:prstGeom>
            <a:solidFill>
              <a:schemeClr val="hlink"/>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69" name="Rectangle 153"/>
            <p:cNvSpPr>
              <a:spLocks noChangeArrowheads="1"/>
            </p:cNvSpPr>
            <p:nvPr/>
          </p:nvSpPr>
          <p:spPr bwMode="auto">
            <a:xfrm>
              <a:off x="2880" y="2064"/>
              <a:ext cx="96" cy="48"/>
            </a:xfrm>
            <a:prstGeom prst="rect">
              <a:avLst/>
            </a:prstGeom>
            <a:solidFill>
              <a:schemeClr val="hlink"/>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70" name="Rectangle 154"/>
            <p:cNvSpPr>
              <a:spLocks noChangeArrowheads="1"/>
            </p:cNvSpPr>
            <p:nvPr/>
          </p:nvSpPr>
          <p:spPr bwMode="auto">
            <a:xfrm>
              <a:off x="2976" y="2064"/>
              <a:ext cx="96" cy="48"/>
            </a:xfrm>
            <a:prstGeom prst="rect">
              <a:avLst/>
            </a:prstGeom>
            <a:solidFill>
              <a:schemeClr val="hlink"/>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71" name="Rectangle 155"/>
            <p:cNvSpPr>
              <a:spLocks noChangeArrowheads="1"/>
            </p:cNvSpPr>
            <p:nvPr/>
          </p:nvSpPr>
          <p:spPr bwMode="auto">
            <a:xfrm>
              <a:off x="2880" y="1968"/>
              <a:ext cx="96" cy="48"/>
            </a:xfrm>
            <a:prstGeom prst="rect">
              <a:avLst/>
            </a:prstGeom>
            <a:solidFill>
              <a:schemeClr val="hlink"/>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72" name="Rectangle 156"/>
            <p:cNvSpPr>
              <a:spLocks noChangeArrowheads="1"/>
            </p:cNvSpPr>
            <p:nvPr/>
          </p:nvSpPr>
          <p:spPr bwMode="auto">
            <a:xfrm>
              <a:off x="2976" y="1968"/>
              <a:ext cx="96" cy="48"/>
            </a:xfrm>
            <a:prstGeom prst="rect">
              <a:avLst/>
            </a:prstGeom>
            <a:solidFill>
              <a:schemeClr val="hlink"/>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73" name="Rectangle 157"/>
            <p:cNvSpPr>
              <a:spLocks noChangeArrowheads="1"/>
            </p:cNvSpPr>
            <p:nvPr/>
          </p:nvSpPr>
          <p:spPr bwMode="auto">
            <a:xfrm>
              <a:off x="3216" y="1968"/>
              <a:ext cx="96" cy="48"/>
            </a:xfrm>
            <a:prstGeom prst="rect">
              <a:avLst/>
            </a:prstGeom>
            <a:solidFill>
              <a:srgbClr val="FF9900"/>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74" name="Rectangle 158"/>
            <p:cNvSpPr>
              <a:spLocks noChangeArrowheads="1"/>
            </p:cNvSpPr>
            <p:nvPr/>
          </p:nvSpPr>
          <p:spPr bwMode="auto">
            <a:xfrm>
              <a:off x="3312" y="1968"/>
              <a:ext cx="96" cy="48"/>
            </a:xfrm>
            <a:prstGeom prst="rect">
              <a:avLst/>
            </a:prstGeom>
            <a:solidFill>
              <a:srgbClr val="FF9900"/>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75" name="Rectangle 159"/>
            <p:cNvSpPr>
              <a:spLocks noChangeArrowheads="1"/>
            </p:cNvSpPr>
            <p:nvPr/>
          </p:nvSpPr>
          <p:spPr bwMode="auto">
            <a:xfrm>
              <a:off x="3216" y="2064"/>
              <a:ext cx="96" cy="48"/>
            </a:xfrm>
            <a:prstGeom prst="rect">
              <a:avLst/>
            </a:prstGeom>
            <a:solidFill>
              <a:srgbClr val="FF9900"/>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76" name="Rectangle 160"/>
            <p:cNvSpPr>
              <a:spLocks noChangeArrowheads="1"/>
            </p:cNvSpPr>
            <p:nvPr/>
          </p:nvSpPr>
          <p:spPr bwMode="auto">
            <a:xfrm>
              <a:off x="3312" y="2064"/>
              <a:ext cx="96" cy="48"/>
            </a:xfrm>
            <a:prstGeom prst="rect">
              <a:avLst/>
            </a:prstGeom>
            <a:solidFill>
              <a:srgbClr val="FF9900"/>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77" name="Rectangle 161"/>
            <p:cNvSpPr>
              <a:spLocks noChangeArrowheads="1"/>
            </p:cNvSpPr>
            <p:nvPr/>
          </p:nvSpPr>
          <p:spPr bwMode="auto">
            <a:xfrm>
              <a:off x="3216" y="2160"/>
              <a:ext cx="96" cy="48"/>
            </a:xfrm>
            <a:prstGeom prst="rect">
              <a:avLst/>
            </a:prstGeom>
            <a:solidFill>
              <a:srgbClr val="FF9900"/>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78" name="Rectangle 162"/>
            <p:cNvSpPr>
              <a:spLocks noChangeArrowheads="1"/>
            </p:cNvSpPr>
            <p:nvPr/>
          </p:nvSpPr>
          <p:spPr bwMode="auto">
            <a:xfrm>
              <a:off x="3312" y="2160"/>
              <a:ext cx="96" cy="48"/>
            </a:xfrm>
            <a:prstGeom prst="rect">
              <a:avLst/>
            </a:prstGeom>
            <a:solidFill>
              <a:srgbClr val="FF9900"/>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79" name="Rectangle 163"/>
            <p:cNvSpPr>
              <a:spLocks noChangeArrowheads="1"/>
            </p:cNvSpPr>
            <p:nvPr/>
          </p:nvSpPr>
          <p:spPr bwMode="auto">
            <a:xfrm>
              <a:off x="3408" y="2160"/>
              <a:ext cx="96" cy="48"/>
            </a:xfrm>
            <a:prstGeom prst="rect">
              <a:avLst/>
            </a:prstGeom>
            <a:solidFill>
              <a:srgbClr val="FF9900"/>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80" name="Rectangle 164"/>
            <p:cNvSpPr>
              <a:spLocks noChangeArrowheads="1"/>
            </p:cNvSpPr>
            <p:nvPr/>
          </p:nvSpPr>
          <p:spPr bwMode="auto">
            <a:xfrm>
              <a:off x="3504" y="2160"/>
              <a:ext cx="96" cy="48"/>
            </a:xfrm>
            <a:prstGeom prst="rect">
              <a:avLst/>
            </a:prstGeom>
            <a:solidFill>
              <a:srgbClr val="FF9900"/>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81" name="Rectangle 165"/>
            <p:cNvSpPr>
              <a:spLocks noChangeArrowheads="1"/>
            </p:cNvSpPr>
            <p:nvPr/>
          </p:nvSpPr>
          <p:spPr bwMode="auto">
            <a:xfrm>
              <a:off x="3408" y="2064"/>
              <a:ext cx="96" cy="48"/>
            </a:xfrm>
            <a:prstGeom prst="rect">
              <a:avLst/>
            </a:prstGeom>
            <a:solidFill>
              <a:srgbClr val="FF9900"/>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82" name="Rectangle 166"/>
            <p:cNvSpPr>
              <a:spLocks noChangeArrowheads="1"/>
            </p:cNvSpPr>
            <p:nvPr/>
          </p:nvSpPr>
          <p:spPr bwMode="auto">
            <a:xfrm>
              <a:off x="3504" y="2064"/>
              <a:ext cx="96" cy="48"/>
            </a:xfrm>
            <a:prstGeom prst="rect">
              <a:avLst/>
            </a:prstGeom>
            <a:solidFill>
              <a:srgbClr val="FF9900"/>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83" name="Rectangle 167"/>
            <p:cNvSpPr>
              <a:spLocks noChangeArrowheads="1"/>
            </p:cNvSpPr>
            <p:nvPr/>
          </p:nvSpPr>
          <p:spPr bwMode="auto">
            <a:xfrm>
              <a:off x="3408" y="1968"/>
              <a:ext cx="96" cy="48"/>
            </a:xfrm>
            <a:prstGeom prst="rect">
              <a:avLst/>
            </a:prstGeom>
            <a:solidFill>
              <a:srgbClr val="FF9900"/>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84" name="Rectangle 168"/>
            <p:cNvSpPr>
              <a:spLocks noChangeArrowheads="1"/>
            </p:cNvSpPr>
            <p:nvPr/>
          </p:nvSpPr>
          <p:spPr bwMode="auto">
            <a:xfrm>
              <a:off x="3504" y="1968"/>
              <a:ext cx="96" cy="48"/>
            </a:xfrm>
            <a:prstGeom prst="rect">
              <a:avLst/>
            </a:prstGeom>
            <a:solidFill>
              <a:srgbClr val="FF9900"/>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grpSp>
      <p:sp>
        <p:nvSpPr>
          <p:cNvPr id="726185" name="Text Box 169"/>
          <p:cNvSpPr txBox="1">
            <a:spLocks noChangeArrowheads="1"/>
          </p:cNvSpPr>
          <p:nvPr/>
        </p:nvSpPr>
        <p:spPr bwMode="auto">
          <a:xfrm>
            <a:off x="4038600" y="1851025"/>
            <a:ext cx="1112805"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latin typeface="Arial" pitchFamily="34" charset="0"/>
                <a:ea typeface="HGP創英角ｺﾞｼｯｸUB" pitchFamily="50" charset="-128"/>
                <a:cs typeface="Arial" pitchFamily="34" charset="0"/>
              </a:rPr>
              <a:t>論理ボリューム</a:t>
            </a:r>
          </a:p>
        </p:txBody>
      </p:sp>
      <p:sp>
        <p:nvSpPr>
          <p:cNvPr id="726186" name="Text Box 170"/>
          <p:cNvSpPr txBox="1">
            <a:spLocks noChangeArrowheads="1"/>
          </p:cNvSpPr>
          <p:nvPr/>
        </p:nvSpPr>
        <p:spPr bwMode="auto">
          <a:xfrm>
            <a:off x="3922544" y="5661025"/>
            <a:ext cx="1263988" cy="30777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altLang="en-US" sz="1400" dirty="0">
                <a:latin typeface="Arial" pitchFamily="34" charset="0"/>
                <a:ea typeface="HGP創英角ｺﾞｼｯｸUB" pitchFamily="50" charset="-128"/>
                <a:cs typeface="Arial" pitchFamily="34" charset="0"/>
              </a:rPr>
              <a:t>物理ストレージ</a:t>
            </a:r>
          </a:p>
        </p:txBody>
      </p:sp>
      <p:sp>
        <p:nvSpPr>
          <p:cNvPr id="726188" name="AutoShape 172"/>
          <p:cNvSpPr>
            <a:spLocks noChangeArrowheads="1"/>
          </p:cNvSpPr>
          <p:nvPr/>
        </p:nvSpPr>
        <p:spPr bwMode="auto">
          <a:xfrm rot="10800000">
            <a:off x="3581400" y="1600200"/>
            <a:ext cx="304800" cy="555625"/>
          </a:xfrm>
          <a:prstGeom prst="triangle">
            <a:avLst>
              <a:gd name="adj" fmla="val 50000"/>
            </a:avLst>
          </a:prstGeom>
          <a:solidFill>
            <a:srgbClr val="0066FF">
              <a:alpha val="27000"/>
            </a:srgbClr>
          </a:solidFill>
          <a:ln>
            <a:noFill/>
          </a:ln>
          <a:effectLst/>
          <a:extLs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89" name="AutoShape 173"/>
          <p:cNvSpPr>
            <a:spLocks noChangeArrowheads="1"/>
          </p:cNvSpPr>
          <p:nvPr/>
        </p:nvSpPr>
        <p:spPr bwMode="auto">
          <a:xfrm rot="10800000">
            <a:off x="4419600" y="1600200"/>
            <a:ext cx="304800" cy="555625"/>
          </a:xfrm>
          <a:prstGeom prst="triangle">
            <a:avLst>
              <a:gd name="adj" fmla="val 50000"/>
            </a:avLst>
          </a:prstGeom>
          <a:solidFill>
            <a:srgbClr val="0066FF">
              <a:alpha val="27000"/>
            </a:srgbClr>
          </a:solidFill>
          <a:ln>
            <a:noFill/>
          </a:ln>
          <a:effectLst/>
          <a:extLs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90" name="AutoShape 174"/>
          <p:cNvSpPr>
            <a:spLocks noChangeArrowheads="1"/>
          </p:cNvSpPr>
          <p:nvPr/>
        </p:nvSpPr>
        <p:spPr bwMode="auto">
          <a:xfrm rot="10800000">
            <a:off x="5257800" y="1600200"/>
            <a:ext cx="304800" cy="555625"/>
          </a:xfrm>
          <a:prstGeom prst="triangle">
            <a:avLst>
              <a:gd name="adj" fmla="val 50000"/>
            </a:avLst>
          </a:prstGeom>
          <a:solidFill>
            <a:srgbClr val="0066FF">
              <a:alpha val="27000"/>
            </a:srgbClr>
          </a:solidFill>
          <a:ln>
            <a:noFill/>
          </a:ln>
          <a:effectLst/>
          <a:extLs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grpSp>
        <p:nvGrpSpPr>
          <p:cNvPr id="726191" name="Group 175"/>
          <p:cNvGrpSpPr>
            <a:grpSpLocks/>
          </p:cNvGrpSpPr>
          <p:nvPr/>
        </p:nvGrpSpPr>
        <p:grpSpPr bwMode="auto">
          <a:xfrm>
            <a:off x="3352800" y="1066800"/>
            <a:ext cx="609600" cy="685800"/>
            <a:chOff x="2592" y="2112"/>
            <a:chExt cx="1120" cy="1166"/>
          </a:xfrm>
        </p:grpSpPr>
        <p:sp>
          <p:nvSpPr>
            <p:cNvPr id="726192" name="AutoShape 176"/>
            <p:cNvSpPr>
              <a:spLocks noChangeAspect="1" noChangeArrowheads="1" noTextEdit="1"/>
            </p:cNvSpPr>
            <p:nvPr/>
          </p:nvSpPr>
          <p:spPr bwMode="auto">
            <a:xfrm>
              <a:off x="2592" y="2112"/>
              <a:ext cx="1120" cy="1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193" name="Freeform 177"/>
            <p:cNvSpPr>
              <a:spLocks/>
            </p:cNvSpPr>
            <p:nvPr/>
          </p:nvSpPr>
          <p:spPr bwMode="auto">
            <a:xfrm>
              <a:off x="2938" y="2216"/>
              <a:ext cx="746" cy="966"/>
            </a:xfrm>
            <a:custGeom>
              <a:avLst/>
              <a:gdLst>
                <a:gd name="T0" fmla="*/ 352 w 746"/>
                <a:gd name="T1" fmla="*/ 0 h 966"/>
                <a:gd name="T2" fmla="*/ 352 w 746"/>
                <a:gd name="T3" fmla="*/ 0 h 966"/>
                <a:gd name="T4" fmla="*/ 352 w 746"/>
                <a:gd name="T5" fmla="*/ 0 h 966"/>
                <a:gd name="T6" fmla="*/ 352 w 746"/>
                <a:gd name="T7" fmla="*/ 0 h 966"/>
                <a:gd name="T8" fmla="*/ 338 w 746"/>
                <a:gd name="T9" fmla="*/ 2 h 966"/>
                <a:gd name="T10" fmla="*/ 18 w 746"/>
                <a:gd name="T11" fmla="*/ 20 h 966"/>
                <a:gd name="T12" fmla="*/ 18 w 746"/>
                <a:gd name="T13" fmla="*/ 20 h 966"/>
                <a:gd name="T14" fmla="*/ 12 w 746"/>
                <a:gd name="T15" fmla="*/ 22 h 966"/>
                <a:gd name="T16" fmla="*/ 6 w 746"/>
                <a:gd name="T17" fmla="*/ 26 h 966"/>
                <a:gd name="T18" fmla="*/ 2 w 746"/>
                <a:gd name="T19" fmla="*/ 32 h 966"/>
                <a:gd name="T20" fmla="*/ 0 w 746"/>
                <a:gd name="T21" fmla="*/ 40 h 966"/>
                <a:gd name="T22" fmla="*/ 0 w 746"/>
                <a:gd name="T23" fmla="*/ 892 h 966"/>
                <a:gd name="T24" fmla="*/ 0 w 746"/>
                <a:gd name="T25" fmla="*/ 892 h 966"/>
                <a:gd name="T26" fmla="*/ 0 w 746"/>
                <a:gd name="T27" fmla="*/ 892 h 966"/>
                <a:gd name="T28" fmla="*/ 0 w 746"/>
                <a:gd name="T29" fmla="*/ 900 h 966"/>
                <a:gd name="T30" fmla="*/ 4 w 746"/>
                <a:gd name="T31" fmla="*/ 908 h 966"/>
                <a:gd name="T32" fmla="*/ 10 w 746"/>
                <a:gd name="T33" fmla="*/ 916 h 966"/>
                <a:gd name="T34" fmla="*/ 20 w 746"/>
                <a:gd name="T35" fmla="*/ 924 h 966"/>
                <a:gd name="T36" fmla="*/ 20 w 746"/>
                <a:gd name="T37" fmla="*/ 924 h 966"/>
                <a:gd name="T38" fmla="*/ 42 w 746"/>
                <a:gd name="T39" fmla="*/ 930 h 966"/>
                <a:gd name="T40" fmla="*/ 68 w 746"/>
                <a:gd name="T41" fmla="*/ 936 h 966"/>
                <a:gd name="T42" fmla="*/ 102 w 746"/>
                <a:gd name="T43" fmla="*/ 944 h 966"/>
                <a:gd name="T44" fmla="*/ 148 w 746"/>
                <a:gd name="T45" fmla="*/ 950 h 966"/>
                <a:gd name="T46" fmla="*/ 204 w 746"/>
                <a:gd name="T47" fmla="*/ 958 h 966"/>
                <a:gd name="T48" fmla="*/ 272 w 746"/>
                <a:gd name="T49" fmla="*/ 964 h 966"/>
                <a:gd name="T50" fmla="*/ 352 w 746"/>
                <a:gd name="T51" fmla="*/ 966 h 966"/>
                <a:gd name="T52" fmla="*/ 352 w 746"/>
                <a:gd name="T53" fmla="*/ 966 h 966"/>
                <a:gd name="T54" fmla="*/ 366 w 746"/>
                <a:gd name="T55" fmla="*/ 966 h 966"/>
                <a:gd name="T56" fmla="*/ 378 w 746"/>
                <a:gd name="T57" fmla="*/ 964 h 966"/>
                <a:gd name="T58" fmla="*/ 388 w 746"/>
                <a:gd name="T59" fmla="*/ 958 h 966"/>
                <a:gd name="T60" fmla="*/ 386 w 746"/>
                <a:gd name="T61" fmla="*/ 960 h 966"/>
                <a:gd name="T62" fmla="*/ 734 w 746"/>
                <a:gd name="T63" fmla="*/ 808 h 966"/>
                <a:gd name="T64" fmla="*/ 734 w 746"/>
                <a:gd name="T65" fmla="*/ 808 h 966"/>
                <a:gd name="T66" fmla="*/ 740 w 746"/>
                <a:gd name="T67" fmla="*/ 806 h 966"/>
                <a:gd name="T68" fmla="*/ 742 w 746"/>
                <a:gd name="T69" fmla="*/ 800 h 966"/>
                <a:gd name="T70" fmla="*/ 746 w 746"/>
                <a:gd name="T71" fmla="*/ 796 h 966"/>
                <a:gd name="T72" fmla="*/ 746 w 746"/>
                <a:gd name="T73" fmla="*/ 790 h 966"/>
                <a:gd name="T74" fmla="*/ 746 w 746"/>
                <a:gd name="T75" fmla="*/ 76 h 966"/>
                <a:gd name="T76" fmla="*/ 746 w 746"/>
                <a:gd name="T77" fmla="*/ 76 h 966"/>
                <a:gd name="T78" fmla="*/ 744 w 746"/>
                <a:gd name="T79" fmla="*/ 68 h 966"/>
                <a:gd name="T80" fmla="*/ 742 w 746"/>
                <a:gd name="T81" fmla="*/ 62 h 966"/>
                <a:gd name="T82" fmla="*/ 736 w 746"/>
                <a:gd name="T83" fmla="*/ 58 h 966"/>
                <a:gd name="T84" fmla="*/ 730 w 746"/>
                <a:gd name="T85" fmla="*/ 56 h 966"/>
                <a:gd name="T86" fmla="*/ 380 w 746"/>
                <a:gd name="T87" fmla="*/ 2 h 966"/>
                <a:gd name="T88" fmla="*/ 380 w 746"/>
                <a:gd name="T89" fmla="*/ 2 h 966"/>
                <a:gd name="T90" fmla="*/ 362 w 746"/>
                <a:gd name="T91" fmla="*/ 0 h 966"/>
                <a:gd name="T92" fmla="*/ 352 w 746"/>
                <a:gd name="T93" fmla="*/ 0 h 966"/>
                <a:gd name="T94" fmla="*/ 352 w 746"/>
                <a:gd name="T95" fmla="*/ 0 h 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46" h="966">
                  <a:moveTo>
                    <a:pt x="352" y="0"/>
                  </a:moveTo>
                  <a:lnTo>
                    <a:pt x="352" y="0"/>
                  </a:lnTo>
                  <a:lnTo>
                    <a:pt x="352" y="0"/>
                  </a:lnTo>
                  <a:lnTo>
                    <a:pt x="352" y="0"/>
                  </a:lnTo>
                  <a:lnTo>
                    <a:pt x="338" y="2"/>
                  </a:lnTo>
                  <a:lnTo>
                    <a:pt x="18" y="20"/>
                  </a:lnTo>
                  <a:lnTo>
                    <a:pt x="18" y="20"/>
                  </a:lnTo>
                  <a:lnTo>
                    <a:pt x="12" y="22"/>
                  </a:lnTo>
                  <a:lnTo>
                    <a:pt x="6" y="26"/>
                  </a:lnTo>
                  <a:lnTo>
                    <a:pt x="2" y="32"/>
                  </a:lnTo>
                  <a:lnTo>
                    <a:pt x="0" y="40"/>
                  </a:lnTo>
                  <a:lnTo>
                    <a:pt x="0" y="892"/>
                  </a:lnTo>
                  <a:lnTo>
                    <a:pt x="0" y="892"/>
                  </a:lnTo>
                  <a:lnTo>
                    <a:pt x="0" y="892"/>
                  </a:lnTo>
                  <a:lnTo>
                    <a:pt x="0" y="900"/>
                  </a:lnTo>
                  <a:lnTo>
                    <a:pt x="4" y="908"/>
                  </a:lnTo>
                  <a:lnTo>
                    <a:pt x="10" y="916"/>
                  </a:lnTo>
                  <a:lnTo>
                    <a:pt x="20" y="924"/>
                  </a:lnTo>
                  <a:lnTo>
                    <a:pt x="20" y="924"/>
                  </a:lnTo>
                  <a:lnTo>
                    <a:pt x="42" y="930"/>
                  </a:lnTo>
                  <a:lnTo>
                    <a:pt x="68" y="936"/>
                  </a:lnTo>
                  <a:lnTo>
                    <a:pt x="102" y="944"/>
                  </a:lnTo>
                  <a:lnTo>
                    <a:pt x="148" y="950"/>
                  </a:lnTo>
                  <a:lnTo>
                    <a:pt x="204" y="958"/>
                  </a:lnTo>
                  <a:lnTo>
                    <a:pt x="272" y="964"/>
                  </a:lnTo>
                  <a:lnTo>
                    <a:pt x="352" y="966"/>
                  </a:lnTo>
                  <a:lnTo>
                    <a:pt x="352" y="966"/>
                  </a:lnTo>
                  <a:lnTo>
                    <a:pt x="366" y="966"/>
                  </a:lnTo>
                  <a:lnTo>
                    <a:pt x="378" y="964"/>
                  </a:lnTo>
                  <a:lnTo>
                    <a:pt x="388" y="958"/>
                  </a:lnTo>
                  <a:lnTo>
                    <a:pt x="386" y="960"/>
                  </a:lnTo>
                  <a:lnTo>
                    <a:pt x="734" y="808"/>
                  </a:lnTo>
                  <a:lnTo>
                    <a:pt x="734" y="808"/>
                  </a:lnTo>
                  <a:lnTo>
                    <a:pt x="740" y="806"/>
                  </a:lnTo>
                  <a:lnTo>
                    <a:pt x="742" y="800"/>
                  </a:lnTo>
                  <a:lnTo>
                    <a:pt x="746" y="796"/>
                  </a:lnTo>
                  <a:lnTo>
                    <a:pt x="746" y="790"/>
                  </a:lnTo>
                  <a:lnTo>
                    <a:pt x="746" y="76"/>
                  </a:lnTo>
                  <a:lnTo>
                    <a:pt x="746" y="76"/>
                  </a:lnTo>
                  <a:lnTo>
                    <a:pt x="744" y="68"/>
                  </a:lnTo>
                  <a:lnTo>
                    <a:pt x="742" y="62"/>
                  </a:lnTo>
                  <a:lnTo>
                    <a:pt x="736" y="58"/>
                  </a:lnTo>
                  <a:lnTo>
                    <a:pt x="730" y="56"/>
                  </a:lnTo>
                  <a:lnTo>
                    <a:pt x="380" y="2"/>
                  </a:lnTo>
                  <a:lnTo>
                    <a:pt x="380" y="2"/>
                  </a:lnTo>
                  <a:lnTo>
                    <a:pt x="362" y="0"/>
                  </a:lnTo>
                  <a:lnTo>
                    <a:pt x="352" y="0"/>
                  </a:lnTo>
                  <a:lnTo>
                    <a:pt x="35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194" name="Freeform 178"/>
            <p:cNvSpPr>
              <a:spLocks/>
            </p:cNvSpPr>
            <p:nvPr/>
          </p:nvSpPr>
          <p:spPr bwMode="auto">
            <a:xfrm>
              <a:off x="2962" y="2238"/>
              <a:ext cx="338" cy="920"/>
            </a:xfrm>
            <a:custGeom>
              <a:avLst/>
              <a:gdLst>
                <a:gd name="T0" fmla="*/ 0 w 338"/>
                <a:gd name="T1" fmla="*/ 20 h 920"/>
                <a:gd name="T2" fmla="*/ 0 w 338"/>
                <a:gd name="T3" fmla="*/ 20 h 920"/>
                <a:gd name="T4" fmla="*/ 0 w 338"/>
                <a:gd name="T5" fmla="*/ 872 h 920"/>
                <a:gd name="T6" fmla="*/ 0 w 338"/>
                <a:gd name="T7" fmla="*/ 872 h 920"/>
                <a:gd name="T8" fmla="*/ 0 w 338"/>
                <a:gd name="T9" fmla="*/ 876 h 920"/>
                <a:gd name="T10" fmla="*/ 2 w 338"/>
                <a:gd name="T11" fmla="*/ 878 h 920"/>
                <a:gd name="T12" fmla="*/ 4 w 338"/>
                <a:gd name="T13" fmla="*/ 878 h 920"/>
                <a:gd name="T14" fmla="*/ 4 w 338"/>
                <a:gd name="T15" fmla="*/ 878 h 920"/>
                <a:gd name="T16" fmla="*/ 34 w 338"/>
                <a:gd name="T17" fmla="*/ 888 h 920"/>
                <a:gd name="T18" fmla="*/ 60 w 338"/>
                <a:gd name="T19" fmla="*/ 894 h 920"/>
                <a:gd name="T20" fmla="*/ 92 w 338"/>
                <a:gd name="T21" fmla="*/ 900 h 920"/>
                <a:gd name="T22" fmla="*/ 136 w 338"/>
                <a:gd name="T23" fmla="*/ 906 h 920"/>
                <a:gd name="T24" fmla="*/ 188 w 338"/>
                <a:gd name="T25" fmla="*/ 912 h 920"/>
                <a:gd name="T26" fmla="*/ 254 w 338"/>
                <a:gd name="T27" fmla="*/ 916 h 920"/>
                <a:gd name="T28" fmla="*/ 330 w 338"/>
                <a:gd name="T29" fmla="*/ 920 h 920"/>
                <a:gd name="T30" fmla="*/ 330 w 338"/>
                <a:gd name="T31" fmla="*/ 920 h 920"/>
                <a:gd name="T32" fmla="*/ 338 w 338"/>
                <a:gd name="T33" fmla="*/ 920 h 920"/>
                <a:gd name="T34" fmla="*/ 338 w 338"/>
                <a:gd name="T35" fmla="*/ 0 h 920"/>
                <a:gd name="T36" fmla="*/ 338 w 338"/>
                <a:gd name="T37" fmla="*/ 0 h 920"/>
                <a:gd name="T38" fmla="*/ 330 w 338"/>
                <a:gd name="T39" fmla="*/ 0 h 920"/>
                <a:gd name="T40" fmla="*/ 330 w 338"/>
                <a:gd name="T41" fmla="*/ 0 h 920"/>
                <a:gd name="T42" fmla="*/ 0 w 338"/>
                <a:gd name="T43" fmla="*/ 20 h 920"/>
                <a:gd name="T44" fmla="*/ 0 w 338"/>
                <a:gd name="T45" fmla="*/ 20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8" h="920">
                  <a:moveTo>
                    <a:pt x="0" y="20"/>
                  </a:moveTo>
                  <a:lnTo>
                    <a:pt x="0" y="20"/>
                  </a:lnTo>
                  <a:lnTo>
                    <a:pt x="0" y="872"/>
                  </a:lnTo>
                  <a:lnTo>
                    <a:pt x="0" y="872"/>
                  </a:lnTo>
                  <a:lnTo>
                    <a:pt x="0" y="876"/>
                  </a:lnTo>
                  <a:lnTo>
                    <a:pt x="2" y="878"/>
                  </a:lnTo>
                  <a:lnTo>
                    <a:pt x="4" y="878"/>
                  </a:lnTo>
                  <a:lnTo>
                    <a:pt x="4" y="878"/>
                  </a:lnTo>
                  <a:lnTo>
                    <a:pt x="34" y="888"/>
                  </a:lnTo>
                  <a:lnTo>
                    <a:pt x="60" y="894"/>
                  </a:lnTo>
                  <a:lnTo>
                    <a:pt x="92" y="900"/>
                  </a:lnTo>
                  <a:lnTo>
                    <a:pt x="136" y="906"/>
                  </a:lnTo>
                  <a:lnTo>
                    <a:pt x="188" y="912"/>
                  </a:lnTo>
                  <a:lnTo>
                    <a:pt x="254" y="916"/>
                  </a:lnTo>
                  <a:lnTo>
                    <a:pt x="330" y="920"/>
                  </a:lnTo>
                  <a:lnTo>
                    <a:pt x="330" y="920"/>
                  </a:lnTo>
                  <a:lnTo>
                    <a:pt x="338" y="920"/>
                  </a:lnTo>
                  <a:lnTo>
                    <a:pt x="338" y="0"/>
                  </a:lnTo>
                  <a:lnTo>
                    <a:pt x="338" y="0"/>
                  </a:lnTo>
                  <a:lnTo>
                    <a:pt x="330" y="0"/>
                  </a:lnTo>
                  <a:lnTo>
                    <a:pt x="330" y="0"/>
                  </a:lnTo>
                  <a:lnTo>
                    <a:pt x="0" y="20"/>
                  </a:lnTo>
                  <a:lnTo>
                    <a:pt x="0" y="2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195" name="Freeform 179"/>
            <p:cNvSpPr>
              <a:spLocks/>
            </p:cNvSpPr>
            <p:nvPr/>
          </p:nvSpPr>
          <p:spPr bwMode="auto">
            <a:xfrm>
              <a:off x="2970" y="2240"/>
              <a:ext cx="328" cy="906"/>
            </a:xfrm>
            <a:custGeom>
              <a:avLst/>
              <a:gdLst>
                <a:gd name="T0" fmla="*/ 0 w 328"/>
                <a:gd name="T1" fmla="*/ 20 h 906"/>
                <a:gd name="T2" fmla="*/ 0 w 328"/>
                <a:gd name="T3" fmla="*/ 20 h 906"/>
                <a:gd name="T4" fmla="*/ 0 w 328"/>
                <a:gd name="T5" fmla="*/ 858 h 906"/>
                <a:gd name="T6" fmla="*/ 0 w 328"/>
                <a:gd name="T7" fmla="*/ 858 h 906"/>
                <a:gd name="T8" fmla="*/ 0 w 328"/>
                <a:gd name="T9" fmla="*/ 862 h 906"/>
                <a:gd name="T10" fmla="*/ 2 w 328"/>
                <a:gd name="T11" fmla="*/ 864 h 906"/>
                <a:gd name="T12" fmla="*/ 4 w 328"/>
                <a:gd name="T13" fmla="*/ 864 h 906"/>
                <a:gd name="T14" fmla="*/ 4 w 328"/>
                <a:gd name="T15" fmla="*/ 864 h 906"/>
                <a:gd name="T16" fmla="*/ 32 w 328"/>
                <a:gd name="T17" fmla="*/ 874 h 906"/>
                <a:gd name="T18" fmla="*/ 58 w 328"/>
                <a:gd name="T19" fmla="*/ 878 h 906"/>
                <a:gd name="T20" fmla="*/ 90 w 328"/>
                <a:gd name="T21" fmla="*/ 884 h 906"/>
                <a:gd name="T22" fmla="*/ 132 w 328"/>
                <a:gd name="T23" fmla="*/ 890 h 906"/>
                <a:gd name="T24" fmla="*/ 184 w 328"/>
                <a:gd name="T25" fmla="*/ 896 h 906"/>
                <a:gd name="T26" fmla="*/ 246 w 328"/>
                <a:gd name="T27" fmla="*/ 902 h 906"/>
                <a:gd name="T28" fmla="*/ 320 w 328"/>
                <a:gd name="T29" fmla="*/ 906 h 906"/>
                <a:gd name="T30" fmla="*/ 320 w 328"/>
                <a:gd name="T31" fmla="*/ 906 h 906"/>
                <a:gd name="T32" fmla="*/ 328 w 328"/>
                <a:gd name="T33" fmla="*/ 906 h 906"/>
                <a:gd name="T34" fmla="*/ 328 w 328"/>
                <a:gd name="T35" fmla="*/ 0 h 906"/>
                <a:gd name="T36" fmla="*/ 328 w 328"/>
                <a:gd name="T37" fmla="*/ 0 h 906"/>
                <a:gd name="T38" fmla="*/ 0 w 328"/>
                <a:gd name="T39" fmla="*/ 20 h 906"/>
                <a:gd name="T40" fmla="*/ 0 w 328"/>
                <a:gd name="T41" fmla="*/ 20 h 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8" h="906">
                  <a:moveTo>
                    <a:pt x="0" y="20"/>
                  </a:moveTo>
                  <a:lnTo>
                    <a:pt x="0" y="20"/>
                  </a:lnTo>
                  <a:lnTo>
                    <a:pt x="0" y="858"/>
                  </a:lnTo>
                  <a:lnTo>
                    <a:pt x="0" y="858"/>
                  </a:lnTo>
                  <a:lnTo>
                    <a:pt x="0" y="862"/>
                  </a:lnTo>
                  <a:lnTo>
                    <a:pt x="2" y="864"/>
                  </a:lnTo>
                  <a:lnTo>
                    <a:pt x="4" y="864"/>
                  </a:lnTo>
                  <a:lnTo>
                    <a:pt x="4" y="864"/>
                  </a:lnTo>
                  <a:lnTo>
                    <a:pt x="32" y="874"/>
                  </a:lnTo>
                  <a:lnTo>
                    <a:pt x="58" y="878"/>
                  </a:lnTo>
                  <a:lnTo>
                    <a:pt x="90" y="884"/>
                  </a:lnTo>
                  <a:lnTo>
                    <a:pt x="132" y="890"/>
                  </a:lnTo>
                  <a:lnTo>
                    <a:pt x="184" y="896"/>
                  </a:lnTo>
                  <a:lnTo>
                    <a:pt x="246" y="902"/>
                  </a:lnTo>
                  <a:lnTo>
                    <a:pt x="320" y="906"/>
                  </a:lnTo>
                  <a:lnTo>
                    <a:pt x="320" y="906"/>
                  </a:lnTo>
                  <a:lnTo>
                    <a:pt x="328" y="906"/>
                  </a:lnTo>
                  <a:lnTo>
                    <a:pt x="328" y="0"/>
                  </a:lnTo>
                  <a:lnTo>
                    <a:pt x="328" y="0"/>
                  </a:lnTo>
                  <a:lnTo>
                    <a:pt x="0" y="20"/>
                  </a:lnTo>
                  <a:lnTo>
                    <a:pt x="0" y="20"/>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196" name="Freeform 180"/>
            <p:cNvSpPr>
              <a:spLocks/>
            </p:cNvSpPr>
            <p:nvPr/>
          </p:nvSpPr>
          <p:spPr bwMode="auto">
            <a:xfrm>
              <a:off x="3346" y="2244"/>
              <a:ext cx="312" cy="896"/>
            </a:xfrm>
            <a:custGeom>
              <a:avLst/>
              <a:gdLst>
                <a:gd name="T0" fmla="*/ 0 w 312"/>
                <a:gd name="T1" fmla="*/ 0 h 896"/>
                <a:gd name="T2" fmla="*/ 0 w 312"/>
                <a:gd name="T3" fmla="*/ 896 h 896"/>
                <a:gd name="T4" fmla="*/ 0 w 312"/>
                <a:gd name="T5" fmla="*/ 896 h 896"/>
                <a:gd name="T6" fmla="*/ 312 w 312"/>
                <a:gd name="T7" fmla="*/ 758 h 896"/>
                <a:gd name="T8" fmla="*/ 312 w 312"/>
                <a:gd name="T9" fmla="*/ 758 h 896"/>
                <a:gd name="T10" fmla="*/ 312 w 312"/>
                <a:gd name="T11" fmla="*/ 48 h 896"/>
                <a:gd name="T12" fmla="*/ 312 w 312"/>
                <a:gd name="T13" fmla="*/ 48 h 896"/>
                <a:gd name="T14" fmla="*/ 0 w 312"/>
                <a:gd name="T15" fmla="*/ 0 h 896"/>
                <a:gd name="T16" fmla="*/ 0 w 312"/>
                <a:gd name="T17" fmla="*/ 0 h 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2" h="896">
                  <a:moveTo>
                    <a:pt x="0" y="0"/>
                  </a:moveTo>
                  <a:lnTo>
                    <a:pt x="0" y="896"/>
                  </a:lnTo>
                  <a:lnTo>
                    <a:pt x="0" y="896"/>
                  </a:lnTo>
                  <a:lnTo>
                    <a:pt x="312" y="758"/>
                  </a:lnTo>
                  <a:lnTo>
                    <a:pt x="312" y="758"/>
                  </a:lnTo>
                  <a:lnTo>
                    <a:pt x="312" y="48"/>
                  </a:lnTo>
                  <a:lnTo>
                    <a:pt x="312" y="48"/>
                  </a:lnTo>
                  <a:lnTo>
                    <a:pt x="0" y="0"/>
                  </a:lnTo>
                  <a:lnTo>
                    <a:pt x="0"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197" name="Freeform 181"/>
            <p:cNvSpPr>
              <a:spLocks/>
            </p:cNvSpPr>
            <p:nvPr/>
          </p:nvSpPr>
          <p:spPr bwMode="auto">
            <a:xfrm>
              <a:off x="3346" y="2284"/>
              <a:ext cx="312" cy="856"/>
            </a:xfrm>
            <a:custGeom>
              <a:avLst/>
              <a:gdLst>
                <a:gd name="T0" fmla="*/ 256 w 312"/>
                <a:gd name="T1" fmla="*/ 0 h 856"/>
                <a:gd name="T2" fmla="*/ 256 w 312"/>
                <a:gd name="T3" fmla="*/ 0 h 856"/>
                <a:gd name="T4" fmla="*/ 312 w 312"/>
                <a:gd name="T5" fmla="*/ 8 h 856"/>
                <a:gd name="T6" fmla="*/ 312 w 312"/>
                <a:gd name="T7" fmla="*/ 8 h 856"/>
                <a:gd name="T8" fmla="*/ 312 w 312"/>
                <a:gd name="T9" fmla="*/ 718 h 856"/>
                <a:gd name="T10" fmla="*/ 312 w 312"/>
                <a:gd name="T11" fmla="*/ 718 h 856"/>
                <a:gd name="T12" fmla="*/ 0 w 312"/>
                <a:gd name="T13" fmla="*/ 856 h 856"/>
                <a:gd name="T14" fmla="*/ 0 w 312"/>
                <a:gd name="T15" fmla="*/ 544 h 856"/>
                <a:gd name="T16" fmla="*/ 0 w 312"/>
                <a:gd name="T17" fmla="*/ 544 h 856"/>
                <a:gd name="T18" fmla="*/ 8 w 312"/>
                <a:gd name="T19" fmla="*/ 520 h 856"/>
                <a:gd name="T20" fmla="*/ 16 w 312"/>
                <a:gd name="T21" fmla="*/ 496 h 856"/>
                <a:gd name="T22" fmla="*/ 24 w 312"/>
                <a:gd name="T23" fmla="*/ 476 h 856"/>
                <a:gd name="T24" fmla="*/ 34 w 312"/>
                <a:gd name="T25" fmla="*/ 456 h 856"/>
                <a:gd name="T26" fmla="*/ 54 w 312"/>
                <a:gd name="T27" fmla="*/ 422 h 856"/>
                <a:gd name="T28" fmla="*/ 76 w 312"/>
                <a:gd name="T29" fmla="*/ 392 h 856"/>
                <a:gd name="T30" fmla="*/ 100 w 312"/>
                <a:gd name="T31" fmla="*/ 364 h 856"/>
                <a:gd name="T32" fmla="*/ 124 w 312"/>
                <a:gd name="T33" fmla="*/ 340 h 856"/>
                <a:gd name="T34" fmla="*/ 170 w 312"/>
                <a:gd name="T35" fmla="*/ 296 h 856"/>
                <a:gd name="T36" fmla="*/ 192 w 312"/>
                <a:gd name="T37" fmla="*/ 272 h 856"/>
                <a:gd name="T38" fmla="*/ 212 w 312"/>
                <a:gd name="T39" fmla="*/ 248 h 856"/>
                <a:gd name="T40" fmla="*/ 230 w 312"/>
                <a:gd name="T41" fmla="*/ 220 h 856"/>
                <a:gd name="T42" fmla="*/ 236 w 312"/>
                <a:gd name="T43" fmla="*/ 204 h 856"/>
                <a:gd name="T44" fmla="*/ 244 w 312"/>
                <a:gd name="T45" fmla="*/ 188 h 856"/>
                <a:gd name="T46" fmla="*/ 248 w 312"/>
                <a:gd name="T47" fmla="*/ 170 h 856"/>
                <a:gd name="T48" fmla="*/ 254 w 312"/>
                <a:gd name="T49" fmla="*/ 152 h 856"/>
                <a:gd name="T50" fmla="*/ 258 w 312"/>
                <a:gd name="T51" fmla="*/ 130 h 856"/>
                <a:gd name="T52" fmla="*/ 260 w 312"/>
                <a:gd name="T53" fmla="*/ 108 h 856"/>
                <a:gd name="T54" fmla="*/ 260 w 312"/>
                <a:gd name="T55" fmla="*/ 84 h 856"/>
                <a:gd name="T56" fmla="*/ 260 w 312"/>
                <a:gd name="T57" fmla="*/ 58 h 856"/>
                <a:gd name="T58" fmla="*/ 258 w 312"/>
                <a:gd name="T59" fmla="*/ 30 h 856"/>
                <a:gd name="T60" fmla="*/ 256 w 312"/>
                <a:gd name="T61" fmla="*/ 0 h 856"/>
                <a:gd name="T62" fmla="*/ 256 w 312"/>
                <a:gd name="T63" fmla="*/ 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2" h="856">
                  <a:moveTo>
                    <a:pt x="256" y="0"/>
                  </a:moveTo>
                  <a:lnTo>
                    <a:pt x="256" y="0"/>
                  </a:lnTo>
                  <a:lnTo>
                    <a:pt x="312" y="8"/>
                  </a:lnTo>
                  <a:lnTo>
                    <a:pt x="312" y="8"/>
                  </a:lnTo>
                  <a:lnTo>
                    <a:pt x="312" y="718"/>
                  </a:lnTo>
                  <a:lnTo>
                    <a:pt x="312" y="718"/>
                  </a:lnTo>
                  <a:lnTo>
                    <a:pt x="0" y="856"/>
                  </a:lnTo>
                  <a:lnTo>
                    <a:pt x="0" y="544"/>
                  </a:lnTo>
                  <a:lnTo>
                    <a:pt x="0" y="544"/>
                  </a:lnTo>
                  <a:lnTo>
                    <a:pt x="8" y="520"/>
                  </a:lnTo>
                  <a:lnTo>
                    <a:pt x="16" y="496"/>
                  </a:lnTo>
                  <a:lnTo>
                    <a:pt x="24" y="476"/>
                  </a:lnTo>
                  <a:lnTo>
                    <a:pt x="34" y="456"/>
                  </a:lnTo>
                  <a:lnTo>
                    <a:pt x="54" y="422"/>
                  </a:lnTo>
                  <a:lnTo>
                    <a:pt x="76" y="392"/>
                  </a:lnTo>
                  <a:lnTo>
                    <a:pt x="100" y="364"/>
                  </a:lnTo>
                  <a:lnTo>
                    <a:pt x="124" y="340"/>
                  </a:lnTo>
                  <a:lnTo>
                    <a:pt x="170" y="296"/>
                  </a:lnTo>
                  <a:lnTo>
                    <a:pt x="192" y="272"/>
                  </a:lnTo>
                  <a:lnTo>
                    <a:pt x="212" y="248"/>
                  </a:lnTo>
                  <a:lnTo>
                    <a:pt x="230" y="220"/>
                  </a:lnTo>
                  <a:lnTo>
                    <a:pt x="236" y="204"/>
                  </a:lnTo>
                  <a:lnTo>
                    <a:pt x="244" y="188"/>
                  </a:lnTo>
                  <a:lnTo>
                    <a:pt x="248" y="170"/>
                  </a:lnTo>
                  <a:lnTo>
                    <a:pt x="254" y="152"/>
                  </a:lnTo>
                  <a:lnTo>
                    <a:pt x="258" y="130"/>
                  </a:lnTo>
                  <a:lnTo>
                    <a:pt x="260" y="108"/>
                  </a:lnTo>
                  <a:lnTo>
                    <a:pt x="260" y="84"/>
                  </a:lnTo>
                  <a:lnTo>
                    <a:pt x="260" y="58"/>
                  </a:lnTo>
                  <a:lnTo>
                    <a:pt x="258" y="30"/>
                  </a:lnTo>
                  <a:lnTo>
                    <a:pt x="256" y="0"/>
                  </a:lnTo>
                  <a:lnTo>
                    <a:pt x="256" y="0"/>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198" name="Freeform 182"/>
            <p:cNvSpPr>
              <a:spLocks/>
            </p:cNvSpPr>
            <p:nvPr/>
          </p:nvSpPr>
          <p:spPr bwMode="auto">
            <a:xfrm>
              <a:off x="3292" y="2238"/>
              <a:ext cx="42" cy="920"/>
            </a:xfrm>
            <a:custGeom>
              <a:avLst/>
              <a:gdLst>
                <a:gd name="T0" fmla="*/ 0 w 42"/>
                <a:gd name="T1" fmla="*/ 0 h 920"/>
                <a:gd name="T2" fmla="*/ 0 w 42"/>
                <a:gd name="T3" fmla="*/ 920 h 920"/>
                <a:gd name="T4" fmla="*/ 0 w 42"/>
                <a:gd name="T5" fmla="*/ 920 h 920"/>
                <a:gd name="T6" fmla="*/ 12 w 42"/>
                <a:gd name="T7" fmla="*/ 918 h 920"/>
                <a:gd name="T8" fmla="*/ 12 w 42"/>
                <a:gd name="T9" fmla="*/ 918 h 920"/>
                <a:gd name="T10" fmla="*/ 22 w 42"/>
                <a:gd name="T11" fmla="*/ 918 h 920"/>
                <a:gd name="T12" fmla="*/ 30 w 42"/>
                <a:gd name="T13" fmla="*/ 914 h 920"/>
                <a:gd name="T14" fmla="*/ 42 w 42"/>
                <a:gd name="T15" fmla="*/ 906 h 920"/>
                <a:gd name="T16" fmla="*/ 42 w 42"/>
                <a:gd name="T17" fmla="*/ 10 h 920"/>
                <a:gd name="T18" fmla="*/ 42 w 42"/>
                <a:gd name="T19" fmla="*/ 10 h 920"/>
                <a:gd name="T20" fmla="*/ 30 w 42"/>
                <a:gd name="T21" fmla="*/ 4 h 920"/>
                <a:gd name="T22" fmla="*/ 22 w 42"/>
                <a:gd name="T23" fmla="*/ 2 h 920"/>
                <a:gd name="T24" fmla="*/ 12 w 42"/>
                <a:gd name="T25" fmla="*/ 0 h 920"/>
                <a:gd name="T26" fmla="*/ 12 w 42"/>
                <a:gd name="T27" fmla="*/ 0 h 920"/>
                <a:gd name="T28" fmla="*/ 0 w 42"/>
                <a:gd name="T29" fmla="*/ 0 h 920"/>
                <a:gd name="T30" fmla="*/ 0 w 42"/>
                <a:gd name="T31" fmla="*/ 0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 h="920">
                  <a:moveTo>
                    <a:pt x="0" y="0"/>
                  </a:moveTo>
                  <a:lnTo>
                    <a:pt x="0" y="920"/>
                  </a:lnTo>
                  <a:lnTo>
                    <a:pt x="0" y="920"/>
                  </a:lnTo>
                  <a:lnTo>
                    <a:pt x="12" y="918"/>
                  </a:lnTo>
                  <a:lnTo>
                    <a:pt x="12" y="918"/>
                  </a:lnTo>
                  <a:lnTo>
                    <a:pt x="22" y="918"/>
                  </a:lnTo>
                  <a:lnTo>
                    <a:pt x="30" y="914"/>
                  </a:lnTo>
                  <a:lnTo>
                    <a:pt x="42" y="906"/>
                  </a:lnTo>
                  <a:lnTo>
                    <a:pt x="42" y="10"/>
                  </a:lnTo>
                  <a:lnTo>
                    <a:pt x="42" y="10"/>
                  </a:lnTo>
                  <a:lnTo>
                    <a:pt x="30" y="4"/>
                  </a:lnTo>
                  <a:lnTo>
                    <a:pt x="22" y="2"/>
                  </a:lnTo>
                  <a:lnTo>
                    <a:pt x="12" y="0"/>
                  </a:lnTo>
                  <a:lnTo>
                    <a:pt x="12" y="0"/>
                  </a:lnTo>
                  <a:lnTo>
                    <a:pt x="0" y="0"/>
                  </a:lnTo>
                  <a:lnTo>
                    <a:pt x="0"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199" name="Freeform 183"/>
            <p:cNvSpPr>
              <a:spLocks/>
            </p:cNvSpPr>
            <p:nvPr/>
          </p:nvSpPr>
          <p:spPr bwMode="auto">
            <a:xfrm>
              <a:off x="3040" y="2496"/>
              <a:ext cx="32" cy="120"/>
            </a:xfrm>
            <a:custGeom>
              <a:avLst/>
              <a:gdLst>
                <a:gd name="T0" fmla="*/ 32 w 32"/>
                <a:gd name="T1" fmla="*/ 0 h 120"/>
                <a:gd name="T2" fmla="*/ 32 w 32"/>
                <a:gd name="T3" fmla="*/ 0 h 120"/>
                <a:gd name="T4" fmla="*/ 0 w 32"/>
                <a:gd name="T5" fmla="*/ 0 h 120"/>
                <a:gd name="T6" fmla="*/ 0 w 32"/>
                <a:gd name="T7" fmla="*/ 0 h 120"/>
                <a:gd name="T8" fmla="*/ 0 w 32"/>
                <a:gd name="T9" fmla="*/ 120 h 120"/>
                <a:gd name="T10" fmla="*/ 32 w 32"/>
                <a:gd name="T11" fmla="*/ 62 h 120"/>
                <a:gd name="T12" fmla="*/ 32 w 32"/>
                <a:gd name="T13" fmla="*/ 0 h 120"/>
              </a:gdLst>
              <a:ahLst/>
              <a:cxnLst>
                <a:cxn ang="0">
                  <a:pos x="T0" y="T1"/>
                </a:cxn>
                <a:cxn ang="0">
                  <a:pos x="T2" y="T3"/>
                </a:cxn>
                <a:cxn ang="0">
                  <a:pos x="T4" y="T5"/>
                </a:cxn>
                <a:cxn ang="0">
                  <a:pos x="T6" y="T7"/>
                </a:cxn>
                <a:cxn ang="0">
                  <a:pos x="T8" y="T9"/>
                </a:cxn>
                <a:cxn ang="0">
                  <a:pos x="T10" y="T11"/>
                </a:cxn>
                <a:cxn ang="0">
                  <a:pos x="T12" y="T13"/>
                </a:cxn>
              </a:cxnLst>
              <a:rect l="0" t="0" r="r" b="b"/>
              <a:pathLst>
                <a:path w="32" h="120">
                  <a:moveTo>
                    <a:pt x="32" y="0"/>
                  </a:moveTo>
                  <a:lnTo>
                    <a:pt x="32" y="0"/>
                  </a:lnTo>
                  <a:lnTo>
                    <a:pt x="0" y="0"/>
                  </a:lnTo>
                  <a:lnTo>
                    <a:pt x="0" y="0"/>
                  </a:lnTo>
                  <a:lnTo>
                    <a:pt x="0" y="120"/>
                  </a:lnTo>
                  <a:lnTo>
                    <a:pt x="32" y="62"/>
                  </a:lnTo>
                  <a:lnTo>
                    <a:pt x="32" y="0"/>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00" name="Freeform 184"/>
            <p:cNvSpPr>
              <a:spLocks/>
            </p:cNvSpPr>
            <p:nvPr/>
          </p:nvSpPr>
          <p:spPr bwMode="auto">
            <a:xfrm>
              <a:off x="3044" y="2502"/>
              <a:ext cx="30" cy="112"/>
            </a:xfrm>
            <a:custGeom>
              <a:avLst/>
              <a:gdLst>
                <a:gd name="T0" fmla="*/ 30 w 30"/>
                <a:gd name="T1" fmla="*/ 0 h 112"/>
                <a:gd name="T2" fmla="*/ 30 w 30"/>
                <a:gd name="T3" fmla="*/ 0 h 112"/>
                <a:gd name="T4" fmla="*/ 0 w 30"/>
                <a:gd name="T5" fmla="*/ 0 h 112"/>
                <a:gd name="T6" fmla="*/ 0 w 30"/>
                <a:gd name="T7" fmla="*/ 0 h 112"/>
                <a:gd name="T8" fmla="*/ 0 w 30"/>
                <a:gd name="T9" fmla="*/ 112 h 112"/>
                <a:gd name="T10" fmla="*/ 30 w 30"/>
                <a:gd name="T11" fmla="*/ 58 h 112"/>
                <a:gd name="T12" fmla="*/ 30 w 30"/>
                <a:gd name="T13" fmla="*/ 0 h 112"/>
              </a:gdLst>
              <a:ahLst/>
              <a:cxnLst>
                <a:cxn ang="0">
                  <a:pos x="T0" y="T1"/>
                </a:cxn>
                <a:cxn ang="0">
                  <a:pos x="T2" y="T3"/>
                </a:cxn>
                <a:cxn ang="0">
                  <a:pos x="T4" y="T5"/>
                </a:cxn>
                <a:cxn ang="0">
                  <a:pos x="T6" y="T7"/>
                </a:cxn>
                <a:cxn ang="0">
                  <a:pos x="T8" y="T9"/>
                </a:cxn>
                <a:cxn ang="0">
                  <a:pos x="T10" y="T11"/>
                </a:cxn>
                <a:cxn ang="0">
                  <a:pos x="T12" y="T13"/>
                </a:cxn>
              </a:cxnLst>
              <a:rect l="0" t="0" r="r" b="b"/>
              <a:pathLst>
                <a:path w="30" h="112">
                  <a:moveTo>
                    <a:pt x="30" y="0"/>
                  </a:moveTo>
                  <a:lnTo>
                    <a:pt x="30" y="0"/>
                  </a:lnTo>
                  <a:lnTo>
                    <a:pt x="0" y="0"/>
                  </a:lnTo>
                  <a:lnTo>
                    <a:pt x="0" y="0"/>
                  </a:lnTo>
                  <a:lnTo>
                    <a:pt x="0" y="112"/>
                  </a:lnTo>
                  <a:lnTo>
                    <a:pt x="30" y="58"/>
                  </a:lnTo>
                  <a:lnTo>
                    <a:pt x="30" y="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01" name="Freeform 185"/>
            <p:cNvSpPr>
              <a:spLocks/>
            </p:cNvSpPr>
            <p:nvPr/>
          </p:nvSpPr>
          <p:spPr bwMode="auto">
            <a:xfrm>
              <a:off x="3078" y="2496"/>
              <a:ext cx="188" cy="62"/>
            </a:xfrm>
            <a:custGeom>
              <a:avLst/>
              <a:gdLst>
                <a:gd name="T0" fmla="*/ 0 w 188"/>
                <a:gd name="T1" fmla="*/ 0 h 62"/>
                <a:gd name="T2" fmla="*/ 0 w 188"/>
                <a:gd name="T3" fmla="*/ 0 h 62"/>
                <a:gd name="T4" fmla="*/ 0 w 188"/>
                <a:gd name="T5" fmla="*/ 60 h 62"/>
                <a:gd name="T6" fmla="*/ 0 w 188"/>
                <a:gd name="T7" fmla="*/ 60 h 62"/>
                <a:gd name="T8" fmla="*/ 188 w 188"/>
                <a:gd name="T9" fmla="*/ 62 h 62"/>
                <a:gd name="T10" fmla="*/ 188 w 188"/>
                <a:gd name="T11" fmla="*/ 62 h 62"/>
                <a:gd name="T12" fmla="*/ 188 w 188"/>
                <a:gd name="T13" fmla="*/ 0 h 62"/>
                <a:gd name="T14" fmla="*/ 188 w 188"/>
                <a:gd name="T15" fmla="*/ 0 h 62"/>
                <a:gd name="T16" fmla="*/ 0 w 188"/>
                <a:gd name="T17" fmla="*/ 0 h 62"/>
                <a:gd name="T18" fmla="*/ 0 w 188"/>
                <a:gd name="T19"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8" h="62">
                  <a:moveTo>
                    <a:pt x="0" y="0"/>
                  </a:moveTo>
                  <a:lnTo>
                    <a:pt x="0" y="0"/>
                  </a:lnTo>
                  <a:lnTo>
                    <a:pt x="0" y="60"/>
                  </a:lnTo>
                  <a:lnTo>
                    <a:pt x="0" y="60"/>
                  </a:lnTo>
                  <a:lnTo>
                    <a:pt x="188" y="62"/>
                  </a:lnTo>
                  <a:lnTo>
                    <a:pt x="188" y="62"/>
                  </a:lnTo>
                  <a:lnTo>
                    <a:pt x="188" y="0"/>
                  </a:lnTo>
                  <a:lnTo>
                    <a:pt x="188" y="0"/>
                  </a:lnTo>
                  <a:lnTo>
                    <a:pt x="0" y="0"/>
                  </a:lnTo>
                  <a:lnTo>
                    <a:pt x="0"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02" name="Freeform 186"/>
            <p:cNvSpPr>
              <a:spLocks/>
            </p:cNvSpPr>
            <p:nvPr/>
          </p:nvSpPr>
          <p:spPr bwMode="auto">
            <a:xfrm>
              <a:off x="3084" y="2504"/>
              <a:ext cx="182" cy="56"/>
            </a:xfrm>
            <a:custGeom>
              <a:avLst/>
              <a:gdLst>
                <a:gd name="T0" fmla="*/ 0 w 182"/>
                <a:gd name="T1" fmla="*/ 0 h 56"/>
                <a:gd name="T2" fmla="*/ 0 w 182"/>
                <a:gd name="T3" fmla="*/ 0 h 56"/>
                <a:gd name="T4" fmla="*/ 0 w 182"/>
                <a:gd name="T5" fmla="*/ 54 h 56"/>
                <a:gd name="T6" fmla="*/ 0 w 182"/>
                <a:gd name="T7" fmla="*/ 54 h 56"/>
                <a:gd name="T8" fmla="*/ 182 w 182"/>
                <a:gd name="T9" fmla="*/ 56 h 56"/>
                <a:gd name="T10" fmla="*/ 182 w 182"/>
                <a:gd name="T11" fmla="*/ 56 h 56"/>
                <a:gd name="T12" fmla="*/ 182 w 182"/>
                <a:gd name="T13" fmla="*/ 0 h 56"/>
                <a:gd name="T14" fmla="*/ 182 w 182"/>
                <a:gd name="T15" fmla="*/ 0 h 56"/>
                <a:gd name="T16" fmla="*/ 0 w 182"/>
                <a:gd name="T17" fmla="*/ 0 h 56"/>
                <a:gd name="T18" fmla="*/ 0 w 182"/>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2" h="56">
                  <a:moveTo>
                    <a:pt x="0" y="0"/>
                  </a:moveTo>
                  <a:lnTo>
                    <a:pt x="0" y="0"/>
                  </a:lnTo>
                  <a:lnTo>
                    <a:pt x="0" y="54"/>
                  </a:lnTo>
                  <a:lnTo>
                    <a:pt x="0" y="54"/>
                  </a:lnTo>
                  <a:lnTo>
                    <a:pt x="182" y="56"/>
                  </a:lnTo>
                  <a:lnTo>
                    <a:pt x="182" y="56"/>
                  </a:lnTo>
                  <a:lnTo>
                    <a:pt x="182" y="0"/>
                  </a:lnTo>
                  <a:lnTo>
                    <a:pt x="182" y="0"/>
                  </a:lnTo>
                  <a:lnTo>
                    <a:pt x="0" y="0"/>
                  </a:lnTo>
                  <a:lnTo>
                    <a:pt x="0"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03" name="Freeform 187"/>
            <p:cNvSpPr>
              <a:spLocks/>
            </p:cNvSpPr>
            <p:nvPr/>
          </p:nvSpPr>
          <p:spPr bwMode="auto">
            <a:xfrm>
              <a:off x="3040" y="2562"/>
              <a:ext cx="226" cy="70"/>
            </a:xfrm>
            <a:custGeom>
              <a:avLst/>
              <a:gdLst>
                <a:gd name="T0" fmla="*/ 0 w 226"/>
                <a:gd name="T1" fmla="*/ 64 h 70"/>
                <a:gd name="T2" fmla="*/ 0 w 226"/>
                <a:gd name="T3" fmla="*/ 64 h 70"/>
                <a:gd name="T4" fmla="*/ 226 w 226"/>
                <a:gd name="T5" fmla="*/ 70 h 70"/>
                <a:gd name="T6" fmla="*/ 226 w 226"/>
                <a:gd name="T7" fmla="*/ 70 h 70"/>
                <a:gd name="T8" fmla="*/ 226 w 226"/>
                <a:gd name="T9" fmla="*/ 2 h 70"/>
                <a:gd name="T10" fmla="*/ 36 w 226"/>
                <a:gd name="T11" fmla="*/ 0 h 70"/>
                <a:gd name="T12" fmla="*/ 0 w 226"/>
                <a:gd name="T13" fmla="*/ 64 h 70"/>
              </a:gdLst>
              <a:ahLst/>
              <a:cxnLst>
                <a:cxn ang="0">
                  <a:pos x="T0" y="T1"/>
                </a:cxn>
                <a:cxn ang="0">
                  <a:pos x="T2" y="T3"/>
                </a:cxn>
                <a:cxn ang="0">
                  <a:pos x="T4" y="T5"/>
                </a:cxn>
                <a:cxn ang="0">
                  <a:pos x="T6" y="T7"/>
                </a:cxn>
                <a:cxn ang="0">
                  <a:pos x="T8" y="T9"/>
                </a:cxn>
                <a:cxn ang="0">
                  <a:pos x="T10" y="T11"/>
                </a:cxn>
                <a:cxn ang="0">
                  <a:pos x="T12" y="T13"/>
                </a:cxn>
              </a:cxnLst>
              <a:rect l="0" t="0" r="r" b="b"/>
              <a:pathLst>
                <a:path w="226" h="70">
                  <a:moveTo>
                    <a:pt x="0" y="64"/>
                  </a:moveTo>
                  <a:lnTo>
                    <a:pt x="0" y="64"/>
                  </a:lnTo>
                  <a:lnTo>
                    <a:pt x="226" y="70"/>
                  </a:lnTo>
                  <a:lnTo>
                    <a:pt x="226" y="70"/>
                  </a:lnTo>
                  <a:lnTo>
                    <a:pt x="226" y="2"/>
                  </a:lnTo>
                  <a:lnTo>
                    <a:pt x="36" y="0"/>
                  </a:lnTo>
                  <a:lnTo>
                    <a:pt x="0" y="64"/>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04" name="Freeform 188"/>
            <p:cNvSpPr>
              <a:spLocks/>
            </p:cNvSpPr>
            <p:nvPr/>
          </p:nvSpPr>
          <p:spPr bwMode="auto">
            <a:xfrm>
              <a:off x="2986" y="2268"/>
              <a:ext cx="282" cy="202"/>
            </a:xfrm>
            <a:custGeom>
              <a:avLst/>
              <a:gdLst>
                <a:gd name="T0" fmla="*/ 282 w 282"/>
                <a:gd name="T1" fmla="*/ 202 h 202"/>
                <a:gd name="T2" fmla="*/ 0 w 282"/>
                <a:gd name="T3" fmla="*/ 202 h 202"/>
                <a:gd name="T4" fmla="*/ 0 w 282"/>
                <a:gd name="T5" fmla="*/ 16 h 202"/>
                <a:gd name="T6" fmla="*/ 282 w 282"/>
                <a:gd name="T7" fmla="*/ 0 h 202"/>
                <a:gd name="T8" fmla="*/ 282 w 282"/>
                <a:gd name="T9" fmla="*/ 202 h 202"/>
              </a:gdLst>
              <a:ahLst/>
              <a:cxnLst>
                <a:cxn ang="0">
                  <a:pos x="T0" y="T1"/>
                </a:cxn>
                <a:cxn ang="0">
                  <a:pos x="T2" y="T3"/>
                </a:cxn>
                <a:cxn ang="0">
                  <a:pos x="T4" y="T5"/>
                </a:cxn>
                <a:cxn ang="0">
                  <a:pos x="T6" y="T7"/>
                </a:cxn>
                <a:cxn ang="0">
                  <a:pos x="T8" y="T9"/>
                </a:cxn>
              </a:cxnLst>
              <a:rect l="0" t="0" r="r" b="b"/>
              <a:pathLst>
                <a:path w="282" h="202">
                  <a:moveTo>
                    <a:pt x="282" y="202"/>
                  </a:moveTo>
                  <a:lnTo>
                    <a:pt x="0" y="202"/>
                  </a:lnTo>
                  <a:lnTo>
                    <a:pt x="0" y="16"/>
                  </a:lnTo>
                  <a:lnTo>
                    <a:pt x="282" y="0"/>
                  </a:lnTo>
                  <a:lnTo>
                    <a:pt x="282" y="202"/>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05" name="Freeform 189"/>
            <p:cNvSpPr>
              <a:spLocks/>
            </p:cNvSpPr>
            <p:nvPr/>
          </p:nvSpPr>
          <p:spPr bwMode="auto">
            <a:xfrm>
              <a:off x="2994" y="2278"/>
              <a:ext cx="274" cy="182"/>
            </a:xfrm>
            <a:custGeom>
              <a:avLst/>
              <a:gdLst>
                <a:gd name="T0" fmla="*/ 274 w 274"/>
                <a:gd name="T1" fmla="*/ 182 h 182"/>
                <a:gd name="T2" fmla="*/ 0 w 274"/>
                <a:gd name="T3" fmla="*/ 182 h 182"/>
                <a:gd name="T4" fmla="*/ 0 w 274"/>
                <a:gd name="T5" fmla="*/ 12 h 182"/>
                <a:gd name="T6" fmla="*/ 274 w 274"/>
                <a:gd name="T7" fmla="*/ 0 h 182"/>
                <a:gd name="T8" fmla="*/ 274 w 274"/>
                <a:gd name="T9" fmla="*/ 182 h 182"/>
              </a:gdLst>
              <a:ahLst/>
              <a:cxnLst>
                <a:cxn ang="0">
                  <a:pos x="T0" y="T1"/>
                </a:cxn>
                <a:cxn ang="0">
                  <a:pos x="T2" y="T3"/>
                </a:cxn>
                <a:cxn ang="0">
                  <a:pos x="T4" y="T5"/>
                </a:cxn>
                <a:cxn ang="0">
                  <a:pos x="T6" y="T7"/>
                </a:cxn>
                <a:cxn ang="0">
                  <a:pos x="T8" y="T9"/>
                </a:cxn>
              </a:cxnLst>
              <a:rect l="0" t="0" r="r" b="b"/>
              <a:pathLst>
                <a:path w="274" h="182">
                  <a:moveTo>
                    <a:pt x="274" y="182"/>
                  </a:moveTo>
                  <a:lnTo>
                    <a:pt x="0" y="182"/>
                  </a:lnTo>
                  <a:lnTo>
                    <a:pt x="0" y="12"/>
                  </a:lnTo>
                  <a:lnTo>
                    <a:pt x="274" y="0"/>
                  </a:lnTo>
                  <a:lnTo>
                    <a:pt x="274" y="182"/>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06" name="Freeform 190"/>
            <p:cNvSpPr>
              <a:spLocks/>
            </p:cNvSpPr>
            <p:nvPr/>
          </p:nvSpPr>
          <p:spPr bwMode="auto">
            <a:xfrm>
              <a:off x="2976" y="2492"/>
              <a:ext cx="48" cy="48"/>
            </a:xfrm>
            <a:custGeom>
              <a:avLst/>
              <a:gdLst>
                <a:gd name="T0" fmla="*/ 48 w 48"/>
                <a:gd name="T1" fmla="*/ 24 h 48"/>
                <a:gd name="T2" fmla="*/ 48 w 48"/>
                <a:gd name="T3" fmla="*/ 24 h 48"/>
                <a:gd name="T4" fmla="*/ 46 w 48"/>
                <a:gd name="T5" fmla="*/ 14 h 48"/>
                <a:gd name="T6" fmla="*/ 40 w 48"/>
                <a:gd name="T7" fmla="*/ 6 h 48"/>
                <a:gd name="T8" fmla="*/ 34 w 48"/>
                <a:gd name="T9" fmla="*/ 2 h 48"/>
                <a:gd name="T10" fmla="*/ 24 w 48"/>
                <a:gd name="T11" fmla="*/ 0 h 48"/>
                <a:gd name="T12" fmla="*/ 24 w 48"/>
                <a:gd name="T13" fmla="*/ 0 h 48"/>
                <a:gd name="T14" fmla="*/ 16 w 48"/>
                <a:gd name="T15" fmla="*/ 2 h 48"/>
                <a:gd name="T16" fmla="*/ 8 w 48"/>
                <a:gd name="T17" fmla="*/ 6 h 48"/>
                <a:gd name="T18" fmla="*/ 2 w 48"/>
                <a:gd name="T19" fmla="*/ 14 h 48"/>
                <a:gd name="T20" fmla="*/ 0 w 48"/>
                <a:gd name="T21" fmla="*/ 24 h 48"/>
                <a:gd name="T22" fmla="*/ 0 w 48"/>
                <a:gd name="T23" fmla="*/ 24 h 48"/>
                <a:gd name="T24" fmla="*/ 2 w 48"/>
                <a:gd name="T25" fmla="*/ 34 h 48"/>
                <a:gd name="T26" fmla="*/ 8 w 48"/>
                <a:gd name="T27" fmla="*/ 40 h 48"/>
                <a:gd name="T28" fmla="*/ 16 w 48"/>
                <a:gd name="T29" fmla="*/ 46 h 48"/>
                <a:gd name="T30" fmla="*/ 24 w 48"/>
                <a:gd name="T31" fmla="*/ 48 h 48"/>
                <a:gd name="T32" fmla="*/ 24 w 48"/>
                <a:gd name="T33" fmla="*/ 48 h 48"/>
                <a:gd name="T34" fmla="*/ 34 w 48"/>
                <a:gd name="T35" fmla="*/ 46 h 48"/>
                <a:gd name="T36" fmla="*/ 40 w 48"/>
                <a:gd name="T37" fmla="*/ 40 h 48"/>
                <a:gd name="T38" fmla="*/ 46 w 48"/>
                <a:gd name="T39" fmla="*/ 34 h 48"/>
                <a:gd name="T40" fmla="*/ 48 w 48"/>
                <a:gd name="T41" fmla="*/ 24 h 48"/>
                <a:gd name="T42" fmla="*/ 48 w 48"/>
                <a:gd name="T43"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8" h="48">
                  <a:moveTo>
                    <a:pt x="48" y="24"/>
                  </a:moveTo>
                  <a:lnTo>
                    <a:pt x="48" y="24"/>
                  </a:lnTo>
                  <a:lnTo>
                    <a:pt x="46" y="14"/>
                  </a:lnTo>
                  <a:lnTo>
                    <a:pt x="40" y="6"/>
                  </a:lnTo>
                  <a:lnTo>
                    <a:pt x="34" y="2"/>
                  </a:lnTo>
                  <a:lnTo>
                    <a:pt x="24" y="0"/>
                  </a:lnTo>
                  <a:lnTo>
                    <a:pt x="24" y="0"/>
                  </a:lnTo>
                  <a:lnTo>
                    <a:pt x="16" y="2"/>
                  </a:lnTo>
                  <a:lnTo>
                    <a:pt x="8" y="6"/>
                  </a:lnTo>
                  <a:lnTo>
                    <a:pt x="2" y="14"/>
                  </a:lnTo>
                  <a:lnTo>
                    <a:pt x="0" y="24"/>
                  </a:lnTo>
                  <a:lnTo>
                    <a:pt x="0" y="24"/>
                  </a:lnTo>
                  <a:lnTo>
                    <a:pt x="2" y="34"/>
                  </a:lnTo>
                  <a:lnTo>
                    <a:pt x="8" y="40"/>
                  </a:lnTo>
                  <a:lnTo>
                    <a:pt x="16" y="46"/>
                  </a:lnTo>
                  <a:lnTo>
                    <a:pt x="24" y="48"/>
                  </a:lnTo>
                  <a:lnTo>
                    <a:pt x="24" y="48"/>
                  </a:lnTo>
                  <a:lnTo>
                    <a:pt x="34" y="46"/>
                  </a:lnTo>
                  <a:lnTo>
                    <a:pt x="40" y="40"/>
                  </a:lnTo>
                  <a:lnTo>
                    <a:pt x="46" y="34"/>
                  </a:lnTo>
                  <a:lnTo>
                    <a:pt x="48" y="24"/>
                  </a:lnTo>
                  <a:lnTo>
                    <a:pt x="48" y="24"/>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07" name="Freeform 191"/>
            <p:cNvSpPr>
              <a:spLocks/>
            </p:cNvSpPr>
            <p:nvPr/>
          </p:nvSpPr>
          <p:spPr bwMode="auto">
            <a:xfrm>
              <a:off x="2984" y="2500"/>
              <a:ext cx="32" cy="32"/>
            </a:xfrm>
            <a:custGeom>
              <a:avLst/>
              <a:gdLst>
                <a:gd name="T0" fmla="*/ 32 w 32"/>
                <a:gd name="T1" fmla="*/ 16 h 32"/>
                <a:gd name="T2" fmla="*/ 32 w 32"/>
                <a:gd name="T3" fmla="*/ 16 h 32"/>
                <a:gd name="T4" fmla="*/ 30 w 32"/>
                <a:gd name="T5" fmla="*/ 10 h 32"/>
                <a:gd name="T6" fmla="*/ 28 w 32"/>
                <a:gd name="T7" fmla="*/ 4 h 32"/>
                <a:gd name="T8" fmla="*/ 22 w 32"/>
                <a:gd name="T9" fmla="*/ 0 h 32"/>
                <a:gd name="T10" fmla="*/ 16 w 32"/>
                <a:gd name="T11" fmla="*/ 0 h 32"/>
                <a:gd name="T12" fmla="*/ 16 w 32"/>
                <a:gd name="T13" fmla="*/ 0 h 32"/>
                <a:gd name="T14" fmla="*/ 10 w 32"/>
                <a:gd name="T15" fmla="*/ 0 h 32"/>
                <a:gd name="T16" fmla="*/ 6 w 32"/>
                <a:gd name="T17" fmla="*/ 4 h 32"/>
                <a:gd name="T18" fmla="*/ 2 w 32"/>
                <a:gd name="T19" fmla="*/ 10 h 32"/>
                <a:gd name="T20" fmla="*/ 0 w 32"/>
                <a:gd name="T21" fmla="*/ 16 h 32"/>
                <a:gd name="T22" fmla="*/ 0 w 32"/>
                <a:gd name="T23" fmla="*/ 16 h 32"/>
                <a:gd name="T24" fmla="*/ 2 w 32"/>
                <a:gd name="T25" fmla="*/ 22 h 32"/>
                <a:gd name="T26" fmla="*/ 6 w 32"/>
                <a:gd name="T27" fmla="*/ 28 h 32"/>
                <a:gd name="T28" fmla="*/ 10 w 32"/>
                <a:gd name="T29" fmla="*/ 30 h 32"/>
                <a:gd name="T30" fmla="*/ 16 w 32"/>
                <a:gd name="T31" fmla="*/ 32 h 32"/>
                <a:gd name="T32" fmla="*/ 16 w 32"/>
                <a:gd name="T33" fmla="*/ 32 h 32"/>
                <a:gd name="T34" fmla="*/ 22 w 32"/>
                <a:gd name="T35" fmla="*/ 30 h 32"/>
                <a:gd name="T36" fmla="*/ 28 w 32"/>
                <a:gd name="T37" fmla="*/ 28 h 32"/>
                <a:gd name="T38" fmla="*/ 30 w 32"/>
                <a:gd name="T39" fmla="*/ 22 h 32"/>
                <a:gd name="T40" fmla="*/ 32 w 32"/>
                <a:gd name="T41" fmla="*/ 16 h 32"/>
                <a:gd name="T42" fmla="*/ 32 w 32"/>
                <a:gd name="T43"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 h="32">
                  <a:moveTo>
                    <a:pt x="32" y="16"/>
                  </a:moveTo>
                  <a:lnTo>
                    <a:pt x="32" y="16"/>
                  </a:lnTo>
                  <a:lnTo>
                    <a:pt x="30" y="10"/>
                  </a:lnTo>
                  <a:lnTo>
                    <a:pt x="28" y="4"/>
                  </a:lnTo>
                  <a:lnTo>
                    <a:pt x="22" y="0"/>
                  </a:lnTo>
                  <a:lnTo>
                    <a:pt x="16" y="0"/>
                  </a:lnTo>
                  <a:lnTo>
                    <a:pt x="16" y="0"/>
                  </a:lnTo>
                  <a:lnTo>
                    <a:pt x="10" y="0"/>
                  </a:lnTo>
                  <a:lnTo>
                    <a:pt x="6" y="4"/>
                  </a:lnTo>
                  <a:lnTo>
                    <a:pt x="2" y="10"/>
                  </a:lnTo>
                  <a:lnTo>
                    <a:pt x="0" y="16"/>
                  </a:lnTo>
                  <a:lnTo>
                    <a:pt x="0" y="16"/>
                  </a:lnTo>
                  <a:lnTo>
                    <a:pt x="2" y="22"/>
                  </a:lnTo>
                  <a:lnTo>
                    <a:pt x="6" y="28"/>
                  </a:lnTo>
                  <a:lnTo>
                    <a:pt x="10" y="30"/>
                  </a:lnTo>
                  <a:lnTo>
                    <a:pt x="16" y="32"/>
                  </a:lnTo>
                  <a:lnTo>
                    <a:pt x="16" y="32"/>
                  </a:lnTo>
                  <a:lnTo>
                    <a:pt x="22" y="30"/>
                  </a:lnTo>
                  <a:lnTo>
                    <a:pt x="28" y="28"/>
                  </a:lnTo>
                  <a:lnTo>
                    <a:pt x="30" y="22"/>
                  </a:lnTo>
                  <a:lnTo>
                    <a:pt x="32" y="16"/>
                  </a:lnTo>
                  <a:lnTo>
                    <a:pt x="32" y="16"/>
                  </a:lnTo>
                  <a:close/>
                </a:path>
              </a:pathLst>
            </a:custGeom>
            <a:solidFill>
              <a:srgbClr val="33A02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08" name="Freeform 192"/>
            <p:cNvSpPr>
              <a:spLocks/>
            </p:cNvSpPr>
            <p:nvPr/>
          </p:nvSpPr>
          <p:spPr bwMode="auto">
            <a:xfrm>
              <a:off x="2976" y="2550"/>
              <a:ext cx="48" cy="48"/>
            </a:xfrm>
            <a:custGeom>
              <a:avLst/>
              <a:gdLst>
                <a:gd name="T0" fmla="*/ 48 w 48"/>
                <a:gd name="T1" fmla="*/ 24 h 48"/>
                <a:gd name="T2" fmla="*/ 48 w 48"/>
                <a:gd name="T3" fmla="*/ 24 h 48"/>
                <a:gd name="T4" fmla="*/ 46 w 48"/>
                <a:gd name="T5" fmla="*/ 14 h 48"/>
                <a:gd name="T6" fmla="*/ 40 w 48"/>
                <a:gd name="T7" fmla="*/ 6 h 48"/>
                <a:gd name="T8" fmla="*/ 34 w 48"/>
                <a:gd name="T9" fmla="*/ 0 h 48"/>
                <a:gd name="T10" fmla="*/ 24 w 48"/>
                <a:gd name="T11" fmla="*/ 0 h 48"/>
                <a:gd name="T12" fmla="*/ 24 w 48"/>
                <a:gd name="T13" fmla="*/ 0 h 48"/>
                <a:gd name="T14" fmla="*/ 16 w 48"/>
                <a:gd name="T15" fmla="*/ 0 h 48"/>
                <a:gd name="T16" fmla="*/ 8 w 48"/>
                <a:gd name="T17" fmla="*/ 6 h 48"/>
                <a:gd name="T18" fmla="*/ 2 w 48"/>
                <a:gd name="T19" fmla="*/ 14 h 48"/>
                <a:gd name="T20" fmla="*/ 0 w 48"/>
                <a:gd name="T21" fmla="*/ 24 h 48"/>
                <a:gd name="T22" fmla="*/ 0 w 48"/>
                <a:gd name="T23" fmla="*/ 24 h 48"/>
                <a:gd name="T24" fmla="*/ 2 w 48"/>
                <a:gd name="T25" fmla="*/ 32 h 48"/>
                <a:gd name="T26" fmla="*/ 8 w 48"/>
                <a:gd name="T27" fmla="*/ 40 h 48"/>
                <a:gd name="T28" fmla="*/ 16 w 48"/>
                <a:gd name="T29" fmla="*/ 46 h 48"/>
                <a:gd name="T30" fmla="*/ 24 w 48"/>
                <a:gd name="T31" fmla="*/ 48 h 48"/>
                <a:gd name="T32" fmla="*/ 24 w 48"/>
                <a:gd name="T33" fmla="*/ 48 h 48"/>
                <a:gd name="T34" fmla="*/ 34 w 48"/>
                <a:gd name="T35" fmla="*/ 46 h 48"/>
                <a:gd name="T36" fmla="*/ 40 w 48"/>
                <a:gd name="T37" fmla="*/ 40 h 48"/>
                <a:gd name="T38" fmla="*/ 46 w 48"/>
                <a:gd name="T39" fmla="*/ 32 h 48"/>
                <a:gd name="T40" fmla="*/ 48 w 48"/>
                <a:gd name="T41" fmla="*/ 24 h 48"/>
                <a:gd name="T42" fmla="*/ 48 w 48"/>
                <a:gd name="T43"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8" h="48">
                  <a:moveTo>
                    <a:pt x="48" y="24"/>
                  </a:moveTo>
                  <a:lnTo>
                    <a:pt x="48" y="24"/>
                  </a:lnTo>
                  <a:lnTo>
                    <a:pt x="46" y="14"/>
                  </a:lnTo>
                  <a:lnTo>
                    <a:pt x="40" y="6"/>
                  </a:lnTo>
                  <a:lnTo>
                    <a:pt x="34" y="0"/>
                  </a:lnTo>
                  <a:lnTo>
                    <a:pt x="24" y="0"/>
                  </a:lnTo>
                  <a:lnTo>
                    <a:pt x="24" y="0"/>
                  </a:lnTo>
                  <a:lnTo>
                    <a:pt x="16" y="0"/>
                  </a:lnTo>
                  <a:lnTo>
                    <a:pt x="8" y="6"/>
                  </a:lnTo>
                  <a:lnTo>
                    <a:pt x="2" y="14"/>
                  </a:lnTo>
                  <a:lnTo>
                    <a:pt x="0" y="24"/>
                  </a:lnTo>
                  <a:lnTo>
                    <a:pt x="0" y="24"/>
                  </a:lnTo>
                  <a:lnTo>
                    <a:pt x="2" y="32"/>
                  </a:lnTo>
                  <a:lnTo>
                    <a:pt x="8" y="40"/>
                  </a:lnTo>
                  <a:lnTo>
                    <a:pt x="16" y="46"/>
                  </a:lnTo>
                  <a:lnTo>
                    <a:pt x="24" y="48"/>
                  </a:lnTo>
                  <a:lnTo>
                    <a:pt x="24" y="48"/>
                  </a:lnTo>
                  <a:lnTo>
                    <a:pt x="34" y="46"/>
                  </a:lnTo>
                  <a:lnTo>
                    <a:pt x="40" y="40"/>
                  </a:lnTo>
                  <a:lnTo>
                    <a:pt x="46" y="32"/>
                  </a:lnTo>
                  <a:lnTo>
                    <a:pt x="48" y="24"/>
                  </a:lnTo>
                  <a:lnTo>
                    <a:pt x="48" y="24"/>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09" name="Freeform 193"/>
            <p:cNvSpPr>
              <a:spLocks/>
            </p:cNvSpPr>
            <p:nvPr/>
          </p:nvSpPr>
          <p:spPr bwMode="auto">
            <a:xfrm>
              <a:off x="2984" y="2558"/>
              <a:ext cx="32" cy="32"/>
            </a:xfrm>
            <a:custGeom>
              <a:avLst/>
              <a:gdLst>
                <a:gd name="T0" fmla="*/ 32 w 32"/>
                <a:gd name="T1" fmla="*/ 16 h 32"/>
                <a:gd name="T2" fmla="*/ 32 w 32"/>
                <a:gd name="T3" fmla="*/ 16 h 32"/>
                <a:gd name="T4" fmla="*/ 30 w 32"/>
                <a:gd name="T5" fmla="*/ 10 h 32"/>
                <a:gd name="T6" fmla="*/ 28 w 32"/>
                <a:gd name="T7" fmla="*/ 4 h 32"/>
                <a:gd name="T8" fmla="*/ 22 w 32"/>
                <a:gd name="T9" fmla="*/ 0 h 32"/>
                <a:gd name="T10" fmla="*/ 16 w 32"/>
                <a:gd name="T11" fmla="*/ 0 h 32"/>
                <a:gd name="T12" fmla="*/ 16 w 32"/>
                <a:gd name="T13" fmla="*/ 0 h 32"/>
                <a:gd name="T14" fmla="*/ 10 w 32"/>
                <a:gd name="T15" fmla="*/ 0 h 32"/>
                <a:gd name="T16" fmla="*/ 6 w 32"/>
                <a:gd name="T17" fmla="*/ 4 h 32"/>
                <a:gd name="T18" fmla="*/ 2 w 32"/>
                <a:gd name="T19" fmla="*/ 10 h 32"/>
                <a:gd name="T20" fmla="*/ 0 w 32"/>
                <a:gd name="T21" fmla="*/ 16 h 32"/>
                <a:gd name="T22" fmla="*/ 0 w 32"/>
                <a:gd name="T23" fmla="*/ 16 h 32"/>
                <a:gd name="T24" fmla="*/ 2 w 32"/>
                <a:gd name="T25" fmla="*/ 22 h 32"/>
                <a:gd name="T26" fmla="*/ 6 w 32"/>
                <a:gd name="T27" fmla="*/ 26 h 32"/>
                <a:gd name="T28" fmla="*/ 10 w 32"/>
                <a:gd name="T29" fmla="*/ 30 h 32"/>
                <a:gd name="T30" fmla="*/ 16 w 32"/>
                <a:gd name="T31" fmla="*/ 32 h 32"/>
                <a:gd name="T32" fmla="*/ 16 w 32"/>
                <a:gd name="T33" fmla="*/ 32 h 32"/>
                <a:gd name="T34" fmla="*/ 22 w 32"/>
                <a:gd name="T35" fmla="*/ 30 h 32"/>
                <a:gd name="T36" fmla="*/ 28 w 32"/>
                <a:gd name="T37" fmla="*/ 26 h 32"/>
                <a:gd name="T38" fmla="*/ 30 w 32"/>
                <a:gd name="T39" fmla="*/ 22 h 32"/>
                <a:gd name="T40" fmla="*/ 32 w 32"/>
                <a:gd name="T41" fmla="*/ 16 h 32"/>
                <a:gd name="T42" fmla="*/ 32 w 32"/>
                <a:gd name="T43"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 h="32">
                  <a:moveTo>
                    <a:pt x="32" y="16"/>
                  </a:moveTo>
                  <a:lnTo>
                    <a:pt x="32" y="16"/>
                  </a:lnTo>
                  <a:lnTo>
                    <a:pt x="30" y="10"/>
                  </a:lnTo>
                  <a:lnTo>
                    <a:pt x="28" y="4"/>
                  </a:lnTo>
                  <a:lnTo>
                    <a:pt x="22" y="0"/>
                  </a:lnTo>
                  <a:lnTo>
                    <a:pt x="16" y="0"/>
                  </a:lnTo>
                  <a:lnTo>
                    <a:pt x="16" y="0"/>
                  </a:lnTo>
                  <a:lnTo>
                    <a:pt x="10" y="0"/>
                  </a:lnTo>
                  <a:lnTo>
                    <a:pt x="6" y="4"/>
                  </a:lnTo>
                  <a:lnTo>
                    <a:pt x="2" y="10"/>
                  </a:lnTo>
                  <a:lnTo>
                    <a:pt x="0" y="16"/>
                  </a:lnTo>
                  <a:lnTo>
                    <a:pt x="0" y="16"/>
                  </a:lnTo>
                  <a:lnTo>
                    <a:pt x="2" y="22"/>
                  </a:lnTo>
                  <a:lnTo>
                    <a:pt x="6" y="26"/>
                  </a:lnTo>
                  <a:lnTo>
                    <a:pt x="10" y="30"/>
                  </a:lnTo>
                  <a:lnTo>
                    <a:pt x="16" y="32"/>
                  </a:lnTo>
                  <a:lnTo>
                    <a:pt x="16" y="32"/>
                  </a:lnTo>
                  <a:lnTo>
                    <a:pt x="22" y="30"/>
                  </a:lnTo>
                  <a:lnTo>
                    <a:pt x="28" y="26"/>
                  </a:lnTo>
                  <a:lnTo>
                    <a:pt x="30" y="22"/>
                  </a:lnTo>
                  <a:lnTo>
                    <a:pt x="32" y="16"/>
                  </a:lnTo>
                  <a:lnTo>
                    <a:pt x="32" y="1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10" name="Freeform 194"/>
            <p:cNvSpPr>
              <a:spLocks/>
            </p:cNvSpPr>
            <p:nvPr/>
          </p:nvSpPr>
          <p:spPr bwMode="auto">
            <a:xfrm>
              <a:off x="3010" y="2286"/>
              <a:ext cx="242" cy="78"/>
            </a:xfrm>
            <a:custGeom>
              <a:avLst/>
              <a:gdLst>
                <a:gd name="T0" fmla="*/ 242 w 242"/>
                <a:gd name="T1" fmla="*/ 70 h 78"/>
                <a:gd name="T2" fmla="*/ 0 w 242"/>
                <a:gd name="T3" fmla="*/ 78 h 78"/>
                <a:gd name="T4" fmla="*/ 0 w 242"/>
                <a:gd name="T5" fmla="*/ 14 h 78"/>
                <a:gd name="T6" fmla="*/ 242 w 242"/>
                <a:gd name="T7" fmla="*/ 0 h 78"/>
                <a:gd name="T8" fmla="*/ 242 w 242"/>
                <a:gd name="T9" fmla="*/ 70 h 78"/>
              </a:gdLst>
              <a:ahLst/>
              <a:cxnLst>
                <a:cxn ang="0">
                  <a:pos x="T0" y="T1"/>
                </a:cxn>
                <a:cxn ang="0">
                  <a:pos x="T2" y="T3"/>
                </a:cxn>
                <a:cxn ang="0">
                  <a:pos x="T4" y="T5"/>
                </a:cxn>
                <a:cxn ang="0">
                  <a:pos x="T6" y="T7"/>
                </a:cxn>
                <a:cxn ang="0">
                  <a:pos x="T8" y="T9"/>
                </a:cxn>
              </a:cxnLst>
              <a:rect l="0" t="0" r="r" b="b"/>
              <a:pathLst>
                <a:path w="242" h="78">
                  <a:moveTo>
                    <a:pt x="242" y="70"/>
                  </a:moveTo>
                  <a:lnTo>
                    <a:pt x="0" y="78"/>
                  </a:lnTo>
                  <a:lnTo>
                    <a:pt x="0" y="14"/>
                  </a:lnTo>
                  <a:lnTo>
                    <a:pt x="242" y="0"/>
                  </a:lnTo>
                  <a:lnTo>
                    <a:pt x="242" y="70"/>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11" name="Freeform 195"/>
            <p:cNvSpPr>
              <a:spLocks/>
            </p:cNvSpPr>
            <p:nvPr/>
          </p:nvSpPr>
          <p:spPr bwMode="auto">
            <a:xfrm>
              <a:off x="3010" y="2320"/>
              <a:ext cx="234" cy="36"/>
            </a:xfrm>
            <a:custGeom>
              <a:avLst/>
              <a:gdLst>
                <a:gd name="T0" fmla="*/ 234 w 234"/>
                <a:gd name="T1" fmla="*/ 28 h 36"/>
                <a:gd name="T2" fmla="*/ 0 w 234"/>
                <a:gd name="T3" fmla="*/ 36 h 36"/>
                <a:gd name="T4" fmla="*/ 0 w 234"/>
                <a:gd name="T5" fmla="*/ 12 h 36"/>
                <a:gd name="T6" fmla="*/ 234 w 234"/>
                <a:gd name="T7" fmla="*/ 0 h 36"/>
                <a:gd name="T8" fmla="*/ 234 w 234"/>
                <a:gd name="T9" fmla="*/ 28 h 36"/>
              </a:gdLst>
              <a:ahLst/>
              <a:cxnLst>
                <a:cxn ang="0">
                  <a:pos x="T0" y="T1"/>
                </a:cxn>
                <a:cxn ang="0">
                  <a:pos x="T2" y="T3"/>
                </a:cxn>
                <a:cxn ang="0">
                  <a:pos x="T4" y="T5"/>
                </a:cxn>
                <a:cxn ang="0">
                  <a:pos x="T6" y="T7"/>
                </a:cxn>
                <a:cxn ang="0">
                  <a:pos x="T8" y="T9"/>
                </a:cxn>
              </a:cxnLst>
              <a:rect l="0" t="0" r="r" b="b"/>
              <a:pathLst>
                <a:path w="234" h="36">
                  <a:moveTo>
                    <a:pt x="234" y="28"/>
                  </a:moveTo>
                  <a:lnTo>
                    <a:pt x="0" y="36"/>
                  </a:lnTo>
                  <a:lnTo>
                    <a:pt x="0" y="12"/>
                  </a:lnTo>
                  <a:lnTo>
                    <a:pt x="234" y="0"/>
                  </a:lnTo>
                  <a:lnTo>
                    <a:pt x="234" y="28"/>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12" name="Rectangle 196"/>
            <p:cNvSpPr>
              <a:spLocks noChangeArrowheads="1"/>
            </p:cNvSpPr>
            <p:nvPr/>
          </p:nvSpPr>
          <p:spPr bwMode="auto">
            <a:xfrm>
              <a:off x="3092" y="2522"/>
              <a:ext cx="174" cy="14"/>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13" name="Freeform 197"/>
            <p:cNvSpPr>
              <a:spLocks/>
            </p:cNvSpPr>
            <p:nvPr/>
          </p:nvSpPr>
          <p:spPr bwMode="auto">
            <a:xfrm>
              <a:off x="3092" y="2514"/>
              <a:ext cx="174" cy="16"/>
            </a:xfrm>
            <a:custGeom>
              <a:avLst/>
              <a:gdLst>
                <a:gd name="T0" fmla="*/ 0 w 174"/>
                <a:gd name="T1" fmla="*/ 16 h 16"/>
                <a:gd name="T2" fmla="*/ 174 w 174"/>
                <a:gd name="T3" fmla="*/ 16 h 16"/>
                <a:gd name="T4" fmla="*/ 174 w 174"/>
                <a:gd name="T5" fmla="*/ 2 h 16"/>
                <a:gd name="T6" fmla="*/ 0 w 174"/>
                <a:gd name="T7" fmla="*/ 0 h 16"/>
                <a:gd name="T8" fmla="*/ 0 w 174"/>
                <a:gd name="T9" fmla="*/ 16 h 16"/>
              </a:gdLst>
              <a:ahLst/>
              <a:cxnLst>
                <a:cxn ang="0">
                  <a:pos x="T0" y="T1"/>
                </a:cxn>
                <a:cxn ang="0">
                  <a:pos x="T2" y="T3"/>
                </a:cxn>
                <a:cxn ang="0">
                  <a:pos x="T4" y="T5"/>
                </a:cxn>
                <a:cxn ang="0">
                  <a:pos x="T6" y="T7"/>
                </a:cxn>
                <a:cxn ang="0">
                  <a:pos x="T8" y="T9"/>
                </a:cxn>
              </a:cxnLst>
              <a:rect l="0" t="0" r="r" b="b"/>
              <a:pathLst>
                <a:path w="174" h="16">
                  <a:moveTo>
                    <a:pt x="0" y="16"/>
                  </a:moveTo>
                  <a:lnTo>
                    <a:pt x="174" y="16"/>
                  </a:lnTo>
                  <a:lnTo>
                    <a:pt x="174" y="2"/>
                  </a:lnTo>
                  <a:lnTo>
                    <a:pt x="0" y="0"/>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14" name="Freeform 198"/>
            <p:cNvSpPr>
              <a:spLocks/>
            </p:cNvSpPr>
            <p:nvPr/>
          </p:nvSpPr>
          <p:spPr bwMode="auto">
            <a:xfrm>
              <a:off x="3488" y="2810"/>
              <a:ext cx="170" cy="268"/>
            </a:xfrm>
            <a:custGeom>
              <a:avLst/>
              <a:gdLst>
                <a:gd name="T0" fmla="*/ 170 w 170"/>
                <a:gd name="T1" fmla="*/ 0 h 268"/>
                <a:gd name="T2" fmla="*/ 170 w 170"/>
                <a:gd name="T3" fmla="*/ 0 h 268"/>
                <a:gd name="T4" fmla="*/ 170 w 170"/>
                <a:gd name="T5" fmla="*/ 192 h 268"/>
                <a:gd name="T6" fmla="*/ 170 w 170"/>
                <a:gd name="T7" fmla="*/ 192 h 268"/>
                <a:gd name="T8" fmla="*/ 0 w 170"/>
                <a:gd name="T9" fmla="*/ 268 h 268"/>
                <a:gd name="T10" fmla="*/ 0 w 170"/>
                <a:gd name="T11" fmla="*/ 268 h 268"/>
                <a:gd name="T12" fmla="*/ 2 w 170"/>
                <a:gd name="T13" fmla="*/ 234 h 268"/>
                <a:gd name="T14" fmla="*/ 8 w 170"/>
                <a:gd name="T15" fmla="*/ 204 h 268"/>
                <a:gd name="T16" fmla="*/ 16 w 170"/>
                <a:gd name="T17" fmla="*/ 180 h 268"/>
                <a:gd name="T18" fmla="*/ 24 w 170"/>
                <a:gd name="T19" fmla="*/ 160 h 268"/>
                <a:gd name="T20" fmla="*/ 36 w 170"/>
                <a:gd name="T21" fmla="*/ 144 h 268"/>
                <a:gd name="T22" fmla="*/ 48 w 170"/>
                <a:gd name="T23" fmla="*/ 130 h 268"/>
                <a:gd name="T24" fmla="*/ 62 w 170"/>
                <a:gd name="T25" fmla="*/ 118 h 268"/>
                <a:gd name="T26" fmla="*/ 74 w 170"/>
                <a:gd name="T27" fmla="*/ 108 h 268"/>
                <a:gd name="T28" fmla="*/ 104 w 170"/>
                <a:gd name="T29" fmla="*/ 90 h 268"/>
                <a:gd name="T30" fmla="*/ 116 w 170"/>
                <a:gd name="T31" fmla="*/ 80 h 268"/>
                <a:gd name="T32" fmla="*/ 130 w 170"/>
                <a:gd name="T33" fmla="*/ 68 h 268"/>
                <a:gd name="T34" fmla="*/ 142 w 170"/>
                <a:gd name="T35" fmla="*/ 56 h 268"/>
                <a:gd name="T36" fmla="*/ 154 w 170"/>
                <a:gd name="T37" fmla="*/ 40 h 268"/>
                <a:gd name="T38" fmla="*/ 162 w 170"/>
                <a:gd name="T39" fmla="*/ 22 h 268"/>
                <a:gd name="T40" fmla="*/ 170 w 170"/>
                <a:gd name="T41" fmla="*/ 0 h 268"/>
                <a:gd name="T42" fmla="*/ 170 w 170"/>
                <a:gd name="T43" fmla="*/ 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0" h="268">
                  <a:moveTo>
                    <a:pt x="170" y="0"/>
                  </a:moveTo>
                  <a:lnTo>
                    <a:pt x="170" y="0"/>
                  </a:lnTo>
                  <a:lnTo>
                    <a:pt x="170" y="192"/>
                  </a:lnTo>
                  <a:lnTo>
                    <a:pt x="170" y="192"/>
                  </a:lnTo>
                  <a:lnTo>
                    <a:pt x="0" y="268"/>
                  </a:lnTo>
                  <a:lnTo>
                    <a:pt x="0" y="268"/>
                  </a:lnTo>
                  <a:lnTo>
                    <a:pt x="2" y="234"/>
                  </a:lnTo>
                  <a:lnTo>
                    <a:pt x="8" y="204"/>
                  </a:lnTo>
                  <a:lnTo>
                    <a:pt x="16" y="180"/>
                  </a:lnTo>
                  <a:lnTo>
                    <a:pt x="24" y="160"/>
                  </a:lnTo>
                  <a:lnTo>
                    <a:pt x="36" y="144"/>
                  </a:lnTo>
                  <a:lnTo>
                    <a:pt x="48" y="130"/>
                  </a:lnTo>
                  <a:lnTo>
                    <a:pt x="62" y="118"/>
                  </a:lnTo>
                  <a:lnTo>
                    <a:pt x="74" y="108"/>
                  </a:lnTo>
                  <a:lnTo>
                    <a:pt x="104" y="90"/>
                  </a:lnTo>
                  <a:lnTo>
                    <a:pt x="116" y="80"/>
                  </a:lnTo>
                  <a:lnTo>
                    <a:pt x="130" y="68"/>
                  </a:lnTo>
                  <a:lnTo>
                    <a:pt x="142" y="56"/>
                  </a:lnTo>
                  <a:lnTo>
                    <a:pt x="154" y="40"/>
                  </a:lnTo>
                  <a:lnTo>
                    <a:pt x="162" y="22"/>
                  </a:lnTo>
                  <a:lnTo>
                    <a:pt x="170" y="0"/>
                  </a:lnTo>
                  <a:lnTo>
                    <a:pt x="170"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15" name="Freeform 199"/>
            <p:cNvSpPr>
              <a:spLocks/>
            </p:cNvSpPr>
            <p:nvPr/>
          </p:nvSpPr>
          <p:spPr bwMode="auto">
            <a:xfrm>
              <a:off x="2984" y="2660"/>
              <a:ext cx="126" cy="454"/>
            </a:xfrm>
            <a:custGeom>
              <a:avLst/>
              <a:gdLst>
                <a:gd name="T0" fmla="*/ 76 w 126"/>
                <a:gd name="T1" fmla="*/ 144 h 454"/>
                <a:gd name="T2" fmla="*/ 76 w 126"/>
                <a:gd name="T3" fmla="*/ 144 h 454"/>
                <a:gd name="T4" fmla="*/ 78 w 126"/>
                <a:gd name="T5" fmla="*/ 132 h 454"/>
                <a:gd name="T6" fmla="*/ 80 w 126"/>
                <a:gd name="T7" fmla="*/ 120 h 454"/>
                <a:gd name="T8" fmla="*/ 84 w 126"/>
                <a:gd name="T9" fmla="*/ 112 h 454"/>
                <a:gd name="T10" fmla="*/ 90 w 126"/>
                <a:gd name="T11" fmla="*/ 102 h 454"/>
                <a:gd name="T12" fmla="*/ 98 w 126"/>
                <a:gd name="T13" fmla="*/ 94 h 454"/>
                <a:gd name="T14" fmla="*/ 106 w 126"/>
                <a:gd name="T15" fmla="*/ 88 h 454"/>
                <a:gd name="T16" fmla="*/ 116 w 126"/>
                <a:gd name="T17" fmla="*/ 84 h 454"/>
                <a:gd name="T18" fmla="*/ 126 w 126"/>
                <a:gd name="T19" fmla="*/ 82 h 454"/>
                <a:gd name="T20" fmla="*/ 126 w 126"/>
                <a:gd name="T21" fmla="*/ 6 h 454"/>
                <a:gd name="T22" fmla="*/ 0 w 126"/>
                <a:gd name="T23" fmla="*/ 0 h 454"/>
                <a:gd name="T24" fmla="*/ 0 w 126"/>
                <a:gd name="T25" fmla="*/ 430 h 454"/>
                <a:gd name="T26" fmla="*/ 0 w 126"/>
                <a:gd name="T27" fmla="*/ 430 h 454"/>
                <a:gd name="T28" fmla="*/ 34 w 126"/>
                <a:gd name="T29" fmla="*/ 438 h 454"/>
                <a:gd name="T30" fmla="*/ 74 w 126"/>
                <a:gd name="T31" fmla="*/ 446 h 454"/>
                <a:gd name="T32" fmla="*/ 126 w 126"/>
                <a:gd name="T33" fmla="*/ 454 h 454"/>
                <a:gd name="T34" fmla="*/ 126 w 126"/>
                <a:gd name="T35" fmla="*/ 204 h 454"/>
                <a:gd name="T36" fmla="*/ 126 w 126"/>
                <a:gd name="T37" fmla="*/ 204 h 454"/>
                <a:gd name="T38" fmla="*/ 116 w 126"/>
                <a:gd name="T39" fmla="*/ 202 h 454"/>
                <a:gd name="T40" fmla="*/ 106 w 126"/>
                <a:gd name="T41" fmla="*/ 198 h 454"/>
                <a:gd name="T42" fmla="*/ 98 w 126"/>
                <a:gd name="T43" fmla="*/ 192 h 454"/>
                <a:gd name="T44" fmla="*/ 90 w 126"/>
                <a:gd name="T45" fmla="*/ 184 h 454"/>
                <a:gd name="T46" fmla="*/ 84 w 126"/>
                <a:gd name="T47" fmla="*/ 176 h 454"/>
                <a:gd name="T48" fmla="*/ 80 w 126"/>
                <a:gd name="T49" fmla="*/ 166 h 454"/>
                <a:gd name="T50" fmla="*/ 78 w 126"/>
                <a:gd name="T51" fmla="*/ 154 h 454"/>
                <a:gd name="T52" fmla="*/ 76 w 126"/>
                <a:gd name="T53" fmla="*/ 144 h 454"/>
                <a:gd name="T54" fmla="*/ 76 w 126"/>
                <a:gd name="T55" fmla="*/ 144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6" h="454">
                  <a:moveTo>
                    <a:pt x="76" y="144"/>
                  </a:moveTo>
                  <a:lnTo>
                    <a:pt x="76" y="144"/>
                  </a:lnTo>
                  <a:lnTo>
                    <a:pt x="78" y="132"/>
                  </a:lnTo>
                  <a:lnTo>
                    <a:pt x="80" y="120"/>
                  </a:lnTo>
                  <a:lnTo>
                    <a:pt x="84" y="112"/>
                  </a:lnTo>
                  <a:lnTo>
                    <a:pt x="90" y="102"/>
                  </a:lnTo>
                  <a:lnTo>
                    <a:pt x="98" y="94"/>
                  </a:lnTo>
                  <a:lnTo>
                    <a:pt x="106" y="88"/>
                  </a:lnTo>
                  <a:lnTo>
                    <a:pt x="116" y="84"/>
                  </a:lnTo>
                  <a:lnTo>
                    <a:pt x="126" y="82"/>
                  </a:lnTo>
                  <a:lnTo>
                    <a:pt x="126" y="6"/>
                  </a:lnTo>
                  <a:lnTo>
                    <a:pt x="0" y="0"/>
                  </a:lnTo>
                  <a:lnTo>
                    <a:pt x="0" y="430"/>
                  </a:lnTo>
                  <a:lnTo>
                    <a:pt x="0" y="430"/>
                  </a:lnTo>
                  <a:lnTo>
                    <a:pt x="34" y="438"/>
                  </a:lnTo>
                  <a:lnTo>
                    <a:pt x="74" y="446"/>
                  </a:lnTo>
                  <a:lnTo>
                    <a:pt x="126" y="454"/>
                  </a:lnTo>
                  <a:lnTo>
                    <a:pt x="126" y="204"/>
                  </a:lnTo>
                  <a:lnTo>
                    <a:pt x="126" y="204"/>
                  </a:lnTo>
                  <a:lnTo>
                    <a:pt x="116" y="202"/>
                  </a:lnTo>
                  <a:lnTo>
                    <a:pt x="106" y="198"/>
                  </a:lnTo>
                  <a:lnTo>
                    <a:pt x="98" y="192"/>
                  </a:lnTo>
                  <a:lnTo>
                    <a:pt x="90" y="184"/>
                  </a:lnTo>
                  <a:lnTo>
                    <a:pt x="84" y="176"/>
                  </a:lnTo>
                  <a:lnTo>
                    <a:pt x="80" y="166"/>
                  </a:lnTo>
                  <a:lnTo>
                    <a:pt x="78" y="154"/>
                  </a:lnTo>
                  <a:lnTo>
                    <a:pt x="76" y="144"/>
                  </a:lnTo>
                  <a:lnTo>
                    <a:pt x="76" y="144"/>
                  </a:lnTo>
                  <a:close/>
                </a:path>
              </a:pathLst>
            </a:custGeom>
            <a:solidFill>
              <a:srgbClr val="9E9E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16" name="Freeform 200"/>
            <p:cNvSpPr>
              <a:spLocks/>
            </p:cNvSpPr>
            <p:nvPr/>
          </p:nvSpPr>
          <p:spPr bwMode="auto">
            <a:xfrm>
              <a:off x="3126" y="2666"/>
              <a:ext cx="146" cy="460"/>
            </a:xfrm>
            <a:custGeom>
              <a:avLst/>
              <a:gdLst>
                <a:gd name="T0" fmla="*/ 146 w 146"/>
                <a:gd name="T1" fmla="*/ 6 h 460"/>
                <a:gd name="T2" fmla="*/ 0 w 146"/>
                <a:gd name="T3" fmla="*/ 0 h 460"/>
                <a:gd name="T4" fmla="*/ 0 w 146"/>
                <a:gd name="T5" fmla="*/ 76 h 460"/>
                <a:gd name="T6" fmla="*/ 0 w 146"/>
                <a:gd name="T7" fmla="*/ 76 h 460"/>
                <a:gd name="T8" fmla="*/ 10 w 146"/>
                <a:gd name="T9" fmla="*/ 78 h 460"/>
                <a:gd name="T10" fmla="*/ 20 w 146"/>
                <a:gd name="T11" fmla="*/ 82 h 460"/>
                <a:gd name="T12" fmla="*/ 28 w 146"/>
                <a:gd name="T13" fmla="*/ 88 h 460"/>
                <a:gd name="T14" fmla="*/ 36 w 146"/>
                <a:gd name="T15" fmla="*/ 96 h 460"/>
                <a:gd name="T16" fmla="*/ 42 w 146"/>
                <a:gd name="T17" fmla="*/ 106 h 460"/>
                <a:gd name="T18" fmla="*/ 46 w 146"/>
                <a:gd name="T19" fmla="*/ 114 h 460"/>
                <a:gd name="T20" fmla="*/ 50 w 146"/>
                <a:gd name="T21" fmla="*/ 126 h 460"/>
                <a:gd name="T22" fmla="*/ 50 w 146"/>
                <a:gd name="T23" fmla="*/ 138 h 460"/>
                <a:gd name="T24" fmla="*/ 50 w 146"/>
                <a:gd name="T25" fmla="*/ 138 h 460"/>
                <a:gd name="T26" fmla="*/ 50 w 146"/>
                <a:gd name="T27" fmla="*/ 148 h 460"/>
                <a:gd name="T28" fmla="*/ 46 w 146"/>
                <a:gd name="T29" fmla="*/ 160 h 460"/>
                <a:gd name="T30" fmla="*/ 42 w 146"/>
                <a:gd name="T31" fmla="*/ 170 h 460"/>
                <a:gd name="T32" fmla="*/ 36 w 146"/>
                <a:gd name="T33" fmla="*/ 178 h 460"/>
                <a:gd name="T34" fmla="*/ 28 w 146"/>
                <a:gd name="T35" fmla="*/ 186 h 460"/>
                <a:gd name="T36" fmla="*/ 20 w 146"/>
                <a:gd name="T37" fmla="*/ 192 h 460"/>
                <a:gd name="T38" fmla="*/ 10 w 146"/>
                <a:gd name="T39" fmla="*/ 196 h 460"/>
                <a:gd name="T40" fmla="*/ 0 w 146"/>
                <a:gd name="T41" fmla="*/ 198 h 460"/>
                <a:gd name="T42" fmla="*/ 0 w 146"/>
                <a:gd name="T43" fmla="*/ 450 h 460"/>
                <a:gd name="T44" fmla="*/ 0 w 146"/>
                <a:gd name="T45" fmla="*/ 450 h 460"/>
                <a:gd name="T46" fmla="*/ 70 w 146"/>
                <a:gd name="T47" fmla="*/ 456 h 460"/>
                <a:gd name="T48" fmla="*/ 106 w 146"/>
                <a:gd name="T49" fmla="*/ 458 h 460"/>
                <a:gd name="T50" fmla="*/ 144 w 146"/>
                <a:gd name="T51" fmla="*/ 460 h 460"/>
                <a:gd name="T52" fmla="*/ 146 w 146"/>
                <a:gd name="T53" fmla="*/ 6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6" h="460">
                  <a:moveTo>
                    <a:pt x="146" y="6"/>
                  </a:moveTo>
                  <a:lnTo>
                    <a:pt x="0" y="0"/>
                  </a:lnTo>
                  <a:lnTo>
                    <a:pt x="0" y="76"/>
                  </a:lnTo>
                  <a:lnTo>
                    <a:pt x="0" y="76"/>
                  </a:lnTo>
                  <a:lnTo>
                    <a:pt x="10" y="78"/>
                  </a:lnTo>
                  <a:lnTo>
                    <a:pt x="20" y="82"/>
                  </a:lnTo>
                  <a:lnTo>
                    <a:pt x="28" y="88"/>
                  </a:lnTo>
                  <a:lnTo>
                    <a:pt x="36" y="96"/>
                  </a:lnTo>
                  <a:lnTo>
                    <a:pt x="42" y="106"/>
                  </a:lnTo>
                  <a:lnTo>
                    <a:pt x="46" y="114"/>
                  </a:lnTo>
                  <a:lnTo>
                    <a:pt x="50" y="126"/>
                  </a:lnTo>
                  <a:lnTo>
                    <a:pt x="50" y="138"/>
                  </a:lnTo>
                  <a:lnTo>
                    <a:pt x="50" y="138"/>
                  </a:lnTo>
                  <a:lnTo>
                    <a:pt x="50" y="148"/>
                  </a:lnTo>
                  <a:lnTo>
                    <a:pt x="46" y="160"/>
                  </a:lnTo>
                  <a:lnTo>
                    <a:pt x="42" y="170"/>
                  </a:lnTo>
                  <a:lnTo>
                    <a:pt x="36" y="178"/>
                  </a:lnTo>
                  <a:lnTo>
                    <a:pt x="28" y="186"/>
                  </a:lnTo>
                  <a:lnTo>
                    <a:pt x="20" y="192"/>
                  </a:lnTo>
                  <a:lnTo>
                    <a:pt x="10" y="196"/>
                  </a:lnTo>
                  <a:lnTo>
                    <a:pt x="0" y="198"/>
                  </a:lnTo>
                  <a:lnTo>
                    <a:pt x="0" y="450"/>
                  </a:lnTo>
                  <a:lnTo>
                    <a:pt x="0" y="450"/>
                  </a:lnTo>
                  <a:lnTo>
                    <a:pt x="70" y="456"/>
                  </a:lnTo>
                  <a:lnTo>
                    <a:pt x="106" y="458"/>
                  </a:lnTo>
                  <a:lnTo>
                    <a:pt x="144" y="460"/>
                  </a:lnTo>
                  <a:lnTo>
                    <a:pt x="146" y="6"/>
                  </a:lnTo>
                  <a:close/>
                </a:path>
              </a:pathLst>
            </a:custGeom>
            <a:solidFill>
              <a:srgbClr val="9E9E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17" name="Freeform 201"/>
            <p:cNvSpPr>
              <a:spLocks/>
            </p:cNvSpPr>
            <p:nvPr/>
          </p:nvSpPr>
          <p:spPr bwMode="auto">
            <a:xfrm>
              <a:off x="3078" y="2760"/>
              <a:ext cx="80" cy="86"/>
            </a:xfrm>
            <a:custGeom>
              <a:avLst/>
              <a:gdLst>
                <a:gd name="T0" fmla="*/ 80 w 80"/>
                <a:gd name="T1" fmla="*/ 44 h 86"/>
                <a:gd name="T2" fmla="*/ 80 w 80"/>
                <a:gd name="T3" fmla="*/ 44 h 86"/>
                <a:gd name="T4" fmla="*/ 78 w 80"/>
                <a:gd name="T5" fmla="*/ 34 h 86"/>
                <a:gd name="T6" fmla="*/ 76 w 80"/>
                <a:gd name="T7" fmla="*/ 26 h 86"/>
                <a:gd name="T8" fmla="*/ 74 w 80"/>
                <a:gd name="T9" fmla="*/ 20 h 86"/>
                <a:gd name="T10" fmla="*/ 68 w 80"/>
                <a:gd name="T11" fmla="*/ 14 h 86"/>
                <a:gd name="T12" fmla="*/ 62 w 80"/>
                <a:gd name="T13" fmla="*/ 8 h 86"/>
                <a:gd name="T14" fmla="*/ 56 w 80"/>
                <a:gd name="T15" fmla="*/ 4 h 86"/>
                <a:gd name="T16" fmla="*/ 48 w 80"/>
                <a:gd name="T17" fmla="*/ 2 h 86"/>
                <a:gd name="T18" fmla="*/ 40 w 80"/>
                <a:gd name="T19" fmla="*/ 0 h 86"/>
                <a:gd name="T20" fmla="*/ 40 w 80"/>
                <a:gd name="T21" fmla="*/ 0 h 86"/>
                <a:gd name="T22" fmla="*/ 32 w 80"/>
                <a:gd name="T23" fmla="*/ 2 h 86"/>
                <a:gd name="T24" fmla="*/ 24 w 80"/>
                <a:gd name="T25" fmla="*/ 4 h 86"/>
                <a:gd name="T26" fmla="*/ 18 w 80"/>
                <a:gd name="T27" fmla="*/ 8 h 86"/>
                <a:gd name="T28" fmla="*/ 12 w 80"/>
                <a:gd name="T29" fmla="*/ 14 h 86"/>
                <a:gd name="T30" fmla="*/ 8 w 80"/>
                <a:gd name="T31" fmla="*/ 20 h 86"/>
                <a:gd name="T32" fmla="*/ 4 w 80"/>
                <a:gd name="T33" fmla="*/ 26 h 86"/>
                <a:gd name="T34" fmla="*/ 2 w 80"/>
                <a:gd name="T35" fmla="*/ 34 h 86"/>
                <a:gd name="T36" fmla="*/ 0 w 80"/>
                <a:gd name="T37" fmla="*/ 44 h 86"/>
                <a:gd name="T38" fmla="*/ 0 w 80"/>
                <a:gd name="T39" fmla="*/ 44 h 86"/>
                <a:gd name="T40" fmla="*/ 2 w 80"/>
                <a:gd name="T41" fmla="*/ 52 h 86"/>
                <a:gd name="T42" fmla="*/ 4 w 80"/>
                <a:gd name="T43" fmla="*/ 60 h 86"/>
                <a:gd name="T44" fmla="*/ 8 w 80"/>
                <a:gd name="T45" fmla="*/ 66 h 86"/>
                <a:gd name="T46" fmla="*/ 12 w 80"/>
                <a:gd name="T47" fmla="*/ 74 h 86"/>
                <a:gd name="T48" fmla="*/ 18 w 80"/>
                <a:gd name="T49" fmla="*/ 78 h 86"/>
                <a:gd name="T50" fmla="*/ 24 w 80"/>
                <a:gd name="T51" fmla="*/ 82 h 86"/>
                <a:gd name="T52" fmla="*/ 32 w 80"/>
                <a:gd name="T53" fmla="*/ 84 h 86"/>
                <a:gd name="T54" fmla="*/ 40 w 80"/>
                <a:gd name="T55" fmla="*/ 86 h 86"/>
                <a:gd name="T56" fmla="*/ 40 w 80"/>
                <a:gd name="T57" fmla="*/ 86 h 86"/>
                <a:gd name="T58" fmla="*/ 48 w 80"/>
                <a:gd name="T59" fmla="*/ 84 h 86"/>
                <a:gd name="T60" fmla="*/ 56 w 80"/>
                <a:gd name="T61" fmla="*/ 82 h 86"/>
                <a:gd name="T62" fmla="*/ 62 w 80"/>
                <a:gd name="T63" fmla="*/ 78 h 86"/>
                <a:gd name="T64" fmla="*/ 68 w 80"/>
                <a:gd name="T65" fmla="*/ 74 h 86"/>
                <a:gd name="T66" fmla="*/ 74 w 80"/>
                <a:gd name="T67" fmla="*/ 66 h 86"/>
                <a:gd name="T68" fmla="*/ 76 w 80"/>
                <a:gd name="T69" fmla="*/ 60 h 86"/>
                <a:gd name="T70" fmla="*/ 78 w 80"/>
                <a:gd name="T71" fmla="*/ 52 h 86"/>
                <a:gd name="T72" fmla="*/ 80 w 80"/>
                <a:gd name="T73" fmla="*/ 44 h 86"/>
                <a:gd name="T74" fmla="*/ 80 w 80"/>
                <a:gd name="T75" fmla="*/ 4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0" h="86">
                  <a:moveTo>
                    <a:pt x="80" y="44"/>
                  </a:moveTo>
                  <a:lnTo>
                    <a:pt x="80" y="44"/>
                  </a:lnTo>
                  <a:lnTo>
                    <a:pt x="78" y="34"/>
                  </a:lnTo>
                  <a:lnTo>
                    <a:pt x="76" y="26"/>
                  </a:lnTo>
                  <a:lnTo>
                    <a:pt x="74" y="20"/>
                  </a:lnTo>
                  <a:lnTo>
                    <a:pt x="68" y="14"/>
                  </a:lnTo>
                  <a:lnTo>
                    <a:pt x="62" y="8"/>
                  </a:lnTo>
                  <a:lnTo>
                    <a:pt x="56" y="4"/>
                  </a:lnTo>
                  <a:lnTo>
                    <a:pt x="48" y="2"/>
                  </a:lnTo>
                  <a:lnTo>
                    <a:pt x="40" y="0"/>
                  </a:lnTo>
                  <a:lnTo>
                    <a:pt x="40" y="0"/>
                  </a:lnTo>
                  <a:lnTo>
                    <a:pt x="32" y="2"/>
                  </a:lnTo>
                  <a:lnTo>
                    <a:pt x="24" y="4"/>
                  </a:lnTo>
                  <a:lnTo>
                    <a:pt x="18" y="8"/>
                  </a:lnTo>
                  <a:lnTo>
                    <a:pt x="12" y="14"/>
                  </a:lnTo>
                  <a:lnTo>
                    <a:pt x="8" y="20"/>
                  </a:lnTo>
                  <a:lnTo>
                    <a:pt x="4" y="26"/>
                  </a:lnTo>
                  <a:lnTo>
                    <a:pt x="2" y="34"/>
                  </a:lnTo>
                  <a:lnTo>
                    <a:pt x="0" y="44"/>
                  </a:lnTo>
                  <a:lnTo>
                    <a:pt x="0" y="44"/>
                  </a:lnTo>
                  <a:lnTo>
                    <a:pt x="2" y="52"/>
                  </a:lnTo>
                  <a:lnTo>
                    <a:pt x="4" y="60"/>
                  </a:lnTo>
                  <a:lnTo>
                    <a:pt x="8" y="66"/>
                  </a:lnTo>
                  <a:lnTo>
                    <a:pt x="12" y="74"/>
                  </a:lnTo>
                  <a:lnTo>
                    <a:pt x="18" y="78"/>
                  </a:lnTo>
                  <a:lnTo>
                    <a:pt x="24" y="82"/>
                  </a:lnTo>
                  <a:lnTo>
                    <a:pt x="32" y="84"/>
                  </a:lnTo>
                  <a:lnTo>
                    <a:pt x="40" y="86"/>
                  </a:lnTo>
                  <a:lnTo>
                    <a:pt x="40" y="86"/>
                  </a:lnTo>
                  <a:lnTo>
                    <a:pt x="48" y="84"/>
                  </a:lnTo>
                  <a:lnTo>
                    <a:pt x="56" y="82"/>
                  </a:lnTo>
                  <a:lnTo>
                    <a:pt x="62" y="78"/>
                  </a:lnTo>
                  <a:lnTo>
                    <a:pt x="68" y="74"/>
                  </a:lnTo>
                  <a:lnTo>
                    <a:pt x="74" y="66"/>
                  </a:lnTo>
                  <a:lnTo>
                    <a:pt x="76" y="60"/>
                  </a:lnTo>
                  <a:lnTo>
                    <a:pt x="78" y="52"/>
                  </a:lnTo>
                  <a:lnTo>
                    <a:pt x="80" y="44"/>
                  </a:lnTo>
                  <a:lnTo>
                    <a:pt x="80" y="44"/>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18" name="Freeform 202"/>
            <p:cNvSpPr>
              <a:spLocks/>
            </p:cNvSpPr>
            <p:nvPr/>
          </p:nvSpPr>
          <p:spPr bwMode="auto">
            <a:xfrm>
              <a:off x="3080" y="2770"/>
              <a:ext cx="64" cy="68"/>
            </a:xfrm>
            <a:custGeom>
              <a:avLst/>
              <a:gdLst>
                <a:gd name="T0" fmla="*/ 48 w 64"/>
                <a:gd name="T1" fmla="*/ 40 h 68"/>
                <a:gd name="T2" fmla="*/ 48 w 64"/>
                <a:gd name="T3" fmla="*/ 40 h 68"/>
                <a:gd name="T4" fmla="*/ 42 w 64"/>
                <a:gd name="T5" fmla="*/ 40 h 68"/>
                <a:gd name="T6" fmla="*/ 38 w 64"/>
                <a:gd name="T7" fmla="*/ 36 h 68"/>
                <a:gd name="T8" fmla="*/ 34 w 64"/>
                <a:gd name="T9" fmla="*/ 30 h 68"/>
                <a:gd name="T10" fmla="*/ 32 w 64"/>
                <a:gd name="T11" fmla="*/ 24 h 68"/>
                <a:gd name="T12" fmla="*/ 32 w 64"/>
                <a:gd name="T13" fmla="*/ 24 h 68"/>
                <a:gd name="T14" fmla="*/ 34 w 64"/>
                <a:gd name="T15" fmla="*/ 18 h 68"/>
                <a:gd name="T16" fmla="*/ 38 w 64"/>
                <a:gd name="T17" fmla="*/ 12 h 68"/>
                <a:gd name="T18" fmla="*/ 42 w 64"/>
                <a:gd name="T19" fmla="*/ 8 h 68"/>
                <a:gd name="T20" fmla="*/ 48 w 64"/>
                <a:gd name="T21" fmla="*/ 6 h 68"/>
                <a:gd name="T22" fmla="*/ 48 w 64"/>
                <a:gd name="T23" fmla="*/ 6 h 68"/>
                <a:gd name="T24" fmla="*/ 50 w 64"/>
                <a:gd name="T25" fmla="*/ 6 h 68"/>
                <a:gd name="T26" fmla="*/ 50 w 64"/>
                <a:gd name="T27" fmla="*/ 6 h 68"/>
                <a:gd name="T28" fmla="*/ 42 w 64"/>
                <a:gd name="T29" fmla="*/ 2 h 68"/>
                <a:gd name="T30" fmla="*/ 32 w 64"/>
                <a:gd name="T31" fmla="*/ 0 h 68"/>
                <a:gd name="T32" fmla="*/ 32 w 64"/>
                <a:gd name="T33" fmla="*/ 0 h 68"/>
                <a:gd name="T34" fmla="*/ 26 w 64"/>
                <a:gd name="T35" fmla="*/ 2 h 68"/>
                <a:gd name="T36" fmla="*/ 20 w 64"/>
                <a:gd name="T37" fmla="*/ 4 h 68"/>
                <a:gd name="T38" fmla="*/ 14 w 64"/>
                <a:gd name="T39" fmla="*/ 6 h 68"/>
                <a:gd name="T40" fmla="*/ 10 w 64"/>
                <a:gd name="T41" fmla="*/ 10 h 68"/>
                <a:gd name="T42" fmla="*/ 6 w 64"/>
                <a:gd name="T43" fmla="*/ 16 h 68"/>
                <a:gd name="T44" fmla="*/ 2 w 64"/>
                <a:gd name="T45" fmla="*/ 22 h 68"/>
                <a:gd name="T46" fmla="*/ 0 w 64"/>
                <a:gd name="T47" fmla="*/ 28 h 68"/>
                <a:gd name="T48" fmla="*/ 0 w 64"/>
                <a:gd name="T49" fmla="*/ 34 h 68"/>
                <a:gd name="T50" fmla="*/ 0 w 64"/>
                <a:gd name="T51" fmla="*/ 34 h 68"/>
                <a:gd name="T52" fmla="*/ 0 w 64"/>
                <a:gd name="T53" fmla="*/ 42 h 68"/>
                <a:gd name="T54" fmla="*/ 2 w 64"/>
                <a:gd name="T55" fmla="*/ 48 h 68"/>
                <a:gd name="T56" fmla="*/ 6 w 64"/>
                <a:gd name="T57" fmla="*/ 54 h 68"/>
                <a:gd name="T58" fmla="*/ 10 w 64"/>
                <a:gd name="T59" fmla="*/ 58 h 68"/>
                <a:gd name="T60" fmla="*/ 14 w 64"/>
                <a:gd name="T61" fmla="*/ 62 h 68"/>
                <a:gd name="T62" fmla="*/ 20 w 64"/>
                <a:gd name="T63" fmla="*/ 66 h 68"/>
                <a:gd name="T64" fmla="*/ 26 w 64"/>
                <a:gd name="T65" fmla="*/ 68 h 68"/>
                <a:gd name="T66" fmla="*/ 32 w 64"/>
                <a:gd name="T67" fmla="*/ 68 h 68"/>
                <a:gd name="T68" fmla="*/ 32 w 64"/>
                <a:gd name="T69" fmla="*/ 68 h 68"/>
                <a:gd name="T70" fmla="*/ 38 w 64"/>
                <a:gd name="T71" fmla="*/ 68 h 68"/>
                <a:gd name="T72" fmla="*/ 44 w 64"/>
                <a:gd name="T73" fmla="*/ 66 h 68"/>
                <a:gd name="T74" fmla="*/ 50 w 64"/>
                <a:gd name="T75" fmla="*/ 62 h 68"/>
                <a:gd name="T76" fmla="*/ 54 w 64"/>
                <a:gd name="T77" fmla="*/ 58 h 68"/>
                <a:gd name="T78" fmla="*/ 58 w 64"/>
                <a:gd name="T79" fmla="*/ 54 h 68"/>
                <a:gd name="T80" fmla="*/ 60 w 64"/>
                <a:gd name="T81" fmla="*/ 48 h 68"/>
                <a:gd name="T82" fmla="*/ 62 w 64"/>
                <a:gd name="T83" fmla="*/ 42 h 68"/>
                <a:gd name="T84" fmla="*/ 64 w 64"/>
                <a:gd name="T85" fmla="*/ 34 h 68"/>
                <a:gd name="T86" fmla="*/ 64 w 64"/>
                <a:gd name="T87" fmla="*/ 34 h 68"/>
                <a:gd name="T88" fmla="*/ 62 w 64"/>
                <a:gd name="T89" fmla="*/ 32 h 68"/>
                <a:gd name="T90" fmla="*/ 62 w 64"/>
                <a:gd name="T91" fmla="*/ 32 h 68"/>
                <a:gd name="T92" fmla="*/ 58 w 64"/>
                <a:gd name="T93" fmla="*/ 38 h 68"/>
                <a:gd name="T94" fmla="*/ 54 w 64"/>
                <a:gd name="T95" fmla="*/ 40 h 68"/>
                <a:gd name="T96" fmla="*/ 48 w 64"/>
                <a:gd name="T97" fmla="*/ 40 h 68"/>
                <a:gd name="T98" fmla="*/ 48 w 64"/>
                <a:gd name="T99" fmla="*/ 4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4" h="68">
                  <a:moveTo>
                    <a:pt x="48" y="40"/>
                  </a:moveTo>
                  <a:lnTo>
                    <a:pt x="48" y="40"/>
                  </a:lnTo>
                  <a:lnTo>
                    <a:pt x="42" y="40"/>
                  </a:lnTo>
                  <a:lnTo>
                    <a:pt x="38" y="36"/>
                  </a:lnTo>
                  <a:lnTo>
                    <a:pt x="34" y="30"/>
                  </a:lnTo>
                  <a:lnTo>
                    <a:pt x="32" y="24"/>
                  </a:lnTo>
                  <a:lnTo>
                    <a:pt x="32" y="24"/>
                  </a:lnTo>
                  <a:lnTo>
                    <a:pt x="34" y="18"/>
                  </a:lnTo>
                  <a:lnTo>
                    <a:pt x="38" y="12"/>
                  </a:lnTo>
                  <a:lnTo>
                    <a:pt x="42" y="8"/>
                  </a:lnTo>
                  <a:lnTo>
                    <a:pt x="48" y="6"/>
                  </a:lnTo>
                  <a:lnTo>
                    <a:pt x="48" y="6"/>
                  </a:lnTo>
                  <a:lnTo>
                    <a:pt x="50" y="6"/>
                  </a:lnTo>
                  <a:lnTo>
                    <a:pt x="50" y="6"/>
                  </a:lnTo>
                  <a:lnTo>
                    <a:pt x="42" y="2"/>
                  </a:lnTo>
                  <a:lnTo>
                    <a:pt x="32" y="0"/>
                  </a:lnTo>
                  <a:lnTo>
                    <a:pt x="32" y="0"/>
                  </a:lnTo>
                  <a:lnTo>
                    <a:pt x="26" y="2"/>
                  </a:lnTo>
                  <a:lnTo>
                    <a:pt x="20" y="4"/>
                  </a:lnTo>
                  <a:lnTo>
                    <a:pt x="14" y="6"/>
                  </a:lnTo>
                  <a:lnTo>
                    <a:pt x="10" y="10"/>
                  </a:lnTo>
                  <a:lnTo>
                    <a:pt x="6" y="16"/>
                  </a:lnTo>
                  <a:lnTo>
                    <a:pt x="2" y="22"/>
                  </a:lnTo>
                  <a:lnTo>
                    <a:pt x="0" y="28"/>
                  </a:lnTo>
                  <a:lnTo>
                    <a:pt x="0" y="34"/>
                  </a:lnTo>
                  <a:lnTo>
                    <a:pt x="0" y="34"/>
                  </a:lnTo>
                  <a:lnTo>
                    <a:pt x="0" y="42"/>
                  </a:lnTo>
                  <a:lnTo>
                    <a:pt x="2" y="48"/>
                  </a:lnTo>
                  <a:lnTo>
                    <a:pt x="6" y="54"/>
                  </a:lnTo>
                  <a:lnTo>
                    <a:pt x="10" y="58"/>
                  </a:lnTo>
                  <a:lnTo>
                    <a:pt x="14" y="62"/>
                  </a:lnTo>
                  <a:lnTo>
                    <a:pt x="20" y="66"/>
                  </a:lnTo>
                  <a:lnTo>
                    <a:pt x="26" y="68"/>
                  </a:lnTo>
                  <a:lnTo>
                    <a:pt x="32" y="68"/>
                  </a:lnTo>
                  <a:lnTo>
                    <a:pt x="32" y="68"/>
                  </a:lnTo>
                  <a:lnTo>
                    <a:pt x="38" y="68"/>
                  </a:lnTo>
                  <a:lnTo>
                    <a:pt x="44" y="66"/>
                  </a:lnTo>
                  <a:lnTo>
                    <a:pt x="50" y="62"/>
                  </a:lnTo>
                  <a:lnTo>
                    <a:pt x="54" y="58"/>
                  </a:lnTo>
                  <a:lnTo>
                    <a:pt x="58" y="54"/>
                  </a:lnTo>
                  <a:lnTo>
                    <a:pt x="60" y="48"/>
                  </a:lnTo>
                  <a:lnTo>
                    <a:pt x="62" y="42"/>
                  </a:lnTo>
                  <a:lnTo>
                    <a:pt x="64" y="34"/>
                  </a:lnTo>
                  <a:lnTo>
                    <a:pt x="64" y="34"/>
                  </a:lnTo>
                  <a:lnTo>
                    <a:pt x="62" y="32"/>
                  </a:lnTo>
                  <a:lnTo>
                    <a:pt x="62" y="32"/>
                  </a:lnTo>
                  <a:lnTo>
                    <a:pt x="58" y="38"/>
                  </a:lnTo>
                  <a:lnTo>
                    <a:pt x="54" y="40"/>
                  </a:lnTo>
                  <a:lnTo>
                    <a:pt x="48" y="40"/>
                  </a:lnTo>
                  <a:lnTo>
                    <a:pt x="48" y="4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19" name="Freeform 203"/>
            <p:cNvSpPr>
              <a:spLocks/>
            </p:cNvSpPr>
            <p:nvPr/>
          </p:nvSpPr>
          <p:spPr bwMode="auto">
            <a:xfrm>
              <a:off x="2998" y="2566"/>
              <a:ext cx="10" cy="8"/>
            </a:xfrm>
            <a:custGeom>
              <a:avLst/>
              <a:gdLst>
                <a:gd name="T0" fmla="*/ 10 w 10"/>
                <a:gd name="T1" fmla="*/ 4 h 8"/>
                <a:gd name="T2" fmla="*/ 10 w 10"/>
                <a:gd name="T3" fmla="*/ 4 h 8"/>
                <a:gd name="T4" fmla="*/ 8 w 10"/>
                <a:gd name="T5" fmla="*/ 8 h 8"/>
                <a:gd name="T6" fmla="*/ 4 w 10"/>
                <a:gd name="T7" fmla="*/ 8 h 8"/>
                <a:gd name="T8" fmla="*/ 4 w 10"/>
                <a:gd name="T9" fmla="*/ 8 h 8"/>
                <a:gd name="T10" fmla="*/ 2 w 10"/>
                <a:gd name="T11" fmla="*/ 8 h 8"/>
                <a:gd name="T12" fmla="*/ 0 w 10"/>
                <a:gd name="T13" fmla="*/ 4 h 8"/>
                <a:gd name="T14" fmla="*/ 0 w 10"/>
                <a:gd name="T15" fmla="*/ 4 h 8"/>
                <a:gd name="T16" fmla="*/ 2 w 10"/>
                <a:gd name="T17" fmla="*/ 0 h 8"/>
                <a:gd name="T18" fmla="*/ 4 w 10"/>
                <a:gd name="T19" fmla="*/ 0 h 8"/>
                <a:gd name="T20" fmla="*/ 4 w 10"/>
                <a:gd name="T21" fmla="*/ 0 h 8"/>
                <a:gd name="T22" fmla="*/ 8 w 10"/>
                <a:gd name="T23" fmla="*/ 0 h 8"/>
                <a:gd name="T24" fmla="*/ 10 w 10"/>
                <a:gd name="T25" fmla="*/ 4 h 8"/>
                <a:gd name="T26" fmla="*/ 10 w 10"/>
                <a:gd name="T27"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8">
                  <a:moveTo>
                    <a:pt x="10" y="4"/>
                  </a:moveTo>
                  <a:lnTo>
                    <a:pt x="10" y="4"/>
                  </a:lnTo>
                  <a:lnTo>
                    <a:pt x="8" y="8"/>
                  </a:lnTo>
                  <a:lnTo>
                    <a:pt x="4" y="8"/>
                  </a:lnTo>
                  <a:lnTo>
                    <a:pt x="4" y="8"/>
                  </a:lnTo>
                  <a:lnTo>
                    <a:pt x="2" y="8"/>
                  </a:lnTo>
                  <a:lnTo>
                    <a:pt x="0" y="4"/>
                  </a:lnTo>
                  <a:lnTo>
                    <a:pt x="0" y="4"/>
                  </a:lnTo>
                  <a:lnTo>
                    <a:pt x="2" y="0"/>
                  </a:lnTo>
                  <a:lnTo>
                    <a:pt x="4" y="0"/>
                  </a:lnTo>
                  <a:lnTo>
                    <a:pt x="4" y="0"/>
                  </a:lnTo>
                  <a:lnTo>
                    <a:pt x="8" y="0"/>
                  </a:lnTo>
                  <a:lnTo>
                    <a:pt x="10" y="4"/>
                  </a:lnTo>
                  <a:lnTo>
                    <a:pt x="10" y="4"/>
                  </a:lnTo>
                  <a:close/>
                </a:path>
              </a:pathLst>
            </a:custGeom>
            <a:solidFill>
              <a:srgbClr val="FB765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20" name="Freeform 204"/>
            <p:cNvSpPr>
              <a:spLocks/>
            </p:cNvSpPr>
            <p:nvPr/>
          </p:nvSpPr>
          <p:spPr bwMode="auto">
            <a:xfrm>
              <a:off x="2998" y="2566"/>
              <a:ext cx="10" cy="8"/>
            </a:xfrm>
            <a:custGeom>
              <a:avLst/>
              <a:gdLst>
                <a:gd name="T0" fmla="*/ 10 w 10"/>
                <a:gd name="T1" fmla="*/ 4 h 8"/>
                <a:gd name="T2" fmla="*/ 10 w 10"/>
                <a:gd name="T3" fmla="*/ 4 h 8"/>
                <a:gd name="T4" fmla="*/ 8 w 10"/>
                <a:gd name="T5" fmla="*/ 8 h 8"/>
                <a:gd name="T6" fmla="*/ 4 w 10"/>
                <a:gd name="T7" fmla="*/ 8 h 8"/>
                <a:gd name="T8" fmla="*/ 4 w 10"/>
                <a:gd name="T9" fmla="*/ 8 h 8"/>
                <a:gd name="T10" fmla="*/ 2 w 10"/>
                <a:gd name="T11" fmla="*/ 8 h 8"/>
                <a:gd name="T12" fmla="*/ 0 w 10"/>
                <a:gd name="T13" fmla="*/ 4 h 8"/>
                <a:gd name="T14" fmla="*/ 0 w 10"/>
                <a:gd name="T15" fmla="*/ 4 h 8"/>
                <a:gd name="T16" fmla="*/ 2 w 10"/>
                <a:gd name="T17" fmla="*/ 0 h 8"/>
                <a:gd name="T18" fmla="*/ 4 w 10"/>
                <a:gd name="T19" fmla="*/ 0 h 8"/>
                <a:gd name="T20" fmla="*/ 4 w 10"/>
                <a:gd name="T21" fmla="*/ 0 h 8"/>
                <a:gd name="T22" fmla="*/ 8 w 10"/>
                <a:gd name="T23" fmla="*/ 0 h 8"/>
                <a:gd name="T24" fmla="*/ 10 w 10"/>
                <a:gd name="T25" fmla="*/ 4 h 8"/>
                <a:gd name="T26" fmla="*/ 10 w 10"/>
                <a:gd name="T27"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8">
                  <a:moveTo>
                    <a:pt x="10" y="4"/>
                  </a:moveTo>
                  <a:lnTo>
                    <a:pt x="10" y="4"/>
                  </a:lnTo>
                  <a:lnTo>
                    <a:pt x="8" y="8"/>
                  </a:lnTo>
                  <a:lnTo>
                    <a:pt x="4" y="8"/>
                  </a:lnTo>
                  <a:lnTo>
                    <a:pt x="4" y="8"/>
                  </a:lnTo>
                  <a:lnTo>
                    <a:pt x="2" y="8"/>
                  </a:lnTo>
                  <a:lnTo>
                    <a:pt x="0" y="4"/>
                  </a:lnTo>
                  <a:lnTo>
                    <a:pt x="0" y="4"/>
                  </a:lnTo>
                  <a:lnTo>
                    <a:pt x="2" y="0"/>
                  </a:lnTo>
                  <a:lnTo>
                    <a:pt x="4" y="0"/>
                  </a:lnTo>
                  <a:lnTo>
                    <a:pt x="4" y="0"/>
                  </a:lnTo>
                  <a:lnTo>
                    <a:pt x="8" y="0"/>
                  </a:lnTo>
                  <a:lnTo>
                    <a:pt x="10" y="4"/>
                  </a:lnTo>
                  <a:lnTo>
                    <a:pt x="10" y="4"/>
                  </a:lnTo>
                  <a:close/>
                </a:path>
              </a:pathLst>
            </a:custGeom>
            <a:solidFill>
              <a:srgbClr val="FB765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21" name="Freeform 205"/>
            <p:cNvSpPr>
              <a:spLocks/>
            </p:cNvSpPr>
            <p:nvPr/>
          </p:nvSpPr>
          <p:spPr bwMode="auto">
            <a:xfrm>
              <a:off x="2998" y="2506"/>
              <a:ext cx="10" cy="10"/>
            </a:xfrm>
            <a:custGeom>
              <a:avLst/>
              <a:gdLst>
                <a:gd name="T0" fmla="*/ 10 w 10"/>
                <a:gd name="T1" fmla="*/ 6 h 10"/>
                <a:gd name="T2" fmla="*/ 10 w 10"/>
                <a:gd name="T3" fmla="*/ 6 h 10"/>
                <a:gd name="T4" fmla="*/ 8 w 10"/>
                <a:gd name="T5" fmla="*/ 8 h 10"/>
                <a:gd name="T6" fmla="*/ 4 w 10"/>
                <a:gd name="T7" fmla="*/ 10 h 10"/>
                <a:gd name="T8" fmla="*/ 4 w 10"/>
                <a:gd name="T9" fmla="*/ 10 h 10"/>
                <a:gd name="T10" fmla="*/ 2 w 10"/>
                <a:gd name="T11" fmla="*/ 8 h 10"/>
                <a:gd name="T12" fmla="*/ 0 w 10"/>
                <a:gd name="T13" fmla="*/ 6 h 10"/>
                <a:gd name="T14" fmla="*/ 0 w 10"/>
                <a:gd name="T15" fmla="*/ 6 h 10"/>
                <a:gd name="T16" fmla="*/ 2 w 10"/>
                <a:gd name="T17" fmla="*/ 2 h 10"/>
                <a:gd name="T18" fmla="*/ 4 w 10"/>
                <a:gd name="T19" fmla="*/ 0 h 10"/>
                <a:gd name="T20" fmla="*/ 4 w 10"/>
                <a:gd name="T21" fmla="*/ 0 h 10"/>
                <a:gd name="T22" fmla="*/ 8 w 10"/>
                <a:gd name="T23" fmla="*/ 2 h 10"/>
                <a:gd name="T24" fmla="*/ 10 w 10"/>
                <a:gd name="T25" fmla="*/ 6 h 10"/>
                <a:gd name="T26" fmla="*/ 10 w 10"/>
                <a:gd name="T27"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10">
                  <a:moveTo>
                    <a:pt x="10" y="6"/>
                  </a:moveTo>
                  <a:lnTo>
                    <a:pt x="10" y="6"/>
                  </a:lnTo>
                  <a:lnTo>
                    <a:pt x="8" y="8"/>
                  </a:lnTo>
                  <a:lnTo>
                    <a:pt x="4" y="10"/>
                  </a:lnTo>
                  <a:lnTo>
                    <a:pt x="4" y="10"/>
                  </a:lnTo>
                  <a:lnTo>
                    <a:pt x="2" y="8"/>
                  </a:lnTo>
                  <a:lnTo>
                    <a:pt x="0" y="6"/>
                  </a:lnTo>
                  <a:lnTo>
                    <a:pt x="0" y="6"/>
                  </a:lnTo>
                  <a:lnTo>
                    <a:pt x="2" y="2"/>
                  </a:lnTo>
                  <a:lnTo>
                    <a:pt x="4" y="0"/>
                  </a:lnTo>
                  <a:lnTo>
                    <a:pt x="4" y="0"/>
                  </a:lnTo>
                  <a:lnTo>
                    <a:pt x="8" y="2"/>
                  </a:lnTo>
                  <a:lnTo>
                    <a:pt x="10" y="6"/>
                  </a:lnTo>
                  <a:lnTo>
                    <a:pt x="10" y="6"/>
                  </a:lnTo>
                  <a:close/>
                </a:path>
              </a:pathLst>
            </a:custGeom>
            <a:solidFill>
              <a:srgbClr val="7FAB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22" name="Freeform 206"/>
            <p:cNvSpPr>
              <a:spLocks/>
            </p:cNvSpPr>
            <p:nvPr/>
          </p:nvSpPr>
          <p:spPr bwMode="auto">
            <a:xfrm>
              <a:off x="3010" y="2286"/>
              <a:ext cx="234" cy="40"/>
            </a:xfrm>
            <a:custGeom>
              <a:avLst/>
              <a:gdLst>
                <a:gd name="T0" fmla="*/ 234 w 234"/>
                <a:gd name="T1" fmla="*/ 26 h 40"/>
                <a:gd name="T2" fmla="*/ 0 w 234"/>
                <a:gd name="T3" fmla="*/ 40 h 40"/>
                <a:gd name="T4" fmla="*/ 0 w 234"/>
                <a:gd name="T5" fmla="*/ 14 h 40"/>
                <a:gd name="T6" fmla="*/ 234 w 234"/>
                <a:gd name="T7" fmla="*/ 0 h 40"/>
                <a:gd name="T8" fmla="*/ 234 w 234"/>
                <a:gd name="T9" fmla="*/ 26 h 40"/>
              </a:gdLst>
              <a:ahLst/>
              <a:cxnLst>
                <a:cxn ang="0">
                  <a:pos x="T0" y="T1"/>
                </a:cxn>
                <a:cxn ang="0">
                  <a:pos x="T2" y="T3"/>
                </a:cxn>
                <a:cxn ang="0">
                  <a:pos x="T4" y="T5"/>
                </a:cxn>
                <a:cxn ang="0">
                  <a:pos x="T6" y="T7"/>
                </a:cxn>
                <a:cxn ang="0">
                  <a:pos x="T8" y="T9"/>
                </a:cxn>
              </a:cxnLst>
              <a:rect l="0" t="0" r="r" b="b"/>
              <a:pathLst>
                <a:path w="234" h="40">
                  <a:moveTo>
                    <a:pt x="234" y="26"/>
                  </a:moveTo>
                  <a:lnTo>
                    <a:pt x="0" y="40"/>
                  </a:lnTo>
                  <a:lnTo>
                    <a:pt x="0" y="14"/>
                  </a:lnTo>
                  <a:lnTo>
                    <a:pt x="234" y="0"/>
                  </a:lnTo>
                  <a:lnTo>
                    <a:pt x="234" y="26"/>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23" name="Freeform 207"/>
            <p:cNvSpPr>
              <a:spLocks/>
            </p:cNvSpPr>
            <p:nvPr/>
          </p:nvSpPr>
          <p:spPr bwMode="auto">
            <a:xfrm>
              <a:off x="3372" y="2282"/>
              <a:ext cx="40" cy="66"/>
            </a:xfrm>
            <a:custGeom>
              <a:avLst/>
              <a:gdLst>
                <a:gd name="T0" fmla="*/ 40 w 40"/>
                <a:gd name="T1" fmla="*/ 32 h 66"/>
                <a:gd name="T2" fmla="*/ 40 w 40"/>
                <a:gd name="T3" fmla="*/ 32 h 66"/>
                <a:gd name="T4" fmla="*/ 38 w 40"/>
                <a:gd name="T5" fmla="*/ 46 h 66"/>
                <a:gd name="T6" fmla="*/ 34 w 40"/>
                <a:gd name="T7" fmla="*/ 56 h 66"/>
                <a:gd name="T8" fmla="*/ 28 w 40"/>
                <a:gd name="T9" fmla="*/ 62 h 66"/>
                <a:gd name="T10" fmla="*/ 24 w 40"/>
                <a:gd name="T11" fmla="*/ 64 h 66"/>
                <a:gd name="T12" fmla="*/ 20 w 40"/>
                <a:gd name="T13" fmla="*/ 66 h 66"/>
                <a:gd name="T14" fmla="*/ 20 w 40"/>
                <a:gd name="T15" fmla="*/ 66 h 66"/>
                <a:gd name="T16" fmla="*/ 16 w 40"/>
                <a:gd name="T17" fmla="*/ 64 h 66"/>
                <a:gd name="T18" fmla="*/ 12 w 40"/>
                <a:gd name="T19" fmla="*/ 62 h 66"/>
                <a:gd name="T20" fmla="*/ 6 w 40"/>
                <a:gd name="T21" fmla="*/ 56 h 66"/>
                <a:gd name="T22" fmla="*/ 2 w 40"/>
                <a:gd name="T23" fmla="*/ 46 h 66"/>
                <a:gd name="T24" fmla="*/ 0 w 40"/>
                <a:gd name="T25" fmla="*/ 32 h 66"/>
                <a:gd name="T26" fmla="*/ 0 w 40"/>
                <a:gd name="T27" fmla="*/ 32 h 66"/>
                <a:gd name="T28" fmla="*/ 2 w 40"/>
                <a:gd name="T29" fmla="*/ 20 h 66"/>
                <a:gd name="T30" fmla="*/ 6 w 40"/>
                <a:gd name="T31" fmla="*/ 10 h 66"/>
                <a:gd name="T32" fmla="*/ 12 w 40"/>
                <a:gd name="T33" fmla="*/ 2 h 66"/>
                <a:gd name="T34" fmla="*/ 16 w 40"/>
                <a:gd name="T35" fmla="*/ 0 h 66"/>
                <a:gd name="T36" fmla="*/ 20 w 40"/>
                <a:gd name="T37" fmla="*/ 0 h 66"/>
                <a:gd name="T38" fmla="*/ 20 w 40"/>
                <a:gd name="T39" fmla="*/ 0 h 66"/>
                <a:gd name="T40" fmla="*/ 24 w 40"/>
                <a:gd name="T41" fmla="*/ 0 h 66"/>
                <a:gd name="T42" fmla="*/ 28 w 40"/>
                <a:gd name="T43" fmla="*/ 2 h 66"/>
                <a:gd name="T44" fmla="*/ 34 w 40"/>
                <a:gd name="T45" fmla="*/ 10 h 66"/>
                <a:gd name="T46" fmla="*/ 38 w 40"/>
                <a:gd name="T47" fmla="*/ 20 h 66"/>
                <a:gd name="T48" fmla="*/ 40 w 40"/>
                <a:gd name="T49" fmla="*/ 32 h 66"/>
                <a:gd name="T50" fmla="*/ 40 w 40"/>
                <a:gd name="T51" fmla="*/ 3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0" h="66">
                  <a:moveTo>
                    <a:pt x="40" y="32"/>
                  </a:moveTo>
                  <a:lnTo>
                    <a:pt x="40" y="32"/>
                  </a:lnTo>
                  <a:lnTo>
                    <a:pt x="38" y="46"/>
                  </a:lnTo>
                  <a:lnTo>
                    <a:pt x="34" y="56"/>
                  </a:lnTo>
                  <a:lnTo>
                    <a:pt x="28" y="62"/>
                  </a:lnTo>
                  <a:lnTo>
                    <a:pt x="24" y="64"/>
                  </a:lnTo>
                  <a:lnTo>
                    <a:pt x="20" y="66"/>
                  </a:lnTo>
                  <a:lnTo>
                    <a:pt x="20" y="66"/>
                  </a:lnTo>
                  <a:lnTo>
                    <a:pt x="16" y="64"/>
                  </a:lnTo>
                  <a:lnTo>
                    <a:pt x="12" y="62"/>
                  </a:lnTo>
                  <a:lnTo>
                    <a:pt x="6" y="56"/>
                  </a:lnTo>
                  <a:lnTo>
                    <a:pt x="2" y="46"/>
                  </a:lnTo>
                  <a:lnTo>
                    <a:pt x="0" y="32"/>
                  </a:lnTo>
                  <a:lnTo>
                    <a:pt x="0" y="32"/>
                  </a:lnTo>
                  <a:lnTo>
                    <a:pt x="2" y="20"/>
                  </a:lnTo>
                  <a:lnTo>
                    <a:pt x="6" y="10"/>
                  </a:lnTo>
                  <a:lnTo>
                    <a:pt x="12" y="2"/>
                  </a:lnTo>
                  <a:lnTo>
                    <a:pt x="16" y="0"/>
                  </a:lnTo>
                  <a:lnTo>
                    <a:pt x="20" y="0"/>
                  </a:lnTo>
                  <a:lnTo>
                    <a:pt x="20" y="0"/>
                  </a:lnTo>
                  <a:lnTo>
                    <a:pt x="24" y="0"/>
                  </a:lnTo>
                  <a:lnTo>
                    <a:pt x="28" y="2"/>
                  </a:lnTo>
                  <a:lnTo>
                    <a:pt x="34" y="10"/>
                  </a:lnTo>
                  <a:lnTo>
                    <a:pt x="38" y="20"/>
                  </a:lnTo>
                  <a:lnTo>
                    <a:pt x="40" y="32"/>
                  </a:lnTo>
                  <a:lnTo>
                    <a:pt x="40" y="32"/>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24" name="Freeform 208"/>
            <p:cNvSpPr>
              <a:spLocks/>
            </p:cNvSpPr>
            <p:nvPr/>
          </p:nvSpPr>
          <p:spPr bwMode="auto">
            <a:xfrm>
              <a:off x="3424" y="2288"/>
              <a:ext cx="16" cy="28"/>
            </a:xfrm>
            <a:custGeom>
              <a:avLst/>
              <a:gdLst>
                <a:gd name="T0" fmla="*/ 16 w 16"/>
                <a:gd name="T1" fmla="*/ 14 h 28"/>
                <a:gd name="T2" fmla="*/ 16 w 16"/>
                <a:gd name="T3" fmla="*/ 14 h 28"/>
                <a:gd name="T4" fmla="*/ 16 w 16"/>
                <a:gd name="T5" fmla="*/ 18 h 28"/>
                <a:gd name="T6" fmla="*/ 14 w 16"/>
                <a:gd name="T7" fmla="*/ 24 h 28"/>
                <a:gd name="T8" fmla="*/ 12 w 16"/>
                <a:gd name="T9" fmla="*/ 26 h 28"/>
                <a:gd name="T10" fmla="*/ 8 w 16"/>
                <a:gd name="T11" fmla="*/ 28 h 28"/>
                <a:gd name="T12" fmla="*/ 8 w 16"/>
                <a:gd name="T13" fmla="*/ 28 h 28"/>
                <a:gd name="T14" fmla="*/ 6 w 16"/>
                <a:gd name="T15" fmla="*/ 26 h 28"/>
                <a:gd name="T16" fmla="*/ 2 w 16"/>
                <a:gd name="T17" fmla="*/ 24 h 28"/>
                <a:gd name="T18" fmla="*/ 2 w 16"/>
                <a:gd name="T19" fmla="*/ 18 h 28"/>
                <a:gd name="T20" fmla="*/ 0 w 16"/>
                <a:gd name="T21" fmla="*/ 14 h 28"/>
                <a:gd name="T22" fmla="*/ 0 w 16"/>
                <a:gd name="T23" fmla="*/ 14 h 28"/>
                <a:gd name="T24" fmla="*/ 2 w 16"/>
                <a:gd name="T25" fmla="*/ 8 h 28"/>
                <a:gd name="T26" fmla="*/ 2 w 16"/>
                <a:gd name="T27" fmla="*/ 4 h 28"/>
                <a:gd name="T28" fmla="*/ 6 w 16"/>
                <a:gd name="T29" fmla="*/ 0 h 28"/>
                <a:gd name="T30" fmla="*/ 8 w 16"/>
                <a:gd name="T31" fmla="*/ 0 h 28"/>
                <a:gd name="T32" fmla="*/ 8 w 16"/>
                <a:gd name="T33" fmla="*/ 0 h 28"/>
                <a:gd name="T34" fmla="*/ 12 w 16"/>
                <a:gd name="T35" fmla="*/ 0 h 28"/>
                <a:gd name="T36" fmla="*/ 14 w 16"/>
                <a:gd name="T37" fmla="*/ 4 h 28"/>
                <a:gd name="T38" fmla="*/ 16 w 16"/>
                <a:gd name="T39" fmla="*/ 8 h 28"/>
                <a:gd name="T40" fmla="*/ 16 w 16"/>
                <a:gd name="T41" fmla="*/ 14 h 28"/>
                <a:gd name="T42" fmla="*/ 16 w 16"/>
                <a:gd name="T43"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 h="28">
                  <a:moveTo>
                    <a:pt x="16" y="14"/>
                  </a:moveTo>
                  <a:lnTo>
                    <a:pt x="16" y="14"/>
                  </a:lnTo>
                  <a:lnTo>
                    <a:pt x="16" y="18"/>
                  </a:lnTo>
                  <a:lnTo>
                    <a:pt x="14" y="24"/>
                  </a:lnTo>
                  <a:lnTo>
                    <a:pt x="12" y="26"/>
                  </a:lnTo>
                  <a:lnTo>
                    <a:pt x="8" y="28"/>
                  </a:lnTo>
                  <a:lnTo>
                    <a:pt x="8" y="28"/>
                  </a:lnTo>
                  <a:lnTo>
                    <a:pt x="6" y="26"/>
                  </a:lnTo>
                  <a:lnTo>
                    <a:pt x="2" y="24"/>
                  </a:lnTo>
                  <a:lnTo>
                    <a:pt x="2" y="18"/>
                  </a:lnTo>
                  <a:lnTo>
                    <a:pt x="0" y="14"/>
                  </a:lnTo>
                  <a:lnTo>
                    <a:pt x="0" y="14"/>
                  </a:lnTo>
                  <a:lnTo>
                    <a:pt x="2" y="8"/>
                  </a:lnTo>
                  <a:lnTo>
                    <a:pt x="2" y="4"/>
                  </a:lnTo>
                  <a:lnTo>
                    <a:pt x="6" y="0"/>
                  </a:lnTo>
                  <a:lnTo>
                    <a:pt x="8" y="0"/>
                  </a:lnTo>
                  <a:lnTo>
                    <a:pt x="8" y="0"/>
                  </a:lnTo>
                  <a:lnTo>
                    <a:pt x="12" y="0"/>
                  </a:lnTo>
                  <a:lnTo>
                    <a:pt x="14" y="4"/>
                  </a:lnTo>
                  <a:lnTo>
                    <a:pt x="16" y="8"/>
                  </a:lnTo>
                  <a:lnTo>
                    <a:pt x="16" y="14"/>
                  </a:lnTo>
                  <a:lnTo>
                    <a:pt x="16" y="14"/>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25" name="Freeform 209"/>
            <p:cNvSpPr>
              <a:spLocks noEditPoints="1"/>
            </p:cNvSpPr>
            <p:nvPr/>
          </p:nvSpPr>
          <p:spPr bwMode="auto">
            <a:xfrm>
              <a:off x="2950" y="2228"/>
              <a:ext cx="722" cy="942"/>
            </a:xfrm>
            <a:custGeom>
              <a:avLst/>
              <a:gdLst>
                <a:gd name="T0" fmla="*/ 706 w 722"/>
                <a:gd name="T1" fmla="*/ 772 h 942"/>
                <a:gd name="T2" fmla="*/ 398 w 722"/>
                <a:gd name="T3" fmla="*/ 22 h 942"/>
                <a:gd name="T4" fmla="*/ 706 w 722"/>
                <a:gd name="T5" fmla="*/ 70 h 942"/>
                <a:gd name="T6" fmla="*/ 382 w 722"/>
                <a:gd name="T7" fmla="*/ 914 h 942"/>
                <a:gd name="T8" fmla="*/ 364 w 722"/>
                <a:gd name="T9" fmla="*/ 922 h 942"/>
                <a:gd name="T10" fmla="*/ 364 w 722"/>
                <a:gd name="T11" fmla="*/ 922 h 942"/>
                <a:gd name="T12" fmla="*/ 356 w 722"/>
                <a:gd name="T13" fmla="*/ 924 h 942"/>
                <a:gd name="T14" fmla="*/ 356 w 722"/>
                <a:gd name="T15" fmla="*/ 16 h 942"/>
                <a:gd name="T16" fmla="*/ 364 w 722"/>
                <a:gd name="T17" fmla="*/ 16 h 942"/>
                <a:gd name="T18" fmla="*/ 382 w 722"/>
                <a:gd name="T19" fmla="*/ 914 h 942"/>
                <a:gd name="T20" fmla="*/ 348 w 722"/>
                <a:gd name="T21" fmla="*/ 926 h 942"/>
                <a:gd name="T22" fmla="*/ 342 w 722"/>
                <a:gd name="T23" fmla="*/ 926 h 942"/>
                <a:gd name="T24" fmla="*/ 198 w 722"/>
                <a:gd name="T25" fmla="*/ 918 h 942"/>
                <a:gd name="T26" fmla="*/ 98 w 722"/>
                <a:gd name="T27" fmla="*/ 904 h 942"/>
                <a:gd name="T28" fmla="*/ 38 w 722"/>
                <a:gd name="T29" fmla="*/ 892 h 942"/>
                <a:gd name="T30" fmla="*/ 20 w 722"/>
                <a:gd name="T31" fmla="*/ 886 h 942"/>
                <a:gd name="T32" fmla="*/ 16 w 722"/>
                <a:gd name="T33" fmla="*/ 882 h 942"/>
                <a:gd name="T34" fmla="*/ 16 w 722"/>
                <a:gd name="T35" fmla="*/ 36 h 942"/>
                <a:gd name="T36" fmla="*/ 342 w 722"/>
                <a:gd name="T37" fmla="*/ 16 h 942"/>
                <a:gd name="T38" fmla="*/ 348 w 722"/>
                <a:gd name="T39" fmla="*/ 16 h 942"/>
                <a:gd name="T40" fmla="*/ 716 w 722"/>
                <a:gd name="T41" fmla="*/ 56 h 942"/>
                <a:gd name="T42" fmla="*/ 366 w 722"/>
                <a:gd name="T43" fmla="*/ 0 h 942"/>
                <a:gd name="T44" fmla="*/ 340 w 722"/>
                <a:gd name="T45" fmla="*/ 0 h 942"/>
                <a:gd name="T46" fmla="*/ 8 w 722"/>
                <a:gd name="T47" fmla="*/ 20 h 942"/>
                <a:gd name="T48" fmla="*/ 2 w 722"/>
                <a:gd name="T49" fmla="*/ 22 h 942"/>
                <a:gd name="T50" fmla="*/ 0 w 722"/>
                <a:gd name="T51" fmla="*/ 880 h 942"/>
                <a:gd name="T52" fmla="*/ 0 w 722"/>
                <a:gd name="T53" fmla="*/ 886 h 942"/>
                <a:gd name="T54" fmla="*/ 6 w 722"/>
                <a:gd name="T55" fmla="*/ 896 h 942"/>
                <a:gd name="T56" fmla="*/ 14 w 722"/>
                <a:gd name="T57" fmla="*/ 900 h 942"/>
                <a:gd name="T58" fmla="*/ 60 w 722"/>
                <a:gd name="T59" fmla="*/ 912 h 942"/>
                <a:gd name="T60" fmla="*/ 140 w 722"/>
                <a:gd name="T61" fmla="*/ 928 h 942"/>
                <a:gd name="T62" fmla="*/ 262 w 722"/>
                <a:gd name="T63" fmla="*/ 940 h 942"/>
                <a:gd name="T64" fmla="*/ 342 w 722"/>
                <a:gd name="T65" fmla="*/ 942 h 942"/>
                <a:gd name="T66" fmla="*/ 360 w 722"/>
                <a:gd name="T67" fmla="*/ 940 h 942"/>
                <a:gd name="T68" fmla="*/ 370 w 722"/>
                <a:gd name="T69" fmla="*/ 936 h 942"/>
                <a:gd name="T70" fmla="*/ 718 w 722"/>
                <a:gd name="T71" fmla="*/ 786 h 942"/>
                <a:gd name="T72" fmla="*/ 720 w 722"/>
                <a:gd name="T73" fmla="*/ 782 h 942"/>
                <a:gd name="T74" fmla="*/ 722 w 722"/>
                <a:gd name="T75" fmla="*/ 64 h 942"/>
                <a:gd name="T76" fmla="*/ 720 w 722"/>
                <a:gd name="T77" fmla="*/ 58 h 942"/>
                <a:gd name="T78" fmla="*/ 716 w 722"/>
                <a:gd name="T79" fmla="*/ 56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22" h="942">
                  <a:moveTo>
                    <a:pt x="706" y="772"/>
                  </a:moveTo>
                  <a:lnTo>
                    <a:pt x="706" y="772"/>
                  </a:lnTo>
                  <a:lnTo>
                    <a:pt x="398" y="906"/>
                  </a:lnTo>
                  <a:lnTo>
                    <a:pt x="398" y="22"/>
                  </a:lnTo>
                  <a:lnTo>
                    <a:pt x="398" y="22"/>
                  </a:lnTo>
                  <a:lnTo>
                    <a:pt x="706" y="70"/>
                  </a:lnTo>
                  <a:lnTo>
                    <a:pt x="706" y="772"/>
                  </a:lnTo>
                  <a:close/>
                  <a:moveTo>
                    <a:pt x="382" y="914"/>
                  </a:moveTo>
                  <a:lnTo>
                    <a:pt x="382" y="914"/>
                  </a:lnTo>
                  <a:lnTo>
                    <a:pt x="364" y="922"/>
                  </a:lnTo>
                  <a:lnTo>
                    <a:pt x="364" y="922"/>
                  </a:lnTo>
                  <a:lnTo>
                    <a:pt x="364" y="922"/>
                  </a:lnTo>
                  <a:lnTo>
                    <a:pt x="364" y="922"/>
                  </a:lnTo>
                  <a:lnTo>
                    <a:pt x="356" y="924"/>
                  </a:lnTo>
                  <a:lnTo>
                    <a:pt x="356" y="16"/>
                  </a:lnTo>
                  <a:lnTo>
                    <a:pt x="356" y="16"/>
                  </a:lnTo>
                  <a:lnTo>
                    <a:pt x="364" y="16"/>
                  </a:lnTo>
                  <a:lnTo>
                    <a:pt x="364" y="16"/>
                  </a:lnTo>
                  <a:lnTo>
                    <a:pt x="382" y="20"/>
                  </a:lnTo>
                  <a:lnTo>
                    <a:pt x="382" y="914"/>
                  </a:lnTo>
                  <a:close/>
                  <a:moveTo>
                    <a:pt x="348" y="926"/>
                  </a:moveTo>
                  <a:lnTo>
                    <a:pt x="348" y="926"/>
                  </a:lnTo>
                  <a:lnTo>
                    <a:pt x="342" y="926"/>
                  </a:lnTo>
                  <a:lnTo>
                    <a:pt x="342" y="926"/>
                  </a:lnTo>
                  <a:lnTo>
                    <a:pt x="264" y="924"/>
                  </a:lnTo>
                  <a:lnTo>
                    <a:pt x="198" y="918"/>
                  </a:lnTo>
                  <a:lnTo>
                    <a:pt x="142" y="912"/>
                  </a:lnTo>
                  <a:lnTo>
                    <a:pt x="98" y="904"/>
                  </a:lnTo>
                  <a:lnTo>
                    <a:pt x="62" y="898"/>
                  </a:lnTo>
                  <a:lnTo>
                    <a:pt x="38" y="892"/>
                  </a:lnTo>
                  <a:lnTo>
                    <a:pt x="20" y="886"/>
                  </a:lnTo>
                  <a:lnTo>
                    <a:pt x="20" y="886"/>
                  </a:lnTo>
                  <a:lnTo>
                    <a:pt x="16" y="884"/>
                  </a:lnTo>
                  <a:lnTo>
                    <a:pt x="16" y="882"/>
                  </a:lnTo>
                  <a:lnTo>
                    <a:pt x="16" y="882"/>
                  </a:lnTo>
                  <a:lnTo>
                    <a:pt x="16" y="36"/>
                  </a:lnTo>
                  <a:lnTo>
                    <a:pt x="16" y="36"/>
                  </a:lnTo>
                  <a:lnTo>
                    <a:pt x="342" y="16"/>
                  </a:lnTo>
                  <a:lnTo>
                    <a:pt x="342" y="16"/>
                  </a:lnTo>
                  <a:lnTo>
                    <a:pt x="348" y="16"/>
                  </a:lnTo>
                  <a:lnTo>
                    <a:pt x="348" y="926"/>
                  </a:lnTo>
                  <a:close/>
                  <a:moveTo>
                    <a:pt x="716" y="56"/>
                  </a:moveTo>
                  <a:lnTo>
                    <a:pt x="366" y="0"/>
                  </a:lnTo>
                  <a:lnTo>
                    <a:pt x="366" y="0"/>
                  </a:lnTo>
                  <a:lnTo>
                    <a:pt x="348" y="0"/>
                  </a:lnTo>
                  <a:lnTo>
                    <a:pt x="340" y="0"/>
                  </a:lnTo>
                  <a:lnTo>
                    <a:pt x="340" y="0"/>
                  </a:lnTo>
                  <a:lnTo>
                    <a:pt x="8" y="20"/>
                  </a:lnTo>
                  <a:lnTo>
                    <a:pt x="8" y="20"/>
                  </a:lnTo>
                  <a:lnTo>
                    <a:pt x="2" y="22"/>
                  </a:lnTo>
                  <a:lnTo>
                    <a:pt x="0" y="28"/>
                  </a:lnTo>
                  <a:lnTo>
                    <a:pt x="0" y="880"/>
                  </a:lnTo>
                  <a:lnTo>
                    <a:pt x="0" y="880"/>
                  </a:lnTo>
                  <a:lnTo>
                    <a:pt x="0" y="886"/>
                  </a:lnTo>
                  <a:lnTo>
                    <a:pt x="2" y="890"/>
                  </a:lnTo>
                  <a:lnTo>
                    <a:pt x="6" y="896"/>
                  </a:lnTo>
                  <a:lnTo>
                    <a:pt x="14" y="900"/>
                  </a:lnTo>
                  <a:lnTo>
                    <a:pt x="14" y="900"/>
                  </a:lnTo>
                  <a:lnTo>
                    <a:pt x="34" y="906"/>
                  </a:lnTo>
                  <a:lnTo>
                    <a:pt x="60" y="912"/>
                  </a:lnTo>
                  <a:lnTo>
                    <a:pt x="94" y="920"/>
                  </a:lnTo>
                  <a:lnTo>
                    <a:pt x="140" y="928"/>
                  </a:lnTo>
                  <a:lnTo>
                    <a:pt x="196" y="934"/>
                  </a:lnTo>
                  <a:lnTo>
                    <a:pt x="262" y="940"/>
                  </a:lnTo>
                  <a:lnTo>
                    <a:pt x="342" y="942"/>
                  </a:lnTo>
                  <a:lnTo>
                    <a:pt x="342" y="942"/>
                  </a:lnTo>
                  <a:lnTo>
                    <a:pt x="352" y="942"/>
                  </a:lnTo>
                  <a:lnTo>
                    <a:pt x="360" y="940"/>
                  </a:lnTo>
                  <a:lnTo>
                    <a:pt x="370" y="936"/>
                  </a:lnTo>
                  <a:lnTo>
                    <a:pt x="370" y="936"/>
                  </a:lnTo>
                  <a:lnTo>
                    <a:pt x="370" y="936"/>
                  </a:lnTo>
                  <a:lnTo>
                    <a:pt x="718" y="786"/>
                  </a:lnTo>
                  <a:lnTo>
                    <a:pt x="718" y="786"/>
                  </a:lnTo>
                  <a:lnTo>
                    <a:pt x="720" y="782"/>
                  </a:lnTo>
                  <a:lnTo>
                    <a:pt x="722" y="778"/>
                  </a:lnTo>
                  <a:lnTo>
                    <a:pt x="722" y="64"/>
                  </a:lnTo>
                  <a:lnTo>
                    <a:pt x="722" y="64"/>
                  </a:lnTo>
                  <a:lnTo>
                    <a:pt x="720" y="58"/>
                  </a:lnTo>
                  <a:lnTo>
                    <a:pt x="716" y="56"/>
                  </a:lnTo>
                  <a:lnTo>
                    <a:pt x="716" y="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26" name="Freeform 210"/>
            <p:cNvSpPr>
              <a:spLocks noEditPoints="1"/>
            </p:cNvSpPr>
            <p:nvPr/>
          </p:nvSpPr>
          <p:spPr bwMode="auto">
            <a:xfrm>
              <a:off x="3070" y="2754"/>
              <a:ext cx="96" cy="100"/>
            </a:xfrm>
            <a:custGeom>
              <a:avLst/>
              <a:gdLst>
                <a:gd name="T0" fmla="*/ 0 w 96"/>
                <a:gd name="T1" fmla="*/ 50 h 100"/>
                <a:gd name="T2" fmla="*/ 4 w 96"/>
                <a:gd name="T3" fmla="*/ 68 h 100"/>
                <a:gd name="T4" fmla="*/ 14 w 96"/>
                <a:gd name="T5" fmla="*/ 86 h 100"/>
                <a:gd name="T6" fmla="*/ 30 w 96"/>
                <a:gd name="T7" fmla="*/ 96 h 100"/>
                <a:gd name="T8" fmla="*/ 48 w 96"/>
                <a:gd name="T9" fmla="*/ 100 h 100"/>
                <a:gd name="T10" fmla="*/ 58 w 96"/>
                <a:gd name="T11" fmla="*/ 98 h 100"/>
                <a:gd name="T12" fmla="*/ 74 w 96"/>
                <a:gd name="T13" fmla="*/ 92 h 100"/>
                <a:gd name="T14" fmla="*/ 88 w 96"/>
                <a:gd name="T15" fmla="*/ 78 h 100"/>
                <a:gd name="T16" fmla="*/ 94 w 96"/>
                <a:gd name="T17" fmla="*/ 60 h 100"/>
                <a:gd name="T18" fmla="*/ 96 w 96"/>
                <a:gd name="T19" fmla="*/ 50 h 100"/>
                <a:gd name="T20" fmla="*/ 92 w 96"/>
                <a:gd name="T21" fmla="*/ 30 h 100"/>
                <a:gd name="T22" fmla="*/ 82 w 96"/>
                <a:gd name="T23" fmla="*/ 14 h 100"/>
                <a:gd name="T24" fmla="*/ 66 w 96"/>
                <a:gd name="T25" fmla="*/ 4 h 100"/>
                <a:gd name="T26" fmla="*/ 48 w 96"/>
                <a:gd name="T27" fmla="*/ 0 h 100"/>
                <a:gd name="T28" fmla="*/ 38 w 96"/>
                <a:gd name="T29" fmla="*/ 0 h 100"/>
                <a:gd name="T30" fmla="*/ 22 w 96"/>
                <a:gd name="T31" fmla="*/ 8 h 100"/>
                <a:gd name="T32" fmla="*/ 8 w 96"/>
                <a:gd name="T33" fmla="*/ 22 h 100"/>
                <a:gd name="T34" fmla="*/ 2 w 96"/>
                <a:gd name="T35" fmla="*/ 40 h 100"/>
                <a:gd name="T36" fmla="*/ 0 w 96"/>
                <a:gd name="T37" fmla="*/ 50 h 100"/>
                <a:gd name="T38" fmla="*/ 16 w 96"/>
                <a:gd name="T39" fmla="*/ 50 h 100"/>
                <a:gd name="T40" fmla="*/ 20 w 96"/>
                <a:gd name="T41" fmla="*/ 36 h 100"/>
                <a:gd name="T42" fmla="*/ 26 w 96"/>
                <a:gd name="T43" fmla="*/ 26 h 100"/>
                <a:gd name="T44" fmla="*/ 36 w 96"/>
                <a:gd name="T45" fmla="*/ 18 h 100"/>
                <a:gd name="T46" fmla="*/ 48 w 96"/>
                <a:gd name="T47" fmla="*/ 16 h 100"/>
                <a:gd name="T48" fmla="*/ 54 w 96"/>
                <a:gd name="T49" fmla="*/ 16 h 100"/>
                <a:gd name="T50" fmla="*/ 66 w 96"/>
                <a:gd name="T51" fmla="*/ 20 h 100"/>
                <a:gd name="T52" fmla="*/ 74 w 96"/>
                <a:gd name="T53" fmla="*/ 30 h 100"/>
                <a:gd name="T54" fmla="*/ 78 w 96"/>
                <a:gd name="T55" fmla="*/ 42 h 100"/>
                <a:gd name="T56" fmla="*/ 80 w 96"/>
                <a:gd name="T57" fmla="*/ 50 h 100"/>
                <a:gd name="T58" fmla="*/ 78 w 96"/>
                <a:gd name="T59" fmla="*/ 62 h 100"/>
                <a:gd name="T60" fmla="*/ 70 w 96"/>
                <a:gd name="T61" fmla="*/ 74 h 100"/>
                <a:gd name="T62" fmla="*/ 60 w 96"/>
                <a:gd name="T63" fmla="*/ 82 h 100"/>
                <a:gd name="T64" fmla="*/ 48 w 96"/>
                <a:gd name="T65" fmla="*/ 84 h 100"/>
                <a:gd name="T66" fmla="*/ 42 w 96"/>
                <a:gd name="T67" fmla="*/ 84 h 100"/>
                <a:gd name="T68" fmla="*/ 30 w 96"/>
                <a:gd name="T69" fmla="*/ 78 h 100"/>
                <a:gd name="T70" fmla="*/ 22 w 96"/>
                <a:gd name="T71" fmla="*/ 68 h 100"/>
                <a:gd name="T72" fmla="*/ 18 w 96"/>
                <a:gd name="T73" fmla="*/ 56 h 100"/>
                <a:gd name="T74" fmla="*/ 16 w 96"/>
                <a:gd name="T7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6" h="100">
                  <a:moveTo>
                    <a:pt x="0" y="50"/>
                  </a:moveTo>
                  <a:lnTo>
                    <a:pt x="0" y="50"/>
                  </a:lnTo>
                  <a:lnTo>
                    <a:pt x="2" y="60"/>
                  </a:lnTo>
                  <a:lnTo>
                    <a:pt x="4" y="68"/>
                  </a:lnTo>
                  <a:lnTo>
                    <a:pt x="8" y="78"/>
                  </a:lnTo>
                  <a:lnTo>
                    <a:pt x="14" y="86"/>
                  </a:lnTo>
                  <a:lnTo>
                    <a:pt x="22" y="92"/>
                  </a:lnTo>
                  <a:lnTo>
                    <a:pt x="30" y="96"/>
                  </a:lnTo>
                  <a:lnTo>
                    <a:pt x="38" y="98"/>
                  </a:lnTo>
                  <a:lnTo>
                    <a:pt x="48" y="100"/>
                  </a:lnTo>
                  <a:lnTo>
                    <a:pt x="48" y="100"/>
                  </a:lnTo>
                  <a:lnTo>
                    <a:pt x="58" y="98"/>
                  </a:lnTo>
                  <a:lnTo>
                    <a:pt x="66" y="96"/>
                  </a:lnTo>
                  <a:lnTo>
                    <a:pt x="74" y="92"/>
                  </a:lnTo>
                  <a:lnTo>
                    <a:pt x="82" y="86"/>
                  </a:lnTo>
                  <a:lnTo>
                    <a:pt x="88" y="78"/>
                  </a:lnTo>
                  <a:lnTo>
                    <a:pt x="92" y="68"/>
                  </a:lnTo>
                  <a:lnTo>
                    <a:pt x="94" y="60"/>
                  </a:lnTo>
                  <a:lnTo>
                    <a:pt x="96" y="50"/>
                  </a:lnTo>
                  <a:lnTo>
                    <a:pt x="96" y="50"/>
                  </a:lnTo>
                  <a:lnTo>
                    <a:pt x="94" y="40"/>
                  </a:lnTo>
                  <a:lnTo>
                    <a:pt x="92" y="30"/>
                  </a:lnTo>
                  <a:lnTo>
                    <a:pt x="88" y="22"/>
                  </a:lnTo>
                  <a:lnTo>
                    <a:pt x="82" y="14"/>
                  </a:lnTo>
                  <a:lnTo>
                    <a:pt x="74" y="8"/>
                  </a:lnTo>
                  <a:lnTo>
                    <a:pt x="66" y="4"/>
                  </a:lnTo>
                  <a:lnTo>
                    <a:pt x="58" y="0"/>
                  </a:lnTo>
                  <a:lnTo>
                    <a:pt x="48" y="0"/>
                  </a:lnTo>
                  <a:lnTo>
                    <a:pt x="48" y="0"/>
                  </a:lnTo>
                  <a:lnTo>
                    <a:pt x="38" y="0"/>
                  </a:lnTo>
                  <a:lnTo>
                    <a:pt x="30" y="4"/>
                  </a:lnTo>
                  <a:lnTo>
                    <a:pt x="22" y="8"/>
                  </a:lnTo>
                  <a:lnTo>
                    <a:pt x="14" y="14"/>
                  </a:lnTo>
                  <a:lnTo>
                    <a:pt x="8" y="22"/>
                  </a:lnTo>
                  <a:lnTo>
                    <a:pt x="4" y="30"/>
                  </a:lnTo>
                  <a:lnTo>
                    <a:pt x="2" y="40"/>
                  </a:lnTo>
                  <a:lnTo>
                    <a:pt x="0" y="50"/>
                  </a:lnTo>
                  <a:lnTo>
                    <a:pt x="0" y="50"/>
                  </a:lnTo>
                  <a:close/>
                  <a:moveTo>
                    <a:pt x="16" y="50"/>
                  </a:moveTo>
                  <a:lnTo>
                    <a:pt x="16" y="50"/>
                  </a:lnTo>
                  <a:lnTo>
                    <a:pt x="18" y="42"/>
                  </a:lnTo>
                  <a:lnTo>
                    <a:pt x="20" y="36"/>
                  </a:lnTo>
                  <a:lnTo>
                    <a:pt x="22" y="30"/>
                  </a:lnTo>
                  <a:lnTo>
                    <a:pt x="26" y="26"/>
                  </a:lnTo>
                  <a:lnTo>
                    <a:pt x="30" y="20"/>
                  </a:lnTo>
                  <a:lnTo>
                    <a:pt x="36" y="18"/>
                  </a:lnTo>
                  <a:lnTo>
                    <a:pt x="42" y="16"/>
                  </a:lnTo>
                  <a:lnTo>
                    <a:pt x="48" y="16"/>
                  </a:lnTo>
                  <a:lnTo>
                    <a:pt x="48" y="16"/>
                  </a:lnTo>
                  <a:lnTo>
                    <a:pt x="54" y="16"/>
                  </a:lnTo>
                  <a:lnTo>
                    <a:pt x="60" y="18"/>
                  </a:lnTo>
                  <a:lnTo>
                    <a:pt x="66" y="20"/>
                  </a:lnTo>
                  <a:lnTo>
                    <a:pt x="70" y="26"/>
                  </a:lnTo>
                  <a:lnTo>
                    <a:pt x="74" y="30"/>
                  </a:lnTo>
                  <a:lnTo>
                    <a:pt x="78" y="36"/>
                  </a:lnTo>
                  <a:lnTo>
                    <a:pt x="78" y="42"/>
                  </a:lnTo>
                  <a:lnTo>
                    <a:pt x="80" y="50"/>
                  </a:lnTo>
                  <a:lnTo>
                    <a:pt x="80" y="50"/>
                  </a:lnTo>
                  <a:lnTo>
                    <a:pt x="78" y="56"/>
                  </a:lnTo>
                  <a:lnTo>
                    <a:pt x="78" y="62"/>
                  </a:lnTo>
                  <a:lnTo>
                    <a:pt x="74" y="68"/>
                  </a:lnTo>
                  <a:lnTo>
                    <a:pt x="70" y="74"/>
                  </a:lnTo>
                  <a:lnTo>
                    <a:pt x="66" y="78"/>
                  </a:lnTo>
                  <a:lnTo>
                    <a:pt x="60" y="82"/>
                  </a:lnTo>
                  <a:lnTo>
                    <a:pt x="54" y="84"/>
                  </a:lnTo>
                  <a:lnTo>
                    <a:pt x="48" y="84"/>
                  </a:lnTo>
                  <a:lnTo>
                    <a:pt x="48" y="84"/>
                  </a:lnTo>
                  <a:lnTo>
                    <a:pt x="42" y="84"/>
                  </a:lnTo>
                  <a:lnTo>
                    <a:pt x="36" y="82"/>
                  </a:lnTo>
                  <a:lnTo>
                    <a:pt x="30" y="78"/>
                  </a:lnTo>
                  <a:lnTo>
                    <a:pt x="26" y="74"/>
                  </a:lnTo>
                  <a:lnTo>
                    <a:pt x="22" y="68"/>
                  </a:lnTo>
                  <a:lnTo>
                    <a:pt x="20" y="62"/>
                  </a:lnTo>
                  <a:lnTo>
                    <a:pt x="18" y="56"/>
                  </a:lnTo>
                  <a:lnTo>
                    <a:pt x="16" y="50"/>
                  </a:lnTo>
                  <a:lnTo>
                    <a:pt x="16" y="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27" name="Freeform 211"/>
            <p:cNvSpPr>
              <a:spLocks noEditPoints="1"/>
            </p:cNvSpPr>
            <p:nvPr/>
          </p:nvSpPr>
          <p:spPr bwMode="auto">
            <a:xfrm>
              <a:off x="3032" y="2490"/>
              <a:ext cx="240" cy="150"/>
            </a:xfrm>
            <a:custGeom>
              <a:avLst/>
              <a:gdLst>
                <a:gd name="T0" fmla="*/ 2 w 240"/>
                <a:gd name="T1" fmla="*/ 0 h 150"/>
                <a:gd name="T2" fmla="*/ 2 w 240"/>
                <a:gd name="T3" fmla="*/ 0 h 150"/>
                <a:gd name="T4" fmla="*/ 0 w 240"/>
                <a:gd name="T5" fmla="*/ 4 h 150"/>
                <a:gd name="T6" fmla="*/ 0 w 240"/>
                <a:gd name="T7" fmla="*/ 138 h 150"/>
                <a:gd name="T8" fmla="*/ 0 w 240"/>
                <a:gd name="T9" fmla="*/ 138 h 150"/>
                <a:gd name="T10" fmla="*/ 2 w 240"/>
                <a:gd name="T11" fmla="*/ 140 h 150"/>
                <a:gd name="T12" fmla="*/ 4 w 240"/>
                <a:gd name="T13" fmla="*/ 142 h 150"/>
                <a:gd name="T14" fmla="*/ 236 w 240"/>
                <a:gd name="T15" fmla="*/ 150 h 150"/>
                <a:gd name="T16" fmla="*/ 236 w 240"/>
                <a:gd name="T17" fmla="*/ 150 h 150"/>
                <a:gd name="T18" fmla="*/ 238 w 240"/>
                <a:gd name="T19" fmla="*/ 148 h 150"/>
                <a:gd name="T20" fmla="*/ 238 w 240"/>
                <a:gd name="T21" fmla="*/ 148 h 150"/>
                <a:gd name="T22" fmla="*/ 240 w 240"/>
                <a:gd name="T23" fmla="*/ 146 h 150"/>
                <a:gd name="T24" fmla="*/ 240 w 240"/>
                <a:gd name="T25" fmla="*/ 4 h 150"/>
                <a:gd name="T26" fmla="*/ 240 w 240"/>
                <a:gd name="T27" fmla="*/ 4 h 150"/>
                <a:gd name="T28" fmla="*/ 238 w 240"/>
                <a:gd name="T29" fmla="*/ 2 h 150"/>
                <a:gd name="T30" fmla="*/ 236 w 240"/>
                <a:gd name="T31" fmla="*/ 0 h 150"/>
                <a:gd name="T32" fmla="*/ 4 w 240"/>
                <a:gd name="T33" fmla="*/ 0 h 150"/>
                <a:gd name="T34" fmla="*/ 4 w 240"/>
                <a:gd name="T35" fmla="*/ 0 h 150"/>
                <a:gd name="T36" fmla="*/ 2 w 240"/>
                <a:gd name="T37" fmla="*/ 0 h 150"/>
                <a:gd name="T38" fmla="*/ 2 w 240"/>
                <a:gd name="T39" fmla="*/ 0 h 150"/>
                <a:gd name="T40" fmla="*/ 8 w 240"/>
                <a:gd name="T41" fmla="*/ 8 h 150"/>
                <a:gd name="T42" fmla="*/ 8 w 240"/>
                <a:gd name="T43" fmla="*/ 8 h 150"/>
                <a:gd name="T44" fmla="*/ 232 w 240"/>
                <a:gd name="T45" fmla="*/ 8 h 150"/>
                <a:gd name="T46" fmla="*/ 232 w 240"/>
                <a:gd name="T47" fmla="*/ 8 h 150"/>
                <a:gd name="T48" fmla="*/ 232 w 240"/>
                <a:gd name="T49" fmla="*/ 142 h 150"/>
                <a:gd name="T50" fmla="*/ 232 w 240"/>
                <a:gd name="T51" fmla="*/ 142 h 150"/>
                <a:gd name="T52" fmla="*/ 8 w 240"/>
                <a:gd name="T53" fmla="*/ 134 h 150"/>
                <a:gd name="T54" fmla="*/ 8 w 240"/>
                <a:gd name="T55" fmla="*/ 134 h 150"/>
                <a:gd name="T56" fmla="*/ 8 w 240"/>
                <a:gd name="T57" fmla="*/ 8 h 150"/>
                <a:gd name="T58" fmla="*/ 8 w 240"/>
                <a:gd name="T59" fmla="*/ 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0" h="150">
                  <a:moveTo>
                    <a:pt x="2" y="0"/>
                  </a:moveTo>
                  <a:lnTo>
                    <a:pt x="2" y="0"/>
                  </a:lnTo>
                  <a:lnTo>
                    <a:pt x="0" y="4"/>
                  </a:lnTo>
                  <a:lnTo>
                    <a:pt x="0" y="138"/>
                  </a:lnTo>
                  <a:lnTo>
                    <a:pt x="0" y="138"/>
                  </a:lnTo>
                  <a:lnTo>
                    <a:pt x="2" y="140"/>
                  </a:lnTo>
                  <a:lnTo>
                    <a:pt x="4" y="142"/>
                  </a:lnTo>
                  <a:lnTo>
                    <a:pt x="236" y="150"/>
                  </a:lnTo>
                  <a:lnTo>
                    <a:pt x="236" y="150"/>
                  </a:lnTo>
                  <a:lnTo>
                    <a:pt x="238" y="148"/>
                  </a:lnTo>
                  <a:lnTo>
                    <a:pt x="238" y="148"/>
                  </a:lnTo>
                  <a:lnTo>
                    <a:pt x="240" y="146"/>
                  </a:lnTo>
                  <a:lnTo>
                    <a:pt x="240" y="4"/>
                  </a:lnTo>
                  <a:lnTo>
                    <a:pt x="240" y="4"/>
                  </a:lnTo>
                  <a:lnTo>
                    <a:pt x="238" y="2"/>
                  </a:lnTo>
                  <a:lnTo>
                    <a:pt x="236" y="0"/>
                  </a:lnTo>
                  <a:lnTo>
                    <a:pt x="4" y="0"/>
                  </a:lnTo>
                  <a:lnTo>
                    <a:pt x="4" y="0"/>
                  </a:lnTo>
                  <a:lnTo>
                    <a:pt x="2" y="0"/>
                  </a:lnTo>
                  <a:lnTo>
                    <a:pt x="2" y="0"/>
                  </a:lnTo>
                  <a:close/>
                  <a:moveTo>
                    <a:pt x="8" y="8"/>
                  </a:moveTo>
                  <a:lnTo>
                    <a:pt x="8" y="8"/>
                  </a:lnTo>
                  <a:lnTo>
                    <a:pt x="232" y="8"/>
                  </a:lnTo>
                  <a:lnTo>
                    <a:pt x="232" y="8"/>
                  </a:lnTo>
                  <a:lnTo>
                    <a:pt x="232" y="142"/>
                  </a:lnTo>
                  <a:lnTo>
                    <a:pt x="232" y="142"/>
                  </a:lnTo>
                  <a:lnTo>
                    <a:pt x="8" y="134"/>
                  </a:lnTo>
                  <a:lnTo>
                    <a:pt x="8" y="134"/>
                  </a:lnTo>
                  <a:lnTo>
                    <a:pt x="8" y="8"/>
                  </a:lnTo>
                  <a:lnTo>
                    <a:pt x="8"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28" name="Freeform 212"/>
            <p:cNvSpPr>
              <a:spLocks noEditPoints="1"/>
            </p:cNvSpPr>
            <p:nvPr/>
          </p:nvSpPr>
          <p:spPr bwMode="auto">
            <a:xfrm>
              <a:off x="2982" y="2264"/>
              <a:ext cx="290" cy="210"/>
            </a:xfrm>
            <a:custGeom>
              <a:avLst/>
              <a:gdLst>
                <a:gd name="T0" fmla="*/ 286 w 290"/>
                <a:gd name="T1" fmla="*/ 0 h 210"/>
                <a:gd name="T2" fmla="*/ 4 w 290"/>
                <a:gd name="T3" fmla="*/ 16 h 210"/>
                <a:gd name="T4" fmla="*/ 4 w 290"/>
                <a:gd name="T5" fmla="*/ 16 h 210"/>
                <a:gd name="T6" fmla="*/ 0 w 290"/>
                <a:gd name="T7" fmla="*/ 16 h 210"/>
                <a:gd name="T8" fmla="*/ 0 w 290"/>
                <a:gd name="T9" fmla="*/ 20 h 210"/>
                <a:gd name="T10" fmla="*/ 0 w 290"/>
                <a:gd name="T11" fmla="*/ 206 h 210"/>
                <a:gd name="T12" fmla="*/ 0 w 290"/>
                <a:gd name="T13" fmla="*/ 206 h 210"/>
                <a:gd name="T14" fmla="*/ 0 w 290"/>
                <a:gd name="T15" fmla="*/ 210 h 210"/>
                <a:gd name="T16" fmla="*/ 0 w 290"/>
                <a:gd name="T17" fmla="*/ 210 h 210"/>
                <a:gd name="T18" fmla="*/ 4 w 290"/>
                <a:gd name="T19" fmla="*/ 210 h 210"/>
                <a:gd name="T20" fmla="*/ 286 w 290"/>
                <a:gd name="T21" fmla="*/ 210 h 210"/>
                <a:gd name="T22" fmla="*/ 286 w 290"/>
                <a:gd name="T23" fmla="*/ 210 h 210"/>
                <a:gd name="T24" fmla="*/ 288 w 290"/>
                <a:gd name="T25" fmla="*/ 208 h 210"/>
                <a:gd name="T26" fmla="*/ 290 w 290"/>
                <a:gd name="T27" fmla="*/ 206 h 210"/>
                <a:gd name="T28" fmla="*/ 290 w 290"/>
                <a:gd name="T29" fmla="*/ 4 h 210"/>
                <a:gd name="T30" fmla="*/ 290 w 290"/>
                <a:gd name="T31" fmla="*/ 4 h 210"/>
                <a:gd name="T32" fmla="*/ 288 w 290"/>
                <a:gd name="T33" fmla="*/ 2 h 210"/>
                <a:gd name="T34" fmla="*/ 288 w 290"/>
                <a:gd name="T35" fmla="*/ 2 h 210"/>
                <a:gd name="T36" fmla="*/ 286 w 290"/>
                <a:gd name="T37" fmla="*/ 0 h 210"/>
                <a:gd name="T38" fmla="*/ 286 w 290"/>
                <a:gd name="T39" fmla="*/ 0 h 210"/>
                <a:gd name="T40" fmla="*/ 282 w 290"/>
                <a:gd name="T41" fmla="*/ 8 h 210"/>
                <a:gd name="T42" fmla="*/ 282 w 290"/>
                <a:gd name="T43" fmla="*/ 8 h 210"/>
                <a:gd name="T44" fmla="*/ 282 w 290"/>
                <a:gd name="T45" fmla="*/ 202 h 210"/>
                <a:gd name="T46" fmla="*/ 282 w 290"/>
                <a:gd name="T47" fmla="*/ 202 h 210"/>
                <a:gd name="T48" fmla="*/ 8 w 290"/>
                <a:gd name="T49" fmla="*/ 202 h 210"/>
                <a:gd name="T50" fmla="*/ 8 w 290"/>
                <a:gd name="T51" fmla="*/ 202 h 210"/>
                <a:gd name="T52" fmla="*/ 8 w 290"/>
                <a:gd name="T53" fmla="*/ 22 h 210"/>
                <a:gd name="T54" fmla="*/ 8 w 290"/>
                <a:gd name="T55" fmla="*/ 22 h 210"/>
                <a:gd name="T56" fmla="*/ 282 w 290"/>
                <a:gd name="T57" fmla="*/ 8 h 210"/>
                <a:gd name="T58" fmla="*/ 282 w 290"/>
                <a:gd name="T59" fmla="*/ 8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90" h="210">
                  <a:moveTo>
                    <a:pt x="286" y="0"/>
                  </a:moveTo>
                  <a:lnTo>
                    <a:pt x="4" y="16"/>
                  </a:lnTo>
                  <a:lnTo>
                    <a:pt x="4" y="16"/>
                  </a:lnTo>
                  <a:lnTo>
                    <a:pt x="0" y="16"/>
                  </a:lnTo>
                  <a:lnTo>
                    <a:pt x="0" y="20"/>
                  </a:lnTo>
                  <a:lnTo>
                    <a:pt x="0" y="206"/>
                  </a:lnTo>
                  <a:lnTo>
                    <a:pt x="0" y="206"/>
                  </a:lnTo>
                  <a:lnTo>
                    <a:pt x="0" y="210"/>
                  </a:lnTo>
                  <a:lnTo>
                    <a:pt x="0" y="210"/>
                  </a:lnTo>
                  <a:lnTo>
                    <a:pt x="4" y="210"/>
                  </a:lnTo>
                  <a:lnTo>
                    <a:pt x="286" y="210"/>
                  </a:lnTo>
                  <a:lnTo>
                    <a:pt x="286" y="210"/>
                  </a:lnTo>
                  <a:lnTo>
                    <a:pt x="288" y="208"/>
                  </a:lnTo>
                  <a:lnTo>
                    <a:pt x="290" y="206"/>
                  </a:lnTo>
                  <a:lnTo>
                    <a:pt x="290" y="4"/>
                  </a:lnTo>
                  <a:lnTo>
                    <a:pt x="290" y="4"/>
                  </a:lnTo>
                  <a:lnTo>
                    <a:pt x="288" y="2"/>
                  </a:lnTo>
                  <a:lnTo>
                    <a:pt x="288" y="2"/>
                  </a:lnTo>
                  <a:lnTo>
                    <a:pt x="286" y="0"/>
                  </a:lnTo>
                  <a:lnTo>
                    <a:pt x="286" y="0"/>
                  </a:lnTo>
                  <a:close/>
                  <a:moveTo>
                    <a:pt x="282" y="8"/>
                  </a:moveTo>
                  <a:lnTo>
                    <a:pt x="282" y="8"/>
                  </a:lnTo>
                  <a:lnTo>
                    <a:pt x="282" y="202"/>
                  </a:lnTo>
                  <a:lnTo>
                    <a:pt x="282" y="202"/>
                  </a:lnTo>
                  <a:lnTo>
                    <a:pt x="8" y="202"/>
                  </a:lnTo>
                  <a:lnTo>
                    <a:pt x="8" y="202"/>
                  </a:lnTo>
                  <a:lnTo>
                    <a:pt x="8" y="22"/>
                  </a:lnTo>
                  <a:lnTo>
                    <a:pt x="8" y="22"/>
                  </a:lnTo>
                  <a:lnTo>
                    <a:pt x="282" y="8"/>
                  </a:lnTo>
                  <a:lnTo>
                    <a:pt x="282"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29" name="Freeform 213"/>
            <p:cNvSpPr>
              <a:spLocks noEditPoints="1"/>
            </p:cNvSpPr>
            <p:nvPr/>
          </p:nvSpPr>
          <p:spPr bwMode="auto">
            <a:xfrm>
              <a:off x="3006" y="2282"/>
              <a:ext cx="250" cy="86"/>
            </a:xfrm>
            <a:custGeom>
              <a:avLst/>
              <a:gdLst>
                <a:gd name="T0" fmla="*/ 246 w 250"/>
                <a:gd name="T1" fmla="*/ 0 h 86"/>
                <a:gd name="T2" fmla="*/ 4 w 250"/>
                <a:gd name="T3" fmla="*/ 14 h 86"/>
                <a:gd name="T4" fmla="*/ 4 w 250"/>
                <a:gd name="T5" fmla="*/ 14 h 86"/>
                <a:gd name="T6" fmla="*/ 0 w 250"/>
                <a:gd name="T7" fmla="*/ 14 h 86"/>
                <a:gd name="T8" fmla="*/ 0 w 250"/>
                <a:gd name="T9" fmla="*/ 18 h 86"/>
                <a:gd name="T10" fmla="*/ 0 w 250"/>
                <a:gd name="T11" fmla="*/ 82 h 86"/>
                <a:gd name="T12" fmla="*/ 0 w 250"/>
                <a:gd name="T13" fmla="*/ 82 h 86"/>
                <a:gd name="T14" fmla="*/ 2 w 250"/>
                <a:gd name="T15" fmla="*/ 86 h 86"/>
                <a:gd name="T16" fmla="*/ 2 w 250"/>
                <a:gd name="T17" fmla="*/ 86 h 86"/>
                <a:gd name="T18" fmla="*/ 4 w 250"/>
                <a:gd name="T19" fmla="*/ 86 h 86"/>
                <a:gd name="T20" fmla="*/ 246 w 250"/>
                <a:gd name="T21" fmla="*/ 78 h 86"/>
                <a:gd name="T22" fmla="*/ 246 w 250"/>
                <a:gd name="T23" fmla="*/ 78 h 86"/>
                <a:gd name="T24" fmla="*/ 248 w 250"/>
                <a:gd name="T25" fmla="*/ 78 h 86"/>
                <a:gd name="T26" fmla="*/ 250 w 250"/>
                <a:gd name="T27" fmla="*/ 74 h 86"/>
                <a:gd name="T28" fmla="*/ 250 w 250"/>
                <a:gd name="T29" fmla="*/ 4 h 86"/>
                <a:gd name="T30" fmla="*/ 250 w 250"/>
                <a:gd name="T31" fmla="*/ 4 h 86"/>
                <a:gd name="T32" fmla="*/ 248 w 250"/>
                <a:gd name="T33" fmla="*/ 2 h 86"/>
                <a:gd name="T34" fmla="*/ 248 w 250"/>
                <a:gd name="T35" fmla="*/ 2 h 86"/>
                <a:gd name="T36" fmla="*/ 246 w 250"/>
                <a:gd name="T37" fmla="*/ 0 h 86"/>
                <a:gd name="T38" fmla="*/ 246 w 250"/>
                <a:gd name="T39" fmla="*/ 0 h 86"/>
                <a:gd name="T40" fmla="*/ 242 w 250"/>
                <a:gd name="T41" fmla="*/ 8 h 86"/>
                <a:gd name="T42" fmla="*/ 242 w 250"/>
                <a:gd name="T43" fmla="*/ 8 h 86"/>
                <a:gd name="T44" fmla="*/ 242 w 250"/>
                <a:gd name="T45" fmla="*/ 70 h 86"/>
                <a:gd name="T46" fmla="*/ 242 w 250"/>
                <a:gd name="T47" fmla="*/ 70 h 86"/>
                <a:gd name="T48" fmla="*/ 8 w 250"/>
                <a:gd name="T49" fmla="*/ 78 h 86"/>
                <a:gd name="T50" fmla="*/ 8 w 250"/>
                <a:gd name="T51" fmla="*/ 78 h 86"/>
                <a:gd name="T52" fmla="*/ 8 w 250"/>
                <a:gd name="T53" fmla="*/ 22 h 86"/>
                <a:gd name="T54" fmla="*/ 8 w 250"/>
                <a:gd name="T55" fmla="*/ 22 h 86"/>
                <a:gd name="T56" fmla="*/ 242 w 250"/>
                <a:gd name="T57" fmla="*/ 8 h 86"/>
                <a:gd name="T58" fmla="*/ 242 w 250"/>
                <a:gd name="T5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0" h="86">
                  <a:moveTo>
                    <a:pt x="246" y="0"/>
                  </a:moveTo>
                  <a:lnTo>
                    <a:pt x="4" y="14"/>
                  </a:lnTo>
                  <a:lnTo>
                    <a:pt x="4" y="14"/>
                  </a:lnTo>
                  <a:lnTo>
                    <a:pt x="0" y="14"/>
                  </a:lnTo>
                  <a:lnTo>
                    <a:pt x="0" y="18"/>
                  </a:lnTo>
                  <a:lnTo>
                    <a:pt x="0" y="82"/>
                  </a:lnTo>
                  <a:lnTo>
                    <a:pt x="0" y="82"/>
                  </a:lnTo>
                  <a:lnTo>
                    <a:pt x="2" y="86"/>
                  </a:lnTo>
                  <a:lnTo>
                    <a:pt x="2" y="86"/>
                  </a:lnTo>
                  <a:lnTo>
                    <a:pt x="4" y="86"/>
                  </a:lnTo>
                  <a:lnTo>
                    <a:pt x="246" y="78"/>
                  </a:lnTo>
                  <a:lnTo>
                    <a:pt x="246" y="78"/>
                  </a:lnTo>
                  <a:lnTo>
                    <a:pt x="248" y="78"/>
                  </a:lnTo>
                  <a:lnTo>
                    <a:pt x="250" y="74"/>
                  </a:lnTo>
                  <a:lnTo>
                    <a:pt x="250" y="4"/>
                  </a:lnTo>
                  <a:lnTo>
                    <a:pt x="250" y="4"/>
                  </a:lnTo>
                  <a:lnTo>
                    <a:pt x="248" y="2"/>
                  </a:lnTo>
                  <a:lnTo>
                    <a:pt x="248" y="2"/>
                  </a:lnTo>
                  <a:lnTo>
                    <a:pt x="246" y="0"/>
                  </a:lnTo>
                  <a:lnTo>
                    <a:pt x="246" y="0"/>
                  </a:lnTo>
                  <a:close/>
                  <a:moveTo>
                    <a:pt x="242" y="8"/>
                  </a:moveTo>
                  <a:lnTo>
                    <a:pt x="242" y="8"/>
                  </a:lnTo>
                  <a:lnTo>
                    <a:pt x="242" y="70"/>
                  </a:lnTo>
                  <a:lnTo>
                    <a:pt x="242" y="70"/>
                  </a:lnTo>
                  <a:lnTo>
                    <a:pt x="8" y="78"/>
                  </a:lnTo>
                  <a:lnTo>
                    <a:pt x="8" y="78"/>
                  </a:lnTo>
                  <a:lnTo>
                    <a:pt x="8" y="22"/>
                  </a:lnTo>
                  <a:lnTo>
                    <a:pt x="8" y="22"/>
                  </a:lnTo>
                  <a:lnTo>
                    <a:pt x="242" y="8"/>
                  </a:lnTo>
                  <a:lnTo>
                    <a:pt x="242"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30" name="Freeform 214"/>
            <p:cNvSpPr>
              <a:spLocks/>
            </p:cNvSpPr>
            <p:nvPr/>
          </p:nvSpPr>
          <p:spPr bwMode="auto">
            <a:xfrm>
              <a:off x="3034" y="2494"/>
              <a:ext cx="46" cy="136"/>
            </a:xfrm>
            <a:custGeom>
              <a:avLst/>
              <a:gdLst>
                <a:gd name="T0" fmla="*/ 38 w 46"/>
                <a:gd name="T1" fmla="*/ 0 h 136"/>
                <a:gd name="T2" fmla="*/ 38 w 46"/>
                <a:gd name="T3" fmla="*/ 0 h 136"/>
                <a:gd name="T4" fmla="*/ 38 w 46"/>
                <a:gd name="T5" fmla="*/ 64 h 136"/>
                <a:gd name="T6" fmla="*/ 38 w 46"/>
                <a:gd name="T7" fmla="*/ 64 h 136"/>
                <a:gd name="T8" fmla="*/ 0 w 46"/>
                <a:gd name="T9" fmla="*/ 132 h 136"/>
                <a:gd name="T10" fmla="*/ 6 w 46"/>
                <a:gd name="T11" fmla="*/ 136 h 136"/>
                <a:gd name="T12" fmla="*/ 46 w 46"/>
                <a:gd name="T13" fmla="*/ 68 h 136"/>
                <a:gd name="T14" fmla="*/ 46 w 46"/>
                <a:gd name="T15" fmla="*/ 68 h 136"/>
                <a:gd name="T16" fmla="*/ 46 w 46"/>
                <a:gd name="T17" fmla="*/ 66 h 136"/>
                <a:gd name="T18" fmla="*/ 46 w 46"/>
                <a:gd name="T19" fmla="*/ 0 h 136"/>
                <a:gd name="T20" fmla="*/ 38 w 46"/>
                <a:gd name="T21"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136">
                  <a:moveTo>
                    <a:pt x="38" y="0"/>
                  </a:moveTo>
                  <a:lnTo>
                    <a:pt x="38" y="0"/>
                  </a:lnTo>
                  <a:lnTo>
                    <a:pt x="38" y="64"/>
                  </a:lnTo>
                  <a:lnTo>
                    <a:pt x="38" y="64"/>
                  </a:lnTo>
                  <a:lnTo>
                    <a:pt x="0" y="132"/>
                  </a:lnTo>
                  <a:lnTo>
                    <a:pt x="6" y="136"/>
                  </a:lnTo>
                  <a:lnTo>
                    <a:pt x="46" y="68"/>
                  </a:lnTo>
                  <a:lnTo>
                    <a:pt x="46" y="68"/>
                  </a:lnTo>
                  <a:lnTo>
                    <a:pt x="46" y="66"/>
                  </a:lnTo>
                  <a:lnTo>
                    <a:pt x="46" y="0"/>
                  </a:lnTo>
                  <a:lnTo>
                    <a:pt x="3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31" name="Freeform 215"/>
            <p:cNvSpPr>
              <a:spLocks/>
            </p:cNvSpPr>
            <p:nvPr/>
          </p:nvSpPr>
          <p:spPr bwMode="auto">
            <a:xfrm>
              <a:off x="3076" y="2556"/>
              <a:ext cx="192" cy="10"/>
            </a:xfrm>
            <a:custGeom>
              <a:avLst/>
              <a:gdLst>
                <a:gd name="T0" fmla="*/ 0 w 192"/>
                <a:gd name="T1" fmla="*/ 8 h 10"/>
                <a:gd name="T2" fmla="*/ 192 w 192"/>
                <a:gd name="T3" fmla="*/ 10 h 10"/>
                <a:gd name="T4" fmla="*/ 192 w 192"/>
                <a:gd name="T5" fmla="*/ 2 h 10"/>
                <a:gd name="T6" fmla="*/ 0 w 192"/>
                <a:gd name="T7" fmla="*/ 0 h 10"/>
                <a:gd name="T8" fmla="*/ 0 w 192"/>
                <a:gd name="T9" fmla="*/ 8 h 10"/>
              </a:gdLst>
              <a:ahLst/>
              <a:cxnLst>
                <a:cxn ang="0">
                  <a:pos x="T0" y="T1"/>
                </a:cxn>
                <a:cxn ang="0">
                  <a:pos x="T2" y="T3"/>
                </a:cxn>
                <a:cxn ang="0">
                  <a:pos x="T4" y="T5"/>
                </a:cxn>
                <a:cxn ang="0">
                  <a:pos x="T6" y="T7"/>
                </a:cxn>
                <a:cxn ang="0">
                  <a:pos x="T8" y="T9"/>
                </a:cxn>
              </a:cxnLst>
              <a:rect l="0" t="0" r="r" b="b"/>
              <a:pathLst>
                <a:path w="192" h="10">
                  <a:moveTo>
                    <a:pt x="0" y="8"/>
                  </a:moveTo>
                  <a:lnTo>
                    <a:pt x="192" y="10"/>
                  </a:lnTo>
                  <a:lnTo>
                    <a:pt x="192" y="2"/>
                  </a:lnTo>
                  <a:lnTo>
                    <a:pt x="0" y="0"/>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32" name="Freeform 216"/>
            <p:cNvSpPr>
              <a:spLocks/>
            </p:cNvSpPr>
            <p:nvPr/>
          </p:nvSpPr>
          <p:spPr bwMode="auto">
            <a:xfrm>
              <a:off x="2986" y="2370"/>
              <a:ext cx="282" cy="18"/>
            </a:xfrm>
            <a:custGeom>
              <a:avLst/>
              <a:gdLst>
                <a:gd name="T0" fmla="*/ 0 w 282"/>
                <a:gd name="T1" fmla="*/ 10 h 18"/>
                <a:gd name="T2" fmla="*/ 0 w 282"/>
                <a:gd name="T3" fmla="*/ 18 h 18"/>
                <a:gd name="T4" fmla="*/ 282 w 282"/>
                <a:gd name="T5" fmla="*/ 8 h 18"/>
                <a:gd name="T6" fmla="*/ 282 w 282"/>
                <a:gd name="T7" fmla="*/ 0 h 18"/>
                <a:gd name="T8" fmla="*/ 0 w 282"/>
                <a:gd name="T9" fmla="*/ 10 h 18"/>
              </a:gdLst>
              <a:ahLst/>
              <a:cxnLst>
                <a:cxn ang="0">
                  <a:pos x="T0" y="T1"/>
                </a:cxn>
                <a:cxn ang="0">
                  <a:pos x="T2" y="T3"/>
                </a:cxn>
                <a:cxn ang="0">
                  <a:pos x="T4" y="T5"/>
                </a:cxn>
                <a:cxn ang="0">
                  <a:pos x="T6" y="T7"/>
                </a:cxn>
                <a:cxn ang="0">
                  <a:pos x="T8" y="T9"/>
                </a:cxn>
              </a:cxnLst>
              <a:rect l="0" t="0" r="r" b="b"/>
              <a:pathLst>
                <a:path w="282" h="18">
                  <a:moveTo>
                    <a:pt x="0" y="10"/>
                  </a:moveTo>
                  <a:lnTo>
                    <a:pt x="0" y="18"/>
                  </a:lnTo>
                  <a:lnTo>
                    <a:pt x="282" y="8"/>
                  </a:lnTo>
                  <a:lnTo>
                    <a:pt x="282" y="0"/>
                  </a:lnTo>
                  <a:lnTo>
                    <a:pt x="0"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33" name="Freeform 217"/>
            <p:cNvSpPr>
              <a:spLocks/>
            </p:cNvSpPr>
            <p:nvPr/>
          </p:nvSpPr>
          <p:spPr bwMode="auto">
            <a:xfrm>
              <a:off x="3010" y="2316"/>
              <a:ext cx="242" cy="20"/>
            </a:xfrm>
            <a:custGeom>
              <a:avLst/>
              <a:gdLst>
                <a:gd name="T0" fmla="*/ 0 w 242"/>
                <a:gd name="T1" fmla="*/ 12 h 20"/>
                <a:gd name="T2" fmla="*/ 0 w 242"/>
                <a:gd name="T3" fmla="*/ 20 h 20"/>
                <a:gd name="T4" fmla="*/ 242 w 242"/>
                <a:gd name="T5" fmla="*/ 8 h 20"/>
                <a:gd name="T6" fmla="*/ 242 w 242"/>
                <a:gd name="T7" fmla="*/ 0 h 20"/>
                <a:gd name="T8" fmla="*/ 0 w 242"/>
                <a:gd name="T9" fmla="*/ 12 h 20"/>
              </a:gdLst>
              <a:ahLst/>
              <a:cxnLst>
                <a:cxn ang="0">
                  <a:pos x="T0" y="T1"/>
                </a:cxn>
                <a:cxn ang="0">
                  <a:pos x="T2" y="T3"/>
                </a:cxn>
                <a:cxn ang="0">
                  <a:pos x="T4" y="T5"/>
                </a:cxn>
                <a:cxn ang="0">
                  <a:pos x="T6" y="T7"/>
                </a:cxn>
                <a:cxn ang="0">
                  <a:pos x="T8" y="T9"/>
                </a:cxn>
              </a:cxnLst>
              <a:rect l="0" t="0" r="r" b="b"/>
              <a:pathLst>
                <a:path w="242" h="20">
                  <a:moveTo>
                    <a:pt x="0" y="12"/>
                  </a:moveTo>
                  <a:lnTo>
                    <a:pt x="0" y="20"/>
                  </a:lnTo>
                  <a:lnTo>
                    <a:pt x="242" y="8"/>
                  </a:lnTo>
                  <a:lnTo>
                    <a:pt x="242" y="0"/>
                  </a:lnTo>
                  <a:lnTo>
                    <a:pt x="0"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34" name="Freeform 218"/>
            <p:cNvSpPr>
              <a:spLocks noEditPoints="1"/>
            </p:cNvSpPr>
            <p:nvPr/>
          </p:nvSpPr>
          <p:spPr bwMode="auto">
            <a:xfrm>
              <a:off x="2980" y="2496"/>
              <a:ext cx="40" cy="40"/>
            </a:xfrm>
            <a:custGeom>
              <a:avLst/>
              <a:gdLst>
                <a:gd name="T0" fmla="*/ 0 w 40"/>
                <a:gd name="T1" fmla="*/ 20 h 40"/>
                <a:gd name="T2" fmla="*/ 0 w 40"/>
                <a:gd name="T3" fmla="*/ 20 h 40"/>
                <a:gd name="T4" fmla="*/ 2 w 40"/>
                <a:gd name="T5" fmla="*/ 28 h 40"/>
                <a:gd name="T6" fmla="*/ 6 w 40"/>
                <a:gd name="T7" fmla="*/ 34 h 40"/>
                <a:gd name="T8" fmla="*/ 12 w 40"/>
                <a:gd name="T9" fmla="*/ 38 h 40"/>
                <a:gd name="T10" fmla="*/ 20 w 40"/>
                <a:gd name="T11" fmla="*/ 40 h 40"/>
                <a:gd name="T12" fmla="*/ 20 w 40"/>
                <a:gd name="T13" fmla="*/ 40 h 40"/>
                <a:gd name="T14" fmla="*/ 28 w 40"/>
                <a:gd name="T15" fmla="*/ 38 h 40"/>
                <a:gd name="T16" fmla="*/ 34 w 40"/>
                <a:gd name="T17" fmla="*/ 34 h 40"/>
                <a:gd name="T18" fmla="*/ 38 w 40"/>
                <a:gd name="T19" fmla="*/ 28 h 40"/>
                <a:gd name="T20" fmla="*/ 40 w 40"/>
                <a:gd name="T21" fmla="*/ 20 h 40"/>
                <a:gd name="T22" fmla="*/ 40 w 40"/>
                <a:gd name="T23" fmla="*/ 20 h 40"/>
                <a:gd name="T24" fmla="*/ 38 w 40"/>
                <a:gd name="T25" fmla="*/ 12 h 40"/>
                <a:gd name="T26" fmla="*/ 34 w 40"/>
                <a:gd name="T27" fmla="*/ 6 h 40"/>
                <a:gd name="T28" fmla="*/ 28 w 40"/>
                <a:gd name="T29" fmla="*/ 0 h 40"/>
                <a:gd name="T30" fmla="*/ 20 w 40"/>
                <a:gd name="T31" fmla="*/ 0 h 40"/>
                <a:gd name="T32" fmla="*/ 20 w 40"/>
                <a:gd name="T33" fmla="*/ 0 h 40"/>
                <a:gd name="T34" fmla="*/ 12 w 40"/>
                <a:gd name="T35" fmla="*/ 0 h 40"/>
                <a:gd name="T36" fmla="*/ 6 w 40"/>
                <a:gd name="T37" fmla="*/ 6 h 40"/>
                <a:gd name="T38" fmla="*/ 2 w 40"/>
                <a:gd name="T39" fmla="*/ 12 h 40"/>
                <a:gd name="T40" fmla="*/ 0 w 40"/>
                <a:gd name="T41" fmla="*/ 20 h 40"/>
                <a:gd name="T42" fmla="*/ 0 w 40"/>
                <a:gd name="T43" fmla="*/ 20 h 40"/>
                <a:gd name="T44" fmla="*/ 8 w 40"/>
                <a:gd name="T45" fmla="*/ 20 h 40"/>
                <a:gd name="T46" fmla="*/ 8 w 40"/>
                <a:gd name="T47" fmla="*/ 20 h 40"/>
                <a:gd name="T48" fmla="*/ 10 w 40"/>
                <a:gd name="T49" fmla="*/ 14 h 40"/>
                <a:gd name="T50" fmla="*/ 12 w 40"/>
                <a:gd name="T51" fmla="*/ 10 h 40"/>
                <a:gd name="T52" fmla="*/ 16 w 40"/>
                <a:gd name="T53" fmla="*/ 8 h 40"/>
                <a:gd name="T54" fmla="*/ 20 w 40"/>
                <a:gd name="T55" fmla="*/ 8 h 40"/>
                <a:gd name="T56" fmla="*/ 20 w 40"/>
                <a:gd name="T57" fmla="*/ 8 h 40"/>
                <a:gd name="T58" fmla="*/ 24 w 40"/>
                <a:gd name="T59" fmla="*/ 8 h 40"/>
                <a:gd name="T60" fmla="*/ 28 w 40"/>
                <a:gd name="T61" fmla="*/ 10 h 40"/>
                <a:gd name="T62" fmla="*/ 32 w 40"/>
                <a:gd name="T63" fmla="*/ 14 h 40"/>
                <a:gd name="T64" fmla="*/ 32 w 40"/>
                <a:gd name="T65" fmla="*/ 20 h 40"/>
                <a:gd name="T66" fmla="*/ 32 w 40"/>
                <a:gd name="T67" fmla="*/ 20 h 40"/>
                <a:gd name="T68" fmla="*/ 32 w 40"/>
                <a:gd name="T69" fmla="*/ 24 h 40"/>
                <a:gd name="T70" fmla="*/ 28 w 40"/>
                <a:gd name="T71" fmla="*/ 28 h 40"/>
                <a:gd name="T72" fmla="*/ 24 w 40"/>
                <a:gd name="T73" fmla="*/ 30 h 40"/>
                <a:gd name="T74" fmla="*/ 20 w 40"/>
                <a:gd name="T75" fmla="*/ 32 h 40"/>
                <a:gd name="T76" fmla="*/ 20 w 40"/>
                <a:gd name="T77" fmla="*/ 32 h 40"/>
                <a:gd name="T78" fmla="*/ 16 w 40"/>
                <a:gd name="T79" fmla="*/ 30 h 40"/>
                <a:gd name="T80" fmla="*/ 12 w 40"/>
                <a:gd name="T81" fmla="*/ 28 h 40"/>
                <a:gd name="T82" fmla="*/ 10 w 40"/>
                <a:gd name="T83" fmla="*/ 24 h 40"/>
                <a:gd name="T84" fmla="*/ 8 w 40"/>
                <a:gd name="T85" fmla="*/ 20 h 40"/>
                <a:gd name="T86" fmla="*/ 8 w 40"/>
                <a:gd name="T8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 h="40">
                  <a:moveTo>
                    <a:pt x="0" y="20"/>
                  </a:moveTo>
                  <a:lnTo>
                    <a:pt x="0" y="20"/>
                  </a:lnTo>
                  <a:lnTo>
                    <a:pt x="2" y="28"/>
                  </a:lnTo>
                  <a:lnTo>
                    <a:pt x="6" y="34"/>
                  </a:lnTo>
                  <a:lnTo>
                    <a:pt x="12" y="38"/>
                  </a:lnTo>
                  <a:lnTo>
                    <a:pt x="20" y="40"/>
                  </a:lnTo>
                  <a:lnTo>
                    <a:pt x="20" y="40"/>
                  </a:lnTo>
                  <a:lnTo>
                    <a:pt x="28" y="38"/>
                  </a:lnTo>
                  <a:lnTo>
                    <a:pt x="34" y="34"/>
                  </a:lnTo>
                  <a:lnTo>
                    <a:pt x="38" y="28"/>
                  </a:lnTo>
                  <a:lnTo>
                    <a:pt x="40" y="20"/>
                  </a:lnTo>
                  <a:lnTo>
                    <a:pt x="40" y="20"/>
                  </a:lnTo>
                  <a:lnTo>
                    <a:pt x="38" y="12"/>
                  </a:lnTo>
                  <a:lnTo>
                    <a:pt x="34" y="6"/>
                  </a:lnTo>
                  <a:lnTo>
                    <a:pt x="28" y="0"/>
                  </a:lnTo>
                  <a:lnTo>
                    <a:pt x="20" y="0"/>
                  </a:lnTo>
                  <a:lnTo>
                    <a:pt x="20" y="0"/>
                  </a:lnTo>
                  <a:lnTo>
                    <a:pt x="12" y="0"/>
                  </a:lnTo>
                  <a:lnTo>
                    <a:pt x="6" y="6"/>
                  </a:lnTo>
                  <a:lnTo>
                    <a:pt x="2" y="12"/>
                  </a:lnTo>
                  <a:lnTo>
                    <a:pt x="0" y="20"/>
                  </a:lnTo>
                  <a:lnTo>
                    <a:pt x="0" y="20"/>
                  </a:lnTo>
                  <a:close/>
                  <a:moveTo>
                    <a:pt x="8" y="20"/>
                  </a:moveTo>
                  <a:lnTo>
                    <a:pt x="8" y="20"/>
                  </a:lnTo>
                  <a:lnTo>
                    <a:pt x="10" y="14"/>
                  </a:lnTo>
                  <a:lnTo>
                    <a:pt x="12" y="10"/>
                  </a:lnTo>
                  <a:lnTo>
                    <a:pt x="16" y="8"/>
                  </a:lnTo>
                  <a:lnTo>
                    <a:pt x="20" y="8"/>
                  </a:lnTo>
                  <a:lnTo>
                    <a:pt x="20" y="8"/>
                  </a:lnTo>
                  <a:lnTo>
                    <a:pt x="24" y="8"/>
                  </a:lnTo>
                  <a:lnTo>
                    <a:pt x="28" y="10"/>
                  </a:lnTo>
                  <a:lnTo>
                    <a:pt x="32" y="14"/>
                  </a:lnTo>
                  <a:lnTo>
                    <a:pt x="32" y="20"/>
                  </a:lnTo>
                  <a:lnTo>
                    <a:pt x="32" y="20"/>
                  </a:lnTo>
                  <a:lnTo>
                    <a:pt x="32" y="24"/>
                  </a:lnTo>
                  <a:lnTo>
                    <a:pt x="28" y="28"/>
                  </a:lnTo>
                  <a:lnTo>
                    <a:pt x="24" y="30"/>
                  </a:lnTo>
                  <a:lnTo>
                    <a:pt x="20" y="32"/>
                  </a:lnTo>
                  <a:lnTo>
                    <a:pt x="20" y="32"/>
                  </a:lnTo>
                  <a:lnTo>
                    <a:pt x="16" y="30"/>
                  </a:lnTo>
                  <a:lnTo>
                    <a:pt x="12" y="28"/>
                  </a:lnTo>
                  <a:lnTo>
                    <a:pt x="10" y="24"/>
                  </a:lnTo>
                  <a:lnTo>
                    <a:pt x="8" y="20"/>
                  </a:lnTo>
                  <a:lnTo>
                    <a:pt x="8"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35" name="Freeform 219"/>
            <p:cNvSpPr>
              <a:spLocks noEditPoints="1"/>
            </p:cNvSpPr>
            <p:nvPr/>
          </p:nvSpPr>
          <p:spPr bwMode="auto">
            <a:xfrm>
              <a:off x="2980" y="2554"/>
              <a:ext cx="40" cy="40"/>
            </a:xfrm>
            <a:custGeom>
              <a:avLst/>
              <a:gdLst>
                <a:gd name="T0" fmla="*/ 0 w 40"/>
                <a:gd name="T1" fmla="*/ 20 h 40"/>
                <a:gd name="T2" fmla="*/ 0 w 40"/>
                <a:gd name="T3" fmla="*/ 20 h 40"/>
                <a:gd name="T4" fmla="*/ 2 w 40"/>
                <a:gd name="T5" fmla="*/ 28 h 40"/>
                <a:gd name="T6" fmla="*/ 6 w 40"/>
                <a:gd name="T7" fmla="*/ 34 h 40"/>
                <a:gd name="T8" fmla="*/ 12 w 40"/>
                <a:gd name="T9" fmla="*/ 38 h 40"/>
                <a:gd name="T10" fmla="*/ 20 w 40"/>
                <a:gd name="T11" fmla="*/ 40 h 40"/>
                <a:gd name="T12" fmla="*/ 20 w 40"/>
                <a:gd name="T13" fmla="*/ 40 h 40"/>
                <a:gd name="T14" fmla="*/ 28 w 40"/>
                <a:gd name="T15" fmla="*/ 38 h 40"/>
                <a:gd name="T16" fmla="*/ 34 w 40"/>
                <a:gd name="T17" fmla="*/ 34 h 40"/>
                <a:gd name="T18" fmla="*/ 38 w 40"/>
                <a:gd name="T19" fmla="*/ 28 h 40"/>
                <a:gd name="T20" fmla="*/ 40 w 40"/>
                <a:gd name="T21" fmla="*/ 20 h 40"/>
                <a:gd name="T22" fmla="*/ 40 w 40"/>
                <a:gd name="T23" fmla="*/ 20 h 40"/>
                <a:gd name="T24" fmla="*/ 38 w 40"/>
                <a:gd name="T25" fmla="*/ 12 h 40"/>
                <a:gd name="T26" fmla="*/ 34 w 40"/>
                <a:gd name="T27" fmla="*/ 6 h 40"/>
                <a:gd name="T28" fmla="*/ 28 w 40"/>
                <a:gd name="T29" fmla="*/ 0 h 40"/>
                <a:gd name="T30" fmla="*/ 20 w 40"/>
                <a:gd name="T31" fmla="*/ 0 h 40"/>
                <a:gd name="T32" fmla="*/ 20 w 40"/>
                <a:gd name="T33" fmla="*/ 0 h 40"/>
                <a:gd name="T34" fmla="*/ 12 w 40"/>
                <a:gd name="T35" fmla="*/ 0 h 40"/>
                <a:gd name="T36" fmla="*/ 6 w 40"/>
                <a:gd name="T37" fmla="*/ 6 h 40"/>
                <a:gd name="T38" fmla="*/ 2 w 40"/>
                <a:gd name="T39" fmla="*/ 12 h 40"/>
                <a:gd name="T40" fmla="*/ 0 w 40"/>
                <a:gd name="T41" fmla="*/ 20 h 40"/>
                <a:gd name="T42" fmla="*/ 0 w 40"/>
                <a:gd name="T43" fmla="*/ 20 h 40"/>
                <a:gd name="T44" fmla="*/ 8 w 40"/>
                <a:gd name="T45" fmla="*/ 20 h 40"/>
                <a:gd name="T46" fmla="*/ 8 w 40"/>
                <a:gd name="T47" fmla="*/ 20 h 40"/>
                <a:gd name="T48" fmla="*/ 10 w 40"/>
                <a:gd name="T49" fmla="*/ 14 h 40"/>
                <a:gd name="T50" fmla="*/ 12 w 40"/>
                <a:gd name="T51" fmla="*/ 10 h 40"/>
                <a:gd name="T52" fmla="*/ 16 w 40"/>
                <a:gd name="T53" fmla="*/ 8 h 40"/>
                <a:gd name="T54" fmla="*/ 20 w 40"/>
                <a:gd name="T55" fmla="*/ 8 h 40"/>
                <a:gd name="T56" fmla="*/ 20 w 40"/>
                <a:gd name="T57" fmla="*/ 8 h 40"/>
                <a:gd name="T58" fmla="*/ 24 w 40"/>
                <a:gd name="T59" fmla="*/ 8 h 40"/>
                <a:gd name="T60" fmla="*/ 28 w 40"/>
                <a:gd name="T61" fmla="*/ 10 h 40"/>
                <a:gd name="T62" fmla="*/ 32 w 40"/>
                <a:gd name="T63" fmla="*/ 14 h 40"/>
                <a:gd name="T64" fmla="*/ 32 w 40"/>
                <a:gd name="T65" fmla="*/ 20 h 40"/>
                <a:gd name="T66" fmla="*/ 32 w 40"/>
                <a:gd name="T67" fmla="*/ 20 h 40"/>
                <a:gd name="T68" fmla="*/ 32 w 40"/>
                <a:gd name="T69" fmla="*/ 24 h 40"/>
                <a:gd name="T70" fmla="*/ 28 w 40"/>
                <a:gd name="T71" fmla="*/ 28 h 40"/>
                <a:gd name="T72" fmla="*/ 24 w 40"/>
                <a:gd name="T73" fmla="*/ 30 h 40"/>
                <a:gd name="T74" fmla="*/ 20 w 40"/>
                <a:gd name="T75" fmla="*/ 32 h 40"/>
                <a:gd name="T76" fmla="*/ 20 w 40"/>
                <a:gd name="T77" fmla="*/ 32 h 40"/>
                <a:gd name="T78" fmla="*/ 16 w 40"/>
                <a:gd name="T79" fmla="*/ 30 h 40"/>
                <a:gd name="T80" fmla="*/ 12 w 40"/>
                <a:gd name="T81" fmla="*/ 28 h 40"/>
                <a:gd name="T82" fmla="*/ 10 w 40"/>
                <a:gd name="T83" fmla="*/ 24 h 40"/>
                <a:gd name="T84" fmla="*/ 8 w 40"/>
                <a:gd name="T85" fmla="*/ 20 h 40"/>
                <a:gd name="T86" fmla="*/ 8 w 40"/>
                <a:gd name="T8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 h="40">
                  <a:moveTo>
                    <a:pt x="0" y="20"/>
                  </a:moveTo>
                  <a:lnTo>
                    <a:pt x="0" y="20"/>
                  </a:lnTo>
                  <a:lnTo>
                    <a:pt x="2" y="28"/>
                  </a:lnTo>
                  <a:lnTo>
                    <a:pt x="6" y="34"/>
                  </a:lnTo>
                  <a:lnTo>
                    <a:pt x="12" y="38"/>
                  </a:lnTo>
                  <a:lnTo>
                    <a:pt x="20" y="40"/>
                  </a:lnTo>
                  <a:lnTo>
                    <a:pt x="20" y="40"/>
                  </a:lnTo>
                  <a:lnTo>
                    <a:pt x="28" y="38"/>
                  </a:lnTo>
                  <a:lnTo>
                    <a:pt x="34" y="34"/>
                  </a:lnTo>
                  <a:lnTo>
                    <a:pt x="38" y="28"/>
                  </a:lnTo>
                  <a:lnTo>
                    <a:pt x="40" y="20"/>
                  </a:lnTo>
                  <a:lnTo>
                    <a:pt x="40" y="20"/>
                  </a:lnTo>
                  <a:lnTo>
                    <a:pt x="38" y="12"/>
                  </a:lnTo>
                  <a:lnTo>
                    <a:pt x="34" y="6"/>
                  </a:lnTo>
                  <a:lnTo>
                    <a:pt x="28" y="0"/>
                  </a:lnTo>
                  <a:lnTo>
                    <a:pt x="20" y="0"/>
                  </a:lnTo>
                  <a:lnTo>
                    <a:pt x="20" y="0"/>
                  </a:lnTo>
                  <a:lnTo>
                    <a:pt x="12" y="0"/>
                  </a:lnTo>
                  <a:lnTo>
                    <a:pt x="6" y="6"/>
                  </a:lnTo>
                  <a:lnTo>
                    <a:pt x="2" y="12"/>
                  </a:lnTo>
                  <a:lnTo>
                    <a:pt x="0" y="20"/>
                  </a:lnTo>
                  <a:lnTo>
                    <a:pt x="0" y="20"/>
                  </a:lnTo>
                  <a:close/>
                  <a:moveTo>
                    <a:pt x="8" y="20"/>
                  </a:moveTo>
                  <a:lnTo>
                    <a:pt x="8" y="20"/>
                  </a:lnTo>
                  <a:lnTo>
                    <a:pt x="10" y="14"/>
                  </a:lnTo>
                  <a:lnTo>
                    <a:pt x="12" y="10"/>
                  </a:lnTo>
                  <a:lnTo>
                    <a:pt x="16" y="8"/>
                  </a:lnTo>
                  <a:lnTo>
                    <a:pt x="20" y="8"/>
                  </a:lnTo>
                  <a:lnTo>
                    <a:pt x="20" y="8"/>
                  </a:lnTo>
                  <a:lnTo>
                    <a:pt x="24" y="8"/>
                  </a:lnTo>
                  <a:lnTo>
                    <a:pt x="28" y="10"/>
                  </a:lnTo>
                  <a:lnTo>
                    <a:pt x="32" y="14"/>
                  </a:lnTo>
                  <a:lnTo>
                    <a:pt x="32" y="20"/>
                  </a:lnTo>
                  <a:lnTo>
                    <a:pt x="32" y="20"/>
                  </a:lnTo>
                  <a:lnTo>
                    <a:pt x="32" y="24"/>
                  </a:lnTo>
                  <a:lnTo>
                    <a:pt x="28" y="28"/>
                  </a:lnTo>
                  <a:lnTo>
                    <a:pt x="24" y="30"/>
                  </a:lnTo>
                  <a:lnTo>
                    <a:pt x="20" y="32"/>
                  </a:lnTo>
                  <a:lnTo>
                    <a:pt x="20" y="32"/>
                  </a:lnTo>
                  <a:lnTo>
                    <a:pt x="16" y="30"/>
                  </a:lnTo>
                  <a:lnTo>
                    <a:pt x="12" y="28"/>
                  </a:lnTo>
                  <a:lnTo>
                    <a:pt x="10" y="24"/>
                  </a:lnTo>
                  <a:lnTo>
                    <a:pt x="8" y="20"/>
                  </a:lnTo>
                  <a:lnTo>
                    <a:pt x="8"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grpSp>
      <p:grpSp>
        <p:nvGrpSpPr>
          <p:cNvPr id="726236" name="Group 220"/>
          <p:cNvGrpSpPr>
            <a:grpSpLocks/>
          </p:cNvGrpSpPr>
          <p:nvPr/>
        </p:nvGrpSpPr>
        <p:grpSpPr bwMode="auto">
          <a:xfrm>
            <a:off x="4191000" y="1066800"/>
            <a:ext cx="609600" cy="685800"/>
            <a:chOff x="2592" y="2112"/>
            <a:chExt cx="1120" cy="1166"/>
          </a:xfrm>
        </p:grpSpPr>
        <p:sp>
          <p:nvSpPr>
            <p:cNvPr id="726237" name="AutoShape 221"/>
            <p:cNvSpPr>
              <a:spLocks noChangeAspect="1" noChangeArrowheads="1" noTextEdit="1"/>
            </p:cNvSpPr>
            <p:nvPr/>
          </p:nvSpPr>
          <p:spPr bwMode="auto">
            <a:xfrm>
              <a:off x="2592" y="2112"/>
              <a:ext cx="1120" cy="1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38" name="Freeform 222"/>
            <p:cNvSpPr>
              <a:spLocks/>
            </p:cNvSpPr>
            <p:nvPr/>
          </p:nvSpPr>
          <p:spPr bwMode="auto">
            <a:xfrm>
              <a:off x="2938" y="2216"/>
              <a:ext cx="746" cy="966"/>
            </a:xfrm>
            <a:custGeom>
              <a:avLst/>
              <a:gdLst>
                <a:gd name="T0" fmla="*/ 352 w 746"/>
                <a:gd name="T1" fmla="*/ 0 h 966"/>
                <a:gd name="T2" fmla="*/ 352 w 746"/>
                <a:gd name="T3" fmla="*/ 0 h 966"/>
                <a:gd name="T4" fmla="*/ 352 w 746"/>
                <a:gd name="T5" fmla="*/ 0 h 966"/>
                <a:gd name="T6" fmla="*/ 352 w 746"/>
                <a:gd name="T7" fmla="*/ 0 h 966"/>
                <a:gd name="T8" fmla="*/ 338 w 746"/>
                <a:gd name="T9" fmla="*/ 2 h 966"/>
                <a:gd name="T10" fmla="*/ 18 w 746"/>
                <a:gd name="T11" fmla="*/ 20 h 966"/>
                <a:gd name="T12" fmla="*/ 18 w 746"/>
                <a:gd name="T13" fmla="*/ 20 h 966"/>
                <a:gd name="T14" fmla="*/ 12 w 746"/>
                <a:gd name="T15" fmla="*/ 22 h 966"/>
                <a:gd name="T16" fmla="*/ 6 w 746"/>
                <a:gd name="T17" fmla="*/ 26 h 966"/>
                <a:gd name="T18" fmla="*/ 2 w 746"/>
                <a:gd name="T19" fmla="*/ 32 h 966"/>
                <a:gd name="T20" fmla="*/ 0 w 746"/>
                <a:gd name="T21" fmla="*/ 40 h 966"/>
                <a:gd name="T22" fmla="*/ 0 w 746"/>
                <a:gd name="T23" fmla="*/ 892 h 966"/>
                <a:gd name="T24" fmla="*/ 0 w 746"/>
                <a:gd name="T25" fmla="*/ 892 h 966"/>
                <a:gd name="T26" fmla="*/ 0 w 746"/>
                <a:gd name="T27" fmla="*/ 892 h 966"/>
                <a:gd name="T28" fmla="*/ 0 w 746"/>
                <a:gd name="T29" fmla="*/ 900 h 966"/>
                <a:gd name="T30" fmla="*/ 4 w 746"/>
                <a:gd name="T31" fmla="*/ 908 h 966"/>
                <a:gd name="T32" fmla="*/ 10 w 746"/>
                <a:gd name="T33" fmla="*/ 916 h 966"/>
                <a:gd name="T34" fmla="*/ 20 w 746"/>
                <a:gd name="T35" fmla="*/ 924 h 966"/>
                <a:gd name="T36" fmla="*/ 20 w 746"/>
                <a:gd name="T37" fmla="*/ 924 h 966"/>
                <a:gd name="T38" fmla="*/ 42 w 746"/>
                <a:gd name="T39" fmla="*/ 930 h 966"/>
                <a:gd name="T40" fmla="*/ 68 w 746"/>
                <a:gd name="T41" fmla="*/ 936 h 966"/>
                <a:gd name="T42" fmla="*/ 102 w 746"/>
                <a:gd name="T43" fmla="*/ 944 h 966"/>
                <a:gd name="T44" fmla="*/ 148 w 746"/>
                <a:gd name="T45" fmla="*/ 950 h 966"/>
                <a:gd name="T46" fmla="*/ 204 w 746"/>
                <a:gd name="T47" fmla="*/ 958 h 966"/>
                <a:gd name="T48" fmla="*/ 272 w 746"/>
                <a:gd name="T49" fmla="*/ 964 h 966"/>
                <a:gd name="T50" fmla="*/ 352 w 746"/>
                <a:gd name="T51" fmla="*/ 966 h 966"/>
                <a:gd name="T52" fmla="*/ 352 w 746"/>
                <a:gd name="T53" fmla="*/ 966 h 966"/>
                <a:gd name="T54" fmla="*/ 366 w 746"/>
                <a:gd name="T55" fmla="*/ 966 h 966"/>
                <a:gd name="T56" fmla="*/ 378 w 746"/>
                <a:gd name="T57" fmla="*/ 964 h 966"/>
                <a:gd name="T58" fmla="*/ 388 w 746"/>
                <a:gd name="T59" fmla="*/ 958 h 966"/>
                <a:gd name="T60" fmla="*/ 386 w 746"/>
                <a:gd name="T61" fmla="*/ 960 h 966"/>
                <a:gd name="T62" fmla="*/ 734 w 746"/>
                <a:gd name="T63" fmla="*/ 808 h 966"/>
                <a:gd name="T64" fmla="*/ 734 w 746"/>
                <a:gd name="T65" fmla="*/ 808 h 966"/>
                <a:gd name="T66" fmla="*/ 740 w 746"/>
                <a:gd name="T67" fmla="*/ 806 h 966"/>
                <a:gd name="T68" fmla="*/ 742 w 746"/>
                <a:gd name="T69" fmla="*/ 800 h 966"/>
                <a:gd name="T70" fmla="*/ 746 w 746"/>
                <a:gd name="T71" fmla="*/ 796 h 966"/>
                <a:gd name="T72" fmla="*/ 746 w 746"/>
                <a:gd name="T73" fmla="*/ 790 h 966"/>
                <a:gd name="T74" fmla="*/ 746 w 746"/>
                <a:gd name="T75" fmla="*/ 76 h 966"/>
                <a:gd name="T76" fmla="*/ 746 w 746"/>
                <a:gd name="T77" fmla="*/ 76 h 966"/>
                <a:gd name="T78" fmla="*/ 744 w 746"/>
                <a:gd name="T79" fmla="*/ 68 h 966"/>
                <a:gd name="T80" fmla="*/ 742 w 746"/>
                <a:gd name="T81" fmla="*/ 62 h 966"/>
                <a:gd name="T82" fmla="*/ 736 w 746"/>
                <a:gd name="T83" fmla="*/ 58 h 966"/>
                <a:gd name="T84" fmla="*/ 730 w 746"/>
                <a:gd name="T85" fmla="*/ 56 h 966"/>
                <a:gd name="T86" fmla="*/ 380 w 746"/>
                <a:gd name="T87" fmla="*/ 2 h 966"/>
                <a:gd name="T88" fmla="*/ 380 w 746"/>
                <a:gd name="T89" fmla="*/ 2 h 966"/>
                <a:gd name="T90" fmla="*/ 362 w 746"/>
                <a:gd name="T91" fmla="*/ 0 h 966"/>
                <a:gd name="T92" fmla="*/ 352 w 746"/>
                <a:gd name="T93" fmla="*/ 0 h 966"/>
                <a:gd name="T94" fmla="*/ 352 w 746"/>
                <a:gd name="T95" fmla="*/ 0 h 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46" h="966">
                  <a:moveTo>
                    <a:pt x="352" y="0"/>
                  </a:moveTo>
                  <a:lnTo>
                    <a:pt x="352" y="0"/>
                  </a:lnTo>
                  <a:lnTo>
                    <a:pt x="352" y="0"/>
                  </a:lnTo>
                  <a:lnTo>
                    <a:pt x="352" y="0"/>
                  </a:lnTo>
                  <a:lnTo>
                    <a:pt x="338" y="2"/>
                  </a:lnTo>
                  <a:lnTo>
                    <a:pt x="18" y="20"/>
                  </a:lnTo>
                  <a:lnTo>
                    <a:pt x="18" y="20"/>
                  </a:lnTo>
                  <a:lnTo>
                    <a:pt x="12" y="22"/>
                  </a:lnTo>
                  <a:lnTo>
                    <a:pt x="6" y="26"/>
                  </a:lnTo>
                  <a:lnTo>
                    <a:pt x="2" y="32"/>
                  </a:lnTo>
                  <a:lnTo>
                    <a:pt x="0" y="40"/>
                  </a:lnTo>
                  <a:lnTo>
                    <a:pt x="0" y="892"/>
                  </a:lnTo>
                  <a:lnTo>
                    <a:pt x="0" y="892"/>
                  </a:lnTo>
                  <a:lnTo>
                    <a:pt x="0" y="892"/>
                  </a:lnTo>
                  <a:lnTo>
                    <a:pt x="0" y="900"/>
                  </a:lnTo>
                  <a:lnTo>
                    <a:pt x="4" y="908"/>
                  </a:lnTo>
                  <a:lnTo>
                    <a:pt x="10" y="916"/>
                  </a:lnTo>
                  <a:lnTo>
                    <a:pt x="20" y="924"/>
                  </a:lnTo>
                  <a:lnTo>
                    <a:pt x="20" y="924"/>
                  </a:lnTo>
                  <a:lnTo>
                    <a:pt x="42" y="930"/>
                  </a:lnTo>
                  <a:lnTo>
                    <a:pt x="68" y="936"/>
                  </a:lnTo>
                  <a:lnTo>
                    <a:pt x="102" y="944"/>
                  </a:lnTo>
                  <a:lnTo>
                    <a:pt x="148" y="950"/>
                  </a:lnTo>
                  <a:lnTo>
                    <a:pt x="204" y="958"/>
                  </a:lnTo>
                  <a:lnTo>
                    <a:pt x="272" y="964"/>
                  </a:lnTo>
                  <a:lnTo>
                    <a:pt x="352" y="966"/>
                  </a:lnTo>
                  <a:lnTo>
                    <a:pt x="352" y="966"/>
                  </a:lnTo>
                  <a:lnTo>
                    <a:pt x="366" y="966"/>
                  </a:lnTo>
                  <a:lnTo>
                    <a:pt x="378" y="964"/>
                  </a:lnTo>
                  <a:lnTo>
                    <a:pt x="388" y="958"/>
                  </a:lnTo>
                  <a:lnTo>
                    <a:pt x="386" y="960"/>
                  </a:lnTo>
                  <a:lnTo>
                    <a:pt x="734" y="808"/>
                  </a:lnTo>
                  <a:lnTo>
                    <a:pt x="734" y="808"/>
                  </a:lnTo>
                  <a:lnTo>
                    <a:pt x="740" y="806"/>
                  </a:lnTo>
                  <a:lnTo>
                    <a:pt x="742" y="800"/>
                  </a:lnTo>
                  <a:lnTo>
                    <a:pt x="746" y="796"/>
                  </a:lnTo>
                  <a:lnTo>
                    <a:pt x="746" y="790"/>
                  </a:lnTo>
                  <a:lnTo>
                    <a:pt x="746" y="76"/>
                  </a:lnTo>
                  <a:lnTo>
                    <a:pt x="746" y="76"/>
                  </a:lnTo>
                  <a:lnTo>
                    <a:pt x="744" y="68"/>
                  </a:lnTo>
                  <a:lnTo>
                    <a:pt x="742" y="62"/>
                  </a:lnTo>
                  <a:lnTo>
                    <a:pt x="736" y="58"/>
                  </a:lnTo>
                  <a:lnTo>
                    <a:pt x="730" y="56"/>
                  </a:lnTo>
                  <a:lnTo>
                    <a:pt x="380" y="2"/>
                  </a:lnTo>
                  <a:lnTo>
                    <a:pt x="380" y="2"/>
                  </a:lnTo>
                  <a:lnTo>
                    <a:pt x="362" y="0"/>
                  </a:lnTo>
                  <a:lnTo>
                    <a:pt x="352" y="0"/>
                  </a:lnTo>
                  <a:lnTo>
                    <a:pt x="35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39" name="Freeform 223"/>
            <p:cNvSpPr>
              <a:spLocks/>
            </p:cNvSpPr>
            <p:nvPr/>
          </p:nvSpPr>
          <p:spPr bwMode="auto">
            <a:xfrm>
              <a:off x="2962" y="2238"/>
              <a:ext cx="338" cy="920"/>
            </a:xfrm>
            <a:custGeom>
              <a:avLst/>
              <a:gdLst>
                <a:gd name="T0" fmla="*/ 0 w 338"/>
                <a:gd name="T1" fmla="*/ 20 h 920"/>
                <a:gd name="T2" fmla="*/ 0 w 338"/>
                <a:gd name="T3" fmla="*/ 20 h 920"/>
                <a:gd name="T4" fmla="*/ 0 w 338"/>
                <a:gd name="T5" fmla="*/ 872 h 920"/>
                <a:gd name="T6" fmla="*/ 0 w 338"/>
                <a:gd name="T7" fmla="*/ 872 h 920"/>
                <a:gd name="T8" fmla="*/ 0 w 338"/>
                <a:gd name="T9" fmla="*/ 876 h 920"/>
                <a:gd name="T10" fmla="*/ 2 w 338"/>
                <a:gd name="T11" fmla="*/ 878 h 920"/>
                <a:gd name="T12" fmla="*/ 4 w 338"/>
                <a:gd name="T13" fmla="*/ 878 h 920"/>
                <a:gd name="T14" fmla="*/ 4 w 338"/>
                <a:gd name="T15" fmla="*/ 878 h 920"/>
                <a:gd name="T16" fmla="*/ 34 w 338"/>
                <a:gd name="T17" fmla="*/ 888 h 920"/>
                <a:gd name="T18" fmla="*/ 60 w 338"/>
                <a:gd name="T19" fmla="*/ 894 h 920"/>
                <a:gd name="T20" fmla="*/ 92 w 338"/>
                <a:gd name="T21" fmla="*/ 900 h 920"/>
                <a:gd name="T22" fmla="*/ 136 w 338"/>
                <a:gd name="T23" fmla="*/ 906 h 920"/>
                <a:gd name="T24" fmla="*/ 188 w 338"/>
                <a:gd name="T25" fmla="*/ 912 h 920"/>
                <a:gd name="T26" fmla="*/ 254 w 338"/>
                <a:gd name="T27" fmla="*/ 916 h 920"/>
                <a:gd name="T28" fmla="*/ 330 w 338"/>
                <a:gd name="T29" fmla="*/ 920 h 920"/>
                <a:gd name="T30" fmla="*/ 330 w 338"/>
                <a:gd name="T31" fmla="*/ 920 h 920"/>
                <a:gd name="T32" fmla="*/ 338 w 338"/>
                <a:gd name="T33" fmla="*/ 920 h 920"/>
                <a:gd name="T34" fmla="*/ 338 w 338"/>
                <a:gd name="T35" fmla="*/ 0 h 920"/>
                <a:gd name="T36" fmla="*/ 338 w 338"/>
                <a:gd name="T37" fmla="*/ 0 h 920"/>
                <a:gd name="T38" fmla="*/ 330 w 338"/>
                <a:gd name="T39" fmla="*/ 0 h 920"/>
                <a:gd name="T40" fmla="*/ 330 w 338"/>
                <a:gd name="T41" fmla="*/ 0 h 920"/>
                <a:gd name="T42" fmla="*/ 0 w 338"/>
                <a:gd name="T43" fmla="*/ 20 h 920"/>
                <a:gd name="T44" fmla="*/ 0 w 338"/>
                <a:gd name="T45" fmla="*/ 20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8" h="920">
                  <a:moveTo>
                    <a:pt x="0" y="20"/>
                  </a:moveTo>
                  <a:lnTo>
                    <a:pt x="0" y="20"/>
                  </a:lnTo>
                  <a:lnTo>
                    <a:pt x="0" y="872"/>
                  </a:lnTo>
                  <a:lnTo>
                    <a:pt x="0" y="872"/>
                  </a:lnTo>
                  <a:lnTo>
                    <a:pt x="0" y="876"/>
                  </a:lnTo>
                  <a:lnTo>
                    <a:pt x="2" y="878"/>
                  </a:lnTo>
                  <a:lnTo>
                    <a:pt x="4" y="878"/>
                  </a:lnTo>
                  <a:lnTo>
                    <a:pt x="4" y="878"/>
                  </a:lnTo>
                  <a:lnTo>
                    <a:pt x="34" y="888"/>
                  </a:lnTo>
                  <a:lnTo>
                    <a:pt x="60" y="894"/>
                  </a:lnTo>
                  <a:lnTo>
                    <a:pt x="92" y="900"/>
                  </a:lnTo>
                  <a:lnTo>
                    <a:pt x="136" y="906"/>
                  </a:lnTo>
                  <a:lnTo>
                    <a:pt x="188" y="912"/>
                  </a:lnTo>
                  <a:lnTo>
                    <a:pt x="254" y="916"/>
                  </a:lnTo>
                  <a:lnTo>
                    <a:pt x="330" y="920"/>
                  </a:lnTo>
                  <a:lnTo>
                    <a:pt x="330" y="920"/>
                  </a:lnTo>
                  <a:lnTo>
                    <a:pt x="338" y="920"/>
                  </a:lnTo>
                  <a:lnTo>
                    <a:pt x="338" y="0"/>
                  </a:lnTo>
                  <a:lnTo>
                    <a:pt x="338" y="0"/>
                  </a:lnTo>
                  <a:lnTo>
                    <a:pt x="330" y="0"/>
                  </a:lnTo>
                  <a:lnTo>
                    <a:pt x="330" y="0"/>
                  </a:lnTo>
                  <a:lnTo>
                    <a:pt x="0" y="20"/>
                  </a:lnTo>
                  <a:lnTo>
                    <a:pt x="0" y="2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40" name="Freeform 224"/>
            <p:cNvSpPr>
              <a:spLocks/>
            </p:cNvSpPr>
            <p:nvPr/>
          </p:nvSpPr>
          <p:spPr bwMode="auto">
            <a:xfrm>
              <a:off x="2970" y="2240"/>
              <a:ext cx="328" cy="906"/>
            </a:xfrm>
            <a:custGeom>
              <a:avLst/>
              <a:gdLst>
                <a:gd name="T0" fmla="*/ 0 w 328"/>
                <a:gd name="T1" fmla="*/ 20 h 906"/>
                <a:gd name="T2" fmla="*/ 0 w 328"/>
                <a:gd name="T3" fmla="*/ 20 h 906"/>
                <a:gd name="T4" fmla="*/ 0 w 328"/>
                <a:gd name="T5" fmla="*/ 858 h 906"/>
                <a:gd name="T6" fmla="*/ 0 w 328"/>
                <a:gd name="T7" fmla="*/ 858 h 906"/>
                <a:gd name="T8" fmla="*/ 0 w 328"/>
                <a:gd name="T9" fmla="*/ 862 h 906"/>
                <a:gd name="T10" fmla="*/ 2 w 328"/>
                <a:gd name="T11" fmla="*/ 864 h 906"/>
                <a:gd name="T12" fmla="*/ 4 w 328"/>
                <a:gd name="T13" fmla="*/ 864 h 906"/>
                <a:gd name="T14" fmla="*/ 4 w 328"/>
                <a:gd name="T15" fmla="*/ 864 h 906"/>
                <a:gd name="T16" fmla="*/ 32 w 328"/>
                <a:gd name="T17" fmla="*/ 874 h 906"/>
                <a:gd name="T18" fmla="*/ 58 w 328"/>
                <a:gd name="T19" fmla="*/ 878 h 906"/>
                <a:gd name="T20" fmla="*/ 90 w 328"/>
                <a:gd name="T21" fmla="*/ 884 h 906"/>
                <a:gd name="T22" fmla="*/ 132 w 328"/>
                <a:gd name="T23" fmla="*/ 890 h 906"/>
                <a:gd name="T24" fmla="*/ 184 w 328"/>
                <a:gd name="T25" fmla="*/ 896 h 906"/>
                <a:gd name="T26" fmla="*/ 246 w 328"/>
                <a:gd name="T27" fmla="*/ 902 h 906"/>
                <a:gd name="T28" fmla="*/ 320 w 328"/>
                <a:gd name="T29" fmla="*/ 906 h 906"/>
                <a:gd name="T30" fmla="*/ 320 w 328"/>
                <a:gd name="T31" fmla="*/ 906 h 906"/>
                <a:gd name="T32" fmla="*/ 328 w 328"/>
                <a:gd name="T33" fmla="*/ 906 h 906"/>
                <a:gd name="T34" fmla="*/ 328 w 328"/>
                <a:gd name="T35" fmla="*/ 0 h 906"/>
                <a:gd name="T36" fmla="*/ 328 w 328"/>
                <a:gd name="T37" fmla="*/ 0 h 906"/>
                <a:gd name="T38" fmla="*/ 0 w 328"/>
                <a:gd name="T39" fmla="*/ 20 h 906"/>
                <a:gd name="T40" fmla="*/ 0 w 328"/>
                <a:gd name="T41" fmla="*/ 20 h 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8" h="906">
                  <a:moveTo>
                    <a:pt x="0" y="20"/>
                  </a:moveTo>
                  <a:lnTo>
                    <a:pt x="0" y="20"/>
                  </a:lnTo>
                  <a:lnTo>
                    <a:pt x="0" y="858"/>
                  </a:lnTo>
                  <a:lnTo>
                    <a:pt x="0" y="858"/>
                  </a:lnTo>
                  <a:lnTo>
                    <a:pt x="0" y="862"/>
                  </a:lnTo>
                  <a:lnTo>
                    <a:pt x="2" y="864"/>
                  </a:lnTo>
                  <a:lnTo>
                    <a:pt x="4" y="864"/>
                  </a:lnTo>
                  <a:lnTo>
                    <a:pt x="4" y="864"/>
                  </a:lnTo>
                  <a:lnTo>
                    <a:pt x="32" y="874"/>
                  </a:lnTo>
                  <a:lnTo>
                    <a:pt x="58" y="878"/>
                  </a:lnTo>
                  <a:lnTo>
                    <a:pt x="90" y="884"/>
                  </a:lnTo>
                  <a:lnTo>
                    <a:pt x="132" y="890"/>
                  </a:lnTo>
                  <a:lnTo>
                    <a:pt x="184" y="896"/>
                  </a:lnTo>
                  <a:lnTo>
                    <a:pt x="246" y="902"/>
                  </a:lnTo>
                  <a:lnTo>
                    <a:pt x="320" y="906"/>
                  </a:lnTo>
                  <a:lnTo>
                    <a:pt x="320" y="906"/>
                  </a:lnTo>
                  <a:lnTo>
                    <a:pt x="328" y="906"/>
                  </a:lnTo>
                  <a:lnTo>
                    <a:pt x="328" y="0"/>
                  </a:lnTo>
                  <a:lnTo>
                    <a:pt x="328" y="0"/>
                  </a:lnTo>
                  <a:lnTo>
                    <a:pt x="0" y="20"/>
                  </a:lnTo>
                  <a:lnTo>
                    <a:pt x="0" y="20"/>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41" name="Freeform 225"/>
            <p:cNvSpPr>
              <a:spLocks/>
            </p:cNvSpPr>
            <p:nvPr/>
          </p:nvSpPr>
          <p:spPr bwMode="auto">
            <a:xfrm>
              <a:off x="3346" y="2244"/>
              <a:ext cx="312" cy="896"/>
            </a:xfrm>
            <a:custGeom>
              <a:avLst/>
              <a:gdLst>
                <a:gd name="T0" fmla="*/ 0 w 312"/>
                <a:gd name="T1" fmla="*/ 0 h 896"/>
                <a:gd name="T2" fmla="*/ 0 w 312"/>
                <a:gd name="T3" fmla="*/ 896 h 896"/>
                <a:gd name="T4" fmla="*/ 0 w 312"/>
                <a:gd name="T5" fmla="*/ 896 h 896"/>
                <a:gd name="T6" fmla="*/ 312 w 312"/>
                <a:gd name="T7" fmla="*/ 758 h 896"/>
                <a:gd name="T8" fmla="*/ 312 w 312"/>
                <a:gd name="T9" fmla="*/ 758 h 896"/>
                <a:gd name="T10" fmla="*/ 312 w 312"/>
                <a:gd name="T11" fmla="*/ 48 h 896"/>
                <a:gd name="T12" fmla="*/ 312 w 312"/>
                <a:gd name="T13" fmla="*/ 48 h 896"/>
                <a:gd name="T14" fmla="*/ 0 w 312"/>
                <a:gd name="T15" fmla="*/ 0 h 896"/>
                <a:gd name="T16" fmla="*/ 0 w 312"/>
                <a:gd name="T17" fmla="*/ 0 h 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2" h="896">
                  <a:moveTo>
                    <a:pt x="0" y="0"/>
                  </a:moveTo>
                  <a:lnTo>
                    <a:pt x="0" y="896"/>
                  </a:lnTo>
                  <a:lnTo>
                    <a:pt x="0" y="896"/>
                  </a:lnTo>
                  <a:lnTo>
                    <a:pt x="312" y="758"/>
                  </a:lnTo>
                  <a:lnTo>
                    <a:pt x="312" y="758"/>
                  </a:lnTo>
                  <a:lnTo>
                    <a:pt x="312" y="48"/>
                  </a:lnTo>
                  <a:lnTo>
                    <a:pt x="312" y="48"/>
                  </a:lnTo>
                  <a:lnTo>
                    <a:pt x="0" y="0"/>
                  </a:lnTo>
                  <a:lnTo>
                    <a:pt x="0"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42" name="Freeform 226"/>
            <p:cNvSpPr>
              <a:spLocks/>
            </p:cNvSpPr>
            <p:nvPr/>
          </p:nvSpPr>
          <p:spPr bwMode="auto">
            <a:xfrm>
              <a:off x="3346" y="2284"/>
              <a:ext cx="312" cy="856"/>
            </a:xfrm>
            <a:custGeom>
              <a:avLst/>
              <a:gdLst>
                <a:gd name="T0" fmla="*/ 256 w 312"/>
                <a:gd name="T1" fmla="*/ 0 h 856"/>
                <a:gd name="T2" fmla="*/ 256 w 312"/>
                <a:gd name="T3" fmla="*/ 0 h 856"/>
                <a:gd name="T4" fmla="*/ 312 w 312"/>
                <a:gd name="T5" fmla="*/ 8 h 856"/>
                <a:gd name="T6" fmla="*/ 312 w 312"/>
                <a:gd name="T7" fmla="*/ 8 h 856"/>
                <a:gd name="T8" fmla="*/ 312 w 312"/>
                <a:gd name="T9" fmla="*/ 718 h 856"/>
                <a:gd name="T10" fmla="*/ 312 w 312"/>
                <a:gd name="T11" fmla="*/ 718 h 856"/>
                <a:gd name="T12" fmla="*/ 0 w 312"/>
                <a:gd name="T13" fmla="*/ 856 h 856"/>
                <a:gd name="T14" fmla="*/ 0 w 312"/>
                <a:gd name="T15" fmla="*/ 544 h 856"/>
                <a:gd name="T16" fmla="*/ 0 w 312"/>
                <a:gd name="T17" fmla="*/ 544 h 856"/>
                <a:gd name="T18" fmla="*/ 8 w 312"/>
                <a:gd name="T19" fmla="*/ 520 h 856"/>
                <a:gd name="T20" fmla="*/ 16 w 312"/>
                <a:gd name="T21" fmla="*/ 496 h 856"/>
                <a:gd name="T22" fmla="*/ 24 w 312"/>
                <a:gd name="T23" fmla="*/ 476 h 856"/>
                <a:gd name="T24" fmla="*/ 34 w 312"/>
                <a:gd name="T25" fmla="*/ 456 h 856"/>
                <a:gd name="T26" fmla="*/ 54 w 312"/>
                <a:gd name="T27" fmla="*/ 422 h 856"/>
                <a:gd name="T28" fmla="*/ 76 w 312"/>
                <a:gd name="T29" fmla="*/ 392 h 856"/>
                <a:gd name="T30" fmla="*/ 100 w 312"/>
                <a:gd name="T31" fmla="*/ 364 h 856"/>
                <a:gd name="T32" fmla="*/ 124 w 312"/>
                <a:gd name="T33" fmla="*/ 340 h 856"/>
                <a:gd name="T34" fmla="*/ 170 w 312"/>
                <a:gd name="T35" fmla="*/ 296 h 856"/>
                <a:gd name="T36" fmla="*/ 192 w 312"/>
                <a:gd name="T37" fmla="*/ 272 h 856"/>
                <a:gd name="T38" fmla="*/ 212 w 312"/>
                <a:gd name="T39" fmla="*/ 248 h 856"/>
                <a:gd name="T40" fmla="*/ 230 w 312"/>
                <a:gd name="T41" fmla="*/ 220 h 856"/>
                <a:gd name="T42" fmla="*/ 236 w 312"/>
                <a:gd name="T43" fmla="*/ 204 h 856"/>
                <a:gd name="T44" fmla="*/ 244 w 312"/>
                <a:gd name="T45" fmla="*/ 188 h 856"/>
                <a:gd name="T46" fmla="*/ 248 w 312"/>
                <a:gd name="T47" fmla="*/ 170 h 856"/>
                <a:gd name="T48" fmla="*/ 254 w 312"/>
                <a:gd name="T49" fmla="*/ 152 h 856"/>
                <a:gd name="T50" fmla="*/ 258 w 312"/>
                <a:gd name="T51" fmla="*/ 130 h 856"/>
                <a:gd name="T52" fmla="*/ 260 w 312"/>
                <a:gd name="T53" fmla="*/ 108 h 856"/>
                <a:gd name="T54" fmla="*/ 260 w 312"/>
                <a:gd name="T55" fmla="*/ 84 h 856"/>
                <a:gd name="T56" fmla="*/ 260 w 312"/>
                <a:gd name="T57" fmla="*/ 58 h 856"/>
                <a:gd name="T58" fmla="*/ 258 w 312"/>
                <a:gd name="T59" fmla="*/ 30 h 856"/>
                <a:gd name="T60" fmla="*/ 256 w 312"/>
                <a:gd name="T61" fmla="*/ 0 h 856"/>
                <a:gd name="T62" fmla="*/ 256 w 312"/>
                <a:gd name="T63" fmla="*/ 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2" h="856">
                  <a:moveTo>
                    <a:pt x="256" y="0"/>
                  </a:moveTo>
                  <a:lnTo>
                    <a:pt x="256" y="0"/>
                  </a:lnTo>
                  <a:lnTo>
                    <a:pt x="312" y="8"/>
                  </a:lnTo>
                  <a:lnTo>
                    <a:pt x="312" y="8"/>
                  </a:lnTo>
                  <a:lnTo>
                    <a:pt x="312" y="718"/>
                  </a:lnTo>
                  <a:lnTo>
                    <a:pt x="312" y="718"/>
                  </a:lnTo>
                  <a:lnTo>
                    <a:pt x="0" y="856"/>
                  </a:lnTo>
                  <a:lnTo>
                    <a:pt x="0" y="544"/>
                  </a:lnTo>
                  <a:lnTo>
                    <a:pt x="0" y="544"/>
                  </a:lnTo>
                  <a:lnTo>
                    <a:pt x="8" y="520"/>
                  </a:lnTo>
                  <a:lnTo>
                    <a:pt x="16" y="496"/>
                  </a:lnTo>
                  <a:lnTo>
                    <a:pt x="24" y="476"/>
                  </a:lnTo>
                  <a:lnTo>
                    <a:pt x="34" y="456"/>
                  </a:lnTo>
                  <a:lnTo>
                    <a:pt x="54" y="422"/>
                  </a:lnTo>
                  <a:lnTo>
                    <a:pt x="76" y="392"/>
                  </a:lnTo>
                  <a:lnTo>
                    <a:pt x="100" y="364"/>
                  </a:lnTo>
                  <a:lnTo>
                    <a:pt x="124" y="340"/>
                  </a:lnTo>
                  <a:lnTo>
                    <a:pt x="170" y="296"/>
                  </a:lnTo>
                  <a:lnTo>
                    <a:pt x="192" y="272"/>
                  </a:lnTo>
                  <a:lnTo>
                    <a:pt x="212" y="248"/>
                  </a:lnTo>
                  <a:lnTo>
                    <a:pt x="230" y="220"/>
                  </a:lnTo>
                  <a:lnTo>
                    <a:pt x="236" y="204"/>
                  </a:lnTo>
                  <a:lnTo>
                    <a:pt x="244" y="188"/>
                  </a:lnTo>
                  <a:lnTo>
                    <a:pt x="248" y="170"/>
                  </a:lnTo>
                  <a:lnTo>
                    <a:pt x="254" y="152"/>
                  </a:lnTo>
                  <a:lnTo>
                    <a:pt x="258" y="130"/>
                  </a:lnTo>
                  <a:lnTo>
                    <a:pt x="260" y="108"/>
                  </a:lnTo>
                  <a:lnTo>
                    <a:pt x="260" y="84"/>
                  </a:lnTo>
                  <a:lnTo>
                    <a:pt x="260" y="58"/>
                  </a:lnTo>
                  <a:lnTo>
                    <a:pt x="258" y="30"/>
                  </a:lnTo>
                  <a:lnTo>
                    <a:pt x="256" y="0"/>
                  </a:lnTo>
                  <a:lnTo>
                    <a:pt x="256" y="0"/>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43" name="Freeform 227"/>
            <p:cNvSpPr>
              <a:spLocks/>
            </p:cNvSpPr>
            <p:nvPr/>
          </p:nvSpPr>
          <p:spPr bwMode="auto">
            <a:xfrm>
              <a:off x="3292" y="2238"/>
              <a:ext cx="42" cy="920"/>
            </a:xfrm>
            <a:custGeom>
              <a:avLst/>
              <a:gdLst>
                <a:gd name="T0" fmla="*/ 0 w 42"/>
                <a:gd name="T1" fmla="*/ 0 h 920"/>
                <a:gd name="T2" fmla="*/ 0 w 42"/>
                <a:gd name="T3" fmla="*/ 920 h 920"/>
                <a:gd name="T4" fmla="*/ 0 w 42"/>
                <a:gd name="T5" fmla="*/ 920 h 920"/>
                <a:gd name="T6" fmla="*/ 12 w 42"/>
                <a:gd name="T7" fmla="*/ 918 h 920"/>
                <a:gd name="T8" fmla="*/ 12 w 42"/>
                <a:gd name="T9" fmla="*/ 918 h 920"/>
                <a:gd name="T10" fmla="*/ 22 w 42"/>
                <a:gd name="T11" fmla="*/ 918 h 920"/>
                <a:gd name="T12" fmla="*/ 30 w 42"/>
                <a:gd name="T13" fmla="*/ 914 h 920"/>
                <a:gd name="T14" fmla="*/ 42 w 42"/>
                <a:gd name="T15" fmla="*/ 906 h 920"/>
                <a:gd name="T16" fmla="*/ 42 w 42"/>
                <a:gd name="T17" fmla="*/ 10 h 920"/>
                <a:gd name="T18" fmla="*/ 42 w 42"/>
                <a:gd name="T19" fmla="*/ 10 h 920"/>
                <a:gd name="T20" fmla="*/ 30 w 42"/>
                <a:gd name="T21" fmla="*/ 4 h 920"/>
                <a:gd name="T22" fmla="*/ 22 w 42"/>
                <a:gd name="T23" fmla="*/ 2 h 920"/>
                <a:gd name="T24" fmla="*/ 12 w 42"/>
                <a:gd name="T25" fmla="*/ 0 h 920"/>
                <a:gd name="T26" fmla="*/ 12 w 42"/>
                <a:gd name="T27" fmla="*/ 0 h 920"/>
                <a:gd name="T28" fmla="*/ 0 w 42"/>
                <a:gd name="T29" fmla="*/ 0 h 920"/>
                <a:gd name="T30" fmla="*/ 0 w 42"/>
                <a:gd name="T31" fmla="*/ 0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 h="920">
                  <a:moveTo>
                    <a:pt x="0" y="0"/>
                  </a:moveTo>
                  <a:lnTo>
                    <a:pt x="0" y="920"/>
                  </a:lnTo>
                  <a:lnTo>
                    <a:pt x="0" y="920"/>
                  </a:lnTo>
                  <a:lnTo>
                    <a:pt x="12" y="918"/>
                  </a:lnTo>
                  <a:lnTo>
                    <a:pt x="12" y="918"/>
                  </a:lnTo>
                  <a:lnTo>
                    <a:pt x="22" y="918"/>
                  </a:lnTo>
                  <a:lnTo>
                    <a:pt x="30" y="914"/>
                  </a:lnTo>
                  <a:lnTo>
                    <a:pt x="42" y="906"/>
                  </a:lnTo>
                  <a:lnTo>
                    <a:pt x="42" y="10"/>
                  </a:lnTo>
                  <a:lnTo>
                    <a:pt x="42" y="10"/>
                  </a:lnTo>
                  <a:lnTo>
                    <a:pt x="30" y="4"/>
                  </a:lnTo>
                  <a:lnTo>
                    <a:pt x="22" y="2"/>
                  </a:lnTo>
                  <a:lnTo>
                    <a:pt x="12" y="0"/>
                  </a:lnTo>
                  <a:lnTo>
                    <a:pt x="12" y="0"/>
                  </a:lnTo>
                  <a:lnTo>
                    <a:pt x="0" y="0"/>
                  </a:lnTo>
                  <a:lnTo>
                    <a:pt x="0"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44" name="Freeform 228"/>
            <p:cNvSpPr>
              <a:spLocks/>
            </p:cNvSpPr>
            <p:nvPr/>
          </p:nvSpPr>
          <p:spPr bwMode="auto">
            <a:xfrm>
              <a:off x="3040" y="2496"/>
              <a:ext cx="32" cy="120"/>
            </a:xfrm>
            <a:custGeom>
              <a:avLst/>
              <a:gdLst>
                <a:gd name="T0" fmla="*/ 32 w 32"/>
                <a:gd name="T1" fmla="*/ 0 h 120"/>
                <a:gd name="T2" fmla="*/ 32 w 32"/>
                <a:gd name="T3" fmla="*/ 0 h 120"/>
                <a:gd name="T4" fmla="*/ 0 w 32"/>
                <a:gd name="T5" fmla="*/ 0 h 120"/>
                <a:gd name="T6" fmla="*/ 0 w 32"/>
                <a:gd name="T7" fmla="*/ 0 h 120"/>
                <a:gd name="T8" fmla="*/ 0 w 32"/>
                <a:gd name="T9" fmla="*/ 120 h 120"/>
                <a:gd name="T10" fmla="*/ 32 w 32"/>
                <a:gd name="T11" fmla="*/ 62 h 120"/>
                <a:gd name="T12" fmla="*/ 32 w 32"/>
                <a:gd name="T13" fmla="*/ 0 h 120"/>
              </a:gdLst>
              <a:ahLst/>
              <a:cxnLst>
                <a:cxn ang="0">
                  <a:pos x="T0" y="T1"/>
                </a:cxn>
                <a:cxn ang="0">
                  <a:pos x="T2" y="T3"/>
                </a:cxn>
                <a:cxn ang="0">
                  <a:pos x="T4" y="T5"/>
                </a:cxn>
                <a:cxn ang="0">
                  <a:pos x="T6" y="T7"/>
                </a:cxn>
                <a:cxn ang="0">
                  <a:pos x="T8" y="T9"/>
                </a:cxn>
                <a:cxn ang="0">
                  <a:pos x="T10" y="T11"/>
                </a:cxn>
                <a:cxn ang="0">
                  <a:pos x="T12" y="T13"/>
                </a:cxn>
              </a:cxnLst>
              <a:rect l="0" t="0" r="r" b="b"/>
              <a:pathLst>
                <a:path w="32" h="120">
                  <a:moveTo>
                    <a:pt x="32" y="0"/>
                  </a:moveTo>
                  <a:lnTo>
                    <a:pt x="32" y="0"/>
                  </a:lnTo>
                  <a:lnTo>
                    <a:pt x="0" y="0"/>
                  </a:lnTo>
                  <a:lnTo>
                    <a:pt x="0" y="0"/>
                  </a:lnTo>
                  <a:lnTo>
                    <a:pt x="0" y="120"/>
                  </a:lnTo>
                  <a:lnTo>
                    <a:pt x="32" y="62"/>
                  </a:lnTo>
                  <a:lnTo>
                    <a:pt x="32" y="0"/>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45" name="Freeform 229"/>
            <p:cNvSpPr>
              <a:spLocks/>
            </p:cNvSpPr>
            <p:nvPr/>
          </p:nvSpPr>
          <p:spPr bwMode="auto">
            <a:xfrm>
              <a:off x="3044" y="2502"/>
              <a:ext cx="30" cy="112"/>
            </a:xfrm>
            <a:custGeom>
              <a:avLst/>
              <a:gdLst>
                <a:gd name="T0" fmla="*/ 30 w 30"/>
                <a:gd name="T1" fmla="*/ 0 h 112"/>
                <a:gd name="T2" fmla="*/ 30 w 30"/>
                <a:gd name="T3" fmla="*/ 0 h 112"/>
                <a:gd name="T4" fmla="*/ 0 w 30"/>
                <a:gd name="T5" fmla="*/ 0 h 112"/>
                <a:gd name="T6" fmla="*/ 0 w 30"/>
                <a:gd name="T7" fmla="*/ 0 h 112"/>
                <a:gd name="T8" fmla="*/ 0 w 30"/>
                <a:gd name="T9" fmla="*/ 112 h 112"/>
                <a:gd name="T10" fmla="*/ 30 w 30"/>
                <a:gd name="T11" fmla="*/ 58 h 112"/>
                <a:gd name="T12" fmla="*/ 30 w 30"/>
                <a:gd name="T13" fmla="*/ 0 h 112"/>
              </a:gdLst>
              <a:ahLst/>
              <a:cxnLst>
                <a:cxn ang="0">
                  <a:pos x="T0" y="T1"/>
                </a:cxn>
                <a:cxn ang="0">
                  <a:pos x="T2" y="T3"/>
                </a:cxn>
                <a:cxn ang="0">
                  <a:pos x="T4" y="T5"/>
                </a:cxn>
                <a:cxn ang="0">
                  <a:pos x="T6" y="T7"/>
                </a:cxn>
                <a:cxn ang="0">
                  <a:pos x="T8" y="T9"/>
                </a:cxn>
                <a:cxn ang="0">
                  <a:pos x="T10" y="T11"/>
                </a:cxn>
                <a:cxn ang="0">
                  <a:pos x="T12" y="T13"/>
                </a:cxn>
              </a:cxnLst>
              <a:rect l="0" t="0" r="r" b="b"/>
              <a:pathLst>
                <a:path w="30" h="112">
                  <a:moveTo>
                    <a:pt x="30" y="0"/>
                  </a:moveTo>
                  <a:lnTo>
                    <a:pt x="30" y="0"/>
                  </a:lnTo>
                  <a:lnTo>
                    <a:pt x="0" y="0"/>
                  </a:lnTo>
                  <a:lnTo>
                    <a:pt x="0" y="0"/>
                  </a:lnTo>
                  <a:lnTo>
                    <a:pt x="0" y="112"/>
                  </a:lnTo>
                  <a:lnTo>
                    <a:pt x="30" y="58"/>
                  </a:lnTo>
                  <a:lnTo>
                    <a:pt x="30" y="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46" name="Freeform 230"/>
            <p:cNvSpPr>
              <a:spLocks/>
            </p:cNvSpPr>
            <p:nvPr/>
          </p:nvSpPr>
          <p:spPr bwMode="auto">
            <a:xfrm>
              <a:off x="3078" y="2496"/>
              <a:ext cx="188" cy="62"/>
            </a:xfrm>
            <a:custGeom>
              <a:avLst/>
              <a:gdLst>
                <a:gd name="T0" fmla="*/ 0 w 188"/>
                <a:gd name="T1" fmla="*/ 0 h 62"/>
                <a:gd name="T2" fmla="*/ 0 w 188"/>
                <a:gd name="T3" fmla="*/ 0 h 62"/>
                <a:gd name="T4" fmla="*/ 0 w 188"/>
                <a:gd name="T5" fmla="*/ 60 h 62"/>
                <a:gd name="T6" fmla="*/ 0 w 188"/>
                <a:gd name="T7" fmla="*/ 60 h 62"/>
                <a:gd name="T8" fmla="*/ 188 w 188"/>
                <a:gd name="T9" fmla="*/ 62 h 62"/>
                <a:gd name="T10" fmla="*/ 188 w 188"/>
                <a:gd name="T11" fmla="*/ 62 h 62"/>
                <a:gd name="T12" fmla="*/ 188 w 188"/>
                <a:gd name="T13" fmla="*/ 0 h 62"/>
                <a:gd name="T14" fmla="*/ 188 w 188"/>
                <a:gd name="T15" fmla="*/ 0 h 62"/>
                <a:gd name="T16" fmla="*/ 0 w 188"/>
                <a:gd name="T17" fmla="*/ 0 h 62"/>
                <a:gd name="T18" fmla="*/ 0 w 188"/>
                <a:gd name="T19"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8" h="62">
                  <a:moveTo>
                    <a:pt x="0" y="0"/>
                  </a:moveTo>
                  <a:lnTo>
                    <a:pt x="0" y="0"/>
                  </a:lnTo>
                  <a:lnTo>
                    <a:pt x="0" y="60"/>
                  </a:lnTo>
                  <a:lnTo>
                    <a:pt x="0" y="60"/>
                  </a:lnTo>
                  <a:lnTo>
                    <a:pt x="188" y="62"/>
                  </a:lnTo>
                  <a:lnTo>
                    <a:pt x="188" y="62"/>
                  </a:lnTo>
                  <a:lnTo>
                    <a:pt x="188" y="0"/>
                  </a:lnTo>
                  <a:lnTo>
                    <a:pt x="188" y="0"/>
                  </a:lnTo>
                  <a:lnTo>
                    <a:pt x="0" y="0"/>
                  </a:lnTo>
                  <a:lnTo>
                    <a:pt x="0"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47" name="Freeform 231"/>
            <p:cNvSpPr>
              <a:spLocks/>
            </p:cNvSpPr>
            <p:nvPr/>
          </p:nvSpPr>
          <p:spPr bwMode="auto">
            <a:xfrm>
              <a:off x="3084" y="2504"/>
              <a:ext cx="182" cy="56"/>
            </a:xfrm>
            <a:custGeom>
              <a:avLst/>
              <a:gdLst>
                <a:gd name="T0" fmla="*/ 0 w 182"/>
                <a:gd name="T1" fmla="*/ 0 h 56"/>
                <a:gd name="T2" fmla="*/ 0 w 182"/>
                <a:gd name="T3" fmla="*/ 0 h 56"/>
                <a:gd name="T4" fmla="*/ 0 w 182"/>
                <a:gd name="T5" fmla="*/ 54 h 56"/>
                <a:gd name="T6" fmla="*/ 0 w 182"/>
                <a:gd name="T7" fmla="*/ 54 h 56"/>
                <a:gd name="T8" fmla="*/ 182 w 182"/>
                <a:gd name="T9" fmla="*/ 56 h 56"/>
                <a:gd name="T10" fmla="*/ 182 w 182"/>
                <a:gd name="T11" fmla="*/ 56 h 56"/>
                <a:gd name="T12" fmla="*/ 182 w 182"/>
                <a:gd name="T13" fmla="*/ 0 h 56"/>
                <a:gd name="T14" fmla="*/ 182 w 182"/>
                <a:gd name="T15" fmla="*/ 0 h 56"/>
                <a:gd name="T16" fmla="*/ 0 w 182"/>
                <a:gd name="T17" fmla="*/ 0 h 56"/>
                <a:gd name="T18" fmla="*/ 0 w 182"/>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2" h="56">
                  <a:moveTo>
                    <a:pt x="0" y="0"/>
                  </a:moveTo>
                  <a:lnTo>
                    <a:pt x="0" y="0"/>
                  </a:lnTo>
                  <a:lnTo>
                    <a:pt x="0" y="54"/>
                  </a:lnTo>
                  <a:lnTo>
                    <a:pt x="0" y="54"/>
                  </a:lnTo>
                  <a:lnTo>
                    <a:pt x="182" y="56"/>
                  </a:lnTo>
                  <a:lnTo>
                    <a:pt x="182" y="56"/>
                  </a:lnTo>
                  <a:lnTo>
                    <a:pt x="182" y="0"/>
                  </a:lnTo>
                  <a:lnTo>
                    <a:pt x="182" y="0"/>
                  </a:lnTo>
                  <a:lnTo>
                    <a:pt x="0" y="0"/>
                  </a:lnTo>
                  <a:lnTo>
                    <a:pt x="0"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48" name="Freeform 232"/>
            <p:cNvSpPr>
              <a:spLocks/>
            </p:cNvSpPr>
            <p:nvPr/>
          </p:nvSpPr>
          <p:spPr bwMode="auto">
            <a:xfrm>
              <a:off x="3040" y="2562"/>
              <a:ext cx="226" cy="70"/>
            </a:xfrm>
            <a:custGeom>
              <a:avLst/>
              <a:gdLst>
                <a:gd name="T0" fmla="*/ 0 w 226"/>
                <a:gd name="T1" fmla="*/ 64 h 70"/>
                <a:gd name="T2" fmla="*/ 0 w 226"/>
                <a:gd name="T3" fmla="*/ 64 h 70"/>
                <a:gd name="T4" fmla="*/ 226 w 226"/>
                <a:gd name="T5" fmla="*/ 70 h 70"/>
                <a:gd name="T6" fmla="*/ 226 w 226"/>
                <a:gd name="T7" fmla="*/ 70 h 70"/>
                <a:gd name="T8" fmla="*/ 226 w 226"/>
                <a:gd name="T9" fmla="*/ 2 h 70"/>
                <a:gd name="T10" fmla="*/ 36 w 226"/>
                <a:gd name="T11" fmla="*/ 0 h 70"/>
                <a:gd name="T12" fmla="*/ 0 w 226"/>
                <a:gd name="T13" fmla="*/ 64 h 70"/>
              </a:gdLst>
              <a:ahLst/>
              <a:cxnLst>
                <a:cxn ang="0">
                  <a:pos x="T0" y="T1"/>
                </a:cxn>
                <a:cxn ang="0">
                  <a:pos x="T2" y="T3"/>
                </a:cxn>
                <a:cxn ang="0">
                  <a:pos x="T4" y="T5"/>
                </a:cxn>
                <a:cxn ang="0">
                  <a:pos x="T6" y="T7"/>
                </a:cxn>
                <a:cxn ang="0">
                  <a:pos x="T8" y="T9"/>
                </a:cxn>
                <a:cxn ang="0">
                  <a:pos x="T10" y="T11"/>
                </a:cxn>
                <a:cxn ang="0">
                  <a:pos x="T12" y="T13"/>
                </a:cxn>
              </a:cxnLst>
              <a:rect l="0" t="0" r="r" b="b"/>
              <a:pathLst>
                <a:path w="226" h="70">
                  <a:moveTo>
                    <a:pt x="0" y="64"/>
                  </a:moveTo>
                  <a:lnTo>
                    <a:pt x="0" y="64"/>
                  </a:lnTo>
                  <a:lnTo>
                    <a:pt x="226" y="70"/>
                  </a:lnTo>
                  <a:lnTo>
                    <a:pt x="226" y="70"/>
                  </a:lnTo>
                  <a:lnTo>
                    <a:pt x="226" y="2"/>
                  </a:lnTo>
                  <a:lnTo>
                    <a:pt x="36" y="0"/>
                  </a:lnTo>
                  <a:lnTo>
                    <a:pt x="0" y="64"/>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49" name="Freeform 233"/>
            <p:cNvSpPr>
              <a:spLocks/>
            </p:cNvSpPr>
            <p:nvPr/>
          </p:nvSpPr>
          <p:spPr bwMode="auto">
            <a:xfrm>
              <a:off x="2986" y="2268"/>
              <a:ext cx="282" cy="202"/>
            </a:xfrm>
            <a:custGeom>
              <a:avLst/>
              <a:gdLst>
                <a:gd name="T0" fmla="*/ 282 w 282"/>
                <a:gd name="T1" fmla="*/ 202 h 202"/>
                <a:gd name="T2" fmla="*/ 0 w 282"/>
                <a:gd name="T3" fmla="*/ 202 h 202"/>
                <a:gd name="T4" fmla="*/ 0 w 282"/>
                <a:gd name="T5" fmla="*/ 16 h 202"/>
                <a:gd name="T6" fmla="*/ 282 w 282"/>
                <a:gd name="T7" fmla="*/ 0 h 202"/>
                <a:gd name="T8" fmla="*/ 282 w 282"/>
                <a:gd name="T9" fmla="*/ 202 h 202"/>
              </a:gdLst>
              <a:ahLst/>
              <a:cxnLst>
                <a:cxn ang="0">
                  <a:pos x="T0" y="T1"/>
                </a:cxn>
                <a:cxn ang="0">
                  <a:pos x="T2" y="T3"/>
                </a:cxn>
                <a:cxn ang="0">
                  <a:pos x="T4" y="T5"/>
                </a:cxn>
                <a:cxn ang="0">
                  <a:pos x="T6" y="T7"/>
                </a:cxn>
                <a:cxn ang="0">
                  <a:pos x="T8" y="T9"/>
                </a:cxn>
              </a:cxnLst>
              <a:rect l="0" t="0" r="r" b="b"/>
              <a:pathLst>
                <a:path w="282" h="202">
                  <a:moveTo>
                    <a:pt x="282" y="202"/>
                  </a:moveTo>
                  <a:lnTo>
                    <a:pt x="0" y="202"/>
                  </a:lnTo>
                  <a:lnTo>
                    <a:pt x="0" y="16"/>
                  </a:lnTo>
                  <a:lnTo>
                    <a:pt x="282" y="0"/>
                  </a:lnTo>
                  <a:lnTo>
                    <a:pt x="282" y="202"/>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50" name="Freeform 234"/>
            <p:cNvSpPr>
              <a:spLocks/>
            </p:cNvSpPr>
            <p:nvPr/>
          </p:nvSpPr>
          <p:spPr bwMode="auto">
            <a:xfrm>
              <a:off x="2994" y="2278"/>
              <a:ext cx="274" cy="182"/>
            </a:xfrm>
            <a:custGeom>
              <a:avLst/>
              <a:gdLst>
                <a:gd name="T0" fmla="*/ 274 w 274"/>
                <a:gd name="T1" fmla="*/ 182 h 182"/>
                <a:gd name="T2" fmla="*/ 0 w 274"/>
                <a:gd name="T3" fmla="*/ 182 h 182"/>
                <a:gd name="T4" fmla="*/ 0 w 274"/>
                <a:gd name="T5" fmla="*/ 12 h 182"/>
                <a:gd name="T6" fmla="*/ 274 w 274"/>
                <a:gd name="T7" fmla="*/ 0 h 182"/>
                <a:gd name="T8" fmla="*/ 274 w 274"/>
                <a:gd name="T9" fmla="*/ 182 h 182"/>
              </a:gdLst>
              <a:ahLst/>
              <a:cxnLst>
                <a:cxn ang="0">
                  <a:pos x="T0" y="T1"/>
                </a:cxn>
                <a:cxn ang="0">
                  <a:pos x="T2" y="T3"/>
                </a:cxn>
                <a:cxn ang="0">
                  <a:pos x="T4" y="T5"/>
                </a:cxn>
                <a:cxn ang="0">
                  <a:pos x="T6" y="T7"/>
                </a:cxn>
                <a:cxn ang="0">
                  <a:pos x="T8" y="T9"/>
                </a:cxn>
              </a:cxnLst>
              <a:rect l="0" t="0" r="r" b="b"/>
              <a:pathLst>
                <a:path w="274" h="182">
                  <a:moveTo>
                    <a:pt x="274" y="182"/>
                  </a:moveTo>
                  <a:lnTo>
                    <a:pt x="0" y="182"/>
                  </a:lnTo>
                  <a:lnTo>
                    <a:pt x="0" y="12"/>
                  </a:lnTo>
                  <a:lnTo>
                    <a:pt x="274" y="0"/>
                  </a:lnTo>
                  <a:lnTo>
                    <a:pt x="274" y="182"/>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51" name="Freeform 235"/>
            <p:cNvSpPr>
              <a:spLocks/>
            </p:cNvSpPr>
            <p:nvPr/>
          </p:nvSpPr>
          <p:spPr bwMode="auto">
            <a:xfrm>
              <a:off x="2976" y="2492"/>
              <a:ext cx="48" cy="48"/>
            </a:xfrm>
            <a:custGeom>
              <a:avLst/>
              <a:gdLst>
                <a:gd name="T0" fmla="*/ 48 w 48"/>
                <a:gd name="T1" fmla="*/ 24 h 48"/>
                <a:gd name="T2" fmla="*/ 48 w 48"/>
                <a:gd name="T3" fmla="*/ 24 h 48"/>
                <a:gd name="T4" fmla="*/ 46 w 48"/>
                <a:gd name="T5" fmla="*/ 14 h 48"/>
                <a:gd name="T6" fmla="*/ 40 w 48"/>
                <a:gd name="T7" fmla="*/ 6 h 48"/>
                <a:gd name="T8" fmla="*/ 34 w 48"/>
                <a:gd name="T9" fmla="*/ 2 h 48"/>
                <a:gd name="T10" fmla="*/ 24 w 48"/>
                <a:gd name="T11" fmla="*/ 0 h 48"/>
                <a:gd name="T12" fmla="*/ 24 w 48"/>
                <a:gd name="T13" fmla="*/ 0 h 48"/>
                <a:gd name="T14" fmla="*/ 16 w 48"/>
                <a:gd name="T15" fmla="*/ 2 h 48"/>
                <a:gd name="T16" fmla="*/ 8 w 48"/>
                <a:gd name="T17" fmla="*/ 6 h 48"/>
                <a:gd name="T18" fmla="*/ 2 w 48"/>
                <a:gd name="T19" fmla="*/ 14 h 48"/>
                <a:gd name="T20" fmla="*/ 0 w 48"/>
                <a:gd name="T21" fmla="*/ 24 h 48"/>
                <a:gd name="T22" fmla="*/ 0 w 48"/>
                <a:gd name="T23" fmla="*/ 24 h 48"/>
                <a:gd name="T24" fmla="*/ 2 w 48"/>
                <a:gd name="T25" fmla="*/ 34 h 48"/>
                <a:gd name="T26" fmla="*/ 8 w 48"/>
                <a:gd name="T27" fmla="*/ 40 h 48"/>
                <a:gd name="T28" fmla="*/ 16 w 48"/>
                <a:gd name="T29" fmla="*/ 46 h 48"/>
                <a:gd name="T30" fmla="*/ 24 w 48"/>
                <a:gd name="T31" fmla="*/ 48 h 48"/>
                <a:gd name="T32" fmla="*/ 24 w 48"/>
                <a:gd name="T33" fmla="*/ 48 h 48"/>
                <a:gd name="T34" fmla="*/ 34 w 48"/>
                <a:gd name="T35" fmla="*/ 46 h 48"/>
                <a:gd name="T36" fmla="*/ 40 w 48"/>
                <a:gd name="T37" fmla="*/ 40 h 48"/>
                <a:gd name="T38" fmla="*/ 46 w 48"/>
                <a:gd name="T39" fmla="*/ 34 h 48"/>
                <a:gd name="T40" fmla="*/ 48 w 48"/>
                <a:gd name="T41" fmla="*/ 24 h 48"/>
                <a:gd name="T42" fmla="*/ 48 w 48"/>
                <a:gd name="T43"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8" h="48">
                  <a:moveTo>
                    <a:pt x="48" y="24"/>
                  </a:moveTo>
                  <a:lnTo>
                    <a:pt x="48" y="24"/>
                  </a:lnTo>
                  <a:lnTo>
                    <a:pt x="46" y="14"/>
                  </a:lnTo>
                  <a:lnTo>
                    <a:pt x="40" y="6"/>
                  </a:lnTo>
                  <a:lnTo>
                    <a:pt x="34" y="2"/>
                  </a:lnTo>
                  <a:lnTo>
                    <a:pt x="24" y="0"/>
                  </a:lnTo>
                  <a:lnTo>
                    <a:pt x="24" y="0"/>
                  </a:lnTo>
                  <a:lnTo>
                    <a:pt x="16" y="2"/>
                  </a:lnTo>
                  <a:lnTo>
                    <a:pt x="8" y="6"/>
                  </a:lnTo>
                  <a:lnTo>
                    <a:pt x="2" y="14"/>
                  </a:lnTo>
                  <a:lnTo>
                    <a:pt x="0" y="24"/>
                  </a:lnTo>
                  <a:lnTo>
                    <a:pt x="0" y="24"/>
                  </a:lnTo>
                  <a:lnTo>
                    <a:pt x="2" y="34"/>
                  </a:lnTo>
                  <a:lnTo>
                    <a:pt x="8" y="40"/>
                  </a:lnTo>
                  <a:lnTo>
                    <a:pt x="16" y="46"/>
                  </a:lnTo>
                  <a:lnTo>
                    <a:pt x="24" y="48"/>
                  </a:lnTo>
                  <a:lnTo>
                    <a:pt x="24" y="48"/>
                  </a:lnTo>
                  <a:lnTo>
                    <a:pt x="34" y="46"/>
                  </a:lnTo>
                  <a:lnTo>
                    <a:pt x="40" y="40"/>
                  </a:lnTo>
                  <a:lnTo>
                    <a:pt x="46" y="34"/>
                  </a:lnTo>
                  <a:lnTo>
                    <a:pt x="48" y="24"/>
                  </a:lnTo>
                  <a:lnTo>
                    <a:pt x="48" y="24"/>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52" name="Freeform 236"/>
            <p:cNvSpPr>
              <a:spLocks/>
            </p:cNvSpPr>
            <p:nvPr/>
          </p:nvSpPr>
          <p:spPr bwMode="auto">
            <a:xfrm>
              <a:off x="2984" y="2500"/>
              <a:ext cx="32" cy="32"/>
            </a:xfrm>
            <a:custGeom>
              <a:avLst/>
              <a:gdLst>
                <a:gd name="T0" fmla="*/ 32 w 32"/>
                <a:gd name="T1" fmla="*/ 16 h 32"/>
                <a:gd name="T2" fmla="*/ 32 w 32"/>
                <a:gd name="T3" fmla="*/ 16 h 32"/>
                <a:gd name="T4" fmla="*/ 30 w 32"/>
                <a:gd name="T5" fmla="*/ 10 h 32"/>
                <a:gd name="T6" fmla="*/ 28 w 32"/>
                <a:gd name="T7" fmla="*/ 4 h 32"/>
                <a:gd name="T8" fmla="*/ 22 w 32"/>
                <a:gd name="T9" fmla="*/ 0 h 32"/>
                <a:gd name="T10" fmla="*/ 16 w 32"/>
                <a:gd name="T11" fmla="*/ 0 h 32"/>
                <a:gd name="T12" fmla="*/ 16 w 32"/>
                <a:gd name="T13" fmla="*/ 0 h 32"/>
                <a:gd name="T14" fmla="*/ 10 w 32"/>
                <a:gd name="T15" fmla="*/ 0 h 32"/>
                <a:gd name="T16" fmla="*/ 6 w 32"/>
                <a:gd name="T17" fmla="*/ 4 h 32"/>
                <a:gd name="T18" fmla="*/ 2 w 32"/>
                <a:gd name="T19" fmla="*/ 10 h 32"/>
                <a:gd name="T20" fmla="*/ 0 w 32"/>
                <a:gd name="T21" fmla="*/ 16 h 32"/>
                <a:gd name="T22" fmla="*/ 0 w 32"/>
                <a:gd name="T23" fmla="*/ 16 h 32"/>
                <a:gd name="T24" fmla="*/ 2 w 32"/>
                <a:gd name="T25" fmla="*/ 22 h 32"/>
                <a:gd name="T26" fmla="*/ 6 w 32"/>
                <a:gd name="T27" fmla="*/ 28 h 32"/>
                <a:gd name="T28" fmla="*/ 10 w 32"/>
                <a:gd name="T29" fmla="*/ 30 h 32"/>
                <a:gd name="T30" fmla="*/ 16 w 32"/>
                <a:gd name="T31" fmla="*/ 32 h 32"/>
                <a:gd name="T32" fmla="*/ 16 w 32"/>
                <a:gd name="T33" fmla="*/ 32 h 32"/>
                <a:gd name="T34" fmla="*/ 22 w 32"/>
                <a:gd name="T35" fmla="*/ 30 h 32"/>
                <a:gd name="T36" fmla="*/ 28 w 32"/>
                <a:gd name="T37" fmla="*/ 28 h 32"/>
                <a:gd name="T38" fmla="*/ 30 w 32"/>
                <a:gd name="T39" fmla="*/ 22 h 32"/>
                <a:gd name="T40" fmla="*/ 32 w 32"/>
                <a:gd name="T41" fmla="*/ 16 h 32"/>
                <a:gd name="T42" fmla="*/ 32 w 32"/>
                <a:gd name="T43"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 h="32">
                  <a:moveTo>
                    <a:pt x="32" y="16"/>
                  </a:moveTo>
                  <a:lnTo>
                    <a:pt x="32" y="16"/>
                  </a:lnTo>
                  <a:lnTo>
                    <a:pt x="30" y="10"/>
                  </a:lnTo>
                  <a:lnTo>
                    <a:pt x="28" y="4"/>
                  </a:lnTo>
                  <a:lnTo>
                    <a:pt x="22" y="0"/>
                  </a:lnTo>
                  <a:lnTo>
                    <a:pt x="16" y="0"/>
                  </a:lnTo>
                  <a:lnTo>
                    <a:pt x="16" y="0"/>
                  </a:lnTo>
                  <a:lnTo>
                    <a:pt x="10" y="0"/>
                  </a:lnTo>
                  <a:lnTo>
                    <a:pt x="6" y="4"/>
                  </a:lnTo>
                  <a:lnTo>
                    <a:pt x="2" y="10"/>
                  </a:lnTo>
                  <a:lnTo>
                    <a:pt x="0" y="16"/>
                  </a:lnTo>
                  <a:lnTo>
                    <a:pt x="0" y="16"/>
                  </a:lnTo>
                  <a:lnTo>
                    <a:pt x="2" y="22"/>
                  </a:lnTo>
                  <a:lnTo>
                    <a:pt x="6" y="28"/>
                  </a:lnTo>
                  <a:lnTo>
                    <a:pt x="10" y="30"/>
                  </a:lnTo>
                  <a:lnTo>
                    <a:pt x="16" y="32"/>
                  </a:lnTo>
                  <a:lnTo>
                    <a:pt x="16" y="32"/>
                  </a:lnTo>
                  <a:lnTo>
                    <a:pt x="22" y="30"/>
                  </a:lnTo>
                  <a:lnTo>
                    <a:pt x="28" y="28"/>
                  </a:lnTo>
                  <a:lnTo>
                    <a:pt x="30" y="22"/>
                  </a:lnTo>
                  <a:lnTo>
                    <a:pt x="32" y="16"/>
                  </a:lnTo>
                  <a:lnTo>
                    <a:pt x="32" y="16"/>
                  </a:lnTo>
                  <a:close/>
                </a:path>
              </a:pathLst>
            </a:custGeom>
            <a:solidFill>
              <a:srgbClr val="33A02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53" name="Freeform 237"/>
            <p:cNvSpPr>
              <a:spLocks/>
            </p:cNvSpPr>
            <p:nvPr/>
          </p:nvSpPr>
          <p:spPr bwMode="auto">
            <a:xfrm>
              <a:off x="2976" y="2550"/>
              <a:ext cx="48" cy="48"/>
            </a:xfrm>
            <a:custGeom>
              <a:avLst/>
              <a:gdLst>
                <a:gd name="T0" fmla="*/ 48 w 48"/>
                <a:gd name="T1" fmla="*/ 24 h 48"/>
                <a:gd name="T2" fmla="*/ 48 w 48"/>
                <a:gd name="T3" fmla="*/ 24 h 48"/>
                <a:gd name="T4" fmla="*/ 46 w 48"/>
                <a:gd name="T5" fmla="*/ 14 h 48"/>
                <a:gd name="T6" fmla="*/ 40 w 48"/>
                <a:gd name="T7" fmla="*/ 6 h 48"/>
                <a:gd name="T8" fmla="*/ 34 w 48"/>
                <a:gd name="T9" fmla="*/ 0 h 48"/>
                <a:gd name="T10" fmla="*/ 24 w 48"/>
                <a:gd name="T11" fmla="*/ 0 h 48"/>
                <a:gd name="T12" fmla="*/ 24 w 48"/>
                <a:gd name="T13" fmla="*/ 0 h 48"/>
                <a:gd name="T14" fmla="*/ 16 w 48"/>
                <a:gd name="T15" fmla="*/ 0 h 48"/>
                <a:gd name="T16" fmla="*/ 8 w 48"/>
                <a:gd name="T17" fmla="*/ 6 h 48"/>
                <a:gd name="T18" fmla="*/ 2 w 48"/>
                <a:gd name="T19" fmla="*/ 14 h 48"/>
                <a:gd name="T20" fmla="*/ 0 w 48"/>
                <a:gd name="T21" fmla="*/ 24 h 48"/>
                <a:gd name="T22" fmla="*/ 0 w 48"/>
                <a:gd name="T23" fmla="*/ 24 h 48"/>
                <a:gd name="T24" fmla="*/ 2 w 48"/>
                <a:gd name="T25" fmla="*/ 32 h 48"/>
                <a:gd name="T26" fmla="*/ 8 w 48"/>
                <a:gd name="T27" fmla="*/ 40 h 48"/>
                <a:gd name="T28" fmla="*/ 16 w 48"/>
                <a:gd name="T29" fmla="*/ 46 h 48"/>
                <a:gd name="T30" fmla="*/ 24 w 48"/>
                <a:gd name="T31" fmla="*/ 48 h 48"/>
                <a:gd name="T32" fmla="*/ 24 w 48"/>
                <a:gd name="T33" fmla="*/ 48 h 48"/>
                <a:gd name="T34" fmla="*/ 34 w 48"/>
                <a:gd name="T35" fmla="*/ 46 h 48"/>
                <a:gd name="T36" fmla="*/ 40 w 48"/>
                <a:gd name="T37" fmla="*/ 40 h 48"/>
                <a:gd name="T38" fmla="*/ 46 w 48"/>
                <a:gd name="T39" fmla="*/ 32 h 48"/>
                <a:gd name="T40" fmla="*/ 48 w 48"/>
                <a:gd name="T41" fmla="*/ 24 h 48"/>
                <a:gd name="T42" fmla="*/ 48 w 48"/>
                <a:gd name="T43"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8" h="48">
                  <a:moveTo>
                    <a:pt x="48" y="24"/>
                  </a:moveTo>
                  <a:lnTo>
                    <a:pt x="48" y="24"/>
                  </a:lnTo>
                  <a:lnTo>
                    <a:pt x="46" y="14"/>
                  </a:lnTo>
                  <a:lnTo>
                    <a:pt x="40" y="6"/>
                  </a:lnTo>
                  <a:lnTo>
                    <a:pt x="34" y="0"/>
                  </a:lnTo>
                  <a:lnTo>
                    <a:pt x="24" y="0"/>
                  </a:lnTo>
                  <a:lnTo>
                    <a:pt x="24" y="0"/>
                  </a:lnTo>
                  <a:lnTo>
                    <a:pt x="16" y="0"/>
                  </a:lnTo>
                  <a:lnTo>
                    <a:pt x="8" y="6"/>
                  </a:lnTo>
                  <a:lnTo>
                    <a:pt x="2" y="14"/>
                  </a:lnTo>
                  <a:lnTo>
                    <a:pt x="0" y="24"/>
                  </a:lnTo>
                  <a:lnTo>
                    <a:pt x="0" y="24"/>
                  </a:lnTo>
                  <a:lnTo>
                    <a:pt x="2" y="32"/>
                  </a:lnTo>
                  <a:lnTo>
                    <a:pt x="8" y="40"/>
                  </a:lnTo>
                  <a:lnTo>
                    <a:pt x="16" y="46"/>
                  </a:lnTo>
                  <a:lnTo>
                    <a:pt x="24" y="48"/>
                  </a:lnTo>
                  <a:lnTo>
                    <a:pt x="24" y="48"/>
                  </a:lnTo>
                  <a:lnTo>
                    <a:pt x="34" y="46"/>
                  </a:lnTo>
                  <a:lnTo>
                    <a:pt x="40" y="40"/>
                  </a:lnTo>
                  <a:lnTo>
                    <a:pt x="46" y="32"/>
                  </a:lnTo>
                  <a:lnTo>
                    <a:pt x="48" y="24"/>
                  </a:lnTo>
                  <a:lnTo>
                    <a:pt x="48" y="24"/>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54" name="Freeform 238"/>
            <p:cNvSpPr>
              <a:spLocks/>
            </p:cNvSpPr>
            <p:nvPr/>
          </p:nvSpPr>
          <p:spPr bwMode="auto">
            <a:xfrm>
              <a:off x="2984" y="2558"/>
              <a:ext cx="32" cy="32"/>
            </a:xfrm>
            <a:custGeom>
              <a:avLst/>
              <a:gdLst>
                <a:gd name="T0" fmla="*/ 32 w 32"/>
                <a:gd name="T1" fmla="*/ 16 h 32"/>
                <a:gd name="T2" fmla="*/ 32 w 32"/>
                <a:gd name="T3" fmla="*/ 16 h 32"/>
                <a:gd name="T4" fmla="*/ 30 w 32"/>
                <a:gd name="T5" fmla="*/ 10 h 32"/>
                <a:gd name="T6" fmla="*/ 28 w 32"/>
                <a:gd name="T7" fmla="*/ 4 h 32"/>
                <a:gd name="T8" fmla="*/ 22 w 32"/>
                <a:gd name="T9" fmla="*/ 0 h 32"/>
                <a:gd name="T10" fmla="*/ 16 w 32"/>
                <a:gd name="T11" fmla="*/ 0 h 32"/>
                <a:gd name="T12" fmla="*/ 16 w 32"/>
                <a:gd name="T13" fmla="*/ 0 h 32"/>
                <a:gd name="T14" fmla="*/ 10 w 32"/>
                <a:gd name="T15" fmla="*/ 0 h 32"/>
                <a:gd name="T16" fmla="*/ 6 w 32"/>
                <a:gd name="T17" fmla="*/ 4 h 32"/>
                <a:gd name="T18" fmla="*/ 2 w 32"/>
                <a:gd name="T19" fmla="*/ 10 h 32"/>
                <a:gd name="T20" fmla="*/ 0 w 32"/>
                <a:gd name="T21" fmla="*/ 16 h 32"/>
                <a:gd name="T22" fmla="*/ 0 w 32"/>
                <a:gd name="T23" fmla="*/ 16 h 32"/>
                <a:gd name="T24" fmla="*/ 2 w 32"/>
                <a:gd name="T25" fmla="*/ 22 h 32"/>
                <a:gd name="T26" fmla="*/ 6 w 32"/>
                <a:gd name="T27" fmla="*/ 26 h 32"/>
                <a:gd name="T28" fmla="*/ 10 w 32"/>
                <a:gd name="T29" fmla="*/ 30 h 32"/>
                <a:gd name="T30" fmla="*/ 16 w 32"/>
                <a:gd name="T31" fmla="*/ 32 h 32"/>
                <a:gd name="T32" fmla="*/ 16 w 32"/>
                <a:gd name="T33" fmla="*/ 32 h 32"/>
                <a:gd name="T34" fmla="*/ 22 w 32"/>
                <a:gd name="T35" fmla="*/ 30 h 32"/>
                <a:gd name="T36" fmla="*/ 28 w 32"/>
                <a:gd name="T37" fmla="*/ 26 h 32"/>
                <a:gd name="T38" fmla="*/ 30 w 32"/>
                <a:gd name="T39" fmla="*/ 22 h 32"/>
                <a:gd name="T40" fmla="*/ 32 w 32"/>
                <a:gd name="T41" fmla="*/ 16 h 32"/>
                <a:gd name="T42" fmla="*/ 32 w 32"/>
                <a:gd name="T43"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 h="32">
                  <a:moveTo>
                    <a:pt x="32" y="16"/>
                  </a:moveTo>
                  <a:lnTo>
                    <a:pt x="32" y="16"/>
                  </a:lnTo>
                  <a:lnTo>
                    <a:pt x="30" y="10"/>
                  </a:lnTo>
                  <a:lnTo>
                    <a:pt x="28" y="4"/>
                  </a:lnTo>
                  <a:lnTo>
                    <a:pt x="22" y="0"/>
                  </a:lnTo>
                  <a:lnTo>
                    <a:pt x="16" y="0"/>
                  </a:lnTo>
                  <a:lnTo>
                    <a:pt x="16" y="0"/>
                  </a:lnTo>
                  <a:lnTo>
                    <a:pt x="10" y="0"/>
                  </a:lnTo>
                  <a:lnTo>
                    <a:pt x="6" y="4"/>
                  </a:lnTo>
                  <a:lnTo>
                    <a:pt x="2" y="10"/>
                  </a:lnTo>
                  <a:lnTo>
                    <a:pt x="0" y="16"/>
                  </a:lnTo>
                  <a:lnTo>
                    <a:pt x="0" y="16"/>
                  </a:lnTo>
                  <a:lnTo>
                    <a:pt x="2" y="22"/>
                  </a:lnTo>
                  <a:lnTo>
                    <a:pt x="6" y="26"/>
                  </a:lnTo>
                  <a:lnTo>
                    <a:pt x="10" y="30"/>
                  </a:lnTo>
                  <a:lnTo>
                    <a:pt x="16" y="32"/>
                  </a:lnTo>
                  <a:lnTo>
                    <a:pt x="16" y="32"/>
                  </a:lnTo>
                  <a:lnTo>
                    <a:pt x="22" y="30"/>
                  </a:lnTo>
                  <a:lnTo>
                    <a:pt x="28" y="26"/>
                  </a:lnTo>
                  <a:lnTo>
                    <a:pt x="30" y="22"/>
                  </a:lnTo>
                  <a:lnTo>
                    <a:pt x="32" y="16"/>
                  </a:lnTo>
                  <a:lnTo>
                    <a:pt x="32" y="1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55" name="Freeform 239"/>
            <p:cNvSpPr>
              <a:spLocks/>
            </p:cNvSpPr>
            <p:nvPr/>
          </p:nvSpPr>
          <p:spPr bwMode="auto">
            <a:xfrm>
              <a:off x="3010" y="2286"/>
              <a:ext cx="242" cy="78"/>
            </a:xfrm>
            <a:custGeom>
              <a:avLst/>
              <a:gdLst>
                <a:gd name="T0" fmla="*/ 242 w 242"/>
                <a:gd name="T1" fmla="*/ 70 h 78"/>
                <a:gd name="T2" fmla="*/ 0 w 242"/>
                <a:gd name="T3" fmla="*/ 78 h 78"/>
                <a:gd name="T4" fmla="*/ 0 w 242"/>
                <a:gd name="T5" fmla="*/ 14 h 78"/>
                <a:gd name="T6" fmla="*/ 242 w 242"/>
                <a:gd name="T7" fmla="*/ 0 h 78"/>
                <a:gd name="T8" fmla="*/ 242 w 242"/>
                <a:gd name="T9" fmla="*/ 70 h 78"/>
              </a:gdLst>
              <a:ahLst/>
              <a:cxnLst>
                <a:cxn ang="0">
                  <a:pos x="T0" y="T1"/>
                </a:cxn>
                <a:cxn ang="0">
                  <a:pos x="T2" y="T3"/>
                </a:cxn>
                <a:cxn ang="0">
                  <a:pos x="T4" y="T5"/>
                </a:cxn>
                <a:cxn ang="0">
                  <a:pos x="T6" y="T7"/>
                </a:cxn>
                <a:cxn ang="0">
                  <a:pos x="T8" y="T9"/>
                </a:cxn>
              </a:cxnLst>
              <a:rect l="0" t="0" r="r" b="b"/>
              <a:pathLst>
                <a:path w="242" h="78">
                  <a:moveTo>
                    <a:pt x="242" y="70"/>
                  </a:moveTo>
                  <a:lnTo>
                    <a:pt x="0" y="78"/>
                  </a:lnTo>
                  <a:lnTo>
                    <a:pt x="0" y="14"/>
                  </a:lnTo>
                  <a:lnTo>
                    <a:pt x="242" y="0"/>
                  </a:lnTo>
                  <a:lnTo>
                    <a:pt x="242" y="70"/>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56" name="Freeform 240"/>
            <p:cNvSpPr>
              <a:spLocks/>
            </p:cNvSpPr>
            <p:nvPr/>
          </p:nvSpPr>
          <p:spPr bwMode="auto">
            <a:xfrm>
              <a:off x="3010" y="2320"/>
              <a:ext cx="234" cy="36"/>
            </a:xfrm>
            <a:custGeom>
              <a:avLst/>
              <a:gdLst>
                <a:gd name="T0" fmla="*/ 234 w 234"/>
                <a:gd name="T1" fmla="*/ 28 h 36"/>
                <a:gd name="T2" fmla="*/ 0 w 234"/>
                <a:gd name="T3" fmla="*/ 36 h 36"/>
                <a:gd name="T4" fmla="*/ 0 w 234"/>
                <a:gd name="T5" fmla="*/ 12 h 36"/>
                <a:gd name="T6" fmla="*/ 234 w 234"/>
                <a:gd name="T7" fmla="*/ 0 h 36"/>
                <a:gd name="T8" fmla="*/ 234 w 234"/>
                <a:gd name="T9" fmla="*/ 28 h 36"/>
              </a:gdLst>
              <a:ahLst/>
              <a:cxnLst>
                <a:cxn ang="0">
                  <a:pos x="T0" y="T1"/>
                </a:cxn>
                <a:cxn ang="0">
                  <a:pos x="T2" y="T3"/>
                </a:cxn>
                <a:cxn ang="0">
                  <a:pos x="T4" y="T5"/>
                </a:cxn>
                <a:cxn ang="0">
                  <a:pos x="T6" y="T7"/>
                </a:cxn>
                <a:cxn ang="0">
                  <a:pos x="T8" y="T9"/>
                </a:cxn>
              </a:cxnLst>
              <a:rect l="0" t="0" r="r" b="b"/>
              <a:pathLst>
                <a:path w="234" h="36">
                  <a:moveTo>
                    <a:pt x="234" y="28"/>
                  </a:moveTo>
                  <a:lnTo>
                    <a:pt x="0" y="36"/>
                  </a:lnTo>
                  <a:lnTo>
                    <a:pt x="0" y="12"/>
                  </a:lnTo>
                  <a:lnTo>
                    <a:pt x="234" y="0"/>
                  </a:lnTo>
                  <a:lnTo>
                    <a:pt x="234" y="28"/>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57" name="Rectangle 241"/>
            <p:cNvSpPr>
              <a:spLocks noChangeArrowheads="1"/>
            </p:cNvSpPr>
            <p:nvPr/>
          </p:nvSpPr>
          <p:spPr bwMode="auto">
            <a:xfrm>
              <a:off x="3092" y="2522"/>
              <a:ext cx="174" cy="14"/>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58" name="Freeform 242"/>
            <p:cNvSpPr>
              <a:spLocks/>
            </p:cNvSpPr>
            <p:nvPr/>
          </p:nvSpPr>
          <p:spPr bwMode="auto">
            <a:xfrm>
              <a:off x="3092" y="2514"/>
              <a:ext cx="174" cy="16"/>
            </a:xfrm>
            <a:custGeom>
              <a:avLst/>
              <a:gdLst>
                <a:gd name="T0" fmla="*/ 0 w 174"/>
                <a:gd name="T1" fmla="*/ 16 h 16"/>
                <a:gd name="T2" fmla="*/ 174 w 174"/>
                <a:gd name="T3" fmla="*/ 16 h 16"/>
                <a:gd name="T4" fmla="*/ 174 w 174"/>
                <a:gd name="T5" fmla="*/ 2 h 16"/>
                <a:gd name="T6" fmla="*/ 0 w 174"/>
                <a:gd name="T7" fmla="*/ 0 h 16"/>
                <a:gd name="T8" fmla="*/ 0 w 174"/>
                <a:gd name="T9" fmla="*/ 16 h 16"/>
              </a:gdLst>
              <a:ahLst/>
              <a:cxnLst>
                <a:cxn ang="0">
                  <a:pos x="T0" y="T1"/>
                </a:cxn>
                <a:cxn ang="0">
                  <a:pos x="T2" y="T3"/>
                </a:cxn>
                <a:cxn ang="0">
                  <a:pos x="T4" y="T5"/>
                </a:cxn>
                <a:cxn ang="0">
                  <a:pos x="T6" y="T7"/>
                </a:cxn>
                <a:cxn ang="0">
                  <a:pos x="T8" y="T9"/>
                </a:cxn>
              </a:cxnLst>
              <a:rect l="0" t="0" r="r" b="b"/>
              <a:pathLst>
                <a:path w="174" h="16">
                  <a:moveTo>
                    <a:pt x="0" y="16"/>
                  </a:moveTo>
                  <a:lnTo>
                    <a:pt x="174" y="16"/>
                  </a:lnTo>
                  <a:lnTo>
                    <a:pt x="174" y="2"/>
                  </a:lnTo>
                  <a:lnTo>
                    <a:pt x="0" y="0"/>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59" name="Freeform 243"/>
            <p:cNvSpPr>
              <a:spLocks/>
            </p:cNvSpPr>
            <p:nvPr/>
          </p:nvSpPr>
          <p:spPr bwMode="auto">
            <a:xfrm>
              <a:off x="3488" y="2810"/>
              <a:ext cx="170" cy="268"/>
            </a:xfrm>
            <a:custGeom>
              <a:avLst/>
              <a:gdLst>
                <a:gd name="T0" fmla="*/ 170 w 170"/>
                <a:gd name="T1" fmla="*/ 0 h 268"/>
                <a:gd name="T2" fmla="*/ 170 w 170"/>
                <a:gd name="T3" fmla="*/ 0 h 268"/>
                <a:gd name="T4" fmla="*/ 170 w 170"/>
                <a:gd name="T5" fmla="*/ 192 h 268"/>
                <a:gd name="T6" fmla="*/ 170 w 170"/>
                <a:gd name="T7" fmla="*/ 192 h 268"/>
                <a:gd name="T8" fmla="*/ 0 w 170"/>
                <a:gd name="T9" fmla="*/ 268 h 268"/>
                <a:gd name="T10" fmla="*/ 0 w 170"/>
                <a:gd name="T11" fmla="*/ 268 h 268"/>
                <a:gd name="T12" fmla="*/ 2 w 170"/>
                <a:gd name="T13" fmla="*/ 234 h 268"/>
                <a:gd name="T14" fmla="*/ 8 w 170"/>
                <a:gd name="T15" fmla="*/ 204 h 268"/>
                <a:gd name="T16" fmla="*/ 16 w 170"/>
                <a:gd name="T17" fmla="*/ 180 h 268"/>
                <a:gd name="T18" fmla="*/ 24 w 170"/>
                <a:gd name="T19" fmla="*/ 160 h 268"/>
                <a:gd name="T20" fmla="*/ 36 w 170"/>
                <a:gd name="T21" fmla="*/ 144 h 268"/>
                <a:gd name="T22" fmla="*/ 48 w 170"/>
                <a:gd name="T23" fmla="*/ 130 h 268"/>
                <a:gd name="T24" fmla="*/ 62 w 170"/>
                <a:gd name="T25" fmla="*/ 118 h 268"/>
                <a:gd name="T26" fmla="*/ 74 w 170"/>
                <a:gd name="T27" fmla="*/ 108 h 268"/>
                <a:gd name="T28" fmla="*/ 104 w 170"/>
                <a:gd name="T29" fmla="*/ 90 h 268"/>
                <a:gd name="T30" fmla="*/ 116 w 170"/>
                <a:gd name="T31" fmla="*/ 80 h 268"/>
                <a:gd name="T32" fmla="*/ 130 w 170"/>
                <a:gd name="T33" fmla="*/ 68 h 268"/>
                <a:gd name="T34" fmla="*/ 142 w 170"/>
                <a:gd name="T35" fmla="*/ 56 h 268"/>
                <a:gd name="T36" fmla="*/ 154 w 170"/>
                <a:gd name="T37" fmla="*/ 40 h 268"/>
                <a:gd name="T38" fmla="*/ 162 w 170"/>
                <a:gd name="T39" fmla="*/ 22 h 268"/>
                <a:gd name="T40" fmla="*/ 170 w 170"/>
                <a:gd name="T41" fmla="*/ 0 h 268"/>
                <a:gd name="T42" fmla="*/ 170 w 170"/>
                <a:gd name="T43" fmla="*/ 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0" h="268">
                  <a:moveTo>
                    <a:pt x="170" y="0"/>
                  </a:moveTo>
                  <a:lnTo>
                    <a:pt x="170" y="0"/>
                  </a:lnTo>
                  <a:lnTo>
                    <a:pt x="170" y="192"/>
                  </a:lnTo>
                  <a:lnTo>
                    <a:pt x="170" y="192"/>
                  </a:lnTo>
                  <a:lnTo>
                    <a:pt x="0" y="268"/>
                  </a:lnTo>
                  <a:lnTo>
                    <a:pt x="0" y="268"/>
                  </a:lnTo>
                  <a:lnTo>
                    <a:pt x="2" y="234"/>
                  </a:lnTo>
                  <a:lnTo>
                    <a:pt x="8" y="204"/>
                  </a:lnTo>
                  <a:lnTo>
                    <a:pt x="16" y="180"/>
                  </a:lnTo>
                  <a:lnTo>
                    <a:pt x="24" y="160"/>
                  </a:lnTo>
                  <a:lnTo>
                    <a:pt x="36" y="144"/>
                  </a:lnTo>
                  <a:lnTo>
                    <a:pt x="48" y="130"/>
                  </a:lnTo>
                  <a:lnTo>
                    <a:pt x="62" y="118"/>
                  </a:lnTo>
                  <a:lnTo>
                    <a:pt x="74" y="108"/>
                  </a:lnTo>
                  <a:lnTo>
                    <a:pt x="104" y="90"/>
                  </a:lnTo>
                  <a:lnTo>
                    <a:pt x="116" y="80"/>
                  </a:lnTo>
                  <a:lnTo>
                    <a:pt x="130" y="68"/>
                  </a:lnTo>
                  <a:lnTo>
                    <a:pt x="142" y="56"/>
                  </a:lnTo>
                  <a:lnTo>
                    <a:pt x="154" y="40"/>
                  </a:lnTo>
                  <a:lnTo>
                    <a:pt x="162" y="22"/>
                  </a:lnTo>
                  <a:lnTo>
                    <a:pt x="170" y="0"/>
                  </a:lnTo>
                  <a:lnTo>
                    <a:pt x="170"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60" name="Freeform 244"/>
            <p:cNvSpPr>
              <a:spLocks/>
            </p:cNvSpPr>
            <p:nvPr/>
          </p:nvSpPr>
          <p:spPr bwMode="auto">
            <a:xfrm>
              <a:off x="2984" y="2660"/>
              <a:ext cx="126" cy="454"/>
            </a:xfrm>
            <a:custGeom>
              <a:avLst/>
              <a:gdLst>
                <a:gd name="T0" fmla="*/ 76 w 126"/>
                <a:gd name="T1" fmla="*/ 144 h 454"/>
                <a:gd name="T2" fmla="*/ 76 w 126"/>
                <a:gd name="T3" fmla="*/ 144 h 454"/>
                <a:gd name="T4" fmla="*/ 78 w 126"/>
                <a:gd name="T5" fmla="*/ 132 h 454"/>
                <a:gd name="T6" fmla="*/ 80 w 126"/>
                <a:gd name="T7" fmla="*/ 120 h 454"/>
                <a:gd name="T8" fmla="*/ 84 w 126"/>
                <a:gd name="T9" fmla="*/ 112 h 454"/>
                <a:gd name="T10" fmla="*/ 90 w 126"/>
                <a:gd name="T11" fmla="*/ 102 h 454"/>
                <a:gd name="T12" fmla="*/ 98 w 126"/>
                <a:gd name="T13" fmla="*/ 94 h 454"/>
                <a:gd name="T14" fmla="*/ 106 w 126"/>
                <a:gd name="T15" fmla="*/ 88 h 454"/>
                <a:gd name="T16" fmla="*/ 116 w 126"/>
                <a:gd name="T17" fmla="*/ 84 h 454"/>
                <a:gd name="T18" fmla="*/ 126 w 126"/>
                <a:gd name="T19" fmla="*/ 82 h 454"/>
                <a:gd name="T20" fmla="*/ 126 w 126"/>
                <a:gd name="T21" fmla="*/ 6 h 454"/>
                <a:gd name="T22" fmla="*/ 0 w 126"/>
                <a:gd name="T23" fmla="*/ 0 h 454"/>
                <a:gd name="T24" fmla="*/ 0 w 126"/>
                <a:gd name="T25" fmla="*/ 430 h 454"/>
                <a:gd name="T26" fmla="*/ 0 w 126"/>
                <a:gd name="T27" fmla="*/ 430 h 454"/>
                <a:gd name="T28" fmla="*/ 34 w 126"/>
                <a:gd name="T29" fmla="*/ 438 h 454"/>
                <a:gd name="T30" fmla="*/ 74 w 126"/>
                <a:gd name="T31" fmla="*/ 446 h 454"/>
                <a:gd name="T32" fmla="*/ 126 w 126"/>
                <a:gd name="T33" fmla="*/ 454 h 454"/>
                <a:gd name="T34" fmla="*/ 126 w 126"/>
                <a:gd name="T35" fmla="*/ 204 h 454"/>
                <a:gd name="T36" fmla="*/ 126 w 126"/>
                <a:gd name="T37" fmla="*/ 204 h 454"/>
                <a:gd name="T38" fmla="*/ 116 w 126"/>
                <a:gd name="T39" fmla="*/ 202 h 454"/>
                <a:gd name="T40" fmla="*/ 106 w 126"/>
                <a:gd name="T41" fmla="*/ 198 h 454"/>
                <a:gd name="T42" fmla="*/ 98 w 126"/>
                <a:gd name="T43" fmla="*/ 192 h 454"/>
                <a:gd name="T44" fmla="*/ 90 w 126"/>
                <a:gd name="T45" fmla="*/ 184 h 454"/>
                <a:gd name="T46" fmla="*/ 84 w 126"/>
                <a:gd name="T47" fmla="*/ 176 h 454"/>
                <a:gd name="T48" fmla="*/ 80 w 126"/>
                <a:gd name="T49" fmla="*/ 166 h 454"/>
                <a:gd name="T50" fmla="*/ 78 w 126"/>
                <a:gd name="T51" fmla="*/ 154 h 454"/>
                <a:gd name="T52" fmla="*/ 76 w 126"/>
                <a:gd name="T53" fmla="*/ 144 h 454"/>
                <a:gd name="T54" fmla="*/ 76 w 126"/>
                <a:gd name="T55" fmla="*/ 144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6" h="454">
                  <a:moveTo>
                    <a:pt x="76" y="144"/>
                  </a:moveTo>
                  <a:lnTo>
                    <a:pt x="76" y="144"/>
                  </a:lnTo>
                  <a:lnTo>
                    <a:pt x="78" y="132"/>
                  </a:lnTo>
                  <a:lnTo>
                    <a:pt x="80" y="120"/>
                  </a:lnTo>
                  <a:lnTo>
                    <a:pt x="84" y="112"/>
                  </a:lnTo>
                  <a:lnTo>
                    <a:pt x="90" y="102"/>
                  </a:lnTo>
                  <a:lnTo>
                    <a:pt x="98" y="94"/>
                  </a:lnTo>
                  <a:lnTo>
                    <a:pt x="106" y="88"/>
                  </a:lnTo>
                  <a:lnTo>
                    <a:pt x="116" y="84"/>
                  </a:lnTo>
                  <a:lnTo>
                    <a:pt x="126" y="82"/>
                  </a:lnTo>
                  <a:lnTo>
                    <a:pt x="126" y="6"/>
                  </a:lnTo>
                  <a:lnTo>
                    <a:pt x="0" y="0"/>
                  </a:lnTo>
                  <a:lnTo>
                    <a:pt x="0" y="430"/>
                  </a:lnTo>
                  <a:lnTo>
                    <a:pt x="0" y="430"/>
                  </a:lnTo>
                  <a:lnTo>
                    <a:pt x="34" y="438"/>
                  </a:lnTo>
                  <a:lnTo>
                    <a:pt x="74" y="446"/>
                  </a:lnTo>
                  <a:lnTo>
                    <a:pt x="126" y="454"/>
                  </a:lnTo>
                  <a:lnTo>
                    <a:pt x="126" y="204"/>
                  </a:lnTo>
                  <a:lnTo>
                    <a:pt x="126" y="204"/>
                  </a:lnTo>
                  <a:lnTo>
                    <a:pt x="116" y="202"/>
                  </a:lnTo>
                  <a:lnTo>
                    <a:pt x="106" y="198"/>
                  </a:lnTo>
                  <a:lnTo>
                    <a:pt x="98" y="192"/>
                  </a:lnTo>
                  <a:lnTo>
                    <a:pt x="90" y="184"/>
                  </a:lnTo>
                  <a:lnTo>
                    <a:pt x="84" y="176"/>
                  </a:lnTo>
                  <a:lnTo>
                    <a:pt x="80" y="166"/>
                  </a:lnTo>
                  <a:lnTo>
                    <a:pt x="78" y="154"/>
                  </a:lnTo>
                  <a:lnTo>
                    <a:pt x="76" y="144"/>
                  </a:lnTo>
                  <a:lnTo>
                    <a:pt x="76" y="144"/>
                  </a:lnTo>
                  <a:close/>
                </a:path>
              </a:pathLst>
            </a:custGeom>
            <a:solidFill>
              <a:srgbClr val="9E9E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61" name="Freeform 245"/>
            <p:cNvSpPr>
              <a:spLocks/>
            </p:cNvSpPr>
            <p:nvPr/>
          </p:nvSpPr>
          <p:spPr bwMode="auto">
            <a:xfrm>
              <a:off x="3126" y="2666"/>
              <a:ext cx="146" cy="460"/>
            </a:xfrm>
            <a:custGeom>
              <a:avLst/>
              <a:gdLst>
                <a:gd name="T0" fmla="*/ 146 w 146"/>
                <a:gd name="T1" fmla="*/ 6 h 460"/>
                <a:gd name="T2" fmla="*/ 0 w 146"/>
                <a:gd name="T3" fmla="*/ 0 h 460"/>
                <a:gd name="T4" fmla="*/ 0 w 146"/>
                <a:gd name="T5" fmla="*/ 76 h 460"/>
                <a:gd name="T6" fmla="*/ 0 w 146"/>
                <a:gd name="T7" fmla="*/ 76 h 460"/>
                <a:gd name="T8" fmla="*/ 10 w 146"/>
                <a:gd name="T9" fmla="*/ 78 h 460"/>
                <a:gd name="T10" fmla="*/ 20 w 146"/>
                <a:gd name="T11" fmla="*/ 82 h 460"/>
                <a:gd name="T12" fmla="*/ 28 w 146"/>
                <a:gd name="T13" fmla="*/ 88 h 460"/>
                <a:gd name="T14" fmla="*/ 36 w 146"/>
                <a:gd name="T15" fmla="*/ 96 h 460"/>
                <a:gd name="T16" fmla="*/ 42 w 146"/>
                <a:gd name="T17" fmla="*/ 106 h 460"/>
                <a:gd name="T18" fmla="*/ 46 w 146"/>
                <a:gd name="T19" fmla="*/ 114 h 460"/>
                <a:gd name="T20" fmla="*/ 50 w 146"/>
                <a:gd name="T21" fmla="*/ 126 h 460"/>
                <a:gd name="T22" fmla="*/ 50 w 146"/>
                <a:gd name="T23" fmla="*/ 138 h 460"/>
                <a:gd name="T24" fmla="*/ 50 w 146"/>
                <a:gd name="T25" fmla="*/ 138 h 460"/>
                <a:gd name="T26" fmla="*/ 50 w 146"/>
                <a:gd name="T27" fmla="*/ 148 h 460"/>
                <a:gd name="T28" fmla="*/ 46 w 146"/>
                <a:gd name="T29" fmla="*/ 160 h 460"/>
                <a:gd name="T30" fmla="*/ 42 w 146"/>
                <a:gd name="T31" fmla="*/ 170 h 460"/>
                <a:gd name="T32" fmla="*/ 36 w 146"/>
                <a:gd name="T33" fmla="*/ 178 h 460"/>
                <a:gd name="T34" fmla="*/ 28 w 146"/>
                <a:gd name="T35" fmla="*/ 186 h 460"/>
                <a:gd name="T36" fmla="*/ 20 w 146"/>
                <a:gd name="T37" fmla="*/ 192 h 460"/>
                <a:gd name="T38" fmla="*/ 10 w 146"/>
                <a:gd name="T39" fmla="*/ 196 h 460"/>
                <a:gd name="T40" fmla="*/ 0 w 146"/>
                <a:gd name="T41" fmla="*/ 198 h 460"/>
                <a:gd name="T42" fmla="*/ 0 w 146"/>
                <a:gd name="T43" fmla="*/ 450 h 460"/>
                <a:gd name="T44" fmla="*/ 0 w 146"/>
                <a:gd name="T45" fmla="*/ 450 h 460"/>
                <a:gd name="T46" fmla="*/ 70 w 146"/>
                <a:gd name="T47" fmla="*/ 456 h 460"/>
                <a:gd name="T48" fmla="*/ 106 w 146"/>
                <a:gd name="T49" fmla="*/ 458 h 460"/>
                <a:gd name="T50" fmla="*/ 144 w 146"/>
                <a:gd name="T51" fmla="*/ 460 h 460"/>
                <a:gd name="T52" fmla="*/ 146 w 146"/>
                <a:gd name="T53" fmla="*/ 6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6" h="460">
                  <a:moveTo>
                    <a:pt x="146" y="6"/>
                  </a:moveTo>
                  <a:lnTo>
                    <a:pt x="0" y="0"/>
                  </a:lnTo>
                  <a:lnTo>
                    <a:pt x="0" y="76"/>
                  </a:lnTo>
                  <a:lnTo>
                    <a:pt x="0" y="76"/>
                  </a:lnTo>
                  <a:lnTo>
                    <a:pt x="10" y="78"/>
                  </a:lnTo>
                  <a:lnTo>
                    <a:pt x="20" y="82"/>
                  </a:lnTo>
                  <a:lnTo>
                    <a:pt x="28" y="88"/>
                  </a:lnTo>
                  <a:lnTo>
                    <a:pt x="36" y="96"/>
                  </a:lnTo>
                  <a:lnTo>
                    <a:pt x="42" y="106"/>
                  </a:lnTo>
                  <a:lnTo>
                    <a:pt x="46" y="114"/>
                  </a:lnTo>
                  <a:lnTo>
                    <a:pt x="50" y="126"/>
                  </a:lnTo>
                  <a:lnTo>
                    <a:pt x="50" y="138"/>
                  </a:lnTo>
                  <a:lnTo>
                    <a:pt x="50" y="138"/>
                  </a:lnTo>
                  <a:lnTo>
                    <a:pt x="50" y="148"/>
                  </a:lnTo>
                  <a:lnTo>
                    <a:pt x="46" y="160"/>
                  </a:lnTo>
                  <a:lnTo>
                    <a:pt x="42" y="170"/>
                  </a:lnTo>
                  <a:lnTo>
                    <a:pt x="36" y="178"/>
                  </a:lnTo>
                  <a:lnTo>
                    <a:pt x="28" y="186"/>
                  </a:lnTo>
                  <a:lnTo>
                    <a:pt x="20" y="192"/>
                  </a:lnTo>
                  <a:lnTo>
                    <a:pt x="10" y="196"/>
                  </a:lnTo>
                  <a:lnTo>
                    <a:pt x="0" y="198"/>
                  </a:lnTo>
                  <a:lnTo>
                    <a:pt x="0" y="450"/>
                  </a:lnTo>
                  <a:lnTo>
                    <a:pt x="0" y="450"/>
                  </a:lnTo>
                  <a:lnTo>
                    <a:pt x="70" y="456"/>
                  </a:lnTo>
                  <a:lnTo>
                    <a:pt x="106" y="458"/>
                  </a:lnTo>
                  <a:lnTo>
                    <a:pt x="144" y="460"/>
                  </a:lnTo>
                  <a:lnTo>
                    <a:pt x="146" y="6"/>
                  </a:lnTo>
                  <a:close/>
                </a:path>
              </a:pathLst>
            </a:custGeom>
            <a:solidFill>
              <a:srgbClr val="9E9E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62" name="Freeform 246"/>
            <p:cNvSpPr>
              <a:spLocks/>
            </p:cNvSpPr>
            <p:nvPr/>
          </p:nvSpPr>
          <p:spPr bwMode="auto">
            <a:xfrm>
              <a:off x="3078" y="2760"/>
              <a:ext cx="80" cy="86"/>
            </a:xfrm>
            <a:custGeom>
              <a:avLst/>
              <a:gdLst>
                <a:gd name="T0" fmla="*/ 80 w 80"/>
                <a:gd name="T1" fmla="*/ 44 h 86"/>
                <a:gd name="T2" fmla="*/ 80 w 80"/>
                <a:gd name="T3" fmla="*/ 44 h 86"/>
                <a:gd name="T4" fmla="*/ 78 w 80"/>
                <a:gd name="T5" fmla="*/ 34 h 86"/>
                <a:gd name="T6" fmla="*/ 76 w 80"/>
                <a:gd name="T7" fmla="*/ 26 h 86"/>
                <a:gd name="T8" fmla="*/ 74 w 80"/>
                <a:gd name="T9" fmla="*/ 20 h 86"/>
                <a:gd name="T10" fmla="*/ 68 w 80"/>
                <a:gd name="T11" fmla="*/ 14 h 86"/>
                <a:gd name="T12" fmla="*/ 62 w 80"/>
                <a:gd name="T13" fmla="*/ 8 h 86"/>
                <a:gd name="T14" fmla="*/ 56 w 80"/>
                <a:gd name="T15" fmla="*/ 4 h 86"/>
                <a:gd name="T16" fmla="*/ 48 w 80"/>
                <a:gd name="T17" fmla="*/ 2 h 86"/>
                <a:gd name="T18" fmla="*/ 40 w 80"/>
                <a:gd name="T19" fmla="*/ 0 h 86"/>
                <a:gd name="T20" fmla="*/ 40 w 80"/>
                <a:gd name="T21" fmla="*/ 0 h 86"/>
                <a:gd name="T22" fmla="*/ 32 w 80"/>
                <a:gd name="T23" fmla="*/ 2 h 86"/>
                <a:gd name="T24" fmla="*/ 24 w 80"/>
                <a:gd name="T25" fmla="*/ 4 h 86"/>
                <a:gd name="T26" fmla="*/ 18 w 80"/>
                <a:gd name="T27" fmla="*/ 8 h 86"/>
                <a:gd name="T28" fmla="*/ 12 w 80"/>
                <a:gd name="T29" fmla="*/ 14 h 86"/>
                <a:gd name="T30" fmla="*/ 8 w 80"/>
                <a:gd name="T31" fmla="*/ 20 h 86"/>
                <a:gd name="T32" fmla="*/ 4 w 80"/>
                <a:gd name="T33" fmla="*/ 26 h 86"/>
                <a:gd name="T34" fmla="*/ 2 w 80"/>
                <a:gd name="T35" fmla="*/ 34 h 86"/>
                <a:gd name="T36" fmla="*/ 0 w 80"/>
                <a:gd name="T37" fmla="*/ 44 h 86"/>
                <a:gd name="T38" fmla="*/ 0 w 80"/>
                <a:gd name="T39" fmla="*/ 44 h 86"/>
                <a:gd name="T40" fmla="*/ 2 w 80"/>
                <a:gd name="T41" fmla="*/ 52 h 86"/>
                <a:gd name="T42" fmla="*/ 4 w 80"/>
                <a:gd name="T43" fmla="*/ 60 h 86"/>
                <a:gd name="T44" fmla="*/ 8 w 80"/>
                <a:gd name="T45" fmla="*/ 66 h 86"/>
                <a:gd name="T46" fmla="*/ 12 w 80"/>
                <a:gd name="T47" fmla="*/ 74 h 86"/>
                <a:gd name="T48" fmla="*/ 18 w 80"/>
                <a:gd name="T49" fmla="*/ 78 h 86"/>
                <a:gd name="T50" fmla="*/ 24 w 80"/>
                <a:gd name="T51" fmla="*/ 82 h 86"/>
                <a:gd name="T52" fmla="*/ 32 w 80"/>
                <a:gd name="T53" fmla="*/ 84 h 86"/>
                <a:gd name="T54" fmla="*/ 40 w 80"/>
                <a:gd name="T55" fmla="*/ 86 h 86"/>
                <a:gd name="T56" fmla="*/ 40 w 80"/>
                <a:gd name="T57" fmla="*/ 86 h 86"/>
                <a:gd name="T58" fmla="*/ 48 w 80"/>
                <a:gd name="T59" fmla="*/ 84 h 86"/>
                <a:gd name="T60" fmla="*/ 56 w 80"/>
                <a:gd name="T61" fmla="*/ 82 h 86"/>
                <a:gd name="T62" fmla="*/ 62 w 80"/>
                <a:gd name="T63" fmla="*/ 78 h 86"/>
                <a:gd name="T64" fmla="*/ 68 w 80"/>
                <a:gd name="T65" fmla="*/ 74 h 86"/>
                <a:gd name="T66" fmla="*/ 74 w 80"/>
                <a:gd name="T67" fmla="*/ 66 h 86"/>
                <a:gd name="T68" fmla="*/ 76 w 80"/>
                <a:gd name="T69" fmla="*/ 60 h 86"/>
                <a:gd name="T70" fmla="*/ 78 w 80"/>
                <a:gd name="T71" fmla="*/ 52 h 86"/>
                <a:gd name="T72" fmla="*/ 80 w 80"/>
                <a:gd name="T73" fmla="*/ 44 h 86"/>
                <a:gd name="T74" fmla="*/ 80 w 80"/>
                <a:gd name="T75" fmla="*/ 4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0" h="86">
                  <a:moveTo>
                    <a:pt x="80" y="44"/>
                  </a:moveTo>
                  <a:lnTo>
                    <a:pt x="80" y="44"/>
                  </a:lnTo>
                  <a:lnTo>
                    <a:pt x="78" y="34"/>
                  </a:lnTo>
                  <a:lnTo>
                    <a:pt x="76" y="26"/>
                  </a:lnTo>
                  <a:lnTo>
                    <a:pt x="74" y="20"/>
                  </a:lnTo>
                  <a:lnTo>
                    <a:pt x="68" y="14"/>
                  </a:lnTo>
                  <a:lnTo>
                    <a:pt x="62" y="8"/>
                  </a:lnTo>
                  <a:lnTo>
                    <a:pt x="56" y="4"/>
                  </a:lnTo>
                  <a:lnTo>
                    <a:pt x="48" y="2"/>
                  </a:lnTo>
                  <a:lnTo>
                    <a:pt x="40" y="0"/>
                  </a:lnTo>
                  <a:lnTo>
                    <a:pt x="40" y="0"/>
                  </a:lnTo>
                  <a:lnTo>
                    <a:pt x="32" y="2"/>
                  </a:lnTo>
                  <a:lnTo>
                    <a:pt x="24" y="4"/>
                  </a:lnTo>
                  <a:lnTo>
                    <a:pt x="18" y="8"/>
                  </a:lnTo>
                  <a:lnTo>
                    <a:pt x="12" y="14"/>
                  </a:lnTo>
                  <a:lnTo>
                    <a:pt x="8" y="20"/>
                  </a:lnTo>
                  <a:lnTo>
                    <a:pt x="4" y="26"/>
                  </a:lnTo>
                  <a:lnTo>
                    <a:pt x="2" y="34"/>
                  </a:lnTo>
                  <a:lnTo>
                    <a:pt x="0" y="44"/>
                  </a:lnTo>
                  <a:lnTo>
                    <a:pt x="0" y="44"/>
                  </a:lnTo>
                  <a:lnTo>
                    <a:pt x="2" y="52"/>
                  </a:lnTo>
                  <a:lnTo>
                    <a:pt x="4" y="60"/>
                  </a:lnTo>
                  <a:lnTo>
                    <a:pt x="8" y="66"/>
                  </a:lnTo>
                  <a:lnTo>
                    <a:pt x="12" y="74"/>
                  </a:lnTo>
                  <a:lnTo>
                    <a:pt x="18" y="78"/>
                  </a:lnTo>
                  <a:lnTo>
                    <a:pt x="24" y="82"/>
                  </a:lnTo>
                  <a:lnTo>
                    <a:pt x="32" y="84"/>
                  </a:lnTo>
                  <a:lnTo>
                    <a:pt x="40" y="86"/>
                  </a:lnTo>
                  <a:lnTo>
                    <a:pt x="40" y="86"/>
                  </a:lnTo>
                  <a:lnTo>
                    <a:pt x="48" y="84"/>
                  </a:lnTo>
                  <a:lnTo>
                    <a:pt x="56" y="82"/>
                  </a:lnTo>
                  <a:lnTo>
                    <a:pt x="62" y="78"/>
                  </a:lnTo>
                  <a:lnTo>
                    <a:pt x="68" y="74"/>
                  </a:lnTo>
                  <a:lnTo>
                    <a:pt x="74" y="66"/>
                  </a:lnTo>
                  <a:lnTo>
                    <a:pt x="76" y="60"/>
                  </a:lnTo>
                  <a:lnTo>
                    <a:pt x="78" y="52"/>
                  </a:lnTo>
                  <a:lnTo>
                    <a:pt x="80" y="44"/>
                  </a:lnTo>
                  <a:lnTo>
                    <a:pt x="80" y="44"/>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63" name="Freeform 247"/>
            <p:cNvSpPr>
              <a:spLocks/>
            </p:cNvSpPr>
            <p:nvPr/>
          </p:nvSpPr>
          <p:spPr bwMode="auto">
            <a:xfrm>
              <a:off x="3080" y="2770"/>
              <a:ext cx="64" cy="68"/>
            </a:xfrm>
            <a:custGeom>
              <a:avLst/>
              <a:gdLst>
                <a:gd name="T0" fmla="*/ 48 w 64"/>
                <a:gd name="T1" fmla="*/ 40 h 68"/>
                <a:gd name="T2" fmla="*/ 48 w 64"/>
                <a:gd name="T3" fmla="*/ 40 h 68"/>
                <a:gd name="T4" fmla="*/ 42 w 64"/>
                <a:gd name="T5" fmla="*/ 40 h 68"/>
                <a:gd name="T6" fmla="*/ 38 w 64"/>
                <a:gd name="T7" fmla="*/ 36 h 68"/>
                <a:gd name="T8" fmla="*/ 34 w 64"/>
                <a:gd name="T9" fmla="*/ 30 h 68"/>
                <a:gd name="T10" fmla="*/ 32 w 64"/>
                <a:gd name="T11" fmla="*/ 24 h 68"/>
                <a:gd name="T12" fmla="*/ 32 w 64"/>
                <a:gd name="T13" fmla="*/ 24 h 68"/>
                <a:gd name="T14" fmla="*/ 34 w 64"/>
                <a:gd name="T15" fmla="*/ 18 h 68"/>
                <a:gd name="T16" fmla="*/ 38 w 64"/>
                <a:gd name="T17" fmla="*/ 12 h 68"/>
                <a:gd name="T18" fmla="*/ 42 w 64"/>
                <a:gd name="T19" fmla="*/ 8 h 68"/>
                <a:gd name="T20" fmla="*/ 48 w 64"/>
                <a:gd name="T21" fmla="*/ 6 h 68"/>
                <a:gd name="T22" fmla="*/ 48 w 64"/>
                <a:gd name="T23" fmla="*/ 6 h 68"/>
                <a:gd name="T24" fmla="*/ 50 w 64"/>
                <a:gd name="T25" fmla="*/ 6 h 68"/>
                <a:gd name="T26" fmla="*/ 50 w 64"/>
                <a:gd name="T27" fmla="*/ 6 h 68"/>
                <a:gd name="T28" fmla="*/ 42 w 64"/>
                <a:gd name="T29" fmla="*/ 2 h 68"/>
                <a:gd name="T30" fmla="*/ 32 w 64"/>
                <a:gd name="T31" fmla="*/ 0 h 68"/>
                <a:gd name="T32" fmla="*/ 32 w 64"/>
                <a:gd name="T33" fmla="*/ 0 h 68"/>
                <a:gd name="T34" fmla="*/ 26 w 64"/>
                <a:gd name="T35" fmla="*/ 2 h 68"/>
                <a:gd name="T36" fmla="*/ 20 w 64"/>
                <a:gd name="T37" fmla="*/ 4 h 68"/>
                <a:gd name="T38" fmla="*/ 14 w 64"/>
                <a:gd name="T39" fmla="*/ 6 h 68"/>
                <a:gd name="T40" fmla="*/ 10 w 64"/>
                <a:gd name="T41" fmla="*/ 10 h 68"/>
                <a:gd name="T42" fmla="*/ 6 w 64"/>
                <a:gd name="T43" fmla="*/ 16 h 68"/>
                <a:gd name="T44" fmla="*/ 2 w 64"/>
                <a:gd name="T45" fmla="*/ 22 h 68"/>
                <a:gd name="T46" fmla="*/ 0 w 64"/>
                <a:gd name="T47" fmla="*/ 28 h 68"/>
                <a:gd name="T48" fmla="*/ 0 w 64"/>
                <a:gd name="T49" fmla="*/ 34 h 68"/>
                <a:gd name="T50" fmla="*/ 0 w 64"/>
                <a:gd name="T51" fmla="*/ 34 h 68"/>
                <a:gd name="T52" fmla="*/ 0 w 64"/>
                <a:gd name="T53" fmla="*/ 42 h 68"/>
                <a:gd name="T54" fmla="*/ 2 w 64"/>
                <a:gd name="T55" fmla="*/ 48 h 68"/>
                <a:gd name="T56" fmla="*/ 6 w 64"/>
                <a:gd name="T57" fmla="*/ 54 h 68"/>
                <a:gd name="T58" fmla="*/ 10 w 64"/>
                <a:gd name="T59" fmla="*/ 58 h 68"/>
                <a:gd name="T60" fmla="*/ 14 w 64"/>
                <a:gd name="T61" fmla="*/ 62 h 68"/>
                <a:gd name="T62" fmla="*/ 20 w 64"/>
                <a:gd name="T63" fmla="*/ 66 h 68"/>
                <a:gd name="T64" fmla="*/ 26 w 64"/>
                <a:gd name="T65" fmla="*/ 68 h 68"/>
                <a:gd name="T66" fmla="*/ 32 w 64"/>
                <a:gd name="T67" fmla="*/ 68 h 68"/>
                <a:gd name="T68" fmla="*/ 32 w 64"/>
                <a:gd name="T69" fmla="*/ 68 h 68"/>
                <a:gd name="T70" fmla="*/ 38 w 64"/>
                <a:gd name="T71" fmla="*/ 68 h 68"/>
                <a:gd name="T72" fmla="*/ 44 w 64"/>
                <a:gd name="T73" fmla="*/ 66 h 68"/>
                <a:gd name="T74" fmla="*/ 50 w 64"/>
                <a:gd name="T75" fmla="*/ 62 h 68"/>
                <a:gd name="T76" fmla="*/ 54 w 64"/>
                <a:gd name="T77" fmla="*/ 58 h 68"/>
                <a:gd name="T78" fmla="*/ 58 w 64"/>
                <a:gd name="T79" fmla="*/ 54 h 68"/>
                <a:gd name="T80" fmla="*/ 60 w 64"/>
                <a:gd name="T81" fmla="*/ 48 h 68"/>
                <a:gd name="T82" fmla="*/ 62 w 64"/>
                <a:gd name="T83" fmla="*/ 42 h 68"/>
                <a:gd name="T84" fmla="*/ 64 w 64"/>
                <a:gd name="T85" fmla="*/ 34 h 68"/>
                <a:gd name="T86" fmla="*/ 64 w 64"/>
                <a:gd name="T87" fmla="*/ 34 h 68"/>
                <a:gd name="T88" fmla="*/ 62 w 64"/>
                <a:gd name="T89" fmla="*/ 32 h 68"/>
                <a:gd name="T90" fmla="*/ 62 w 64"/>
                <a:gd name="T91" fmla="*/ 32 h 68"/>
                <a:gd name="T92" fmla="*/ 58 w 64"/>
                <a:gd name="T93" fmla="*/ 38 h 68"/>
                <a:gd name="T94" fmla="*/ 54 w 64"/>
                <a:gd name="T95" fmla="*/ 40 h 68"/>
                <a:gd name="T96" fmla="*/ 48 w 64"/>
                <a:gd name="T97" fmla="*/ 40 h 68"/>
                <a:gd name="T98" fmla="*/ 48 w 64"/>
                <a:gd name="T99" fmla="*/ 4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4" h="68">
                  <a:moveTo>
                    <a:pt x="48" y="40"/>
                  </a:moveTo>
                  <a:lnTo>
                    <a:pt x="48" y="40"/>
                  </a:lnTo>
                  <a:lnTo>
                    <a:pt x="42" y="40"/>
                  </a:lnTo>
                  <a:lnTo>
                    <a:pt x="38" y="36"/>
                  </a:lnTo>
                  <a:lnTo>
                    <a:pt x="34" y="30"/>
                  </a:lnTo>
                  <a:lnTo>
                    <a:pt x="32" y="24"/>
                  </a:lnTo>
                  <a:lnTo>
                    <a:pt x="32" y="24"/>
                  </a:lnTo>
                  <a:lnTo>
                    <a:pt x="34" y="18"/>
                  </a:lnTo>
                  <a:lnTo>
                    <a:pt x="38" y="12"/>
                  </a:lnTo>
                  <a:lnTo>
                    <a:pt x="42" y="8"/>
                  </a:lnTo>
                  <a:lnTo>
                    <a:pt x="48" y="6"/>
                  </a:lnTo>
                  <a:lnTo>
                    <a:pt x="48" y="6"/>
                  </a:lnTo>
                  <a:lnTo>
                    <a:pt x="50" y="6"/>
                  </a:lnTo>
                  <a:lnTo>
                    <a:pt x="50" y="6"/>
                  </a:lnTo>
                  <a:lnTo>
                    <a:pt x="42" y="2"/>
                  </a:lnTo>
                  <a:lnTo>
                    <a:pt x="32" y="0"/>
                  </a:lnTo>
                  <a:lnTo>
                    <a:pt x="32" y="0"/>
                  </a:lnTo>
                  <a:lnTo>
                    <a:pt x="26" y="2"/>
                  </a:lnTo>
                  <a:lnTo>
                    <a:pt x="20" y="4"/>
                  </a:lnTo>
                  <a:lnTo>
                    <a:pt x="14" y="6"/>
                  </a:lnTo>
                  <a:lnTo>
                    <a:pt x="10" y="10"/>
                  </a:lnTo>
                  <a:lnTo>
                    <a:pt x="6" y="16"/>
                  </a:lnTo>
                  <a:lnTo>
                    <a:pt x="2" y="22"/>
                  </a:lnTo>
                  <a:lnTo>
                    <a:pt x="0" y="28"/>
                  </a:lnTo>
                  <a:lnTo>
                    <a:pt x="0" y="34"/>
                  </a:lnTo>
                  <a:lnTo>
                    <a:pt x="0" y="34"/>
                  </a:lnTo>
                  <a:lnTo>
                    <a:pt x="0" y="42"/>
                  </a:lnTo>
                  <a:lnTo>
                    <a:pt x="2" y="48"/>
                  </a:lnTo>
                  <a:lnTo>
                    <a:pt x="6" y="54"/>
                  </a:lnTo>
                  <a:lnTo>
                    <a:pt x="10" y="58"/>
                  </a:lnTo>
                  <a:lnTo>
                    <a:pt x="14" y="62"/>
                  </a:lnTo>
                  <a:lnTo>
                    <a:pt x="20" y="66"/>
                  </a:lnTo>
                  <a:lnTo>
                    <a:pt x="26" y="68"/>
                  </a:lnTo>
                  <a:lnTo>
                    <a:pt x="32" y="68"/>
                  </a:lnTo>
                  <a:lnTo>
                    <a:pt x="32" y="68"/>
                  </a:lnTo>
                  <a:lnTo>
                    <a:pt x="38" y="68"/>
                  </a:lnTo>
                  <a:lnTo>
                    <a:pt x="44" y="66"/>
                  </a:lnTo>
                  <a:lnTo>
                    <a:pt x="50" y="62"/>
                  </a:lnTo>
                  <a:lnTo>
                    <a:pt x="54" y="58"/>
                  </a:lnTo>
                  <a:lnTo>
                    <a:pt x="58" y="54"/>
                  </a:lnTo>
                  <a:lnTo>
                    <a:pt x="60" y="48"/>
                  </a:lnTo>
                  <a:lnTo>
                    <a:pt x="62" y="42"/>
                  </a:lnTo>
                  <a:lnTo>
                    <a:pt x="64" y="34"/>
                  </a:lnTo>
                  <a:lnTo>
                    <a:pt x="64" y="34"/>
                  </a:lnTo>
                  <a:lnTo>
                    <a:pt x="62" y="32"/>
                  </a:lnTo>
                  <a:lnTo>
                    <a:pt x="62" y="32"/>
                  </a:lnTo>
                  <a:lnTo>
                    <a:pt x="58" y="38"/>
                  </a:lnTo>
                  <a:lnTo>
                    <a:pt x="54" y="40"/>
                  </a:lnTo>
                  <a:lnTo>
                    <a:pt x="48" y="40"/>
                  </a:lnTo>
                  <a:lnTo>
                    <a:pt x="48" y="4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64" name="Freeform 248"/>
            <p:cNvSpPr>
              <a:spLocks/>
            </p:cNvSpPr>
            <p:nvPr/>
          </p:nvSpPr>
          <p:spPr bwMode="auto">
            <a:xfrm>
              <a:off x="2998" y="2566"/>
              <a:ext cx="10" cy="8"/>
            </a:xfrm>
            <a:custGeom>
              <a:avLst/>
              <a:gdLst>
                <a:gd name="T0" fmla="*/ 10 w 10"/>
                <a:gd name="T1" fmla="*/ 4 h 8"/>
                <a:gd name="T2" fmla="*/ 10 w 10"/>
                <a:gd name="T3" fmla="*/ 4 h 8"/>
                <a:gd name="T4" fmla="*/ 8 w 10"/>
                <a:gd name="T5" fmla="*/ 8 h 8"/>
                <a:gd name="T6" fmla="*/ 4 w 10"/>
                <a:gd name="T7" fmla="*/ 8 h 8"/>
                <a:gd name="T8" fmla="*/ 4 w 10"/>
                <a:gd name="T9" fmla="*/ 8 h 8"/>
                <a:gd name="T10" fmla="*/ 2 w 10"/>
                <a:gd name="T11" fmla="*/ 8 h 8"/>
                <a:gd name="T12" fmla="*/ 0 w 10"/>
                <a:gd name="T13" fmla="*/ 4 h 8"/>
                <a:gd name="T14" fmla="*/ 0 w 10"/>
                <a:gd name="T15" fmla="*/ 4 h 8"/>
                <a:gd name="T16" fmla="*/ 2 w 10"/>
                <a:gd name="T17" fmla="*/ 0 h 8"/>
                <a:gd name="T18" fmla="*/ 4 w 10"/>
                <a:gd name="T19" fmla="*/ 0 h 8"/>
                <a:gd name="T20" fmla="*/ 4 w 10"/>
                <a:gd name="T21" fmla="*/ 0 h 8"/>
                <a:gd name="T22" fmla="*/ 8 w 10"/>
                <a:gd name="T23" fmla="*/ 0 h 8"/>
                <a:gd name="T24" fmla="*/ 10 w 10"/>
                <a:gd name="T25" fmla="*/ 4 h 8"/>
                <a:gd name="T26" fmla="*/ 10 w 10"/>
                <a:gd name="T27"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8">
                  <a:moveTo>
                    <a:pt x="10" y="4"/>
                  </a:moveTo>
                  <a:lnTo>
                    <a:pt x="10" y="4"/>
                  </a:lnTo>
                  <a:lnTo>
                    <a:pt x="8" y="8"/>
                  </a:lnTo>
                  <a:lnTo>
                    <a:pt x="4" y="8"/>
                  </a:lnTo>
                  <a:lnTo>
                    <a:pt x="4" y="8"/>
                  </a:lnTo>
                  <a:lnTo>
                    <a:pt x="2" y="8"/>
                  </a:lnTo>
                  <a:lnTo>
                    <a:pt x="0" y="4"/>
                  </a:lnTo>
                  <a:lnTo>
                    <a:pt x="0" y="4"/>
                  </a:lnTo>
                  <a:lnTo>
                    <a:pt x="2" y="0"/>
                  </a:lnTo>
                  <a:lnTo>
                    <a:pt x="4" y="0"/>
                  </a:lnTo>
                  <a:lnTo>
                    <a:pt x="4" y="0"/>
                  </a:lnTo>
                  <a:lnTo>
                    <a:pt x="8" y="0"/>
                  </a:lnTo>
                  <a:lnTo>
                    <a:pt x="10" y="4"/>
                  </a:lnTo>
                  <a:lnTo>
                    <a:pt x="10" y="4"/>
                  </a:lnTo>
                  <a:close/>
                </a:path>
              </a:pathLst>
            </a:custGeom>
            <a:solidFill>
              <a:srgbClr val="FB765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65" name="Freeform 249"/>
            <p:cNvSpPr>
              <a:spLocks/>
            </p:cNvSpPr>
            <p:nvPr/>
          </p:nvSpPr>
          <p:spPr bwMode="auto">
            <a:xfrm>
              <a:off x="2998" y="2566"/>
              <a:ext cx="10" cy="8"/>
            </a:xfrm>
            <a:custGeom>
              <a:avLst/>
              <a:gdLst>
                <a:gd name="T0" fmla="*/ 10 w 10"/>
                <a:gd name="T1" fmla="*/ 4 h 8"/>
                <a:gd name="T2" fmla="*/ 10 w 10"/>
                <a:gd name="T3" fmla="*/ 4 h 8"/>
                <a:gd name="T4" fmla="*/ 8 w 10"/>
                <a:gd name="T5" fmla="*/ 8 h 8"/>
                <a:gd name="T6" fmla="*/ 4 w 10"/>
                <a:gd name="T7" fmla="*/ 8 h 8"/>
                <a:gd name="T8" fmla="*/ 4 w 10"/>
                <a:gd name="T9" fmla="*/ 8 h 8"/>
                <a:gd name="T10" fmla="*/ 2 w 10"/>
                <a:gd name="T11" fmla="*/ 8 h 8"/>
                <a:gd name="T12" fmla="*/ 0 w 10"/>
                <a:gd name="T13" fmla="*/ 4 h 8"/>
                <a:gd name="T14" fmla="*/ 0 w 10"/>
                <a:gd name="T15" fmla="*/ 4 h 8"/>
                <a:gd name="T16" fmla="*/ 2 w 10"/>
                <a:gd name="T17" fmla="*/ 0 h 8"/>
                <a:gd name="T18" fmla="*/ 4 w 10"/>
                <a:gd name="T19" fmla="*/ 0 h 8"/>
                <a:gd name="T20" fmla="*/ 4 w 10"/>
                <a:gd name="T21" fmla="*/ 0 h 8"/>
                <a:gd name="T22" fmla="*/ 8 w 10"/>
                <a:gd name="T23" fmla="*/ 0 h 8"/>
                <a:gd name="T24" fmla="*/ 10 w 10"/>
                <a:gd name="T25" fmla="*/ 4 h 8"/>
                <a:gd name="T26" fmla="*/ 10 w 10"/>
                <a:gd name="T27"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8">
                  <a:moveTo>
                    <a:pt x="10" y="4"/>
                  </a:moveTo>
                  <a:lnTo>
                    <a:pt x="10" y="4"/>
                  </a:lnTo>
                  <a:lnTo>
                    <a:pt x="8" y="8"/>
                  </a:lnTo>
                  <a:lnTo>
                    <a:pt x="4" y="8"/>
                  </a:lnTo>
                  <a:lnTo>
                    <a:pt x="4" y="8"/>
                  </a:lnTo>
                  <a:lnTo>
                    <a:pt x="2" y="8"/>
                  </a:lnTo>
                  <a:lnTo>
                    <a:pt x="0" y="4"/>
                  </a:lnTo>
                  <a:lnTo>
                    <a:pt x="0" y="4"/>
                  </a:lnTo>
                  <a:lnTo>
                    <a:pt x="2" y="0"/>
                  </a:lnTo>
                  <a:lnTo>
                    <a:pt x="4" y="0"/>
                  </a:lnTo>
                  <a:lnTo>
                    <a:pt x="4" y="0"/>
                  </a:lnTo>
                  <a:lnTo>
                    <a:pt x="8" y="0"/>
                  </a:lnTo>
                  <a:lnTo>
                    <a:pt x="10" y="4"/>
                  </a:lnTo>
                  <a:lnTo>
                    <a:pt x="10" y="4"/>
                  </a:lnTo>
                  <a:close/>
                </a:path>
              </a:pathLst>
            </a:custGeom>
            <a:solidFill>
              <a:srgbClr val="FB765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66" name="Freeform 250"/>
            <p:cNvSpPr>
              <a:spLocks/>
            </p:cNvSpPr>
            <p:nvPr/>
          </p:nvSpPr>
          <p:spPr bwMode="auto">
            <a:xfrm>
              <a:off x="2998" y="2506"/>
              <a:ext cx="10" cy="10"/>
            </a:xfrm>
            <a:custGeom>
              <a:avLst/>
              <a:gdLst>
                <a:gd name="T0" fmla="*/ 10 w 10"/>
                <a:gd name="T1" fmla="*/ 6 h 10"/>
                <a:gd name="T2" fmla="*/ 10 w 10"/>
                <a:gd name="T3" fmla="*/ 6 h 10"/>
                <a:gd name="T4" fmla="*/ 8 w 10"/>
                <a:gd name="T5" fmla="*/ 8 h 10"/>
                <a:gd name="T6" fmla="*/ 4 w 10"/>
                <a:gd name="T7" fmla="*/ 10 h 10"/>
                <a:gd name="T8" fmla="*/ 4 w 10"/>
                <a:gd name="T9" fmla="*/ 10 h 10"/>
                <a:gd name="T10" fmla="*/ 2 w 10"/>
                <a:gd name="T11" fmla="*/ 8 h 10"/>
                <a:gd name="T12" fmla="*/ 0 w 10"/>
                <a:gd name="T13" fmla="*/ 6 h 10"/>
                <a:gd name="T14" fmla="*/ 0 w 10"/>
                <a:gd name="T15" fmla="*/ 6 h 10"/>
                <a:gd name="T16" fmla="*/ 2 w 10"/>
                <a:gd name="T17" fmla="*/ 2 h 10"/>
                <a:gd name="T18" fmla="*/ 4 w 10"/>
                <a:gd name="T19" fmla="*/ 0 h 10"/>
                <a:gd name="T20" fmla="*/ 4 w 10"/>
                <a:gd name="T21" fmla="*/ 0 h 10"/>
                <a:gd name="T22" fmla="*/ 8 w 10"/>
                <a:gd name="T23" fmla="*/ 2 h 10"/>
                <a:gd name="T24" fmla="*/ 10 w 10"/>
                <a:gd name="T25" fmla="*/ 6 h 10"/>
                <a:gd name="T26" fmla="*/ 10 w 10"/>
                <a:gd name="T27"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10">
                  <a:moveTo>
                    <a:pt x="10" y="6"/>
                  </a:moveTo>
                  <a:lnTo>
                    <a:pt x="10" y="6"/>
                  </a:lnTo>
                  <a:lnTo>
                    <a:pt x="8" y="8"/>
                  </a:lnTo>
                  <a:lnTo>
                    <a:pt x="4" y="10"/>
                  </a:lnTo>
                  <a:lnTo>
                    <a:pt x="4" y="10"/>
                  </a:lnTo>
                  <a:lnTo>
                    <a:pt x="2" y="8"/>
                  </a:lnTo>
                  <a:lnTo>
                    <a:pt x="0" y="6"/>
                  </a:lnTo>
                  <a:lnTo>
                    <a:pt x="0" y="6"/>
                  </a:lnTo>
                  <a:lnTo>
                    <a:pt x="2" y="2"/>
                  </a:lnTo>
                  <a:lnTo>
                    <a:pt x="4" y="0"/>
                  </a:lnTo>
                  <a:lnTo>
                    <a:pt x="4" y="0"/>
                  </a:lnTo>
                  <a:lnTo>
                    <a:pt x="8" y="2"/>
                  </a:lnTo>
                  <a:lnTo>
                    <a:pt x="10" y="6"/>
                  </a:lnTo>
                  <a:lnTo>
                    <a:pt x="10" y="6"/>
                  </a:lnTo>
                  <a:close/>
                </a:path>
              </a:pathLst>
            </a:custGeom>
            <a:solidFill>
              <a:srgbClr val="7FAB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67" name="Freeform 251"/>
            <p:cNvSpPr>
              <a:spLocks/>
            </p:cNvSpPr>
            <p:nvPr/>
          </p:nvSpPr>
          <p:spPr bwMode="auto">
            <a:xfrm>
              <a:off x="3010" y="2286"/>
              <a:ext cx="234" cy="40"/>
            </a:xfrm>
            <a:custGeom>
              <a:avLst/>
              <a:gdLst>
                <a:gd name="T0" fmla="*/ 234 w 234"/>
                <a:gd name="T1" fmla="*/ 26 h 40"/>
                <a:gd name="T2" fmla="*/ 0 w 234"/>
                <a:gd name="T3" fmla="*/ 40 h 40"/>
                <a:gd name="T4" fmla="*/ 0 w 234"/>
                <a:gd name="T5" fmla="*/ 14 h 40"/>
                <a:gd name="T6" fmla="*/ 234 w 234"/>
                <a:gd name="T7" fmla="*/ 0 h 40"/>
                <a:gd name="T8" fmla="*/ 234 w 234"/>
                <a:gd name="T9" fmla="*/ 26 h 40"/>
              </a:gdLst>
              <a:ahLst/>
              <a:cxnLst>
                <a:cxn ang="0">
                  <a:pos x="T0" y="T1"/>
                </a:cxn>
                <a:cxn ang="0">
                  <a:pos x="T2" y="T3"/>
                </a:cxn>
                <a:cxn ang="0">
                  <a:pos x="T4" y="T5"/>
                </a:cxn>
                <a:cxn ang="0">
                  <a:pos x="T6" y="T7"/>
                </a:cxn>
                <a:cxn ang="0">
                  <a:pos x="T8" y="T9"/>
                </a:cxn>
              </a:cxnLst>
              <a:rect l="0" t="0" r="r" b="b"/>
              <a:pathLst>
                <a:path w="234" h="40">
                  <a:moveTo>
                    <a:pt x="234" y="26"/>
                  </a:moveTo>
                  <a:lnTo>
                    <a:pt x="0" y="40"/>
                  </a:lnTo>
                  <a:lnTo>
                    <a:pt x="0" y="14"/>
                  </a:lnTo>
                  <a:lnTo>
                    <a:pt x="234" y="0"/>
                  </a:lnTo>
                  <a:lnTo>
                    <a:pt x="234" y="26"/>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68" name="Freeform 252"/>
            <p:cNvSpPr>
              <a:spLocks/>
            </p:cNvSpPr>
            <p:nvPr/>
          </p:nvSpPr>
          <p:spPr bwMode="auto">
            <a:xfrm>
              <a:off x="3372" y="2282"/>
              <a:ext cx="40" cy="66"/>
            </a:xfrm>
            <a:custGeom>
              <a:avLst/>
              <a:gdLst>
                <a:gd name="T0" fmla="*/ 40 w 40"/>
                <a:gd name="T1" fmla="*/ 32 h 66"/>
                <a:gd name="T2" fmla="*/ 40 w 40"/>
                <a:gd name="T3" fmla="*/ 32 h 66"/>
                <a:gd name="T4" fmla="*/ 38 w 40"/>
                <a:gd name="T5" fmla="*/ 46 h 66"/>
                <a:gd name="T6" fmla="*/ 34 w 40"/>
                <a:gd name="T7" fmla="*/ 56 h 66"/>
                <a:gd name="T8" fmla="*/ 28 w 40"/>
                <a:gd name="T9" fmla="*/ 62 h 66"/>
                <a:gd name="T10" fmla="*/ 24 w 40"/>
                <a:gd name="T11" fmla="*/ 64 h 66"/>
                <a:gd name="T12" fmla="*/ 20 w 40"/>
                <a:gd name="T13" fmla="*/ 66 h 66"/>
                <a:gd name="T14" fmla="*/ 20 w 40"/>
                <a:gd name="T15" fmla="*/ 66 h 66"/>
                <a:gd name="T16" fmla="*/ 16 w 40"/>
                <a:gd name="T17" fmla="*/ 64 h 66"/>
                <a:gd name="T18" fmla="*/ 12 w 40"/>
                <a:gd name="T19" fmla="*/ 62 h 66"/>
                <a:gd name="T20" fmla="*/ 6 w 40"/>
                <a:gd name="T21" fmla="*/ 56 h 66"/>
                <a:gd name="T22" fmla="*/ 2 w 40"/>
                <a:gd name="T23" fmla="*/ 46 h 66"/>
                <a:gd name="T24" fmla="*/ 0 w 40"/>
                <a:gd name="T25" fmla="*/ 32 h 66"/>
                <a:gd name="T26" fmla="*/ 0 w 40"/>
                <a:gd name="T27" fmla="*/ 32 h 66"/>
                <a:gd name="T28" fmla="*/ 2 w 40"/>
                <a:gd name="T29" fmla="*/ 20 h 66"/>
                <a:gd name="T30" fmla="*/ 6 w 40"/>
                <a:gd name="T31" fmla="*/ 10 h 66"/>
                <a:gd name="T32" fmla="*/ 12 w 40"/>
                <a:gd name="T33" fmla="*/ 2 h 66"/>
                <a:gd name="T34" fmla="*/ 16 w 40"/>
                <a:gd name="T35" fmla="*/ 0 h 66"/>
                <a:gd name="T36" fmla="*/ 20 w 40"/>
                <a:gd name="T37" fmla="*/ 0 h 66"/>
                <a:gd name="T38" fmla="*/ 20 w 40"/>
                <a:gd name="T39" fmla="*/ 0 h 66"/>
                <a:gd name="T40" fmla="*/ 24 w 40"/>
                <a:gd name="T41" fmla="*/ 0 h 66"/>
                <a:gd name="T42" fmla="*/ 28 w 40"/>
                <a:gd name="T43" fmla="*/ 2 h 66"/>
                <a:gd name="T44" fmla="*/ 34 w 40"/>
                <a:gd name="T45" fmla="*/ 10 h 66"/>
                <a:gd name="T46" fmla="*/ 38 w 40"/>
                <a:gd name="T47" fmla="*/ 20 h 66"/>
                <a:gd name="T48" fmla="*/ 40 w 40"/>
                <a:gd name="T49" fmla="*/ 32 h 66"/>
                <a:gd name="T50" fmla="*/ 40 w 40"/>
                <a:gd name="T51" fmla="*/ 3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0" h="66">
                  <a:moveTo>
                    <a:pt x="40" y="32"/>
                  </a:moveTo>
                  <a:lnTo>
                    <a:pt x="40" y="32"/>
                  </a:lnTo>
                  <a:lnTo>
                    <a:pt x="38" y="46"/>
                  </a:lnTo>
                  <a:lnTo>
                    <a:pt x="34" y="56"/>
                  </a:lnTo>
                  <a:lnTo>
                    <a:pt x="28" y="62"/>
                  </a:lnTo>
                  <a:lnTo>
                    <a:pt x="24" y="64"/>
                  </a:lnTo>
                  <a:lnTo>
                    <a:pt x="20" y="66"/>
                  </a:lnTo>
                  <a:lnTo>
                    <a:pt x="20" y="66"/>
                  </a:lnTo>
                  <a:lnTo>
                    <a:pt x="16" y="64"/>
                  </a:lnTo>
                  <a:lnTo>
                    <a:pt x="12" y="62"/>
                  </a:lnTo>
                  <a:lnTo>
                    <a:pt x="6" y="56"/>
                  </a:lnTo>
                  <a:lnTo>
                    <a:pt x="2" y="46"/>
                  </a:lnTo>
                  <a:lnTo>
                    <a:pt x="0" y="32"/>
                  </a:lnTo>
                  <a:lnTo>
                    <a:pt x="0" y="32"/>
                  </a:lnTo>
                  <a:lnTo>
                    <a:pt x="2" y="20"/>
                  </a:lnTo>
                  <a:lnTo>
                    <a:pt x="6" y="10"/>
                  </a:lnTo>
                  <a:lnTo>
                    <a:pt x="12" y="2"/>
                  </a:lnTo>
                  <a:lnTo>
                    <a:pt x="16" y="0"/>
                  </a:lnTo>
                  <a:lnTo>
                    <a:pt x="20" y="0"/>
                  </a:lnTo>
                  <a:lnTo>
                    <a:pt x="20" y="0"/>
                  </a:lnTo>
                  <a:lnTo>
                    <a:pt x="24" y="0"/>
                  </a:lnTo>
                  <a:lnTo>
                    <a:pt x="28" y="2"/>
                  </a:lnTo>
                  <a:lnTo>
                    <a:pt x="34" y="10"/>
                  </a:lnTo>
                  <a:lnTo>
                    <a:pt x="38" y="20"/>
                  </a:lnTo>
                  <a:lnTo>
                    <a:pt x="40" y="32"/>
                  </a:lnTo>
                  <a:lnTo>
                    <a:pt x="40" y="32"/>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69" name="Freeform 253"/>
            <p:cNvSpPr>
              <a:spLocks/>
            </p:cNvSpPr>
            <p:nvPr/>
          </p:nvSpPr>
          <p:spPr bwMode="auto">
            <a:xfrm>
              <a:off x="3424" y="2288"/>
              <a:ext cx="16" cy="28"/>
            </a:xfrm>
            <a:custGeom>
              <a:avLst/>
              <a:gdLst>
                <a:gd name="T0" fmla="*/ 16 w 16"/>
                <a:gd name="T1" fmla="*/ 14 h 28"/>
                <a:gd name="T2" fmla="*/ 16 w 16"/>
                <a:gd name="T3" fmla="*/ 14 h 28"/>
                <a:gd name="T4" fmla="*/ 16 w 16"/>
                <a:gd name="T5" fmla="*/ 18 h 28"/>
                <a:gd name="T6" fmla="*/ 14 w 16"/>
                <a:gd name="T7" fmla="*/ 24 h 28"/>
                <a:gd name="T8" fmla="*/ 12 w 16"/>
                <a:gd name="T9" fmla="*/ 26 h 28"/>
                <a:gd name="T10" fmla="*/ 8 w 16"/>
                <a:gd name="T11" fmla="*/ 28 h 28"/>
                <a:gd name="T12" fmla="*/ 8 w 16"/>
                <a:gd name="T13" fmla="*/ 28 h 28"/>
                <a:gd name="T14" fmla="*/ 6 w 16"/>
                <a:gd name="T15" fmla="*/ 26 h 28"/>
                <a:gd name="T16" fmla="*/ 2 w 16"/>
                <a:gd name="T17" fmla="*/ 24 h 28"/>
                <a:gd name="T18" fmla="*/ 2 w 16"/>
                <a:gd name="T19" fmla="*/ 18 h 28"/>
                <a:gd name="T20" fmla="*/ 0 w 16"/>
                <a:gd name="T21" fmla="*/ 14 h 28"/>
                <a:gd name="T22" fmla="*/ 0 w 16"/>
                <a:gd name="T23" fmla="*/ 14 h 28"/>
                <a:gd name="T24" fmla="*/ 2 w 16"/>
                <a:gd name="T25" fmla="*/ 8 h 28"/>
                <a:gd name="T26" fmla="*/ 2 w 16"/>
                <a:gd name="T27" fmla="*/ 4 h 28"/>
                <a:gd name="T28" fmla="*/ 6 w 16"/>
                <a:gd name="T29" fmla="*/ 0 h 28"/>
                <a:gd name="T30" fmla="*/ 8 w 16"/>
                <a:gd name="T31" fmla="*/ 0 h 28"/>
                <a:gd name="T32" fmla="*/ 8 w 16"/>
                <a:gd name="T33" fmla="*/ 0 h 28"/>
                <a:gd name="T34" fmla="*/ 12 w 16"/>
                <a:gd name="T35" fmla="*/ 0 h 28"/>
                <a:gd name="T36" fmla="*/ 14 w 16"/>
                <a:gd name="T37" fmla="*/ 4 h 28"/>
                <a:gd name="T38" fmla="*/ 16 w 16"/>
                <a:gd name="T39" fmla="*/ 8 h 28"/>
                <a:gd name="T40" fmla="*/ 16 w 16"/>
                <a:gd name="T41" fmla="*/ 14 h 28"/>
                <a:gd name="T42" fmla="*/ 16 w 16"/>
                <a:gd name="T43"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 h="28">
                  <a:moveTo>
                    <a:pt x="16" y="14"/>
                  </a:moveTo>
                  <a:lnTo>
                    <a:pt x="16" y="14"/>
                  </a:lnTo>
                  <a:lnTo>
                    <a:pt x="16" y="18"/>
                  </a:lnTo>
                  <a:lnTo>
                    <a:pt x="14" y="24"/>
                  </a:lnTo>
                  <a:lnTo>
                    <a:pt x="12" y="26"/>
                  </a:lnTo>
                  <a:lnTo>
                    <a:pt x="8" y="28"/>
                  </a:lnTo>
                  <a:lnTo>
                    <a:pt x="8" y="28"/>
                  </a:lnTo>
                  <a:lnTo>
                    <a:pt x="6" y="26"/>
                  </a:lnTo>
                  <a:lnTo>
                    <a:pt x="2" y="24"/>
                  </a:lnTo>
                  <a:lnTo>
                    <a:pt x="2" y="18"/>
                  </a:lnTo>
                  <a:lnTo>
                    <a:pt x="0" y="14"/>
                  </a:lnTo>
                  <a:lnTo>
                    <a:pt x="0" y="14"/>
                  </a:lnTo>
                  <a:lnTo>
                    <a:pt x="2" y="8"/>
                  </a:lnTo>
                  <a:lnTo>
                    <a:pt x="2" y="4"/>
                  </a:lnTo>
                  <a:lnTo>
                    <a:pt x="6" y="0"/>
                  </a:lnTo>
                  <a:lnTo>
                    <a:pt x="8" y="0"/>
                  </a:lnTo>
                  <a:lnTo>
                    <a:pt x="8" y="0"/>
                  </a:lnTo>
                  <a:lnTo>
                    <a:pt x="12" y="0"/>
                  </a:lnTo>
                  <a:lnTo>
                    <a:pt x="14" y="4"/>
                  </a:lnTo>
                  <a:lnTo>
                    <a:pt x="16" y="8"/>
                  </a:lnTo>
                  <a:lnTo>
                    <a:pt x="16" y="14"/>
                  </a:lnTo>
                  <a:lnTo>
                    <a:pt x="16" y="14"/>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70" name="Freeform 254"/>
            <p:cNvSpPr>
              <a:spLocks noEditPoints="1"/>
            </p:cNvSpPr>
            <p:nvPr/>
          </p:nvSpPr>
          <p:spPr bwMode="auto">
            <a:xfrm>
              <a:off x="2950" y="2228"/>
              <a:ext cx="722" cy="942"/>
            </a:xfrm>
            <a:custGeom>
              <a:avLst/>
              <a:gdLst>
                <a:gd name="T0" fmla="*/ 706 w 722"/>
                <a:gd name="T1" fmla="*/ 772 h 942"/>
                <a:gd name="T2" fmla="*/ 398 w 722"/>
                <a:gd name="T3" fmla="*/ 22 h 942"/>
                <a:gd name="T4" fmla="*/ 706 w 722"/>
                <a:gd name="T5" fmla="*/ 70 h 942"/>
                <a:gd name="T6" fmla="*/ 382 w 722"/>
                <a:gd name="T7" fmla="*/ 914 h 942"/>
                <a:gd name="T8" fmla="*/ 364 w 722"/>
                <a:gd name="T9" fmla="*/ 922 h 942"/>
                <a:gd name="T10" fmla="*/ 364 w 722"/>
                <a:gd name="T11" fmla="*/ 922 h 942"/>
                <a:gd name="T12" fmla="*/ 356 w 722"/>
                <a:gd name="T13" fmla="*/ 924 h 942"/>
                <a:gd name="T14" fmla="*/ 356 w 722"/>
                <a:gd name="T15" fmla="*/ 16 h 942"/>
                <a:gd name="T16" fmla="*/ 364 w 722"/>
                <a:gd name="T17" fmla="*/ 16 h 942"/>
                <a:gd name="T18" fmla="*/ 382 w 722"/>
                <a:gd name="T19" fmla="*/ 914 h 942"/>
                <a:gd name="T20" fmla="*/ 348 w 722"/>
                <a:gd name="T21" fmla="*/ 926 h 942"/>
                <a:gd name="T22" fmla="*/ 342 w 722"/>
                <a:gd name="T23" fmla="*/ 926 h 942"/>
                <a:gd name="T24" fmla="*/ 198 w 722"/>
                <a:gd name="T25" fmla="*/ 918 h 942"/>
                <a:gd name="T26" fmla="*/ 98 w 722"/>
                <a:gd name="T27" fmla="*/ 904 h 942"/>
                <a:gd name="T28" fmla="*/ 38 w 722"/>
                <a:gd name="T29" fmla="*/ 892 h 942"/>
                <a:gd name="T30" fmla="*/ 20 w 722"/>
                <a:gd name="T31" fmla="*/ 886 h 942"/>
                <a:gd name="T32" fmla="*/ 16 w 722"/>
                <a:gd name="T33" fmla="*/ 882 h 942"/>
                <a:gd name="T34" fmla="*/ 16 w 722"/>
                <a:gd name="T35" fmla="*/ 36 h 942"/>
                <a:gd name="T36" fmla="*/ 342 w 722"/>
                <a:gd name="T37" fmla="*/ 16 h 942"/>
                <a:gd name="T38" fmla="*/ 348 w 722"/>
                <a:gd name="T39" fmla="*/ 16 h 942"/>
                <a:gd name="T40" fmla="*/ 716 w 722"/>
                <a:gd name="T41" fmla="*/ 56 h 942"/>
                <a:gd name="T42" fmla="*/ 366 w 722"/>
                <a:gd name="T43" fmla="*/ 0 h 942"/>
                <a:gd name="T44" fmla="*/ 340 w 722"/>
                <a:gd name="T45" fmla="*/ 0 h 942"/>
                <a:gd name="T46" fmla="*/ 8 w 722"/>
                <a:gd name="T47" fmla="*/ 20 h 942"/>
                <a:gd name="T48" fmla="*/ 2 w 722"/>
                <a:gd name="T49" fmla="*/ 22 h 942"/>
                <a:gd name="T50" fmla="*/ 0 w 722"/>
                <a:gd name="T51" fmla="*/ 880 h 942"/>
                <a:gd name="T52" fmla="*/ 0 w 722"/>
                <a:gd name="T53" fmla="*/ 886 h 942"/>
                <a:gd name="T54" fmla="*/ 6 w 722"/>
                <a:gd name="T55" fmla="*/ 896 h 942"/>
                <a:gd name="T56" fmla="*/ 14 w 722"/>
                <a:gd name="T57" fmla="*/ 900 h 942"/>
                <a:gd name="T58" fmla="*/ 60 w 722"/>
                <a:gd name="T59" fmla="*/ 912 h 942"/>
                <a:gd name="T60" fmla="*/ 140 w 722"/>
                <a:gd name="T61" fmla="*/ 928 h 942"/>
                <a:gd name="T62" fmla="*/ 262 w 722"/>
                <a:gd name="T63" fmla="*/ 940 h 942"/>
                <a:gd name="T64" fmla="*/ 342 w 722"/>
                <a:gd name="T65" fmla="*/ 942 h 942"/>
                <a:gd name="T66" fmla="*/ 360 w 722"/>
                <a:gd name="T67" fmla="*/ 940 h 942"/>
                <a:gd name="T68" fmla="*/ 370 w 722"/>
                <a:gd name="T69" fmla="*/ 936 h 942"/>
                <a:gd name="T70" fmla="*/ 718 w 722"/>
                <a:gd name="T71" fmla="*/ 786 h 942"/>
                <a:gd name="T72" fmla="*/ 720 w 722"/>
                <a:gd name="T73" fmla="*/ 782 h 942"/>
                <a:gd name="T74" fmla="*/ 722 w 722"/>
                <a:gd name="T75" fmla="*/ 64 h 942"/>
                <a:gd name="T76" fmla="*/ 720 w 722"/>
                <a:gd name="T77" fmla="*/ 58 h 942"/>
                <a:gd name="T78" fmla="*/ 716 w 722"/>
                <a:gd name="T79" fmla="*/ 56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22" h="942">
                  <a:moveTo>
                    <a:pt x="706" y="772"/>
                  </a:moveTo>
                  <a:lnTo>
                    <a:pt x="706" y="772"/>
                  </a:lnTo>
                  <a:lnTo>
                    <a:pt x="398" y="906"/>
                  </a:lnTo>
                  <a:lnTo>
                    <a:pt x="398" y="22"/>
                  </a:lnTo>
                  <a:lnTo>
                    <a:pt x="398" y="22"/>
                  </a:lnTo>
                  <a:lnTo>
                    <a:pt x="706" y="70"/>
                  </a:lnTo>
                  <a:lnTo>
                    <a:pt x="706" y="772"/>
                  </a:lnTo>
                  <a:close/>
                  <a:moveTo>
                    <a:pt x="382" y="914"/>
                  </a:moveTo>
                  <a:lnTo>
                    <a:pt x="382" y="914"/>
                  </a:lnTo>
                  <a:lnTo>
                    <a:pt x="364" y="922"/>
                  </a:lnTo>
                  <a:lnTo>
                    <a:pt x="364" y="922"/>
                  </a:lnTo>
                  <a:lnTo>
                    <a:pt x="364" y="922"/>
                  </a:lnTo>
                  <a:lnTo>
                    <a:pt x="364" y="922"/>
                  </a:lnTo>
                  <a:lnTo>
                    <a:pt x="356" y="924"/>
                  </a:lnTo>
                  <a:lnTo>
                    <a:pt x="356" y="16"/>
                  </a:lnTo>
                  <a:lnTo>
                    <a:pt x="356" y="16"/>
                  </a:lnTo>
                  <a:lnTo>
                    <a:pt x="364" y="16"/>
                  </a:lnTo>
                  <a:lnTo>
                    <a:pt x="364" y="16"/>
                  </a:lnTo>
                  <a:lnTo>
                    <a:pt x="382" y="20"/>
                  </a:lnTo>
                  <a:lnTo>
                    <a:pt x="382" y="914"/>
                  </a:lnTo>
                  <a:close/>
                  <a:moveTo>
                    <a:pt x="348" y="926"/>
                  </a:moveTo>
                  <a:lnTo>
                    <a:pt x="348" y="926"/>
                  </a:lnTo>
                  <a:lnTo>
                    <a:pt x="342" y="926"/>
                  </a:lnTo>
                  <a:lnTo>
                    <a:pt x="342" y="926"/>
                  </a:lnTo>
                  <a:lnTo>
                    <a:pt x="264" y="924"/>
                  </a:lnTo>
                  <a:lnTo>
                    <a:pt x="198" y="918"/>
                  </a:lnTo>
                  <a:lnTo>
                    <a:pt x="142" y="912"/>
                  </a:lnTo>
                  <a:lnTo>
                    <a:pt x="98" y="904"/>
                  </a:lnTo>
                  <a:lnTo>
                    <a:pt x="62" y="898"/>
                  </a:lnTo>
                  <a:lnTo>
                    <a:pt x="38" y="892"/>
                  </a:lnTo>
                  <a:lnTo>
                    <a:pt x="20" y="886"/>
                  </a:lnTo>
                  <a:lnTo>
                    <a:pt x="20" y="886"/>
                  </a:lnTo>
                  <a:lnTo>
                    <a:pt x="16" y="884"/>
                  </a:lnTo>
                  <a:lnTo>
                    <a:pt x="16" y="882"/>
                  </a:lnTo>
                  <a:lnTo>
                    <a:pt x="16" y="882"/>
                  </a:lnTo>
                  <a:lnTo>
                    <a:pt x="16" y="36"/>
                  </a:lnTo>
                  <a:lnTo>
                    <a:pt x="16" y="36"/>
                  </a:lnTo>
                  <a:lnTo>
                    <a:pt x="342" y="16"/>
                  </a:lnTo>
                  <a:lnTo>
                    <a:pt x="342" y="16"/>
                  </a:lnTo>
                  <a:lnTo>
                    <a:pt x="348" y="16"/>
                  </a:lnTo>
                  <a:lnTo>
                    <a:pt x="348" y="926"/>
                  </a:lnTo>
                  <a:close/>
                  <a:moveTo>
                    <a:pt x="716" y="56"/>
                  </a:moveTo>
                  <a:lnTo>
                    <a:pt x="366" y="0"/>
                  </a:lnTo>
                  <a:lnTo>
                    <a:pt x="366" y="0"/>
                  </a:lnTo>
                  <a:lnTo>
                    <a:pt x="348" y="0"/>
                  </a:lnTo>
                  <a:lnTo>
                    <a:pt x="340" y="0"/>
                  </a:lnTo>
                  <a:lnTo>
                    <a:pt x="340" y="0"/>
                  </a:lnTo>
                  <a:lnTo>
                    <a:pt x="8" y="20"/>
                  </a:lnTo>
                  <a:lnTo>
                    <a:pt x="8" y="20"/>
                  </a:lnTo>
                  <a:lnTo>
                    <a:pt x="2" y="22"/>
                  </a:lnTo>
                  <a:lnTo>
                    <a:pt x="0" y="28"/>
                  </a:lnTo>
                  <a:lnTo>
                    <a:pt x="0" y="880"/>
                  </a:lnTo>
                  <a:lnTo>
                    <a:pt x="0" y="880"/>
                  </a:lnTo>
                  <a:lnTo>
                    <a:pt x="0" y="886"/>
                  </a:lnTo>
                  <a:lnTo>
                    <a:pt x="2" y="890"/>
                  </a:lnTo>
                  <a:lnTo>
                    <a:pt x="6" y="896"/>
                  </a:lnTo>
                  <a:lnTo>
                    <a:pt x="14" y="900"/>
                  </a:lnTo>
                  <a:lnTo>
                    <a:pt x="14" y="900"/>
                  </a:lnTo>
                  <a:lnTo>
                    <a:pt x="34" y="906"/>
                  </a:lnTo>
                  <a:lnTo>
                    <a:pt x="60" y="912"/>
                  </a:lnTo>
                  <a:lnTo>
                    <a:pt x="94" y="920"/>
                  </a:lnTo>
                  <a:lnTo>
                    <a:pt x="140" y="928"/>
                  </a:lnTo>
                  <a:lnTo>
                    <a:pt x="196" y="934"/>
                  </a:lnTo>
                  <a:lnTo>
                    <a:pt x="262" y="940"/>
                  </a:lnTo>
                  <a:lnTo>
                    <a:pt x="342" y="942"/>
                  </a:lnTo>
                  <a:lnTo>
                    <a:pt x="342" y="942"/>
                  </a:lnTo>
                  <a:lnTo>
                    <a:pt x="352" y="942"/>
                  </a:lnTo>
                  <a:lnTo>
                    <a:pt x="360" y="940"/>
                  </a:lnTo>
                  <a:lnTo>
                    <a:pt x="370" y="936"/>
                  </a:lnTo>
                  <a:lnTo>
                    <a:pt x="370" y="936"/>
                  </a:lnTo>
                  <a:lnTo>
                    <a:pt x="370" y="936"/>
                  </a:lnTo>
                  <a:lnTo>
                    <a:pt x="718" y="786"/>
                  </a:lnTo>
                  <a:lnTo>
                    <a:pt x="718" y="786"/>
                  </a:lnTo>
                  <a:lnTo>
                    <a:pt x="720" y="782"/>
                  </a:lnTo>
                  <a:lnTo>
                    <a:pt x="722" y="778"/>
                  </a:lnTo>
                  <a:lnTo>
                    <a:pt x="722" y="64"/>
                  </a:lnTo>
                  <a:lnTo>
                    <a:pt x="722" y="64"/>
                  </a:lnTo>
                  <a:lnTo>
                    <a:pt x="720" y="58"/>
                  </a:lnTo>
                  <a:lnTo>
                    <a:pt x="716" y="56"/>
                  </a:lnTo>
                  <a:lnTo>
                    <a:pt x="716" y="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71" name="Freeform 255"/>
            <p:cNvSpPr>
              <a:spLocks noEditPoints="1"/>
            </p:cNvSpPr>
            <p:nvPr/>
          </p:nvSpPr>
          <p:spPr bwMode="auto">
            <a:xfrm>
              <a:off x="3070" y="2754"/>
              <a:ext cx="96" cy="100"/>
            </a:xfrm>
            <a:custGeom>
              <a:avLst/>
              <a:gdLst>
                <a:gd name="T0" fmla="*/ 0 w 96"/>
                <a:gd name="T1" fmla="*/ 50 h 100"/>
                <a:gd name="T2" fmla="*/ 4 w 96"/>
                <a:gd name="T3" fmla="*/ 68 h 100"/>
                <a:gd name="T4" fmla="*/ 14 w 96"/>
                <a:gd name="T5" fmla="*/ 86 h 100"/>
                <a:gd name="T6" fmla="*/ 30 w 96"/>
                <a:gd name="T7" fmla="*/ 96 h 100"/>
                <a:gd name="T8" fmla="*/ 48 w 96"/>
                <a:gd name="T9" fmla="*/ 100 h 100"/>
                <a:gd name="T10" fmla="*/ 58 w 96"/>
                <a:gd name="T11" fmla="*/ 98 h 100"/>
                <a:gd name="T12" fmla="*/ 74 w 96"/>
                <a:gd name="T13" fmla="*/ 92 h 100"/>
                <a:gd name="T14" fmla="*/ 88 w 96"/>
                <a:gd name="T15" fmla="*/ 78 h 100"/>
                <a:gd name="T16" fmla="*/ 94 w 96"/>
                <a:gd name="T17" fmla="*/ 60 h 100"/>
                <a:gd name="T18" fmla="*/ 96 w 96"/>
                <a:gd name="T19" fmla="*/ 50 h 100"/>
                <a:gd name="T20" fmla="*/ 92 w 96"/>
                <a:gd name="T21" fmla="*/ 30 h 100"/>
                <a:gd name="T22" fmla="*/ 82 w 96"/>
                <a:gd name="T23" fmla="*/ 14 h 100"/>
                <a:gd name="T24" fmla="*/ 66 w 96"/>
                <a:gd name="T25" fmla="*/ 4 h 100"/>
                <a:gd name="T26" fmla="*/ 48 w 96"/>
                <a:gd name="T27" fmla="*/ 0 h 100"/>
                <a:gd name="T28" fmla="*/ 38 w 96"/>
                <a:gd name="T29" fmla="*/ 0 h 100"/>
                <a:gd name="T30" fmla="*/ 22 w 96"/>
                <a:gd name="T31" fmla="*/ 8 h 100"/>
                <a:gd name="T32" fmla="*/ 8 w 96"/>
                <a:gd name="T33" fmla="*/ 22 h 100"/>
                <a:gd name="T34" fmla="*/ 2 w 96"/>
                <a:gd name="T35" fmla="*/ 40 h 100"/>
                <a:gd name="T36" fmla="*/ 0 w 96"/>
                <a:gd name="T37" fmla="*/ 50 h 100"/>
                <a:gd name="T38" fmla="*/ 16 w 96"/>
                <a:gd name="T39" fmla="*/ 50 h 100"/>
                <a:gd name="T40" fmla="*/ 20 w 96"/>
                <a:gd name="T41" fmla="*/ 36 h 100"/>
                <a:gd name="T42" fmla="*/ 26 w 96"/>
                <a:gd name="T43" fmla="*/ 26 h 100"/>
                <a:gd name="T44" fmla="*/ 36 w 96"/>
                <a:gd name="T45" fmla="*/ 18 h 100"/>
                <a:gd name="T46" fmla="*/ 48 w 96"/>
                <a:gd name="T47" fmla="*/ 16 h 100"/>
                <a:gd name="T48" fmla="*/ 54 w 96"/>
                <a:gd name="T49" fmla="*/ 16 h 100"/>
                <a:gd name="T50" fmla="*/ 66 w 96"/>
                <a:gd name="T51" fmla="*/ 20 h 100"/>
                <a:gd name="T52" fmla="*/ 74 w 96"/>
                <a:gd name="T53" fmla="*/ 30 h 100"/>
                <a:gd name="T54" fmla="*/ 78 w 96"/>
                <a:gd name="T55" fmla="*/ 42 h 100"/>
                <a:gd name="T56" fmla="*/ 80 w 96"/>
                <a:gd name="T57" fmla="*/ 50 h 100"/>
                <a:gd name="T58" fmla="*/ 78 w 96"/>
                <a:gd name="T59" fmla="*/ 62 h 100"/>
                <a:gd name="T60" fmla="*/ 70 w 96"/>
                <a:gd name="T61" fmla="*/ 74 h 100"/>
                <a:gd name="T62" fmla="*/ 60 w 96"/>
                <a:gd name="T63" fmla="*/ 82 h 100"/>
                <a:gd name="T64" fmla="*/ 48 w 96"/>
                <a:gd name="T65" fmla="*/ 84 h 100"/>
                <a:gd name="T66" fmla="*/ 42 w 96"/>
                <a:gd name="T67" fmla="*/ 84 h 100"/>
                <a:gd name="T68" fmla="*/ 30 w 96"/>
                <a:gd name="T69" fmla="*/ 78 h 100"/>
                <a:gd name="T70" fmla="*/ 22 w 96"/>
                <a:gd name="T71" fmla="*/ 68 h 100"/>
                <a:gd name="T72" fmla="*/ 18 w 96"/>
                <a:gd name="T73" fmla="*/ 56 h 100"/>
                <a:gd name="T74" fmla="*/ 16 w 96"/>
                <a:gd name="T7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6" h="100">
                  <a:moveTo>
                    <a:pt x="0" y="50"/>
                  </a:moveTo>
                  <a:lnTo>
                    <a:pt x="0" y="50"/>
                  </a:lnTo>
                  <a:lnTo>
                    <a:pt x="2" y="60"/>
                  </a:lnTo>
                  <a:lnTo>
                    <a:pt x="4" y="68"/>
                  </a:lnTo>
                  <a:lnTo>
                    <a:pt x="8" y="78"/>
                  </a:lnTo>
                  <a:lnTo>
                    <a:pt x="14" y="86"/>
                  </a:lnTo>
                  <a:lnTo>
                    <a:pt x="22" y="92"/>
                  </a:lnTo>
                  <a:lnTo>
                    <a:pt x="30" y="96"/>
                  </a:lnTo>
                  <a:lnTo>
                    <a:pt x="38" y="98"/>
                  </a:lnTo>
                  <a:lnTo>
                    <a:pt x="48" y="100"/>
                  </a:lnTo>
                  <a:lnTo>
                    <a:pt x="48" y="100"/>
                  </a:lnTo>
                  <a:lnTo>
                    <a:pt x="58" y="98"/>
                  </a:lnTo>
                  <a:lnTo>
                    <a:pt x="66" y="96"/>
                  </a:lnTo>
                  <a:lnTo>
                    <a:pt x="74" y="92"/>
                  </a:lnTo>
                  <a:lnTo>
                    <a:pt x="82" y="86"/>
                  </a:lnTo>
                  <a:lnTo>
                    <a:pt x="88" y="78"/>
                  </a:lnTo>
                  <a:lnTo>
                    <a:pt x="92" y="68"/>
                  </a:lnTo>
                  <a:lnTo>
                    <a:pt x="94" y="60"/>
                  </a:lnTo>
                  <a:lnTo>
                    <a:pt x="96" y="50"/>
                  </a:lnTo>
                  <a:lnTo>
                    <a:pt x="96" y="50"/>
                  </a:lnTo>
                  <a:lnTo>
                    <a:pt x="94" y="40"/>
                  </a:lnTo>
                  <a:lnTo>
                    <a:pt x="92" y="30"/>
                  </a:lnTo>
                  <a:lnTo>
                    <a:pt x="88" y="22"/>
                  </a:lnTo>
                  <a:lnTo>
                    <a:pt x="82" y="14"/>
                  </a:lnTo>
                  <a:lnTo>
                    <a:pt x="74" y="8"/>
                  </a:lnTo>
                  <a:lnTo>
                    <a:pt x="66" y="4"/>
                  </a:lnTo>
                  <a:lnTo>
                    <a:pt x="58" y="0"/>
                  </a:lnTo>
                  <a:lnTo>
                    <a:pt x="48" y="0"/>
                  </a:lnTo>
                  <a:lnTo>
                    <a:pt x="48" y="0"/>
                  </a:lnTo>
                  <a:lnTo>
                    <a:pt x="38" y="0"/>
                  </a:lnTo>
                  <a:lnTo>
                    <a:pt x="30" y="4"/>
                  </a:lnTo>
                  <a:lnTo>
                    <a:pt x="22" y="8"/>
                  </a:lnTo>
                  <a:lnTo>
                    <a:pt x="14" y="14"/>
                  </a:lnTo>
                  <a:lnTo>
                    <a:pt x="8" y="22"/>
                  </a:lnTo>
                  <a:lnTo>
                    <a:pt x="4" y="30"/>
                  </a:lnTo>
                  <a:lnTo>
                    <a:pt x="2" y="40"/>
                  </a:lnTo>
                  <a:lnTo>
                    <a:pt x="0" y="50"/>
                  </a:lnTo>
                  <a:lnTo>
                    <a:pt x="0" y="50"/>
                  </a:lnTo>
                  <a:close/>
                  <a:moveTo>
                    <a:pt x="16" y="50"/>
                  </a:moveTo>
                  <a:lnTo>
                    <a:pt x="16" y="50"/>
                  </a:lnTo>
                  <a:lnTo>
                    <a:pt x="18" y="42"/>
                  </a:lnTo>
                  <a:lnTo>
                    <a:pt x="20" y="36"/>
                  </a:lnTo>
                  <a:lnTo>
                    <a:pt x="22" y="30"/>
                  </a:lnTo>
                  <a:lnTo>
                    <a:pt x="26" y="26"/>
                  </a:lnTo>
                  <a:lnTo>
                    <a:pt x="30" y="20"/>
                  </a:lnTo>
                  <a:lnTo>
                    <a:pt x="36" y="18"/>
                  </a:lnTo>
                  <a:lnTo>
                    <a:pt x="42" y="16"/>
                  </a:lnTo>
                  <a:lnTo>
                    <a:pt x="48" y="16"/>
                  </a:lnTo>
                  <a:lnTo>
                    <a:pt x="48" y="16"/>
                  </a:lnTo>
                  <a:lnTo>
                    <a:pt x="54" y="16"/>
                  </a:lnTo>
                  <a:lnTo>
                    <a:pt x="60" y="18"/>
                  </a:lnTo>
                  <a:lnTo>
                    <a:pt x="66" y="20"/>
                  </a:lnTo>
                  <a:lnTo>
                    <a:pt x="70" y="26"/>
                  </a:lnTo>
                  <a:lnTo>
                    <a:pt x="74" y="30"/>
                  </a:lnTo>
                  <a:lnTo>
                    <a:pt x="78" y="36"/>
                  </a:lnTo>
                  <a:lnTo>
                    <a:pt x="78" y="42"/>
                  </a:lnTo>
                  <a:lnTo>
                    <a:pt x="80" y="50"/>
                  </a:lnTo>
                  <a:lnTo>
                    <a:pt x="80" y="50"/>
                  </a:lnTo>
                  <a:lnTo>
                    <a:pt x="78" y="56"/>
                  </a:lnTo>
                  <a:lnTo>
                    <a:pt x="78" y="62"/>
                  </a:lnTo>
                  <a:lnTo>
                    <a:pt x="74" y="68"/>
                  </a:lnTo>
                  <a:lnTo>
                    <a:pt x="70" y="74"/>
                  </a:lnTo>
                  <a:lnTo>
                    <a:pt x="66" y="78"/>
                  </a:lnTo>
                  <a:lnTo>
                    <a:pt x="60" y="82"/>
                  </a:lnTo>
                  <a:lnTo>
                    <a:pt x="54" y="84"/>
                  </a:lnTo>
                  <a:lnTo>
                    <a:pt x="48" y="84"/>
                  </a:lnTo>
                  <a:lnTo>
                    <a:pt x="48" y="84"/>
                  </a:lnTo>
                  <a:lnTo>
                    <a:pt x="42" y="84"/>
                  </a:lnTo>
                  <a:lnTo>
                    <a:pt x="36" y="82"/>
                  </a:lnTo>
                  <a:lnTo>
                    <a:pt x="30" y="78"/>
                  </a:lnTo>
                  <a:lnTo>
                    <a:pt x="26" y="74"/>
                  </a:lnTo>
                  <a:lnTo>
                    <a:pt x="22" y="68"/>
                  </a:lnTo>
                  <a:lnTo>
                    <a:pt x="20" y="62"/>
                  </a:lnTo>
                  <a:lnTo>
                    <a:pt x="18" y="56"/>
                  </a:lnTo>
                  <a:lnTo>
                    <a:pt x="16" y="50"/>
                  </a:lnTo>
                  <a:lnTo>
                    <a:pt x="16" y="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72" name="Freeform 256"/>
            <p:cNvSpPr>
              <a:spLocks noEditPoints="1"/>
            </p:cNvSpPr>
            <p:nvPr/>
          </p:nvSpPr>
          <p:spPr bwMode="auto">
            <a:xfrm>
              <a:off x="3032" y="2490"/>
              <a:ext cx="240" cy="150"/>
            </a:xfrm>
            <a:custGeom>
              <a:avLst/>
              <a:gdLst>
                <a:gd name="T0" fmla="*/ 2 w 240"/>
                <a:gd name="T1" fmla="*/ 0 h 150"/>
                <a:gd name="T2" fmla="*/ 2 w 240"/>
                <a:gd name="T3" fmla="*/ 0 h 150"/>
                <a:gd name="T4" fmla="*/ 0 w 240"/>
                <a:gd name="T5" fmla="*/ 4 h 150"/>
                <a:gd name="T6" fmla="*/ 0 w 240"/>
                <a:gd name="T7" fmla="*/ 138 h 150"/>
                <a:gd name="T8" fmla="*/ 0 w 240"/>
                <a:gd name="T9" fmla="*/ 138 h 150"/>
                <a:gd name="T10" fmla="*/ 2 w 240"/>
                <a:gd name="T11" fmla="*/ 140 h 150"/>
                <a:gd name="T12" fmla="*/ 4 w 240"/>
                <a:gd name="T13" fmla="*/ 142 h 150"/>
                <a:gd name="T14" fmla="*/ 236 w 240"/>
                <a:gd name="T15" fmla="*/ 150 h 150"/>
                <a:gd name="T16" fmla="*/ 236 w 240"/>
                <a:gd name="T17" fmla="*/ 150 h 150"/>
                <a:gd name="T18" fmla="*/ 238 w 240"/>
                <a:gd name="T19" fmla="*/ 148 h 150"/>
                <a:gd name="T20" fmla="*/ 238 w 240"/>
                <a:gd name="T21" fmla="*/ 148 h 150"/>
                <a:gd name="T22" fmla="*/ 240 w 240"/>
                <a:gd name="T23" fmla="*/ 146 h 150"/>
                <a:gd name="T24" fmla="*/ 240 w 240"/>
                <a:gd name="T25" fmla="*/ 4 h 150"/>
                <a:gd name="T26" fmla="*/ 240 w 240"/>
                <a:gd name="T27" fmla="*/ 4 h 150"/>
                <a:gd name="T28" fmla="*/ 238 w 240"/>
                <a:gd name="T29" fmla="*/ 2 h 150"/>
                <a:gd name="T30" fmla="*/ 236 w 240"/>
                <a:gd name="T31" fmla="*/ 0 h 150"/>
                <a:gd name="T32" fmla="*/ 4 w 240"/>
                <a:gd name="T33" fmla="*/ 0 h 150"/>
                <a:gd name="T34" fmla="*/ 4 w 240"/>
                <a:gd name="T35" fmla="*/ 0 h 150"/>
                <a:gd name="T36" fmla="*/ 2 w 240"/>
                <a:gd name="T37" fmla="*/ 0 h 150"/>
                <a:gd name="T38" fmla="*/ 2 w 240"/>
                <a:gd name="T39" fmla="*/ 0 h 150"/>
                <a:gd name="T40" fmla="*/ 8 w 240"/>
                <a:gd name="T41" fmla="*/ 8 h 150"/>
                <a:gd name="T42" fmla="*/ 8 w 240"/>
                <a:gd name="T43" fmla="*/ 8 h 150"/>
                <a:gd name="T44" fmla="*/ 232 w 240"/>
                <a:gd name="T45" fmla="*/ 8 h 150"/>
                <a:gd name="T46" fmla="*/ 232 w 240"/>
                <a:gd name="T47" fmla="*/ 8 h 150"/>
                <a:gd name="T48" fmla="*/ 232 w 240"/>
                <a:gd name="T49" fmla="*/ 142 h 150"/>
                <a:gd name="T50" fmla="*/ 232 w 240"/>
                <a:gd name="T51" fmla="*/ 142 h 150"/>
                <a:gd name="T52" fmla="*/ 8 w 240"/>
                <a:gd name="T53" fmla="*/ 134 h 150"/>
                <a:gd name="T54" fmla="*/ 8 w 240"/>
                <a:gd name="T55" fmla="*/ 134 h 150"/>
                <a:gd name="T56" fmla="*/ 8 w 240"/>
                <a:gd name="T57" fmla="*/ 8 h 150"/>
                <a:gd name="T58" fmla="*/ 8 w 240"/>
                <a:gd name="T59" fmla="*/ 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0" h="150">
                  <a:moveTo>
                    <a:pt x="2" y="0"/>
                  </a:moveTo>
                  <a:lnTo>
                    <a:pt x="2" y="0"/>
                  </a:lnTo>
                  <a:lnTo>
                    <a:pt x="0" y="4"/>
                  </a:lnTo>
                  <a:lnTo>
                    <a:pt x="0" y="138"/>
                  </a:lnTo>
                  <a:lnTo>
                    <a:pt x="0" y="138"/>
                  </a:lnTo>
                  <a:lnTo>
                    <a:pt x="2" y="140"/>
                  </a:lnTo>
                  <a:lnTo>
                    <a:pt x="4" y="142"/>
                  </a:lnTo>
                  <a:lnTo>
                    <a:pt x="236" y="150"/>
                  </a:lnTo>
                  <a:lnTo>
                    <a:pt x="236" y="150"/>
                  </a:lnTo>
                  <a:lnTo>
                    <a:pt x="238" y="148"/>
                  </a:lnTo>
                  <a:lnTo>
                    <a:pt x="238" y="148"/>
                  </a:lnTo>
                  <a:lnTo>
                    <a:pt x="240" y="146"/>
                  </a:lnTo>
                  <a:lnTo>
                    <a:pt x="240" y="4"/>
                  </a:lnTo>
                  <a:lnTo>
                    <a:pt x="240" y="4"/>
                  </a:lnTo>
                  <a:lnTo>
                    <a:pt x="238" y="2"/>
                  </a:lnTo>
                  <a:lnTo>
                    <a:pt x="236" y="0"/>
                  </a:lnTo>
                  <a:lnTo>
                    <a:pt x="4" y="0"/>
                  </a:lnTo>
                  <a:lnTo>
                    <a:pt x="4" y="0"/>
                  </a:lnTo>
                  <a:lnTo>
                    <a:pt x="2" y="0"/>
                  </a:lnTo>
                  <a:lnTo>
                    <a:pt x="2" y="0"/>
                  </a:lnTo>
                  <a:close/>
                  <a:moveTo>
                    <a:pt x="8" y="8"/>
                  </a:moveTo>
                  <a:lnTo>
                    <a:pt x="8" y="8"/>
                  </a:lnTo>
                  <a:lnTo>
                    <a:pt x="232" y="8"/>
                  </a:lnTo>
                  <a:lnTo>
                    <a:pt x="232" y="8"/>
                  </a:lnTo>
                  <a:lnTo>
                    <a:pt x="232" y="142"/>
                  </a:lnTo>
                  <a:lnTo>
                    <a:pt x="232" y="142"/>
                  </a:lnTo>
                  <a:lnTo>
                    <a:pt x="8" y="134"/>
                  </a:lnTo>
                  <a:lnTo>
                    <a:pt x="8" y="134"/>
                  </a:lnTo>
                  <a:lnTo>
                    <a:pt x="8" y="8"/>
                  </a:lnTo>
                  <a:lnTo>
                    <a:pt x="8"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73" name="Freeform 257"/>
            <p:cNvSpPr>
              <a:spLocks noEditPoints="1"/>
            </p:cNvSpPr>
            <p:nvPr/>
          </p:nvSpPr>
          <p:spPr bwMode="auto">
            <a:xfrm>
              <a:off x="2982" y="2264"/>
              <a:ext cx="290" cy="210"/>
            </a:xfrm>
            <a:custGeom>
              <a:avLst/>
              <a:gdLst>
                <a:gd name="T0" fmla="*/ 286 w 290"/>
                <a:gd name="T1" fmla="*/ 0 h 210"/>
                <a:gd name="T2" fmla="*/ 4 w 290"/>
                <a:gd name="T3" fmla="*/ 16 h 210"/>
                <a:gd name="T4" fmla="*/ 4 w 290"/>
                <a:gd name="T5" fmla="*/ 16 h 210"/>
                <a:gd name="T6" fmla="*/ 0 w 290"/>
                <a:gd name="T7" fmla="*/ 16 h 210"/>
                <a:gd name="T8" fmla="*/ 0 w 290"/>
                <a:gd name="T9" fmla="*/ 20 h 210"/>
                <a:gd name="T10" fmla="*/ 0 w 290"/>
                <a:gd name="T11" fmla="*/ 206 h 210"/>
                <a:gd name="T12" fmla="*/ 0 w 290"/>
                <a:gd name="T13" fmla="*/ 206 h 210"/>
                <a:gd name="T14" fmla="*/ 0 w 290"/>
                <a:gd name="T15" fmla="*/ 210 h 210"/>
                <a:gd name="T16" fmla="*/ 0 w 290"/>
                <a:gd name="T17" fmla="*/ 210 h 210"/>
                <a:gd name="T18" fmla="*/ 4 w 290"/>
                <a:gd name="T19" fmla="*/ 210 h 210"/>
                <a:gd name="T20" fmla="*/ 286 w 290"/>
                <a:gd name="T21" fmla="*/ 210 h 210"/>
                <a:gd name="T22" fmla="*/ 286 w 290"/>
                <a:gd name="T23" fmla="*/ 210 h 210"/>
                <a:gd name="T24" fmla="*/ 288 w 290"/>
                <a:gd name="T25" fmla="*/ 208 h 210"/>
                <a:gd name="T26" fmla="*/ 290 w 290"/>
                <a:gd name="T27" fmla="*/ 206 h 210"/>
                <a:gd name="T28" fmla="*/ 290 w 290"/>
                <a:gd name="T29" fmla="*/ 4 h 210"/>
                <a:gd name="T30" fmla="*/ 290 w 290"/>
                <a:gd name="T31" fmla="*/ 4 h 210"/>
                <a:gd name="T32" fmla="*/ 288 w 290"/>
                <a:gd name="T33" fmla="*/ 2 h 210"/>
                <a:gd name="T34" fmla="*/ 288 w 290"/>
                <a:gd name="T35" fmla="*/ 2 h 210"/>
                <a:gd name="T36" fmla="*/ 286 w 290"/>
                <a:gd name="T37" fmla="*/ 0 h 210"/>
                <a:gd name="T38" fmla="*/ 286 w 290"/>
                <a:gd name="T39" fmla="*/ 0 h 210"/>
                <a:gd name="T40" fmla="*/ 282 w 290"/>
                <a:gd name="T41" fmla="*/ 8 h 210"/>
                <a:gd name="T42" fmla="*/ 282 w 290"/>
                <a:gd name="T43" fmla="*/ 8 h 210"/>
                <a:gd name="T44" fmla="*/ 282 w 290"/>
                <a:gd name="T45" fmla="*/ 202 h 210"/>
                <a:gd name="T46" fmla="*/ 282 w 290"/>
                <a:gd name="T47" fmla="*/ 202 h 210"/>
                <a:gd name="T48" fmla="*/ 8 w 290"/>
                <a:gd name="T49" fmla="*/ 202 h 210"/>
                <a:gd name="T50" fmla="*/ 8 w 290"/>
                <a:gd name="T51" fmla="*/ 202 h 210"/>
                <a:gd name="T52" fmla="*/ 8 w 290"/>
                <a:gd name="T53" fmla="*/ 22 h 210"/>
                <a:gd name="T54" fmla="*/ 8 w 290"/>
                <a:gd name="T55" fmla="*/ 22 h 210"/>
                <a:gd name="T56" fmla="*/ 282 w 290"/>
                <a:gd name="T57" fmla="*/ 8 h 210"/>
                <a:gd name="T58" fmla="*/ 282 w 290"/>
                <a:gd name="T59" fmla="*/ 8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90" h="210">
                  <a:moveTo>
                    <a:pt x="286" y="0"/>
                  </a:moveTo>
                  <a:lnTo>
                    <a:pt x="4" y="16"/>
                  </a:lnTo>
                  <a:lnTo>
                    <a:pt x="4" y="16"/>
                  </a:lnTo>
                  <a:lnTo>
                    <a:pt x="0" y="16"/>
                  </a:lnTo>
                  <a:lnTo>
                    <a:pt x="0" y="20"/>
                  </a:lnTo>
                  <a:lnTo>
                    <a:pt x="0" y="206"/>
                  </a:lnTo>
                  <a:lnTo>
                    <a:pt x="0" y="206"/>
                  </a:lnTo>
                  <a:lnTo>
                    <a:pt x="0" y="210"/>
                  </a:lnTo>
                  <a:lnTo>
                    <a:pt x="0" y="210"/>
                  </a:lnTo>
                  <a:lnTo>
                    <a:pt x="4" y="210"/>
                  </a:lnTo>
                  <a:lnTo>
                    <a:pt x="286" y="210"/>
                  </a:lnTo>
                  <a:lnTo>
                    <a:pt x="286" y="210"/>
                  </a:lnTo>
                  <a:lnTo>
                    <a:pt x="288" y="208"/>
                  </a:lnTo>
                  <a:lnTo>
                    <a:pt x="290" y="206"/>
                  </a:lnTo>
                  <a:lnTo>
                    <a:pt x="290" y="4"/>
                  </a:lnTo>
                  <a:lnTo>
                    <a:pt x="290" y="4"/>
                  </a:lnTo>
                  <a:lnTo>
                    <a:pt x="288" y="2"/>
                  </a:lnTo>
                  <a:lnTo>
                    <a:pt x="288" y="2"/>
                  </a:lnTo>
                  <a:lnTo>
                    <a:pt x="286" y="0"/>
                  </a:lnTo>
                  <a:lnTo>
                    <a:pt x="286" y="0"/>
                  </a:lnTo>
                  <a:close/>
                  <a:moveTo>
                    <a:pt x="282" y="8"/>
                  </a:moveTo>
                  <a:lnTo>
                    <a:pt x="282" y="8"/>
                  </a:lnTo>
                  <a:lnTo>
                    <a:pt x="282" y="202"/>
                  </a:lnTo>
                  <a:lnTo>
                    <a:pt x="282" y="202"/>
                  </a:lnTo>
                  <a:lnTo>
                    <a:pt x="8" y="202"/>
                  </a:lnTo>
                  <a:lnTo>
                    <a:pt x="8" y="202"/>
                  </a:lnTo>
                  <a:lnTo>
                    <a:pt x="8" y="22"/>
                  </a:lnTo>
                  <a:lnTo>
                    <a:pt x="8" y="22"/>
                  </a:lnTo>
                  <a:lnTo>
                    <a:pt x="282" y="8"/>
                  </a:lnTo>
                  <a:lnTo>
                    <a:pt x="282"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74" name="Freeform 258"/>
            <p:cNvSpPr>
              <a:spLocks noEditPoints="1"/>
            </p:cNvSpPr>
            <p:nvPr/>
          </p:nvSpPr>
          <p:spPr bwMode="auto">
            <a:xfrm>
              <a:off x="3006" y="2282"/>
              <a:ext cx="250" cy="86"/>
            </a:xfrm>
            <a:custGeom>
              <a:avLst/>
              <a:gdLst>
                <a:gd name="T0" fmla="*/ 246 w 250"/>
                <a:gd name="T1" fmla="*/ 0 h 86"/>
                <a:gd name="T2" fmla="*/ 4 w 250"/>
                <a:gd name="T3" fmla="*/ 14 h 86"/>
                <a:gd name="T4" fmla="*/ 4 w 250"/>
                <a:gd name="T5" fmla="*/ 14 h 86"/>
                <a:gd name="T6" fmla="*/ 0 w 250"/>
                <a:gd name="T7" fmla="*/ 14 h 86"/>
                <a:gd name="T8" fmla="*/ 0 w 250"/>
                <a:gd name="T9" fmla="*/ 18 h 86"/>
                <a:gd name="T10" fmla="*/ 0 w 250"/>
                <a:gd name="T11" fmla="*/ 82 h 86"/>
                <a:gd name="T12" fmla="*/ 0 w 250"/>
                <a:gd name="T13" fmla="*/ 82 h 86"/>
                <a:gd name="T14" fmla="*/ 2 w 250"/>
                <a:gd name="T15" fmla="*/ 86 h 86"/>
                <a:gd name="T16" fmla="*/ 2 w 250"/>
                <a:gd name="T17" fmla="*/ 86 h 86"/>
                <a:gd name="T18" fmla="*/ 4 w 250"/>
                <a:gd name="T19" fmla="*/ 86 h 86"/>
                <a:gd name="T20" fmla="*/ 246 w 250"/>
                <a:gd name="T21" fmla="*/ 78 h 86"/>
                <a:gd name="T22" fmla="*/ 246 w 250"/>
                <a:gd name="T23" fmla="*/ 78 h 86"/>
                <a:gd name="T24" fmla="*/ 248 w 250"/>
                <a:gd name="T25" fmla="*/ 78 h 86"/>
                <a:gd name="T26" fmla="*/ 250 w 250"/>
                <a:gd name="T27" fmla="*/ 74 h 86"/>
                <a:gd name="T28" fmla="*/ 250 w 250"/>
                <a:gd name="T29" fmla="*/ 4 h 86"/>
                <a:gd name="T30" fmla="*/ 250 w 250"/>
                <a:gd name="T31" fmla="*/ 4 h 86"/>
                <a:gd name="T32" fmla="*/ 248 w 250"/>
                <a:gd name="T33" fmla="*/ 2 h 86"/>
                <a:gd name="T34" fmla="*/ 248 w 250"/>
                <a:gd name="T35" fmla="*/ 2 h 86"/>
                <a:gd name="T36" fmla="*/ 246 w 250"/>
                <a:gd name="T37" fmla="*/ 0 h 86"/>
                <a:gd name="T38" fmla="*/ 246 w 250"/>
                <a:gd name="T39" fmla="*/ 0 h 86"/>
                <a:gd name="T40" fmla="*/ 242 w 250"/>
                <a:gd name="T41" fmla="*/ 8 h 86"/>
                <a:gd name="T42" fmla="*/ 242 w 250"/>
                <a:gd name="T43" fmla="*/ 8 h 86"/>
                <a:gd name="T44" fmla="*/ 242 w 250"/>
                <a:gd name="T45" fmla="*/ 70 h 86"/>
                <a:gd name="T46" fmla="*/ 242 w 250"/>
                <a:gd name="T47" fmla="*/ 70 h 86"/>
                <a:gd name="T48" fmla="*/ 8 w 250"/>
                <a:gd name="T49" fmla="*/ 78 h 86"/>
                <a:gd name="T50" fmla="*/ 8 w 250"/>
                <a:gd name="T51" fmla="*/ 78 h 86"/>
                <a:gd name="T52" fmla="*/ 8 w 250"/>
                <a:gd name="T53" fmla="*/ 22 h 86"/>
                <a:gd name="T54" fmla="*/ 8 w 250"/>
                <a:gd name="T55" fmla="*/ 22 h 86"/>
                <a:gd name="T56" fmla="*/ 242 w 250"/>
                <a:gd name="T57" fmla="*/ 8 h 86"/>
                <a:gd name="T58" fmla="*/ 242 w 250"/>
                <a:gd name="T5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0" h="86">
                  <a:moveTo>
                    <a:pt x="246" y="0"/>
                  </a:moveTo>
                  <a:lnTo>
                    <a:pt x="4" y="14"/>
                  </a:lnTo>
                  <a:lnTo>
                    <a:pt x="4" y="14"/>
                  </a:lnTo>
                  <a:lnTo>
                    <a:pt x="0" y="14"/>
                  </a:lnTo>
                  <a:lnTo>
                    <a:pt x="0" y="18"/>
                  </a:lnTo>
                  <a:lnTo>
                    <a:pt x="0" y="82"/>
                  </a:lnTo>
                  <a:lnTo>
                    <a:pt x="0" y="82"/>
                  </a:lnTo>
                  <a:lnTo>
                    <a:pt x="2" y="86"/>
                  </a:lnTo>
                  <a:lnTo>
                    <a:pt x="2" y="86"/>
                  </a:lnTo>
                  <a:lnTo>
                    <a:pt x="4" y="86"/>
                  </a:lnTo>
                  <a:lnTo>
                    <a:pt x="246" y="78"/>
                  </a:lnTo>
                  <a:lnTo>
                    <a:pt x="246" y="78"/>
                  </a:lnTo>
                  <a:lnTo>
                    <a:pt x="248" y="78"/>
                  </a:lnTo>
                  <a:lnTo>
                    <a:pt x="250" y="74"/>
                  </a:lnTo>
                  <a:lnTo>
                    <a:pt x="250" y="4"/>
                  </a:lnTo>
                  <a:lnTo>
                    <a:pt x="250" y="4"/>
                  </a:lnTo>
                  <a:lnTo>
                    <a:pt x="248" y="2"/>
                  </a:lnTo>
                  <a:lnTo>
                    <a:pt x="248" y="2"/>
                  </a:lnTo>
                  <a:lnTo>
                    <a:pt x="246" y="0"/>
                  </a:lnTo>
                  <a:lnTo>
                    <a:pt x="246" y="0"/>
                  </a:lnTo>
                  <a:close/>
                  <a:moveTo>
                    <a:pt x="242" y="8"/>
                  </a:moveTo>
                  <a:lnTo>
                    <a:pt x="242" y="8"/>
                  </a:lnTo>
                  <a:lnTo>
                    <a:pt x="242" y="70"/>
                  </a:lnTo>
                  <a:lnTo>
                    <a:pt x="242" y="70"/>
                  </a:lnTo>
                  <a:lnTo>
                    <a:pt x="8" y="78"/>
                  </a:lnTo>
                  <a:lnTo>
                    <a:pt x="8" y="78"/>
                  </a:lnTo>
                  <a:lnTo>
                    <a:pt x="8" y="22"/>
                  </a:lnTo>
                  <a:lnTo>
                    <a:pt x="8" y="22"/>
                  </a:lnTo>
                  <a:lnTo>
                    <a:pt x="242" y="8"/>
                  </a:lnTo>
                  <a:lnTo>
                    <a:pt x="242"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75" name="Freeform 259"/>
            <p:cNvSpPr>
              <a:spLocks/>
            </p:cNvSpPr>
            <p:nvPr/>
          </p:nvSpPr>
          <p:spPr bwMode="auto">
            <a:xfrm>
              <a:off x="3034" y="2494"/>
              <a:ext cx="46" cy="136"/>
            </a:xfrm>
            <a:custGeom>
              <a:avLst/>
              <a:gdLst>
                <a:gd name="T0" fmla="*/ 38 w 46"/>
                <a:gd name="T1" fmla="*/ 0 h 136"/>
                <a:gd name="T2" fmla="*/ 38 w 46"/>
                <a:gd name="T3" fmla="*/ 0 h 136"/>
                <a:gd name="T4" fmla="*/ 38 w 46"/>
                <a:gd name="T5" fmla="*/ 64 h 136"/>
                <a:gd name="T6" fmla="*/ 38 w 46"/>
                <a:gd name="T7" fmla="*/ 64 h 136"/>
                <a:gd name="T8" fmla="*/ 0 w 46"/>
                <a:gd name="T9" fmla="*/ 132 h 136"/>
                <a:gd name="T10" fmla="*/ 6 w 46"/>
                <a:gd name="T11" fmla="*/ 136 h 136"/>
                <a:gd name="T12" fmla="*/ 46 w 46"/>
                <a:gd name="T13" fmla="*/ 68 h 136"/>
                <a:gd name="T14" fmla="*/ 46 w 46"/>
                <a:gd name="T15" fmla="*/ 68 h 136"/>
                <a:gd name="T16" fmla="*/ 46 w 46"/>
                <a:gd name="T17" fmla="*/ 66 h 136"/>
                <a:gd name="T18" fmla="*/ 46 w 46"/>
                <a:gd name="T19" fmla="*/ 0 h 136"/>
                <a:gd name="T20" fmla="*/ 38 w 46"/>
                <a:gd name="T21"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136">
                  <a:moveTo>
                    <a:pt x="38" y="0"/>
                  </a:moveTo>
                  <a:lnTo>
                    <a:pt x="38" y="0"/>
                  </a:lnTo>
                  <a:lnTo>
                    <a:pt x="38" y="64"/>
                  </a:lnTo>
                  <a:lnTo>
                    <a:pt x="38" y="64"/>
                  </a:lnTo>
                  <a:lnTo>
                    <a:pt x="0" y="132"/>
                  </a:lnTo>
                  <a:lnTo>
                    <a:pt x="6" y="136"/>
                  </a:lnTo>
                  <a:lnTo>
                    <a:pt x="46" y="68"/>
                  </a:lnTo>
                  <a:lnTo>
                    <a:pt x="46" y="68"/>
                  </a:lnTo>
                  <a:lnTo>
                    <a:pt x="46" y="66"/>
                  </a:lnTo>
                  <a:lnTo>
                    <a:pt x="46" y="0"/>
                  </a:lnTo>
                  <a:lnTo>
                    <a:pt x="3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76" name="Freeform 260"/>
            <p:cNvSpPr>
              <a:spLocks/>
            </p:cNvSpPr>
            <p:nvPr/>
          </p:nvSpPr>
          <p:spPr bwMode="auto">
            <a:xfrm>
              <a:off x="3076" y="2556"/>
              <a:ext cx="192" cy="10"/>
            </a:xfrm>
            <a:custGeom>
              <a:avLst/>
              <a:gdLst>
                <a:gd name="T0" fmla="*/ 0 w 192"/>
                <a:gd name="T1" fmla="*/ 8 h 10"/>
                <a:gd name="T2" fmla="*/ 192 w 192"/>
                <a:gd name="T3" fmla="*/ 10 h 10"/>
                <a:gd name="T4" fmla="*/ 192 w 192"/>
                <a:gd name="T5" fmla="*/ 2 h 10"/>
                <a:gd name="T6" fmla="*/ 0 w 192"/>
                <a:gd name="T7" fmla="*/ 0 h 10"/>
                <a:gd name="T8" fmla="*/ 0 w 192"/>
                <a:gd name="T9" fmla="*/ 8 h 10"/>
              </a:gdLst>
              <a:ahLst/>
              <a:cxnLst>
                <a:cxn ang="0">
                  <a:pos x="T0" y="T1"/>
                </a:cxn>
                <a:cxn ang="0">
                  <a:pos x="T2" y="T3"/>
                </a:cxn>
                <a:cxn ang="0">
                  <a:pos x="T4" y="T5"/>
                </a:cxn>
                <a:cxn ang="0">
                  <a:pos x="T6" y="T7"/>
                </a:cxn>
                <a:cxn ang="0">
                  <a:pos x="T8" y="T9"/>
                </a:cxn>
              </a:cxnLst>
              <a:rect l="0" t="0" r="r" b="b"/>
              <a:pathLst>
                <a:path w="192" h="10">
                  <a:moveTo>
                    <a:pt x="0" y="8"/>
                  </a:moveTo>
                  <a:lnTo>
                    <a:pt x="192" y="10"/>
                  </a:lnTo>
                  <a:lnTo>
                    <a:pt x="192" y="2"/>
                  </a:lnTo>
                  <a:lnTo>
                    <a:pt x="0" y="0"/>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77" name="Freeform 261"/>
            <p:cNvSpPr>
              <a:spLocks/>
            </p:cNvSpPr>
            <p:nvPr/>
          </p:nvSpPr>
          <p:spPr bwMode="auto">
            <a:xfrm>
              <a:off x="2986" y="2370"/>
              <a:ext cx="282" cy="18"/>
            </a:xfrm>
            <a:custGeom>
              <a:avLst/>
              <a:gdLst>
                <a:gd name="T0" fmla="*/ 0 w 282"/>
                <a:gd name="T1" fmla="*/ 10 h 18"/>
                <a:gd name="T2" fmla="*/ 0 w 282"/>
                <a:gd name="T3" fmla="*/ 18 h 18"/>
                <a:gd name="T4" fmla="*/ 282 w 282"/>
                <a:gd name="T5" fmla="*/ 8 h 18"/>
                <a:gd name="T6" fmla="*/ 282 w 282"/>
                <a:gd name="T7" fmla="*/ 0 h 18"/>
                <a:gd name="T8" fmla="*/ 0 w 282"/>
                <a:gd name="T9" fmla="*/ 10 h 18"/>
              </a:gdLst>
              <a:ahLst/>
              <a:cxnLst>
                <a:cxn ang="0">
                  <a:pos x="T0" y="T1"/>
                </a:cxn>
                <a:cxn ang="0">
                  <a:pos x="T2" y="T3"/>
                </a:cxn>
                <a:cxn ang="0">
                  <a:pos x="T4" y="T5"/>
                </a:cxn>
                <a:cxn ang="0">
                  <a:pos x="T6" y="T7"/>
                </a:cxn>
                <a:cxn ang="0">
                  <a:pos x="T8" y="T9"/>
                </a:cxn>
              </a:cxnLst>
              <a:rect l="0" t="0" r="r" b="b"/>
              <a:pathLst>
                <a:path w="282" h="18">
                  <a:moveTo>
                    <a:pt x="0" y="10"/>
                  </a:moveTo>
                  <a:lnTo>
                    <a:pt x="0" y="18"/>
                  </a:lnTo>
                  <a:lnTo>
                    <a:pt x="282" y="8"/>
                  </a:lnTo>
                  <a:lnTo>
                    <a:pt x="282" y="0"/>
                  </a:lnTo>
                  <a:lnTo>
                    <a:pt x="0"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78" name="Freeform 262"/>
            <p:cNvSpPr>
              <a:spLocks/>
            </p:cNvSpPr>
            <p:nvPr/>
          </p:nvSpPr>
          <p:spPr bwMode="auto">
            <a:xfrm>
              <a:off x="3010" y="2316"/>
              <a:ext cx="242" cy="20"/>
            </a:xfrm>
            <a:custGeom>
              <a:avLst/>
              <a:gdLst>
                <a:gd name="T0" fmla="*/ 0 w 242"/>
                <a:gd name="T1" fmla="*/ 12 h 20"/>
                <a:gd name="T2" fmla="*/ 0 w 242"/>
                <a:gd name="T3" fmla="*/ 20 h 20"/>
                <a:gd name="T4" fmla="*/ 242 w 242"/>
                <a:gd name="T5" fmla="*/ 8 h 20"/>
                <a:gd name="T6" fmla="*/ 242 w 242"/>
                <a:gd name="T7" fmla="*/ 0 h 20"/>
                <a:gd name="T8" fmla="*/ 0 w 242"/>
                <a:gd name="T9" fmla="*/ 12 h 20"/>
              </a:gdLst>
              <a:ahLst/>
              <a:cxnLst>
                <a:cxn ang="0">
                  <a:pos x="T0" y="T1"/>
                </a:cxn>
                <a:cxn ang="0">
                  <a:pos x="T2" y="T3"/>
                </a:cxn>
                <a:cxn ang="0">
                  <a:pos x="T4" y="T5"/>
                </a:cxn>
                <a:cxn ang="0">
                  <a:pos x="T6" y="T7"/>
                </a:cxn>
                <a:cxn ang="0">
                  <a:pos x="T8" y="T9"/>
                </a:cxn>
              </a:cxnLst>
              <a:rect l="0" t="0" r="r" b="b"/>
              <a:pathLst>
                <a:path w="242" h="20">
                  <a:moveTo>
                    <a:pt x="0" y="12"/>
                  </a:moveTo>
                  <a:lnTo>
                    <a:pt x="0" y="20"/>
                  </a:lnTo>
                  <a:lnTo>
                    <a:pt x="242" y="8"/>
                  </a:lnTo>
                  <a:lnTo>
                    <a:pt x="242" y="0"/>
                  </a:lnTo>
                  <a:lnTo>
                    <a:pt x="0"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79" name="Freeform 263"/>
            <p:cNvSpPr>
              <a:spLocks noEditPoints="1"/>
            </p:cNvSpPr>
            <p:nvPr/>
          </p:nvSpPr>
          <p:spPr bwMode="auto">
            <a:xfrm>
              <a:off x="2980" y="2496"/>
              <a:ext cx="40" cy="40"/>
            </a:xfrm>
            <a:custGeom>
              <a:avLst/>
              <a:gdLst>
                <a:gd name="T0" fmla="*/ 0 w 40"/>
                <a:gd name="T1" fmla="*/ 20 h 40"/>
                <a:gd name="T2" fmla="*/ 0 w 40"/>
                <a:gd name="T3" fmla="*/ 20 h 40"/>
                <a:gd name="T4" fmla="*/ 2 w 40"/>
                <a:gd name="T5" fmla="*/ 28 h 40"/>
                <a:gd name="T6" fmla="*/ 6 w 40"/>
                <a:gd name="T7" fmla="*/ 34 h 40"/>
                <a:gd name="T8" fmla="*/ 12 w 40"/>
                <a:gd name="T9" fmla="*/ 38 h 40"/>
                <a:gd name="T10" fmla="*/ 20 w 40"/>
                <a:gd name="T11" fmla="*/ 40 h 40"/>
                <a:gd name="T12" fmla="*/ 20 w 40"/>
                <a:gd name="T13" fmla="*/ 40 h 40"/>
                <a:gd name="T14" fmla="*/ 28 w 40"/>
                <a:gd name="T15" fmla="*/ 38 h 40"/>
                <a:gd name="T16" fmla="*/ 34 w 40"/>
                <a:gd name="T17" fmla="*/ 34 h 40"/>
                <a:gd name="T18" fmla="*/ 38 w 40"/>
                <a:gd name="T19" fmla="*/ 28 h 40"/>
                <a:gd name="T20" fmla="*/ 40 w 40"/>
                <a:gd name="T21" fmla="*/ 20 h 40"/>
                <a:gd name="T22" fmla="*/ 40 w 40"/>
                <a:gd name="T23" fmla="*/ 20 h 40"/>
                <a:gd name="T24" fmla="*/ 38 w 40"/>
                <a:gd name="T25" fmla="*/ 12 h 40"/>
                <a:gd name="T26" fmla="*/ 34 w 40"/>
                <a:gd name="T27" fmla="*/ 6 h 40"/>
                <a:gd name="T28" fmla="*/ 28 w 40"/>
                <a:gd name="T29" fmla="*/ 0 h 40"/>
                <a:gd name="T30" fmla="*/ 20 w 40"/>
                <a:gd name="T31" fmla="*/ 0 h 40"/>
                <a:gd name="T32" fmla="*/ 20 w 40"/>
                <a:gd name="T33" fmla="*/ 0 h 40"/>
                <a:gd name="T34" fmla="*/ 12 w 40"/>
                <a:gd name="T35" fmla="*/ 0 h 40"/>
                <a:gd name="T36" fmla="*/ 6 w 40"/>
                <a:gd name="T37" fmla="*/ 6 h 40"/>
                <a:gd name="T38" fmla="*/ 2 w 40"/>
                <a:gd name="T39" fmla="*/ 12 h 40"/>
                <a:gd name="T40" fmla="*/ 0 w 40"/>
                <a:gd name="T41" fmla="*/ 20 h 40"/>
                <a:gd name="T42" fmla="*/ 0 w 40"/>
                <a:gd name="T43" fmla="*/ 20 h 40"/>
                <a:gd name="T44" fmla="*/ 8 w 40"/>
                <a:gd name="T45" fmla="*/ 20 h 40"/>
                <a:gd name="T46" fmla="*/ 8 w 40"/>
                <a:gd name="T47" fmla="*/ 20 h 40"/>
                <a:gd name="T48" fmla="*/ 10 w 40"/>
                <a:gd name="T49" fmla="*/ 14 h 40"/>
                <a:gd name="T50" fmla="*/ 12 w 40"/>
                <a:gd name="T51" fmla="*/ 10 h 40"/>
                <a:gd name="T52" fmla="*/ 16 w 40"/>
                <a:gd name="T53" fmla="*/ 8 h 40"/>
                <a:gd name="T54" fmla="*/ 20 w 40"/>
                <a:gd name="T55" fmla="*/ 8 h 40"/>
                <a:gd name="T56" fmla="*/ 20 w 40"/>
                <a:gd name="T57" fmla="*/ 8 h 40"/>
                <a:gd name="T58" fmla="*/ 24 w 40"/>
                <a:gd name="T59" fmla="*/ 8 h 40"/>
                <a:gd name="T60" fmla="*/ 28 w 40"/>
                <a:gd name="T61" fmla="*/ 10 h 40"/>
                <a:gd name="T62" fmla="*/ 32 w 40"/>
                <a:gd name="T63" fmla="*/ 14 h 40"/>
                <a:gd name="T64" fmla="*/ 32 w 40"/>
                <a:gd name="T65" fmla="*/ 20 h 40"/>
                <a:gd name="T66" fmla="*/ 32 w 40"/>
                <a:gd name="T67" fmla="*/ 20 h 40"/>
                <a:gd name="T68" fmla="*/ 32 w 40"/>
                <a:gd name="T69" fmla="*/ 24 h 40"/>
                <a:gd name="T70" fmla="*/ 28 w 40"/>
                <a:gd name="T71" fmla="*/ 28 h 40"/>
                <a:gd name="T72" fmla="*/ 24 w 40"/>
                <a:gd name="T73" fmla="*/ 30 h 40"/>
                <a:gd name="T74" fmla="*/ 20 w 40"/>
                <a:gd name="T75" fmla="*/ 32 h 40"/>
                <a:gd name="T76" fmla="*/ 20 w 40"/>
                <a:gd name="T77" fmla="*/ 32 h 40"/>
                <a:gd name="T78" fmla="*/ 16 w 40"/>
                <a:gd name="T79" fmla="*/ 30 h 40"/>
                <a:gd name="T80" fmla="*/ 12 w 40"/>
                <a:gd name="T81" fmla="*/ 28 h 40"/>
                <a:gd name="T82" fmla="*/ 10 w 40"/>
                <a:gd name="T83" fmla="*/ 24 h 40"/>
                <a:gd name="T84" fmla="*/ 8 w 40"/>
                <a:gd name="T85" fmla="*/ 20 h 40"/>
                <a:gd name="T86" fmla="*/ 8 w 40"/>
                <a:gd name="T8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 h="40">
                  <a:moveTo>
                    <a:pt x="0" y="20"/>
                  </a:moveTo>
                  <a:lnTo>
                    <a:pt x="0" y="20"/>
                  </a:lnTo>
                  <a:lnTo>
                    <a:pt x="2" y="28"/>
                  </a:lnTo>
                  <a:lnTo>
                    <a:pt x="6" y="34"/>
                  </a:lnTo>
                  <a:lnTo>
                    <a:pt x="12" y="38"/>
                  </a:lnTo>
                  <a:lnTo>
                    <a:pt x="20" y="40"/>
                  </a:lnTo>
                  <a:lnTo>
                    <a:pt x="20" y="40"/>
                  </a:lnTo>
                  <a:lnTo>
                    <a:pt x="28" y="38"/>
                  </a:lnTo>
                  <a:lnTo>
                    <a:pt x="34" y="34"/>
                  </a:lnTo>
                  <a:lnTo>
                    <a:pt x="38" y="28"/>
                  </a:lnTo>
                  <a:lnTo>
                    <a:pt x="40" y="20"/>
                  </a:lnTo>
                  <a:lnTo>
                    <a:pt x="40" y="20"/>
                  </a:lnTo>
                  <a:lnTo>
                    <a:pt x="38" y="12"/>
                  </a:lnTo>
                  <a:lnTo>
                    <a:pt x="34" y="6"/>
                  </a:lnTo>
                  <a:lnTo>
                    <a:pt x="28" y="0"/>
                  </a:lnTo>
                  <a:lnTo>
                    <a:pt x="20" y="0"/>
                  </a:lnTo>
                  <a:lnTo>
                    <a:pt x="20" y="0"/>
                  </a:lnTo>
                  <a:lnTo>
                    <a:pt x="12" y="0"/>
                  </a:lnTo>
                  <a:lnTo>
                    <a:pt x="6" y="6"/>
                  </a:lnTo>
                  <a:lnTo>
                    <a:pt x="2" y="12"/>
                  </a:lnTo>
                  <a:lnTo>
                    <a:pt x="0" y="20"/>
                  </a:lnTo>
                  <a:lnTo>
                    <a:pt x="0" y="20"/>
                  </a:lnTo>
                  <a:close/>
                  <a:moveTo>
                    <a:pt x="8" y="20"/>
                  </a:moveTo>
                  <a:lnTo>
                    <a:pt x="8" y="20"/>
                  </a:lnTo>
                  <a:lnTo>
                    <a:pt x="10" y="14"/>
                  </a:lnTo>
                  <a:lnTo>
                    <a:pt x="12" y="10"/>
                  </a:lnTo>
                  <a:lnTo>
                    <a:pt x="16" y="8"/>
                  </a:lnTo>
                  <a:lnTo>
                    <a:pt x="20" y="8"/>
                  </a:lnTo>
                  <a:lnTo>
                    <a:pt x="20" y="8"/>
                  </a:lnTo>
                  <a:lnTo>
                    <a:pt x="24" y="8"/>
                  </a:lnTo>
                  <a:lnTo>
                    <a:pt x="28" y="10"/>
                  </a:lnTo>
                  <a:lnTo>
                    <a:pt x="32" y="14"/>
                  </a:lnTo>
                  <a:lnTo>
                    <a:pt x="32" y="20"/>
                  </a:lnTo>
                  <a:lnTo>
                    <a:pt x="32" y="20"/>
                  </a:lnTo>
                  <a:lnTo>
                    <a:pt x="32" y="24"/>
                  </a:lnTo>
                  <a:lnTo>
                    <a:pt x="28" y="28"/>
                  </a:lnTo>
                  <a:lnTo>
                    <a:pt x="24" y="30"/>
                  </a:lnTo>
                  <a:lnTo>
                    <a:pt x="20" y="32"/>
                  </a:lnTo>
                  <a:lnTo>
                    <a:pt x="20" y="32"/>
                  </a:lnTo>
                  <a:lnTo>
                    <a:pt x="16" y="30"/>
                  </a:lnTo>
                  <a:lnTo>
                    <a:pt x="12" y="28"/>
                  </a:lnTo>
                  <a:lnTo>
                    <a:pt x="10" y="24"/>
                  </a:lnTo>
                  <a:lnTo>
                    <a:pt x="8" y="20"/>
                  </a:lnTo>
                  <a:lnTo>
                    <a:pt x="8"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80" name="Freeform 264"/>
            <p:cNvSpPr>
              <a:spLocks noEditPoints="1"/>
            </p:cNvSpPr>
            <p:nvPr/>
          </p:nvSpPr>
          <p:spPr bwMode="auto">
            <a:xfrm>
              <a:off x="2980" y="2554"/>
              <a:ext cx="40" cy="40"/>
            </a:xfrm>
            <a:custGeom>
              <a:avLst/>
              <a:gdLst>
                <a:gd name="T0" fmla="*/ 0 w 40"/>
                <a:gd name="T1" fmla="*/ 20 h 40"/>
                <a:gd name="T2" fmla="*/ 0 w 40"/>
                <a:gd name="T3" fmla="*/ 20 h 40"/>
                <a:gd name="T4" fmla="*/ 2 w 40"/>
                <a:gd name="T5" fmla="*/ 28 h 40"/>
                <a:gd name="T6" fmla="*/ 6 w 40"/>
                <a:gd name="T7" fmla="*/ 34 h 40"/>
                <a:gd name="T8" fmla="*/ 12 w 40"/>
                <a:gd name="T9" fmla="*/ 38 h 40"/>
                <a:gd name="T10" fmla="*/ 20 w 40"/>
                <a:gd name="T11" fmla="*/ 40 h 40"/>
                <a:gd name="T12" fmla="*/ 20 w 40"/>
                <a:gd name="T13" fmla="*/ 40 h 40"/>
                <a:gd name="T14" fmla="*/ 28 w 40"/>
                <a:gd name="T15" fmla="*/ 38 h 40"/>
                <a:gd name="T16" fmla="*/ 34 w 40"/>
                <a:gd name="T17" fmla="*/ 34 h 40"/>
                <a:gd name="T18" fmla="*/ 38 w 40"/>
                <a:gd name="T19" fmla="*/ 28 h 40"/>
                <a:gd name="T20" fmla="*/ 40 w 40"/>
                <a:gd name="T21" fmla="*/ 20 h 40"/>
                <a:gd name="T22" fmla="*/ 40 w 40"/>
                <a:gd name="T23" fmla="*/ 20 h 40"/>
                <a:gd name="T24" fmla="*/ 38 w 40"/>
                <a:gd name="T25" fmla="*/ 12 h 40"/>
                <a:gd name="T26" fmla="*/ 34 w 40"/>
                <a:gd name="T27" fmla="*/ 6 h 40"/>
                <a:gd name="T28" fmla="*/ 28 w 40"/>
                <a:gd name="T29" fmla="*/ 0 h 40"/>
                <a:gd name="T30" fmla="*/ 20 w 40"/>
                <a:gd name="T31" fmla="*/ 0 h 40"/>
                <a:gd name="T32" fmla="*/ 20 w 40"/>
                <a:gd name="T33" fmla="*/ 0 h 40"/>
                <a:gd name="T34" fmla="*/ 12 w 40"/>
                <a:gd name="T35" fmla="*/ 0 h 40"/>
                <a:gd name="T36" fmla="*/ 6 w 40"/>
                <a:gd name="T37" fmla="*/ 6 h 40"/>
                <a:gd name="T38" fmla="*/ 2 w 40"/>
                <a:gd name="T39" fmla="*/ 12 h 40"/>
                <a:gd name="T40" fmla="*/ 0 w 40"/>
                <a:gd name="T41" fmla="*/ 20 h 40"/>
                <a:gd name="T42" fmla="*/ 0 w 40"/>
                <a:gd name="T43" fmla="*/ 20 h 40"/>
                <a:gd name="T44" fmla="*/ 8 w 40"/>
                <a:gd name="T45" fmla="*/ 20 h 40"/>
                <a:gd name="T46" fmla="*/ 8 w 40"/>
                <a:gd name="T47" fmla="*/ 20 h 40"/>
                <a:gd name="T48" fmla="*/ 10 w 40"/>
                <a:gd name="T49" fmla="*/ 14 h 40"/>
                <a:gd name="T50" fmla="*/ 12 w 40"/>
                <a:gd name="T51" fmla="*/ 10 h 40"/>
                <a:gd name="T52" fmla="*/ 16 w 40"/>
                <a:gd name="T53" fmla="*/ 8 h 40"/>
                <a:gd name="T54" fmla="*/ 20 w 40"/>
                <a:gd name="T55" fmla="*/ 8 h 40"/>
                <a:gd name="T56" fmla="*/ 20 w 40"/>
                <a:gd name="T57" fmla="*/ 8 h 40"/>
                <a:gd name="T58" fmla="*/ 24 w 40"/>
                <a:gd name="T59" fmla="*/ 8 h 40"/>
                <a:gd name="T60" fmla="*/ 28 w 40"/>
                <a:gd name="T61" fmla="*/ 10 h 40"/>
                <a:gd name="T62" fmla="*/ 32 w 40"/>
                <a:gd name="T63" fmla="*/ 14 h 40"/>
                <a:gd name="T64" fmla="*/ 32 w 40"/>
                <a:gd name="T65" fmla="*/ 20 h 40"/>
                <a:gd name="T66" fmla="*/ 32 w 40"/>
                <a:gd name="T67" fmla="*/ 20 h 40"/>
                <a:gd name="T68" fmla="*/ 32 w 40"/>
                <a:gd name="T69" fmla="*/ 24 h 40"/>
                <a:gd name="T70" fmla="*/ 28 w 40"/>
                <a:gd name="T71" fmla="*/ 28 h 40"/>
                <a:gd name="T72" fmla="*/ 24 w 40"/>
                <a:gd name="T73" fmla="*/ 30 h 40"/>
                <a:gd name="T74" fmla="*/ 20 w 40"/>
                <a:gd name="T75" fmla="*/ 32 h 40"/>
                <a:gd name="T76" fmla="*/ 20 w 40"/>
                <a:gd name="T77" fmla="*/ 32 h 40"/>
                <a:gd name="T78" fmla="*/ 16 w 40"/>
                <a:gd name="T79" fmla="*/ 30 h 40"/>
                <a:gd name="T80" fmla="*/ 12 w 40"/>
                <a:gd name="T81" fmla="*/ 28 h 40"/>
                <a:gd name="T82" fmla="*/ 10 w 40"/>
                <a:gd name="T83" fmla="*/ 24 h 40"/>
                <a:gd name="T84" fmla="*/ 8 w 40"/>
                <a:gd name="T85" fmla="*/ 20 h 40"/>
                <a:gd name="T86" fmla="*/ 8 w 40"/>
                <a:gd name="T8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 h="40">
                  <a:moveTo>
                    <a:pt x="0" y="20"/>
                  </a:moveTo>
                  <a:lnTo>
                    <a:pt x="0" y="20"/>
                  </a:lnTo>
                  <a:lnTo>
                    <a:pt x="2" y="28"/>
                  </a:lnTo>
                  <a:lnTo>
                    <a:pt x="6" y="34"/>
                  </a:lnTo>
                  <a:lnTo>
                    <a:pt x="12" y="38"/>
                  </a:lnTo>
                  <a:lnTo>
                    <a:pt x="20" y="40"/>
                  </a:lnTo>
                  <a:lnTo>
                    <a:pt x="20" y="40"/>
                  </a:lnTo>
                  <a:lnTo>
                    <a:pt x="28" y="38"/>
                  </a:lnTo>
                  <a:lnTo>
                    <a:pt x="34" y="34"/>
                  </a:lnTo>
                  <a:lnTo>
                    <a:pt x="38" y="28"/>
                  </a:lnTo>
                  <a:lnTo>
                    <a:pt x="40" y="20"/>
                  </a:lnTo>
                  <a:lnTo>
                    <a:pt x="40" y="20"/>
                  </a:lnTo>
                  <a:lnTo>
                    <a:pt x="38" y="12"/>
                  </a:lnTo>
                  <a:lnTo>
                    <a:pt x="34" y="6"/>
                  </a:lnTo>
                  <a:lnTo>
                    <a:pt x="28" y="0"/>
                  </a:lnTo>
                  <a:lnTo>
                    <a:pt x="20" y="0"/>
                  </a:lnTo>
                  <a:lnTo>
                    <a:pt x="20" y="0"/>
                  </a:lnTo>
                  <a:lnTo>
                    <a:pt x="12" y="0"/>
                  </a:lnTo>
                  <a:lnTo>
                    <a:pt x="6" y="6"/>
                  </a:lnTo>
                  <a:lnTo>
                    <a:pt x="2" y="12"/>
                  </a:lnTo>
                  <a:lnTo>
                    <a:pt x="0" y="20"/>
                  </a:lnTo>
                  <a:lnTo>
                    <a:pt x="0" y="20"/>
                  </a:lnTo>
                  <a:close/>
                  <a:moveTo>
                    <a:pt x="8" y="20"/>
                  </a:moveTo>
                  <a:lnTo>
                    <a:pt x="8" y="20"/>
                  </a:lnTo>
                  <a:lnTo>
                    <a:pt x="10" y="14"/>
                  </a:lnTo>
                  <a:lnTo>
                    <a:pt x="12" y="10"/>
                  </a:lnTo>
                  <a:lnTo>
                    <a:pt x="16" y="8"/>
                  </a:lnTo>
                  <a:lnTo>
                    <a:pt x="20" y="8"/>
                  </a:lnTo>
                  <a:lnTo>
                    <a:pt x="20" y="8"/>
                  </a:lnTo>
                  <a:lnTo>
                    <a:pt x="24" y="8"/>
                  </a:lnTo>
                  <a:lnTo>
                    <a:pt x="28" y="10"/>
                  </a:lnTo>
                  <a:lnTo>
                    <a:pt x="32" y="14"/>
                  </a:lnTo>
                  <a:lnTo>
                    <a:pt x="32" y="20"/>
                  </a:lnTo>
                  <a:lnTo>
                    <a:pt x="32" y="20"/>
                  </a:lnTo>
                  <a:lnTo>
                    <a:pt x="32" y="24"/>
                  </a:lnTo>
                  <a:lnTo>
                    <a:pt x="28" y="28"/>
                  </a:lnTo>
                  <a:lnTo>
                    <a:pt x="24" y="30"/>
                  </a:lnTo>
                  <a:lnTo>
                    <a:pt x="20" y="32"/>
                  </a:lnTo>
                  <a:lnTo>
                    <a:pt x="20" y="32"/>
                  </a:lnTo>
                  <a:lnTo>
                    <a:pt x="16" y="30"/>
                  </a:lnTo>
                  <a:lnTo>
                    <a:pt x="12" y="28"/>
                  </a:lnTo>
                  <a:lnTo>
                    <a:pt x="10" y="24"/>
                  </a:lnTo>
                  <a:lnTo>
                    <a:pt x="8" y="20"/>
                  </a:lnTo>
                  <a:lnTo>
                    <a:pt x="8"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grpSp>
      <p:grpSp>
        <p:nvGrpSpPr>
          <p:cNvPr id="726281" name="Group 265"/>
          <p:cNvGrpSpPr>
            <a:grpSpLocks/>
          </p:cNvGrpSpPr>
          <p:nvPr/>
        </p:nvGrpSpPr>
        <p:grpSpPr bwMode="auto">
          <a:xfrm>
            <a:off x="5029200" y="1066800"/>
            <a:ext cx="609600" cy="685800"/>
            <a:chOff x="2592" y="2112"/>
            <a:chExt cx="1120" cy="1166"/>
          </a:xfrm>
        </p:grpSpPr>
        <p:sp>
          <p:nvSpPr>
            <p:cNvPr id="726282" name="AutoShape 266"/>
            <p:cNvSpPr>
              <a:spLocks noChangeAspect="1" noChangeArrowheads="1" noTextEdit="1"/>
            </p:cNvSpPr>
            <p:nvPr/>
          </p:nvSpPr>
          <p:spPr bwMode="auto">
            <a:xfrm>
              <a:off x="2592" y="2112"/>
              <a:ext cx="1120" cy="1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83" name="Freeform 267"/>
            <p:cNvSpPr>
              <a:spLocks/>
            </p:cNvSpPr>
            <p:nvPr/>
          </p:nvSpPr>
          <p:spPr bwMode="auto">
            <a:xfrm>
              <a:off x="2938" y="2216"/>
              <a:ext cx="746" cy="966"/>
            </a:xfrm>
            <a:custGeom>
              <a:avLst/>
              <a:gdLst>
                <a:gd name="T0" fmla="*/ 352 w 746"/>
                <a:gd name="T1" fmla="*/ 0 h 966"/>
                <a:gd name="T2" fmla="*/ 352 w 746"/>
                <a:gd name="T3" fmla="*/ 0 h 966"/>
                <a:gd name="T4" fmla="*/ 352 w 746"/>
                <a:gd name="T5" fmla="*/ 0 h 966"/>
                <a:gd name="T6" fmla="*/ 352 w 746"/>
                <a:gd name="T7" fmla="*/ 0 h 966"/>
                <a:gd name="T8" fmla="*/ 338 w 746"/>
                <a:gd name="T9" fmla="*/ 2 h 966"/>
                <a:gd name="T10" fmla="*/ 18 w 746"/>
                <a:gd name="T11" fmla="*/ 20 h 966"/>
                <a:gd name="T12" fmla="*/ 18 w 746"/>
                <a:gd name="T13" fmla="*/ 20 h 966"/>
                <a:gd name="T14" fmla="*/ 12 w 746"/>
                <a:gd name="T15" fmla="*/ 22 h 966"/>
                <a:gd name="T16" fmla="*/ 6 w 746"/>
                <a:gd name="T17" fmla="*/ 26 h 966"/>
                <a:gd name="T18" fmla="*/ 2 w 746"/>
                <a:gd name="T19" fmla="*/ 32 h 966"/>
                <a:gd name="T20" fmla="*/ 0 w 746"/>
                <a:gd name="T21" fmla="*/ 40 h 966"/>
                <a:gd name="T22" fmla="*/ 0 w 746"/>
                <a:gd name="T23" fmla="*/ 892 h 966"/>
                <a:gd name="T24" fmla="*/ 0 w 746"/>
                <a:gd name="T25" fmla="*/ 892 h 966"/>
                <a:gd name="T26" fmla="*/ 0 w 746"/>
                <a:gd name="T27" fmla="*/ 892 h 966"/>
                <a:gd name="T28" fmla="*/ 0 w 746"/>
                <a:gd name="T29" fmla="*/ 900 h 966"/>
                <a:gd name="T30" fmla="*/ 4 w 746"/>
                <a:gd name="T31" fmla="*/ 908 h 966"/>
                <a:gd name="T32" fmla="*/ 10 w 746"/>
                <a:gd name="T33" fmla="*/ 916 h 966"/>
                <a:gd name="T34" fmla="*/ 20 w 746"/>
                <a:gd name="T35" fmla="*/ 924 h 966"/>
                <a:gd name="T36" fmla="*/ 20 w 746"/>
                <a:gd name="T37" fmla="*/ 924 h 966"/>
                <a:gd name="T38" fmla="*/ 42 w 746"/>
                <a:gd name="T39" fmla="*/ 930 h 966"/>
                <a:gd name="T40" fmla="*/ 68 w 746"/>
                <a:gd name="T41" fmla="*/ 936 h 966"/>
                <a:gd name="T42" fmla="*/ 102 w 746"/>
                <a:gd name="T43" fmla="*/ 944 h 966"/>
                <a:gd name="T44" fmla="*/ 148 w 746"/>
                <a:gd name="T45" fmla="*/ 950 h 966"/>
                <a:gd name="T46" fmla="*/ 204 w 746"/>
                <a:gd name="T47" fmla="*/ 958 h 966"/>
                <a:gd name="T48" fmla="*/ 272 w 746"/>
                <a:gd name="T49" fmla="*/ 964 h 966"/>
                <a:gd name="T50" fmla="*/ 352 w 746"/>
                <a:gd name="T51" fmla="*/ 966 h 966"/>
                <a:gd name="T52" fmla="*/ 352 w 746"/>
                <a:gd name="T53" fmla="*/ 966 h 966"/>
                <a:gd name="T54" fmla="*/ 366 w 746"/>
                <a:gd name="T55" fmla="*/ 966 h 966"/>
                <a:gd name="T56" fmla="*/ 378 w 746"/>
                <a:gd name="T57" fmla="*/ 964 h 966"/>
                <a:gd name="T58" fmla="*/ 388 w 746"/>
                <a:gd name="T59" fmla="*/ 958 h 966"/>
                <a:gd name="T60" fmla="*/ 386 w 746"/>
                <a:gd name="T61" fmla="*/ 960 h 966"/>
                <a:gd name="T62" fmla="*/ 734 w 746"/>
                <a:gd name="T63" fmla="*/ 808 h 966"/>
                <a:gd name="T64" fmla="*/ 734 w 746"/>
                <a:gd name="T65" fmla="*/ 808 h 966"/>
                <a:gd name="T66" fmla="*/ 740 w 746"/>
                <a:gd name="T67" fmla="*/ 806 h 966"/>
                <a:gd name="T68" fmla="*/ 742 w 746"/>
                <a:gd name="T69" fmla="*/ 800 h 966"/>
                <a:gd name="T70" fmla="*/ 746 w 746"/>
                <a:gd name="T71" fmla="*/ 796 h 966"/>
                <a:gd name="T72" fmla="*/ 746 w 746"/>
                <a:gd name="T73" fmla="*/ 790 h 966"/>
                <a:gd name="T74" fmla="*/ 746 w 746"/>
                <a:gd name="T75" fmla="*/ 76 h 966"/>
                <a:gd name="T76" fmla="*/ 746 w 746"/>
                <a:gd name="T77" fmla="*/ 76 h 966"/>
                <a:gd name="T78" fmla="*/ 744 w 746"/>
                <a:gd name="T79" fmla="*/ 68 h 966"/>
                <a:gd name="T80" fmla="*/ 742 w 746"/>
                <a:gd name="T81" fmla="*/ 62 h 966"/>
                <a:gd name="T82" fmla="*/ 736 w 746"/>
                <a:gd name="T83" fmla="*/ 58 h 966"/>
                <a:gd name="T84" fmla="*/ 730 w 746"/>
                <a:gd name="T85" fmla="*/ 56 h 966"/>
                <a:gd name="T86" fmla="*/ 380 w 746"/>
                <a:gd name="T87" fmla="*/ 2 h 966"/>
                <a:gd name="T88" fmla="*/ 380 w 746"/>
                <a:gd name="T89" fmla="*/ 2 h 966"/>
                <a:gd name="T90" fmla="*/ 362 w 746"/>
                <a:gd name="T91" fmla="*/ 0 h 966"/>
                <a:gd name="T92" fmla="*/ 352 w 746"/>
                <a:gd name="T93" fmla="*/ 0 h 966"/>
                <a:gd name="T94" fmla="*/ 352 w 746"/>
                <a:gd name="T95" fmla="*/ 0 h 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46" h="966">
                  <a:moveTo>
                    <a:pt x="352" y="0"/>
                  </a:moveTo>
                  <a:lnTo>
                    <a:pt x="352" y="0"/>
                  </a:lnTo>
                  <a:lnTo>
                    <a:pt x="352" y="0"/>
                  </a:lnTo>
                  <a:lnTo>
                    <a:pt x="352" y="0"/>
                  </a:lnTo>
                  <a:lnTo>
                    <a:pt x="338" y="2"/>
                  </a:lnTo>
                  <a:lnTo>
                    <a:pt x="18" y="20"/>
                  </a:lnTo>
                  <a:lnTo>
                    <a:pt x="18" y="20"/>
                  </a:lnTo>
                  <a:lnTo>
                    <a:pt x="12" y="22"/>
                  </a:lnTo>
                  <a:lnTo>
                    <a:pt x="6" y="26"/>
                  </a:lnTo>
                  <a:lnTo>
                    <a:pt x="2" y="32"/>
                  </a:lnTo>
                  <a:lnTo>
                    <a:pt x="0" y="40"/>
                  </a:lnTo>
                  <a:lnTo>
                    <a:pt x="0" y="892"/>
                  </a:lnTo>
                  <a:lnTo>
                    <a:pt x="0" y="892"/>
                  </a:lnTo>
                  <a:lnTo>
                    <a:pt x="0" y="892"/>
                  </a:lnTo>
                  <a:lnTo>
                    <a:pt x="0" y="900"/>
                  </a:lnTo>
                  <a:lnTo>
                    <a:pt x="4" y="908"/>
                  </a:lnTo>
                  <a:lnTo>
                    <a:pt x="10" y="916"/>
                  </a:lnTo>
                  <a:lnTo>
                    <a:pt x="20" y="924"/>
                  </a:lnTo>
                  <a:lnTo>
                    <a:pt x="20" y="924"/>
                  </a:lnTo>
                  <a:lnTo>
                    <a:pt x="42" y="930"/>
                  </a:lnTo>
                  <a:lnTo>
                    <a:pt x="68" y="936"/>
                  </a:lnTo>
                  <a:lnTo>
                    <a:pt x="102" y="944"/>
                  </a:lnTo>
                  <a:lnTo>
                    <a:pt x="148" y="950"/>
                  </a:lnTo>
                  <a:lnTo>
                    <a:pt x="204" y="958"/>
                  </a:lnTo>
                  <a:lnTo>
                    <a:pt x="272" y="964"/>
                  </a:lnTo>
                  <a:lnTo>
                    <a:pt x="352" y="966"/>
                  </a:lnTo>
                  <a:lnTo>
                    <a:pt x="352" y="966"/>
                  </a:lnTo>
                  <a:lnTo>
                    <a:pt x="366" y="966"/>
                  </a:lnTo>
                  <a:lnTo>
                    <a:pt x="378" y="964"/>
                  </a:lnTo>
                  <a:lnTo>
                    <a:pt x="388" y="958"/>
                  </a:lnTo>
                  <a:lnTo>
                    <a:pt x="386" y="960"/>
                  </a:lnTo>
                  <a:lnTo>
                    <a:pt x="734" y="808"/>
                  </a:lnTo>
                  <a:lnTo>
                    <a:pt x="734" y="808"/>
                  </a:lnTo>
                  <a:lnTo>
                    <a:pt x="740" y="806"/>
                  </a:lnTo>
                  <a:lnTo>
                    <a:pt x="742" y="800"/>
                  </a:lnTo>
                  <a:lnTo>
                    <a:pt x="746" y="796"/>
                  </a:lnTo>
                  <a:lnTo>
                    <a:pt x="746" y="790"/>
                  </a:lnTo>
                  <a:lnTo>
                    <a:pt x="746" y="76"/>
                  </a:lnTo>
                  <a:lnTo>
                    <a:pt x="746" y="76"/>
                  </a:lnTo>
                  <a:lnTo>
                    <a:pt x="744" y="68"/>
                  </a:lnTo>
                  <a:lnTo>
                    <a:pt x="742" y="62"/>
                  </a:lnTo>
                  <a:lnTo>
                    <a:pt x="736" y="58"/>
                  </a:lnTo>
                  <a:lnTo>
                    <a:pt x="730" y="56"/>
                  </a:lnTo>
                  <a:lnTo>
                    <a:pt x="380" y="2"/>
                  </a:lnTo>
                  <a:lnTo>
                    <a:pt x="380" y="2"/>
                  </a:lnTo>
                  <a:lnTo>
                    <a:pt x="362" y="0"/>
                  </a:lnTo>
                  <a:lnTo>
                    <a:pt x="352" y="0"/>
                  </a:lnTo>
                  <a:lnTo>
                    <a:pt x="35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84" name="Freeform 268"/>
            <p:cNvSpPr>
              <a:spLocks/>
            </p:cNvSpPr>
            <p:nvPr/>
          </p:nvSpPr>
          <p:spPr bwMode="auto">
            <a:xfrm>
              <a:off x="2962" y="2238"/>
              <a:ext cx="338" cy="920"/>
            </a:xfrm>
            <a:custGeom>
              <a:avLst/>
              <a:gdLst>
                <a:gd name="T0" fmla="*/ 0 w 338"/>
                <a:gd name="T1" fmla="*/ 20 h 920"/>
                <a:gd name="T2" fmla="*/ 0 w 338"/>
                <a:gd name="T3" fmla="*/ 20 h 920"/>
                <a:gd name="T4" fmla="*/ 0 w 338"/>
                <a:gd name="T5" fmla="*/ 872 h 920"/>
                <a:gd name="T6" fmla="*/ 0 w 338"/>
                <a:gd name="T7" fmla="*/ 872 h 920"/>
                <a:gd name="T8" fmla="*/ 0 w 338"/>
                <a:gd name="T9" fmla="*/ 876 h 920"/>
                <a:gd name="T10" fmla="*/ 2 w 338"/>
                <a:gd name="T11" fmla="*/ 878 h 920"/>
                <a:gd name="T12" fmla="*/ 4 w 338"/>
                <a:gd name="T13" fmla="*/ 878 h 920"/>
                <a:gd name="T14" fmla="*/ 4 w 338"/>
                <a:gd name="T15" fmla="*/ 878 h 920"/>
                <a:gd name="T16" fmla="*/ 34 w 338"/>
                <a:gd name="T17" fmla="*/ 888 h 920"/>
                <a:gd name="T18" fmla="*/ 60 w 338"/>
                <a:gd name="T19" fmla="*/ 894 h 920"/>
                <a:gd name="T20" fmla="*/ 92 w 338"/>
                <a:gd name="T21" fmla="*/ 900 h 920"/>
                <a:gd name="T22" fmla="*/ 136 w 338"/>
                <a:gd name="T23" fmla="*/ 906 h 920"/>
                <a:gd name="T24" fmla="*/ 188 w 338"/>
                <a:gd name="T25" fmla="*/ 912 h 920"/>
                <a:gd name="T26" fmla="*/ 254 w 338"/>
                <a:gd name="T27" fmla="*/ 916 h 920"/>
                <a:gd name="T28" fmla="*/ 330 w 338"/>
                <a:gd name="T29" fmla="*/ 920 h 920"/>
                <a:gd name="T30" fmla="*/ 330 w 338"/>
                <a:gd name="T31" fmla="*/ 920 h 920"/>
                <a:gd name="T32" fmla="*/ 338 w 338"/>
                <a:gd name="T33" fmla="*/ 920 h 920"/>
                <a:gd name="T34" fmla="*/ 338 w 338"/>
                <a:gd name="T35" fmla="*/ 0 h 920"/>
                <a:gd name="T36" fmla="*/ 338 w 338"/>
                <a:gd name="T37" fmla="*/ 0 h 920"/>
                <a:gd name="T38" fmla="*/ 330 w 338"/>
                <a:gd name="T39" fmla="*/ 0 h 920"/>
                <a:gd name="T40" fmla="*/ 330 w 338"/>
                <a:gd name="T41" fmla="*/ 0 h 920"/>
                <a:gd name="T42" fmla="*/ 0 w 338"/>
                <a:gd name="T43" fmla="*/ 20 h 920"/>
                <a:gd name="T44" fmla="*/ 0 w 338"/>
                <a:gd name="T45" fmla="*/ 20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8" h="920">
                  <a:moveTo>
                    <a:pt x="0" y="20"/>
                  </a:moveTo>
                  <a:lnTo>
                    <a:pt x="0" y="20"/>
                  </a:lnTo>
                  <a:lnTo>
                    <a:pt x="0" y="872"/>
                  </a:lnTo>
                  <a:lnTo>
                    <a:pt x="0" y="872"/>
                  </a:lnTo>
                  <a:lnTo>
                    <a:pt x="0" y="876"/>
                  </a:lnTo>
                  <a:lnTo>
                    <a:pt x="2" y="878"/>
                  </a:lnTo>
                  <a:lnTo>
                    <a:pt x="4" y="878"/>
                  </a:lnTo>
                  <a:lnTo>
                    <a:pt x="4" y="878"/>
                  </a:lnTo>
                  <a:lnTo>
                    <a:pt x="34" y="888"/>
                  </a:lnTo>
                  <a:lnTo>
                    <a:pt x="60" y="894"/>
                  </a:lnTo>
                  <a:lnTo>
                    <a:pt x="92" y="900"/>
                  </a:lnTo>
                  <a:lnTo>
                    <a:pt x="136" y="906"/>
                  </a:lnTo>
                  <a:lnTo>
                    <a:pt x="188" y="912"/>
                  </a:lnTo>
                  <a:lnTo>
                    <a:pt x="254" y="916"/>
                  </a:lnTo>
                  <a:lnTo>
                    <a:pt x="330" y="920"/>
                  </a:lnTo>
                  <a:lnTo>
                    <a:pt x="330" y="920"/>
                  </a:lnTo>
                  <a:lnTo>
                    <a:pt x="338" y="920"/>
                  </a:lnTo>
                  <a:lnTo>
                    <a:pt x="338" y="0"/>
                  </a:lnTo>
                  <a:lnTo>
                    <a:pt x="338" y="0"/>
                  </a:lnTo>
                  <a:lnTo>
                    <a:pt x="330" y="0"/>
                  </a:lnTo>
                  <a:lnTo>
                    <a:pt x="330" y="0"/>
                  </a:lnTo>
                  <a:lnTo>
                    <a:pt x="0" y="20"/>
                  </a:lnTo>
                  <a:lnTo>
                    <a:pt x="0" y="2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85" name="Freeform 269"/>
            <p:cNvSpPr>
              <a:spLocks/>
            </p:cNvSpPr>
            <p:nvPr/>
          </p:nvSpPr>
          <p:spPr bwMode="auto">
            <a:xfrm>
              <a:off x="2970" y="2240"/>
              <a:ext cx="328" cy="906"/>
            </a:xfrm>
            <a:custGeom>
              <a:avLst/>
              <a:gdLst>
                <a:gd name="T0" fmla="*/ 0 w 328"/>
                <a:gd name="T1" fmla="*/ 20 h 906"/>
                <a:gd name="T2" fmla="*/ 0 w 328"/>
                <a:gd name="T3" fmla="*/ 20 h 906"/>
                <a:gd name="T4" fmla="*/ 0 w 328"/>
                <a:gd name="T5" fmla="*/ 858 h 906"/>
                <a:gd name="T6" fmla="*/ 0 w 328"/>
                <a:gd name="T7" fmla="*/ 858 h 906"/>
                <a:gd name="T8" fmla="*/ 0 w 328"/>
                <a:gd name="T9" fmla="*/ 862 h 906"/>
                <a:gd name="T10" fmla="*/ 2 w 328"/>
                <a:gd name="T11" fmla="*/ 864 h 906"/>
                <a:gd name="T12" fmla="*/ 4 w 328"/>
                <a:gd name="T13" fmla="*/ 864 h 906"/>
                <a:gd name="T14" fmla="*/ 4 w 328"/>
                <a:gd name="T15" fmla="*/ 864 h 906"/>
                <a:gd name="T16" fmla="*/ 32 w 328"/>
                <a:gd name="T17" fmla="*/ 874 h 906"/>
                <a:gd name="T18" fmla="*/ 58 w 328"/>
                <a:gd name="T19" fmla="*/ 878 h 906"/>
                <a:gd name="T20" fmla="*/ 90 w 328"/>
                <a:gd name="T21" fmla="*/ 884 h 906"/>
                <a:gd name="T22" fmla="*/ 132 w 328"/>
                <a:gd name="T23" fmla="*/ 890 h 906"/>
                <a:gd name="T24" fmla="*/ 184 w 328"/>
                <a:gd name="T25" fmla="*/ 896 h 906"/>
                <a:gd name="T26" fmla="*/ 246 w 328"/>
                <a:gd name="T27" fmla="*/ 902 h 906"/>
                <a:gd name="T28" fmla="*/ 320 w 328"/>
                <a:gd name="T29" fmla="*/ 906 h 906"/>
                <a:gd name="T30" fmla="*/ 320 w 328"/>
                <a:gd name="T31" fmla="*/ 906 h 906"/>
                <a:gd name="T32" fmla="*/ 328 w 328"/>
                <a:gd name="T33" fmla="*/ 906 h 906"/>
                <a:gd name="T34" fmla="*/ 328 w 328"/>
                <a:gd name="T35" fmla="*/ 0 h 906"/>
                <a:gd name="T36" fmla="*/ 328 w 328"/>
                <a:gd name="T37" fmla="*/ 0 h 906"/>
                <a:gd name="T38" fmla="*/ 0 w 328"/>
                <a:gd name="T39" fmla="*/ 20 h 906"/>
                <a:gd name="T40" fmla="*/ 0 w 328"/>
                <a:gd name="T41" fmla="*/ 20 h 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8" h="906">
                  <a:moveTo>
                    <a:pt x="0" y="20"/>
                  </a:moveTo>
                  <a:lnTo>
                    <a:pt x="0" y="20"/>
                  </a:lnTo>
                  <a:lnTo>
                    <a:pt x="0" y="858"/>
                  </a:lnTo>
                  <a:lnTo>
                    <a:pt x="0" y="858"/>
                  </a:lnTo>
                  <a:lnTo>
                    <a:pt x="0" y="862"/>
                  </a:lnTo>
                  <a:lnTo>
                    <a:pt x="2" y="864"/>
                  </a:lnTo>
                  <a:lnTo>
                    <a:pt x="4" y="864"/>
                  </a:lnTo>
                  <a:lnTo>
                    <a:pt x="4" y="864"/>
                  </a:lnTo>
                  <a:lnTo>
                    <a:pt x="32" y="874"/>
                  </a:lnTo>
                  <a:lnTo>
                    <a:pt x="58" y="878"/>
                  </a:lnTo>
                  <a:lnTo>
                    <a:pt x="90" y="884"/>
                  </a:lnTo>
                  <a:lnTo>
                    <a:pt x="132" y="890"/>
                  </a:lnTo>
                  <a:lnTo>
                    <a:pt x="184" y="896"/>
                  </a:lnTo>
                  <a:lnTo>
                    <a:pt x="246" y="902"/>
                  </a:lnTo>
                  <a:lnTo>
                    <a:pt x="320" y="906"/>
                  </a:lnTo>
                  <a:lnTo>
                    <a:pt x="320" y="906"/>
                  </a:lnTo>
                  <a:lnTo>
                    <a:pt x="328" y="906"/>
                  </a:lnTo>
                  <a:lnTo>
                    <a:pt x="328" y="0"/>
                  </a:lnTo>
                  <a:lnTo>
                    <a:pt x="328" y="0"/>
                  </a:lnTo>
                  <a:lnTo>
                    <a:pt x="0" y="20"/>
                  </a:lnTo>
                  <a:lnTo>
                    <a:pt x="0" y="20"/>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86" name="Freeform 270"/>
            <p:cNvSpPr>
              <a:spLocks/>
            </p:cNvSpPr>
            <p:nvPr/>
          </p:nvSpPr>
          <p:spPr bwMode="auto">
            <a:xfrm>
              <a:off x="3346" y="2244"/>
              <a:ext cx="312" cy="896"/>
            </a:xfrm>
            <a:custGeom>
              <a:avLst/>
              <a:gdLst>
                <a:gd name="T0" fmla="*/ 0 w 312"/>
                <a:gd name="T1" fmla="*/ 0 h 896"/>
                <a:gd name="T2" fmla="*/ 0 w 312"/>
                <a:gd name="T3" fmla="*/ 896 h 896"/>
                <a:gd name="T4" fmla="*/ 0 w 312"/>
                <a:gd name="T5" fmla="*/ 896 h 896"/>
                <a:gd name="T6" fmla="*/ 312 w 312"/>
                <a:gd name="T7" fmla="*/ 758 h 896"/>
                <a:gd name="T8" fmla="*/ 312 w 312"/>
                <a:gd name="T9" fmla="*/ 758 h 896"/>
                <a:gd name="T10" fmla="*/ 312 w 312"/>
                <a:gd name="T11" fmla="*/ 48 h 896"/>
                <a:gd name="T12" fmla="*/ 312 w 312"/>
                <a:gd name="T13" fmla="*/ 48 h 896"/>
                <a:gd name="T14" fmla="*/ 0 w 312"/>
                <a:gd name="T15" fmla="*/ 0 h 896"/>
                <a:gd name="T16" fmla="*/ 0 w 312"/>
                <a:gd name="T17" fmla="*/ 0 h 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2" h="896">
                  <a:moveTo>
                    <a:pt x="0" y="0"/>
                  </a:moveTo>
                  <a:lnTo>
                    <a:pt x="0" y="896"/>
                  </a:lnTo>
                  <a:lnTo>
                    <a:pt x="0" y="896"/>
                  </a:lnTo>
                  <a:lnTo>
                    <a:pt x="312" y="758"/>
                  </a:lnTo>
                  <a:lnTo>
                    <a:pt x="312" y="758"/>
                  </a:lnTo>
                  <a:lnTo>
                    <a:pt x="312" y="48"/>
                  </a:lnTo>
                  <a:lnTo>
                    <a:pt x="312" y="48"/>
                  </a:lnTo>
                  <a:lnTo>
                    <a:pt x="0" y="0"/>
                  </a:lnTo>
                  <a:lnTo>
                    <a:pt x="0"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87" name="Freeform 271"/>
            <p:cNvSpPr>
              <a:spLocks/>
            </p:cNvSpPr>
            <p:nvPr/>
          </p:nvSpPr>
          <p:spPr bwMode="auto">
            <a:xfrm>
              <a:off x="3346" y="2284"/>
              <a:ext cx="312" cy="856"/>
            </a:xfrm>
            <a:custGeom>
              <a:avLst/>
              <a:gdLst>
                <a:gd name="T0" fmla="*/ 256 w 312"/>
                <a:gd name="T1" fmla="*/ 0 h 856"/>
                <a:gd name="T2" fmla="*/ 256 w 312"/>
                <a:gd name="T3" fmla="*/ 0 h 856"/>
                <a:gd name="T4" fmla="*/ 312 w 312"/>
                <a:gd name="T5" fmla="*/ 8 h 856"/>
                <a:gd name="T6" fmla="*/ 312 w 312"/>
                <a:gd name="T7" fmla="*/ 8 h 856"/>
                <a:gd name="T8" fmla="*/ 312 w 312"/>
                <a:gd name="T9" fmla="*/ 718 h 856"/>
                <a:gd name="T10" fmla="*/ 312 w 312"/>
                <a:gd name="T11" fmla="*/ 718 h 856"/>
                <a:gd name="T12" fmla="*/ 0 w 312"/>
                <a:gd name="T13" fmla="*/ 856 h 856"/>
                <a:gd name="T14" fmla="*/ 0 w 312"/>
                <a:gd name="T15" fmla="*/ 544 h 856"/>
                <a:gd name="T16" fmla="*/ 0 w 312"/>
                <a:gd name="T17" fmla="*/ 544 h 856"/>
                <a:gd name="T18" fmla="*/ 8 w 312"/>
                <a:gd name="T19" fmla="*/ 520 h 856"/>
                <a:gd name="T20" fmla="*/ 16 w 312"/>
                <a:gd name="T21" fmla="*/ 496 h 856"/>
                <a:gd name="T22" fmla="*/ 24 w 312"/>
                <a:gd name="T23" fmla="*/ 476 h 856"/>
                <a:gd name="T24" fmla="*/ 34 w 312"/>
                <a:gd name="T25" fmla="*/ 456 h 856"/>
                <a:gd name="T26" fmla="*/ 54 w 312"/>
                <a:gd name="T27" fmla="*/ 422 h 856"/>
                <a:gd name="T28" fmla="*/ 76 w 312"/>
                <a:gd name="T29" fmla="*/ 392 h 856"/>
                <a:gd name="T30" fmla="*/ 100 w 312"/>
                <a:gd name="T31" fmla="*/ 364 h 856"/>
                <a:gd name="T32" fmla="*/ 124 w 312"/>
                <a:gd name="T33" fmla="*/ 340 h 856"/>
                <a:gd name="T34" fmla="*/ 170 w 312"/>
                <a:gd name="T35" fmla="*/ 296 h 856"/>
                <a:gd name="T36" fmla="*/ 192 w 312"/>
                <a:gd name="T37" fmla="*/ 272 h 856"/>
                <a:gd name="T38" fmla="*/ 212 w 312"/>
                <a:gd name="T39" fmla="*/ 248 h 856"/>
                <a:gd name="T40" fmla="*/ 230 w 312"/>
                <a:gd name="T41" fmla="*/ 220 h 856"/>
                <a:gd name="T42" fmla="*/ 236 w 312"/>
                <a:gd name="T43" fmla="*/ 204 h 856"/>
                <a:gd name="T44" fmla="*/ 244 w 312"/>
                <a:gd name="T45" fmla="*/ 188 h 856"/>
                <a:gd name="T46" fmla="*/ 248 w 312"/>
                <a:gd name="T47" fmla="*/ 170 h 856"/>
                <a:gd name="T48" fmla="*/ 254 w 312"/>
                <a:gd name="T49" fmla="*/ 152 h 856"/>
                <a:gd name="T50" fmla="*/ 258 w 312"/>
                <a:gd name="T51" fmla="*/ 130 h 856"/>
                <a:gd name="T52" fmla="*/ 260 w 312"/>
                <a:gd name="T53" fmla="*/ 108 h 856"/>
                <a:gd name="T54" fmla="*/ 260 w 312"/>
                <a:gd name="T55" fmla="*/ 84 h 856"/>
                <a:gd name="T56" fmla="*/ 260 w 312"/>
                <a:gd name="T57" fmla="*/ 58 h 856"/>
                <a:gd name="T58" fmla="*/ 258 w 312"/>
                <a:gd name="T59" fmla="*/ 30 h 856"/>
                <a:gd name="T60" fmla="*/ 256 w 312"/>
                <a:gd name="T61" fmla="*/ 0 h 856"/>
                <a:gd name="T62" fmla="*/ 256 w 312"/>
                <a:gd name="T63" fmla="*/ 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2" h="856">
                  <a:moveTo>
                    <a:pt x="256" y="0"/>
                  </a:moveTo>
                  <a:lnTo>
                    <a:pt x="256" y="0"/>
                  </a:lnTo>
                  <a:lnTo>
                    <a:pt x="312" y="8"/>
                  </a:lnTo>
                  <a:lnTo>
                    <a:pt x="312" y="8"/>
                  </a:lnTo>
                  <a:lnTo>
                    <a:pt x="312" y="718"/>
                  </a:lnTo>
                  <a:lnTo>
                    <a:pt x="312" y="718"/>
                  </a:lnTo>
                  <a:lnTo>
                    <a:pt x="0" y="856"/>
                  </a:lnTo>
                  <a:lnTo>
                    <a:pt x="0" y="544"/>
                  </a:lnTo>
                  <a:lnTo>
                    <a:pt x="0" y="544"/>
                  </a:lnTo>
                  <a:lnTo>
                    <a:pt x="8" y="520"/>
                  </a:lnTo>
                  <a:lnTo>
                    <a:pt x="16" y="496"/>
                  </a:lnTo>
                  <a:lnTo>
                    <a:pt x="24" y="476"/>
                  </a:lnTo>
                  <a:lnTo>
                    <a:pt x="34" y="456"/>
                  </a:lnTo>
                  <a:lnTo>
                    <a:pt x="54" y="422"/>
                  </a:lnTo>
                  <a:lnTo>
                    <a:pt x="76" y="392"/>
                  </a:lnTo>
                  <a:lnTo>
                    <a:pt x="100" y="364"/>
                  </a:lnTo>
                  <a:lnTo>
                    <a:pt x="124" y="340"/>
                  </a:lnTo>
                  <a:lnTo>
                    <a:pt x="170" y="296"/>
                  </a:lnTo>
                  <a:lnTo>
                    <a:pt x="192" y="272"/>
                  </a:lnTo>
                  <a:lnTo>
                    <a:pt x="212" y="248"/>
                  </a:lnTo>
                  <a:lnTo>
                    <a:pt x="230" y="220"/>
                  </a:lnTo>
                  <a:lnTo>
                    <a:pt x="236" y="204"/>
                  </a:lnTo>
                  <a:lnTo>
                    <a:pt x="244" y="188"/>
                  </a:lnTo>
                  <a:lnTo>
                    <a:pt x="248" y="170"/>
                  </a:lnTo>
                  <a:lnTo>
                    <a:pt x="254" y="152"/>
                  </a:lnTo>
                  <a:lnTo>
                    <a:pt x="258" y="130"/>
                  </a:lnTo>
                  <a:lnTo>
                    <a:pt x="260" y="108"/>
                  </a:lnTo>
                  <a:lnTo>
                    <a:pt x="260" y="84"/>
                  </a:lnTo>
                  <a:lnTo>
                    <a:pt x="260" y="58"/>
                  </a:lnTo>
                  <a:lnTo>
                    <a:pt x="258" y="30"/>
                  </a:lnTo>
                  <a:lnTo>
                    <a:pt x="256" y="0"/>
                  </a:lnTo>
                  <a:lnTo>
                    <a:pt x="256" y="0"/>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88" name="Freeform 272"/>
            <p:cNvSpPr>
              <a:spLocks/>
            </p:cNvSpPr>
            <p:nvPr/>
          </p:nvSpPr>
          <p:spPr bwMode="auto">
            <a:xfrm>
              <a:off x="3292" y="2238"/>
              <a:ext cx="42" cy="920"/>
            </a:xfrm>
            <a:custGeom>
              <a:avLst/>
              <a:gdLst>
                <a:gd name="T0" fmla="*/ 0 w 42"/>
                <a:gd name="T1" fmla="*/ 0 h 920"/>
                <a:gd name="T2" fmla="*/ 0 w 42"/>
                <a:gd name="T3" fmla="*/ 920 h 920"/>
                <a:gd name="T4" fmla="*/ 0 w 42"/>
                <a:gd name="T5" fmla="*/ 920 h 920"/>
                <a:gd name="T6" fmla="*/ 12 w 42"/>
                <a:gd name="T7" fmla="*/ 918 h 920"/>
                <a:gd name="T8" fmla="*/ 12 w 42"/>
                <a:gd name="T9" fmla="*/ 918 h 920"/>
                <a:gd name="T10" fmla="*/ 22 w 42"/>
                <a:gd name="T11" fmla="*/ 918 h 920"/>
                <a:gd name="T12" fmla="*/ 30 w 42"/>
                <a:gd name="T13" fmla="*/ 914 h 920"/>
                <a:gd name="T14" fmla="*/ 42 w 42"/>
                <a:gd name="T15" fmla="*/ 906 h 920"/>
                <a:gd name="T16" fmla="*/ 42 w 42"/>
                <a:gd name="T17" fmla="*/ 10 h 920"/>
                <a:gd name="T18" fmla="*/ 42 w 42"/>
                <a:gd name="T19" fmla="*/ 10 h 920"/>
                <a:gd name="T20" fmla="*/ 30 w 42"/>
                <a:gd name="T21" fmla="*/ 4 h 920"/>
                <a:gd name="T22" fmla="*/ 22 w 42"/>
                <a:gd name="T23" fmla="*/ 2 h 920"/>
                <a:gd name="T24" fmla="*/ 12 w 42"/>
                <a:gd name="T25" fmla="*/ 0 h 920"/>
                <a:gd name="T26" fmla="*/ 12 w 42"/>
                <a:gd name="T27" fmla="*/ 0 h 920"/>
                <a:gd name="T28" fmla="*/ 0 w 42"/>
                <a:gd name="T29" fmla="*/ 0 h 920"/>
                <a:gd name="T30" fmla="*/ 0 w 42"/>
                <a:gd name="T31" fmla="*/ 0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 h="920">
                  <a:moveTo>
                    <a:pt x="0" y="0"/>
                  </a:moveTo>
                  <a:lnTo>
                    <a:pt x="0" y="920"/>
                  </a:lnTo>
                  <a:lnTo>
                    <a:pt x="0" y="920"/>
                  </a:lnTo>
                  <a:lnTo>
                    <a:pt x="12" y="918"/>
                  </a:lnTo>
                  <a:lnTo>
                    <a:pt x="12" y="918"/>
                  </a:lnTo>
                  <a:lnTo>
                    <a:pt x="22" y="918"/>
                  </a:lnTo>
                  <a:lnTo>
                    <a:pt x="30" y="914"/>
                  </a:lnTo>
                  <a:lnTo>
                    <a:pt x="42" y="906"/>
                  </a:lnTo>
                  <a:lnTo>
                    <a:pt x="42" y="10"/>
                  </a:lnTo>
                  <a:lnTo>
                    <a:pt x="42" y="10"/>
                  </a:lnTo>
                  <a:lnTo>
                    <a:pt x="30" y="4"/>
                  </a:lnTo>
                  <a:lnTo>
                    <a:pt x="22" y="2"/>
                  </a:lnTo>
                  <a:lnTo>
                    <a:pt x="12" y="0"/>
                  </a:lnTo>
                  <a:lnTo>
                    <a:pt x="12" y="0"/>
                  </a:lnTo>
                  <a:lnTo>
                    <a:pt x="0" y="0"/>
                  </a:lnTo>
                  <a:lnTo>
                    <a:pt x="0"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89" name="Freeform 273"/>
            <p:cNvSpPr>
              <a:spLocks/>
            </p:cNvSpPr>
            <p:nvPr/>
          </p:nvSpPr>
          <p:spPr bwMode="auto">
            <a:xfrm>
              <a:off x="3040" y="2496"/>
              <a:ext cx="32" cy="120"/>
            </a:xfrm>
            <a:custGeom>
              <a:avLst/>
              <a:gdLst>
                <a:gd name="T0" fmla="*/ 32 w 32"/>
                <a:gd name="T1" fmla="*/ 0 h 120"/>
                <a:gd name="T2" fmla="*/ 32 w 32"/>
                <a:gd name="T3" fmla="*/ 0 h 120"/>
                <a:gd name="T4" fmla="*/ 0 w 32"/>
                <a:gd name="T5" fmla="*/ 0 h 120"/>
                <a:gd name="T6" fmla="*/ 0 w 32"/>
                <a:gd name="T7" fmla="*/ 0 h 120"/>
                <a:gd name="T8" fmla="*/ 0 w 32"/>
                <a:gd name="T9" fmla="*/ 120 h 120"/>
                <a:gd name="T10" fmla="*/ 32 w 32"/>
                <a:gd name="T11" fmla="*/ 62 h 120"/>
                <a:gd name="T12" fmla="*/ 32 w 32"/>
                <a:gd name="T13" fmla="*/ 0 h 120"/>
              </a:gdLst>
              <a:ahLst/>
              <a:cxnLst>
                <a:cxn ang="0">
                  <a:pos x="T0" y="T1"/>
                </a:cxn>
                <a:cxn ang="0">
                  <a:pos x="T2" y="T3"/>
                </a:cxn>
                <a:cxn ang="0">
                  <a:pos x="T4" y="T5"/>
                </a:cxn>
                <a:cxn ang="0">
                  <a:pos x="T6" y="T7"/>
                </a:cxn>
                <a:cxn ang="0">
                  <a:pos x="T8" y="T9"/>
                </a:cxn>
                <a:cxn ang="0">
                  <a:pos x="T10" y="T11"/>
                </a:cxn>
                <a:cxn ang="0">
                  <a:pos x="T12" y="T13"/>
                </a:cxn>
              </a:cxnLst>
              <a:rect l="0" t="0" r="r" b="b"/>
              <a:pathLst>
                <a:path w="32" h="120">
                  <a:moveTo>
                    <a:pt x="32" y="0"/>
                  </a:moveTo>
                  <a:lnTo>
                    <a:pt x="32" y="0"/>
                  </a:lnTo>
                  <a:lnTo>
                    <a:pt x="0" y="0"/>
                  </a:lnTo>
                  <a:lnTo>
                    <a:pt x="0" y="0"/>
                  </a:lnTo>
                  <a:lnTo>
                    <a:pt x="0" y="120"/>
                  </a:lnTo>
                  <a:lnTo>
                    <a:pt x="32" y="62"/>
                  </a:lnTo>
                  <a:lnTo>
                    <a:pt x="32" y="0"/>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90" name="Freeform 274"/>
            <p:cNvSpPr>
              <a:spLocks/>
            </p:cNvSpPr>
            <p:nvPr/>
          </p:nvSpPr>
          <p:spPr bwMode="auto">
            <a:xfrm>
              <a:off x="3044" y="2502"/>
              <a:ext cx="30" cy="112"/>
            </a:xfrm>
            <a:custGeom>
              <a:avLst/>
              <a:gdLst>
                <a:gd name="T0" fmla="*/ 30 w 30"/>
                <a:gd name="T1" fmla="*/ 0 h 112"/>
                <a:gd name="T2" fmla="*/ 30 w 30"/>
                <a:gd name="T3" fmla="*/ 0 h 112"/>
                <a:gd name="T4" fmla="*/ 0 w 30"/>
                <a:gd name="T5" fmla="*/ 0 h 112"/>
                <a:gd name="T6" fmla="*/ 0 w 30"/>
                <a:gd name="T7" fmla="*/ 0 h 112"/>
                <a:gd name="T8" fmla="*/ 0 w 30"/>
                <a:gd name="T9" fmla="*/ 112 h 112"/>
                <a:gd name="T10" fmla="*/ 30 w 30"/>
                <a:gd name="T11" fmla="*/ 58 h 112"/>
                <a:gd name="T12" fmla="*/ 30 w 30"/>
                <a:gd name="T13" fmla="*/ 0 h 112"/>
              </a:gdLst>
              <a:ahLst/>
              <a:cxnLst>
                <a:cxn ang="0">
                  <a:pos x="T0" y="T1"/>
                </a:cxn>
                <a:cxn ang="0">
                  <a:pos x="T2" y="T3"/>
                </a:cxn>
                <a:cxn ang="0">
                  <a:pos x="T4" y="T5"/>
                </a:cxn>
                <a:cxn ang="0">
                  <a:pos x="T6" y="T7"/>
                </a:cxn>
                <a:cxn ang="0">
                  <a:pos x="T8" y="T9"/>
                </a:cxn>
                <a:cxn ang="0">
                  <a:pos x="T10" y="T11"/>
                </a:cxn>
                <a:cxn ang="0">
                  <a:pos x="T12" y="T13"/>
                </a:cxn>
              </a:cxnLst>
              <a:rect l="0" t="0" r="r" b="b"/>
              <a:pathLst>
                <a:path w="30" h="112">
                  <a:moveTo>
                    <a:pt x="30" y="0"/>
                  </a:moveTo>
                  <a:lnTo>
                    <a:pt x="30" y="0"/>
                  </a:lnTo>
                  <a:lnTo>
                    <a:pt x="0" y="0"/>
                  </a:lnTo>
                  <a:lnTo>
                    <a:pt x="0" y="0"/>
                  </a:lnTo>
                  <a:lnTo>
                    <a:pt x="0" y="112"/>
                  </a:lnTo>
                  <a:lnTo>
                    <a:pt x="30" y="58"/>
                  </a:lnTo>
                  <a:lnTo>
                    <a:pt x="30" y="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91" name="Freeform 275"/>
            <p:cNvSpPr>
              <a:spLocks/>
            </p:cNvSpPr>
            <p:nvPr/>
          </p:nvSpPr>
          <p:spPr bwMode="auto">
            <a:xfrm>
              <a:off x="3078" y="2496"/>
              <a:ext cx="188" cy="62"/>
            </a:xfrm>
            <a:custGeom>
              <a:avLst/>
              <a:gdLst>
                <a:gd name="T0" fmla="*/ 0 w 188"/>
                <a:gd name="T1" fmla="*/ 0 h 62"/>
                <a:gd name="T2" fmla="*/ 0 w 188"/>
                <a:gd name="T3" fmla="*/ 0 h 62"/>
                <a:gd name="T4" fmla="*/ 0 w 188"/>
                <a:gd name="T5" fmla="*/ 60 h 62"/>
                <a:gd name="T6" fmla="*/ 0 w 188"/>
                <a:gd name="T7" fmla="*/ 60 h 62"/>
                <a:gd name="T8" fmla="*/ 188 w 188"/>
                <a:gd name="T9" fmla="*/ 62 h 62"/>
                <a:gd name="T10" fmla="*/ 188 w 188"/>
                <a:gd name="T11" fmla="*/ 62 h 62"/>
                <a:gd name="T12" fmla="*/ 188 w 188"/>
                <a:gd name="T13" fmla="*/ 0 h 62"/>
                <a:gd name="T14" fmla="*/ 188 w 188"/>
                <a:gd name="T15" fmla="*/ 0 h 62"/>
                <a:gd name="T16" fmla="*/ 0 w 188"/>
                <a:gd name="T17" fmla="*/ 0 h 62"/>
                <a:gd name="T18" fmla="*/ 0 w 188"/>
                <a:gd name="T19"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8" h="62">
                  <a:moveTo>
                    <a:pt x="0" y="0"/>
                  </a:moveTo>
                  <a:lnTo>
                    <a:pt x="0" y="0"/>
                  </a:lnTo>
                  <a:lnTo>
                    <a:pt x="0" y="60"/>
                  </a:lnTo>
                  <a:lnTo>
                    <a:pt x="0" y="60"/>
                  </a:lnTo>
                  <a:lnTo>
                    <a:pt x="188" y="62"/>
                  </a:lnTo>
                  <a:lnTo>
                    <a:pt x="188" y="62"/>
                  </a:lnTo>
                  <a:lnTo>
                    <a:pt x="188" y="0"/>
                  </a:lnTo>
                  <a:lnTo>
                    <a:pt x="188" y="0"/>
                  </a:lnTo>
                  <a:lnTo>
                    <a:pt x="0" y="0"/>
                  </a:lnTo>
                  <a:lnTo>
                    <a:pt x="0"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92" name="Freeform 276"/>
            <p:cNvSpPr>
              <a:spLocks/>
            </p:cNvSpPr>
            <p:nvPr/>
          </p:nvSpPr>
          <p:spPr bwMode="auto">
            <a:xfrm>
              <a:off x="3084" y="2504"/>
              <a:ext cx="182" cy="56"/>
            </a:xfrm>
            <a:custGeom>
              <a:avLst/>
              <a:gdLst>
                <a:gd name="T0" fmla="*/ 0 w 182"/>
                <a:gd name="T1" fmla="*/ 0 h 56"/>
                <a:gd name="T2" fmla="*/ 0 w 182"/>
                <a:gd name="T3" fmla="*/ 0 h 56"/>
                <a:gd name="T4" fmla="*/ 0 w 182"/>
                <a:gd name="T5" fmla="*/ 54 h 56"/>
                <a:gd name="T6" fmla="*/ 0 w 182"/>
                <a:gd name="T7" fmla="*/ 54 h 56"/>
                <a:gd name="T8" fmla="*/ 182 w 182"/>
                <a:gd name="T9" fmla="*/ 56 h 56"/>
                <a:gd name="T10" fmla="*/ 182 w 182"/>
                <a:gd name="T11" fmla="*/ 56 h 56"/>
                <a:gd name="T12" fmla="*/ 182 w 182"/>
                <a:gd name="T13" fmla="*/ 0 h 56"/>
                <a:gd name="T14" fmla="*/ 182 w 182"/>
                <a:gd name="T15" fmla="*/ 0 h 56"/>
                <a:gd name="T16" fmla="*/ 0 w 182"/>
                <a:gd name="T17" fmla="*/ 0 h 56"/>
                <a:gd name="T18" fmla="*/ 0 w 182"/>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2" h="56">
                  <a:moveTo>
                    <a:pt x="0" y="0"/>
                  </a:moveTo>
                  <a:lnTo>
                    <a:pt x="0" y="0"/>
                  </a:lnTo>
                  <a:lnTo>
                    <a:pt x="0" y="54"/>
                  </a:lnTo>
                  <a:lnTo>
                    <a:pt x="0" y="54"/>
                  </a:lnTo>
                  <a:lnTo>
                    <a:pt x="182" y="56"/>
                  </a:lnTo>
                  <a:lnTo>
                    <a:pt x="182" y="56"/>
                  </a:lnTo>
                  <a:lnTo>
                    <a:pt x="182" y="0"/>
                  </a:lnTo>
                  <a:lnTo>
                    <a:pt x="182" y="0"/>
                  </a:lnTo>
                  <a:lnTo>
                    <a:pt x="0" y="0"/>
                  </a:lnTo>
                  <a:lnTo>
                    <a:pt x="0"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93" name="Freeform 277"/>
            <p:cNvSpPr>
              <a:spLocks/>
            </p:cNvSpPr>
            <p:nvPr/>
          </p:nvSpPr>
          <p:spPr bwMode="auto">
            <a:xfrm>
              <a:off x="3040" y="2562"/>
              <a:ext cx="226" cy="70"/>
            </a:xfrm>
            <a:custGeom>
              <a:avLst/>
              <a:gdLst>
                <a:gd name="T0" fmla="*/ 0 w 226"/>
                <a:gd name="T1" fmla="*/ 64 h 70"/>
                <a:gd name="T2" fmla="*/ 0 w 226"/>
                <a:gd name="T3" fmla="*/ 64 h 70"/>
                <a:gd name="T4" fmla="*/ 226 w 226"/>
                <a:gd name="T5" fmla="*/ 70 h 70"/>
                <a:gd name="T6" fmla="*/ 226 w 226"/>
                <a:gd name="T7" fmla="*/ 70 h 70"/>
                <a:gd name="T8" fmla="*/ 226 w 226"/>
                <a:gd name="T9" fmla="*/ 2 h 70"/>
                <a:gd name="T10" fmla="*/ 36 w 226"/>
                <a:gd name="T11" fmla="*/ 0 h 70"/>
                <a:gd name="T12" fmla="*/ 0 w 226"/>
                <a:gd name="T13" fmla="*/ 64 h 70"/>
              </a:gdLst>
              <a:ahLst/>
              <a:cxnLst>
                <a:cxn ang="0">
                  <a:pos x="T0" y="T1"/>
                </a:cxn>
                <a:cxn ang="0">
                  <a:pos x="T2" y="T3"/>
                </a:cxn>
                <a:cxn ang="0">
                  <a:pos x="T4" y="T5"/>
                </a:cxn>
                <a:cxn ang="0">
                  <a:pos x="T6" y="T7"/>
                </a:cxn>
                <a:cxn ang="0">
                  <a:pos x="T8" y="T9"/>
                </a:cxn>
                <a:cxn ang="0">
                  <a:pos x="T10" y="T11"/>
                </a:cxn>
                <a:cxn ang="0">
                  <a:pos x="T12" y="T13"/>
                </a:cxn>
              </a:cxnLst>
              <a:rect l="0" t="0" r="r" b="b"/>
              <a:pathLst>
                <a:path w="226" h="70">
                  <a:moveTo>
                    <a:pt x="0" y="64"/>
                  </a:moveTo>
                  <a:lnTo>
                    <a:pt x="0" y="64"/>
                  </a:lnTo>
                  <a:lnTo>
                    <a:pt x="226" y="70"/>
                  </a:lnTo>
                  <a:lnTo>
                    <a:pt x="226" y="70"/>
                  </a:lnTo>
                  <a:lnTo>
                    <a:pt x="226" y="2"/>
                  </a:lnTo>
                  <a:lnTo>
                    <a:pt x="36" y="0"/>
                  </a:lnTo>
                  <a:lnTo>
                    <a:pt x="0" y="64"/>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94" name="Freeform 278"/>
            <p:cNvSpPr>
              <a:spLocks/>
            </p:cNvSpPr>
            <p:nvPr/>
          </p:nvSpPr>
          <p:spPr bwMode="auto">
            <a:xfrm>
              <a:off x="2986" y="2268"/>
              <a:ext cx="282" cy="202"/>
            </a:xfrm>
            <a:custGeom>
              <a:avLst/>
              <a:gdLst>
                <a:gd name="T0" fmla="*/ 282 w 282"/>
                <a:gd name="T1" fmla="*/ 202 h 202"/>
                <a:gd name="T2" fmla="*/ 0 w 282"/>
                <a:gd name="T3" fmla="*/ 202 h 202"/>
                <a:gd name="T4" fmla="*/ 0 w 282"/>
                <a:gd name="T5" fmla="*/ 16 h 202"/>
                <a:gd name="T6" fmla="*/ 282 w 282"/>
                <a:gd name="T7" fmla="*/ 0 h 202"/>
                <a:gd name="T8" fmla="*/ 282 w 282"/>
                <a:gd name="T9" fmla="*/ 202 h 202"/>
              </a:gdLst>
              <a:ahLst/>
              <a:cxnLst>
                <a:cxn ang="0">
                  <a:pos x="T0" y="T1"/>
                </a:cxn>
                <a:cxn ang="0">
                  <a:pos x="T2" y="T3"/>
                </a:cxn>
                <a:cxn ang="0">
                  <a:pos x="T4" y="T5"/>
                </a:cxn>
                <a:cxn ang="0">
                  <a:pos x="T6" y="T7"/>
                </a:cxn>
                <a:cxn ang="0">
                  <a:pos x="T8" y="T9"/>
                </a:cxn>
              </a:cxnLst>
              <a:rect l="0" t="0" r="r" b="b"/>
              <a:pathLst>
                <a:path w="282" h="202">
                  <a:moveTo>
                    <a:pt x="282" y="202"/>
                  </a:moveTo>
                  <a:lnTo>
                    <a:pt x="0" y="202"/>
                  </a:lnTo>
                  <a:lnTo>
                    <a:pt x="0" y="16"/>
                  </a:lnTo>
                  <a:lnTo>
                    <a:pt x="282" y="0"/>
                  </a:lnTo>
                  <a:lnTo>
                    <a:pt x="282" y="202"/>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95" name="Freeform 279"/>
            <p:cNvSpPr>
              <a:spLocks/>
            </p:cNvSpPr>
            <p:nvPr/>
          </p:nvSpPr>
          <p:spPr bwMode="auto">
            <a:xfrm>
              <a:off x="2994" y="2278"/>
              <a:ext cx="274" cy="182"/>
            </a:xfrm>
            <a:custGeom>
              <a:avLst/>
              <a:gdLst>
                <a:gd name="T0" fmla="*/ 274 w 274"/>
                <a:gd name="T1" fmla="*/ 182 h 182"/>
                <a:gd name="T2" fmla="*/ 0 w 274"/>
                <a:gd name="T3" fmla="*/ 182 h 182"/>
                <a:gd name="T4" fmla="*/ 0 w 274"/>
                <a:gd name="T5" fmla="*/ 12 h 182"/>
                <a:gd name="T6" fmla="*/ 274 w 274"/>
                <a:gd name="T7" fmla="*/ 0 h 182"/>
                <a:gd name="T8" fmla="*/ 274 w 274"/>
                <a:gd name="T9" fmla="*/ 182 h 182"/>
              </a:gdLst>
              <a:ahLst/>
              <a:cxnLst>
                <a:cxn ang="0">
                  <a:pos x="T0" y="T1"/>
                </a:cxn>
                <a:cxn ang="0">
                  <a:pos x="T2" y="T3"/>
                </a:cxn>
                <a:cxn ang="0">
                  <a:pos x="T4" y="T5"/>
                </a:cxn>
                <a:cxn ang="0">
                  <a:pos x="T6" y="T7"/>
                </a:cxn>
                <a:cxn ang="0">
                  <a:pos x="T8" y="T9"/>
                </a:cxn>
              </a:cxnLst>
              <a:rect l="0" t="0" r="r" b="b"/>
              <a:pathLst>
                <a:path w="274" h="182">
                  <a:moveTo>
                    <a:pt x="274" y="182"/>
                  </a:moveTo>
                  <a:lnTo>
                    <a:pt x="0" y="182"/>
                  </a:lnTo>
                  <a:lnTo>
                    <a:pt x="0" y="12"/>
                  </a:lnTo>
                  <a:lnTo>
                    <a:pt x="274" y="0"/>
                  </a:lnTo>
                  <a:lnTo>
                    <a:pt x="274" y="182"/>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96" name="Freeform 280"/>
            <p:cNvSpPr>
              <a:spLocks/>
            </p:cNvSpPr>
            <p:nvPr/>
          </p:nvSpPr>
          <p:spPr bwMode="auto">
            <a:xfrm>
              <a:off x="2976" y="2492"/>
              <a:ext cx="48" cy="48"/>
            </a:xfrm>
            <a:custGeom>
              <a:avLst/>
              <a:gdLst>
                <a:gd name="T0" fmla="*/ 48 w 48"/>
                <a:gd name="T1" fmla="*/ 24 h 48"/>
                <a:gd name="T2" fmla="*/ 48 w 48"/>
                <a:gd name="T3" fmla="*/ 24 h 48"/>
                <a:gd name="T4" fmla="*/ 46 w 48"/>
                <a:gd name="T5" fmla="*/ 14 h 48"/>
                <a:gd name="T6" fmla="*/ 40 w 48"/>
                <a:gd name="T7" fmla="*/ 6 h 48"/>
                <a:gd name="T8" fmla="*/ 34 w 48"/>
                <a:gd name="T9" fmla="*/ 2 h 48"/>
                <a:gd name="T10" fmla="*/ 24 w 48"/>
                <a:gd name="T11" fmla="*/ 0 h 48"/>
                <a:gd name="T12" fmla="*/ 24 w 48"/>
                <a:gd name="T13" fmla="*/ 0 h 48"/>
                <a:gd name="T14" fmla="*/ 16 w 48"/>
                <a:gd name="T15" fmla="*/ 2 h 48"/>
                <a:gd name="T16" fmla="*/ 8 w 48"/>
                <a:gd name="T17" fmla="*/ 6 h 48"/>
                <a:gd name="T18" fmla="*/ 2 w 48"/>
                <a:gd name="T19" fmla="*/ 14 h 48"/>
                <a:gd name="T20" fmla="*/ 0 w 48"/>
                <a:gd name="T21" fmla="*/ 24 h 48"/>
                <a:gd name="T22" fmla="*/ 0 w 48"/>
                <a:gd name="T23" fmla="*/ 24 h 48"/>
                <a:gd name="T24" fmla="*/ 2 w 48"/>
                <a:gd name="T25" fmla="*/ 34 h 48"/>
                <a:gd name="T26" fmla="*/ 8 w 48"/>
                <a:gd name="T27" fmla="*/ 40 h 48"/>
                <a:gd name="T28" fmla="*/ 16 w 48"/>
                <a:gd name="T29" fmla="*/ 46 h 48"/>
                <a:gd name="T30" fmla="*/ 24 w 48"/>
                <a:gd name="T31" fmla="*/ 48 h 48"/>
                <a:gd name="T32" fmla="*/ 24 w 48"/>
                <a:gd name="T33" fmla="*/ 48 h 48"/>
                <a:gd name="T34" fmla="*/ 34 w 48"/>
                <a:gd name="T35" fmla="*/ 46 h 48"/>
                <a:gd name="T36" fmla="*/ 40 w 48"/>
                <a:gd name="T37" fmla="*/ 40 h 48"/>
                <a:gd name="T38" fmla="*/ 46 w 48"/>
                <a:gd name="T39" fmla="*/ 34 h 48"/>
                <a:gd name="T40" fmla="*/ 48 w 48"/>
                <a:gd name="T41" fmla="*/ 24 h 48"/>
                <a:gd name="T42" fmla="*/ 48 w 48"/>
                <a:gd name="T43"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8" h="48">
                  <a:moveTo>
                    <a:pt x="48" y="24"/>
                  </a:moveTo>
                  <a:lnTo>
                    <a:pt x="48" y="24"/>
                  </a:lnTo>
                  <a:lnTo>
                    <a:pt x="46" y="14"/>
                  </a:lnTo>
                  <a:lnTo>
                    <a:pt x="40" y="6"/>
                  </a:lnTo>
                  <a:lnTo>
                    <a:pt x="34" y="2"/>
                  </a:lnTo>
                  <a:lnTo>
                    <a:pt x="24" y="0"/>
                  </a:lnTo>
                  <a:lnTo>
                    <a:pt x="24" y="0"/>
                  </a:lnTo>
                  <a:lnTo>
                    <a:pt x="16" y="2"/>
                  </a:lnTo>
                  <a:lnTo>
                    <a:pt x="8" y="6"/>
                  </a:lnTo>
                  <a:lnTo>
                    <a:pt x="2" y="14"/>
                  </a:lnTo>
                  <a:lnTo>
                    <a:pt x="0" y="24"/>
                  </a:lnTo>
                  <a:lnTo>
                    <a:pt x="0" y="24"/>
                  </a:lnTo>
                  <a:lnTo>
                    <a:pt x="2" y="34"/>
                  </a:lnTo>
                  <a:lnTo>
                    <a:pt x="8" y="40"/>
                  </a:lnTo>
                  <a:lnTo>
                    <a:pt x="16" y="46"/>
                  </a:lnTo>
                  <a:lnTo>
                    <a:pt x="24" y="48"/>
                  </a:lnTo>
                  <a:lnTo>
                    <a:pt x="24" y="48"/>
                  </a:lnTo>
                  <a:lnTo>
                    <a:pt x="34" y="46"/>
                  </a:lnTo>
                  <a:lnTo>
                    <a:pt x="40" y="40"/>
                  </a:lnTo>
                  <a:lnTo>
                    <a:pt x="46" y="34"/>
                  </a:lnTo>
                  <a:lnTo>
                    <a:pt x="48" y="24"/>
                  </a:lnTo>
                  <a:lnTo>
                    <a:pt x="48" y="24"/>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97" name="Freeform 281"/>
            <p:cNvSpPr>
              <a:spLocks/>
            </p:cNvSpPr>
            <p:nvPr/>
          </p:nvSpPr>
          <p:spPr bwMode="auto">
            <a:xfrm>
              <a:off x="2984" y="2500"/>
              <a:ext cx="32" cy="32"/>
            </a:xfrm>
            <a:custGeom>
              <a:avLst/>
              <a:gdLst>
                <a:gd name="T0" fmla="*/ 32 w 32"/>
                <a:gd name="T1" fmla="*/ 16 h 32"/>
                <a:gd name="T2" fmla="*/ 32 w 32"/>
                <a:gd name="T3" fmla="*/ 16 h 32"/>
                <a:gd name="T4" fmla="*/ 30 w 32"/>
                <a:gd name="T5" fmla="*/ 10 h 32"/>
                <a:gd name="T6" fmla="*/ 28 w 32"/>
                <a:gd name="T7" fmla="*/ 4 h 32"/>
                <a:gd name="T8" fmla="*/ 22 w 32"/>
                <a:gd name="T9" fmla="*/ 0 h 32"/>
                <a:gd name="T10" fmla="*/ 16 w 32"/>
                <a:gd name="T11" fmla="*/ 0 h 32"/>
                <a:gd name="T12" fmla="*/ 16 w 32"/>
                <a:gd name="T13" fmla="*/ 0 h 32"/>
                <a:gd name="T14" fmla="*/ 10 w 32"/>
                <a:gd name="T15" fmla="*/ 0 h 32"/>
                <a:gd name="T16" fmla="*/ 6 w 32"/>
                <a:gd name="T17" fmla="*/ 4 h 32"/>
                <a:gd name="T18" fmla="*/ 2 w 32"/>
                <a:gd name="T19" fmla="*/ 10 h 32"/>
                <a:gd name="T20" fmla="*/ 0 w 32"/>
                <a:gd name="T21" fmla="*/ 16 h 32"/>
                <a:gd name="T22" fmla="*/ 0 w 32"/>
                <a:gd name="T23" fmla="*/ 16 h 32"/>
                <a:gd name="T24" fmla="*/ 2 w 32"/>
                <a:gd name="T25" fmla="*/ 22 h 32"/>
                <a:gd name="T26" fmla="*/ 6 w 32"/>
                <a:gd name="T27" fmla="*/ 28 h 32"/>
                <a:gd name="T28" fmla="*/ 10 w 32"/>
                <a:gd name="T29" fmla="*/ 30 h 32"/>
                <a:gd name="T30" fmla="*/ 16 w 32"/>
                <a:gd name="T31" fmla="*/ 32 h 32"/>
                <a:gd name="T32" fmla="*/ 16 w 32"/>
                <a:gd name="T33" fmla="*/ 32 h 32"/>
                <a:gd name="T34" fmla="*/ 22 w 32"/>
                <a:gd name="T35" fmla="*/ 30 h 32"/>
                <a:gd name="T36" fmla="*/ 28 w 32"/>
                <a:gd name="T37" fmla="*/ 28 h 32"/>
                <a:gd name="T38" fmla="*/ 30 w 32"/>
                <a:gd name="T39" fmla="*/ 22 h 32"/>
                <a:gd name="T40" fmla="*/ 32 w 32"/>
                <a:gd name="T41" fmla="*/ 16 h 32"/>
                <a:gd name="T42" fmla="*/ 32 w 32"/>
                <a:gd name="T43"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 h="32">
                  <a:moveTo>
                    <a:pt x="32" y="16"/>
                  </a:moveTo>
                  <a:lnTo>
                    <a:pt x="32" y="16"/>
                  </a:lnTo>
                  <a:lnTo>
                    <a:pt x="30" y="10"/>
                  </a:lnTo>
                  <a:lnTo>
                    <a:pt x="28" y="4"/>
                  </a:lnTo>
                  <a:lnTo>
                    <a:pt x="22" y="0"/>
                  </a:lnTo>
                  <a:lnTo>
                    <a:pt x="16" y="0"/>
                  </a:lnTo>
                  <a:lnTo>
                    <a:pt x="16" y="0"/>
                  </a:lnTo>
                  <a:lnTo>
                    <a:pt x="10" y="0"/>
                  </a:lnTo>
                  <a:lnTo>
                    <a:pt x="6" y="4"/>
                  </a:lnTo>
                  <a:lnTo>
                    <a:pt x="2" y="10"/>
                  </a:lnTo>
                  <a:lnTo>
                    <a:pt x="0" y="16"/>
                  </a:lnTo>
                  <a:lnTo>
                    <a:pt x="0" y="16"/>
                  </a:lnTo>
                  <a:lnTo>
                    <a:pt x="2" y="22"/>
                  </a:lnTo>
                  <a:lnTo>
                    <a:pt x="6" y="28"/>
                  </a:lnTo>
                  <a:lnTo>
                    <a:pt x="10" y="30"/>
                  </a:lnTo>
                  <a:lnTo>
                    <a:pt x="16" y="32"/>
                  </a:lnTo>
                  <a:lnTo>
                    <a:pt x="16" y="32"/>
                  </a:lnTo>
                  <a:lnTo>
                    <a:pt x="22" y="30"/>
                  </a:lnTo>
                  <a:lnTo>
                    <a:pt x="28" y="28"/>
                  </a:lnTo>
                  <a:lnTo>
                    <a:pt x="30" y="22"/>
                  </a:lnTo>
                  <a:lnTo>
                    <a:pt x="32" y="16"/>
                  </a:lnTo>
                  <a:lnTo>
                    <a:pt x="32" y="16"/>
                  </a:lnTo>
                  <a:close/>
                </a:path>
              </a:pathLst>
            </a:custGeom>
            <a:solidFill>
              <a:srgbClr val="33A02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98" name="Freeform 282"/>
            <p:cNvSpPr>
              <a:spLocks/>
            </p:cNvSpPr>
            <p:nvPr/>
          </p:nvSpPr>
          <p:spPr bwMode="auto">
            <a:xfrm>
              <a:off x="2976" y="2550"/>
              <a:ext cx="48" cy="48"/>
            </a:xfrm>
            <a:custGeom>
              <a:avLst/>
              <a:gdLst>
                <a:gd name="T0" fmla="*/ 48 w 48"/>
                <a:gd name="T1" fmla="*/ 24 h 48"/>
                <a:gd name="T2" fmla="*/ 48 w 48"/>
                <a:gd name="T3" fmla="*/ 24 h 48"/>
                <a:gd name="T4" fmla="*/ 46 w 48"/>
                <a:gd name="T5" fmla="*/ 14 h 48"/>
                <a:gd name="T6" fmla="*/ 40 w 48"/>
                <a:gd name="T7" fmla="*/ 6 h 48"/>
                <a:gd name="T8" fmla="*/ 34 w 48"/>
                <a:gd name="T9" fmla="*/ 0 h 48"/>
                <a:gd name="T10" fmla="*/ 24 w 48"/>
                <a:gd name="T11" fmla="*/ 0 h 48"/>
                <a:gd name="T12" fmla="*/ 24 w 48"/>
                <a:gd name="T13" fmla="*/ 0 h 48"/>
                <a:gd name="T14" fmla="*/ 16 w 48"/>
                <a:gd name="T15" fmla="*/ 0 h 48"/>
                <a:gd name="T16" fmla="*/ 8 w 48"/>
                <a:gd name="T17" fmla="*/ 6 h 48"/>
                <a:gd name="T18" fmla="*/ 2 w 48"/>
                <a:gd name="T19" fmla="*/ 14 h 48"/>
                <a:gd name="T20" fmla="*/ 0 w 48"/>
                <a:gd name="T21" fmla="*/ 24 h 48"/>
                <a:gd name="T22" fmla="*/ 0 w 48"/>
                <a:gd name="T23" fmla="*/ 24 h 48"/>
                <a:gd name="T24" fmla="*/ 2 w 48"/>
                <a:gd name="T25" fmla="*/ 32 h 48"/>
                <a:gd name="T26" fmla="*/ 8 w 48"/>
                <a:gd name="T27" fmla="*/ 40 h 48"/>
                <a:gd name="T28" fmla="*/ 16 w 48"/>
                <a:gd name="T29" fmla="*/ 46 h 48"/>
                <a:gd name="T30" fmla="*/ 24 w 48"/>
                <a:gd name="T31" fmla="*/ 48 h 48"/>
                <a:gd name="T32" fmla="*/ 24 w 48"/>
                <a:gd name="T33" fmla="*/ 48 h 48"/>
                <a:gd name="T34" fmla="*/ 34 w 48"/>
                <a:gd name="T35" fmla="*/ 46 h 48"/>
                <a:gd name="T36" fmla="*/ 40 w 48"/>
                <a:gd name="T37" fmla="*/ 40 h 48"/>
                <a:gd name="T38" fmla="*/ 46 w 48"/>
                <a:gd name="T39" fmla="*/ 32 h 48"/>
                <a:gd name="T40" fmla="*/ 48 w 48"/>
                <a:gd name="T41" fmla="*/ 24 h 48"/>
                <a:gd name="T42" fmla="*/ 48 w 48"/>
                <a:gd name="T43"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8" h="48">
                  <a:moveTo>
                    <a:pt x="48" y="24"/>
                  </a:moveTo>
                  <a:lnTo>
                    <a:pt x="48" y="24"/>
                  </a:lnTo>
                  <a:lnTo>
                    <a:pt x="46" y="14"/>
                  </a:lnTo>
                  <a:lnTo>
                    <a:pt x="40" y="6"/>
                  </a:lnTo>
                  <a:lnTo>
                    <a:pt x="34" y="0"/>
                  </a:lnTo>
                  <a:lnTo>
                    <a:pt x="24" y="0"/>
                  </a:lnTo>
                  <a:lnTo>
                    <a:pt x="24" y="0"/>
                  </a:lnTo>
                  <a:lnTo>
                    <a:pt x="16" y="0"/>
                  </a:lnTo>
                  <a:lnTo>
                    <a:pt x="8" y="6"/>
                  </a:lnTo>
                  <a:lnTo>
                    <a:pt x="2" y="14"/>
                  </a:lnTo>
                  <a:lnTo>
                    <a:pt x="0" y="24"/>
                  </a:lnTo>
                  <a:lnTo>
                    <a:pt x="0" y="24"/>
                  </a:lnTo>
                  <a:lnTo>
                    <a:pt x="2" y="32"/>
                  </a:lnTo>
                  <a:lnTo>
                    <a:pt x="8" y="40"/>
                  </a:lnTo>
                  <a:lnTo>
                    <a:pt x="16" y="46"/>
                  </a:lnTo>
                  <a:lnTo>
                    <a:pt x="24" y="48"/>
                  </a:lnTo>
                  <a:lnTo>
                    <a:pt x="24" y="48"/>
                  </a:lnTo>
                  <a:lnTo>
                    <a:pt x="34" y="46"/>
                  </a:lnTo>
                  <a:lnTo>
                    <a:pt x="40" y="40"/>
                  </a:lnTo>
                  <a:lnTo>
                    <a:pt x="46" y="32"/>
                  </a:lnTo>
                  <a:lnTo>
                    <a:pt x="48" y="24"/>
                  </a:lnTo>
                  <a:lnTo>
                    <a:pt x="48" y="24"/>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99" name="Freeform 283"/>
            <p:cNvSpPr>
              <a:spLocks/>
            </p:cNvSpPr>
            <p:nvPr/>
          </p:nvSpPr>
          <p:spPr bwMode="auto">
            <a:xfrm>
              <a:off x="2984" y="2558"/>
              <a:ext cx="32" cy="32"/>
            </a:xfrm>
            <a:custGeom>
              <a:avLst/>
              <a:gdLst>
                <a:gd name="T0" fmla="*/ 32 w 32"/>
                <a:gd name="T1" fmla="*/ 16 h 32"/>
                <a:gd name="T2" fmla="*/ 32 w 32"/>
                <a:gd name="T3" fmla="*/ 16 h 32"/>
                <a:gd name="T4" fmla="*/ 30 w 32"/>
                <a:gd name="T5" fmla="*/ 10 h 32"/>
                <a:gd name="T6" fmla="*/ 28 w 32"/>
                <a:gd name="T7" fmla="*/ 4 h 32"/>
                <a:gd name="T8" fmla="*/ 22 w 32"/>
                <a:gd name="T9" fmla="*/ 0 h 32"/>
                <a:gd name="T10" fmla="*/ 16 w 32"/>
                <a:gd name="T11" fmla="*/ 0 h 32"/>
                <a:gd name="T12" fmla="*/ 16 w 32"/>
                <a:gd name="T13" fmla="*/ 0 h 32"/>
                <a:gd name="T14" fmla="*/ 10 w 32"/>
                <a:gd name="T15" fmla="*/ 0 h 32"/>
                <a:gd name="T16" fmla="*/ 6 w 32"/>
                <a:gd name="T17" fmla="*/ 4 h 32"/>
                <a:gd name="T18" fmla="*/ 2 w 32"/>
                <a:gd name="T19" fmla="*/ 10 h 32"/>
                <a:gd name="T20" fmla="*/ 0 w 32"/>
                <a:gd name="T21" fmla="*/ 16 h 32"/>
                <a:gd name="T22" fmla="*/ 0 w 32"/>
                <a:gd name="T23" fmla="*/ 16 h 32"/>
                <a:gd name="T24" fmla="*/ 2 w 32"/>
                <a:gd name="T25" fmla="*/ 22 h 32"/>
                <a:gd name="T26" fmla="*/ 6 w 32"/>
                <a:gd name="T27" fmla="*/ 26 h 32"/>
                <a:gd name="T28" fmla="*/ 10 w 32"/>
                <a:gd name="T29" fmla="*/ 30 h 32"/>
                <a:gd name="T30" fmla="*/ 16 w 32"/>
                <a:gd name="T31" fmla="*/ 32 h 32"/>
                <a:gd name="T32" fmla="*/ 16 w 32"/>
                <a:gd name="T33" fmla="*/ 32 h 32"/>
                <a:gd name="T34" fmla="*/ 22 w 32"/>
                <a:gd name="T35" fmla="*/ 30 h 32"/>
                <a:gd name="T36" fmla="*/ 28 w 32"/>
                <a:gd name="T37" fmla="*/ 26 h 32"/>
                <a:gd name="T38" fmla="*/ 30 w 32"/>
                <a:gd name="T39" fmla="*/ 22 h 32"/>
                <a:gd name="T40" fmla="*/ 32 w 32"/>
                <a:gd name="T41" fmla="*/ 16 h 32"/>
                <a:gd name="T42" fmla="*/ 32 w 32"/>
                <a:gd name="T43"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 h="32">
                  <a:moveTo>
                    <a:pt x="32" y="16"/>
                  </a:moveTo>
                  <a:lnTo>
                    <a:pt x="32" y="16"/>
                  </a:lnTo>
                  <a:lnTo>
                    <a:pt x="30" y="10"/>
                  </a:lnTo>
                  <a:lnTo>
                    <a:pt x="28" y="4"/>
                  </a:lnTo>
                  <a:lnTo>
                    <a:pt x="22" y="0"/>
                  </a:lnTo>
                  <a:lnTo>
                    <a:pt x="16" y="0"/>
                  </a:lnTo>
                  <a:lnTo>
                    <a:pt x="16" y="0"/>
                  </a:lnTo>
                  <a:lnTo>
                    <a:pt x="10" y="0"/>
                  </a:lnTo>
                  <a:lnTo>
                    <a:pt x="6" y="4"/>
                  </a:lnTo>
                  <a:lnTo>
                    <a:pt x="2" y="10"/>
                  </a:lnTo>
                  <a:lnTo>
                    <a:pt x="0" y="16"/>
                  </a:lnTo>
                  <a:lnTo>
                    <a:pt x="0" y="16"/>
                  </a:lnTo>
                  <a:lnTo>
                    <a:pt x="2" y="22"/>
                  </a:lnTo>
                  <a:lnTo>
                    <a:pt x="6" y="26"/>
                  </a:lnTo>
                  <a:lnTo>
                    <a:pt x="10" y="30"/>
                  </a:lnTo>
                  <a:lnTo>
                    <a:pt x="16" y="32"/>
                  </a:lnTo>
                  <a:lnTo>
                    <a:pt x="16" y="32"/>
                  </a:lnTo>
                  <a:lnTo>
                    <a:pt x="22" y="30"/>
                  </a:lnTo>
                  <a:lnTo>
                    <a:pt x="28" y="26"/>
                  </a:lnTo>
                  <a:lnTo>
                    <a:pt x="30" y="22"/>
                  </a:lnTo>
                  <a:lnTo>
                    <a:pt x="32" y="16"/>
                  </a:lnTo>
                  <a:lnTo>
                    <a:pt x="32" y="1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300" name="Freeform 284"/>
            <p:cNvSpPr>
              <a:spLocks/>
            </p:cNvSpPr>
            <p:nvPr/>
          </p:nvSpPr>
          <p:spPr bwMode="auto">
            <a:xfrm>
              <a:off x="3010" y="2286"/>
              <a:ext cx="242" cy="78"/>
            </a:xfrm>
            <a:custGeom>
              <a:avLst/>
              <a:gdLst>
                <a:gd name="T0" fmla="*/ 242 w 242"/>
                <a:gd name="T1" fmla="*/ 70 h 78"/>
                <a:gd name="T2" fmla="*/ 0 w 242"/>
                <a:gd name="T3" fmla="*/ 78 h 78"/>
                <a:gd name="T4" fmla="*/ 0 w 242"/>
                <a:gd name="T5" fmla="*/ 14 h 78"/>
                <a:gd name="T6" fmla="*/ 242 w 242"/>
                <a:gd name="T7" fmla="*/ 0 h 78"/>
                <a:gd name="T8" fmla="*/ 242 w 242"/>
                <a:gd name="T9" fmla="*/ 70 h 78"/>
              </a:gdLst>
              <a:ahLst/>
              <a:cxnLst>
                <a:cxn ang="0">
                  <a:pos x="T0" y="T1"/>
                </a:cxn>
                <a:cxn ang="0">
                  <a:pos x="T2" y="T3"/>
                </a:cxn>
                <a:cxn ang="0">
                  <a:pos x="T4" y="T5"/>
                </a:cxn>
                <a:cxn ang="0">
                  <a:pos x="T6" y="T7"/>
                </a:cxn>
                <a:cxn ang="0">
                  <a:pos x="T8" y="T9"/>
                </a:cxn>
              </a:cxnLst>
              <a:rect l="0" t="0" r="r" b="b"/>
              <a:pathLst>
                <a:path w="242" h="78">
                  <a:moveTo>
                    <a:pt x="242" y="70"/>
                  </a:moveTo>
                  <a:lnTo>
                    <a:pt x="0" y="78"/>
                  </a:lnTo>
                  <a:lnTo>
                    <a:pt x="0" y="14"/>
                  </a:lnTo>
                  <a:lnTo>
                    <a:pt x="242" y="0"/>
                  </a:lnTo>
                  <a:lnTo>
                    <a:pt x="242" y="70"/>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301" name="Freeform 285"/>
            <p:cNvSpPr>
              <a:spLocks/>
            </p:cNvSpPr>
            <p:nvPr/>
          </p:nvSpPr>
          <p:spPr bwMode="auto">
            <a:xfrm>
              <a:off x="3010" y="2320"/>
              <a:ext cx="234" cy="36"/>
            </a:xfrm>
            <a:custGeom>
              <a:avLst/>
              <a:gdLst>
                <a:gd name="T0" fmla="*/ 234 w 234"/>
                <a:gd name="T1" fmla="*/ 28 h 36"/>
                <a:gd name="T2" fmla="*/ 0 w 234"/>
                <a:gd name="T3" fmla="*/ 36 h 36"/>
                <a:gd name="T4" fmla="*/ 0 w 234"/>
                <a:gd name="T5" fmla="*/ 12 h 36"/>
                <a:gd name="T6" fmla="*/ 234 w 234"/>
                <a:gd name="T7" fmla="*/ 0 h 36"/>
                <a:gd name="T8" fmla="*/ 234 w 234"/>
                <a:gd name="T9" fmla="*/ 28 h 36"/>
              </a:gdLst>
              <a:ahLst/>
              <a:cxnLst>
                <a:cxn ang="0">
                  <a:pos x="T0" y="T1"/>
                </a:cxn>
                <a:cxn ang="0">
                  <a:pos x="T2" y="T3"/>
                </a:cxn>
                <a:cxn ang="0">
                  <a:pos x="T4" y="T5"/>
                </a:cxn>
                <a:cxn ang="0">
                  <a:pos x="T6" y="T7"/>
                </a:cxn>
                <a:cxn ang="0">
                  <a:pos x="T8" y="T9"/>
                </a:cxn>
              </a:cxnLst>
              <a:rect l="0" t="0" r="r" b="b"/>
              <a:pathLst>
                <a:path w="234" h="36">
                  <a:moveTo>
                    <a:pt x="234" y="28"/>
                  </a:moveTo>
                  <a:lnTo>
                    <a:pt x="0" y="36"/>
                  </a:lnTo>
                  <a:lnTo>
                    <a:pt x="0" y="12"/>
                  </a:lnTo>
                  <a:lnTo>
                    <a:pt x="234" y="0"/>
                  </a:lnTo>
                  <a:lnTo>
                    <a:pt x="234" y="28"/>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302" name="Rectangle 286"/>
            <p:cNvSpPr>
              <a:spLocks noChangeArrowheads="1"/>
            </p:cNvSpPr>
            <p:nvPr/>
          </p:nvSpPr>
          <p:spPr bwMode="auto">
            <a:xfrm>
              <a:off x="3092" y="2522"/>
              <a:ext cx="174" cy="14"/>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303" name="Freeform 287"/>
            <p:cNvSpPr>
              <a:spLocks/>
            </p:cNvSpPr>
            <p:nvPr/>
          </p:nvSpPr>
          <p:spPr bwMode="auto">
            <a:xfrm>
              <a:off x="3092" y="2514"/>
              <a:ext cx="174" cy="16"/>
            </a:xfrm>
            <a:custGeom>
              <a:avLst/>
              <a:gdLst>
                <a:gd name="T0" fmla="*/ 0 w 174"/>
                <a:gd name="T1" fmla="*/ 16 h 16"/>
                <a:gd name="T2" fmla="*/ 174 w 174"/>
                <a:gd name="T3" fmla="*/ 16 h 16"/>
                <a:gd name="T4" fmla="*/ 174 w 174"/>
                <a:gd name="T5" fmla="*/ 2 h 16"/>
                <a:gd name="T6" fmla="*/ 0 w 174"/>
                <a:gd name="T7" fmla="*/ 0 h 16"/>
                <a:gd name="T8" fmla="*/ 0 w 174"/>
                <a:gd name="T9" fmla="*/ 16 h 16"/>
              </a:gdLst>
              <a:ahLst/>
              <a:cxnLst>
                <a:cxn ang="0">
                  <a:pos x="T0" y="T1"/>
                </a:cxn>
                <a:cxn ang="0">
                  <a:pos x="T2" y="T3"/>
                </a:cxn>
                <a:cxn ang="0">
                  <a:pos x="T4" y="T5"/>
                </a:cxn>
                <a:cxn ang="0">
                  <a:pos x="T6" y="T7"/>
                </a:cxn>
                <a:cxn ang="0">
                  <a:pos x="T8" y="T9"/>
                </a:cxn>
              </a:cxnLst>
              <a:rect l="0" t="0" r="r" b="b"/>
              <a:pathLst>
                <a:path w="174" h="16">
                  <a:moveTo>
                    <a:pt x="0" y="16"/>
                  </a:moveTo>
                  <a:lnTo>
                    <a:pt x="174" y="16"/>
                  </a:lnTo>
                  <a:lnTo>
                    <a:pt x="174" y="2"/>
                  </a:lnTo>
                  <a:lnTo>
                    <a:pt x="0" y="0"/>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304" name="Freeform 288"/>
            <p:cNvSpPr>
              <a:spLocks/>
            </p:cNvSpPr>
            <p:nvPr/>
          </p:nvSpPr>
          <p:spPr bwMode="auto">
            <a:xfrm>
              <a:off x="3488" y="2810"/>
              <a:ext cx="170" cy="268"/>
            </a:xfrm>
            <a:custGeom>
              <a:avLst/>
              <a:gdLst>
                <a:gd name="T0" fmla="*/ 170 w 170"/>
                <a:gd name="T1" fmla="*/ 0 h 268"/>
                <a:gd name="T2" fmla="*/ 170 w 170"/>
                <a:gd name="T3" fmla="*/ 0 h 268"/>
                <a:gd name="T4" fmla="*/ 170 w 170"/>
                <a:gd name="T5" fmla="*/ 192 h 268"/>
                <a:gd name="T6" fmla="*/ 170 w 170"/>
                <a:gd name="T7" fmla="*/ 192 h 268"/>
                <a:gd name="T8" fmla="*/ 0 w 170"/>
                <a:gd name="T9" fmla="*/ 268 h 268"/>
                <a:gd name="T10" fmla="*/ 0 w 170"/>
                <a:gd name="T11" fmla="*/ 268 h 268"/>
                <a:gd name="T12" fmla="*/ 2 w 170"/>
                <a:gd name="T13" fmla="*/ 234 h 268"/>
                <a:gd name="T14" fmla="*/ 8 w 170"/>
                <a:gd name="T15" fmla="*/ 204 h 268"/>
                <a:gd name="T16" fmla="*/ 16 w 170"/>
                <a:gd name="T17" fmla="*/ 180 h 268"/>
                <a:gd name="T18" fmla="*/ 24 w 170"/>
                <a:gd name="T19" fmla="*/ 160 h 268"/>
                <a:gd name="T20" fmla="*/ 36 w 170"/>
                <a:gd name="T21" fmla="*/ 144 h 268"/>
                <a:gd name="T22" fmla="*/ 48 w 170"/>
                <a:gd name="T23" fmla="*/ 130 h 268"/>
                <a:gd name="T24" fmla="*/ 62 w 170"/>
                <a:gd name="T25" fmla="*/ 118 h 268"/>
                <a:gd name="T26" fmla="*/ 74 w 170"/>
                <a:gd name="T27" fmla="*/ 108 h 268"/>
                <a:gd name="T28" fmla="*/ 104 w 170"/>
                <a:gd name="T29" fmla="*/ 90 h 268"/>
                <a:gd name="T30" fmla="*/ 116 w 170"/>
                <a:gd name="T31" fmla="*/ 80 h 268"/>
                <a:gd name="T32" fmla="*/ 130 w 170"/>
                <a:gd name="T33" fmla="*/ 68 h 268"/>
                <a:gd name="T34" fmla="*/ 142 w 170"/>
                <a:gd name="T35" fmla="*/ 56 h 268"/>
                <a:gd name="T36" fmla="*/ 154 w 170"/>
                <a:gd name="T37" fmla="*/ 40 h 268"/>
                <a:gd name="T38" fmla="*/ 162 w 170"/>
                <a:gd name="T39" fmla="*/ 22 h 268"/>
                <a:gd name="T40" fmla="*/ 170 w 170"/>
                <a:gd name="T41" fmla="*/ 0 h 268"/>
                <a:gd name="T42" fmla="*/ 170 w 170"/>
                <a:gd name="T43" fmla="*/ 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0" h="268">
                  <a:moveTo>
                    <a:pt x="170" y="0"/>
                  </a:moveTo>
                  <a:lnTo>
                    <a:pt x="170" y="0"/>
                  </a:lnTo>
                  <a:lnTo>
                    <a:pt x="170" y="192"/>
                  </a:lnTo>
                  <a:lnTo>
                    <a:pt x="170" y="192"/>
                  </a:lnTo>
                  <a:lnTo>
                    <a:pt x="0" y="268"/>
                  </a:lnTo>
                  <a:lnTo>
                    <a:pt x="0" y="268"/>
                  </a:lnTo>
                  <a:lnTo>
                    <a:pt x="2" y="234"/>
                  </a:lnTo>
                  <a:lnTo>
                    <a:pt x="8" y="204"/>
                  </a:lnTo>
                  <a:lnTo>
                    <a:pt x="16" y="180"/>
                  </a:lnTo>
                  <a:lnTo>
                    <a:pt x="24" y="160"/>
                  </a:lnTo>
                  <a:lnTo>
                    <a:pt x="36" y="144"/>
                  </a:lnTo>
                  <a:lnTo>
                    <a:pt x="48" y="130"/>
                  </a:lnTo>
                  <a:lnTo>
                    <a:pt x="62" y="118"/>
                  </a:lnTo>
                  <a:lnTo>
                    <a:pt x="74" y="108"/>
                  </a:lnTo>
                  <a:lnTo>
                    <a:pt x="104" y="90"/>
                  </a:lnTo>
                  <a:lnTo>
                    <a:pt x="116" y="80"/>
                  </a:lnTo>
                  <a:lnTo>
                    <a:pt x="130" y="68"/>
                  </a:lnTo>
                  <a:lnTo>
                    <a:pt x="142" y="56"/>
                  </a:lnTo>
                  <a:lnTo>
                    <a:pt x="154" y="40"/>
                  </a:lnTo>
                  <a:lnTo>
                    <a:pt x="162" y="22"/>
                  </a:lnTo>
                  <a:lnTo>
                    <a:pt x="170" y="0"/>
                  </a:lnTo>
                  <a:lnTo>
                    <a:pt x="170"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305" name="Freeform 289"/>
            <p:cNvSpPr>
              <a:spLocks/>
            </p:cNvSpPr>
            <p:nvPr/>
          </p:nvSpPr>
          <p:spPr bwMode="auto">
            <a:xfrm>
              <a:off x="2984" y="2660"/>
              <a:ext cx="126" cy="454"/>
            </a:xfrm>
            <a:custGeom>
              <a:avLst/>
              <a:gdLst>
                <a:gd name="T0" fmla="*/ 76 w 126"/>
                <a:gd name="T1" fmla="*/ 144 h 454"/>
                <a:gd name="T2" fmla="*/ 76 w 126"/>
                <a:gd name="T3" fmla="*/ 144 h 454"/>
                <a:gd name="T4" fmla="*/ 78 w 126"/>
                <a:gd name="T5" fmla="*/ 132 h 454"/>
                <a:gd name="T6" fmla="*/ 80 w 126"/>
                <a:gd name="T7" fmla="*/ 120 h 454"/>
                <a:gd name="T8" fmla="*/ 84 w 126"/>
                <a:gd name="T9" fmla="*/ 112 h 454"/>
                <a:gd name="T10" fmla="*/ 90 w 126"/>
                <a:gd name="T11" fmla="*/ 102 h 454"/>
                <a:gd name="T12" fmla="*/ 98 w 126"/>
                <a:gd name="T13" fmla="*/ 94 h 454"/>
                <a:gd name="T14" fmla="*/ 106 w 126"/>
                <a:gd name="T15" fmla="*/ 88 h 454"/>
                <a:gd name="T16" fmla="*/ 116 w 126"/>
                <a:gd name="T17" fmla="*/ 84 h 454"/>
                <a:gd name="T18" fmla="*/ 126 w 126"/>
                <a:gd name="T19" fmla="*/ 82 h 454"/>
                <a:gd name="T20" fmla="*/ 126 w 126"/>
                <a:gd name="T21" fmla="*/ 6 h 454"/>
                <a:gd name="T22" fmla="*/ 0 w 126"/>
                <a:gd name="T23" fmla="*/ 0 h 454"/>
                <a:gd name="T24" fmla="*/ 0 w 126"/>
                <a:gd name="T25" fmla="*/ 430 h 454"/>
                <a:gd name="T26" fmla="*/ 0 w 126"/>
                <a:gd name="T27" fmla="*/ 430 h 454"/>
                <a:gd name="T28" fmla="*/ 34 w 126"/>
                <a:gd name="T29" fmla="*/ 438 h 454"/>
                <a:gd name="T30" fmla="*/ 74 w 126"/>
                <a:gd name="T31" fmla="*/ 446 h 454"/>
                <a:gd name="T32" fmla="*/ 126 w 126"/>
                <a:gd name="T33" fmla="*/ 454 h 454"/>
                <a:gd name="T34" fmla="*/ 126 w 126"/>
                <a:gd name="T35" fmla="*/ 204 h 454"/>
                <a:gd name="T36" fmla="*/ 126 w 126"/>
                <a:gd name="T37" fmla="*/ 204 h 454"/>
                <a:gd name="T38" fmla="*/ 116 w 126"/>
                <a:gd name="T39" fmla="*/ 202 h 454"/>
                <a:gd name="T40" fmla="*/ 106 w 126"/>
                <a:gd name="T41" fmla="*/ 198 h 454"/>
                <a:gd name="T42" fmla="*/ 98 w 126"/>
                <a:gd name="T43" fmla="*/ 192 h 454"/>
                <a:gd name="T44" fmla="*/ 90 w 126"/>
                <a:gd name="T45" fmla="*/ 184 h 454"/>
                <a:gd name="T46" fmla="*/ 84 w 126"/>
                <a:gd name="T47" fmla="*/ 176 h 454"/>
                <a:gd name="T48" fmla="*/ 80 w 126"/>
                <a:gd name="T49" fmla="*/ 166 h 454"/>
                <a:gd name="T50" fmla="*/ 78 w 126"/>
                <a:gd name="T51" fmla="*/ 154 h 454"/>
                <a:gd name="T52" fmla="*/ 76 w 126"/>
                <a:gd name="T53" fmla="*/ 144 h 454"/>
                <a:gd name="T54" fmla="*/ 76 w 126"/>
                <a:gd name="T55" fmla="*/ 144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6" h="454">
                  <a:moveTo>
                    <a:pt x="76" y="144"/>
                  </a:moveTo>
                  <a:lnTo>
                    <a:pt x="76" y="144"/>
                  </a:lnTo>
                  <a:lnTo>
                    <a:pt x="78" y="132"/>
                  </a:lnTo>
                  <a:lnTo>
                    <a:pt x="80" y="120"/>
                  </a:lnTo>
                  <a:lnTo>
                    <a:pt x="84" y="112"/>
                  </a:lnTo>
                  <a:lnTo>
                    <a:pt x="90" y="102"/>
                  </a:lnTo>
                  <a:lnTo>
                    <a:pt x="98" y="94"/>
                  </a:lnTo>
                  <a:lnTo>
                    <a:pt x="106" y="88"/>
                  </a:lnTo>
                  <a:lnTo>
                    <a:pt x="116" y="84"/>
                  </a:lnTo>
                  <a:lnTo>
                    <a:pt x="126" y="82"/>
                  </a:lnTo>
                  <a:lnTo>
                    <a:pt x="126" y="6"/>
                  </a:lnTo>
                  <a:lnTo>
                    <a:pt x="0" y="0"/>
                  </a:lnTo>
                  <a:lnTo>
                    <a:pt x="0" y="430"/>
                  </a:lnTo>
                  <a:lnTo>
                    <a:pt x="0" y="430"/>
                  </a:lnTo>
                  <a:lnTo>
                    <a:pt x="34" y="438"/>
                  </a:lnTo>
                  <a:lnTo>
                    <a:pt x="74" y="446"/>
                  </a:lnTo>
                  <a:lnTo>
                    <a:pt x="126" y="454"/>
                  </a:lnTo>
                  <a:lnTo>
                    <a:pt x="126" y="204"/>
                  </a:lnTo>
                  <a:lnTo>
                    <a:pt x="126" y="204"/>
                  </a:lnTo>
                  <a:lnTo>
                    <a:pt x="116" y="202"/>
                  </a:lnTo>
                  <a:lnTo>
                    <a:pt x="106" y="198"/>
                  </a:lnTo>
                  <a:lnTo>
                    <a:pt x="98" y="192"/>
                  </a:lnTo>
                  <a:lnTo>
                    <a:pt x="90" y="184"/>
                  </a:lnTo>
                  <a:lnTo>
                    <a:pt x="84" y="176"/>
                  </a:lnTo>
                  <a:lnTo>
                    <a:pt x="80" y="166"/>
                  </a:lnTo>
                  <a:lnTo>
                    <a:pt x="78" y="154"/>
                  </a:lnTo>
                  <a:lnTo>
                    <a:pt x="76" y="144"/>
                  </a:lnTo>
                  <a:lnTo>
                    <a:pt x="76" y="144"/>
                  </a:lnTo>
                  <a:close/>
                </a:path>
              </a:pathLst>
            </a:custGeom>
            <a:solidFill>
              <a:srgbClr val="9E9E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306" name="Freeform 290"/>
            <p:cNvSpPr>
              <a:spLocks/>
            </p:cNvSpPr>
            <p:nvPr/>
          </p:nvSpPr>
          <p:spPr bwMode="auto">
            <a:xfrm>
              <a:off x="3126" y="2666"/>
              <a:ext cx="146" cy="460"/>
            </a:xfrm>
            <a:custGeom>
              <a:avLst/>
              <a:gdLst>
                <a:gd name="T0" fmla="*/ 146 w 146"/>
                <a:gd name="T1" fmla="*/ 6 h 460"/>
                <a:gd name="T2" fmla="*/ 0 w 146"/>
                <a:gd name="T3" fmla="*/ 0 h 460"/>
                <a:gd name="T4" fmla="*/ 0 w 146"/>
                <a:gd name="T5" fmla="*/ 76 h 460"/>
                <a:gd name="T6" fmla="*/ 0 w 146"/>
                <a:gd name="T7" fmla="*/ 76 h 460"/>
                <a:gd name="T8" fmla="*/ 10 w 146"/>
                <a:gd name="T9" fmla="*/ 78 h 460"/>
                <a:gd name="T10" fmla="*/ 20 w 146"/>
                <a:gd name="T11" fmla="*/ 82 h 460"/>
                <a:gd name="T12" fmla="*/ 28 w 146"/>
                <a:gd name="T13" fmla="*/ 88 h 460"/>
                <a:gd name="T14" fmla="*/ 36 w 146"/>
                <a:gd name="T15" fmla="*/ 96 h 460"/>
                <a:gd name="T16" fmla="*/ 42 w 146"/>
                <a:gd name="T17" fmla="*/ 106 h 460"/>
                <a:gd name="T18" fmla="*/ 46 w 146"/>
                <a:gd name="T19" fmla="*/ 114 h 460"/>
                <a:gd name="T20" fmla="*/ 50 w 146"/>
                <a:gd name="T21" fmla="*/ 126 h 460"/>
                <a:gd name="T22" fmla="*/ 50 w 146"/>
                <a:gd name="T23" fmla="*/ 138 h 460"/>
                <a:gd name="T24" fmla="*/ 50 w 146"/>
                <a:gd name="T25" fmla="*/ 138 h 460"/>
                <a:gd name="T26" fmla="*/ 50 w 146"/>
                <a:gd name="T27" fmla="*/ 148 h 460"/>
                <a:gd name="T28" fmla="*/ 46 w 146"/>
                <a:gd name="T29" fmla="*/ 160 h 460"/>
                <a:gd name="T30" fmla="*/ 42 w 146"/>
                <a:gd name="T31" fmla="*/ 170 h 460"/>
                <a:gd name="T32" fmla="*/ 36 w 146"/>
                <a:gd name="T33" fmla="*/ 178 h 460"/>
                <a:gd name="T34" fmla="*/ 28 w 146"/>
                <a:gd name="T35" fmla="*/ 186 h 460"/>
                <a:gd name="T36" fmla="*/ 20 w 146"/>
                <a:gd name="T37" fmla="*/ 192 h 460"/>
                <a:gd name="T38" fmla="*/ 10 w 146"/>
                <a:gd name="T39" fmla="*/ 196 h 460"/>
                <a:gd name="T40" fmla="*/ 0 w 146"/>
                <a:gd name="T41" fmla="*/ 198 h 460"/>
                <a:gd name="T42" fmla="*/ 0 w 146"/>
                <a:gd name="T43" fmla="*/ 450 h 460"/>
                <a:gd name="T44" fmla="*/ 0 w 146"/>
                <a:gd name="T45" fmla="*/ 450 h 460"/>
                <a:gd name="T46" fmla="*/ 70 w 146"/>
                <a:gd name="T47" fmla="*/ 456 h 460"/>
                <a:gd name="T48" fmla="*/ 106 w 146"/>
                <a:gd name="T49" fmla="*/ 458 h 460"/>
                <a:gd name="T50" fmla="*/ 144 w 146"/>
                <a:gd name="T51" fmla="*/ 460 h 460"/>
                <a:gd name="T52" fmla="*/ 146 w 146"/>
                <a:gd name="T53" fmla="*/ 6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6" h="460">
                  <a:moveTo>
                    <a:pt x="146" y="6"/>
                  </a:moveTo>
                  <a:lnTo>
                    <a:pt x="0" y="0"/>
                  </a:lnTo>
                  <a:lnTo>
                    <a:pt x="0" y="76"/>
                  </a:lnTo>
                  <a:lnTo>
                    <a:pt x="0" y="76"/>
                  </a:lnTo>
                  <a:lnTo>
                    <a:pt x="10" y="78"/>
                  </a:lnTo>
                  <a:lnTo>
                    <a:pt x="20" y="82"/>
                  </a:lnTo>
                  <a:lnTo>
                    <a:pt x="28" y="88"/>
                  </a:lnTo>
                  <a:lnTo>
                    <a:pt x="36" y="96"/>
                  </a:lnTo>
                  <a:lnTo>
                    <a:pt x="42" y="106"/>
                  </a:lnTo>
                  <a:lnTo>
                    <a:pt x="46" y="114"/>
                  </a:lnTo>
                  <a:lnTo>
                    <a:pt x="50" y="126"/>
                  </a:lnTo>
                  <a:lnTo>
                    <a:pt x="50" y="138"/>
                  </a:lnTo>
                  <a:lnTo>
                    <a:pt x="50" y="138"/>
                  </a:lnTo>
                  <a:lnTo>
                    <a:pt x="50" y="148"/>
                  </a:lnTo>
                  <a:lnTo>
                    <a:pt x="46" y="160"/>
                  </a:lnTo>
                  <a:lnTo>
                    <a:pt x="42" y="170"/>
                  </a:lnTo>
                  <a:lnTo>
                    <a:pt x="36" y="178"/>
                  </a:lnTo>
                  <a:lnTo>
                    <a:pt x="28" y="186"/>
                  </a:lnTo>
                  <a:lnTo>
                    <a:pt x="20" y="192"/>
                  </a:lnTo>
                  <a:lnTo>
                    <a:pt x="10" y="196"/>
                  </a:lnTo>
                  <a:lnTo>
                    <a:pt x="0" y="198"/>
                  </a:lnTo>
                  <a:lnTo>
                    <a:pt x="0" y="450"/>
                  </a:lnTo>
                  <a:lnTo>
                    <a:pt x="0" y="450"/>
                  </a:lnTo>
                  <a:lnTo>
                    <a:pt x="70" y="456"/>
                  </a:lnTo>
                  <a:lnTo>
                    <a:pt x="106" y="458"/>
                  </a:lnTo>
                  <a:lnTo>
                    <a:pt x="144" y="460"/>
                  </a:lnTo>
                  <a:lnTo>
                    <a:pt x="146" y="6"/>
                  </a:lnTo>
                  <a:close/>
                </a:path>
              </a:pathLst>
            </a:custGeom>
            <a:solidFill>
              <a:srgbClr val="9E9E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307" name="Freeform 291"/>
            <p:cNvSpPr>
              <a:spLocks/>
            </p:cNvSpPr>
            <p:nvPr/>
          </p:nvSpPr>
          <p:spPr bwMode="auto">
            <a:xfrm>
              <a:off x="3078" y="2760"/>
              <a:ext cx="80" cy="86"/>
            </a:xfrm>
            <a:custGeom>
              <a:avLst/>
              <a:gdLst>
                <a:gd name="T0" fmla="*/ 80 w 80"/>
                <a:gd name="T1" fmla="*/ 44 h 86"/>
                <a:gd name="T2" fmla="*/ 80 w 80"/>
                <a:gd name="T3" fmla="*/ 44 h 86"/>
                <a:gd name="T4" fmla="*/ 78 w 80"/>
                <a:gd name="T5" fmla="*/ 34 h 86"/>
                <a:gd name="T6" fmla="*/ 76 w 80"/>
                <a:gd name="T7" fmla="*/ 26 h 86"/>
                <a:gd name="T8" fmla="*/ 74 w 80"/>
                <a:gd name="T9" fmla="*/ 20 h 86"/>
                <a:gd name="T10" fmla="*/ 68 w 80"/>
                <a:gd name="T11" fmla="*/ 14 h 86"/>
                <a:gd name="T12" fmla="*/ 62 w 80"/>
                <a:gd name="T13" fmla="*/ 8 h 86"/>
                <a:gd name="T14" fmla="*/ 56 w 80"/>
                <a:gd name="T15" fmla="*/ 4 h 86"/>
                <a:gd name="T16" fmla="*/ 48 w 80"/>
                <a:gd name="T17" fmla="*/ 2 h 86"/>
                <a:gd name="T18" fmla="*/ 40 w 80"/>
                <a:gd name="T19" fmla="*/ 0 h 86"/>
                <a:gd name="T20" fmla="*/ 40 w 80"/>
                <a:gd name="T21" fmla="*/ 0 h 86"/>
                <a:gd name="T22" fmla="*/ 32 w 80"/>
                <a:gd name="T23" fmla="*/ 2 h 86"/>
                <a:gd name="T24" fmla="*/ 24 w 80"/>
                <a:gd name="T25" fmla="*/ 4 h 86"/>
                <a:gd name="T26" fmla="*/ 18 w 80"/>
                <a:gd name="T27" fmla="*/ 8 h 86"/>
                <a:gd name="T28" fmla="*/ 12 w 80"/>
                <a:gd name="T29" fmla="*/ 14 h 86"/>
                <a:gd name="T30" fmla="*/ 8 w 80"/>
                <a:gd name="T31" fmla="*/ 20 h 86"/>
                <a:gd name="T32" fmla="*/ 4 w 80"/>
                <a:gd name="T33" fmla="*/ 26 h 86"/>
                <a:gd name="T34" fmla="*/ 2 w 80"/>
                <a:gd name="T35" fmla="*/ 34 h 86"/>
                <a:gd name="T36" fmla="*/ 0 w 80"/>
                <a:gd name="T37" fmla="*/ 44 h 86"/>
                <a:gd name="T38" fmla="*/ 0 w 80"/>
                <a:gd name="T39" fmla="*/ 44 h 86"/>
                <a:gd name="T40" fmla="*/ 2 w 80"/>
                <a:gd name="T41" fmla="*/ 52 h 86"/>
                <a:gd name="T42" fmla="*/ 4 w 80"/>
                <a:gd name="T43" fmla="*/ 60 h 86"/>
                <a:gd name="T44" fmla="*/ 8 w 80"/>
                <a:gd name="T45" fmla="*/ 66 h 86"/>
                <a:gd name="T46" fmla="*/ 12 w 80"/>
                <a:gd name="T47" fmla="*/ 74 h 86"/>
                <a:gd name="T48" fmla="*/ 18 w 80"/>
                <a:gd name="T49" fmla="*/ 78 h 86"/>
                <a:gd name="T50" fmla="*/ 24 w 80"/>
                <a:gd name="T51" fmla="*/ 82 h 86"/>
                <a:gd name="T52" fmla="*/ 32 w 80"/>
                <a:gd name="T53" fmla="*/ 84 h 86"/>
                <a:gd name="T54" fmla="*/ 40 w 80"/>
                <a:gd name="T55" fmla="*/ 86 h 86"/>
                <a:gd name="T56" fmla="*/ 40 w 80"/>
                <a:gd name="T57" fmla="*/ 86 h 86"/>
                <a:gd name="T58" fmla="*/ 48 w 80"/>
                <a:gd name="T59" fmla="*/ 84 h 86"/>
                <a:gd name="T60" fmla="*/ 56 w 80"/>
                <a:gd name="T61" fmla="*/ 82 h 86"/>
                <a:gd name="T62" fmla="*/ 62 w 80"/>
                <a:gd name="T63" fmla="*/ 78 h 86"/>
                <a:gd name="T64" fmla="*/ 68 w 80"/>
                <a:gd name="T65" fmla="*/ 74 h 86"/>
                <a:gd name="T66" fmla="*/ 74 w 80"/>
                <a:gd name="T67" fmla="*/ 66 h 86"/>
                <a:gd name="T68" fmla="*/ 76 w 80"/>
                <a:gd name="T69" fmla="*/ 60 h 86"/>
                <a:gd name="T70" fmla="*/ 78 w 80"/>
                <a:gd name="T71" fmla="*/ 52 h 86"/>
                <a:gd name="T72" fmla="*/ 80 w 80"/>
                <a:gd name="T73" fmla="*/ 44 h 86"/>
                <a:gd name="T74" fmla="*/ 80 w 80"/>
                <a:gd name="T75" fmla="*/ 4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0" h="86">
                  <a:moveTo>
                    <a:pt x="80" y="44"/>
                  </a:moveTo>
                  <a:lnTo>
                    <a:pt x="80" y="44"/>
                  </a:lnTo>
                  <a:lnTo>
                    <a:pt x="78" y="34"/>
                  </a:lnTo>
                  <a:lnTo>
                    <a:pt x="76" y="26"/>
                  </a:lnTo>
                  <a:lnTo>
                    <a:pt x="74" y="20"/>
                  </a:lnTo>
                  <a:lnTo>
                    <a:pt x="68" y="14"/>
                  </a:lnTo>
                  <a:lnTo>
                    <a:pt x="62" y="8"/>
                  </a:lnTo>
                  <a:lnTo>
                    <a:pt x="56" y="4"/>
                  </a:lnTo>
                  <a:lnTo>
                    <a:pt x="48" y="2"/>
                  </a:lnTo>
                  <a:lnTo>
                    <a:pt x="40" y="0"/>
                  </a:lnTo>
                  <a:lnTo>
                    <a:pt x="40" y="0"/>
                  </a:lnTo>
                  <a:lnTo>
                    <a:pt x="32" y="2"/>
                  </a:lnTo>
                  <a:lnTo>
                    <a:pt x="24" y="4"/>
                  </a:lnTo>
                  <a:lnTo>
                    <a:pt x="18" y="8"/>
                  </a:lnTo>
                  <a:lnTo>
                    <a:pt x="12" y="14"/>
                  </a:lnTo>
                  <a:lnTo>
                    <a:pt x="8" y="20"/>
                  </a:lnTo>
                  <a:lnTo>
                    <a:pt x="4" y="26"/>
                  </a:lnTo>
                  <a:lnTo>
                    <a:pt x="2" y="34"/>
                  </a:lnTo>
                  <a:lnTo>
                    <a:pt x="0" y="44"/>
                  </a:lnTo>
                  <a:lnTo>
                    <a:pt x="0" y="44"/>
                  </a:lnTo>
                  <a:lnTo>
                    <a:pt x="2" y="52"/>
                  </a:lnTo>
                  <a:lnTo>
                    <a:pt x="4" y="60"/>
                  </a:lnTo>
                  <a:lnTo>
                    <a:pt x="8" y="66"/>
                  </a:lnTo>
                  <a:lnTo>
                    <a:pt x="12" y="74"/>
                  </a:lnTo>
                  <a:lnTo>
                    <a:pt x="18" y="78"/>
                  </a:lnTo>
                  <a:lnTo>
                    <a:pt x="24" y="82"/>
                  </a:lnTo>
                  <a:lnTo>
                    <a:pt x="32" y="84"/>
                  </a:lnTo>
                  <a:lnTo>
                    <a:pt x="40" y="86"/>
                  </a:lnTo>
                  <a:lnTo>
                    <a:pt x="40" y="86"/>
                  </a:lnTo>
                  <a:lnTo>
                    <a:pt x="48" y="84"/>
                  </a:lnTo>
                  <a:lnTo>
                    <a:pt x="56" y="82"/>
                  </a:lnTo>
                  <a:lnTo>
                    <a:pt x="62" y="78"/>
                  </a:lnTo>
                  <a:lnTo>
                    <a:pt x="68" y="74"/>
                  </a:lnTo>
                  <a:lnTo>
                    <a:pt x="74" y="66"/>
                  </a:lnTo>
                  <a:lnTo>
                    <a:pt x="76" y="60"/>
                  </a:lnTo>
                  <a:lnTo>
                    <a:pt x="78" y="52"/>
                  </a:lnTo>
                  <a:lnTo>
                    <a:pt x="80" y="44"/>
                  </a:lnTo>
                  <a:lnTo>
                    <a:pt x="80" y="44"/>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308" name="Freeform 292"/>
            <p:cNvSpPr>
              <a:spLocks/>
            </p:cNvSpPr>
            <p:nvPr/>
          </p:nvSpPr>
          <p:spPr bwMode="auto">
            <a:xfrm>
              <a:off x="3080" y="2770"/>
              <a:ext cx="64" cy="68"/>
            </a:xfrm>
            <a:custGeom>
              <a:avLst/>
              <a:gdLst>
                <a:gd name="T0" fmla="*/ 48 w 64"/>
                <a:gd name="T1" fmla="*/ 40 h 68"/>
                <a:gd name="T2" fmla="*/ 48 w 64"/>
                <a:gd name="T3" fmla="*/ 40 h 68"/>
                <a:gd name="T4" fmla="*/ 42 w 64"/>
                <a:gd name="T5" fmla="*/ 40 h 68"/>
                <a:gd name="T6" fmla="*/ 38 w 64"/>
                <a:gd name="T7" fmla="*/ 36 h 68"/>
                <a:gd name="T8" fmla="*/ 34 w 64"/>
                <a:gd name="T9" fmla="*/ 30 h 68"/>
                <a:gd name="T10" fmla="*/ 32 w 64"/>
                <a:gd name="T11" fmla="*/ 24 h 68"/>
                <a:gd name="T12" fmla="*/ 32 w 64"/>
                <a:gd name="T13" fmla="*/ 24 h 68"/>
                <a:gd name="T14" fmla="*/ 34 w 64"/>
                <a:gd name="T15" fmla="*/ 18 h 68"/>
                <a:gd name="T16" fmla="*/ 38 w 64"/>
                <a:gd name="T17" fmla="*/ 12 h 68"/>
                <a:gd name="T18" fmla="*/ 42 w 64"/>
                <a:gd name="T19" fmla="*/ 8 h 68"/>
                <a:gd name="T20" fmla="*/ 48 w 64"/>
                <a:gd name="T21" fmla="*/ 6 h 68"/>
                <a:gd name="T22" fmla="*/ 48 w 64"/>
                <a:gd name="T23" fmla="*/ 6 h 68"/>
                <a:gd name="T24" fmla="*/ 50 w 64"/>
                <a:gd name="T25" fmla="*/ 6 h 68"/>
                <a:gd name="T26" fmla="*/ 50 w 64"/>
                <a:gd name="T27" fmla="*/ 6 h 68"/>
                <a:gd name="T28" fmla="*/ 42 w 64"/>
                <a:gd name="T29" fmla="*/ 2 h 68"/>
                <a:gd name="T30" fmla="*/ 32 w 64"/>
                <a:gd name="T31" fmla="*/ 0 h 68"/>
                <a:gd name="T32" fmla="*/ 32 w 64"/>
                <a:gd name="T33" fmla="*/ 0 h 68"/>
                <a:gd name="T34" fmla="*/ 26 w 64"/>
                <a:gd name="T35" fmla="*/ 2 h 68"/>
                <a:gd name="T36" fmla="*/ 20 w 64"/>
                <a:gd name="T37" fmla="*/ 4 h 68"/>
                <a:gd name="T38" fmla="*/ 14 w 64"/>
                <a:gd name="T39" fmla="*/ 6 h 68"/>
                <a:gd name="T40" fmla="*/ 10 w 64"/>
                <a:gd name="T41" fmla="*/ 10 h 68"/>
                <a:gd name="T42" fmla="*/ 6 w 64"/>
                <a:gd name="T43" fmla="*/ 16 h 68"/>
                <a:gd name="T44" fmla="*/ 2 w 64"/>
                <a:gd name="T45" fmla="*/ 22 h 68"/>
                <a:gd name="T46" fmla="*/ 0 w 64"/>
                <a:gd name="T47" fmla="*/ 28 h 68"/>
                <a:gd name="T48" fmla="*/ 0 w 64"/>
                <a:gd name="T49" fmla="*/ 34 h 68"/>
                <a:gd name="T50" fmla="*/ 0 w 64"/>
                <a:gd name="T51" fmla="*/ 34 h 68"/>
                <a:gd name="T52" fmla="*/ 0 w 64"/>
                <a:gd name="T53" fmla="*/ 42 h 68"/>
                <a:gd name="T54" fmla="*/ 2 w 64"/>
                <a:gd name="T55" fmla="*/ 48 h 68"/>
                <a:gd name="T56" fmla="*/ 6 w 64"/>
                <a:gd name="T57" fmla="*/ 54 h 68"/>
                <a:gd name="T58" fmla="*/ 10 w 64"/>
                <a:gd name="T59" fmla="*/ 58 h 68"/>
                <a:gd name="T60" fmla="*/ 14 w 64"/>
                <a:gd name="T61" fmla="*/ 62 h 68"/>
                <a:gd name="T62" fmla="*/ 20 w 64"/>
                <a:gd name="T63" fmla="*/ 66 h 68"/>
                <a:gd name="T64" fmla="*/ 26 w 64"/>
                <a:gd name="T65" fmla="*/ 68 h 68"/>
                <a:gd name="T66" fmla="*/ 32 w 64"/>
                <a:gd name="T67" fmla="*/ 68 h 68"/>
                <a:gd name="T68" fmla="*/ 32 w 64"/>
                <a:gd name="T69" fmla="*/ 68 h 68"/>
                <a:gd name="T70" fmla="*/ 38 w 64"/>
                <a:gd name="T71" fmla="*/ 68 h 68"/>
                <a:gd name="T72" fmla="*/ 44 w 64"/>
                <a:gd name="T73" fmla="*/ 66 h 68"/>
                <a:gd name="T74" fmla="*/ 50 w 64"/>
                <a:gd name="T75" fmla="*/ 62 h 68"/>
                <a:gd name="T76" fmla="*/ 54 w 64"/>
                <a:gd name="T77" fmla="*/ 58 h 68"/>
                <a:gd name="T78" fmla="*/ 58 w 64"/>
                <a:gd name="T79" fmla="*/ 54 h 68"/>
                <a:gd name="T80" fmla="*/ 60 w 64"/>
                <a:gd name="T81" fmla="*/ 48 h 68"/>
                <a:gd name="T82" fmla="*/ 62 w 64"/>
                <a:gd name="T83" fmla="*/ 42 h 68"/>
                <a:gd name="T84" fmla="*/ 64 w 64"/>
                <a:gd name="T85" fmla="*/ 34 h 68"/>
                <a:gd name="T86" fmla="*/ 64 w 64"/>
                <a:gd name="T87" fmla="*/ 34 h 68"/>
                <a:gd name="T88" fmla="*/ 62 w 64"/>
                <a:gd name="T89" fmla="*/ 32 h 68"/>
                <a:gd name="T90" fmla="*/ 62 w 64"/>
                <a:gd name="T91" fmla="*/ 32 h 68"/>
                <a:gd name="T92" fmla="*/ 58 w 64"/>
                <a:gd name="T93" fmla="*/ 38 h 68"/>
                <a:gd name="T94" fmla="*/ 54 w 64"/>
                <a:gd name="T95" fmla="*/ 40 h 68"/>
                <a:gd name="T96" fmla="*/ 48 w 64"/>
                <a:gd name="T97" fmla="*/ 40 h 68"/>
                <a:gd name="T98" fmla="*/ 48 w 64"/>
                <a:gd name="T99" fmla="*/ 4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4" h="68">
                  <a:moveTo>
                    <a:pt x="48" y="40"/>
                  </a:moveTo>
                  <a:lnTo>
                    <a:pt x="48" y="40"/>
                  </a:lnTo>
                  <a:lnTo>
                    <a:pt x="42" y="40"/>
                  </a:lnTo>
                  <a:lnTo>
                    <a:pt x="38" y="36"/>
                  </a:lnTo>
                  <a:lnTo>
                    <a:pt x="34" y="30"/>
                  </a:lnTo>
                  <a:lnTo>
                    <a:pt x="32" y="24"/>
                  </a:lnTo>
                  <a:lnTo>
                    <a:pt x="32" y="24"/>
                  </a:lnTo>
                  <a:lnTo>
                    <a:pt x="34" y="18"/>
                  </a:lnTo>
                  <a:lnTo>
                    <a:pt x="38" y="12"/>
                  </a:lnTo>
                  <a:lnTo>
                    <a:pt x="42" y="8"/>
                  </a:lnTo>
                  <a:lnTo>
                    <a:pt x="48" y="6"/>
                  </a:lnTo>
                  <a:lnTo>
                    <a:pt x="48" y="6"/>
                  </a:lnTo>
                  <a:lnTo>
                    <a:pt x="50" y="6"/>
                  </a:lnTo>
                  <a:lnTo>
                    <a:pt x="50" y="6"/>
                  </a:lnTo>
                  <a:lnTo>
                    <a:pt x="42" y="2"/>
                  </a:lnTo>
                  <a:lnTo>
                    <a:pt x="32" y="0"/>
                  </a:lnTo>
                  <a:lnTo>
                    <a:pt x="32" y="0"/>
                  </a:lnTo>
                  <a:lnTo>
                    <a:pt x="26" y="2"/>
                  </a:lnTo>
                  <a:lnTo>
                    <a:pt x="20" y="4"/>
                  </a:lnTo>
                  <a:lnTo>
                    <a:pt x="14" y="6"/>
                  </a:lnTo>
                  <a:lnTo>
                    <a:pt x="10" y="10"/>
                  </a:lnTo>
                  <a:lnTo>
                    <a:pt x="6" y="16"/>
                  </a:lnTo>
                  <a:lnTo>
                    <a:pt x="2" y="22"/>
                  </a:lnTo>
                  <a:lnTo>
                    <a:pt x="0" y="28"/>
                  </a:lnTo>
                  <a:lnTo>
                    <a:pt x="0" y="34"/>
                  </a:lnTo>
                  <a:lnTo>
                    <a:pt x="0" y="34"/>
                  </a:lnTo>
                  <a:lnTo>
                    <a:pt x="0" y="42"/>
                  </a:lnTo>
                  <a:lnTo>
                    <a:pt x="2" y="48"/>
                  </a:lnTo>
                  <a:lnTo>
                    <a:pt x="6" y="54"/>
                  </a:lnTo>
                  <a:lnTo>
                    <a:pt x="10" y="58"/>
                  </a:lnTo>
                  <a:lnTo>
                    <a:pt x="14" y="62"/>
                  </a:lnTo>
                  <a:lnTo>
                    <a:pt x="20" y="66"/>
                  </a:lnTo>
                  <a:lnTo>
                    <a:pt x="26" y="68"/>
                  </a:lnTo>
                  <a:lnTo>
                    <a:pt x="32" y="68"/>
                  </a:lnTo>
                  <a:lnTo>
                    <a:pt x="32" y="68"/>
                  </a:lnTo>
                  <a:lnTo>
                    <a:pt x="38" y="68"/>
                  </a:lnTo>
                  <a:lnTo>
                    <a:pt x="44" y="66"/>
                  </a:lnTo>
                  <a:lnTo>
                    <a:pt x="50" y="62"/>
                  </a:lnTo>
                  <a:lnTo>
                    <a:pt x="54" y="58"/>
                  </a:lnTo>
                  <a:lnTo>
                    <a:pt x="58" y="54"/>
                  </a:lnTo>
                  <a:lnTo>
                    <a:pt x="60" y="48"/>
                  </a:lnTo>
                  <a:lnTo>
                    <a:pt x="62" y="42"/>
                  </a:lnTo>
                  <a:lnTo>
                    <a:pt x="64" y="34"/>
                  </a:lnTo>
                  <a:lnTo>
                    <a:pt x="64" y="34"/>
                  </a:lnTo>
                  <a:lnTo>
                    <a:pt x="62" y="32"/>
                  </a:lnTo>
                  <a:lnTo>
                    <a:pt x="62" y="32"/>
                  </a:lnTo>
                  <a:lnTo>
                    <a:pt x="58" y="38"/>
                  </a:lnTo>
                  <a:lnTo>
                    <a:pt x="54" y="40"/>
                  </a:lnTo>
                  <a:lnTo>
                    <a:pt x="48" y="40"/>
                  </a:lnTo>
                  <a:lnTo>
                    <a:pt x="48" y="4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309" name="Freeform 293"/>
            <p:cNvSpPr>
              <a:spLocks/>
            </p:cNvSpPr>
            <p:nvPr/>
          </p:nvSpPr>
          <p:spPr bwMode="auto">
            <a:xfrm>
              <a:off x="2998" y="2566"/>
              <a:ext cx="10" cy="8"/>
            </a:xfrm>
            <a:custGeom>
              <a:avLst/>
              <a:gdLst>
                <a:gd name="T0" fmla="*/ 10 w 10"/>
                <a:gd name="T1" fmla="*/ 4 h 8"/>
                <a:gd name="T2" fmla="*/ 10 w 10"/>
                <a:gd name="T3" fmla="*/ 4 h 8"/>
                <a:gd name="T4" fmla="*/ 8 w 10"/>
                <a:gd name="T5" fmla="*/ 8 h 8"/>
                <a:gd name="T6" fmla="*/ 4 w 10"/>
                <a:gd name="T7" fmla="*/ 8 h 8"/>
                <a:gd name="T8" fmla="*/ 4 w 10"/>
                <a:gd name="T9" fmla="*/ 8 h 8"/>
                <a:gd name="T10" fmla="*/ 2 w 10"/>
                <a:gd name="T11" fmla="*/ 8 h 8"/>
                <a:gd name="T12" fmla="*/ 0 w 10"/>
                <a:gd name="T13" fmla="*/ 4 h 8"/>
                <a:gd name="T14" fmla="*/ 0 w 10"/>
                <a:gd name="T15" fmla="*/ 4 h 8"/>
                <a:gd name="T16" fmla="*/ 2 w 10"/>
                <a:gd name="T17" fmla="*/ 0 h 8"/>
                <a:gd name="T18" fmla="*/ 4 w 10"/>
                <a:gd name="T19" fmla="*/ 0 h 8"/>
                <a:gd name="T20" fmla="*/ 4 w 10"/>
                <a:gd name="T21" fmla="*/ 0 h 8"/>
                <a:gd name="T22" fmla="*/ 8 w 10"/>
                <a:gd name="T23" fmla="*/ 0 h 8"/>
                <a:gd name="T24" fmla="*/ 10 w 10"/>
                <a:gd name="T25" fmla="*/ 4 h 8"/>
                <a:gd name="T26" fmla="*/ 10 w 10"/>
                <a:gd name="T27"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8">
                  <a:moveTo>
                    <a:pt x="10" y="4"/>
                  </a:moveTo>
                  <a:lnTo>
                    <a:pt x="10" y="4"/>
                  </a:lnTo>
                  <a:lnTo>
                    <a:pt x="8" y="8"/>
                  </a:lnTo>
                  <a:lnTo>
                    <a:pt x="4" y="8"/>
                  </a:lnTo>
                  <a:lnTo>
                    <a:pt x="4" y="8"/>
                  </a:lnTo>
                  <a:lnTo>
                    <a:pt x="2" y="8"/>
                  </a:lnTo>
                  <a:lnTo>
                    <a:pt x="0" y="4"/>
                  </a:lnTo>
                  <a:lnTo>
                    <a:pt x="0" y="4"/>
                  </a:lnTo>
                  <a:lnTo>
                    <a:pt x="2" y="0"/>
                  </a:lnTo>
                  <a:lnTo>
                    <a:pt x="4" y="0"/>
                  </a:lnTo>
                  <a:lnTo>
                    <a:pt x="4" y="0"/>
                  </a:lnTo>
                  <a:lnTo>
                    <a:pt x="8" y="0"/>
                  </a:lnTo>
                  <a:lnTo>
                    <a:pt x="10" y="4"/>
                  </a:lnTo>
                  <a:lnTo>
                    <a:pt x="10" y="4"/>
                  </a:lnTo>
                  <a:close/>
                </a:path>
              </a:pathLst>
            </a:custGeom>
            <a:solidFill>
              <a:srgbClr val="FB765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310" name="Freeform 294"/>
            <p:cNvSpPr>
              <a:spLocks/>
            </p:cNvSpPr>
            <p:nvPr/>
          </p:nvSpPr>
          <p:spPr bwMode="auto">
            <a:xfrm>
              <a:off x="2998" y="2566"/>
              <a:ext cx="10" cy="8"/>
            </a:xfrm>
            <a:custGeom>
              <a:avLst/>
              <a:gdLst>
                <a:gd name="T0" fmla="*/ 10 w 10"/>
                <a:gd name="T1" fmla="*/ 4 h 8"/>
                <a:gd name="T2" fmla="*/ 10 w 10"/>
                <a:gd name="T3" fmla="*/ 4 h 8"/>
                <a:gd name="T4" fmla="*/ 8 w 10"/>
                <a:gd name="T5" fmla="*/ 8 h 8"/>
                <a:gd name="T6" fmla="*/ 4 w 10"/>
                <a:gd name="T7" fmla="*/ 8 h 8"/>
                <a:gd name="T8" fmla="*/ 4 w 10"/>
                <a:gd name="T9" fmla="*/ 8 h 8"/>
                <a:gd name="T10" fmla="*/ 2 w 10"/>
                <a:gd name="T11" fmla="*/ 8 h 8"/>
                <a:gd name="T12" fmla="*/ 0 w 10"/>
                <a:gd name="T13" fmla="*/ 4 h 8"/>
                <a:gd name="T14" fmla="*/ 0 w 10"/>
                <a:gd name="T15" fmla="*/ 4 h 8"/>
                <a:gd name="T16" fmla="*/ 2 w 10"/>
                <a:gd name="T17" fmla="*/ 0 h 8"/>
                <a:gd name="T18" fmla="*/ 4 w 10"/>
                <a:gd name="T19" fmla="*/ 0 h 8"/>
                <a:gd name="T20" fmla="*/ 4 w 10"/>
                <a:gd name="T21" fmla="*/ 0 h 8"/>
                <a:gd name="T22" fmla="*/ 8 w 10"/>
                <a:gd name="T23" fmla="*/ 0 h 8"/>
                <a:gd name="T24" fmla="*/ 10 w 10"/>
                <a:gd name="T25" fmla="*/ 4 h 8"/>
                <a:gd name="T26" fmla="*/ 10 w 10"/>
                <a:gd name="T27"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8">
                  <a:moveTo>
                    <a:pt x="10" y="4"/>
                  </a:moveTo>
                  <a:lnTo>
                    <a:pt x="10" y="4"/>
                  </a:lnTo>
                  <a:lnTo>
                    <a:pt x="8" y="8"/>
                  </a:lnTo>
                  <a:lnTo>
                    <a:pt x="4" y="8"/>
                  </a:lnTo>
                  <a:lnTo>
                    <a:pt x="4" y="8"/>
                  </a:lnTo>
                  <a:lnTo>
                    <a:pt x="2" y="8"/>
                  </a:lnTo>
                  <a:lnTo>
                    <a:pt x="0" y="4"/>
                  </a:lnTo>
                  <a:lnTo>
                    <a:pt x="0" y="4"/>
                  </a:lnTo>
                  <a:lnTo>
                    <a:pt x="2" y="0"/>
                  </a:lnTo>
                  <a:lnTo>
                    <a:pt x="4" y="0"/>
                  </a:lnTo>
                  <a:lnTo>
                    <a:pt x="4" y="0"/>
                  </a:lnTo>
                  <a:lnTo>
                    <a:pt x="8" y="0"/>
                  </a:lnTo>
                  <a:lnTo>
                    <a:pt x="10" y="4"/>
                  </a:lnTo>
                  <a:lnTo>
                    <a:pt x="10" y="4"/>
                  </a:lnTo>
                  <a:close/>
                </a:path>
              </a:pathLst>
            </a:custGeom>
            <a:solidFill>
              <a:srgbClr val="FB765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311" name="Freeform 295"/>
            <p:cNvSpPr>
              <a:spLocks/>
            </p:cNvSpPr>
            <p:nvPr/>
          </p:nvSpPr>
          <p:spPr bwMode="auto">
            <a:xfrm>
              <a:off x="2998" y="2506"/>
              <a:ext cx="10" cy="10"/>
            </a:xfrm>
            <a:custGeom>
              <a:avLst/>
              <a:gdLst>
                <a:gd name="T0" fmla="*/ 10 w 10"/>
                <a:gd name="T1" fmla="*/ 6 h 10"/>
                <a:gd name="T2" fmla="*/ 10 w 10"/>
                <a:gd name="T3" fmla="*/ 6 h 10"/>
                <a:gd name="T4" fmla="*/ 8 w 10"/>
                <a:gd name="T5" fmla="*/ 8 h 10"/>
                <a:gd name="T6" fmla="*/ 4 w 10"/>
                <a:gd name="T7" fmla="*/ 10 h 10"/>
                <a:gd name="T8" fmla="*/ 4 w 10"/>
                <a:gd name="T9" fmla="*/ 10 h 10"/>
                <a:gd name="T10" fmla="*/ 2 w 10"/>
                <a:gd name="T11" fmla="*/ 8 h 10"/>
                <a:gd name="T12" fmla="*/ 0 w 10"/>
                <a:gd name="T13" fmla="*/ 6 h 10"/>
                <a:gd name="T14" fmla="*/ 0 w 10"/>
                <a:gd name="T15" fmla="*/ 6 h 10"/>
                <a:gd name="T16" fmla="*/ 2 w 10"/>
                <a:gd name="T17" fmla="*/ 2 h 10"/>
                <a:gd name="T18" fmla="*/ 4 w 10"/>
                <a:gd name="T19" fmla="*/ 0 h 10"/>
                <a:gd name="T20" fmla="*/ 4 w 10"/>
                <a:gd name="T21" fmla="*/ 0 h 10"/>
                <a:gd name="T22" fmla="*/ 8 w 10"/>
                <a:gd name="T23" fmla="*/ 2 h 10"/>
                <a:gd name="T24" fmla="*/ 10 w 10"/>
                <a:gd name="T25" fmla="*/ 6 h 10"/>
                <a:gd name="T26" fmla="*/ 10 w 10"/>
                <a:gd name="T27"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10">
                  <a:moveTo>
                    <a:pt x="10" y="6"/>
                  </a:moveTo>
                  <a:lnTo>
                    <a:pt x="10" y="6"/>
                  </a:lnTo>
                  <a:lnTo>
                    <a:pt x="8" y="8"/>
                  </a:lnTo>
                  <a:lnTo>
                    <a:pt x="4" y="10"/>
                  </a:lnTo>
                  <a:lnTo>
                    <a:pt x="4" y="10"/>
                  </a:lnTo>
                  <a:lnTo>
                    <a:pt x="2" y="8"/>
                  </a:lnTo>
                  <a:lnTo>
                    <a:pt x="0" y="6"/>
                  </a:lnTo>
                  <a:lnTo>
                    <a:pt x="0" y="6"/>
                  </a:lnTo>
                  <a:lnTo>
                    <a:pt x="2" y="2"/>
                  </a:lnTo>
                  <a:lnTo>
                    <a:pt x="4" y="0"/>
                  </a:lnTo>
                  <a:lnTo>
                    <a:pt x="4" y="0"/>
                  </a:lnTo>
                  <a:lnTo>
                    <a:pt x="8" y="2"/>
                  </a:lnTo>
                  <a:lnTo>
                    <a:pt x="10" y="6"/>
                  </a:lnTo>
                  <a:lnTo>
                    <a:pt x="10" y="6"/>
                  </a:lnTo>
                  <a:close/>
                </a:path>
              </a:pathLst>
            </a:custGeom>
            <a:solidFill>
              <a:srgbClr val="7FAB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312" name="Freeform 296"/>
            <p:cNvSpPr>
              <a:spLocks/>
            </p:cNvSpPr>
            <p:nvPr/>
          </p:nvSpPr>
          <p:spPr bwMode="auto">
            <a:xfrm>
              <a:off x="3010" y="2286"/>
              <a:ext cx="234" cy="40"/>
            </a:xfrm>
            <a:custGeom>
              <a:avLst/>
              <a:gdLst>
                <a:gd name="T0" fmla="*/ 234 w 234"/>
                <a:gd name="T1" fmla="*/ 26 h 40"/>
                <a:gd name="T2" fmla="*/ 0 w 234"/>
                <a:gd name="T3" fmla="*/ 40 h 40"/>
                <a:gd name="T4" fmla="*/ 0 w 234"/>
                <a:gd name="T5" fmla="*/ 14 h 40"/>
                <a:gd name="T6" fmla="*/ 234 w 234"/>
                <a:gd name="T7" fmla="*/ 0 h 40"/>
                <a:gd name="T8" fmla="*/ 234 w 234"/>
                <a:gd name="T9" fmla="*/ 26 h 40"/>
              </a:gdLst>
              <a:ahLst/>
              <a:cxnLst>
                <a:cxn ang="0">
                  <a:pos x="T0" y="T1"/>
                </a:cxn>
                <a:cxn ang="0">
                  <a:pos x="T2" y="T3"/>
                </a:cxn>
                <a:cxn ang="0">
                  <a:pos x="T4" y="T5"/>
                </a:cxn>
                <a:cxn ang="0">
                  <a:pos x="T6" y="T7"/>
                </a:cxn>
                <a:cxn ang="0">
                  <a:pos x="T8" y="T9"/>
                </a:cxn>
              </a:cxnLst>
              <a:rect l="0" t="0" r="r" b="b"/>
              <a:pathLst>
                <a:path w="234" h="40">
                  <a:moveTo>
                    <a:pt x="234" y="26"/>
                  </a:moveTo>
                  <a:lnTo>
                    <a:pt x="0" y="40"/>
                  </a:lnTo>
                  <a:lnTo>
                    <a:pt x="0" y="14"/>
                  </a:lnTo>
                  <a:lnTo>
                    <a:pt x="234" y="0"/>
                  </a:lnTo>
                  <a:lnTo>
                    <a:pt x="234" y="26"/>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313" name="Freeform 297"/>
            <p:cNvSpPr>
              <a:spLocks/>
            </p:cNvSpPr>
            <p:nvPr/>
          </p:nvSpPr>
          <p:spPr bwMode="auto">
            <a:xfrm>
              <a:off x="3372" y="2282"/>
              <a:ext cx="40" cy="66"/>
            </a:xfrm>
            <a:custGeom>
              <a:avLst/>
              <a:gdLst>
                <a:gd name="T0" fmla="*/ 40 w 40"/>
                <a:gd name="T1" fmla="*/ 32 h 66"/>
                <a:gd name="T2" fmla="*/ 40 w 40"/>
                <a:gd name="T3" fmla="*/ 32 h 66"/>
                <a:gd name="T4" fmla="*/ 38 w 40"/>
                <a:gd name="T5" fmla="*/ 46 h 66"/>
                <a:gd name="T6" fmla="*/ 34 w 40"/>
                <a:gd name="T7" fmla="*/ 56 h 66"/>
                <a:gd name="T8" fmla="*/ 28 w 40"/>
                <a:gd name="T9" fmla="*/ 62 h 66"/>
                <a:gd name="T10" fmla="*/ 24 w 40"/>
                <a:gd name="T11" fmla="*/ 64 h 66"/>
                <a:gd name="T12" fmla="*/ 20 w 40"/>
                <a:gd name="T13" fmla="*/ 66 h 66"/>
                <a:gd name="T14" fmla="*/ 20 w 40"/>
                <a:gd name="T15" fmla="*/ 66 h 66"/>
                <a:gd name="T16" fmla="*/ 16 w 40"/>
                <a:gd name="T17" fmla="*/ 64 h 66"/>
                <a:gd name="T18" fmla="*/ 12 w 40"/>
                <a:gd name="T19" fmla="*/ 62 h 66"/>
                <a:gd name="T20" fmla="*/ 6 w 40"/>
                <a:gd name="T21" fmla="*/ 56 h 66"/>
                <a:gd name="T22" fmla="*/ 2 w 40"/>
                <a:gd name="T23" fmla="*/ 46 h 66"/>
                <a:gd name="T24" fmla="*/ 0 w 40"/>
                <a:gd name="T25" fmla="*/ 32 h 66"/>
                <a:gd name="T26" fmla="*/ 0 w 40"/>
                <a:gd name="T27" fmla="*/ 32 h 66"/>
                <a:gd name="T28" fmla="*/ 2 w 40"/>
                <a:gd name="T29" fmla="*/ 20 h 66"/>
                <a:gd name="T30" fmla="*/ 6 w 40"/>
                <a:gd name="T31" fmla="*/ 10 h 66"/>
                <a:gd name="T32" fmla="*/ 12 w 40"/>
                <a:gd name="T33" fmla="*/ 2 h 66"/>
                <a:gd name="T34" fmla="*/ 16 w 40"/>
                <a:gd name="T35" fmla="*/ 0 h 66"/>
                <a:gd name="T36" fmla="*/ 20 w 40"/>
                <a:gd name="T37" fmla="*/ 0 h 66"/>
                <a:gd name="T38" fmla="*/ 20 w 40"/>
                <a:gd name="T39" fmla="*/ 0 h 66"/>
                <a:gd name="T40" fmla="*/ 24 w 40"/>
                <a:gd name="T41" fmla="*/ 0 h 66"/>
                <a:gd name="T42" fmla="*/ 28 w 40"/>
                <a:gd name="T43" fmla="*/ 2 h 66"/>
                <a:gd name="T44" fmla="*/ 34 w 40"/>
                <a:gd name="T45" fmla="*/ 10 h 66"/>
                <a:gd name="T46" fmla="*/ 38 w 40"/>
                <a:gd name="T47" fmla="*/ 20 h 66"/>
                <a:gd name="T48" fmla="*/ 40 w 40"/>
                <a:gd name="T49" fmla="*/ 32 h 66"/>
                <a:gd name="T50" fmla="*/ 40 w 40"/>
                <a:gd name="T51" fmla="*/ 3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0" h="66">
                  <a:moveTo>
                    <a:pt x="40" y="32"/>
                  </a:moveTo>
                  <a:lnTo>
                    <a:pt x="40" y="32"/>
                  </a:lnTo>
                  <a:lnTo>
                    <a:pt x="38" y="46"/>
                  </a:lnTo>
                  <a:lnTo>
                    <a:pt x="34" y="56"/>
                  </a:lnTo>
                  <a:lnTo>
                    <a:pt x="28" y="62"/>
                  </a:lnTo>
                  <a:lnTo>
                    <a:pt x="24" y="64"/>
                  </a:lnTo>
                  <a:lnTo>
                    <a:pt x="20" y="66"/>
                  </a:lnTo>
                  <a:lnTo>
                    <a:pt x="20" y="66"/>
                  </a:lnTo>
                  <a:lnTo>
                    <a:pt x="16" y="64"/>
                  </a:lnTo>
                  <a:lnTo>
                    <a:pt x="12" y="62"/>
                  </a:lnTo>
                  <a:lnTo>
                    <a:pt x="6" y="56"/>
                  </a:lnTo>
                  <a:lnTo>
                    <a:pt x="2" y="46"/>
                  </a:lnTo>
                  <a:lnTo>
                    <a:pt x="0" y="32"/>
                  </a:lnTo>
                  <a:lnTo>
                    <a:pt x="0" y="32"/>
                  </a:lnTo>
                  <a:lnTo>
                    <a:pt x="2" y="20"/>
                  </a:lnTo>
                  <a:lnTo>
                    <a:pt x="6" y="10"/>
                  </a:lnTo>
                  <a:lnTo>
                    <a:pt x="12" y="2"/>
                  </a:lnTo>
                  <a:lnTo>
                    <a:pt x="16" y="0"/>
                  </a:lnTo>
                  <a:lnTo>
                    <a:pt x="20" y="0"/>
                  </a:lnTo>
                  <a:lnTo>
                    <a:pt x="20" y="0"/>
                  </a:lnTo>
                  <a:lnTo>
                    <a:pt x="24" y="0"/>
                  </a:lnTo>
                  <a:lnTo>
                    <a:pt x="28" y="2"/>
                  </a:lnTo>
                  <a:lnTo>
                    <a:pt x="34" y="10"/>
                  </a:lnTo>
                  <a:lnTo>
                    <a:pt x="38" y="20"/>
                  </a:lnTo>
                  <a:lnTo>
                    <a:pt x="40" y="32"/>
                  </a:lnTo>
                  <a:lnTo>
                    <a:pt x="40" y="32"/>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314" name="Freeform 298"/>
            <p:cNvSpPr>
              <a:spLocks/>
            </p:cNvSpPr>
            <p:nvPr/>
          </p:nvSpPr>
          <p:spPr bwMode="auto">
            <a:xfrm>
              <a:off x="3424" y="2288"/>
              <a:ext cx="16" cy="28"/>
            </a:xfrm>
            <a:custGeom>
              <a:avLst/>
              <a:gdLst>
                <a:gd name="T0" fmla="*/ 16 w 16"/>
                <a:gd name="T1" fmla="*/ 14 h 28"/>
                <a:gd name="T2" fmla="*/ 16 w 16"/>
                <a:gd name="T3" fmla="*/ 14 h 28"/>
                <a:gd name="T4" fmla="*/ 16 w 16"/>
                <a:gd name="T5" fmla="*/ 18 h 28"/>
                <a:gd name="T6" fmla="*/ 14 w 16"/>
                <a:gd name="T7" fmla="*/ 24 h 28"/>
                <a:gd name="T8" fmla="*/ 12 w 16"/>
                <a:gd name="T9" fmla="*/ 26 h 28"/>
                <a:gd name="T10" fmla="*/ 8 w 16"/>
                <a:gd name="T11" fmla="*/ 28 h 28"/>
                <a:gd name="T12" fmla="*/ 8 w 16"/>
                <a:gd name="T13" fmla="*/ 28 h 28"/>
                <a:gd name="T14" fmla="*/ 6 w 16"/>
                <a:gd name="T15" fmla="*/ 26 h 28"/>
                <a:gd name="T16" fmla="*/ 2 w 16"/>
                <a:gd name="T17" fmla="*/ 24 h 28"/>
                <a:gd name="T18" fmla="*/ 2 w 16"/>
                <a:gd name="T19" fmla="*/ 18 h 28"/>
                <a:gd name="T20" fmla="*/ 0 w 16"/>
                <a:gd name="T21" fmla="*/ 14 h 28"/>
                <a:gd name="T22" fmla="*/ 0 w 16"/>
                <a:gd name="T23" fmla="*/ 14 h 28"/>
                <a:gd name="T24" fmla="*/ 2 w 16"/>
                <a:gd name="T25" fmla="*/ 8 h 28"/>
                <a:gd name="T26" fmla="*/ 2 w 16"/>
                <a:gd name="T27" fmla="*/ 4 h 28"/>
                <a:gd name="T28" fmla="*/ 6 w 16"/>
                <a:gd name="T29" fmla="*/ 0 h 28"/>
                <a:gd name="T30" fmla="*/ 8 w 16"/>
                <a:gd name="T31" fmla="*/ 0 h 28"/>
                <a:gd name="T32" fmla="*/ 8 w 16"/>
                <a:gd name="T33" fmla="*/ 0 h 28"/>
                <a:gd name="T34" fmla="*/ 12 w 16"/>
                <a:gd name="T35" fmla="*/ 0 h 28"/>
                <a:gd name="T36" fmla="*/ 14 w 16"/>
                <a:gd name="T37" fmla="*/ 4 h 28"/>
                <a:gd name="T38" fmla="*/ 16 w 16"/>
                <a:gd name="T39" fmla="*/ 8 h 28"/>
                <a:gd name="T40" fmla="*/ 16 w 16"/>
                <a:gd name="T41" fmla="*/ 14 h 28"/>
                <a:gd name="T42" fmla="*/ 16 w 16"/>
                <a:gd name="T43"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 h="28">
                  <a:moveTo>
                    <a:pt x="16" y="14"/>
                  </a:moveTo>
                  <a:lnTo>
                    <a:pt x="16" y="14"/>
                  </a:lnTo>
                  <a:lnTo>
                    <a:pt x="16" y="18"/>
                  </a:lnTo>
                  <a:lnTo>
                    <a:pt x="14" y="24"/>
                  </a:lnTo>
                  <a:lnTo>
                    <a:pt x="12" y="26"/>
                  </a:lnTo>
                  <a:lnTo>
                    <a:pt x="8" y="28"/>
                  </a:lnTo>
                  <a:lnTo>
                    <a:pt x="8" y="28"/>
                  </a:lnTo>
                  <a:lnTo>
                    <a:pt x="6" y="26"/>
                  </a:lnTo>
                  <a:lnTo>
                    <a:pt x="2" y="24"/>
                  </a:lnTo>
                  <a:lnTo>
                    <a:pt x="2" y="18"/>
                  </a:lnTo>
                  <a:lnTo>
                    <a:pt x="0" y="14"/>
                  </a:lnTo>
                  <a:lnTo>
                    <a:pt x="0" y="14"/>
                  </a:lnTo>
                  <a:lnTo>
                    <a:pt x="2" y="8"/>
                  </a:lnTo>
                  <a:lnTo>
                    <a:pt x="2" y="4"/>
                  </a:lnTo>
                  <a:lnTo>
                    <a:pt x="6" y="0"/>
                  </a:lnTo>
                  <a:lnTo>
                    <a:pt x="8" y="0"/>
                  </a:lnTo>
                  <a:lnTo>
                    <a:pt x="8" y="0"/>
                  </a:lnTo>
                  <a:lnTo>
                    <a:pt x="12" y="0"/>
                  </a:lnTo>
                  <a:lnTo>
                    <a:pt x="14" y="4"/>
                  </a:lnTo>
                  <a:lnTo>
                    <a:pt x="16" y="8"/>
                  </a:lnTo>
                  <a:lnTo>
                    <a:pt x="16" y="14"/>
                  </a:lnTo>
                  <a:lnTo>
                    <a:pt x="16" y="14"/>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315" name="Freeform 299"/>
            <p:cNvSpPr>
              <a:spLocks noEditPoints="1"/>
            </p:cNvSpPr>
            <p:nvPr/>
          </p:nvSpPr>
          <p:spPr bwMode="auto">
            <a:xfrm>
              <a:off x="2950" y="2228"/>
              <a:ext cx="722" cy="942"/>
            </a:xfrm>
            <a:custGeom>
              <a:avLst/>
              <a:gdLst>
                <a:gd name="T0" fmla="*/ 706 w 722"/>
                <a:gd name="T1" fmla="*/ 772 h 942"/>
                <a:gd name="T2" fmla="*/ 398 w 722"/>
                <a:gd name="T3" fmla="*/ 22 h 942"/>
                <a:gd name="T4" fmla="*/ 706 w 722"/>
                <a:gd name="T5" fmla="*/ 70 h 942"/>
                <a:gd name="T6" fmla="*/ 382 w 722"/>
                <a:gd name="T7" fmla="*/ 914 h 942"/>
                <a:gd name="T8" fmla="*/ 364 w 722"/>
                <a:gd name="T9" fmla="*/ 922 h 942"/>
                <a:gd name="T10" fmla="*/ 364 w 722"/>
                <a:gd name="T11" fmla="*/ 922 h 942"/>
                <a:gd name="T12" fmla="*/ 356 w 722"/>
                <a:gd name="T13" fmla="*/ 924 h 942"/>
                <a:gd name="T14" fmla="*/ 356 w 722"/>
                <a:gd name="T15" fmla="*/ 16 h 942"/>
                <a:gd name="T16" fmla="*/ 364 w 722"/>
                <a:gd name="T17" fmla="*/ 16 h 942"/>
                <a:gd name="T18" fmla="*/ 382 w 722"/>
                <a:gd name="T19" fmla="*/ 914 h 942"/>
                <a:gd name="T20" fmla="*/ 348 w 722"/>
                <a:gd name="T21" fmla="*/ 926 h 942"/>
                <a:gd name="T22" fmla="*/ 342 w 722"/>
                <a:gd name="T23" fmla="*/ 926 h 942"/>
                <a:gd name="T24" fmla="*/ 198 w 722"/>
                <a:gd name="T25" fmla="*/ 918 h 942"/>
                <a:gd name="T26" fmla="*/ 98 w 722"/>
                <a:gd name="T27" fmla="*/ 904 h 942"/>
                <a:gd name="T28" fmla="*/ 38 w 722"/>
                <a:gd name="T29" fmla="*/ 892 h 942"/>
                <a:gd name="T30" fmla="*/ 20 w 722"/>
                <a:gd name="T31" fmla="*/ 886 h 942"/>
                <a:gd name="T32" fmla="*/ 16 w 722"/>
                <a:gd name="T33" fmla="*/ 882 h 942"/>
                <a:gd name="T34" fmla="*/ 16 w 722"/>
                <a:gd name="T35" fmla="*/ 36 h 942"/>
                <a:gd name="T36" fmla="*/ 342 w 722"/>
                <a:gd name="T37" fmla="*/ 16 h 942"/>
                <a:gd name="T38" fmla="*/ 348 w 722"/>
                <a:gd name="T39" fmla="*/ 16 h 942"/>
                <a:gd name="T40" fmla="*/ 716 w 722"/>
                <a:gd name="T41" fmla="*/ 56 h 942"/>
                <a:gd name="T42" fmla="*/ 366 w 722"/>
                <a:gd name="T43" fmla="*/ 0 h 942"/>
                <a:gd name="T44" fmla="*/ 340 w 722"/>
                <a:gd name="T45" fmla="*/ 0 h 942"/>
                <a:gd name="T46" fmla="*/ 8 w 722"/>
                <a:gd name="T47" fmla="*/ 20 h 942"/>
                <a:gd name="T48" fmla="*/ 2 w 722"/>
                <a:gd name="T49" fmla="*/ 22 h 942"/>
                <a:gd name="T50" fmla="*/ 0 w 722"/>
                <a:gd name="T51" fmla="*/ 880 h 942"/>
                <a:gd name="T52" fmla="*/ 0 w 722"/>
                <a:gd name="T53" fmla="*/ 886 h 942"/>
                <a:gd name="T54" fmla="*/ 6 w 722"/>
                <a:gd name="T55" fmla="*/ 896 h 942"/>
                <a:gd name="T56" fmla="*/ 14 w 722"/>
                <a:gd name="T57" fmla="*/ 900 h 942"/>
                <a:gd name="T58" fmla="*/ 60 w 722"/>
                <a:gd name="T59" fmla="*/ 912 h 942"/>
                <a:gd name="T60" fmla="*/ 140 w 722"/>
                <a:gd name="T61" fmla="*/ 928 h 942"/>
                <a:gd name="T62" fmla="*/ 262 w 722"/>
                <a:gd name="T63" fmla="*/ 940 h 942"/>
                <a:gd name="T64" fmla="*/ 342 w 722"/>
                <a:gd name="T65" fmla="*/ 942 h 942"/>
                <a:gd name="T66" fmla="*/ 360 w 722"/>
                <a:gd name="T67" fmla="*/ 940 h 942"/>
                <a:gd name="T68" fmla="*/ 370 w 722"/>
                <a:gd name="T69" fmla="*/ 936 h 942"/>
                <a:gd name="T70" fmla="*/ 718 w 722"/>
                <a:gd name="T71" fmla="*/ 786 h 942"/>
                <a:gd name="T72" fmla="*/ 720 w 722"/>
                <a:gd name="T73" fmla="*/ 782 h 942"/>
                <a:gd name="T74" fmla="*/ 722 w 722"/>
                <a:gd name="T75" fmla="*/ 64 h 942"/>
                <a:gd name="T76" fmla="*/ 720 w 722"/>
                <a:gd name="T77" fmla="*/ 58 h 942"/>
                <a:gd name="T78" fmla="*/ 716 w 722"/>
                <a:gd name="T79" fmla="*/ 56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22" h="942">
                  <a:moveTo>
                    <a:pt x="706" y="772"/>
                  </a:moveTo>
                  <a:lnTo>
                    <a:pt x="706" y="772"/>
                  </a:lnTo>
                  <a:lnTo>
                    <a:pt x="398" y="906"/>
                  </a:lnTo>
                  <a:lnTo>
                    <a:pt x="398" y="22"/>
                  </a:lnTo>
                  <a:lnTo>
                    <a:pt x="398" y="22"/>
                  </a:lnTo>
                  <a:lnTo>
                    <a:pt x="706" y="70"/>
                  </a:lnTo>
                  <a:lnTo>
                    <a:pt x="706" y="772"/>
                  </a:lnTo>
                  <a:close/>
                  <a:moveTo>
                    <a:pt x="382" y="914"/>
                  </a:moveTo>
                  <a:lnTo>
                    <a:pt x="382" y="914"/>
                  </a:lnTo>
                  <a:lnTo>
                    <a:pt x="364" y="922"/>
                  </a:lnTo>
                  <a:lnTo>
                    <a:pt x="364" y="922"/>
                  </a:lnTo>
                  <a:lnTo>
                    <a:pt x="364" y="922"/>
                  </a:lnTo>
                  <a:lnTo>
                    <a:pt x="364" y="922"/>
                  </a:lnTo>
                  <a:lnTo>
                    <a:pt x="356" y="924"/>
                  </a:lnTo>
                  <a:lnTo>
                    <a:pt x="356" y="16"/>
                  </a:lnTo>
                  <a:lnTo>
                    <a:pt x="356" y="16"/>
                  </a:lnTo>
                  <a:lnTo>
                    <a:pt x="364" y="16"/>
                  </a:lnTo>
                  <a:lnTo>
                    <a:pt x="364" y="16"/>
                  </a:lnTo>
                  <a:lnTo>
                    <a:pt x="382" y="20"/>
                  </a:lnTo>
                  <a:lnTo>
                    <a:pt x="382" y="914"/>
                  </a:lnTo>
                  <a:close/>
                  <a:moveTo>
                    <a:pt x="348" y="926"/>
                  </a:moveTo>
                  <a:lnTo>
                    <a:pt x="348" y="926"/>
                  </a:lnTo>
                  <a:lnTo>
                    <a:pt x="342" y="926"/>
                  </a:lnTo>
                  <a:lnTo>
                    <a:pt x="342" y="926"/>
                  </a:lnTo>
                  <a:lnTo>
                    <a:pt x="264" y="924"/>
                  </a:lnTo>
                  <a:lnTo>
                    <a:pt x="198" y="918"/>
                  </a:lnTo>
                  <a:lnTo>
                    <a:pt x="142" y="912"/>
                  </a:lnTo>
                  <a:lnTo>
                    <a:pt x="98" y="904"/>
                  </a:lnTo>
                  <a:lnTo>
                    <a:pt x="62" y="898"/>
                  </a:lnTo>
                  <a:lnTo>
                    <a:pt x="38" y="892"/>
                  </a:lnTo>
                  <a:lnTo>
                    <a:pt x="20" y="886"/>
                  </a:lnTo>
                  <a:lnTo>
                    <a:pt x="20" y="886"/>
                  </a:lnTo>
                  <a:lnTo>
                    <a:pt x="16" y="884"/>
                  </a:lnTo>
                  <a:lnTo>
                    <a:pt x="16" y="882"/>
                  </a:lnTo>
                  <a:lnTo>
                    <a:pt x="16" y="882"/>
                  </a:lnTo>
                  <a:lnTo>
                    <a:pt x="16" y="36"/>
                  </a:lnTo>
                  <a:lnTo>
                    <a:pt x="16" y="36"/>
                  </a:lnTo>
                  <a:lnTo>
                    <a:pt x="342" y="16"/>
                  </a:lnTo>
                  <a:lnTo>
                    <a:pt x="342" y="16"/>
                  </a:lnTo>
                  <a:lnTo>
                    <a:pt x="348" y="16"/>
                  </a:lnTo>
                  <a:lnTo>
                    <a:pt x="348" y="926"/>
                  </a:lnTo>
                  <a:close/>
                  <a:moveTo>
                    <a:pt x="716" y="56"/>
                  </a:moveTo>
                  <a:lnTo>
                    <a:pt x="366" y="0"/>
                  </a:lnTo>
                  <a:lnTo>
                    <a:pt x="366" y="0"/>
                  </a:lnTo>
                  <a:lnTo>
                    <a:pt x="348" y="0"/>
                  </a:lnTo>
                  <a:lnTo>
                    <a:pt x="340" y="0"/>
                  </a:lnTo>
                  <a:lnTo>
                    <a:pt x="340" y="0"/>
                  </a:lnTo>
                  <a:lnTo>
                    <a:pt x="8" y="20"/>
                  </a:lnTo>
                  <a:lnTo>
                    <a:pt x="8" y="20"/>
                  </a:lnTo>
                  <a:lnTo>
                    <a:pt x="2" y="22"/>
                  </a:lnTo>
                  <a:lnTo>
                    <a:pt x="0" y="28"/>
                  </a:lnTo>
                  <a:lnTo>
                    <a:pt x="0" y="880"/>
                  </a:lnTo>
                  <a:lnTo>
                    <a:pt x="0" y="880"/>
                  </a:lnTo>
                  <a:lnTo>
                    <a:pt x="0" y="886"/>
                  </a:lnTo>
                  <a:lnTo>
                    <a:pt x="2" y="890"/>
                  </a:lnTo>
                  <a:lnTo>
                    <a:pt x="6" y="896"/>
                  </a:lnTo>
                  <a:lnTo>
                    <a:pt x="14" y="900"/>
                  </a:lnTo>
                  <a:lnTo>
                    <a:pt x="14" y="900"/>
                  </a:lnTo>
                  <a:lnTo>
                    <a:pt x="34" y="906"/>
                  </a:lnTo>
                  <a:lnTo>
                    <a:pt x="60" y="912"/>
                  </a:lnTo>
                  <a:lnTo>
                    <a:pt x="94" y="920"/>
                  </a:lnTo>
                  <a:lnTo>
                    <a:pt x="140" y="928"/>
                  </a:lnTo>
                  <a:lnTo>
                    <a:pt x="196" y="934"/>
                  </a:lnTo>
                  <a:lnTo>
                    <a:pt x="262" y="940"/>
                  </a:lnTo>
                  <a:lnTo>
                    <a:pt x="342" y="942"/>
                  </a:lnTo>
                  <a:lnTo>
                    <a:pt x="342" y="942"/>
                  </a:lnTo>
                  <a:lnTo>
                    <a:pt x="352" y="942"/>
                  </a:lnTo>
                  <a:lnTo>
                    <a:pt x="360" y="940"/>
                  </a:lnTo>
                  <a:lnTo>
                    <a:pt x="370" y="936"/>
                  </a:lnTo>
                  <a:lnTo>
                    <a:pt x="370" y="936"/>
                  </a:lnTo>
                  <a:lnTo>
                    <a:pt x="370" y="936"/>
                  </a:lnTo>
                  <a:lnTo>
                    <a:pt x="718" y="786"/>
                  </a:lnTo>
                  <a:lnTo>
                    <a:pt x="718" y="786"/>
                  </a:lnTo>
                  <a:lnTo>
                    <a:pt x="720" y="782"/>
                  </a:lnTo>
                  <a:lnTo>
                    <a:pt x="722" y="778"/>
                  </a:lnTo>
                  <a:lnTo>
                    <a:pt x="722" y="64"/>
                  </a:lnTo>
                  <a:lnTo>
                    <a:pt x="722" y="64"/>
                  </a:lnTo>
                  <a:lnTo>
                    <a:pt x="720" y="58"/>
                  </a:lnTo>
                  <a:lnTo>
                    <a:pt x="716" y="56"/>
                  </a:lnTo>
                  <a:lnTo>
                    <a:pt x="716" y="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316" name="Freeform 300"/>
            <p:cNvSpPr>
              <a:spLocks noEditPoints="1"/>
            </p:cNvSpPr>
            <p:nvPr/>
          </p:nvSpPr>
          <p:spPr bwMode="auto">
            <a:xfrm>
              <a:off x="3070" y="2754"/>
              <a:ext cx="96" cy="100"/>
            </a:xfrm>
            <a:custGeom>
              <a:avLst/>
              <a:gdLst>
                <a:gd name="T0" fmla="*/ 0 w 96"/>
                <a:gd name="T1" fmla="*/ 50 h 100"/>
                <a:gd name="T2" fmla="*/ 4 w 96"/>
                <a:gd name="T3" fmla="*/ 68 h 100"/>
                <a:gd name="T4" fmla="*/ 14 w 96"/>
                <a:gd name="T5" fmla="*/ 86 h 100"/>
                <a:gd name="T6" fmla="*/ 30 w 96"/>
                <a:gd name="T7" fmla="*/ 96 h 100"/>
                <a:gd name="T8" fmla="*/ 48 w 96"/>
                <a:gd name="T9" fmla="*/ 100 h 100"/>
                <a:gd name="T10" fmla="*/ 58 w 96"/>
                <a:gd name="T11" fmla="*/ 98 h 100"/>
                <a:gd name="T12" fmla="*/ 74 w 96"/>
                <a:gd name="T13" fmla="*/ 92 h 100"/>
                <a:gd name="T14" fmla="*/ 88 w 96"/>
                <a:gd name="T15" fmla="*/ 78 h 100"/>
                <a:gd name="T16" fmla="*/ 94 w 96"/>
                <a:gd name="T17" fmla="*/ 60 h 100"/>
                <a:gd name="T18" fmla="*/ 96 w 96"/>
                <a:gd name="T19" fmla="*/ 50 h 100"/>
                <a:gd name="T20" fmla="*/ 92 w 96"/>
                <a:gd name="T21" fmla="*/ 30 h 100"/>
                <a:gd name="T22" fmla="*/ 82 w 96"/>
                <a:gd name="T23" fmla="*/ 14 h 100"/>
                <a:gd name="T24" fmla="*/ 66 w 96"/>
                <a:gd name="T25" fmla="*/ 4 h 100"/>
                <a:gd name="T26" fmla="*/ 48 w 96"/>
                <a:gd name="T27" fmla="*/ 0 h 100"/>
                <a:gd name="T28" fmla="*/ 38 w 96"/>
                <a:gd name="T29" fmla="*/ 0 h 100"/>
                <a:gd name="T30" fmla="*/ 22 w 96"/>
                <a:gd name="T31" fmla="*/ 8 h 100"/>
                <a:gd name="T32" fmla="*/ 8 w 96"/>
                <a:gd name="T33" fmla="*/ 22 h 100"/>
                <a:gd name="T34" fmla="*/ 2 w 96"/>
                <a:gd name="T35" fmla="*/ 40 h 100"/>
                <a:gd name="T36" fmla="*/ 0 w 96"/>
                <a:gd name="T37" fmla="*/ 50 h 100"/>
                <a:gd name="T38" fmla="*/ 16 w 96"/>
                <a:gd name="T39" fmla="*/ 50 h 100"/>
                <a:gd name="T40" fmla="*/ 20 w 96"/>
                <a:gd name="T41" fmla="*/ 36 h 100"/>
                <a:gd name="T42" fmla="*/ 26 w 96"/>
                <a:gd name="T43" fmla="*/ 26 h 100"/>
                <a:gd name="T44" fmla="*/ 36 w 96"/>
                <a:gd name="T45" fmla="*/ 18 h 100"/>
                <a:gd name="T46" fmla="*/ 48 w 96"/>
                <a:gd name="T47" fmla="*/ 16 h 100"/>
                <a:gd name="T48" fmla="*/ 54 w 96"/>
                <a:gd name="T49" fmla="*/ 16 h 100"/>
                <a:gd name="T50" fmla="*/ 66 w 96"/>
                <a:gd name="T51" fmla="*/ 20 h 100"/>
                <a:gd name="T52" fmla="*/ 74 w 96"/>
                <a:gd name="T53" fmla="*/ 30 h 100"/>
                <a:gd name="T54" fmla="*/ 78 w 96"/>
                <a:gd name="T55" fmla="*/ 42 h 100"/>
                <a:gd name="T56" fmla="*/ 80 w 96"/>
                <a:gd name="T57" fmla="*/ 50 h 100"/>
                <a:gd name="T58" fmla="*/ 78 w 96"/>
                <a:gd name="T59" fmla="*/ 62 h 100"/>
                <a:gd name="T60" fmla="*/ 70 w 96"/>
                <a:gd name="T61" fmla="*/ 74 h 100"/>
                <a:gd name="T62" fmla="*/ 60 w 96"/>
                <a:gd name="T63" fmla="*/ 82 h 100"/>
                <a:gd name="T64" fmla="*/ 48 w 96"/>
                <a:gd name="T65" fmla="*/ 84 h 100"/>
                <a:gd name="T66" fmla="*/ 42 w 96"/>
                <a:gd name="T67" fmla="*/ 84 h 100"/>
                <a:gd name="T68" fmla="*/ 30 w 96"/>
                <a:gd name="T69" fmla="*/ 78 h 100"/>
                <a:gd name="T70" fmla="*/ 22 w 96"/>
                <a:gd name="T71" fmla="*/ 68 h 100"/>
                <a:gd name="T72" fmla="*/ 18 w 96"/>
                <a:gd name="T73" fmla="*/ 56 h 100"/>
                <a:gd name="T74" fmla="*/ 16 w 96"/>
                <a:gd name="T7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6" h="100">
                  <a:moveTo>
                    <a:pt x="0" y="50"/>
                  </a:moveTo>
                  <a:lnTo>
                    <a:pt x="0" y="50"/>
                  </a:lnTo>
                  <a:lnTo>
                    <a:pt x="2" y="60"/>
                  </a:lnTo>
                  <a:lnTo>
                    <a:pt x="4" y="68"/>
                  </a:lnTo>
                  <a:lnTo>
                    <a:pt x="8" y="78"/>
                  </a:lnTo>
                  <a:lnTo>
                    <a:pt x="14" y="86"/>
                  </a:lnTo>
                  <a:lnTo>
                    <a:pt x="22" y="92"/>
                  </a:lnTo>
                  <a:lnTo>
                    <a:pt x="30" y="96"/>
                  </a:lnTo>
                  <a:lnTo>
                    <a:pt x="38" y="98"/>
                  </a:lnTo>
                  <a:lnTo>
                    <a:pt x="48" y="100"/>
                  </a:lnTo>
                  <a:lnTo>
                    <a:pt x="48" y="100"/>
                  </a:lnTo>
                  <a:lnTo>
                    <a:pt x="58" y="98"/>
                  </a:lnTo>
                  <a:lnTo>
                    <a:pt x="66" y="96"/>
                  </a:lnTo>
                  <a:lnTo>
                    <a:pt x="74" y="92"/>
                  </a:lnTo>
                  <a:lnTo>
                    <a:pt x="82" y="86"/>
                  </a:lnTo>
                  <a:lnTo>
                    <a:pt x="88" y="78"/>
                  </a:lnTo>
                  <a:lnTo>
                    <a:pt x="92" y="68"/>
                  </a:lnTo>
                  <a:lnTo>
                    <a:pt x="94" y="60"/>
                  </a:lnTo>
                  <a:lnTo>
                    <a:pt x="96" y="50"/>
                  </a:lnTo>
                  <a:lnTo>
                    <a:pt x="96" y="50"/>
                  </a:lnTo>
                  <a:lnTo>
                    <a:pt x="94" y="40"/>
                  </a:lnTo>
                  <a:lnTo>
                    <a:pt x="92" y="30"/>
                  </a:lnTo>
                  <a:lnTo>
                    <a:pt x="88" y="22"/>
                  </a:lnTo>
                  <a:lnTo>
                    <a:pt x="82" y="14"/>
                  </a:lnTo>
                  <a:lnTo>
                    <a:pt x="74" y="8"/>
                  </a:lnTo>
                  <a:lnTo>
                    <a:pt x="66" y="4"/>
                  </a:lnTo>
                  <a:lnTo>
                    <a:pt x="58" y="0"/>
                  </a:lnTo>
                  <a:lnTo>
                    <a:pt x="48" y="0"/>
                  </a:lnTo>
                  <a:lnTo>
                    <a:pt x="48" y="0"/>
                  </a:lnTo>
                  <a:lnTo>
                    <a:pt x="38" y="0"/>
                  </a:lnTo>
                  <a:lnTo>
                    <a:pt x="30" y="4"/>
                  </a:lnTo>
                  <a:lnTo>
                    <a:pt x="22" y="8"/>
                  </a:lnTo>
                  <a:lnTo>
                    <a:pt x="14" y="14"/>
                  </a:lnTo>
                  <a:lnTo>
                    <a:pt x="8" y="22"/>
                  </a:lnTo>
                  <a:lnTo>
                    <a:pt x="4" y="30"/>
                  </a:lnTo>
                  <a:lnTo>
                    <a:pt x="2" y="40"/>
                  </a:lnTo>
                  <a:lnTo>
                    <a:pt x="0" y="50"/>
                  </a:lnTo>
                  <a:lnTo>
                    <a:pt x="0" y="50"/>
                  </a:lnTo>
                  <a:close/>
                  <a:moveTo>
                    <a:pt x="16" y="50"/>
                  </a:moveTo>
                  <a:lnTo>
                    <a:pt x="16" y="50"/>
                  </a:lnTo>
                  <a:lnTo>
                    <a:pt x="18" y="42"/>
                  </a:lnTo>
                  <a:lnTo>
                    <a:pt x="20" y="36"/>
                  </a:lnTo>
                  <a:lnTo>
                    <a:pt x="22" y="30"/>
                  </a:lnTo>
                  <a:lnTo>
                    <a:pt x="26" y="26"/>
                  </a:lnTo>
                  <a:lnTo>
                    <a:pt x="30" y="20"/>
                  </a:lnTo>
                  <a:lnTo>
                    <a:pt x="36" y="18"/>
                  </a:lnTo>
                  <a:lnTo>
                    <a:pt x="42" y="16"/>
                  </a:lnTo>
                  <a:lnTo>
                    <a:pt x="48" y="16"/>
                  </a:lnTo>
                  <a:lnTo>
                    <a:pt x="48" y="16"/>
                  </a:lnTo>
                  <a:lnTo>
                    <a:pt x="54" y="16"/>
                  </a:lnTo>
                  <a:lnTo>
                    <a:pt x="60" y="18"/>
                  </a:lnTo>
                  <a:lnTo>
                    <a:pt x="66" y="20"/>
                  </a:lnTo>
                  <a:lnTo>
                    <a:pt x="70" y="26"/>
                  </a:lnTo>
                  <a:lnTo>
                    <a:pt x="74" y="30"/>
                  </a:lnTo>
                  <a:lnTo>
                    <a:pt x="78" y="36"/>
                  </a:lnTo>
                  <a:lnTo>
                    <a:pt x="78" y="42"/>
                  </a:lnTo>
                  <a:lnTo>
                    <a:pt x="80" y="50"/>
                  </a:lnTo>
                  <a:lnTo>
                    <a:pt x="80" y="50"/>
                  </a:lnTo>
                  <a:lnTo>
                    <a:pt x="78" y="56"/>
                  </a:lnTo>
                  <a:lnTo>
                    <a:pt x="78" y="62"/>
                  </a:lnTo>
                  <a:lnTo>
                    <a:pt x="74" y="68"/>
                  </a:lnTo>
                  <a:lnTo>
                    <a:pt x="70" y="74"/>
                  </a:lnTo>
                  <a:lnTo>
                    <a:pt x="66" y="78"/>
                  </a:lnTo>
                  <a:lnTo>
                    <a:pt x="60" y="82"/>
                  </a:lnTo>
                  <a:lnTo>
                    <a:pt x="54" y="84"/>
                  </a:lnTo>
                  <a:lnTo>
                    <a:pt x="48" y="84"/>
                  </a:lnTo>
                  <a:lnTo>
                    <a:pt x="48" y="84"/>
                  </a:lnTo>
                  <a:lnTo>
                    <a:pt x="42" y="84"/>
                  </a:lnTo>
                  <a:lnTo>
                    <a:pt x="36" y="82"/>
                  </a:lnTo>
                  <a:lnTo>
                    <a:pt x="30" y="78"/>
                  </a:lnTo>
                  <a:lnTo>
                    <a:pt x="26" y="74"/>
                  </a:lnTo>
                  <a:lnTo>
                    <a:pt x="22" y="68"/>
                  </a:lnTo>
                  <a:lnTo>
                    <a:pt x="20" y="62"/>
                  </a:lnTo>
                  <a:lnTo>
                    <a:pt x="18" y="56"/>
                  </a:lnTo>
                  <a:lnTo>
                    <a:pt x="16" y="50"/>
                  </a:lnTo>
                  <a:lnTo>
                    <a:pt x="16" y="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317" name="Freeform 301"/>
            <p:cNvSpPr>
              <a:spLocks noEditPoints="1"/>
            </p:cNvSpPr>
            <p:nvPr/>
          </p:nvSpPr>
          <p:spPr bwMode="auto">
            <a:xfrm>
              <a:off x="3032" y="2490"/>
              <a:ext cx="240" cy="150"/>
            </a:xfrm>
            <a:custGeom>
              <a:avLst/>
              <a:gdLst>
                <a:gd name="T0" fmla="*/ 2 w 240"/>
                <a:gd name="T1" fmla="*/ 0 h 150"/>
                <a:gd name="T2" fmla="*/ 2 w 240"/>
                <a:gd name="T3" fmla="*/ 0 h 150"/>
                <a:gd name="T4" fmla="*/ 0 w 240"/>
                <a:gd name="T5" fmla="*/ 4 h 150"/>
                <a:gd name="T6" fmla="*/ 0 w 240"/>
                <a:gd name="T7" fmla="*/ 138 h 150"/>
                <a:gd name="T8" fmla="*/ 0 w 240"/>
                <a:gd name="T9" fmla="*/ 138 h 150"/>
                <a:gd name="T10" fmla="*/ 2 w 240"/>
                <a:gd name="T11" fmla="*/ 140 h 150"/>
                <a:gd name="T12" fmla="*/ 4 w 240"/>
                <a:gd name="T13" fmla="*/ 142 h 150"/>
                <a:gd name="T14" fmla="*/ 236 w 240"/>
                <a:gd name="T15" fmla="*/ 150 h 150"/>
                <a:gd name="T16" fmla="*/ 236 w 240"/>
                <a:gd name="T17" fmla="*/ 150 h 150"/>
                <a:gd name="T18" fmla="*/ 238 w 240"/>
                <a:gd name="T19" fmla="*/ 148 h 150"/>
                <a:gd name="T20" fmla="*/ 238 w 240"/>
                <a:gd name="T21" fmla="*/ 148 h 150"/>
                <a:gd name="T22" fmla="*/ 240 w 240"/>
                <a:gd name="T23" fmla="*/ 146 h 150"/>
                <a:gd name="T24" fmla="*/ 240 w 240"/>
                <a:gd name="T25" fmla="*/ 4 h 150"/>
                <a:gd name="T26" fmla="*/ 240 w 240"/>
                <a:gd name="T27" fmla="*/ 4 h 150"/>
                <a:gd name="T28" fmla="*/ 238 w 240"/>
                <a:gd name="T29" fmla="*/ 2 h 150"/>
                <a:gd name="T30" fmla="*/ 236 w 240"/>
                <a:gd name="T31" fmla="*/ 0 h 150"/>
                <a:gd name="T32" fmla="*/ 4 w 240"/>
                <a:gd name="T33" fmla="*/ 0 h 150"/>
                <a:gd name="T34" fmla="*/ 4 w 240"/>
                <a:gd name="T35" fmla="*/ 0 h 150"/>
                <a:gd name="T36" fmla="*/ 2 w 240"/>
                <a:gd name="T37" fmla="*/ 0 h 150"/>
                <a:gd name="T38" fmla="*/ 2 w 240"/>
                <a:gd name="T39" fmla="*/ 0 h 150"/>
                <a:gd name="T40" fmla="*/ 8 w 240"/>
                <a:gd name="T41" fmla="*/ 8 h 150"/>
                <a:gd name="T42" fmla="*/ 8 w 240"/>
                <a:gd name="T43" fmla="*/ 8 h 150"/>
                <a:gd name="T44" fmla="*/ 232 w 240"/>
                <a:gd name="T45" fmla="*/ 8 h 150"/>
                <a:gd name="T46" fmla="*/ 232 w 240"/>
                <a:gd name="T47" fmla="*/ 8 h 150"/>
                <a:gd name="T48" fmla="*/ 232 w 240"/>
                <a:gd name="T49" fmla="*/ 142 h 150"/>
                <a:gd name="T50" fmla="*/ 232 w 240"/>
                <a:gd name="T51" fmla="*/ 142 h 150"/>
                <a:gd name="T52" fmla="*/ 8 w 240"/>
                <a:gd name="T53" fmla="*/ 134 h 150"/>
                <a:gd name="T54" fmla="*/ 8 w 240"/>
                <a:gd name="T55" fmla="*/ 134 h 150"/>
                <a:gd name="T56" fmla="*/ 8 w 240"/>
                <a:gd name="T57" fmla="*/ 8 h 150"/>
                <a:gd name="T58" fmla="*/ 8 w 240"/>
                <a:gd name="T59" fmla="*/ 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0" h="150">
                  <a:moveTo>
                    <a:pt x="2" y="0"/>
                  </a:moveTo>
                  <a:lnTo>
                    <a:pt x="2" y="0"/>
                  </a:lnTo>
                  <a:lnTo>
                    <a:pt x="0" y="4"/>
                  </a:lnTo>
                  <a:lnTo>
                    <a:pt x="0" y="138"/>
                  </a:lnTo>
                  <a:lnTo>
                    <a:pt x="0" y="138"/>
                  </a:lnTo>
                  <a:lnTo>
                    <a:pt x="2" y="140"/>
                  </a:lnTo>
                  <a:lnTo>
                    <a:pt x="4" y="142"/>
                  </a:lnTo>
                  <a:lnTo>
                    <a:pt x="236" y="150"/>
                  </a:lnTo>
                  <a:lnTo>
                    <a:pt x="236" y="150"/>
                  </a:lnTo>
                  <a:lnTo>
                    <a:pt x="238" y="148"/>
                  </a:lnTo>
                  <a:lnTo>
                    <a:pt x="238" y="148"/>
                  </a:lnTo>
                  <a:lnTo>
                    <a:pt x="240" y="146"/>
                  </a:lnTo>
                  <a:lnTo>
                    <a:pt x="240" y="4"/>
                  </a:lnTo>
                  <a:lnTo>
                    <a:pt x="240" y="4"/>
                  </a:lnTo>
                  <a:lnTo>
                    <a:pt x="238" y="2"/>
                  </a:lnTo>
                  <a:lnTo>
                    <a:pt x="236" y="0"/>
                  </a:lnTo>
                  <a:lnTo>
                    <a:pt x="4" y="0"/>
                  </a:lnTo>
                  <a:lnTo>
                    <a:pt x="4" y="0"/>
                  </a:lnTo>
                  <a:lnTo>
                    <a:pt x="2" y="0"/>
                  </a:lnTo>
                  <a:lnTo>
                    <a:pt x="2" y="0"/>
                  </a:lnTo>
                  <a:close/>
                  <a:moveTo>
                    <a:pt x="8" y="8"/>
                  </a:moveTo>
                  <a:lnTo>
                    <a:pt x="8" y="8"/>
                  </a:lnTo>
                  <a:lnTo>
                    <a:pt x="232" y="8"/>
                  </a:lnTo>
                  <a:lnTo>
                    <a:pt x="232" y="8"/>
                  </a:lnTo>
                  <a:lnTo>
                    <a:pt x="232" y="142"/>
                  </a:lnTo>
                  <a:lnTo>
                    <a:pt x="232" y="142"/>
                  </a:lnTo>
                  <a:lnTo>
                    <a:pt x="8" y="134"/>
                  </a:lnTo>
                  <a:lnTo>
                    <a:pt x="8" y="134"/>
                  </a:lnTo>
                  <a:lnTo>
                    <a:pt x="8" y="8"/>
                  </a:lnTo>
                  <a:lnTo>
                    <a:pt x="8"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318" name="Freeform 302"/>
            <p:cNvSpPr>
              <a:spLocks noEditPoints="1"/>
            </p:cNvSpPr>
            <p:nvPr/>
          </p:nvSpPr>
          <p:spPr bwMode="auto">
            <a:xfrm>
              <a:off x="2982" y="2264"/>
              <a:ext cx="290" cy="210"/>
            </a:xfrm>
            <a:custGeom>
              <a:avLst/>
              <a:gdLst>
                <a:gd name="T0" fmla="*/ 286 w 290"/>
                <a:gd name="T1" fmla="*/ 0 h 210"/>
                <a:gd name="T2" fmla="*/ 4 w 290"/>
                <a:gd name="T3" fmla="*/ 16 h 210"/>
                <a:gd name="T4" fmla="*/ 4 w 290"/>
                <a:gd name="T5" fmla="*/ 16 h 210"/>
                <a:gd name="T6" fmla="*/ 0 w 290"/>
                <a:gd name="T7" fmla="*/ 16 h 210"/>
                <a:gd name="T8" fmla="*/ 0 w 290"/>
                <a:gd name="T9" fmla="*/ 20 h 210"/>
                <a:gd name="T10" fmla="*/ 0 w 290"/>
                <a:gd name="T11" fmla="*/ 206 h 210"/>
                <a:gd name="T12" fmla="*/ 0 w 290"/>
                <a:gd name="T13" fmla="*/ 206 h 210"/>
                <a:gd name="T14" fmla="*/ 0 w 290"/>
                <a:gd name="T15" fmla="*/ 210 h 210"/>
                <a:gd name="T16" fmla="*/ 0 w 290"/>
                <a:gd name="T17" fmla="*/ 210 h 210"/>
                <a:gd name="T18" fmla="*/ 4 w 290"/>
                <a:gd name="T19" fmla="*/ 210 h 210"/>
                <a:gd name="T20" fmla="*/ 286 w 290"/>
                <a:gd name="T21" fmla="*/ 210 h 210"/>
                <a:gd name="T22" fmla="*/ 286 w 290"/>
                <a:gd name="T23" fmla="*/ 210 h 210"/>
                <a:gd name="T24" fmla="*/ 288 w 290"/>
                <a:gd name="T25" fmla="*/ 208 h 210"/>
                <a:gd name="T26" fmla="*/ 290 w 290"/>
                <a:gd name="T27" fmla="*/ 206 h 210"/>
                <a:gd name="T28" fmla="*/ 290 w 290"/>
                <a:gd name="T29" fmla="*/ 4 h 210"/>
                <a:gd name="T30" fmla="*/ 290 w 290"/>
                <a:gd name="T31" fmla="*/ 4 h 210"/>
                <a:gd name="T32" fmla="*/ 288 w 290"/>
                <a:gd name="T33" fmla="*/ 2 h 210"/>
                <a:gd name="T34" fmla="*/ 288 w 290"/>
                <a:gd name="T35" fmla="*/ 2 h 210"/>
                <a:gd name="T36" fmla="*/ 286 w 290"/>
                <a:gd name="T37" fmla="*/ 0 h 210"/>
                <a:gd name="T38" fmla="*/ 286 w 290"/>
                <a:gd name="T39" fmla="*/ 0 h 210"/>
                <a:gd name="T40" fmla="*/ 282 w 290"/>
                <a:gd name="T41" fmla="*/ 8 h 210"/>
                <a:gd name="T42" fmla="*/ 282 w 290"/>
                <a:gd name="T43" fmla="*/ 8 h 210"/>
                <a:gd name="T44" fmla="*/ 282 w 290"/>
                <a:gd name="T45" fmla="*/ 202 h 210"/>
                <a:gd name="T46" fmla="*/ 282 w 290"/>
                <a:gd name="T47" fmla="*/ 202 h 210"/>
                <a:gd name="T48" fmla="*/ 8 w 290"/>
                <a:gd name="T49" fmla="*/ 202 h 210"/>
                <a:gd name="T50" fmla="*/ 8 w 290"/>
                <a:gd name="T51" fmla="*/ 202 h 210"/>
                <a:gd name="T52" fmla="*/ 8 w 290"/>
                <a:gd name="T53" fmla="*/ 22 h 210"/>
                <a:gd name="T54" fmla="*/ 8 w 290"/>
                <a:gd name="T55" fmla="*/ 22 h 210"/>
                <a:gd name="T56" fmla="*/ 282 w 290"/>
                <a:gd name="T57" fmla="*/ 8 h 210"/>
                <a:gd name="T58" fmla="*/ 282 w 290"/>
                <a:gd name="T59" fmla="*/ 8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90" h="210">
                  <a:moveTo>
                    <a:pt x="286" y="0"/>
                  </a:moveTo>
                  <a:lnTo>
                    <a:pt x="4" y="16"/>
                  </a:lnTo>
                  <a:lnTo>
                    <a:pt x="4" y="16"/>
                  </a:lnTo>
                  <a:lnTo>
                    <a:pt x="0" y="16"/>
                  </a:lnTo>
                  <a:lnTo>
                    <a:pt x="0" y="20"/>
                  </a:lnTo>
                  <a:lnTo>
                    <a:pt x="0" y="206"/>
                  </a:lnTo>
                  <a:lnTo>
                    <a:pt x="0" y="206"/>
                  </a:lnTo>
                  <a:lnTo>
                    <a:pt x="0" y="210"/>
                  </a:lnTo>
                  <a:lnTo>
                    <a:pt x="0" y="210"/>
                  </a:lnTo>
                  <a:lnTo>
                    <a:pt x="4" y="210"/>
                  </a:lnTo>
                  <a:lnTo>
                    <a:pt x="286" y="210"/>
                  </a:lnTo>
                  <a:lnTo>
                    <a:pt x="286" y="210"/>
                  </a:lnTo>
                  <a:lnTo>
                    <a:pt x="288" y="208"/>
                  </a:lnTo>
                  <a:lnTo>
                    <a:pt x="290" y="206"/>
                  </a:lnTo>
                  <a:lnTo>
                    <a:pt x="290" y="4"/>
                  </a:lnTo>
                  <a:lnTo>
                    <a:pt x="290" y="4"/>
                  </a:lnTo>
                  <a:lnTo>
                    <a:pt x="288" y="2"/>
                  </a:lnTo>
                  <a:lnTo>
                    <a:pt x="288" y="2"/>
                  </a:lnTo>
                  <a:lnTo>
                    <a:pt x="286" y="0"/>
                  </a:lnTo>
                  <a:lnTo>
                    <a:pt x="286" y="0"/>
                  </a:lnTo>
                  <a:close/>
                  <a:moveTo>
                    <a:pt x="282" y="8"/>
                  </a:moveTo>
                  <a:lnTo>
                    <a:pt x="282" y="8"/>
                  </a:lnTo>
                  <a:lnTo>
                    <a:pt x="282" y="202"/>
                  </a:lnTo>
                  <a:lnTo>
                    <a:pt x="282" y="202"/>
                  </a:lnTo>
                  <a:lnTo>
                    <a:pt x="8" y="202"/>
                  </a:lnTo>
                  <a:lnTo>
                    <a:pt x="8" y="202"/>
                  </a:lnTo>
                  <a:lnTo>
                    <a:pt x="8" y="22"/>
                  </a:lnTo>
                  <a:lnTo>
                    <a:pt x="8" y="22"/>
                  </a:lnTo>
                  <a:lnTo>
                    <a:pt x="282" y="8"/>
                  </a:lnTo>
                  <a:lnTo>
                    <a:pt x="282"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319" name="Freeform 303"/>
            <p:cNvSpPr>
              <a:spLocks noEditPoints="1"/>
            </p:cNvSpPr>
            <p:nvPr/>
          </p:nvSpPr>
          <p:spPr bwMode="auto">
            <a:xfrm>
              <a:off x="3006" y="2282"/>
              <a:ext cx="250" cy="86"/>
            </a:xfrm>
            <a:custGeom>
              <a:avLst/>
              <a:gdLst>
                <a:gd name="T0" fmla="*/ 246 w 250"/>
                <a:gd name="T1" fmla="*/ 0 h 86"/>
                <a:gd name="T2" fmla="*/ 4 w 250"/>
                <a:gd name="T3" fmla="*/ 14 h 86"/>
                <a:gd name="T4" fmla="*/ 4 w 250"/>
                <a:gd name="T5" fmla="*/ 14 h 86"/>
                <a:gd name="T6" fmla="*/ 0 w 250"/>
                <a:gd name="T7" fmla="*/ 14 h 86"/>
                <a:gd name="T8" fmla="*/ 0 w 250"/>
                <a:gd name="T9" fmla="*/ 18 h 86"/>
                <a:gd name="T10" fmla="*/ 0 w 250"/>
                <a:gd name="T11" fmla="*/ 82 h 86"/>
                <a:gd name="T12" fmla="*/ 0 w 250"/>
                <a:gd name="T13" fmla="*/ 82 h 86"/>
                <a:gd name="T14" fmla="*/ 2 w 250"/>
                <a:gd name="T15" fmla="*/ 86 h 86"/>
                <a:gd name="T16" fmla="*/ 2 w 250"/>
                <a:gd name="T17" fmla="*/ 86 h 86"/>
                <a:gd name="T18" fmla="*/ 4 w 250"/>
                <a:gd name="T19" fmla="*/ 86 h 86"/>
                <a:gd name="T20" fmla="*/ 246 w 250"/>
                <a:gd name="T21" fmla="*/ 78 h 86"/>
                <a:gd name="T22" fmla="*/ 246 w 250"/>
                <a:gd name="T23" fmla="*/ 78 h 86"/>
                <a:gd name="T24" fmla="*/ 248 w 250"/>
                <a:gd name="T25" fmla="*/ 78 h 86"/>
                <a:gd name="T26" fmla="*/ 250 w 250"/>
                <a:gd name="T27" fmla="*/ 74 h 86"/>
                <a:gd name="T28" fmla="*/ 250 w 250"/>
                <a:gd name="T29" fmla="*/ 4 h 86"/>
                <a:gd name="T30" fmla="*/ 250 w 250"/>
                <a:gd name="T31" fmla="*/ 4 h 86"/>
                <a:gd name="T32" fmla="*/ 248 w 250"/>
                <a:gd name="T33" fmla="*/ 2 h 86"/>
                <a:gd name="T34" fmla="*/ 248 w 250"/>
                <a:gd name="T35" fmla="*/ 2 h 86"/>
                <a:gd name="T36" fmla="*/ 246 w 250"/>
                <a:gd name="T37" fmla="*/ 0 h 86"/>
                <a:gd name="T38" fmla="*/ 246 w 250"/>
                <a:gd name="T39" fmla="*/ 0 h 86"/>
                <a:gd name="T40" fmla="*/ 242 w 250"/>
                <a:gd name="T41" fmla="*/ 8 h 86"/>
                <a:gd name="T42" fmla="*/ 242 w 250"/>
                <a:gd name="T43" fmla="*/ 8 h 86"/>
                <a:gd name="T44" fmla="*/ 242 w 250"/>
                <a:gd name="T45" fmla="*/ 70 h 86"/>
                <a:gd name="T46" fmla="*/ 242 w 250"/>
                <a:gd name="T47" fmla="*/ 70 h 86"/>
                <a:gd name="T48" fmla="*/ 8 w 250"/>
                <a:gd name="T49" fmla="*/ 78 h 86"/>
                <a:gd name="T50" fmla="*/ 8 w 250"/>
                <a:gd name="T51" fmla="*/ 78 h 86"/>
                <a:gd name="T52" fmla="*/ 8 w 250"/>
                <a:gd name="T53" fmla="*/ 22 h 86"/>
                <a:gd name="T54" fmla="*/ 8 w 250"/>
                <a:gd name="T55" fmla="*/ 22 h 86"/>
                <a:gd name="T56" fmla="*/ 242 w 250"/>
                <a:gd name="T57" fmla="*/ 8 h 86"/>
                <a:gd name="T58" fmla="*/ 242 w 250"/>
                <a:gd name="T5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0" h="86">
                  <a:moveTo>
                    <a:pt x="246" y="0"/>
                  </a:moveTo>
                  <a:lnTo>
                    <a:pt x="4" y="14"/>
                  </a:lnTo>
                  <a:lnTo>
                    <a:pt x="4" y="14"/>
                  </a:lnTo>
                  <a:lnTo>
                    <a:pt x="0" y="14"/>
                  </a:lnTo>
                  <a:lnTo>
                    <a:pt x="0" y="18"/>
                  </a:lnTo>
                  <a:lnTo>
                    <a:pt x="0" y="82"/>
                  </a:lnTo>
                  <a:lnTo>
                    <a:pt x="0" y="82"/>
                  </a:lnTo>
                  <a:lnTo>
                    <a:pt x="2" y="86"/>
                  </a:lnTo>
                  <a:lnTo>
                    <a:pt x="2" y="86"/>
                  </a:lnTo>
                  <a:lnTo>
                    <a:pt x="4" y="86"/>
                  </a:lnTo>
                  <a:lnTo>
                    <a:pt x="246" y="78"/>
                  </a:lnTo>
                  <a:lnTo>
                    <a:pt x="246" y="78"/>
                  </a:lnTo>
                  <a:lnTo>
                    <a:pt x="248" y="78"/>
                  </a:lnTo>
                  <a:lnTo>
                    <a:pt x="250" y="74"/>
                  </a:lnTo>
                  <a:lnTo>
                    <a:pt x="250" y="4"/>
                  </a:lnTo>
                  <a:lnTo>
                    <a:pt x="250" y="4"/>
                  </a:lnTo>
                  <a:lnTo>
                    <a:pt x="248" y="2"/>
                  </a:lnTo>
                  <a:lnTo>
                    <a:pt x="248" y="2"/>
                  </a:lnTo>
                  <a:lnTo>
                    <a:pt x="246" y="0"/>
                  </a:lnTo>
                  <a:lnTo>
                    <a:pt x="246" y="0"/>
                  </a:lnTo>
                  <a:close/>
                  <a:moveTo>
                    <a:pt x="242" y="8"/>
                  </a:moveTo>
                  <a:lnTo>
                    <a:pt x="242" y="8"/>
                  </a:lnTo>
                  <a:lnTo>
                    <a:pt x="242" y="70"/>
                  </a:lnTo>
                  <a:lnTo>
                    <a:pt x="242" y="70"/>
                  </a:lnTo>
                  <a:lnTo>
                    <a:pt x="8" y="78"/>
                  </a:lnTo>
                  <a:lnTo>
                    <a:pt x="8" y="78"/>
                  </a:lnTo>
                  <a:lnTo>
                    <a:pt x="8" y="22"/>
                  </a:lnTo>
                  <a:lnTo>
                    <a:pt x="8" y="22"/>
                  </a:lnTo>
                  <a:lnTo>
                    <a:pt x="242" y="8"/>
                  </a:lnTo>
                  <a:lnTo>
                    <a:pt x="242"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320" name="Freeform 304"/>
            <p:cNvSpPr>
              <a:spLocks/>
            </p:cNvSpPr>
            <p:nvPr/>
          </p:nvSpPr>
          <p:spPr bwMode="auto">
            <a:xfrm>
              <a:off x="3034" y="2494"/>
              <a:ext cx="46" cy="136"/>
            </a:xfrm>
            <a:custGeom>
              <a:avLst/>
              <a:gdLst>
                <a:gd name="T0" fmla="*/ 38 w 46"/>
                <a:gd name="T1" fmla="*/ 0 h 136"/>
                <a:gd name="T2" fmla="*/ 38 w 46"/>
                <a:gd name="T3" fmla="*/ 0 h 136"/>
                <a:gd name="T4" fmla="*/ 38 w 46"/>
                <a:gd name="T5" fmla="*/ 64 h 136"/>
                <a:gd name="T6" fmla="*/ 38 w 46"/>
                <a:gd name="T7" fmla="*/ 64 h 136"/>
                <a:gd name="T8" fmla="*/ 0 w 46"/>
                <a:gd name="T9" fmla="*/ 132 h 136"/>
                <a:gd name="T10" fmla="*/ 6 w 46"/>
                <a:gd name="T11" fmla="*/ 136 h 136"/>
                <a:gd name="T12" fmla="*/ 46 w 46"/>
                <a:gd name="T13" fmla="*/ 68 h 136"/>
                <a:gd name="T14" fmla="*/ 46 w 46"/>
                <a:gd name="T15" fmla="*/ 68 h 136"/>
                <a:gd name="T16" fmla="*/ 46 w 46"/>
                <a:gd name="T17" fmla="*/ 66 h 136"/>
                <a:gd name="T18" fmla="*/ 46 w 46"/>
                <a:gd name="T19" fmla="*/ 0 h 136"/>
                <a:gd name="T20" fmla="*/ 38 w 46"/>
                <a:gd name="T21"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136">
                  <a:moveTo>
                    <a:pt x="38" y="0"/>
                  </a:moveTo>
                  <a:lnTo>
                    <a:pt x="38" y="0"/>
                  </a:lnTo>
                  <a:lnTo>
                    <a:pt x="38" y="64"/>
                  </a:lnTo>
                  <a:lnTo>
                    <a:pt x="38" y="64"/>
                  </a:lnTo>
                  <a:lnTo>
                    <a:pt x="0" y="132"/>
                  </a:lnTo>
                  <a:lnTo>
                    <a:pt x="6" y="136"/>
                  </a:lnTo>
                  <a:lnTo>
                    <a:pt x="46" y="68"/>
                  </a:lnTo>
                  <a:lnTo>
                    <a:pt x="46" y="68"/>
                  </a:lnTo>
                  <a:lnTo>
                    <a:pt x="46" y="66"/>
                  </a:lnTo>
                  <a:lnTo>
                    <a:pt x="46" y="0"/>
                  </a:lnTo>
                  <a:lnTo>
                    <a:pt x="3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321" name="Freeform 305"/>
            <p:cNvSpPr>
              <a:spLocks/>
            </p:cNvSpPr>
            <p:nvPr/>
          </p:nvSpPr>
          <p:spPr bwMode="auto">
            <a:xfrm>
              <a:off x="3076" y="2556"/>
              <a:ext cx="192" cy="10"/>
            </a:xfrm>
            <a:custGeom>
              <a:avLst/>
              <a:gdLst>
                <a:gd name="T0" fmla="*/ 0 w 192"/>
                <a:gd name="T1" fmla="*/ 8 h 10"/>
                <a:gd name="T2" fmla="*/ 192 w 192"/>
                <a:gd name="T3" fmla="*/ 10 h 10"/>
                <a:gd name="T4" fmla="*/ 192 w 192"/>
                <a:gd name="T5" fmla="*/ 2 h 10"/>
                <a:gd name="T6" fmla="*/ 0 w 192"/>
                <a:gd name="T7" fmla="*/ 0 h 10"/>
                <a:gd name="T8" fmla="*/ 0 w 192"/>
                <a:gd name="T9" fmla="*/ 8 h 10"/>
              </a:gdLst>
              <a:ahLst/>
              <a:cxnLst>
                <a:cxn ang="0">
                  <a:pos x="T0" y="T1"/>
                </a:cxn>
                <a:cxn ang="0">
                  <a:pos x="T2" y="T3"/>
                </a:cxn>
                <a:cxn ang="0">
                  <a:pos x="T4" y="T5"/>
                </a:cxn>
                <a:cxn ang="0">
                  <a:pos x="T6" y="T7"/>
                </a:cxn>
                <a:cxn ang="0">
                  <a:pos x="T8" y="T9"/>
                </a:cxn>
              </a:cxnLst>
              <a:rect l="0" t="0" r="r" b="b"/>
              <a:pathLst>
                <a:path w="192" h="10">
                  <a:moveTo>
                    <a:pt x="0" y="8"/>
                  </a:moveTo>
                  <a:lnTo>
                    <a:pt x="192" y="10"/>
                  </a:lnTo>
                  <a:lnTo>
                    <a:pt x="192" y="2"/>
                  </a:lnTo>
                  <a:lnTo>
                    <a:pt x="0" y="0"/>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322" name="Freeform 306"/>
            <p:cNvSpPr>
              <a:spLocks/>
            </p:cNvSpPr>
            <p:nvPr/>
          </p:nvSpPr>
          <p:spPr bwMode="auto">
            <a:xfrm>
              <a:off x="2986" y="2370"/>
              <a:ext cx="282" cy="18"/>
            </a:xfrm>
            <a:custGeom>
              <a:avLst/>
              <a:gdLst>
                <a:gd name="T0" fmla="*/ 0 w 282"/>
                <a:gd name="T1" fmla="*/ 10 h 18"/>
                <a:gd name="T2" fmla="*/ 0 w 282"/>
                <a:gd name="T3" fmla="*/ 18 h 18"/>
                <a:gd name="T4" fmla="*/ 282 w 282"/>
                <a:gd name="T5" fmla="*/ 8 h 18"/>
                <a:gd name="T6" fmla="*/ 282 w 282"/>
                <a:gd name="T7" fmla="*/ 0 h 18"/>
                <a:gd name="T8" fmla="*/ 0 w 282"/>
                <a:gd name="T9" fmla="*/ 10 h 18"/>
              </a:gdLst>
              <a:ahLst/>
              <a:cxnLst>
                <a:cxn ang="0">
                  <a:pos x="T0" y="T1"/>
                </a:cxn>
                <a:cxn ang="0">
                  <a:pos x="T2" y="T3"/>
                </a:cxn>
                <a:cxn ang="0">
                  <a:pos x="T4" y="T5"/>
                </a:cxn>
                <a:cxn ang="0">
                  <a:pos x="T6" y="T7"/>
                </a:cxn>
                <a:cxn ang="0">
                  <a:pos x="T8" y="T9"/>
                </a:cxn>
              </a:cxnLst>
              <a:rect l="0" t="0" r="r" b="b"/>
              <a:pathLst>
                <a:path w="282" h="18">
                  <a:moveTo>
                    <a:pt x="0" y="10"/>
                  </a:moveTo>
                  <a:lnTo>
                    <a:pt x="0" y="18"/>
                  </a:lnTo>
                  <a:lnTo>
                    <a:pt x="282" y="8"/>
                  </a:lnTo>
                  <a:lnTo>
                    <a:pt x="282" y="0"/>
                  </a:lnTo>
                  <a:lnTo>
                    <a:pt x="0"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323" name="Freeform 307"/>
            <p:cNvSpPr>
              <a:spLocks/>
            </p:cNvSpPr>
            <p:nvPr/>
          </p:nvSpPr>
          <p:spPr bwMode="auto">
            <a:xfrm>
              <a:off x="3010" y="2316"/>
              <a:ext cx="242" cy="20"/>
            </a:xfrm>
            <a:custGeom>
              <a:avLst/>
              <a:gdLst>
                <a:gd name="T0" fmla="*/ 0 w 242"/>
                <a:gd name="T1" fmla="*/ 12 h 20"/>
                <a:gd name="T2" fmla="*/ 0 w 242"/>
                <a:gd name="T3" fmla="*/ 20 h 20"/>
                <a:gd name="T4" fmla="*/ 242 w 242"/>
                <a:gd name="T5" fmla="*/ 8 h 20"/>
                <a:gd name="T6" fmla="*/ 242 w 242"/>
                <a:gd name="T7" fmla="*/ 0 h 20"/>
                <a:gd name="T8" fmla="*/ 0 w 242"/>
                <a:gd name="T9" fmla="*/ 12 h 20"/>
              </a:gdLst>
              <a:ahLst/>
              <a:cxnLst>
                <a:cxn ang="0">
                  <a:pos x="T0" y="T1"/>
                </a:cxn>
                <a:cxn ang="0">
                  <a:pos x="T2" y="T3"/>
                </a:cxn>
                <a:cxn ang="0">
                  <a:pos x="T4" y="T5"/>
                </a:cxn>
                <a:cxn ang="0">
                  <a:pos x="T6" y="T7"/>
                </a:cxn>
                <a:cxn ang="0">
                  <a:pos x="T8" y="T9"/>
                </a:cxn>
              </a:cxnLst>
              <a:rect l="0" t="0" r="r" b="b"/>
              <a:pathLst>
                <a:path w="242" h="20">
                  <a:moveTo>
                    <a:pt x="0" y="12"/>
                  </a:moveTo>
                  <a:lnTo>
                    <a:pt x="0" y="20"/>
                  </a:lnTo>
                  <a:lnTo>
                    <a:pt x="242" y="8"/>
                  </a:lnTo>
                  <a:lnTo>
                    <a:pt x="242" y="0"/>
                  </a:lnTo>
                  <a:lnTo>
                    <a:pt x="0"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324" name="Freeform 308"/>
            <p:cNvSpPr>
              <a:spLocks noEditPoints="1"/>
            </p:cNvSpPr>
            <p:nvPr/>
          </p:nvSpPr>
          <p:spPr bwMode="auto">
            <a:xfrm>
              <a:off x="2980" y="2496"/>
              <a:ext cx="40" cy="40"/>
            </a:xfrm>
            <a:custGeom>
              <a:avLst/>
              <a:gdLst>
                <a:gd name="T0" fmla="*/ 0 w 40"/>
                <a:gd name="T1" fmla="*/ 20 h 40"/>
                <a:gd name="T2" fmla="*/ 0 w 40"/>
                <a:gd name="T3" fmla="*/ 20 h 40"/>
                <a:gd name="T4" fmla="*/ 2 w 40"/>
                <a:gd name="T5" fmla="*/ 28 h 40"/>
                <a:gd name="T6" fmla="*/ 6 w 40"/>
                <a:gd name="T7" fmla="*/ 34 h 40"/>
                <a:gd name="T8" fmla="*/ 12 w 40"/>
                <a:gd name="T9" fmla="*/ 38 h 40"/>
                <a:gd name="T10" fmla="*/ 20 w 40"/>
                <a:gd name="T11" fmla="*/ 40 h 40"/>
                <a:gd name="T12" fmla="*/ 20 w 40"/>
                <a:gd name="T13" fmla="*/ 40 h 40"/>
                <a:gd name="T14" fmla="*/ 28 w 40"/>
                <a:gd name="T15" fmla="*/ 38 h 40"/>
                <a:gd name="T16" fmla="*/ 34 w 40"/>
                <a:gd name="T17" fmla="*/ 34 h 40"/>
                <a:gd name="T18" fmla="*/ 38 w 40"/>
                <a:gd name="T19" fmla="*/ 28 h 40"/>
                <a:gd name="T20" fmla="*/ 40 w 40"/>
                <a:gd name="T21" fmla="*/ 20 h 40"/>
                <a:gd name="T22" fmla="*/ 40 w 40"/>
                <a:gd name="T23" fmla="*/ 20 h 40"/>
                <a:gd name="T24" fmla="*/ 38 w 40"/>
                <a:gd name="T25" fmla="*/ 12 h 40"/>
                <a:gd name="T26" fmla="*/ 34 w 40"/>
                <a:gd name="T27" fmla="*/ 6 h 40"/>
                <a:gd name="T28" fmla="*/ 28 w 40"/>
                <a:gd name="T29" fmla="*/ 0 h 40"/>
                <a:gd name="T30" fmla="*/ 20 w 40"/>
                <a:gd name="T31" fmla="*/ 0 h 40"/>
                <a:gd name="T32" fmla="*/ 20 w 40"/>
                <a:gd name="T33" fmla="*/ 0 h 40"/>
                <a:gd name="T34" fmla="*/ 12 w 40"/>
                <a:gd name="T35" fmla="*/ 0 h 40"/>
                <a:gd name="T36" fmla="*/ 6 w 40"/>
                <a:gd name="T37" fmla="*/ 6 h 40"/>
                <a:gd name="T38" fmla="*/ 2 w 40"/>
                <a:gd name="T39" fmla="*/ 12 h 40"/>
                <a:gd name="T40" fmla="*/ 0 w 40"/>
                <a:gd name="T41" fmla="*/ 20 h 40"/>
                <a:gd name="T42" fmla="*/ 0 w 40"/>
                <a:gd name="T43" fmla="*/ 20 h 40"/>
                <a:gd name="T44" fmla="*/ 8 w 40"/>
                <a:gd name="T45" fmla="*/ 20 h 40"/>
                <a:gd name="T46" fmla="*/ 8 w 40"/>
                <a:gd name="T47" fmla="*/ 20 h 40"/>
                <a:gd name="T48" fmla="*/ 10 w 40"/>
                <a:gd name="T49" fmla="*/ 14 h 40"/>
                <a:gd name="T50" fmla="*/ 12 w 40"/>
                <a:gd name="T51" fmla="*/ 10 h 40"/>
                <a:gd name="T52" fmla="*/ 16 w 40"/>
                <a:gd name="T53" fmla="*/ 8 h 40"/>
                <a:gd name="T54" fmla="*/ 20 w 40"/>
                <a:gd name="T55" fmla="*/ 8 h 40"/>
                <a:gd name="T56" fmla="*/ 20 w 40"/>
                <a:gd name="T57" fmla="*/ 8 h 40"/>
                <a:gd name="T58" fmla="*/ 24 w 40"/>
                <a:gd name="T59" fmla="*/ 8 h 40"/>
                <a:gd name="T60" fmla="*/ 28 w 40"/>
                <a:gd name="T61" fmla="*/ 10 h 40"/>
                <a:gd name="T62" fmla="*/ 32 w 40"/>
                <a:gd name="T63" fmla="*/ 14 h 40"/>
                <a:gd name="T64" fmla="*/ 32 w 40"/>
                <a:gd name="T65" fmla="*/ 20 h 40"/>
                <a:gd name="T66" fmla="*/ 32 w 40"/>
                <a:gd name="T67" fmla="*/ 20 h 40"/>
                <a:gd name="T68" fmla="*/ 32 w 40"/>
                <a:gd name="T69" fmla="*/ 24 h 40"/>
                <a:gd name="T70" fmla="*/ 28 w 40"/>
                <a:gd name="T71" fmla="*/ 28 h 40"/>
                <a:gd name="T72" fmla="*/ 24 w 40"/>
                <a:gd name="T73" fmla="*/ 30 h 40"/>
                <a:gd name="T74" fmla="*/ 20 w 40"/>
                <a:gd name="T75" fmla="*/ 32 h 40"/>
                <a:gd name="T76" fmla="*/ 20 w 40"/>
                <a:gd name="T77" fmla="*/ 32 h 40"/>
                <a:gd name="T78" fmla="*/ 16 w 40"/>
                <a:gd name="T79" fmla="*/ 30 h 40"/>
                <a:gd name="T80" fmla="*/ 12 w 40"/>
                <a:gd name="T81" fmla="*/ 28 h 40"/>
                <a:gd name="T82" fmla="*/ 10 w 40"/>
                <a:gd name="T83" fmla="*/ 24 h 40"/>
                <a:gd name="T84" fmla="*/ 8 w 40"/>
                <a:gd name="T85" fmla="*/ 20 h 40"/>
                <a:gd name="T86" fmla="*/ 8 w 40"/>
                <a:gd name="T8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 h="40">
                  <a:moveTo>
                    <a:pt x="0" y="20"/>
                  </a:moveTo>
                  <a:lnTo>
                    <a:pt x="0" y="20"/>
                  </a:lnTo>
                  <a:lnTo>
                    <a:pt x="2" y="28"/>
                  </a:lnTo>
                  <a:lnTo>
                    <a:pt x="6" y="34"/>
                  </a:lnTo>
                  <a:lnTo>
                    <a:pt x="12" y="38"/>
                  </a:lnTo>
                  <a:lnTo>
                    <a:pt x="20" y="40"/>
                  </a:lnTo>
                  <a:lnTo>
                    <a:pt x="20" y="40"/>
                  </a:lnTo>
                  <a:lnTo>
                    <a:pt x="28" y="38"/>
                  </a:lnTo>
                  <a:lnTo>
                    <a:pt x="34" y="34"/>
                  </a:lnTo>
                  <a:lnTo>
                    <a:pt x="38" y="28"/>
                  </a:lnTo>
                  <a:lnTo>
                    <a:pt x="40" y="20"/>
                  </a:lnTo>
                  <a:lnTo>
                    <a:pt x="40" y="20"/>
                  </a:lnTo>
                  <a:lnTo>
                    <a:pt x="38" y="12"/>
                  </a:lnTo>
                  <a:lnTo>
                    <a:pt x="34" y="6"/>
                  </a:lnTo>
                  <a:lnTo>
                    <a:pt x="28" y="0"/>
                  </a:lnTo>
                  <a:lnTo>
                    <a:pt x="20" y="0"/>
                  </a:lnTo>
                  <a:lnTo>
                    <a:pt x="20" y="0"/>
                  </a:lnTo>
                  <a:lnTo>
                    <a:pt x="12" y="0"/>
                  </a:lnTo>
                  <a:lnTo>
                    <a:pt x="6" y="6"/>
                  </a:lnTo>
                  <a:lnTo>
                    <a:pt x="2" y="12"/>
                  </a:lnTo>
                  <a:lnTo>
                    <a:pt x="0" y="20"/>
                  </a:lnTo>
                  <a:lnTo>
                    <a:pt x="0" y="20"/>
                  </a:lnTo>
                  <a:close/>
                  <a:moveTo>
                    <a:pt x="8" y="20"/>
                  </a:moveTo>
                  <a:lnTo>
                    <a:pt x="8" y="20"/>
                  </a:lnTo>
                  <a:lnTo>
                    <a:pt x="10" y="14"/>
                  </a:lnTo>
                  <a:lnTo>
                    <a:pt x="12" y="10"/>
                  </a:lnTo>
                  <a:lnTo>
                    <a:pt x="16" y="8"/>
                  </a:lnTo>
                  <a:lnTo>
                    <a:pt x="20" y="8"/>
                  </a:lnTo>
                  <a:lnTo>
                    <a:pt x="20" y="8"/>
                  </a:lnTo>
                  <a:lnTo>
                    <a:pt x="24" y="8"/>
                  </a:lnTo>
                  <a:lnTo>
                    <a:pt x="28" y="10"/>
                  </a:lnTo>
                  <a:lnTo>
                    <a:pt x="32" y="14"/>
                  </a:lnTo>
                  <a:lnTo>
                    <a:pt x="32" y="20"/>
                  </a:lnTo>
                  <a:lnTo>
                    <a:pt x="32" y="20"/>
                  </a:lnTo>
                  <a:lnTo>
                    <a:pt x="32" y="24"/>
                  </a:lnTo>
                  <a:lnTo>
                    <a:pt x="28" y="28"/>
                  </a:lnTo>
                  <a:lnTo>
                    <a:pt x="24" y="30"/>
                  </a:lnTo>
                  <a:lnTo>
                    <a:pt x="20" y="32"/>
                  </a:lnTo>
                  <a:lnTo>
                    <a:pt x="20" y="32"/>
                  </a:lnTo>
                  <a:lnTo>
                    <a:pt x="16" y="30"/>
                  </a:lnTo>
                  <a:lnTo>
                    <a:pt x="12" y="28"/>
                  </a:lnTo>
                  <a:lnTo>
                    <a:pt x="10" y="24"/>
                  </a:lnTo>
                  <a:lnTo>
                    <a:pt x="8" y="20"/>
                  </a:lnTo>
                  <a:lnTo>
                    <a:pt x="8"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325" name="Freeform 309"/>
            <p:cNvSpPr>
              <a:spLocks noEditPoints="1"/>
            </p:cNvSpPr>
            <p:nvPr/>
          </p:nvSpPr>
          <p:spPr bwMode="auto">
            <a:xfrm>
              <a:off x="2980" y="2554"/>
              <a:ext cx="40" cy="40"/>
            </a:xfrm>
            <a:custGeom>
              <a:avLst/>
              <a:gdLst>
                <a:gd name="T0" fmla="*/ 0 w 40"/>
                <a:gd name="T1" fmla="*/ 20 h 40"/>
                <a:gd name="T2" fmla="*/ 0 w 40"/>
                <a:gd name="T3" fmla="*/ 20 h 40"/>
                <a:gd name="T4" fmla="*/ 2 w 40"/>
                <a:gd name="T5" fmla="*/ 28 h 40"/>
                <a:gd name="T6" fmla="*/ 6 w 40"/>
                <a:gd name="T7" fmla="*/ 34 h 40"/>
                <a:gd name="T8" fmla="*/ 12 w 40"/>
                <a:gd name="T9" fmla="*/ 38 h 40"/>
                <a:gd name="T10" fmla="*/ 20 w 40"/>
                <a:gd name="T11" fmla="*/ 40 h 40"/>
                <a:gd name="T12" fmla="*/ 20 w 40"/>
                <a:gd name="T13" fmla="*/ 40 h 40"/>
                <a:gd name="T14" fmla="*/ 28 w 40"/>
                <a:gd name="T15" fmla="*/ 38 h 40"/>
                <a:gd name="T16" fmla="*/ 34 w 40"/>
                <a:gd name="T17" fmla="*/ 34 h 40"/>
                <a:gd name="T18" fmla="*/ 38 w 40"/>
                <a:gd name="T19" fmla="*/ 28 h 40"/>
                <a:gd name="T20" fmla="*/ 40 w 40"/>
                <a:gd name="T21" fmla="*/ 20 h 40"/>
                <a:gd name="T22" fmla="*/ 40 w 40"/>
                <a:gd name="T23" fmla="*/ 20 h 40"/>
                <a:gd name="T24" fmla="*/ 38 w 40"/>
                <a:gd name="T25" fmla="*/ 12 h 40"/>
                <a:gd name="T26" fmla="*/ 34 w 40"/>
                <a:gd name="T27" fmla="*/ 6 h 40"/>
                <a:gd name="T28" fmla="*/ 28 w 40"/>
                <a:gd name="T29" fmla="*/ 0 h 40"/>
                <a:gd name="T30" fmla="*/ 20 w 40"/>
                <a:gd name="T31" fmla="*/ 0 h 40"/>
                <a:gd name="T32" fmla="*/ 20 w 40"/>
                <a:gd name="T33" fmla="*/ 0 h 40"/>
                <a:gd name="T34" fmla="*/ 12 w 40"/>
                <a:gd name="T35" fmla="*/ 0 h 40"/>
                <a:gd name="T36" fmla="*/ 6 w 40"/>
                <a:gd name="T37" fmla="*/ 6 h 40"/>
                <a:gd name="T38" fmla="*/ 2 w 40"/>
                <a:gd name="T39" fmla="*/ 12 h 40"/>
                <a:gd name="T40" fmla="*/ 0 w 40"/>
                <a:gd name="T41" fmla="*/ 20 h 40"/>
                <a:gd name="T42" fmla="*/ 0 w 40"/>
                <a:gd name="T43" fmla="*/ 20 h 40"/>
                <a:gd name="T44" fmla="*/ 8 w 40"/>
                <a:gd name="T45" fmla="*/ 20 h 40"/>
                <a:gd name="T46" fmla="*/ 8 w 40"/>
                <a:gd name="T47" fmla="*/ 20 h 40"/>
                <a:gd name="T48" fmla="*/ 10 w 40"/>
                <a:gd name="T49" fmla="*/ 14 h 40"/>
                <a:gd name="T50" fmla="*/ 12 w 40"/>
                <a:gd name="T51" fmla="*/ 10 h 40"/>
                <a:gd name="T52" fmla="*/ 16 w 40"/>
                <a:gd name="T53" fmla="*/ 8 h 40"/>
                <a:gd name="T54" fmla="*/ 20 w 40"/>
                <a:gd name="T55" fmla="*/ 8 h 40"/>
                <a:gd name="T56" fmla="*/ 20 w 40"/>
                <a:gd name="T57" fmla="*/ 8 h 40"/>
                <a:gd name="T58" fmla="*/ 24 w 40"/>
                <a:gd name="T59" fmla="*/ 8 h 40"/>
                <a:gd name="T60" fmla="*/ 28 w 40"/>
                <a:gd name="T61" fmla="*/ 10 h 40"/>
                <a:gd name="T62" fmla="*/ 32 w 40"/>
                <a:gd name="T63" fmla="*/ 14 h 40"/>
                <a:gd name="T64" fmla="*/ 32 w 40"/>
                <a:gd name="T65" fmla="*/ 20 h 40"/>
                <a:gd name="T66" fmla="*/ 32 w 40"/>
                <a:gd name="T67" fmla="*/ 20 h 40"/>
                <a:gd name="T68" fmla="*/ 32 w 40"/>
                <a:gd name="T69" fmla="*/ 24 h 40"/>
                <a:gd name="T70" fmla="*/ 28 w 40"/>
                <a:gd name="T71" fmla="*/ 28 h 40"/>
                <a:gd name="T72" fmla="*/ 24 w 40"/>
                <a:gd name="T73" fmla="*/ 30 h 40"/>
                <a:gd name="T74" fmla="*/ 20 w 40"/>
                <a:gd name="T75" fmla="*/ 32 h 40"/>
                <a:gd name="T76" fmla="*/ 20 w 40"/>
                <a:gd name="T77" fmla="*/ 32 h 40"/>
                <a:gd name="T78" fmla="*/ 16 w 40"/>
                <a:gd name="T79" fmla="*/ 30 h 40"/>
                <a:gd name="T80" fmla="*/ 12 w 40"/>
                <a:gd name="T81" fmla="*/ 28 h 40"/>
                <a:gd name="T82" fmla="*/ 10 w 40"/>
                <a:gd name="T83" fmla="*/ 24 h 40"/>
                <a:gd name="T84" fmla="*/ 8 w 40"/>
                <a:gd name="T85" fmla="*/ 20 h 40"/>
                <a:gd name="T86" fmla="*/ 8 w 40"/>
                <a:gd name="T8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 h="40">
                  <a:moveTo>
                    <a:pt x="0" y="20"/>
                  </a:moveTo>
                  <a:lnTo>
                    <a:pt x="0" y="20"/>
                  </a:lnTo>
                  <a:lnTo>
                    <a:pt x="2" y="28"/>
                  </a:lnTo>
                  <a:lnTo>
                    <a:pt x="6" y="34"/>
                  </a:lnTo>
                  <a:lnTo>
                    <a:pt x="12" y="38"/>
                  </a:lnTo>
                  <a:lnTo>
                    <a:pt x="20" y="40"/>
                  </a:lnTo>
                  <a:lnTo>
                    <a:pt x="20" y="40"/>
                  </a:lnTo>
                  <a:lnTo>
                    <a:pt x="28" y="38"/>
                  </a:lnTo>
                  <a:lnTo>
                    <a:pt x="34" y="34"/>
                  </a:lnTo>
                  <a:lnTo>
                    <a:pt x="38" y="28"/>
                  </a:lnTo>
                  <a:lnTo>
                    <a:pt x="40" y="20"/>
                  </a:lnTo>
                  <a:lnTo>
                    <a:pt x="40" y="20"/>
                  </a:lnTo>
                  <a:lnTo>
                    <a:pt x="38" y="12"/>
                  </a:lnTo>
                  <a:lnTo>
                    <a:pt x="34" y="6"/>
                  </a:lnTo>
                  <a:lnTo>
                    <a:pt x="28" y="0"/>
                  </a:lnTo>
                  <a:lnTo>
                    <a:pt x="20" y="0"/>
                  </a:lnTo>
                  <a:lnTo>
                    <a:pt x="20" y="0"/>
                  </a:lnTo>
                  <a:lnTo>
                    <a:pt x="12" y="0"/>
                  </a:lnTo>
                  <a:lnTo>
                    <a:pt x="6" y="6"/>
                  </a:lnTo>
                  <a:lnTo>
                    <a:pt x="2" y="12"/>
                  </a:lnTo>
                  <a:lnTo>
                    <a:pt x="0" y="20"/>
                  </a:lnTo>
                  <a:lnTo>
                    <a:pt x="0" y="20"/>
                  </a:lnTo>
                  <a:close/>
                  <a:moveTo>
                    <a:pt x="8" y="20"/>
                  </a:moveTo>
                  <a:lnTo>
                    <a:pt x="8" y="20"/>
                  </a:lnTo>
                  <a:lnTo>
                    <a:pt x="10" y="14"/>
                  </a:lnTo>
                  <a:lnTo>
                    <a:pt x="12" y="10"/>
                  </a:lnTo>
                  <a:lnTo>
                    <a:pt x="16" y="8"/>
                  </a:lnTo>
                  <a:lnTo>
                    <a:pt x="20" y="8"/>
                  </a:lnTo>
                  <a:lnTo>
                    <a:pt x="20" y="8"/>
                  </a:lnTo>
                  <a:lnTo>
                    <a:pt x="24" y="8"/>
                  </a:lnTo>
                  <a:lnTo>
                    <a:pt x="28" y="10"/>
                  </a:lnTo>
                  <a:lnTo>
                    <a:pt x="32" y="14"/>
                  </a:lnTo>
                  <a:lnTo>
                    <a:pt x="32" y="20"/>
                  </a:lnTo>
                  <a:lnTo>
                    <a:pt x="32" y="20"/>
                  </a:lnTo>
                  <a:lnTo>
                    <a:pt x="32" y="24"/>
                  </a:lnTo>
                  <a:lnTo>
                    <a:pt x="28" y="28"/>
                  </a:lnTo>
                  <a:lnTo>
                    <a:pt x="24" y="30"/>
                  </a:lnTo>
                  <a:lnTo>
                    <a:pt x="20" y="32"/>
                  </a:lnTo>
                  <a:lnTo>
                    <a:pt x="20" y="32"/>
                  </a:lnTo>
                  <a:lnTo>
                    <a:pt x="16" y="30"/>
                  </a:lnTo>
                  <a:lnTo>
                    <a:pt x="12" y="28"/>
                  </a:lnTo>
                  <a:lnTo>
                    <a:pt x="10" y="24"/>
                  </a:lnTo>
                  <a:lnTo>
                    <a:pt x="8" y="20"/>
                  </a:lnTo>
                  <a:lnTo>
                    <a:pt x="8"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grpSp>
    </p:spTree>
    <p:extLst>
      <p:ext uri="{BB962C8B-B14F-4D97-AF65-F5344CB8AC3E}">
        <p14:creationId xmlns:p14="http://schemas.microsoft.com/office/powerpoint/2010/main" val="14980236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726069"/>
                                        </p:tgtEl>
                                        <p:attrNameLst>
                                          <p:attrName>style.visibility</p:attrName>
                                        </p:attrNameLst>
                                      </p:cBhvr>
                                      <p:to>
                                        <p:strVal val="visible"/>
                                      </p:to>
                                    </p:set>
                                    <p:animEffect transition="in" filter="dissolve">
                                      <p:cBhvr>
                                        <p:cTn id="7" dur="500"/>
                                        <p:tgtEl>
                                          <p:spTgt spid="72606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nodeType="clickEffect">
                                  <p:stCondLst>
                                    <p:cond delay="0"/>
                                  </p:stCondLst>
                                  <p:childTnLst>
                                    <p:set>
                                      <p:cBhvr>
                                        <p:cTn id="11" dur="1" fill="hold">
                                          <p:stCondLst>
                                            <p:cond delay="0"/>
                                          </p:stCondLst>
                                        </p:cTn>
                                        <p:tgtEl>
                                          <p:spTgt spid="726329"/>
                                        </p:tgtEl>
                                        <p:attrNameLst>
                                          <p:attrName>style.visibility</p:attrName>
                                        </p:attrNameLst>
                                      </p:cBhvr>
                                      <p:to>
                                        <p:strVal val="visible"/>
                                      </p:to>
                                    </p:set>
                                    <p:anim calcmode="lin" valueType="num">
                                      <p:cBhvr additive="base">
                                        <p:cTn id="12" dur="500" fill="hold"/>
                                        <p:tgtEl>
                                          <p:spTgt spid="726329"/>
                                        </p:tgtEl>
                                        <p:attrNameLst>
                                          <p:attrName>ppt_x</p:attrName>
                                        </p:attrNameLst>
                                      </p:cBhvr>
                                      <p:tavLst>
                                        <p:tav tm="0">
                                          <p:val>
                                            <p:strVal val="0-#ppt_w/2"/>
                                          </p:val>
                                        </p:tav>
                                        <p:tav tm="100000">
                                          <p:val>
                                            <p:strVal val="#ppt_x"/>
                                          </p:val>
                                        </p:tav>
                                      </p:tavLst>
                                    </p:anim>
                                    <p:anim calcmode="lin" valueType="num">
                                      <p:cBhvr additive="base">
                                        <p:cTn id="13" dur="500" fill="hold"/>
                                        <p:tgtEl>
                                          <p:spTgt spid="726329"/>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nodeType="clickEffect">
                                  <p:stCondLst>
                                    <p:cond delay="0"/>
                                  </p:stCondLst>
                                  <p:childTnLst>
                                    <p:set>
                                      <p:cBhvr>
                                        <p:cTn id="17" dur="1" fill="hold">
                                          <p:stCondLst>
                                            <p:cond delay="0"/>
                                          </p:stCondLst>
                                        </p:cTn>
                                        <p:tgtEl>
                                          <p:spTgt spid="726328"/>
                                        </p:tgtEl>
                                        <p:attrNameLst>
                                          <p:attrName>style.visibility</p:attrName>
                                        </p:attrNameLst>
                                      </p:cBhvr>
                                      <p:to>
                                        <p:strVal val="visible"/>
                                      </p:to>
                                    </p:set>
                                    <p:anim calcmode="lin" valueType="num">
                                      <p:cBhvr additive="base">
                                        <p:cTn id="18" dur="500" fill="hold"/>
                                        <p:tgtEl>
                                          <p:spTgt spid="726328"/>
                                        </p:tgtEl>
                                        <p:attrNameLst>
                                          <p:attrName>ppt_x</p:attrName>
                                        </p:attrNameLst>
                                      </p:cBhvr>
                                      <p:tavLst>
                                        <p:tav tm="0">
                                          <p:val>
                                            <p:strVal val="0-#ppt_w/2"/>
                                          </p:val>
                                        </p:tav>
                                        <p:tav tm="100000">
                                          <p:val>
                                            <p:strVal val="#ppt_x"/>
                                          </p:val>
                                        </p:tav>
                                      </p:tavLst>
                                    </p:anim>
                                    <p:anim calcmode="lin" valueType="num">
                                      <p:cBhvr additive="base">
                                        <p:cTn id="19" dur="500" fill="hold"/>
                                        <p:tgtEl>
                                          <p:spTgt spid="726328"/>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9" presetClass="entr" presetSubtype="0" fill="hold" nodeType="clickEffect">
                                  <p:stCondLst>
                                    <p:cond delay="0"/>
                                  </p:stCondLst>
                                  <p:childTnLst>
                                    <p:set>
                                      <p:cBhvr>
                                        <p:cTn id="23" dur="1" fill="hold">
                                          <p:stCondLst>
                                            <p:cond delay="0"/>
                                          </p:stCondLst>
                                        </p:cTn>
                                        <p:tgtEl>
                                          <p:spTgt spid="726109"/>
                                        </p:tgtEl>
                                        <p:attrNameLst>
                                          <p:attrName>style.visibility</p:attrName>
                                        </p:attrNameLst>
                                      </p:cBhvr>
                                      <p:to>
                                        <p:strVal val="visible"/>
                                      </p:to>
                                    </p:set>
                                    <p:animEffect transition="in" filter="dissolve">
                                      <p:cBhvr>
                                        <p:cTn id="24" dur="500"/>
                                        <p:tgtEl>
                                          <p:spTgt spid="726109"/>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nodeType="clickEffect">
                                  <p:stCondLst>
                                    <p:cond delay="0"/>
                                  </p:stCondLst>
                                  <p:childTnLst>
                                    <p:set>
                                      <p:cBhvr>
                                        <p:cTn id="28" dur="1" fill="hold">
                                          <p:stCondLst>
                                            <p:cond delay="0"/>
                                          </p:stCondLst>
                                        </p:cTn>
                                        <p:tgtEl>
                                          <p:spTgt spid="726327"/>
                                        </p:tgtEl>
                                        <p:attrNameLst>
                                          <p:attrName>style.visibility</p:attrName>
                                        </p:attrNameLst>
                                      </p:cBhvr>
                                      <p:to>
                                        <p:strVal val="visible"/>
                                      </p:to>
                                    </p:set>
                                    <p:anim calcmode="lin" valueType="num">
                                      <p:cBhvr additive="base">
                                        <p:cTn id="29" dur="500" fill="hold"/>
                                        <p:tgtEl>
                                          <p:spTgt spid="726327"/>
                                        </p:tgtEl>
                                        <p:attrNameLst>
                                          <p:attrName>ppt_x</p:attrName>
                                        </p:attrNameLst>
                                      </p:cBhvr>
                                      <p:tavLst>
                                        <p:tav tm="0">
                                          <p:val>
                                            <p:strVal val="0-#ppt_w/2"/>
                                          </p:val>
                                        </p:tav>
                                        <p:tav tm="100000">
                                          <p:val>
                                            <p:strVal val="#ppt_x"/>
                                          </p:val>
                                        </p:tav>
                                      </p:tavLst>
                                    </p:anim>
                                    <p:anim calcmode="lin" valueType="num">
                                      <p:cBhvr additive="base">
                                        <p:cTn id="30" dur="500" fill="hold"/>
                                        <p:tgtEl>
                                          <p:spTgt spid="7263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 name="フリーフォーム 318"/>
          <p:cNvSpPr/>
          <p:nvPr/>
        </p:nvSpPr>
        <p:spPr>
          <a:xfrm>
            <a:off x="1026583" y="1268761"/>
            <a:ext cx="593089" cy="2808312"/>
          </a:xfrm>
          <a:custGeom>
            <a:avLst/>
            <a:gdLst>
              <a:gd name="connsiteX0" fmla="*/ 74084 w 582084"/>
              <a:gd name="connsiteY0" fmla="*/ 455083 h 2804583"/>
              <a:gd name="connsiteX1" fmla="*/ 550334 w 582084"/>
              <a:gd name="connsiteY1" fmla="*/ 0 h 2804583"/>
              <a:gd name="connsiteX2" fmla="*/ 582084 w 582084"/>
              <a:gd name="connsiteY2" fmla="*/ 2804583 h 2804583"/>
              <a:gd name="connsiteX3" fmla="*/ 0 w 582084"/>
              <a:gd name="connsiteY3" fmla="*/ 476250 h 2804583"/>
              <a:gd name="connsiteX0" fmla="*/ 74084 w 585800"/>
              <a:gd name="connsiteY0" fmla="*/ 455083 h 2804583"/>
              <a:gd name="connsiteX1" fmla="*/ 585800 w 585800"/>
              <a:gd name="connsiteY1" fmla="*/ 0 h 2804583"/>
              <a:gd name="connsiteX2" fmla="*/ 582084 w 585800"/>
              <a:gd name="connsiteY2" fmla="*/ 2804583 h 2804583"/>
              <a:gd name="connsiteX3" fmla="*/ 0 w 585800"/>
              <a:gd name="connsiteY3" fmla="*/ 476250 h 2804583"/>
              <a:gd name="connsiteX0" fmla="*/ 74084 w 589907"/>
              <a:gd name="connsiteY0" fmla="*/ 455083 h 2804583"/>
              <a:gd name="connsiteX1" fmla="*/ 585800 w 589907"/>
              <a:gd name="connsiteY1" fmla="*/ 0 h 2804583"/>
              <a:gd name="connsiteX2" fmla="*/ 582084 w 589907"/>
              <a:gd name="connsiteY2" fmla="*/ 2804583 h 2804583"/>
              <a:gd name="connsiteX3" fmla="*/ 0 w 589907"/>
              <a:gd name="connsiteY3" fmla="*/ 476250 h 2804583"/>
              <a:gd name="connsiteX0" fmla="*/ 14972 w 589908"/>
              <a:gd name="connsiteY0" fmla="*/ 465652 h 2804583"/>
              <a:gd name="connsiteX1" fmla="*/ 585800 w 589908"/>
              <a:gd name="connsiteY1" fmla="*/ 0 h 2804583"/>
              <a:gd name="connsiteX2" fmla="*/ 582084 w 589908"/>
              <a:gd name="connsiteY2" fmla="*/ 2804583 h 2804583"/>
              <a:gd name="connsiteX3" fmla="*/ 0 w 589908"/>
              <a:gd name="connsiteY3" fmla="*/ 476250 h 2804583"/>
            </a:gdLst>
            <a:ahLst/>
            <a:cxnLst>
              <a:cxn ang="0">
                <a:pos x="connsiteX0" y="connsiteY0"/>
              </a:cxn>
              <a:cxn ang="0">
                <a:pos x="connsiteX1" y="connsiteY1"/>
              </a:cxn>
              <a:cxn ang="0">
                <a:pos x="connsiteX2" y="connsiteY2"/>
              </a:cxn>
              <a:cxn ang="0">
                <a:pos x="connsiteX3" y="connsiteY3"/>
              </a:cxn>
            </a:cxnLst>
            <a:rect l="l" t="t" r="r" b="b"/>
            <a:pathLst>
              <a:path w="589908" h="2804583">
                <a:moveTo>
                  <a:pt x="14972" y="465652"/>
                </a:moveTo>
                <a:lnTo>
                  <a:pt x="585800" y="0"/>
                </a:lnTo>
                <a:cubicBezTo>
                  <a:pt x="596383" y="934861"/>
                  <a:pt x="583323" y="1869722"/>
                  <a:pt x="582084" y="2804583"/>
                </a:cubicBezTo>
                <a:lnTo>
                  <a:pt x="0" y="476250"/>
                </a:lnTo>
              </a:path>
            </a:pathLst>
          </a:custGeom>
          <a:gradFill flip="none" rotWithShape="1">
            <a:gsLst>
              <a:gs pos="0">
                <a:srgbClr val="0000FF"/>
              </a:gs>
              <a:gs pos="100000">
                <a:srgbClr val="FFFFFF"/>
              </a:gs>
            </a:gsLst>
            <a:lin ang="0" scaled="1"/>
            <a:tileRect/>
          </a:gradFill>
          <a:ln>
            <a:noFill/>
          </a:ln>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304" name="ホームベース 303"/>
          <p:cNvSpPr/>
          <p:nvPr/>
        </p:nvSpPr>
        <p:spPr bwMode="auto">
          <a:xfrm flipH="1">
            <a:off x="5148064" y="5733256"/>
            <a:ext cx="3579440" cy="685800"/>
          </a:xfrm>
          <a:prstGeom prst="homePlate">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1200" b="0" i="0" u="none" strike="noStrike" cap="none" normalizeH="0" baseline="0" dirty="0" smtClean="0">
                <a:ln>
                  <a:noFill/>
                </a:ln>
                <a:solidFill>
                  <a:schemeClr val="bg1"/>
                </a:solidFill>
                <a:effectLst/>
                <a:latin typeface="Arial" charset="0"/>
                <a:ea typeface="HG丸ｺﾞｼｯｸM-PRO" pitchFamily="50" charset="-128"/>
              </a:rPr>
              <a:t>ソフトウェア</a:t>
            </a:r>
            <a:r>
              <a:rPr kumimoji="0" lang="ja-JP" altLang="en-US" sz="1200" dirty="0" smtClean="0">
                <a:solidFill>
                  <a:schemeClr val="bg1"/>
                </a:solidFill>
                <a:ea typeface="HG丸ｺﾞｼｯｸM-PRO" pitchFamily="50" charset="-128"/>
              </a:rPr>
              <a:t>として提供される場合と</a:t>
            </a:r>
          </a:p>
          <a:p>
            <a:pPr algn="ctr">
              <a:spcBef>
                <a:spcPct val="20000"/>
              </a:spcBef>
            </a:pPr>
            <a:r>
              <a:rPr kumimoji="0" lang="ja-JP" altLang="en-US" sz="1200" b="0" i="0" u="none" strike="noStrike" cap="none" normalizeH="0" baseline="0" dirty="0" smtClean="0">
                <a:ln>
                  <a:noFill/>
                </a:ln>
                <a:solidFill>
                  <a:schemeClr val="bg1"/>
                </a:solidFill>
                <a:effectLst/>
                <a:latin typeface="Arial" charset="0"/>
                <a:ea typeface="HG丸ｺﾞｼｯｸM-PRO" pitchFamily="50" charset="-128"/>
              </a:rPr>
              <a:t>アプライアンスとして提供される場合</a:t>
            </a:r>
          </a:p>
        </p:txBody>
      </p:sp>
      <p:sp>
        <p:nvSpPr>
          <p:cNvPr id="305" name="ホームベース 304"/>
          <p:cNvSpPr/>
          <p:nvPr/>
        </p:nvSpPr>
        <p:spPr bwMode="auto">
          <a:xfrm flipH="1">
            <a:off x="5148064" y="4293096"/>
            <a:ext cx="3579440" cy="685800"/>
          </a:xfrm>
          <a:prstGeom prst="homePlate">
            <a:avLst/>
          </a:prstGeom>
          <a:solidFill>
            <a:srgbClr val="33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kumimoji="0" lang="ja-JP" altLang="en-US" sz="1200" dirty="0" smtClean="0">
                <a:solidFill>
                  <a:schemeClr val="bg1"/>
                </a:solidFill>
                <a:ea typeface="HG丸ｺﾞｼｯｸM-PRO" pitchFamily="50" charset="-128"/>
              </a:rPr>
              <a:t>ハードディスクなどの不揮発性媒体である</a:t>
            </a:r>
          </a:p>
          <a:p>
            <a:pPr algn="ctr">
              <a:spcBef>
                <a:spcPts val="0"/>
              </a:spcBef>
            </a:pPr>
            <a:r>
              <a:rPr kumimoji="0" lang="ja-JP" altLang="en-US" sz="1200" dirty="0" smtClean="0">
                <a:solidFill>
                  <a:schemeClr val="bg1"/>
                </a:solidFill>
                <a:ea typeface="HG丸ｺﾞｼｯｸM-PRO" pitchFamily="50" charset="-128"/>
              </a:rPr>
              <a:t>二次</a:t>
            </a:r>
            <a:r>
              <a:rPr kumimoji="0" lang="ja-JP" altLang="en-US" sz="1200" dirty="0">
                <a:solidFill>
                  <a:schemeClr val="bg1"/>
                </a:solidFill>
                <a:ea typeface="HG丸ｺﾞｼｯｸM-PRO" pitchFamily="50" charset="-128"/>
              </a:rPr>
              <a:t>記憶</a:t>
            </a:r>
            <a:r>
              <a:rPr kumimoji="0" lang="ja-JP" altLang="ja-JP" sz="1200" dirty="0" smtClean="0">
                <a:solidFill>
                  <a:schemeClr val="bg1"/>
                </a:solidFill>
                <a:ea typeface="HG丸ｺﾞｼｯｸM-PRO" pitchFamily="50" charset="-128"/>
              </a:rPr>
              <a:t>（</a:t>
            </a:r>
            <a:r>
              <a:rPr kumimoji="0" lang="ja-JP" altLang="en-US" sz="1200" dirty="0" smtClean="0">
                <a:solidFill>
                  <a:schemeClr val="bg1"/>
                </a:solidFill>
                <a:ea typeface="HG丸ｺﾞｼｯｸM-PRO" pitchFamily="50" charset="-128"/>
              </a:rPr>
              <a:t>ストレージ）にリアルタイムで</a:t>
            </a:r>
          </a:p>
          <a:p>
            <a:pPr algn="ctr">
              <a:spcBef>
                <a:spcPts val="0"/>
              </a:spcBef>
            </a:pPr>
            <a:r>
              <a:rPr kumimoji="0" lang="ja-JP" altLang="en-US" sz="1200" dirty="0" smtClean="0">
                <a:solidFill>
                  <a:schemeClr val="bg1"/>
                </a:solidFill>
                <a:ea typeface="HG丸ｺﾞｼｯｸM-PRO" pitchFamily="50" charset="-128"/>
              </a:rPr>
              <a:t>データの永続化を行わない</a:t>
            </a:r>
            <a:endParaRPr kumimoji="0" lang="ja-JP" altLang="en-US" sz="10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306" name="ホームベース 305"/>
          <p:cNvSpPr/>
          <p:nvPr/>
        </p:nvSpPr>
        <p:spPr bwMode="auto">
          <a:xfrm flipH="1">
            <a:off x="5148064" y="5013176"/>
            <a:ext cx="3579440" cy="685800"/>
          </a:xfrm>
          <a:prstGeom prst="homePlate">
            <a:avLst/>
          </a:prstGeom>
          <a:solidFill>
            <a:srgbClr val="FF0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1200" b="0" i="0" u="none" strike="noStrike" cap="none" normalizeH="0" baseline="0" dirty="0" smtClean="0">
                <a:ln>
                  <a:noFill/>
                </a:ln>
                <a:solidFill>
                  <a:schemeClr val="bg1"/>
                </a:solidFill>
                <a:effectLst/>
                <a:latin typeface="Arial" charset="0"/>
                <a:ea typeface="HG丸ｺﾞｼｯｸM-PRO" pitchFamily="50" charset="-128"/>
              </a:rPr>
              <a:t>リセットや電源が切断されても</a:t>
            </a:r>
            <a:endParaRPr kumimoji="0" lang="en-US" altLang="ja-JP" sz="1200" b="0" i="0" u="none" strike="noStrike" cap="none" normalizeH="0" baseline="0" dirty="0" smtClean="0">
              <a:ln>
                <a:noFill/>
              </a:ln>
              <a:solidFill>
                <a:schemeClr val="bg1"/>
              </a:solidFill>
              <a:effectLst/>
              <a:latin typeface="Arial" charset="0"/>
              <a:ea typeface="HG丸ｺﾞｼｯｸM-PRO" pitchFamily="50" charset="-128"/>
            </a:endParaRPr>
          </a:p>
          <a:p>
            <a:pPr algn="ctr">
              <a:spcBef>
                <a:spcPct val="20000"/>
              </a:spcBef>
            </a:pPr>
            <a:r>
              <a:rPr kumimoji="0" lang="ja-JP" altLang="en-US" sz="1200" dirty="0" smtClean="0">
                <a:solidFill>
                  <a:schemeClr val="bg1"/>
                </a:solidFill>
                <a:latin typeface="Arial" charset="0"/>
                <a:ea typeface="HG丸ｺﾞｼｯｸM-PRO" pitchFamily="50" charset="-128"/>
              </a:rPr>
              <a:t>ログとスナップショットからデータを</a:t>
            </a:r>
            <a:r>
              <a:rPr kumimoji="0" lang="ja-JP" altLang="en-US" sz="1200" b="0" i="0" u="none" strike="noStrike" cap="none" normalizeH="0" baseline="0" dirty="0" smtClean="0">
                <a:ln>
                  <a:noFill/>
                </a:ln>
                <a:solidFill>
                  <a:schemeClr val="bg1"/>
                </a:solidFill>
                <a:effectLst/>
                <a:latin typeface="Arial" charset="0"/>
                <a:ea typeface="HG丸ｺﾞｼｯｸM-PRO" pitchFamily="50" charset="-128"/>
              </a:rPr>
              <a:t>復元</a:t>
            </a:r>
          </a:p>
        </p:txBody>
      </p:sp>
      <p:sp>
        <p:nvSpPr>
          <p:cNvPr id="26" name="角丸四角形 25"/>
          <p:cNvSpPr/>
          <p:nvPr/>
        </p:nvSpPr>
        <p:spPr bwMode="auto">
          <a:xfrm>
            <a:off x="1547664" y="1268760"/>
            <a:ext cx="3024336" cy="2808312"/>
          </a:xfrm>
          <a:prstGeom prst="roundRect">
            <a:avLst>
              <a:gd name="adj" fmla="val 3914"/>
            </a:avLst>
          </a:prstGeom>
          <a:solidFill>
            <a:srgbClr val="CCFFCC"/>
          </a:solidFill>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2" name="タイトル 1"/>
          <p:cNvSpPr>
            <a:spLocks noGrp="1"/>
          </p:cNvSpPr>
          <p:nvPr>
            <p:ph type="title"/>
          </p:nvPr>
        </p:nvSpPr>
        <p:spPr/>
        <p:txBody>
          <a:bodyPr/>
          <a:lstStyle/>
          <a:p>
            <a:r>
              <a:rPr kumimoji="1" lang="ja-JP" altLang="en-US" dirty="0" smtClean="0"/>
              <a:t>インメモリー・データベース</a:t>
            </a:r>
            <a:endParaRPr kumimoji="1" lang="ja-JP" altLang="en-US" dirty="0"/>
          </a:p>
        </p:txBody>
      </p:sp>
      <p:pic>
        <p:nvPicPr>
          <p:cNvPr id="6" name="Picture 117" descr="MCj0431637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268760"/>
            <a:ext cx="1106432" cy="1084418"/>
          </a:xfrm>
          <a:prstGeom prst="rect">
            <a:avLst/>
          </a:prstGeom>
          <a:noFill/>
          <a:extLst>
            <a:ext uri="{909E8E84-426E-40dd-AFC4-6F175D3DCCD1}">
              <a14:hiddenFill xmlns:a14="http://schemas.microsoft.com/office/drawing/2010/main">
                <a:solidFill>
                  <a:srgbClr val="FFFFFF"/>
                </a:solidFill>
              </a14:hiddenFill>
            </a:ext>
          </a:extLst>
        </p:spPr>
      </p:pic>
      <p:grpSp>
        <p:nvGrpSpPr>
          <p:cNvPr id="4" name="図形グループ 3"/>
          <p:cNvGrpSpPr/>
          <p:nvPr/>
        </p:nvGrpSpPr>
        <p:grpSpPr>
          <a:xfrm>
            <a:off x="1802458" y="2780928"/>
            <a:ext cx="2448272" cy="1152128"/>
            <a:chOff x="2090490" y="3573016"/>
            <a:chExt cx="2448272" cy="1152128"/>
          </a:xfrm>
        </p:grpSpPr>
        <p:sp>
          <p:nvSpPr>
            <p:cNvPr id="34" name="正方形/長方形 33"/>
            <p:cNvSpPr/>
            <p:nvPr/>
          </p:nvSpPr>
          <p:spPr bwMode="auto">
            <a:xfrm>
              <a:off x="2090490" y="371059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35" name="正方形/長方形 34"/>
            <p:cNvSpPr/>
            <p:nvPr/>
          </p:nvSpPr>
          <p:spPr bwMode="auto">
            <a:xfrm>
              <a:off x="2234506" y="371059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36" name="正方形/長方形 35"/>
            <p:cNvSpPr/>
            <p:nvPr/>
          </p:nvSpPr>
          <p:spPr bwMode="auto">
            <a:xfrm>
              <a:off x="2378522" y="371059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37" name="正方形/長方形 36"/>
            <p:cNvSpPr/>
            <p:nvPr/>
          </p:nvSpPr>
          <p:spPr bwMode="auto">
            <a:xfrm>
              <a:off x="2522538" y="371059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38" name="正方形/長方形 37"/>
            <p:cNvSpPr/>
            <p:nvPr/>
          </p:nvSpPr>
          <p:spPr bwMode="auto">
            <a:xfrm>
              <a:off x="2666554" y="371059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39" name="正方形/長方形 38"/>
            <p:cNvSpPr/>
            <p:nvPr/>
          </p:nvSpPr>
          <p:spPr bwMode="auto">
            <a:xfrm>
              <a:off x="2810570" y="371059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40" name="正方形/長方形 39"/>
            <p:cNvSpPr/>
            <p:nvPr/>
          </p:nvSpPr>
          <p:spPr bwMode="auto">
            <a:xfrm>
              <a:off x="2954586" y="371059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41" name="正方形/長方形 40"/>
            <p:cNvSpPr/>
            <p:nvPr/>
          </p:nvSpPr>
          <p:spPr bwMode="auto">
            <a:xfrm>
              <a:off x="3098602" y="371059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42" name="正方形/長方形 41"/>
            <p:cNvSpPr/>
            <p:nvPr/>
          </p:nvSpPr>
          <p:spPr bwMode="auto">
            <a:xfrm>
              <a:off x="3242618" y="371059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43" name="正方形/長方形 42"/>
            <p:cNvSpPr/>
            <p:nvPr/>
          </p:nvSpPr>
          <p:spPr bwMode="auto">
            <a:xfrm>
              <a:off x="3386634" y="371059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44" name="正方形/長方形 43"/>
            <p:cNvSpPr/>
            <p:nvPr/>
          </p:nvSpPr>
          <p:spPr bwMode="auto">
            <a:xfrm>
              <a:off x="3530650" y="371059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45" name="正方形/長方形 44"/>
            <p:cNvSpPr/>
            <p:nvPr/>
          </p:nvSpPr>
          <p:spPr bwMode="auto">
            <a:xfrm>
              <a:off x="3674666" y="371059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46" name="正方形/長方形 45"/>
            <p:cNvSpPr/>
            <p:nvPr/>
          </p:nvSpPr>
          <p:spPr bwMode="auto">
            <a:xfrm>
              <a:off x="3818682" y="371059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47" name="正方形/長方形 46"/>
            <p:cNvSpPr/>
            <p:nvPr/>
          </p:nvSpPr>
          <p:spPr bwMode="auto">
            <a:xfrm>
              <a:off x="3962698" y="371059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48" name="正方形/長方形 47"/>
            <p:cNvSpPr/>
            <p:nvPr/>
          </p:nvSpPr>
          <p:spPr bwMode="auto">
            <a:xfrm>
              <a:off x="4106714" y="371059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49" name="正方形/長方形 48"/>
            <p:cNvSpPr/>
            <p:nvPr/>
          </p:nvSpPr>
          <p:spPr bwMode="auto">
            <a:xfrm>
              <a:off x="4250730" y="371059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50" name="正方形/長方形 49"/>
            <p:cNvSpPr/>
            <p:nvPr/>
          </p:nvSpPr>
          <p:spPr bwMode="auto">
            <a:xfrm>
              <a:off x="4394746" y="371059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66" name="正方形/長方形 65"/>
            <p:cNvSpPr/>
            <p:nvPr/>
          </p:nvSpPr>
          <p:spPr bwMode="auto">
            <a:xfrm>
              <a:off x="2090490" y="357301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67" name="正方形/長方形 66"/>
            <p:cNvSpPr/>
            <p:nvPr/>
          </p:nvSpPr>
          <p:spPr bwMode="auto">
            <a:xfrm>
              <a:off x="2234506" y="357301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68" name="正方形/長方形 67"/>
            <p:cNvSpPr/>
            <p:nvPr/>
          </p:nvSpPr>
          <p:spPr bwMode="auto">
            <a:xfrm>
              <a:off x="2378522" y="357301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69" name="正方形/長方形 68"/>
            <p:cNvSpPr/>
            <p:nvPr/>
          </p:nvSpPr>
          <p:spPr bwMode="auto">
            <a:xfrm>
              <a:off x="2522538" y="357301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70" name="正方形/長方形 69"/>
            <p:cNvSpPr/>
            <p:nvPr/>
          </p:nvSpPr>
          <p:spPr bwMode="auto">
            <a:xfrm>
              <a:off x="2666554" y="357301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71" name="正方形/長方形 70"/>
            <p:cNvSpPr/>
            <p:nvPr/>
          </p:nvSpPr>
          <p:spPr bwMode="auto">
            <a:xfrm>
              <a:off x="2810570" y="357301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72" name="正方形/長方形 71"/>
            <p:cNvSpPr/>
            <p:nvPr/>
          </p:nvSpPr>
          <p:spPr bwMode="auto">
            <a:xfrm>
              <a:off x="2954586" y="357301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73" name="正方形/長方形 72"/>
            <p:cNvSpPr/>
            <p:nvPr/>
          </p:nvSpPr>
          <p:spPr bwMode="auto">
            <a:xfrm>
              <a:off x="3098602" y="357301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74" name="正方形/長方形 73"/>
            <p:cNvSpPr/>
            <p:nvPr/>
          </p:nvSpPr>
          <p:spPr bwMode="auto">
            <a:xfrm>
              <a:off x="3242618" y="357301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75" name="正方形/長方形 74"/>
            <p:cNvSpPr/>
            <p:nvPr/>
          </p:nvSpPr>
          <p:spPr bwMode="auto">
            <a:xfrm>
              <a:off x="3386634" y="357301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76" name="正方形/長方形 75"/>
            <p:cNvSpPr/>
            <p:nvPr/>
          </p:nvSpPr>
          <p:spPr bwMode="auto">
            <a:xfrm>
              <a:off x="3530650" y="357301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77" name="正方形/長方形 76"/>
            <p:cNvSpPr/>
            <p:nvPr/>
          </p:nvSpPr>
          <p:spPr bwMode="auto">
            <a:xfrm>
              <a:off x="3674666" y="357301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78" name="正方形/長方形 77"/>
            <p:cNvSpPr/>
            <p:nvPr/>
          </p:nvSpPr>
          <p:spPr bwMode="auto">
            <a:xfrm>
              <a:off x="3818682" y="357301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79" name="正方形/長方形 78"/>
            <p:cNvSpPr/>
            <p:nvPr/>
          </p:nvSpPr>
          <p:spPr bwMode="auto">
            <a:xfrm>
              <a:off x="3962698" y="357301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80" name="正方形/長方形 79"/>
            <p:cNvSpPr/>
            <p:nvPr/>
          </p:nvSpPr>
          <p:spPr bwMode="auto">
            <a:xfrm>
              <a:off x="4106714" y="357301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81" name="正方形/長方形 80"/>
            <p:cNvSpPr/>
            <p:nvPr/>
          </p:nvSpPr>
          <p:spPr bwMode="auto">
            <a:xfrm>
              <a:off x="4250730" y="357301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82" name="正方形/長方形 81"/>
            <p:cNvSpPr/>
            <p:nvPr/>
          </p:nvSpPr>
          <p:spPr bwMode="auto">
            <a:xfrm>
              <a:off x="4394746" y="357301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98" name="正方形/長方形 97"/>
            <p:cNvSpPr/>
            <p:nvPr/>
          </p:nvSpPr>
          <p:spPr bwMode="auto">
            <a:xfrm>
              <a:off x="2090490" y="3998631"/>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99" name="正方形/長方形 98"/>
            <p:cNvSpPr/>
            <p:nvPr/>
          </p:nvSpPr>
          <p:spPr bwMode="auto">
            <a:xfrm>
              <a:off x="2234506" y="3998631"/>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0" name="正方形/長方形 99"/>
            <p:cNvSpPr/>
            <p:nvPr/>
          </p:nvSpPr>
          <p:spPr bwMode="auto">
            <a:xfrm>
              <a:off x="2378522" y="3998631"/>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1" name="正方形/長方形 100"/>
            <p:cNvSpPr/>
            <p:nvPr/>
          </p:nvSpPr>
          <p:spPr bwMode="auto">
            <a:xfrm>
              <a:off x="2522538" y="3998631"/>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2" name="正方形/長方形 101"/>
            <p:cNvSpPr/>
            <p:nvPr/>
          </p:nvSpPr>
          <p:spPr bwMode="auto">
            <a:xfrm>
              <a:off x="2666554" y="3998631"/>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3" name="正方形/長方形 102"/>
            <p:cNvSpPr/>
            <p:nvPr/>
          </p:nvSpPr>
          <p:spPr bwMode="auto">
            <a:xfrm>
              <a:off x="2810570" y="3998631"/>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4" name="正方形/長方形 103"/>
            <p:cNvSpPr/>
            <p:nvPr/>
          </p:nvSpPr>
          <p:spPr bwMode="auto">
            <a:xfrm>
              <a:off x="2954586" y="3998631"/>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5" name="正方形/長方形 104"/>
            <p:cNvSpPr/>
            <p:nvPr/>
          </p:nvSpPr>
          <p:spPr bwMode="auto">
            <a:xfrm>
              <a:off x="3098602" y="3998631"/>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6" name="正方形/長方形 105"/>
            <p:cNvSpPr/>
            <p:nvPr/>
          </p:nvSpPr>
          <p:spPr bwMode="auto">
            <a:xfrm>
              <a:off x="3242618" y="3998631"/>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7" name="正方形/長方形 106"/>
            <p:cNvSpPr/>
            <p:nvPr/>
          </p:nvSpPr>
          <p:spPr bwMode="auto">
            <a:xfrm>
              <a:off x="3386634" y="3998631"/>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8" name="正方形/長方形 107"/>
            <p:cNvSpPr/>
            <p:nvPr/>
          </p:nvSpPr>
          <p:spPr bwMode="auto">
            <a:xfrm>
              <a:off x="3530650" y="3998631"/>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9" name="正方形/長方形 108"/>
            <p:cNvSpPr/>
            <p:nvPr/>
          </p:nvSpPr>
          <p:spPr bwMode="auto">
            <a:xfrm>
              <a:off x="3674666" y="3998631"/>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10" name="正方形/長方形 109"/>
            <p:cNvSpPr/>
            <p:nvPr/>
          </p:nvSpPr>
          <p:spPr bwMode="auto">
            <a:xfrm>
              <a:off x="3818682" y="3998631"/>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11" name="正方形/長方形 110"/>
            <p:cNvSpPr/>
            <p:nvPr/>
          </p:nvSpPr>
          <p:spPr bwMode="auto">
            <a:xfrm>
              <a:off x="3962698" y="3998631"/>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12" name="正方形/長方形 111"/>
            <p:cNvSpPr/>
            <p:nvPr/>
          </p:nvSpPr>
          <p:spPr bwMode="auto">
            <a:xfrm>
              <a:off x="4106714" y="3998631"/>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13" name="正方形/長方形 112"/>
            <p:cNvSpPr/>
            <p:nvPr/>
          </p:nvSpPr>
          <p:spPr bwMode="auto">
            <a:xfrm>
              <a:off x="4250730" y="3998631"/>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14" name="正方形/長方形 113"/>
            <p:cNvSpPr/>
            <p:nvPr/>
          </p:nvSpPr>
          <p:spPr bwMode="auto">
            <a:xfrm>
              <a:off x="4394746" y="3998631"/>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0" name="正方形/長方形 129"/>
            <p:cNvSpPr/>
            <p:nvPr/>
          </p:nvSpPr>
          <p:spPr bwMode="auto">
            <a:xfrm>
              <a:off x="2090490" y="386104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1" name="正方形/長方形 130"/>
            <p:cNvSpPr/>
            <p:nvPr/>
          </p:nvSpPr>
          <p:spPr bwMode="auto">
            <a:xfrm>
              <a:off x="2234506" y="386104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2" name="正方形/長方形 131"/>
            <p:cNvSpPr/>
            <p:nvPr/>
          </p:nvSpPr>
          <p:spPr bwMode="auto">
            <a:xfrm>
              <a:off x="2378522" y="386104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3" name="正方形/長方形 132"/>
            <p:cNvSpPr/>
            <p:nvPr/>
          </p:nvSpPr>
          <p:spPr bwMode="auto">
            <a:xfrm>
              <a:off x="2522538" y="386104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4" name="正方形/長方形 133"/>
            <p:cNvSpPr/>
            <p:nvPr/>
          </p:nvSpPr>
          <p:spPr bwMode="auto">
            <a:xfrm>
              <a:off x="2666554" y="386104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5" name="正方形/長方形 134"/>
            <p:cNvSpPr/>
            <p:nvPr/>
          </p:nvSpPr>
          <p:spPr bwMode="auto">
            <a:xfrm>
              <a:off x="2810570" y="386104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6" name="正方形/長方形 135"/>
            <p:cNvSpPr/>
            <p:nvPr/>
          </p:nvSpPr>
          <p:spPr bwMode="auto">
            <a:xfrm>
              <a:off x="2954586" y="386104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7" name="正方形/長方形 136"/>
            <p:cNvSpPr/>
            <p:nvPr/>
          </p:nvSpPr>
          <p:spPr bwMode="auto">
            <a:xfrm>
              <a:off x="3098602" y="386104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8" name="正方形/長方形 137"/>
            <p:cNvSpPr/>
            <p:nvPr/>
          </p:nvSpPr>
          <p:spPr bwMode="auto">
            <a:xfrm>
              <a:off x="3242618" y="386104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9" name="正方形/長方形 138"/>
            <p:cNvSpPr/>
            <p:nvPr/>
          </p:nvSpPr>
          <p:spPr bwMode="auto">
            <a:xfrm>
              <a:off x="3386634" y="386104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40" name="正方形/長方形 139"/>
            <p:cNvSpPr/>
            <p:nvPr/>
          </p:nvSpPr>
          <p:spPr bwMode="auto">
            <a:xfrm>
              <a:off x="3530650" y="386104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41" name="正方形/長方形 140"/>
            <p:cNvSpPr/>
            <p:nvPr/>
          </p:nvSpPr>
          <p:spPr bwMode="auto">
            <a:xfrm>
              <a:off x="3674666" y="386104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42" name="正方形/長方形 141"/>
            <p:cNvSpPr/>
            <p:nvPr/>
          </p:nvSpPr>
          <p:spPr bwMode="auto">
            <a:xfrm>
              <a:off x="3818682" y="386104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43" name="正方形/長方形 142"/>
            <p:cNvSpPr/>
            <p:nvPr/>
          </p:nvSpPr>
          <p:spPr bwMode="auto">
            <a:xfrm>
              <a:off x="3962698" y="386104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44" name="正方形/長方形 143"/>
            <p:cNvSpPr/>
            <p:nvPr/>
          </p:nvSpPr>
          <p:spPr bwMode="auto">
            <a:xfrm>
              <a:off x="4106714" y="386104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45" name="正方形/長方形 144"/>
            <p:cNvSpPr/>
            <p:nvPr/>
          </p:nvSpPr>
          <p:spPr bwMode="auto">
            <a:xfrm>
              <a:off x="4250730" y="386104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46" name="正方形/長方形 145"/>
            <p:cNvSpPr/>
            <p:nvPr/>
          </p:nvSpPr>
          <p:spPr bwMode="auto">
            <a:xfrm>
              <a:off x="4394746" y="386104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62" name="正方形/長方形 161"/>
            <p:cNvSpPr/>
            <p:nvPr/>
          </p:nvSpPr>
          <p:spPr bwMode="auto">
            <a:xfrm>
              <a:off x="2090490" y="429309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63" name="正方形/長方形 162"/>
            <p:cNvSpPr/>
            <p:nvPr/>
          </p:nvSpPr>
          <p:spPr bwMode="auto">
            <a:xfrm>
              <a:off x="2234506" y="429309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64" name="正方形/長方形 163"/>
            <p:cNvSpPr/>
            <p:nvPr/>
          </p:nvSpPr>
          <p:spPr bwMode="auto">
            <a:xfrm>
              <a:off x="2378522" y="429309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65" name="正方形/長方形 164"/>
            <p:cNvSpPr/>
            <p:nvPr/>
          </p:nvSpPr>
          <p:spPr bwMode="auto">
            <a:xfrm>
              <a:off x="2522538" y="429309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66" name="正方形/長方形 165"/>
            <p:cNvSpPr/>
            <p:nvPr/>
          </p:nvSpPr>
          <p:spPr bwMode="auto">
            <a:xfrm>
              <a:off x="2666554" y="429309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67" name="正方形/長方形 166"/>
            <p:cNvSpPr/>
            <p:nvPr/>
          </p:nvSpPr>
          <p:spPr bwMode="auto">
            <a:xfrm>
              <a:off x="2810570" y="429309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68" name="正方形/長方形 167"/>
            <p:cNvSpPr/>
            <p:nvPr/>
          </p:nvSpPr>
          <p:spPr bwMode="auto">
            <a:xfrm>
              <a:off x="2954586" y="429309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69" name="正方形/長方形 168"/>
            <p:cNvSpPr/>
            <p:nvPr/>
          </p:nvSpPr>
          <p:spPr bwMode="auto">
            <a:xfrm>
              <a:off x="3098602" y="429309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70" name="正方形/長方形 169"/>
            <p:cNvSpPr/>
            <p:nvPr/>
          </p:nvSpPr>
          <p:spPr bwMode="auto">
            <a:xfrm>
              <a:off x="3242618" y="429309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71" name="正方形/長方形 170"/>
            <p:cNvSpPr/>
            <p:nvPr/>
          </p:nvSpPr>
          <p:spPr bwMode="auto">
            <a:xfrm>
              <a:off x="3386634" y="429309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72" name="正方形/長方形 171"/>
            <p:cNvSpPr/>
            <p:nvPr/>
          </p:nvSpPr>
          <p:spPr bwMode="auto">
            <a:xfrm>
              <a:off x="3530650" y="429309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73" name="正方形/長方形 172"/>
            <p:cNvSpPr/>
            <p:nvPr/>
          </p:nvSpPr>
          <p:spPr bwMode="auto">
            <a:xfrm>
              <a:off x="3674666" y="429309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74" name="正方形/長方形 173"/>
            <p:cNvSpPr/>
            <p:nvPr/>
          </p:nvSpPr>
          <p:spPr bwMode="auto">
            <a:xfrm>
              <a:off x="3818682" y="429309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75" name="正方形/長方形 174"/>
            <p:cNvSpPr/>
            <p:nvPr/>
          </p:nvSpPr>
          <p:spPr bwMode="auto">
            <a:xfrm>
              <a:off x="3962698" y="429309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76" name="正方形/長方形 175"/>
            <p:cNvSpPr/>
            <p:nvPr/>
          </p:nvSpPr>
          <p:spPr bwMode="auto">
            <a:xfrm>
              <a:off x="4106714" y="429309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77" name="正方形/長方形 176"/>
            <p:cNvSpPr/>
            <p:nvPr/>
          </p:nvSpPr>
          <p:spPr bwMode="auto">
            <a:xfrm>
              <a:off x="4250730" y="429309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78" name="正方形/長方形 177"/>
            <p:cNvSpPr/>
            <p:nvPr/>
          </p:nvSpPr>
          <p:spPr bwMode="auto">
            <a:xfrm>
              <a:off x="4394746" y="429309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94" name="正方形/長方形 193"/>
            <p:cNvSpPr/>
            <p:nvPr/>
          </p:nvSpPr>
          <p:spPr bwMode="auto">
            <a:xfrm>
              <a:off x="2090490" y="4155513"/>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95" name="正方形/長方形 194"/>
            <p:cNvSpPr/>
            <p:nvPr/>
          </p:nvSpPr>
          <p:spPr bwMode="auto">
            <a:xfrm>
              <a:off x="2234506" y="4155513"/>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96" name="正方形/長方形 195"/>
            <p:cNvSpPr/>
            <p:nvPr/>
          </p:nvSpPr>
          <p:spPr bwMode="auto">
            <a:xfrm>
              <a:off x="2378522" y="4155513"/>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97" name="正方形/長方形 196"/>
            <p:cNvSpPr/>
            <p:nvPr/>
          </p:nvSpPr>
          <p:spPr bwMode="auto">
            <a:xfrm>
              <a:off x="2522538" y="4155513"/>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98" name="正方形/長方形 197"/>
            <p:cNvSpPr/>
            <p:nvPr/>
          </p:nvSpPr>
          <p:spPr bwMode="auto">
            <a:xfrm>
              <a:off x="2666554" y="4155513"/>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99" name="正方形/長方形 198"/>
            <p:cNvSpPr/>
            <p:nvPr/>
          </p:nvSpPr>
          <p:spPr bwMode="auto">
            <a:xfrm>
              <a:off x="2810570" y="4155513"/>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00" name="正方形/長方形 199"/>
            <p:cNvSpPr/>
            <p:nvPr/>
          </p:nvSpPr>
          <p:spPr bwMode="auto">
            <a:xfrm>
              <a:off x="2954586" y="4155513"/>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01" name="正方形/長方形 200"/>
            <p:cNvSpPr/>
            <p:nvPr/>
          </p:nvSpPr>
          <p:spPr bwMode="auto">
            <a:xfrm>
              <a:off x="3098602" y="4155513"/>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02" name="正方形/長方形 201"/>
            <p:cNvSpPr/>
            <p:nvPr/>
          </p:nvSpPr>
          <p:spPr bwMode="auto">
            <a:xfrm>
              <a:off x="3242618" y="4155513"/>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03" name="正方形/長方形 202"/>
            <p:cNvSpPr/>
            <p:nvPr/>
          </p:nvSpPr>
          <p:spPr bwMode="auto">
            <a:xfrm>
              <a:off x="3386634" y="4155513"/>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04" name="正方形/長方形 203"/>
            <p:cNvSpPr/>
            <p:nvPr/>
          </p:nvSpPr>
          <p:spPr bwMode="auto">
            <a:xfrm>
              <a:off x="3530650" y="4155513"/>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05" name="正方形/長方形 204"/>
            <p:cNvSpPr/>
            <p:nvPr/>
          </p:nvSpPr>
          <p:spPr bwMode="auto">
            <a:xfrm>
              <a:off x="3674666" y="4155513"/>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06" name="正方形/長方形 205"/>
            <p:cNvSpPr/>
            <p:nvPr/>
          </p:nvSpPr>
          <p:spPr bwMode="auto">
            <a:xfrm>
              <a:off x="3818682" y="4155513"/>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07" name="正方形/長方形 206"/>
            <p:cNvSpPr/>
            <p:nvPr/>
          </p:nvSpPr>
          <p:spPr bwMode="auto">
            <a:xfrm>
              <a:off x="3962698" y="4155513"/>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08" name="正方形/長方形 207"/>
            <p:cNvSpPr/>
            <p:nvPr/>
          </p:nvSpPr>
          <p:spPr bwMode="auto">
            <a:xfrm>
              <a:off x="4106714" y="4155513"/>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09" name="正方形/長方形 208"/>
            <p:cNvSpPr/>
            <p:nvPr/>
          </p:nvSpPr>
          <p:spPr bwMode="auto">
            <a:xfrm>
              <a:off x="4250730" y="4155513"/>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10" name="正方形/長方形 209"/>
            <p:cNvSpPr/>
            <p:nvPr/>
          </p:nvSpPr>
          <p:spPr bwMode="auto">
            <a:xfrm>
              <a:off x="4394746" y="4155513"/>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26" name="正方形/長方形 225"/>
            <p:cNvSpPr/>
            <p:nvPr/>
          </p:nvSpPr>
          <p:spPr bwMode="auto">
            <a:xfrm>
              <a:off x="2090490" y="458112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27" name="正方形/長方形 226"/>
            <p:cNvSpPr/>
            <p:nvPr/>
          </p:nvSpPr>
          <p:spPr bwMode="auto">
            <a:xfrm>
              <a:off x="2234506" y="458112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28" name="正方形/長方形 227"/>
            <p:cNvSpPr/>
            <p:nvPr/>
          </p:nvSpPr>
          <p:spPr bwMode="auto">
            <a:xfrm>
              <a:off x="2378522" y="458112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29" name="正方形/長方形 228"/>
            <p:cNvSpPr/>
            <p:nvPr/>
          </p:nvSpPr>
          <p:spPr bwMode="auto">
            <a:xfrm>
              <a:off x="2522538" y="458112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30" name="正方形/長方形 229"/>
            <p:cNvSpPr/>
            <p:nvPr/>
          </p:nvSpPr>
          <p:spPr bwMode="auto">
            <a:xfrm>
              <a:off x="2666554" y="458112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31" name="正方形/長方形 230"/>
            <p:cNvSpPr/>
            <p:nvPr/>
          </p:nvSpPr>
          <p:spPr bwMode="auto">
            <a:xfrm>
              <a:off x="2810570" y="458112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32" name="正方形/長方形 231"/>
            <p:cNvSpPr/>
            <p:nvPr/>
          </p:nvSpPr>
          <p:spPr bwMode="auto">
            <a:xfrm>
              <a:off x="2954586" y="458112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33" name="正方形/長方形 232"/>
            <p:cNvSpPr/>
            <p:nvPr/>
          </p:nvSpPr>
          <p:spPr bwMode="auto">
            <a:xfrm>
              <a:off x="3098602" y="458112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34" name="正方形/長方形 233"/>
            <p:cNvSpPr/>
            <p:nvPr/>
          </p:nvSpPr>
          <p:spPr bwMode="auto">
            <a:xfrm>
              <a:off x="3242618" y="458112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35" name="正方形/長方形 234"/>
            <p:cNvSpPr/>
            <p:nvPr/>
          </p:nvSpPr>
          <p:spPr bwMode="auto">
            <a:xfrm>
              <a:off x="3386634" y="458112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36" name="正方形/長方形 235"/>
            <p:cNvSpPr/>
            <p:nvPr/>
          </p:nvSpPr>
          <p:spPr bwMode="auto">
            <a:xfrm>
              <a:off x="3530650" y="458112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37" name="正方形/長方形 236"/>
            <p:cNvSpPr/>
            <p:nvPr/>
          </p:nvSpPr>
          <p:spPr bwMode="auto">
            <a:xfrm>
              <a:off x="3674666" y="458112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38" name="正方形/長方形 237"/>
            <p:cNvSpPr/>
            <p:nvPr/>
          </p:nvSpPr>
          <p:spPr bwMode="auto">
            <a:xfrm>
              <a:off x="3818682" y="458112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39" name="正方形/長方形 238"/>
            <p:cNvSpPr/>
            <p:nvPr/>
          </p:nvSpPr>
          <p:spPr bwMode="auto">
            <a:xfrm>
              <a:off x="3962698" y="458112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40" name="正方形/長方形 239"/>
            <p:cNvSpPr/>
            <p:nvPr/>
          </p:nvSpPr>
          <p:spPr bwMode="auto">
            <a:xfrm>
              <a:off x="4106714" y="458112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41" name="正方形/長方形 240"/>
            <p:cNvSpPr/>
            <p:nvPr/>
          </p:nvSpPr>
          <p:spPr bwMode="auto">
            <a:xfrm>
              <a:off x="4250730" y="458112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42" name="正方形/長方形 241"/>
            <p:cNvSpPr/>
            <p:nvPr/>
          </p:nvSpPr>
          <p:spPr bwMode="auto">
            <a:xfrm>
              <a:off x="4394746" y="458112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58" name="正方形/長方形 257"/>
            <p:cNvSpPr/>
            <p:nvPr/>
          </p:nvSpPr>
          <p:spPr bwMode="auto">
            <a:xfrm>
              <a:off x="2090490" y="444354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59" name="正方形/長方形 258"/>
            <p:cNvSpPr/>
            <p:nvPr/>
          </p:nvSpPr>
          <p:spPr bwMode="auto">
            <a:xfrm>
              <a:off x="2234506" y="444354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60" name="正方形/長方形 259"/>
            <p:cNvSpPr/>
            <p:nvPr/>
          </p:nvSpPr>
          <p:spPr bwMode="auto">
            <a:xfrm>
              <a:off x="2378522" y="444354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61" name="正方形/長方形 260"/>
            <p:cNvSpPr/>
            <p:nvPr/>
          </p:nvSpPr>
          <p:spPr bwMode="auto">
            <a:xfrm>
              <a:off x="2522538" y="444354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62" name="正方形/長方形 261"/>
            <p:cNvSpPr/>
            <p:nvPr/>
          </p:nvSpPr>
          <p:spPr bwMode="auto">
            <a:xfrm>
              <a:off x="2666554" y="444354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63" name="正方形/長方形 262"/>
            <p:cNvSpPr/>
            <p:nvPr/>
          </p:nvSpPr>
          <p:spPr bwMode="auto">
            <a:xfrm>
              <a:off x="2810570" y="444354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64" name="正方形/長方形 263"/>
            <p:cNvSpPr/>
            <p:nvPr/>
          </p:nvSpPr>
          <p:spPr bwMode="auto">
            <a:xfrm>
              <a:off x="2954586" y="444354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65" name="正方形/長方形 264"/>
            <p:cNvSpPr/>
            <p:nvPr/>
          </p:nvSpPr>
          <p:spPr bwMode="auto">
            <a:xfrm>
              <a:off x="3098602" y="444354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66" name="正方形/長方形 265"/>
            <p:cNvSpPr/>
            <p:nvPr/>
          </p:nvSpPr>
          <p:spPr bwMode="auto">
            <a:xfrm>
              <a:off x="3242618" y="444354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67" name="正方形/長方形 266"/>
            <p:cNvSpPr/>
            <p:nvPr/>
          </p:nvSpPr>
          <p:spPr bwMode="auto">
            <a:xfrm>
              <a:off x="3386634" y="444354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68" name="正方形/長方形 267"/>
            <p:cNvSpPr/>
            <p:nvPr/>
          </p:nvSpPr>
          <p:spPr bwMode="auto">
            <a:xfrm>
              <a:off x="3530650" y="444354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69" name="正方形/長方形 268"/>
            <p:cNvSpPr/>
            <p:nvPr/>
          </p:nvSpPr>
          <p:spPr bwMode="auto">
            <a:xfrm>
              <a:off x="3674666" y="444354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70" name="正方形/長方形 269"/>
            <p:cNvSpPr/>
            <p:nvPr/>
          </p:nvSpPr>
          <p:spPr bwMode="auto">
            <a:xfrm>
              <a:off x="3818682" y="444354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71" name="正方形/長方形 270"/>
            <p:cNvSpPr/>
            <p:nvPr/>
          </p:nvSpPr>
          <p:spPr bwMode="auto">
            <a:xfrm>
              <a:off x="3962698" y="444354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72" name="正方形/長方形 271"/>
            <p:cNvSpPr/>
            <p:nvPr/>
          </p:nvSpPr>
          <p:spPr bwMode="auto">
            <a:xfrm>
              <a:off x="4106714" y="444354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73" name="正方形/長方形 272"/>
            <p:cNvSpPr/>
            <p:nvPr/>
          </p:nvSpPr>
          <p:spPr bwMode="auto">
            <a:xfrm>
              <a:off x="4250730" y="444354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74" name="正方形/長方形 273"/>
            <p:cNvSpPr/>
            <p:nvPr/>
          </p:nvSpPr>
          <p:spPr bwMode="auto">
            <a:xfrm>
              <a:off x="4394746" y="444354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grpSp>
      <p:sp>
        <p:nvSpPr>
          <p:cNvPr id="291" name="角丸四角形 290"/>
          <p:cNvSpPr/>
          <p:nvPr/>
        </p:nvSpPr>
        <p:spPr bwMode="auto">
          <a:xfrm>
            <a:off x="1763688" y="2060848"/>
            <a:ext cx="2520280" cy="648072"/>
          </a:xfrm>
          <a:prstGeom prst="roundRect">
            <a:avLst/>
          </a:prstGeom>
          <a:solidFill>
            <a:srgbClr val="FF66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800" b="0" i="0" u="none" strike="noStrike" cap="none" normalizeH="0" baseline="0" dirty="0" smtClean="0">
                <a:ln>
                  <a:noFill/>
                </a:ln>
                <a:solidFill>
                  <a:schemeClr val="bg1"/>
                </a:solidFill>
                <a:effectLst/>
                <a:latin typeface="Arial" charset="0"/>
                <a:ea typeface="HG丸ｺﾞｼｯｸM-PRO" pitchFamily="50" charset="-128"/>
              </a:rPr>
              <a:t>DBMS</a:t>
            </a:r>
            <a:endParaRPr kumimoji="0" lang="ja-JP" altLang="en-US" sz="28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292" name="テキスト ボックス 291"/>
          <p:cNvSpPr txBox="1"/>
          <p:nvPr/>
        </p:nvSpPr>
        <p:spPr>
          <a:xfrm>
            <a:off x="1763688" y="1484784"/>
            <a:ext cx="2477887" cy="369332"/>
          </a:xfrm>
          <a:prstGeom prst="rect">
            <a:avLst/>
          </a:prstGeom>
          <a:noFill/>
        </p:spPr>
        <p:txBody>
          <a:bodyPr wrap="none" rtlCol="0">
            <a:spAutoFit/>
          </a:bodyPr>
          <a:lstStyle/>
          <a:p>
            <a:pPr algn="ctr"/>
            <a:r>
              <a:rPr lang="ja-JP" altLang="en-US" dirty="0" smtClean="0">
                <a:solidFill>
                  <a:srgbClr val="0000FF"/>
                </a:solidFill>
              </a:rPr>
              <a:t>揮発性メモリー</a:t>
            </a:r>
            <a:r>
              <a:rPr lang="en-US" altLang="ja-JP" dirty="0" smtClean="0">
                <a:solidFill>
                  <a:srgbClr val="0000FF"/>
                </a:solidFill>
              </a:rPr>
              <a:t>(DRAM)</a:t>
            </a:r>
            <a:endParaRPr kumimoji="1" lang="ja-JP" altLang="en-US" dirty="0">
              <a:solidFill>
                <a:srgbClr val="0000FF"/>
              </a:solidFill>
            </a:endParaRPr>
          </a:p>
        </p:txBody>
      </p:sp>
      <p:cxnSp>
        <p:nvCxnSpPr>
          <p:cNvPr id="15" name="曲線コネクタ 14"/>
          <p:cNvCxnSpPr>
            <a:endCxn id="26" idx="3"/>
          </p:cNvCxnSpPr>
          <p:nvPr/>
        </p:nvCxnSpPr>
        <p:spPr bwMode="auto">
          <a:xfrm flipV="1">
            <a:off x="4572000" y="2672916"/>
            <a:ext cx="12700" cy="3132348"/>
          </a:xfrm>
          <a:prstGeom prst="curvedConnector3">
            <a:avLst>
              <a:gd name="adj1" fmla="val 3633323"/>
            </a:avLst>
          </a:prstGeom>
          <a:solidFill>
            <a:schemeClr val="bg1"/>
          </a:solidFill>
          <a:ln w="38100" cap="flat" cmpd="sng" algn="ctr">
            <a:solidFill>
              <a:srgbClr val="FF0000"/>
            </a:solidFill>
            <a:prstDash val="sysDash"/>
            <a:round/>
            <a:headEnd type="none" w="med" len="med"/>
            <a:tailEnd type="triangle"/>
          </a:ln>
          <a:effectLst/>
        </p:spPr>
      </p:cxnSp>
      <p:cxnSp>
        <p:nvCxnSpPr>
          <p:cNvPr id="295" name="曲線コネクタ 294"/>
          <p:cNvCxnSpPr>
            <a:endCxn id="26" idx="1"/>
          </p:cNvCxnSpPr>
          <p:nvPr/>
        </p:nvCxnSpPr>
        <p:spPr bwMode="auto">
          <a:xfrm rot="10800000">
            <a:off x="1547664" y="2672916"/>
            <a:ext cx="12700" cy="3132348"/>
          </a:xfrm>
          <a:prstGeom prst="curvedConnector3">
            <a:avLst>
              <a:gd name="adj1" fmla="val 3883331"/>
            </a:avLst>
          </a:prstGeom>
          <a:solidFill>
            <a:schemeClr val="bg1"/>
          </a:solidFill>
          <a:ln w="38100" cap="flat" cmpd="sng" algn="ctr">
            <a:solidFill>
              <a:srgbClr val="FF0000"/>
            </a:solidFill>
            <a:prstDash val="sysDash"/>
            <a:round/>
            <a:headEnd type="none" w="med" len="med"/>
            <a:tailEnd type="triangle"/>
          </a:ln>
          <a:effectLst/>
        </p:spPr>
      </p:cxnSp>
      <p:grpSp>
        <p:nvGrpSpPr>
          <p:cNvPr id="323" name="図形グループ 322"/>
          <p:cNvGrpSpPr/>
          <p:nvPr/>
        </p:nvGrpSpPr>
        <p:grpSpPr>
          <a:xfrm>
            <a:off x="1547664" y="4077072"/>
            <a:ext cx="3024337" cy="2376264"/>
            <a:chOff x="1547664" y="4077072"/>
            <a:chExt cx="3024337" cy="2376264"/>
          </a:xfrm>
        </p:grpSpPr>
        <p:sp>
          <p:nvSpPr>
            <p:cNvPr id="3" name="フローチャート: 磁気ディスク 2"/>
            <p:cNvSpPr/>
            <p:nvPr/>
          </p:nvSpPr>
          <p:spPr bwMode="auto">
            <a:xfrm>
              <a:off x="3203849" y="5445224"/>
              <a:ext cx="1368152" cy="1008112"/>
            </a:xfrm>
            <a:prstGeom prst="flowChartMagneticDisk">
              <a:avLst/>
            </a:prstGeom>
            <a:gradFill>
              <a:gsLst>
                <a:gs pos="0">
                  <a:srgbClr val="CCFF99"/>
                </a:gs>
                <a:gs pos="43000">
                  <a:srgbClr val="C4E59F"/>
                </a:gs>
                <a:gs pos="100000">
                  <a:srgbClr val="CCFFCC"/>
                </a:gs>
              </a:gsLst>
            </a:gradFill>
            <a:ln>
              <a:solidFill>
                <a:srgbClr val="008000"/>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endParaRPr kumimoji="0" lang="en-US" altLang="ja-JP" sz="1400" b="0" i="0" u="none" strike="noStrike" cap="none" normalizeH="0" baseline="0" dirty="0" smtClean="0">
                <a:ln>
                  <a:noFill/>
                </a:ln>
                <a:solidFill>
                  <a:schemeClr val="bg1"/>
                </a:solidFill>
                <a:effectLst>
                  <a:glow rad="190500">
                    <a:srgbClr val="008000">
                      <a:alpha val="40000"/>
                    </a:srgbClr>
                  </a:glow>
                </a:effectLst>
                <a:latin typeface="Arial" charset="0"/>
                <a:ea typeface="HG丸ｺﾞｼｯｸM-PRO" pitchFamily="50" charset="-128"/>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b="0" i="0" u="none" strike="noStrike" cap="none" normalizeH="0" baseline="0" dirty="0" smtClean="0">
                  <a:ln>
                    <a:noFill/>
                  </a:ln>
                  <a:solidFill>
                    <a:schemeClr val="bg1"/>
                  </a:solidFill>
                  <a:effectLst>
                    <a:glow rad="190500">
                      <a:srgbClr val="008000">
                        <a:alpha val="40000"/>
                      </a:srgbClr>
                    </a:glow>
                  </a:effectLst>
                  <a:latin typeface="Arial" charset="0"/>
                  <a:ea typeface="HG丸ｺﾞｼｯｸM-PRO" pitchFamily="50" charset="-128"/>
                </a:rPr>
                <a:t>スナップ</a:t>
              </a:r>
              <a:endParaRPr kumimoji="0" lang="en-US" altLang="ja-JP" sz="1400" b="0" i="0" u="none" strike="noStrike" cap="none" normalizeH="0" baseline="0" dirty="0" smtClean="0">
                <a:ln>
                  <a:noFill/>
                </a:ln>
                <a:solidFill>
                  <a:schemeClr val="bg1"/>
                </a:solidFill>
                <a:effectLst>
                  <a:glow rad="190500">
                    <a:srgbClr val="008000">
                      <a:alpha val="40000"/>
                    </a:srgbClr>
                  </a:glow>
                </a:effectLst>
                <a:latin typeface="Arial" charset="0"/>
                <a:ea typeface="HG丸ｺﾞｼｯｸM-PRO" pitchFamily="50" charset="-128"/>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b="0" i="0" u="none" strike="noStrike" cap="none" normalizeH="0" baseline="0" dirty="0" smtClean="0">
                  <a:ln>
                    <a:noFill/>
                  </a:ln>
                  <a:solidFill>
                    <a:schemeClr val="bg1"/>
                  </a:solidFill>
                  <a:effectLst>
                    <a:glow rad="190500">
                      <a:srgbClr val="008000">
                        <a:alpha val="40000"/>
                      </a:srgbClr>
                    </a:glow>
                  </a:effectLst>
                  <a:latin typeface="Arial" charset="0"/>
                  <a:ea typeface="HG丸ｺﾞｼｯｸM-PRO" pitchFamily="50" charset="-128"/>
                </a:rPr>
                <a:t>ショット</a:t>
              </a:r>
            </a:p>
          </p:txBody>
        </p:sp>
        <p:sp>
          <p:nvSpPr>
            <p:cNvPr id="293" name="フローチャート: 磁気ディスク 292"/>
            <p:cNvSpPr/>
            <p:nvPr/>
          </p:nvSpPr>
          <p:spPr bwMode="auto">
            <a:xfrm>
              <a:off x="1547665" y="5445224"/>
              <a:ext cx="1368152" cy="1008112"/>
            </a:xfrm>
            <a:prstGeom prst="flowChartMagneticDisk">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b="0" i="0" u="none" strike="noStrike" cap="none" normalizeH="0" baseline="0" dirty="0" smtClean="0">
                  <a:ln>
                    <a:noFill/>
                  </a:ln>
                  <a:solidFill>
                    <a:schemeClr val="bg1"/>
                  </a:solidFill>
                  <a:effectLst>
                    <a:glow rad="139700">
                      <a:schemeClr val="accent2">
                        <a:satMod val="175000"/>
                        <a:alpha val="40000"/>
                      </a:schemeClr>
                    </a:glow>
                  </a:effectLst>
                  <a:latin typeface="Arial" charset="0"/>
                  <a:ea typeface="HG丸ｺﾞｼｯｸM-PRO" pitchFamily="50" charset="-128"/>
                </a:rPr>
                <a:t>ログ</a:t>
              </a:r>
            </a:p>
          </p:txBody>
        </p:sp>
        <p:cxnSp>
          <p:nvCxnSpPr>
            <p:cNvPr id="7" name="直線矢印コネクタ 6"/>
            <p:cNvCxnSpPr>
              <a:stCxn id="26" idx="2"/>
              <a:endCxn id="293" idx="1"/>
            </p:cNvCxnSpPr>
            <p:nvPr/>
          </p:nvCxnSpPr>
          <p:spPr bwMode="auto">
            <a:xfrm flipH="1">
              <a:off x="2231741" y="4077072"/>
              <a:ext cx="828091" cy="1368152"/>
            </a:xfrm>
            <a:prstGeom prst="straightConnector1">
              <a:avLst/>
            </a:prstGeom>
            <a:solidFill>
              <a:schemeClr val="bg1"/>
            </a:solidFill>
            <a:ln w="76200" cap="flat" cmpd="sng" algn="ctr">
              <a:solidFill>
                <a:srgbClr val="0000FF"/>
              </a:solidFill>
              <a:prstDash val="solid"/>
              <a:round/>
              <a:headEnd type="none" w="med" len="med"/>
              <a:tailEnd type="triangle"/>
            </a:ln>
            <a:effectLst/>
          </p:spPr>
        </p:cxnSp>
        <p:cxnSp>
          <p:nvCxnSpPr>
            <p:cNvPr id="294" name="直線矢印コネクタ 293"/>
            <p:cNvCxnSpPr>
              <a:stCxn id="26" idx="2"/>
              <a:endCxn id="3" idx="1"/>
            </p:cNvCxnSpPr>
            <p:nvPr/>
          </p:nvCxnSpPr>
          <p:spPr bwMode="auto">
            <a:xfrm>
              <a:off x="3059832" y="4077072"/>
              <a:ext cx="828093" cy="1368152"/>
            </a:xfrm>
            <a:prstGeom prst="straightConnector1">
              <a:avLst/>
            </a:prstGeom>
            <a:solidFill>
              <a:schemeClr val="bg1"/>
            </a:solidFill>
            <a:ln w="76200" cap="flat" cmpd="sng" algn="ctr">
              <a:solidFill>
                <a:srgbClr val="008000"/>
              </a:solidFill>
              <a:prstDash val="solid"/>
              <a:round/>
              <a:headEnd type="none" w="med" len="med"/>
              <a:tailEnd type="triangle"/>
            </a:ln>
            <a:effectLst/>
          </p:spPr>
        </p:cxnSp>
        <p:sp>
          <p:nvSpPr>
            <p:cNvPr id="28" name="テキスト ボックス 27"/>
            <p:cNvSpPr txBox="1"/>
            <p:nvPr/>
          </p:nvSpPr>
          <p:spPr>
            <a:xfrm>
              <a:off x="1547664" y="4509120"/>
              <a:ext cx="1031051" cy="307777"/>
            </a:xfrm>
            <a:prstGeom prst="rect">
              <a:avLst/>
            </a:prstGeom>
            <a:noFill/>
          </p:spPr>
          <p:txBody>
            <a:bodyPr wrap="none" rtlCol="0">
              <a:spAutoFit/>
            </a:bodyPr>
            <a:lstStyle/>
            <a:p>
              <a:r>
                <a:rPr kumimoji="1" lang="ja-JP" altLang="en-US" sz="1400" dirty="0" smtClean="0">
                  <a:solidFill>
                    <a:srgbClr val="0000FF"/>
                  </a:solidFill>
                </a:rPr>
                <a:t>データ更新</a:t>
              </a:r>
              <a:endParaRPr kumimoji="1" lang="ja-JP" altLang="en-US" sz="1400" dirty="0">
                <a:solidFill>
                  <a:srgbClr val="0000FF"/>
                </a:solidFill>
              </a:endParaRPr>
            </a:p>
          </p:txBody>
        </p:sp>
        <p:sp>
          <p:nvSpPr>
            <p:cNvPr id="300" name="テキスト ボックス 299"/>
            <p:cNvSpPr txBox="1"/>
            <p:nvPr/>
          </p:nvSpPr>
          <p:spPr>
            <a:xfrm>
              <a:off x="3664496" y="4365104"/>
              <a:ext cx="902811" cy="738664"/>
            </a:xfrm>
            <a:prstGeom prst="rect">
              <a:avLst/>
            </a:prstGeom>
            <a:noFill/>
          </p:spPr>
          <p:txBody>
            <a:bodyPr wrap="none" rtlCol="0">
              <a:spAutoFit/>
            </a:bodyPr>
            <a:lstStyle/>
            <a:p>
              <a:pPr algn="r"/>
              <a:r>
                <a:rPr kumimoji="1" lang="ja-JP" altLang="en-US" sz="1400" dirty="0" smtClean="0">
                  <a:solidFill>
                    <a:srgbClr val="008000"/>
                  </a:solidFill>
                </a:rPr>
                <a:t>定期的</a:t>
              </a:r>
              <a:endParaRPr kumimoji="1" lang="en-US" altLang="ja-JP" sz="1400" dirty="0" smtClean="0">
                <a:solidFill>
                  <a:srgbClr val="008000"/>
                </a:solidFill>
              </a:endParaRPr>
            </a:p>
            <a:p>
              <a:pPr algn="r"/>
              <a:r>
                <a:rPr kumimoji="1" lang="ja-JP" altLang="en-US" sz="1400" dirty="0" smtClean="0">
                  <a:solidFill>
                    <a:srgbClr val="008000"/>
                  </a:solidFill>
                </a:rPr>
                <a:t>セーフ</a:t>
              </a:r>
              <a:endParaRPr kumimoji="1" lang="en-US" altLang="ja-JP" sz="1400" dirty="0" smtClean="0">
                <a:solidFill>
                  <a:srgbClr val="008000"/>
                </a:solidFill>
              </a:endParaRPr>
            </a:p>
            <a:p>
              <a:pPr algn="r"/>
              <a:r>
                <a:rPr kumimoji="1" lang="ja-JP" altLang="en-US" sz="1400" dirty="0" smtClean="0">
                  <a:solidFill>
                    <a:srgbClr val="008000"/>
                  </a:solidFill>
                </a:rPr>
                <a:t>ポイント</a:t>
              </a:r>
              <a:endParaRPr kumimoji="1" lang="ja-JP" altLang="en-US" sz="1400" dirty="0">
                <a:solidFill>
                  <a:srgbClr val="008000"/>
                </a:solidFill>
              </a:endParaRPr>
            </a:p>
          </p:txBody>
        </p:sp>
      </p:grpSp>
      <p:grpSp>
        <p:nvGrpSpPr>
          <p:cNvPr id="322" name="図形グループ 321"/>
          <p:cNvGrpSpPr/>
          <p:nvPr/>
        </p:nvGrpSpPr>
        <p:grpSpPr>
          <a:xfrm>
            <a:off x="5220071" y="1268760"/>
            <a:ext cx="3528393" cy="2808312"/>
            <a:chOff x="5076055" y="1268760"/>
            <a:chExt cx="3528393" cy="2808312"/>
          </a:xfrm>
        </p:grpSpPr>
        <p:sp>
          <p:nvSpPr>
            <p:cNvPr id="313" name="角丸四角形 312"/>
            <p:cNvSpPr/>
            <p:nvPr/>
          </p:nvSpPr>
          <p:spPr bwMode="auto">
            <a:xfrm>
              <a:off x="5076055" y="1268760"/>
              <a:ext cx="3528392" cy="2808312"/>
            </a:xfrm>
            <a:prstGeom prst="roundRect">
              <a:avLst>
                <a:gd name="adj" fmla="val 3914"/>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1" name="テキスト ボックス 30"/>
            <p:cNvSpPr txBox="1"/>
            <p:nvPr/>
          </p:nvSpPr>
          <p:spPr>
            <a:xfrm>
              <a:off x="5076055" y="2924944"/>
              <a:ext cx="3528392" cy="923330"/>
            </a:xfrm>
            <a:prstGeom prst="rect">
              <a:avLst/>
            </a:prstGeom>
            <a:noFill/>
          </p:spPr>
          <p:txBody>
            <a:bodyPr wrap="square" rtlCol="0">
              <a:spAutoFit/>
            </a:bodyPr>
            <a:lstStyle/>
            <a:p>
              <a:pPr algn="ctr"/>
              <a:r>
                <a:rPr kumimoji="1" lang="en-US" altLang="ja-JP" sz="1800" dirty="0" smtClean="0">
                  <a:solidFill>
                    <a:srgbClr val="FFFFFF"/>
                  </a:solidFill>
                  <a:effectLst>
                    <a:glow rad="139700">
                      <a:schemeClr val="accent2">
                        <a:satMod val="175000"/>
                        <a:alpha val="40000"/>
                      </a:schemeClr>
                    </a:glow>
                  </a:effectLst>
                </a:rPr>
                <a:t> SAP HANA, IBM </a:t>
              </a:r>
              <a:r>
                <a:rPr kumimoji="1" lang="en-US" altLang="ja-JP" sz="1800" dirty="0" err="1" smtClean="0">
                  <a:solidFill>
                    <a:srgbClr val="FFFFFF"/>
                  </a:solidFill>
                  <a:effectLst>
                    <a:glow rad="139700">
                      <a:schemeClr val="accent2">
                        <a:satMod val="175000"/>
                        <a:alpha val="40000"/>
                      </a:schemeClr>
                    </a:glow>
                  </a:effectLst>
                </a:rPr>
                <a:t>solidDB</a:t>
              </a:r>
              <a:endParaRPr kumimoji="1" lang="ja-JP" altLang="en-US" sz="1800" dirty="0" smtClean="0">
                <a:solidFill>
                  <a:srgbClr val="FFFFFF"/>
                </a:solidFill>
                <a:effectLst>
                  <a:glow rad="139700">
                    <a:schemeClr val="accent2">
                      <a:satMod val="175000"/>
                      <a:alpha val="40000"/>
                    </a:schemeClr>
                  </a:glow>
                </a:effectLst>
              </a:endParaRPr>
            </a:p>
            <a:p>
              <a:pPr algn="ctr"/>
              <a:r>
                <a:rPr kumimoji="1" lang="en-US" altLang="ja-JP" sz="1800" dirty="0" smtClean="0">
                  <a:solidFill>
                    <a:srgbClr val="FFFFFF"/>
                  </a:solidFill>
                  <a:effectLst>
                    <a:glow rad="139700">
                      <a:schemeClr val="accent2">
                        <a:satMod val="175000"/>
                        <a:alpha val="40000"/>
                      </a:schemeClr>
                    </a:glow>
                  </a:effectLst>
                </a:rPr>
                <a:t>Oracle </a:t>
              </a:r>
              <a:r>
                <a:rPr kumimoji="1" lang="en-US" altLang="ja-JP" sz="1800" dirty="0" err="1" smtClean="0">
                  <a:solidFill>
                    <a:srgbClr val="FFFFFF"/>
                  </a:solidFill>
                  <a:effectLst>
                    <a:glow rad="139700">
                      <a:schemeClr val="accent2">
                        <a:satMod val="175000"/>
                        <a:alpha val="40000"/>
                      </a:schemeClr>
                    </a:glow>
                  </a:effectLst>
                </a:rPr>
                <a:t>TimeTen</a:t>
              </a:r>
              <a:r>
                <a:rPr kumimoji="1" lang="en-US" altLang="ja-JP" sz="1800" dirty="0" smtClean="0">
                  <a:solidFill>
                    <a:srgbClr val="FFFFFF"/>
                  </a:solidFill>
                  <a:effectLst>
                    <a:glow rad="139700">
                      <a:schemeClr val="accent2">
                        <a:satMod val="175000"/>
                        <a:alpha val="40000"/>
                      </a:schemeClr>
                    </a:glow>
                  </a:effectLst>
                </a:rPr>
                <a:t>, </a:t>
              </a:r>
              <a:r>
                <a:rPr kumimoji="1" lang="en-US" altLang="ja-JP" sz="1800" dirty="0" err="1" smtClean="0">
                  <a:solidFill>
                    <a:srgbClr val="FFFFFF"/>
                  </a:solidFill>
                  <a:effectLst>
                    <a:glow rad="139700">
                      <a:schemeClr val="accent2">
                        <a:satMod val="175000"/>
                        <a:alpha val="40000"/>
                      </a:schemeClr>
                    </a:glow>
                  </a:effectLst>
                </a:rPr>
                <a:t>Altibase</a:t>
              </a:r>
              <a:endParaRPr kumimoji="1" lang="en-US" altLang="ja-JP" sz="1800" dirty="0" smtClean="0">
                <a:solidFill>
                  <a:srgbClr val="FFFFFF"/>
                </a:solidFill>
                <a:effectLst>
                  <a:glow rad="139700">
                    <a:schemeClr val="accent2">
                      <a:satMod val="175000"/>
                      <a:alpha val="40000"/>
                    </a:schemeClr>
                  </a:glow>
                </a:effectLst>
              </a:endParaRPr>
            </a:p>
            <a:p>
              <a:pPr algn="ctr"/>
              <a:r>
                <a:rPr kumimoji="1" lang="ja-JP" altLang="en-US" sz="1800" dirty="0" smtClean="0">
                  <a:solidFill>
                    <a:srgbClr val="FFFFFF"/>
                  </a:solidFill>
                  <a:effectLst>
                    <a:glow rad="139700">
                      <a:schemeClr val="accent2">
                        <a:satMod val="175000"/>
                        <a:alpha val="40000"/>
                      </a:schemeClr>
                    </a:glow>
                  </a:effectLst>
                </a:rPr>
                <a:t>・・・</a:t>
              </a:r>
              <a:r>
                <a:rPr kumimoji="1" lang="en-US" altLang="ja-JP" sz="1800" dirty="0" smtClean="0">
                  <a:solidFill>
                    <a:srgbClr val="FFFFFF"/>
                  </a:solidFill>
                  <a:effectLst>
                    <a:glow rad="139700">
                      <a:schemeClr val="accent2">
                        <a:satMod val="175000"/>
                        <a:alpha val="40000"/>
                      </a:schemeClr>
                    </a:glow>
                  </a:effectLst>
                </a:rPr>
                <a:t> </a:t>
              </a:r>
              <a:endParaRPr kumimoji="1" lang="ja-JP" altLang="en-US" sz="1800" dirty="0" smtClean="0">
                <a:solidFill>
                  <a:srgbClr val="FFFFFF"/>
                </a:solidFill>
                <a:effectLst>
                  <a:glow rad="139700">
                    <a:schemeClr val="accent2">
                      <a:satMod val="175000"/>
                      <a:alpha val="40000"/>
                    </a:schemeClr>
                  </a:glow>
                </a:effectLst>
              </a:endParaRPr>
            </a:p>
          </p:txBody>
        </p:sp>
        <p:sp>
          <p:nvSpPr>
            <p:cNvPr id="307" name="テキスト ボックス 306"/>
            <p:cNvSpPr txBox="1"/>
            <p:nvPr/>
          </p:nvSpPr>
          <p:spPr>
            <a:xfrm>
              <a:off x="5076056" y="1628800"/>
              <a:ext cx="3528392" cy="923330"/>
            </a:xfrm>
            <a:prstGeom prst="rect">
              <a:avLst/>
            </a:prstGeom>
            <a:noFill/>
          </p:spPr>
          <p:txBody>
            <a:bodyPr wrap="square" rtlCol="0">
              <a:spAutoFit/>
            </a:bodyPr>
            <a:lstStyle/>
            <a:p>
              <a:pPr algn="ctr"/>
              <a:r>
                <a:rPr kumimoji="1" lang="en-US" altLang="ja-JP" sz="1800" dirty="0" smtClean="0">
                  <a:solidFill>
                    <a:srgbClr val="FFFFFF"/>
                  </a:solidFill>
                  <a:effectLst>
                    <a:glow rad="139700">
                      <a:schemeClr val="accent2">
                        <a:satMod val="175000"/>
                        <a:alpha val="40000"/>
                      </a:schemeClr>
                    </a:glow>
                  </a:effectLst>
                </a:rPr>
                <a:t>DRAM</a:t>
              </a:r>
              <a:r>
                <a:rPr kumimoji="1" lang="ja-JP" altLang="en-US" sz="1800" dirty="0" smtClean="0">
                  <a:solidFill>
                    <a:srgbClr val="FFFFFF"/>
                  </a:solidFill>
                  <a:effectLst>
                    <a:glow rad="139700">
                      <a:schemeClr val="accent2">
                        <a:satMod val="175000"/>
                        <a:alpha val="40000"/>
                      </a:schemeClr>
                    </a:glow>
                  </a:effectLst>
                </a:rPr>
                <a:t>などの揮発性メモリーの</a:t>
              </a:r>
            </a:p>
            <a:p>
              <a:pPr algn="ctr"/>
              <a:r>
                <a:rPr kumimoji="1" lang="ja-JP" altLang="en-US" sz="1800" dirty="0" smtClean="0">
                  <a:solidFill>
                    <a:srgbClr val="FFFFFF"/>
                  </a:solidFill>
                  <a:effectLst>
                    <a:glow rad="139700">
                      <a:schemeClr val="accent2">
                        <a:satMod val="175000"/>
                        <a:alpha val="40000"/>
                      </a:schemeClr>
                    </a:glow>
                  </a:effectLst>
                </a:rPr>
                <a:t>一次記憶</a:t>
              </a:r>
              <a:r>
                <a:rPr lang="ja-JP" altLang="ja-JP" sz="1800" dirty="0" smtClean="0">
                  <a:solidFill>
                    <a:srgbClr val="FFFFFF"/>
                  </a:solidFill>
                  <a:effectLst>
                    <a:glow rad="139700">
                      <a:schemeClr val="accent2">
                        <a:satMod val="175000"/>
                        <a:alpha val="40000"/>
                      </a:schemeClr>
                    </a:glow>
                  </a:effectLst>
                </a:rPr>
                <a:t>（</a:t>
              </a:r>
              <a:r>
                <a:rPr lang="ja-JP" altLang="en-US" sz="1800" dirty="0" smtClean="0">
                  <a:solidFill>
                    <a:srgbClr val="FFFFFF"/>
                  </a:solidFill>
                  <a:effectLst>
                    <a:glow rad="139700">
                      <a:schemeClr val="accent2">
                        <a:satMod val="175000"/>
                        <a:alpha val="40000"/>
                      </a:schemeClr>
                    </a:glow>
                  </a:effectLst>
                </a:rPr>
                <a:t>主記憶装置）に</a:t>
              </a:r>
              <a:endParaRPr lang="en-US" altLang="ja-JP" sz="1800" dirty="0" smtClean="0">
                <a:solidFill>
                  <a:srgbClr val="FFFFFF"/>
                </a:solidFill>
                <a:effectLst>
                  <a:glow rad="139700">
                    <a:schemeClr val="accent2">
                      <a:satMod val="175000"/>
                      <a:alpha val="40000"/>
                    </a:schemeClr>
                  </a:glow>
                </a:effectLst>
              </a:endParaRPr>
            </a:p>
            <a:p>
              <a:pPr algn="ctr"/>
              <a:r>
                <a:rPr lang="ja-JP" altLang="en-US" sz="1800" dirty="0" smtClean="0">
                  <a:solidFill>
                    <a:srgbClr val="FFFFFF"/>
                  </a:solidFill>
                  <a:effectLst>
                    <a:glow rad="139700">
                      <a:schemeClr val="accent2">
                        <a:satMod val="175000"/>
                        <a:alpha val="40000"/>
                      </a:schemeClr>
                    </a:glow>
                  </a:effectLst>
                </a:rPr>
                <a:t>データを保持・処理</a:t>
              </a:r>
              <a:endParaRPr kumimoji="1" lang="ja-JP" altLang="en-US" sz="1800" dirty="0">
                <a:solidFill>
                  <a:srgbClr val="FFFFFF"/>
                </a:solidFill>
                <a:effectLst>
                  <a:glow rad="139700">
                    <a:schemeClr val="accent2">
                      <a:satMod val="175000"/>
                      <a:alpha val="40000"/>
                    </a:schemeClr>
                  </a:glow>
                </a:effectLst>
              </a:endParaRPr>
            </a:p>
          </p:txBody>
        </p:sp>
      </p:grpSp>
      <p:sp>
        <p:nvSpPr>
          <p:cNvPr id="325" name="テキスト ボックス 324"/>
          <p:cNvSpPr txBox="1"/>
          <p:nvPr/>
        </p:nvSpPr>
        <p:spPr>
          <a:xfrm>
            <a:off x="2248674" y="2996952"/>
            <a:ext cx="1563248" cy="707886"/>
          </a:xfrm>
          <a:prstGeom prst="rect">
            <a:avLst/>
          </a:prstGeom>
          <a:noFill/>
        </p:spPr>
        <p:txBody>
          <a:bodyPr wrap="none" rtlCol="0">
            <a:spAutoFit/>
          </a:bodyPr>
          <a:lstStyle/>
          <a:p>
            <a:pPr algn="ctr"/>
            <a:r>
              <a:rPr kumimoji="1" lang="ja-JP" altLang="en-US" sz="4000" dirty="0" smtClean="0">
                <a:solidFill>
                  <a:schemeClr val="bg1"/>
                </a:solidFill>
                <a:effectLst>
                  <a:glow rad="228600">
                    <a:schemeClr val="accent2">
                      <a:satMod val="175000"/>
                      <a:alpha val="40000"/>
                    </a:schemeClr>
                  </a:glow>
                </a:effectLst>
              </a:rPr>
              <a:t>データ</a:t>
            </a:r>
            <a:endParaRPr kumimoji="1" lang="ja-JP" altLang="en-US" sz="4000" dirty="0">
              <a:solidFill>
                <a:schemeClr val="bg1"/>
              </a:solidFill>
              <a:effectLst>
                <a:glow rad="228600">
                  <a:schemeClr val="accent2">
                    <a:satMod val="175000"/>
                    <a:alpha val="40000"/>
                  </a:schemeClr>
                </a:glow>
              </a:effectLst>
            </a:endParaRPr>
          </a:p>
        </p:txBody>
      </p:sp>
    </p:spTree>
    <p:extLst>
      <p:ext uri="{BB962C8B-B14F-4D97-AF65-F5344CB8AC3E}">
        <p14:creationId xmlns:p14="http://schemas.microsoft.com/office/powerpoint/2010/main" val="22522731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322"/>
                                        </p:tgtEl>
                                        <p:attrNameLst>
                                          <p:attrName>style.visibility</p:attrName>
                                        </p:attrNameLst>
                                      </p:cBhvr>
                                      <p:to>
                                        <p:strVal val="visible"/>
                                      </p:to>
                                    </p:set>
                                    <p:anim calcmode="lin" valueType="num">
                                      <p:cBhvr additive="base">
                                        <p:cTn id="7" dur="500"/>
                                        <p:tgtEl>
                                          <p:spTgt spid="322"/>
                                        </p:tgtEl>
                                        <p:attrNameLst>
                                          <p:attrName>ppt_x</p:attrName>
                                        </p:attrNameLst>
                                      </p:cBhvr>
                                      <p:tavLst>
                                        <p:tav tm="0">
                                          <p:val>
                                            <p:strVal val="#ppt_x-#ppt_w*1.125000"/>
                                          </p:val>
                                        </p:tav>
                                        <p:tav tm="100000">
                                          <p:val>
                                            <p:strVal val="#ppt_x"/>
                                          </p:val>
                                        </p:tav>
                                      </p:tavLst>
                                    </p:anim>
                                    <p:animEffect transition="in" filter="wipe(right)">
                                      <p:cBhvr>
                                        <p:cTn id="8" dur="500"/>
                                        <p:tgtEl>
                                          <p:spTgt spid="322"/>
                                        </p:tgtEl>
                                      </p:cBhvr>
                                    </p:animEffect>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05"/>
                                        </p:tgtEl>
                                        <p:attrNameLst>
                                          <p:attrName>style.visibility</p:attrName>
                                        </p:attrNameLst>
                                      </p:cBhvr>
                                      <p:to>
                                        <p:strVal val="visible"/>
                                      </p:to>
                                    </p:set>
                                    <p:anim calcmode="lin" valueType="num">
                                      <p:cBhvr additive="base">
                                        <p:cTn id="13" dur="500" fill="hold"/>
                                        <p:tgtEl>
                                          <p:spTgt spid="305"/>
                                        </p:tgtEl>
                                        <p:attrNameLst>
                                          <p:attrName>ppt_x</p:attrName>
                                        </p:attrNameLst>
                                      </p:cBhvr>
                                      <p:tavLst>
                                        <p:tav tm="0">
                                          <p:val>
                                            <p:strVal val="1+#ppt_w/2"/>
                                          </p:val>
                                        </p:tav>
                                        <p:tav tm="100000">
                                          <p:val>
                                            <p:strVal val="#ppt_x"/>
                                          </p:val>
                                        </p:tav>
                                      </p:tavLst>
                                    </p:anim>
                                    <p:anim calcmode="lin" valueType="num">
                                      <p:cBhvr additive="base">
                                        <p:cTn id="14" dur="500" fill="hold"/>
                                        <p:tgtEl>
                                          <p:spTgt spid="30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323"/>
                                        </p:tgtEl>
                                        <p:attrNameLst>
                                          <p:attrName>style.visibility</p:attrName>
                                        </p:attrNameLst>
                                      </p:cBhvr>
                                      <p:to>
                                        <p:strVal val="visible"/>
                                      </p:to>
                                    </p:set>
                                    <p:animEffect transition="in" filter="wipe(up)">
                                      <p:cBhvr>
                                        <p:cTn id="19" dur="500"/>
                                        <p:tgtEl>
                                          <p:spTgt spid="32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295"/>
                                        </p:tgtEl>
                                        <p:attrNameLst>
                                          <p:attrName>style.visibility</p:attrName>
                                        </p:attrNameLst>
                                      </p:cBhvr>
                                      <p:to>
                                        <p:strVal val="visible"/>
                                      </p:to>
                                    </p:set>
                                    <p:animEffect transition="in" filter="wipe(down)">
                                      <p:cBhvr>
                                        <p:cTn id="24" dur="500"/>
                                        <p:tgtEl>
                                          <p:spTgt spid="295"/>
                                        </p:tgtEl>
                                      </p:cBhvr>
                                    </p:animEffect>
                                  </p:childTnLst>
                                </p:cTn>
                              </p:par>
                              <p:par>
                                <p:cTn id="25" presetID="22" presetClass="entr" presetSubtype="4"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grpId="0" nodeType="clickEffect">
                                  <p:stCondLst>
                                    <p:cond delay="0"/>
                                  </p:stCondLst>
                                  <p:childTnLst>
                                    <p:set>
                                      <p:cBhvr>
                                        <p:cTn id="31" dur="1" fill="hold">
                                          <p:stCondLst>
                                            <p:cond delay="0"/>
                                          </p:stCondLst>
                                        </p:cTn>
                                        <p:tgtEl>
                                          <p:spTgt spid="306"/>
                                        </p:tgtEl>
                                        <p:attrNameLst>
                                          <p:attrName>style.visibility</p:attrName>
                                        </p:attrNameLst>
                                      </p:cBhvr>
                                      <p:to>
                                        <p:strVal val="visible"/>
                                      </p:to>
                                    </p:set>
                                    <p:anim calcmode="lin" valueType="num">
                                      <p:cBhvr additive="base">
                                        <p:cTn id="32" dur="500" fill="hold"/>
                                        <p:tgtEl>
                                          <p:spTgt spid="306"/>
                                        </p:tgtEl>
                                        <p:attrNameLst>
                                          <p:attrName>ppt_x</p:attrName>
                                        </p:attrNameLst>
                                      </p:cBhvr>
                                      <p:tavLst>
                                        <p:tav tm="0">
                                          <p:val>
                                            <p:strVal val="1+#ppt_w/2"/>
                                          </p:val>
                                        </p:tav>
                                        <p:tav tm="100000">
                                          <p:val>
                                            <p:strVal val="#ppt_x"/>
                                          </p:val>
                                        </p:tav>
                                      </p:tavLst>
                                    </p:anim>
                                    <p:anim calcmode="lin" valueType="num">
                                      <p:cBhvr additive="base">
                                        <p:cTn id="33" dur="500" fill="hold"/>
                                        <p:tgtEl>
                                          <p:spTgt spid="306"/>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2" fill="hold" grpId="0" nodeType="clickEffect">
                                  <p:stCondLst>
                                    <p:cond delay="0"/>
                                  </p:stCondLst>
                                  <p:childTnLst>
                                    <p:set>
                                      <p:cBhvr>
                                        <p:cTn id="37" dur="1" fill="hold">
                                          <p:stCondLst>
                                            <p:cond delay="0"/>
                                          </p:stCondLst>
                                        </p:cTn>
                                        <p:tgtEl>
                                          <p:spTgt spid="304"/>
                                        </p:tgtEl>
                                        <p:attrNameLst>
                                          <p:attrName>style.visibility</p:attrName>
                                        </p:attrNameLst>
                                      </p:cBhvr>
                                      <p:to>
                                        <p:strVal val="visible"/>
                                      </p:to>
                                    </p:set>
                                    <p:anim calcmode="lin" valueType="num">
                                      <p:cBhvr additive="base">
                                        <p:cTn id="38" dur="500" fill="hold"/>
                                        <p:tgtEl>
                                          <p:spTgt spid="304"/>
                                        </p:tgtEl>
                                        <p:attrNameLst>
                                          <p:attrName>ppt_x</p:attrName>
                                        </p:attrNameLst>
                                      </p:cBhvr>
                                      <p:tavLst>
                                        <p:tav tm="0">
                                          <p:val>
                                            <p:strVal val="1+#ppt_w/2"/>
                                          </p:val>
                                        </p:tav>
                                        <p:tav tm="100000">
                                          <p:val>
                                            <p:strVal val="#ppt_x"/>
                                          </p:val>
                                        </p:tav>
                                      </p:tavLst>
                                    </p:anim>
                                    <p:anim calcmode="lin" valueType="num">
                                      <p:cBhvr additive="base">
                                        <p:cTn id="39" dur="500" fill="hold"/>
                                        <p:tgtEl>
                                          <p:spTgt spid="30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4" grpId="0" animBg="1"/>
      <p:bldP spid="305" grpId="0" animBg="1"/>
      <p:bldP spid="30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図形グループ 8"/>
          <p:cNvGrpSpPr/>
          <p:nvPr/>
        </p:nvGrpSpPr>
        <p:grpSpPr>
          <a:xfrm>
            <a:off x="2627784" y="1988840"/>
            <a:ext cx="3816424" cy="2346002"/>
            <a:chOff x="2627784" y="1988840"/>
            <a:chExt cx="3816424" cy="2346002"/>
          </a:xfrm>
        </p:grpSpPr>
        <p:sp>
          <p:nvSpPr>
            <p:cNvPr id="22" name="角丸四角形 21"/>
            <p:cNvSpPr/>
            <p:nvPr/>
          </p:nvSpPr>
          <p:spPr bwMode="auto">
            <a:xfrm>
              <a:off x="2627784" y="1988840"/>
              <a:ext cx="3816424" cy="2346002"/>
            </a:xfrm>
            <a:prstGeom prst="roundRect">
              <a:avLst>
                <a:gd name="adj" fmla="val 3914"/>
              </a:avLst>
            </a:prstGeom>
            <a:solidFill>
              <a:srgbClr val="CCFFCC"/>
            </a:solidFill>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161" name="テキスト ボックス 160"/>
            <p:cNvSpPr txBox="1"/>
            <p:nvPr/>
          </p:nvSpPr>
          <p:spPr>
            <a:xfrm>
              <a:off x="3552934" y="2833191"/>
              <a:ext cx="1968282" cy="307777"/>
            </a:xfrm>
            <a:prstGeom prst="rect">
              <a:avLst/>
            </a:prstGeom>
            <a:noFill/>
          </p:spPr>
          <p:txBody>
            <a:bodyPr wrap="none" rtlCol="0">
              <a:spAutoFit/>
            </a:bodyPr>
            <a:lstStyle/>
            <a:p>
              <a:pPr algn="ctr"/>
              <a:r>
                <a:rPr lang="ja-JP" altLang="en-US" sz="1400" dirty="0" smtClean="0">
                  <a:solidFill>
                    <a:srgbClr val="0000FF"/>
                  </a:solidFill>
                </a:rPr>
                <a:t>揮発性メモリー</a:t>
              </a:r>
              <a:r>
                <a:rPr lang="en-US" altLang="ja-JP" sz="1400" dirty="0" smtClean="0">
                  <a:solidFill>
                    <a:srgbClr val="0000FF"/>
                  </a:solidFill>
                </a:rPr>
                <a:t>(DRAM)</a:t>
              </a:r>
              <a:endParaRPr kumimoji="1" lang="ja-JP" altLang="en-US" sz="1400" dirty="0">
                <a:solidFill>
                  <a:srgbClr val="0000FF"/>
                </a:solidFill>
              </a:endParaRPr>
            </a:p>
          </p:txBody>
        </p:sp>
        <p:grpSp>
          <p:nvGrpSpPr>
            <p:cNvPr id="3" name="図形グループ 2"/>
            <p:cNvGrpSpPr/>
            <p:nvPr/>
          </p:nvGrpSpPr>
          <p:grpSpPr>
            <a:xfrm>
              <a:off x="3312939" y="3140968"/>
              <a:ext cx="2448272" cy="1031809"/>
              <a:chOff x="3275856" y="2763664"/>
              <a:chExt cx="2448272" cy="1031809"/>
            </a:xfrm>
          </p:grpSpPr>
          <p:sp>
            <p:nvSpPr>
              <p:cNvPr id="160" name="角丸四角形 159"/>
              <p:cNvSpPr/>
              <p:nvPr/>
            </p:nvSpPr>
            <p:spPr bwMode="auto">
              <a:xfrm>
                <a:off x="3275856" y="2763664"/>
                <a:ext cx="2411189" cy="233288"/>
              </a:xfrm>
              <a:prstGeom prst="roundRect">
                <a:avLst>
                  <a:gd name="adj" fmla="val 8828"/>
                </a:avLst>
              </a:prstGeom>
              <a:solidFill>
                <a:srgbClr val="FF66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600" b="0" i="0" u="none" strike="noStrike" cap="none" normalizeH="0" baseline="0" dirty="0" smtClean="0">
                    <a:ln>
                      <a:noFill/>
                    </a:ln>
                    <a:solidFill>
                      <a:schemeClr val="bg1"/>
                    </a:solidFill>
                    <a:effectLst/>
                    <a:latin typeface="Arial" charset="0"/>
                    <a:ea typeface="HG丸ｺﾞｼｯｸM-PRO" pitchFamily="50" charset="-128"/>
                  </a:rPr>
                  <a:t>DBMS</a:t>
                </a:r>
                <a:endParaRPr kumimoji="0" lang="ja-JP" altLang="en-US" sz="16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163" name="正方形/長方形 162"/>
              <p:cNvSpPr/>
              <p:nvPr/>
            </p:nvSpPr>
            <p:spPr bwMode="auto">
              <a:xfrm>
                <a:off x="3275856" y="3068960"/>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64" name="正方形/長方形 163"/>
              <p:cNvSpPr/>
              <p:nvPr/>
            </p:nvSpPr>
            <p:spPr bwMode="auto">
              <a:xfrm>
                <a:off x="3419872" y="3068960"/>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65" name="正方形/長方形 164"/>
              <p:cNvSpPr/>
              <p:nvPr/>
            </p:nvSpPr>
            <p:spPr bwMode="auto">
              <a:xfrm>
                <a:off x="3563888" y="3068960"/>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66" name="正方形/長方形 165"/>
              <p:cNvSpPr/>
              <p:nvPr/>
            </p:nvSpPr>
            <p:spPr bwMode="auto">
              <a:xfrm>
                <a:off x="3707904" y="3068960"/>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67" name="正方形/長方形 166"/>
              <p:cNvSpPr/>
              <p:nvPr/>
            </p:nvSpPr>
            <p:spPr bwMode="auto">
              <a:xfrm>
                <a:off x="3851920" y="3068960"/>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68" name="正方形/長方形 167"/>
              <p:cNvSpPr/>
              <p:nvPr/>
            </p:nvSpPr>
            <p:spPr bwMode="auto">
              <a:xfrm>
                <a:off x="3995936" y="3068960"/>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69" name="正方形/長方形 168"/>
              <p:cNvSpPr/>
              <p:nvPr/>
            </p:nvSpPr>
            <p:spPr bwMode="auto">
              <a:xfrm>
                <a:off x="4139952" y="3068960"/>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70" name="正方形/長方形 169"/>
              <p:cNvSpPr/>
              <p:nvPr/>
            </p:nvSpPr>
            <p:spPr bwMode="auto">
              <a:xfrm>
                <a:off x="4283968" y="3068960"/>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71" name="正方形/長方形 170"/>
              <p:cNvSpPr/>
              <p:nvPr/>
            </p:nvSpPr>
            <p:spPr bwMode="auto">
              <a:xfrm>
                <a:off x="4427984" y="3068960"/>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72" name="正方形/長方形 171"/>
              <p:cNvSpPr/>
              <p:nvPr/>
            </p:nvSpPr>
            <p:spPr bwMode="auto">
              <a:xfrm>
                <a:off x="4572000" y="3068960"/>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73" name="正方形/長方形 172"/>
              <p:cNvSpPr/>
              <p:nvPr/>
            </p:nvSpPr>
            <p:spPr bwMode="auto">
              <a:xfrm>
                <a:off x="4716016" y="3068960"/>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74" name="正方形/長方形 173"/>
              <p:cNvSpPr/>
              <p:nvPr/>
            </p:nvSpPr>
            <p:spPr bwMode="auto">
              <a:xfrm>
                <a:off x="4860032" y="3068960"/>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75" name="正方形/長方形 174"/>
              <p:cNvSpPr/>
              <p:nvPr/>
            </p:nvSpPr>
            <p:spPr bwMode="auto">
              <a:xfrm>
                <a:off x="5004048" y="3068960"/>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76" name="正方形/長方形 175"/>
              <p:cNvSpPr/>
              <p:nvPr/>
            </p:nvSpPr>
            <p:spPr bwMode="auto">
              <a:xfrm>
                <a:off x="5148064" y="3068960"/>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77" name="正方形/長方形 176"/>
              <p:cNvSpPr/>
              <p:nvPr/>
            </p:nvSpPr>
            <p:spPr bwMode="auto">
              <a:xfrm>
                <a:off x="5292080" y="3068960"/>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78" name="正方形/長方形 177"/>
              <p:cNvSpPr/>
              <p:nvPr/>
            </p:nvSpPr>
            <p:spPr bwMode="auto">
              <a:xfrm>
                <a:off x="5436096" y="3068960"/>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79" name="正方形/長方形 178"/>
              <p:cNvSpPr/>
              <p:nvPr/>
            </p:nvSpPr>
            <p:spPr bwMode="auto">
              <a:xfrm>
                <a:off x="5580112" y="3068960"/>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80" name="正方形/長方形 179"/>
              <p:cNvSpPr/>
              <p:nvPr/>
            </p:nvSpPr>
            <p:spPr bwMode="auto">
              <a:xfrm>
                <a:off x="3275856" y="336342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81" name="正方形/長方形 180"/>
              <p:cNvSpPr/>
              <p:nvPr/>
            </p:nvSpPr>
            <p:spPr bwMode="auto">
              <a:xfrm>
                <a:off x="3419872" y="336342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82" name="正方形/長方形 181"/>
              <p:cNvSpPr/>
              <p:nvPr/>
            </p:nvSpPr>
            <p:spPr bwMode="auto">
              <a:xfrm>
                <a:off x="3563888" y="336342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83" name="正方形/長方形 182"/>
              <p:cNvSpPr/>
              <p:nvPr/>
            </p:nvSpPr>
            <p:spPr bwMode="auto">
              <a:xfrm>
                <a:off x="3707904" y="336342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84" name="正方形/長方形 183"/>
              <p:cNvSpPr/>
              <p:nvPr/>
            </p:nvSpPr>
            <p:spPr bwMode="auto">
              <a:xfrm>
                <a:off x="3851920" y="336342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85" name="正方形/長方形 184"/>
              <p:cNvSpPr/>
              <p:nvPr/>
            </p:nvSpPr>
            <p:spPr bwMode="auto">
              <a:xfrm>
                <a:off x="3995936" y="336342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86" name="正方形/長方形 185"/>
              <p:cNvSpPr/>
              <p:nvPr/>
            </p:nvSpPr>
            <p:spPr bwMode="auto">
              <a:xfrm>
                <a:off x="4139952" y="336342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87" name="正方形/長方形 186"/>
              <p:cNvSpPr/>
              <p:nvPr/>
            </p:nvSpPr>
            <p:spPr bwMode="auto">
              <a:xfrm>
                <a:off x="4283968" y="336342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88" name="正方形/長方形 187"/>
              <p:cNvSpPr/>
              <p:nvPr/>
            </p:nvSpPr>
            <p:spPr bwMode="auto">
              <a:xfrm>
                <a:off x="4427984" y="336342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89" name="正方形/長方形 188"/>
              <p:cNvSpPr/>
              <p:nvPr/>
            </p:nvSpPr>
            <p:spPr bwMode="auto">
              <a:xfrm>
                <a:off x="4572000" y="336342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90" name="正方形/長方形 189"/>
              <p:cNvSpPr/>
              <p:nvPr/>
            </p:nvSpPr>
            <p:spPr bwMode="auto">
              <a:xfrm>
                <a:off x="4716016" y="336342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91" name="正方形/長方形 190"/>
              <p:cNvSpPr/>
              <p:nvPr/>
            </p:nvSpPr>
            <p:spPr bwMode="auto">
              <a:xfrm>
                <a:off x="4860032" y="336342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92" name="正方形/長方形 191"/>
              <p:cNvSpPr/>
              <p:nvPr/>
            </p:nvSpPr>
            <p:spPr bwMode="auto">
              <a:xfrm>
                <a:off x="5004048" y="336342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93" name="正方形/長方形 192"/>
              <p:cNvSpPr/>
              <p:nvPr/>
            </p:nvSpPr>
            <p:spPr bwMode="auto">
              <a:xfrm>
                <a:off x="5148064" y="336342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94" name="正方形/長方形 193"/>
              <p:cNvSpPr/>
              <p:nvPr/>
            </p:nvSpPr>
            <p:spPr bwMode="auto">
              <a:xfrm>
                <a:off x="5292080" y="336342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95" name="正方形/長方形 194"/>
              <p:cNvSpPr/>
              <p:nvPr/>
            </p:nvSpPr>
            <p:spPr bwMode="auto">
              <a:xfrm>
                <a:off x="5436096" y="336342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96" name="正方形/長方形 195"/>
              <p:cNvSpPr/>
              <p:nvPr/>
            </p:nvSpPr>
            <p:spPr bwMode="auto">
              <a:xfrm>
                <a:off x="5580112" y="336342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97" name="正方形/長方形 196"/>
              <p:cNvSpPr/>
              <p:nvPr/>
            </p:nvSpPr>
            <p:spPr bwMode="auto">
              <a:xfrm>
                <a:off x="3275856" y="322584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98" name="正方形/長方形 197"/>
              <p:cNvSpPr/>
              <p:nvPr/>
            </p:nvSpPr>
            <p:spPr bwMode="auto">
              <a:xfrm>
                <a:off x="3419872" y="322584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99" name="正方形/長方形 198"/>
              <p:cNvSpPr/>
              <p:nvPr/>
            </p:nvSpPr>
            <p:spPr bwMode="auto">
              <a:xfrm>
                <a:off x="3563888" y="322584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00" name="正方形/長方形 199"/>
              <p:cNvSpPr/>
              <p:nvPr/>
            </p:nvSpPr>
            <p:spPr bwMode="auto">
              <a:xfrm>
                <a:off x="3707904" y="322584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01" name="正方形/長方形 200"/>
              <p:cNvSpPr/>
              <p:nvPr/>
            </p:nvSpPr>
            <p:spPr bwMode="auto">
              <a:xfrm>
                <a:off x="3851920" y="322584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02" name="正方形/長方形 201"/>
              <p:cNvSpPr/>
              <p:nvPr/>
            </p:nvSpPr>
            <p:spPr bwMode="auto">
              <a:xfrm>
                <a:off x="3995936" y="322584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03" name="正方形/長方形 202"/>
              <p:cNvSpPr/>
              <p:nvPr/>
            </p:nvSpPr>
            <p:spPr bwMode="auto">
              <a:xfrm>
                <a:off x="4139952" y="322584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04" name="正方形/長方形 203"/>
              <p:cNvSpPr/>
              <p:nvPr/>
            </p:nvSpPr>
            <p:spPr bwMode="auto">
              <a:xfrm>
                <a:off x="4283968" y="322584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05" name="正方形/長方形 204"/>
              <p:cNvSpPr/>
              <p:nvPr/>
            </p:nvSpPr>
            <p:spPr bwMode="auto">
              <a:xfrm>
                <a:off x="4427984" y="322584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06" name="正方形/長方形 205"/>
              <p:cNvSpPr/>
              <p:nvPr/>
            </p:nvSpPr>
            <p:spPr bwMode="auto">
              <a:xfrm>
                <a:off x="4572000" y="322584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07" name="正方形/長方形 206"/>
              <p:cNvSpPr/>
              <p:nvPr/>
            </p:nvSpPr>
            <p:spPr bwMode="auto">
              <a:xfrm>
                <a:off x="4716016" y="322584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08" name="正方形/長方形 207"/>
              <p:cNvSpPr/>
              <p:nvPr/>
            </p:nvSpPr>
            <p:spPr bwMode="auto">
              <a:xfrm>
                <a:off x="4860032" y="322584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09" name="正方形/長方形 208"/>
              <p:cNvSpPr/>
              <p:nvPr/>
            </p:nvSpPr>
            <p:spPr bwMode="auto">
              <a:xfrm>
                <a:off x="5004048" y="322584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10" name="正方形/長方形 209"/>
              <p:cNvSpPr/>
              <p:nvPr/>
            </p:nvSpPr>
            <p:spPr bwMode="auto">
              <a:xfrm>
                <a:off x="5148064" y="322584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11" name="正方形/長方形 210"/>
              <p:cNvSpPr/>
              <p:nvPr/>
            </p:nvSpPr>
            <p:spPr bwMode="auto">
              <a:xfrm>
                <a:off x="5292080" y="322584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12" name="正方形/長方形 211"/>
              <p:cNvSpPr/>
              <p:nvPr/>
            </p:nvSpPr>
            <p:spPr bwMode="auto">
              <a:xfrm>
                <a:off x="5436096" y="322584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13" name="正方形/長方形 212"/>
              <p:cNvSpPr/>
              <p:nvPr/>
            </p:nvSpPr>
            <p:spPr bwMode="auto">
              <a:xfrm>
                <a:off x="5580112" y="322584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14" name="正方形/長方形 213"/>
              <p:cNvSpPr/>
              <p:nvPr/>
            </p:nvSpPr>
            <p:spPr bwMode="auto">
              <a:xfrm>
                <a:off x="3275856" y="365145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15" name="正方形/長方形 214"/>
              <p:cNvSpPr/>
              <p:nvPr/>
            </p:nvSpPr>
            <p:spPr bwMode="auto">
              <a:xfrm>
                <a:off x="3419872" y="365145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16" name="正方形/長方形 215"/>
              <p:cNvSpPr/>
              <p:nvPr/>
            </p:nvSpPr>
            <p:spPr bwMode="auto">
              <a:xfrm>
                <a:off x="3563888" y="365145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17" name="正方形/長方形 216"/>
              <p:cNvSpPr/>
              <p:nvPr/>
            </p:nvSpPr>
            <p:spPr bwMode="auto">
              <a:xfrm>
                <a:off x="3707904" y="365145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18" name="正方形/長方形 217"/>
              <p:cNvSpPr/>
              <p:nvPr/>
            </p:nvSpPr>
            <p:spPr bwMode="auto">
              <a:xfrm>
                <a:off x="3851920" y="365145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19" name="正方形/長方形 218"/>
              <p:cNvSpPr/>
              <p:nvPr/>
            </p:nvSpPr>
            <p:spPr bwMode="auto">
              <a:xfrm>
                <a:off x="3995936" y="365145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20" name="正方形/長方形 219"/>
              <p:cNvSpPr/>
              <p:nvPr/>
            </p:nvSpPr>
            <p:spPr bwMode="auto">
              <a:xfrm>
                <a:off x="4139952" y="365145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21" name="正方形/長方形 220"/>
              <p:cNvSpPr/>
              <p:nvPr/>
            </p:nvSpPr>
            <p:spPr bwMode="auto">
              <a:xfrm>
                <a:off x="4283968" y="365145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22" name="正方形/長方形 221"/>
              <p:cNvSpPr/>
              <p:nvPr/>
            </p:nvSpPr>
            <p:spPr bwMode="auto">
              <a:xfrm>
                <a:off x="4427984" y="365145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23" name="正方形/長方形 222"/>
              <p:cNvSpPr/>
              <p:nvPr/>
            </p:nvSpPr>
            <p:spPr bwMode="auto">
              <a:xfrm>
                <a:off x="4572000" y="365145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24" name="正方形/長方形 223"/>
              <p:cNvSpPr/>
              <p:nvPr/>
            </p:nvSpPr>
            <p:spPr bwMode="auto">
              <a:xfrm>
                <a:off x="4716016" y="365145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25" name="正方形/長方形 224"/>
              <p:cNvSpPr/>
              <p:nvPr/>
            </p:nvSpPr>
            <p:spPr bwMode="auto">
              <a:xfrm>
                <a:off x="4860032" y="365145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26" name="正方形/長方形 225"/>
              <p:cNvSpPr/>
              <p:nvPr/>
            </p:nvSpPr>
            <p:spPr bwMode="auto">
              <a:xfrm>
                <a:off x="5004048" y="365145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27" name="正方形/長方形 226"/>
              <p:cNvSpPr/>
              <p:nvPr/>
            </p:nvSpPr>
            <p:spPr bwMode="auto">
              <a:xfrm>
                <a:off x="5148064" y="365145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28" name="正方形/長方形 227"/>
              <p:cNvSpPr/>
              <p:nvPr/>
            </p:nvSpPr>
            <p:spPr bwMode="auto">
              <a:xfrm>
                <a:off x="5292080" y="365145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29" name="正方形/長方形 228"/>
              <p:cNvSpPr/>
              <p:nvPr/>
            </p:nvSpPr>
            <p:spPr bwMode="auto">
              <a:xfrm>
                <a:off x="5436096" y="365145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30" name="正方形/長方形 229"/>
              <p:cNvSpPr/>
              <p:nvPr/>
            </p:nvSpPr>
            <p:spPr bwMode="auto">
              <a:xfrm>
                <a:off x="5580112" y="365145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31" name="正方形/長方形 230"/>
              <p:cNvSpPr/>
              <p:nvPr/>
            </p:nvSpPr>
            <p:spPr bwMode="auto">
              <a:xfrm>
                <a:off x="3275856" y="351387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32" name="正方形/長方形 231"/>
              <p:cNvSpPr/>
              <p:nvPr/>
            </p:nvSpPr>
            <p:spPr bwMode="auto">
              <a:xfrm>
                <a:off x="3419872" y="351387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33" name="正方形/長方形 232"/>
              <p:cNvSpPr/>
              <p:nvPr/>
            </p:nvSpPr>
            <p:spPr bwMode="auto">
              <a:xfrm>
                <a:off x="3563888" y="351387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34" name="正方形/長方形 233"/>
              <p:cNvSpPr/>
              <p:nvPr/>
            </p:nvSpPr>
            <p:spPr bwMode="auto">
              <a:xfrm>
                <a:off x="3707904" y="351387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35" name="正方形/長方形 234"/>
              <p:cNvSpPr/>
              <p:nvPr/>
            </p:nvSpPr>
            <p:spPr bwMode="auto">
              <a:xfrm>
                <a:off x="3851920" y="351387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36" name="正方形/長方形 235"/>
              <p:cNvSpPr/>
              <p:nvPr/>
            </p:nvSpPr>
            <p:spPr bwMode="auto">
              <a:xfrm>
                <a:off x="3995936" y="351387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37" name="正方形/長方形 236"/>
              <p:cNvSpPr/>
              <p:nvPr/>
            </p:nvSpPr>
            <p:spPr bwMode="auto">
              <a:xfrm>
                <a:off x="4139952" y="351387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38" name="正方形/長方形 237"/>
              <p:cNvSpPr/>
              <p:nvPr/>
            </p:nvSpPr>
            <p:spPr bwMode="auto">
              <a:xfrm>
                <a:off x="4283968" y="351387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39" name="正方形/長方形 238"/>
              <p:cNvSpPr/>
              <p:nvPr/>
            </p:nvSpPr>
            <p:spPr bwMode="auto">
              <a:xfrm>
                <a:off x="4427984" y="351387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40" name="正方形/長方形 239"/>
              <p:cNvSpPr/>
              <p:nvPr/>
            </p:nvSpPr>
            <p:spPr bwMode="auto">
              <a:xfrm>
                <a:off x="4572000" y="351387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41" name="正方形/長方形 240"/>
              <p:cNvSpPr/>
              <p:nvPr/>
            </p:nvSpPr>
            <p:spPr bwMode="auto">
              <a:xfrm>
                <a:off x="4716016" y="351387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42" name="正方形/長方形 241"/>
              <p:cNvSpPr/>
              <p:nvPr/>
            </p:nvSpPr>
            <p:spPr bwMode="auto">
              <a:xfrm>
                <a:off x="4860032" y="351387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43" name="正方形/長方形 242"/>
              <p:cNvSpPr/>
              <p:nvPr/>
            </p:nvSpPr>
            <p:spPr bwMode="auto">
              <a:xfrm>
                <a:off x="5004048" y="351387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44" name="正方形/長方形 243"/>
              <p:cNvSpPr/>
              <p:nvPr/>
            </p:nvSpPr>
            <p:spPr bwMode="auto">
              <a:xfrm>
                <a:off x="5148064" y="351387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45" name="正方形/長方形 244"/>
              <p:cNvSpPr/>
              <p:nvPr/>
            </p:nvSpPr>
            <p:spPr bwMode="auto">
              <a:xfrm>
                <a:off x="5292080" y="351387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46" name="正方形/長方形 245"/>
              <p:cNvSpPr/>
              <p:nvPr/>
            </p:nvSpPr>
            <p:spPr bwMode="auto">
              <a:xfrm>
                <a:off x="5436096" y="351387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47" name="正方形/長方形 246"/>
              <p:cNvSpPr/>
              <p:nvPr/>
            </p:nvSpPr>
            <p:spPr bwMode="auto">
              <a:xfrm>
                <a:off x="5580112" y="351387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48" name="テキスト ボックス 247"/>
              <p:cNvSpPr txBox="1"/>
              <p:nvPr/>
            </p:nvSpPr>
            <p:spPr>
              <a:xfrm>
                <a:off x="3947929" y="3193812"/>
                <a:ext cx="1149674" cy="523220"/>
              </a:xfrm>
              <a:prstGeom prst="rect">
                <a:avLst/>
              </a:prstGeom>
              <a:noFill/>
            </p:spPr>
            <p:txBody>
              <a:bodyPr wrap="none" rtlCol="0">
                <a:spAutoFit/>
              </a:bodyPr>
              <a:lstStyle/>
              <a:p>
                <a:pPr algn="ctr"/>
                <a:r>
                  <a:rPr kumimoji="1" lang="ja-JP" altLang="en-US" sz="2800" dirty="0" smtClean="0">
                    <a:solidFill>
                      <a:schemeClr val="bg1"/>
                    </a:solidFill>
                    <a:effectLst>
                      <a:glow rad="228600">
                        <a:schemeClr val="accent2">
                          <a:satMod val="175000"/>
                          <a:alpha val="40000"/>
                        </a:schemeClr>
                      </a:glow>
                    </a:effectLst>
                  </a:rPr>
                  <a:t>データ</a:t>
                </a:r>
                <a:endParaRPr kumimoji="1" lang="ja-JP" altLang="en-US" sz="2800" dirty="0">
                  <a:solidFill>
                    <a:schemeClr val="bg1"/>
                  </a:solidFill>
                  <a:effectLst>
                    <a:glow rad="228600">
                      <a:schemeClr val="accent2">
                        <a:satMod val="175000"/>
                        <a:alpha val="40000"/>
                      </a:schemeClr>
                    </a:glow>
                  </a:effectLst>
                </a:endParaRPr>
              </a:p>
            </p:txBody>
          </p:sp>
        </p:grpSp>
        <p:sp>
          <p:nvSpPr>
            <p:cNvPr id="256" name="テキスト ボックス 255"/>
            <p:cNvSpPr txBox="1"/>
            <p:nvPr/>
          </p:nvSpPr>
          <p:spPr>
            <a:xfrm>
              <a:off x="2699792" y="2564904"/>
              <a:ext cx="1341834" cy="307777"/>
            </a:xfrm>
            <a:prstGeom prst="rect">
              <a:avLst/>
            </a:prstGeom>
            <a:noFill/>
          </p:spPr>
          <p:txBody>
            <a:bodyPr wrap="none" rtlCol="0">
              <a:spAutoFit/>
            </a:bodyPr>
            <a:lstStyle/>
            <a:p>
              <a:pPr algn="ctr"/>
              <a:r>
                <a:rPr lang="en-US" altLang="ja-JP" sz="1400" dirty="0" smtClean="0">
                  <a:solidFill>
                    <a:schemeClr val="bg1"/>
                  </a:solidFill>
                  <a:effectLst>
                    <a:glow rad="101600">
                      <a:srgbClr val="008000">
                        <a:alpha val="75000"/>
                      </a:srgbClr>
                    </a:glow>
                  </a:effectLst>
                </a:rPr>
                <a:t>In-Memory DB</a:t>
              </a:r>
              <a:endParaRPr kumimoji="1" lang="ja-JP" altLang="en-US" sz="1400" dirty="0">
                <a:solidFill>
                  <a:schemeClr val="bg1"/>
                </a:solidFill>
                <a:effectLst>
                  <a:glow rad="101600">
                    <a:srgbClr val="008000">
                      <a:alpha val="75000"/>
                    </a:srgbClr>
                  </a:glow>
                </a:effectLst>
              </a:endParaRPr>
            </a:p>
          </p:txBody>
        </p:sp>
      </p:grpSp>
      <p:sp>
        <p:nvSpPr>
          <p:cNvPr id="12" name="角丸四角形 11"/>
          <p:cNvSpPr/>
          <p:nvPr/>
        </p:nvSpPr>
        <p:spPr bwMode="auto">
          <a:xfrm>
            <a:off x="827584" y="1052736"/>
            <a:ext cx="3528392" cy="1440160"/>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53" name="角丸四角形 252"/>
          <p:cNvSpPr/>
          <p:nvPr/>
        </p:nvSpPr>
        <p:spPr bwMode="auto">
          <a:xfrm>
            <a:off x="4716016" y="1052736"/>
            <a:ext cx="3528392" cy="1440160"/>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 name="タイトル 1"/>
          <p:cNvSpPr>
            <a:spLocks noGrp="1"/>
          </p:cNvSpPr>
          <p:nvPr>
            <p:ph type="title"/>
          </p:nvPr>
        </p:nvSpPr>
        <p:spPr/>
        <p:txBody>
          <a:bodyPr/>
          <a:lstStyle/>
          <a:p>
            <a:r>
              <a:rPr kumimoji="1" lang="ja-JP" altLang="en-US" dirty="0" smtClean="0"/>
              <a:t>デュアル</a:t>
            </a:r>
            <a:r>
              <a:rPr kumimoji="1" lang="en-US" altLang="ja-JP" dirty="0" smtClean="0"/>
              <a:t>･</a:t>
            </a:r>
            <a:r>
              <a:rPr kumimoji="1" lang="ja-JP" altLang="en-US" smtClean="0"/>
              <a:t>フォーマット・データベース</a:t>
            </a:r>
            <a:endParaRPr kumimoji="1" lang="ja-JP" altLang="en-US" dirty="0"/>
          </a:p>
        </p:txBody>
      </p:sp>
      <p:grpSp>
        <p:nvGrpSpPr>
          <p:cNvPr id="25" name="図形グループ 24"/>
          <p:cNvGrpSpPr/>
          <p:nvPr/>
        </p:nvGrpSpPr>
        <p:grpSpPr>
          <a:xfrm>
            <a:off x="6516216" y="4819218"/>
            <a:ext cx="2376264" cy="770022"/>
            <a:chOff x="6516216" y="4819218"/>
            <a:chExt cx="2376264" cy="770022"/>
          </a:xfrm>
        </p:grpSpPr>
        <p:pic>
          <p:nvPicPr>
            <p:cNvPr id="15" name="図 14"/>
            <p:cNvPicPr>
              <a:picLocks noChangeAspect="1"/>
            </p:cNvPicPr>
            <p:nvPr/>
          </p:nvPicPr>
          <p:blipFill>
            <a:blip r:embed="rId2"/>
            <a:stretch>
              <a:fillRect/>
            </a:stretch>
          </p:blipFill>
          <p:spPr>
            <a:xfrm>
              <a:off x="6634867" y="5026485"/>
              <a:ext cx="832068" cy="361950"/>
            </a:xfrm>
            <a:prstGeom prst="rect">
              <a:avLst/>
            </a:prstGeom>
          </p:spPr>
        </p:pic>
        <p:pic>
          <p:nvPicPr>
            <p:cNvPr id="16" name="図 15"/>
            <p:cNvPicPr>
              <a:picLocks noChangeAspect="1"/>
            </p:cNvPicPr>
            <p:nvPr/>
          </p:nvPicPr>
          <p:blipFill>
            <a:blip r:embed="rId3"/>
            <a:stretch>
              <a:fillRect/>
            </a:stretch>
          </p:blipFill>
          <p:spPr>
            <a:xfrm>
              <a:off x="6581794" y="5380499"/>
              <a:ext cx="913032" cy="188532"/>
            </a:xfrm>
            <a:prstGeom prst="rect">
              <a:avLst/>
            </a:prstGeom>
          </p:spPr>
        </p:pic>
        <p:pic>
          <p:nvPicPr>
            <p:cNvPr id="17" name="図 16"/>
            <p:cNvPicPr>
              <a:picLocks noChangeAspect="1"/>
            </p:cNvPicPr>
            <p:nvPr/>
          </p:nvPicPr>
          <p:blipFill>
            <a:blip r:embed="rId4"/>
            <a:stretch>
              <a:fillRect/>
            </a:stretch>
          </p:blipFill>
          <p:spPr>
            <a:xfrm>
              <a:off x="6516216" y="4829388"/>
              <a:ext cx="571500" cy="229097"/>
            </a:xfrm>
            <a:prstGeom prst="rect">
              <a:avLst/>
            </a:prstGeom>
          </p:spPr>
        </p:pic>
        <p:sp>
          <p:nvSpPr>
            <p:cNvPr id="18" name="テキスト ボックス 17"/>
            <p:cNvSpPr txBox="1"/>
            <p:nvPr/>
          </p:nvSpPr>
          <p:spPr>
            <a:xfrm>
              <a:off x="7524497" y="4819218"/>
              <a:ext cx="612217" cy="276999"/>
            </a:xfrm>
            <a:prstGeom prst="rect">
              <a:avLst/>
            </a:prstGeom>
            <a:noFill/>
          </p:spPr>
          <p:txBody>
            <a:bodyPr wrap="none" rtlCol="0">
              <a:spAutoFit/>
            </a:bodyPr>
            <a:lstStyle/>
            <a:p>
              <a:r>
                <a:rPr kumimoji="1" lang="en-US" altLang="ja-JP" sz="1200" dirty="0" smtClean="0">
                  <a:solidFill>
                    <a:srgbClr val="0000FF"/>
                  </a:solidFill>
                </a:rPr>
                <a:t>HANA</a:t>
              </a:r>
              <a:endParaRPr kumimoji="1" lang="ja-JP" altLang="en-US" sz="1200" dirty="0">
                <a:solidFill>
                  <a:srgbClr val="0000FF"/>
                </a:solidFill>
              </a:endParaRPr>
            </a:p>
          </p:txBody>
        </p:sp>
        <p:sp>
          <p:nvSpPr>
            <p:cNvPr id="19" name="テキスト ボックス 18"/>
            <p:cNvSpPr txBox="1"/>
            <p:nvPr/>
          </p:nvSpPr>
          <p:spPr>
            <a:xfrm>
              <a:off x="7524497" y="5062105"/>
              <a:ext cx="1367983" cy="276999"/>
            </a:xfrm>
            <a:prstGeom prst="rect">
              <a:avLst/>
            </a:prstGeom>
            <a:noFill/>
          </p:spPr>
          <p:txBody>
            <a:bodyPr wrap="none" rtlCol="0">
              <a:spAutoFit/>
            </a:bodyPr>
            <a:lstStyle/>
            <a:p>
              <a:r>
                <a:rPr kumimoji="1" lang="en-US" altLang="ja-JP" sz="1200" dirty="0" smtClean="0">
                  <a:solidFill>
                    <a:srgbClr val="0000FF"/>
                  </a:solidFill>
                </a:rPr>
                <a:t>SQL Server 2014</a:t>
              </a:r>
              <a:endParaRPr kumimoji="1" lang="ja-JP" altLang="en-US" sz="1200" dirty="0">
                <a:solidFill>
                  <a:srgbClr val="0000FF"/>
                </a:solidFill>
              </a:endParaRPr>
            </a:p>
          </p:txBody>
        </p:sp>
        <p:sp>
          <p:nvSpPr>
            <p:cNvPr id="20" name="テキスト ボックス 19"/>
            <p:cNvSpPr txBox="1"/>
            <p:nvPr/>
          </p:nvSpPr>
          <p:spPr>
            <a:xfrm>
              <a:off x="7524497" y="5312241"/>
              <a:ext cx="1177050" cy="276999"/>
            </a:xfrm>
            <a:prstGeom prst="rect">
              <a:avLst/>
            </a:prstGeom>
            <a:noFill/>
          </p:spPr>
          <p:txBody>
            <a:bodyPr wrap="none" rtlCol="0">
              <a:spAutoFit/>
            </a:bodyPr>
            <a:lstStyle/>
            <a:p>
              <a:r>
                <a:rPr kumimoji="1" lang="en-US" altLang="ja-JP" sz="1200" dirty="0" smtClean="0">
                  <a:solidFill>
                    <a:srgbClr val="0000FF"/>
                  </a:solidFill>
                </a:rPr>
                <a:t>Database 12c</a:t>
              </a:r>
              <a:endParaRPr kumimoji="1" lang="ja-JP" altLang="en-US" sz="1200" dirty="0">
                <a:solidFill>
                  <a:srgbClr val="0000FF"/>
                </a:solidFill>
              </a:endParaRPr>
            </a:p>
          </p:txBody>
        </p:sp>
      </p:grpSp>
      <p:sp>
        <p:nvSpPr>
          <p:cNvPr id="21" name="角丸四角形 20"/>
          <p:cNvSpPr/>
          <p:nvPr/>
        </p:nvSpPr>
        <p:spPr bwMode="auto">
          <a:xfrm>
            <a:off x="827584" y="5966544"/>
            <a:ext cx="7416824" cy="558800"/>
          </a:xfrm>
          <a:prstGeom prst="roundRect">
            <a:avLst>
              <a:gd name="adj" fmla="val 50000"/>
            </a:avLst>
          </a:prstGeom>
          <a:solidFill>
            <a:srgbClr val="0000FF"/>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2000" b="0" i="0" u="none" strike="noStrike" cap="none" normalizeH="0" baseline="0" dirty="0" smtClean="0">
                <a:ln>
                  <a:noFill/>
                </a:ln>
                <a:solidFill>
                  <a:srgbClr val="FFFFFF"/>
                </a:solidFill>
                <a:effectLst/>
                <a:latin typeface="Arial" charset="0"/>
                <a:ea typeface="HG丸ｺﾞｼｯｸM-PRO" pitchFamily="50" charset="-128"/>
              </a:rPr>
              <a:t>リアルタイム統合データベース</a:t>
            </a: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基幹業務</a:t>
            </a:r>
            <a:r>
              <a:rPr kumimoji="0" lang="en-US" altLang="ja-JP" sz="1200" b="0" i="0" u="none" strike="noStrike" cap="none" normalizeH="0" baseline="0" dirty="0" smtClean="0">
                <a:ln>
                  <a:noFill/>
                </a:ln>
                <a:solidFill>
                  <a:srgbClr val="FFFFFF"/>
                </a:solidFill>
                <a:effectLst/>
                <a:latin typeface="Arial" charset="0"/>
                <a:ea typeface="HG丸ｺﾞｼｯｸM-PRO" pitchFamily="50" charset="-128"/>
              </a:rPr>
              <a:t>(ERP)+</a:t>
            </a: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分析業務</a:t>
            </a:r>
            <a:r>
              <a:rPr kumimoji="0" lang="en-US" altLang="ja-JP" sz="1200" b="0" i="0" u="none" strike="noStrike" cap="none" normalizeH="0" baseline="0" dirty="0" smtClean="0">
                <a:ln>
                  <a:noFill/>
                </a:ln>
                <a:solidFill>
                  <a:srgbClr val="FFFFFF"/>
                </a:solidFill>
                <a:effectLst/>
                <a:latin typeface="Arial" charset="0"/>
                <a:ea typeface="HG丸ｺﾞｼｯｸM-PRO" pitchFamily="50" charset="-128"/>
              </a:rPr>
              <a:t>(BI)</a:t>
            </a:r>
          </a:p>
        </p:txBody>
      </p:sp>
      <p:pic>
        <p:nvPicPr>
          <p:cNvPr id="249" name="図 248"/>
          <p:cNvPicPr>
            <a:picLocks noChangeAspect="1"/>
          </p:cNvPicPr>
          <p:nvPr/>
        </p:nvPicPr>
        <p:blipFill>
          <a:blip r:embed="rId5"/>
          <a:stretch>
            <a:fillRect/>
          </a:stretch>
        </p:blipFill>
        <p:spPr>
          <a:xfrm>
            <a:off x="2624336" y="1124744"/>
            <a:ext cx="1371600" cy="1206500"/>
          </a:xfrm>
          <a:prstGeom prst="rect">
            <a:avLst/>
          </a:prstGeom>
          <a:ln>
            <a:noFill/>
          </a:ln>
          <a:effectLst>
            <a:outerShdw blurRad="292100" dist="139700" dir="2700000" algn="tl" rotWithShape="0">
              <a:srgbClr val="333333">
                <a:alpha val="65000"/>
              </a:srgbClr>
            </a:outerShdw>
          </a:effectLst>
        </p:spPr>
      </p:pic>
      <p:sp>
        <p:nvSpPr>
          <p:cNvPr id="7" name="正方形/長方形 6"/>
          <p:cNvSpPr/>
          <p:nvPr/>
        </p:nvSpPr>
        <p:spPr bwMode="auto">
          <a:xfrm>
            <a:off x="2624336" y="1484784"/>
            <a:ext cx="1368152" cy="216024"/>
          </a:xfrm>
          <a:prstGeom prst="rect">
            <a:avLst/>
          </a:prstGeom>
          <a:solidFill>
            <a:srgbClr val="800000"/>
          </a:soli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00" dirty="0" smtClean="0">
                <a:solidFill>
                  <a:schemeClr val="bg1"/>
                </a:solidFill>
                <a:latin typeface="Arial" charset="0"/>
                <a:ea typeface="HG丸ｺﾞｼｯｸM-PRO" pitchFamily="50" charset="-128"/>
              </a:rPr>
              <a:t>行単位で処理</a:t>
            </a:r>
            <a:endParaRPr kumimoji="0" lang="ja-JP" altLang="en-US" sz="1000" b="0" i="0" u="none" strike="noStrike" cap="none" normalizeH="0" baseline="0" dirty="0" smtClean="0">
              <a:ln>
                <a:noFill/>
              </a:ln>
              <a:solidFill>
                <a:schemeClr val="bg1"/>
              </a:solidFill>
              <a:effectLst/>
              <a:latin typeface="Arial" charset="0"/>
              <a:ea typeface="HG丸ｺﾞｼｯｸM-PRO" pitchFamily="50" charset="-128"/>
            </a:endParaRPr>
          </a:p>
        </p:txBody>
      </p:sp>
      <p:pic>
        <p:nvPicPr>
          <p:cNvPr id="250" name="図 249"/>
          <p:cNvPicPr>
            <a:picLocks noChangeAspect="1"/>
          </p:cNvPicPr>
          <p:nvPr/>
        </p:nvPicPr>
        <p:blipFill>
          <a:blip r:embed="rId5"/>
          <a:stretch>
            <a:fillRect/>
          </a:stretch>
        </p:blipFill>
        <p:spPr>
          <a:xfrm>
            <a:off x="5076056" y="1124744"/>
            <a:ext cx="1371600" cy="1206500"/>
          </a:xfrm>
          <a:prstGeom prst="rect">
            <a:avLst/>
          </a:prstGeom>
          <a:ln>
            <a:noFill/>
          </a:ln>
          <a:effectLst>
            <a:outerShdw blurRad="292100" dist="139700" dir="2700000" algn="tl" rotWithShape="0">
              <a:srgbClr val="333333">
                <a:alpha val="65000"/>
              </a:srgbClr>
            </a:outerShdw>
          </a:effectLst>
        </p:spPr>
      </p:pic>
      <p:sp>
        <p:nvSpPr>
          <p:cNvPr id="251" name="正方形/長方形 250"/>
          <p:cNvSpPr/>
          <p:nvPr/>
        </p:nvSpPr>
        <p:spPr bwMode="auto">
          <a:xfrm>
            <a:off x="5364088" y="1412776"/>
            <a:ext cx="216024" cy="936104"/>
          </a:xfrm>
          <a:prstGeom prst="rect">
            <a:avLst/>
          </a:prstGeom>
          <a:solidFill>
            <a:srgbClr val="800000"/>
          </a:soli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eaVert"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00" b="0" i="0" u="none" strike="noStrike" cap="none" normalizeH="0" baseline="0" dirty="0" smtClean="0">
                <a:ln>
                  <a:noFill/>
                </a:ln>
                <a:solidFill>
                  <a:srgbClr val="FFFFFF"/>
                </a:solidFill>
                <a:effectLst/>
                <a:latin typeface="Arial" charset="0"/>
                <a:ea typeface="HG丸ｺﾞｼｯｸM-PRO" pitchFamily="50" charset="-128"/>
              </a:rPr>
              <a:t>列単位で処理</a:t>
            </a:r>
          </a:p>
        </p:txBody>
      </p:sp>
      <p:sp>
        <p:nvSpPr>
          <p:cNvPr id="8" name="右矢印 7"/>
          <p:cNvSpPr/>
          <p:nvPr/>
        </p:nvSpPr>
        <p:spPr bwMode="auto">
          <a:xfrm flipH="1">
            <a:off x="3995936" y="1484784"/>
            <a:ext cx="288032" cy="216024"/>
          </a:xfrm>
          <a:prstGeom prst="rightArrow">
            <a:avLst/>
          </a:prstGeom>
          <a:solidFill>
            <a:srgbClr val="FF6600"/>
          </a:solidFill>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 name="下矢印 9"/>
          <p:cNvSpPr/>
          <p:nvPr/>
        </p:nvSpPr>
        <p:spPr bwMode="auto">
          <a:xfrm>
            <a:off x="5364088" y="1124744"/>
            <a:ext cx="216024" cy="288032"/>
          </a:xfrm>
          <a:prstGeom prst="downArrow">
            <a:avLst/>
          </a:prstGeom>
          <a:solidFill>
            <a:srgbClr val="FF6600"/>
          </a:solidFill>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1" name="テキスト ボックス 10"/>
          <p:cNvSpPr txBox="1"/>
          <p:nvPr/>
        </p:nvSpPr>
        <p:spPr>
          <a:xfrm>
            <a:off x="2813062" y="1722874"/>
            <a:ext cx="1041271" cy="553998"/>
          </a:xfrm>
          <a:prstGeom prst="rect">
            <a:avLst/>
          </a:prstGeom>
          <a:noFill/>
        </p:spPr>
        <p:txBody>
          <a:bodyPr wrap="none" rtlCol="0">
            <a:spAutoFit/>
          </a:bodyPr>
          <a:lstStyle/>
          <a:p>
            <a:pPr algn="ctr"/>
            <a:r>
              <a:rPr kumimoji="1" lang="ja-JP" altLang="en-US" sz="1000" dirty="0" smtClean="0">
                <a:solidFill>
                  <a:srgbClr val="000090"/>
                </a:solidFill>
              </a:rPr>
              <a:t>行指向</a:t>
            </a:r>
            <a:endParaRPr kumimoji="1" lang="en-US" altLang="ja-JP" sz="1000" dirty="0" smtClean="0">
              <a:solidFill>
                <a:srgbClr val="000090"/>
              </a:solidFill>
            </a:endParaRPr>
          </a:p>
          <a:p>
            <a:pPr algn="ctr"/>
            <a:r>
              <a:rPr kumimoji="1" lang="ja-JP" altLang="en-US" sz="1000" dirty="0" smtClean="0">
                <a:solidFill>
                  <a:srgbClr val="000090"/>
                </a:solidFill>
              </a:rPr>
              <a:t>データベース</a:t>
            </a:r>
            <a:endParaRPr kumimoji="1" lang="en-US" altLang="ja-JP" sz="1000" dirty="0" smtClean="0">
              <a:solidFill>
                <a:srgbClr val="000090"/>
              </a:solidFill>
            </a:endParaRPr>
          </a:p>
          <a:p>
            <a:pPr algn="ctr"/>
            <a:r>
              <a:rPr lang="en-US" altLang="ja-JP" sz="1000" dirty="0" smtClean="0">
                <a:solidFill>
                  <a:srgbClr val="000090"/>
                </a:solidFill>
              </a:rPr>
              <a:t>(</a:t>
            </a:r>
            <a:r>
              <a:rPr lang="ja-JP" altLang="en-US" sz="1000" dirty="0" smtClean="0">
                <a:solidFill>
                  <a:srgbClr val="000090"/>
                </a:solidFill>
              </a:rPr>
              <a:t>一般的な</a:t>
            </a:r>
            <a:r>
              <a:rPr lang="en-US" altLang="ja-JP" sz="1000" dirty="0" smtClean="0">
                <a:solidFill>
                  <a:srgbClr val="000090"/>
                </a:solidFill>
              </a:rPr>
              <a:t>RDB)</a:t>
            </a:r>
            <a:endParaRPr kumimoji="1" lang="ja-JP" altLang="en-US" sz="1000" dirty="0">
              <a:solidFill>
                <a:srgbClr val="000090"/>
              </a:solidFill>
            </a:endParaRPr>
          </a:p>
        </p:txBody>
      </p:sp>
      <p:sp>
        <p:nvSpPr>
          <p:cNvPr id="252" name="テキスト ボックス 251"/>
          <p:cNvSpPr txBox="1"/>
          <p:nvPr/>
        </p:nvSpPr>
        <p:spPr>
          <a:xfrm>
            <a:off x="5580112" y="1556792"/>
            <a:ext cx="889987" cy="553998"/>
          </a:xfrm>
          <a:prstGeom prst="rect">
            <a:avLst/>
          </a:prstGeom>
          <a:noFill/>
        </p:spPr>
        <p:txBody>
          <a:bodyPr wrap="none" rtlCol="0">
            <a:spAutoFit/>
          </a:bodyPr>
          <a:lstStyle/>
          <a:p>
            <a:pPr algn="ctr"/>
            <a:r>
              <a:rPr kumimoji="1" lang="ja-JP" altLang="en-US" sz="1000" dirty="0" smtClean="0">
                <a:solidFill>
                  <a:srgbClr val="000090"/>
                </a:solidFill>
              </a:rPr>
              <a:t>列指向</a:t>
            </a:r>
            <a:endParaRPr kumimoji="1" lang="en-US" altLang="ja-JP" sz="1000" dirty="0" smtClean="0">
              <a:solidFill>
                <a:srgbClr val="000090"/>
              </a:solidFill>
            </a:endParaRPr>
          </a:p>
          <a:p>
            <a:pPr algn="ctr"/>
            <a:r>
              <a:rPr kumimoji="1" lang="ja-JP" altLang="en-US" sz="1000" dirty="0" smtClean="0">
                <a:solidFill>
                  <a:srgbClr val="000090"/>
                </a:solidFill>
              </a:rPr>
              <a:t>データベース</a:t>
            </a:r>
            <a:endParaRPr kumimoji="1" lang="en-US" altLang="ja-JP" sz="1000" dirty="0" smtClean="0">
              <a:solidFill>
                <a:srgbClr val="000090"/>
              </a:solidFill>
            </a:endParaRPr>
          </a:p>
          <a:p>
            <a:pPr algn="ctr"/>
            <a:r>
              <a:rPr lang="en-US" altLang="ja-JP" sz="1000" dirty="0" smtClean="0">
                <a:solidFill>
                  <a:srgbClr val="000090"/>
                </a:solidFill>
              </a:rPr>
              <a:t>(DWH)</a:t>
            </a:r>
            <a:endParaRPr kumimoji="1" lang="ja-JP" altLang="en-US" sz="1000" dirty="0">
              <a:solidFill>
                <a:srgbClr val="000090"/>
              </a:solidFill>
            </a:endParaRPr>
          </a:p>
        </p:txBody>
      </p:sp>
      <p:sp>
        <p:nvSpPr>
          <p:cNvPr id="13" name="テキスト ボックス 12"/>
          <p:cNvSpPr txBox="1"/>
          <p:nvPr/>
        </p:nvSpPr>
        <p:spPr>
          <a:xfrm>
            <a:off x="838341" y="1340768"/>
            <a:ext cx="1839566" cy="861774"/>
          </a:xfrm>
          <a:prstGeom prst="rect">
            <a:avLst/>
          </a:prstGeom>
          <a:noFill/>
        </p:spPr>
        <p:txBody>
          <a:bodyPr wrap="none" rtlCol="0">
            <a:spAutoFit/>
          </a:bodyPr>
          <a:lstStyle/>
          <a:p>
            <a:pPr algn="ctr"/>
            <a:r>
              <a:rPr kumimoji="1" lang="ja-JP" altLang="en-US" sz="1200" dirty="0" smtClean="0">
                <a:solidFill>
                  <a:srgbClr val="000090"/>
                </a:solidFill>
              </a:rPr>
              <a:t>業務トランザクション処理</a:t>
            </a:r>
            <a:endParaRPr kumimoji="1" lang="en-US" altLang="ja-JP" sz="1200" dirty="0" smtClean="0">
              <a:solidFill>
                <a:srgbClr val="000090"/>
              </a:solidFill>
            </a:endParaRPr>
          </a:p>
          <a:p>
            <a:pPr algn="ctr"/>
            <a:r>
              <a:rPr lang="en-US" altLang="ja-JP" sz="2000" dirty="0" smtClean="0">
                <a:solidFill>
                  <a:srgbClr val="000090"/>
                </a:solidFill>
              </a:rPr>
              <a:t>OLTP</a:t>
            </a:r>
          </a:p>
          <a:p>
            <a:pPr algn="ctr"/>
            <a:r>
              <a:rPr lang="en-US" altLang="ja-JP" sz="800" dirty="0" smtClean="0">
                <a:solidFill>
                  <a:srgbClr val="000090"/>
                </a:solidFill>
              </a:rPr>
              <a:t>(Online Transaction Processing)</a:t>
            </a:r>
          </a:p>
          <a:p>
            <a:pPr algn="ctr"/>
            <a:r>
              <a:rPr lang="ja-JP" altLang="en-US" sz="1000" dirty="0" smtClean="0">
                <a:solidFill>
                  <a:srgbClr val="000090"/>
                </a:solidFill>
              </a:rPr>
              <a:t>頻繁にデータを</a:t>
            </a:r>
            <a:r>
              <a:rPr kumimoji="1" lang="ja-JP" altLang="en-US" sz="1000" dirty="0" smtClean="0">
                <a:solidFill>
                  <a:srgbClr val="000090"/>
                </a:solidFill>
              </a:rPr>
              <a:t>追加・更新</a:t>
            </a:r>
            <a:endParaRPr kumimoji="1" lang="ja-JP" altLang="en-US" sz="1000" dirty="0">
              <a:solidFill>
                <a:srgbClr val="000090"/>
              </a:solidFill>
            </a:endParaRPr>
          </a:p>
        </p:txBody>
      </p:sp>
      <p:sp>
        <p:nvSpPr>
          <p:cNvPr id="254" name="テキスト ボックス 253"/>
          <p:cNvSpPr txBox="1"/>
          <p:nvPr/>
        </p:nvSpPr>
        <p:spPr>
          <a:xfrm>
            <a:off x="6386459" y="1340768"/>
            <a:ext cx="1876335" cy="861774"/>
          </a:xfrm>
          <a:prstGeom prst="rect">
            <a:avLst/>
          </a:prstGeom>
          <a:noFill/>
        </p:spPr>
        <p:txBody>
          <a:bodyPr wrap="none" rtlCol="0">
            <a:spAutoFit/>
          </a:bodyPr>
          <a:lstStyle/>
          <a:p>
            <a:pPr algn="ctr"/>
            <a:r>
              <a:rPr kumimoji="1" lang="ja-JP" altLang="en-US" sz="1200" dirty="0" smtClean="0">
                <a:solidFill>
                  <a:schemeClr val="bg1"/>
                </a:solidFill>
                <a:effectLst>
                  <a:glow rad="101600">
                    <a:schemeClr val="accent2">
                      <a:satMod val="175000"/>
                      <a:alpha val="40000"/>
                    </a:schemeClr>
                  </a:glow>
                </a:effectLst>
              </a:rPr>
              <a:t>分析・レポーティング処理</a:t>
            </a:r>
            <a:endParaRPr kumimoji="1" lang="en-US" altLang="ja-JP" sz="1200" dirty="0" smtClean="0">
              <a:solidFill>
                <a:schemeClr val="bg1"/>
              </a:solidFill>
              <a:effectLst>
                <a:glow rad="101600">
                  <a:schemeClr val="accent2">
                    <a:satMod val="175000"/>
                    <a:alpha val="40000"/>
                  </a:schemeClr>
                </a:glow>
              </a:effectLst>
            </a:endParaRPr>
          </a:p>
          <a:p>
            <a:pPr algn="ctr"/>
            <a:r>
              <a:rPr lang="en-US" altLang="ja-JP" sz="2000" dirty="0" smtClean="0">
                <a:solidFill>
                  <a:schemeClr val="bg1"/>
                </a:solidFill>
                <a:effectLst>
                  <a:glow rad="101600">
                    <a:schemeClr val="accent2">
                      <a:satMod val="175000"/>
                      <a:alpha val="40000"/>
                    </a:schemeClr>
                  </a:glow>
                </a:effectLst>
              </a:rPr>
              <a:t>OLAP</a:t>
            </a:r>
          </a:p>
          <a:p>
            <a:pPr algn="ctr"/>
            <a:r>
              <a:rPr lang="en-US" altLang="ja-JP" sz="800" dirty="0" smtClean="0">
                <a:solidFill>
                  <a:schemeClr val="bg1"/>
                </a:solidFill>
                <a:effectLst>
                  <a:glow rad="101600">
                    <a:schemeClr val="accent2">
                      <a:satMod val="175000"/>
                      <a:alpha val="40000"/>
                    </a:schemeClr>
                  </a:glow>
                </a:effectLst>
              </a:rPr>
              <a:t>(Online Analytic Processing)</a:t>
            </a:r>
          </a:p>
          <a:p>
            <a:pPr algn="ctr"/>
            <a:r>
              <a:rPr lang="ja-JP" altLang="en-US" sz="1000" dirty="0" smtClean="0">
                <a:solidFill>
                  <a:schemeClr val="bg1"/>
                </a:solidFill>
                <a:effectLst>
                  <a:glow rad="101600">
                    <a:schemeClr val="accent2">
                      <a:satMod val="175000"/>
                      <a:alpha val="40000"/>
                    </a:schemeClr>
                  </a:glow>
                </a:effectLst>
              </a:rPr>
              <a:t>大量にデータを検索</a:t>
            </a:r>
            <a:r>
              <a:rPr kumimoji="1" lang="ja-JP" altLang="en-US" sz="1000" dirty="0" smtClean="0">
                <a:solidFill>
                  <a:schemeClr val="bg1"/>
                </a:solidFill>
                <a:effectLst>
                  <a:glow rad="101600">
                    <a:schemeClr val="accent2">
                      <a:satMod val="175000"/>
                      <a:alpha val="40000"/>
                    </a:schemeClr>
                  </a:glow>
                </a:effectLst>
              </a:rPr>
              <a:t>・集計</a:t>
            </a:r>
            <a:endParaRPr kumimoji="1" lang="ja-JP" altLang="en-US" sz="1000" dirty="0">
              <a:solidFill>
                <a:schemeClr val="bg1"/>
              </a:solidFill>
              <a:effectLst>
                <a:glow rad="101600">
                  <a:schemeClr val="accent2">
                    <a:satMod val="175000"/>
                    <a:alpha val="40000"/>
                  </a:schemeClr>
                </a:glow>
              </a:effectLst>
            </a:endParaRPr>
          </a:p>
        </p:txBody>
      </p:sp>
      <p:grpSp>
        <p:nvGrpSpPr>
          <p:cNvPr id="23" name="図形グループ 22"/>
          <p:cNvGrpSpPr/>
          <p:nvPr/>
        </p:nvGrpSpPr>
        <p:grpSpPr>
          <a:xfrm>
            <a:off x="4081369" y="2085541"/>
            <a:ext cx="911411" cy="911411"/>
            <a:chOff x="4081369" y="2085541"/>
            <a:chExt cx="911411" cy="911411"/>
          </a:xfrm>
        </p:grpSpPr>
        <p:pic>
          <p:nvPicPr>
            <p:cNvPr id="14" name="図 13" descr="MC900431582.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81369" y="2085541"/>
              <a:ext cx="911411" cy="911411"/>
            </a:xfrm>
            <a:prstGeom prst="rect">
              <a:avLst/>
            </a:prstGeom>
          </p:spPr>
        </p:pic>
        <p:sp>
          <p:nvSpPr>
            <p:cNvPr id="255" name="テキスト ボックス 254"/>
            <p:cNvSpPr txBox="1"/>
            <p:nvPr/>
          </p:nvSpPr>
          <p:spPr>
            <a:xfrm>
              <a:off x="4136965" y="2312598"/>
              <a:ext cx="800219" cy="276999"/>
            </a:xfrm>
            <a:prstGeom prst="rect">
              <a:avLst/>
            </a:prstGeom>
            <a:noFill/>
          </p:spPr>
          <p:txBody>
            <a:bodyPr wrap="none" rtlCol="0">
              <a:spAutoFit/>
            </a:bodyPr>
            <a:lstStyle/>
            <a:p>
              <a:pPr algn="ctr"/>
              <a:r>
                <a:rPr kumimoji="1" lang="ja-JP" altLang="en-US" sz="1200" dirty="0" smtClean="0">
                  <a:solidFill>
                    <a:srgbClr val="008000"/>
                  </a:solidFill>
                  <a:effectLst>
                    <a:glow rad="139700">
                      <a:schemeClr val="accent3">
                        <a:satMod val="175000"/>
                        <a:alpha val="40000"/>
                      </a:schemeClr>
                    </a:glow>
                  </a:effectLst>
                </a:rPr>
                <a:t>自動同期</a:t>
              </a:r>
              <a:endParaRPr kumimoji="1" lang="ja-JP" altLang="en-US" sz="1200" dirty="0">
                <a:solidFill>
                  <a:srgbClr val="008000"/>
                </a:solidFill>
                <a:effectLst>
                  <a:glow rad="139700">
                    <a:schemeClr val="accent3">
                      <a:satMod val="175000"/>
                      <a:alpha val="40000"/>
                    </a:schemeClr>
                  </a:glow>
                </a:effectLst>
              </a:endParaRPr>
            </a:p>
          </p:txBody>
        </p:sp>
      </p:grpSp>
      <p:grpSp>
        <p:nvGrpSpPr>
          <p:cNvPr id="24" name="図形グループ 23"/>
          <p:cNvGrpSpPr/>
          <p:nvPr/>
        </p:nvGrpSpPr>
        <p:grpSpPr>
          <a:xfrm>
            <a:off x="2627784" y="4238352"/>
            <a:ext cx="3816424" cy="1631702"/>
            <a:chOff x="2627784" y="4238352"/>
            <a:chExt cx="3816424" cy="1631702"/>
          </a:xfrm>
        </p:grpSpPr>
        <p:sp>
          <p:nvSpPr>
            <p:cNvPr id="5" name="フローチャート: 磁気ディスク 4"/>
            <p:cNvSpPr/>
            <p:nvPr/>
          </p:nvSpPr>
          <p:spPr bwMode="auto">
            <a:xfrm>
              <a:off x="2627784" y="4382368"/>
              <a:ext cx="3816424" cy="1487686"/>
            </a:xfrm>
            <a:prstGeom prst="flowChartMagneticDisk">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400" dirty="0" smtClean="0">
                <a:solidFill>
                  <a:schemeClr val="bg1"/>
                </a:solidFill>
                <a:effectLst>
                  <a:glow rad="139700">
                    <a:schemeClr val="accent2">
                      <a:satMod val="175000"/>
                      <a:alpha val="40000"/>
                    </a:schemeClr>
                  </a:glow>
                </a:effectLst>
                <a:ea typeface="HG丸ｺﾞｼｯｸM-PRO" pitchFamily="50" charset="-128"/>
              </a:endParaRPr>
            </a:p>
          </p:txBody>
        </p:sp>
        <p:grpSp>
          <p:nvGrpSpPr>
            <p:cNvPr id="4" name="図形グループ 3"/>
            <p:cNvGrpSpPr/>
            <p:nvPr/>
          </p:nvGrpSpPr>
          <p:grpSpPr>
            <a:xfrm>
              <a:off x="3312939" y="4958432"/>
              <a:ext cx="2448272" cy="726513"/>
              <a:chOff x="3275856" y="4568262"/>
              <a:chExt cx="2448272" cy="726513"/>
            </a:xfrm>
          </p:grpSpPr>
          <p:sp>
            <p:nvSpPr>
              <p:cNvPr id="58" name="正方形/長方形 57"/>
              <p:cNvSpPr/>
              <p:nvPr/>
            </p:nvSpPr>
            <p:spPr bwMode="auto">
              <a:xfrm>
                <a:off x="3275856" y="456826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59" name="正方形/長方形 58"/>
              <p:cNvSpPr/>
              <p:nvPr/>
            </p:nvSpPr>
            <p:spPr bwMode="auto">
              <a:xfrm>
                <a:off x="3419872" y="456826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60" name="正方形/長方形 59"/>
              <p:cNvSpPr/>
              <p:nvPr/>
            </p:nvSpPr>
            <p:spPr bwMode="auto">
              <a:xfrm>
                <a:off x="3563888" y="456826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61" name="正方形/長方形 60"/>
              <p:cNvSpPr/>
              <p:nvPr/>
            </p:nvSpPr>
            <p:spPr bwMode="auto">
              <a:xfrm>
                <a:off x="3707904" y="456826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62" name="正方形/長方形 61"/>
              <p:cNvSpPr/>
              <p:nvPr/>
            </p:nvSpPr>
            <p:spPr bwMode="auto">
              <a:xfrm>
                <a:off x="3851920" y="456826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63" name="正方形/長方形 62"/>
              <p:cNvSpPr/>
              <p:nvPr/>
            </p:nvSpPr>
            <p:spPr bwMode="auto">
              <a:xfrm>
                <a:off x="3995936" y="456826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64" name="正方形/長方形 63"/>
              <p:cNvSpPr/>
              <p:nvPr/>
            </p:nvSpPr>
            <p:spPr bwMode="auto">
              <a:xfrm>
                <a:off x="4139952" y="456826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65" name="正方形/長方形 64"/>
              <p:cNvSpPr/>
              <p:nvPr/>
            </p:nvSpPr>
            <p:spPr bwMode="auto">
              <a:xfrm>
                <a:off x="4283968" y="456826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66" name="正方形/長方形 65"/>
              <p:cNvSpPr/>
              <p:nvPr/>
            </p:nvSpPr>
            <p:spPr bwMode="auto">
              <a:xfrm>
                <a:off x="4427984" y="456826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67" name="正方形/長方形 66"/>
              <p:cNvSpPr/>
              <p:nvPr/>
            </p:nvSpPr>
            <p:spPr bwMode="auto">
              <a:xfrm>
                <a:off x="4572000" y="456826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68" name="正方形/長方形 67"/>
              <p:cNvSpPr/>
              <p:nvPr/>
            </p:nvSpPr>
            <p:spPr bwMode="auto">
              <a:xfrm>
                <a:off x="4716016" y="456826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69" name="正方形/長方形 68"/>
              <p:cNvSpPr/>
              <p:nvPr/>
            </p:nvSpPr>
            <p:spPr bwMode="auto">
              <a:xfrm>
                <a:off x="4860032" y="456826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70" name="正方形/長方形 69"/>
              <p:cNvSpPr/>
              <p:nvPr/>
            </p:nvSpPr>
            <p:spPr bwMode="auto">
              <a:xfrm>
                <a:off x="5004048" y="456826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71" name="正方形/長方形 70"/>
              <p:cNvSpPr/>
              <p:nvPr/>
            </p:nvSpPr>
            <p:spPr bwMode="auto">
              <a:xfrm>
                <a:off x="5148064" y="456826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72" name="正方形/長方形 71"/>
              <p:cNvSpPr/>
              <p:nvPr/>
            </p:nvSpPr>
            <p:spPr bwMode="auto">
              <a:xfrm>
                <a:off x="5292080" y="456826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73" name="正方形/長方形 72"/>
              <p:cNvSpPr/>
              <p:nvPr/>
            </p:nvSpPr>
            <p:spPr bwMode="auto">
              <a:xfrm>
                <a:off x="5436096" y="456826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74" name="正方形/長方形 73"/>
              <p:cNvSpPr/>
              <p:nvPr/>
            </p:nvSpPr>
            <p:spPr bwMode="auto">
              <a:xfrm>
                <a:off x="5580112" y="456826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92" name="正方形/長方形 91"/>
              <p:cNvSpPr/>
              <p:nvPr/>
            </p:nvSpPr>
            <p:spPr bwMode="auto">
              <a:xfrm>
                <a:off x="3275856" y="486272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93" name="正方形/長方形 92"/>
              <p:cNvSpPr/>
              <p:nvPr/>
            </p:nvSpPr>
            <p:spPr bwMode="auto">
              <a:xfrm>
                <a:off x="3419872" y="486272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94" name="正方形/長方形 93"/>
              <p:cNvSpPr/>
              <p:nvPr/>
            </p:nvSpPr>
            <p:spPr bwMode="auto">
              <a:xfrm>
                <a:off x="3563888" y="486272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95" name="正方形/長方形 94"/>
              <p:cNvSpPr/>
              <p:nvPr/>
            </p:nvSpPr>
            <p:spPr bwMode="auto">
              <a:xfrm>
                <a:off x="3707904" y="486272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96" name="正方形/長方形 95"/>
              <p:cNvSpPr/>
              <p:nvPr/>
            </p:nvSpPr>
            <p:spPr bwMode="auto">
              <a:xfrm>
                <a:off x="3851920" y="486272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97" name="正方形/長方形 96"/>
              <p:cNvSpPr/>
              <p:nvPr/>
            </p:nvSpPr>
            <p:spPr bwMode="auto">
              <a:xfrm>
                <a:off x="3995936" y="486272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98" name="正方形/長方形 97"/>
              <p:cNvSpPr/>
              <p:nvPr/>
            </p:nvSpPr>
            <p:spPr bwMode="auto">
              <a:xfrm>
                <a:off x="4139952" y="486272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99" name="正方形/長方形 98"/>
              <p:cNvSpPr/>
              <p:nvPr/>
            </p:nvSpPr>
            <p:spPr bwMode="auto">
              <a:xfrm>
                <a:off x="4283968" y="486272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0" name="正方形/長方形 99"/>
              <p:cNvSpPr/>
              <p:nvPr/>
            </p:nvSpPr>
            <p:spPr bwMode="auto">
              <a:xfrm>
                <a:off x="4427984" y="486272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1" name="正方形/長方形 100"/>
              <p:cNvSpPr/>
              <p:nvPr/>
            </p:nvSpPr>
            <p:spPr bwMode="auto">
              <a:xfrm>
                <a:off x="4572000" y="486272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2" name="正方形/長方形 101"/>
              <p:cNvSpPr/>
              <p:nvPr/>
            </p:nvSpPr>
            <p:spPr bwMode="auto">
              <a:xfrm>
                <a:off x="4716016" y="486272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3" name="正方形/長方形 102"/>
              <p:cNvSpPr/>
              <p:nvPr/>
            </p:nvSpPr>
            <p:spPr bwMode="auto">
              <a:xfrm>
                <a:off x="4860032" y="486272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4" name="正方形/長方形 103"/>
              <p:cNvSpPr/>
              <p:nvPr/>
            </p:nvSpPr>
            <p:spPr bwMode="auto">
              <a:xfrm>
                <a:off x="5004048" y="486272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5" name="正方形/長方形 104"/>
              <p:cNvSpPr/>
              <p:nvPr/>
            </p:nvSpPr>
            <p:spPr bwMode="auto">
              <a:xfrm>
                <a:off x="5148064" y="486272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6" name="正方形/長方形 105"/>
              <p:cNvSpPr/>
              <p:nvPr/>
            </p:nvSpPr>
            <p:spPr bwMode="auto">
              <a:xfrm>
                <a:off x="5292080" y="486272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7" name="正方形/長方形 106"/>
              <p:cNvSpPr/>
              <p:nvPr/>
            </p:nvSpPr>
            <p:spPr bwMode="auto">
              <a:xfrm>
                <a:off x="5436096" y="486272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8" name="正方形/長方形 107"/>
              <p:cNvSpPr/>
              <p:nvPr/>
            </p:nvSpPr>
            <p:spPr bwMode="auto">
              <a:xfrm>
                <a:off x="5580112" y="486272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9" name="正方形/長方形 108"/>
              <p:cNvSpPr/>
              <p:nvPr/>
            </p:nvSpPr>
            <p:spPr bwMode="auto">
              <a:xfrm>
                <a:off x="3275856" y="472514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10" name="正方形/長方形 109"/>
              <p:cNvSpPr/>
              <p:nvPr/>
            </p:nvSpPr>
            <p:spPr bwMode="auto">
              <a:xfrm>
                <a:off x="3419872" y="472514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11" name="正方形/長方形 110"/>
              <p:cNvSpPr/>
              <p:nvPr/>
            </p:nvSpPr>
            <p:spPr bwMode="auto">
              <a:xfrm>
                <a:off x="3563888" y="472514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12" name="正方形/長方形 111"/>
              <p:cNvSpPr/>
              <p:nvPr/>
            </p:nvSpPr>
            <p:spPr bwMode="auto">
              <a:xfrm>
                <a:off x="3707904" y="472514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13" name="正方形/長方形 112"/>
              <p:cNvSpPr/>
              <p:nvPr/>
            </p:nvSpPr>
            <p:spPr bwMode="auto">
              <a:xfrm>
                <a:off x="3851920" y="472514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14" name="正方形/長方形 113"/>
              <p:cNvSpPr/>
              <p:nvPr/>
            </p:nvSpPr>
            <p:spPr bwMode="auto">
              <a:xfrm>
                <a:off x="3995936" y="472514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15" name="正方形/長方形 114"/>
              <p:cNvSpPr/>
              <p:nvPr/>
            </p:nvSpPr>
            <p:spPr bwMode="auto">
              <a:xfrm>
                <a:off x="4139952" y="472514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16" name="正方形/長方形 115"/>
              <p:cNvSpPr/>
              <p:nvPr/>
            </p:nvSpPr>
            <p:spPr bwMode="auto">
              <a:xfrm>
                <a:off x="4283968" y="472514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17" name="正方形/長方形 116"/>
              <p:cNvSpPr/>
              <p:nvPr/>
            </p:nvSpPr>
            <p:spPr bwMode="auto">
              <a:xfrm>
                <a:off x="4427984" y="472514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18" name="正方形/長方形 117"/>
              <p:cNvSpPr/>
              <p:nvPr/>
            </p:nvSpPr>
            <p:spPr bwMode="auto">
              <a:xfrm>
                <a:off x="4572000" y="472514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19" name="正方形/長方形 118"/>
              <p:cNvSpPr/>
              <p:nvPr/>
            </p:nvSpPr>
            <p:spPr bwMode="auto">
              <a:xfrm>
                <a:off x="4716016" y="472514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20" name="正方形/長方形 119"/>
              <p:cNvSpPr/>
              <p:nvPr/>
            </p:nvSpPr>
            <p:spPr bwMode="auto">
              <a:xfrm>
                <a:off x="4860032" y="472514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21" name="正方形/長方形 120"/>
              <p:cNvSpPr/>
              <p:nvPr/>
            </p:nvSpPr>
            <p:spPr bwMode="auto">
              <a:xfrm>
                <a:off x="5004048" y="472514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22" name="正方形/長方形 121"/>
              <p:cNvSpPr/>
              <p:nvPr/>
            </p:nvSpPr>
            <p:spPr bwMode="auto">
              <a:xfrm>
                <a:off x="5148064" y="472514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23" name="正方形/長方形 122"/>
              <p:cNvSpPr/>
              <p:nvPr/>
            </p:nvSpPr>
            <p:spPr bwMode="auto">
              <a:xfrm>
                <a:off x="5292080" y="472514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24" name="正方形/長方形 123"/>
              <p:cNvSpPr/>
              <p:nvPr/>
            </p:nvSpPr>
            <p:spPr bwMode="auto">
              <a:xfrm>
                <a:off x="5436096" y="472514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25" name="正方形/長方形 124"/>
              <p:cNvSpPr/>
              <p:nvPr/>
            </p:nvSpPr>
            <p:spPr bwMode="auto">
              <a:xfrm>
                <a:off x="5580112" y="472514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26" name="正方形/長方形 125"/>
              <p:cNvSpPr/>
              <p:nvPr/>
            </p:nvSpPr>
            <p:spPr bwMode="auto">
              <a:xfrm>
                <a:off x="3275856" y="515075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27" name="正方形/長方形 126"/>
              <p:cNvSpPr/>
              <p:nvPr/>
            </p:nvSpPr>
            <p:spPr bwMode="auto">
              <a:xfrm>
                <a:off x="3419872" y="515075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28" name="正方形/長方形 127"/>
              <p:cNvSpPr/>
              <p:nvPr/>
            </p:nvSpPr>
            <p:spPr bwMode="auto">
              <a:xfrm>
                <a:off x="3563888" y="515075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29" name="正方形/長方形 128"/>
              <p:cNvSpPr/>
              <p:nvPr/>
            </p:nvSpPr>
            <p:spPr bwMode="auto">
              <a:xfrm>
                <a:off x="3707904" y="515075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0" name="正方形/長方形 129"/>
              <p:cNvSpPr/>
              <p:nvPr/>
            </p:nvSpPr>
            <p:spPr bwMode="auto">
              <a:xfrm>
                <a:off x="3851920" y="515075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1" name="正方形/長方形 130"/>
              <p:cNvSpPr/>
              <p:nvPr/>
            </p:nvSpPr>
            <p:spPr bwMode="auto">
              <a:xfrm>
                <a:off x="3995936" y="515075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2" name="正方形/長方形 131"/>
              <p:cNvSpPr/>
              <p:nvPr/>
            </p:nvSpPr>
            <p:spPr bwMode="auto">
              <a:xfrm>
                <a:off x="4139952" y="515075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3" name="正方形/長方形 132"/>
              <p:cNvSpPr/>
              <p:nvPr/>
            </p:nvSpPr>
            <p:spPr bwMode="auto">
              <a:xfrm>
                <a:off x="4283968" y="515075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4" name="正方形/長方形 133"/>
              <p:cNvSpPr/>
              <p:nvPr/>
            </p:nvSpPr>
            <p:spPr bwMode="auto">
              <a:xfrm>
                <a:off x="4427984" y="515075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5" name="正方形/長方形 134"/>
              <p:cNvSpPr/>
              <p:nvPr/>
            </p:nvSpPr>
            <p:spPr bwMode="auto">
              <a:xfrm>
                <a:off x="4572000" y="515075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6" name="正方形/長方形 135"/>
              <p:cNvSpPr/>
              <p:nvPr/>
            </p:nvSpPr>
            <p:spPr bwMode="auto">
              <a:xfrm>
                <a:off x="4716016" y="515075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7" name="正方形/長方形 136"/>
              <p:cNvSpPr/>
              <p:nvPr/>
            </p:nvSpPr>
            <p:spPr bwMode="auto">
              <a:xfrm>
                <a:off x="4860032" y="515075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8" name="正方形/長方形 137"/>
              <p:cNvSpPr/>
              <p:nvPr/>
            </p:nvSpPr>
            <p:spPr bwMode="auto">
              <a:xfrm>
                <a:off x="5004048" y="515075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9" name="正方形/長方形 138"/>
              <p:cNvSpPr/>
              <p:nvPr/>
            </p:nvSpPr>
            <p:spPr bwMode="auto">
              <a:xfrm>
                <a:off x="5148064" y="515075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40" name="正方形/長方形 139"/>
              <p:cNvSpPr/>
              <p:nvPr/>
            </p:nvSpPr>
            <p:spPr bwMode="auto">
              <a:xfrm>
                <a:off x="5292080" y="515075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41" name="正方形/長方形 140"/>
              <p:cNvSpPr/>
              <p:nvPr/>
            </p:nvSpPr>
            <p:spPr bwMode="auto">
              <a:xfrm>
                <a:off x="5436096" y="515075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42" name="正方形/長方形 141"/>
              <p:cNvSpPr/>
              <p:nvPr/>
            </p:nvSpPr>
            <p:spPr bwMode="auto">
              <a:xfrm>
                <a:off x="5580112" y="515075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43" name="正方形/長方形 142"/>
              <p:cNvSpPr/>
              <p:nvPr/>
            </p:nvSpPr>
            <p:spPr bwMode="auto">
              <a:xfrm>
                <a:off x="3275856" y="501317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44" name="正方形/長方形 143"/>
              <p:cNvSpPr/>
              <p:nvPr/>
            </p:nvSpPr>
            <p:spPr bwMode="auto">
              <a:xfrm>
                <a:off x="3419872" y="501317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45" name="正方形/長方形 144"/>
              <p:cNvSpPr/>
              <p:nvPr/>
            </p:nvSpPr>
            <p:spPr bwMode="auto">
              <a:xfrm>
                <a:off x="3563888" y="501317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46" name="正方形/長方形 145"/>
              <p:cNvSpPr/>
              <p:nvPr/>
            </p:nvSpPr>
            <p:spPr bwMode="auto">
              <a:xfrm>
                <a:off x="3707904" y="501317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47" name="正方形/長方形 146"/>
              <p:cNvSpPr/>
              <p:nvPr/>
            </p:nvSpPr>
            <p:spPr bwMode="auto">
              <a:xfrm>
                <a:off x="3851920" y="501317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48" name="正方形/長方形 147"/>
              <p:cNvSpPr/>
              <p:nvPr/>
            </p:nvSpPr>
            <p:spPr bwMode="auto">
              <a:xfrm>
                <a:off x="3995936" y="501317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49" name="正方形/長方形 148"/>
              <p:cNvSpPr/>
              <p:nvPr/>
            </p:nvSpPr>
            <p:spPr bwMode="auto">
              <a:xfrm>
                <a:off x="4139952" y="501317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50" name="正方形/長方形 149"/>
              <p:cNvSpPr/>
              <p:nvPr/>
            </p:nvSpPr>
            <p:spPr bwMode="auto">
              <a:xfrm>
                <a:off x="4283968" y="501317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51" name="正方形/長方形 150"/>
              <p:cNvSpPr/>
              <p:nvPr/>
            </p:nvSpPr>
            <p:spPr bwMode="auto">
              <a:xfrm>
                <a:off x="4427984" y="501317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52" name="正方形/長方形 151"/>
              <p:cNvSpPr/>
              <p:nvPr/>
            </p:nvSpPr>
            <p:spPr bwMode="auto">
              <a:xfrm>
                <a:off x="4572000" y="501317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53" name="正方形/長方形 152"/>
              <p:cNvSpPr/>
              <p:nvPr/>
            </p:nvSpPr>
            <p:spPr bwMode="auto">
              <a:xfrm>
                <a:off x="4716016" y="501317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54" name="正方形/長方形 153"/>
              <p:cNvSpPr/>
              <p:nvPr/>
            </p:nvSpPr>
            <p:spPr bwMode="auto">
              <a:xfrm>
                <a:off x="4860032" y="501317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55" name="正方形/長方形 154"/>
              <p:cNvSpPr/>
              <p:nvPr/>
            </p:nvSpPr>
            <p:spPr bwMode="auto">
              <a:xfrm>
                <a:off x="5004048" y="501317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56" name="正方形/長方形 155"/>
              <p:cNvSpPr/>
              <p:nvPr/>
            </p:nvSpPr>
            <p:spPr bwMode="auto">
              <a:xfrm>
                <a:off x="5148064" y="501317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57" name="正方形/長方形 156"/>
              <p:cNvSpPr/>
              <p:nvPr/>
            </p:nvSpPr>
            <p:spPr bwMode="auto">
              <a:xfrm>
                <a:off x="5292080" y="501317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58" name="正方形/長方形 157"/>
              <p:cNvSpPr/>
              <p:nvPr/>
            </p:nvSpPr>
            <p:spPr bwMode="auto">
              <a:xfrm>
                <a:off x="5436096" y="501317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59" name="正方形/長方形 158"/>
              <p:cNvSpPr/>
              <p:nvPr/>
            </p:nvSpPr>
            <p:spPr bwMode="auto">
              <a:xfrm>
                <a:off x="5580112" y="501317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62" name="テキスト ボックス 161"/>
              <p:cNvSpPr txBox="1"/>
              <p:nvPr/>
            </p:nvSpPr>
            <p:spPr>
              <a:xfrm>
                <a:off x="3947929" y="4705980"/>
                <a:ext cx="1149674" cy="523220"/>
              </a:xfrm>
              <a:prstGeom prst="rect">
                <a:avLst/>
              </a:prstGeom>
              <a:noFill/>
            </p:spPr>
            <p:txBody>
              <a:bodyPr wrap="none" rtlCol="0">
                <a:spAutoFit/>
              </a:bodyPr>
              <a:lstStyle/>
              <a:p>
                <a:pPr algn="ctr"/>
                <a:r>
                  <a:rPr kumimoji="1" lang="ja-JP" altLang="en-US" sz="2800" dirty="0" smtClean="0">
                    <a:solidFill>
                      <a:schemeClr val="bg1"/>
                    </a:solidFill>
                    <a:effectLst>
                      <a:glow rad="228600">
                        <a:schemeClr val="accent2">
                          <a:satMod val="175000"/>
                          <a:alpha val="40000"/>
                        </a:schemeClr>
                      </a:glow>
                    </a:effectLst>
                  </a:rPr>
                  <a:t>データ</a:t>
                </a:r>
                <a:endParaRPr kumimoji="1" lang="ja-JP" altLang="en-US" sz="2800" dirty="0">
                  <a:solidFill>
                    <a:schemeClr val="bg1"/>
                  </a:solidFill>
                  <a:effectLst>
                    <a:glow rad="228600">
                      <a:schemeClr val="accent2">
                        <a:satMod val="175000"/>
                        <a:alpha val="40000"/>
                      </a:schemeClr>
                    </a:glow>
                  </a:effectLst>
                </a:endParaRPr>
              </a:p>
            </p:txBody>
          </p:sp>
        </p:grpSp>
        <p:sp>
          <p:nvSpPr>
            <p:cNvPr id="6" name="上下矢印 5"/>
            <p:cNvSpPr/>
            <p:nvPr/>
          </p:nvSpPr>
          <p:spPr bwMode="auto">
            <a:xfrm>
              <a:off x="4393059" y="4238352"/>
              <a:ext cx="288032" cy="576064"/>
            </a:xfrm>
            <a:prstGeom prst="upDownArrow">
              <a:avLst/>
            </a:prstGeom>
            <a:solidFill>
              <a:srgbClr val="3366FF"/>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57" name="テキスト ボックス 256"/>
            <p:cNvSpPr txBox="1"/>
            <p:nvPr/>
          </p:nvSpPr>
          <p:spPr>
            <a:xfrm>
              <a:off x="3347864" y="4437112"/>
              <a:ext cx="949799" cy="307777"/>
            </a:xfrm>
            <a:prstGeom prst="rect">
              <a:avLst/>
            </a:prstGeom>
            <a:noFill/>
          </p:spPr>
          <p:txBody>
            <a:bodyPr wrap="none" rtlCol="0">
              <a:spAutoFit/>
            </a:bodyPr>
            <a:lstStyle/>
            <a:p>
              <a:pPr algn="ctr"/>
              <a:r>
                <a:rPr kumimoji="1" lang="ja-JP" altLang="en-US" sz="1400" dirty="0" smtClean="0">
                  <a:solidFill>
                    <a:srgbClr val="0000FF"/>
                  </a:solidFill>
                </a:rPr>
                <a:t>ストレージ</a:t>
              </a:r>
              <a:endParaRPr kumimoji="1" lang="ja-JP" altLang="en-US" sz="1400" dirty="0">
                <a:solidFill>
                  <a:srgbClr val="0000FF"/>
                </a:solidFill>
              </a:endParaRPr>
            </a:p>
          </p:txBody>
        </p:sp>
      </p:grpSp>
    </p:spTree>
    <p:extLst>
      <p:ext uri="{BB962C8B-B14F-4D97-AF65-F5344CB8AC3E}">
        <p14:creationId xmlns:p14="http://schemas.microsoft.com/office/powerpoint/2010/main" val="13373845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up)">
                                      <p:cBhvr>
                                        <p:cTn id="14" dur="500"/>
                                        <p:tgtEl>
                                          <p:spTgt spid="2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500" fill="hold"/>
                                        <p:tgtEl>
                                          <p:spTgt spid="21"/>
                                        </p:tgtEl>
                                        <p:attrNameLst>
                                          <p:attrName>ppt_w</p:attrName>
                                        </p:attrNameLst>
                                      </p:cBhvr>
                                      <p:tavLst>
                                        <p:tav tm="0">
                                          <p:val>
                                            <p:fltVal val="0"/>
                                          </p:val>
                                        </p:tav>
                                        <p:tav tm="100000">
                                          <p:val>
                                            <p:strVal val="#ppt_w"/>
                                          </p:val>
                                        </p:tav>
                                      </p:tavLst>
                                    </p:anim>
                                    <p:anim calcmode="lin" valueType="num">
                                      <p:cBhvr>
                                        <p:cTn id="20" dur="500" fill="hold"/>
                                        <p:tgtEl>
                                          <p:spTgt spid="21"/>
                                        </p:tgtEl>
                                        <p:attrNameLst>
                                          <p:attrName>ppt_h</p:attrName>
                                        </p:attrNameLst>
                                      </p:cBhvr>
                                      <p:tavLst>
                                        <p:tav tm="0">
                                          <p:val>
                                            <p:fltVal val="0"/>
                                          </p:val>
                                        </p:tav>
                                        <p:tav tm="100000">
                                          <p:val>
                                            <p:strVal val="#ppt_h"/>
                                          </p:val>
                                        </p:tav>
                                      </p:tavLst>
                                    </p:anim>
                                    <p:animEffect transition="in" filter="fade">
                                      <p:cBhvr>
                                        <p:cTn id="21" dur="5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ja-JP" altLang="en-US" dirty="0" smtClean="0"/>
              <a:t>ストレージ</a:t>
            </a:r>
            <a:r>
              <a:rPr lang="en-US" altLang="ja-JP" dirty="0" smtClean="0"/>
              <a:t>･</a:t>
            </a:r>
            <a:r>
              <a:rPr lang="ja-JP" altLang="en-US" dirty="0" smtClean="0"/>
              <a:t>テクノロジーが注目される理由</a:t>
            </a:r>
            <a:endParaRPr kumimoji="1" lang="ja-JP" altLang="en-US" dirty="0"/>
          </a:p>
        </p:txBody>
      </p:sp>
      <p:sp>
        <p:nvSpPr>
          <p:cNvPr id="5" name="角丸四角形 4"/>
          <p:cNvSpPr/>
          <p:nvPr/>
        </p:nvSpPr>
        <p:spPr bwMode="auto">
          <a:xfrm>
            <a:off x="529556" y="1268760"/>
            <a:ext cx="2602284" cy="1296144"/>
          </a:xfrm>
          <a:prstGeom prst="roundRect">
            <a:avLst>
              <a:gd name="adj" fmla="val 7849"/>
            </a:avLst>
          </a:prstGeom>
          <a:solidFill>
            <a:srgbClr val="800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baseline="0" dirty="0" smtClean="0">
                <a:ln>
                  <a:noFill/>
                </a:ln>
                <a:solidFill>
                  <a:schemeClr val="bg1"/>
                </a:solidFill>
                <a:effectLst/>
                <a:ea typeface="HG丸ｺﾞｼｯｸM-PRO" pitchFamily="50" charset="-128"/>
              </a:rPr>
              <a:t>ビッグ・データ</a:t>
            </a:r>
            <a:endParaRPr kumimoji="0" lang="en-US" altLang="ja-JP" b="0" i="0" u="none" strike="noStrike" cap="none" normalizeH="0" baseline="0" dirty="0" smtClean="0">
              <a:ln>
                <a:noFill/>
              </a:ln>
              <a:solidFill>
                <a:schemeClr val="bg1"/>
              </a:solidFill>
              <a:effectLst/>
              <a:ea typeface="HG丸ｺﾞｼｯｸM-PRO" pitchFamily="50" charset="-128"/>
            </a:endParaRPr>
          </a:p>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200" dirty="0" smtClean="0">
                <a:solidFill>
                  <a:schemeClr val="bg1"/>
                </a:solidFill>
                <a:ea typeface="HG丸ｺﾞｼｯｸM-PRO" pitchFamily="50" charset="-128"/>
              </a:rPr>
              <a:t>モバイル、</a:t>
            </a:r>
            <a:r>
              <a:rPr kumimoji="0" lang="en-US" altLang="ja-JP" sz="1200" dirty="0" err="1" smtClean="0">
                <a:solidFill>
                  <a:schemeClr val="bg1"/>
                </a:solidFill>
                <a:ea typeface="HG丸ｺﾞｼｯｸM-PRO" pitchFamily="50" charset="-128"/>
              </a:rPr>
              <a:t>IoT</a:t>
            </a:r>
            <a:r>
              <a:rPr kumimoji="0" lang="ja-JP" altLang="en-US" sz="1200" dirty="0" smtClean="0">
                <a:solidFill>
                  <a:schemeClr val="bg1"/>
                </a:solidFill>
                <a:ea typeface="HG丸ｺﾞｼｯｸM-PRO" pitchFamily="50" charset="-128"/>
              </a:rPr>
              <a:t>などから生まれるビッグーデータへの対応は現実的課題となっている</a:t>
            </a:r>
            <a:endParaRPr kumimoji="0" lang="ja-JP" altLang="en-US" sz="1200" b="0" i="0" u="none" strike="noStrike" cap="none" normalizeH="0" baseline="0" dirty="0" smtClean="0">
              <a:ln>
                <a:noFill/>
              </a:ln>
              <a:solidFill>
                <a:schemeClr val="bg1"/>
              </a:solidFill>
              <a:effectLst/>
              <a:ea typeface="HG丸ｺﾞｼｯｸM-PRO" pitchFamily="50" charset="-128"/>
            </a:endParaRPr>
          </a:p>
        </p:txBody>
      </p:sp>
      <p:sp>
        <p:nvSpPr>
          <p:cNvPr id="6" name="角丸四角形 5"/>
          <p:cNvSpPr/>
          <p:nvPr/>
        </p:nvSpPr>
        <p:spPr bwMode="auto">
          <a:xfrm>
            <a:off x="3265860" y="1268760"/>
            <a:ext cx="2602284" cy="1296144"/>
          </a:xfrm>
          <a:prstGeom prst="roundRect">
            <a:avLst>
              <a:gd name="adj" fmla="val 7849"/>
            </a:avLst>
          </a:prstGeom>
          <a:solidFill>
            <a:srgbClr val="800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dirty="0" smtClean="0">
                <a:solidFill>
                  <a:schemeClr val="bg1"/>
                </a:solidFill>
                <a:ea typeface="HG丸ｺﾞｼｯｸM-PRO" pitchFamily="50" charset="-128"/>
              </a:rPr>
              <a:t>ビジネス・スピード</a:t>
            </a:r>
            <a:endParaRPr kumimoji="0" lang="en-US" altLang="ja-JP" dirty="0" smtClean="0">
              <a:solidFill>
                <a:schemeClr val="bg1"/>
              </a:solidFill>
              <a:ea typeface="HG丸ｺﾞｼｯｸM-PRO" pitchFamily="50" charset="-128"/>
            </a:endParaRPr>
          </a:p>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200" dirty="0" smtClean="0">
                <a:solidFill>
                  <a:schemeClr val="bg1"/>
                </a:solidFill>
                <a:ea typeface="HG丸ｺﾞｼｯｸM-PRO" pitchFamily="50" charset="-128"/>
              </a:rPr>
              <a:t>ビジネス・サイクルの加速、不確実性の拡大により、データ利用ニーズが大きく変化してきている</a:t>
            </a:r>
            <a:endParaRPr kumimoji="0" lang="en-US" altLang="ja-JP" sz="1200" dirty="0" smtClean="0">
              <a:solidFill>
                <a:schemeClr val="bg1"/>
              </a:solidFill>
              <a:ea typeface="HG丸ｺﾞｼｯｸM-PRO" pitchFamily="50" charset="-128"/>
            </a:endParaRPr>
          </a:p>
        </p:txBody>
      </p:sp>
      <p:sp>
        <p:nvSpPr>
          <p:cNvPr id="7" name="角丸四角形 6"/>
          <p:cNvSpPr/>
          <p:nvPr/>
        </p:nvSpPr>
        <p:spPr bwMode="auto">
          <a:xfrm>
            <a:off x="6002164" y="1268760"/>
            <a:ext cx="2602284" cy="1296144"/>
          </a:xfrm>
          <a:prstGeom prst="roundRect">
            <a:avLst>
              <a:gd name="adj" fmla="val 7849"/>
            </a:avLst>
          </a:prstGeom>
          <a:solidFill>
            <a:srgbClr val="800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dirty="0" smtClean="0">
                <a:solidFill>
                  <a:schemeClr val="bg1"/>
                </a:solidFill>
                <a:ea typeface="HG丸ｺﾞｼｯｸM-PRO" pitchFamily="50" charset="-128"/>
              </a:rPr>
              <a:t>TCO</a:t>
            </a:r>
            <a:r>
              <a:rPr kumimoji="0" lang="ja-JP" altLang="en-US" dirty="0" smtClean="0">
                <a:solidFill>
                  <a:schemeClr val="bg1"/>
                </a:solidFill>
                <a:ea typeface="HG丸ｺﾞｼｯｸM-PRO" pitchFamily="50" charset="-128"/>
              </a:rPr>
              <a:t>増大</a:t>
            </a:r>
            <a:endParaRPr kumimoji="0" lang="en-US" altLang="ja-JP" dirty="0" smtClean="0">
              <a:solidFill>
                <a:schemeClr val="bg1"/>
              </a:solidFill>
              <a:ea typeface="HG丸ｺﾞｼｯｸM-PRO" pitchFamily="50" charset="-128"/>
            </a:endParaRPr>
          </a:p>
          <a:p>
            <a:pPr marL="0" marR="0" indent="0" algn="l" defTabSz="914400" rtl="0" eaLnBrk="1" fontAlgn="base" latinLnBrk="0" hangingPunct="1">
              <a:lnSpc>
                <a:spcPct val="100000"/>
              </a:lnSpc>
              <a:spcBef>
                <a:spcPct val="20000"/>
              </a:spcBef>
              <a:spcAft>
                <a:spcPct val="0"/>
              </a:spcAft>
              <a:buClrTx/>
              <a:buSzTx/>
              <a:buFontTx/>
              <a:buNone/>
              <a:tabLst/>
            </a:pPr>
            <a:r>
              <a:rPr kumimoji="0" lang="en-US" altLang="ja-JP" sz="1200" dirty="0" smtClean="0">
                <a:solidFill>
                  <a:schemeClr val="bg1"/>
                </a:solidFill>
                <a:ea typeface="HG丸ｺﾞｼｯｸM-PRO" pitchFamily="50" charset="-128"/>
              </a:rPr>
              <a:t>TCO</a:t>
            </a:r>
            <a:r>
              <a:rPr kumimoji="0" lang="ja-JP" altLang="en-US" sz="1200" dirty="0" smtClean="0">
                <a:solidFill>
                  <a:schemeClr val="bg1"/>
                </a:solidFill>
                <a:ea typeface="HG丸ｺﾞｼｯｸM-PRO" pitchFamily="50" charset="-128"/>
              </a:rPr>
              <a:t>削減圧力が高まっている。この解決手段として仮想化への期待か高まっている</a:t>
            </a:r>
            <a:endParaRPr kumimoji="0" lang="en-US" altLang="ja-JP" sz="1200" dirty="0" smtClean="0">
              <a:solidFill>
                <a:schemeClr val="bg1"/>
              </a:solidFill>
              <a:ea typeface="HG丸ｺﾞｼｯｸM-PRO" pitchFamily="50" charset="-128"/>
            </a:endParaRPr>
          </a:p>
        </p:txBody>
      </p:sp>
      <p:grpSp>
        <p:nvGrpSpPr>
          <p:cNvPr id="2" name="図形グループ 1"/>
          <p:cNvGrpSpPr/>
          <p:nvPr/>
        </p:nvGrpSpPr>
        <p:grpSpPr>
          <a:xfrm>
            <a:off x="539552" y="2492896"/>
            <a:ext cx="8064896" cy="3888432"/>
            <a:chOff x="539552" y="2492896"/>
            <a:chExt cx="8064896" cy="3888432"/>
          </a:xfrm>
        </p:grpSpPr>
        <p:sp>
          <p:nvSpPr>
            <p:cNvPr id="8" name="角丸四角形 7"/>
            <p:cNvSpPr/>
            <p:nvPr/>
          </p:nvSpPr>
          <p:spPr bwMode="auto">
            <a:xfrm>
              <a:off x="539552" y="3717032"/>
              <a:ext cx="8064896" cy="2664296"/>
            </a:xfrm>
            <a:prstGeom prst="roundRect">
              <a:avLst>
                <a:gd name="adj" fmla="val 6920"/>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9" name="角丸四角形 8"/>
            <p:cNvSpPr/>
            <p:nvPr/>
          </p:nvSpPr>
          <p:spPr bwMode="auto">
            <a:xfrm>
              <a:off x="899592" y="5229200"/>
              <a:ext cx="7344816" cy="432048"/>
            </a:xfrm>
            <a:prstGeom prst="roundRect">
              <a:avLst/>
            </a:prstGeom>
            <a:solidFill>
              <a:srgbClr val="660066"/>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Arial" charset="0"/>
                  <a:ea typeface="HG丸ｺﾞｼｯｸM-PRO" pitchFamily="50" charset="-128"/>
                </a:rPr>
                <a:t>フラッシュ</a:t>
              </a:r>
              <a:r>
                <a:rPr kumimoji="0" lang="en-US" altLang="ja-JP" sz="1400" b="0" i="0" u="none" strike="noStrike" cap="none" normalizeH="0" baseline="0" dirty="0" smtClean="0">
                  <a:ln>
                    <a:noFill/>
                  </a:ln>
                  <a:solidFill>
                    <a:schemeClr val="bg1"/>
                  </a:solidFill>
                  <a:effectLst/>
                  <a:latin typeface="Arial" charset="0"/>
                  <a:ea typeface="HG丸ｺﾞｼｯｸM-PRO" pitchFamily="50" charset="-128"/>
                </a:rPr>
                <a:t>･</a:t>
              </a:r>
              <a:r>
                <a:rPr kumimoji="0" lang="ja-JP" altLang="en-US" sz="1400" b="0" i="0" u="none" strike="noStrike" cap="none" normalizeH="0" baseline="0" dirty="0" smtClean="0">
                  <a:ln>
                    <a:noFill/>
                  </a:ln>
                  <a:solidFill>
                    <a:schemeClr val="bg1"/>
                  </a:solidFill>
                  <a:effectLst/>
                  <a:latin typeface="Arial" charset="0"/>
                  <a:ea typeface="HG丸ｺﾞｼｯｸM-PRO" pitchFamily="50" charset="-128"/>
                </a:rPr>
                <a:t>ストレージ</a:t>
              </a:r>
            </a:p>
          </p:txBody>
        </p:sp>
        <p:sp>
          <p:nvSpPr>
            <p:cNvPr id="10" name="角丸四角形 9"/>
            <p:cNvSpPr/>
            <p:nvPr/>
          </p:nvSpPr>
          <p:spPr bwMode="auto">
            <a:xfrm>
              <a:off x="899592" y="4365104"/>
              <a:ext cx="7344816" cy="432048"/>
            </a:xfrm>
            <a:prstGeom prst="roundRect">
              <a:avLst/>
            </a:prstGeom>
            <a:solidFill>
              <a:srgbClr val="3366FF"/>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dirty="0" smtClean="0">
                  <a:solidFill>
                    <a:schemeClr val="bg1"/>
                  </a:solidFill>
                  <a:ea typeface="HG丸ｺﾞｼｯｸM-PRO" pitchFamily="50" charset="-128"/>
                </a:rPr>
                <a:t>インメモリー・データベース</a:t>
              </a:r>
              <a:endParaRPr kumimoji="0" lang="ja-JP" altLang="en-US" sz="14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11" name="角丸四角形 10"/>
            <p:cNvSpPr/>
            <p:nvPr/>
          </p:nvSpPr>
          <p:spPr bwMode="auto">
            <a:xfrm>
              <a:off x="899592" y="3933056"/>
              <a:ext cx="7344816" cy="432048"/>
            </a:xfrm>
            <a:prstGeom prst="roundRect">
              <a:avLst/>
            </a:prstGeom>
            <a:solidFill>
              <a:srgbClr val="0000FF"/>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dirty="0" smtClean="0">
                  <a:solidFill>
                    <a:schemeClr val="bg1"/>
                  </a:solidFill>
                  <a:ea typeface="HG丸ｺﾞｼｯｸM-PRO" pitchFamily="50" charset="-128"/>
                </a:rPr>
                <a:t>デュアル・フォーマット・データベース</a:t>
              </a:r>
              <a:endParaRPr kumimoji="0" lang="ja-JP" altLang="en-US" sz="14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12" name="角丸四角形 11"/>
            <p:cNvSpPr/>
            <p:nvPr/>
          </p:nvSpPr>
          <p:spPr bwMode="auto">
            <a:xfrm>
              <a:off x="899592" y="4797152"/>
              <a:ext cx="3672408" cy="432048"/>
            </a:xfrm>
            <a:prstGeom prst="roundRect">
              <a:avLst/>
            </a:prstGeom>
            <a:solidFill>
              <a:srgbClr val="33CC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Arial" charset="0"/>
                  <a:ea typeface="HG丸ｺﾞｼｯｸM-PRO" pitchFamily="50" charset="-128"/>
                </a:rPr>
                <a:t>重複排除</a:t>
              </a:r>
            </a:p>
          </p:txBody>
        </p:sp>
        <p:sp>
          <p:nvSpPr>
            <p:cNvPr id="13" name="角丸四角形 12"/>
            <p:cNvSpPr/>
            <p:nvPr/>
          </p:nvSpPr>
          <p:spPr bwMode="auto">
            <a:xfrm>
              <a:off x="4572000" y="4797152"/>
              <a:ext cx="3672408" cy="432048"/>
            </a:xfrm>
            <a:prstGeom prst="roundRect">
              <a:avLst/>
            </a:prstGeom>
            <a:solidFill>
              <a:srgbClr val="33CC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Arial" charset="0"/>
                  <a:ea typeface="HG丸ｺﾞｼｯｸM-PRO" pitchFamily="50" charset="-128"/>
                </a:rPr>
                <a:t>シンプロビジョニング</a:t>
              </a:r>
            </a:p>
          </p:txBody>
        </p:sp>
        <p:sp>
          <p:nvSpPr>
            <p:cNvPr id="14" name="テキスト ボックス 13"/>
            <p:cNvSpPr txBox="1"/>
            <p:nvPr/>
          </p:nvSpPr>
          <p:spPr>
            <a:xfrm>
              <a:off x="2492897" y="5775647"/>
              <a:ext cx="4149694" cy="461665"/>
            </a:xfrm>
            <a:prstGeom prst="rect">
              <a:avLst/>
            </a:prstGeom>
            <a:noFill/>
          </p:spPr>
          <p:txBody>
            <a:bodyPr wrap="none" rtlCol="0">
              <a:spAutoFit/>
            </a:bodyPr>
            <a:lstStyle/>
            <a:p>
              <a:pPr algn="ctr"/>
              <a:r>
                <a:rPr kumimoji="1" lang="ja-JP" altLang="en-US" sz="2400" dirty="0" smtClean="0">
                  <a:solidFill>
                    <a:srgbClr val="FFFFFF"/>
                  </a:solidFill>
                </a:rPr>
                <a:t>注目のストレージ・テクノロジー</a:t>
              </a:r>
              <a:endParaRPr kumimoji="1" lang="ja-JP" altLang="en-US" sz="2400" dirty="0">
                <a:solidFill>
                  <a:srgbClr val="FFFFFF"/>
                </a:solidFill>
              </a:endParaRPr>
            </a:p>
          </p:txBody>
        </p:sp>
        <p:sp>
          <p:nvSpPr>
            <p:cNvPr id="16" name="下矢印 15"/>
            <p:cNvSpPr/>
            <p:nvPr/>
          </p:nvSpPr>
          <p:spPr bwMode="auto">
            <a:xfrm>
              <a:off x="1475656" y="2492896"/>
              <a:ext cx="720080" cy="1296144"/>
            </a:xfrm>
            <a:prstGeom prst="downArrow">
              <a:avLst/>
            </a:prstGeom>
            <a:solidFill>
              <a:srgbClr val="FFA893"/>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7" name="下矢印 16"/>
            <p:cNvSpPr/>
            <p:nvPr/>
          </p:nvSpPr>
          <p:spPr bwMode="auto">
            <a:xfrm>
              <a:off x="4211960" y="2492896"/>
              <a:ext cx="720080" cy="1296144"/>
            </a:xfrm>
            <a:prstGeom prst="downArrow">
              <a:avLst/>
            </a:prstGeom>
            <a:solidFill>
              <a:srgbClr val="FFA893"/>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8" name="下矢印 17"/>
            <p:cNvSpPr/>
            <p:nvPr/>
          </p:nvSpPr>
          <p:spPr bwMode="auto">
            <a:xfrm>
              <a:off x="6948264" y="2492896"/>
              <a:ext cx="720080" cy="1296144"/>
            </a:xfrm>
            <a:prstGeom prst="downArrow">
              <a:avLst/>
            </a:prstGeom>
            <a:solidFill>
              <a:srgbClr val="FFA893"/>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grpSp>
      <p:sp>
        <p:nvSpPr>
          <p:cNvPr id="15" name="角丸四角形 14"/>
          <p:cNvSpPr/>
          <p:nvPr/>
        </p:nvSpPr>
        <p:spPr bwMode="auto">
          <a:xfrm>
            <a:off x="539552" y="2924944"/>
            <a:ext cx="8064896" cy="432048"/>
          </a:xfrm>
          <a:prstGeom prst="roundRect">
            <a:avLst>
              <a:gd name="adj" fmla="val 20148"/>
            </a:avLst>
          </a:prstGeom>
          <a:solidFill>
            <a:srgbClr val="FF6600"/>
          </a:soli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FFFF"/>
                </a:solidFill>
                <a:effectLst/>
                <a:latin typeface="Arial" charset="0"/>
                <a:ea typeface="HG丸ｺﾞｼｯｸM-PRO" pitchFamily="50" charset="-128"/>
              </a:rPr>
              <a:t>従来テクノロジーでは限界</a:t>
            </a:r>
          </a:p>
        </p:txBody>
      </p:sp>
    </p:spTree>
    <p:extLst>
      <p:ext uri="{BB962C8B-B14F-4D97-AF65-F5344CB8AC3E}">
        <p14:creationId xmlns:p14="http://schemas.microsoft.com/office/powerpoint/2010/main" val="13153746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p:tgtEl>
                                          <p:spTgt spid="15"/>
                                        </p:tgtEl>
                                        <p:attrNameLst>
                                          <p:attrName>ppt_y</p:attrName>
                                        </p:attrNameLst>
                                      </p:cBhvr>
                                      <p:tavLst>
                                        <p:tav tm="0">
                                          <p:val>
                                            <p:strVal val="#ppt_y-#ppt_h*1.125000"/>
                                          </p:val>
                                        </p:tav>
                                        <p:tav tm="100000">
                                          <p:val>
                                            <p:strVal val="#ppt_y"/>
                                          </p:val>
                                        </p:tav>
                                      </p:tavLst>
                                    </p:anim>
                                    <p:animEffect transition="in" filter="wipe(down)">
                                      <p:cBhvr>
                                        <p:cTn id="8" dur="500"/>
                                        <p:tgtEl>
                                          <p:spTgt spid="15"/>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up)">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2400" y="152400"/>
            <a:ext cx="8991600" cy="533400"/>
          </a:xfrm>
        </p:spPr>
        <p:txBody>
          <a:bodyPr/>
          <a:lstStyle/>
          <a:p>
            <a:r>
              <a:rPr kumimoji="1" lang="ja-JP" altLang="en-US" dirty="0" smtClean="0"/>
              <a:t>フラッシュ</a:t>
            </a:r>
            <a:r>
              <a:rPr kumimoji="1" lang="en-US" altLang="ja-JP" dirty="0" smtClean="0"/>
              <a:t>･</a:t>
            </a:r>
            <a:r>
              <a:rPr kumimoji="1" lang="ja-JP" altLang="en-US" dirty="0" smtClean="0"/>
              <a:t>ストレージ</a:t>
            </a:r>
            <a:r>
              <a:rPr lang="ja-JP" altLang="en-US" dirty="0" smtClean="0"/>
              <a:t>／</a:t>
            </a:r>
            <a:r>
              <a:rPr kumimoji="1" lang="ja-JP" altLang="en-US" sz="2400" dirty="0" smtClean="0"/>
              <a:t>半導体の進化から取り残される</a:t>
            </a:r>
            <a:r>
              <a:rPr kumimoji="1" lang="en-US" altLang="ja-JP" sz="2400" dirty="0" smtClean="0"/>
              <a:t>HDD</a:t>
            </a:r>
            <a:endParaRPr kumimoji="1" lang="ja-JP" altLang="en-US" sz="2400" dirty="0"/>
          </a:p>
        </p:txBody>
      </p:sp>
      <p:grpSp>
        <p:nvGrpSpPr>
          <p:cNvPr id="3" name="図形グループ 2"/>
          <p:cNvGrpSpPr/>
          <p:nvPr/>
        </p:nvGrpSpPr>
        <p:grpSpPr>
          <a:xfrm>
            <a:off x="1043608" y="1938274"/>
            <a:ext cx="7379445" cy="4119265"/>
            <a:chOff x="1043608" y="1938274"/>
            <a:chExt cx="7379445" cy="4119265"/>
          </a:xfrm>
        </p:grpSpPr>
        <p:cxnSp>
          <p:nvCxnSpPr>
            <p:cNvPr id="4" name="直線コネクタ 3"/>
            <p:cNvCxnSpPr/>
            <p:nvPr/>
          </p:nvCxnSpPr>
          <p:spPr bwMode="auto">
            <a:xfrm>
              <a:off x="1295400" y="5595874"/>
              <a:ext cx="6553200" cy="0"/>
            </a:xfrm>
            <a:prstGeom prst="line">
              <a:avLst/>
            </a:prstGeom>
            <a:solidFill>
              <a:schemeClr val="bg1"/>
            </a:solidFill>
            <a:ln w="76200" cap="flat" cmpd="sng" algn="ctr">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 name="直線コネクタ 5"/>
            <p:cNvCxnSpPr/>
            <p:nvPr/>
          </p:nvCxnSpPr>
          <p:spPr bwMode="auto">
            <a:xfrm flipV="1">
              <a:off x="1295400" y="1938274"/>
              <a:ext cx="6553200" cy="3657600"/>
            </a:xfrm>
            <a:prstGeom prst="line">
              <a:avLst/>
            </a:prstGeom>
            <a:solidFill>
              <a:schemeClr val="bg1"/>
            </a:solidFill>
            <a:ln w="76200" cap="flat" cmpd="sng" algn="ctr">
              <a:solidFill>
                <a:srgbClr val="03800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上矢印 9"/>
            <p:cNvSpPr/>
            <p:nvPr/>
          </p:nvSpPr>
          <p:spPr bwMode="auto">
            <a:xfrm>
              <a:off x="4343400" y="3690874"/>
              <a:ext cx="1066800" cy="1828800"/>
            </a:xfrm>
            <a:prstGeom prst="upArrow">
              <a:avLst/>
            </a:prstGeom>
            <a:solidFill>
              <a:srgbClr val="33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600" dirty="0" smtClean="0">
                  <a:solidFill>
                    <a:schemeClr val="bg1"/>
                  </a:solidFill>
                  <a:latin typeface="Arial" charset="0"/>
                  <a:ea typeface="HG丸ｺﾞｼｯｸM-PRO" pitchFamily="50" charset="-128"/>
                </a:rPr>
                <a:t>10</a:t>
              </a: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dirty="0" smtClean="0">
                  <a:solidFill>
                    <a:schemeClr val="bg1"/>
                  </a:solidFill>
                  <a:latin typeface="Arial" charset="0"/>
                  <a:ea typeface="HG丸ｺﾞｼｯｸM-PRO" pitchFamily="50" charset="-128"/>
                </a:rPr>
                <a:t>倍</a:t>
              </a:r>
              <a:endParaRPr kumimoji="0" lang="ja-JP" altLang="en-US" sz="16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11" name="テキスト ボックス 10"/>
            <p:cNvSpPr txBox="1"/>
            <p:nvPr/>
          </p:nvSpPr>
          <p:spPr>
            <a:xfrm>
              <a:off x="1043608" y="5589240"/>
              <a:ext cx="556563" cy="253916"/>
            </a:xfrm>
            <a:prstGeom prst="rect">
              <a:avLst/>
            </a:prstGeom>
            <a:noFill/>
          </p:spPr>
          <p:txBody>
            <a:bodyPr wrap="none" rtlCol="0">
              <a:spAutoFit/>
            </a:bodyPr>
            <a:lstStyle/>
            <a:p>
              <a:r>
                <a:rPr kumimoji="1" lang="en-US" altLang="ja-JP" sz="1050" dirty="0" smtClean="0">
                  <a:solidFill>
                    <a:schemeClr val="bg1">
                      <a:lumMod val="50000"/>
                    </a:schemeClr>
                  </a:solidFill>
                  <a:latin typeface="Rockwell Extra Bold"/>
                  <a:cs typeface="Rockwell Extra Bold"/>
                </a:rPr>
                <a:t>2000</a:t>
              </a:r>
              <a:endParaRPr kumimoji="1" lang="ja-JP" altLang="en-US" sz="1050" dirty="0">
                <a:solidFill>
                  <a:schemeClr val="bg1">
                    <a:lumMod val="50000"/>
                  </a:schemeClr>
                </a:solidFill>
                <a:latin typeface="Rockwell Extra Bold"/>
                <a:cs typeface="Rockwell Extra Bold"/>
              </a:endParaRPr>
            </a:p>
          </p:txBody>
        </p:sp>
        <p:sp>
          <p:nvSpPr>
            <p:cNvPr id="12" name="テキスト ボックス 11"/>
            <p:cNvSpPr txBox="1"/>
            <p:nvPr/>
          </p:nvSpPr>
          <p:spPr>
            <a:xfrm>
              <a:off x="4495800" y="5595874"/>
              <a:ext cx="749324" cy="338554"/>
            </a:xfrm>
            <a:prstGeom prst="rect">
              <a:avLst/>
            </a:prstGeom>
            <a:noFill/>
          </p:spPr>
          <p:txBody>
            <a:bodyPr wrap="none" rtlCol="0">
              <a:spAutoFit/>
            </a:bodyPr>
            <a:lstStyle/>
            <a:p>
              <a:r>
                <a:rPr kumimoji="1" lang="en-US" altLang="ja-JP" sz="1600" dirty="0" smtClean="0">
                  <a:solidFill>
                    <a:srgbClr val="3366FF"/>
                  </a:solidFill>
                  <a:latin typeface="Rockwell Extra Bold"/>
                  <a:cs typeface="Rockwell Extra Bold"/>
                </a:rPr>
                <a:t>2010</a:t>
              </a:r>
              <a:endParaRPr kumimoji="1" lang="ja-JP" altLang="en-US" sz="1600" dirty="0">
                <a:solidFill>
                  <a:srgbClr val="3366FF"/>
                </a:solidFill>
                <a:latin typeface="Rockwell Extra Bold"/>
                <a:cs typeface="Rockwell Extra Bold"/>
              </a:endParaRPr>
            </a:p>
          </p:txBody>
        </p:sp>
        <p:sp>
          <p:nvSpPr>
            <p:cNvPr id="14" name="テキスト ボックス 13"/>
            <p:cNvSpPr txBox="1"/>
            <p:nvPr/>
          </p:nvSpPr>
          <p:spPr>
            <a:xfrm>
              <a:off x="7391400" y="5595874"/>
              <a:ext cx="1031653" cy="461665"/>
            </a:xfrm>
            <a:prstGeom prst="rect">
              <a:avLst/>
            </a:prstGeom>
            <a:noFill/>
          </p:spPr>
          <p:txBody>
            <a:bodyPr wrap="none" rtlCol="0">
              <a:spAutoFit/>
            </a:bodyPr>
            <a:lstStyle/>
            <a:p>
              <a:r>
                <a:rPr kumimoji="1" lang="en-US" altLang="ja-JP" sz="2400" dirty="0" smtClean="0">
                  <a:solidFill>
                    <a:srgbClr val="FF6600"/>
                  </a:solidFill>
                  <a:latin typeface="Rockwell Extra Bold"/>
                  <a:cs typeface="Rockwell Extra Bold"/>
                </a:rPr>
                <a:t>2020</a:t>
              </a:r>
              <a:endParaRPr kumimoji="1" lang="ja-JP" altLang="en-US" sz="2400" dirty="0">
                <a:solidFill>
                  <a:srgbClr val="FF6600"/>
                </a:solidFill>
                <a:latin typeface="Rockwell Extra Bold"/>
                <a:cs typeface="Rockwell Extra Bold"/>
              </a:endParaRPr>
            </a:p>
          </p:txBody>
        </p:sp>
        <p:sp>
          <p:nvSpPr>
            <p:cNvPr id="15" name="上矢印 14"/>
            <p:cNvSpPr/>
            <p:nvPr/>
          </p:nvSpPr>
          <p:spPr bwMode="auto">
            <a:xfrm>
              <a:off x="7315200" y="2090674"/>
              <a:ext cx="1066800" cy="3429000"/>
            </a:xfrm>
            <a:prstGeom prst="upArrow">
              <a:avLst/>
            </a:prstGeom>
            <a:solidFill>
              <a:srgbClr val="FF66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600" b="0" i="0" u="none" strike="noStrike" cap="none" normalizeH="0" baseline="0" dirty="0" smtClean="0">
                  <a:ln>
                    <a:noFill/>
                  </a:ln>
                  <a:solidFill>
                    <a:srgbClr val="FFFFFF"/>
                  </a:solidFill>
                  <a:effectLst/>
                  <a:latin typeface="Arial" charset="0"/>
                  <a:ea typeface="HG丸ｺﾞｼｯｸM-PRO" pitchFamily="50" charset="-128"/>
                </a:rPr>
                <a:t>100</a:t>
              </a: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dirty="0" smtClean="0">
                  <a:solidFill>
                    <a:srgbClr val="FFFFFF"/>
                  </a:solidFill>
                  <a:latin typeface="Arial" charset="0"/>
                  <a:ea typeface="HG丸ｺﾞｼｯｸM-PRO" pitchFamily="50" charset="-128"/>
                </a:rPr>
                <a:t>倍</a:t>
              </a:r>
              <a:endParaRPr kumimoji="0" lang="ja-JP" altLang="en-US" sz="1600" b="0" i="0" u="none" strike="noStrike" cap="none" normalizeH="0" baseline="0" dirty="0" smtClean="0">
                <a:ln>
                  <a:noFill/>
                </a:ln>
                <a:solidFill>
                  <a:srgbClr val="FFFFFF"/>
                </a:solidFill>
                <a:effectLst/>
                <a:latin typeface="Arial" charset="0"/>
                <a:ea typeface="HG丸ｺﾞｼｯｸM-PRO" pitchFamily="50" charset="-128"/>
              </a:endParaRPr>
            </a:p>
          </p:txBody>
        </p:sp>
        <p:grpSp>
          <p:nvGrpSpPr>
            <p:cNvPr id="29" name="図形グループ 28"/>
            <p:cNvGrpSpPr/>
            <p:nvPr/>
          </p:nvGrpSpPr>
          <p:grpSpPr>
            <a:xfrm>
              <a:off x="5715000" y="2319274"/>
              <a:ext cx="1219200" cy="913223"/>
              <a:chOff x="4876800" y="1447800"/>
              <a:chExt cx="1219200" cy="913223"/>
            </a:xfrm>
          </p:grpSpPr>
          <p:sp>
            <p:nvSpPr>
              <p:cNvPr id="28" name="正方形/長方形 27"/>
              <p:cNvSpPr/>
              <p:nvPr/>
            </p:nvSpPr>
            <p:spPr bwMode="auto">
              <a:xfrm rot="957712">
                <a:off x="5247874" y="1587197"/>
                <a:ext cx="537758" cy="557391"/>
              </a:xfrm>
              <a:prstGeom prst="rect">
                <a:avLst/>
              </a:prstGeom>
              <a:solidFill>
                <a:schemeClr val="bg1"/>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pic>
            <p:nvPicPr>
              <p:cNvPr id="18" name="図 17" descr="imgres.jpe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876800" y="1447800"/>
                <a:ext cx="1219200" cy="913223"/>
              </a:xfrm>
              <a:prstGeom prst="rect">
                <a:avLst/>
              </a:prstGeom>
            </p:spPr>
          </p:pic>
        </p:grpSp>
        <p:pic>
          <p:nvPicPr>
            <p:cNvPr id="21" name="図 20" descr="imgres.jpe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7400" y="3767074"/>
              <a:ext cx="1055477" cy="702372"/>
            </a:xfrm>
            <a:prstGeom prst="rect">
              <a:avLst/>
            </a:prstGeom>
          </p:spPr>
        </p:pic>
        <p:pic>
          <p:nvPicPr>
            <p:cNvPr id="27" name="図 26" descr="hdd.jpg"/>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791200" y="4910074"/>
              <a:ext cx="1295400" cy="1109726"/>
            </a:xfrm>
            <a:prstGeom prst="rect">
              <a:avLst/>
            </a:prstGeom>
          </p:spPr>
        </p:pic>
      </p:grpSp>
      <p:sp>
        <p:nvSpPr>
          <p:cNvPr id="30" name="ホームベース 29"/>
          <p:cNvSpPr/>
          <p:nvPr/>
        </p:nvSpPr>
        <p:spPr bwMode="auto">
          <a:xfrm>
            <a:off x="1295400" y="1481074"/>
            <a:ext cx="3962400" cy="1066800"/>
          </a:xfrm>
          <a:prstGeom prst="homePlate">
            <a:avLst/>
          </a:prstGeom>
          <a:solidFill>
            <a:srgbClr val="800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baseline="0" dirty="0" smtClean="0">
                <a:ln>
                  <a:noFill/>
                </a:ln>
                <a:solidFill>
                  <a:srgbClr val="FFFFFF"/>
                </a:solidFill>
                <a:effectLst/>
                <a:ea typeface="HG丸ｺﾞｼｯｸM-PRO" pitchFamily="50" charset="-128"/>
              </a:rPr>
              <a:t>CPU</a:t>
            </a:r>
            <a:r>
              <a:rPr kumimoji="0" lang="ja-JP" altLang="en-US" sz="2000" b="0" i="0" u="none" strike="noStrike" cap="none" normalizeH="0" baseline="0" dirty="0" smtClean="0">
                <a:ln>
                  <a:noFill/>
                </a:ln>
                <a:solidFill>
                  <a:srgbClr val="FFFFFF"/>
                </a:solidFill>
                <a:effectLst/>
                <a:ea typeface="HG丸ｺﾞｼｯｸM-PRO" pitchFamily="50" charset="-128"/>
              </a:rPr>
              <a:t>は</a:t>
            </a:r>
            <a:r>
              <a:rPr kumimoji="0" lang="en-US" altLang="ja-JP" sz="2000" b="0" i="0" u="none" strike="noStrike" cap="none" normalizeH="0" baseline="0" dirty="0" smtClean="0">
                <a:ln>
                  <a:noFill/>
                </a:ln>
                <a:solidFill>
                  <a:srgbClr val="FFFFFF"/>
                </a:solidFill>
                <a:effectLst/>
                <a:ea typeface="HG丸ｺﾞｼｯｸM-PRO" pitchFamily="50" charset="-128"/>
              </a:rPr>
              <a:t>10</a:t>
            </a:r>
            <a:r>
              <a:rPr kumimoji="0" lang="ja-JP" altLang="en-US" sz="2000" b="0" i="0" u="none" strike="noStrike" cap="none" normalizeH="0" baseline="0" dirty="0" smtClean="0">
                <a:ln>
                  <a:noFill/>
                </a:ln>
                <a:solidFill>
                  <a:srgbClr val="FFFFFF"/>
                </a:solidFill>
                <a:effectLst/>
                <a:ea typeface="HG丸ｺﾞｼｯｸM-PRO" pitchFamily="50" charset="-128"/>
              </a:rPr>
              <a:t>年で</a:t>
            </a:r>
            <a:r>
              <a:rPr kumimoji="0" lang="en-US" altLang="ja-JP" sz="2000" b="0" i="0" u="none" strike="noStrike" cap="none" normalizeH="0" baseline="0" dirty="0" smtClean="0">
                <a:ln>
                  <a:noFill/>
                </a:ln>
                <a:solidFill>
                  <a:srgbClr val="FFFFFF"/>
                </a:solidFill>
                <a:effectLst/>
                <a:ea typeface="HG丸ｺﾞｼｯｸM-PRO" pitchFamily="50" charset="-128"/>
              </a:rPr>
              <a:t>100</a:t>
            </a:r>
            <a:r>
              <a:rPr kumimoji="0" lang="ja-JP" altLang="en-US" sz="2000" b="0" i="0" u="none" strike="noStrike" cap="none" normalizeH="0" baseline="0" dirty="0" smtClean="0">
                <a:ln>
                  <a:noFill/>
                </a:ln>
                <a:solidFill>
                  <a:srgbClr val="FFFFFF"/>
                </a:solidFill>
                <a:effectLst/>
                <a:ea typeface="HG丸ｺﾞｼｯｸM-PRO" pitchFamily="50" charset="-128"/>
              </a:rPr>
              <a:t>倍の性能</a:t>
            </a:r>
          </a:p>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000" dirty="0" smtClean="0">
                <a:solidFill>
                  <a:srgbClr val="FFFFFF"/>
                </a:solidFill>
                <a:ea typeface="HG丸ｺﾞｼｯｸM-PRO" pitchFamily="50" charset="-128"/>
              </a:rPr>
              <a:t>HDD</a:t>
            </a:r>
            <a:r>
              <a:rPr kumimoji="0" lang="ja-JP" altLang="en-US" sz="2000" dirty="0" smtClean="0">
                <a:solidFill>
                  <a:srgbClr val="FFFFFF"/>
                </a:solidFill>
                <a:ea typeface="HG丸ｺﾞｼｯｸM-PRO" pitchFamily="50" charset="-128"/>
              </a:rPr>
              <a:t>はほとんど変わらず</a:t>
            </a:r>
            <a:endParaRPr kumimoji="0" lang="ja-JP" altLang="en-US" sz="2000" b="0" i="0" u="none" strike="noStrike" cap="none" normalizeH="0" baseline="0" dirty="0" smtClean="0">
              <a:ln>
                <a:noFill/>
              </a:ln>
              <a:solidFill>
                <a:srgbClr val="FFFFFF"/>
              </a:solidFill>
              <a:effectLst/>
              <a:ea typeface="HG丸ｺﾞｼｯｸM-PRO" pitchFamily="50" charset="-128"/>
            </a:endParaRPr>
          </a:p>
        </p:txBody>
      </p:sp>
      <p:grpSp>
        <p:nvGrpSpPr>
          <p:cNvPr id="33" name="図形グループ 32"/>
          <p:cNvGrpSpPr/>
          <p:nvPr/>
        </p:nvGrpSpPr>
        <p:grpSpPr>
          <a:xfrm>
            <a:off x="1295400" y="2700274"/>
            <a:ext cx="3962400" cy="2133600"/>
            <a:chOff x="1295400" y="2590800"/>
            <a:chExt cx="3733800" cy="2133600"/>
          </a:xfrm>
        </p:grpSpPr>
        <p:sp>
          <p:nvSpPr>
            <p:cNvPr id="31" name="爆発 1 30"/>
            <p:cNvSpPr/>
            <p:nvPr/>
          </p:nvSpPr>
          <p:spPr bwMode="auto">
            <a:xfrm>
              <a:off x="1295400" y="2590800"/>
              <a:ext cx="3733800" cy="2133600"/>
            </a:xfrm>
            <a:prstGeom prst="irregularSeal1">
              <a:avLst/>
            </a:prstGeom>
            <a:solidFill>
              <a:srgbClr val="FFFF66"/>
            </a:solidFill>
            <a:ln w="57150" cmpd="sng">
              <a:solidFill>
                <a:srgbClr val="FF6600"/>
              </a:solidFill>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2" name="テキスト ボックス 31"/>
            <p:cNvSpPr txBox="1"/>
            <p:nvPr/>
          </p:nvSpPr>
          <p:spPr>
            <a:xfrm>
              <a:off x="2209800" y="3200400"/>
              <a:ext cx="2042747" cy="830997"/>
            </a:xfrm>
            <a:prstGeom prst="rect">
              <a:avLst/>
            </a:prstGeom>
            <a:noFill/>
          </p:spPr>
          <p:txBody>
            <a:bodyPr wrap="none" rtlCol="0">
              <a:spAutoFit/>
            </a:bodyPr>
            <a:lstStyle/>
            <a:p>
              <a:pPr algn="ctr"/>
              <a:r>
                <a:rPr kumimoji="1" lang="en-US" altLang="ja-JP" sz="1600" dirty="0" smtClean="0">
                  <a:solidFill>
                    <a:srgbClr val="FF0000"/>
                  </a:solidFill>
                </a:rPr>
                <a:t>IO</a:t>
              </a:r>
              <a:r>
                <a:rPr kumimoji="1" lang="ja-JP" altLang="en-US" sz="1600" dirty="0" smtClean="0">
                  <a:solidFill>
                    <a:srgbClr val="FF0000"/>
                  </a:solidFill>
                </a:rPr>
                <a:t>のボトルネックで</a:t>
              </a:r>
            </a:p>
            <a:p>
              <a:pPr algn="ctr"/>
              <a:r>
                <a:rPr lang="ja-JP" altLang="en-US" sz="1600" dirty="0" smtClean="0">
                  <a:solidFill>
                    <a:srgbClr val="FF0000"/>
                  </a:solidFill>
                </a:rPr>
                <a:t>アプリケーションの</a:t>
              </a:r>
            </a:p>
            <a:p>
              <a:pPr algn="ctr"/>
              <a:r>
                <a:rPr kumimoji="1" lang="ja-JP" altLang="en-US" sz="1600" dirty="0" smtClean="0">
                  <a:solidFill>
                    <a:srgbClr val="FF0000"/>
                  </a:solidFill>
                </a:rPr>
                <a:t>性能向上に限界</a:t>
              </a:r>
              <a:endParaRPr kumimoji="1" lang="ja-JP" altLang="en-US" sz="1600" dirty="0">
                <a:solidFill>
                  <a:srgbClr val="FF0000"/>
                </a:solidFill>
              </a:endParaRPr>
            </a:p>
          </p:txBody>
        </p:sp>
      </p:grpSp>
    </p:spTree>
    <p:extLst>
      <p:ext uri="{BB962C8B-B14F-4D97-AF65-F5344CB8AC3E}">
        <p14:creationId xmlns:p14="http://schemas.microsoft.com/office/powerpoint/2010/main" val="41150591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500"/>
                                        <p:tgtEl>
                                          <p:spTgt spid="30"/>
                                        </p:tgtEl>
                                        <p:attrNameLst>
                                          <p:attrName>ppt_x</p:attrName>
                                        </p:attrNameLst>
                                      </p:cBhvr>
                                      <p:tavLst>
                                        <p:tav tm="0">
                                          <p:val>
                                            <p:strVal val="#ppt_x-#ppt_w*1.125000"/>
                                          </p:val>
                                        </p:tav>
                                        <p:tav tm="100000">
                                          <p:val>
                                            <p:strVal val="#ppt_x"/>
                                          </p:val>
                                        </p:tav>
                                      </p:tavLst>
                                    </p:anim>
                                    <p:animEffect transition="in" filter="wipe(right)">
                                      <p:cBhvr>
                                        <p:cTn id="13" dur="500"/>
                                        <p:tgtEl>
                                          <p:spTgt spid="30"/>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33"/>
                                        </p:tgtEl>
                                        <p:attrNameLst>
                                          <p:attrName>style.visibility</p:attrName>
                                        </p:attrNameLst>
                                      </p:cBhvr>
                                      <p:to>
                                        <p:strVal val="visible"/>
                                      </p:to>
                                    </p:set>
                                    <p:anim calcmode="lin" valueType="num">
                                      <p:cBhvr>
                                        <p:cTn id="18" dur="500" fill="hold"/>
                                        <p:tgtEl>
                                          <p:spTgt spid="33"/>
                                        </p:tgtEl>
                                        <p:attrNameLst>
                                          <p:attrName>ppt_w</p:attrName>
                                        </p:attrNameLst>
                                      </p:cBhvr>
                                      <p:tavLst>
                                        <p:tav tm="0">
                                          <p:val>
                                            <p:fltVal val="0"/>
                                          </p:val>
                                        </p:tav>
                                        <p:tav tm="100000">
                                          <p:val>
                                            <p:strVal val="#ppt_w"/>
                                          </p:val>
                                        </p:tav>
                                      </p:tavLst>
                                    </p:anim>
                                    <p:anim calcmode="lin" valueType="num">
                                      <p:cBhvr>
                                        <p:cTn id="19" dur="500" fill="hold"/>
                                        <p:tgtEl>
                                          <p:spTgt spid="33"/>
                                        </p:tgtEl>
                                        <p:attrNameLst>
                                          <p:attrName>ppt_h</p:attrName>
                                        </p:attrNameLst>
                                      </p:cBhvr>
                                      <p:tavLst>
                                        <p:tav tm="0">
                                          <p:val>
                                            <p:fltVal val="0"/>
                                          </p:val>
                                        </p:tav>
                                        <p:tav tm="100000">
                                          <p:val>
                                            <p:strVal val="#ppt_h"/>
                                          </p:val>
                                        </p:tav>
                                      </p:tavLst>
                                    </p:anim>
                                    <p:animEffect transition="in" filter="fade">
                                      <p:cBhvr>
                                        <p:cTn id="2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2400" y="152400"/>
            <a:ext cx="8991600" cy="533400"/>
          </a:xfrm>
        </p:spPr>
        <p:txBody>
          <a:bodyPr/>
          <a:lstStyle/>
          <a:p>
            <a:r>
              <a:rPr lang="ja-JP" altLang="en-US" dirty="0"/>
              <a:t>フラッシュ</a:t>
            </a:r>
            <a:r>
              <a:rPr lang="en-US" altLang="ja-JP" dirty="0"/>
              <a:t>･</a:t>
            </a:r>
            <a:r>
              <a:rPr lang="ja-JP" altLang="en-US" dirty="0"/>
              <a:t>ストレージ／</a:t>
            </a:r>
            <a:r>
              <a:rPr kumimoji="1" lang="ja-JP" altLang="en-US" sz="2400" dirty="0" smtClean="0"/>
              <a:t>半導体ストレージとその分類</a:t>
            </a:r>
            <a:endParaRPr kumimoji="1" lang="ja-JP" altLang="en-US" sz="2400" dirty="0"/>
          </a:p>
        </p:txBody>
      </p:sp>
      <p:pic>
        <p:nvPicPr>
          <p:cNvPr id="8" name="図 7" descr="hdd.jpg"/>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2400" y="2895600"/>
            <a:ext cx="1905000" cy="1631950"/>
          </a:xfrm>
          <a:prstGeom prst="rect">
            <a:avLst/>
          </a:prstGeom>
        </p:spPr>
      </p:pic>
      <p:grpSp>
        <p:nvGrpSpPr>
          <p:cNvPr id="3" name="図形グループ 2"/>
          <p:cNvGrpSpPr/>
          <p:nvPr/>
        </p:nvGrpSpPr>
        <p:grpSpPr>
          <a:xfrm>
            <a:off x="1555196" y="1295400"/>
            <a:ext cx="3245404" cy="5153799"/>
            <a:chOff x="1555196" y="1295400"/>
            <a:chExt cx="3245404" cy="5153799"/>
          </a:xfrm>
        </p:grpSpPr>
        <p:sp>
          <p:nvSpPr>
            <p:cNvPr id="36" name="角丸四角形 35"/>
            <p:cNvSpPr/>
            <p:nvPr/>
          </p:nvSpPr>
          <p:spPr bwMode="auto">
            <a:xfrm>
              <a:off x="2209800" y="1295400"/>
              <a:ext cx="2590800" cy="1295400"/>
            </a:xfrm>
            <a:prstGeom prst="roundRect">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pic>
          <p:nvPicPr>
            <p:cNvPr id="5" name="図 4" descr="090524SanDiskCEO_ddrdrive_01_R.jp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286000" y="1371600"/>
              <a:ext cx="2514600" cy="1157813"/>
            </a:xfrm>
            <a:prstGeom prst="rect">
              <a:avLst/>
            </a:prstGeom>
          </p:spPr>
        </p:pic>
        <p:pic>
          <p:nvPicPr>
            <p:cNvPr id="6" name="図 5" descr="hdd.jpg"/>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438400" y="4572000"/>
              <a:ext cx="1905000" cy="1631950"/>
            </a:xfrm>
            <a:prstGeom prst="rect">
              <a:avLst/>
            </a:prstGeom>
          </p:spPr>
        </p:pic>
        <p:pic>
          <p:nvPicPr>
            <p:cNvPr id="31" name="図 30" descr="080105_sandisc_ssd.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9400" y="2895600"/>
              <a:ext cx="1657954" cy="1392198"/>
            </a:xfrm>
            <a:prstGeom prst="rect">
              <a:avLst/>
            </a:prstGeom>
          </p:spPr>
        </p:pic>
        <p:sp>
          <p:nvSpPr>
            <p:cNvPr id="32" name="右矢印 31"/>
            <p:cNvSpPr/>
            <p:nvPr/>
          </p:nvSpPr>
          <p:spPr bwMode="auto">
            <a:xfrm rot="19721757">
              <a:off x="1555196" y="2576393"/>
              <a:ext cx="931239" cy="381000"/>
            </a:xfrm>
            <a:prstGeom prst="rightArrow">
              <a:avLst/>
            </a:prstGeom>
            <a:solidFill>
              <a:srgbClr val="FF66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3" name="右矢印 32"/>
            <p:cNvSpPr/>
            <p:nvPr/>
          </p:nvSpPr>
          <p:spPr bwMode="auto">
            <a:xfrm rot="1878243" flipV="1">
              <a:off x="1555196" y="4557593"/>
              <a:ext cx="931239" cy="381000"/>
            </a:xfrm>
            <a:prstGeom prst="rightArrow">
              <a:avLst/>
            </a:prstGeom>
            <a:solidFill>
              <a:srgbClr val="FF66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4" name="右矢印 33"/>
            <p:cNvSpPr/>
            <p:nvPr/>
          </p:nvSpPr>
          <p:spPr bwMode="auto">
            <a:xfrm>
              <a:off x="1905000" y="3581400"/>
              <a:ext cx="762000" cy="381000"/>
            </a:xfrm>
            <a:prstGeom prst="rightArrow">
              <a:avLst/>
            </a:prstGeom>
            <a:solidFill>
              <a:srgbClr val="FF66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9" name="テキスト ボックス 38"/>
            <p:cNvSpPr txBox="1"/>
            <p:nvPr/>
          </p:nvSpPr>
          <p:spPr>
            <a:xfrm>
              <a:off x="2667000" y="1825823"/>
              <a:ext cx="1710725" cy="307777"/>
            </a:xfrm>
            <a:prstGeom prst="rect">
              <a:avLst/>
            </a:prstGeom>
            <a:noFill/>
          </p:spPr>
          <p:txBody>
            <a:bodyPr wrap="none" rtlCol="0">
              <a:spAutoFit/>
            </a:bodyPr>
            <a:lstStyle/>
            <a:p>
              <a:pPr algn="ctr"/>
              <a:r>
                <a:rPr kumimoji="1" lang="ja-JP" altLang="en-US" sz="1400" dirty="0" smtClean="0">
                  <a:solidFill>
                    <a:schemeClr val="bg1"/>
                  </a:solidFill>
                  <a:latin typeface="HGP創英角ｺﾞｼｯｸUB"/>
                  <a:ea typeface="HGP創英角ｺﾞｼｯｸUB"/>
                  <a:cs typeface="HGP創英角ｺﾞｼｯｸUB"/>
                </a:rPr>
                <a:t>フラッシュ・ストレージ</a:t>
              </a:r>
              <a:endParaRPr kumimoji="1" lang="ja-JP" altLang="en-US" sz="1400" dirty="0">
                <a:solidFill>
                  <a:schemeClr val="bg1"/>
                </a:solidFill>
                <a:latin typeface="HGP創英角ｺﾞｼｯｸUB"/>
                <a:ea typeface="HGP創英角ｺﾞｼｯｸUB"/>
                <a:cs typeface="HGP創英角ｺﾞｼｯｸUB"/>
              </a:endParaRPr>
            </a:p>
          </p:txBody>
        </p:sp>
        <p:sp>
          <p:nvSpPr>
            <p:cNvPr id="40" name="テキスト ボックス 39"/>
            <p:cNvSpPr txBox="1"/>
            <p:nvPr/>
          </p:nvSpPr>
          <p:spPr>
            <a:xfrm>
              <a:off x="2895600" y="6172200"/>
              <a:ext cx="979730" cy="276999"/>
            </a:xfrm>
            <a:prstGeom prst="rect">
              <a:avLst/>
            </a:prstGeom>
            <a:noFill/>
          </p:spPr>
          <p:txBody>
            <a:bodyPr wrap="none" rtlCol="0">
              <a:spAutoFit/>
            </a:bodyPr>
            <a:lstStyle/>
            <a:p>
              <a:r>
                <a:rPr kumimoji="1" lang="ja-JP" altLang="en-US" dirty="0" smtClean="0"/>
                <a:t>大容量</a:t>
              </a:r>
              <a:r>
                <a:rPr kumimoji="1" lang="en-US" altLang="ja-JP" dirty="0" smtClean="0"/>
                <a:t>HDD</a:t>
              </a:r>
              <a:endParaRPr kumimoji="1" lang="ja-JP" altLang="en-US" dirty="0"/>
            </a:p>
          </p:txBody>
        </p:sp>
      </p:grpSp>
      <p:grpSp>
        <p:nvGrpSpPr>
          <p:cNvPr id="4" name="図形グループ 3"/>
          <p:cNvGrpSpPr/>
          <p:nvPr/>
        </p:nvGrpSpPr>
        <p:grpSpPr>
          <a:xfrm>
            <a:off x="4724400" y="1295400"/>
            <a:ext cx="4191000" cy="5029200"/>
            <a:chOff x="4724400" y="1295400"/>
            <a:chExt cx="4191000" cy="5029200"/>
          </a:xfrm>
        </p:grpSpPr>
        <p:sp>
          <p:nvSpPr>
            <p:cNvPr id="37" name="角丸四角形 36"/>
            <p:cNvSpPr/>
            <p:nvPr/>
          </p:nvSpPr>
          <p:spPr bwMode="auto">
            <a:xfrm>
              <a:off x="5181600" y="1295400"/>
              <a:ext cx="3733800" cy="5029200"/>
            </a:xfrm>
            <a:prstGeom prst="roundRect">
              <a:avLst>
                <a:gd name="adj" fmla="val 4887"/>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pic>
          <p:nvPicPr>
            <p:cNvPr id="12" name="図 11"/>
            <p:cNvPicPr>
              <a:picLocks noChangeAspect="1"/>
            </p:cNvPicPr>
            <p:nvPr/>
          </p:nvPicPr>
          <p:blipFill>
            <a:blip r:embed="rId5">
              <a:clrChange>
                <a:clrFrom>
                  <a:srgbClr val="FFFFFF"/>
                </a:clrFrom>
                <a:clrTo>
                  <a:srgbClr val="FFFFFF">
                    <a:alpha val="0"/>
                  </a:srgbClr>
                </a:clrTo>
              </a:clrChange>
            </a:blip>
            <a:stretch>
              <a:fillRect/>
            </a:stretch>
          </p:blipFill>
          <p:spPr>
            <a:xfrm>
              <a:off x="5410199" y="2743200"/>
              <a:ext cx="990601" cy="390297"/>
            </a:xfrm>
            <a:prstGeom prst="rect">
              <a:avLst/>
            </a:prstGeom>
          </p:spPr>
        </p:pic>
        <p:pic>
          <p:nvPicPr>
            <p:cNvPr id="13" name="図 12"/>
            <p:cNvPicPr>
              <a:picLocks noChangeAspect="1"/>
            </p:cNvPicPr>
            <p:nvPr/>
          </p:nvPicPr>
          <p:blipFill>
            <a:blip r:embed="rId6">
              <a:clrChange>
                <a:clrFrom>
                  <a:srgbClr val="FFFFFF"/>
                </a:clrFrom>
                <a:clrTo>
                  <a:srgbClr val="FFFFFF">
                    <a:alpha val="0"/>
                  </a:srgbClr>
                </a:clrTo>
              </a:clrChange>
            </a:blip>
            <a:stretch>
              <a:fillRect/>
            </a:stretch>
          </p:blipFill>
          <p:spPr>
            <a:xfrm>
              <a:off x="5334000" y="2895600"/>
              <a:ext cx="1161762" cy="1295400"/>
            </a:xfrm>
            <a:prstGeom prst="rect">
              <a:avLst/>
            </a:prstGeom>
          </p:spPr>
        </p:pic>
        <p:pic>
          <p:nvPicPr>
            <p:cNvPr id="14" name="図 13"/>
            <p:cNvPicPr>
              <a:picLocks noChangeAspect="1"/>
            </p:cNvPicPr>
            <p:nvPr/>
          </p:nvPicPr>
          <p:blipFill>
            <a:blip r:embed="rId7">
              <a:clrChange>
                <a:clrFrom>
                  <a:srgbClr val="FFFFFF"/>
                </a:clrFrom>
                <a:clrTo>
                  <a:srgbClr val="FFFFFF">
                    <a:alpha val="0"/>
                  </a:srgbClr>
                </a:clrTo>
              </a:clrChange>
            </a:blip>
            <a:stretch>
              <a:fillRect/>
            </a:stretch>
          </p:blipFill>
          <p:spPr>
            <a:xfrm>
              <a:off x="5334000" y="1676400"/>
              <a:ext cx="1264170" cy="838200"/>
            </a:xfrm>
            <a:prstGeom prst="rect">
              <a:avLst/>
            </a:prstGeom>
          </p:spPr>
        </p:pic>
        <p:pic>
          <p:nvPicPr>
            <p:cNvPr id="15" name="図 14"/>
            <p:cNvPicPr>
              <a:picLocks noChangeAspect="1"/>
            </p:cNvPicPr>
            <p:nvPr/>
          </p:nvPicPr>
          <p:blipFill>
            <a:blip r:embed="rId8">
              <a:clrChange>
                <a:clrFrom>
                  <a:srgbClr val="FFFFFF"/>
                </a:clrFrom>
                <a:clrTo>
                  <a:srgbClr val="FFFFFF">
                    <a:alpha val="0"/>
                  </a:srgbClr>
                </a:clrTo>
              </a:clrChange>
            </a:blip>
            <a:stretch>
              <a:fillRect/>
            </a:stretch>
          </p:blipFill>
          <p:spPr>
            <a:xfrm>
              <a:off x="5395639" y="1371600"/>
              <a:ext cx="1081361" cy="480604"/>
            </a:xfrm>
            <a:prstGeom prst="rect">
              <a:avLst/>
            </a:prstGeom>
          </p:spPr>
        </p:pic>
        <p:pic>
          <p:nvPicPr>
            <p:cNvPr id="18" name="図 17" descr="EMC-VNX5500.jpg"/>
            <p:cNvPicPr>
              <a:picLocks noChangeAspect="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334000" y="4876800"/>
              <a:ext cx="1320800" cy="990600"/>
            </a:xfrm>
            <a:prstGeom prst="rect">
              <a:avLst/>
            </a:prstGeom>
          </p:spPr>
        </p:pic>
        <p:pic>
          <p:nvPicPr>
            <p:cNvPr id="21" name="図 20" descr="EMC-logo.jpg"/>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486400" y="4648781"/>
              <a:ext cx="533401" cy="190540"/>
            </a:xfrm>
            <a:prstGeom prst="rect">
              <a:avLst/>
            </a:prstGeom>
          </p:spPr>
        </p:pic>
        <p:sp>
          <p:nvSpPr>
            <p:cNvPr id="22" name="テキスト ボックス 21"/>
            <p:cNvSpPr txBox="1"/>
            <p:nvPr/>
          </p:nvSpPr>
          <p:spPr>
            <a:xfrm>
              <a:off x="5943601" y="4599801"/>
              <a:ext cx="533400" cy="276999"/>
            </a:xfrm>
            <a:prstGeom prst="rect">
              <a:avLst/>
            </a:prstGeom>
            <a:noFill/>
          </p:spPr>
          <p:txBody>
            <a:bodyPr wrap="square" rtlCol="0">
              <a:spAutoFit/>
            </a:bodyPr>
            <a:lstStyle/>
            <a:p>
              <a:r>
                <a:rPr lang="en-US" altLang="ja-JP" sz="1200" dirty="0" smtClean="0"/>
                <a:t>VNX</a:t>
              </a:r>
              <a:endParaRPr kumimoji="1" lang="ja-JP" altLang="en-US" sz="1200" dirty="0"/>
            </a:p>
          </p:txBody>
        </p:sp>
        <p:sp>
          <p:nvSpPr>
            <p:cNvPr id="23" name="テキスト ボックス 22"/>
            <p:cNvSpPr txBox="1"/>
            <p:nvPr/>
          </p:nvSpPr>
          <p:spPr>
            <a:xfrm>
              <a:off x="6497453" y="1447800"/>
              <a:ext cx="2031926" cy="492443"/>
            </a:xfrm>
            <a:prstGeom prst="rect">
              <a:avLst/>
            </a:prstGeom>
            <a:noFill/>
          </p:spPr>
          <p:txBody>
            <a:bodyPr wrap="none" rtlCol="0">
              <a:spAutoFit/>
            </a:bodyPr>
            <a:lstStyle/>
            <a:p>
              <a:pPr algn="ctr"/>
              <a:r>
                <a:rPr kumimoji="1" lang="ja-JP" altLang="en-US" sz="1400" dirty="0" smtClean="0">
                  <a:latin typeface="Arial"/>
                  <a:ea typeface="HGP創英角ｺﾞｼｯｸUB"/>
                  <a:cs typeface="Arial"/>
                </a:rPr>
                <a:t>サーバーサイド・フラッシュ</a:t>
              </a:r>
            </a:p>
            <a:p>
              <a:pPr algn="ctr"/>
              <a:r>
                <a:rPr lang="en-US" altLang="ja-JP" sz="1200" dirty="0" smtClean="0">
                  <a:latin typeface="Arial"/>
                  <a:ea typeface="HGP創英角ｺﾞｼｯｸUB"/>
                  <a:cs typeface="Arial"/>
                </a:rPr>
                <a:t>(</a:t>
              </a:r>
              <a:r>
                <a:rPr lang="en-US" altLang="ja-JP" sz="1200" dirty="0" err="1" smtClean="0">
                  <a:latin typeface="Arial"/>
                  <a:ea typeface="HGP創英角ｺﾞｼｯｸUB"/>
                  <a:cs typeface="Arial"/>
                </a:rPr>
                <a:t>PCIe</a:t>
              </a:r>
              <a:r>
                <a:rPr lang="ja-JP" altLang="en-US" sz="1200" dirty="0" smtClean="0">
                  <a:latin typeface="Arial"/>
                  <a:ea typeface="HGP創英角ｺﾞｼｯｸUB"/>
                  <a:cs typeface="Arial"/>
                </a:rPr>
                <a:t>フラッシュ</a:t>
              </a:r>
              <a:r>
                <a:rPr lang="en-US" altLang="ja-JP" sz="1200" dirty="0" smtClean="0">
                  <a:latin typeface="Arial"/>
                  <a:ea typeface="HGP創英角ｺﾞｼｯｸUB"/>
                  <a:cs typeface="Arial"/>
                </a:rPr>
                <a:t>)</a:t>
              </a:r>
              <a:endParaRPr kumimoji="1" lang="ja-JP" altLang="en-US" sz="1200" dirty="0">
                <a:latin typeface="Arial"/>
                <a:ea typeface="HGP創英角ｺﾞｼｯｸUB"/>
                <a:cs typeface="Arial"/>
              </a:endParaRPr>
            </a:p>
          </p:txBody>
        </p:sp>
        <p:sp>
          <p:nvSpPr>
            <p:cNvPr id="24" name="テキスト ボックス 23"/>
            <p:cNvSpPr txBox="1"/>
            <p:nvPr/>
          </p:nvSpPr>
          <p:spPr>
            <a:xfrm>
              <a:off x="6553200" y="2819400"/>
              <a:ext cx="2350323" cy="276999"/>
            </a:xfrm>
            <a:prstGeom prst="rect">
              <a:avLst/>
            </a:prstGeom>
            <a:noFill/>
          </p:spPr>
          <p:txBody>
            <a:bodyPr wrap="none" rtlCol="0">
              <a:spAutoFit/>
            </a:bodyPr>
            <a:lstStyle/>
            <a:p>
              <a:r>
                <a:rPr kumimoji="1" lang="ja-JP" altLang="en-US" sz="1200" dirty="0" smtClean="0">
                  <a:latin typeface="HGP創英角ｺﾞｼｯｸUB"/>
                  <a:ea typeface="HGP創英角ｺﾞｼｯｸUB"/>
                  <a:cs typeface="HGP創英角ｺﾞｼｯｸUB"/>
                </a:rPr>
                <a:t>オールフラッシュ・ストレージ・アレイ</a:t>
              </a:r>
              <a:endParaRPr kumimoji="1" lang="ja-JP" altLang="en-US" sz="1200" dirty="0">
                <a:latin typeface="HGP創英角ｺﾞｼｯｸUB"/>
                <a:ea typeface="HGP創英角ｺﾞｼｯｸUB"/>
                <a:cs typeface="HGP創英角ｺﾞｼｯｸUB"/>
              </a:endParaRPr>
            </a:p>
          </p:txBody>
        </p:sp>
        <p:sp>
          <p:nvSpPr>
            <p:cNvPr id="25" name="テキスト ボックス 24"/>
            <p:cNvSpPr txBox="1"/>
            <p:nvPr/>
          </p:nvSpPr>
          <p:spPr>
            <a:xfrm>
              <a:off x="6553200" y="4572000"/>
              <a:ext cx="2066591" cy="276999"/>
            </a:xfrm>
            <a:prstGeom prst="rect">
              <a:avLst/>
            </a:prstGeom>
            <a:noFill/>
          </p:spPr>
          <p:txBody>
            <a:bodyPr wrap="none" rtlCol="0">
              <a:spAutoFit/>
            </a:bodyPr>
            <a:lstStyle/>
            <a:p>
              <a:r>
                <a:rPr kumimoji="1" lang="ja-JP" altLang="en-US" sz="1200" dirty="0" smtClean="0">
                  <a:latin typeface="HGP創英角ｺﾞｼｯｸUB"/>
                  <a:ea typeface="HGP創英角ｺﾞｼｯｸUB"/>
                  <a:cs typeface="HGP創英角ｺﾞｼｯｸUB"/>
                </a:rPr>
                <a:t>ハイブリッド・ストレージ・アレイ</a:t>
              </a:r>
              <a:endParaRPr kumimoji="1" lang="ja-JP" altLang="en-US" sz="1200" dirty="0">
                <a:latin typeface="HGP創英角ｺﾞｼｯｸUB"/>
                <a:ea typeface="HGP創英角ｺﾞｼｯｸUB"/>
                <a:cs typeface="HGP創英角ｺﾞｼｯｸUB"/>
              </a:endParaRPr>
            </a:p>
          </p:txBody>
        </p:sp>
        <p:sp>
          <p:nvSpPr>
            <p:cNvPr id="26" name="テキスト ボックス 25"/>
            <p:cNvSpPr txBox="1"/>
            <p:nvPr/>
          </p:nvSpPr>
          <p:spPr>
            <a:xfrm>
              <a:off x="6705600" y="1905000"/>
              <a:ext cx="2133600" cy="338554"/>
            </a:xfrm>
            <a:prstGeom prst="rect">
              <a:avLst/>
            </a:prstGeom>
            <a:noFill/>
          </p:spPr>
          <p:txBody>
            <a:bodyPr wrap="square" rtlCol="0">
              <a:spAutoFit/>
            </a:bodyPr>
            <a:lstStyle/>
            <a:p>
              <a:r>
                <a:rPr kumimoji="1" lang="ja-JP" altLang="en-US" sz="800" dirty="0" smtClean="0"/>
                <a:t>独自コントローラを備え</a:t>
              </a:r>
              <a:r>
                <a:rPr kumimoji="1" lang="en-US" altLang="ja-JP" sz="800" dirty="0" smtClean="0"/>
                <a:t>SATA</a:t>
              </a:r>
              <a:r>
                <a:rPr kumimoji="1" lang="ja-JP" altLang="en-US" sz="800" dirty="0" smtClean="0"/>
                <a:t>などのティスク</a:t>
              </a:r>
              <a:r>
                <a:rPr kumimoji="1" lang="en-US" altLang="ja-JP" sz="800" dirty="0" smtClean="0"/>
                <a:t>I/F</a:t>
              </a:r>
              <a:r>
                <a:rPr kumimoji="1" lang="ja-JP" altLang="en-US" sz="800" dirty="0" smtClean="0"/>
                <a:t>・ドライバをバイパスし、超高速</a:t>
              </a:r>
              <a:endParaRPr kumimoji="1" lang="ja-JP" altLang="en-US" sz="800" dirty="0"/>
            </a:p>
          </p:txBody>
        </p:sp>
        <p:sp>
          <p:nvSpPr>
            <p:cNvPr id="27" name="テキスト ボックス 26"/>
            <p:cNvSpPr txBox="1"/>
            <p:nvPr/>
          </p:nvSpPr>
          <p:spPr>
            <a:xfrm>
              <a:off x="6705600" y="3352800"/>
              <a:ext cx="2133600" cy="338554"/>
            </a:xfrm>
            <a:prstGeom prst="rect">
              <a:avLst/>
            </a:prstGeom>
            <a:noFill/>
          </p:spPr>
          <p:txBody>
            <a:bodyPr wrap="square" rtlCol="0">
              <a:spAutoFit/>
            </a:bodyPr>
            <a:lstStyle/>
            <a:p>
              <a:r>
                <a:rPr kumimoji="1" lang="ja-JP" altLang="en-US" sz="800" dirty="0" smtClean="0"/>
                <a:t>ストレージ・アレイをすべてフラッシュ・メモリーで構成</a:t>
              </a:r>
              <a:endParaRPr kumimoji="1" lang="ja-JP" altLang="en-US" sz="800" dirty="0"/>
            </a:p>
          </p:txBody>
        </p:sp>
        <p:sp>
          <p:nvSpPr>
            <p:cNvPr id="28" name="テキスト ボックス 27"/>
            <p:cNvSpPr txBox="1"/>
            <p:nvPr/>
          </p:nvSpPr>
          <p:spPr>
            <a:xfrm>
              <a:off x="6705600" y="5105400"/>
              <a:ext cx="2133600" cy="461665"/>
            </a:xfrm>
            <a:prstGeom prst="rect">
              <a:avLst/>
            </a:prstGeom>
            <a:noFill/>
          </p:spPr>
          <p:txBody>
            <a:bodyPr wrap="square" rtlCol="0">
              <a:spAutoFit/>
            </a:bodyPr>
            <a:lstStyle/>
            <a:p>
              <a:r>
                <a:rPr kumimoji="1" lang="en-US" altLang="ja-JP" sz="800" dirty="0" smtClean="0"/>
                <a:t>HDD</a:t>
              </a:r>
              <a:r>
                <a:rPr kumimoji="1" lang="ja-JP" altLang="en-US" sz="800" dirty="0" smtClean="0"/>
                <a:t>または</a:t>
              </a:r>
              <a:r>
                <a:rPr kumimoji="1" lang="en-US" altLang="ja-JP" sz="800" dirty="0" smtClean="0"/>
                <a:t>SSD</a:t>
              </a:r>
              <a:r>
                <a:rPr kumimoji="1" lang="ja-JP" altLang="en-US" sz="800" dirty="0" smtClean="0"/>
                <a:t>などのストレージ・アレイのキャッシュとしてフラッシュ・メモリーを使用</a:t>
              </a:r>
              <a:endParaRPr kumimoji="1" lang="ja-JP" altLang="en-US" sz="800" dirty="0"/>
            </a:p>
          </p:txBody>
        </p:sp>
        <p:sp>
          <p:nvSpPr>
            <p:cNvPr id="38" name="右矢印 37"/>
            <p:cNvSpPr/>
            <p:nvPr/>
          </p:nvSpPr>
          <p:spPr bwMode="auto">
            <a:xfrm>
              <a:off x="4724400" y="1752600"/>
              <a:ext cx="533400" cy="381000"/>
            </a:xfrm>
            <a:prstGeom prst="rightArrow">
              <a:avLst/>
            </a:prstGeom>
            <a:solidFill>
              <a:srgbClr val="33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rgbClr val="484848"/>
                </a:solidFill>
                <a:effectLst/>
                <a:latin typeface="Arial" charset="0"/>
                <a:ea typeface="HG丸ｺﾞｼｯｸM-PRO" pitchFamily="50" charset="-128"/>
              </a:endParaRPr>
            </a:p>
          </p:txBody>
        </p:sp>
      </p:grpSp>
    </p:spTree>
    <p:extLst>
      <p:ext uri="{BB962C8B-B14F-4D97-AF65-F5344CB8AC3E}">
        <p14:creationId xmlns:p14="http://schemas.microsoft.com/office/powerpoint/2010/main" val="16436083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p:tgtEl>
                                          <p:spTgt spid="4"/>
                                        </p:tgtEl>
                                        <p:attrNameLst>
                                          <p:attrName>ppt_x</p:attrName>
                                        </p:attrNameLst>
                                      </p:cBhvr>
                                      <p:tavLst>
                                        <p:tav tm="0">
                                          <p:val>
                                            <p:strVal val="#ppt_x-#ppt_w*1.125000"/>
                                          </p:val>
                                        </p:tav>
                                        <p:tav tm="100000">
                                          <p:val>
                                            <p:strVal val="#ppt_x"/>
                                          </p:val>
                                        </p:tav>
                                      </p:tavLst>
                                    </p:anim>
                                    <p:animEffect transition="in" filter="wipe(right)">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ja-JP" dirty="0"/>
              <a:t>フラッシュ</a:t>
            </a:r>
            <a:r>
              <a:rPr lang="en-US" altLang="ja-JP" dirty="0"/>
              <a:t>･</a:t>
            </a:r>
            <a:r>
              <a:rPr lang="ja-JP" altLang="ja-JP" dirty="0"/>
              <a:t>ストレージ／</a:t>
            </a:r>
            <a:r>
              <a:rPr kumimoji="1" lang="ja-JP" altLang="en-US" dirty="0" smtClean="0"/>
              <a:t>性能比較と用途</a:t>
            </a:r>
            <a:endParaRPr kumimoji="1" lang="ja-JP" altLang="en-US" dirty="0"/>
          </a:p>
        </p:txBody>
      </p:sp>
      <p:grpSp>
        <p:nvGrpSpPr>
          <p:cNvPr id="12" name="図形グループ 11"/>
          <p:cNvGrpSpPr/>
          <p:nvPr/>
        </p:nvGrpSpPr>
        <p:grpSpPr>
          <a:xfrm>
            <a:off x="228600" y="914400"/>
            <a:ext cx="4150787" cy="5257800"/>
            <a:chOff x="228600" y="914400"/>
            <a:chExt cx="4150787" cy="5257800"/>
          </a:xfrm>
        </p:grpSpPr>
        <p:sp>
          <p:nvSpPr>
            <p:cNvPr id="51" name="テキスト ボックス 50"/>
            <p:cNvSpPr txBox="1"/>
            <p:nvPr/>
          </p:nvSpPr>
          <p:spPr>
            <a:xfrm>
              <a:off x="3810000" y="5049612"/>
              <a:ext cx="569387" cy="307777"/>
            </a:xfrm>
            <a:prstGeom prst="rect">
              <a:avLst/>
            </a:prstGeom>
            <a:noFill/>
          </p:spPr>
          <p:txBody>
            <a:bodyPr wrap="none" rtlCol="0">
              <a:spAutoFit/>
            </a:bodyPr>
            <a:lstStyle/>
            <a:p>
              <a:pPr algn="ctr"/>
              <a:r>
                <a:rPr kumimoji="1" lang="en-US" altLang="ja-JP" sz="800" dirty="0" smtClean="0"/>
                <a:t>SRAM</a:t>
              </a:r>
            </a:p>
            <a:p>
              <a:pPr algn="ctr"/>
              <a:r>
                <a:rPr lang="ja-JP" altLang="en-US" sz="600" dirty="0" smtClean="0"/>
                <a:t>キャッシュ</a:t>
              </a:r>
              <a:endParaRPr kumimoji="1" lang="ja-JP" altLang="en-US" sz="600" dirty="0"/>
            </a:p>
          </p:txBody>
        </p:sp>
        <p:grpSp>
          <p:nvGrpSpPr>
            <p:cNvPr id="5" name="図形グループ 4"/>
            <p:cNvGrpSpPr/>
            <p:nvPr/>
          </p:nvGrpSpPr>
          <p:grpSpPr>
            <a:xfrm>
              <a:off x="228600" y="914400"/>
              <a:ext cx="4114800" cy="5257800"/>
              <a:chOff x="228600" y="914400"/>
              <a:chExt cx="4114800" cy="5257800"/>
            </a:xfrm>
          </p:grpSpPr>
          <p:sp>
            <p:nvSpPr>
              <p:cNvPr id="7" name="角丸四角形 6"/>
              <p:cNvSpPr/>
              <p:nvPr/>
            </p:nvSpPr>
            <p:spPr bwMode="auto">
              <a:xfrm>
                <a:off x="3886200" y="5638800"/>
                <a:ext cx="381000" cy="228600"/>
              </a:xfrm>
              <a:prstGeom prst="roundRect">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5" name="角丸四角形 34"/>
              <p:cNvSpPr/>
              <p:nvPr/>
            </p:nvSpPr>
            <p:spPr bwMode="auto">
              <a:xfrm>
                <a:off x="3352800" y="5486400"/>
                <a:ext cx="381000" cy="381000"/>
              </a:xfrm>
              <a:prstGeom prst="roundRect">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41" name="角丸四角形 40"/>
              <p:cNvSpPr/>
              <p:nvPr/>
            </p:nvSpPr>
            <p:spPr bwMode="auto">
              <a:xfrm>
                <a:off x="2286000" y="4953000"/>
                <a:ext cx="381000" cy="914400"/>
              </a:xfrm>
              <a:prstGeom prst="roundRect">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rgbClr val="484848"/>
                  </a:solidFill>
                  <a:effectLst/>
                  <a:latin typeface="Arial" charset="0"/>
                  <a:ea typeface="HG丸ｺﾞｼｯｸM-PRO" pitchFamily="50" charset="-128"/>
                </a:endParaRPr>
              </a:p>
            </p:txBody>
          </p:sp>
          <p:sp>
            <p:nvSpPr>
              <p:cNvPr id="42" name="角丸四角形 41"/>
              <p:cNvSpPr/>
              <p:nvPr/>
            </p:nvSpPr>
            <p:spPr bwMode="auto">
              <a:xfrm>
                <a:off x="2819400" y="5257800"/>
                <a:ext cx="381000" cy="609600"/>
              </a:xfrm>
              <a:prstGeom prst="roundRect">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43" name="角丸四角形 42"/>
              <p:cNvSpPr/>
              <p:nvPr/>
            </p:nvSpPr>
            <p:spPr bwMode="auto">
              <a:xfrm>
                <a:off x="990600" y="3352800"/>
                <a:ext cx="381000" cy="2514600"/>
              </a:xfrm>
              <a:prstGeom prst="roundRect">
                <a:avLst/>
              </a:prstGeom>
              <a:ln>
                <a:headEnd type="none" w="med" len="med"/>
                <a:tailEnd type="none" w="med" len="med"/>
              </a:ln>
              <a:ex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44" name="角丸四角形 43"/>
              <p:cNvSpPr/>
              <p:nvPr/>
            </p:nvSpPr>
            <p:spPr bwMode="auto">
              <a:xfrm>
                <a:off x="457200" y="1676400"/>
                <a:ext cx="381000" cy="4191000"/>
              </a:xfrm>
              <a:prstGeom prst="roundRect">
                <a:avLst/>
              </a:prstGeom>
              <a:ln>
                <a:headEnd type="none" w="med" len="med"/>
                <a:tailEnd type="none" w="med" len="med"/>
              </a:ln>
              <a:ex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9" name="片側の 2 つの角を丸めた四角形 8"/>
              <p:cNvSpPr/>
              <p:nvPr/>
            </p:nvSpPr>
            <p:spPr bwMode="auto">
              <a:xfrm flipV="1">
                <a:off x="457200" y="5791200"/>
                <a:ext cx="3810000" cy="381000"/>
              </a:xfrm>
              <a:prstGeom prst="round2SameRect">
                <a:avLst/>
              </a:prstGeom>
              <a:gradFill flip="none" rotWithShape="1">
                <a:gsLst>
                  <a:gs pos="0">
                    <a:srgbClr val="FF0000"/>
                  </a:gs>
                  <a:gs pos="100000">
                    <a:srgbClr val="00CCFF"/>
                  </a:gs>
                </a:gsLst>
                <a:lin ang="0" scaled="1"/>
                <a:tileRect/>
              </a:gra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rgbClr val="484848"/>
                  </a:solidFill>
                  <a:effectLst/>
                  <a:latin typeface="Arial" charset="0"/>
                  <a:ea typeface="HG丸ｺﾞｼｯｸM-PRO" pitchFamily="50" charset="-128"/>
                </a:endParaRPr>
              </a:p>
            </p:txBody>
          </p:sp>
          <p:pic>
            <p:nvPicPr>
              <p:cNvPr id="46" name="図 45" descr="hdd.jpg"/>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28600" y="914400"/>
                <a:ext cx="838200" cy="718058"/>
              </a:xfrm>
              <a:prstGeom prst="rect">
                <a:avLst/>
              </a:prstGeom>
            </p:spPr>
          </p:pic>
          <p:pic>
            <p:nvPicPr>
              <p:cNvPr id="47" name="図 46"/>
              <p:cNvPicPr>
                <a:picLocks noChangeAspect="1"/>
              </p:cNvPicPr>
              <p:nvPr/>
            </p:nvPicPr>
            <p:blipFill>
              <a:blip r:embed="rId3">
                <a:clrChange>
                  <a:clrFrom>
                    <a:srgbClr val="FFFFFF"/>
                  </a:clrFrom>
                  <a:clrTo>
                    <a:srgbClr val="FFFFFF">
                      <a:alpha val="0"/>
                    </a:srgbClr>
                  </a:clrTo>
                </a:clrChange>
              </a:blip>
              <a:stretch>
                <a:fillRect/>
              </a:stretch>
            </p:blipFill>
            <p:spPr>
              <a:xfrm>
                <a:off x="2667000" y="4724400"/>
                <a:ext cx="689548" cy="457200"/>
              </a:xfrm>
              <a:prstGeom prst="rect">
                <a:avLst/>
              </a:prstGeom>
            </p:spPr>
          </p:pic>
          <p:pic>
            <p:nvPicPr>
              <p:cNvPr id="48" name="図 47" descr="080105_sandisc_ssd.jpg"/>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90600" y="2819400"/>
                <a:ext cx="569005" cy="477798"/>
              </a:xfrm>
              <a:prstGeom prst="rect">
                <a:avLst/>
              </a:prstGeom>
            </p:spPr>
          </p:pic>
          <p:pic>
            <p:nvPicPr>
              <p:cNvPr id="50" name="図 49"/>
              <p:cNvPicPr>
                <a:picLocks noChangeAspect="1"/>
              </p:cNvPicPr>
              <p:nvPr/>
            </p:nvPicPr>
            <p:blipFill>
              <a:blip r:embed="rId5">
                <a:clrChange>
                  <a:clrFrom>
                    <a:srgbClr val="FFFFFF"/>
                  </a:clrFrom>
                  <a:clrTo>
                    <a:srgbClr val="FFFFFF">
                      <a:alpha val="0"/>
                    </a:srgbClr>
                  </a:clrTo>
                </a:clrChange>
              </a:blip>
              <a:stretch>
                <a:fillRect/>
              </a:stretch>
            </p:blipFill>
            <p:spPr>
              <a:xfrm>
                <a:off x="2209800" y="4267200"/>
                <a:ext cx="546712" cy="609600"/>
              </a:xfrm>
              <a:prstGeom prst="rect">
                <a:avLst/>
              </a:prstGeom>
            </p:spPr>
          </p:pic>
          <p:pic>
            <p:nvPicPr>
              <p:cNvPr id="10" name="図 9"/>
              <p:cNvPicPr>
                <a:picLocks noChangeAspect="1"/>
              </p:cNvPicPr>
              <p:nvPr/>
            </p:nvPicPr>
            <p:blipFill>
              <a:blip r:embed="rId6"/>
              <a:stretch>
                <a:fillRect/>
              </a:stretch>
            </p:blipFill>
            <p:spPr>
              <a:xfrm>
                <a:off x="3276600" y="5105400"/>
                <a:ext cx="533400" cy="315979"/>
              </a:xfrm>
              <a:prstGeom prst="rect">
                <a:avLst/>
              </a:prstGeom>
            </p:spPr>
          </p:pic>
          <p:pic>
            <p:nvPicPr>
              <p:cNvPr id="11" name="図 10"/>
              <p:cNvPicPr>
                <a:picLocks noChangeAspect="1"/>
              </p:cNvPicPr>
              <p:nvPr/>
            </p:nvPicPr>
            <p:blipFill>
              <a:blip r:embed="rId7"/>
              <a:stretch>
                <a:fillRect/>
              </a:stretch>
            </p:blipFill>
            <p:spPr>
              <a:xfrm>
                <a:off x="3886200" y="5354412"/>
                <a:ext cx="381000" cy="208188"/>
              </a:xfrm>
              <a:prstGeom prst="rect">
                <a:avLst/>
              </a:prstGeom>
            </p:spPr>
          </p:pic>
          <p:sp>
            <p:nvSpPr>
              <p:cNvPr id="16" name="テキスト ボックス 15"/>
              <p:cNvSpPr txBox="1"/>
              <p:nvPr/>
            </p:nvSpPr>
            <p:spPr>
              <a:xfrm>
                <a:off x="3352800" y="4941821"/>
                <a:ext cx="486732" cy="215444"/>
              </a:xfrm>
              <a:prstGeom prst="rect">
                <a:avLst/>
              </a:prstGeom>
              <a:noFill/>
            </p:spPr>
            <p:txBody>
              <a:bodyPr wrap="none" rtlCol="0">
                <a:spAutoFit/>
              </a:bodyPr>
              <a:lstStyle/>
              <a:p>
                <a:pPr algn="ctr"/>
                <a:r>
                  <a:rPr kumimoji="1" lang="en-US" altLang="ja-JP" sz="800" dirty="0" smtClean="0"/>
                  <a:t>DRAM</a:t>
                </a:r>
                <a:endParaRPr kumimoji="1" lang="ja-JP" altLang="en-US" sz="800" dirty="0"/>
              </a:p>
            </p:txBody>
          </p:sp>
          <p:sp>
            <p:nvSpPr>
              <p:cNvPr id="17" name="テキスト ボックス 16"/>
              <p:cNvSpPr txBox="1"/>
              <p:nvPr/>
            </p:nvSpPr>
            <p:spPr>
              <a:xfrm>
                <a:off x="457200" y="5867400"/>
                <a:ext cx="736099" cy="215444"/>
              </a:xfrm>
              <a:prstGeom prst="rect">
                <a:avLst/>
              </a:prstGeom>
              <a:noFill/>
            </p:spPr>
            <p:txBody>
              <a:bodyPr wrap="none" rtlCol="0">
                <a:spAutoFit/>
              </a:bodyPr>
              <a:lstStyle/>
              <a:p>
                <a:r>
                  <a:rPr kumimoji="1" lang="ja-JP" altLang="en-US" sz="800" dirty="0" smtClean="0">
                    <a:solidFill>
                      <a:srgbClr val="FFFFFF"/>
                    </a:solidFill>
                  </a:rPr>
                  <a:t>ミリ秒</a:t>
                </a:r>
                <a:r>
                  <a:rPr kumimoji="1" lang="en-US" altLang="ja-JP" sz="800" dirty="0" smtClean="0">
                    <a:solidFill>
                      <a:srgbClr val="FFFFFF"/>
                    </a:solidFill>
                  </a:rPr>
                  <a:t>(10</a:t>
                </a:r>
                <a:r>
                  <a:rPr kumimoji="1" lang="en-US" altLang="ja-JP" sz="800" baseline="30000" dirty="0" smtClean="0">
                    <a:solidFill>
                      <a:srgbClr val="FFFFFF"/>
                    </a:solidFill>
                  </a:rPr>
                  <a:t>-3</a:t>
                </a:r>
                <a:r>
                  <a:rPr kumimoji="1" lang="en-US" altLang="ja-JP" sz="800" dirty="0" smtClean="0">
                    <a:solidFill>
                      <a:srgbClr val="FFFFFF"/>
                    </a:solidFill>
                  </a:rPr>
                  <a:t>)</a:t>
                </a:r>
                <a:endParaRPr kumimoji="1" lang="ja-JP" altLang="en-US" sz="800" dirty="0">
                  <a:solidFill>
                    <a:srgbClr val="FFFFFF"/>
                  </a:solidFill>
                </a:endParaRPr>
              </a:p>
            </p:txBody>
          </p:sp>
          <p:sp>
            <p:nvSpPr>
              <p:cNvPr id="52" name="テキスト ボックス 51"/>
              <p:cNvSpPr txBox="1"/>
              <p:nvPr/>
            </p:nvSpPr>
            <p:spPr>
              <a:xfrm>
                <a:off x="2286000" y="5867400"/>
                <a:ext cx="1066800" cy="215444"/>
              </a:xfrm>
              <a:prstGeom prst="rect">
                <a:avLst/>
              </a:prstGeom>
              <a:noFill/>
            </p:spPr>
            <p:txBody>
              <a:bodyPr wrap="square" rtlCol="0">
                <a:spAutoFit/>
              </a:bodyPr>
              <a:lstStyle/>
              <a:p>
                <a:r>
                  <a:rPr kumimoji="1" lang="ja-JP" altLang="en-US" sz="800" dirty="0" smtClean="0">
                    <a:solidFill>
                      <a:srgbClr val="FFFFFF"/>
                    </a:solidFill>
                  </a:rPr>
                  <a:t>マイクロ秒</a:t>
                </a:r>
                <a:r>
                  <a:rPr lang="en-US" altLang="ja-JP" sz="800" dirty="0">
                    <a:solidFill>
                      <a:srgbClr val="FFFFFF"/>
                    </a:solidFill>
                  </a:rPr>
                  <a:t>(10</a:t>
                </a:r>
                <a:r>
                  <a:rPr lang="en-US" altLang="ja-JP" sz="800" baseline="30000" dirty="0" smtClean="0">
                    <a:solidFill>
                      <a:srgbClr val="FFFFFF"/>
                    </a:solidFill>
                  </a:rPr>
                  <a:t>-6</a:t>
                </a:r>
                <a:r>
                  <a:rPr lang="en-US" altLang="ja-JP" sz="800" dirty="0" smtClean="0">
                    <a:solidFill>
                      <a:srgbClr val="FFFFFF"/>
                    </a:solidFill>
                  </a:rPr>
                  <a:t>)</a:t>
                </a:r>
                <a:endParaRPr kumimoji="1" lang="ja-JP" altLang="en-US" sz="800" dirty="0">
                  <a:solidFill>
                    <a:srgbClr val="FFFFFF"/>
                  </a:solidFill>
                </a:endParaRPr>
              </a:p>
            </p:txBody>
          </p:sp>
          <p:sp>
            <p:nvSpPr>
              <p:cNvPr id="53" name="テキスト ボックス 52"/>
              <p:cNvSpPr txBox="1"/>
              <p:nvPr/>
            </p:nvSpPr>
            <p:spPr>
              <a:xfrm>
                <a:off x="3581400" y="5867400"/>
                <a:ext cx="762000" cy="215444"/>
              </a:xfrm>
              <a:prstGeom prst="rect">
                <a:avLst/>
              </a:prstGeom>
              <a:noFill/>
            </p:spPr>
            <p:txBody>
              <a:bodyPr wrap="square" rtlCol="0">
                <a:spAutoFit/>
              </a:bodyPr>
              <a:lstStyle/>
              <a:p>
                <a:r>
                  <a:rPr lang="ja-JP" altLang="en-US" sz="800" dirty="0" smtClean="0">
                    <a:solidFill>
                      <a:srgbClr val="FFFFFF"/>
                    </a:solidFill>
                  </a:rPr>
                  <a:t>ナノ</a:t>
                </a:r>
                <a:r>
                  <a:rPr kumimoji="1" lang="ja-JP" altLang="en-US" sz="800" dirty="0" smtClean="0">
                    <a:solidFill>
                      <a:srgbClr val="FFFFFF"/>
                    </a:solidFill>
                  </a:rPr>
                  <a:t>秒</a:t>
                </a:r>
                <a:r>
                  <a:rPr lang="en-US" altLang="ja-JP" sz="800" dirty="0">
                    <a:solidFill>
                      <a:srgbClr val="FFFFFF"/>
                    </a:solidFill>
                  </a:rPr>
                  <a:t>(10</a:t>
                </a:r>
                <a:r>
                  <a:rPr lang="en-US" altLang="ja-JP" sz="800" baseline="30000" dirty="0" smtClean="0">
                    <a:solidFill>
                      <a:srgbClr val="FFFFFF"/>
                    </a:solidFill>
                  </a:rPr>
                  <a:t>-9</a:t>
                </a:r>
                <a:r>
                  <a:rPr lang="en-US" altLang="ja-JP" sz="800" dirty="0" smtClean="0">
                    <a:solidFill>
                      <a:srgbClr val="FFFFFF"/>
                    </a:solidFill>
                  </a:rPr>
                  <a:t>)</a:t>
                </a:r>
                <a:endParaRPr lang="ja-JP" altLang="en-US" sz="800" dirty="0">
                  <a:solidFill>
                    <a:srgbClr val="FFFFFF"/>
                  </a:solidFill>
                </a:endParaRPr>
              </a:p>
            </p:txBody>
          </p:sp>
          <p:cxnSp>
            <p:nvCxnSpPr>
              <p:cNvPr id="20" name="曲線コネクタ 19"/>
              <p:cNvCxnSpPr/>
              <p:nvPr/>
            </p:nvCxnSpPr>
            <p:spPr bwMode="auto">
              <a:xfrm flipV="1">
                <a:off x="381000" y="2362200"/>
                <a:ext cx="533400" cy="152400"/>
              </a:xfrm>
              <a:prstGeom prst="curvedConnector3">
                <a:avLst/>
              </a:prstGeom>
              <a:solidFill>
                <a:schemeClr val="bg1"/>
              </a:solidFill>
              <a:ln w="762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曲線コネクタ 53"/>
              <p:cNvCxnSpPr/>
              <p:nvPr/>
            </p:nvCxnSpPr>
            <p:spPr bwMode="auto">
              <a:xfrm flipV="1">
                <a:off x="914400" y="3810000"/>
                <a:ext cx="533400" cy="152400"/>
              </a:xfrm>
              <a:prstGeom prst="curvedConnector3">
                <a:avLst/>
              </a:prstGeom>
              <a:solidFill>
                <a:schemeClr val="bg1"/>
              </a:solidFill>
              <a:ln w="762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4" name="左右矢印 63"/>
              <p:cNvSpPr/>
              <p:nvPr/>
            </p:nvSpPr>
            <p:spPr bwMode="auto">
              <a:xfrm>
                <a:off x="1447800" y="4953000"/>
                <a:ext cx="762000" cy="304800"/>
              </a:xfrm>
              <a:prstGeom prst="leftRightArrow">
                <a:avLst/>
              </a:prstGeom>
              <a:solidFill>
                <a:srgbClr val="FF0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65" name="角丸四角形吹き出し 64"/>
              <p:cNvSpPr/>
              <p:nvPr/>
            </p:nvSpPr>
            <p:spPr bwMode="auto">
              <a:xfrm>
                <a:off x="1524000" y="3810000"/>
                <a:ext cx="990600" cy="381000"/>
              </a:xfrm>
              <a:prstGeom prst="wedgeRoundRectCallout">
                <a:avLst>
                  <a:gd name="adj1" fmla="val -19545"/>
                  <a:gd name="adj2" fmla="val 260061"/>
                  <a:gd name="adj3" fmla="val 16667"/>
                </a:avLst>
              </a:prstGeom>
              <a:solidFill>
                <a:srgbClr val="FF66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rgbClr val="FFFFFF"/>
                    </a:solidFill>
                    <a:effectLst/>
                    <a:latin typeface="Arial" charset="0"/>
                    <a:ea typeface="HG丸ｺﾞｼｯｸM-PRO" pitchFamily="50" charset="-128"/>
                  </a:rPr>
                  <a:t>3</a:t>
                </a: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桁の違い</a:t>
                </a:r>
              </a:p>
            </p:txBody>
          </p:sp>
        </p:grpSp>
      </p:grpSp>
      <p:grpSp>
        <p:nvGrpSpPr>
          <p:cNvPr id="4" name="図形グループ 3"/>
          <p:cNvGrpSpPr/>
          <p:nvPr/>
        </p:nvGrpSpPr>
        <p:grpSpPr>
          <a:xfrm>
            <a:off x="4800600" y="1143000"/>
            <a:ext cx="4007370" cy="5202198"/>
            <a:chOff x="4800600" y="1143000"/>
            <a:chExt cx="4007370" cy="5202198"/>
          </a:xfrm>
        </p:grpSpPr>
        <p:sp>
          <p:nvSpPr>
            <p:cNvPr id="3" name="正方形/長方形 2"/>
            <p:cNvSpPr/>
            <p:nvPr/>
          </p:nvSpPr>
          <p:spPr bwMode="auto">
            <a:xfrm>
              <a:off x="4953000" y="5181600"/>
              <a:ext cx="838200" cy="76200"/>
            </a:xfrm>
            <a:prstGeom prst="rect">
              <a:avLst/>
            </a:prstGeom>
            <a:ln>
              <a:headEnd type="none" w="med" len="med"/>
              <a:tailEnd type="none" w="med" len="med"/>
            </a:ln>
            <a:ex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chemeClr val="bg1">
                    <a:lumMod val="50000"/>
                  </a:schemeClr>
                </a:solidFill>
                <a:effectLst/>
                <a:latin typeface="Arial" charset="0"/>
                <a:ea typeface="HG丸ｺﾞｼｯｸM-PRO" pitchFamily="50" charset="-128"/>
              </a:endParaRPr>
            </a:p>
          </p:txBody>
        </p:sp>
        <p:sp>
          <p:nvSpPr>
            <p:cNvPr id="29" name="正方形/長方形 28"/>
            <p:cNvSpPr/>
            <p:nvPr/>
          </p:nvSpPr>
          <p:spPr bwMode="auto">
            <a:xfrm>
              <a:off x="6324600" y="4648200"/>
              <a:ext cx="838200" cy="609600"/>
            </a:xfrm>
            <a:prstGeom prst="rect">
              <a:avLst/>
            </a:prstGeom>
            <a:ln>
              <a:headEnd type="none" w="med" len="med"/>
              <a:tailEnd type="none" w="med" len="med"/>
            </a:ln>
            <a:ex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chemeClr val="bg1">
                    <a:lumMod val="50000"/>
                  </a:schemeClr>
                </a:solidFill>
                <a:effectLst/>
                <a:latin typeface="Arial" charset="0"/>
                <a:ea typeface="HG丸ｺﾞｼｯｸM-PRO" pitchFamily="50" charset="-128"/>
              </a:endParaRPr>
            </a:p>
          </p:txBody>
        </p:sp>
        <p:sp>
          <p:nvSpPr>
            <p:cNvPr id="30" name="正方形/長方形 29"/>
            <p:cNvSpPr/>
            <p:nvPr/>
          </p:nvSpPr>
          <p:spPr bwMode="auto">
            <a:xfrm>
              <a:off x="7772400" y="1447800"/>
              <a:ext cx="838200" cy="3810000"/>
            </a:xfrm>
            <a:prstGeom prst="rect">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pic>
          <p:nvPicPr>
            <p:cNvPr id="6" name="図 5" descr="hdd.jpg"/>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800600" y="5410200"/>
              <a:ext cx="1066800" cy="913892"/>
            </a:xfrm>
            <a:prstGeom prst="rect">
              <a:avLst/>
            </a:prstGeom>
          </p:spPr>
        </p:pic>
        <p:pic>
          <p:nvPicPr>
            <p:cNvPr id="14" name="図 13"/>
            <p:cNvPicPr>
              <a:picLocks noChangeAspect="1"/>
            </p:cNvPicPr>
            <p:nvPr/>
          </p:nvPicPr>
          <p:blipFill>
            <a:blip r:embed="rId3">
              <a:clrChange>
                <a:clrFrom>
                  <a:srgbClr val="FFFFFF"/>
                </a:clrFrom>
                <a:clrTo>
                  <a:srgbClr val="FFFFFF">
                    <a:alpha val="0"/>
                  </a:srgbClr>
                </a:clrTo>
              </a:clrChange>
            </a:blip>
            <a:stretch>
              <a:fillRect/>
            </a:stretch>
          </p:blipFill>
          <p:spPr>
            <a:xfrm>
              <a:off x="7543800" y="5486400"/>
              <a:ext cx="1264170" cy="838200"/>
            </a:xfrm>
            <a:prstGeom prst="rect">
              <a:avLst/>
            </a:prstGeom>
          </p:spPr>
        </p:pic>
        <p:pic>
          <p:nvPicPr>
            <p:cNvPr id="31" name="図 30" descr="080105_sandisc_ssd.jp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324600" y="5486400"/>
              <a:ext cx="1022734" cy="858798"/>
            </a:xfrm>
            <a:prstGeom prst="rect">
              <a:avLst/>
            </a:prstGeom>
          </p:spPr>
        </p:pic>
        <p:sp>
          <p:nvSpPr>
            <p:cNvPr id="66" name="テキスト ボックス 65"/>
            <p:cNvSpPr txBox="1"/>
            <p:nvPr/>
          </p:nvSpPr>
          <p:spPr>
            <a:xfrm>
              <a:off x="5029200" y="4876800"/>
              <a:ext cx="793231" cy="307777"/>
            </a:xfrm>
            <a:prstGeom prst="rect">
              <a:avLst/>
            </a:prstGeom>
            <a:noFill/>
          </p:spPr>
          <p:txBody>
            <a:bodyPr wrap="none" rtlCol="0">
              <a:spAutoFit/>
            </a:bodyPr>
            <a:lstStyle/>
            <a:p>
              <a:r>
                <a:rPr kumimoji="1" lang="ja-JP" altLang="en-US" sz="1400" dirty="0" smtClean="0">
                  <a:solidFill>
                    <a:schemeClr val="bg1">
                      <a:lumMod val="50000"/>
                    </a:schemeClr>
                  </a:solidFill>
                </a:rPr>
                <a:t>百</a:t>
              </a:r>
              <a:r>
                <a:rPr lang="en-US" altLang="ja-JP" sz="1400" dirty="0" smtClean="0">
                  <a:solidFill>
                    <a:schemeClr val="bg1">
                      <a:lumMod val="50000"/>
                    </a:schemeClr>
                  </a:solidFill>
                </a:rPr>
                <a:t>IOPS</a:t>
              </a:r>
              <a:endParaRPr kumimoji="1" lang="ja-JP" altLang="en-US" sz="1400" dirty="0">
                <a:solidFill>
                  <a:schemeClr val="bg1">
                    <a:lumMod val="50000"/>
                  </a:schemeClr>
                </a:solidFill>
              </a:endParaRPr>
            </a:p>
          </p:txBody>
        </p:sp>
        <p:sp>
          <p:nvSpPr>
            <p:cNvPr id="67" name="テキスト ボックス 66"/>
            <p:cNvSpPr txBox="1"/>
            <p:nvPr/>
          </p:nvSpPr>
          <p:spPr>
            <a:xfrm>
              <a:off x="6267563" y="4343400"/>
              <a:ext cx="972767" cy="307777"/>
            </a:xfrm>
            <a:prstGeom prst="rect">
              <a:avLst/>
            </a:prstGeom>
            <a:noFill/>
          </p:spPr>
          <p:txBody>
            <a:bodyPr wrap="none" rtlCol="0">
              <a:spAutoFit/>
            </a:bodyPr>
            <a:lstStyle/>
            <a:p>
              <a:pPr algn="ctr"/>
              <a:r>
                <a:rPr lang="ja-JP" altLang="en-US" sz="1400" dirty="0" smtClean="0">
                  <a:solidFill>
                    <a:schemeClr val="bg1">
                      <a:lumMod val="50000"/>
                    </a:schemeClr>
                  </a:solidFill>
                </a:rPr>
                <a:t>数万</a:t>
              </a:r>
              <a:r>
                <a:rPr lang="en-US" altLang="ja-JP" sz="1400" dirty="0" smtClean="0">
                  <a:solidFill>
                    <a:schemeClr val="bg1">
                      <a:lumMod val="50000"/>
                    </a:schemeClr>
                  </a:solidFill>
                </a:rPr>
                <a:t>IOPS</a:t>
              </a:r>
              <a:endParaRPr kumimoji="1" lang="ja-JP" altLang="en-US" sz="1400" dirty="0">
                <a:solidFill>
                  <a:schemeClr val="bg1">
                    <a:lumMod val="50000"/>
                  </a:schemeClr>
                </a:solidFill>
              </a:endParaRPr>
            </a:p>
          </p:txBody>
        </p:sp>
        <p:sp>
          <p:nvSpPr>
            <p:cNvPr id="68" name="テキスト ボックス 67"/>
            <p:cNvSpPr txBox="1"/>
            <p:nvPr/>
          </p:nvSpPr>
          <p:spPr>
            <a:xfrm>
              <a:off x="7626339" y="1143000"/>
              <a:ext cx="1152304" cy="307777"/>
            </a:xfrm>
            <a:prstGeom prst="rect">
              <a:avLst/>
            </a:prstGeom>
            <a:noFill/>
          </p:spPr>
          <p:txBody>
            <a:bodyPr wrap="none" rtlCol="0">
              <a:spAutoFit/>
            </a:bodyPr>
            <a:lstStyle/>
            <a:p>
              <a:pPr algn="ctr"/>
              <a:r>
                <a:rPr lang="ja-JP" altLang="en-US" sz="1400" dirty="0" smtClean="0">
                  <a:solidFill>
                    <a:srgbClr val="0000FF"/>
                  </a:solidFill>
                </a:rPr>
                <a:t>数百万</a:t>
              </a:r>
              <a:r>
                <a:rPr lang="en-US" altLang="ja-JP" sz="1400" dirty="0" smtClean="0">
                  <a:solidFill>
                    <a:srgbClr val="0000FF"/>
                  </a:solidFill>
                </a:rPr>
                <a:t>IOPS</a:t>
              </a:r>
              <a:endParaRPr kumimoji="1" lang="ja-JP" altLang="en-US" sz="1400" dirty="0">
                <a:solidFill>
                  <a:srgbClr val="0000FF"/>
                </a:solidFill>
              </a:endParaRPr>
            </a:p>
          </p:txBody>
        </p:sp>
      </p:grpSp>
      <p:grpSp>
        <p:nvGrpSpPr>
          <p:cNvPr id="8" name="図形グループ 7"/>
          <p:cNvGrpSpPr/>
          <p:nvPr/>
        </p:nvGrpSpPr>
        <p:grpSpPr>
          <a:xfrm>
            <a:off x="2979256" y="1447800"/>
            <a:ext cx="3185487" cy="2146995"/>
            <a:chOff x="2979256" y="1447800"/>
            <a:chExt cx="3185487" cy="2146995"/>
          </a:xfrm>
        </p:grpSpPr>
        <p:sp>
          <p:nvSpPr>
            <p:cNvPr id="69" name="角丸四角形 68"/>
            <p:cNvSpPr/>
            <p:nvPr/>
          </p:nvSpPr>
          <p:spPr bwMode="auto">
            <a:xfrm>
              <a:off x="3009900" y="1447800"/>
              <a:ext cx="3124200" cy="533400"/>
            </a:xfrm>
            <a:prstGeom prst="roundRect">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chemeClr val="bg1"/>
                  </a:solidFill>
                  <a:effectLst>
                    <a:glow rad="228600">
                      <a:schemeClr val="accent2">
                        <a:satMod val="175000"/>
                        <a:alpha val="40000"/>
                      </a:schemeClr>
                    </a:glow>
                  </a:effectLst>
                  <a:latin typeface="Arial" charset="0"/>
                  <a:ea typeface="HG丸ｺﾞｼｯｸM-PRO" pitchFamily="50" charset="-128"/>
                </a:rPr>
                <a:t>メモリー速度に近い</a:t>
              </a:r>
              <a:r>
                <a:rPr kumimoji="0" lang="en-US" altLang="ja-JP" sz="1600" b="0" i="0" u="none" strike="noStrike" cap="none" normalizeH="0" baseline="0" dirty="0" smtClean="0">
                  <a:ln>
                    <a:noFill/>
                  </a:ln>
                  <a:solidFill>
                    <a:schemeClr val="bg1"/>
                  </a:solidFill>
                  <a:effectLst>
                    <a:glow rad="228600">
                      <a:schemeClr val="accent2">
                        <a:satMod val="175000"/>
                        <a:alpha val="40000"/>
                      </a:schemeClr>
                    </a:glow>
                  </a:effectLst>
                  <a:latin typeface="Arial" charset="0"/>
                  <a:ea typeface="HG丸ｺﾞｼｯｸM-PRO" pitchFamily="50" charset="-128"/>
                </a:rPr>
                <a:t>IO</a:t>
              </a:r>
              <a:r>
                <a:rPr kumimoji="0" lang="ja-JP" altLang="en-US" sz="1600" b="0" i="0" u="none" strike="noStrike" cap="none" normalizeH="0" baseline="0" dirty="0" smtClean="0">
                  <a:ln>
                    <a:noFill/>
                  </a:ln>
                  <a:solidFill>
                    <a:schemeClr val="bg1"/>
                  </a:solidFill>
                  <a:effectLst>
                    <a:glow rad="228600">
                      <a:schemeClr val="accent2">
                        <a:satMod val="175000"/>
                        <a:alpha val="40000"/>
                      </a:schemeClr>
                    </a:glow>
                  </a:effectLst>
                  <a:latin typeface="Arial" charset="0"/>
                  <a:ea typeface="HG丸ｺﾞｼｯｸM-PRO" pitchFamily="50" charset="-128"/>
                </a:rPr>
                <a:t>速度</a:t>
              </a:r>
            </a:p>
          </p:txBody>
        </p:sp>
        <p:sp>
          <p:nvSpPr>
            <p:cNvPr id="70" name="テキスト ボックス 69"/>
            <p:cNvSpPr txBox="1"/>
            <p:nvPr/>
          </p:nvSpPr>
          <p:spPr>
            <a:xfrm>
              <a:off x="2979256" y="2209800"/>
              <a:ext cx="3185487" cy="1384995"/>
            </a:xfrm>
            <a:prstGeom prst="rect">
              <a:avLst/>
            </a:prstGeom>
            <a:noFill/>
          </p:spPr>
          <p:txBody>
            <a:bodyPr wrap="none" rtlCol="0">
              <a:spAutoFit/>
            </a:bodyPr>
            <a:lstStyle/>
            <a:p>
              <a:pPr marL="457200" indent="-457200">
                <a:buFont typeface="Wingdings" charset="2"/>
                <a:buChar char="v"/>
              </a:pPr>
              <a:r>
                <a:rPr kumimoji="1" lang="ja-JP" altLang="en-US" sz="2800" dirty="0" smtClean="0">
                  <a:solidFill>
                    <a:srgbClr val="0000FF"/>
                  </a:solidFill>
                </a:rPr>
                <a:t>仮想化</a:t>
              </a:r>
              <a:r>
                <a:rPr kumimoji="1" lang="en-US" altLang="ja-JP" sz="2800" dirty="0" smtClean="0">
                  <a:solidFill>
                    <a:srgbClr val="0000FF"/>
                  </a:solidFill>
                </a:rPr>
                <a:t> </a:t>
              </a:r>
              <a:r>
                <a:rPr kumimoji="1" lang="en-US" altLang="ja-JP" sz="900" dirty="0" smtClean="0">
                  <a:solidFill>
                    <a:srgbClr val="0000FF"/>
                  </a:solidFill>
                </a:rPr>
                <a:t>(</a:t>
              </a:r>
              <a:r>
                <a:rPr kumimoji="1" lang="ja-JP" altLang="en-US" sz="900" dirty="0" smtClean="0">
                  <a:solidFill>
                    <a:srgbClr val="0000FF"/>
                  </a:solidFill>
                </a:rPr>
                <a:t>サーバーやデスクトップ</a:t>
              </a:r>
              <a:r>
                <a:rPr kumimoji="1" lang="en-US" altLang="ja-JP" sz="900" dirty="0" smtClean="0">
                  <a:solidFill>
                    <a:srgbClr val="0000FF"/>
                  </a:solidFill>
                </a:rPr>
                <a:t>)</a:t>
              </a:r>
              <a:endParaRPr kumimoji="1" lang="ja-JP" altLang="en-US" sz="900" dirty="0" smtClean="0">
                <a:solidFill>
                  <a:srgbClr val="0000FF"/>
                </a:solidFill>
              </a:endParaRPr>
            </a:p>
            <a:p>
              <a:pPr marL="457200" indent="-457200">
                <a:buFont typeface="Wingdings" charset="2"/>
                <a:buChar char="v"/>
              </a:pPr>
              <a:r>
                <a:rPr lang="ja-JP" altLang="en-US" sz="2800" dirty="0" smtClean="0">
                  <a:solidFill>
                    <a:srgbClr val="0000FF"/>
                  </a:solidFill>
                </a:rPr>
                <a:t>データ分析</a:t>
              </a:r>
            </a:p>
            <a:p>
              <a:pPr marL="457200" indent="-457200">
                <a:buFont typeface="Wingdings" charset="2"/>
                <a:buChar char="v"/>
              </a:pPr>
              <a:r>
                <a:rPr kumimoji="1" lang="ja-JP" altLang="en-US" sz="2800" dirty="0" smtClean="0">
                  <a:solidFill>
                    <a:srgbClr val="0000FF"/>
                  </a:solidFill>
                </a:rPr>
                <a:t>デーベース処理</a:t>
              </a:r>
            </a:p>
          </p:txBody>
        </p:sp>
      </p:grpSp>
    </p:spTree>
    <p:extLst>
      <p:ext uri="{BB962C8B-B14F-4D97-AF65-F5344CB8AC3E}">
        <p14:creationId xmlns:p14="http://schemas.microsoft.com/office/powerpoint/2010/main" val="7087493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1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ja-JP" dirty="0"/>
              <a:t>フラッシュ</a:t>
            </a:r>
            <a:r>
              <a:rPr lang="en-US" altLang="ja-JP" dirty="0"/>
              <a:t>･</a:t>
            </a:r>
            <a:r>
              <a:rPr lang="ja-JP" altLang="ja-JP" dirty="0"/>
              <a:t>ストレージ</a:t>
            </a:r>
            <a:r>
              <a:rPr lang="ja-JP" altLang="ja-JP" dirty="0" smtClean="0"/>
              <a:t>／</a:t>
            </a:r>
            <a:r>
              <a:rPr lang="ja-JP" altLang="en-US" dirty="0" smtClean="0"/>
              <a:t>提供される価値</a:t>
            </a:r>
            <a:endParaRPr kumimoji="1" lang="ja-JP" altLang="en-US" dirty="0"/>
          </a:p>
        </p:txBody>
      </p:sp>
      <p:sp>
        <p:nvSpPr>
          <p:cNvPr id="9" name="角丸四角形 8"/>
          <p:cNvSpPr/>
          <p:nvPr/>
        </p:nvSpPr>
        <p:spPr bwMode="auto">
          <a:xfrm>
            <a:off x="457200" y="1295400"/>
            <a:ext cx="8229600" cy="533400"/>
          </a:xfrm>
          <a:prstGeom prst="roundRect">
            <a:avLst>
              <a:gd name="adj" fmla="val 43380"/>
            </a:avLst>
          </a:prstGeom>
          <a:solidFill>
            <a:srgbClr val="800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baseline="0" dirty="0" smtClean="0">
                <a:ln>
                  <a:noFill/>
                </a:ln>
                <a:solidFill>
                  <a:srgbClr val="FFFFFF"/>
                </a:solidFill>
                <a:effectLst/>
                <a:latin typeface="Arial" charset="0"/>
                <a:ea typeface="HG丸ｺﾞｼｯｸM-PRO" pitchFamily="50" charset="-128"/>
              </a:rPr>
              <a:t>大量アクセス</a:t>
            </a:r>
            <a:r>
              <a:rPr kumimoji="0" lang="en-US" altLang="ja-JP" sz="2400" b="0" i="0" u="none" strike="noStrike" cap="none" normalizeH="0" baseline="0" dirty="0" smtClean="0">
                <a:ln>
                  <a:noFill/>
                </a:ln>
                <a:solidFill>
                  <a:srgbClr val="FFFFFF"/>
                </a:solidFill>
                <a:effectLst/>
                <a:latin typeface="Arial" charset="0"/>
                <a:ea typeface="HG丸ｺﾞｼｯｸM-PRO" pitchFamily="50" charset="-128"/>
              </a:rPr>
              <a:t>+</a:t>
            </a:r>
            <a:r>
              <a:rPr kumimoji="0" lang="ja-JP" altLang="en-US" sz="2400" b="0" i="0" u="none" strike="noStrike" cap="none" normalizeH="0" baseline="0" dirty="0" smtClean="0">
                <a:ln>
                  <a:noFill/>
                </a:ln>
                <a:solidFill>
                  <a:srgbClr val="FFFFFF"/>
                </a:solidFill>
                <a:effectLst/>
                <a:latin typeface="Arial" charset="0"/>
                <a:ea typeface="HG丸ｺﾞｼｯｸM-PRO" pitchFamily="50" charset="-128"/>
              </a:rPr>
              <a:t>高速応答</a:t>
            </a:r>
          </a:p>
        </p:txBody>
      </p:sp>
      <p:sp>
        <p:nvSpPr>
          <p:cNvPr id="10" name="角丸四角形 9"/>
          <p:cNvSpPr/>
          <p:nvPr/>
        </p:nvSpPr>
        <p:spPr bwMode="auto">
          <a:xfrm>
            <a:off x="457200" y="2133600"/>
            <a:ext cx="3886200" cy="4175720"/>
          </a:xfrm>
          <a:prstGeom prst="roundRect">
            <a:avLst>
              <a:gd name="adj" fmla="val 5827"/>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rgbClr val="484848"/>
              </a:solidFill>
              <a:effectLst/>
              <a:latin typeface="Arial" charset="0"/>
              <a:ea typeface="HG丸ｺﾞｼｯｸM-PRO" pitchFamily="50" charset="-128"/>
            </a:endParaRPr>
          </a:p>
        </p:txBody>
      </p:sp>
      <p:sp>
        <p:nvSpPr>
          <p:cNvPr id="11" name="テキスト ボックス 10"/>
          <p:cNvSpPr txBox="1"/>
          <p:nvPr/>
        </p:nvSpPr>
        <p:spPr>
          <a:xfrm>
            <a:off x="457200" y="2286000"/>
            <a:ext cx="3886200" cy="369332"/>
          </a:xfrm>
          <a:prstGeom prst="rect">
            <a:avLst/>
          </a:prstGeom>
          <a:noFill/>
        </p:spPr>
        <p:txBody>
          <a:bodyPr wrap="square" rtlCol="0">
            <a:spAutoFit/>
          </a:bodyPr>
          <a:lstStyle/>
          <a:p>
            <a:pPr algn="ctr"/>
            <a:r>
              <a:rPr kumimoji="1" lang="ja-JP" altLang="en-US" sz="1800" dirty="0" smtClean="0"/>
              <a:t>現状の</a:t>
            </a:r>
            <a:r>
              <a:rPr kumimoji="1" lang="en-US" altLang="ja-JP" sz="1800" dirty="0" smtClean="0"/>
              <a:t>HDD</a:t>
            </a:r>
            <a:r>
              <a:rPr kumimoji="1" lang="ja-JP" altLang="en-US" sz="1800" dirty="0" smtClean="0"/>
              <a:t>ストレージによる対応</a:t>
            </a:r>
            <a:endParaRPr kumimoji="1" lang="ja-JP" altLang="en-US" sz="1800" dirty="0"/>
          </a:p>
        </p:txBody>
      </p:sp>
      <p:sp>
        <p:nvSpPr>
          <p:cNvPr id="44" name="角丸四角形 43"/>
          <p:cNvSpPr/>
          <p:nvPr/>
        </p:nvSpPr>
        <p:spPr bwMode="auto">
          <a:xfrm>
            <a:off x="685800" y="3140968"/>
            <a:ext cx="3429000" cy="389384"/>
          </a:xfrm>
          <a:prstGeom prst="roundRect">
            <a:avLst/>
          </a:prstGeom>
          <a:solidFill>
            <a:srgbClr val="660066"/>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dirty="0" smtClean="0">
                <a:solidFill>
                  <a:srgbClr val="FFFFFF"/>
                </a:solidFill>
                <a:latin typeface="Arial" charset="0"/>
                <a:ea typeface="HG丸ｺﾞｼｯｸM-PRO" pitchFamily="50" charset="-128"/>
              </a:rPr>
              <a:t>メモリー</a:t>
            </a:r>
            <a:endParaRPr kumimoji="0" lang="ja-JP" altLang="en-US" sz="16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48" name="角丸四角形 47"/>
          <p:cNvSpPr/>
          <p:nvPr/>
        </p:nvSpPr>
        <p:spPr bwMode="auto">
          <a:xfrm>
            <a:off x="685800" y="4221088"/>
            <a:ext cx="3429000" cy="1791816"/>
          </a:xfrm>
          <a:prstGeom prst="roundRect">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65" name="上下矢印 64"/>
          <p:cNvSpPr/>
          <p:nvPr/>
        </p:nvSpPr>
        <p:spPr bwMode="auto">
          <a:xfrm>
            <a:off x="1043608" y="3429000"/>
            <a:ext cx="457200" cy="914400"/>
          </a:xfrm>
          <a:prstGeom prst="upDownArrow">
            <a:avLst/>
          </a:prstGeom>
          <a:solidFill>
            <a:schemeClr val="accent5">
              <a:lumMod val="50000"/>
            </a:schemeClr>
          </a:solidFill>
          <a:ln>
            <a:headEnd type="none" w="med" len="med"/>
            <a:tailEnd type="none" w="med" len="med"/>
          </a:ln>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66" name="上下矢印 65"/>
          <p:cNvSpPr/>
          <p:nvPr/>
        </p:nvSpPr>
        <p:spPr bwMode="auto">
          <a:xfrm>
            <a:off x="2195736" y="3429000"/>
            <a:ext cx="457200" cy="914400"/>
          </a:xfrm>
          <a:prstGeom prst="upDownArrow">
            <a:avLst/>
          </a:prstGeom>
          <a:solidFill>
            <a:schemeClr val="accent5">
              <a:lumMod val="50000"/>
            </a:schemeClr>
          </a:solidFill>
          <a:ln>
            <a:headEnd type="none" w="med" len="med"/>
            <a:tailEnd type="none" w="med" len="med"/>
          </a:ln>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67" name="上下矢印 66"/>
          <p:cNvSpPr/>
          <p:nvPr/>
        </p:nvSpPr>
        <p:spPr bwMode="auto">
          <a:xfrm>
            <a:off x="3275856" y="3429000"/>
            <a:ext cx="457200" cy="914400"/>
          </a:xfrm>
          <a:prstGeom prst="upDownArrow">
            <a:avLst/>
          </a:prstGeom>
          <a:solidFill>
            <a:schemeClr val="accent5">
              <a:lumMod val="50000"/>
            </a:schemeClr>
          </a:solidFill>
          <a:ln>
            <a:headEnd type="none" w="med" len="med"/>
            <a:tailEnd type="none" w="med" len="med"/>
          </a:ln>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45" name="角丸四角形 44"/>
          <p:cNvSpPr/>
          <p:nvPr/>
        </p:nvSpPr>
        <p:spPr bwMode="auto">
          <a:xfrm>
            <a:off x="685800" y="3755504"/>
            <a:ext cx="1066800" cy="304800"/>
          </a:xfrm>
          <a:prstGeom prst="roundRect">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800" b="0" i="0" u="none" strike="noStrike" cap="none" normalizeH="0" baseline="0" dirty="0" smtClean="0">
                <a:ln>
                  <a:noFill/>
                </a:ln>
                <a:solidFill>
                  <a:srgbClr val="FFFFFF"/>
                </a:solidFill>
                <a:effectLst/>
                <a:latin typeface="Arial" charset="0"/>
                <a:ea typeface="HG丸ｺﾞｼｯｸM-PRO" pitchFamily="50" charset="-128"/>
              </a:rPr>
              <a:t>分散キャッシュ</a:t>
            </a:r>
          </a:p>
        </p:txBody>
      </p:sp>
      <p:sp>
        <p:nvSpPr>
          <p:cNvPr id="46" name="角丸四角形 45"/>
          <p:cNvSpPr/>
          <p:nvPr/>
        </p:nvSpPr>
        <p:spPr bwMode="auto">
          <a:xfrm>
            <a:off x="1866900" y="3755504"/>
            <a:ext cx="1104900" cy="304800"/>
          </a:xfrm>
          <a:prstGeom prst="roundRect">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800" b="0" i="0" u="none" strike="noStrike" cap="none" normalizeH="0" baseline="0" dirty="0" smtClean="0">
                <a:ln>
                  <a:noFill/>
                </a:ln>
                <a:solidFill>
                  <a:srgbClr val="FFFFFF"/>
                </a:solidFill>
                <a:effectLst/>
                <a:latin typeface="Arial" charset="0"/>
                <a:ea typeface="HG丸ｺﾞｼｯｸM-PRO" pitchFamily="50" charset="-128"/>
              </a:rPr>
              <a:t>シャーディング</a:t>
            </a:r>
          </a:p>
        </p:txBody>
      </p:sp>
      <p:sp>
        <p:nvSpPr>
          <p:cNvPr id="47" name="角丸四角形 46"/>
          <p:cNvSpPr/>
          <p:nvPr/>
        </p:nvSpPr>
        <p:spPr bwMode="auto">
          <a:xfrm>
            <a:off x="3048000" y="3755504"/>
            <a:ext cx="1066800" cy="304800"/>
          </a:xfrm>
          <a:prstGeom prst="roundRect">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800" b="0" i="0" u="none" strike="noStrike" cap="none" normalizeH="0" baseline="0" dirty="0" smtClean="0">
                <a:ln>
                  <a:noFill/>
                </a:ln>
                <a:solidFill>
                  <a:srgbClr val="FFFFFF"/>
                </a:solidFill>
                <a:effectLst/>
                <a:latin typeface="Arial" charset="0"/>
                <a:ea typeface="HG丸ｺﾞｼｯｸM-PRO" pitchFamily="50" charset="-128"/>
              </a:rPr>
              <a:t>大規模分散処理</a:t>
            </a:r>
          </a:p>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dirty="0" smtClean="0">
                <a:solidFill>
                  <a:srgbClr val="FFFFFF"/>
                </a:solidFill>
                <a:ea typeface="HG丸ｺﾞｼｯｸM-PRO" pitchFamily="50" charset="-128"/>
              </a:rPr>
              <a:t>(</a:t>
            </a:r>
            <a:r>
              <a:rPr kumimoji="0" lang="en-US" altLang="ja-JP" sz="800" dirty="0" err="1" smtClean="0">
                <a:solidFill>
                  <a:srgbClr val="FFFFFF"/>
                </a:solidFill>
                <a:ea typeface="HG丸ｺﾞｼｯｸM-PRO" pitchFamily="50" charset="-128"/>
              </a:rPr>
              <a:t>NoSQL</a:t>
            </a:r>
            <a:r>
              <a:rPr kumimoji="0" lang="en-US" altLang="ja-JP" sz="800" dirty="0" smtClean="0">
                <a:solidFill>
                  <a:srgbClr val="FFFFFF"/>
                </a:solidFill>
                <a:ea typeface="HG丸ｺﾞｼｯｸM-PRO" pitchFamily="50" charset="-128"/>
              </a:rPr>
              <a:t>)</a:t>
            </a:r>
            <a:endParaRPr kumimoji="0" lang="ja-JP" altLang="en-US" sz="800" b="0" i="0" u="none" strike="noStrike" cap="none" normalizeH="0" baseline="0" dirty="0" smtClean="0">
              <a:ln>
                <a:noFill/>
              </a:ln>
              <a:solidFill>
                <a:srgbClr val="FFFFFF"/>
              </a:solidFill>
              <a:effectLst/>
              <a:ea typeface="HG丸ｺﾞｼｯｸM-PRO" pitchFamily="50" charset="-128"/>
            </a:endParaRPr>
          </a:p>
        </p:txBody>
      </p:sp>
      <p:sp>
        <p:nvSpPr>
          <p:cNvPr id="88" name="フローチャート: 磁気ディスク 87"/>
          <p:cNvSpPr/>
          <p:nvPr/>
        </p:nvSpPr>
        <p:spPr bwMode="auto">
          <a:xfrm>
            <a:off x="762000" y="5479504"/>
            <a:ext cx="533400" cy="3810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rPr>
              <a:t>HDD</a:t>
            </a:r>
            <a:endParaRPr kumimoji="0" lang="ja-JP" altLang="en-US"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endParaRPr>
          </a:p>
        </p:txBody>
      </p:sp>
      <p:sp>
        <p:nvSpPr>
          <p:cNvPr id="98" name="フローチャート: 磁気ディスク 97"/>
          <p:cNvSpPr/>
          <p:nvPr/>
        </p:nvSpPr>
        <p:spPr bwMode="auto">
          <a:xfrm>
            <a:off x="1447800" y="5479504"/>
            <a:ext cx="533400" cy="3810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rPr>
              <a:t>HDD</a:t>
            </a:r>
            <a:endParaRPr kumimoji="0" lang="ja-JP" altLang="en-US"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endParaRPr>
          </a:p>
        </p:txBody>
      </p:sp>
      <p:sp>
        <p:nvSpPr>
          <p:cNvPr id="99" name="フローチャート: 磁気ディスク 98"/>
          <p:cNvSpPr/>
          <p:nvPr/>
        </p:nvSpPr>
        <p:spPr bwMode="auto">
          <a:xfrm>
            <a:off x="2133600" y="5479504"/>
            <a:ext cx="533400" cy="3810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rPr>
              <a:t>HDD</a:t>
            </a:r>
            <a:endParaRPr kumimoji="0" lang="ja-JP" altLang="en-US"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endParaRPr>
          </a:p>
        </p:txBody>
      </p:sp>
      <p:sp>
        <p:nvSpPr>
          <p:cNvPr id="100" name="フローチャート: 磁気ディスク 99"/>
          <p:cNvSpPr/>
          <p:nvPr/>
        </p:nvSpPr>
        <p:spPr bwMode="auto">
          <a:xfrm>
            <a:off x="2819400" y="5479504"/>
            <a:ext cx="533400" cy="3810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rPr>
              <a:t>HDD</a:t>
            </a:r>
            <a:endParaRPr kumimoji="0" lang="ja-JP" altLang="en-US"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endParaRPr>
          </a:p>
        </p:txBody>
      </p:sp>
      <p:sp>
        <p:nvSpPr>
          <p:cNvPr id="101" name="フローチャート: 磁気ディスク 100"/>
          <p:cNvSpPr/>
          <p:nvPr/>
        </p:nvSpPr>
        <p:spPr bwMode="auto">
          <a:xfrm>
            <a:off x="3505200" y="5479504"/>
            <a:ext cx="533400" cy="3810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rPr>
              <a:t>HDD</a:t>
            </a:r>
            <a:endParaRPr kumimoji="0" lang="ja-JP" altLang="en-US"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endParaRPr>
          </a:p>
        </p:txBody>
      </p:sp>
      <p:sp>
        <p:nvSpPr>
          <p:cNvPr id="54" name="フローチャート: 磁気ディスク 53"/>
          <p:cNvSpPr/>
          <p:nvPr/>
        </p:nvSpPr>
        <p:spPr bwMode="auto">
          <a:xfrm>
            <a:off x="762000" y="5174704"/>
            <a:ext cx="533400" cy="3810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rPr>
              <a:t>HDD</a:t>
            </a:r>
            <a:endParaRPr kumimoji="0" lang="ja-JP" altLang="en-US"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endParaRPr>
          </a:p>
        </p:txBody>
      </p:sp>
      <p:sp>
        <p:nvSpPr>
          <p:cNvPr id="55" name="フローチャート: 磁気ディスク 54"/>
          <p:cNvSpPr/>
          <p:nvPr/>
        </p:nvSpPr>
        <p:spPr bwMode="auto">
          <a:xfrm>
            <a:off x="1447800" y="5174704"/>
            <a:ext cx="533400" cy="3810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rPr>
              <a:t>HDD</a:t>
            </a:r>
            <a:endParaRPr kumimoji="0" lang="ja-JP" altLang="en-US"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endParaRPr>
          </a:p>
        </p:txBody>
      </p:sp>
      <p:sp>
        <p:nvSpPr>
          <p:cNvPr id="56" name="フローチャート: 磁気ディスク 55"/>
          <p:cNvSpPr/>
          <p:nvPr/>
        </p:nvSpPr>
        <p:spPr bwMode="auto">
          <a:xfrm>
            <a:off x="2133600" y="5174704"/>
            <a:ext cx="533400" cy="3810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rPr>
              <a:t>HDD</a:t>
            </a:r>
            <a:endParaRPr kumimoji="0" lang="ja-JP" altLang="en-US"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endParaRPr>
          </a:p>
        </p:txBody>
      </p:sp>
      <p:sp>
        <p:nvSpPr>
          <p:cNvPr id="57" name="フローチャート: 磁気ディスク 56"/>
          <p:cNvSpPr/>
          <p:nvPr/>
        </p:nvSpPr>
        <p:spPr bwMode="auto">
          <a:xfrm>
            <a:off x="2819400" y="5174704"/>
            <a:ext cx="533400" cy="3810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rPr>
              <a:t>HDD</a:t>
            </a:r>
            <a:endParaRPr kumimoji="0" lang="ja-JP" altLang="en-US"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endParaRPr>
          </a:p>
        </p:txBody>
      </p:sp>
      <p:sp>
        <p:nvSpPr>
          <p:cNvPr id="58" name="フローチャート: 磁気ディスク 57"/>
          <p:cNvSpPr/>
          <p:nvPr/>
        </p:nvSpPr>
        <p:spPr bwMode="auto">
          <a:xfrm>
            <a:off x="3505200" y="5174704"/>
            <a:ext cx="533400" cy="3810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rPr>
              <a:t>HDD</a:t>
            </a:r>
            <a:endParaRPr kumimoji="0" lang="ja-JP" altLang="en-US"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endParaRPr>
          </a:p>
        </p:txBody>
      </p:sp>
      <p:sp>
        <p:nvSpPr>
          <p:cNvPr id="49" name="フローチャート: 磁気ディスク 48"/>
          <p:cNvSpPr/>
          <p:nvPr/>
        </p:nvSpPr>
        <p:spPr bwMode="auto">
          <a:xfrm>
            <a:off x="762000" y="4869904"/>
            <a:ext cx="533400" cy="3810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rPr>
              <a:t>HDD</a:t>
            </a:r>
            <a:endParaRPr kumimoji="0" lang="ja-JP" altLang="en-US"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endParaRPr>
          </a:p>
        </p:txBody>
      </p:sp>
      <p:sp>
        <p:nvSpPr>
          <p:cNvPr id="50" name="フローチャート: 磁気ディスク 49"/>
          <p:cNvSpPr/>
          <p:nvPr/>
        </p:nvSpPr>
        <p:spPr bwMode="auto">
          <a:xfrm>
            <a:off x="1447800" y="4869904"/>
            <a:ext cx="533400" cy="3810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rPr>
              <a:t>HDD</a:t>
            </a:r>
            <a:endParaRPr kumimoji="0" lang="ja-JP" altLang="en-US"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endParaRPr>
          </a:p>
        </p:txBody>
      </p:sp>
      <p:sp>
        <p:nvSpPr>
          <p:cNvPr id="51" name="フローチャート: 磁気ディスク 50"/>
          <p:cNvSpPr/>
          <p:nvPr/>
        </p:nvSpPr>
        <p:spPr bwMode="auto">
          <a:xfrm>
            <a:off x="2133600" y="4869904"/>
            <a:ext cx="533400" cy="3810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rPr>
              <a:t>HDD</a:t>
            </a:r>
            <a:endParaRPr kumimoji="0" lang="ja-JP" altLang="en-US"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endParaRPr>
          </a:p>
        </p:txBody>
      </p:sp>
      <p:sp>
        <p:nvSpPr>
          <p:cNvPr id="52" name="フローチャート: 磁気ディスク 51"/>
          <p:cNvSpPr/>
          <p:nvPr/>
        </p:nvSpPr>
        <p:spPr bwMode="auto">
          <a:xfrm>
            <a:off x="2819400" y="4869904"/>
            <a:ext cx="533400" cy="3810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rPr>
              <a:t>HDD</a:t>
            </a:r>
            <a:endParaRPr kumimoji="0" lang="ja-JP" altLang="en-US"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endParaRPr>
          </a:p>
        </p:txBody>
      </p:sp>
      <p:sp>
        <p:nvSpPr>
          <p:cNvPr id="53" name="フローチャート: 磁気ディスク 52"/>
          <p:cNvSpPr/>
          <p:nvPr/>
        </p:nvSpPr>
        <p:spPr bwMode="auto">
          <a:xfrm>
            <a:off x="3505200" y="4869904"/>
            <a:ext cx="533400" cy="3810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rPr>
              <a:t>HDD</a:t>
            </a:r>
            <a:endParaRPr kumimoji="0" lang="ja-JP" altLang="en-US"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endParaRPr>
          </a:p>
        </p:txBody>
      </p:sp>
      <p:sp>
        <p:nvSpPr>
          <p:cNvPr id="107" name="フローチャート: 磁気ディスク 106"/>
          <p:cNvSpPr/>
          <p:nvPr/>
        </p:nvSpPr>
        <p:spPr bwMode="auto">
          <a:xfrm>
            <a:off x="762000" y="4565104"/>
            <a:ext cx="533400" cy="3810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rPr>
              <a:t>HDD</a:t>
            </a:r>
            <a:endParaRPr kumimoji="0" lang="ja-JP" altLang="en-US"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endParaRPr>
          </a:p>
        </p:txBody>
      </p:sp>
      <p:sp>
        <p:nvSpPr>
          <p:cNvPr id="108" name="フローチャート: 磁気ディスク 107"/>
          <p:cNvSpPr/>
          <p:nvPr/>
        </p:nvSpPr>
        <p:spPr bwMode="auto">
          <a:xfrm>
            <a:off x="1447800" y="4565104"/>
            <a:ext cx="533400" cy="3810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rPr>
              <a:t>HDD</a:t>
            </a:r>
            <a:endParaRPr kumimoji="0" lang="ja-JP" altLang="en-US"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endParaRPr>
          </a:p>
        </p:txBody>
      </p:sp>
      <p:sp>
        <p:nvSpPr>
          <p:cNvPr id="109" name="フローチャート: 磁気ディスク 108"/>
          <p:cNvSpPr/>
          <p:nvPr/>
        </p:nvSpPr>
        <p:spPr bwMode="auto">
          <a:xfrm>
            <a:off x="2133600" y="4565104"/>
            <a:ext cx="533400" cy="3810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rPr>
              <a:t>HDD</a:t>
            </a:r>
            <a:endParaRPr kumimoji="0" lang="ja-JP" altLang="en-US"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endParaRPr>
          </a:p>
        </p:txBody>
      </p:sp>
      <p:sp>
        <p:nvSpPr>
          <p:cNvPr id="110" name="フローチャート: 磁気ディスク 109"/>
          <p:cNvSpPr/>
          <p:nvPr/>
        </p:nvSpPr>
        <p:spPr bwMode="auto">
          <a:xfrm>
            <a:off x="2819400" y="4565104"/>
            <a:ext cx="533400" cy="3810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rPr>
              <a:t>HDD</a:t>
            </a:r>
            <a:endParaRPr kumimoji="0" lang="ja-JP" altLang="en-US"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endParaRPr>
          </a:p>
        </p:txBody>
      </p:sp>
      <p:sp>
        <p:nvSpPr>
          <p:cNvPr id="111" name="フローチャート: 磁気ディスク 110"/>
          <p:cNvSpPr/>
          <p:nvPr/>
        </p:nvSpPr>
        <p:spPr bwMode="auto">
          <a:xfrm>
            <a:off x="3505200" y="4565104"/>
            <a:ext cx="533400" cy="3810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rPr>
              <a:t>HDD</a:t>
            </a:r>
            <a:endParaRPr kumimoji="0" lang="ja-JP" altLang="en-US"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endParaRPr>
          </a:p>
        </p:txBody>
      </p:sp>
      <p:sp>
        <p:nvSpPr>
          <p:cNvPr id="113" name="星 32 112"/>
          <p:cNvSpPr/>
          <p:nvPr/>
        </p:nvSpPr>
        <p:spPr bwMode="auto">
          <a:xfrm>
            <a:off x="685800" y="4953000"/>
            <a:ext cx="3352800" cy="1295400"/>
          </a:xfrm>
          <a:prstGeom prst="star32">
            <a:avLst/>
          </a:prstGeom>
          <a:solidFill>
            <a:srgbClr val="FFFF00">
              <a:alpha val="70000"/>
            </a:srgbClr>
          </a:solidFill>
          <a:ln w="57150" cmpd="sng">
            <a:solidFill>
              <a:srgbClr val="FF6600">
                <a:alpha val="66000"/>
              </a:srgbClr>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342900" marR="0" indent="-342900" defTabSz="914400" rtl="0" eaLnBrk="1" fontAlgn="base" latinLnBrk="0" hangingPunct="1">
              <a:lnSpc>
                <a:spcPct val="100000"/>
              </a:lnSpc>
              <a:spcBef>
                <a:spcPts val="0"/>
              </a:spcBef>
              <a:spcAft>
                <a:spcPct val="0"/>
              </a:spcAft>
              <a:buClrTx/>
              <a:buSzTx/>
              <a:buFont typeface="Wingdings" charset="2"/>
              <a:buChar char="l"/>
              <a:tabLst/>
            </a:pPr>
            <a:r>
              <a:rPr kumimoji="0" lang="ja-JP" altLang="en-US" sz="1200" dirty="0" smtClean="0">
                <a:solidFill>
                  <a:srgbClr val="FF0000"/>
                </a:solidFill>
                <a:latin typeface="ヒラギノ角ゴ StdN W8"/>
                <a:ea typeface="ヒラギノ角ゴ StdN W8"/>
                <a:cs typeface="ヒラギノ角ゴ StdN W8"/>
              </a:rPr>
              <a:t>サーバー台数増加</a:t>
            </a:r>
          </a:p>
          <a:p>
            <a:pPr marL="342900" marR="0" indent="-342900" defTabSz="914400" rtl="0" eaLnBrk="1" fontAlgn="base" latinLnBrk="0" hangingPunct="1">
              <a:lnSpc>
                <a:spcPct val="100000"/>
              </a:lnSpc>
              <a:spcBef>
                <a:spcPts val="0"/>
              </a:spcBef>
              <a:spcAft>
                <a:spcPct val="0"/>
              </a:spcAft>
              <a:buClrTx/>
              <a:buSzTx/>
              <a:buFont typeface="Wingdings" charset="2"/>
              <a:buChar char="l"/>
              <a:tabLst/>
            </a:pPr>
            <a:r>
              <a:rPr kumimoji="0" lang="ja-JP" altLang="en-US" sz="1200" dirty="0" smtClean="0">
                <a:solidFill>
                  <a:srgbClr val="FF0000"/>
                </a:solidFill>
                <a:latin typeface="ヒラギノ角ゴ StdN W8"/>
                <a:ea typeface="ヒラギノ角ゴ StdN W8"/>
                <a:cs typeface="ヒラギノ角ゴ StdN W8"/>
              </a:rPr>
              <a:t>ライセンス増加</a:t>
            </a:r>
          </a:p>
          <a:p>
            <a:pPr marL="342900" marR="0" indent="-342900" defTabSz="914400" rtl="0" eaLnBrk="1" fontAlgn="base" latinLnBrk="0" hangingPunct="1">
              <a:lnSpc>
                <a:spcPct val="100000"/>
              </a:lnSpc>
              <a:spcBef>
                <a:spcPts val="0"/>
              </a:spcBef>
              <a:spcAft>
                <a:spcPct val="0"/>
              </a:spcAft>
              <a:buClrTx/>
              <a:buSzTx/>
              <a:buFont typeface="Wingdings" charset="2"/>
              <a:buChar char="l"/>
              <a:tabLst/>
            </a:pPr>
            <a:r>
              <a:rPr kumimoji="0" lang="ja-JP" altLang="en-US" sz="1200" dirty="0" smtClean="0">
                <a:solidFill>
                  <a:srgbClr val="FF0000"/>
                </a:solidFill>
                <a:latin typeface="ヒラギノ角ゴ StdN W8"/>
                <a:ea typeface="ヒラギノ角ゴ StdN W8"/>
                <a:cs typeface="ヒラギノ角ゴ StdN W8"/>
              </a:rPr>
              <a:t>保守負担増大</a:t>
            </a:r>
          </a:p>
        </p:txBody>
      </p:sp>
      <p:sp>
        <p:nvSpPr>
          <p:cNvPr id="68" name="角丸四角形 67"/>
          <p:cNvSpPr/>
          <p:nvPr/>
        </p:nvSpPr>
        <p:spPr bwMode="auto">
          <a:xfrm>
            <a:off x="685800" y="2708920"/>
            <a:ext cx="3429000" cy="389384"/>
          </a:xfrm>
          <a:prstGeom prst="roundRect">
            <a:avLst/>
          </a:prstGeom>
          <a:solidFill>
            <a:srgbClr val="0000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600" dirty="0" smtClean="0">
                <a:solidFill>
                  <a:srgbClr val="FFFFFF"/>
                </a:solidFill>
                <a:latin typeface="Arial" charset="0"/>
                <a:ea typeface="HG丸ｺﾞｼｯｸM-PRO" pitchFamily="50" charset="-128"/>
              </a:rPr>
              <a:t>CPU</a:t>
            </a:r>
            <a:endParaRPr kumimoji="0" lang="ja-JP" altLang="en-US" sz="1600" b="0" i="0" u="none" strike="noStrike" cap="none" normalizeH="0" baseline="0" dirty="0" smtClean="0">
              <a:ln>
                <a:noFill/>
              </a:ln>
              <a:solidFill>
                <a:srgbClr val="FFFFFF"/>
              </a:solidFill>
              <a:effectLst/>
              <a:latin typeface="Arial" charset="0"/>
              <a:ea typeface="HG丸ｺﾞｼｯｸM-PRO" pitchFamily="50" charset="-128"/>
            </a:endParaRPr>
          </a:p>
        </p:txBody>
      </p:sp>
      <p:grpSp>
        <p:nvGrpSpPr>
          <p:cNvPr id="5" name="図形グループ 4"/>
          <p:cNvGrpSpPr/>
          <p:nvPr/>
        </p:nvGrpSpPr>
        <p:grpSpPr>
          <a:xfrm>
            <a:off x="4800600" y="2133600"/>
            <a:ext cx="3886200" cy="4175720"/>
            <a:chOff x="4800600" y="2133600"/>
            <a:chExt cx="3886200" cy="4175720"/>
          </a:xfrm>
        </p:grpSpPr>
        <p:sp>
          <p:nvSpPr>
            <p:cNvPr id="12" name="角丸四角形 11"/>
            <p:cNvSpPr/>
            <p:nvPr/>
          </p:nvSpPr>
          <p:spPr bwMode="auto">
            <a:xfrm>
              <a:off x="4800600" y="2133600"/>
              <a:ext cx="3886200" cy="4175720"/>
            </a:xfrm>
            <a:prstGeom prst="roundRect">
              <a:avLst>
                <a:gd name="adj" fmla="val 5827"/>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rgbClr val="484848"/>
                </a:solidFill>
                <a:effectLst/>
                <a:latin typeface="Arial" charset="0"/>
                <a:ea typeface="HG丸ｺﾞｼｯｸM-PRO" pitchFamily="50" charset="-128"/>
              </a:endParaRPr>
            </a:p>
          </p:txBody>
        </p:sp>
        <p:sp>
          <p:nvSpPr>
            <p:cNvPr id="14" name="角丸四角形 13"/>
            <p:cNvSpPr/>
            <p:nvPr/>
          </p:nvSpPr>
          <p:spPr bwMode="auto">
            <a:xfrm>
              <a:off x="5040313" y="4184104"/>
              <a:ext cx="3341687" cy="1981200"/>
            </a:xfrm>
            <a:prstGeom prst="roundRect">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 name="テキスト ボックス 12"/>
            <p:cNvSpPr txBox="1"/>
            <p:nvPr/>
          </p:nvSpPr>
          <p:spPr>
            <a:xfrm>
              <a:off x="4800600" y="2286000"/>
              <a:ext cx="3886200" cy="369332"/>
            </a:xfrm>
            <a:prstGeom prst="rect">
              <a:avLst/>
            </a:prstGeom>
            <a:noFill/>
          </p:spPr>
          <p:txBody>
            <a:bodyPr wrap="square" rtlCol="0">
              <a:spAutoFit/>
            </a:bodyPr>
            <a:lstStyle/>
            <a:p>
              <a:pPr algn="ctr"/>
              <a:r>
                <a:rPr kumimoji="1" lang="ja-JP" altLang="en-US" sz="1800" dirty="0" smtClean="0"/>
                <a:t>フラッシュストレージによる対応</a:t>
              </a:r>
              <a:endParaRPr kumimoji="1" lang="ja-JP" altLang="en-US" sz="1800" dirty="0"/>
            </a:p>
          </p:txBody>
        </p:sp>
        <p:sp>
          <p:nvSpPr>
            <p:cNvPr id="19" name="額縁 18"/>
            <p:cNvSpPr/>
            <p:nvPr/>
          </p:nvSpPr>
          <p:spPr bwMode="auto">
            <a:xfrm>
              <a:off x="6934200" y="4412704"/>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20" name="額縁 19"/>
            <p:cNvSpPr/>
            <p:nvPr/>
          </p:nvSpPr>
          <p:spPr bwMode="auto">
            <a:xfrm>
              <a:off x="6629400" y="4412704"/>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22" name="額縁 21"/>
            <p:cNvSpPr/>
            <p:nvPr/>
          </p:nvSpPr>
          <p:spPr bwMode="auto">
            <a:xfrm>
              <a:off x="7239000" y="4412704"/>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23" name="額縁 22"/>
            <p:cNvSpPr/>
            <p:nvPr/>
          </p:nvSpPr>
          <p:spPr bwMode="auto">
            <a:xfrm>
              <a:off x="6934200" y="4717504"/>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24" name="額縁 23"/>
            <p:cNvSpPr/>
            <p:nvPr/>
          </p:nvSpPr>
          <p:spPr bwMode="auto">
            <a:xfrm>
              <a:off x="6629400" y="4717504"/>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25" name="額縁 24"/>
            <p:cNvSpPr/>
            <p:nvPr/>
          </p:nvSpPr>
          <p:spPr bwMode="auto">
            <a:xfrm>
              <a:off x="7543800" y="4717504"/>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26" name="額縁 25"/>
            <p:cNvSpPr/>
            <p:nvPr/>
          </p:nvSpPr>
          <p:spPr bwMode="auto">
            <a:xfrm>
              <a:off x="7239000" y="4717504"/>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4" name="額縁 33"/>
            <p:cNvSpPr/>
            <p:nvPr/>
          </p:nvSpPr>
          <p:spPr bwMode="auto">
            <a:xfrm>
              <a:off x="6324600" y="4412704"/>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5" name="額縁 34"/>
            <p:cNvSpPr/>
            <p:nvPr/>
          </p:nvSpPr>
          <p:spPr bwMode="auto">
            <a:xfrm>
              <a:off x="6019800" y="4412704"/>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6" name="額縁 35"/>
            <p:cNvSpPr/>
            <p:nvPr/>
          </p:nvSpPr>
          <p:spPr bwMode="auto">
            <a:xfrm>
              <a:off x="5715000" y="4717504"/>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8" name="額縁 37"/>
            <p:cNvSpPr/>
            <p:nvPr/>
          </p:nvSpPr>
          <p:spPr bwMode="auto">
            <a:xfrm>
              <a:off x="6324600" y="4717504"/>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9" name="額縁 38"/>
            <p:cNvSpPr/>
            <p:nvPr/>
          </p:nvSpPr>
          <p:spPr bwMode="auto">
            <a:xfrm>
              <a:off x="6019800" y="4717504"/>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59" name="角丸四角形 58"/>
            <p:cNvSpPr/>
            <p:nvPr/>
          </p:nvSpPr>
          <p:spPr bwMode="auto">
            <a:xfrm>
              <a:off x="5040313" y="3140968"/>
              <a:ext cx="3417887" cy="389384"/>
            </a:xfrm>
            <a:prstGeom prst="roundRect">
              <a:avLst/>
            </a:prstGeom>
            <a:solidFill>
              <a:srgbClr val="660066"/>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rgbClr val="FFFFFF"/>
                  </a:solidFill>
                  <a:effectLst/>
                  <a:latin typeface="Arial" charset="0"/>
                  <a:ea typeface="HG丸ｺﾞｼｯｸM-PRO" pitchFamily="50" charset="-128"/>
                </a:rPr>
                <a:t>メモリー</a:t>
              </a:r>
            </a:p>
          </p:txBody>
        </p:sp>
        <p:sp>
          <p:nvSpPr>
            <p:cNvPr id="62" name="上下矢印 61"/>
            <p:cNvSpPr/>
            <p:nvPr/>
          </p:nvSpPr>
          <p:spPr bwMode="auto">
            <a:xfrm>
              <a:off x="5364088" y="3429000"/>
              <a:ext cx="457200" cy="914400"/>
            </a:xfrm>
            <a:prstGeom prst="upDownArrow">
              <a:avLst/>
            </a:prstGeom>
            <a:solidFill>
              <a:srgbClr val="800000"/>
            </a:solidFill>
            <a:ln>
              <a:headEnd type="none" w="med" len="med"/>
              <a:tailEnd type="none" w="med" len="med"/>
            </a:ln>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63" name="上下矢印 62"/>
            <p:cNvSpPr/>
            <p:nvPr/>
          </p:nvSpPr>
          <p:spPr bwMode="auto">
            <a:xfrm>
              <a:off x="6516216" y="3429000"/>
              <a:ext cx="457200" cy="914400"/>
            </a:xfrm>
            <a:prstGeom prst="upDownArrow">
              <a:avLst/>
            </a:prstGeom>
            <a:solidFill>
              <a:srgbClr val="800000"/>
            </a:solidFill>
            <a:ln>
              <a:headEnd type="none" w="med" len="med"/>
              <a:tailEnd type="none" w="med" len="med"/>
            </a:ln>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64" name="上下矢印 63"/>
            <p:cNvSpPr/>
            <p:nvPr/>
          </p:nvSpPr>
          <p:spPr bwMode="auto">
            <a:xfrm>
              <a:off x="7668344" y="3429000"/>
              <a:ext cx="457200" cy="914400"/>
            </a:xfrm>
            <a:prstGeom prst="upDownArrow">
              <a:avLst/>
            </a:prstGeom>
            <a:solidFill>
              <a:srgbClr val="800000"/>
            </a:solidFill>
            <a:ln>
              <a:headEnd type="none" w="med" len="med"/>
              <a:tailEnd type="none" w="med" len="med"/>
            </a:ln>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69" name="額縁 68"/>
            <p:cNvSpPr/>
            <p:nvPr/>
          </p:nvSpPr>
          <p:spPr bwMode="auto">
            <a:xfrm>
              <a:off x="6934200" y="5022304"/>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70" name="額縁 69"/>
            <p:cNvSpPr/>
            <p:nvPr/>
          </p:nvSpPr>
          <p:spPr bwMode="auto">
            <a:xfrm>
              <a:off x="6629400" y="5022304"/>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72" name="額縁 71"/>
            <p:cNvSpPr/>
            <p:nvPr/>
          </p:nvSpPr>
          <p:spPr bwMode="auto">
            <a:xfrm>
              <a:off x="7239000" y="5022304"/>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79" name="額縁 78"/>
            <p:cNvSpPr/>
            <p:nvPr/>
          </p:nvSpPr>
          <p:spPr bwMode="auto">
            <a:xfrm>
              <a:off x="6324600" y="5022304"/>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80" name="額縁 79"/>
            <p:cNvSpPr/>
            <p:nvPr/>
          </p:nvSpPr>
          <p:spPr bwMode="auto">
            <a:xfrm>
              <a:off x="6019800" y="5022304"/>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85" name="テキスト ボックス 84"/>
            <p:cNvSpPr txBox="1"/>
            <p:nvPr/>
          </p:nvSpPr>
          <p:spPr>
            <a:xfrm>
              <a:off x="5410200" y="4727684"/>
              <a:ext cx="2743200" cy="523220"/>
            </a:xfrm>
            <a:prstGeom prst="rect">
              <a:avLst/>
            </a:prstGeom>
            <a:noFill/>
          </p:spPr>
          <p:txBody>
            <a:bodyPr wrap="square" rtlCol="0">
              <a:spAutoFit/>
            </a:bodyPr>
            <a:lstStyle/>
            <a:p>
              <a:pPr algn="ctr"/>
              <a:r>
                <a:rPr kumimoji="1" lang="ja-JP" altLang="en-US" sz="1400" dirty="0" smtClean="0">
                  <a:solidFill>
                    <a:srgbClr val="FFFFFF"/>
                  </a:solidFill>
                  <a:latin typeface="HGP創英角ｺﾞｼｯｸUB"/>
                  <a:ea typeface="HGP創英角ｺﾞｼｯｸUB"/>
                  <a:cs typeface="HGP創英角ｺﾞｼｯｸUB"/>
                </a:rPr>
                <a:t>フラッシュ・</a:t>
              </a:r>
              <a:r>
                <a:rPr lang="ja-JP" altLang="en-US" sz="1400" dirty="0" smtClean="0">
                  <a:solidFill>
                    <a:srgbClr val="FFFFFF"/>
                  </a:solidFill>
                  <a:latin typeface="HGP創英角ｺﾞｼｯｸUB"/>
                  <a:ea typeface="HGP創英角ｺﾞｼｯｸUB"/>
                  <a:cs typeface="HGP創英角ｺﾞｼｯｸUB"/>
                </a:rPr>
                <a:t>ストレージ</a:t>
              </a:r>
            </a:p>
            <a:p>
              <a:pPr algn="ctr"/>
              <a:r>
                <a:rPr kumimoji="1" lang="ja-JP" altLang="en-US" sz="1400" dirty="0" smtClean="0">
                  <a:solidFill>
                    <a:srgbClr val="FFFFFF"/>
                  </a:solidFill>
                  <a:latin typeface="HGP創英角ｺﾞｼｯｸUB"/>
                  <a:ea typeface="HGP創英角ｺﾞｼｯｸUB"/>
                  <a:cs typeface="HGP創英角ｺﾞｼｯｸUB"/>
                </a:rPr>
                <a:t>アレイ</a:t>
              </a:r>
              <a:endParaRPr kumimoji="1" lang="ja-JP" altLang="en-US" sz="1400" dirty="0">
                <a:solidFill>
                  <a:srgbClr val="FFFFFF"/>
                </a:solidFill>
                <a:latin typeface="HGP創英角ｺﾞｼｯｸUB"/>
                <a:ea typeface="HGP創英角ｺﾞｼｯｸUB"/>
                <a:cs typeface="HGP創英角ｺﾞｼｯｸUB"/>
              </a:endParaRPr>
            </a:p>
          </p:txBody>
        </p:sp>
        <p:sp>
          <p:nvSpPr>
            <p:cNvPr id="4" name="テキスト ボックス 3"/>
            <p:cNvSpPr txBox="1"/>
            <p:nvPr/>
          </p:nvSpPr>
          <p:spPr>
            <a:xfrm>
              <a:off x="5274201" y="5403304"/>
              <a:ext cx="2951449" cy="646331"/>
            </a:xfrm>
            <a:prstGeom prst="rect">
              <a:avLst/>
            </a:prstGeom>
            <a:noFill/>
          </p:spPr>
          <p:txBody>
            <a:bodyPr wrap="none" rtlCol="0">
              <a:spAutoFit/>
            </a:bodyPr>
            <a:lstStyle/>
            <a:p>
              <a:pPr marL="171450" indent="-171450">
                <a:buFont typeface="Wingdings" charset="2"/>
                <a:buChar char="v"/>
              </a:pPr>
              <a:r>
                <a:rPr kumimoji="1" lang="en-US" altLang="ja-JP" sz="1200" dirty="0" smtClean="0">
                  <a:solidFill>
                    <a:schemeClr val="bg1"/>
                  </a:solidFill>
                  <a:effectLst>
                    <a:glow rad="228600">
                      <a:schemeClr val="accent2">
                        <a:satMod val="175000"/>
                        <a:alpha val="40000"/>
                      </a:schemeClr>
                    </a:glow>
                  </a:effectLst>
                </a:rPr>
                <a:t>DB</a:t>
              </a:r>
              <a:r>
                <a:rPr kumimoji="1" lang="ja-JP" altLang="en-US" sz="1200" dirty="0" smtClean="0">
                  <a:solidFill>
                    <a:schemeClr val="bg1"/>
                  </a:solidFill>
                  <a:effectLst>
                    <a:glow rad="228600">
                      <a:schemeClr val="accent2">
                        <a:satMod val="175000"/>
                        <a:alpha val="40000"/>
                      </a:schemeClr>
                    </a:glow>
                  </a:effectLst>
                </a:rPr>
                <a:t>サーバー集約により台数の大幅削減</a:t>
              </a:r>
            </a:p>
            <a:p>
              <a:pPr marL="171450" indent="-171450">
                <a:buFont typeface="Wingdings" charset="2"/>
                <a:buChar char="v"/>
              </a:pPr>
              <a:r>
                <a:rPr lang="ja-JP" altLang="en-US" sz="1200" dirty="0" smtClean="0">
                  <a:solidFill>
                    <a:schemeClr val="bg1"/>
                  </a:solidFill>
                  <a:effectLst>
                    <a:glow rad="228600">
                      <a:schemeClr val="accent2">
                        <a:satMod val="175000"/>
                        <a:alpha val="40000"/>
                      </a:schemeClr>
                    </a:glow>
                  </a:effectLst>
                </a:rPr>
                <a:t>ソフトウェア・ライセンスの削減</a:t>
              </a:r>
            </a:p>
            <a:p>
              <a:pPr marL="171450" indent="-171450">
                <a:buFont typeface="Wingdings" charset="2"/>
                <a:buChar char="v"/>
              </a:pPr>
              <a:r>
                <a:rPr kumimoji="1" lang="ja-JP" altLang="en-US" sz="1200" dirty="0" smtClean="0">
                  <a:solidFill>
                    <a:schemeClr val="bg1"/>
                  </a:solidFill>
                  <a:effectLst>
                    <a:glow rad="228600">
                      <a:schemeClr val="accent2">
                        <a:satMod val="175000"/>
                        <a:alpha val="40000"/>
                      </a:schemeClr>
                    </a:glow>
                  </a:effectLst>
                </a:rPr>
                <a:t>メンテナンスの簡素化</a:t>
              </a:r>
              <a:endParaRPr kumimoji="1" lang="ja-JP" altLang="en-US" sz="1200" dirty="0">
                <a:solidFill>
                  <a:schemeClr val="bg1"/>
                </a:solidFill>
                <a:effectLst>
                  <a:glow rad="228600">
                    <a:schemeClr val="accent2">
                      <a:satMod val="175000"/>
                      <a:alpha val="40000"/>
                    </a:schemeClr>
                  </a:glow>
                </a:effectLst>
              </a:endParaRPr>
            </a:p>
          </p:txBody>
        </p:sp>
        <p:sp>
          <p:nvSpPr>
            <p:cNvPr id="3" name="角丸四角形 2"/>
            <p:cNvSpPr/>
            <p:nvPr/>
          </p:nvSpPr>
          <p:spPr bwMode="auto">
            <a:xfrm>
              <a:off x="5040313" y="3755504"/>
              <a:ext cx="3420119" cy="288032"/>
            </a:xfrm>
            <a:prstGeom prst="roundRect">
              <a:avLst>
                <a:gd name="adj" fmla="val 50000"/>
              </a:avLst>
            </a:prstGeom>
            <a:solidFill>
              <a:srgbClr val="FF66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ea typeface="HG丸ｺﾞｼｯｸM-PRO" pitchFamily="50" charset="-128"/>
                </a:rPr>
                <a:t>高速接続</a:t>
              </a:r>
              <a:r>
                <a:rPr kumimoji="0" lang="en-US" altLang="ja-JP" sz="1200" dirty="0">
                  <a:solidFill>
                    <a:srgbClr val="FFFFFF"/>
                  </a:solidFill>
                  <a:ea typeface="HG丸ｺﾞｼｯｸM-PRO" pitchFamily="50" charset="-128"/>
                </a:rPr>
                <a:t>:</a:t>
              </a:r>
              <a:r>
                <a:rPr kumimoji="0" lang="en-US" altLang="ja-JP" sz="1200" dirty="0" smtClean="0">
                  <a:solidFill>
                    <a:srgbClr val="FFFFFF"/>
                  </a:solidFill>
                  <a:ea typeface="HG丸ｺﾞｼｯｸM-PRO" pitchFamily="50" charset="-128"/>
                </a:rPr>
                <a:t> </a:t>
              </a:r>
              <a:r>
                <a:rPr kumimoji="0" lang="en-US" altLang="ja-JP" sz="1200" dirty="0" err="1" smtClean="0">
                  <a:solidFill>
                    <a:srgbClr val="FFFFFF"/>
                  </a:solidFill>
                  <a:ea typeface="HG丸ｺﾞｼｯｸM-PRO" pitchFamily="50" charset="-128"/>
                </a:rPr>
                <a:t>PCIe,InfiniBand,FC</a:t>
              </a:r>
              <a:r>
                <a:rPr kumimoji="0" lang="ja-JP" altLang="en-US" sz="1200" dirty="0" smtClean="0">
                  <a:solidFill>
                    <a:srgbClr val="FFFFFF"/>
                  </a:solidFill>
                  <a:ea typeface="HG丸ｺﾞｼｯｸM-PRO" pitchFamily="50" charset="-128"/>
                </a:rPr>
                <a:t>など</a:t>
              </a:r>
              <a:endParaRPr kumimoji="0" lang="ja-JP" altLang="en-US" sz="1200" b="0" i="0" u="none" strike="noStrike" cap="none" normalizeH="0" baseline="0" dirty="0" smtClean="0">
                <a:ln>
                  <a:noFill/>
                </a:ln>
                <a:solidFill>
                  <a:srgbClr val="FFFFFF"/>
                </a:solidFill>
                <a:effectLst/>
                <a:ea typeface="HG丸ｺﾞｼｯｸM-PRO" pitchFamily="50" charset="-128"/>
              </a:endParaRPr>
            </a:p>
          </p:txBody>
        </p:sp>
        <p:sp>
          <p:nvSpPr>
            <p:cNvPr id="71" name="角丸四角形 70"/>
            <p:cNvSpPr/>
            <p:nvPr/>
          </p:nvSpPr>
          <p:spPr bwMode="auto">
            <a:xfrm>
              <a:off x="5040313" y="2708920"/>
              <a:ext cx="3417887" cy="389384"/>
            </a:xfrm>
            <a:prstGeom prst="roundRect">
              <a:avLst/>
            </a:prstGeom>
            <a:solidFill>
              <a:srgbClr val="0000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600" b="0" i="0" u="none" strike="noStrike" cap="none" normalizeH="0" baseline="0" dirty="0" smtClean="0">
                  <a:ln>
                    <a:noFill/>
                  </a:ln>
                  <a:solidFill>
                    <a:srgbClr val="FFFFFF"/>
                  </a:solidFill>
                  <a:effectLst/>
                  <a:latin typeface="Arial" charset="0"/>
                  <a:ea typeface="HG丸ｺﾞｼｯｸM-PRO" pitchFamily="50" charset="-128"/>
                </a:rPr>
                <a:t>CPU</a:t>
              </a:r>
              <a:endParaRPr kumimoji="0" lang="ja-JP" altLang="en-US" sz="1600" b="0" i="0" u="none" strike="noStrike" cap="none" normalizeH="0" baseline="0" dirty="0" smtClean="0">
                <a:ln>
                  <a:noFill/>
                </a:ln>
                <a:solidFill>
                  <a:srgbClr val="FFFFFF"/>
                </a:solidFill>
                <a:effectLst/>
                <a:latin typeface="Arial" charset="0"/>
                <a:ea typeface="HG丸ｺﾞｼｯｸM-PRO" pitchFamily="50" charset="-128"/>
              </a:endParaRPr>
            </a:p>
          </p:txBody>
        </p:sp>
      </p:grpSp>
    </p:spTree>
    <p:extLst>
      <p:ext uri="{BB962C8B-B14F-4D97-AF65-F5344CB8AC3E}">
        <p14:creationId xmlns:p14="http://schemas.microsoft.com/office/powerpoint/2010/main" val="33247623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ppt_x</p:attrName>
                                        </p:attrNameLst>
                                      </p:cBhvr>
                                      <p:tavLst>
                                        <p:tav tm="0">
                                          <p:val>
                                            <p:strVal val="#ppt_x-#ppt_w*1.125000"/>
                                          </p:val>
                                        </p:tav>
                                        <p:tav tm="100000">
                                          <p:val>
                                            <p:strVal val="#ppt_x"/>
                                          </p:val>
                                        </p:tav>
                                      </p:tavLst>
                                    </p:anim>
                                    <p:animEffect transition="in" filter="wipe(right)">
                                      <p:cBhvr>
                                        <p:cTn id="8" dur="500"/>
                                        <p:tgtEl>
                                          <p:spTgt spid="5"/>
                                        </p:tgtEl>
                                      </p:cBhvr>
                                    </p:animEffect>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113"/>
                                        </p:tgtEl>
                                        <p:attrNameLst>
                                          <p:attrName>style.visibility</p:attrName>
                                        </p:attrNameLst>
                                      </p:cBhvr>
                                      <p:to>
                                        <p:strVal val="visible"/>
                                      </p:to>
                                    </p:set>
                                    <p:anim calcmode="lin" valueType="num">
                                      <p:cBhvr>
                                        <p:cTn id="13" dur="500" fill="hold"/>
                                        <p:tgtEl>
                                          <p:spTgt spid="113"/>
                                        </p:tgtEl>
                                        <p:attrNameLst>
                                          <p:attrName>ppt_w</p:attrName>
                                        </p:attrNameLst>
                                      </p:cBhvr>
                                      <p:tavLst>
                                        <p:tav tm="0">
                                          <p:val>
                                            <p:fltVal val="0"/>
                                          </p:val>
                                        </p:tav>
                                        <p:tav tm="100000">
                                          <p:val>
                                            <p:strVal val="#ppt_w"/>
                                          </p:val>
                                        </p:tav>
                                      </p:tavLst>
                                    </p:anim>
                                    <p:anim calcmode="lin" valueType="num">
                                      <p:cBhvr>
                                        <p:cTn id="14" dur="500" fill="hold"/>
                                        <p:tgtEl>
                                          <p:spTgt spid="113"/>
                                        </p:tgtEl>
                                        <p:attrNameLst>
                                          <p:attrName>ppt_h</p:attrName>
                                        </p:attrNameLst>
                                      </p:cBhvr>
                                      <p:tavLst>
                                        <p:tav tm="0">
                                          <p:val>
                                            <p:fltVal val="0"/>
                                          </p:val>
                                        </p:tav>
                                        <p:tav tm="100000">
                                          <p:val>
                                            <p:strVal val="#ppt_h"/>
                                          </p:val>
                                        </p:tav>
                                      </p:tavLst>
                                    </p:anim>
                                    <p:animEffect transition="in" filter="fade">
                                      <p:cBhvr>
                                        <p:cTn id="15"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フラッシュ</a:t>
            </a:r>
            <a:r>
              <a:rPr lang="en-US" altLang="ja-JP" dirty="0"/>
              <a:t>･</a:t>
            </a:r>
            <a:r>
              <a:rPr lang="ja-JP" altLang="en-US" dirty="0"/>
              <a:t>ストレージ／ </a:t>
            </a:r>
            <a:r>
              <a:rPr lang="ja-JP" altLang="en-US" dirty="0" smtClean="0"/>
              <a:t>普及の背景</a:t>
            </a:r>
            <a:endParaRPr kumimoji="1" lang="ja-JP" altLang="en-US" dirty="0"/>
          </a:p>
        </p:txBody>
      </p:sp>
      <p:grpSp>
        <p:nvGrpSpPr>
          <p:cNvPr id="10" name="図形グループ 9"/>
          <p:cNvGrpSpPr/>
          <p:nvPr/>
        </p:nvGrpSpPr>
        <p:grpSpPr>
          <a:xfrm>
            <a:off x="533400" y="2057400"/>
            <a:ext cx="1981200" cy="4038600"/>
            <a:chOff x="533400" y="2057400"/>
            <a:chExt cx="1981200" cy="4038600"/>
          </a:xfrm>
        </p:grpSpPr>
        <p:sp>
          <p:nvSpPr>
            <p:cNvPr id="14" name="角丸四角形 13"/>
            <p:cNvSpPr/>
            <p:nvPr/>
          </p:nvSpPr>
          <p:spPr bwMode="auto">
            <a:xfrm>
              <a:off x="533400" y="2057400"/>
              <a:ext cx="1981200" cy="4038600"/>
            </a:xfrm>
            <a:prstGeom prst="roundRect">
              <a:avLst/>
            </a:prstGeom>
            <a:solidFill>
              <a:schemeClr val="bg1"/>
            </a:solidFill>
            <a:ln>
              <a:solidFill>
                <a:schemeClr val="accent6">
                  <a:lumMod val="60000"/>
                  <a:lumOff val="40000"/>
                </a:schemeClr>
              </a:solidFill>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pic>
          <p:nvPicPr>
            <p:cNvPr id="3" name="図 2"/>
            <p:cNvPicPr>
              <a:picLocks noChangeAspect="1"/>
            </p:cNvPicPr>
            <p:nvPr/>
          </p:nvPicPr>
          <p:blipFill>
            <a:blip r:embed="rId2">
              <a:clrChange>
                <a:clrFrom>
                  <a:srgbClr val="FFFFFF"/>
                </a:clrFrom>
                <a:clrTo>
                  <a:srgbClr val="FFFFFF">
                    <a:alpha val="0"/>
                  </a:srgbClr>
                </a:clrTo>
              </a:clrChange>
            </a:blip>
            <a:stretch>
              <a:fillRect/>
            </a:stretch>
          </p:blipFill>
          <p:spPr>
            <a:xfrm>
              <a:off x="914400" y="5334000"/>
              <a:ext cx="1143000" cy="672941"/>
            </a:xfrm>
            <a:prstGeom prst="rect">
              <a:avLst/>
            </a:prstGeom>
          </p:spPr>
        </p:pic>
        <p:pic>
          <p:nvPicPr>
            <p:cNvPr id="4" name="図 3"/>
            <p:cNvPicPr>
              <a:picLocks noChangeAspect="1"/>
            </p:cNvPicPr>
            <p:nvPr/>
          </p:nvPicPr>
          <p:blipFill>
            <a:blip r:embed="rId3">
              <a:clrChange>
                <a:clrFrom>
                  <a:srgbClr val="FFFFFF"/>
                </a:clrFrom>
                <a:clrTo>
                  <a:srgbClr val="FFFFFF">
                    <a:alpha val="0"/>
                  </a:srgbClr>
                </a:clrTo>
              </a:clrChange>
            </a:blip>
            <a:stretch>
              <a:fillRect/>
            </a:stretch>
          </p:blipFill>
          <p:spPr>
            <a:xfrm>
              <a:off x="990600" y="4800600"/>
              <a:ext cx="519980" cy="563922"/>
            </a:xfrm>
            <a:prstGeom prst="rect">
              <a:avLst/>
            </a:prstGeom>
          </p:spPr>
        </p:pic>
        <p:pic>
          <p:nvPicPr>
            <p:cNvPr id="5" name="図 4"/>
            <p:cNvPicPr>
              <a:picLocks noChangeAspect="1"/>
            </p:cNvPicPr>
            <p:nvPr/>
          </p:nvPicPr>
          <p:blipFill>
            <a:blip r:embed="rId4">
              <a:clrChange>
                <a:clrFrom>
                  <a:srgbClr val="FFFFFF"/>
                </a:clrFrom>
                <a:clrTo>
                  <a:srgbClr val="FFFFFF">
                    <a:alpha val="0"/>
                  </a:srgbClr>
                </a:clrTo>
              </a:clrChange>
            </a:blip>
            <a:stretch>
              <a:fillRect/>
            </a:stretch>
          </p:blipFill>
          <p:spPr>
            <a:xfrm>
              <a:off x="990599" y="3200400"/>
              <a:ext cx="990601" cy="390297"/>
            </a:xfrm>
            <a:prstGeom prst="rect">
              <a:avLst/>
            </a:prstGeom>
          </p:spPr>
        </p:pic>
        <p:pic>
          <p:nvPicPr>
            <p:cNvPr id="6" name="図 5"/>
            <p:cNvPicPr>
              <a:picLocks noChangeAspect="1"/>
            </p:cNvPicPr>
            <p:nvPr/>
          </p:nvPicPr>
          <p:blipFill>
            <a:blip r:embed="rId5">
              <a:clrChange>
                <a:clrFrom>
                  <a:srgbClr val="FFFFFF"/>
                </a:clrFrom>
                <a:clrTo>
                  <a:srgbClr val="FFFFFF">
                    <a:alpha val="0"/>
                  </a:srgbClr>
                </a:clrTo>
              </a:clrChange>
            </a:blip>
            <a:stretch>
              <a:fillRect/>
            </a:stretch>
          </p:blipFill>
          <p:spPr>
            <a:xfrm>
              <a:off x="914400" y="3352800"/>
              <a:ext cx="1161762" cy="1295400"/>
            </a:xfrm>
            <a:prstGeom prst="rect">
              <a:avLst/>
            </a:prstGeom>
          </p:spPr>
        </p:pic>
        <p:pic>
          <p:nvPicPr>
            <p:cNvPr id="7" name="図 6"/>
            <p:cNvPicPr>
              <a:picLocks noChangeAspect="1"/>
            </p:cNvPicPr>
            <p:nvPr/>
          </p:nvPicPr>
          <p:blipFill>
            <a:blip r:embed="rId6">
              <a:clrChange>
                <a:clrFrom>
                  <a:srgbClr val="FFFFFF"/>
                </a:clrFrom>
                <a:clrTo>
                  <a:srgbClr val="FFFFFF">
                    <a:alpha val="0"/>
                  </a:srgbClr>
                </a:clrTo>
              </a:clrChange>
            </a:blip>
            <a:stretch>
              <a:fillRect/>
            </a:stretch>
          </p:blipFill>
          <p:spPr>
            <a:xfrm>
              <a:off x="914400" y="2438400"/>
              <a:ext cx="1264170" cy="838200"/>
            </a:xfrm>
            <a:prstGeom prst="rect">
              <a:avLst/>
            </a:prstGeom>
          </p:spPr>
        </p:pic>
        <p:pic>
          <p:nvPicPr>
            <p:cNvPr id="8" name="図 7"/>
            <p:cNvPicPr>
              <a:picLocks noChangeAspect="1"/>
            </p:cNvPicPr>
            <p:nvPr/>
          </p:nvPicPr>
          <p:blipFill>
            <a:blip r:embed="rId7">
              <a:clrChange>
                <a:clrFrom>
                  <a:srgbClr val="FFFFFF"/>
                </a:clrFrom>
                <a:clrTo>
                  <a:srgbClr val="FFFFFF">
                    <a:alpha val="0"/>
                  </a:srgbClr>
                </a:clrTo>
              </a:clrChange>
            </a:blip>
            <a:stretch>
              <a:fillRect/>
            </a:stretch>
          </p:blipFill>
          <p:spPr>
            <a:xfrm>
              <a:off x="976039" y="2133600"/>
              <a:ext cx="1081361" cy="480604"/>
            </a:xfrm>
            <a:prstGeom prst="rect">
              <a:avLst/>
            </a:prstGeom>
          </p:spPr>
        </p:pic>
      </p:grpSp>
      <p:sp>
        <p:nvSpPr>
          <p:cNvPr id="9" name="角丸四角形 8"/>
          <p:cNvSpPr/>
          <p:nvPr/>
        </p:nvSpPr>
        <p:spPr bwMode="auto">
          <a:xfrm>
            <a:off x="457200" y="1295400"/>
            <a:ext cx="8229600" cy="533400"/>
          </a:xfrm>
          <a:prstGeom prst="roundRect">
            <a:avLst>
              <a:gd name="adj" fmla="val 43380"/>
            </a:avLst>
          </a:prstGeom>
          <a:solidFill>
            <a:srgbClr val="800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baseline="0" dirty="0" smtClean="0">
                <a:ln>
                  <a:noFill/>
                </a:ln>
                <a:solidFill>
                  <a:srgbClr val="FFFFFF"/>
                </a:solidFill>
                <a:effectLst/>
                <a:latin typeface="Arial" charset="0"/>
                <a:ea typeface="HG丸ｺﾞｼｯｸM-PRO" pitchFamily="50" charset="-128"/>
              </a:rPr>
              <a:t>大量アクセス</a:t>
            </a:r>
            <a:r>
              <a:rPr kumimoji="0" lang="en-US" altLang="ja-JP" sz="2400" b="0" i="0" u="none" strike="noStrike" cap="none" normalizeH="0" baseline="0" dirty="0" smtClean="0">
                <a:ln>
                  <a:noFill/>
                </a:ln>
                <a:solidFill>
                  <a:srgbClr val="FFFFFF"/>
                </a:solidFill>
                <a:effectLst/>
                <a:latin typeface="Arial" charset="0"/>
                <a:ea typeface="HG丸ｺﾞｼｯｸM-PRO" pitchFamily="50" charset="-128"/>
              </a:rPr>
              <a:t>+</a:t>
            </a:r>
            <a:r>
              <a:rPr kumimoji="0" lang="ja-JP" altLang="en-US" sz="2400" b="0" i="0" u="none" strike="noStrike" cap="none" normalizeH="0" baseline="0" dirty="0" smtClean="0">
                <a:ln>
                  <a:noFill/>
                </a:ln>
                <a:solidFill>
                  <a:srgbClr val="FFFFFF"/>
                </a:solidFill>
                <a:effectLst/>
                <a:latin typeface="Arial" charset="0"/>
                <a:ea typeface="HG丸ｺﾞｼｯｸM-PRO" pitchFamily="50" charset="-128"/>
              </a:rPr>
              <a:t>高速応答</a:t>
            </a:r>
          </a:p>
        </p:txBody>
      </p:sp>
      <p:sp>
        <p:nvSpPr>
          <p:cNvPr id="21" name="角丸四角形 20"/>
          <p:cNvSpPr/>
          <p:nvPr/>
        </p:nvSpPr>
        <p:spPr bwMode="auto">
          <a:xfrm>
            <a:off x="3347864" y="2060848"/>
            <a:ext cx="2520280" cy="4032448"/>
          </a:xfrm>
          <a:prstGeom prst="roundRect">
            <a:avLst>
              <a:gd name="adj" fmla="val 6589"/>
            </a:avLst>
          </a:prstGeom>
          <a:solidFill>
            <a:srgbClr val="FF6600"/>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171450" indent="-171450">
              <a:buFont typeface="Wingdings" charset="2"/>
              <a:buChar char="v"/>
            </a:pPr>
            <a:r>
              <a:rPr lang="ja-JP" altLang="en-US" sz="1400" dirty="0"/>
              <a:t>フラッシュの容量当たり単価が高く</a:t>
            </a:r>
            <a:r>
              <a:rPr lang="en-US" altLang="ja-JP" sz="1400" dirty="0"/>
              <a:t>HDD</a:t>
            </a:r>
            <a:r>
              <a:rPr lang="ja-JP" altLang="en-US" sz="1400" dirty="0"/>
              <a:t>との差がなかなか縮まらなかった</a:t>
            </a:r>
            <a:r>
              <a:rPr lang="ja-JP" altLang="en-US" sz="1400" dirty="0" smtClean="0"/>
              <a:t>。</a:t>
            </a:r>
            <a:endParaRPr lang="en-US" altLang="ja-JP" sz="1400" dirty="0" smtClean="0"/>
          </a:p>
          <a:p>
            <a:pPr marL="171450" indent="-171450">
              <a:buFont typeface="Wingdings" charset="2"/>
              <a:buChar char="v"/>
            </a:pPr>
            <a:endParaRPr lang="en-US" altLang="ja-JP" sz="1400" dirty="0" smtClean="0"/>
          </a:p>
          <a:p>
            <a:pPr marL="171450" indent="-171450">
              <a:buFont typeface="Wingdings" charset="2"/>
              <a:buChar char="v"/>
            </a:pPr>
            <a:r>
              <a:rPr lang="ja-JP" altLang="en-US" sz="1400" dirty="0" smtClean="0"/>
              <a:t>フラッシュストレージ</a:t>
            </a:r>
            <a:r>
              <a:rPr lang="ja-JP" altLang="en-US" sz="1400" dirty="0"/>
              <a:t>の特性に起因する信頼性が問題視された</a:t>
            </a:r>
            <a:r>
              <a:rPr lang="ja-JP" altLang="en-US" sz="1400" dirty="0" smtClean="0"/>
              <a:t>。</a:t>
            </a:r>
            <a:endParaRPr lang="en-US" altLang="ja-JP" sz="1400" dirty="0" smtClean="0"/>
          </a:p>
          <a:p>
            <a:pPr marL="171450" indent="-171450">
              <a:buFont typeface="Wingdings" charset="2"/>
              <a:buChar char="v"/>
            </a:pPr>
            <a:endParaRPr lang="en-US" altLang="ja-JP" sz="1400" dirty="0"/>
          </a:p>
          <a:p>
            <a:pPr marL="171450" indent="-171450">
              <a:buFont typeface="Wingdings" charset="2"/>
              <a:buChar char="v"/>
            </a:pPr>
            <a:r>
              <a:rPr lang="en-US" altLang="ja-JP" sz="1400" dirty="0"/>
              <a:t>HDD</a:t>
            </a:r>
            <a:r>
              <a:rPr lang="ja-JP" altLang="en-US" sz="1400" dirty="0"/>
              <a:t>の</a:t>
            </a:r>
            <a:r>
              <a:rPr lang="en-US" altLang="ja-JP" sz="1400" dirty="0"/>
              <a:t>IF(ATA,SATA</a:t>
            </a:r>
            <a:r>
              <a:rPr lang="ja-JP" altLang="en-US" sz="1400" dirty="0"/>
              <a:t>など</a:t>
            </a:r>
            <a:r>
              <a:rPr lang="en-US" altLang="ja-JP" sz="1400" dirty="0"/>
              <a:t>)</a:t>
            </a:r>
            <a:r>
              <a:rPr lang="ja-JP" altLang="en-US" sz="1400" dirty="0"/>
              <a:t>が普及しフラッシュの特性を活かした仕組みの普及が阻害されていた。</a:t>
            </a:r>
          </a:p>
        </p:txBody>
      </p:sp>
      <p:grpSp>
        <p:nvGrpSpPr>
          <p:cNvPr id="13" name="図形グループ 12"/>
          <p:cNvGrpSpPr/>
          <p:nvPr/>
        </p:nvGrpSpPr>
        <p:grpSpPr>
          <a:xfrm>
            <a:off x="5796136" y="2060848"/>
            <a:ext cx="2880320" cy="4032448"/>
            <a:chOff x="5796136" y="2060848"/>
            <a:chExt cx="2880320" cy="4032448"/>
          </a:xfrm>
        </p:grpSpPr>
        <p:sp>
          <p:nvSpPr>
            <p:cNvPr id="11" name="角丸四角形 10"/>
            <p:cNvSpPr/>
            <p:nvPr/>
          </p:nvSpPr>
          <p:spPr bwMode="auto">
            <a:xfrm>
              <a:off x="6156176" y="2060848"/>
              <a:ext cx="2520280" cy="4032448"/>
            </a:xfrm>
            <a:prstGeom prst="roundRect">
              <a:avLst>
                <a:gd name="adj" fmla="val 6589"/>
              </a:avLst>
            </a:prstGeom>
            <a:solidFill>
              <a:srgbClr val="0000FF"/>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171450" indent="-171450">
                <a:buFont typeface="Wingdings" charset="2"/>
                <a:buChar char="Ø"/>
              </a:pPr>
              <a:r>
                <a:rPr lang="ja-JP" altLang="en-US" sz="1400" dirty="0"/>
                <a:t>エラー訂正や障害対策の機能</a:t>
              </a:r>
              <a:r>
                <a:rPr lang="ja-JP" altLang="en-US" sz="1400" dirty="0" smtClean="0"/>
                <a:t>がソフトウェア、ファームウェアで対応できるようになり、</a:t>
              </a:r>
              <a:r>
                <a:rPr lang="ja-JP" altLang="en-US" sz="1400" dirty="0"/>
                <a:t>書き換え回数上限や耐障害性の懸念がほぼ払拭</a:t>
              </a:r>
              <a:endParaRPr lang="en-US" altLang="ja-JP" sz="1400" dirty="0"/>
            </a:p>
            <a:p>
              <a:pPr marL="171450" indent="-171450">
                <a:buFont typeface="Wingdings" charset="2"/>
                <a:buChar char="Ø"/>
              </a:pPr>
              <a:r>
                <a:rPr lang="ja-JP" altLang="en-US" sz="1400" dirty="0"/>
                <a:t>コンシューマー市場で</a:t>
              </a:r>
              <a:r>
                <a:rPr lang="ja-JP" altLang="en-US" sz="1400" dirty="0" smtClean="0"/>
                <a:t>の普及</a:t>
              </a:r>
              <a:r>
                <a:rPr lang="ja-JP" altLang="en-US" sz="1400" dirty="0"/>
                <a:t>に</a:t>
              </a:r>
              <a:r>
                <a:rPr lang="ja-JP" altLang="en-US" sz="1400" dirty="0" smtClean="0"/>
                <a:t>より容量</a:t>
              </a:r>
              <a:r>
                <a:rPr lang="ja-JP" altLang="en-US" sz="1400" dirty="0"/>
                <a:t>当たり単価が大きく</a:t>
              </a:r>
              <a:r>
                <a:rPr lang="ja-JP" altLang="en-US" sz="1400" dirty="0" smtClean="0"/>
                <a:t>低下</a:t>
              </a:r>
              <a:r>
                <a:rPr lang="ja-JP" altLang="en-US" sz="1000" dirty="0" smtClean="0"/>
                <a:t>（</a:t>
              </a:r>
              <a:r>
                <a:rPr lang="ja-JP" altLang="en-US" sz="1000" dirty="0"/>
                <a:t>普及の基準とされていた「</a:t>
              </a:r>
              <a:r>
                <a:rPr lang="en-US" altLang="ja-JP" sz="1000" dirty="0"/>
                <a:t>1GB</a:t>
              </a:r>
              <a:r>
                <a:rPr lang="ja-JP" altLang="en-US" sz="1000" dirty="0"/>
                <a:t>当たり単価</a:t>
              </a:r>
              <a:r>
                <a:rPr lang="en-US" altLang="ja-JP" sz="1000" dirty="0"/>
                <a:t>1</a:t>
              </a:r>
              <a:r>
                <a:rPr lang="ja-JP" altLang="en-US" sz="1000" dirty="0"/>
                <a:t>ドル未満」を</a:t>
              </a:r>
              <a:r>
                <a:rPr lang="en-US" altLang="ja-JP" sz="1000" dirty="0"/>
                <a:t>2012</a:t>
              </a:r>
              <a:r>
                <a:rPr lang="ja-JP" altLang="en-US" sz="1000" dirty="0"/>
                <a:t>年に達成）</a:t>
              </a:r>
              <a:endParaRPr lang="en-US" altLang="ja-JP" sz="1000" dirty="0"/>
            </a:p>
            <a:p>
              <a:pPr marL="171450" indent="-171450">
                <a:buFont typeface="Wingdings" charset="2"/>
                <a:buChar char="Ø"/>
              </a:pPr>
              <a:r>
                <a:rPr lang="ja-JP" altLang="en-US" sz="1400" dirty="0"/>
                <a:t>業務アプリケーションや</a:t>
              </a:r>
              <a:r>
                <a:rPr lang="en-US" altLang="ja-JP" sz="1400" dirty="0"/>
                <a:t>DB</a:t>
              </a:r>
              <a:r>
                <a:rPr lang="ja-JP" altLang="en-US" sz="1400" dirty="0"/>
                <a:t>のインメモリー技術などストレージ以外でも進化</a:t>
              </a:r>
            </a:p>
          </p:txBody>
        </p:sp>
        <p:sp>
          <p:nvSpPr>
            <p:cNvPr id="12" name="右矢印 11"/>
            <p:cNvSpPr/>
            <p:nvPr/>
          </p:nvSpPr>
          <p:spPr bwMode="auto">
            <a:xfrm>
              <a:off x="5796136" y="3645024"/>
              <a:ext cx="432048" cy="720080"/>
            </a:xfrm>
            <a:prstGeom prst="rightArrow">
              <a:avLst/>
            </a:prstGeom>
            <a:solidFill>
              <a:srgbClr val="FF66CC"/>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grpSp>
      <p:sp>
        <p:nvSpPr>
          <p:cNvPr id="15" name="ホームベース 14"/>
          <p:cNvSpPr/>
          <p:nvPr/>
        </p:nvSpPr>
        <p:spPr bwMode="auto">
          <a:xfrm>
            <a:off x="2286000" y="2819400"/>
            <a:ext cx="1205880" cy="685800"/>
          </a:xfrm>
          <a:prstGeom prst="homePlate">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高速</a:t>
            </a: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ja-JP" sz="800" dirty="0" smtClean="0">
                <a:solidFill>
                  <a:srgbClr val="FFFFFF"/>
                </a:solidFill>
                <a:ea typeface="HG丸ｺﾞｼｯｸM-PRO" pitchFamily="50" charset="-128"/>
              </a:rPr>
              <a:t>（</a:t>
            </a:r>
            <a:r>
              <a:rPr kumimoji="0" lang="en-US" altLang="ja-JP" sz="800" dirty="0" smtClean="0">
                <a:solidFill>
                  <a:srgbClr val="FFFFFF"/>
                </a:solidFill>
                <a:ea typeface="HG丸ｺﾞｼｯｸM-PRO" pitchFamily="50" charset="-128"/>
              </a:rPr>
              <a:t>HDD</a:t>
            </a:r>
            <a:r>
              <a:rPr kumimoji="0" lang="ja-JP" altLang="en-US" sz="800" dirty="0" smtClean="0">
                <a:solidFill>
                  <a:srgbClr val="FFFFFF"/>
                </a:solidFill>
                <a:ea typeface="HG丸ｺﾞｼｯｸM-PRO" pitchFamily="50" charset="-128"/>
              </a:rPr>
              <a:t>の</a:t>
            </a:r>
            <a:r>
              <a:rPr kumimoji="0" lang="en-US" altLang="ja-JP" sz="800" dirty="0" smtClean="0">
                <a:solidFill>
                  <a:srgbClr val="FFFFFF"/>
                </a:solidFill>
                <a:ea typeface="HG丸ｺﾞｼｯｸM-PRO" pitchFamily="50" charset="-128"/>
              </a:rPr>
              <a:t>1000</a:t>
            </a:r>
            <a:r>
              <a:rPr kumimoji="0" lang="ja-JP" altLang="en-US" sz="800" dirty="0" smtClean="0">
                <a:solidFill>
                  <a:srgbClr val="FFFFFF"/>
                </a:solidFill>
                <a:ea typeface="HG丸ｺﾞｼｯｸM-PRO" pitchFamily="50" charset="-128"/>
              </a:rPr>
              <a:t>倍）</a:t>
            </a:r>
            <a:endParaRPr kumimoji="0" lang="ja-JP" altLang="en-US" sz="800" b="0" i="0" u="none" strike="noStrike" cap="none" normalizeH="0" baseline="0" dirty="0" smtClean="0">
              <a:ln>
                <a:noFill/>
              </a:ln>
              <a:solidFill>
                <a:srgbClr val="FFFFFF"/>
              </a:solidFill>
              <a:effectLst/>
              <a:ea typeface="HG丸ｺﾞｼｯｸM-PRO" pitchFamily="50" charset="-128"/>
            </a:endParaRPr>
          </a:p>
        </p:txBody>
      </p:sp>
      <p:sp>
        <p:nvSpPr>
          <p:cNvPr id="60" name="ホームベース 59"/>
          <p:cNvSpPr/>
          <p:nvPr/>
        </p:nvSpPr>
        <p:spPr bwMode="auto">
          <a:xfrm>
            <a:off x="2286000" y="3657600"/>
            <a:ext cx="1205880" cy="685800"/>
          </a:xfrm>
          <a:prstGeom prst="homePlate">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ea typeface="HG丸ｺﾞｼｯｸM-PRO" pitchFamily="50" charset="-128"/>
              </a:rPr>
              <a:t>高密度</a:t>
            </a: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ja-JP" sz="800" dirty="0" smtClean="0">
                <a:solidFill>
                  <a:srgbClr val="FFFFFF"/>
                </a:solidFill>
                <a:ea typeface="HG丸ｺﾞｼｯｸM-PRO" pitchFamily="50" charset="-128"/>
              </a:rPr>
              <a:t>（</a:t>
            </a:r>
            <a:r>
              <a:rPr kumimoji="0" lang="ja-JP" altLang="en-US" sz="800" dirty="0" smtClean="0">
                <a:solidFill>
                  <a:srgbClr val="FFFFFF"/>
                </a:solidFill>
                <a:ea typeface="HG丸ｺﾞｼｯｸM-PRO" pitchFamily="50" charset="-128"/>
              </a:rPr>
              <a:t>設置面積）</a:t>
            </a:r>
            <a:endParaRPr kumimoji="0" lang="ja-JP" altLang="en-US" sz="800" b="0" i="0" u="none" strike="noStrike" cap="none" normalizeH="0" baseline="0" dirty="0" smtClean="0">
              <a:ln>
                <a:noFill/>
              </a:ln>
              <a:solidFill>
                <a:srgbClr val="FFFFFF"/>
              </a:solidFill>
              <a:effectLst/>
              <a:ea typeface="HG丸ｺﾞｼｯｸM-PRO" pitchFamily="50" charset="-128"/>
            </a:endParaRPr>
          </a:p>
        </p:txBody>
      </p:sp>
      <p:sp>
        <p:nvSpPr>
          <p:cNvPr id="61" name="ホームベース 60"/>
          <p:cNvSpPr/>
          <p:nvPr/>
        </p:nvSpPr>
        <p:spPr bwMode="auto">
          <a:xfrm>
            <a:off x="2286000" y="4495800"/>
            <a:ext cx="1205880" cy="685800"/>
          </a:xfrm>
          <a:prstGeom prst="homePlate">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低消費電力</a:t>
            </a:r>
          </a:p>
        </p:txBody>
      </p:sp>
    </p:spTree>
    <p:extLst>
      <p:ext uri="{BB962C8B-B14F-4D97-AF65-F5344CB8AC3E}">
        <p14:creationId xmlns:p14="http://schemas.microsoft.com/office/powerpoint/2010/main" val="19045912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ppt_x</p:attrName>
                                        </p:attrNameLst>
                                      </p:cBhvr>
                                      <p:tavLst>
                                        <p:tav tm="0">
                                          <p:val>
                                            <p:strVal val="#ppt_x-#ppt_w*1.125000"/>
                                          </p:val>
                                        </p:tav>
                                        <p:tav tm="100000">
                                          <p:val>
                                            <p:strVal val="#ppt_x"/>
                                          </p:val>
                                        </p:tav>
                                      </p:tavLst>
                                    </p:anim>
                                    <p:animEffect transition="in" filter="wipe(right)">
                                      <p:cBhvr>
                                        <p:cTn id="8" dur="500"/>
                                        <p:tgtEl>
                                          <p:spTgt spid="10"/>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500"/>
                                        <p:tgtEl>
                                          <p:spTgt spid="15"/>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60"/>
                                        </p:tgtEl>
                                        <p:attrNameLst>
                                          <p:attrName>style.visibility</p:attrName>
                                        </p:attrNameLst>
                                      </p:cBhvr>
                                      <p:to>
                                        <p:strVal val="visible"/>
                                      </p:to>
                                    </p:set>
                                    <p:animEffect transition="in" filter="wipe(left)">
                                      <p:cBhvr>
                                        <p:cTn id="16" dur="500"/>
                                        <p:tgtEl>
                                          <p:spTgt spid="60"/>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61"/>
                                        </p:tgtEl>
                                        <p:attrNameLst>
                                          <p:attrName>style.visibility</p:attrName>
                                        </p:attrNameLst>
                                      </p:cBhvr>
                                      <p:to>
                                        <p:strVal val="visible"/>
                                      </p:to>
                                    </p:set>
                                    <p:animEffect transition="in" filter="wipe(left)">
                                      <p:cBhvr>
                                        <p:cTn id="19" dur="500"/>
                                        <p:tgtEl>
                                          <p:spTgt spid="6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left)">
                                      <p:cBhvr>
                                        <p:cTn id="24" dur="500"/>
                                        <p:tgtEl>
                                          <p:spTgt spid="2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left)">
                                      <p:cBhvr>
                                        <p:cTn id="2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5" grpId="0" animBg="1"/>
      <p:bldP spid="60" grpId="0" animBg="1"/>
      <p:bldP spid="6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826" name="AutoShape 2"/>
          <p:cNvSpPr>
            <a:spLocks noChangeArrowheads="1"/>
          </p:cNvSpPr>
          <p:nvPr/>
        </p:nvSpPr>
        <p:spPr bwMode="auto">
          <a:xfrm>
            <a:off x="3581400" y="2590800"/>
            <a:ext cx="990600" cy="838200"/>
          </a:xfrm>
          <a:prstGeom prst="can">
            <a:avLst>
              <a:gd name="adj" fmla="val 16856"/>
            </a:avLst>
          </a:prstGeom>
          <a:ln>
            <a:headEnd/>
            <a:tailEnd/>
          </a:ln>
          <a:extLst/>
        </p:spPr>
        <p:style>
          <a:lnRef idx="1">
            <a:schemeClr val="accent1"/>
          </a:lnRef>
          <a:fillRef idx="2">
            <a:schemeClr val="accent1"/>
          </a:fillRef>
          <a:effectRef idx="1">
            <a:schemeClr val="accent1"/>
          </a:effectRef>
          <a:fontRef idx="minor">
            <a:schemeClr val="dk1"/>
          </a:fontRef>
        </p:style>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7827" name="Rectangle 3"/>
          <p:cNvSpPr>
            <a:spLocks noChangeArrowheads="1"/>
          </p:cNvSpPr>
          <p:nvPr/>
        </p:nvSpPr>
        <p:spPr bwMode="auto">
          <a:xfrm>
            <a:off x="3733800" y="2819400"/>
            <a:ext cx="228600" cy="228600"/>
          </a:xfrm>
          <a:prstGeom prst="rect">
            <a:avLst/>
          </a:prstGeom>
          <a:solidFill>
            <a:schemeClr val="accent1"/>
          </a:solidFill>
          <a:ln w="381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7828" name="Rectangle 4"/>
          <p:cNvSpPr>
            <a:spLocks noChangeArrowheads="1"/>
          </p:cNvSpPr>
          <p:nvPr/>
        </p:nvSpPr>
        <p:spPr bwMode="auto">
          <a:xfrm>
            <a:off x="3962400" y="2819400"/>
            <a:ext cx="228600" cy="228600"/>
          </a:xfrm>
          <a:prstGeom prst="rect">
            <a:avLst/>
          </a:prstGeom>
          <a:solidFill>
            <a:schemeClr val="folHlink"/>
          </a:solidFill>
          <a:ln w="381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7829" name="Rectangle 5"/>
          <p:cNvSpPr>
            <a:spLocks noChangeArrowheads="1"/>
          </p:cNvSpPr>
          <p:nvPr/>
        </p:nvSpPr>
        <p:spPr bwMode="auto">
          <a:xfrm>
            <a:off x="4191000" y="2819400"/>
            <a:ext cx="228600" cy="228600"/>
          </a:xfrm>
          <a:prstGeom prst="rect">
            <a:avLst/>
          </a:prstGeom>
          <a:solidFill>
            <a:srgbClr val="FF9900"/>
          </a:solidFill>
          <a:ln w="381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7830" name="Rectangle 6"/>
          <p:cNvSpPr>
            <a:spLocks noChangeArrowheads="1"/>
          </p:cNvSpPr>
          <p:nvPr/>
        </p:nvSpPr>
        <p:spPr bwMode="auto">
          <a:xfrm>
            <a:off x="3733800" y="3048000"/>
            <a:ext cx="228600" cy="228600"/>
          </a:xfrm>
          <a:prstGeom prst="rect">
            <a:avLst/>
          </a:prstGeom>
          <a:solidFill>
            <a:schemeClr val="tx1"/>
          </a:solidFill>
          <a:ln w="381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7831" name="Rectangle 7"/>
          <p:cNvSpPr>
            <a:spLocks noChangeArrowheads="1"/>
          </p:cNvSpPr>
          <p:nvPr/>
        </p:nvSpPr>
        <p:spPr bwMode="auto">
          <a:xfrm>
            <a:off x="3962400" y="3048000"/>
            <a:ext cx="228600" cy="228600"/>
          </a:xfrm>
          <a:prstGeom prst="rect">
            <a:avLst/>
          </a:prstGeom>
          <a:solidFill>
            <a:srgbClr val="0066FF"/>
          </a:solidFill>
          <a:ln w="381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7832" name="AutoShape 8"/>
          <p:cNvSpPr>
            <a:spLocks noChangeArrowheads="1"/>
          </p:cNvSpPr>
          <p:nvPr/>
        </p:nvSpPr>
        <p:spPr bwMode="auto">
          <a:xfrm>
            <a:off x="3581400" y="4114800"/>
            <a:ext cx="4419600" cy="1905000"/>
          </a:xfrm>
          <a:prstGeom prst="roundRect">
            <a:avLst>
              <a:gd name="adj" fmla="val 9810"/>
            </a:avLst>
          </a:prstGeom>
          <a:solidFill>
            <a:srgbClr val="FFFFCC"/>
          </a:solidFill>
          <a:ln w="38100" algn="ctr">
            <a:solidFill>
              <a:srgbClr val="0066FF"/>
            </a:solidFill>
            <a:round/>
            <a:headEnd/>
            <a:tailEnd/>
          </a:ln>
          <a:effectLst/>
          <a:extLst/>
        </p:spPr>
        <p:txBody>
          <a:bodyPr wrap="none" anchor="ctr"/>
          <a:lstStyle/>
          <a:p>
            <a:pPr algn="ctr">
              <a:spcBef>
                <a:spcPct val="0"/>
              </a:spcBef>
            </a:pPr>
            <a:endParaRPr lang="ja-JP" altLang="en-US" sz="1600">
              <a:solidFill>
                <a:srgbClr val="0066FF"/>
              </a:solidFill>
              <a:latin typeface="Arial" pitchFamily="34" charset="0"/>
              <a:ea typeface="HGP創英角ｺﾞｼｯｸUB" pitchFamily="50" charset="-128"/>
              <a:cs typeface="Arial" pitchFamily="34" charset="0"/>
            </a:endParaRPr>
          </a:p>
        </p:txBody>
      </p:sp>
      <p:sp>
        <p:nvSpPr>
          <p:cNvPr id="717833" name="AutoShape 9"/>
          <p:cNvSpPr>
            <a:spLocks noChangeArrowheads="1"/>
          </p:cNvSpPr>
          <p:nvPr/>
        </p:nvSpPr>
        <p:spPr bwMode="auto">
          <a:xfrm rot="5400000">
            <a:off x="2743200" y="2667000"/>
            <a:ext cx="1143000" cy="685800"/>
          </a:xfrm>
          <a:prstGeom prst="triangle">
            <a:avLst>
              <a:gd name="adj" fmla="val 50000"/>
            </a:avLst>
          </a:prstGeom>
          <a:solidFill>
            <a:srgbClr val="0066FF">
              <a:alpha val="27000"/>
            </a:srgbClr>
          </a:solidFill>
          <a:ln>
            <a:noFill/>
          </a:ln>
          <a:effectLst/>
          <a:extLs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7834" name="Rectangle 10"/>
          <p:cNvSpPr>
            <a:spLocks noGrp="1" noChangeArrowheads="1"/>
          </p:cNvSpPr>
          <p:nvPr>
            <p:ph type="title"/>
          </p:nvPr>
        </p:nvSpPr>
        <p:spPr/>
        <p:txBody>
          <a:bodyPr/>
          <a:lstStyle/>
          <a:p>
            <a:r>
              <a:rPr lang="ja-JP" altLang="en-US" sz="2800" dirty="0" smtClean="0">
                <a:ea typeface="ＭＳ Ｐゴシック" pitchFamily="50" charset="-128"/>
              </a:rPr>
              <a:t>重複</a:t>
            </a:r>
            <a:r>
              <a:rPr lang="ja-JP" altLang="en-US" sz="2800" dirty="0">
                <a:ea typeface="ＭＳ Ｐゴシック" pitchFamily="50" charset="-128"/>
              </a:rPr>
              <a:t>排除（１）</a:t>
            </a:r>
          </a:p>
        </p:txBody>
      </p:sp>
      <p:sp>
        <p:nvSpPr>
          <p:cNvPr id="717835" name="AutoShape 11"/>
          <p:cNvSpPr>
            <a:spLocks noChangeArrowheads="1"/>
          </p:cNvSpPr>
          <p:nvPr/>
        </p:nvSpPr>
        <p:spPr bwMode="auto">
          <a:xfrm>
            <a:off x="1143000" y="1295400"/>
            <a:ext cx="6858000" cy="609600"/>
          </a:xfrm>
          <a:prstGeom prst="roundRect">
            <a:avLst>
              <a:gd name="adj" fmla="val 16667"/>
            </a:avLst>
          </a:prstGeom>
          <a:solidFill>
            <a:srgbClr val="3333FF"/>
          </a:solidFill>
          <a:ln>
            <a:headEnd/>
            <a:tailEnd/>
          </a:ln>
          <a:extLst/>
        </p:spPr>
        <p:style>
          <a:lnRef idx="0">
            <a:schemeClr val="accent2"/>
          </a:lnRef>
          <a:fillRef idx="3">
            <a:schemeClr val="accent2"/>
          </a:fillRef>
          <a:effectRef idx="3">
            <a:schemeClr val="accent2"/>
          </a:effectRef>
          <a:fontRef idx="minor">
            <a:schemeClr val="lt1"/>
          </a:fontRef>
        </p:style>
        <p:txBody>
          <a:bodyPr wrap="none" anchor="ctr"/>
          <a:lstStyle/>
          <a:p>
            <a:pPr algn="ctr">
              <a:spcBef>
                <a:spcPct val="0"/>
              </a:spcBef>
            </a:pPr>
            <a:r>
              <a:rPr lang="ja-JP" altLang="en-US" sz="1600">
                <a:solidFill>
                  <a:schemeClr val="bg1"/>
                </a:solidFill>
                <a:latin typeface="Arial" pitchFamily="34" charset="0"/>
                <a:ea typeface="HGP創英角ｺﾞｼｯｸUB" pitchFamily="50" charset="-128"/>
                <a:cs typeface="Arial" pitchFamily="34" charset="0"/>
              </a:rPr>
              <a:t>データをストレージに保存する際、重複部分を自動的に検出・削除する技術</a:t>
            </a:r>
          </a:p>
        </p:txBody>
      </p:sp>
      <p:sp>
        <p:nvSpPr>
          <p:cNvPr id="717836" name="AutoShape 12"/>
          <p:cNvSpPr>
            <a:spLocks noChangeArrowheads="1"/>
          </p:cNvSpPr>
          <p:nvPr/>
        </p:nvSpPr>
        <p:spPr bwMode="auto">
          <a:xfrm>
            <a:off x="1295400" y="2362200"/>
            <a:ext cx="1676400" cy="1295400"/>
          </a:xfrm>
          <a:prstGeom prst="can">
            <a:avLst>
              <a:gd name="adj" fmla="val 16787"/>
            </a:avLst>
          </a:prstGeom>
          <a:ln>
            <a:headEnd/>
            <a:tailEnd/>
          </a:ln>
          <a:extLst/>
        </p:spPr>
        <p:style>
          <a:lnRef idx="1">
            <a:schemeClr val="accent2"/>
          </a:lnRef>
          <a:fillRef idx="2">
            <a:schemeClr val="accent2"/>
          </a:fillRef>
          <a:effectRef idx="1">
            <a:schemeClr val="accent2"/>
          </a:effectRef>
          <a:fontRef idx="minor">
            <a:schemeClr val="dk1"/>
          </a:fontRef>
        </p:style>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7837" name="Rectangle 13"/>
          <p:cNvSpPr>
            <a:spLocks noChangeArrowheads="1"/>
          </p:cNvSpPr>
          <p:nvPr/>
        </p:nvSpPr>
        <p:spPr bwMode="auto">
          <a:xfrm>
            <a:off x="1447800" y="2743200"/>
            <a:ext cx="228600" cy="228600"/>
          </a:xfrm>
          <a:prstGeom prst="rect">
            <a:avLst/>
          </a:prstGeom>
          <a:solidFill>
            <a:schemeClr val="accent1"/>
          </a:solidFill>
          <a:ln w="381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7838" name="Rectangle 14"/>
          <p:cNvSpPr>
            <a:spLocks noChangeArrowheads="1"/>
          </p:cNvSpPr>
          <p:nvPr/>
        </p:nvSpPr>
        <p:spPr bwMode="auto">
          <a:xfrm>
            <a:off x="1676400" y="2743200"/>
            <a:ext cx="228600" cy="228600"/>
          </a:xfrm>
          <a:prstGeom prst="rect">
            <a:avLst/>
          </a:prstGeom>
          <a:solidFill>
            <a:schemeClr val="folHlink"/>
          </a:solidFill>
          <a:ln w="381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7839" name="Rectangle 15"/>
          <p:cNvSpPr>
            <a:spLocks noChangeArrowheads="1"/>
          </p:cNvSpPr>
          <p:nvPr/>
        </p:nvSpPr>
        <p:spPr bwMode="auto">
          <a:xfrm>
            <a:off x="1905000" y="2743200"/>
            <a:ext cx="228600" cy="228600"/>
          </a:xfrm>
          <a:prstGeom prst="rect">
            <a:avLst/>
          </a:prstGeom>
          <a:solidFill>
            <a:srgbClr val="FF9900"/>
          </a:solidFill>
          <a:ln w="381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7840" name="Rectangle 16"/>
          <p:cNvSpPr>
            <a:spLocks noChangeArrowheads="1"/>
          </p:cNvSpPr>
          <p:nvPr/>
        </p:nvSpPr>
        <p:spPr bwMode="auto">
          <a:xfrm>
            <a:off x="1447800" y="2971800"/>
            <a:ext cx="228600" cy="228600"/>
          </a:xfrm>
          <a:prstGeom prst="rect">
            <a:avLst/>
          </a:prstGeom>
          <a:solidFill>
            <a:schemeClr val="tx1"/>
          </a:solidFill>
          <a:ln w="381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7841" name="Rectangle 17"/>
          <p:cNvSpPr>
            <a:spLocks noChangeArrowheads="1"/>
          </p:cNvSpPr>
          <p:nvPr/>
        </p:nvSpPr>
        <p:spPr bwMode="auto">
          <a:xfrm>
            <a:off x="1676400" y="2971800"/>
            <a:ext cx="228600" cy="228600"/>
          </a:xfrm>
          <a:prstGeom prst="rect">
            <a:avLst/>
          </a:prstGeom>
          <a:solidFill>
            <a:srgbClr val="0066FF"/>
          </a:solidFill>
          <a:ln w="381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7842" name="Rectangle 18"/>
          <p:cNvSpPr>
            <a:spLocks noChangeArrowheads="1"/>
          </p:cNvSpPr>
          <p:nvPr/>
        </p:nvSpPr>
        <p:spPr bwMode="auto">
          <a:xfrm>
            <a:off x="1905000" y="2971800"/>
            <a:ext cx="228600" cy="228600"/>
          </a:xfrm>
          <a:prstGeom prst="rect">
            <a:avLst/>
          </a:prstGeom>
          <a:solidFill>
            <a:srgbClr val="FF9900"/>
          </a:solidFill>
          <a:ln w="381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7843" name="Rectangle 19"/>
          <p:cNvSpPr>
            <a:spLocks noChangeArrowheads="1"/>
          </p:cNvSpPr>
          <p:nvPr/>
        </p:nvSpPr>
        <p:spPr bwMode="auto">
          <a:xfrm>
            <a:off x="2133600" y="2743200"/>
            <a:ext cx="228600" cy="228600"/>
          </a:xfrm>
          <a:prstGeom prst="rect">
            <a:avLst/>
          </a:prstGeom>
          <a:solidFill>
            <a:schemeClr val="tx1"/>
          </a:solidFill>
          <a:ln w="381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7844" name="Rectangle 20"/>
          <p:cNvSpPr>
            <a:spLocks noChangeArrowheads="1"/>
          </p:cNvSpPr>
          <p:nvPr/>
        </p:nvSpPr>
        <p:spPr bwMode="auto">
          <a:xfrm>
            <a:off x="2362200" y="2743200"/>
            <a:ext cx="228600" cy="228600"/>
          </a:xfrm>
          <a:prstGeom prst="rect">
            <a:avLst/>
          </a:prstGeom>
          <a:solidFill>
            <a:schemeClr val="folHlink"/>
          </a:solidFill>
          <a:ln w="381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7845" name="Rectangle 21"/>
          <p:cNvSpPr>
            <a:spLocks noChangeArrowheads="1"/>
          </p:cNvSpPr>
          <p:nvPr/>
        </p:nvSpPr>
        <p:spPr bwMode="auto">
          <a:xfrm>
            <a:off x="2590800" y="2743200"/>
            <a:ext cx="228600" cy="228600"/>
          </a:xfrm>
          <a:prstGeom prst="rect">
            <a:avLst/>
          </a:prstGeom>
          <a:solidFill>
            <a:srgbClr val="0066FF"/>
          </a:solidFill>
          <a:ln w="381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7846" name="Rectangle 22"/>
          <p:cNvSpPr>
            <a:spLocks noChangeArrowheads="1"/>
          </p:cNvSpPr>
          <p:nvPr/>
        </p:nvSpPr>
        <p:spPr bwMode="auto">
          <a:xfrm>
            <a:off x="2133600" y="2971800"/>
            <a:ext cx="228600" cy="228600"/>
          </a:xfrm>
          <a:prstGeom prst="rect">
            <a:avLst/>
          </a:prstGeom>
          <a:solidFill>
            <a:srgbClr val="0066FF"/>
          </a:solidFill>
          <a:ln w="381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7847" name="Rectangle 23"/>
          <p:cNvSpPr>
            <a:spLocks noChangeArrowheads="1"/>
          </p:cNvSpPr>
          <p:nvPr/>
        </p:nvSpPr>
        <p:spPr bwMode="auto">
          <a:xfrm>
            <a:off x="2362200" y="2971800"/>
            <a:ext cx="228600" cy="228600"/>
          </a:xfrm>
          <a:prstGeom prst="rect">
            <a:avLst/>
          </a:prstGeom>
          <a:solidFill>
            <a:schemeClr val="accent1"/>
          </a:solidFill>
          <a:ln w="381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7848" name="Rectangle 24"/>
          <p:cNvSpPr>
            <a:spLocks noChangeArrowheads="1"/>
          </p:cNvSpPr>
          <p:nvPr/>
        </p:nvSpPr>
        <p:spPr bwMode="auto">
          <a:xfrm>
            <a:off x="2590800" y="2971800"/>
            <a:ext cx="228600" cy="228600"/>
          </a:xfrm>
          <a:prstGeom prst="rect">
            <a:avLst/>
          </a:prstGeom>
          <a:solidFill>
            <a:srgbClr val="FF9900"/>
          </a:solidFill>
          <a:ln w="381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7849" name="Rectangle 25"/>
          <p:cNvSpPr>
            <a:spLocks noChangeArrowheads="1"/>
          </p:cNvSpPr>
          <p:nvPr/>
        </p:nvSpPr>
        <p:spPr bwMode="auto">
          <a:xfrm>
            <a:off x="1447800" y="3200400"/>
            <a:ext cx="228600" cy="228600"/>
          </a:xfrm>
          <a:prstGeom prst="rect">
            <a:avLst/>
          </a:prstGeom>
          <a:solidFill>
            <a:srgbClr val="FF9900"/>
          </a:solidFill>
          <a:ln w="381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7850" name="Rectangle 26"/>
          <p:cNvSpPr>
            <a:spLocks noChangeArrowheads="1"/>
          </p:cNvSpPr>
          <p:nvPr/>
        </p:nvSpPr>
        <p:spPr bwMode="auto">
          <a:xfrm>
            <a:off x="1676400" y="3200400"/>
            <a:ext cx="228600" cy="228600"/>
          </a:xfrm>
          <a:prstGeom prst="rect">
            <a:avLst/>
          </a:prstGeom>
          <a:solidFill>
            <a:schemeClr val="folHlink"/>
          </a:solidFill>
          <a:ln w="381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7851" name="Rectangle 27"/>
          <p:cNvSpPr>
            <a:spLocks noChangeArrowheads="1"/>
          </p:cNvSpPr>
          <p:nvPr/>
        </p:nvSpPr>
        <p:spPr bwMode="auto">
          <a:xfrm>
            <a:off x="1905000" y="3200400"/>
            <a:ext cx="228600" cy="228600"/>
          </a:xfrm>
          <a:prstGeom prst="rect">
            <a:avLst/>
          </a:prstGeom>
          <a:solidFill>
            <a:srgbClr val="FF9900"/>
          </a:solidFill>
          <a:ln w="381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7852" name="Rectangle 28"/>
          <p:cNvSpPr>
            <a:spLocks noChangeArrowheads="1"/>
          </p:cNvSpPr>
          <p:nvPr/>
        </p:nvSpPr>
        <p:spPr bwMode="auto">
          <a:xfrm>
            <a:off x="2133600" y="3200400"/>
            <a:ext cx="228600" cy="228600"/>
          </a:xfrm>
          <a:prstGeom prst="rect">
            <a:avLst/>
          </a:prstGeom>
          <a:solidFill>
            <a:schemeClr val="accent1"/>
          </a:solidFill>
          <a:ln w="381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7853" name="Rectangle 29"/>
          <p:cNvSpPr>
            <a:spLocks noChangeArrowheads="1"/>
          </p:cNvSpPr>
          <p:nvPr/>
        </p:nvSpPr>
        <p:spPr bwMode="auto">
          <a:xfrm>
            <a:off x="2362200" y="3200400"/>
            <a:ext cx="228600" cy="228600"/>
          </a:xfrm>
          <a:prstGeom prst="rect">
            <a:avLst/>
          </a:prstGeom>
          <a:solidFill>
            <a:srgbClr val="FF9900"/>
          </a:solidFill>
          <a:ln w="381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7854" name="Rectangle 30"/>
          <p:cNvSpPr>
            <a:spLocks noChangeArrowheads="1"/>
          </p:cNvSpPr>
          <p:nvPr/>
        </p:nvSpPr>
        <p:spPr bwMode="auto">
          <a:xfrm>
            <a:off x="2590800" y="3200400"/>
            <a:ext cx="228600" cy="228600"/>
          </a:xfrm>
          <a:prstGeom prst="rect">
            <a:avLst/>
          </a:prstGeom>
          <a:solidFill>
            <a:schemeClr val="tx1"/>
          </a:solidFill>
          <a:ln w="381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7855" name="Text Box 31"/>
          <p:cNvSpPr txBox="1">
            <a:spLocks noChangeArrowheads="1"/>
          </p:cNvSpPr>
          <p:nvPr/>
        </p:nvSpPr>
        <p:spPr bwMode="auto">
          <a:xfrm>
            <a:off x="4724400" y="2438400"/>
            <a:ext cx="3200400" cy="116955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9388" indent="-179388">
              <a:spcBef>
                <a:spcPct val="0"/>
              </a:spcBef>
              <a:defRPr>
                <a:solidFill>
                  <a:schemeClr val="tx1"/>
                </a:solidFill>
                <a:latin typeface="Arial" charset="0"/>
              </a:defRPr>
            </a:lvl1pPr>
            <a:lvl2pPr marL="358775">
              <a:spcBef>
                <a:spcPct val="0"/>
              </a:spcBef>
              <a:defRPr>
                <a:solidFill>
                  <a:schemeClr val="tx1"/>
                </a:solidFill>
                <a:latin typeface="Arial" charset="0"/>
              </a:defRPr>
            </a:lvl2pPr>
            <a:lvl3pPr>
              <a:spcBef>
                <a:spcPct val="0"/>
              </a:spcBef>
              <a:defRPr>
                <a:solidFill>
                  <a:schemeClr val="tx1"/>
                </a:solidFill>
                <a:latin typeface="Arial" charset="0"/>
              </a:defRPr>
            </a:lvl3pPr>
            <a:lvl4pPr>
              <a:spcBef>
                <a:spcPct val="0"/>
              </a:spcBef>
              <a:defRPr>
                <a:solidFill>
                  <a:schemeClr val="tx1"/>
                </a:solidFill>
                <a:latin typeface="Arial" charset="0"/>
              </a:defRPr>
            </a:lvl4pPr>
            <a:lvl5pPr>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buFont typeface="Wingdings" pitchFamily="2" charset="2"/>
              <a:buChar char="l"/>
            </a:pPr>
            <a:r>
              <a:rPr lang="ja-JP" altLang="en-US" sz="1400" dirty="0">
                <a:solidFill>
                  <a:srgbClr val="3333FF"/>
                </a:solidFill>
                <a:latin typeface="Arial" pitchFamily="34" charset="0"/>
                <a:ea typeface="HGP創英角ｺﾞｼｯｸUB" pitchFamily="50" charset="-128"/>
                <a:cs typeface="Arial" pitchFamily="34" charset="0"/>
              </a:rPr>
              <a:t>新たに保存したデータをストレージ内の既存データと比較</a:t>
            </a:r>
          </a:p>
          <a:p>
            <a:pPr>
              <a:buFont typeface="Wingdings" pitchFamily="2" charset="2"/>
              <a:buChar char="l"/>
            </a:pPr>
            <a:r>
              <a:rPr lang="ja-JP" altLang="en-US" sz="1400" dirty="0">
                <a:solidFill>
                  <a:srgbClr val="3333FF"/>
                </a:solidFill>
                <a:latin typeface="Arial" pitchFamily="34" charset="0"/>
                <a:ea typeface="HGP創英角ｺﾞｼｯｸUB" pitchFamily="50" charset="-128"/>
                <a:cs typeface="Arial" pitchFamily="34" charset="0"/>
              </a:rPr>
              <a:t>重複部分を指定されたバイト数単位で調べる</a:t>
            </a:r>
          </a:p>
          <a:p>
            <a:pPr>
              <a:buFont typeface="Wingdings" pitchFamily="2" charset="2"/>
              <a:buChar char="l"/>
            </a:pPr>
            <a:r>
              <a:rPr lang="ja-JP" altLang="en-US" sz="1400" dirty="0">
                <a:solidFill>
                  <a:srgbClr val="3333FF"/>
                </a:solidFill>
                <a:latin typeface="Arial" pitchFamily="34" charset="0"/>
                <a:ea typeface="HGP創英角ｺﾞｼｯｸUB" pitchFamily="50" charset="-128"/>
                <a:cs typeface="Arial" pitchFamily="34" charset="0"/>
              </a:rPr>
              <a:t>重複部分があれば書き込まない</a:t>
            </a:r>
          </a:p>
        </p:txBody>
      </p:sp>
      <p:sp>
        <p:nvSpPr>
          <p:cNvPr id="717856" name="Text Box 32"/>
          <p:cNvSpPr txBox="1">
            <a:spLocks noChangeArrowheads="1"/>
          </p:cNvSpPr>
          <p:nvPr/>
        </p:nvSpPr>
        <p:spPr bwMode="auto">
          <a:xfrm>
            <a:off x="3733800" y="4266962"/>
            <a:ext cx="4114800" cy="1600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0"/>
              </a:spcBef>
              <a:defRPr>
                <a:solidFill>
                  <a:schemeClr val="tx1"/>
                </a:solidFill>
                <a:latin typeface="Arial" charset="0"/>
              </a:defRPr>
            </a:lvl1pPr>
            <a:lvl2pPr marL="358775" indent="-179388">
              <a:spcBef>
                <a:spcPct val="0"/>
              </a:spcBef>
              <a:defRPr>
                <a:solidFill>
                  <a:schemeClr val="tx1"/>
                </a:solidFill>
                <a:latin typeface="Arial" charset="0"/>
              </a:defRPr>
            </a:lvl2pPr>
            <a:lvl3pPr>
              <a:spcBef>
                <a:spcPct val="0"/>
              </a:spcBef>
              <a:defRPr>
                <a:solidFill>
                  <a:schemeClr val="tx1"/>
                </a:solidFill>
                <a:latin typeface="Arial" charset="0"/>
              </a:defRPr>
            </a:lvl3pPr>
            <a:lvl4pPr>
              <a:spcBef>
                <a:spcPct val="0"/>
              </a:spcBef>
              <a:defRPr>
                <a:solidFill>
                  <a:schemeClr val="tx1"/>
                </a:solidFill>
                <a:latin typeface="Arial" charset="0"/>
              </a:defRPr>
            </a:lvl4pPr>
            <a:lvl5pPr>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buFont typeface="Wingdings" pitchFamily="2" charset="2"/>
              <a:buNone/>
            </a:pPr>
            <a:r>
              <a:rPr lang="ja-JP" altLang="en-US" sz="1400" dirty="0">
                <a:solidFill>
                  <a:srgbClr val="3333FF"/>
                </a:solidFill>
                <a:latin typeface="Arial" pitchFamily="34" charset="0"/>
                <a:ea typeface="HGP創英角ｺﾞｼｯｸUB" pitchFamily="50" charset="-128"/>
                <a:cs typeface="Arial" pitchFamily="34" charset="0"/>
              </a:rPr>
              <a:t>コスト・メリット：</a:t>
            </a:r>
          </a:p>
          <a:p>
            <a:pPr lvl="1">
              <a:buFont typeface="Wingdings" pitchFamily="2" charset="2"/>
              <a:buChar char="Ø"/>
            </a:pPr>
            <a:r>
              <a:rPr lang="ja-JP" altLang="en-US" sz="1400" dirty="0">
                <a:solidFill>
                  <a:srgbClr val="3333FF"/>
                </a:solidFill>
                <a:latin typeface="Arial" pitchFamily="34" charset="0"/>
                <a:ea typeface="HGP創英角ｺﾞｼｯｸUB" pitchFamily="50" charset="-128"/>
                <a:cs typeface="Arial" pitchFamily="34" charset="0"/>
              </a:rPr>
              <a:t>ストレージ導入の初期コスト削減</a:t>
            </a:r>
          </a:p>
          <a:p>
            <a:pPr lvl="1">
              <a:buFont typeface="Wingdings" pitchFamily="2" charset="2"/>
              <a:buChar char="Ø"/>
            </a:pPr>
            <a:r>
              <a:rPr lang="ja-JP" altLang="en-US" sz="1400" dirty="0">
                <a:solidFill>
                  <a:srgbClr val="3333FF"/>
                </a:solidFill>
                <a:latin typeface="Arial" pitchFamily="34" charset="0"/>
                <a:ea typeface="HGP創英角ｺﾞｼｯｸUB" pitchFamily="50" charset="-128"/>
                <a:cs typeface="Arial" pitchFamily="34" charset="0"/>
              </a:rPr>
              <a:t>ストレージ容量のアップグレード間隔の拡大</a:t>
            </a:r>
          </a:p>
          <a:p>
            <a:pPr lvl="1">
              <a:buFont typeface="Wingdings" pitchFamily="2" charset="2"/>
              <a:buChar char="Ø"/>
            </a:pPr>
            <a:endParaRPr lang="ja-JP" altLang="en-US" sz="1400" dirty="0">
              <a:solidFill>
                <a:srgbClr val="3333FF"/>
              </a:solidFill>
              <a:latin typeface="Arial" pitchFamily="34" charset="0"/>
              <a:ea typeface="HGP創英角ｺﾞｼｯｸUB" pitchFamily="50" charset="-128"/>
              <a:cs typeface="Arial" pitchFamily="34" charset="0"/>
            </a:endParaRPr>
          </a:p>
          <a:p>
            <a:pPr>
              <a:buFont typeface="Wingdings" pitchFamily="2" charset="2"/>
              <a:buNone/>
            </a:pPr>
            <a:r>
              <a:rPr lang="ja-JP" altLang="en-US" sz="1400" dirty="0">
                <a:solidFill>
                  <a:srgbClr val="3333FF"/>
                </a:solidFill>
                <a:latin typeface="Arial" pitchFamily="34" charset="0"/>
                <a:ea typeface="HGP創英角ｺﾞｼｯｸUB" pitchFamily="50" charset="-128"/>
                <a:cs typeface="Arial" pitchFamily="34" charset="0"/>
              </a:rPr>
              <a:t>管理メリット：</a:t>
            </a:r>
          </a:p>
          <a:p>
            <a:pPr lvl="1">
              <a:buFont typeface="Wingdings" pitchFamily="2" charset="2"/>
              <a:buChar char="Ø"/>
            </a:pPr>
            <a:r>
              <a:rPr lang="ja-JP" altLang="en-US" sz="1400" dirty="0">
                <a:solidFill>
                  <a:srgbClr val="3333FF"/>
                </a:solidFill>
                <a:latin typeface="Arial" pitchFamily="34" charset="0"/>
                <a:ea typeface="HGP創英角ｺﾞｼｯｸUB" pitchFamily="50" charset="-128"/>
                <a:cs typeface="Arial" pitchFamily="34" charset="0"/>
              </a:rPr>
              <a:t>ストレージ装置ごとに格納できるデータ量の増加</a:t>
            </a:r>
          </a:p>
          <a:p>
            <a:pPr lvl="1">
              <a:buFont typeface="Wingdings" pitchFamily="2" charset="2"/>
              <a:buChar char="Ø"/>
            </a:pPr>
            <a:r>
              <a:rPr lang="ja-JP" altLang="en-US" sz="1400" dirty="0">
                <a:solidFill>
                  <a:srgbClr val="3333FF"/>
                </a:solidFill>
                <a:latin typeface="Arial" pitchFamily="34" charset="0"/>
                <a:ea typeface="HGP創英角ｺﾞｼｯｸUB" pitchFamily="50" charset="-128"/>
                <a:cs typeface="Arial" pitchFamily="34" charset="0"/>
              </a:rPr>
              <a:t>オンラインのデータ保存期間の長期化</a:t>
            </a:r>
          </a:p>
        </p:txBody>
      </p:sp>
      <p:sp>
        <p:nvSpPr>
          <p:cNvPr id="717857" name="AutoShape 33"/>
          <p:cNvSpPr>
            <a:spLocks noChangeArrowheads="1"/>
          </p:cNvSpPr>
          <p:nvPr/>
        </p:nvSpPr>
        <p:spPr bwMode="auto">
          <a:xfrm>
            <a:off x="1143000" y="3429000"/>
            <a:ext cx="1981200" cy="762000"/>
          </a:xfrm>
          <a:prstGeom prst="triangle">
            <a:avLst>
              <a:gd name="adj" fmla="val 50000"/>
            </a:avLst>
          </a:prstGeom>
          <a:solidFill>
            <a:srgbClr val="FF0000">
              <a:alpha val="27000"/>
            </a:srgbClr>
          </a:solidFill>
          <a:ln>
            <a:noFill/>
          </a:ln>
          <a:effectLst/>
          <a:extLs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7858" name="AutoShape 34"/>
          <p:cNvSpPr>
            <a:spLocks noChangeArrowheads="1"/>
          </p:cNvSpPr>
          <p:nvPr/>
        </p:nvSpPr>
        <p:spPr bwMode="auto">
          <a:xfrm>
            <a:off x="1143000" y="4114800"/>
            <a:ext cx="1981200" cy="1905000"/>
          </a:xfrm>
          <a:prstGeom prst="roundRect">
            <a:avLst>
              <a:gd name="adj" fmla="val 9167"/>
            </a:avLst>
          </a:prstGeom>
          <a:solidFill>
            <a:srgbClr val="FFFFCC"/>
          </a:solidFill>
          <a:ln w="38100" algn="ctr">
            <a:solidFill>
              <a:srgbClr val="FF0000"/>
            </a:solidFill>
            <a:round/>
            <a:headEnd/>
            <a:tailEnd/>
          </a:ln>
          <a:effectLst/>
          <a:extLst/>
        </p:spPr>
        <p:txBody>
          <a:bodyPr wrap="square" anchor="ctr"/>
          <a:lstStyle/>
          <a:p>
            <a:pPr marL="88900" indent="-88900">
              <a:buFont typeface="Wingdings" pitchFamily="2" charset="2"/>
              <a:buChar char="l"/>
            </a:pPr>
            <a:r>
              <a:rPr lang="ja-JP" altLang="en-US" sz="1200" dirty="0">
                <a:solidFill>
                  <a:srgbClr val="FF0000"/>
                </a:solidFill>
                <a:latin typeface="Arial" pitchFamily="34" charset="0"/>
                <a:ea typeface="HGP創英角ｺﾞｼｯｸUB" pitchFamily="50" charset="-128"/>
                <a:cs typeface="Arial" pitchFamily="34" charset="0"/>
              </a:rPr>
              <a:t>ビジネス・ドキュメントを世代管理している場合、ほとんどが重複</a:t>
            </a:r>
            <a:r>
              <a:rPr lang="ja-JP" altLang="en-US" sz="1200" dirty="0" smtClean="0">
                <a:solidFill>
                  <a:srgbClr val="FF0000"/>
                </a:solidFill>
                <a:latin typeface="Arial" pitchFamily="34" charset="0"/>
                <a:ea typeface="HGP創英角ｺﾞｼｯｸUB" pitchFamily="50" charset="-128"/>
                <a:cs typeface="Arial" pitchFamily="34" charset="0"/>
              </a:rPr>
              <a:t>データ</a:t>
            </a:r>
            <a:endParaRPr lang="en-US" altLang="ja-JP" sz="1200" dirty="0" smtClean="0">
              <a:solidFill>
                <a:srgbClr val="FF0000"/>
              </a:solidFill>
              <a:latin typeface="Arial" pitchFamily="34" charset="0"/>
              <a:ea typeface="HGP創英角ｺﾞｼｯｸUB" pitchFamily="50" charset="-128"/>
              <a:cs typeface="Arial" pitchFamily="34" charset="0"/>
            </a:endParaRPr>
          </a:p>
          <a:p>
            <a:pPr marL="88900" indent="-88900">
              <a:buFont typeface="Wingdings" pitchFamily="2" charset="2"/>
              <a:buChar char="l"/>
            </a:pPr>
            <a:endParaRPr lang="ja-JP" altLang="en-US" sz="1200" dirty="0">
              <a:solidFill>
                <a:srgbClr val="FF0000"/>
              </a:solidFill>
              <a:latin typeface="Arial" pitchFamily="34" charset="0"/>
              <a:ea typeface="HGP創英角ｺﾞｼｯｸUB" pitchFamily="50" charset="-128"/>
              <a:cs typeface="Arial" pitchFamily="34" charset="0"/>
            </a:endParaRPr>
          </a:p>
          <a:p>
            <a:pPr marL="88900" indent="-88900">
              <a:buFont typeface="Wingdings" pitchFamily="2" charset="2"/>
              <a:buChar char="l"/>
            </a:pPr>
            <a:r>
              <a:rPr lang="ja-JP" altLang="en-US" sz="1200" dirty="0">
                <a:solidFill>
                  <a:srgbClr val="FF0000"/>
                </a:solidFill>
                <a:latin typeface="Arial" pitchFamily="34" charset="0"/>
                <a:ea typeface="HGP創英角ｺﾞｼｯｸUB" pitchFamily="50" charset="-128"/>
                <a:cs typeface="Arial" pitchFamily="34" charset="0"/>
              </a:rPr>
              <a:t>社内メールにドキュメントのファイルを添付して複数の宛先に送信した場合、宛先の数だけ重複データ</a:t>
            </a:r>
          </a:p>
        </p:txBody>
      </p:sp>
    </p:spTree>
    <p:extLst>
      <p:ext uri="{BB962C8B-B14F-4D97-AF65-F5344CB8AC3E}">
        <p14:creationId xmlns:p14="http://schemas.microsoft.com/office/powerpoint/2010/main" val="12655087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9947" name="AutoShape 75"/>
          <p:cNvSpPr>
            <a:spLocks noChangeArrowheads="1"/>
          </p:cNvSpPr>
          <p:nvPr/>
        </p:nvSpPr>
        <p:spPr bwMode="auto">
          <a:xfrm>
            <a:off x="457200" y="3276600"/>
            <a:ext cx="8229600" cy="3276600"/>
          </a:xfrm>
          <a:prstGeom prst="roundRect">
            <a:avLst>
              <a:gd name="adj" fmla="val 2037"/>
            </a:avLst>
          </a:prstGeom>
          <a:solidFill>
            <a:srgbClr val="CCFFFF">
              <a:alpha val="30000"/>
            </a:srgbClr>
          </a:solidFill>
          <a:ln w="38100" algn="ctr">
            <a:solidFill>
              <a:srgbClr val="00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pPr>
            <a:endParaRPr lang="ja-JP" altLang="en-US" sz="1600">
              <a:solidFill>
                <a:srgbClr val="0066FF"/>
              </a:solidFill>
              <a:latin typeface="Arial" pitchFamily="34" charset="0"/>
              <a:ea typeface="HGP創英角ｺﾞｼｯｸUB" pitchFamily="50" charset="-128"/>
              <a:cs typeface="Arial" pitchFamily="34" charset="0"/>
            </a:endParaRPr>
          </a:p>
        </p:txBody>
      </p:sp>
      <p:sp>
        <p:nvSpPr>
          <p:cNvPr id="719923" name="AutoShape 51"/>
          <p:cNvSpPr>
            <a:spLocks noChangeArrowheads="1"/>
          </p:cNvSpPr>
          <p:nvPr/>
        </p:nvSpPr>
        <p:spPr bwMode="auto">
          <a:xfrm>
            <a:off x="6858000" y="3429000"/>
            <a:ext cx="1676400" cy="2971800"/>
          </a:xfrm>
          <a:prstGeom prst="can">
            <a:avLst>
              <a:gd name="adj" fmla="val 13172"/>
            </a:avLst>
          </a:prstGeom>
          <a:ln>
            <a:headEnd/>
            <a:tailEnd/>
          </a:ln>
          <a:extLst/>
        </p:spPr>
        <p:style>
          <a:lnRef idx="1">
            <a:schemeClr val="accent2"/>
          </a:lnRef>
          <a:fillRef idx="2">
            <a:schemeClr val="accent2"/>
          </a:fillRef>
          <a:effectRef idx="1">
            <a:schemeClr val="accent2"/>
          </a:effectRef>
          <a:fontRef idx="minor">
            <a:schemeClr val="dk1"/>
          </a:fontRef>
        </p:style>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9943" name="Freeform 71"/>
          <p:cNvSpPr>
            <a:spLocks/>
          </p:cNvSpPr>
          <p:nvPr/>
        </p:nvSpPr>
        <p:spPr bwMode="auto">
          <a:xfrm>
            <a:off x="6934200" y="3886200"/>
            <a:ext cx="1371600" cy="1524000"/>
          </a:xfrm>
          <a:custGeom>
            <a:avLst/>
            <a:gdLst>
              <a:gd name="T0" fmla="*/ 0 w 864"/>
              <a:gd name="T1" fmla="*/ 0 h 960"/>
              <a:gd name="T2" fmla="*/ 0 w 864"/>
              <a:gd name="T3" fmla="*/ 960 h 960"/>
              <a:gd name="T4" fmla="*/ 480 w 864"/>
              <a:gd name="T5" fmla="*/ 960 h 960"/>
              <a:gd name="T6" fmla="*/ 480 w 864"/>
              <a:gd name="T7" fmla="*/ 336 h 960"/>
              <a:gd name="T8" fmla="*/ 864 w 864"/>
              <a:gd name="T9" fmla="*/ 336 h 960"/>
              <a:gd name="T10" fmla="*/ 864 w 864"/>
              <a:gd name="T11" fmla="*/ 0 h 960"/>
              <a:gd name="T12" fmla="*/ 0 w 864"/>
              <a:gd name="T13" fmla="*/ 0 h 960"/>
            </a:gdLst>
            <a:ahLst/>
            <a:cxnLst>
              <a:cxn ang="0">
                <a:pos x="T0" y="T1"/>
              </a:cxn>
              <a:cxn ang="0">
                <a:pos x="T2" y="T3"/>
              </a:cxn>
              <a:cxn ang="0">
                <a:pos x="T4" y="T5"/>
              </a:cxn>
              <a:cxn ang="0">
                <a:pos x="T6" y="T7"/>
              </a:cxn>
              <a:cxn ang="0">
                <a:pos x="T8" y="T9"/>
              </a:cxn>
              <a:cxn ang="0">
                <a:pos x="T10" y="T11"/>
              </a:cxn>
              <a:cxn ang="0">
                <a:pos x="T12" y="T13"/>
              </a:cxn>
            </a:cxnLst>
            <a:rect l="0" t="0" r="r" b="b"/>
            <a:pathLst>
              <a:path w="864" h="960">
                <a:moveTo>
                  <a:pt x="0" y="0"/>
                </a:moveTo>
                <a:lnTo>
                  <a:pt x="0" y="960"/>
                </a:lnTo>
                <a:lnTo>
                  <a:pt x="480" y="960"/>
                </a:lnTo>
                <a:lnTo>
                  <a:pt x="480" y="336"/>
                </a:lnTo>
                <a:lnTo>
                  <a:pt x="864" y="336"/>
                </a:lnTo>
                <a:lnTo>
                  <a:pt x="864" y="0"/>
                </a:lnTo>
                <a:lnTo>
                  <a:pt x="0" y="0"/>
                </a:lnTo>
                <a:close/>
              </a:path>
            </a:pathLst>
          </a:custGeom>
          <a:solidFill>
            <a:srgbClr val="FFFF00">
              <a:alpha val="60001"/>
            </a:srgbClr>
          </a:solidFill>
          <a:ln w="19050" cap="flat" cmpd="sng">
            <a:solidFill>
              <a:schemeClr val="bg2"/>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latin typeface="Arial" pitchFamily="34" charset="0"/>
              <a:ea typeface="HGP創英角ｺﾞｼｯｸUB" pitchFamily="50" charset="-128"/>
              <a:cs typeface="Arial" pitchFamily="34" charset="0"/>
            </a:endParaRPr>
          </a:p>
        </p:txBody>
      </p:sp>
      <p:sp>
        <p:nvSpPr>
          <p:cNvPr id="719944" name="Freeform 72"/>
          <p:cNvSpPr>
            <a:spLocks/>
          </p:cNvSpPr>
          <p:nvPr/>
        </p:nvSpPr>
        <p:spPr bwMode="auto">
          <a:xfrm flipH="1">
            <a:off x="7086600" y="3886200"/>
            <a:ext cx="1371600" cy="1524000"/>
          </a:xfrm>
          <a:custGeom>
            <a:avLst/>
            <a:gdLst>
              <a:gd name="T0" fmla="*/ 0 w 864"/>
              <a:gd name="T1" fmla="*/ 0 h 960"/>
              <a:gd name="T2" fmla="*/ 0 w 864"/>
              <a:gd name="T3" fmla="*/ 960 h 960"/>
              <a:gd name="T4" fmla="*/ 480 w 864"/>
              <a:gd name="T5" fmla="*/ 960 h 960"/>
              <a:gd name="T6" fmla="*/ 480 w 864"/>
              <a:gd name="T7" fmla="*/ 336 h 960"/>
              <a:gd name="T8" fmla="*/ 864 w 864"/>
              <a:gd name="T9" fmla="*/ 336 h 960"/>
              <a:gd name="T10" fmla="*/ 864 w 864"/>
              <a:gd name="T11" fmla="*/ 0 h 960"/>
              <a:gd name="T12" fmla="*/ 0 w 864"/>
              <a:gd name="T13" fmla="*/ 0 h 960"/>
            </a:gdLst>
            <a:ahLst/>
            <a:cxnLst>
              <a:cxn ang="0">
                <a:pos x="T0" y="T1"/>
              </a:cxn>
              <a:cxn ang="0">
                <a:pos x="T2" y="T3"/>
              </a:cxn>
              <a:cxn ang="0">
                <a:pos x="T4" y="T5"/>
              </a:cxn>
              <a:cxn ang="0">
                <a:pos x="T6" y="T7"/>
              </a:cxn>
              <a:cxn ang="0">
                <a:pos x="T8" y="T9"/>
              </a:cxn>
              <a:cxn ang="0">
                <a:pos x="T10" y="T11"/>
              </a:cxn>
              <a:cxn ang="0">
                <a:pos x="T12" y="T13"/>
              </a:cxn>
            </a:cxnLst>
            <a:rect l="0" t="0" r="r" b="b"/>
            <a:pathLst>
              <a:path w="864" h="960">
                <a:moveTo>
                  <a:pt x="0" y="0"/>
                </a:moveTo>
                <a:lnTo>
                  <a:pt x="0" y="960"/>
                </a:lnTo>
                <a:lnTo>
                  <a:pt x="480" y="960"/>
                </a:lnTo>
                <a:lnTo>
                  <a:pt x="480" y="336"/>
                </a:lnTo>
                <a:lnTo>
                  <a:pt x="864" y="336"/>
                </a:lnTo>
                <a:lnTo>
                  <a:pt x="864" y="0"/>
                </a:lnTo>
                <a:lnTo>
                  <a:pt x="0" y="0"/>
                </a:lnTo>
                <a:close/>
              </a:path>
            </a:pathLst>
          </a:custGeom>
          <a:solidFill>
            <a:srgbClr val="CCFF99">
              <a:alpha val="60001"/>
            </a:srgbClr>
          </a:solidFill>
          <a:ln w="19050" cap="flat" cmpd="sng">
            <a:solidFill>
              <a:schemeClr val="bg2"/>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latin typeface="Arial" pitchFamily="34" charset="0"/>
              <a:ea typeface="HGP創英角ｺﾞｼｯｸUB" pitchFamily="50" charset="-128"/>
              <a:cs typeface="Arial" pitchFamily="34" charset="0"/>
            </a:endParaRPr>
          </a:p>
        </p:txBody>
      </p:sp>
      <p:sp>
        <p:nvSpPr>
          <p:cNvPr id="719884" name="AutoShape 12"/>
          <p:cNvSpPr>
            <a:spLocks noChangeArrowheads="1"/>
          </p:cNvSpPr>
          <p:nvPr/>
        </p:nvSpPr>
        <p:spPr bwMode="auto">
          <a:xfrm>
            <a:off x="609600" y="3429000"/>
            <a:ext cx="1676400" cy="2971800"/>
          </a:xfrm>
          <a:prstGeom prst="can">
            <a:avLst>
              <a:gd name="adj" fmla="val 13172"/>
            </a:avLst>
          </a:prstGeom>
          <a:ln>
            <a:headEnd/>
            <a:tailEnd/>
          </a:ln>
          <a:extLst/>
        </p:spPr>
        <p:style>
          <a:lnRef idx="1">
            <a:schemeClr val="accent2"/>
          </a:lnRef>
          <a:fillRef idx="2">
            <a:schemeClr val="accent2"/>
          </a:fillRef>
          <a:effectRef idx="1">
            <a:schemeClr val="accent2"/>
          </a:effectRef>
          <a:fontRef idx="minor">
            <a:schemeClr val="dk1"/>
          </a:fontRef>
        </p:style>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9907" name="Rectangle 35"/>
          <p:cNvSpPr>
            <a:spLocks noChangeArrowheads="1"/>
          </p:cNvSpPr>
          <p:nvPr/>
        </p:nvSpPr>
        <p:spPr bwMode="auto">
          <a:xfrm>
            <a:off x="838200" y="5029200"/>
            <a:ext cx="1219200" cy="1219200"/>
          </a:xfrm>
          <a:prstGeom prst="rect">
            <a:avLst/>
          </a:prstGeom>
          <a:solidFill>
            <a:srgbClr val="CCFF99"/>
          </a:solidFill>
          <a:ln w="19050" algn="ctr">
            <a:solidFill>
              <a:srgbClr val="33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9906" name="Rectangle 34"/>
          <p:cNvSpPr>
            <a:spLocks noChangeArrowheads="1"/>
          </p:cNvSpPr>
          <p:nvPr/>
        </p:nvSpPr>
        <p:spPr bwMode="auto">
          <a:xfrm>
            <a:off x="838200" y="3733800"/>
            <a:ext cx="1219200" cy="1219200"/>
          </a:xfrm>
          <a:prstGeom prst="rect">
            <a:avLst/>
          </a:prstGeom>
          <a:solidFill>
            <a:srgbClr val="FFFF00"/>
          </a:solidFill>
          <a:ln w="19050" algn="ctr">
            <a:solidFill>
              <a:srgbClr val="33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9874" name="AutoShape 2"/>
          <p:cNvSpPr>
            <a:spLocks noChangeArrowheads="1"/>
          </p:cNvSpPr>
          <p:nvPr/>
        </p:nvSpPr>
        <p:spPr bwMode="auto">
          <a:xfrm>
            <a:off x="457200" y="914400"/>
            <a:ext cx="8229600" cy="381000"/>
          </a:xfrm>
          <a:prstGeom prst="roundRect">
            <a:avLst>
              <a:gd name="adj" fmla="val 17449"/>
            </a:avLst>
          </a:prstGeom>
          <a:solidFill>
            <a:srgbClr val="3333FF"/>
          </a:solidFill>
          <a:ln>
            <a:headEnd/>
            <a:tailEnd/>
          </a:ln>
          <a:extLst/>
        </p:spPr>
        <p:style>
          <a:lnRef idx="0">
            <a:schemeClr val="accent2"/>
          </a:lnRef>
          <a:fillRef idx="3">
            <a:schemeClr val="accent2"/>
          </a:fillRef>
          <a:effectRef idx="3">
            <a:schemeClr val="accent2"/>
          </a:effectRef>
          <a:fontRef idx="minor">
            <a:schemeClr val="lt1"/>
          </a:fontRef>
        </p:style>
        <p:txBody>
          <a:bodyPr wrap="none" anchor="ctr"/>
          <a:lstStyle/>
          <a:p>
            <a:pPr algn="ctr">
              <a:spcBef>
                <a:spcPct val="0"/>
              </a:spcBef>
            </a:pPr>
            <a:r>
              <a:rPr lang="ja-JP" altLang="en-US" sz="2000">
                <a:solidFill>
                  <a:schemeClr val="bg1"/>
                </a:solidFill>
                <a:latin typeface="Arial" pitchFamily="34" charset="0"/>
                <a:ea typeface="HGP創英角ｺﾞｼｯｸUB" pitchFamily="50" charset="-128"/>
                <a:cs typeface="Arial" pitchFamily="34" charset="0"/>
              </a:rPr>
              <a:t>ストレージ容量を効率化する技術</a:t>
            </a:r>
          </a:p>
        </p:txBody>
      </p:sp>
      <p:sp>
        <p:nvSpPr>
          <p:cNvPr id="719875" name="AutoShape 3"/>
          <p:cNvSpPr>
            <a:spLocks noChangeArrowheads="1"/>
          </p:cNvSpPr>
          <p:nvPr/>
        </p:nvSpPr>
        <p:spPr bwMode="auto">
          <a:xfrm>
            <a:off x="4800600" y="1447800"/>
            <a:ext cx="3886200" cy="1676400"/>
          </a:xfrm>
          <a:prstGeom prst="roundRect">
            <a:avLst>
              <a:gd name="adj" fmla="val 7407"/>
            </a:avLst>
          </a:prstGeom>
          <a:solidFill>
            <a:srgbClr val="CCFFFF">
              <a:alpha val="30000"/>
            </a:srgbClr>
          </a:solidFill>
          <a:ln w="38100" algn="ctr">
            <a:solidFill>
              <a:srgbClr val="00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pPr>
            <a:endParaRPr lang="ja-JP" altLang="en-US" sz="1600">
              <a:solidFill>
                <a:srgbClr val="0066FF"/>
              </a:solidFill>
              <a:latin typeface="Arial" pitchFamily="34" charset="0"/>
              <a:ea typeface="HGP創英角ｺﾞｼｯｸUB" pitchFamily="50" charset="-128"/>
              <a:cs typeface="Arial" pitchFamily="34" charset="0"/>
            </a:endParaRPr>
          </a:p>
        </p:txBody>
      </p:sp>
      <p:sp>
        <p:nvSpPr>
          <p:cNvPr id="719876" name="AutoShape 4"/>
          <p:cNvSpPr>
            <a:spLocks noChangeArrowheads="1"/>
          </p:cNvSpPr>
          <p:nvPr/>
        </p:nvSpPr>
        <p:spPr bwMode="auto">
          <a:xfrm>
            <a:off x="457200" y="1447800"/>
            <a:ext cx="3886200" cy="1676400"/>
          </a:xfrm>
          <a:prstGeom prst="roundRect">
            <a:avLst>
              <a:gd name="adj" fmla="val 7407"/>
            </a:avLst>
          </a:prstGeom>
          <a:solidFill>
            <a:schemeClr val="bg1"/>
          </a:solidFill>
          <a:ln w="38100" algn="ctr">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pPr>
            <a:endParaRPr lang="ja-JP" altLang="en-US" sz="1600">
              <a:solidFill>
                <a:srgbClr val="0066FF"/>
              </a:solidFill>
              <a:latin typeface="Arial" pitchFamily="34" charset="0"/>
              <a:ea typeface="HGP創英角ｺﾞｼｯｸUB" pitchFamily="50" charset="-128"/>
              <a:cs typeface="Arial" pitchFamily="34" charset="0"/>
            </a:endParaRPr>
          </a:p>
        </p:txBody>
      </p:sp>
      <p:sp>
        <p:nvSpPr>
          <p:cNvPr id="719877" name="Rectangle 5"/>
          <p:cNvSpPr>
            <a:spLocks noGrp="1" noChangeArrowheads="1"/>
          </p:cNvSpPr>
          <p:nvPr>
            <p:ph type="title"/>
          </p:nvPr>
        </p:nvSpPr>
        <p:spPr/>
        <p:txBody>
          <a:bodyPr/>
          <a:lstStyle/>
          <a:p>
            <a:r>
              <a:rPr lang="ja-JP" altLang="en-US" sz="2800" dirty="0" smtClean="0">
                <a:ea typeface="ＭＳ Ｐゴシック" pitchFamily="50" charset="-128"/>
              </a:rPr>
              <a:t>重複</a:t>
            </a:r>
            <a:r>
              <a:rPr lang="ja-JP" altLang="en-US" sz="2800" dirty="0">
                <a:ea typeface="ＭＳ Ｐゴシック" pitchFamily="50" charset="-128"/>
              </a:rPr>
              <a:t>排除（２）</a:t>
            </a:r>
          </a:p>
        </p:txBody>
      </p:sp>
      <p:sp>
        <p:nvSpPr>
          <p:cNvPr id="719878" name="Text Box 6"/>
          <p:cNvSpPr txBox="1">
            <a:spLocks noChangeArrowheads="1"/>
          </p:cNvSpPr>
          <p:nvPr/>
        </p:nvSpPr>
        <p:spPr bwMode="auto">
          <a:xfrm>
            <a:off x="457200" y="1524000"/>
            <a:ext cx="3810000" cy="151426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9388" indent="-179388">
              <a:spcBef>
                <a:spcPct val="0"/>
              </a:spcBef>
              <a:defRPr>
                <a:solidFill>
                  <a:schemeClr val="tx1"/>
                </a:solidFill>
                <a:latin typeface="Arial" charset="0"/>
              </a:defRPr>
            </a:lvl1pPr>
            <a:lvl2pPr marL="538163" indent="-179388">
              <a:spcBef>
                <a:spcPct val="0"/>
              </a:spcBef>
              <a:defRPr>
                <a:solidFill>
                  <a:schemeClr val="tx1"/>
                </a:solidFill>
                <a:latin typeface="Arial" charset="0"/>
              </a:defRPr>
            </a:lvl2pPr>
            <a:lvl3pPr>
              <a:spcBef>
                <a:spcPct val="0"/>
              </a:spcBef>
              <a:defRPr>
                <a:solidFill>
                  <a:schemeClr val="tx1"/>
                </a:solidFill>
                <a:latin typeface="Arial" charset="0"/>
              </a:defRPr>
            </a:lvl3pPr>
            <a:lvl4pPr>
              <a:spcBef>
                <a:spcPct val="0"/>
              </a:spcBef>
              <a:defRPr>
                <a:solidFill>
                  <a:schemeClr val="tx1"/>
                </a:solidFill>
                <a:latin typeface="Arial" charset="0"/>
              </a:defRPr>
            </a:lvl4pPr>
            <a:lvl5pPr>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lnSpc>
                <a:spcPct val="110000"/>
              </a:lnSpc>
              <a:buFont typeface="Wingdings" pitchFamily="2" charset="2"/>
              <a:buNone/>
            </a:pPr>
            <a:r>
              <a:rPr lang="ja-JP" altLang="en-US" sz="1400">
                <a:solidFill>
                  <a:srgbClr val="484848"/>
                </a:solidFill>
                <a:latin typeface="Arial" pitchFamily="34" charset="0"/>
                <a:ea typeface="HGP創英角ｺﾞｼｯｸUB" pitchFamily="50" charset="-128"/>
                <a:cs typeface="Arial" pitchFamily="34" charset="0"/>
              </a:rPr>
              <a:t>圧縮</a:t>
            </a:r>
          </a:p>
          <a:p>
            <a:pPr>
              <a:lnSpc>
                <a:spcPct val="110000"/>
              </a:lnSpc>
              <a:buFont typeface="Wingdings" pitchFamily="2" charset="2"/>
              <a:buChar char="l"/>
            </a:pPr>
            <a:r>
              <a:rPr lang="ja-JP" altLang="en-US" sz="1400">
                <a:solidFill>
                  <a:srgbClr val="484848"/>
                </a:solidFill>
                <a:latin typeface="Arial" pitchFamily="34" charset="0"/>
                <a:ea typeface="HGP創英角ｺﾞｼｯｸUB" pitchFamily="50" charset="-128"/>
                <a:cs typeface="Arial" pitchFamily="34" charset="0"/>
              </a:rPr>
              <a:t>頻繁にアクセスするデータを読み書きする場合、データの圧縮・復元によって性能が損なわれるおそれもある</a:t>
            </a:r>
          </a:p>
          <a:p>
            <a:pPr>
              <a:lnSpc>
                <a:spcPct val="110000"/>
              </a:lnSpc>
              <a:buFont typeface="Wingdings" pitchFamily="2" charset="2"/>
              <a:buChar char="l"/>
            </a:pPr>
            <a:r>
              <a:rPr lang="ja-JP" altLang="en-US" sz="1400" u="sng">
                <a:solidFill>
                  <a:srgbClr val="484848"/>
                </a:solidFill>
                <a:latin typeface="Arial" pitchFamily="34" charset="0"/>
                <a:ea typeface="HGP創英角ｺﾞｼｯｸUB" pitchFamily="50" charset="-128"/>
                <a:cs typeface="Arial" pitchFamily="34" charset="0"/>
              </a:rPr>
              <a:t>バックアップやアーカイブの用途ならばパフォーマンスの面でもほぼ問題はない</a:t>
            </a:r>
          </a:p>
        </p:txBody>
      </p:sp>
      <p:sp>
        <p:nvSpPr>
          <p:cNvPr id="719880" name="Text Box 8"/>
          <p:cNvSpPr txBox="1">
            <a:spLocks noChangeArrowheads="1"/>
          </p:cNvSpPr>
          <p:nvPr/>
        </p:nvSpPr>
        <p:spPr bwMode="auto">
          <a:xfrm>
            <a:off x="4800600" y="1524000"/>
            <a:ext cx="3886200" cy="127727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9388" indent="-179388">
              <a:spcBef>
                <a:spcPct val="0"/>
              </a:spcBef>
              <a:defRPr>
                <a:solidFill>
                  <a:schemeClr val="tx1"/>
                </a:solidFill>
                <a:latin typeface="Arial" charset="0"/>
              </a:defRPr>
            </a:lvl1pPr>
            <a:lvl2pPr marL="538163" indent="-179388">
              <a:spcBef>
                <a:spcPct val="0"/>
              </a:spcBef>
              <a:defRPr>
                <a:solidFill>
                  <a:schemeClr val="tx1"/>
                </a:solidFill>
                <a:latin typeface="Arial" charset="0"/>
              </a:defRPr>
            </a:lvl2pPr>
            <a:lvl3pPr>
              <a:spcBef>
                <a:spcPct val="0"/>
              </a:spcBef>
              <a:defRPr>
                <a:solidFill>
                  <a:schemeClr val="tx1"/>
                </a:solidFill>
                <a:latin typeface="Arial" charset="0"/>
              </a:defRPr>
            </a:lvl3pPr>
            <a:lvl4pPr>
              <a:spcBef>
                <a:spcPct val="0"/>
              </a:spcBef>
              <a:defRPr>
                <a:solidFill>
                  <a:schemeClr val="tx1"/>
                </a:solidFill>
                <a:latin typeface="Arial" charset="0"/>
              </a:defRPr>
            </a:lvl4pPr>
            <a:lvl5pPr>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lnSpc>
                <a:spcPct val="110000"/>
              </a:lnSpc>
              <a:buFont typeface="Wingdings" pitchFamily="2" charset="2"/>
              <a:buNone/>
            </a:pPr>
            <a:r>
              <a:rPr lang="ja-JP" altLang="en-US" sz="1400" dirty="0">
                <a:solidFill>
                  <a:srgbClr val="3333FF"/>
                </a:solidFill>
                <a:latin typeface="Arial" pitchFamily="34" charset="0"/>
                <a:ea typeface="HGP創英角ｺﾞｼｯｸUB" pitchFamily="50" charset="-128"/>
                <a:cs typeface="Arial" pitchFamily="34" charset="0"/>
              </a:rPr>
              <a:t>重複排除</a:t>
            </a:r>
          </a:p>
          <a:p>
            <a:pPr>
              <a:lnSpc>
                <a:spcPct val="110000"/>
              </a:lnSpc>
              <a:buFont typeface="Wingdings" pitchFamily="2" charset="2"/>
              <a:buChar char="l"/>
            </a:pPr>
            <a:endParaRPr lang="ja-JP" altLang="en-US" sz="1400" dirty="0">
              <a:solidFill>
                <a:srgbClr val="3333FF"/>
              </a:solidFill>
              <a:latin typeface="Arial" pitchFamily="34" charset="0"/>
              <a:ea typeface="HGP創英角ｺﾞｼｯｸUB" pitchFamily="50" charset="-128"/>
              <a:cs typeface="Arial" pitchFamily="34" charset="0"/>
            </a:endParaRPr>
          </a:p>
          <a:p>
            <a:pPr>
              <a:lnSpc>
                <a:spcPct val="110000"/>
              </a:lnSpc>
              <a:buFont typeface="Wingdings" pitchFamily="2" charset="2"/>
              <a:buChar char="l"/>
            </a:pPr>
            <a:r>
              <a:rPr lang="ja-JP" altLang="en-US" sz="1400" dirty="0">
                <a:solidFill>
                  <a:srgbClr val="3333FF"/>
                </a:solidFill>
                <a:latin typeface="Arial" pitchFamily="34" charset="0"/>
                <a:ea typeface="HGP創英角ｺﾞｼｯｸUB" pitchFamily="50" charset="-128"/>
                <a:cs typeface="Arial" pitchFamily="34" charset="0"/>
              </a:rPr>
              <a:t>頻繁にアクセスするデータでも性能は安定。</a:t>
            </a:r>
          </a:p>
          <a:p>
            <a:pPr>
              <a:lnSpc>
                <a:spcPct val="110000"/>
              </a:lnSpc>
              <a:buFont typeface="Wingdings" pitchFamily="2" charset="2"/>
              <a:buChar char="l"/>
            </a:pPr>
            <a:r>
              <a:rPr lang="ja-JP" altLang="en-US" sz="1400" u="sng" dirty="0">
                <a:solidFill>
                  <a:srgbClr val="3333FF"/>
                </a:solidFill>
                <a:latin typeface="Arial" pitchFamily="34" charset="0"/>
                <a:ea typeface="HGP創英角ｺﾞｼｯｸUB" pitchFamily="50" charset="-128"/>
                <a:cs typeface="Arial" pitchFamily="34" charset="0"/>
              </a:rPr>
              <a:t>容量の削減率が高い</a:t>
            </a:r>
            <a:r>
              <a:rPr lang="en-US" altLang="ja-JP" sz="1400" u="sng" dirty="0">
                <a:solidFill>
                  <a:srgbClr val="3333FF"/>
                </a:solidFill>
                <a:latin typeface="Arial" pitchFamily="34" charset="0"/>
                <a:ea typeface="HGP創英角ｺﾞｼｯｸUB" pitchFamily="50" charset="-128"/>
                <a:cs typeface="Arial" pitchFamily="34" charset="0"/>
              </a:rPr>
              <a:t>(</a:t>
            </a:r>
            <a:r>
              <a:rPr lang="ja-JP" altLang="en-US" sz="1400" u="sng" dirty="0">
                <a:solidFill>
                  <a:srgbClr val="3333FF"/>
                </a:solidFill>
                <a:latin typeface="Arial" pitchFamily="34" charset="0"/>
                <a:ea typeface="HGP創英角ｺﾞｼｯｸUB" pitchFamily="50" charset="-128"/>
                <a:cs typeface="Arial" pitchFamily="34" charset="0"/>
              </a:rPr>
              <a:t>数分の一から数十／数百分の一</a:t>
            </a:r>
            <a:r>
              <a:rPr lang="en-US" altLang="ja-JP" sz="1400" u="sng" dirty="0">
                <a:solidFill>
                  <a:srgbClr val="3333FF"/>
                </a:solidFill>
                <a:latin typeface="Arial" pitchFamily="34" charset="0"/>
                <a:ea typeface="HGP創英角ｺﾞｼｯｸUB" pitchFamily="50" charset="-128"/>
                <a:cs typeface="Arial" pitchFamily="34" charset="0"/>
              </a:rPr>
              <a:t>)</a:t>
            </a:r>
          </a:p>
        </p:txBody>
      </p:sp>
      <p:sp>
        <p:nvSpPr>
          <p:cNvPr id="719881" name="Line 9"/>
          <p:cNvSpPr>
            <a:spLocks noChangeShapeType="1"/>
          </p:cNvSpPr>
          <p:nvPr/>
        </p:nvSpPr>
        <p:spPr bwMode="auto">
          <a:xfrm>
            <a:off x="990600" y="1752600"/>
            <a:ext cx="320040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latin typeface="Arial" pitchFamily="34" charset="0"/>
              <a:ea typeface="HGP創英角ｺﾞｼｯｸUB" pitchFamily="50" charset="-128"/>
              <a:cs typeface="Arial" pitchFamily="34" charset="0"/>
            </a:endParaRPr>
          </a:p>
        </p:txBody>
      </p:sp>
      <p:sp>
        <p:nvSpPr>
          <p:cNvPr id="719882" name="Line 10"/>
          <p:cNvSpPr>
            <a:spLocks noChangeShapeType="1"/>
          </p:cNvSpPr>
          <p:nvPr/>
        </p:nvSpPr>
        <p:spPr bwMode="auto">
          <a:xfrm>
            <a:off x="5715000" y="1752600"/>
            <a:ext cx="2819400" cy="0"/>
          </a:xfrm>
          <a:prstGeom prst="line">
            <a:avLst/>
          </a:prstGeom>
          <a:noFill/>
          <a:ln w="19050">
            <a:solidFill>
              <a:srgbClr val="00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latin typeface="Arial" pitchFamily="34" charset="0"/>
              <a:ea typeface="HGP創英角ｺﾞｼｯｸUB" pitchFamily="50" charset="-128"/>
              <a:cs typeface="Arial" pitchFamily="34" charset="0"/>
            </a:endParaRPr>
          </a:p>
        </p:txBody>
      </p:sp>
      <p:sp>
        <p:nvSpPr>
          <p:cNvPr id="719885" name="Rectangle 13"/>
          <p:cNvSpPr>
            <a:spLocks noChangeArrowheads="1"/>
          </p:cNvSpPr>
          <p:nvPr/>
        </p:nvSpPr>
        <p:spPr bwMode="auto">
          <a:xfrm>
            <a:off x="1447800" y="4419600"/>
            <a:ext cx="533400" cy="457200"/>
          </a:xfrm>
          <a:prstGeom prst="rect">
            <a:avLst/>
          </a:prstGeom>
          <a:solidFill>
            <a:schemeClr val="accent1"/>
          </a:solidFill>
          <a:ln w="381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1800">
                <a:solidFill>
                  <a:schemeClr val="bg1"/>
                </a:solidFill>
                <a:latin typeface="Arial" pitchFamily="34" charset="0"/>
                <a:ea typeface="HGP創英角ｺﾞｼｯｸUB" pitchFamily="50" charset="-128"/>
                <a:cs typeface="Arial" pitchFamily="34" charset="0"/>
              </a:rPr>
              <a:t>D</a:t>
            </a:r>
          </a:p>
        </p:txBody>
      </p:sp>
      <p:sp>
        <p:nvSpPr>
          <p:cNvPr id="719888" name="Rectangle 16"/>
          <p:cNvSpPr>
            <a:spLocks noChangeArrowheads="1"/>
          </p:cNvSpPr>
          <p:nvPr/>
        </p:nvSpPr>
        <p:spPr bwMode="auto">
          <a:xfrm>
            <a:off x="914400" y="3962400"/>
            <a:ext cx="533400" cy="457200"/>
          </a:xfrm>
          <a:prstGeom prst="rect">
            <a:avLst/>
          </a:prstGeom>
          <a:solidFill>
            <a:schemeClr val="tx1"/>
          </a:solidFill>
          <a:ln w="381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1800">
                <a:solidFill>
                  <a:schemeClr val="bg1"/>
                </a:solidFill>
                <a:latin typeface="Arial" pitchFamily="34" charset="0"/>
                <a:ea typeface="HGP創英角ｺﾞｼｯｸUB" pitchFamily="50" charset="-128"/>
                <a:cs typeface="Arial" pitchFamily="34" charset="0"/>
              </a:rPr>
              <a:t>A</a:t>
            </a:r>
          </a:p>
        </p:txBody>
      </p:sp>
      <p:sp>
        <p:nvSpPr>
          <p:cNvPr id="719889" name="Rectangle 17"/>
          <p:cNvSpPr>
            <a:spLocks noChangeArrowheads="1"/>
          </p:cNvSpPr>
          <p:nvPr/>
        </p:nvSpPr>
        <p:spPr bwMode="auto">
          <a:xfrm>
            <a:off x="1447800" y="3962400"/>
            <a:ext cx="533400" cy="457200"/>
          </a:xfrm>
          <a:prstGeom prst="rect">
            <a:avLst/>
          </a:prstGeom>
          <a:solidFill>
            <a:srgbClr val="0066FF"/>
          </a:solidFill>
          <a:ln w="381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1800">
                <a:solidFill>
                  <a:schemeClr val="bg1"/>
                </a:solidFill>
                <a:latin typeface="Arial" pitchFamily="34" charset="0"/>
                <a:ea typeface="HGP創英角ｺﾞｼｯｸUB" pitchFamily="50" charset="-128"/>
                <a:cs typeface="Arial" pitchFamily="34" charset="0"/>
              </a:rPr>
              <a:t>B</a:t>
            </a:r>
          </a:p>
        </p:txBody>
      </p:sp>
      <p:sp>
        <p:nvSpPr>
          <p:cNvPr id="719897" name="Rectangle 25"/>
          <p:cNvSpPr>
            <a:spLocks noChangeArrowheads="1"/>
          </p:cNvSpPr>
          <p:nvPr/>
        </p:nvSpPr>
        <p:spPr bwMode="auto">
          <a:xfrm>
            <a:off x="914400" y="4419600"/>
            <a:ext cx="533400" cy="457200"/>
          </a:xfrm>
          <a:prstGeom prst="rect">
            <a:avLst/>
          </a:prstGeom>
          <a:solidFill>
            <a:srgbClr val="FF9900"/>
          </a:solidFill>
          <a:ln w="381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1800">
                <a:solidFill>
                  <a:schemeClr val="bg1"/>
                </a:solidFill>
                <a:latin typeface="Arial" pitchFamily="34" charset="0"/>
                <a:ea typeface="HGP創英角ｺﾞｼｯｸUB" pitchFamily="50" charset="-128"/>
                <a:cs typeface="Arial" pitchFamily="34" charset="0"/>
              </a:rPr>
              <a:t>C</a:t>
            </a:r>
          </a:p>
        </p:txBody>
      </p:sp>
      <p:sp>
        <p:nvSpPr>
          <p:cNvPr id="719898" name="Rectangle 26"/>
          <p:cNvSpPr>
            <a:spLocks noChangeArrowheads="1"/>
          </p:cNvSpPr>
          <p:nvPr/>
        </p:nvSpPr>
        <p:spPr bwMode="auto">
          <a:xfrm>
            <a:off x="914400" y="5730875"/>
            <a:ext cx="533400" cy="457200"/>
          </a:xfrm>
          <a:prstGeom prst="rect">
            <a:avLst/>
          </a:prstGeom>
          <a:solidFill>
            <a:schemeClr val="folHlink"/>
          </a:solidFill>
          <a:ln w="381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1800">
                <a:solidFill>
                  <a:schemeClr val="bg1"/>
                </a:solidFill>
                <a:latin typeface="Arial" pitchFamily="34" charset="0"/>
                <a:ea typeface="HGP創英角ｺﾞｼｯｸUB" pitchFamily="50" charset="-128"/>
                <a:cs typeface="Arial" pitchFamily="34" charset="0"/>
              </a:rPr>
              <a:t>E</a:t>
            </a:r>
          </a:p>
        </p:txBody>
      </p:sp>
      <p:sp>
        <p:nvSpPr>
          <p:cNvPr id="719902" name="Rectangle 30"/>
          <p:cNvSpPr>
            <a:spLocks noChangeArrowheads="1"/>
          </p:cNvSpPr>
          <p:nvPr/>
        </p:nvSpPr>
        <p:spPr bwMode="auto">
          <a:xfrm>
            <a:off x="1447800" y="5730875"/>
            <a:ext cx="533400" cy="457200"/>
          </a:xfrm>
          <a:prstGeom prst="rect">
            <a:avLst/>
          </a:prstGeom>
          <a:solidFill>
            <a:srgbClr val="FF0000"/>
          </a:solidFill>
          <a:ln w="381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1800">
                <a:solidFill>
                  <a:schemeClr val="bg1"/>
                </a:solidFill>
                <a:latin typeface="Arial" pitchFamily="34" charset="0"/>
                <a:ea typeface="HGP創英角ｺﾞｼｯｸUB" pitchFamily="50" charset="-128"/>
                <a:cs typeface="Arial" pitchFamily="34" charset="0"/>
              </a:rPr>
              <a:t>F</a:t>
            </a:r>
          </a:p>
        </p:txBody>
      </p:sp>
      <p:sp>
        <p:nvSpPr>
          <p:cNvPr id="719903" name="Rectangle 31"/>
          <p:cNvSpPr>
            <a:spLocks noChangeArrowheads="1"/>
          </p:cNvSpPr>
          <p:nvPr/>
        </p:nvSpPr>
        <p:spPr bwMode="auto">
          <a:xfrm>
            <a:off x="914400" y="5273675"/>
            <a:ext cx="533400" cy="457200"/>
          </a:xfrm>
          <a:prstGeom prst="rect">
            <a:avLst/>
          </a:prstGeom>
          <a:solidFill>
            <a:schemeClr val="tx1"/>
          </a:solidFill>
          <a:ln w="381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1800">
                <a:solidFill>
                  <a:schemeClr val="bg1"/>
                </a:solidFill>
                <a:latin typeface="Arial" pitchFamily="34" charset="0"/>
                <a:ea typeface="HGP創英角ｺﾞｼｯｸUB" pitchFamily="50" charset="-128"/>
                <a:cs typeface="Arial" pitchFamily="34" charset="0"/>
              </a:rPr>
              <a:t>A</a:t>
            </a:r>
          </a:p>
        </p:txBody>
      </p:sp>
      <p:sp>
        <p:nvSpPr>
          <p:cNvPr id="719904" name="Rectangle 32"/>
          <p:cNvSpPr>
            <a:spLocks noChangeArrowheads="1"/>
          </p:cNvSpPr>
          <p:nvPr/>
        </p:nvSpPr>
        <p:spPr bwMode="auto">
          <a:xfrm>
            <a:off x="1447800" y="5273675"/>
            <a:ext cx="533400" cy="457200"/>
          </a:xfrm>
          <a:prstGeom prst="rect">
            <a:avLst/>
          </a:prstGeom>
          <a:solidFill>
            <a:srgbClr val="0066FF"/>
          </a:solidFill>
          <a:ln w="381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1800">
                <a:solidFill>
                  <a:schemeClr val="bg1"/>
                </a:solidFill>
                <a:latin typeface="Arial" pitchFamily="34" charset="0"/>
                <a:ea typeface="HGP創英角ｺﾞｼｯｸUB" pitchFamily="50" charset="-128"/>
                <a:cs typeface="Arial" pitchFamily="34" charset="0"/>
              </a:rPr>
              <a:t>B</a:t>
            </a:r>
          </a:p>
        </p:txBody>
      </p:sp>
      <p:sp>
        <p:nvSpPr>
          <p:cNvPr id="719908" name="Text Box 36"/>
          <p:cNvSpPr txBox="1">
            <a:spLocks noChangeArrowheads="1"/>
          </p:cNvSpPr>
          <p:nvPr/>
        </p:nvSpPr>
        <p:spPr bwMode="auto">
          <a:xfrm>
            <a:off x="1063265" y="5029200"/>
            <a:ext cx="800820"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altLang="en-US" sz="1200">
                <a:solidFill>
                  <a:srgbClr val="3366FF"/>
                </a:solidFill>
                <a:latin typeface="Arial" pitchFamily="34" charset="0"/>
                <a:ea typeface="HGP創英角ｺﾞｼｯｸUB" pitchFamily="50" charset="-128"/>
                <a:cs typeface="Arial" pitchFamily="34" charset="0"/>
              </a:rPr>
              <a:t>ファイル２</a:t>
            </a:r>
          </a:p>
        </p:txBody>
      </p:sp>
      <p:sp>
        <p:nvSpPr>
          <p:cNvPr id="719909" name="Text Box 37"/>
          <p:cNvSpPr txBox="1">
            <a:spLocks noChangeArrowheads="1"/>
          </p:cNvSpPr>
          <p:nvPr/>
        </p:nvSpPr>
        <p:spPr bwMode="auto">
          <a:xfrm>
            <a:off x="1064853" y="3733800"/>
            <a:ext cx="800820"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altLang="en-US" sz="1200" dirty="0">
                <a:solidFill>
                  <a:srgbClr val="3366FF"/>
                </a:solidFill>
                <a:latin typeface="Arial" pitchFamily="34" charset="0"/>
                <a:ea typeface="HGP創英角ｺﾞｼｯｸUB" pitchFamily="50" charset="-128"/>
                <a:cs typeface="Arial" pitchFamily="34" charset="0"/>
              </a:rPr>
              <a:t>ファイル１</a:t>
            </a:r>
          </a:p>
        </p:txBody>
      </p:sp>
      <p:sp>
        <p:nvSpPr>
          <p:cNvPr id="719910" name="AutoShape 38"/>
          <p:cNvSpPr>
            <a:spLocks noChangeArrowheads="1"/>
          </p:cNvSpPr>
          <p:nvPr/>
        </p:nvSpPr>
        <p:spPr bwMode="auto">
          <a:xfrm>
            <a:off x="3733800" y="3429000"/>
            <a:ext cx="1676400" cy="2971800"/>
          </a:xfrm>
          <a:prstGeom prst="can">
            <a:avLst>
              <a:gd name="adj" fmla="val 13172"/>
            </a:avLst>
          </a:prstGeom>
          <a:ln>
            <a:headEnd/>
            <a:tailEnd/>
          </a:ln>
          <a:extLst/>
        </p:spPr>
        <p:style>
          <a:lnRef idx="1">
            <a:schemeClr val="accent2"/>
          </a:lnRef>
          <a:fillRef idx="2">
            <a:schemeClr val="accent2"/>
          </a:fillRef>
          <a:effectRef idx="1">
            <a:schemeClr val="accent2"/>
          </a:effectRef>
          <a:fontRef idx="minor">
            <a:schemeClr val="dk1"/>
          </a:fontRef>
        </p:style>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9912" name="Rectangle 40"/>
          <p:cNvSpPr>
            <a:spLocks noChangeArrowheads="1"/>
          </p:cNvSpPr>
          <p:nvPr/>
        </p:nvSpPr>
        <p:spPr bwMode="auto">
          <a:xfrm>
            <a:off x="4038600" y="3962400"/>
            <a:ext cx="533400" cy="457200"/>
          </a:xfrm>
          <a:prstGeom prst="rect">
            <a:avLst/>
          </a:prstGeom>
          <a:solidFill>
            <a:schemeClr val="tx1"/>
          </a:solidFill>
          <a:ln w="381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1800">
                <a:solidFill>
                  <a:schemeClr val="bg1"/>
                </a:solidFill>
                <a:latin typeface="Arial" pitchFamily="34" charset="0"/>
                <a:ea typeface="HGP創英角ｺﾞｼｯｸUB" pitchFamily="50" charset="-128"/>
                <a:cs typeface="Arial" pitchFamily="34" charset="0"/>
              </a:rPr>
              <a:t>A</a:t>
            </a:r>
          </a:p>
        </p:txBody>
      </p:sp>
      <p:sp>
        <p:nvSpPr>
          <p:cNvPr id="719913" name="Rectangle 41"/>
          <p:cNvSpPr>
            <a:spLocks noChangeArrowheads="1"/>
          </p:cNvSpPr>
          <p:nvPr/>
        </p:nvSpPr>
        <p:spPr bwMode="auto">
          <a:xfrm>
            <a:off x="4572000" y="3962400"/>
            <a:ext cx="533400" cy="457200"/>
          </a:xfrm>
          <a:prstGeom prst="rect">
            <a:avLst/>
          </a:prstGeom>
          <a:solidFill>
            <a:srgbClr val="0066FF"/>
          </a:solidFill>
          <a:ln w="381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1800">
                <a:solidFill>
                  <a:schemeClr val="bg1"/>
                </a:solidFill>
                <a:latin typeface="Arial" pitchFamily="34" charset="0"/>
                <a:ea typeface="HGP創英角ｺﾞｼｯｸUB" pitchFamily="50" charset="-128"/>
                <a:cs typeface="Arial" pitchFamily="34" charset="0"/>
              </a:rPr>
              <a:t>B</a:t>
            </a:r>
          </a:p>
        </p:txBody>
      </p:sp>
      <p:sp>
        <p:nvSpPr>
          <p:cNvPr id="719914" name="Rectangle 42"/>
          <p:cNvSpPr>
            <a:spLocks noChangeArrowheads="1"/>
          </p:cNvSpPr>
          <p:nvPr/>
        </p:nvSpPr>
        <p:spPr bwMode="auto">
          <a:xfrm>
            <a:off x="4038600" y="4419600"/>
            <a:ext cx="533400" cy="457200"/>
          </a:xfrm>
          <a:prstGeom prst="rect">
            <a:avLst/>
          </a:prstGeom>
          <a:solidFill>
            <a:srgbClr val="FF9900"/>
          </a:solidFill>
          <a:ln w="381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1800">
                <a:solidFill>
                  <a:schemeClr val="bg1"/>
                </a:solidFill>
                <a:latin typeface="Arial" pitchFamily="34" charset="0"/>
                <a:ea typeface="HGP創英角ｺﾞｼｯｸUB" pitchFamily="50" charset="-128"/>
                <a:cs typeface="Arial" pitchFamily="34" charset="0"/>
              </a:rPr>
              <a:t>C</a:t>
            </a:r>
          </a:p>
        </p:txBody>
      </p:sp>
      <p:sp>
        <p:nvSpPr>
          <p:cNvPr id="719915" name="Rectangle 43"/>
          <p:cNvSpPr>
            <a:spLocks noChangeArrowheads="1"/>
          </p:cNvSpPr>
          <p:nvPr/>
        </p:nvSpPr>
        <p:spPr bwMode="auto">
          <a:xfrm>
            <a:off x="4572000" y="4419600"/>
            <a:ext cx="533400" cy="457200"/>
          </a:xfrm>
          <a:prstGeom prst="rect">
            <a:avLst/>
          </a:prstGeom>
          <a:solidFill>
            <a:schemeClr val="folHlink"/>
          </a:solidFill>
          <a:ln w="381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1800">
                <a:solidFill>
                  <a:schemeClr val="bg1"/>
                </a:solidFill>
                <a:latin typeface="Arial" pitchFamily="34" charset="0"/>
                <a:ea typeface="HGP創英角ｺﾞｼｯｸUB" pitchFamily="50" charset="-128"/>
                <a:cs typeface="Arial" pitchFamily="34" charset="0"/>
              </a:rPr>
              <a:t>E</a:t>
            </a:r>
          </a:p>
        </p:txBody>
      </p:sp>
      <p:sp>
        <p:nvSpPr>
          <p:cNvPr id="719919" name="Rectangle 47"/>
          <p:cNvSpPr>
            <a:spLocks noChangeArrowheads="1"/>
          </p:cNvSpPr>
          <p:nvPr/>
        </p:nvSpPr>
        <p:spPr bwMode="auto">
          <a:xfrm>
            <a:off x="3962400" y="3733800"/>
            <a:ext cx="1219200" cy="1219200"/>
          </a:xfrm>
          <a:prstGeom prst="rect">
            <a:avLst/>
          </a:prstGeom>
          <a:noFill/>
          <a:ln w="19050" algn="ctr">
            <a:solidFill>
              <a:srgbClr val="3366FF"/>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9920" name="Rectangle 48"/>
          <p:cNvSpPr>
            <a:spLocks noChangeArrowheads="1"/>
          </p:cNvSpPr>
          <p:nvPr/>
        </p:nvSpPr>
        <p:spPr bwMode="auto">
          <a:xfrm>
            <a:off x="3962400" y="5029200"/>
            <a:ext cx="1219200" cy="1219200"/>
          </a:xfrm>
          <a:prstGeom prst="rect">
            <a:avLst/>
          </a:prstGeom>
          <a:noFill/>
          <a:ln w="19050" algn="ctr">
            <a:solidFill>
              <a:srgbClr val="3366FF"/>
            </a:solidFill>
            <a:prstDash val="sysDot"/>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9922" name="Text Box 50"/>
          <p:cNvSpPr txBox="1">
            <a:spLocks noChangeArrowheads="1"/>
          </p:cNvSpPr>
          <p:nvPr/>
        </p:nvSpPr>
        <p:spPr bwMode="auto">
          <a:xfrm>
            <a:off x="4094459" y="3733800"/>
            <a:ext cx="993181"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altLang="en-US" sz="1200">
                <a:solidFill>
                  <a:srgbClr val="3366FF"/>
                </a:solidFill>
                <a:latin typeface="Arial" pitchFamily="34" charset="0"/>
                <a:ea typeface="HGP創英角ｺﾞｼｯｸUB" pitchFamily="50" charset="-128"/>
                <a:cs typeface="Arial" pitchFamily="34" charset="0"/>
              </a:rPr>
              <a:t>既存ファイル</a:t>
            </a:r>
          </a:p>
        </p:txBody>
      </p:sp>
      <p:sp>
        <p:nvSpPr>
          <p:cNvPr id="719924" name="Rectangle 52"/>
          <p:cNvSpPr>
            <a:spLocks noChangeArrowheads="1"/>
          </p:cNvSpPr>
          <p:nvPr/>
        </p:nvSpPr>
        <p:spPr bwMode="auto">
          <a:xfrm>
            <a:off x="7162800" y="4876800"/>
            <a:ext cx="533400" cy="457200"/>
          </a:xfrm>
          <a:prstGeom prst="rect">
            <a:avLst/>
          </a:prstGeom>
          <a:solidFill>
            <a:schemeClr val="accent1"/>
          </a:solidFill>
          <a:ln w="381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1800">
                <a:solidFill>
                  <a:schemeClr val="bg1"/>
                </a:solidFill>
                <a:latin typeface="Arial" pitchFamily="34" charset="0"/>
                <a:ea typeface="HGP創英角ｺﾞｼｯｸUB" pitchFamily="50" charset="-128"/>
                <a:cs typeface="Arial" pitchFamily="34" charset="0"/>
              </a:rPr>
              <a:t>D</a:t>
            </a:r>
          </a:p>
        </p:txBody>
      </p:sp>
      <p:sp>
        <p:nvSpPr>
          <p:cNvPr id="719925" name="Rectangle 53"/>
          <p:cNvSpPr>
            <a:spLocks noChangeArrowheads="1"/>
          </p:cNvSpPr>
          <p:nvPr/>
        </p:nvSpPr>
        <p:spPr bwMode="auto">
          <a:xfrm>
            <a:off x="7162800" y="3962400"/>
            <a:ext cx="533400" cy="457200"/>
          </a:xfrm>
          <a:prstGeom prst="rect">
            <a:avLst/>
          </a:prstGeom>
          <a:solidFill>
            <a:schemeClr val="tx1"/>
          </a:solidFill>
          <a:ln w="381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1800">
                <a:solidFill>
                  <a:schemeClr val="bg1"/>
                </a:solidFill>
                <a:latin typeface="Arial" pitchFamily="34" charset="0"/>
                <a:ea typeface="HGP創英角ｺﾞｼｯｸUB" pitchFamily="50" charset="-128"/>
                <a:cs typeface="Arial" pitchFamily="34" charset="0"/>
              </a:rPr>
              <a:t>A</a:t>
            </a:r>
          </a:p>
        </p:txBody>
      </p:sp>
      <p:sp>
        <p:nvSpPr>
          <p:cNvPr id="719926" name="Rectangle 54"/>
          <p:cNvSpPr>
            <a:spLocks noChangeArrowheads="1"/>
          </p:cNvSpPr>
          <p:nvPr/>
        </p:nvSpPr>
        <p:spPr bwMode="auto">
          <a:xfrm>
            <a:off x="7696200" y="3962400"/>
            <a:ext cx="533400" cy="457200"/>
          </a:xfrm>
          <a:prstGeom prst="rect">
            <a:avLst/>
          </a:prstGeom>
          <a:solidFill>
            <a:srgbClr val="0066FF"/>
          </a:solidFill>
          <a:ln w="381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1800">
                <a:solidFill>
                  <a:schemeClr val="bg1"/>
                </a:solidFill>
                <a:latin typeface="Arial" pitchFamily="34" charset="0"/>
                <a:ea typeface="HGP創英角ｺﾞｼｯｸUB" pitchFamily="50" charset="-128"/>
                <a:cs typeface="Arial" pitchFamily="34" charset="0"/>
              </a:rPr>
              <a:t>B</a:t>
            </a:r>
          </a:p>
        </p:txBody>
      </p:sp>
      <p:sp>
        <p:nvSpPr>
          <p:cNvPr id="719927" name="Rectangle 55"/>
          <p:cNvSpPr>
            <a:spLocks noChangeArrowheads="1"/>
          </p:cNvSpPr>
          <p:nvPr/>
        </p:nvSpPr>
        <p:spPr bwMode="auto">
          <a:xfrm>
            <a:off x="7162800" y="4419600"/>
            <a:ext cx="533400" cy="457200"/>
          </a:xfrm>
          <a:prstGeom prst="rect">
            <a:avLst/>
          </a:prstGeom>
          <a:solidFill>
            <a:srgbClr val="FF9900"/>
          </a:solidFill>
          <a:ln w="381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1800">
                <a:solidFill>
                  <a:schemeClr val="bg1"/>
                </a:solidFill>
                <a:latin typeface="Arial" pitchFamily="34" charset="0"/>
                <a:ea typeface="HGP創英角ｺﾞｼｯｸUB" pitchFamily="50" charset="-128"/>
                <a:cs typeface="Arial" pitchFamily="34" charset="0"/>
              </a:rPr>
              <a:t>C</a:t>
            </a:r>
          </a:p>
        </p:txBody>
      </p:sp>
      <p:sp>
        <p:nvSpPr>
          <p:cNvPr id="719928" name="Rectangle 56"/>
          <p:cNvSpPr>
            <a:spLocks noChangeArrowheads="1"/>
          </p:cNvSpPr>
          <p:nvPr/>
        </p:nvSpPr>
        <p:spPr bwMode="auto">
          <a:xfrm>
            <a:off x="7696200" y="4419600"/>
            <a:ext cx="533400" cy="457200"/>
          </a:xfrm>
          <a:prstGeom prst="rect">
            <a:avLst/>
          </a:prstGeom>
          <a:solidFill>
            <a:schemeClr val="folHlink"/>
          </a:solidFill>
          <a:ln w="381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1800">
                <a:solidFill>
                  <a:schemeClr val="bg1"/>
                </a:solidFill>
                <a:latin typeface="Arial" pitchFamily="34" charset="0"/>
                <a:ea typeface="HGP創英角ｺﾞｼｯｸUB" pitchFamily="50" charset="-128"/>
                <a:cs typeface="Arial" pitchFamily="34" charset="0"/>
              </a:rPr>
              <a:t>E</a:t>
            </a:r>
          </a:p>
        </p:txBody>
      </p:sp>
      <p:sp>
        <p:nvSpPr>
          <p:cNvPr id="719929" name="Rectangle 57"/>
          <p:cNvSpPr>
            <a:spLocks noChangeArrowheads="1"/>
          </p:cNvSpPr>
          <p:nvPr/>
        </p:nvSpPr>
        <p:spPr bwMode="auto">
          <a:xfrm>
            <a:off x="7696200" y="4876800"/>
            <a:ext cx="533400" cy="457200"/>
          </a:xfrm>
          <a:prstGeom prst="rect">
            <a:avLst/>
          </a:prstGeom>
          <a:solidFill>
            <a:srgbClr val="FF0000"/>
          </a:solidFill>
          <a:ln w="381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1800">
                <a:solidFill>
                  <a:schemeClr val="bg1"/>
                </a:solidFill>
                <a:latin typeface="Arial" pitchFamily="34" charset="0"/>
                <a:ea typeface="HGP創英角ｺﾞｼｯｸUB" pitchFamily="50" charset="-128"/>
                <a:cs typeface="Arial" pitchFamily="34" charset="0"/>
              </a:rPr>
              <a:t>F</a:t>
            </a:r>
          </a:p>
        </p:txBody>
      </p:sp>
      <p:sp>
        <p:nvSpPr>
          <p:cNvPr id="719936" name="Line 64"/>
          <p:cNvSpPr>
            <a:spLocks noChangeShapeType="1"/>
          </p:cNvSpPr>
          <p:nvPr/>
        </p:nvSpPr>
        <p:spPr bwMode="auto">
          <a:xfrm>
            <a:off x="2286000" y="4419600"/>
            <a:ext cx="1447800" cy="0"/>
          </a:xfrm>
          <a:prstGeom prst="line">
            <a:avLst/>
          </a:prstGeom>
          <a:noFill/>
          <a:ln w="38100">
            <a:solidFill>
              <a:srgbClr val="3366FF"/>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latin typeface="Arial" pitchFamily="34" charset="0"/>
              <a:ea typeface="HGP創英角ｺﾞｼｯｸUB" pitchFamily="50" charset="-128"/>
              <a:cs typeface="Arial" pitchFamily="34" charset="0"/>
            </a:endParaRPr>
          </a:p>
        </p:txBody>
      </p:sp>
      <p:sp>
        <p:nvSpPr>
          <p:cNvPr id="719937" name="Text Box 65"/>
          <p:cNvSpPr txBox="1">
            <a:spLocks noChangeArrowheads="1"/>
          </p:cNvSpPr>
          <p:nvPr/>
        </p:nvSpPr>
        <p:spPr bwMode="auto">
          <a:xfrm>
            <a:off x="2286000" y="4495800"/>
            <a:ext cx="13716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ja-JP" altLang="en-US" sz="1000">
                <a:solidFill>
                  <a:srgbClr val="3366FF"/>
                </a:solidFill>
                <a:latin typeface="Arial" pitchFamily="34" charset="0"/>
                <a:ea typeface="HGP創英角ｺﾞｼｯｸUB" pitchFamily="50" charset="-128"/>
                <a:cs typeface="Arial" pitchFamily="34" charset="0"/>
              </a:rPr>
              <a:t>書き込むべき</a:t>
            </a:r>
          </a:p>
          <a:p>
            <a:r>
              <a:rPr lang="ja-JP" altLang="en-US" sz="1000">
                <a:solidFill>
                  <a:srgbClr val="3366FF"/>
                </a:solidFill>
                <a:latin typeface="Arial" pitchFamily="34" charset="0"/>
                <a:ea typeface="HGP創英角ｺﾞｼｯｸUB" pitchFamily="50" charset="-128"/>
                <a:cs typeface="Arial" pitchFamily="34" charset="0"/>
              </a:rPr>
              <a:t>ブロックが、同じかどうかを比較</a:t>
            </a:r>
          </a:p>
        </p:txBody>
      </p:sp>
      <p:sp>
        <p:nvSpPr>
          <p:cNvPr id="719946" name="Text Box 74"/>
          <p:cNvSpPr txBox="1">
            <a:spLocks noChangeArrowheads="1"/>
          </p:cNvSpPr>
          <p:nvPr/>
        </p:nvSpPr>
        <p:spPr bwMode="auto">
          <a:xfrm>
            <a:off x="5486400" y="4419600"/>
            <a:ext cx="1371600" cy="5492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ja-JP" altLang="en-US" sz="1000">
                <a:solidFill>
                  <a:srgbClr val="3366FF"/>
                </a:solidFill>
                <a:latin typeface="Arial" pitchFamily="34" charset="0"/>
                <a:ea typeface="HGP創英角ｺﾞｼｯｸUB" pitchFamily="50" charset="-128"/>
                <a:cs typeface="Arial" pitchFamily="34" charset="0"/>
              </a:rPr>
              <a:t>ファイル１と２として、ブロックに緋も付けて保存</a:t>
            </a:r>
          </a:p>
        </p:txBody>
      </p:sp>
      <p:sp>
        <p:nvSpPr>
          <p:cNvPr id="719948" name="Line 76"/>
          <p:cNvSpPr>
            <a:spLocks noChangeShapeType="1"/>
          </p:cNvSpPr>
          <p:nvPr/>
        </p:nvSpPr>
        <p:spPr bwMode="auto">
          <a:xfrm>
            <a:off x="5410200" y="4343400"/>
            <a:ext cx="1447800" cy="0"/>
          </a:xfrm>
          <a:prstGeom prst="line">
            <a:avLst/>
          </a:prstGeom>
          <a:noFill/>
          <a:ln w="38100">
            <a:solidFill>
              <a:srgbClr val="3366FF"/>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latin typeface="Arial" pitchFamily="34" charset="0"/>
              <a:ea typeface="HGP創英角ｺﾞｼｯｸUB" pitchFamily="50" charset="-128"/>
              <a:cs typeface="Arial" pitchFamily="34" charset="0"/>
            </a:endParaRPr>
          </a:p>
        </p:txBody>
      </p:sp>
    </p:spTree>
    <p:extLst>
      <p:ext uri="{BB962C8B-B14F-4D97-AF65-F5344CB8AC3E}">
        <p14:creationId xmlns:p14="http://schemas.microsoft.com/office/powerpoint/2010/main" val="102071763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0905_Juku">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ユーザー定義 3">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38100" cap="flat" cmpd="sng" algn="ctr">
          <a:solidFill>
            <a:srgbClr val="4168A7"/>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US" sz="1400" b="0" i="0" u="none" strike="noStrike" cap="none" normalizeH="0" baseline="0" smtClean="0">
            <a:ln>
              <a:noFill/>
            </a:ln>
            <a:solidFill>
              <a:srgbClr val="484848"/>
            </a:solidFill>
            <a:effectLst/>
            <a:latin typeface="Arial" charset="0"/>
            <a:ea typeface="HG丸ｺﾞｼｯｸM-PRO" pitchFamily="50" charset="-128"/>
          </a:defRPr>
        </a:defPPr>
      </a:lstStyle>
    </a:spDef>
    <a:lnDef>
      <a:spPr bwMode="auto">
        <a:xfrm>
          <a:off x="0" y="0"/>
          <a:ext cx="1" cy="1"/>
        </a:xfrm>
        <a:custGeom>
          <a:avLst/>
          <a:gdLst/>
          <a:ahLst/>
          <a:cxnLst/>
          <a:rect l="0" t="0" r="0" b="0"/>
          <a:pathLst/>
        </a:custGeom>
        <a:solidFill>
          <a:schemeClr val="bg1"/>
        </a:solidFill>
        <a:ln w="38100" cap="flat" cmpd="sng" algn="ctr">
          <a:solidFill>
            <a:srgbClr val="4168A7"/>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US" sz="1400" b="0" i="0" u="none" strike="noStrike" cap="none" normalizeH="0" baseline="0" smtClean="0">
            <a:ln>
              <a:noFill/>
            </a:ln>
            <a:solidFill>
              <a:srgbClr val="484848"/>
            </a:solidFill>
            <a:effectLst/>
            <a:latin typeface="Arial" charset="0"/>
            <a:ea typeface="HG丸ｺﾞｼｯｸM-PRO" pitchFamily="50"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4449</TotalTime>
  <Words>1441</Words>
  <Application>Microsoft Macintosh PowerPoint</Application>
  <PresentationFormat>画面に合わせる (4:3)</PresentationFormat>
  <Paragraphs>307</Paragraphs>
  <Slides>15</Slides>
  <Notes>7</Notes>
  <HiddenSlides>0</HiddenSlides>
  <MMClips>0</MMClips>
  <ScaleCrop>false</ScaleCrop>
  <HeadingPairs>
    <vt:vector size="4" baseType="variant">
      <vt:variant>
        <vt:lpstr>テーマ</vt:lpstr>
      </vt:variant>
      <vt:variant>
        <vt:i4>1</vt:i4>
      </vt:variant>
      <vt:variant>
        <vt:lpstr>スライド タイトル</vt:lpstr>
      </vt:variant>
      <vt:variant>
        <vt:i4>15</vt:i4>
      </vt:variant>
    </vt:vector>
  </HeadingPairs>
  <TitlesOfParts>
    <vt:vector size="16" baseType="lpstr">
      <vt:lpstr>0905_Juku</vt:lpstr>
      <vt:lpstr>データベースとストレージ の最新動向</vt:lpstr>
      <vt:lpstr>ストレージ･テクノロジーが注目される理由</vt:lpstr>
      <vt:lpstr>フラッシュ･ストレージ／半導体の進化から取り残されるHDD</vt:lpstr>
      <vt:lpstr>フラッシュ･ストレージ／半導体ストレージとその分類</vt:lpstr>
      <vt:lpstr>フラッシュ･ストレージ／性能比較と用途</vt:lpstr>
      <vt:lpstr>フラッシュ･ストレージ／提供される価値</vt:lpstr>
      <vt:lpstr>フラッシュ･ストレージ／ 普及の背景</vt:lpstr>
      <vt:lpstr>重複排除（１）</vt:lpstr>
      <vt:lpstr>重複排除（２）</vt:lpstr>
      <vt:lpstr>シンプロビジョニング（１）</vt:lpstr>
      <vt:lpstr>シンプロビジョニング（２）</vt:lpstr>
      <vt:lpstr>シンプロビジョニング（３）</vt:lpstr>
      <vt:lpstr>ストレージの仮想化との関係</vt:lpstr>
      <vt:lpstr>インメモリー・データベース</vt:lpstr>
      <vt:lpstr>デュアル･フォーマット・データベース</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Shoji Okoshi</dc:creator>
  <cp:lastModifiedBy>Saito Masanori</cp:lastModifiedBy>
  <cp:revision>721</cp:revision>
  <dcterms:created xsi:type="dcterms:W3CDTF">2008-07-07T05:29:44Z</dcterms:created>
  <dcterms:modified xsi:type="dcterms:W3CDTF">2014-11-12T10:42:31Z</dcterms:modified>
</cp:coreProperties>
</file>