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 id="2147484413" r:id="rId2"/>
  </p:sldMasterIdLst>
  <p:notesMasterIdLst>
    <p:notesMasterId r:id="rId15"/>
  </p:notesMasterIdLst>
  <p:handoutMasterIdLst>
    <p:handoutMasterId r:id="rId16"/>
  </p:handoutMasterIdLst>
  <p:sldIdLst>
    <p:sldId id="774" r:id="rId3"/>
    <p:sldId id="813" r:id="rId4"/>
    <p:sldId id="815" r:id="rId5"/>
    <p:sldId id="808" r:id="rId6"/>
    <p:sldId id="807" r:id="rId7"/>
    <p:sldId id="814" r:id="rId8"/>
    <p:sldId id="806" r:id="rId9"/>
    <p:sldId id="812" r:id="rId10"/>
    <p:sldId id="810" r:id="rId11"/>
    <p:sldId id="811" r:id="rId12"/>
    <p:sldId id="809" r:id="rId13"/>
    <p:sldId id="794" r:id="rId14"/>
  </p:sldIdLst>
  <p:sldSz cx="9144000" cy="6858000" type="screen4x3"/>
  <p:notesSz cx="6735763" cy="9799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4E59F"/>
    <a:srgbClr val="FFE389"/>
    <a:srgbClr val="4168A7"/>
    <a:srgbClr val="CC3300"/>
    <a:srgbClr val="FF3300"/>
    <a:srgbClr val="83A0CF"/>
    <a:srgbClr val="FFA893"/>
    <a:srgbClr val="BED3FE"/>
    <a:srgbClr val="5F84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43" autoAdjust="0"/>
    <p:restoredTop sz="87636" autoAdjust="0"/>
  </p:normalViewPr>
  <p:slideViewPr>
    <p:cSldViewPr>
      <p:cViewPr>
        <p:scale>
          <a:sx n="80" d="100"/>
          <a:sy n="80" d="100"/>
        </p:scale>
        <p:origin x="-270" y="-12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ea typeface="ＭＳ Ｐゴシック" pitchFamily="50" charset="-128"/>
              </a:defRPr>
            </a:lvl1pPr>
          </a:lstStyle>
          <a:p>
            <a:pPr>
              <a:defRPr/>
            </a:pPr>
            <a:fld id="{0AA14E4A-D519-4207-AB9F-25D9B750305D}" type="datetimeFigureOut">
              <a:rPr lang="ja-JP" altLang="en-US"/>
              <a:pPr>
                <a:defRPr/>
              </a:pPr>
              <a:t>2014/12/10</a:t>
            </a:fld>
            <a:endParaRPr lang="ja-JP" altLang="en-US"/>
          </a:p>
        </p:txBody>
      </p:sp>
      <p:sp>
        <p:nvSpPr>
          <p:cNvPr id="4" name="フッター プレースホルダ 3"/>
          <p:cNvSpPr>
            <a:spLocks noGrp="1"/>
          </p:cNvSpPr>
          <p:nvPr>
            <p:ph type="ftr" sz="quarter" idx="2"/>
          </p:nvPr>
        </p:nvSpPr>
        <p:spPr>
          <a:xfrm>
            <a:off x="0" y="9307513"/>
            <a:ext cx="2919413" cy="490537"/>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4763" y="9307513"/>
            <a:ext cx="2919412" cy="490537"/>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9E656511-CDE8-4CA9-BEA6-D2871B19B697}" type="slidenum">
              <a:rPr lang="ja-JP" altLang="en-US"/>
              <a:pPr>
                <a:defRPr/>
              </a:pPr>
              <a:t>‹#›</a:t>
            </a:fld>
            <a:endParaRPr lang="ja-JP" altLang="en-US"/>
          </a:p>
        </p:txBody>
      </p:sp>
    </p:spTree>
    <p:extLst>
      <p:ext uri="{BB962C8B-B14F-4D97-AF65-F5344CB8AC3E}">
        <p14:creationId xmlns:p14="http://schemas.microsoft.com/office/powerpoint/2010/main" val="578478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0538"/>
          </a:xfrm>
          <a:prstGeom prst="rect">
            <a:avLst/>
          </a:prstGeom>
        </p:spPr>
        <p:txBody>
          <a:bodyPr vert="horz" lIns="91440" tIns="45720" rIns="91440" bIns="45720" rtlCol="0"/>
          <a:lstStyle>
            <a:lvl1pPr algn="r">
              <a:defRPr sz="1200">
                <a:ea typeface="ＭＳ Ｐゴシック" charset="-128"/>
              </a:defRPr>
            </a:lvl1pPr>
          </a:lstStyle>
          <a:p>
            <a:pPr>
              <a:defRPr/>
            </a:pPr>
            <a:fld id="{3B6DFC2A-5616-47D2-9589-8F842B3FCC91}" type="datetimeFigureOut">
              <a:rPr lang="ja-JP" altLang="en-US"/>
              <a:pPr>
                <a:defRPr/>
              </a:pPr>
              <a:t>2014/12/10</a:t>
            </a:fld>
            <a:endParaRPr lang="ja-JP" altLang="en-US"/>
          </a:p>
        </p:txBody>
      </p:sp>
      <p:sp>
        <p:nvSpPr>
          <p:cNvPr id="4" name="スライド イメージ プレースホルダ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3100" y="4654550"/>
            <a:ext cx="5389563" cy="4410075"/>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07513"/>
            <a:ext cx="2919413" cy="490537"/>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07513"/>
            <a:ext cx="2919412" cy="490537"/>
          </a:xfrm>
          <a:prstGeom prst="rect">
            <a:avLst/>
          </a:prstGeom>
        </p:spPr>
        <p:txBody>
          <a:bodyPr vert="horz" lIns="91440" tIns="45720" rIns="91440" bIns="45720" rtlCol="0" anchor="b"/>
          <a:lstStyle>
            <a:lvl1pPr algn="r">
              <a:defRPr sz="1200">
                <a:ea typeface="ＭＳ Ｐゴシック" charset="-128"/>
              </a:defRPr>
            </a:lvl1pPr>
          </a:lstStyle>
          <a:p>
            <a:pPr>
              <a:defRPr/>
            </a:pPr>
            <a:fld id="{176AC7E5-8118-4582-812F-16B79581149B}" type="slidenum">
              <a:rPr lang="ja-JP" altLang="en-US"/>
              <a:pPr>
                <a:defRPr/>
              </a:pPr>
              <a:t>‹#›</a:t>
            </a:fld>
            <a:endParaRPr lang="ja-JP" altLang="en-US"/>
          </a:p>
        </p:txBody>
      </p:sp>
    </p:spTree>
    <p:extLst>
      <p:ext uri="{BB962C8B-B14F-4D97-AF65-F5344CB8AC3E}">
        <p14:creationId xmlns:p14="http://schemas.microsoft.com/office/powerpoint/2010/main" val="725371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04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0B18D3F-269F-4971-BC47-6C75E5AA44F3}" type="slidenum">
              <a:rPr lang="ja-JP" altLang="en-US" smtClean="0"/>
              <a:pPr eaLnBrk="1" hangingPunct="1"/>
              <a:t>1</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0" lang="en-US" altLang="ja-JP" sz="1200" dirty="0" smtClean="0">
                <a:latin typeface="+mn-lt"/>
                <a:ea typeface="+mn-ea"/>
              </a:rPr>
              <a:t>Amazon</a:t>
            </a:r>
            <a:r>
              <a:rPr kumimoji="0" lang="ja-JP" altLang="en-US" sz="1200" dirty="0" smtClean="0">
                <a:latin typeface="+mn-lt"/>
                <a:ea typeface="+mn-ea"/>
              </a:rPr>
              <a:t>は</a:t>
            </a:r>
            <a:r>
              <a:rPr kumimoji="0" lang="en-US" altLang="ja-JP" sz="1200" dirty="0" smtClean="0">
                <a:latin typeface="+mn-lt"/>
                <a:ea typeface="+mn-ea"/>
              </a:rPr>
              <a:t>11/11-14</a:t>
            </a:r>
            <a:r>
              <a:rPr kumimoji="0" lang="ja-JP" altLang="en-US" sz="1200" dirty="0" smtClean="0">
                <a:latin typeface="+mn-lt"/>
                <a:ea typeface="+mn-ea"/>
              </a:rPr>
              <a:t>に行われた </a:t>
            </a:r>
            <a:r>
              <a:rPr kumimoji="0" lang="en-US" altLang="ja-JP" sz="1200" dirty="0" err="1" smtClean="0">
                <a:latin typeface="+mn-lt"/>
                <a:ea typeface="+mn-ea"/>
              </a:rPr>
              <a:t>re:Invent</a:t>
            </a:r>
            <a:r>
              <a:rPr kumimoji="0" lang="en-US" altLang="ja-JP" sz="1200" dirty="0" smtClean="0">
                <a:latin typeface="+mn-lt"/>
                <a:ea typeface="+mn-ea"/>
              </a:rPr>
              <a:t> </a:t>
            </a:r>
            <a:r>
              <a:rPr kumimoji="0" lang="ja-JP" altLang="en-US" sz="1200" dirty="0" smtClean="0">
                <a:latin typeface="+mn-lt"/>
                <a:ea typeface="+mn-ea"/>
              </a:rPr>
              <a:t>で</a:t>
            </a:r>
            <a:r>
              <a:rPr kumimoji="0" lang="en-US" altLang="ja-JP" sz="1200" dirty="0" smtClean="0">
                <a:latin typeface="+mn-lt"/>
                <a:ea typeface="+mn-ea"/>
              </a:rPr>
              <a:t>11</a:t>
            </a:r>
            <a:r>
              <a:rPr kumimoji="0" lang="ja-JP" altLang="en-US" sz="1200" dirty="0" smtClean="0">
                <a:latin typeface="+mn-lt"/>
                <a:ea typeface="+mn-ea"/>
              </a:rPr>
              <a:t>個もの新サービスを発表しました。個々のサービスの内容もさることながら、これだけの新技術を生み出し続ける</a:t>
            </a:r>
            <a:r>
              <a:rPr kumimoji="0" lang="en-US" altLang="ja-JP" sz="1200" dirty="0" smtClean="0">
                <a:latin typeface="+mn-lt"/>
                <a:ea typeface="+mn-ea"/>
              </a:rPr>
              <a:t>Amazon</a:t>
            </a:r>
            <a:r>
              <a:rPr kumimoji="0" lang="ja-JP" altLang="en-US" sz="1200" dirty="0" smtClean="0">
                <a:latin typeface="+mn-lt"/>
                <a:ea typeface="+mn-ea"/>
              </a:rPr>
              <a:t>はやはり凄いと思います。</a:t>
            </a:r>
            <a:endParaRPr kumimoji="0" lang="en-US" altLang="ja-JP" sz="1200" dirty="0" smtClean="0">
              <a:latin typeface="+mn-lt"/>
              <a:ea typeface="+mn-ea"/>
            </a:endParaRPr>
          </a:p>
          <a:p>
            <a:endParaRPr kumimoji="0" lang="en-US" altLang="ja-JP" sz="1200" dirty="0" smtClean="0">
              <a:latin typeface="+mn-lt"/>
              <a:ea typeface="+mn-ea"/>
            </a:endParaRPr>
          </a:p>
          <a:p>
            <a:r>
              <a:rPr kumimoji="0" lang="en-US" altLang="ja-JP" sz="1200" dirty="0" smtClean="0">
                <a:latin typeface="+mn-lt"/>
                <a:ea typeface="+mn-ea"/>
              </a:rPr>
              <a:t>Aurora</a:t>
            </a:r>
            <a:r>
              <a:rPr kumimoji="0" lang="ja-JP" altLang="en-US" sz="1200" dirty="0" smtClean="0">
                <a:latin typeface="+mn-lt"/>
                <a:ea typeface="+mn-ea"/>
              </a:rPr>
              <a:t>は、</a:t>
            </a:r>
            <a:r>
              <a:rPr kumimoji="0" lang="en-US" altLang="ja-JP" sz="1200" dirty="0" smtClean="0">
                <a:latin typeface="+mn-lt"/>
                <a:ea typeface="+mn-ea"/>
              </a:rPr>
              <a:t>MySQL</a:t>
            </a:r>
            <a:r>
              <a:rPr kumimoji="0" lang="ja-JP" altLang="en-US" sz="1200" dirty="0" smtClean="0">
                <a:latin typeface="+mn-lt"/>
                <a:ea typeface="+mn-ea"/>
              </a:rPr>
              <a:t>をクラウド上で実装しなおし、商用データベースのパフォーマンスと堅牢性を、オープンソースデータベースのオープン性とコストで実現。</a:t>
            </a:r>
            <a:r>
              <a:rPr kumimoji="0" lang="en-US" altLang="ja-JP" sz="1200" dirty="0" smtClean="0">
                <a:latin typeface="+mn-lt"/>
                <a:ea typeface="+mn-ea"/>
              </a:rPr>
              <a:t>Oracle</a:t>
            </a:r>
            <a:r>
              <a:rPr kumimoji="0" lang="ja-JP" altLang="en-US" sz="1200" dirty="0" smtClean="0">
                <a:latin typeface="+mn-lt"/>
                <a:ea typeface="+mn-ea"/>
              </a:rPr>
              <a:t>キラーとも言われています。</a:t>
            </a:r>
            <a:endParaRPr kumimoji="1" lang="en-US" altLang="ja-JP" dirty="0" smtClean="0"/>
          </a:p>
          <a:p>
            <a:endParaRPr kumimoji="1" lang="en-US" altLang="ja-JP" dirty="0" smtClean="0"/>
          </a:p>
          <a:p>
            <a:r>
              <a:rPr kumimoji="1" lang="en-US" altLang="ja-JP" dirty="0" smtClean="0"/>
              <a:t>Intel</a:t>
            </a:r>
            <a:r>
              <a:rPr kumimoji="1" lang="ja-JP" altLang="en-US" dirty="0" smtClean="0"/>
              <a:t>はパートナー企業向けに最適化されたソリューションに力を入れるようになっており、</a:t>
            </a:r>
            <a:r>
              <a:rPr kumimoji="1" lang="en-US" altLang="ja-JP" dirty="0" smtClean="0"/>
              <a:t>7</a:t>
            </a:r>
            <a:r>
              <a:rPr kumimoji="1" lang="ja-JP" altLang="en-US" dirty="0" smtClean="0"/>
              <a:t>月には、</a:t>
            </a:r>
            <a:r>
              <a:rPr kumimoji="1" lang="en-US" altLang="ja-JP" dirty="0" smtClean="0"/>
              <a:t>Oracle</a:t>
            </a:r>
            <a:r>
              <a:rPr kumimoji="1" lang="ja-JP" altLang="en-US" dirty="0" smtClean="0"/>
              <a:t>の「</a:t>
            </a:r>
            <a:r>
              <a:rPr kumimoji="1" lang="en-US" altLang="ja-JP" dirty="0" err="1" smtClean="0"/>
              <a:t>Exadata</a:t>
            </a:r>
            <a:r>
              <a:rPr kumimoji="1" lang="en-US" altLang="ja-JP" dirty="0" smtClean="0"/>
              <a:t> Database Machine X4-8</a:t>
            </a:r>
            <a:r>
              <a:rPr kumimoji="1" lang="ja-JP" altLang="en-US" dirty="0" smtClean="0"/>
              <a:t>」向けに「</a:t>
            </a:r>
            <a:r>
              <a:rPr kumimoji="1" lang="en-US" altLang="ja-JP" dirty="0" smtClean="0"/>
              <a:t>Xeon E7 v2</a:t>
            </a:r>
            <a:r>
              <a:rPr kumimoji="1" lang="ja-JP" altLang="en-US" dirty="0" smtClean="0"/>
              <a:t>」プロセッサをベースにしたカスタマイズ</a:t>
            </a:r>
            <a:r>
              <a:rPr kumimoji="1" lang="en-US" altLang="ja-JP" dirty="0" smtClean="0"/>
              <a:t>SKU</a:t>
            </a:r>
            <a:r>
              <a:rPr kumimoji="1" lang="ja-JP" altLang="en-US" dirty="0" smtClean="0"/>
              <a:t>を製造している。（</a:t>
            </a:r>
            <a:r>
              <a:rPr kumimoji="1" lang="en-US" altLang="ja-JP" dirty="0" smtClean="0"/>
              <a:t>http://japan.zdnet.com/article/35056582/</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a:t>
            </a:fld>
            <a:endParaRPr lang="ja-JP" altLang="en-US"/>
          </a:p>
        </p:txBody>
      </p:sp>
    </p:spTree>
    <p:extLst>
      <p:ext uri="{BB962C8B-B14F-4D97-AF65-F5344CB8AC3E}">
        <p14:creationId xmlns:p14="http://schemas.microsoft.com/office/powerpoint/2010/main" val="202480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IBM</a:t>
            </a:r>
            <a:r>
              <a:rPr kumimoji="1" lang="ja-JP" altLang="en-US" dirty="0" smtClean="0"/>
              <a:t>は</a:t>
            </a:r>
            <a:r>
              <a:rPr kumimoji="1" lang="en-US" altLang="ja-JP" dirty="0" smtClean="0"/>
              <a:t>Watson</a:t>
            </a:r>
            <a:r>
              <a:rPr kumimoji="1" lang="ja-JP" altLang="en-US" dirty="0" smtClean="0"/>
              <a:t>に関連する報道が多かったと思います。他には</a:t>
            </a:r>
            <a:r>
              <a:rPr kumimoji="1" lang="en-US" altLang="ja-JP" dirty="0" err="1" smtClean="0"/>
              <a:t>BlueMix</a:t>
            </a:r>
            <a:r>
              <a:rPr kumimoji="1" lang="ja-JP" altLang="en-US" dirty="0" err="1" smtClean="0"/>
              <a:t>のような</a:t>
            </a:r>
            <a:r>
              <a:rPr kumimoji="1" lang="en-US" altLang="ja-JP" dirty="0" err="1" smtClean="0"/>
              <a:t>PaaS</a:t>
            </a:r>
            <a:r>
              <a:rPr kumimoji="1" lang="ja-JP" altLang="en-US" dirty="0" smtClean="0"/>
              <a:t>の新機能など。</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7</a:t>
            </a:fld>
            <a:endParaRPr lang="ja-JP" altLang="en-US"/>
          </a:p>
        </p:txBody>
      </p:sp>
    </p:spTree>
    <p:extLst>
      <p:ext uri="{BB962C8B-B14F-4D97-AF65-F5344CB8AC3E}">
        <p14:creationId xmlns:p14="http://schemas.microsoft.com/office/powerpoint/2010/main" val="348685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IBM</a:t>
            </a:r>
            <a:r>
              <a:rPr kumimoji="1" lang="ja-JP" altLang="en-US" dirty="0" smtClean="0"/>
              <a:t>は</a:t>
            </a:r>
            <a:r>
              <a:rPr kumimoji="1" lang="en-US" altLang="ja-JP" dirty="0" smtClean="0"/>
              <a:t>12</a:t>
            </a:r>
            <a:r>
              <a:rPr kumimoji="1" lang="ja-JP" altLang="en-US" dirty="0" smtClean="0"/>
              <a:t>月中旬に</a:t>
            </a:r>
            <a:r>
              <a:rPr kumimoji="1" lang="en-US" altLang="ja-JP" dirty="0" err="1" smtClean="0"/>
              <a:t>Softlayer</a:t>
            </a:r>
            <a:r>
              <a:rPr kumimoji="1" lang="ja-JP" altLang="en-US" dirty="0" smtClean="0"/>
              <a:t>の東京データセンターをオープンすると発表。サーバ数は</a:t>
            </a:r>
            <a:r>
              <a:rPr kumimoji="1" lang="en-US" altLang="ja-JP" dirty="0" smtClean="0"/>
              <a:t>15,000</a:t>
            </a:r>
            <a:r>
              <a:rPr kumimoji="1" lang="ja-JP" altLang="en-US" dirty="0" smtClean="0"/>
              <a:t>台とのこと。</a:t>
            </a:r>
            <a:endParaRPr kumimoji="1" lang="en-US" altLang="ja-JP" dirty="0" smtClean="0"/>
          </a:p>
          <a:p>
            <a:endParaRPr kumimoji="1" lang="en-US" altLang="ja-JP" dirty="0" smtClean="0"/>
          </a:p>
          <a:p>
            <a:r>
              <a:rPr kumimoji="1" lang="ja-JP" altLang="en-US" dirty="0" smtClean="0"/>
              <a:t>データセンターを国内に開設する動きは広まっており、</a:t>
            </a:r>
            <a:r>
              <a:rPr kumimoji="1" lang="en-US" altLang="ja-JP" dirty="0" err="1" smtClean="0"/>
              <a:t>Microsfot</a:t>
            </a:r>
            <a:r>
              <a:rPr kumimoji="1" lang="ja-JP" altLang="en-US" dirty="0" smtClean="0"/>
              <a:t>も</a:t>
            </a:r>
            <a:r>
              <a:rPr kumimoji="1" lang="en-US" altLang="ja-JP" dirty="0" smtClean="0"/>
              <a:t>Azure</a:t>
            </a:r>
            <a:r>
              <a:rPr kumimoji="1" lang="ja-JP" altLang="en-US" dirty="0" smtClean="0"/>
              <a:t>に続き</a:t>
            </a:r>
            <a:r>
              <a:rPr kumimoji="1" lang="en-US" altLang="ja-JP" dirty="0" smtClean="0"/>
              <a:t>Office365</a:t>
            </a:r>
            <a:r>
              <a:rPr kumimoji="1" lang="ja-JP" altLang="en-US" dirty="0" smtClean="0"/>
              <a:t>も国内データセンターで提供を開始すると発表しました。（</a:t>
            </a:r>
            <a:r>
              <a:rPr kumimoji="1" lang="en-US" altLang="ja-JP" dirty="0" smtClean="0"/>
              <a:t>11/13</a:t>
            </a:r>
            <a:r>
              <a:rPr kumimoji="1" lang="ja-JP" altLang="en-US" dirty="0" smtClean="0"/>
              <a:t>）</a:t>
            </a:r>
            <a:endParaRPr kumimoji="1" lang="en-US" altLang="ja-JP" dirty="0" smtClean="0"/>
          </a:p>
          <a:p>
            <a:r>
              <a:rPr kumimoji="1" lang="en-US" altLang="ja-JP" dirty="0" smtClean="0"/>
              <a:t>Salesforce</a:t>
            </a:r>
            <a:r>
              <a:rPr kumimoji="1" lang="ja-JP" altLang="en-US" dirty="0" smtClean="0"/>
              <a:t>も</a:t>
            </a:r>
            <a:r>
              <a:rPr kumimoji="1" lang="en-US" altLang="ja-JP" dirty="0" smtClean="0"/>
              <a:t>2</a:t>
            </a:r>
            <a:r>
              <a:rPr kumimoji="1" lang="ja-JP" altLang="en-US" dirty="0" smtClean="0"/>
              <a:t>番目のデータセンターを国内に開設すると発表しています。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8</a:t>
            </a:fld>
            <a:endParaRPr lang="ja-JP" altLang="en-US"/>
          </a:p>
        </p:txBody>
      </p:sp>
    </p:spTree>
    <p:extLst>
      <p:ext uri="{BB962C8B-B14F-4D97-AF65-F5344CB8AC3E}">
        <p14:creationId xmlns:p14="http://schemas.microsoft.com/office/powerpoint/2010/main" val="90600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Microsoft</a:t>
            </a:r>
            <a:r>
              <a:rPr kumimoji="1" lang="ja-JP" altLang="en-US" dirty="0" smtClean="0"/>
              <a:t>はこのほか、</a:t>
            </a:r>
            <a:r>
              <a:rPr kumimoji="1" lang="en-US" altLang="ja-JP" dirty="0" smtClean="0"/>
              <a:t>Visual Studio</a:t>
            </a:r>
            <a:r>
              <a:rPr kumimoji="1" lang="ja-JP" altLang="en-US" dirty="0" smtClean="0"/>
              <a:t>のフル機能の無料版「</a:t>
            </a:r>
            <a:r>
              <a:rPr kumimoji="1" lang="en-US" altLang="ja-JP" dirty="0" smtClean="0"/>
              <a:t>Visual Studio Community 2013</a:t>
            </a:r>
            <a:r>
              <a:rPr kumimoji="1" lang="ja-JP" altLang="en-US" dirty="0" smtClean="0"/>
              <a:t>」も公開しました。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9</a:t>
            </a:fld>
            <a:endParaRPr lang="ja-JP" altLang="en-US"/>
          </a:p>
        </p:txBody>
      </p:sp>
    </p:spTree>
    <p:extLst>
      <p:ext uri="{BB962C8B-B14F-4D97-AF65-F5344CB8AC3E}">
        <p14:creationId xmlns:p14="http://schemas.microsoft.com/office/powerpoint/2010/main" val="2754464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正方形/長方形 1"/>
          <p:cNvSpPr/>
          <p:nvPr userDrawn="1"/>
        </p:nvSpPr>
        <p:spPr bwMode="auto">
          <a:xfrm>
            <a:off x="755576" y="717472"/>
            <a:ext cx="7632848" cy="5400600"/>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Text Box 13"/>
          <p:cNvSpPr txBox="1">
            <a:spLocks noChangeArrowheads="1"/>
          </p:cNvSpPr>
          <p:nvPr/>
        </p:nvSpPr>
        <p:spPr bwMode="auto">
          <a:xfrm>
            <a:off x="6588224" y="-1"/>
            <a:ext cx="255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1200" baseline="0" dirty="0" smtClean="0">
                <a:latin typeface="+mn-lt"/>
                <a:ea typeface="+mn-ea"/>
              </a:rPr>
              <a:t>IT</a:t>
            </a:r>
            <a:r>
              <a:rPr lang="ja-JP" altLang="en-US" sz="1200" baseline="0" dirty="0" smtClean="0">
                <a:latin typeface="+mn-lt"/>
                <a:ea typeface="+mn-ea"/>
              </a:rPr>
              <a:t>ソリューション塾　講義資料</a:t>
            </a:r>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正方形/長方形 14"/>
          <p:cNvSpPr/>
          <p:nvPr userDrawn="1"/>
        </p:nvSpPr>
        <p:spPr bwMode="auto">
          <a:xfrm>
            <a:off x="755576" y="1916832"/>
            <a:ext cx="7632848" cy="31573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68996" name="Rectangle 4"/>
          <p:cNvSpPr>
            <a:spLocks noGrp="1" noChangeArrowheads="1"/>
          </p:cNvSpPr>
          <p:nvPr>
            <p:ph type="ctrTitle"/>
          </p:nvPr>
        </p:nvSpPr>
        <p:spPr>
          <a:xfrm>
            <a:off x="1" y="2960572"/>
            <a:ext cx="9143999" cy="914400"/>
          </a:xfrm>
        </p:spPr>
        <p:txBody>
          <a:bodyPr/>
          <a:lstStyle>
            <a:lvl1pPr algn="ctr">
              <a:defRPr>
                <a:solidFill>
                  <a:schemeClr val="bg1"/>
                </a:solidFill>
              </a:defRPr>
            </a:lvl1pPr>
          </a:lstStyle>
          <a:p>
            <a:r>
              <a:rPr lang="ja-JP" altLang="en-US" dirty="0" smtClean="0"/>
              <a:t>マスタ タイトルの書式設定</a:t>
            </a:r>
            <a:endParaRPr lang="ja-JP" altLang="en-US" dirty="0"/>
          </a:p>
        </p:txBody>
      </p:sp>
      <p:sp>
        <p:nvSpPr>
          <p:cNvPr id="14" name="Text Box 24"/>
          <p:cNvSpPr txBox="1">
            <a:spLocks noChangeArrowheads="1"/>
          </p:cNvSpPr>
          <p:nvPr userDrawn="1"/>
        </p:nvSpPr>
        <p:spPr bwMode="auto">
          <a:xfrm>
            <a:off x="5868144" y="6638066"/>
            <a:ext cx="33265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baseline="0" dirty="0" smtClean="0">
                <a:latin typeface="+mn-lt"/>
                <a:ea typeface="+mn-ea"/>
              </a:rPr>
              <a:t>© 2009-14, all rights reserved by </a:t>
            </a:r>
            <a:r>
              <a:rPr lang="en-US" altLang="ja-JP" sz="800" baseline="0" dirty="0" err="1" smtClean="0">
                <a:latin typeface="+mn-lt"/>
                <a:ea typeface="+mn-ea"/>
              </a:rPr>
              <a:t>NetCommerce</a:t>
            </a:r>
            <a:r>
              <a:rPr lang="en-US" altLang="ja-JP" sz="800" baseline="0" dirty="0" smtClean="0">
                <a:latin typeface="+mn-lt"/>
                <a:ea typeface="+mn-ea"/>
              </a:rPr>
              <a:t> &amp; applied marketing</a:t>
            </a:r>
          </a:p>
        </p:txBody>
      </p:sp>
      <p:sp>
        <p:nvSpPr>
          <p:cNvPr id="8" name="正方形/長方形 7"/>
          <p:cNvSpPr/>
          <p:nvPr userDrawn="1"/>
        </p:nvSpPr>
        <p:spPr bwMode="auto">
          <a:xfrm>
            <a:off x="7496752" y="1916832"/>
            <a:ext cx="891671" cy="216024"/>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正方形/長方形 8"/>
          <p:cNvSpPr/>
          <p:nvPr userDrawn="1"/>
        </p:nvSpPr>
        <p:spPr bwMode="auto">
          <a:xfrm>
            <a:off x="6605081" y="1916832"/>
            <a:ext cx="891671" cy="216024"/>
          </a:xfrm>
          <a:prstGeom prst="rect">
            <a:avLst/>
          </a:prstGeom>
          <a:solidFill>
            <a:schemeClr val="accent1">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38097688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 name="正方形/長方形 3"/>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smtClean="0"/>
              <a:t>© 2009-13,all rights reserved by NetCommerce &amp; applied marketing</a:t>
            </a:r>
          </a:p>
        </p:txBody>
      </p:sp>
    </p:spTree>
    <p:extLst>
      <p:ext uri="{BB962C8B-B14F-4D97-AF65-F5344CB8AC3E}">
        <p14:creationId xmlns:p14="http://schemas.microsoft.com/office/powerpoint/2010/main" val="6709932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7" name="正方形/長方形 6"/>
          <p:cNvSpPr/>
          <p:nvPr userDrawn="1"/>
        </p:nvSpPr>
        <p:spPr bwMode="auto">
          <a:xfrm>
            <a:off x="-4744" y="0"/>
            <a:ext cx="9148744" cy="6860362"/>
          </a:xfrm>
          <a:prstGeom prst="rect">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solidFill>
                  <a:schemeClr val="bg1"/>
                </a:solidFill>
              </a:rPr>
              <a:t>© 2009-13,all rights reserved by </a:t>
            </a:r>
            <a:r>
              <a:rPr lang="en-US" altLang="ja-JP" sz="800" dirty="0" err="1" smtClean="0">
                <a:solidFill>
                  <a:schemeClr val="bg1"/>
                </a:solidFill>
              </a:rPr>
              <a:t>NetCommerce</a:t>
            </a:r>
            <a:r>
              <a:rPr lang="en-US" altLang="ja-JP" sz="800" dirty="0" smtClean="0">
                <a:solidFill>
                  <a:schemeClr val="bg1"/>
                </a:solidFill>
              </a:rPr>
              <a:t> &amp; applied marketing</a:t>
            </a:r>
          </a:p>
        </p:txBody>
      </p:sp>
    </p:spTree>
    <p:extLst>
      <p:ext uri="{BB962C8B-B14F-4D97-AF65-F5344CB8AC3E}">
        <p14:creationId xmlns:p14="http://schemas.microsoft.com/office/powerpoint/2010/main" val="1083124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solidFill>
                  <a:schemeClr val="accent4"/>
                </a:solidFill>
                <a:ea typeface="+mn-ea"/>
              </a:defRPr>
            </a:lvl1pPr>
            <a:lvl2pPr>
              <a:defRPr sz="2000" baseline="0">
                <a:solidFill>
                  <a:schemeClr val="accent4"/>
                </a:solidFill>
                <a:ea typeface="+mn-ea"/>
              </a:defRPr>
            </a:lvl2pPr>
            <a:lvl3pPr>
              <a:defRPr sz="2000" baseline="0">
                <a:solidFill>
                  <a:schemeClr val="accent4"/>
                </a:solidFill>
                <a:ea typeface="+mn-ea"/>
              </a:defRPr>
            </a:lvl3pPr>
            <a:lvl4pPr>
              <a:defRPr sz="1800" baseline="0">
                <a:solidFill>
                  <a:schemeClr val="accent4"/>
                </a:solidFill>
                <a:ea typeface="+mn-ea"/>
              </a:defRPr>
            </a:lvl4pPr>
            <a:lvl5pPr>
              <a:defRPr sz="1800" baseline="0">
                <a:solidFill>
                  <a:schemeClr val="accent4"/>
                </a:solidFill>
                <a:ea typeface="+mn-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144059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4018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188906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8246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3706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88907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9158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8247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正方形/長方形 8"/>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正方形/長方形 7"/>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 name="正方形/長方形 1"/>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26" name="Rectangle 16"/>
          <p:cNvSpPr>
            <a:spLocks noChangeArrowheads="1"/>
          </p:cNvSpPr>
          <p:nvPr/>
        </p:nvSpPr>
        <p:spPr bwMode="auto">
          <a:xfrm>
            <a:off x="0" y="0"/>
            <a:ext cx="9144000" cy="838200"/>
          </a:xfrm>
          <a:prstGeom prst="rect">
            <a:avLst/>
          </a:prstGeom>
          <a:solidFill>
            <a:schemeClr val="accent4"/>
          </a:solidFill>
          <a:ln>
            <a:noFill/>
          </a:ln>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615063" y="6583363"/>
            <a:ext cx="255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latin typeface="+mn-lt"/>
                <a:ea typeface="+mn-ea"/>
              </a:rPr>
              <a:t>NetCommerce</a:t>
            </a:r>
            <a:r>
              <a:rPr lang="en-US" altLang="ja-JP" sz="1200" dirty="0" smtClean="0">
                <a:solidFill>
                  <a:schemeClr val="bg1"/>
                </a:solidFill>
                <a:latin typeface="+mn-lt"/>
                <a:ea typeface="+mn-ea"/>
              </a:rPr>
              <a:t>   applied marketing</a:t>
            </a:r>
          </a:p>
        </p:txBody>
      </p:sp>
      <p:sp>
        <p:nvSpPr>
          <p:cNvPr id="1030" name="Text Box 24"/>
          <p:cNvSpPr txBox="1">
            <a:spLocks noChangeArrowheads="1"/>
          </p:cNvSpPr>
          <p:nvPr/>
        </p:nvSpPr>
        <p:spPr bwMode="auto">
          <a:xfrm>
            <a:off x="-4744" y="6644144"/>
            <a:ext cx="32976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latin typeface="+mn-lt"/>
                <a:ea typeface="+mn-ea"/>
              </a:rPr>
              <a:t>© 2009-14, all rights reserved by </a:t>
            </a:r>
            <a:r>
              <a:rPr lang="en-US" altLang="ja-JP" sz="800" dirty="0" err="1" smtClean="0">
                <a:latin typeface="+mn-lt"/>
                <a:ea typeface="+mn-ea"/>
              </a:rPr>
              <a:t>NetCommerce</a:t>
            </a:r>
            <a:r>
              <a:rPr lang="en-US" altLang="ja-JP" sz="800" dirty="0" smtClean="0">
                <a:latin typeface="+mn-lt"/>
                <a:ea typeface="+mn-ea"/>
              </a:rPr>
              <a:t> &amp; applied marketing</a:t>
            </a:r>
          </a:p>
        </p:txBody>
      </p:sp>
    </p:spTree>
  </p:cSld>
  <p:clrMap bg1="lt1" tx1="dk1" bg2="lt2" tx2="dk2" accent1="accent1" accent2="accent2" accent3="accent3" accent4="accent4" accent5="accent5" accent6="accent6" hlink="hlink" folHlink="folHlink"/>
  <p:sldLayoutIdLst>
    <p:sldLayoutId id="2147484411" r:id="rId1"/>
    <p:sldLayoutId id="2147484401" r:id="rId2"/>
    <p:sldLayoutId id="2147484404" r:id="rId3"/>
    <p:sldLayoutId id="2147484405" r:id="rId4"/>
    <p:sldLayoutId id="2147484406" r:id="rId5"/>
    <p:sldLayoutId id="2147484407" r:id="rId6"/>
    <p:sldLayoutId id="2147484408" r:id="rId7"/>
    <p:sldLayoutId id="2147484409" r:id="rId8"/>
    <p:sldLayoutId id="2147484410" r:id="rId9"/>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3365978793"/>
      </p:ext>
    </p:extLst>
  </p:cSld>
  <p:clrMap bg1="lt1" tx1="dk1" bg2="lt2" tx2="dk2" accent1="accent1" accent2="accent2" accent3="accent3" accent4="accent4" accent5="accent5" accent6="accent6" hlink="hlink" folHlink="folHlink"/>
  <p:sldLayoutIdLst>
    <p:sldLayoutId id="2147484418" r:id="rId1"/>
    <p:sldLayoutId id="2147484419" r:id="rId2"/>
  </p:sldLayoutIdLst>
  <p:timing>
    <p:tnLst>
      <p:par>
        <p:cT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lstStyle/>
          <a:p>
            <a:r>
              <a:rPr lang="ja-JP" altLang="en-US" dirty="0" smtClean="0"/>
              <a:t>アップデート</a:t>
            </a:r>
          </a:p>
        </p:txBody>
      </p:sp>
    </p:spTree>
    <p:extLst>
      <p:ext uri="{BB962C8B-B14F-4D97-AF65-F5344CB8AC3E}">
        <p14:creationId xmlns:p14="http://schemas.microsoft.com/office/powerpoint/2010/main" val="3554624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「それぞれの</a:t>
            </a:r>
            <a:r>
              <a:rPr lang="ja-JP" altLang="en-US" sz="2800" dirty="0"/>
              <a:t>会社は独特の特長を持って</a:t>
            </a:r>
            <a:r>
              <a:rPr lang="ja-JP" altLang="en-US" sz="2800" dirty="0" smtClean="0"/>
              <a:t>いる」</a:t>
            </a:r>
            <a:endParaRPr kumimoji="1" lang="ja-JP" alt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5793258" cy="510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131925" y="6159557"/>
            <a:ext cx="6912768" cy="246221"/>
          </a:xfrm>
          <a:prstGeom prst="rect">
            <a:avLst/>
          </a:prstGeom>
        </p:spPr>
        <p:txBody>
          <a:bodyPr wrap="square">
            <a:spAutoFit/>
          </a:bodyPr>
          <a:lstStyle/>
          <a:p>
            <a:pPr algn="ctr"/>
            <a:r>
              <a:rPr lang="en-US" altLang="ja-JP" sz="1000" dirty="0"/>
              <a:t>http://jp.techcrunch.com/2014/11/11/20141110heres-what-microsoft-ceo-satya-nadella-thinks-apple-and-google-do-best/</a:t>
            </a:r>
            <a:endParaRPr lang="ja-JP" altLang="en-US" sz="1000" dirty="0"/>
          </a:p>
        </p:txBody>
      </p:sp>
      <p:sp>
        <p:nvSpPr>
          <p:cNvPr id="4" name="正方形/長方形 3"/>
          <p:cNvSpPr/>
          <p:nvPr/>
        </p:nvSpPr>
        <p:spPr bwMode="auto">
          <a:xfrm>
            <a:off x="1068069" y="4574034"/>
            <a:ext cx="7040475" cy="144016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a:latin typeface="+mn-lt"/>
                <a:ea typeface="+mn-ea"/>
              </a:rPr>
              <a:t>私の考えでは、デベロッパーがアプリケーションを開発できるようにするプラットフォームを提供し、また誰であれコンピューティングに関連する人々が所望の成果物を作れるようにする数々のツールを提供するところでこそ、</a:t>
            </a:r>
            <a:r>
              <a:rPr kumimoji="0" lang="en-US" altLang="ja-JP" sz="1400" dirty="0">
                <a:latin typeface="+mn-lt"/>
                <a:ea typeface="+mn-ea"/>
              </a:rPr>
              <a:t>Microsoft</a:t>
            </a:r>
            <a:r>
              <a:rPr kumimoji="0" lang="ja-JP" altLang="en-US" sz="1400" dirty="0">
                <a:latin typeface="+mn-lt"/>
                <a:ea typeface="+mn-ea"/>
              </a:rPr>
              <a:t>が真価を発揮し、本当の差別化を行えるのだと私は考えている。プラットフォームのプロバイダー、ツールのプロバイダーであることこそ、</a:t>
            </a:r>
            <a:r>
              <a:rPr kumimoji="0" lang="en-US" altLang="ja-JP" sz="1400" dirty="0">
                <a:latin typeface="+mn-lt"/>
                <a:ea typeface="+mn-ea"/>
              </a:rPr>
              <a:t>Microsoft</a:t>
            </a:r>
            <a:r>
              <a:rPr kumimoji="0" lang="ja-JP" altLang="en-US" sz="1400" dirty="0">
                <a:latin typeface="+mn-lt"/>
                <a:ea typeface="+mn-ea"/>
              </a:rPr>
              <a:t>の根本的なアイデンティティなのだ。</a:t>
            </a:r>
            <a:endParaRPr kumimoji="0" lang="ja-JP" altLang="en-US" sz="1400" b="0" i="0" u="none" strike="noStrike" cap="none" normalizeH="0" dirty="0" smtClean="0">
              <a:ln>
                <a:noFill/>
              </a:ln>
              <a:effectLst/>
              <a:latin typeface="+mn-lt"/>
              <a:ea typeface="+mn-ea"/>
            </a:endParaRPr>
          </a:p>
        </p:txBody>
      </p:sp>
    </p:spTree>
    <p:extLst>
      <p:ext uri="{BB962C8B-B14F-4D97-AF65-F5344CB8AC3E}">
        <p14:creationId xmlns:p14="http://schemas.microsoft.com/office/powerpoint/2010/main" val="352543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Docker</a:t>
            </a:r>
            <a:r>
              <a:rPr kumimoji="1" lang="ja-JP" altLang="en-US" dirty="0" smtClean="0"/>
              <a:t>を巡る動きが加速</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7884368" cy="118147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924944"/>
            <a:ext cx="5362575" cy="12477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317" y="5055982"/>
            <a:ext cx="3942184" cy="126149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980728"/>
            <a:ext cx="166687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5752" y="5502917"/>
            <a:ext cx="3942184" cy="81456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5500" y="4243007"/>
            <a:ext cx="3922435" cy="93244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69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par>
                                <p:cTn id="10" presetID="53" presetClass="entr" presetSubtype="16" fill="hold" nodeType="with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p:cTn id="12" dur="500" fill="hold"/>
                                        <p:tgtEl>
                                          <p:spTgt spid="5123"/>
                                        </p:tgtEl>
                                        <p:attrNameLst>
                                          <p:attrName>ppt_w</p:attrName>
                                        </p:attrNameLst>
                                      </p:cBhvr>
                                      <p:tavLst>
                                        <p:tav tm="0">
                                          <p:val>
                                            <p:fltVal val="0"/>
                                          </p:val>
                                        </p:tav>
                                        <p:tav tm="100000">
                                          <p:val>
                                            <p:strVal val="#ppt_w"/>
                                          </p:val>
                                        </p:tav>
                                      </p:tavLst>
                                    </p:anim>
                                    <p:anim calcmode="lin" valueType="num">
                                      <p:cBhvr>
                                        <p:cTn id="13" dur="500" fill="hold"/>
                                        <p:tgtEl>
                                          <p:spTgt spid="5123"/>
                                        </p:tgtEl>
                                        <p:attrNameLst>
                                          <p:attrName>ppt_h</p:attrName>
                                        </p:attrNameLst>
                                      </p:cBhvr>
                                      <p:tavLst>
                                        <p:tav tm="0">
                                          <p:val>
                                            <p:fltVal val="0"/>
                                          </p:val>
                                        </p:tav>
                                        <p:tav tm="100000">
                                          <p:val>
                                            <p:strVal val="#ppt_h"/>
                                          </p:val>
                                        </p:tav>
                                      </p:tavLst>
                                    </p:anim>
                                    <p:animEffect transition="in" filter="fade">
                                      <p:cBhvr>
                                        <p:cTn id="14" dur="500"/>
                                        <p:tgtEl>
                                          <p:spTgt spid="5123"/>
                                        </p:tgtEl>
                                      </p:cBhvr>
                                    </p:animEffect>
                                  </p:childTnLst>
                                </p:cTn>
                              </p:par>
                              <p:par>
                                <p:cTn id="15" presetID="53" presetClass="entr" presetSubtype="16"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p:cTn id="17" dur="500" fill="hold"/>
                                        <p:tgtEl>
                                          <p:spTgt spid="5124"/>
                                        </p:tgtEl>
                                        <p:attrNameLst>
                                          <p:attrName>ppt_w</p:attrName>
                                        </p:attrNameLst>
                                      </p:cBhvr>
                                      <p:tavLst>
                                        <p:tav tm="0">
                                          <p:val>
                                            <p:fltVal val="0"/>
                                          </p:val>
                                        </p:tav>
                                        <p:tav tm="100000">
                                          <p:val>
                                            <p:strVal val="#ppt_w"/>
                                          </p:val>
                                        </p:tav>
                                      </p:tavLst>
                                    </p:anim>
                                    <p:anim calcmode="lin" valueType="num">
                                      <p:cBhvr>
                                        <p:cTn id="18" dur="500" fill="hold"/>
                                        <p:tgtEl>
                                          <p:spTgt spid="5124"/>
                                        </p:tgtEl>
                                        <p:attrNameLst>
                                          <p:attrName>ppt_h</p:attrName>
                                        </p:attrNameLst>
                                      </p:cBhvr>
                                      <p:tavLst>
                                        <p:tav tm="0">
                                          <p:val>
                                            <p:fltVal val="0"/>
                                          </p:val>
                                        </p:tav>
                                        <p:tav tm="100000">
                                          <p:val>
                                            <p:strVal val="#ppt_h"/>
                                          </p:val>
                                        </p:tav>
                                      </p:tavLst>
                                    </p:anim>
                                    <p:animEffect transition="in" filter="fade">
                                      <p:cBhvr>
                                        <p:cTn id="19" dur="500"/>
                                        <p:tgtEl>
                                          <p:spTgt spid="5124"/>
                                        </p:tgtEl>
                                      </p:cBhvr>
                                    </p:animEffect>
                                  </p:childTnLst>
                                </p:cTn>
                              </p:par>
                              <p:par>
                                <p:cTn id="20" presetID="53" presetClass="entr" presetSubtype="16" fill="hold" nodeType="withEffect">
                                  <p:stCondLst>
                                    <p:cond delay="0"/>
                                  </p:stCondLst>
                                  <p:childTnLst>
                                    <p:set>
                                      <p:cBhvr>
                                        <p:cTn id="21" dur="1" fill="hold">
                                          <p:stCondLst>
                                            <p:cond delay="0"/>
                                          </p:stCondLst>
                                        </p:cTn>
                                        <p:tgtEl>
                                          <p:spTgt spid="5127"/>
                                        </p:tgtEl>
                                        <p:attrNameLst>
                                          <p:attrName>style.visibility</p:attrName>
                                        </p:attrNameLst>
                                      </p:cBhvr>
                                      <p:to>
                                        <p:strVal val="visible"/>
                                      </p:to>
                                    </p:set>
                                    <p:anim calcmode="lin" valueType="num">
                                      <p:cBhvr>
                                        <p:cTn id="22" dur="500" fill="hold"/>
                                        <p:tgtEl>
                                          <p:spTgt spid="5127"/>
                                        </p:tgtEl>
                                        <p:attrNameLst>
                                          <p:attrName>ppt_w</p:attrName>
                                        </p:attrNameLst>
                                      </p:cBhvr>
                                      <p:tavLst>
                                        <p:tav tm="0">
                                          <p:val>
                                            <p:fltVal val="0"/>
                                          </p:val>
                                        </p:tav>
                                        <p:tav tm="100000">
                                          <p:val>
                                            <p:strVal val="#ppt_w"/>
                                          </p:val>
                                        </p:tav>
                                      </p:tavLst>
                                    </p:anim>
                                    <p:anim calcmode="lin" valueType="num">
                                      <p:cBhvr>
                                        <p:cTn id="23" dur="500" fill="hold"/>
                                        <p:tgtEl>
                                          <p:spTgt spid="5127"/>
                                        </p:tgtEl>
                                        <p:attrNameLst>
                                          <p:attrName>ppt_h</p:attrName>
                                        </p:attrNameLst>
                                      </p:cBhvr>
                                      <p:tavLst>
                                        <p:tav tm="0">
                                          <p:val>
                                            <p:fltVal val="0"/>
                                          </p:val>
                                        </p:tav>
                                        <p:tav tm="100000">
                                          <p:val>
                                            <p:strVal val="#ppt_h"/>
                                          </p:val>
                                        </p:tav>
                                      </p:tavLst>
                                    </p:anim>
                                    <p:animEffect transition="in" filter="fade">
                                      <p:cBhvr>
                                        <p:cTn id="24" dur="500"/>
                                        <p:tgtEl>
                                          <p:spTgt spid="5127"/>
                                        </p:tgtEl>
                                      </p:cBhvr>
                                    </p:animEffect>
                                  </p:childTnLst>
                                </p:cTn>
                              </p:par>
                              <p:par>
                                <p:cTn id="25" presetID="53" presetClass="entr" presetSubtype="16" fill="hold" nodeType="withEffect">
                                  <p:stCondLst>
                                    <p:cond delay="0"/>
                                  </p:stCondLst>
                                  <p:childTnLst>
                                    <p:set>
                                      <p:cBhvr>
                                        <p:cTn id="26" dur="1" fill="hold">
                                          <p:stCondLst>
                                            <p:cond delay="0"/>
                                          </p:stCondLst>
                                        </p:cTn>
                                        <p:tgtEl>
                                          <p:spTgt spid="5128"/>
                                        </p:tgtEl>
                                        <p:attrNameLst>
                                          <p:attrName>style.visibility</p:attrName>
                                        </p:attrNameLst>
                                      </p:cBhvr>
                                      <p:to>
                                        <p:strVal val="visible"/>
                                      </p:to>
                                    </p:set>
                                    <p:anim calcmode="lin" valueType="num">
                                      <p:cBhvr>
                                        <p:cTn id="27" dur="500" fill="hold"/>
                                        <p:tgtEl>
                                          <p:spTgt spid="5128"/>
                                        </p:tgtEl>
                                        <p:attrNameLst>
                                          <p:attrName>ppt_w</p:attrName>
                                        </p:attrNameLst>
                                      </p:cBhvr>
                                      <p:tavLst>
                                        <p:tav tm="0">
                                          <p:val>
                                            <p:fltVal val="0"/>
                                          </p:val>
                                        </p:tav>
                                        <p:tav tm="100000">
                                          <p:val>
                                            <p:strVal val="#ppt_w"/>
                                          </p:val>
                                        </p:tav>
                                      </p:tavLst>
                                    </p:anim>
                                    <p:anim calcmode="lin" valueType="num">
                                      <p:cBhvr>
                                        <p:cTn id="28" dur="500" fill="hold"/>
                                        <p:tgtEl>
                                          <p:spTgt spid="5128"/>
                                        </p:tgtEl>
                                        <p:attrNameLst>
                                          <p:attrName>ppt_h</p:attrName>
                                        </p:attrNameLst>
                                      </p:cBhvr>
                                      <p:tavLst>
                                        <p:tav tm="0">
                                          <p:val>
                                            <p:fltVal val="0"/>
                                          </p:val>
                                        </p:tav>
                                        <p:tav tm="100000">
                                          <p:val>
                                            <p:strVal val="#ppt_h"/>
                                          </p:val>
                                        </p:tav>
                                      </p:tavLst>
                                    </p:anim>
                                    <p:animEffect transition="in" filter="fade">
                                      <p:cBhvr>
                                        <p:cTn id="29"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Google</a:t>
            </a:r>
            <a:r>
              <a:rPr kumimoji="1" lang="ja-JP" altLang="en-US" dirty="0" smtClean="0"/>
              <a:t>が買収した企業のリスト</a:t>
            </a:r>
            <a:endParaRPr kumimoji="1" lang="ja-JP"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43" y="1052736"/>
            <a:ext cx="7471618" cy="402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24" y="1988840"/>
            <a:ext cx="8676456" cy="435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66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2013</a:t>
            </a:r>
            <a:r>
              <a:rPr kumimoji="1" lang="ja-JP" altLang="en-US" dirty="0" smtClean="0"/>
              <a:t>年の日本の</a:t>
            </a:r>
            <a:r>
              <a:rPr kumimoji="1" lang="en-US" altLang="ja-JP" dirty="0" err="1" smtClean="0"/>
              <a:t>PaaS</a:t>
            </a:r>
            <a:r>
              <a:rPr kumimoji="1" lang="ja-JP" altLang="en-US" dirty="0" smtClean="0"/>
              <a:t>市場</a:t>
            </a:r>
            <a:endParaRPr kumimoji="1" lang="ja-JP"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76375"/>
            <a:ext cx="716280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3581400" y="5517232"/>
            <a:ext cx="4572000" cy="276999"/>
          </a:xfrm>
          <a:prstGeom prst="rect">
            <a:avLst/>
          </a:prstGeom>
        </p:spPr>
        <p:txBody>
          <a:bodyPr>
            <a:spAutoFit/>
          </a:bodyPr>
          <a:lstStyle/>
          <a:p>
            <a:pPr algn="r"/>
            <a:r>
              <a:rPr lang="en-US" altLang="ja-JP" sz="1200" dirty="0"/>
              <a:t>http://www.idcjapan.co.jp/Press/Current/20141110Apr.html</a:t>
            </a:r>
            <a:endParaRPr lang="ja-JP" altLang="en-US" sz="1200" dirty="0"/>
          </a:p>
        </p:txBody>
      </p:sp>
    </p:spTree>
    <p:extLst>
      <p:ext uri="{BB962C8B-B14F-4D97-AF65-F5344CB8AC3E}">
        <p14:creationId xmlns:p14="http://schemas.microsoft.com/office/powerpoint/2010/main" val="2888434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新規システム構築におけるクラウドの検討が</a:t>
            </a:r>
            <a:r>
              <a:rPr lang="en-US" altLang="ja-JP" sz="2800" dirty="0"/>
              <a:t>8</a:t>
            </a:r>
            <a:r>
              <a:rPr lang="ja-JP" altLang="en-US" sz="2800" dirty="0"/>
              <a:t>割へ</a:t>
            </a:r>
            <a:endParaRPr kumimoji="1" lang="ja-JP" altLang="en-US" sz="2800"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1038225"/>
            <a:ext cx="648652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3243263" y="5960313"/>
            <a:ext cx="4572000" cy="276999"/>
          </a:xfrm>
          <a:prstGeom prst="rect">
            <a:avLst/>
          </a:prstGeom>
        </p:spPr>
        <p:txBody>
          <a:bodyPr>
            <a:spAutoFit/>
          </a:bodyPr>
          <a:lstStyle/>
          <a:p>
            <a:pPr algn="r"/>
            <a:r>
              <a:rPr lang="en-US" altLang="ja-JP" sz="1200" dirty="0"/>
              <a:t>http://www.m2ri.jp/newsreleases/main.php?id=010120141104500</a:t>
            </a:r>
            <a:endParaRPr lang="ja-JP" altLang="en-US" sz="1200" dirty="0"/>
          </a:p>
        </p:txBody>
      </p:sp>
    </p:spTree>
    <p:extLst>
      <p:ext uri="{BB962C8B-B14F-4D97-AF65-F5344CB8AC3E}">
        <p14:creationId xmlns:p14="http://schemas.microsoft.com/office/powerpoint/2010/main" val="2682567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Amazon</a:t>
            </a:r>
            <a:r>
              <a:rPr kumimoji="1" lang="ja-JP" altLang="en-US" dirty="0" smtClean="0"/>
              <a:t>が</a:t>
            </a:r>
            <a:r>
              <a:rPr kumimoji="1" lang="en-US" altLang="ja-JP" dirty="0" err="1" smtClean="0"/>
              <a:t>re:Invent</a:t>
            </a:r>
            <a:r>
              <a:rPr kumimoji="1" lang="ja-JP" altLang="en-US" dirty="0" smtClean="0"/>
              <a:t>で新サービスを発表</a:t>
            </a:r>
            <a:endParaRPr kumimoji="1" lang="ja-JP"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39" y="1268760"/>
            <a:ext cx="7889979" cy="168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bwMode="auto">
          <a:xfrm>
            <a:off x="605215" y="3301405"/>
            <a:ext cx="3860625" cy="136815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Amazon Aurora</a:t>
            </a: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effectLst/>
              <a:latin typeface="+mn-lt"/>
              <a:ea typeface="+mn-ea"/>
            </a:endParaRPr>
          </a:p>
          <a:p>
            <a:pPr algn="ctr">
              <a:spcBef>
                <a:spcPct val="20000"/>
              </a:spcBef>
            </a:pPr>
            <a:r>
              <a:rPr kumimoji="0" lang="en-US" altLang="ja-JP" sz="1400" dirty="0" smtClean="0">
                <a:latin typeface="+mn-lt"/>
                <a:ea typeface="+mn-ea"/>
              </a:rPr>
              <a:t>MySQL</a:t>
            </a:r>
            <a:r>
              <a:rPr kumimoji="0" lang="ja-JP" altLang="en-US" sz="1400" dirty="0" smtClean="0">
                <a:latin typeface="+mn-lt"/>
                <a:ea typeface="+mn-ea"/>
              </a:rPr>
              <a:t>互換の</a:t>
            </a:r>
            <a:r>
              <a:rPr kumimoji="0" lang="ja-JP" altLang="en-US" sz="1400" dirty="0">
                <a:latin typeface="+mn-lt"/>
                <a:ea typeface="+mn-ea"/>
              </a:rPr>
              <a:t>データベースサービス</a:t>
            </a:r>
            <a:r>
              <a:rPr kumimoji="0" lang="ja-JP" altLang="en-US" sz="1400" dirty="0" smtClean="0">
                <a:latin typeface="+mn-lt"/>
                <a:ea typeface="+mn-ea"/>
              </a:rPr>
              <a:t>。</a:t>
            </a:r>
            <a:endParaRPr kumimoji="0" lang="en-US" altLang="ja-JP" sz="1400" dirty="0" smtClean="0">
              <a:latin typeface="+mn-lt"/>
              <a:ea typeface="+mn-ea"/>
            </a:endParaRPr>
          </a:p>
          <a:p>
            <a:pPr algn="ctr">
              <a:spcBef>
                <a:spcPct val="20000"/>
              </a:spcBef>
            </a:pPr>
            <a:r>
              <a:rPr kumimoji="0" lang="ja-JP" altLang="en-US" sz="1400" dirty="0" smtClean="0">
                <a:latin typeface="+mn-lt"/>
                <a:ea typeface="+mn-ea"/>
              </a:rPr>
              <a:t>コストは</a:t>
            </a:r>
            <a:r>
              <a:rPr kumimoji="0" lang="en-US" altLang="ja-JP" sz="1400" dirty="0" smtClean="0">
                <a:latin typeface="+mn-lt"/>
                <a:ea typeface="+mn-ea"/>
              </a:rPr>
              <a:t>1/10</a:t>
            </a:r>
            <a:r>
              <a:rPr kumimoji="0" lang="ja-JP" altLang="en-US" sz="1400" dirty="0" err="1" smtClean="0">
                <a:latin typeface="+mn-lt"/>
                <a:ea typeface="+mn-ea"/>
              </a:rPr>
              <a:t>、</a:t>
            </a:r>
            <a:r>
              <a:rPr kumimoji="0" lang="ja-JP" altLang="en-US" sz="1400" dirty="0" smtClean="0">
                <a:latin typeface="+mn-lt"/>
                <a:ea typeface="+mn-ea"/>
              </a:rPr>
              <a:t>性能は</a:t>
            </a:r>
            <a:r>
              <a:rPr kumimoji="0" lang="en-US" altLang="ja-JP" sz="1400" dirty="0" smtClean="0">
                <a:latin typeface="+mn-lt"/>
                <a:ea typeface="+mn-ea"/>
              </a:rPr>
              <a:t>5</a:t>
            </a:r>
            <a:r>
              <a:rPr kumimoji="0" lang="ja-JP" altLang="en-US" sz="1400" dirty="0" smtClean="0">
                <a:latin typeface="+mn-lt"/>
                <a:ea typeface="+mn-ea"/>
              </a:rPr>
              <a:t>倍。</a:t>
            </a:r>
            <a:endParaRPr kumimoji="0" lang="ja-JP" altLang="en-US" sz="1400" b="0" i="0" u="none" strike="noStrike" cap="none" normalizeH="0" dirty="0" smtClean="0">
              <a:ln>
                <a:noFill/>
              </a:ln>
              <a:effectLst/>
              <a:latin typeface="+mn-lt"/>
              <a:ea typeface="+mn-ea"/>
            </a:endParaRPr>
          </a:p>
        </p:txBody>
      </p:sp>
      <p:sp>
        <p:nvSpPr>
          <p:cNvPr id="5" name="正方形/長方形 4"/>
          <p:cNvSpPr/>
          <p:nvPr/>
        </p:nvSpPr>
        <p:spPr bwMode="auto">
          <a:xfrm>
            <a:off x="4637593" y="3301405"/>
            <a:ext cx="3860625" cy="136815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Amazon EC2 Container Service</a:t>
            </a: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err="1" smtClean="0">
                <a:latin typeface="+mn-lt"/>
                <a:ea typeface="+mn-ea"/>
              </a:rPr>
              <a:t>Docker</a:t>
            </a:r>
            <a:r>
              <a:rPr kumimoji="0" lang="ja-JP" altLang="en-US" sz="1400" dirty="0" smtClean="0">
                <a:latin typeface="+mn-lt"/>
                <a:ea typeface="+mn-ea"/>
              </a:rPr>
              <a:t>対応のコンテナ管理サービス。</a:t>
            </a:r>
            <a:r>
              <a:rPr kumimoji="0" lang="en-US" altLang="ja-JP" sz="1400" dirty="0" smtClean="0">
                <a:latin typeface="+mn-lt"/>
                <a:ea typeface="+mn-ea"/>
              </a:rPr>
              <a:t>EC2</a:t>
            </a:r>
            <a:r>
              <a:rPr kumimoji="0" lang="ja-JP" altLang="en-US" sz="1400" dirty="0" smtClean="0">
                <a:latin typeface="+mn-lt"/>
                <a:ea typeface="+mn-ea"/>
              </a:rPr>
              <a:t>インスタンスの上で</a:t>
            </a:r>
            <a:r>
              <a:rPr kumimoji="0" lang="en-US" altLang="ja-JP" sz="1400" dirty="0" err="1" smtClean="0">
                <a:latin typeface="+mn-lt"/>
                <a:ea typeface="+mn-ea"/>
              </a:rPr>
              <a:t>Docker</a:t>
            </a:r>
            <a:r>
              <a:rPr kumimoji="0" lang="ja-JP" altLang="en-US" sz="1400" dirty="0" smtClean="0">
                <a:latin typeface="+mn-lt"/>
                <a:ea typeface="+mn-ea"/>
              </a:rPr>
              <a:t>コンテナを運用。</a:t>
            </a:r>
            <a:endParaRPr kumimoji="0" lang="ja-JP" altLang="en-US" sz="1400" b="0" i="0" u="none" strike="noStrike" cap="none" normalizeH="0" dirty="0" smtClean="0">
              <a:ln>
                <a:noFill/>
              </a:ln>
              <a:effectLst/>
              <a:latin typeface="+mn-lt"/>
              <a:ea typeface="+mn-ea"/>
            </a:endParaRPr>
          </a:p>
        </p:txBody>
      </p:sp>
      <p:sp>
        <p:nvSpPr>
          <p:cNvPr id="6" name="正方形/長方形 5"/>
          <p:cNvSpPr/>
          <p:nvPr/>
        </p:nvSpPr>
        <p:spPr bwMode="auto">
          <a:xfrm>
            <a:off x="608239" y="4838569"/>
            <a:ext cx="3860625" cy="136815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AWS Lambda</a:t>
            </a: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effectLst/>
                <a:latin typeface="+mn-lt"/>
                <a:ea typeface="+mn-ea"/>
              </a:rPr>
              <a:t>イベントドリブン</a:t>
            </a:r>
            <a:r>
              <a:rPr kumimoji="0" lang="ja-JP" altLang="en-US" sz="1400" dirty="0" smtClean="0">
                <a:latin typeface="+mn-lt"/>
                <a:ea typeface="+mn-ea"/>
              </a:rPr>
              <a:t>なアプリケーションを</a:t>
            </a:r>
            <a:r>
              <a:rPr kumimoji="0" lang="en-US" altLang="ja-JP" sz="1400" dirty="0" smtClean="0">
                <a:latin typeface="+mn-lt"/>
                <a:ea typeface="+mn-ea"/>
              </a:rPr>
              <a:t>Excel</a:t>
            </a:r>
            <a:r>
              <a:rPr kumimoji="0" lang="ja-JP" altLang="en-US" sz="1400" dirty="0" smtClean="0">
                <a:latin typeface="+mn-lt"/>
                <a:ea typeface="+mn-ea"/>
              </a:rPr>
              <a:t>マクロのように簡単に開発できる。</a:t>
            </a:r>
            <a:endParaRPr kumimoji="0" lang="ja-JP" altLang="en-US" sz="1400" b="0" i="0" u="none" strike="noStrike" cap="none" normalizeH="0" dirty="0" smtClean="0">
              <a:ln>
                <a:noFill/>
              </a:ln>
              <a:effectLst/>
              <a:latin typeface="+mn-lt"/>
              <a:ea typeface="+mn-ea"/>
            </a:endParaRPr>
          </a:p>
        </p:txBody>
      </p:sp>
      <p:sp>
        <p:nvSpPr>
          <p:cNvPr id="7" name="正方形/長方形 6"/>
          <p:cNvSpPr/>
          <p:nvPr/>
        </p:nvSpPr>
        <p:spPr bwMode="auto">
          <a:xfrm>
            <a:off x="4637593" y="4838569"/>
            <a:ext cx="3860625" cy="136815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dirty="0">
                <a:latin typeface="+mn-lt"/>
                <a:ea typeface="+mn-ea"/>
              </a:rPr>
              <a:t>Intel Xeon E5-2666 </a:t>
            </a:r>
            <a:r>
              <a:rPr kumimoji="0" lang="en-US" altLang="ja-JP" sz="1400" dirty="0" smtClean="0">
                <a:latin typeface="+mn-lt"/>
                <a:ea typeface="+mn-ea"/>
              </a:rPr>
              <a:t>v3</a:t>
            </a:r>
          </a:p>
          <a:p>
            <a:pPr algn="ctr">
              <a:spcBef>
                <a:spcPct val="20000"/>
              </a:spcBef>
            </a:pPr>
            <a:endParaRPr kumimoji="0" lang="en-US" altLang="ja-JP" sz="1400" dirty="0" smtClean="0">
              <a:latin typeface="+mn-lt"/>
              <a:ea typeface="+mn-ea"/>
            </a:endParaRPr>
          </a:p>
          <a:p>
            <a:pPr algn="ctr">
              <a:spcBef>
                <a:spcPct val="20000"/>
              </a:spcBef>
            </a:pPr>
            <a:r>
              <a:rPr kumimoji="0" lang="en-US" altLang="ja-JP" sz="1400" b="0" i="0" u="none" strike="noStrike" cap="none" normalizeH="0" dirty="0" smtClean="0">
                <a:ln>
                  <a:noFill/>
                </a:ln>
                <a:effectLst/>
                <a:latin typeface="+mn-lt"/>
                <a:ea typeface="+mn-ea"/>
              </a:rPr>
              <a:t>C4</a:t>
            </a:r>
            <a:r>
              <a:rPr kumimoji="0" lang="ja-JP" altLang="en-US" sz="1400" b="0" i="0" u="none" strike="noStrike" cap="none" normalizeH="0" dirty="0" smtClean="0">
                <a:ln>
                  <a:noFill/>
                </a:ln>
                <a:effectLst/>
                <a:latin typeface="+mn-lt"/>
                <a:ea typeface="+mn-ea"/>
              </a:rPr>
              <a:t>インスタンス用にインテルが提供するカスタムプロセッサ。</a:t>
            </a:r>
            <a:endParaRPr kumimoji="0" lang="ja-JP" altLang="en-US" sz="1400" b="0" i="0" u="none" strike="noStrike" cap="none" normalizeH="0" dirty="0" smtClean="0">
              <a:ln>
                <a:noFill/>
              </a:ln>
              <a:effectLst/>
              <a:latin typeface="+mn-lt"/>
              <a:ea typeface="+mn-ea"/>
            </a:endParaRPr>
          </a:p>
        </p:txBody>
      </p:sp>
    </p:spTree>
    <p:extLst>
      <p:ext uri="{BB962C8B-B14F-4D97-AF65-F5344CB8AC3E}">
        <p14:creationId xmlns:p14="http://schemas.microsoft.com/office/powerpoint/2010/main" val="379414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その他のサービスの概要はこちらで</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1924050"/>
            <a:ext cx="795337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3976688" y="5301208"/>
            <a:ext cx="4572000" cy="261610"/>
          </a:xfrm>
          <a:prstGeom prst="rect">
            <a:avLst/>
          </a:prstGeom>
        </p:spPr>
        <p:txBody>
          <a:bodyPr>
            <a:spAutoFit/>
          </a:bodyPr>
          <a:lstStyle/>
          <a:p>
            <a:r>
              <a:rPr lang="en-US" altLang="ja-JP" sz="1100" dirty="0"/>
              <a:t>http://dev.classmethod.jp/cloud/aws/reinvent2014-new-services/</a:t>
            </a:r>
            <a:endParaRPr lang="ja-JP" altLang="en-US" sz="1100" dirty="0"/>
          </a:p>
        </p:txBody>
      </p:sp>
    </p:spTree>
    <p:extLst>
      <p:ext uri="{BB962C8B-B14F-4D97-AF65-F5344CB8AC3E}">
        <p14:creationId xmlns:p14="http://schemas.microsoft.com/office/powerpoint/2010/main" val="2518142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Google Cloud Platform Live (11/4)</a:t>
            </a:r>
            <a:endParaRPr kumimoji="1" lang="ja-JP"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15" y="1628800"/>
            <a:ext cx="7893003" cy="1350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bwMode="auto">
          <a:xfrm>
            <a:off x="605215" y="3301405"/>
            <a:ext cx="3860625" cy="136815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dirty="0">
                <a:latin typeface="+mn-lt"/>
                <a:ea typeface="+mn-ea"/>
              </a:rPr>
              <a:t>Google Cloud </a:t>
            </a:r>
            <a:r>
              <a:rPr kumimoji="0" lang="en-US" altLang="ja-JP" sz="1400" dirty="0" smtClean="0">
                <a:latin typeface="+mn-lt"/>
                <a:ea typeface="+mn-ea"/>
              </a:rPr>
              <a:t>Interconnect</a:t>
            </a:r>
          </a:p>
          <a:p>
            <a:pPr algn="ctr">
              <a:spcBef>
                <a:spcPct val="20000"/>
              </a:spcBef>
            </a:pPr>
            <a:endParaRPr kumimoji="0" lang="en-US" altLang="ja-JP" sz="1400" b="0" i="0" u="none" strike="noStrike" cap="none" normalizeH="0" dirty="0" smtClean="0">
              <a:ln>
                <a:noFill/>
              </a:ln>
              <a:effectLst/>
              <a:latin typeface="+mn-lt"/>
              <a:ea typeface="+mn-ea"/>
            </a:endParaRPr>
          </a:p>
          <a:p>
            <a:pPr algn="ctr">
              <a:spcBef>
                <a:spcPct val="20000"/>
              </a:spcBef>
            </a:pPr>
            <a:r>
              <a:rPr kumimoji="0" lang="en-US" altLang="ja-JP" sz="1400" dirty="0" smtClean="0">
                <a:latin typeface="+mn-lt"/>
                <a:ea typeface="+mn-ea"/>
              </a:rPr>
              <a:t>Google </a:t>
            </a:r>
            <a:r>
              <a:rPr kumimoji="0" lang="ja-JP" altLang="en-US" sz="1400" dirty="0" smtClean="0">
                <a:latin typeface="+mn-lt"/>
                <a:ea typeface="+mn-ea"/>
              </a:rPr>
              <a:t>クラウドとオンプレミスのデータセンターを安全、高速に接続。</a:t>
            </a:r>
            <a:endParaRPr kumimoji="0" lang="ja-JP" altLang="en-US" sz="1400" b="0" i="0" u="none" strike="noStrike" cap="none" normalizeH="0" dirty="0" smtClean="0">
              <a:ln>
                <a:noFill/>
              </a:ln>
              <a:effectLst/>
              <a:latin typeface="+mn-lt"/>
              <a:ea typeface="+mn-ea"/>
            </a:endParaRPr>
          </a:p>
        </p:txBody>
      </p:sp>
      <p:sp>
        <p:nvSpPr>
          <p:cNvPr id="5" name="正方形/長方形 4"/>
          <p:cNvSpPr/>
          <p:nvPr/>
        </p:nvSpPr>
        <p:spPr bwMode="auto">
          <a:xfrm>
            <a:off x="4637593" y="3301405"/>
            <a:ext cx="3860625" cy="136815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Google Container Engine</a:t>
            </a: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smtClean="0">
              <a:ln>
                <a:noFill/>
              </a:ln>
              <a:effectLst/>
              <a:latin typeface="+mn-lt"/>
              <a:ea typeface="+mn-ea"/>
            </a:endParaRPr>
          </a:p>
          <a:p>
            <a:pPr algn="ctr">
              <a:spcBef>
                <a:spcPct val="20000"/>
              </a:spcBef>
            </a:pPr>
            <a:r>
              <a:rPr kumimoji="0" lang="en-US" altLang="ja-JP" sz="1400" dirty="0" err="1">
                <a:latin typeface="+mn-lt"/>
                <a:ea typeface="+mn-ea"/>
              </a:rPr>
              <a:t>Docker</a:t>
            </a:r>
            <a:r>
              <a:rPr kumimoji="0" lang="ja-JP" altLang="en-US" sz="1400" dirty="0">
                <a:latin typeface="+mn-lt"/>
                <a:ea typeface="+mn-ea"/>
              </a:rPr>
              <a:t>コンテナ上でアプリケーションを実行し、それを</a:t>
            </a:r>
            <a:r>
              <a:rPr kumimoji="0" lang="en-US" altLang="ja-JP" sz="1400" dirty="0" err="1">
                <a:latin typeface="+mn-lt"/>
                <a:ea typeface="+mn-ea"/>
              </a:rPr>
              <a:t>Kubernetes</a:t>
            </a:r>
            <a:r>
              <a:rPr kumimoji="0" lang="ja-JP" altLang="en-US" sz="1400" dirty="0">
                <a:latin typeface="+mn-lt"/>
                <a:ea typeface="+mn-ea"/>
              </a:rPr>
              <a:t>で管理するクラウドサービス。</a:t>
            </a:r>
            <a:endParaRPr kumimoji="0" lang="ja-JP" altLang="en-US" sz="1400" b="0" i="0" u="none" strike="noStrike" cap="none" normalizeH="0" dirty="0" smtClean="0">
              <a:ln>
                <a:noFill/>
              </a:ln>
              <a:effectLst/>
              <a:latin typeface="+mn-lt"/>
              <a:ea typeface="+mn-ea"/>
            </a:endParaRPr>
          </a:p>
        </p:txBody>
      </p:sp>
      <p:sp>
        <p:nvSpPr>
          <p:cNvPr id="6" name="正方形/長方形 5"/>
          <p:cNvSpPr/>
          <p:nvPr/>
        </p:nvSpPr>
        <p:spPr bwMode="auto">
          <a:xfrm>
            <a:off x="605215" y="4821957"/>
            <a:ext cx="3860625" cy="136815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dirty="0" smtClean="0">
                <a:latin typeface="+mn-lt"/>
                <a:ea typeface="+mn-ea"/>
              </a:rPr>
              <a:t>Managed VM </a:t>
            </a:r>
            <a:r>
              <a:rPr kumimoji="0" lang="ja-JP" altLang="en-US" sz="1400" dirty="0" smtClean="0">
                <a:latin typeface="+mn-lt"/>
                <a:ea typeface="+mn-ea"/>
              </a:rPr>
              <a:t>での </a:t>
            </a:r>
            <a:r>
              <a:rPr kumimoji="0" lang="en-US" altLang="ja-JP" sz="1400" dirty="0" err="1" smtClean="0">
                <a:latin typeface="+mn-lt"/>
                <a:ea typeface="+mn-ea"/>
              </a:rPr>
              <a:t>Docker</a:t>
            </a:r>
            <a:r>
              <a:rPr kumimoji="0" lang="en-US" altLang="ja-JP" sz="1400" dirty="0" smtClean="0">
                <a:latin typeface="+mn-lt"/>
                <a:ea typeface="+mn-ea"/>
              </a:rPr>
              <a:t> </a:t>
            </a:r>
            <a:r>
              <a:rPr kumimoji="0" lang="ja-JP" altLang="en-US" sz="1400" dirty="0" smtClean="0">
                <a:latin typeface="+mn-lt"/>
                <a:ea typeface="+mn-ea"/>
              </a:rPr>
              <a:t>サポート</a:t>
            </a:r>
            <a:endParaRPr kumimoji="0" lang="en-US" altLang="ja-JP" sz="1400" dirty="0" smtClean="0">
              <a:latin typeface="+mn-lt"/>
              <a:ea typeface="+mn-ea"/>
            </a:endParaRPr>
          </a:p>
          <a:p>
            <a:pPr algn="ctr">
              <a:spcBef>
                <a:spcPct val="20000"/>
              </a:spcBef>
            </a:pPr>
            <a:endParaRPr kumimoji="0" lang="en-US" altLang="ja-JP" sz="1400" b="0" i="0" u="none" strike="noStrike" cap="none" normalizeH="0" dirty="0" smtClean="0">
              <a:ln>
                <a:noFill/>
              </a:ln>
              <a:effectLst/>
              <a:latin typeface="+mn-lt"/>
              <a:ea typeface="+mn-ea"/>
            </a:endParaRPr>
          </a:p>
          <a:p>
            <a:pPr algn="ctr">
              <a:spcBef>
                <a:spcPct val="20000"/>
              </a:spcBef>
            </a:pPr>
            <a:r>
              <a:rPr kumimoji="0" lang="en-US" altLang="ja-JP" sz="1400" dirty="0">
                <a:latin typeface="+mn-lt"/>
                <a:ea typeface="+mn-ea"/>
              </a:rPr>
              <a:t>Google App </a:t>
            </a:r>
            <a:r>
              <a:rPr kumimoji="0" lang="en-US" altLang="ja-JP" sz="1400" dirty="0" smtClean="0">
                <a:latin typeface="+mn-lt"/>
                <a:ea typeface="+mn-ea"/>
              </a:rPr>
              <a:t>Engine</a:t>
            </a:r>
            <a:r>
              <a:rPr kumimoji="0" lang="ja-JP" altLang="en-US" sz="1400" dirty="0" smtClean="0">
                <a:latin typeface="+mn-lt"/>
                <a:ea typeface="+mn-ea"/>
              </a:rPr>
              <a:t>上の仮想マシン「</a:t>
            </a:r>
            <a:r>
              <a:rPr kumimoji="0" lang="en-US" altLang="ja-JP" sz="1400" dirty="0">
                <a:latin typeface="+mn-lt"/>
                <a:ea typeface="+mn-ea"/>
              </a:rPr>
              <a:t>Managed VM</a:t>
            </a:r>
            <a:r>
              <a:rPr kumimoji="0" lang="ja-JP" altLang="en-US" sz="1400" dirty="0">
                <a:latin typeface="+mn-lt"/>
                <a:ea typeface="+mn-ea"/>
              </a:rPr>
              <a:t>」</a:t>
            </a:r>
            <a:r>
              <a:rPr kumimoji="0" lang="ja-JP" altLang="en-US" sz="1400" dirty="0" smtClean="0">
                <a:latin typeface="+mn-lt"/>
                <a:ea typeface="+mn-ea"/>
              </a:rPr>
              <a:t>で</a:t>
            </a:r>
            <a:r>
              <a:rPr kumimoji="0" lang="en-US" altLang="ja-JP" sz="1400" dirty="0" err="1" smtClean="0">
                <a:latin typeface="+mn-lt"/>
                <a:ea typeface="+mn-ea"/>
              </a:rPr>
              <a:t>Docker</a:t>
            </a:r>
            <a:r>
              <a:rPr kumimoji="0" lang="ja-JP" altLang="en-US" sz="1400" dirty="0" smtClean="0">
                <a:latin typeface="+mn-lt"/>
                <a:ea typeface="+mn-ea"/>
              </a:rPr>
              <a:t>をサポート</a:t>
            </a:r>
            <a:r>
              <a:rPr kumimoji="0" lang="ja-JP" altLang="en-US" sz="1400" dirty="0">
                <a:latin typeface="+mn-lt"/>
                <a:ea typeface="+mn-ea"/>
              </a:rPr>
              <a:t>。</a:t>
            </a:r>
            <a:endParaRPr kumimoji="0" lang="ja-JP" altLang="en-US" sz="1400" b="0" i="0" u="none" strike="noStrike" cap="none" normalizeH="0" dirty="0" smtClean="0">
              <a:ln>
                <a:noFill/>
              </a:ln>
              <a:effectLst/>
              <a:latin typeface="+mn-lt"/>
              <a:ea typeface="+mn-ea"/>
            </a:endParaRPr>
          </a:p>
        </p:txBody>
      </p:sp>
      <p:sp>
        <p:nvSpPr>
          <p:cNvPr id="7" name="正方形/長方形 6"/>
          <p:cNvSpPr/>
          <p:nvPr/>
        </p:nvSpPr>
        <p:spPr bwMode="auto">
          <a:xfrm>
            <a:off x="4637593" y="4821957"/>
            <a:ext cx="3860625" cy="136815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dirty="0">
                <a:latin typeface="+mn-lt"/>
                <a:ea typeface="+mn-ea"/>
              </a:rPr>
              <a:t>Compute Engine </a:t>
            </a:r>
            <a:r>
              <a:rPr kumimoji="0" lang="en-US" altLang="ja-JP" sz="1400" dirty="0" err="1" smtClean="0">
                <a:latin typeface="+mn-lt"/>
                <a:ea typeface="+mn-ea"/>
              </a:rPr>
              <a:t>Autoscaler</a:t>
            </a:r>
            <a:endParaRPr kumimoji="0" lang="en-US" altLang="ja-JP" sz="1400" dirty="0" smtClean="0">
              <a:latin typeface="+mn-lt"/>
              <a:ea typeface="+mn-ea"/>
            </a:endParaRPr>
          </a:p>
          <a:p>
            <a:pPr algn="ctr">
              <a:spcBef>
                <a:spcPct val="20000"/>
              </a:spcBef>
            </a:pPr>
            <a:endParaRPr kumimoji="0" lang="en-US" altLang="ja-JP" sz="1400" b="0" i="0" u="none" strike="noStrike" cap="none" normalizeH="0" dirty="0" smtClean="0">
              <a:ln>
                <a:noFill/>
              </a:ln>
              <a:effectLst/>
              <a:latin typeface="+mn-lt"/>
              <a:ea typeface="+mn-ea"/>
            </a:endParaRPr>
          </a:p>
          <a:p>
            <a:pPr algn="ctr">
              <a:spcBef>
                <a:spcPct val="20000"/>
              </a:spcBef>
            </a:pPr>
            <a:r>
              <a:rPr kumimoji="0" lang="ja-JP" altLang="en-US" sz="1400" dirty="0">
                <a:latin typeface="+mn-lt"/>
                <a:ea typeface="+mn-ea"/>
              </a:rPr>
              <a:t>短時間で急速に負荷が</a:t>
            </a:r>
            <a:r>
              <a:rPr kumimoji="0" lang="ja-JP" altLang="en-US" sz="1400" dirty="0" smtClean="0">
                <a:latin typeface="+mn-lt"/>
                <a:ea typeface="+mn-ea"/>
              </a:rPr>
              <a:t>上昇しても、即座</a:t>
            </a:r>
            <a:r>
              <a:rPr kumimoji="0" lang="ja-JP" altLang="en-US" sz="1400" dirty="0">
                <a:latin typeface="+mn-lt"/>
                <a:ea typeface="+mn-ea"/>
              </a:rPr>
              <a:t>にクラスタを拡張し対応する能力を</a:t>
            </a:r>
            <a:r>
              <a:rPr kumimoji="0" lang="ja-JP" altLang="en-US" sz="1400" dirty="0" smtClean="0">
                <a:latin typeface="+mn-lt"/>
                <a:ea typeface="+mn-ea"/>
              </a:rPr>
              <a:t>備える。</a:t>
            </a:r>
            <a:endParaRPr kumimoji="0" lang="ja-JP" altLang="en-US" sz="1400" b="0" i="0" u="none" strike="noStrike" cap="none" normalizeH="0" dirty="0" smtClean="0">
              <a:ln>
                <a:noFill/>
              </a:ln>
              <a:effectLst/>
              <a:latin typeface="+mn-lt"/>
              <a:ea typeface="+mn-ea"/>
            </a:endParaRPr>
          </a:p>
        </p:txBody>
      </p:sp>
    </p:spTree>
    <p:extLst>
      <p:ext uri="{BB962C8B-B14F-4D97-AF65-F5344CB8AC3E}">
        <p14:creationId xmlns:p14="http://schemas.microsoft.com/office/powerpoint/2010/main" val="28282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IBM Watson</a:t>
            </a:r>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980728"/>
            <a:ext cx="5396259" cy="5143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835696" y="6275204"/>
            <a:ext cx="7296650" cy="253916"/>
          </a:xfrm>
          <a:prstGeom prst="rect">
            <a:avLst/>
          </a:prstGeom>
        </p:spPr>
        <p:txBody>
          <a:bodyPr wrap="square">
            <a:spAutoFit/>
          </a:bodyPr>
          <a:lstStyle/>
          <a:p>
            <a:r>
              <a:rPr lang="en-US" altLang="ja-JP" sz="1050" dirty="0"/>
              <a:t>http://www.huffingtonpost.jp/2014/11/06/mizuho-bank-ia-watson_n_6112376.html</a:t>
            </a:r>
            <a:endParaRPr lang="ja-JP" altLang="en-US" sz="1050" dirty="0"/>
          </a:p>
        </p:txBody>
      </p:sp>
    </p:spTree>
    <p:extLst>
      <p:ext uri="{BB962C8B-B14F-4D97-AF65-F5344CB8AC3E}">
        <p14:creationId xmlns:p14="http://schemas.microsoft.com/office/powerpoint/2010/main" val="1225624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Softlayer</a:t>
            </a:r>
            <a:r>
              <a:rPr kumimoji="1" lang="ja-JP" altLang="en-US" dirty="0" smtClean="0"/>
              <a:t>の日本データセンターを開設</a:t>
            </a:r>
            <a:endParaRPr kumimoji="1" lang="ja-JP"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80728"/>
            <a:ext cx="6319415" cy="518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616123" y="6164972"/>
            <a:ext cx="3106940" cy="276999"/>
          </a:xfrm>
          <a:prstGeom prst="rect">
            <a:avLst/>
          </a:prstGeom>
        </p:spPr>
        <p:txBody>
          <a:bodyPr wrap="none">
            <a:spAutoFit/>
          </a:bodyPr>
          <a:lstStyle/>
          <a:p>
            <a:pPr algn="r"/>
            <a:r>
              <a:rPr lang="en-US" altLang="ja-JP" sz="1200" dirty="0"/>
              <a:t>http://enterprisezine.jp/dbonline/detail/6279</a:t>
            </a:r>
            <a:endParaRPr lang="ja-JP" altLang="en-US" sz="1200" dirty="0"/>
          </a:p>
        </p:txBody>
      </p:sp>
    </p:spTree>
    <p:extLst>
      <p:ext uri="{BB962C8B-B14F-4D97-AF65-F5344CB8AC3E}">
        <p14:creationId xmlns:p14="http://schemas.microsoft.com/office/powerpoint/2010/main" val="2348917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Microsoft</a:t>
            </a:r>
            <a:r>
              <a:rPr lang="ja-JP" altLang="en-US" dirty="0"/>
              <a:t>の</a:t>
            </a:r>
            <a:r>
              <a:rPr kumimoji="1" lang="ja-JP" altLang="en-US" dirty="0" smtClean="0"/>
              <a:t>マルチプラットフォーム戦略</a:t>
            </a:r>
            <a:endParaRPr kumimoji="1" lang="ja-JP"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 y="1052736"/>
            <a:ext cx="8429625"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84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905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2">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06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2">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8529</TotalTime>
  <Words>583</Words>
  <Application>Microsoft Office PowerPoint</Application>
  <PresentationFormat>画面に合わせる (4:3)</PresentationFormat>
  <Paragraphs>60</Paragraphs>
  <Slides>12</Slides>
  <Notes>5</Notes>
  <HiddenSlides>0</HiddenSlides>
  <MMClips>0</MMClips>
  <ScaleCrop>false</ScaleCrop>
  <HeadingPairs>
    <vt:vector size="4" baseType="variant">
      <vt:variant>
        <vt:lpstr>テーマ</vt:lpstr>
      </vt:variant>
      <vt:variant>
        <vt:i4>2</vt:i4>
      </vt:variant>
      <vt:variant>
        <vt:lpstr>スライド タイトル</vt:lpstr>
      </vt:variant>
      <vt:variant>
        <vt:i4>12</vt:i4>
      </vt:variant>
    </vt:vector>
  </HeadingPairs>
  <TitlesOfParts>
    <vt:vector size="14" baseType="lpstr">
      <vt:lpstr>0905_Juku</vt:lpstr>
      <vt:lpstr>906_Juku</vt:lpstr>
      <vt:lpstr>アップデート</vt:lpstr>
      <vt:lpstr>2013年の日本のPaaS市場</vt:lpstr>
      <vt:lpstr>新規システム構築におけるクラウドの検討が8割へ</vt:lpstr>
      <vt:lpstr>Amazonがre:Inventで新サービスを発表</vt:lpstr>
      <vt:lpstr>その他のサービスの概要はこちらで</vt:lpstr>
      <vt:lpstr>Google Cloud Platform Live (11/4)</vt:lpstr>
      <vt:lpstr>IBM Watson</vt:lpstr>
      <vt:lpstr>Softlayerの日本データセンターを開設</vt:lpstr>
      <vt:lpstr>Microsoftのマルチプラットフォーム戦略</vt:lpstr>
      <vt:lpstr>「それぞれの会社は独特の特長を持っている」</vt:lpstr>
      <vt:lpstr>Dockerを巡る動きが加速</vt:lpstr>
      <vt:lpstr>Googleが買収した企業のリスト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Shoji</cp:lastModifiedBy>
  <cp:revision>1552</cp:revision>
  <dcterms:created xsi:type="dcterms:W3CDTF">2008-07-07T05:29:44Z</dcterms:created>
  <dcterms:modified xsi:type="dcterms:W3CDTF">2014-12-10T00:29:44Z</dcterms:modified>
</cp:coreProperties>
</file>