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64" r:id="rId3"/>
    <p:sldId id="570" r:id="rId4"/>
    <p:sldId id="640" r:id="rId5"/>
    <p:sldId id="671" r:id="rId6"/>
    <p:sldId id="672" r:id="rId7"/>
    <p:sldId id="673" r:id="rId8"/>
    <p:sldId id="674" r:id="rId9"/>
    <p:sldId id="675" r:id="rId10"/>
    <p:sldId id="676" r:id="rId11"/>
    <p:sldId id="677" r:id="rId12"/>
    <p:sldId id="678" r:id="rId13"/>
    <p:sldId id="579" r:id="rId14"/>
    <p:sldId id="580" r:id="rId15"/>
    <p:sldId id="427" r:id="rId16"/>
    <p:sldId id="661" r:id="rId17"/>
    <p:sldId id="662" r:id="rId18"/>
    <p:sldId id="663" r:id="rId19"/>
    <p:sldId id="664" r:id="rId20"/>
    <p:sldId id="682" r:id="rId21"/>
    <p:sldId id="683" r:id="rId22"/>
    <p:sldId id="605" r:id="rId23"/>
    <p:sldId id="399" r:id="rId24"/>
    <p:sldId id="684" r:id="rId25"/>
    <p:sldId id="405" r:id="rId26"/>
    <p:sldId id="406" r:id="rId27"/>
    <p:sldId id="668" r:id="rId28"/>
    <p:sldId id="669" r:id="rId29"/>
    <p:sldId id="407" r:id="rId30"/>
    <p:sldId id="556" r:id="rId31"/>
    <p:sldId id="557" r:id="rId32"/>
    <p:sldId id="555" r:id="rId33"/>
    <p:sldId id="560" r:id="rId34"/>
    <p:sldId id="561" r:id="rId35"/>
    <p:sldId id="562" r:id="rId36"/>
    <p:sldId id="563" r:id="rId37"/>
    <p:sldId id="597" r:id="rId38"/>
    <p:sldId id="681" r:id="rId39"/>
    <p:sldId id="685" r:id="rId40"/>
    <p:sldId id="581" r:id="rId41"/>
    <p:sldId id="567" r:id="rId42"/>
    <p:sldId id="568" r:id="rId43"/>
    <p:sldId id="569" r:id="rId4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FF66FF"/>
    <a:srgbClr val="FFFBD2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57" d="100"/>
          <a:sy n="157" d="100"/>
        </p:scale>
        <p:origin x="-104" y="-53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14/12/10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14/12/10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3409" y="8683324"/>
            <a:ext cx="2973011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3262"/>
            <a:fld id="{72305F44-69F4-4F2D-AE58-D9D8246B3C83}" type="slidenum">
              <a:rPr lang="ja-JP" altLang="en-US" sz="1200">
                <a:ea typeface="ＭＳ Ｐゴシック" charset="-128"/>
              </a:rPr>
              <a:pPr algn="r" defTabSz="913262"/>
              <a:t>4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041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0319"/>
            <a:fld id="{882D9722-55C7-4FC4-9F64-2F23D7E6CEE9}" type="slidenum">
              <a:rPr lang="ja-JP" altLang="en-US" sz="1100"/>
              <a:pPr defTabSz="880319"/>
              <a:t>12</a:t>
            </a:fld>
            <a:endParaRPr lang="en-US" altLang="ja-JP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3409" y="8683324"/>
            <a:ext cx="2973011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3262"/>
            <a:fld id="{72305F44-69F4-4F2D-AE58-D9D8246B3C83}" type="slidenum">
              <a:rPr lang="ja-JP" altLang="en-US" sz="1200">
                <a:ea typeface="ＭＳ Ｐゴシック" charset="-128"/>
              </a:rPr>
              <a:pPr algn="r" defTabSz="913262"/>
              <a:t>15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69FD8-1808-4B55-8C93-E58B586D4E34}" type="slidenum">
              <a:rPr lang="ja-JP" altLang="en-US"/>
              <a:pPr/>
              <a:t>22</a:t>
            </a:fld>
            <a:endParaRPr lang="en-US" altLang="ja-JP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80" y="4343438"/>
            <a:ext cx="5488640" cy="4115603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0511E-46BF-9047-9FBA-73381421F85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23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hyperlink" Target="http://libra.netcommerce.co.jp/" TargetMode="External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netcommerce.co.jp/blo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最新の</a:t>
            </a:r>
            <a:r>
              <a:rPr kumimoji="1" lang="en-US" altLang="ja-JP" dirty="0" smtClean="0"/>
              <a:t>IT</a:t>
            </a:r>
            <a:r>
              <a:rPr kumimoji="1" lang="ja-JP" altLang="en-US" dirty="0" smtClean="0"/>
              <a:t>トレンドとビジネス戦略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685800" y="4089400"/>
            <a:ext cx="7772400" cy="566005"/>
          </a:xfrm>
        </p:spPr>
        <p:txBody>
          <a:bodyPr/>
          <a:lstStyle/>
          <a:p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月版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113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テクノロジー・イノベーションがもたらす</a:t>
            </a:r>
            <a:r>
              <a:rPr kumimoji="1" lang="en-US" altLang="ja-JP" dirty="0" smtClean="0"/>
              <a:t>SI</a:t>
            </a:r>
            <a:r>
              <a:rPr kumimoji="1" lang="ja-JP" altLang="en-US" dirty="0" smtClean="0"/>
              <a:t>事業の限界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1798638" y="901700"/>
            <a:ext cx="5543550" cy="1892300"/>
            <a:chOff x="1798638" y="901700"/>
            <a:chExt cx="5543550" cy="1892300"/>
          </a:xfrm>
        </p:grpSpPr>
        <p:sp>
          <p:nvSpPr>
            <p:cNvPr id="4" name="正方形/長方形 3"/>
            <p:cNvSpPr/>
            <p:nvPr/>
          </p:nvSpPr>
          <p:spPr>
            <a:xfrm>
              <a:off x="1798638" y="901700"/>
              <a:ext cx="5543550" cy="4064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クラウドや人工知能などのイノベーション</a:t>
              </a:r>
              <a:endParaRPr kumimoji="1" lang="ja-JP" altLang="en-US" sz="16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798638" y="1733550"/>
              <a:ext cx="1668462" cy="406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 err="1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SaaS</a:t>
              </a:r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適用領域の拡大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3736182" y="1733550"/>
              <a:ext cx="1668462" cy="406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SDI(Software Defined Infra.)</a:t>
              </a:r>
            </a:p>
            <a:p>
              <a:pPr algn="ctr"/>
              <a:r>
                <a:rPr kumimoji="1" lang="en-US" altLang="ja-JP" sz="10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Infrastructure as a Code</a:t>
              </a:r>
              <a:endParaRPr kumimoji="1" lang="ja-JP" altLang="en-US" sz="1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673726" y="1733550"/>
              <a:ext cx="1668462" cy="406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運用の自動化・自律化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673726" y="2387600"/>
              <a:ext cx="1668462" cy="406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運用業務</a:t>
              </a:r>
              <a:endParaRPr kumimoji="1" lang="en-US" altLang="ja-JP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の減少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798638" y="2387600"/>
              <a:ext cx="1668462" cy="406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受託開発業務</a:t>
              </a:r>
              <a:endParaRPr kumimoji="1" lang="en-US" altLang="ja-JP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の減少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736182" y="2387600"/>
              <a:ext cx="1668462" cy="406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インフラ販売</a:t>
              </a:r>
              <a:r>
                <a:rPr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・</a:t>
              </a:r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構築</a:t>
              </a:r>
              <a:endParaRPr kumimoji="1" lang="en-US" altLang="ja-JP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業務の減少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cxnSp>
          <p:nvCxnSpPr>
            <p:cNvPr id="22" name="直線矢印コネクタ 21"/>
            <p:cNvCxnSpPr>
              <a:stCxn id="4" idx="2"/>
              <a:endCxn id="5" idx="0"/>
            </p:cNvCxnSpPr>
            <p:nvPr/>
          </p:nvCxnSpPr>
          <p:spPr>
            <a:xfrm flipH="1">
              <a:off x="2632869" y="1308100"/>
              <a:ext cx="1937544" cy="425450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>
              <a:stCxn id="4" idx="2"/>
              <a:endCxn id="6" idx="0"/>
            </p:cNvCxnSpPr>
            <p:nvPr/>
          </p:nvCxnSpPr>
          <p:spPr>
            <a:xfrm>
              <a:off x="4570413" y="1308100"/>
              <a:ext cx="0" cy="425450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>
              <a:stCxn id="4" idx="2"/>
              <a:endCxn id="7" idx="0"/>
            </p:cNvCxnSpPr>
            <p:nvPr/>
          </p:nvCxnSpPr>
          <p:spPr>
            <a:xfrm>
              <a:off x="4570413" y="1308100"/>
              <a:ext cx="1937544" cy="425450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>
              <a:stCxn id="6" idx="2"/>
              <a:endCxn id="10" idx="0"/>
            </p:cNvCxnSpPr>
            <p:nvPr/>
          </p:nvCxnSpPr>
          <p:spPr>
            <a:xfrm>
              <a:off x="4570413" y="2139950"/>
              <a:ext cx="0" cy="247650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>
              <a:stCxn id="5" idx="2"/>
              <a:endCxn id="9" idx="0"/>
            </p:cNvCxnSpPr>
            <p:nvPr/>
          </p:nvCxnSpPr>
          <p:spPr>
            <a:xfrm>
              <a:off x="2632869" y="2139950"/>
              <a:ext cx="0" cy="247650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>
              <a:stCxn id="7" idx="2"/>
              <a:endCxn id="8" idx="0"/>
            </p:cNvCxnSpPr>
            <p:nvPr/>
          </p:nvCxnSpPr>
          <p:spPr>
            <a:xfrm>
              <a:off x="6507957" y="2139950"/>
              <a:ext cx="0" cy="247650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図形グループ 22"/>
          <p:cNvGrpSpPr/>
          <p:nvPr/>
        </p:nvGrpSpPr>
        <p:grpSpPr>
          <a:xfrm>
            <a:off x="1798638" y="4629150"/>
            <a:ext cx="5543550" cy="1841500"/>
            <a:chOff x="1798638" y="4629150"/>
            <a:chExt cx="5543550" cy="1841500"/>
          </a:xfrm>
        </p:grpSpPr>
        <p:sp>
          <p:nvSpPr>
            <p:cNvPr id="11" name="正方形/長方形 10"/>
            <p:cNvSpPr/>
            <p:nvPr/>
          </p:nvSpPr>
          <p:spPr>
            <a:xfrm>
              <a:off x="5673726" y="4629150"/>
              <a:ext cx="1668462" cy="406400"/>
            </a:xfrm>
            <a:prstGeom prst="rect">
              <a:avLst/>
            </a:prstGeom>
            <a:solidFill>
              <a:srgbClr val="95373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ライセンス販売</a:t>
              </a:r>
              <a:endParaRPr kumimoji="1" lang="en-US" altLang="ja-JP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の減少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673726" y="5257800"/>
              <a:ext cx="1668462" cy="406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OSS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736182" y="5257800"/>
              <a:ext cx="1668462" cy="406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 err="1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DevOps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798638" y="5257800"/>
              <a:ext cx="1668462" cy="406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アジャイル開発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798638" y="6064250"/>
              <a:ext cx="5543550" cy="4064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ビジネス・スピードの加速</a:t>
              </a:r>
              <a:endParaRPr kumimoji="1" lang="ja-JP" altLang="en-US" sz="16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736182" y="4629150"/>
              <a:ext cx="1668462" cy="406400"/>
            </a:xfrm>
            <a:prstGeom prst="rect">
              <a:avLst/>
            </a:prstGeom>
            <a:solidFill>
              <a:srgbClr val="95373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開発・運用方法</a:t>
              </a:r>
              <a:endParaRPr kumimoji="1" lang="en-US" altLang="ja-JP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の変革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798638" y="4629150"/>
              <a:ext cx="1668462" cy="406400"/>
            </a:xfrm>
            <a:prstGeom prst="rect">
              <a:avLst/>
            </a:prstGeom>
            <a:solidFill>
              <a:srgbClr val="95373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既存開発スキル</a:t>
              </a:r>
              <a:endParaRPr kumimoji="1" lang="en-US" altLang="ja-JP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の限界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cxnSp>
          <p:nvCxnSpPr>
            <p:cNvPr id="67" name="直線矢印コネクタ 66"/>
            <p:cNvCxnSpPr>
              <a:stCxn id="13" idx="0"/>
              <a:endCxn id="16" idx="2"/>
            </p:cNvCxnSpPr>
            <p:nvPr/>
          </p:nvCxnSpPr>
          <p:spPr>
            <a:xfrm flipV="1">
              <a:off x="4570413" y="5035550"/>
              <a:ext cx="0" cy="22225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>
              <a:stCxn id="14" idx="0"/>
              <a:endCxn id="17" idx="2"/>
            </p:cNvCxnSpPr>
            <p:nvPr/>
          </p:nvCxnSpPr>
          <p:spPr>
            <a:xfrm flipV="1">
              <a:off x="2632869" y="5035550"/>
              <a:ext cx="0" cy="22225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>
              <a:stCxn id="12" idx="0"/>
              <a:endCxn id="11" idx="2"/>
            </p:cNvCxnSpPr>
            <p:nvPr/>
          </p:nvCxnSpPr>
          <p:spPr>
            <a:xfrm flipV="1">
              <a:off x="6507957" y="5035550"/>
              <a:ext cx="0" cy="22225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>
              <a:stCxn id="15" idx="0"/>
              <a:endCxn id="13" idx="2"/>
            </p:cNvCxnSpPr>
            <p:nvPr/>
          </p:nvCxnSpPr>
          <p:spPr>
            <a:xfrm flipV="1">
              <a:off x="4570413" y="5664200"/>
              <a:ext cx="0" cy="40005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76"/>
            <p:cNvCxnSpPr>
              <a:stCxn id="15" idx="0"/>
              <a:endCxn id="14" idx="2"/>
            </p:cNvCxnSpPr>
            <p:nvPr/>
          </p:nvCxnSpPr>
          <p:spPr>
            <a:xfrm flipH="1" flipV="1">
              <a:off x="2632869" y="5664200"/>
              <a:ext cx="1937544" cy="40005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>
              <a:stCxn id="15" idx="0"/>
              <a:endCxn id="12" idx="2"/>
            </p:cNvCxnSpPr>
            <p:nvPr/>
          </p:nvCxnSpPr>
          <p:spPr>
            <a:xfrm flipV="1">
              <a:off x="4570413" y="5664200"/>
              <a:ext cx="1937544" cy="40005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図形グループ 24"/>
          <p:cNvGrpSpPr/>
          <p:nvPr/>
        </p:nvGrpSpPr>
        <p:grpSpPr>
          <a:xfrm>
            <a:off x="1422400" y="2794000"/>
            <a:ext cx="6292850" cy="1835150"/>
            <a:chOff x="1422400" y="2794000"/>
            <a:chExt cx="6292850" cy="1835150"/>
          </a:xfrm>
        </p:grpSpPr>
        <p:sp>
          <p:nvSpPr>
            <p:cNvPr id="30" name="正方形/長方形 29"/>
            <p:cNvSpPr/>
            <p:nvPr/>
          </p:nvSpPr>
          <p:spPr>
            <a:xfrm>
              <a:off x="1422400" y="3257550"/>
              <a:ext cx="6292850" cy="952500"/>
            </a:xfrm>
            <a:prstGeom prst="rect">
              <a:avLst/>
            </a:prstGeom>
            <a:solidFill>
              <a:srgbClr val="FFFB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797050" y="3708400"/>
              <a:ext cx="1668462" cy="4064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既存収益モデル</a:t>
              </a:r>
              <a:endParaRPr kumimoji="1" lang="en-US" altLang="ja-JP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の崩壊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734594" y="3708400"/>
              <a:ext cx="1668462" cy="4064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既存スキル・人材</a:t>
              </a:r>
              <a:endParaRPr kumimoji="1" lang="en-US" altLang="ja-JP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の不適合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672138" y="3708400"/>
              <a:ext cx="1668462" cy="4064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既存成功体験</a:t>
              </a:r>
              <a:endParaRPr kumimoji="1" lang="en-US" altLang="ja-JP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のバイアス</a:t>
              </a:r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cxnSp>
          <p:nvCxnSpPr>
            <p:cNvPr id="34" name="直線矢印コネクタ 33"/>
            <p:cNvCxnSpPr>
              <a:stCxn id="9" idx="2"/>
              <a:endCxn id="30" idx="0"/>
            </p:cNvCxnSpPr>
            <p:nvPr/>
          </p:nvCxnSpPr>
          <p:spPr>
            <a:xfrm>
              <a:off x="2632869" y="2794000"/>
              <a:ext cx="1935956" cy="463550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>
              <a:stCxn id="10" idx="2"/>
              <a:endCxn id="30" idx="0"/>
            </p:cNvCxnSpPr>
            <p:nvPr/>
          </p:nvCxnSpPr>
          <p:spPr>
            <a:xfrm flipH="1">
              <a:off x="4568825" y="2794000"/>
              <a:ext cx="1588" cy="463550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>
              <a:stCxn id="8" idx="2"/>
              <a:endCxn id="30" idx="0"/>
            </p:cNvCxnSpPr>
            <p:nvPr/>
          </p:nvCxnSpPr>
          <p:spPr>
            <a:xfrm flipH="1">
              <a:off x="4568825" y="2794000"/>
              <a:ext cx="1939132" cy="463550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>
              <a:stCxn id="16" idx="0"/>
              <a:endCxn id="30" idx="2"/>
            </p:cNvCxnSpPr>
            <p:nvPr/>
          </p:nvCxnSpPr>
          <p:spPr>
            <a:xfrm flipH="1" flipV="1">
              <a:off x="4568825" y="4210050"/>
              <a:ext cx="1588" cy="41910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>
              <a:stCxn id="17" idx="0"/>
              <a:endCxn id="30" idx="2"/>
            </p:cNvCxnSpPr>
            <p:nvPr/>
          </p:nvCxnSpPr>
          <p:spPr>
            <a:xfrm flipV="1">
              <a:off x="2632869" y="4210050"/>
              <a:ext cx="1935956" cy="41910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>
              <a:stCxn id="11" idx="0"/>
              <a:endCxn id="30" idx="2"/>
            </p:cNvCxnSpPr>
            <p:nvPr/>
          </p:nvCxnSpPr>
          <p:spPr>
            <a:xfrm flipH="1" flipV="1">
              <a:off x="4568825" y="4210050"/>
              <a:ext cx="1939132" cy="41910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テキスト ボックス 87"/>
            <p:cNvSpPr txBox="1"/>
            <p:nvPr/>
          </p:nvSpPr>
          <p:spPr>
            <a:xfrm>
              <a:off x="2813505" y="3264932"/>
              <a:ext cx="3513815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FF6600"/>
                  </a:solidFill>
                </a:rPr>
                <a:t>これまでの</a:t>
              </a:r>
              <a:r>
                <a:rPr kumimoji="1" lang="en-US" altLang="ja-JP" dirty="0" smtClean="0">
                  <a:solidFill>
                    <a:srgbClr val="FF6600"/>
                  </a:solidFill>
                </a:rPr>
                <a:t>SI</a:t>
              </a:r>
              <a:r>
                <a:rPr kumimoji="1" lang="ja-JP" altLang="en-US" dirty="0" smtClean="0">
                  <a:solidFill>
                    <a:srgbClr val="FF6600"/>
                  </a:solidFill>
                </a:rPr>
                <a:t>事業が難しくなる理由</a:t>
              </a:r>
              <a:endParaRPr kumimoji="1" lang="ja-JP" altLang="en-US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61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ユーザー企業と</a:t>
            </a:r>
            <a:r>
              <a:rPr kumimoji="1" lang="en-US" altLang="ja-JP" dirty="0" smtClean="0"/>
              <a:t>IT</a:t>
            </a:r>
            <a:r>
              <a:rPr kumimoji="1" lang="ja-JP" altLang="en-US" dirty="0" smtClean="0"/>
              <a:t>ベンダーの意識の乖離（２）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27013" y="7747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Black"/>
                <a:ea typeface="HGP創英角ｺﾞｼｯｸUB"/>
                <a:cs typeface="Arial Black"/>
              </a:rPr>
              <a:t>ユーザー企業における情報システムが“</a:t>
            </a:r>
            <a:r>
              <a:rPr lang="en-US" altLang="ja-JP" sz="1800" dirty="0">
                <a:solidFill>
                  <a:srgbClr val="008000"/>
                </a:solidFill>
                <a:effectLst/>
                <a:latin typeface="Arial Black"/>
                <a:ea typeface="HGP創英角ｺﾞｼｯｸUB"/>
                <a:cs typeface="Arial Black"/>
              </a:rPr>
              <a:t>IT</a:t>
            </a:r>
            <a:r>
              <a:rPr lang="ja-JP" altLang="en-US" sz="1800" dirty="0">
                <a:solidFill>
                  <a:srgbClr val="008000"/>
                </a:solidFill>
                <a:effectLst/>
                <a:latin typeface="Arial Black"/>
                <a:ea typeface="HGP創英角ｺﾞｼｯｸUB"/>
                <a:cs typeface="Arial Black"/>
              </a:rPr>
              <a:t>企業に発注して開発するもの</a:t>
            </a:r>
            <a:r>
              <a:rPr lang="ja-JP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Black"/>
                <a:ea typeface="HGP創英角ｺﾞｼｯｸUB"/>
                <a:cs typeface="Arial Black"/>
              </a:rPr>
              <a:t>”から、</a:t>
            </a:r>
            <a:endParaRPr lang="en-US" altLang="ja-JP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Black"/>
              <a:ea typeface="HGP創英角ｺﾞｼｯｸUB"/>
              <a:cs typeface="Arial Black"/>
            </a:endParaRPr>
          </a:p>
          <a:p>
            <a:pPr algn="ctr"/>
            <a:r>
              <a:rPr lang="ja-JP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Black"/>
                <a:ea typeface="HGP創英角ｺﾞｼｯｸUB"/>
                <a:cs typeface="Arial Black"/>
              </a:rPr>
              <a:t>“</a:t>
            </a:r>
            <a:r>
              <a:rPr lang="ja-JP" altLang="en-US" sz="1800" dirty="0">
                <a:solidFill>
                  <a:srgbClr val="0000FF"/>
                </a:solidFill>
                <a:effectLst/>
                <a:latin typeface="Arial Black"/>
                <a:ea typeface="HGP創英角ｺﾞｼｯｸUB"/>
                <a:cs typeface="Arial Black"/>
              </a:rPr>
              <a:t>サービスを選択して利用するもの</a:t>
            </a:r>
            <a:r>
              <a:rPr lang="ja-JP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Black"/>
                <a:ea typeface="HGP創英角ｺﾞｼｯｸUB"/>
                <a:cs typeface="Arial Black"/>
              </a:rPr>
              <a:t>”へと変化しているのに対して、</a:t>
            </a:r>
            <a:endParaRPr lang="en-US" altLang="ja-JP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Black"/>
              <a:ea typeface="HGP創英角ｺﾞｼｯｸUB"/>
              <a:cs typeface="Arial Black"/>
            </a:endParaRPr>
          </a:p>
          <a:p>
            <a:pPr algn="ctr"/>
            <a:r>
              <a:rPr lang="en-US" altLang="ja-JP" sz="2400" u="sng" dirty="0">
                <a:solidFill>
                  <a:srgbClr val="FF6600"/>
                </a:solidFill>
                <a:effectLst/>
                <a:latin typeface="Arial Black"/>
                <a:ea typeface="HGP創英角ｺﾞｼｯｸUB"/>
                <a:cs typeface="Arial Black"/>
              </a:rPr>
              <a:t>IT</a:t>
            </a:r>
            <a:r>
              <a:rPr lang="ja-JP" altLang="en-US" sz="2400" u="sng" dirty="0">
                <a:solidFill>
                  <a:srgbClr val="FF6600"/>
                </a:solidFill>
                <a:effectLst/>
                <a:latin typeface="Arial Black"/>
                <a:ea typeface="HGP創英角ｺﾞｼｯｸUB"/>
                <a:cs typeface="Arial Black"/>
              </a:rPr>
              <a:t>企業が必ずしもこの変化に対応していない</a:t>
            </a:r>
          </a:p>
        </p:txBody>
      </p:sp>
      <p:pic>
        <p:nvPicPr>
          <p:cNvPr id="6" name="図 5" descr="スクリーンショット 2014-04-22 17.1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19" y="1796874"/>
            <a:ext cx="6009388" cy="454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正方形/長方形 6"/>
          <p:cNvSpPr/>
          <p:nvPr/>
        </p:nvSpPr>
        <p:spPr>
          <a:xfrm>
            <a:off x="5606662" y="5957090"/>
            <a:ext cx="19684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「</a:t>
            </a:r>
            <a:r>
              <a:rPr lang="en-US" altLang="ja-JP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IT</a:t>
            </a:r>
            <a:r>
              <a:rPr lang="ja-JP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人材白書</a:t>
            </a:r>
            <a:r>
              <a:rPr lang="en-US" altLang="ja-JP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2014</a:t>
            </a:r>
            <a:r>
              <a:rPr lang="ja-JP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」</a:t>
            </a:r>
            <a:r>
              <a:rPr lang="en-US" altLang="ja-JP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IPA ,2014/4/18</a:t>
            </a:r>
            <a:endParaRPr lang="ja-JP" altLang="en-US" sz="10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24640" y="6337300"/>
            <a:ext cx="5291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IT</a:t>
            </a:r>
            <a:r>
              <a:rPr kumimoji="1"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企業とユーザー企業の今後</a:t>
            </a:r>
            <a:r>
              <a:rPr kumimoji="1"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3</a:t>
            </a:r>
            <a:r>
              <a:rPr kumimoji="1"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年間の新規</a:t>
            </a:r>
            <a:r>
              <a:rPr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／拡大予定の事業内容</a:t>
            </a:r>
            <a:endParaRPr kumimoji="1" lang="ja-JP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40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 bwMode="auto">
          <a:xfrm>
            <a:off x="990600" y="5867400"/>
            <a:ext cx="7239000" cy="53340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/>
                <a:ea typeface="HGP創英角ｺﾞｼｯｸUB"/>
                <a:cs typeface="Arial Black"/>
              </a:rPr>
              <a:t>求められる「費用対効果の見える化」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15424"/>
            <a:ext cx="5052195" cy="3060700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 bwMode="auto">
          <a:xfrm>
            <a:off x="990600" y="4038600"/>
            <a:ext cx="7239000" cy="1676400"/>
          </a:xfrm>
          <a:prstGeom prst="roundRect">
            <a:avLst>
              <a:gd name="adj" fmla="val 0"/>
            </a:avLst>
          </a:prstGeom>
          <a:solidFill>
            <a:srgbClr val="33ACBD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59393" name="タイトル 1"/>
          <p:cNvSpPr>
            <a:spLocks noGrp="1"/>
          </p:cNvSpPr>
          <p:nvPr>
            <p:ph type="title"/>
          </p:nvPr>
        </p:nvSpPr>
        <p:spPr>
          <a:xfrm>
            <a:off x="463550" y="209550"/>
            <a:ext cx="8678863" cy="493713"/>
          </a:xfrm>
        </p:spPr>
        <p:txBody>
          <a:bodyPr/>
          <a:lstStyle/>
          <a:p>
            <a:r>
              <a:rPr lang="ja-JP" altLang="en-US" dirty="0" smtClean="0">
                <a:ea typeface="ＭＳ Ｐゴシック" charset="-128"/>
              </a:rPr>
              <a:t>意志決定権のユーザー部門へのシフト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5876" y="3149024"/>
            <a:ext cx="7362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FFFFFF"/>
                </a:solidFill>
              </a:rPr>
              <a:t>IT</a:t>
            </a:r>
            <a:r>
              <a:rPr kumimoji="1" lang="ja-JP" altLang="en-US" sz="1400" dirty="0" smtClean="0">
                <a:solidFill>
                  <a:srgbClr val="FFFFFF"/>
                </a:solidFill>
              </a:rPr>
              <a:t>部門</a:t>
            </a:r>
          </a:p>
          <a:p>
            <a:pPr algn="ctr"/>
            <a:r>
              <a:rPr lang="en-US" altLang="ja-JP" sz="2000" dirty="0" smtClean="0">
                <a:solidFill>
                  <a:srgbClr val="FFFFFF"/>
                </a:solidFill>
              </a:rPr>
              <a:t>80%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36353" y="1472624"/>
            <a:ext cx="825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FFFFFF"/>
                </a:solidFill>
              </a:rPr>
              <a:t>非</a:t>
            </a:r>
            <a:r>
              <a:rPr kumimoji="1" lang="en-US" altLang="ja-JP" sz="1200" dirty="0" smtClean="0">
                <a:solidFill>
                  <a:srgbClr val="FFFFFF"/>
                </a:solidFill>
              </a:rPr>
              <a:t>IT</a:t>
            </a:r>
            <a:r>
              <a:rPr kumimoji="1" lang="ja-JP" altLang="en-US" sz="1200" dirty="0" smtClean="0">
                <a:solidFill>
                  <a:srgbClr val="FFFFFF"/>
                </a:solidFill>
              </a:rPr>
              <a:t>部門</a:t>
            </a:r>
          </a:p>
          <a:p>
            <a:r>
              <a:rPr lang="en-US" altLang="ja-JP" dirty="0" smtClean="0">
                <a:solidFill>
                  <a:srgbClr val="FFFFFF"/>
                </a:solidFill>
              </a:rPr>
              <a:t>20%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113" y="968750"/>
            <a:ext cx="5067300" cy="3069850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 bwMode="auto">
          <a:xfrm>
            <a:off x="3962400" y="2234624"/>
            <a:ext cx="1295400" cy="1066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02607" y="1009650"/>
            <a:ext cx="1426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7F7F7F"/>
                </a:solidFill>
              </a:rPr>
              <a:t>2019</a:t>
            </a:r>
            <a:r>
              <a:rPr kumimoji="1" lang="ja-JP" altLang="en-US" sz="3200" dirty="0" smtClean="0">
                <a:solidFill>
                  <a:srgbClr val="7F7F7F"/>
                </a:solidFill>
              </a:rPr>
              <a:t>年</a:t>
            </a:r>
            <a:endParaRPr kumimoji="1" lang="ja-JP" altLang="en-US" sz="3200" dirty="0">
              <a:solidFill>
                <a:srgbClr val="7F7F7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29350" y="3149024"/>
            <a:ext cx="1099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FFFFFF"/>
                </a:solidFill>
              </a:rPr>
              <a:t>非</a:t>
            </a:r>
            <a:r>
              <a:rPr kumimoji="1" lang="en-US" altLang="ja-JP" sz="1400" dirty="0" smtClean="0">
                <a:solidFill>
                  <a:srgbClr val="FFFFFF"/>
                </a:solidFill>
              </a:rPr>
              <a:t>IT</a:t>
            </a:r>
            <a:r>
              <a:rPr kumimoji="1" lang="ja-JP" altLang="en-US" sz="1400" dirty="0" smtClean="0">
                <a:solidFill>
                  <a:srgbClr val="FFFFFF"/>
                </a:solidFill>
              </a:rPr>
              <a:t>部門</a:t>
            </a:r>
          </a:p>
          <a:p>
            <a:pPr algn="ctr"/>
            <a:r>
              <a:rPr lang="en-US" altLang="ja-JP" sz="2000" dirty="0" smtClean="0">
                <a:solidFill>
                  <a:srgbClr val="FFFFFF"/>
                </a:solidFill>
              </a:rPr>
              <a:t>90%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08152" y="1141452"/>
            <a:ext cx="825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rgbClr val="FFFFFF"/>
                </a:solidFill>
              </a:rPr>
              <a:t>IT</a:t>
            </a:r>
            <a:r>
              <a:rPr kumimoji="1" lang="ja-JP" altLang="en-US" sz="1200" dirty="0" smtClean="0">
                <a:solidFill>
                  <a:srgbClr val="FFFFFF"/>
                </a:solidFill>
              </a:rPr>
              <a:t>部門</a:t>
            </a:r>
          </a:p>
          <a:p>
            <a:pPr algn="r"/>
            <a:r>
              <a:rPr lang="en-US" altLang="ja-JP" dirty="0">
                <a:solidFill>
                  <a:srgbClr val="FFFFFF"/>
                </a:solidFill>
              </a:rPr>
              <a:t>1</a:t>
            </a:r>
            <a:r>
              <a:rPr lang="en-US" altLang="ja-JP" dirty="0" smtClean="0">
                <a:solidFill>
                  <a:srgbClr val="FFFFFF"/>
                </a:solidFill>
              </a:rPr>
              <a:t>0%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90600" y="990600"/>
            <a:ext cx="1426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7F7F7F"/>
                </a:solidFill>
                <a:effectLst/>
              </a:rPr>
              <a:t>2000</a:t>
            </a:r>
            <a:r>
              <a:rPr kumimoji="1" lang="ja-JP" altLang="en-US" sz="3200" dirty="0" smtClean="0">
                <a:solidFill>
                  <a:srgbClr val="7F7F7F"/>
                </a:solidFill>
                <a:effectLst/>
              </a:rPr>
              <a:t>年</a:t>
            </a:r>
            <a:endParaRPr kumimoji="1" lang="ja-JP" altLang="en-US" sz="3200" dirty="0">
              <a:solidFill>
                <a:srgbClr val="7F7F7F"/>
              </a:solidFill>
              <a:effectLst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51368" y="4110335"/>
            <a:ext cx="5692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ビジネスのあらゆるセグメントがデジタル化</a:t>
            </a:r>
            <a:endParaRPr kumimoji="1" lang="ja-JP" altLang="en-US" sz="2400" dirty="0">
              <a:solidFill>
                <a:schemeClr val="bg1"/>
              </a:solidFill>
              <a:effectLst/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2133600" y="4648200"/>
            <a:ext cx="1447800" cy="381000"/>
          </a:xfrm>
          <a:prstGeom prst="roundRect">
            <a:avLst>
              <a:gd name="adj" fmla="val 0"/>
            </a:avLst>
          </a:prstGeom>
          <a:solidFill>
            <a:srgbClr val="8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R&amp;D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>
            <a:off x="3886200" y="4648200"/>
            <a:ext cx="1447800" cy="381000"/>
          </a:xfrm>
          <a:prstGeom prst="roundRect">
            <a:avLst>
              <a:gd name="adj" fmla="val 0"/>
            </a:avLst>
          </a:prstGeom>
          <a:solidFill>
            <a:srgbClr val="8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マーケティング</a:t>
            </a:r>
          </a:p>
        </p:txBody>
      </p:sp>
      <p:sp>
        <p:nvSpPr>
          <p:cNvPr id="22" name="角丸四角形 21"/>
          <p:cNvSpPr/>
          <p:nvPr/>
        </p:nvSpPr>
        <p:spPr bwMode="auto">
          <a:xfrm>
            <a:off x="2133600" y="5181600"/>
            <a:ext cx="1447800" cy="381000"/>
          </a:xfrm>
          <a:prstGeom prst="roundRect">
            <a:avLst>
              <a:gd name="adj" fmla="val 0"/>
            </a:avLst>
          </a:prstGeom>
          <a:solidFill>
            <a:srgbClr val="8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顧客接点</a:t>
            </a:r>
          </a:p>
        </p:txBody>
      </p:sp>
      <p:sp>
        <p:nvSpPr>
          <p:cNvPr id="23" name="角丸四角形 22"/>
          <p:cNvSpPr/>
          <p:nvPr/>
        </p:nvSpPr>
        <p:spPr bwMode="auto">
          <a:xfrm>
            <a:off x="3886200" y="5181600"/>
            <a:ext cx="1447800" cy="381000"/>
          </a:xfrm>
          <a:prstGeom prst="roundRect">
            <a:avLst>
              <a:gd name="adj" fmla="val 0"/>
            </a:avLst>
          </a:prstGeom>
          <a:solidFill>
            <a:srgbClr val="8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サポート</a:t>
            </a:r>
          </a:p>
        </p:txBody>
      </p:sp>
      <p:sp>
        <p:nvSpPr>
          <p:cNvPr id="24" name="角丸四角形 23"/>
          <p:cNvSpPr/>
          <p:nvPr/>
        </p:nvSpPr>
        <p:spPr bwMode="auto">
          <a:xfrm>
            <a:off x="5638800" y="4648200"/>
            <a:ext cx="1447800" cy="381000"/>
          </a:xfrm>
          <a:prstGeom prst="roundRect">
            <a:avLst>
              <a:gd name="adj" fmla="val 0"/>
            </a:avLst>
          </a:prstGeom>
          <a:solidFill>
            <a:srgbClr val="8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新規事業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5638800" y="5181600"/>
            <a:ext cx="1447800" cy="381000"/>
          </a:xfrm>
          <a:prstGeom prst="roundRect">
            <a:avLst>
              <a:gd name="adj" fmla="val 0"/>
            </a:avLst>
          </a:prstGeom>
          <a:solidFill>
            <a:srgbClr val="8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教育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/>
              <a:ea typeface="HGP創英角ｺﾞｼｯｸUB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839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5" grpId="0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 bwMode="auto">
          <a:xfrm>
            <a:off x="2540000" y="5169713"/>
            <a:ext cx="1828800" cy="106680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/>
              <a:ea typeface="HGP創英角ｺﾞｼｯｸUB"/>
              <a:cs typeface="Arial Black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最適化された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/>
              <a:ea typeface="HGP創英角ｺﾞｼｯｸUB"/>
              <a:cs typeface="Arial Black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組合せの実現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2540000" y="1766114"/>
            <a:ext cx="1828800" cy="1066800"/>
          </a:xfrm>
          <a:prstGeom prst="roundRect">
            <a:avLst>
              <a:gd name="adj" fmla="val 0"/>
            </a:avLst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/>
              <a:ea typeface="HGP創英角ｺﾞｼｯｸUB"/>
              <a:cs typeface="Arial Black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人月単価の積算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/>
              <a:ea typeface="HGP創英角ｺﾞｼｯｸUB"/>
              <a:cs typeface="Arial Black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+</a:t>
            </a: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　完成責任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Arial Black"/>
                <a:ea typeface="HGP創英角ｺﾞｼｯｸUB"/>
                <a:cs typeface="Arial Black"/>
              </a:rPr>
              <a:t>従来型</a:t>
            </a:r>
            <a:r>
              <a:rPr lang="en-US" altLang="ja-JP" dirty="0" smtClean="0">
                <a:solidFill>
                  <a:srgbClr val="000000"/>
                </a:solidFill>
                <a:latin typeface="Arial Black"/>
                <a:ea typeface="HGP創英角ｺﾞｼｯｸUB"/>
                <a:cs typeface="Arial Black"/>
              </a:rPr>
              <a:t>SI</a:t>
            </a:r>
            <a:r>
              <a:rPr lang="ja-JP" altLang="en-US" dirty="0" smtClean="0">
                <a:solidFill>
                  <a:srgbClr val="00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ビジネス</a:t>
            </a:r>
            <a:r>
              <a:rPr lang="ja-JP" altLang="en-US" dirty="0" smtClean="0"/>
              <a:t>の因数分解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 bwMode="auto">
          <a:xfrm>
            <a:off x="463550" y="3061514"/>
            <a:ext cx="2660650" cy="1066800"/>
          </a:xfrm>
          <a:prstGeom prst="roundRect">
            <a:avLst>
              <a:gd name="adj" fmla="val 0"/>
            </a:avLst>
          </a:prstGeom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SI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ビジネス</a:t>
            </a:r>
          </a:p>
        </p:txBody>
      </p:sp>
      <p:sp>
        <p:nvSpPr>
          <p:cNvPr id="8" name="角丸四角形 7"/>
          <p:cNvSpPr/>
          <p:nvPr/>
        </p:nvSpPr>
        <p:spPr bwMode="auto">
          <a:xfrm>
            <a:off x="2387600" y="987832"/>
            <a:ext cx="1828800" cy="10668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収益モデルとしての</a:t>
            </a: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/>
              <a:ea typeface="HGP創英角ｺﾞｼｯｸUB"/>
              <a:cs typeface="Arial Black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SI</a:t>
            </a: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ビジネス</a:t>
            </a:r>
          </a:p>
        </p:txBody>
      </p:sp>
      <p:sp>
        <p:nvSpPr>
          <p:cNvPr id="9" name="角丸四角形 8"/>
          <p:cNvSpPr/>
          <p:nvPr/>
        </p:nvSpPr>
        <p:spPr bwMode="auto">
          <a:xfrm>
            <a:off x="2387600" y="4407713"/>
            <a:ext cx="1828800" cy="1066800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顧客価値としての</a:t>
            </a: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/>
              <a:ea typeface="HGP創英角ｺﾞｼｯｸUB"/>
              <a:cs typeface="Arial Black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SI</a:t>
            </a: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ビジネス</a:t>
            </a:r>
          </a:p>
        </p:txBody>
      </p:sp>
      <p:sp>
        <p:nvSpPr>
          <p:cNvPr id="21" name="右矢印 20"/>
          <p:cNvSpPr/>
          <p:nvPr/>
        </p:nvSpPr>
        <p:spPr bwMode="auto">
          <a:xfrm rot="19031430">
            <a:off x="1442256" y="2252175"/>
            <a:ext cx="973277" cy="53340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23" name="右矢印 22"/>
          <p:cNvSpPr/>
          <p:nvPr/>
        </p:nvSpPr>
        <p:spPr bwMode="auto">
          <a:xfrm rot="2568570" flipV="1">
            <a:off x="1442254" y="4360373"/>
            <a:ext cx="973277" cy="533400"/>
          </a:xfrm>
          <a:prstGeom prst="rightArrow">
            <a:avLst/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 Black"/>
              <a:ea typeface="HGP創英角ｺﾞｼｯｸUB"/>
              <a:cs typeface="Arial Black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6000750" y="976515"/>
            <a:ext cx="2660650" cy="1941716"/>
            <a:chOff x="6000750" y="976515"/>
            <a:chExt cx="2660650" cy="1941716"/>
          </a:xfrm>
        </p:grpSpPr>
        <p:sp>
          <p:nvSpPr>
            <p:cNvPr id="15" name="角丸四角形 14"/>
            <p:cNvSpPr/>
            <p:nvPr/>
          </p:nvSpPr>
          <p:spPr bwMode="auto">
            <a:xfrm>
              <a:off x="6000750" y="976515"/>
              <a:ext cx="2660650" cy="1066800"/>
            </a:xfrm>
            <a:prstGeom prst="roundRect">
              <a:avLst>
                <a:gd name="adj" fmla="val 0"/>
              </a:avLst>
            </a:prstGeom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dirty="0" smtClean="0">
                  <a:solidFill>
                    <a:schemeClr val="bg1"/>
                  </a:solidFill>
                  <a:effectLst/>
                  <a:latin typeface="Arial Black"/>
                  <a:ea typeface="HGP創英角ｺﾞｼｯｸUB"/>
                  <a:cs typeface="Arial Black"/>
                </a:rPr>
                <a:t>イノベーション</a:t>
              </a:r>
              <a:endParaRPr kumimoji="0" lang="en-US" altLang="ja-JP" sz="2400" dirty="0" smtClean="0"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latin typeface="Arial Black"/>
                  <a:ea typeface="HGP創英角ｺﾞｼｯｸUB"/>
                  <a:cs typeface="Arial Black"/>
                </a:rPr>
                <a:t>ビジネス</a:t>
              </a:r>
              <a:r>
                <a:rPr kumimoji="0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latin typeface="Arial Black"/>
                  <a:ea typeface="HGP創英角ｺﾞｼｯｸUB"/>
                  <a:cs typeface="Arial Black"/>
                </a:rPr>
                <a:t>  </a:t>
              </a:r>
              <a:r>
                <a:rPr kumimoji="0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latin typeface="Arial Black"/>
                  <a:ea typeface="HGP創英角ｺﾞｼｯｸUB"/>
                  <a:cs typeface="Arial Black"/>
                </a:rPr>
                <a:t>＞</a:t>
              </a:r>
              <a:r>
                <a:rPr kumimoji="0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latin typeface="Arial Black"/>
                  <a:ea typeface="HGP創英角ｺﾞｼｯｸUB"/>
                  <a:cs typeface="Arial Black"/>
                </a:rPr>
                <a:t>  </a:t>
              </a:r>
              <a:r>
                <a:rPr kumimoji="0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latin typeface="Arial Black"/>
                  <a:ea typeface="HGP創英角ｺﾞｼｯｸUB"/>
                  <a:cs typeface="Arial Black"/>
                </a:rPr>
                <a:t>テクノロジー</a:t>
              </a:r>
              <a:endPara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endParaRPr>
            </a:p>
          </p:txBody>
        </p:sp>
        <p:sp>
          <p:nvSpPr>
            <p:cNvPr id="3" name="下矢印 2"/>
            <p:cNvSpPr/>
            <p:nvPr/>
          </p:nvSpPr>
          <p:spPr bwMode="auto">
            <a:xfrm>
              <a:off x="6924674" y="2166043"/>
              <a:ext cx="809625" cy="752188"/>
            </a:xfrm>
            <a:prstGeom prst="downArrow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 Black"/>
                <a:ea typeface="HGP創英角ｺﾞｼｯｸUB"/>
                <a:cs typeface="Arial Black"/>
              </a:endParaRPr>
            </a:p>
          </p:txBody>
        </p:sp>
      </p:grpSp>
      <p:grpSp>
        <p:nvGrpSpPr>
          <p:cNvPr id="4" name="図形グループ 3"/>
          <p:cNvGrpSpPr/>
          <p:nvPr/>
        </p:nvGrpSpPr>
        <p:grpSpPr>
          <a:xfrm>
            <a:off x="4368799" y="987832"/>
            <a:ext cx="1523999" cy="1845082"/>
            <a:chOff x="4486274" y="987832"/>
            <a:chExt cx="1463676" cy="1615668"/>
          </a:xfrm>
        </p:grpSpPr>
        <p:sp>
          <p:nvSpPr>
            <p:cNvPr id="29" name="爆発 2 28"/>
            <p:cNvSpPr/>
            <p:nvPr/>
          </p:nvSpPr>
          <p:spPr bwMode="auto">
            <a:xfrm>
              <a:off x="4486274" y="987832"/>
              <a:ext cx="1463676" cy="1615668"/>
            </a:xfrm>
            <a:prstGeom prst="irregularSeal2">
              <a:avLst/>
            </a:prstGeom>
            <a:solidFill>
              <a:srgbClr val="CC0000">
                <a:alpha val="63000"/>
              </a:srgbClr>
            </a:solidFill>
            <a:ln w="28575" cmpd="sng">
              <a:noFill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0" lang="ja-JP" altLang="en-US" sz="1600" dirty="0">
                <a:solidFill>
                  <a:srgbClr val="484848"/>
                </a:solidFill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710655" y="1625573"/>
              <a:ext cx="867076" cy="458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800" dirty="0" smtClean="0">
                  <a:solidFill>
                    <a:schemeClr val="bg1"/>
                  </a:solidFill>
                </a:rPr>
                <a:t>崩壊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図形グループ 5"/>
          <p:cNvGrpSpPr/>
          <p:nvPr/>
        </p:nvGrpSpPr>
        <p:grpSpPr>
          <a:xfrm>
            <a:off x="4486274" y="3033915"/>
            <a:ext cx="4175126" cy="3186316"/>
            <a:chOff x="4486274" y="3033915"/>
            <a:chExt cx="4175126" cy="3186316"/>
          </a:xfrm>
        </p:grpSpPr>
        <p:sp>
          <p:nvSpPr>
            <p:cNvPr id="13" name="角丸四角形 12"/>
            <p:cNvSpPr/>
            <p:nvPr/>
          </p:nvSpPr>
          <p:spPr bwMode="auto">
            <a:xfrm>
              <a:off x="6000750" y="5153430"/>
              <a:ext cx="2660650" cy="1066800"/>
            </a:xfrm>
            <a:prstGeom prst="roundRect">
              <a:avLst>
                <a:gd name="adj" fmla="val 0"/>
              </a:avLst>
            </a:prstGeom>
            <a:solidFill>
              <a:srgbClr val="33ACBD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/>
                  <a:ea typeface="HGP創英角ｺﾞｼｯｸUB"/>
                  <a:cs typeface="Arial Black"/>
                </a:rPr>
                <a:t>テクノロジー</a:t>
              </a:r>
              <a:endPara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dirty="0" smtClean="0">
                  <a:solidFill>
                    <a:schemeClr val="bg1"/>
                  </a:solidFill>
                  <a:latin typeface="Arial Black"/>
                  <a:ea typeface="HGP創英角ｺﾞｼｯｸUB"/>
                  <a:cs typeface="Arial Black"/>
                </a:rPr>
                <a:t>新たな収益モデル</a:t>
              </a: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endParaRPr>
            </a:p>
          </p:txBody>
        </p:sp>
        <p:sp>
          <p:nvSpPr>
            <p:cNvPr id="14" name="角丸四角形 13"/>
            <p:cNvSpPr/>
            <p:nvPr/>
          </p:nvSpPr>
          <p:spPr bwMode="auto">
            <a:xfrm>
              <a:off x="6000750" y="3033915"/>
              <a:ext cx="2660650" cy="106680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/>
                  <a:ea typeface="HGP創英角ｺﾞｼｯｸUB"/>
                  <a:cs typeface="Arial Black"/>
                </a:rPr>
                <a:t>ポスト</a:t>
              </a:r>
              <a:r>
                <a:rPr kumimoji="0" lang="en-US" altLang="ja-JP" sz="2400" dirty="0" smtClean="0">
                  <a:solidFill>
                    <a:schemeClr val="bg1"/>
                  </a:solidFill>
                  <a:effectLst/>
                  <a:latin typeface="Arial Black"/>
                  <a:ea typeface="HGP創英角ｺﾞｼｯｸUB"/>
                  <a:cs typeface="Arial Black"/>
                </a:rPr>
                <a:t>SI</a:t>
              </a:r>
              <a:r>
                <a: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/>
                  <a:ea typeface="HGP創英角ｺﾞｼｯｸUB"/>
                  <a:cs typeface="Arial Black"/>
                </a:rPr>
                <a:t>ビジネス</a:t>
              </a:r>
              <a:endPara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endParaRPr>
            </a:p>
          </p:txBody>
        </p:sp>
        <p:sp>
          <p:nvSpPr>
            <p:cNvPr id="25" name="右矢印 24"/>
            <p:cNvSpPr/>
            <p:nvPr/>
          </p:nvSpPr>
          <p:spPr bwMode="auto">
            <a:xfrm>
              <a:off x="4486274" y="5153430"/>
              <a:ext cx="1406525" cy="1066801"/>
            </a:xfrm>
            <a:prstGeom prst="rightArrow">
              <a:avLst/>
            </a:prstGeom>
            <a:solidFill>
              <a:srgbClr val="008000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/>
                  <a:ea typeface="HGP創英角ｺﾞｼｯｸUB"/>
                  <a:cs typeface="Arial Black"/>
                </a:rPr>
                <a:t>拡大</a:t>
              </a:r>
            </a:p>
          </p:txBody>
        </p:sp>
        <p:sp>
          <p:nvSpPr>
            <p:cNvPr id="36" name="下矢印 35"/>
            <p:cNvSpPr/>
            <p:nvPr/>
          </p:nvSpPr>
          <p:spPr bwMode="auto">
            <a:xfrm flipV="1">
              <a:off x="6924674" y="4274243"/>
              <a:ext cx="809625" cy="752188"/>
            </a:xfrm>
            <a:prstGeom prst="downArrow">
              <a:avLst/>
            </a:prstGeom>
            <a:solidFill>
              <a:srgbClr val="33ACBD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 Black"/>
                <a:ea typeface="HGP創英角ｺﾞｼｯｸUB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3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9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9740" y="152400"/>
            <a:ext cx="8991600" cy="533400"/>
          </a:xfrm>
        </p:spPr>
        <p:txBody>
          <a:bodyPr/>
          <a:lstStyle/>
          <a:p>
            <a:r>
              <a:rPr kumimoji="1" lang="ja-JP" altLang="en-US" dirty="0" smtClean="0"/>
              <a:t>新しい収益モデルの可能性</a:t>
            </a:r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 bwMode="auto">
          <a:xfrm>
            <a:off x="5105401" y="1018401"/>
            <a:ext cx="1676400" cy="5257800"/>
          </a:xfrm>
          <a:prstGeom prst="roundRect">
            <a:avLst>
              <a:gd name="adj" fmla="val 0"/>
            </a:avLst>
          </a:prstGeom>
          <a:solidFill>
            <a:srgbClr val="8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4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販売</a:t>
            </a:r>
            <a:endParaRPr kumimoji="0" lang="en-US" altLang="ja-JP" sz="4400" dirty="0" smtClean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物品・ライセンス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6858001" y="1018401"/>
            <a:ext cx="1676400" cy="5257800"/>
          </a:xfrm>
          <a:prstGeom prst="roundRect">
            <a:avLst>
              <a:gd name="adj" fmla="val 0"/>
            </a:avLst>
          </a:prstGeom>
          <a:solidFill>
            <a:srgbClr val="8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工数</a:t>
            </a:r>
            <a:endParaRPr kumimoji="0" lang="en-US" altLang="ja-JP" sz="4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人月積算</a:t>
            </a:r>
            <a:endParaRPr kumimoji="0" lang="en-US" altLang="ja-JP" sz="1400" dirty="0" smtClean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 smtClean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 smtClean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 smtClean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 smtClean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 smtClean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dirty="0" smtClean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1371601" y="2542401"/>
            <a:ext cx="7467600" cy="2209800"/>
            <a:chOff x="1371601" y="2542401"/>
            <a:chExt cx="7467600" cy="2209800"/>
          </a:xfrm>
        </p:grpSpPr>
        <p:sp>
          <p:nvSpPr>
            <p:cNvPr id="28" name="角丸四角形 27"/>
            <p:cNvSpPr/>
            <p:nvPr/>
          </p:nvSpPr>
          <p:spPr bwMode="auto">
            <a:xfrm>
              <a:off x="1371601" y="4066401"/>
              <a:ext cx="7391400" cy="685800"/>
            </a:xfrm>
            <a:prstGeom prst="roundRect">
              <a:avLst>
                <a:gd name="adj" fmla="val 0"/>
              </a:avLst>
            </a:prstGeom>
            <a:solidFill>
              <a:srgbClr val="0000FF">
                <a:alpha val="69000"/>
              </a:srgb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　成果報酬</a:t>
              </a: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1371601" y="2542401"/>
              <a:ext cx="7391400" cy="685800"/>
            </a:xfrm>
            <a:prstGeom prst="roundRect">
              <a:avLst>
                <a:gd name="adj" fmla="val 0"/>
              </a:avLst>
            </a:prstGeom>
            <a:solidFill>
              <a:srgbClr val="008000">
                <a:alpha val="69000"/>
              </a:srgb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　サブスクリプション</a:t>
              </a:r>
            </a:p>
          </p:txBody>
        </p:sp>
        <p:sp>
          <p:nvSpPr>
            <p:cNvPr id="24" name="角丸四角形 23"/>
            <p:cNvSpPr/>
            <p:nvPr/>
          </p:nvSpPr>
          <p:spPr bwMode="auto">
            <a:xfrm>
              <a:off x="1371601" y="3304401"/>
              <a:ext cx="7391400" cy="685800"/>
            </a:xfrm>
            <a:prstGeom prst="roundRect">
              <a:avLst>
                <a:gd name="adj" fmla="val 0"/>
              </a:avLst>
            </a:prstGeom>
            <a:solidFill>
              <a:srgbClr val="0000FF">
                <a:alpha val="69000"/>
              </a:srgb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　レベニューシェア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562601" y="2567801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FFFFFF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ソニックガーデン</a:t>
              </a:r>
              <a:endParaRPr kumimoji="1" lang="en-US" altLang="ja-JP" sz="20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  <a:p>
              <a:r>
                <a:rPr lang="ja-JP" altLang="en-US" sz="1600" dirty="0" smtClean="0">
                  <a:solidFill>
                    <a:srgbClr val="FFFFFF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納品のない受託開発</a:t>
              </a:r>
              <a:endParaRPr kumimoji="1" lang="ja-JP" altLang="en-US" sz="1600" dirty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562601" y="3329801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solidFill>
                    <a:srgbClr val="FFFFFF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日本ユニシス</a:t>
              </a:r>
            </a:p>
            <a:p>
              <a:r>
                <a:rPr lang="ja-JP" altLang="en-US" sz="1600" dirty="0" smtClean="0">
                  <a:solidFill>
                    <a:srgbClr val="FFFFFF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イオン・モール</a:t>
              </a:r>
              <a:endParaRPr lang="en-US" altLang="ja-JP" sz="16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562601" y="4091801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FFFF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NTT</a:t>
              </a:r>
              <a:r>
                <a:rPr lang="ja-JP" altLang="en-US" sz="2000" dirty="0" smtClean="0">
                  <a:solidFill>
                    <a:srgbClr val="FFFFFF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データ</a:t>
              </a:r>
            </a:p>
            <a:p>
              <a:r>
                <a:rPr lang="en-US" altLang="ja-JP" sz="1600" dirty="0" smtClean="0">
                  <a:solidFill>
                    <a:srgbClr val="FFFFFF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ANA</a:t>
              </a:r>
              <a:r>
                <a:rPr lang="ja-JP" altLang="en-US" sz="1600" dirty="0" smtClean="0">
                  <a:solidFill>
                    <a:srgbClr val="FFFFFF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・新貨物基幹システム</a:t>
              </a:r>
              <a:endParaRPr lang="en-US" altLang="ja-JP" sz="16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</p:grpSp>
      <p:pic>
        <p:nvPicPr>
          <p:cNvPr id="33" name="Picture 26" descr="j043394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505700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7" descr="j043262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1" y="1018401"/>
            <a:ext cx="883139" cy="88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1371600" y="1018401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ja-JP" altLang="en-US" sz="2400" dirty="0">
                <a:solidFill>
                  <a:srgbClr val="0000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経費化</a:t>
            </a:r>
            <a:endParaRPr lang="en-US" altLang="ja-JP" sz="2400" dirty="0">
              <a:solidFill>
                <a:srgbClr val="0000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342900" indent="-342900">
              <a:buFont typeface="Wingdings" charset="2"/>
              <a:buChar char="v"/>
            </a:pPr>
            <a:r>
              <a:rPr kumimoji="1" lang="ja-JP" altLang="en-US" sz="2400" dirty="0" smtClean="0">
                <a:solidFill>
                  <a:srgbClr val="0000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初期投資の軽減・削減</a:t>
            </a:r>
            <a:endParaRPr kumimoji="1" lang="en-US" altLang="ja-JP" sz="2400" dirty="0" smtClean="0">
              <a:solidFill>
                <a:srgbClr val="0000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342900" indent="-342900">
              <a:buFont typeface="Wingdings" charset="2"/>
              <a:buChar char="v"/>
            </a:pPr>
            <a:r>
              <a:rPr kumimoji="1" lang="ja-JP" altLang="en-US" sz="2400" dirty="0" smtClean="0">
                <a:solidFill>
                  <a:srgbClr val="0000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ビジネス変化への即応</a:t>
            </a:r>
            <a:endParaRPr kumimoji="1" lang="ja-JP" altLang="en-US" sz="2400" dirty="0">
              <a:solidFill>
                <a:srgbClr val="0000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371601" y="5057001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kumimoji="1" lang="ja-JP" altLang="en-US" sz="2400" dirty="0" smtClean="0">
                <a:solidFill>
                  <a:srgbClr val="0000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ストック収益化</a:t>
            </a:r>
            <a:endParaRPr kumimoji="1" lang="en-US" altLang="ja-JP" sz="2400" dirty="0" smtClean="0">
              <a:solidFill>
                <a:srgbClr val="0000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342900" indent="-342900">
              <a:buFont typeface="Wingdings" charset="2"/>
              <a:buChar char="v"/>
            </a:pPr>
            <a:r>
              <a:rPr kumimoji="1" lang="ja-JP" altLang="en-US" sz="2400" dirty="0" smtClean="0">
                <a:solidFill>
                  <a:srgbClr val="0000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利益拡大</a:t>
            </a:r>
          </a:p>
          <a:p>
            <a:pPr marL="342900" indent="-342900">
              <a:buFont typeface="Wingdings" charset="2"/>
              <a:buChar char="v"/>
            </a:pPr>
            <a:r>
              <a:rPr kumimoji="1" lang="ja-JP" altLang="en-US" sz="2400" dirty="0" smtClean="0">
                <a:solidFill>
                  <a:srgbClr val="0000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顧客の囲い込み</a:t>
            </a:r>
            <a:endParaRPr kumimoji="1" lang="en-US" altLang="ja-JP" sz="2400" dirty="0" smtClean="0">
              <a:solidFill>
                <a:srgbClr val="0000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81000" y="1856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0000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ユーザー</a:t>
            </a:r>
            <a:endParaRPr kumimoji="1" lang="ja-JP" altLang="en-US" sz="1200" dirty="0">
              <a:solidFill>
                <a:srgbClr val="0000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81000" y="61238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0000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ベンダー</a:t>
            </a:r>
            <a:endParaRPr kumimoji="1" lang="ja-JP" altLang="en-US" sz="1200" dirty="0">
              <a:solidFill>
                <a:srgbClr val="0000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381001" y="2237601"/>
            <a:ext cx="914400" cy="2802467"/>
            <a:chOff x="381001" y="2237601"/>
            <a:chExt cx="914400" cy="2802467"/>
          </a:xfrm>
        </p:grpSpPr>
        <p:sp>
          <p:nvSpPr>
            <p:cNvPr id="38" name="左右矢印 37"/>
            <p:cNvSpPr/>
            <p:nvPr/>
          </p:nvSpPr>
          <p:spPr bwMode="auto">
            <a:xfrm rot="5400000">
              <a:off x="-563033" y="3181635"/>
              <a:ext cx="2802467" cy="914400"/>
            </a:xfrm>
            <a:prstGeom prst="leftRightArrow">
              <a:avLst/>
            </a:prstGeom>
            <a:solidFill>
              <a:srgbClr val="33ACBD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65640" y="2796401"/>
              <a:ext cx="553998" cy="17774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FFFF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ゴールの共有</a:t>
              </a:r>
              <a:endParaRPr kumimoji="1" lang="ja-JP" altLang="en-US" sz="2400" dirty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9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690381"/>
            <a:ext cx="981767" cy="16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正方形/長方形 1"/>
          <p:cNvSpPr/>
          <p:nvPr/>
        </p:nvSpPr>
        <p:spPr>
          <a:xfrm>
            <a:off x="4655271" y="4376423"/>
            <a:ext cx="4403697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24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クラウド利用の</a:t>
            </a:r>
            <a:endParaRPr lang="en-US" altLang="ja-JP" sz="2400" dirty="0" smtClean="0">
              <a:solidFill>
                <a:schemeClr val="bg1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algn="r"/>
            <a:r>
              <a:rPr lang="ja-JP" altLang="en-US" sz="24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戦略とシナリオ</a:t>
            </a:r>
            <a:endParaRPr lang="ja-JP" altLang="en-US" sz="2400" dirty="0">
              <a:solidFill>
                <a:schemeClr val="bg1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72001" y="4376423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0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32833" y="2946400"/>
            <a:ext cx="696383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ＤＦＰ教科書体W3"/>
                <a:ea typeface="ＤＦＰ教科書体W3"/>
                <a:cs typeface="ＤＦＰ教科書体W3"/>
              </a:rPr>
              <a:t>「信頼性が高く、多機能な商品を、安く大量に</a:t>
            </a:r>
            <a:r>
              <a:rPr lang="ja-JP" altLang="en-US" sz="2400" dirty="0" smtClean="0">
                <a:latin typeface="ＤＦＰ教科書体W3"/>
                <a:ea typeface="ＤＦＰ教科書体W3"/>
                <a:cs typeface="ＤＦＰ教科書体W3"/>
              </a:rPr>
              <a:t>」</a:t>
            </a:r>
            <a:endParaRPr lang="en-US" altLang="ja-JP" sz="2400" dirty="0" smtClean="0">
              <a:latin typeface="ＤＦＰ教科書体W3"/>
              <a:ea typeface="ＤＦＰ教科書体W3"/>
              <a:cs typeface="ＤＦＰ教科書体W3"/>
            </a:endParaRPr>
          </a:p>
          <a:p>
            <a:endParaRPr lang="en-US" altLang="ja-JP" dirty="0">
              <a:latin typeface="ＤＦＰ教科書体W3"/>
              <a:ea typeface="ＤＦＰ教科書体W3"/>
              <a:cs typeface="ＤＦＰ教科書体W3"/>
            </a:endParaRPr>
          </a:p>
          <a:p>
            <a:r>
              <a:rPr lang="ja-JP" altLang="en-US" dirty="0" smtClean="0">
                <a:latin typeface="ＤＦＰ教科書体W3"/>
                <a:ea typeface="ＤＦＰ教科書体W3"/>
                <a:cs typeface="ＤＦＰ教科書体W3"/>
              </a:rPr>
              <a:t>「</a:t>
            </a:r>
            <a:r>
              <a:rPr lang="ja-JP" altLang="en-US" dirty="0">
                <a:latin typeface="ＤＦＰ教科書体W3"/>
                <a:ea typeface="ＤＦＰ教科書体W3"/>
                <a:cs typeface="ＤＦＰ教科書体W3"/>
              </a:rPr>
              <a:t>産業人の使命は貧乏の克服である。（略）産業人の使命も、水道の水の如く、物資を無尽蔵にたらしめ、無代に等しい価格で提供する事にある。それによって、人生に幸福を齎し、この世に極楽楽土を建設する事が出来るのである。松下電器の真使命も亦その点に在る</a:t>
            </a:r>
            <a:r>
              <a:rPr lang="ja-JP" altLang="en-US" dirty="0" smtClean="0">
                <a:latin typeface="ＤＦＰ教科書体W3"/>
                <a:ea typeface="ＤＦＰ教科書体W3"/>
                <a:cs typeface="ＤＦＰ教科書体W3"/>
              </a:rPr>
              <a:t>」</a:t>
            </a:r>
            <a:endParaRPr lang="en-US" altLang="ja-JP" dirty="0" smtClean="0">
              <a:latin typeface="ＤＦＰ教科書体W3"/>
              <a:ea typeface="ＤＦＰ教科書体W3"/>
              <a:cs typeface="ＤＦＰ教科書体W3"/>
            </a:endParaRPr>
          </a:p>
          <a:p>
            <a:endParaRPr lang="en-US" altLang="ja-JP" sz="2000" dirty="0">
              <a:latin typeface="ＤＦＰ教科書体W3"/>
              <a:ea typeface="ＤＦＰ教科書体W3"/>
              <a:cs typeface="ＤＦＰ教科書体W3"/>
            </a:endParaRPr>
          </a:p>
          <a:p>
            <a:pPr algn="r"/>
            <a:r>
              <a:rPr lang="ja-JP" altLang="en-US" sz="2000" dirty="0">
                <a:latin typeface="ＤＦＰ教科書体W3"/>
                <a:ea typeface="ＤＦＰ教科書体W3"/>
                <a:cs typeface="ＤＦＰ教科書体W3"/>
              </a:rPr>
              <a:t>松下</a:t>
            </a:r>
            <a:r>
              <a:rPr lang="ja-JP" altLang="en-US" sz="2000" dirty="0" smtClean="0">
                <a:latin typeface="ＤＦＰ教科書体W3"/>
                <a:ea typeface="ＤＦＰ教科書体W3"/>
                <a:cs typeface="ＤＦＰ教科書体W3"/>
              </a:rPr>
              <a:t>幸之助</a:t>
            </a:r>
            <a:r>
              <a:rPr lang="en-US" altLang="ja-JP" sz="2000" dirty="0">
                <a:latin typeface="ＤＦＰ教科書体W3"/>
                <a:ea typeface="ＤＦＰ教科書体W3"/>
                <a:cs typeface="ＤＦＰ教科書体W3"/>
              </a:rPr>
              <a:t> / 1932</a:t>
            </a:r>
            <a:r>
              <a:rPr lang="ja-JP" altLang="en-US" sz="2000" dirty="0">
                <a:latin typeface="ＤＦＰ教科書体W3"/>
                <a:ea typeface="ＤＦＰ教科書体W3"/>
                <a:cs typeface="ＤＦＰ教科書体W3"/>
              </a:rPr>
              <a:t>年</a:t>
            </a:r>
            <a:r>
              <a:rPr lang="en-US" altLang="ja-JP" sz="2000" dirty="0">
                <a:latin typeface="ＤＦＰ教科書体W3"/>
                <a:ea typeface="ＤＦＰ教科書体W3"/>
                <a:cs typeface="ＤＦＰ教科書体W3"/>
              </a:rPr>
              <a:t>5</a:t>
            </a:r>
            <a:r>
              <a:rPr lang="ja-JP" altLang="en-US" sz="2000" dirty="0">
                <a:latin typeface="ＤＦＰ教科書体W3"/>
                <a:ea typeface="ＤＦＰ教科書体W3"/>
                <a:cs typeface="ＤＦＰ教科書体W3"/>
              </a:rPr>
              <a:t>月</a:t>
            </a:r>
            <a:r>
              <a:rPr lang="en-US" altLang="ja-JP" sz="2000" dirty="0">
                <a:latin typeface="ＤＦＰ教科書体W3"/>
                <a:ea typeface="ＤＦＰ教科書体W3"/>
                <a:cs typeface="ＤＦＰ教科書体W3"/>
              </a:rPr>
              <a:t>5</a:t>
            </a:r>
            <a:r>
              <a:rPr lang="ja-JP" altLang="en-US" sz="2000" dirty="0">
                <a:latin typeface="ＤＦＰ教科書体W3"/>
                <a:ea typeface="ＤＦＰ教科書体W3"/>
                <a:cs typeface="ＤＦＰ教科書体W3"/>
              </a:rPr>
              <a:t>日</a:t>
            </a:r>
            <a:endParaRPr lang="en-US" altLang="ja-JP" sz="2000" dirty="0">
              <a:latin typeface="ＤＦＰ教科書体W3"/>
              <a:ea typeface="ＤＦＰ教科書体W3"/>
              <a:cs typeface="ＤＦＰ教科書体W3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9900" y="1268968"/>
            <a:ext cx="7728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0000FF"/>
                </a:solidFill>
              </a:rPr>
              <a:t>「水道哲学」からの決別</a:t>
            </a:r>
            <a:endParaRPr kumimoji="1" lang="ja-JP" altLang="en-US" sz="6000" dirty="0">
              <a:solidFill>
                <a:srgbClr val="0000FF"/>
              </a:solidFill>
            </a:endParaRPr>
          </a:p>
        </p:txBody>
      </p:sp>
      <p:pic>
        <p:nvPicPr>
          <p:cNvPr id="4" name="図 3" descr="ph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62" y="2946400"/>
            <a:ext cx="1878303" cy="2633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新規事業を成功させるための前提（１）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719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9900" y="2362538"/>
            <a:ext cx="810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「シーズ起点」</a:t>
            </a:r>
            <a:endParaRPr lang="en-US" altLang="ja-JP" sz="2800" dirty="0" smtClean="0"/>
          </a:p>
          <a:p>
            <a:r>
              <a:rPr lang="ja-JP" altLang="en-US" sz="2400" dirty="0" smtClean="0"/>
              <a:t>このような技術があるから、コレを使ってビジネスを創る</a:t>
            </a:r>
            <a:endParaRPr lang="en-US" altLang="ja-JP" sz="2400" dirty="0" smtClean="0"/>
          </a:p>
          <a:p>
            <a:pPr marL="800100" lvl="1" indent="-342900">
              <a:buFont typeface="Wingdings" charset="2"/>
              <a:buChar char="v"/>
            </a:pPr>
            <a:r>
              <a:rPr lang="ja-JP" altLang="en-US" sz="2000" dirty="0" smtClean="0"/>
              <a:t>こちらに都合の良い市場の創造</a:t>
            </a:r>
            <a:endParaRPr lang="en-US" altLang="ja-JP" sz="2000" dirty="0" smtClean="0"/>
          </a:p>
          <a:p>
            <a:pPr marL="800100" lvl="1" indent="-342900">
              <a:buFont typeface="Wingdings" charset="2"/>
              <a:buChar char="v"/>
            </a:pPr>
            <a:r>
              <a:rPr lang="ja-JP" altLang="en-US" sz="2000" dirty="0" smtClean="0"/>
              <a:t>こちらの思惑通りに行動してくれる顧客の創造</a:t>
            </a:r>
            <a:endParaRPr lang="en-US" altLang="ja-JP" sz="2000" dirty="0" smtClean="0"/>
          </a:p>
          <a:p>
            <a:pPr marL="800100" lvl="1" indent="-342900">
              <a:buFont typeface="Wingdings" charset="2"/>
              <a:buChar char="v"/>
            </a:pPr>
            <a:r>
              <a:rPr lang="ja-JP" altLang="en-US" sz="2000" dirty="0" smtClean="0"/>
              <a:t>経営者が納得してくれる事業戦略の創造</a:t>
            </a:r>
            <a:endParaRPr lang="en-US" altLang="ja-JP" sz="2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9900" y="1268968"/>
            <a:ext cx="7797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0000FF"/>
                </a:solidFill>
              </a:rPr>
              <a:t>「シーズ起点」から「ニーズ起点」</a:t>
            </a:r>
            <a:endParaRPr kumimoji="1" lang="ja-JP" altLang="en-US" sz="4400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9900" y="4369138"/>
            <a:ext cx="810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「ニーズ起点」</a:t>
            </a:r>
            <a:endParaRPr lang="en-US" altLang="ja-JP" sz="2800" dirty="0" smtClean="0"/>
          </a:p>
          <a:p>
            <a:r>
              <a:rPr lang="ja-JP" altLang="en-US" sz="2400" dirty="0" smtClean="0"/>
              <a:t>顧客の「こういうのがあったらいいなぁ」からビジネスを創る</a:t>
            </a:r>
            <a:endParaRPr lang="en-US" altLang="ja-JP" sz="2400" dirty="0" smtClean="0"/>
          </a:p>
          <a:p>
            <a:pPr marL="800100" lvl="1" indent="-342900">
              <a:buFont typeface="Wingdings" charset="2"/>
              <a:buChar char="v"/>
            </a:pPr>
            <a:r>
              <a:rPr lang="en-US" altLang="ja-JP" sz="2000" dirty="0" smtClean="0"/>
              <a:t>STP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Segment/Target/Position</a:t>
            </a:r>
            <a:r>
              <a:rPr lang="ja-JP" altLang="en-US" sz="2000" dirty="0" smtClean="0"/>
              <a:t>）を明確にする</a:t>
            </a:r>
            <a:endParaRPr lang="en-US" altLang="ja-JP" sz="2000" dirty="0" smtClean="0"/>
          </a:p>
          <a:p>
            <a:pPr marL="800100" lvl="1" indent="-342900">
              <a:buFont typeface="Wingdings" charset="2"/>
              <a:buChar char="v"/>
            </a:pPr>
            <a:r>
              <a:rPr lang="ja-JP" altLang="en-US" sz="2000" dirty="0" smtClean="0"/>
              <a:t>ペルソナを明確に描く</a:t>
            </a:r>
            <a:endParaRPr lang="en-US" altLang="ja-JP" sz="2000" dirty="0" smtClean="0"/>
          </a:p>
          <a:p>
            <a:pPr marL="800100" lvl="1" indent="-342900">
              <a:buFont typeface="Wingdings" charset="2"/>
              <a:buChar char="v"/>
            </a:pPr>
            <a:r>
              <a:rPr lang="ja-JP" altLang="en-US" sz="2000" dirty="0" smtClean="0"/>
              <a:t>ユーザーへのリーチも考えて描く</a:t>
            </a:r>
            <a:endParaRPr lang="en-US" altLang="ja-JP" sz="2000" dirty="0" smtClean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新規事業を成功させるための前提</a:t>
            </a:r>
            <a:r>
              <a:rPr lang="ja-JP" altLang="en-US" dirty="0" smtClean="0"/>
              <a:t>（２）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891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5333" y="5080000"/>
            <a:ext cx="3385080" cy="1430867"/>
          </a:xfrm>
          <a:prstGeom prst="rect">
            <a:avLst/>
          </a:prstGeom>
          <a:solidFill>
            <a:srgbClr val="FFFBD2"/>
          </a:solidFill>
          <a:ln>
            <a:solidFill>
              <a:srgbClr val="F79646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新規事業を成功させるための前提</a:t>
            </a:r>
            <a:r>
              <a:rPr lang="ja-JP" altLang="en-US" dirty="0" smtClean="0"/>
              <a:t>（３）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271051" y="922866"/>
            <a:ext cx="4598723" cy="778934"/>
          </a:xfrm>
          <a:prstGeom prst="rect">
            <a:avLst/>
          </a:prstGeom>
          <a:solidFill>
            <a:srgbClr val="FF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お客様は誰か？</a:t>
            </a:r>
            <a:endParaRPr kumimoji="1" lang="ja-JP" altLang="en-US" sz="20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271051" y="2015067"/>
            <a:ext cx="4598723" cy="77893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お客様の</a:t>
            </a:r>
            <a:r>
              <a:rPr lang="ja-JP" altLang="en-US" sz="20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「あるべき姿」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は何か？</a:t>
            </a:r>
            <a:endParaRPr kumimoji="1" lang="ja-JP" altLang="en-US" sz="20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71051" y="3073400"/>
            <a:ext cx="4598723" cy="7789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何をすべきか？</a:t>
            </a:r>
            <a:endParaRPr kumimoji="1" lang="ja-JP" altLang="en-US" sz="20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71051" y="4123266"/>
            <a:ext cx="4598723" cy="77893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どのようにすべきか？</a:t>
            </a:r>
            <a:endParaRPr kumimoji="1" lang="ja-JP" altLang="en-US" sz="20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71052" y="5206999"/>
            <a:ext cx="2182416" cy="1176868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自分達に</a:t>
            </a:r>
            <a:endParaRPr kumimoji="1" lang="en-US" altLang="ja-JP" sz="20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できること</a:t>
            </a:r>
            <a:endParaRPr kumimoji="1" lang="ja-JP" altLang="en-US" sz="20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87358" y="5206999"/>
            <a:ext cx="2182416" cy="117686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自分達に</a:t>
            </a:r>
            <a:endParaRPr kumimoji="1" lang="en-US" altLang="ja-JP" sz="20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できないこと</a:t>
            </a:r>
            <a:endParaRPr kumimoji="1" lang="ja-JP" altLang="en-US" sz="20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" name="上矢印 9"/>
          <p:cNvSpPr/>
          <p:nvPr/>
        </p:nvSpPr>
        <p:spPr>
          <a:xfrm>
            <a:off x="1185333" y="3073400"/>
            <a:ext cx="992585" cy="2777067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シーズ起点</a:t>
            </a:r>
            <a:endParaRPr kumimoji="1" lang="ja-JP" altLang="en-US" sz="20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" name="乗算記号 10"/>
          <p:cNvSpPr/>
          <p:nvPr/>
        </p:nvSpPr>
        <p:spPr>
          <a:xfrm>
            <a:off x="1185333" y="1879139"/>
            <a:ext cx="992585" cy="948267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" name="上矢印 11"/>
          <p:cNvSpPr/>
          <p:nvPr/>
        </p:nvSpPr>
        <p:spPr>
          <a:xfrm flipV="1">
            <a:off x="7010400" y="1312333"/>
            <a:ext cx="992585" cy="4538134"/>
          </a:xfrm>
          <a:prstGeom prst="upArrow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75958" y="2821210"/>
            <a:ext cx="492443" cy="1276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ニーズ起点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61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新規事業を成功させるための前提</a:t>
            </a:r>
            <a:r>
              <a:rPr lang="ja-JP" altLang="en-US" dirty="0" smtClean="0"/>
              <a:t>（４）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386013" y="946150"/>
            <a:ext cx="4368800" cy="5461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顧客は誰か？</a:t>
            </a:r>
            <a:endParaRPr kumimoji="1" lang="ja-JP" altLang="en-US" sz="28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16013" y="1790700"/>
            <a:ext cx="2776537" cy="571500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現状に満足していない顧客</a:t>
            </a:r>
            <a:endParaRPr kumimoji="1" lang="ja-JP" altLang="en-US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56213" y="1790700"/>
            <a:ext cx="2776537" cy="5715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存在していない顧客</a:t>
            </a:r>
            <a:endParaRPr kumimoji="1" lang="ja-JP" altLang="en-US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16013" y="2590800"/>
            <a:ext cx="2776537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機能・性能の向上</a:t>
            </a:r>
            <a:endParaRPr kumimoji="1" lang="en-US" altLang="ja-JP" sz="16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56213" y="2590800"/>
            <a:ext cx="2776537" cy="571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新たな需要の創出</a:t>
            </a:r>
            <a:endParaRPr kumimoji="1" lang="ja-JP" altLang="en-US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16013" y="5003800"/>
            <a:ext cx="2776537" cy="571500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持続的イノベーション</a:t>
            </a:r>
            <a:endParaRPr kumimoji="1" lang="ja-JP" altLang="en-US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56213" y="5003800"/>
            <a:ext cx="2776537" cy="5715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破壊的イノベーション</a:t>
            </a:r>
            <a:endParaRPr kumimoji="1" lang="ja-JP" altLang="en-US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116013" y="3384550"/>
            <a:ext cx="2776537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ハイエンド戦略（足し算戦略）</a:t>
            </a:r>
            <a:endParaRPr kumimoji="1" lang="en-US" altLang="ja-JP" sz="16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高付加価値・高利益</a:t>
            </a:r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256213" y="3384550"/>
            <a:ext cx="2776537" cy="571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ローエンド戦略（引き算戦略）</a:t>
            </a:r>
            <a:endParaRPr lang="en-US" altLang="ja-JP" sz="16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価値限定・低利益</a:t>
            </a:r>
            <a:endParaRPr lang="en-US" altLang="ja-JP" sz="12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116013" y="4203700"/>
            <a:ext cx="2776537" cy="57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新機能、高機能、多機能、省エネ、</a:t>
            </a:r>
            <a:endParaRPr kumimoji="1" lang="en-US" altLang="ja-JP" sz="12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高コストパフォーマンス、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新デザイン</a:t>
            </a:r>
            <a:endParaRPr kumimoji="1" lang="en-US" altLang="ja-JP" sz="12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256213" y="4203700"/>
            <a:ext cx="2776537" cy="571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簡単、便利、低価格、新鮮、</a:t>
            </a:r>
            <a:endParaRPr lang="en-US" altLang="ja-JP" sz="12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画期的、面白い、これだったら使える</a:t>
            </a:r>
            <a:endParaRPr lang="en-US" altLang="ja-JP" sz="12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386012" y="5886450"/>
            <a:ext cx="4368800" cy="5461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事業の拡大</a:t>
            </a:r>
            <a:endParaRPr kumimoji="1" lang="ja-JP" altLang="en-US" sz="28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cxnSp>
        <p:nvCxnSpPr>
          <p:cNvPr id="17" name="カギ線コネクタ 16"/>
          <p:cNvCxnSpPr>
            <a:stCxn id="4" idx="2"/>
            <a:endCxn id="5" idx="0"/>
          </p:cNvCxnSpPr>
          <p:nvPr/>
        </p:nvCxnSpPr>
        <p:spPr>
          <a:xfrm rot="5400000">
            <a:off x="3388123" y="608410"/>
            <a:ext cx="298450" cy="2066131"/>
          </a:xfrm>
          <a:prstGeom prst="bentConnector3">
            <a:avLst/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カギ線コネクタ 17"/>
          <p:cNvCxnSpPr>
            <a:stCxn id="4" idx="2"/>
            <a:endCxn id="6" idx="0"/>
          </p:cNvCxnSpPr>
          <p:nvPr/>
        </p:nvCxnSpPr>
        <p:spPr>
          <a:xfrm rot="16200000" flipH="1">
            <a:off x="5458222" y="604440"/>
            <a:ext cx="298450" cy="2074069"/>
          </a:xfrm>
          <a:prstGeom prst="bentConnector3">
            <a:avLst/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5" idx="2"/>
            <a:endCxn id="7" idx="0"/>
          </p:cNvCxnSpPr>
          <p:nvPr/>
        </p:nvCxnSpPr>
        <p:spPr>
          <a:xfrm>
            <a:off x="2504282" y="2362200"/>
            <a:ext cx="0" cy="2286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7" idx="2"/>
            <a:endCxn id="11" idx="0"/>
          </p:cNvCxnSpPr>
          <p:nvPr/>
        </p:nvCxnSpPr>
        <p:spPr>
          <a:xfrm>
            <a:off x="2504282" y="3162300"/>
            <a:ext cx="0" cy="2222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1" idx="2"/>
            <a:endCxn id="13" idx="0"/>
          </p:cNvCxnSpPr>
          <p:nvPr/>
        </p:nvCxnSpPr>
        <p:spPr>
          <a:xfrm>
            <a:off x="2504282" y="3956050"/>
            <a:ext cx="0" cy="2476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3" idx="2"/>
            <a:endCxn id="9" idx="0"/>
          </p:cNvCxnSpPr>
          <p:nvPr/>
        </p:nvCxnSpPr>
        <p:spPr>
          <a:xfrm>
            <a:off x="2504282" y="4775200"/>
            <a:ext cx="0" cy="2286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6" idx="2"/>
            <a:endCxn id="8" idx="0"/>
          </p:cNvCxnSpPr>
          <p:nvPr/>
        </p:nvCxnSpPr>
        <p:spPr>
          <a:xfrm>
            <a:off x="6644482" y="2362200"/>
            <a:ext cx="0" cy="2286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12" idx="2"/>
            <a:endCxn id="14" idx="0"/>
          </p:cNvCxnSpPr>
          <p:nvPr/>
        </p:nvCxnSpPr>
        <p:spPr>
          <a:xfrm>
            <a:off x="6644482" y="3956050"/>
            <a:ext cx="0" cy="2476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14" idx="2"/>
            <a:endCxn id="10" idx="0"/>
          </p:cNvCxnSpPr>
          <p:nvPr/>
        </p:nvCxnSpPr>
        <p:spPr>
          <a:xfrm>
            <a:off x="6644482" y="4775200"/>
            <a:ext cx="0" cy="2286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8" idx="2"/>
            <a:endCxn id="12" idx="0"/>
          </p:cNvCxnSpPr>
          <p:nvPr/>
        </p:nvCxnSpPr>
        <p:spPr>
          <a:xfrm>
            <a:off x="6644482" y="3162300"/>
            <a:ext cx="0" cy="2222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カギ線コネクタ 48"/>
          <p:cNvCxnSpPr>
            <a:stCxn id="9" idx="2"/>
            <a:endCxn id="15" idx="0"/>
          </p:cNvCxnSpPr>
          <p:nvPr/>
        </p:nvCxnSpPr>
        <p:spPr>
          <a:xfrm rot="16200000" flipH="1">
            <a:off x="3381772" y="4697810"/>
            <a:ext cx="311150" cy="2066130"/>
          </a:xfrm>
          <a:prstGeom prst="bentConnector3">
            <a:avLst>
              <a:gd name="adj1" fmla="val 50000"/>
            </a:avLst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カギ線コネクタ 49"/>
          <p:cNvCxnSpPr>
            <a:stCxn id="10" idx="2"/>
            <a:endCxn id="15" idx="0"/>
          </p:cNvCxnSpPr>
          <p:nvPr/>
        </p:nvCxnSpPr>
        <p:spPr>
          <a:xfrm rot="5400000">
            <a:off x="5451872" y="4693840"/>
            <a:ext cx="311150" cy="2074070"/>
          </a:xfrm>
          <a:prstGeom prst="bentConnector3">
            <a:avLst>
              <a:gd name="adj1" fmla="val 50000"/>
            </a:avLst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41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コレ一枚でわかる最新の</a:t>
            </a:r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kumimoji="1"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トレンド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32246" y="6639889"/>
            <a:ext cx="2133600" cy="217800"/>
          </a:xfrm>
        </p:spPr>
        <p:txBody>
          <a:bodyPr/>
          <a:lstStyle/>
          <a:p>
            <a:fld id="{8FF8CC5D-A65D-5946-99B5-645367A967AD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470624" y="1002272"/>
            <a:ext cx="8202752" cy="2726691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57200" y="4992708"/>
            <a:ext cx="4012854" cy="13569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470624" y="3859694"/>
            <a:ext cx="8202752" cy="989831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60522" y="4992708"/>
            <a:ext cx="4012854" cy="13569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77825" y="1485670"/>
            <a:ext cx="2129190" cy="4357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サービス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507405" y="1485670"/>
            <a:ext cx="2129190" cy="4357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サービス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159554" y="1485670"/>
            <a:ext cx="2129190" cy="4357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サービス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660522" y="2465215"/>
            <a:ext cx="3628222" cy="117659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77825" y="2465215"/>
            <a:ext cx="3592229" cy="117659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948645" y="4432450"/>
            <a:ext cx="2421799" cy="1456096"/>
          </a:xfrm>
          <a:prstGeom prst="roundRect">
            <a:avLst>
              <a:gd name="adj" fmla="val 7509"/>
            </a:avLst>
          </a:prstGeom>
          <a:solidFill>
            <a:schemeClr val="accent6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877825" y="5098539"/>
            <a:ext cx="983660" cy="672357"/>
          </a:xfrm>
          <a:prstGeom prst="rect">
            <a:avLst/>
          </a:prstGeom>
          <a:solidFill>
            <a:srgbClr val="499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センサー（</a:t>
            </a:r>
            <a:r>
              <a:rPr kumimoji="1" lang="en-US" altLang="ja-JP" sz="1050" dirty="0" err="1" smtClean="0"/>
              <a:t>IoT</a:t>
            </a:r>
            <a:r>
              <a:rPr kumimoji="1" lang="ja-JP" altLang="en-US" sz="1050" dirty="0" smtClean="0"/>
              <a:t>）</a:t>
            </a:r>
            <a:endParaRPr kumimoji="1" lang="ja-JP" altLang="en-US" sz="1050" dirty="0"/>
          </a:p>
        </p:txBody>
      </p:sp>
      <p:sp>
        <p:nvSpPr>
          <p:cNvPr id="15" name="正方形/長方形 14"/>
          <p:cNvSpPr/>
          <p:nvPr/>
        </p:nvSpPr>
        <p:spPr>
          <a:xfrm>
            <a:off x="2075494" y="5098540"/>
            <a:ext cx="983660" cy="291106"/>
          </a:xfrm>
          <a:prstGeom prst="rect">
            <a:avLst/>
          </a:prstGeom>
          <a:solidFill>
            <a:srgbClr val="499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スマートフォン</a:t>
            </a:r>
            <a:endParaRPr kumimoji="1" lang="ja-JP" altLang="en-US" sz="1050" dirty="0"/>
          </a:p>
        </p:txBody>
      </p:sp>
      <p:sp>
        <p:nvSpPr>
          <p:cNvPr id="16" name="正方形/長方形 15"/>
          <p:cNvSpPr/>
          <p:nvPr/>
        </p:nvSpPr>
        <p:spPr>
          <a:xfrm>
            <a:off x="3289507" y="5098540"/>
            <a:ext cx="983660" cy="291106"/>
          </a:xfrm>
          <a:prstGeom prst="rect">
            <a:avLst/>
          </a:prstGeom>
          <a:solidFill>
            <a:srgbClr val="499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ウェアラブル</a:t>
            </a:r>
            <a:endParaRPr kumimoji="1" lang="ja-JP" altLang="en-US" sz="105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99245" y="5980320"/>
            <a:ext cx="92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FF"/>
                </a:solidFill>
              </a:rPr>
              <a:t>ロボット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59524" y="598032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</a:rPr>
              <a:t>スマート・デバイス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01359" y="101456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FF"/>
                </a:solidFill>
              </a:rPr>
              <a:t>クラウド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22406" y="2465215"/>
            <a:ext cx="150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FF"/>
                </a:solidFill>
              </a:rPr>
              <a:t>ビッグ・データ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12335" y="2461001"/>
            <a:ext cx="153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FF"/>
                </a:solidFill>
              </a:rPr>
              <a:t>アナリティクス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575103" y="2834547"/>
            <a:ext cx="2795341" cy="711892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非構造化データ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1200" dirty="0" err="1" smtClean="0">
                <a:solidFill>
                  <a:schemeClr val="bg1"/>
                </a:solidFill>
              </a:rPr>
              <a:t>NoSQL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989887" y="2834547"/>
            <a:ext cx="585216" cy="7118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rgbClr val="FFFFFF"/>
                </a:solidFill>
              </a:rPr>
              <a:t>構造化</a:t>
            </a:r>
            <a:endParaRPr kumimoji="1" lang="en-US" altLang="ja-JP" sz="800" dirty="0" smtClean="0">
              <a:solidFill>
                <a:srgbClr val="FFFFFF"/>
              </a:solidFill>
            </a:endParaRPr>
          </a:p>
          <a:p>
            <a:pPr algn="ctr"/>
            <a:r>
              <a:rPr lang="ja-JP" altLang="en-US" sz="800" dirty="0" smtClean="0">
                <a:solidFill>
                  <a:srgbClr val="FFFFFF"/>
                </a:solidFill>
              </a:rPr>
              <a:t>データ</a:t>
            </a:r>
            <a:endParaRPr lang="en-US" altLang="ja-JP" sz="800" dirty="0" smtClean="0">
              <a:solidFill>
                <a:srgbClr val="FFFFFF"/>
              </a:solidFill>
            </a:endParaRPr>
          </a:p>
          <a:p>
            <a:pPr algn="ctr"/>
            <a:r>
              <a:rPr kumimoji="1" lang="en-US" altLang="ja-JP" sz="800" dirty="0" smtClean="0">
                <a:solidFill>
                  <a:srgbClr val="FFFFFF"/>
                </a:solidFill>
              </a:rPr>
              <a:t>SQL</a:t>
            </a:r>
            <a:endParaRPr kumimoji="1" lang="ja-JP" altLang="en-US" sz="800" dirty="0">
              <a:solidFill>
                <a:srgbClr val="FFFFFF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781338" y="2834547"/>
            <a:ext cx="3380557" cy="716106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人工知能</a:t>
            </a:r>
            <a:endParaRPr lang="en-US" altLang="ja-JP" dirty="0" smtClean="0"/>
          </a:p>
          <a:p>
            <a:pPr algn="ctr"/>
            <a:r>
              <a:rPr kumimoji="1" lang="ja-JP" altLang="en-US" sz="1200" dirty="0" smtClean="0"/>
              <a:t>ノウハウ</a:t>
            </a:r>
            <a:r>
              <a:rPr lang="ja-JP" altLang="en-US" sz="1200" dirty="0" smtClean="0"/>
              <a:t>・知見・最適化</a:t>
            </a:r>
            <a:endParaRPr kumimoji="1" lang="en-US" altLang="ja-JP" sz="1200" dirty="0" smtClean="0"/>
          </a:p>
        </p:txBody>
      </p:sp>
      <p:sp>
        <p:nvSpPr>
          <p:cNvPr id="25" name="正方形/長方形 24"/>
          <p:cNvSpPr/>
          <p:nvPr/>
        </p:nvSpPr>
        <p:spPr>
          <a:xfrm>
            <a:off x="4781338" y="5098540"/>
            <a:ext cx="3779002" cy="672356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人工知能</a:t>
            </a:r>
          </a:p>
          <a:p>
            <a:pPr algn="ctr"/>
            <a:r>
              <a:rPr lang="ja-JP" altLang="en-US" sz="1200" dirty="0" smtClean="0"/>
              <a:t>自律制御</a:t>
            </a:r>
            <a:endParaRPr lang="en-US" altLang="ja-JP" sz="1200" dirty="0" smtClean="0"/>
          </a:p>
        </p:txBody>
      </p:sp>
      <p:sp>
        <p:nvSpPr>
          <p:cNvPr id="26" name="上矢印 25"/>
          <p:cNvSpPr/>
          <p:nvPr/>
        </p:nvSpPr>
        <p:spPr>
          <a:xfrm>
            <a:off x="1185145" y="3641806"/>
            <a:ext cx="389957" cy="128244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上矢印 26"/>
          <p:cNvSpPr/>
          <p:nvPr/>
        </p:nvSpPr>
        <p:spPr>
          <a:xfrm>
            <a:off x="2980482" y="3641806"/>
            <a:ext cx="389957" cy="128244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上矢印 27"/>
          <p:cNvSpPr/>
          <p:nvPr/>
        </p:nvSpPr>
        <p:spPr>
          <a:xfrm rot="10800000">
            <a:off x="7327763" y="3641798"/>
            <a:ext cx="389957" cy="128244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上矢印 28"/>
          <p:cNvSpPr/>
          <p:nvPr/>
        </p:nvSpPr>
        <p:spPr>
          <a:xfrm rot="13831640">
            <a:off x="5082380" y="3381274"/>
            <a:ext cx="368500" cy="2004394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4426960" y="2907239"/>
            <a:ext cx="354377" cy="5658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左右矢印 30"/>
          <p:cNvSpPr/>
          <p:nvPr/>
        </p:nvSpPr>
        <p:spPr>
          <a:xfrm rot="5400000">
            <a:off x="4294908" y="2053497"/>
            <a:ext cx="543772" cy="27967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左右矢印 31"/>
          <p:cNvSpPr/>
          <p:nvPr/>
        </p:nvSpPr>
        <p:spPr>
          <a:xfrm>
            <a:off x="2981364" y="1543887"/>
            <a:ext cx="616285" cy="326313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左右矢印 32"/>
          <p:cNvSpPr/>
          <p:nvPr/>
        </p:nvSpPr>
        <p:spPr>
          <a:xfrm>
            <a:off x="5582960" y="1543887"/>
            <a:ext cx="616285" cy="326313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左右矢印 33"/>
          <p:cNvSpPr/>
          <p:nvPr/>
        </p:nvSpPr>
        <p:spPr>
          <a:xfrm rot="20520175">
            <a:off x="4908168" y="2029824"/>
            <a:ext cx="1274313" cy="30488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左右矢印 34"/>
          <p:cNvSpPr/>
          <p:nvPr/>
        </p:nvSpPr>
        <p:spPr>
          <a:xfrm rot="1079825" flipH="1">
            <a:off x="2997486" y="2028572"/>
            <a:ext cx="1266199" cy="30488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09665" y="3962701"/>
            <a:ext cx="150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FF"/>
                </a:solidFill>
              </a:rPr>
              <a:t>インターネット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013691" y="4469487"/>
            <a:ext cx="99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FFFF"/>
                </a:solidFill>
              </a:rPr>
              <a:t>ソーシャル</a:t>
            </a:r>
            <a:endParaRPr kumimoji="1" lang="en-US" altLang="ja-JP" sz="1400" dirty="0" smtClean="0">
              <a:solidFill>
                <a:srgbClr val="FFFFFF"/>
              </a:solidFill>
            </a:endParaRPr>
          </a:p>
          <a:p>
            <a:r>
              <a:rPr lang="ja-JP" altLang="en-US" sz="1400" dirty="0" smtClean="0">
                <a:solidFill>
                  <a:srgbClr val="FFFFFF"/>
                </a:solidFill>
              </a:rPr>
              <a:t>メディア</a:t>
            </a:r>
            <a:endParaRPr kumimoji="1" lang="ja-JP" altLang="en-US" sz="1400" dirty="0">
              <a:solidFill>
                <a:srgbClr val="FFFFFF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687330" y="4272444"/>
            <a:ext cx="15824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v"/>
            </a:pPr>
            <a:r>
              <a:rPr lang="ja-JP" altLang="en-US" sz="1050" dirty="0">
                <a:solidFill>
                  <a:srgbClr val="FFFFFF"/>
                </a:solidFill>
              </a:rPr>
              <a:t>近接通信技術</a:t>
            </a:r>
          </a:p>
          <a:p>
            <a:pPr marL="171450" indent="-171450">
              <a:buFont typeface="Wingdings" charset="2"/>
              <a:buChar char="v"/>
            </a:pPr>
            <a:r>
              <a:rPr kumimoji="1" lang="ja-JP" altLang="en-US" sz="1050" dirty="0" smtClean="0">
                <a:solidFill>
                  <a:srgbClr val="FFFFFF"/>
                </a:solidFill>
              </a:rPr>
              <a:t>モバイル</a:t>
            </a:r>
            <a:r>
              <a:rPr lang="ja-JP" altLang="en-US" sz="1050" dirty="0" smtClean="0">
                <a:solidFill>
                  <a:srgbClr val="FFFFFF"/>
                </a:solidFill>
              </a:rPr>
              <a:t>通信技術</a:t>
            </a:r>
            <a:endParaRPr lang="en-US" altLang="ja-JP" sz="1050" dirty="0" smtClean="0">
              <a:solidFill>
                <a:srgbClr val="FFFFFF"/>
              </a:solidFill>
            </a:endParaRPr>
          </a:p>
          <a:p>
            <a:pPr marL="171450" indent="-171450">
              <a:buFont typeface="Wingdings" charset="2"/>
              <a:buChar char="v"/>
            </a:pPr>
            <a:r>
              <a:rPr kumimoji="1" lang="ja-JP" altLang="en-US" sz="1050" dirty="0" smtClean="0">
                <a:solidFill>
                  <a:srgbClr val="FFFFFF"/>
                </a:solidFill>
              </a:rPr>
              <a:t>大容量高速通信技術</a:t>
            </a:r>
            <a:endParaRPr kumimoji="1" lang="en-US" altLang="ja-JP" sz="1050" dirty="0" smtClean="0">
              <a:solidFill>
                <a:srgbClr val="FFFFFF"/>
              </a:solidFill>
            </a:endParaRPr>
          </a:p>
        </p:txBody>
      </p:sp>
      <p:sp>
        <p:nvSpPr>
          <p:cNvPr id="40" name="左右矢印 39"/>
          <p:cNvSpPr/>
          <p:nvPr/>
        </p:nvSpPr>
        <p:spPr>
          <a:xfrm>
            <a:off x="4262462" y="5791591"/>
            <a:ext cx="619076" cy="326314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2082136" y="5479790"/>
            <a:ext cx="983660" cy="291106"/>
          </a:xfrm>
          <a:prstGeom prst="rect">
            <a:avLst/>
          </a:prstGeom>
          <a:solidFill>
            <a:srgbClr val="499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タブレット</a:t>
            </a:r>
            <a:endParaRPr kumimoji="1" lang="ja-JP" altLang="en-US" sz="1050" dirty="0"/>
          </a:p>
        </p:txBody>
      </p:sp>
      <p:sp>
        <p:nvSpPr>
          <p:cNvPr id="42" name="正方形/長方形 41"/>
          <p:cNvSpPr/>
          <p:nvPr/>
        </p:nvSpPr>
        <p:spPr>
          <a:xfrm>
            <a:off x="3296149" y="5479790"/>
            <a:ext cx="983660" cy="291106"/>
          </a:xfrm>
          <a:prstGeom prst="rect">
            <a:avLst/>
          </a:prstGeom>
          <a:solidFill>
            <a:srgbClr val="499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/>
              <a:t>PC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771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977899" y="1020451"/>
            <a:ext cx="7205318" cy="26128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1038087" y="3633305"/>
            <a:ext cx="7145130" cy="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フリーフォーム 16"/>
          <p:cNvSpPr/>
          <p:nvPr/>
        </p:nvSpPr>
        <p:spPr>
          <a:xfrm>
            <a:off x="1038087" y="1468783"/>
            <a:ext cx="7145130" cy="4715565"/>
          </a:xfrm>
          <a:custGeom>
            <a:avLst/>
            <a:gdLst>
              <a:gd name="connsiteX0" fmla="*/ 0 w 7123043"/>
              <a:gd name="connsiteY0" fmla="*/ 4527826 h 4527826"/>
              <a:gd name="connsiteX1" fmla="*/ 4185478 w 7123043"/>
              <a:gd name="connsiteY1" fmla="*/ 905565 h 4527826"/>
              <a:gd name="connsiteX2" fmla="*/ 7123043 w 7123043"/>
              <a:gd name="connsiteY2" fmla="*/ 0 h 452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3043" h="4527826">
                <a:moveTo>
                  <a:pt x="0" y="4527826"/>
                </a:moveTo>
                <a:cubicBezTo>
                  <a:pt x="1499152" y="3094014"/>
                  <a:pt x="2998304" y="1660203"/>
                  <a:pt x="4185478" y="905565"/>
                </a:cubicBezTo>
                <a:cubicBezTo>
                  <a:pt x="5372652" y="150927"/>
                  <a:pt x="7123043" y="0"/>
                  <a:pt x="7123043" y="0"/>
                </a:cubicBezTo>
              </a:path>
            </a:pathLst>
          </a:cu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3390348" y="2926522"/>
            <a:ext cx="4792869" cy="3257826"/>
          </a:xfrm>
          <a:custGeom>
            <a:avLst/>
            <a:gdLst>
              <a:gd name="connsiteX0" fmla="*/ 0 w 7123043"/>
              <a:gd name="connsiteY0" fmla="*/ 4527826 h 4527826"/>
              <a:gd name="connsiteX1" fmla="*/ 4185478 w 7123043"/>
              <a:gd name="connsiteY1" fmla="*/ 905565 h 4527826"/>
              <a:gd name="connsiteX2" fmla="*/ 7123043 w 7123043"/>
              <a:gd name="connsiteY2" fmla="*/ 0 h 452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3043" h="4527826">
                <a:moveTo>
                  <a:pt x="0" y="4527826"/>
                </a:moveTo>
                <a:cubicBezTo>
                  <a:pt x="1499152" y="3094014"/>
                  <a:pt x="2998304" y="1660203"/>
                  <a:pt x="4185478" y="905565"/>
                </a:cubicBezTo>
                <a:cubicBezTo>
                  <a:pt x="5372652" y="150927"/>
                  <a:pt x="7123043" y="0"/>
                  <a:pt x="7123043" y="0"/>
                </a:cubicBezTo>
              </a:path>
            </a:pathLst>
          </a:custGeom>
          <a:ln w="762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新規事業を成功させるための前提</a:t>
            </a:r>
            <a:r>
              <a:rPr lang="ja-JP" altLang="en-US" dirty="0" smtClean="0"/>
              <a:t>（５）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</p:spPr>
        <p:txBody>
          <a:bodyPr/>
          <a:lstStyle/>
          <a:p>
            <a:fld id="{8FF8CC5D-A65D-5946-99B5-645367A967AD}" type="slidenum">
              <a:rPr kumimoji="1" lang="ja-JP" altLang="en-US" smtClean="0"/>
              <a:t>20</a:t>
            </a:fld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977900" y="1020450"/>
            <a:ext cx="19050" cy="4984750"/>
          </a:xfrm>
          <a:prstGeom prst="straightConnector1">
            <a:avLst/>
          </a:prstGeom>
          <a:ln w="762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233488" y="6316350"/>
            <a:ext cx="6673850" cy="0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907338" y="616246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8000"/>
                </a:solidFill>
                <a:latin typeface="メイリオ"/>
                <a:ea typeface="メイリオ"/>
                <a:cs typeface="メイリオ"/>
              </a:rPr>
              <a:t>市場規模</a:t>
            </a:r>
            <a:endParaRPr kumimoji="1" lang="ja-JP" altLang="en-US" sz="1400" dirty="0">
              <a:solidFill>
                <a:srgbClr val="008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7200" y="75373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3366FF"/>
                </a:solidFill>
                <a:latin typeface="メイリオ"/>
                <a:ea typeface="メイリオ"/>
                <a:cs typeface="メイリオ"/>
              </a:rPr>
              <a:t>機能・性能</a:t>
            </a:r>
            <a:endParaRPr kumimoji="1" lang="ja-JP" altLang="en-US" sz="1400" dirty="0">
              <a:solidFill>
                <a:srgbClr val="3366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1448355" y="1132200"/>
            <a:ext cx="5238195" cy="793750"/>
          </a:xfrm>
          <a:prstGeom prst="rightArrow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持続的イノベーション</a:t>
            </a:r>
            <a:endParaRPr kumimoji="1" lang="ja-JP" altLang="en-US" sz="20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4" name="上矢印 13"/>
          <p:cNvSpPr/>
          <p:nvPr/>
        </p:nvSpPr>
        <p:spPr>
          <a:xfrm>
            <a:off x="6932246" y="2012950"/>
            <a:ext cx="781050" cy="3689350"/>
          </a:xfrm>
          <a:prstGeom prst="upArrow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破壊的イノベーション</a:t>
            </a:r>
            <a:endParaRPr kumimoji="1" lang="ja-JP" altLang="en-US" sz="20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48355" y="1943100"/>
            <a:ext cx="2776537" cy="571500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既存顧客</a:t>
            </a:r>
            <a:endParaRPr lang="en-US" altLang="ja-JP" sz="16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現状に満足していない</a:t>
            </a:r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155709" y="5130800"/>
            <a:ext cx="2776537" cy="5715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存在していない顧客</a:t>
            </a:r>
            <a:endParaRPr lang="en-US" altLang="ja-JP" sz="16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消費していない（無消費者）</a:t>
            </a:r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8" name="ストライプ矢印 17"/>
          <p:cNvSpPr/>
          <p:nvPr/>
        </p:nvSpPr>
        <p:spPr>
          <a:xfrm>
            <a:off x="5282119" y="2292350"/>
            <a:ext cx="1676400" cy="8890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顧客の流失</a:t>
            </a:r>
            <a:endParaRPr kumimoji="1" lang="ja-JP" altLang="en-US" sz="14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1" name="星 32 20"/>
          <p:cNvSpPr/>
          <p:nvPr/>
        </p:nvSpPr>
        <p:spPr>
          <a:xfrm>
            <a:off x="6707188" y="1155700"/>
            <a:ext cx="1200150" cy="77025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rgbClr val="FF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2" name="ストライプ矢印 21"/>
          <p:cNvSpPr/>
          <p:nvPr/>
        </p:nvSpPr>
        <p:spPr>
          <a:xfrm>
            <a:off x="4155709" y="3261830"/>
            <a:ext cx="1346200" cy="74295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顧客の流失</a:t>
            </a:r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3" name="ストライプ矢印 22"/>
          <p:cNvSpPr/>
          <p:nvPr/>
        </p:nvSpPr>
        <p:spPr>
          <a:xfrm>
            <a:off x="2914098" y="4895850"/>
            <a:ext cx="952500" cy="52070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顧客の流失</a:t>
            </a:r>
            <a:endParaRPr kumimoji="1" lang="ja-JP" altLang="en-US" sz="8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958519" y="134299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2000" dirty="0">
                <a:solidFill>
                  <a:srgbClr val="FF0000"/>
                </a:solidFill>
                <a:latin typeface="ＭＳ Ｐゴシック"/>
                <a:cs typeface="ＭＳ Ｐゴシック"/>
              </a:rPr>
              <a:t>衝突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1448355" y="2736850"/>
            <a:ext cx="2776537" cy="571500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既存事業基盤の維持</a:t>
            </a:r>
            <a:endParaRPr lang="en-US" altLang="ja-JP" sz="16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既存の顧客・スキル・収益構造</a:t>
            </a:r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155709" y="4324350"/>
            <a:ext cx="2776537" cy="5715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新規事業基盤の創出</a:t>
            </a:r>
            <a:endParaRPr lang="en-US" altLang="ja-JP" sz="16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新たな顧客・スキル・収益構造</a:t>
            </a:r>
            <a:endParaRPr lang="en-US" altLang="ja-JP" sz="12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4678" y="3125473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過剰満足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二等辺三角形 28"/>
          <p:cNvSpPr/>
          <p:nvPr/>
        </p:nvSpPr>
        <p:spPr>
          <a:xfrm rot="5400000">
            <a:off x="671606" y="3503708"/>
            <a:ext cx="353390" cy="2591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1589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9900" y="1116568"/>
            <a:ext cx="8299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00FF"/>
                </a:solidFill>
              </a:rPr>
              <a:t>市場に対する既成概念を捨てることで</a:t>
            </a:r>
            <a:endParaRPr kumimoji="1" lang="en-US" altLang="ja-JP" sz="3200" dirty="0" smtClean="0">
              <a:solidFill>
                <a:srgbClr val="0000FF"/>
              </a:solidFill>
            </a:endParaRPr>
          </a:p>
          <a:p>
            <a:pPr algn="r"/>
            <a:r>
              <a:rPr lang="ja-JP" altLang="en-US" sz="3200" dirty="0" smtClean="0">
                <a:solidFill>
                  <a:srgbClr val="0000FF"/>
                </a:solidFill>
              </a:rPr>
              <a:t>新たな市場を創出する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pic>
        <p:nvPicPr>
          <p:cNvPr id="4" name="図 3" descr="2009081120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4" y="3705076"/>
            <a:ext cx="1752477" cy="98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正方形/長方形 1"/>
          <p:cNvSpPr/>
          <p:nvPr/>
        </p:nvSpPr>
        <p:spPr>
          <a:xfrm>
            <a:off x="2243666" y="2501778"/>
            <a:ext cx="69003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altLang="ja-JP" sz="2400" dirty="0"/>
              <a:t>JINS PC</a:t>
            </a:r>
            <a:r>
              <a:rPr lang="ja-JP" altLang="en-US" sz="2400" dirty="0"/>
              <a:t>メガネ</a:t>
            </a:r>
            <a:endParaRPr lang="en-US" altLang="ja-JP" sz="2400" dirty="0"/>
          </a:p>
          <a:p>
            <a:r>
              <a:rPr lang="en-US" altLang="ja-JP" sz="2400" dirty="0"/>
              <a:t>	</a:t>
            </a:r>
            <a:r>
              <a:rPr lang="ja-JP" altLang="en-US" sz="2400" dirty="0"/>
              <a:t>「目の悪い人のもの」　</a:t>
            </a:r>
            <a:r>
              <a:rPr lang="en-US" altLang="ja-JP" sz="2400" dirty="0"/>
              <a:t>→</a:t>
            </a:r>
            <a:r>
              <a:rPr lang="ja-JP" altLang="en-US" sz="2400" dirty="0"/>
              <a:t>　「目の良い人のもの」</a:t>
            </a:r>
            <a:endParaRPr lang="en-US" altLang="ja-JP" sz="2400" dirty="0"/>
          </a:p>
          <a:p>
            <a:endParaRPr lang="en-US" altLang="ja-JP" sz="2400" dirty="0" smtClean="0"/>
          </a:p>
          <a:p>
            <a:pPr marL="342900" indent="-342900">
              <a:buFont typeface="Wingdings" charset="2"/>
              <a:buChar char="v"/>
            </a:pPr>
            <a:r>
              <a:rPr lang="ja-JP" altLang="en-US" sz="2400" dirty="0" smtClean="0"/>
              <a:t>ソニー　トランジスターラジオ</a:t>
            </a:r>
            <a:endParaRPr lang="en-US" altLang="ja-JP" sz="2400" dirty="0" smtClean="0"/>
          </a:p>
          <a:p>
            <a:r>
              <a:rPr lang="en-US" altLang="ja-JP" sz="2400" dirty="0" smtClean="0"/>
              <a:t>	</a:t>
            </a:r>
            <a:r>
              <a:rPr lang="ja-JP" altLang="en-US" sz="2400" dirty="0" smtClean="0"/>
              <a:t>「家で聞くもの」　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　「屋外で聞くもの」</a:t>
            </a:r>
            <a:endParaRPr lang="en-US" altLang="ja-JP" sz="24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pPr marL="342900" indent="-342900">
              <a:buFont typeface="Wingdings" charset="2"/>
              <a:buChar char="v"/>
            </a:pPr>
            <a:r>
              <a:rPr lang="ja-JP" altLang="en-US" sz="2400" dirty="0" smtClean="0"/>
              <a:t>フィリップス　自動製麺機</a:t>
            </a:r>
            <a:endParaRPr lang="en-US" altLang="ja-JP" sz="2400" dirty="0" smtClean="0"/>
          </a:p>
          <a:p>
            <a:r>
              <a:rPr lang="en-US" altLang="ja-JP" sz="2400" dirty="0" smtClean="0"/>
              <a:t>	</a:t>
            </a:r>
            <a:r>
              <a:rPr lang="ja-JP" altLang="en-US" sz="2400" dirty="0" smtClean="0"/>
              <a:t>「麺は買うもの」　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　「麺はつくるもの」</a:t>
            </a:r>
            <a:endParaRPr lang="en-US" altLang="ja-JP" sz="2400" dirty="0"/>
          </a:p>
        </p:txBody>
      </p:sp>
      <p:pic>
        <p:nvPicPr>
          <p:cNvPr id="8" name="図 7" descr="jin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4" y="2468033"/>
            <a:ext cx="1752477" cy="123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h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4" y="4844134"/>
            <a:ext cx="1752477" cy="116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新規事業を成功させるための前提</a:t>
            </a:r>
            <a:r>
              <a:rPr lang="ja-JP" altLang="en-US" dirty="0" smtClean="0"/>
              <a:t>（</a:t>
            </a:r>
            <a:r>
              <a:rPr lang="en-US" altLang="ja-JP" dirty="0" smtClean="0"/>
              <a:t>6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912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a typeface="ＭＳ Ｐゴシック" pitchFamily="50" charset="-128"/>
              </a:rPr>
              <a:t>クラウドのビジネス・モデル</a:t>
            </a: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224" name="AutoShape 48" descr="data:image/jpg;base64,/9j/4AAQSkZJRgABAQAAAQABAAD/2wCEAAkGBhQREBEREBEWERQVGRoYGRgUFxUVFRgWExYZFxsXFxYYGyYfFxokGRgSHzAiIzMpLC8uFR8xNTAsNSYrOCkBCQoKDgwOGg8PGjQfHyQ1NTUvLDQ1MTUyNSktLykpNTUsLykwKjUpLi0qNDI1NSw1KS8pKSksLSkqLCwpLCw0LP/AABEIAIsAsAMBIgACEQEDEQH/xAAbAAEAAgMBAQAAAAAAAAAAAAAABgcDBAUCAf/EAEkQAAIBAwEEBwMIAw0JAAAAAAECAwAEEQUGEiExBxMiQVFhgRRxkRUyQlKSobHBcrLRFiMkM1Nic4OToqPC8CU0NoKzw9Li4//EABkBAQADAQEAAAAAAAAAAAAAAAACAwQBBf/EACgRAAICAQMDAgcBAAAAAAAAAAABAhEhAwQSMTJRE0FCcYGhseHwIv/aAAwDAQACEQMRAD8AlOyu02sahax3cKaciPvYEhut7ssVOd3I5jxrevtS1u3Rpmt7G5VAWaOB7hZSqjJ3TIME47uNR3on20S30m3ia1vJCpftQ2sssZzIx4Oowak9/wBIbsjLaabfSzEEIJLZ4Y97HAvJJgBc0B3tlNpY9QtIrqHIVweDfOVlOGU+YINdeqh2QgvLVYtEtHjjmjXr7u4ZetWEztlYokyA743eJ4c6l82zWoopaDVmkkHHduIIDEx8D1aqyA+IJxQEvpVZaj0nynTo5ERLa5N0LKcy9qK2kGd+Q8eK4AIz49+OPfj2dvGUOmtTMxHAiC1aEn9AJkjy3vWgJPfXiwxSSyHCRqzscE4VAWJwOJ4A1j0rVI7mGOeFt6ORQynBGVPI4PEVBtUbUZ9KvBcsLSWBbhXKxI6XUSxHDoGbMQYZ8/IVr7EXkthosV9c3XW20dqGWAQohU8N0CUHLH6PH62e6gLMpUE0Sy1O+iS5nvvYRKA6QW0UTFEYZXfklDFmwRkYH7NDarW9S002iNOlzFPcxR9cYkSRQzYaORBlWDLxDrggqQRxFAWVSq2ttc1G81LUbK3nS3it5E/fjErsisnCNEOAzMd47zcgnnWefVr2O5j0m2ufaLkqZ5bqeJcQQkhVAijwHcnlnA4jx4AWFWpqupLbwyTyZ3Y1LHHM47h5k4HrUdn2bv1UtDq8jS+E0FuYSfAqiBlB8QSR5140PUzq1lc29yns88bNBOq8Qsi4IdM81PBhnzGe+uqrycd1gz2F5qFzGsy+z2yON5VdZJZN08QWIKgZFeNR1i9sl624SG5hB7ZhDxyKCcb26xII/wBcK82DajaRrEYIrxEAVWjk6uTdHAZVxgkDAr3c7YxhSl/ZzwI3BjJGJIuPcWQkY99X1nCTX99Si8ZbT/vodTVNqIYLdLgkuJMdWqjLyFxkBR4/hWjDNqUw3gtvaKeSuHmkx/O3Sqg1yz1cusWiJumGK3MkQXG5lie0oHDlj7Iqc1CVQrBNXO8kYuL7ULYb8kUN3GOLCHfjlA8QrEhvcKyajtcvydJfWuJN0DAfIwd4AqwByCM1I6qvWh1fy7CnCPEUmByDuy5x4Zz91SglN5RGbcFhlmafcGSKNzgFlVjjlllB4fGtitLRf92g/o0/UFbtUvqXLoQXoUUjRbUEYOZOf9K1TqlK4dK6v5zpWsXF7Ojex3kcYaZVZxDLDwHWBQSqEE9rlx8q7d10naciby3cczH5scJ62Vj3KqLk5PnipURWKO1RSSqqpPeAAfuoCrNPWeys5bm8sOtivrt5rmJlMjW8EmN1mjAO+V3cnwyPTYNrs2y9akttDnjmGd4H+yjgg+lWhWE2iZ3txc+OBn44oCttl/aJrDWY1ae4tSsi2TT7xlkVoXBALAM6bxQKTz41i2clg1LQRpMU6i6FtutG28GR42HzwRwG/uA++rUrBeWvWRyR7zJvqV3kOHXeBG8p7mGcg0BC9A2+S3gig1KGa0niVUbehleNygC70ckasrA4z61H+kXaRrv5P6iCVbZbyAtNMjRb7l8KkSOAzDG8S2AOAAzxqS6X8rWcSwPBFqITIWb2gwSMueHWI8bDex3g/Gvk+z95qFxbSX6xW1vbyCZYInaaSSVPmmSQqqhRnOAPH0AxbCIRquvZHOeH/pNXL202cii1UaheWxubOWERSModjBIhysjKnExleBIzjj5ZtClAVfN+5xU3wbZ88ljZ5JGPcBGpLEnwxW1oegTNply9taDTJZX340jZ1laND2euJPZcje4eYzVgraqDvBQCe8AA/HnWWup07ONWqItpm3kG4q3bG1mAAdJgydoDiQSMEHnWLX9sLaW3lhgb2qSRGRY4gZCSwIBOBgAZz6VK3iDcGAPvGfxpHCF+aAPcAPwqfKN3RDjKqsgseydxBbWM8IBurZSGQng6OSxjzyyN4j1PlXatdvbUjE7m1kHzo5wY2B95GCPMVI68SQhuDAH3gH8aOfLuQUOPayNaj0hWyK3UMbqTBISEM3Ic2YDCjzqMtbh9Iv7nrVmmuSrybnEJ2xux45jGT8fCrLjiC8FAHuAH4VgtNMiiaRoo1QyHLlQAWI4ZOP8AXE+NSjOMeiIyg5dWR7TNubNIYkabBVEBHVy8CFAI+b41tfu/sv5f/Dl/8KkGKYqFx8ff9E6l5+37PtKUqBMUpSgFK17+/SCN5ZnEcaAszMcAAd5qtDtrqWrM3yPEtraKSDd3I4tjmY1IIA9CfEjlQFp0qmp9B4/wvaidn7xASqg+A3GI/CkGhYP8F2pmVu4T5YH377CpcJeCPOPkuWlVclxtBarvKbXVo8cChCSehG6D99aV7pGpTASavrK6arcRBa8GA8MqQf1/fXEm8HbSyW9SqR/czYZ7Ov36t9Yu+P1B+NdPTOjJbsES69c3sQ5JHJunHg+87Z+ArrhJdUcU4voy0Z9UiQ4eWND4M6g/eayQXaOMo6uP5pDfhVLXuyWh2zmKaxuy4+uzKT5jtgEeYrCmzOhOQYXu7B+51Zjj17VS9KdXRH1YXVl60qooTq+nIJ7W6XXLIc1P8eqjngjLZA82/Rqe7G7b2+pw9bbN2lwJI2wJIye5h4c8EcDj31WWEgpSlAKUpQClKUApSlAKUpQFW9IDtqeq2uiqxWBB7RdFTglRxVM93DHrID9GuFtZtL1zez2+IrSLsRxp2VYJw3iBzHDgOWPOt/QbjN/tRefSjAhQ+Aw6/jGnwqG4rZtYJ3JmPczaqKFKV1tlNNFxe28RGVLgt+inaI9cY9a3N0rMSVuiTW8vyRYqwH8MuhkA8o4+eSvLIyPeT4LUHuLhpGZ5GLu3EsxySfM12tuNTM9/O2cqjdWvuj4H+9vH1rg1XpxxyfVk9R5pdEK9xSlGDIxVhyKkhh7iOIrxSrSsm2k7VR3iC01TDA8I5+AdGPAbx+Ha5eI76ju0Wz8llOYpOI5qw5OviPA9xHcfSuXU50iT5S0+S0ftXFsN+FjzZBw3c9/1fVPCqWvTdroXJ+oqfUimj63LayCSByp7xzVh4MvePv8ACuttLIIVj2j00dTIjhLuEfMcMQDnHiSuT37ytwIOY3Uhj/4f1jPL97x+llP/AFqvcwTjy9yzbTalx9i6dPvlnhjmj4pIiuv6LqGH3EVsVHOjnPyTp+9z6iP9Xh92KkdecegKUpQClKUApSlAKUpQFN7Pw4udq7f6RbrB5g9a35r8aiNT/qxb7WSIwwl/a/FlGD6/vTfGoLdWxjd425ozIfehK/lW7avDRh3SymYqmHRZFm/z9WNz8So/M1D6mHRYf4fjxif8VrRq9jM+l3o2XstMgk3HMuoTs2CI+Cb7tyGCBzOOZrfvtjIJ1aOO1ksbndLIrsGjkC4yAQzDPEeBGQeIquW4Hh3H8DUp2P16aTUrQzTPJxZBvnOA6Hl6gfCoShJK0yyM4t00RQildHaO36u8ukHACV8e4sT+dc6r07VlDVOiY7L7OQezrd3itIJJBFDEp3d9yccTkd4PMgYBJqVaXNFBfw2406O3kdWIeORXKrg53gFHPFRadeu0GMrxNtMd4eTFhn4SKa89FwzqG8eJEbnjxOeyOZ8jWWa5KTb8mqD4uKS8Ec1sD2q43eC9bJjHLHWNW9tQ5g2a3B8+8uQFA5kKf/mPjXJCNJJgDLu2APFnb9pqWa/ZC41vSNKTtRWKCaXHLeADcfsR/wBoa5uXUVEbZXJyLU0Ww6i2gg/ko0j/ALNAv5Vu0pWA3ilKUApSlAKUpQClKUBV/TEPZbjSdUHAW8+5IR/Jy4Jz6LIP+euF0h2HVahKR82XEg8O2MH+8GqxukrQfbdLu4AMvuF08d+LtgDzOMetVzcXXt2iafeji8I9nl8ez2QT6qp/rK0beVT+Zn3Ebh8iNVMujDhczyfUgcj7S/sqG1IdhNZW2vEMhxHIDG5PIB8YJ8t4L8a36quDow6bqSsjwPKu9sLbl9RtQO5ix9yqT+ysG1Gzr2Vw0bA7hJMbdzJ3cfEDAI8vOu9scBaWd3qLDtY6mHP1jjJ+0V+wa5OVwte52EanT9iPbUTh726YcjK/907v5Vy6E+PGlWJUqK27dks6PtQXrZbOb+Kul3Pc+Dun3kEj3haz7E2T2usCCT5y9Yh8xu7wYeRAB9ahqOQQQcEHII5gjiCPPNW5ok0d0IdUP8bDG8cqqMlnwAMDx4tj+kHhWfV/zb8/kv0v9UvH4InsppyR3l1dTdmCyMrse7Ks+6PMgBj6Dxrf6GLF7h77WZxh7uQrHn6MSHJAPhndX+q865O26OUtdBtiDdXj9ddMvEIGbfOcdwwT+jEPrVbOj2EVrDFbRYVY0CqMjOFGMnxJ5k+JNYtWfORt0ocIm/SlKqLRSlKAUpSgFKUoBSlKAVTuiWC2eq6josvZt78Ga3PcrnJwvuwR/Ujxq4qhXSfsU99Aktqdy8tm6yBgQCSMEpnuzhSPNR3E11OsnGrwVTe2bQyPFIMOhKsPMeHkeY8jW/s1s497N1a9lF4yOeSL+ZPHA/IGt8bT2GpKPlCb5Mv4uxMJFIRynAnBxg+RII5cRitbUOkKwjaDTrcu1gXHtlwAwMoYHsZADbhIG9jGVBUcM53S3K446mKO2fLPQz6r0wxC5TT7OxGo2qARjeLNJI44ZjOGyO4HHHmCBU01uexSC1s7uE2+9h+qifIhZ8jedlOCMsfHvOMCvcMT7mdFGnrCRwePBfHnujd+Oajd1Y21jL7VrF6k0pYEQRnfkd88MjgSAccMBeWT3VnhSzKRfO3iMSPbT6EbO6eDe3gMFW7yrcs+fMelcqpd0on/AGgf6NP81RGvR023FNnn6iqTSFWJs7cw6TbQ3ExkeS7GdxMboRcEEgkAkBhx59rAquyan21e1K2hsLH5L+UnNsrhVyZFAG6cKEYkdkk+6qdxJJJPoW6EW22upxtS2d0q5upbw6peRSyklguQ/a+gpEed3GABx4AV52s6OdNtNNlvVkuopgMwyTOVleX6ICYB4+4EAE91blrtNqTcNP2bW1buecbuPPtLH+NdHR+iu4u51vNeuPaXXilun8SvfhsAAj+ao444k1glx+E3x5fETDo9vZptLspbnJleIFi3Nue6x8yu6fWpFXxVwMDgK+1AmKUpQClKUApSlAKUpQClKUBxda2Lsrxg91axTMPpMvax4bwwSK9xbI2a27Wq2sQgb50YRd1vM+J8+ddelAVte9AOmuxZOvg8opeH+IrGo10gdFNjpumyXECSNKskXbkcsQDKoPAALy8qu6oZ0wWnWaLegc1VX+w6sfuzQEP6Uh/tA+caf5qiFS/pHfrJbSccpbdGB9SfwZfjUQr1tHsR5Wr3syW0O+6IPpMq/aYD86n8b9ZtcyjlBZ7vu3sH/uVFdjbMy39qoGcOGPuj7f5CpV0eQ+0a5rd7zVXW3U9x3CN4D3dWn2qy7p5SNO1WGyzsV9pSsZsFKUoBSlKAUpSgFKUoBSlKAUpSgFKUoBWvqFks0UkMgykisjDxVwVP3GtilAUzpQWeH5EvpFgvrJisDycEmh+juk88ru8OfBSM4OPS9F95ntGFF+sZOGPHgM1Mek7Ze2urOSWeBXkiUlH4q6+W8pBI8jwqgdjLQXV2tvcF5Ys43DJIBj0YVdDWlBUimejGbtlmrqcGn71tpsg1HVJgY06rDRw55sW4qAOZyc9kZ3RVhbBbKDTrKO3Lb8nF5X+vK/Fjk8xyAz3KK2tntlbWyTdtLdIcjiVHab9Jzlm9TXYquUnJ2yyMVFUhSlKiSFKUoBSlKAUpS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" name="AutoShape 50" descr="data:image/jpg;base64,/9j/4AAQSkZJRgABAQAAAQABAAD/2wCEAAkGBhQREBEREBEWERQVGRoYGRgUFxUVFRgWExYZFxsXFxYYGyYfFxokGRgSHzAiIzMpLC8uFR8xNTAsNSYrOCkBCQoKDgwOGg8PGjQfHyQ1NTUvLDQ1MTUyNSktLykpNTUsLykwKjUpLi0qNDI1NSw1KS8pKSksLSkqLCwpLCw0LP/AABEIAIsAsAMBIgACEQEDEQH/xAAbAAEAAgMBAQAAAAAAAAAAAAAABgcDBAUCAf/EAEkQAAIBAwEEBwMIAw0JAAAAAAECAwAEEQUGEiExBxMiQVFhgRRxkRUyQlKSobHBcrLRFiMkM1Nic4OToqPC8CU0NoKzw9Li4//EABkBAQADAQEAAAAAAAAAAAAAAAACAwQBBf/EACgRAAICAQMDAgcBAAAAAAAAAAABAhEhAwQSMTJRE0FCcYGhseHwIv/aAAwDAQACEQMRAD8AlOyu02sahax3cKaciPvYEhut7ssVOd3I5jxrevtS1u3Rpmt7G5VAWaOB7hZSqjJ3TIME47uNR3on20S30m3ia1vJCpftQ2sssZzIx4Oowak9/wBIbsjLaabfSzEEIJLZ4Y97HAvJJgBc0B3tlNpY9QtIrqHIVweDfOVlOGU+YINdeqh2QgvLVYtEtHjjmjXr7u4ZetWEztlYokyA743eJ4c6l82zWoopaDVmkkHHduIIDEx8D1aqyA+IJxQEvpVZaj0nynTo5ERLa5N0LKcy9qK2kGd+Q8eK4AIz49+OPfj2dvGUOmtTMxHAiC1aEn9AJkjy3vWgJPfXiwxSSyHCRqzscE4VAWJwOJ4A1j0rVI7mGOeFt6ORQynBGVPI4PEVBtUbUZ9KvBcsLSWBbhXKxI6XUSxHDoGbMQYZ8/IVr7EXkthosV9c3XW20dqGWAQohU8N0CUHLH6PH62e6gLMpUE0Sy1O+iS5nvvYRKA6QW0UTFEYZXfklDFmwRkYH7NDarW9S002iNOlzFPcxR9cYkSRQzYaORBlWDLxDrggqQRxFAWVSq2ttc1G81LUbK3nS3it5E/fjErsisnCNEOAzMd47zcgnnWefVr2O5j0m2ufaLkqZ5bqeJcQQkhVAijwHcnlnA4jx4AWFWpqupLbwyTyZ3Y1LHHM47h5k4HrUdn2bv1UtDq8jS+E0FuYSfAqiBlB8QSR5140PUzq1lc29yns88bNBOq8Qsi4IdM81PBhnzGe+uqrycd1gz2F5qFzGsy+z2yON5VdZJZN08QWIKgZFeNR1i9sl624SG5hB7ZhDxyKCcb26xII/wBcK82DajaRrEYIrxEAVWjk6uTdHAZVxgkDAr3c7YxhSl/ZzwI3BjJGJIuPcWQkY99X1nCTX99Si8ZbT/vodTVNqIYLdLgkuJMdWqjLyFxkBR4/hWjDNqUw3gtvaKeSuHmkx/O3Sqg1yz1cusWiJumGK3MkQXG5lie0oHDlj7Iqc1CVQrBNXO8kYuL7ULYb8kUN3GOLCHfjlA8QrEhvcKyajtcvydJfWuJN0DAfIwd4AqwByCM1I6qvWh1fy7CnCPEUmByDuy5x4Zz91SglN5RGbcFhlmafcGSKNzgFlVjjlllB4fGtitLRf92g/o0/UFbtUvqXLoQXoUUjRbUEYOZOf9K1TqlK4dK6v5zpWsXF7Ojex3kcYaZVZxDLDwHWBQSqEE9rlx8q7d10naciby3cczH5scJ62Vj3KqLk5PnipURWKO1RSSqqpPeAAfuoCrNPWeys5bm8sOtivrt5rmJlMjW8EmN1mjAO+V3cnwyPTYNrs2y9akttDnjmGd4H+yjgg+lWhWE2iZ3txc+OBn44oCttl/aJrDWY1ae4tSsi2TT7xlkVoXBALAM6bxQKTz41i2clg1LQRpMU6i6FtutG28GR42HzwRwG/uA++rUrBeWvWRyR7zJvqV3kOHXeBG8p7mGcg0BC9A2+S3gig1KGa0niVUbehleNygC70ckasrA4z61H+kXaRrv5P6iCVbZbyAtNMjRb7l8KkSOAzDG8S2AOAAzxqS6X8rWcSwPBFqITIWb2gwSMueHWI8bDex3g/Gvk+z95qFxbSX6xW1vbyCZYInaaSSVPmmSQqqhRnOAPH0AxbCIRquvZHOeH/pNXL202cii1UaheWxubOWERSModjBIhysjKnExleBIzjj5ZtClAVfN+5xU3wbZ88ljZ5JGPcBGpLEnwxW1oegTNply9taDTJZX340jZ1laND2euJPZcje4eYzVgraqDvBQCe8AA/HnWWup07ONWqItpm3kG4q3bG1mAAdJgydoDiQSMEHnWLX9sLaW3lhgb2qSRGRY4gZCSwIBOBgAZz6VK3iDcGAPvGfxpHCF+aAPcAPwqfKN3RDjKqsgseydxBbWM8IBurZSGQng6OSxjzyyN4j1PlXatdvbUjE7m1kHzo5wY2B95GCPMVI68SQhuDAH3gH8aOfLuQUOPayNaj0hWyK3UMbqTBISEM3Ic2YDCjzqMtbh9Iv7nrVmmuSrybnEJ2xux45jGT8fCrLjiC8FAHuAH4VgtNMiiaRoo1QyHLlQAWI4ZOP8AXE+NSjOMeiIyg5dWR7TNubNIYkabBVEBHVy8CFAI+b41tfu/sv5f/Dl/8KkGKYqFx8ff9E6l5+37PtKUqBMUpSgFK17+/SCN5ZnEcaAszMcAAd5qtDtrqWrM3yPEtraKSDd3I4tjmY1IIA9CfEjlQFp0qmp9B4/wvaidn7xASqg+A3GI/CkGhYP8F2pmVu4T5YH377CpcJeCPOPkuWlVclxtBarvKbXVo8cChCSehG6D99aV7pGpTASavrK6arcRBa8GA8MqQf1/fXEm8HbSyW9SqR/czYZ7Ov36t9Yu+P1B+NdPTOjJbsES69c3sQ5JHJunHg+87Z+ArrhJdUcU4voy0Z9UiQ4eWND4M6g/eayQXaOMo6uP5pDfhVLXuyWh2zmKaxuy4+uzKT5jtgEeYrCmzOhOQYXu7B+51Zjj17VS9KdXRH1YXVl60qooTq+nIJ7W6XXLIc1P8eqjngjLZA82/Rqe7G7b2+pw9bbN2lwJI2wJIye5h4c8EcDj31WWEgpSlAKUpQClKUApSlAKUpQFW9IDtqeq2uiqxWBB7RdFTglRxVM93DHrID9GuFtZtL1zez2+IrSLsRxp2VYJw3iBzHDgOWPOt/QbjN/tRefSjAhQ+Aw6/jGnwqG4rZtYJ3JmPczaqKFKV1tlNNFxe28RGVLgt+inaI9cY9a3N0rMSVuiTW8vyRYqwH8MuhkA8o4+eSvLIyPeT4LUHuLhpGZ5GLu3EsxySfM12tuNTM9/O2cqjdWvuj4H+9vH1rg1XpxxyfVk9R5pdEK9xSlGDIxVhyKkhh7iOIrxSrSsm2k7VR3iC01TDA8I5+AdGPAbx+Ha5eI76ju0Wz8llOYpOI5qw5OviPA9xHcfSuXU50iT5S0+S0ftXFsN+FjzZBw3c9/1fVPCqWvTdroXJ+oqfUimj63LayCSByp7xzVh4MvePv8ACuttLIIVj2j00dTIjhLuEfMcMQDnHiSuT37ytwIOY3Uhj/4f1jPL97x+llP/AFqvcwTjy9yzbTalx9i6dPvlnhjmj4pIiuv6LqGH3EVsVHOjnPyTp+9z6iP9Xh92KkdecegKUpQClKUApSlAKUpQFN7Pw4udq7f6RbrB5g9a35r8aiNT/qxb7WSIwwl/a/FlGD6/vTfGoLdWxjd425ozIfehK/lW7avDRh3SymYqmHRZFm/z9WNz8So/M1D6mHRYf4fjxif8VrRq9jM+l3o2XstMgk3HMuoTs2CI+Cb7tyGCBzOOZrfvtjIJ1aOO1ksbndLIrsGjkC4yAQzDPEeBGQeIquW4Hh3H8DUp2P16aTUrQzTPJxZBvnOA6Hl6gfCoShJK0yyM4t00RQildHaO36u8ukHACV8e4sT+dc6r07VlDVOiY7L7OQezrd3itIJJBFDEp3d9yccTkd4PMgYBJqVaXNFBfw2406O3kdWIeORXKrg53gFHPFRadeu0GMrxNtMd4eTFhn4SKa89FwzqG8eJEbnjxOeyOZ8jWWa5KTb8mqD4uKS8Ec1sD2q43eC9bJjHLHWNW9tQ5g2a3B8+8uQFA5kKf/mPjXJCNJJgDLu2APFnb9pqWa/ZC41vSNKTtRWKCaXHLeADcfsR/wBoa5uXUVEbZXJyLU0Ww6i2gg/ko0j/ALNAv5Vu0pWA3ilKUApSlAKUpQClKUBV/TEPZbjSdUHAW8+5IR/Jy4Jz6LIP+euF0h2HVahKR82XEg8O2MH+8GqxukrQfbdLu4AMvuF08d+LtgDzOMetVzcXXt2iafeji8I9nl8ez2QT6qp/rK0beVT+Zn3Ebh8iNVMujDhczyfUgcj7S/sqG1IdhNZW2vEMhxHIDG5PIB8YJ8t4L8a36quDow6bqSsjwPKu9sLbl9RtQO5ix9yqT+ysG1Gzr2Vw0bA7hJMbdzJ3cfEDAI8vOu9scBaWd3qLDtY6mHP1jjJ+0V+wa5OVwte52EanT9iPbUTh726YcjK/907v5Vy6E+PGlWJUqK27dks6PtQXrZbOb+Kul3Pc+Dun3kEj3haz7E2T2usCCT5y9Yh8xu7wYeRAB9ahqOQQQcEHII5gjiCPPNW5ok0d0IdUP8bDG8cqqMlnwAMDx4tj+kHhWfV/zb8/kv0v9UvH4InsppyR3l1dTdmCyMrse7Ks+6PMgBj6Dxrf6GLF7h77WZxh7uQrHn6MSHJAPhndX+q865O26OUtdBtiDdXj9ddMvEIGbfOcdwwT+jEPrVbOj2EVrDFbRYVY0CqMjOFGMnxJ5k+JNYtWfORt0ocIm/SlKqLRSlKAUpSgFKUoBSlKAVTuiWC2eq6josvZt78Ga3PcrnJwvuwR/Ujxq4qhXSfsU99Aktqdy8tm6yBgQCSMEpnuzhSPNR3E11OsnGrwVTe2bQyPFIMOhKsPMeHkeY8jW/s1s497N1a9lF4yOeSL+ZPHA/IGt8bT2GpKPlCb5Mv4uxMJFIRynAnBxg+RII5cRitbUOkKwjaDTrcu1gXHtlwAwMoYHsZADbhIG9jGVBUcM53S3K446mKO2fLPQz6r0wxC5TT7OxGo2qARjeLNJI44ZjOGyO4HHHmCBU01uexSC1s7uE2+9h+qifIhZ8jedlOCMsfHvOMCvcMT7mdFGnrCRwePBfHnujd+Oajd1Y21jL7VrF6k0pYEQRnfkd88MjgSAccMBeWT3VnhSzKRfO3iMSPbT6EbO6eDe3gMFW7yrcs+fMelcqpd0on/AGgf6NP81RGvR023FNnn6iqTSFWJs7cw6TbQ3ExkeS7GdxMboRcEEgkAkBhx59rAquyan21e1K2hsLH5L+UnNsrhVyZFAG6cKEYkdkk+6qdxJJJPoW6EW22upxtS2d0q5upbw6peRSyklguQ/a+gpEed3GABx4AV52s6OdNtNNlvVkuopgMwyTOVleX6ICYB4+4EAE91blrtNqTcNP2bW1buecbuPPtLH+NdHR+iu4u51vNeuPaXXilun8SvfhsAAj+ao444k1glx+E3x5fETDo9vZptLspbnJleIFi3Nue6x8yu6fWpFXxVwMDgK+1AmKUpQClKUApSlAKUpQClKUBxda2Lsrxg91axTMPpMvax4bwwSK9xbI2a27Wq2sQgb50YRd1vM+J8+ddelAVte9AOmuxZOvg8opeH+IrGo10gdFNjpumyXECSNKskXbkcsQDKoPAALy8qu6oZ0wWnWaLegc1VX+w6sfuzQEP6Uh/tA+caf5qiFS/pHfrJbSccpbdGB9SfwZfjUQr1tHsR5Wr3syW0O+6IPpMq/aYD86n8b9ZtcyjlBZ7vu3sH/uVFdjbMy39qoGcOGPuj7f5CpV0eQ+0a5rd7zVXW3U9x3CN4D3dWn2qy7p5SNO1WGyzsV9pSsZsFKUoBSlKAUpSgFKUoBSlKAUpSgFKUoBWvqFks0UkMgykisjDxVwVP3GtilAUzpQWeH5EvpFgvrJisDycEmh+juk88ru8OfBSM4OPS9F95ntGFF+sZOGPHgM1Mek7Ze2urOSWeBXkiUlH4q6+W8pBI8jwqgdjLQXV2tvcF5Ys43DJIBj0YVdDWlBUimejGbtlmrqcGn71tpsg1HVJgY06rDRw55sW4qAOZyc9kZ3RVhbBbKDTrKO3Lb8nF5X+vK/Fjk8xyAz3KK2tntlbWyTdtLdIcjiVHab9Jzlm9TXYquUnJ2yyMVFUhSlKiSFKUoBSlKAUpS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6" descr="data:image/jpeg;base64,/9j/4AAQSkZJRgABAQAAAQABAAD/2wCEAAkGBg8PDxUPEA8UEBUQEA8PEBQQDw8PEBAQFRAVFBUUFRUXHCYeFxkjGRQUHy8gJCcpLCwsFR4xNTAqNSYrLCkBCQoKDQwOFA8PFCkcFBwpKSkpKSkpKSkpKSkpKSkpKSkpKSkpKSkpKSkpKSkpKSkpKTUpKSksLCkpLCkpKSkpLP/AABEIAOEA4QMBIgACEQEDEQH/xAAcAAEAAgMBAQEAAAAAAAAAAAAAAgMEBQcGAQj/xABDEAABAwICBwQGBwcCBwAAAAABAAIDBBEhMQUGEkFRYXEHEyIyI0KBkaGxFFJTYnLB8AgzY4KS0eEVwiRDVGRzorL/xAAXAQEBAQEAAAAAAAAAAAAAAAAAAQID/8QAGBEBAQEBAQAAAAAAAAAAAAAAAAERMQL/2gAMAwEAAhEDEQA/AO4oiICIiAiIgIiICIiAiIgIiICIiAiIgIiICIiAiIgIiICIiAiIgIiICIiAiIgIiICIiAiIgIiICIiAiIgIvl19ugIl0QEREBERAREQEREBERAREQEREBERAREQERanT2tVHQN2qmdseFw3zSO/CweI+5Btl8uuR6d7dTi2ipeklQcOojb+bl4DTGu+lKy4lrJNl2bIj3MduFmWuOt1cTX6K0prJR0ovUVUUPAPlY1x6Nvc+wLyOk+27RMNxG6WpNsO6iIaTw2pNlcEMGNzmczvPU718MITE10/SX7QM5uKehYzg6aV0h/paGj4ry9f2waaluBUiEHdDDG0joXAleWLFEhXDWdUa5aUk82kao9KmVo9zSAsN2n67/rKjHP/AImfHr4sVSQq3IM6LW7Scfk0hVNtlaqnt7i6y3mje2XTVPYGqE4G6oiY+/LaADvivIuCrIUxXcdW/wBoamkIZX07qcmw7yEmaK/EtttNHTaXUtFaZp6uITU0zJmOydG4OF+B4HkV+OHMWboPWGr0fN31LM6F2F9k+F4v5XtODhyKiv2Oi572b9rkGlQKeYCCqA8l/Rz2GLoid+/YOPC66EgIiICIiAiIgIiICIiAiIgLB0vpuno4zLUStiaMtrNx4NaMXHkF5bXDtNgo9qGnAqJxgbH0UR++4eY/dHtIXH9K6SqKyUzVEpkccr5NHBrcmjkFZEtew1p7YKia8VC36OzLvXAGdw4gZM+J6LnkwfI4vkc57nG7nPcXOceZOJWUIbIWrWMsQQBfCxZDlU5VGO8KlyveqXKKqKqcrXKpyCtyrcrHKtyiq3KsqxyrKKiVBwUyolQVB7muDmktLSHNLSQ5pGRBGRX6I7IO1T/UWiiq3D6TG27Hmw+ksAxP/kAz4jHivzw4KVFWy08rJ4XlkkT2yMc3NrgbgqLH7WRaDUbWlmk6CKrbgXt2ZWj1Jm4PHS+I5ELfoCIiAiIgIiICItZp7T8NFEZZTxDGDzyOtk0fnkEGbWVkcMbpZXhjGNLnucbNaBvJXIdbu059VeGmlbBFiC7vo2zSjmb+BvIY8eC1+sGsFRXybcrrMHkjaT3bB09Y8ytUadu8D3Lc8s2sRlJhtAXHEWc33jBfDGvsujI77TR3TvrxHu3e8Z+1UNq3McI5yPFhHNYMa4/UkGTXcHZHkqibgqnBZEjCDYixHHBUPRFDwqXq96oegokVDldIqXKCpyrcpuVbkVW5VuVhVZUVByrKmVAoqJUCplQKgiVU4KwqpyK6/wDs66xmOpm0e4+Gdnfx8pI7BwHVhv8AyLvy/I3ZnWGHTNG8HOpZGej7sP8A9L9cqAiIgIiICItfpvTUVJEZZDyY0eZ7tzR/fcgr1g0/FRRd5JiTcRsB8UjuA4Didy5BpbSU1ZKZpnXJwAGDWN+q0bgsnS2kpauUzSm5ODWjysbua3l81ibC6SYxaxthQc1ZTmql4VGM9qxZ4Q4FrgCCLEHEELMeFjvCDVd3NCNlnpmDJj3WkYODJOHJ11AaSiJ2STE44bMzdi/R3lPvWwesWdrS0h4BbbHata3tUEJW2zWM9Y9JV7LgzxGBxDInuyY85AE4mM5Y5HJZEigx5FS4q2Qqh5RFblW5ScVW5RpEqsqblWSgg5QKkVAor4VAqRUCVBFxVRU3lVlRY3mojb6Vox/3lN8JWlfsNfkrsppTJpujAF9mcSHkGNLj8l+tUWiIiIIiIMbSFfHTxOlkNmsFzvJ4ADeSVyfTWlpKyUyyYAYRsvcMbw5niVttb9O/Spu7YfRREhtsnvyL/mB7960WytyMWqdhRLVe5qrcFpFLgsd4WU4LV1dd4jHEA9485JtHEOMjuP3RieQxRXyrqGRt2nuDRxPHgOJ5LXvqJn+SPux9aa4d7Ixj7yOip/1CmZJ4pmyy5bbnNaG33MF7MHTHiStxBTF+e/goNI9tQ3ESMk+6YtgHkHB1x1xWHGw1DRLJgwucGxA3xa6x7w78R5ei29U3YJucG3uei1ejf3O19rJLMBwa51m/Bt/aoI18e3G5p3tIHK2X5KHfl7GSHOSNjzbLatZ3/sCr5CsCkd6Ix3/cyOZ/I4l7D8Xe5B8eVS8qx5VDioIuKrJUnFQcUVBxUHFSKgUVAqJX0qJKgiSq3OUnFUuKD44qJQlZGjdHS1MzIIWF8kr2sY0ZlxPwG++4BRp1n9nTV4vqZq9w8MMfcR85JLFxHRot/Ou/rQ6j6qs0XQRUjMS0F0rvtJnYvd0vgOQC3yIIiIC0et+kjDSkNNnSnum8QCPEf6Qfet4vFa/S3kiZuax7/a5wH+34qzqV5ANQtVll8stsKiFBwVjyACSbAAkkmwAG8ledr6/v27R2hASGsa24lrXHANaMxEfe7kMyvldpTvAe7cWRA7JlaLvld9nTjedxfkN1zlgzUJLNh3oYxiIY3eI3zMj8yTvtjzW5iozH6SSxkI2QG22IGWsI4xuwzO/otTpCcC5JRNaeqpYg3ZbG1o4Bo+JzK2+qGkC2KSN1yIdkxk7muuAy/IjDkeS8xW6VLnCOMbbnGwA3lbGMviZ9EhIdM/0k7/Uiwtc8gMAOfNRVmkZjUymBp8I8VQ4bmk+QH6zlfKeAsAAABkABYD4L7BTMhZ3bMcdpzj5nvObnc/kqZHIKZHLW1D+7k7z1XDu5Ol/C72FZ0r1iS2Iscb4FQRkNiqXFQhcRdhxLBdp4x5D3Ze5CUV8JUCVIqBQRKgVIqBRUSq3KRKpe6+Sgi9yrKuZTud+sFkR0Q6k4ADeeGGaisNsd13/sN7O/o7P9TqWWllbama4YxwkYyW3Ofu+7+JYnZJ2WyMe6rr6eMRvi2I4J4mSSOu5rhI4OHo7bOG83xsM+0AIPqIiAiIgLxmvkHpIn8WPb7nA/7l7NaLXGhMlNtgXMR7z+W1nfA39isK5+VCR4aCSQAASSTYADMk8FJzha5NgBcndbitAXmvcCcKZpBaDgatwPmcPsgRgPW6LbCEsv0sd5JdtK3xNabg1RBwe4fZcG+tgThniaCnNVPJVv8sLjBTt3B1vG/qBYe08AthptxeREMvM7nwC09I40bnsePRSu7yN3qteRZzXcMRccboNlpOtDQSTkvAaU0q+d/dxgm5sAMyt3pUT1bu7gHhHnkOEbeV955BYtJQhjjBSHaeMJ6hwu2Lk3i7kpSMagoTE7u4rPqHDxvOLKdhzJPFb2lo2QM2W3JJ2nvd5pHcT+Q3KylpI4GbDBzcTi97vrOO8/JVyyIISvWHK9WSPWJK9EVyPWO5ylI5UuKiqp3WIf9U482nA/rkpPFjbgovFwRxBCix12NPFo94w/JRQqJX0qJKoiVW91lLE5e/crY6Xef8/4UViiNzlkMpQM8fl/lZMcRJDGNLi4gNa0FznOOQAGJK6rqR2JPltPpK8bcC2nabSO3+kcPIPujHmFB4HVfU2s0nJsU0V2tID5X3bDH+J3HkLnku76k9ldFo20rgKioFiZZGizD/CZ6nXE8162hoIqeNsUMbYmMAa1jGhrWjkAshFEREBERAREQF8c0EWIuCLEcQvqIONa6aAkZWfRXXFKW98bf84F9mwkjJoNyeOA3qsuAFgLW4CwA3WXWNOaIbVRGMgXsdgncf7H9ZLklZG6J5jdm0kbv1dblZsY74gX7STTta04A4Y3y9qpqalrGlziGgC5JNgAvOF8mkDe7o6YHMXD6mxyHBnE/oVE6mukrXGOB3dwtOzLMBa/FkQ3nnu+eVHFHEwRxt2GtyAzPEk7yeKtcWtaGNAa1o2WtaLADgFhzSoIyyLEkepSSLGe9REJXrFkepyOVDioqDiqyplQKCKqi8tuD3j43/NWuKqhbfaH3ycMzdoy9yihO4Yr62C+ePyHU71e2EDP3D8zvV9LSyTSNihjdI952WMY0uc48gEGOGAfr5L0WqeolbpR/oGbMYNnzSYRN5De88m+2y6FqV2IgbM+kztHMUzHeEZfvXjM/dbhzOS63T07I2CONrWNYA1rWNDWtaMgAMAFFx5jU3s4otFtDmN72a1nTyAF/MMGUY5DHiSvVoiKIiICIiAiIgIiICIvIa+62U9PA6HviJTbCM4tF7+IjLpmgnrvrHHFDJC2Uxy+DDZN3scLmztwtfHlZcTrNLtjmu3yvOIvgHcuvz6rImmrtK1Bgp2une5jnudtgHYaBjtONrYtHtsvW6P7D2zxU8jqp7Wvia6pa+LZlDiAdlgPltct8V8r45LW4z14g0z6t+3P4YWOIjiubzFpttv+7cZb/nsZZeGFsABgABkABkF7DXbUIUbGzUrXd01rWvBcXlhHrEncePE88PByy7irEr5NKsSR6nI9Yz3IiMjljPerJHLHe5QQe5VEqTioEoqJUCf87gOpUwwnn0yHU/kFa2IDPEjLgOg/M4qaKGwk45cyPkD8z7lYAG5e0nM9SvQatamVuknWp4vADZ8z/DCzHHxeseTbldo1Q7KKKg2ZZB9KnFj3krRsMd/DZk3qbnmFFcv1R7Ja2vtJKDSQnHakae9ePuRndzdYdV2vVjU2i0azYpogHEWfI7xTSfifw5Cw5LeIjQiIgIiICIiAiIgIiICIiDleu/awG3gor3PhMnrHd4Bu659Fq9VOy6prnCq0i50UbjtCK5E0u/xfUB/q6Zr2mpnZjTUFppbVFRn3jh4Iz/DacvxHHpkvaK6jTaO1QoaaUTwUzIntiELSwEAM6ZXO92Z4rcoiiovYCCCAQQQQRcEHcVy3Xjs0Lb1FG0luboxcuZzaPWbyzHMZdURB+XJ2OZmPbuWK+UL9Eaw6g0dbdxb3Uh9ePC5+8Miua6d7JauI7UYEzeLG7Trc24Eey61rGOcvkVJfwW8q9AOjOy4BhGYcxwI9hKxHUbW5m/SzR7h/dQa0Rk4fAYn27h7VYIAM/cL/ABOZWyo9HTTu7unhfKdzYmF3vtgPavf6sdik0tpK+Tum4HuYnAynk9+TPZc9FFc50ZoueqkEFNC6V5yaxuQ4k5NHM2C6zql2Jxx2l0g8TOGPcRk9yPxuzf0Fh1XRdDaDpqKMRU0LYm7w0YuPFzs3HmVnouK4KdkbQxjWsa0Wa1jQ1rRwAGACsREUREQEREBERAREQEREBERAREQEREBERAREQEREFc1Ox+D2Nd+Jod81jDQ1MMRTxDpDH/ZZqIIsjDRYAAcAAApIiAiIgIiICIiAiIgIiICIiAiIgIiICIiAiIgIiICIiAiIgIiICIiAiIgIiICIiAiIgIiICI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角丸四角形 1"/>
          <p:cNvSpPr/>
          <p:nvPr/>
        </p:nvSpPr>
        <p:spPr bwMode="auto">
          <a:xfrm>
            <a:off x="1600199" y="1000477"/>
            <a:ext cx="7239003" cy="685800"/>
          </a:xfrm>
          <a:prstGeom prst="roundRect">
            <a:avLst>
              <a:gd name="adj" fmla="val 0"/>
            </a:avLst>
          </a:prstGeom>
          <a:solidFill>
            <a:srgbClr val="33ACBD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クラウド・ビジネス</a:t>
            </a:r>
          </a:p>
        </p:txBody>
      </p:sp>
      <p:sp>
        <p:nvSpPr>
          <p:cNvPr id="21" name="角丸四角形 20"/>
          <p:cNvSpPr/>
          <p:nvPr/>
        </p:nvSpPr>
        <p:spPr bwMode="auto">
          <a:xfrm>
            <a:off x="1600203" y="3896078"/>
            <a:ext cx="2362200" cy="685800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圧倒的コストパフォーマンスとサービス内容の差別化</a:t>
            </a:r>
          </a:p>
        </p:txBody>
      </p:sp>
      <p:sp>
        <p:nvSpPr>
          <p:cNvPr id="22" name="角丸四角形 21"/>
          <p:cNvSpPr/>
          <p:nvPr/>
        </p:nvSpPr>
        <p:spPr bwMode="auto">
          <a:xfrm>
            <a:off x="4038603" y="3910864"/>
            <a:ext cx="2362200" cy="68580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セキュリティや可用性など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クラウド利用に伴うクリティカルな課題への確実･低廉な対処</a:t>
            </a:r>
          </a:p>
        </p:txBody>
      </p:sp>
      <p:sp>
        <p:nvSpPr>
          <p:cNvPr id="23" name="角丸四角形 22"/>
          <p:cNvSpPr/>
          <p:nvPr/>
        </p:nvSpPr>
        <p:spPr bwMode="auto">
          <a:xfrm>
            <a:off x="6477003" y="3910864"/>
            <a:ext cx="2362200" cy="685800"/>
          </a:xfrm>
          <a:prstGeom prst="roundRect">
            <a:avLst>
              <a:gd name="adj" fmla="val 0"/>
            </a:avLst>
          </a:prstGeom>
          <a:solidFill>
            <a:srgbClr val="00009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サービスの目利き力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個別最適化された組合わせ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を実現するプロデュース力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24" name="角丸四角形 23"/>
          <p:cNvSpPr/>
          <p:nvPr/>
        </p:nvSpPr>
        <p:spPr bwMode="auto">
          <a:xfrm>
            <a:off x="1600203" y="4637030"/>
            <a:ext cx="2362200" cy="685800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価格競争力を維持するため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の大規模</a:t>
            </a:r>
            <a:r>
              <a:rPr kumimoji="0" lang="ja-JP" altLang="en-US" sz="1200" dirty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な初期投資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4038603" y="4651816"/>
            <a:ext cx="2362200" cy="68580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差別化のための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一定規模の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初期投資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6477003" y="4651816"/>
            <a:ext cx="2362200" cy="685800"/>
          </a:xfrm>
          <a:prstGeom prst="roundRect">
            <a:avLst>
              <a:gd name="adj" fmla="val 0"/>
            </a:avLst>
          </a:prstGeom>
          <a:solidFill>
            <a:srgbClr val="00009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初期投資は不要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ただし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、</a:t>
            </a:r>
            <a:r>
              <a:rPr kumimoji="0" lang="en-US" altLang="ja-JP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Web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サービスや</a:t>
            </a:r>
            <a:r>
              <a:rPr kumimoji="0" lang="en-US" altLang="ja-JP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Web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アプリに対応できる人材確保が前提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>
            <a:off x="1600203" y="5399030"/>
            <a:ext cx="2362200" cy="685800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Google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Salecefoce.com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amazon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4038603" y="5413816"/>
            <a:ext cx="2362200" cy="68580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Data spider/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appresso</a:t>
            </a: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Cloud Gate/ISR</a:t>
            </a:r>
          </a:p>
          <a:p>
            <a:pPr algn="ctr">
              <a:spcBef>
                <a:spcPts val="0"/>
              </a:spcBef>
            </a:pPr>
            <a:r>
              <a:rPr kumimoji="0" lang="en-US" altLang="ja-JP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Cloud Prime Controller /SCSK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29" name="角丸四角形 28"/>
          <p:cNvSpPr/>
          <p:nvPr/>
        </p:nvSpPr>
        <p:spPr bwMode="auto">
          <a:xfrm>
            <a:off x="6477003" y="5413816"/>
            <a:ext cx="2362200" cy="685800"/>
          </a:xfrm>
          <a:prstGeom prst="roundRect">
            <a:avLst>
              <a:gd name="adj" fmla="val 0"/>
            </a:avLst>
          </a:prstGeom>
          <a:solidFill>
            <a:srgbClr val="00009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各社</a:t>
            </a:r>
          </a:p>
        </p:txBody>
      </p:sp>
      <p:sp>
        <p:nvSpPr>
          <p:cNvPr id="18" name="角丸四角形 17"/>
          <p:cNvSpPr/>
          <p:nvPr/>
        </p:nvSpPr>
        <p:spPr bwMode="auto">
          <a:xfrm>
            <a:off x="1600203" y="2372078"/>
            <a:ext cx="2362200" cy="685800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クラウド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プロバイダー</a:t>
            </a:r>
          </a:p>
        </p:txBody>
      </p:sp>
      <p:sp>
        <p:nvSpPr>
          <p:cNvPr id="19" name="角丸四角形 18"/>
          <p:cNvSpPr/>
          <p:nvPr/>
        </p:nvSpPr>
        <p:spPr bwMode="auto">
          <a:xfrm>
            <a:off x="4038603" y="2372078"/>
            <a:ext cx="2362200" cy="68580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クラウド</a:t>
            </a:r>
            <a:endParaRPr kumimoji="0" lang="ja-JP" altLang="en-US" sz="1800" dirty="0">
              <a:solidFill>
                <a:schemeClr val="bg1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アダプター</a:t>
            </a:r>
          </a:p>
        </p:txBody>
      </p:sp>
      <p:sp>
        <p:nvSpPr>
          <p:cNvPr id="20" name="角丸四角形 19"/>
          <p:cNvSpPr/>
          <p:nvPr/>
        </p:nvSpPr>
        <p:spPr bwMode="auto">
          <a:xfrm>
            <a:off x="6477003" y="2372078"/>
            <a:ext cx="2362200" cy="685800"/>
          </a:xfrm>
          <a:prstGeom prst="roundRect">
            <a:avLst>
              <a:gd name="adj" fmla="val 0"/>
            </a:avLst>
          </a:prstGeom>
          <a:solidFill>
            <a:srgbClr val="000090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クラウド</a:t>
            </a:r>
            <a:endParaRPr kumimoji="0" lang="ja-JP" altLang="en-US" sz="1800" dirty="0">
              <a:solidFill>
                <a:schemeClr val="bg1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インテグレータ</a:t>
            </a:r>
          </a:p>
        </p:txBody>
      </p:sp>
      <p:cxnSp>
        <p:nvCxnSpPr>
          <p:cNvPr id="4" name="カギ線コネクタ 3"/>
          <p:cNvCxnSpPr>
            <a:stCxn id="2" idx="2"/>
            <a:endCxn id="18" idx="0"/>
          </p:cNvCxnSpPr>
          <p:nvPr/>
        </p:nvCxnSpPr>
        <p:spPr bwMode="auto">
          <a:xfrm rot="5400000">
            <a:off x="3657602" y="809978"/>
            <a:ext cx="685801" cy="2438398"/>
          </a:xfrm>
          <a:prstGeom prst="bentConnector3">
            <a:avLst/>
          </a:prstGeom>
          <a:ln>
            <a:solidFill>
              <a:srgbClr val="33ACBD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2" name="カギ線コネクタ 31"/>
          <p:cNvCxnSpPr>
            <a:stCxn id="2" idx="2"/>
            <a:endCxn id="19" idx="0"/>
          </p:cNvCxnSpPr>
          <p:nvPr/>
        </p:nvCxnSpPr>
        <p:spPr bwMode="auto">
          <a:xfrm rot="16200000" flipH="1">
            <a:off x="4876802" y="2029176"/>
            <a:ext cx="685801" cy="2"/>
          </a:xfrm>
          <a:prstGeom prst="bentConnector3">
            <a:avLst>
              <a:gd name="adj1" fmla="val 50000"/>
            </a:avLst>
          </a:prstGeom>
          <a:ln>
            <a:solidFill>
              <a:srgbClr val="33ACBD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5" name="カギ線コネクタ 34"/>
          <p:cNvCxnSpPr>
            <a:stCxn id="2" idx="2"/>
            <a:endCxn id="20" idx="0"/>
          </p:cNvCxnSpPr>
          <p:nvPr/>
        </p:nvCxnSpPr>
        <p:spPr bwMode="auto">
          <a:xfrm rot="16200000" flipH="1">
            <a:off x="6096002" y="809976"/>
            <a:ext cx="685801" cy="2438402"/>
          </a:xfrm>
          <a:prstGeom prst="bentConnector3">
            <a:avLst>
              <a:gd name="adj1" fmla="val 50000"/>
            </a:avLst>
          </a:prstGeom>
          <a:ln>
            <a:solidFill>
              <a:srgbClr val="33ACBD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30" name="角丸四角形 29"/>
          <p:cNvSpPr/>
          <p:nvPr/>
        </p:nvSpPr>
        <p:spPr bwMode="auto">
          <a:xfrm>
            <a:off x="1600203" y="3134078"/>
            <a:ext cx="2362200" cy="685800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システム･リソースやアプリケーション機能を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ネット</a:t>
            </a:r>
            <a:r>
              <a:rPr kumimoji="0" lang="ja-JP" altLang="en-US" sz="1200" dirty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を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介してサービスとして提供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4038603" y="3148864"/>
            <a:ext cx="2362200" cy="68580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クラウド･プロバイダーの提供するサービスの課題を補完するサービスや製品を提供</a:t>
            </a:r>
          </a:p>
        </p:txBody>
      </p:sp>
      <p:sp>
        <p:nvSpPr>
          <p:cNvPr id="33" name="角丸四角形 32"/>
          <p:cNvSpPr/>
          <p:nvPr/>
        </p:nvSpPr>
        <p:spPr bwMode="auto">
          <a:xfrm>
            <a:off x="6477003" y="3148864"/>
            <a:ext cx="2362200" cy="685800"/>
          </a:xfrm>
          <a:prstGeom prst="roundRect">
            <a:avLst>
              <a:gd name="adj" fmla="val 0"/>
            </a:avLst>
          </a:prstGeom>
          <a:solidFill>
            <a:srgbClr val="00009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クラウド･プロバイダーやアダプターの提供するサービスや商品をお客様ごとに組み合わせて提供</a:t>
            </a:r>
          </a:p>
        </p:txBody>
      </p:sp>
      <p:sp>
        <p:nvSpPr>
          <p:cNvPr id="234" name="ホームベース 233"/>
          <p:cNvSpPr/>
          <p:nvPr/>
        </p:nvSpPr>
        <p:spPr bwMode="auto">
          <a:xfrm>
            <a:off x="307978" y="2372078"/>
            <a:ext cx="1292225" cy="685800"/>
          </a:xfrm>
          <a:prstGeom prst="homePlate">
            <a:avLst/>
          </a:prstGeom>
          <a:solidFill>
            <a:srgbClr val="FF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区分</a:t>
            </a:r>
          </a:p>
        </p:txBody>
      </p:sp>
      <p:sp>
        <p:nvSpPr>
          <p:cNvPr id="47" name="ホームベース 46"/>
          <p:cNvSpPr/>
          <p:nvPr/>
        </p:nvSpPr>
        <p:spPr bwMode="auto">
          <a:xfrm>
            <a:off x="307977" y="3134078"/>
            <a:ext cx="1292225" cy="685800"/>
          </a:xfrm>
          <a:prstGeom prst="homePlate">
            <a:avLst/>
          </a:prstGeom>
          <a:solidFill>
            <a:srgbClr val="FF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概要</a:t>
            </a:r>
          </a:p>
        </p:txBody>
      </p:sp>
      <p:sp>
        <p:nvSpPr>
          <p:cNvPr id="48" name="ホームベース 47"/>
          <p:cNvSpPr/>
          <p:nvPr/>
        </p:nvSpPr>
        <p:spPr bwMode="auto">
          <a:xfrm>
            <a:off x="307978" y="3910864"/>
            <a:ext cx="1292225" cy="685800"/>
          </a:xfrm>
          <a:prstGeom prst="homePlate">
            <a:avLst/>
          </a:prstGeom>
          <a:solidFill>
            <a:srgbClr val="FF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競争力</a:t>
            </a:r>
          </a:p>
        </p:txBody>
      </p:sp>
      <p:sp>
        <p:nvSpPr>
          <p:cNvPr id="49" name="ホームベース 48"/>
          <p:cNvSpPr/>
          <p:nvPr/>
        </p:nvSpPr>
        <p:spPr bwMode="auto">
          <a:xfrm>
            <a:off x="307976" y="4651816"/>
            <a:ext cx="1292225" cy="685800"/>
          </a:xfrm>
          <a:prstGeom prst="homePlate">
            <a:avLst/>
          </a:prstGeom>
          <a:solidFill>
            <a:srgbClr val="FF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投資</a:t>
            </a:r>
          </a:p>
        </p:txBody>
      </p:sp>
      <p:sp>
        <p:nvSpPr>
          <p:cNvPr id="50" name="ホームベース 49"/>
          <p:cNvSpPr/>
          <p:nvPr/>
        </p:nvSpPr>
        <p:spPr bwMode="auto">
          <a:xfrm>
            <a:off x="307975" y="5399030"/>
            <a:ext cx="1292225" cy="685800"/>
          </a:xfrm>
          <a:prstGeom prst="homePlate">
            <a:avLst/>
          </a:prstGeom>
          <a:solidFill>
            <a:srgbClr val="FF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事例</a:t>
            </a:r>
          </a:p>
        </p:txBody>
      </p:sp>
    </p:spTree>
    <p:extLst>
      <p:ext uri="{BB962C8B-B14F-4D97-AF65-F5344CB8AC3E}">
        <p14:creationId xmlns:p14="http://schemas.microsoft.com/office/powerpoint/2010/main" val="14072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クラウドを活用したサービス・ビジネス</a:t>
            </a:r>
            <a:r>
              <a:rPr kumimoji="1" lang="ja-JP" altLang="en-US" dirty="0" smtClean="0"/>
              <a:t>（</a:t>
            </a:r>
            <a:r>
              <a:rPr kumimoji="1" lang="ja-JP" altLang="en-US" dirty="0" smtClean="0"/>
              <a:t>１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 bwMode="auto">
          <a:xfrm>
            <a:off x="874713" y="5105400"/>
            <a:ext cx="7354887" cy="1066800"/>
          </a:xfrm>
          <a:prstGeom prst="roundRect">
            <a:avLst>
              <a:gd name="adj" fmla="val 7937"/>
            </a:avLst>
          </a:prstGeom>
          <a:solidFill>
            <a:srgbClr val="0000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コストパフォーマンスの高い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 smtClean="0">
                <a:solidFill>
                  <a:srgbClr val="FFFFFF"/>
                </a:solidFill>
              </a:rPr>
              <a:t>セルフサービス型・</a:t>
            </a:r>
            <a:r>
              <a:rPr kumimoji="0" lang="en-US" altLang="ja-JP" sz="2400" dirty="0" err="1" smtClean="0">
                <a:solidFill>
                  <a:srgbClr val="FFFFFF"/>
                </a:solidFill>
              </a:rPr>
              <a:t>IaaS</a:t>
            </a:r>
            <a:r>
              <a:rPr kumimoji="0" lang="ja-JP" altLang="en-US" sz="2400" dirty="0" smtClean="0">
                <a:solidFill>
                  <a:srgbClr val="FFFFFF"/>
                </a:solidFill>
              </a:rPr>
              <a:t>クラウド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914400" y="1295400"/>
            <a:ext cx="2286000" cy="3733800"/>
            <a:chOff x="914400" y="1447800"/>
            <a:chExt cx="2286000" cy="3733800"/>
          </a:xfrm>
        </p:grpSpPr>
        <p:sp>
          <p:nvSpPr>
            <p:cNvPr id="5" name="正方形/長方形 4"/>
            <p:cNvSpPr/>
            <p:nvPr/>
          </p:nvSpPr>
          <p:spPr bwMode="auto">
            <a:xfrm>
              <a:off x="914400" y="1447800"/>
              <a:ext cx="2286000" cy="3733800"/>
            </a:xfrm>
            <a:prstGeom prst="rect">
              <a:avLst/>
            </a:prstGeom>
            <a:noFill/>
            <a:ln w="571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7" name="角丸四角形 6"/>
            <p:cNvSpPr/>
            <p:nvPr/>
          </p:nvSpPr>
          <p:spPr bwMode="auto">
            <a:xfrm>
              <a:off x="1066800" y="2514600"/>
              <a:ext cx="1981200" cy="2590800"/>
            </a:xfrm>
            <a:prstGeom prst="roundRect">
              <a:avLst>
                <a:gd name="adj" fmla="val 3847"/>
              </a:avLst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独自ノウハウによる</a:t>
              </a:r>
              <a:endPara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endParaRPr>
            </a:p>
            <a:p>
              <a:pPr marL="171450" marR="0" indent="-171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charset="2"/>
                <a:buChar char="v"/>
                <a:tabLst/>
              </a:pPr>
              <a:r>
                <a:rPr kumimoji="0" lang="ja-JP" altLang="en-US" sz="1400" dirty="0" smtClean="0">
                  <a:solidFill>
                    <a:srgbClr val="FFFFFF"/>
                  </a:solidFill>
                </a:rPr>
                <a:t>システム構築</a:t>
              </a:r>
              <a:endParaRPr kumimoji="0" lang="en-US" altLang="ja-JP" sz="1400" dirty="0" smtClean="0">
                <a:solidFill>
                  <a:srgbClr val="FFFFFF"/>
                </a:solidFill>
              </a:endParaRPr>
            </a:p>
            <a:p>
              <a:pPr marL="171450" marR="0" indent="-171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charset="2"/>
                <a:buChar char="v"/>
                <a:tabLst/>
              </a:pPr>
              <a:r>
                <a:rPr kumimoji="0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監視・運用管理</a:t>
              </a:r>
              <a:endPara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endParaRPr>
            </a:p>
            <a:p>
              <a:pPr marL="171450" marR="0" indent="-171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charset="2"/>
                <a:buChar char="v"/>
                <a:tabLst/>
              </a:pPr>
              <a:r>
                <a:rPr kumimoji="0" lang="ja-JP" altLang="en-US" sz="1400" dirty="0" smtClean="0">
                  <a:solidFill>
                    <a:srgbClr val="FFFFFF"/>
                  </a:solidFill>
                </a:rPr>
                <a:t>災害対応業務</a:t>
              </a:r>
              <a:endPara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990600" y="1701224"/>
              <a:ext cx="203132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rgbClr val="0000FF"/>
                  </a:solidFill>
                  <a:effectLst/>
                  <a:latin typeface="ＤＦＰ太丸ゴシック体"/>
                  <a:ea typeface="ＤＦＰ太丸ゴシック体"/>
                  <a:cs typeface="ＤＦＰ太丸ゴシック体"/>
                </a:rPr>
                <a:t>フルサービス型</a:t>
              </a:r>
              <a:endParaRPr kumimoji="1" lang="en-US" altLang="ja-JP" sz="1600" dirty="0" smtClean="0"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endParaRPr>
            </a:p>
            <a:p>
              <a:pPr algn="ctr"/>
              <a:r>
                <a:rPr lang="ja-JP" altLang="en-US" sz="1600" dirty="0" smtClean="0">
                  <a:solidFill>
                    <a:srgbClr val="0000FF"/>
                  </a:solidFill>
                  <a:effectLst/>
                  <a:latin typeface="ＤＦＰ太丸ゴシック体"/>
                  <a:ea typeface="ＤＦＰ太丸ゴシック体"/>
                  <a:cs typeface="ＤＦＰ太丸ゴシック体"/>
                </a:rPr>
                <a:t>クラウド・ビジネス</a:t>
              </a:r>
              <a:endParaRPr kumimoji="1" lang="ja-JP" altLang="en-US" sz="1600" dirty="0"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3427413" y="1295400"/>
            <a:ext cx="2286000" cy="3733800"/>
            <a:chOff x="3427413" y="1447800"/>
            <a:chExt cx="2286000" cy="3733800"/>
          </a:xfrm>
        </p:grpSpPr>
        <p:sp>
          <p:nvSpPr>
            <p:cNvPr id="4" name="正方形/長方形 3"/>
            <p:cNvSpPr/>
            <p:nvPr/>
          </p:nvSpPr>
          <p:spPr bwMode="auto">
            <a:xfrm>
              <a:off x="3427413" y="1447800"/>
              <a:ext cx="2286000" cy="3733800"/>
            </a:xfrm>
            <a:prstGeom prst="rect">
              <a:avLst/>
            </a:prstGeom>
            <a:noFill/>
            <a:ln w="571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9" name="角丸四角形 8"/>
            <p:cNvSpPr/>
            <p:nvPr/>
          </p:nvSpPr>
          <p:spPr bwMode="auto">
            <a:xfrm>
              <a:off x="3579812" y="2514600"/>
              <a:ext cx="1982787" cy="1676400"/>
            </a:xfrm>
            <a:prstGeom prst="roundRect">
              <a:avLst>
                <a:gd name="adj" fmla="val 3847"/>
              </a:avLst>
            </a:prstGeom>
            <a:solidFill>
              <a:srgbClr val="99CC33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独自ノウハウによる</a:t>
              </a:r>
            </a:p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charset="2"/>
                <a:buChar char="v"/>
                <a:tabLst/>
              </a:pPr>
              <a:r>
                <a:rPr kumimoji="0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アプリ開発</a:t>
              </a:r>
              <a:endPara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endParaRPr>
            </a:p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charset="2"/>
                <a:buChar char="v"/>
                <a:tabLst/>
              </a:pPr>
              <a:r>
                <a:rPr kumimoji="0" lang="ja-JP" altLang="en-US" sz="1400" dirty="0" smtClean="0">
                  <a:solidFill>
                    <a:srgbClr val="FFFFFF"/>
                  </a:solidFill>
                </a:rPr>
                <a:t>アプリ保守</a:t>
              </a:r>
              <a:endParaRPr kumimoji="0" lang="en-US" altLang="ja-JP" sz="1400" dirty="0" smtClean="0">
                <a:solidFill>
                  <a:srgbClr val="FFFFFF"/>
                </a:solidFill>
              </a:endParaRPr>
            </a:p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charset="2"/>
                <a:buChar char="v"/>
                <a:tabLst/>
              </a:pPr>
              <a:r>
                <a:rPr kumimoji="0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サポートデスク</a:t>
              </a:r>
              <a:endPara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10" name="角丸四角形 9"/>
            <p:cNvSpPr/>
            <p:nvPr/>
          </p:nvSpPr>
          <p:spPr bwMode="auto">
            <a:xfrm>
              <a:off x="3579019" y="4267200"/>
              <a:ext cx="1983581" cy="838200"/>
            </a:xfrm>
            <a:prstGeom prst="roundRect">
              <a:avLst>
                <a:gd name="adj" fmla="val 3847"/>
              </a:avLst>
            </a:prstGeom>
            <a:solidFill>
              <a:srgbClr val="3366FF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PaaS</a:t>
              </a:r>
              <a:endPara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554752" y="1701224"/>
              <a:ext cx="203132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rgbClr val="0000FF"/>
                  </a:solidFill>
                  <a:effectLst/>
                  <a:latin typeface="ＤＦＰ太丸ゴシック体"/>
                  <a:ea typeface="ＤＦＰ太丸ゴシック体"/>
                  <a:cs typeface="ＤＦＰ太丸ゴシック体"/>
                </a:rPr>
                <a:t>低コスト・高速開発</a:t>
              </a:r>
              <a:endParaRPr kumimoji="1" lang="en-US" altLang="ja-JP" sz="1600" dirty="0" smtClean="0"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endParaRPr>
            </a:p>
            <a:p>
              <a:pPr algn="ctr"/>
              <a:r>
                <a:rPr lang="ja-JP" altLang="en-US" sz="1600" dirty="0" smtClean="0">
                  <a:solidFill>
                    <a:srgbClr val="0000FF"/>
                  </a:solidFill>
                  <a:effectLst/>
                  <a:latin typeface="ＤＦＰ太丸ゴシック体"/>
                  <a:ea typeface="ＤＦＰ太丸ゴシック体"/>
                  <a:cs typeface="ＤＦＰ太丸ゴシック体"/>
                </a:rPr>
                <a:t>ビジネス</a:t>
              </a:r>
              <a:endParaRPr kumimoji="1" lang="ja-JP" altLang="en-US" sz="1600" dirty="0"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5943600" y="1295400"/>
            <a:ext cx="2286000" cy="3733800"/>
            <a:chOff x="5943600" y="1447800"/>
            <a:chExt cx="2286000" cy="3733800"/>
          </a:xfrm>
        </p:grpSpPr>
        <p:sp>
          <p:nvSpPr>
            <p:cNvPr id="6" name="正方形/長方形 5"/>
            <p:cNvSpPr/>
            <p:nvPr/>
          </p:nvSpPr>
          <p:spPr bwMode="auto">
            <a:xfrm>
              <a:off x="5943600" y="1447800"/>
              <a:ext cx="2286000" cy="3733800"/>
            </a:xfrm>
            <a:prstGeom prst="rect">
              <a:avLst/>
            </a:prstGeom>
            <a:noFill/>
            <a:ln w="571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11" name="角丸四角形 10"/>
            <p:cNvSpPr/>
            <p:nvPr/>
          </p:nvSpPr>
          <p:spPr bwMode="auto">
            <a:xfrm>
              <a:off x="6096000" y="2514600"/>
              <a:ext cx="1982787" cy="1066800"/>
            </a:xfrm>
            <a:prstGeom prst="roundRect">
              <a:avLst>
                <a:gd name="adj" fmla="val 3847"/>
              </a:avLst>
            </a:prstGeom>
            <a:solidFill>
              <a:srgbClr val="33CC66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独自ノウハウによる</a:t>
              </a:r>
            </a:p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charset="2"/>
                <a:buChar char="v"/>
                <a:tabLst/>
              </a:pPr>
              <a:r>
                <a:rPr kumimoji="0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コンサル</a:t>
              </a:r>
              <a:r>
                <a:rPr kumimoji="0" lang="ja-JP" altLang="en-US" sz="1400" dirty="0" smtClean="0">
                  <a:solidFill>
                    <a:srgbClr val="FFFFFF"/>
                  </a:solidFill>
                </a:rPr>
                <a:t>業務・設計</a:t>
              </a:r>
            </a:p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charset="2"/>
                <a:buChar char="v"/>
                <a:tabLst/>
              </a:pPr>
              <a:r>
                <a:rPr kumimoji="0" lang="ja-JP" altLang="en-US" sz="1400" dirty="0" smtClean="0">
                  <a:solidFill>
                    <a:srgbClr val="FFFFFF"/>
                  </a:solidFill>
                </a:rPr>
                <a:t>カスタマイズ</a:t>
              </a:r>
              <a:endParaRPr kumimoji="0" lang="en-US" altLang="ja-JP" sz="1400" dirty="0" smtClean="0">
                <a:solidFill>
                  <a:srgbClr val="FFFFFF"/>
                </a:solidFill>
              </a:endParaRPr>
            </a:p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charset="2"/>
                <a:buChar char="v"/>
                <a:tabLst/>
              </a:pPr>
              <a:r>
                <a:rPr kumimoji="0" lang="ja-JP" altLang="en-US" sz="1400" dirty="0" smtClean="0">
                  <a:solidFill>
                    <a:srgbClr val="FFFFFF"/>
                  </a:solidFill>
                </a:rPr>
                <a:t>業務受託</a:t>
              </a:r>
              <a:endParaRPr kumimoji="0" lang="en-US" altLang="ja-JP" sz="14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 bwMode="auto">
            <a:xfrm>
              <a:off x="6095207" y="3657600"/>
              <a:ext cx="1983581" cy="1447800"/>
            </a:xfrm>
            <a:prstGeom prst="roundRect">
              <a:avLst>
                <a:gd name="adj" fmla="val 3847"/>
              </a:avLst>
            </a:prstGeom>
            <a:solidFill>
              <a:srgbClr val="0080FF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dirty="0" err="1">
                  <a:solidFill>
                    <a:srgbClr val="FFFFFF"/>
                  </a:solidFill>
                </a:rPr>
                <a:t>S</a:t>
              </a:r>
              <a:r>
                <a:rPr kumimoji="0" lang="en-US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aaS</a:t>
              </a:r>
              <a:endPara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095287" y="1701224"/>
              <a:ext cx="203275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dirty="0" smtClean="0">
                  <a:solidFill>
                    <a:srgbClr val="0000FF"/>
                  </a:solidFill>
                  <a:effectLst/>
                  <a:latin typeface="ＤＦＰ太丸ゴシック体"/>
                  <a:ea typeface="ＤＦＰ太丸ゴシック体"/>
                  <a:cs typeface="ＤＦＰ太丸ゴシック体"/>
                </a:rPr>
                <a:t>業務改革支援</a:t>
              </a:r>
              <a:r>
                <a:rPr lang="en-US" altLang="ja-JP" sz="1600" dirty="0" smtClean="0">
                  <a:solidFill>
                    <a:srgbClr val="0000FF"/>
                  </a:solidFill>
                  <a:effectLst/>
                  <a:latin typeface="ＤＦＰ太丸ゴシック体"/>
                  <a:ea typeface="ＤＦＰ太丸ゴシック体"/>
                  <a:cs typeface="ＤＦＰ太丸ゴシック体"/>
                </a:rPr>
                <a:t>+BPO</a:t>
              </a:r>
            </a:p>
            <a:p>
              <a:pPr algn="ctr"/>
              <a:r>
                <a:rPr lang="ja-JP" altLang="en-US" sz="1600" dirty="0" smtClean="0">
                  <a:solidFill>
                    <a:srgbClr val="0000FF"/>
                  </a:solidFill>
                  <a:effectLst/>
                  <a:latin typeface="ＤＦＰ太丸ゴシック体"/>
                  <a:ea typeface="ＤＦＰ太丸ゴシック体"/>
                  <a:cs typeface="ＤＦＰ太丸ゴシック体"/>
                </a:rPr>
                <a:t>ビジネス</a:t>
              </a:r>
              <a:endParaRPr kumimoji="1" lang="ja-JP" altLang="en-US" sz="1600" dirty="0"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3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ja-JP" altLang="en-US" dirty="0"/>
              <a:t>クラウドを活用したサービス・</a:t>
            </a:r>
            <a:r>
              <a:rPr lang="ja-JP" altLang="en-US" dirty="0" smtClean="0"/>
              <a:t>ビジネス</a:t>
            </a:r>
            <a:r>
              <a:rPr lang="ja-JP" altLang="en-US" dirty="0" smtClean="0"/>
              <a:t>（２）</a:t>
            </a:r>
            <a:endParaRPr kumimoji="1" lang="ja-JP" altLang="en-US" sz="2800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988219" y="3728119"/>
            <a:ext cx="7162800" cy="1066800"/>
          </a:xfrm>
          <a:prstGeom prst="rect">
            <a:avLst/>
          </a:prstGeom>
          <a:solidFill>
            <a:srgbClr val="CCFF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ヒラギノ角ゴ Std W8"/>
                <a:ea typeface="ヒラギノ角ゴ Std W8"/>
                <a:cs typeface="ヒラギノ角ゴ Std W8"/>
              </a:rPr>
              <a:t>ミドルウェア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ヒラギノ角ゴ Std W8"/>
              <a:ea typeface="ヒラギノ角ゴ Std W8"/>
              <a:cs typeface="ヒラギノ角ゴ Std W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rgbClr val="0000FF"/>
                </a:solidFill>
              </a:rPr>
              <a:t>開発や実行に必要なソフトウエア</a:t>
            </a:r>
            <a:endParaRPr kumimoji="0" lang="en-US" altLang="ja-JP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HG丸ｺﾞｼｯｸM-PRO" pitchFamily="50" charset="-128"/>
              </a:rPr>
              <a:t>実行と運用管理</a:t>
            </a:r>
          </a:p>
        </p:txBody>
      </p:sp>
      <p:sp>
        <p:nvSpPr>
          <p:cNvPr id="4" name="正方形/長方形 3"/>
          <p:cNvSpPr/>
          <p:nvPr/>
        </p:nvSpPr>
        <p:spPr bwMode="auto">
          <a:xfrm>
            <a:off x="988219" y="2585119"/>
            <a:ext cx="7162800" cy="1066800"/>
          </a:xfrm>
          <a:prstGeom prst="rect">
            <a:avLst/>
          </a:prstGeom>
          <a:solidFill>
            <a:srgbClr val="FFFF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dirty="0" smtClean="0">
                <a:solidFill>
                  <a:srgbClr val="0000FF"/>
                </a:solidFill>
                <a:latin typeface="ヒラギノ角ゴ Std W8"/>
                <a:ea typeface="ヒラギノ角ゴ Std W8"/>
                <a:cs typeface="ヒラギノ角ゴ Std W8"/>
              </a:rPr>
              <a:t>アプリケーション</a:t>
            </a:r>
            <a:endParaRPr kumimoji="0" lang="en-US" altLang="ja-JP" sz="1800" dirty="0" smtClean="0">
              <a:solidFill>
                <a:srgbClr val="0000FF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rgbClr val="0000FF"/>
                </a:solidFill>
              </a:rPr>
              <a:t>業務遂行に必要なソフトウエア</a:t>
            </a:r>
            <a:endParaRPr kumimoji="0" lang="en-US" altLang="ja-JP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HG丸ｺﾞｼｯｸM-PRO" pitchFamily="50" charset="-128"/>
              </a:rPr>
              <a:t>実行と運用管理</a:t>
            </a:r>
          </a:p>
        </p:txBody>
      </p:sp>
      <p:sp>
        <p:nvSpPr>
          <p:cNvPr id="5" name="正方形/長方形 4"/>
          <p:cNvSpPr/>
          <p:nvPr/>
        </p:nvSpPr>
        <p:spPr bwMode="auto">
          <a:xfrm>
            <a:off x="988219" y="4871119"/>
            <a:ext cx="7162800" cy="1066800"/>
          </a:xfrm>
          <a:prstGeom prst="rect">
            <a:avLst/>
          </a:prstGeom>
          <a:solidFill>
            <a:srgbClr val="EA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ヒラギノ角ゴ Std W8"/>
                <a:ea typeface="ヒラギノ角ゴ Std W8"/>
                <a:cs typeface="ヒラギノ角ゴ Std W8"/>
              </a:rPr>
              <a:t>インフラストラクチャー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ヒラギノ角ゴ Std W8"/>
              <a:ea typeface="ヒラギノ角ゴ Std W8"/>
              <a:cs typeface="ヒラギノ角ゴ Std W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rgbClr val="0000FF"/>
                </a:solidFill>
              </a:rPr>
              <a:t>プロセッサー、メモリー、ストレージ、</a:t>
            </a:r>
            <a:endParaRPr kumimoji="0" lang="en-US" altLang="ja-JP" sz="1000" dirty="0" smtClean="0">
              <a:solidFill>
                <a:srgbClr val="0000FF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rgbClr val="0000FF"/>
                </a:solidFill>
              </a:rPr>
              <a:t>ネットワークなどのシステム資源、施設</a:t>
            </a:r>
            <a:endParaRPr kumimoji="0" lang="en-US" altLang="ja-JP" sz="1000" dirty="0" smtClean="0">
              <a:solidFill>
                <a:srgbClr val="0000FF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dirty="0" smtClean="0">
                <a:solidFill>
                  <a:srgbClr val="0000FF"/>
                </a:solidFill>
              </a:rPr>
              <a:t>実行と運用管理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7" name="AutoShape 50"/>
          <p:cNvSpPr>
            <a:spLocks noChangeArrowheads="1"/>
          </p:cNvSpPr>
          <p:nvPr/>
        </p:nvSpPr>
        <p:spPr bwMode="auto">
          <a:xfrm>
            <a:off x="4874419" y="3804319"/>
            <a:ext cx="1003958" cy="2051895"/>
          </a:xfrm>
          <a:prstGeom prst="roundRect">
            <a:avLst>
              <a:gd name="adj" fmla="val 0"/>
            </a:avLst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クラウド</a:t>
            </a: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サービス</a:t>
            </a: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事業者</a:t>
            </a: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endParaRPr lang="en-US" altLang="ja-JP" sz="11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endParaRPr lang="en-US" altLang="ja-JP" sz="11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endParaRPr lang="en-US" altLang="ja-JP" sz="11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endParaRPr lang="en-US" altLang="ja-JP" sz="11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</p:txBody>
      </p: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5941219" y="4947319"/>
            <a:ext cx="993773" cy="906943"/>
          </a:xfrm>
          <a:prstGeom prst="roundRect">
            <a:avLst>
              <a:gd name="adj" fmla="val 0"/>
            </a:avLst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クラウド</a:t>
            </a: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サービス</a:t>
            </a: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事業者</a:t>
            </a:r>
            <a:endParaRPr lang="en-US" altLang="ja-JP" sz="11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3806032" y="2661319"/>
            <a:ext cx="1003958" cy="3194896"/>
          </a:xfrm>
          <a:prstGeom prst="roundRect">
            <a:avLst>
              <a:gd name="adj" fmla="val 0"/>
            </a:avLst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クラウド</a:t>
            </a: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サービス</a:t>
            </a: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事業者</a:t>
            </a:r>
            <a:endParaRPr lang="en-US" altLang="ja-JP" sz="11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</p:txBody>
      </p:sp>
      <p:sp>
        <p:nvSpPr>
          <p:cNvPr id="16" name="AutoShape 50"/>
          <p:cNvSpPr>
            <a:spLocks noChangeArrowheads="1"/>
          </p:cNvSpPr>
          <p:nvPr/>
        </p:nvSpPr>
        <p:spPr bwMode="auto">
          <a:xfrm>
            <a:off x="4893469" y="6090319"/>
            <a:ext cx="1003958" cy="303023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ja-JP" sz="1400" dirty="0" err="1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PaaS</a:t>
            </a:r>
            <a:endParaRPr lang="en-US" altLang="ja-JP" sz="14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5960269" y="6090319"/>
            <a:ext cx="993773" cy="301071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ja-JP" sz="1400" dirty="0" err="1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IaaS</a:t>
            </a:r>
            <a:endParaRPr lang="en-US" altLang="ja-JP" sz="14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</p:txBody>
      </p:sp>
      <p:sp>
        <p:nvSpPr>
          <p:cNvPr id="18" name="AutoShape 49"/>
          <p:cNvSpPr>
            <a:spLocks noChangeArrowheads="1"/>
          </p:cNvSpPr>
          <p:nvPr/>
        </p:nvSpPr>
        <p:spPr bwMode="auto">
          <a:xfrm>
            <a:off x="3825082" y="6090319"/>
            <a:ext cx="1003958" cy="303024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ja-JP" sz="1400" dirty="0" err="1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SaaS</a:t>
            </a:r>
            <a:endParaRPr lang="en-US" altLang="ja-JP" sz="14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</p:txBody>
      </p: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7004846" y="6090319"/>
            <a:ext cx="993773" cy="301071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>
            <a:noFill/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ja-JP" altLang="en-US" sz="14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自社所有</a:t>
            </a:r>
            <a:endParaRPr lang="en-US" altLang="ja-JP" sz="14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986631" y="2126143"/>
            <a:ext cx="7164388" cy="381000"/>
          </a:xfrm>
          <a:prstGeom prst="rect">
            <a:avLst/>
          </a:prstGeom>
          <a:solidFill>
            <a:srgbClr val="FF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Std W8"/>
                <a:ea typeface="ヒラギノ角ゴ Std W8"/>
                <a:cs typeface="ヒラギノ角ゴ Std W8"/>
              </a:rPr>
              <a:t>業務プロセス設計</a:t>
            </a: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985838" y="1668943"/>
            <a:ext cx="7164388" cy="381000"/>
          </a:xfrm>
          <a:prstGeom prst="rect">
            <a:avLst/>
          </a:prstGeom>
          <a:solidFill>
            <a:srgbClr val="FF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Std W8"/>
                <a:ea typeface="ヒラギノ角ゴ Std W8"/>
                <a:cs typeface="ヒラギノ角ゴ Std W8"/>
              </a:rPr>
              <a:t>業務アウトソーシング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Std W8"/>
                <a:ea typeface="ヒラギノ角ゴ Std W8"/>
                <a:cs typeface="ヒラギノ角ゴ Std W8"/>
              </a:rPr>
              <a:t>(BTO)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19" name="AutoShape 49"/>
          <p:cNvSpPr>
            <a:spLocks noChangeArrowheads="1"/>
          </p:cNvSpPr>
          <p:nvPr/>
        </p:nvSpPr>
        <p:spPr bwMode="auto">
          <a:xfrm>
            <a:off x="6994661" y="2659543"/>
            <a:ext cx="1003958" cy="3194719"/>
          </a:xfrm>
          <a:prstGeom prst="roundRect">
            <a:avLst>
              <a:gd name="adj" fmla="val 0"/>
            </a:avLst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ja-JP" sz="1100" dirty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IT</a:t>
            </a:r>
            <a:r>
              <a:rPr lang="ja-JP" altLang="en-US" sz="1100" dirty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ベンダー</a:t>
            </a:r>
            <a:endParaRPr lang="en-US" altLang="ja-JP" sz="11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独自</a:t>
            </a: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サービス</a:t>
            </a: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受託開発</a:t>
            </a:r>
            <a:endParaRPr lang="en-US" altLang="ja-JP" sz="11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5931034" y="2659543"/>
            <a:ext cx="1003958" cy="2053671"/>
          </a:xfrm>
          <a:prstGeom prst="roundRect">
            <a:avLst>
              <a:gd name="adj" fmla="val 0"/>
            </a:avLst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ja-JP" sz="1100" dirty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IT</a:t>
            </a:r>
            <a:r>
              <a:rPr lang="ja-JP" altLang="en-US" sz="1100" dirty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ベンダー</a:t>
            </a:r>
            <a:endParaRPr lang="en-US" altLang="ja-JP" sz="11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独自</a:t>
            </a: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サービス</a:t>
            </a: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受託開発</a:t>
            </a:r>
            <a:endParaRPr lang="en-US" altLang="ja-JP" sz="11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</p:txBody>
      </p:sp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4874419" y="2659543"/>
            <a:ext cx="993773" cy="908719"/>
          </a:xfrm>
          <a:prstGeom prst="roundRect">
            <a:avLst>
              <a:gd name="adj" fmla="val 0"/>
            </a:avLst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ja-JP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IT</a:t>
            </a: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ベンダー</a:t>
            </a: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独自サービス</a:t>
            </a: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受託開発</a:t>
            </a:r>
            <a:endParaRPr lang="en-US" altLang="ja-JP" sz="11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3807619" y="1745143"/>
            <a:ext cx="4191000" cy="680119"/>
          </a:xfrm>
          <a:prstGeom prst="roundRect">
            <a:avLst>
              <a:gd name="adj" fmla="val 0"/>
            </a:avLst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ja-JP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IT</a:t>
            </a: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ベンダー</a:t>
            </a:r>
            <a:endParaRPr lang="en-US" altLang="ja-JP" sz="1100" dirty="0" smtClean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  <a:p>
            <a:pPr algn="ctr">
              <a:spcBef>
                <a:spcPts val="0"/>
              </a:spcBef>
              <a:defRPr/>
            </a:pPr>
            <a:r>
              <a:rPr lang="ja-JP" altLang="en-US" sz="1100" dirty="0" smtClean="0">
                <a:solidFill>
                  <a:srgbClr val="FFFFFF"/>
                </a:solidFill>
                <a:latin typeface="Arial Black"/>
                <a:ea typeface="ＤＦＰ太丸ゴシック体"/>
                <a:cs typeface="Arial Black"/>
              </a:rPr>
              <a:t>独自サービス</a:t>
            </a:r>
            <a:endParaRPr lang="en-US" altLang="ja-JP" sz="1100" dirty="0">
              <a:solidFill>
                <a:srgbClr val="FFFFFF"/>
              </a:solidFill>
              <a:latin typeface="Arial Black"/>
              <a:ea typeface="ＤＦＰ太丸ゴシック体"/>
              <a:cs typeface="Arial Black"/>
            </a:endParaRPr>
          </a:p>
        </p:txBody>
      </p:sp>
      <p:sp>
        <p:nvSpPr>
          <p:cNvPr id="26" name="左右矢印 25"/>
          <p:cNvSpPr/>
          <p:nvPr/>
        </p:nvSpPr>
        <p:spPr bwMode="auto">
          <a:xfrm>
            <a:off x="3806031" y="830743"/>
            <a:ext cx="4344987" cy="762000"/>
          </a:xfrm>
          <a:prstGeom prst="left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CC66"/>
              </a:gs>
            </a:gsLst>
            <a:lin ang="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061636" y="1057854"/>
            <a:ext cx="89563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スピード</a:t>
            </a:r>
            <a:endParaRPr kumimoji="1" lang="ja-JP" altLang="en-US" sz="1400" dirty="0">
              <a:solidFill>
                <a:srgbClr val="FFFFFF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60419" y="1057854"/>
            <a:ext cx="74892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1400" dirty="0" smtClean="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</a:rPr>
              <a:t>自由度</a:t>
            </a:r>
            <a:endParaRPr kumimoji="1" lang="ja-JP" altLang="en-US" sz="1400" dirty="0">
              <a:solidFill>
                <a:srgbClr val="FFFFFF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6014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顧客価値を追求した</a:t>
            </a:r>
            <a:r>
              <a:rPr lang="en-US" altLang="ja-JP" dirty="0"/>
              <a:t>SI</a:t>
            </a:r>
            <a:r>
              <a:rPr lang="ja-JP" altLang="en-US" dirty="0" smtClean="0"/>
              <a:t>ビジネス</a:t>
            </a:r>
            <a:endParaRPr kumimoji="1"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764029" y="685800"/>
            <a:ext cx="6375122" cy="1752600"/>
            <a:chOff x="762000" y="4495800"/>
            <a:chExt cx="6375122" cy="1752600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2438400" y="4727138"/>
              <a:ext cx="4698722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0000FF"/>
                  </a:solidFill>
                  <a:effectLst/>
                  <a:latin typeface="Arial"/>
                  <a:ea typeface="HGP創英角ｺﾞｼｯｸUB"/>
                  <a:cs typeface="Arial"/>
                </a:rPr>
                <a:t>クラウドへの対応力強化</a:t>
              </a:r>
              <a:endParaRPr kumimoji="1" lang="en-US" altLang="ja-JP" sz="2400" dirty="0" smtClean="0">
                <a:solidFill>
                  <a:srgbClr val="0000FF"/>
                </a:solidFill>
                <a:effectLst/>
                <a:latin typeface="Arial"/>
                <a:ea typeface="HGP創英角ｺﾞｼｯｸUB"/>
                <a:cs typeface="Arial"/>
              </a:endParaRPr>
            </a:p>
            <a:p>
              <a:pPr marL="285750" indent="-285750">
                <a:buFont typeface="Wingdings" charset="2"/>
                <a:buChar char="v"/>
              </a:pPr>
              <a:r>
                <a:rPr lang="en-US" altLang="ja-JP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3</a:t>
              </a:r>
              <a:r>
                <a:rPr lang="ja-JP" altLang="en-US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つのビジネス・タイプ</a:t>
              </a:r>
              <a:endParaRPr lang="en-US" altLang="ja-JP" sz="1800" dirty="0" smtClean="0">
                <a:solidFill>
                  <a:srgbClr val="3366FF"/>
                </a:solidFill>
                <a:effectLst/>
                <a:latin typeface="Arial"/>
                <a:ea typeface="HGP創英角ｺﾞｼｯｸUB"/>
                <a:cs typeface="Arial"/>
              </a:endParaRPr>
            </a:p>
            <a:p>
              <a:pPr marL="285750" indent="-285750">
                <a:buFont typeface="Wingdings" charset="2"/>
                <a:buChar char="v"/>
              </a:pPr>
              <a:r>
                <a:rPr lang="ja-JP" altLang="en-US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積極的な試行錯誤とスキルの蓄積</a:t>
              </a:r>
            </a:p>
            <a:p>
              <a:pPr marL="285750" indent="-285750">
                <a:buFont typeface="Wingdings" charset="2"/>
                <a:buChar char="v"/>
              </a:pPr>
              <a:r>
                <a:rPr lang="ja-JP" altLang="en-US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自前主義にこだわらない外部リソースの活用</a:t>
              </a:r>
              <a:endParaRPr lang="en-US" altLang="ja-JP" sz="1800" dirty="0" smtClean="0">
                <a:solidFill>
                  <a:srgbClr val="3366FF"/>
                </a:solidFill>
                <a:effectLst/>
                <a:latin typeface="Arial"/>
                <a:ea typeface="HGP創英角ｺﾞｼｯｸUB"/>
                <a:cs typeface="Arial"/>
              </a:endParaRPr>
            </a:p>
          </p:txBody>
        </p:sp>
        <p:pic>
          <p:nvPicPr>
            <p:cNvPr id="18" name="図 17" descr="MC900441809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4495800"/>
              <a:ext cx="1752600" cy="1752600"/>
            </a:xfrm>
            <a:prstGeom prst="rect">
              <a:avLst/>
            </a:prstGeom>
          </p:spPr>
        </p:pic>
      </p:grpSp>
      <p:grpSp>
        <p:nvGrpSpPr>
          <p:cNvPr id="19" name="図形グループ 18"/>
          <p:cNvGrpSpPr/>
          <p:nvPr/>
        </p:nvGrpSpPr>
        <p:grpSpPr>
          <a:xfrm>
            <a:off x="687829" y="3886200"/>
            <a:ext cx="7002755" cy="1445062"/>
            <a:chOff x="685800" y="3203138"/>
            <a:chExt cx="7002755" cy="144506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2438400" y="3203138"/>
              <a:ext cx="5250155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0000FF"/>
                  </a:solidFill>
                  <a:effectLst/>
                  <a:latin typeface="Arial"/>
                  <a:ea typeface="HGP創英角ｺﾞｼｯｸUB"/>
                  <a:cs typeface="Arial"/>
                </a:rPr>
                <a:t>ソフトウェア生産技術の追求</a:t>
              </a:r>
              <a:endParaRPr kumimoji="1" lang="en-US" altLang="ja-JP" sz="2400" dirty="0" smtClean="0">
                <a:solidFill>
                  <a:srgbClr val="0000FF"/>
                </a:solidFill>
                <a:effectLst/>
                <a:latin typeface="Arial"/>
                <a:ea typeface="HGP創英角ｺﾞｼｯｸUB"/>
                <a:cs typeface="Arial"/>
              </a:endParaRPr>
            </a:p>
            <a:p>
              <a:pPr marL="285750" indent="-285750">
                <a:buFont typeface="Wingdings" charset="2"/>
                <a:buChar char="v"/>
              </a:pPr>
              <a:r>
                <a:rPr lang="ja-JP" altLang="en-US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人月を前提としない開発方法</a:t>
              </a:r>
              <a:endParaRPr lang="en-US" altLang="ja-JP" sz="1800" dirty="0" smtClean="0">
                <a:solidFill>
                  <a:srgbClr val="3366FF"/>
                </a:solidFill>
                <a:effectLst/>
                <a:latin typeface="Arial"/>
                <a:ea typeface="HGP創英角ｺﾞｼｯｸUB"/>
                <a:cs typeface="Arial"/>
              </a:endParaRPr>
            </a:p>
            <a:p>
              <a:pPr marL="285750" indent="-285750">
                <a:buFont typeface="Wingdings" charset="2"/>
                <a:buChar char="v"/>
              </a:pPr>
              <a:r>
                <a:rPr lang="ja-JP" altLang="en-US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現場・現物主義、改善による品質とスピードの両立</a:t>
              </a:r>
              <a:endParaRPr kumimoji="1" lang="en-US" altLang="ja-JP" sz="1800" dirty="0" smtClean="0">
                <a:solidFill>
                  <a:srgbClr val="3366FF"/>
                </a:solidFill>
                <a:effectLst/>
                <a:latin typeface="Arial"/>
                <a:ea typeface="HGP創英角ｺﾞｼｯｸUB"/>
                <a:cs typeface="Arial"/>
              </a:endParaRPr>
            </a:p>
            <a:p>
              <a:pPr marL="285750" indent="-285750">
                <a:buFont typeface="Wingdings" charset="2"/>
                <a:buChar char="v"/>
              </a:pPr>
              <a:r>
                <a:rPr lang="ja-JP" altLang="en-US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改善と工夫で利益率拡大</a:t>
              </a:r>
              <a:endParaRPr kumimoji="1" lang="ja-JP" altLang="en-US" sz="1800" dirty="0">
                <a:solidFill>
                  <a:srgbClr val="3366FF"/>
                </a:solidFill>
                <a:effectLst/>
                <a:latin typeface="Arial"/>
                <a:ea typeface="HGP創英角ｺﾞｼｯｸUB"/>
                <a:cs typeface="Arial"/>
              </a:endParaRPr>
            </a:p>
          </p:txBody>
        </p:sp>
        <p:pic>
          <p:nvPicPr>
            <p:cNvPr id="22" name="図 21" descr="MM910001087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341914"/>
              <a:ext cx="1828800" cy="1306286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940678" y="3577717"/>
              <a:ext cx="14686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2400" dirty="0" smtClean="0">
                  <a:solidFill>
                    <a:srgbClr val="408000"/>
                  </a:solidFill>
                  <a:effectLst>
                    <a:glow rad="203200">
                      <a:schemeClr val="bg1">
                        <a:alpha val="75000"/>
                      </a:schemeClr>
                    </a:glow>
                  </a:effectLst>
                  <a:latin typeface="Arial"/>
                  <a:ea typeface="HGP創英角ｺﾞｼｯｸUB"/>
                  <a:cs typeface="Arial"/>
                </a:rPr>
                <a:t>アジャイル</a:t>
              </a:r>
              <a:endParaRPr kumimoji="1" lang="en-US" altLang="ja-JP" sz="2400" dirty="0" smtClean="0">
                <a:solidFill>
                  <a:srgbClr val="408000"/>
                </a:solidFill>
                <a:effectLst>
                  <a:glow rad="203200">
                    <a:schemeClr val="bg1">
                      <a:alpha val="75000"/>
                    </a:schemeClr>
                  </a:glow>
                </a:effectLst>
                <a:latin typeface="Arial"/>
                <a:ea typeface="HGP創英角ｺﾞｼｯｸUB"/>
                <a:cs typeface="Arial"/>
              </a:endParaRPr>
            </a:p>
            <a:p>
              <a:pPr algn="r"/>
              <a:r>
                <a:rPr kumimoji="1" lang="ja-JP" altLang="en-US" sz="2400" dirty="0" smtClean="0">
                  <a:solidFill>
                    <a:srgbClr val="408000"/>
                  </a:solidFill>
                  <a:effectLst>
                    <a:glow rad="203200">
                      <a:schemeClr val="bg1">
                        <a:alpha val="75000"/>
                      </a:schemeClr>
                    </a:glow>
                  </a:effectLst>
                  <a:latin typeface="Arial"/>
                  <a:ea typeface="HGP創英角ｺﾞｼｯｸUB"/>
                  <a:cs typeface="Arial"/>
                </a:rPr>
                <a:t>開発</a:t>
              </a:r>
              <a:endParaRPr kumimoji="1" lang="en-US" altLang="ja-JP" sz="2400" dirty="0" smtClean="0">
                <a:solidFill>
                  <a:srgbClr val="408000"/>
                </a:solidFill>
                <a:effectLst>
                  <a:glow rad="203200">
                    <a:schemeClr val="bg1">
                      <a:alpha val="75000"/>
                    </a:schemeClr>
                  </a:glow>
                </a:effectLst>
                <a:latin typeface="Arial"/>
                <a:ea typeface="HGP創英角ｺﾞｼｯｸUB"/>
                <a:cs typeface="Arial"/>
              </a:endParaRPr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764029" y="2362200"/>
            <a:ext cx="7892765" cy="1810461"/>
            <a:chOff x="762000" y="1371600"/>
            <a:chExt cx="7892765" cy="1810461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406" y="2133600"/>
              <a:ext cx="775018" cy="4620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1371601"/>
              <a:ext cx="802736" cy="757298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6400" y="1371600"/>
              <a:ext cx="581264" cy="5812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00" y="2503714"/>
              <a:ext cx="1524000" cy="678347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76400" y="2133600"/>
              <a:ext cx="581264" cy="457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2438400" y="1371600"/>
              <a:ext cx="6216365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  <a:effectLst/>
                  <a:latin typeface="Arial"/>
                  <a:ea typeface="HGP創英角ｺﾞｼｯｸUB"/>
                  <a:cs typeface="Arial"/>
                </a:rPr>
                <a:t>OSS(Open Source Software)</a:t>
              </a:r>
              <a:r>
                <a:rPr kumimoji="1" lang="ja-JP" altLang="en-US" sz="2400" dirty="0" smtClean="0">
                  <a:solidFill>
                    <a:srgbClr val="0000FF"/>
                  </a:solidFill>
                  <a:effectLst/>
                  <a:latin typeface="Arial"/>
                  <a:ea typeface="HGP創英角ｺﾞｼｯｸUB"/>
                  <a:cs typeface="Arial"/>
                </a:rPr>
                <a:t>への対応力強化</a:t>
              </a:r>
              <a:endParaRPr kumimoji="1" lang="en-US" altLang="ja-JP" sz="2400" dirty="0" smtClean="0">
                <a:solidFill>
                  <a:srgbClr val="0000FF"/>
                </a:solidFill>
                <a:effectLst/>
                <a:latin typeface="Arial"/>
                <a:ea typeface="HGP創英角ｺﾞｼｯｸUB"/>
                <a:cs typeface="Arial"/>
              </a:endParaRPr>
            </a:p>
            <a:p>
              <a:pPr marL="285750" indent="-285750">
                <a:buFont typeface="Wingdings" charset="2"/>
                <a:buChar char="v"/>
              </a:pPr>
              <a:r>
                <a:rPr lang="en-US" altLang="ja-JP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TCO</a:t>
              </a:r>
              <a:r>
                <a:rPr lang="ja-JP" altLang="en-US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の削減の流れの中で</a:t>
              </a:r>
              <a:r>
                <a:rPr lang="en-US" altLang="ja-JP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OSS</a:t>
              </a:r>
              <a:r>
                <a:rPr lang="ja-JP" altLang="en-US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への期待が拡大</a:t>
              </a:r>
              <a:endParaRPr lang="en-US" altLang="ja-JP" sz="1800" dirty="0" smtClean="0">
                <a:solidFill>
                  <a:srgbClr val="3366FF"/>
                </a:solidFill>
                <a:effectLst/>
                <a:latin typeface="Arial"/>
                <a:ea typeface="HGP創英角ｺﾞｼｯｸUB"/>
                <a:cs typeface="Arial"/>
              </a:endParaRPr>
            </a:p>
            <a:p>
              <a:pPr marL="285750" indent="-285750">
                <a:buFont typeface="Wingdings" charset="2"/>
                <a:buChar char="v"/>
              </a:pPr>
              <a:r>
                <a:rPr kumimoji="1" lang="en-US" altLang="ja-JP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“</a:t>
              </a:r>
              <a:r>
                <a:rPr kumimoji="1" lang="ja-JP" altLang="en-US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スタンダード</a:t>
              </a:r>
              <a:r>
                <a:rPr kumimoji="1" lang="en-US" altLang="ja-JP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”</a:t>
              </a:r>
              <a:r>
                <a:rPr kumimoji="1" lang="ja-JP" altLang="en-US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としての社会的認知とコミットの拡大</a:t>
              </a:r>
              <a:endParaRPr kumimoji="1" lang="en-US" altLang="ja-JP" sz="1800" dirty="0" smtClean="0">
                <a:solidFill>
                  <a:srgbClr val="3366FF"/>
                </a:solidFill>
                <a:effectLst/>
                <a:latin typeface="Arial"/>
                <a:ea typeface="HGP創英角ｺﾞｼｯｸUB"/>
                <a:cs typeface="Arial"/>
              </a:endParaRPr>
            </a:p>
            <a:p>
              <a:pPr marL="285750" indent="-285750">
                <a:buFont typeface="Wingdings" charset="2"/>
                <a:buChar char="v"/>
              </a:pPr>
              <a:r>
                <a:rPr lang="ja-JP" altLang="en-US" sz="1800" dirty="0" smtClean="0">
                  <a:solidFill>
                    <a:srgbClr val="3366FF"/>
                  </a:solidFill>
                  <a:effectLst/>
                  <a:latin typeface="Arial"/>
                  <a:ea typeface="HGP創英角ｺﾞｼｯｸUB"/>
                  <a:cs typeface="Arial"/>
                </a:rPr>
                <a:t>製品力のビジネスから活用力のビジネスへシフト</a:t>
              </a:r>
              <a:endParaRPr kumimoji="1" lang="ja-JP" altLang="en-US" sz="1800" dirty="0">
                <a:solidFill>
                  <a:srgbClr val="3366FF"/>
                </a:solidFill>
                <a:effectLst/>
                <a:latin typeface="Arial"/>
                <a:ea typeface="HGP創英角ｺﾞｼｯｸUB"/>
                <a:cs typeface="Arial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689858" y="5410200"/>
            <a:ext cx="7765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FF"/>
                </a:solidFill>
                <a:effectLst/>
                <a:latin typeface="Arial Black"/>
                <a:ea typeface="ＤＦＰ太丸ゴシック体"/>
                <a:cs typeface="Arial Black"/>
              </a:rPr>
              <a:t>お客様に</a:t>
            </a:r>
            <a:r>
              <a:rPr kumimoji="1" lang="en-US" altLang="ja-JP" sz="2800" dirty="0" smtClean="0">
                <a:solidFill>
                  <a:srgbClr val="0000FF"/>
                </a:solidFill>
                <a:effectLst/>
                <a:latin typeface="Arial Black"/>
                <a:ea typeface="ＤＦＰ太丸ゴシック体"/>
                <a:cs typeface="Arial Black"/>
              </a:rPr>
              <a:t>IT</a:t>
            </a:r>
            <a:r>
              <a:rPr kumimoji="1" lang="ja-JP" altLang="en-US" sz="2800" dirty="0" smtClean="0">
                <a:solidFill>
                  <a:srgbClr val="0000FF"/>
                </a:solidFill>
                <a:effectLst/>
                <a:latin typeface="Arial Black"/>
                <a:ea typeface="ＤＦＰ太丸ゴシック体"/>
                <a:cs typeface="Arial Black"/>
              </a:rPr>
              <a:t>を使わせるビジネス</a:t>
            </a:r>
            <a:r>
              <a:rPr lang="ja-JP" altLang="en-US" sz="2800" dirty="0" smtClean="0">
                <a:solidFill>
                  <a:srgbClr val="0000FF"/>
                </a:solidFill>
                <a:effectLst/>
                <a:latin typeface="Arial Black"/>
                <a:ea typeface="ＤＦＰ太丸ゴシック体"/>
                <a:cs typeface="Arial Black"/>
              </a:rPr>
              <a:t>から、</a:t>
            </a:r>
            <a:endParaRPr lang="en-US" altLang="ja-JP" sz="2800" dirty="0" smtClean="0">
              <a:solidFill>
                <a:srgbClr val="0000FF"/>
              </a:solidFill>
              <a:effectLst/>
              <a:latin typeface="Arial Black"/>
              <a:ea typeface="ＤＦＰ太丸ゴシック体"/>
              <a:cs typeface="Arial Black"/>
            </a:endParaRPr>
          </a:p>
          <a:p>
            <a:r>
              <a:rPr lang="ja-JP" altLang="en-US" sz="2800" dirty="0" smtClean="0">
                <a:solidFill>
                  <a:srgbClr val="0000FF"/>
                </a:solidFill>
                <a:effectLst/>
                <a:latin typeface="Arial Black"/>
                <a:ea typeface="ＤＦＰ太丸ゴシック体"/>
                <a:cs typeface="Arial Black"/>
              </a:rPr>
              <a:t>自ら</a:t>
            </a:r>
            <a:r>
              <a:rPr lang="en-US" altLang="ja-JP" sz="2800" dirty="0" smtClean="0">
                <a:solidFill>
                  <a:srgbClr val="0000FF"/>
                </a:solidFill>
                <a:effectLst/>
                <a:latin typeface="Arial Black"/>
                <a:ea typeface="ＤＦＰ太丸ゴシック体"/>
                <a:cs typeface="Arial Black"/>
              </a:rPr>
              <a:t>IT</a:t>
            </a:r>
            <a:r>
              <a:rPr lang="ja-JP" altLang="en-US" sz="2800" dirty="0" smtClean="0">
                <a:solidFill>
                  <a:srgbClr val="0000FF"/>
                </a:solidFill>
                <a:effectLst/>
                <a:latin typeface="Arial Black"/>
                <a:ea typeface="ＤＦＰ太丸ゴシック体"/>
                <a:cs typeface="Arial Black"/>
              </a:rPr>
              <a:t>を使って顧客価値を生みだすビジネスへ</a:t>
            </a:r>
            <a:endParaRPr kumimoji="1" lang="ja-JP" altLang="en-US" sz="2800" dirty="0">
              <a:solidFill>
                <a:srgbClr val="0000FF"/>
              </a:solidFill>
              <a:effectLst/>
              <a:latin typeface="Arial Black"/>
              <a:ea typeface="ＤＦＰ太丸ゴシック体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535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台形 131"/>
          <p:cNvSpPr/>
          <p:nvPr/>
        </p:nvSpPr>
        <p:spPr>
          <a:xfrm rot="16200000">
            <a:off x="2043799" y="2741766"/>
            <a:ext cx="6289526" cy="1263196"/>
          </a:xfrm>
          <a:prstGeom prst="trapezoid">
            <a:avLst>
              <a:gd name="adj" fmla="val 118282"/>
            </a:avLst>
          </a:prstGeom>
          <a:solidFill>
            <a:srgbClr val="CCFF66">
              <a:alpha val="61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dirty="0">
              <a:solidFill>
                <a:schemeClr val="dk1"/>
              </a:solidFill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5820157" y="233065"/>
            <a:ext cx="3063074" cy="6289525"/>
          </a:xfrm>
          <a:prstGeom prst="rect">
            <a:avLst/>
          </a:prstGeom>
          <a:solidFill>
            <a:srgbClr val="CCFF66">
              <a:alpha val="61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dirty="0">
              <a:solidFill>
                <a:schemeClr val="dk1"/>
              </a:solidFill>
            </a:endParaRPr>
          </a:p>
        </p:txBody>
      </p:sp>
      <p:sp>
        <p:nvSpPr>
          <p:cNvPr id="134" name="フリーフォーム 133"/>
          <p:cNvSpPr/>
          <p:nvPr/>
        </p:nvSpPr>
        <p:spPr>
          <a:xfrm>
            <a:off x="153539" y="228603"/>
            <a:ext cx="5666619" cy="6289524"/>
          </a:xfrm>
          <a:custGeom>
            <a:avLst/>
            <a:gdLst>
              <a:gd name="connsiteX0" fmla="*/ 5648476 w 5666619"/>
              <a:gd name="connsiteY0" fmla="*/ 0 h 6289524"/>
              <a:gd name="connsiteX1" fmla="*/ 4039810 w 5666619"/>
              <a:gd name="connsiteY1" fmla="*/ 1917096 h 6289524"/>
              <a:gd name="connsiteX2" fmla="*/ 4045857 w 5666619"/>
              <a:gd name="connsiteY2" fmla="*/ 4384524 h 6289524"/>
              <a:gd name="connsiteX3" fmla="*/ 5666619 w 5666619"/>
              <a:gd name="connsiteY3" fmla="*/ 6283477 h 6289524"/>
              <a:gd name="connsiteX4" fmla="*/ 0 w 5666619"/>
              <a:gd name="connsiteY4" fmla="*/ 6289524 h 6289524"/>
              <a:gd name="connsiteX5" fmla="*/ 24191 w 5666619"/>
              <a:gd name="connsiteY5" fmla="*/ 12096 h 6289524"/>
              <a:gd name="connsiteX6" fmla="*/ 5648476 w 5666619"/>
              <a:gd name="connsiteY6" fmla="*/ 0 h 628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6619" h="6289524">
                <a:moveTo>
                  <a:pt x="5648476" y="0"/>
                </a:moveTo>
                <a:lnTo>
                  <a:pt x="4039810" y="1917096"/>
                </a:lnTo>
                <a:cubicBezTo>
                  <a:pt x="4041826" y="2739572"/>
                  <a:pt x="4043841" y="3562048"/>
                  <a:pt x="4045857" y="4384524"/>
                </a:cubicBezTo>
                <a:lnTo>
                  <a:pt x="5666619" y="6283477"/>
                </a:lnTo>
                <a:lnTo>
                  <a:pt x="0" y="6289524"/>
                </a:lnTo>
                <a:cubicBezTo>
                  <a:pt x="8064" y="4197048"/>
                  <a:pt x="16127" y="2104572"/>
                  <a:pt x="24191" y="12096"/>
                </a:cubicBezTo>
                <a:lnTo>
                  <a:pt x="5648476" y="0"/>
                </a:lnTo>
                <a:close/>
              </a:path>
            </a:pathLst>
          </a:custGeom>
          <a:solidFill>
            <a:srgbClr val="3366FF">
              <a:alpha val="61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>
              <a:solidFill>
                <a:schemeClr val="dk1"/>
              </a:solidFill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268443" y="450157"/>
            <a:ext cx="8515047" cy="6216953"/>
            <a:chOff x="268443" y="450157"/>
            <a:chExt cx="8515047" cy="6216953"/>
          </a:xfrm>
        </p:grpSpPr>
        <p:sp>
          <p:nvSpPr>
            <p:cNvPr id="135" name="正方形/長方形 134"/>
            <p:cNvSpPr/>
            <p:nvPr/>
          </p:nvSpPr>
          <p:spPr>
            <a:xfrm rot="18547448" flipH="1">
              <a:off x="1441681" y="3201824"/>
              <a:ext cx="6216953" cy="7136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solidFill>
                  <a:srgbClr val="800000"/>
                </a:solidFill>
              </a:endParaRPr>
            </a:p>
          </p:txBody>
        </p:sp>
        <p:sp>
          <p:nvSpPr>
            <p:cNvPr id="136" name="正方形/長方形 135"/>
            <p:cNvSpPr/>
            <p:nvPr/>
          </p:nvSpPr>
          <p:spPr>
            <a:xfrm rot="3052552">
              <a:off x="1441680" y="3201824"/>
              <a:ext cx="6216953" cy="7136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solidFill>
                  <a:srgbClr val="800000"/>
                </a:solidFill>
              </a:endParaRPr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3446466" y="2445381"/>
              <a:ext cx="2207381" cy="222454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000" dirty="0" smtClean="0">
                  <a:solidFill>
                    <a:schemeClr val="bg1"/>
                  </a:solidFill>
                </a:rPr>
                <a:t>ガバナンス</a:t>
              </a:r>
              <a:endParaRPr lang="en-US" altLang="ja-JP" sz="2000" dirty="0" smtClean="0">
                <a:solidFill>
                  <a:schemeClr val="bg1"/>
                </a:solidFill>
              </a:endParaRPr>
            </a:p>
            <a:p>
              <a:pPr algn="ctr"/>
              <a:r>
                <a:rPr kumimoji="1" lang="en-US" altLang="ja-JP" sz="1000" dirty="0" smtClean="0">
                  <a:solidFill>
                    <a:schemeClr val="bg1"/>
                  </a:solidFill>
                </a:rPr>
                <a:t>IT</a:t>
              </a:r>
              <a:r>
                <a:rPr lang="ja-JP" altLang="en-US" sz="1000" dirty="0" smtClean="0">
                  <a:solidFill>
                    <a:schemeClr val="bg1"/>
                  </a:solidFill>
                </a:rPr>
                <a:t>の仕組みで</a:t>
              </a:r>
              <a:endParaRPr lang="en-US" altLang="ja-JP" sz="1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000" dirty="0" smtClean="0">
                  <a:solidFill>
                    <a:schemeClr val="bg1"/>
                  </a:solidFill>
                </a:rPr>
                <a:t>業務の適正化を担保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38" name="角丸四角形 137"/>
            <p:cNvSpPr/>
            <p:nvPr/>
          </p:nvSpPr>
          <p:spPr>
            <a:xfrm>
              <a:off x="268443" y="722301"/>
              <a:ext cx="2878666" cy="1003905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</a:rPr>
                <a:t>デジタル・リマスタリング</a:t>
              </a:r>
              <a:endParaRPr kumimoji="1" lang="en-US" altLang="ja-JP" sz="2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000" dirty="0" smtClean="0">
                  <a:solidFill>
                    <a:schemeClr val="bg1"/>
                  </a:solidFill>
                </a:rPr>
                <a:t>レガシー・アプリを新しいテクノロジーで再構築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39" name="角丸四角形 138"/>
            <p:cNvSpPr/>
            <p:nvPr/>
          </p:nvSpPr>
          <p:spPr>
            <a:xfrm>
              <a:off x="268443" y="5371559"/>
              <a:ext cx="2878666" cy="1003905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</a:rPr>
                <a:t>グローバル対応</a:t>
              </a:r>
              <a:endParaRPr kumimoji="1" lang="en-US" altLang="ja-JP" sz="2000" dirty="0" smtClean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 smtClean="0">
                  <a:solidFill>
                    <a:schemeClr val="bg1"/>
                  </a:solidFill>
                </a:rPr>
                <a:t>海外拠点展開と国内のグローバル化に対応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40" name="角丸四角形 139"/>
            <p:cNvSpPr/>
            <p:nvPr/>
          </p:nvSpPr>
          <p:spPr>
            <a:xfrm>
              <a:off x="5904824" y="5371559"/>
              <a:ext cx="2878666" cy="1003905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</a:rPr>
                <a:t>リソース最適化</a:t>
              </a:r>
              <a:endParaRPr kumimoji="1" lang="en-US" altLang="ja-JP" sz="2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000" dirty="0" smtClean="0">
                  <a:solidFill>
                    <a:schemeClr val="bg1"/>
                  </a:solidFill>
                </a:rPr>
                <a:t>頭打ちの</a:t>
              </a:r>
              <a:r>
                <a:rPr lang="en-US" altLang="ja-JP" sz="1000" dirty="0" smtClean="0">
                  <a:solidFill>
                    <a:schemeClr val="bg1"/>
                  </a:solidFill>
                </a:rPr>
                <a:t>IT</a:t>
              </a:r>
              <a:r>
                <a:rPr lang="ja-JP" altLang="en-US" sz="1000" dirty="0" smtClean="0">
                  <a:solidFill>
                    <a:schemeClr val="bg1"/>
                  </a:solidFill>
                </a:rPr>
                <a:t>予算、攻めの施策へリソース・シフト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41" name="角丸四角形 140"/>
            <p:cNvSpPr/>
            <p:nvPr/>
          </p:nvSpPr>
          <p:spPr>
            <a:xfrm>
              <a:off x="5904824" y="722301"/>
              <a:ext cx="2878666" cy="1003905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</a:rPr>
                <a:t>セキュリティ</a:t>
              </a:r>
              <a:r>
                <a:rPr kumimoji="1" lang="en-US" altLang="ja-JP" sz="2000" dirty="0" smtClean="0">
                  <a:solidFill>
                    <a:schemeClr val="bg1"/>
                  </a:solidFill>
                </a:rPr>
                <a:t> &amp; DR</a:t>
              </a:r>
            </a:p>
            <a:p>
              <a:pPr algn="ctr"/>
              <a:r>
                <a:rPr lang="ja-JP" altLang="en-US" sz="1000" dirty="0" smtClean="0">
                  <a:solidFill>
                    <a:schemeClr val="bg1"/>
                  </a:solidFill>
                </a:rPr>
                <a:t>効率や利便性を犠牲にしない対策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2" name="角丸四角形 141"/>
          <p:cNvSpPr/>
          <p:nvPr/>
        </p:nvSpPr>
        <p:spPr>
          <a:xfrm>
            <a:off x="3448732" y="2545210"/>
            <a:ext cx="2201333" cy="39309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FF"/>
              </a:gs>
              <a:gs pos="100000">
                <a:srgbClr val="66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ハイブリッド・クラウド</a:t>
            </a:r>
            <a:endParaRPr kumimoji="1" lang="en-US" altLang="ja-JP" sz="1000" dirty="0" smtClean="0"/>
          </a:p>
          <a:p>
            <a:pPr algn="ctr"/>
            <a:r>
              <a:rPr lang="ja-JP" altLang="en-US" sz="800" dirty="0" smtClean="0"/>
              <a:t>パブリック</a:t>
            </a:r>
            <a:r>
              <a:rPr lang="en-US" altLang="ja-JP" sz="800" dirty="0" smtClean="0"/>
              <a:t>+</a:t>
            </a:r>
            <a:r>
              <a:rPr lang="ja-JP" altLang="en-US" sz="800" dirty="0" smtClean="0"/>
              <a:t>プライベート連携</a:t>
            </a:r>
            <a:endParaRPr kumimoji="1" lang="ja-JP" altLang="en-US" sz="800" dirty="0"/>
          </a:p>
        </p:txBody>
      </p:sp>
      <p:sp>
        <p:nvSpPr>
          <p:cNvPr id="143" name="角丸四角形 142"/>
          <p:cNvSpPr/>
          <p:nvPr/>
        </p:nvSpPr>
        <p:spPr>
          <a:xfrm>
            <a:off x="3438214" y="4236290"/>
            <a:ext cx="2201333" cy="39309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FF"/>
              </a:gs>
              <a:gs pos="100000">
                <a:srgbClr val="66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クラウド・セントリック</a:t>
            </a:r>
            <a:endParaRPr kumimoji="1" lang="en-US" altLang="ja-JP" sz="1000" dirty="0" smtClean="0"/>
          </a:p>
          <a:p>
            <a:pPr algn="ctr"/>
            <a:r>
              <a:rPr lang="ja-JP" altLang="en-US" sz="800" dirty="0" smtClean="0"/>
              <a:t>クラウド集約と全体最適</a:t>
            </a:r>
            <a:endParaRPr kumimoji="1" lang="ja-JP" altLang="en-US" sz="800" dirty="0"/>
          </a:p>
        </p:txBody>
      </p:sp>
      <p:sp>
        <p:nvSpPr>
          <p:cNvPr id="144" name="角丸四角形 143"/>
          <p:cNvSpPr/>
          <p:nvPr/>
        </p:nvSpPr>
        <p:spPr>
          <a:xfrm>
            <a:off x="1034423" y="3909718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800" dirty="0" err="1" smtClean="0"/>
              <a:t>Hadoop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エコシステム</a:t>
            </a:r>
            <a:endParaRPr kumimoji="1" lang="ja-JP" altLang="en-US" sz="800" dirty="0"/>
          </a:p>
        </p:txBody>
      </p:sp>
      <p:sp>
        <p:nvSpPr>
          <p:cNvPr id="145" name="角丸四角形 144"/>
          <p:cNvSpPr/>
          <p:nvPr/>
        </p:nvSpPr>
        <p:spPr>
          <a:xfrm>
            <a:off x="3410710" y="760794"/>
            <a:ext cx="1124633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アジャイル開発</a:t>
            </a:r>
            <a:endParaRPr kumimoji="1" lang="ja-JP" altLang="en-US" sz="800" dirty="0"/>
          </a:p>
        </p:txBody>
      </p:sp>
      <p:sp>
        <p:nvSpPr>
          <p:cNvPr id="146" name="角丸四角形 145"/>
          <p:cNvSpPr/>
          <p:nvPr/>
        </p:nvSpPr>
        <p:spPr>
          <a:xfrm>
            <a:off x="269202" y="4957957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グローバル標準</a:t>
            </a:r>
            <a:endParaRPr kumimoji="1" lang="en-US" altLang="ja-JP" sz="800" dirty="0" smtClean="0"/>
          </a:p>
          <a:p>
            <a:pPr algn="ctr"/>
            <a:r>
              <a:rPr kumimoji="1" lang="ja-JP" altLang="en-US" sz="800" dirty="0" smtClean="0"/>
              <a:t>アプリケーション</a:t>
            </a:r>
            <a:endParaRPr kumimoji="1" lang="ja-JP" altLang="en-US" sz="800" dirty="0"/>
          </a:p>
        </p:txBody>
      </p:sp>
      <p:sp>
        <p:nvSpPr>
          <p:cNvPr id="147" name="角丸四角形 146"/>
          <p:cNvSpPr/>
          <p:nvPr/>
        </p:nvSpPr>
        <p:spPr>
          <a:xfrm>
            <a:off x="3984554" y="4813913"/>
            <a:ext cx="1124633" cy="302037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800" dirty="0" err="1" smtClean="0"/>
              <a:t>DaaS</a:t>
            </a:r>
            <a:r>
              <a:rPr lang="en-US" altLang="ja-JP" sz="800" smtClean="0"/>
              <a:t>/</a:t>
            </a:r>
            <a:r>
              <a:rPr lang="en-US" altLang="ja-JP" sz="800"/>
              <a:t> </a:t>
            </a:r>
            <a:r>
              <a:rPr lang="en-US" altLang="ja-JP" sz="800" smtClean="0"/>
              <a:t>VDI</a:t>
            </a:r>
            <a:endParaRPr lang="en-US" altLang="ja-JP" sz="800" dirty="0"/>
          </a:p>
          <a:p>
            <a:pPr algn="ctr"/>
            <a:r>
              <a:rPr lang="en-US" altLang="ja-JP" sz="800" dirty="0" smtClean="0"/>
              <a:t>GPU</a:t>
            </a:r>
            <a:r>
              <a:rPr lang="ja-JP" altLang="en-US" sz="800" dirty="0" smtClean="0"/>
              <a:t>仮想化</a:t>
            </a:r>
            <a:endParaRPr kumimoji="1" lang="ja-JP" altLang="en-US" sz="800" dirty="0"/>
          </a:p>
        </p:txBody>
      </p:sp>
      <p:sp>
        <p:nvSpPr>
          <p:cNvPr id="148" name="角丸四角形 147"/>
          <p:cNvSpPr/>
          <p:nvPr/>
        </p:nvSpPr>
        <p:spPr>
          <a:xfrm>
            <a:off x="3973026" y="1150868"/>
            <a:ext cx="1124633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dirty="0" smtClean="0"/>
              <a:t>マルチスキル</a:t>
            </a:r>
            <a:endParaRPr lang="en-US" altLang="ja-JP" sz="800" dirty="0" smtClean="0"/>
          </a:p>
          <a:p>
            <a:pPr algn="ctr"/>
            <a:r>
              <a:rPr kumimoji="1" lang="ja-JP" altLang="en-US" sz="800" dirty="0" smtClean="0"/>
              <a:t>エンジニア</a:t>
            </a:r>
            <a:endParaRPr kumimoji="1" lang="ja-JP" altLang="en-US" sz="800" dirty="0"/>
          </a:p>
        </p:txBody>
      </p:sp>
      <p:sp>
        <p:nvSpPr>
          <p:cNvPr id="149" name="角丸四角形 148"/>
          <p:cNvSpPr/>
          <p:nvPr/>
        </p:nvSpPr>
        <p:spPr>
          <a:xfrm>
            <a:off x="3419592" y="1568151"/>
            <a:ext cx="2246351" cy="39309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FF"/>
              </a:gs>
              <a:gs pos="100000">
                <a:srgbClr val="66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dirty="0" smtClean="0"/>
              <a:t>戦略的アプリケーション開発</a:t>
            </a:r>
            <a:endParaRPr kumimoji="1" lang="ja-JP" altLang="en-US" sz="1000" dirty="0"/>
          </a:p>
        </p:txBody>
      </p:sp>
      <p:sp>
        <p:nvSpPr>
          <p:cNvPr id="150" name="角丸四角形 149"/>
          <p:cNvSpPr/>
          <p:nvPr/>
        </p:nvSpPr>
        <p:spPr>
          <a:xfrm>
            <a:off x="4556508" y="760794"/>
            <a:ext cx="1124633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マッシュアップ開発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開発</a:t>
            </a:r>
            <a:r>
              <a:rPr lang="en-US" altLang="ja-JP" sz="800" dirty="0" smtClean="0"/>
              <a:t>FW</a:t>
            </a:r>
            <a:endParaRPr kumimoji="1" lang="ja-JP" altLang="en-US" sz="800" dirty="0"/>
          </a:p>
        </p:txBody>
      </p:sp>
      <p:sp>
        <p:nvSpPr>
          <p:cNvPr id="151" name="角丸四角形 150"/>
          <p:cNvSpPr/>
          <p:nvPr/>
        </p:nvSpPr>
        <p:spPr>
          <a:xfrm>
            <a:off x="1034424" y="2917232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ソーシャル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マーケティング</a:t>
            </a:r>
            <a:endParaRPr kumimoji="1" lang="ja-JP" altLang="en-US" sz="800" dirty="0"/>
          </a:p>
        </p:txBody>
      </p:sp>
      <p:sp>
        <p:nvSpPr>
          <p:cNvPr id="152" name="角丸四角形 151"/>
          <p:cNvSpPr/>
          <p:nvPr/>
        </p:nvSpPr>
        <p:spPr>
          <a:xfrm>
            <a:off x="266137" y="4508531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dirty="0" smtClean="0"/>
              <a:t>クラウド</a:t>
            </a:r>
            <a:r>
              <a:rPr lang="en-US" altLang="ja-JP" sz="1000" dirty="0" smtClean="0"/>
              <a:t>ERP</a:t>
            </a:r>
            <a:endParaRPr kumimoji="1" lang="ja-JP" altLang="en-US" sz="1000" dirty="0"/>
          </a:p>
        </p:txBody>
      </p:sp>
      <p:sp>
        <p:nvSpPr>
          <p:cNvPr id="153" name="角丸四角形 152"/>
          <p:cNvSpPr/>
          <p:nvPr/>
        </p:nvSpPr>
        <p:spPr>
          <a:xfrm>
            <a:off x="1457179" y="4957957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/>
              <a:t>2 Tier ERP</a:t>
            </a:r>
            <a:endParaRPr kumimoji="1" lang="ja-JP" altLang="en-US" sz="1000" dirty="0"/>
          </a:p>
        </p:txBody>
      </p:sp>
      <p:sp>
        <p:nvSpPr>
          <p:cNvPr id="154" name="角丸四角形 153"/>
          <p:cNvSpPr/>
          <p:nvPr/>
        </p:nvSpPr>
        <p:spPr>
          <a:xfrm>
            <a:off x="5481681" y="3373365"/>
            <a:ext cx="1678717" cy="3961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FF"/>
              </a:gs>
              <a:gs pos="100000">
                <a:srgbClr val="66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アウトソーシング</a:t>
            </a:r>
            <a:endParaRPr kumimoji="1" lang="en-US" altLang="ja-JP" sz="1000" dirty="0" smtClean="0"/>
          </a:p>
        </p:txBody>
      </p:sp>
      <p:sp>
        <p:nvSpPr>
          <p:cNvPr id="155" name="角丸四角形 154"/>
          <p:cNvSpPr/>
          <p:nvPr/>
        </p:nvSpPr>
        <p:spPr>
          <a:xfrm>
            <a:off x="3452514" y="5256563"/>
            <a:ext cx="2201333" cy="39309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FF"/>
              </a:gs>
              <a:gs pos="100000">
                <a:srgbClr val="66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基幹業務</a:t>
            </a:r>
            <a:r>
              <a:rPr kumimoji="1" lang="en-US" altLang="ja-JP" sz="1000" dirty="0" smtClean="0"/>
              <a:t>DB+</a:t>
            </a:r>
            <a:r>
              <a:rPr kumimoji="1" lang="ja-JP" altLang="en-US" sz="1000" dirty="0" smtClean="0"/>
              <a:t>リアルタイム</a:t>
            </a:r>
            <a:r>
              <a:rPr kumimoji="1" lang="en-US" altLang="ja-JP" sz="1000" dirty="0" smtClean="0"/>
              <a:t>DWH</a:t>
            </a:r>
          </a:p>
          <a:p>
            <a:pPr algn="ctr"/>
            <a:r>
              <a:rPr lang="ja-JP" altLang="en-US" sz="1000" dirty="0" smtClean="0"/>
              <a:t>統合</a:t>
            </a:r>
            <a:endParaRPr kumimoji="1" lang="ja-JP" altLang="en-US" sz="1000" dirty="0"/>
          </a:p>
        </p:txBody>
      </p:sp>
      <p:sp>
        <p:nvSpPr>
          <p:cNvPr id="156" name="角丸四角形 155"/>
          <p:cNvSpPr/>
          <p:nvPr/>
        </p:nvSpPr>
        <p:spPr>
          <a:xfrm>
            <a:off x="2290958" y="3909718"/>
            <a:ext cx="1080745" cy="302037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クラウド</a:t>
            </a:r>
            <a:r>
              <a:rPr kumimoji="1" lang="en-US" altLang="ja-JP" sz="1000" dirty="0" smtClean="0"/>
              <a:t>OS</a:t>
            </a:r>
          </a:p>
        </p:txBody>
      </p:sp>
      <p:sp>
        <p:nvSpPr>
          <p:cNvPr id="157" name="角丸四角形 156"/>
          <p:cNvSpPr/>
          <p:nvPr/>
        </p:nvSpPr>
        <p:spPr>
          <a:xfrm>
            <a:off x="269665" y="2327190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000" dirty="0" smtClean="0"/>
              <a:t>HTML5</a:t>
            </a:r>
            <a:endParaRPr kumimoji="1" lang="ja-JP" altLang="en-US" sz="1000" dirty="0"/>
          </a:p>
        </p:txBody>
      </p:sp>
      <p:sp>
        <p:nvSpPr>
          <p:cNvPr id="158" name="角丸四角形 157"/>
          <p:cNvSpPr/>
          <p:nvPr/>
        </p:nvSpPr>
        <p:spPr>
          <a:xfrm>
            <a:off x="2295801" y="2917232"/>
            <a:ext cx="1096885" cy="32311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クラウド</a:t>
            </a:r>
            <a:r>
              <a:rPr kumimoji="1" lang="en-US" altLang="ja-JP" sz="1000" dirty="0" smtClean="0"/>
              <a:t>API</a:t>
            </a:r>
            <a:endParaRPr kumimoji="1" lang="ja-JP" altLang="en-US" sz="1000" dirty="0"/>
          </a:p>
        </p:txBody>
      </p:sp>
      <p:sp>
        <p:nvSpPr>
          <p:cNvPr id="159" name="角丸四角形 158"/>
          <p:cNvSpPr/>
          <p:nvPr/>
        </p:nvSpPr>
        <p:spPr>
          <a:xfrm>
            <a:off x="1460708" y="1863255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スマートフォン</a:t>
            </a:r>
            <a:endParaRPr kumimoji="1" lang="en-US" altLang="ja-JP" sz="800" dirty="0" smtClean="0"/>
          </a:p>
          <a:p>
            <a:pPr algn="ctr"/>
            <a:r>
              <a:rPr kumimoji="1" lang="ja-JP" altLang="en-US" sz="800" dirty="0" smtClean="0"/>
              <a:t>タブレット</a:t>
            </a:r>
            <a:endParaRPr kumimoji="1" lang="en-US" altLang="ja-JP" sz="800" dirty="0" smtClean="0"/>
          </a:p>
        </p:txBody>
      </p:sp>
      <p:sp>
        <p:nvSpPr>
          <p:cNvPr id="160" name="角丸四角形 159"/>
          <p:cNvSpPr/>
          <p:nvPr/>
        </p:nvSpPr>
        <p:spPr>
          <a:xfrm>
            <a:off x="3447613" y="2075681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インソーシング</a:t>
            </a:r>
            <a:endParaRPr kumimoji="1" lang="ja-JP" altLang="en-US" sz="800" dirty="0"/>
          </a:p>
        </p:txBody>
      </p:sp>
      <p:sp>
        <p:nvSpPr>
          <p:cNvPr id="161" name="角丸四角形 160"/>
          <p:cNvSpPr/>
          <p:nvPr/>
        </p:nvSpPr>
        <p:spPr>
          <a:xfrm>
            <a:off x="7681542" y="3377828"/>
            <a:ext cx="1096885" cy="321398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新世代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データセンター</a:t>
            </a:r>
            <a:endParaRPr kumimoji="1" lang="en-US" altLang="ja-JP" sz="800" dirty="0" smtClean="0"/>
          </a:p>
        </p:txBody>
      </p:sp>
      <p:sp>
        <p:nvSpPr>
          <p:cNvPr id="162" name="角丸四角形 161"/>
          <p:cNvSpPr/>
          <p:nvPr/>
        </p:nvSpPr>
        <p:spPr>
          <a:xfrm>
            <a:off x="3984553" y="5748832"/>
            <a:ext cx="1124633" cy="304496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700" dirty="0" smtClean="0"/>
              <a:t>デュアルフォーマット</a:t>
            </a:r>
            <a:endParaRPr kumimoji="1" lang="en-US" altLang="ja-JP" sz="700" dirty="0" smtClean="0"/>
          </a:p>
          <a:p>
            <a:pPr algn="ctr"/>
            <a:r>
              <a:rPr lang="en-US" altLang="ja-JP" sz="800" dirty="0" smtClean="0"/>
              <a:t>RDB+</a:t>
            </a:r>
            <a:r>
              <a:rPr lang="ja-JP" altLang="en-US" sz="800" dirty="0" smtClean="0"/>
              <a:t>列指向</a:t>
            </a:r>
            <a:r>
              <a:rPr lang="en-US" altLang="ja-JP" sz="800" dirty="0" smtClean="0"/>
              <a:t>DB</a:t>
            </a:r>
            <a:endParaRPr kumimoji="1" lang="en-US" altLang="ja-JP" sz="800" dirty="0" smtClean="0"/>
          </a:p>
        </p:txBody>
      </p:sp>
      <p:sp>
        <p:nvSpPr>
          <p:cNvPr id="163" name="角丸四角形 162"/>
          <p:cNvSpPr/>
          <p:nvPr/>
        </p:nvSpPr>
        <p:spPr>
          <a:xfrm>
            <a:off x="3452516" y="6109461"/>
            <a:ext cx="1104448" cy="304496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インメモリー</a:t>
            </a:r>
            <a:endParaRPr kumimoji="1" lang="en-US" altLang="ja-JP" sz="1000" dirty="0" smtClean="0"/>
          </a:p>
        </p:txBody>
      </p:sp>
      <p:sp>
        <p:nvSpPr>
          <p:cNvPr id="164" name="角丸四角形 163"/>
          <p:cNvSpPr/>
          <p:nvPr/>
        </p:nvSpPr>
        <p:spPr>
          <a:xfrm>
            <a:off x="4549399" y="6107002"/>
            <a:ext cx="1104448" cy="304496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フラッシュ</a:t>
            </a:r>
            <a:endParaRPr kumimoji="1" lang="en-US" altLang="ja-JP" sz="800" dirty="0" smtClean="0"/>
          </a:p>
          <a:p>
            <a:pPr algn="ctr"/>
            <a:r>
              <a:rPr kumimoji="1" lang="ja-JP" altLang="en-US" sz="800" dirty="0" smtClean="0"/>
              <a:t>ストレージ</a:t>
            </a:r>
            <a:endParaRPr kumimoji="1" lang="en-US" altLang="ja-JP" sz="800" dirty="0" smtClean="0"/>
          </a:p>
        </p:txBody>
      </p:sp>
      <p:sp>
        <p:nvSpPr>
          <p:cNvPr id="165" name="角丸四角形 164"/>
          <p:cNvSpPr/>
          <p:nvPr/>
        </p:nvSpPr>
        <p:spPr>
          <a:xfrm>
            <a:off x="272730" y="1860598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アプリケーション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の</a:t>
            </a:r>
            <a:r>
              <a:rPr lang="en-US" altLang="ja-JP" sz="800" dirty="0" smtClean="0"/>
              <a:t>Web</a:t>
            </a:r>
            <a:r>
              <a:rPr lang="ja-JP" altLang="en-US" sz="800" dirty="0" smtClean="0"/>
              <a:t>化</a:t>
            </a:r>
            <a:endParaRPr kumimoji="1" lang="ja-JP" altLang="en-US" sz="800" dirty="0"/>
          </a:p>
        </p:txBody>
      </p:sp>
      <p:sp>
        <p:nvSpPr>
          <p:cNvPr id="166" name="角丸四角形 165"/>
          <p:cNvSpPr/>
          <p:nvPr/>
        </p:nvSpPr>
        <p:spPr>
          <a:xfrm>
            <a:off x="1928932" y="3373365"/>
            <a:ext cx="1699043" cy="3961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FF"/>
              </a:gs>
              <a:gs pos="100000">
                <a:srgbClr val="66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オープン</a:t>
            </a:r>
            <a:endParaRPr kumimoji="1" lang="en-US" altLang="ja-JP" sz="1000" dirty="0" smtClean="0"/>
          </a:p>
          <a:p>
            <a:pPr algn="ctr"/>
            <a:r>
              <a:rPr lang="ja-JP" altLang="en-US" sz="1000" dirty="0" smtClean="0"/>
              <a:t>ソフト</a:t>
            </a:r>
            <a:r>
              <a:rPr lang="en-US" altLang="ja-JP" sz="1000" dirty="0" smtClean="0"/>
              <a:t>/</a:t>
            </a:r>
            <a:r>
              <a:rPr lang="ja-JP" altLang="en-US" sz="1000" dirty="0" smtClean="0"/>
              <a:t>ハード</a:t>
            </a:r>
            <a:r>
              <a:rPr lang="en-US" altLang="ja-JP" sz="1000" dirty="0" smtClean="0"/>
              <a:t>/</a:t>
            </a:r>
            <a:r>
              <a:rPr lang="ja-JP" altLang="en-US" sz="1000" dirty="0" smtClean="0"/>
              <a:t>データ</a:t>
            </a:r>
            <a:endParaRPr kumimoji="1" lang="ja-JP" altLang="en-US" sz="1000" dirty="0"/>
          </a:p>
        </p:txBody>
      </p:sp>
      <p:sp>
        <p:nvSpPr>
          <p:cNvPr id="167" name="角丸四角形 166"/>
          <p:cNvSpPr/>
          <p:nvPr/>
        </p:nvSpPr>
        <p:spPr>
          <a:xfrm>
            <a:off x="4568422" y="2075681"/>
            <a:ext cx="1124633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000" dirty="0" err="1" smtClean="0"/>
              <a:t>DevOps</a:t>
            </a:r>
            <a:endParaRPr kumimoji="1" lang="en-US" altLang="ja-JP" sz="1000" dirty="0" smtClean="0"/>
          </a:p>
        </p:txBody>
      </p:sp>
      <p:sp>
        <p:nvSpPr>
          <p:cNvPr id="168" name="角丸四角形 167"/>
          <p:cNvSpPr/>
          <p:nvPr/>
        </p:nvSpPr>
        <p:spPr>
          <a:xfrm>
            <a:off x="5665943" y="2913770"/>
            <a:ext cx="1080744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800" dirty="0" smtClean="0"/>
              <a:t>24</a:t>
            </a:r>
            <a:r>
              <a:rPr kumimoji="1" lang="ja-JP" altLang="en-US" sz="800" dirty="0" smtClean="0"/>
              <a:t>・</a:t>
            </a:r>
            <a:r>
              <a:rPr kumimoji="1" lang="en-US" altLang="ja-JP" sz="800" dirty="0" smtClean="0"/>
              <a:t>365</a:t>
            </a:r>
            <a:r>
              <a:rPr lang="ja-JP" altLang="en-US" sz="800" dirty="0" smtClean="0"/>
              <a:t>マネージド</a:t>
            </a:r>
            <a:endParaRPr lang="en-US" altLang="ja-JP" sz="800" dirty="0" smtClean="0"/>
          </a:p>
          <a:p>
            <a:pPr algn="ctr"/>
            <a:r>
              <a:rPr lang="ja-JP" altLang="en-US" sz="800" dirty="0" smtClean="0"/>
              <a:t>サービス</a:t>
            </a:r>
            <a:endParaRPr kumimoji="1" lang="ja-JP" altLang="en-US" sz="800" dirty="0"/>
          </a:p>
        </p:txBody>
      </p:sp>
      <p:sp>
        <p:nvSpPr>
          <p:cNvPr id="169" name="角丸四角形 168"/>
          <p:cNvSpPr/>
          <p:nvPr/>
        </p:nvSpPr>
        <p:spPr>
          <a:xfrm>
            <a:off x="1457180" y="4529769"/>
            <a:ext cx="1096885" cy="32311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連結業績管理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グループ連結決算</a:t>
            </a:r>
            <a:endParaRPr kumimoji="1" lang="ja-JP" altLang="en-US" sz="800" dirty="0"/>
          </a:p>
        </p:txBody>
      </p:sp>
      <p:sp>
        <p:nvSpPr>
          <p:cNvPr id="170" name="角丸四角形 169"/>
          <p:cNvSpPr/>
          <p:nvPr/>
        </p:nvSpPr>
        <p:spPr>
          <a:xfrm>
            <a:off x="7702745" y="4963638"/>
            <a:ext cx="1080745" cy="338299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運用の</a:t>
            </a:r>
            <a:endParaRPr kumimoji="1" lang="en-US" altLang="ja-JP" sz="800" dirty="0" smtClean="0"/>
          </a:p>
          <a:p>
            <a:pPr algn="ctr"/>
            <a:r>
              <a:rPr kumimoji="1" lang="ja-JP" altLang="en-US" sz="800" dirty="0" smtClean="0"/>
              <a:t>自動化・自律化</a:t>
            </a:r>
            <a:endParaRPr kumimoji="1" lang="en-US" altLang="ja-JP" sz="800" dirty="0" smtClean="0"/>
          </a:p>
        </p:txBody>
      </p:sp>
      <p:sp>
        <p:nvSpPr>
          <p:cNvPr id="171" name="角丸四角形 170"/>
          <p:cNvSpPr/>
          <p:nvPr/>
        </p:nvSpPr>
        <p:spPr>
          <a:xfrm>
            <a:off x="275795" y="3377828"/>
            <a:ext cx="1093820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ソーシャル</a:t>
            </a:r>
          </a:p>
          <a:p>
            <a:pPr algn="ctr"/>
            <a:r>
              <a:rPr lang="ja-JP" altLang="en-US" sz="800" dirty="0" smtClean="0"/>
              <a:t>コミュニケーション</a:t>
            </a:r>
            <a:endParaRPr kumimoji="1" lang="en-US" altLang="ja-JP" sz="800" dirty="0" smtClean="0"/>
          </a:p>
        </p:txBody>
      </p:sp>
      <p:sp>
        <p:nvSpPr>
          <p:cNvPr id="172" name="角丸四角形 171"/>
          <p:cNvSpPr/>
          <p:nvPr/>
        </p:nvSpPr>
        <p:spPr>
          <a:xfrm>
            <a:off x="1460707" y="2327190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000" dirty="0" err="1" smtClean="0"/>
              <a:t>MbaaS</a:t>
            </a:r>
            <a:endParaRPr kumimoji="1" lang="ja-JP" altLang="en-US" sz="1000" dirty="0"/>
          </a:p>
        </p:txBody>
      </p:sp>
      <p:sp>
        <p:nvSpPr>
          <p:cNvPr id="173" name="角丸四角形 172"/>
          <p:cNvSpPr/>
          <p:nvPr/>
        </p:nvSpPr>
        <p:spPr>
          <a:xfrm>
            <a:off x="7681542" y="1860598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dirty="0" smtClean="0"/>
              <a:t>マルチ</a:t>
            </a:r>
            <a:r>
              <a:rPr lang="en-US" altLang="ja-JP" sz="800" dirty="0" smtClean="0"/>
              <a:t>DC</a:t>
            </a:r>
            <a:endParaRPr lang="en-US" altLang="ja-JP" sz="800" dirty="0"/>
          </a:p>
          <a:p>
            <a:pPr algn="ctr"/>
            <a:r>
              <a:rPr lang="ja-JP" altLang="en-US" sz="800" dirty="0" smtClean="0"/>
              <a:t>連携運用</a:t>
            </a:r>
            <a:endParaRPr lang="en-US" altLang="ja-JP" sz="800" dirty="0" smtClean="0"/>
          </a:p>
        </p:txBody>
      </p:sp>
      <p:sp>
        <p:nvSpPr>
          <p:cNvPr id="174" name="角丸四角形 173"/>
          <p:cNvSpPr/>
          <p:nvPr/>
        </p:nvSpPr>
        <p:spPr>
          <a:xfrm>
            <a:off x="5665942" y="3909718"/>
            <a:ext cx="1090082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dirty="0" smtClean="0"/>
              <a:t>オフィスユーティリティ</a:t>
            </a:r>
            <a:r>
              <a:rPr lang="en-US" altLang="ja-JP" sz="700" dirty="0" smtClean="0"/>
              <a:t/>
            </a:r>
            <a:br>
              <a:rPr lang="en-US" altLang="ja-JP" sz="700" dirty="0" smtClean="0"/>
            </a:br>
            <a:r>
              <a:rPr lang="en-US" altLang="ja-JP" sz="1000" dirty="0" err="1" smtClean="0"/>
              <a:t>SaaS</a:t>
            </a:r>
            <a:endParaRPr kumimoji="1" lang="ja-JP" altLang="en-US" sz="1000" dirty="0"/>
          </a:p>
        </p:txBody>
      </p:sp>
      <p:sp>
        <p:nvSpPr>
          <p:cNvPr id="175" name="角丸四角形 174"/>
          <p:cNvSpPr/>
          <p:nvPr/>
        </p:nvSpPr>
        <p:spPr>
          <a:xfrm>
            <a:off x="6501059" y="4957957"/>
            <a:ext cx="1124633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オフショア開発</a:t>
            </a:r>
            <a:endParaRPr kumimoji="1" lang="ja-JP" altLang="en-US" sz="1000" dirty="0"/>
          </a:p>
        </p:txBody>
      </p:sp>
      <p:sp>
        <p:nvSpPr>
          <p:cNvPr id="176" name="角丸四角形 175"/>
          <p:cNvSpPr/>
          <p:nvPr/>
        </p:nvSpPr>
        <p:spPr>
          <a:xfrm>
            <a:off x="6938156" y="2938305"/>
            <a:ext cx="1080745" cy="302037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000" dirty="0" err="1" smtClean="0"/>
              <a:t>SDx</a:t>
            </a:r>
            <a:r>
              <a:rPr kumimoji="1" lang="en-US" altLang="ja-JP" sz="1000" dirty="0" smtClean="0"/>
              <a:t>/SDDC</a:t>
            </a:r>
          </a:p>
        </p:txBody>
      </p:sp>
      <p:sp>
        <p:nvSpPr>
          <p:cNvPr id="177" name="角丸四角形 176"/>
          <p:cNvSpPr/>
          <p:nvPr/>
        </p:nvSpPr>
        <p:spPr>
          <a:xfrm>
            <a:off x="7681542" y="4508531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セルフサービス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クラウド</a:t>
            </a:r>
            <a:endParaRPr kumimoji="1" lang="ja-JP" altLang="en-US" sz="800" dirty="0"/>
          </a:p>
        </p:txBody>
      </p:sp>
      <p:sp>
        <p:nvSpPr>
          <p:cNvPr id="178" name="角丸四角形 177"/>
          <p:cNvSpPr/>
          <p:nvPr/>
        </p:nvSpPr>
        <p:spPr>
          <a:xfrm>
            <a:off x="6501059" y="4508531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dirty="0" smtClean="0"/>
              <a:t>フル</a:t>
            </a:r>
            <a:r>
              <a:rPr kumimoji="1" lang="ja-JP" altLang="en-US" sz="800" dirty="0" smtClean="0"/>
              <a:t>サービス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クラウド</a:t>
            </a:r>
            <a:endParaRPr kumimoji="1" lang="ja-JP" altLang="en-US" sz="800" dirty="0"/>
          </a:p>
        </p:txBody>
      </p:sp>
      <p:sp>
        <p:nvSpPr>
          <p:cNvPr id="179" name="角丸四角形 178"/>
          <p:cNvSpPr/>
          <p:nvPr/>
        </p:nvSpPr>
        <p:spPr>
          <a:xfrm>
            <a:off x="6938156" y="3909718"/>
            <a:ext cx="1080744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dirty="0" smtClean="0"/>
              <a:t>ビジネス</a:t>
            </a:r>
            <a:endParaRPr lang="en-US" altLang="ja-JP" sz="800" dirty="0" smtClean="0"/>
          </a:p>
          <a:p>
            <a:pPr algn="ctr"/>
            <a:r>
              <a:rPr kumimoji="1" lang="ja-JP" altLang="en-US" sz="800" dirty="0" smtClean="0"/>
              <a:t>アウトソーシング</a:t>
            </a:r>
            <a:endParaRPr kumimoji="1" lang="ja-JP" altLang="en-US" sz="800" dirty="0"/>
          </a:p>
        </p:txBody>
      </p:sp>
      <p:sp>
        <p:nvSpPr>
          <p:cNvPr id="180" name="角丸四角形 179"/>
          <p:cNvSpPr/>
          <p:nvPr/>
        </p:nvSpPr>
        <p:spPr>
          <a:xfrm>
            <a:off x="6501059" y="2327190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/>
              <a:t>BYOD/MDM</a:t>
            </a:r>
            <a:endParaRPr lang="ja-JP" altLang="en-US" sz="1000" dirty="0"/>
          </a:p>
        </p:txBody>
      </p:sp>
      <p:sp>
        <p:nvSpPr>
          <p:cNvPr id="181" name="角丸四角形 180"/>
          <p:cNvSpPr/>
          <p:nvPr/>
        </p:nvSpPr>
        <p:spPr>
          <a:xfrm>
            <a:off x="7681542" y="2314724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dirty="0"/>
              <a:t>ゼロ・トラスト</a:t>
            </a:r>
            <a:endParaRPr lang="en-US" altLang="ja-JP" sz="800" dirty="0"/>
          </a:p>
          <a:p>
            <a:pPr algn="ctr"/>
            <a:r>
              <a:rPr lang="ja-JP" altLang="en-US" sz="800" dirty="0"/>
              <a:t>モデル</a:t>
            </a:r>
          </a:p>
        </p:txBody>
      </p:sp>
      <p:grpSp>
        <p:nvGrpSpPr>
          <p:cNvPr id="3" name="図形グループ 2"/>
          <p:cNvGrpSpPr/>
          <p:nvPr/>
        </p:nvGrpSpPr>
        <p:grpSpPr>
          <a:xfrm>
            <a:off x="272730" y="295244"/>
            <a:ext cx="1595969" cy="400110"/>
            <a:chOff x="272730" y="256751"/>
            <a:chExt cx="1595969" cy="400110"/>
          </a:xfrm>
        </p:grpSpPr>
        <p:sp>
          <p:nvSpPr>
            <p:cNvPr id="182" name="テキスト ボックス 181"/>
            <p:cNvSpPr txBox="1"/>
            <p:nvPr/>
          </p:nvSpPr>
          <p:spPr>
            <a:xfrm>
              <a:off x="629558" y="256751"/>
              <a:ext cx="1239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000" dirty="0" smtClean="0">
                  <a:solidFill>
                    <a:srgbClr val="0000FF"/>
                  </a:solidFill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  <a:latin typeface="Arial Black"/>
                  <a:ea typeface="HGS創英角ｺﾞｼｯｸUB"/>
                  <a:cs typeface="Arial Black"/>
                </a:rPr>
                <a:t>攻めの</a:t>
              </a:r>
              <a:r>
                <a:rPr kumimoji="1" lang="en-US" altLang="ja-JP" sz="2000" dirty="0" smtClean="0">
                  <a:solidFill>
                    <a:srgbClr val="0000FF"/>
                  </a:solidFill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  <a:latin typeface="Arial Black"/>
                  <a:ea typeface="HGS創英角ｺﾞｼｯｸUB"/>
                  <a:cs typeface="Arial Black"/>
                </a:rPr>
                <a:t>IT</a:t>
              </a:r>
              <a:endParaRPr kumimoji="1" lang="ja-JP" altLang="en-US" sz="2000" dirty="0">
                <a:solidFill>
                  <a:srgbClr val="0000FF"/>
                </a:solidFill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Arial Black"/>
                <a:ea typeface="HGS創英角ｺﾞｼｯｸUB"/>
                <a:cs typeface="Arial Black"/>
              </a:endParaRPr>
            </a:p>
          </p:txBody>
        </p:sp>
        <p:sp>
          <p:nvSpPr>
            <p:cNvPr id="184" name="左矢印 183"/>
            <p:cNvSpPr/>
            <p:nvPr/>
          </p:nvSpPr>
          <p:spPr>
            <a:xfrm>
              <a:off x="272730" y="256751"/>
              <a:ext cx="338667" cy="400110"/>
            </a:xfrm>
            <a:prstGeom prst="leftArrow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grpSp>
        <p:nvGrpSpPr>
          <p:cNvPr id="4" name="図形グループ 3"/>
          <p:cNvGrpSpPr/>
          <p:nvPr/>
        </p:nvGrpSpPr>
        <p:grpSpPr>
          <a:xfrm>
            <a:off x="7171146" y="295244"/>
            <a:ext cx="1612344" cy="400110"/>
            <a:chOff x="7171146" y="256751"/>
            <a:chExt cx="1612344" cy="400110"/>
          </a:xfrm>
        </p:grpSpPr>
        <p:sp>
          <p:nvSpPr>
            <p:cNvPr id="183" name="テキスト ボックス 182"/>
            <p:cNvSpPr txBox="1"/>
            <p:nvPr/>
          </p:nvSpPr>
          <p:spPr>
            <a:xfrm>
              <a:off x="7171146" y="256751"/>
              <a:ext cx="1239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ja-JP" altLang="en-US" sz="2000" dirty="0" smtClean="0">
                  <a:solidFill>
                    <a:srgbClr val="008000"/>
                  </a:solidFill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  <a:latin typeface="Arial Black"/>
                  <a:ea typeface="HGS創英角ｺﾞｼｯｸUB"/>
                  <a:cs typeface="Arial Black"/>
                </a:rPr>
                <a:t>守りの</a:t>
              </a:r>
              <a:r>
                <a:rPr kumimoji="1" lang="en-US" altLang="ja-JP" sz="2000" dirty="0" smtClean="0">
                  <a:solidFill>
                    <a:srgbClr val="008000"/>
                  </a:solidFill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  <a:latin typeface="Arial Black"/>
                  <a:ea typeface="HGS創英角ｺﾞｼｯｸUB"/>
                  <a:cs typeface="Arial Black"/>
                </a:rPr>
                <a:t>IT</a:t>
              </a:r>
              <a:endParaRPr kumimoji="1" lang="ja-JP" altLang="en-US" sz="2000" dirty="0">
                <a:solidFill>
                  <a:srgbClr val="008000"/>
                </a:solidFill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Arial Black"/>
                <a:ea typeface="HGS創英角ｺﾞｼｯｸUB"/>
                <a:cs typeface="Arial Black"/>
              </a:endParaRPr>
            </a:p>
          </p:txBody>
        </p:sp>
        <p:sp>
          <p:nvSpPr>
            <p:cNvPr id="185" name="左矢印 184"/>
            <p:cNvSpPr/>
            <p:nvPr/>
          </p:nvSpPr>
          <p:spPr>
            <a:xfrm flipH="1">
              <a:off x="8444823" y="256751"/>
              <a:ext cx="338667" cy="400110"/>
            </a:xfrm>
            <a:prstGeom prst="leftArrow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sp>
        <p:nvSpPr>
          <p:cNvPr id="186" name="テキスト ボックス 185"/>
          <p:cNvSpPr txBox="1"/>
          <p:nvPr/>
        </p:nvSpPr>
        <p:spPr>
          <a:xfrm>
            <a:off x="2290959" y="258160"/>
            <a:ext cx="453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/>
                <a:ea typeface="HGS創英角ｺﾞｼｯｸUB"/>
                <a:cs typeface="Arial Black"/>
              </a:rPr>
              <a:t>IT</a:t>
            </a:r>
            <a:r>
              <a:rPr kumimoji="1" lang="ja-JP" altLang="en-US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/>
                <a:ea typeface="HGS創英角ｺﾞｼｯｸUB"/>
                <a:cs typeface="Arial Black"/>
              </a:rPr>
              <a:t>ビジネスのキーワード</a:t>
            </a:r>
            <a:r>
              <a:rPr lang="en-US" altLang="ja-JP" sz="24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/>
                <a:ea typeface="HGS創英角ｺﾞｼｯｸUB"/>
                <a:cs typeface="Arial Black"/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glow rad="101600">
                    <a:srgbClr val="008000">
                      <a:alpha val="40000"/>
                    </a:srgbClr>
                  </a:glow>
                </a:effectLst>
                <a:latin typeface="Arial Black"/>
                <a:ea typeface="HGS創英角ｺﾞｼｯｸUB"/>
                <a:cs typeface="Arial Black"/>
              </a:rPr>
              <a:t>2014</a:t>
            </a:r>
            <a:endParaRPr kumimoji="1" lang="ja-JP" altLang="en-US" sz="2400" dirty="0">
              <a:solidFill>
                <a:schemeClr val="bg1"/>
              </a:solidFill>
              <a:effectLst>
                <a:glow rad="101600">
                  <a:srgbClr val="008000">
                    <a:alpha val="40000"/>
                  </a:srgbClr>
                </a:glow>
              </a:effectLst>
              <a:latin typeface="Arial Black"/>
              <a:ea typeface="HGS創英角ｺﾞｼｯｸUB"/>
              <a:cs typeface="Arial Black"/>
            </a:endParaRPr>
          </a:p>
        </p:txBody>
      </p:sp>
      <p:sp>
        <p:nvSpPr>
          <p:cNvPr id="190" name="角丸四角形 189"/>
          <p:cNvSpPr/>
          <p:nvPr/>
        </p:nvSpPr>
        <p:spPr>
          <a:xfrm>
            <a:off x="6501059" y="1872326"/>
            <a:ext cx="1124633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多重防御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階層型防御</a:t>
            </a:r>
            <a:endParaRPr kumimoji="1" lang="en-US" altLang="ja-JP" sz="800" dirty="0" smtClean="0"/>
          </a:p>
        </p:txBody>
      </p:sp>
    </p:spTree>
    <p:extLst>
      <p:ext uri="{BB962C8B-B14F-4D97-AF65-F5344CB8AC3E}">
        <p14:creationId xmlns:p14="http://schemas.microsoft.com/office/powerpoint/2010/main" val="18894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1193800" y="1143000"/>
            <a:ext cx="7188200" cy="1409700"/>
          </a:xfrm>
          <a:prstGeom prst="roundRect">
            <a:avLst>
              <a:gd name="adj" fmla="val 0"/>
            </a:avLst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ja-JP" altLang="en-US" sz="2000" dirty="0" smtClean="0">
                <a:solidFill>
                  <a:srgbClr val="0000FF"/>
                </a:solidFill>
              </a:rPr>
              <a:t>変化への即応と高い品質を両立する</a:t>
            </a:r>
            <a:endParaRPr lang="en-US" altLang="ja-JP" sz="2000" dirty="0" smtClean="0">
              <a:solidFill>
                <a:srgbClr val="0000FF"/>
              </a:solidFill>
            </a:endParaRPr>
          </a:p>
          <a:p>
            <a:pPr lvl="0" algn="r"/>
            <a:r>
              <a:rPr lang="ja-JP" altLang="en-US" sz="3600" dirty="0" smtClean="0">
                <a:solidFill>
                  <a:srgbClr val="0000FF"/>
                </a:solidFill>
              </a:rPr>
              <a:t>「アジャイル開発」</a:t>
            </a:r>
            <a:endParaRPr lang="en-US" altLang="ja-JP" sz="3600" dirty="0" smtClean="0">
              <a:solidFill>
                <a:srgbClr val="0000FF"/>
              </a:solidFill>
            </a:endParaRPr>
          </a:p>
          <a:p>
            <a:pPr lvl="0" algn="r"/>
            <a:r>
              <a:rPr lang="ja-JP" altLang="en-US" sz="2000" dirty="0" smtClean="0">
                <a:solidFill>
                  <a:srgbClr val="0000FF"/>
                </a:solidFill>
              </a:rPr>
              <a:t>への期待と関心が高まっている！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193800" y="4679950"/>
            <a:ext cx="7188200" cy="1409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ja-JP" altLang="en-US" sz="2000" dirty="0">
                <a:solidFill>
                  <a:srgbClr val="FF0000"/>
                </a:solidFill>
              </a:rPr>
              <a:t>全ての</a:t>
            </a:r>
            <a:r>
              <a:rPr lang="ja-JP" altLang="en-US" sz="2000" dirty="0" smtClean="0">
                <a:solidFill>
                  <a:srgbClr val="FF0000"/>
                </a:solidFill>
              </a:rPr>
              <a:t>要件をあらかじめ決めなくてはならない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lvl="0"/>
            <a:r>
              <a:rPr lang="ja-JP" altLang="en-US" sz="3600" dirty="0" smtClean="0">
                <a:solidFill>
                  <a:srgbClr val="FF0000"/>
                </a:solidFill>
              </a:rPr>
              <a:t>「ウォーターフォール開発」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 lvl="0"/>
            <a:r>
              <a:rPr lang="ja-JP" altLang="en-US" sz="2000" dirty="0" smtClean="0">
                <a:solidFill>
                  <a:srgbClr val="FF0000"/>
                </a:solidFill>
              </a:rPr>
              <a:t>では、この</a:t>
            </a:r>
            <a:r>
              <a:rPr lang="ja-JP" altLang="en-US" sz="2000" dirty="0">
                <a:solidFill>
                  <a:srgbClr val="FF0000"/>
                </a:solidFill>
              </a:rPr>
              <a:t>変化への対応が難しくなってきた！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アジャイル開発（１）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 bwMode="auto">
          <a:xfrm flipV="1">
            <a:off x="838200" y="1143000"/>
            <a:ext cx="0" cy="5105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9C9CD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線矢印コネクタ 6"/>
          <p:cNvCxnSpPr/>
          <p:nvPr/>
        </p:nvCxnSpPr>
        <p:spPr bwMode="auto">
          <a:xfrm>
            <a:off x="838200" y="6248400"/>
            <a:ext cx="75438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9C9CD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テキスト ボックス 10"/>
          <p:cNvSpPr txBox="1"/>
          <p:nvPr/>
        </p:nvSpPr>
        <p:spPr>
          <a:xfrm>
            <a:off x="7274004" y="6254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solidFill>
                  <a:srgbClr val="0000FF"/>
                </a:solidFill>
                <a:effectLst/>
              </a:rPr>
              <a:t>経過時間</a:t>
            </a:r>
            <a:endParaRPr kumimoji="1" lang="ja-JP" altLang="en-US" sz="1800" dirty="0">
              <a:solidFill>
                <a:srgbClr val="0000FF"/>
              </a:solidFill>
              <a:effectLst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1000" y="1143000"/>
            <a:ext cx="461665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800" dirty="0" smtClean="0">
                <a:solidFill>
                  <a:srgbClr val="0000FF"/>
                </a:solidFill>
                <a:effectLst/>
              </a:rPr>
              <a:t>要求の信憑性</a:t>
            </a:r>
            <a:endParaRPr kumimoji="1" lang="ja-JP" altLang="en-US" sz="1800" dirty="0">
              <a:solidFill>
                <a:srgbClr val="0000FF"/>
              </a:solidFill>
              <a:effectLst/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>
            <a:off x="990600" y="1524000"/>
            <a:ext cx="7391400" cy="1828800"/>
          </a:xfrm>
          <a:prstGeom prst="straightConnector1">
            <a:avLst/>
          </a:prstGeom>
          <a:solidFill>
            <a:schemeClr val="bg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  <a:extLst/>
        </p:spPr>
      </p:cxnSp>
      <p:cxnSp>
        <p:nvCxnSpPr>
          <p:cNvPr id="19" name="直線矢印コネクタ 18"/>
          <p:cNvCxnSpPr/>
          <p:nvPr/>
        </p:nvCxnSpPr>
        <p:spPr bwMode="auto">
          <a:xfrm>
            <a:off x="990600" y="1524000"/>
            <a:ext cx="7391400" cy="4406900"/>
          </a:xfrm>
          <a:prstGeom prst="straightConnector1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  <a:extLst/>
        </p:spPr>
      </p:cxnSp>
      <p:sp>
        <p:nvSpPr>
          <p:cNvPr id="25" name="テキスト ボックス 24"/>
          <p:cNvSpPr txBox="1"/>
          <p:nvPr/>
        </p:nvSpPr>
        <p:spPr>
          <a:xfrm>
            <a:off x="5475028" y="3397696"/>
            <a:ext cx="172875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400" dirty="0" smtClean="0">
                <a:solidFill>
                  <a:srgbClr val="FF0000"/>
                </a:solidFill>
                <a:effectLst/>
              </a:rPr>
              <a:t>要求変化の</a:t>
            </a:r>
            <a:endParaRPr lang="en-US" altLang="ja-JP" sz="2400" dirty="0" smtClean="0">
              <a:solidFill>
                <a:srgbClr val="FF0000"/>
              </a:solidFill>
              <a:effectLst/>
            </a:endParaRPr>
          </a:p>
          <a:p>
            <a:pPr algn="r"/>
            <a:r>
              <a:rPr lang="ja-JP" altLang="en-US" sz="2400" dirty="0" smtClean="0">
                <a:solidFill>
                  <a:srgbClr val="FF0000"/>
                </a:solidFill>
                <a:effectLst/>
              </a:rPr>
              <a:t>スピードが</a:t>
            </a:r>
            <a:endParaRPr lang="en-US" altLang="ja-JP" sz="2400" dirty="0" smtClean="0">
              <a:solidFill>
                <a:srgbClr val="FF0000"/>
              </a:solidFill>
              <a:effectLst/>
            </a:endParaRPr>
          </a:p>
          <a:p>
            <a:pPr algn="r"/>
            <a:r>
              <a:rPr lang="ja-JP" altLang="en-US" sz="2400" dirty="0" smtClean="0">
                <a:solidFill>
                  <a:srgbClr val="FF0000"/>
                </a:solidFill>
                <a:effectLst/>
              </a:rPr>
              <a:t>加速</a:t>
            </a:r>
            <a:endParaRPr kumimoji="1" lang="ja-JP" altLang="en-US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6940550" y="3352800"/>
            <a:ext cx="1270000" cy="1841500"/>
          </a:xfrm>
          <a:prstGeom prst="downArrow">
            <a:avLst>
              <a:gd name="adj1" fmla="val 50000"/>
              <a:gd name="adj2" fmla="val 465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593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正方形/長方形 105"/>
          <p:cNvSpPr/>
          <p:nvPr/>
        </p:nvSpPr>
        <p:spPr>
          <a:xfrm>
            <a:off x="4651375" y="984250"/>
            <a:ext cx="4083050" cy="544215"/>
          </a:xfrm>
          <a:prstGeom prst="rect">
            <a:avLst/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アジャイル開発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00050" y="984250"/>
            <a:ext cx="4083050" cy="544215"/>
          </a:xfrm>
          <a:prstGeom prst="rect">
            <a:avLst/>
          </a:prstGeom>
          <a:solidFill>
            <a:srgbClr val="948A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</a:rPr>
              <a:t>ウオーターフォール開発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04" name="角丸四角形 103"/>
          <p:cNvSpPr/>
          <p:nvPr/>
        </p:nvSpPr>
        <p:spPr bwMode="auto">
          <a:xfrm>
            <a:off x="400050" y="1657350"/>
            <a:ext cx="4083050" cy="4521200"/>
          </a:xfrm>
          <a:prstGeom prst="roundRect">
            <a:avLst>
              <a:gd name="adj" fmla="val 0"/>
            </a:avLst>
          </a:prstGeom>
          <a:solidFill>
            <a:srgbClr val="FFFBD2"/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60" name="角丸四角形 59"/>
          <p:cNvSpPr/>
          <p:nvPr/>
        </p:nvSpPr>
        <p:spPr bwMode="auto">
          <a:xfrm>
            <a:off x="5865535" y="2806700"/>
            <a:ext cx="838200" cy="1066800"/>
          </a:xfrm>
          <a:prstGeom prst="roundRect">
            <a:avLst>
              <a:gd name="adj" fmla="val 0"/>
            </a:avLst>
          </a:prstGeom>
          <a:solidFill>
            <a:srgbClr val="FFFBD2"/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61" name="角丸四角形 60"/>
          <p:cNvSpPr/>
          <p:nvPr/>
        </p:nvSpPr>
        <p:spPr bwMode="auto">
          <a:xfrm>
            <a:off x="5090835" y="1657350"/>
            <a:ext cx="838200" cy="1066800"/>
          </a:xfrm>
          <a:prstGeom prst="roundRect">
            <a:avLst>
              <a:gd name="adj" fmla="val 0"/>
            </a:avLst>
          </a:prstGeom>
          <a:solidFill>
            <a:srgbClr val="FFFBD2"/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59" name="角丸四角形 58"/>
          <p:cNvSpPr/>
          <p:nvPr/>
        </p:nvSpPr>
        <p:spPr bwMode="auto">
          <a:xfrm>
            <a:off x="7414935" y="5111750"/>
            <a:ext cx="838200" cy="1066800"/>
          </a:xfrm>
          <a:prstGeom prst="roundRect">
            <a:avLst>
              <a:gd name="adj" fmla="val 0"/>
            </a:avLst>
          </a:prstGeom>
          <a:solidFill>
            <a:srgbClr val="FFFBD2"/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86" name="角丸四角形 85"/>
          <p:cNvSpPr/>
          <p:nvPr/>
        </p:nvSpPr>
        <p:spPr bwMode="auto">
          <a:xfrm>
            <a:off x="6640235" y="3962400"/>
            <a:ext cx="838200" cy="1066800"/>
          </a:xfrm>
          <a:prstGeom prst="roundRect">
            <a:avLst>
              <a:gd name="adj" fmla="val 0"/>
            </a:avLst>
          </a:prstGeom>
          <a:solidFill>
            <a:srgbClr val="FFFBD2"/>
          </a:soli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57" name="角丸四角形吹き出し 56"/>
          <p:cNvSpPr/>
          <p:nvPr/>
        </p:nvSpPr>
        <p:spPr bwMode="auto">
          <a:xfrm>
            <a:off x="495300" y="5105400"/>
            <a:ext cx="2061885" cy="990600"/>
          </a:xfrm>
          <a:prstGeom prst="wedgeRoundRectCallout">
            <a:avLst>
              <a:gd name="adj1" fmla="val 20278"/>
              <a:gd name="adj2" fmla="val -75717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200" dirty="0">
                <a:solidFill>
                  <a:srgbClr val="FFFFFF"/>
                </a:solidFill>
                <a:effectLst/>
              </a:rPr>
              <a:t>最初に要件</a:t>
            </a:r>
            <a:r>
              <a:rPr lang="ja-JP" altLang="en-US" sz="1200" dirty="0" smtClean="0">
                <a:solidFill>
                  <a:srgbClr val="FFFFFF"/>
                </a:solidFill>
                <a:effectLst/>
              </a:rPr>
              <a:t>をあらかじめ</a:t>
            </a:r>
            <a:endParaRPr lang="en-US" altLang="ja-JP" sz="1200" dirty="0" smtClean="0">
              <a:solidFill>
                <a:srgbClr val="FFFFFF"/>
              </a:solidFill>
              <a:effectLst/>
            </a:endParaRPr>
          </a:p>
          <a:p>
            <a:pPr algn="ctr">
              <a:spcBef>
                <a:spcPct val="20000"/>
              </a:spcBef>
            </a:pPr>
            <a:r>
              <a:rPr lang="ja-JP" altLang="en-US" sz="1200" dirty="0" smtClean="0">
                <a:solidFill>
                  <a:srgbClr val="FFFFFF"/>
                </a:solidFill>
                <a:effectLst/>
              </a:rPr>
              <a:t>全て</a:t>
            </a:r>
            <a:r>
              <a:rPr lang="ja-JP" altLang="en-US" sz="1200" dirty="0">
                <a:solidFill>
                  <a:srgbClr val="FFFFFF"/>
                </a:solidFill>
                <a:effectLst/>
              </a:rPr>
              <a:t>決めてから</a:t>
            </a:r>
            <a:r>
              <a:rPr lang="ja-JP" altLang="en-US" sz="1200" dirty="0" smtClean="0">
                <a:solidFill>
                  <a:srgbClr val="FFFFFF"/>
                </a:solidFill>
                <a:effectLst/>
              </a:rPr>
              <a:t>開発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" name="角丸四角形 1"/>
          <p:cNvSpPr/>
          <p:nvPr/>
        </p:nvSpPr>
        <p:spPr bwMode="auto">
          <a:xfrm>
            <a:off x="495300" y="1752600"/>
            <a:ext cx="914400" cy="914400"/>
          </a:xfrm>
          <a:prstGeom prst="roundRect">
            <a:avLst>
              <a:gd name="adj" fmla="val 0"/>
            </a:avLst>
          </a:prstGeom>
          <a:solidFill>
            <a:srgbClr val="FF6666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要件</a:t>
            </a:r>
          </a:p>
        </p:txBody>
      </p:sp>
      <p:sp>
        <p:nvSpPr>
          <p:cNvPr id="3" name="角丸四角形 2"/>
          <p:cNvSpPr/>
          <p:nvPr/>
        </p:nvSpPr>
        <p:spPr bwMode="auto">
          <a:xfrm>
            <a:off x="1327150" y="2895600"/>
            <a:ext cx="914400" cy="9144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</a:rPr>
              <a:t>設計</a:t>
            </a:r>
            <a:endParaRPr kumimoji="0" lang="en-US" altLang="ja-JP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2159000" y="4038600"/>
            <a:ext cx="914400" cy="914400"/>
          </a:xfrm>
          <a:prstGeom prst="roundRect">
            <a:avLst>
              <a:gd name="adj" fmla="val 0"/>
            </a:avLst>
          </a:prstGeom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コーディング</a:t>
            </a:r>
            <a:endParaRPr kumimoji="0" lang="en-US" altLang="ja-JP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</a:rPr>
              <a:t>単体テスト</a:t>
            </a:r>
            <a:endParaRPr kumimoji="0" lang="ja-JP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2990850" y="5181600"/>
            <a:ext cx="914400" cy="91440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結合テスト</a:t>
            </a:r>
          </a:p>
        </p:txBody>
      </p:sp>
      <p:cxnSp>
        <p:nvCxnSpPr>
          <p:cNvPr id="23" name="カギ線コネクタ 22"/>
          <p:cNvCxnSpPr>
            <a:stCxn id="2" idx="3"/>
            <a:endCxn id="3" idx="0"/>
          </p:cNvCxnSpPr>
          <p:nvPr/>
        </p:nvCxnSpPr>
        <p:spPr bwMode="auto">
          <a:xfrm>
            <a:off x="1409700" y="2209800"/>
            <a:ext cx="374650" cy="685800"/>
          </a:xfrm>
          <a:prstGeom prst="bentConnector2">
            <a:avLst/>
          </a:prstGeom>
          <a:solidFill>
            <a:schemeClr val="bg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カギ線コネクタ 23"/>
          <p:cNvCxnSpPr>
            <a:stCxn id="3" idx="3"/>
            <a:endCxn id="4" idx="0"/>
          </p:cNvCxnSpPr>
          <p:nvPr/>
        </p:nvCxnSpPr>
        <p:spPr bwMode="auto">
          <a:xfrm>
            <a:off x="2241550" y="3352800"/>
            <a:ext cx="374650" cy="685800"/>
          </a:xfrm>
          <a:prstGeom prst="bentConnector2">
            <a:avLst/>
          </a:prstGeom>
          <a:solidFill>
            <a:schemeClr val="bg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カギ線コネクタ 24"/>
          <p:cNvCxnSpPr>
            <a:stCxn id="4" idx="3"/>
            <a:endCxn id="5" idx="0"/>
          </p:cNvCxnSpPr>
          <p:nvPr/>
        </p:nvCxnSpPr>
        <p:spPr bwMode="auto">
          <a:xfrm>
            <a:off x="3073400" y="4495800"/>
            <a:ext cx="374650" cy="685800"/>
          </a:xfrm>
          <a:prstGeom prst="bentConnector2">
            <a:avLst/>
          </a:prstGeom>
          <a:solidFill>
            <a:schemeClr val="bg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カギ線コネクタ 29"/>
          <p:cNvCxnSpPr>
            <a:stCxn id="3" idx="1"/>
            <a:endCxn id="2" idx="2"/>
          </p:cNvCxnSpPr>
          <p:nvPr/>
        </p:nvCxnSpPr>
        <p:spPr bwMode="auto">
          <a:xfrm rot="10800000">
            <a:off x="952500" y="2667000"/>
            <a:ext cx="374650" cy="685800"/>
          </a:xfrm>
          <a:prstGeom prst="bentConnector2">
            <a:avLst/>
          </a:prstGeom>
          <a:solidFill>
            <a:schemeClr val="bg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カギ線コネクタ 30"/>
          <p:cNvCxnSpPr>
            <a:stCxn id="5" idx="1"/>
            <a:endCxn id="4" idx="2"/>
          </p:cNvCxnSpPr>
          <p:nvPr/>
        </p:nvCxnSpPr>
        <p:spPr bwMode="auto">
          <a:xfrm rot="10800000">
            <a:off x="2616200" y="4953000"/>
            <a:ext cx="374650" cy="685800"/>
          </a:xfrm>
          <a:prstGeom prst="bentConnector2">
            <a:avLst/>
          </a:prstGeom>
          <a:solidFill>
            <a:schemeClr val="bg1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カギ線コネクタ 31"/>
          <p:cNvCxnSpPr>
            <a:stCxn id="4" idx="1"/>
            <a:endCxn id="3" idx="2"/>
          </p:cNvCxnSpPr>
          <p:nvPr/>
        </p:nvCxnSpPr>
        <p:spPr bwMode="auto">
          <a:xfrm rot="10800000">
            <a:off x="1784350" y="3810000"/>
            <a:ext cx="374650" cy="685800"/>
          </a:xfrm>
          <a:prstGeom prst="bentConnector2">
            <a:avLst/>
          </a:prstGeom>
          <a:solidFill>
            <a:schemeClr val="bg1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右矢印 46"/>
          <p:cNvSpPr/>
          <p:nvPr/>
        </p:nvSpPr>
        <p:spPr bwMode="auto">
          <a:xfrm>
            <a:off x="4002365" y="5715000"/>
            <a:ext cx="381000" cy="381000"/>
          </a:xfrm>
          <a:prstGeom prst="rightArrow">
            <a:avLst/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91" name="タイトル 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アジャイル開発（２）</a:t>
            </a:r>
            <a:endParaRPr kumimoji="1" lang="ja-JP" altLang="en-US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002365" y="5505906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solidFill>
                  <a:srgbClr val="0000FF"/>
                </a:solidFill>
                <a:effectLst/>
              </a:rPr>
              <a:t>リリース</a:t>
            </a:r>
            <a:endParaRPr kumimoji="1" lang="ja-JP" altLang="en-US" sz="800" dirty="0">
              <a:solidFill>
                <a:srgbClr val="0000FF"/>
              </a:solidFill>
              <a:effectLst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5168900" y="1752600"/>
            <a:ext cx="228600" cy="228600"/>
          </a:xfrm>
          <a:prstGeom prst="roundRect">
            <a:avLst>
              <a:gd name="adj" fmla="val 0"/>
            </a:avLst>
          </a:prstGeom>
          <a:solidFill>
            <a:srgbClr val="FF6666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5321300" y="1981200"/>
            <a:ext cx="228600" cy="228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5473700" y="2209800"/>
            <a:ext cx="228600" cy="228600"/>
          </a:xfrm>
          <a:prstGeom prst="roundRect">
            <a:avLst>
              <a:gd name="adj" fmla="val 0"/>
            </a:avLst>
          </a:prstGeom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5626100" y="2438400"/>
            <a:ext cx="228600" cy="22860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48" name="右矢印 47"/>
          <p:cNvSpPr/>
          <p:nvPr/>
        </p:nvSpPr>
        <p:spPr bwMode="auto">
          <a:xfrm>
            <a:off x="6007100" y="2362200"/>
            <a:ext cx="381000" cy="381000"/>
          </a:xfrm>
          <a:prstGeom prst="rightArrow">
            <a:avLst/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49" name="右矢印 48"/>
          <p:cNvSpPr/>
          <p:nvPr/>
        </p:nvSpPr>
        <p:spPr bwMode="auto">
          <a:xfrm>
            <a:off x="6858000" y="3505200"/>
            <a:ext cx="381000" cy="381000"/>
          </a:xfrm>
          <a:prstGeom prst="rightArrow">
            <a:avLst/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50" name="右矢印 49"/>
          <p:cNvSpPr/>
          <p:nvPr/>
        </p:nvSpPr>
        <p:spPr bwMode="auto">
          <a:xfrm>
            <a:off x="7556500" y="4648200"/>
            <a:ext cx="381000" cy="381000"/>
          </a:xfrm>
          <a:prstGeom prst="rightArrow">
            <a:avLst/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51" name="右矢印 50"/>
          <p:cNvSpPr/>
          <p:nvPr/>
        </p:nvSpPr>
        <p:spPr bwMode="auto">
          <a:xfrm>
            <a:off x="8353425" y="5778044"/>
            <a:ext cx="381000" cy="381000"/>
          </a:xfrm>
          <a:prstGeom prst="rightArrow">
            <a:avLst/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58" name="角丸四角形吹き出し 57"/>
          <p:cNvSpPr/>
          <p:nvPr/>
        </p:nvSpPr>
        <p:spPr bwMode="auto">
          <a:xfrm>
            <a:off x="5092700" y="5181600"/>
            <a:ext cx="2061885" cy="990600"/>
          </a:xfrm>
          <a:prstGeom prst="wedgeRoundRectCallout">
            <a:avLst>
              <a:gd name="adj1" fmla="val -18134"/>
              <a:gd name="adj2" fmla="val -86828"/>
              <a:gd name="adj3" fmla="val 16667"/>
            </a:avLst>
          </a:prstGeom>
          <a:solidFill>
            <a:srgbClr val="33ACBD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ja-JP" altLang="en-US" sz="1200" dirty="0" smtClean="0">
                <a:solidFill>
                  <a:schemeClr val="bg1"/>
                </a:solidFill>
                <a:effectLst/>
              </a:rPr>
              <a:t>ビジネス上の重要度で要件の優先順位を決め、これに従って必要機能を順次開発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5930900" y="1676400"/>
            <a:ext cx="1634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0000FF"/>
                </a:solidFill>
                <a:effectLst/>
              </a:rPr>
              <a:t>反復</a:t>
            </a:r>
            <a:r>
              <a:rPr lang="ja-JP" altLang="en-US" sz="1200" dirty="0" smtClean="0">
                <a:solidFill>
                  <a:srgbClr val="0000FF"/>
                </a:solidFill>
                <a:effectLst/>
              </a:rPr>
              <a:t>（イテレーション）</a:t>
            </a:r>
            <a:r>
              <a:rPr lang="en-US" altLang="ja-JP" sz="1200" dirty="0" smtClean="0">
                <a:solidFill>
                  <a:srgbClr val="0000FF"/>
                </a:solidFill>
                <a:effectLst/>
              </a:rPr>
              <a:t>1</a:t>
            </a:r>
            <a:endParaRPr kumimoji="1" lang="ja-JP" altLang="en-US" sz="1200" dirty="0">
              <a:solidFill>
                <a:srgbClr val="0000FF"/>
              </a:solidFill>
              <a:effectLst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6705600" y="28194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0000FF"/>
                </a:solidFill>
                <a:effectLst/>
              </a:rPr>
              <a:t>反復</a:t>
            </a:r>
            <a:r>
              <a:rPr kumimoji="1" lang="en-US" altLang="ja-JP" sz="12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altLang="ja-JP" sz="1200" dirty="0" smtClean="0">
                <a:solidFill>
                  <a:srgbClr val="0000FF"/>
                </a:solidFill>
                <a:effectLst/>
              </a:rPr>
              <a:t>2</a:t>
            </a:r>
            <a:endParaRPr kumimoji="1" lang="ja-JP" altLang="en-US" sz="1200" dirty="0">
              <a:solidFill>
                <a:srgbClr val="0000FF"/>
              </a:solidFill>
              <a:effectLst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480300" y="39624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0000FF"/>
                </a:solidFill>
                <a:effectLst/>
              </a:rPr>
              <a:t>反復</a:t>
            </a:r>
            <a:r>
              <a:rPr kumimoji="1" lang="en-US" altLang="ja-JP" sz="12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altLang="ja-JP" sz="1200" dirty="0" smtClean="0">
                <a:solidFill>
                  <a:srgbClr val="0000FF"/>
                </a:solidFill>
                <a:effectLst/>
              </a:rPr>
              <a:t>3</a:t>
            </a:r>
            <a:endParaRPr kumimoji="1" lang="ja-JP" altLang="en-US" sz="1200" dirty="0">
              <a:solidFill>
                <a:srgbClr val="0000FF"/>
              </a:solidFill>
              <a:effectLst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255000" y="51054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0000FF"/>
                </a:solidFill>
                <a:effectLst/>
              </a:rPr>
              <a:t>反復</a:t>
            </a:r>
            <a:r>
              <a:rPr kumimoji="1" lang="en-US" altLang="ja-JP" sz="12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altLang="ja-JP" sz="1200" dirty="0" smtClean="0">
                <a:solidFill>
                  <a:srgbClr val="0000FF"/>
                </a:solidFill>
                <a:effectLst/>
              </a:rPr>
              <a:t>4</a:t>
            </a:r>
            <a:endParaRPr kumimoji="1" lang="ja-JP" altLang="en-US" sz="1200" dirty="0">
              <a:solidFill>
                <a:srgbClr val="0000FF"/>
              </a:solidFill>
              <a:effectLst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6007100" y="213360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solidFill>
                  <a:srgbClr val="0000FF"/>
                </a:solidFill>
                <a:effectLst/>
              </a:rPr>
              <a:t>リリース</a:t>
            </a:r>
            <a:endParaRPr kumimoji="1" lang="ja-JP" altLang="en-US" sz="800" dirty="0">
              <a:solidFill>
                <a:srgbClr val="0000FF"/>
              </a:solidFill>
              <a:effectLst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858000" y="327660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solidFill>
                  <a:srgbClr val="0000FF"/>
                </a:solidFill>
                <a:effectLst/>
              </a:rPr>
              <a:t>リリース</a:t>
            </a:r>
            <a:endParaRPr kumimoji="1" lang="ja-JP" altLang="en-US" sz="800" dirty="0">
              <a:solidFill>
                <a:srgbClr val="0000FF"/>
              </a:solidFill>
              <a:effectLst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556500" y="441960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solidFill>
                  <a:srgbClr val="0000FF"/>
                </a:solidFill>
                <a:effectLst/>
              </a:rPr>
              <a:t>リリース</a:t>
            </a:r>
            <a:endParaRPr kumimoji="1" lang="ja-JP" altLang="en-US" sz="800" dirty="0">
              <a:solidFill>
                <a:srgbClr val="0000FF"/>
              </a:solidFill>
              <a:effectLst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8331200" y="556260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solidFill>
                  <a:srgbClr val="0000FF"/>
                </a:solidFill>
                <a:effectLst/>
              </a:rPr>
              <a:t>リリース</a:t>
            </a:r>
            <a:endParaRPr kumimoji="1" lang="ja-JP" altLang="en-US" sz="800" dirty="0">
              <a:solidFill>
                <a:srgbClr val="0000FF"/>
              </a:solidFill>
              <a:effectLst/>
            </a:endParaRPr>
          </a:p>
        </p:txBody>
      </p:sp>
      <p:sp>
        <p:nvSpPr>
          <p:cNvPr id="77" name="角丸四角形 76"/>
          <p:cNvSpPr/>
          <p:nvPr/>
        </p:nvSpPr>
        <p:spPr bwMode="auto">
          <a:xfrm>
            <a:off x="5943600" y="2895600"/>
            <a:ext cx="228600" cy="228600"/>
          </a:xfrm>
          <a:prstGeom prst="roundRect">
            <a:avLst>
              <a:gd name="adj" fmla="val 0"/>
            </a:avLst>
          </a:prstGeom>
          <a:solidFill>
            <a:srgbClr val="FF6666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78" name="角丸四角形 77"/>
          <p:cNvSpPr/>
          <p:nvPr/>
        </p:nvSpPr>
        <p:spPr bwMode="auto">
          <a:xfrm>
            <a:off x="6096000" y="3124200"/>
            <a:ext cx="228600" cy="228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9" name="角丸四角形 78"/>
          <p:cNvSpPr/>
          <p:nvPr/>
        </p:nvSpPr>
        <p:spPr bwMode="auto">
          <a:xfrm>
            <a:off x="6248400" y="3352800"/>
            <a:ext cx="228600" cy="228600"/>
          </a:xfrm>
          <a:prstGeom prst="roundRect">
            <a:avLst>
              <a:gd name="adj" fmla="val 0"/>
            </a:avLst>
          </a:prstGeom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0" name="角丸四角形 79"/>
          <p:cNvSpPr/>
          <p:nvPr/>
        </p:nvSpPr>
        <p:spPr bwMode="auto">
          <a:xfrm>
            <a:off x="6400800" y="3581400"/>
            <a:ext cx="228600" cy="22860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81" name="角丸四角形 80"/>
          <p:cNvSpPr/>
          <p:nvPr/>
        </p:nvSpPr>
        <p:spPr bwMode="auto">
          <a:xfrm>
            <a:off x="6697385" y="4010799"/>
            <a:ext cx="228600" cy="228600"/>
          </a:xfrm>
          <a:prstGeom prst="roundRect">
            <a:avLst>
              <a:gd name="adj" fmla="val 0"/>
            </a:avLst>
          </a:prstGeom>
          <a:solidFill>
            <a:srgbClr val="FF6666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82" name="角丸四角形 81"/>
          <p:cNvSpPr/>
          <p:nvPr/>
        </p:nvSpPr>
        <p:spPr bwMode="auto">
          <a:xfrm>
            <a:off x="6849785" y="4239399"/>
            <a:ext cx="228600" cy="228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8" name="角丸四角形 97"/>
          <p:cNvSpPr/>
          <p:nvPr/>
        </p:nvSpPr>
        <p:spPr bwMode="auto">
          <a:xfrm>
            <a:off x="7002185" y="4467999"/>
            <a:ext cx="228600" cy="228600"/>
          </a:xfrm>
          <a:prstGeom prst="roundRect">
            <a:avLst>
              <a:gd name="adj" fmla="val 0"/>
            </a:avLst>
          </a:prstGeom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9" name="角丸四角形 98"/>
          <p:cNvSpPr/>
          <p:nvPr/>
        </p:nvSpPr>
        <p:spPr bwMode="auto">
          <a:xfrm>
            <a:off x="7154585" y="4696599"/>
            <a:ext cx="228600" cy="22860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00" name="角丸四角形 99"/>
          <p:cNvSpPr/>
          <p:nvPr/>
        </p:nvSpPr>
        <p:spPr bwMode="auto">
          <a:xfrm>
            <a:off x="7493000" y="5181600"/>
            <a:ext cx="228600" cy="228600"/>
          </a:xfrm>
          <a:prstGeom prst="roundRect">
            <a:avLst>
              <a:gd name="adj" fmla="val 0"/>
            </a:avLst>
          </a:prstGeom>
          <a:solidFill>
            <a:srgbClr val="FF6666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01" name="角丸四角形 100"/>
          <p:cNvSpPr/>
          <p:nvPr/>
        </p:nvSpPr>
        <p:spPr bwMode="auto">
          <a:xfrm>
            <a:off x="7645400" y="5410200"/>
            <a:ext cx="228600" cy="228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2" name="角丸四角形 101"/>
          <p:cNvSpPr/>
          <p:nvPr/>
        </p:nvSpPr>
        <p:spPr bwMode="auto">
          <a:xfrm>
            <a:off x="7797800" y="5638800"/>
            <a:ext cx="228600" cy="228600"/>
          </a:xfrm>
          <a:prstGeom prst="roundRect">
            <a:avLst>
              <a:gd name="adj" fmla="val 0"/>
            </a:avLst>
          </a:prstGeom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3" name="角丸四角形 102"/>
          <p:cNvSpPr/>
          <p:nvPr/>
        </p:nvSpPr>
        <p:spPr bwMode="auto">
          <a:xfrm>
            <a:off x="7950200" y="5867400"/>
            <a:ext cx="228600" cy="22860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2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図形グループ 14"/>
          <p:cNvGrpSpPr/>
          <p:nvPr/>
        </p:nvGrpSpPr>
        <p:grpSpPr>
          <a:xfrm>
            <a:off x="1216819" y="3962400"/>
            <a:ext cx="6707187" cy="2438400"/>
            <a:chOff x="1216819" y="4114800"/>
            <a:chExt cx="6707187" cy="2438400"/>
          </a:xfrm>
        </p:grpSpPr>
        <p:sp>
          <p:nvSpPr>
            <p:cNvPr id="36" name="角丸四角形 35"/>
            <p:cNvSpPr/>
            <p:nvPr/>
          </p:nvSpPr>
          <p:spPr bwMode="auto">
            <a:xfrm>
              <a:off x="1216819" y="6096000"/>
              <a:ext cx="6707187" cy="457200"/>
            </a:xfrm>
            <a:prstGeom prst="roundRect">
              <a:avLst>
                <a:gd name="adj" fmla="val 50000"/>
              </a:avLst>
            </a:prstGeom>
            <a:solidFill>
              <a:srgbClr val="3366FF"/>
            </a:solidFill>
            <a:ln w="28575" cmpd="sng">
              <a:solidFill>
                <a:srgbClr val="FFFFFF"/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HG丸ｺﾞｼｯｸM-PRO" pitchFamily="50" charset="-128"/>
                </a:rPr>
                <a:t>幸せな働き方の実現と利益の拡大</a:t>
              </a:r>
            </a:p>
          </p:txBody>
        </p:sp>
        <p:sp>
          <p:nvSpPr>
            <p:cNvPr id="37" name="二等辺三角形 36"/>
            <p:cNvSpPr/>
            <p:nvPr/>
          </p:nvSpPr>
          <p:spPr bwMode="auto">
            <a:xfrm flipV="1">
              <a:off x="1446213" y="4114800"/>
              <a:ext cx="6248400" cy="2057400"/>
            </a:xfrm>
            <a:prstGeom prst="triangle">
              <a:avLst/>
            </a:prstGeom>
            <a:gradFill flip="none" rotWithShape="1">
              <a:gsLst>
                <a:gs pos="0">
                  <a:srgbClr val="FF8000"/>
                </a:gs>
                <a:gs pos="100000">
                  <a:srgbClr val="FFFFFF">
                    <a:alpha val="60000"/>
                  </a:srgbClr>
                </a:gs>
              </a:gsLst>
              <a:lin ang="54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093360" y="5638800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ＤＦＰ太丸ゴシック体"/>
                  <a:ea typeface="ＤＦＰ太丸ゴシック体"/>
                  <a:cs typeface="ＤＦＰ太丸ゴシック体"/>
                </a:rPr>
                <a:t>事業者価値</a:t>
              </a:r>
              <a:endParaRPr kumimoji="1" lang="ja-JP" altLang="en-US" sz="1200" dirty="0">
                <a:solidFill>
                  <a:srgbClr val="FFFFFF"/>
                </a:solidFill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1216819" y="838200"/>
            <a:ext cx="6707187" cy="2438400"/>
            <a:chOff x="1216819" y="990600"/>
            <a:chExt cx="6707187" cy="2438400"/>
          </a:xfrm>
        </p:grpSpPr>
        <p:sp>
          <p:nvSpPr>
            <p:cNvPr id="35" name="角丸四角形 34"/>
            <p:cNvSpPr/>
            <p:nvPr/>
          </p:nvSpPr>
          <p:spPr bwMode="auto">
            <a:xfrm>
              <a:off x="1216819" y="990600"/>
              <a:ext cx="6707187" cy="457200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28575" cmpd="sng">
              <a:solidFill>
                <a:srgbClr val="FFFFFF"/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HG丸ｺﾞｼｯｸM-PRO" pitchFamily="50" charset="-128"/>
                </a:rPr>
                <a:t>顧客満足の実現</a:t>
              </a:r>
            </a:p>
          </p:txBody>
        </p:sp>
        <p:sp>
          <p:nvSpPr>
            <p:cNvPr id="5" name="二等辺三角形 4"/>
            <p:cNvSpPr/>
            <p:nvPr/>
          </p:nvSpPr>
          <p:spPr bwMode="auto">
            <a:xfrm>
              <a:off x="1447800" y="1371600"/>
              <a:ext cx="6248400" cy="2057400"/>
            </a:xfrm>
            <a:prstGeom prst="triangle">
              <a:avLst/>
            </a:prstGeom>
            <a:gradFill flip="none" rotWithShape="1">
              <a:gsLst>
                <a:gs pos="0">
                  <a:srgbClr val="FF8000"/>
                </a:gs>
                <a:gs pos="100000">
                  <a:srgbClr val="FFFFFF">
                    <a:alpha val="60000"/>
                  </a:srgbClr>
                </a:gs>
              </a:gsLst>
              <a:lin ang="54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170303" y="1586299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  <a:latin typeface="ＤＦＰ太丸ゴシック体"/>
                  <a:ea typeface="ＤＦＰ太丸ゴシック体"/>
                  <a:cs typeface="ＤＦＰ太丸ゴシック体"/>
                </a:rPr>
                <a:t>顧客価値</a:t>
              </a:r>
              <a:endParaRPr kumimoji="1" lang="ja-JP" altLang="en-US" sz="1200" dirty="0">
                <a:solidFill>
                  <a:srgbClr val="FFFFFF"/>
                </a:solidFill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ja-JP" altLang="en-US" dirty="0" smtClean="0"/>
              <a:t>アジャイル型請負開発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 bwMode="auto">
          <a:xfrm>
            <a:off x="1217613" y="3200400"/>
            <a:ext cx="6705600" cy="838200"/>
          </a:xfrm>
          <a:prstGeom prst="roundRect">
            <a:avLst>
              <a:gd name="adj" fmla="val 50000"/>
            </a:avLst>
          </a:prstGeom>
          <a:solidFill>
            <a:srgbClr val="FF8000"/>
          </a:solidFill>
          <a:ln w="38100" cmpd="sng">
            <a:solidFill>
              <a:srgbClr val="FFFFFF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アジャイル型請負開発</a:t>
            </a:r>
          </a:p>
        </p:txBody>
      </p:sp>
      <p:sp>
        <p:nvSpPr>
          <p:cNvPr id="18" name="角丸四角形 17"/>
          <p:cNvSpPr/>
          <p:nvPr/>
        </p:nvSpPr>
        <p:spPr bwMode="auto">
          <a:xfrm>
            <a:off x="1217612" y="2286000"/>
            <a:ext cx="2210323" cy="685800"/>
          </a:xfrm>
          <a:prstGeom prst="roundRect">
            <a:avLst>
              <a:gd name="adj" fmla="val 22222"/>
            </a:avLst>
          </a:prstGeom>
          <a:solidFill>
            <a:srgbClr val="00804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ユーザーが本当に使うシステムだけを作りムダな投資をさせない</a:t>
            </a:r>
          </a:p>
        </p:txBody>
      </p:sp>
      <p:sp>
        <p:nvSpPr>
          <p:cNvPr id="20" name="角丸四角形 19"/>
          <p:cNvSpPr/>
          <p:nvPr/>
        </p:nvSpPr>
        <p:spPr bwMode="auto">
          <a:xfrm>
            <a:off x="1217612" y="4267200"/>
            <a:ext cx="6707187" cy="685800"/>
          </a:xfrm>
          <a:prstGeom prst="roundRect">
            <a:avLst>
              <a:gd name="adj" fmla="val 18519"/>
            </a:avLst>
          </a:prstGeom>
          <a:solidFill>
            <a:srgbClr val="3366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dirty="0" smtClean="0">
                <a:solidFill>
                  <a:srgbClr val="FFFFFF"/>
                </a:solidFill>
              </a:rPr>
              <a:t>開発生産性の徹底追求</a:t>
            </a:r>
            <a:endParaRPr kumimoji="0" lang="ja-JP" altLang="en-US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>
            <a:off x="3465512" y="2286000"/>
            <a:ext cx="2210323" cy="685800"/>
          </a:xfrm>
          <a:prstGeom prst="roundRect">
            <a:avLst>
              <a:gd name="adj" fmla="val 21296"/>
            </a:avLst>
          </a:prstGeom>
          <a:solidFill>
            <a:srgbClr val="00804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ユーザーの変更・追加要求に柔軟に対応する</a:t>
            </a:r>
          </a:p>
        </p:txBody>
      </p:sp>
      <p:sp>
        <p:nvSpPr>
          <p:cNvPr id="22" name="角丸四角形 21"/>
          <p:cNvSpPr/>
          <p:nvPr/>
        </p:nvSpPr>
        <p:spPr bwMode="auto">
          <a:xfrm>
            <a:off x="5714999" y="2286000"/>
            <a:ext cx="2210323" cy="685800"/>
          </a:xfrm>
          <a:prstGeom prst="roundRect">
            <a:avLst>
              <a:gd name="adj" fmla="val 24074"/>
            </a:avLst>
          </a:prstGeom>
          <a:solidFill>
            <a:srgbClr val="00804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ユーザーの納得できる予算</a:t>
            </a:r>
            <a:r>
              <a:rPr kumimoji="0" lang="ja-JP" altLang="en-US" dirty="0" smtClean="0">
                <a:solidFill>
                  <a:srgbClr val="FFFFFF"/>
                </a:solidFill>
              </a:rPr>
              <a:t>／</a:t>
            </a: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期限内で最善の機能と最高の品質を提供する</a:t>
            </a:r>
          </a:p>
        </p:txBody>
      </p:sp>
      <p:grpSp>
        <p:nvGrpSpPr>
          <p:cNvPr id="9" name="図形グループ 8"/>
          <p:cNvGrpSpPr/>
          <p:nvPr/>
        </p:nvGrpSpPr>
        <p:grpSpPr>
          <a:xfrm>
            <a:off x="1217613" y="1752600"/>
            <a:ext cx="6708774" cy="457200"/>
            <a:chOff x="1217613" y="1905000"/>
            <a:chExt cx="6708774" cy="457200"/>
          </a:xfrm>
        </p:grpSpPr>
        <p:sp>
          <p:nvSpPr>
            <p:cNvPr id="23" name="角丸四角形 22"/>
            <p:cNvSpPr/>
            <p:nvPr/>
          </p:nvSpPr>
          <p:spPr bwMode="auto">
            <a:xfrm>
              <a:off x="1217613" y="1905000"/>
              <a:ext cx="3278187" cy="457200"/>
            </a:xfrm>
            <a:prstGeom prst="roundRect">
              <a:avLst>
                <a:gd name="adj" fmla="val 50000"/>
              </a:avLst>
            </a:prstGeom>
            <a:solidFill>
              <a:srgbClr val="00804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HG丸ｺﾞｼｯｸM-PRO" pitchFamily="50" charset="-128"/>
                </a:rPr>
                <a:t>全部作らない</a:t>
              </a:r>
            </a:p>
          </p:txBody>
        </p:sp>
        <p:sp>
          <p:nvSpPr>
            <p:cNvPr id="26" name="角丸四角形 25"/>
            <p:cNvSpPr/>
            <p:nvPr/>
          </p:nvSpPr>
          <p:spPr bwMode="auto">
            <a:xfrm>
              <a:off x="4648200" y="1905000"/>
              <a:ext cx="3278187" cy="457200"/>
            </a:xfrm>
            <a:prstGeom prst="roundRect">
              <a:avLst>
                <a:gd name="adj" fmla="val 50000"/>
              </a:avLst>
            </a:prstGeom>
            <a:solidFill>
              <a:srgbClr val="00804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HG丸ｺﾞｼｯｸM-PRO" pitchFamily="50" charset="-128"/>
                </a:rPr>
                <a:t>現物主義</a:t>
              </a:r>
            </a:p>
          </p:txBody>
        </p:sp>
        <p:sp>
          <p:nvSpPr>
            <p:cNvPr id="8" name="加算記号 7"/>
            <p:cNvSpPr/>
            <p:nvPr/>
          </p:nvSpPr>
          <p:spPr bwMode="auto">
            <a:xfrm>
              <a:off x="4341813" y="1905000"/>
              <a:ext cx="457200" cy="457200"/>
            </a:xfrm>
            <a:prstGeom prst="mathPlus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</p:grpSp>
      <p:grpSp>
        <p:nvGrpSpPr>
          <p:cNvPr id="12" name="図形グループ 11"/>
          <p:cNvGrpSpPr/>
          <p:nvPr/>
        </p:nvGrpSpPr>
        <p:grpSpPr>
          <a:xfrm>
            <a:off x="1219200" y="5029200"/>
            <a:ext cx="6708774" cy="457200"/>
            <a:chOff x="1219200" y="5181600"/>
            <a:chExt cx="6708774" cy="457200"/>
          </a:xfrm>
        </p:grpSpPr>
        <p:sp>
          <p:nvSpPr>
            <p:cNvPr id="33" name="角丸四角形 32"/>
            <p:cNvSpPr/>
            <p:nvPr/>
          </p:nvSpPr>
          <p:spPr bwMode="auto">
            <a:xfrm>
              <a:off x="1219200" y="5181600"/>
              <a:ext cx="3278187" cy="457200"/>
            </a:xfrm>
            <a:prstGeom prst="roundRect">
              <a:avLst>
                <a:gd name="adj" fmla="val 50000"/>
              </a:avLst>
            </a:prstGeom>
            <a:solidFill>
              <a:srgbClr val="3366FF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HG丸ｺﾞｼｯｸM-PRO" pitchFamily="50" charset="-128"/>
                </a:rPr>
                <a:t>働き方の変革</a:t>
              </a:r>
            </a:p>
          </p:txBody>
        </p:sp>
        <p:sp>
          <p:nvSpPr>
            <p:cNvPr id="34" name="角丸四角形 33"/>
            <p:cNvSpPr/>
            <p:nvPr/>
          </p:nvSpPr>
          <p:spPr bwMode="auto">
            <a:xfrm>
              <a:off x="4649787" y="5181600"/>
              <a:ext cx="3278187" cy="457200"/>
            </a:xfrm>
            <a:prstGeom prst="roundRect">
              <a:avLst>
                <a:gd name="adj" fmla="val 50000"/>
              </a:avLst>
            </a:prstGeom>
            <a:solidFill>
              <a:srgbClr val="3366FF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HG丸ｺﾞｼｯｸM-PRO" pitchFamily="50" charset="-128"/>
                </a:rPr>
                <a:t>アジャイル開発手法</a:t>
              </a:r>
            </a:p>
          </p:txBody>
        </p:sp>
        <p:sp>
          <p:nvSpPr>
            <p:cNvPr id="39" name="加算記号 38"/>
            <p:cNvSpPr/>
            <p:nvPr/>
          </p:nvSpPr>
          <p:spPr bwMode="auto">
            <a:xfrm>
              <a:off x="4341813" y="5181600"/>
              <a:ext cx="457200" cy="457200"/>
            </a:xfrm>
            <a:prstGeom prst="mathPlus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2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これからの</a:t>
            </a:r>
            <a:r>
              <a:rPr lang="en-US" altLang="ja-JP" sz="2800" dirty="0" smtClean="0">
                <a:solidFill>
                  <a:srgbClr val="FFFFFF"/>
                </a:solidFill>
                <a:effectLst/>
                <a:latin typeface="Arial Black"/>
                <a:ea typeface="HGP創英角ｺﾞｼｯｸUB" pitchFamily="50" charset="-128"/>
                <a:cs typeface="Arial Black"/>
              </a:rPr>
              <a:t>IT</a:t>
            </a:r>
            <a:r>
              <a:rPr lang="ja-JP" altLang="en-US" sz="2800" dirty="0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ビジネス戦略</a:t>
            </a:r>
            <a:endParaRPr lang="en-US" altLang="ja-JP" sz="28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1" y="6690381"/>
            <a:ext cx="882650" cy="1506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32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円/楕円 36"/>
          <p:cNvSpPr/>
          <p:nvPr/>
        </p:nvSpPr>
        <p:spPr bwMode="auto">
          <a:xfrm>
            <a:off x="3124200" y="990591"/>
            <a:ext cx="5410200" cy="5410200"/>
          </a:xfrm>
          <a:prstGeom prst="ellipse">
            <a:avLst/>
          </a:prstGeom>
          <a:solidFill>
            <a:srgbClr val="0080FF">
              <a:alpha val="70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36" name="円/楕円 35"/>
          <p:cNvSpPr/>
          <p:nvPr/>
        </p:nvSpPr>
        <p:spPr bwMode="auto">
          <a:xfrm>
            <a:off x="2438400" y="2285991"/>
            <a:ext cx="4114800" cy="4114800"/>
          </a:xfrm>
          <a:prstGeom prst="ellipse">
            <a:avLst/>
          </a:prstGeom>
          <a:solidFill>
            <a:srgbClr val="3333FF">
              <a:alpha val="70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営業</a:t>
            </a:r>
            <a:r>
              <a:rPr kumimoji="1" lang="en-US" altLang="ja-JP" dirty="0" smtClean="0"/>
              <a:t>3.0</a:t>
            </a:r>
            <a:r>
              <a:rPr kumimoji="1" lang="ja-JP" altLang="en-US" dirty="0" smtClean="0"/>
              <a:t>の時代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 bwMode="auto">
          <a:xfrm>
            <a:off x="1981200" y="3809991"/>
            <a:ext cx="2590800" cy="2590800"/>
          </a:xfrm>
          <a:prstGeom prst="ellipse">
            <a:avLst/>
          </a:prstGeom>
          <a:solidFill>
            <a:srgbClr val="000090">
              <a:alpha val="70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dirty="0" smtClean="0">
                <a:solidFill>
                  <a:schemeClr val="bg1"/>
                </a:solidFill>
              </a:rPr>
              <a:t>営業</a:t>
            </a:r>
            <a:r>
              <a:rPr kumimoji="0" lang="en-US" altLang="ja-JP" sz="3600" dirty="0" smtClean="0">
                <a:solidFill>
                  <a:schemeClr val="bg1"/>
                </a:solidFill>
              </a:rPr>
              <a:t>1.0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プロダクト営業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05200" y="2510126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FFFF"/>
                </a:solidFill>
              </a:rPr>
              <a:t>営業</a:t>
            </a:r>
            <a:r>
              <a:rPr kumimoji="1" lang="en-US" altLang="ja-JP" sz="3600" dirty="0" smtClean="0">
                <a:solidFill>
                  <a:srgbClr val="FFFFFF"/>
                </a:solidFill>
              </a:rPr>
              <a:t>2.0</a:t>
            </a:r>
          </a:p>
          <a:p>
            <a:pPr algn="ctr"/>
            <a:r>
              <a:rPr lang="ja-JP" altLang="en-US" sz="1800" dirty="0" smtClean="0">
                <a:solidFill>
                  <a:srgbClr val="FFFFFF"/>
                </a:solidFill>
              </a:rPr>
              <a:t>ソリューション営業</a:t>
            </a:r>
            <a:endParaRPr kumimoji="1"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36321" y="1066791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FFFF"/>
                </a:solidFill>
              </a:rPr>
              <a:t>営業</a:t>
            </a:r>
            <a:r>
              <a:rPr lang="en-US" altLang="ja-JP" sz="3600" dirty="0" smtClean="0">
                <a:solidFill>
                  <a:srgbClr val="FFFFFF"/>
                </a:solidFill>
              </a:rPr>
              <a:t>3</a:t>
            </a:r>
            <a:r>
              <a:rPr kumimoji="1" lang="en-US" altLang="ja-JP" sz="3600" dirty="0" smtClean="0">
                <a:solidFill>
                  <a:srgbClr val="FFFFFF"/>
                </a:solidFill>
              </a:rPr>
              <a:t>.0</a:t>
            </a:r>
          </a:p>
          <a:p>
            <a:pPr algn="ctr"/>
            <a:r>
              <a:rPr lang="ja-JP" altLang="en-US" sz="1800" dirty="0" smtClean="0">
                <a:solidFill>
                  <a:srgbClr val="FFFFFF"/>
                </a:solidFill>
              </a:rPr>
              <a:t>イノベーション営業</a:t>
            </a:r>
            <a:endParaRPr kumimoji="1" lang="ja-JP" altLang="en-US" sz="1800" dirty="0">
              <a:solidFill>
                <a:srgbClr val="FFFFFF"/>
              </a:solidFill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609600" y="990591"/>
            <a:ext cx="2992557" cy="5384800"/>
            <a:chOff x="609600" y="1219200"/>
            <a:chExt cx="2992557" cy="5384800"/>
          </a:xfrm>
        </p:grpSpPr>
        <p:sp>
          <p:nvSpPr>
            <p:cNvPr id="8" name="フリーフォーム 7"/>
            <p:cNvSpPr/>
            <p:nvPr/>
          </p:nvSpPr>
          <p:spPr>
            <a:xfrm>
              <a:off x="609600" y="1219200"/>
              <a:ext cx="1329266" cy="5384800"/>
            </a:xfrm>
            <a:custGeom>
              <a:avLst/>
              <a:gdLst>
                <a:gd name="connsiteX0" fmla="*/ 677333 w 1329266"/>
                <a:gd name="connsiteY0" fmla="*/ 0 h 5384800"/>
                <a:gd name="connsiteX1" fmla="*/ 0 w 1329266"/>
                <a:gd name="connsiteY1" fmla="*/ 660400 h 5384800"/>
                <a:gd name="connsiteX2" fmla="*/ 330200 w 1329266"/>
                <a:gd name="connsiteY2" fmla="*/ 660400 h 5384800"/>
                <a:gd name="connsiteX3" fmla="*/ 668866 w 1329266"/>
                <a:gd name="connsiteY3" fmla="*/ 5384800 h 5384800"/>
                <a:gd name="connsiteX4" fmla="*/ 1007533 w 1329266"/>
                <a:gd name="connsiteY4" fmla="*/ 668867 h 5384800"/>
                <a:gd name="connsiteX5" fmla="*/ 1329266 w 1329266"/>
                <a:gd name="connsiteY5" fmla="*/ 660400 h 5384800"/>
                <a:gd name="connsiteX6" fmla="*/ 677333 w 1329266"/>
                <a:gd name="connsiteY6" fmla="*/ 0 h 538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9266" h="5384800">
                  <a:moveTo>
                    <a:pt x="677333" y="0"/>
                  </a:moveTo>
                  <a:lnTo>
                    <a:pt x="0" y="660400"/>
                  </a:lnTo>
                  <a:lnTo>
                    <a:pt x="330200" y="660400"/>
                  </a:lnTo>
                  <a:lnTo>
                    <a:pt x="668866" y="5384800"/>
                  </a:lnTo>
                  <a:lnTo>
                    <a:pt x="1007533" y="668867"/>
                  </a:lnTo>
                  <a:lnTo>
                    <a:pt x="1329266" y="660400"/>
                  </a:lnTo>
                  <a:lnTo>
                    <a:pt x="677333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49000">
                  <a:srgbClr val="0000FF"/>
                </a:gs>
                <a:gs pos="100000">
                  <a:srgbClr val="0080FF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981200" y="1219200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rgbClr val="0000FF"/>
                  </a:solidFill>
                  <a:effectLst/>
                </a:rPr>
                <a:t>競争優位</a:t>
              </a:r>
              <a:endParaRPr kumimoji="1" lang="en-US" altLang="ja-JP" sz="2800" dirty="0" smtClean="0">
                <a:solidFill>
                  <a:srgbClr val="0000FF"/>
                </a:solidFill>
                <a:effectLst/>
              </a:endParaRPr>
            </a:p>
            <a:p>
              <a:r>
                <a:rPr kumimoji="1" lang="ja-JP" altLang="en-US" sz="2800" dirty="0" smtClean="0">
                  <a:solidFill>
                    <a:srgbClr val="0000FF"/>
                  </a:solidFill>
                  <a:effectLst/>
                </a:rPr>
                <a:t>のシフト</a:t>
              </a:r>
              <a:endParaRPr kumimoji="1" lang="ja-JP" altLang="en-US" sz="2800" dirty="0">
                <a:solidFill>
                  <a:srgbClr val="0000FF"/>
                </a:solidFill>
                <a:effectLst/>
              </a:endParaRPr>
            </a:p>
          </p:txBody>
        </p:sp>
      </p:grpSp>
      <p:sp>
        <p:nvSpPr>
          <p:cNvPr id="6" name="角丸四角形 5"/>
          <p:cNvSpPr/>
          <p:nvPr/>
        </p:nvSpPr>
        <p:spPr bwMode="auto">
          <a:xfrm>
            <a:off x="2819400" y="5791191"/>
            <a:ext cx="914400" cy="2286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HG丸ｺﾞｼｯｸM-PRO" pitchFamily="50" charset="-128"/>
              </a:rPr>
              <a:t>プロダクト</a:t>
            </a: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4191000" y="3492491"/>
            <a:ext cx="2057400" cy="685800"/>
            <a:chOff x="4191000" y="3721100"/>
            <a:chExt cx="2057400" cy="685800"/>
          </a:xfrm>
        </p:grpSpPr>
        <p:sp>
          <p:nvSpPr>
            <p:cNvPr id="11" name="角丸四角形 10"/>
            <p:cNvSpPr/>
            <p:nvPr/>
          </p:nvSpPr>
          <p:spPr bwMode="auto">
            <a:xfrm>
              <a:off x="4191000" y="3721100"/>
              <a:ext cx="2057400" cy="685800"/>
            </a:xfrm>
            <a:prstGeom prst="roundRect">
              <a:avLst>
                <a:gd name="adj" fmla="val 50000"/>
              </a:avLst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330700" y="3771900"/>
              <a:ext cx="18389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rgbClr val="3366FF"/>
                  </a:solidFill>
                </a:rPr>
                <a:t>組合せ</a:t>
              </a:r>
              <a:r>
                <a:rPr kumimoji="1" lang="en-US" altLang="ja-JP" sz="1400" dirty="0" smtClean="0">
                  <a:solidFill>
                    <a:srgbClr val="3366FF"/>
                  </a:solidFill>
                </a:rPr>
                <a:t>=</a:t>
              </a:r>
              <a:r>
                <a:rPr kumimoji="1" lang="ja-JP" altLang="en-US" sz="1400" dirty="0" smtClean="0">
                  <a:solidFill>
                    <a:srgbClr val="3366FF"/>
                  </a:solidFill>
                </a:rPr>
                <a:t>ソリューション</a:t>
              </a:r>
              <a:endParaRPr kumimoji="1" lang="ja-JP" altLang="en-US" sz="1400" dirty="0">
                <a:solidFill>
                  <a:srgbClr val="3366FF"/>
                </a:solidFill>
              </a:endParaRPr>
            </a:p>
          </p:txBody>
        </p:sp>
        <p:sp>
          <p:nvSpPr>
            <p:cNvPr id="15" name="角丸四角形 14"/>
            <p:cNvSpPr/>
            <p:nvPr/>
          </p:nvSpPr>
          <p:spPr bwMode="auto">
            <a:xfrm>
              <a:off x="4800600" y="4076700"/>
              <a:ext cx="914400" cy="2286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  <a:ea typeface="HG丸ｺﾞｼｯｸM-PRO" pitchFamily="50" charset="-128"/>
                </a:rPr>
                <a:t>プロダクト</a:t>
              </a:r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5867400" y="1981191"/>
            <a:ext cx="2209800" cy="1057870"/>
            <a:chOff x="5867400" y="2209800"/>
            <a:chExt cx="2209800" cy="1057870"/>
          </a:xfrm>
        </p:grpSpPr>
        <p:sp>
          <p:nvSpPr>
            <p:cNvPr id="13" name="角丸四角形 12"/>
            <p:cNvSpPr/>
            <p:nvPr/>
          </p:nvSpPr>
          <p:spPr bwMode="auto">
            <a:xfrm>
              <a:off x="5867400" y="2209800"/>
              <a:ext cx="2209800" cy="1057870"/>
            </a:xfrm>
            <a:prstGeom prst="roundRect">
              <a:avLst>
                <a:gd name="adj" fmla="val 37301"/>
              </a:avLst>
            </a:prstGeom>
            <a:solidFill>
              <a:srgbClr val="FF66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16" name="角丸四角形 15"/>
            <p:cNvSpPr/>
            <p:nvPr/>
          </p:nvSpPr>
          <p:spPr bwMode="auto">
            <a:xfrm>
              <a:off x="5943600" y="2505670"/>
              <a:ext cx="2057400" cy="685800"/>
            </a:xfrm>
            <a:prstGeom prst="roundRect">
              <a:avLst>
                <a:gd name="adj" fmla="val 50000"/>
              </a:avLst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endParaRPr kumimoji="0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083300" y="2556470"/>
              <a:ext cx="18389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rgbClr val="3366FF"/>
                  </a:solidFill>
                </a:rPr>
                <a:t>組合せ</a:t>
              </a:r>
              <a:r>
                <a:rPr kumimoji="1" lang="en-US" altLang="ja-JP" sz="1400" dirty="0" smtClean="0">
                  <a:solidFill>
                    <a:srgbClr val="3366FF"/>
                  </a:solidFill>
                </a:rPr>
                <a:t>=</a:t>
              </a:r>
              <a:r>
                <a:rPr kumimoji="1" lang="ja-JP" altLang="en-US" sz="1400" dirty="0" smtClean="0">
                  <a:solidFill>
                    <a:srgbClr val="3366FF"/>
                  </a:solidFill>
                </a:rPr>
                <a:t>ソリューション</a:t>
              </a:r>
              <a:endParaRPr kumimoji="1" lang="ja-JP" altLang="en-US" sz="1400" dirty="0">
                <a:solidFill>
                  <a:srgbClr val="3366FF"/>
                </a:solidFill>
              </a:endParaRPr>
            </a:p>
          </p:txBody>
        </p:sp>
        <p:sp>
          <p:nvSpPr>
            <p:cNvPr id="18" name="角丸四角形 17"/>
            <p:cNvSpPr/>
            <p:nvPr/>
          </p:nvSpPr>
          <p:spPr bwMode="auto">
            <a:xfrm>
              <a:off x="6553200" y="2861270"/>
              <a:ext cx="914400" cy="2286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ja-JP" altLang="en-US" sz="1000" dirty="0">
                  <a:solidFill>
                    <a:srgbClr val="0000FF"/>
                  </a:solidFill>
                  <a:latin typeface="HG丸ｺﾞｼｯｸM-PRO"/>
                  <a:ea typeface="HG丸ｺﾞｼｯｸM-PRO"/>
                  <a:cs typeface="HG丸ｺﾞｼｯｸM-PRO"/>
                </a:rPr>
                <a:t>プロダクト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598369" y="2237601"/>
              <a:ext cx="8396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>
                  <a:solidFill>
                    <a:schemeClr val="bg1"/>
                  </a:solidFill>
                </a:rPr>
                <a:t>デザイン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3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ソリューション営業の終焉、営業</a:t>
            </a:r>
            <a:r>
              <a:rPr kumimoji="1" lang="en-US" altLang="ja-JP" dirty="0" smtClean="0"/>
              <a:t>3.0</a:t>
            </a:r>
            <a:r>
              <a:rPr kumimoji="1" lang="ja-JP" altLang="en-US" dirty="0" smtClean="0"/>
              <a:t>の時代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1143000" y="1558073"/>
            <a:ext cx="2533805" cy="359318"/>
          </a:xfrm>
          <a:prstGeom prst="roundRect">
            <a:avLst/>
          </a:prstGeom>
          <a:solidFill>
            <a:schemeClr val="accent5">
              <a:lumMod val="50000"/>
              <a:alpha val="79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プロダクト営業</a:t>
            </a:r>
            <a:endParaRPr kumimoji="1" lang="ja-JP" altLang="en-US" sz="1600" dirty="0"/>
          </a:p>
        </p:txBody>
      </p:sp>
      <p:sp>
        <p:nvSpPr>
          <p:cNvPr id="9" name="角丸四角形 8"/>
          <p:cNvSpPr/>
          <p:nvPr/>
        </p:nvSpPr>
        <p:spPr>
          <a:xfrm>
            <a:off x="6384074" y="1558073"/>
            <a:ext cx="2533805" cy="359318"/>
          </a:xfrm>
          <a:prstGeom prst="roundRect">
            <a:avLst/>
          </a:prstGeom>
          <a:solidFill>
            <a:srgbClr val="0000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イノベーション営業</a:t>
            </a:r>
            <a:endParaRPr kumimoji="1" lang="ja-JP" altLang="en-US" sz="1600" dirty="0"/>
          </a:p>
        </p:txBody>
      </p:sp>
      <p:sp>
        <p:nvSpPr>
          <p:cNvPr id="10" name="角丸四角形 9"/>
          <p:cNvSpPr/>
          <p:nvPr/>
        </p:nvSpPr>
        <p:spPr>
          <a:xfrm>
            <a:off x="3754244" y="1558073"/>
            <a:ext cx="2533805" cy="359318"/>
          </a:xfrm>
          <a:prstGeom prst="roundRect">
            <a:avLst/>
          </a:prstGeom>
          <a:solidFill>
            <a:srgbClr val="3366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ソリューション営業</a:t>
            </a:r>
            <a:endParaRPr kumimoji="1" lang="ja-JP" altLang="en-US" sz="1600" dirty="0"/>
          </a:p>
        </p:txBody>
      </p:sp>
      <p:sp>
        <p:nvSpPr>
          <p:cNvPr id="11" name="角丸四角形 10"/>
          <p:cNvSpPr/>
          <p:nvPr/>
        </p:nvSpPr>
        <p:spPr>
          <a:xfrm>
            <a:off x="1143000" y="1979344"/>
            <a:ext cx="2533805" cy="359318"/>
          </a:xfrm>
          <a:prstGeom prst="roundRect">
            <a:avLst/>
          </a:prstGeom>
          <a:solidFill>
            <a:schemeClr val="accent5">
              <a:lumMod val="50000"/>
              <a:alpha val="79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/>
              <a:t>自分たちの</a:t>
            </a:r>
            <a:r>
              <a:rPr kumimoji="1" lang="ja-JP" altLang="en-US" sz="1400" dirty="0" smtClean="0"/>
              <a:t>製品やサービス</a:t>
            </a:r>
            <a:endParaRPr kumimoji="1" lang="ja-JP" altLang="en-US" sz="1400" dirty="0"/>
          </a:p>
        </p:txBody>
      </p:sp>
      <p:sp>
        <p:nvSpPr>
          <p:cNvPr id="12" name="角丸四角形 11"/>
          <p:cNvSpPr/>
          <p:nvPr/>
        </p:nvSpPr>
        <p:spPr>
          <a:xfrm>
            <a:off x="6384074" y="1979344"/>
            <a:ext cx="2533805" cy="359318"/>
          </a:xfrm>
          <a:prstGeom prst="roundRect">
            <a:avLst/>
          </a:prstGeom>
          <a:solidFill>
            <a:srgbClr val="0000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お客様の変化</a:t>
            </a:r>
            <a:endParaRPr kumimoji="1" lang="ja-JP" altLang="en-US" sz="1400" dirty="0"/>
          </a:p>
        </p:txBody>
      </p:sp>
      <p:sp>
        <p:nvSpPr>
          <p:cNvPr id="13" name="角丸四角形 12"/>
          <p:cNvSpPr/>
          <p:nvPr/>
        </p:nvSpPr>
        <p:spPr>
          <a:xfrm>
            <a:off x="3754244" y="1979344"/>
            <a:ext cx="2533805" cy="359318"/>
          </a:xfrm>
          <a:prstGeom prst="roundRect">
            <a:avLst/>
          </a:prstGeom>
          <a:solidFill>
            <a:srgbClr val="3366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顧客の課題やニーズ</a:t>
            </a:r>
            <a:endParaRPr kumimoji="1" lang="ja-JP" altLang="en-US" sz="1400" dirty="0"/>
          </a:p>
        </p:txBody>
      </p:sp>
      <p:sp>
        <p:nvSpPr>
          <p:cNvPr id="14" name="角丸四角形 13"/>
          <p:cNvSpPr/>
          <p:nvPr/>
        </p:nvSpPr>
        <p:spPr>
          <a:xfrm>
            <a:off x="1143000" y="2400612"/>
            <a:ext cx="2533805" cy="685179"/>
          </a:xfrm>
          <a:prstGeom prst="roundRect">
            <a:avLst>
              <a:gd name="adj" fmla="val 4866"/>
            </a:avLst>
          </a:prstGeom>
          <a:solidFill>
            <a:schemeClr val="accent5">
              <a:lumMod val="50000"/>
              <a:alpha val="79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/>
              <a:t>製品やサービスの性能や機能の優位性、あるいはコストパフォーマンスの高さ</a:t>
            </a:r>
            <a:endParaRPr kumimoji="1" lang="ja-JP" altLang="en-US" sz="1200" dirty="0"/>
          </a:p>
        </p:txBody>
      </p:sp>
      <p:sp>
        <p:nvSpPr>
          <p:cNvPr id="15" name="角丸四角形 14"/>
          <p:cNvSpPr/>
          <p:nvPr/>
        </p:nvSpPr>
        <p:spPr>
          <a:xfrm>
            <a:off x="6384074" y="2400612"/>
            <a:ext cx="2533805" cy="685179"/>
          </a:xfrm>
          <a:prstGeom prst="roundRect">
            <a:avLst>
              <a:gd name="adj" fmla="val 5487"/>
            </a:avLst>
          </a:prstGeom>
          <a:solidFill>
            <a:srgbClr val="0000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/>
              <a:t>顧客に新しい気付きやビジョンを与えられること</a:t>
            </a:r>
            <a:endParaRPr kumimoji="1" lang="ja-JP" altLang="en-US" sz="1200" dirty="0"/>
          </a:p>
        </p:txBody>
      </p:sp>
      <p:sp>
        <p:nvSpPr>
          <p:cNvPr id="16" name="角丸四角形 15"/>
          <p:cNvSpPr/>
          <p:nvPr/>
        </p:nvSpPr>
        <p:spPr>
          <a:xfrm>
            <a:off x="3754244" y="2400612"/>
            <a:ext cx="2533805" cy="685179"/>
          </a:xfrm>
          <a:prstGeom prst="roundRect">
            <a:avLst>
              <a:gd name="adj" fmla="val 5487"/>
            </a:avLst>
          </a:prstGeom>
          <a:solidFill>
            <a:srgbClr val="3366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/>
              <a:t>課題解決やニーズを満たすためのテクノロジーやプロセスの組合せの適応性や優位性</a:t>
            </a:r>
            <a:endParaRPr kumimoji="1" lang="ja-JP" altLang="en-US" sz="1200" dirty="0"/>
          </a:p>
        </p:txBody>
      </p:sp>
      <p:sp>
        <p:nvSpPr>
          <p:cNvPr id="17" name="角丸四角形 16"/>
          <p:cNvSpPr/>
          <p:nvPr/>
        </p:nvSpPr>
        <p:spPr>
          <a:xfrm>
            <a:off x="1143000" y="3142788"/>
            <a:ext cx="2533805" cy="359318"/>
          </a:xfrm>
          <a:prstGeom prst="roundRect">
            <a:avLst/>
          </a:prstGeom>
          <a:solidFill>
            <a:schemeClr val="accent5">
              <a:lumMod val="50000"/>
              <a:alpha val="79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購買担当や責任者</a:t>
            </a:r>
            <a:endParaRPr kumimoji="1" lang="ja-JP" altLang="en-US" sz="1400" dirty="0"/>
          </a:p>
        </p:txBody>
      </p:sp>
      <p:sp>
        <p:nvSpPr>
          <p:cNvPr id="18" name="角丸四角形 17"/>
          <p:cNvSpPr/>
          <p:nvPr/>
        </p:nvSpPr>
        <p:spPr>
          <a:xfrm>
            <a:off x="6384074" y="3142788"/>
            <a:ext cx="2533805" cy="359318"/>
          </a:xfrm>
          <a:prstGeom prst="roundRect">
            <a:avLst/>
          </a:prstGeom>
          <a:solidFill>
            <a:srgbClr val="0000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変革推進者</a:t>
            </a:r>
            <a:endParaRPr kumimoji="1" lang="ja-JP" altLang="en-US" sz="1400" dirty="0"/>
          </a:p>
        </p:txBody>
      </p:sp>
      <p:sp>
        <p:nvSpPr>
          <p:cNvPr id="19" name="角丸四角形 18"/>
          <p:cNvSpPr/>
          <p:nvPr/>
        </p:nvSpPr>
        <p:spPr>
          <a:xfrm>
            <a:off x="3754244" y="3142788"/>
            <a:ext cx="2533805" cy="359318"/>
          </a:xfrm>
          <a:prstGeom prst="roundRect">
            <a:avLst/>
          </a:prstGeom>
          <a:solidFill>
            <a:srgbClr val="3366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プロセス責任者</a:t>
            </a:r>
            <a:endParaRPr kumimoji="1" lang="ja-JP" altLang="en-US" sz="1400" dirty="0"/>
          </a:p>
        </p:txBody>
      </p:sp>
      <p:sp>
        <p:nvSpPr>
          <p:cNvPr id="20" name="角丸四角形 19"/>
          <p:cNvSpPr/>
          <p:nvPr/>
        </p:nvSpPr>
        <p:spPr>
          <a:xfrm>
            <a:off x="1143000" y="3551665"/>
            <a:ext cx="2533805" cy="1439126"/>
          </a:xfrm>
          <a:prstGeom prst="roundRect">
            <a:avLst>
              <a:gd name="adj" fmla="val 5052"/>
            </a:avLst>
          </a:prstGeom>
          <a:solidFill>
            <a:schemeClr val="accent5">
              <a:lumMod val="50000"/>
              <a:alpha val="79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購買担当者や責任者の発見</a:t>
            </a:r>
            <a:endParaRPr kumimoji="1" lang="en-US" altLang="ja-JP" sz="1200" dirty="0" smtClean="0"/>
          </a:p>
          <a:p>
            <a:pPr algn="ctr"/>
            <a:r>
              <a:rPr lang="en-US" altLang="ja-JP" sz="1200" dirty="0" smtClean="0"/>
              <a:t>↓</a:t>
            </a:r>
            <a:endParaRPr lang="en-US" altLang="ja-JP" sz="1200" dirty="0"/>
          </a:p>
          <a:p>
            <a:pPr algn="ctr"/>
            <a:r>
              <a:rPr kumimoji="1" lang="ja-JP" altLang="en-US" sz="1200" dirty="0" smtClean="0"/>
              <a:t>要求仕様の明確化</a:t>
            </a:r>
            <a:endParaRPr kumimoji="1" lang="en-US" altLang="ja-JP" sz="1200" dirty="0" smtClean="0"/>
          </a:p>
          <a:p>
            <a:pPr algn="ctr"/>
            <a:r>
              <a:rPr lang="en-US" altLang="ja-JP" sz="1200" dirty="0" smtClean="0"/>
              <a:t>↓</a:t>
            </a:r>
            <a:endParaRPr lang="en-US" altLang="ja-JP" sz="1200" dirty="0"/>
          </a:p>
          <a:p>
            <a:pPr algn="ctr"/>
            <a:r>
              <a:rPr kumimoji="1" lang="ja-JP" altLang="en-US" sz="1200" dirty="0" smtClean="0"/>
              <a:t>競合優位な条件の設定と交渉</a:t>
            </a:r>
            <a:endParaRPr kumimoji="1" lang="en-US" altLang="ja-JP" sz="1200" dirty="0" smtClean="0"/>
          </a:p>
          <a:p>
            <a:pPr algn="ctr"/>
            <a:r>
              <a:rPr lang="en-US" altLang="ja-JP" sz="1200" dirty="0" smtClean="0"/>
              <a:t>↓</a:t>
            </a:r>
          </a:p>
          <a:p>
            <a:pPr algn="ctr"/>
            <a:r>
              <a:rPr kumimoji="1" lang="ja-JP" altLang="en-US" sz="1200" dirty="0" smtClean="0"/>
              <a:t>調達とデリバリー</a:t>
            </a:r>
            <a:endParaRPr kumimoji="1" lang="ja-JP" altLang="en-US" sz="1200" dirty="0"/>
          </a:p>
        </p:txBody>
      </p:sp>
      <p:sp>
        <p:nvSpPr>
          <p:cNvPr id="21" name="角丸四角形 20"/>
          <p:cNvSpPr/>
          <p:nvPr/>
        </p:nvSpPr>
        <p:spPr>
          <a:xfrm>
            <a:off x="6384074" y="3551665"/>
            <a:ext cx="2533805" cy="1439126"/>
          </a:xfrm>
          <a:prstGeom prst="roundRect">
            <a:avLst>
              <a:gd name="adj" fmla="val 2878"/>
            </a:avLst>
          </a:prstGeom>
          <a:solidFill>
            <a:srgbClr val="0000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変革推進者の発見</a:t>
            </a:r>
            <a:endParaRPr kumimoji="1" lang="en-US" altLang="ja-JP" sz="1200" dirty="0" smtClean="0"/>
          </a:p>
          <a:p>
            <a:pPr algn="ctr"/>
            <a:r>
              <a:rPr lang="en-US" altLang="ja-JP" sz="1200" dirty="0" smtClean="0"/>
              <a:t>↓</a:t>
            </a:r>
            <a:endParaRPr lang="en-US" altLang="ja-JP" sz="1200" dirty="0"/>
          </a:p>
          <a:p>
            <a:pPr algn="ctr"/>
            <a:r>
              <a:rPr kumimoji="1" lang="ja-JP" altLang="en-US" sz="1200" dirty="0" smtClean="0"/>
              <a:t>徹底した顧客理解と深い考察</a:t>
            </a:r>
            <a:endParaRPr kumimoji="1" lang="en-US" altLang="ja-JP" sz="1200" dirty="0" smtClean="0"/>
          </a:p>
          <a:p>
            <a:pPr algn="ctr"/>
            <a:r>
              <a:rPr lang="en-US" altLang="ja-JP" sz="1200" dirty="0" smtClean="0"/>
              <a:t>↓</a:t>
            </a:r>
            <a:endParaRPr lang="en-US" altLang="ja-JP" sz="1200" dirty="0"/>
          </a:p>
          <a:p>
            <a:pPr algn="ctr"/>
            <a:r>
              <a:rPr kumimoji="1" lang="ja-JP" altLang="en-US" sz="1200" dirty="0" smtClean="0"/>
              <a:t>ビジョンと変革プロセスの提示</a:t>
            </a:r>
            <a:endParaRPr kumimoji="1" lang="en-US" altLang="ja-JP" sz="1200" dirty="0" smtClean="0"/>
          </a:p>
          <a:p>
            <a:pPr algn="ctr"/>
            <a:r>
              <a:rPr lang="en-US" altLang="ja-JP" sz="1200" dirty="0" smtClean="0"/>
              <a:t>↓</a:t>
            </a:r>
          </a:p>
          <a:p>
            <a:pPr algn="ctr"/>
            <a:r>
              <a:rPr kumimoji="1" lang="ja-JP" altLang="en-US" sz="1200" dirty="0" smtClean="0"/>
              <a:t>プロジェクトへの貢献とプロデュース</a:t>
            </a:r>
            <a:endParaRPr kumimoji="1" lang="ja-JP" altLang="en-US" sz="1200" dirty="0"/>
          </a:p>
        </p:txBody>
      </p:sp>
      <p:sp>
        <p:nvSpPr>
          <p:cNvPr id="22" name="角丸四角形 21"/>
          <p:cNvSpPr/>
          <p:nvPr/>
        </p:nvSpPr>
        <p:spPr>
          <a:xfrm>
            <a:off x="3754244" y="3551665"/>
            <a:ext cx="2533805" cy="1439126"/>
          </a:xfrm>
          <a:prstGeom prst="roundRect">
            <a:avLst>
              <a:gd name="adj" fmla="val 4493"/>
            </a:avLst>
          </a:prstGeom>
          <a:solidFill>
            <a:srgbClr val="3366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プロセス責任者の発見</a:t>
            </a:r>
            <a:endParaRPr kumimoji="1" lang="en-US" altLang="ja-JP" sz="1200" dirty="0" smtClean="0"/>
          </a:p>
          <a:p>
            <a:pPr algn="ctr"/>
            <a:r>
              <a:rPr lang="en-US" altLang="ja-JP" sz="1200" dirty="0" smtClean="0"/>
              <a:t>↓</a:t>
            </a:r>
            <a:endParaRPr lang="en-US" altLang="ja-JP" sz="1200" dirty="0"/>
          </a:p>
          <a:p>
            <a:pPr algn="ctr"/>
            <a:r>
              <a:rPr kumimoji="1" lang="ja-JP" altLang="en-US" sz="1200" dirty="0" smtClean="0"/>
              <a:t>ニーズや課題の収集と分析</a:t>
            </a:r>
            <a:endParaRPr kumimoji="1" lang="en-US" altLang="ja-JP" sz="1200" dirty="0" smtClean="0"/>
          </a:p>
          <a:p>
            <a:pPr algn="ctr"/>
            <a:r>
              <a:rPr lang="en-US" altLang="ja-JP" sz="1200" dirty="0" smtClean="0"/>
              <a:t>↓</a:t>
            </a:r>
            <a:endParaRPr lang="en-US" altLang="ja-JP" sz="1200" dirty="0"/>
          </a:p>
          <a:p>
            <a:pPr algn="ctr"/>
            <a:r>
              <a:rPr kumimoji="1" lang="ja-JP" altLang="en-US" sz="1200" dirty="0" smtClean="0"/>
              <a:t>最適な組合せの設計と提案</a:t>
            </a:r>
            <a:endParaRPr kumimoji="1" lang="en-US" altLang="ja-JP" sz="1200" dirty="0" smtClean="0"/>
          </a:p>
          <a:p>
            <a:pPr algn="ctr"/>
            <a:r>
              <a:rPr lang="en-US" altLang="ja-JP" sz="1200" dirty="0" smtClean="0"/>
              <a:t>↓</a:t>
            </a:r>
          </a:p>
          <a:p>
            <a:pPr algn="ctr"/>
            <a:r>
              <a:rPr kumimoji="1" lang="ja-JP" altLang="en-US" sz="1200" dirty="0" smtClean="0"/>
              <a:t>プロジェクト管理とプロデュース</a:t>
            </a:r>
            <a:endParaRPr kumimoji="1" lang="en-US" altLang="ja-JP" sz="1200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1143000" y="5075665"/>
            <a:ext cx="2533805" cy="1430454"/>
          </a:xfrm>
          <a:prstGeom prst="roundRect">
            <a:avLst>
              <a:gd name="adj" fmla="val 4866"/>
            </a:avLst>
          </a:prstGeom>
          <a:solidFill>
            <a:schemeClr val="accent5">
              <a:lumMod val="50000"/>
              <a:alpha val="79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charset="2"/>
              <a:buChar char="v"/>
            </a:pPr>
            <a:r>
              <a:rPr lang="ja-JP" altLang="en-US" sz="1200" dirty="0" smtClean="0"/>
              <a:t>自分たちの製品やサービスについての知識</a:t>
            </a:r>
            <a:endParaRPr lang="en-US" altLang="ja-JP" sz="1200" dirty="0" smtClean="0"/>
          </a:p>
          <a:p>
            <a:pPr marL="171450" indent="-171450">
              <a:buFont typeface="Wingdings" charset="2"/>
              <a:buChar char="v"/>
            </a:pPr>
            <a:r>
              <a:rPr kumimoji="1" lang="ja-JP" altLang="en-US" sz="1200" dirty="0" smtClean="0"/>
              <a:t>競合の製品やサービスについての知識と差別化についての見解</a:t>
            </a:r>
            <a:endParaRPr kumimoji="1" lang="en-US" altLang="ja-JP" sz="1200" dirty="0" smtClean="0"/>
          </a:p>
          <a:p>
            <a:pPr marL="171450" indent="-171450">
              <a:buFont typeface="Wingdings" charset="2"/>
              <a:buChar char="v"/>
            </a:pPr>
            <a:r>
              <a:rPr lang="ja-JP" altLang="en-US" sz="1200" dirty="0" smtClean="0"/>
              <a:t>調達や購買の知識や有利な条件を引き出すことができる交渉力</a:t>
            </a:r>
            <a:endParaRPr kumimoji="1" lang="en-US" altLang="ja-JP" sz="1200" dirty="0" smtClean="0"/>
          </a:p>
        </p:txBody>
      </p:sp>
      <p:sp>
        <p:nvSpPr>
          <p:cNvPr id="24" name="角丸四角形 23"/>
          <p:cNvSpPr/>
          <p:nvPr/>
        </p:nvSpPr>
        <p:spPr>
          <a:xfrm>
            <a:off x="6384074" y="5075665"/>
            <a:ext cx="2533805" cy="1430454"/>
          </a:xfrm>
          <a:prstGeom prst="roundRect">
            <a:avLst>
              <a:gd name="adj" fmla="val 5487"/>
            </a:avLst>
          </a:prstGeom>
          <a:solidFill>
            <a:srgbClr val="0000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charset="2"/>
              <a:buChar char="v"/>
            </a:pPr>
            <a:r>
              <a:rPr kumimoji="1" lang="ja-JP" altLang="en-US" sz="1200" dirty="0" smtClean="0"/>
              <a:t>経営やビジネスについての広範な知識</a:t>
            </a:r>
            <a:endParaRPr kumimoji="1" lang="en-US" altLang="ja-JP" sz="1200" dirty="0" smtClean="0"/>
          </a:p>
          <a:p>
            <a:pPr marL="171450" indent="-171450">
              <a:buFont typeface="Wingdings" charset="2"/>
              <a:buChar char="v"/>
            </a:pPr>
            <a:r>
              <a:rPr lang="ja-JP" altLang="en-US" sz="1200" dirty="0" smtClean="0"/>
              <a:t>経営の課題やビジョンについての分析力・考察力</a:t>
            </a:r>
            <a:endParaRPr lang="en-US" altLang="ja-JP" sz="1200" dirty="0" smtClean="0"/>
          </a:p>
          <a:p>
            <a:pPr marL="171450" indent="-171450">
              <a:buFont typeface="Wingdings" charset="2"/>
              <a:buChar char="v"/>
            </a:pPr>
            <a:r>
              <a:rPr kumimoji="1" lang="ja-JP" altLang="en-US" sz="1200" dirty="0" smtClean="0"/>
              <a:t>共感を引き出すコミュニケーション能力</a:t>
            </a:r>
            <a:endParaRPr kumimoji="1" lang="ja-JP" altLang="en-US" sz="1200" dirty="0"/>
          </a:p>
        </p:txBody>
      </p:sp>
      <p:sp>
        <p:nvSpPr>
          <p:cNvPr id="25" name="角丸四角形 24"/>
          <p:cNvSpPr/>
          <p:nvPr/>
        </p:nvSpPr>
        <p:spPr>
          <a:xfrm>
            <a:off x="3754244" y="5075665"/>
            <a:ext cx="2533805" cy="1430454"/>
          </a:xfrm>
          <a:prstGeom prst="roundRect">
            <a:avLst>
              <a:gd name="adj" fmla="val 5487"/>
            </a:avLst>
          </a:prstGeom>
          <a:solidFill>
            <a:srgbClr val="3366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charset="2"/>
              <a:buChar char="v"/>
            </a:pPr>
            <a:r>
              <a:rPr kumimoji="1" lang="ja-JP" altLang="en-US" sz="1200" dirty="0" smtClean="0"/>
              <a:t>テクノロジーやビジネス・プロセスについての知識</a:t>
            </a:r>
            <a:endParaRPr kumimoji="1" lang="en-US" altLang="ja-JP" sz="1200" dirty="0" smtClean="0"/>
          </a:p>
          <a:p>
            <a:pPr marL="171450" indent="-171450">
              <a:buFont typeface="Wingdings" charset="2"/>
              <a:buChar char="v"/>
            </a:pPr>
            <a:r>
              <a:rPr lang="ja-JP" altLang="en-US" sz="1200" dirty="0" smtClean="0"/>
              <a:t>意志決定プロセスの理解とプロセスを遂行・管理できる能力</a:t>
            </a:r>
          </a:p>
          <a:p>
            <a:pPr marL="171450" indent="-171450">
              <a:buFont typeface="Wingdings" charset="2"/>
              <a:buChar char="v"/>
            </a:pPr>
            <a:r>
              <a:rPr lang="ja-JP" altLang="en-US" sz="1200" dirty="0" smtClean="0"/>
              <a:t>納得を引き出すドキュメンテーションやプレゼンのスキル</a:t>
            </a:r>
            <a:endParaRPr lang="en-US" altLang="ja-JP" sz="1200" dirty="0" smtClean="0"/>
          </a:p>
        </p:txBody>
      </p:sp>
      <p:sp>
        <p:nvSpPr>
          <p:cNvPr id="26" name="角丸四角形 25"/>
          <p:cNvSpPr/>
          <p:nvPr/>
        </p:nvSpPr>
        <p:spPr>
          <a:xfrm>
            <a:off x="1143000" y="1143000"/>
            <a:ext cx="2533805" cy="359318"/>
          </a:xfrm>
          <a:prstGeom prst="roundRect">
            <a:avLst/>
          </a:prstGeom>
          <a:solidFill>
            <a:schemeClr val="accent5">
              <a:lumMod val="50000"/>
              <a:alpha val="79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営業</a:t>
            </a:r>
            <a:r>
              <a:rPr kumimoji="1" lang="en-US" altLang="ja-JP" sz="2000" dirty="0" smtClean="0"/>
              <a:t> </a:t>
            </a:r>
            <a:r>
              <a:rPr lang="ja-JP" altLang="en-US" sz="2000" dirty="0" smtClean="0"/>
              <a:t>１</a:t>
            </a:r>
            <a:r>
              <a:rPr lang="en-US" altLang="ja-JP" sz="2000" dirty="0" smtClean="0"/>
              <a:t>.</a:t>
            </a:r>
            <a:r>
              <a:rPr lang="ja-JP" altLang="en-US" sz="2000" dirty="0" smtClean="0"/>
              <a:t>０</a:t>
            </a:r>
            <a:endParaRPr kumimoji="1" lang="ja-JP" altLang="en-US" sz="2000" dirty="0"/>
          </a:p>
        </p:txBody>
      </p:sp>
      <p:sp>
        <p:nvSpPr>
          <p:cNvPr id="27" name="角丸四角形 26"/>
          <p:cNvSpPr/>
          <p:nvPr/>
        </p:nvSpPr>
        <p:spPr>
          <a:xfrm>
            <a:off x="6384074" y="1143000"/>
            <a:ext cx="2533805" cy="359318"/>
          </a:xfrm>
          <a:prstGeom prst="roundRect">
            <a:avLst/>
          </a:prstGeom>
          <a:solidFill>
            <a:srgbClr val="0000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営業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３</a:t>
            </a:r>
            <a:r>
              <a:rPr kumimoji="1" lang="en-US" altLang="ja-JP" sz="2000" dirty="0" smtClean="0"/>
              <a:t>.</a:t>
            </a:r>
            <a:r>
              <a:rPr kumimoji="1" lang="ja-JP" altLang="en-US" sz="2000" dirty="0" smtClean="0"/>
              <a:t>０</a:t>
            </a:r>
            <a:endParaRPr kumimoji="1" lang="ja-JP" altLang="en-US" sz="2000" dirty="0"/>
          </a:p>
        </p:txBody>
      </p:sp>
      <p:sp>
        <p:nvSpPr>
          <p:cNvPr id="28" name="角丸四角形 27"/>
          <p:cNvSpPr/>
          <p:nvPr/>
        </p:nvSpPr>
        <p:spPr>
          <a:xfrm>
            <a:off x="3754244" y="1143000"/>
            <a:ext cx="2533805" cy="359318"/>
          </a:xfrm>
          <a:prstGeom prst="roundRect">
            <a:avLst/>
          </a:prstGeom>
          <a:solidFill>
            <a:srgbClr val="3366FF">
              <a:alpha val="79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営業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２</a:t>
            </a:r>
            <a:r>
              <a:rPr kumimoji="1" lang="en-US" altLang="ja-JP" sz="2000" dirty="0" smtClean="0"/>
              <a:t>.</a:t>
            </a:r>
            <a:r>
              <a:rPr kumimoji="1" lang="ja-JP" altLang="en-US" sz="2000" dirty="0" smtClean="0"/>
              <a:t>０</a:t>
            </a:r>
            <a:endParaRPr kumimoji="1" lang="ja-JP" altLang="en-US" sz="2000" dirty="0"/>
          </a:p>
        </p:txBody>
      </p:sp>
      <p:sp>
        <p:nvSpPr>
          <p:cNvPr id="29" name="ホームベース 28"/>
          <p:cNvSpPr/>
          <p:nvPr/>
        </p:nvSpPr>
        <p:spPr>
          <a:xfrm>
            <a:off x="269489" y="1143000"/>
            <a:ext cx="805366" cy="359318"/>
          </a:xfrm>
          <a:prstGeom prst="homePlate">
            <a:avLst/>
          </a:prstGeom>
          <a:solidFill>
            <a:srgbClr val="008000">
              <a:alpha val="79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バージョン</a:t>
            </a:r>
            <a:endParaRPr kumimoji="1" lang="ja-JP" altLang="en-US" sz="900" dirty="0"/>
          </a:p>
        </p:txBody>
      </p:sp>
      <p:sp>
        <p:nvSpPr>
          <p:cNvPr id="30" name="ホームベース 29"/>
          <p:cNvSpPr/>
          <p:nvPr/>
        </p:nvSpPr>
        <p:spPr>
          <a:xfrm>
            <a:off x="269489" y="1558073"/>
            <a:ext cx="805366" cy="359318"/>
          </a:xfrm>
          <a:prstGeom prst="homePlate">
            <a:avLst/>
          </a:prstGeom>
          <a:solidFill>
            <a:srgbClr val="008000">
              <a:alpha val="79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スタイル</a:t>
            </a:r>
            <a:endParaRPr kumimoji="1" lang="ja-JP" altLang="en-US" sz="1000" dirty="0"/>
          </a:p>
        </p:txBody>
      </p:sp>
      <p:sp>
        <p:nvSpPr>
          <p:cNvPr id="31" name="ホームベース 30"/>
          <p:cNvSpPr/>
          <p:nvPr/>
        </p:nvSpPr>
        <p:spPr>
          <a:xfrm>
            <a:off x="269489" y="1979344"/>
            <a:ext cx="805366" cy="359318"/>
          </a:xfrm>
          <a:prstGeom prst="homePlate">
            <a:avLst/>
          </a:prstGeom>
          <a:solidFill>
            <a:srgbClr val="008000">
              <a:alpha val="79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活動起点</a:t>
            </a:r>
            <a:endParaRPr kumimoji="1" lang="ja-JP" altLang="en-US" sz="1000" dirty="0"/>
          </a:p>
        </p:txBody>
      </p:sp>
      <p:sp>
        <p:nvSpPr>
          <p:cNvPr id="32" name="ホームベース 31"/>
          <p:cNvSpPr/>
          <p:nvPr/>
        </p:nvSpPr>
        <p:spPr>
          <a:xfrm>
            <a:off x="269489" y="4038600"/>
            <a:ext cx="805366" cy="359318"/>
          </a:xfrm>
          <a:prstGeom prst="homePlate">
            <a:avLst/>
          </a:prstGeom>
          <a:solidFill>
            <a:srgbClr val="008000">
              <a:alpha val="79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営業活動</a:t>
            </a:r>
            <a:endParaRPr kumimoji="1" lang="en-US" altLang="ja-JP" sz="1000" dirty="0" smtClean="0"/>
          </a:p>
          <a:p>
            <a:pPr algn="ctr"/>
            <a:r>
              <a:rPr lang="ja-JP" altLang="en-US" sz="1000" dirty="0" smtClean="0"/>
              <a:t>プロセス</a:t>
            </a:r>
            <a:endParaRPr kumimoji="1" lang="ja-JP" altLang="en-US" sz="1000" dirty="0"/>
          </a:p>
        </p:txBody>
      </p:sp>
      <p:sp>
        <p:nvSpPr>
          <p:cNvPr id="33" name="ホームベース 32"/>
          <p:cNvSpPr/>
          <p:nvPr/>
        </p:nvSpPr>
        <p:spPr>
          <a:xfrm>
            <a:off x="269489" y="3142788"/>
            <a:ext cx="805366" cy="359318"/>
          </a:xfrm>
          <a:prstGeom prst="homePlate">
            <a:avLst/>
          </a:prstGeom>
          <a:solidFill>
            <a:srgbClr val="008000">
              <a:alpha val="79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/>
              <a:t>カウンターパート</a:t>
            </a:r>
            <a:endParaRPr kumimoji="1" lang="ja-JP" altLang="en-US" sz="800" dirty="0"/>
          </a:p>
        </p:txBody>
      </p:sp>
      <p:sp>
        <p:nvSpPr>
          <p:cNvPr id="34" name="ホームベース 33"/>
          <p:cNvSpPr/>
          <p:nvPr/>
        </p:nvSpPr>
        <p:spPr>
          <a:xfrm>
            <a:off x="269489" y="5584282"/>
            <a:ext cx="805366" cy="359318"/>
          </a:xfrm>
          <a:prstGeom prst="homePlate">
            <a:avLst/>
          </a:prstGeom>
          <a:solidFill>
            <a:srgbClr val="008000">
              <a:alpha val="79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求められる</a:t>
            </a:r>
            <a:r>
              <a:rPr kumimoji="1" lang="ja-JP" altLang="en-US" sz="1000" dirty="0" smtClean="0"/>
              <a:t>能力</a:t>
            </a:r>
            <a:endParaRPr kumimoji="1" lang="ja-JP" altLang="en-US" sz="1000" dirty="0"/>
          </a:p>
        </p:txBody>
      </p:sp>
      <p:sp>
        <p:nvSpPr>
          <p:cNvPr id="35" name="ホームベース 34"/>
          <p:cNvSpPr/>
          <p:nvPr/>
        </p:nvSpPr>
        <p:spPr>
          <a:xfrm>
            <a:off x="269489" y="2590800"/>
            <a:ext cx="805366" cy="359318"/>
          </a:xfrm>
          <a:prstGeom prst="homePlate">
            <a:avLst/>
          </a:prstGeom>
          <a:solidFill>
            <a:srgbClr val="008000">
              <a:alpha val="79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提供価値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55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8" grpId="0" animBg="1"/>
      <p:bldP spid="21" grpId="0" animBg="1"/>
      <p:bldP spid="24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kumimoji="1" lang="ja-JP" altLang="en-US" dirty="0" smtClean="0"/>
              <a:t>エンジニアの役割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 bwMode="auto">
          <a:xfrm>
            <a:off x="608012" y="1371600"/>
            <a:ext cx="7926388" cy="20574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3600" dirty="0" smtClean="0">
                <a:solidFill>
                  <a:srgbClr val="FFFF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できるだけ作らない</a:t>
            </a:r>
            <a:r>
              <a:rPr kumimoji="0" lang="en-US" altLang="ja-JP" sz="3600" dirty="0" smtClean="0">
                <a:solidFill>
                  <a:srgbClr val="FFFF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SI</a:t>
            </a:r>
            <a:r>
              <a:rPr kumimoji="0" lang="ja-JP" altLang="en-US" sz="3600" dirty="0" smtClean="0">
                <a:solidFill>
                  <a:srgbClr val="FFFF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の時代</a:t>
            </a:r>
            <a:endParaRPr kumimoji="0" lang="en-US" altLang="ja-JP" sz="3600" dirty="0" smtClean="0">
              <a:solidFill>
                <a:srgbClr val="FFFF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1257300" lvl="2" indent="-342900">
              <a:spcBef>
                <a:spcPts val="0"/>
              </a:spcBef>
              <a:buFont typeface="Wingdings" charset="2"/>
              <a:buChar char="v"/>
            </a:pPr>
            <a:r>
              <a:rPr kumimoji="0" lang="ja-JP" altLang="en-US" sz="2400" dirty="0" smtClean="0">
                <a:solidFill>
                  <a:srgbClr val="FFFF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高速・短納期</a:t>
            </a:r>
            <a:endParaRPr kumimoji="0" lang="en-US" altLang="ja-JP" sz="2400" dirty="0">
              <a:solidFill>
                <a:srgbClr val="FFFF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1257300" lvl="2" indent="-342900">
              <a:spcBef>
                <a:spcPts val="0"/>
              </a:spcBef>
              <a:buFont typeface="Wingdings" charset="2"/>
              <a:buChar char="v"/>
            </a:pPr>
            <a:r>
              <a:rPr kumimoji="0" lang="ja-JP" altLang="en-US" sz="2400" dirty="0" smtClean="0">
                <a:solidFill>
                  <a:srgbClr val="FFFF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変更は前提</a:t>
            </a:r>
            <a:endParaRPr kumimoji="0" lang="en-US" altLang="ja-JP" sz="2400" dirty="0" smtClean="0">
              <a:solidFill>
                <a:srgbClr val="FFFF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1257300" lvl="2" indent="-342900">
              <a:spcBef>
                <a:spcPts val="0"/>
              </a:spcBef>
              <a:buFont typeface="Wingdings" charset="2"/>
              <a:buChar char="v"/>
            </a:pPr>
            <a:r>
              <a:rPr kumimoji="0" lang="ja-JP" altLang="en-US" sz="2400" dirty="0" smtClean="0">
                <a:solidFill>
                  <a:srgbClr val="FFFF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新しい技術への即応</a:t>
            </a:r>
            <a:endParaRPr kumimoji="0" lang="en-US" altLang="ja-JP" sz="2400" dirty="0" smtClean="0">
              <a:solidFill>
                <a:srgbClr val="FFFF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606426" y="3733800"/>
            <a:ext cx="7927974" cy="609600"/>
          </a:xfrm>
          <a:prstGeom prst="roundRect">
            <a:avLst/>
          </a:prstGeom>
          <a:solidFill>
            <a:srgbClr val="00804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単能工から多能工へ</a:t>
            </a:r>
          </a:p>
        </p:txBody>
      </p:sp>
      <p:sp>
        <p:nvSpPr>
          <p:cNvPr id="19" name="角丸四角形 18"/>
          <p:cNvSpPr/>
          <p:nvPr/>
        </p:nvSpPr>
        <p:spPr bwMode="auto">
          <a:xfrm>
            <a:off x="606426" y="5410200"/>
            <a:ext cx="7927974" cy="609600"/>
          </a:xfrm>
          <a:prstGeom prst="roundRect">
            <a:avLst/>
          </a:prstGeom>
          <a:solidFill>
            <a:srgbClr val="00804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ロードマップ志向からエコシステム志向</a:t>
            </a:r>
          </a:p>
        </p:txBody>
      </p:sp>
      <p:sp>
        <p:nvSpPr>
          <p:cNvPr id="20" name="角丸四角形 19"/>
          <p:cNvSpPr/>
          <p:nvPr/>
        </p:nvSpPr>
        <p:spPr bwMode="auto">
          <a:xfrm>
            <a:off x="606426" y="4572000"/>
            <a:ext cx="7927974" cy="609600"/>
          </a:xfrm>
          <a:prstGeom prst="roundRect">
            <a:avLst/>
          </a:prstGeom>
          <a:solidFill>
            <a:srgbClr val="00804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アプリケーション・プログラマーからシステム・プログラマーへ</a:t>
            </a:r>
          </a:p>
        </p:txBody>
      </p:sp>
    </p:spTree>
    <p:extLst>
      <p:ext uri="{BB962C8B-B14F-4D97-AF65-F5344CB8AC3E}">
        <p14:creationId xmlns:p14="http://schemas.microsoft.com/office/powerpoint/2010/main" val="36869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上矢印 2"/>
          <p:cNvSpPr/>
          <p:nvPr/>
        </p:nvSpPr>
        <p:spPr bwMode="auto">
          <a:xfrm flipV="1">
            <a:off x="3122612" y="1803400"/>
            <a:ext cx="2897188" cy="3657600"/>
          </a:xfrm>
          <a:prstGeom prst="upArrow">
            <a:avLst>
              <a:gd name="adj1" fmla="val 50000"/>
              <a:gd name="adj2" fmla="val 53726"/>
            </a:avLst>
          </a:prstGeom>
          <a:solidFill>
            <a:srgbClr val="FF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65119" y="20890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ギャップ</a:t>
            </a:r>
            <a:endParaRPr kumimoji="1" lang="ja-JP" altLang="en-US" sz="2000" dirty="0">
              <a:solidFill>
                <a:schemeClr val="bg1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事業変革への向き合い方</a:t>
            </a:r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 bwMode="auto">
          <a:xfrm>
            <a:off x="1370013" y="5537200"/>
            <a:ext cx="6400800" cy="533400"/>
          </a:xfrm>
          <a:prstGeom prst="round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どうすれば既存事業を守れるのか</a:t>
            </a:r>
          </a:p>
        </p:txBody>
      </p:sp>
      <p:sp>
        <p:nvSpPr>
          <p:cNvPr id="17" name="角丸四角形 16"/>
          <p:cNvSpPr/>
          <p:nvPr/>
        </p:nvSpPr>
        <p:spPr bwMode="auto">
          <a:xfrm>
            <a:off x="1371600" y="1193800"/>
            <a:ext cx="6400800" cy="533400"/>
          </a:xfrm>
          <a:prstGeom prst="roundRect">
            <a:avLst>
              <a:gd name="adj" fmla="val 0"/>
            </a:avLst>
          </a:prstGeom>
          <a:solidFill>
            <a:srgbClr val="00009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もし既存事業がなければ何をすべきか</a:t>
            </a:r>
          </a:p>
        </p:txBody>
      </p:sp>
      <p:sp>
        <p:nvSpPr>
          <p:cNvPr id="8" name="ホームベース 7"/>
          <p:cNvSpPr/>
          <p:nvPr/>
        </p:nvSpPr>
        <p:spPr bwMode="auto">
          <a:xfrm>
            <a:off x="3521869" y="3479800"/>
            <a:ext cx="2116931" cy="381000"/>
          </a:xfrm>
          <a:prstGeom prst="homePlate">
            <a:avLst/>
          </a:prstGeom>
          <a:solidFill>
            <a:srgbClr val="558ED5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マイルストーン</a:t>
            </a:r>
          </a:p>
        </p:txBody>
      </p:sp>
      <p:sp>
        <p:nvSpPr>
          <p:cNvPr id="34" name="ホームベース 33"/>
          <p:cNvSpPr/>
          <p:nvPr/>
        </p:nvSpPr>
        <p:spPr bwMode="auto">
          <a:xfrm>
            <a:off x="4570413" y="2794000"/>
            <a:ext cx="2116931" cy="381000"/>
          </a:xfrm>
          <a:prstGeom prst="homePlate">
            <a:avLst/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マイルストーン</a:t>
            </a:r>
          </a:p>
        </p:txBody>
      </p:sp>
      <p:sp>
        <p:nvSpPr>
          <p:cNvPr id="35" name="ホームベース 34"/>
          <p:cNvSpPr/>
          <p:nvPr/>
        </p:nvSpPr>
        <p:spPr bwMode="auto">
          <a:xfrm>
            <a:off x="5638800" y="2108200"/>
            <a:ext cx="2116931" cy="381000"/>
          </a:xfrm>
          <a:prstGeom prst="homePlate">
            <a:avLst/>
          </a:prstGeom>
          <a:solidFill>
            <a:srgbClr val="0000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マイルストーン</a:t>
            </a:r>
          </a:p>
        </p:txBody>
      </p:sp>
      <p:sp>
        <p:nvSpPr>
          <p:cNvPr id="36" name="ホームベース 35"/>
          <p:cNvSpPr/>
          <p:nvPr/>
        </p:nvSpPr>
        <p:spPr bwMode="auto">
          <a:xfrm>
            <a:off x="1379538" y="4851400"/>
            <a:ext cx="2116931" cy="38100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マイルストーン</a:t>
            </a:r>
          </a:p>
        </p:txBody>
      </p:sp>
      <p:sp>
        <p:nvSpPr>
          <p:cNvPr id="37" name="ホームベース 36"/>
          <p:cNvSpPr/>
          <p:nvPr/>
        </p:nvSpPr>
        <p:spPr bwMode="auto">
          <a:xfrm>
            <a:off x="2428082" y="4165600"/>
            <a:ext cx="2116931" cy="3810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マイルストーン</a:t>
            </a:r>
          </a:p>
        </p:txBody>
      </p:sp>
      <p:sp>
        <p:nvSpPr>
          <p:cNvPr id="44" name="角丸四角形 43"/>
          <p:cNvSpPr/>
          <p:nvPr/>
        </p:nvSpPr>
        <p:spPr bwMode="auto">
          <a:xfrm>
            <a:off x="1370013" y="5537200"/>
            <a:ext cx="6400800" cy="533400"/>
          </a:xfrm>
          <a:prstGeom prst="roundRect">
            <a:avLst>
              <a:gd name="adj" fmla="val 0"/>
            </a:avLst>
          </a:prstGeom>
          <a:solidFill>
            <a:srgbClr val="8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どうすれば既存事業を守れるのか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39959" y="371560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3366FF"/>
                </a:solidFill>
              </a:rPr>
              <a:t>戦略</a:t>
            </a:r>
            <a:endParaRPr kumimoji="1" lang="ja-JP" altLang="en-US" sz="4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 animBg="1"/>
      <p:bldP spid="34" grpId="0" animBg="1"/>
      <p:bldP spid="35" grpId="0" animBg="1"/>
      <p:bldP spid="36" grpId="0" animBg="1"/>
      <p:bldP spid="37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資金シフトの進める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1752600" y="1295400"/>
            <a:ext cx="1676400" cy="4572000"/>
          </a:xfrm>
          <a:prstGeom prst="rect">
            <a:avLst/>
          </a:prstGeom>
          <a:solidFill>
            <a:srgbClr val="CCFFCC">
              <a:alpha val="52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3429000" y="1295400"/>
            <a:ext cx="1676400" cy="4572000"/>
          </a:xfrm>
          <a:prstGeom prst="rect">
            <a:avLst/>
          </a:prstGeom>
          <a:solidFill>
            <a:schemeClr val="tx2">
              <a:lumMod val="20000"/>
              <a:lumOff val="80000"/>
              <a:alpha val="58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5105400" y="1295400"/>
            <a:ext cx="1676400" cy="4572000"/>
          </a:xfrm>
          <a:prstGeom prst="rect">
            <a:avLst/>
          </a:prstGeom>
          <a:solidFill>
            <a:srgbClr val="800000">
              <a:alpha val="52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6781800" y="1295400"/>
            <a:ext cx="1676400" cy="4572000"/>
          </a:xfrm>
          <a:prstGeom prst="rect">
            <a:avLst/>
          </a:prstGeom>
          <a:solidFill>
            <a:schemeClr val="accent2">
              <a:lumMod val="40000"/>
              <a:lumOff val="60000"/>
              <a:alpha val="61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930400" y="2238082"/>
            <a:ext cx="6400800" cy="3457863"/>
          </a:xfrm>
          <a:custGeom>
            <a:avLst/>
            <a:gdLst>
              <a:gd name="connsiteX0" fmla="*/ 0 w 6400800"/>
              <a:gd name="connsiteY0" fmla="*/ 3536224 h 3570801"/>
              <a:gd name="connsiteX1" fmla="*/ 1758950 w 6400800"/>
              <a:gd name="connsiteY1" fmla="*/ 3212374 h 3570801"/>
              <a:gd name="connsiteX2" fmla="*/ 3028950 w 6400800"/>
              <a:gd name="connsiteY2" fmla="*/ 964474 h 3570801"/>
              <a:gd name="connsiteX3" fmla="*/ 3905250 w 6400800"/>
              <a:gd name="connsiteY3" fmla="*/ 221524 h 3570801"/>
              <a:gd name="connsiteX4" fmla="*/ 4775200 w 6400800"/>
              <a:gd name="connsiteY4" fmla="*/ 151674 h 3570801"/>
              <a:gd name="connsiteX5" fmla="*/ 6400800 w 6400800"/>
              <a:gd name="connsiteY5" fmla="*/ 2101124 h 3570801"/>
              <a:gd name="connsiteX0" fmla="*/ 0 w 6400800"/>
              <a:gd name="connsiteY0" fmla="*/ 3600535 h 3635112"/>
              <a:gd name="connsiteX1" fmla="*/ 1758950 w 6400800"/>
              <a:gd name="connsiteY1" fmla="*/ 3276685 h 3635112"/>
              <a:gd name="connsiteX2" fmla="*/ 3028950 w 6400800"/>
              <a:gd name="connsiteY2" fmla="*/ 1028785 h 3635112"/>
              <a:gd name="connsiteX3" fmla="*/ 3746500 w 6400800"/>
              <a:gd name="connsiteY3" fmla="*/ 139785 h 3635112"/>
              <a:gd name="connsiteX4" fmla="*/ 4775200 w 6400800"/>
              <a:gd name="connsiteY4" fmla="*/ 215985 h 3635112"/>
              <a:gd name="connsiteX5" fmla="*/ 6400800 w 6400800"/>
              <a:gd name="connsiteY5" fmla="*/ 2165435 h 3635112"/>
              <a:gd name="connsiteX0" fmla="*/ 0 w 6400800"/>
              <a:gd name="connsiteY0" fmla="*/ 3591675 h 3626252"/>
              <a:gd name="connsiteX1" fmla="*/ 1758950 w 6400800"/>
              <a:gd name="connsiteY1" fmla="*/ 3267825 h 3626252"/>
              <a:gd name="connsiteX2" fmla="*/ 3028950 w 6400800"/>
              <a:gd name="connsiteY2" fmla="*/ 1019925 h 3626252"/>
              <a:gd name="connsiteX3" fmla="*/ 3746500 w 6400800"/>
              <a:gd name="connsiteY3" fmla="*/ 130925 h 3626252"/>
              <a:gd name="connsiteX4" fmla="*/ 4775200 w 6400800"/>
              <a:gd name="connsiteY4" fmla="*/ 207125 h 3626252"/>
              <a:gd name="connsiteX5" fmla="*/ 6400800 w 6400800"/>
              <a:gd name="connsiteY5" fmla="*/ 2156575 h 3626252"/>
              <a:gd name="connsiteX0" fmla="*/ 0 w 6400800"/>
              <a:gd name="connsiteY0" fmla="*/ 3514171 h 3548748"/>
              <a:gd name="connsiteX1" fmla="*/ 1758950 w 6400800"/>
              <a:gd name="connsiteY1" fmla="*/ 3190321 h 3548748"/>
              <a:gd name="connsiteX2" fmla="*/ 3028950 w 6400800"/>
              <a:gd name="connsiteY2" fmla="*/ 942421 h 3548748"/>
              <a:gd name="connsiteX3" fmla="*/ 3746500 w 6400800"/>
              <a:gd name="connsiteY3" fmla="*/ 53421 h 3548748"/>
              <a:gd name="connsiteX4" fmla="*/ 4775200 w 6400800"/>
              <a:gd name="connsiteY4" fmla="*/ 129621 h 3548748"/>
              <a:gd name="connsiteX5" fmla="*/ 6400800 w 6400800"/>
              <a:gd name="connsiteY5" fmla="*/ 2079071 h 3548748"/>
              <a:gd name="connsiteX0" fmla="*/ 0 w 6400800"/>
              <a:gd name="connsiteY0" fmla="*/ 3542723 h 3577300"/>
              <a:gd name="connsiteX1" fmla="*/ 1758950 w 6400800"/>
              <a:gd name="connsiteY1" fmla="*/ 3218873 h 3577300"/>
              <a:gd name="connsiteX2" fmla="*/ 3028950 w 6400800"/>
              <a:gd name="connsiteY2" fmla="*/ 970973 h 3577300"/>
              <a:gd name="connsiteX3" fmla="*/ 3746500 w 6400800"/>
              <a:gd name="connsiteY3" fmla="*/ 81973 h 3577300"/>
              <a:gd name="connsiteX4" fmla="*/ 4572000 w 6400800"/>
              <a:gd name="connsiteY4" fmla="*/ 113723 h 3577300"/>
              <a:gd name="connsiteX5" fmla="*/ 6400800 w 6400800"/>
              <a:gd name="connsiteY5" fmla="*/ 2107623 h 3577300"/>
              <a:gd name="connsiteX0" fmla="*/ 0 w 6400800"/>
              <a:gd name="connsiteY0" fmla="*/ 3578958 h 3613535"/>
              <a:gd name="connsiteX1" fmla="*/ 1758950 w 6400800"/>
              <a:gd name="connsiteY1" fmla="*/ 3255108 h 3613535"/>
              <a:gd name="connsiteX2" fmla="*/ 3028950 w 6400800"/>
              <a:gd name="connsiteY2" fmla="*/ 1007208 h 3613535"/>
              <a:gd name="connsiteX3" fmla="*/ 3746500 w 6400800"/>
              <a:gd name="connsiteY3" fmla="*/ 118208 h 3613535"/>
              <a:gd name="connsiteX4" fmla="*/ 4584700 w 6400800"/>
              <a:gd name="connsiteY4" fmla="*/ 80108 h 3613535"/>
              <a:gd name="connsiteX5" fmla="*/ 6400800 w 6400800"/>
              <a:gd name="connsiteY5" fmla="*/ 2143858 h 3613535"/>
              <a:gd name="connsiteX0" fmla="*/ 0 w 6400800"/>
              <a:gd name="connsiteY0" fmla="*/ 3543075 h 3577652"/>
              <a:gd name="connsiteX1" fmla="*/ 1758950 w 6400800"/>
              <a:gd name="connsiteY1" fmla="*/ 3219225 h 3577652"/>
              <a:gd name="connsiteX2" fmla="*/ 3028950 w 6400800"/>
              <a:gd name="connsiteY2" fmla="*/ 971325 h 3577652"/>
              <a:gd name="connsiteX3" fmla="*/ 3746500 w 6400800"/>
              <a:gd name="connsiteY3" fmla="*/ 82325 h 3577652"/>
              <a:gd name="connsiteX4" fmla="*/ 4584700 w 6400800"/>
              <a:gd name="connsiteY4" fmla="*/ 44225 h 3577652"/>
              <a:gd name="connsiteX5" fmla="*/ 6400800 w 6400800"/>
              <a:gd name="connsiteY5" fmla="*/ 2107975 h 3577652"/>
              <a:gd name="connsiteX0" fmla="*/ 0 w 6400800"/>
              <a:gd name="connsiteY0" fmla="*/ 3516761 h 3551338"/>
              <a:gd name="connsiteX1" fmla="*/ 1758950 w 6400800"/>
              <a:gd name="connsiteY1" fmla="*/ 3192911 h 3551338"/>
              <a:gd name="connsiteX2" fmla="*/ 3028950 w 6400800"/>
              <a:gd name="connsiteY2" fmla="*/ 945011 h 3551338"/>
              <a:gd name="connsiteX3" fmla="*/ 3746500 w 6400800"/>
              <a:gd name="connsiteY3" fmla="*/ 56011 h 3551338"/>
              <a:gd name="connsiteX4" fmla="*/ 4584700 w 6400800"/>
              <a:gd name="connsiteY4" fmla="*/ 17911 h 3551338"/>
              <a:gd name="connsiteX5" fmla="*/ 6400800 w 6400800"/>
              <a:gd name="connsiteY5" fmla="*/ 2081661 h 3551338"/>
              <a:gd name="connsiteX0" fmla="*/ 0 w 6400800"/>
              <a:gd name="connsiteY0" fmla="*/ 3632817 h 3667394"/>
              <a:gd name="connsiteX1" fmla="*/ 1758950 w 6400800"/>
              <a:gd name="connsiteY1" fmla="*/ 3308967 h 3667394"/>
              <a:gd name="connsiteX2" fmla="*/ 3028950 w 6400800"/>
              <a:gd name="connsiteY2" fmla="*/ 1061067 h 3667394"/>
              <a:gd name="connsiteX3" fmla="*/ 3498850 w 6400800"/>
              <a:gd name="connsiteY3" fmla="*/ 254617 h 3667394"/>
              <a:gd name="connsiteX4" fmla="*/ 4584700 w 6400800"/>
              <a:gd name="connsiteY4" fmla="*/ 133967 h 3667394"/>
              <a:gd name="connsiteX5" fmla="*/ 6400800 w 6400800"/>
              <a:gd name="connsiteY5" fmla="*/ 2197717 h 3667394"/>
              <a:gd name="connsiteX0" fmla="*/ 0 w 6400800"/>
              <a:gd name="connsiteY0" fmla="*/ 3643101 h 3677678"/>
              <a:gd name="connsiteX1" fmla="*/ 1758950 w 6400800"/>
              <a:gd name="connsiteY1" fmla="*/ 3319251 h 3677678"/>
              <a:gd name="connsiteX2" fmla="*/ 3028950 w 6400800"/>
              <a:gd name="connsiteY2" fmla="*/ 1071351 h 3677678"/>
              <a:gd name="connsiteX3" fmla="*/ 3498850 w 6400800"/>
              <a:gd name="connsiteY3" fmla="*/ 264901 h 3677678"/>
              <a:gd name="connsiteX4" fmla="*/ 4584700 w 6400800"/>
              <a:gd name="connsiteY4" fmla="*/ 144251 h 3677678"/>
              <a:gd name="connsiteX5" fmla="*/ 6400800 w 6400800"/>
              <a:gd name="connsiteY5" fmla="*/ 2208001 h 3677678"/>
              <a:gd name="connsiteX0" fmla="*/ 0 w 6400800"/>
              <a:gd name="connsiteY0" fmla="*/ 3519351 h 3553928"/>
              <a:gd name="connsiteX1" fmla="*/ 1758950 w 6400800"/>
              <a:gd name="connsiteY1" fmla="*/ 3195501 h 3553928"/>
              <a:gd name="connsiteX2" fmla="*/ 3028950 w 6400800"/>
              <a:gd name="connsiteY2" fmla="*/ 947601 h 3553928"/>
              <a:gd name="connsiteX3" fmla="*/ 3498850 w 6400800"/>
              <a:gd name="connsiteY3" fmla="*/ 141151 h 3553928"/>
              <a:gd name="connsiteX4" fmla="*/ 4597400 w 6400800"/>
              <a:gd name="connsiteY4" fmla="*/ 198301 h 3553928"/>
              <a:gd name="connsiteX5" fmla="*/ 6400800 w 6400800"/>
              <a:gd name="connsiteY5" fmla="*/ 2084251 h 3553928"/>
              <a:gd name="connsiteX0" fmla="*/ 0 w 6400800"/>
              <a:gd name="connsiteY0" fmla="*/ 3570112 h 3604689"/>
              <a:gd name="connsiteX1" fmla="*/ 1758950 w 6400800"/>
              <a:gd name="connsiteY1" fmla="*/ 3246262 h 3604689"/>
              <a:gd name="connsiteX2" fmla="*/ 3028950 w 6400800"/>
              <a:gd name="connsiteY2" fmla="*/ 998362 h 3604689"/>
              <a:gd name="connsiteX3" fmla="*/ 3498850 w 6400800"/>
              <a:gd name="connsiteY3" fmla="*/ 191912 h 3604689"/>
              <a:gd name="connsiteX4" fmla="*/ 4616450 w 6400800"/>
              <a:gd name="connsiteY4" fmla="*/ 172862 h 3604689"/>
              <a:gd name="connsiteX5" fmla="*/ 6400800 w 6400800"/>
              <a:gd name="connsiteY5" fmla="*/ 2135012 h 3604689"/>
              <a:gd name="connsiteX0" fmla="*/ 0 w 6400800"/>
              <a:gd name="connsiteY0" fmla="*/ 3588296 h 3622873"/>
              <a:gd name="connsiteX1" fmla="*/ 1758950 w 6400800"/>
              <a:gd name="connsiteY1" fmla="*/ 3264446 h 3622873"/>
              <a:gd name="connsiteX2" fmla="*/ 3028950 w 6400800"/>
              <a:gd name="connsiteY2" fmla="*/ 1016546 h 3622873"/>
              <a:gd name="connsiteX3" fmla="*/ 3498850 w 6400800"/>
              <a:gd name="connsiteY3" fmla="*/ 210096 h 3622873"/>
              <a:gd name="connsiteX4" fmla="*/ 4705350 w 6400800"/>
              <a:gd name="connsiteY4" fmla="*/ 165646 h 3622873"/>
              <a:gd name="connsiteX5" fmla="*/ 6400800 w 6400800"/>
              <a:gd name="connsiteY5" fmla="*/ 2153196 h 3622873"/>
              <a:gd name="connsiteX0" fmla="*/ 0 w 6400800"/>
              <a:gd name="connsiteY0" fmla="*/ 3500483 h 3535060"/>
              <a:gd name="connsiteX1" fmla="*/ 1758950 w 6400800"/>
              <a:gd name="connsiteY1" fmla="*/ 3176633 h 3535060"/>
              <a:gd name="connsiteX2" fmla="*/ 3028950 w 6400800"/>
              <a:gd name="connsiteY2" fmla="*/ 928733 h 3535060"/>
              <a:gd name="connsiteX3" fmla="*/ 3498850 w 6400800"/>
              <a:gd name="connsiteY3" fmla="*/ 122283 h 3535060"/>
              <a:gd name="connsiteX4" fmla="*/ 4705350 w 6400800"/>
              <a:gd name="connsiteY4" fmla="*/ 77833 h 3535060"/>
              <a:gd name="connsiteX5" fmla="*/ 6400800 w 6400800"/>
              <a:gd name="connsiteY5" fmla="*/ 2065383 h 3535060"/>
              <a:gd name="connsiteX0" fmla="*/ 0 w 6400800"/>
              <a:gd name="connsiteY0" fmla="*/ 3500483 h 3535060"/>
              <a:gd name="connsiteX1" fmla="*/ 1758950 w 6400800"/>
              <a:gd name="connsiteY1" fmla="*/ 3176633 h 3535060"/>
              <a:gd name="connsiteX2" fmla="*/ 3028950 w 6400800"/>
              <a:gd name="connsiteY2" fmla="*/ 928733 h 3535060"/>
              <a:gd name="connsiteX3" fmla="*/ 3498850 w 6400800"/>
              <a:gd name="connsiteY3" fmla="*/ 122283 h 3535060"/>
              <a:gd name="connsiteX4" fmla="*/ 4705350 w 6400800"/>
              <a:gd name="connsiteY4" fmla="*/ 77833 h 3535060"/>
              <a:gd name="connsiteX5" fmla="*/ 6400800 w 6400800"/>
              <a:gd name="connsiteY5" fmla="*/ 2065383 h 3535060"/>
              <a:gd name="connsiteX0" fmla="*/ 0 w 6400800"/>
              <a:gd name="connsiteY0" fmla="*/ 3500483 h 3510187"/>
              <a:gd name="connsiteX1" fmla="*/ 1739900 w 6400800"/>
              <a:gd name="connsiteY1" fmla="*/ 2967083 h 3510187"/>
              <a:gd name="connsiteX2" fmla="*/ 3028950 w 6400800"/>
              <a:gd name="connsiteY2" fmla="*/ 928733 h 3510187"/>
              <a:gd name="connsiteX3" fmla="*/ 3498850 w 6400800"/>
              <a:gd name="connsiteY3" fmla="*/ 122283 h 3510187"/>
              <a:gd name="connsiteX4" fmla="*/ 4705350 w 6400800"/>
              <a:gd name="connsiteY4" fmla="*/ 77833 h 3510187"/>
              <a:gd name="connsiteX5" fmla="*/ 6400800 w 6400800"/>
              <a:gd name="connsiteY5" fmla="*/ 2065383 h 3510187"/>
              <a:gd name="connsiteX0" fmla="*/ 0 w 6400800"/>
              <a:gd name="connsiteY0" fmla="*/ 3500483 h 3512263"/>
              <a:gd name="connsiteX1" fmla="*/ 1739900 w 6400800"/>
              <a:gd name="connsiteY1" fmla="*/ 2967083 h 3512263"/>
              <a:gd name="connsiteX2" fmla="*/ 3028950 w 6400800"/>
              <a:gd name="connsiteY2" fmla="*/ 928733 h 3512263"/>
              <a:gd name="connsiteX3" fmla="*/ 3498850 w 6400800"/>
              <a:gd name="connsiteY3" fmla="*/ 122283 h 3512263"/>
              <a:gd name="connsiteX4" fmla="*/ 4705350 w 6400800"/>
              <a:gd name="connsiteY4" fmla="*/ 77833 h 3512263"/>
              <a:gd name="connsiteX5" fmla="*/ 6400800 w 6400800"/>
              <a:gd name="connsiteY5" fmla="*/ 2065383 h 3512263"/>
              <a:gd name="connsiteX0" fmla="*/ 0 w 6400800"/>
              <a:gd name="connsiteY0" fmla="*/ 3500483 h 3508208"/>
              <a:gd name="connsiteX1" fmla="*/ 1720850 w 6400800"/>
              <a:gd name="connsiteY1" fmla="*/ 2865483 h 3508208"/>
              <a:gd name="connsiteX2" fmla="*/ 3028950 w 6400800"/>
              <a:gd name="connsiteY2" fmla="*/ 928733 h 3508208"/>
              <a:gd name="connsiteX3" fmla="*/ 3498850 w 6400800"/>
              <a:gd name="connsiteY3" fmla="*/ 122283 h 3508208"/>
              <a:gd name="connsiteX4" fmla="*/ 4705350 w 6400800"/>
              <a:gd name="connsiteY4" fmla="*/ 77833 h 3508208"/>
              <a:gd name="connsiteX5" fmla="*/ 6400800 w 6400800"/>
              <a:gd name="connsiteY5" fmla="*/ 2065383 h 3508208"/>
              <a:gd name="connsiteX0" fmla="*/ 0 w 6400800"/>
              <a:gd name="connsiteY0" fmla="*/ 3588296 h 3596021"/>
              <a:gd name="connsiteX1" fmla="*/ 1720850 w 6400800"/>
              <a:gd name="connsiteY1" fmla="*/ 2953296 h 3596021"/>
              <a:gd name="connsiteX2" fmla="*/ 3028950 w 6400800"/>
              <a:gd name="connsiteY2" fmla="*/ 1016546 h 3596021"/>
              <a:gd name="connsiteX3" fmla="*/ 3536950 w 6400800"/>
              <a:gd name="connsiteY3" fmla="*/ 210096 h 3596021"/>
              <a:gd name="connsiteX4" fmla="*/ 4705350 w 6400800"/>
              <a:gd name="connsiteY4" fmla="*/ 165646 h 3596021"/>
              <a:gd name="connsiteX5" fmla="*/ 6400800 w 6400800"/>
              <a:gd name="connsiteY5" fmla="*/ 2153196 h 3596021"/>
              <a:gd name="connsiteX0" fmla="*/ 0 w 6400800"/>
              <a:gd name="connsiteY0" fmla="*/ 3606111 h 3613836"/>
              <a:gd name="connsiteX1" fmla="*/ 1720850 w 6400800"/>
              <a:gd name="connsiteY1" fmla="*/ 2971111 h 3613836"/>
              <a:gd name="connsiteX2" fmla="*/ 3028950 w 6400800"/>
              <a:gd name="connsiteY2" fmla="*/ 1034361 h 3613836"/>
              <a:gd name="connsiteX3" fmla="*/ 3536950 w 6400800"/>
              <a:gd name="connsiteY3" fmla="*/ 227911 h 3613836"/>
              <a:gd name="connsiteX4" fmla="*/ 4705350 w 6400800"/>
              <a:gd name="connsiteY4" fmla="*/ 183461 h 3613836"/>
              <a:gd name="connsiteX5" fmla="*/ 6400800 w 6400800"/>
              <a:gd name="connsiteY5" fmla="*/ 2171011 h 3613836"/>
              <a:gd name="connsiteX0" fmla="*/ 0 w 6400800"/>
              <a:gd name="connsiteY0" fmla="*/ 3564703 h 3572428"/>
              <a:gd name="connsiteX1" fmla="*/ 1720850 w 6400800"/>
              <a:gd name="connsiteY1" fmla="*/ 2929703 h 3572428"/>
              <a:gd name="connsiteX2" fmla="*/ 3028950 w 6400800"/>
              <a:gd name="connsiteY2" fmla="*/ 992953 h 3572428"/>
              <a:gd name="connsiteX3" fmla="*/ 3536950 w 6400800"/>
              <a:gd name="connsiteY3" fmla="*/ 294453 h 3572428"/>
              <a:gd name="connsiteX4" fmla="*/ 4705350 w 6400800"/>
              <a:gd name="connsiteY4" fmla="*/ 142053 h 3572428"/>
              <a:gd name="connsiteX5" fmla="*/ 6400800 w 6400800"/>
              <a:gd name="connsiteY5" fmla="*/ 2129603 h 3572428"/>
              <a:gd name="connsiteX0" fmla="*/ 0 w 6400800"/>
              <a:gd name="connsiteY0" fmla="*/ 3550622 h 3558347"/>
              <a:gd name="connsiteX1" fmla="*/ 1720850 w 6400800"/>
              <a:gd name="connsiteY1" fmla="*/ 2915622 h 3558347"/>
              <a:gd name="connsiteX2" fmla="*/ 3028950 w 6400800"/>
              <a:gd name="connsiteY2" fmla="*/ 978872 h 3558347"/>
              <a:gd name="connsiteX3" fmla="*/ 3543300 w 6400800"/>
              <a:gd name="connsiteY3" fmla="*/ 324822 h 3558347"/>
              <a:gd name="connsiteX4" fmla="*/ 4705350 w 6400800"/>
              <a:gd name="connsiteY4" fmla="*/ 127972 h 3558347"/>
              <a:gd name="connsiteX5" fmla="*/ 6400800 w 6400800"/>
              <a:gd name="connsiteY5" fmla="*/ 2115522 h 3558347"/>
              <a:gd name="connsiteX0" fmla="*/ 0 w 6400800"/>
              <a:gd name="connsiteY0" fmla="*/ 3437195 h 3444920"/>
              <a:gd name="connsiteX1" fmla="*/ 1720850 w 6400800"/>
              <a:gd name="connsiteY1" fmla="*/ 2802195 h 3444920"/>
              <a:gd name="connsiteX2" fmla="*/ 3028950 w 6400800"/>
              <a:gd name="connsiteY2" fmla="*/ 865445 h 3444920"/>
              <a:gd name="connsiteX3" fmla="*/ 3543300 w 6400800"/>
              <a:gd name="connsiteY3" fmla="*/ 211395 h 3444920"/>
              <a:gd name="connsiteX4" fmla="*/ 4692650 w 6400800"/>
              <a:gd name="connsiteY4" fmla="*/ 141545 h 3444920"/>
              <a:gd name="connsiteX5" fmla="*/ 6400800 w 6400800"/>
              <a:gd name="connsiteY5" fmla="*/ 2002095 h 3444920"/>
              <a:gd name="connsiteX0" fmla="*/ 0 w 6400800"/>
              <a:gd name="connsiteY0" fmla="*/ 3453306 h 3461031"/>
              <a:gd name="connsiteX1" fmla="*/ 1720850 w 6400800"/>
              <a:gd name="connsiteY1" fmla="*/ 2818306 h 3461031"/>
              <a:gd name="connsiteX2" fmla="*/ 3028950 w 6400800"/>
              <a:gd name="connsiteY2" fmla="*/ 881556 h 3461031"/>
              <a:gd name="connsiteX3" fmla="*/ 3543300 w 6400800"/>
              <a:gd name="connsiteY3" fmla="*/ 227506 h 3461031"/>
              <a:gd name="connsiteX4" fmla="*/ 4692650 w 6400800"/>
              <a:gd name="connsiteY4" fmla="*/ 157656 h 3461031"/>
              <a:gd name="connsiteX5" fmla="*/ 6400800 w 6400800"/>
              <a:gd name="connsiteY5" fmla="*/ 2018206 h 3461031"/>
              <a:gd name="connsiteX0" fmla="*/ 0 w 6400800"/>
              <a:gd name="connsiteY0" fmla="*/ 3434475 h 3441420"/>
              <a:gd name="connsiteX1" fmla="*/ 1720850 w 6400800"/>
              <a:gd name="connsiteY1" fmla="*/ 2799475 h 3441420"/>
              <a:gd name="connsiteX2" fmla="*/ 2978150 w 6400800"/>
              <a:gd name="connsiteY2" fmla="*/ 792875 h 3441420"/>
              <a:gd name="connsiteX3" fmla="*/ 3543300 w 6400800"/>
              <a:gd name="connsiteY3" fmla="*/ 208675 h 3441420"/>
              <a:gd name="connsiteX4" fmla="*/ 4692650 w 6400800"/>
              <a:gd name="connsiteY4" fmla="*/ 138825 h 3441420"/>
              <a:gd name="connsiteX5" fmla="*/ 6400800 w 6400800"/>
              <a:gd name="connsiteY5" fmla="*/ 1999375 h 3441420"/>
              <a:gd name="connsiteX0" fmla="*/ 0 w 6400800"/>
              <a:gd name="connsiteY0" fmla="*/ 3466423 h 3473368"/>
              <a:gd name="connsiteX1" fmla="*/ 1720850 w 6400800"/>
              <a:gd name="connsiteY1" fmla="*/ 2831423 h 3473368"/>
              <a:gd name="connsiteX2" fmla="*/ 2978150 w 6400800"/>
              <a:gd name="connsiteY2" fmla="*/ 824823 h 3473368"/>
              <a:gd name="connsiteX3" fmla="*/ 3536950 w 6400800"/>
              <a:gd name="connsiteY3" fmla="*/ 158073 h 3473368"/>
              <a:gd name="connsiteX4" fmla="*/ 4692650 w 6400800"/>
              <a:gd name="connsiteY4" fmla="*/ 170773 h 3473368"/>
              <a:gd name="connsiteX5" fmla="*/ 6400800 w 6400800"/>
              <a:gd name="connsiteY5" fmla="*/ 2031323 h 3473368"/>
              <a:gd name="connsiteX0" fmla="*/ 0 w 6400800"/>
              <a:gd name="connsiteY0" fmla="*/ 3484144 h 3491089"/>
              <a:gd name="connsiteX1" fmla="*/ 1720850 w 6400800"/>
              <a:gd name="connsiteY1" fmla="*/ 2849144 h 3491089"/>
              <a:gd name="connsiteX2" fmla="*/ 2978150 w 6400800"/>
              <a:gd name="connsiteY2" fmla="*/ 842544 h 3491089"/>
              <a:gd name="connsiteX3" fmla="*/ 3536950 w 6400800"/>
              <a:gd name="connsiteY3" fmla="*/ 175794 h 3491089"/>
              <a:gd name="connsiteX4" fmla="*/ 4692650 w 6400800"/>
              <a:gd name="connsiteY4" fmla="*/ 188494 h 3491089"/>
              <a:gd name="connsiteX5" fmla="*/ 6400800 w 6400800"/>
              <a:gd name="connsiteY5" fmla="*/ 2049044 h 3491089"/>
              <a:gd name="connsiteX0" fmla="*/ 0 w 6400800"/>
              <a:gd name="connsiteY0" fmla="*/ 3479706 h 3486651"/>
              <a:gd name="connsiteX1" fmla="*/ 1720850 w 6400800"/>
              <a:gd name="connsiteY1" fmla="*/ 2844706 h 3486651"/>
              <a:gd name="connsiteX2" fmla="*/ 2978150 w 6400800"/>
              <a:gd name="connsiteY2" fmla="*/ 838106 h 3486651"/>
              <a:gd name="connsiteX3" fmla="*/ 3536950 w 6400800"/>
              <a:gd name="connsiteY3" fmla="*/ 171356 h 3486651"/>
              <a:gd name="connsiteX4" fmla="*/ 4692650 w 6400800"/>
              <a:gd name="connsiteY4" fmla="*/ 165006 h 3486651"/>
              <a:gd name="connsiteX5" fmla="*/ 6400800 w 6400800"/>
              <a:gd name="connsiteY5" fmla="*/ 2044606 h 3486651"/>
              <a:gd name="connsiteX0" fmla="*/ 0 w 6400800"/>
              <a:gd name="connsiteY0" fmla="*/ 3427945 h 3434890"/>
              <a:gd name="connsiteX1" fmla="*/ 1720850 w 6400800"/>
              <a:gd name="connsiteY1" fmla="*/ 2792945 h 3434890"/>
              <a:gd name="connsiteX2" fmla="*/ 2978150 w 6400800"/>
              <a:gd name="connsiteY2" fmla="*/ 786345 h 3434890"/>
              <a:gd name="connsiteX3" fmla="*/ 3536950 w 6400800"/>
              <a:gd name="connsiteY3" fmla="*/ 119595 h 3434890"/>
              <a:gd name="connsiteX4" fmla="*/ 4692650 w 6400800"/>
              <a:gd name="connsiteY4" fmla="*/ 113245 h 3434890"/>
              <a:gd name="connsiteX5" fmla="*/ 6400800 w 6400800"/>
              <a:gd name="connsiteY5" fmla="*/ 1992845 h 3434890"/>
              <a:gd name="connsiteX0" fmla="*/ 0 w 6400800"/>
              <a:gd name="connsiteY0" fmla="*/ 3440506 h 3447451"/>
              <a:gd name="connsiteX1" fmla="*/ 1720850 w 6400800"/>
              <a:gd name="connsiteY1" fmla="*/ 2805506 h 3447451"/>
              <a:gd name="connsiteX2" fmla="*/ 2978150 w 6400800"/>
              <a:gd name="connsiteY2" fmla="*/ 798906 h 3447451"/>
              <a:gd name="connsiteX3" fmla="*/ 3536950 w 6400800"/>
              <a:gd name="connsiteY3" fmla="*/ 132156 h 3447451"/>
              <a:gd name="connsiteX4" fmla="*/ 4692650 w 6400800"/>
              <a:gd name="connsiteY4" fmla="*/ 125806 h 3447451"/>
              <a:gd name="connsiteX5" fmla="*/ 6400800 w 6400800"/>
              <a:gd name="connsiteY5" fmla="*/ 2005406 h 3447451"/>
              <a:gd name="connsiteX0" fmla="*/ 0 w 6400800"/>
              <a:gd name="connsiteY0" fmla="*/ 3474724 h 3481669"/>
              <a:gd name="connsiteX1" fmla="*/ 1720850 w 6400800"/>
              <a:gd name="connsiteY1" fmla="*/ 2839724 h 3481669"/>
              <a:gd name="connsiteX2" fmla="*/ 2978150 w 6400800"/>
              <a:gd name="connsiteY2" fmla="*/ 833124 h 3481669"/>
              <a:gd name="connsiteX3" fmla="*/ 3390900 w 6400800"/>
              <a:gd name="connsiteY3" fmla="*/ 204474 h 3481669"/>
              <a:gd name="connsiteX4" fmla="*/ 4692650 w 6400800"/>
              <a:gd name="connsiteY4" fmla="*/ 160024 h 3481669"/>
              <a:gd name="connsiteX5" fmla="*/ 6400800 w 6400800"/>
              <a:gd name="connsiteY5" fmla="*/ 2039624 h 3481669"/>
              <a:gd name="connsiteX0" fmla="*/ 0 w 6400800"/>
              <a:gd name="connsiteY0" fmla="*/ 3485451 h 3492396"/>
              <a:gd name="connsiteX1" fmla="*/ 1720850 w 6400800"/>
              <a:gd name="connsiteY1" fmla="*/ 2850451 h 3492396"/>
              <a:gd name="connsiteX2" fmla="*/ 2978150 w 6400800"/>
              <a:gd name="connsiteY2" fmla="*/ 843851 h 3492396"/>
              <a:gd name="connsiteX3" fmla="*/ 3390900 w 6400800"/>
              <a:gd name="connsiteY3" fmla="*/ 215201 h 3492396"/>
              <a:gd name="connsiteX4" fmla="*/ 4692650 w 6400800"/>
              <a:gd name="connsiteY4" fmla="*/ 170751 h 3492396"/>
              <a:gd name="connsiteX5" fmla="*/ 6400800 w 6400800"/>
              <a:gd name="connsiteY5" fmla="*/ 2050351 h 3492396"/>
              <a:gd name="connsiteX0" fmla="*/ 0 w 6400800"/>
              <a:gd name="connsiteY0" fmla="*/ 3485451 h 3492396"/>
              <a:gd name="connsiteX1" fmla="*/ 1720850 w 6400800"/>
              <a:gd name="connsiteY1" fmla="*/ 2850451 h 3492396"/>
              <a:gd name="connsiteX2" fmla="*/ 2978150 w 6400800"/>
              <a:gd name="connsiteY2" fmla="*/ 843851 h 3492396"/>
              <a:gd name="connsiteX3" fmla="*/ 3390900 w 6400800"/>
              <a:gd name="connsiteY3" fmla="*/ 215201 h 3492396"/>
              <a:gd name="connsiteX4" fmla="*/ 4692650 w 6400800"/>
              <a:gd name="connsiteY4" fmla="*/ 170751 h 3492396"/>
              <a:gd name="connsiteX5" fmla="*/ 6400800 w 6400800"/>
              <a:gd name="connsiteY5" fmla="*/ 2050351 h 3492396"/>
              <a:gd name="connsiteX0" fmla="*/ 0 w 6400800"/>
              <a:gd name="connsiteY0" fmla="*/ 3447607 h 3454552"/>
              <a:gd name="connsiteX1" fmla="*/ 1720850 w 6400800"/>
              <a:gd name="connsiteY1" fmla="*/ 2812607 h 3454552"/>
              <a:gd name="connsiteX2" fmla="*/ 2978150 w 6400800"/>
              <a:gd name="connsiteY2" fmla="*/ 806007 h 3454552"/>
              <a:gd name="connsiteX3" fmla="*/ 3390900 w 6400800"/>
              <a:gd name="connsiteY3" fmla="*/ 177357 h 3454552"/>
              <a:gd name="connsiteX4" fmla="*/ 4692650 w 6400800"/>
              <a:gd name="connsiteY4" fmla="*/ 132907 h 3454552"/>
              <a:gd name="connsiteX5" fmla="*/ 6400800 w 6400800"/>
              <a:gd name="connsiteY5" fmla="*/ 2012507 h 3454552"/>
              <a:gd name="connsiteX0" fmla="*/ 0 w 6400800"/>
              <a:gd name="connsiteY0" fmla="*/ 3425562 h 3432507"/>
              <a:gd name="connsiteX1" fmla="*/ 1720850 w 6400800"/>
              <a:gd name="connsiteY1" fmla="*/ 2790562 h 3432507"/>
              <a:gd name="connsiteX2" fmla="*/ 2978150 w 6400800"/>
              <a:gd name="connsiteY2" fmla="*/ 783962 h 3432507"/>
              <a:gd name="connsiteX3" fmla="*/ 3390900 w 6400800"/>
              <a:gd name="connsiteY3" fmla="*/ 155312 h 3432507"/>
              <a:gd name="connsiteX4" fmla="*/ 4641850 w 6400800"/>
              <a:gd name="connsiteY4" fmla="*/ 110862 h 3432507"/>
              <a:gd name="connsiteX5" fmla="*/ 6400800 w 6400800"/>
              <a:gd name="connsiteY5" fmla="*/ 1990462 h 3432507"/>
              <a:gd name="connsiteX0" fmla="*/ 0 w 6400800"/>
              <a:gd name="connsiteY0" fmla="*/ 3449625 h 3456570"/>
              <a:gd name="connsiteX1" fmla="*/ 1720850 w 6400800"/>
              <a:gd name="connsiteY1" fmla="*/ 2814625 h 3456570"/>
              <a:gd name="connsiteX2" fmla="*/ 2978150 w 6400800"/>
              <a:gd name="connsiteY2" fmla="*/ 808025 h 3456570"/>
              <a:gd name="connsiteX3" fmla="*/ 3390900 w 6400800"/>
              <a:gd name="connsiteY3" fmla="*/ 179375 h 3456570"/>
              <a:gd name="connsiteX4" fmla="*/ 4641850 w 6400800"/>
              <a:gd name="connsiteY4" fmla="*/ 134925 h 3456570"/>
              <a:gd name="connsiteX5" fmla="*/ 6400800 w 6400800"/>
              <a:gd name="connsiteY5" fmla="*/ 2014525 h 3456570"/>
              <a:gd name="connsiteX0" fmla="*/ 0 w 6400800"/>
              <a:gd name="connsiteY0" fmla="*/ 3471119 h 3478064"/>
              <a:gd name="connsiteX1" fmla="*/ 1720850 w 6400800"/>
              <a:gd name="connsiteY1" fmla="*/ 2836119 h 3478064"/>
              <a:gd name="connsiteX2" fmla="*/ 2978150 w 6400800"/>
              <a:gd name="connsiteY2" fmla="*/ 829519 h 3478064"/>
              <a:gd name="connsiteX3" fmla="*/ 3390900 w 6400800"/>
              <a:gd name="connsiteY3" fmla="*/ 200869 h 3478064"/>
              <a:gd name="connsiteX4" fmla="*/ 4641850 w 6400800"/>
              <a:gd name="connsiteY4" fmla="*/ 156419 h 3478064"/>
              <a:gd name="connsiteX5" fmla="*/ 6400800 w 6400800"/>
              <a:gd name="connsiteY5" fmla="*/ 2036019 h 3478064"/>
              <a:gd name="connsiteX0" fmla="*/ 0 w 6400800"/>
              <a:gd name="connsiteY0" fmla="*/ 3489723 h 3496668"/>
              <a:gd name="connsiteX1" fmla="*/ 1720850 w 6400800"/>
              <a:gd name="connsiteY1" fmla="*/ 2854723 h 3496668"/>
              <a:gd name="connsiteX2" fmla="*/ 2978150 w 6400800"/>
              <a:gd name="connsiteY2" fmla="*/ 848123 h 3496668"/>
              <a:gd name="connsiteX3" fmla="*/ 3390900 w 6400800"/>
              <a:gd name="connsiteY3" fmla="*/ 219473 h 3496668"/>
              <a:gd name="connsiteX4" fmla="*/ 4641850 w 6400800"/>
              <a:gd name="connsiteY4" fmla="*/ 175023 h 3496668"/>
              <a:gd name="connsiteX5" fmla="*/ 6400800 w 6400800"/>
              <a:gd name="connsiteY5" fmla="*/ 2054623 h 3496668"/>
              <a:gd name="connsiteX0" fmla="*/ 0 w 6400800"/>
              <a:gd name="connsiteY0" fmla="*/ 3425562 h 3432507"/>
              <a:gd name="connsiteX1" fmla="*/ 1720850 w 6400800"/>
              <a:gd name="connsiteY1" fmla="*/ 2790562 h 3432507"/>
              <a:gd name="connsiteX2" fmla="*/ 2978150 w 6400800"/>
              <a:gd name="connsiteY2" fmla="*/ 783962 h 3432507"/>
              <a:gd name="connsiteX3" fmla="*/ 3390900 w 6400800"/>
              <a:gd name="connsiteY3" fmla="*/ 155312 h 3432507"/>
              <a:gd name="connsiteX4" fmla="*/ 4641850 w 6400800"/>
              <a:gd name="connsiteY4" fmla="*/ 110862 h 3432507"/>
              <a:gd name="connsiteX5" fmla="*/ 6400800 w 6400800"/>
              <a:gd name="connsiteY5" fmla="*/ 1990462 h 3432507"/>
              <a:gd name="connsiteX0" fmla="*/ 0 w 6400800"/>
              <a:gd name="connsiteY0" fmla="*/ 3425562 h 3432507"/>
              <a:gd name="connsiteX1" fmla="*/ 1720850 w 6400800"/>
              <a:gd name="connsiteY1" fmla="*/ 2790562 h 3432507"/>
              <a:gd name="connsiteX2" fmla="*/ 2978150 w 6400800"/>
              <a:gd name="connsiteY2" fmla="*/ 783962 h 3432507"/>
              <a:gd name="connsiteX3" fmla="*/ 3390900 w 6400800"/>
              <a:gd name="connsiteY3" fmla="*/ 155312 h 3432507"/>
              <a:gd name="connsiteX4" fmla="*/ 4641850 w 6400800"/>
              <a:gd name="connsiteY4" fmla="*/ 110862 h 3432507"/>
              <a:gd name="connsiteX5" fmla="*/ 6400800 w 6400800"/>
              <a:gd name="connsiteY5" fmla="*/ 1990462 h 3432507"/>
              <a:gd name="connsiteX0" fmla="*/ 0 w 6400800"/>
              <a:gd name="connsiteY0" fmla="*/ 3462446 h 3469391"/>
              <a:gd name="connsiteX1" fmla="*/ 1720850 w 6400800"/>
              <a:gd name="connsiteY1" fmla="*/ 2827446 h 3469391"/>
              <a:gd name="connsiteX2" fmla="*/ 2978150 w 6400800"/>
              <a:gd name="connsiteY2" fmla="*/ 820846 h 3469391"/>
              <a:gd name="connsiteX3" fmla="*/ 3530600 w 6400800"/>
              <a:gd name="connsiteY3" fmla="*/ 198546 h 3469391"/>
              <a:gd name="connsiteX4" fmla="*/ 4641850 w 6400800"/>
              <a:gd name="connsiteY4" fmla="*/ 147746 h 3469391"/>
              <a:gd name="connsiteX5" fmla="*/ 6400800 w 6400800"/>
              <a:gd name="connsiteY5" fmla="*/ 2027346 h 3469391"/>
              <a:gd name="connsiteX0" fmla="*/ 0 w 6400800"/>
              <a:gd name="connsiteY0" fmla="*/ 3494053 h 3500998"/>
              <a:gd name="connsiteX1" fmla="*/ 1720850 w 6400800"/>
              <a:gd name="connsiteY1" fmla="*/ 2859053 h 3500998"/>
              <a:gd name="connsiteX2" fmla="*/ 2978150 w 6400800"/>
              <a:gd name="connsiteY2" fmla="*/ 852453 h 3500998"/>
              <a:gd name="connsiteX3" fmla="*/ 3530600 w 6400800"/>
              <a:gd name="connsiteY3" fmla="*/ 230153 h 3500998"/>
              <a:gd name="connsiteX4" fmla="*/ 4641850 w 6400800"/>
              <a:gd name="connsiteY4" fmla="*/ 179353 h 3500998"/>
              <a:gd name="connsiteX5" fmla="*/ 6400800 w 6400800"/>
              <a:gd name="connsiteY5" fmla="*/ 2058953 h 3500998"/>
              <a:gd name="connsiteX0" fmla="*/ 0 w 6400800"/>
              <a:gd name="connsiteY0" fmla="*/ 3508148 h 3515093"/>
              <a:gd name="connsiteX1" fmla="*/ 1720850 w 6400800"/>
              <a:gd name="connsiteY1" fmla="*/ 2873148 h 3515093"/>
              <a:gd name="connsiteX2" fmla="*/ 2978150 w 6400800"/>
              <a:gd name="connsiteY2" fmla="*/ 866548 h 3515093"/>
              <a:gd name="connsiteX3" fmla="*/ 3530600 w 6400800"/>
              <a:gd name="connsiteY3" fmla="*/ 244248 h 3515093"/>
              <a:gd name="connsiteX4" fmla="*/ 4641850 w 6400800"/>
              <a:gd name="connsiteY4" fmla="*/ 193448 h 3515093"/>
              <a:gd name="connsiteX5" fmla="*/ 6400800 w 6400800"/>
              <a:gd name="connsiteY5" fmla="*/ 2073048 h 3515093"/>
              <a:gd name="connsiteX0" fmla="*/ 0 w 6400800"/>
              <a:gd name="connsiteY0" fmla="*/ 3518757 h 3525702"/>
              <a:gd name="connsiteX1" fmla="*/ 1720850 w 6400800"/>
              <a:gd name="connsiteY1" fmla="*/ 2883757 h 3525702"/>
              <a:gd name="connsiteX2" fmla="*/ 2978150 w 6400800"/>
              <a:gd name="connsiteY2" fmla="*/ 877157 h 3525702"/>
              <a:gd name="connsiteX3" fmla="*/ 3530600 w 6400800"/>
              <a:gd name="connsiteY3" fmla="*/ 254857 h 3525702"/>
              <a:gd name="connsiteX4" fmla="*/ 4641850 w 6400800"/>
              <a:gd name="connsiteY4" fmla="*/ 204057 h 3525702"/>
              <a:gd name="connsiteX5" fmla="*/ 6400800 w 6400800"/>
              <a:gd name="connsiteY5" fmla="*/ 2083657 h 3525702"/>
              <a:gd name="connsiteX0" fmla="*/ 0 w 6400800"/>
              <a:gd name="connsiteY0" fmla="*/ 3552849 h 3559794"/>
              <a:gd name="connsiteX1" fmla="*/ 1720850 w 6400800"/>
              <a:gd name="connsiteY1" fmla="*/ 2917849 h 3559794"/>
              <a:gd name="connsiteX2" fmla="*/ 2978150 w 6400800"/>
              <a:gd name="connsiteY2" fmla="*/ 911249 h 3559794"/>
              <a:gd name="connsiteX3" fmla="*/ 3454400 w 6400800"/>
              <a:gd name="connsiteY3" fmla="*/ 225449 h 3559794"/>
              <a:gd name="connsiteX4" fmla="*/ 4641850 w 6400800"/>
              <a:gd name="connsiteY4" fmla="*/ 238149 h 3559794"/>
              <a:gd name="connsiteX5" fmla="*/ 6400800 w 6400800"/>
              <a:gd name="connsiteY5" fmla="*/ 2117749 h 3559794"/>
              <a:gd name="connsiteX0" fmla="*/ 0 w 6400800"/>
              <a:gd name="connsiteY0" fmla="*/ 3509721 h 3516666"/>
              <a:gd name="connsiteX1" fmla="*/ 1720850 w 6400800"/>
              <a:gd name="connsiteY1" fmla="*/ 2874721 h 3516666"/>
              <a:gd name="connsiteX2" fmla="*/ 2978150 w 6400800"/>
              <a:gd name="connsiteY2" fmla="*/ 868121 h 3516666"/>
              <a:gd name="connsiteX3" fmla="*/ 3454400 w 6400800"/>
              <a:gd name="connsiteY3" fmla="*/ 182321 h 3516666"/>
              <a:gd name="connsiteX4" fmla="*/ 4641850 w 6400800"/>
              <a:gd name="connsiteY4" fmla="*/ 195021 h 3516666"/>
              <a:gd name="connsiteX5" fmla="*/ 6400800 w 6400800"/>
              <a:gd name="connsiteY5" fmla="*/ 2074621 h 3516666"/>
              <a:gd name="connsiteX0" fmla="*/ 0 w 6400800"/>
              <a:gd name="connsiteY0" fmla="*/ 3482249 h 3489194"/>
              <a:gd name="connsiteX1" fmla="*/ 1720850 w 6400800"/>
              <a:gd name="connsiteY1" fmla="*/ 2847249 h 3489194"/>
              <a:gd name="connsiteX2" fmla="*/ 2978150 w 6400800"/>
              <a:gd name="connsiteY2" fmla="*/ 840649 h 3489194"/>
              <a:gd name="connsiteX3" fmla="*/ 3454400 w 6400800"/>
              <a:gd name="connsiteY3" fmla="*/ 154849 h 3489194"/>
              <a:gd name="connsiteX4" fmla="*/ 4641850 w 6400800"/>
              <a:gd name="connsiteY4" fmla="*/ 167549 h 3489194"/>
              <a:gd name="connsiteX5" fmla="*/ 6400800 w 6400800"/>
              <a:gd name="connsiteY5" fmla="*/ 2047149 h 3489194"/>
              <a:gd name="connsiteX0" fmla="*/ 0 w 6400800"/>
              <a:gd name="connsiteY0" fmla="*/ 3420375 h 3427320"/>
              <a:gd name="connsiteX1" fmla="*/ 1720850 w 6400800"/>
              <a:gd name="connsiteY1" fmla="*/ 2785375 h 3427320"/>
              <a:gd name="connsiteX2" fmla="*/ 2978150 w 6400800"/>
              <a:gd name="connsiteY2" fmla="*/ 778775 h 3427320"/>
              <a:gd name="connsiteX3" fmla="*/ 3454400 w 6400800"/>
              <a:gd name="connsiteY3" fmla="*/ 92975 h 3427320"/>
              <a:gd name="connsiteX4" fmla="*/ 4641850 w 6400800"/>
              <a:gd name="connsiteY4" fmla="*/ 105675 h 3427320"/>
              <a:gd name="connsiteX5" fmla="*/ 6400800 w 6400800"/>
              <a:gd name="connsiteY5" fmla="*/ 1985275 h 3427320"/>
              <a:gd name="connsiteX0" fmla="*/ 0 w 6400800"/>
              <a:gd name="connsiteY0" fmla="*/ 3420375 h 3427320"/>
              <a:gd name="connsiteX1" fmla="*/ 1720850 w 6400800"/>
              <a:gd name="connsiteY1" fmla="*/ 2785375 h 3427320"/>
              <a:gd name="connsiteX2" fmla="*/ 2978150 w 6400800"/>
              <a:gd name="connsiteY2" fmla="*/ 778775 h 3427320"/>
              <a:gd name="connsiteX3" fmla="*/ 3454400 w 6400800"/>
              <a:gd name="connsiteY3" fmla="*/ 92975 h 3427320"/>
              <a:gd name="connsiteX4" fmla="*/ 4641850 w 6400800"/>
              <a:gd name="connsiteY4" fmla="*/ 105675 h 3427320"/>
              <a:gd name="connsiteX5" fmla="*/ 6400800 w 6400800"/>
              <a:gd name="connsiteY5" fmla="*/ 1985275 h 3427320"/>
              <a:gd name="connsiteX0" fmla="*/ 0 w 6400800"/>
              <a:gd name="connsiteY0" fmla="*/ 3425834 h 3432848"/>
              <a:gd name="connsiteX1" fmla="*/ 1720850 w 6400800"/>
              <a:gd name="connsiteY1" fmla="*/ 2790834 h 3432848"/>
              <a:gd name="connsiteX2" fmla="*/ 2876550 w 6400800"/>
              <a:gd name="connsiteY2" fmla="*/ 765184 h 3432848"/>
              <a:gd name="connsiteX3" fmla="*/ 3454400 w 6400800"/>
              <a:gd name="connsiteY3" fmla="*/ 98434 h 3432848"/>
              <a:gd name="connsiteX4" fmla="*/ 4641850 w 6400800"/>
              <a:gd name="connsiteY4" fmla="*/ 111134 h 3432848"/>
              <a:gd name="connsiteX5" fmla="*/ 6400800 w 6400800"/>
              <a:gd name="connsiteY5" fmla="*/ 1990734 h 3432848"/>
              <a:gd name="connsiteX0" fmla="*/ 0 w 6400800"/>
              <a:gd name="connsiteY0" fmla="*/ 3425834 h 3432848"/>
              <a:gd name="connsiteX1" fmla="*/ 1720850 w 6400800"/>
              <a:gd name="connsiteY1" fmla="*/ 2790834 h 3432848"/>
              <a:gd name="connsiteX2" fmla="*/ 2876550 w 6400800"/>
              <a:gd name="connsiteY2" fmla="*/ 765184 h 3432848"/>
              <a:gd name="connsiteX3" fmla="*/ 3454400 w 6400800"/>
              <a:gd name="connsiteY3" fmla="*/ 98434 h 3432848"/>
              <a:gd name="connsiteX4" fmla="*/ 4641850 w 6400800"/>
              <a:gd name="connsiteY4" fmla="*/ 111134 h 3432848"/>
              <a:gd name="connsiteX5" fmla="*/ 6400800 w 6400800"/>
              <a:gd name="connsiteY5" fmla="*/ 1990734 h 3432848"/>
              <a:gd name="connsiteX0" fmla="*/ 0 w 6400800"/>
              <a:gd name="connsiteY0" fmla="*/ 3425834 h 3432848"/>
              <a:gd name="connsiteX1" fmla="*/ 1720850 w 6400800"/>
              <a:gd name="connsiteY1" fmla="*/ 2790834 h 3432848"/>
              <a:gd name="connsiteX2" fmla="*/ 2876550 w 6400800"/>
              <a:gd name="connsiteY2" fmla="*/ 765184 h 3432848"/>
              <a:gd name="connsiteX3" fmla="*/ 3454400 w 6400800"/>
              <a:gd name="connsiteY3" fmla="*/ 98434 h 3432848"/>
              <a:gd name="connsiteX4" fmla="*/ 4641850 w 6400800"/>
              <a:gd name="connsiteY4" fmla="*/ 111134 h 3432848"/>
              <a:gd name="connsiteX5" fmla="*/ 6400800 w 6400800"/>
              <a:gd name="connsiteY5" fmla="*/ 1990734 h 3432848"/>
              <a:gd name="connsiteX0" fmla="*/ 0 w 6400800"/>
              <a:gd name="connsiteY0" fmla="*/ 3426577 h 3433545"/>
              <a:gd name="connsiteX1" fmla="*/ 1720850 w 6400800"/>
              <a:gd name="connsiteY1" fmla="*/ 2791577 h 3433545"/>
              <a:gd name="connsiteX2" fmla="*/ 2895600 w 6400800"/>
              <a:gd name="connsiteY2" fmla="*/ 778627 h 3433545"/>
              <a:gd name="connsiteX3" fmla="*/ 3454400 w 6400800"/>
              <a:gd name="connsiteY3" fmla="*/ 99177 h 3433545"/>
              <a:gd name="connsiteX4" fmla="*/ 4641850 w 6400800"/>
              <a:gd name="connsiteY4" fmla="*/ 111877 h 3433545"/>
              <a:gd name="connsiteX5" fmla="*/ 6400800 w 6400800"/>
              <a:gd name="connsiteY5" fmla="*/ 1991477 h 3433545"/>
              <a:gd name="connsiteX0" fmla="*/ 0 w 6400800"/>
              <a:gd name="connsiteY0" fmla="*/ 3438128 h 3445096"/>
              <a:gd name="connsiteX1" fmla="*/ 1720850 w 6400800"/>
              <a:gd name="connsiteY1" fmla="*/ 2803128 h 3445096"/>
              <a:gd name="connsiteX2" fmla="*/ 2895600 w 6400800"/>
              <a:gd name="connsiteY2" fmla="*/ 790178 h 3445096"/>
              <a:gd name="connsiteX3" fmla="*/ 3454400 w 6400800"/>
              <a:gd name="connsiteY3" fmla="*/ 110728 h 3445096"/>
              <a:gd name="connsiteX4" fmla="*/ 4641850 w 6400800"/>
              <a:gd name="connsiteY4" fmla="*/ 123428 h 3445096"/>
              <a:gd name="connsiteX5" fmla="*/ 6400800 w 6400800"/>
              <a:gd name="connsiteY5" fmla="*/ 2003028 h 3445096"/>
              <a:gd name="connsiteX0" fmla="*/ 0 w 6400800"/>
              <a:gd name="connsiteY0" fmla="*/ 3447846 h 3454814"/>
              <a:gd name="connsiteX1" fmla="*/ 1720850 w 6400800"/>
              <a:gd name="connsiteY1" fmla="*/ 2812846 h 3454814"/>
              <a:gd name="connsiteX2" fmla="*/ 2895600 w 6400800"/>
              <a:gd name="connsiteY2" fmla="*/ 799896 h 3454814"/>
              <a:gd name="connsiteX3" fmla="*/ 3454400 w 6400800"/>
              <a:gd name="connsiteY3" fmla="*/ 120446 h 3454814"/>
              <a:gd name="connsiteX4" fmla="*/ 4641850 w 6400800"/>
              <a:gd name="connsiteY4" fmla="*/ 133146 h 3454814"/>
              <a:gd name="connsiteX5" fmla="*/ 6400800 w 6400800"/>
              <a:gd name="connsiteY5" fmla="*/ 2012746 h 3454814"/>
              <a:gd name="connsiteX0" fmla="*/ 0 w 6400800"/>
              <a:gd name="connsiteY0" fmla="*/ 3457863 h 3464831"/>
              <a:gd name="connsiteX1" fmla="*/ 1720850 w 6400800"/>
              <a:gd name="connsiteY1" fmla="*/ 2822863 h 3464831"/>
              <a:gd name="connsiteX2" fmla="*/ 2895600 w 6400800"/>
              <a:gd name="connsiteY2" fmla="*/ 809913 h 3464831"/>
              <a:gd name="connsiteX3" fmla="*/ 3454400 w 6400800"/>
              <a:gd name="connsiteY3" fmla="*/ 130463 h 3464831"/>
              <a:gd name="connsiteX4" fmla="*/ 4641850 w 6400800"/>
              <a:gd name="connsiteY4" fmla="*/ 143163 h 3464831"/>
              <a:gd name="connsiteX5" fmla="*/ 6400800 w 6400800"/>
              <a:gd name="connsiteY5" fmla="*/ 2022763 h 3464831"/>
              <a:gd name="connsiteX0" fmla="*/ 0 w 6400800"/>
              <a:gd name="connsiteY0" fmla="*/ 3457863 h 3457863"/>
              <a:gd name="connsiteX1" fmla="*/ 1720850 w 6400800"/>
              <a:gd name="connsiteY1" fmla="*/ 2822863 h 3457863"/>
              <a:gd name="connsiteX2" fmla="*/ 2895600 w 6400800"/>
              <a:gd name="connsiteY2" fmla="*/ 809913 h 3457863"/>
              <a:gd name="connsiteX3" fmla="*/ 3454400 w 6400800"/>
              <a:gd name="connsiteY3" fmla="*/ 130463 h 3457863"/>
              <a:gd name="connsiteX4" fmla="*/ 4641850 w 6400800"/>
              <a:gd name="connsiteY4" fmla="*/ 143163 h 3457863"/>
              <a:gd name="connsiteX5" fmla="*/ 6400800 w 6400800"/>
              <a:gd name="connsiteY5" fmla="*/ 2022763 h 345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0" h="3457863">
                <a:moveTo>
                  <a:pt x="0" y="3457863"/>
                </a:moveTo>
                <a:cubicBezTo>
                  <a:pt x="620712" y="3395950"/>
                  <a:pt x="1238250" y="3264188"/>
                  <a:pt x="1720850" y="2822863"/>
                </a:cubicBezTo>
                <a:cubicBezTo>
                  <a:pt x="2203450" y="2381538"/>
                  <a:pt x="2632075" y="1233246"/>
                  <a:pt x="2895600" y="809913"/>
                </a:cubicBezTo>
                <a:cubicBezTo>
                  <a:pt x="3159125" y="386580"/>
                  <a:pt x="3182408" y="273338"/>
                  <a:pt x="3454400" y="130463"/>
                </a:cubicBezTo>
                <a:cubicBezTo>
                  <a:pt x="3726392" y="-12412"/>
                  <a:pt x="4131733" y="-76970"/>
                  <a:pt x="4641850" y="143163"/>
                </a:cubicBezTo>
                <a:cubicBezTo>
                  <a:pt x="5151967" y="363296"/>
                  <a:pt x="6400800" y="2022763"/>
                  <a:pt x="6400800" y="2022763"/>
                </a:cubicBezTo>
              </a:path>
            </a:pathLst>
          </a:custGeom>
          <a:ln w="57150" cmpd="sng">
            <a:solidFill>
              <a:srgbClr val="0000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1905000" y="1524000"/>
            <a:ext cx="1371600" cy="381000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導入</a:t>
            </a:r>
          </a:p>
        </p:txBody>
      </p:sp>
      <p:sp>
        <p:nvSpPr>
          <p:cNvPr id="12" name="角丸四角形 11"/>
          <p:cNvSpPr/>
          <p:nvPr/>
        </p:nvSpPr>
        <p:spPr bwMode="auto">
          <a:xfrm>
            <a:off x="3581400" y="1524000"/>
            <a:ext cx="1371600" cy="381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成長</a:t>
            </a:r>
          </a:p>
        </p:txBody>
      </p:sp>
      <p:sp>
        <p:nvSpPr>
          <p:cNvPr id="13" name="角丸四角形 12"/>
          <p:cNvSpPr/>
          <p:nvPr/>
        </p:nvSpPr>
        <p:spPr bwMode="auto">
          <a:xfrm>
            <a:off x="5257800" y="1524000"/>
            <a:ext cx="1371600" cy="381000"/>
          </a:xfrm>
          <a:prstGeom prst="roundRect">
            <a:avLst>
              <a:gd name="adj" fmla="val 0"/>
            </a:avLst>
          </a:prstGeom>
          <a:solidFill>
            <a:srgbClr val="80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成熟</a:t>
            </a:r>
          </a:p>
        </p:txBody>
      </p:sp>
      <p:sp>
        <p:nvSpPr>
          <p:cNvPr id="14" name="角丸四角形 13"/>
          <p:cNvSpPr/>
          <p:nvPr/>
        </p:nvSpPr>
        <p:spPr bwMode="auto">
          <a:xfrm>
            <a:off x="6934200" y="1524000"/>
            <a:ext cx="1371600" cy="3810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衰退</a:t>
            </a:r>
          </a:p>
        </p:txBody>
      </p:sp>
      <p:cxnSp>
        <p:nvCxnSpPr>
          <p:cNvPr id="16" name="直線コネクタ 15"/>
          <p:cNvCxnSpPr/>
          <p:nvPr/>
        </p:nvCxnSpPr>
        <p:spPr bwMode="auto">
          <a:xfrm>
            <a:off x="1752600" y="3810000"/>
            <a:ext cx="670560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円/楕円 16"/>
          <p:cNvSpPr/>
          <p:nvPr/>
        </p:nvSpPr>
        <p:spPr bwMode="auto">
          <a:xfrm>
            <a:off x="5257800" y="2362200"/>
            <a:ext cx="1371600" cy="1371600"/>
          </a:xfrm>
          <a:prstGeom prst="ellipse">
            <a:avLst/>
          </a:prstGeom>
          <a:gradFill flip="none" rotWithShape="1">
            <a:gsLst>
              <a:gs pos="23000">
                <a:srgbClr val="0000FF">
                  <a:alpha val="94000"/>
                </a:srgbClr>
              </a:gs>
              <a:gs pos="100000">
                <a:srgbClr val="66FFCC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資金</a:t>
            </a:r>
          </a:p>
        </p:txBody>
      </p:sp>
      <p:grpSp>
        <p:nvGrpSpPr>
          <p:cNvPr id="3" name="図形グループ 2"/>
          <p:cNvGrpSpPr/>
          <p:nvPr/>
        </p:nvGrpSpPr>
        <p:grpSpPr>
          <a:xfrm>
            <a:off x="1905000" y="3642959"/>
            <a:ext cx="3684381" cy="1691041"/>
            <a:chOff x="1905000" y="3642959"/>
            <a:chExt cx="3684381" cy="1691041"/>
          </a:xfrm>
        </p:grpSpPr>
        <p:sp>
          <p:nvSpPr>
            <p:cNvPr id="18" name="円/楕円 17"/>
            <p:cNvSpPr/>
            <p:nvPr/>
          </p:nvSpPr>
          <p:spPr bwMode="auto">
            <a:xfrm>
              <a:off x="1905000" y="3962400"/>
              <a:ext cx="1371600" cy="1371600"/>
            </a:xfrm>
            <a:prstGeom prst="ellipse">
              <a:avLst/>
            </a:prstGeom>
            <a:gradFill flip="none" rotWithShape="1">
              <a:gsLst>
                <a:gs pos="23000">
                  <a:srgbClr val="0000FF">
                    <a:alpha val="94000"/>
                  </a:srgbClr>
                </a:gs>
                <a:gs pos="100000">
                  <a:srgbClr val="66FFCC">
                    <a:alpha val="59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HG丸ｺﾞｼｯｸM-PRO" pitchFamily="50" charset="-128"/>
                </a:rPr>
                <a:t>資金</a:t>
              </a:r>
            </a:p>
          </p:txBody>
        </p:sp>
        <p:sp>
          <p:nvSpPr>
            <p:cNvPr id="20" name="左矢印 19"/>
            <p:cNvSpPr/>
            <p:nvPr/>
          </p:nvSpPr>
          <p:spPr bwMode="auto">
            <a:xfrm rot="19948207">
              <a:off x="2967178" y="3642959"/>
              <a:ext cx="2622203" cy="609600"/>
            </a:xfrm>
            <a:prstGeom prst="leftArrow">
              <a:avLst/>
            </a:prstGeom>
            <a:solidFill>
              <a:schemeClr val="bg1">
                <a:alpha val="68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</p:grpSp>
      <p:cxnSp>
        <p:nvCxnSpPr>
          <p:cNvPr id="22" name="直線矢印コネクタ 21"/>
          <p:cNvCxnSpPr/>
          <p:nvPr/>
        </p:nvCxnSpPr>
        <p:spPr bwMode="auto">
          <a:xfrm flipV="1">
            <a:off x="1295400" y="1295400"/>
            <a:ext cx="0" cy="4572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93CDD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ホームベース 18"/>
          <p:cNvSpPr/>
          <p:nvPr/>
        </p:nvSpPr>
        <p:spPr bwMode="auto">
          <a:xfrm>
            <a:off x="533400" y="3581400"/>
            <a:ext cx="1143000" cy="457200"/>
          </a:xfrm>
          <a:prstGeom prst="homePlate">
            <a:avLst/>
          </a:prstGeom>
          <a:solidFill>
            <a:srgbClr val="33ACBD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採算ライン</a:t>
            </a:r>
          </a:p>
        </p:txBody>
      </p:sp>
      <p:cxnSp>
        <p:nvCxnSpPr>
          <p:cNvPr id="27" name="直線矢印コネクタ 26"/>
          <p:cNvCxnSpPr/>
          <p:nvPr/>
        </p:nvCxnSpPr>
        <p:spPr bwMode="auto">
          <a:xfrm>
            <a:off x="1752600" y="6248400"/>
            <a:ext cx="67056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図 31" descr="MC9004316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62000" cy="762000"/>
          </a:xfrm>
          <a:prstGeom prst="rect">
            <a:avLst/>
          </a:prstGeom>
        </p:spPr>
      </p:pic>
      <p:pic>
        <p:nvPicPr>
          <p:cNvPr id="33" name="図 32" descr="MC90043158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43600"/>
            <a:ext cx="673100" cy="6731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28800" y="2057400"/>
            <a:ext cx="3518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6600"/>
                </a:solidFill>
                <a:effectLst/>
              </a:rPr>
              <a:t>新規事業が成功する条件は、</a:t>
            </a:r>
            <a:endParaRPr kumimoji="1" lang="en-US" altLang="ja-JP" sz="2000" dirty="0" smtClean="0">
              <a:solidFill>
                <a:srgbClr val="FF6600"/>
              </a:solidFill>
              <a:effectLst/>
            </a:endParaRPr>
          </a:p>
          <a:p>
            <a:r>
              <a:rPr kumimoji="1" lang="ja-JP" altLang="en-US" sz="2000" dirty="0" smtClean="0">
                <a:solidFill>
                  <a:srgbClr val="FF6600"/>
                </a:solidFill>
                <a:effectLst/>
              </a:rPr>
              <a:t>成功するまで失敗を</a:t>
            </a:r>
            <a:endParaRPr kumimoji="1" lang="en-US" altLang="ja-JP" sz="2000" dirty="0" smtClean="0">
              <a:solidFill>
                <a:srgbClr val="FF6600"/>
              </a:solidFill>
              <a:effectLst/>
            </a:endParaRPr>
          </a:p>
          <a:p>
            <a:r>
              <a:rPr kumimoji="1" lang="ja-JP" altLang="en-US" sz="2000" dirty="0" smtClean="0">
                <a:solidFill>
                  <a:srgbClr val="FF6600"/>
                </a:solidFill>
                <a:effectLst/>
              </a:rPr>
              <a:t>繰り返すことができる</a:t>
            </a:r>
            <a:endParaRPr kumimoji="1" lang="en-US" altLang="ja-JP" sz="2000" dirty="0" smtClean="0">
              <a:solidFill>
                <a:srgbClr val="FF6600"/>
              </a:solidFill>
              <a:effectLst/>
            </a:endParaRPr>
          </a:p>
          <a:p>
            <a:r>
              <a:rPr kumimoji="1" lang="ja-JP" altLang="en-US" sz="2000" dirty="0" smtClean="0">
                <a:solidFill>
                  <a:srgbClr val="FF6600"/>
                </a:solidFill>
                <a:effectLst/>
              </a:rPr>
              <a:t>資金力があること。</a:t>
            </a:r>
            <a:endParaRPr kumimoji="1" lang="ja-JP" altLang="en-US" sz="2000" dirty="0">
              <a:solidFill>
                <a:srgbClr val="FF66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409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資金シフトの進める</a:t>
            </a:r>
          </a:p>
        </p:txBody>
      </p:sp>
      <p:sp>
        <p:nvSpPr>
          <p:cNvPr id="10" name="フリーフォーム 9"/>
          <p:cNvSpPr/>
          <p:nvPr/>
        </p:nvSpPr>
        <p:spPr>
          <a:xfrm>
            <a:off x="2209800" y="3657600"/>
            <a:ext cx="3303030" cy="1784375"/>
          </a:xfrm>
          <a:custGeom>
            <a:avLst/>
            <a:gdLst>
              <a:gd name="connsiteX0" fmla="*/ 0 w 6400800"/>
              <a:gd name="connsiteY0" fmla="*/ 3536224 h 3570801"/>
              <a:gd name="connsiteX1" fmla="*/ 1758950 w 6400800"/>
              <a:gd name="connsiteY1" fmla="*/ 3212374 h 3570801"/>
              <a:gd name="connsiteX2" fmla="*/ 3028950 w 6400800"/>
              <a:gd name="connsiteY2" fmla="*/ 964474 h 3570801"/>
              <a:gd name="connsiteX3" fmla="*/ 3905250 w 6400800"/>
              <a:gd name="connsiteY3" fmla="*/ 221524 h 3570801"/>
              <a:gd name="connsiteX4" fmla="*/ 4775200 w 6400800"/>
              <a:gd name="connsiteY4" fmla="*/ 151674 h 3570801"/>
              <a:gd name="connsiteX5" fmla="*/ 6400800 w 6400800"/>
              <a:gd name="connsiteY5" fmla="*/ 2101124 h 3570801"/>
              <a:gd name="connsiteX0" fmla="*/ 0 w 6400800"/>
              <a:gd name="connsiteY0" fmla="*/ 3600535 h 3635112"/>
              <a:gd name="connsiteX1" fmla="*/ 1758950 w 6400800"/>
              <a:gd name="connsiteY1" fmla="*/ 3276685 h 3635112"/>
              <a:gd name="connsiteX2" fmla="*/ 3028950 w 6400800"/>
              <a:gd name="connsiteY2" fmla="*/ 1028785 h 3635112"/>
              <a:gd name="connsiteX3" fmla="*/ 3746500 w 6400800"/>
              <a:gd name="connsiteY3" fmla="*/ 139785 h 3635112"/>
              <a:gd name="connsiteX4" fmla="*/ 4775200 w 6400800"/>
              <a:gd name="connsiteY4" fmla="*/ 215985 h 3635112"/>
              <a:gd name="connsiteX5" fmla="*/ 6400800 w 6400800"/>
              <a:gd name="connsiteY5" fmla="*/ 2165435 h 3635112"/>
              <a:gd name="connsiteX0" fmla="*/ 0 w 6400800"/>
              <a:gd name="connsiteY0" fmla="*/ 3591675 h 3626252"/>
              <a:gd name="connsiteX1" fmla="*/ 1758950 w 6400800"/>
              <a:gd name="connsiteY1" fmla="*/ 3267825 h 3626252"/>
              <a:gd name="connsiteX2" fmla="*/ 3028950 w 6400800"/>
              <a:gd name="connsiteY2" fmla="*/ 1019925 h 3626252"/>
              <a:gd name="connsiteX3" fmla="*/ 3746500 w 6400800"/>
              <a:gd name="connsiteY3" fmla="*/ 130925 h 3626252"/>
              <a:gd name="connsiteX4" fmla="*/ 4775200 w 6400800"/>
              <a:gd name="connsiteY4" fmla="*/ 207125 h 3626252"/>
              <a:gd name="connsiteX5" fmla="*/ 6400800 w 6400800"/>
              <a:gd name="connsiteY5" fmla="*/ 2156575 h 3626252"/>
              <a:gd name="connsiteX0" fmla="*/ 0 w 6400800"/>
              <a:gd name="connsiteY0" fmla="*/ 3514171 h 3548748"/>
              <a:gd name="connsiteX1" fmla="*/ 1758950 w 6400800"/>
              <a:gd name="connsiteY1" fmla="*/ 3190321 h 3548748"/>
              <a:gd name="connsiteX2" fmla="*/ 3028950 w 6400800"/>
              <a:gd name="connsiteY2" fmla="*/ 942421 h 3548748"/>
              <a:gd name="connsiteX3" fmla="*/ 3746500 w 6400800"/>
              <a:gd name="connsiteY3" fmla="*/ 53421 h 3548748"/>
              <a:gd name="connsiteX4" fmla="*/ 4775200 w 6400800"/>
              <a:gd name="connsiteY4" fmla="*/ 129621 h 3548748"/>
              <a:gd name="connsiteX5" fmla="*/ 6400800 w 6400800"/>
              <a:gd name="connsiteY5" fmla="*/ 2079071 h 3548748"/>
              <a:gd name="connsiteX0" fmla="*/ 0 w 6400800"/>
              <a:gd name="connsiteY0" fmla="*/ 3542723 h 3577300"/>
              <a:gd name="connsiteX1" fmla="*/ 1758950 w 6400800"/>
              <a:gd name="connsiteY1" fmla="*/ 3218873 h 3577300"/>
              <a:gd name="connsiteX2" fmla="*/ 3028950 w 6400800"/>
              <a:gd name="connsiteY2" fmla="*/ 970973 h 3577300"/>
              <a:gd name="connsiteX3" fmla="*/ 3746500 w 6400800"/>
              <a:gd name="connsiteY3" fmla="*/ 81973 h 3577300"/>
              <a:gd name="connsiteX4" fmla="*/ 4572000 w 6400800"/>
              <a:gd name="connsiteY4" fmla="*/ 113723 h 3577300"/>
              <a:gd name="connsiteX5" fmla="*/ 6400800 w 6400800"/>
              <a:gd name="connsiteY5" fmla="*/ 2107623 h 3577300"/>
              <a:gd name="connsiteX0" fmla="*/ 0 w 6400800"/>
              <a:gd name="connsiteY0" fmla="*/ 3578958 h 3613535"/>
              <a:gd name="connsiteX1" fmla="*/ 1758950 w 6400800"/>
              <a:gd name="connsiteY1" fmla="*/ 3255108 h 3613535"/>
              <a:gd name="connsiteX2" fmla="*/ 3028950 w 6400800"/>
              <a:gd name="connsiteY2" fmla="*/ 1007208 h 3613535"/>
              <a:gd name="connsiteX3" fmla="*/ 3746500 w 6400800"/>
              <a:gd name="connsiteY3" fmla="*/ 118208 h 3613535"/>
              <a:gd name="connsiteX4" fmla="*/ 4584700 w 6400800"/>
              <a:gd name="connsiteY4" fmla="*/ 80108 h 3613535"/>
              <a:gd name="connsiteX5" fmla="*/ 6400800 w 6400800"/>
              <a:gd name="connsiteY5" fmla="*/ 2143858 h 3613535"/>
              <a:gd name="connsiteX0" fmla="*/ 0 w 6400800"/>
              <a:gd name="connsiteY0" fmla="*/ 3543075 h 3577652"/>
              <a:gd name="connsiteX1" fmla="*/ 1758950 w 6400800"/>
              <a:gd name="connsiteY1" fmla="*/ 3219225 h 3577652"/>
              <a:gd name="connsiteX2" fmla="*/ 3028950 w 6400800"/>
              <a:gd name="connsiteY2" fmla="*/ 971325 h 3577652"/>
              <a:gd name="connsiteX3" fmla="*/ 3746500 w 6400800"/>
              <a:gd name="connsiteY3" fmla="*/ 82325 h 3577652"/>
              <a:gd name="connsiteX4" fmla="*/ 4584700 w 6400800"/>
              <a:gd name="connsiteY4" fmla="*/ 44225 h 3577652"/>
              <a:gd name="connsiteX5" fmla="*/ 6400800 w 6400800"/>
              <a:gd name="connsiteY5" fmla="*/ 2107975 h 3577652"/>
              <a:gd name="connsiteX0" fmla="*/ 0 w 6400800"/>
              <a:gd name="connsiteY0" fmla="*/ 3516761 h 3551338"/>
              <a:gd name="connsiteX1" fmla="*/ 1758950 w 6400800"/>
              <a:gd name="connsiteY1" fmla="*/ 3192911 h 3551338"/>
              <a:gd name="connsiteX2" fmla="*/ 3028950 w 6400800"/>
              <a:gd name="connsiteY2" fmla="*/ 945011 h 3551338"/>
              <a:gd name="connsiteX3" fmla="*/ 3746500 w 6400800"/>
              <a:gd name="connsiteY3" fmla="*/ 56011 h 3551338"/>
              <a:gd name="connsiteX4" fmla="*/ 4584700 w 6400800"/>
              <a:gd name="connsiteY4" fmla="*/ 17911 h 3551338"/>
              <a:gd name="connsiteX5" fmla="*/ 6400800 w 6400800"/>
              <a:gd name="connsiteY5" fmla="*/ 2081661 h 3551338"/>
              <a:gd name="connsiteX0" fmla="*/ 0 w 6400800"/>
              <a:gd name="connsiteY0" fmla="*/ 3632817 h 3667394"/>
              <a:gd name="connsiteX1" fmla="*/ 1758950 w 6400800"/>
              <a:gd name="connsiteY1" fmla="*/ 3308967 h 3667394"/>
              <a:gd name="connsiteX2" fmla="*/ 3028950 w 6400800"/>
              <a:gd name="connsiteY2" fmla="*/ 1061067 h 3667394"/>
              <a:gd name="connsiteX3" fmla="*/ 3498850 w 6400800"/>
              <a:gd name="connsiteY3" fmla="*/ 254617 h 3667394"/>
              <a:gd name="connsiteX4" fmla="*/ 4584700 w 6400800"/>
              <a:gd name="connsiteY4" fmla="*/ 133967 h 3667394"/>
              <a:gd name="connsiteX5" fmla="*/ 6400800 w 6400800"/>
              <a:gd name="connsiteY5" fmla="*/ 2197717 h 3667394"/>
              <a:gd name="connsiteX0" fmla="*/ 0 w 6400800"/>
              <a:gd name="connsiteY0" fmla="*/ 3643101 h 3677678"/>
              <a:gd name="connsiteX1" fmla="*/ 1758950 w 6400800"/>
              <a:gd name="connsiteY1" fmla="*/ 3319251 h 3677678"/>
              <a:gd name="connsiteX2" fmla="*/ 3028950 w 6400800"/>
              <a:gd name="connsiteY2" fmla="*/ 1071351 h 3677678"/>
              <a:gd name="connsiteX3" fmla="*/ 3498850 w 6400800"/>
              <a:gd name="connsiteY3" fmla="*/ 264901 h 3677678"/>
              <a:gd name="connsiteX4" fmla="*/ 4584700 w 6400800"/>
              <a:gd name="connsiteY4" fmla="*/ 144251 h 3677678"/>
              <a:gd name="connsiteX5" fmla="*/ 6400800 w 6400800"/>
              <a:gd name="connsiteY5" fmla="*/ 2208001 h 3677678"/>
              <a:gd name="connsiteX0" fmla="*/ 0 w 6400800"/>
              <a:gd name="connsiteY0" fmla="*/ 3519351 h 3553928"/>
              <a:gd name="connsiteX1" fmla="*/ 1758950 w 6400800"/>
              <a:gd name="connsiteY1" fmla="*/ 3195501 h 3553928"/>
              <a:gd name="connsiteX2" fmla="*/ 3028950 w 6400800"/>
              <a:gd name="connsiteY2" fmla="*/ 947601 h 3553928"/>
              <a:gd name="connsiteX3" fmla="*/ 3498850 w 6400800"/>
              <a:gd name="connsiteY3" fmla="*/ 141151 h 3553928"/>
              <a:gd name="connsiteX4" fmla="*/ 4597400 w 6400800"/>
              <a:gd name="connsiteY4" fmla="*/ 198301 h 3553928"/>
              <a:gd name="connsiteX5" fmla="*/ 6400800 w 6400800"/>
              <a:gd name="connsiteY5" fmla="*/ 2084251 h 3553928"/>
              <a:gd name="connsiteX0" fmla="*/ 0 w 6400800"/>
              <a:gd name="connsiteY0" fmla="*/ 3570112 h 3604689"/>
              <a:gd name="connsiteX1" fmla="*/ 1758950 w 6400800"/>
              <a:gd name="connsiteY1" fmla="*/ 3246262 h 3604689"/>
              <a:gd name="connsiteX2" fmla="*/ 3028950 w 6400800"/>
              <a:gd name="connsiteY2" fmla="*/ 998362 h 3604689"/>
              <a:gd name="connsiteX3" fmla="*/ 3498850 w 6400800"/>
              <a:gd name="connsiteY3" fmla="*/ 191912 h 3604689"/>
              <a:gd name="connsiteX4" fmla="*/ 4616450 w 6400800"/>
              <a:gd name="connsiteY4" fmla="*/ 172862 h 3604689"/>
              <a:gd name="connsiteX5" fmla="*/ 6400800 w 6400800"/>
              <a:gd name="connsiteY5" fmla="*/ 2135012 h 3604689"/>
              <a:gd name="connsiteX0" fmla="*/ 0 w 6400800"/>
              <a:gd name="connsiteY0" fmla="*/ 3588296 h 3622873"/>
              <a:gd name="connsiteX1" fmla="*/ 1758950 w 6400800"/>
              <a:gd name="connsiteY1" fmla="*/ 3264446 h 3622873"/>
              <a:gd name="connsiteX2" fmla="*/ 3028950 w 6400800"/>
              <a:gd name="connsiteY2" fmla="*/ 1016546 h 3622873"/>
              <a:gd name="connsiteX3" fmla="*/ 3498850 w 6400800"/>
              <a:gd name="connsiteY3" fmla="*/ 210096 h 3622873"/>
              <a:gd name="connsiteX4" fmla="*/ 4705350 w 6400800"/>
              <a:gd name="connsiteY4" fmla="*/ 165646 h 3622873"/>
              <a:gd name="connsiteX5" fmla="*/ 6400800 w 6400800"/>
              <a:gd name="connsiteY5" fmla="*/ 2153196 h 3622873"/>
              <a:gd name="connsiteX0" fmla="*/ 0 w 6400800"/>
              <a:gd name="connsiteY0" fmla="*/ 3500483 h 3535060"/>
              <a:gd name="connsiteX1" fmla="*/ 1758950 w 6400800"/>
              <a:gd name="connsiteY1" fmla="*/ 3176633 h 3535060"/>
              <a:gd name="connsiteX2" fmla="*/ 3028950 w 6400800"/>
              <a:gd name="connsiteY2" fmla="*/ 928733 h 3535060"/>
              <a:gd name="connsiteX3" fmla="*/ 3498850 w 6400800"/>
              <a:gd name="connsiteY3" fmla="*/ 122283 h 3535060"/>
              <a:gd name="connsiteX4" fmla="*/ 4705350 w 6400800"/>
              <a:gd name="connsiteY4" fmla="*/ 77833 h 3535060"/>
              <a:gd name="connsiteX5" fmla="*/ 6400800 w 6400800"/>
              <a:gd name="connsiteY5" fmla="*/ 2065383 h 3535060"/>
              <a:gd name="connsiteX0" fmla="*/ 0 w 6400800"/>
              <a:gd name="connsiteY0" fmla="*/ 3500483 h 3535060"/>
              <a:gd name="connsiteX1" fmla="*/ 1758950 w 6400800"/>
              <a:gd name="connsiteY1" fmla="*/ 3176633 h 3535060"/>
              <a:gd name="connsiteX2" fmla="*/ 3028950 w 6400800"/>
              <a:gd name="connsiteY2" fmla="*/ 928733 h 3535060"/>
              <a:gd name="connsiteX3" fmla="*/ 3498850 w 6400800"/>
              <a:gd name="connsiteY3" fmla="*/ 122283 h 3535060"/>
              <a:gd name="connsiteX4" fmla="*/ 4705350 w 6400800"/>
              <a:gd name="connsiteY4" fmla="*/ 77833 h 3535060"/>
              <a:gd name="connsiteX5" fmla="*/ 6400800 w 6400800"/>
              <a:gd name="connsiteY5" fmla="*/ 2065383 h 3535060"/>
              <a:gd name="connsiteX0" fmla="*/ 0 w 6400800"/>
              <a:gd name="connsiteY0" fmla="*/ 3500483 h 3510187"/>
              <a:gd name="connsiteX1" fmla="*/ 1739900 w 6400800"/>
              <a:gd name="connsiteY1" fmla="*/ 2967083 h 3510187"/>
              <a:gd name="connsiteX2" fmla="*/ 3028950 w 6400800"/>
              <a:gd name="connsiteY2" fmla="*/ 928733 h 3510187"/>
              <a:gd name="connsiteX3" fmla="*/ 3498850 w 6400800"/>
              <a:gd name="connsiteY3" fmla="*/ 122283 h 3510187"/>
              <a:gd name="connsiteX4" fmla="*/ 4705350 w 6400800"/>
              <a:gd name="connsiteY4" fmla="*/ 77833 h 3510187"/>
              <a:gd name="connsiteX5" fmla="*/ 6400800 w 6400800"/>
              <a:gd name="connsiteY5" fmla="*/ 2065383 h 3510187"/>
              <a:gd name="connsiteX0" fmla="*/ 0 w 6400800"/>
              <a:gd name="connsiteY0" fmla="*/ 3500483 h 3512263"/>
              <a:gd name="connsiteX1" fmla="*/ 1739900 w 6400800"/>
              <a:gd name="connsiteY1" fmla="*/ 2967083 h 3512263"/>
              <a:gd name="connsiteX2" fmla="*/ 3028950 w 6400800"/>
              <a:gd name="connsiteY2" fmla="*/ 928733 h 3512263"/>
              <a:gd name="connsiteX3" fmla="*/ 3498850 w 6400800"/>
              <a:gd name="connsiteY3" fmla="*/ 122283 h 3512263"/>
              <a:gd name="connsiteX4" fmla="*/ 4705350 w 6400800"/>
              <a:gd name="connsiteY4" fmla="*/ 77833 h 3512263"/>
              <a:gd name="connsiteX5" fmla="*/ 6400800 w 6400800"/>
              <a:gd name="connsiteY5" fmla="*/ 2065383 h 3512263"/>
              <a:gd name="connsiteX0" fmla="*/ 0 w 6400800"/>
              <a:gd name="connsiteY0" fmla="*/ 3500483 h 3508208"/>
              <a:gd name="connsiteX1" fmla="*/ 1720850 w 6400800"/>
              <a:gd name="connsiteY1" fmla="*/ 2865483 h 3508208"/>
              <a:gd name="connsiteX2" fmla="*/ 3028950 w 6400800"/>
              <a:gd name="connsiteY2" fmla="*/ 928733 h 3508208"/>
              <a:gd name="connsiteX3" fmla="*/ 3498850 w 6400800"/>
              <a:gd name="connsiteY3" fmla="*/ 122283 h 3508208"/>
              <a:gd name="connsiteX4" fmla="*/ 4705350 w 6400800"/>
              <a:gd name="connsiteY4" fmla="*/ 77833 h 3508208"/>
              <a:gd name="connsiteX5" fmla="*/ 6400800 w 6400800"/>
              <a:gd name="connsiteY5" fmla="*/ 2065383 h 3508208"/>
              <a:gd name="connsiteX0" fmla="*/ 0 w 6400800"/>
              <a:gd name="connsiteY0" fmla="*/ 3588296 h 3596021"/>
              <a:gd name="connsiteX1" fmla="*/ 1720850 w 6400800"/>
              <a:gd name="connsiteY1" fmla="*/ 2953296 h 3596021"/>
              <a:gd name="connsiteX2" fmla="*/ 3028950 w 6400800"/>
              <a:gd name="connsiteY2" fmla="*/ 1016546 h 3596021"/>
              <a:gd name="connsiteX3" fmla="*/ 3536950 w 6400800"/>
              <a:gd name="connsiteY3" fmla="*/ 210096 h 3596021"/>
              <a:gd name="connsiteX4" fmla="*/ 4705350 w 6400800"/>
              <a:gd name="connsiteY4" fmla="*/ 165646 h 3596021"/>
              <a:gd name="connsiteX5" fmla="*/ 6400800 w 6400800"/>
              <a:gd name="connsiteY5" fmla="*/ 2153196 h 3596021"/>
              <a:gd name="connsiteX0" fmla="*/ 0 w 6400800"/>
              <a:gd name="connsiteY0" fmla="*/ 3606111 h 3613836"/>
              <a:gd name="connsiteX1" fmla="*/ 1720850 w 6400800"/>
              <a:gd name="connsiteY1" fmla="*/ 2971111 h 3613836"/>
              <a:gd name="connsiteX2" fmla="*/ 3028950 w 6400800"/>
              <a:gd name="connsiteY2" fmla="*/ 1034361 h 3613836"/>
              <a:gd name="connsiteX3" fmla="*/ 3536950 w 6400800"/>
              <a:gd name="connsiteY3" fmla="*/ 227911 h 3613836"/>
              <a:gd name="connsiteX4" fmla="*/ 4705350 w 6400800"/>
              <a:gd name="connsiteY4" fmla="*/ 183461 h 3613836"/>
              <a:gd name="connsiteX5" fmla="*/ 6400800 w 6400800"/>
              <a:gd name="connsiteY5" fmla="*/ 2171011 h 3613836"/>
              <a:gd name="connsiteX0" fmla="*/ 0 w 6400800"/>
              <a:gd name="connsiteY0" fmla="*/ 3564703 h 3572428"/>
              <a:gd name="connsiteX1" fmla="*/ 1720850 w 6400800"/>
              <a:gd name="connsiteY1" fmla="*/ 2929703 h 3572428"/>
              <a:gd name="connsiteX2" fmla="*/ 3028950 w 6400800"/>
              <a:gd name="connsiteY2" fmla="*/ 992953 h 3572428"/>
              <a:gd name="connsiteX3" fmla="*/ 3536950 w 6400800"/>
              <a:gd name="connsiteY3" fmla="*/ 294453 h 3572428"/>
              <a:gd name="connsiteX4" fmla="*/ 4705350 w 6400800"/>
              <a:gd name="connsiteY4" fmla="*/ 142053 h 3572428"/>
              <a:gd name="connsiteX5" fmla="*/ 6400800 w 6400800"/>
              <a:gd name="connsiteY5" fmla="*/ 2129603 h 3572428"/>
              <a:gd name="connsiteX0" fmla="*/ 0 w 6400800"/>
              <a:gd name="connsiteY0" fmla="*/ 3550622 h 3558347"/>
              <a:gd name="connsiteX1" fmla="*/ 1720850 w 6400800"/>
              <a:gd name="connsiteY1" fmla="*/ 2915622 h 3558347"/>
              <a:gd name="connsiteX2" fmla="*/ 3028950 w 6400800"/>
              <a:gd name="connsiteY2" fmla="*/ 978872 h 3558347"/>
              <a:gd name="connsiteX3" fmla="*/ 3543300 w 6400800"/>
              <a:gd name="connsiteY3" fmla="*/ 324822 h 3558347"/>
              <a:gd name="connsiteX4" fmla="*/ 4705350 w 6400800"/>
              <a:gd name="connsiteY4" fmla="*/ 127972 h 3558347"/>
              <a:gd name="connsiteX5" fmla="*/ 6400800 w 6400800"/>
              <a:gd name="connsiteY5" fmla="*/ 2115522 h 3558347"/>
              <a:gd name="connsiteX0" fmla="*/ 0 w 6400800"/>
              <a:gd name="connsiteY0" fmla="*/ 3437195 h 3444920"/>
              <a:gd name="connsiteX1" fmla="*/ 1720850 w 6400800"/>
              <a:gd name="connsiteY1" fmla="*/ 2802195 h 3444920"/>
              <a:gd name="connsiteX2" fmla="*/ 3028950 w 6400800"/>
              <a:gd name="connsiteY2" fmla="*/ 865445 h 3444920"/>
              <a:gd name="connsiteX3" fmla="*/ 3543300 w 6400800"/>
              <a:gd name="connsiteY3" fmla="*/ 211395 h 3444920"/>
              <a:gd name="connsiteX4" fmla="*/ 4692650 w 6400800"/>
              <a:gd name="connsiteY4" fmla="*/ 141545 h 3444920"/>
              <a:gd name="connsiteX5" fmla="*/ 6400800 w 6400800"/>
              <a:gd name="connsiteY5" fmla="*/ 2002095 h 3444920"/>
              <a:gd name="connsiteX0" fmla="*/ 0 w 6400800"/>
              <a:gd name="connsiteY0" fmla="*/ 3453306 h 3461031"/>
              <a:gd name="connsiteX1" fmla="*/ 1720850 w 6400800"/>
              <a:gd name="connsiteY1" fmla="*/ 2818306 h 3461031"/>
              <a:gd name="connsiteX2" fmla="*/ 3028950 w 6400800"/>
              <a:gd name="connsiteY2" fmla="*/ 881556 h 3461031"/>
              <a:gd name="connsiteX3" fmla="*/ 3543300 w 6400800"/>
              <a:gd name="connsiteY3" fmla="*/ 227506 h 3461031"/>
              <a:gd name="connsiteX4" fmla="*/ 4692650 w 6400800"/>
              <a:gd name="connsiteY4" fmla="*/ 157656 h 3461031"/>
              <a:gd name="connsiteX5" fmla="*/ 6400800 w 6400800"/>
              <a:gd name="connsiteY5" fmla="*/ 2018206 h 3461031"/>
              <a:gd name="connsiteX0" fmla="*/ 0 w 6400800"/>
              <a:gd name="connsiteY0" fmla="*/ 3434475 h 3441420"/>
              <a:gd name="connsiteX1" fmla="*/ 1720850 w 6400800"/>
              <a:gd name="connsiteY1" fmla="*/ 2799475 h 3441420"/>
              <a:gd name="connsiteX2" fmla="*/ 2978150 w 6400800"/>
              <a:gd name="connsiteY2" fmla="*/ 792875 h 3441420"/>
              <a:gd name="connsiteX3" fmla="*/ 3543300 w 6400800"/>
              <a:gd name="connsiteY3" fmla="*/ 208675 h 3441420"/>
              <a:gd name="connsiteX4" fmla="*/ 4692650 w 6400800"/>
              <a:gd name="connsiteY4" fmla="*/ 138825 h 3441420"/>
              <a:gd name="connsiteX5" fmla="*/ 6400800 w 6400800"/>
              <a:gd name="connsiteY5" fmla="*/ 1999375 h 3441420"/>
              <a:gd name="connsiteX0" fmla="*/ 0 w 6400800"/>
              <a:gd name="connsiteY0" fmla="*/ 3466423 h 3473368"/>
              <a:gd name="connsiteX1" fmla="*/ 1720850 w 6400800"/>
              <a:gd name="connsiteY1" fmla="*/ 2831423 h 3473368"/>
              <a:gd name="connsiteX2" fmla="*/ 2978150 w 6400800"/>
              <a:gd name="connsiteY2" fmla="*/ 824823 h 3473368"/>
              <a:gd name="connsiteX3" fmla="*/ 3536950 w 6400800"/>
              <a:gd name="connsiteY3" fmla="*/ 158073 h 3473368"/>
              <a:gd name="connsiteX4" fmla="*/ 4692650 w 6400800"/>
              <a:gd name="connsiteY4" fmla="*/ 170773 h 3473368"/>
              <a:gd name="connsiteX5" fmla="*/ 6400800 w 6400800"/>
              <a:gd name="connsiteY5" fmla="*/ 2031323 h 3473368"/>
              <a:gd name="connsiteX0" fmla="*/ 0 w 6400800"/>
              <a:gd name="connsiteY0" fmla="*/ 3484144 h 3491089"/>
              <a:gd name="connsiteX1" fmla="*/ 1720850 w 6400800"/>
              <a:gd name="connsiteY1" fmla="*/ 2849144 h 3491089"/>
              <a:gd name="connsiteX2" fmla="*/ 2978150 w 6400800"/>
              <a:gd name="connsiteY2" fmla="*/ 842544 h 3491089"/>
              <a:gd name="connsiteX3" fmla="*/ 3536950 w 6400800"/>
              <a:gd name="connsiteY3" fmla="*/ 175794 h 3491089"/>
              <a:gd name="connsiteX4" fmla="*/ 4692650 w 6400800"/>
              <a:gd name="connsiteY4" fmla="*/ 188494 h 3491089"/>
              <a:gd name="connsiteX5" fmla="*/ 6400800 w 6400800"/>
              <a:gd name="connsiteY5" fmla="*/ 2049044 h 3491089"/>
              <a:gd name="connsiteX0" fmla="*/ 0 w 6400800"/>
              <a:gd name="connsiteY0" fmla="*/ 3479706 h 3486651"/>
              <a:gd name="connsiteX1" fmla="*/ 1720850 w 6400800"/>
              <a:gd name="connsiteY1" fmla="*/ 2844706 h 3486651"/>
              <a:gd name="connsiteX2" fmla="*/ 2978150 w 6400800"/>
              <a:gd name="connsiteY2" fmla="*/ 838106 h 3486651"/>
              <a:gd name="connsiteX3" fmla="*/ 3536950 w 6400800"/>
              <a:gd name="connsiteY3" fmla="*/ 171356 h 3486651"/>
              <a:gd name="connsiteX4" fmla="*/ 4692650 w 6400800"/>
              <a:gd name="connsiteY4" fmla="*/ 165006 h 3486651"/>
              <a:gd name="connsiteX5" fmla="*/ 6400800 w 6400800"/>
              <a:gd name="connsiteY5" fmla="*/ 2044606 h 3486651"/>
              <a:gd name="connsiteX0" fmla="*/ 0 w 6400800"/>
              <a:gd name="connsiteY0" fmla="*/ 3427945 h 3434890"/>
              <a:gd name="connsiteX1" fmla="*/ 1720850 w 6400800"/>
              <a:gd name="connsiteY1" fmla="*/ 2792945 h 3434890"/>
              <a:gd name="connsiteX2" fmla="*/ 2978150 w 6400800"/>
              <a:gd name="connsiteY2" fmla="*/ 786345 h 3434890"/>
              <a:gd name="connsiteX3" fmla="*/ 3536950 w 6400800"/>
              <a:gd name="connsiteY3" fmla="*/ 119595 h 3434890"/>
              <a:gd name="connsiteX4" fmla="*/ 4692650 w 6400800"/>
              <a:gd name="connsiteY4" fmla="*/ 113245 h 3434890"/>
              <a:gd name="connsiteX5" fmla="*/ 6400800 w 6400800"/>
              <a:gd name="connsiteY5" fmla="*/ 1992845 h 3434890"/>
              <a:gd name="connsiteX0" fmla="*/ 0 w 6400800"/>
              <a:gd name="connsiteY0" fmla="*/ 3440506 h 3447451"/>
              <a:gd name="connsiteX1" fmla="*/ 1720850 w 6400800"/>
              <a:gd name="connsiteY1" fmla="*/ 2805506 h 3447451"/>
              <a:gd name="connsiteX2" fmla="*/ 2978150 w 6400800"/>
              <a:gd name="connsiteY2" fmla="*/ 798906 h 3447451"/>
              <a:gd name="connsiteX3" fmla="*/ 3536950 w 6400800"/>
              <a:gd name="connsiteY3" fmla="*/ 132156 h 3447451"/>
              <a:gd name="connsiteX4" fmla="*/ 4692650 w 6400800"/>
              <a:gd name="connsiteY4" fmla="*/ 125806 h 3447451"/>
              <a:gd name="connsiteX5" fmla="*/ 6400800 w 6400800"/>
              <a:gd name="connsiteY5" fmla="*/ 2005406 h 3447451"/>
              <a:gd name="connsiteX0" fmla="*/ 0 w 6400800"/>
              <a:gd name="connsiteY0" fmla="*/ 3474724 h 3481669"/>
              <a:gd name="connsiteX1" fmla="*/ 1720850 w 6400800"/>
              <a:gd name="connsiteY1" fmla="*/ 2839724 h 3481669"/>
              <a:gd name="connsiteX2" fmla="*/ 2978150 w 6400800"/>
              <a:gd name="connsiteY2" fmla="*/ 833124 h 3481669"/>
              <a:gd name="connsiteX3" fmla="*/ 3390900 w 6400800"/>
              <a:gd name="connsiteY3" fmla="*/ 204474 h 3481669"/>
              <a:gd name="connsiteX4" fmla="*/ 4692650 w 6400800"/>
              <a:gd name="connsiteY4" fmla="*/ 160024 h 3481669"/>
              <a:gd name="connsiteX5" fmla="*/ 6400800 w 6400800"/>
              <a:gd name="connsiteY5" fmla="*/ 2039624 h 3481669"/>
              <a:gd name="connsiteX0" fmla="*/ 0 w 6400800"/>
              <a:gd name="connsiteY0" fmla="*/ 3485451 h 3492396"/>
              <a:gd name="connsiteX1" fmla="*/ 1720850 w 6400800"/>
              <a:gd name="connsiteY1" fmla="*/ 2850451 h 3492396"/>
              <a:gd name="connsiteX2" fmla="*/ 2978150 w 6400800"/>
              <a:gd name="connsiteY2" fmla="*/ 843851 h 3492396"/>
              <a:gd name="connsiteX3" fmla="*/ 3390900 w 6400800"/>
              <a:gd name="connsiteY3" fmla="*/ 215201 h 3492396"/>
              <a:gd name="connsiteX4" fmla="*/ 4692650 w 6400800"/>
              <a:gd name="connsiteY4" fmla="*/ 170751 h 3492396"/>
              <a:gd name="connsiteX5" fmla="*/ 6400800 w 6400800"/>
              <a:gd name="connsiteY5" fmla="*/ 2050351 h 3492396"/>
              <a:gd name="connsiteX0" fmla="*/ 0 w 6400800"/>
              <a:gd name="connsiteY0" fmla="*/ 3485451 h 3492396"/>
              <a:gd name="connsiteX1" fmla="*/ 1720850 w 6400800"/>
              <a:gd name="connsiteY1" fmla="*/ 2850451 h 3492396"/>
              <a:gd name="connsiteX2" fmla="*/ 2978150 w 6400800"/>
              <a:gd name="connsiteY2" fmla="*/ 843851 h 3492396"/>
              <a:gd name="connsiteX3" fmla="*/ 3390900 w 6400800"/>
              <a:gd name="connsiteY3" fmla="*/ 215201 h 3492396"/>
              <a:gd name="connsiteX4" fmla="*/ 4692650 w 6400800"/>
              <a:gd name="connsiteY4" fmla="*/ 170751 h 3492396"/>
              <a:gd name="connsiteX5" fmla="*/ 6400800 w 6400800"/>
              <a:gd name="connsiteY5" fmla="*/ 2050351 h 3492396"/>
              <a:gd name="connsiteX0" fmla="*/ 0 w 6400800"/>
              <a:gd name="connsiteY0" fmla="*/ 3447607 h 3454552"/>
              <a:gd name="connsiteX1" fmla="*/ 1720850 w 6400800"/>
              <a:gd name="connsiteY1" fmla="*/ 2812607 h 3454552"/>
              <a:gd name="connsiteX2" fmla="*/ 2978150 w 6400800"/>
              <a:gd name="connsiteY2" fmla="*/ 806007 h 3454552"/>
              <a:gd name="connsiteX3" fmla="*/ 3390900 w 6400800"/>
              <a:gd name="connsiteY3" fmla="*/ 177357 h 3454552"/>
              <a:gd name="connsiteX4" fmla="*/ 4692650 w 6400800"/>
              <a:gd name="connsiteY4" fmla="*/ 132907 h 3454552"/>
              <a:gd name="connsiteX5" fmla="*/ 6400800 w 6400800"/>
              <a:gd name="connsiteY5" fmla="*/ 2012507 h 3454552"/>
              <a:gd name="connsiteX0" fmla="*/ 0 w 6400800"/>
              <a:gd name="connsiteY0" fmla="*/ 3425562 h 3432507"/>
              <a:gd name="connsiteX1" fmla="*/ 1720850 w 6400800"/>
              <a:gd name="connsiteY1" fmla="*/ 2790562 h 3432507"/>
              <a:gd name="connsiteX2" fmla="*/ 2978150 w 6400800"/>
              <a:gd name="connsiteY2" fmla="*/ 783962 h 3432507"/>
              <a:gd name="connsiteX3" fmla="*/ 3390900 w 6400800"/>
              <a:gd name="connsiteY3" fmla="*/ 155312 h 3432507"/>
              <a:gd name="connsiteX4" fmla="*/ 4641850 w 6400800"/>
              <a:gd name="connsiteY4" fmla="*/ 110862 h 3432507"/>
              <a:gd name="connsiteX5" fmla="*/ 6400800 w 6400800"/>
              <a:gd name="connsiteY5" fmla="*/ 1990462 h 3432507"/>
              <a:gd name="connsiteX0" fmla="*/ 0 w 6400800"/>
              <a:gd name="connsiteY0" fmla="*/ 3449625 h 3456570"/>
              <a:gd name="connsiteX1" fmla="*/ 1720850 w 6400800"/>
              <a:gd name="connsiteY1" fmla="*/ 2814625 h 3456570"/>
              <a:gd name="connsiteX2" fmla="*/ 2978150 w 6400800"/>
              <a:gd name="connsiteY2" fmla="*/ 808025 h 3456570"/>
              <a:gd name="connsiteX3" fmla="*/ 3390900 w 6400800"/>
              <a:gd name="connsiteY3" fmla="*/ 179375 h 3456570"/>
              <a:gd name="connsiteX4" fmla="*/ 4641850 w 6400800"/>
              <a:gd name="connsiteY4" fmla="*/ 134925 h 3456570"/>
              <a:gd name="connsiteX5" fmla="*/ 6400800 w 6400800"/>
              <a:gd name="connsiteY5" fmla="*/ 2014525 h 3456570"/>
              <a:gd name="connsiteX0" fmla="*/ 0 w 6400800"/>
              <a:gd name="connsiteY0" fmla="*/ 3471119 h 3478064"/>
              <a:gd name="connsiteX1" fmla="*/ 1720850 w 6400800"/>
              <a:gd name="connsiteY1" fmla="*/ 2836119 h 3478064"/>
              <a:gd name="connsiteX2" fmla="*/ 2978150 w 6400800"/>
              <a:gd name="connsiteY2" fmla="*/ 829519 h 3478064"/>
              <a:gd name="connsiteX3" fmla="*/ 3390900 w 6400800"/>
              <a:gd name="connsiteY3" fmla="*/ 200869 h 3478064"/>
              <a:gd name="connsiteX4" fmla="*/ 4641850 w 6400800"/>
              <a:gd name="connsiteY4" fmla="*/ 156419 h 3478064"/>
              <a:gd name="connsiteX5" fmla="*/ 6400800 w 6400800"/>
              <a:gd name="connsiteY5" fmla="*/ 2036019 h 3478064"/>
              <a:gd name="connsiteX0" fmla="*/ 0 w 6400800"/>
              <a:gd name="connsiteY0" fmla="*/ 3489723 h 3496668"/>
              <a:gd name="connsiteX1" fmla="*/ 1720850 w 6400800"/>
              <a:gd name="connsiteY1" fmla="*/ 2854723 h 3496668"/>
              <a:gd name="connsiteX2" fmla="*/ 2978150 w 6400800"/>
              <a:gd name="connsiteY2" fmla="*/ 848123 h 3496668"/>
              <a:gd name="connsiteX3" fmla="*/ 3390900 w 6400800"/>
              <a:gd name="connsiteY3" fmla="*/ 219473 h 3496668"/>
              <a:gd name="connsiteX4" fmla="*/ 4641850 w 6400800"/>
              <a:gd name="connsiteY4" fmla="*/ 175023 h 3496668"/>
              <a:gd name="connsiteX5" fmla="*/ 6400800 w 6400800"/>
              <a:gd name="connsiteY5" fmla="*/ 2054623 h 3496668"/>
              <a:gd name="connsiteX0" fmla="*/ 0 w 6400800"/>
              <a:gd name="connsiteY0" fmla="*/ 3425562 h 3432507"/>
              <a:gd name="connsiteX1" fmla="*/ 1720850 w 6400800"/>
              <a:gd name="connsiteY1" fmla="*/ 2790562 h 3432507"/>
              <a:gd name="connsiteX2" fmla="*/ 2978150 w 6400800"/>
              <a:gd name="connsiteY2" fmla="*/ 783962 h 3432507"/>
              <a:gd name="connsiteX3" fmla="*/ 3390900 w 6400800"/>
              <a:gd name="connsiteY3" fmla="*/ 155312 h 3432507"/>
              <a:gd name="connsiteX4" fmla="*/ 4641850 w 6400800"/>
              <a:gd name="connsiteY4" fmla="*/ 110862 h 3432507"/>
              <a:gd name="connsiteX5" fmla="*/ 6400800 w 6400800"/>
              <a:gd name="connsiteY5" fmla="*/ 1990462 h 3432507"/>
              <a:gd name="connsiteX0" fmla="*/ 0 w 6400800"/>
              <a:gd name="connsiteY0" fmla="*/ 3425562 h 3432507"/>
              <a:gd name="connsiteX1" fmla="*/ 1720850 w 6400800"/>
              <a:gd name="connsiteY1" fmla="*/ 2790562 h 3432507"/>
              <a:gd name="connsiteX2" fmla="*/ 2978150 w 6400800"/>
              <a:gd name="connsiteY2" fmla="*/ 783962 h 3432507"/>
              <a:gd name="connsiteX3" fmla="*/ 3390900 w 6400800"/>
              <a:gd name="connsiteY3" fmla="*/ 155312 h 3432507"/>
              <a:gd name="connsiteX4" fmla="*/ 4641850 w 6400800"/>
              <a:gd name="connsiteY4" fmla="*/ 110862 h 3432507"/>
              <a:gd name="connsiteX5" fmla="*/ 6400800 w 6400800"/>
              <a:gd name="connsiteY5" fmla="*/ 1990462 h 3432507"/>
              <a:gd name="connsiteX0" fmla="*/ 0 w 6400800"/>
              <a:gd name="connsiteY0" fmla="*/ 3462446 h 3469391"/>
              <a:gd name="connsiteX1" fmla="*/ 1720850 w 6400800"/>
              <a:gd name="connsiteY1" fmla="*/ 2827446 h 3469391"/>
              <a:gd name="connsiteX2" fmla="*/ 2978150 w 6400800"/>
              <a:gd name="connsiteY2" fmla="*/ 820846 h 3469391"/>
              <a:gd name="connsiteX3" fmla="*/ 3530600 w 6400800"/>
              <a:gd name="connsiteY3" fmla="*/ 198546 h 3469391"/>
              <a:gd name="connsiteX4" fmla="*/ 4641850 w 6400800"/>
              <a:gd name="connsiteY4" fmla="*/ 147746 h 3469391"/>
              <a:gd name="connsiteX5" fmla="*/ 6400800 w 6400800"/>
              <a:gd name="connsiteY5" fmla="*/ 2027346 h 3469391"/>
              <a:gd name="connsiteX0" fmla="*/ 0 w 6400800"/>
              <a:gd name="connsiteY0" fmla="*/ 3494053 h 3500998"/>
              <a:gd name="connsiteX1" fmla="*/ 1720850 w 6400800"/>
              <a:gd name="connsiteY1" fmla="*/ 2859053 h 3500998"/>
              <a:gd name="connsiteX2" fmla="*/ 2978150 w 6400800"/>
              <a:gd name="connsiteY2" fmla="*/ 852453 h 3500998"/>
              <a:gd name="connsiteX3" fmla="*/ 3530600 w 6400800"/>
              <a:gd name="connsiteY3" fmla="*/ 230153 h 3500998"/>
              <a:gd name="connsiteX4" fmla="*/ 4641850 w 6400800"/>
              <a:gd name="connsiteY4" fmla="*/ 179353 h 3500998"/>
              <a:gd name="connsiteX5" fmla="*/ 6400800 w 6400800"/>
              <a:gd name="connsiteY5" fmla="*/ 2058953 h 3500998"/>
              <a:gd name="connsiteX0" fmla="*/ 0 w 6400800"/>
              <a:gd name="connsiteY0" fmla="*/ 3508148 h 3515093"/>
              <a:gd name="connsiteX1" fmla="*/ 1720850 w 6400800"/>
              <a:gd name="connsiteY1" fmla="*/ 2873148 h 3515093"/>
              <a:gd name="connsiteX2" fmla="*/ 2978150 w 6400800"/>
              <a:gd name="connsiteY2" fmla="*/ 866548 h 3515093"/>
              <a:gd name="connsiteX3" fmla="*/ 3530600 w 6400800"/>
              <a:gd name="connsiteY3" fmla="*/ 244248 h 3515093"/>
              <a:gd name="connsiteX4" fmla="*/ 4641850 w 6400800"/>
              <a:gd name="connsiteY4" fmla="*/ 193448 h 3515093"/>
              <a:gd name="connsiteX5" fmla="*/ 6400800 w 6400800"/>
              <a:gd name="connsiteY5" fmla="*/ 2073048 h 3515093"/>
              <a:gd name="connsiteX0" fmla="*/ 0 w 6400800"/>
              <a:gd name="connsiteY0" fmla="*/ 3518757 h 3525702"/>
              <a:gd name="connsiteX1" fmla="*/ 1720850 w 6400800"/>
              <a:gd name="connsiteY1" fmla="*/ 2883757 h 3525702"/>
              <a:gd name="connsiteX2" fmla="*/ 2978150 w 6400800"/>
              <a:gd name="connsiteY2" fmla="*/ 877157 h 3525702"/>
              <a:gd name="connsiteX3" fmla="*/ 3530600 w 6400800"/>
              <a:gd name="connsiteY3" fmla="*/ 254857 h 3525702"/>
              <a:gd name="connsiteX4" fmla="*/ 4641850 w 6400800"/>
              <a:gd name="connsiteY4" fmla="*/ 204057 h 3525702"/>
              <a:gd name="connsiteX5" fmla="*/ 6400800 w 6400800"/>
              <a:gd name="connsiteY5" fmla="*/ 2083657 h 3525702"/>
              <a:gd name="connsiteX0" fmla="*/ 0 w 6400800"/>
              <a:gd name="connsiteY0" fmla="*/ 3552849 h 3559794"/>
              <a:gd name="connsiteX1" fmla="*/ 1720850 w 6400800"/>
              <a:gd name="connsiteY1" fmla="*/ 2917849 h 3559794"/>
              <a:gd name="connsiteX2" fmla="*/ 2978150 w 6400800"/>
              <a:gd name="connsiteY2" fmla="*/ 911249 h 3559794"/>
              <a:gd name="connsiteX3" fmla="*/ 3454400 w 6400800"/>
              <a:gd name="connsiteY3" fmla="*/ 225449 h 3559794"/>
              <a:gd name="connsiteX4" fmla="*/ 4641850 w 6400800"/>
              <a:gd name="connsiteY4" fmla="*/ 238149 h 3559794"/>
              <a:gd name="connsiteX5" fmla="*/ 6400800 w 6400800"/>
              <a:gd name="connsiteY5" fmla="*/ 2117749 h 3559794"/>
              <a:gd name="connsiteX0" fmla="*/ 0 w 6400800"/>
              <a:gd name="connsiteY0" fmla="*/ 3509721 h 3516666"/>
              <a:gd name="connsiteX1" fmla="*/ 1720850 w 6400800"/>
              <a:gd name="connsiteY1" fmla="*/ 2874721 h 3516666"/>
              <a:gd name="connsiteX2" fmla="*/ 2978150 w 6400800"/>
              <a:gd name="connsiteY2" fmla="*/ 868121 h 3516666"/>
              <a:gd name="connsiteX3" fmla="*/ 3454400 w 6400800"/>
              <a:gd name="connsiteY3" fmla="*/ 182321 h 3516666"/>
              <a:gd name="connsiteX4" fmla="*/ 4641850 w 6400800"/>
              <a:gd name="connsiteY4" fmla="*/ 195021 h 3516666"/>
              <a:gd name="connsiteX5" fmla="*/ 6400800 w 6400800"/>
              <a:gd name="connsiteY5" fmla="*/ 2074621 h 3516666"/>
              <a:gd name="connsiteX0" fmla="*/ 0 w 6400800"/>
              <a:gd name="connsiteY0" fmla="*/ 3482249 h 3489194"/>
              <a:gd name="connsiteX1" fmla="*/ 1720850 w 6400800"/>
              <a:gd name="connsiteY1" fmla="*/ 2847249 h 3489194"/>
              <a:gd name="connsiteX2" fmla="*/ 2978150 w 6400800"/>
              <a:gd name="connsiteY2" fmla="*/ 840649 h 3489194"/>
              <a:gd name="connsiteX3" fmla="*/ 3454400 w 6400800"/>
              <a:gd name="connsiteY3" fmla="*/ 154849 h 3489194"/>
              <a:gd name="connsiteX4" fmla="*/ 4641850 w 6400800"/>
              <a:gd name="connsiteY4" fmla="*/ 167549 h 3489194"/>
              <a:gd name="connsiteX5" fmla="*/ 6400800 w 6400800"/>
              <a:gd name="connsiteY5" fmla="*/ 2047149 h 3489194"/>
              <a:gd name="connsiteX0" fmla="*/ 0 w 6400800"/>
              <a:gd name="connsiteY0" fmla="*/ 3420375 h 3427320"/>
              <a:gd name="connsiteX1" fmla="*/ 1720850 w 6400800"/>
              <a:gd name="connsiteY1" fmla="*/ 2785375 h 3427320"/>
              <a:gd name="connsiteX2" fmla="*/ 2978150 w 6400800"/>
              <a:gd name="connsiteY2" fmla="*/ 778775 h 3427320"/>
              <a:gd name="connsiteX3" fmla="*/ 3454400 w 6400800"/>
              <a:gd name="connsiteY3" fmla="*/ 92975 h 3427320"/>
              <a:gd name="connsiteX4" fmla="*/ 4641850 w 6400800"/>
              <a:gd name="connsiteY4" fmla="*/ 105675 h 3427320"/>
              <a:gd name="connsiteX5" fmla="*/ 6400800 w 6400800"/>
              <a:gd name="connsiteY5" fmla="*/ 1985275 h 3427320"/>
              <a:gd name="connsiteX0" fmla="*/ 0 w 6400800"/>
              <a:gd name="connsiteY0" fmla="*/ 3420375 h 3427320"/>
              <a:gd name="connsiteX1" fmla="*/ 1720850 w 6400800"/>
              <a:gd name="connsiteY1" fmla="*/ 2785375 h 3427320"/>
              <a:gd name="connsiteX2" fmla="*/ 2978150 w 6400800"/>
              <a:gd name="connsiteY2" fmla="*/ 778775 h 3427320"/>
              <a:gd name="connsiteX3" fmla="*/ 3454400 w 6400800"/>
              <a:gd name="connsiteY3" fmla="*/ 92975 h 3427320"/>
              <a:gd name="connsiteX4" fmla="*/ 4641850 w 6400800"/>
              <a:gd name="connsiteY4" fmla="*/ 105675 h 3427320"/>
              <a:gd name="connsiteX5" fmla="*/ 6400800 w 6400800"/>
              <a:gd name="connsiteY5" fmla="*/ 1985275 h 3427320"/>
              <a:gd name="connsiteX0" fmla="*/ 0 w 6400800"/>
              <a:gd name="connsiteY0" fmla="*/ 3425834 h 3432848"/>
              <a:gd name="connsiteX1" fmla="*/ 1720850 w 6400800"/>
              <a:gd name="connsiteY1" fmla="*/ 2790834 h 3432848"/>
              <a:gd name="connsiteX2" fmla="*/ 2876550 w 6400800"/>
              <a:gd name="connsiteY2" fmla="*/ 765184 h 3432848"/>
              <a:gd name="connsiteX3" fmla="*/ 3454400 w 6400800"/>
              <a:gd name="connsiteY3" fmla="*/ 98434 h 3432848"/>
              <a:gd name="connsiteX4" fmla="*/ 4641850 w 6400800"/>
              <a:gd name="connsiteY4" fmla="*/ 111134 h 3432848"/>
              <a:gd name="connsiteX5" fmla="*/ 6400800 w 6400800"/>
              <a:gd name="connsiteY5" fmla="*/ 1990734 h 3432848"/>
              <a:gd name="connsiteX0" fmla="*/ 0 w 6400800"/>
              <a:gd name="connsiteY0" fmla="*/ 3425834 h 3432848"/>
              <a:gd name="connsiteX1" fmla="*/ 1720850 w 6400800"/>
              <a:gd name="connsiteY1" fmla="*/ 2790834 h 3432848"/>
              <a:gd name="connsiteX2" fmla="*/ 2876550 w 6400800"/>
              <a:gd name="connsiteY2" fmla="*/ 765184 h 3432848"/>
              <a:gd name="connsiteX3" fmla="*/ 3454400 w 6400800"/>
              <a:gd name="connsiteY3" fmla="*/ 98434 h 3432848"/>
              <a:gd name="connsiteX4" fmla="*/ 4641850 w 6400800"/>
              <a:gd name="connsiteY4" fmla="*/ 111134 h 3432848"/>
              <a:gd name="connsiteX5" fmla="*/ 6400800 w 6400800"/>
              <a:gd name="connsiteY5" fmla="*/ 1990734 h 3432848"/>
              <a:gd name="connsiteX0" fmla="*/ 0 w 6400800"/>
              <a:gd name="connsiteY0" fmla="*/ 3425834 h 3432848"/>
              <a:gd name="connsiteX1" fmla="*/ 1720850 w 6400800"/>
              <a:gd name="connsiteY1" fmla="*/ 2790834 h 3432848"/>
              <a:gd name="connsiteX2" fmla="*/ 2876550 w 6400800"/>
              <a:gd name="connsiteY2" fmla="*/ 765184 h 3432848"/>
              <a:gd name="connsiteX3" fmla="*/ 3454400 w 6400800"/>
              <a:gd name="connsiteY3" fmla="*/ 98434 h 3432848"/>
              <a:gd name="connsiteX4" fmla="*/ 4641850 w 6400800"/>
              <a:gd name="connsiteY4" fmla="*/ 111134 h 3432848"/>
              <a:gd name="connsiteX5" fmla="*/ 6400800 w 6400800"/>
              <a:gd name="connsiteY5" fmla="*/ 1990734 h 3432848"/>
              <a:gd name="connsiteX0" fmla="*/ 0 w 6400800"/>
              <a:gd name="connsiteY0" fmla="*/ 3426577 h 3433545"/>
              <a:gd name="connsiteX1" fmla="*/ 1720850 w 6400800"/>
              <a:gd name="connsiteY1" fmla="*/ 2791577 h 3433545"/>
              <a:gd name="connsiteX2" fmla="*/ 2895600 w 6400800"/>
              <a:gd name="connsiteY2" fmla="*/ 778627 h 3433545"/>
              <a:gd name="connsiteX3" fmla="*/ 3454400 w 6400800"/>
              <a:gd name="connsiteY3" fmla="*/ 99177 h 3433545"/>
              <a:gd name="connsiteX4" fmla="*/ 4641850 w 6400800"/>
              <a:gd name="connsiteY4" fmla="*/ 111877 h 3433545"/>
              <a:gd name="connsiteX5" fmla="*/ 6400800 w 6400800"/>
              <a:gd name="connsiteY5" fmla="*/ 1991477 h 3433545"/>
              <a:gd name="connsiteX0" fmla="*/ 0 w 6400800"/>
              <a:gd name="connsiteY0" fmla="*/ 3438128 h 3445096"/>
              <a:gd name="connsiteX1" fmla="*/ 1720850 w 6400800"/>
              <a:gd name="connsiteY1" fmla="*/ 2803128 h 3445096"/>
              <a:gd name="connsiteX2" fmla="*/ 2895600 w 6400800"/>
              <a:gd name="connsiteY2" fmla="*/ 790178 h 3445096"/>
              <a:gd name="connsiteX3" fmla="*/ 3454400 w 6400800"/>
              <a:gd name="connsiteY3" fmla="*/ 110728 h 3445096"/>
              <a:gd name="connsiteX4" fmla="*/ 4641850 w 6400800"/>
              <a:gd name="connsiteY4" fmla="*/ 123428 h 3445096"/>
              <a:gd name="connsiteX5" fmla="*/ 6400800 w 6400800"/>
              <a:gd name="connsiteY5" fmla="*/ 2003028 h 3445096"/>
              <a:gd name="connsiteX0" fmla="*/ 0 w 6400800"/>
              <a:gd name="connsiteY0" fmla="*/ 3447846 h 3454814"/>
              <a:gd name="connsiteX1" fmla="*/ 1720850 w 6400800"/>
              <a:gd name="connsiteY1" fmla="*/ 2812846 h 3454814"/>
              <a:gd name="connsiteX2" fmla="*/ 2895600 w 6400800"/>
              <a:gd name="connsiteY2" fmla="*/ 799896 h 3454814"/>
              <a:gd name="connsiteX3" fmla="*/ 3454400 w 6400800"/>
              <a:gd name="connsiteY3" fmla="*/ 120446 h 3454814"/>
              <a:gd name="connsiteX4" fmla="*/ 4641850 w 6400800"/>
              <a:gd name="connsiteY4" fmla="*/ 133146 h 3454814"/>
              <a:gd name="connsiteX5" fmla="*/ 6400800 w 6400800"/>
              <a:gd name="connsiteY5" fmla="*/ 2012746 h 3454814"/>
              <a:gd name="connsiteX0" fmla="*/ 0 w 6400800"/>
              <a:gd name="connsiteY0" fmla="*/ 3457863 h 3464831"/>
              <a:gd name="connsiteX1" fmla="*/ 1720850 w 6400800"/>
              <a:gd name="connsiteY1" fmla="*/ 2822863 h 3464831"/>
              <a:gd name="connsiteX2" fmla="*/ 2895600 w 6400800"/>
              <a:gd name="connsiteY2" fmla="*/ 809913 h 3464831"/>
              <a:gd name="connsiteX3" fmla="*/ 3454400 w 6400800"/>
              <a:gd name="connsiteY3" fmla="*/ 130463 h 3464831"/>
              <a:gd name="connsiteX4" fmla="*/ 4641850 w 6400800"/>
              <a:gd name="connsiteY4" fmla="*/ 143163 h 3464831"/>
              <a:gd name="connsiteX5" fmla="*/ 6400800 w 6400800"/>
              <a:gd name="connsiteY5" fmla="*/ 2022763 h 3464831"/>
              <a:gd name="connsiteX0" fmla="*/ 0 w 6400800"/>
              <a:gd name="connsiteY0" fmla="*/ 3457863 h 3457864"/>
              <a:gd name="connsiteX1" fmla="*/ 1720850 w 6400800"/>
              <a:gd name="connsiteY1" fmla="*/ 2822863 h 3457864"/>
              <a:gd name="connsiteX2" fmla="*/ 2895600 w 6400800"/>
              <a:gd name="connsiteY2" fmla="*/ 809913 h 3457864"/>
              <a:gd name="connsiteX3" fmla="*/ 3454400 w 6400800"/>
              <a:gd name="connsiteY3" fmla="*/ 130463 h 3457864"/>
              <a:gd name="connsiteX4" fmla="*/ 4641850 w 6400800"/>
              <a:gd name="connsiteY4" fmla="*/ 143163 h 3457864"/>
              <a:gd name="connsiteX5" fmla="*/ 6400800 w 6400800"/>
              <a:gd name="connsiteY5" fmla="*/ 2022763 h 345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0" h="3457864">
                <a:moveTo>
                  <a:pt x="0" y="3457863"/>
                </a:moveTo>
                <a:cubicBezTo>
                  <a:pt x="627063" y="3379356"/>
                  <a:pt x="1238250" y="3264188"/>
                  <a:pt x="1720850" y="2822863"/>
                </a:cubicBezTo>
                <a:cubicBezTo>
                  <a:pt x="2203450" y="2381538"/>
                  <a:pt x="2632075" y="1233246"/>
                  <a:pt x="2895600" y="809913"/>
                </a:cubicBezTo>
                <a:cubicBezTo>
                  <a:pt x="3159125" y="386580"/>
                  <a:pt x="3182408" y="273338"/>
                  <a:pt x="3454400" y="130463"/>
                </a:cubicBezTo>
                <a:cubicBezTo>
                  <a:pt x="3726392" y="-12412"/>
                  <a:pt x="4131733" y="-76970"/>
                  <a:pt x="4641850" y="143163"/>
                </a:cubicBezTo>
                <a:cubicBezTo>
                  <a:pt x="5151967" y="363296"/>
                  <a:pt x="6400800" y="2022763"/>
                  <a:pt x="6400800" y="2022763"/>
                </a:cubicBezTo>
              </a:path>
            </a:pathLst>
          </a:custGeom>
          <a:ln w="57150" cmpd="sng">
            <a:solidFill>
              <a:srgbClr val="0000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3366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1" name="フリーフォーム 20"/>
          <p:cNvSpPr/>
          <p:nvPr/>
        </p:nvSpPr>
        <p:spPr>
          <a:xfrm>
            <a:off x="4038600" y="2971800"/>
            <a:ext cx="4267200" cy="2305242"/>
          </a:xfrm>
          <a:custGeom>
            <a:avLst/>
            <a:gdLst>
              <a:gd name="connsiteX0" fmla="*/ 0 w 6400800"/>
              <a:gd name="connsiteY0" fmla="*/ 3536224 h 3570801"/>
              <a:gd name="connsiteX1" fmla="*/ 1758950 w 6400800"/>
              <a:gd name="connsiteY1" fmla="*/ 3212374 h 3570801"/>
              <a:gd name="connsiteX2" fmla="*/ 3028950 w 6400800"/>
              <a:gd name="connsiteY2" fmla="*/ 964474 h 3570801"/>
              <a:gd name="connsiteX3" fmla="*/ 3905250 w 6400800"/>
              <a:gd name="connsiteY3" fmla="*/ 221524 h 3570801"/>
              <a:gd name="connsiteX4" fmla="*/ 4775200 w 6400800"/>
              <a:gd name="connsiteY4" fmla="*/ 151674 h 3570801"/>
              <a:gd name="connsiteX5" fmla="*/ 6400800 w 6400800"/>
              <a:gd name="connsiteY5" fmla="*/ 2101124 h 3570801"/>
              <a:gd name="connsiteX0" fmla="*/ 0 w 6400800"/>
              <a:gd name="connsiteY0" fmla="*/ 3600535 h 3635112"/>
              <a:gd name="connsiteX1" fmla="*/ 1758950 w 6400800"/>
              <a:gd name="connsiteY1" fmla="*/ 3276685 h 3635112"/>
              <a:gd name="connsiteX2" fmla="*/ 3028950 w 6400800"/>
              <a:gd name="connsiteY2" fmla="*/ 1028785 h 3635112"/>
              <a:gd name="connsiteX3" fmla="*/ 3746500 w 6400800"/>
              <a:gd name="connsiteY3" fmla="*/ 139785 h 3635112"/>
              <a:gd name="connsiteX4" fmla="*/ 4775200 w 6400800"/>
              <a:gd name="connsiteY4" fmla="*/ 215985 h 3635112"/>
              <a:gd name="connsiteX5" fmla="*/ 6400800 w 6400800"/>
              <a:gd name="connsiteY5" fmla="*/ 2165435 h 3635112"/>
              <a:gd name="connsiteX0" fmla="*/ 0 w 6400800"/>
              <a:gd name="connsiteY0" fmla="*/ 3591675 h 3626252"/>
              <a:gd name="connsiteX1" fmla="*/ 1758950 w 6400800"/>
              <a:gd name="connsiteY1" fmla="*/ 3267825 h 3626252"/>
              <a:gd name="connsiteX2" fmla="*/ 3028950 w 6400800"/>
              <a:gd name="connsiteY2" fmla="*/ 1019925 h 3626252"/>
              <a:gd name="connsiteX3" fmla="*/ 3746500 w 6400800"/>
              <a:gd name="connsiteY3" fmla="*/ 130925 h 3626252"/>
              <a:gd name="connsiteX4" fmla="*/ 4775200 w 6400800"/>
              <a:gd name="connsiteY4" fmla="*/ 207125 h 3626252"/>
              <a:gd name="connsiteX5" fmla="*/ 6400800 w 6400800"/>
              <a:gd name="connsiteY5" fmla="*/ 2156575 h 3626252"/>
              <a:gd name="connsiteX0" fmla="*/ 0 w 6400800"/>
              <a:gd name="connsiteY0" fmla="*/ 3514171 h 3548748"/>
              <a:gd name="connsiteX1" fmla="*/ 1758950 w 6400800"/>
              <a:gd name="connsiteY1" fmla="*/ 3190321 h 3548748"/>
              <a:gd name="connsiteX2" fmla="*/ 3028950 w 6400800"/>
              <a:gd name="connsiteY2" fmla="*/ 942421 h 3548748"/>
              <a:gd name="connsiteX3" fmla="*/ 3746500 w 6400800"/>
              <a:gd name="connsiteY3" fmla="*/ 53421 h 3548748"/>
              <a:gd name="connsiteX4" fmla="*/ 4775200 w 6400800"/>
              <a:gd name="connsiteY4" fmla="*/ 129621 h 3548748"/>
              <a:gd name="connsiteX5" fmla="*/ 6400800 w 6400800"/>
              <a:gd name="connsiteY5" fmla="*/ 2079071 h 3548748"/>
              <a:gd name="connsiteX0" fmla="*/ 0 w 6400800"/>
              <a:gd name="connsiteY0" fmla="*/ 3542723 h 3577300"/>
              <a:gd name="connsiteX1" fmla="*/ 1758950 w 6400800"/>
              <a:gd name="connsiteY1" fmla="*/ 3218873 h 3577300"/>
              <a:gd name="connsiteX2" fmla="*/ 3028950 w 6400800"/>
              <a:gd name="connsiteY2" fmla="*/ 970973 h 3577300"/>
              <a:gd name="connsiteX3" fmla="*/ 3746500 w 6400800"/>
              <a:gd name="connsiteY3" fmla="*/ 81973 h 3577300"/>
              <a:gd name="connsiteX4" fmla="*/ 4572000 w 6400800"/>
              <a:gd name="connsiteY4" fmla="*/ 113723 h 3577300"/>
              <a:gd name="connsiteX5" fmla="*/ 6400800 w 6400800"/>
              <a:gd name="connsiteY5" fmla="*/ 2107623 h 3577300"/>
              <a:gd name="connsiteX0" fmla="*/ 0 w 6400800"/>
              <a:gd name="connsiteY0" fmla="*/ 3578958 h 3613535"/>
              <a:gd name="connsiteX1" fmla="*/ 1758950 w 6400800"/>
              <a:gd name="connsiteY1" fmla="*/ 3255108 h 3613535"/>
              <a:gd name="connsiteX2" fmla="*/ 3028950 w 6400800"/>
              <a:gd name="connsiteY2" fmla="*/ 1007208 h 3613535"/>
              <a:gd name="connsiteX3" fmla="*/ 3746500 w 6400800"/>
              <a:gd name="connsiteY3" fmla="*/ 118208 h 3613535"/>
              <a:gd name="connsiteX4" fmla="*/ 4584700 w 6400800"/>
              <a:gd name="connsiteY4" fmla="*/ 80108 h 3613535"/>
              <a:gd name="connsiteX5" fmla="*/ 6400800 w 6400800"/>
              <a:gd name="connsiteY5" fmla="*/ 2143858 h 3613535"/>
              <a:gd name="connsiteX0" fmla="*/ 0 w 6400800"/>
              <a:gd name="connsiteY0" fmla="*/ 3543075 h 3577652"/>
              <a:gd name="connsiteX1" fmla="*/ 1758950 w 6400800"/>
              <a:gd name="connsiteY1" fmla="*/ 3219225 h 3577652"/>
              <a:gd name="connsiteX2" fmla="*/ 3028950 w 6400800"/>
              <a:gd name="connsiteY2" fmla="*/ 971325 h 3577652"/>
              <a:gd name="connsiteX3" fmla="*/ 3746500 w 6400800"/>
              <a:gd name="connsiteY3" fmla="*/ 82325 h 3577652"/>
              <a:gd name="connsiteX4" fmla="*/ 4584700 w 6400800"/>
              <a:gd name="connsiteY4" fmla="*/ 44225 h 3577652"/>
              <a:gd name="connsiteX5" fmla="*/ 6400800 w 6400800"/>
              <a:gd name="connsiteY5" fmla="*/ 2107975 h 3577652"/>
              <a:gd name="connsiteX0" fmla="*/ 0 w 6400800"/>
              <a:gd name="connsiteY0" fmla="*/ 3516761 h 3551338"/>
              <a:gd name="connsiteX1" fmla="*/ 1758950 w 6400800"/>
              <a:gd name="connsiteY1" fmla="*/ 3192911 h 3551338"/>
              <a:gd name="connsiteX2" fmla="*/ 3028950 w 6400800"/>
              <a:gd name="connsiteY2" fmla="*/ 945011 h 3551338"/>
              <a:gd name="connsiteX3" fmla="*/ 3746500 w 6400800"/>
              <a:gd name="connsiteY3" fmla="*/ 56011 h 3551338"/>
              <a:gd name="connsiteX4" fmla="*/ 4584700 w 6400800"/>
              <a:gd name="connsiteY4" fmla="*/ 17911 h 3551338"/>
              <a:gd name="connsiteX5" fmla="*/ 6400800 w 6400800"/>
              <a:gd name="connsiteY5" fmla="*/ 2081661 h 3551338"/>
              <a:gd name="connsiteX0" fmla="*/ 0 w 6400800"/>
              <a:gd name="connsiteY0" fmla="*/ 3632817 h 3667394"/>
              <a:gd name="connsiteX1" fmla="*/ 1758950 w 6400800"/>
              <a:gd name="connsiteY1" fmla="*/ 3308967 h 3667394"/>
              <a:gd name="connsiteX2" fmla="*/ 3028950 w 6400800"/>
              <a:gd name="connsiteY2" fmla="*/ 1061067 h 3667394"/>
              <a:gd name="connsiteX3" fmla="*/ 3498850 w 6400800"/>
              <a:gd name="connsiteY3" fmla="*/ 254617 h 3667394"/>
              <a:gd name="connsiteX4" fmla="*/ 4584700 w 6400800"/>
              <a:gd name="connsiteY4" fmla="*/ 133967 h 3667394"/>
              <a:gd name="connsiteX5" fmla="*/ 6400800 w 6400800"/>
              <a:gd name="connsiteY5" fmla="*/ 2197717 h 3667394"/>
              <a:gd name="connsiteX0" fmla="*/ 0 w 6400800"/>
              <a:gd name="connsiteY0" fmla="*/ 3643101 h 3677678"/>
              <a:gd name="connsiteX1" fmla="*/ 1758950 w 6400800"/>
              <a:gd name="connsiteY1" fmla="*/ 3319251 h 3677678"/>
              <a:gd name="connsiteX2" fmla="*/ 3028950 w 6400800"/>
              <a:gd name="connsiteY2" fmla="*/ 1071351 h 3677678"/>
              <a:gd name="connsiteX3" fmla="*/ 3498850 w 6400800"/>
              <a:gd name="connsiteY3" fmla="*/ 264901 h 3677678"/>
              <a:gd name="connsiteX4" fmla="*/ 4584700 w 6400800"/>
              <a:gd name="connsiteY4" fmla="*/ 144251 h 3677678"/>
              <a:gd name="connsiteX5" fmla="*/ 6400800 w 6400800"/>
              <a:gd name="connsiteY5" fmla="*/ 2208001 h 3677678"/>
              <a:gd name="connsiteX0" fmla="*/ 0 w 6400800"/>
              <a:gd name="connsiteY0" fmla="*/ 3519351 h 3553928"/>
              <a:gd name="connsiteX1" fmla="*/ 1758950 w 6400800"/>
              <a:gd name="connsiteY1" fmla="*/ 3195501 h 3553928"/>
              <a:gd name="connsiteX2" fmla="*/ 3028950 w 6400800"/>
              <a:gd name="connsiteY2" fmla="*/ 947601 h 3553928"/>
              <a:gd name="connsiteX3" fmla="*/ 3498850 w 6400800"/>
              <a:gd name="connsiteY3" fmla="*/ 141151 h 3553928"/>
              <a:gd name="connsiteX4" fmla="*/ 4597400 w 6400800"/>
              <a:gd name="connsiteY4" fmla="*/ 198301 h 3553928"/>
              <a:gd name="connsiteX5" fmla="*/ 6400800 w 6400800"/>
              <a:gd name="connsiteY5" fmla="*/ 2084251 h 3553928"/>
              <a:gd name="connsiteX0" fmla="*/ 0 w 6400800"/>
              <a:gd name="connsiteY0" fmla="*/ 3570112 h 3604689"/>
              <a:gd name="connsiteX1" fmla="*/ 1758950 w 6400800"/>
              <a:gd name="connsiteY1" fmla="*/ 3246262 h 3604689"/>
              <a:gd name="connsiteX2" fmla="*/ 3028950 w 6400800"/>
              <a:gd name="connsiteY2" fmla="*/ 998362 h 3604689"/>
              <a:gd name="connsiteX3" fmla="*/ 3498850 w 6400800"/>
              <a:gd name="connsiteY3" fmla="*/ 191912 h 3604689"/>
              <a:gd name="connsiteX4" fmla="*/ 4616450 w 6400800"/>
              <a:gd name="connsiteY4" fmla="*/ 172862 h 3604689"/>
              <a:gd name="connsiteX5" fmla="*/ 6400800 w 6400800"/>
              <a:gd name="connsiteY5" fmla="*/ 2135012 h 3604689"/>
              <a:gd name="connsiteX0" fmla="*/ 0 w 6400800"/>
              <a:gd name="connsiteY0" fmla="*/ 3588296 h 3622873"/>
              <a:gd name="connsiteX1" fmla="*/ 1758950 w 6400800"/>
              <a:gd name="connsiteY1" fmla="*/ 3264446 h 3622873"/>
              <a:gd name="connsiteX2" fmla="*/ 3028950 w 6400800"/>
              <a:gd name="connsiteY2" fmla="*/ 1016546 h 3622873"/>
              <a:gd name="connsiteX3" fmla="*/ 3498850 w 6400800"/>
              <a:gd name="connsiteY3" fmla="*/ 210096 h 3622873"/>
              <a:gd name="connsiteX4" fmla="*/ 4705350 w 6400800"/>
              <a:gd name="connsiteY4" fmla="*/ 165646 h 3622873"/>
              <a:gd name="connsiteX5" fmla="*/ 6400800 w 6400800"/>
              <a:gd name="connsiteY5" fmla="*/ 2153196 h 3622873"/>
              <a:gd name="connsiteX0" fmla="*/ 0 w 6400800"/>
              <a:gd name="connsiteY0" fmla="*/ 3500483 h 3535060"/>
              <a:gd name="connsiteX1" fmla="*/ 1758950 w 6400800"/>
              <a:gd name="connsiteY1" fmla="*/ 3176633 h 3535060"/>
              <a:gd name="connsiteX2" fmla="*/ 3028950 w 6400800"/>
              <a:gd name="connsiteY2" fmla="*/ 928733 h 3535060"/>
              <a:gd name="connsiteX3" fmla="*/ 3498850 w 6400800"/>
              <a:gd name="connsiteY3" fmla="*/ 122283 h 3535060"/>
              <a:gd name="connsiteX4" fmla="*/ 4705350 w 6400800"/>
              <a:gd name="connsiteY4" fmla="*/ 77833 h 3535060"/>
              <a:gd name="connsiteX5" fmla="*/ 6400800 w 6400800"/>
              <a:gd name="connsiteY5" fmla="*/ 2065383 h 3535060"/>
              <a:gd name="connsiteX0" fmla="*/ 0 w 6400800"/>
              <a:gd name="connsiteY0" fmla="*/ 3500483 h 3535060"/>
              <a:gd name="connsiteX1" fmla="*/ 1758950 w 6400800"/>
              <a:gd name="connsiteY1" fmla="*/ 3176633 h 3535060"/>
              <a:gd name="connsiteX2" fmla="*/ 3028950 w 6400800"/>
              <a:gd name="connsiteY2" fmla="*/ 928733 h 3535060"/>
              <a:gd name="connsiteX3" fmla="*/ 3498850 w 6400800"/>
              <a:gd name="connsiteY3" fmla="*/ 122283 h 3535060"/>
              <a:gd name="connsiteX4" fmla="*/ 4705350 w 6400800"/>
              <a:gd name="connsiteY4" fmla="*/ 77833 h 3535060"/>
              <a:gd name="connsiteX5" fmla="*/ 6400800 w 6400800"/>
              <a:gd name="connsiteY5" fmla="*/ 2065383 h 3535060"/>
              <a:gd name="connsiteX0" fmla="*/ 0 w 6400800"/>
              <a:gd name="connsiteY0" fmla="*/ 3500483 h 3510187"/>
              <a:gd name="connsiteX1" fmla="*/ 1739900 w 6400800"/>
              <a:gd name="connsiteY1" fmla="*/ 2967083 h 3510187"/>
              <a:gd name="connsiteX2" fmla="*/ 3028950 w 6400800"/>
              <a:gd name="connsiteY2" fmla="*/ 928733 h 3510187"/>
              <a:gd name="connsiteX3" fmla="*/ 3498850 w 6400800"/>
              <a:gd name="connsiteY3" fmla="*/ 122283 h 3510187"/>
              <a:gd name="connsiteX4" fmla="*/ 4705350 w 6400800"/>
              <a:gd name="connsiteY4" fmla="*/ 77833 h 3510187"/>
              <a:gd name="connsiteX5" fmla="*/ 6400800 w 6400800"/>
              <a:gd name="connsiteY5" fmla="*/ 2065383 h 3510187"/>
              <a:gd name="connsiteX0" fmla="*/ 0 w 6400800"/>
              <a:gd name="connsiteY0" fmla="*/ 3500483 h 3512263"/>
              <a:gd name="connsiteX1" fmla="*/ 1739900 w 6400800"/>
              <a:gd name="connsiteY1" fmla="*/ 2967083 h 3512263"/>
              <a:gd name="connsiteX2" fmla="*/ 3028950 w 6400800"/>
              <a:gd name="connsiteY2" fmla="*/ 928733 h 3512263"/>
              <a:gd name="connsiteX3" fmla="*/ 3498850 w 6400800"/>
              <a:gd name="connsiteY3" fmla="*/ 122283 h 3512263"/>
              <a:gd name="connsiteX4" fmla="*/ 4705350 w 6400800"/>
              <a:gd name="connsiteY4" fmla="*/ 77833 h 3512263"/>
              <a:gd name="connsiteX5" fmla="*/ 6400800 w 6400800"/>
              <a:gd name="connsiteY5" fmla="*/ 2065383 h 3512263"/>
              <a:gd name="connsiteX0" fmla="*/ 0 w 6400800"/>
              <a:gd name="connsiteY0" fmla="*/ 3500483 h 3508208"/>
              <a:gd name="connsiteX1" fmla="*/ 1720850 w 6400800"/>
              <a:gd name="connsiteY1" fmla="*/ 2865483 h 3508208"/>
              <a:gd name="connsiteX2" fmla="*/ 3028950 w 6400800"/>
              <a:gd name="connsiteY2" fmla="*/ 928733 h 3508208"/>
              <a:gd name="connsiteX3" fmla="*/ 3498850 w 6400800"/>
              <a:gd name="connsiteY3" fmla="*/ 122283 h 3508208"/>
              <a:gd name="connsiteX4" fmla="*/ 4705350 w 6400800"/>
              <a:gd name="connsiteY4" fmla="*/ 77833 h 3508208"/>
              <a:gd name="connsiteX5" fmla="*/ 6400800 w 6400800"/>
              <a:gd name="connsiteY5" fmla="*/ 2065383 h 3508208"/>
              <a:gd name="connsiteX0" fmla="*/ 0 w 6400800"/>
              <a:gd name="connsiteY0" fmla="*/ 3588296 h 3596021"/>
              <a:gd name="connsiteX1" fmla="*/ 1720850 w 6400800"/>
              <a:gd name="connsiteY1" fmla="*/ 2953296 h 3596021"/>
              <a:gd name="connsiteX2" fmla="*/ 3028950 w 6400800"/>
              <a:gd name="connsiteY2" fmla="*/ 1016546 h 3596021"/>
              <a:gd name="connsiteX3" fmla="*/ 3536950 w 6400800"/>
              <a:gd name="connsiteY3" fmla="*/ 210096 h 3596021"/>
              <a:gd name="connsiteX4" fmla="*/ 4705350 w 6400800"/>
              <a:gd name="connsiteY4" fmla="*/ 165646 h 3596021"/>
              <a:gd name="connsiteX5" fmla="*/ 6400800 w 6400800"/>
              <a:gd name="connsiteY5" fmla="*/ 2153196 h 3596021"/>
              <a:gd name="connsiteX0" fmla="*/ 0 w 6400800"/>
              <a:gd name="connsiteY0" fmla="*/ 3606111 h 3613836"/>
              <a:gd name="connsiteX1" fmla="*/ 1720850 w 6400800"/>
              <a:gd name="connsiteY1" fmla="*/ 2971111 h 3613836"/>
              <a:gd name="connsiteX2" fmla="*/ 3028950 w 6400800"/>
              <a:gd name="connsiteY2" fmla="*/ 1034361 h 3613836"/>
              <a:gd name="connsiteX3" fmla="*/ 3536950 w 6400800"/>
              <a:gd name="connsiteY3" fmla="*/ 227911 h 3613836"/>
              <a:gd name="connsiteX4" fmla="*/ 4705350 w 6400800"/>
              <a:gd name="connsiteY4" fmla="*/ 183461 h 3613836"/>
              <a:gd name="connsiteX5" fmla="*/ 6400800 w 6400800"/>
              <a:gd name="connsiteY5" fmla="*/ 2171011 h 3613836"/>
              <a:gd name="connsiteX0" fmla="*/ 0 w 6400800"/>
              <a:gd name="connsiteY0" fmla="*/ 3564703 h 3572428"/>
              <a:gd name="connsiteX1" fmla="*/ 1720850 w 6400800"/>
              <a:gd name="connsiteY1" fmla="*/ 2929703 h 3572428"/>
              <a:gd name="connsiteX2" fmla="*/ 3028950 w 6400800"/>
              <a:gd name="connsiteY2" fmla="*/ 992953 h 3572428"/>
              <a:gd name="connsiteX3" fmla="*/ 3536950 w 6400800"/>
              <a:gd name="connsiteY3" fmla="*/ 294453 h 3572428"/>
              <a:gd name="connsiteX4" fmla="*/ 4705350 w 6400800"/>
              <a:gd name="connsiteY4" fmla="*/ 142053 h 3572428"/>
              <a:gd name="connsiteX5" fmla="*/ 6400800 w 6400800"/>
              <a:gd name="connsiteY5" fmla="*/ 2129603 h 3572428"/>
              <a:gd name="connsiteX0" fmla="*/ 0 w 6400800"/>
              <a:gd name="connsiteY0" fmla="*/ 3550622 h 3558347"/>
              <a:gd name="connsiteX1" fmla="*/ 1720850 w 6400800"/>
              <a:gd name="connsiteY1" fmla="*/ 2915622 h 3558347"/>
              <a:gd name="connsiteX2" fmla="*/ 3028950 w 6400800"/>
              <a:gd name="connsiteY2" fmla="*/ 978872 h 3558347"/>
              <a:gd name="connsiteX3" fmla="*/ 3543300 w 6400800"/>
              <a:gd name="connsiteY3" fmla="*/ 324822 h 3558347"/>
              <a:gd name="connsiteX4" fmla="*/ 4705350 w 6400800"/>
              <a:gd name="connsiteY4" fmla="*/ 127972 h 3558347"/>
              <a:gd name="connsiteX5" fmla="*/ 6400800 w 6400800"/>
              <a:gd name="connsiteY5" fmla="*/ 2115522 h 3558347"/>
              <a:gd name="connsiteX0" fmla="*/ 0 w 6400800"/>
              <a:gd name="connsiteY0" fmla="*/ 3437195 h 3444920"/>
              <a:gd name="connsiteX1" fmla="*/ 1720850 w 6400800"/>
              <a:gd name="connsiteY1" fmla="*/ 2802195 h 3444920"/>
              <a:gd name="connsiteX2" fmla="*/ 3028950 w 6400800"/>
              <a:gd name="connsiteY2" fmla="*/ 865445 h 3444920"/>
              <a:gd name="connsiteX3" fmla="*/ 3543300 w 6400800"/>
              <a:gd name="connsiteY3" fmla="*/ 211395 h 3444920"/>
              <a:gd name="connsiteX4" fmla="*/ 4692650 w 6400800"/>
              <a:gd name="connsiteY4" fmla="*/ 141545 h 3444920"/>
              <a:gd name="connsiteX5" fmla="*/ 6400800 w 6400800"/>
              <a:gd name="connsiteY5" fmla="*/ 2002095 h 3444920"/>
              <a:gd name="connsiteX0" fmla="*/ 0 w 6400800"/>
              <a:gd name="connsiteY0" fmla="*/ 3453306 h 3461031"/>
              <a:gd name="connsiteX1" fmla="*/ 1720850 w 6400800"/>
              <a:gd name="connsiteY1" fmla="*/ 2818306 h 3461031"/>
              <a:gd name="connsiteX2" fmla="*/ 3028950 w 6400800"/>
              <a:gd name="connsiteY2" fmla="*/ 881556 h 3461031"/>
              <a:gd name="connsiteX3" fmla="*/ 3543300 w 6400800"/>
              <a:gd name="connsiteY3" fmla="*/ 227506 h 3461031"/>
              <a:gd name="connsiteX4" fmla="*/ 4692650 w 6400800"/>
              <a:gd name="connsiteY4" fmla="*/ 157656 h 3461031"/>
              <a:gd name="connsiteX5" fmla="*/ 6400800 w 6400800"/>
              <a:gd name="connsiteY5" fmla="*/ 2018206 h 3461031"/>
              <a:gd name="connsiteX0" fmla="*/ 0 w 6400800"/>
              <a:gd name="connsiteY0" fmla="*/ 3434475 h 3441420"/>
              <a:gd name="connsiteX1" fmla="*/ 1720850 w 6400800"/>
              <a:gd name="connsiteY1" fmla="*/ 2799475 h 3441420"/>
              <a:gd name="connsiteX2" fmla="*/ 2978150 w 6400800"/>
              <a:gd name="connsiteY2" fmla="*/ 792875 h 3441420"/>
              <a:gd name="connsiteX3" fmla="*/ 3543300 w 6400800"/>
              <a:gd name="connsiteY3" fmla="*/ 208675 h 3441420"/>
              <a:gd name="connsiteX4" fmla="*/ 4692650 w 6400800"/>
              <a:gd name="connsiteY4" fmla="*/ 138825 h 3441420"/>
              <a:gd name="connsiteX5" fmla="*/ 6400800 w 6400800"/>
              <a:gd name="connsiteY5" fmla="*/ 1999375 h 3441420"/>
              <a:gd name="connsiteX0" fmla="*/ 0 w 6400800"/>
              <a:gd name="connsiteY0" fmla="*/ 3466423 h 3473368"/>
              <a:gd name="connsiteX1" fmla="*/ 1720850 w 6400800"/>
              <a:gd name="connsiteY1" fmla="*/ 2831423 h 3473368"/>
              <a:gd name="connsiteX2" fmla="*/ 2978150 w 6400800"/>
              <a:gd name="connsiteY2" fmla="*/ 824823 h 3473368"/>
              <a:gd name="connsiteX3" fmla="*/ 3536950 w 6400800"/>
              <a:gd name="connsiteY3" fmla="*/ 158073 h 3473368"/>
              <a:gd name="connsiteX4" fmla="*/ 4692650 w 6400800"/>
              <a:gd name="connsiteY4" fmla="*/ 170773 h 3473368"/>
              <a:gd name="connsiteX5" fmla="*/ 6400800 w 6400800"/>
              <a:gd name="connsiteY5" fmla="*/ 2031323 h 3473368"/>
              <a:gd name="connsiteX0" fmla="*/ 0 w 6400800"/>
              <a:gd name="connsiteY0" fmla="*/ 3484144 h 3491089"/>
              <a:gd name="connsiteX1" fmla="*/ 1720850 w 6400800"/>
              <a:gd name="connsiteY1" fmla="*/ 2849144 h 3491089"/>
              <a:gd name="connsiteX2" fmla="*/ 2978150 w 6400800"/>
              <a:gd name="connsiteY2" fmla="*/ 842544 h 3491089"/>
              <a:gd name="connsiteX3" fmla="*/ 3536950 w 6400800"/>
              <a:gd name="connsiteY3" fmla="*/ 175794 h 3491089"/>
              <a:gd name="connsiteX4" fmla="*/ 4692650 w 6400800"/>
              <a:gd name="connsiteY4" fmla="*/ 188494 h 3491089"/>
              <a:gd name="connsiteX5" fmla="*/ 6400800 w 6400800"/>
              <a:gd name="connsiteY5" fmla="*/ 2049044 h 3491089"/>
              <a:gd name="connsiteX0" fmla="*/ 0 w 6400800"/>
              <a:gd name="connsiteY0" fmla="*/ 3479706 h 3486651"/>
              <a:gd name="connsiteX1" fmla="*/ 1720850 w 6400800"/>
              <a:gd name="connsiteY1" fmla="*/ 2844706 h 3486651"/>
              <a:gd name="connsiteX2" fmla="*/ 2978150 w 6400800"/>
              <a:gd name="connsiteY2" fmla="*/ 838106 h 3486651"/>
              <a:gd name="connsiteX3" fmla="*/ 3536950 w 6400800"/>
              <a:gd name="connsiteY3" fmla="*/ 171356 h 3486651"/>
              <a:gd name="connsiteX4" fmla="*/ 4692650 w 6400800"/>
              <a:gd name="connsiteY4" fmla="*/ 165006 h 3486651"/>
              <a:gd name="connsiteX5" fmla="*/ 6400800 w 6400800"/>
              <a:gd name="connsiteY5" fmla="*/ 2044606 h 3486651"/>
              <a:gd name="connsiteX0" fmla="*/ 0 w 6400800"/>
              <a:gd name="connsiteY0" fmla="*/ 3427945 h 3434890"/>
              <a:gd name="connsiteX1" fmla="*/ 1720850 w 6400800"/>
              <a:gd name="connsiteY1" fmla="*/ 2792945 h 3434890"/>
              <a:gd name="connsiteX2" fmla="*/ 2978150 w 6400800"/>
              <a:gd name="connsiteY2" fmla="*/ 786345 h 3434890"/>
              <a:gd name="connsiteX3" fmla="*/ 3536950 w 6400800"/>
              <a:gd name="connsiteY3" fmla="*/ 119595 h 3434890"/>
              <a:gd name="connsiteX4" fmla="*/ 4692650 w 6400800"/>
              <a:gd name="connsiteY4" fmla="*/ 113245 h 3434890"/>
              <a:gd name="connsiteX5" fmla="*/ 6400800 w 6400800"/>
              <a:gd name="connsiteY5" fmla="*/ 1992845 h 3434890"/>
              <a:gd name="connsiteX0" fmla="*/ 0 w 6400800"/>
              <a:gd name="connsiteY0" fmla="*/ 3440506 h 3447451"/>
              <a:gd name="connsiteX1" fmla="*/ 1720850 w 6400800"/>
              <a:gd name="connsiteY1" fmla="*/ 2805506 h 3447451"/>
              <a:gd name="connsiteX2" fmla="*/ 2978150 w 6400800"/>
              <a:gd name="connsiteY2" fmla="*/ 798906 h 3447451"/>
              <a:gd name="connsiteX3" fmla="*/ 3536950 w 6400800"/>
              <a:gd name="connsiteY3" fmla="*/ 132156 h 3447451"/>
              <a:gd name="connsiteX4" fmla="*/ 4692650 w 6400800"/>
              <a:gd name="connsiteY4" fmla="*/ 125806 h 3447451"/>
              <a:gd name="connsiteX5" fmla="*/ 6400800 w 6400800"/>
              <a:gd name="connsiteY5" fmla="*/ 2005406 h 3447451"/>
              <a:gd name="connsiteX0" fmla="*/ 0 w 6400800"/>
              <a:gd name="connsiteY0" fmla="*/ 3474724 h 3481669"/>
              <a:gd name="connsiteX1" fmla="*/ 1720850 w 6400800"/>
              <a:gd name="connsiteY1" fmla="*/ 2839724 h 3481669"/>
              <a:gd name="connsiteX2" fmla="*/ 2978150 w 6400800"/>
              <a:gd name="connsiteY2" fmla="*/ 833124 h 3481669"/>
              <a:gd name="connsiteX3" fmla="*/ 3390900 w 6400800"/>
              <a:gd name="connsiteY3" fmla="*/ 204474 h 3481669"/>
              <a:gd name="connsiteX4" fmla="*/ 4692650 w 6400800"/>
              <a:gd name="connsiteY4" fmla="*/ 160024 h 3481669"/>
              <a:gd name="connsiteX5" fmla="*/ 6400800 w 6400800"/>
              <a:gd name="connsiteY5" fmla="*/ 2039624 h 3481669"/>
              <a:gd name="connsiteX0" fmla="*/ 0 w 6400800"/>
              <a:gd name="connsiteY0" fmla="*/ 3485451 h 3492396"/>
              <a:gd name="connsiteX1" fmla="*/ 1720850 w 6400800"/>
              <a:gd name="connsiteY1" fmla="*/ 2850451 h 3492396"/>
              <a:gd name="connsiteX2" fmla="*/ 2978150 w 6400800"/>
              <a:gd name="connsiteY2" fmla="*/ 843851 h 3492396"/>
              <a:gd name="connsiteX3" fmla="*/ 3390900 w 6400800"/>
              <a:gd name="connsiteY3" fmla="*/ 215201 h 3492396"/>
              <a:gd name="connsiteX4" fmla="*/ 4692650 w 6400800"/>
              <a:gd name="connsiteY4" fmla="*/ 170751 h 3492396"/>
              <a:gd name="connsiteX5" fmla="*/ 6400800 w 6400800"/>
              <a:gd name="connsiteY5" fmla="*/ 2050351 h 3492396"/>
              <a:gd name="connsiteX0" fmla="*/ 0 w 6400800"/>
              <a:gd name="connsiteY0" fmla="*/ 3485451 h 3492396"/>
              <a:gd name="connsiteX1" fmla="*/ 1720850 w 6400800"/>
              <a:gd name="connsiteY1" fmla="*/ 2850451 h 3492396"/>
              <a:gd name="connsiteX2" fmla="*/ 2978150 w 6400800"/>
              <a:gd name="connsiteY2" fmla="*/ 843851 h 3492396"/>
              <a:gd name="connsiteX3" fmla="*/ 3390900 w 6400800"/>
              <a:gd name="connsiteY3" fmla="*/ 215201 h 3492396"/>
              <a:gd name="connsiteX4" fmla="*/ 4692650 w 6400800"/>
              <a:gd name="connsiteY4" fmla="*/ 170751 h 3492396"/>
              <a:gd name="connsiteX5" fmla="*/ 6400800 w 6400800"/>
              <a:gd name="connsiteY5" fmla="*/ 2050351 h 3492396"/>
              <a:gd name="connsiteX0" fmla="*/ 0 w 6400800"/>
              <a:gd name="connsiteY0" fmla="*/ 3447607 h 3454552"/>
              <a:gd name="connsiteX1" fmla="*/ 1720850 w 6400800"/>
              <a:gd name="connsiteY1" fmla="*/ 2812607 h 3454552"/>
              <a:gd name="connsiteX2" fmla="*/ 2978150 w 6400800"/>
              <a:gd name="connsiteY2" fmla="*/ 806007 h 3454552"/>
              <a:gd name="connsiteX3" fmla="*/ 3390900 w 6400800"/>
              <a:gd name="connsiteY3" fmla="*/ 177357 h 3454552"/>
              <a:gd name="connsiteX4" fmla="*/ 4692650 w 6400800"/>
              <a:gd name="connsiteY4" fmla="*/ 132907 h 3454552"/>
              <a:gd name="connsiteX5" fmla="*/ 6400800 w 6400800"/>
              <a:gd name="connsiteY5" fmla="*/ 2012507 h 3454552"/>
              <a:gd name="connsiteX0" fmla="*/ 0 w 6400800"/>
              <a:gd name="connsiteY0" fmla="*/ 3425562 h 3432507"/>
              <a:gd name="connsiteX1" fmla="*/ 1720850 w 6400800"/>
              <a:gd name="connsiteY1" fmla="*/ 2790562 h 3432507"/>
              <a:gd name="connsiteX2" fmla="*/ 2978150 w 6400800"/>
              <a:gd name="connsiteY2" fmla="*/ 783962 h 3432507"/>
              <a:gd name="connsiteX3" fmla="*/ 3390900 w 6400800"/>
              <a:gd name="connsiteY3" fmla="*/ 155312 h 3432507"/>
              <a:gd name="connsiteX4" fmla="*/ 4641850 w 6400800"/>
              <a:gd name="connsiteY4" fmla="*/ 110862 h 3432507"/>
              <a:gd name="connsiteX5" fmla="*/ 6400800 w 6400800"/>
              <a:gd name="connsiteY5" fmla="*/ 1990462 h 3432507"/>
              <a:gd name="connsiteX0" fmla="*/ 0 w 6400800"/>
              <a:gd name="connsiteY0" fmla="*/ 3449625 h 3456570"/>
              <a:gd name="connsiteX1" fmla="*/ 1720850 w 6400800"/>
              <a:gd name="connsiteY1" fmla="*/ 2814625 h 3456570"/>
              <a:gd name="connsiteX2" fmla="*/ 2978150 w 6400800"/>
              <a:gd name="connsiteY2" fmla="*/ 808025 h 3456570"/>
              <a:gd name="connsiteX3" fmla="*/ 3390900 w 6400800"/>
              <a:gd name="connsiteY3" fmla="*/ 179375 h 3456570"/>
              <a:gd name="connsiteX4" fmla="*/ 4641850 w 6400800"/>
              <a:gd name="connsiteY4" fmla="*/ 134925 h 3456570"/>
              <a:gd name="connsiteX5" fmla="*/ 6400800 w 6400800"/>
              <a:gd name="connsiteY5" fmla="*/ 2014525 h 3456570"/>
              <a:gd name="connsiteX0" fmla="*/ 0 w 6400800"/>
              <a:gd name="connsiteY0" fmla="*/ 3471119 h 3478064"/>
              <a:gd name="connsiteX1" fmla="*/ 1720850 w 6400800"/>
              <a:gd name="connsiteY1" fmla="*/ 2836119 h 3478064"/>
              <a:gd name="connsiteX2" fmla="*/ 2978150 w 6400800"/>
              <a:gd name="connsiteY2" fmla="*/ 829519 h 3478064"/>
              <a:gd name="connsiteX3" fmla="*/ 3390900 w 6400800"/>
              <a:gd name="connsiteY3" fmla="*/ 200869 h 3478064"/>
              <a:gd name="connsiteX4" fmla="*/ 4641850 w 6400800"/>
              <a:gd name="connsiteY4" fmla="*/ 156419 h 3478064"/>
              <a:gd name="connsiteX5" fmla="*/ 6400800 w 6400800"/>
              <a:gd name="connsiteY5" fmla="*/ 2036019 h 3478064"/>
              <a:gd name="connsiteX0" fmla="*/ 0 w 6400800"/>
              <a:gd name="connsiteY0" fmla="*/ 3489723 h 3496668"/>
              <a:gd name="connsiteX1" fmla="*/ 1720850 w 6400800"/>
              <a:gd name="connsiteY1" fmla="*/ 2854723 h 3496668"/>
              <a:gd name="connsiteX2" fmla="*/ 2978150 w 6400800"/>
              <a:gd name="connsiteY2" fmla="*/ 848123 h 3496668"/>
              <a:gd name="connsiteX3" fmla="*/ 3390900 w 6400800"/>
              <a:gd name="connsiteY3" fmla="*/ 219473 h 3496668"/>
              <a:gd name="connsiteX4" fmla="*/ 4641850 w 6400800"/>
              <a:gd name="connsiteY4" fmla="*/ 175023 h 3496668"/>
              <a:gd name="connsiteX5" fmla="*/ 6400800 w 6400800"/>
              <a:gd name="connsiteY5" fmla="*/ 2054623 h 3496668"/>
              <a:gd name="connsiteX0" fmla="*/ 0 w 6400800"/>
              <a:gd name="connsiteY0" fmla="*/ 3425562 h 3432507"/>
              <a:gd name="connsiteX1" fmla="*/ 1720850 w 6400800"/>
              <a:gd name="connsiteY1" fmla="*/ 2790562 h 3432507"/>
              <a:gd name="connsiteX2" fmla="*/ 2978150 w 6400800"/>
              <a:gd name="connsiteY2" fmla="*/ 783962 h 3432507"/>
              <a:gd name="connsiteX3" fmla="*/ 3390900 w 6400800"/>
              <a:gd name="connsiteY3" fmla="*/ 155312 h 3432507"/>
              <a:gd name="connsiteX4" fmla="*/ 4641850 w 6400800"/>
              <a:gd name="connsiteY4" fmla="*/ 110862 h 3432507"/>
              <a:gd name="connsiteX5" fmla="*/ 6400800 w 6400800"/>
              <a:gd name="connsiteY5" fmla="*/ 1990462 h 3432507"/>
              <a:gd name="connsiteX0" fmla="*/ 0 w 6400800"/>
              <a:gd name="connsiteY0" fmla="*/ 3425562 h 3432507"/>
              <a:gd name="connsiteX1" fmla="*/ 1720850 w 6400800"/>
              <a:gd name="connsiteY1" fmla="*/ 2790562 h 3432507"/>
              <a:gd name="connsiteX2" fmla="*/ 2978150 w 6400800"/>
              <a:gd name="connsiteY2" fmla="*/ 783962 h 3432507"/>
              <a:gd name="connsiteX3" fmla="*/ 3390900 w 6400800"/>
              <a:gd name="connsiteY3" fmla="*/ 155312 h 3432507"/>
              <a:gd name="connsiteX4" fmla="*/ 4641850 w 6400800"/>
              <a:gd name="connsiteY4" fmla="*/ 110862 h 3432507"/>
              <a:gd name="connsiteX5" fmla="*/ 6400800 w 6400800"/>
              <a:gd name="connsiteY5" fmla="*/ 1990462 h 3432507"/>
              <a:gd name="connsiteX0" fmla="*/ 0 w 6400800"/>
              <a:gd name="connsiteY0" fmla="*/ 3462446 h 3469391"/>
              <a:gd name="connsiteX1" fmla="*/ 1720850 w 6400800"/>
              <a:gd name="connsiteY1" fmla="*/ 2827446 h 3469391"/>
              <a:gd name="connsiteX2" fmla="*/ 2978150 w 6400800"/>
              <a:gd name="connsiteY2" fmla="*/ 820846 h 3469391"/>
              <a:gd name="connsiteX3" fmla="*/ 3530600 w 6400800"/>
              <a:gd name="connsiteY3" fmla="*/ 198546 h 3469391"/>
              <a:gd name="connsiteX4" fmla="*/ 4641850 w 6400800"/>
              <a:gd name="connsiteY4" fmla="*/ 147746 h 3469391"/>
              <a:gd name="connsiteX5" fmla="*/ 6400800 w 6400800"/>
              <a:gd name="connsiteY5" fmla="*/ 2027346 h 3469391"/>
              <a:gd name="connsiteX0" fmla="*/ 0 w 6400800"/>
              <a:gd name="connsiteY0" fmla="*/ 3494053 h 3500998"/>
              <a:gd name="connsiteX1" fmla="*/ 1720850 w 6400800"/>
              <a:gd name="connsiteY1" fmla="*/ 2859053 h 3500998"/>
              <a:gd name="connsiteX2" fmla="*/ 2978150 w 6400800"/>
              <a:gd name="connsiteY2" fmla="*/ 852453 h 3500998"/>
              <a:gd name="connsiteX3" fmla="*/ 3530600 w 6400800"/>
              <a:gd name="connsiteY3" fmla="*/ 230153 h 3500998"/>
              <a:gd name="connsiteX4" fmla="*/ 4641850 w 6400800"/>
              <a:gd name="connsiteY4" fmla="*/ 179353 h 3500998"/>
              <a:gd name="connsiteX5" fmla="*/ 6400800 w 6400800"/>
              <a:gd name="connsiteY5" fmla="*/ 2058953 h 3500998"/>
              <a:gd name="connsiteX0" fmla="*/ 0 w 6400800"/>
              <a:gd name="connsiteY0" fmla="*/ 3508148 h 3515093"/>
              <a:gd name="connsiteX1" fmla="*/ 1720850 w 6400800"/>
              <a:gd name="connsiteY1" fmla="*/ 2873148 h 3515093"/>
              <a:gd name="connsiteX2" fmla="*/ 2978150 w 6400800"/>
              <a:gd name="connsiteY2" fmla="*/ 866548 h 3515093"/>
              <a:gd name="connsiteX3" fmla="*/ 3530600 w 6400800"/>
              <a:gd name="connsiteY3" fmla="*/ 244248 h 3515093"/>
              <a:gd name="connsiteX4" fmla="*/ 4641850 w 6400800"/>
              <a:gd name="connsiteY4" fmla="*/ 193448 h 3515093"/>
              <a:gd name="connsiteX5" fmla="*/ 6400800 w 6400800"/>
              <a:gd name="connsiteY5" fmla="*/ 2073048 h 3515093"/>
              <a:gd name="connsiteX0" fmla="*/ 0 w 6400800"/>
              <a:gd name="connsiteY0" fmla="*/ 3518757 h 3525702"/>
              <a:gd name="connsiteX1" fmla="*/ 1720850 w 6400800"/>
              <a:gd name="connsiteY1" fmla="*/ 2883757 h 3525702"/>
              <a:gd name="connsiteX2" fmla="*/ 2978150 w 6400800"/>
              <a:gd name="connsiteY2" fmla="*/ 877157 h 3525702"/>
              <a:gd name="connsiteX3" fmla="*/ 3530600 w 6400800"/>
              <a:gd name="connsiteY3" fmla="*/ 254857 h 3525702"/>
              <a:gd name="connsiteX4" fmla="*/ 4641850 w 6400800"/>
              <a:gd name="connsiteY4" fmla="*/ 204057 h 3525702"/>
              <a:gd name="connsiteX5" fmla="*/ 6400800 w 6400800"/>
              <a:gd name="connsiteY5" fmla="*/ 2083657 h 3525702"/>
              <a:gd name="connsiteX0" fmla="*/ 0 w 6400800"/>
              <a:gd name="connsiteY0" fmla="*/ 3552849 h 3559794"/>
              <a:gd name="connsiteX1" fmla="*/ 1720850 w 6400800"/>
              <a:gd name="connsiteY1" fmla="*/ 2917849 h 3559794"/>
              <a:gd name="connsiteX2" fmla="*/ 2978150 w 6400800"/>
              <a:gd name="connsiteY2" fmla="*/ 911249 h 3559794"/>
              <a:gd name="connsiteX3" fmla="*/ 3454400 w 6400800"/>
              <a:gd name="connsiteY3" fmla="*/ 225449 h 3559794"/>
              <a:gd name="connsiteX4" fmla="*/ 4641850 w 6400800"/>
              <a:gd name="connsiteY4" fmla="*/ 238149 h 3559794"/>
              <a:gd name="connsiteX5" fmla="*/ 6400800 w 6400800"/>
              <a:gd name="connsiteY5" fmla="*/ 2117749 h 3559794"/>
              <a:gd name="connsiteX0" fmla="*/ 0 w 6400800"/>
              <a:gd name="connsiteY0" fmla="*/ 3509721 h 3516666"/>
              <a:gd name="connsiteX1" fmla="*/ 1720850 w 6400800"/>
              <a:gd name="connsiteY1" fmla="*/ 2874721 h 3516666"/>
              <a:gd name="connsiteX2" fmla="*/ 2978150 w 6400800"/>
              <a:gd name="connsiteY2" fmla="*/ 868121 h 3516666"/>
              <a:gd name="connsiteX3" fmla="*/ 3454400 w 6400800"/>
              <a:gd name="connsiteY3" fmla="*/ 182321 h 3516666"/>
              <a:gd name="connsiteX4" fmla="*/ 4641850 w 6400800"/>
              <a:gd name="connsiteY4" fmla="*/ 195021 h 3516666"/>
              <a:gd name="connsiteX5" fmla="*/ 6400800 w 6400800"/>
              <a:gd name="connsiteY5" fmla="*/ 2074621 h 3516666"/>
              <a:gd name="connsiteX0" fmla="*/ 0 w 6400800"/>
              <a:gd name="connsiteY0" fmla="*/ 3482249 h 3489194"/>
              <a:gd name="connsiteX1" fmla="*/ 1720850 w 6400800"/>
              <a:gd name="connsiteY1" fmla="*/ 2847249 h 3489194"/>
              <a:gd name="connsiteX2" fmla="*/ 2978150 w 6400800"/>
              <a:gd name="connsiteY2" fmla="*/ 840649 h 3489194"/>
              <a:gd name="connsiteX3" fmla="*/ 3454400 w 6400800"/>
              <a:gd name="connsiteY3" fmla="*/ 154849 h 3489194"/>
              <a:gd name="connsiteX4" fmla="*/ 4641850 w 6400800"/>
              <a:gd name="connsiteY4" fmla="*/ 167549 h 3489194"/>
              <a:gd name="connsiteX5" fmla="*/ 6400800 w 6400800"/>
              <a:gd name="connsiteY5" fmla="*/ 2047149 h 3489194"/>
              <a:gd name="connsiteX0" fmla="*/ 0 w 6400800"/>
              <a:gd name="connsiteY0" fmla="*/ 3420375 h 3427320"/>
              <a:gd name="connsiteX1" fmla="*/ 1720850 w 6400800"/>
              <a:gd name="connsiteY1" fmla="*/ 2785375 h 3427320"/>
              <a:gd name="connsiteX2" fmla="*/ 2978150 w 6400800"/>
              <a:gd name="connsiteY2" fmla="*/ 778775 h 3427320"/>
              <a:gd name="connsiteX3" fmla="*/ 3454400 w 6400800"/>
              <a:gd name="connsiteY3" fmla="*/ 92975 h 3427320"/>
              <a:gd name="connsiteX4" fmla="*/ 4641850 w 6400800"/>
              <a:gd name="connsiteY4" fmla="*/ 105675 h 3427320"/>
              <a:gd name="connsiteX5" fmla="*/ 6400800 w 6400800"/>
              <a:gd name="connsiteY5" fmla="*/ 1985275 h 3427320"/>
              <a:gd name="connsiteX0" fmla="*/ 0 w 6400800"/>
              <a:gd name="connsiteY0" fmla="*/ 3420375 h 3427320"/>
              <a:gd name="connsiteX1" fmla="*/ 1720850 w 6400800"/>
              <a:gd name="connsiteY1" fmla="*/ 2785375 h 3427320"/>
              <a:gd name="connsiteX2" fmla="*/ 2978150 w 6400800"/>
              <a:gd name="connsiteY2" fmla="*/ 778775 h 3427320"/>
              <a:gd name="connsiteX3" fmla="*/ 3454400 w 6400800"/>
              <a:gd name="connsiteY3" fmla="*/ 92975 h 3427320"/>
              <a:gd name="connsiteX4" fmla="*/ 4641850 w 6400800"/>
              <a:gd name="connsiteY4" fmla="*/ 105675 h 3427320"/>
              <a:gd name="connsiteX5" fmla="*/ 6400800 w 6400800"/>
              <a:gd name="connsiteY5" fmla="*/ 1985275 h 3427320"/>
              <a:gd name="connsiteX0" fmla="*/ 0 w 6400800"/>
              <a:gd name="connsiteY0" fmla="*/ 3425834 h 3432848"/>
              <a:gd name="connsiteX1" fmla="*/ 1720850 w 6400800"/>
              <a:gd name="connsiteY1" fmla="*/ 2790834 h 3432848"/>
              <a:gd name="connsiteX2" fmla="*/ 2876550 w 6400800"/>
              <a:gd name="connsiteY2" fmla="*/ 765184 h 3432848"/>
              <a:gd name="connsiteX3" fmla="*/ 3454400 w 6400800"/>
              <a:gd name="connsiteY3" fmla="*/ 98434 h 3432848"/>
              <a:gd name="connsiteX4" fmla="*/ 4641850 w 6400800"/>
              <a:gd name="connsiteY4" fmla="*/ 111134 h 3432848"/>
              <a:gd name="connsiteX5" fmla="*/ 6400800 w 6400800"/>
              <a:gd name="connsiteY5" fmla="*/ 1990734 h 3432848"/>
              <a:gd name="connsiteX0" fmla="*/ 0 w 6400800"/>
              <a:gd name="connsiteY0" fmla="*/ 3425834 h 3432848"/>
              <a:gd name="connsiteX1" fmla="*/ 1720850 w 6400800"/>
              <a:gd name="connsiteY1" fmla="*/ 2790834 h 3432848"/>
              <a:gd name="connsiteX2" fmla="*/ 2876550 w 6400800"/>
              <a:gd name="connsiteY2" fmla="*/ 765184 h 3432848"/>
              <a:gd name="connsiteX3" fmla="*/ 3454400 w 6400800"/>
              <a:gd name="connsiteY3" fmla="*/ 98434 h 3432848"/>
              <a:gd name="connsiteX4" fmla="*/ 4641850 w 6400800"/>
              <a:gd name="connsiteY4" fmla="*/ 111134 h 3432848"/>
              <a:gd name="connsiteX5" fmla="*/ 6400800 w 6400800"/>
              <a:gd name="connsiteY5" fmla="*/ 1990734 h 3432848"/>
              <a:gd name="connsiteX0" fmla="*/ 0 w 6400800"/>
              <a:gd name="connsiteY0" fmla="*/ 3425834 h 3432848"/>
              <a:gd name="connsiteX1" fmla="*/ 1720850 w 6400800"/>
              <a:gd name="connsiteY1" fmla="*/ 2790834 h 3432848"/>
              <a:gd name="connsiteX2" fmla="*/ 2876550 w 6400800"/>
              <a:gd name="connsiteY2" fmla="*/ 765184 h 3432848"/>
              <a:gd name="connsiteX3" fmla="*/ 3454400 w 6400800"/>
              <a:gd name="connsiteY3" fmla="*/ 98434 h 3432848"/>
              <a:gd name="connsiteX4" fmla="*/ 4641850 w 6400800"/>
              <a:gd name="connsiteY4" fmla="*/ 111134 h 3432848"/>
              <a:gd name="connsiteX5" fmla="*/ 6400800 w 6400800"/>
              <a:gd name="connsiteY5" fmla="*/ 1990734 h 3432848"/>
              <a:gd name="connsiteX0" fmla="*/ 0 w 6400800"/>
              <a:gd name="connsiteY0" fmla="*/ 3426577 h 3433545"/>
              <a:gd name="connsiteX1" fmla="*/ 1720850 w 6400800"/>
              <a:gd name="connsiteY1" fmla="*/ 2791577 h 3433545"/>
              <a:gd name="connsiteX2" fmla="*/ 2895600 w 6400800"/>
              <a:gd name="connsiteY2" fmla="*/ 778627 h 3433545"/>
              <a:gd name="connsiteX3" fmla="*/ 3454400 w 6400800"/>
              <a:gd name="connsiteY3" fmla="*/ 99177 h 3433545"/>
              <a:gd name="connsiteX4" fmla="*/ 4641850 w 6400800"/>
              <a:gd name="connsiteY4" fmla="*/ 111877 h 3433545"/>
              <a:gd name="connsiteX5" fmla="*/ 6400800 w 6400800"/>
              <a:gd name="connsiteY5" fmla="*/ 1991477 h 3433545"/>
              <a:gd name="connsiteX0" fmla="*/ 0 w 6400800"/>
              <a:gd name="connsiteY0" fmla="*/ 3438128 h 3445096"/>
              <a:gd name="connsiteX1" fmla="*/ 1720850 w 6400800"/>
              <a:gd name="connsiteY1" fmla="*/ 2803128 h 3445096"/>
              <a:gd name="connsiteX2" fmla="*/ 2895600 w 6400800"/>
              <a:gd name="connsiteY2" fmla="*/ 790178 h 3445096"/>
              <a:gd name="connsiteX3" fmla="*/ 3454400 w 6400800"/>
              <a:gd name="connsiteY3" fmla="*/ 110728 h 3445096"/>
              <a:gd name="connsiteX4" fmla="*/ 4641850 w 6400800"/>
              <a:gd name="connsiteY4" fmla="*/ 123428 h 3445096"/>
              <a:gd name="connsiteX5" fmla="*/ 6400800 w 6400800"/>
              <a:gd name="connsiteY5" fmla="*/ 2003028 h 3445096"/>
              <a:gd name="connsiteX0" fmla="*/ 0 w 6400800"/>
              <a:gd name="connsiteY0" fmla="*/ 3447846 h 3454814"/>
              <a:gd name="connsiteX1" fmla="*/ 1720850 w 6400800"/>
              <a:gd name="connsiteY1" fmla="*/ 2812846 h 3454814"/>
              <a:gd name="connsiteX2" fmla="*/ 2895600 w 6400800"/>
              <a:gd name="connsiteY2" fmla="*/ 799896 h 3454814"/>
              <a:gd name="connsiteX3" fmla="*/ 3454400 w 6400800"/>
              <a:gd name="connsiteY3" fmla="*/ 120446 h 3454814"/>
              <a:gd name="connsiteX4" fmla="*/ 4641850 w 6400800"/>
              <a:gd name="connsiteY4" fmla="*/ 133146 h 3454814"/>
              <a:gd name="connsiteX5" fmla="*/ 6400800 w 6400800"/>
              <a:gd name="connsiteY5" fmla="*/ 2012746 h 3454814"/>
              <a:gd name="connsiteX0" fmla="*/ 0 w 6400800"/>
              <a:gd name="connsiteY0" fmla="*/ 3457863 h 3464831"/>
              <a:gd name="connsiteX1" fmla="*/ 1720850 w 6400800"/>
              <a:gd name="connsiteY1" fmla="*/ 2822863 h 3464831"/>
              <a:gd name="connsiteX2" fmla="*/ 2895600 w 6400800"/>
              <a:gd name="connsiteY2" fmla="*/ 809913 h 3464831"/>
              <a:gd name="connsiteX3" fmla="*/ 3454400 w 6400800"/>
              <a:gd name="connsiteY3" fmla="*/ 130463 h 3464831"/>
              <a:gd name="connsiteX4" fmla="*/ 4641850 w 6400800"/>
              <a:gd name="connsiteY4" fmla="*/ 143163 h 3464831"/>
              <a:gd name="connsiteX5" fmla="*/ 6400800 w 6400800"/>
              <a:gd name="connsiteY5" fmla="*/ 2022763 h 3464831"/>
              <a:gd name="connsiteX0" fmla="*/ 0 w 6400800"/>
              <a:gd name="connsiteY0" fmla="*/ 3457863 h 3457863"/>
              <a:gd name="connsiteX1" fmla="*/ 1720850 w 6400800"/>
              <a:gd name="connsiteY1" fmla="*/ 2822863 h 3457863"/>
              <a:gd name="connsiteX2" fmla="*/ 2895600 w 6400800"/>
              <a:gd name="connsiteY2" fmla="*/ 809913 h 3457863"/>
              <a:gd name="connsiteX3" fmla="*/ 3454400 w 6400800"/>
              <a:gd name="connsiteY3" fmla="*/ 130463 h 3457863"/>
              <a:gd name="connsiteX4" fmla="*/ 4641850 w 6400800"/>
              <a:gd name="connsiteY4" fmla="*/ 143163 h 3457863"/>
              <a:gd name="connsiteX5" fmla="*/ 6400800 w 6400800"/>
              <a:gd name="connsiteY5" fmla="*/ 2022763 h 345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0" h="3457863">
                <a:moveTo>
                  <a:pt x="0" y="3457863"/>
                </a:moveTo>
                <a:cubicBezTo>
                  <a:pt x="627062" y="3376899"/>
                  <a:pt x="1238250" y="3264188"/>
                  <a:pt x="1720850" y="2822863"/>
                </a:cubicBezTo>
                <a:cubicBezTo>
                  <a:pt x="2203450" y="2381538"/>
                  <a:pt x="2632075" y="1233246"/>
                  <a:pt x="2895600" y="809913"/>
                </a:cubicBezTo>
                <a:cubicBezTo>
                  <a:pt x="3159125" y="386580"/>
                  <a:pt x="3182408" y="273338"/>
                  <a:pt x="3454400" y="130463"/>
                </a:cubicBezTo>
                <a:cubicBezTo>
                  <a:pt x="3726392" y="-12412"/>
                  <a:pt x="4131733" y="-76970"/>
                  <a:pt x="4641850" y="143163"/>
                </a:cubicBezTo>
                <a:cubicBezTo>
                  <a:pt x="5151967" y="363296"/>
                  <a:pt x="6400800" y="2022763"/>
                  <a:pt x="6400800" y="2022763"/>
                </a:cubicBezTo>
              </a:path>
            </a:pathLst>
          </a:custGeom>
          <a:ln w="57150" cmpd="sng">
            <a:solidFill>
              <a:srgbClr val="0000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3366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 bwMode="auto">
          <a:xfrm flipV="1">
            <a:off x="762000" y="4952998"/>
            <a:ext cx="7620000" cy="685802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3366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フリーフォーム 23"/>
          <p:cNvSpPr/>
          <p:nvPr/>
        </p:nvSpPr>
        <p:spPr>
          <a:xfrm>
            <a:off x="762000" y="4191000"/>
            <a:ext cx="2590800" cy="1399611"/>
          </a:xfrm>
          <a:custGeom>
            <a:avLst/>
            <a:gdLst>
              <a:gd name="connsiteX0" fmla="*/ 0 w 6400800"/>
              <a:gd name="connsiteY0" fmla="*/ 3536224 h 3570801"/>
              <a:gd name="connsiteX1" fmla="*/ 1758950 w 6400800"/>
              <a:gd name="connsiteY1" fmla="*/ 3212374 h 3570801"/>
              <a:gd name="connsiteX2" fmla="*/ 3028950 w 6400800"/>
              <a:gd name="connsiteY2" fmla="*/ 964474 h 3570801"/>
              <a:gd name="connsiteX3" fmla="*/ 3905250 w 6400800"/>
              <a:gd name="connsiteY3" fmla="*/ 221524 h 3570801"/>
              <a:gd name="connsiteX4" fmla="*/ 4775200 w 6400800"/>
              <a:gd name="connsiteY4" fmla="*/ 151674 h 3570801"/>
              <a:gd name="connsiteX5" fmla="*/ 6400800 w 6400800"/>
              <a:gd name="connsiteY5" fmla="*/ 2101124 h 3570801"/>
              <a:gd name="connsiteX0" fmla="*/ 0 w 6400800"/>
              <a:gd name="connsiteY0" fmla="*/ 3600535 h 3635112"/>
              <a:gd name="connsiteX1" fmla="*/ 1758950 w 6400800"/>
              <a:gd name="connsiteY1" fmla="*/ 3276685 h 3635112"/>
              <a:gd name="connsiteX2" fmla="*/ 3028950 w 6400800"/>
              <a:gd name="connsiteY2" fmla="*/ 1028785 h 3635112"/>
              <a:gd name="connsiteX3" fmla="*/ 3746500 w 6400800"/>
              <a:gd name="connsiteY3" fmla="*/ 139785 h 3635112"/>
              <a:gd name="connsiteX4" fmla="*/ 4775200 w 6400800"/>
              <a:gd name="connsiteY4" fmla="*/ 215985 h 3635112"/>
              <a:gd name="connsiteX5" fmla="*/ 6400800 w 6400800"/>
              <a:gd name="connsiteY5" fmla="*/ 2165435 h 3635112"/>
              <a:gd name="connsiteX0" fmla="*/ 0 w 6400800"/>
              <a:gd name="connsiteY0" fmla="*/ 3591675 h 3626252"/>
              <a:gd name="connsiteX1" fmla="*/ 1758950 w 6400800"/>
              <a:gd name="connsiteY1" fmla="*/ 3267825 h 3626252"/>
              <a:gd name="connsiteX2" fmla="*/ 3028950 w 6400800"/>
              <a:gd name="connsiteY2" fmla="*/ 1019925 h 3626252"/>
              <a:gd name="connsiteX3" fmla="*/ 3746500 w 6400800"/>
              <a:gd name="connsiteY3" fmla="*/ 130925 h 3626252"/>
              <a:gd name="connsiteX4" fmla="*/ 4775200 w 6400800"/>
              <a:gd name="connsiteY4" fmla="*/ 207125 h 3626252"/>
              <a:gd name="connsiteX5" fmla="*/ 6400800 w 6400800"/>
              <a:gd name="connsiteY5" fmla="*/ 2156575 h 3626252"/>
              <a:gd name="connsiteX0" fmla="*/ 0 w 6400800"/>
              <a:gd name="connsiteY0" fmla="*/ 3514171 h 3548748"/>
              <a:gd name="connsiteX1" fmla="*/ 1758950 w 6400800"/>
              <a:gd name="connsiteY1" fmla="*/ 3190321 h 3548748"/>
              <a:gd name="connsiteX2" fmla="*/ 3028950 w 6400800"/>
              <a:gd name="connsiteY2" fmla="*/ 942421 h 3548748"/>
              <a:gd name="connsiteX3" fmla="*/ 3746500 w 6400800"/>
              <a:gd name="connsiteY3" fmla="*/ 53421 h 3548748"/>
              <a:gd name="connsiteX4" fmla="*/ 4775200 w 6400800"/>
              <a:gd name="connsiteY4" fmla="*/ 129621 h 3548748"/>
              <a:gd name="connsiteX5" fmla="*/ 6400800 w 6400800"/>
              <a:gd name="connsiteY5" fmla="*/ 2079071 h 3548748"/>
              <a:gd name="connsiteX0" fmla="*/ 0 w 6400800"/>
              <a:gd name="connsiteY0" fmla="*/ 3542723 h 3577300"/>
              <a:gd name="connsiteX1" fmla="*/ 1758950 w 6400800"/>
              <a:gd name="connsiteY1" fmla="*/ 3218873 h 3577300"/>
              <a:gd name="connsiteX2" fmla="*/ 3028950 w 6400800"/>
              <a:gd name="connsiteY2" fmla="*/ 970973 h 3577300"/>
              <a:gd name="connsiteX3" fmla="*/ 3746500 w 6400800"/>
              <a:gd name="connsiteY3" fmla="*/ 81973 h 3577300"/>
              <a:gd name="connsiteX4" fmla="*/ 4572000 w 6400800"/>
              <a:gd name="connsiteY4" fmla="*/ 113723 h 3577300"/>
              <a:gd name="connsiteX5" fmla="*/ 6400800 w 6400800"/>
              <a:gd name="connsiteY5" fmla="*/ 2107623 h 3577300"/>
              <a:gd name="connsiteX0" fmla="*/ 0 w 6400800"/>
              <a:gd name="connsiteY0" fmla="*/ 3578958 h 3613535"/>
              <a:gd name="connsiteX1" fmla="*/ 1758950 w 6400800"/>
              <a:gd name="connsiteY1" fmla="*/ 3255108 h 3613535"/>
              <a:gd name="connsiteX2" fmla="*/ 3028950 w 6400800"/>
              <a:gd name="connsiteY2" fmla="*/ 1007208 h 3613535"/>
              <a:gd name="connsiteX3" fmla="*/ 3746500 w 6400800"/>
              <a:gd name="connsiteY3" fmla="*/ 118208 h 3613535"/>
              <a:gd name="connsiteX4" fmla="*/ 4584700 w 6400800"/>
              <a:gd name="connsiteY4" fmla="*/ 80108 h 3613535"/>
              <a:gd name="connsiteX5" fmla="*/ 6400800 w 6400800"/>
              <a:gd name="connsiteY5" fmla="*/ 2143858 h 3613535"/>
              <a:gd name="connsiteX0" fmla="*/ 0 w 6400800"/>
              <a:gd name="connsiteY0" fmla="*/ 3543075 h 3577652"/>
              <a:gd name="connsiteX1" fmla="*/ 1758950 w 6400800"/>
              <a:gd name="connsiteY1" fmla="*/ 3219225 h 3577652"/>
              <a:gd name="connsiteX2" fmla="*/ 3028950 w 6400800"/>
              <a:gd name="connsiteY2" fmla="*/ 971325 h 3577652"/>
              <a:gd name="connsiteX3" fmla="*/ 3746500 w 6400800"/>
              <a:gd name="connsiteY3" fmla="*/ 82325 h 3577652"/>
              <a:gd name="connsiteX4" fmla="*/ 4584700 w 6400800"/>
              <a:gd name="connsiteY4" fmla="*/ 44225 h 3577652"/>
              <a:gd name="connsiteX5" fmla="*/ 6400800 w 6400800"/>
              <a:gd name="connsiteY5" fmla="*/ 2107975 h 3577652"/>
              <a:gd name="connsiteX0" fmla="*/ 0 w 6400800"/>
              <a:gd name="connsiteY0" fmla="*/ 3516761 h 3551338"/>
              <a:gd name="connsiteX1" fmla="*/ 1758950 w 6400800"/>
              <a:gd name="connsiteY1" fmla="*/ 3192911 h 3551338"/>
              <a:gd name="connsiteX2" fmla="*/ 3028950 w 6400800"/>
              <a:gd name="connsiteY2" fmla="*/ 945011 h 3551338"/>
              <a:gd name="connsiteX3" fmla="*/ 3746500 w 6400800"/>
              <a:gd name="connsiteY3" fmla="*/ 56011 h 3551338"/>
              <a:gd name="connsiteX4" fmla="*/ 4584700 w 6400800"/>
              <a:gd name="connsiteY4" fmla="*/ 17911 h 3551338"/>
              <a:gd name="connsiteX5" fmla="*/ 6400800 w 6400800"/>
              <a:gd name="connsiteY5" fmla="*/ 2081661 h 3551338"/>
              <a:gd name="connsiteX0" fmla="*/ 0 w 6400800"/>
              <a:gd name="connsiteY0" fmla="*/ 3632817 h 3667394"/>
              <a:gd name="connsiteX1" fmla="*/ 1758950 w 6400800"/>
              <a:gd name="connsiteY1" fmla="*/ 3308967 h 3667394"/>
              <a:gd name="connsiteX2" fmla="*/ 3028950 w 6400800"/>
              <a:gd name="connsiteY2" fmla="*/ 1061067 h 3667394"/>
              <a:gd name="connsiteX3" fmla="*/ 3498850 w 6400800"/>
              <a:gd name="connsiteY3" fmla="*/ 254617 h 3667394"/>
              <a:gd name="connsiteX4" fmla="*/ 4584700 w 6400800"/>
              <a:gd name="connsiteY4" fmla="*/ 133967 h 3667394"/>
              <a:gd name="connsiteX5" fmla="*/ 6400800 w 6400800"/>
              <a:gd name="connsiteY5" fmla="*/ 2197717 h 3667394"/>
              <a:gd name="connsiteX0" fmla="*/ 0 w 6400800"/>
              <a:gd name="connsiteY0" fmla="*/ 3643101 h 3677678"/>
              <a:gd name="connsiteX1" fmla="*/ 1758950 w 6400800"/>
              <a:gd name="connsiteY1" fmla="*/ 3319251 h 3677678"/>
              <a:gd name="connsiteX2" fmla="*/ 3028950 w 6400800"/>
              <a:gd name="connsiteY2" fmla="*/ 1071351 h 3677678"/>
              <a:gd name="connsiteX3" fmla="*/ 3498850 w 6400800"/>
              <a:gd name="connsiteY3" fmla="*/ 264901 h 3677678"/>
              <a:gd name="connsiteX4" fmla="*/ 4584700 w 6400800"/>
              <a:gd name="connsiteY4" fmla="*/ 144251 h 3677678"/>
              <a:gd name="connsiteX5" fmla="*/ 6400800 w 6400800"/>
              <a:gd name="connsiteY5" fmla="*/ 2208001 h 3677678"/>
              <a:gd name="connsiteX0" fmla="*/ 0 w 6400800"/>
              <a:gd name="connsiteY0" fmla="*/ 3519351 h 3553928"/>
              <a:gd name="connsiteX1" fmla="*/ 1758950 w 6400800"/>
              <a:gd name="connsiteY1" fmla="*/ 3195501 h 3553928"/>
              <a:gd name="connsiteX2" fmla="*/ 3028950 w 6400800"/>
              <a:gd name="connsiteY2" fmla="*/ 947601 h 3553928"/>
              <a:gd name="connsiteX3" fmla="*/ 3498850 w 6400800"/>
              <a:gd name="connsiteY3" fmla="*/ 141151 h 3553928"/>
              <a:gd name="connsiteX4" fmla="*/ 4597400 w 6400800"/>
              <a:gd name="connsiteY4" fmla="*/ 198301 h 3553928"/>
              <a:gd name="connsiteX5" fmla="*/ 6400800 w 6400800"/>
              <a:gd name="connsiteY5" fmla="*/ 2084251 h 3553928"/>
              <a:gd name="connsiteX0" fmla="*/ 0 w 6400800"/>
              <a:gd name="connsiteY0" fmla="*/ 3570112 h 3604689"/>
              <a:gd name="connsiteX1" fmla="*/ 1758950 w 6400800"/>
              <a:gd name="connsiteY1" fmla="*/ 3246262 h 3604689"/>
              <a:gd name="connsiteX2" fmla="*/ 3028950 w 6400800"/>
              <a:gd name="connsiteY2" fmla="*/ 998362 h 3604689"/>
              <a:gd name="connsiteX3" fmla="*/ 3498850 w 6400800"/>
              <a:gd name="connsiteY3" fmla="*/ 191912 h 3604689"/>
              <a:gd name="connsiteX4" fmla="*/ 4616450 w 6400800"/>
              <a:gd name="connsiteY4" fmla="*/ 172862 h 3604689"/>
              <a:gd name="connsiteX5" fmla="*/ 6400800 w 6400800"/>
              <a:gd name="connsiteY5" fmla="*/ 2135012 h 3604689"/>
              <a:gd name="connsiteX0" fmla="*/ 0 w 6400800"/>
              <a:gd name="connsiteY0" fmla="*/ 3588296 h 3622873"/>
              <a:gd name="connsiteX1" fmla="*/ 1758950 w 6400800"/>
              <a:gd name="connsiteY1" fmla="*/ 3264446 h 3622873"/>
              <a:gd name="connsiteX2" fmla="*/ 3028950 w 6400800"/>
              <a:gd name="connsiteY2" fmla="*/ 1016546 h 3622873"/>
              <a:gd name="connsiteX3" fmla="*/ 3498850 w 6400800"/>
              <a:gd name="connsiteY3" fmla="*/ 210096 h 3622873"/>
              <a:gd name="connsiteX4" fmla="*/ 4705350 w 6400800"/>
              <a:gd name="connsiteY4" fmla="*/ 165646 h 3622873"/>
              <a:gd name="connsiteX5" fmla="*/ 6400800 w 6400800"/>
              <a:gd name="connsiteY5" fmla="*/ 2153196 h 3622873"/>
              <a:gd name="connsiteX0" fmla="*/ 0 w 6400800"/>
              <a:gd name="connsiteY0" fmla="*/ 3500483 h 3535060"/>
              <a:gd name="connsiteX1" fmla="*/ 1758950 w 6400800"/>
              <a:gd name="connsiteY1" fmla="*/ 3176633 h 3535060"/>
              <a:gd name="connsiteX2" fmla="*/ 3028950 w 6400800"/>
              <a:gd name="connsiteY2" fmla="*/ 928733 h 3535060"/>
              <a:gd name="connsiteX3" fmla="*/ 3498850 w 6400800"/>
              <a:gd name="connsiteY3" fmla="*/ 122283 h 3535060"/>
              <a:gd name="connsiteX4" fmla="*/ 4705350 w 6400800"/>
              <a:gd name="connsiteY4" fmla="*/ 77833 h 3535060"/>
              <a:gd name="connsiteX5" fmla="*/ 6400800 w 6400800"/>
              <a:gd name="connsiteY5" fmla="*/ 2065383 h 3535060"/>
              <a:gd name="connsiteX0" fmla="*/ 0 w 6400800"/>
              <a:gd name="connsiteY0" fmla="*/ 3500483 h 3535060"/>
              <a:gd name="connsiteX1" fmla="*/ 1758950 w 6400800"/>
              <a:gd name="connsiteY1" fmla="*/ 3176633 h 3535060"/>
              <a:gd name="connsiteX2" fmla="*/ 3028950 w 6400800"/>
              <a:gd name="connsiteY2" fmla="*/ 928733 h 3535060"/>
              <a:gd name="connsiteX3" fmla="*/ 3498850 w 6400800"/>
              <a:gd name="connsiteY3" fmla="*/ 122283 h 3535060"/>
              <a:gd name="connsiteX4" fmla="*/ 4705350 w 6400800"/>
              <a:gd name="connsiteY4" fmla="*/ 77833 h 3535060"/>
              <a:gd name="connsiteX5" fmla="*/ 6400800 w 6400800"/>
              <a:gd name="connsiteY5" fmla="*/ 2065383 h 3535060"/>
              <a:gd name="connsiteX0" fmla="*/ 0 w 6400800"/>
              <a:gd name="connsiteY0" fmla="*/ 3500483 h 3510187"/>
              <a:gd name="connsiteX1" fmla="*/ 1739900 w 6400800"/>
              <a:gd name="connsiteY1" fmla="*/ 2967083 h 3510187"/>
              <a:gd name="connsiteX2" fmla="*/ 3028950 w 6400800"/>
              <a:gd name="connsiteY2" fmla="*/ 928733 h 3510187"/>
              <a:gd name="connsiteX3" fmla="*/ 3498850 w 6400800"/>
              <a:gd name="connsiteY3" fmla="*/ 122283 h 3510187"/>
              <a:gd name="connsiteX4" fmla="*/ 4705350 w 6400800"/>
              <a:gd name="connsiteY4" fmla="*/ 77833 h 3510187"/>
              <a:gd name="connsiteX5" fmla="*/ 6400800 w 6400800"/>
              <a:gd name="connsiteY5" fmla="*/ 2065383 h 3510187"/>
              <a:gd name="connsiteX0" fmla="*/ 0 w 6400800"/>
              <a:gd name="connsiteY0" fmla="*/ 3500483 h 3512263"/>
              <a:gd name="connsiteX1" fmla="*/ 1739900 w 6400800"/>
              <a:gd name="connsiteY1" fmla="*/ 2967083 h 3512263"/>
              <a:gd name="connsiteX2" fmla="*/ 3028950 w 6400800"/>
              <a:gd name="connsiteY2" fmla="*/ 928733 h 3512263"/>
              <a:gd name="connsiteX3" fmla="*/ 3498850 w 6400800"/>
              <a:gd name="connsiteY3" fmla="*/ 122283 h 3512263"/>
              <a:gd name="connsiteX4" fmla="*/ 4705350 w 6400800"/>
              <a:gd name="connsiteY4" fmla="*/ 77833 h 3512263"/>
              <a:gd name="connsiteX5" fmla="*/ 6400800 w 6400800"/>
              <a:gd name="connsiteY5" fmla="*/ 2065383 h 3512263"/>
              <a:gd name="connsiteX0" fmla="*/ 0 w 6400800"/>
              <a:gd name="connsiteY0" fmla="*/ 3500483 h 3508208"/>
              <a:gd name="connsiteX1" fmla="*/ 1720850 w 6400800"/>
              <a:gd name="connsiteY1" fmla="*/ 2865483 h 3508208"/>
              <a:gd name="connsiteX2" fmla="*/ 3028950 w 6400800"/>
              <a:gd name="connsiteY2" fmla="*/ 928733 h 3508208"/>
              <a:gd name="connsiteX3" fmla="*/ 3498850 w 6400800"/>
              <a:gd name="connsiteY3" fmla="*/ 122283 h 3508208"/>
              <a:gd name="connsiteX4" fmla="*/ 4705350 w 6400800"/>
              <a:gd name="connsiteY4" fmla="*/ 77833 h 3508208"/>
              <a:gd name="connsiteX5" fmla="*/ 6400800 w 6400800"/>
              <a:gd name="connsiteY5" fmla="*/ 2065383 h 3508208"/>
              <a:gd name="connsiteX0" fmla="*/ 0 w 6400800"/>
              <a:gd name="connsiteY0" fmla="*/ 3588296 h 3596021"/>
              <a:gd name="connsiteX1" fmla="*/ 1720850 w 6400800"/>
              <a:gd name="connsiteY1" fmla="*/ 2953296 h 3596021"/>
              <a:gd name="connsiteX2" fmla="*/ 3028950 w 6400800"/>
              <a:gd name="connsiteY2" fmla="*/ 1016546 h 3596021"/>
              <a:gd name="connsiteX3" fmla="*/ 3536950 w 6400800"/>
              <a:gd name="connsiteY3" fmla="*/ 210096 h 3596021"/>
              <a:gd name="connsiteX4" fmla="*/ 4705350 w 6400800"/>
              <a:gd name="connsiteY4" fmla="*/ 165646 h 3596021"/>
              <a:gd name="connsiteX5" fmla="*/ 6400800 w 6400800"/>
              <a:gd name="connsiteY5" fmla="*/ 2153196 h 3596021"/>
              <a:gd name="connsiteX0" fmla="*/ 0 w 6400800"/>
              <a:gd name="connsiteY0" fmla="*/ 3606111 h 3613836"/>
              <a:gd name="connsiteX1" fmla="*/ 1720850 w 6400800"/>
              <a:gd name="connsiteY1" fmla="*/ 2971111 h 3613836"/>
              <a:gd name="connsiteX2" fmla="*/ 3028950 w 6400800"/>
              <a:gd name="connsiteY2" fmla="*/ 1034361 h 3613836"/>
              <a:gd name="connsiteX3" fmla="*/ 3536950 w 6400800"/>
              <a:gd name="connsiteY3" fmla="*/ 227911 h 3613836"/>
              <a:gd name="connsiteX4" fmla="*/ 4705350 w 6400800"/>
              <a:gd name="connsiteY4" fmla="*/ 183461 h 3613836"/>
              <a:gd name="connsiteX5" fmla="*/ 6400800 w 6400800"/>
              <a:gd name="connsiteY5" fmla="*/ 2171011 h 3613836"/>
              <a:gd name="connsiteX0" fmla="*/ 0 w 6400800"/>
              <a:gd name="connsiteY0" fmla="*/ 3564703 h 3572428"/>
              <a:gd name="connsiteX1" fmla="*/ 1720850 w 6400800"/>
              <a:gd name="connsiteY1" fmla="*/ 2929703 h 3572428"/>
              <a:gd name="connsiteX2" fmla="*/ 3028950 w 6400800"/>
              <a:gd name="connsiteY2" fmla="*/ 992953 h 3572428"/>
              <a:gd name="connsiteX3" fmla="*/ 3536950 w 6400800"/>
              <a:gd name="connsiteY3" fmla="*/ 294453 h 3572428"/>
              <a:gd name="connsiteX4" fmla="*/ 4705350 w 6400800"/>
              <a:gd name="connsiteY4" fmla="*/ 142053 h 3572428"/>
              <a:gd name="connsiteX5" fmla="*/ 6400800 w 6400800"/>
              <a:gd name="connsiteY5" fmla="*/ 2129603 h 3572428"/>
              <a:gd name="connsiteX0" fmla="*/ 0 w 6400800"/>
              <a:gd name="connsiteY0" fmla="*/ 3550622 h 3558347"/>
              <a:gd name="connsiteX1" fmla="*/ 1720850 w 6400800"/>
              <a:gd name="connsiteY1" fmla="*/ 2915622 h 3558347"/>
              <a:gd name="connsiteX2" fmla="*/ 3028950 w 6400800"/>
              <a:gd name="connsiteY2" fmla="*/ 978872 h 3558347"/>
              <a:gd name="connsiteX3" fmla="*/ 3543300 w 6400800"/>
              <a:gd name="connsiteY3" fmla="*/ 324822 h 3558347"/>
              <a:gd name="connsiteX4" fmla="*/ 4705350 w 6400800"/>
              <a:gd name="connsiteY4" fmla="*/ 127972 h 3558347"/>
              <a:gd name="connsiteX5" fmla="*/ 6400800 w 6400800"/>
              <a:gd name="connsiteY5" fmla="*/ 2115522 h 3558347"/>
              <a:gd name="connsiteX0" fmla="*/ 0 w 6400800"/>
              <a:gd name="connsiteY0" fmla="*/ 3437195 h 3444920"/>
              <a:gd name="connsiteX1" fmla="*/ 1720850 w 6400800"/>
              <a:gd name="connsiteY1" fmla="*/ 2802195 h 3444920"/>
              <a:gd name="connsiteX2" fmla="*/ 3028950 w 6400800"/>
              <a:gd name="connsiteY2" fmla="*/ 865445 h 3444920"/>
              <a:gd name="connsiteX3" fmla="*/ 3543300 w 6400800"/>
              <a:gd name="connsiteY3" fmla="*/ 211395 h 3444920"/>
              <a:gd name="connsiteX4" fmla="*/ 4692650 w 6400800"/>
              <a:gd name="connsiteY4" fmla="*/ 141545 h 3444920"/>
              <a:gd name="connsiteX5" fmla="*/ 6400800 w 6400800"/>
              <a:gd name="connsiteY5" fmla="*/ 2002095 h 3444920"/>
              <a:gd name="connsiteX0" fmla="*/ 0 w 6400800"/>
              <a:gd name="connsiteY0" fmla="*/ 3453306 h 3461031"/>
              <a:gd name="connsiteX1" fmla="*/ 1720850 w 6400800"/>
              <a:gd name="connsiteY1" fmla="*/ 2818306 h 3461031"/>
              <a:gd name="connsiteX2" fmla="*/ 3028950 w 6400800"/>
              <a:gd name="connsiteY2" fmla="*/ 881556 h 3461031"/>
              <a:gd name="connsiteX3" fmla="*/ 3543300 w 6400800"/>
              <a:gd name="connsiteY3" fmla="*/ 227506 h 3461031"/>
              <a:gd name="connsiteX4" fmla="*/ 4692650 w 6400800"/>
              <a:gd name="connsiteY4" fmla="*/ 157656 h 3461031"/>
              <a:gd name="connsiteX5" fmla="*/ 6400800 w 6400800"/>
              <a:gd name="connsiteY5" fmla="*/ 2018206 h 3461031"/>
              <a:gd name="connsiteX0" fmla="*/ 0 w 6400800"/>
              <a:gd name="connsiteY0" fmla="*/ 3434475 h 3441420"/>
              <a:gd name="connsiteX1" fmla="*/ 1720850 w 6400800"/>
              <a:gd name="connsiteY1" fmla="*/ 2799475 h 3441420"/>
              <a:gd name="connsiteX2" fmla="*/ 2978150 w 6400800"/>
              <a:gd name="connsiteY2" fmla="*/ 792875 h 3441420"/>
              <a:gd name="connsiteX3" fmla="*/ 3543300 w 6400800"/>
              <a:gd name="connsiteY3" fmla="*/ 208675 h 3441420"/>
              <a:gd name="connsiteX4" fmla="*/ 4692650 w 6400800"/>
              <a:gd name="connsiteY4" fmla="*/ 138825 h 3441420"/>
              <a:gd name="connsiteX5" fmla="*/ 6400800 w 6400800"/>
              <a:gd name="connsiteY5" fmla="*/ 1999375 h 3441420"/>
              <a:gd name="connsiteX0" fmla="*/ 0 w 6400800"/>
              <a:gd name="connsiteY0" fmla="*/ 3466423 h 3473368"/>
              <a:gd name="connsiteX1" fmla="*/ 1720850 w 6400800"/>
              <a:gd name="connsiteY1" fmla="*/ 2831423 h 3473368"/>
              <a:gd name="connsiteX2" fmla="*/ 2978150 w 6400800"/>
              <a:gd name="connsiteY2" fmla="*/ 824823 h 3473368"/>
              <a:gd name="connsiteX3" fmla="*/ 3536950 w 6400800"/>
              <a:gd name="connsiteY3" fmla="*/ 158073 h 3473368"/>
              <a:gd name="connsiteX4" fmla="*/ 4692650 w 6400800"/>
              <a:gd name="connsiteY4" fmla="*/ 170773 h 3473368"/>
              <a:gd name="connsiteX5" fmla="*/ 6400800 w 6400800"/>
              <a:gd name="connsiteY5" fmla="*/ 2031323 h 3473368"/>
              <a:gd name="connsiteX0" fmla="*/ 0 w 6400800"/>
              <a:gd name="connsiteY0" fmla="*/ 3484144 h 3491089"/>
              <a:gd name="connsiteX1" fmla="*/ 1720850 w 6400800"/>
              <a:gd name="connsiteY1" fmla="*/ 2849144 h 3491089"/>
              <a:gd name="connsiteX2" fmla="*/ 2978150 w 6400800"/>
              <a:gd name="connsiteY2" fmla="*/ 842544 h 3491089"/>
              <a:gd name="connsiteX3" fmla="*/ 3536950 w 6400800"/>
              <a:gd name="connsiteY3" fmla="*/ 175794 h 3491089"/>
              <a:gd name="connsiteX4" fmla="*/ 4692650 w 6400800"/>
              <a:gd name="connsiteY4" fmla="*/ 188494 h 3491089"/>
              <a:gd name="connsiteX5" fmla="*/ 6400800 w 6400800"/>
              <a:gd name="connsiteY5" fmla="*/ 2049044 h 3491089"/>
              <a:gd name="connsiteX0" fmla="*/ 0 w 6400800"/>
              <a:gd name="connsiteY0" fmla="*/ 3479706 h 3486651"/>
              <a:gd name="connsiteX1" fmla="*/ 1720850 w 6400800"/>
              <a:gd name="connsiteY1" fmla="*/ 2844706 h 3486651"/>
              <a:gd name="connsiteX2" fmla="*/ 2978150 w 6400800"/>
              <a:gd name="connsiteY2" fmla="*/ 838106 h 3486651"/>
              <a:gd name="connsiteX3" fmla="*/ 3536950 w 6400800"/>
              <a:gd name="connsiteY3" fmla="*/ 171356 h 3486651"/>
              <a:gd name="connsiteX4" fmla="*/ 4692650 w 6400800"/>
              <a:gd name="connsiteY4" fmla="*/ 165006 h 3486651"/>
              <a:gd name="connsiteX5" fmla="*/ 6400800 w 6400800"/>
              <a:gd name="connsiteY5" fmla="*/ 2044606 h 3486651"/>
              <a:gd name="connsiteX0" fmla="*/ 0 w 6400800"/>
              <a:gd name="connsiteY0" fmla="*/ 3427945 h 3434890"/>
              <a:gd name="connsiteX1" fmla="*/ 1720850 w 6400800"/>
              <a:gd name="connsiteY1" fmla="*/ 2792945 h 3434890"/>
              <a:gd name="connsiteX2" fmla="*/ 2978150 w 6400800"/>
              <a:gd name="connsiteY2" fmla="*/ 786345 h 3434890"/>
              <a:gd name="connsiteX3" fmla="*/ 3536950 w 6400800"/>
              <a:gd name="connsiteY3" fmla="*/ 119595 h 3434890"/>
              <a:gd name="connsiteX4" fmla="*/ 4692650 w 6400800"/>
              <a:gd name="connsiteY4" fmla="*/ 113245 h 3434890"/>
              <a:gd name="connsiteX5" fmla="*/ 6400800 w 6400800"/>
              <a:gd name="connsiteY5" fmla="*/ 1992845 h 3434890"/>
              <a:gd name="connsiteX0" fmla="*/ 0 w 6400800"/>
              <a:gd name="connsiteY0" fmla="*/ 3440506 h 3447451"/>
              <a:gd name="connsiteX1" fmla="*/ 1720850 w 6400800"/>
              <a:gd name="connsiteY1" fmla="*/ 2805506 h 3447451"/>
              <a:gd name="connsiteX2" fmla="*/ 2978150 w 6400800"/>
              <a:gd name="connsiteY2" fmla="*/ 798906 h 3447451"/>
              <a:gd name="connsiteX3" fmla="*/ 3536950 w 6400800"/>
              <a:gd name="connsiteY3" fmla="*/ 132156 h 3447451"/>
              <a:gd name="connsiteX4" fmla="*/ 4692650 w 6400800"/>
              <a:gd name="connsiteY4" fmla="*/ 125806 h 3447451"/>
              <a:gd name="connsiteX5" fmla="*/ 6400800 w 6400800"/>
              <a:gd name="connsiteY5" fmla="*/ 2005406 h 3447451"/>
              <a:gd name="connsiteX0" fmla="*/ 0 w 6400800"/>
              <a:gd name="connsiteY0" fmla="*/ 3474724 h 3481669"/>
              <a:gd name="connsiteX1" fmla="*/ 1720850 w 6400800"/>
              <a:gd name="connsiteY1" fmla="*/ 2839724 h 3481669"/>
              <a:gd name="connsiteX2" fmla="*/ 2978150 w 6400800"/>
              <a:gd name="connsiteY2" fmla="*/ 833124 h 3481669"/>
              <a:gd name="connsiteX3" fmla="*/ 3390900 w 6400800"/>
              <a:gd name="connsiteY3" fmla="*/ 204474 h 3481669"/>
              <a:gd name="connsiteX4" fmla="*/ 4692650 w 6400800"/>
              <a:gd name="connsiteY4" fmla="*/ 160024 h 3481669"/>
              <a:gd name="connsiteX5" fmla="*/ 6400800 w 6400800"/>
              <a:gd name="connsiteY5" fmla="*/ 2039624 h 3481669"/>
              <a:gd name="connsiteX0" fmla="*/ 0 w 6400800"/>
              <a:gd name="connsiteY0" fmla="*/ 3485451 h 3492396"/>
              <a:gd name="connsiteX1" fmla="*/ 1720850 w 6400800"/>
              <a:gd name="connsiteY1" fmla="*/ 2850451 h 3492396"/>
              <a:gd name="connsiteX2" fmla="*/ 2978150 w 6400800"/>
              <a:gd name="connsiteY2" fmla="*/ 843851 h 3492396"/>
              <a:gd name="connsiteX3" fmla="*/ 3390900 w 6400800"/>
              <a:gd name="connsiteY3" fmla="*/ 215201 h 3492396"/>
              <a:gd name="connsiteX4" fmla="*/ 4692650 w 6400800"/>
              <a:gd name="connsiteY4" fmla="*/ 170751 h 3492396"/>
              <a:gd name="connsiteX5" fmla="*/ 6400800 w 6400800"/>
              <a:gd name="connsiteY5" fmla="*/ 2050351 h 3492396"/>
              <a:gd name="connsiteX0" fmla="*/ 0 w 6400800"/>
              <a:gd name="connsiteY0" fmla="*/ 3485451 h 3492396"/>
              <a:gd name="connsiteX1" fmla="*/ 1720850 w 6400800"/>
              <a:gd name="connsiteY1" fmla="*/ 2850451 h 3492396"/>
              <a:gd name="connsiteX2" fmla="*/ 2978150 w 6400800"/>
              <a:gd name="connsiteY2" fmla="*/ 843851 h 3492396"/>
              <a:gd name="connsiteX3" fmla="*/ 3390900 w 6400800"/>
              <a:gd name="connsiteY3" fmla="*/ 215201 h 3492396"/>
              <a:gd name="connsiteX4" fmla="*/ 4692650 w 6400800"/>
              <a:gd name="connsiteY4" fmla="*/ 170751 h 3492396"/>
              <a:gd name="connsiteX5" fmla="*/ 6400800 w 6400800"/>
              <a:gd name="connsiteY5" fmla="*/ 2050351 h 3492396"/>
              <a:gd name="connsiteX0" fmla="*/ 0 w 6400800"/>
              <a:gd name="connsiteY0" fmla="*/ 3447607 h 3454552"/>
              <a:gd name="connsiteX1" fmla="*/ 1720850 w 6400800"/>
              <a:gd name="connsiteY1" fmla="*/ 2812607 h 3454552"/>
              <a:gd name="connsiteX2" fmla="*/ 2978150 w 6400800"/>
              <a:gd name="connsiteY2" fmla="*/ 806007 h 3454552"/>
              <a:gd name="connsiteX3" fmla="*/ 3390900 w 6400800"/>
              <a:gd name="connsiteY3" fmla="*/ 177357 h 3454552"/>
              <a:gd name="connsiteX4" fmla="*/ 4692650 w 6400800"/>
              <a:gd name="connsiteY4" fmla="*/ 132907 h 3454552"/>
              <a:gd name="connsiteX5" fmla="*/ 6400800 w 6400800"/>
              <a:gd name="connsiteY5" fmla="*/ 2012507 h 3454552"/>
              <a:gd name="connsiteX0" fmla="*/ 0 w 6400800"/>
              <a:gd name="connsiteY0" fmla="*/ 3425562 h 3432507"/>
              <a:gd name="connsiteX1" fmla="*/ 1720850 w 6400800"/>
              <a:gd name="connsiteY1" fmla="*/ 2790562 h 3432507"/>
              <a:gd name="connsiteX2" fmla="*/ 2978150 w 6400800"/>
              <a:gd name="connsiteY2" fmla="*/ 783962 h 3432507"/>
              <a:gd name="connsiteX3" fmla="*/ 3390900 w 6400800"/>
              <a:gd name="connsiteY3" fmla="*/ 155312 h 3432507"/>
              <a:gd name="connsiteX4" fmla="*/ 4641850 w 6400800"/>
              <a:gd name="connsiteY4" fmla="*/ 110862 h 3432507"/>
              <a:gd name="connsiteX5" fmla="*/ 6400800 w 6400800"/>
              <a:gd name="connsiteY5" fmla="*/ 1990462 h 3432507"/>
              <a:gd name="connsiteX0" fmla="*/ 0 w 6400800"/>
              <a:gd name="connsiteY0" fmla="*/ 3449625 h 3456570"/>
              <a:gd name="connsiteX1" fmla="*/ 1720850 w 6400800"/>
              <a:gd name="connsiteY1" fmla="*/ 2814625 h 3456570"/>
              <a:gd name="connsiteX2" fmla="*/ 2978150 w 6400800"/>
              <a:gd name="connsiteY2" fmla="*/ 808025 h 3456570"/>
              <a:gd name="connsiteX3" fmla="*/ 3390900 w 6400800"/>
              <a:gd name="connsiteY3" fmla="*/ 179375 h 3456570"/>
              <a:gd name="connsiteX4" fmla="*/ 4641850 w 6400800"/>
              <a:gd name="connsiteY4" fmla="*/ 134925 h 3456570"/>
              <a:gd name="connsiteX5" fmla="*/ 6400800 w 6400800"/>
              <a:gd name="connsiteY5" fmla="*/ 2014525 h 3456570"/>
              <a:gd name="connsiteX0" fmla="*/ 0 w 6400800"/>
              <a:gd name="connsiteY0" fmla="*/ 3471119 h 3478064"/>
              <a:gd name="connsiteX1" fmla="*/ 1720850 w 6400800"/>
              <a:gd name="connsiteY1" fmla="*/ 2836119 h 3478064"/>
              <a:gd name="connsiteX2" fmla="*/ 2978150 w 6400800"/>
              <a:gd name="connsiteY2" fmla="*/ 829519 h 3478064"/>
              <a:gd name="connsiteX3" fmla="*/ 3390900 w 6400800"/>
              <a:gd name="connsiteY3" fmla="*/ 200869 h 3478064"/>
              <a:gd name="connsiteX4" fmla="*/ 4641850 w 6400800"/>
              <a:gd name="connsiteY4" fmla="*/ 156419 h 3478064"/>
              <a:gd name="connsiteX5" fmla="*/ 6400800 w 6400800"/>
              <a:gd name="connsiteY5" fmla="*/ 2036019 h 3478064"/>
              <a:gd name="connsiteX0" fmla="*/ 0 w 6400800"/>
              <a:gd name="connsiteY0" fmla="*/ 3489723 h 3496668"/>
              <a:gd name="connsiteX1" fmla="*/ 1720850 w 6400800"/>
              <a:gd name="connsiteY1" fmla="*/ 2854723 h 3496668"/>
              <a:gd name="connsiteX2" fmla="*/ 2978150 w 6400800"/>
              <a:gd name="connsiteY2" fmla="*/ 848123 h 3496668"/>
              <a:gd name="connsiteX3" fmla="*/ 3390900 w 6400800"/>
              <a:gd name="connsiteY3" fmla="*/ 219473 h 3496668"/>
              <a:gd name="connsiteX4" fmla="*/ 4641850 w 6400800"/>
              <a:gd name="connsiteY4" fmla="*/ 175023 h 3496668"/>
              <a:gd name="connsiteX5" fmla="*/ 6400800 w 6400800"/>
              <a:gd name="connsiteY5" fmla="*/ 2054623 h 3496668"/>
              <a:gd name="connsiteX0" fmla="*/ 0 w 6400800"/>
              <a:gd name="connsiteY0" fmla="*/ 3425562 h 3432507"/>
              <a:gd name="connsiteX1" fmla="*/ 1720850 w 6400800"/>
              <a:gd name="connsiteY1" fmla="*/ 2790562 h 3432507"/>
              <a:gd name="connsiteX2" fmla="*/ 2978150 w 6400800"/>
              <a:gd name="connsiteY2" fmla="*/ 783962 h 3432507"/>
              <a:gd name="connsiteX3" fmla="*/ 3390900 w 6400800"/>
              <a:gd name="connsiteY3" fmla="*/ 155312 h 3432507"/>
              <a:gd name="connsiteX4" fmla="*/ 4641850 w 6400800"/>
              <a:gd name="connsiteY4" fmla="*/ 110862 h 3432507"/>
              <a:gd name="connsiteX5" fmla="*/ 6400800 w 6400800"/>
              <a:gd name="connsiteY5" fmla="*/ 1990462 h 3432507"/>
              <a:gd name="connsiteX0" fmla="*/ 0 w 6400800"/>
              <a:gd name="connsiteY0" fmla="*/ 3425562 h 3432507"/>
              <a:gd name="connsiteX1" fmla="*/ 1720850 w 6400800"/>
              <a:gd name="connsiteY1" fmla="*/ 2790562 h 3432507"/>
              <a:gd name="connsiteX2" fmla="*/ 2978150 w 6400800"/>
              <a:gd name="connsiteY2" fmla="*/ 783962 h 3432507"/>
              <a:gd name="connsiteX3" fmla="*/ 3390900 w 6400800"/>
              <a:gd name="connsiteY3" fmla="*/ 155312 h 3432507"/>
              <a:gd name="connsiteX4" fmla="*/ 4641850 w 6400800"/>
              <a:gd name="connsiteY4" fmla="*/ 110862 h 3432507"/>
              <a:gd name="connsiteX5" fmla="*/ 6400800 w 6400800"/>
              <a:gd name="connsiteY5" fmla="*/ 1990462 h 3432507"/>
              <a:gd name="connsiteX0" fmla="*/ 0 w 6400800"/>
              <a:gd name="connsiteY0" fmla="*/ 3462446 h 3469391"/>
              <a:gd name="connsiteX1" fmla="*/ 1720850 w 6400800"/>
              <a:gd name="connsiteY1" fmla="*/ 2827446 h 3469391"/>
              <a:gd name="connsiteX2" fmla="*/ 2978150 w 6400800"/>
              <a:gd name="connsiteY2" fmla="*/ 820846 h 3469391"/>
              <a:gd name="connsiteX3" fmla="*/ 3530600 w 6400800"/>
              <a:gd name="connsiteY3" fmla="*/ 198546 h 3469391"/>
              <a:gd name="connsiteX4" fmla="*/ 4641850 w 6400800"/>
              <a:gd name="connsiteY4" fmla="*/ 147746 h 3469391"/>
              <a:gd name="connsiteX5" fmla="*/ 6400800 w 6400800"/>
              <a:gd name="connsiteY5" fmla="*/ 2027346 h 3469391"/>
              <a:gd name="connsiteX0" fmla="*/ 0 w 6400800"/>
              <a:gd name="connsiteY0" fmla="*/ 3494053 h 3500998"/>
              <a:gd name="connsiteX1" fmla="*/ 1720850 w 6400800"/>
              <a:gd name="connsiteY1" fmla="*/ 2859053 h 3500998"/>
              <a:gd name="connsiteX2" fmla="*/ 2978150 w 6400800"/>
              <a:gd name="connsiteY2" fmla="*/ 852453 h 3500998"/>
              <a:gd name="connsiteX3" fmla="*/ 3530600 w 6400800"/>
              <a:gd name="connsiteY3" fmla="*/ 230153 h 3500998"/>
              <a:gd name="connsiteX4" fmla="*/ 4641850 w 6400800"/>
              <a:gd name="connsiteY4" fmla="*/ 179353 h 3500998"/>
              <a:gd name="connsiteX5" fmla="*/ 6400800 w 6400800"/>
              <a:gd name="connsiteY5" fmla="*/ 2058953 h 3500998"/>
              <a:gd name="connsiteX0" fmla="*/ 0 w 6400800"/>
              <a:gd name="connsiteY0" fmla="*/ 3508148 h 3515093"/>
              <a:gd name="connsiteX1" fmla="*/ 1720850 w 6400800"/>
              <a:gd name="connsiteY1" fmla="*/ 2873148 h 3515093"/>
              <a:gd name="connsiteX2" fmla="*/ 2978150 w 6400800"/>
              <a:gd name="connsiteY2" fmla="*/ 866548 h 3515093"/>
              <a:gd name="connsiteX3" fmla="*/ 3530600 w 6400800"/>
              <a:gd name="connsiteY3" fmla="*/ 244248 h 3515093"/>
              <a:gd name="connsiteX4" fmla="*/ 4641850 w 6400800"/>
              <a:gd name="connsiteY4" fmla="*/ 193448 h 3515093"/>
              <a:gd name="connsiteX5" fmla="*/ 6400800 w 6400800"/>
              <a:gd name="connsiteY5" fmla="*/ 2073048 h 3515093"/>
              <a:gd name="connsiteX0" fmla="*/ 0 w 6400800"/>
              <a:gd name="connsiteY0" fmla="*/ 3518757 h 3525702"/>
              <a:gd name="connsiteX1" fmla="*/ 1720850 w 6400800"/>
              <a:gd name="connsiteY1" fmla="*/ 2883757 h 3525702"/>
              <a:gd name="connsiteX2" fmla="*/ 2978150 w 6400800"/>
              <a:gd name="connsiteY2" fmla="*/ 877157 h 3525702"/>
              <a:gd name="connsiteX3" fmla="*/ 3530600 w 6400800"/>
              <a:gd name="connsiteY3" fmla="*/ 254857 h 3525702"/>
              <a:gd name="connsiteX4" fmla="*/ 4641850 w 6400800"/>
              <a:gd name="connsiteY4" fmla="*/ 204057 h 3525702"/>
              <a:gd name="connsiteX5" fmla="*/ 6400800 w 6400800"/>
              <a:gd name="connsiteY5" fmla="*/ 2083657 h 3525702"/>
              <a:gd name="connsiteX0" fmla="*/ 0 w 6400800"/>
              <a:gd name="connsiteY0" fmla="*/ 3552849 h 3559794"/>
              <a:gd name="connsiteX1" fmla="*/ 1720850 w 6400800"/>
              <a:gd name="connsiteY1" fmla="*/ 2917849 h 3559794"/>
              <a:gd name="connsiteX2" fmla="*/ 2978150 w 6400800"/>
              <a:gd name="connsiteY2" fmla="*/ 911249 h 3559794"/>
              <a:gd name="connsiteX3" fmla="*/ 3454400 w 6400800"/>
              <a:gd name="connsiteY3" fmla="*/ 225449 h 3559794"/>
              <a:gd name="connsiteX4" fmla="*/ 4641850 w 6400800"/>
              <a:gd name="connsiteY4" fmla="*/ 238149 h 3559794"/>
              <a:gd name="connsiteX5" fmla="*/ 6400800 w 6400800"/>
              <a:gd name="connsiteY5" fmla="*/ 2117749 h 3559794"/>
              <a:gd name="connsiteX0" fmla="*/ 0 w 6400800"/>
              <a:gd name="connsiteY0" fmla="*/ 3509721 h 3516666"/>
              <a:gd name="connsiteX1" fmla="*/ 1720850 w 6400800"/>
              <a:gd name="connsiteY1" fmla="*/ 2874721 h 3516666"/>
              <a:gd name="connsiteX2" fmla="*/ 2978150 w 6400800"/>
              <a:gd name="connsiteY2" fmla="*/ 868121 h 3516666"/>
              <a:gd name="connsiteX3" fmla="*/ 3454400 w 6400800"/>
              <a:gd name="connsiteY3" fmla="*/ 182321 h 3516666"/>
              <a:gd name="connsiteX4" fmla="*/ 4641850 w 6400800"/>
              <a:gd name="connsiteY4" fmla="*/ 195021 h 3516666"/>
              <a:gd name="connsiteX5" fmla="*/ 6400800 w 6400800"/>
              <a:gd name="connsiteY5" fmla="*/ 2074621 h 3516666"/>
              <a:gd name="connsiteX0" fmla="*/ 0 w 6400800"/>
              <a:gd name="connsiteY0" fmla="*/ 3482249 h 3489194"/>
              <a:gd name="connsiteX1" fmla="*/ 1720850 w 6400800"/>
              <a:gd name="connsiteY1" fmla="*/ 2847249 h 3489194"/>
              <a:gd name="connsiteX2" fmla="*/ 2978150 w 6400800"/>
              <a:gd name="connsiteY2" fmla="*/ 840649 h 3489194"/>
              <a:gd name="connsiteX3" fmla="*/ 3454400 w 6400800"/>
              <a:gd name="connsiteY3" fmla="*/ 154849 h 3489194"/>
              <a:gd name="connsiteX4" fmla="*/ 4641850 w 6400800"/>
              <a:gd name="connsiteY4" fmla="*/ 167549 h 3489194"/>
              <a:gd name="connsiteX5" fmla="*/ 6400800 w 6400800"/>
              <a:gd name="connsiteY5" fmla="*/ 2047149 h 3489194"/>
              <a:gd name="connsiteX0" fmla="*/ 0 w 6400800"/>
              <a:gd name="connsiteY0" fmla="*/ 3420375 h 3427320"/>
              <a:gd name="connsiteX1" fmla="*/ 1720850 w 6400800"/>
              <a:gd name="connsiteY1" fmla="*/ 2785375 h 3427320"/>
              <a:gd name="connsiteX2" fmla="*/ 2978150 w 6400800"/>
              <a:gd name="connsiteY2" fmla="*/ 778775 h 3427320"/>
              <a:gd name="connsiteX3" fmla="*/ 3454400 w 6400800"/>
              <a:gd name="connsiteY3" fmla="*/ 92975 h 3427320"/>
              <a:gd name="connsiteX4" fmla="*/ 4641850 w 6400800"/>
              <a:gd name="connsiteY4" fmla="*/ 105675 h 3427320"/>
              <a:gd name="connsiteX5" fmla="*/ 6400800 w 6400800"/>
              <a:gd name="connsiteY5" fmla="*/ 1985275 h 3427320"/>
              <a:gd name="connsiteX0" fmla="*/ 0 w 6400800"/>
              <a:gd name="connsiteY0" fmla="*/ 3420375 h 3427320"/>
              <a:gd name="connsiteX1" fmla="*/ 1720850 w 6400800"/>
              <a:gd name="connsiteY1" fmla="*/ 2785375 h 3427320"/>
              <a:gd name="connsiteX2" fmla="*/ 2978150 w 6400800"/>
              <a:gd name="connsiteY2" fmla="*/ 778775 h 3427320"/>
              <a:gd name="connsiteX3" fmla="*/ 3454400 w 6400800"/>
              <a:gd name="connsiteY3" fmla="*/ 92975 h 3427320"/>
              <a:gd name="connsiteX4" fmla="*/ 4641850 w 6400800"/>
              <a:gd name="connsiteY4" fmla="*/ 105675 h 3427320"/>
              <a:gd name="connsiteX5" fmla="*/ 6400800 w 6400800"/>
              <a:gd name="connsiteY5" fmla="*/ 1985275 h 3427320"/>
              <a:gd name="connsiteX0" fmla="*/ 0 w 6400800"/>
              <a:gd name="connsiteY0" fmla="*/ 3425834 h 3432848"/>
              <a:gd name="connsiteX1" fmla="*/ 1720850 w 6400800"/>
              <a:gd name="connsiteY1" fmla="*/ 2790834 h 3432848"/>
              <a:gd name="connsiteX2" fmla="*/ 2876550 w 6400800"/>
              <a:gd name="connsiteY2" fmla="*/ 765184 h 3432848"/>
              <a:gd name="connsiteX3" fmla="*/ 3454400 w 6400800"/>
              <a:gd name="connsiteY3" fmla="*/ 98434 h 3432848"/>
              <a:gd name="connsiteX4" fmla="*/ 4641850 w 6400800"/>
              <a:gd name="connsiteY4" fmla="*/ 111134 h 3432848"/>
              <a:gd name="connsiteX5" fmla="*/ 6400800 w 6400800"/>
              <a:gd name="connsiteY5" fmla="*/ 1990734 h 3432848"/>
              <a:gd name="connsiteX0" fmla="*/ 0 w 6400800"/>
              <a:gd name="connsiteY0" fmla="*/ 3425834 h 3432848"/>
              <a:gd name="connsiteX1" fmla="*/ 1720850 w 6400800"/>
              <a:gd name="connsiteY1" fmla="*/ 2790834 h 3432848"/>
              <a:gd name="connsiteX2" fmla="*/ 2876550 w 6400800"/>
              <a:gd name="connsiteY2" fmla="*/ 765184 h 3432848"/>
              <a:gd name="connsiteX3" fmla="*/ 3454400 w 6400800"/>
              <a:gd name="connsiteY3" fmla="*/ 98434 h 3432848"/>
              <a:gd name="connsiteX4" fmla="*/ 4641850 w 6400800"/>
              <a:gd name="connsiteY4" fmla="*/ 111134 h 3432848"/>
              <a:gd name="connsiteX5" fmla="*/ 6400800 w 6400800"/>
              <a:gd name="connsiteY5" fmla="*/ 1990734 h 3432848"/>
              <a:gd name="connsiteX0" fmla="*/ 0 w 6400800"/>
              <a:gd name="connsiteY0" fmla="*/ 3425834 h 3432848"/>
              <a:gd name="connsiteX1" fmla="*/ 1720850 w 6400800"/>
              <a:gd name="connsiteY1" fmla="*/ 2790834 h 3432848"/>
              <a:gd name="connsiteX2" fmla="*/ 2876550 w 6400800"/>
              <a:gd name="connsiteY2" fmla="*/ 765184 h 3432848"/>
              <a:gd name="connsiteX3" fmla="*/ 3454400 w 6400800"/>
              <a:gd name="connsiteY3" fmla="*/ 98434 h 3432848"/>
              <a:gd name="connsiteX4" fmla="*/ 4641850 w 6400800"/>
              <a:gd name="connsiteY4" fmla="*/ 111134 h 3432848"/>
              <a:gd name="connsiteX5" fmla="*/ 6400800 w 6400800"/>
              <a:gd name="connsiteY5" fmla="*/ 1990734 h 3432848"/>
              <a:gd name="connsiteX0" fmla="*/ 0 w 6400800"/>
              <a:gd name="connsiteY0" fmla="*/ 3426577 h 3433545"/>
              <a:gd name="connsiteX1" fmla="*/ 1720850 w 6400800"/>
              <a:gd name="connsiteY1" fmla="*/ 2791577 h 3433545"/>
              <a:gd name="connsiteX2" fmla="*/ 2895600 w 6400800"/>
              <a:gd name="connsiteY2" fmla="*/ 778627 h 3433545"/>
              <a:gd name="connsiteX3" fmla="*/ 3454400 w 6400800"/>
              <a:gd name="connsiteY3" fmla="*/ 99177 h 3433545"/>
              <a:gd name="connsiteX4" fmla="*/ 4641850 w 6400800"/>
              <a:gd name="connsiteY4" fmla="*/ 111877 h 3433545"/>
              <a:gd name="connsiteX5" fmla="*/ 6400800 w 6400800"/>
              <a:gd name="connsiteY5" fmla="*/ 1991477 h 3433545"/>
              <a:gd name="connsiteX0" fmla="*/ 0 w 6400800"/>
              <a:gd name="connsiteY0" fmla="*/ 3438128 h 3445096"/>
              <a:gd name="connsiteX1" fmla="*/ 1720850 w 6400800"/>
              <a:gd name="connsiteY1" fmla="*/ 2803128 h 3445096"/>
              <a:gd name="connsiteX2" fmla="*/ 2895600 w 6400800"/>
              <a:gd name="connsiteY2" fmla="*/ 790178 h 3445096"/>
              <a:gd name="connsiteX3" fmla="*/ 3454400 w 6400800"/>
              <a:gd name="connsiteY3" fmla="*/ 110728 h 3445096"/>
              <a:gd name="connsiteX4" fmla="*/ 4641850 w 6400800"/>
              <a:gd name="connsiteY4" fmla="*/ 123428 h 3445096"/>
              <a:gd name="connsiteX5" fmla="*/ 6400800 w 6400800"/>
              <a:gd name="connsiteY5" fmla="*/ 2003028 h 3445096"/>
              <a:gd name="connsiteX0" fmla="*/ 0 w 6400800"/>
              <a:gd name="connsiteY0" fmla="*/ 3447846 h 3454814"/>
              <a:gd name="connsiteX1" fmla="*/ 1720850 w 6400800"/>
              <a:gd name="connsiteY1" fmla="*/ 2812846 h 3454814"/>
              <a:gd name="connsiteX2" fmla="*/ 2895600 w 6400800"/>
              <a:gd name="connsiteY2" fmla="*/ 799896 h 3454814"/>
              <a:gd name="connsiteX3" fmla="*/ 3454400 w 6400800"/>
              <a:gd name="connsiteY3" fmla="*/ 120446 h 3454814"/>
              <a:gd name="connsiteX4" fmla="*/ 4641850 w 6400800"/>
              <a:gd name="connsiteY4" fmla="*/ 133146 h 3454814"/>
              <a:gd name="connsiteX5" fmla="*/ 6400800 w 6400800"/>
              <a:gd name="connsiteY5" fmla="*/ 2012746 h 3454814"/>
              <a:gd name="connsiteX0" fmla="*/ 0 w 6400800"/>
              <a:gd name="connsiteY0" fmla="*/ 3457863 h 3464831"/>
              <a:gd name="connsiteX1" fmla="*/ 1720850 w 6400800"/>
              <a:gd name="connsiteY1" fmla="*/ 2822863 h 3464831"/>
              <a:gd name="connsiteX2" fmla="*/ 2895600 w 6400800"/>
              <a:gd name="connsiteY2" fmla="*/ 809913 h 3464831"/>
              <a:gd name="connsiteX3" fmla="*/ 3454400 w 6400800"/>
              <a:gd name="connsiteY3" fmla="*/ 130463 h 3464831"/>
              <a:gd name="connsiteX4" fmla="*/ 4641850 w 6400800"/>
              <a:gd name="connsiteY4" fmla="*/ 143163 h 3464831"/>
              <a:gd name="connsiteX5" fmla="*/ 6400800 w 6400800"/>
              <a:gd name="connsiteY5" fmla="*/ 2022763 h 3464831"/>
              <a:gd name="connsiteX0" fmla="*/ 0 w 6400800"/>
              <a:gd name="connsiteY0" fmla="*/ 3457863 h 3457864"/>
              <a:gd name="connsiteX1" fmla="*/ 1720850 w 6400800"/>
              <a:gd name="connsiteY1" fmla="*/ 2822863 h 3457864"/>
              <a:gd name="connsiteX2" fmla="*/ 2895600 w 6400800"/>
              <a:gd name="connsiteY2" fmla="*/ 809913 h 3457864"/>
              <a:gd name="connsiteX3" fmla="*/ 3454400 w 6400800"/>
              <a:gd name="connsiteY3" fmla="*/ 130463 h 3457864"/>
              <a:gd name="connsiteX4" fmla="*/ 4641850 w 6400800"/>
              <a:gd name="connsiteY4" fmla="*/ 143163 h 3457864"/>
              <a:gd name="connsiteX5" fmla="*/ 6400800 w 6400800"/>
              <a:gd name="connsiteY5" fmla="*/ 2022763 h 345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0" h="3457864">
                <a:moveTo>
                  <a:pt x="0" y="3457863"/>
                </a:moveTo>
                <a:cubicBezTo>
                  <a:pt x="658439" y="3384744"/>
                  <a:pt x="1238250" y="3264188"/>
                  <a:pt x="1720850" y="2822863"/>
                </a:cubicBezTo>
                <a:cubicBezTo>
                  <a:pt x="2203450" y="2381538"/>
                  <a:pt x="2632075" y="1233246"/>
                  <a:pt x="2895600" y="809913"/>
                </a:cubicBezTo>
                <a:cubicBezTo>
                  <a:pt x="3159125" y="386580"/>
                  <a:pt x="3182408" y="273338"/>
                  <a:pt x="3454400" y="130463"/>
                </a:cubicBezTo>
                <a:cubicBezTo>
                  <a:pt x="3726392" y="-12412"/>
                  <a:pt x="4131733" y="-76970"/>
                  <a:pt x="4641850" y="143163"/>
                </a:cubicBezTo>
                <a:cubicBezTo>
                  <a:pt x="5151967" y="363296"/>
                  <a:pt x="6400800" y="2022763"/>
                  <a:pt x="6400800" y="2022763"/>
                </a:cubicBezTo>
              </a:path>
            </a:pathLst>
          </a:custGeom>
          <a:ln w="57150" cmpd="sng">
            <a:solidFill>
              <a:srgbClr val="0000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3366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 bwMode="auto">
          <a:xfrm flipV="1">
            <a:off x="838200" y="2286000"/>
            <a:ext cx="7543800" cy="2209800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008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線コネクタ 31"/>
          <p:cNvCxnSpPr/>
          <p:nvPr/>
        </p:nvCxnSpPr>
        <p:spPr bwMode="auto">
          <a:xfrm flipV="1">
            <a:off x="762000" y="5638800"/>
            <a:ext cx="7620000" cy="7620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テキスト ボックス 32"/>
          <p:cNvSpPr txBox="1"/>
          <p:nvPr/>
        </p:nvSpPr>
        <p:spPr>
          <a:xfrm>
            <a:off x="5658635" y="1752600"/>
            <a:ext cx="279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400" dirty="0" smtClean="0">
                <a:solidFill>
                  <a:srgbClr val="008000"/>
                </a:solidFill>
              </a:rPr>
              <a:t>継続的成長のライン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875501" y="5181600"/>
            <a:ext cx="256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800" dirty="0" smtClean="0">
                <a:solidFill>
                  <a:srgbClr val="3366FF"/>
                </a:solidFill>
              </a:rPr>
              <a:t>初期投資のベースライン</a:t>
            </a:r>
            <a:endParaRPr kumimoji="1" lang="ja-JP" altLang="en-US" sz="1800" dirty="0">
              <a:solidFill>
                <a:srgbClr val="3366FF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057400" y="4572000"/>
            <a:ext cx="735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3366FF"/>
                </a:solidFill>
              </a:rPr>
              <a:t>事業１</a:t>
            </a:r>
            <a:endParaRPr kumimoji="1" lang="ja-JP" altLang="en-US" sz="1600" dirty="0">
              <a:solidFill>
                <a:srgbClr val="3366FF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26776" y="4114800"/>
            <a:ext cx="87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3366FF"/>
                </a:solidFill>
              </a:rPr>
              <a:t>事業２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20147" y="3581400"/>
            <a:ext cx="1010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3366FF"/>
                </a:solidFill>
              </a:rPr>
              <a:t>事業３</a:t>
            </a:r>
            <a:endParaRPr kumimoji="1" lang="ja-JP" altLang="en-US" sz="2400" dirty="0">
              <a:solidFill>
                <a:srgbClr val="3366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8200" y="1844133"/>
            <a:ext cx="3467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6600"/>
                </a:solidFill>
              </a:rPr>
              <a:t>「一時的競争優位」</a:t>
            </a:r>
            <a:endParaRPr kumimoji="1" lang="en-US" altLang="ja-JP" sz="3200" dirty="0" smtClean="0">
              <a:solidFill>
                <a:srgbClr val="FF6600"/>
              </a:solidFill>
            </a:endParaRPr>
          </a:p>
          <a:p>
            <a:r>
              <a:rPr kumimoji="1" lang="ja-JP" altLang="en-US" sz="3200" dirty="0" smtClean="0">
                <a:solidFill>
                  <a:srgbClr val="FF6600"/>
                </a:solidFill>
              </a:rPr>
              <a:t>の継続的確保</a:t>
            </a:r>
            <a:endParaRPr kumimoji="1" lang="ja-JP" alt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新規事業開発のための組織的取り組み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977900" y="2349500"/>
            <a:ext cx="2057400" cy="415290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977900" y="977900"/>
            <a:ext cx="7289800" cy="1894820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257300" y="1587500"/>
            <a:ext cx="6769100" cy="990600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257300" y="2921000"/>
            <a:ext cx="6769100" cy="990600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257300" y="4279900"/>
            <a:ext cx="6769100" cy="990600"/>
          </a:xfrm>
          <a:prstGeom prst="round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257300" y="5308600"/>
            <a:ext cx="6769100" cy="990600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7800" y="3124200"/>
            <a:ext cx="18004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FFFF"/>
                </a:solidFill>
              </a:rPr>
              <a:t>マーケティング</a:t>
            </a:r>
          </a:p>
          <a:p>
            <a:r>
              <a:rPr kumimoji="1" lang="ja-JP" altLang="en-US" sz="1400" dirty="0" smtClean="0">
                <a:solidFill>
                  <a:srgbClr val="FFFFFF"/>
                </a:solidFill>
              </a:rPr>
              <a:t>営業企画・事業企画</a:t>
            </a:r>
            <a:endParaRPr kumimoji="1" lang="en-US" altLang="ja-JP" sz="1400" dirty="0" smtClean="0">
              <a:solidFill>
                <a:srgbClr val="FFFF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24000" y="4648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FFFFFF"/>
                </a:solidFill>
              </a:rPr>
              <a:t>営業部門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24000" y="56769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FFFFFF"/>
                </a:solidFill>
              </a:rPr>
              <a:t>技術部門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390900" y="1485900"/>
            <a:ext cx="1422400" cy="5016500"/>
          </a:xfrm>
          <a:prstGeom prst="roundRect">
            <a:avLst>
              <a:gd name="adj" fmla="val 9451"/>
            </a:avLst>
          </a:prstGeom>
          <a:solidFill>
            <a:srgbClr val="000090">
              <a:alpha val="42000"/>
            </a:srgbClr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902200" y="1485900"/>
            <a:ext cx="1422400" cy="5016500"/>
          </a:xfrm>
          <a:prstGeom prst="roundRect">
            <a:avLst>
              <a:gd name="adj" fmla="val 9451"/>
            </a:avLst>
          </a:prstGeom>
          <a:solidFill>
            <a:srgbClr val="000090">
              <a:alpha val="42000"/>
            </a:srgbClr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426200" y="1485900"/>
            <a:ext cx="1422400" cy="5016500"/>
          </a:xfrm>
          <a:prstGeom prst="roundRect">
            <a:avLst>
              <a:gd name="adj" fmla="val 9451"/>
            </a:avLst>
          </a:prstGeom>
          <a:solidFill>
            <a:srgbClr val="000090">
              <a:alpha val="42000"/>
            </a:srgbClr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37369" y="1651000"/>
            <a:ext cx="9294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</a:rPr>
              <a:t>プロジェクト</a:t>
            </a:r>
            <a:endParaRPr kumimoji="1" lang="en-US" altLang="ja-JP" sz="1200" dirty="0" smtClean="0">
              <a:solidFill>
                <a:srgbClr val="FFFFFF"/>
              </a:solidFill>
            </a:endParaRPr>
          </a:p>
          <a:p>
            <a:pPr algn="ctr"/>
            <a:r>
              <a:rPr lang="en-US" altLang="ja-JP" sz="3200" dirty="0">
                <a:solidFill>
                  <a:srgbClr val="FFFFFF"/>
                </a:solidFill>
              </a:rPr>
              <a:t>A</a:t>
            </a:r>
            <a:endParaRPr kumimoji="1" lang="ja-JP" altLang="en-US" sz="3200" dirty="0">
              <a:solidFill>
                <a:srgbClr val="FFFF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48669" y="1651000"/>
            <a:ext cx="9294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</a:rPr>
              <a:t>プロジェクト</a:t>
            </a:r>
            <a:endParaRPr kumimoji="1" lang="en-US" altLang="ja-JP" sz="1200" dirty="0" smtClean="0">
              <a:solidFill>
                <a:srgbClr val="FFFFFF"/>
              </a:solidFill>
            </a:endParaRPr>
          </a:p>
          <a:p>
            <a:pPr algn="ctr"/>
            <a:r>
              <a:rPr lang="en-US" altLang="ja-JP" sz="3200" dirty="0" smtClean="0">
                <a:solidFill>
                  <a:srgbClr val="FFFFFF"/>
                </a:solidFill>
              </a:rPr>
              <a:t>B</a:t>
            </a:r>
            <a:endParaRPr kumimoji="1" lang="ja-JP" altLang="en-US" sz="3200" dirty="0">
              <a:solidFill>
                <a:srgbClr val="FFFF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72669" y="1651000"/>
            <a:ext cx="9294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</a:rPr>
              <a:t>プロジェクト</a:t>
            </a:r>
            <a:endParaRPr kumimoji="1" lang="en-US" altLang="ja-JP" sz="1200" dirty="0" smtClean="0">
              <a:solidFill>
                <a:srgbClr val="FFFFFF"/>
              </a:solidFill>
            </a:endParaRPr>
          </a:p>
          <a:p>
            <a:pPr algn="ctr"/>
            <a:r>
              <a:rPr lang="en-US" altLang="ja-JP" sz="3200" dirty="0" smtClean="0">
                <a:solidFill>
                  <a:srgbClr val="FFFFFF"/>
                </a:solidFill>
              </a:rPr>
              <a:t>C</a:t>
            </a:r>
            <a:endParaRPr kumimoji="1" lang="ja-JP" altLang="en-US" sz="3200" dirty="0">
              <a:solidFill>
                <a:srgbClr val="FFFFFF"/>
              </a:solidFill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5453469" y="3038472"/>
            <a:ext cx="342900" cy="755652"/>
            <a:chOff x="3954869" y="3098798"/>
            <a:chExt cx="342900" cy="755652"/>
          </a:xfrm>
          <a:solidFill>
            <a:srgbClr val="FFFF00"/>
          </a:solidFill>
        </p:grpSpPr>
        <p:sp>
          <p:nvSpPr>
            <p:cNvPr id="19" name="円/楕円 18"/>
            <p:cNvSpPr/>
            <p:nvPr/>
          </p:nvSpPr>
          <p:spPr>
            <a:xfrm>
              <a:off x="3954869" y="3098798"/>
              <a:ext cx="342900" cy="330200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ローチャート: 論理積ゲート 19"/>
            <p:cNvSpPr/>
            <p:nvPr/>
          </p:nvSpPr>
          <p:spPr>
            <a:xfrm rot="16200000">
              <a:off x="3916769" y="3473450"/>
              <a:ext cx="419100" cy="34290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3942169" y="3038472"/>
            <a:ext cx="342900" cy="755652"/>
            <a:chOff x="3954869" y="3098798"/>
            <a:chExt cx="342900" cy="755652"/>
          </a:xfrm>
          <a:solidFill>
            <a:srgbClr val="FFFF00"/>
          </a:solidFill>
        </p:grpSpPr>
        <p:sp>
          <p:nvSpPr>
            <p:cNvPr id="22" name="円/楕円 21"/>
            <p:cNvSpPr/>
            <p:nvPr/>
          </p:nvSpPr>
          <p:spPr>
            <a:xfrm>
              <a:off x="3954869" y="3098798"/>
              <a:ext cx="342900" cy="330200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ローチャート: 論理積ゲート 22"/>
            <p:cNvSpPr/>
            <p:nvPr/>
          </p:nvSpPr>
          <p:spPr>
            <a:xfrm rot="16200000">
              <a:off x="3916769" y="3473450"/>
              <a:ext cx="419100" cy="34290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6977469" y="3038472"/>
            <a:ext cx="342900" cy="755652"/>
            <a:chOff x="3954869" y="3098798"/>
            <a:chExt cx="342900" cy="755652"/>
          </a:xfrm>
          <a:solidFill>
            <a:srgbClr val="FFFF00"/>
          </a:solidFill>
        </p:grpSpPr>
        <p:sp>
          <p:nvSpPr>
            <p:cNvPr id="25" name="円/楕円 24"/>
            <p:cNvSpPr/>
            <p:nvPr/>
          </p:nvSpPr>
          <p:spPr>
            <a:xfrm>
              <a:off x="3954869" y="3098798"/>
              <a:ext cx="342900" cy="330200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ローチャート: 論理積ゲート 25"/>
            <p:cNvSpPr/>
            <p:nvPr/>
          </p:nvSpPr>
          <p:spPr>
            <a:xfrm rot="16200000">
              <a:off x="3916769" y="3473450"/>
              <a:ext cx="419100" cy="34290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5453469" y="4371972"/>
            <a:ext cx="342900" cy="755652"/>
            <a:chOff x="3954869" y="3098798"/>
            <a:chExt cx="342900" cy="755652"/>
          </a:xfrm>
        </p:grpSpPr>
        <p:sp>
          <p:nvSpPr>
            <p:cNvPr id="28" name="円/楕円 27"/>
            <p:cNvSpPr/>
            <p:nvPr/>
          </p:nvSpPr>
          <p:spPr>
            <a:xfrm>
              <a:off x="3954869" y="3098798"/>
              <a:ext cx="342900" cy="330200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ローチャート: 論理積ゲート 28"/>
            <p:cNvSpPr/>
            <p:nvPr/>
          </p:nvSpPr>
          <p:spPr>
            <a:xfrm rot="16200000">
              <a:off x="3916769" y="3473450"/>
              <a:ext cx="419100" cy="342900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3942169" y="4371972"/>
            <a:ext cx="342900" cy="755652"/>
            <a:chOff x="3954869" y="3098798"/>
            <a:chExt cx="342900" cy="755652"/>
          </a:xfrm>
        </p:grpSpPr>
        <p:sp>
          <p:nvSpPr>
            <p:cNvPr id="31" name="円/楕円 30"/>
            <p:cNvSpPr/>
            <p:nvPr/>
          </p:nvSpPr>
          <p:spPr>
            <a:xfrm>
              <a:off x="3954869" y="3098798"/>
              <a:ext cx="342900" cy="330200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ローチャート: 論理積ゲート 31"/>
            <p:cNvSpPr/>
            <p:nvPr/>
          </p:nvSpPr>
          <p:spPr>
            <a:xfrm rot="16200000">
              <a:off x="3916769" y="3473450"/>
              <a:ext cx="419100" cy="342900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図形グループ 32"/>
          <p:cNvGrpSpPr/>
          <p:nvPr/>
        </p:nvGrpSpPr>
        <p:grpSpPr>
          <a:xfrm>
            <a:off x="6977469" y="4371972"/>
            <a:ext cx="342900" cy="755652"/>
            <a:chOff x="3954869" y="3098798"/>
            <a:chExt cx="342900" cy="755652"/>
          </a:xfrm>
        </p:grpSpPr>
        <p:sp>
          <p:nvSpPr>
            <p:cNvPr id="34" name="円/楕円 33"/>
            <p:cNvSpPr/>
            <p:nvPr/>
          </p:nvSpPr>
          <p:spPr>
            <a:xfrm>
              <a:off x="3954869" y="3098798"/>
              <a:ext cx="342900" cy="330200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ローチャート: 論理積ゲート 34"/>
            <p:cNvSpPr/>
            <p:nvPr/>
          </p:nvSpPr>
          <p:spPr>
            <a:xfrm rot="16200000">
              <a:off x="3916769" y="3473450"/>
              <a:ext cx="419100" cy="342900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5453469" y="5381625"/>
            <a:ext cx="342900" cy="755652"/>
            <a:chOff x="3954869" y="3098798"/>
            <a:chExt cx="342900" cy="755652"/>
          </a:xfrm>
        </p:grpSpPr>
        <p:sp>
          <p:nvSpPr>
            <p:cNvPr id="37" name="円/楕円 36"/>
            <p:cNvSpPr/>
            <p:nvPr/>
          </p:nvSpPr>
          <p:spPr>
            <a:xfrm>
              <a:off x="3954869" y="3098798"/>
              <a:ext cx="342900" cy="330200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ローチャート: 論理積ゲート 37"/>
            <p:cNvSpPr/>
            <p:nvPr/>
          </p:nvSpPr>
          <p:spPr>
            <a:xfrm rot="16200000">
              <a:off x="3916769" y="3473450"/>
              <a:ext cx="419100" cy="342900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図形グループ 38"/>
          <p:cNvGrpSpPr/>
          <p:nvPr/>
        </p:nvGrpSpPr>
        <p:grpSpPr>
          <a:xfrm>
            <a:off x="3942169" y="5381625"/>
            <a:ext cx="342900" cy="755652"/>
            <a:chOff x="3954869" y="3098798"/>
            <a:chExt cx="342900" cy="755652"/>
          </a:xfrm>
        </p:grpSpPr>
        <p:sp>
          <p:nvSpPr>
            <p:cNvPr id="40" name="円/楕円 39"/>
            <p:cNvSpPr/>
            <p:nvPr/>
          </p:nvSpPr>
          <p:spPr>
            <a:xfrm>
              <a:off x="3954869" y="3098798"/>
              <a:ext cx="342900" cy="330200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ローチャート: 論理積ゲート 40"/>
            <p:cNvSpPr/>
            <p:nvPr/>
          </p:nvSpPr>
          <p:spPr>
            <a:xfrm rot="16200000">
              <a:off x="3916769" y="3473450"/>
              <a:ext cx="419100" cy="342900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6977469" y="5381625"/>
            <a:ext cx="342900" cy="755652"/>
            <a:chOff x="3954869" y="3098798"/>
            <a:chExt cx="342900" cy="755652"/>
          </a:xfrm>
        </p:grpSpPr>
        <p:sp>
          <p:nvSpPr>
            <p:cNvPr id="43" name="円/楕円 42"/>
            <p:cNvSpPr/>
            <p:nvPr/>
          </p:nvSpPr>
          <p:spPr>
            <a:xfrm>
              <a:off x="3954869" y="3098798"/>
              <a:ext cx="342900" cy="330200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ローチャート: 論理積ゲート 43"/>
            <p:cNvSpPr/>
            <p:nvPr/>
          </p:nvSpPr>
          <p:spPr>
            <a:xfrm rot="16200000">
              <a:off x="3916769" y="3473450"/>
              <a:ext cx="419100" cy="342900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3938280" y="3421102"/>
            <a:ext cx="338554" cy="3488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800000"/>
                </a:solidFill>
              </a:rPr>
              <a:t>専任</a:t>
            </a:r>
            <a:endParaRPr kumimoji="1" lang="ja-JP" altLang="en-US" sz="1000" dirty="0">
              <a:solidFill>
                <a:srgbClr val="8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457815" y="3429434"/>
            <a:ext cx="338554" cy="3488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800000"/>
                </a:solidFill>
              </a:rPr>
              <a:t>専任</a:t>
            </a:r>
            <a:endParaRPr kumimoji="1" lang="ja-JP" altLang="en-US" sz="1000" dirty="0">
              <a:solidFill>
                <a:srgbClr val="80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981815" y="3429434"/>
            <a:ext cx="338554" cy="3488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800000"/>
                </a:solidFill>
              </a:rPr>
              <a:t>専任</a:t>
            </a:r>
            <a:endParaRPr kumimoji="1" lang="ja-JP" altLang="en-US" sz="1000" dirty="0">
              <a:solidFill>
                <a:srgbClr val="80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938280" y="4770479"/>
            <a:ext cx="338554" cy="3488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0000FF"/>
                </a:solidFill>
              </a:rPr>
              <a:t>兼任</a:t>
            </a:r>
            <a:endParaRPr kumimoji="1" lang="ja-JP" altLang="en-US" sz="1000" dirty="0">
              <a:solidFill>
                <a:srgbClr val="0000FF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457815" y="4778811"/>
            <a:ext cx="338554" cy="3488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0000FF"/>
                </a:solidFill>
              </a:rPr>
              <a:t>兼任</a:t>
            </a:r>
            <a:endParaRPr kumimoji="1" lang="ja-JP" altLang="en-US" sz="1000" dirty="0">
              <a:solidFill>
                <a:srgbClr val="0000FF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981815" y="4778811"/>
            <a:ext cx="338554" cy="3488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0000FF"/>
                </a:solidFill>
              </a:rPr>
              <a:t>兼任</a:t>
            </a:r>
            <a:endParaRPr kumimoji="1" lang="ja-JP" altLang="en-US" sz="1000" dirty="0">
              <a:solidFill>
                <a:srgbClr val="0000FF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938280" y="5786479"/>
            <a:ext cx="338554" cy="3488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0000FF"/>
                </a:solidFill>
              </a:rPr>
              <a:t>兼任</a:t>
            </a:r>
            <a:endParaRPr kumimoji="1" lang="ja-JP" altLang="en-US" sz="1000" dirty="0">
              <a:solidFill>
                <a:srgbClr val="0000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457815" y="5794811"/>
            <a:ext cx="338554" cy="3488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0000FF"/>
                </a:solidFill>
              </a:rPr>
              <a:t>兼任</a:t>
            </a:r>
            <a:endParaRPr kumimoji="1" lang="ja-JP" altLang="en-US" sz="1000" dirty="0">
              <a:solidFill>
                <a:srgbClr val="0000FF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981815" y="5794811"/>
            <a:ext cx="338554" cy="3488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0000FF"/>
                </a:solidFill>
              </a:rPr>
              <a:t>兼任</a:t>
            </a:r>
            <a:endParaRPr kumimoji="1" lang="ja-JP" altLang="en-US" sz="1000" dirty="0">
              <a:solidFill>
                <a:srgbClr val="0000FF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45771" y="19050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FFFF"/>
                </a:solidFill>
              </a:rPr>
              <a:t>経営者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124200" y="1066800"/>
            <a:ext cx="4858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dirty="0" smtClean="0">
                <a:solidFill>
                  <a:srgbClr val="000090"/>
                </a:solidFill>
              </a:rPr>
              <a:t>四半期単位でのマイルストーン達成度確認・</a:t>
            </a:r>
            <a:r>
              <a:rPr kumimoji="1" lang="en-US" altLang="ja-JP" sz="1600" dirty="0" smtClean="0">
                <a:solidFill>
                  <a:srgbClr val="000090"/>
                </a:solidFill>
              </a:rPr>
              <a:t>PDCA</a:t>
            </a:r>
            <a:endParaRPr kumimoji="1" lang="ja-JP" altLang="en-US" sz="1600" dirty="0">
              <a:solidFill>
                <a:srgbClr val="00009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423672" y="2344241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FF"/>
                </a:solidFill>
              </a:rPr>
              <a:t>成功の条件</a:t>
            </a:r>
            <a:endParaRPr kumimoji="1" lang="en-US" altLang="ja-JP" dirty="0" smtClean="0">
              <a:solidFill>
                <a:srgbClr val="FFFFFF"/>
              </a:solidFill>
            </a:endParaRPr>
          </a:p>
          <a:p>
            <a:pPr algn="ctr"/>
            <a:r>
              <a:rPr lang="en-US" altLang="ja-JP" sz="1000" dirty="0" smtClean="0">
                <a:solidFill>
                  <a:srgbClr val="FFFFFF"/>
                </a:solidFill>
              </a:rPr>
              <a:t>(KPI</a:t>
            </a:r>
            <a:r>
              <a:rPr lang="ja-JP" altLang="en-US" sz="1000" dirty="0" smtClean="0">
                <a:solidFill>
                  <a:srgbClr val="FFFFFF"/>
                </a:solidFill>
              </a:rPr>
              <a:t>とマイルストーン</a:t>
            </a:r>
            <a:r>
              <a:rPr lang="en-US" altLang="ja-JP" sz="1000" dirty="0" smtClean="0">
                <a:solidFill>
                  <a:srgbClr val="FFFFFF"/>
                </a:solidFill>
              </a:rPr>
              <a:t>)</a:t>
            </a:r>
            <a:endParaRPr kumimoji="1"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924534" y="2298700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FF"/>
                </a:solidFill>
              </a:rPr>
              <a:t>成功の条件</a:t>
            </a:r>
            <a:endParaRPr kumimoji="1" lang="en-US" altLang="ja-JP" dirty="0" smtClean="0">
              <a:solidFill>
                <a:srgbClr val="FFFFFF"/>
              </a:solidFill>
            </a:endParaRPr>
          </a:p>
          <a:p>
            <a:pPr algn="ctr"/>
            <a:r>
              <a:rPr lang="en-US" altLang="ja-JP" sz="1000" dirty="0" smtClean="0">
                <a:solidFill>
                  <a:srgbClr val="FFFFFF"/>
                </a:solidFill>
              </a:rPr>
              <a:t>(KPI</a:t>
            </a:r>
            <a:r>
              <a:rPr lang="ja-JP" altLang="en-US" sz="1000" dirty="0" smtClean="0">
                <a:solidFill>
                  <a:srgbClr val="FFFFFF"/>
                </a:solidFill>
              </a:rPr>
              <a:t>とマイルストーン</a:t>
            </a:r>
            <a:r>
              <a:rPr lang="en-US" altLang="ja-JP" sz="1000" dirty="0" smtClean="0">
                <a:solidFill>
                  <a:srgbClr val="FFFFFF"/>
                </a:solidFill>
              </a:rPr>
              <a:t>)</a:t>
            </a:r>
            <a:endParaRPr kumimoji="1"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469469" y="2298700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FF"/>
                </a:solidFill>
              </a:rPr>
              <a:t>成功の条件</a:t>
            </a:r>
            <a:endParaRPr kumimoji="1" lang="en-US" altLang="ja-JP" dirty="0" smtClean="0">
              <a:solidFill>
                <a:srgbClr val="FFFFFF"/>
              </a:solidFill>
            </a:endParaRPr>
          </a:p>
          <a:p>
            <a:pPr algn="ctr"/>
            <a:r>
              <a:rPr lang="en-US" altLang="ja-JP" sz="1000" dirty="0" smtClean="0">
                <a:solidFill>
                  <a:srgbClr val="FFFFFF"/>
                </a:solidFill>
              </a:rPr>
              <a:t>(KPI</a:t>
            </a:r>
            <a:r>
              <a:rPr lang="ja-JP" altLang="en-US" sz="1000" dirty="0" smtClean="0">
                <a:solidFill>
                  <a:srgbClr val="FFFFFF"/>
                </a:solidFill>
              </a:rPr>
              <a:t>とマイルストーン</a:t>
            </a:r>
            <a:r>
              <a:rPr lang="en-US" altLang="ja-JP" sz="1000" dirty="0" smtClean="0">
                <a:solidFill>
                  <a:srgbClr val="FFFFFF"/>
                </a:solidFill>
              </a:rPr>
              <a:t>)</a:t>
            </a:r>
            <a:endParaRPr kumimoji="1"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066800" y="1216223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000090"/>
                </a:solidFill>
              </a:rPr>
              <a:t>レビュー・</a:t>
            </a:r>
            <a:r>
              <a:rPr kumimoji="1" lang="ja-JP" altLang="en-US" sz="1400" dirty="0" smtClean="0">
                <a:solidFill>
                  <a:srgbClr val="000090"/>
                </a:solidFill>
              </a:rPr>
              <a:t>メンバー</a:t>
            </a:r>
            <a:r>
              <a:rPr lang="en-US" altLang="ja-JP" sz="1400" dirty="0" smtClean="0">
                <a:solidFill>
                  <a:srgbClr val="000090"/>
                </a:solidFill>
              </a:rPr>
              <a:t>↓</a:t>
            </a:r>
            <a:endParaRPr kumimoji="1" lang="ja-JP" altLang="en-US" sz="1400" dirty="0">
              <a:solidFill>
                <a:srgbClr val="00009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066800" y="3928646"/>
            <a:ext cx="1421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0090"/>
                </a:solidFill>
              </a:rPr>
              <a:t>スポンサード</a:t>
            </a:r>
            <a:r>
              <a:rPr kumimoji="1" lang="en-US" altLang="ja-JP" sz="1600" dirty="0" smtClean="0">
                <a:solidFill>
                  <a:srgbClr val="000090"/>
                </a:solidFill>
              </a:rPr>
              <a:t> ↓</a:t>
            </a:r>
            <a:endParaRPr kumimoji="1" lang="ja-JP" altLang="en-US" sz="1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これ</a:t>
            </a:r>
            <a:r>
              <a:rPr kumimoji="1" lang="ja-JP" altLang="en-US" dirty="0" smtClean="0"/>
              <a:t>からの「</a:t>
            </a:r>
            <a:r>
              <a:rPr kumimoji="1" lang="en-US" altLang="ja-JP" dirty="0" smtClean="0"/>
              <a:t>IT</a:t>
            </a:r>
            <a:r>
              <a:rPr kumimoji="1" lang="ja-JP" altLang="en-US" dirty="0" smtClean="0"/>
              <a:t>ビジネスの方程式」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4502" y="227770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3366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成　果</a:t>
            </a:r>
            <a:endParaRPr kumimoji="1" lang="ja-JP" altLang="en-US" sz="5400" dirty="0">
              <a:solidFill>
                <a:srgbClr val="3366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4502" y="368300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3366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生産量</a:t>
            </a:r>
            <a:endParaRPr kumimoji="1" lang="ja-JP" altLang="en-US" sz="5400" dirty="0">
              <a:solidFill>
                <a:srgbClr val="3366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86355" y="297580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008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スピード</a:t>
            </a:r>
            <a:endParaRPr kumimoji="1" lang="ja-JP" altLang="en-US" sz="5400" dirty="0">
              <a:solidFill>
                <a:srgbClr val="008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634502" y="3437467"/>
            <a:ext cx="2262158" cy="0"/>
          </a:xfrm>
          <a:prstGeom prst="line">
            <a:avLst/>
          </a:prstGeom>
          <a:ln w="762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乗算記号 11"/>
          <p:cNvSpPr/>
          <p:nvPr/>
        </p:nvSpPr>
        <p:spPr>
          <a:xfrm>
            <a:off x="2896660" y="3073568"/>
            <a:ext cx="677334" cy="727797"/>
          </a:xfrm>
          <a:prstGeom prst="mathMultiply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3" name="等号 12"/>
          <p:cNvSpPr/>
          <p:nvPr/>
        </p:nvSpPr>
        <p:spPr>
          <a:xfrm>
            <a:off x="6263361" y="3201032"/>
            <a:ext cx="608729" cy="482432"/>
          </a:xfrm>
          <a:prstGeom prst="mathEqual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72090" y="292993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solidFill>
                  <a:srgbClr val="33ACBD"/>
                </a:solidFill>
                <a:latin typeface="ＤＦＰ太丸ゴシック体"/>
                <a:ea typeface="ＤＦＰ太丸ゴシック体"/>
                <a:cs typeface="ＤＦＰ太丸ゴシック体"/>
              </a:rPr>
              <a:t>最大</a:t>
            </a:r>
            <a:endParaRPr kumimoji="1" lang="ja-JP" altLang="en-US" sz="5400" dirty="0">
              <a:solidFill>
                <a:srgbClr val="00009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2703567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</a:t>
            </a:r>
            <a:r>
              <a:rPr lang="ja-JP" altLang="en-US" dirty="0" smtClean="0"/>
              <a:t>事業者　生き残りのシナリオ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37596" y="6651702"/>
            <a:ext cx="2133600" cy="217800"/>
          </a:xfrm>
        </p:spPr>
        <p:txBody>
          <a:bodyPr/>
          <a:lstStyle/>
          <a:p>
            <a:fld id="{8FF8CC5D-A65D-5946-99B5-645367A967AD}" type="slidenum">
              <a:rPr kumimoji="1" lang="ja-JP" altLang="en-US" smtClean="0"/>
              <a:t>38</a:t>
            </a:fld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51886" y="1571152"/>
            <a:ext cx="4845521" cy="4051500"/>
          </a:xfrm>
          <a:prstGeom prst="rect">
            <a:avLst/>
          </a:prstGeom>
          <a:solidFill>
            <a:srgbClr val="FFFB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643633" y="1571152"/>
            <a:ext cx="3082042" cy="405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643632" y="1571152"/>
            <a:ext cx="2154455" cy="34542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643632" y="1571152"/>
            <a:ext cx="1075556" cy="309833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endParaRPr kumimoji="1" lang="ja-JP" altLang="en-US" sz="20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51886" y="1571152"/>
            <a:ext cx="3082043" cy="4051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46876" y="1571153"/>
            <a:ext cx="2087053" cy="34542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90403" y="1571152"/>
            <a:ext cx="1043526" cy="309833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endParaRPr kumimoji="1" lang="ja-JP" altLang="en-US" sz="20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10358" y="2227828"/>
            <a:ext cx="738664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800000"/>
                </a:solidFill>
                <a:latin typeface="メイリオ"/>
                <a:ea typeface="メイリオ"/>
                <a:cs typeface="メイリオ"/>
              </a:rPr>
              <a:t>ユーザー企業</a:t>
            </a:r>
            <a:endParaRPr kumimoji="1" lang="ja-JP" altLang="en-US" sz="3600" dirty="0">
              <a:solidFill>
                <a:srgbClr val="8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67991" y="1821929"/>
            <a:ext cx="492443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システム部門代行</a:t>
            </a:r>
            <a:endParaRPr kumimoji="1" lang="ja-JP" altLang="en-US" sz="2000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5491" y="1821929"/>
            <a:ext cx="492443" cy="13747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内製化支援</a:t>
            </a:r>
            <a:endParaRPr kumimoji="1" lang="ja-JP" altLang="en-US" sz="2000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56833" y="1821929"/>
            <a:ext cx="800219" cy="26571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テクノロジーを使った</a:t>
            </a:r>
            <a:endParaRPr lang="en-US" altLang="ja-JP" sz="2000" dirty="0" smtClean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サービス</a:t>
            </a:r>
            <a:endParaRPr kumimoji="1" lang="ja-JP" altLang="en-US" sz="2000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62289" y="1821929"/>
            <a:ext cx="800219" cy="29136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テクノロジーを</a:t>
            </a:r>
            <a:endParaRPr lang="en-US" altLang="ja-JP" sz="2000" dirty="0" smtClean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使いやすくするサービス</a:t>
            </a:r>
            <a:endParaRPr kumimoji="1" lang="ja-JP" altLang="en-US" sz="2000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69091" y="1821929"/>
            <a:ext cx="800219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高度の専門性を</a:t>
            </a:r>
            <a:endParaRPr lang="en-US" altLang="ja-JP" sz="2000" dirty="0" smtClean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提供するサービス</a:t>
            </a:r>
            <a:endParaRPr kumimoji="1" lang="ja-JP" altLang="en-US" sz="2000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9" name="左矢印 18"/>
          <p:cNvSpPr/>
          <p:nvPr/>
        </p:nvSpPr>
        <p:spPr>
          <a:xfrm>
            <a:off x="5241901" y="2819228"/>
            <a:ext cx="339753" cy="1480406"/>
          </a:xfrm>
          <a:prstGeom prst="leftArrow">
            <a:avLst/>
          </a:prstGeom>
          <a:solidFill>
            <a:srgbClr val="FF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68428" y="98024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アウトサイド戦略</a:t>
            </a:r>
            <a:endParaRPr kumimoji="1" lang="ja-JP" altLang="en-US" sz="28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73405" y="98024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008000"/>
                </a:solidFill>
                <a:latin typeface="メイリオ"/>
                <a:ea typeface="メイリオ"/>
                <a:cs typeface="メイリオ"/>
              </a:rPr>
              <a:t>インサイド戦略</a:t>
            </a:r>
            <a:endParaRPr kumimoji="1" lang="ja-JP" altLang="en-US" sz="2800" dirty="0">
              <a:solidFill>
                <a:srgbClr val="008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51886" y="5759830"/>
            <a:ext cx="8373789" cy="737918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人月型ビジネスからの脱却</a:t>
            </a:r>
            <a:endParaRPr kumimoji="1" lang="ja-JP" altLang="en-US" sz="3200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640387" y="1821929"/>
            <a:ext cx="492443" cy="265713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ja-JP" altLang="en-US" sz="2000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rPr>
              <a:t>アジャイル型請負開発</a:t>
            </a:r>
          </a:p>
        </p:txBody>
      </p:sp>
    </p:spTree>
    <p:extLst>
      <p:ext uri="{BB962C8B-B14F-4D97-AF65-F5344CB8AC3E}">
        <p14:creationId xmlns:p14="http://schemas.microsoft.com/office/powerpoint/2010/main" val="134059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最後に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526" y="1965786"/>
            <a:ext cx="6853158" cy="3077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0"/>
              </a:spcBef>
              <a:buFont typeface="Wingdings" charset="2"/>
              <a:buChar char="v"/>
            </a:pPr>
            <a:r>
              <a:rPr kumimoji="1" lang="ja-JP" altLang="en-US" sz="48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ストーリー・テラー</a:t>
            </a:r>
            <a:endParaRPr kumimoji="1" lang="en-US" altLang="ja-JP" sz="4800" dirty="0" smtClean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  <a:p>
            <a:pPr marL="285750" indent="-285750">
              <a:spcBef>
                <a:spcPts val="3000"/>
              </a:spcBef>
              <a:buFont typeface="Wingdings" charset="2"/>
              <a:buChar char="v"/>
            </a:pPr>
            <a:r>
              <a:rPr kumimoji="1" lang="ja-JP" altLang="en-US" sz="48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社外コミュニティ</a:t>
            </a:r>
            <a:endParaRPr kumimoji="1" lang="en-US" altLang="ja-JP" sz="4800" dirty="0" smtClean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  <a:p>
            <a:pPr marL="285750" indent="-285750">
              <a:spcBef>
                <a:spcPts val="3000"/>
              </a:spcBef>
              <a:buFont typeface="Wingdings" charset="2"/>
              <a:buChar char="v"/>
            </a:pPr>
            <a:r>
              <a:rPr lang="ja-JP" altLang="en-US" sz="48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朝のゴールデンタイム</a:t>
            </a:r>
            <a:endParaRPr kumimoji="1" lang="ja-JP" altLang="en-US" sz="48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4973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690381"/>
            <a:ext cx="981767" cy="16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正方形/長方形 1"/>
          <p:cNvSpPr/>
          <p:nvPr/>
        </p:nvSpPr>
        <p:spPr>
          <a:xfrm>
            <a:off x="4655271" y="4376423"/>
            <a:ext cx="4403697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ja-JP" sz="24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SI</a:t>
            </a:r>
            <a:r>
              <a:rPr lang="ja-JP" altLang="en-US" sz="24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ビジネスの現状と課題</a:t>
            </a:r>
            <a:endParaRPr lang="ja-JP" altLang="en-US" sz="2400" dirty="0">
              <a:solidFill>
                <a:schemeClr val="bg1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72001" y="4376423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補足資料</a:t>
            </a:r>
            <a:endParaRPr lang="en-US" altLang="ja-JP" sz="28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1" y="6690381"/>
            <a:ext cx="882650" cy="1506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73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スクリーンショット 2014-01-24 13.5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4" y="914400"/>
            <a:ext cx="5738347" cy="567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kumimoji="1" lang="ja-JP" altLang="en-US" sz="2400" dirty="0" smtClean="0"/>
              <a:t>著作権フリー／ビジネス・プレゼンテーションライブラリー・</a:t>
            </a:r>
            <a:r>
              <a:rPr kumimoji="1" lang="en-US" altLang="ja-JP" sz="2400" dirty="0" err="1" smtClean="0">
                <a:latin typeface="Silom"/>
                <a:cs typeface="Silom"/>
              </a:rPr>
              <a:t>LiBRA</a:t>
            </a:r>
            <a:r>
              <a:rPr kumimoji="1" lang="ja-JP" altLang="en-US" sz="2400" dirty="0" smtClean="0"/>
              <a:t>！</a:t>
            </a:r>
            <a:endParaRPr kumimoji="1" lang="ja-JP" altLang="en-US" sz="2400" dirty="0"/>
          </a:p>
        </p:txBody>
      </p:sp>
      <p:pic>
        <p:nvPicPr>
          <p:cNvPr id="9" name="図 8" descr="スクリーンショット 2014-01-24 13.4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58" y="1143000"/>
            <a:ext cx="407894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図 9" descr="スクリーンショット 2014-01-24 13.45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88090"/>
            <a:ext cx="2971800" cy="4205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正方形/長方形 10"/>
          <p:cNvSpPr/>
          <p:nvPr/>
        </p:nvSpPr>
        <p:spPr>
          <a:xfrm>
            <a:off x="1676400" y="914400"/>
            <a:ext cx="2646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  <a:hlinkClick r:id="rId5"/>
              </a:rPr>
              <a:t>http://libra.netcommerce.co.jp/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57194" y="914400"/>
            <a:ext cx="1395702" cy="415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3" name="図 2" descr="LIBRA_logo-300x5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4" y="993045"/>
            <a:ext cx="1319206" cy="2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748374" y="1295400"/>
            <a:ext cx="3454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毎日</a:t>
            </a:r>
            <a:r>
              <a:rPr lang="en-US" altLang="ja-JP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600" dirty="0" err="1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Itmedia</a:t>
            </a:r>
            <a:r>
              <a:rPr lang="en-US" altLang="ja-JP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オルタナティブ・ブログ</a:t>
            </a:r>
            <a:endParaRPr lang="ja-JP" altLang="en-US" sz="1600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正方形/長方形 5">
            <a:hlinkClick r:id="rId2"/>
          </p:cNvPr>
          <p:cNvSpPr>
            <a:spLocks noChangeArrowheads="1"/>
          </p:cNvSpPr>
          <p:nvPr/>
        </p:nvSpPr>
        <p:spPr bwMode="auto">
          <a:xfrm>
            <a:off x="824574" y="6138446"/>
            <a:ext cx="36975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75000"/>
                    </a:schemeClr>
                  </a:glow>
                </a:effectLst>
              </a:rPr>
              <a:t>http://</a:t>
            </a:r>
            <a:r>
              <a:rPr lang="en-US" altLang="ja-JP" sz="1600" dirty="0" err="1"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75000"/>
                    </a:schemeClr>
                  </a:glow>
                </a:effectLst>
              </a:rPr>
              <a:t>blogs.itmedia.co.jp</a:t>
            </a:r>
            <a:r>
              <a:rPr lang="en-US" altLang="ja-JP" sz="1600" dirty="0"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75000"/>
                    </a:schemeClr>
                  </a:glow>
                </a:effectLst>
              </a:rPr>
              <a:t>/</a:t>
            </a:r>
            <a:r>
              <a:rPr lang="en-US" altLang="ja-JP" sz="1600" dirty="0" err="1"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75000"/>
                    </a:schemeClr>
                  </a:glow>
                </a:effectLst>
              </a:rPr>
              <a:t>itsolutionjuku</a:t>
            </a:r>
            <a:r>
              <a:rPr lang="en-US" altLang="ja-JP" sz="1600" dirty="0"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75000"/>
                    </a:schemeClr>
                  </a:glow>
                </a:effectLst>
              </a:rPr>
              <a:t>/</a:t>
            </a:r>
            <a:endParaRPr lang="ja-JP" altLang="en-US" sz="1600" dirty="0">
              <a:solidFill>
                <a:srgbClr val="FFFFFF"/>
              </a:solidFill>
              <a:effectLst>
                <a:glow rad="101600">
                  <a:schemeClr val="accent6">
                    <a:lumMod val="60000"/>
                    <a:lumOff val="40000"/>
                    <a:alpha val="75000"/>
                  </a:schemeClr>
                </a:glow>
              </a:effectLst>
            </a:endParaRPr>
          </a:p>
        </p:txBody>
      </p:sp>
      <p:pic>
        <p:nvPicPr>
          <p:cNvPr id="2" name="図 1" descr="スクリーンショット 2014-06-09 15.36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4" y="1718846"/>
            <a:ext cx="3957456" cy="4343400"/>
          </a:xfrm>
          <a:prstGeom prst="rect">
            <a:avLst/>
          </a:prstGeom>
        </p:spPr>
      </p:pic>
      <p:sp>
        <p:nvSpPr>
          <p:cNvPr id="18" name="正方形/長方形 5">
            <a:hlinkClick r:id="rId2"/>
          </p:cNvPr>
          <p:cNvSpPr>
            <a:spLocks noChangeArrowheads="1"/>
          </p:cNvSpPr>
          <p:nvPr/>
        </p:nvSpPr>
        <p:spPr bwMode="auto">
          <a:xfrm>
            <a:off x="5015574" y="6138446"/>
            <a:ext cx="33664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75000"/>
                    </a:schemeClr>
                  </a:glow>
                </a:effectLst>
              </a:rPr>
              <a:t>http://</a:t>
            </a:r>
            <a:r>
              <a:rPr lang="en-US" altLang="ja-JP" sz="1600" dirty="0" err="1"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75000"/>
                    </a:schemeClr>
                  </a:glow>
                </a:effectLst>
              </a:rPr>
              <a:t>www.netcommerce.co.jp</a:t>
            </a:r>
            <a:r>
              <a:rPr lang="en-US" altLang="ja-JP" sz="1600" dirty="0">
                <a:solidFill>
                  <a:srgbClr val="FFFFFF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75000"/>
                    </a:schemeClr>
                  </a:glow>
                </a:effectLst>
              </a:rPr>
              <a:t>/blog</a:t>
            </a:r>
            <a:endParaRPr lang="ja-JP" altLang="en-US" sz="1600" dirty="0">
              <a:solidFill>
                <a:srgbClr val="FFFFFF"/>
              </a:solidFill>
              <a:effectLst>
                <a:glow rad="101600">
                  <a:schemeClr val="accent6">
                    <a:lumMod val="60000"/>
                    <a:lumOff val="40000"/>
                    <a:alpha val="75000"/>
                  </a:schemeClr>
                </a:glow>
              </a:effectLst>
            </a:endParaRPr>
          </a:p>
        </p:txBody>
      </p:sp>
      <p:pic>
        <p:nvPicPr>
          <p:cNvPr id="8" name="図 7" descr="スクリーンショット 2014-06-09 15.41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74" y="1718846"/>
            <a:ext cx="3242899" cy="4343400"/>
          </a:xfrm>
          <a:prstGeom prst="rect">
            <a:avLst/>
          </a:prstGeom>
        </p:spPr>
      </p:pic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ブログのご紹介</a:t>
            </a:r>
            <a:endParaRPr kumimoji="1" lang="ja-JP" altLang="en-US" dirty="0"/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5091774" y="1295400"/>
            <a:ext cx="27879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毎週</a:t>
            </a:r>
            <a:r>
              <a:rPr lang="en-US" altLang="ja-JP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600" dirty="0" err="1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NetCommerce</a:t>
            </a:r>
            <a:r>
              <a:rPr lang="en-US" altLang="ja-JP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1600" dirty="0" smtClean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ブログ</a:t>
            </a:r>
            <a:endParaRPr lang="ja-JP" altLang="en-US" sz="1600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3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0369130_715314271844080_234253604386717508_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0" y="1143000"/>
            <a:ext cx="8928746" cy="51816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ぜひごご一読ください</a:t>
            </a:r>
            <a:r>
              <a:rPr kumimoji="1" lang="en-US" altLang="ja-JP" dirty="0" smtClean="0"/>
              <a:t> m(_ _)m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8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34693" y="2342118"/>
            <a:ext cx="807144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ja-JP" altLang="en-US" sz="3200" dirty="0">
                <a:solidFill>
                  <a:srgbClr val="FF6600"/>
                </a:solidFill>
                <a:latin typeface="メイリオ"/>
                <a:ea typeface="メイリオ"/>
                <a:cs typeface="メイリオ"/>
              </a:rPr>
              <a:t>構造的不幸</a:t>
            </a:r>
            <a:r>
              <a:rPr lang="en-US" altLang="ja-JP" sz="3200" dirty="0">
                <a:solidFill>
                  <a:srgbClr val="FF6600"/>
                </a:solidFill>
                <a:latin typeface="メイリオ"/>
                <a:ea typeface="メイリオ"/>
                <a:cs typeface="メイリオ"/>
              </a:rPr>
              <a:t>:</a:t>
            </a:r>
            <a:r>
              <a:rPr lang="ja-JP" altLang="en-US" sz="3200" dirty="0">
                <a:solidFill>
                  <a:srgbClr val="FF6600"/>
                </a:solidFill>
                <a:latin typeface="メイリオ"/>
                <a:ea typeface="メイリオ"/>
                <a:cs typeface="メイリオ"/>
              </a:rPr>
              <a:t>ゴールの不一致と相互</a:t>
            </a:r>
            <a:r>
              <a:rPr lang="ja-JP" altLang="en-US" sz="3200" dirty="0" smtClean="0">
                <a:solidFill>
                  <a:srgbClr val="FF6600"/>
                </a:solidFill>
                <a:latin typeface="メイリオ"/>
                <a:ea typeface="メイリオ"/>
                <a:cs typeface="メイリオ"/>
              </a:rPr>
              <a:t>不信</a:t>
            </a:r>
            <a:endParaRPr lang="en-US" altLang="ja-JP" sz="3200" dirty="0" smtClean="0">
              <a:solidFill>
                <a:srgbClr val="FF6600"/>
              </a:solidFill>
              <a:latin typeface="メイリオ"/>
              <a:ea typeface="メイリオ"/>
              <a:cs typeface="メイリオ"/>
            </a:endParaRP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FF6600"/>
                </a:solidFill>
                <a:latin typeface="メイリオ"/>
                <a:ea typeface="メイリオ"/>
                <a:cs typeface="メイリオ"/>
              </a:rPr>
              <a:t>生産年齢人口の減少</a:t>
            </a:r>
          </a:p>
          <a:p>
            <a:pPr marL="742950" indent="-742950">
              <a:spcBef>
                <a:spcPts val="1800"/>
              </a:spcBef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FF6600"/>
                </a:solidFill>
                <a:latin typeface="メイリオ"/>
                <a:ea typeface="メイリオ"/>
                <a:cs typeface="メイリオ"/>
              </a:rPr>
              <a:t>テクノロジーがもたらす</a:t>
            </a:r>
            <a:r>
              <a:rPr lang="en-US" altLang="ja-JP" sz="3200" dirty="0" smtClean="0">
                <a:solidFill>
                  <a:srgbClr val="FF6600"/>
                </a:solidFill>
                <a:latin typeface="メイリオ"/>
                <a:ea typeface="メイリオ"/>
                <a:cs typeface="メイリオ"/>
              </a:rPr>
              <a:t>SI</a:t>
            </a:r>
            <a:r>
              <a:rPr lang="ja-JP" altLang="en-US" sz="3200" dirty="0" smtClean="0">
                <a:solidFill>
                  <a:srgbClr val="FF6600"/>
                </a:solidFill>
                <a:latin typeface="メイリオ"/>
                <a:ea typeface="メイリオ"/>
                <a:cs typeface="メイリオ"/>
              </a:rPr>
              <a:t>事業の限界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従来型</a:t>
            </a:r>
            <a:r>
              <a:rPr kumimoji="1" lang="en-US" altLang="ja-JP" dirty="0" smtClean="0">
                <a:solidFill>
                  <a:schemeClr val="tx1"/>
                </a:solidFill>
                <a:latin typeface="Arial Black"/>
                <a:cs typeface="Arial Black"/>
              </a:rPr>
              <a:t>SI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ｺﾞｼｯｸUB"/>
                <a:ea typeface="HGP創英角ｺﾞｼｯｸUB"/>
                <a:cs typeface="HGP創英角ｺﾞｼｯｸUB"/>
              </a:rPr>
              <a:t>ビジネス</a:t>
            </a:r>
            <a:r>
              <a:rPr kumimoji="1" lang="ja-JP" altLang="en-US" dirty="0" smtClean="0"/>
              <a:t>が“</a:t>
            </a:r>
            <a:r>
              <a:rPr kumimoji="1" lang="ja-JP" altLang="en-US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ヤバイ</a:t>
            </a:r>
            <a:r>
              <a:rPr kumimoji="1" lang="ja-JP" altLang="en-US" dirty="0" smtClean="0"/>
              <a:t>”理由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655311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/>
        </p:nvGrpSpPr>
        <p:grpSpPr>
          <a:xfrm>
            <a:off x="2819400" y="1244600"/>
            <a:ext cx="6019800" cy="914400"/>
            <a:chOff x="2819400" y="1244600"/>
            <a:chExt cx="6019800" cy="914400"/>
          </a:xfrm>
        </p:grpSpPr>
        <p:sp>
          <p:nvSpPr>
            <p:cNvPr id="25" name="角丸四角形 24"/>
            <p:cNvSpPr/>
            <p:nvPr/>
          </p:nvSpPr>
          <p:spPr bwMode="auto">
            <a:xfrm>
              <a:off x="3335867" y="1244600"/>
              <a:ext cx="2438400" cy="914400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</a:rPr>
                <a:t>プロジェクト企画</a:t>
              </a:r>
              <a:endPara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8" name="右矢印 7"/>
            <p:cNvSpPr/>
            <p:nvPr/>
          </p:nvSpPr>
          <p:spPr bwMode="auto">
            <a:xfrm>
              <a:off x="2819400" y="1473200"/>
              <a:ext cx="457200" cy="457200"/>
            </a:xfrm>
            <a:prstGeom prst="rightArrow">
              <a:avLst/>
            </a:prstGeom>
            <a:solidFill>
              <a:srgbClr val="FF6600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27" name="角丸四角形 26"/>
            <p:cNvSpPr/>
            <p:nvPr/>
          </p:nvSpPr>
          <p:spPr bwMode="auto">
            <a:xfrm>
              <a:off x="6400800" y="1244600"/>
              <a:ext cx="2438400" cy="91440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</a:rPr>
                <a:t>要件定義・仕様策定</a:t>
              </a:r>
            </a:p>
          </p:txBody>
        </p:sp>
        <p:sp>
          <p:nvSpPr>
            <p:cNvPr id="26" name="右矢印 25"/>
            <p:cNvSpPr/>
            <p:nvPr/>
          </p:nvSpPr>
          <p:spPr bwMode="auto">
            <a:xfrm>
              <a:off x="5867400" y="1473200"/>
              <a:ext cx="457200" cy="457200"/>
            </a:xfrm>
            <a:prstGeom prst="rightArrow">
              <a:avLst/>
            </a:prstGeom>
            <a:solidFill>
              <a:srgbClr val="FF6600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8730" y="165100"/>
            <a:ext cx="8839200" cy="533400"/>
          </a:xfrm>
        </p:spPr>
        <p:txBody>
          <a:bodyPr/>
          <a:lstStyle/>
          <a:p>
            <a:r>
              <a:rPr lang="ja-JP" altLang="en-US" dirty="0" smtClean="0"/>
              <a:t>１．</a:t>
            </a:r>
            <a:r>
              <a:rPr kumimoji="1" lang="ja-JP" altLang="en-US" dirty="0" smtClean="0"/>
              <a:t>構造的不幸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ゴールの不一致と相互不信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 bwMode="auto">
          <a:xfrm>
            <a:off x="287867" y="1244600"/>
            <a:ext cx="2438400" cy="914400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ビジネス価値</a:t>
            </a:r>
            <a:r>
              <a:rPr kumimoji="0" lang="ja-JP" altLang="en-US" dirty="0" smtClean="0">
                <a:solidFill>
                  <a:schemeClr val="bg1"/>
                </a:solidFill>
                <a:latin typeface="+mn-ea"/>
              </a:rPr>
              <a:t>の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向上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ea"/>
            </a:endParaRPr>
          </a:p>
          <a:p>
            <a:pPr marL="450850" lvl="1" indent="-171450">
              <a:spcBef>
                <a:spcPts val="0"/>
              </a:spcBef>
              <a:buFont typeface="Wingdings" charset="2"/>
              <a:buChar char="v"/>
            </a:pPr>
            <a:r>
              <a:rPr kumimoji="0" lang="ja-JP" altLang="en-US" sz="1200" dirty="0" smtClean="0">
                <a:solidFill>
                  <a:schemeClr val="bg1"/>
                </a:solidFill>
                <a:latin typeface="+mn-ea"/>
              </a:rPr>
              <a:t>売上・利益の増大</a:t>
            </a:r>
            <a:endParaRPr kumimoji="0" lang="en-US" altLang="ja-JP" sz="1200" dirty="0" smtClean="0">
              <a:solidFill>
                <a:schemeClr val="bg1"/>
              </a:solidFill>
              <a:latin typeface="+mn-ea"/>
            </a:endParaRPr>
          </a:p>
          <a:p>
            <a:pPr marL="450850" lvl="1" indent="-171450">
              <a:spcBef>
                <a:spcPts val="0"/>
              </a:spcBef>
              <a:buFont typeface="Wingdings" charset="2"/>
              <a:buChar char="v"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新規事業への参入</a:t>
            </a: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ea"/>
            </a:endParaRPr>
          </a:p>
          <a:p>
            <a:pPr marL="450850" lvl="1" indent="-171450">
              <a:spcBef>
                <a:spcPts val="0"/>
              </a:spcBef>
              <a:buFont typeface="Wingdings" charset="2"/>
              <a:buChar char="v"/>
            </a:pPr>
            <a:r>
              <a:rPr kumimoji="0" lang="ja-JP" altLang="en-US" sz="1200" dirty="0" smtClean="0">
                <a:solidFill>
                  <a:schemeClr val="bg1"/>
                </a:solidFill>
                <a:latin typeface="+mn-ea"/>
              </a:rPr>
              <a:t>利便性の向上　など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3" name="曲折矢印 2"/>
          <p:cNvSpPr/>
          <p:nvPr/>
        </p:nvSpPr>
        <p:spPr bwMode="auto">
          <a:xfrm flipV="1">
            <a:off x="1295400" y="2216150"/>
            <a:ext cx="1879600" cy="2717800"/>
          </a:xfrm>
          <a:prstGeom prst="bentArrow">
            <a:avLst>
              <a:gd name="adj1" fmla="val 16026"/>
              <a:gd name="adj2" fmla="val 16004"/>
              <a:gd name="adj3" fmla="val 17949"/>
              <a:gd name="adj4" fmla="val 43750"/>
            </a:avLst>
          </a:prstGeom>
          <a:solidFill>
            <a:srgbClr val="FF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3354917" y="5756276"/>
            <a:ext cx="2455333" cy="533400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solidFill>
                  <a:schemeClr val="bg1"/>
                </a:solidFill>
              </a:rPr>
              <a:t>納得するまで</a:t>
            </a:r>
            <a:endParaRPr kumimoji="0" lang="en-US" altLang="ja-JP" sz="1600" dirty="0" smtClean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solidFill>
                  <a:schemeClr val="bg1"/>
                </a:solidFill>
              </a:rPr>
              <a:t>改修要求</a:t>
            </a:r>
            <a:endParaRPr kumimoji="0" lang="en-US" altLang="ja-JP" sz="1600" dirty="0" smtClean="0">
              <a:solidFill>
                <a:schemeClr val="bg1"/>
              </a:solidFill>
            </a:endParaRPr>
          </a:p>
        </p:txBody>
      </p:sp>
      <p:sp>
        <p:nvSpPr>
          <p:cNvPr id="33" name="角丸四角形 32"/>
          <p:cNvSpPr/>
          <p:nvPr/>
        </p:nvSpPr>
        <p:spPr bwMode="auto">
          <a:xfrm>
            <a:off x="6398683" y="5756276"/>
            <a:ext cx="2438400" cy="53340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solidFill>
                  <a:schemeClr val="bg1"/>
                </a:solidFill>
              </a:rPr>
              <a:t>納得頂くまで</a:t>
            </a:r>
            <a:endParaRPr kumimoji="0" lang="en-US" altLang="ja-JP" sz="1600" dirty="0" smtClean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solidFill>
                  <a:schemeClr val="bg1"/>
                </a:solidFill>
              </a:rPr>
              <a:t>改修作業</a:t>
            </a:r>
            <a:endParaRPr kumimoji="0" lang="en-US" altLang="ja-JP" sz="1600" dirty="0" smtClean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26971" y="787400"/>
            <a:ext cx="1136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effectLst/>
              </a:rPr>
              <a:t>SI</a:t>
            </a:r>
            <a:r>
              <a:rPr lang="ja-JP" altLang="en-US" sz="2000" dirty="0" smtClean="0">
                <a:solidFill>
                  <a:srgbClr val="0000FF"/>
                </a:solidFill>
                <a:effectLst/>
              </a:rPr>
              <a:t>事業者</a:t>
            </a:r>
            <a:endParaRPr kumimoji="1" lang="ja-JP" altLang="en-US" sz="2000" dirty="0">
              <a:solidFill>
                <a:srgbClr val="0000FF"/>
              </a:solidFill>
              <a:effectLst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40556" y="787400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8000"/>
                </a:solidFill>
                <a:effectLst/>
              </a:rPr>
              <a:t>エンドユーザー</a:t>
            </a:r>
            <a:endParaRPr kumimoji="1" lang="ja-JP" altLang="en-US" sz="2000" dirty="0">
              <a:solidFill>
                <a:srgbClr val="008000"/>
              </a:solidFill>
              <a:effectLst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48281" y="787400"/>
            <a:ext cx="2150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660066"/>
                </a:solidFill>
                <a:effectLst/>
              </a:rPr>
              <a:t>情報システム部門</a:t>
            </a:r>
            <a:endParaRPr kumimoji="1" lang="ja-JP" altLang="en-US" sz="2000" dirty="0">
              <a:solidFill>
                <a:srgbClr val="660066"/>
              </a:solidFill>
              <a:effectLst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3352800" y="2120900"/>
            <a:ext cx="5486400" cy="1828800"/>
            <a:chOff x="3352800" y="2120900"/>
            <a:chExt cx="5486400" cy="1828800"/>
          </a:xfrm>
        </p:grpSpPr>
        <p:sp>
          <p:nvSpPr>
            <p:cNvPr id="21" name="角丸四角形 20"/>
            <p:cNvSpPr/>
            <p:nvPr/>
          </p:nvSpPr>
          <p:spPr bwMode="auto">
            <a:xfrm>
              <a:off x="6400800" y="2540000"/>
              <a:ext cx="2438400" cy="140970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dirty="0" smtClean="0">
                  <a:solidFill>
                    <a:schemeClr val="bg1"/>
                  </a:solidFill>
                </a:rPr>
                <a:t>見積金額の提示</a:t>
              </a:r>
              <a:endParaRPr kumimoji="0" lang="en-US" altLang="ja-JP" dirty="0" smtClean="0">
                <a:solidFill>
                  <a:schemeClr val="bg1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dirty="0" smtClean="0">
                <a:solidFill>
                  <a:schemeClr val="bg1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dirty="0">
                <a:solidFill>
                  <a:schemeClr val="bg1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dirty="0" smtClean="0">
                <a:solidFill>
                  <a:schemeClr val="bg1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dirty="0">
                <a:solidFill>
                  <a:schemeClr val="bg1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" name="角丸四角形 29"/>
            <p:cNvSpPr/>
            <p:nvPr/>
          </p:nvSpPr>
          <p:spPr bwMode="auto">
            <a:xfrm>
              <a:off x="3352800" y="2540000"/>
              <a:ext cx="2438400" cy="1409700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dirty="0" smtClean="0">
                  <a:solidFill>
                    <a:schemeClr val="bg1"/>
                  </a:solidFill>
                </a:rPr>
                <a:t>見積金額の評価</a:t>
              </a:r>
              <a:endParaRPr kumimoji="0" lang="en-US" altLang="ja-JP" dirty="0" smtClean="0">
                <a:solidFill>
                  <a:schemeClr val="bg1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dirty="0">
                <a:solidFill>
                  <a:schemeClr val="bg1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dirty="0" smtClean="0">
                <a:solidFill>
                  <a:schemeClr val="bg1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dirty="0">
                <a:solidFill>
                  <a:schemeClr val="bg1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dirty="0" smtClean="0">
                <a:solidFill>
                  <a:schemeClr val="bg1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角丸四角形 33"/>
            <p:cNvSpPr/>
            <p:nvPr/>
          </p:nvSpPr>
          <p:spPr bwMode="auto">
            <a:xfrm>
              <a:off x="4806950" y="3409950"/>
              <a:ext cx="2590800" cy="406400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dirty="0" smtClean="0">
                  <a:solidFill>
                    <a:schemeClr val="bg1"/>
                  </a:solidFill>
                </a:rPr>
                <a:t>工数積算</a:t>
              </a:r>
              <a:r>
                <a:rPr kumimoji="0" lang="en-US" altLang="ja-JP" sz="1600" dirty="0" smtClean="0">
                  <a:solidFill>
                    <a:schemeClr val="bg1"/>
                  </a:solidFill>
                </a:rPr>
                <a:t> × </a:t>
              </a:r>
              <a:r>
                <a:rPr kumimoji="0" lang="ja-JP" altLang="en-US" sz="1600" dirty="0" smtClean="0">
                  <a:solidFill>
                    <a:schemeClr val="bg1"/>
                  </a:solidFill>
                </a:rPr>
                <a:t>単金</a:t>
              </a:r>
              <a:endParaRPr kumimoji="0" lang="en-US" altLang="ja-JP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下矢印 22"/>
            <p:cNvSpPr/>
            <p:nvPr/>
          </p:nvSpPr>
          <p:spPr bwMode="auto">
            <a:xfrm>
              <a:off x="7239000" y="2120900"/>
              <a:ext cx="762000" cy="457200"/>
            </a:xfrm>
            <a:prstGeom prst="downArrow">
              <a:avLst/>
            </a:prstGeom>
            <a:solidFill>
              <a:srgbClr val="FF6600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38" name="角丸四角形 37"/>
            <p:cNvSpPr/>
            <p:nvPr/>
          </p:nvSpPr>
          <p:spPr bwMode="auto">
            <a:xfrm>
              <a:off x="6553200" y="2865111"/>
              <a:ext cx="2133600" cy="406400"/>
            </a:xfrm>
            <a:prstGeom prst="roundRect">
              <a:avLst>
                <a:gd name="adj" fmla="val 0"/>
              </a:avLst>
            </a:prstGeom>
            <a:solidFill>
              <a:srgbClr val="800000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dirty="0" smtClean="0">
                  <a:solidFill>
                    <a:schemeClr val="bg1"/>
                  </a:solidFill>
                </a:rPr>
                <a:t>工数積算</a:t>
              </a:r>
              <a:r>
                <a:rPr kumimoji="0" lang="en-US" altLang="ja-JP" sz="1600" dirty="0" smtClean="0">
                  <a:solidFill>
                    <a:schemeClr val="bg1"/>
                  </a:solidFill>
                </a:rPr>
                <a:t> × </a:t>
              </a:r>
              <a:r>
                <a:rPr kumimoji="0" lang="ja-JP" altLang="en-US" sz="1600" dirty="0" smtClean="0">
                  <a:solidFill>
                    <a:schemeClr val="bg1"/>
                  </a:solidFill>
                </a:rPr>
                <a:t>リスク％</a:t>
              </a:r>
              <a:endParaRPr kumimoji="0" lang="en-US" altLang="ja-JP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9" name="角丸四角形 38"/>
            <p:cNvSpPr/>
            <p:nvPr/>
          </p:nvSpPr>
          <p:spPr bwMode="auto">
            <a:xfrm>
              <a:off x="3505200" y="2865111"/>
              <a:ext cx="2133600" cy="406400"/>
            </a:xfrm>
            <a:prstGeom prst="roundRect">
              <a:avLst>
                <a:gd name="adj" fmla="val 0"/>
              </a:avLst>
            </a:prstGeom>
            <a:solidFill>
              <a:srgbClr val="800000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dirty="0" smtClean="0">
                  <a:solidFill>
                    <a:schemeClr val="bg1"/>
                  </a:solidFill>
                </a:rPr>
                <a:t>客観的根拠を要求</a:t>
              </a:r>
              <a:endParaRPr kumimoji="0" lang="en-US" altLang="ja-JP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曲折矢印 40"/>
            <p:cNvSpPr/>
            <p:nvPr/>
          </p:nvSpPr>
          <p:spPr bwMode="auto">
            <a:xfrm flipV="1">
              <a:off x="4330700" y="3295650"/>
              <a:ext cx="476250" cy="476248"/>
            </a:xfrm>
            <a:prstGeom prst="bentArrow">
              <a:avLst>
                <a:gd name="adj1" fmla="val 34836"/>
                <a:gd name="adj2" fmla="val 34017"/>
                <a:gd name="adj3" fmla="val 25000"/>
                <a:gd name="adj4" fmla="val 43750"/>
              </a:avLst>
            </a:prstGeom>
            <a:solidFill>
              <a:srgbClr val="FFFBD2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42" name="曲折矢印 41"/>
            <p:cNvSpPr/>
            <p:nvPr/>
          </p:nvSpPr>
          <p:spPr bwMode="auto">
            <a:xfrm flipH="1" flipV="1">
              <a:off x="7397750" y="3295650"/>
              <a:ext cx="476250" cy="476248"/>
            </a:xfrm>
            <a:prstGeom prst="bentArrow">
              <a:avLst>
                <a:gd name="adj1" fmla="val 34836"/>
                <a:gd name="adj2" fmla="val 34017"/>
                <a:gd name="adj3" fmla="val 25000"/>
                <a:gd name="adj4" fmla="val 43750"/>
              </a:avLst>
            </a:prstGeom>
            <a:solidFill>
              <a:srgbClr val="FFFBD2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6400800" y="3873500"/>
            <a:ext cx="2546350" cy="1752600"/>
            <a:chOff x="6400800" y="3873500"/>
            <a:chExt cx="2546350" cy="1752600"/>
          </a:xfrm>
        </p:grpSpPr>
        <p:sp>
          <p:nvSpPr>
            <p:cNvPr id="47" name="角丸四角形 46"/>
            <p:cNvSpPr/>
            <p:nvPr/>
          </p:nvSpPr>
          <p:spPr bwMode="auto">
            <a:xfrm>
              <a:off x="6508750" y="4826000"/>
              <a:ext cx="2438400" cy="8001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Aft>
                  <a:spcPct val="0"/>
                </a:spcAft>
              </a:pPr>
              <a:r>
                <a:rPr kumimoji="0" lang="ja-JP" altLang="en-US" sz="1200" dirty="0" smtClean="0">
                  <a:solidFill>
                    <a:schemeClr val="bg1"/>
                  </a:solidFill>
                </a:rPr>
                <a:t>低コスト開発の現場を支える</a:t>
              </a:r>
              <a:endParaRPr kumimoji="0" lang="en-US" altLang="ja-JP" sz="1200" dirty="0" smtClean="0">
                <a:solidFill>
                  <a:schemeClr val="bg1"/>
                </a:solidFill>
              </a:endParaRPr>
            </a:p>
            <a:p>
              <a:pPr algn="ctr" defTabSz="914400" fontAlgn="base">
                <a:spcAft>
                  <a:spcPct val="0"/>
                </a:spcAft>
              </a:pPr>
              <a:r>
                <a:rPr kumimoji="0" lang="ja-JP" altLang="en-US" dirty="0" smtClean="0">
                  <a:solidFill>
                    <a:schemeClr val="bg1"/>
                  </a:solidFill>
                </a:rPr>
                <a:t>多重下請け構造</a:t>
              </a:r>
              <a:endParaRPr kumimoji="0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 bwMode="auto">
            <a:xfrm>
              <a:off x="6400800" y="4267200"/>
              <a:ext cx="2438400" cy="80010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Aft>
                  <a:spcPct val="0"/>
                </a:spcAft>
              </a:pPr>
              <a:r>
                <a:rPr kumimoji="0" lang="ja-JP" altLang="en-US" dirty="0">
                  <a:solidFill>
                    <a:schemeClr val="bg1"/>
                  </a:solidFill>
                </a:rPr>
                <a:t>仕様通りの</a:t>
              </a:r>
              <a:r>
                <a:rPr kumimoji="0" lang="ja-JP" altLang="en-US" dirty="0" smtClean="0">
                  <a:solidFill>
                    <a:schemeClr val="bg1"/>
                  </a:solidFill>
                </a:rPr>
                <a:t>コード</a:t>
              </a:r>
              <a:endParaRPr kumimoji="0" lang="en-US" altLang="ja-JP" dirty="0" smtClean="0">
                <a:solidFill>
                  <a:schemeClr val="bg1"/>
                </a:solidFill>
              </a:endParaRPr>
            </a:p>
            <a:p>
              <a:pPr algn="ctr" defTabSz="914400" fontAlgn="base">
                <a:spcAft>
                  <a:spcPct val="0"/>
                </a:spcAft>
              </a:pPr>
              <a:r>
                <a:rPr kumimoji="0" lang="ja-JP" altLang="en-US" sz="1200" dirty="0" smtClean="0">
                  <a:solidFill>
                    <a:schemeClr val="bg1"/>
                  </a:solidFill>
                </a:rPr>
                <a:t>誰が、何に、どう使うかが</a:t>
              </a:r>
              <a:endParaRPr kumimoji="0" lang="en-US" altLang="ja-JP" sz="1200" dirty="0" smtClean="0">
                <a:solidFill>
                  <a:schemeClr val="bg1"/>
                </a:solidFill>
              </a:endParaRPr>
            </a:p>
            <a:p>
              <a:pPr algn="ctr" defTabSz="914400" fontAlgn="base">
                <a:spcAft>
                  <a:spcPct val="0"/>
                </a:spcAft>
              </a:pPr>
              <a:r>
                <a:rPr kumimoji="0" lang="ja-JP" altLang="en-US" sz="1200" dirty="0" smtClean="0">
                  <a:solidFill>
                    <a:schemeClr val="bg1"/>
                  </a:solidFill>
                </a:rPr>
                <a:t>見えないままに開発</a:t>
              </a:r>
              <a:endParaRPr kumimoji="0" lang="ja-JP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下矢印 43"/>
            <p:cNvSpPr/>
            <p:nvPr/>
          </p:nvSpPr>
          <p:spPr bwMode="auto">
            <a:xfrm>
              <a:off x="7239000" y="3873500"/>
              <a:ext cx="762000" cy="457200"/>
            </a:xfrm>
            <a:prstGeom prst="downArrow">
              <a:avLst/>
            </a:prstGeom>
            <a:solidFill>
              <a:srgbClr val="FF6600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</p:grpSp>
      <p:sp>
        <p:nvSpPr>
          <p:cNvPr id="5" name="左矢印 4"/>
          <p:cNvSpPr/>
          <p:nvPr/>
        </p:nvSpPr>
        <p:spPr bwMode="auto">
          <a:xfrm>
            <a:off x="4451350" y="4349750"/>
            <a:ext cx="2057400" cy="609600"/>
          </a:xfrm>
          <a:prstGeom prst="leftArrow">
            <a:avLst/>
          </a:prstGeom>
          <a:solidFill>
            <a:srgbClr val="FF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3354917" y="5219698"/>
            <a:ext cx="2455333" cy="40640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solidFill>
                  <a:schemeClr val="bg1"/>
                </a:solidFill>
              </a:rPr>
              <a:t>瑕疵担保</a:t>
            </a:r>
            <a:endParaRPr kumimoji="0" lang="en-US" altLang="ja-JP" sz="1600" dirty="0" smtClean="0">
              <a:solidFill>
                <a:schemeClr val="bg1"/>
              </a:solidFill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3175000" y="4111624"/>
            <a:ext cx="1441450" cy="1031877"/>
            <a:chOff x="3175000" y="4111624"/>
            <a:chExt cx="1441450" cy="1031877"/>
          </a:xfrm>
        </p:grpSpPr>
        <p:sp>
          <p:nvSpPr>
            <p:cNvPr id="45" name="爆発 2 44"/>
            <p:cNvSpPr/>
            <p:nvPr/>
          </p:nvSpPr>
          <p:spPr bwMode="auto">
            <a:xfrm>
              <a:off x="3175000" y="4111624"/>
              <a:ext cx="1441450" cy="1031877"/>
            </a:xfrm>
            <a:prstGeom prst="irregularSeal2">
              <a:avLst/>
            </a:prstGeom>
            <a:solidFill>
              <a:srgbClr val="CC0000">
                <a:alpha val="63000"/>
              </a:srgbClr>
            </a:solidFill>
            <a:ln w="28575" cmpd="sng">
              <a:noFill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0" lang="ja-JP" altLang="en-US" sz="1600" dirty="0">
                <a:solidFill>
                  <a:srgbClr val="484848"/>
                </a:solidFill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467100" y="4394201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 smtClean="0">
                  <a:solidFill>
                    <a:schemeClr val="bg1"/>
                  </a:solidFill>
                </a:rPr>
                <a:t>ゴール</a:t>
              </a:r>
              <a:endParaRPr kumimoji="1" lang="en-US" altLang="ja-JP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400" dirty="0" smtClean="0">
                  <a:solidFill>
                    <a:schemeClr val="bg1"/>
                  </a:solidFill>
                </a:rPr>
                <a:t>不一致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図形グループ 12"/>
          <p:cNvGrpSpPr/>
          <p:nvPr/>
        </p:nvGrpSpPr>
        <p:grpSpPr>
          <a:xfrm>
            <a:off x="5439833" y="5518150"/>
            <a:ext cx="1441450" cy="1031877"/>
            <a:chOff x="5439833" y="5518150"/>
            <a:chExt cx="1441450" cy="1031877"/>
          </a:xfrm>
        </p:grpSpPr>
        <p:sp>
          <p:nvSpPr>
            <p:cNvPr id="46" name="爆発 2 45"/>
            <p:cNvSpPr/>
            <p:nvPr/>
          </p:nvSpPr>
          <p:spPr bwMode="auto">
            <a:xfrm>
              <a:off x="5439833" y="5518150"/>
              <a:ext cx="1441450" cy="1031877"/>
            </a:xfrm>
            <a:prstGeom prst="irregularSeal2">
              <a:avLst/>
            </a:prstGeom>
            <a:solidFill>
              <a:srgbClr val="CC0000">
                <a:alpha val="63000"/>
              </a:srgbClr>
            </a:solidFill>
            <a:ln w="28575" cmpd="sng">
              <a:noFill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endParaRPr kumimoji="0" lang="ja-JP" altLang="en-US" sz="1600" dirty="0">
                <a:solidFill>
                  <a:srgbClr val="484848"/>
                </a:solidFill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5799667" y="5804556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 smtClean="0">
                  <a:solidFill>
                    <a:schemeClr val="bg1"/>
                  </a:solidFill>
                </a:rPr>
                <a:t>相互</a:t>
              </a:r>
              <a:endParaRPr kumimoji="1" lang="en-US" altLang="ja-JP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400" dirty="0" smtClean="0">
                  <a:solidFill>
                    <a:schemeClr val="bg1"/>
                  </a:solidFill>
                </a:rPr>
                <a:t>不信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図形グループ 13"/>
          <p:cNvGrpSpPr/>
          <p:nvPr/>
        </p:nvGrpSpPr>
        <p:grpSpPr>
          <a:xfrm>
            <a:off x="387165" y="5127448"/>
            <a:ext cx="2339102" cy="1200328"/>
            <a:chOff x="387165" y="5127448"/>
            <a:chExt cx="2339102" cy="1200328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387165" y="5127448"/>
              <a:ext cx="2339102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 smtClean="0">
                  <a:solidFill>
                    <a:srgbClr val="FF0000"/>
                  </a:solidFill>
                </a:rPr>
                <a:t>顧客の不満蓄積</a:t>
              </a:r>
              <a:endParaRPr lang="en-US" altLang="ja-JP" sz="2400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ja-JP" sz="2400" dirty="0">
                <a:solidFill>
                  <a:srgbClr val="FF0000"/>
                </a:solidFill>
              </a:endParaRPr>
            </a:p>
            <a:p>
              <a:pPr algn="ctr"/>
              <a:r>
                <a:rPr lang="ja-JP" altLang="en-US" sz="2400" dirty="0" smtClean="0">
                  <a:solidFill>
                    <a:srgbClr val="FF0000"/>
                  </a:solidFill>
                </a:rPr>
                <a:t>開発現場の疲弊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50" name="乗算記号 49"/>
            <p:cNvSpPr/>
            <p:nvPr/>
          </p:nvSpPr>
          <p:spPr>
            <a:xfrm>
              <a:off x="1333500" y="5518150"/>
              <a:ext cx="438150" cy="431800"/>
            </a:xfrm>
            <a:prstGeom prst="mathMultiply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6666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33" grpId="0" animBg="1"/>
      <p:bldP spid="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２．生産年齢人口の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減少（１）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 descr="スクリーンショット 2014-09-18 18.04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23858"/>
            <a:ext cx="9144000" cy="573470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932333" y="6231467"/>
            <a:ext cx="211667" cy="3270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105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２．生産年齢人口の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減少（２）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" name="図 3" descr="スクリーンショット 2014-09-18 18.0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074"/>
            <a:ext cx="9144000" cy="560562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854179" y="6067918"/>
            <a:ext cx="288234" cy="4567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872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685800" y="990600"/>
            <a:ext cx="7772400" cy="4572000"/>
          </a:xfrm>
          <a:prstGeom prst="rect">
            <a:avLst/>
          </a:prstGeom>
          <a:solidFill>
            <a:srgbClr val="FFFBD2">
              <a:alpha val="46000"/>
            </a:srgbClr>
          </a:solidFill>
          <a:ln>
            <a:solidFill>
              <a:srgbClr val="E6D6A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FFFBD2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4" name="タイトル 21"/>
          <p:cNvSpPr txBox="1">
            <a:spLocks/>
          </p:cNvSpPr>
          <p:nvPr/>
        </p:nvSpPr>
        <p:spPr>
          <a:xfrm>
            <a:off x="419100" y="152400"/>
            <a:ext cx="89154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２．生産年齢人口の減少（３）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990600" y="2209800"/>
            <a:ext cx="4495800" cy="2590800"/>
          </a:xfrm>
          <a:custGeom>
            <a:avLst/>
            <a:gdLst>
              <a:gd name="connsiteX0" fmla="*/ 0 w 3594100"/>
              <a:gd name="connsiteY0" fmla="*/ 1177950 h 1718124"/>
              <a:gd name="connsiteX1" fmla="*/ 495300 w 3594100"/>
              <a:gd name="connsiteY1" fmla="*/ 1660550 h 1718124"/>
              <a:gd name="connsiteX2" fmla="*/ 2381250 w 3594100"/>
              <a:gd name="connsiteY2" fmla="*/ 3200 h 1718124"/>
              <a:gd name="connsiteX3" fmla="*/ 3162300 w 3594100"/>
              <a:gd name="connsiteY3" fmla="*/ 1241450 h 1718124"/>
              <a:gd name="connsiteX4" fmla="*/ 3594100 w 3594100"/>
              <a:gd name="connsiteY4" fmla="*/ 1285900 h 1718124"/>
              <a:gd name="connsiteX0" fmla="*/ 0 w 3594100"/>
              <a:gd name="connsiteY0" fmla="*/ 1176493 h 1617591"/>
              <a:gd name="connsiteX1" fmla="*/ 774700 w 3594100"/>
              <a:gd name="connsiteY1" fmla="*/ 1544793 h 1617591"/>
              <a:gd name="connsiteX2" fmla="*/ 2381250 w 3594100"/>
              <a:gd name="connsiteY2" fmla="*/ 1743 h 1617591"/>
              <a:gd name="connsiteX3" fmla="*/ 3162300 w 3594100"/>
              <a:gd name="connsiteY3" fmla="*/ 1239993 h 1617591"/>
              <a:gd name="connsiteX4" fmla="*/ 3594100 w 3594100"/>
              <a:gd name="connsiteY4" fmla="*/ 1284443 h 1617591"/>
              <a:gd name="connsiteX0" fmla="*/ 0 w 3911600"/>
              <a:gd name="connsiteY0" fmla="*/ 1125693 h 1606569"/>
              <a:gd name="connsiteX1" fmla="*/ 1092200 w 3911600"/>
              <a:gd name="connsiteY1" fmla="*/ 1544793 h 1606569"/>
              <a:gd name="connsiteX2" fmla="*/ 2698750 w 3911600"/>
              <a:gd name="connsiteY2" fmla="*/ 1743 h 1606569"/>
              <a:gd name="connsiteX3" fmla="*/ 3479800 w 3911600"/>
              <a:gd name="connsiteY3" fmla="*/ 1239993 h 1606569"/>
              <a:gd name="connsiteX4" fmla="*/ 3911600 w 3911600"/>
              <a:gd name="connsiteY4" fmla="*/ 1284443 h 1606569"/>
              <a:gd name="connsiteX0" fmla="*/ 0 w 3911600"/>
              <a:gd name="connsiteY0" fmla="*/ 1124941 h 1605817"/>
              <a:gd name="connsiteX1" fmla="*/ 1092200 w 3911600"/>
              <a:gd name="connsiteY1" fmla="*/ 1544041 h 1605817"/>
              <a:gd name="connsiteX2" fmla="*/ 2698750 w 3911600"/>
              <a:gd name="connsiteY2" fmla="*/ 991 h 1605817"/>
              <a:gd name="connsiteX3" fmla="*/ 3479800 w 3911600"/>
              <a:gd name="connsiteY3" fmla="*/ 1309091 h 1605817"/>
              <a:gd name="connsiteX4" fmla="*/ 3911600 w 3911600"/>
              <a:gd name="connsiteY4" fmla="*/ 1283691 h 1605817"/>
              <a:gd name="connsiteX0" fmla="*/ 0 w 3911600"/>
              <a:gd name="connsiteY0" fmla="*/ 1004385 h 1477118"/>
              <a:gd name="connsiteX1" fmla="*/ 1092200 w 3911600"/>
              <a:gd name="connsiteY1" fmla="*/ 1423485 h 1477118"/>
              <a:gd name="connsiteX2" fmla="*/ 2698750 w 3911600"/>
              <a:gd name="connsiteY2" fmla="*/ 1085 h 1477118"/>
              <a:gd name="connsiteX3" fmla="*/ 3479800 w 3911600"/>
              <a:gd name="connsiteY3" fmla="*/ 1188535 h 1477118"/>
              <a:gd name="connsiteX4" fmla="*/ 3911600 w 3911600"/>
              <a:gd name="connsiteY4" fmla="*/ 1163135 h 1477118"/>
              <a:gd name="connsiteX0" fmla="*/ 0 w 3911600"/>
              <a:gd name="connsiteY0" fmla="*/ 1003301 h 1476034"/>
              <a:gd name="connsiteX1" fmla="*/ 1092200 w 3911600"/>
              <a:gd name="connsiteY1" fmla="*/ 1422401 h 1476034"/>
              <a:gd name="connsiteX2" fmla="*/ 2698750 w 3911600"/>
              <a:gd name="connsiteY2" fmla="*/ 1 h 1476034"/>
              <a:gd name="connsiteX3" fmla="*/ 3479800 w 3911600"/>
              <a:gd name="connsiteY3" fmla="*/ 1187451 h 1476034"/>
              <a:gd name="connsiteX4" fmla="*/ 3911600 w 3911600"/>
              <a:gd name="connsiteY4" fmla="*/ 1162051 h 1476034"/>
              <a:gd name="connsiteX0" fmla="*/ 0 w 3911600"/>
              <a:gd name="connsiteY0" fmla="*/ 1003770 h 1476503"/>
              <a:gd name="connsiteX1" fmla="*/ 1092200 w 3911600"/>
              <a:gd name="connsiteY1" fmla="*/ 1422870 h 1476503"/>
              <a:gd name="connsiteX2" fmla="*/ 2698750 w 3911600"/>
              <a:gd name="connsiteY2" fmla="*/ 470 h 1476503"/>
              <a:gd name="connsiteX3" fmla="*/ 3670300 w 3911600"/>
              <a:gd name="connsiteY3" fmla="*/ 1264120 h 1476503"/>
              <a:gd name="connsiteX4" fmla="*/ 3911600 w 3911600"/>
              <a:gd name="connsiteY4" fmla="*/ 1162520 h 1476503"/>
              <a:gd name="connsiteX0" fmla="*/ 0 w 3800908"/>
              <a:gd name="connsiteY0" fmla="*/ 1003783 h 1476516"/>
              <a:gd name="connsiteX1" fmla="*/ 1092200 w 3800908"/>
              <a:gd name="connsiteY1" fmla="*/ 1422883 h 1476516"/>
              <a:gd name="connsiteX2" fmla="*/ 2698750 w 3800908"/>
              <a:gd name="connsiteY2" fmla="*/ 483 h 1476516"/>
              <a:gd name="connsiteX3" fmla="*/ 3670300 w 3800908"/>
              <a:gd name="connsiteY3" fmla="*/ 1264133 h 1476516"/>
              <a:gd name="connsiteX4" fmla="*/ 3790950 w 3800908"/>
              <a:gd name="connsiteY4" fmla="*/ 1340333 h 1476516"/>
              <a:gd name="connsiteX0" fmla="*/ 0 w 3805396"/>
              <a:gd name="connsiteY0" fmla="*/ 1003795 h 1493134"/>
              <a:gd name="connsiteX1" fmla="*/ 1092200 w 3805396"/>
              <a:gd name="connsiteY1" fmla="*/ 1422895 h 1493134"/>
              <a:gd name="connsiteX2" fmla="*/ 2698750 w 3805396"/>
              <a:gd name="connsiteY2" fmla="*/ 495 h 1493134"/>
              <a:gd name="connsiteX3" fmla="*/ 3670300 w 3805396"/>
              <a:gd name="connsiteY3" fmla="*/ 1264145 h 1493134"/>
              <a:gd name="connsiteX4" fmla="*/ 3797300 w 3805396"/>
              <a:gd name="connsiteY4" fmla="*/ 1492745 h 1493134"/>
              <a:gd name="connsiteX0" fmla="*/ 0 w 3751361"/>
              <a:gd name="connsiteY0" fmla="*/ 1003800 h 1562600"/>
              <a:gd name="connsiteX1" fmla="*/ 1092200 w 3751361"/>
              <a:gd name="connsiteY1" fmla="*/ 1422900 h 1562600"/>
              <a:gd name="connsiteX2" fmla="*/ 2698750 w 3751361"/>
              <a:gd name="connsiteY2" fmla="*/ 500 h 1562600"/>
              <a:gd name="connsiteX3" fmla="*/ 3670300 w 3751361"/>
              <a:gd name="connsiteY3" fmla="*/ 1264150 h 1562600"/>
              <a:gd name="connsiteX4" fmla="*/ 3695700 w 3751361"/>
              <a:gd name="connsiteY4" fmla="*/ 1562600 h 1562600"/>
              <a:gd name="connsiteX0" fmla="*/ 0 w 3720013"/>
              <a:gd name="connsiteY0" fmla="*/ 1003721 h 1562521"/>
              <a:gd name="connsiteX1" fmla="*/ 1092200 w 3720013"/>
              <a:gd name="connsiteY1" fmla="*/ 1422821 h 1562521"/>
              <a:gd name="connsiteX2" fmla="*/ 2698750 w 3720013"/>
              <a:gd name="connsiteY2" fmla="*/ 421 h 1562521"/>
              <a:gd name="connsiteX3" fmla="*/ 3619500 w 3720013"/>
              <a:gd name="connsiteY3" fmla="*/ 1276771 h 1562521"/>
              <a:gd name="connsiteX4" fmla="*/ 3695700 w 3720013"/>
              <a:gd name="connsiteY4" fmla="*/ 1562521 h 1562521"/>
              <a:gd name="connsiteX0" fmla="*/ 0 w 3767748"/>
              <a:gd name="connsiteY0" fmla="*/ 1003717 h 1511954"/>
              <a:gd name="connsiteX1" fmla="*/ 1092200 w 3767748"/>
              <a:gd name="connsiteY1" fmla="*/ 1422817 h 1511954"/>
              <a:gd name="connsiteX2" fmla="*/ 2698750 w 3767748"/>
              <a:gd name="connsiteY2" fmla="*/ 417 h 1511954"/>
              <a:gd name="connsiteX3" fmla="*/ 3619500 w 3767748"/>
              <a:gd name="connsiteY3" fmla="*/ 1276767 h 1511954"/>
              <a:gd name="connsiteX4" fmla="*/ 3765550 w 3767748"/>
              <a:gd name="connsiteY4" fmla="*/ 1511717 h 1511954"/>
              <a:gd name="connsiteX0" fmla="*/ 0 w 3892550"/>
              <a:gd name="connsiteY0" fmla="*/ 1003715 h 1476448"/>
              <a:gd name="connsiteX1" fmla="*/ 1092200 w 3892550"/>
              <a:gd name="connsiteY1" fmla="*/ 1422815 h 1476448"/>
              <a:gd name="connsiteX2" fmla="*/ 2698750 w 3892550"/>
              <a:gd name="connsiteY2" fmla="*/ 415 h 1476448"/>
              <a:gd name="connsiteX3" fmla="*/ 3619500 w 3892550"/>
              <a:gd name="connsiteY3" fmla="*/ 1276765 h 1476448"/>
              <a:gd name="connsiteX4" fmla="*/ 3892550 w 3892550"/>
              <a:gd name="connsiteY4" fmla="*/ 1467265 h 1476448"/>
              <a:gd name="connsiteX0" fmla="*/ 0 w 3892550"/>
              <a:gd name="connsiteY0" fmla="*/ 1006512 h 1479245"/>
              <a:gd name="connsiteX1" fmla="*/ 1092200 w 3892550"/>
              <a:gd name="connsiteY1" fmla="*/ 1425612 h 1479245"/>
              <a:gd name="connsiteX2" fmla="*/ 2698750 w 3892550"/>
              <a:gd name="connsiteY2" fmla="*/ 3212 h 1479245"/>
              <a:gd name="connsiteX3" fmla="*/ 3556000 w 3892550"/>
              <a:gd name="connsiteY3" fmla="*/ 1050962 h 1479245"/>
              <a:gd name="connsiteX4" fmla="*/ 3892550 w 3892550"/>
              <a:gd name="connsiteY4" fmla="*/ 1470062 h 1479245"/>
              <a:gd name="connsiteX0" fmla="*/ 0 w 3892550"/>
              <a:gd name="connsiteY0" fmla="*/ 1006409 h 1479142"/>
              <a:gd name="connsiteX1" fmla="*/ 1092200 w 3892550"/>
              <a:gd name="connsiteY1" fmla="*/ 1425509 h 1479142"/>
              <a:gd name="connsiteX2" fmla="*/ 2698750 w 3892550"/>
              <a:gd name="connsiteY2" fmla="*/ 3109 h 1479142"/>
              <a:gd name="connsiteX3" fmla="*/ 3556000 w 3892550"/>
              <a:gd name="connsiteY3" fmla="*/ 1050859 h 1479142"/>
              <a:gd name="connsiteX4" fmla="*/ 3892550 w 3892550"/>
              <a:gd name="connsiteY4" fmla="*/ 1285809 h 1479142"/>
              <a:gd name="connsiteX0" fmla="*/ 0 w 3943350"/>
              <a:gd name="connsiteY0" fmla="*/ 1139759 h 1511508"/>
              <a:gd name="connsiteX1" fmla="*/ 1143000 w 3943350"/>
              <a:gd name="connsiteY1" fmla="*/ 1425509 h 1511508"/>
              <a:gd name="connsiteX2" fmla="*/ 2749550 w 3943350"/>
              <a:gd name="connsiteY2" fmla="*/ 3109 h 1511508"/>
              <a:gd name="connsiteX3" fmla="*/ 3606800 w 3943350"/>
              <a:gd name="connsiteY3" fmla="*/ 1050859 h 1511508"/>
              <a:gd name="connsiteX4" fmla="*/ 3943350 w 3943350"/>
              <a:gd name="connsiteY4" fmla="*/ 1285809 h 1511508"/>
              <a:gd name="connsiteX0" fmla="*/ 0 w 3943350"/>
              <a:gd name="connsiteY0" fmla="*/ 1139759 h 1489030"/>
              <a:gd name="connsiteX1" fmla="*/ 1143000 w 3943350"/>
              <a:gd name="connsiteY1" fmla="*/ 1425509 h 1489030"/>
              <a:gd name="connsiteX2" fmla="*/ 2749550 w 3943350"/>
              <a:gd name="connsiteY2" fmla="*/ 3109 h 1489030"/>
              <a:gd name="connsiteX3" fmla="*/ 3606800 w 3943350"/>
              <a:gd name="connsiteY3" fmla="*/ 1050859 h 1489030"/>
              <a:gd name="connsiteX4" fmla="*/ 3943350 w 3943350"/>
              <a:gd name="connsiteY4" fmla="*/ 1285809 h 148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350" h="1489030">
                <a:moveTo>
                  <a:pt x="0" y="1139759"/>
                </a:moveTo>
                <a:cubicBezTo>
                  <a:pt x="227012" y="1339255"/>
                  <a:pt x="684742" y="1614951"/>
                  <a:pt x="1143000" y="1425509"/>
                </a:cubicBezTo>
                <a:cubicBezTo>
                  <a:pt x="1601258" y="1236067"/>
                  <a:pt x="2338917" y="65551"/>
                  <a:pt x="2749550" y="3109"/>
                </a:cubicBezTo>
                <a:cubicBezTo>
                  <a:pt x="3160183" y="-59333"/>
                  <a:pt x="3407833" y="837076"/>
                  <a:pt x="3606800" y="1050859"/>
                </a:cubicBezTo>
                <a:cubicBezTo>
                  <a:pt x="3805767" y="1264642"/>
                  <a:pt x="3943350" y="1285809"/>
                  <a:pt x="3943350" y="1285809"/>
                </a:cubicBezTo>
              </a:path>
            </a:pathLst>
          </a:custGeom>
          <a:ln w="76200" cmpd="sng">
            <a:solidFill>
              <a:srgbClr val="00804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4419600" y="2209800"/>
            <a:ext cx="3404552" cy="2160963"/>
          </a:xfrm>
          <a:custGeom>
            <a:avLst/>
            <a:gdLst>
              <a:gd name="connsiteX0" fmla="*/ 0 w 3099035"/>
              <a:gd name="connsiteY0" fmla="*/ 1568492 h 1684117"/>
              <a:gd name="connsiteX1" fmla="*/ 1670050 w 3099035"/>
              <a:gd name="connsiteY1" fmla="*/ 42 h 1684117"/>
              <a:gd name="connsiteX2" fmla="*/ 2914650 w 3099035"/>
              <a:gd name="connsiteY2" fmla="*/ 1517692 h 1684117"/>
              <a:gd name="connsiteX3" fmla="*/ 3092450 w 3099035"/>
              <a:gd name="connsiteY3" fmla="*/ 1644692 h 1684117"/>
              <a:gd name="connsiteX4" fmla="*/ 3092450 w 3099035"/>
              <a:gd name="connsiteY4" fmla="*/ 1644692 h 1684117"/>
              <a:gd name="connsiteX0" fmla="*/ 0 w 3094801"/>
              <a:gd name="connsiteY0" fmla="*/ 1568492 h 1677371"/>
              <a:gd name="connsiteX1" fmla="*/ 1670050 w 3094801"/>
              <a:gd name="connsiteY1" fmla="*/ 42 h 1677371"/>
              <a:gd name="connsiteX2" fmla="*/ 2914650 w 3094801"/>
              <a:gd name="connsiteY2" fmla="*/ 1517692 h 1677371"/>
              <a:gd name="connsiteX3" fmla="*/ 3092450 w 3094801"/>
              <a:gd name="connsiteY3" fmla="*/ 1644692 h 1677371"/>
              <a:gd name="connsiteX4" fmla="*/ 2971800 w 3094801"/>
              <a:gd name="connsiteY4" fmla="*/ 1631992 h 1677371"/>
              <a:gd name="connsiteX0" fmla="*/ 0 w 3094801"/>
              <a:gd name="connsiteY0" fmla="*/ 1568492 h 1694832"/>
              <a:gd name="connsiteX1" fmla="*/ 1670050 w 3094801"/>
              <a:gd name="connsiteY1" fmla="*/ 42 h 1694832"/>
              <a:gd name="connsiteX2" fmla="*/ 2914650 w 3094801"/>
              <a:gd name="connsiteY2" fmla="*/ 1517692 h 1694832"/>
              <a:gd name="connsiteX3" fmla="*/ 3092450 w 3094801"/>
              <a:gd name="connsiteY3" fmla="*/ 1676442 h 1694832"/>
              <a:gd name="connsiteX4" fmla="*/ 2971800 w 3094801"/>
              <a:gd name="connsiteY4" fmla="*/ 1631992 h 1694832"/>
              <a:gd name="connsiteX0" fmla="*/ 0 w 3332550"/>
              <a:gd name="connsiteY0" fmla="*/ 1568492 h 1709563"/>
              <a:gd name="connsiteX1" fmla="*/ 1670050 w 3332550"/>
              <a:gd name="connsiteY1" fmla="*/ 42 h 1709563"/>
              <a:gd name="connsiteX2" fmla="*/ 2914650 w 3332550"/>
              <a:gd name="connsiteY2" fmla="*/ 1517692 h 1709563"/>
              <a:gd name="connsiteX3" fmla="*/ 3092450 w 3332550"/>
              <a:gd name="connsiteY3" fmla="*/ 1676442 h 1709563"/>
              <a:gd name="connsiteX4" fmla="*/ 3327400 w 3332550"/>
              <a:gd name="connsiteY4" fmla="*/ 1708192 h 1709563"/>
              <a:gd name="connsiteX0" fmla="*/ 0 w 3332691"/>
              <a:gd name="connsiteY0" fmla="*/ 1568492 h 1708341"/>
              <a:gd name="connsiteX1" fmla="*/ 1670050 w 3332691"/>
              <a:gd name="connsiteY1" fmla="*/ 42 h 1708341"/>
              <a:gd name="connsiteX2" fmla="*/ 2914650 w 3332691"/>
              <a:gd name="connsiteY2" fmla="*/ 1517692 h 1708341"/>
              <a:gd name="connsiteX3" fmla="*/ 3098800 w 3332691"/>
              <a:gd name="connsiteY3" fmla="*/ 1593892 h 1708341"/>
              <a:gd name="connsiteX4" fmla="*/ 3327400 w 3332691"/>
              <a:gd name="connsiteY4" fmla="*/ 1708192 h 1708341"/>
              <a:gd name="connsiteX0" fmla="*/ 0 w 3332691"/>
              <a:gd name="connsiteY0" fmla="*/ 1568788 h 1708666"/>
              <a:gd name="connsiteX1" fmla="*/ 1670050 w 3332691"/>
              <a:gd name="connsiteY1" fmla="*/ 338 h 1708666"/>
              <a:gd name="connsiteX2" fmla="*/ 2914650 w 3332691"/>
              <a:gd name="connsiteY2" fmla="*/ 1429088 h 1708666"/>
              <a:gd name="connsiteX3" fmla="*/ 3098800 w 3332691"/>
              <a:gd name="connsiteY3" fmla="*/ 1594188 h 1708666"/>
              <a:gd name="connsiteX4" fmla="*/ 3327400 w 3332691"/>
              <a:gd name="connsiteY4" fmla="*/ 1708488 h 1708666"/>
              <a:gd name="connsiteX0" fmla="*/ 0 w 3333315"/>
              <a:gd name="connsiteY0" fmla="*/ 1571063 h 1711104"/>
              <a:gd name="connsiteX1" fmla="*/ 1670050 w 3333315"/>
              <a:gd name="connsiteY1" fmla="*/ 2613 h 1711104"/>
              <a:gd name="connsiteX2" fmla="*/ 2762250 w 3333315"/>
              <a:gd name="connsiteY2" fmla="*/ 1209113 h 1711104"/>
              <a:gd name="connsiteX3" fmla="*/ 3098800 w 3333315"/>
              <a:gd name="connsiteY3" fmla="*/ 1596463 h 1711104"/>
              <a:gd name="connsiteX4" fmla="*/ 3327400 w 3333315"/>
              <a:gd name="connsiteY4" fmla="*/ 1710763 h 1711104"/>
              <a:gd name="connsiteX0" fmla="*/ 0 w 3333697"/>
              <a:gd name="connsiteY0" fmla="*/ 1571051 h 1710941"/>
              <a:gd name="connsiteX1" fmla="*/ 1670050 w 3333697"/>
              <a:gd name="connsiteY1" fmla="*/ 2601 h 1710941"/>
              <a:gd name="connsiteX2" fmla="*/ 2762250 w 3333697"/>
              <a:gd name="connsiteY2" fmla="*/ 1209101 h 1710941"/>
              <a:gd name="connsiteX3" fmla="*/ 3111500 w 3333697"/>
              <a:gd name="connsiteY3" fmla="*/ 1564701 h 1710941"/>
              <a:gd name="connsiteX4" fmla="*/ 3327400 w 3333697"/>
              <a:gd name="connsiteY4" fmla="*/ 1710751 h 1710941"/>
              <a:gd name="connsiteX0" fmla="*/ 0 w 3333697"/>
              <a:gd name="connsiteY0" fmla="*/ 1571114 h 1711004"/>
              <a:gd name="connsiteX1" fmla="*/ 1670050 w 3333697"/>
              <a:gd name="connsiteY1" fmla="*/ 2664 h 1711004"/>
              <a:gd name="connsiteX2" fmla="*/ 2762250 w 3333697"/>
              <a:gd name="connsiteY2" fmla="*/ 1209164 h 1711004"/>
              <a:gd name="connsiteX3" fmla="*/ 3111500 w 3333697"/>
              <a:gd name="connsiteY3" fmla="*/ 1564764 h 1711004"/>
              <a:gd name="connsiteX4" fmla="*/ 3327400 w 3333697"/>
              <a:gd name="connsiteY4" fmla="*/ 1710814 h 1711004"/>
              <a:gd name="connsiteX0" fmla="*/ 0 w 3352273"/>
              <a:gd name="connsiteY0" fmla="*/ 1571114 h 1692009"/>
              <a:gd name="connsiteX1" fmla="*/ 1670050 w 3352273"/>
              <a:gd name="connsiteY1" fmla="*/ 2664 h 1692009"/>
              <a:gd name="connsiteX2" fmla="*/ 2762250 w 3352273"/>
              <a:gd name="connsiteY2" fmla="*/ 1209164 h 1692009"/>
              <a:gd name="connsiteX3" fmla="*/ 3111500 w 3352273"/>
              <a:gd name="connsiteY3" fmla="*/ 1564764 h 1692009"/>
              <a:gd name="connsiteX4" fmla="*/ 3346450 w 3352273"/>
              <a:gd name="connsiteY4" fmla="*/ 1691764 h 1692009"/>
              <a:gd name="connsiteX0" fmla="*/ 0 w 3398139"/>
              <a:gd name="connsiteY0" fmla="*/ 1571114 h 1702683"/>
              <a:gd name="connsiteX1" fmla="*/ 1670050 w 3398139"/>
              <a:gd name="connsiteY1" fmla="*/ 2664 h 1702683"/>
              <a:gd name="connsiteX2" fmla="*/ 2762250 w 3398139"/>
              <a:gd name="connsiteY2" fmla="*/ 1209164 h 1702683"/>
              <a:gd name="connsiteX3" fmla="*/ 3111500 w 3398139"/>
              <a:gd name="connsiteY3" fmla="*/ 1564764 h 1702683"/>
              <a:gd name="connsiteX4" fmla="*/ 3346450 w 3398139"/>
              <a:gd name="connsiteY4" fmla="*/ 1691764 h 1702683"/>
              <a:gd name="connsiteX0" fmla="*/ 0 w 3401435"/>
              <a:gd name="connsiteY0" fmla="*/ 1579624 h 1716604"/>
              <a:gd name="connsiteX1" fmla="*/ 1670050 w 3401435"/>
              <a:gd name="connsiteY1" fmla="*/ 11174 h 1716604"/>
              <a:gd name="connsiteX2" fmla="*/ 2584450 w 3401435"/>
              <a:gd name="connsiteY2" fmla="*/ 919224 h 1716604"/>
              <a:gd name="connsiteX3" fmla="*/ 3111500 w 3401435"/>
              <a:gd name="connsiteY3" fmla="*/ 1573274 h 1716604"/>
              <a:gd name="connsiteX4" fmla="*/ 3346450 w 3401435"/>
              <a:gd name="connsiteY4" fmla="*/ 1700274 h 1716604"/>
              <a:gd name="connsiteX0" fmla="*/ 0 w 3401435"/>
              <a:gd name="connsiteY0" fmla="*/ 1579972 h 1716952"/>
              <a:gd name="connsiteX1" fmla="*/ 1670050 w 3401435"/>
              <a:gd name="connsiteY1" fmla="*/ 11522 h 1716952"/>
              <a:gd name="connsiteX2" fmla="*/ 2584450 w 3401435"/>
              <a:gd name="connsiteY2" fmla="*/ 919572 h 1716952"/>
              <a:gd name="connsiteX3" fmla="*/ 3111500 w 3401435"/>
              <a:gd name="connsiteY3" fmla="*/ 1573622 h 1716952"/>
              <a:gd name="connsiteX4" fmla="*/ 3346450 w 3401435"/>
              <a:gd name="connsiteY4" fmla="*/ 1700622 h 1716952"/>
              <a:gd name="connsiteX0" fmla="*/ 0 w 3404552"/>
              <a:gd name="connsiteY0" fmla="*/ 1579972 h 1716059"/>
              <a:gd name="connsiteX1" fmla="*/ 1670050 w 3404552"/>
              <a:gd name="connsiteY1" fmla="*/ 11522 h 1716059"/>
              <a:gd name="connsiteX2" fmla="*/ 2584450 w 3404552"/>
              <a:gd name="connsiteY2" fmla="*/ 919572 h 1716059"/>
              <a:gd name="connsiteX3" fmla="*/ 3111500 w 3404552"/>
              <a:gd name="connsiteY3" fmla="*/ 1573622 h 1716059"/>
              <a:gd name="connsiteX4" fmla="*/ 3346450 w 3404552"/>
              <a:gd name="connsiteY4" fmla="*/ 1700622 h 171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552" h="1716059">
                <a:moveTo>
                  <a:pt x="0" y="1579972"/>
                </a:moveTo>
                <a:cubicBezTo>
                  <a:pt x="592137" y="799980"/>
                  <a:pt x="1239308" y="121589"/>
                  <a:pt x="1670050" y="11522"/>
                </a:cubicBezTo>
                <a:cubicBezTo>
                  <a:pt x="2100792" y="-98545"/>
                  <a:pt x="2395008" y="608422"/>
                  <a:pt x="2584450" y="919572"/>
                </a:cubicBezTo>
                <a:cubicBezTo>
                  <a:pt x="2773892" y="1230722"/>
                  <a:pt x="2970353" y="1458940"/>
                  <a:pt x="3111500" y="1573622"/>
                </a:cubicBezTo>
                <a:cubicBezTo>
                  <a:pt x="3263900" y="1697447"/>
                  <a:pt x="3520017" y="1742955"/>
                  <a:pt x="3346450" y="1700622"/>
                </a:cubicBezTo>
              </a:path>
            </a:pathLst>
          </a:custGeom>
          <a:ln w="76200" cmpd="sng">
            <a:solidFill>
              <a:srgbClr val="008040"/>
            </a:solidFill>
            <a:prstDash val="sysDash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 bwMode="auto">
          <a:xfrm>
            <a:off x="990600" y="2514600"/>
            <a:ext cx="6858000" cy="990600"/>
          </a:xfrm>
          <a:prstGeom prst="straightConnector1">
            <a:avLst/>
          </a:prstGeom>
          <a:solidFill>
            <a:schemeClr val="bg1"/>
          </a:solidFill>
          <a:ln w="76200" cap="flat" cmpd="sng" algn="ctr">
            <a:solidFill>
              <a:srgbClr val="0000FF">
                <a:alpha val="65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矢印コネクタ 18"/>
          <p:cNvCxnSpPr/>
          <p:nvPr/>
        </p:nvCxnSpPr>
        <p:spPr bwMode="auto">
          <a:xfrm>
            <a:off x="990600" y="2514600"/>
            <a:ext cx="6858000" cy="1752600"/>
          </a:xfrm>
          <a:prstGeom prst="straightConnector1">
            <a:avLst/>
          </a:prstGeom>
          <a:solidFill>
            <a:schemeClr val="bg1"/>
          </a:solidFill>
          <a:ln w="76200" cap="flat" cmpd="sng" algn="ctr">
            <a:solidFill>
              <a:srgbClr val="FF6600">
                <a:alpha val="65000"/>
              </a:srgb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星 16 22"/>
          <p:cNvSpPr/>
          <p:nvPr/>
        </p:nvSpPr>
        <p:spPr>
          <a:xfrm>
            <a:off x="1219200" y="3810000"/>
            <a:ext cx="1371600" cy="762000"/>
          </a:xfrm>
          <a:prstGeom prst="star16">
            <a:avLst/>
          </a:prstGeom>
          <a:solidFill>
            <a:srgbClr val="FFFF00"/>
          </a:solidFill>
          <a:ln w="28575" cmpd="sng">
            <a:solidFill>
              <a:srgbClr val="FF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47800" y="3962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リーマン</a:t>
            </a:r>
            <a:endParaRPr kumimoji="1" lang="en-US" altLang="ja-JP" sz="1200" dirty="0" smtClean="0">
              <a:solidFill>
                <a:srgbClr val="FF0000"/>
              </a:solidFill>
              <a:latin typeface="Arial Black"/>
              <a:ea typeface="HGP創英角ｺﾞｼｯｸUB"/>
              <a:cs typeface="Arial Black"/>
            </a:endParaRPr>
          </a:p>
          <a:p>
            <a:pPr algn="ctr"/>
            <a:r>
              <a:rPr kumimoji="1" lang="ja-JP" altLang="en-US" sz="1200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ショック</a:t>
            </a:r>
            <a:endParaRPr kumimoji="1" lang="ja-JP" altLang="en-US" sz="1200" dirty="0">
              <a:solidFill>
                <a:srgbClr val="FF0000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25" name="星 16 24"/>
          <p:cNvSpPr/>
          <p:nvPr/>
        </p:nvSpPr>
        <p:spPr>
          <a:xfrm>
            <a:off x="3505200" y="1371600"/>
            <a:ext cx="1371600" cy="762000"/>
          </a:xfrm>
          <a:prstGeom prst="star16">
            <a:avLst/>
          </a:prstGeom>
          <a:solidFill>
            <a:srgbClr val="FFFF00"/>
          </a:solidFill>
          <a:ln w="28575" cmpd="sng">
            <a:solidFill>
              <a:srgbClr val="FF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33800" y="1524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2015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年</a:t>
            </a:r>
            <a:endParaRPr kumimoji="1" lang="en-US" altLang="ja-JP" sz="1400" dirty="0" smtClean="0">
              <a:solidFill>
                <a:srgbClr val="FF0000"/>
              </a:solidFill>
              <a:latin typeface="Arial Black"/>
              <a:ea typeface="HGP創英角ｺﾞｼｯｸUB"/>
              <a:cs typeface="Arial Black"/>
            </a:endParaRPr>
          </a:p>
          <a:p>
            <a:pPr algn="ctr"/>
            <a:r>
              <a:rPr lang="ja-JP" altLang="en-US" sz="1400" dirty="0" smtClean="0">
                <a:solidFill>
                  <a:srgbClr val="FF0000"/>
                </a:solidFill>
                <a:latin typeface="Arial Black"/>
                <a:ea typeface="HGP創英角ｺﾞｼｯｸUB"/>
                <a:cs typeface="Arial Black"/>
              </a:rPr>
              <a:t>問題</a:t>
            </a:r>
            <a:endParaRPr kumimoji="1" lang="ja-JP" altLang="en-US" sz="1400" dirty="0">
              <a:solidFill>
                <a:srgbClr val="FF0000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28" name="上矢印 27"/>
          <p:cNvSpPr/>
          <p:nvPr/>
        </p:nvSpPr>
        <p:spPr>
          <a:xfrm>
            <a:off x="5562600" y="1371600"/>
            <a:ext cx="1219200" cy="762000"/>
          </a:xfrm>
          <a:prstGeom prst="upArrow">
            <a:avLst>
              <a:gd name="adj1" fmla="val 67708"/>
              <a:gd name="adj2" fmla="val 50000"/>
            </a:avLst>
          </a:prstGeom>
          <a:solidFill>
            <a:srgbClr val="3366FF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15000" y="1524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2020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年</a:t>
            </a:r>
            <a:endParaRPr kumimoji="1" lang="en-US" altLang="ja-JP" sz="14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/>
            <a:r>
              <a:rPr lang="ja-JP" altLang="en-US" sz="8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オリンピック</a:t>
            </a:r>
            <a:endParaRPr lang="en-US" altLang="ja-JP" sz="8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  <a:p>
            <a:pPr algn="ctr"/>
            <a:r>
              <a:rPr lang="ja-JP" altLang="en-US" sz="14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特需</a:t>
            </a:r>
            <a:endParaRPr lang="en-US" altLang="ja-JP" sz="1400" dirty="0" smtClean="0">
              <a:solidFill>
                <a:schemeClr val="bg1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505200" y="2362200"/>
            <a:ext cx="1371600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4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7682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万人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5486400" y="2514600"/>
            <a:ext cx="1371600" cy="609600"/>
          </a:xfrm>
          <a:prstGeom prst="roundRect">
            <a:avLst>
              <a:gd name="adj" fmla="val 0"/>
            </a:avLst>
          </a:prstGeom>
          <a:solidFill>
            <a:srgbClr val="FF0000">
              <a:alpha val="4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7341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万人　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▲341</a:t>
            </a:r>
            <a:r>
              <a:rPr kumimoji="0" lang="ja-JP" altLang="en-US" dirty="0" smtClean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万人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459898">
            <a:off x="1465419" y="23128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solidFill>
                  <a:srgbClr val="0000FF"/>
                </a:solidFill>
                <a:latin typeface="+mn-ea"/>
                <a:cs typeface="ＤＦＰ太丸ゴシック体"/>
              </a:rPr>
              <a:t>生産年齢人口</a:t>
            </a:r>
            <a:endParaRPr kumimoji="1" lang="ja-JP" altLang="en-US" sz="1800" dirty="0">
              <a:solidFill>
                <a:srgbClr val="0000FF"/>
              </a:solidFill>
              <a:latin typeface="+mn-ea"/>
              <a:cs typeface="ＤＦＰ太丸ゴシック体"/>
            </a:endParaRPr>
          </a:p>
        </p:txBody>
      </p:sp>
      <p:sp>
        <p:nvSpPr>
          <p:cNvPr id="37" name="角丸四角形吹き出し 36"/>
          <p:cNvSpPr/>
          <p:nvPr/>
        </p:nvSpPr>
        <p:spPr>
          <a:xfrm>
            <a:off x="4724400" y="4572000"/>
            <a:ext cx="3278187" cy="838200"/>
          </a:xfrm>
          <a:prstGeom prst="wedgeRoundRectCallout">
            <a:avLst>
              <a:gd name="adj1" fmla="val 19126"/>
              <a:gd name="adj2" fmla="val -1069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Aft>
                <a:spcPct val="0"/>
              </a:spcAft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IT</a:t>
            </a: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/>
                <a:ea typeface="HGP創英角ｺﾞｼｯｸUB"/>
                <a:cs typeface="Arial Black"/>
              </a:rPr>
              <a:t>業界の“</a:t>
            </a:r>
            <a:r>
              <a:rPr kumimoji="0" lang="en-US" altLang="ja-JP" sz="20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7K</a:t>
            </a:r>
            <a:r>
              <a:rPr kumimoji="0" lang="ja-JP" altLang="en-US" sz="20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”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/>
              <a:ea typeface="HGP創英角ｺﾞｼｯｸUB"/>
              <a:cs typeface="Arial Black"/>
            </a:endParaRPr>
          </a:p>
          <a:p>
            <a:pPr>
              <a:spcBef>
                <a:spcPts val="0"/>
              </a:spcBef>
            </a:pPr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きつい</a:t>
            </a:r>
            <a:r>
              <a:rPr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、厳しい、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帰れない、規則</a:t>
            </a:r>
            <a:r>
              <a:rPr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が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厳しい、休暇</a:t>
            </a:r>
            <a:r>
              <a:rPr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が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とれない、化粧</a:t>
            </a:r>
            <a:r>
              <a:rPr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が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のらない、結婚できない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93777" y="5734050"/>
            <a:ext cx="7553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6600"/>
                </a:solidFill>
                <a:latin typeface="HGP創英角ｺﾞｼｯｸUB"/>
                <a:ea typeface="HGP創英角ｺﾞｼｯｸUB"/>
                <a:cs typeface="HGP創英角ｺﾞｼｯｸUB"/>
              </a:rPr>
              <a:t>需要があっても人手不足は深刻化する</a:t>
            </a:r>
            <a:endParaRPr kumimoji="1" lang="en-US" altLang="ja-JP" sz="3600" dirty="0" smtClean="0">
              <a:solidFill>
                <a:srgbClr val="FF66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 rot="18093434">
            <a:off x="2343820" y="33840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8000"/>
                </a:solidFill>
              </a:rPr>
              <a:t>開発需要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/>
    </p:bld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ACBD"/>
        </a:solidFill>
        <a:ln>
          <a:noFill/>
        </a:ln>
      </a:spPr>
      <a:bodyPr rtlCol="0" anchor="ctr"/>
      <a:lstStyle>
        <a:defPPr>
          <a:defRPr sz="1200" dirty="0">
            <a:solidFill>
              <a:srgbClr val="FFFFFF"/>
            </a:solidFill>
            <a:latin typeface="ＭＳ Ｐゴシック"/>
            <a:ea typeface="ＭＳ Ｐゴシック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3738</TotalTime>
  <Words>2633</Words>
  <Application>Microsoft Macintosh PowerPoint</Application>
  <PresentationFormat>画面に合わせる (4:3)</PresentationFormat>
  <Paragraphs>720</Paragraphs>
  <Slides>43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4" baseType="lpstr">
      <vt:lpstr>NC標準テンプレート</vt:lpstr>
      <vt:lpstr>最新のITトレンドとビジネス戦略</vt:lpstr>
      <vt:lpstr>コレ一枚でわかる最新のITトレンド</vt:lpstr>
      <vt:lpstr>PowerPoint プレゼンテーション</vt:lpstr>
      <vt:lpstr>PowerPoint プレゼンテーション</vt:lpstr>
      <vt:lpstr>従来型SIビジネスが“ヤバイ”理由</vt:lpstr>
      <vt:lpstr>１．構造的不幸:ゴールの不一致と相互不信</vt:lpstr>
      <vt:lpstr>２．生産年齢人口の減少（１）</vt:lpstr>
      <vt:lpstr>２．生産年齢人口の減少（２）</vt:lpstr>
      <vt:lpstr>PowerPoint プレゼンテーション</vt:lpstr>
      <vt:lpstr>３.テクノロジー・イノベーションがもたらすSI事業の限界</vt:lpstr>
      <vt:lpstr>ユーザー企業とITベンダーの意識の乖離（２）</vt:lpstr>
      <vt:lpstr>意志決定権のユーザー部門へのシフト</vt:lpstr>
      <vt:lpstr>従来型SIビジネスの因数分解</vt:lpstr>
      <vt:lpstr>新しい収益モデルの可能性</vt:lpstr>
      <vt:lpstr>PowerPoint プレゼンテーション</vt:lpstr>
      <vt:lpstr>新規事業を成功させるための前提（１）</vt:lpstr>
      <vt:lpstr>新規事業を成功させるための前提（２）</vt:lpstr>
      <vt:lpstr>新規事業を成功させるための前提（３）</vt:lpstr>
      <vt:lpstr>新規事業を成功させるための前提（４）</vt:lpstr>
      <vt:lpstr>新規事業を成功させるための前提（５）</vt:lpstr>
      <vt:lpstr>新規事業を成功させるための前提（6）</vt:lpstr>
      <vt:lpstr>クラウドのビジネス・モデル</vt:lpstr>
      <vt:lpstr>クラウドを活用したサービス・ビジネス（１）</vt:lpstr>
      <vt:lpstr>クラウドを活用したサービス・ビジネス（２）</vt:lpstr>
      <vt:lpstr>顧客価値を追求したSIビジネス</vt:lpstr>
      <vt:lpstr>PowerPoint プレゼンテーション</vt:lpstr>
      <vt:lpstr>アジャイル開発（１）</vt:lpstr>
      <vt:lpstr>アジャイル開発（２）</vt:lpstr>
      <vt:lpstr>アジャイル型請負開発</vt:lpstr>
      <vt:lpstr>営業3.0の時代</vt:lpstr>
      <vt:lpstr>ソリューション営業の終焉、営業3.0の時代</vt:lpstr>
      <vt:lpstr>エンジニアの役割</vt:lpstr>
      <vt:lpstr>事業変革への向き合い方</vt:lpstr>
      <vt:lpstr>資金シフトの進める</vt:lpstr>
      <vt:lpstr>資金シフトの進める</vt:lpstr>
      <vt:lpstr>新規事業開発のための組織的取り組み</vt:lpstr>
      <vt:lpstr>これからの「ITビジネスの方程式」</vt:lpstr>
      <vt:lpstr>SI事業者　生き残りのシナリオ</vt:lpstr>
      <vt:lpstr>最後に</vt:lpstr>
      <vt:lpstr>PowerPoint プレゼンテーション</vt:lpstr>
      <vt:lpstr>著作権フリー／ビジネス・プレゼンテーションライブラリー・LiBRA！</vt:lpstr>
      <vt:lpstr>ブログのご紹介</vt:lpstr>
      <vt:lpstr>ぜひごご一読ください m(_ _)m</vt:lpstr>
    </vt:vector>
  </TitlesOfParts>
  <Company>NetCommerce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斎藤 昌義</cp:lastModifiedBy>
  <cp:revision>173</cp:revision>
  <dcterms:created xsi:type="dcterms:W3CDTF">2014-04-30T01:58:06Z</dcterms:created>
  <dcterms:modified xsi:type="dcterms:W3CDTF">2014-12-09T23:40:36Z</dcterms:modified>
</cp:coreProperties>
</file>