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handoutMasterIdLst>
    <p:handoutMasterId r:id="rId5"/>
  </p:handoutMasterIdLst>
  <p:sldIdLst>
    <p:sldId id="463" r:id="rId2"/>
    <p:sldId id="508" r:id="rId3"/>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9966"/>
    <a:srgbClr val="FF6666"/>
    <a:srgbClr val="FF6FCF"/>
    <a:srgbClr val="FF66FF"/>
    <a:srgbClr val="FFFBD2"/>
    <a:srgbClr val="CC0000"/>
    <a:srgbClr val="33ACBD"/>
    <a:srgbClr val="E6D6A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736" autoAdjust="0"/>
  </p:normalViewPr>
  <p:slideViewPr>
    <p:cSldViewPr snapToGrid="0" snapToObjects="1" showGuides="1">
      <p:cViewPr>
        <p:scale>
          <a:sx n="200" d="100"/>
          <a:sy n="200" d="100"/>
        </p:scale>
        <p:origin x="-80" y="-80"/>
      </p:cViewPr>
      <p:guideLst>
        <p:guide orient="horz" pos="4144"/>
        <p:guide pos="2879"/>
      </p:guideLst>
    </p:cSldViewPr>
  </p:slideViewPr>
  <p:notesTextViewPr>
    <p:cViewPr>
      <p:scale>
        <a:sx n="100" d="100"/>
        <a:sy n="100" d="100"/>
      </p:scale>
      <p:origin x="0" y="0"/>
    </p:cViewPr>
  </p:notesTextViewPr>
  <p:sorterViewPr>
    <p:cViewPr>
      <p:scale>
        <a:sx n="163" d="100"/>
        <a:sy n="163"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handoutMaster" Target="handoutMasters/handout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D4C644C-156B-6340-9050-F628BC6F59EE}" type="datetimeFigureOut">
              <a:rPr kumimoji="1" lang="ja-JP" altLang="en-US" smtClean="0"/>
              <a:t>15/02/12</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8267304-EC16-1948-B4EC-4AA6AD4FDF0F}" type="slidenum">
              <a:rPr kumimoji="1" lang="ja-JP" altLang="en-US" smtClean="0"/>
              <a:t>‹#›</a:t>
            </a:fld>
            <a:endParaRPr kumimoji="1" lang="ja-JP" altLang="en-US"/>
          </a:p>
        </p:txBody>
      </p:sp>
    </p:spTree>
    <p:extLst>
      <p:ext uri="{BB962C8B-B14F-4D97-AF65-F5344CB8AC3E}">
        <p14:creationId xmlns:p14="http://schemas.microsoft.com/office/powerpoint/2010/main" val="40415579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022579-AF1B-0D4E-847B-7B03C1E89BF0}" type="datetimeFigureOut">
              <a:rPr kumimoji="1" lang="ja-JP" altLang="en-US" smtClean="0"/>
              <a:t>15/02/12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6A5AFC-0313-244E-A5A2-5096E4321F46}" type="slidenum">
              <a:rPr kumimoji="1" lang="ja-JP" altLang="en-US" smtClean="0"/>
              <a:t>‹#›</a:t>
            </a:fld>
            <a:endParaRPr kumimoji="1" lang="ja-JP" altLang="en-US"/>
          </a:p>
        </p:txBody>
      </p:sp>
    </p:spTree>
    <p:extLst>
      <p:ext uri="{BB962C8B-B14F-4D97-AF65-F5344CB8AC3E}">
        <p14:creationId xmlns:p14="http://schemas.microsoft.com/office/powerpoint/2010/main" val="313129040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今、</a:t>
            </a:r>
            <a:r>
              <a:rPr kumimoji="1" lang="en-US" altLang="ja-JP" sz="1200" kern="1200" dirty="0" err="1" smtClean="0">
                <a:solidFill>
                  <a:schemeClr val="tx1"/>
                </a:solidFill>
                <a:effectLst/>
                <a:latin typeface="+mn-lt"/>
                <a:ea typeface="+mn-ea"/>
                <a:cs typeface="+mn-cs"/>
              </a:rPr>
              <a:t>Chromebook</a:t>
            </a:r>
            <a:r>
              <a:rPr kumimoji="1" lang="ja-JP" altLang="ja-JP" sz="1200" kern="1200" dirty="0" smtClean="0">
                <a:solidFill>
                  <a:schemeClr val="tx1"/>
                </a:solidFill>
                <a:effectLst/>
                <a:latin typeface="+mn-lt"/>
                <a:ea typeface="+mn-ea"/>
                <a:cs typeface="+mn-cs"/>
              </a:rPr>
              <a:t>という新しいタイプのノート</a:t>
            </a:r>
            <a:r>
              <a:rPr kumimoji="1" lang="en-US" altLang="ja-JP" sz="1200" kern="1200" dirty="0" smtClean="0">
                <a:solidFill>
                  <a:schemeClr val="tx1"/>
                </a:solidFill>
                <a:effectLst/>
                <a:latin typeface="+mn-lt"/>
                <a:ea typeface="+mn-ea"/>
                <a:cs typeface="+mn-cs"/>
              </a:rPr>
              <a:t>PC</a:t>
            </a:r>
            <a:r>
              <a:rPr kumimoji="1" lang="ja-JP" altLang="ja-JP" sz="1200" kern="1200" dirty="0" smtClean="0">
                <a:solidFill>
                  <a:schemeClr val="tx1"/>
                </a:solidFill>
                <a:effectLst/>
                <a:latin typeface="+mn-lt"/>
                <a:ea typeface="+mn-ea"/>
                <a:cs typeface="+mn-cs"/>
              </a:rPr>
              <a:t>が、注目されています。</a:t>
            </a:r>
            <a:r>
              <a:rPr kumimoji="1" lang="en-US" altLang="ja-JP" sz="1200" kern="1200" dirty="0" smtClean="0">
                <a:solidFill>
                  <a:schemeClr val="tx1"/>
                </a:solidFill>
                <a:effectLst/>
                <a:latin typeface="+mn-lt"/>
                <a:ea typeface="+mn-ea"/>
                <a:cs typeface="+mn-cs"/>
              </a:rPr>
              <a:t>2013</a:t>
            </a:r>
            <a:r>
              <a:rPr kumimoji="1" lang="ja-JP" altLang="ja-JP" sz="1200" kern="1200" dirty="0" smtClean="0">
                <a:solidFill>
                  <a:schemeClr val="tx1"/>
                </a:solidFill>
                <a:effectLst/>
                <a:latin typeface="+mn-lt"/>
                <a:ea typeface="+mn-ea"/>
                <a:cs typeface="+mn-cs"/>
              </a:rPr>
              <a:t>年に米国で新規販売された法人向けノート</a:t>
            </a:r>
            <a:r>
              <a:rPr kumimoji="1" lang="en-US" altLang="ja-JP" sz="1200" kern="1200" dirty="0" smtClean="0">
                <a:solidFill>
                  <a:schemeClr val="tx1"/>
                </a:solidFill>
                <a:effectLst/>
                <a:latin typeface="+mn-lt"/>
                <a:ea typeface="+mn-ea"/>
                <a:cs typeface="+mn-cs"/>
              </a:rPr>
              <a:t>PC</a:t>
            </a:r>
            <a:r>
              <a:rPr kumimoji="1" lang="ja-JP" altLang="ja-JP" sz="1200" kern="1200" dirty="0" smtClean="0">
                <a:solidFill>
                  <a:schemeClr val="tx1"/>
                </a:solidFill>
                <a:effectLst/>
                <a:latin typeface="+mn-lt"/>
                <a:ea typeface="+mn-ea"/>
                <a:cs typeface="+mn-cs"/>
              </a:rPr>
              <a:t>の</a:t>
            </a:r>
            <a:r>
              <a:rPr kumimoji="1" lang="en-US" altLang="ja-JP" sz="1200" kern="1200" dirty="0" smtClean="0">
                <a:solidFill>
                  <a:schemeClr val="tx1"/>
                </a:solidFill>
                <a:effectLst/>
                <a:latin typeface="+mn-lt"/>
                <a:ea typeface="+mn-ea"/>
                <a:cs typeface="+mn-cs"/>
              </a:rPr>
              <a:t>21%</a:t>
            </a:r>
            <a:r>
              <a:rPr kumimoji="1" lang="ja-JP" altLang="ja-JP" sz="1200" kern="1200" dirty="0" smtClean="0">
                <a:solidFill>
                  <a:schemeClr val="tx1"/>
                </a:solidFill>
                <a:effectLst/>
                <a:latin typeface="+mn-lt"/>
                <a:ea typeface="+mn-ea"/>
                <a:cs typeface="+mn-cs"/>
              </a:rPr>
              <a:t>が</a:t>
            </a:r>
            <a:r>
              <a:rPr kumimoji="1" lang="en-US" altLang="ja-JP" sz="1200" kern="1200" dirty="0" err="1" smtClean="0">
                <a:solidFill>
                  <a:schemeClr val="tx1"/>
                </a:solidFill>
                <a:effectLst/>
                <a:latin typeface="+mn-lt"/>
                <a:ea typeface="+mn-ea"/>
                <a:cs typeface="+mn-cs"/>
              </a:rPr>
              <a:t>Chromebook</a:t>
            </a:r>
            <a:r>
              <a:rPr kumimoji="1" lang="ja-JP" altLang="ja-JP" sz="1200" kern="1200" dirty="0" smtClean="0">
                <a:solidFill>
                  <a:schemeClr val="tx1"/>
                </a:solidFill>
                <a:effectLst/>
                <a:latin typeface="+mn-lt"/>
                <a:ea typeface="+mn-ea"/>
                <a:cs typeface="+mn-cs"/>
              </a:rPr>
              <a:t>だったとの報告もあります。</a:t>
            </a:r>
            <a:endParaRPr kumimoji="1" lang="en-US" altLang="ja-JP" sz="1200" kern="1200" dirty="0" smtClean="0">
              <a:solidFill>
                <a:schemeClr val="tx1"/>
              </a:solidFill>
              <a:effectLst/>
              <a:latin typeface="+mn-lt"/>
              <a:ea typeface="+mn-ea"/>
              <a:cs typeface="+mn-cs"/>
            </a:endParaRPr>
          </a:p>
          <a:p>
            <a:endParaRPr kumimoji="1" lang="ja-JP" altLang="ja-JP" sz="1200" kern="1200" dirty="0" smtClean="0">
              <a:solidFill>
                <a:schemeClr val="tx1"/>
              </a:solidFill>
              <a:effectLst/>
              <a:latin typeface="+mn-lt"/>
              <a:ea typeface="+mn-ea"/>
              <a:cs typeface="+mn-cs"/>
            </a:endParaRPr>
          </a:p>
          <a:p>
            <a:r>
              <a:rPr kumimoji="1" lang="en-US" altLang="ja-JP" sz="1200" kern="1200" dirty="0" err="1" smtClean="0">
                <a:solidFill>
                  <a:schemeClr val="tx1"/>
                </a:solidFill>
                <a:effectLst/>
                <a:latin typeface="+mn-lt"/>
                <a:ea typeface="+mn-ea"/>
                <a:cs typeface="+mn-cs"/>
              </a:rPr>
              <a:t>Chromebook</a:t>
            </a:r>
            <a:r>
              <a:rPr kumimoji="1" lang="ja-JP" altLang="ja-JP" sz="1200" kern="1200" dirty="0" smtClean="0">
                <a:solidFill>
                  <a:schemeClr val="tx1"/>
                </a:solidFill>
                <a:effectLst/>
                <a:latin typeface="+mn-lt"/>
                <a:ea typeface="+mn-ea"/>
                <a:cs typeface="+mn-cs"/>
              </a:rPr>
              <a:t>とは、</a:t>
            </a:r>
            <a:r>
              <a:rPr kumimoji="1" lang="en-US" altLang="ja-JP" sz="1200" kern="1200" dirty="0" smtClean="0">
                <a:solidFill>
                  <a:schemeClr val="tx1"/>
                </a:solidFill>
                <a:effectLst/>
                <a:latin typeface="+mn-lt"/>
                <a:ea typeface="+mn-ea"/>
                <a:cs typeface="+mn-cs"/>
              </a:rPr>
              <a:t>Google</a:t>
            </a:r>
            <a:r>
              <a:rPr kumimoji="1" lang="ja-JP" altLang="ja-JP" sz="1200" kern="1200" dirty="0" smtClean="0">
                <a:solidFill>
                  <a:schemeClr val="tx1"/>
                </a:solidFill>
                <a:effectLst/>
                <a:latin typeface="+mn-lt"/>
                <a:ea typeface="+mn-ea"/>
                <a:cs typeface="+mn-cs"/>
              </a:rPr>
              <a:t>が開発した</a:t>
            </a:r>
            <a:r>
              <a:rPr kumimoji="1" lang="en-US" altLang="ja-JP" sz="1200" kern="1200" dirty="0" smtClean="0">
                <a:solidFill>
                  <a:schemeClr val="tx1"/>
                </a:solidFill>
                <a:effectLst/>
                <a:latin typeface="+mn-lt"/>
                <a:ea typeface="+mn-ea"/>
                <a:cs typeface="+mn-cs"/>
              </a:rPr>
              <a:t>Chrome</a:t>
            </a:r>
            <a:r>
              <a:rPr kumimoji="1" lang="ja-JP" altLang="ja-JP" sz="1200" kern="1200" dirty="0" smtClean="0">
                <a:solidFill>
                  <a:schemeClr val="tx1"/>
                </a:solidFill>
                <a:effectLst/>
                <a:latin typeface="+mn-lt"/>
                <a:ea typeface="+mn-ea"/>
                <a:cs typeface="+mn-cs"/>
              </a:rPr>
              <a:t>ブラウザを動かすことに特化した基本ソフト</a:t>
            </a:r>
            <a:r>
              <a:rPr kumimoji="1" lang="en-US" altLang="ja-JP" sz="1200" kern="1200" dirty="0" smtClean="0">
                <a:solidFill>
                  <a:schemeClr val="tx1"/>
                </a:solidFill>
                <a:effectLst/>
                <a:latin typeface="+mn-lt"/>
                <a:ea typeface="+mn-ea"/>
                <a:cs typeface="+mn-cs"/>
              </a:rPr>
              <a:t>Chrome OS</a:t>
            </a:r>
            <a:r>
              <a:rPr kumimoji="1" lang="ja-JP" altLang="ja-JP" sz="1200" kern="1200" dirty="0" smtClean="0">
                <a:solidFill>
                  <a:schemeClr val="tx1"/>
                </a:solidFill>
                <a:effectLst/>
                <a:latin typeface="+mn-lt"/>
                <a:ea typeface="+mn-ea"/>
                <a:cs typeface="+mn-cs"/>
              </a:rPr>
              <a:t>を搭載したノート</a:t>
            </a:r>
            <a:r>
              <a:rPr kumimoji="1" lang="en-US" altLang="ja-JP" sz="1200" kern="1200" dirty="0" smtClean="0">
                <a:solidFill>
                  <a:schemeClr val="tx1"/>
                </a:solidFill>
                <a:effectLst/>
                <a:latin typeface="+mn-lt"/>
                <a:ea typeface="+mn-ea"/>
                <a:cs typeface="+mn-cs"/>
              </a:rPr>
              <a:t>PC</a:t>
            </a:r>
            <a:r>
              <a:rPr kumimoji="1" lang="ja-JP" altLang="ja-JP" sz="1200" kern="1200" dirty="0" smtClean="0">
                <a:solidFill>
                  <a:schemeClr val="tx1"/>
                </a:solidFill>
                <a:effectLst/>
                <a:latin typeface="+mn-lt"/>
                <a:ea typeface="+mn-ea"/>
                <a:cs typeface="+mn-cs"/>
              </a:rPr>
              <a:t>のことです。</a:t>
            </a:r>
            <a:endParaRPr kumimoji="1" lang="en-US" altLang="ja-JP" sz="1200" kern="1200" dirty="0" smtClean="0">
              <a:solidFill>
                <a:schemeClr val="tx1"/>
              </a:solidFill>
              <a:effectLst/>
              <a:latin typeface="+mn-lt"/>
              <a:ea typeface="+mn-ea"/>
              <a:cs typeface="+mn-cs"/>
            </a:endParaRPr>
          </a:p>
          <a:p>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ブラウザしか動かないというシンプルな機能に特化することで、高速な</a:t>
            </a:r>
            <a:r>
              <a:rPr kumimoji="1" lang="en-US" altLang="ja-JP" sz="1200" kern="1200" dirty="0" smtClean="0">
                <a:solidFill>
                  <a:schemeClr val="tx1"/>
                </a:solidFill>
                <a:effectLst/>
                <a:latin typeface="+mn-lt"/>
                <a:ea typeface="+mn-ea"/>
                <a:cs typeface="+mn-cs"/>
              </a:rPr>
              <a:t>CPU</a:t>
            </a:r>
            <a:r>
              <a:rPr kumimoji="1" lang="ja-JP" altLang="ja-JP" sz="1200" kern="1200" dirty="0" smtClean="0">
                <a:solidFill>
                  <a:schemeClr val="tx1"/>
                </a:solidFill>
                <a:effectLst/>
                <a:latin typeface="+mn-lt"/>
                <a:ea typeface="+mn-ea"/>
                <a:cs typeface="+mn-cs"/>
              </a:rPr>
              <a:t>や大量のメモリが不要となりました。また、アプリを</a:t>
            </a:r>
            <a:r>
              <a:rPr kumimoji="1" lang="en-US" altLang="ja-JP" sz="1200" kern="1200" dirty="0" smtClean="0">
                <a:solidFill>
                  <a:schemeClr val="tx1"/>
                </a:solidFill>
                <a:effectLst/>
                <a:latin typeface="+mn-lt"/>
                <a:ea typeface="+mn-ea"/>
                <a:cs typeface="+mn-cs"/>
              </a:rPr>
              <a:t>PC</a:t>
            </a:r>
            <a:r>
              <a:rPr kumimoji="1" lang="ja-JP" altLang="ja-JP" sz="1200" kern="1200" dirty="0" smtClean="0">
                <a:solidFill>
                  <a:schemeClr val="tx1"/>
                </a:solidFill>
                <a:effectLst/>
                <a:latin typeface="+mn-lt"/>
                <a:ea typeface="+mn-ea"/>
                <a:cs typeface="+mn-cs"/>
              </a:rPr>
              <a:t>にインストールせず、ブラウザを介して、クラウド・サービスとして利用するため、プログラムやデータを</a:t>
            </a:r>
            <a:r>
              <a:rPr kumimoji="1" lang="en-US" altLang="ja-JP" sz="1200" kern="1200" dirty="0" smtClean="0">
                <a:solidFill>
                  <a:schemeClr val="tx1"/>
                </a:solidFill>
                <a:effectLst/>
                <a:latin typeface="+mn-lt"/>
                <a:ea typeface="+mn-ea"/>
                <a:cs typeface="+mn-cs"/>
              </a:rPr>
              <a:t>PC</a:t>
            </a:r>
            <a:r>
              <a:rPr kumimoji="1" lang="ja-JP" altLang="ja-JP" sz="1200" kern="1200" dirty="0" smtClean="0">
                <a:solidFill>
                  <a:schemeClr val="tx1"/>
                </a:solidFill>
                <a:effectLst/>
                <a:latin typeface="+mn-lt"/>
                <a:ea typeface="+mn-ea"/>
                <a:cs typeface="+mn-cs"/>
              </a:rPr>
              <a:t>に保管する必要はなく、大容量のストレージもいりません。同時にデータ流出の危険も減り、バックアップも不要です。さらに、機能がシンプルなために、脆弱性が少なくウイルスに狙われる危険も減り安全性も高まります。</a:t>
            </a:r>
            <a:endParaRPr kumimoji="1" lang="en-US" altLang="ja-JP" sz="1200" kern="1200" dirty="0" smtClean="0">
              <a:solidFill>
                <a:schemeClr val="tx1"/>
              </a:solidFill>
              <a:effectLst/>
              <a:latin typeface="+mn-lt"/>
              <a:ea typeface="+mn-ea"/>
              <a:cs typeface="+mn-cs"/>
            </a:endParaRPr>
          </a:p>
          <a:p>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これまで「何でもできる」ことを追求し開発されてきた</a:t>
            </a:r>
            <a:r>
              <a:rPr kumimoji="1" lang="en-US" altLang="ja-JP" sz="1200" kern="1200" dirty="0" smtClean="0">
                <a:solidFill>
                  <a:schemeClr val="tx1"/>
                </a:solidFill>
                <a:effectLst/>
                <a:latin typeface="+mn-lt"/>
                <a:ea typeface="+mn-ea"/>
                <a:cs typeface="+mn-cs"/>
              </a:rPr>
              <a:t>Windows</a:t>
            </a:r>
            <a:r>
              <a:rPr kumimoji="1" lang="ja-JP" altLang="ja-JP" sz="1200" kern="1200" dirty="0" smtClean="0">
                <a:solidFill>
                  <a:schemeClr val="tx1"/>
                </a:solidFill>
                <a:effectLst/>
                <a:latin typeface="+mn-lt"/>
                <a:ea typeface="+mn-ea"/>
                <a:cs typeface="+mn-cs"/>
              </a:rPr>
              <a:t>などの汎用</a:t>
            </a:r>
            <a:r>
              <a:rPr kumimoji="1" lang="en-US" altLang="ja-JP" sz="1200" kern="1200" dirty="0" smtClean="0">
                <a:solidFill>
                  <a:schemeClr val="tx1"/>
                </a:solidFill>
                <a:effectLst/>
                <a:latin typeface="+mn-lt"/>
                <a:ea typeface="+mn-ea"/>
                <a:cs typeface="+mn-cs"/>
              </a:rPr>
              <a:t>OS</a:t>
            </a:r>
            <a:r>
              <a:rPr kumimoji="1" lang="ja-JP" altLang="ja-JP" sz="1200" kern="1200" dirty="0" smtClean="0">
                <a:solidFill>
                  <a:schemeClr val="tx1"/>
                </a:solidFill>
                <a:effectLst/>
                <a:latin typeface="+mn-lt"/>
                <a:ea typeface="+mn-ea"/>
                <a:cs typeface="+mn-cs"/>
              </a:rPr>
              <a:t>には、快適に動かすためには高性能なハードウェアが必要でしたが、あえて機能を絞り込むことによって、軽量で安価なノート</a:t>
            </a:r>
            <a:r>
              <a:rPr kumimoji="1" lang="en-US" altLang="ja-JP" sz="1200" kern="1200" dirty="0" smtClean="0">
                <a:solidFill>
                  <a:schemeClr val="tx1"/>
                </a:solidFill>
                <a:effectLst/>
                <a:latin typeface="+mn-lt"/>
                <a:ea typeface="+mn-ea"/>
                <a:cs typeface="+mn-cs"/>
              </a:rPr>
              <a:t>PC</a:t>
            </a:r>
            <a:r>
              <a:rPr kumimoji="1" lang="ja-JP" altLang="ja-JP" sz="1200" kern="1200" dirty="0" smtClean="0">
                <a:solidFill>
                  <a:schemeClr val="tx1"/>
                </a:solidFill>
                <a:effectLst/>
                <a:latin typeface="+mn-lt"/>
                <a:ea typeface="+mn-ea"/>
                <a:cs typeface="+mn-cs"/>
              </a:rPr>
              <a:t>を実現したのです。</a:t>
            </a:r>
            <a:endParaRPr kumimoji="1" lang="en-US" altLang="ja-JP" sz="1200" kern="1200" smtClean="0">
              <a:solidFill>
                <a:schemeClr val="tx1"/>
              </a:solidFill>
              <a:effectLst/>
              <a:latin typeface="+mn-lt"/>
              <a:ea typeface="+mn-ea"/>
              <a:cs typeface="+mn-cs"/>
            </a:endParaRPr>
          </a:p>
          <a:p>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かつて、メール、表計算や文書作成などは、</a:t>
            </a:r>
            <a:r>
              <a:rPr kumimoji="1" lang="en-US" altLang="ja-JP" sz="1200" kern="1200" dirty="0" smtClean="0">
                <a:solidFill>
                  <a:schemeClr val="tx1"/>
                </a:solidFill>
                <a:effectLst/>
                <a:latin typeface="+mn-lt"/>
                <a:ea typeface="+mn-ea"/>
                <a:cs typeface="+mn-cs"/>
              </a:rPr>
              <a:t>PC</a:t>
            </a:r>
            <a:r>
              <a:rPr kumimoji="1" lang="ja-JP" altLang="ja-JP" sz="1200" kern="1200" dirty="0" smtClean="0">
                <a:solidFill>
                  <a:schemeClr val="tx1"/>
                </a:solidFill>
                <a:effectLst/>
                <a:latin typeface="+mn-lt"/>
                <a:ea typeface="+mn-ea"/>
                <a:cs typeface="+mn-cs"/>
              </a:rPr>
              <a:t>に導入されたアプリに頼っていましたが、今ではブラウザを介してクラウドで利用できるようになっています。その他の業務アプリケーションもクラウドで利用できるものが増えています。</a:t>
            </a:r>
          </a:p>
          <a:p>
            <a:r>
              <a:rPr kumimoji="1" lang="ja-JP" altLang="ja-JP" sz="1200" kern="1200" dirty="0" smtClean="0">
                <a:solidFill>
                  <a:schemeClr val="tx1"/>
                </a:solidFill>
                <a:effectLst/>
                <a:latin typeface="+mn-lt"/>
                <a:ea typeface="+mn-ea"/>
                <a:cs typeface="+mn-cs"/>
              </a:rPr>
              <a:t>多くの</a:t>
            </a:r>
            <a:r>
              <a:rPr kumimoji="1" lang="en-US" altLang="ja-JP" sz="1200" kern="1200" dirty="0" smtClean="0">
                <a:solidFill>
                  <a:schemeClr val="tx1"/>
                </a:solidFill>
                <a:effectLst/>
                <a:latin typeface="+mn-lt"/>
                <a:ea typeface="+mn-ea"/>
                <a:cs typeface="+mn-cs"/>
              </a:rPr>
              <a:t>PC</a:t>
            </a:r>
            <a:r>
              <a:rPr kumimoji="1" lang="ja-JP" altLang="ja-JP" sz="1200" kern="1200" dirty="0" smtClean="0">
                <a:solidFill>
                  <a:schemeClr val="tx1"/>
                </a:solidFill>
                <a:effectLst/>
                <a:latin typeface="+mn-lt"/>
                <a:ea typeface="+mn-ea"/>
                <a:cs typeface="+mn-cs"/>
              </a:rPr>
              <a:t>ユーザーを抱える企業や教育機関は、セキュリティ上の心配が少なく、運用管理側の負担も少ない</a:t>
            </a:r>
            <a:r>
              <a:rPr kumimoji="1" lang="en-US" altLang="ja-JP" sz="1200" kern="1200" dirty="0" err="1" smtClean="0">
                <a:solidFill>
                  <a:schemeClr val="tx1"/>
                </a:solidFill>
                <a:effectLst/>
                <a:latin typeface="+mn-lt"/>
                <a:ea typeface="+mn-ea"/>
                <a:cs typeface="+mn-cs"/>
              </a:rPr>
              <a:t>Chromebook</a:t>
            </a:r>
            <a:r>
              <a:rPr kumimoji="1" lang="ja-JP" altLang="ja-JP" sz="1200" kern="1200" dirty="0" smtClean="0">
                <a:solidFill>
                  <a:schemeClr val="tx1"/>
                </a:solidFill>
                <a:effectLst/>
                <a:latin typeface="+mn-lt"/>
                <a:ea typeface="+mn-ea"/>
                <a:cs typeface="+mn-cs"/>
              </a:rPr>
              <a:t>に注目しています。まだ</a:t>
            </a:r>
            <a:r>
              <a:rPr kumimoji="1" lang="en-US" altLang="ja-JP" sz="1200" kern="1200" dirty="0" smtClean="0">
                <a:solidFill>
                  <a:schemeClr val="tx1"/>
                </a:solidFill>
                <a:effectLst/>
                <a:latin typeface="+mn-lt"/>
                <a:ea typeface="+mn-ea"/>
                <a:cs typeface="+mn-cs"/>
              </a:rPr>
              <a:t>PC</a:t>
            </a:r>
            <a:r>
              <a:rPr kumimoji="1" lang="ja-JP" altLang="ja-JP" sz="1200" kern="1200" dirty="0" smtClean="0">
                <a:solidFill>
                  <a:schemeClr val="tx1"/>
                </a:solidFill>
                <a:effectLst/>
                <a:latin typeface="+mn-lt"/>
                <a:ea typeface="+mn-ea"/>
                <a:cs typeface="+mn-cs"/>
              </a:rPr>
              <a:t>でなければできないことや使い勝手で、従来型のノート</a:t>
            </a:r>
            <a:r>
              <a:rPr kumimoji="1" lang="en-US" altLang="ja-JP" sz="1200" kern="1200" dirty="0" smtClean="0">
                <a:solidFill>
                  <a:schemeClr val="tx1"/>
                </a:solidFill>
                <a:effectLst/>
                <a:latin typeface="+mn-lt"/>
                <a:ea typeface="+mn-ea"/>
                <a:cs typeface="+mn-cs"/>
              </a:rPr>
              <a:t>PC</a:t>
            </a:r>
            <a:r>
              <a:rPr kumimoji="1" lang="ja-JP" altLang="ja-JP" sz="1200" kern="1200" dirty="0" smtClean="0">
                <a:solidFill>
                  <a:schemeClr val="tx1"/>
                </a:solidFill>
                <a:effectLst/>
                <a:latin typeface="+mn-lt"/>
                <a:ea typeface="+mn-ea"/>
                <a:cs typeface="+mn-cs"/>
              </a:rPr>
              <a:t>が必要だとの声も少なくはありませんが、ネットワーク環境やクラウド・サービスの充実とともに、新たな選択肢としてその地位を確立してゆくことになるでしょう。</a:t>
            </a:r>
          </a:p>
          <a:p>
            <a:endParaRPr kumimoji="1" lang="ja-JP" altLang="en-US" dirty="0"/>
          </a:p>
        </p:txBody>
      </p:sp>
      <p:sp>
        <p:nvSpPr>
          <p:cNvPr id="4" name="スライド番号プレースホルダー 3"/>
          <p:cNvSpPr>
            <a:spLocks noGrp="1"/>
          </p:cNvSpPr>
          <p:nvPr>
            <p:ph type="sldNum" sz="quarter" idx="10"/>
          </p:nvPr>
        </p:nvSpPr>
        <p:spPr/>
        <p:txBody>
          <a:bodyPr/>
          <a:lstStyle/>
          <a:p>
            <a:fld id="{A26A5AFC-0313-244E-A5A2-5096E4321F46}" type="slidenum">
              <a:rPr kumimoji="1" lang="ja-JP" altLang="en-US" smtClean="0"/>
              <a:t>2</a:t>
            </a:fld>
            <a:endParaRPr kumimoji="1" lang="ja-JP" altLang="en-US"/>
          </a:p>
        </p:txBody>
      </p:sp>
    </p:spTree>
    <p:extLst>
      <p:ext uri="{BB962C8B-B14F-4D97-AF65-F5344CB8AC3E}">
        <p14:creationId xmlns:p14="http://schemas.microsoft.com/office/powerpoint/2010/main" val="7371174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正方形/長方形 6"/>
          <p:cNvSpPr/>
          <p:nvPr userDrawn="1"/>
        </p:nvSpPr>
        <p:spPr>
          <a:xfrm>
            <a:off x="0" y="0"/>
            <a:ext cx="9144000" cy="6858000"/>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9" name="正方形/長方形 8"/>
          <p:cNvSpPr/>
          <p:nvPr userDrawn="1"/>
        </p:nvSpPr>
        <p:spPr>
          <a:xfrm flipV="1">
            <a:off x="685800" y="2276971"/>
            <a:ext cx="7772400" cy="93308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 name="タイトル 1"/>
          <p:cNvSpPr>
            <a:spLocks noGrp="1"/>
          </p:cNvSpPr>
          <p:nvPr>
            <p:ph type="ctrTitle"/>
          </p:nvPr>
        </p:nvSpPr>
        <p:spPr>
          <a:xfrm>
            <a:off x="685800" y="2276971"/>
            <a:ext cx="7772400" cy="933083"/>
          </a:xfrm>
        </p:spPr>
        <p:txBody>
          <a:bodyPr/>
          <a:lstStyle>
            <a:lvl1pPr algn="r">
              <a:defRPr sz="3600">
                <a:solidFill>
                  <a:schemeClr val="bg1"/>
                </a:solidFill>
              </a:defRPr>
            </a:lvl1pPr>
          </a:lstStyle>
          <a:p>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685800" y="3886200"/>
            <a:ext cx="7772400" cy="566005"/>
          </a:xfrm>
        </p:spPr>
        <p:txBody>
          <a:bodyPr>
            <a:normAutofit/>
          </a:bodyPr>
          <a:lstStyle>
            <a:lvl1pPr marL="0" indent="0" algn="r">
              <a:buNone/>
              <a:defRPr sz="24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 name="正方形/長方形 9"/>
          <p:cNvSpPr/>
          <p:nvPr userDrawn="1"/>
        </p:nvSpPr>
        <p:spPr>
          <a:xfrm flipV="1">
            <a:off x="0" y="-1"/>
            <a:ext cx="244235" cy="237265"/>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3" name="正方形/長方形 12"/>
          <p:cNvSpPr/>
          <p:nvPr userDrawn="1"/>
        </p:nvSpPr>
        <p:spPr>
          <a:xfrm flipV="1">
            <a:off x="0" y="6662718"/>
            <a:ext cx="9144000" cy="20189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6" name="正方形/長方形 15"/>
          <p:cNvSpPr/>
          <p:nvPr userDrawn="1"/>
        </p:nvSpPr>
        <p:spPr>
          <a:xfrm flipV="1">
            <a:off x="244236" y="0"/>
            <a:ext cx="244235" cy="237265"/>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18" name="図 17"/>
          <p:cNvPicPr>
            <a:picLocks noChangeAspect="1"/>
          </p:cNvPicPr>
          <p:nvPr userDrawn="1"/>
        </p:nvPicPr>
        <p:blipFill>
          <a:blip r:embed="rId2"/>
          <a:stretch>
            <a:fillRect/>
          </a:stretch>
        </p:blipFill>
        <p:spPr>
          <a:xfrm>
            <a:off x="99885" y="6717943"/>
            <a:ext cx="639634" cy="95299"/>
          </a:xfrm>
          <a:prstGeom prst="rect">
            <a:avLst/>
          </a:prstGeom>
        </p:spPr>
      </p:pic>
      <p:pic>
        <p:nvPicPr>
          <p:cNvPr id="19" name="図 18"/>
          <p:cNvPicPr>
            <a:picLocks noChangeAspect="1"/>
          </p:cNvPicPr>
          <p:nvPr userDrawn="1"/>
        </p:nvPicPr>
        <p:blipFill>
          <a:blip r:embed="rId3"/>
          <a:stretch>
            <a:fillRect/>
          </a:stretch>
        </p:blipFill>
        <p:spPr>
          <a:xfrm>
            <a:off x="742723" y="6719347"/>
            <a:ext cx="401579" cy="103634"/>
          </a:xfrm>
          <a:prstGeom prst="rect">
            <a:avLst/>
          </a:prstGeom>
        </p:spPr>
      </p:pic>
      <p:sp>
        <p:nvSpPr>
          <p:cNvPr id="22" name="正方形/長方形 21"/>
          <p:cNvSpPr/>
          <p:nvPr userDrawn="1"/>
        </p:nvSpPr>
        <p:spPr>
          <a:xfrm flipH="1" flipV="1">
            <a:off x="9059333" y="-2"/>
            <a:ext cx="97309" cy="6858002"/>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1" name="正方形/長方形 20"/>
          <p:cNvSpPr/>
          <p:nvPr userDrawn="1"/>
        </p:nvSpPr>
        <p:spPr>
          <a:xfrm flipV="1">
            <a:off x="9059334" y="6662710"/>
            <a:ext cx="97896" cy="201897"/>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8" name="図 7" descr="単独LOGO01.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470204" y="5560175"/>
            <a:ext cx="987996" cy="1082996"/>
          </a:xfrm>
          <a:prstGeom prst="rect">
            <a:avLst/>
          </a:prstGeom>
        </p:spPr>
      </p:pic>
    </p:spTree>
    <p:extLst>
      <p:ext uri="{BB962C8B-B14F-4D97-AF65-F5344CB8AC3E}">
        <p14:creationId xmlns:p14="http://schemas.microsoft.com/office/powerpoint/2010/main" val="423721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907437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0" y="6658020"/>
            <a:ext cx="1095570" cy="199979"/>
          </a:xfrm>
          <a:prstGeom prst="rect">
            <a:avLst/>
          </a:prstGeom>
        </p:spPr>
        <p:txBody>
          <a:bodyPr/>
          <a:lstStyle/>
          <a:p>
            <a:endParaRPr kumimoji="1" lang="ja-JP" altLang="en-US" dirty="0"/>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3717974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386068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3672147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a:xfrm>
            <a:off x="0" y="6658020"/>
            <a:ext cx="1095570" cy="199979"/>
          </a:xfrm>
          <a:prstGeom prst="rect">
            <a:avLst/>
          </a:prstGeom>
        </p:spPr>
        <p:txBody>
          <a:bodyPr/>
          <a:lstStyle/>
          <a:p>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4007100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a:xfrm>
            <a:off x="0" y="6658020"/>
            <a:ext cx="1095570" cy="199979"/>
          </a:xfrm>
          <a:prstGeom prst="rect">
            <a:avLst/>
          </a:prstGeom>
        </p:spPr>
        <p:txBody>
          <a:bodyPr/>
          <a:lstStyle/>
          <a:p>
            <a:endParaRPr kumimoji="1" lang="ja-JP" altLang="en-US"/>
          </a:p>
        </p:txBody>
      </p:sp>
      <p:sp>
        <p:nvSpPr>
          <p:cNvPr id="8" name="フッター プレースホルダー 7"/>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815828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5" name="スライド番号プレースホルダー 4"/>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959072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093683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7" name="スライド番号プレースホルダー 6"/>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122703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プレースホルダーまでドラッグするかアイコンをクリックして図を追加</a:t>
            </a:r>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7" name="スライド番号プレースホルダー 6"/>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5671160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686800" cy="416221"/>
          </a:xfrm>
          <a:prstGeom prst="rect">
            <a:avLst/>
          </a:prstGeom>
        </p:spPr>
        <p:txBody>
          <a:bodyPr vert="horz" lIns="91440" tIns="45720" rIns="91440" bIns="45720" rtlCol="0" anchor="ctr">
            <a:no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976974"/>
            <a:ext cx="8229600" cy="5149190"/>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pic>
        <p:nvPicPr>
          <p:cNvPr id="12" name="図 11"/>
          <p:cNvPicPr>
            <a:picLocks noChangeAspect="1"/>
          </p:cNvPicPr>
          <p:nvPr/>
        </p:nvPicPr>
        <p:blipFill>
          <a:blip r:embed="rId13"/>
          <a:stretch>
            <a:fillRect/>
          </a:stretch>
        </p:blipFill>
        <p:spPr>
          <a:xfrm>
            <a:off x="7974619" y="6708204"/>
            <a:ext cx="639634" cy="95299"/>
          </a:xfrm>
          <a:prstGeom prst="rect">
            <a:avLst/>
          </a:prstGeom>
        </p:spPr>
      </p:pic>
      <p:sp>
        <p:nvSpPr>
          <p:cNvPr id="16" name="正方形/長方形 15"/>
          <p:cNvSpPr/>
          <p:nvPr/>
        </p:nvSpPr>
        <p:spPr>
          <a:xfrm flipV="1">
            <a:off x="0" y="6662718"/>
            <a:ext cx="9144000" cy="20189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17" name="図 16"/>
          <p:cNvPicPr>
            <a:picLocks noChangeAspect="1"/>
          </p:cNvPicPr>
          <p:nvPr/>
        </p:nvPicPr>
        <p:blipFill>
          <a:blip r:embed="rId13"/>
          <a:stretch>
            <a:fillRect/>
          </a:stretch>
        </p:blipFill>
        <p:spPr>
          <a:xfrm>
            <a:off x="99885" y="6717943"/>
            <a:ext cx="639634" cy="95299"/>
          </a:xfrm>
          <a:prstGeom prst="rect">
            <a:avLst/>
          </a:prstGeom>
        </p:spPr>
      </p:pic>
      <p:pic>
        <p:nvPicPr>
          <p:cNvPr id="18" name="図 17"/>
          <p:cNvPicPr>
            <a:picLocks noChangeAspect="1"/>
          </p:cNvPicPr>
          <p:nvPr/>
        </p:nvPicPr>
        <p:blipFill>
          <a:blip r:embed="rId14"/>
          <a:stretch>
            <a:fillRect/>
          </a:stretch>
        </p:blipFill>
        <p:spPr>
          <a:xfrm>
            <a:off x="742723" y="6719347"/>
            <a:ext cx="401579" cy="103634"/>
          </a:xfrm>
          <a:prstGeom prst="rect">
            <a:avLst/>
          </a:prstGeom>
        </p:spPr>
      </p:pic>
      <p:sp>
        <p:nvSpPr>
          <p:cNvPr id="19" name="正方形/長方形 18"/>
          <p:cNvSpPr/>
          <p:nvPr/>
        </p:nvSpPr>
        <p:spPr>
          <a:xfrm flipV="1">
            <a:off x="9065846" y="6662710"/>
            <a:ext cx="91383" cy="201897"/>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cxnSp>
        <p:nvCxnSpPr>
          <p:cNvPr id="5" name="直線コネクタ 4"/>
          <p:cNvCxnSpPr/>
          <p:nvPr/>
        </p:nvCxnSpPr>
        <p:spPr>
          <a:xfrm>
            <a:off x="457200" y="703900"/>
            <a:ext cx="8686800" cy="6498"/>
          </a:xfrm>
          <a:prstGeom prst="line">
            <a:avLst/>
          </a:prstGeom>
          <a:ln w="12700" cmpd="sng">
            <a:solidFill>
              <a:srgbClr val="33ACBD"/>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0" y="703900"/>
            <a:ext cx="457200" cy="0"/>
          </a:xfrm>
          <a:prstGeom prst="line">
            <a:avLst/>
          </a:prstGeom>
          <a:ln w="12700" cmpd="sng">
            <a:solidFill>
              <a:srgbClr val="CC0000"/>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4"/>
          </p:nvPr>
        </p:nvSpPr>
        <p:spPr>
          <a:xfrm>
            <a:off x="6932246" y="6651702"/>
            <a:ext cx="2133600" cy="217800"/>
          </a:xfrm>
          <a:prstGeom prst="rect">
            <a:avLst/>
          </a:prstGeom>
        </p:spPr>
        <p:txBody>
          <a:bodyPr vert="horz" lIns="91440" tIns="45720" rIns="91440" bIns="45720" rtlCol="0" anchor="ctr"/>
          <a:lstStyle>
            <a:lvl1pPr algn="r">
              <a:defRPr sz="1000">
                <a:solidFill>
                  <a:schemeClr val="bg1"/>
                </a:solidFill>
                <a:latin typeface="American Typewriter"/>
                <a:cs typeface="American Typewriter"/>
              </a:defRPr>
            </a:lvl1pPr>
          </a:lstStyle>
          <a:p>
            <a:fld id="{8FF8CC5D-A65D-5946-99B5-645367A967AD}" type="slidenum">
              <a:rPr lang="ja-JP" altLang="en-US" smtClean="0"/>
              <a:pPr/>
              <a:t>‹#›</a:t>
            </a:fld>
            <a:endParaRPr lang="ja-JP" altLang="en-US" dirty="0"/>
          </a:p>
        </p:txBody>
      </p:sp>
    </p:spTree>
    <p:extLst>
      <p:ext uri="{BB962C8B-B14F-4D97-AF65-F5344CB8AC3E}">
        <p14:creationId xmlns:p14="http://schemas.microsoft.com/office/powerpoint/2010/main" val="2776234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kumimoji="1" sz="2800" kern="1200">
          <a:solidFill>
            <a:srgbClr val="7F7F7F"/>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830355" y="2775338"/>
            <a:ext cx="7499634" cy="1307324"/>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2800" dirty="0" smtClean="0">
                <a:solidFill>
                  <a:srgbClr val="FFFFFF"/>
                </a:solidFill>
                <a:latin typeface="Arial"/>
                <a:ea typeface="HGP創英角ｺﾞｼｯｸUB" pitchFamily="50" charset="-128"/>
                <a:cs typeface="Arial"/>
              </a:rPr>
              <a:t>Google </a:t>
            </a:r>
            <a:r>
              <a:rPr lang="en-US" altLang="ja-JP" sz="2800" dirty="0" err="1" smtClean="0">
                <a:solidFill>
                  <a:srgbClr val="FFFFFF"/>
                </a:solidFill>
                <a:latin typeface="Arial"/>
                <a:ea typeface="HGP創英角ｺﾞｼｯｸUB" pitchFamily="50" charset="-128"/>
                <a:cs typeface="Arial"/>
              </a:rPr>
              <a:t>Chromebook</a:t>
            </a:r>
            <a:endParaRPr lang="en-US" altLang="ja-JP" sz="2800" dirty="0">
              <a:solidFill>
                <a:srgbClr val="FFFFFF"/>
              </a:solidFill>
              <a:effectLst/>
              <a:latin typeface="Arial"/>
              <a:ea typeface="HGP創英角ｺﾞｼｯｸUB" pitchFamily="50" charset="-128"/>
              <a:cs typeface="Arial"/>
            </a:endParaRPr>
          </a:p>
        </p:txBody>
      </p:sp>
      <p:sp>
        <p:nvSpPr>
          <p:cNvPr id="7" name="正方形/長方形 6"/>
          <p:cNvSpPr/>
          <p:nvPr/>
        </p:nvSpPr>
        <p:spPr>
          <a:xfrm>
            <a:off x="830354" y="2775338"/>
            <a:ext cx="83270" cy="1307324"/>
          </a:xfrm>
          <a:prstGeom prst="rect">
            <a:avLst/>
          </a:prstGeom>
          <a:solidFill>
            <a:srgbClr val="CC0000"/>
          </a:solidFill>
          <a:ln>
            <a:noFill/>
          </a:ln>
        </p:spPr>
        <p:style>
          <a:lnRef idx="2">
            <a:schemeClr val="dk1"/>
          </a:lnRef>
          <a:fillRef idx="1">
            <a:schemeClr val="lt1"/>
          </a:fillRef>
          <a:effectRef idx="0">
            <a:schemeClr val="dk1"/>
          </a:effectRef>
          <a:fontRef idx="minor">
            <a:schemeClr val="dk1"/>
          </a:fontRef>
        </p:style>
        <p:txBody>
          <a:bodyPr rtlCol="0" anchor="ctr"/>
          <a:lstStyle/>
          <a:p>
            <a:pPr algn="r"/>
            <a:endParaRPr lang="en-US" altLang="ja-JP" sz="2400" dirty="0">
              <a:solidFill>
                <a:srgbClr val="FFFFFF"/>
              </a:solidFill>
              <a:effectLst/>
              <a:latin typeface="Arial"/>
              <a:ea typeface="HGP創英角ｺﾞｼｯｸUB" pitchFamily="50" charset="-128"/>
              <a:cs typeface="Arial"/>
            </a:endParaRPr>
          </a:p>
        </p:txBody>
      </p:sp>
      <p:pic>
        <p:nvPicPr>
          <p:cNvPr id="8" name="図 7"/>
          <p:cNvPicPr>
            <a:picLocks noChangeAspect="1"/>
          </p:cNvPicPr>
          <p:nvPr/>
        </p:nvPicPr>
        <p:blipFill>
          <a:blip r:embed="rId2"/>
          <a:stretch>
            <a:fillRect/>
          </a:stretch>
        </p:blipFill>
        <p:spPr>
          <a:xfrm>
            <a:off x="8128001" y="6690381"/>
            <a:ext cx="882650" cy="150697"/>
          </a:xfrm>
          <a:prstGeom prst="rect">
            <a:avLst/>
          </a:prstGeom>
          <a:ln>
            <a:no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51496732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p:cNvSpPr/>
          <p:nvPr/>
        </p:nvSpPr>
        <p:spPr>
          <a:xfrm>
            <a:off x="990600" y="985089"/>
            <a:ext cx="7156450" cy="1805736"/>
          </a:xfrm>
          <a:prstGeom prst="rect">
            <a:avLst/>
          </a:prstGeom>
          <a:solidFill>
            <a:srgbClr val="999966"/>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5" name="正方形/長方形 44"/>
          <p:cNvSpPr/>
          <p:nvPr/>
        </p:nvSpPr>
        <p:spPr>
          <a:xfrm>
            <a:off x="5137945" y="1123950"/>
            <a:ext cx="2674415" cy="1506736"/>
          </a:xfrm>
          <a:prstGeom prst="rect">
            <a:avLst/>
          </a:prstGeom>
          <a:solidFill>
            <a:srgbClr val="CCFFCC"/>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10" name="正方形/長方形 9"/>
          <p:cNvSpPr/>
          <p:nvPr/>
        </p:nvSpPr>
        <p:spPr>
          <a:xfrm>
            <a:off x="990600" y="3658438"/>
            <a:ext cx="3441700" cy="2355011"/>
          </a:xfrm>
          <a:prstGeom prst="rect">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18" name="正方形/長方形 17"/>
          <p:cNvSpPr/>
          <p:nvPr/>
        </p:nvSpPr>
        <p:spPr>
          <a:xfrm>
            <a:off x="1864678" y="4233113"/>
            <a:ext cx="1538922" cy="1019175"/>
          </a:xfrm>
          <a:prstGeom prst="rect">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9" name="正方形/長方形 8"/>
          <p:cNvSpPr/>
          <p:nvPr/>
        </p:nvSpPr>
        <p:spPr>
          <a:xfrm>
            <a:off x="4705350" y="3658438"/>
            <a:ext cx="3441700" cy="2355011"/>
          </a:xfrm>
          <a:prstGeom prst="rect">
            <a:avLst/>
          </a:prstGeom>
          <a:solidFill>
            <a:srgbClr val="FFFBD2"/>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12" name="角丸四角形 11"/>
          <p:cNvSpPr/>
          <p:nvPr/>
        </p:nvSpPr>
        <p:spPr>
          <a:xfrm>
            <a:off x="7700328" y="5583759"/>
            <a:ext cx="624522" cy="406400"/>
          </a:xfrm>
          <a:prstGeom prst="roundRect">
            <a:avLst>
              <a:gd name="adj" fmla="val 6877"/>
            </a:avLst>
          </a:prstGeom>
          <a:solidFill>
            <a:schemeClr val="bg1"/>
          </a:solidFill>
          <a:ln>
            <a:no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chemeClr val="bg1"/>
              </a:solidFill>
              <a:latin typeface="ＭＳ Ｐゴシック"/>
              <a:ea typeface="ＭＳ Ｐゴシック"/>
              <a:cs typeface="ＭＳ Ｐゴシック"/>
            </a:endParaRPr>
          </a:p>
        </p:txBody>
      </p:sp>
      <p:sp>
        <p:nvSpPr>
          <p:cNvPr id="11" name="角丸四角形 10"/>
          <p:cNvSpPr/>
          <p:nvPr/>
        </p:nvSpPr>
        <p:spPr>
          <a:xfrm>
            <a:off x="840542" y="5588839"/>
            <a:ext cx="611822" cy="406400"/>
          </a:xfrm>
          <a:prstGeom prst="roundRect">
            <a:avLst>
              <a:gd name="adj" fmla="val 6877"/>
            </a:avLst>
          </a:prstGeom>
          <a:solidFill>
            <a:schemeClr val="bg1"/>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chemeClr val="bg1"/>
              </a:solidFill>
              <a:latin typeface="ＭＳ Ｐゴシック"/>
              <a:ea typeface="ＭＳ Ｐゴシック"/>
              <a:cs typeface="ＭＳ Ｐゴシック"/>
            </a:endParaRPr>
          </a:p>
        </p:txBody>
      </p:sp>
      <p:sp>
        <p:nvSpPr>
          <p:cNvPr id="2" name="タイトル 1"/>
          <p:cNvSpPr>
            <a:spLocks noGrp="1"/>
          </p:cNvSpPr>
          <p:nvPr>
            <p:ph type="title"/>
          </p:nvPr>
        </p:nvSpPr>
        <p:spPr/>
        <p:txBody>
          <a:bodyPr/>
          <a:lstStyle/>
          <a:p>
            <a:r>
              <a:rPr lang="en-US" altLang="ja-JP" dirty="0" err="1" smtClean="0"/>
              <a:t>Chromebook</a:t>
            </a:r>
            <a:endParaRPr kumimoji="1" lang="ja-JP" altLang="en-US" dirty="0"/>
          </a:p>
        </p:txBody>
      </p:sp>
      <p:sp>
        <p:nvSpPr>
          <p:cNvPr id="3" name="スライド番号プレースホルダー 2"/>
          <p:cNvSpPr>
            <a:spLocks noGrp="1"/>
          </p:cNvSpPr>
          <p:nvPr>
            <p:ph type="sldNum" sz="quarter" idx="12"/>
          </p:nvPr>
        </p:nvSpPr>
        <p:spPr/>
        <p:txBody>
          <a:bodyPr/>
          <a:lstStyle/>
          <a:p>
            <a:fld id="{8FF8CC5D-A65D-5946-99B5-645367A967AD}" type="slidenum">
              <a:rPr kumimoji="1" lang="ja-JP" altLang="en-US" smtClean="0"/>
              <a:t>2</a:t>
            </a:fld>
            <a:endParaRPr kumimoji="1" lang="ja-JP" altLang="en-US"/>
          </a:p>
        </p:txBody>
      </p:sp>
      <p:pic>
        <p:nvPicPr>
          <p:cNvPr id="4" name="図 3"/>
          <p:cNvPicPr>
            <a:picLocks noChangeAspect="1"/>
          </p:cNvPicPr>
          <p:nvPr/>
        </p:nvPicPr>
        <p:blipFill>
          <a:blip r:embed="rId3">
            <a:clrChange>
              <a:clrFrom>
                <a:srgbClr val="FFFFFF"/>
              </a:clrFrom>
              <a:clrTo>
                <a:srgbClr val="FFFFFF">
                  <a:alpha val="0"/>
                </a:srgbClr>
              </a:clrTo>
            </a:clrChange>
          </a:blip>
          <a:stretch>
            <a:fillRect/>
          </a:stretch>
        </p:blipFill>
        <p:spPr>
          <a:xfrm>
            <a:off x="7643178" y="5523849"/>
            <a:ext cx="681672" cy="722281"/>
          </a:xfrm>
          <a:prstGeom prst="rect">
            <a:avLst/>
          </a:prstGeom>
        </p:spPr>
      </p:pic>
      <p:pic>
        <p:nvPicPr>
          <p:cNvPr id="5" name="図 4"/>
          <p:cNvPicPr>
            <a:picLocks noChangeAspect="1"/>
          </p:cNvPicPr>
          <p:nvPr/>
        </p:nvPicPr>
        <p:blipFill>
          <a:blip r:embed="rId3">
            <a:clrChange>
              <a:clrFrom>
                <a:srgbClr val="FFFFFF"/>
              </a:clrFrom>
              <a:clrTo>
                <a:srgbClr val="FFFFFF">
                  <a:alpha val="0"/>
                </a:srgbClr>
              </a:clrTo>
            </a:clrChange>
          </a:blip>
          <a:stretch>
            <a:fillRect/>
          </a:stretch>
        </p:blipFill>
        <p:spPr>
          <a:xfrm>
            <a:off x="808792" y="5519602"/>
            <a:ext cx="685680" cy="726528"/>
          </a:xfrm>
          <a:prstGeom prst="rect">
            <a:avLst/>
          </a:prstGeom>
        </p:spPr>
      </p:pic>
      <p:pic>
        <p:nvPicPr>
          <p:cNvPr id="7" name="図 6" descr="MC900441809.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8792" y="420298"/>
            <a:ext cx="1853764" cy="1853764"/>
          </a:xfrm>
          <a:prstGeom prst="rect">
            <a:avLst/>
          </a:prstGeom>
        </p:spPr>
      </p:pic>
      <p:sp>
        <p:nvSpPr>
          <p:cNvPr id="8" name="角丸四角形 7"/>
          <p:cNvSpPr/>
          <p:nvPr/>
        </p:nvSpPr>
        <p:spPr>
          <a:xfrm>
            <a:off x="990600" y="2867864"/>
            <a:ext cx="7156450" cy="732586"/>
          </a:xfrm>
          <a:prstGeom prst="roundRect">
            <a:avLst/>
          </a:prstGeom>
          <a:solidFill>
            <a:schemeClr val="tx2">
              <a:lumMod val="60000"/>
              <a:lumOff val="40000"/>
              <a:alpha val="59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solidFill>
                  <a:srgbClr val="FFFFFF"/>
                </a:solidFill>
                <a:latin typeface="ＭＳ Ｐゴシック"/>
                <a:ea typeface="ＭＳ Ｐゴシック"/>
                <a:cs typeface="ＭＳ Ｐゴシック"/>
              </a:rPr>
              <a:t>　　　インターネット</a:t>
            </a:r>
            <a:endParaRPr kumimoji="1" lang="ja-JP" altLang="en-US" dirty="0">
              <a:solidFill>
                <a:srgbClr val="FFFFFF"/>
              </a:solidFill>
              <a:latin typeface="ＭＳ Ｐゴシック"/>
              <a:ea typeface="ＭＳ Ｐゴシック"/>
              <a:cs typeface="ＭＳ Ｐゴシック"/>
            </a:endParaRPr>
          </a:p>
        </p:txBody>
      </p:sp>
      <p:sp>
        <p:nvSpPr>
          <p:cNvPr id="13" name="円柱 12"/>
          <p:cNvSpPr/>
          <p:nvPr/>
        </p:nvSpPr>
        <p:spPr>
          <a:xfrm>
            <a:off x="1073150" y="4233113"/>
            <a:ext cx="646431" cy="1019175"/>
          </a:xfrm>
          <a:prstGeom prst="can">
            <a:avLst/>
          </a:prstGeom>
          <a:solidFill>
            <a:schemeClr val="accent6">
              <a:lumMod val="5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solidFill>
                  <a:srgbClr val="FFFFFF"/>
                </a:solidFill>
                <a:latin typeface="ＭＳ Ｐゴシック"/>
                <a:ea typeface="ＭＳ Ｐゴシック"/>
                <a:cs typeface="ＭＳ Ｐゴシック"/>
              </a:rPr>
              <a:t>データ</a:t>
            </a:r>
            <a:endParaRPr kumimoji="1" lang="ja-JP" altLang="en-US" sz="1200" dirty="0">
              <a:solidFill>
                <a:srgbClr val="FFFFFF"/>
              </a:solidFill>
              <a:latin typeface="ＭＳ Ｐゴシック"/>
              <a:ea typeface="ＭＳ Ｐゴシック"/>
              <a:cs typeface="ＭＳ Ｐゴシック"/>
            </a:endParaRPr>
          </a:p>
        </p:txBody>
      </p:sp>
      <p:sp>
        <p:nvSpPr>
          <p:cNvPr id="14" name="正方形/長方形 13"/>
          <p:cNvSpPr/>
          <p:nvPr/>
        </p:nvSpPr>
        <p:spPr>
          <a:xfrm>
            <a:off x="1932306" y="4280739"/>
            <a:ext cx="683894" cy="317500"/>
          </a:xfrm>
          <a:prstGeom prst="rect">
            <a:avLst/>
          </a:prstGeom>
          <a:solidFill>
            <a:srgbClr val="00009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00" dirty="0" smtClean="0">
                <a:solidFill>
                  <a:srgbClr val="FFFFFF"/>
                </a:solidFill>
                <a:latin typeface="ＭＳ Ｐゴシック"/>
                <a:ea typeface="ＭＳ Ｐゴシック"/>
                <a:cs typeface="ＭＳ Ｐゴシック"/>
              </a:rPr>
              <a:t>文書作成</a:t>
            </a:r>
            <a:endParaRPr kumimoji="1" lang="ja-JP" altLang="en-US" sz="800" dirty="0">
              <a:solidFill>
                <a:srgbClr val="FFFFFF"/>
              </a:solidFill>
              <a:latin typeface="ＭＳ Ｐゴシック"/>
              <a:ea typeface="ＭＳ Ｐゴシック"/>
              <a:cs typeface="ＭＳ Ｐゴシック"/>
            </a:endParaRPr>
          </a:p>
        </p:txBody>
      </p:sp>
      <p:sp>
        <p:nvSpPr>
          <p:cNvPr id="15" name="正方形/長方形 14"/>
          <p:cNvSpPr/>
          <p:nvPr/>
        </p:nvSpPr>
        <p:spPr>
          <a:xfrm>
            <a:off x="2662556" y="4280739"/>
            <a:ext cx="683894" cy="317500"/>
          </a:xfrm>
          <a:prstGeom prst="rect">
            <a:avLst/>
          </a:prstGeom>
          <a:solidFill>
            <a:srgbClr val="00009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00" dirty="0" smtClean="0">
                <a:solidFill>
                  <a:srgbClr val="FFFFFF"/>
                </a:solidFill>
                <a:latin typeface="ＭＳ Ｐゴシック"/>
                <a:ea typeface="ＭＳ Ｐゴシック"/>
                <a:cs typeface="ＭＳ Ｐゴシック"/>
              </a:rPr>
              <a:t>表計算</a:t>
            </a:r>
            <a:endParaRPr kumimoji="1" lang="ja-JP" altLang="en-US" sz="800" dirty="0">
              <a:solidFill>
                <a:srgbClr val="FFFFFF"/>
              </a:solidFill>
              <a:latin typeface="ＭＳ Ｐゴシック"/>
              <a:ea typeface="ＭＳ Ｐゴシック"/>
              <a:cs typeface="ＭＳ Ｐゴシック"/>
            </a:endParaRPr>
          </a:p>
        </p:txBody>
      </p:sp>
      <p:sp>
        <p:nvSpPr>
          <p:cNvPr id="16" name="正方形/長方形 15"/>
          <p:cNvSpPr/>
          <p:nvPr/>
        </p:nvSpPr>
        <p:spPr>
          <a:xfrm>
            <a:off x="1932306" y="4642689"/>
            <a:ext cx="683894" cy="317500"/>
          </a:xfrm>
          <a:prstGeom prst="rect">
            <a:avLst/>
          </a:prstGeom>
          <a:solidFill>
            <a:srgbClr val="00009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00" dirty="0" smtClean="0">
                <a:solidFill>
                  <a:srgbClr val="FFFFFF"/>
                </a:solidFill>
                <a:latin typeface="ＭＳ Ｐゴシック"/>
                <a:ea typeface="ＭＳ Ｐゴシック"/>
                <a:cs typeface="ＭＳ Ｐゴシック"/>
              </a:rPr>
              <a:t>プレゼン</a:t>
            </a:r>
            <a:endParaRPr kumimoji="1" lang="ja-JP" altLang="en-US" sz="800" dirty="0">
              <a:solidFill>
                <a:srgbClr val="FFFFFF"/>
              </a:solidFill>
              <a:latin typeface="ＭＳ Ｐゴシック"/>
              <a:ea typeface="ＭＳ Ｐゴシック"/>
              <a:cs typeface="ＭＳ Ｐゴシック"/>
            </a:endParaRPr>
          </a:p>
        </p:txBody>
      </p:sp>
      <p:sp>
        <p:nvSpPr>
          <p:cNvPr id="17" name="正方形/長方形 16"/>
          <p:cNvSpPr/>
          <p:nvPr/>
        </p:nvSpPr>
        <p:spPr>
          <a:xfrm>
            <a:off x="2662556" y="4642689"/>
            <a:ext cx="683894" cy="317500"/>
          </a:xfrm>
          <a:prstGeom prst="rect">
            <a:avLst/>
          </a:prstGeom>
          <a:solidFill>
            <a:srgbClr val="00009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00" dirty="0" smtClean="0">
                <a:solidFill>
                  <a:srgbClr val="FFFFFF"/>
                </a:solidFill>
                <a:latin typeface="ＭＳ Ｐゴシック"/>
                <a:ea typeface="ＭＳ Ｐゴシック"/>
                <a:cs typeface="ＭＳ Ｐゴシック"/>
              </a:rPr>
              <a:t>・・・</a:t>
            </a:r>
            <a:endParaRPr kumimoji="1" lang="ja-JP" altLang="en-US" sz="800" dirty="0">
              <a:solidFill>
                <a:srgbClr val="FFFFFF"/>
              </a:solidFill>
              <a:latin typeface="ＭＳ Ｐゴシック"/>
              <a:ea typeface="ＭＳ Ｐゴシック"/>
              <a:cs typeface="ＭＳ Ｐゴシック"/>
            </a:endParaRPr>
          </a:p>
        </p:txBody>
      </p:sp>
      <p:sp>
        <p:nvSpPr>
          <p:cNvPr id="19" name="正方形/長方形 18"/>
          <p:cNvSpPr/>
          <p:nvPr/>
        </p:nvSpPr>
        <p:spPr>
          <a:xfrm>
            <a:off x="3478689" y="4233113"/>
            <a:ext cx="858361" cy="1019175"/>
          </a:xfrm>
          <a:prstGeom prst="rect">
            <a:avLst/>
          </a:prstGeom>
          <a:solidFill>
            <a:srgbClr val="FF660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solidFill>
                  <a:srgbClr val="FFFFFF"/>
                </a:solidFill>
                <a:latin typeface="ＭＳ Ｐゴシック"/>
                <a:ea typeface="ＭＳ Ｐゴシック"/>
                <a:cs typeface="ＭＳ Ｐゴシック"/>
              </a:rPr>
              <a:t>ブラウザ</a:t>
            </a:r>
            <a:endParaRPr kumimoji="1" lang="ja-JP" altLang="en-US" sz="1200" dirty="0">
              <a:solidFill>
                <a:srgbClr val="FFFFFF"/>
              </a:solidFill>
              <a:latin typeface="ＭＳ Ｐゴシック"/>
              <a:ea typeface="ＭＳ Ｐゴシック"/>
              <a:cs typeface="ＭＳ Ｐゴシック"/>
            </a:endParaRPr>
          </a:p>
        </p:txBody>
      </p:sp>
      <p:sp>
        <p:nvSpPr>
          <p:cNvPr id="20" name="正方形/長方形 19"/>
          <p:cNvSpPr/>
          <p:nvPr/>
        </p:nvSpPr>
        <p:spPr>
          <a:xfrm>
            <a:off x="1864678" y="5347539"/>
            <a:ext cx="2472372" cy="404078"/>
          </a:xfrm>
          <a:prstGeom prst="rect">
            <a:avLst/>
          </a:prstGeom>
          <a:solidFill>
            <a:srgbClr val="3366FF"/>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solidFill>
                  <a:srgbClr val="FFFFFF"/>
                </a:solidFill>
                <a:latin typeface="ＭＳ Ｐゴシック"/>
                <a:ea typeface="ＭＳ Ｐゴシック"/>
                <a:cs typeface="ＭＳ Ｐゴシック"/>
              </a:rPr>
              <a:t>画面表示・入出力操作</a:t>
            </a:r>
            <a:endParaRPr kumimoji="1" lang="ja-JP" altLang="en-US" sz="1200" dirty="0">
              <a:solidFill>
                <a:srgbClr val="FFFFFF"/>
              </a:solidFill>
              <a:latin typeface="ＭＳ Ｐゴシック"/>
              <a:ea typeface="ＭＳ Ｐゴシック"/>
              <a:cs typeface="ＭＳ Ｐゴシック"/>
            </a:endParaRPr>
          </a:p>
        </p:txBody>
      </p:sp>
      <p:sp>
        <p:nvSpPr>
          <p:cNvPr id="21" name="正方形/長方形 20"/>
          <p:cNvSpPr/>
          <p:nvPr/>
        </p:nvSpPr>
        <p:spPr>
          <a:xfrm>
            <a:off x="1073150" y="3753690"/>
            <a:ext cx="3263900" cy="361950"/>
          </a:xfrm>
          <a:prstGeom prst="rect">
            <a:avLst/>
          </a:prstGeom>
          <a:solidFill>
            <a:srgbClr val="00800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solidFill>
                  <a:srgbClr val="FFFFFF"/>
                </a:solidFill>
                <a:latin typeface="ＭＳ Ｐゴシック"/>
                <a:ea typeface="ＭＳ Ｐゴシック"/>
                <a:cs typeface="ＭＳ Ｐゴシック"/>
              </a:rPr>
              <a:t>通信</a:t>
            </a:r>
            <a:endParaRPr kumimoji="1" lang="ja-JP" altLang="en-US" sz="1200" dirty="0">
              <a:solidFill>
                <a:srgbClr val="FFFFFF"/>
              </a:solidFill>
              <a:latin typeface="ＭＳ Ｐゴシック"/>
              <a:ea typeface="ＭＳ Ｐゴシック"/>
              <a:cs typeface="ＭＳ Ｐゴシック"/>
            </a:endParaRPr>
          </a:p>
        </p:txBody>
      </p:sp>
      <p:sp>
        <p:nvSpPr>
          <p:cNvPr id="22" name="正方形/長方形 21"/>
          <p:cNvSpPr/>
          <p:nvPr/>
        </p:nvSpPr>
        <p:spPr>
          <a:xfrm>
            <a:off x="4768850" y="5347539"/>
            <a:ext cx="2472372" cy="404078"/>
          </a:xfrm>
          <a:prstGeom prst="rect">
            <a:avLst/>
          </a:prstGeom>
          <a:solidFill>
            <a:srgbClr val="3366FF"/>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solidFill>
                  <a:srgbClr val="FFFFFF"/>
                </a:solidFill>
                <a:latin typeface="ＭＳ Ｐゴシック"/>
                <a:ea typeface="ＭＳ Ｐゴシック"/>
                <a:cs typeface="ＭＳ Ｐゴシック"/>
              </a:rPr>
              <a:t>画面表示・入出力操作</a:t>
            </a:r>
            <a:endParaRPr kumimoji="1" lang="ja-JP" altLang="en-US" sz="1200" dirty="0">
              <a:solidFill>
                <a:srgbClr val="FFFFFF"/>
              </a:solidFill>
              <a:latin typeface="ＭＳ Ｐゴシック"/>
              <a:ea typeface="ＭＳ Ｐゴシック"/>
              <a:cs typeface="ＭＳ Ｐゴシック"/>
            </a:endParaRPr>
          </a:p>
        </p:txBody>
      </p:sp>
      <p:sp>
        <p:nvSpPr>
          <p:cNvPr id="23" name="正方形/長方形 22"/>
          <p:cNvSpPr/>
          <p:nvPr/>
        </p:nvSpPr>
        <p:spPr>
          <a:xfrm>
            <a:off x="4768850" y="3753690"/>
            <a:ext cx="3263900" cy="361950"/>
          </a:xfrm>
          <a:prstGeom prst="rect">
            <a:avLst/>
          </a:prstGeom>
          <a:solidFill>
            <a:srgbClr val="00800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solidFill>
                  <a:srgbClr val="FFFFFF"/>
                </a:solidFill>
                <a:latin typeface="ＭＳ Ｐゴシック"/>
                <a:ea typeface="ＭＳ Ｐゴシック"/>
                <a:cs typeface="ＭＳ Ｐゴシック"/>
              </a:rPr>
              <a:t>通信</a:t>
            </a:r>
            <a:endParaRPr kumimoji="1" lang="ja-JP" altLang="en-US" sz="1200" dirty="0">
              <a:solidFill>
                <a:srgbClr val="FFFFFF"/>
              </a:solidFill>
              <a:latin typeface="ＭＳ Ｐゴシック"/>
              <a:ea typeface="ＭＳ Ｐゴシック"/>
              <a:cs typeface="ＭＳ Ｐゴシック"/>
            </a:endParaRPr>
          </a:p>
        </p:txBody>
      </p:sp>
      <p:sp>
        <p:nvSpPr>
          <p:cNvPr id="24" name="正方形/長方形 23"/>
          <p:cNvSpPr/>
          <p:nvPr/>
        </p:nvSpPr>
        <p:spPr>
          <a:xfrm>
            <a:off x="4768850" y="4233113"/>
            <a:ext cx="3263900" cy="1019175"/>
          </a:xfrm>
          <a:prstGeom prst="rect">
            <a:avLst/>
          </a:prstGeom>
          <a:solidFill>
            <a:srgbClr val="FF660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25" name="テキスト ボックス 24"/>
          <p:cNvSpPr txBox="1"/>
          <p:nvPr/>
        </p:nvSpPr>
        <p:spPr>
          <a:xfrm>
            <a:off x="1864678" y="4949889"/>
            <a:ext cx="1538922" cy="276999"/>
          </a:xfrm>
          <a:prstGeom prst="rect">
            <a:avLst/>
          </a:prstGeom>
          <a:noFill/>
        </p:spPr>
        <p:txBody>
          <a:bodyPr wrap="square" rtlCol="0">
            <a:spAutoFit/>
          </a:bodyPr>
          <a:lstStyle/>
          <a:p>
            <a:pPr algn="ctr"/>
            <a:r>
              <a:rPr kumimoji="1" lang="ja-JP" altLang="en-US" sz="1200" dirty="0" smtClean="0">
                <a:solidFill>
                  <a:srgbClr val="FFFFFF"/>
                </a:solidFill>
              </a:rPr>
              <a:t>オフィス・アプリ</a:t>
            </a:r>
            <a:endParaRPr kumimoji="1" lang="ja-JP" altLang="en-US" sz="1200" dirty="0">
              <a:solidFill>
                <a:srgbClr val="FFFFFF"/>
              </a:solidFill>
            </a:endParaRPr>
          </a:p>
        </p:txBody>
      </p:sp>
      <p:sp>
        <p:nvSpPr>
          <p:cNvPr id="27" name="正方形/長方形 26"/>
          <p:cNvSpPr/>
          <p:nvPr/>
        </p:nvSpPr>
        <p:spPr>
          <a:xfrm>
            <a:off x="6101397" y="1430286"/>
            <a:ext cx="1538922" cy="1019175"/>
          </a:xfrm>
          <a:prstGeom prst="rect">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28" name="円柱 27"/>
          <p:cNvSpPr/>
          <p:nvPr/>
        </p:nvSpPr>
        <p:spPr>
          <a:xfrm>
            <a:off x="5309869" y="1430286"/>
            <a:ext cx="646431" cy="1019175"/>
          </a:xfrm>
          <a:prstGeom prst="can">
            <a:avLst/>
          </a:prstGeom>
          <a:solidFill>
            <a:srgbClr val="984807"/>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solidFill>
                  <a:srgbClr val="FFFFFF"/>
                </a:solidFill>
                <a:latin typeface="ＭＳ Ｐゴシック"/>
                <a:ea typeface="ＭＳ Ｐゴシック"/>
                <a:cs typeface="ＭＳ Ｐゴシック"/>
              </a:rPr>
              <a:t>データ</a:t>
            </a:r>
            <a:endParaRPr kumimoji="1" lang="ja-JP" altLang="en-US" sz="1200" dirty="0">
              <a:solidFill>
                <a:srgbClr val="FFFFFF"/>
              </a:solidFill>
              <a:latin typeface="ＭＳ Ｐゴシック"/>
              <a:ea typeface="ＭＳ Ｐゴシック"/>
              <a:cs typeface="ＭＳ Ｐゴシック"/>
            </a:endParaRPr>
          </a:p>
        </p:txBody>
      </p:sp>
      <p:sp>
        <p:nvSpPr>
          <p:cNvPr id="29" name="正方形/長方形 28"/>
          <p:cNvSpPr/>
          <p:nvPr/>
        </p:nvSpPr>
        <p:spPr>
          <a:xfrm>
            <a:off x="6169025" y="1477912"/>
            <a:ext cx="683894" cy="317500"/>
          </a:xfrm>
          <a:prstGeom prst="rect">
            <a:avLst/>
          </a:prstGeom>
          <a:solidFill>
            <a:srgbClr val="00009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00" dirty="0" smtClean="0">
                <a:solidFill>
                  <a:srgbClr val="FFFFFF"/>
                </a:solidFill>
                <a:latin typeface="ＭＳ Ｐゴシック"/>
                <a:ea typeface="ＭＳ Ｐゴシック"/>
                <a:cs typeface="ＭＳ Ｐゴシック"/>
              </a:rPr>
              <a:t>文書作成</a:t>
            </a:r>
            <a:endParaRPr kumimoji="1" lang="ja-JP" altLang="en-US" sz="800" dirty="0">
              <a:solidFill>
                <a:srgbClr val="FFFFFF"/>
              </a:solidFill>
              <a:latin typeface="ＭＳ Ｐゴシック"/>
              <a:ea typeface="ＭＳ Ｐゴシック"/>
              <a:cs typeface="ＭＳ Ｐゴシック"/>
            </a:endParaRPr>
          </a:p>
        </p:txBody>
      </p:sp>
      <p:sp>
        <p:nvSpPr>
          <p:cNvPr id="30" name="正方形/長方形 29"/>
          <p:cNvSpPr/>
          <p:nvPr/>
        </p:nvSpPr>
        <p:spPr>
          <a:xfrm>
            <a:off x="6899275" y="1477912"/>
            <a:ext cx="683894" cy="317500"/>
          </a:xfrm>
          <a:prstGeom prst="rect">
            <a:avLst/>
          </a:prstGeom>
          <a:solidFill>
            <a:srgbClr val="00009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00" dirty="0" smtClean="0">
                <a:solidFill>
                  <a:srgbClr val="FFFFFF"/>
                </a:solidFill>
                <a:latin typeface="ＭＳ Ｐゴシック"/>
                <a:ea typeface="ＭＳ Ｐゴシック"/>
                <a:cs typeface="ＭＳ Ｐゴシック"/>
              </a:rPr>
              <a:t>表計算</a:t>
            </a:r>
            <a:endParaRPr kumimoji="1" lang="ja-JP" altLang="en-US" sz="800" dirty="0">
              <a:solidFill>
                <a:srgbClr val="FFFFFF"/>
              </a:solidFill>
              <a:latin typeface="ＭＳ Ｐゴシック"/>
              <a:ea typeface="ＭＳ Ｐゴシック"/>
              <a:cs typeface="ＭＳ Ｐゴシック"/>
            </a:endParaRPr>
          </a:p>
        </p:txBody>
      </p:sp>
      <p:sp>
        <p:nvSpPr>
          <p:cNvPr id="31" name="正方形/長方形 30"/>
          <p:cNvSpPr/>
          <p:nvPr/>
        </p:nvSpPr>
        <p:spPr>
          <a:xfrm>
            <a:off x="6169025" y="1839862"/>
            <a:ext cx="683894" cy="317500"/>
          </a:xfrm>
          <a:prstGeom prst="rect">
            <a:avLst/>
          </a:prstGeom>
          <a:solidFill>
            <a:srgbClr val="00009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00" dirty="0" smtClean="0">
                <a:solidFill>
                  <a:srgbClr val="FFFFFF"/>
                </a:solidFill>
                <a:latin typeface="ＭＳ Ｐゴシック"/>
                <a:ea typeface="ＭＳ Ｐゴシック"/>
                <a:cs typeface="ＭＳ Ｐゴシック"/>
              </a:rPr>
              <a:t>プレゼン</a:t>
            </a:r>
            <a:endParaRPr kumimoji="1" lang="ja-JP" altLang="en-US" sz="800" dirty="0">
              <a:solidFill>
                <a:srgbClr val="FFFFFF"/>
              </a:solidFill>
              <a:latin typeface="ＭＳ Ｐゴシック"/>
              <a:ea typeface="ＭＳ Ｐゴシック"/>
              <a:cs typeface="ＭＳ Ｐゴシック"/>
            </a:endParaRPr>
          </a:p>
        </p:txBody>
      </p:sp>
      <p:sp>
        <p:nvSpPr>
          <p:cNvPr id="32" name="正方形/長方形 31"/>
          <p:cNvSpPr/>
          <p:nvPr/>
        </p:nvSpPr>
        <p:spPr>
          <a:xfrm>
            <a:off x="6899275" y="1839862"/>
            <a:ext cx="683894" cy="317500"/>
          </a:xfrm>
          <a:prstGeom prst="rect">
            <a:avLst/>
          </a:prstGeom>
          <a:solidFill>
            <a:srgbClr val="00009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00" dirty="0" smtClean="0">
                <a:solidFill>
                  <a:srgbClr val="FFFFFF"/>
                </a:solidFill>
                <a:latin typeface="ＭＳ Ｐゴシック"/>
                <a:ea typeface="ＭＳ Ｐゴシック"/>
                <a:cs typeface="ＭＳ Ｐゴシック"/>
              </a:rPr>
              <a:t>・・・</a:t>
            </a:r>
            <a:endParaRPr kumimoji="1" lang="ja-JP" altLang="en-US" sz="800" dirty="0">
              <a:solidFill>
                <a:srgbClr val="FFFFFF"/>
              </a:solidFill>
              <a:latin typeface="ＭＳ Ｐゴシック"/>
              <a:ea typeface="ＭＳ Ｐゴシック"/>
              <a:cs typeface="ＭＳ Ｐゴシック"/>
            </a:endParaRPr>
          </a:p>
        </p:txBody>
      </p:sp>
      <p:sp>
        <p:nvSpPr>
          <p:cNvPr id="33" name="テキスト ボックス 32"/>
          <p:cNvSpPr txBox="1"/>
          <p:nvPr/>
        </p:nvSpPr>
        <p:spPr>
          <a:xfrm>
            <a:off x="6101397" y="2147062"/>
            <a:ext cx="1538922" cy="276999"/>
          </a:xfrm>
          <a:prstGeom prst="rect">
            <a:avLst/>
          </a:prstGeom>
          <a:noFill/>
        </p:spPr>
        <p:txBody>
          <a:bodyPr wrap="square" rtlCol="0">
            <a:spAutoFit/>
          </a:bodyPr>
          <a:lstStyle/>
          <a:p>
            <a:pPr algn="ctr"/>
            <a:r>
              <a:rPr kumimoji="1" lang="ja-JP" altLang="en-US" sz="1200" dirty="0" smtClean="0">
                <a:solidFill>
                  <a:srgbClr val="FFFFFF"/>
                </a:solidFill>
              </a:rPr>
              <a:t>オフィス・アプリ</a:t>
            </a:r>
            <a:endParaRPr kumimoji="1" lang="ja-JP" altLang="en-US" sz="1200" dirty="0">
              <a:solidFill>
                <a:srgbClr val="FFFFFF"/>
              </a:solidFill>
            </a:endParaRPr>
          </a:p>
        </p:txBody>
      </p:sp>
      <p:sp>
        <p:nvSpPr>
          <p:cNvPr id="34" name="正方形/長方形 33"/>
          <p:cNvSpPr/>
          <p:nvPr/>
        </p:nvSpPr>
        <p:spPr>
          <a:xfrm>
            <a:off x="1383189" y="1546374"/>
            <a:ext cx="769461" cy="460376"/>
          </a:xfrm>
          <a:prstGeom prst="rect">
            <a:avLst/>
          </a:prstGeom>
          <a:solidFill>
            <a:srgbClr val="0000FF">
              <a:alpha val="68000"/>
            </a:srgb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5" name="正方形/長方形 34"/>
          <p:cNvSpPr/>
          <p:nvPr/>
        </p:nvSpPr>
        <p:spPr>
          <a:xfrm>
            <a:off x="2227739" y="1546374"/>
            <a:ext cx="769461" cy="460376"/>
          </a:xfrm>
          <a:prstGeom prst="rect">
            <a:avLst/>
          </a:prstGeom>
          <a:solidFill>
            <a:srgbClr val="0000FF">
              <a:alpha val="68000"/>
            </a:srgb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6" name="正方形/長方形 35"/>
          <p:cNvSpPr/>
          <p:nvPr/>
        </p:nvSpPr>
        <p:spPr>
          <a:xfrm>
            <a:off x="3078639" y="1546374"/>
            <a:ext cx="769461" cy="460376"/>
          </a:xfrm>
          <a:prstGeom prst="rect">
            <a:avLst/>
          </a:prstGeom>
          <a:solidFill>
            <a:srgbClr val="0000FF">
              <a:alpha val="68000"/>
            </a:srgb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7" name="正方形/長方形 36"/>
          <p:cNvSpPr/>
          <p:nvPr/>
        </p:nvSpPr>
        <p:spPr>
          <a:xfrm>
            <a:off x="3935889" y="1546374"/>
            <a:ext cx="769461" cy="460376"/>
          </a:xfrm>
          <a:prstGeom prst="rect">
            <a:avLst/>
          </a:prstGeom>
          <a:solidFill>
            <a:srgbClr val="0000FF">
              <a:alpha val="68000"/>
            </a:srgb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8" name="正方形/長方形 37"/>
          <p:cNvSpPr/>
          <p:nvPr/>
        </p:nvSpPr>
        <p:spPr>
          <a:xfrm>
            <a:off x="1383189" y="2130572"/>
            <a:ext cx="769461" cy="460376"/>
          </a:xfrm>
          <a:prstGeom prst="rect">
            <a:avLst/>
          </a:prstGeom>
          <a:solidFill>
            <a:srgbClr val="0000FF">
              <a:alpha val="68000"/>
            </a:srgb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9" name="正方形/長方形 38"/>
          <p:cNvSpPr/>
          <p:nvPr/>
        </p:nvSpPr>
        <p:spPr>
          <a:xfrm>
            <a:off x="2227739" y="2130572"/>
            <a:ext cx="769461" cy="460376"/>
          </a:xfrm>
          <a:prstGeom prst="rect">
            <a:avLst/>
          </a:prstGeom>
          <a:solidFill>
            <a:srgbClr val="0000FF">
              <a:alpha val="68000"/>
            </a:srgb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0" name="正方形/長方形 39"/>
          <p:cNvSpPr/>
          <p:nvPr/>
        </p:nvSpPr>
        <p:spPr>
          <a:xfrm>
            <a:off x="3078639" y="2130572"/>
            <a:ext cx="769461" cy="460376"/>
          </a:xfrm>
          <a:prstGeom prst="rect">
            <a:avLst/>
          </a:prstGeom>
          <a:solidFill>
            <a:srgbClr val="0000FF">
              <a:alpha val="68000"/>
            </a:srgb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1" name="正方形/長方形 40"/>
          <p:cNvSpPr/>
          <p:nvPr/>
        </p:nvSpPr>
        <p:spPr>
          <a:xfrm>
            <a:off x="3935889" y="2130572"/>
            <a:ext cx="769461" cy="460376"/>
          </a:xfrm>
          <a:prstGeom prst="rect">
            <a:avLst/>
          </a:prstGeom>
          <a:solidFill>
            <a:srgbClr val="0000FF">
              <a:alpha val="68000"/>
            </a:srgb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2" name="テキスト ボックス 41"/>
          <p:cNvSpPr txBox="1"/>
          <p:nvPr/>
        </p:nvSpPr>
        <p:spPr>
          <a:xfrm>
            <a:off x="1864678" y="1016247"/>
            <a:ext cx="2335495" cy="461665"/>
          </a:xfrm>
          <a:prstGeom prst="rect">
            <a:avLst/>
          </a:prstGeom>
          <a:noFill/>
        </p:spPr>
        <p:txBody>
          <a:bodyPr wrap="none" rtlCol="0">
            <a:spAutoFit/>
          </a:bodyPr>
          <a:lstStyle/>
          <a:p>
            <a:r>
              <a:rPr kumimoji="1" lang="ja-JP" altLang="en-US" sz="2400" dirty="0" smtClean="0">
                <a:solidFill>
                  <a:srgbClr val="FFFFFF"/>
                </a:solidFill>
              </a:rPr>
              <a:t>クラウドサービス</a:t>
            </a:r>
            <a:endParaRPr kumimoji="1" lang="ja-JP" altLang="en-US" sz="2400" dirty="0">
              <a:solidFill>
                <a:srgbClr val="FFFFFF"/>
              </a:solidFill>
            </a:endParaRPr>
          </a:p>
        </p:txBody>
      </p:sp>
      <p:sp>
        <p:nvSpPr>
          <p:cNvPr id="43" name="上下矢印 42"/>
          <p:cNvSpPr/>
          <p:nvPr/>
        </p:nvSpPr>
        <p:spPr>
          <a:xfrm>
            <a:off x="3715545" y="2730500"/>
            <a:ext cx="405605" cy="1613739"/>
          </a:xfrm>
          <a:prstGeom prst="upDownArrow">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4" name="上下矢印 43"/>
          <p:cNvSpPr/>
          <p:nvPr/>
        </p:nvSpPr>
        <p:spPr>
          <a:xfrm>
            <a:off x="4935142" y="2730500"/>
            <a:ext cx="405605" cy="1613739"/>
          </a:xfrm>
          <a:prstGeom prst="upDownArrow">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6" name="テキスト ボックス 45"/>
          <p:cNvSpPr txBox="1"/>
          <p:nvPr/>
        </p:nvSpPr>
        <p:spPr>
          <a:xfrm>
            <a:off x="5137944" y="1123950"/>
            <a:ext cx="2674415" cy="276999"/>
          </a:xfrm>
          <a:prstGeom prst="rect">
            <a:avLst/>
          </a:prstGeom>
          <a:noFill/>
        </p:spPr>
        <p:txBody>
          <a:bodyPr wrap="square" rtlCol="0">
            <a:spAutoFit/>
          </a:bodyPr>
          <a:lstStyle/>
          <a:p>
            <a:pPr algn="ctr"/>
            <a:r>
              <a:rPr kumimoji="1" lang="en-US" altLang="ja-JP" sz="1200" dirty="0" smtClean="0"/>
              <a:t>Google Apps for work</a:t>
            </a:r>
            <a:r>
              <a:rPr kumimoji="1" lang="ja-JP" altLang="en-US" sz="1200" dirty="0" smtClean="0"/>
              <a:t>など</a:t>
            </a:r>
            <a:endParaRPr kumimoji="1" lang="ja-JP" altLang="en-US" sz="1200" dirty="0"/>
          </a:p>
        </p:txBody>
      </p:sp>
      <p:sp>
        <p:nvSpPr>
          <p:cNvPr id="47" name="正方形/長方形 46"/>
          <p:cNvSpPr/>
          <p:nvPr/>
        </p:nvSpPr>
        <p:spPr>
          <a:xfrm>
            <a:off x="4781550" y="4622801"/>
            <a:ext cx="748923" cy="276999"/>
          </a:xfrm>
          <a:prstGeom prst="rect">
            <a:avLst/>
          </a:prstGeom>
        </p:spPr>
        <p:txBody>
          <a:bodyPr wrap="none">
            <a:spAutoFit/>
          </a:bodyPr>
          <a:lstStyle/>
          <a:p>
            <a:pPr lvl="0" algn="ctr"/>
            <a:r>
              <a:rPr lang="ja-JP" altLang="en-US" sz="1200" dirty="0">
                <a:solidFill>
                  <a:srgbClr val="FFFFFF"/>
                </a:solidFill>
                <a:latin typeface="ＭＳ Ｐゴシック"/>
                <a:cs typeface="ＭＳ Ｐゴシック"/>
              </a:rPr>
              <a:t>ブラウザ</a:t>
            </a:r>
          </a:p>
        </p:txBody>
      </p:sp>
      <p:cxnSp>
        <p:nvCxnSpPr>
          <p:cNvPr id="53" name="直線矢印コネクタ 52"/>
          <p:cNvCxnSpPr/>
          <p:nvPr/>
        </p:nvCxnSpPr>
        <p:spPr>
          <a:xfrm flipV="1">
            <a:off x="7583169" y="2147062"/>
            <a:ext cx="0" cy="2239148"/>
          </a:xfrm>
          <a:prstGeom prst="straightConnector1">
            <a:avLst/>
          </a:prstGeom>
          <a:ln w="12700" cmpd="sng">
            <a:solidFill>
              <a:schemeClr val="bg1"/>
            </a:solidFill>
            <a:prstDash val="sysDash"/>
            <a:headEnd type="arrow"/>
            <a:tailEnd type="none"/>
          </a:ln>
        </p:spPr>
        <p:style>
          <a:lnRef idx="2">
            <a:schemeClr val="accent1"/>
          </a:lnRef>
          <a:fillRef idx="0">
            <a:schemeClr val="accent1"/>
          </a:fillRef>
          <a:effectRef idx="1">
            <a:schemeClr val="accent1"/>
          </a:effectRef>
          <a:fontRef idx="minor">
            <a:schemeClr val="tx1"/>
          </a:fontRef>
        </p:style>
      </p:cxnSp>
      <p:cxnSp>
        <p:nvCxnSpPr>
          <p:cNvPr id="55" name="直線矢印コネクタ 54"/>
          <p:cNvCxnSpPr/>
          <p:nvPr/>
        </p:nvCxnSpPr>
        <p:spPr>
          <a:xfrm flipV="1">
            <a:off x="6169025" y="2147062"/>
            <a:ext cx="0" cy="2239148"/>
          </a:xfrm>
          <a:prstGeom prst="straightConnector1">
            <a:avLst/>
          </a:prstGeom>
          <a:ln w="12700" cmpd="sng">
            <a:solidFill>
              <a:schemeClr val="bg1"/>
            </a:solidFill>
            <a:prstDash val="sysDash"/>
            <a:headEnd type="arrow"/>
            <a:tailEnd type="none"/>
          </a:ln>
        </p:spPr>
        <p:style>
          <a:lnRef idx="2">
            <a:schemeClr val="accent1"/>
          </a:lnRef>
          <a:fillRef idx="0">
            <a:schemeClr val="accent1"/>
          </a:fillRef>
          <a:effectRef idx="1">
            <a:schemeClr val="accent1"/>
          </a:effectRef>
          <a:fontRef idx="minor">
            <a:schemeClr val="tx1"/>
          </a:fontRef>
        </p:style>
      </p:cxnSp>
      <p:sp>
        <p:nvSpPr>
          <p:cNvPr id="48" name="正方形/長方形 47"/>
          <p:cNvSpPr/>
          <p:nvPr/>
        </p:nvSpPr>
        <p:spPr>
          <a:xfrm>
            <a:off x="6169025" y="4373512"/>
            <a:ext cx="683894" cy="317500"/>
          </a:xfrm>
          <a:prstGeom prst="rect">
            <a:avLst/>
          </a:prstGeom>
          <a:solidFill>
            <a:srgbClr val="000090"/>
          </a:solidFill>
          <a:ln w="19050" cmpd="sng">
            <a:solidFill>
              <a:schemeClr val="bg1"/>
            </a:solidFill>
            <a:prstDash val="sysDash"/>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00" dirty="0" smtClean="0">
                <a:solidFill>
                  <a:srgbClr val="FFFFFF"/>
                </a:solidFill>
                <a:latin typeface="ＭＳ Ｐゴシック"/>
                <a:ea typeface="ＭＳ Ｐゴシック"/>
                <a:cs typeface="ＭＳ Ｐゴシック"/>
              </a:rPr>
              <a:t>文書作成</a:t>
            </a:r>
            <a:endParaRPr kumimoji="1" lang="ja-JP" altLang="en-US" sz="800" dirty="0">
              <a:solidFill>
                <a:srgbClr val="FFFFFF"/>
              </a:solidFill>
              <a:latin typeface="ＭＳ Ｐゴシック"/>
              <a:ea typeface="ＭＳ Ｐゴシック"/>
              <a:cs typeface="ＭＳ Ｐゴシック"/>
            </a:endParaRPr>
          </a:p>
        </p:txBody>
      </p:sp>
      <p:sp>
        <p:nvSpPr>
          <p:cNvPr id="49" name="正方形/長方形 48"/>
          <p:cNvSpPr/>
          <p:nvPr/>
        </p:nvSpPr>
        <p:spPr>
          <a:xfrm>
            <a:off x="6899275" y="4373512"/>
            <a:ext cx="683894" cy="317500"/>
          </a:xfrm>
          <a:prstGeom prst="rect">
            <a:avLst/>
          </a:prstGeom>
          <a:solidFill>
            <a:srgbClr val="000090"/>
          </a:solidFill>
          <a:ln w="19050" cmpd="sng">
            <a:solidFill>
              <a:schemeClr val="bg1"/>
            </a:solidFill>
            <a:prstDash val="sysDash"/>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00" dirty="0" smtClean="0">
                <a:solidFill>
                  <a:srgbClr val="FFFFFF"/>
                </a:solidFill>
                <a:latin typeface="ＭＳ Ｐゴシック"/>
                <a:ea typeface="ＭＳ Ｐゴシック"/>
                <a:cs typeface="ＭＳ Ｐゴシック"/>
              </a:rPr>
              <a:t>表計算</a:t>
            </a:r>
            <a:endParaRPr kumimoji="1" lang="ja-JP" altLang="en-US" sz="800" dirty="0">
              <a:solidFill>
                <a:srgbClr val="FFFFFF"/>
              </a:solidFill>
              <a:latin typeface="ＭＳ Ｐゴシック"/>
              <a:ea typeface="ＭＳ Ｐゴシック"/>
              <a:cs typeface="ＭＳ Ｐゴシック"/>
            </a:endParaRPr>
          </a:p>
        </p:txBody>
      </p:sp>
      <p:sp>
        <p:nvSpPr>
          <p:cNvPr id="50" name="正方形/長方形 49"/>
          <p:cNvSpPr/>
          <p:nvPr/>
        </p:nvSpPr>
        <p:spPr>
          <a:xfrm>
            <a:off x="6169025" y="4735462"/>
            <a:ext cx="683894" cy="317500"/>
          </a:xfrm>
          <a:prstGeom prst="rect">
            <a:avLst/>
          </a:prstGeom>
          <a:solidFill>
            <a:srgbClr val="000090"/>
          </a:solidFill>
          <a:ln w="19050" cmpd="sng">
            <a:solidFill>
              <a:schemeClr val="bg1"/>
            </a:solidFill>
            <a:prstDash val="sysDash"/>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00" dirty="0" smtClean="0">
                <a:solidFill>
                  <a:srgbClr val="FFFFFF"/>
                </a:solidFill>
                <a:latin typeface="ＭＳ Ｐゴシック"/>
                <a:ea typeface="ＭＳ Ｐゴシック"/>
                <a:cs typeface="ＭＳ Ｐゴシック"/>
              </a:rPr>
              <a:t>プレゼン</a:t>
            </a:r>
            <a:endParaRPr kumimoji="1" lang="ja-JP" altLang="en-US" sz="800" dirty="0">
              <a:solidFill>
                <a:srgbClr val="FFFFFF"/>
              </a:solidFill>
              <a:latin typeface="ＭＳ Ｐゴシック"/>
              <a:ea typeface="ＭＳ Ｐゴシック"/>
              <a:cs typeface="ＭＳ Ｐゴシック"/>
            </a:endParaRPr>
          </a:p>
        </p:txBody>
      </p:sp>
      <p:sp>
        <p:nvSpPr>
          <p:cNvPr id="51" name="正方形/長方形 50"/>
          <p:cNvSpPr/>
          <p:nvPr/>
        </p:nvSpPr>
        <p:spPr>
          <a:xfrm>
            <a:off x="6899275" y="4735462"/>
            <a:ext cx="683894" cy="317500"/>
          </a:xfrm>
          <a:prstGeom prst="rect">
            <a:avLst/>
          </a:prstGeom>
          <a:solidFill>
            <a:srgbClr val="000090"/>
          </a:solidFill>
          <a:ln w="19050" cmpd="sng">
            <a:solidFill>
              <a:schemeClr val="bg1"/>
            </a:solidFill>
            <a:prstDash val="sysDash"/>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00" dirty="0" smtClean="0">
                <a:solidFill>
                  <a:srgbClr val="FFFFFF"/>
                </a:solidFill>
                <a:latin typeface="ＭＳ Ｐゴシック"/>
                <a:ea typeface="ＭＳ Ｐゴシック"/>
                <a:cs typeface="ＭＳ Ｐゴシック"/>
              </a:rPr>
              <a:t>・・・</a:t>
            </a:r>
            <a:endParaRPr kumimoji="1" lang="ja-JP" altLang="en-US" sz="800" dirty="0">
              <a:solidFill>
                <a:srgbClr val="FFFFFF"/>
              </a:solidFill>
              <a:latin typeface="ＭＳ Ｐゴシック"/>
              <a:ea typeface="ＭＳ Ｐゴシック"/>
              <a:cs typeface="ＭＳ Ｐゴシック"/>
            </a:endParaRPr>
          </a:p>
        </p:txBody>
      </p:sp>
      <p:sp>
        <p:nvSpPr>
          <p:cNvPr id="66" name="上下矢印 65"/>
          <p:cNvSpPr/>
          <p:nvPr/>
        </p:nvSpPr>
        <p:spPr>
          <a:xfrm>
            <a:off x="5905500" y="5162550"/>
            <a:ext cx="180557" cy="252692"/>
          </a:xfrm>
          <a:prstGeom prst="upDownArrow">
            <a:avLst/>
          </a:prstGeom>
          <a:solidFill>
            <a:srgbClr val="FF6666"/>
          </a:solidFill>
          <a:ln w="12700" cmpd="sng">
            <a:solidFill>
              <a:schemeClr val="bg1"/>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67" name="上下矢印 66"/>
          <p:cNvSpPr/>
          <p:nvPr/>
        </p:nvSpPr>
        <p:spPr>
          <a:xfrm>
            <a:off x="3810685" y="5176978"/>
            <a:ext cx="180557" cy="252692"/>
          </a:xfrm>
          <a:prstGeom prst="upDownArrow">
            <a:avLst/>
          </a:prstGeom>
          <a:solidFill>
            <a:srgbClr val="FF6666"/>
          </a:solidFill>
          <a:ln w="12700" cmpd="sng">
            <a:solidFill>
              <a:schemeClr val="bg1"/>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68" name="上下矢印 67"/>
          <p:cNvSpPr/>
          <p:nvPr/>
        </p:nvSpPr>
        <p:spPr>
          <a:xfrm>
            <a:off x="2550052" y="5176978"/>
            <a:ext cx="180557" cy="252692"/>
          </a:xfrm>
          <a:prstGeom prst="upDownArrow">
            <a:avLst/>
          </a:prstGeom>
          <a:solidFill>
            <a:srgbClr val="FF6666"/>
          </a:solidFill>
          <a:ln w="12700" cmpd="sng">
            <a:solidFill>
              <a:schemeClr val="bg1"/>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69" name="上下矢印 68"/>
          <p:cNvSpPr/>
          <p:nvPr/>
        </p:nvSpPr>
        <p:spPr>
          <a:xfrm rot="5400000">
            <a:off x="5927000" y="1867704"/>
            <a:ext cx="180557" cy="252692"/>
          </a:xfrm>
          <a:prstGeom prst="upDownArrow">
            <a:avLst/>
          </a:prstGeom>
          <a:solidFill>
            <a:srgbClr val="FF6666"/>
          </a:solidFill>
          <a:ln w="12700" cmpd="sng">
            <a:solidFill>
              <a:schemeClr val="bg1"/>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70" name="上下矢印 69"/>
          <p:cNvSpPr/>
          <p:nvPr/>
        </p:nvSpPr>
        <p:spPr>
          <a:xfrm rot="5400000">
            <a:off x="1683931" y="4661445"/>
            <a:ext cx="180557" cy="252692"/>
          </a:xfrm>
          <a:prstGeom prst="upDownArrow">
            <a:avLst/>
          </a:prstGeom>
          <a:solidFill>
            <a:srgbClr val="FF6666"/>
          </a:solidFill>
          <a:ln w="12700" cmpd="sng">
            <a:solidFill>
              <a:schemeClr val="bg1"/>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71" name="上下矢印 70"/>
          <p:cNvSpPr/>
          <p:nvPr/>
        </p:nvSpPr>
        <p:spPr>
          <a:xfrm rot="5400000">
            <a:off x="1574542" y="5395124"/>
            <a:ext cx="180557" cy="532430"/>
          </a:xfrm>
          <a:prstGeom prst="upDownArrow">
            <a:avLst/>
          </a:prstGeom>
          <a:solidFill>
            <a:srgbClr val="FF6666"/>
          </a:solidFill>
          <a:ln w="12700" cmpd="sng">
            <a:solidFill>
              <a:schemeClr val="bg1"/>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72" name="上下矢印 71"/>
          <p:cNvSpPr/>
          <p:nvPr/>
        </p:nvSpPr>
        <p:spPr>
          <a:xfrm rot="5400000">
            <a:off x="7366097" y="5395123"/>
            <a:ext cx="180557" cy="532430"/>
          </a:xfrm>
          <a:prstGeom prst="upDownArrow">
            <a:avLst/>
          </a:prstGeom>
          <a:solidFill>
            <a:srgbClr val="FF6666"/>
          </a:solidFill>
          <a:ln w="12700" cmpd="sng">
            <a:solidFill>
              <a:schemeClr val="bg1"/>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73" name="テキスト ボックス 72"/>
          <p:cNvSpPr txBox="1"/>
          <p:nvPr/>
        </p:nvSpPr>
        <p:spPr>
          <a:xfrm>
            <a:off x="2122344" y="5738918"/>
            <a:ext cx="2214706" cy="307777"/>
          </a:xfrm>
          <a:prstGeom prst="rect">
            <a:avLst/>
          </a:prstGeom>
          <a:noFill/>
        </p:spPr>
        <p:txBody>
          <a:bodyPr wrap="none" rtlCol="0">
            <a:spAutoFit/>
          </a:bodyPr>
          <a:lstStyle/>
          <a:p>
            <a:r>
              <a:rPr kumimoji="1" lang="en-US" altLang="ja-JP" sz="1400" dirty="0" smtClean="0"/>
              <a:t>PC / Windows</a:t>
            </a:r>
            <a:r>
              <a:rPr lang="ja-JP" altLang="en-US" sz="1400" dirty="0" smtClean="0"/>
              <a:t>・</a:t>
            </a:r>
            <a:r>
              <a:rPr lang="en-US" altLang="ja-JP" sz="1400" dirty="0" smtClean="0"/>
              <a:t>Mac OS </a:t>
            </a:r>
            <a:r>
              <a:rPr lang="ja-JP" altLang="en-US" sz="1400" dirty="0" smtClean="0"/>
              <a:t>など</a:t>
            </a:r>
            <a:endParaRPr kumimoji="1" lang="ja-JP" altLang="en-US" sz="1400" dirty="0"/>
          </a:p>
        </p:txBody>
      </p:sp>
      <p:sp>
        <p:nvSpPr>
          <p:cNvPr id="74" name="テキスト ボックス 73"/>
          <p:cNvSpPr txBox="1"/>
          <p:nvPr/>
        </p:nvSpPr>
        <p:spPr>
          <a:xfrm>
            <a:off x="4740677" y="5738917"/>
            <a:ext cx="2102584" cy="307777"/>
          </a:xfrm>
          <a:prstGeom prst="rect">
            <a:avLst/>
          </a:prstGeom>
          <a:noFill/>
        </p:spPr>
        <p:txBody>
          <a:bodyPr wrap="none" rtlCol="0">
            <a:spAutoFit/>
          </a:bodyPr>
          <a:lstStyle/>
          <a:p>
            <a:r>
              <a:rPr kumimoji="1" lang="en-US" altLang="ja-JP" sz="1400" dirty="0" err="1" smtClean="0">
                <a:solidFill>
                  <a:srgbClr val="0000FF"/>
                </a:solidFill>
              </a:rPr>
              <a:t>Chromebook</a:t>
            </a:r>
            <a:r>
              <a:rPr lang="en-US" altLang="ja-JP" sz="1400" dirty="0">
                <a:solidFill>
                  <a:srgbClr val="0000FF"/>
                </a:solidFill>
              </a:rPr>
              <a:t> </a:t>
            </a:r>
            <a:r>
              <a:rPr kumimoji="1" lang="en-US" altLang="ja-JP" sz="1400" dirty="0" smtClean="0">
                <a:solidFill>
                  <a:srgbClr val="0000FF"/>
                </a:solidFill>
              </a:rPr>
              <a:t>/ Chrome OS </a:t>
            </a:r>
            <a:endParaRPr kumimoji="1" lang="ja-JP" altLang="en-US" sz="1400" dirty="0">
              <a:solidFill>
                <a:srgbClr val="0000FF"/>
              </a:solidFill>
            </a:endParaRPr>
          </a:p>
        </p:txBody>
      </p:sp>
    </p:spTree>
    <p:extLst>
      <p:ext uri="{BB962C8B-B14F-4D97-AF65-F5344CB8AC3E}">
        <p14:creationId xmlns:p14="http://schemas.microsoft.com/office/powerpoint/2010/main" val="200192682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NC標準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3ACBD"/>
        </a:solidFill>
        <a:ln>
          <a:noFill/>
        </a:ln>
        <a:effectLst>
          <a:outerShdw blurRad="50800" dist="38100" dir="2700000" algn="tl" rotWithShape="0">
            <a:prstClr val="black">
              <a:alpha val="40000"/>
            </a:prstClr>
          </a:outerShdw>
        </a:effectLst>
      </a:spPr>
      <a:bodyPr rtlCol="0" anchor="ctr"/>
      <a:lstStyle>
        <a:defPPr algn="ctr">
          <a:defRPr kumimoji="1" sz="1200" dirty="0">
            <a:solidFill>
              <a:srgbClr val="FFFFFF"/>
            </a:solidFill>
            <a:latin typeface="ＭＳ Ｐゴシック"/>
            <a:ea typeface="ＭＳ Ｐゴシック"/>
            <a:cs typeface="ＭＳ Ｐゴシック"/>
          </a:defRPr>
        </a:defPPr>
      </a:lstStyle>
      <a:style>
        <a:lnRef idx="2">
          <a:schemeClr val="dk1"/>
        </a:lnRef>
        <a:fillRef idx="1">
          <a:schemeClr val="lt1"/>
        </a:fillRef>
        <a:effectRef idx="0">
          <a:schemeClr val="dk1"/>
        </a:effectRef>
        <a:fontRef idx="minor">
          <a:schemeClr val="dk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NC標準テンプレート.potx</Template>
  <TotalTime>6560</TotalTime>
  <Words>428</Words>
  <Application>Microsoft Macintosh PowerPoint</Application>
  <PresentationFormat>画面に合わせる (4:3)</PresentationFormat>
  <Paragraphs>41</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NC標準テンプレート</vt:lpstr>
      <vt:lpstr>PowerPoint プレゼンテーション</vt:lpstr>
      <vt:lpstr>Chromebook</vt:lpstr>
    </vt:vector>
  </TitlesOfParts>
  <Company>NetCommerce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斎藤 昌義</dc:creator>
  <cp:lastModifiedBy>Saito Masanori</cp:lastModifiedBy>
  <cp:revision>234</cp:revision>
  <dcterms:created xsi:type="dcterms:W3CDTF">2014-04-30T01:58:06Z</dcterms:created>
  <dcterms:modified xsi:type="dcterms:W3CDTF">2015-02-12T10:03:20Z</dcterms:modified>
</cp:coreProperties>
</file>