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717" r:id="rId2"/>
    <p:sldId id="741" r:id="rId3"/>
    <p:sldId id="742" r:id="rId4"/>
    <p:sldId id="743" r:id="rId5"/>
    <p:sldId id="258" r:id="rId6"/>
    <p:sldId id="744" r:id="rId7"/>
    <p:sldId id="745" r:id="rId8"/>
    <p:sldId id="305" r:id="rId9"/>
    <p:sldId id="703" r:id="rId10"/>
    <p:sldId id="704" r:id="rId11"/>
    <p:sldId id="699" r:id="rId12"/>
    <p:sldId id="700" r:id="rId13"/>
    <p:sldId id="659" r:id="rId14"/>
    <p:sldId id="735" r:id="rId15"/>
    <p:sldId id="736" r:id="rId16"/>
    <p:sldId id="737" r:id="rId17"/>
    <p:sldId id="306" r:id="rId18"/>
    <p:sldId id="660" r:id="rId19"/>
    <p:sldId id="701" r:id="rId20"/>
    <p:sldId id="702" r:id="rId21"/>
    <p:sldId id="307" r:id="rId22"/>
    <p:sldId id="271" r:id="rId23"/>
    <p:sldId id="272" r:id="rId24"/>
    <p:sldId id="705" r:id="rId25"/>
    <p:sldId id="274" r:id="rId26"/>
    <p:sldId id="275" r:id="rId27"/>
    <p:sldId id="298" r:id="rId28"/>
    <p:sldId id="706" r:id="rId29"/>
    <p:sldId id="707" r:id="rId30"/>
    <p:sldId id="356" r:id="rId31"/>
    <p:sldId id="277" r:id="rId32"/>
    <p:sldId id="353" r:id="rId33"/>
    <p:sldId id="279" r:id="rId34"/>
    <p:sldId id="708" r:id="rId35"/>
    <p:sldId id="299" r:id="rId36"/>
    <p:sldId id="739" r:id="rId37"/>
    <p:sldId id="281" r:id="rId38"/>
    <p:sldId id="304" r:id="rId39"/>
    <p:sldId id="309" r:id="rId40"/>
    <p:sldId id="628" r:id="rId41"/>
    <p:sldId id="629" r:id="rId42"/>
    <p:sldId id="308" r:id="rId43"/>
    <p:sldId id="709" r:id="rId44"/>
    <p:sldId id="603" r:id="rId45"/>
    <p:sldId id="710" r:id="rId46"/>
    <p:sldId id="711" r:id="rId47"/>
    <p:sldId id="712" r:id="rId48"/>
    <p:sldId id="713" r:id="rId49"/>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CC"/>
    <a:srgbClr val="66FF66"/>
    <a:srgbClr val="FF6666"/>
    <a:srgbClr val="FF66FF"/>
    <a:srgbClr val="FFFBD2"/>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1527" autoAdjust="0"/>
  </p:normalViewPr>
  <p:slideViewPr>
    <p:cSldViewPr snapToGrid="0" snapToObjects="1" showGuides="1">
      <p:cViewPr varScale="1">
        <p:scale>
          <a:sx n="141" d="100"/>
          <a:sy n="141" d="100"/>
        </p:scale>
        <p:origin x="-400" y="-112"/>
      </p:cViewPr>
      <p:guideLst>
        <p:guide orient="horz"/>
        <p:guide pos="3931"/>
      </p:guideLst>
    </p:cSldViewPr>
  </p:slideViewPr>
  <p:notesTextViewPr>
    <p:cViewPr>
      <p:scale>
        <a:sx n="100" d="100"/>
        <a:sy n="100" d="100"/>
      </p:scale>
      <p:origin x="0" y="0"/>
    </p:cViewPr>
  </p:notesTextViewPr>
  <p:sorterViewPr>
    <p:cViewPr>
      <p:scale>
        <a:sx n="102" d="100"/>
        <a:sy n="10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15/02/02</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15/02/02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「トレンド（</a:t>
            </a:r>
            <a:r>
              <a:rPr kumimoji="1" lang="en-US" altLang="ja-JP" dirty="0" smtClean="0"/>
              <a:t>Trend</a:t>
            </a:r>
            <a:r>
              <a:rPr kumimoji="1" lang="ja-JP" altLang="en-US" dirty="0" smtClean="0"/>
              <a:t>）」という言葉を辞書で調べると「流行」、「傾向」、「動向」と説明されています。古典英語では、「回転する」、あるいは「向く」といった説明もありました。こんな説明を頼りに考えてみると、「過去から現在を通り越して未来に向かう流れ」すなわち「時流」という解釈もできそうです。</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そう考えれば、「トレンドを知る」とは、ネットや雑誌、書籍に散在する最新のキーワードを脳みそにコピペして並べることではなさそうです。それらのキーワードの意味を理解し、お互いの関係や、それらが未来にどのようにつながってゆくのかを知ることと理解した方が良さそうです。</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改めて整理してみると、トレンドを知るとは、つぎの言葉に置き換えることができます。</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お互いの関係や構造を知ること</a:t>
            </a: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注目されるようになった理由を知ること</a:t>
            </a: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そのキーワードが生みだされたメカニズムや法則を知ること</a:t>
            </a: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これが理解できれば、価値が理解できるばかりでなく、将来どのようなキーワードが注目され、定着してゆくかを読み取ることができます。</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トレンドを知る」ために、もうひとつ押さえておきたいことがあります。それは、あるテクノロジーがトレンドの中に浮かび上がってくるようになるには、そこにデマンド、すなわち需要や要求、あるいは社会的要請があることです。</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例えば「クラウド」も、始めに「クラウド」というテクノロジーがあったから、世の中が注目したのではありません。まずは、クラウドを求める理由が世の中にあったのです。</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社会的な要請に応えようと様々なテクノロジーが生みだされ、その要請にかなうものが、生き残ってゆきます。生き残ったテクノロジーは、世の中の要請にさらに応えようとして、その完成度を高めてゆきます。そして、やがては新しいテクノロジーと融合することや、置き換えられることで、その役目を終えてゆくのです。</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ですから、「トレンドを知る」とは、そのテクノロジーの背後にある社会的な要請もあわせて理解しなければなりません。単なる言葉の解釈だけでは、本当の意味も価値も理解することはできないのです。</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では、いま</a:t>
            </a:r>
            <a:r>
              <a:rPr kumimoji="1" lang="en-US" altLang="ja-JP" dirty="0" smtClean="0"/>
              <a:t>IT</a:t>
            </a:r>
            <a:r>
              <a:rPr kumimoji="1" lang="ja-JP" altLang="en-US" dirty="0" smtClean="0"/>
              <a:t>はどのようなトレンドはどこに向かっているのでしょうか。先週のブログでも紹介の通り、いま私たちはこれまでにないパラダイムの転換に直面しています。クラウド、人工知能、モバイル、ソーシャルといった、これまでの常識を上書きするような大きな変化が折り重なり、お互いに影響を及ぼし合っています。かつて、メインフレームがオフコンやミニコン、</a:t>
            </a:r>
            <a:r>
              <a:rPr kumimoji="1" lang="en-US" altLang="ja-JP" dirty="0" smtClean="0"/>
              <a:t>PC</a:t>
            </a:r>
            <a:r>
              <a:rPr kumimoji="1" lang="ja-JP" altLang="en-US" dirty="0" smtClean="0"/>
              <a:t>にダウンサイジングしたような、あるいは、集中処理から分散処理やクライアントサーバーに移行してきたような、インフラやプラットフォームの構成やトポロジーが変わるといった、分かりやすいものではありません。そのことが、将来の</a:t>
            </a:r>
            <a:r>
              <a:rPr kumimoji="1" lang="en-US" altLang="ja-JP" dirty="0" smtClean="0"/>
              <a:t>IT</a:t>
            </a:r>
            <a:r>
              <a:rPr kumimoji="1" lang="ja-JP" altLang="en-US" dirty="0" smtClean="0"/>
              <a:t>トレンドの先読みを難しくしているのです。ただ、それは無秩序なものではありません。キーとなるテクノロジーは、お互いに役割を分かちながら連鎖しています。</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b="1" u="sng"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b="1" u="sng" dirty="0" smtClean="0"/>
              <a:t> </a:t>
            </a:r>
            <a:r>
              <a:rPr kumimoji="1" lang="ja-JP" altLang="en-US" b="1" u="sng" dirty="0" smtClean="0"/>
              <a:t>感覚器としての「スマート・デバイス、</a:t>
            </a:r>
            <a:r>
              <a:rPr kumimoji="1" lang="en-US" altLang="ja-JP" b="1" u="sng" dirty="0" err="1" smtClean="0"/>
              <a:t>IoT</a:t>
            </a:r>
            <a:r>
              <a:rPr kumimoji="1" lang="ja-JP" altLang="en-US" b="1" u="sng" dirty="0" smtClean="0"/>
              <a:t>、ソーシャル・メディア」</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私たちの日常は、様々な活動や環境の中にあります。それらをデータとして捉える仕掛けが「スマート・デバイス」です。これらはコミュニケーションや情報収集、エンターテイメントのための道具として、私たちの身近に存在しています。しかし、見方を変えれば、インターネットにつながるセンサー・デバイスでもあります。例えば、</a:t>
            </a:r>
            <a:r>
              <a:rPr kumimoji="1" lang="en-US" altLang="ja-JP" dirty="0" smtClean="0"/>
              <a:t>iPhone6</a:t>
            </a:r>
            <a:r>
              <a:rPr kumimoji="1" lang="ja-JP" altLang="en-US" dirty="0" smtClean="0"/>
              <a:t>には</a:t>
            </a:r>
            <a:r>
              <a:rPr kumimoji="1" lang="en-US" altLang="ja-JP" dirty="0" smtClean="0"/>
              <a:t>10</a:t>
            </a:r>
            <a:r>
              <a:rPr kumimoji="1" lang="ja-JP" altLang="en-US" dirty="0" smtClean="0"/>
              <a:t>を越える様々なセンサーが内蔵され、その情報をインターネットに送り出しています。また、ウェアラブルは身体に密着し、脈拍や発汗、体温と言った身体情報を収集しています。また、自動車には</a:t>
            </a:r>
            <a:r>
              <a:rPr kumimoji="1" lang="en-US" altLang="ja-JP" dirty="0" smtClean="0"/>
              <a:t>100</a:t>
            </a:r>
            <a:r>
              <a:rPr kumimoji="1" lang="ja-JP" altLang="en-US" dirty="0" smtClean="0"/>
              <a:t>を越えるセンサーが組み込まれ、家電製品、住宅などの「モノ」にもセンサーが組み込まれようとしています。それらがインターネットにつながる</a:t>
            </a:r>
            <a:r>
              <a:rPr kumimoji="1" lang="en-US" altLang="ja-JP" dirty="0" err="1" smtClean="0"/>
              <a:t>IoT</a:t>
            </a:r>
            <a:r>
              <a:rPr kumimoji="1" lang="ja-JP" altLang="en-US" dirty="0" smtClean="0"/>
              <a:t>（</a:t>
            </a:r>
            <a:r>
              <a:rPr kumimoji="1" lang="en-US" altLang="ja-JP" dirty="0" smtClean="0"/>
              <a:t>Internet of Things</a:t>
            </a:r>
            <a:r>
              <a:rPr kumimoji="1" lang="ja-JP" altLang="en-US" dirty="0" smtClean="0"/>
              <a:t>）もまた広義の意味では「スマート・デバイス」といえるでしょう。</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さらに、</a:t>
            </a:r>
            <a:r>
              <a:rPr kumimoji="1" lang="en-US" altLang="ja-JP" dirty="0" smtClean="0"/>
              <a:t>Facebook</a:t>
            </a:r>
            <a:r>
              <a:rPr kumimoji="1" lang="ja-JP" altLang="en-US" dirty="0" smtClean="0"/>
              <a:t>や</a:t>
            </a:r>
            <a:r>
              <a:rPr kumimoji="1" lang="en-US" altLang="ja-JP" dirty="0" smtClean="0"/>
              <a:t>LINE</a:t>
            </a:r>
            <a:r>
              <a:rPr kumimoji="1" lang="ja-JP" altLang="en-US" dirty="0" smtClean="0"/>
              <a:t>などのソーシャル・メディアは、会話の内容（流行や話題、製品やサービスの評判、地域と話題との関係など）や人のつながり（ソーシャル・グラフ）といった情報をもたらすデータ生成の仕組みと捉えることができます。</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ある調査では、インターネットにつながっているデバイスは、</a:t>
            </a:r>
            <a:r>
              <a:rPr kumimoji="1" lang="en-US" altLang="ja-JP" dirty="0" smtClean="0"/>
              <a:t>2009</a:t>
            </a:r>
            <a:r>
              <a:rPr kumimoji="1" lang="ja-JP" altLang="en-US" dirty="0" smtClean="0"/>
              <a:t>年に</a:t>
            </a:r>
            <a:r>
              <a:rPr kumimoji="1" lang="en-US" altLang="ja-JP" dirty="0" smtClean="0"/>
              <a:t>25</a:t>
            </a:r>
            <a:r>
              <a:rPr kumimoji="1" lang="ja-JP" altLang="en-US" dirty="0" smtClean="0"/>
              <a:t>億個だったものが</a:t>
            </a:r>
            <a:r>
              <a:rPr kumimoji="1" lang="en-US" altLang="ja-JP" dirty="0" smtClean="0"/>
              <a:t>2020</a:t>
            </a:r>
            <a:r>
              <a:rPr kumimoji="1" lang="ja-JP" altLang="en-US" dirty="0" smtClean="0"/>
              <a:t>年には</a:t>
            </a:r>
            <a:r>
              <a:rPr kumimoji="1" lang="en-US" altLang="ja-JP" dirty="0" smtClean="0"/>
              <a:t>300〜500</a:t>
            </a:r>
            <a:r>
              <a:rPr kumimoji="1" lang="ja-JP" altLang="en-US" dirty="0" smtClean="0"/>
              <a:t>億個へと急増するとされています。まさに、「現実世界をデータ化」する大きな仕掛けが出来上がりつつあります。</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「通信網の価値は利用者数の二乗に比例する」。</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メトカーフの法則として知られるこの言葉にあるように、これまでにはない大きな価値が生みだされつつあるのです。また、これらデバイスはクラウドと連携し、事実上無制限のコンピューティングリソースを活用できるのです。</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b="1" u="sng" dirty="0" smtClean="0"/>
              <a:t>神経としての「インターネット」</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インターネットは、感覚器としてのデバイスが捉えたデータをクラウドに受け渡す役割と、クラウドで処理された結果を現実世界にフィードバックする「神経」としての役割をはたします。</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ここには様々なテクノロジーのトレンドが見て取れますが、ウェアラブルとスマートフォン、あるいは、センサーと周辺機器とを繋ぐ「近接通信技術」、広域に広がるデバイスをワイヤレスで繋ぐ「モバイル通信技術」、大量に生みだされるスマート・デバイスからのデータを効率よく転送する「大容量高速通信技術」が、今後注目されることになるでしょう。</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モノやデバイスはインターネットに常時接続され、どこからでも通信できる環境が当たり前になる中、もはやインターネットは意識されることはなく、空気のような存在になるかもしれません。インターネットは前提であり、不可欠な要素として日常の中に定着してゆきます。</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b="1" u="sng" dirty="0" smtClean="0"/>
              <a:t>脳としての「クラウド」</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スマート・デバイスから生みだされるデータは、インターネットを介して、クラウドに送り込まれます。そのデータ量は、膨大で、また急速な勢いで増えてゆくと言われています。このような特徴を持つデータのことを「ビック・データ」と呼びます。</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ビッグ・データとして、蓄積されるデータは、日常のオフィス業務で使う表形式で整理できるようなものは少なく、その大半は、センサー・データ、会話の音声、形式が定まらない文書、画像や動画などです。前者は構造化データと呼ばれています。後者は、構造が定まらないことから「非構造化データ」と呼ばれています。</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ビッグ・データとして集まった現実世界のデータは、分析（アナリティクス）されなければ、活かされることはありません。しかし、そのデータの形式は多種多様であり、しかも膨大です。そのため、従来型の統計解析だけでは、その価値を引き出すことはできません。そこで、「人工知能（</a:t>
            </a:r>
            <a:r>
              <a:rPr kumimoji="1" lang="en-US" altLang="ja-JP" dirty="0" smtClean="0"/>
              <a:t>AI : Artificial Intelligence</a:t>
            </a:r>
            <a:r>
              <a:rPr kumimoji="1" lang="ja-JP" altLang="en-US" dirty="0" smtClean="0"/>
              <a:t>）」に注目が集まっています。</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人工知能」は、従来ルール・ベース方式と言われる人間の作った規則に基づいて処理されるものが主流でした。しかし、昨今は、ビッグ・データを解析することでコンピューターが自律的にルールや判断基準を作り出す機械学習方式が主流となろうとしています。その背景には、コンピューターやストレージなどのハードウェアの劇的なコスト低下と高性能化があります。加えて、大規模なデータを効率よく処理するためのソフトウエア技術も開発されたことがあります。これにより、コンピューターが自身でビッグ・データを学習し、そこに内在するノウハウ、知見を見つけ出し、整理すると共に、その処理のためのルールを自分で作り出し最適化してゆき、自律的に性能を高めてゆくことが可能になりました。</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例えば、チェスや将棋のチャンピオンと勝負して彼らを破ったり、米国の人気クイズ番組でチャンピオンになったりと、コンピューターが、高度な人間の知的な活動や判断に近づきつつあるのも、この機械学習の成果です。また、人間の脳の神経活動を模倣した人工知能のアルゴリズム「</a:t>
            </a:r>
            <a:r>
              <a:rPr kumimoji="1" lang="en-US" altLang="ja-JP" dirty="0" smtClean="0"/>
              <a:t>Deep Learning</a:t>
            </a:r>
            <a:r>
              <a:rPr kumimoji="1" lang="ja-JP" altLang="en-US" dirty="0" smtClean="0"/>
              <a:t>」の登場により、より複雑で繊細な人間の知的活動をコンピューターが行えるようになりつつあります。</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人工知能で処理された結果は、機器の制御、ユーザーへの健康アドバイス、商品やサービスの推奨などとして、スマート・デバイスにフィードバックされます。またその人の趣味嗜好に合わせた最適な広告・宣伝を提供することにも使われるでしょう。また、手足となる「ロボット」の制御や新たな知識の供給のためにも利用されます。</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ビッグ・データや人工知能、その他の様々なアプリケーションは、クラウド上に実装され、お互いに連携し、多様な組合せを生みだします。そこに新たな価値やサービスが生みだされてゆきます。</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b="1" u="sng" dirty="0" smtClean="0"/>
              <a:t>手足としての「ロボット」</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自動走行車、産業用ロボット、介護ロボット、生活支援ロボット、輸送ロボットなど、様々なロボットが私たちの日常で使われるようになるでしょう。それらは、インターネットとつながり様々な知識や制御をうけ、自らの行動を状況に応じて最適化してゆきます。また、それら自らに組み込まれたセンサーによって、自分自身で情報を収集することやスマート・デバイスと連携しながら、人や周辺環境とデータをやりとりし、人工知能によって自らを自律的に制御す仕組みを備えています。</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これまでの</a:t>
            </a:r>
            <a:r>
              <a:rPr kumimoji="1" lang="en-US" altLang="ja-JP" dirty="0" smtClean="0"/>
              <a:t>IT</a:t>
            </a:r>
            <a:r>
              <a:rPr kumimoji="1" lang="ja-JP" altLang="en-US" dirty="0" smtClean="0"/>
              <a:t>は、情報を処理し、その結果を人や機械に伝えるしくみでした。しかし、ロボットは、自らが、情報収集、処理、判断して行動します。さらに、インターネットを介して、クラウドとつながり、一体となって強力な情報処理あるいは知的能力を持つことになります。</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人工知能が人間の知的活動を補い、拡張してくれるように、ロボット人間の身体能力を補い、拡張しようとしています。一方で、これまで人間にしかできなかった労働を奪うのではないかと懸念する声も上がっています。</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b="1" u="sng" dirty="0" smtClean="0"/>
              <a:t>連携と役割分担から理解する</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このチャートでもおわかりの通り、様々なテクノロジーは、それ自身が独立して存在しているわけではありません。それぞれに連携しながら役割を果たしています。私たちは、この一連のつながりを理解して、始めて、テクノロジーの価値を理解することができます。</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ここに紹介したことは、必ずしも全てが現時点で実用しているわけではありません。しかし、「トレンド＝過去から現在を通り越して未来に向かう流れ」からみれば、近い将来必ず実現するものです。</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IT</a:t>
            </a:r>
            <a:r>
              <a:rPr kumimoji="1" lang="ja-JP" altLang="en-US" dirty="0" smtClean="0"/>
              <a:t>ビジネスはこのようなトレンドの中にあります。冒頭でも説明したように、これまでの常識を大きく塗り替えるテクノロジーが重なり合い、影響を及ぼしあっています。この様相は、かつてとは明らかに異質な状況なのです。</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また、</a:t>
            </a:r>
            <a:r>
              <a:rPr kumimoji="1" lang="en-US" altLang="ja-JP" dirty="0" smtClean="0"/>
              <a:t>IT</a:t>
            </a:r>
            <a:r>
              <a:rPr kumimoji="1" lang="ja-JP" altLang="en-US" dirty="0" smtClean="0"/>
              <a:t>とビジネスが、これまでに無く深く結びついていることもかつてとは大きく異なることです。これまで</a:t>
            </a:r>
            <a:r>
              <a:rPr kumimoji="1" lang="en-US" altLang="ja-JP" dirty="0" smtClean="0"/>
              <a:t>IT</a:t>
            </a:r>
            <a:r>
              <a:rPr kumimoji="1" lang="ja-JP" altLang="en-US" dirty="0" smtClean="0"/>
              <a:t>は、既存業務の生産性や効率を高める手段として、主に使われてきました。しかし、いま、「</a:t>
            </a:r>
            <a:r>
              <a:rPr kumimoji="1" lang="en-US" altLang="ja-JP" dirty="0" smtClean="0"/>
              <a:t>IT</a:t>
            </a:r>
            <a:r>
              <a:rPr kumimoji="1" lang="ja-JP" altLang="en-US" dirty="0" smtClean="0"/>
              <a:t>を前提に新たなビジネスを創る」時代へと、</a:t>
            </a:r>
            <a:r>
              <a:rPr kumimoji="1" lang="en-US" altLang="ja-JP" dirty="0" smtClean="0"/>
              <a:t>IT</a:t>
            </a:r>
            <a:r>
              <a:rPr kumimoji="1" lang="ja-JP" altLang="en-US" dirty="0" smtClean="0"/>
              <a:t>の役割は拡がりつつあります。これまでも銀行システムや航空券発券予約システムなど、</a:t>
            </a:r>
            <a:r>
              <a:rPr kumimoji="1" lang="en-US" altLang="ja-JP" dirty="0" smtClean="0"/>
              <a:t>IT</a:t>
            </a:r>
            <a:r>
              <a:rPr kumimoji="1" lang="ja-JP" altLang="en-US" dirty="0" smtClean="0"/>
              <a:t>を前提としたビジネスはありましたが、限られたものでした。</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IT</a:t>
            </a:r>
            <a:r>
              <a:rPr kumimoji="1" lang="ja-JP" altLang="en-US" dirty="0" smtClean="0"/>
              <a:t>の適用範囲が、大きく拡がりつつあるのです。その結果、</a:t>
            </a:r>
            <a:r>
              <a:rPr kumimoji="1" lang="en-US" altLang="ja-JP" dirty="0" smtClean="0"/>
              <a:t>IT</a:t>
            </a:r>
            <a:r>
              <a:rPr kumimoji="1" lang="ja-JP" altLang="en-US" dirty="0" smtClean="0"/>
              <a:t>と日常は密接に関わり、活用の選択肢を拡げつつあります。</a:t>
            </a:r>
            <a:r>
              <a:rPr kumimoji="1" lang="en-US" altLang="ja-JP" dirty="0" smtClean="0"/>
              <a:t>IT</a:t>
            </a:r>
            <a:r>
              <a:rPr kumimoji="1" lang="ja-JP" altLang="en-US" dirty="0" smtClean="0"/>
              <a:t>の民主化といっても良いのかもしれません。</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これは、「ビジネスと</a:t>
            </a:r>
            <a:r>
              <a:rPr kumimoji="1" lang="en-US" altLang="ja-JP" dirty="0" smtClean="0"/>
              <a:t>IT</a:t>
            </a:r>
            <a:r>
              <a:rPr kumimoji="1" lang="ja-JP" altLang="en-US" dirty="0" smtClean="0"/>
              <a:t>の同期化」をすすめることとなり、両者を切り離して考えることを難しくしています。ここにも、これまでとはことなる</a:t>
            </a:r>
            <a:r>
              <a:rPr kumimoji="1" lang="en-US" altLang="ja-JP" dirty="0" smtClean="0"/>
              <a:t>IT</a:t>
            </a:r>
            <a:r>
              <a:rPr kumimoji="1" lang="ja-JP" altLang="en-US" dirty="0" smtClean="0"/>
              <a:t>ビジネスとしての対応が求められています。</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「トレンドは時流である」</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この流れに乗るか、押し流されるか、</a:t>
            </a:r>
            <a:r>
              <a:rPr kumimoji="1" lang="en-US" altLang="ja-JP" dirty="0" smtClean="0"/>
              <a:t>IT</a:t>
            </a:r>
            <a:r>
              <a:rPr kumimoji="1" lang="ja-JP" altLang="en-US" dirty="0" smtClean="0"/>
              <a:t>ビジネスは、いま、そんな選択を迫られているのかもしれません。</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2728026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情報システムを自社資産として「所有」することから外部サービスとして「使用」するようになると、システム資源の調達や変更が、簡単に行えるようになります。例えば、クラウド以前の「所有」の時代は、次のような多くの手順を踏まなくてはなりませんでした。</a:t>
            </a:r>
          </a:p>
          <a:p>
            <a:pPr lvl="0"/>
            <a:r>
              <a:rPr kumimoji="1" lang="ja-JP" altLang="ja-JP" sz="1200" kern="1200" dirty="0" smtClean="0">
                <a:solidFill>
                  <a:schemeClr val="tx1"/>
                </a:solidFill>
                <a:effectLst/>
                <a:latin typeface="+mn-lt"/>
                <a:ea typeface="+mn-ea"/>
                <a:cs typeface="+mn-cs"/>
              </a:rPr>
              <a:t>リース期間に合わせ将来の需要を予測してサイジングする。</a:t>
            </a:r>
          </a:p>
          <a:p>
            <a:pPr lvl="0"/>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ベンダーにシステム構成の提案を求め見積を依頼し価格交渉を行う。</a:t>
            </a:r>
          </a:p>
          <a:p>
            <a:pPr lvl="0"/>
            <a:r>
              <a:rPr kumimoji="1" lang="ja-JP" altLang="ja-JP" sz="1200" kern="1200" dirty="0" smtClean="0">
                <a:solidFill>
                  <a:schemeClr val="tx1"/>
                </a:solidFill>
                <a:effectLst/>
                <a:latin typeface="+mn-lt"/>
                <a:ea typeface="+mn-ea"/>
                <a:cs typeface="+mn-cs"/>
              </a:rPr>
              <a:t>稟議書を作成して承認・決済の手続きを行う。</a:t>
            </a:r>
          </a:p>
          <a:p>
            <a:pPr lvl="0"/>
            <a:r>
              <a:rPr kumimoji="1" lang="ja-JP" altLang="ja-JP" sz="1200" kern="1200" dirty="0" smtClean="0">
                <a:solidFill>
                  <a:schemeClr val="tx1"/>
                </a:solidFill>
                <a:effectLst/>
                <a:latin typeface="+mn-lt"/>
                <a:ea typeface="+mn-ea"/>
                <a:cs typeface="+mn-cs"/>
              </a:rPr>
              <a:t>決定した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ベンダーに発注する。</a:t>
            </a:r>
          </a:p>
          <a:p>
            <a:pPr lvl="0"/>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ベンダーはメーカーに調達を依頼する。</a:t>
            </a:r>
          </a:p>
          <a:p>
            <a:pPr lvl="0"/>
            <a:r>
              <a:rPr kumimoji="1" lang="ja-JP" altLang="ja-JP" sz="1200" kern="1200" dirty="0" smtClean="0">
                <a:solidFill>
                  <a:schemeClr val="tx1"/>
                </a:solidFill>
                <a:effectLst/>
                <a:latin typeface="+mn-lt"/>
                <a:ea typeface="+mn-ea"/>
                <a:cs typeface="+mn-cs"/>
              </a:rPr>
              <a:t>調達した機器をキッティングする。</a:t>
            </a:r>
          </a:p>
          <a:p>
            <a:pPr lvl="0"/>
            <a:r>
              <a:rPr kumimoji="1" lang="ja-JP" altLang="ja-JP" sz="1200" kern="1200" dirty="0" smtClean="0">
                <a:solidFill>
                  <a:schemeClr val="tx1"/>
                </a:solidFill>
                <a:effectLst/>
                <a:latin typeface="+mn-lt"/>
                <a:ea typeface="+mn-ea"/>
                <a:cs typeface="+mn-cs"/>
              </a:rPr>
              <a:t>ユーザー企業のオンサイトに据え付け、ソフトウェアの導入や設定を行う。</a:t>
            </a:r>
          </a:p>
          <a:p>
            <a:pPr lvl="0"/>
            <a:r>
              <a:rPr kumimoji="1" lang="ja-JP" altLang="ja-JP" sz="1200" kern="1200" dirty="0" smtClean="0">
                <a:solidFill>
                  <a:schemeClr val="tx1"/>
                </a:solidFill>
                <a:effectLst/>
                <a:latin typeface="+mn-lt"/>
                <a:ea typeface="+mn-ea"/>
                <a:cs typeface="+mn-cs"/>
              </a:rPr>
              <a:t>・・・</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そのため、調達には数週間から数ヶ月かかりました。一方、クラウドであれば、実に簡単です。</a:t>
            </a:r>
          </a:p>
          <a:p>
            <a:pPr lvl="0"/>
            <a:r>
              <a:rPr kumimoji="1" lang="ja-JP" altLang="ja-JP" sz="1200" kern="1200" dirty="0" smtClean="0">
                <a:solidFill>
                  <a:schemeClr val="tx1"/>
                </a:solidFill>
                <a:effectLst/>
                <a:latin typeface="+mn-lt"/>
                <a:ea typeface="+mn-ea"/>
                <a:cs typeface="+mn-cs"/>
              </a:rPr>
              <a:t>当面必要なリソースを考えてサイジングをおこなう。</a:t>
            </a:r>
          </a:p>
          <a:p>
            <a:pPr lvl="0"/>
            <a:r>
              <a:rPr kumimoji="1" lang="ja-JP" altLang="ja-JP" sz="1200" kern="1200" dirty="0" smtClean="0">
                <a:solidFill>
                  <a:schemeClr val="tx1"/>
                </a:solidFill>
                <a:effectLst/>
                <a:latin typeface="+mn-lt"/>
                <a:ea typeface="+mn-ea"/>
                <a:cs typeface="+mn-cs"/>
              </a:rPr>
              <a:t>クラウド・サービスの</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に表示されるメニュー画面（セルフ・サービス・ポータル）からシステム構成を選択する。</a:t>
            </a:r>
          </a:p>
          <a:p>
            <a:pPr lvl="0"/>
            <a:r>
              <a:rPr kumimoji="1" lang="ja-JP" altLang="ja-JP" sz="1200" kern="1200" dirty="0" smtClean="0">
                <a:solidFill>
                  <a:schemeClr val="tx1"/>
                </a:solidFill>
                <a:effectLst/>
                <a:latin typeface="+mn-lt"/>
                <a:ea typeface="+mn-ea"/>
                <a:cs typeface="+mn-cs"/>
              </a:rPr>
              <a:t>その画面からセキュリティのレベルやバックアップのタイミングなど運用に関わる項目を設定する。</a:t>
            </a:r>
          </a:p>
          <a:p>
            <a:pPr lvl="0"/>
            <a:r>
              <a:rPr kumimoji="1" lang="ja-JP" altLang="ja-JP" sz="1200" kern="1200" dirty="0" smtClean="0">
                <a:solidFill>
                  <a:schemeClr val="tx1"/>
                </a:solidFill>
                <a:effectLst/>
                <a:latin typeface="+mn-lt"/>
                <a:ea typeface="+mn-ea"/>
                <a:cs typeface="+mn-cs"/>
              </a:rPr>
              <a:t>調達ボタンを押す。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間、数分から数十分といったところでしょう。あっという間です。使用量が増える、運用の要件が変わるなど、変更があれば、その都度メニュー画面で設定し直すことができるので、予測できない未来まで考えて、サイジングする必要はありません。また、電気代のように使用量に応じて支払う料金制度ですから、必要なくなれば、いつでも辞められますので、初期投資リスクを抑えることができます。つまり、クラウドは、「システム資源を調達するための</a:t>
            </a:r>
            <a:r>
              <a:rPr kumimoji="1" lang="en-US" altLang="ja-JP" sz="1200" kern="1200" dirty="0" smtClean="0">
                <a:solidFill>
                  <a:schemeClr val="tx1"/>
                </a:solidFill>
                <a:effectLst/>
                <a:latin typeface="+mn-lt"/>
                <a:ea typeface="+mn-ea"/>
                <a:cs typeface="+mn-cs"/>
              </a:rPr>
              <a:t>EC</a:t>
            </a:r>
            <a:r>
              <a:rPr kumimoji="1" lang="ja-JP" altLang="ja-JP" sz="1200" kern="1200" dirty="0" smtClean="0">
                <a:solidFill>
                  <a:schemeClr val="tx1"/>
                </a:solidFill>
                <a:effectLst/>
                <a:latin typeface="+mn-lt"/>
                <a:ea typeface="+mn-ea"/>
                <a:cs typeface="+mn-cs"/>
              </a:rPr>
              <a:t>サイト」なのです。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1134843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クラウドの魅力として、費用対効果の高さがあります。従来の「所有」を前提としたシステム資源は、調達すれば資産となり一定期間で償却しなければならず、その間、新しいものに置き換えることはできません。しかし、システム機器の性能は、「</a:t>
            </a:r>
            <a:r>
              <a:rPr kumimoji="1" lang="en-US" altLang="ja-JP" sz="1200" kern="1200" dirty="0" smtClean="0">
                <a:solidFill>
                  <a:schemeClr val="tx1"/>
                </a:solidFill>
                <a:effectLst/>
                <a:latin typeface="+mn-lt"/>
                <a:ea typeface="+mn-ea"/>
                <a:cs typeface="+mn-cs"/>
              </a:rPr>
              <a:t>18</a:t>
            </a:r>
            <a:r>
              <a:rPr kumimoji="1" lang="ja-JP" altLang="ja-JP" sz="1200" kern="1200" dirty="0" smtClean="0">
                <a:solidFill>
                  <a:schemeClr val="tx1"/>
                </a:solidFill>
                <a:effectLst/>
                <a:latin typeface="+mn-lt"/>
                <a:ea typeface="+mn-ea"/>
                <a:cs typeface="+mn-cs"/>
              </a:rPr>
              <a:t>か月ごとに</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倍になる」というムーアの法則に当てはめれば、</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年間で</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倍になります。つまり資産化するとコストパフォーマンスは購入時点から劣化し始め、償却期間中は改善の恩恵を享受できないのです。</a:t>
            </a:r>
          </a:p>
          <a:p>
            <a:r>
              <a:rPr kumimoji="1" lang="ja-JP" altLang="ja-JP" sz="1200" kern="1200" dirty="0" smtClean="0">
                <a:solidFill>
                  <a:schemeClr val="tx1"/>
                </a:solidFill>
                <a:effectLst/>
                <a:latin typeface="+mn-lt"/>
                <a:ea typeface="+mn-ea"/>
                <a:cs typeface="+mn-cs"/>
              </a:rPr>
              <a:t>これは、ハードウエアに限らず、ソフトウェアもライセンス資産として保有してしまえば、より機能の優れたものが出現しても、簡単には置き換えることができません。また、バージョンアップの制約や新たな脅威に対するセキュリティ対策、サポートにも問題をきたす場合があります。</a:t>
            </a:r>
          </a:p>
          <a:p>
            <a:r>
              <a:rPr kumimoji="1" lang="ja-JP" altLang="ja-JP" sz="1200" kern="1200" dirty="0" smtClean="0">
                <a:solidFill>
                  <a:schemeClr val="tx1"/>
                </a:solidFill>
                <a:effectLst/>
                <a:latin typeface="+mn-lt"/>
                <a:ea typeface="+mn-ea"/>
                <a:cs typeface="+mn-cs"/>
              </a:rPr>
              <a:t>一方クラウドは、共用が前提です。クラウド事業者は、自社のサービスに合わせ無駄な機能や部材を極力そぎ落とした特注の標準仕様の機器を大量に発注し、低価格で購入しています。さらに、徹底した自動化により人件費を減らしています。また、継続的に最新機器を追加導入し、順次古いものと入れ替え、コストパフォーマンスの継続的改善を行っています。たとえば、世界最大のクラウド事業者である</a:t>
            </a:r>
            <a:r>
              <a:rPr kumimoji="1" lang="en-US" altLang="ja-JP" sz="1200" kern="1200" dirty="0" smtClean="0">
                <a:solidFill>
                  <a:schemeClr val="tx1"/>
                </a:solidFill>
                <a:effectLst/>
                <a:latin typeface="+mn-lt"/>
                <a:ea typeface="+mn-ea"/>
                <a:cs typeface="+mn-cs"/>
              </a:rPr>
              <a:t>Amazon</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年のサービス開始以来、</a:t>
            </a:r>
            <a:r>
              <a:rPr kumimoji="1" lang="en-US" altLang="ja-JP" sz="1200" kern="1200" dirty="0" smtClean="0">
                <a:solidFill>
                  <a:schemeClr val="tx1"/>
                </a:solidFill>
                <a:effectLst/>
                <a:latin typeface="+mn-lt"/>
                <a:ea typeface="+mn-ea"/>
                <a:cs typeface="+mn-cs"/>
              </a:rPr>
              <a:t>40</a:t>
            </a:r>
            <a:r>
              <a:rPr kumimoji="1" lang="ja-JP" altLang="ja-JP" sz="1200" kern="1200" dirty="0" smtClean="0">
                <a:solidFill>
                  <a:schemeClr val="tx1"/>
                </a:solidFill>
                <a:effectLst/>
                <a:latin typeface="+mn-lt"/>
                <a:ea typeface="+mn-ea"/>
                <a:cs typeface="+mn-cs"/>
              </a:rPr>
              <a:t>回を超える値下げを繰り返してきました。見方を変えれば、クラウドを利用すれば、使える費用が同じであれば、数年後には何倍もの資源を最新の環境で利用できるのです。</a:t>
            </a:r>
          </a:p>
          <a:p>
            <a:r>
              <a:rPr kumimoji="1" lang="ja-JP" altLang="ja-JP" sz="1200" kern="1200" dirty="0" smtClean="0">
                <a:solidFill>
                  <a:schemeClr val="tx1"/>
                </a:solidFill>
                <a:effectLst/>
                <a:latin typeface="+mn-lt"/>
                <a:ea typeface="+mn-ea"/>
                <a:cs typeface="+mn-cs"/>
              </a:rPr>
              <a:t>もちろん、すでに所有しているシステムをクラウドに置き換えるにはコストがかかりますが、一旦移行すれば、費用対効果の改善を長期的かつ継続的に享受できるわけです。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12</a:t>
            </a:fld>
            <a:endParaRPr kumimoji="1" lang="ja-JP" altLang="en-US"/>
          </a:p>
        </p:txBody>
      </p:sp>
    </p:spTree>
    <p:extLst>
      <p:ext uri="{BB962C8B-B14F-4D97-AF65-F5344CB8AC3E}">
        <p14:creationId xmlns:p14="http://schemas.microsoft.com/office/powerpoint/2010/main" val="1221002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17</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pPr defTabSz="913334"/>
            <a:fld id="{08351766-17E3-4C7E-9AE5-5A14385647EF}" type="slidenum">
              <a:rPr lang="ja-JP" altLang="en-US" smtClean="0"/>
              <a:pPr defTabSz="913334"/>
              <a:t>19</a:t>
            </a:fld>
            <a:endParaRPr lang="en-US" altLang="ja-JP" dirty="0"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r>
              <a:rPr kumimoji="1" lang="ja-JP" altLang="ja-JP" sz="1200" kern="1200" dirty="0" smtClean="0">
                <a:solidFill>
                  <a:schemeClr val="tx1"/>
                </a:solidFill>
                <a:effectLst/>
                <a:latin typeface="+mn-lt"/>
                <a:ea typeface="+mn-ea"/>
                <a:cs typeface="+mn-cs"/>
              </a:rPr>
              <a:t>クラウドがもたらす本当の変化は、システム資源を調達する手段が変わることだけではありません。もっと本質的な変化が起きつつあるのです。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システム資源は、「所有」から「使用」へと変わり、ユーザーは、</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だけではなく、スマートフォンやタブレットなどのスマート・デバイスを使い始めています。これらのデバイスは、常時接続が当たり前で、埋め込まれた多くのセンサーや</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が、</a:t>
            </a:r>
            <a:r>
              <a:rPr kumimoji="1" lang="en-US" altLang="ja-JP" sz="1200" kern="1200" dirty="0" smtClean="0">
                <a:solidFill>
                  <a:schemeClr val="tx1"/>
                </a:solidFill>
                <a:effectLst/>
                <a:latin typeface="+mn-lt"/>
                <a:ea typeface="+mn-ea"/>
                <a:cs typeface="+mn-cs"/>
              </a:rPr>
              <a:t>24</a:t>
            </a:r>
            <a:r>
              <a:rPr kumimoji="1" lang="ja-JP" altLang="ja-JP" sz="1200" kern="1200" dirty="0" smtClean="0">
                <a:solidFill>
                  <a:schemeClr val="tx1"/>
                </a:solidFill>
                <a:effectLst/>
                <a:latin typeface="+mn-lt"/>
                <a:ea typeface="+mn-ea"/>
                <a:cs typeface="+mn-cs"/>
              </a:rPr>
              <a:t>時間</a:t>
            </a:r>
            <a:r>
              <a:rPr kumimoji="1" lang="en-US" altLang="ja-JP" sz="1200" kern="1200" dirty="0" smtClean="0">
                <a:solidFill>
                  <a:schemeClr val="tx1"/>
                </a:solidFill>
                <a:effectLst/>
                <a:latin typeface="+mn-lt"/>
                <a:ea typeface="+mn-ea"/>
                <a:cs typeface="+mn-cs"/>
              </a:rPr>
              <a:t>365</a:t>
            </a:r>
            <a:r>
              <a:rPr kumimoji="1" lang="ja-JP" altLang="ja-JP" sz="1200" kern="1200" dirty="0" smtClean="0">
                <a:solidFill>
                  <a:schemeClr val="tx1"/>
                </a:solidFill>
                <a:effectLst/>
                <a:latin typeface="+mn-lt"/>
                <a:ea typeface="+mn-ea"/>
                <a:cs typeface="+mn-cs"/>
              </a:rPr>
              <a:t>日、ユーザーの活動データを収集し、リアルタイムでクラウドに送り出し、一体となって様々なサービスを提供してくれます。</a:t>
            </a:r>
          </a:p>
          <a:p>
            <a:r>
              <a:rPr kumimoji="1" lang="ja-JP" altLang="ja-JP" sz="1200" kern="1200" dirty="0" smtClean="0">
                <a:solidFill>
                  <a:schemeClr val="tx1"/>
                </a:solidFill>
                <a:effectLst/>
                <a:latin typeface="+mn-lt"/>
                <a:ea typeface="+mn-ea"/>
                <a:cs typeface="+mn-cs"/>
              </a:rPr>
              <a:t>さらに、私たちが日常使う様々なモノにセンサーや通信機能が埋め込まれるようになります。例えば、自動車に組み込まれたセンサーや</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のデータと、道路に設置されたセンサーや自動運転機能を組み合わせれば、渋滞を回避し、燃費の向上や時間短縮、事故の低減などに効果を上げてくれるでしょう。また、住宅設備や家電製品と組合せれば、省エネや快適な生活に役立ちます。さらには、ウエアラブルと呼ばれる身体に密着させるデバイスを使えば、身体の活動量や生体情報を収集し、予防診断や食生活のアドバイスなど、健康維持に貢献してくれるかもしれません。</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このように見ていくと、クラウドは、単にシステム資源の調達手段が「所有」から「使用」に変わっただけではなく、モノやコト</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個人の行動や社会的な活動</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の情報とクラウドが、様々な“つながり”を持ち、一体になって機能するビジネスや生活の新しい基盤が誕生したと言えるでしょう。すなわち、「リアルとネットの融合と日常化」という、新しいバラダイムが出現したのです。これこそが、クラウドのもたらした本質的変化なのです。</a:t>
            </a:r>
          </a:p>
          <a:p>
            <a:pPr eaLnBrk="1" hangingPunct="1"/>
            <a:endParaRPr lang="ja-JP"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pPr defTabSz="913334"/>
            <a:fld id="{08351766-17E3-4C7E-9AE5-5A14385647EF}" type="slidenum">
              <a:rPr lang="ja-JP" altLang="en-US" smtClean="0"/>
              <a:pPr defTabSz="913334"/>
              <a:t>20</a:t>
            </a:fld>
            <a:endParaRPr lang="en-US" altLang="ja-JP" dirty="0"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r>
              <a:rPr kumimoji="1" lang="ja-JP" altLang="ja-JP" sz="1200" kern="1200" dirty="0" smtClean="0">
                <a:solidFill>
                  <a:schemeClr val="tx1"/>
                </a:solidFill>
                <a:effectLst/>
                <a:latin typeface="+mn-lt"/>
                <a:ea typeface="+mn-ea"/>
                <a:cs typeface="+mn-cs"/>
              </a:rPr>
              <a:t>ところで、このような変化は、表面的には、次のような変化として私たちの目に映ります。</a:t>
            </a:r>
          </a:p>
          <a:p>
            <a:pPr lvl="0"/>
            <a:r>
              <a:rPr kumimoji="1" lang="ja-JP" altLang="ja-JP" sz="1200" kern="1200" dirty="0" smtClean="0">
                <a:solidFill>
                  <a:schemeClr val="tx1"/>
                </a:solidFill>
                <a:effectLst/>
                <a:latin typeface="+mn-lt"/>
                <a:ea typeface="+mn-ea"/>
                <a:cs typeface="+mn-cs"/>
              </a:rPr>
              <a:t>ネットにつながる機器の数や種類が増える。</a:t>
            </a:r>
          </a:p>
          <a:p>
            <a:pPr lvl="0"/>
            <a:r>
              <a:rPr kumimoji="1" lang="ja-JP" altLang="ja-JP" sz="1200" kern="1200" dirty="0" smtClean="0">
                <a:solidFill>
                  <a:schemeClr val="tx1"/>
                </a:solidFill>
                <a:effectLst/>
                <a:latin typeface="+mn-lt"/>
                <a:ea typeface="+mn-ea"/>
                <a:cs typeface="+mn-cs"/>
              </a:rPr>
              <a:t>使えるだけでは不十分で、使い心地の良さやわかりやすさへの配慮（</a:t>
            </a:r>
            <a:r>
              <a:rPr kumimoji="1" lang="en-US" altLang="ja-JP" sz="1200" kern="1200" dirty="0" smtClean="0">
                <a:solidFill>
                  <a:schemeClr val="tx1"/>
                </a:solidFill>
                <a:effectLst/>
                <a:latin typeface="+mn-lt"/>
                <a:ea typeface="+mn-ea"/>
                <a:cs typeface="+mn-cs"/>
              </a:rPr>
              <a:t> </a:t>
            </a:r>
            <a:r>
              <a:rPr kumimoji="1" lang="en-US" altLang="ja-JP" sz="1200" kern="1200" dirty="0" err="1" smtClean="0">
                <a:solidFill>
                  <a:schemeClr val="tx1"/>
                </a:solidFill>
                <a:effectLst/>
                <a:latin typeface="+mn-lt"/>
                <a:ea typeface="+mn-ea"/>
                <a:cs typeface="+mn-cs"/>
              </a:rPr>
              <a:t>UX:User</a:t>
            </a:r>
            <a:r>
              <a:rPr kumimoji="1" lang="en-US" altLang="ja-JP" sz="1200" kern="1200" dirty="0" smtClean="0">
                <a:solidFill>
                  <a:schemeClr val="tx1"/>
                </a:solidFill>
                <a:effectLst/>
                <a:latin typeface="+mn-lt"/>
                <a:ea typeface="+mn-ea"/>
                <a:cs typeface="+mn-cs"/>
              </a:rPr>
              <a:t> </a:t>
            </a:r>
            <a:r>
              <a:rPr kumimoji="1" lang="en-US" altLang="ja-JP" sz="1200" kern="1200" dirty="0" err="1" smtClean="0">
                <a:solidFill>
                  <a:schemeClr val="tx1"/>
                </a:solidFill>
                <a:effectLst/>
                <a:latin typeface="+mn-lt"/>
                <a:ea typeface="+mn-ea"/>
                <a:cs typeface="+mn-cs"/>
              </a:rPr>
              <a:t>eXperience</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ユーザー体験）が求められるようになる。</a:t>
            </a:r>
          </a:p>
          <a:p>
            <a:pPr lvl="0"/>
            <a:r>
              <a:rPr kumimoji="1" lang="ja-JP" altLang="ja-JP" sz="1200" kern="1200" dirty="0" smtClean="0">
                <a:solidFill>
                  <a:schemeClr val="tx1"/>
                </a:solidFill>
                <a:effectLst/>
                <a:latin typeface="+mn-lt"/>
                <a:ea typeface="+mn-ea"/>
                <a:cs typeface="+mn-cs"/>
              </a:rPr>
              <a:t>ネットワークに接続するための手段が多様化し、高速化する。</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しかし、これらは表面的な変化にすぎません。その背後で、とても大きな本質的な変化が起こりつつあるのです。それは、次のようなことです。</a:t>
            </a:r>
          </a:p>
          <a:p>
            <a:pPr lvl="0"/>
            <a:r>
              <a:rPr kumimoji="1" lang="ja-JP" altLang="ja-JP" sz="1200" kern="1200" dirty="0" smtClean="0">
                <a:solidFill>
                  <a:schemeClr val="tx1"/>
                </a:solidFill>
                <a:effectLst/>
                <a:latin typeface="+mn-lt"/>
                <a:ea typeface="+mn-ea"/>
                <a:cs typeface="+mn-cs"/>
              </a:rPr>
              <a:t>仕事のやり方やライフスタイルが変わる。</a:t>
            </a:r>
          </a:p>
          <a:p>
            <a:pPr lvl="0"/>
            <a:r>
              <a:rPr kumimoji="1" lang="ja-JP" altLang="ja-JP" sz="1200" kern="1200" dirty="0" smtClean="0">
                <a:solidFill>
                  <a:schemeClr val="tx1"/>
                </a:solidFill>
                <a:effectLst/>
                <a:latin typeface="+mn-lt"/>
                <a:ea typeface="+mn-ea"/>
                <a:cs typeface="+mn-cs"/>
              </a:rPr>
              <a:t>人と人との係わり方が変わる。</a:t>
            </a:r>
          </a:p>
          <a:p>
            <a:pPr lvl="0"/>
            <a:r>
              <a:rPr kumimoji="1" lang="ja-JP" altLang="ja-JP" sz="1200" kern="1200" dirty="0" smtClean="0">
                <a:solidFill>
                  <a:schemeClr val="tx1"/>
                </a:solidFill>
                <a:effectLst/>
                <a:latin typeface="+mn-lt"/>
                <a:ea typeface="+mn-ea"/>
                <a:cs typeface="+mn-cs"/>
              </a:rPr>
              <a:t>生き方やものごとを判断する価値観が変わる。</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これまで常識と考えていたことが非常識となり、新しい常識が生まれようとしているのです。このような常識の転換は、生活やビジネスは言うに及ばず、政治や経済、外交や安全保障にも大きな影響を及ぼすことになるでしょう。例えば、ソーシャル・メディアがきっかけとなって広がった「アラブの春」、米国の国家機密文書を誰もが見えるように世の中にさらしてしまった「ウイキリークス事件」など、社会的、政治的問題をも引き起こす大きな力さえ持つようになりまし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常識が変わる」こと、すなわち「パラダイムシフト」が、確実に起こり始めています。私たちは、手段である「表面的変化」に目が行ってしまいがちですが、それでは、今起きていることの本当の意味や価値がわかりません。「本質的変化」に着目し、これからのビジネスや生活がどのように変わってゆくのかを考えてゆくべきでしょう。</a:t>
            </a:r>
          </a:p>
          <a:p>
            <a:pPr eaLnBrk="1" hangingPunct="1"/>
            <a:endParaRPr lang="ja-JP"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21</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14400" eaLnBrk="0" hangingPunct="0">
              <a:defRPr sz="1300">
                <a:solidFill>
                  <a:srgbClr val="484848"/>
                </a:solidFill>
                <a:latin typeface="Arial" charset="0"/>
                <a:ea typeface="HG丸ｺﾞｼｯｸM-PRO" pitchFamily="50" charset="-128"/>
              </a:defRPr>
            </a:lvl1pPr>
            <a:lvl2pPr marL="709684" indent="-272956" defTabSz="914400" eaLnBrk="0" hangingPunct="0">
              <a:defRPr sz="1300">
                <a:solidFill>
                  <a:srgbClr val="484848"/>
                </a:solidFill>
                <a:latin typeface="Arial" charset="0"/>
                <a:ea typeface="HG丸ｺﾞｼｯｸM-PRO" pitchFamily="50" charset="-128"/>
              </a:defRPr>
            </a:lvl2pPr>
            <a:lvl3pPr marL="1091822" indent="-218364" defTabSz="914400" eaLnBrk="0" hangingPunct="0">
              <a:defRPr sz="1300">
                <a:solidFill>
                  <a:srgbClr val="484848"/>
                </a:solidFill>
                <a:latin typeface="Arial" charset="0"/>
                <a:ea typeface="HG丸ｺﾞｼｯｸM-PRO" pitchFamily="50" charset="-128"/>
              </a:defRPr>
            </a:lvl3pPr>
            <a:lvl4pPr marL="1528552" indent="-218364" defTabSz="914400" eaLnBrk="0" hangingPunct="0">
              <a:defRPr sz="1300">
                <a:solidFill>
                  <a:srgbClr val="484848"/>
                </a:solidFill>
                <a:latin typeface="Arial" charset="0"/>
                <a:ea typeface="HG丸ｺﾞｼｯｸM-PRO" pitchFamily="50" charset="-128"/>
              </a:defRPr>
            </a:lvl4pPr>
            <a:lvl5pPr marL="1965280" indent="-218364" defTabSz="914400" eaLnBrk="0" hangingPunct="0">
              <a:defRPr sz="1300">
                <a:solidFill>
                  <a:srgbClr val="484848"/>
                </a:solidFill>
                <a:latin typeface="Arial" charset="0"/>
                <a:ea typeface="HG丸ｺﾞｼｯｸM-PRO" pitchFamily="50" charset="-128"/>
              </a:defRPr>
            </a:lvl5pPr>
            <a:lvl6pPr marL="2402009"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6pPr>
            <a:lvl7pPr marL="2838736"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7pPr>
            <a:lvl8pPr marL="3275467"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8pPr>
            <a:lvl9pPr marL="3712195"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9pPr>
          </a:lstStyle>
          <a:p>
            <a:pPr eaLnBrk="1" hangingPunct="1"/>
            <a:fld id="{9B7374D8-E40D-48C9-91BB-3982210BAA48}" type="slidenum">
              <a:rPr lang="ja-JP" altLang="en-US" sz="1200">
                <a:solidFill>
                  <a:prstClr val="black"/>
                </a:solidFill>
                <a:ea typeface="ＭＳ Ｐゴシック" pitchFamily="50" charset="-128"/>
              </a:rPr>
              <a:pPr eaLnBrk="1" hangingPunct="1"/>
              <a:t>22</a:t>
            </a:fld>
            <a:endParaRPr lang="en-US" altLang="ja-JP" sz="1200" dirty="0">
              <a:solidFill>
                <a:prstClr val="black"/>
              </a:solidFill>
              <a:ea typeface="ＭＳ Ｐゴシック" pitchFamily="50" charset="-128"/>
            </a:endParaRPr>
          </a:p>
        </p:txBody>
      </p:sp>
      <p:sp>
        <p:nvSpPr>
          <p:cNvPr id="81923" name="Rectangle 2"/>
          <p:cNvSpPr>
            <a:spLocks noGrp="1" noRot="1" noChangeAspect="1" noChangeArrowheads="1" noTextEdit="1"/>
          </p:cNvSpPr>
          <p:nvPr>
            <p:ph type="sldImg"/>
          </p:nvPr>
        </p:nvSpPr>
        <p:spPr>
          <a:xfrm>
            <a:off x="1143000" y="685800"/>
            <a:ext cx="4575175" cy="3430588"/>
          </a:xfrm>
          <a:ln/>
        </p:spPr>
      </p:sp>
      <p:sp>
        <p:nvSpPr>
          <p:cNvPr id="81924" name="Rectangle 3"/>
          <p:cNvSpPr>
            <a:spLocks noGrp="1" noChangeArrowheads="1"/>
          </p:cNvSpPr>
          <p:nvPr>
            <p:ph type="body" idx="1"/>
          </p:nvPr>
        </p:nvSpPr>
        <p:spPr>
          <a:xfrm>
            <a:off x="915040" y="4343441"/>
            <a:ext cx="5027920" cy="4115603"/>
          </a:xfrm>
          <a:noFill/>
        </p:spPr>
        <p:txBody>
          <a:bodyPr/>
          <a:lstStyle/>
          <a:p>
            <a:pPr eaLnBrk="1" hangingPunct="1"/>
            <a:endParaRPr lang="ja-JP"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14400" eaLnBrk="0" hangingPunct="0">
              <a:defRPr sz="1300">
                <a:solidFill>
                  <a:srgbClr val="484848"/>
                </a:solidFill>
                <a:latin typeface="Arial" charset="0"/>
                <a:ea typeface="HG丸ｺﾞｼｯｸM-PRO" pitchFamily="50" charset="-128"/>
              </a:defRPr>
            </a:lvl1pPr>
            <a:lvl2pPr marL="709684" indent="-272956" defTabSz="914400" eaLnBrk="0" hangingPunct="0">
              <a:defRPr sz="1300">
                <a:solidFill>
                  <a:srgbClr val="484848"/>
                </a:solidFill>
                <a:latin typeface="Arial" charset="0"/>
                <a:ea typeface="HG丸ｺﾞｼｯｸM-PRO" pitchFamily="50" charset="-128"/>
              </a:defRPr>
            </a:lvl2pPr>
            <a:lvl3pPr marL="1091822" indent="-218364" defTabSz="914400" eaLnBrk="0" hangingPunct="0">
              <a:defRPr sz="1300">
                <a:solidFill>
                  <a:srgbClr val="484848"/>
                </a:solidFill>
                <a:latin typeface="Arial" charset="0"/>
                <a:ea typeface="HG丸ｺﾞｼｯｸM-PRO" pitchFamily="50" charset="-128"/>
              </a:defRPr>
            </a:lvl3pPr>
            <a:lvl4pPr marL="1528552" indent="-218364" defTabSz="914400" eaLnBrk="0" hangingPunct="0">
              <a:defRPr sz="1300">
                <a:solidFill>
                  <a:srgbClr val="484848"/>
                </a:solidFill>
                <a:latin typeface="Arial" charset="0"/>
                <a:ea typeface="HG丸ｺﾞｼｯｸM-PRO" pitchFamily="50" charset="-128"/>
              </a:defRPr>
            </a:lvl4pPr>
            <a:lvl5pPr marL="1965280" indent="-218364" defTabSz="914400" eaLnBrk="0" hangingPunct="0">
              <a:defRPr sz="1300">
                <a:solidFill>
                  <a:srgbClr val="484848"/>
                </a:solidFill>
                <a:latin typeface="Arial" charset="0"/>
                <a:ea typeface="HG丸ｺﾞｼｯｸM-PRO" pitchFamily="50" charset="-128"/>
              </a:defRPr>
            </a:lvl5pPr>
            <a:lvl6pPr marL="2402009"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6pPr>
            <a:lvl7pPr marL="2838736"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7pPr>
            <a:lvl8pPr marL="3275467"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8pPr>
            <a:lvl9pPr marL="3712195"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9pPr>
          </a:lstStyle>
          <a:p>
            <a:pPr eaLnBrk="1" hangingPunct="1"/>
            <a:fld id="{9B7374D8-E40D-48C9-91BB-3982210BAA48}" type="slidenum">
              <a:rPr lang="ja-JP" altLang="en-US" sz="1200">
                <a:solidFill>
                  <a:prstClr val="black"/>
                </a:solidFill>
                <a:ea typeface="ＭＳ Ｐゴシック" pitchFamily="50" charset="-128"/>
              </a:rPr>
              <a:pPr eaLnBrk="1" hangingPunct="1"/>
              <a:t>23</a:t>
            </a:fld>
            <a:endParaRPr lang="en-US" altLang="ja-JP" sz="1200" dirty="0">
              <a:solidFill>
                <a:prstClr val="black"/>
              </a:solidFill>
              <a:ea typeface="ＭＳ Ｐゴシック" pitchFamily="50" charset="-128"/>
            </a:endParaRPr>
          </a:p>
        </p:txBody>
      </p:sp>
      <p:sp>
        <p:nvSpPr>
          <p:cNvPr id="81923" name="Rectangle 2"/>
          <p:cNvSpPr>
            <a:spLocks noGrp="1" noRot="1" noChangeAspect="1" noChangeArrowheads="1" noTextEdit="1"/>
          </p:cNvSpPr>
          <p:nvPr>
            <p:ph type="sldImg"/>
          </p:nvPr>
        </p:nvSpPr>
        <p:spPr>
          <a:xfrm>
            <a:off x="1143000" y="685800"/>
            <a:ext cx="4575175" cy="3430588"/>
          </a:xfrm>
          <a:ln/>
        </p:spPr>
      </p:sp>
      <p:sp>
        <p:nvSpPr>
          <p:cNvPr id="81924" name="Rectangle 3"/>
          <p:cNvSpPr>
            <a:spLocks noGrp="1" noChangeArrowheads="1"/>
          </p:cNvSpPr>
          <p:nvPr>
            <p:ph type="body" idx="1"/>
          </p:nvPr>
        </p:nvSpPr>
        <p:spPr>
          <a:xfrm>
            <a:off x="915040" y="4343441"/>
            <a:ext cx="5027920" cy="4115603"/>
          </a:xfrm>
          <a:noFill/>
        </p:spPr>
        <p:txBody>
          <a:bodyPr/>
          <a:lstStyle/>
          <a:p>
            <a:r>
              <a:rPr kumimoji="1" lang="ja-JP" altLang="ja-JP" sz="1200" kern="1200" dirty="0" smtClean="0">
                <a:solidFill>
                  <a:schemeClr val="tx1"/>
                </a:solidFill>
                <a:effectLst/>
                <a:latin typeface="+mn-lt"/>
                <a:ea typeface="+mn-ea"/>
                <a:cs typeface="+mn-cs"/>
              </a:rPr>
              <a:t>「クラウド・コンピューティング」という言葉は、</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年、当時</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CEO</a:t>
            </a:r>
            <a:r>
              <a:rPr kumimoji="1" lang="ja-JP" altLang="ja-JP" sz="1200" kern="1200" dirty="0" smtClean="0">
                <a:solidFill>
                  <a:schemeClr val="tx1"/>
                </a:solidFill>
                <a:effectLst/>
                <a:latin typeface="+mn-lt"/>
                <a:ea typeface="+mn-ea"/>
                <a:cs typeface="+mn-cs"/>
              </a:rPr>
              <a:t>を努めていたエリック・シュミットのスピーチがきっかけで使われるようになったことは、前述のとおりです。新しい言葉が大好きな</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業界は、時代の変化や自分達の先進性を喧伝し自社の製品やサービスを売り込むためのキャッチコピーとして、この言葉を盛んに使うようになりました。そのおかげで、各社各様の定義が生まれ、市場に様々な誤解や混乱を生みだしてしまったのです。</a:t>
            </a:r>
          </a:p>
          <a:p>
            <a:r>
              <a:rPr kumimoji="1" lang="en-US" altLang="ja-JP" sz="1200" kern="1200" dirty="0" smtClean="0">
                <a:solidFill>
                  <a:schemeClr val="tx1"/>
                </a:solidFill>
                <a:effectLst/>
                <a:latin typeface="+mn-lt"/>
                <a:ea typeface="+mn-ea"/>
                <a:cs typeface="+mn-cs"/>
              </a:rPr>
              <a:t>2009</a:t>
            </a:r>
            <a:r>
              <a:rPr kumimoji="1" lang="ja-JP" altLang="ja-JP" sz="1200" kern="1200" dirty="0" smtClean="0">
                <a:solidFill>
                  <a:schemeClr val="tx1"/>
                </a:solidFill>
                <a:effectLst/>
                <a:latin typeface="+mn-lt"/>
                <a:ea typeface="+mn-ea"/>
                <a:cs typeface="+mn-cs"/>
              </a:rPr>
              <a:t>年、こんな混乱に終止符を打ち、業界の健全な発展を意図し、米国商務省の配下にある国立標準技術研究所</a:t>
            </a:r>
            <a:r>
              <a:rPr kumimoji="1" lang="en-US" altLang="ja-JP" sz="1200" kern="1200" dirty="0" smtClean="0">
                <a:solidFill>
                  <a:schemeClr val="tx1"/>
                </a:solidFill>
                <a:effectLst/>
                <a:latin typeface="+mn-lt"/>
                <a:ea typeface="+mn-ea"/>
                <a:cs typeface="+mn-cs"/>
              </a:rPr>
              <a:t>(National Institute of Standards and Technology : </a:t>
            </a:r>
            <a:r>
              <a:rPr kumimoji="1" lang="ja-JP" altLang="ja-JP" sz="1200" kern="1200" dirty="0" smtClean="0">
                <a:solidFill>
                  <a:schemeClr val="tx1"/>
                </a:solidFill>
                <a:effectLst/>
                <a:latin typeface="+mn-lt"/>
                <a:ea typeface="+mn-ea"/>
                <a:cs typeface="+mn-cs"/>
              </a:rPr>
              <a:t>通称</a:t>
            </a:r>
            <a:r>
              <a:rPr kumimoji="1" lang="en-US" altLang="ja-JP" sz="1200" kern="1200" dirty="0" smtClean="0">
                <a:solidFill>
                  <a:schemeClr val="tx1"/>
                </a:solidFill>
                <a:effectLst/>
                <a:latin typeface="+mn-lt"/>
                <a:ea typeface="+mn-ea"/>
                <a:cs typeface="+mn-cs"/>
              </a:rPr>
              <a:t>NIST)</a:t>
            </a:r>
            <a:r>
              <a:rPr kumimoji="1" lang="ja-JP" altLang="ja-JP" sz="1200" kern="1200" dirty="0" smtClean="0">
                <a:solidFill>
                  <a:schemeClr val="tx1"/>
                </a:solidFill>
                <a:effectLst/>
                <a:latin typeface="+mn-lt"/>
                <a:ea typeface="+mn-ea"/>
                <a:cs typeface="+mn-cs"/>
              </a:rPr>
              <a:t>が、「クラウドの定義</a:t>
            </a:r>
            <a:r>
              <a:rPr kumimoji="1" lang="en-US" altLang="ja-JP" sz="1200" kern="1200" dirty="0" smtClean="0">
                <a:solidFill>
                  <a:schemeClr val="tx1"/>
                </a:solidFill>
                <a:effectLst/>
                <a:latin typeface="+mn-lt"/>
                <a:ea typeface="+mn-ea"/>
                <a:cs typeface="+mn-cs"/>
              </a:rPr>
              <a:t>(The NIST Definition of Cloud Computing)</a:t>
            </a:r>
            <a:r>
              <a:rPr kumimoji="1" lang="ja-JP" altLang="ja-JP" sz="1200" kern="1200" dirty="0" smtClean="0">
                <a:solidFill>
                  <a:schemeClr val="tx1"/>
                </a:solidFill>
                <a:effectLst/>
                <a:latin typeface="+mn-lt"/>
                <a:ea typeface="+mn-ea"/>
                <a:cs typeface="+mn-cs"/>
              </a:rPr>
              <a:t>」を発表、いまでは、広く受け入れられています。この定義は、決して特定の技術や規格を意味するものではなく、考え方の枠組みとして、捉えておくといいでしょう。</a:t>
            </a:r>
            <a:r>
              <a:rPr kumimoji="1" lang="en-US" altLang="ja-JP" sz="1200" kern="1200" dirty="0" smtClean="0">
                <a:solidFill>
                  <a:schemeClr val="tx1"/>
                </a:solidFill>
                <a:effectLst/>
                <a:latin typeface="+mn-lt"/>
                <a:ea typeface="+mn-ea"/>
                <a:cs typeface="+mn-cs"/>
              </a:rPr>
              <a:t>NIST</a:t>
            </a:r>
            <a:r>
              <a:rPr kumimoji="1" lang="ja-JP" altLang="ja-JP" sz="1200" kern="1200" dirty="0" smtClean="0">
                <a:solidFill>
                  <a:schemeClr val="tx1"/>
                </a:solidFill>
                <a:effectLst/>
                <a:latin typeface="+mn-lt"/>
                <a:ea typeface="+mn-ea"/>
                <a:cs typeface="+mn-cs"/>
              </a:rPr>
              <a:t>の定義には、次のような記述があります。</a:t>
            </a:r>
          </a:p>
          <a:p>
            <a:r>
              <a:rPr kumimoji="1" lang="ja-JP" altLang="ja-JP" sz="1200" kern="1200" dirty="0" smtClean="0">
                <a:solidFill>
                  <a:schemeClr val="tx1"/>
                </a:solidFill>
                <a:effectLst/>
                <a:latin typeface="+mn-lt"/>
                <a:ea typeface="+mn-ea"/>
                <a:cs typeface="+mn-cs"/>
              </a:rPr>
              <a:t>「クラウド・コンピューティングとは、ネットワーク、サーバー、ストレージ、アプリケーション、サービスなどの構成可能なコンピューティングリソースの共用プールに対して、便利かつオンデマンドにアクセスでき、最小の管理労力またはサービスプロバイダ間の相互動作によって迅速に提供され利用できるという、モデルのひとつである」。</a:t>
            </a:r>
          </a:p>
          <a:p>
            <a:r>
              <a:rPr kumimoji="1" lang="ja-JP" altLang="ja-JP" sz="1200" kern="1200" dirty="0" smtClean="0">
                <a:solidFill>
                  <a:schemeClr val="tx1"/>
                </a:solidFill>
                <a:effectLst/>
                <a:latin typeface="+mn-lt"/>
                <a:ea typeface="+mn-ea"/>
                <a:cs typeface="+mn-cs"/>
              </a:rPr>
              <a:t>ひと言で言えば、「コンピューティング資源を必要なとき必要なだけ簡単に使える仕組み」ということです。さらに、様々なクラウドの利用形態を「サービス・モデル</a:t>
            </a:r>
            <a:r>
              <a:rPr kumimoji="1" lang="en-US" altLang="ja-JP" sz="1200" kern="1200" dirty="0" smtClean="0">
                <a:solidFill>
                  <a:schemeClr val="tx1"/>
                </a:solidFill>
                <a:effectLst/>
                <a:latin typeface="+mn-lt"/>
                <a:ea typeface="+mn-ea"/>
                <a:cs typeface="+mn-cs"/>
              </a:rPr>
              <a:t>(Service Model)</a:t>
            </a:r>
            <a:r>
              <a:rPr kumimoji="1" lang="ja-JP" altLang="ja-JP" sz="1200" kern="1200" dirty="0" smtClean="0">
                <a:solidFill>
                  <a:schemeClr val="tx1"/>
                </a:solidFill>
                <a:effectLst/>
                <a:latin typeface="+mn-lt"/>
                <a:ea typeface="+mn-ea"/>
                <a:cs typeface="+mn-cs"/>
              </a:rPr>
              <a:t>」と「配置モデル</a:t>
            </a:r>
            <a:r>
              <a:rPr kumimoji="1" lang="en-US" altLang="ja-JP" sz="1200" kern="1200" dirty="0" smtClean="0">
                <a:solidFill>
                  <a:schemeClr val="tx1"/>
                </a:solidFill>
                <a:effectLst/>
                <a:latin typeface="+mn-lt"/>
                <a:ea typeface="+mn-ea"/>
                <a:cs typeface="+mn-cs"/>
              </a:rPr>
              <a:t>(Deployment Model)</a:t>
            </a:r>
            <a:r>
              <a:rPr kumimoji="1" lang="ja-JP" altLang="ja-JP" sz="1200" kern="1200" dirty="0" smtClean="0">
                <a:solidFill>
                  <a:schemeClr val="tx1"/>
                </a:solidFill>
                <a:effectLst/>
                <a:latin typeface="+mn-lt"/>
                <a:ea typeface="+mn-ea"/>
                <a:cs typeface="+mn-cs"/>
              </a:rPr>
              <a:t>」に分類、また、クラウドに備わっていなくてはならない「</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つの必須の特徴」をあげています。</a:t>
            </a:r>
          </a:p>
          <a:p>
            <a:r>
              <a:rPr kumimoji="1" lang="ja-JP" altLang="ja-JP" sz="1200" kern="1200" dirty="0" smtClean="0">
                <a:solidFill>
                  <a:schemeClr val="tx1"/>
                </a:solidFill>
                <a:effectLst/>
                <a:latin typeface="+mn-lt"/>
                <a:ea typeface="+mn-ea"/>
                <a:cs typeface="+mn-cs"/>
              </a:rPr>
              <a:t>それでは、これらについて、ひとつひとつ見てゆくことにしましょう。</a:t>
            </a:r>
          </a:p>
          <a:p>
            <a:pPr eaLnBrk="1" hangingPunct="1"/>
            <a:endParaRPr lang="ja-JP" altLang="en-US" dirty="0" smtClean="0"/>
          </a:p>
          <a:p>
            <a:pPr eaLnBrk="1" hangingPunct="1"/>
            <a:endParaRPr lang="ja-JP"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13232"/>
            <a:fld id="{E26728EA-0FFF-4A63-B395-E6982821CD75}" type="slidenum">
              <a:rPr lang="ja-JP" altLang="en-US" smtClean="0"/>
              <a:pPr defTabSz="913232"/>
              <a:t>24</a:t>
            </a:fld>
            <a:endParaRPr lang="en-US" altLang="ja-JP" smtClean="0"/>
          </a:p>
        </p:txBody>
      </p:sp>
      <p:sp>
        <p:nvSpPr>
          <p:cNvPr id="28674" name="Rectangle 2"/>
          <p:cNvSpPr>
            <a:spLocks noGrp="1" noRot="1" noChangeAspect="1" noChangeArrowheads="1" noTextEdit="1"/>
          </p:cNvSpPr>
          <p:nvPr>
            <p:ph type="sldImg"/>
          </p:nvPr>
        </p:nvSpPr>
        <p:spPr>
          <a:xfrm>
            <a:off x="1143000" y="685800"/>
            <a:ext cx="4575175" cy="3430588"/>
          </a:xfrm>
          <a:ln/>
        </p:spPr>
      </p:sp>
      <p:sp>
        <p:nvSpPr>
          <p:cNvPr id="28675" name="Rectangle 3"/>
          <p:cNvSpPr>
            <a:spLocks noGrp="1" noChangeArrowheads="1"/>
          </p:cNvSpPr>
          <p:nvPr>
            <p:ph type="body" idx="1"/>
          </p:nvPr>
        </p:nvSpPr>
        <p:spPr>
          <a:xfrm>
            <a:off x="915138" y="4343110"/>
            <a:ext cx="5027724" cy="4115670"/>
          </a:xfrm>
          <a:noFill/>
          <a:ln/>
        </p:spPr>
        <p:txBody>
          <a:bodyPr/>
          <a:lstStyle/>
          <a:p>
            <a:r>
              <a:rPr kumimoji="1" lang="ja-JP" altLang="ja-JP" sz="1200" kern="1200" dirty="0" smtClean="0">
                <a:solidFill>
                  <a:schemeClr val="tx1"/>
                </a:solidFill>
                <a:effectLst/>
                <a:latin typeface="+mn-lt"/>
                <a:ea typeface="+mn-ea"/>
                <a:cs typeface="+mn-cs"/>
              </a:rPr>
              <a:t>クラウドをサービスとして提供するシステム資源の違いによって分類する考え方が「サービス・モデル（</a:t>
            </a:r>
            <a:r>
              <a:rPr kumimoji="1" lang="en-US" altLang="ja-JP" sz="1200" kern="1200" dirty="0" smtClean="0">
                <a:solidFill>
                  <a:schemeClr val="tx1"/>
                </a:solidFill>
                <a:effectLst/>
                <a:latin typeface="+mn-lt"/>
                <a:ea typeface="+mn-ea"/>
                <a:cs typeface="+mn-cs"/>
              </a:rPr>
              <a:t>Service Model</a:t>
            </a:r>
            <a:r>
              <a:rPr kumimoji="1" lang="ja-JP" altLang="ja-JP" sz="1200" kern="1200" dirty="0" smtClean="0">
                <a:solidFill>
                  <a:schemeClr val="tx1"/>
                </a:solidFill>
                <a:effectLst/>
                <a:latin typeface="+mn-lt"/>
                <a:ea typeface="+mn-ea"/>
                <a:cs typeface="+mn-cs"/>
              </a:rPr>
              <a:t>）」です。</a:t>
            </a:r>
          </a:p>
          <a:p>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 as a Service</a:t>
            </a:r>
            <a:r>
              <a:rPr kumimoji="1" lang="ja-JP" altLang="ja-JP" sz="1200" kern="1200" dirty="0" smtClean="0">
                <a:solidFill>
                  <a:schemeClr val="tx1"/>
                </a:solidFill>
                <a:effectLst/>
                <a:latin typeface="+mn-lt"/>
                <a:ea typeface="+mn-ea"/>
                <a:cs typeface="+mn-cs"/>
              </a:rPr>
              <a:t>）は、電子メールやスケジュール管理、文書作成や表計算、財務会計や販売管理などのアプリケーションをネット越しに提供するサービスです。ユーザーは、アプリケーションを動かすためのハードウエアや</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、ミドルウェアの知識がなくても、アプリケーションについての設定や機能を理解していれば使うことができます。例えば、</a:t>
            </a:r>
            <a:r>
              <a:rPr kumimoji="1" lang="en-US" altLang="ja-JP" sz="1200" kern="1200" dirty="0" err="1" smtClean="0">
                <a:solidFill>
                  <a:schemeClr val="tx1"/>
                </a:solidFill>
                <a:effectLst/>
                <a:latin typeface="+mn-lt"/>
                <a:ea typeface="+mn-ea"/>
                <a:cs typeface="+mn-cs"/>
              </a:rPr>
              <a:t>Salesforce.com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Google Apps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Microsoft Office 365</a:t>
            </a:r>
            <a:r>
              <a:rPr kumimoji="1" lang="ja-JP" altLang="ja-JP" sz="1200" kern="1200" dirty="0" smtClean="0">
                <a:solidFill>
                  <a:schemeClr val="tx1"/>
                </a:solidFill>
                <a:effectLst/>
                <a:latin typeface="+mn-lt"/>
                <a:ea typeface="+mn-ea"/>
                <a:cs typeface="+mn-cs"/>
              </a:rPr>
              <a:t>などがあります。</a:t>
            </a:r>
          </a:p>
          <a:p>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Platform as a Service</a:t>
            </a:r>
            <a:r>
              <a:rPr kumimoji="1" lang="ja-JP" altLang="ja-JP" sz="1200" kern="1200" dirty="0" smtClean="0">
                <a:solidFill>
                  <a:schemeClr val="tx1"/>
                </a:solidFill>
                <a:effectLst/>
                <a:latin typeface="+mn-lt"/>
                <a:ea typeface="+mn-ea"/>
                <a:cs typeface="+mn-cs"/>
              </a:rPr>
              <a:t>）は、アプリケーションを開発や実行するためのシステム機能をサービスとして提供します。データベース、開発フレームワーク、実行時に必要なライブリーやモジュールを提供します。ユーザーは、インフラ構築や設定に煩わされることなく、アプリケーションを開発し、実行することができます。例えば、</a:t>
            </a:r>
            <a:r>
              <a:rPr kumimoji="1" lang="en-US" altLang="ja-JP" sz="1200" kern="1200" dirty="0" smtClean="0">
                <a:solidFill>
                  <a:schemeClr val="tx1"/>
                </a:solidFill>
                <a:effectLst/>
                <a:latin typeface="+mn-lt"/>
                <a:ea typeface="+mn-ea"/>
                <a:cs typeface="+mn-cs"/>
              </a:rPr>
              <a:t>Microsoft Azure Platform</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Force.com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Google App Engine</a:t>
            </a:r>
            <a:r>
              <a:rPr kumimoji="1" lang="ja-JP" altLang="ja-JP" sz="1200" kern="1200" dirty="0" smtClean="0">
                <a:solidFill>
                  <a:schemeClr val="tx1"/>
                </a:solidFill>
                <a:effectLst/>
                <a:latin typeface="+mn-lt"/>
                <a:ea typeface="+mn-ea"/>
                <a:cs typeface="+mn-cs"/>
              </a:rPr>
              <a:t>などがあげられます。</a:t>
            </a:r>
          </a:p>
          <a:p>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Infrastructure as a Service</a:t>
            </a:r>
            <a:r>
              <a:rPr kumimoji="1" lang="ja-JP" altLang="ja-JP" sz="1200" kern="1200" dirty="0" smtClean="0">
                <a:solidFill>
                  <a:schemeClr val="tx1"/>
                </a:solidFill>
                <a:effectLst/>
                <a:latin typeface="+mn-lt"/>
                <a:ea typeface="+mn-ea"/>
                <a:cs typeface="+mn-cs"/>
              </a:rPr>
              <a:t>）は、サーバー、ストレージなどのシステム資源を提供するサービスです。ユーザーは、自分で</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やミドルウェアを導入し、設定を行わなくてはなりません。その上で動かすアプリケーションも自分で用意します。</a:t>
            </a:r>
          </a:p>
          <a:p>
            <a:r>
              <a:rPr kumimoji="1" lang="ja-JP" altLang="ja-JP" sz="1200" kern="1200" dirty="0" smtClean="0">
                <a:solidFill>
                  <a:schemeClr val="tx1"/>
                </a:solidFill>
                <a:effectLst/>
                <a:latin typeface="+mn-lt"/>
                <a:ea typeface="+mn-ea"/>
                <a:cs typeface="+mn-cs"/>
              </a:rPr>
              <a:t>「所有」するシステムであれば、その都度、ベンダーと交渉し、手続きや据え付け導入作業をしなければなりません。しかし</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を使うと、メニュー画面であるセルフサービス・ポータルから、設定するだけで使うことができます。また、ストレージ容量やサーバー数は、必要に応じて、簡単に増減できます。そのスピードと変更に対する柔軟性は、比べものになりません。例えば、</a:t>
            </a:r>
            <a:r>
              <a:rPr kumimoji="1" lang="en-US" altLang="ja-JP" sz="1200" kern="1200" dirty="0" smtClean="0">
                <a:solidFill>
                  <a:schemeClr val="tx1"/>
                </a:solidFill>
                <a:effectLst/>
                <a:latin typeface="+mn-lt"/>
                <a:ea typeface="+mn-ea"/>
                <a:cs typeface="+mn-cs"/>
              </a:rPr>
              <a:t>Amazon EC2</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IIJ GIO</a:t>
            </a:r>
            <a:r>
              <a:rPr kumimoji="1" lang="ja-JP" altLang="ja-JP" sz="1200" kern="1200" dirty="0" smtClean="0">
                <a:solidFill>
                  <a:schemeClr val="tx1"/>
                </a:solidFill>
                <a:effectLst/>
                <a:latin typeface="+mn-lt"/>
                <a:ea typeface="+mn-ea"/>
                <a:cs typeface="+mn-cs"/>
              </a:rPr>
              <a:t>クラウド、</a:t>
            </a:r>
            <a:r>
              <a:rPr kumimoji="1" lang="en-US" altLang="ja-JP" sz="1200" kern="1200" dirty="0" smtClean="0">
                <a:solidFill>
                  <a:schemeClr val="tx1"/>
                </a:solidFill>
                <a:effectLst/>
                <a:latin typeface="+mn-lt"/>
                <a:ea typeface="+mn-ea"/>
                <a:cs typeface="+mn-cs"/>
              </a:rPr>
              <a:t>Google Compute Engine</a:t>
            </a:r>
            <a:r>
              <a:rPr kumimoji="1" lang="ja-JP" altLang="ja-JP" sz="1200" kern="1200" dirty="0" smtClean="0">
                <a:solidFill>
                  <a:schemeClr val="tx1"/>
                </a:solidFill>
                <a:effectLst/>
                <a:latin typeface="+mn-lt"/>
                <a:ea typeface="+mn-ea"/>
                <a:cs typeface="+mn-cs"/>
              </a:rPr>
              <a:t>などがあげられます。</a:t>
            </a:r>
          </a:p>
          <a:p>
            <a:pPr eaLnBrk="1" hangingPunct="1"/>
            <a:endParaRPr lang="ja-JP"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27</a:t>
            </a:fld>
            <a:endParaRPr kumimoji="1" lang="ja-JP" altLang="en-US"/>
          </a:p>
        </p:txBody>
      </p:sp>
    </p:spTree>
    <p:extLst>
      <p:ext uri="{BB962C8B-B14F-4D97-AF65-F5344CB8AC3E}">
        <p14:creationId xmlns:p14="http://schemas.microsoft.com/office/powerpoint/2010/main" val="645762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このトレンドは、</a:t>
            </a:r>
            <a:r>
              <a:rPr kumimoji="1" lang="en-US" altLang="ja-JP" dirty="0" smtClean="0"/>
              <a:t>IT</a:t>
            </a:r>
            <a:r>
              <a:rPr kumimoji="1" lang="ja-JP" altLang="en-US" dirty="0" smtClean="0"/>
              <a:t>ビジネスにどのような変化をもたらすのでしょうか。</a:t>
            </a:r>
          </a:p>
          <a:p>
            <a:endParaRPr kumimoji="1" lang="en-US" altLang="ja-JP" dirty="0" smtClean="0"/>
          </a:p>
          <a:p>
            <a:r>
              <a:rPr kumimoji="1" lang="en-US" altLang="ja-JP" b="1" u="sng" dirty="0" smtClean="0"/>
              <a:t>IT</a:t>
            </a:r>
            <a:r>
              <a:rPr kumimoji="1" lang="ja-JP" altLang="en-US" b="1" u="sng" dirty="0" smtClean="0"/>
              <a:t>インフラの構築と運用は、クラウドや人工知能に代替されてゆく</a:t>
            </a:r>
          </a:p>
          <a:p>
            <a:endParaRPr kumimoji="1" lang="ja-JP" altLang="en-US" dirty="0" smtClean="0"/>
          </a:p>
          <a:p>
            <a:r>
              <a:rPr kumimoji="1" lang="ja-JP" altLang="en-US" dirty="0" smtClean="0"/>
              <a:t>クラウドの技術基盤は、</a:t>
            </a:r>
            <a:r>
              <a:rPr kumimoji="1" lang="en-US" altLang="ja-JP" dirty="0" smtClean="0"/>
              <a:t>SDI</a:t>
            </a:r>
            <a:r>
              <a:rPr kumimoji="1" lang="ja-JP" altLang="en-US" dirty="0" smtClean="0"/>
              <a:t>（</a:t>
            </a:r>
            <a:r>
              <a:rPr kumimoji="1" lang="en-US" altLang="ja-JP" dirty="0" smtClean="0"/>
              <a:t>Software Defined Infrastructure</a:t>
            </a:r>
            <a:r>
              <a:rPr kumimoji="1" lang="ja-JP" altLang="en-US" dirty="0" smtClean="0"/>
              <a:t>：ソフトウエアによって定義・設定できるシステム基盤）です。従来、サーバーやネットワークの調達や設定は、物理的機器の購入、据え付け作業や設定を必要としました。しかし、</a:t>
            </a:r>
            <a:r>
              <a:rPr kumimoji="1" lang="en-US" altLang="ja-JP" dirty="0" smtClean="0"/>
              <a:t>SDI</a:t>
            </a:r>
            <a:r>
              <a:rPr kumimoji="1" lang="ja-JP" altLang="en-US" dirty="0" smtClean="0"/>
              <a:t>になれば、これら作業は、全てはディスプレイからコマンドを叩いたり、</a:t>
            </a:r>
            <a:r>
              <a:rPr kumimoji="1" lang="en-US" altLang="ja-JP" dirty="0" smtClean="0"/>
              <a:t>Web</a:t>
            </a:r>
            <a:r>
              <a:rPr kumimoji="1" lang="ja-JP" altLang="en-US" dirty="0" smtClean="0"/>
              <a:t>画面からメニュー選択したりするだけで実現します。</a:t>
            </a:r>
          </a:p>
          <a:p>
            <a:endParaRPr kumimoji="1" lang="ja-JP" altLang="en-US" dirty="0" smtClean="0"/>
          </a:p>
          <a:p>
            <a:r>
              <a:rPr kumimoji="1" lang="ja-JP" altLang="en-US" dirty="0" smtClean="0"/>
              <a:t>また、運用は、標準化された手順を間違えなくこなすための「自動化」の範疇を越え、不測の事態にも人手を介すことなく自ら状況を分析、判断し、最適な対処をこなしてくれる「自律化」までカバーすることになります。</a:t>
            </a:r>
          </a:p>
          <a:p>
            <a:endParaRPr kumimoji="1" lang="ja-JP" altLang="en-US" dirty="0" smtClean="0"/>
          </a:p>
          <a:p>
            <a:r>
              <a:rPr kumimoji="1" lang="ja-JP" altLang="en-US" dirty="0" smtClean="0"/>
              <a:t>このような仕組みは、</a:t>
            </a:r>
            <a:r>
              <a:rPr kumimoji="1" lang="en-US" altLang="ja-JP" dirty="0" smtClean="0"/>
              <a:t>AWS</a:t>
            </a:r>
            <a:r>
              <a:rPr kumimoji="1" lang="ja-JP" altLang="en-US" dirty="0" smtClean="0"/>
              <a:t>や</a:t>
            </a:r>
            <a:r>
              <a:rPr kumimoji="1" lang="en-US" altLang="ja-JP" dirty="0" smtClean="0"/>
              <a:t>Windows Azure</a:t>
            </a:r>
            <a:r>
              <a:rPr kumimoji="1" lang="ja-JP" altLang="en-US" dirty="0" smtClean="0"/>
              <a:t>といったパブリック・クラウドに留まりません。</a:t>
            </a:r>
            <a:r>
              <a:rPr kumimoji="1" lang="en-US" altLang="ja-JP" dirty="0" smtClean="0"/>
              <a:t>VMware</a:t>
            </a:r>
            <a:r>
              <a:rPr kumimoji="1" lang="ja-JP" altLang="en-US" dirty="0" smtClean="0"/>
              <a:t>の</a:t>
            </a:r>
            <a:r>
              <a:rPr kumimoji="1" lang="en-US" altLang="ja-JP" dirty="0" smtClean="0"/>
              <a:t>EVO:RAIL</a:t>
            </a:r>
            <a:r>
              <a:rPr kumimoji="1" lang="ja-JP" altLang="en-US" dirty="0" smtClean="0"/>
              <a:t>や</a:t>
            </a:r>
            <a:r>
              <a:rPr kumimoji="1" lang="en-US" altLang="ja-JP" dirty="0" err="1" smtClean="0"/>
              <a:t>Nutanix</a:t>
            </a:r>
            <a:r>
              <a:rPr kumimoji="1" lang="ja-JP" altLang="en-US" dirty="0" smtClean="0"/>
              <a:t>といった構築や運用を劇的に向上させる</a:t>
            </a:r>
            <a:r>
              <a:rPr kumimoji="1" lang="en-US" altLang="ja-JP" dirty="0" smtClean="0"/>
              <a:t>Web</a:t>
            </a:r>
            <a:r>
              <a:rPr kumimoji="1" lang="ja-JP" altLang="en-US" dirty="0" smtClean="0"/>
              <a:t>スケール</a:t>
            </a:r>
            <a:r>
              <a:rPr kumimoji="1" lang="en-US" altLang="ja-JP" dirty="0" smtClean="0"/>
              <a:t>IT</a:t>
            </a:r>
            <a:r>
              <a:rPr kumimoji="1" lang="ja-JP" altLang="en-US" dirty="0" smtClean="0"/>
              <a:t>に対応した統合システムの出現は、プライベート・クラウドにも拡がりつつあります。</a:t>
            </a:r>
          </a:p>
          <a:p>
            <a:endParaRPr kumimoji="1" lang="ja-JP" altLang="en-US" dirty="0" smtClean="0"/>
          </a:p>
          <a:p>
            <a:r>
              <a:rPr kumimoji="1" lang="ja-JP" altLang="en-US" b="1" u="sng" dirty="0" smtClean="0"/>
              <a:t>アプリケーションの開発と運用は、ビジネス・スピードとの同期化を求める</a:t>
            </a:r>
          </a:p>
          <a:p>
            <a:endParaRPr kumimoji="1" lang="ja-JP" altLang="en-US" dirty="0" smtClean="0"/>
          </a:p>
          <a:p>
            <a:r>
              <a:rPr kumimoji="1" lang="ja-JP" altLang="en-US" dirty="0" smtClean="0"/>
              <a:t>ビジネスは</a:t>
            </a:r>
            <a:r>
              <a:rPr kumimoji="1" lang="en-US" altLang="ja-JP" dirty="0" smtClean="0"/>
              <a:t>IT</a:t>
            </a:r>
            <a:r>
              <a:rPr kumimoji="1" lang="ja-JP" altLang="en-US" dirty="0" smtClean="0"/>
              <a:t>の支え無しには成り立ちません。さらに、</a:t>
            </a:r>
            <a:r>
              <a:rPr kumimoji="1" lang="en-US" altLang="ja-JP" dirty="0" smtClean="0"/>
              <a:t>IT</a:t>
            </a:r>
            <a:r>
              <a:rPr kumimoji="1" lang="ja-JP" altLang="en-US" dirty="0" smtClean="0"/>
              <a:t>を前提としたビジネス・モデルも益々増えてゆきます。加えて、ビジネス環境の不確実性の高まりや変化の速さは、ビジネス・スピードを加速します。</a:t>
            </a:r>
            <a:r>
              <a:rPr kumimoji="1" lang="en-US" altLang="ja-JP" dirty="0" smtClean="0"/>
              <a:t>IT</a:t>
            </a:r>
            <a:r>
              <a:rPr kumimoji="1" lang="ja-JP" altLang="en-US" dirty="0" smtClean="0"/>
              <a:t>もこれに追従することがこれまで以上に求められます。</a:t>
            </a:r>
          </a:p>
          <a:p>
            <a:endParaRPr kumimoji="1" lang="ja-JP" altLang="en-US" dirty="0" smtClean="0"/>
          </a:p>
          <a:p>
            <a:r>
              <a:rPr kumimoji="1" lang="ja-JP" altLang="en-US" dirty="0" smtClean="0"/>
              <a:t>こうなると従来のように仕様を全て固めてからシステムを開発する「ウォーターフォール開発」では対応は難しく、「アジャイル開発」への要請は時代の必然となります。また、開発生産性が高く運用管理負担も大幅に低減できる</a:t>
            </a:r>
            <a:r>
              <a:rPr kumimoji="1" lang="en-US" altLang="ja-JP" dirty="0" err="1" smtClean="0"/>
              <a:t>PaaS</a:t>
            </a:r>
            <a:r>
              <a:rPr kumimoji="1" lang="ja-JP" altLang="en-US" dirty="0" smtClean="0"/>
              <a:t>の活用、また、スピードに対処するための</a:t>
            </a:r>
            <a:r>
              <a:rPr kumimoji="1" lang="en-US" altLang="ja-JP" dirty="0" err="1" smtClean="0"/>
              <a:t>SaaS</a:t>
            </a:r>
            <a:r>
              <a:rPr kumimoji="1" lang="ja-JP" altLang="en-US" dirty="0" smtClean="0"/>
              <a:t>の選択も増えてゆきます。さらに開発やテストの一部は、人工知能に置き換わってゆくでしょう。</a:t>
            </a:r>
          </a:p>
          <a:p>
            <a:endParaRPr kumimoji="1" lang="ja-JP" altLang="en-US" dirty="0" smtClean="0"/>
          </a:p>
          <a:p>
            <a:r>
              <a:rPr kumimoji="1" lang="ja-JP" altLang="en-US" dirty="0" smtClean="0"/>
              <a:t>開発と運用の関係も大きく見直されようとしています。</a:t>
            </a:r>
            <a:r>
              <a:rPr kumimoji="1" lang="en-US" altLang="ja-JP" dirty="0" err="1" smtClean="0"/>
              <a:t>DevOps</a:t>
            </a:r>
            <a:r>
              <a:rPr kumimoji="1" lang="ja-JP" altLang="en-US" dirty="0" smtClean="0"/>
              <a:t>の取り組みは、開発と運用を一体に運営し、ビジネス変化への</a:t>
            </a:r>
            <a:r>
              <a:rPr kumimoji="1" lang="en-US" altLang="ja-JP" dirty="0" smtClean="0"/>
              <a:t>IT</a:t>
            </a:r>
            <a:r>
              <a:rPr kumimoji="1" lang="ja-JP" altLang="en-US" dirty="0" smtClean="0"/>
              <a:t>の即応を支える基盤となります。</a:t>
            </a:r>
          </a:p>
          <a:p>
            <a:endParaRPr kumimoji="1" lang="ja-JP" altLang="en-US" dirty="0" smtClean="0"/>
          </a:p>
          <a:p>
            <a:r>
              <a:rPr kumimoji="1" lang="ja-JP" altLang="en-US" dirty="0" smtClean="0"/>
              <a:t>ビジネス・スピードと</a:t>
            </a:r>
            <a:r>
              <a:rPr kumimoji="1" lang="en-US" altLang="ja-JP" dirty="0" smtClean="0"/>
              <a:t>IT</a:t>
            </a:r>
            <a:r>
              <a:rPr kumimoji="1" lang="ja-JP" altLang="en-US" dirty="0" smtClean="0"/>
              <a:t>対応の同期化は、これまでにも増して重要視されるようになります。</a:t>
            </a:r>
          </a:p>
          <a:p>
            <a:endParaRPr kumimoji="1" lang="ja-JP" altLang="en-US" b="1" u="sng" dirty="0" smtClean="0"/>
          </a:p>
          <a:p>
            <a:r>
              <a:rPr kumimoji="1" lang="ja-JP" altLang="en-US" b="1" u="sng" dirty="0" smtClean="0"/>
              <a:t>ビジネスは競争力の強化のために、テクノロジーへの依存を高めてゆく</a:t>
            </a:r>
          </a:p>
          <a:p>
            <a:endParaRPr kumimoji="1" lang="ja-JP" altLang="en-US" b="1" u="sng" dirty="0" smtClean="0"/>
          </a:p>
          <a:p>
            <a:r>
              <a:rPr kumimoji="1" lang="ja-JP" altLang="en-US" dirty="0" smtClean="0"/>
              <a:t>かつて、テクノロジーの価値は、生産性や効率の向上にありました。しかし、成熟した社会に於いて、生産性や効率はもはや許容水準を満たすようになり、利便性や快適さと言った感性的価値が、ますます求められるようになり、テクノロジーの価値もそちらへの重みを増してゆきます。</a:t>
            </a:r>
          </a:p>
          <a:p>
            <a:endParaRPr kumimoji="1" lang="ja-JP" altLang="en-US" dirty="0" smtClean="0"/>
          </a:p>
          <a:p>
            <a:r>
              <a:rPr kumimoji="1" lang="ja-JP" altLang="en-US" dirty="0" smtClean="0"/>
              <a:t>このような変化への対応は、改善によってもたらされるものではなく、ビジネス・プロセスの変革を促し、人々の価値観さえも大きく変容させようとしています。テクノロジーは、このような変化を支える決定的要因として位置付けられようとしています。</a:t>
            </a:r>
          </a:p>
          <a:p>
            <a:endParaRPr kumimoji="1" lang="ja-JP" altLang="en-US" dirty="0" smtClean="0"/>
          </a:p>
          <a:p>
            <a:r>
              <a:rPr kumimoji="1" lang="en-US" altLang="ja-JP" dirty="0" smtClean="0"/>
              <a:t>IBM Watson</a:t>
            </a:r>
            <a:r>
              <a:rPr kumimoji="1" lang="ja-JP" altLang="en-US" dirty="0" smtClean="0"/>
              <a:t>に代表される人工知能の登場、ドイツで進められる新しい産業革命</a:t>
            </a:r>
            <a:r>
              <a:rPr kumimoji="1" lang="en-US" altLang="ja-JP" dirty="0" err="1" smtClean="0"/>
              <a:t>Industrie</a:t>
            </a:r>
            <a:r>
              <a:rPr kumimoji="1" lang="en-US" altLang="ja-JP" dirty="0" smtClean="0"/>
              <a:t> 4.0</a:t>
            </a:r>
            <a:r>
              <a:rPr kumimoji="1" lang="ja-JP" altLang="en-US" dirty="0" smtClean="0"/>
              <a:t>などは、生産性や効率の改善に留まらない、新たな価値の創造をめざすものです。また、自動車配車サービス</a:t>
            </a:r>
            <a:r>
              <a:rPr kumimoji="1" lang="en-US" altLang="ja-JP" dirty="0" err="1" smtClean="0"/>
              <a:t>Uber</a:t>
            </a:r>
            <a:r>
              <a:rPr kumimoji="1" lang="ja-JP" altLang="en-US" dirty="0" smtClean="0"/>
              <a:t>のように既成勢力との軋轢を生みながらも新しい常識を生みだしている、テクノロジーを前提としたこれまでにないビジネス・モデルの登場も、ますます増えてゆくでしょう。</a:t>
            </a:r>
          </a:p>
          <a:p>
            <a:endParaRPr kumimoji="1" lang="ja-JP" altLang="en-US" dirty="0" smtClean="0"/>
          </a:p>
          <a:p>
            <a:r>
              <a:rPr kumimoji="1" lang="ja-JP" altLang="en-US" dirty="0" smtClean="0"/>
              <a:t>これからのビジネスにおける競争力は、テクノロジーをうまく活かせるかどうかにかかってきます。</a:t>
            </a:r>
          </a:p>
          <a:p>
            <a:endParaRPr kumimoji="1" lang="ja-JP" altLang="en-US" dirty="0" smtClean="0"/>
          </a:p>
          <a:p>
            <a:r>
              <a:rPr kumimoji="1" lang="ja-JP" altLang="en-US" dirty="0" smtClean="0"/>
              <a:t>このような変化は、</a:t>
            </a:r>
            <a:r>
              <a:rPr kumimoji="1" lang="en-US" altLang="ja-JP" dirty="0" smtClean="0"/>
              <a:t>IT</a:t>
            </a:r>
            <a:r>
              <a:rPr kumimoji="1" lang="ja-JP" altLang="en-US" dirty="0" smtClean="0"/>
              <a:t>ビジネスの収益構造を「工数提供の対価からビジネス価値の対価へ」とシフトを促します。ビジネス価値とは、「スピード、変革、差別化」であり、テクノロジーは、これを支える重要な要件になります。</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1929182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defTabSz="913232"/>
            <a:fld id="{0814F00D-3174-4CAA-B5C7-F5134A634A62}" type="slidenum">
              <a:rPr lang="ja-JP" altLang="en-US" smtClean="0"/>
              <a:pPr defTabSz="913232"/>
              <a:t>28</a:t>
            </a:fld>
            <a:endParaRPr lang="en-US" altLang="ja-JP" dirty="0" smtClean="0"/>
          </a:p>
        </p:txBody>
      </p:sp>
      <p:sp>
        <p:nvSpPr>
          <p:cNvPr id="22530" name="Rectangle 2"/>
          <p:cNvSpPr>
            <a:spLocks noGrp="1" noRot="1" noChangeAspect="1" noChangeArrowheads="1" noTextEdit="1"/>
          </p:cNvSpPr>
          <p:nvPr>
            <p:ph type="sldImg"/>
          </p:nvPr>
        </p:nvSpPr>
        <p:spPr>
          <a:xfrm>
            <a:off x="1143000" y="685800"/>
            <a:ext cx="4573588" cy="3430588"/>
          </a:xfrm>
          <a:ln/>
        </p:spPr>
      </p:sp>
      <p:sp>
        <p:nvSpPr>
          <p:cNvPr id="22531" name="Rectangle 3"/>
          <p:cNvSpPr>
            <a:spLocks noGrp="1" noChangeArrowheads="1"/>
          </p:cNvSpPr>
          <p:nvPr>
            <p:ph type="body" idx="1"/>
          </p:nvPr>
        </p:nvSpPr>
        <p:spPr>
          <a:xfrm>
            <a:off x="684378" y="4343110"/>
            <a:ext cx="5489244" cy="4115670"/>
          </a:xfrm>
          <a:noFill/>
          <a:ln/>
        </p:spPr>
        <p:txBody>
          <a:bodyPr/>
          <a:lstStyle/>
          <a:p>
            <a:r>
              <a:rPr kumimoji="1" lang="ja-JP" altLang="ja-JP" sz="1200" kern="1200" dirty="0" smtClean="0">
                <a:solidFill>
                  <a:schemeClr val="tx1"/>
                </a:solidFill>
                <a:effectLst/>
                <a:latin typeface="+mn-lt"/>
                <a:ea typeface="+mn-ea"/>
                <a:cs typeface="+mn-cs"/>
              </a:rPr>
              <a:t>次は、「配置モデル（</a:t>
            </a:r>
            <a:r>
              <a:rPr kumimoji="1" lang="en-US" altLang="ja-JP" sz="1200" kern="1200" dirty="0" smtClean="0">
                <a:solidFill>
                  <a:schemeClr val="tx1"/>
                </a:solidFill>
                <a:effectLst/>
                <a:latin typeface="+mn-lt"/>
                <a:ea typeface="+mn-ea"/>
                <a:cs typeface="+mn-cs"/>
              </a:rPr>
              <a:t>Deployment Model</a:t>
            </a:r>
            <a:r>
              <a:rPr kumimoji="1" lang="ja-JP" altLang="ja-JP" sz="1200" kern="1200" dirty="0" smtClean="0">
                <a:solidFill>
                  <a:schemeClr val="tx1"/>
                </a:solidFill>
                <a:effectLst/>
                <a:latin typeface="+mn-lt"/>
                <a:ea typeface="+mn-ea"/>
                <a:cs typeface="+mn-cs"/>
              </a:rPr>
              <a:t>）」です。システムの設置場所の違いによって、分類しようという考え方です。</a:t>
            </a:r>
          </a:p>
          <a:p>
            <a:r>
              <a:rPr kumimoji="1" lang="ja-JP" altLang="ja-JP" sz="1200" kern="1200" dirty="0" smtClean="0">
                <a:solidFill>
                  <a:schemeClr val="tx1"/>
                </a:solidFill>
                <a:effectLst/>
                <a:latin typeface="+mn-lt"/>
                <a:ea typeface="+mn-ea"/>
                <a:cs typeface="+mn-cs"/>
              </a:rPr>
              <a:t>ひとつは、複数のユーザー企業がインターネットを介して共用するパブリック・クラウドです。これに対して、企業がシステム資源を自社で所有し、自社専用のクラウドとして使用するプライベート・クラウドがあります。</a:t>
            </a:r>
          </a:p>
          <a:p>
            <a:r>
              <a:rPr kumimoji="1" lang="ja-JP" altLang="ja-JP" sz="1200" kern="1200" dirty="0" smtClean="0">
                <a:solidFill>
                  <a:schemeClr val="tx1"/>
                </a:solidFill>
                <a:effectLst/>
                <a:latin typeface="+mn-lt"/>
                <a:ea typeface="+mn-ea"/>
                <a:cs typeface="+mn-cs"/>
              </a:rPr>
              <a:t>もともとクラウド・コンピューティングは、先に紹介したエリック・シュミットの言葉にもあるように、パブリック・クラウドを説明するものでした。しかし、クラウドの技術を自社で占有するシステムに使えば、利用効率を高め、運用管理の負担を軽減できるとの考えから、プライベート・クラウドという言葉が生まれました。</a:t>
            </a:r>
          </a:p>
          <a:p>
            <a:r>
              <a:rPr kumimoji="1" lang="ja-JP" altLang="ja-JP" sz="1200" kern="1200" dirty="0" smtClean="0">
                <a:solidFill>
                  <a:schemeClr val="tx1"/>
                </a:solidFill>
                <a:effectLst/>
                <a:latin typeface="+mn-lt"/>
                <a:ea typeface="+mn-ea"/>
                <a:cs typeface="+mn-cs"/>
              </a:rPr>
              <a:t>他にも</a:t>
            </a:r>
            <a:r>
              <a:rPr kumimoji="1" lang="en-US" altLang="ja-JP" sz="1200" kern="1200" dirty="0" smtClean="0">
                <a:solidFill>
                  <a:schemeClr val="tx1"/>
                </a:solidFill>
                <a:effectLst/>
                <a:latin typeface="+mn-lt"/>
                <a:ea typeface="+mn-ea"/>
                <a:cs typeface="+mn-cs"/>
              </a:rPr>
              <a:t>NIST</a:t>
            </a:r>
            <a:r>
              <a:rPr kumimoji="1" lang="ja-JP" altLang="ja-JP" sz="1200" kern="1200" dirty="0" smtClean="0">
                <a:solidFill>
                  <a:schemeClr val="tx1"/>
                </a:solidFill>
                <a:effectLst/>
                <a:latin typeface="+mn-lt"/>
                <a:ea typeface="+mn-ea"/>
                <a:cs typeface="+mn-cs"/>
              </a:rPr>
              <a:t>の定義には含まれてはいませんが、「バーチャル・プライベート・クラウド」または、「ホステッド・プライベート・クラウド」という言葉が、最近では使われるようになりました。</a:t>
            </a:r>
          </a:p>
          <a:p>
            <a:r>
              <a:rPr kumimoji="1" lang="ja-JP" altLang="ja-JP" sz="1200" kern="1200" dirty="0" smtClean="0">
                <a:solidFill>
                  <a:schemeClr val="tx1"/>
                </a:solidFill>
                <a:effectLst/>
                <a:latin typeface="+mn-lt"/>
                <a:ea typeface="+mn-ea"/>
                <a:cs typeface="+mn-cs"/>
              </a:rPr>
              <a:t>「パブリック・クラウドのコストパフォーマンスを享受したいが、他ユーザーの影響を受けるようでは、使い勝手が悪い。また、インターネットを介することでセキュリティの不安も払拭できない。しかし、プライベート・クラウドを自ら構築するだけの技術力も資金力もない。」</a:t>
            </a:r>
          </a:p>
          <a:p>
            <a:r>
              <a:rPr kumimoji="1" lang="ja-JP" altLang="ja-JP" sz="1200" kern="1200" dirty="0" smtClean="0">
                <a:solidFill>
                  <a:schemeClr val="tx1"/>
                </a:solidFill>
                <a:effectLst/>
                <a:latin typeface="+mn-lt"/>
                <a:ea typeface="+mn-ea"/>
                <a:cs typeface="+mn-cs"/>
              </a:rPr>
              <a:t>こんなニーズに応えようというものです。これらは、パブリック・クラウドのシステム資源の一部を特定のユーザー専用に割り当て、他ユーザーには使わせないようにし、専用線や暗号化されたインターネット（</a:t>
            </a:r>
            <a:r>
              <a:rPr kumimoji="1" lang="en-US" altLang="ja-JP" sz="1200" kern="1200" dirty="0" smtClean="0">
                <a:solidFill>
                  <a:schemeClr val="tx1"/>
                </a:solidFill>
                <a:effectLst/>
                <a:latin typeface="+mn-lt"/>
                <a:ea typeface="+mn-ea"/>
                <a:cs typeface="+mn-cs"/>
              </a:rPr>
              <a:t>VPN: Virtual Private Network</a:t>
            </a:r>
            <a:r>
              <a:rPr kumimoji="1" lang="ja-JP" altLang="ja-JP" sz="1200" kern="1200" dirty="0" smtClean="0">
                <a:solidFill>
                  <a:schemeClr val="tx1"/>
                </a:solidFill>
                <a:effectLst/>
                <a:latin typeface="+mn-lt"/>
                <a:ea typeface="+mn-ea"/>
                <a:cs typeface="+mn-cs"/>
              </a:rPr>
              <a:t>）で接続して、あたかも自社専用のプライベート・クラウドのように利用させるサービスです。</a:t>
            </a:r>
          </a:p>
          <a:p>
            <a:r>
              <a:rPr kumimoji="1" lang="ja-JP" altLang="ja-JP" sz="1200" kern="1200" dirty="0" smtClean="0">
                <a:solidFill>
                  <a:schemeClr val="tx1"/>
                </a:solidFill>
                <a:effectLst/>
                <a:latin typeface="+mn-lt"/>
                <a:ea typeface="+mn-ea"/>
                <a:cs typeface="+mn-cs"/>
              </a:rPr>
              <a:t>パブリックとプライベートのふたつを組み合わせて利用する形態をハイブリッド・クラウドといいます。</a:t>
            </a:r>
            <a:endParaRPr kumimoji="1" lang="ja-JP" altLang="ja-JP" sz="1200" kern="1200" dirty="0">
              <a:solidFill>
                <a:schemeClr val="tx1"/>
              </a:solidFill>
              <a:effectLst/>
              <a:latin typeface="+mn-lt"/>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パブリックとプライベートを組み合わせ、それぞれの得意不得意を補完し合いながら両者を使い分ければ、コストパフォーマンスの高いシステムの使い方ができます。</a:t>
            </a:r>
            <a:r>
              <a:rPr kumimoji="1" lang="en-US" altLang="ja-JP" sz="1200" kern="1200" dirty="0" smtClean="0">
                <a:solidFill>
                  <a:schemeClr val="tx1"/>
                </a:solidFill>
                <a:effectLst/>
                <a:latin typeface="+mn-lt"/>
                <a:ea typeface="+mn-ea"/>
                <a:cs typeface="+mn-cs"/>
              </a:rPr>
              <a:t>NIST</a:t>
            </a:r>
            <a:r>
              <a:rPr kumimoji="1" lang="ja-JP" altLang="ja-JP" sz="1200" kern="1200" dirty="0" smtClean="0">
                <a:solidFill>
                  <a:schemeClr val="tx1"/>
                </a:solidFill>
                <a:effectLst/>
                <a:latin typeface="+mn-lt"/>
                <a:ea typeface="+mn-ea"/>
                <a:cs typeface="+mn-cs"/>
              </a:rPr>
              <a:t>は、このような両者を組み合わせたクラウドの使い方を「ハイブリッド・クラウド」と定義しています。</a:t>
            </a:r>
          </a:p>
          <a:p>
            <a:r>
              <a:rPr kumimoji="1" lang="ja-JP" altLang="ja-JP" sz="1200" kern="1200" dirty="0" smtClean="0">
                <a:solidFill>
                  <a:schemeClr val="tx1"/>
                </a:solidFill>
                <a:effectLst/>
                <a:latin typeface="+mn-lt"/>
                <a:ea typeface="+mn-ea"/>
                <a:cs typeface="+mn-cs"/>
              </a:rPr>
              <a:t>例えば、電子メールや情報共有などのコラボレーション機能など、自社の独自性がないものは、パブリック・クラウドの</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を利用し、セキュリティを厳しく管理しなければならない人事情報や個人認証は、プライベート・クラウドでおこない、その情報を使って</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を利用できるようにするという使い方があります。</a:t>
            </a:r>
          </a:p>
          <a:p>
            <a:r>
              <a:rPr kumimoji="1" lang="ja-JP" altLang="ja-JP" sz="1200" kern="1200" dirty="0" smtClean="0">
                <a:solidFill>
                  <a:schemeClr val="tx1"/>
                </a:solidFill>
                <a:effectLst/>
                <a:latin typeface="+mn-lt"/>
                <a:ea typeface="+mn-ea"/>
                <a:cs typeface="+mn-cs"/>
              </a:rPr>
              <a:t>また、モバイルで、世界中どこからも使える経費精算サービスをパブリック・クラウドの</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として利用し、そのデータを、プライベート・クラウドの自社専用の会計システムに取り込んで処理するという使い方も考えられます。</a:t>
            </a:r>
          </a:p>
          <a:p>
            <a:r>
              <a:rPr kumimoji="1" lang="ja-JP" altLang="ja-JP" sz="1200" kern="1200" dirty="0" smtClean="0">
                <a:solidFill>
                  <a:schemeClr val="tx1"/>
                </a:solidFill>
                <a:effectLst/>
                <a:latin typeface="+mn-lt"/>
                <a:ea typeface="+mn-ea"/>
                <a:cs typeface="+mn-cs"/>
              </a:rPr>
              <a:t>他にも、アプリケーション・システムを開発する際、社外のプログラマーと共同で作業を進めることや、開発に便利なツールを簡単に利用できるパブリックを使い、本番は自社専用のプライベート・クラウドに移して稼働させるといった使い方もあります。</a:t>
            </a:r>
          </a:p>
          <a:p>
            <a:r>
              <a:rPr kumimoji="1" lang="ja-JP" altLang="ja-JP" sz="1200" kern="1200" dirty="0" smtClean="0">
                <a:solidFill>
                  <a:schemeClr val="tx1"/>
                </a:solidFill>
                <a:effectLst/>
                <a:latin typeface="+mn-lt"/>
                <a:ea typeface="+mn-ea"/>
                <a:cs typeface="+mn-cs"/>
              </a:rPr>
              <a:t>さらに、災害への対応を考え、通常はプライベート・クラウドを使用し、データのバックアップや災害時の代替システムをパブリック・クラウドに置いておき、災害のためにプライベート・クラウドが使えなくなったら切り替えて使用し、業務を継続させようという使い方もあります。</a:t>
            </a:r>
          </a:p>
          <a:p>
            <a:r>
              <a:rPr kumimoji="1" lang="ja-JP" altLang="ja-JP" sz="1200" kern="1200" dirty="0" smtClean="0">
                <a:solidFill>
                  <a:schemeClr val="tx1"/>
                </a:solidFill>
                <a:effectLst/>
                <a:latin typeface="+mn-lt"/>
                <a:ea typeface="+mn-ea"/>
                <a:cs typeface="+mn-cs"/>
              </a:rPr>
              <a:t>このように、パブリックとプライベートそれぞれの得意をうまく組み合わせ、利便性やコストパフォーマンスの高いシステムを実現しようというのが、ハイブリット・クラウドです。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29</a:t>
            </a:fld>
            <a:endParaRPr kumimoji="1" lang="ja-JP" altLang="en-US"/>
          </a:p>
        </p:txBody>
      </p:sp>
    </p:spTree>
    <p:extLst>
      <p:ext uri="{BB962C8B-B14F-4D97-AF65-F5344CB8AC3E}">
        <p14:creationId xmlns:p14="http://schemas.microsoft.com/office/powerpoint/2010/main" val="1447741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32</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0" y="4343441"/>
            <a:ext cx="5488640" cy="4115603"/>
          </a:xfrm>
        </p:spPr>
        <p:txBody>
          <a:bodyPr/>
          <a:lstStyle/>
          <a:p>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232"/>
            <a:fld id="{891BF3F3-59E7-4536-AAC4-888C84177443}" type="slidenum">
              <a:rPr lang="ja-JP" altLang="en-US" smtClean="0"/>
              <a:pPr defTabSz="913232"/>
              <a:t>34</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2"/>
            <a:ext cx="5486084" cy="4114221"/>
          </a:xfrm>
          <a:noFill/>
          <a:ln/>
        </p:spPr>
        <p:txBody>
          <a:bodyPr/>
          <a:lstStyle/>
          <a:p>
            <a:r>
              <a:rPr kumimoji="1" lang="ja-JP" altLang="ja-JP" sz="1200" kern="1200" dirty="0" smtClean="0">
                <a:solidFill>
                  <a:schemeClr val="tx1"/>
                </a:solidFill>
                <a:effectLst/>
                <a:latin typeface="+mn-lt"/>
                <a:ea typeface="+mn-ea"/>
                <a:cs typeface="+mn-cs"/>
              </a:rPr>
              <a:t>次に、</a:t>
            </a:r>
            <a:r>
              <a:rPr kumimoji="1" lang="en-US" altLang="ja-JP" sz="1200" kern="1200" dirty="0" smtClean="0">
                <a:solidFill>
                  <a:schemeClr val="tx1"/>
                </a:solidFill>
                <a:effectLst/>
                <a:latin typeface="+mn-lt"/>
                <a:ea typeface="+mn-ea"/>
                <a:cs typeface="+mn-cs"/>
              </a:rPr>
              <a:t>NIST</a:t>
            </a:r>
            <a:r>
              <a:rPr kumimoji="1" lang="ja-JP" altLang="ja-JP" sz="1200" kern="1200" dirty="0" smtClean="0">
                <a:solidFill>
                  <a:schemeClr val="tx1"/>
                </a:solidFill>
                <a:effectLst/>
                <a:latin typeface="+mn-lt"/>
                <a:ea typeface="+mn-ea"/>
                <a:cs typeface="+mn-cs"/>
              </a:rPr>
              <a:t>のクラウドの定義で述べられている「</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つの必須の特徴</a:t>
            </a:r>
            <a:r>
              <a:rPr kumimoji="1" lang="en-US" altLang="ja-JP" sz="1200" kern="1200" dirty="0" smtClean="0">
                <a:solidFill>
                  <a:schemeClr val="tx1"/>
                </a:solidFill>
                <a:effectLst/>
                <a:latin typeface="+mn-lt"/>
                <a:ea typeface="+mn-ea"/>
                <a:cs typeface="+mn-cs"/>
              </a:rPr>
              <a:t>(Five Essential Characteristics)</a:t>
            </a:r>
            <a:r>
              <a:rPr kumimoji="1" lang="ja-JP" altLang="ja-JP" sz="1200" kern="1200" dirty="0" smtClean="0">
                <a:solidFill>
                  <a:schemeClr val="tx1"/>
                </a:solidFill>
                <a:effectLst/>
                <a:latin typeface="+mn-lt"/>
                <a:ea typeface="+mn-ea"/>
                <a:cs typeface="+mn-cs"/>
              </a:rPr>
              <a:t>について、説明しましょう。</a:t>
            </a:r>
          </a:p>
          <a:p>
            <a:pPr lvl="0"/>
            <a:r>
              <a:rPr kumimoji="1" lang="ja-JP" altLang="ja-JP" sz="1200" b="1" kern="1200" dirty="0" smtClean="0">
                <a:solidFill>
                  <a:schemeClr val="tx1"/>
                </a:solidFill>
                <a:effectLst/>
                <a:latin typeface="+mn-lt"/>
                <a:ea typeface="+mn-ea"/>
                <a:cs typeface="+mn-cs"/>
              </a:rPr>
              <a:t>オンデマンド・セルフサービス </a:t>
            </a:r>
            <a:r>
              <a:rPr kumimoji="1" lang="ja-JP" altLang="ja-JP" sz="1200" kern="1200" dirty="0" smtClean="0">
                <a:solidFill>
                  <a:schemeClr val="tx1"/>
                </a:solidFill>
                <a:effectLst/>
                <a:latin typeface="+mn-lt"/>
                <a:ea typeface="+mn-ea"/>
                <a:cs typeface="+mn-cs"/>
              </a:rPr>
              <a:t>： ユーザーが</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画面（セルフサービス・ポータル）からシステムの調達や各種設定を行うと人手を介することなく自動で実行してくれる仕組みを備えていること。</a:t>
            </a:r>
          </a:p>
          <a:p>
            <a:pPr lvl="0"/>
            <a:r>
              <a:rPr kumimoji="1" lang="ja-JP" altLang="ja-JP" sz="1200" b="1" kern="1200" dirty="0" smtClean="0">
                <a:solidFill>
                  <a:schemeClr val="tx1"/>
                </a:solidFill>
                <a:effectLst/>
                <a:latin typeface="+mn-lt"/>
                <a:ea typeface="+mn-ea"/>
                <a:cs typeface="+mn-cs"/>
              </a:rPr>
              <a:t>幅広いネットワークアクセス </a:t>
            </a:r>
            <a:r>
              <a:rPr kumimoji="1" lang="en-US" altLang="ja-JP" sz="1200" kern="1200" dirty="0" smtClean="0">
                <a:solidFill>
                  <a:schemeClr val="tx1"/>
                </a:solidFill>
                <a:effectLst/>
                <a:latin typeface="+mn-lt"/>
                <a:ea typeface="+mn-ea"/>
                <a:cs typeface="+mn-cs"/>
              </a:rPr>
              <a:t>: PC</a:t>
            </a:r>
            <a:r>
              <a:rPr kumimoji="1" lang="ja-JP" altLang="ja-JP" sz="1200" kern="1200" dirty="0" smtClean="0">
                <a:solidFill>
                  <a:schemeClr val="tx1"/>
                </a:solidFill>
                <a:effectLst/>
                <a:latin typeface="+mn-lt"/>
                <a:ea typeface="+mn-ea"/>
                <a:cs typeface="+mn-cs"/>
              </a:rPr>
              <a:t>だけではない様々なデバイスから利用できること。</a:t>
            </a:r>
          </a:p>
          <a:p>
            <a:pPr lvl="0"/>
            <a:r>
              <a:rPr kumimoji="1" lang="ja-JP" altLang="ja-JP" sz="1200" b="1" kern="1200" dirty="0" smtClean="0">
                <a:solidFill>
                  <a:schemeClr val="tx1"/>
                </a:solidFill>
                <a:effectLst/>
                <a:latin typeface="+mn-lt"/>
                <a:ea typeface="+mn-ea"/>
                <a:cs typeface="+mn-cs"/>
              </a:rPr>
              <a:t>リソースの共有 </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複数のユーザーでシステム資源を共有し、融通し合える仕組みを備えていること。</a:t>
            </a:r>
          </a:p>
          <a:p>
            <a:pPr lvl="0"/>
            <a:r>
              <a:rPr kumimoji="1" lang="ja-JP" altLang="ja-JP" sz="1200" b="1" kern="1200" dirty="0" smtClean="0">
                <a:solidFill>
                  <a:schemeClr val="tx1"/>
                </a:solidFill>
                <a:effectLst/>
                <a:latin typeface="+mn-lt"/>
                <a:ea typeface="+mn-ea"/>
                <a:cs typeface="+mn-cs"/>
              </a:rPr>
              <a:t>迅速な拡張性 </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ユーザーの要求に応じて、システムの拡張や縮小を即座に行えること。</a:t>
            </a:r>
          </a:p>
          <a:p>
            <a:pPr lvl="0"/>
            <a:r>
              <a:rPr kumimoji="1" lang="ja-JP" altLang="ja-JP" sz="1200" b="1" kern="1200" dirty="0" smtClean="0">
                <a:solidFill>
                  <a:schemeClr val="tx1"/>
                </a:solidFill>
                <a:effectLst/>
                <a:latin typeface="+mn-lt"/>
                <a:ea typeface="+mn-ea"/>
                <a:cs typeface="+mn-cs"/>
              </a:rPr>
              <a:t>サービスが計測可能・従量課金 </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サービスの利用量、例えば</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やストレージをどれくらい使ったかを電気料金のように計測できる仕組みを持ち、それによって従量課金（使った分だけの支払い）が可能であること。</a:t>
            </a:r>
          </a:p>
          <a:p>
            <a:r>
              <a:rPr kumimoji="1" lang="ja-JP" altLang="ja-JP" sz="1200" kern="1200" dirty="0" smtClean="0">
                <a:solidFill>
                  <a:schemeClr val="tx1"/>
                </a:solidFill>
                <a:effectLst/>
                <a:latin typeface="+mn-lt"/>
                <a:ea typeface="+mn-ea"/>
                <a:cs typeface="+mn-cs"/>
              </a:rPr>
              <a:t>これらを実現するため、システム資源をソフトウェア的な設定だけで構築や変更できる「仮想化」、人手をかけずに運用管理できる「運用の自動化」、ユーザーに難しい設定をさせないための「調達の自動化」の技術が使われています。</a:t>
            </a:r>
          </a:p>
          <a:p>
            <a:r>
              <a:rPr kumimoji="1" lang="ja-JP" altLang="ja-JP" sz="1200" kern="1200" dirty="0" smtClean="0">
                <a:solidFill>
                  <a:schemeClr val="tx1"/>
                </a:solidFill>
                <a:effectLst/>
                <a:latin typeface="+mn-lt"/>
                <a:ea typeface="+mn-ea"/>
                <a:cs typeface="+mn-cs"/>
              </a:rPr>
              <a:t>これを事業者が設置・運用し、ネット越しにサービスとして提供するのがパブリック・クラウド、自社で設置・運用し、自社内だけで使用するのがプライベート・クラウドです。</a:t>
            </a:r>
          </a:p>
          <a:p>
            <a:r>
              <a:rPr kumimoji="1" lang="ja-JP" altLang="ja-JP" sz="1200" kern="1200" dirty="0" smtClean="0">
                <a:solidFill>
                  <a:schemeClr val="tx1"/>
                </a:solidFill>
                <a:effectLst/>
                <a:latin typeface="+mn-lt"/>
                <a:ea typeface="+mn-ea"/>
                <a:cs typeface="+mn-cs"/>
              </a:rPr>
              <a:t>これにより、徹底して人的な介在を排除し、人的ミスの排除、調達や変更の高速化、運用管理の負担軽減を実現し、人件費を削減、テクノロジーの進化に伴うコストパフォーマンスの改善を長期継続的に提供し続けようとしているのです。</a:t>
            </a:r>
          </a:p>
          <a:p>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つの必須の特徴」は、クラウド・コンピューティングの本質的な価値を実現する要件と言えるでしょう。</a:t>
            </a:r>
          </a:p>
          <a:p>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endParaRPr lang="ja-JP"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FE085F-33C7-463E-ACEF-B94F4EC680A2}" type="slidenum">
              <a:rPr lang="ja-JP" altLang="en-US"/>
              <a:pPr/>
              <a:t>35</a:t>
            </a:fld>
            <a:endParaRPr lang="en-US" altLang="ja-JP"/>
          </a:p>
        </p:txBody>
      </p:sp>
      <p:sp>
        <p:nvSpPr>
          <p:cNvPr id="631810" name="Rectangle 2"/>
          <p:cNvSpPr>
            <a:spLocks noGrp="1" noRot="1" noChangeAspect="1" noChangeArrowheads="1" noTextEdit="1"/>
          </p:cNvSpPr>
          <p:nvPr>
            <p:ph type="sldImg"/>
          </p:nvPr>
        </p:nvSpPr>
        <p:spPr>
          <a:xfrm>
            <a:off x="1143000" y="685800"/>
            <a:ext cx="4573588" cy="3430588"/>
          </a:xfrm>
          <a:ln/>
        </p:spPr>
      </p:sp>
      <p:sp>
        <p:nvSpPr>
          <p:cNvPr id="631811" name="Rectangle 3"/>
          <p:cNvSpPr>
            <a:spLocks noGrp="1" noChangeArrowheads="1"/>
          </p:cNvSpPr>
          <p:nvPr>
            <p:ph type="body" idx="1"/>
          </p:nvPr>
        </p:nvSpPr>
        <p:spPr>
          <a:xfrm>
            <a:off x="915525" y="4342942"/>
            <a:ext cx="5026950" cy="4116005"/>
          </a:xfrm>
        </p:spPr>
        <p:txBody>
          <a:bodyPr/>
          <a:lstStyle/>
          <a:p>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232"/>
            <a:fld id="{891BF3F3-59E7-4536-AAC4-888C84177443}" type="slidenum">
              <a:rPr lang="ja-JP" altLang="en-US" smtClean="0"/>
              <a:pPr defTabSz="913232"/>
              <a:t>38</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2"/>
            <a:ext cx="5486084" cy="4114221"/>
          </a:xfrm>
          <a:noFill/>
          <a:ln/>
        </p:spPr>
        <p:txBody>
          <a:bodyPr/>
          <a:lstStyle/>
          <a:p>
            <a:pPr eaLnBrk="1" hangingPunct="1"/>
            <a:endParaRPr lang="ja-JP"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39</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「ガバナンスが不安なので、クラウドは使えない」という話を聞くことがあります。</a:t>
            </a:r>
          </a:p>
          <a:p>
            <a:r>
              <a:rPr kumimoji="1" lang="ja-JP" altLang="ja-JP" sz="1200" kern="1200" dirty="0" smtClean="0">
                <a:solidFill>
                  <a:schemeClr val="tx1"/>
                </a:solidFill>
                <a:effectLst/>
                <a:latin typeface="+mn-lt"/>
                <a:ea typeface="+mn-ea"/>
                <a:cs typeface="+mn-cs"/>
              </a:rPr>
              <a:t>本来、ガバナンスとは、「命令や指示などなくても、普段通りの業務をこなしていれば、業務や経営の目的が達成されるビジネス・プロセスを構築し、それを運用すること」です。指示され、命令され、自らも努力してルールや規律を守ることではありません。このような行為は、指示・命令する側にとっても、守る側にとっても大きな負担です。また、マニュアルの整備、手間のかかる研修、徹底した管理など、コスト的にも作業的にも大きな負担です。</a:t>
            </a:r>
          </a:p>
          <a:p>
            <a:r>
              <a:rPr kumimoji="1" lang="ja-JP" altLang="ja-JP" sz="1200" kern="1200" dirty="0" smtClean="0">
                <a:solidFill>
                  <a:schemeClr val="tx1"/>
                </a:solidFill>
                <a:effectLst/>
                <a:latin typeface="+mn-lt"/>
                <a:ea typeface="+mn-ea"/>
                <a:cs typeface="+mn-cs"/>
              </a:rPr>
              <a:t>日常の業務を普通にこなしていれば、「効率」も上がり、「コスト」も抑制され、「リスク」も低減され、「利便性」も向上する。そんな業務の仕組みを作り運用することがガバナンスなのです。</a:t>
            </a:r>
          </a:p>
          <a:p>
            <a:r>
              <a:rPr kumimoji="1" lang="ja-JP" altLang="ja-JP" sz="1200" kern="1200" dirty="0" smtClean="0">
                <a:solidFill>
                  <a:schemeClr val="tx1"/>
                </a:solidFill>
                <a:effectLst/>
                <a:latin typeface="+mn-lt"/>
                <a:ea typeface="+mn-ea"/>
                <a:cs typeface="+mn-cs"/>
              </a:rPr>
              <a:t>しかし、理想の実現は難しく、どこまでなら許容できるかの「許容水準」とどこまでできたら達成とするかの「達成基準」を設定し、最適な施策を打つことになります。そのためには、状況が常に見えていて、必要とあれば、状況を即座に変更できなくてはなりません。では、クラウドはどうでしょうか。</a:t>
            </a:r>
          </a:p>
          <a:p>
            <a:pPr lvl="0"/>
            <a:r>
              <a:rPr kumimoji="1" lang="ja-JP" altLang="ja-JP" sz="1200" kern="1200" dirty="0" smtClean="0">
                <a:solidFill>
                  <a:schemeClr val="tx1"/>
                </a:solidFill>
                <a:effectLst/>
                <a:latin typeface="+mn-lt"/>
                <a:ea typeface="+mn-ea"/>
                <a:cs typeface="+mn-cs"/>
              </a:rPr>
              <a:t>一元管理され利用状況を計測でき、利用ログを把握できる。</a:t>
            </a:r>
          </a:p>
          <a:p>
            <a:pPr lvl="0"/>
            <a:r>
              <a:rPr kumimoji="1" lang="ja-JP" altLang="ja-JP" sz="1200" kern="1200" dirty="0" smtClean="0">
                <a:solidFill>
                  <a:schemeClr val="tx1"/>
                </a:solidFill>
                <a:effectLst/>
                <a:latin typeface="+mn-lt"/>
                <a:ea typeface="+mn-ea"/>
                <a:cs typeface="+mn-cs"/>
              </a:rPr>
              <a:t>必要な時に必要な機能／性能／資源を調達・利用できる。</a:t>
            </a:r>
          </a:p>
          <a:p>
            <a:pPr lvl="0"/>
            <a:r>
              <a:rPr kumimoji="1" lang="ja-JP" altLang="ja-JP" sz="1200" kern="1200" dirty="0" smtClean="0">
                <a:solidFill>
                  <a:schemeClr val="tx1"/>
                </a:solidFill>
                <a:effectLst/>
                <a:latin typeface="+mn-lt"/>
                <a:ea typeface="+mn-ea"/>
                <a:cs typeface="+mn-cs"/>
              </a:rPr>
              <a:t>管理の対象が少なく、管理負担が少ない。</a:t>
            </a:r>
          </a:p>
          <a:p>
            <a:r>
              <a:rPr kumimoji="1" lang="ja-JP" altLang="ja-JP" sz="1200" kern="1200" dirty="0" smtClean="0">
                <a:solidFill>
                  <a:schemeClr val="tx1"/>
                </a:solidFill>
                <a:effectLst/>
                <a:latin typeface="+mn-lt"/>
                <a:ea typeface="+mn-ea"/>
                <a:cs typeface="+mn-cs"/>
              </a:rPr>
              <a:t>このように見てゆくと、パブリック・クラウドはガバナンスを担保するための要件を満たしているようです。むしろ、一元管理もされず個別バラバラに導入されているシステムのほうが、ガバナンスの担保は困難です。</a:t>
            </a:r>
          </a:p>
          <a:p>
            <a:r>
              <a:rPr kumimoji="1" lang="ja-JP" altLang="ja-JP" sz="1200" kern="1200" dirty="0" smtClean="0">
                <a:solidFill>
                  <a:schemeClr val="tx1"/>
                </a:solidFill>
                <a:effectLst/>
                <a:latin typeface="+mn-lt"/>
                <a:ea typeface="+mn-ea"/>
                <a:cs typeface="+mn-cs"/>
              </a:rPr>
              <a:t>こうしてみてゆくとパブリック・クラウドでは、ガバナンスが担保できないと断じることは、できないことが分かります。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43</a:t>
            </a:fld>
            <a:endParaRPr kumimoji="1" lang="ja-JP" altLang="en-US"/>
          </a:p>
        </p:txBody>
      </p:sp>
    </p:spTree>
    <p:extLst>
      <p:ext uri="{BB962C8B-B14F-4D97-AF65-F5344CB8AC3E}">
        <p14:creationId xmlns:p14="http://schemas.microsoft.com/office/powerpoint/2010/main" val="1298092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334"/>
            <a:fld id="{891BF3F3-59E7-4536-AAC4-888C84177443}" type="slidenum">
              <a:rPr lang="ja-JP" altLang="en-US" smtClean="0"/>
              <a:pPr defTabSz="913334"/>
              <a:t>45</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1"/>
            <a:ext cx="5486084" cy="4114221"/>
          </a:xfrm>
          <a:noFill/>
          <a:ln/>
        </p:spPr>
        <p:txBody>
          <a:bodyPr/>
          <a:lstStyle/>
          <a:p>
            <a:r>
              <a:rPr kumimoji="1" lang="ja-JP" altLang="ja-JP" sz="1200" kern="1200" dirty="0" smtClean="0">
                <a:solidFill>
                  <a:schemeClr val="tx1"/>
                </a:solidFill>
                <a:effectLst/>
                <a:latin typeface="+mn-lt"/>
                <a:ea typeface="+mn-ea"/>
                <a:cs typeface="+mn-cs"/>
              </a:rPr>
              <a:t>ガバナンスだけではなく、「セキュリティが心配なので使えない！」という話も聞きます。本当にそうなのでしょうか。</a:t>
            </a:r>
          </a:p>
          <a:p>
            <a:r>
              <a:rPr kumimoji="1" lang="ja-JP" altLang="ja-JP" sz="1200" kern="1200" dirty="0" smtClean="0">
                <a:solidFill>
                  <a:schemeClr val="tx1"/>
                </a:solidFill>
                <a:effectLst/>
                <a:latin typeface="+mn-lt"/>
                <a:ea typeface="+mn-ea"/>
                <a:cs typeface="+mn-cs"/>
              </a:rPr>
              <a:t>そもそも、セキュリティに不安があるようなサービスを誰が使うのでしょうか。例えば世界最大のクラウド事業者である</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では次のような対応をしているそうです。</a:t>
            </a:r>
          </a:p>
          <a:p>
            <a:pPr lvl="0"/>
            <a:r>
              <a:rPr kumimoji="1" lang="ja-JP" altLang="ja-JP" sz="1200" kern="1200" dirty="0" smtClean="0">
                <a:solidFill>
                  <a:schemeClr val="tx1"/>
                </a:solidFill>
                <a:effectLst/>
                <a:latin typeface="+mn-lt"/>
                <a:ea typeface="+mn-ea"/>
                <a:cs typeface="+mn-cs"/>
              </a:rPr>
              <a:t>セキュリティ専門部隊が、データセンターやネットワークなど物理インフラを</a:t>
            </a:r>
            <a:r>
              <a:rPr kumimoji="1" lang="en-US" altLang="ja-JP" sz="1200" kern="1200" dirty="0" smtClean="0">
                <a:solidFill>
                  <a:schemeClr val="tx1"/>
                </a:solidFill>
                <a:effectLst/>
                <a:latin typeface="+mn-lt"/>
                <a:ea typeface="+mn-ea"/>
                <a:cs typeface="+mn-cs"/>
              </a:rPr>
              <a:t>24</a:t>
            </a:r>
            <a:r>
              <a:rPr kumimoji="1" lang="ja-JP" altLang="ja-JP" sz="1200" kern="1200" dirty="0" smtClean="0">
                <a:solidFill>
                  <a:schemeClr val="tx1"/>
                </a:solidFill>
                <a:effectLst/>
                <a:latin typeface="+mn-lt"/>
                <a:ea typeface="+mn-ea"/>
                <a:cs typeface="+mn-cs"/>
              </a:rPr>
              <a:t>時間</a:t>
            </a:r>
            <a:r>
              <a:rPr kumimoji="1" lang="en-US" altLang="ja-JP" sz="1200" kern="1200" dirty="0" smtClean="0">
                <a:solidFill>
                  <a:schemeClr val="tx1"/>
                </a:solidFill>
                <a:effectLst/>
                <a:latin typeface="+mn-lt"/>
                <a:ea typeface="+mn-ea"/>
                <a:cs typeface="+mn-cs"/>
              </a:rPr>
              <a:t>365</a:t>
            </a:r>
            <a:r>
              <a:rPr kumimoji="1" lang="ja-JP" altLang="ja-JP" sz="1200" kern="1200" dirty="0" smtClean="0">
                <a:solidFill>
                  <a:schemeClr val="tx1"/>
                </a:solidFill>
                <a:effectLst/>
                <a:latin typeface="+mn-lt"/>
                <a:ea typeface="+mn-ea"/>
                <a:cs typeface="+mn-cs"/>
              </a:rPr>
              <a:t>日対応</a:t>
            </a:r>
          </a:p>
          <a:p>
            <a:pPr lvl="0"/>
            <a:r>
              <a:rPr kumimoji="1" lang="en-US" altLang="ja-JP" sz="1200" kern="1200" dirty="0" smtClean="0">
                <a:solidFill>
                  <a:schemeClr val="tx1"/>
                </a:solidFill>
                <a:effectLst/>
                <a:latin typeface="+mn-lt"/>
                <a:ea typeface="+mn-ea"/>
                <a:cs typeface="+mn-cs"/>
              </a:rPr>
              <a:t>SOC2</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FIPS 140-2</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ISO 27001</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ITAR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PCIDSS</a:t>
            </a:r>
            <a:r>
              <a:rPr kumimoji="1" lang="ja-JP" altLang="ja-JP" sz="1200" kern="1200" dirty="0" smtClean="0">
                <a:solidFill>
                  <a:schemeClr val="tx1"/>
                </a:solidFill>
                <a:effectLst/>
                <a:latin typeface="+mn-lt"/>
                <a:ea typeface="+mn-ea"/>
                <a:cs typeface="+mn-cs"/>
              </a:rPr>
              <a:t>など第三者機関による認証を通し情報を開示</a:t>
            </a:r>
          </a:p>
          <a:p>
            <a:pPr lvl="0"/>
            <a:r>
              <a:rPr kumimoji="1" lang="ja-JP" altLang="ja-JP" sz="1200" kern="1200" dirty="0" smtClean="0">
                <a:solidFill>
                  <a:schemeClr val="tx1"/>
                </a:solidFill>
                <a:effectLst/>
                <a:latin typeface="+mn-lt"/>
                <a:ea typeface="+mn-ea"/>
                <a:cs typeface="+mn-cs"/>
              </a:rPr>
              <a:t>金融機関に於いて情報セキュリティ対策の指針となっている「</a:t>
            </a:r>
            <a:r>
              <a:rPr kumimoji="1" lang="en-US" altLang="ja-JP" sz="1200" kern="1200" dirty="0" smtClean="0">
                <a:solidFill>
                  <a:schemeClr val="tx1"/>
                </a:solidFill>
                <a:effectLst/>
                <a:latin typeface="+mn-lt"/>
                <a:ea typeface="+mn-ea"/>
                <a:cs typeface="+mn-cs"/>
              </a:rPr>
              <a:t>FISC </a:t>
            </a:r>
            <a:r>
              <a:rPr kumimoji="1" lang="ja-JP" altLang="ja-JP" sz="1200" kern="1200" dirty="0" smtClean="0">
                <a:solidFill>
                  <a:schemeClr val="tx1"/>
                </a:solidFill>
                <a:effectLst/>
                <a:latin typeface="+mn-lt"/>
                <a:ea typeface="+mn-ea"/>
                <a:cs typeface="+mn-cs"/>
              </a:rPr>
              <a:t>安全対策基準」に準拠</a:t>
            </a:r>
          </a:p>
          <a:p>
            <a:r>
              <a:rPr kumimoji="1" lang="ja-JP" altLang="ja-JP" sz="1200" kern="1200" dirty="0" smtClean="0">
                <a:solidFill>
                  <a:schemeClr val="tx1"/>
                </a:solidFill>
                <a:effectLst/>
                <a:latin typeface="+mn-lt"/>
                <a:ea typeface="+mn-ea"/>
                <a:cs typeface="+mn-cs"/>
              </a:rPr>
              <a:t>一部の金融機関などを除けば、これだけの対応を自前できているところはなかなかないでしょう。もちろん、どこのプロバイダーも同様とはいきませんが、基幹業務システムを預かる事業者は、このような高度なセキュリティ対応を売りにしています。</a:t>
            </a:r>
          </a:p>
          <a:p>
            <a:r>
              <a:rPr kumimoji="1" lang="ja-JP" altLang="ja-JP" sz="1200" kern="1200" dirty="0" smtClean="0">
                <a:solidFill>
                  <a:schemeClr val="tx1"/>
                </a:solidFill>
                <a:effectLst/>
                <a:latin typeface="+mn-lt"/>
                <a:ea typeface="+mn-ea"/>
                <a:cs typeface="+mn-cs"/>
              </a:rPr>
              <a:t>他にも、「ネットワーク・パフォーマンスが不安定なので使えない！」、「既存システムからの移行に手間がかかるので使えない！」という指摘もあるようですが、前者は、インターネット以外に専用線で接続できることや、後者は、主要な市販ソフトウェアの稼働が保証されているなど、ほぼ問題はなさそうです。</a:t>
            </a:r>
          </a:p>
          <a:p>
            <a:r>
              <a:rPr kumimoji="1" lang="ja-JP" altLang="ja-JP" sz="1200" kern="1200" dirty="0" smtClean="0">
                <a:solidFill>
                  <a:schemeClr val="tx1"/>
                </a:solidFill>
                <a:effectLst/>
                <a:latin typeface="+mn-lt"/>
                <a:ea typeface="+mn-ea"/>
                <a:cs typeface="+mn-cs"/>
              </a:rPr>
              <a:t>さらに次のような特徴もあります。</a:t>
            </a:r>
          </a:p>
          <a:p>
            <a:pPr lvl="0"/>
            <a:r>
              <a:rPr kumimoji="1" lang="ja-JP" altLang="ja-JP" sz="1200" kern="1200" dirty="0" smtClean="0">
                <a:solidFill>
                  <a:schemeClr val="tx1"/>
                </a:solidFill>
                <a:effectLst/>
                <a:latin typeface="+mn-lt"/>
                <a:ea typeface="+mn-ea"/>
                <a:cs typeface="+mn-cs"/>
              </a:rPr>
              <a:t>高度な災害強度を確保したデータセンターの利用</a:t>
            </a:r>
          </a:p>
          <a:p>
            <a:pPr lvl="0"/>
            <a:r>
              <a:rPr kumimoji="1" lang="ja-JP" altLang="ja-JP" sz="1200" kern="1200" dirty="0" smtClean="0">
                <a:solidFill>
                  <a:schemeClr val="tx1"/>
                </a:solidFill>
                <a:effectLst/>
                <a:latin typeface="+mn-lt"/>
                <a:ea typeface="+mn-ea"/>
                <a:cs typeface="+mn-cs"/>
              </a:rPr>
              <a:t>電力消費を抑える工夫により高いコストパフォーマンス</a:t>
            </a:r>
          </a:p>
          <a:p>
            <a:pPr lvl="0"/>
            <a:r>
              <a:rPr kumimoji="1" lang="ja-JP" altLang="ja-JP" sz="1200" kern="1200" dirty="0" smtClean="0">
                <a:solidFill>
                  <a:schemeClr val="tx1"/>
                </a:solidFill>
                <a:effectLst/>
                <a:latin typeface="+mn-lt"/>
                <a:ea typeface="+mn-ea"/>
                <a:cs typeface="+mn-cs"/>
              </a:rPr>
              <a:t>グローバル共通で標準化されているフラットなアーキテクチャ</a:t>
            </a:r>
          </a:p>
          <a:p>
            <a:r>
              <a:rPr kumimoji="1" lang="ja-JP" altLang="ja-JP" sz="1200" kern="1200" dirty="0" smtClean="0">
                <a:solidFill>
                  <a:schemeClr val="tx1"/>
                </a:solidFill>
                <a:effectLst/>
                <a:latin typeface="+mn-lt"/>
                <a:ea typeface="+mn-ea"/>
                <a:cs typeface="+mn-cs"/>
              </a:rPr>
              <a:t>このように、自前では容易にできないサービスを提供しています。</a:t>
            </a:r>
          </a:p>
          <a:p>
            <a:r>
              <a:rPr kumimoji="1" lang="ja-JP" altLang="ja-JP" sz="1200" kern="1200" dirty="0" smtClean="0">
                <a:solidFill>
                  <a:schemeClr val="tx1"/>
                </a:solidFill>
                <a:effectLst/>
                <a:latin typeface="+mn-lt"/>
                <a:ea typeface="+mn-ea"/>
                <a:cs typeface="+mn-cs"/>
              </a:rPr>
              <a:t>クラウドに何の課題もないなどと申し上げるつもりはありませんが、このように見てゆくと、「クラウドは使えない！」理由は、どうも都市伝説のようです。</a:t>
            </a:r>
          </a:p>
          <a:p>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endParaRPr lang="ja-JP"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en-US" altLang="ja-JP" dirty="0" smtClean="0"/>
          </a:p>
          <a:p>
            <a:r>
              <a:rPr kumimoji="1" lang="ja-JP" altLang="en-US" dirty="0" smtClean="0"/>
              <a:t>いま起きている</a:t>
            </a:r>
            <a:r>
              <a:rPr kumimoji="1" lang="en-US" altLang="ja-JP" dirty="0" smtClean="0"/>
              <a:t>IT</a:t>
            </a:r>
            <a:r>
              <a:rPr kumimoji="1" lang="ja-JP" altLang="en-US" dirty="0" smtClean="0"/>
              <a:t>トレンドのパラダイムシフトは、これまでの常識を覆すようなテクノロジーが、幾重にも折り重なるように登場し、お互いに影響を及ぼし会いながら新しい常識へと置き換えてゆく、とても複雑な変化です。かつての「メインフレームからダウンサイジングへ」や「集中処理からクライアント・サーバーへ」とってわかりやすい変化ではありません。それが、ビジネスの将来予測を難しくしています。</a:t>
            </a:r>
          </a:p>
          <a:p>
            <a:endParaRPr kumimoji="1" lang="ja-JP" altLang="en-US" dirty="0" smtClean="0"/>
          </a:p>
          <a:p>
            <a:r>
              <a:rPr kumimoji="1" lang="ja-JP" altLang="en-US" dirty="0" smtClean="0"/>
              <a:t>だからこそ、これら新しい様々なテクノロジーから、これまでにない新しい組合せを創り出すことが求められているし、まさにそのチャンスが与えられているのです。</a:t>
            </a:r>
          </a:p>
          <a:p>
            <a:endParaRPr kumimoji="1" lang="ja-JP" altLang="en-US" dirty="0" smtClean="0"/>
          </a:p>
          <a:p>
            <a:r>
              <a:rPr kumimoji="1" lang="ja-JP" altLang="en-US" dirty="0" smtClean="0"/>
              <a:t>近代イノベーション論に大きな影響を与えたシュンペーターは、イノベーションについて、「新結合」であると述べています。つまり、これまでにない組合せを創り出すことが、社会や生活に大きな変革をもたらし、価値観を変えると述べています。決して、新しいテクノロジーを持ち込むことだけが、イノベーションの条件ではないと言うことです。このように考えれば、まさに、イノベーションがこれからのビジネス価値を生みだすのです。</a:t>
            </a:r>
          </a:p>
          <a:p>
            <a:endParaRPr kumimoji="1" lang="ja-JP" altLang="en-US" dirty="0" smtClean="0"/>
          </a:p>
          <a:p>
            <a:r>
              <a:rPr kumimoji="1" lang="ja-JP" altLang="en-US" dirty="0" smtClean="0"/>
              <a:t>本来、「システムインテグレーション」は、その役割を担っていたはずです。しかし、いつの間にか、ビジネス価値を工数価値へと置き換えてしまいました。改めて本務に立ち返えり、これからの行く末を見直してゆく必要がありそうです。</a:t>
            </a:r>
          </a:p>
          <a:p>
            <a:endParaRPr kumimoji="1" lang="ja-JP" altLang="en-US" dirty="0" smtClean="0"/>
          </a:p>
          <a:p>
            <a:r>
              <a:rPr kumimoji="1" lang="en-US" altLang="ja-JP" dirty="0" smtClean="0"/>
              <a:t>IT</a:t>
            </a:r>
            <a:r>
              <a:rPr kumimoji="1" lang="ja-JP" altLang="en-US" dirty="0" smtClean="0"/>
              <a:t>ビジネスにかかわるということは、まさにそんなイノベーションの最前線に赴くことに他なりません。そこに関心を持てず、行動も起こせないとすれば、この業界で、もはや生き残ることはできないかもしれません。</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1884294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46</a:t>
            </a:fld>
            <a:endParaRPr lang="en-US" altLang="ja-JP"/>
          </a:p>
        </p:txBody>
      </p:sp>
      <p:sp>
        <p:nvSpPr>
          <p:cNvPr id="761858" name="Rectangle 2"/>
          <p:cNvSpPr>
            <a:spLocks noGrp="1" noRot="1" noChangeAspect="1" noChangeArrowheads="1" noTextEdit="1"/>
          </p:cNvSpPr>
          <p:nvPr>
            <p:ph type="sldImg"/>
          </p:nvPr>
        </p:nvSpPr>
        <p:spPr>
          <a:xfrm>
            <a:off x="1143000" y="685800"/>
            <a:ext cx="4573588" cy="3430588"/>
          </a:xfrm>
          <a:ln/>
        </p:spPr>
      </p:sp>
      <p:sp>
        <p:nvSpPr>
          <p:cNvPr id="761859" name="Rectangle 3"/>
          <p:cNvSpPr>
            <a:spLocks noGrp="1" noChangeArrowheads="1"/>
          </p:cNvSpPr>
          <p:nvPr>
            <p:ph type="body" idx="1"/>
          </p:nvPr>
        </p:nvSpPr>
        <p:spPr>
          <a:xfrm>
            <a:off x="684680" y="4343438"/>
            <a:ext cx="5488640" cy="4115603"/>
          </a:xfrm>
        </p:spPr>
        <p:txBody>
          <a:bodyPr/>
          <a:lstStyle/>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あらためてクラウドの価値を整理してみましょう。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情報システム部門</a:t>
            </a:r>
            <a:r>
              <a:rPr kumimoji="1" lang="en-US" altLang="ja-JP" sz="1200" b="1" kern="1200" dirty="0" smtClean="0">
                <a:solidFill>
                  <a:schemeClr val="tx1"/>
                </a:solidFill>
                <a:effectLst/>
                <a:latin typeface="+mn-lt"/>
                <a:ea typeface="+mn-ea"/>
                <a:cs typeface="+mn-cs"/>
              </a:rPr>
              <a:t> : TCO</a:t>
            </a:r>
            <a:r>
              <a:rPr kumimoji="1" lang="ja-JP" altLang="ja-JP" sz="1200" b="1" kern="1200" dirty="0" smtClean="0">
                <a:solidFill>
                  <a:schemeClr val="tx1"/>
                </a:solidFill>
                <a:effectLst/>
                <a:latin typeface="+mn-lt"/>
                <a:ea typeface="+mn-ea"/>
                <a:cs typeface="+mn-cs"/>
              </a:rPr>
              <a:t>の削減</a:t>
            </a:r>
          </a:p>
          <a:p>
            <a:r>
              <a:rPr kumimoji="1" lang="ja-JP" altLang="ja-JP" sz="1200" kern="1200" dirty="0" smtClean="0">
                <a:solidFill>
                  <a:schemeClr val="tx1"/>
                </a:solidFill>
                <a:effectLst/>
                <a:latin typeface="+mn-lt"/>
                <a:ea typeface="+mn-ea"/>
                <a:cs typeface="+mn-cs"/>
              </a:rPr>
              <a:t>ビジネスのグローバル化やデジタル化が、求められる時代になり、</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への要求も増え続けています。しかし、</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予算が伸びる見通しはなく、</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の増加が重くのしかかっている情報システム部門にとって、</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の削減は、予算面でのメリットを享受できます。</a:t>
            </a:r>
          </a:p>
          <a:p>
            <a:r>
              <a:rPr kumimoji="1" lang="ja-JP" altLang="ja-JP" sz="1200" b="1" kern="1200" dirty="0" smtClean="0">
                <a:solidFill>
                  <a:schemeClr val="tx1"/>
                </a:solidFill>
                <a:effectLst/>
                <a:latin typeface="+mn-lt"/>
                <a:ea typeface="+mn-ea"/>
                <a:cs typeface="+mn-cs"/>
              </a:rPr>
              <a:t>経営者</a:t>
            </a:r>
            <a:r>
              <a:rPr kumimoji="1" lang="en-US" altLang="ja-JP" sz="1200" b="1" kern="1200" dirty="0" smtClean="0">
                <a:solidFill>
                  <a:schemeClr val="tx1"/>
                </a:solidFill>
                <a:effectLst/>
                <a:latin typeface="+mn-lt"/>
                <a:ea typeface="+mn-ea"/>
                <a:cs typeface="+mn-cs"/>
              </a:rPr>
              <a:t> : </a:t>
            </a:r>
            <a:r>
              <a:rPr kumimoji="1" lang="ja-JP" altLang="ja-JP" sz="1200" b="1" kern="1200" dirty="0" smtClean="0">
                <a:solidFill>
                  <a:schemeClr val="tx1"/>
                </a:solidFill>
                <a:effectLst/>
                <a:latin typeface="+mn-lt"/>
                <a:ea typeface="+mn-ea"/>
                <a:cs typeface="+mn-cs"/>
              </a:rPr>
              <a:t>バランスシートの改善</a:t>
            </a:r>
          </a:p>
          <a:p>
            <a:r>
              <a:rPr kumimoji="1" lang="ja-JP" altLang="ja-JP" sz="1200" kern="1200" dirty="0" smtClean="0">
                <a:solidFill>
                  <a:schemeClr val="tx1"/>
                </a:solidFill>
                <a:effectLst/>
                <a:latin typeface="+mn-lt"/>
                <a:ea typeface="+mn-ea"/>
                <a:cs typeface="+mn-cs"/>
              </a:rPr>
              <a:t>パブリック・クラウドであれば、システム資産を増やすことなく経費として処理できます。また、プライベート・クラウドであれば、システムの利用効率が高まり、少ない資産ですみますから、</a:t>
            </a:r>
            <a:r>
              <a:rPr kumimoji="1" lang="en-US" altLang="ja-JP" sz="1200" kern="1200" dirty="0" smtClean="0">
                <a:solidFill>
                  <a:schemeClr val="tx1"/>
                </a:solidFill>
                <a:effectLst/>
                <a:latin typeface="+mn-lt"/>
                <a:ea typeface="+mn-ea"/>
                <a:cs typeface="+mn-cs"/>
              </a:rPr>
              <a:t>ROA </a:t>
            </a:r>
            <a:r>
              <a:rPr kumimoji="1" lang="ja-JP" altLang="ja-JP" sz="1200" kern="1200" dirty="0" smtClean="0">
                <a:solidFill>
                  <a:schemeClr val="tx1"/>
                </a:solidFill>
                <a:effectLst/>
                <a:latin typeface="+mn-lt"/>
                <a:ea typeface="+mn-ea"/>
                <a:cs typeface="+mn-cs"/>
              </a:rPr>
              <a:t>（総資産利益率）や</a:t>
            </a:r>
            <a:r>
              <a:rPr kumimoji="1" lang="en-US" altLang="ja-JP" sz="1200" kern="1200" dirty="0" smtClean="0">
                <a:solidFill>
                  <a:schemeClr val="tx1"/>
                </a:solidFill>
                <a:effectLst/>
                <a:latin typeface="+mn-lt"/>
                <a:ea typeface="+mn-ea"/>
                <a:cs typeface="+mn-cs"/>
              </a:rPr>
              <a:t>ROI(</a:t>
            </a:r>
            <a:r>
              <a:rPr kumimoji="1" lang="ja-JP" altLang="ja-JP" sz="1200" kern="1200" dirty="0" smtClean="0">
                <a:solidFill>
                  <a:schemeClr val="tx1"/>
                </a:solidFill>
                <a:effectLst/>
                <a:latin typeface="+mn-lt"/>
                <a:ea typeface="+mn-ea"/>
                <a:cs typeface="+mn-cs"/>
              </a:rPr>
              <a:t>投資収益率</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などの経営効率の改善に寄与します。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ユーザー</a:t>
            </a:r>
            <a:r>
              <a:rPr kumimoji="1" lang="en-US" altLang="ja-JP" sz="1200" b="1" kern="1200" dirty="0" smtClean="0">
                <a:solidFill>
                  <a:schemeClr val="tx1"/>
                </a:solidFill>
                <a:effectLst/>
                <a:latin typeface="+mn-lt"/>
                <a:ea typeface="+mn-ea"/>
                <a:cs typeface="+mn-cs"/>
              </a:rPr>
              <a:t> : </a:t>
            </a:r>
            <a:r>
              <a:rPr kumimoji="1" lang="ja-JP" altLang="ja-JP" sz="1200" b="1" kern="1200" dirty="0" smtClean="0">
                <a:solidFill>
                  <a:schemeClr val="tx1"/>
                </a:solidFill>
                <a:effectLst/>
                <a:latin typeface="+mn-lt"/>
                <a:ea typeface="+mn-ea"/>
                <a:cs typeface="+mn-cs"/>
              </a:rPr>
              <a:t>柔軟性の向上</a:t>
            </a:r>
          </a:p>
          <a:p>
            <a:r>
              <a:rPr kumimoji="1" lang="ja-JP" altLang="ja-JP" sz="1200" kern="1200" dirty="0" smtClean="0">
                <a:solidFill>
                  <a:schemeClr val="tx1"/>
                </a:solidFill>
                <a:effectLst/>
                <a:latin typeface="+mn-lt"/>
                <a:ea typeface="+mn-ea"/>
                <a:cs typeface="+mn-cs"/>
              </a:rPr>
              <a:t>ビジネスの不確実性の増大は、システムの機能や構成をあらかじめ決めることを難しくしています。その一方で、一旦決まれば、即応が求められ、変更にも俊敏に対応しなければならなりません。クラウドは、システム資源や業務機能を必要な時に必要なだけ利用でき、費用も使っただけ支払うことで対応でき、必要なくなれば、いつでも辞めることができるので、システムを購入し資産として所有しなければならない従来のやり方に比べ、初期投資リスクは少なく変化への対応も柔軟にな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残念ながら、クラウドを使うだけでこのような価値を引き出せる訳ではありません。開発や運用のやり方も「所有」を前提とする手法をそのまま使っていては、難しいでしょう。また、従量課金になれば、予算の取り方や資産の考え方も変わります。百点満点はあり得ませんが、価値を引き出す確固たる決心と信念、工夫によってクラウドの価値を引き出すことが大切です。</a:t>
            </a:r>
          </a:p>
          <a:p>
            <a:endParaRPr lang="ja-JP"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334"/>
            <a:fld id="{891BF3F3-59E7-4536-AAC4-888C84177443}" type="slidenum">
              <a:rPr lang="ja-JP" altLang="en-US" smtClean="0"/>
              <a:pPr defTabSz="913334"/>
              <a:t>47</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1"/>
            <a:ext cx="5486084" cy="4114221"/>
          </a:xfrm>
          <a:noFill/>
          <a:ln/>
        </p:spPr>
        <p:txBody>
          <a:bodyPr/>
          <a:lstStyle/>
          <a:p>
            <a:r>
              <a:rPr kumimoji="1" lang="ja-JP" altLang="ja-JP" sz="1200" kern="1200" dirty="0" smtClean="0">
                <a:solidFill>
                  <a:schemeClr val="tx1"/>
                </a:solidFill>
                <a:effectLst/>
                <a:latin typeface="+mn-lt"/>
                <a:ea typeface="+mn-ea"/>
                <a:cs typeface="+mn-cs"/>
              </a:rPr>
              <a:t>このように魅力的なクラウドですが、導入をはばむ「壁」もあります。</a:t>
            </a:r>
          </a:p>
          <a:p>
            <a:r>
              <a:rPr kumimoji="1" lang="ja-JP" altLang="ja-JP" sz="1200" kern="1200" dirty="0" smtClean="0">
                <a:solidFill>
                  <a:schemeClr val="tx1"/>
                </a:solidFill>
                <a:effectLst/>
                <a:latin typeface="+mn-lt"/>
                <a:ea typeface="+mn-ea"/>
                <a:cs typeface="+mn-cs"/>
              </a:rPr>
              <a:t>従来、システム資源の調達や構成変更は、業務要件の洗い出し、サイジング、システム構成、機種選定、契約などを経て発注に至ります。そのうえで、調達、据え付け、導入作業などに数ヶ月を費やすこともありました。クラウドなら、このような作業を必要とせず、ウェブ画面から簡単にできるわけですから、エンジニアの作業負担は大幅に減ります。しかし、それはエンジニアの</a:t>
            </a:r>
            <a:r>
              <a:rPr kumimoji="1" lang="en-US" altLang="ja-JP" sz="1200" kern="1200" dirty="0" smtClean="0">
                <a:solidFill>
                  <a:schemeClr val="tx1"/>
                </a:solidFill>
                <a:effectLst/>
                <a:latin typeface="+mn-lt"/>
                <a:ea typeface="+mn-ea"/>
                <a:cs typeface="+mn-cs"/>
              </a:rPr>
              <a:t>72</a:t>
            </a:r>
            <a:r>
              <a:rPr kumimoji="1" lang="ja-JP" altLang="ja-JP" sz="1200" kern="1200" dirty="0" smtClean="0">
                <a:solidFill>
                  <a:schemeClr val="tx1"/>
                </a:solidFill>
                <a:effectLst/>
                <a:latin typeface="+mn-lt"/>
                <a:ea typeface="+mn-ea"/>
                <a:cs typeface="+mn-cs"/>
              </a:rPr>
              <a:t>％がユーザー企業に所属する米国だからこそのメリットです。</a:t>
            </a:r>
          </a:p>
          <a:p>
            <a:r>
              <a:rPr kumimoji="1" lang="ja-JP" altLang="ja-JP" sz="1200" kern="1200" dirty="0" smtClean="0">
                <a:solidFill>
                  <a:schemeClr val="tx1"/>
                </a:solidFill>
                <a:effectLst/>
                <a:latin typeface="+mn-lt"/>
                <a:ea typeface="+mn-ea"/>
                <a:cs typeface="+mn-cs"/>
              </a:rPr>
              <a:t>我が国のエンジニアは、</a:t>
            </a:r>
            <a:r>
              <a:rPr kumimoji="1" lang="en-US" altLang="ja-JP" sz="1200" kern="1200" dirty="0" smtClean="0">
                <a:solidFill>
                  <a:schemeClr val="tx1"/>
                </a:solidFill>
                <a:effectLst/>
                <a:latin typeface="+mn-lt"/>
                <a:ea typeface="+mn-ea"/>
                <a:cs typeface="+mn-cs"/>
              </a:rPr>
              <a:t>75</a:t>
            </a:r>
            <a:r>
              <a:rPr kumimoji="1" lang="ja-JP" altLang="ja-JP" sz="1200" kern="1200" dirty="0" smtClean="0">
                <a:solidFill>
                  <a:schemeClr val="tx1"/>
                </a:solidFill>
                <a:effectLst/>
                <a:latin typeface="+mn-lt"/>
                <a:ea typeface="+mn-ea"/>
                <a:cs typeface="+mn-cs"/>
              </a:rPr>
              <a:t>％がＳＩ事業者やＩＴベンダー側に所属しています。また、調達や構成変更はリスクを伴う仕事ですが、米国では、そのリスクをユーザーが引き受けていますが、我が国では事業者が背負っています。</a:t>
            </a:r>
          </a:p>
          <a:p>
            <a:r>
              <a:rPr kumimoji="1" lang="ja-JP" altLang="ja-JP" sz="1200" kern="1200" dirty="0" smtClean="0">
                <a:solidFill>
                  <a:schemeClr val="tx1"/>
                </a:solidFill>
                <a:effectLst/>
                <a:latin typeface="+mn-lt"/>
                <a:ea typeface="+mn-ea"/>
                <a:cs typeface="+mn-cs"/>
              </a:rPr>
              <a:t>自ら作業をすれば、ユーザー企業にメリットがありますが、それらの作業を事業者に任せてきたため、要員もスキルもありません。事業者も仕事が減るので積極的にはなれません。日本では、米国ほどクラウド・サービスが普及していない背景にはこのようなユーザーと事業者の「暗黙の利害の一致」があるのかもしれません。</a:t>
            </a:r>
          </a:p>
          <a:p>
            <a:r>
              <a:rPr kumimoji="1" lang="ja-JP" altLang="ja-JP" sz="1200" kern="1200" dirty="0" smtClean="0">
                <a:solidFill>
                  <a:schemeClr val="tx1"/>
                </a:solidFill>
                <a:effectLst/>
                <a:latin typeface="+mn-lt"/>
                <a:ea typeface="+mn-ea"/>
                <a:cs typeface="+mn-cs"/>
              </a:rPr>
              <a:t>人件費の考え方の違いも知っておく必要があるでしょう。クラウドは、システムの運用管理作業を大幅に軽減します。その結果、関わる要員を減らすことができます。</a:t>
            </a:r>
          </a:p>
          <a:p>
            <a:r>
              <a:rPr kumimoji="1" lang="ja-JP" altLang="ja-JP" sz="1200" kern="1200" dirty="0" smtClean="0">
                <a:solidFill>
                  <a:schemeClr val="tx1"/>
                </a:solidFill>
                <a:effectLst/>
                <a:latin typeface="+mn-lt"/>
                <a:ea typeface="+mn-ea"/>
                <a:cs typeface="+mn-cs"/>
              </a:rPr>
              <a:t>米国では、人件費は変動費です。解雇が容易であり、クラウドを利用することは、コスト削減に直接貢献します。一方、我が国の人件費は固定費です。簡単に人を辞めさせることはできません。そのため、直接的なコスト削減には結びつきにくいのです。このような「壁」が、クラウド導入にはあるのです。</a:t>
            </a:r>
          </a:p>
          <a:p>
            <a:r>
              <a:rPr kumimoji="1" lang="en-US" altLang="ja-JP" sz="1200" b="1" kern="1200" dirty="0" smtClean="0">
                <a:solidFill>
                  <a:schemeClr val="tx1"/>
                </a:solidFill>
                <a:effectLst/>
                <a:latin typeface="+mn-lt"/>
                <a:ea typeface="+mn-ea"/>
                <a:cs typeface="+mn-cs"/>
              </a:rPr>
              <a:t> </a:t>
            </a:r>
            <a:endParaRPr kumimoji="1" lang="ja-JP" altLang="ja-JP" sz="1200" b="1" kern="1200" dirty="0" smtClean="0">
              <a:solidFill>
                <a:schemeClr val="tx1"/>
              </a:solidFill>
              <a:effectLst/>
              <a:latin typeface="+mn-lt"/>
              <a:ea typeface="+mn-ea"/>
              <a:cs typeface="+mn-cs"/>
            </a:endParaRPr>
          </a:p>
          <a:p>
            <a:pPr eaLnBrk="1" hangingPunct="1"/>
            <a:endParaRPr lang="ja-JP"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334"/>
            <a:fld id="{891BF3F3-59E7-4536-AAC4-888C84177443}" type="slidenum">
              <a:rPr lang="ja-JP" altLang="en-US" smtClean="0"/>
              <a:pPr defTabSz="913334"/>
              <a:t>48</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1"/>
            <a:ext cx="5486084" cy="4114221"/>
          </a:xfrm>
          <a:noFill/>
          <a:ln/>
        </p:spPr>
        <p:txBody>
          <a:bodyPr/>
          <a:lstStyle/>
          <a:p>
            <a:r>
              <a:rPr kumimoji="1" lang="ja-JP" altLang="ja-JP" sz="1200" kern="1200" dirty="0" smtClean="0">
                <a:solidFill>
                  <a:schemeClr val="tx1"/>
                </a:solidFill>
                <a:effectLst/>
                <a:latin typeface="+mn-lt"/>
                <a:ea typeface="+mn-ea"/>
                <a:cs typeface="+mn-cs"/>
              </a:rPr>
              <a:t>クラウド導入を阻む「壁」の存在が、我が国のクラウド普及の足かせとなっているとすれば、米国と同じ理由でクラウドの価値を見出すことはできません。</a:t>
            </a:r>
          </a:p>
          <a:p>
            <a:r>
              <a:rPr kumimoji="1" lang="ja-JP" altLang="ja-JP" sz="1200" kern="1200" dirty="0" smtClean="0">
                <a:solidFill>
                  <a:schemeClr val="tx1"/>
                </a:solidFill>
                <a:effectLst/>
                <a:latin typeface="+mn-lt"/>
                <a:ea typeface="+mn-ea"/>
                <a:cs typeface="+mn-cs"/>
              </a:rPr>
              <a:t>では、我が国では、クラウドを使う価値がないのでしょうか。いいえ、決してそんなことはありません。米国とは「価値の重心」が異なっているだけなのです。</a:t>
            </a:r>
          </a:p>
          <a:p>
            <a:r>
              <a:rPr kumimoji="1" lang="ja-JP" altLang="ja-JP" sz="1200" kern="1200" dirty="0" smtClean="0">
                <a:solidFill>
                  <a:schemeClr val="tx1"/>
                </a:solidFill>
                <a:effectLst/>
                <a:latin typeface="+mn-lt"/>
                <a:ea typeface="+mn-ea"/>
                <a:cs typeface="+mn-cs"/>
              </a:rPr>
              <a:t>我が国は、今、グローバル化の急速な進展、ビジネスライフサイクルの短命化、顧客嗜好の多様化に対応すべく、産業構造の変革を迫られています。この事態に対処するためには、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戦略的に活用することが欠かせません。そのためには、経営環境の変化に合わせ、迅速に（スピード）、俊敏・柔軟に（アジャイル）、そして、必要に応じてシステム資源を容易に拡大でき、不要となればすぐに手放すことができる（スケール）システムが必要とされます。まさに、我が国におけるクラウドの価値の重心は、ここにあるのです。</a:t>
            </a:r>
          </a:p>
          <a:p>
            <a:r>
              <a:rPr kumimoji="1" lang="ja-JP" altLang="ja-JP" sz="1200" kern="1200" dirty="0" smtClean="0">
                <a:solidFill>
                  <a:schemeClr val="tx1"/>
                </a:solidFill>
                <a:effectLst/>
                <a:latin typeface="+mn-lt"/>
                <a:ea typeface="+mn-ea"/>
                <a:cs typeface="+mn-cs"/>
              </a:rPr>
              <a:t>「クラウドは生産性向上の手段であり、コスト削減につながる」という期待は、中長期に見ればその通りでも、短期的視点に立てば、残念ながら、我が国では簡単に受け入れられません。むしろ、経営環境の急激な変化に対応できる「戦略価値」こそ、クラウドに期待できることなのです。</a:t>
            </a:r>
          </a:p>
          <a:p>
            <a:r>
              <a:rPr kumimoji="1" lang="ja-JP" altLang="ja-JP" sz="1200" kern="1200" dirty="0" smtClean="0">
                <a:solidFill>
                  <a:schemeClr val="tx1"/>
                </a:solidFill>
                <a:effectLst/>
                <a:latin typeface="+mn-lt"/>
                <a:ea typeface="+mn-ea"/>
                <a:cs typeface="+mn-cs"/>
              </a:rPr>
              <a:t>クラウドに限らずＩＴは、米国発祥のものが圧倒的です。だからこそ、「米国ではうまくいっているから」というだけで新しいテクノロジーの評判を鵜呑みにせず、このようなビジネス文化の違いを正しく理解し、その価値を我が国流に再定義することが大切です。その上で、自らの事業や経営に活かしていくべきでしょう。</a:t>
            </a:r>
          </a:p>
          <a:p>
            <a:pPr eaLnBrk="1" hangingPunct="1"/>
            <a:endParaRPr lang="ja-JP"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「クラウド・コンピューティング」という言葉を知らない人は、もはやいないほどに、広く定着しました。この言葉が使われるようになったのは、</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年、当時</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CEO</a:t>
            </a:r>
            <a:r>
              <a:rPr kumimoji="1" lang="ja-JP" altLang="ja-JP" sz="1200" kern="1200" dirty="0" smtClean="0">
                <a:solidFill>
                  <a:schemeClr val="tx1"/>
                </a:solidFill>
                <a:effectLst/>
                <a:latin typeface="+mn-lt"/>
                <a:ea typeface="+mn-ea"/>
                <a:cs typeface="+mn-cs"/>
              </a:rPr>
              <a:t>を努めていたエリック・シュミットの次のスピーチがきっかけだと言われています。</a:t>
            </a:r>
          </a:p>
          <a:p>
            <a:r>
              <a:rPr kumimoji="1" lang="ja-JP" altLang="ja-JP" sz="1200" kern="1200" dirty="0" smtClean="0">
                <a:solidFill>
                  <a:schemeClr val="tx1"/>
                </a:solidFill>
                <a:effectLst/>
                <a:latin typeface="+mn-lt"/>
                <a:ea typeface="+mn-ea"/>
                <a:cs typeface="+mn-cs"/>
              </a:rPr>
              <a:t>「データもプログラムも、サーバー群の上に置いておこう。そういったものは、どこか “雲（クラウド）”の中にあればいい。必要なのはブラウザーとインターネットへのアクセス。パソコン、マック、携帯電話、ブラックベリー（スマートフォン）、とにかく手元にあるどんな端末からでも使える。データもデータ処理も、その他あれやこれやもみんなサーバーに、だ。」</a:t>
            </a:r>
          </a:p>
          <a:p>
            <a:r>
              <a:rPr kumimoji="1" lang="ja-JP" altLang="ja-JP" sz="1200" kern="1200" dirty="0" smtClean="0">
                <a:solidFill>
                  <a:schemeClr val="tx1"/>
                </a:solidFill>
                <a:effectLst/>
                <a:latin typeface="+mn-lt"/>
                <a:ea typeface="+mn-ea"/>
                <a:cs typeface="+mn-cs"/>
              </a:rPr>
              <a:t>彼の言う“雲（クラウド）”とは、インターネットを意味しています。当時、ネットワークの模式図として雲の絵がよく使かわれていたことから、このような表現になりました。</a:t>
            </a:r>
          </a:p>
          <a:p>
            <a:r>
              <a:rPr kumimoji="1" lang="ja-JP" altLang="ja-JP" sz="1200" kern="1200" dirty="0" smtClean="0">
                <a:solidFill>
                  <a:schemeClr val="tx1"/>
                </a:solidFill>
                <a:effectLst/>
                <a:latin typeface="+mn-lt"/>
                <a:ea typeface="+mn-ea"/>
                <a:cs typeface="+mn-cs"/>
              </a:rPr>
              <a:t>改めて整理してみると、次のようになるのでしょう。</a:t>
            </a:r>
          </a:p>
          <a:p>
            <a:pPr lvl="0"/>
            <a:r>
              <a:rPr kumimoji="1" lang="ja-JP" altLang="ja-JP" sz="1200" kern="1200" dirty="0" smtClean="0">
                <a:solidFill>
                  <a:schemeClr val="tx1"/>
                </a:solidFill>
                <a:effectLst/>
                <a:latin typeface="+mn-lt"/>
                <a:ea typeface="+mn-ea"/>
                <a:cs typeface="+mn-cs"/>
              </a:rPr>
              <a:t>インターネットの向こうに設置したシステム群を使い、</a:t>
            </a:r>
          </a:p>
          <a:p>
            <a:pPr lvl="0"/>
            <a:r>
              <a:rPr kumimoji="1" lang="ja-JP" altLang="ja-JP" sz="1200" kern="1200" dirty="0" smtClean="0">
                <a:solidFill>
                  <a:schemeClr val="tx1"/>
                </a:solidFill>
                <a:effectLst/>
                <a:latin typeface="+mn-lt"/>
                <a:ea typeface="+mn-ea"/>
                <a:cs typeface="+mn-cs"/>
              </a:rPr>
              <a:t>インターネットとブラウザーが使える様々なデバイスから、</a:t>
            </a:r>
          </a:p>
          <a:p>
            <a:pPr lvl="0"/>
            <a:r>
              <a:rPr kumimoji="1" lang="ja-JP" altLang="ja-JP" sz="1200" kern="1200" dirty="0" smtClean="0">
                <a:solidFill>
                  <a:schemeClr val="tx1"/>
                </a:solidFill>
                <a:effectLst/>
                <a:latin typeface="+mn-lt"/>
                <a:ea typeface="+mn-ea"/>
                <a:cs typeface="+mn-cs"/>
              </a:rPr>
              <a:t>情報システムの様々な機能を使える仕組み。</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インフラストラクチャー」とは、業務を処理するための計算装置、データを保管するための記憶装置、通信のためのネットワーク、それらを設置し、運用するための施設や設備のことです。「プラットフォーム」とは、様々な業務で共用して利用されるデータベースや運用管理などのソフトウェアのことです「アプリケーション」とは、私たちが最も身近に接する業務サービスのこと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それでは、これらから「クラウド・コンピューティング」について詳しく見てゆくことにしましょう。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a:t>
            </a:fld>
            <a:endParaRPr kumimoji="1" lang="ja-JP" altLang="en-US"/>
          </a:p>
        </p:txBody>
      </p:sp>
    </p:spTree>
    <p:extLst>
      <p:ext uri="{BB962C8B-B14F-4D97-AF65-F5344CB8AC3E}">
        <p14:creationId xmlns:p14="http://schemas.microsoft.com/office/powerpoint/2010/main" val="1962659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かつて電力が工業生産に用いられるようになった頃、電力を安定的に確保するために自家発電設備を持つことは常識とされていました。しかし、発電機は高価なうえ、保守・運用も自分たちでまかなわなくてはならず、効率の悪いものでした。また、所有している発電機の能力には限界があり、急な増産や需要の変動に臨機応変に対応できないことも課題となっていまし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課題を解決したのが、発電所を構える電力会社でした。技術の進歩とともに、電力会社は送電網によって電力を安定供給できるようになり、効率も上がって料金も下がってきました。また、共用によって、ひとつの工場に大きな電力需要の変動があっても、全体としては相殺され、必要な電力を需要の変動に応じて安定して確保できるようになりました。そうして、もはや自前で発電設備を持つ必要がなくなったのです。</a:t>
            </a:r>
          </a:p>
          <a:p>
            <a:r>
              <a:rPr kumimoji="1" lang="ja-JP" altLang="ja-JP" sz="1200" kern="1200" dirty="0" smtClean="0">
                <a:solidFill>
                  <a:schemeClr val="tx1"/>
                </a:solidFill>
                <a:effectLst/>
                <a:latin typeface="+mn-lt"/>
                <a:ea typeface="+mn-ea"/>
                <a:cs typeface="+mn-cs"/>
              </a:rPr>
              <a:t>これを情報システムに置き換えてみければ、何が起こっているかかが、想像がつくのではないでしょうか。</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発電所は、コンピュータ資源を設置したデータセンターです。送電網は、インターネットです。需要の変動に対しても、能力の上限が決まっている自社システムと異なり、柔軟に対応することができます。</a:t>
            </a:r>
          </a:p>
          <a:p>
            <a:r>
              <a:rPr kumimoji="1" lang="ja-JP" altLang="ja-JP" sz="1200" kern="1200" dirty="0" smtClean="0">
                <a:solidFill>
                  <a:schemeClr val="tx1"/>
                </a:solidFill>
                <a:effectLst/>
                <a:latin typeface="+mn-lt"/>
                <a:ea typeface="+mn-ea"/>
                <a:cs typeface="+mn-cs"/>
              </a:rPr>
              <a:t>また、電力と同様に、利用した分だけ支払う従量課金ができるので、大きな初期投資を必要としません。これもまた、発電機を購入しなくてよくなったことと同じです。</a:t>
            </a:r>
          </a:p>
          <a:p>
            <a:r>
              <a:rPr kumimoji="1" lang="ja-JP" altLang="ja-JP" sz="1200" kern="1200" dirty="0" smtClean="0">
                <a:solidFill>
                  <a:schemeClr val="tx1"/>
                </a:solidFill>
                <a:effectLst/>
                <a:latin typeface="+mn-lt"/>
                <a:ea typeface="+mn-ea"/>
                <a:cs typeface="+mn-cs"/>
              </a:rPr>
              <a:t>コンセントにプラグを差し込むように、インターネットに接続すればシステム資源を必要な時に必要なだけ手に入れられる時代を迎えたのです。情報システムを「所有」する時代から「使用」する時代への転換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7</a:t>
            </a:fld>
            <a:endParaRPr kumimoji="1" lang="ja-JP" altLang="en-US"/>
          </a:p>
        </p:txBody>
      </p:sp>
    </p:spTree>
    <p:extLst>
      <p:ext uri="{BB962C8B-B14F-4D97-AF65-F5344CB8AC3E}">
        <p14:creationId xmlns:p14="http://schemas.microsoft.com/office/powerpoint/2010/main" val="96026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pPr defTabSz="913112"/>
            <a:fld id="{7FACAF0C-EC15-4D0E-98AB-65E9F71F98EA}" type="slidenum">
              <a:rPr lang="ja-JP" altLang="en-US" smtClean="0"/>
              <a:pPr defTabSz="913112"/>
              <a:t>9</a:t>
            </a:fld>
            <a:endParaRPr lang="en-US" altLang="ja-JP"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r>
              <a:rPr kumimoji="1" lang="ja-JP" altLang="ja-JP" sz="1200" kern="1200" dirty="0" smtClean="0">
                <a:solidFill>
                  <a:schemeClr val="tx1"/>
                </a:solidFill>
                <a:effectLst/>
                <a:latin typeface="+mn-lt"/>
                <a:ea typeface="+mn-ea"/>
                <a:cs typeface="+mn-cs"/>
              </a:rPr>
              <a:t>クラウドが、今このような注目を浴びるに至った理由について、歴史を振り返りながら見ていきましょう。</a:t>
            </a:r>
          </a:p>
          <a:p>
            <a:r>
              <a:rPr kumimoji="1" lang="en-US" altLang="ja-JP" sz="1200" kern="1200" dirty="0" smtClean="0">
                <a:solidFill>
                  <a:schemeClr val="tx1"/>
                </a:solidFill>
                <a:effectLst/>
                <a:latin typeface="+mn-lt"/>
                <a:ea typeface="+mn-ea"/>
                <a:cs typeface="+mn-cs"/>
              </a:rPr>
              <a:t>Remington Rand</a:t>
            </a:r>
            <a:r>
              <a:rPr kumimoji="1" lang="ja-JP" altLang="ja-JP" sz="1200" kern="1200" dirty="0" smtClean="0">
                <a:solidFill>
                  <a:schemeClr val="tx1"/>
                </a:solidFill>
                <a:effectLst/>
                <a:latin typeface="+mn-lt"/>
                <a:ea typeface="+mn-ea"/>
                <a:cs typeface="+mn-cs"/>
              </a:rPr>
              <a:t>社（現</a:t>
            </a:r>
            <a:r>
              <a:rPr kumimoji="1" lang="en-US" altLang="ja-JP" sz="1200" kern="1200" dirty="0" smtClean="0">
                <a:solidFill>
                  <a:schemeClr val="tx1"/>
                </a:solidFill>
                <a:effectLst/>
                <a:latin typeface="+mn-lt"/>
                <a:ea typeface="+mn-ea"/>
                <a:cs typeface="+mn-cs"/>
              </a:rPr>
              <a:t>Unisys</a:t>
            </a:r>
            <a:r>
              <a:rPr kumimoji="1" lang="ja-JP" altLang="ja-JP" sz="1200" kern="1200" dirty="0" smtClean="0">
                <a:solidFill>
                  <a:schemeClr val="tx1"/>
                </a:solidFill>
                <a:effectLst/>
                <a:latin typeface="+mn-lt"/>
                <a:ea typeface="+mn-ea"/>
                <a:cs typeface="+mn-cs"/>
              </a:rPr>
              <a:t>社）が、初めての商用コンピュータ</a:t>
            </a:r>
            <a:r>
              <a:rPr kumimoji="1" lang="en-US" altLang="ja-JP" sz="1200" kern="1200" dirty="0" smtClean="0">
                <a:solidFill>
                  <a:schemeClr val="tx1"/>
                </a:solidFill>
                <a:effectLst/>
                <a:latin typeface="+mn-lt"/>
                <a:ea typeface="+mn-ea"/>
                <a:cs typeface="+mn-cs"/>
              </a:rPr>
              <a:t>UNIVAC1</a:t>
            </a:r>
            <a:r>
              <a:rPr kumimoji="1" lang="ja-JP" altLang="ja-JP" sz="1200" kern="1200" dirty="0" smtClean="0">
                <a:solidFill>
                  <a:schemeClr val="tx1"/>
                </a:solidFill>
                <a:effectLst/>
                <a:latin typeface="+mn-lt"/>
                <a:ea typeface="+mn-ea"/>
                <a:cs typeface="+mn-cs"/>
              </a:rPr>
              <a:t>を世に出したのは</a:t>
            </a:r>
            <a:r>
              <a:rPr kumimoji="1" lang="en-US" altLang="ja-JP" sz="1200" kern="1200" dirty="0" smtClean="0">
                <a:solidFill>
                  <a:schemeClr val="tx1"/>
                </a:solidFill>
                <a:effectLst/>
                <a:latin typeface="+mn-lt"/>
                <a:ea typeface="+mn-ea"/>
                <a:cs typeface="+mn-cs"/>
              </a:rPr>
              <a:t>1951</a:t>
            </a:r>
            <a:r>
              <a:rPr kumimoji="1" lang="ja-JP" altLang="ja-JP" sz="1200" kern="1200" dirty="0" smtClean="0">
                <a:solidFill>
                  <a:schemeClr val="tx1"/>
                </a:solidFill>
                <a:effectLst/>
                <a:latin typeface="+mn-lt"/>
                <a:ea typeface="+mn-ea"/>
                <a:cs typeface="+mn-cs"/>
              </a:rPr>
              <a:t>年でした。それ以前のコンピュータは軍事や大学での研究で利用されているものが大半で、ビジネスの現場で使われることはほとんどありませんでした。これがきっかけとなり、コンピュータがビジネスでも利用されるようになりました。そして、当時コンピュータといえば</a:t>
            </a:r>
            <a:r>
              <a:rPr kumimoji="1" lang="en-US" altLang="ja-JP" sz="1200" kern="1200" dirty="0" smtClean="0">
                <a:solidFill>
                  <a:schemeClr val="tx1"/>
                </a:solidFill>
                <a:effectLst/>
                <a:latin typeface="+mn-lt"/>
                <a:ea typeface="+mn-ea"/>
                <a:cs typeface="+mn-cs"/>
              </a:rPr>
              <a:t>UNIVAC</a:t>
            </a:r>
            <a:r>
              <a:rPr kumimoji="1" lang="ja-JP" altLang="ja-JP" sz="1200" kern="1200" dirty="0" smtClean="0">
                <a:solidFill>
                  <a:schemeClr val="tx1"/>
                </a:solidFill>
                <a:effectLst/>
                <a:latin typeface="+mn-lt"/>
                <a:ea typeface="+mn-ea"/>
                <a:cs typeface="+mn-cs"/>
              </a:rPr>
              <a:t>と言われるほど普及したのです。</a:t>
            </a:r>
          </a:p>
          <a:p>
            <a:r>
              <a:rPr kumimoji="1" lang="en-US" altLang="ja-JP" sz="1200" kern="1200" dirty="0" smtClean="0">
                <a:solidFill>
                  <a:schemeClr val="tx1"/>
                </a:solidFill>
                <a:effectLst/>
                <a:latin typeface="+mn-lt"/>
                <a:ea typeface="+mn-ea"/>
                <a:cs typeface="+mn-cs"/>
              </a:rPr>
              <a:t>UNIVAC1</a:t>
            </a:r>
            <a:r>
              <a:rPr kumimoji="1" lang="ja-JP" altLang="ja-JP" sz="1200" kern="1200" dirty="0" smtClean="0">
                <a:solidFill>
                  <a:schemeClr val="tx1"/>
                </a:solidFill>
                <a:effectLst/>
                <a:latin typeface="+mn-lt"/>
                <a:ea typeface="+mn-ea"/>
                <a:cs typeface="+mn-cs"/>
              </a:rPr>
              <a:t>の成功をきっかけに、各社が商用コンピュータを製造、販売するようになったのです。しかし、当時のコンピュータは、業務目的に応じて専用のコンピュータが必要でした。そのため、様々な業務を抱えるユーザー企業は、業務毎にコンピュータを購入しなければなりませんでした。高価なコンピュータを購入する費用ばかりでなく、コンピュータごとに使われている技術が違いましたので、異なる技術を習得しなければなりませんでした。また、今のように、プログラムや接続できる機器類もコンピュータごとに固有のものでした。そのため、運用の負担も重くのしかかっていました。</a:t>
            </a:r>
          </a:p>
          <a:p>
            <a:r>
              <a:rPr kumimoji="1" lang="ja-JP" altLang="ja-JP" sz="1200" kern="1200" dirty="0" smtClean="0">
                <a:solidFill>
                  <a:schemeClr val="tx1"/>
                </a:solidFill>
                <a:effectLst/>
                <a:latin typeface="+mn-lt"/>
                <a:ea typeface="+mn-ea"/>
                <a:cs typeface="+mn-cs"/>
              </a:rPr>
              <a:t>コンピュータを提供するメーカーにしても、いろいろな種類のコンピュータを開発、製造しなければならず、大きな負担でした。</a:t>
            </a:r>
          </a:p>
          <a:p>
            <a:r>
              <a:rPr kumimoji="1" lang="en-US" altLang="ja-JP" sz="1200" kern="1200" dirty="0" smtClean="0">
                <a:solidFill>
                  <a:schemeClr val="tx1"/>
                </a:solidFill>
                <a:effectLst/>
                <a:latin typeface="+mn-lt"/>
                <a:ea typeface="+mn-ea"/>
                <a:cs typeface="+mn-cs"/>
              </a:rPr>
              <a:t>1964</a:t>
            </a:r>
            <a:r>
              <a:rPr kumimoji="1" lang="ja-JP" altLang="ja-JP" sz="1200" kern="1200" dirty="0" smtClean="0">
                <a:solidFill>
                  <a:schemeClr val="tx1"/>
                </a:solidFill>
                <a:effectLst/>
                <a:latin typeface="+mn-lt"/>
                <a:ea typeface="+mn-ea"/>
                <a:cs typeface="+mn-cs"/>
              </a:rPr>
              <a:t>年、そんな常識を変えるコンピュータを</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が発表しました。</a:t>
            </a:r>
            <a:r>
              <a:rPr kumimoji="1" lang="en-US" altLang="ja-JP" sz="1200" kern="1200" dirty="0" smtClean="0">
                <a:solidFill>
                  <a:schemeClr val="tx1"/>
                </a:solidFill>
                <a:effectLst/>
                <a:latin typeface="+mn-lt"/>
                <a:ea typeface="+mn-ea"/>
                <a:cs typeface="+mn-cs"/>
              </a:rPr>
              <a:t>System/360(S/360)</a:t>
            </a:r>
            <a:r>
              <a:rPr kumimoji="1" lang="ja-JP" altLang="ja-JP" sz="1200" kern="1200" dirty="0" smtClean="0">
                <a:solidFill>
                  <a:schemeClr val="tx1"/>
                </a:solidFill>
                <a:effectLst/>
                <a:latin typeface="+mn-lt"/>
                <a:ea typeface="+mn-ea"/>
                <a:cs typeface="+mn-cs"/>
              </a:rPr>
              <a:t>です。全方位</a:t>
            </a:r>
            <a:r>
              <a:rPr kumimoji="1" lang="en-US" altLang="ja-JP" sz="1200" kern="1200" dirty="0" smtClean="0">
                <a:solidFill>
                  <a:schemeClr val="tx1"/>
                </a:solidFill>
                <a:effectLst/>
                <a:latin typeface="+mn-lt"/>
                <a:ea typeface="+mn-ea"/>
                <a:cs typeface="+mn-cs"/>
              </a:rPr>
              <a:t>360</a:t>
            </a:r>
            <a:r>
              <a:rPr kumimoji="1" lang="ja-JP" altLang="ja-JP" sz="1200" kern="1200" dirty="0" smtClean="0">
                <a:solidFill>
                  <a:schemeClr val="tx1"/>
                </a:solidFill>
                <a:effectLst/>
                <a:latin typeface="+mn-lt"/>
                <a:ea typeface="+mn-ea"/>
                <a:cs typeface="+mn-cs"/>
              </a:rPr>
              <a:t>度、どんな業務でもこれ一台でこなせる「汎用機」の登場です。今で言うメインフレームです。</a:t>
            </a:r>
          </a:p>
          <a:p>
            <a:r>
              <a:rPr kumimoji="1" lang="ja-JP" altLang="ja-JP" sz="1200" kern="1200" dirty="0" smtClean="0">
                <a:solidFill>
                  <a:schemeClr val="tx1"/>
                </a:solidFill>
                <a:effectLst/>
                <a:latin typeface="+mn-lt"/>
                <a:ea typeface="+mn-ea"/>
                <a:cs typeface="+mn-cs"/>
              </a:rPr>
              <a:t>商用だけでなく科学技術計算も対応するため、浮動小数点計算もできるようになっていました。さらに、技術仕様を標準化し「</a:t>
            </a:r>
            <a:r>
              <a:rPr kumimoji="1" lang="en-US" altLang="ja-JP" sz="1200" kern="1200" dirty="0" smtClean="0">
                <a:solidFill>
                  <a:schemeClr val="tx1"/>
                </a:solidFill>
                <a:effectLst/>
                <a:latin typeface="+mn-lt"/>
                <a:ea typeface="+mn-ea"/>
                <a:cs typeface="+mn-cs"/>
              </a:rPr>
              <a:t>System/360</a:t>
            </a:r>
            <a:r>
              <a:rPr kumimoji="1" lang="ja-JP" altLang="ja-JP" sz="1200" kern="1200" dirty="0" smtClean="0">
                <a:solidFill>
                  <a:schemeClr val="tx1"/>
                </a:solidFill>
                <a:effectLst/>
                <a:latin typeface="+mn-lt"/>
                <a:ea typeface="+mn-ea"/>
                <a:cs typeface="+mn-cs"/>
              </a:rPr>
              <a:t>アーキテクチャ」として公開しました。</a:t>
            </a:r>
          </a:p>
          <a:p>
            <a:r>
              <a:rPr kumimoji="1" lang="ja-JP" altLang="ja-JP" sz="1200" kern="1200" dirty="0" smtClean="0">
                <a:solidFill>
                  <a:schemeClr val="tx1"/>
                </a:solidFill>
                <a:effectLst/>
                <a:latin typeface="+mn-lt"/>
                <a:ea typeface="+mn-ea"/>
                <a:cs typeface="+mn-cs"/>
              </a:rPr>
              <a:t>「アーキテクチャ」とは、「設計思想」あるいは「方式」という意味です。この「アーキテクチャ」が同じであれば、規模の大小にかかわらずプログラムやデータの互換性が保証されるばかりでなく、そこに接続される機器類も同じものを使うことができました。この「アーキテクチャ」の確立により、</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は互換性のある設計で様々な価格のシステムを提供できたのです。</a:t>
            </a:r>
          </a:p>
          <a:p>
            <a:r>
              <a:rPr kumimoji="1" lang="ja-JP" altLang="ja-JP" sz="1200" kern="1200" dirty="0" smtClean="0">
                <a:solidFill>
                  <a:schemeClr val="tx1"/>
                </a:solidFill>
                <a:effectLst/>
                <a:latin typeface="+mn-lt"/>
                <a:ea typeface="+mn-ea"/>
                <a:cs typeface="+mn-cs"/>
              </a:rPr>
              <a:t>また、「アーキテクチャ」が公開されたことにより、</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以外の企業が</a:t>
            </a:r>
            <a:r>
              <a:rPr kumimoji="1" lang="en-US" altLang="ja-JP" sz="1200" kern="1200" dirty="0" smtClean="0">
                <a:solidFill>
                  <a:schemeClr val="tx1"/>
                </a:solidFill>
                <a:effectLst/>
                <a:latin typeface="+mn-lt"/>
                <a:ea typeface="+mn-ea"/>
                <a:cs typeface="+mn-cs"/>
              </a:rPr>
              <a:t>S/360</a:t>
            </a:r>
            <a:r>
              <a:rPr kumimoji="1" lang="ja-JP" altLang="ja-JP" sz="1200" kern="1200" dirty="0" smtClean="0">
                <a:solidFill>
                  <a:schemeClr val="tx1"/>
                </a:solidFill>
                <a:effectLst/>
                <a:latin typeface="+mn-lt"/>
                <a:ea typeface="+mn-ea"/>
                <a:cs typeface="+mn-cs"/>
              </a:rPr>
              <a:t>の上で動くプログラムを開発できるようになりました。また、</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に接続可能な機器の開発も容易になりました。その結果、</a:t>
            </a:r>
            <a:r>
              <a:rPr kumimoji="1" lang="en-US" altLang="ja-JP" sz="1200" kern="1200" dirty="0" smtClean="0">
                <a:solidFill>
                  <a:schemeClr val="tx1"/>
                </a:solidFill>
                <a:effectLst/>
                <a:latin typeface="+mn-lt"/>
                <a:ea typeface="+mn-ea"/>
                <a:cs typeface="+mn-cs"/>
              </a:rPr>
              <a:t>S/360</a:t>
            </a:r>
            <a:r>
              <a:rPr kumimoji="1" lang="ja-JP" altLang="ja-JP" sz="1200" kern="1200" dirty="0" smtClean="0">
                <a:solidFill>
                  <a:schemeClr val="tx1"/>
                </a:solidFill>
                <a:effectLst/>
                <a:latin typeface="+mn-lt"/>
                <a:ea typeface="+mn-ea"/>
                <a:cs typeface="+mn-cs"/>
              </a:rPr>
              <a:t>の周辺に多くの関連ビジネスが生まれていったのです。</a:t>
            </a:r>
          </a:p>
          <a:p>
            <a:r>
              <a:rPr kumimoji="1" lang="ja-JP" altLang="ja-JP" sz="1200" kern="1200" dirty="0" smtClean="0">
                <a:solidFill>
                  <a:schemeClr val="tx1"/>
                </a:solidFill>
                <a:effectLst/>
                <a:latin typeface="+mn-lt"/>
                <a:ea typeface="+mn-ea"/>
                <a:cs typeface="+mn-cs"/>
              </a:rPr>
              <a:t>今でこそ「オープン」が当たり前の時代ですが、当時は、ノウハウである技術仕様を公開することは、普通ではなかったようです。しかし、「アーキテクチャ」をオープンにすることで、</a:t>
            </a:r>
            <a:r>
              <a:rPr kumimoji="1" lang="en-US" altLang="ja-JP" sz="1200" kern="1200" dirty="0" smtClean="0">
                <a:solidFill>
                  <a:schemeClr val="tx1"/>
                </a:solidFill>
                <a:effectLst/>
                <a:latin typeface="+mn-lt"/>
                <a:ea typeface="+mn-ea"/>
                <a:cs typeface="+mn-cs"/>
              </a:rPr>
              <a:t>S/360</a:t>
            </a:r>
            <a:r>
              <a:rPr kumimoji="1" lang="ja-JP" altLang="ja-JP" sz="1200" kern="1200" dirty="0" smtClean="0">
                <a:solidFill>
                  <a:schemeClr val="tx1"/>
                </a:solidFill>
                <a:effectLst/>
                <a:latin typeface="+mn-lt"/>
                <a:ea typeface="+mn-ea"/>
                <a:cs typeface="+mn-cs"/>
              </a:rPr>
              <a:t>の周辺に多くのビジネスが生まれ、エコシステム（生態系）を形成するに至り、</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のコンピュータは業界の標準として市場を席巻することになりました。</a:t>
            </a:r>
          </a:p>
          <a:p>
            <a:r>
              <a:rPr kumimoji="1" lang="ja-JP" altLang="ja-JP" sz="1200" kern="1200" dirty="0" smtClean="0">
                <a:solidFill>
                  <a:schemeClr val="tx1"/>
                </a:solidFill>
                <a:effectLst/>
                <a:latin typeface="+mn-lt"/>
                <a:ea typeface="+mn-ea"/>
                <a:cs typeface="+mn-cs"/>
              </a:rPr>
              <a:t>このような時代、我が国の通産省は国産コンピュータ・メーカーを保護するため、国策として</a:t>
            </a:r>
            <a:r>
              <a:rPr kumimoji="1" lang="en-US" altLang="ja-JP" sz="1200" kern="1200" dirty="0" smtClean="0">
                <a:solidFill>
                  <a:schemeClr val="tx1"/>
                </a:solidFill>
                <a:effectLst/>
                <a:latin typeface="+mn-lt"/>
                <a:ea typeface="+mn-ea"/>
                <a:cs typeface="+mn-cs"/>
              </a:rPr>
              <a:t>S/360</a:t>
            </a:r>
            <a:r>
              <a:rPr kumimoji="1" lang="ja-JP" altLang="ja-JP" sz="1200" kern="1200" dirty="0" smtClean="0">
                <a:solidFill>
                  <a:schemeClr val="tx1"/>
                </a:solidFill>
                <a:effectLst/>
                <a:latin typeface="+mn-lt"/>
                <a:ea typeface="+mn-ea"/>
                <a:cs typeface="+mn-cs"/>
              </a:rPr>
              <a:t>の後継である</a:t>
            </a:r>
            <a:r>
              <a:rPr kumimoji="1" lang="en-US" altLang="ja-JP" sz="1200" kern="1200" dirty="0" smtClean="0">
                <a:solidFill>
                  <a:schemeClr val="tx1"/>
                </a:solidFill>
                <a:effectLst/>
                <a:latin typeface="+mn-lt"/>
                <a:ea typeface="+mn-ea"/>
                <a:cs typeface="+mn-cs"/>
              </a:rPr>
              <a:t>S/370</a:t>
            </a:r>
            <a:r>
              <a:rPr kumimoji="1" lang="ja-JP" altLang="ja-JP" sz="1200" kern="1200" dirty="0" smtClean="0">
                <a:solidFill>
                  <a:schemeClr val="tx1"/>
                </a:solidFill>
                <a:effectLst/>
                <a:latin typeface="+mn-lt"/>
                <a:ea typeface="+mn-ea"/>
                <a:cs typeface="+mn-cs"/>
              </a:rPr>
              <a:t>の「アーキテクチャ」を使った</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互換機を開発、</a:t>
            </a:r>
            <a:r>
              <a:rPr kumimoji="1" lang="en-US" altLang="ja-JP" sz="1200" kern="1200" dirty="0" smtClean="0">
                <a:solidFill>
                  <a:schemeClr val="tx1"/>
                </a:solidFill>
                <a:effectLst/>
                <a:latin typeface="+mn-lt"/>
                <a:ea typeface="+mn-ea"/>
                <a:cs typeface="+mn-cs"/>
              </a:rPr>
              <a:t>1975</a:t>
            </a:r>
            <a:r>
              <a:rPr kumimoji="1" lang="ja-JP" altLang="ja-JP" sz="1200" kern="1200" dirty="0" smtClean="0">
                <a:solidFill>
                  <a:schemeClr val="tx1"/>
                </a:solidFill>
                <a:effectLst/>
                <a:latin typeface="+mn-lt"/>
                <a:ea typeface="+mn-ea"/>
                <a:cs typeface="+mn-cs"/>
              </a:rPr>
              <a:t>年に富士通の</a:t>
            </a:r>
            <a:r>
              <a:rPr kumimoji="1" lang="en-US" altLang="ja-JP" sz="1200" kern="1200" dirty="0" smtClean="0">
                <a:solidFill>
                  <a:schemeClr val="tx1"/>
                </a:solidFill>
                <a:effectLst/>
                <a:latin typeface="+mn-lt"/>
                <a:ea typeface="+mn-ea"/>
                <a:cs typeface="+mn-cs"/>
              </a:rPr>
              <a:t>M190</a:t>
            </a:r>
            <a:r>
              <a:rPr kumimoji="1" lang="ja-JP" altLang="ja-JP" sz="1200" kern="1200" dirty="0" smtClean="0">
                <a:solidFill>
                  <a:schemeClr val="tx1"/>
                </a:solidFill>
                <a:effectLst/>
                <a:latin typeface="+mn-lt"/>
                <a:ea typeface="+mn-ea"/>
                <a:cs typeface="+mn-cs"/>
              </a:rPr>
              <a:t>が初出荷されたのです。</a:t>
            </a:r>
          </a:p>
          <a:p>
            <a:r>
              <a:rPr kumimoji="1" lang="ja-JP" altLang="ja-JP" sz="1200" kern="1200" dirty="0" smtClean="0">
                <a:solidFill>
                  <a:schemeClr val="tx1"/>
                </a:solidFill>
                <a:effectLst/>
                <a:latin typeface="+mn-lt"/>
                <a:ea typeface="+mn-ea"/>
                <a:cs typeface="+mn-cs"/>
              </a:rPr>
              <a:t>このような、</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が絶対的な地位を維持していた</a:t>
            </a:r>
            <a:r>
              <a:rPr kumimoji="1" lang="en-US" altLang="ja-JP" sz="1200" kern="1200" dirty="0" smtClean="0">
                <a:solidFill>
                  <a:schemeClr val="tx1"/>
                </a:solidFill>
                <a:effectLst/>
                <a:latin typeface="+mn-lt"/>
                <a:ea typeface="+mn-ea"/>
                <a:cs typeface="+mn-cs"/>
              </a:rPr>
              <a:t>1977</a:t>
            </a:r>
            <a:r>
              <a:rPr kumimoji="1" lang="ja-JP" altLang="ja-JP" sz="1200" kern="1200" dirty="0" smtClean="0">
                <a:solidFill>
                  <a:schemeClr val="tx1"/>
                </a:solidFill>
                <a:effectLst/>
                <a:latin typeface="+mn-lt"/>
                <a:ea typeface="+mn-ea"/>
                <a:cs typeface="+mn-cs"/>
              </a:rPr>
              <a:t>年、</a:t>
            </a:r>
            <a:r>
              <a:rPr kumimoji="1" lang="en-US" altLang="ja-JP" sz="1200" kern="1200" dirty="0" smtClean="0">
                <a:solidFill>
                  <a:schemeClr val="tx1"/>
                </a:solidFill>
                <a:effectLst/>
                <a:latin typeface="+mn-lt"/>
                <a:ea typeface="+mn-ea"/>
                <a:cs typeface="+mn-cs"/>
              </a:rPr>
              <a:t>DEC</a:t>
            </a:r>
            <a:r>
              <a:rPr kumimoji="1" lang="ja-JP" altLang="ja-JP" sz="1200" kern="1200" dirty="0" smtClean="0">
                <a:solidFill>
                  <a:schemeClr val="tx1"/>
                </a:solidFill>
                <a:effectLst/>
                <a:latin typeface="+mn-lt"/>
                <a:ea typeface="+mn-ea"/>
                <a:cs typeface="+mn-cs"/>
              </a:rPr>
              <a:t>社（現</a:t>
            </a:r>
            <a:r>
              <a:rPr kumimoji="1" lang="en-US" altLang="ja-JP" sz="1200" kern="1200" dirty="0" smtClean="0">
                <a:solidFill>
                  <a:schemeClr val="tx1"/>
                </a:solidFill>
                <a:effectLst/>
                <a:latin typeface="+mn-lt"/>
                <a:ea typeface="+mn-ea"/>
                <a:cs typeface="+mn-cs"/>
              </a:rPr>
              <a:t>HP</a:t>
            </a:r>
            <a:r>
              <a:rPr kumimoji="1" lang="ja-JP" altLang="ja-JP" sz="1200" kern="1200" dirty="0" smtClean="0">
                <a:solidFill>
                  <a:schemeClr val="tx1"/>
                </a:solidFill>
                <a:effectLst/>
                <a:latin typeface="+mn-lt"/>
                <a:ea typeface="+mn-ea"/>
                <a:cs typeface="+mn-cs"/>
              </a:rPr>
              <a:t>社）が</a:t>
            </a:r>
            <a:r>
              <a:rPr kumimoji="1" lang="en-US" altLang="ja-JP" sz="1200" kern="1200" dirty="0" smtClean="0">
                <a:solidFill>
                  <a:schemeClr val="tx1"/>
                </a:solidFill>
                <a:effectLst/>
                <a:latin typeface="+mn-lt"/>
                <a:ea typeface="+mn-ea"/>
                <a:cs typeface="+mn-cs"/>
              </a:rPr>
              <a:t>VAX11/780</a:t>
            </a:r>
            <a:r>
              <a:rPr kumimoji="1" lang="ja-JP" altLang="ja-JP" sz="1200" kern="1200" dirty="0" smtClean="0">
                <a:solidFill>
                  <a:schemeClr val="tx1"/>
                </a:solidFill>
                <a:effectLst/>
                <a:latin typeface="+mn-lt"/>
                <a:ea typeface="+mn-ea"/>
                <a:cs typeface="+mn-cs"/>
              </a:rPr>
              <a:t>といわれるコンピュータを発表しました。このコンピュータは、</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のコンピュータに比べ処理性能当たりの単価が大幅に安く、最初は科学技術計算の分野で、さらには事務計算の分野へと用途を広げ、</a:t>
            </a:r>
            <a:r>
              <a:rPr kumimoji="1" lang="en-US" altLang="ja-JP" sz="1200" kern="1200" dirty="0" smtClean="0">
                <a:solidFill>
                  <a:schemeClr val="tx1"/>
                </a:solidFill>
                <a:effectLst/>
                <a:latin typeface="+mn-lt"/>
                <a:ea typeface="+mn-ea"/>
                <a:cs typeface="+mn-cs"/>
              </a:rPr>
              <a:t>DEC</a:t>
            </a:r>
            <a:r>
              <a:rPr kumimoji="1" lang="ja-JP" altLang="ja-JP" sz="1200" kern="1200" dirty="0" smtClean="0">
                <a:solidFill>
                  <a:schemeClr val="tx1"/>
                </a:solidFill>
                <a:effectLst/>
                <a:latin typeface="+mn-lt"/>
                <a:ea typeface="+mn-ea"/>
                <a:cs typeface="+mn-cs"/>
              </a:rPr>
              <a:t>社は</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に次ぐ業界二位の地位にまで上り詰めていったのです。</a:t>
            </a:r>
          </a:p>
          <a:p>
            <a:r>
              <a:rPr kumimoji="1" lang="ja-JP" altLang="ja-JP" sz="1200" kern="1200" dirty="0" smtClean="0">
                <a:solidFill>
                  <a:schemeClr val="tx1"/>
                </a:solidFill>
                <a:effectLst/>
                <a:latin typeface="+mn-lt"/>
                <a:ea typeface="+mn-ea"/>
                <a:cs typeface="+mn-cs"/>
              </a:rPr>
              <a:t>この成功に触発され、</a:t>
            </a:r>
            <a:r>
              <a:rPr kumimoji="1" lang="en-US" altLang="ja-JP" sz="1200" kern="1200" dirty="0" smtClean="0">
                <a:solidFill>
                  <a:schemeClr val="tx1"/>
                </a:solidFill>
                <a:effectLst/>
                <a:latin typeface="+mn-lt"/>
                <a:ea typeface="+mn-ea"/>
                <a:cs typeface="+mn-cs"/>
              </a:rPr>
              <a:t>1980</a:t>
            </a:r>
            <a:r>
              <a:rPr kumimoji="1" lang="ja-JP" altLang="ja-JP" sz="1200" kern="1200" dirty="0" smtClean="0">
                <a:solidFill>
                  <a:schemeClr val="tx1"/>
                </a:solidFill>
                <a:effectLst/>
                <a:latin typeface="+mn-lt"/>
                <a:ea typeface="+mn-ea"/>
                <a:cs typeface="+mn-cs"/>
              </a:rPr>
              <a:t>年代、多くの小型コンピュータが出現しました。それが、オフィース・コンピュータ（オフコン）、ミニ・コンピュータ（ミニコン）、エンジニアリング・ワークステーションと呼ばれるコンピュータです。高価なメインフレームに全てを頼っていた当時、そこまで高性能、高機能ではなくてもいいので、もっと安くて、手軽に使えるコンピュータが欲しいと言う需要に応える形で、広く普及してゆきました。その後、これら小型コンピュータの性能も向上し、メインフレームで行っていたことを置き換えるようになるとともに、新しい業務をはじめからこれらの小型コンピュータで開発、あるいは、市販のパッケージ・ソフトウエアを使って利用するという流れが生まれてきたのです。これが、世に言う「ダウンサイジング」です。</a:t>
            </a:r>
          </a:p>
          <a:p>
            <a:r>
              <a:rPr kumimoji="1" lang="ja-JP" altLang="ja-JP" sz="1200" kern="1200" dirty="0" smtClean="0">
                <a:solidFill>
                  <a:schemeClr val="tx1"/>
                </a:solidFill>
                <a:effectLst/>
                <a:latin typeface="+mn-lt"/>
                <a:ea typeface="+mn-ea"/>
                <a:cs typeface="+mn-cs"/>
              </a:rPr>
              <a:t>また、時を前後してパーソナル・コンピュータ</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も登場します。アップル、タンディ・ラジオシャック、コモドールといったいわゆる</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御三家が、その名前の通り、個人が趣味で使うコンピュータとして登場します。その後、</a:t>
            </a:r>
            <a:r>
              <a:rPr kumimoji="1" lang="en-US" altLang="ja-JP" sz="1200" kern="1200" dirty="0" smtClean="0">
                <a:solidFill>
                  <a:schemeClr val="tx1"/>
                </a:solidFill>
                <a:effectLst/>
                <a:latin typeface="+mn-lt"/>
                <a:ea typeface="+mn-ea"/>
                <a:cs typeface="+mn-cs"/>
              </a:rPr>
              <a:t>1981</a:t>
            </a:r>
            <a:r>
              <a:rPr kumimoji="1" lang="ja-JP" altLang="ja-JP" sz="1200" kern="1200" dirty="0" smtClean="0">
                <a:solidFill>
                  <a:schemeClr val="tx1"/>
                </a:solidFill>
                <a:effectLst/>
                <a:latin typeface="+mn-lt"/>
                <a:ea typeface="+mn-ea"/>
                <a:cs typeface="+mn-cs"/>
              </a:rPr>
              <a:t>年</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が</a:t>
            </a:r>
            <a:r>
              <a:rPr kumimoji="1" lang="en-US" altLang="ja-JP" sz="1200" kern="1200" dirty="0" smtClean="0">
                <a:solidFill>
                  <a:schemeClr val="tx1"/>
                </a:solidFill>
                <a:effectLst/>
                <a:latin typeface="+mn-lt"/>
                <a:ea typeface="+mn-ea"/>
                <a:cs typeface="+mn-cs"/>
              </a:rPr>
              <a:t> Personal Computer model 5150</a:t>
            </a:r>
            <a:r>
              <a:rPr kumimoji="1" lang="ja-JP" altLang="ja-JP" sz="1200" kern="1200" dirty="0" smtClean="0">
                <a:solidFill>
                  <a:schemeClr val="tx1"/>
                </a:solidFill>
                <a:effectLst/>
                <a:latin typeface="+mn-lt"/>
                <a:ea typeface="+mn-ea"/>
                <a:cs typeface="+mn-cs"/>
              </a:rPr>
              <a:t>（通称</a:t>
            </a:r>
            <a:r>
              <a:rPr kumimoji="1" lang="en-US" altLang="ja-JP" sz="1200" kern="1200" dirty="0" smtClean="0">
                <a:solidFill>
                  <a:schemeClr val="tx1"/>
                </a:solidFill>
                <a:effectLst/>
                <a:latin typeface="+mn-lt"/>
                <a:ea typeface="+mn-ea"/>
                <a:cs typeface="+mn-cs"/>
              </a:rPr>
              <a:t>IBM PC</a:t>
            </a:r>
            <a:r>
              <a:rPr kumimoji="1" lang="ja-JP" altLang="ja-JP" sz="1200" kern="1200" dirty="0" smtClean="0">
                <a:solidFill>
                  <a:schemeClr val="tx1"/>
                </a:solidFill>
                <a:effectLst/>
                <a:latin typeface="+mn-lt"/>
                <a:ea typeface="+mn-ea"/>
                <a:cs typeface="+mn-cs"/>
              </a:rPr>
              <a:t>）を発売するに至り、ビジネスでの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利用が一気に加速しました。</a:t>
            </a:r>
          </a:p>
          <a:p>
            <a:r>
              <a:rPr kumimoji="1" lang="ja-JP" altLang="ja-JP" sz="1200" kern="1200" dirty="0" smtClean="0">
                <a:solidFill>
                  <a:schemeClr val="tx1"/>
                </a:solidFill>
                <a:effectLst/>
                <a:latin typeface="+mn-lt"/>
                <a:ea typeface="+mn-ea"/>
                <a:cs typeface="+mn-cs"/>
              </a:rPr>
              <a:t>ただ、様々な小型コンピュータの出現は、技術標準の乱立を招き、</a:t>
            </a:r>
            <a:r>
              <a:rPr kumimoji="1" lang="en-US" altLang="ja-JP" sz="1200" kern="1200" dirty="0" smtClean="0">
                <a:solidFill>
                  <a:schemeClr val="tx1"/>
                </a:solidFill>
                <a:effectLst/>
                <a:latin typeface="+mn-lt"/>
                <a:ea typeface="+mn-ea"/>
                <a:cs typeface="+mn-cs"/>
              </a:rPr>
              <a:t>S/360</a:t>
            </a:r>
            <a:r>
              <a:rPr kumimoji="1" lang="ja-JP" altLang="ja-JP" sz="1200" kern="1200" dirty="0" smtClean="0">
                <a:solidFill>
                  <a:schemeClr val="tx1"/>
                </a:solidFill>
                <a:effectLst/>
                <a:latin typeface="+mn-lt"/>
                <a:ea typeface="+mn-ea"/>
                <a:cs typeface="+mn-cs"/>
              </a:rPr>
              <a:t>出現以前と同様の混乱を招いたのです。この事態を大きく変えるきっかけとなったのが、</a:t>
            </a:r>
            <a:r>
              <a:rPr kumimoji="1" lang="en-US" altLang="ja-JP" sz="1200" kern="1200" dirty="0" smtClean="0">
                <a:solidFill>
                  <a:schemeClr val="tx1"/>
                </a:solidFill>
                <a:effectLst/>
                <a:latin typeface="+mn-lt"/>
                <a:ea typeface="+mn-ea"/>
                <a:cs typeface="+mn-cs"/>
              </a:rPr>
              <a:t>IBM PC</a:t>
            </a:r>
            <a:r>
              <a:rPr kumimoji="1" lang="ja-JP" altLang="ja-JP" sz="1200" kern="1200" dirty="0" smtClean="0">
                <a:solidFill>
                  <a:schemeClr val="tx1"/>
                </a:solidFill>
                <a:effectLst/>
                <a:latin typeface="+mn-lt"/>
                <a:ea typeface="+mn-ea"/>
                <a:cs typeface="+mn-cs"/>
              </a:rPr>
              <a:t>でした。</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のブランド力により、</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への信頼が高まり、ビジネスでの利用が広がったこと、そして互換機の出現により、コストが大きく下がったことが理由です。</a:t>
            </a:r>
          </a:p>
          <a:p>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では後発だった</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は、開発を急ぐために、市販の部品を使い、技術を公開して他社に周辺機器やアプリケーションソフトを作ってもらうという戦略を採用しました。コンピュータの中核であるプロセッサー（</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）を</a:t>
            </a:r>
            <a:r>
              <a:rPr kumimoji="1" lang="en-US" altLang="ja-JP" sz="1200" kern="1200" dirty="0" smtClean="0">
                <a:solidFill>
                  <a:schemeClr val="tx1"/>
                </a:solidFill>
                <a:effectLst/>
                <a:latin typeface="+mn-lt"/>
                <a:ea typeface="+mn-ea"/>
                <a:cs typeface="+mn-cs"/>
              </a:rPr>
              <a:t>Intel</a:t>
            </a:r>
            <a:r>
              <a:rPr kumimoji="1" lang="ja-JP" altLang="ja-JP" sz="1200" kern="1200" dirty="0" smtClean="0">
                <a:solidFill>
                  <a:schemeClr val="tx1"/>
                </a:solidFill>
                <a:effectLst/>
                <a:latin typeface="+mn-lt"/>
                <a:ea typeface="+mn-ea"/>
                <a:cs typeface="+mn-cs"/>
              </a:rPr>
              <a:t>社から、また、オペレーティングシステム（</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社から調達したのです。</a:t>
            </a:r>
          </a:p>
          <a:p>
            <a:r>
              <a:rPr kumimoji="1" lang="ja-JP" altLang="ja-JP" sz="1200" kern="1200" dirty="0" smtClean="0">
                <a:solidFill>
                  <a:schemeClr val="tx1"/>
                </a:solidFill>
                <a:effectLst/>
                <a:latin typeface="+mn-lt"/>
                <a:ea typeface="+mn-ea"/>
                <a:cs typeface="+mn-cs"/>
              </a:rPr>
              <a:t>一方で、</a:t>
            </a:r>
            <a:r>
              <a:rPr kumimoji="1" lang="en-US" altLang="ja-JP" sz="1200" kern="1200" dirty="0" smtClean="0">
                <a:solidFill>
                  <a:schemeClr val="tx1"/>
                </a:solidFill>
                <a:effectLst/>
                <a:latin typeface="+mn-lt"/>
                <a:ea typeface="+mn-ea"/>
                <a:cs typeface="+mn-cs"/>
              </a:rPr>
              <a:t>Intel</a:t>
            </a:r>
            <a:r>
              <a:rPr kumimoji="1" lang="ja-JP" altLang="ja-JP" sz="1200" kern="1200" dirty="0" smtClean="0">
                <a:solidFill>
                  <a:schemeClr val="tx1"/>
                </a:solidFill>
                <a:effectLst/>
                <a:latin typeface="+mn-lt"/>
                <a:ea typeface="+mn-ea"/>
                <a:cs typeface="+mn-cs"/>
              </a:rPr>
              <a:t>社は自社の</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の技術仕様を「インテル・アーキテクチャ（</a:t>
            </a:r>
            <a:r>
              <a:rPr kumimoji="1" lang="en-US" altLang="ja-JP" sz="1200" kern="1200" dirty="0" smtClean="0">
                <a:solidFill>
                  <a:schemeClr val="tx1"/>
                </a:solidFill>
                <a:effectLst/>
                <a:latin typeface="+mn-lt"/>
                <a:ea typeface="+mn-ea"/>
                <a:cs typeface="+mn-cs"/>
              </a:rPr>
              <a:t>IA: Intel Architecture</a:t>
            </a:r>
            <a:r>
              <a:rPr kumimoji="1" lang="ja-JP" altLang="ja-JP" sz="1200" kern="1200" dirty="0" smtClean="0">
                <a:solidFill>
                  <a:schemeClr val="tx1"/>
                </a:solidFill>
                <a:effectLst/>
                <a:latin typeface="+mn-lt"/>
                <a:ea typeface="+mn-ea"/>
                <a:cs typeface="+mn-cs"/>
              </a:rPr>
              <a:t>）」として公開、</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以外でコンピュータを構成するために必要な周辺の</a:t>
            </a:r>
            <a:r>
              <a:rPr kumimoji="1" lang="en-US" altLang="ja-JP" sz="1200" kern="1200" dirty="0" smtClean="0">
                <a:solidFill>
                  <a:schemeClr val="tx1"/>
                </a:solidFill>
                <a:effectLst/>
                <a:latin typeface="+mn-lt"/>
                <a:ea typeface="+mn-ea"/>
                <a:cs typeface="+mn-cs"/>
              </a:rPr>
              <a:t>LSI</a:t>
            </a:r>
            <a:r>
              <a:rPr kumimoji="1" lang="ja-JP" altLang="ja-JP" sz="1200" kern="1200" dirty="0" smtClean="0">
                <a:solidFill>
                  <a:schemeClr val="tx1"/>
                </a:solidFill>
                <a:effectLst/>
                <a:latin typeface="+mn-lt"/>
                <a:ea typeface="+mn-ea"/>
                <a:cs typeface="+mn-cs"/>
              </a:rPr>
              <a:t>やそれらを搭載するプリント基板であるマザーボードなどをセットで提供し始めました。</a:t>
            </a:r>
          </a:p>
          <a:p>
            <a:r>
              <a:rPr kumimoji="1" lang="ja-JP" altLang="ja-JP" sz="1200" kern="1200" dirty="0" smtClean="0">
                <a:solidFill>
                  <a:schemeClr val="tx1"/>
                </a:solidFill>
                <a:effectLst/>
                <a:latin typeface="+mn-lt"/>
                <a:ea typeface="+mn-ea"/>
                <a:cs typeface="+mn-cs"/>
              </a:rPr>
              <a:t>さらに、</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社も独自に、この</a:t>
            </a:r>
            <a:r>
              <a:rPr kumimoji="1" lang="en-US" altLang="ja-JP" sz="1200" kern="1200" dirty="0" smtClean="0">
                <a:solidFill>
                  <a:schemeClr val="tx1"/>
                </a:solidFill>
                <a:effectLst/>
                <a:latin typeface="+mn-lt"/>
                <a:ea typeface="+mn-ea"/>
                <a:cs typeface="+mn-cs"/>
              </a:rPr>
              <a:t>Intel</a:t>
            </a:r>
            <a:r>
              <a:rPr kumimoji="1" lang="ja-JP" altLang="ja-JP" sz="1200" kern="1200" dirty="0" smtClean="0">
                <a:solidFill>
                  <a:schemeClr val="tx1"/>
                </a:solidFill>
                <a:effectLst/>
                <a:latin typeface="+mn-lt"/>
                <a:ea typeface="+mn-ea"/>
                <a:cs typeface="+mn-cs"/>
              </a:rPr>
              <a:t>製品の上で動作する基本ソフトウェア（</a:t>
            </a:r>
            <a:r>
              <a:rPr kumimoji="1" lang="en-US" altLang="ja-JP" sz="1200" kern="1200" dirty="0" smtClean="0">
                <a:solidFill>
                  <a:schemeClr val="tx1"/>
                </a:solidFill>
                <a:effectLst/>
                <a:latin typeface="+mn-lt"/>
                <a:ea typeface="+mn-ea"/>
                <a:cs typeface="+mn-cs"/>
              </a:rPr>
              <a:t>OS: Operating System</a:t>
            </a:r>
            <a:r>
              <a:rPr kumimoji="1" lang="ja-JP" altLang="ja-JP" sz="1200" kern="1200" dirty="0" smtClean="0">
                <a:solidFill>
                  <a:schemeClr val="tx1"/>
                </a:solidFill>
                <a:effectLst/>
                <a:latin typeface="+mn-lt"/>
                <a:ea typeface="+mn-ea"/>
                <a:cs typeface="+mn-cs"/>
              </a:rPr>
              <a:t>）である</a:t>
            </a:r>
            <a:r>
              <a:rPr kumimoji="1" lang="en-US" altLang="ja-JP" sz="1200" kern="1200" dirty="0" smtClean="0">
                <a:solidFill>
                  <a:schemeClr val="tx1"/>
                </a:solidFill>
                <a:effectLst/>
                <a:latin typeface="+mn-lt"/>
                <a:ea typeface="+mn-ea"/>
                <a:cs typeface="+mn-cs"/>
              </a:rPr>
              <a:t>MS/DOS</a:t>
            </a:r>
            <a:r>
              <a:rPr kumimoji="1" lang="ja-JP" altLang="ja-JP" sz="1200" kern="1200" dirty="0" smtClean="0">
                <a:solidFill>
                  <a:schemeClr val="tx1"/>
                </a:solidFill>
                <a:effectLst/>
                <a:latin typeface="+mn-lt"/>
                <a:ea typeface="+mn-ea"/>
                <a:cs typeface="+mn-cs"/>
              </a:rPr>
              <a:t>さらにはその後継である</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を販売するようになりました。</a:t>
            </a:r>
          </a:p>
          <a:p>
            <a:r>
              <a:rPr kumimoji="1" lang="ja-JP" altLang="ja-JP" sz="1200" kern="1200" dirty="0" smtClean="0">
                <a:solidFill>
                  <a:schemeClr val="tx1"/>
                </a:solidFill>
                <a:effectLst/>
                <a:latin typeface="+mn-lt"/>
                <a:ea typeface="+mn-ea"/>
                <a:cs typeface="+mn-cs"/>
              </a:rPr>
              <a:t>その結果、</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で無くても</a:t>
            </a:r>
            <a:r>
              <a:rPr kumimoji="1" lang="en-US" altLang="ja-JP" sz="1200" kern="1200" dirty="0" smtClean="0">
                <a:solidFill>
                  <a:schemeClr val="tx1"/>
                </a:solidFill>
                <a:effectLst/>
                <a:latin typeface="+mn-lt"/>
                <a:ea typeface="+mn-ea"/>
                <a:cs typeface="+mn-cs"/>
              </a:rPr>
              <a:t>IBM PC</a:t>
            </a:r>
            <a:r>
              <a:rPr kumimoji="1" lang="ja-JP" altLang="ja-JP" sz="1200" kern="1200" dirty="0" smtClean="0">
                <a:solidFill>
                  <a:schemeClr val="tx1"/>
                </a:solidFill>
                <a:effectLst/>
                <a:latin typeface="+mn-lt"/>
                <a:ea typeface="+mn-ea"/>
                <a:cs typeface="+mn-cs"/>
              </a:rPr>
              <a:t>を製造できるようになったのです。</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互換</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の誕生です。価格が安く、本家の</a:t>
            </a:r>
            <a:r>
              <a:rPr kumimoji="1" lang="en-US" altLang="ja-JP" sz="1200" kern="1200" dirty="0" smtClean="0">
                <a:solidFill>
                  <a:schemeClr val="tx1"/>
                </a:solidFill>
                <a:effectLst/>
                <a:latin typeface="+mn-lt"/>
                <a:ea typeface="+mn-ea"/>
                <a:cs typeface="+mn-cs"/>
              </a:rPr>
              <a:t>IBM PC</a:t>
            </a:r>
            <a:r>
              <a:rPr kumimoji="1" lang="ja-JP" altLang="ja-JP" sz="1200" kern="1200" dirty="0" smtClean="0">
                <a:solidFill>
                  <a:schemeClr val="tx1"/>
                </a:solidFill>
                <a:effectLst/>
                <a:latin typeface="+mn-lt"/>
                <a:ea typeface="+mn-ea"/>
                <a:cs typeface="+mn-cs"/>
              </a:rPr>
              <a:t>と同じ周辺機器を使え、同じアプリケーションソフトが動作する互換</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は広く支持され、一気にコモディティ化し、ユーザーの裾野が大きく広がったのです。</a:t>
            </a:r>
          </a:p>
          <a:p>
            <a:r>
              <a:rPr kumimoji="1" lang="ja-JP" altLang="ja-JP" sz="1200" kern="1200" dirty="0" smtClean="0">
                <a:solidFill>
                  <a:schemeClr val="tx1"/>
                </a:solidFill>
                <a:effectLst/>
                <a:latin typeface="+mn-lt"/>
                <a:ea typeface="+mn-ea"/>
                <a:cs typeface="+mn-cs"/>
              </a:rPr>
              <a:t>こうして</a:t>
            </a:r>
            <a:r>
              <a:rPr kumimoji="1" lang="en-US" altLang="ja-JP" sz="1200" kern="1200" dirty="0" smtClean="0">
                <a:solidFill>
                  <a:schemeClr val="tx1"/>
                </a:solidFill>
                <a:effectLst/>
                <a:latin typeface="+mn-lt"/>
                <a:ea typeface="+mn-ea"/>
                <a:cs typeface="+mn-cs"/>
              </a:rPr>
              <a:t>IBM PC</a:t>
            </a:r>
            <a:r>
              <a:rPr kumimoji="1" lang="ja-JP" altLang="ja-JP" sz="1200" kern="1200" dirty="0" smtClean="0">
                <a:solidFill>
                  <a:schemeClr val="tx1"/>
                </a:solidFill>
                <a:effectLst/>
                <a:latin typeface="+mn-lt"/>
                <a:ea typeface="+mn-ea"/>
                <a:cs typeface="+mn-cs"/>
              </a:rPr>
              <a:t>互換機は市場を制覇しました。現在の</a:t>
            </a:r>
            <a:r>
              <a:rPr kumimoji="1" lang="en-US" altLang="ja-JP" sz="1200" kern="1200" dirty="0" smtClean="0">
                <a:solidFill>
                  <a:schemeClr val="tx1"/>
                </a:solidFill>
                <a:effectLst/>
                <a:latin typeface="+mn-lt"/>
                <a:ea typeface="+mn-ea"/>
                <a:cs typeface="+mn-cs"/>
              </a:rPr>
              <a:t>Windows PC</a:t>
            </a:r>
            <a:r>
              <a:rPr kumimoji="1" lang="ja-JP" altLang="ja-JP" sz="1200" kern="1200" dirty="0" smtClean="0">
                <a:solidFill>
                  <a:schemeClr val="tx1"/>
                </a:solidFill>
                <a:effectLst/>
                <a:latin typeface="+mn-lt"/>
                <a:ea typeface="+mn-ea"/>
                <a:cs typeface="+mn-cs"/>
              </a:rPr>
              <a:t>です。ところが皮肉なことに、互換機に市場を奪われた</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自身の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関連の売上は伸び悩み、コモディティ化によって利益率も悪化しました。その結果、ついに</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事業を他社に売却してしまうことになったのです。そんな</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市場の拡大に後押しされ、</a:t>
            </a:r>
            <a:r>
              <a:rPr kumimoji="1" lang="en-US" altLang="ja-JP" sz="1200" kern="1200" dirty="0" smtClean="0">
                <a:solidFill>
                  <a:schemeClr val="tx1"/>
                </a:solidFill>
                <a:effectLst/>
                <a:latin typeface="+mn-lt"/>
                <a:ea typeface="+mn-ea"/>
                <a:cs typeface="+mn-cs"/>
              </a:rPr>
              <a:t>Intel</a:t>
            </a:r>
            <a:r>
              <a:rPr kumimoji="1" lang="ja-JP" altLang="ja-JP" sz="1200" kern="1200" dirty="0" smtClean="0">
                <a:solidFill>
                  <a:schemeClr val="tx1"/>
                </a:solidFill>
                <a:effectLst/>
                <a:latin typeface="+mn-lt"/>
                <a:ea typeface="+mn-ea"/>
                <a:cs typeface="+mn-cs"/>
              </a:rPr>
              <a:t>はより高性能な</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を開発すると共に、</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は、個人が使用することを前提とした</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を拡張して、複数のユーザーが同時に使用することを前提としたサーバー</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を開発するに至り、コンピュータ市場は</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である</a:t>
            </a:r>
            <a:r>
              <a:rPr kumimoji="1" lang="en-US" altLang="ja-JP" sz="1200" kern="1200" dirty="0" smtClean="0">
                <a:solidFill>
                  <a:schemeClr val="tx1"/>
                </a:solidFill>
                <a:effectLst/>
                <a:latin typeface="+mn-lt"/>
                <a:ea typeface="+mn-ea"/>
                <a:cs typeface="+mn-cs"/>
              </a:rPr>
              <a:t> Windows</a:t>
            </a:r>
            <a:r>
              <a:rPr kumimoji="1" lang="ja-JP" altLang="ja-JP" sz="1200" kern="1200" dirty="0" smtClean="0">
                <a:solidFill>
                  <a:schemeClr val="tx1"/>
                </a:solidFill>
                <a:effectLst/>
                <a:latin typeface="+mn-lt"/>
                <a:ea typeface="+mn-ea"/>
                <a:cs typeface="+mn-cs"/>
              </a:rPr>
              <a:t>と </a:t>
            </a:r>
            <a:r>
              <a:rPr kumimoji="1" lang="en-US" altLang="ja-JP" sz="1200" kern="1200" dirty="0" smtClean="0">
                <a:solidFill>
                  <a:schemeClr val="tx1"/>
                </a:solidFill>
                <a:effectLst/>
                <a:latin typeface="+mn-lt"/>
                <a:ea typeface="+mn-ea"/>
                <a:cs typeface="+mn-cs"/>
              </a:rPr>
              <a:t>Intel CPU</a:t>
            </a:r>
            <a:r>
              <a:rPr kumimoji="1" lang="ja-JP" altLang="ja-JP" sz="1200" kern="1200" dirty="0" smtClean="0">
                <a:solidFill>
                  <a:schemeClr val="tx1"/>
                </a:solidFill>
                <a:effectLst/>
                <a:latin typeface="+mn-lt"/>
                <a:ea typeface="+mn-ea"/>
                <a:cs typeface="+mn-cs"/>
              </a:rPr>
              <a:t>との組合せ、世に言う</a:t>
            </a:r>
            <a:r>
              <a:rPr kumimoji="1" lang="en-US" altLang="ja-JP" sz="1200" kern="1200" dirty="0" smtClean="0">
                <a:solidFill>
                  <a:schemeClr val="tx1"/>
                </a:solidFill>
                <a:effectLst/>
                <a:latin typeface="+mn-lt"/>
                <a:ea typeface="+mn-ea"/>
                <a:cs typeface="+mn-cs"/>
              </a:rPr>
              <a:t>Wintel</a:t>
            </a:r>
            <a:r>
              <a:rPr kumimoji="1" lang="ja-JP" altLang="ja-JP" sz="1200" kern="1200" dirty="0" smtClean="0">
                <a:solidFill>
                  <a:schemeClr val="tx1"/>
                </a:solidFill>
                <a:effectLst/>
                <a:latin typeface="+mn-lt"/>
                <a:ea typeface="+mn-ea"/>
                <a:cs typeface="+mn-cs"/>
              </a:rPr>
              <a:t>の時代へと動き始めたのです。</a:t>
            </a:r>
          </a:p>
          <a:p>
            <a:r>
              <a:rPr kumimoji="1" lang="ja-JP" altLang="ja-JP" sz="1200" kern="1200" dirty="0" smtClean="0">
                <a:solidFill>
                  <a:schemeClr val="tx1"/>
                </a:solidFill>
                <a:effectLst/>
                <a:latin typeface="+mn-lt"/>
                <a:ea typeface="+mn-ea"/>
                <a:cs typeface="+mn-cs"/>
              </a:rPr>
              <a:t>その結果、それまで乱立していたアーキテクチャは</a:t>
            </a:r>
            <a:r>
              <a:rPr kumimoji="1" lang="en-US" altLang="ja-JP" sz="1200" kern="1200" dirty="0" smtClean="0">
                <a:solidFill>
                  <a:schemeClr val="tx1"/>
                </a:solidFill>
                <a:effectLst/>
                <a:latin typeface="+mn-lt"/>
                <a:ea typeface="+mn-ea"/>
                <a:cs typeface="+mn-cs"/>
              </a:rPr>
              <a:t>Wintel</a:t>
            </a:r>
            <a:r>
              <a:rPr kumimoji="1" lang="ja-JP" altLang="ja-JP" sz="1200" kern="1200" dirty="0" smtClean="0">
                <a:solidFill>
                  <a:schemeClr val="tx1"/>
                </a:solidFill>
                <a:effectLst/>
                <a:latin typeface="+mn-lt"/>
                <a:ea typeface="+mn-ea"/>
                <a:cs typeface="+mn-cs"/>
              </a:rPr>
              <a:t>に収斂し、さらなる技術の進化と大量生産によって、コンピュータの調達に必要なコスト（</a:t>
            </a:r>
            <a:r>
              <a:rPr kumimoji="1" lang="en-US" altLang="ja-JP" sz="1200" kern="1200" dirty="0" smtClean="0">
                <a:solidFill>
                  <a:schemeClr val="tx1"/>
                </a:solidFill>
                <a:effectLst/>
                <a:latin typeface="+mn-lt"/>
                <a:ea typeface="+mn-ea"/>
                <a:cs typeface="+mn-cs"/>
              </a:rPr>
              <a:t>TCA: Total Cost of Acquisition</a:t>
            </a:r>
            <a:r>
              <a:rPr kumimoji="1" lang="ja-JP" altLang="ja-JP" sz="1200" kern="1200" dirty="0" smtClean="0">
                <a:solidFill>
                  <a:schemeClr val="tx1"/>
                </a:solidFill>
                <a:effectLst/>
                <a:latin typeface="+mn-lt"/>
                <a:ea typeface="+mn-ea"/>
                <a:cs typeface="+mn-cs"/>
              </a:rPr>
              <a:t>）は、大幅に下がっていったのです。</a:t>
            </a:r>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年代も半ば頃になると</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は一人一台、一社でメインフレームや多数のサーバーを所有する時代を向かえたのです。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TCA</a:t>
            </a:r>
            <a:r>
              <a:rPr kumimoji="1" lang="ja-JP" altLang="ja-JP" sz="1200" kern="1200" dirty="0" smtClean="0">
                <a:solidFill>
                  <a:schemeClr val="tx1"/>
                </a:solidFill>
                <a:effectLst/>
                <a:latin typeface="+mn-lt"/>
                <a:ea typeface="+mn-ea"/>
                <a:cs typeface="+mn-cs"/>
              </a:rPr>
              <a:t>の低下と共にコンピュータは、ひとつの企業に大量に導入されるようになりました。その結果、コンピュータを置く設備やスペース、ソフトウェアの導入やバージョンアップ、トラブル対応、ネットワークの接続、バックアップ、セキュリティ対策など、所有することに伴う維持、管理のコスト（</a:t>
            </a:r>
            <a:r>
              <a:rPr kumimoji="1" lang="en-US" altLang="ja-JP" sz="1200" kern="1200" dirty="0" smtClean="0">
                <a:solidFill>
                  <a:schemeClr val="tx1"/>
                </a:solidFill>
                <a:effectLst/>
                <a:latin typeface="+mn-lt"/>
                <a:ea typeface="+mn-ea"/>
                <a:cs typeface="+mn-cs"/>
              </a:rPr>
              <a:t>TCO: Total Cost of Ownership</a:t>
            </a:r>
            <a:r>
              <a:rPr kumimoji="1" lang="ja-JP" altLang="ja-JP" sz="1200" kern="1200" dirty="0" smtClean="0">
                <a:solidFill>
                  <a:schemeClr val="tx1"/>
                </a:solidFill>
                <a:effectLst/>
                <a:latin typeface="+mn-lt"/>
                <a:ea typeface="+mn-ea"/>
                <a:cs typeface="+mn-cs"/>
              </a:rPr>
              <a:t>）が大幅に上昇することになりました。その金額は、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予算の</a:t>
            </a:r>
            <a:r>
              <a:rPr kumimoji="1" lang="en-US" altLang="ja-JP" sz="1200" kern="1200" dirty="0" smtClean="0">
                <a:solidFill>
                  <a:schemeClr val="tx1"/>
                </a:solidFill>
                <a:effectLst/>
                <a:latin typeface="+mn-lt"/>
                <a:ea typeface="+mn-ea"/>
                <a:cs typeface="+mn-cs"/>
              </a:rPr>
              <a:t>6</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7</a:t>
            </a:r>
            <a:r>
              <a:rPr kumimoji="1" lang="ja-JP" altLang="ja-JP" sz="1200" kern="1200" dirty="0" smtClean="0">
                <a:solidFill>
                  <a:schemeClr val="tx1"/>
                </a:solidFill>
                <a:effectLst/>
                <a:latin typeface="+mn-lt"/>
                <a:ea typeface="+mn-ea"/>
                <a:cs typeface="+mn-cs"/>
              </a:rPr>
              <a:t>割に達するまでになってしまったのです。この事態に対処しなければなりません。そんなニーズの高まりの中に、クラウドが登場したのです。</a:t>
            </a:r>
          </a:p>
          <a:p>
            <a:pPr eaLnBrk="1" hangingPunct="1"/>
            <a:endParaRPr lang="ja-JP"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は、業務効率を高めるためには、既に欠かせないものとなっています。また、企業の成長や競争力を維持するためのグローバル展開や新規事業への進出のためにも、</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なしでは対応できません。</a:t>
            </a:r>
          </a:p>
          <a:p>
            <a:r>
              <a:rPr kumimoji="1" lang="ja-JP" altLang="ja-JP" sz="1200" kern="1200" dirty="0" smtClean="0">
                <a:solidFill>
                  <a:schemeClr val="tx1"/>
                </a:solidFill>
                <a:effectLst/>
                <a:latin typeface="+mn-lt"/>
                <a:ea typeface="+mn-ea"/>
                <a:cs typeface="+mn-cs"/>
              </a:rPr>
              <a:t>このように、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利用の範囲が広がり、その重要性が高まるほどに、災害やセキュリティへの対応も、これまでにも増して強く求められるようになりました。また、モバイルやビッグ・データといった、新しいテクノロジーへの対応も業務の現場から求められ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こんな</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需要の高まりとは裏腹に、企業内の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に責任を持つ情報システム部門は、ふたつの大きな問題を抱えています。そのひとつが、先ほど説明した</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の増大です。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への需要が高まれば、</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が増大します。それでも</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予算が増えるのであれば、何とか対処できます。しかし、</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に関わるお金は、事業投資とはなかなか見做されず、経費として常に削減の圧力がかかっています。これが、もうひとつの問題です。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業務や経営の要請に応えたくても、「所有」している既存のシステムを維持管理するための</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にお金が掛かり過ぎて、応えることができません。しかも、</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予算が今後大きく増える見込みもありません。そんな問題を情報システム部門は抱えているのです。</a:t>
            </a:r>
          </a:p>
          <a:p>
            <a:r>
              <a:rPr kumimoji="1" lang="ja-JP" altLang="ja-JP" sz="1200" kern="1200" dirty="0" smtClean="0">
                <a:solidFill>
                  <a:schemeClr val="tx1"/>
                </a:solidFill>
                <a:effectLst/>
                <a:latin typeface="+mn-lt"/>
                <a:ea typeface="+mn-ea"/>
                <a:cs typeface="+mn-cs"/>
              </a:rPr>
              <a:t>ならば、「所有」することを辞め、自分達で、システム資源の面倒をみなければ、</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は削減できるはずです。また、クラウドで提供されているプラットフォームやアプリケーションを使えば、開発工数の削減や、場合によっては開発さえも必要なくなります。そんな期待から、いま「使用」のクラウドへの注目が集まってい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10</a:t>
            </a:fld>
            <a:endParaRPr kumimoji="1" lang="ja-JP" altLang="en-US"/>
          </a:p>
        </p:txBody>
      </p:sp>
    </p:spTree>
    <p:extLst>
      <p:ext uri="{BB962C8B-B14F-4D97-AF65-F5344CB8AC3E}">
        <p14:creationId xmlns:p14="http://schemas.microsoft.com/office/powerpoint/2010/main" val="843047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4" name="図 13" descr="it_juku_ogp.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4911" y="5347888"/>
            <a:ext cx="2504423" cy="1314822"/>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GIF"/><Relationship Id="rId7" Type="http://schemas.openxmlformats.org/officeDocument/2006/relationships/image" Target="../media/image15.PNG"/><Relationship Id="rId8"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g"/><Relationship Id="rId1" Type="http://schemas.openxmlformats.org/officeDocument/2006/relationships/slideLayout" Target="../slideLayouts/slideLayout6.xml"/><Relationship Id="rId2"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9.jp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wmf"/><Relationship Id="rId8"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6.xml"/><Relationship Id="rId2"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 Id="rId8" Type="http://schemas.openxmlformats.org/officeDocument/2006/relationships/image" Target="../media/image44.pn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46.WMF"/><Relationship Id="rId4" Type="http://schemas.openxmlformats.org/officeDocument/2006/relationships/image" Target="../media/image47.WMF"/><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8.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wmf"/><Relationship Id="rId6" Type="http://schemas.openxmlformats.org/officeDocument/2006/relationships/image" Target="../media/image52.jpeg"/><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jp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IT</a:t>
            </a:r>
            <a:r>
              <a:rPr kumimoji="1" lang="ja-JP" altLang="en-US" dirty="0" smtClean="0"/>
              <a:t>トレンドとクラウド・コンピューティング</a:t>
            </a:r>
            <a:endParaRPr kumimoji="1" lang="ja-JP" altLang="en-US" dirty="0"/>
          </a:p>
        </p:txBody>
      </p:sp>
      <p:sp>
        <p:nvSpPr>
          <p:cNvPr id="4" name="サブタイトル 3"/>
          <p:cNvSpPr>
            <a:spLocks noGrp="1"/>
          </p:cNvSpPr>
          <p:nvPr>
            <p:ph type="subTitle" idx="1"/>
          </p:nvPr>
        </p:nvSpPr>
        <p:spPr>
          <a:xfrm>
            <a:off x="685800" y="3391244"/>
            <a:ext cx="7772400" cy="1264162"/>
          </a:xfrm>
        </p:spPr>
        <p:txBody>
          <a:bodyPr>
            <a:normAutofit lnSpcReduction="10000"/>
          </a:bodyPr>
          <a:lstStyle/>
          <a:p>
            <a:r>
              <a:rPr kumimoji="1" lang="en-US" altLang="ja-JP" dirty="0" smtClean="0"/>
              <a:t>IT</a:t>
            </a:r>
            <a:r>
              <a:rPr kumimoji="1" lang="ja-JP" altLang="en-US" dirty="0" smtClean="0"/>
              <a:t>ソリューション塾・第</a:t>
            </a:r>
            <a:r>
              <a:rPr kumimoji="1" lang="en-US" altLang="ja-JP" dirty="0" smtClean="0"/>
              <a:t>18</a:t>
            </a:r>
            <a:r>
              <a:rPr kumimoji="1" lang="ja-JP" altLang="en-US" dirty="0" smtClean="0"/>
              <a:t>期</a:t>
            </a:r>
            <a:endParaRPr kumimoji="1" lang="en-US" altLang="ja-JP" dirty="0" smtClean="0"/>
          </a:p>
          <a:p>
            <a:endParaRPr kumimoji="1" lang="en-US" altLang="ja-JP" dirty="0" smtClean="0"/>
          </a:p>
          <a:p>
            <a:r>
              <a:rPr kumimoji="1" lang="en-US" altLang="ja-JP" dirty="0" smtClean="0"/>
              <a:t>2015</a:t>
            </a:r>
            <a:r>
              <a:rPr kumimoji="1" lang="ja-JP" altLang="en-US" dirty="0" smtClean="0"/>
              <a:t>年</a:t>
            </a:r>
            <a:r>
              <a:rPr kumimoji="1" lang="en-US" altLang="ja-JP" dirty="0" smtClean="0"/>
              <a:t>2</a:t>
            </a:r>
            <a:r>
              <a:rPr kumimoji="1" lang="ja-JP" altLang="en-US" dirty="0" smtClean="0"/>
              <a:t>月</a:t>
            </a:r>
            <a:r>
              <a:rPr lang="en-US" altLang="ja-JP" dirty="0" smtClean="0"/>
              <a:t>4</a:t>
            </a:r>
            <a:r>
              <a:rPr lang="ja-JP" altLang="en-US" dirty="0" smtClean="0"/>
              <a:t>日</a:t>
            </a:r>
            <a:endParaRPr kumimoji="1" lang="ja-JP" altLang="en-US" dirty="0"/>
          </a:p>
        </p:txBody>
      </p:sp>
    </p:spTree>
    <p:extLst>
      <p:ext uri="{BB962C8B-B14F-4D97-AF65-F5344CB8AC3E}">
        <p14:creationId xmlns:p14="http://schemas.microsoft.com/office/powerpoint/2010/main" val="22417953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15400" cy="533400"/>
          </a:xfrm>
        </p:spPr>
        <p:txBody>
          <a:bodyPr/>
          <a:lstStyle/>
          <a:p>
            <a:r>
              <a:rPr kumimoji="1" lang="ja-JP" altLang="en-US" dirty="0" smtClean="0"/>
              <a:t>情報システム部門の現状から考えるクラウドへの期待（２）</a:t>
            </a:r>
            <a:endParaRPr kumimoji="1" lang="ja-JP" altLang="en-US" dirty="0"/>
          </a:p>
        </p:txBody>
      </p:sp>
      <p:sp>
        <p:nvSpPr>
          <p:cNvPr id="4" name="円柱 3"/>
          <p:cNvSpPr/>
          <p:nvPr/>
        </p:nvSpPr>
        <p:spPr>
          <a:xfrm>
            <a:off x="1116147" y="2960858"/>
            <a:ext cx="2614795" cy="2250463"/>
          </a:xfrm>
          <a:prstGeom prst="can">
            <a:avLst>
              <a:gd name="adj" fmla="val 20777"/>
            </a:avLst>
          </a:prstGeom>
          <a:solidFill>
            <a:srgbClr val="FF6600"/>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5" name="円柱 4"/>
          <p:cNvSpPr/>
          <p:nvPr/>
        </p:nvSpPr>
        <p:spPr>
          <a:xfrm>
            <a:off x="1116147" y="1720622"/>
            <a:ext cx="2614795" cy="1738263"/>
          </a:xfrm>
          <a:prstGeom prst="can">
            <a:avLst/>
          </a:prstGeom>
          <a:solidFill>
            <a:srgbClr val="3366FF"/>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6" name="テキスト ボックス 5"/>
          <p:cNvSpPr txBox="1"/>
          <p:nvPr/>
        </p:nvSpPr>
        <p:spPr>
          <a:xfrm>
            <a:off x="1215402" y="2249690"/>
            <a:ext cx="2416246" cy="307777"/>
          </a:xfrm>
          <a:prstGeom prst="rect">
            <a:avLst/>
          </a:prstGeom>
          <a:noFill/>
          <a:ln>
            <a:noFill/>
          </a:ln>
        </p:spPr>
        <p:txBody>
          <a:bodyPr wrap="none" rtlCol="0">
            <a:spAutoFit/>
          </a:bodyPr>
          <a:lstStyle/>
          <a:p>
            <a:pPr algn="ctr"/>
            <a:r>
              <a:rPr kumimoji="1" lang="ja-JP" altLang="en-US" sz="1400" dirty="0" smtClean="0">
                <a:solidFill>
                  <a:srgbClr val="FFFFFF"/>
                </a:solidFill>
                <a:latin typeface="ＭＳ Ｐゴシック"/>
                <a:ea typeface="ＭＳ Ｐゴシック"/>
                <a:cs typeface="ＭＳ Ｐゴシック"/>
              </a:rPr>
              <a:t>新規システムに投資する予算</a:t>
            </a:r>
            <a:endParaRPr kumimoji="1" lang="ja-JP" altLang="en-US" sz="1400" dirty="0">
              <a:solidFill>
                <a:srgbClr val="FFFFFF"/>
              </a:solidFill>
              <a:latin typeface="ＭＳ Ｐゴシック"/>
              <a:ea typeface="ＭＳ Ｐゴシック"/>
              <a:cs typeface="ＭＳ Ｐゴシック"/>
            </a:endParaRPr>
          </a:p>
        </p:txBody>
      </p:sp>
      <p:sp>
        <p:nvSpPr>
          <p:cNvPr id="7" name="テキスト ボックス 6"/>
          <p:cNvSpPr txBox="1"/>
          <p:nvPr/>
        </p:nvSpPr>
        <p:spPr>
          <a:xfrm>
            <a:off x="1221915" y="3634453"/>
            <a:ext cx="2403222" cy="615553"/>
          </a:xfrm>
          <a:prstGeom prst="rect">
            <a:avLst/>
          </a:prstGeom>
          <a:noFill/>
          <a:ln>
            <a:noFill/>
          </a:ln>
        </p:spPr>
        <p:txBody>
          <a:bodyPr wrap="none" rtlCol="0">
            <a:spAutoFit/>
          </a:bodyPr>
          <a:lstStyle/>
          <a:p>
            <a:pPr algn="ctr"/>
            <a:r>
              <a:rPr kumimoji="1" lang="ja-JP" altLang="en-US" sz="1400" dirty="0" smtClean="0">
                <a:solidFill>
                  <a:srgbClr val="FFFFFF"/>
                </a:solidFill>
                <a:latin typeface="ＭＳ Ｐゴシック"/>
                <a:ea typeface="ＭＳ Ｐゴシック"/>
                <a:cs typeface="ＭＳ Ｐゴシック"/>
              </a:rPr>
              <a:t>既存システムを維持する予算</a:t>
            </a:r>
            <a:endParaRPr kumimoji="1" lang="en-US" altLang="ja-JP" sz="1400" dirty="0" smtClean="0">
              <a:solidFill>
                <a:srgbClr val="FFFFFF"/>
              </a:solidFill>
              <a:latin typeface="ＭＳ Ｐゴシック"/>
              <a:ea typeface="ＭＳ Ｐゴシック"/>
              <a:cs typeface="ＭＳ Ｐゴシック"/>
            </a:endParaRPr>
          </a:p>
          <a:p>
            <a:pPr algn="ctr"/>
            <a:r>
              <a:rPr kumimoji="1" lang="ja-JP" altLang="en-US" sz="2000" dirty="0" smtClean="0">
                <a:solidFill>
                  <a:srgbClr val="FFFFFF"/>
                </a:solidFill>
                <a:latin typeface="ＭＳ Ｐゴシック"/>
                <a:ea typeface="ＭＳ Ｐゴシック"/>
                <a:cs typeface="ＭＳ Ｐゴシック"/>
              </a:rPr>
              <a:t>（</a:t>
            </a:r>
            <a:r>
              <a:rPr kumimoji="1" lang="en-US" altLang="ja-JP" sz="2000" dirty="0" smtClean="0">
                <a:solidFill>
                  <a:srgbClr val="FFFFFF"/>
                </a:solidFill>
                <a:latin typeface="ＭＳ Ｐゴシック"/>
                <a:ea typeface="ＭＳ Ｐゴシック"/>
                <a:cs typeface="ＭＳ Ｐゴシック"/>
              </a:rPr>
              <a:t>TCO</a:t>
            </a:r>
            <a:r>
              <a:rPr kumimoji="1" lang="ja-JP" altLang="en-US" sz="2000" dirty="0" smtClean="0">
                <a:solidFill>
                  <a:srgbClr val="FFFFFF"/>
                </a:solidFill>
                <a:latin typeface="ＭＳ Ｐゴシック"/>
                <a:ea typeface="ＭＳ Ｐゴシック"/>
                <a:cs typeface="ＭＳ Ｐゴシック"/>
              </a:rPr>
              <a:t>）</a:t>
            </a:r>
            <a:endParaRPr kumimoji="1" lang="ja-JP" altLang="en-US" sz="20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1676267" y="2552498"/>
            <a:ext cx="1501633" cy="769441"/>
          </a:xfrm>
          <a:prstGeom prst="rect">
            <a:avLst/>
          </a:prstGeom>
          <a:noFill/>
          <a:ln>
            <a:noFill/>
          </a:ln>
        </p:spPr>
        <p:txBody>
          <a:bodyPr wrap="none" rtlCol="0">
            <a:spAutoFit/>
          </a:bodyPr>
          <a:lstStyle/>
          <a:p>
            <a:pPr algn="ctr"/>
            <a:r>
              <a:rPr lang="en-US" altLang="ja-JP" sz="4400" dirty="0" smtClean="0">
                <a:solidFill>
                  <a:srgbClr val="FFFFFF"/>
                </a:solidFill>
                <a:latin typeface="Arial Black"/>
                <a:ea typeface="ＭＳ Ｐゴシック"/>
                <a:cs typeface="Arial Black"/>
              </a:rPr>
              <a:t>40%</a:t>
            </a:r>
            <a:endParaRPr kumimoji="1" lang="ja-JP" altLang="en-US" sz="4400" dirty="0">
              <a:solidFill>
                <a:srgbClr val="FFFFFF"/>
              </a:solidFill>
              <a:latin typeface="Arial Black"/>
              <a:ea typeface="ＭＳ Ｐゴシック"/>
              <a:cs typeface="Arial Black"/>
            </a:endParaRPr>
          </a:p>
        </p:txBody>
      </p:sp>
      <p:sp>
        <p:nvSpPr>
          <p:cNvPr id="9" name="テキスト ボックス 8"/>
          <p:cNvSpPr txBox="1"/>
          <p:nvPr/>
        </p:nvSpPr>
        <p:spPr>
          <a:xfrm>
            <a:off x="1676267" y="4127512"/>
            <a:ext cx="1501633" cy="769441"/>
          </a:xfrm>
          <a:prstGeom prst="rect">
            <a:avLst/>
          </a:prstGeom>
          <a:noFill/>
          <a:ln>
            <a:noFill/>
          </a:ln>
        </p:spPr>
        <p:txBody>
          <a:bodyPr wrap="none" rtlCol="0">
            <a:spAutoFit/>
          </a:bodyPr>
          <a:lstStyle/>
          <a:p>
            <a:pPr algn="ctr"/>
            <a:r>
              <a:rPr lang="en-US" altLang="ja-JP" sz="4400" dirty="0">
                <a:solidFill>
                  <a:srgbClr val="FFFFFF"/>
                </a:solidFill>
                <a:latin typeface="Arial Black"/>
                <a:ea typeface="ＭＳ Ｐゴシック"/>
                <a:cs typeface="Arial Black"/>
              </a:rPr>
              <a:t>6</a:t>
            </a:r>
            <a:r>
              <a:rPr lang="en-US" altLang="ja-JP" sz="4400" dirty="0" smtClean="0">
                <a:solidFill>
                  <a:srgbClr val="FFFFFF"/>
                </a:solidFill>
                <a:latin typeface="Arial Black"/>
                <a:ea typeface="ＭＳ Ｐゴシック"/>
                <a:cs typeface="Arial Black"/>
              </a:rPr>
              <a:t>0%</a:t>
            </a:r>
            <a:endParaRPr kumimoji="1" lang="ja-JP" altLang="en-US" sz="4400" dirty="0">
              <a:solidFill>
                <a:srgbClr val="FFFFFF"/>
              </a:solidFill>
              <a:latin typeface="Arial Black"/>
              <a:ea typeface="ＭＳ Ｐゴシック"/>
              <a:cs typeface="Arial Black"/>
            </a:endParaRPr>
          </a:p>
        </p:txBody>
      </p:sp>
      <p:sp>
        <p:nvSpPr>
          <p:cNvPr id="11" name="円柱 10"/>
          <p:cNvSpPr/>
          <p:nvPr/>
        </p:nvSpPr>
        <p:spPr>
          <a:xfrm>
            <a:off x="5474139" y="3651872"/>
            <a:ext cx="2614795" cy="1556336"/>
          </a:xfrm>
          <a:prstGeom prst="can">
            <a:avLst>
              <a:gd name="adj" fmla="val 29653"/>
            </a:avLst>
          </a:prstGeom>
          <a:solidFill>
            <a:srgbClr val="FF6600"/>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12" name="円柱 11"/>
          <p:cNvSpPr/>
          <p:nvPr/>
        </p:nvSpPr>
        <p:spPr>
          <a:xfrm>
            <a:off x="5474139" y="1720622"/>
            <a:ext cx="2614795" cy="2398151"/>
          </a:xfrm>
          <a:prstGeom prst="can">
            <a:avLst>
              <a:gd name="adj" fmla="val 18770"/>
            </a:avLst>
          </a:prstGeom>
          <a:solidFill>
            <a:srgbClr val="3366FF"/>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cxnSp>
        <p:nvCxnSpPr>
          <p:cNvPr id="13" name="直線コネクタ 12"/>
          <p:cNvCxnSpPr/>
          <p:nvPr/>
        </p:nvCxnSpPr>
        <p:spPr>
          <a:xfrm>
            <a:off x="3742676" y="1927450"/>
            <a:ext cx="1743197" cy="6225"/>
          </a:xfrm>
          <a:prstGeom prst="line">
            <a:avLst/>
          </a:prstGeom>
          <a:ln w="38100" cmpd="sng">
            <a:solidFill>
              <a:srgbClr val="7F7F7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3742676" y="3265900"/>
            <a:ext cx="1743197" cy="666112"/>
          </a:xfrm>
          <a:prstGeom prst="line">
            <a:avLst/>
          </a:prstGeom>
          <a:ln w="38100" cmpd="sng">
            <a:solidFill>
              <a:srgbClr val="7F7F7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5585790" y="2960858"/>
            <a:ext cx="2416246" cy="307777"/>
          </a:xfrm>
          <a:prstGeom prst="rect">
            <a:avLst/>
          </a:prstGeom>
          <a:noFill/>
        </p:spPr>
        <p:txBody>
          <a:bodyPr wrap="none" rtlCol="0">
            <a:spAutoFit/>
          </a:bodyPr>
          <a:lstStyle/>
          <a:p>
            <a:pPr algn="ctr"/>
            <a:r>
              <a:rPr kumimoji="1" lang="ja-JP" altLang="en-US" sz="1400" dirty="0" smtClean="0">
                <a:solidFill>
                  <a:srgbClr val="FFFFFF"/>
                </a:solidFill>
                <a:latin typeface="ＭＳ Ｐゴシック"/>
                <a:ea typeface="ＭＳ Ｐゴシック"/>
                <a:cs typeface="ＭＳ Ｐゴシック"/>
              </a:rPr>
              <a:t>新規システムに投資する予算</a:t>
            </a:r>
            <a:endParaRPr kumimoji="1" lang="ja-JP" altLang="en-US" sz="1400" dirty="0">
              <a:solidFill>
                <a:srgbClr val="FFFFFF"/>
              </a:solidFill>
              <a:latin typeface="ＭＳ Ｐゴシック"/>
              <a:ea typeface="ＭＳ Ｐゴシック"/>
              <a:cs typeface="ＭＳ Ｐゴシック"/>
            </a:endParaRPr>
          </a:p>
        </p:txBody>
      </p:sp>
      <p:sp>
        <p:nvSpPr>
          <p:cNvPr id="16" name="テキスト ボックス 15"/>
          <p:cNvSpPr txBox="1"/>
          <p:nvPr/>
        </p:nvSpPr>
        <p:spPr>
          <a:xfrm>
            <a:off x="5592303" y="4499775"/>
            <a:ext cx="2403222" cy="307777"/>
          </a:xfrm>
          <a:prstGeom prst="rect">
            <a:avLst/>
          </a:prstGeom>
          <a:noFill/>
        </p:spPr>
        <p:txBody>
          <a:bodyPr wrap="none" rtlCol="0">
            <a:spAutoFit/>
          </a:bodyPr>
          <a:lstStyle/>
          <a:p>
            <a:pPr algn="ctr"/>
            <a:r>
              <a:rPr kumimoji="1" lang="ja-JP" altLang="en-US" sz="1400" dirty="0" smtClean="0">
                <a:solidFill>
                  <a:srgbClr val="FFFFFF"/>
                </a:solidFill>
                <a:latin typeface="ＭＳ Ｐゴシック"/>
                <a:ea typeface="ＭＳ Ｐゴシック"/>
                <a:cs typeface="ＭＳ Ｐゴシック"/>
              </a:rPr>
              <a:t>既存システムを維持する予算</a:t>
            </a:r>
            <a:endParaRPr kumimoji="1" lang="ja-JP" altLang="en-US" sz="1400" dirty="0">
              <a:solidFill>
                <a:srgbClr val="FFFFFF"/>
              </a:solidFill>
              <a:latin typeface="ＭＳ Ｐゴシック"/>
              <a:ea typeface="ＭＳ Ｐゴシック"/>
              <a:cs typeface="ＭＳ Ｐゴシック"/>
            </a:endParaRPr>
          </a:p>
        </p:txBody>
      </p:sp>
      <p:sp>
        <p:nvSpPr>
          <p:cNvPr id="17" name="上矢印 16"/>
          <p:cNvSpPr/>
          <p:nvPr/>
        </p:nvSpPr>
        <p:spPr>
          <a:xfrm>
            <a:off x="6479515" y="2249690"/>
            <a:ext cx="628796" cy="611562"/>
          </a:xfrm>
          <a:prstGeom prst="upArrow">
            <a:avLst/>
          </a:prstGeom>
          <a:solidFill>
            <a:schemeClr val="bg1"/>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18" name="上矢印 17"/>
          <p:cNvSpPr/>
          <p:nvPr/>
        </p:nvSpPr>
        <p:spPr>
          <a:xfrm flipV="1">
            <a:off x="6479515" y="3346091"/>
            <a:ext cx="628796" cy="611562"/>
          </a:xfrm>
          <a:prstGeom prst="upArrow">
            <a:avLst/>
          </a:prstGeom>
          <a:solidFill>
            <a:schemeClr val="bg1"/>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19" name="上矢印 18"/>
          <p:cNvSpPr/>
          <p:nvPr/>
        </p:nvSpPr>
        <p:spPr>
          <a:xfrm>
            <a:off x="6479515" y="4782652"/>
            <a:ext cx="628796" cy="363303"/>
          </a:xfrm>
          <a:prstGeom prst="upArrow">
            <a:avLst/>
          </a:prstGeom>
          <a:solidFill>
            <a:schemeClr val="bg1"/>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20" name="上矢印 19"/>
          <p:cNvSpPr/>
          <p:nvPr/>
        </p:nvSpPr>
        <p:spPr>
          <a:xfrm flipV="1">
            <a:off x="6479515" y="4175303"/>
            <a:ext cx="628796" cy="363303"/>
          </a:xfrm>
          <a:prstGeom prst="upArrow">
            <a:avLst/>
          </a:prstGeom>
          <a:solidFill>
            <a:schemeClr val="bg1"/>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cxnSp>
        <p:nvCxnSpPr>
          <p:cNvPr id="21" name="直線コネクタ 20"/>
          <p:cNvCxnSpPr/>
          <p:nvPr/>
        </p:nvCxnSpPr>
        <p:spPr>
          <a:xfrm>
            <a:off x="3742676" y="4996547"/>
            <a:ext cx="1743197" cy="6225"/>
          </a:xfrm>
          <a:prstGeom prst="line">
            <a:avLst/>
          </a:prstGeom>
          <a:ln w="38100" cmpd="sng">
            <a:solidFill>
              <a:schemeClr val="bg1">
                <a:lumMod val="50000"/>
              </a:schemeClr>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23" name="テキスト ボックス 22"/>
          <p:cNvSpPr txBox="1"/>
          <p:nvPr/>
        </p:nvSpPr>
        <p:spPr>
          <a:xfrm>
            <a:off x="1299362" y="835294"/>
            <a:ext cx="6621191" cy="646331"/>
          </a:xfrm>
          <a:prstGeom prst="rect">
            <a:avLst/>
          </a:prstGeom>
          <a:noFill/>
        </p:spPr>
        <p:txBody>
          <a:bodyPr wrap="none" rtlCol="0">
            <a:spAutoFit/>
          </a:bodyPr>
          <a:lstStyle/>
          <a:p>
            <a:pPr algn="ctr"/>
            <a:r>
              <a:rPr lang="en-US" altLang="ja-JP" sz="3600" dirty="0" smtClean="0">
                <a:solidFill>
                  <a:srgbClr val="FF0000"/>
                </a:solidFill>
                <a:effectLst>
                  <a:glow rad="101600">
                    <a:schemeClr val="bg1">
                      <a:alpha val="75000"/>
                    </a:schemeClr>
                  </a:glow>
                </a:effectLst>
                <a:latin typeface="ＭＳ Ｐゴシック"/>
                <a:ea typeface="ＭＳ Ｐゴシック"/>
                <a:cs typeface="ＭＳ Ｐゴシック"/>
              </a:rPr>
              <a:t>IT</a:t>
            </a:r>
            <a:r>
              <a:rPr lang="ja-JP" altLang="en-US" sz="3600" dirty="0" smtClean="0">
                <a:solidFill>
                  <a:srgbClr val="FF0000"/>
                </a:solidFill>
                <a:effectLst>
                  <a:glow rad="101600">
                    <a:schemeClr val="bg1">
                      <a:alpha val="75000"/>
                    </a:schemeClr>
                  </a:glow>
                </a:effectLst>
                <a:latin typeface="ＭＳ Ｐゴシック"/>
                <a:ea typeface="ＭＳ Ｐゴシック"/>
                <a:cs typeface="ＭＳ Ｐゴシック"/>
              </a:rPr>
              <a:t>予算の増加は期待できない！</a:t>
            </a:r>
            <a:endParaRPr lang="en-US" altLang="ja-JP" sz="3600" dirty="0" smtClean="0">
              <a:solidFill>
                <a:srgbClr val="FF0000"/>
              </a:solidFill>
              <a:effectLst>
                <a:glow rad="101600">
                  <a:schemeClr val="bg1">
                    <a:alpha val="75000"/>
                  </a:schemeClr>
                </a:glow>
              </a:effectLst>
              <a:latin typeface="ＭＳ Ｐゴシック"/>
              <a:ea typeface="ＭＳ Ｐゴシック"/>
              <a:cs typeface="ＭＳ Ｐゴシック"/>
            </a:endParaRPr>
          </a:p>
        </p:txBody>
      </p:sp>
      <p:sp>
        <p:nvSpPr>
          <p:cNvPr id="24" name="上矢印 23"/>
          <p:cNvSpPr/>
          <p:nvPr/>
        </p:nvSpPr>
        <p:spPr>
          <a:xfrm flipV="1">
            <a:off x="1812591" y="1568780"/>
            <a:ext cx="1211661" cy="414697"/>
          </a:xfrm>
          <a:prstGeom prst="upArrow">
            <a:avLst/>
          </a:prstGeom>
          <a:solidFill>
            <a:srgbClr val="FF000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25" name="上矢印 24"/>
          <p:cNvSpPr/>
          <p:nvPr/>
        </p:nvSpPr>
        <p:spPr>
          <a:xfrm flipV="1">
            <a:off x="6188082" y="1568780"/>
            <a:ext cx="1211661" cy="414697"/>
          </a:xfrm>
          <a:prstGeom prst="upArrow">
            <a:avLst/>
          </a:prstGeom>
          <a:solidFill>
            <a:srgbClr val="FF000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29" name="ホームベース 28"/>
          <p:cNvSpPr/>
          <p:nvPr/>
        </p:nvSpPr>
        <p:spPr bwMode="gray">
          <a:xfrm>
            <a:off x="3859880" y="4000015"/>
            <a:ext cx="1502196" cy="821244"/>
          </a:xfrm>
          <a:prstGeom prst="homePlate">
            <a:avLst>
              <a:gd name="adj" fmla="val 32564"/>
            </a:avLst>
          </a:prstGeom>
          <a:solidFill>
            <a:srgbClr val="FF6666"/>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none" lIns="90000" tIns="1440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1" lang="ja-JP" altLang="en-US" sz="1200" i="0" u="none" strike="noStrike" cap="none" normalizeH="0" baseline="0" dirty="0" smtClean="0">
                <a:ln>
                  <a:noFill/>
                </a:ln>
                <a:solidFill>
                  <a:schemeClr val="bg1"/>
                </a:solidFill>
                <a:effectLst/>
                <a:latin typeface="ＭＳ Ｐゴシック"/>
                <a:ea typeface="ＭＳ Ｐゴシック"/>
                <a:cs typeface="ＭＳ Ｐゴシック"/>
              </a:rPr>
              <a:t>既存システムを</a:t>
            </a:r>
            <a:endParaRPr kumimoji="1" lang="en-US" altLang="ja-JP" sz="1200" i="0" u="none" strike="noStrike" cap="none" normalizeH="0" baseline="0" dirty="0" smtClean="0">
              <a:ln>
                <a:noFill/>
              </a:ln>
              <a:solidFill>
                <a:schemeClr val="bg1"/>
              </a:solidFill>
              <a:effectLst/>
              <a:latin typeface="ＭＳ Ｐゴシック"/>
              <a:ea typeface="ＭＳ Ｐゴシック"/>
              <a:cs typeface="ＭＳ Ｐゴシック"/>
            </a:endParaRPr>
          </a:p>
          <a:p>
            <a:pPr marL="0" marR="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1" lang="ja-JP" altLang="en-US" sz="1200" i="0" u="none" strike="noStrike" cap="none" normalizeH="0" baseline="0" dirty="0" smtClean="0">
                <a:ln>
                  <a:noFill/>
                </a:ln>
                <a:solidFill>
                  <a:schemeClr val="bg1"/>
                </a:solidFill>
                <a:effectLst/>
                <a:latin typeface="ＭＳ Ｐゴシック"/>
                <a:ea typeface="ＭＳ Ｐゴシック"/>
                <a:cs typeface="ＭＳ Ｐゴシック"/>
              </a:rPr>
              <a:t>維持するための</a:t>
            </a:r>
            <a:endParaRPr kumimoji="1" lang="en-US" altLang="ja-JP" sz="1200" i="0" u="none" strike="noStrike" cap="none" normalizeH="0" baseline="0" dirty="0" smtClean="0">
              <a:ln>
                <a:noFill/>
              </a:ln>
              <a:solidFill>
                <a:schemeClr val="bg1"/>
              </a:solidFill>
              <a:effectLst/>
              <a:latin typeface="ＭＳ Ｐゴシック"/>
              <a:ea typeface="ＭＳ Ｐゴシック"/>
              <a:cs typeface="ＭＳ Ｐゴシック"/>
            </a:endParaRPr>
          </a:p>
          <a:p>
            <a:pPr marL="0" marR="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lang="ja-JP" altLang="en-US" sz="1200" dirty="0" smtClean="0">
                <a:solidFill>
                  <a:schemeClr val="bg1"/>
                </a:solidFill>
                <a:latin typeface="ＭＳ Ｐゴシック"/>
                <a:ea typeface="ＭＳ Ｐゴシック"/>
                <a:cs typeface="ＭＳ Ｐゴシック"/>
              </a:rPr>
              <a:t>コスト削減</a:t>
            </a:r>
            <a:endParaRPr kumimoji="1" lang="ja-JP" altLang="en-US" sz="1200" i="0" u="none" strike="noStrike" cap="none" normalizeH="0" baseline="0" dirty="0" smtClean="0">
              <a:ln>
                <a:noFill/>
              </a:ln>
              <a:solidFill>
                <a:schemeClr val="bg1"/>
              </a:solidFill>
              <a:effectLst/>
              <a:latin typeface="ＭＳ Ｐゴシック"/>
              <a:ea typeface="ＭＳ Ｐゴシック"/>
              <a:cs typeface="ＭＳ Ｐゴシック"/>
            </a:endParaRPr>
          </a:p>
        </p:txBody>
      </p:sp>
      <p:sp>
        <p:nvSpPr>
          <p:cNvPr id="26" name="テキスト ボックス 25"/>
          <p:cNvSpPr txBox="1"/>
          <p:nvPr/>
        </p:nvSpPr>
        <p:spPr>
          <a:xfrm>
            <a:off x="1116147" y="5417483"/>
            <a:ext cx="2993127" cy="954107"/>
          </a:xfrm>
          <a:prstGeom prst="rect">
            <a:avLst/>
          </a:prstGeom>
          <a:noFill/>
        </p:spPr>
        <p:txBody>
          <a:bodyPr wrap="none" rtlCol="0">
            <a:spAutoFit/>
          </a:bodyPr>
          <a:lstStyle/>
          <a:p>
            <a:pPr marL="457200" indent="-457200">
              <a:buFont typeface="Wingdings" charset="2"/>
              <a:buChar char="v"/>
            </a:pPr>
            <a:r>
              <a:rPr kumimoji="1" lang="en-US" altLang="ja-JP" sz="2800" dirty="0" smtClean="0">
                <a:solidFill>
                  <a:srgbClr val="FF0000"/>
                </a:solidFill>
                <a:effectLst/>
              </a:rPr>
              <a:t>TCO</a:t>
            </a:r>
            <a:r>
              <a:rPr kumimoji="1" lang="ja-JP" altLang="en-US" sz="2800" dirty="0" smtClean="0">
                <a:solidFill>
                  <a:srgbClr val="FF0000"/>
                </a:solidFill>
                <a:effectLst/>
              </a:rPr>
              <a:t>の上昇</a:t>
            </a:r>
            <a:endParaRPr kumimoji="1" lang="en-US" altLang="ja-JP" sz="2800" dirty="0" smtClean="0">
              <a:solidFill>
                <a:srgbClr val="FF0000"/>
              </a:solidFill>
              <a:effectLst/>
            </a:endParaRPr>
          </a:p>
          <a:p>
            <a:pPr marL="457200" indent="-457200">
              <a:buFont typeface="Wingdings" charset="2"/>
              <a:buChar char="v"/>
            </a:pPr>
            <a:r>
              <a:rPr lang="en-US" altLang="ja-JP" sz="2800" dirty="0" smtClean="0">
                <a:solidFill>
                  <a:srgbClr val="FF0000"/>
                </a:solidFill>
                <a:effectLst/>
              </a:rPr>
              <a:t>IT</a:t>
            </a:r>
            <a:r>
              <a:rPr lang="ja-JP" altLang="en-US" sz="2800" dirty="0" smtClean="0">
                <a:solidFill>
                  <a:srgbClr val="FF0000"/>
                </a:solidFill>
                <a:effectLst/>
              </a:rPr>
              <a:t>予算の頭打ち</a:t>
            </a:r>
            <a:endParaRPr kumimoji="1" lang="ja-JP" altLang="en-US" sz="2800" dirty="0">
              <a:solidFill>
                <a:srgbClr val="FF0000"/>
              </a:solidFill>
              <a:effectLst/>
            </a:endParaRPr>
          </a:p>
        </p:txBody>
      </p:sp>
      <p:grpSp>
        <p:nvGrpSpPr>
          <p:cNvPr id="27" name="図形グループ 26"/>
          <p:cNvGrpSpPr/>
          <p:nvPr/>
        </p:nvGrpSpPr>
        <p:grpSpPr>
          <a:xfrm>
            <a:off x="4109274" y="5468192"/>
            <a:ext cx="4324707" cy="939891"/>
            <a:chOff x="3897590" y="1193709"/>
            <a:chExt cx="4324707" cy="939891"/>
          </a:xfrm>
        </p:grpSpPr>
        <p:sp>
          <p:nvSpPr>
            <p:cNvPr id="28" name="右矢印 27"/>
            <p:cNvSpPr/>
            <p:nvPr/>
          </p:nvSpPr>
          <p:spPr bwMode="auto">
            <a:xfrm>
              <a:off x="3897590" y="1219200"/>
              <a:ext cx="787562" cy="914400"/>
            </a:xfrm>
            <a:prstGeom prst="rightArrow">
              <a:avLst/>
            </a:prstGeom>
            <a:solidFill>
              <a:srgbClr val="FF6600"/>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FF"/>
                </a:solidFill>
                <a:effectLst/>
                <a:latin typeface="Arial" charset="0"/>
                <a:ea typeface="HG丸ｺﾞｼｯｸM-PRO" pitchFamily="50" charset="-128"/>
              </a:endParaRPr>
            </a:p>
          </p:txBody>
        </p:sp>
        <p:sp>
          <p:nvSpPr>
            <p:cNvPr id="30" name="テキスト ボックス 29"/>
            <p:cNvSpPr txBox="1"/>
            <p:nvPr/>
          </p:nvSpPr>
          <p:spPr>
            <a:xfrm>
              <a:off x="4685151" y="1193709"/>
              <a:ext cx="3537146" cy="861774"/>
            </a:xfrm>
            <a:prstGeom prst="rect">
              <a:avLst/>
            </a:prstGeom>
            <a:noFill/>
          </p:spPr>
          <p:txBody>
            <a:bodyPr wrap="none" rtlCol="0">
              <a:spAutoFit/>
            </a:bodyPr>
            <a:lstStyle/>
            <a:p>
              <a:pPr algn="ctr"/>
              <a:r>
                <a:rPr kumimoji="1" lang="ja-JP" altLang="en-US" sz="3600" dirty="0" smtClean="0">
                  <a:solidFill>
                    <a:srgbClr val="0000FF"/>
                  </a:solidFill>
                  <a:effectLst/>
                </a:rPr>
                <a:t>クラウドへの期待</a:t>
              </a:r>
              <a:endParaRPr kumimoji="1" lang="en-US" altLang="ja-JP" sz="3600" dirty="0" smtClean="0">
                <a:solidFill>
                  <a:srgbClr val="0000FF"/>
                </a:solidFill>
                <a:effectLst/>
              </a:endParaRPr>
            </a:p>
            <a:p>
              <a:r>
                <a:rPr kumimoji="1" lang="ja-JP" altLang="en-US" sz="1400" dirty="0" smtClean="0">
                  <a:solidFill>
                    <a:srgbClr val="0000FF"/>
                  </a:solidFill>
                  <a:effectLst/>
                </a:rPr>
                <a:t>「所有」の限界、使えればいいという割り切り</a:t>
              </a:r>
              <a:endParaRPr kumimoji="1" lang="en-US" altLang="ja-JP" sz="1400" dirty="0" smtClean="0">
                <a:solidFill>
                  <a:srgbClr val="0000FF"/>
                </a:solidFill>
                <a:effectLst/>
              </a:endParaRPr>
            </a:p>
          </p:txBody>
        </p:sp>
      </p:grpSp>
    </p:spTree>
    <p:extLst>
      <p:ext uri="{BB962C8B-B14F-4D97-AF65-F5344CB8AC3E}">
        <p14:creationId xmlns:p14="http://schemas.microsoft.com/office/powerpoint/2010/main" val="35979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ppt_x</p:attrName>
                                        </p:attrNameLst>
                                      </p:cBhvr>
                                      <p:tavLst>
                                        <p:tav tm="0">
                                          <p:val>
                                            <p:strVal val="#ppt_x-#ppt_w*1.125000"/>
                                          </p:val>
                                        </p:tav>
                                        <p:tav tm="100000">
                                          <p:val>
                                            <p:strVal val="#ppt_x"/>
                                          </p:val>
                                        </p:tav>
                                      </p:tavLst>
                                    </p:anim>
                                    <p:animEffect transition="in" filter="wipe(right)">
                                      <p:cBhvr>
                                        <p:cTn id="8" dur="500"/>
                                        <p:tgtEl>
                                          <p:spTgt spid="29"/>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511675" y="827249"/>
            <a:ext cx="3548650" cy="5708645"/>
          </a:xfrm>
          <a:prstGeom prst="roundRect">
            <a:avLst>
              <a:gd name="adj" fmla="val 0"/>
            </a:avLst>
          </a:prstGeom>
          <a:solidFill>
            <a:srgbClr val="FFFB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5083675" y="840427"/>
            <a:ext cx="3548650" cy="5708645"/>
          </a:xfrm>
          <a:prstGeom prst="roundRect">
            <a:avLst>
              <a:gd name="adj" fmla="val 0"/>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システム資源の</a:t>
            </a:r>
            <a:r>
              <a:rPr kumimoji="1" lang="en-US" altLang="ja-JP" dirty="0" smtClean="0"/>
              <a:t>EC</a:t>
            </a:r>
            <a:r>
              <a:rPr kumimoji="1" lang="ja-JP" altLang="en-US" dirty="0" smtClean="0"/>
              <a:t>サイト</a:t>
            </a:r>
            <a:endParaRPr kumimoji="1" lang="ja-JP" altLang="en-US" dirty="0"/>
          </a:p>
        </p:txBody>
      </p:sp>
      <p:pic>
        <p:nvPicPr>
          <p:cNvPr id="30" name="図 29"/>
          <p:cNvPicPr>
            <a:picLocks noChangeAspect="1"/>
          </p:cNvPicPr>
          <p:nvPr/>
        </p:nvPicPr>
        <p:blipFill>
          <a:blip r:embed="rId3">
            <a:clrChange>
              <a:clrFrom>
                <a:srgbClr val="FEFEFE"/>
              </a:clrFrom>
              <a:clrTo>
                <a:srgbClr val="FEFEFE">
                  <a:alpha val="0"/>
                </a:srgbClr>
              </a:clrTo>
            </a:clrChange>
          </a:blip>
          <a:stretch>
            <a:fillRect/>
          </a:stretch>
        </p:blipFill>
        <p:spPr>
          <a:xfrm>
            <a:off x="2667000" y="2814675"/>
            <a:ext cx="1066800" cy="935229"/>
          </a:xfrm>
          <a:prstGeom prst="rect">
            <a:avLst/>
          </a:prstGeom>
        </p:spPr>
      </p:pic>
      <p:sp>
        <p:nvSpPr>
          <p:cNvPr id="10" name="メモ 9"/>
          <p:cNvSpPr/>
          <p:nvPr/>
        </p:nvSpPr>
        <p:spPr bwMode="auto">
          <a:xfrm>
            <a:off x="1066800" y="2738475"/>
            <a:ext cx="762000" cy="838200"/>
          </a:xfrm>
          <a:prstGeom prst="foldedCorner">
            <a:avLst/>
          </a:prstGeom>
          <a:solidFill>
            <a:srgbClr val="CCFFCC"/>
          </a:solidFill>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メモ 31"/>
          <p:cNvSpPr/>
          <p:nvPr/>
        </p:nvSpPr>
        <p:spPr bwMode="auto">
          <a:xfrm>
            <a:off x="1219200" y="3043275"/>
            <a:ext cx="762000" cy="838200"/>
          </a:xfrm>
          <a:prstGeom prst="foldedCorner">
            <a:avLst/>
          </a:prstGeom>
          <a:solidFill>
            <a:srgbClr val="CCFFCC"/>
          </a:solidFill>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 name="テキスト ボックス 11"/>
          <p:cNvSpPr txBox="1"/>
          <p:nvPr/>
        </p:nvSpPr>
        <p:spPr>
          <a:xfrm>
            <a:off x="1143000" y="2738475"/>
            <a:ext cx="646331" cy="276999"/>
          </a:xfrm>
          <a:prstGeom prst="rect">
            <a:avLst/>
          </a:prstGeom>
          <a:noFill/>
        </p:spPr>
        <p:txBody>
          <a:bodyPr wrap="none" rtlCol="0">
            <a:spAutoFit/>
          </a:bodyPr>
          <a:lstStyle/>
          <a:p>
            <a:r>
              <a:rPr kumimoji="1" lang="ja-JP" altLang="en-US" sz="1200" dirty="0" smtClean="0">
                <a:solidFill>
                  <a:srgbClr val="800000"/>
                </a:solidFill>
              </a:rPr>
              <a:t>見積書</a:t>
            </a:r>
            <a:endParaRPr kumimoji="1" lang="ja-JP" altLang="en-US" sz="1200" dirty="0">
              <a:solidFill>
                <a:srgbClr val="800000"/>
              </a:solidFill>
            </a:endParaRPr>
          </a:p>
        </p:txBody>
      </p:sp>
      <p:sp>
        <p:nvSpPr>
          <p:cNvPr id="33" name="テキスト ボックス 32"/>
          <p:cNvSpPr txBox="1"/>
          <p:nvPr/>
        </p:nvSpPr>
        <p:spPr>
          <a:xfrm>
            <a:off x="1295400" y="3119475"/>
            <a:ext cx="646331" cy="276999"/>
          </a:xfrm>
          <a:prstGeom prst="rect">
            <a:avLst/>
          </a:prstGeom>
          <a:noFill/>
        </p:spPr>
        <p:txBody>
          <a:bodyPr wrap="none" rtlCol="0">
            <a:spAutoFit/>
          </a:bodyPr>
          <a:lstStyle/>
          <a:p>
            <a:r>
              <a:rPr kumimoji="1" lang="ja-JP" altLang="en-US" sz="1200" dirty="0" smtClean="0">
                <a:solidFill>
                  <a:srgbClr val="800000"/>
                </a:solidFill>
              </a:rPr>
              <a:t>契約書</a:t>
            </a:r>
            <a:endParaRPr kumimoji="1" lang="ja-JP" altLang="en-US" sz="1200" dirty="0">
              <a:solidFill>
                <a:srgbClr val="800000"/>
              </a:solidFill>
            </a:endParaRPr>
          </a:p>
        </p:txBody>
      </p:sp>
      <p:pic>
        <p:nvPicPr>
          <p:cNvPr id="6" name="図 5" descr="MC9004339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348075"/>
            <a:ext cx="1447800" cy="1447800"/>
          </a:xfrm>
          <a:prstGeom prst="rect">
            <a:avLst/>
          </a:prstGeom>
        </p:spPr>
      </p:pic>
      <p:pic>
        <p:nvPicPr>
          <p:cNvPr id="8" name="図 7" descr="MC90043394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0" y="3805275"/>
            <a:ext cx="1066800" cy="1066800"/>
          </a:xfrm>
          <a:prstGeom prst="rect">
            <a:avLst/>
          </a:prstGeom>
        </p:spPr>
      </p:pic>
      <p:sp>
        <p:nvSpPr>
          <p:cNvPr id="13" name="テキスト ボックス 12"/>
          <p:cNvSpPr txBox="1"/>
          <p:nvPr/>
        </p:nvSpPr>
        <p:spPr>
          <a:xfrm>
            <a:off x="3057207" y="3057992"/>
            <a:ext cx="697627" cy="400110"/>
          </a:xfrm>
          <a:prstGeom prst="rect">
            <a:avLst/>
          </a:prstGeom>
          <a:noFill/>
        </p:spPr>
        <p:txBody>
          <a:bodyPr wrap="none" rtlCol="0">
            <a:spAutoFit/>
          </a:bodyPr>
          <a:lstStyle/>
          <a:p>
            <a:r>
              <a:rPr kumimoji="1" lang="ja-JP" altLang="en-US" sz="1000" dirty="0" smtClean="0">
                <a:solidFill>
                  <a:schemeClr val="bg1"/>
                </a:solidFill>
              </a:rPr>
              <a:t>調達手配</a:t>
            </a:r>
            <a:endParaRPr kumimoji="1" lang="en-US" altLang="ja-JP" sz="1000" dirty="0" smtClean="0">
              <a:solidFill>
                <a:schemeClr val="bg1"/>
              </a:solidFill>
            </a:endParaRPr>
          </a:p>
          <a:p>
            <a:r>
              <a:rPr lang="ja-JP" altLang="en-US" sz="1000" dirty="0" smtClean="0">
                <a:solidFill>
                  <a:schemeClr val="bg1"/>
                </a:solidFill>
              </a:rPr>
              <a:t>導入作業</a:t>
            </a:r>
            <a:endParaRPr kumimoji="1" lang="ja-JP" altLang="en-US" sz="1000" dirty="0">
              <a:solidFill>
                <a:schemeClr val="bg1"/>
              </a:solidFill>
            </a:endParaRPr>
          </a:p>
        </p:txBody>
      </p:sp>
      <p:pic>
        <p:nvPicPr>
          <p:cNvPr id="14" name="図 13" descr="MM900283085.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0200" y="1443075"/>
            <a:ext cx="1547117" cy="990600"/>
          </a:xfrm>
          <a:prstGeom prst="rect">
            <a:avLst/>
          </a:prstGeom>
        </p:spPr>
      </p:pic>
      <p:sp>
        <p:nvSpPr>
          <p:cNvPr id="34" name="下カーブ矢印 33"/>
          <p:cNvSpPr/>
          <p:nvPr/>
        </p:nvSpPr>
        <p:spPr bwMode="auto">
          <a:xfrm>
            <a:off x="1905000" y="2509875"/>
            <a:ext cx="1143000" cy="457200"/>
          </a:xfrm>
          <a:prstGeom prst="curvedDownArrow">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テキスト ボックス 36"/>
          <p:cNvSpPr txBox="1"/>
          <p:nvPr/>
        </p:nvSpPr>
        <p:spPr>
          <a:xfrm>
            <a:off x="2209800" y="1910455"/>
            <a:ext cx="847407" cy="523220"/>
          </a:xfrm>
          <a:prstGeom prst="rect">
            <a:avLst/>
          </a:prstGeom>
          <a:noFill/>
        </p:spPr>
        <p:txBody>
          <a:bodyPr wrap="none" rtlCol="0">
            <a:spAutoFit/>
          </a:bodyPr>
          <a:lstStyle/>
          <a:p>
            <a:r>
              <a:rPr kumimoji="1" lang="ja-JP" altLang="en-US" sz="1400" dirty="0" smtClean="0">
                <a:solidFill>
                  <a:schemeClr val="bg1"/>
                </a:solidFill>
                <a:effectLst>
                  <a:glow rad="101600">
                    <a:schemeClr val="accent6">
                      <a:satMod val="175000"/>
                      <a:alpha val="40000"/>
                    </a:schemeClr>
                  </a:glow>
                </a:effectLst>
              </a:rPr>
              <a:t>メーカー</a:t>
            </a:r>
            <a:endParaRPr kumimoji="1" lang="en-US" altLang="ja-JP" sz="1400" dirty="0" smtClean="0">
              <a:solidFill>
                <a:schemeClr val="bg1"/>
              </a:solidFill>
              <a:effectLst>
                <a:glow rad="101600">
                  <a:schemeClr val="accent6">
                    <a:satMod val="175000"/>
                    <a:alpha val="40000"/>
                  </a:schemeClr>
                </a:glow>
              </a:effectLst>
            </a:endParaRPr>
          </a:p>
          <a:p>
            <a:r>
              <a:rPr lang="ja-JP" altLang="en-US" sz="1400" dirty="0" smtClean="0">
                <a:solidFill>
                  <a:schemeClr val="bg1"/>
                </a:solidFill>
                <a:effectLst>
                  <a:glow rad="101600">
                    <a:schemeClr val="accent6">
                      <a:satMod val="175000"/>
                      <a:alpha val="40000"/>
                    </a:schemeClr>
                  </a:glow>
                </a:effectLst>
              </a:rPr>
              <a:t>ベンダー</a:t>
            </a:r>
            <a:endParaRPr kumimoji="1" lang="ja-JP" altLang="en-US" sz="1400" dirty="0">
              <a:solidFill>
                <a:schemeClr val="bg1"/>
              </a:solidFill>
              <a:effectLst>
                <a:glow rad="101600">
                  <a:schemeClr val="accent6">
                    <a:satMod val="175000"/>
                    <a:alpha val="40000"/>
                  </a:schemeClr>
                </a:glow>
              </a:effectLst>
            </a:endParaRPr>
          </a:p>
        </p:txBody>
      </p:sp>
      <p:sp>
        <p:nvSpPr>
          <p:cNvPr id="41" name="六角形 40"/>
          <p:cNvSpPr/>
          <p:nvPr/>
        </p:nvSpPr>
        <p:spPr bwMode="auto">
          <a:xfrm>
            <a:off x="3845719" y="5399125"/>
            <a:ext cx="1449387" cy="457200"/>
          </a:xfrm>
          <a:prstGeom prst="hexagon">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サイジング</a:t>
            </a:r>
          </a:p>
        </p:txBody>
      </p:sp>
      <p:sp>
        <p:nvSpPr>
          <p:cNvPr id="42" name="六角形 41"/>
          <p:cNvSpPr/>
          <p:nvPr/>
        </p:nvSpPr>
        <p:spPr bwMode="auto">
          <a:xfrm>
            <a:off x="3845719" y="4865725"/>
            <a:ext cx="1449387" cy="457200"/>
          </a:xfrm>
          <a:prstGeom prst="hexagon">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rPr>
              <a:t>調　達</a:t>
            </a:r>
            <a:endParaRPr kumimoji="0" lang="ja-JP" altLang="en-US" sz="1400" b="0" i="0" u="none" strike="noStrike" cap="none" normalizeH="0" baseline="0" dirty="0" smtClean="0">
              <a:ln>
                <a:noFill/>
              </a:ln>
              <a:solidFill>
                <a:schemeClr val="bg1"/>
              </a:solidFill>
              <a:effectLst/>
            </a:endParaRPr>
          </a:p>
        </p:txBody>
      </p:sp>
      <p:sp>
        <p:nvSpPr>
          <p:cNvPr id="44" name="六角形 43"/>
          <p:cNvSpPr/>
          <p:nvPr/>
        </p:nvSpPr>
        <p:spPr bwMode="auto">
          <a:xfrm>
            <a:off x="3845719" y="5932525"/>
            <a:ext cx="1449387" cy="457200"/>
          </a:xfrm>
          <a:prstGeom prst="hexagon">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費　用</a:t>
            </a:r>
          </a:p>
        </p:txBody>
      </p:sp>
      <p:sp>
        <p:nvSpPr>
          <p:cNvPr id="45" name="角丸四角形 44"/>
          <p:cNvSpPr/>
          <p:nvPr/>
        </p:nvSpPr>
        <p:spPr bwMode="auto">
          <a:xfrm>
            <a:off x="838200" y="4859375"/>
            <a:ext cx="2895600" cy="4572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数週間から数ヶ月</a:t>
            </a:r>
          </a:p>
        </p:txBody>
      </p:sp>
      <p:sp>
        <p:nvSpPr>
          <p:cNvPr id="46" name="角丸四角形 45"/>
          <p:cNvSpPr/>
          <p:nvPr/>
        </p:nvSpPr>
        <p:spPr bwMode="auto">
          <a:xfrm>
            <a:off x="838200" y="5392775"/>
            <a:ext cx="2895600" cy="4572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数ヶ月から数年を想定</a:t>
            </a:r>
          </a:p>
        </p:txBody>
      </p:sp>
      <p:sp>
        <p:nvSpPr>
          <p:cNvPr id="47" name="角丸四角形 46"/>
          <p:cNvSpPr/>
          <p:nvPr/>
        </p:nvSpPr>
        <p:spPr bwMode="auto">
          <a:xfrm>
            <a:off x="838200" y="5926175"/>
            <a:ext cx="2895600" cy="4572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現物資産またはリース資産</a:t>
            </a:r>
          </a:p>
        </p:txBody>
      </p:sp>
      <p:sp>
        <p:nvSpPr>
          <p:cNvPr id="51" name="テキスト ボックス 50"/>
          <p:cNvSpPr txBox="1"/>
          <p:nvPr/>
        </p:nvSpPr>
        <p:spPr>
          <a:xfrm>
            <a:off x="1460279" y="909675"/>
            <a:ext cx="1723549" cy="461665"/>
          </a:xfrm>
          <a:prstGeom prst="rect">
            <a:avLst/>
          </a:prstGeom>
          <a:noFill/>
        </p:spPr>
        <p:txBody>
          <a:bodyPr wrap="none" rtlCol="0">
            <a:spAutoFit/>
          </a:bodyPr>
          <a:lstStyle/>
          <a:p>
            <a:pPr algn="ctr"/>
            <a:r>
              <a:rPr kumimoji="1" lang="ja-JP" altLang="en-US" sz="2400" dirty="0" smtClean="0">
                <a:solidFill>
                  <a:srgbClr val="800000"/>
                </a:solidFill>
                <a:effectLst/>
              </a:rPr>
              <a:t>従来の方法</a:t>
            </a:r>
            <a:endParaRPr kumimoji="1" lang="ja-JP" altLang="en-US" sz="2400" dirty="0">
              <a:solidFill>
                <a:srgbClr val="800000"/>
              </a:solidFill>
              <a:effectLst/>
            </a:endParaRPr>
          </a:p>
        </p:txBody>
      </p:sp>
      <p:grpSp>
        <p:nvGrpSpPr>
          <p:cNvPr id="7" name="図形グループ 6"/>
          <p:cNvGrpSpPr/>
          <p:nvPr/>
        </p:nvGrpSpPr>
        <p:grpSpPr>
          <a:xfrm>
            <a:off x="5133280" y="468150"/>
            <a:ext cx="3429000" cy="5921700"/>
            <a:chOff x="5133280" y="555300"/>
            <a:chExt cx="3429000" cy="5921700"/>
          </a:xfrm>
        </p:grpSpPr>
        <p:grpSp>
          <p:nvGrpSpPr>
            <p:cNvPr id="3" name="図形グループ 2"/>
            <p:cNvGrpSpPr/>
            <p:nvPr/>
          </p:nvGrpSpPr>
          <p:grpSpPr>
            <a:xfrm>
              <a:off x="5133280" y="555300"/>
              <a:ext cx="3429000" cy="5921700"/>
              <a:chOff x="5133280" y="555300"/>
              <a:chExt cx="3429000" cy="5921700"/>
            </a:xfrm>
          </p:grpSpPr>
          <p:pic>
            <p:nvPicPr>
              <p:cNvPr id="19" name="図 18" descr="MC90044180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33280" y="555300"/>
                <a:ext cx="3429000" cy="3429000"/>
              </a:xfrm>
              <a:prstGeom prst="rect">
                <a:avLst/>
              </a:prstGeom>
            </p:spPr>
          </p:pic>
          <p:pic>
            <p:nvPicPr>
              <p:cNvPr id="27" name="図 26"/>
              <p:cNvPicPr>
                <a:picLocks noChangeAspect="1"/>
              </p:cNvPicPr>
              <p:nvPr/>
            </p:nvPicPr>
            <p:blipFill>
              <a:blip r:embed="rId3">
                <a:clrChange>
                  <a:clrFrom>
                    <a:srgbClr val="FEFEFE"/>
                  </a:clrFrom>
                  <a:clrTo>
                    <a:srgbClr val="FEFEFE">
                      <a:alpha val="0"/>
                    </a:srgbClr>
                  </a:clrTo>
                </a:clrChange>
              </a:blip>
              <a:stretch>
                <a:fillRect/>
              </a:stretch>
            </p:blipFill>
            <p:spPr>
              <a:xfrm>
                <a:off x="6407485" y="1600200"/>
                <a:ext cx="831515" cy="728962"/>
              </a:xfrm>
              <a:prstGeom prst="rect">
                <a:avLst/>
              </a:prstGeom>
            </p:spPr>
          </p:pic>
          <p:pic>
            <p:nvPicPr>
              <p:cNvPr id="28" name="図 27"/>
              <p:cNvPicPr>
                <a:picLocks noChangeAspect="1"/>
              </p:cNvPicPr>
              <p:nvPr/>
            </p:nvPicPr>
            <p:blipFill>
              <a:blip r:embed="rId3">
                <a:clrChange>
                  <a:clrFrom>
                    <a:srgbClr val="FEFEFE"/>
                  </a:clrFrom>
                  <a:clrTo>
                    <a:srgbClr val="FEFEFE">
                      <a:alpha val="0"/>
                    </a:srgbClr>
                  </a:clrTo>
                </a:clrChange>
              </a:blip>
              <a:stretch>
                <a:fillRect/>
              </a:stretch>
            </p:blipFill>
            <p:spPr>
              <a:xfrm>
                <a:off x="7245685" y="1600200"/>
                <a:ext cx="831515" cy="728962"/>
              </a:xfrm>
              <a:prstGeom prst="rect">
                <a:avLst/>
              </a:prstGeom>
            </p:spPr>
          </p:pic>
          <p:pic>
            <p:nvPicPr>
              <p:cNvPr id="29" name="図 28"/>
              <p:cNvPicPr>
                <a:picLocks noChangeAspect="1"/>
              </p:cNvPicPr>
              <p:nvPr/>
            </p:nvPicPr>
            <p:blipFill>
              <a:blip r:embed="rId3">
                <a:clrChange>
                  <a:clrFrom>
                    <a:srgbClr val="FEFEFE"/>
                  </a:clrFrom>
                  <a:clrTo>
                    <a:srgbClr val="FEFEFE">
                      <a:alpha val="0"/>
                    </a:srgbClr>
                  </a:clrTo>
                </a:clrChange>
              </a:blip>
              <a:stretch>
                <a:fillRect/>
              </a:stretch>
            </p:blipFill>
            <p:spPr>
              <a:xfrm>
                <a:off x="5569285" y="1600200"/>
                <a:ext cx="831515" cy="728962"/>
              </a:xfrm>
              <a:prstGeom prst="rect">
                <a:avLst/>
              </a:prstGeom>
            </p:spPr>
          </p:pic>
          <p:sp>
            <p:nvSpPr>
              <p:cNvPr id="35" name="角丸四角形 34"/>
              <p:cNvSpPr/>
              <p:nvPr/>
            </p:nvSpPr>
            <p:spPr bwMode="auto">
              <a:xfrm>
                <a:off x="6019800" y="3124200"/>
                <a:ext cx="1828800" cy="1447800"/>
              </a:xfrm>
              <a:prstGeom prst="roundRect">
                <a:avLst>
                  <a:gd name="adj" fmla="val 0"/>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20" name="Picture 26" descr="j043394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0" y="38100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テキスト ボックス 35"/>
              <p:cNvSpPr txBox="1"/>
              <p:nvPr/>
            </p:nvSpPr>
            <p:spPr>
              <a:xfrm>
                <a:off x="6026485" y="3200400"/>
                <a:ext cx="1828800" cy="246221"/>
              </a:xfrm>
              <a:prstGeom prst="rect">
                <a:avLst/>
              </a:prstGeom>
              <a:noFill/>
            </p:spPr>
            <p:txBody>
              <a:bodyPr wrap="square" rtlCol="0">
                <a:spAutoFit/>
              </a:bodyPr>
              <a:lstStyle/>
              <a:p>
                <a:pPr algn="ctr"/>
                <a:r>
                  <a:rPr kumimoji="1" lang="ja-JP" altLang="en-US" sz="1000" dirty="0" smtClean="0">
                    <a:solidFill>
                      <a:srgbClr val="FFFFFF"/>
                    </a:solidFill>
                  </a:rPr>
                  <a:t>セルフ</a:t>
                </a:r>
                <a:r>
                  <a:rPr kumimoji="1" lang="en-US" altLang="ja-JP" sz="1000" dirty="0" smtClean="0">
                    <a:solidFill>
                      <a:srgbClr val="FFFFFF"/>
                    </a:solidFill>
                  </a:rPr>
                  <a:t>･</a:t>
                </a:r>
                <a:r>
                  <a:rPr kumimoji="1" lang="ja-JP" altLang="en-US" sz="1000" dirty="0" smtClean="0">
                    <a:solidFill>
                      <a:srgbClr val="FFFFFF"/>
                    </a:solidFill>
                  </a:rPr>
                  <a:t>サービス・ポータル</a:t>
                </a:r>
                <a:endParaRPr kumimoji="1" lang="ja-JP" altLang="en-US" sz="1000" dirty="0">
                  <a:solidFill>
                    <a:srgbClr val="FFFFFF"/>
                  </a:solidFill>
                </a:endParaRPr>
              </a:p>
            </p:txBody>
          </p:sp>
          <p:sp>
            <p:nvSpPr>
              <p:cNvPr id="40" name="テキスト ボックス 39"/>
              <p:cNvSpPr txBox="1"/>
              <p:nvPr/>
            </p:nvSpPr>
            <p:spPr>
              <a:xfrm>
                <a:off x="6019800" y="3505200"/>
                <a:ext cx="1828800" cy="830997"/>
              </a:xfrm>
              <a:prstGeom prst="rect">
                <a:avLst/>
              </a:prstGeom>
              <a:noFill/>
            </p:spPr>
            <p:txBody>
              <a:bodyPr wrap="square" rtlCol="0">
                <a:spAutoFit/>
              </a:bodyPr>
              <a:lstStyle/>
              <a:p>
                <a:pPr marL="171450" indent="-171450">
                  <a:buFont typeface="Wingdings" charset="2"/>
                  <a:buChar char="l"/>
                </a:pPr>
                <a:r>
                  <a:rPr kumimoji="1" lang="ja-JP" altLang="en-US" sz="1200" dirty="0" smtClean="0">
                    <a:solidFill>
                      <a:srgbClr val="FFFFFF"/>
                    </a:solidFill>
                  </a:rPr>
                  <a:t>調達・構成変更</a:t>
                </a:r>
                <a:endParaRPr kumimoji="1" lang="en-US" altLang="ja-JP" sz="1200" dirty="0" smtClean="0">
                  <a:solidFill>
                    <a:srgbClr val="FFFFFF"/>
                  </a:solidFill>
                </a:endParaRPr>
              </a:p>
              <a:p>
                <a:pPr marL="171450" indent="-171450">
                  <a:buFont typeface="Wingdings" charset="2"/>
                  <a:buChar char="l"/>
                </a:pPr>
                <a:r>
                  <a:rPr lang="ja-JP" altLang="en-US" sz="1200" dirty="0">
                    <a:solidFill>
                      <a:srgbClr val="FFFFFF"/>
                    </a:solidFill>
                  </a:rPr>
                  <a:t>サービスレベル設定</a:t>
                </a:r>
                <a:endParaRPr lang="en-US" altLang="ja-JP" sz="1200" dirty="0">
                  <a:solidFill>
                    <a:srgbClr val="FFFFFF"/>
                  </a:solidFill>
                </a:endParaRPr>
              </a:p>
              <a:p>
                <a:pPr marL="171450" indent="-171450">
                  <a:buFont typeface="Wingdings" charset="2"/>
                  <a:buChar char="l"/>
                </a:pPr>
                <a:r>
                  <a:rPr lang="ja-JP" altLang="en-US" sz="1200" dirty="0" smtClean="0">
                    <a:solidFill>
                      <a:srgbClr val="FFFFFF"/>
                    </a:solidFill>
                  </a:rPr>
                  <a:t>運用設定</a:t>
                </a:r>
                <a:endParaRPr lang="en-US" altLang="ja-JP" sz="1200" dirty="0" smtClean="0">
                  <a:solidFill>
                    <a:srgbClr val="FFFFFF"/>
                  </a:solidFill>
                </a:endParaRPr>
              </a:p>
              <a:p>
                <a:pPr marL="171450" indent="-171450">
                  <a:buFont typeface="Wingdings" charset="2"/>
                  <a:buChar char="l"/>
                </a:pPr>
                <a:r>
                  <a:rPr lang="ja-JP" altLang="en-US" sz="1200" dirty="0" smtClean="0">
                    <a:solidFill>
                      <a:srgbClr val="FFFFFF"/>
                    </a:solidFill>
                  </a:rPr>
                  <a:t>・・・</a:t>
                </a:r>
                <a:endParaRPr kumimoji="1" lang="ja-JP" altLang="en-US" sz="1200" dirty="0">
                  <a:solidFill>
                    <a:srgbClr val="FFFFFF"/>
                  </a:solidFill>
                </a:endParaRPr>
              </a:p>
            </p:txBody>
          </p:sp>
          <p:sp>
            <p:nvSpPr>
              <p:cNvPr id="48" name="角丸四角形 47"/>
              <p:cNvSpPr/>
              <p:nvPr/>
            </p:nvSpPr>
            <p:spPr bwMode="auto">
              <a:xfrm>
                <a:off x="5410200" y="4953000"/>
                <a:ext cx="2895600" cy="457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数分から数十分</a:t>
                </a:r>
              </a:p>
            </p:txBody>
          </p:sp>
          <p:sp>
            <p:nvSpPr>
              <p:cNvPr id="49" name="角丸四角形 48"/>
              <p:cNvSpPr/>
              <p:nvPr/>
            </p:nvSpPr>
            <p:spPr bwMode="auto">
              <a:xfrm>
                <a:off x="5410200" y="5486400"/>
                <a:ext cx="2895600" cy="457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latin typeface="Arial" charset="0"/>
                    <a:ea typeface="HG丸ｺﾞｼｯｸM-PRO" pitchFamily="50" charset="-128"/>
                  </a:rPr>
                  <a:t>直近のみ</a:t>
                </a: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・必要に応じて増減</a:t>
                </a:r>
              </a:p>
            </p:txBody>
          </p:sp>
          <p:sp>
            <p:nvSpPr>
              <p:cNvPr id="50" name="角丸四角形 49"/>
              <p:cNvSpPr/>
              <p:nvPr/>
            </p:nvSpPr>
            <p:spPr bwMode="auto">
              <a:xfrm>
                <a:off x="5410200" y="6019800"/>
                <a:ext cx="2895600" cy="457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経費・</a:t>
                </a:r>
                <a:r>
                  <a:rPr kumimoji="0" lang="ja-JP" altLang="en-US" sz="1400" dirty="0" smtClean="0">
                    <a:solidFill>
                      <a:srgbClr val="FFFFFF"/>
                    </a:solidFill>
                  </a:rPr>
                  <a:t>従量課金／定額課金</a:t>
                </a:r>
                <a:endParaRPr kumimoji="0" lang="ja-JP" altLang="en-US"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52" name="テキスト ボックス 51"/>
              <p:cNvSpPr txBox="1"/>
              <p:nvPr/>
            </p:nvSpPr>
            <p:spPr>
              <a:xfrm>
                <a:off x="6263726" y="990600"/>
                <a:ext cx="1188547" cy="461665"/>
              </a:xfrm>
              <a:prstGeom prst="rect">
                <a:avLst/>
              </a:prstGeom>
              <a:noFill/>
            </p:spPr>
            <p:txBody>
              <a:bodyPr wrap="none" rtlCol="0">
                <a:spAutoFit/>
              </a:bodyPr>
              <a:lstStyle/>
              <a:p>
                <a:pPr algn="ctr"/>
                <a:r>
                  <a:rPr kumimoji="1" lang="ja-JP" altLang="en-US" sz="2400" dirty="0" smtClean="0">
                    <a:solidFill>
                      <a:srgbClr val="0000FF"/>
                    </a:solidFill>
                    <a:effectLst/>
                  </a:rPr>
                  <a:t>クラウド</a:t>
                </a:r>
                <a:endParaRPr kumimoji="1" lang="ja-JP" altLang="en-US" sz="2400" dirty="0">
                  <a:solidFill>
                    <a:srgbClr val="0000FF"/>
                  </a:solidFill>
                  <a:effectLst/>
                </a:endParaRPr>
              </a:p>
            </p:txBody>
          </p:sp>
        </p:grpSp>
        <p:sp>
          <p:nvSpPr>
            <p:cNvPr id="4" name="上下矢印 3"/>
            <p:cNvSpPr/>
            <p:nvPr/>
          </p:nvSpPr>
          <p:spPr bwMode="auto">
            <a:xfrm>
              <a:off x="6705600" y="2286000"/>
              <a:ext cx="381000" cy="838200"/>
            </a:xfrm>
            <a:prstGeom prst="upDownArrow">
              <a:avLst/>
            </a:prstGeom>
            <a:solidFill>
              <a:srgbClr val="FF6600"/>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 name="テキスト ボックス 4"/>
            <p:cNvSpPr txBox="1"/>
            <p:nvPr/>
          </p:nvSpPr>
          <p:spPr>
            <a:xfrm>
              <a:off x="5416108" y="2427748"/>
              <a:ext cx="2225289" cy="338554"/>
            </a:xfrm>
            <a:prstGeom prst="rect">
              <a:avLst/>
            </a:prstGeom>
            <a:noFill/>
          </p:spPr>
          <p:txBody>
            <a:bodyPr wrap="none" rtlCol="0">
              <a:spAutoFit/>
            </a:bodyPr>
            <a:lstStyle/>
            <a:p>
              <a:r>
                <a:rPr kumimoji="1" lang="ja-JP" altLang="en-US" sz="1600" dirty="0" smtClean="0">
                  <a:solidFill>
                    <a:srgbClr val="FFFFFF"/>
                  </a:solidFill>
                  <a:effectLst>
                    <a:glow rad="101600">
                      <a:schemeClr val="accent1">
                        <a:satMod val="175000"/>
                        <a:alpha val="40000"/>
                      </a:schemeClr>
                    </a:glow>
                  </a:effectLst>
                </a:rPr>
                <a:t>オンライン</a:t>
              </a:r>
              <a:r>
                <a:rPr kumimoji="1" lang="en-US" altLang="ja-JP" sz="1600" dirty="0" smtClean="0">
                  <a:solidFill>
                    <a:srgbClr val="FFFFFF"/>
                  </a:solidFill>
                  <a:effectLst>
                    <a:glow rad="101600">
                      <a:schemeClr val="accent1">
                        <a:satMod val="175000"/>
                        <a:alpha val="40000"/>
                      </a:schemeClr>
                    </a:glow>
                  </a:effectLst>
                </a:rPr>
                <a:t>･</a:t>
              </a:r>
              <a:r>
                <a:rPr lang="ja-JP" altLang="en-US" sz="1600" dirty="0" smtClean="0">
                  <a:solidFill>
                    <a:srgbClr val="FFFFFF"/>
                  </a:solidFill>
                  <a:effectLst>
                    <a:glow rad="101600">
                      <a:schemeClr val="accent1">
                        <a:satMod val="175000"/>
                        <a:alpha val="40000"/>
                      </a:schemeClr>
                    </a:glow>
                  </a:effectLst>
                </a:rPr>
                <a:t>リアルタイム</a:t>
              </a:r>
              <a:endParaRPr kumimoji="1" lang="ja-JP" altLang="en-US" sz="1600" dirty="0">
                <a:solidFill>
                  <a:srgbClr val="FFFFFF"/>
                </a:solidFill>
                <a:effectLst>
                  <a:glow rad="101600">
                    <a:schemeClr val="accent1">
                      <a:satMod val="175000"/>
                      <a:alpha val="40000"/>
                    </a:schemeClr>
                  </a:glow>
                </a:effectLst>
              </a:endParaRPr>
            </a:p>
          </p:txBody>
        </p:sp>
      </p:grpSp>
    </p:spTree>
    <p:extLst>
      <p:ext uri="{BB962C8B-B14F-4D97-AF65-F5344CB8AC3E}">
        <p14:creationId xmlns:p14="http://schemas.microsoft.com/office/powerpoint/2010/main" val="60792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kumimoji="1" lang="ja-JP" altLang="en-US" dirty="0" smtClean="0"/>
              <a:t>クラウド</a:t>
            </a:r>
            <a:r>
              <a:rPr lang="ja-JP" altLang="en-US" dirty="0" smtClean="0"/>
              <a:t>ならではの費用対効果の考え方</a:t>
            </a:r>
            <a:endParaRPr kumimoji="1" lang="ja-JP" altLang="en-US" dirty="0"/>
          </a:p>
        </p:txBody>
      </p:sp>
      <p:cxnSp>
        <p:nvCxnSpPr>
          <p:cNvPr id="22" name="直線矢印コネクタ 21"/>
          <p:cNvCxnSpPr/>
          <p:nvPr/>
        </p:nvCxnSpPr>
        <p:spPr bwMode="auto">
          <a:xfrm flipV="1">
            <a:off x="1114855" y="1066800"/>
            <a:ext cx="0" cy="4953000"/>
          </a:xfrm>
          <a:prstGeom prst="straightConnector1">
            <a:avLst/>
          </a:prstGeom>
          <a:solidFill>
            <a:schemeClr val="bg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矢印コネクタ 26"/>
          <p:cNvCxnSpPr/>
          <p:nvPr/>
        </p:nvCxnSpPr>
        <p:spPr bwMode="auto">
          <a:xfrm>
            <a:off x="1114855" y="6019800"/>
            <a:ext cx="7162800" cy="0"/>
          </a:xfrm>
          <a:prstGeom prst="straightConnector1">
            <a:avLst/>
          </a:prstGeom>
          <a:solidFill>
            <a:schemeClr val="bg1"/>
          </a:solidFill>
          <a:ln w="38100" cap="flat" cmpd="sng" algn="ctr">
            <a:solidFill>
              <a:srgbClr val="008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2" name="図 31" descr="MC9004316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855" y="1295400"/>
            <a:ext cx="762000" cy="762000"/>
          </a:xfrm>
          <a:prstGeom prst="rect">
            <a:avLst/>
          </a:prstGeom>
        </p:spPr>
      </p:pic>
      <p:pic>
        <p:nvPicPr>
          <p:cNvPr id="33" name="図 32" descr="MC90043158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55" y="5715000"/>
            <a:ext cx="673100" cy="673100"/>
          </a:xfrm>
          <a:prstGeom prst="rect">
            <a:avLst/>
          </a:prstGeom>
        </p:spPr>
      </p:pic>
      <p:grpSp>
        <p:nvGrpSpPr>
          <p:cNvPr id="4" name="図形グループ 3"/>
          <p:cNvGrpSpPr/>
          <p:nvPr/>
        </p:nvGrpSpPr>
        <p:grpSpPr>
          <a:xfrm>
            <a:off x="1343455" y="2819400"/>
            <a:ext cx="6934200" cy="2895600"/>
            <a:chOff x="1524000" y="3048000"/>
            <a:chExt cx="6934200" cy="2895600"/>
          </a:xfrm>
        </p:grpSpPr>
        <p:cxnSp>
          <p:nvCxnSpPr>
            <p:cNvPr id="34" name="直線矢印コネクタ 33"/>
            <p:cNvCxnSpPr/>
            <p:nvPr/>
          </p:nvCxnSpPr>
          <p:spPr bwMode="auto">
            <a:xfrm>
              <a:off x="1752600" y="3048000"/>
              <a:ext cx="6705600" cy="2895600"/>
            </a:xfrm>
            <a:prstGeom prst="straightConnector1">
              <a:avLst/>
            </a:prstGeom>
            <a:solidFill>
              <a:schemeClr val="bg1"/>
            </a:solidFill>
            <a:ln w="76200" cap="flat" cmpd="sng" algn="ctr">
              <a:solidFill>
                <a:srgbClr val="FF6FCF"/>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テキスト ボックス 35"/>
            <p:cNvSpPr txBox="1"/>
            <p:nvPr/>
          </p:nvSpPr>
          <p:spPr>
            <a:xfrm>
              <a:off x="1524000" y="3886200"/>
              <a:ext cx="2345714" cy="707886"/>
            </a:xfrm>
            <a:prstGeom prst="rect">
              <a:avLst/>
            </a:prstGeom>
            <a:noFill/>
          </p:spPr>
          <p:txBody>
            <a:bodyPr wrap="none" rtlCol="0">
              <a:spAutoFit/>
            </a:bodyPr>
            <a:lstStyle/>
            <a:p>
              <a:r>
                <a:rPr lang="ja-JP" altLang="en-US" sz="2000" dirty="0" smtClean="0">
                  <a:solidFill>
                    <a:srgbClr val="FF66FF"/>
                  </a:solidFill>
                  <a:effectLst/>
                  <a:latin typeface="HGP創英角ｺﾞｼｯｸUB"/>
                  <a:ea typeface="HGP創英角ｺﾞｼｯｸUB"/>
                  <a:cs typeface="HGP創英角ｺﾞｼｯｸUB"/>
                </a:rPr>
                <a:t>システム関連機器の</a:t>
              </a:r>
              <a:endParaRPr lang="en-US" altLang="ja-JP" sz="2000" dirty="0" smtClean="0">
                <a:solidFill>
                  <a:srgbClr val="FF66FF"/>
                </a:solidFill>
                <a:effectLst/>
                <a:latin typeface="HGP創英角ｺﾞｼｯｸUB"/>
                <a:ea typeface="HGP創英角ｺﾞｼｯｸUB"/>
                <a:cs typeface="HGP創英角ｺﾞｼｯｸUB"/>
              </a:endParaRPr>
            </a:p>
            <a:p>
              <a:r>
                <a:rPr lang="ja-JP" altLang="en-US" sz="2000" dirty="0" smtClean="0">
                  <a:solidFill>
                    <a:srgbClr val="FF66FF"/>
                  </a:solidFill>
                  <a:effectLst/>
                  <a:latin typeface="HGP創英角ｺﾞｼｯｸUB"/>
                  <a:ea typeface="HGP創英角ｺﾞｼｯｸUB"/>
                  <a:cs typeface="HGP創英角ｺﾞｼｯｸUB"/>
                </a:rPr>
                <a:t>コストパフォーマンス</a:t>
              </a:r>
              <a:endParaRPr kumimoji="1" lang="ja-JP" altLang="en-US" sz="2000" dirty="0">
                <a:solidFill>
                  <a:srgbClr val="FF66FF"/>
                </a:solidFill>
                <a:effectLst/>
                <a:latin typeface="HGP創英角ｺﾞｼｯｸUB"/>
                <a:ea typeface="HGP創英角ｺﾞｼｯｸUB"/>
                <a:cs typeface="HGP創英角ｺﾞｼｯｸUB"/>
              </a:endParaRPr>
            </a:p>
          </p:txBody>
        </p:sp>
      </p:grpSp>
      <p:cxnSp>
        <p:nvCxnSpPr>
          <p:cNvPr id="15" name="直線矢印コネクタ 14"/>
          <p:cNvCxnSpPr/>
          <p:nvPr/>
        </p:nvCxnSpPr>
        <p:spPr bwMode="auto">
          <a:xfrm>
            <a:off x="1572055" y="2590800"/>
            <a:ext cx="6705600" cy="0"/>
          </a:xfrm>
          <a:prstGeom prst="straightConnector1">
            <a:avLst/>
          </a:prstGeom>
          <a:solidFill>
            <a:schemeClr val="bg1"/>
          </a:solidFill>
          <a:ln w="76200" cap="flat" cmpd="sng" algn="ctr">
            <a:solidFill>
              <a:srgbClr val="33ACBD"/>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テキスト ボックス 25"/>
          <p:cNvSpPr txBox="1"/>
          <p:nvPr/>
        </p:nvSpPr>
        <p:spPr>
          <a:xfrm>
            <a:off x="6982255" y="1981200"/>
            <a:ext cx="1052892" cy="523220"/>
          </a:xfrm>
          <a:prstGeom prst="rect">
            <a:avLst/>
          </a:prstGeom>
          <a:noFill/>
        </p:spPr>
        <p:txBody>
          <a:bodyPr wrap="none" rtlCol="0">
            <a:spAutoFit/>
          </a:bodyPr>
          <a:lstStyle/>
          <a:p>
            <a:r>
              <a:rPr kumimoji="1" lang="ja-JP" altLang="en-US" sz="2800" dirty="0" smtClean="0">
                <a:solidFill>
                  <a:srgbClr val="008000"/>
                </a:solidFill>
                <a:effectLst/>
                <a:latin typeface="HGP創英角ｺﾞｼｯｸUB"/>
                <a:ea typeface="HGP創英角ｺﾞｼｯｸUB"/>
                <a:cs typeface="HGP創英角ｺﾞｼｯｸUB"/>
              </a:rPr>
              <a:t>リース</a:t>
            </a:r>
            <a:endParaRPr kumimoji="1" lang="ja-JP" altLang="en-US" sz="2800" dirty="0">
              <a:solidFill>
                <a:srgbClr val="008000"/>
              </a:solidFill>
              <a:effectLst/>
              <a:latin typeface="HGP創英角ｺﾞｼｯｸUB"/>
              <a:ea typeface="HGP創英角ｺﾞｼｯｸUB"/>
              <a:cs typeface="HGP創英角ｺﾞｼｯｸUB"/>
            </a:endParaRPr>
          </a:p>
        </p:txBody>
      </p:sp>
      <p:sp>
        <p:nvSpPr>
          <p:cNvPr id="37" name="角丸四角形吹き出し 36"/>
          <p:cNvSpPr/>
          <p:nvPr/>
        </p:nvSpPr>
        <p:spPr bwMode="auto">
          <a:xfrm>
            <a:off x="4620055" y="1371600"/>
            <a:ext cx="2133600" cy="609600"/>
          </a:xfrm>
          <a:prstGeom prst="wedgeRoundRectCallout">
            <a:avLst>
              <a:gd name="adj1" fmla="val 59881"/>
              <a:gd name="adj2" fmla="val 89583"/>
              <a:gd name="adj3" fmla="val 16667"/>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コストパフォーマンスが</a:t>
            </a:r>
            <a:endParaRPr kumimoji="0" lang="en-US" altLang="ja-JP" sz="1400" dirty="0" smtClean="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長期的に固定化</a:t>
            </a:r>
            <a:endParaRPr kumimoji="0" lang="ja-JP" altLang="en-US" sz="1400" b="0" i="0" u="none" strike="noStrike" cap="none" normalizeH="0" baseline="0" dirty="0" smtClean="0">
              <a:ln>
                <a:noFill/>
              </a:ln>
              <a:solidFill>
                <a:srgbClr val="FFFFFF"/>
              </a:solidFill>
              <a:effectLst/>
            </a:endParaRPr>
          </a:p>
        </p:txBody>
      </p:sp>
      <p:cxnSp>
        <p:nvCxnSpPr>
          <p:cNvPr id="28" name="直線矢印コネクタ 27"/>
          <p:cNvCxnSpPr/>
          <p:nvPr/>
        </p:nvCxnSpPr>
        <p:spPr bwMode="auto">
          <a:xfrm>
            <a:off x="1572055" y="2133600"/>
            <a:ext cx="6705600" cy="2819400"/>
          </a:xfrm>
          <a:prstGeom prst="straightConnector1">
            <a:avLst/>
          </a:prstGeom>
          <a:solidFill>
            <a:schemeClr val="bg1"/>
          </a:solidFill>
          <a:ln w="76200" cap="flat" cmpd="sng" algn="ctr">
            <a:solidFill>
              <a:srgbClr val="FF99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テキスト ボックス 30"/>
          <p:cNvSpPr txBox="1"/>
          <p:nvPr/>
        </p:nvSpPr>
        <p:spPr>
          <a:xfrm>
            <a:off x="6601255" y="4340086"/>
            <a:ext cx="1338828" cy="523220"/>
          </a:xfrm>
          <a:prstGeom prst="rect">
            <a:avLst/>
          </a:prstGeom>
          <a:noFill/>
        </p:spPr>
        <p:txBody>
          <a:bodyPr wrap="none" rtlCol="0">
            <a:spAutoFit/>
          </a:bodyPr>
          <a:lstStyle/>
          <a:p>
            <a:r>
              <a:rPr kumimoji="1" lang="ja-JP" altLang="en-US" sz="2800" dirty="0" smtClean="0">
                <a:solidFill>
                  <a:srgbClr val="0000FF"/>
                </a:solidFill>
                <a:effectLst/>
                <a:latin typeface="HGP創英角ｺﾞｼｯｸUB"/>
                <a:ea typeface="HGP創英角ｺﾞｼｯｸUB"/>
                <a:cs typeface="HGP創英角ｺﾞｼｯｸUB"/>
              </a:rPr>
              <a:t>クラウド</a:t>
            </a:r>
            <a:endParaRPr kumimoji="1" lang="ja-JP" altLang="en-US" sz="2800" dirty="0">
              <a:solidFill>
                <a:srgbClr val="0000FF"/>
              </a:solidFill>
              <a:effectLst/>
              <a:latin typeface="HGP創英角ｺﾞｼｯｸUB"/>
              <a:ea typeface="HGP創英角ｺﾞｼｯｸUB"/>
              <a:cs typeface="HGP創英角ｺﾞｼｯｸUB"/>
            </a:endParaRPr>
          </a:p>
        </p:txBody>
      </p:sp>
      <p:sp>
        <p:nvSpPr>
          <p:cNvPr id="38" name="角丸四角形吹き出し 37"/>
          <p:cNvSpPr/>
          <p:nvPr/>
        </p:nvSpPr>
        <p:spPr bwMode="auto">
          <a:xfrm>
            <a:off x="3324655" y="5105400"/>
            <a:ext cx="3276600" cy="609600"/>
          </a:xfrm>
          <a:prstGeom prst="wedgeRoundRectCallout">
            <a:avLst>
              <a:gd name="adj1" fmla="val 53761"/>
              <a:gd name="adj2" fmla="val -112500"/>
              <a:gd name="adj3" fmla="val 16667"/>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新機種追加、</a:t>
            </a:r>
            <a:r>
              <a:rPr kumimoji="0" lang="ja-JP" altLang="en-US" sz="1400" b="0" i="0" u="none" strike="noStrike" cap="none" normalizeH="0" baseline="0" dirty="0" smtClean="0">
                <a:ln>
                  <a:noFill/>
                </a:ln>
                <a:solidFill>
                  <a:srgbClr val="FFFFFF"/>
                </a:solidFill>
                <a:effectLst/>
              </a:rPr>
              <a:t>新旧の入替え</a:t>
            </a:r>
            <a:r>
              <a:rPr kumimoji="0" lang="ja-JP" altLang="en-US" sz="1400" dirty="0" smtClean="0">
                <a:solidFill>
                  <a:srgbClr val="FFFFFF"/>
                </a:solidFill>
              </a:rPr>
              <a:t>を繰り返し</a:t>
            </a:r>
            <a:endParaRPr kumimoji="0" lang="en-US" altLang="ja-JP" sz="1400" dirty="0" smtClean="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rPr>
              <a:t>継続的にコストパフォーマンスを改善</a:t>
            </a:r>
          </a:p>
        </p:txBody>
      </p:sp>
      <p:sp>
        <p:nvSpPr>
          <p:cNvPr id="41" name="角丸四角形吹き出し 40"/>
          <p:cNvSpPr/>
          <p:nvPr/>
        </p:nvSpPr>
        <p:spPr bwMode="auto">
          <a:xfrm>
            <a:off x="2029255" y="1371600"/>
            <a:ext cx="1752600" cy="609600"/>
          </a:xfrm>
          <a:prstGeom prst="wedgeRoundRectCallout">
            <a:avLst>
              <a:gd name="adj1" fmla="val -68232"/>
              <a:gd name="adj2" fmla="val 114174"/>
              <a:gd name="adj3" fmla="val 16667"/>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移行・環境変更に</a:t>
            </a:r>
            <a:endParaRPr kumimoji="0" lang="en-US" altLang="ja-JP" sz="1400" b="0" i="0" u="none" strike="noStrike" cap="none" normalizeH="0" baseline="0" dirty="0" smtClean="0">
              <a:ln>
                <a:noFill/>
              </a:ln>
              <a:solidFill>
                <a:schemeClr val="bg1"/>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かかる一時経費</a:t>
            </a:r>
          </a:p>
        </p:txBody>
      </p:sp>
      <p:cxnSp>
        <p:nvCxnSpPr>
          <p:cNvPr id="43" name="直線矢印コネクタ 42"/>
          <p:cNvCxnSpPr/>
          <p:nvPr/>
        </p:nvCxnSpPr>
        <p:spPr bwMode="auto">
          <a:xfrm>
            <a:off x="1648255" y="2219980"/>
            <a:ext cx="0" cy="294620"/>
          </a:xfrm>
          <a:prstGeom prst="straightConnector1">
            <a:avLst/>
          </a:prstGeom>
          <a:solidFill>
            <a:schemeClr val="bg1"/>
          </a:solidFill>
          <a:ln w="38100" cap="flat" cmpd="sng" algn="ctr">
            <a:solidFill>
              <a:srgbClr val="FF0000"/>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上下矢印 5"/>
          <p:cNvSpPr/>
          <p:nvPr/>
        </p:nvSpPr>
        <p:spPr bwMode="auto">
          <a:xfrm>
            <a:off x="7668055" y="2743200"/>
            <a:ext cx="609600" cy="1758950"/>
          </a:xfrm>
          <a:prstGeom prst="upDownArrow">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10" name="図形グループ 9"/>
          <p:cNvGrpSpPr/>
          <p:nvPr/>
        </p:nvGrpSpPr>
        <p:grpSpPr>
          <a:xfrm>
            <a:off x="5305855" y="3048000"/>
            <a:ext cx="2286000" cy="1066800"/>
            <a:chOff x="6705600" y="609600"/>
            <a:chExt cx="2286000" cy="1066800"/>
          </a:xfrm>
        </p:grpSpPr>
        <p:sp>
          <p:nvSpPr>
            <p:cNvPr id="9" name="星 24 8"/>
            <p:cNvSpPr/>
            <p:nvPr/>
          </p:nvSpPr>
          <p:spPr bwMode="auto">
            <a:xfrm>
              <a:off x="6705600" y="609600"/>
              <a:ext cx="2286000" cy="1066800"/>
            </a:xfrm>
            <a:prstGeom prst="star24">
              <a:avLst/>
            </a:prstGeom>
            <a:solidFill>
              <a:srgbClr val="FFFF00"/>
            </a:solidFill>
            <a:ln w="38100" cmpd="sng">
              <a:solidFill>
                <a:srgbClr val="FF6600"/>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7" name="図 6"/>
            <p:cNvPicPr>
              <a:picLocks noChangeAspect="1"/>
            </p:cNvPicPr>
            <p:nvPr/>
          </p:nvPicPr>
          <p:blipFill>
            <a:blip r:embed="rId5"/>
            <a:stretch>
              <a:fillRect/>
            </a:stretch>
          </p:blipFill>
          <p:spPr>
            <a:xfrm>
              <a:off x="7467600" y="757535"/>
              <a:ext cx="852985" cy="381000"/>
            </a:xfrm>
            <a:prstGeom prst="rect">
              <a:avLst/>
            </a:prstGeom>
          </p:spPr>
        </p:pic>
        <p:sp>
          <p:nvSpPr>
            <p:cNvPr id="8" name="テキスト ボックス 7"/>
            <p:cNvSpPr txBox="1"/>
            <p:nvPr/>
          </p:nvSpPr>
          <p:spPr>
            <a:xfrm>
              <a:off x="7328501" y="1062335"/>
              <a:ext cx="1082348" cy="400110"/>
            </a:xfrm>
            <a:prstGeom prst="rect">
              <a:avLst/>
            </a:prstGeom>
            <a:noFill/>
          </p:spPr>
          <p:txBody>
            <a:bodyPr wrap="none" rtlCol="0">
              <a:spAutoFit/>
            </a:bodyPr>
            <a:lstStyle/>
            <a:p>
              <a:pPr algn="ctr"/>
              <a:r>
                <a:rPr kumimoji="1" lang="en-US" altLang="ja-JP" sz="1000" dirty="0" smtClean="0">
                  <a:solidFill>
                    <a:srgbClr val="0000FF"/>
                  </a:solidFill>
                </a:rPr>
                <a:t>2006/3/14〜</a:t>
              </a:r>
              <a:endParaRPr lang="en-US" altLang="ja-JP" sz="1000" dirty="0">
                <a:solidFill>
                  <a:srgbClr val="0000FF"/>
                </a:solidFill>
              </a:endParaRPr>
            </a:p>
            <a:p>
              <a:pPr algn="ctr"/>
              <a:r>
                <a:rPr lang="en-US" altLang="ja-JP" sz="1000" dirty="0" smtClean="0">
                  <a:solidFill>
                    <a:srgbClr val="0000FF"/>
                  </a:solidFill>
                </a:rPr>
                <a:t>45</a:t>
              </a:r>
              <a:r>
                <a:rPr lang="ja-JP" altLang="en-US" sz="1000" dirty="0" smtClean="0">
                  <a:solidFill>
                    <a:srgbClr val="0000FF"/>
                  </a:solidFill>
                </a:rPr>
                <a:t>回以上値下げ</a:t>
              </a:r>
              <a:endParaRPr kumimoji="1" lang="ja-JP" altLang="en-US" sz="1000" dirty="0">
                <a:solidFill>
                  <a:srgbClr val="0000FF"/>
                </a:solidFill>
              </a:endParaRPr>
            </a:p>
          </p:txBody>
        </p:sp>
      </p:grpSp>
    </p:spTree>
    <p:extLst>
      <p:ext uri="{BB962C8B-B14F-4D97-AF65-F5344CB8AC3E}">
        <p14:creationId xmlns:p14="http://schemas.microsoft.com/office/powerpoint/2010/main" val="279544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図形グループ 23"/>
          <p:cNvGrpSpPr/>
          <p:nvPr/>
        </p:nvGrpSpPr>
        <p:grpSpPr>
          <a:xfrm>
            <a:off x="710406" y="2620982"/>
            <a:ext cx="3804444" cy="2116118"/>
            <a:chOff x="710406" y="2419350"/>
            <a:chExt cx="3804444" cy="2254250"/>
          </a:xfrm>
        </p:grpSpPr>
        <p:sp>
          <p:nvSpPr>
            <p:cNvPr id="10" name="正方形/長方形 9"/>
            <p:cNvSpPr/>
            <p:nvPr/>
          </p:nvSpPr>
          <p:spPr>
            <a:xfrm>
              <a:off x="710406" y="2419350"/>
              <a:ext cx="3804444" cy="225425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7" name="テキスト ボックス 16"/>
            <p:cNvSpPr txBox="1"/>
            <p:nvPr/>
          </p:nvSpPr>
          <p:spPr>
            <a:xfrm>
              <a:off x="968442" y="2803627"/>
              <a:ext cx="2313454" cy="1081962"/>
            </a:xfrm>
            <a:prstGeom prst="rect">
              <a:avLst/>
            </a:prstGeom>
            <a:noFill/>
          </p:spPr>
          <p:txBody>
            <a:bodyPr wrap="none" rtlCol="0">
              <a:spAutoFit/>
            </a:bodyPr>
            <a:lstStyle/>
            <a:p>
              <a:pPr marL="342900" indent="-342900">
                <a:buFont typeface="Wingdings" charset="2"/>
                <a:buChar char="v"/>
              </a:pPr>
              <a:r>
                <a:rPr kumimoji="1" lang="ja-JP" altLang="en-US" sz="2000" dirty="0" smtClean="0">
                  <a:solidFill>
                    <a:schemeClr val="bg1"/>
                  </a:solidFill>
                  <a:latin typeface="メイリオ"/>
                  <a:ea typeface="メイリオ"/>
                  <a:cs typeface="メイリオ"/>
                </a:rPr>
                <a:t>徹底した標準化</a:t>
              </a:r>
              <a:endParaRPr kumimoji="1" lang="en-US" altLang="ja-JP" sz="2000" dirty="0" smtClean="0">
                <a:solidFill>
                  <a:schemeClr val="bg1"/>
                </a:solidFill>
                <a:latin typeface="メイリオ"/>
                <a:ea typeface="メイリオ"/>
                <a:cs typeface="メイリオ"/>
              </a:endParaRPr>
            </a:p>
            <a:p>
              <a:pPr marL="342900" indent="-342900">
                <a:buFont typeface="Wingdings" charset="2"/>
                <a:buChar char="v"/>
              </a:pPr>
              <a:r>
                <a:rPr kumimoji="1" lang="ja-JP" altLang="en-US" sz="2000" dirty="0" smtClean="0">
                  <a:solidFill>
                    <a:schemeClr val="bg1"/>
                  </a:solidFill>
                  <a:latin typeface="メイリオ"/>
                  <a:ea typeface="メイリオ"/>
                  <a:cs typeface="メイリオ"/>
                </a:rPr>
                <a:t>大量購入</a:t>
              </a:r>
              <a:endParaRPr kumimoji="1" lang="en-US" altLang="ja-JP" sz="2000" dirty="0" smtClean="0">
                <a:solidFill>
                  <a:schemeClr val="bg1"/>
                </a:solidFill>
                <a:latin typeface="メイリオ"/>
                <a:ea typeface="メイリオ"/>
                <a:cs typeface="メイリオ"/>
              </a:endParaRPr>
            </a:p>
            <a:p>
              <a:pPr marL="342900" indent="-342900">
                <a:buFont typeface="Wingdings" charset="2"/>
                <a:buChar char="v"/>
              </a:pPr>
              <a:r>
                <a:rPr lang="ja-JP" altLang="en-US" sz="2000" dirty="0" smtClean="0">
                  <a:solidFill>
                    <a:schemeClr val="bg1"/>
                  </a:solidFill>
                  <a:latin typeface="メイリオ"/>
                  <a:ea typeface="メイリオ"/>
                  <a:cs typeface="メイリオ"/>
                </a:rPr>
                <a:t>負荷の平準化</a:t>
              </a:r>
              <a:endParaRPr kumimoji="1" lang="ja-JP" altLang="en-US" sz="2000" dirty="0">
                <a:solidFill>
                  <a:schemeClr val="bg1"/>
                </a:solidFill>
                <a:latin typeface="メイリオ"/>
                <a:ea typeface="メイリオ"/>
                <a:cs typeface="メイリオ"/>
              </a:endParaRPr>
            </a:p>
          </p:txBody>
        </p:sp>
      </p:grpSp>
      <p:grpSp>
        <p:nvGrpSpPr>
          <p:cNvPr id="25" name="図形グループ 24"/>
          <p:cNvGrpSpPr/>
          <p:nvPr/>
        </p:nvGrpSpPr>
        <p:grpSpPr>
          <a:xfrm>
            <a:off x="4633912" y="2620982"/>
            <a:ext cx="3804444" cy="2116118"/>
            <a:chOff x="4633912" y="2419350"/>
            <a:chExt cx="3804444" cy="2254250"/>
          </a:xfrm>
        </p:grpSpPr>
        <p:sp>
          <p:nvSpPr>
            <p:cNvPr id="9" name="正方形/長方形 8"/>
            <p:cNvSpPr/>
            <p:nvPr/>
          </p:nvSpPr>
          <p:spPr>
            <a:xfrm>
              <a:off x="4633912" y="2419350"/>
              <a:ext cx="3804444" cy="225425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8" name="テキスト ボックス 17"/>
            <p:cNvSpPr txBox="1"/>
            <p:nvPr/>
          </p:nvSpPr>
          <p:spPr>
            <a:xfrm>
              <a:off x="5663237" y="2803627"/>
              <a:ext cx="2569934" cy="1429394"/>
            </a:xfrm>
            <a:prstGeom prst="rect">
              <a:avLst/>
            </a:prstGeom>
            <a:noFill/>
          </p:spPr>
          <p:txBody>
            <a:bodyPr wrap="none" rtlCol="0">
              <a:spAutoFit/>
            </a:bodyPr>
            <a:lstStyle/>
            <a:p>
              <a:pPr marL="342900" indent="-342900">
                <a:buFont typeface="Wingdings" charset="2"/>
                <a:buChar char="v"/>
              </a:pPr>
              <a:r>
                <a:rPr kumimoji="1" lang="en-US" altLang="ja-JP" sz="2000" dirty="0" smtClean="0">
                  <a:solidFill>
                    <a:schemeClr val="bg1"/>
                  </a:solidFill>
                  <a:latin typeface="メイリオ"/>
                  <a:ea typeface="メイリオ"/>
                  <a:cs typeface="メイリオ"/>
                </a:rPr>
                <a:t>API</a:t>
              </a:r>
              <a:r>
                <a:rPr kumimoji="1" lang="ja-JP" altLang="en-US" sz="2000" dirty="0" smtClean="0">
                  <a:solidFill>
                    <a:schemeClr val="bg1"/>
                  </a:solidFill>
                  <a:latin typeface="メイリオ"/>
                  <a:ea typeface="メイリオ"/>
                  <a:cs typeface="メイリオ"/>
                </a:rPr>
                <a:t>の充実・整備</a:t>
              </a:r>
              <a:endParaRPr kumimoji="1" lang="en-US" altLang="ja-JP" sz="2000" dirty="0" smtClean="0">
                <a:solidFill>
                  <a:schemeClr val="bg1"/>
                </a:solidFill>
                <a:latin typeface="メイリオ"/>
                <a:ea typeface="メイリオ"/>
                <a:cs typeface="メイリオ"/>
              </a:endParaRPr>
            </a:p>
            <a:p>
              <a:pPr marL="342900" indent="-342900">
                <a:buFont typeface="Wingdings" charset="2"/>
                <a:buChar char="v"/>
              </a:pPr>
              <a:r>
                <a:rPr lang="ja-JP" altLang="en-US" sz="2000" dirty="0" smtClean="0">
                  <a:solidFill>
                    <a:schemeClr val="bg1"/>
                  </a:solidFill>
                  <a:latin typeface="メイリオ"/>
                  <a:ea typeface="メイリオ"/>
                  <a:cs typeface="メイリオ"/>
                </a:rPr>
                <a:t>セルフサービス化</a:t>
              </a:r>
            </a:p>
            <a:p>
              <a:pPr marL="342900" indent="-342900">
                <a:buFont typeface="Wingdings" charset="2"/>
                <a:buChar char="v"/>
              </a:pPr>
              <a:r>
                <a:rPr lang="ja-JP" altLang="en-US" sz="2000" dirty="0" smtClean="0">
                  <a:solidFill>
                    <a:schemeClr val="bg1"/>
                  </a:solidFill>
                  <a:latin typeface="メイリオ"/>
                  <a:ea typeface="メイリオ"/>
                  <a:cs typeface="メイリオ"/>
                </a:rPr>
                <a:t>機能のメニュー化</a:t>
              </a:r>
              <a:endParaRPr lang="en-US" altLang="ja-JP" sz="2000" dirty="0" smtClean="0">
                <a:solidFill>
                  <a:schemeClr val="bg1"/>
                </a:solidFill>
                <a:latin typeface="メイリオ"/>
                <a:ea typeface="メイリオ"/>
                <a:cs typeface="メイリオ"/>
              </a:endParaRPr>
            </a:p>
          </p:txBody>
        </p:sp>
      </p:grpSp>
      <p:sp>
        <p:nvSpPr>
          <p:cNvPr id="2" name="タイトル 1"/>
          <p:cNvSpPr>
            <a:spLocks noGrp="1"/>
          </p:cNvSpPr>
          <p:nvPr>
            <p:ph type="title"/>
          </p:nvPr>
        </p:nvSpPr>
        <p:spPr/>
        <p:txBody>
          <a:bodyPr/>
          <a:lstStyle/>
          <a:p>
            <a:r>
              <a:rPr kumimoji="1" lang="ja-JP" altLang="en-US" dirty="0" smtClean="0"/>
              <a:t>クラウド・コンピューティングのビジネス構造</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13</a:t>
            </a:fld>
            <a:endParaRPr kumimoji="1" lang="ja-JP" altLang="en-US"/>
          </a:p>
        </p:txBody>
      </p:sp>
      <p:sp>
        <p:nvSpPr>
          <p:cNvPr id="11" name="正方形/長方形 10"/>
          <p:cNvSpPr/>
          <p:nvPr/>
        </p:nvSpPr>
        <p:spPr>
          <a:xfrm>
            <a:off x="706438" y="4837132"/>
            <a:ext cx="7727950" cy="1085850"/>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200" dirty="0" smtClean="0">
                <a:solidFill>
                  <a:srgbClr val="FFFFFF"/>
                </a:solidFill>
                <a:latin typeface="メイリオ"/>
                <a:ea typeface="メイリオ"/>
                <a:cs typeface="メイリオ"/>
              </a:rPr>
              <a:t>クラウド・コンピューティング</a:t>
            </a:r>
            <a:endParaRPr lang="en-US" altLang="ja-JP" sz="3200" dirty="0" smtClean="0">
              <a:solidFill>
                <a:srgbClr val="FFFFFF"/>
              </a:solidFill>
              <a:latin typeface="メイリオ"/>
              <a:ea typeface="メイリオ"/>
              <a:cs typeface="メイリオ"/>
            </a:endParaRPr>
          </a:p>
          <a:p>
            <a:pPr algn="ctr"/>
            <a:endParaRPr kumimoji="1" lang="ja-JP" altLang="en-US" sz="3200" dirty="0">
              <a:solidFill>
                <a:srgbClr val="FFFFFF"/>
              </a:solidFill>
              <a:latin typeface="メイリオ"/>
              <a:ea typeface="メイリオ"/>
              <a:cs typeface="メイリオ"/>
            </a:endParaRPr>
          </a:p>
        </p:txBody>
      </p:sp>
      <p:sp>
        <p:nvSpPr>
          <p:cNvPr id="12" name="正方形/長方形 11"/>
          <p:cNvSpPr/>
          <p:nvPr/>
        </p:nvSpPr>
        <p:spPr>
          <a:xfrm>
            <a:off x="3649663" y="3239498"/>
            <a:ext cx="1841500" cy="37621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オンデマンド</a:t>
            </a:r>
            <a:endParaRPr kumimoji="1" lang="ja-JP" altLang="en-US" dirty="0">
              <a:solidFill>
                <a:srgbClr val="FFFFFF"/>
              </a:solidFill>
              <a:latin typeface="メイリオ"/>
              <a:ea typeface="メイリオ"/>
              <a:cs typeface="メイリオ"/>
            </a:endParaRPr>
          </a:p>
        </p:txBody>
      </p:sp>
      <p:sp>
        <p:nvSpPr>
          <p:cNvPr id="13" name="正方形/長方形 12"/>
          <p:cNvSpPr/>
          <p:nvPr/>
        </p:nvSpPr>
        <p:spPr>
          <a:xfrm>
            <a:off x="3649663" y="3679864"/>
            <a:ext cx="1841500" cy="37621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従量課金</a:t>
            </a:r>
            <a:endParaRPr kumimoji="1" lang="ja-JP" altLang="en-US" dirty="0">
              <a:solidFill>
                <a:srgbClr val="FFFFFF"/>
              </a:solidFill>
              <a:latin typeface="メイリオ"/>
              <a:ea typeface="メイリオ"/>
              <a:cs typeface="メイリオ"/>
            </a:endParaRPr>
          </a:p>
        </p:txBody>
      </p:sp>
      <p:sp>
        <p:nvSpPr>
          <p:cNvPr id="14" name="正方形/長方形 13"/>
          <p:cNvSpPr/>
          <p:nvPr/>
        </p:nvSpPr>
        <p:spPr>
          <a:xfrm>
            <a:off x="3649663" y="2798782"/>
            <a:ext cx="1841500" cy="37621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自動化・自律化</a:t>
            </a:r>
            <a:endParaRPr kumimoji="1" lang="ja-JP" altLang="en-US" dirty="0">
              <a:solidFill>
                <a:srgbClr val="FFFFFF"/>
              </a:solidFill>
              <a:latin typeface="メイリオ"/>
              <a:ea typeface="メイリオ"/>
              <a:cs typeface="メイリオ"/>
            </a:endParaRPr>
          </a:p>
        </p:txBody>
      </p:sp>
      <p:grpSp>
        <p:nvGrpSpPr>
          <p:cNvPr id="22" name="図形グループ 21"/>
          <p:cNvGrpSpPr/>
          <p:nvPr/>
        </p:nvGrpSpPr>
        <p:grpSpPr>
          <a:xfrm>
            <a:off x="710406" y="1350982"/>
            <a:ext cx="4438650" cy="1181100"/>
            <a:chOff x="710406" y="1149350"/>
            <a:chExt cx="4438650" cy="1181100"/>
          </a:xfrm>
        </p:grpSpPr>
        <p:sp>
          <p:nvSpPr>
            <p:cNvPr id="7" name="フリーフォーム 6"/>
            <p:cNvSpPr/>
            <p:nvPr/>
          </p:nvSpPr>
          <p:spPr>
            <a:xfrm>
              <a:off x="710406" y="1149350"/>
              <a:ext cx="4438650" cy="1181100"/>
            </a:xfrm>
            <a:custGeom>
              <a:avLst/>
              <a:gdLst>
                <a:gd name="connsiteX0" fmla="*/ 0 w 4438650"/>
                <a:gd name="connsiteY0" fmla="*/ 0 h 1181100"/>
                <a:gd name="connsiteX1" fmla="*/ 0 w 4438650"/>
                <a:gd name="connsiteY1" fmla="*/ 1181100 h 1181100"/>
                <a:gd name="connsiteX2" fmla="*/ 4438650 w 4438650"/>
                <a:gd name="connsiteY2" fmla="*/ 1181100 h 1181100"/>
                <a:gd name="connsiteX3" fmla="*/ 3257550 w 4438650"/>
                <a:gd name="connsiteY3" fmla="*/ 6350 h 1181100"/>
                <a:gd name="connsiteX4" fmla="*/ 0 w 4438650"/>
                <a:gd name="connsiteY4" fmla="*/ 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50" h="1181100">
                  <a:moveTo>
                    <a:pt x="0" y="0"/>
                  </a:moveTo>
                  <a:lnTo>
                    <a:pt x="0" y="1181100"/>
                  </a:lnTo>
                  <a:lnTo>
                    <a:pt x="4438650" y="1181100"/>
                  </a:lnTo>
                  <a:lnTo>
                    <a:pt x="3257550" y="6350"/>
                  </a:lnTo>
                  <a:lnTo>
                    <a:pt x="0" y="0"/>
                  </a:lnTo>
                  <a:close/>
                </a:path>
              </a:pathLst>
            </a:cu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 name="テキスト ボックス 14"/>
            <p:cNvSpPr txBox="1"/>
            <p:nvPr/>
          </p:nvSpPr>
          <p:spPr>
            <a:xfrm>
              <a:off x="1101792" y="1308100"/>
              <a:ext cx="2339102" cy="954107"/>
            </a:xfrm>
            <a:prstGeom prst="rect">
              <a:avLst/>
            </a:prstGeom>
            <a:noFill/>
          </p:spPr>
          <p:txBody>
            <a:bodyPr wrap="none" rtlCol="0">
              <a:spAutoFit/>
            </a:bodyPr>
            <a:lstStyle/>
            <a:p>
              <a:r>
                <a:rPr kumimoji="1" lang="ja-JP" altLang="en-US" sz="2800" dirty="0" smtClean="0">
                  <a:solidFill>
                    <a:srgbClr val="FFFFFF"/>
                  </a:solidFill>
                  <a:latin typeface="メイリオ"/>
                  <a:ea typeface="メイリオ"/>
                  <a:cs typeface="メイリオ"/>
                </a:rPr>
                <a:t>システム資源</a:t>
              </a:r>
              <a:endParaRPr kumimoji="1" lang="en-US" altLang="ja-JP" sz="2800" dirty="0" smtClean="0">
                <a:solidFill>
                  <a:srgbClr val="FFFFFF"/>
                </a:solidFill>
                <a:latin typeface="メイリオ"/>
                <a:ea typeface="メイリオ"/>
                <a:cs typeface="メイリオ"/>
              </a:endParaRPr>
            </a:p>
            <a:p>
              <a:r>
                <a:rPr lang="ja-JP" altLang="en-US" sz="2800" dirty="0" smtClean="0">
                  <a:solidFill>
                    <a:srgbClr val="FFFFFF"/>
                  </a:solidFill>
                  <a:latin typeface="メイリオ"/>
                  <a:ea typeface="メイリオ"/>
                  <a:cs typeface="メイリオ"/>
                </a:rPr>
                <a:t>の共同購買</a:t>
              </a:r>
              <a:endParaRPr kumimoji="1" lang="ja-JP" altLang="en-US" sz="2800" dirty="0">
                <a:solidFill>
                  <a:srgbClr val="FFFFFF"/>
                </a:solidFill>
                <a:latin typeface="メイリオ"/>
                <a:ea typeface="メイリオ"/>
                <a:cs typeface="メイリオ"/>
              </a:endParaRPr>
            </a:p>
          </p:txBody>
        </p:sp>
      </p:grpSp>
      <p:grpSp>
        <p:nvGrpSpPr>
          <p:cNvPr id="23" name="図形グループ 22"/>
          <p:cNvGrpSpPr/>
          <p:nvPr/>
        </p:nvGrpSpPr>
        <p:grpSpPr>
          <a:xfrm>
            <a:off x="3999706" y="1350982"/>
            <a:ext cx="4438650" cy="1181100"/>
            <a:chOff x="3999706" y="1149350"/>
            <a:chExt cx="4438650" cy="1181100"/>
          </a:xfrm>
        </p:grpSpPr>
        <p:sp>
          <p:nvSpPr>
            <p:cNvPr id="8" name="フリーフォーム 7"/>
            <p:cNvSpPr/>
            <p:nvPr/>
          </p:nvSpPr>
          <p:spPr>
            <a:xfrm flipH="1" flipV="1">
              <a:off x="3999706" y="1149350"/>
              <a:ext cx="4438650" cy="1181100"/>
            </a:xfrm>
            <a:custGeom>
              <a:avLst/>
              <a:gdLst>
                <a:gd name="connsiteX0" fmla="*/ 0 w 4438650"/>
                <a:gd name="connsiteY0" fmla="*/ 0 h 1181100"/>
                <a:gd name="connsiteX1" fmla="*/ 0 w 4438650"/>
                <a:gd name="connsiteY1" fmla="*/ 1181100 h 1181100"/>
                <a:gd name="connsiteX2" fmla="*/ 4438650 w 4438650"/>
                <a:gd name="connsiteY2" fmla="*/ 1181100 h 1181100"/>
                <a:gd name="connsiteX3" fmla="*/ 3257550 w 4438650"/>
                <a:gd name="connsiteY3" fmla="*/ 6350 h 1181100"/>
                <a:gd name="connsiteX4" fmla="*/ 0 w 4438650"/>
                <a:gd name="connsiteY4" fmla="*/ 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50" h="1181100">
                  <a:moveTo>
                    <a:pt x="0" y="0"/>
                  </a:moveTo>
                  <a:lnTo>
                    <a:pt x="0" y="1181100"/>
                  </a:lnTo>
                  <a:lnTo>
                    <a:pt x="4438650" y="1181100"/>
                  </a:lnTo>
                  <a:lnTo>
                    <a:pt x="3257550" y="6350"/>
                  </a:lnTo>
                  <a:lnTo>
                    <a:pt x="0" y="0"/>
                  </a:lnTo>
                  <a:close/>
                </a:path>
              </a:pathLst>
            </a:cu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6" name="テキスト ボックス 15"/>
            <p:cNvSpPr txBox="1"/>
            <p:nvPr/>
          </p:nvSpPr>
          <p:spPr>
            <a:xfrm>
              <a:off x="5889583" y="1479550"/>
              <a:ext cx="1980029" cy="523220"/>
            </a:xfrm>
            <a:prstGeom prst="rect">
              <a:avLst/>
            </a:prstGeom>
            <a:noFill/>
          </p:spPr>
          <p:txBody>
            <a:bodyPr wrap="none" rtlCol="0">
              <a:spAutoFit/>
            </a:bodyPr>
            <a:lstStyle/>
            <a:p>
              <a:pPr algn="ctr"/>
              <a:r>
                <a:rPr kumimoji="1" lang="ja-JP" altLang="en-US" sz="2800" dirty="0" smtClean="0">
                  <a:solidFill>
                    <a:srgbClr val="FFFFFF"/>
                  </a:solidFill>
                  <a:latin typeface="メイリオ"/>
                  <a:ea typeface="メイリオ"/>
                  <a:cs typeface="メイリオ"/>
                </a:rPr>
                <a:t>サービス化</a:t>
              </a:r>
              <a:endParaRPr kumimoji="1" lang="en-US" altLang="ja-JP" sz="2800" dirty="0" smtClean="0">
                <a:solidFill>
                  <a:srgbClr val="FFFFFF"/>
                </a:solidFill>
                <a:latin typeface="メイリオ"/>
                <a:ea typeface="メイリオ"/>
                <a:cs typeface="メイリオ"/>
              </a:endParaRPr>
            </a:p>
          </p:txBody>
        </p:sp>
      </p:grpSp>
      <p:sp>
        <p:nvSpPr>
          <p:cNvPr id="19" name="正方形/長方形 18"/>
          <p:cNvSpPr/>
          <p:nvPr/>
        </p:nvSpPr>
        <p:spPr>
          <a:xfrm>
            <a:off x="1376363" y="5472132"/>
            <a:ext cx="1841500" cy="3492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低コスト</a:t>
            </a:r>
            <a:endParaRPr kumimoji="1" lang="ja-JP" altLang="en-US" sz="1600" dirty="0">
              <a:solidFill>
                <a:srgbClr val="FFFFFF"/>
              </a:solidFill>
              <a:latin typeface="メイリオ"/>
              <a:ea typeface="メイリオ"/>
              <a:cs typeface="メイリオ"/>
            </a:endParaRPr>
          </a:p>
        </p:txBody>
      </p:sp>
      <p:sp>
        <p:nvSpPr>
          <p:cNvPr id="20" name="正方形/長方形 19"/>
          <p:cNvSpPr/>
          <p:nvPr/>
        </p:nvSpPr>
        <p:spPr>
          <a:xfrm>
            <a:off x="3649663" y="5472132"/>
            <a:ext cx="1841500" cy="3492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俊敏性</a:t>
            </a:r>
            <a:endParaRPr kumimoji="1" lang="ja-JP" altLang="en-US" sz="1600" dirty="0">
              <a:solidFill>
                <a:srgbClr val="FFFFFF"/>
              </a:solidFill>
              <a:latin typeface="メイリオ"/>
              <a:ea typeface="メイリオ"/>
              <a:cs typeface="メイリオ"/>
            </a:endParaRPr>
          </a:p>
        </p:txBody>
      </p:sp>
      <p:sp>
        <p:nvSpPr>
          <p:cNvPr id="21" name="正方形/長方形 20"/>
          <p:cNvSpPr/>
          <p:nvPr/>
        </p:nvSpPr>
        <p:spPr>
          <a:xfrm>
            <a:off x="5922596" y="5472132"/>
            <a:ext cx="1841500" cy="3492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スケーラビリティ</a:t>
            </a:r>
            <a:endParaRPr kumimoji="1" lang="ja-JP" altLang="en-US" sz="1600" dirty="0">
              <a:solidFill>
                <a:srgbClr val="FFFFFF"/>
              </a:solidFill>
              <a:latin typeface="メイリオ"/>
              <a:ea typeface="メイリオ"/>
              <a:cs typeface="メイリオ"/>
            </a:endParaRPr>
          </a:p>
        </p:txBody>
      </p:sp>
      <p:sp>
        <p:nvSpPr>
          <p:cNvPr id="4" name="正方形/長方形 3"/>
          <p:cNvSpPr/>
          <p:nvPr/>
        </p:nvSpPr>
        <p:spPr>
          <a:xfrm>
            <a:off x="1380331" y="4165600"/>
            <a:ext cx="6387733" cy="442932"/>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smtClean="0">
                <a:solidFill>
                  <a:srgbClr val="FFFFFF"/>
                </a:solidFill>
                <a:latin typeface="メイリオ"/>
                <a:ea typeface="メイリオ"/>
                <a:cs typeface="メイリオ"/>
              </a:rPr>
              <a:t>SDI (Software </a:t>
            </a:r>
            <a:r>
              <a:rPr lang="en-US" altLang="ja-JP" sz="2000" smtClean="0">
                <a:solidFill>
                  <a:srgbClr val="FFFFFF"/>
                </a:solidFill>
                <a:latin typeface="メイリオ"/>
                <a:ea typeface="メイリオ"/>
                <a:cs typeface="メイリオ"/>
              </a:rPr>
              <a:t>Defined Infrastructure</a:t>
            </a:r>
            <a:r>
              <a:rPr lang="en-US" altLang="ja-JP" sz="2000" dirty="0" smtClean="0">
                <a:solidFill>
                  <a:srgbClr val="FFFFFF"/>
                </a:solidFill>
                <a:latin typeface="メイリオ"/>
                <a:ea typeface="メイリオ"/>
                <a:cs typeface="メイリオ"/>
              </a:rPr>
              <a:t>)</a:t>
            </a:r>
            <a:endParaRPr lang="ja-JP" altLang="en-US" sz="20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14597854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dissolve">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1"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p:tgtEl>
                                          <p:spTgt spid="11"/>
                                        </p:tgtEl>
                                        <p:attrNameLst>
                                          <p:attrName>ppt_y</p:attrName>
                                        </p:attrNameLst>
                                      </p:cBhvr>
                                      <p:tavLst>
                                        <p:tav tm="0">
                                          <p:val>
                                            <p:strVal val="#ppt_y-#ppt_h*1.125000"/>
                                          </p:val>
                                        </p:tav>
                                        <p:tav tm="100000">
                                          <p:val>
                                            <p:strVal val="#ppt_y"/>
                                          </p:val>
                                        </p:tav>
                                      </p:tavLst>
                                    </p:anim>
                                    <p:animEffect transition="in" filter="wipe(dow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animEffect transition="in" filter="fade">
                                      <p:cBhvr>
                                        <p:cTn id="64" dur="500"/>
                                        <p:tgtEl>
                                          <p:spTgt spid="20"/>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fltVal val="0"/>
                                          </p:val>
                                        </p:tav>
                                        <p:tav tm="100000">
                                          <p:val>
                                            <p:strVal val="#ppt_w"/>
                                          </p:val>
                                        </p:tav>
                                      </p:tavLst>
                                    </p:anim>
                                    <p:anim calcmode="lin" valueType="num">
                                      <p:cBhvr>
                                        <p:cTn id="68" dur="500" fill="hold"/>
                                        <p:tgtEl>
                                          <p:spTgt spid="21"/>
                                        </p:tgtEl>
                                        <p:attrNameLst>
                                          <p:attrName>ppt_h</p:attrName>
                                        </p:attrNameLst>
                                      </p:cBhvr>
                                      <p:tavLst>
                                        <p:tav tm="0">
                                          <p:val>
                                            <p:fltVal val="0"/>
                                          </p:val>
                                        </p:tav>
                                        <p:tav tm="100000">
                                          <p:val>
                                            <p:strVal val="#ppt_h"/>
                                          </p:val>
                                        </p:tav>
                                      </p:tavLst>
                                    </p:anim>
                                    <p:animEffect transition="in" filter="fade">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9" grpId="0" animBg="1"/>
      <p:bldP spid="20" grpId="0" animBg="1"/>
      <p:bldP spid="21"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クラウド・コンピューティングと</a:t>
            </a:r>
            <a:r>
              <a:rPr kumimoji="1" lang="en-US" altLang="ja-JP" dirty="0" smtClean="0"/>
              <a:t>Web</a:t>
            </a:r>
            <a:r>
              <a:rPr kumimoji="1" lang="ja-JP" altLang="en-US" dirty="0" smtClean="0"/>
              <a:t>スケール</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14</a:t>
            </a:fld>
            <a:endParaRPr kumimoji="1" lang="ja-JP" altLang="en-US"/>
          </a:p>
        </p:txBody>
      </p:sp>
      <p:cxnSp>
        <p:nvCxnSpPr>
          <p:cNvPr id="5" name="直線矢印コネクタ 4"/>
          <p:cNvCxnSpPr/>
          <p:nvPr/>
        </p:nvCxnSpPr>
        <p:spPr>
          <a:xfrm flipV="1">
            <a:off x="489955" y="1432655"/>
            <a:ext cx="0" cy="44599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直線矢印コネクタ 8"/>
          <p:cNvCxnSpPr/>
          <p:nvPr/>
        </p:nvCxnSpPr>
        <p:spPr>
          <a:xfrm flipV="1">
            <a:off x="489955" y="5892563"/>
            <a:ext cx="3835855"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右矢印 12"/>
          <p:cNvSpPr/>
          <p:nvPr/>
        </p:nvSpPr>
        <p:spPr>
          <a:xfrm rot="18710056">
            <a:off x="-231888" y="3106964"/>
            <a:ext cx="5389898" cy="1355732"/>
          </a:xfrm>
          <a:custGeom>
            <a:avLst/>
            <a:gdLst>
              <a:gd name="connsiteX0" fmla="*/ 0 w 3139599"/>
              <a:gd name="connsiteY0" fmla="*/ 232092 h 928369"/>
              <a:gd name="connsiteX1" fmla="*/ 2675415 w 3139599"/>
              <a:gd name="connsiteY1" fmla="*/ 232092 h 928369"/>
              <a:gd name="connsiteX2" fmla="*/ 2675415 w 3139599"/>
              <a:gd name="connsiteY2" fmla="*/ 0 h 928369"/>
              <a:gd name="connsiteX3" fmla="*/ 3139599 w 3139599"/>
              <a:gd name="connsiteY3" fmla="*/ 464185 h 928369"/>
              <a:gd name="connsiteX4" fmla="*/ 2675415 w 3139599"/>
              <a:gd name="connsiteY4" fmla="*/ 928369 h 928369"/>
              <a:gd name="connsiteX5" fmla="*/ 2675415 w 3139599"/>
              <a:gd name="connsiteY5" fmla="*/ 696277 h 928369"/>
              <a:gd name="connsiteX6" fmla="*/ 0 w 3139599"/>
              <a:gd name="connsiteY6" fmla="*/ 696277 h 928369"/>
              <a:gd name="connsiteX7" fmla="*/ 0 w 3139599"/>
              <a:gd name="connsiteY7" fmla="*/ 232092 h 928369"/>
              <a:gd name="connsiteX0" fmla="*/ 0 w 3146045"/>
              <a:gd name="connsiteY0" fmla="*/ 477078 h 928369"/>
              <a:gd name="connsiteX1" fmla="*/ 2681861 w 3146045"/>
              <a:gd name="connsiteY1" fmla="*/ 232092 h 928369"/>
              <a:gd name="connsiteX2" fmla="*/ 2681861 w 3146045"/>
              <a:gd name="connsiteY2" fmla="*/ 0 h 928369"/>
              <a:gd name="connsiteX3" fmla="*/ 3146045 w 3146045"/>
              <a:gd name="connsiteY3" fmla="*/ 464185 h 928369"/>
              <a:gd name="connsiteX4" fmla="*/ 2681861 w 3146045"/>
              <a:gd name="connsiteY4" fmla="*/ 928369 h 928369"/>
              <a:gd name="connsiteX5" fmla="*/ 2681861 w 3146045"/>
              <a:gd name="connsiteY5" fmla="*/ 696277 h 928369"/>
              <a:gd name="connsiteX6" fmla="*/ 6446 w 3146045"/>
              <a:gd name="connsiteY6" fmla="*/ 696277 h 928369"/>
              <a:gd name="connsiteX7" fmla="*/ 0 w 3146045"/>
              <a:gd name="connsiteY7" fmla="*/ 477078 h 928369"/>
              <a:gd name="connsiteX0" fmla="*/ 12894 w 3158939"/>
              <a:gd name="connsiteY0" fmla="*/ 477078 h 928369"/>
              <a:gd name="connsiteX1" fmla="*/ 2694755 w 3158939"/>
              <a:gd name="connsiteY1" fmla="*/ 232092 h 928369"/>
              <a:gd name="connsiteX2" fmla="*/ 2694755 w 3158939"/>
              <a:gd name="connsiteY2" fmla="*/ 0 h 928369"/>
              <a:gd name="connsiteX3" fmla="*/ 3158939 w 3158939"/>
              <a:gd name="connsiteY3" fmla="*/ 464185 h 928369"/>
              <a:gd name="connsiteX4" fmla="*/ 2694755 w 3158939"/>
              <a:gd name="connsiteY4" fmla="*/ 928369 h 928369"/>
              <a:gd name="connsiteX5" fmla="*/ 2694755 w 3158939"/>
              <a:gd name="connsiteY5" fmla="*/ 696277 h 928369"/>
              <a:gd name="connsiteX6" fmla="*/ 0 w 3158939"/>
              <a:gd name="connsiteY6" fmla="*/ 483526 h 928369"/>
              <a:gd name="connsiteX7" fmla="*/ 12894 w 3158939"/>
              <a:gd name="connsiteY7" fmla="*/ 477078 h 92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8939" h="928369">
                <a:moveTo>
                  <a:pt x="12894" y="477078"/>
                </a:moveTo>
                <a:lnTo>
                  <a:pt x="2694755" y="232092"/>
                </a:lnTo>
                <a:lnTo>
                  <a:pt x="2694755" y="0"/>
                </a:lnTo>
                <a:lnTo>
                  <a:pt x="3158939" y="464185"/>
                </a:lnTo>
                <a:lnTo>
                  <a:pt x="2694755" y="928369"/>
                </a:lnTo>
                <a:lnTo>
                  <a:pt x="2694755" y="696277"/>
                </a:lnTo>
                <a:lnTo>
                  <a:pt x="0" y="483526"/>
                </a:lnTo>
                <a:lnTo>
                  <a:pt x="12894" y="477078"/>
                </a:lnTo>
                <a:close/>
              </a:path>
            </a:pathLst>
          </a:cu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8" name="図形グループ 17"/>
          <p:cNvGrpSpPr/>
          <p:nvPr/>
        </p:nvGrpSpPr>
        <p:grpSpPr>
          <a:xfrm>
            <a:off x="589685" y="5191222"/>
            <a:ext cx="131584" cy="275838"/>
            <a:chOff x="1305189" y="2570455"/>
            <a:chExt cx="969964" cy="2007872"/>
          </a:xfrm>
        </p:grpSpPr>
        <p:sp>
          <p:nvSpPr>
            <p:cNvPr id="19" name="円/楕円 18"/>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フローチャート: 論理積ゲート 19"/>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1" name="図形グループ 20"/>
          <p:cNvGrpSpPr/>
          <p:nvPr/>
        </p:nvGrpSpPr>
        <p:grpSpPr>
          <a:xfrm>
            <a:off x="811908" y="5191222"/>
            <a:ext cx="131584" cy="275838"/>
            <a:chOff x="1305189" y="2570455"/>
            <a:chExt cx="969964" cy="2007872"/>
          </a:xfrm>
        </p:grpSpPr>
        <p:sp>
          <p:nvSpPr>
            <p:cNvPr id="22" name="円/楕円 21"/>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フローチャート: 論理積ゲート 22"/>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 name="図形グループ 23"/>
          <p:cNvGrpSpPr/>
          <p:nvPr/>
        </p:nvGrpSpPr>
        <p:grpSpPr>
          <a:xfrm>
            <a:off x="682970" y="5094517"/>
            <a:ext cx="131584" cy="275838"/>
            <a:chOff x="1305189" y="2570455"/>
            <a:chExt cx="969964" cy="2007872"/>
          </a:xfrm>
        </p:grpSpPr>
        <p:sp>
          <p:nvSpPr>
            <p:cNvPr id="25" name="円/楕円 24"/>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フローチャート: 論理積ゲート 25"/>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7" name="図形グループ 26"/>
          <p:cNvGrpSpPr/>
          <p:nvPr/>
        </p:nvGrpSpPr>
        <p:grpSpPr>
          <a:xfrm>
            <a:off x="2733445" y="2149110"/>
            <a:ext cx="131584" cy="275838"/>
            <a:chOff x="1305189" y="2570455"/>
            <a:chExt cx="969964" cy="2007872"/>
          </a:xfrm>
        </p:grpSpPr>
        <p:sp>
          <p:nvSpPr>
            <p:cNvPr id="28" name="円/楕円 27"/>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フローチャート: 論理積ゲート 28"/>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0" name="図形グループ 29"/>
          <p:cNvGrpSpPr/>
          <p:nvPr/>
        </p:nvGrpSpPr>
        <p:grpSpPr>
          <a:xfrm>
            <a:off x="1063322" y="4473073"/>
            <a:ext cx="131584" cy="275838"/>
            <a:chOff x="1305189" y="2570455"/>
            <a:chExt cx="969964" cy="2007872"/>
          </a:xfrm>
        </p:grpSpPr>
        <p:sp>
          <p:nvSpPr>
            <p:cNvPr id="31" name="円/楕円 30"/>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フローチャート: 論理積ゲート 31"/>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3" name="図形グループ 32"/>
          <p:cNvGrpSpPr/>
          <p:nvPr/>
        </p:nvGrpSpPr>
        <p:grpSpPr>
          <a:xfrm>
            <a:off x="1285545" y="4473073"/>
            <a:ext cx="131584" cy="275838"/>
            <a:chOff x="1305189" y="2570455"/>
            <a:chExt cx="969964" cy="2007872"/>
          </a:xfrm>
        </p:grpSpPr>
        <p:sp>
          <p:nvSpPr>
            <p:cNvPr id="34" name="円/楕円 33"/>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フローチャート: 論理積ゲート 34"/>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6" name="図形グループ 35"/>
          <p:cNvGrpSpPr/>
          <p:nvPr/>
        </p:nvGrpSpPr>
        <p:grpSpPr>
          <a:xfrm>
            <a:off x="1156607" y="4376368"/>
            <a:ext cx="131584" cy="275838"/>
            <a:chOff x="1305189" y="2570455"/>
            <a:chExt cx="969964" cy="2007872"/>
          </a:xfrm>
        </p:grpSpPr>
        <p:sp>
          <p:nvSpPr>
            <p:cNvPr id="37" name="円/楕円 36"/>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フローチャート: 論理積ゲート 37"/>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9" name="図形グループ 38"/>
          <p:cNvGrpSpPr/>
          <p:nvPr/>
        </p:nvGrpSpPr>
        <p:grpSpPr>
          <a:xfrm>
            <a:off x="1253316" y="4608460"/>
            <a:ext cx="131584" cy="275838"/>
            <a:chOff x="1305189" y="2570455"/>
            <a:chExt cx="969964" cy="2007872"/>
          </a:xfrm>
        </p:grpSpPr>
        <p:sp>
          <p:nvSpPr>
            <p:cNvPr id="40" name="円/楕円 39"/>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フローチャート: 論理積ゲート 40"/>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2" name="図形グループ 41"/>
          <p:cNvGrpSpPr/>
          <p:nvPr/>
        </p:nvGrpSpPr>
        <p:grpSpPr>
          <a:xfrm>
            <a:off x="1475539" y="4608460"/>
            <a:ext cx="131584" cy="275838"/>
            <a:chOff x="1305189" y="2570455"/>
            <a:chExt cx="969964" cy="2007872"/>
          </a:xfrm>
        </p:grpSpPr>
        <p:sp>
          <p:nvSpPr>
            <p:cNvPr id="43" name="円/楕円 42"/>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フローチャート: 論理積ゲート 43"/>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 name="図形グループ 44"/>
          <p:cNvGrpSpPr/>
          <p:nvPr/>
        </p:nvGrpSpPr>
        <p:grpSpPr>
          <a:xfrm>
            <a:off x="1346601" y="4511755"/>
            <a:ext cx="131584" cy="275838"/>
            <a:chOff x="1305189" y="2570455"/>
            <a:chExt cx="969964" cy="2007872"/>
          </a:xfrm>
        </p:grpSpPr>
        <p:sp>
          <p:nvSpPr>
            <p:cNvPr id="46" name="円/楕円 45"/>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フローチャート: 論理積ゲート 46"/>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 name="図形グループ 47"/>
          <p:cNvGrpSpPr/>
          <p:nvPr/>
        </p:nvGrpSpPr>
        <p:grpSpPr>
          <a:xfrm>
            <a:off x="1789924" y="3470309"/>
            <a:ext cx="131584" cy="275838"/>
            <a:chOff x="1305189" y="2570455"/>
            <a:chExt cx="969964" cy="2007872"/>
          </a:xfrm>
        </p:grpSpPr>
        <p:sp>
          <p:nvSpPr>
            <p:cNvPr id="49" name="円/楕円 48"/>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フローチャート: 論理積ゲート 49"/>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 name="図形グループ 50"/>
          <p:cNvGrpSpPr/>
          <p:nvPr/>
        </p:nvGrpSpPr>
        <p:grpSpPr>
          <a:xfrm>
            <a:off x="2012147" y="3470309"/>
            <a:ext cx="131584" cy="275838"/>
            <a:chOff x="1305189" y="2570455"/>
            <a:chExt cx="969964" cy="2007872"/>
          </a:xfrm>
        </p:grpSpPr>
        <p:sp>
          <p:nvSpPr>
            <p:cNvPr id="52" name="円/楕円 51"/>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フローチャート: 論理積ゲート 52"/>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4" name="図形グループ 53"/>
          <p:cNvGrpSpPr/>
          <p:nvPr/>
        </p:nvGrpSpPr>
        <p:grpSpPr>
          <a:xfrm>
            <a:off x="1883209" y="3373604"/>
            <a:ext cx="131584" cy="275838"/>
            <a:chOff x="1305189" y="2570455"/>
            <a:chExt cx="969964" cy="2007872"/>
          </a:xfrm>
        </p:grpSpPr>
        <p:sp>
          <p:nvSpPr>
            <p:cNvPr id="55" name="円/楕円 54"/>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フローチャート: 論理積ゲート 55"/>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7" name="図形グループ 56"/>
          <p:cNvGrpSpPr/>
          <p:nvPr/>
        </p:nvGrpSpPr>
        <p:grpSpPr>
          <a:xfrm>
            <a:off x="1979918" y="3605696"/>
            <a:ext cx="131584" cy="275838"/>
            <a:chOff x="1305189" y="2570455"/>
            <a:chExt cx="969964" cy="2007872"/>
          </a:xfrm>
        </p:grpSpPr>
        <p:sp>
          <p:nvSpPr>
            <p:cNvPr id="58" name="円/楕円 57"/>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フローチャート: 論理積ゲート 58"/>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0" name="図形グループ 59"/>
          <p:cNvGrpSpPr/>
          <p:nvPr/>
        </p:nvGrpSpPr>
        <p:grpSpPr>
          <a:xfrm>
            <a:off x="2163726" y="3416367"/>
            <a:ext cx="131584" cy="275838"/>
            <a:chOff x="1305189" y="2570455"/>
            <a:chExt cx="969964" cy="2007872"/>
          </a:xfrm>
        </p:grpSpPr>
        <p:sp>
          <p:nvSpPr>
            <p:cNvPr id="61" name="円/楕円 60"/>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フローチャート: 論理積ゲート 61"/>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3" name="図形グループ 62"/>
          <p:cNvGrpSpPr/>
          <p:nvPr/>
        </p:nvGrpSpPr>
        <p:grpSpPr>
          <a:xfrm>
            <a:off x="2073203" y="3508991"/>
            <a:ext cx="131584" cy="275838"/>
            <a:chOff x="1305189" y="2570455"/>
            <a:chExt cx="969964" cy="2007872"/>
          </a:xfrm>
        </p:grpSpPr>
        <p:sp>
          <p:nvSpPr>
            <p:cNvPr id="64" name="円/楕円 63"/>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フローチャート: 論理積ゲート 64"/>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6" name="図形グループ 65"/>
          <p:cNvGrpSpPr/>
          <p:nvPr/>
        </p:nvGrpSpPr>
        <p:grpSpPr>
          <a:xfrm>
            <a:off x="1531288" y="3591063"/>
            <a:ext cx="131584" cy="275838"/>
            <a:chOff x="1305189" y="2570455"/>
            <a:chExt cx="969964" cy="2007872"/>
          </a:xfrm>
        </p:grpSpPr>
        <p:sp>
          <p:nvSpPr>
            <p:cNvPr id="67" name="円/楕円 66"/>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フローチャート: 論理積ゲート 67"/>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9" name="図形グループ 68"/>
          <p:cNvGrpSpPr/>
          <p:nvPr/>
        </p:nvGrpSpPr>
        <p:grpSpPr>
          <a:xfrm>
            <a:off x="1753511" y="3591063"/>
            <a:ext cx="131584" cy="275838"/>
            <a:chOff x="1305189" y="2570455"/>
            <a:chExt cx="969964" cy="2007872"/>
          </a:xfrm>
        </p:grpSpPr>
        <p:sp>
          <p:nvSpPr>
            <p:cNvPr id="70" name="円/楕円 69"/>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フローチャート: 論理積ゲート 70"/>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2" name="図形グループ 71"/>
          <p:cNvGrpSpPr/>
          <p:nvPr/>
        </p:nvGrpSpPr>
        <p:grpSpPr>
          <a:xfrm>
            <a:off x="1624573" y="3494358"/>
            <a:ext cx="131584" cy="275838"/>
            <a:chOff x="1305189" y="2570455"/>
            <a:chExt cx="969964" cy="2007872"/>
          </a:xfrm>
        </p:grpSpPr>
        <p:sp>
          <p:nvSpPr>
            <p:cNvPr id="73" name="円/楕円 72"/>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フローチャート: 論理積ゲート 73"/>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5" name="図形グループ 74"/>
          <p:cNvGrpSpPr/>
          <p:nvPr/>
        </p:nvGrpSpPr>
        <p:grpSpPr>
          <a:xfrm>
            <a:off x="1721282" y="3726450"/>
            <a:ext cx="131584" cy="275838"/>
            <a:chOff x="1305189" y="2570455"/>
            <a:chExt cx="969964" cy="2007872"/>
          </a:xfrm>
        </p:grpSpPr>
        <p:sp>
          <p:nvSpPr>
            <p:cNvPr id="76" name="円/楕円 75"/>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 name="フローチャート: 論理積ゲート 76"/>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8" name="図形グループ 77"/>
          <p:cNvGrpSpPr/>
          <p:nvPr/>
        </p:nvGrpSpPr>
        <p:grpSpPr>
          <a:xfrm>
            <a:off x="1943505" y="3726450"/>
            <a:ext cx="131584" cy="275838"/>
            <a:chOff x="1305189" y="2570455"/>
            <a:chExt cx="969964" cy="2007872"/>
          </a:xfrm>
        </p:grpSpPr>
        <p:sp>
          <p:nvSpPr>
            <p:cNvPr id="79" name="円/楕円 78"/>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フローチャート: 論理積ゲート 79"/>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1" name="図形グループ 80"/>
          <p:cNvGrpSpPr/>
          <p:nvPr/>
        </p:nvGrpSpPr>
        <p:grpSpPr>
          <a:xfrm>
            <a:off x="1814567" y="3629745"/>
            <a:ext cx="131584" cy="275838"/>
            <a:chOff x="1305189" y="2570455"/>
            <a:chExt cx="969964" cy="2007872"/>
          </a:xfrm>
        </p:grpSpPr>
        <p:sp>
          <p:nvSpPr>
            <p:cNvPr id="82" name="円/楕円 81"/>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3" name="フローチャート: 論理積ゲート 82"/>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4" name="図形グループ 83"/>
          <p:cNvGrpSpPr/>
          <p:nvPr/>
        </p:nvGrpSpPr>
        <p:grpSpPr>
          <a:xfrm>
            <a:off x="2608682" y="2478263"/>
            <a:ext cx="131584" cy="275838"/>
            <a:chOff x="1305189" y="2570455"/>
            <a:chExt cx="969964" cy="2007872"/>
          </a:xfrm>
        </p:grpSpPr>
        <p:sp>
          <p:nvSpPr>
            <p:cNvPr id="85" name="円/楕円 84"/>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フローチャート: 論理積ゲート 85"/>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7" name="図形グループ 86"/>
          <p:cNvGrpSpPr/>
          <p:nvPr/>
        </p:nvGrpSpPr>
        <p:grpSpPr>
          <a:xfrm>
            <a:off x="2830905" y="2478263"/>
            <a:ext cx="131584" cy="275838"/>
            <a:chOff x="1305189" y="2570455"/>
            <a:chExt cx="969964" cy="2007872"/>
          </a:xfrm>
        </p:grpSpPr>
        <p:sp>
          <p:nvSpPr>
            <p:cNvPr id="88" name="円/楕円 87"/>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9" name="フローチャート: 論理積ゲート 88"/>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0" name="図形グループ 89"/>
          <p:cNvGrpSpPr/>
          <p:nvPr/>
        </p:nvGrpSpPr>
        <p:grpSpPr>
          <a:xfrm>
            <a:off x="2701967" y="2381558"/>
            <a:ext cx="131584" cy="275838"/>
            <a:chOff x="1305189" y="2570455"/>
            <a:chExt cx="969964" cy="2007872"/>
          </a:xfrm>
        </p:grpSpPr>
        <p:sp>
          <p:nvSpPr>
            <p:cNvPr id="91" name="円/楕円 90"/>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フローチャート: 論理積ゲート 91"/>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3" name="図形グループ 92"/>
          <p:cNvGrpSpPr/>
          <p:nvPr/>
        </p:nvGrpSpPr>
        <p:grpSpPr>
          <a:xfrm>
            <a:off x="2798676" y="2613650"/>
            <a:ext cx="131584" cy="275838"/>
            <a:chOff x="1305189" y="2570455"/>
            <a:chExt cx="969964" cy="2007872"/>
          </a:xfrm>
        </p:grpSpPr>
        <p:sp>
          <p:nvSpPr>
            <p:cNvPr id="94" name="円/楕円 93"/>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5" name="フローチャート: 論理積ゲート 94"/>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6" name="図形グループ 95"/>
          <p:cNvGrpSpPr/>
          <p:nvPr/>
        </p:nvGrpSpPr>
        <p:grpSpPr>
          <a:xfrm>
            <a:off x="3020899" y="2613650"/>
            <a:ext cx="131584" cy="275838"/>
            <a:chOff x="1305189" y="2570455"/>
            <a:chExt cx="969964" cy="2007872"/>
          </a:xfrm>
        </p:grpSpPr>
        <p:sp>
          <p:nvSpPr>
            <p:cNvPr id="97" name="円/楕円 96"/>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フローチャート: 論理積ゲート 97"/>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9" name="図形グループ 98"/>
          <p:cNvGrpSpPr/>
          <p:nvPr/>
        </p:nvGrpSpPr>
        <p:grpSpPr>
          <a:xfrm>
            <a:off x="2891961" y="2516945"/>
            <a:ext cx="131584" cy="275838"/>
            <a:chOff x="1305189" y="2570455"/>
            <a:chExt cx="969964" cy="2007872"/>
          </a:xfrm>
        </p:grpSpPr>
        <p:sp>
          <p:nvSpPr>
            <p:cNvPr id="100" name="円/楕円 99"/>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フローチャート: 論理積ゲート 100"/>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2" name="図形グループ 101"/>
          <p:cNvGrpSpPr/>
          <p:nvPr/>
        </p:nvGrpSpPr>
        <p:grpSpPr>
          <a:xfrm>
            <a:off x="2350046" y="2599017"/>
            <a:ext cx="131584" cy="275838"/>
            <a:chOff x="1305189" y="2570455"/>
            <a:chExt cx="969964" cy="2007872"/>
          </a:xfrm>
        </p:grpSpPr>
        <p:sp>
          <p:nvSpPr>
            <p:cNvPr id="103" name="円/楕円 102"/>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4" name="フローチャート: 論理積ゲート 103"/>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5" name="図形グループ 104"/>
          <p:cNvGrpSpPr/>
          <p:nvPr/>
        </p:nvGrpSpPr>
        <p:grpSpPr>
          <a:xfrm>
            <a:off x="2572269" y="2599017"/>
            <a:ext cx="131584" cy="275838"/>
            <a:chOff x="1305189" y="2570455"/>
            <a:chExt cx="969964" cy="2007872"/>
          </a:xfrm>
        </p:grpSpPr>
        <p:sp>
          <p:nvSpPr>
            <p:cNvPr id="106" name="円/楕円 105"/>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フローチャート: 論理積ゲート 106"/>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8" name="図形グループ 107"/>
          <p:cNvGrpSpPr/>
          <p:nvPr/>
        </p:nvGrpSpPr>
        <p:grpSpPr>
          <a:xfrm>
            <a:off x="2443331" y="2502312"/>
            <a:ext cx="131584" cy="275838"/>
            <a:chOff x="1305189" y="2570455"/>
            <a:chExt cx="969964" cy="2007872"/>
          </a:xfrm>
        </p:grpSpPr>
        <p:sp>
          <p:nvSpPr>
            <p:cNvPr id="109" name="円/楕円 108"/>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フローチャート: 論理積ゲート 109"/>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1" name="図形グループ 110"/>
          <p:cNvGrpSpPr/>
          <p:nvPr/>
        </p:nvGrpSpPr>
        <p:grpSpPr>
          <a:xfrm>
            <a:off x="2540040" y="2734404"/>
            <a:ext cx="131584" cy="275838"/>
            <a:chOff x="1305189" y="2570455"/>
            <a:chExt cx="969964" cy="2007872"/>
          </a:xfrm>
        </p:grpSpPr>
        <p:sp>
          <p:nvSpPr>
            <p:cNvPr id="112" name="円/楕円 111"/>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 name="フローチャート: 論理積ゲート 112"/>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4" name="図形グループ 113"/>
          <p:cNvGrpSpPr/>
          <p:nvPr/>
        </p:nvGrpSpPr>
        <p:grpSpPr>
          <a:xfrm>
            <a:off x="2762263" y="2734404"/>
            <a:ext cx="131584" cy="275838"/>
            <a:chOff x="1305189" y="2570455"/>
            <a:chExt cx="969964" cy="2007872"/>
          </a:xfrm>
        </p:grpSpPr>
        <p:sp>
          <p:nvSpPr>
            <p:cNvPr id="115" name="円/楕円 114"/>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フローチャート: 論理積ゲート 115"/>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7" name="図形グループ 116"/>
          <p:cNvGrpSpPr/>
          <p:nvPr/>
        </p:nvGrpSpPr>
        <p:grpSpPr>
          <a:xfrm>
            <a:off x="2633325" y="2637699"/>
            <a:ext cx="131584" cy="275838"/>
            <a:chOff x="1305189" y="2570455"/>
            <a:chExt cx="969964" cy="2007872"/>
          </a:xfrm>
        </p:grpSpPr>
        <p:sp>
          <p:nvSpPr>
            <p:cNvPr id="118" name="円/楕円 117"/>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 name="フローチャート: 論理積ゲート 118"/>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0" name="図形グループ 119"/>
          <p:cNvGrpSpPr/>
          <p:nvPr/>
        </p:nvGrpSpPr>
        <p:grpSpPr>
          <a:xfrm>
            <a:off x="2309861" y="2245815"/>
            <a:ext cx="131584" cy="275838"/>
            <a:chOff x="1305189" y="2570455"/>
            <a:chExt cx="969964" cy="2007872"/>
          </a:xfrm>
        </p:grpSpPr>
        <p:sp>
          <p:nvSpPr>
            <p:cNvPr id="121" name="円/楕円 120"/>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フローチャート: 論理積ゲート 121"/>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3" name="図形グループ 122"/>
          <p:cNvGrpSpPr/>
          <p:nvPr/>
        </p:nvGrpSpPr>
        <p:grpSpPr>
          <a:xfrm>
            <a:off x="2532084" y="2245815"/>
            <a:ext cx="131584" cy="275838"/>
            <a:chOff x="1305189" y="2570455"/>
            <a:chExt cx="969964" cy="2007872"/>
          </a:xfrm>
        </p:grpSpPr>
        <p:sp>
          <p:nvSpPr>
            <p:cNvPr id="124" name="円/楕円 123"/>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 name="フローチャート: 論理積ゲート 124"/>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6" name="図形グループ 125"/>
          <p:cNvGrpSpPr/>
          <p:nvPr/>
        </p:nvGrpSpPr>
        <p:grpSpPr>
          <a:xfrm>
            <a:off x="2403146" y="2149110"/>
            <a:ext cx="131584" cy="275838"/>
            <a:chOff x="1305189" y="2570455"/>
            <a:chExt cx="969964" cy="2007872"/>
          </a:xfrm>
        </p:grpSpPr>
        <p:sp>
          <p:nvSpPr>
            <p:cNvPr id="127" name="円/楕円 126"/>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フローチャート: 論理積ゲート 127"/>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9" name="図形グループ 128"/>
          <p:cNvGrpSpPr/>
          <p:nvPr/>
        </p:nvGrpSpPr>
        <p:grpSpPr>
          <a:xfrm>
            <a:off x="2499855" y="2381202"/>
            <a:ext cx="131584" cy="275838"/>
            <a:chOff x="1305189" y="2570455"/>
            <a:chExt cx="969964" cy="2007872"/>
          </a:xfrm>
        </p:grpSpPr>
        <p:sp>
          <p:nvSpPr>
            <p:cNvPr id="130" name="円/楕円 129"/>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 name="フローチャート: 論理積ゲート 130"/>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2" name="図形グループ 131"/>
          <p:cNvGrpSpPr/>
          <p:nvPr/>
        </p:nvGrpSpPr>
        <p:grpSpPr>
          <a:xfrm>
            <a:off x="2722078" y="2381202"/>
            <a:ext cx="131584" cy="275838"/>
            <a:chOff x="1305189" y="2570455"/>
            <a:chExt cx="969964" cy="2007872"/>
          </a:xfrm>
        </p:grpSpPr>
        <p:sp>
          <p:nvSpPr>
            <p:cNvPr id="133" name="円/楕円 132"/>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4" name="フローチャート: 論理積ゲート 133"/>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5" name="図形グループ 134"/>
          <p:cNvGrpSpPr/>
          <p:nvPr/>
        </p:nvGrpSpPr>
        <p:grpSpPr>
          <a:xfrm>
            <a:off x="2593140" y="2284497"/>
            <a:ext cx="131584" cy="275838"/>
            <a:chOff x="1305189" y="2570455"/>
            <a:chExt cx="969964" cy="2007872"/>
          </a:xfrm>
        </p:grpSpPr>
        <p:sp>
          <p:nvSpPr>
            <p:cNvPr id="136" name="円/楕円 135"/>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7" name="フローチャート: 論理積ゲート 136"/>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8" name="図形グループ 137"/>
          <p:cNvGrpSpPr/>
          <p:nvPr/>
        </p:nvGrpSpPr>
        <p:grpSpPr>
          <a:xfrm>
            <a:off x="2051225" y="2366569"/>
            <a:ext cx="131584" cy="275838"/>
            <a:chOff x="1305189" y="2570455"/>
            <a:chExt cx="969964" cy="2007872"/>
          </a:xfrm>
        </p:grpSpPr>
        <p:sp>
          <p:nvSpPr>
            <p:cNvPr id="139" name="円/楕円 138"/>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0" name="フローチャート: 論理積ゲート 139"/>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1" name="図形グループ 140"/>
          <p:cNvGrpSpPr/>
          <p:nvPr/>
        </p:nvGrpSpPr>
        <p:grpSpPr>
          <a:xfrm>
            <a:off x="2273448" y="2366569"/>
            <a:ext cx="131584" cy="275838"/>
            <a:chOff x="1305189" y="2570455"/>
            <a:chExt cx="969964" cy="2007872"/>
          </a:xfrm>
        </p:grpSpPr>
        <p:sp>
          <p:nvSpPr>
            <p:cNvPr id="142" name="円/楕円 141"/>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3" name="フローチャート: 論理積ゲート 142"/>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4" name="図形グループ 143"/>
          <p:cNvGrpSpPr/>
          <p:nvPr/>
        </p:nvGrpSpPr>
        <p:grpSpPr>
          <a:xfrm>
            <a:off x="2144510" y="2269864"/>
            <a:ext cx="131584" cy="275838"/>
            <a:chOff x="1305189" y="2570455"/>
            <a:chExt cx="969964" cy="2007872"/>
          </a:xfrm>
        </p:grpSpPr>
        <p:sp>
          <p:nvSpPr>
            <p:cNvPr id="145" name="円/楕円 144"/>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6" name="フローチャート: 論理積ゲート 145"/>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7" name="図形グループ 146"/>
          <p:cNvGrpSpPr/>
          <p:nvPr/>
        </p:nvGrpSpPr>
        <p:grpSpPr>
          <a:xfrm>
            <a:off x="2241219" y="2501956"/>
            <a:ext cx="131584" cy="275838"/>
            <a:chOff x="1305189" y="2570455"/>
            <a:chExt cx="969964" cy="2007872"/>
          </a:xfrm>
        </p:grpSpPr>
        <p:sp>
          <p:nvSpPr>
            <p:cNvPr id="148" name="円/楕円 147"/>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フローチャート: 論理積ゲート 148"/>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50" name="図形グループ 149"/>
          <p:cNvGrpSpPr/>
          <p:nvPr/>
        </p:nvGrpSpPr>
        <p:grpSpPr>
          <a:xfrm>
            <a:off x="2463442" y="2501956"/>
            <a:ext cx="131584" cy="275838"/>
            <a:chOff x="1305189" y="2570455"/>
            <a:chExt cx="969964" cy="2007872"/>
          </a:xfrm>
        </p:grpSpPr>
        <p:sp>
          <p:nvSpPr>
            <p:cNvPr id="151" name="円/楕円 150"/>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2" name="フローチャート: 論理積ゲート 151"/>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53" name="図形グループ 152"/>
          <p:cNvGrpSpPr/>
          <p:nvPr/>
        </p:nvGrpSpPr>
        <p:grpSpPr>
          <a:xfrm>
            <a:off x="2334504" y="2405251"/>
            <a:ext cx="131584" cy="275838"/>
            <a:chOff x="1305189" y="2570455"/>
            <a:chExt cx="969964" cy="2007872"/>
          </a:xfrm>
        </p:grpSpPr>
        <p:sp>
          <p:nvSpPr>
            <p:cNvPr id="154" name="円/楕円 153"/>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5" name="フローチャート: 論理積ゲート 154"/>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56" name="図形グループ 155"/>
          <p:cNvGrpSpPr/>
          <p:nvPr/>
        </p:nvGrpSpPr>
        <p:grpSpPr>
          <a:xfrm>
            <a:off x="2898033" y="2255230"/>
            <a:ext cx="131584" cy="275838"/>
            <a:chOff x="1305189" y="2570455"/>
            <a:chExt cx="969964" cy="2007872"/>
          </a:xfrm>
        </p:grpSpPr>
        <p:sp>
          <p:nvSpPr>
            <p:cNvPr id="157" name="円/楕円 156"/>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フローチャート: 論理積ゲート 157"/>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59" name="図形グループ 158"/>
          <p:cNvGrpSpPr/>
          <p:nvPr/>
        </p:nvGrpSpPr>
        <p:grpSpPr>
          <a:xfrm>
            <a:off x="1011327" y="5310148"/>
            <a:ext cx="195054" cy="110026"/>
            <a:chOff x="6769100" y="1390650"/>
            <a:chExt cx="317500" cy="157483"/>
          </a:xfrm>
        </p:grpSpPr>
        <p:sp>
          <p:nvSpPr>
            <p:cNvPr id="160" name="正方形/長方形 1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円/楕円 1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2" name="直線コネクタ 161"/>
            <p:cNvCxnSpPr>
              <a:stCxn id="161" idx="6"/>
              <a:endCxn id="1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3" name="図形グループ 162"/>
          <p:cNvGrpSpPr/>
          <p:nvPr/>
        </p:nvGrpSpPr>
        <p:grpSpPr>
          <a:xfrm>
            <a:off x="1017348" y="5443972"/>
            <a:ext cx="195054" cy="110026"/>
            <a:chOff x="6769100" y="1390650"/>
            <a:chExt cx="317500" cy="157483"/>
          </a:xfrm>
        </p:grpSpPr>
        <p:sp>
          <p:nvSpPr>
            <p:cNvPr id="164" name="正方形/長方形 1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円/楕円 1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6" name="直線コネクタ 165"/>
            <p:cNvCxnSpPr>
              <a:stCxn id="165" idx="6"/>
              <a:endCxn id="1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7" name="図形グループ 166"/>
          <p:cNvGrpSpPr/>
          <p:nvPr/>
        </p:nvGrpSpPr>
        <p:grpSpPr>
          <a:xfrm>
            <a:off x="1235776" y="5312689"/>
            <a:ext cx="195054" cy="110026"/>
            <a:chOff x="6769100" y="1390650"/>
            <a:chExt cx="317500" cy="157483"/>
          </a:xfrm>
        </p:grpSpPr>
        <p:sp>
          <p:nvSpPr>
            <p:cNvPr id="168" name="正方形/長方形 1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円/楕円 1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0" name="直線コネクタ 169"/>
            <p:cNvCxnSpPr>
              <a:stCxn id="169" idx="6"/>
              <a:endCxn id="1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1" name="図形グループ 170"/>
          <p:cNvGrpSpPr/>
          <p:nvPr/>
        </p:nvGrpSpPr>
        <p:grpSpPr>
          <a:xfrm>
            <a:off x="1241797" y="5446513"/>
            <a:ext cx="195054" cy="110026"/>
            <a:chOff x="6769100" y="1390650"/>
            <a:chExt cx="317500" cy="157483"/>
          </a:xfrm>
        </p:grpSpPr>
        <p:sp>
          <p:nvSpPr>
            <p:cNvPr id="172" name="正方形/長方形 17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円/楕円 17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4" name="直線コネクタ 173"/>
            <p:cNvCxnSpPr>
              <a:stCxn id="173" idx="6"/>
              <a:endCxn id="17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75" name="フローチャート: 磁気ディスク 174"/>
          <p:cNvSpPr/>
          <p:nvPr/>
        </p:nvSpPr>
        <p:spPr>
          <a:xfrm>
            <a:off x="1490713" y="5313087"/>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176" name="図形グループ 175"/>
          <p:cNvGrpSpPr/>
          <p:nvPr/>
        </p:nvGrpSpPr>
        <p:grpSpPr>
          <a:xfrm>
            <a:off x="1744223" y="4431739"/>
            <a:ext cx="195054" cy="110026"/>
            <a:chOff x="6769100" y="1390650"/>
            <a:chExt cx="317500" cy="157483"/>
          </a:xfrm>
        </p:grpSpPr>
        <p:sp>
          <p:nvSpPr>
            <p:cNvPr id="177" name="正方形/長方形 1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円/楕円 1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9" name="直線コネクタ 178"/>
            <p:cNvCxnSpPr>
              <a:stCxn id="178" idx="6"/>
              <a:endCxn id="17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0" name="図形グループ 179"/>
          <p:cNvGrpSpPr/>
          <p:nvPr/>
        </p:nvGrpSpPr>
        <p:grpSpPr>
          <a:xfrm>
            <a:off x="1750244" y="4565563"/>
            <a:ext cx="195054" cy="110026"/>
            <a:chOff x="6769100" y="1390650"/>
            <a:chExt cx="317500" cy="157483"/>
          </a:xfrm>
        </p:grpSpPr>
        <p:sp>
          <p:nvSpPr>
            <p:cNvPr id="181" name="正方形/長方形 1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円/楕円 1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3" name="直線コネクタ 182"/>
            <p:cNvCxnSpPr>
              <a:stCxn id="182" idx="6"/>
              <a:endCxn id="18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4" name="図形グループ 183"/>
          <p:cNvGrpSpPr/>
          <p:nvPr/>
        </p:nvGrpSpPr>
        <p:grpSpPr>
          <a:xfrm>
            <a:off x="1968672" y="4434280"/>
            <a:ext cx="195054" cy="110026"/>
            <a:chOff x="6769100" y="1390650"/>
            <a:chExt cx="317500" cy="157483"/>
          </a:xfrm>
        </p:grpSpPr>
        <p:sp>
          <p:nvSpPr>
            <p:cNvPr id="185" name="正方形/長方形 18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6" name="円/楕円 18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7" name="直線コネクタ 186"/>
            <p:cNvCxnSpPr>
              <a:stCxn id="186" idx="6"/>
              <a:endCxn id="18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8" name="図形グループ 187"/>
          <p:cNvGrpSpPr/>
          <p:nvPr/>
        </p:nvGrpSpPr>
        <p:grpSpPr>
          <a:xfrm>
            <a:off x="1974693" y="4568104"/>
            <a:ext cx="195054" cy="110026"/>
            <a:chOff x="6769100" y="1390650"/>
            <a:chExt cx="317500" cy="157483"/>
          </a:xfrm>
        </p:grpSpPr>
        <p:sp>
          <p:nvSpPr>
            <p:cNvPr id="189" name="正方形/長方形 18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0" name="円/楕円 1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1" name="直線コネクタ 190"/>
            <p:cNvCxnSpPr>
              <a:stCxn id="190" idx="6"/>
              <a:endCxn id="18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92" name="フローチャート: 磁気ディスク 191"/>
          <p:cNvSpPr/>
          <p:nvPr/>
        </p:nvSpPr>
        <p:spPr>
          <a:xfrm>
            <a:off x="2223609" y="4434678"/>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193" name="図形グループ 192"/>
          <p:cNvGrpSpPr/>
          <p:nvPr/>
        </p:nvGrpSpPr>
        <p:grpSpPr>
          <a:xfrm>
            <a:off x="1748591" y="4695497"/>
            <a:ext cx="195054" cy="110026"/>
            <a:chOff x="6769100" y="1390650"/>
            <a:chExt cx="317500" cy="157483"/>
          </a:xfrm>
        </p:grpSpPr>
        <p:sp>
          <p:nvSpPr>
            <p:cNvPr id="194" name="正方形/長方形 19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5" name="円/楕円 19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6" name="直線コネクタ 195"/>
            <p:cNvCxnSpPr>
              <a:stCxn id="195" idx="6"/>
              <a:endCxn id="19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7" name="図形グループ 196"/>
          <p:cNvGrpSpPr/>
          <p:nvPr/>
        </p:nvGrpSpPr>
        <p:grpSpPr>
          <a:xfrm>
            <a:off x="1754612" y="4829321"/>
            <a:ext cx="195054" cy="110026"/>
            <a:chOff x="6769100" y="1390650"/>
            <a:chExt cx="317500" cy="157483"/>
          </a:xfrm>
        </p:grpSpPr>
        <p:sp>
          <p:nvSpPr>
            <p:cNvPr id="198" name="正方形/長方形 19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9" name="円/楕円 19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0" name="直線コネクタ 199"/>
            <p:cNvCxnSpPr>
              <a:stCxn id="199" idx="6"/>
              <a:endCxn id="19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1" name="図形グループ 200"/>
          <p:cNvGrpSpPr/>
          <p:nvPr/>
        </p:nvGrpSpPr>
        <p:grpSpPr>
          <a:xfrm>
            <a:off x="1973040" y="4698038"/>
            <a:ext cx="195054" cy="110026"/>
            <a:chOff x="6769100" y="1390650"/>
            <a:chExt cx="317500" cy="157483"/>
          </a:xfrm>
        </p:grpSpPr>
        <p:sp>
          <p:nvSpPr>
            <p:cNvPr id="202" name="正方形/長方形 20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3" name="円/楕円 20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4" name="直線コネクタ 203"/>
            <p:cNvCxnSpPr>
              <a:stCxn id="203" idx="6"/>
              <a:endCxn id="20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5" name="図形グループ 204"/>
          <p:cNvGrpSpPr/>
          <p:nvPr/>
        </p:nvGrpSpPr>
        <p:grpSpPr>
          <a:xfrm>
            <a:off x="1979061" y="4831862"/>
            <a:ext cx="195054" cy="110026"/>
            <a:chOff x="6769100" y="1390650"/>
            <a:chExt cx="317500" cy="157483"/>
          </a:xfrm>
        </p:grpSpPr>
        <p:sp>
          <p:nvSpPr>
            <p:cNvPr id="206" name="正方形/長方形 20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7" name="円/楕円 20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8" name="直線コネクタ 207"/>
            <p:cNvCxnSpPr>
              <a:stCxn id="207" idx="6"/>
              <a:endCxn id="20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09" name="フローチャート: 磁気ディスク 208"/>
          <p:cNvSpPr/>
          <p:nvPr/>
        </p:nvSpPr>
        <p:spPr>
          <a:xfrm>
            <a:off x="2227977" y="4698436"/>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12" name="図形グループ 311"/>
          <p:cNvGrpSpPr/>
          <p:nvPr/>
        </p:nvGrpSpPr>
        <p:grpSpPr>
          <a:xfrm>
            <a:off x="3171108" y="2441553"/>
            <a:ext cx="195054" cy="110026"/>
            <a:chOff x="6769100" y="1390650"/>
            <a:chExt cx="317500" cy="157483"/>
          </a:xfrm>
        </p:grpSpPr>
        <p:sp>
          <p:nvSpPr>
            <p:cNvPr id="313" name="正方形/長方形 31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4" name="円/楕円 31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5" name="直線コネクタ 314"/>
            <p:cNvCxnSpPr>
              <a:stCxn id="314" idx="6"/>
              <a:endCxn id="31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6" name="図形グループ 315"/>
          <p:cNvGrpSpPr/>
          <p:nvPr/>
        </p:nvGrpSpPr>
        <p:grpSpPr>
          <a:xfrm>
            <a:off x="3177129" y="2575377"/>
            <a:ext cx="195054" cy="110026"/>
            <a:chOff x="6769100" y="1390650"/>
            <a:chExt cx="317500" cy="157483"/>
          </a:xfrm>
        </p:grpSpPr>
        <p:sp>
          <p:nvSpPr>
            <p:cNvPr id="317" name="正方形/長方形 31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8" name="円/楕円 31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9" name="直線コネクタ 318"/>
            <p:cNvCxnSpPr>
              <a:stCxn id="318" idx="6"/>
              <a:endCxn id="31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0" name="図形グループ 319"/>
          <p:cNvGrpSpPr/>
          <p:nvPr/>
        </p:nvGrpSpPr>
        <p:grpSpPr>
          <a:xfrm>
            <a:off x="3395557" y="2444094"/>
            <a:ext cx="195054" cy="110026"/>
            <a:chOff x="6769100" y="1390650"/>
            <a:chExt cx="317500" cy="157483"/>
          </a:xfrm>
        </p:grpSpPr>
        <p:sp>
          <p:nvSpPr>
            <p:cNvPr id="321" name="正方形/長方形 32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2" name="円/楕円 32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3" name="直線コネクタ 322"/>
            <p:cNvCxnSpPr>
              <a:stCxn id="322" idx="6"/>
              <a:endCxn id="32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4" name="図形グループ 323"/>
          <p:cNvGrpSpPr/>
          <p:nvPr/>
        </p:nvGrpSpPr>
        <p:grpSpPr>
          <a:xfrm>
            <a:off x="3401578" y="2577918"/>
            <a:ext cx="195054" cy="110026"/>
            <a:chOff x="6769100" y="1390650"/>
            <a:chExt cx="317500" cy="157483"/>
          </a:xfrm>
        </p:grpSpPr>
        <p:sp>
          <p:nvSpPr>
            <p:cNvPr id="325" name="正方形/長方形 32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6" name="円/楕円 32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7" name="直線コネクタ 326"/>
            <p:cNvCxnSpPr>
              <a:stCxn id="326" idx="6"/>
              <a:endCxn id="32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28" name="フローチャート: 磁気ディスク 327"/>
          <p:cNvSpPr/>
          <p:nvPr/>
        </p:nvSpPr>
        <p:spPr>
          <a:xfrm>
            <a:off x="4153996" y="2444492"/>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29" name="図形グループ 328"/>
          <p:cNvGrpSpPr/>
          <p:nvPr/>
        </p:nvGrpSpPr>
        <p:grpSpPr>
          <a:xfrm>
            <a:off x="3175476" y="2705311"/>
            <a:ext cx="195054" cy="110026"/>
            <a:chOff x="6769100" y="1390650"/>
            <a:chExt cx="317500" cy="157483"/>
          </a:xfrm>
        </p:grpSpPr>
        <p:sp>
          <p:nvSpPr>
            <p:cNvPr id="330" name="正方形/長方形 32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1" name="円/楕円 33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32" name="直線コネクタ 331"/>
            <p:cNvCxnSpPr>
              <a:stCxn id="331" idx="6"/>
              <a:endCxn id="33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33" name="図形グループ 332"/>
          <p:cNvGrpSpPr/>
          <p:nvPr/>
        </p:nvGrpSpPr>
        <p:grpSpPr>
          <a:xfrm>
            <a:off x="3181497" y="2839135"/>
            <a:ext cx="195054" cy="110026"/>
            <a:chOff x="6769100" y="1390650"/>
            <a:chExt cx="317500" cy="157483"/>
          </a:xfrm>
        </p:grpSpPr>
        <p:sp>
          <p:nvSpPr>
            <p:cNvPr id="334" name="正方形/長方形 33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5" name="円/楕円 33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36" name="直線コネクタ 335"/>
            <p:cNvCxnSpPr>
              <a:stCxn id="335" idx="6"/>
              <a:endCxn id="33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37" name="図形グループ 336"/>
          <p:cNvGrpSpPr/>
          <p:nvPr/>
        </p:nvGrpSpPr>
        <p:grpSpPr>
          <a:xfrm>
            <a:off x="3399925" y="2707852"/>
            <a:ext cx="195054" cy="110026"/>
            <a:chOff x="6769100" y="1390650"/>
            <a:chExt cx="317500" cy="157483"/>
          </a:xfrm>
        </p:grpSpPr>
        <p:sp>
          <p:nvSpPr>
            <p:cNvPr id="338" name="正方形/長方形 33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9" name="円/楕円 33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40" name="直線コネクタ 339"/>
            <p:cNvCxnSpPr>
              <a:stCxn id="339" idx="6"/>
              <a:endCxn id="33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1" name="図形グループ 340"/>
          <p:cNvGrpSpPr/>
          <p:nvPr/>
        </p:nvGrpSpPr>
        <p:grpSpPr>
          <a:xfrm>
            <a:off x="3405946" y="2841676"/>
            <a:ext cx="195054" cy="110026"/>
            <a:chOff x="6769100" y="1390650"/>
            <a:chExt cx="317500" cy="157483"/>
          </a:xfrm>
        </p:grpSpPr>
        <p:sp>
          <p:nvSpPr>
            <p:cNvPr id="342" name="正方形/長方形 34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3" name="円/楕円 34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44" name="直線コネクタ 343"/>
            <p:cNvCxnSpPr>
              <a:stCxn id="343" idx="6"/>
              <a:endCxn id="34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45" name="フローチャート: 磁気ディスク 344"/>
          <p:cNvSpPr/>
          <p:nvPr/>
        </p:nvSpPr>
        <p:spPr>
          <a:xfrm>
            <a:off x="4158364" y="2708250"/>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210" name="図形グループ 209"/>
          <p:cNvGrpSpPr/>
          <p:nvPr/>
        </p:nvGrpSpPr>
        <p:grpSpPr>
          <a:xfrm>
            <a:off x="2962490" y="2970539"/>
            <a:ext cx="195054" cy="110026"/>
            <a:chOff x="6769100" y="1390650"/>
            <a:chExt cx="317500" cy="157483"/>
          </a:xfrm>
        </p:grpSpPr>
        <p:sp>
          <p:nvSpPr>
            <p:cNvPr id="211" name="正方形/長方形 21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2" name="円/楕円 21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3" name="直線コネクタ 212"/>
            <p:cNvCxnSpPr>
              <a:stCxn id="212" idx="6"/>
              <a:endCxn id="21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4" name="図形グループ 213"/>
          <p:cNvGrpSpPr/>
          <p:nvPr/>
        </p:nvGrpSpPr>
        <p:grpSpPr>
          <a:xfrm>
            <a:off x="2968511" y="3104363"/>
            <a:ext cx="195054" cy="110026"/>
            <a:chOff x="6769100" y="1390650"/>
            <a:chExt cx="317500" cy="157483"/>
          </a:xfrm>
        </p:grpSpPr>
        <p:sp>
          <p:nvSpPr>
            <p:cNvPr id="215" name="正方形/長方形 2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6" name="円/楕円 2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7" name="直線コネクタ 216"/>
            <p:cNvCxnSpPr>
              <a:stCxn id="216" idx="6"/>
              <a:endCxn id="2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8" name="図形グループ 217"/>
          <p:cNvGrpSpPr/>
          <p:nvPr/>
        </p:nvGrpSpPr>
        <p:grpSpPr>
          <a:xfrm>
            <a:off x="3186939" y="2973080"/>
            <a:ext cx="195054" cy="110026"/>
            <a:chOff x="6769100" y="1390650"/>
            <a:chExt cx="317500" cy="157483"/>
          </a:xfrm>
        </p:grpSpPr>
        <p:sp>
          <p:nvSpPr>
            <p:cNvPr id="219" name="正方形/長方形 2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円/楕円 2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1" name="直線コネクタ 220"/>
            <p:cNvCxnSpPr>
              <a:stCxn id="220" idx="6"/>
              <a:endCxn id="2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2" name="図形グループ 221"/>
          <p:cNvGrpSpPr/>
          <p:nvPr/>
        </p:nvGrpSpPr>
        <p:grpSpPr>
          <a:xfrm>
            <a:off x="3192960" y="3106904"/>
            <a:ext cx="195054" cy="110026"/>
            <a:chOff x="6769100" y="1390650"/>
            <a:chExt cx="317500" cy="157483"/>
          </a:xfrm>
        </p:grpSpPr>
        <p:sp>
          <p:nvSpPr>
            <p:cNvPr id="223" name="正方形/長方形 2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4" name="円/楕円 2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5" name="直線コネクタ 224"/>
            <p:cNvCxnSpPr>
              <a:stCxn id="224" idx="6"/>
              <a:endCxn id="2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7" name="図形グループ 226"/>
          <p:cNvGrpSpPr/>
          <p:nvPr/>
        </p:nvGrpSpPr>
        <p:grpSpPr>
          <a:xfrm>
            <a:off x="2966858" y="3234297"/>
            <a:ext cx="195054" cy="110026"/>
            <a:chOff x="6769100" y="1390650"/>
            <a:chExt cx="317500" cy="157483"/>
          </a:xfrm>
        </p:grpSpPr>
        <p:sp>
          <p:nvSpPr>
            <p:cNvPr id="228" name="正方形/長方形 2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9" name="円/楕円 2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0" name="直線コネクタ 229"/>
            <p:cNvCxnSpPr>
              <a:stCxn id="229" idx="6"/>
              <a:endCxn id="22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1" name="図形グループ 230"/>
          <p:cNvGrpSpPr/>
          <p:nvPr/>
        </p:nvGrpSpPr>
        <p:grpSpPr>
          <a:xfrm>
            <a:off x="2972879" y="3368121"/>
            <a:ext cx="195054" cy="110026"/>
            <a:chOff x="6769100" y="1390650"/>
            <a:chExt cx="317500" cy="157483"/>
          </a:xfrm>
        </p:grpSpPr>
        <p:sp>
          <p:nvSpPr>
            <p:cNvPr id="232" name="正方形/長方形 23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3" name="円/楕円 23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4" name="直線コネクタ 233"/>
            <p:cNvCxnSpPr>
              <a:stCxn id="233" idx="6"/>
              <a:endCxn id="23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5" name="図形グループ 234"/>
          <p:cNvGrpSpPr/>
          <p:nvPr/>
        </p:nvGrpSpPr>
        <p:grpSpPr>
          <a:xfrm>
            <a:off x="3191307" y="3236838"/>
            <a:ext cx="195054" cy="110026"/>
            <a:chOff x="6769100" y="1390650"/>
            <a:chExt cx="317500" cy="157483"/>
          </a:xfrm>
        </p:grpSpPr>
        <p:sp>
          <p:nvSpPr>
            <p:cNvPr id="236" name="正方形/長方形 23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7" name="円/楕円 23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8" name="直線コネクタ 237"/>
            <p:cNvCxnSpPr>
              <a:stCxn id="237" idx="6"/>
              <a:endCxn id="23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9" name="図形グループ 238"/>
          <p:cNvGrpSpPr/>
          <p:nvPr/>
        </p:nvGrpSpPr>
        <p:grpSpPr>
          <a:xfrm>
            <a:off x="3197328" y="3370662"/>
            <a:ext cx="195054" cy="110026"/>
            <a:chOff x="6769100" y="1390650"/>
            <a:chExt cx="317500" cy="157483"/>
          </a:xfrm>
        </p:grpSpPr>
        <p:sp>
          <p:nvSpPr>
            <p:cNvPr id="240" name="正方形/長方形 2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1" name="円/楕円 2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2" name="直線コネクタ 241"/>
            <p:cNvCxnSpPr>
              <a:stCxn id="241" idx="6"/>
              <a:endCxn id="2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60" name="フローチャート: 磁気ディスク 259"/>
          <p:cNvSpPr/>
          <p:nvPr/>
        </p:nvSpPr>
        <p:spPr>
          <a:xfrm>
            <a:off x="3889882" y="3260195"/>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77" name="フローチャート: 磁気ディスク 276"/>
          <p:cNvSpPr/>
          <p:nvPr/>
        </p:nvSpPr>
        <p:spPr>
          <a:xfrm>
            <a:off x="3894819" y="2982133"/>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278" name="図形グループ 277"/>
          <p:cNvGrpSpPr/>
          <p:nvPr/>
        </p:nvGrpSpPr>
        <p:grpSpPr>
          <a:xfrm>
            <a:off x="3424392" y="2987375"/>
            <a:ext cx="195054" cy="110026"/>
            <a:chOff x="6769100" y="1390650"/>
            <a:chExt cx="317500" cy="157483"/>
          </a:xfrm>
        </p:grpSpPr>
        <p:sp>
          <p:nvSpPr>
            <p:cNvPr id="279" name="正方形/長方形 27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0" name="円/楕円 27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81" name="直線コネクタ 280"/>
            <p:cNvCxnSpPr>
              <a:stCxn id="280" idx="6"/>
              <a:endCxn id="27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82" name="図形グループ 281"/>
          <p:cNvGrpSpPr/>
          <p:nvPr/>
        </p:nvGrpSpPr>
        <p:grpSpPr>
          <a:xfrm>
            <a:off x="3430413" y="3121199"/>
            <a:ext cx="195054" cy="110026"/>
            <a:chOff x="6769100" y="1390650"/>
            <a:chExt cx="317500" cy="157483"/>
          </a:xfrm>
        </p:grpSpPr>
        <p:sp>
          <p:nvSpPr>
            <p:cNvPr id="283" name="正方形/長方形 2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4" name="円/楕円 2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85" name="直線コネクタ 284"/>
            <p:cNvCxnSpPr>
              <a:stCxn id="284" idx="6"/>
              <a:endCxn id="2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86" name="図形グループ 285"/>
          <p:cNvGrpSpPr/>
          <p:nvPr/>
        </p:nvGrpSpPr>
        <p:grpSpPr>
          <a:xfrm>
            <a:off x="3648841" y="2989916"/>
            <a:ext cx="195054" cy="110026"/>
            <a:chOff x="6769100" y="1390650"/>
            <a:chExt cx="317500" cy="157483"/>
          </a:xfrm>
        </p:grpSpPr>
        <p:sp>
          <p:nvSpPr>
            <p:cNvPr id="287" name="正方形/長方形 2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8" name="円/楕円 2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89" name="直線コネクタ 288"/>
            <p:cNvCxnSpPr>
              <a:stCxn id="288" idx="6"/>
              <a:endCxn id="2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90" name="図形グループ 289"/>
          <p:cNvGrpSpPr/>
          <p:nvPr/>
        </p:nvGrpSpPr>
        <p:grpSpPr>
          <a:xfrm>
            <a:off x="3654862" y="3123740"/>
            <a:ext cx="195054" cy="110026"/>
            <a:chOff x="6769100" y="1390650"/>
            <a:chExt cx="317500" cy="157483"/>
          </a:xfrm>
        </p:grpSpPr>
        <p:sp>
          <p:nvSpPr>
            <p:cNvPr id="291" name="正方形/長方形 29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2" name="円/楕円 29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3" name="直線コネクタ 292"/>
            <p:cNvCxnSpPr>
              <a:stCxn id="292" idx="6"/>
              <a:endCxn id="29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94" name="図形グループ 293"/>
          <p:cNvGrpSpPr/>
          <p:nvPr/>
        </p:nvGrpSpPr>
        <p:grpSpPr>
          <a:xfrm>
            <a:off x="3428760" y="3251133"/>
            <a:ext cx="195054" cy="110026"/>
            <a:chOff x="6769100" y="1390650"/>
            <a:chExt cx="317500" cy="157483"/>
          </a:xfrm>
        </p:grpSpPr>
        <p:sp>
          <p:nvSpPr>
            <p:cNvPr id="295" name="正方形/長方形 29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6" name="円/楕円 29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7" name="直線コネクタ 296"/>
            <p:cNvCxnSpPr>
              <a:stCxn id="296" idx="6"/>
              <a:endCxn id="29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98" name="図形グループ 297"/>
          <p:cNvGrpSpPr/>
          <p:nvPr/>
        </p:nvGrpSpPr>
        <p:grpSpPr>
          <a:xfrm>
            <a:off x="3434781" y="3384957"/>
            <a:ext cx="195054" cy="110026"/>
            <a:chOff x="6769100" y="1390650"/>
            <a:chExt cx="317500" cy="157483"/>
          </a:xfrm>
        </p:grpSpPr>
        <p:sp>
          <p:nvSpPr>
            <p:cNvPr id="299" name="正方形/長方形 29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0" name="円/楕円 29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01" name="直線コネクタ 300"/>
            <p:cNvCxnSpPr>
              <a:stCxn id="300" idx="6"/>
              <a:endCxn id="29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2" name="図形グループ 301"/>
          <p:cNvGrpSpPr/>
          <p:nvPr/>
        </p:nvGrpSpPr>
        <p:grpSpPr>
          <a:xfrm>
            <a:off x="3653209" y="3253674"/>
            <a:ext cx="195054" cy="110026"/>
            <a:chOff x="6769100" y="1390650"/>
            <a:chExt cx="317500" cy="157483"/>
          </a:xfrm>
        </p:grpSpPr>
        <p:sp>
          <p:nvSpPr>
            <p:cNvPr id="303" name="正方形/長方形 30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4" name="円/楕円 30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05" name="直線コネクタ 304"/>
            <p:cNvCxnSpPr>
              <a:stCxn id="304" idx="6"/>
              <a:endCxn id="30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6" name="図形グループ 305"/>
          <p:cNvGrpSpPr/>
          <p:nvPr/>
        </p:nvGrpSpPr>
        <p:grpSpPr>
          <a:xfrm>
            <a:off x="3659230" y="3387498"/>
            <a:ext cx="195054" cy="110026"/>
            <a:chOff x="6769100" y="1390650"/>
            <a:chExt cx="317500" cy="157483"/>
          </a:xfrm>
        </p:grpSpPr>
        <p:sp>
          <p:nvSpPr>
            <p:cNvPr id="307" name="正方形/長方形 30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8" name="円/楕円 30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09" name="直線コネクタ 308"/>
            <p:cNvCxnSpPr>
              <a:stCxn id="308" idx="6"/>
              <a:endCxn id="30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10" name="フローチャート: 磁気ディスク 309"/>
          <p:cNvSpPr/>
          <p:nvPr/>
        </p:nvSpPr>
        <p:spPr>
          <a:xfrm>
            <a:off x="4155506" y="3266246"/>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11" name="フローチャート: 磁気ディスク 310"/>
          <p:cNvSpPr/>
          <p:nvPr/>
        </p:nvSpPr>
        <p:spPr>
          <a:xfrm>
            <a:off x="4153996" y="2988184"/>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46" name="図形グループ 345"/>
          <p:cNvGrpSpPr/>
          <p:nvPr/>
        </p:nvGrpSpPr>
        <p:grpSpPr>
          <a:xfrm>
            <a:off x="2215043" y="3784606"/>
            <a:ext cx="195054" cy="110026"/>
            <a:chOff x="6769100" y="1390650"/>
            <a:chExt cx="317500" cy="157483"/>
          </a:xfrm>
        </p:grpSpPr>
        <p:sp>
          <p:nvSpPr>
            <p:cNvPr id="347" name="正方形/長方形 34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8" name="円/楕円 3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49" name="直線コネクタ 348"/>
            <p:cNvCxnSpPr>
              <a:stCxn id="348" idx="6"/>
              <a:endCxn id="34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0" name="図形グループ 349"/>
          <p:cNvGrpSpPr/>
          <p:nvPr/>
        </p:nvGrpSpPr>
        <p:grpSpPr>
          <a:xfrm>
            <a:off x="2221064" y="3918430"/>
            <a:ext cx="195054" cy="110026"/>
            <a:chOff x="6769100" y="1390650"/>
            <a:chExt cx="317500" cy="157483"/>
          </a:xfrm>
        </p:grpSpPr>
        <p:sp>
          <p:nvSpPr>
            <p:cNvPr id="351" name="正方形/長方形 35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2" name="円/楕円 35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53" name="直線コネクタ 352"/>
            <p:cNvCxnSpPr>
              <a:stCxn id="352" idx="6"/>
              <a:endCxn id="3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4" name="図形グループ 353"/>
          <p:cNvGrpSpPr/>
          <p:nvPr/>
        </p:nvGrpSpPr>
        <p:grpSpPr>
          <a:xfrm>
            <a:off x="2439492" y="3787147"/>
            <a:ext cx="195054" cy="110026"/>
            <a:chOff x="6769100" y="1390650"/>
            <a:chExt cx="317500" cy="157483"/>
          </a:xfrm>
        </p:grpSpPr>
        <p:sp>
          <p:nvSpPr>
            <p:cNvPr id="355" name="正方形/長方形 35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6" name="円/楕円 35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57" name="直線コネクタ 356"/>
            <p:cNvCxnSpPr>
              <a:stCxn id="356" idx="6"/>
              <a:endCxn id="35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8" name="図形グループ 357"/>
          <p:cNvGrpSpPr/>
          <p:nvPr/>
        </p:nvGrpSpPr>
        <p:grpSpPr>
          <a:xfrm>
            <a:off x="2445513" y="3920971"/>
            <a:ext cx="195054" cy="110026"/>
            <a:chOff x="6769100" y="1390650"/>
            <a:chExt cx="317500" cy="157483"/>
          </a:xfrm>
        </p:grpSpPr>
        <p:sp>
          <p:nvSpPr>
            <p:cNvPr id="359" name="正方形/長方形 35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0" name="円/楕円 35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1" name="直線コネクタ 360"/>
            <p:cNvCxnSpPr>
              <a:stCxn id="360" idx="6"/>
              <a:endCxn id="35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2" name="図形グループ 361"/>
          <p:cNvGrpSpPr/>
          <p:nvPr/>
        </p:nvGrpSpPr>
        <p:grpSpPr>
          <a:xfrm>
            <a:off x="2219411" y="4048364"/>
            <a:ext cx="195054" cy="110026"/>
            <a:chOff x="6769100" y="1390650"/>
            <a:chExt cx="317500" cy="157483"/>
          </a:xfrm>
        </p:grpSpPr>
        <p:sp>
          <p:nvSpPr>
            <p:cNvPr id="363" name="正方形/長方形 36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4" name="円/楕円 36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5" name="直線コネクタ 364"/>
            <p:cNvCxnSpPr>
              <a:stCxn id="364" idx="6"/>
              <a:endCxn id="36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6" name="図形グループ 365"/>
          <p:cNvGrpSpPr/>
          <p:nvPr/>
        </p:nvGrpSpPr>
        <p:grpSpPr>
          <a:xfrm>
            <a:off x="2225432" y="4182188"/>
            <a:ext cx="195054" cy="110026"/>
            <a:chOff x="6769100" y="1390650"/>
            <a:chExt cx="317500" cy="157483"/>
          </a:xfrm>
        </p:grpSpPr>
        <p:sp>
          <p:nvSpPr>
            <p:cNvPr id="367" name="正方形/長方形 36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8" name="円/楕円 36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9" name="直線コネクタ 368"/>
            <p:cNvCxnSpPr>
              <a:stCxn id="368" idx="6"/>
              <a:endCxn id="36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70" name="図形グループ 369"/>
          <p:cNvGrpSpPr/>
          <p:nvPr/>
        </p:nvGrpSpPr>
        <p:grpSpPr>
          <a:xfrm>
            <a:off x="2443860" y="4050905"/>
            <a:ext cx="195054" cy="110026"/>
            <a:chOff x="6769100" y="1390650"/>
            <a:chExt cx="317500" cy="157483"/>
          </a:xfrm>
        </p:grpSpPr>
        <p:sp>
          <p:nvSpPr>
            <p:cNvPr id="371" name="正方形/長方形 3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2" name="円/楕円 3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3" name="直線コネクタ 372"/>
            <p:cNvCxnSpPr>
              <a:stCxn id="372" idx="6"/>
              <a:endCxn id="3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74" name="図形グループ 373"/>
          <p:cNvGrpSpPr/>
          <p:nvPr/>
        </p:nvGrpSpPr>
        <p:grpSpPr>
          <a:xfrm>
            <a:off x="2449881" y="4184729"/>
            <a:ext cx="195054" cy="110026"/>
            <a:chOff x="6769100" y="1390650"/>
            <a:chExt cx="317500" cy="157483"/>
          </a:xfrm>
        </p:grpSpPr>
        <p:sp>
          <p:nvSpPr>
            <p:cNvPr id="375" name="正方形/長方形 37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6" name="円/楕円 37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7" name="直線コネクタ 376"/>
            <p:cNvCxnSpPr>
              <a:stCxn id="376" idx="6"/>
              <a:endCxn id="37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78" name="フローチャート: 磁気ディスク 377"/>
          <p:cNvSpPr/>
          <p:nvPr/>
        </p:nvSpPr>
        <p:spPr>
          <a:xfrm>
            <a:off x="3142435" y="4074262"/>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9" name="フローチャート: 磁気ディスク 378"/>
          <p:cNvSpPr/>
          <p:nvPr/>
        </p:nvSpPr>
        <p:spPr>
          <a:xfrm>
            <a:off x="3147372" y="3796200"/>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80" name="図形グループ 379"/>
          <p:cNvGrpSpPr/>
          <p:nvPr/>
        </p:nvGrpSpPr>
        <p:grpSpPr>
          <a:xfrm>
            <a:off x="2676945" y="3801442"/>
            <a:ext cx="195054" cy="110026"/>
            <a:chOff x="6769100" y="1390650"/>
            <a:chExt cx="317500" cy="157483"/>
          </a:xfrm>
        </p:grpSpPr>
        <p:sp>
          <p:nvSpPr>
            <p:cNvPr id="381" name="正方形/長方形 3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2" name="円/楕円 3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3" name="直線コネクタ 382"/>
            <p:cNvCxnSpPr>
              <a:stCxn id="382" idx="6"/>
              <a:endCxn id="38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4" name="図形グループ 383"/>
          <p:cNvGrpSpPr/>
          <p:nvPr/>
        </p:nvGrpSpPr>
        <p:grpSpPr>
          <a:xfrm>
            <a:off x="2682966" y="3935266"/>
            <a:ext cx="195054" cy="110026"/>
            <a:chOff x="6769100" y="1390650"/>
            <a:chExt cx="317500" cy="157483"/>
          </a:xfrm>
        </p:grpSpPr>
        <p:sp>
          <p:nvSpPr>
            <p:cNvPr id="385" name="正方形/長方形 38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6" name="円/楕円 38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7" name="直線コネクタ 386"/>
            <p:cNvCxnSpPr>
              <a:stCxn id="386" idx="6"/>
              <a:endCxn id="38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8" name="図形グループ 387"/>
          <p:cNvGrpSpPr/>
          <p:nvPr/>
        </p:nvGrpSpPr>
        <p:grpSpPr>
          <a:xfrm>
            <a:off x="2901394" y="3803983"/>
            <a:ext cx="195054" cy="110026"/>
            <a:chOff x="6769100" y="1390650"/>
            <a:chExt cx="317500" cy="157483"/>
          </a:xfrm>
        </p:grpSpPr>
        <p:sp>
          <p:nvSpPr>
            <p:cNvPr id="389" name="正方形/長方形 38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0" name="円/楕円 3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91" name="直線コネクタ 390"/>
            <p:cNvCxnSpPr>
              <a:stCxn id="390" idx="6"/>
              <a:endCxn id="38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92" name="図形グループ 391"/>
          <p:cNvGrpSpPr/>
          <p:nvPr/>
        </p:nvGrpSpPr>
        <p:grpSpPr>
          <a:xfrm>
            <a:off x="2907415" y="3937807"/>
            <a:ext cx="195054" cy="110026"/>
            <a:chOff x="6769100" y="1390650"/>
            <a:chExt cx="317500" cy="157483"/>
          </a:xfrm>
        </p:grpSpPr>
        <p:sp>
          <p:nvSpPr>
            <p:cNvPr id="393" name="正方形/長方形 39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4" name="円/楕円 39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95" name="直線コネクタ 394"/>
            <p:cNvCxnSpPr>
              <a:stCxn id="394" idx="6"/>
              <a:endCxn id="39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96" name="図形グループ 395"/>
          <p:cNvGrpSpPr/>
          <p:nvPr/>
        </p:nvGrpSpPr>
        <p:grpSpPr>
          <a:xfrm>
            <a:off x="2681313" y="4065200"/>
            <a:ext cx="195054" cy="110026"/>
            <a:chOff x="6769100" y="1390650"/>
            <a:chExt cx="317500" cy="157483"/>
          </a:xfrm>
        </p:grpSpPr>
        <p:sp>
          <p:nvSpPr>
            <p:cNvPr id="397" name="正方形/長方形 39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8" name="円/楕円 39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99" name="直線コネクタ 398"/>
            <p:cNvCxnSpPr>
              <a:stCxn id="398" idx="6"/>
              <a:endCxn id="39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00" name="図形グループ 399"/>
          <p:cNvGrpSpPr/>
          <p:nvPr/>
        </p:nvGrpSpPr>
        <p:grpSpPr>
          <a:xfrm>
            <a:off x="2687334" y="4199024"/>
            <a:ext cx="195054" cy="110026"/>
            <a:chOff x="6769100" y="1390650"/>
            <a:chExt cx="317500" cy="157483"/>
          </a:xfrm>
        </p:grpSpPr>
        <p:sp>
          <p:nvSpPr>
            <p:cNvPr id="401" name="正方形/長方形 40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2" name="円/楕円 40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03" name="直線コネクタ 402"/>
            <p:cNvCxnSpPr>
              <a:stCxn id="402" idx="6"/>
              <a:endCxn id="40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04" name="図形グループ 403"/>
          <p:cNvGrpSpPr/>
          <p:nvPr/>
        </p:nvGrpSpPr>
        <p:grpSpPr>
          <a:xfrm>
            <a:off x="2905762" y="4067741"/>
            <a:ext cx="195054" cy="110026"/>
            <a:chOff x="6769100" y="1390650"/>
            <a:chExt cx="317500" cy="157483"/>
          </a:xfrm>
        </p:grpSpPr>
        <p:sp>
          <p:nvSpPr>
            <p:cNvPr id="405" name="正方形/長方形 40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6" name="円/楕円 40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07" name="直線コネクタ 406"/>
            <p:cNvCxnSpPr>
              <a:stCxn id="406" idx="6"/>
              <a:endCxn id="40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08" name="図形グループ 407"/>
          <p:cNvGrpSpPr/>
          <p:nvPr/>
        </p:nvGrpSpPr>
        <p:grpSpPr>
          <a:xfrm>
            <a:off x="2911783" y="4201565"/>
            <a:ext cx="195054" cy="110026"/>
            <a:chOff x="6769100" y="1390650"/>
            <a:chExt cx="317500" cy="157483"/>
          </a:xfrm>
        </p:grpSpPr>
        <p:sp>
          <p:nvSpPr>
            <p:cNvPr id="409" name="正方形/長方形 40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0" name="円/楕円 40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1" name="直線コネクタ 410"/>
            <p:cNvCxnSpPr>
              <a:stCxn id="410" idx="6"/>
              <a:endCxn id="40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12" name="フローチャート: 磁気ディスク 411"/>
          <p:cNvSpPr/>
          <p:nvPr/>
        </p:nvSpPr>
        <p:spPr>
          <a:xfrm>
            <a:off x="3408059" y="4080313"/>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13" name="フローチャート: 磁気ディスク 412"/>
          <p:cNvSpPr/>
          <p:nvPr/>
        </p:nvSpPr>
        <p:spPr>
          <a:xfrm>
            <a:off x="3406549" y="3802251"/>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14" name="図形グループ 413"/>
          <p:cNvGrpSpPr/>
          <p:nvPr/>
        </p:nvGrpSpPr>
        <p:grpSpPr>
          <a:xfrm>
            <a:off x="3636307" y="2452058"/>
            <a:ext cx="195054" cy="110026"/>
            <a:chOff x="6769100" y="1390650"/>
            <a:chExt cx="317500" cy="157483"/>
          </a:xfrm>
        </p:grpSpPr>
        <p:sp>
          <p:nvSpPr>
            <p:cNvPr id="415" name="正方形/長方形 4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6" name="円/楕円 4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7" name="直線コネクタ 416"/>
            <p:cNvCxnSpPr>
              <a:stCxn id="416" idx="6"/>
              <a:endCxn id="4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8" name="図形グループ 417"/>
          <p:cNvGrpSpPr/>
          <p:nvPr/>
        </p:nvGrpSpPr>
        <p:grpSpPr>
          <a:xfrm>
            <a:off x="3642328" y="2585882"/>
            <a:ext cx="195054" cy="110026"/>
            <a:chOff x="6769100" y="1390650"/>
            <a:chExt cx="317500" cy="157483"/>
          </a:xfrm>
        </p:grpSpPr>
        <p:sp>
          <p:nvSpPr>
            <p:cNvPr id="419" name="正方形/長方形 4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0" name="円/楕円 4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21" name="直線コネクタ 420"/>
            <p:cNvCxnSpPr>
              <a:stCxn id="420" idx="6"/>
              <a:endCxn id="4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22" name="図形グループ 421"/>
          <p:cNvGrpSpPr/>
          <p:nvPr/>
        </p:nvGrpSpPr>
        <p:grpSpPr>
          <a:xfrm>
            <a:off x="3860756" y="2454599"/>
            <a:ext cx="195054" cy="110026"/>
            <a:chOff x="6769100" y="1390650"/>
            <a:chExt cx="317500" cy="157483"/>
          </a:xfrm>
        </p:grpSpPr>
        <p:sp>
          <p:nvSpPr>
            <p:cNvPr id="423" name="正方形/長方形 4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4" name="円/楕円 4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25" name="直線コネクタ 424"/>
            <p:cNvCxnSpPr>
              <a:stCxn id="424" idx="6"/>
              <a:endCxn id="4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26" name="図形グループ 425"/>
          <p:cNvGrpSpPr/>
          <p:nvPr/>
        </p:nvGrpSpPr>
        <p:grpSpPr>
          <a:xfrm>
            <a:off x="3866777" y="2588423"/>
            <a:ext cx="195054" cy="110026"/>
            <a:chOff x="6769100" y="1390650"/>
            <a:chExt cx="317500" cy="157483"/>
          </a:xfrm>
        </p:grpSpPr>
        <p:sp>
          <p:nvSpPr>
            <p:cNvPr id="427" name="正方形/長方形 4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8" name="円/楕円 4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29" name="直線コネクタ 428"/>
            <p:cNvCxnSpPr>
              <a:stCxn id="428" idx="6"/>
              <a:endCxn id="4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30" name="図形グループ 429"/>
          <p:cNvGrpSpPr/>
          <p:nvPr/>
        </p:nvGrpSpPr>
        <p:grpSpPr>
          <a:xfrm>
            <a:off x="3640675" y="2715816"/>
            <a:ext cx="195054" cy="110026"/>
            <a:chOff x="6769100" y="1390650"/>
            <a:chExt cx="317500" cy="157483"/>
          </a:xfrm>
        </p:grpSpPr>
        <p:sp>
          <p:nvSpPr>
            <p:cNvPr id="431" name="正方形/長方形 4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2" name="円/楕円 4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3" name="直線コネクタ 432"/>
            <p:cNvCxnSpPr>
              <a:stCxn id="432" idx="6"/>
              <a:endCxn id="4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34" name="図形グループ 433"/>
          <p:cNvGrpSpPr/>
          <p:nvPr/>
        </p:nvGrpSpPr>
        <p:grpSpPr>
          <a:xfrm>
            <a:off x="3646696" y="2849640"/>
            <a:ext cx="195054" cy="110026"/>
            <a:chOff x="6769100" y="1390650"/>
            <a:chExt cx="317500" cy="157483"/>
          </a:xfrm>
        </p:grpSpPr>
        <p:sp>
          <p:nvSpPr>
            <p:cNvPr id="435" name="正方形/長方形 43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6" name="円/楕円 4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7" name="直線コネクタ 436"/>
            <p:cNvCxnSpPr>
              <a:stCxn id="436" idx="6"/>
              <a:endCxn id="43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38" name="図形グループ 437"/>
          <p:cNvGrpSpPr/>
          <p:nvPr/>
        </p:nvGrpSpPr>
        <p:grpSpPr>
          <a:xfrm>
            <a:off x="3865124" y="2718357"/>
            <a:ext cx="195054" cy="110026"/>
            <a:chOff x="6769100" y="1390650"/>
            <a:chExt cx="317500" cy="157483"/>
          </a:xfrm>
        </p:grpSpPr>
        <p:sp>
          <p:nvSpPr>
            <p:cNvPr id="439" name="正方形/長方形 43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0" name="円/楕円 43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41" name="直線コネクタ 440"/>
            <p:cNvCxnSpPr>
              <a:stCxn id="440" idx="6"/>
              <a:endCxn id="43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2" name="図形グループ 441"/>
          <p:cNvGrpSpPr/>
          <p:nvPr/>
        </p:nvGrpSpPr>
        <p:grpSpPr>
          <a:xfrm>
            <a:off x="3871145" y="2852181"/>
            <a:ext cx="195054" cy="110026"/>
            <a:chOff x="6769100" y="1390650"/>
            <a:chExt cx="317500" cy="157483"/>
          </a:xfrm>
        </p:grpSpPr>
        <p:sp>
          <p:nvSpPr>
            <p:cNvPr id="443" name="正方形/長方形 44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4" name="円/楕円 44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45" name="直線コネクタ 444"/>
            <p:cNvCxnSpPr>
              <a:stCxn id="444" idx="6"/>
              <a:endCxn id="44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46" name="テキスト ボックス 445"/>
          <p:cNvSpPr txBox="1"/>
          <p:nvPr/>
        </p:nvSpPr>
        <p:spPr>
          <a:xfrm>
            <a:off x="489955" y="1431373"/>
            <a:ext cx="400110" cy="1447972"/>
          </a:xfrm>
          <a:prstGeom prst="rect">
            <a:avLst/>
          </a:prstGeom>
          <a:noFill/>
        </p:spPr>
        <p:txBody>
          <a:bodyPr vert="eaVert" wrap="none" rtlCol="0">
            <a:spAutoFit/>
          </a:bodyPr>
          <a:lstStyle/>
          <a:p>
            <a:r>
              <a:rPr kumimoji="1" lang="ja-JP" altLang="en-US" sz="1400" dirty="0" smtClean="0">
                <a:solidFill>
                  <a:schemeClr val="tx1">
                    <a:lumMod val="50000"/>
                    <a:lumOff val="50000"/>
                  </a:schemeClr>
                </a:solidFill>
              </a:rPr>
              <a:t>ユーザー数の増大</a:t>
            </a:r>
            <a:endParaRPr kumimoji="1" lang="ja-JP" altLang="en-US" sz="1400" dirty="0">
              <a:solidFill>
                <a:schemeClr val="tx1">
                  <a:lumMod val="50000"/>
                  <a:lumOff val="50000"/>
                </a:schemeClr>
              </a:solidFill>
            </a:endParaRPr>
          </a:p>
        </p:txBody>
      </p:sp>
      <p:sp>
        <p:nvSpPr>
          <p:cNvPr id="447" name="テキスト ボックス 446"/>
          <p:cNvSpPr txBox="1"/>
          <p:nvPr/>
        </p:nvSpPr>
        <p:spPr>
          <a:xfrm>
            <a:off x="2572269" y="5584788"/>
            <a:ext cx="1740180" cy="307777"/>
          </a:xfrm>
          <a:prstGeom prst="rect">
            <a:avLst/>
          </a:prstGeom>
          <a:noFill/>
        </p:spPr>
        <p:txBody>
          <a:bodyPr wrap="none" rtlCol="0">
            <a:spAutoFit/>
          </a:bodyPr>
          <a:lstStyle/>
          <a:p>
            <a:r>
              <a:rPr kumimoji="1" lang="ja-JP" altLang="en-US" sz="1400" dirty="0" smtClean="0">
                <a:solidFill>
                  <a:schemeClr val="tx1">
                    <a:lumMod val="50000"/>
                    <a:lumOff val="50000"/>
                  </a:schemeClr>
                </a:solidFill>
              </a:rPr>
              <a:t>システム能力の増強</a:t>
            </a:r>
            <a:endParaRPr kumimoji="1" lang="ja-JP" altLang="en-US" sz="1400" dirty="0">
              <a:solidFill>
                <a:schemeClr val="tx1">
                  <a:lumMod val="50000"/>
                  <a:lumOff val="50000"/>
                </a:schemeClr>
              </a:solidFill>
            </a:endParaRPr>
          </a:p>
        </p:txBody>
      </p:sp>
      <p:sp>
        <p:nvSpPr>
          <p:cNvPr id="448" name="正方形/長方形 447"/>
          <p:cNvSpPr/>
          <p:nvPr/>
        </p:nvSpPr>
        <p:spPr>
          <a:xfrm>
            <a:off x="4675339" y="1218483"/>
            <a:ext cx="4019628" cy="1027331"/>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u="sng" dirty="0" smtClean="0">
                <a:solidFill>
                  <a:srgbClr val="FFFFFF"/>
                </a:solidFill>
                <a:latin typeface="ＭＳ Ｐゴシック"/>
                <a:ea typeface="ＭＳ Ｐゴシック"/>
                <a:cs typeface="ＭＳ Ｐゴシック"/>
              </a:rPr>
              <a:t>クラウドの登場</a:t>
            </a:r>
            <a:endParaRPr kumimoji="1" lang="en-US" altLang="ja-JP" sz="2400" u="sng" dirty="0" smtClean="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いつでもどこでも、ネットにつながれば</a:t>
            </a:r>
            <a:endParaRPr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望むサービスを受けられるようになった</a:t>
            </a:r>
            <a:endParaRPr kumimoji="1" lang="ja-JP" altLang="en-US" sz="1600" dirty="0">
              <a:solidFill>
                <a:srgbClr val="FFFFFF"/>
              </a:solidFill>
              <a:latin typeface="ＭＳ Ｐゴシック"/>
              <a:ea typeface="ＭＳ Ｐゴシック"/>
              <a:cs typeface="ＭＳ Ｐゴシック"/>
            </a:endParaRPr>
          </a:p>
        </p:txBody>
      </p:sp>
      <p:sp>
        <p:nvSpPr>
          <p:cNvPr id="449" name="正方形/長方形 448"/>
          <p:cNvSpPr/>
          <p:nvPr/>
        </p:nvSpPr>
        <p:spPr>
          <a:xfrm>
            <a:off x="4675337" y="2426749"/>
            <a:ext cx="4019628" cy="138890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u="sng" dirty="0" smtClean="0">
                <a:solidFill>
                  <a:srgbClr val="FFFFFF"/>
                </a:solidFill>
                <a:latin typeface="ＭＳ Ｐゴシック"/>
                <a:ea typeface="ＭＳ Ｐゴシック"/>
                <a:cs typeface="ＭＳ Ｐゴシック"/>
              </a:rPr>
              <a:t>Web</a:t>
            </a:r>
            <a:r>
              <a:rPr kumimoji="1" lang="ja-JP" altLang="en-US" sz="2400" u="sng" dirty="0" smtClean="0">
                <a:solidFill>
                  <a:srgbClr val="FFFFFF"/>
                </a:solidFill>
                <a:latin typeface="ＭＳ Ｐゴシック"/>
                <a:ea typeface="ＭＳ Ｐゴシック"/>
                <a:cs typeface="ＭＳ Ｐゴシック"/>
              </a:rPr>
              <a:t>スケール</a:t>
            </a:r>
            <a:r>
              <a:rPr lang="en-US" altLang="ja-JP" sz="2400" u="sng" dirty="0">
                <a:solidFill>
                  <a:srgbClr val="FFFFFF"/>
                </a:solidFill>
                <a:latin typeface="ＭＳ Ｐゴシック"/>
                <a:ea typeface="ＭＳ Ｐゴシック"/>
                <a:cs typeface="ＭＳ Ｐゴシック"/>
              </a:rPr>
              <a:t>(</a:t>
            </a:r>
            <a:r>
              <a:rPr lang="en-US" altLang="ja-JP" sz="2400" u="sng" dirty="0" smtClean="0">
                <a:solidFill>
                  <a:srgbClr val="FFFFFF"/>
                </a:solidFill>
                <a:latin typeface="ＭＳ Ｐゴシック"/>
                <a:ea typeface="ＭＳ Ｐゴシック"/>
                <a:cs typeface="ＭＳ Ｐゴシック"/>
              </a:rPr>
              <a:t>Web Scale)</a:t>
            </a:r>
            <a:endParaRPr kumimoji="1" lang="en-US" altLang="ja-JP" sz="2400" u="sng"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量的かつ質的に</a:t>
            </a:r>
            <a:r>
              <a:rPr lang="ja-JP" altLang="en-US" sz="1600" dirty="0" smtClean="0">
                <a:solidFill>
                  <a:srgbClr val="FFFFFF"/>
                </a:solidFill>
                <a:latin typeface="ＭＳ Ｐゴシック"/>
                <a:ea typeface="ＭＳ Ｐゴシック"/>
                <a:cs typeface="ＭＳ Ｐゴシック"/>
              </a:rPr>
              <a:t>、従来とは桁違いに</a:t>
            </a:r>
            <a:endParaRPr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ユーザー／データ／システム資源が</a:t>
            </a:r>
            <a:endParaRPr kumimoji="1" lang="en-US" altLang="ja-JP" sz="1600" dirty="0" smtClean="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継続的に</a:t>
            </a:r>
            <a:r>
              <a:rPr kumimoji="1" lang="ja-JP" altLang="en-US" sz="1600" dirty="0" smtClean="0">
                <a:solidFill>
                  <a:srgbClr val="FFFFFF"/>
                </a:solidFill>
                <a:latin typeface="ＭＳ Ｐゴシック"/>
                <a:ea typeface="ＭＳ Ｐゴシック"/>
                <a:cs typeface="ＭＳ Ｐゴシック"/>
              </a:rPr>
              <a:t>増大する状況</a:t>
            </a:r>
            <a:endParaRPr kumimoji="1" lang="ja-JP" altLang="en-US" sz="1600" dirty="0">
              <a:solidFill>
                <a:srgbClr val="FFFFFF"/>
              </a:solidFill>
              <a:latin typeface="ＭＳ Ｐゴシック"/>
              <a:ea typeface="ＭＳ Ｐゴシック"/>
              <a:cs typeface="ＭＳ Ｐゴシック"/>
            </a:endParaRPr>
          </a:p>
        </p:txBody>
      </p:sp>
      <p:sp>
        <p:nvSpPr>
          <p:cNvPr id="450" name="正方形/長方形 449"/>
          <p:cNvSpPr/>
          <p:nvPr/>
        </p:nvSpPr>
        <p:spPr>
          <a:xfrm>
            <a:off x="4675337" y="4022511"/>
            <a:ext cx="4019629" cy="1960308"/>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chemeClr val="accent2">
                    <a:lumMod val="50000"/>
                  </a:schemeClr>
                </a:solidFill>
                <a:latin typeface="ＭＳ Ｐゴシック"/>
                <a:ea typeface="ＭＳ Ｐゴシック"/>
                <a:cs typeface="ＭＳ Ｐゴシック"/>
              </a:rPr>
              <a:t>スケールアウト（</a:t>
            </a:r>
            <a:r>
              <a:rPr kumimoji="1" lang="en-US" altLang="ja-JP" sz="2400" dirty="0" smtClean="0">
                <a:solidFill>
                  <a:schemeClr val="accent2">
                    <a:lumMod val="50000"/>
                  </a:schemeClr>
                </a:solidFill>
                <a:latin typeface="ＭＳ Ｐゴシック"/>
                <a:ea typeface="ＭＳ Ｐゴシック"/>
                <a:cs typeface="ＭＳ Ｐゴシック"/>
              </a:rPr>
              <a:t>Scale-out)</a:t>
            </a:r>
          </a:p>
          <a:p>
            <a:pPr algn="ctr"/>
            <a:endParaRPr kumimoji="1" lang="en-US" altLang="ja-JP" sz="2400" dirty="0" smtClean="0">
              <a:solidFill>
                <a:schemeClr val="accent2">
                  <a:lumMod val="50000"/>
                </a:schemeClr>
              </a:solidFill>
              <a:latin typeface="ＭＳ Ｐゴシック"/>
              <a:ea typeface="ＭＳ Ｐゴシック"/>
              <a:cs typeface="ＭＳ Ｐゴシック"/>
            </a:endParaRPr>
          </a:p>
          <a:p>
            <a:pPr algn="ctr"/>
            <a:endParaRPr lang="en-US" altLang="ja-JP" sz="2400" dirty="0">
              <a:solidFill>
                <a:schemeClr val="accent2">
                  <a:lumMod val="50000"/>
                </a:schemeClr>
              </a:solidFill>
              <a:latin typeface="ＭＳ Ｐゴシック"/>
              <a:ea typeface="ＭＳ Ｐゴシック"/>
              <a:cs typeface="ＭＳ Ｐゴシック"/>
            </a:endParaRPr>
          </a:p>
          <a:p>
            <a:pPr algn="ctr"/>
            <a:endParaRPr kumimoji="1" lang="en-US" altLang="ja-JP" sz="2400" dirty="0" smtClean="0">
              <a:solidFill>
                <a:schemeClr val="accent2">
                  <a:lumMod val="50000"/>
                </a:schemeClr>
              </a:solidFill>
              <a:latin typeface="ＭＳ Ｐゴシック"/>
              <a:ea typeface="ＭＳ Ｐゴシック"/>
              <a:cs typeface="ＭＳ Ｐゴシック"/>
            </a:endParaRPr>
          </a:p>
          <a:p>
            <a:pPr algn="ctr"/>
            <a:endParaRPr kumimoji="1" lang="en-US" altLang="ja-JP" sz="2400" dirty="0" smtClean="0">
              <a:solidFill>
                <a:schemeClr val="accent2">
                  <a:lumMod val="50000"/>
                </a:schemeClr>
              </a:solidFill>
              <a:latin typeface="ＭＳ Ｐゴシック"/>
              <a:ea typeface="ＭＳ Ｐゴシック"/>
              <a:cs typeface="ＭＳ Ｐゴシック"/>
            </a:endParaRPr>
          </a:p>
        </p:txBody>
      </p:sp>
      <p:sp>
        <p:nvSpPr>
          <p:cNvPr id="451" name="正方形/長方形 450"/>
          <p:cNvSpPr/>
          <p:nvPr/>
        </p:nvSpPr>
        <p:spPr>
          <a:xfrm>
            <a:off x="5863217" y="4574879"/>
            <a:ext cx="1389448" cy="401298"/>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ユーザー</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インターフェイス</a:t>
            </a:r>
            <a:endParaRPr kumimoji="1" lang="ja-JP" altLang="en-US" sz="800" dirty="0">
              <a:solidFill>
                <a:srgbClr val="FFFFFF"/>
              </a:solidFill>
              <a:latin typeface="ＭＳ Ｐゴシック"/>
              <a:ea typeface="ＭＳ Ｐゴシック"/>
              <a:cs typeface="ＭＳ Ｐゴシック"/>
            </a:endParaRPr>
          </a:p>
        </p:txBody>
      </p:sp>
      <p:sp>
        <p:nvSpPr>
          <p:cNvPr id="452" name="正方形/長方形 451"/>
          <p:cNvSpPr/>
          <p:nvPr/>
        </p:nvSpPr>
        <p:spPr>
          <a:xfrm>
            <a:off x="5863217" y="5005446"/>
            <a:ext cx="1389448" cy="4012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ビジネスロジック</a:t>
            </a:r>
            <a:endParaRPr kumimoji="1" lang="en-US" altLang="ja-JP" sz="800" dirty="0" smtClean="0">
              <a:solidFill>
                <a:srgbClr val="FFFFFF"/>
              </a:solidFill>
              <a:latin typeface="ＭＳ Ｐゴシック"/>
              <a:ea typeface="ＭＳ Ｐゴシック"/>
              <a:cs typeface="ＭＳ Ｐゴシック"/>
            </a:endParaRPr>
          </a:p>
        </p:txBody>
      </p:sp>
      <p:sp>
        <p:nvSpPr>
          <p:cNvPr id="453" name="正方形/長方形 452"/>
          <p:cNvSpPr/>
          <p:nvPr/>
        </p:nvSpPr>
        <p:spPr>
          <a:xfrm>
            <a:off x="5863217" y="5430948"/>
            <a:ext cx="1389448" cy="401298"/>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データベース</a:t>
            </a:r>
            <a:endParaRPr kumimoji="1" lang="en-US" altLang="ja-JP" sz="800" dirty="0" smtClean="0">
              <a:solidFill>
                <a:srgbClr val="FFFFFF"/>
              </a:solidFill>
              <a:latin typeface="ＭＳ Ｐゴシック"/>
              <a:ea typeface="ＭＳ Ｐゴシック"/>
              <a:cs typeface="ＭＳ Ｐゴシック"/>
            </a:endParaRPr>
          </a:p>
        </p:txBody>
      </p:sp>
      <p:sp>
        <p:nvSpPr>
          <p:cNvPr id="454" name="ホームベース 453"/>
          <p:cNvSpPr/>
          <p:nvPr/>
        </p:nvSpPr>
        <p:spPr>
          <a:xfrm>
            <a:off x="4815769" y="4568938"/>
            <a:ext cx="1184691" cy="401299"/>
          </a:xfrm>
          <a:prstGeom prst="homePlate">
            <a:avLst>
              <a:gd name="adj" fmla="val 42124"/>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プレゼンテーション層</a:t>
            </a:r>
            <a:endParaRPr kumimoji="1" lang="ja-JP" altLang="en-US" sz="800" dirty="0">
              <a:solidFill>
                <a:srgbClr val="FFFFFF"/>
              </a:solidFill>
              <a:latin typeface="ＭＳ Ｐゴシック"/>
              <a:ea typeface="ＭＳ Ｐゴシック"/>
              <a:cs typeface="ＭＳ Ｐゴシック"/>
            </a:endParaRPr>
          </a:p>
        </p:txBody>
      </p:sp>
      <p:sp>
        <p:nvSpPr>
          <p:cNvPr id="455" name="ホームベース 454"/>
          <p:cNvSpPr/>
          <p:nvPr/>
        </p:nvSpPr>
        <p:spPr>
          <a:xfrm>
            <a:off x="4815769" y="4999507"/>
            <a:ext cx="1184691" cy="409326"/>
          </a:xfrm>
          <a:prstGeom prst="homePlate">
            <a:avLst>
              <a:gd name="adj" fmla="val 42124"/>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アプリケーション層</a:t>
            </a:r>
            <a:endParaRPr kumimoji="1" lang="ja-JP" altLang="en-US" sz="800" dirty="0">
              <a:solidFill>
                <a:srgbClr val="FFFFFF"/>
              </a:solidFill>
              <a:latin typeface="ＭＳ Ｐゴシック"/>
              <a:ea typeface="ＭＳ Ｐゴシック"/>
              <a:cs typeface="ＭＳ Ｐゴシック"/>
            </a:endParaRPr>
          </a:p>
        </p:txBody>
      </p:sp>
      <p:sp>
        <p:nvSpPr>
          <p:cNvPr id="456" name="ホームベース 455"/>
          <p:cNvSpPr/>
          <p:nvPr/>
        </p:nvSpPr>
        <p:spPr>
          <a:xfrm>
            <a:off x="4815769" y="5430948"/>
            <a:ext cx="1184691" cy="409326"/>
          </a:xfrm>
          <a:prstGeom prst="homePlate">
            <a:avLst>
              <a:gd name="adj" fmla="val 42124"/>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データ層</a:t>
            </a:r>
            <a:endParaRPr kumimoji="1" lang="ja-JP" altLang="en-US" sz="800" dirty="0">
              <a:solidFill>
                <a:srgbClr val="FFFFFF"/>
              </a:solidFill>
              <a:latin typeface="ＭＳ Ｐゴシック"/>
              <a:ea typeface="ＭＳ Ｐゴシック"/>
              <a:cs typeface="ＭＳ Ｐゴシック"/>
            </a:endParaRPr>
          </a:p>
        </p:txBody>
      </p:sp>
      <p:sp>
        <p:nvSpPr>
          <p:cNvPr id="457" name="正方形/長方形 456"/>
          <p:cNvSpPr/>
          <p:nvPr/>
        </p:nvSpPr>
        <p:spPr>
          <a:xfrm>
            <a:off x="7355809" y="4568938"/>
            <a:ext cx="1229558" cy="401298"/>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800" dirty="0" smtClean="0">
                <a:solidFill>
                  <a:srgbClr val="FFFFFF"/>
                </a:solidFill>
                <a:latin typeface="ＭＳ Ｐゴシック"/>
                <a:ea typeface="ＭＳ Ｐゴシック"/>
                <a:cs typeface="ＭＳ Ｐゴシック"/>
              </a:rPr>
              <a:t>Web</a:t>
            </a:r>
            <a:r>
              <a:rPr lang="ja-JP" altLang="en-US" sz="800" dirty="0" smtClean="0">
                <a:solidFill>
                  <a:srgbClr val="FFFFFF"/>
                </a:solidFill>
                <a:latin typeface="ＭＳ Ｐゴシック"/>
                <a:ea typeface="ＭＳ Ｐゴシック"/>
                <a:cs typeface="ＭＳ Ｐゴシック"/>
              </a:rPr>
              <a:t>サーバーの分散</a:t>
            </a:r>
            <a:endParaRPr kumimoji="1" lang="ja-JP" altLang="en-US" sz="800" dirty="0">
              <a:solidFill>
                <a:srgbClr val="FFFFFF"/>
              </a:solidFill>
              <a:latin typeface="ＭＳ Ｐゴシック"/>
              <a:ea typeface="ＭＳ Ｐゴシック"/>
              <a:cs typeface="ＭＳ Ｐゴシック"/>
            </a:endParaRPr>
          </a:p>
        </p:txBody>
      </p:sp>
      <p:sp>
        <p:nvSpPr>
          <p:cNvPr id="458" name="正方形/長方形 457"/>
          <p:cNvSpPr/>
          <p:nvPr/>
        </p:nvSpPr>
        <p:spPr>
          <a:xfrm>
            <a:off x="7355809" y="4996833"/>
            <a:ext cx="1229558" cy="4012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アプリケーション</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サーバーの分散</a:t>
            </a:r>
            <a:endParaRPr lang="en-US" altLang="ja-JP" sz="800" dirty="0" smtClean="0">
              <a:solidFill>
                <a:srgbClr val="FFFFFF"/>
              </a:solidFill>
              <a:latin typeface="ＭＳ Ｐゴシック"/>
              <a:ea typeface="ＭＳ Ｐゴシック"/>
              <a:cs typeface="ＭＳ Ｐゴシック"/>
            </a:endParaRPr>
          </a:p>
          <a:p>
            <a:pPr algn="ctr"/>
            <a:r>
              <a:rPr lang="en-US" altLang="ja-JP" sz="800" dirty="0" smtClean="0">
                <a:solidFill>
                  <a:srgbClr val="FFFFFF"/>
                </a:solidFill>
                <a:latin typeface="ＭＳ Ｐゴシック"/>
                <a:ea typeface="ＭＳ Ｐゴシック"/>
                <a:cs typeface="ＭＳ Ｐゴシック"/>
              </a:rPr>
              <a:t>Map Reduce</a:t>
            </a:r>
            <a:r>
              <a:rPr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459" name="正方形/長方形 458"/>
          <p:cNvSpPr/>
          <p:nvPr/>
        </p:nvSpPr>
        <p:spPr>
          <a:xfrm>
            <a:off x="7355809" y="5430948"/>
            <a:ext cx="1229558" cy="401298"/>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800" smtClean="0">
                <a:solidFill>
                  <a:srgbClr val="FFFFFF"/>
                </a:solidFill>
                <a:latin typeface="ＭＳ Ｐゴシック"/>
                <a:ea typeface="ＭＳ Ｐゴシック"/>
                <a:cs typeface="ＭＳ Ｐゴシック"/>
              </a:rPr>
              <a:t>KVS</a:t>
            </a:r>
            <a:r>
              <a:rPr lang="ja-JP" altLang="en-US" sz="800" smtClean="0">
                <a:solidFill>
                  <a:srgbClr val="FFFFFF"/>
                </a:solidFill>
                <a:latin typeface="ＭＳ Ｐゴシック"/>
                <a:ea typeface="ＭＳ Ｐゴシック"/>
                <a:cs typeface="ＭＳ Ｐゴシック"/>
              </a:rPr>
              <a:t>、</a:t>
            </a:r>
            <a:r>
              <a:rPr lang="en-US" altLang="ja-JP" sz="800" dirty="0" err="1" smtClean="0">
                <a:solidFill>
                  <a:srgbClr val="FFFFFF"/>
                </a:solidFill>
                <a:latin typeface="ＭＳ Ｐゴシック"/>
                <a:ea typeface="ＭＳ Ｐゴシック"/>
                <a:cs typeface="ＭＳ Ｐゴシック"/>
              </a:rPr>
              <a:t>BigTabel</a:t>
            </a:r>
            <a:r>
              <a:rPr lang="ja-JP" altLang="en-US" sz="800" dirty="0" smtClean="0">
                <a:solidFill>
                  <a:srgbClr val="FFFFFF"/>
                </a:solidFill>
                <a:latin typeface="ＭＳ Ｐゴシック"/>
                <a:ea typeface="ＭＳ Ｐゴシック"/>
                <a:cs typeface="ＭＳ Ｐゴシック"/>
              </a:rPr>
              <a:t>など</a:t>
            </a:r>
            <a:endParaRPr lang="en-US" altLang="ja-JP" sz="800" dirty="0" smtClean="0">
              <a:solidFill>
                <a:srgbClr val="FFFFFF"/>
              </a:solidFill>
              <a:latin typeface="ＭＳ Ｐゴシック"/>
              <a:ea typeface="ＭＳ Ｐゴシック"/>
              <a:cs typeface="ＭＳ Ｐゴシック"/>
            </a:endParaRPr>
          </a:p>
          <a:p>
            <a:pPr algn="ctr"/>
            <a:r>
              <a:rPr kumimoji="1" lang="en-US" altLang="ja-JP" sz="800" dirty="0" err="1" smtClean="0">
                <a:solidFill>
                  <a:srgbClr val="FFFFFF"/>
                </a:solidFill>
                <a:latin typeface="ＭＳ Ｐゴシック"/>
                <a:ea typeface="ＭＳ Ｐゴシック"/>
                <a:cs typeface="ＭＳ Ｐゴシック"/>
              </a:rPr>
              <a:t>NoSQL</a:t>
            </a:r>
            <a:r>
              <a:rPr kumimoji="1" lang="ja-JP" altLang="en-US" sz="800" dirty="0" smtClean="0">
                <a:solidFill>
                  <a:srgbClr val="FFFFFF"/>
                </a:solidFill>
                <a:latin typeface="ＭＳ Ｐゴシック"/>
                <a:ea typeface="ＭＳ Ｐゴシック"/>
                <a:cs typeface="ＭＳ Ｐゴシック"/>
              </a:rPr>
              <a:t>データベース</a:t>
            </a:r>
            <a:endParaRPr kumimoji="1" lang="ja-JP" altLang="en-US" sz="800" dirty="0">
              <a:solidFill>
                <a:srgbClr val="FFFFFF"/>
              </a:solidFill>
              <a:latin typeface="ＭＳ Ｐゴシック"/>
              <a:ea typeface="ＭＳ Ｐゴシック"/>
              <a:cs typeface="ＭＳ Ｐゴシック"/>
            </a:endParaRPr>
          </a:p>
        </p:txBody>
      </p:sp>
      <p:sp>
        <p:nvSpPr>
          <p:cNvPr id="460" name="右矢印 459"/>
          <p:cNvSpPr/>
          <p:nvPr/>
        </p:nvSpPr>
        <p:spPr>
          <a:xfrm>
            <a:off x="7220430" y="4623119"/>
            <a:ext cx="199851" cy="295988"/>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1" name="右矢印 460"/>
          <p:cNvSpPr/>
          <p:nvPr/>
        </p:nvSpPr>
        <p:spPr>
          <a:xfrm>
            <a:off x="7220430" y="5046714"/>
            <a:ext cx="199851" cy="295988"/>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2" name="右矢印 461"/>
          <p:cNvSpPr/>
          <p:nvPr/>
        </p:nvSpPr>
        <p:spPr>
          <a:xfrm>
            <a:off x="7220430" y="5486879"/>
            <a:ext cx="199851" cy="295988"/>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3" name="下矢印 462"/>
          <p:cNvSpPr/>
          <p:nvPr/>
        </p:nvSpPr>
        <p:spPr>
          <a:xfrm>
            <a:off x="6216682" y="2175254"/>
            <a:ext cx="934235" cy="303009"/>
          </a:xfrm>
          <a:prstGeom prst="downArrow">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4" name="下矢印 463"/>
          <p:cNvSpPr/>
          <p:nvPr/>
        </p:nvSpPr>
        <p:spPr>
          <a:xfrm flipV="1">
            <a:off x="6216682" y="3767756"/>
            <a:ext cx="934235" cy="303009"/>
          </a:xfrm>
          <a:prstGeom prst="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435803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369942" y="1542254"/>
            <a:ext cx="3190907" cy="4234261"/>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5" name="正方形/長方形 464"/>
          <p:cNvSpPr/>
          <p:nvPr/>
        </p:nvSpPr>
        <p:spPr>
          <a:xfrm>
            <a:off x="2984354" y="2959176"/>
            <a:ext cx="5492687" cy="273352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クラウド・コンピューティング登場と発展の歴史</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15</a:t>
            </a:fld>
            <a:endParaRPr kumimoji="1" lang="ja-JP" altLang="en-US"/>
          </a:p>
        </p:txBody>
      </p:sp>
      <p:cxnSp>
        <p:nvCxnSpPr>
          <p:cNvPr id="5" name="直線矢印コネクタ 4"/>
          <p:cNvCxnSpPr/>
          <p:nvPr/>
        </p:nvCxnSpPr>
        <p:spPr>
          <a:xfrm flipV="1">
            <a:off x="457200" y="1168466"/>
            <a:ext cx="0" cy="49239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直線矢印コネクタ 8"/>
          <p:cNvCxnSpPr/>
          <p:nvPr/>
        </p:nvCxnSpPr>
        <p:spPr>
          <a:xfrm flipV="1">
            <a:off x="457200" y="6092420"/>
            <a:ext cx="8103648"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66" name="正方形/長方形 465"/>
          <p:cNvSpPr/>
          <p:nvPr/>
        </p:nvSpPr>
        <p:spPr>
          <a:xfrm>
            <a:off x="573247" y="4300152"/>
            <a:ext cx="7813537" cy="130229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573247" y="4300152"/>
            <a:ext cx="2747066" cy="338554"/>
          </a:xfrm>
          <a:prstGeom prst="rect">
            <a:avLst/>
          </a:prstGeom>
          <a:noFill/>
        </p:spPr>
        <p:txBody>
          <a:bodyPr wrap="none" rtlCol="0">
            <a:spAutoFit/>
          </a:bodyPr>
          <a:lstStyle/>
          <a:p>
            <a:r>
              <a:rPr kumimoji="1" lang="ja-JP" altLang="en-US" sz="1600" dirty="0" smtClean="0">
                <a:solidFill>
                  <a:schemeClr val="bg1"/>
                </a:solidFill>
              </a:rPr>
              <a:t>インターネット・クラウドの登場</a:t>
            </a:r>
            <a:endParaRPr kumimoji="1" lang="ja-JP" altLang="en-US" sz="1600" dirty="0">
              <a:solidFill>
                <a:schemeClr val="bg1"/>
              </a:solidFill>
            </a:endParaRPr>
          </a:p>
        </p:txBody>
      </p:sp>
      <p:sp>
        <p:nvSpPr>
          <p:cNvPr id="467" name="テキスト ボックス 466"/>
          <p:cNvSpPr txBox="1"/>
          <p:nvPr/>
        </p:nvSpPr>
        <p:spPr>
          <a:xfrm>
            <a:off x="2984354" y="2959176"/>
            <a:ext cx="3206326" cy="338554"/>
          </a:xfrm>
          <a:prstGeom prst="rect">
            <a:avLst/>
          </a:prstGeom>
          <a:noFill/>
        </p:spPr>
        <p:txBody>
          <a:bodyPr wrap="none" rtlCol="0">
            <a:spAutoFit/>
          </a:bodyPr>
          <a:lstStyle/>
          <a:p>
            <a:r>
              <a:rPr kumimoji="1" lang="ja-JP" altLang="en-US" sz="1600" dirty="0" smtClean="0">
                <a:solidFill>
                  <a:schemeClr val="bg1"/>
                </a:solidFill>
              </a:rPr>
              <a:t>エンタープライズ・クラウドへの派生</a:t>
            </a:r>
            <a:endParaRPr kumimoji="1" lang="ja-JP" altLang="en-US" sz="1600" dirty="0">
              <a:solidFill>
                <a:schemeClr val="bg1"/>
              </a:solidFill>
            </a:endParaRPr>
          </a:p>
        </p:txBody>
      </p:sp>
      <p:sp>
        <p:nvSpPr>
          <p:cNvPr id="468" name="テキスト ボックス 467"/>
          <p:cNvSpPr txBox="1"/>
          <p:nvPr/>
        </p:nvSpPr>
        <p:spPr>
          <a:xfrm>
            <a:off x="5369943" y="1537798"/>
            <a:ext cx="3096521" cy="338554"/>
          </a:xfrm>
          <a:prstGeom prst="rect">
            <a:avLst/>
          </a:prstGeom>
          <a:noFill/>
        </p:spPr>
        <p:txBody>
          <a:bodyPr wrap="none" rtlCol="0">
            <a:spAutoFit/>
          </a:bodyPr>
          <a:lstStyle/>
          <a:p>
            <a:r>
              <a:rPr kumimoji="1" lang="ja-JP" altLang="en-US" sz="1600" dirty="0" smtClean="0">
                <a:solidFill>
                  <a:schemeClr val="bg1"/>
                </a:solidFill>
              </a:rPr>
              <a:t>エンタープライズ・クラウドの自立</a:t>
            </a:r>
            <a:endParaRPr kumimoji="1" lang="ja-JP" altLang="en-US" sz="1600" dirty="0">
              <a:solidFill>
                <a:schemeClr val="bg1"/>
              </a:solidFill>
            </a:endParaRPr>
          </a:p>
        </p:txBody>
      </p:sp>
      <p:sp>
        <p:nvSpPr>
          <p:cNvPr id="10" name="正方形/長方形 9"/>
          <p:cNvSpPr/>
          <p:nvPr/>
        </p:nvSpPr>
        <p:spPr>
          <a:xfrm>
            <a:off x="573246" y="4568340"/>
            <a:ext cx="3894395" cy="646331"/>
          </a:xfrm>
          <a:prstGeom prst="rect">
            <a:avLst/>
          </a:prstGeom>
        </p:spPr>
        <p:txBody>
          <a:bodyPr wrap="square">
            <a:spAutoFit/>
          </a:bodyPr>
          <a:lstStyle/>
          <a:p>
            <a:r>
              <a:rPr lang="en-US" altLang="ja-JP" sz="1200" dirty="0">
                <a:solidFill>
                  <a:srgbClr val="FFFFFF"/>
                </a:solidFill>
              </a:rPr>
              <a:t>Web</a:t>
            </a:r>
            <a:r>
              <a:rPr lang="ja-JP" altLang="en-US" sz="1200" dirty="0">
                <a:solidFill>
                  <a:srgbClr val="FFFFFF"/>
                </a:solidFill>
              </a:rPr>
              <a:t>スケールの多数</a:t>
            </a:r>
            <a:r>
              <a:rPr lang="ja-JP" altLang="en-US" sz="1200" dirty="0" smtClean="0">
                <a:solidFill>
                  <a:srgbClr val="FFFFFF"/>
                </a:solidFill>
              </a:rPr>
              <a:t>の</a:t>
            </a:r>
            <a:r>
              <a:rPr lang="ja-JP" altLang="en-US" sz="1200" u="sng" dirty="0" smtClean="0">
                <a:solidFill>
                  <a:srgbClr val="FFFF00"/>
                </a:solidFill>
              </a:rPr>
              <a:t>一般ユーザーを</a:t>
            </a:r>
            <a:r>
              <a:rPr lang="ja-JP" altLang="en-US" sz="1200" u="sng" dirty="0">
                <a:solidFill>
                  <a:srgbClr val="FFFF00"/>
                </a:solidFill>
              </a:rPr>
              <a:t>対象</a:t>
            </a:r>
            <a:r>
              <a:rPr lang="ja-JP" altLang="en-US" sz="1200" dirty="0">
                <a:solidFill>
                  <a:srgbClr val="FFFFFF"/>
                </a:solidFill>
              </a:rPr>
              <a:t>として</a:t>
            </a:r>
            <a:r>
              <a:rPr lang="ja-JP" altLang="en-US" sz="1200" dirty="0" smtClean="0">
                <a:solidFill>
                  <a:srgbClr val="FFFFFF"/>
                </a:solidFill>
              </a:rPr>
              <a:t>、</a:t>
            </a:r>
            <a:endParaRPr lang="en-US" altLang="ja-JP" sz="1200" dirty="0" smtClean="0">
              <a:solidFill>
                <a:srgbClr val="FFFFFF"/>
              </a:solidFill>
            </a:endParaRPr>
          </a:p>
          <a:p>
            <a:r>
              <a:rPr lang="ja-JP" altLang="en-US" sz="1200" dirty="0" smtClean="0">
                <a:solidFill>
                  <a:srgbClr val="FFFFFF"/>
                </a:solidFill>
              </a:rPr>
              <a:t>彼ら</a:t>
            </a:r>
            <a:r>
              <a:rPr lang="ja-JP" altLang="en-US" sz="1200" dirty="0">
                <a:solidFill>
                  <a:srgbClr val="FFFFFF"/>
                </a:solidFill>
              </a:rPr>
              <a:t>にインターネットを</a:t>
            </a:r>
            <a:r>
              <a:rPr lang="ja-JP" altLang="en-US" sz="1200" dirty="0" smtClean="0">
                <a:solidFill>
                  <a:srgbClr val="FFFFFF"/>
                </a:solidFill>
              </a:rPr>
              <a:t>通じて</a:t>
            </a:r>
            <a:endParaRPr lang="en-US" altLang="ja-JP" sz="1200" dirty="0">
              <a:solidFill>
                <a:srgbClr val="FFFFFF"/>
              </a:solidFill>
            </a:endParaRPr>
          </a:p>
          <a:p>
            <a:r>
              <a:rPr lang="ja-JP" altLang="en-US" sz="1200" dirty="0" smtClean="0">
                <a:solidFill>
                  <a:srgbClr val="FFFFFF"/>
                </a:solidFill>
              </a:rPr>
              <a:t>大規模なサーバーおよびデータセンター・サービスを提供</a:t>
            </a:r>
            <a:endParaRPr lang="ja-JP" altLang="en-US" sz="1200" dirty="0">
              <a:solidFill>
                <a:srgbClr val="FFFFFF"/>
              </a:solidFill>
            </a:endParaRPr>
          </a:p>
        </p:txBody>
      </p:sp>
      <p:sp>
        <p:nvSpPr>
          <p:cNvPr id="11" name="正方形/長方形 10"/>
          <p:cNvSpPr/>
          <p:nvPr/>
        </p:nvSpPr>
        <p:spPr>
          <a:xfrm>
            <a:off x="592610" y="5145421"/>
            <a:ext cx="7794173" cy="400110"/>
          </a:xfrm>
          <a:prstGeom prst="rect">
            <a:avLst/>
          </a:prstGeom>
        </p:spPr>
        <p:txBody>
          <a:bodyPr wrap="square">
            <a:spAutoFit/>
          </a:bodyPr>
          <a:lstStyle/>
          <a:p>
            <a:pPr marL="171450" indent="-171450">
              <a:buFont typeface="Wingdings" charset="2"/>
              <a:buChar char="ü"/>
            </a:pPr>
            <a:r>
              <a:rPr lang="ja-JP" altLang="en-US" sz="1000" dirty="0">
                <a:solidFill>
                  <a:srgbClr val="FFFFFF"/>
                </a:solidFill>
              </a:rPr>
              <a:t>コモディティ化したマシンを多数並べて並列動作させると</a:t>
            </a:r>
            <a:r>
              <a:rPr lang="ja-JP" altLang="en-US" sz="1000" dirty="0" smtClean="0">
                <a:solidFill>
                  <a:srgbClr val="FFFFFF"/>
                </a:solidFill>
              </a:rPr>
              <a:t>いう画期的</a:t>
            </a:r>
            <a:r>
              <a:rPr lang="ja-JP" altLang="en-US" sz="1000" dirty="0">
                <a:solidFill>
                  <a:srgbClr val="FFFFFF"/>
                </a:solidFill>
              </a:rPr>
              <a:t>な</a:t>
            </a:r>
            <a:r>
              <a:rPr lang="en-US" altLang="ja-JP" sz="1000" dirty="0">
                <a:solidFill>
                  <a:srgbClr val="FFFFFF"/>
                </a:solidFill>
              </a:rPr>
              <a:t>Scale-out</a:t>
            </a:r>
            <a:r>
              <a:rPr lang="ja-JP" altLang="en-US" sz="1000" dirty="0" smtClean="0">
                <a:solidFill>
                  <a:srgbClr val="FFFFFF"/>
                </a:solidFill>
              </a:rPr>
              <a:t>アーキテクチャ</a:t>
            </a:r>
            <a:endParaRPr lang="en-US" altLang="ja-JP" sz="1000" dirty="0" smtClean="0">
              <a:solidFill>
                <a:srgbClr val="FFFFFF"/>
              </a:solidFill>
            </a:endParaRPr>
          </a:p>
          <a:p>
            <a:pPr marL="171450" indent="-171450">
              <a:buFont typeface="Wingdings" charset="2"/>
              <a:buChar char="ü"/>
            </a:pPr>
            <a:r>
              <a:rPr lang="en-US" altLang="ja-JP" sz="1000" dirty="0" smtClean="0">
                <a:solidFill>
                  <a:srgbClr val="FFFFFF"/>
                </a:solidFill>
              </a:rPr>
              <a:t>GFS</a:t>
            </a:r>
            <a:r>
              <a:rPr lang="ja-JP" altLang="en-US" sz="1000" dirty="0">
                <a:solidFill>
                  <a:srgbClr val="FFFFFF"/>
                </a:solidFill>
              </a:rPr>
              <a:t>、</a:t>
            </a:r>
            <a:r>
              <a:rPr lang="en-US" altLang="ja-JP" sz="1000" dirty="0" err="1">
                <a:solidFill>
                  <a:srgbClr val="FFFFFF"/>
                </a:solidFill>
              </a:rPr>
              <a:t>MapReduce</a:t>
            </a:r>
            <a:r>
              <a:rPr lang="ja-JP" altLang="en-US" sz="1000" dirty="0">
                <a:solidFill>
                  <a:srgbClr val="FFFFFF"/>
                </a:solidFill>
              </a:rPr>
              <a:t>、</a:t>
            </a:r>
            <a:r>
              <a:rPr lang="en-US" altLang="ja-JP" sz="1000" dirty="0" err="1">
                <a:solidFill>
                  <a:srgbClr val="FFFFFF"/>
                </a:solidFill>
              </a:rPr>
              <a:t>BigTable</a:t>
            </a:r>
            <a:r>
              <a:rPr lang="ja-JP" altLang="en-US" sz="1000" dirty="0">
                <a:solidFill>
                  <a:srgbClr val="FFFFFF"/>
                </a:solidFill>
              </a:rPr>
              <a:t>という</a:t>
            </a:r>
            <a:r>
              <a:rPr lang="en-US" altLang="ja-JP" sz="1000" dirty="0">
                <a:solidFill>
                  <a:srgbClr val="FFFFFF"/>
                </a:solidFill>
              </a:rPr>
              <a:t>Google</a:t>
            </a:r>
            <a:r>
              <a:rPr lang="ja-JP" altLang="en-US" sz="1000" dirty="0">
                <a:solidFill>
                  <a:srgbClr val="FFFFFF"/>
                </a:solidFill>
              </a:rPr>
              <a:t>の大規模分散技術</a:t>
            </a:r>
          </a:p>
        </p:txBody>
      </p:sp>
      <p:sp>
        <p:nvSpPr>
          <p:cNvPr id="12" name="正方形/長方形 11"/>
          <p:cNvSpPr/>
          <p:nvPr/>
        </p:nvSpPr>
        <p:spPr>
          <a:xfrm>
            <a:off x="2984354" y="3293590"/>
            <a:ext cx="4171610" cy="461665"/>
          </a:xfrm>
          <a:prstGeom prst="rect">
            <a:avLst/>
          </a:prstGeom>
        </p:spPr>
        <p:txBody>
          <a:bodyPr wrap="square">
            <a:spAutoFit/>
          </a:bodyPr>
          <a:lstStyle/>
          <a:p>
            <a:r>
              <a:rPr lang="ja-JP" altLang="en-US" sz="1200" u="sng" dirty="0" smtClean="0">
                <a:solidFill>
                  <a:srgbClr val="FFFF00"/>
                </a:solidFill>
              </a:rPr>
              <a:t>エンタープライズ（企業ユーザー）を</a:t>
            </a:r>
            <a:r>
              <a:rPr lang="ja-JP" altLang="en-US" sz="1200" u="sng" dirty="0">
                <a:solidFill>
                  <a:srgbClr val="FFFF00"/>
                </a:solidFill>
              </a:rPr>
              <a:t>対象</a:t>
            </a:r>
            <a:r>
              <a:rPr lang="ja-JP" altLang="en-US" sz="1200" dirty="0">
                <a:solidFill>
                  <a:schemeClr val="bg1"/>
                </a:solidFill>
              </a:rPr>
              <a:t>と</a:t>
            </a:r>
            <a:r>
              <a:rPr lang="ja-JP" altLang="en-US" sz="1200" dirty="0" smtClean="0">
                <a:solidFill>
                  <a:schemeClr val="bg1"/>
                </a:solidFill>
              </a:rPr>
              <a:t>する</a:t>
            </a:r>
            <a:endParaRPr lang="en-US" altLang="ja-JP" sz="1200" dirty="0" smtClean="0">
              <a:solidFill>
                <a:schemeClr val="bg1"/>
              </a:solidFill>
            </a:endParaRPr>
          </a:p>
          <a:p>
            <a:r>
              <a:rPr lang="ja-JP" altLang="en-US" sz="1200" dirty="0" smtClean="0">
                <a:solidFill>
                  <a:schemeClr val="bg1"/>
                </a:solidFill>
              </a:rPr>
              <a:t>大規模なサーバーおよびデータセンター・サービスの提供</a:t>
            </a:r>
            <a:endParaRPr lang="ja-JP" altLang="en-US" sz="1200" dirty="0">
              <a:solidFill>
                <a:schemeClr val="bg1"/>
              </a:solidFill>
            </a:endParaRPr>
          </a:p>
        </p:txBody>
      </p:sp>
      <p:sp>
        <p:nvSpPr>
          <p:cNvPr id="14" name="正方形/長方形 13"/>
          <p:cNvSpPr/>
          <p:nvPr/>
        </p:nvSpPr>
        <p:spPr>
          <a:xfrm>
            <a:off x="2984354" y="3776483"/>
            <a:ext cx="5576495" cy="400110"/>
          </a:xfrm>
          <a:prstGeom prst="rect">
            <a:avLst/>
          </a:prstGeom>
        </p:spPr>
        <p:txBody>
          <a:bodyPr wrap="square">
            <a:spAutoFit/>
          </a:bodyPr>
          <a:lstStyle/>
          <a:p>
            <a:pPr marL="171450" indent="-171450">
              <a:buFont typeface="Wingdings" charset="2"/>
              <a:buChar char="ü"/>
            </a:pPr>
            <a:r>
              <a:rPr lang="en-US" altLang="ja-JP" sz="1000" dirty="0" smtClean="0">
                <a:solidFill>
                  <a:schemeClr val="bg1"/>
                </a:solidFill>
              </a:rPr>
              <a:t>EC</a:t>
            </a:r>
            <a:r>
              <a:rPr lang="ja-JP" altLang="en-US" sz="1000" dirty="0" smtClean="0">
                <a:solidFill>
                  <a:schemeClr val="bg1"/>
                </a:solidFill>
              </a:rPr>
              <a:t>サイト運営の経験から膨大なリソース</a:t>
            </a:r>
            <a:r>
              <a:rPr lang="ja-JP" altLang="en-US" sz="1000" dirty="0">
                <a:solidFill>
                  <a:schemeClr val="bg1"/>
                </a:solidFill>
              </a:rPr>
              <a:t>を合理的に管理する方法を</a:t>
            </a:r>
            <a:r>
              <a:rPr lang="ja-JP" altLang="en-US" sz="1000" dirty="0" smtClean="0">
                <a:solidFill>
                  <a:schemeClr val="bg1"/>
                </a:solidFill>
              </a:rPr>
              <a:t>編み出す。</a:t>
            </a:r>
            <a:endParaRPr lang="en-US" altLang="ja-JP" sz="1000" dirty="0">
              <a:solidFill>
                <a:schemeClr val="bg1"/>
              </a:solidFill>
            </a:endParaRPr>
          </a:p>
          <a:p>
            <a:pPr marL="171450" indent="-171450">
              <a:buFont typeface="Wingdings" charset="2"/>
              <a:buChar char="ü"/>
            </a:pPr>
            <a:r>
              <a:rPr lang="ja-JP" altLang="en-US" sz="1000" dirty="0" smtClean="0">
                <a:solidFill>
                  <a:schemeClr val="bg1"/>
                </a:solidFill>
              </a:rPr>
              <a:t>開発者が調達・運用管理・保守などから開放し、</a:t>
            </a:r>
            <a:r>
              <a:rPr lang="ja-JP" altLang="en-US" sz="1000" dirty="0">
                <a:solidFill>
                  <a:schemeClr val="bg1"/>
                </a:solidFill>
              </a:rPr>
              <a:t>本来集中すべき仕事に集中</a:t>
            </a:r>
            <a:r>
              <a:rPr lang="ja-JP" altLang="en-US" sz="1000" dirty="0" smtClean="0">
                <a:solidFill>
                  <a:schemeClr val="bg1"/>
                </a:solidFill>
              </a:rPr>
              <a:t>させる仕組みを構築。</a:t>
            </a:r>
            <a:endParaRPr lang="ja-JP" altLang="en-US" sz="1000" dirty="0">
              <a:solidFill>
                <a:schemeClr val="bg1"/>
              </a:solidFill>
            </a:endParaRPr>
          </a:p>
        </p:txBody>
      </p:sp>
      <p:sp>
        <p:nvSpPr>
          <p:cNvPr id="469" name="正方形/長方形 468"/>
          <p:cNvSpPr/>
          <p:nvPr/>
        </p:nvSpPr>
        <p:spPr>
          <a:xfrm>
            <a:off x="5369942" y="1876352"/>
            <a:ext cx="3294322" cy="646331"/>
          </a:xfrm>
          <a:prstGeom prst="rect">
            <a:avLst/>
          </a:prstGeom>
        </p:spPr>
        <p:txBody>
          <a:bodyPr wrap="square">
            <a:spAutoFit/>
          </a:bodyPr>
          <a:lstStyle/>
          <a:p>
            <a:r>
              <a:rPr lang="ja-JP" altLang="en-US" sz="1200" u="sng" dirty="0" smtClean="0">
                <a:solidFill>
                  <a:srgbClr val="FFFF00"/>
                </a:solidFill>
              </a:rPr>
              <a:t>エンタープライズ（企業ユーザー）を</a:t>
            </a:r>
            <a:r>
              <a:rPr lang="ja-JP" altLang="en-US" sz="1200" u="sng" dirty="0">
                <a:solidFill>
                  <a:srgbClr val="FFFF00"/>
                </a:solidFill>
              </a:rPr>
              <a:t>対象</a:t>
            </a:r>
            <a:r>
              <a:rPr lang="ja-JP" altLang="en-US" sz="1200" dirty="0" smtClean="0">
                <a:solidFill>
                  <a:schemeClr val="bg1"/>
                </a:solidFill>
              </a:rPr>
              <a:t>とし</a:t>
            </a:r>
            <a:endParaRPr lang="en-US" altLang="ja-JP" sz="1200" dirty="0" smtClean="0">
              <a:solidFill>
                <a:schemeClr val="bg1"/>
              </a:solidFill>
            </a:endParaRPr>
          </a:p>
          <a:p>
            <a:r>
              <a:rPr lang="ja-JP" altLang="en-US" sz="1200" dirty="0" smtClean="0">
                <a:solidFill>
                  <a:schemeClr val="bg1"/>
                </a:solidFill>
              </a:rPr>
              <a:t>クラウドとオンプレミスとの境界を取り払った</a:t>
            </a:r>
            <a:endParaRPr lang="en-US" altLang="ja-JP" sz="1200" dirty="0" smtClean="0">
              <a:solidFill>
                <a:schemeClr val="bg1"/>
              </a:solidFill>
            </a:endParaRPr>
          </a:p>
          <a:p>
            <a:r>
              <a:rPr lang="ja-JP" altLang="en-US" sz="1200" dirty="0" smtClean="0">
                <a:solidFill>
                  <a:schemeClr val="bg1"/>
                </a:solidFill>
              </a:rPr>
              <a:t>シームレスなリソース・プールを実現</a:t>
            </a:r>
            <a:endParaRPr lang="en-US" altLang="ja-JP" sz="1200" dirty="0" smtClean="0">
              <a:solidFill>
                <a:schemeClr val="bg1"/>
              </a:solidFill>
            </a:endParaRPr>
          </a:p>
        </p:txBody>
      </p:sp>
      <p:sp>
        <p:nvSpPr>
          <p:cNvPr id="470" name="正方形/長方形 469"/>
          <p:cNvSpPr/>
          <p:nvPr/>
        </p:nvSpPr>
        <p:spPr>
          <a:xfrm>
            <a:off x="5369943" y="2521222"/>
            <a:ext cx="3248927" cy="400110"/>
          </a:xfrm>
          <a:prstGeom prst="rect">
            <a:avLst/>
          </a:prstGeom>
        </p:spPr>
        <p:txBody>
          <a:bodyPr wrap="square">
            <a:spAutoFit/>
          </a:bodyPr>
          <a:lstStyle/>
          <a:p>
            <a:pPr marL="171450" indent="-171450">
              <a:buFont typeface="Wingdings" charset="2"/>
              <a:buChar char="ü"/>
            </a:pPr>
            <a:r>
              <a:rPr lang="en-US" altLang="ja-JP" sz="1000" dirty="0" smtClean="0">
                <a:solidFill>
                  <a:schemeClr val="bg1"/>
                </a:solidFill>
              </a:rPr>
              <a:t>Windows Azure</a:t>
            </a:r>
            <a:r>
              <a:rPr lang="en-US" altLang="ja-JP" sz="1000" dirty="0">
                <a:solidFill>
                  <a:schemeClr val="bg1"/>
                </a:solidFill>
              </a:rPr>
              <a:t> </a:t>
            </a:r>
            <a:r>
              <a:rPr lang="en-US" altLang="ja-JP" sz="1000" dirty="0" smtClean="0">
                <a:solidFill>
                  <a:schemeClr val="bg1"/>
                </a:solidFill>
              </a:rPr>
              <a:t>Platform </a:t>
            </a:r>
            <a:r>
              <a:rPr lang="ja-JP" altLang="en-US" sz="1000" dirty="0" smtClean="0">
                <a:solidFill>
                  <a:schemeClr val="bg1"/>
                </a:solidFill>
              </a:rPr>
              <a:t>と　</a:t>
            </a:r>
            <a:r>
              <a:rPr lang="en-US" altLang="ja-JP" sz="1000" dirty="0" smtClean="0">
                <a:solidFill>
                  <a:schemeClr val="bg1"/>
                </a:solidFill>
              </a:rPr>
              <a:t>Windows Server</a:t>
            </a:r>
            <a:r>
              <a:rPr lang="ja-JP" altLang="en-US" sz="1000" dirty="0" smtClean="0">
                <a:solidFill>
                  <a:schemeClr val="bg1"/>
                </a:solidFill>
              </a:rPr>
              <a:t>の互換性</a:t>
            </a:r>
            <a:endParaRPr lang="en-US" altLang="ja-JP" sz="1000" dirty="0" smtClean="0">
              <a:solidFill>
                <a:schemeClr val="bg1"/>
              </a:solidFill>
            </a:endParaRPr>
          </a:p>
          <a:p>
            <a:pPr marL="171450" indent="-171450">
              <a:buFont typeface="Wingdings" charset="2"/>
              <a:buChar char="ü"/>
            </a:pPr>
            <a:r>
              <a:rPr lang="ja-JP" altLang="en-US" sz="1000" dirty="0" smtClean="0">
                <a:solidFill>
                  <a:schemeClr val="bg1"/>
                </a:solidFill>
              </a:rPr>
              <a:t>両者を統一的に管理する「クラウド</a:t>
            </a:r>
            <a:r>
              <a:rPr lang="en-US" altLang="ja-JP" sz="1000" dirty="0" smtClean="0">
                <a:solidFill>
                  <a:schemeClr val="bg1"/>
                </a:solidFill>
              </a:rPr>
              <a:t>OS</a:t>
            </a:r>
            <a:r>
              <a:rPr lang="ja-JP" altLang="en-US" sz="1000" dirty="0" smtClean="0">
                <a:solidFill>
                  <a:schemeClr val="bg1"/>
                </a:solidFill>
              </a:rPr>
              <a:t>」の登場</a:t>
            </a:r>
            <a:endParaRPr lang="en-US" altLang="ja-JP" sz="1000" dirty="0" smtClean="0">
              <a:solidFill>
                <a:schemeClr val="bg1"/>
              </a:solidFill>
            </a:endParaRPr>
          </a:p>
        </p:txBody>
      </p:sp>
      <p:sp>
        <p:nvSpPr>
          <p:cNvPr id="15" name="正方形/長方形 14"/>
          <p:cNvSpPr/>
          <p:nvPr/>
        </p:nvSpPr>
        <p:spPr>
          <a:xfrm>
            <a:off x="6959730" y="6354103"/>
            <a:ext cx="1601119" cy="215444"/>
          </a:xfrm>
          <a:prstGeom prst="rect">
            <a:avLst/>
          </a:prstGeom>
        </p:spPr>
        <p:txBody>
          <a:bodyPr wrap="none">
            <a:spAutoFit/>
          </a:bodyPr>
          <a:lstStyle/>
          <a:p>
            <a:pPr algn="r"/>
            <a:r>
              <a:rPr lang="en-US" altLang="ja-JP" sz="800" dirty="0">
                <a:solidFill>
                  <a:schemeClr val="tx1">
                    <a:lumMod val="50000"/>
                    <a:lumOff val="50000"/>
                  </a:schemeClr>
                </a:solidFill>
              </a:rPr>
              <a:t>http://</a:t>
            </a:r>
            <a:r>
              <a:rPr lang="en-US" altLang="ja-JP" sz="800" dirty="0" err="1">
                <a:solidFill>
                  <a:schemeClr val="tx1">
                    <a:lumMod val="50000"/>
                    <a:lumOff val="50000"/>
                  </a:schemeClr>
                </a:solidFill>
              </a:rPr>
              <a:t>thinkit.co.jp</a:t>
            </a:r>
            <a:r>
              <a:rPr lang="en-US" altLang="ja-JP" sz="800" dirty="0">
                <a:solidFill>
                  <a:schemeClr val="tx1">
                    <a:lumMod val="50000"/>
                    <a:lumOff val="50000"/>
                  </a:schemeClr>
                </a:solidFill>
              </a:rPr>
              <a:t>/article/1024/1</a:t>
            </a:r>
            <a:endParaRPr lang="ja-JP" altLang="en-US" sz="800" dirty="0">
              <a:solidFill>
                <a:schemeClr val="tx1">
                  <a:lumMod val="50000"/>
                  <a:lumOff val="50000"/>
                </a:schemeClr>
              </a:solidFill>
            </a:endParaRPr>
          </a:p>
        </p:txBody>
      </p:sp>
      <p:sp>
        <p:nvSpPr>
          <p:cNvPr id="16" name="正方形/長方形 15"/>
          <p:cNvSpPr/>
          <p:nvPr/>
        </p:nvSpPr>
        <p:spPr>
          <a:xfrm>
            <a:off x="6376349" y="6190235"/>
            <a:ext cx="2242521" cy="215444"/>
          </a:xfrm>
          <a:prstGeom prst="rect">
            <a:avLst/>
          </a:prstGeom>
        </p:spPr>
        <p:txBody>
          <a:bodyPr wrap="none">
            <a:spAutoFit/>
          </a:bodyPr>
          <a:lstStyle/>
          <a:p>
            <a:pPr algn="r"/>
            <a:r>
              <a:rPr lang="ja-JP" altLang="en-US" sz="800" dirty="0" smtClean="0">
                <a:solidFill>
                  <a:schemeClr val="tx1">
                    <a:lumMod val="50000"/>
                    <a:lumOff val="50000"/>
                  </a:schemeClr>
                </a:solidFill>
              </a:rPr>
              <a:t>「クラウド創世記（丸山不二夫著）」を参考に作成</a:t>
            </a:r>
            <a:endParaRPr lang="ja-JP" altLang="en-US" sz="800" dirty="0">
              <a:solidFill>
                <a:schemeClr val="tx1">
                  <a:lumMod val="50000"/>
                  <a:lumOff val="50000"/>
                </a:schemeClr>
              </a:solidFill>
            </a:endParaRPr>
          </a:p>
        </p:txBody>
      </p:sp>
      <p:pic>
        <p:nvPicPr>
          <p:cNvPr id="17" name="図 16"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247" y="3976925"/>
            <a:ext cx="838605" cy="278098"/>
          </a:xfrm>
          <a:prstGeom prst="rect">
            <a:avLst/>
          </a:prstGeom>
        </p:spPr>
      </p:pic>
      <p:pic>
        <p:nvPicPr>
          <p:cNvPr id="226" name="図 225" descr="imgres.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77386" y="2392868"/>
            <a:ext cx="983390" cy="759717"/>
          </a:xfrm>
          <a:prstGeom prst="rect">
            <a:avLst/>
          </a:prstGeom>
        </p:spPr>
      </p:pic>
      <p:pic>
        <p:nvPicPr>
          <p:cNvPr id="244" name="図 243"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9942" y="1181195"/>
            <a:ext cx="1644192" cy="307889"/>
          </a:xfrm>
          <a:prstGeom prst="rect">
            <a:avLst/>
          </a:prstGeom>
        </p:spPr>
      </p:pic>
      <p:sp>
        <p:nvSpPr>
          <p:cNvPr id="245" name="テキスト ボックス 244"/>
          <p:cNvSpPr txBox="1"/>
          <p:nvPr/>
        </p:nvSpPr>
        <p:spPr>
          <a:xfrm>
            <a:off x="1521448" y="3896733"/>
            <a:ext cx="883475" cy="369332"/>
          </a:xfrm>
          <a:prstGeom prst="rect">
            <a:avLst/>
          </a:prstGeom>
          <a:noFill/>
        </p:spPr>
        <p:txBody>
          <a:bodyPr wrap="none" rtlCol="0">
            <a:spAutoFit/>
          </a:bodyPr>
          <a:lstStyle/>
          <a:p>
            <a:r>
              <a:rPr kumimoji="1" lang="en-US" altLang="ja-JP" dirty="0" smtClean="0">
                <a:solidFill>
                  <a:srgbClr val="7F7F7F"/>
                </a:solidFill>
              </a:rPr>
              <a:t>2004〜</a:t>
            </a:r>
            <a:endParaRPr kumimoji="1" lang="ja-JP" altLang="en-US" dirty="0">
              <a:solidFill>
                <a:srgbClr val="7F7F7F"/>
              </a:solidFill>
            </a:endParaRPr>
          </a:p>
        </p:txBody>
      </p:sp>
      <p:sp>
        <p:nvSpPr>
          <p:cNvPr id="471" name="テキスト ボックス 470"/>
          <p:cNvSpPr txBox="1"/>
          <p:nvPr/>
        </p:nvSpPr>
        <p:spPr>
          <a:xfrm>
            <a:off x="3960776" y="2589844"/>
            <a:ext cx="883475" cy="369332"/>
          </a:xfrm>
          <a:prstGeom prst="rect">
            <a:avLst/>
          </a:prstGeom>
          <a:noFill/>
        </p:spPr>
        <p:txBody>
          <a:bodyPr wrap="none" rtlCol="0">
            <a:spAutoFit/>
          </a:bodyPr>
          <a:lstStyle/>
          <a:p>
            <a:r>
              <a:rPr kumimoji="1" lang="en-US" altLang="ja-JP" dirty="0" smtClean="0">
                <a:solidFill>
                  <a:srgbClr val="7F7F7F"/>
                </a:solidFill>
              </a:rPr>
              <a:t>2006〜</a:t>
            </a:r>
            <a:endParaRPr kumimoji="1" lang="ja-JP" altLang="en-US" dirty="0">
              <a:solidFill>
                <a:srgbClr val="7F7F7F"/>
              </a:solidFill>
            </a:endParaRPr>
          </a:p>
        </p:txBody>
      </p:sp>
      <p:sp>
        <p:nvSpPr>
          <p:cNvPr id="472" name="テキスト ボックス 471"/>
          <p:cNvSpPr txBox="1"/>
          <p:nvPr/>
        </p:nvSpPr>
        <p:spPr>
          <a:xfrm>
            <a:off x="7087481" y="1168466"/>
            <a:ext cx="883475" cy="369332"/>
          </a:xfrm>
          <a:prstGeom prst="rect">
            <a:avLst/>
          </a:prstGeom>
          <a:noFill/>
        </p:spPr>
        <p:txBody>
          <a:bodyPr wrap="none" rtlCol="0">
            <a:spAutoFit/>
          </a:bodyPr>
          <a:lstStyle/>
          <a:p>
            <a:r>
              <a:rPr kumimoji="1" lang="en-US" altLang="ja-JP" dirty="0" smtClean="0">
                <a:solidFill>
                  <a:srgbClr val="7F7F7F"/>
                </a:solidFill>
              </a:rPr>
              <a:t>2008〜</a:t>
            </a:r>
            <a:endParaRPr kumimoji="1" lang="ja-JP" altLang="en-US" dirty="0">
              <a:solidFill>
                <a:srgbClr val="7F7F7F"/>
              </a:solidFill>
            </a:endParaRPr>
          </a:p>
        </p:txBody>
      </p:sp>
      <p:sp>
        <p:nvSpPr>
          <p:cNvPr id="247" name="テキスト ボックス 246"/>
          <p:cNvSpPr txBox="1"/>
          <p:nvPr/>
        </p:nvSpPr>
        <p:spPr>
          <a:xfrm>
            <a:off x="457200" y="1133909"/>
            <a:ext cx="338554" cy="816690"/>
          </a:xfrm>
          <a:prstGeom prst="rect">
            <a:avLst/>
          </a:prstGeom>
          <a:noFill/>
        </p:spPr>
        <p:txBody>
          <a:bodyPr vert="eaVert" wrap="none" rtlCol="0">
            <a:spAutoFit/>
          </a:bodyPr>
          <a:lstStyle/>
          <a:p>
            <a:r>
              <a:rPr kumimoji="1" lang="ja-JP" altLang="en-US" sz="1000" dirty="0" smtClean="0">
                <a:solidFill>
                  <a:schemeClr val="tx2">
                    <a:lumMod val="60000"/>
                    <a:lumOff val="40000"/>
                  </a:schemeClr>
                </a:solidFill>
              </a:rPr>
              <a:t>ユーザー範囲</a:t>
            </a:r>
            <a:endParaRPr kumimoji="1" lang="ja-JP" altLang="en-US" sz="1000" dirty="0">
              <a:solidFill>
                <a:schemeClr val="tx2">
                  <a:lumMod val="60000"/>
                  <a:lumOff val="40000"/>
                </a:schemeClr>
              </a:solidFill>
            </a:endParaRPr>
          </a:p>
        </p:txBody>
      </p:sp>
      <p:sp>
        <p:nvSpPr>
          <p:cNvPr id="473" name="テキスト ボックス 472"/>
          <p:cNvSpPr txBox="1"/>
          <p:nvPr/>
        </p:nvSpPr>
        <p:spPr>
          <a:xfrm>
            <a:off x="8196546" y="5826858"/>
            <a:ext cx="441146" cy="246221"/>
          </a:xfrm>
          <a:prstGeom prst="rect">
            <a:avLst/>
          </a:prstGeom>
          <a:noFill/>
        </p:spPr>
        <p:txBody>
          <a:bodyPr vert="horz" wrap="none" rtlCol="0">
            <a:spAutoFit/>
          </a:bodyPr>
          <a:lstStyle/>
          <a:p>
            <a:r>
              <a:rPr kumimoji="1" lang="ja-JP" altLang="en-US" sz="1000" dirty="0" smtClean="0">
                <a:solidFill>
                  <a:schemeClr val="tx2">
                    <a:lumMod val="60000"/>
                    <a:lumOff val="40000"/>
                  </a:schemeClr>
                </a:solidFill>
              </a:rPr>
              <a:t>年代</a:t>
            </a:r>
            <a:endParaRPr kumimoji="1" lang="ja-JP" altLang="en-US" sz="1000" dirty="0">
              <a:solidFill>
                <a:schemeClr val="tx2">
                  <a:lumMod val="60000"/>
                  <a:lumOff val="40000"/>
                </a:schemeClr>
              </a:solidFill>
            </a:endParaRPr>
          </a:p>
        </p:txBody>
      </p:sp>
      <p:sp>
        <p:nvSpPr>
          <p:cNvPr id="250" name="テキスト ボックス 249"/>
          <p:cNvSpPr txBox="1"/>
          <p:nvPr/>
        </p:nvSpPr>
        <p:spPr>
          <a:xfrm>
            <a:off x="1358497" y="1218484"/>
            <a:ext cx="3109144" cy="615553"/>
          </a:xfrm>
          <a:prstGeom prst="rect">
            <a:avLst/>
          </a:prstGeom>
          <a:noFill/>
        </p:spPr>
        <p:txBody>
          <a:bodyPr wrap="none" rtlCol="0">
            <a:spAutoFit/>
          </a:bodyPr>
          <a:lstStyle/>
          <a:p>
            <a:r>
              <a:rPr kumimoji="1" lang="ja-JP" altLang="en-US" sz="2000" dirty="0" smtClean="0">
                <a:solidFill>
                  <a:srgbClr val="0000FF"/>
                </a:solidFill>
              </a:rPr>
              <a:t>クラウド</a:t>
            </a:r>
            <a:r>
              <a:rPr lang="ja-JP" altLang="en-US" sz="2000" dirty="0" smtClean="0">
                <a:solidFill>
                  <a:srgbClr val="0000FF"/>
                </a:solidFill>
              </a:rPr>
              <a:t>・コンピューティング</a:t>
            </a:r>
            <a:endParaRPr lang="en-US" altLang="ja-JP" sz="2000" dirty="0" smtClean="0">
              <a:solidFill>
                <a:srgbClr val="0000FF"/>
              </a:solidFill>
            </a:endParaRPr>
          </a:p>
          <a:p>
            <a:r>
              <a:rPr lang="ja-JP" altLang="en-US" sz="1400" dirty="0" smtClean="0">
                <a:solidFill>
                  <a:srgbClr val="0000FF"/>
                </a:solidFill>
              </a:rPr>
              <a:t>＝</a:t>
            </a:r>
            <a:r>
              <a:rPr lang="en-US" altLang="ja-JP" sz="1400" dirty="0" smtClean="0">
                <a:solidFill>
                  <a:srgbClr val="0000FF"/>
                </a:solidFill>
              </a:rPr>
              <a:t>Web</a:t>
            </a:r>
            <a:r>
              <a:rPr lang="ja-JP" altLang="en-US" sz="1400" dirty="0" smtClean="0">
                <a:solidFill>
                  <a:srgbClr val="0000FF"/>
                </a:solidFill>
              </a:rPr>
              <a:t>スケールに対応できるサービス</a:t>
            </a:r>
            <a:endParaRPr kumimoji="1" lang="en-US" altLang="ja-JP" sz="1400" dirty="0" smtClean="0">
              <a:solidFill>
                <a:srgbClr val="0000FF"/>
              </a:solidFill>
            </a:endParaRPr>
          </a:p>
        </p:txBody>
      </p:sp>
    </p:spTree>
    <p:extLst>
      <p:ext uri="{BB962C8B-B14F-4D97-AF65-F5344CB8AC3E}">
        <p14:creationId xmlns:p14="http://schemas.microsoft.com/office/powerpoint/2010/main" val="30275757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76684" y="3436253"/>
            <a:ext cx="3589943" cy="278510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en-US" altLang="ja-JP" dirty="0" smtClean="0"/>
              <a:t>Web</a:t>
            </a:r>
            <a:r>
              <a:rPr kumimoji="1" lang="ja-JP" altLang="en-US" dirty="0" smtClean="0"/>
              <a:t>スケール</a:t>
            </a:r>
            <a:r>
              <a:rPr kumimoji="1" lang="en-US" altLang="ja-JP" dirty="0" smtClean="0"/>
              <a:t>IT</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16</a:t>
            </a:fld>
            <a:endParaRPr kumimoji="1" lang="ja-JP" altLang="en-US"/>
          </a:p>
        </p:txBody>
      </p:sp>
      <p:pic>
        <p:nvPicPr>
          <p:cNvPr id="4" name="図 3" descr="gartner-top-2015-tech-620x3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684" y="941427"/>
            <a:ext cx="3589943" cy="1933937"/>
          </a:xfrm>
          <a:prstGeom prst="rect">
            <a:avLst/>
          </a:prstGeom>
          <a:ln>
            <a:noFill/>
          </a:ln>
          <a:effectLst>
            <a:outerShdw blurRad="292100" dist="139700" dir="2700000" algn="tl" rotWithShape="0">
              <a:srgbClr val="333333">
                <a:alpha val="65000"/>
              </a:srgbClr>
            </a:outerShdw>
          </a:effectLst>
        </p:spPr>
      </p:pic>
      <p:sp>
        <p:nvSpPr>
          <p:cNvPr id="5" name="正方形/長方形 4"/>
          <p:cNvSpPr/>
          <p:nvPr/>
        </p:nvSpPr>
        <p:spPr>
          <a:xfrm>
            <a:off x="1911895" y="2918662"/>
            <a:ext cx="1954732" cy="215444"/>
          </a:xfrm>
          <a:prstGeom prst="rect">
            <a:avLst/>
          </a:prstGeom>
        </p:spPr>
        <p:txBody>
          <a:bodyPr wrap="none">
            <a:spAutoFit/>
          </a:bodyPr>
          <a:lstStyle/>
          <a:p>
            <a:r>
              <a:rPr lang="en-US" altLang="ja-JP" sz="800" dirty="0"/>
              <a:t>http://</a:t>
            </a:r>
            <a:r>
              <a:rPr lang="en-US" altLang="ja-JP" sz="800" dirty="0" err="1"/>
              <a:t>japan.zdnet.com</a:t>
            </a:r>
            <a:r>
              <a:rPr lang="en-US" altLang="ja-JP" sz="800" dirty="0"/>
              <a:t>/article/35054843/</a:t>
            </a:r>
            <a:endParaRPr lang="ja-JP" altLang="en-US" sz="800" dirty="0"/>
          </a:p>
        </p:txBody>
      </p:sp>
      <p:sp>
        <p:nvSpPr>
          <p:cNvPr id="6" name="正方形/長方形 5"/>
          <p:cNvSpPr/>
          <p:nvPr/>
        </p:nvSpPr>
        <p:spPr>
          <a:xfrm>
            <a:off x="276684" y="3526890"/>
            <a:ext cx="3589943" cy="2600712"/>
          </a:xfrm>
          <a:prstGeom prst="rect">
            <a:avLst/>
          </a:prstGeom>
        </p:spPr>
        <p:txBody>
          <a:bodyPr wrap="square">
            <a:spAutoFit/>
          </a:bodyPr>
          <a:lstStyle/>
          <a:p>
            <a:r>
              <a:rPr lang="en-US" altLang="ja-JP" sz="1600" u="sng" dirty="0">
                <a:solidFill>
                  <a:schemeClr val="bg1"/>
                </a:solidFill>
              </a:rPr>
              <a:t>Web</a:t>
            </a:r>
            <a:r>
              <a:rPr lang="ja-JP" altLang="en-US" sz="1600" u="sng" dirty="0">
                <a:solidFill>
                  <a:schemeClr val="bg1"/>
                </a:solidFill>
              </a:rPr>
              <a:t>スケール</a:t>
            </a:r>
            <a:r>
              <a:rPr lang="en-US" altLang="ja-JP" sz="1600" u="sng" dirty="0">
                <a:solidFill>
                  <a:schemeClr val="bg1"/>
                </a:solidFill>
              </a:rPr>
              <a:t>IT</a:t>
            </a:r>
          </a:p>
          <a:p>
            <a:r>
              <a:rPr lang="en-US" altLang="ja-JP" sz="1050" dirty="0" smtClean="0">
                <a:solidFill>
                  <a:schemeClr val="bg1"/>
                </a:solidFill>
              </a:rPr>
              <a:t>Web</a:t>
            </a:r>
            <a:r>
              <a:rPr lang="ja-JP" altLang="en-US" sz="1050" dirty="0">
                <a:solidFill>
                  <a:schemeClr val="bg1"/>
                </a:solidFill>
              </a:rPr>
              <a:t>スケール</a:t>
            </a:r>
            <a:r>
              <a:rPr lang="en-US" altLang="ja-JP" sz="1050" dirty="0">
                <a:solidFill>
                  <a:schemeClr val="bg1"/>
                </a:solidFill>
              </a:rPr>
              <a:t>IT</a:t>
            </a:r>
            <a:r>
              <a:rPr lang="ja-JP" altLang="en-US" sz="1050" dirty="0">
                <a:solidFill>
                  <a:schemeClr val="bg1"/>
                </a:solidFill>
              </a:rPr>
              <a:t>は、企業内の</a:t>
            </a:r>
            <a:r>
              <a:rPr lang="en-US" altLang="ja-JP" sz="1050" dirty="0">
                <a:solidFill>
                  <a:schemeClr val="bg1"/>
                </a:solidFill>
              </a:rPr>
              <a:t>IT</a:t>
            </a:r>
            <a:r>
              <a:rPr lang="ja-JP" altLang="en-US" sz="1050" dirty="0">
                <a:solidFill>
                  <a:schemeClr val="bg1"/>
                </a:solidFill>
              </a:rPr>
              <a:t>部門が大規模なクラウド・サービス・プロバイダーと同じ能力を提供する、グローバル・クラスのコンピューティングの一形態です。多くの企業・組織が</a:t>
            </a:r>
            <a:r>
              <a:rPr lang="en-US" altLang="ja-JP" sz="1050" dirty="0">
                <a:solidFill>
                  <a:schemeClr val="bg1"/>
                </a:solidFill>
              </a:rPr>
              <a:t>Amazon</a:t>
            </a:r>
            <a:r>
              <a:rPr lang="ja-JP" altLang="en-US" sz="1050" dirty="0">
                <a:solidFill>
                  <a:schemeClr val="bg1"/>
                </a:solidFill>
              </a:rPr>
              <a:t>や</a:t>
            </a:r>
            <a:r>
              <a:rPr lang="en-US" altLang="ja-JP" sz="1050" dirty="0">
                <a:solidFill>
                  <a:schemeClr val="bg1"/>
                </a:solidFill>
              </a:rPr>
              <a:t>Google</a:t>
            </a:r>
            <a:r>
              <a:rPr lang="ja-JP" altLang="en-US" sz="1050" dirty="0">
                <a:solidFill>
                  <a:schemeClr val="bg1"/>
                </a:solidFill>
              </a:rPr>
              <a:t>、</a:t>
            </a:r>
            <a:r>
              <a:rPr lang="en-US" altLang="ja-JP" sz="1050" dirty="0">
                <a:solidFill>
                  <a:schemeClr val="bg1"/>
                </a:solidFill>
              </a:rPr>
              <a:t>Facebook</a:t>
            </a:r>
            <a:r>
              <a:rPr lang="ja-JP" altLang="en-US" sz="1050" dirty="0">
                <a:solidFill>
                  <a:schemeClr val="bg1"/>
                </a:solidFill>
              </a:rPr>
              <a:t>のような大手</a:t>
            </a:r>
            <a:r>
              <a:rPr lang="en-US" altLang="ja-JP" sz="1050" dirty="0">
                <a:solidFill>
                  <a:schemeClr val="bg1"/>
                </a:solidFill>
              </a:rPr>
              <a:t>Web</a:t>
            </a:r>
            <a:r>
              <a:rPr lang="ja-JP" altLang="en-US" sz="1050" dirty="0">
                <a:solidFill>
                  <a:schemeClr val="bg1"/>
                </a:solidFill>
              </a:rPr>
              <a:t>企業と同じように考え、行動し、アプリケーションとインフラストラクチャを構築するようになるでしょう。</a:t>
            </a:r>
            <a:r>
              <a:rPr lang="en-US" altLang="ja-JP" sz="1050" dirty="0">
                <a:solidFill>
                  <a:schemeClr val="bg1"/>
                </a:solidFill>
              </a:rPr>
              <a:t>Web</a:t>
            </a:r>
            <a:r>
              <a:rPr lang="ja-JP" altLang="en-US" sz="1050" dirty="0">
                <a:solidFill>
                  <a:schemeClr val="bg1"/>
                </a:solidFill>
              </a:rPr>
              <a:t>スケール</a:t>
            </a:r>
            <a:r>
              <a:rPr lang="en-US" altLang="ja-JP" sz="1050" dirty="0">
                <a:solidFill>
                  <a:schemeClr val="bg1"/>
                </a:solidFill>
              </a:rPr>
              <a:t>IT</a:t>
            </a:r>
            <a:r>
              <a:rPr lang="ja-JP" altLang="en-US" sz="1050" dirty="0">
                <a:solidFill>
                  <a:schemeClr val="bg1"/>
                </a:solidFill>
              </a:rPr>
              <a:t>は短い期間に起こるものではなく、商用ハードウェア・プラットフォームが新しいモデルを採用し、クラウド向けに最適化されたソフトウェア定義型のアプローチが主流となる流れの中で進化・発展していきます。多くの企業にとって</a:t>
            </a:r>
            <a:r>
              <a:rPr lang="en-US" altLang="ja-JP" sz="1050" dirty="0">
                <a:solidFill>
                  <a:schemeClr val="bg1"/>
                </a:solidFill>
              </a:rPr>
              <a:t>Web</a:t>
            </a:r>
            <a:r>
              <a:rPr lang="ja-JP" altLang="en-US" sz="1050" dirty="0">
                <a:solidFill>
                  <a:schemeClr val="bg1"/>
                </a:solidFill>
              </a:rPr>
              <a:t>スケール</a:t>
            </a:r>
            <a:r>
              <a:rPr lang="en-US" altLang="ja-JP" sz="1050" dirty="0">
                <a:solidFill>
                  <a:schemeClr val="bg1"/>
                </a:solidFill>
              </a:rPr>
              <a:t>IT</a:t>
            </a:r>
            <a:r>
              <a:rPr lang="ja-JP" altLang="en-US" sz="1050" dirty="0">
                <a:solidFill>
                  <a:schemeClr val="bg1"/>
                </a:solidFill>
              </a:rPr>
              <a:t>の将来に向けた最初のステップとなるのが</a:t>
            </a:r>
            <a:r>
              <a:rPr lang="en-US" altLang="ja-JP" sz="1050" dirty="0" err="1">
                <a:solidFill>
                  <a:schemeClr val="bg1"/>
                </a:solidFill>
              </a:rPr>
              <a:t>DevOps</a:t>
            </a:r>
            <a:r>
              <a:rPr lang="ja-JP" altLang="en-US" sz="1050" dirty="0">
                <a:solidFill>
                  <a:schemeClr val="bg1"/>
                </a:solidFill>
              </a:rPr>
              <a:t>であり、調和が取れた環境で開発と運用を統合することにより、アプリケーションとシステムの、迅速かつ継続的でインクリメンタル </a:t>
            </a:r>
            <a:r>
              <a:rPr lang="en-US" altLang="ja-JP" sz="1050" dirty="0">
                <a:solidFill>
                  <a:schemeClr val="bg1"/>
                </a:solidFill>
              </a:rPr>
              <a:t>(</a:t>
            </a:r>
            <a:r>
              <a:rPr lang="ja-JP" altLang="en-US" sz="1050" dirty="0">
                <a:solidFill>
                  <a:schemeClr val="bg1"/>
                </a:solidFill>
              </a:rPr>
              <a:t>増分追加型</a:t>
            </a:r>
            <a:r>
              <a:rPr lang="en-US" altLang="ja-JP" sz="1050" dirty="0">
                <a:solidFill>
                  <a:schemeClr val="bg1"/>
                </a:solidFill>
              </a:rPr>
              <a:t>) </a:t>
            </a:r>
            <a:r>
              <a:rPr lang="ja-JP" altLang="en-US" sz="1050" dirty="0">
                <a:solidFill>
                  <a:schemeClr val="bg1"/>
                </a:solidFill>
              </a:rPr>
              <a:t>な開発を実現します。</a:t>
            </a:r>
          </a:p>
        </p:txBody>
      </p:sp>
      <p:sp>
        <p:nvSpPr>
          <p:cNvPr id="8" name="正方形/長方形 7"/>
          <p:cNvSpPr/>
          <p:nvPr/>
        </p:nvSpPr>
        <p:spPr>
          <a:xfrm>
            <a:off x="1098325" y="6248218"/>
            <a:ext cx="2768302" cy="215444"/>
          </a:xfrm>
          <a:prstGeom prst="rect">
            <a:avLst/>
          </a:prstGeom>
        </p:spPr>
        <p:txBody>
          <a:bodyPr wrap="square">
            <a:spAutoFit/>
          </a:bodyPr>
          <a:lstStyle/>
          <a:p>
            <a:pPr algn="r"/>
            <a:r>
              <a:rPr lang="en-US" altLang="ja-JP" sz="800" dirty="0"/>
              <a:t>http://</a:t>
            </a:r>
            <a:r>
              <a:rPr lang="en-US" altLang="ja-JP" sz="800" dirty="0" err="1"/>
              <a:t>www.gartner.co.jp</a:t>
            </a:r>
            <a:r>
              <a:rPr lang="en-US" altLang="ja-JP" sz="800" dirty="0"/>
              <a:t>/press/html/pr20141028-02.html</a:t>
            </a:r>
            <a:endParaRPr lang="ja-JP" altLang="en-US" sz="800" dirty="0"/>
          </a:p>
        </p:txBody>
      </p:sp>
      <p:sp>
        <p:nvSpPr>
          <p:cNvPr id="9" name="正方形/長方形 8"/>
          <p:cNvSpPr/>
          <p:nvPr/>
        </p:nvSpPr>
        <p:spPr>
          <a:xfrm>
            <a:off x="1469868" y="2449861"/>
            <a:ext cx="657575" cy="161175"/>
          </a:xfrm>
          <a:prstGeom prst="rect">
            <a:avLst/>
          </a:prstGeom>
          <a:noFill/>
          <a:ln>
            <a:solidFill>
              <a:schemeClr val="accent6">
                <a:lumMod val="7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 name="直線矢印コネクタ 10"/>
          <p:cNvCxnSpPr>
            <a:stCxn id="9" idx="2"/>
          </p:cNvCxnSpPr>
          <p:nvPr/>
        </p:nvCxnSpPr>
        <p:spPr>
          <a:xfrm>
            <a:off x="1798656" y="2611036"/>
            <a:ext cx="6447" cy="825217"/>
          </a:xfrm>
          <a:prstGeom prst="straightConnector1">
            <a:avLst/>
          </a:prstGeom>
          <a:ln>
            <a:solidFill>
              <a:srgbClr val="E46C0A"/>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4" name="正方形/長方形 13"/>
          <p:cNvSpPr/>
          <p:nvPr/>
        </p:nvSpPr>
        <p:spPr>
          <a:xfrm>
            <a:off x="4171088" y="999285"/>
            <a:ext cx="2069427" cy="959741"/>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4171088" y="2174365"/>
            <a:ext cx="2069427" cy="959741"/>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a:off x="4171088" y="3366197"/>
            <a:ext cx="2069427" cy="95974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tx1">
                  <a:lumMod val="50000"/>
                  <a:lumOff val="50000"/>
                </a:schemeClr>
              </a:solidFill>
              <a:latin typeface="ＭＳ Ｐゴシック"/>
              <a:ea typeface="ＭＳ Ｐゴシック"/>
              <a:cs typeface="ＭＳ Ｐゴシック"/>
            </a:endParaRPr>
          </a:p>
        </p:txBody>
      </p:sp>
      <p:sp>
        <p:nvSpPr>
          <p:cNvPr id="17" name="正方形/長方形 16"/>
          <p:cNvSpPr/>
          <p:nvPr/>
        </p:nvSpPr>
        <p:spPr>
          <a:xfrm>
            <a:off x="6806286" y="999285"/>
            <a:ext cx="2069427" cy="332665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フローチャート: 磁気ディスク 17"/>
          <p:cNvSpPr/>
          <p:nvPr/>
        </p:nvSpPr>
        <p:spPr>
          <a:xfrm>
            <a:off x="4242751" y="3707028"/>
            <a:ext cx="599554" cy="51576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19" name="図形グループ 18"/>
          <p:cNvGrpSpPr/>
          <p:nvPr/>
        </p:nvGrpSpPr>
        <p:grpSpPr>
          <a:xfrm>
            <a:off x="4242751" y="1608563"/>
            <a:ext cx="599554" cy="278543"/>
            <a:chOff x="6769100" y="1390650"/>
            <a:chExt cx="317500" cy="157483"/>
          </a:xfrm>
        </p:grpSpPr>
        <p:sp>
          <p:nvSpPr>
            <p:cNvPr id="20" name="正方形/長方形 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円/楕円 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 name="直線コネクタ 21"/>
            <p:cNvCxnSpPr>
              <a:stCxn id="21" idx="6"/>
              <a:endCxn id="2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 name="図形グループ 22"/>
          <p:cNvGrpSpPr/>
          <p:nvPr/>
        </p:nvGrpSpPr>
        <p:grpSpPr>
          <a:xfrm>
            <a:off x="4242751" y="1268738"/>
            <a:ext cx="599554" cy="278543"/>
            <a:chOff x="6769100" y="1390650"/>
            <a:chExt cx="317500" cy="157483"/>
          </a:xfrm>
        </p:grpSpPr>
        <p:sp>
          <p:nvSpPr>
            <p:cNvPr id="24" name="正方形/長方形 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円/楕円 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6" name="直線コネクタ 25"/>
            <p:cNvCxnSpPr>
              <a:stCxn id="25" idx="6"/>
              <a:endCxn id="2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 name="図形グループ 26"/>
          <p:cNvGrpSpPr/>
          <p:nvPr/>
        </p:nvGrpSpPr>
        <p:grpSpPr>
          <a:xfrm>
            <a:off x="4905872" y="1608563"/>
            <a:ext cx="599554" cy="278543"/>
            <a:chOff x="6769100" y="1390650"/>
            <a:chExt cx="317500" cy="157483"/>
          </a:xfrm>
        </p:grpSpPr>
        <p:sp>
          <p:nvSpPr>
            <p:cNvPr id="28" name="正方形/長方形 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円/楕円 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0" name="直線コネクタ 29"/>
            <p:cNvCxnSpPr>
              <a:stCxn id="29" idx="6"/>
              <a:endCxn id="2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 name="図形グループ 30"/>
          <p:cNvGrpSpPr/>
          <p:nvPr/>
        </p:nvGrpSpPr>
        <p:grpSpPr>
          <a:xfrm>
            <a:off x="4905872" y="1268738"/>
            <a:ext cx="599554" cy="278543"/>
            <a:chOff x="6769100" y="1390650"/>
            <a:chExt cx="317500" cy="157483"/>
          </a:xfrm>
        </p:grpSpPr>
        <p:sp>
          <p:nvSpPr>
            <p:cNvPr id="32" name="正方形/長方形 3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円/楕円 3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4" name="直線コネクタ 33"/>
            <p:cNvCxnSpPr>
              <a:stCxn id="33" idx="6"/>
              <a:endCxn id="3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 name="図形グループ 34"/>
          <p:cNvGrpSpPr/>
          <p:nvPr/>
        </p:nvGrpSpPr>
        <p:grpSpPr>
          <a:xfrm>
            <a:off x="5559963" y="1607805"/>
            <a:ext cx="599554" cy="278543"/>
            <a:chOff x="6769100" y="1390650"/>
            <a:chExt cx="317500" cy="157483"/>
          </a:xfrm>
        </p:grpSpPr>
        <p:sp>
          <p:nvSpPr>
            <p:cNvPr id="36" name="正方形/長方形 3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円/楕円 3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 name="直線コネクタ 37"/>
            <p:cNvCxnSpPr>
              <a:stCxn id="37" idx="6"/>
              <a:endCxn id="3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9" name="図形グループ 38"/>
          <p:cNvGrpSpPr/>
          <p:nvPr/>
        </p:nvGrpSpPr>
        <p:grpSpPr>
          <a:xfrm>
            <a:off x="5559963" y="1267980"/>
            <a:ext cx="599554" cy="278543"/>
            <a:chOff x="6769100" y="1390650"/>
            <a:chExt cx="317500" cy="157483"/>
          </a:xfrm>
        </p:grpSpPr>
        <p:sp>
          <p:nvSpPr>
            <p:cNvPr id="40" name="正方形/長方形 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円/楕円 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2" name="直線コネクタ 41"/>
            <p:cNvCxnSpPr>
              <a:stCxn id="41" idx="6"/>
              <a:endCxn id="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3" name="フローチャート: 磁気ディスク 42"/>
          <p:cNvSpPr/>
          <p:nvPr/>
        </p:nvSpPr>
        <p:spPr>
          <a:xfrm>
            <a:off x="4905872" y="3707028"/>
            <a:ext cx="599554" cy="51576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4" name="フローチャート: 磁気ディスク 43"/>
          <p:cNvSpPr/>
          <p:nvPr/>
        </p:nvSpPr>
        <p:spPr>
          <a:xfrm>
            <a:off x="5559963" y="3707028"/>
            <a:ext cx="599554" cy="51576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6" name="正方形/長方形 45"/>
          <p:cNvSpPr/>
          <p:nvPr/>
        </p:nvSpPr>
        <p:spPr>
          <a:xfrm>
            <a:off x="4242751" y="2779390"/>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4905872" y="2779390"/>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正方形/長方形 53"/>
          <p:cNvSpPr/>
          <p:nvPr/>
        </p:nvSpPr>
        <p:spPr>
          <a:xfrm>
            <a:off x="5559963" y="2778632"/>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正方形/長方形 56"/>
          <p:cNvSpPr/>
          <p:nvPr/>
        </p:nvSpPr>
        <p:spPr>
          <a:xfrm>
            <a:off x="4242751" y="2449860"/>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正方形/長方形 57"/>
          <p:cNvSpPr/>
          <p:nvPr/>
        </p:nvSpPr>
        <p:spPr>
          <a:xfrm>
            <a:off x="4905872" y="2449860"/>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正方形/長方形 58"/>
          <p:cNvSpPr/>
          <p:nvPr/>
        </p:nvSpPr>
        <p:spPr>
          <a:xfrm>
            <a:off x="5559963" y="2449102"/>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テキスト ボックス 59"/>
          <p:cNvSpPr txBox="1"/>
          <p:nvPr/>
        </p:nvSpPr>
        <p:spPr>
          <a:xfrm>
            <a:off x="4807894" y="991739"/>
            <a:ext cx="788197" cy="276999"/>
          </a:xfrm>
          <a:prstGeom prst="rect">
            <a:avLst/>
          </a:prstGeom>
          <a:noFill/>
        </p:spPr>
        <p:txBody>
          <a:bodyPr wrap="none" rtlCol="0">
            <a:spAutoFit/>
          </a:bodyPr>
          <a:lstStyle/>
          <a:p>
            <a:pPr algn="ctr"/>
            <a:r>
              <a:rPr kumimoji="1" lang="ja-JP" altLang="en-US" sz="1200" dirty="0" smtClean="0">
                <a:solidFill>
                  <a:schemeClr val="tx1">
                    <a:lumMod val="50000"/>
                    <a:lumOff val="50000"/>
                  </a:schemeClr>
                </a:solidFill>
              </a:rPr>
              <a:t>サーバー</a:t>
            </a:r>
            <a:endParaRPr kumimoji="1" lang="ja-JP" altLang="en-US" sz="1200" dirty="0">
              <a:solidFill>
                <a:schemeClr val="tx1">
                  <a:lumMod val="50000"/>
                  <a:lumOff val="50000"/>
                </a:schemeClr>
              </a:solidFill>
            </a:endParaRPr>
          </a:p>
        </p:txBody>
      </p:sp>
      <p:sp>
        <p:nvSpPr>
          <p:cNvPr id="61" name="テキスト ボックス 60"/>
          <p:cNvSpPr txBox="1"/>
          <p:nvPr/>
        </p:nvSpPr>
        <p:spPr>
          <a:xfrm>
            <a:off x="4715622" y="2179712"/>
            <a:ext cx="972742" cy="276999"/>
          </a:xfrm>
          <a:prstGeom prst="rect">
            <a:avLst/>
          </a:prstGeom>
          <a:noFill/>
        </p:spPr>
        <p:txBody>
          <a:bodyPr wrap="none" rtlCol="0">
            <a:spAutoFit/>
          </a:bodyPr>
          <a:lstStyle/>
          <a:p>
            <a:pPr algn="ctr"/>
            <a:r>
              <a:rPr kumimoji="1" lang="ja-JP" altLang="en-US" sz="1200" dirty="0" smtClean="0">
                <a:solidFill>
                  <a:schemeClr val="tx1">
                    <a:lumMod val="50000"/>
                    <a:lumOff val="50000"/>
                  </a:schemeClr>
                </a:solidFill>
              </a:rPr>
              <a:t>ネットワーク</a:t>
            </a:r>
            <a:endParaRPr kumimoji="1" lang="ja-JP" altLang="en-US" sz="1200" dirty="0">
              <a:solidFill>
                <a:schemeClr val="tx1">
                  <a:lumMod val="50000"/>
                  <a:lumOff val="50000"/>
                </a:schemeClr>
              </a:solidFill>
            </a:endParaRPr>
          </a:p>
        </p:txBody>
      </p:sp>
      <p:sp>
        <p:nvSpPr>
          <p:cNvPr id="62" name="テキスト ボックス 61"/>
          <p:cNvSpPr txBox="1"/>
          <p:nvPr/>
        </p:nvSpPr>
        <p:spPr>
          <a:xfrm>
            <a:off x="4357690" y="3388390"/>
            <a:ext cx="1688608" cy="276999"/>
          </a:xfrm>
          <a:prstGeom prst="rect">
            <a:avLst/>
          </a:prstGeom>
          <a:noFill/>
        </p:spPr>
        <p:txBody>
          <a:bodyPr wrap="none" rtlCol="0">
            <a:spAutoFit/>
          </a:bodyPr>
          <a:lstStyle/>
          <a:p>
            <a:pPr algn="ctr"/>
            <a:r>
              <a:rPr kumimoji="1" lang="ja-JP" altLang="en-US" sz="1200" dirty="0" smtClean="0">
                <a:solidFill>
                  <a:schemeClr val="tx1">
                    <a:lumMod val="50000"/>
                    <a:lumOff val="50000"/>
                  </a:schemeClr>
                </a:solidFill>
              </a:rPr>
              <a:t>ネットワーク（</a:t>
            </a:r>
            <a:r>
              <a:rPr kumimoji="1" lang="en-US" altLang="ja-JP" sz="1200" dirty="0" smtClean="0">
                <a:solidFill>
                  <a:schemeClr val="tx1">
                    <a:lumMod val="50000"/>
                    <a:lumOff val="50000"/>
                  </a:schemeClr>
                </a:solidFill>
              </a:rPr>
              <a:t>SAN/NAS</a:t>
            </a:r>
            <a:r>
              <a:rPr kumimoji="1" lang="ja-JP" altLang="en-US" sz="1200" dirty="0" smtClean="0">
                <a:solidFill>
                  <a:schemeClr val="tx1">
                    <a:lumMod val="50000"/>
                    <a:lumOff val="50000"/>
                  </a:schemeClr>
                </a:solidFill>
              </a:rPr>
              <a:t>）</a:t>
            </a:r>
            <a:endParaRPr kumimoji="1" lang="ja-JP" altLang="en-US" sz="1200" dirty="0">
              <a:solidFill>
                <a:schemeClr val="tx1">
                  <a:lumMod val="50000"/>
                  <a:lumOff val="50000"/>
                </a:schemeClr>
              </a:solidFill>
            </a:endParaRPr>
          </a:p>
        </p:txBody>
      </p:sp>
      <p:sp>
        <p:nvSpPr>
          <p:cNvPr id="63" name="上下矢印 62"/>
          <p:cNvSpPr/>
          <p:nvPr/>
        </p:nvSpPr>
        <p:spPr>
          <a:xfrm>
            <a:off x="5081428" y="3084518"/>
            <a:ext cx="232084" cy="303872"/>
          </a:xfrm>
          <a:prstGeom prst="up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上下矢印 63"/>
          <p:cNvSpPr/>
          <p:nvPr/>
        </p:nvSpPr>
        <p:spPr>
          <a:xfrm>
            <a:off x="5081428" y="1887106"/>
            <a:ext cx="232084" cy="303872"/>
          </a:xfrm>
          <a:prstGeom prst="up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65" name="図形グループ 64"/>
          <p:cNvGrpSpPr/>
          <p:nvPr/>
        </p:nvGrpSpPr>
        <p:grpSpPr>
          <a:xfrm>
            <a:off x="6932246" y="1406494"/>
            <a:ext cx="599554" cy="1865366"/>
            <a:chOff x="6769100" y="1390650"/>
            <a:chExt cx="317500" cy="1054643"/>
          </a:xfrm>
        </p:grpSpPr>
        <p:sp>
          <p:nvSpPr>
            <p:cNvPr id="66" name="正方形/長方形 65"/>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円/楕円 6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8" name="直線コネクタ 67"/>
            <p:cNvCxnSpPr>
              <a:stCxn id="67" idx="6"/>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1" name="正方形/長方形 70"/>
          <p:cNvSpPr/>
          <p:nvPr/>
        </p:nvSpPr>
        <p:spPr>
          <a:xfrm>
            <a:off x="7012494" y="1746318"/>
            <a:ext cx="459364" cy="279301"/>
          </a:xfrm>
          <a:prstGeom prst="rect">
            <a:avLst/>
          </a:prstGeom>
          <a:solidFill>
            <a:srgbClr val="F2F2F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smtClean="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72" name="フローチャート: 磁気ディスク 71"/>
          <p:cNvSpPr/>
          <p:nvPr/>
        </p:nvSpPr>
        <p:spPr>
          <a:xfrm>
            <a:off x="7012494" y="2163380"/>
            <a:ext cx="459364" cy="48870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3" name="正方形/長方形 72"/>
          <p:cNvSpPr/>
          <p:nvPr/>
        </p:nvSpPr>
        <p:spPr>
          <a:xfrm>
            <a:off x="7012494" y="2777874"/>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smtClean="0">
                <a:solidFill>
                  <a:schemeClr val="tx1">
                    <a:lumMod val="50000"/>
                    <a:lumOff val="50000"/>
                  </a:schemeClr>
                </a:solidFill>
                <a:latin typeface="ＭＳ Ｐゴシック"/>
                <a:ea typeface="ＭＳ Ｐゴシック"/>
                <a:cs typeface="ＭＳ Ｐゴシック"/>
              </a:rPr>
              <a:t>機能</a:t>
            </a:r>
            <a:endParaRPr kumimoji="1" lang="ja-JP" altLang="en-US" sz="800" dirty="0">
              <a:solidFill>
                <a:schemeClr val="tx1">
                  <a:lumMod val="50000"/>
                  <a:lumOff val="50000"/>
                </a:schemeClr>
              </a:solidFill>
              <a:latin typeface="ＭＳ Ｐゴシック"/>
              <a:ea typeface="ＭＳ Ｐゴシック"/>
              <a:cs typeface="ＭＳ Ｐゴシック"/>
            </a:endParaRPr>
          </a:p>
        </p:txBody>
      </p:sp>
      <p:sp>
        <p:nvSpPr>
          <p:cNvPr id="74" name="テキスト ボックス 73"/>
          <p:cNvSpPr txBox="1"/>
          <p:nvPr/>
        </p:nvSpPr>
        <p:spPr>
          <a:xfrm>
            <a:off x="6806286" y="991739"/>
            <a:ext cx="2069427" cy="276999"/>
          </a:xfrm>
          <a:prstGeom prst="rect">
            <a:avLst/>
          </a:prstGeom>
          <a:noFill/>
        </p:spPr>
        <p:txBody>
          <a:bodyPr wrap="square" rtlCol="0">
            <a:spAutoFit/>
          </a:bodyPr>
          <a:lstStyle/>
          <a:p>
            <a:pPr algn="ctr"/>
            <a:r>
              <a:rPr kumimoji="1" lang="ja-JP" altLang="en-US" sz="1200" dirty="0" smtClean="0">
                <a:solidFill>
                  <a:srgbClr val="0000FF"/>
                </a:solidFill>
              </a:rPr>
              <a:t>ソフトウェアによる管理機能</a:t>
            </a:r>
            <a:endParaRPr kumimoji="1" lang="ja-JP" altLang="en-US" sz="1200" dirty="0">
              <a:solidFill>
                <a:srgbClr val="0000FF"/>
              </a:solidFill>
            </a:endParaRPr>
          </a:p>
        </p:txBody>
      </p:sp>
      <p:grpSp>
        <p:nvGrpSpPr>
          <p:cNvPr id="75" name="図形グループ 74"/>
          <p:cNvGrpSpPr/>
          <p:nvPr/>
        </p:nvGrpSpPr>
        <p:grpSpPr>
          <a:xfrm>
            <a:off x="7609162" y="1408011"/>
            <a:ext cx="599554" cy="1865366"/>
            <a:chOff x="6769100" y="1390650"/>
            <a:chExt cx="317500" cy="1054643"/>
          </a:xfrm>
        </p:grpSpPr>
        <p:sp>
          <p:nvSpPr>
            <p:cNvPr id="76" name="正方形/長方形 75"/>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 name="円/楕円 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8" name="直線コネクタ 77"/>
            <p:cNvCxnSpPr>
              <a:stCxn id="77" idx="6"/>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9" name="正方形/長方形 78"/>
          <p:cNvSpPr/>
          <p:nvPr/>
        </p:nvSpPr>
        <p:spPr>
          <a:xfrm>
            <a:off x="7689410" y="1747835"/>
            <a:ext cx="459364" cy="279301"/>
          </a:xfrm>
          <a:prstGeom prst="rect">
            <a:avLst/>
          </a:prstGeom>
          <a:solidFill>
            <a:srgbClr val="F2F2F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smtClean="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80" name="フローチャート: 磁気ディスク 79"/>
          <p:cNvSpPr/>
          <p:nvPr/>
        </p:nvSpPr>
        <p:spPr>
          <a:xfrm>
            <a:off x="7689410" y="2164897"/>
            <a:ext cx="459364" cy="48870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1" name="正方形/長方形 80"/>
          <p:cNvSpPr/>
          <p:nvPr/>
        </p:nvSpPr>
        <p:spPr>
          <a:xfrm>
            <a:off x="7689410" y="2779391"/>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smtClean="0">
                <a:solidFill>
                  <a:schemeClr val="tx1">
                    <a:lumMod val="50000"/>
                    <a:lumOff val="50000"/>
                  </a:schemeClr>
                </a:solidFill>
                <a:latin typeface="ＭＳ Ｐゴシック"/>
                <a:ea typeface="ＭＳ Ｐゴシック"/>
                <a:cs typeface="ＭＳ Ｐゴシック"/>
              </a:rPr>
              <a:t>機能</a:t>
            </a:r>
            <a:endParaRPr kumimoji="1" lang="ja-JP" altLang="en-US" sz="800" dirty="0">
              <a:solidFill>
                <a:schemeClr val="tx1">
                  <a:lumMod val="50000"/>
                  <a:lumOff val="50000"/>
                </a:schemeClr>
              </a:solidFill>
              <a:latin typeface="ＭＳ Ｐゴシック"/>
              <a:ea typeface="ＭＳ Ｐゴシック"/>
              <a:cs typeface="ＭＳ Ｐゴシック"/>
            </a:endParaRPr>
          </a:p>
        </p:txBody>
      </p:sp>
      <p:grpSp>
        <p:nvGrpSpPr>
          <p:cNvPr id="82" name="図形グループ 81"/>
          <p:cNvGrpSpPr/>
          <p:nvPr/>
        </p:nvGrpSpPr>
        <p:grpSpPr>
          <a:xfrm>
            <a:off x="7965178" y="2415930"/>
            <a:ext cx="599554" cy="1865366"/>
            <a:chOff x="6769100" y="1390650"/>
            <a:chExt cx="317500" cy="1054643"/>
          </a:xfrm>
        </p:grpSpPr>
        <p:sp>
          <p:nvSpPr>
            <p:cNvPr id="83" name="正方形/長方形 82"/>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円/楕円 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5" name="直線コネクタ 84"/>
            <p:cNvCxnSpPr>
              <a:stCxn id="84" idx="6"/>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6" name="正方形/長方形 85"/>
          <p:cNvSpPr/>
          <p:nvPr/>
        </p:nvSpPr>
        <p:spPr>
          <a:xfrm>
            <a:off x="8045426" y="2755754"/>
            <a:ext cx="459364" cy="279301"/>
          </a:xfrm>
          <a:prstGeom prst="rect">
            <a:avLst/>
          </a:prstGeom>
          <a:solidFill>
            <a:srgbClr val="F2F2F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smtClean="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87" name="フローチャート: 磁気ディスク 86"/>
          <p:cNvSpPr/>
          <p:nvPr/>
        </p:nvSpPr>
        <p:spPr>
          <a:xfrm>
            <a:off x="8045426" y="3172816"/>
            <a:ext cx="459364" cy="48870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8" name="正方形/長方形 87"/>
          <p:cNvSpPr/>
          <p:nvPr/>
        </p:nvSpPr>
        <p:spPr>
          <a:xfrm>
            <a:off x="8045426" y="3787310"/>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smtClean="0">
                <a:solidFill>
                  <a:schemeClr val="tx1">
                    <a:lumMod val="50000"/>
                    <a:lumOff val="50000"/>
                  </a:schemeClr>
                </a:solidFill>
                <a:latin typeface="ＭＳ Ｐゴシック"/>
                <a:ea typeface="ＭＳ Ｐゴシック"/>
                <a:cs typeface="ＭＳ Ｐゴシック"/>
              </a:rPr>
              <a:t>機能</a:t>
            </a:r>
            <a:endParaRPr kumimoji="1" lang="ja-JP" altLang="en-US" sz="800" dirty="0">
              <a:solidFill>
                <a:schemeClr val="tx1">
                  <a:lumMod val="50000"/>
                  <a:lumOff val="50000"/>
                </a:schemeClr>
              </a:solidFill>
              <a:latin typeface="ＭＳ Ｐゴシック"/>
              <a:ea typeface="ＭＳ Ｐゴシック"/>
              <a:cs typeface="ＭＳ Ｐゴシック"/>
            </a:endParaRPr>
          </a:p>
        </p:txBody>
      </p:sp>
      <p:pic>
        <p:nvPicPr>
          <p:cNvPr id="90" name="図 89" descr="0122.pn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0644397">
            <a:off x="8241142" y="1904335"/>
            <a:ext cx="432161" cy="566922"/>
          </a:xfrm>
          <a:prstGeom prst="rect">
            <a:avLst/>
          </a:prstGeom>
          <a:ln>
            <a:noFill/>
          </a:ln>
          <a:effectLst>
            <a:outerShdw blurRad="292100" dist="139700" dir="2700000" algn="tl" rotWithShape="0">
              <a:srgbClr val="333333">
                <a:alpha val="65000"/>
              </a:srgbClr>
            </a:outerShdw>
          </a:effectLst>
        </p:spPr>
      </p:pic>
      <p:sp>
        <p:nvSpPr>
          <p:cNvPr id="91" name="テキスト ボックス 90"/>
          <p:cNvSpPr txBox="1"/>
          <p:nvPr/>
        </p:nvSpPr>
        <p:spPr>
          <a:xfrm>
            <a:off x="8331206" y="1408011"/>
            <a:ext cx="492443" cy="461665"/>
          </a:xfrm>
          <a:prstGeom prst="rect">
            <a:avLst/>
          </a:prstGeom>
          <a:noFill/>
        </p:spPr>
        <p:txBody>
          <a:bodyPr wrap="none" rtlCol="0">
            <a:spAutoFit/>
          </a:bodyPr>
          <a:lstStyle/>
          <a:p>
            <a:r>
              <a:rPr kumimoji="1" lang="ja-JP" altLang="en-US" sz="1200" dirty="0" smtClean="0">
                <a:solidFill>
                  <a:srgbClr val="800000"/>
                </a:solidFill>
              </a:rPr>
              <a:t>追加</a:t>
            </a:r>
            <a:endParaRPr kumimoji="1" lang="en-US" altLang="ja-JP" sz="1200" dirty="0" smtClean="0">
              <a:solidFill>
                <a:srgbClr val="800000"/>
              </a:solidFill>
            </a:endParaRPr>
          </a:p>
          <a:p>
            <a:r>
              <a:rPr kumimoji="1" lang="ja-JP" altLang="en-US" sz="1200" dirty="0" smtClean="0">
                <a:solidFill>
                  <a:srgbClr val="800000"/>
                </a:solidFill>
              </a:rPr>
              <a:t>拡張</a:t>
            </a:r>
            <a:endParaRPr kumimoji="1" lang="ja-JP" altLang="en-US" sz="1200" dirty="0">
              <a:solidFill>
                <a:srgbClr val="800000"/>
              </a:solidFill>
            </a:endParaRPr>
          </a:p>
        </p:txBody>
      </p:sp>
      <p:sp>
        <p:nvSpPr>
          <p:cNvPr id="92" name="右矢印 91"/>
          <p:cNvSpPr/>
          <p:nvPr/>
        </p:nvSpPr>
        <p:spPr>
          <a:xfrm>
            <a:off x="6932246" y="3436253"/>
            <a:ext cx="913048" cy="734958"/>
          </a:xfrm>
          <a:prstGeom prst="rightArrow">
            <a:avLst>
              <a:gd name="adj1" fmla="val 50000"/>
              <a:gd name="adj2" fmla="val 30702"/>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smtClean="0">
                <a:solidFill>
                  <a:srgbClr val="FFFFFF"/>
                </a:solidFill>
                <a:latin typeface="ＭＳ Ｐゴシック"/>
                <a:ea typeface="ＭＳ Ｐゴシック"/>
                <a:cs typeface="ＭＳ Ｐゴシック"/>
              </a:rPr>
              <a:t>スケール</a:t>
            </a:r>
            <a:endParaRPr lang="en-US" altLang="ja-JP" sz="1000" dirty="0" smtClean="0">
              <a:solidFill>
                <a:srgbClr val="FFFFFF"/>
              </a:solidFill>
              <a:latin typeface="ＭＳ Ｐゴシック"/>
              <a:ea typeface="ＭＳ Ｐゴシック"/>
              <a:cs typeface="ＭＳ Ｐゴシック"/>
            </a:endParaRPr>
          </a:p>
          <a:p>
            <a:pPr algn="ctr"/>
            <a:r>
              <a:rPr lang="ja-JP" altLang="en-US" sz="1000" dirty="0" smtClean="0">
                <a:solidFill>
                  <a:srgbClr val="FFFFFF"/>
                </a:solidFill>
                <a:latin typeface="ＭＳ Ｐゴシック"/>
                <a:ea typeface="ＭＳ Ｐゴシック"/>
                <a:cs typeface="ＭＳ Ｐゴシック"/>
              </a:rPr>
              <a:t>アウト</a:t>
            </a:r>
            <a:endParaRPr kumimoji="1" lang="ja-JP" altLang="en-US" sz="1000" dirty="0">
              <a:solidFill>
                <a:srgbClr val="FFFFFF"/>
              </a:solidFill>
              <a:latin typeface="ＭＳ Ｐゴシック"/>
              <a:ea typeface="ＭＳ Ｐゴシック"/>
              <a:cs typeface="ＭＳ Ｐゴシック"/>
            </a:endParaRPr>
          </a:p>
        </p:txBody>
      </p:sp>
      <p:sp>
        <p:nvSpPr>
          <p:cNvPr id="93" name="正方形/長方形 92"/>
          <p:cNvSpPr/>
          <p:nvPr/>
        </p:nvSpPr>
        <p:spPr>
          <a:xfrm>
            <a:off x="4163828" y="4471126"/>
            <a:ext cx="2076687" cy="1750232"/>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chemeClr val="bg1"/>
                </a:solidFill>
                <a:latin typeface="ＭＳ Ｐゴシック"/>
                <a:ea typeface="ＭＳ Ｐゴシック"/>
                <a:cs typeface="ＭＳ Ｐゴシック"/>
              </a:rPr>
              <a:t>従来型インフラ</a:t>
            </a:r>
            <a:endParaRPr kumimoji="1" lang="en-US" altLang="ja-JP" sz="2000" dirty="0" smtClean="0">
              <a:solidFill>
                <a:schemeClr val="bg1"/>
              </a:solidFill>
              <a:latin typeface="ＭＳ Ｐゴシック"/>
              <a:ea typeface="ＭＳ Ｐゴシック"/>
              <a:cs typeface="ＭＳ Ｐゴシック"/>
            </a:endParaRPr>
          </a:p>
          <a:p>
            <a:pPr algn="ctr"/>
            <a:endParaRPr lang="en-US" altLang="ja-JP" sz="1200" dirty="0">
              <a:solidFill>
                <a:schemeClr val="bg1"/>
              </a:solidFill>
              <a:latin typeface="ＭＳ Ｐゴシック"/>
              <a:ea typeface="ＭＳ Ｐゴシック"/>
              <a:cs typeface="ＭＳ Ｐゴシック"/>
            </a:endParaRPr>
          </a:p>
          <a:p>
            <a:pPr algn="ctr"/>
            <a:r>
              <a:rPr kumimoji="1" lang="ja-JP" altLang="en-US" sz="1200" dirty="0" smtClean="0">
                <a:solidFill>
                  <a:schemeClr val="bg1"/>
                </a:solidFill>
                <a:latin typeface="ＭＳ Ｐゴシック"/>
                <a:ea typeface="ＭＳ Ｐゴシック"/>
                <a:cs typeface="ＭＳ Ｐゴシック"/>
              </a:rPr>
              <a:t>管理が複雑で</a:t>
            </a:r>
            <a:endParaRPr kumimoji="1" lang="en-US" altLang="ja-JP" sz="1200" dirty="0" smtClean="0">
              <a:solidFill>
                <a:schemeClr val="bg1"/>
              </a:solidFill>
              <a:latin typeface="ＭＳ Ｐゴシック"/>
              <a:ea typeface="ＭＳ Ｐゴシック"/>
              <a:cs typeface="ＭＳ Ｐゴシック"/>
            </a:endParaRPr>
          </a:p>
          <a:p>
            <a:pPr algn="ctr"/>
            <a:r>
              <a:rPr kumimoji="1" lang="ja-JP" altLang="en-US" sz="1200" dirty="0" smtClean="0">
                <a:solidFill>
                  <a:schemeClr val="bg1"/>
                </a:solidFill>
                <a:latin typeface="ＭＳ Ｐゴシック"/>
                <a:ea typeface="ＭＳ Ｐゴシック"/>
                <a:cs typeface="ＭＳ Ｐゴシック"/>
              </a:rPr>
              <a:t>ハードウェアの拡張性に</a:t>
            </a:r>
            <a:endParaRPr kumimoji="1" lang="en-US" altLang="ja-JP" sz="1200" dirty="0" smtClean="0">
              <a:solidFill>
                <a:schemeClr val="bg1"/>
              </a:solidFill>
              <a:latin typeface="ＭＳ Ｐゴシック"/>
              <a:ea typeface="ＭＳ Ｐゴシック"/>
              <a:cs typeface="ＭＳ Ｐゴシック"/>
            </a:endParaRPr>
          </a:p>
          <a:p>
            <a:pPr algn="ctr"/>
            <a:r>
              <a:rPr kumimoji="1" lang="ja-JP" altLang="en-US" sz="1200" dirty="0" smtClean="0">
                <a:solidFill>
                  <a:schemeClr val="bg1"/>
                </a:solidFill>
                <a:latin typeface="ＭＳ Ｐゴシック"/>
                <a:ea typeface="ＭＳ Ｐゴシック"/>
                <a:cs typeface="ＭＳ Ｐゴシック"/>
              </a:rPr>
              <a:t>ボトルネック</a:t>
            </a:r>
            <a:endParaRPr kumimoji="1" lang="ja-JP" altLang="en-US" sz="1200" dirty="0">
              <a:solidFill>
                <a:schemeClr val="bg1"/>
              </a:solidFill>
              <a:latin typeface="ＭＳ Ｐゴシック"/>
              <a:ea typeface="ＭＳ Ｐゴシック"/>
              <a:cs typeface="ＭＳ Ｐゴシック"/>
            </a:endParaRPr>
          </a:p>
        </p:txBody>
      </p:sp>
      <p:sp>
        <p:nvSpPr>
          <p:cNvPr id="94" name="正方形/長方形 93"/>
          <p:cNvSpPr/>
          <p:nvPr/>
        </p:nvSpPr>
        <p:spPr>
          <a:xfrm>
            <a:off x="6806286" y="4497986"/>
            <a:ext cx="2069427" cy="1750232"/>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solidFill>
                  <a:srgbClr val="FFFFFF"/>
                </a:solidFill>
                <a:latin typeface="ＭＳ Ｐゴシック"/>
                <a:ea typeface="ＭＳ Ｐゴシック"/>
                <a:cs typeface="ＭＳ Ｐゴシック"/>
              </a:rPr>
              <a:t>Web</a:t>
            </a:r>
            <a:r>
              <a:rPr kumimoji="1" lang="ja-JP" altLang="en-US" dirty="0" smtClean="0">
                <a:solidFill>
                  <a:srgbClr val="FFFFFF"/>
                </a:solidFill>
                <a:latin typeface="ＭＳ Ｐゴシック"/>
                <a:ea typeface="ＭＳ Ｐゴシック"/>
                <a:cs typeface="ＭＳ Ｐゴシック"/>
              </a:rPr>
              <a:t>スケール</a:t>
            </a:r>
            <a:endParaRPr kumimoji="1" lang="en-US" altLang="ja-JP" dirty="0" smtClean="0">
              <a:solidFill>
                <a:srgbClr val="FFFFFF"/>
              </a:solidFill>
              <a:latin typeface="ＭＳ Ｐゴシック"/>
              <a:ea typeface="ＭＳ Ｐゴシック"/>
              <a:cs typeface="ＭＳ Ｐゴシック"/>
            </a:endParaRPr>
          </a:p>
          <a:p>
            <a:pPr algn="ctr"/>
            <a:r>
              <a:rPr lang="ja-JP" altLang="en-US" sz="1400" dirty="0" smtClean="0">
                <a:solidFill>
                  <a:srgbClr val="FFFFFF"/>
                </a:solidFill>
                <a:latin typeface="ＭＳ Ｐゴシック"/>
                <a:ea typeface="ＭＳ Ｐゴシック"/>
                <a:cs typeface="ＭＳ Ｐゴシック"/>
              </a:rPr>
              <a:t>コンバージド・システム</a:t>
            </a:r>
            <a:endParaRPr kumimoji="1" lang="en-US" altLang="ja-JP" sz="1400" dirty="0" smtClean="0">
              <a:solidFill>
                <a:srgbClr val="FFFFFF"/>
              </a:solidFill>
              <a:latin typeface="ＭＳ Ｐゴシック"/>
              <a:ea typeface="ＭＳ Ｐゴシック"/>
              <a:cs typeface="ＭＳ Ｐゴシック"/>
            </a:endParaRPr>
          </a:p>
          <a:p>
            <a:pPr algn="ctr"/>
            <a:endParaRPr lang="en-US" altLang="ja-JP" sz="1200" dirty="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独立しサーバーを複数連結し</a:t>
            </a:r>
            <a:endParaRPr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簡単・無制限に拡張</a:t>
            </a:r>
            <a:endParaRPr lang="en-US" altLang="ja-JP" sz="1200" dirty="0" smtClean="0">
              <a:solidFill>
                <a:srgbClr val="FFFFFF"/>
              </a:solidFill>
              <a:latin typeface="ＭＳ Ｐゴシック"/>
              <a:ea typeface="ＭＳ Ｐゴシック"/>
              <a:cs typeface="ＭＳ Ｐゴシック"/>
            </a:endParaRPr>
          </a:p>
          <a:p>
            <a:pPr algn="ctr"/>
            <a:endParaRPr lang="en-US" altLang="ja-JP" sz="1200" dirty="0" smtClean="0">
              <a:solidFill>
                <a:srgbClr val="FFFFFF"/>
              </a:solidFill>
              <a:latin typeface="ＭＳ Ｐゴシック"/>
              <a:ea typeface="ＭＳ Ｐゴシック"/>
              <a:cs typeface="ＭＳ Ｐゴシック"/>
            </a:endParaRPr>
          </a:p>
          <a:p>
            <a:pPr algn="ctr"/>
            <a:endParaRPr lang="en-US" altLang="ja-JP" sz="1200" dirty="0" smtClean="0">
              <a:solidFill>
                <a:srgbClr val="FFFFFF"/>
              </a:solidFill>
              <a:latin typeface="ＭＳ Ｐゴシック"/>
              <a:ea typeface="ＭＳ Ｐゴシック"/>
              <a:cs typeface="ＭＳ Ｐゴシック"/>
            </a:endParaRPr>
          </a:p>
          <a:p>
            <a:pPr algn="ctr"/>
            <a:endParaRPr lang="en-US" altLang="ja-JP" sz="1200" dirty="0" smtClean="0">
              <a:solidFill>
                <a:srgbClr val="FFFFFF"/>
              </a:solidFill>
              <a:latin typeface="ＭＳ Ｐゴシック"/>
              <a:ea typeface="ＭＳ Ｐゴシック"/>
              <a:cs typeface="ＭＳ Ｐゴシック"/>
            </a:endParaRPr>
          </a:p>
        </p:txBody>
      </p:sp>
      <p:sp>
        <p:nvSpPr>
          <p:cNvPr id="97" name="正方形/長方形 96"/>
          <p:cNvSpPr/>
          <p:nvPr/>
        </p:nvSpPr>
        <p:spPr>
          <a:xfrm>
            <a:off x="6906457" y="5686257"/>
            <a:ext cx="1889481" cy="44134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95" name="図 94" descr="logo_nutanix_mai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6642" y="5772673"/>
            <a:ext cx="744713" cy="153119"/>
          </a:xfrm>
          <a:prstGeom prst="rect">
            <a:avLst/>
          </a:prstGeom>
        </p:spPr>
      </p:pic>
      <p:pic>
        <p:nvPicPr>
          <p:cNvPr id="96" name="図 95" descr="imgre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3039" y="5749844"/>
            <a:ext cx="346207" cy="320948"/>
          </a:xfrm>
          <a:prstGeom prst="rect">
            <a:avLst/>
          </a:prstGeom>
        </p:spPr>
      </p:pic>
      <p:pic>
        <p:nvPicPr>
          <p:cNvPr id="98" name="図 97" descr="simplivity-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02098" y="5863394"/>
            <a:ext cx="844786" cy="226739"/>
          </a:xfrm>
          <a:prstGeom prst="rect">
            <a:avLst/>
          </a:prstGeom>
        </p:spPr>
      </p:pic>
      <p:sp>
        <p:nvSpPr>
          <p:cNvPr id="99" name="二等辺三角形 98"/>
          <p:cNvSpPr/>
          <p:nvPr/>
        </p:nvSpPr>
        <p:spPr>
          <a:xfrm rot="5400000">
            <a:off x="5944724" y="5146491"/>
            <a:ext cx="1168233" cy="390369"/>
          </a:xfrm>
          <a:prstGeom prst="triangl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01201890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p>
          <a:p>
            <a:pPr algn="r"/>
            <a:r>
              <a:rPr lang="ja-JP" altLang="en-US" sz="2400" dirty="0" smtClean="0">
                <a:solidFill>
                  <a:srgbClr val="FFFFFF"/>
                </a:solidFill>
                <a:effectLst/>
                <a:latin typeface="Arial"/>
                <a:ea typeface="HGP創英角ｺﾞｼｯｸUB" pitchFamily="50" charset="-128"/>
                <a:cs typeface="Arial"/>
              </a:rPr>
              <a:t>がもたらすパラダイム・シフト</a:t>
            </a:r>
            <a:endParaRPr lang="en-US" altLang="ja-JP" sz="2400" dirty="0" smtClean="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9735492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正方形/長方形 254"/>
          <p:cNvSpPr/>
          <p:nvPr/>
        </p:nvSpPr>
        <p:spPr>
          <a:xfrm>
            <a:off x="1931988" y="4679950"/>
            <a:ext cx="5276850" cy="38100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IT</a:t>
            </a:r>
            <a:r>
              <a:rPr kumimoji="1" lang="ja-JP" altLang="en-US" sz="1200" dirty="0" smtClean="0">
                <a:solidFill>
                  <a:srgbClr val="FFFFFF"/>
                </a:solidFill>
                <a:latin typeface="ＭＳ Ｐゴシック"/>
                <a:ea typeface="ＭＳ Ｐゴシック"/>
                <a:cs typeface="ＭＳ Ｐゴシック"/>
              </a:rPr>
              <a:t>活用</a:t>
            </a:r>
            <a:endParaRPr kumimoji="1" lang="ja-JP" altLang="en-US" sz="1200" dirty="0">
              <a:solidFill>
                <a:srgbClr val="FFFFFF"/>
              </a:solidFill>
              <a:latin typeface="ＭＳ Ｐゴシック"/>
              <a:ea typeface="ＭＳ Ｐゴシック"/>
              <a:cs typeface="ＭＳ Ｐゴシック"/>
            </a:endParaRPr>
          </a:p>
        </p:txBody>
      </p:sp>
      <p:sp>
        <p:nvSpPr>
          <p:cNvPr id="256" name="正方形/長方形 255"/>
          <p:cNvSpPr/>
          <p:nvPr/>
        </p:nvSpPr>
        <p:spPr>
          <a:xfrm>
            <a:off x="2058193" y="4783136"/>
            <a:ext cx="1674813" cy="20637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適用領域の拡大</a:t>
            </a:r>
            <a:endParaRPr kumimoji="1" lang="ja-JP" altLang="en-US" sz="1000" dirty="0">
              <a:solidFill>
                <a:srgbClr val="FFFFFF"/>
              </a:solidFill>
              <a:latin typeface="ＭＳ Ｐゴシック"/>
              <a:ea typeface="ＭＳ Ｐゴシック"/>
              <a:cs typeface="ＭＳ Ｐゴシック"/>
            </a:endParaRPr>
          </a:p>
        </p:txBody>
      </p:sp>
      <p:sp>
        <p:nvSpPr>
          <p:cNvPr id="257" name="正方形/長方形 256"/>
          <p:cNvSpPr/>
          <p:nvPr/>
        </p:nvSpPr>
        <p:spPr>
          <a:xfrm>
            <a:off x="5407819" y="4783136"/>
            <a:ext cx="1674813" cy="20637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難しさの隠蔽</a:t>
            </a:r>
            <a:endParaRPr kumimoji="1" lang="ja-JP" altLang="en-US" sz="1000" dirty="0">
              <a:solidFill>
                <a:srgbClr val="FFFFFF"/>
              </a:solidFill>
              <a:latin typeface="ＭＳ Ｐゴシック"/>
              <a:ea typeface="ＭＳ Ｐゴシック"/>
              <a:cs typeface="ＭＳ Ｐゴシック"/>
            </a:endParaRPr>
          </a:p>
        </p:txBody>
      </p:sp>
      <p:sp>
        <p:nvSpPr>
          <p:cNvPr id="236" name="正方形/長方形 235"/>
          <p:cNvSpPr/>
          <p:nvPr/>
        </p:nvSpPr>
        <p:spPr>
          <a:xfrm>
            <a:off x="1931988" y="1536700"/>
            <a:ext cx="5276850" cy="381000"/>
          </a:xfrm>
          <a:prstGeom prst="rect">
            <a:avLst/>
          </a:prstGeom>
          <a:solidFill>
            <a:srgbClr val="D9969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システム資源</a:t>
            </a:r>
            <a:endParaRPr kumimoji="1" lang="ja-JP" altLang="en-US" sz="1200" dirty="0">
              <a:solidFill>
                <a:srgbClr val="FFFFFF"/>
              </a:solidFill>
              <a:latin typeface="ＭＳ Ｐゴシック"/>
              <a:ea typeface="ＭＳ Ｐゴシック"/>
              <a:cs typeface="ＭＳ Ｐゴシック"/>
            </a:endParaRPr>
          </a:p>
        </p:txBody>
      </p:sp>
      <p:sp>
        <p:nvSpPr>
          <p:cNvPr id="46" name="正方形/長方形 45"/>
          <p:cNvSpPr/>
          <p:nvPr/>
        </p:nvSpPr>
        <p:spPr>
          <a:xfrm>
            <a:off x="1931988" y="2781300"/>
            <a:ext cx="5276850" cy="98425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エコシステム</a:t>
            </a:r>
            <a:endParaRPr kumimoji="1" lang="en-US" altLang="ja-JP" sz="1200" dirty="0" smtClean="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クラウドがもたらした</a:t>
            </a:r>
            <a:r>
              <a:rPr kumimoji="1" lang="en-US" altLang="ja-JP" dirty="0" smtClean="0"/>
              <a:t>IT</a:t>
            </a:r>
            <a:r>
              <a:rPr kumimoji="1" lang="ja-JP" altLang="en-US" dirty="0" smtClean="0"/>
              <a:t>の新しい価値</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18</a:t>
            </a:fld>
            <a:endParaRPr kumimoji="1" lang="ja-JP" altLang="en-US"/>
          </a:p>
        </p:txBody>
      </p:sp>
      <p:sp>
        <p:nvSpPr>
          <p:cNvPr id="4" name="正方形/長方形 3"/>
          <p:cNvSpPr/>
          <p:nvPr/>
        </p:nvSpPr>
        <p:spPr>
          <a:xfrm>
            <a:off x="3090069" y="927100"/>
            <a:ext cx="2960688" cy="34925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クラウド・コンピューティング</a:t>
            </a: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3090069" y="4064000"/>
            <a:ext cx="2960688" cy="3492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IT</a:t>
            </a:r>
            <a:r>
              <a:rPr kumimoji="1" lang="ja-JP" altLang="en-US" sz="1200" dirty="0" smtClean="0">
                <a:solidFill>
                  <a:srgbClr val="FFFFFF"/>
                </a:solidFill>
                <a:latin typeface="ＭＳ Ｐゴシック"/>
                <a:ea typeface="ＭＳ Ｐゴシック"/>
                <a:cs typeface="ＭＳ Ｐゴシック"/>
              </a:rPr>
              <a:t>利用のイノベーションを促進</a:t>
            </a: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3090069" y="5962650"/>
            <a:ext cx="2960688" cy="3492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ビジネスにおける</a:t>
            </a:r>
            <a:r>
              <a:rPr kumimoji="1" lang="en-US" altLang="ja-JP" sz="1200" dirty="0" smtClean="0">
                <a:solidFill>
                  <a:srgbClr val="FFFFFF"/>
                </a:solidFill>
                <a:latin typeface="ＭＳ Ｐゴシック"/>
                <a:ea typeface="ＭＳ Ｐゴシック"/>
                <a:cs typeface="ＭＳ Ｐゴシック"/>
              </a:rPr>
              <a:t>IT</a:t>
            </a:r>
            <a:r>
              <a:rPr kumimoji="1" lang="ja-JP" altLang="en-US" sz="1200" dirty="0" smtClean="0">
                <a:solidFill>
                  <a:srgbClr val="FFFFFF"/>
                </a:solidFill>
                <a:latin typeface="ＭＳ Ｐゴシック"/>
                <a:ea typeface="ＭＳ Ｐゴシック"/>
                <a:cs typeface="ＭＳ Ｐゴシック"/>
              </a:rPr>
              <a:t>価値の変化・向上</a:t>
            </a: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3090068" y="2168525"/>
            <a:ext cx="2960689" cy="349250"/>
          </a:xfrm>
          <a:prstGeom prst="rect">
            <a:avLst/>
          </a:prstGeom>
          <a:solidFill>
            <a:srgbClr val="3366FF"/>
          </a:solidFill>
          <a:ln w="3810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新たな需要・潜在需要の喚起</a:t>
            </a: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2058193" y="2878136"/>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モバイル・ウェアラブル</a:t>
            </a:r>
            <a:endParaRPr kumimoji="1" lang="ja-JP" altLang="en-US" sz="1000" dirty="0">
              <a:solidFill>
                <a:srgbClr val="FFFFFF"/>
              </a:solidFill>
              <a:latin typeface="ＭＳ Ｐゴシック"/>
              <a:ea typeface="ＭＳ Ｐゴシック"/>
              <a:cs typeface="ＭＳ Ｐゴシック"/>
            </a:endParaRPr>
          </a:p>
        </p:txBody>
      </p:sp>
      <p:sp>
        <p:nvSpPr>
          <p:cNvPr id="12" name="正方形/長方形 11"/>
          <p:cNvSpPr/>
          <p:nvPr/>
        </p:nvSpPr>
        <p:spPr>
          <a:xfrm>
            <a:off x="2058193" y="3194049"/>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ソーシャル</a:t>
            </a:r>
            <a:endParaRPr kumimoji="1" lang="ja-JP" altLang="en-US" sz="1000" dirty="0">
              <a:solidFill>
                <a:srgbClr val="FFFFFF"/>
              </a:solidFill>
              <a:latin typeface="ＭＳ Ｐゴシック"/>
              <a:ea typeface="ＭＳ Ｐゴシック"/>
              <a:cs typeface="ＭＳ Ｐゴシック"/>
            </a:endParaRPr>
          </a:p>
        </p:txBody>
      </p:sp>
      <p:sp>
        <p:nvSpPr>
          <p:cNvPr id="13" name="正方形/長方形 12"/>
          <p:cNvSpPr/>
          <p:nvPr/>
        </p:nvSpPr>
        <p:spPr>
          <a:xfrm>
            <a:off x="5407819" y="3194049"/>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人工知能</a:t>
            </a:r>
            <a:endParaRPr kumimoji="1" lang="ja-JP" altLang="en-US" sz="1000" dirty="0">
              <a:solidFill>
                <a:srgbClr val="FFFFFF"/>
              </a:solidFill>
              <a:latin typeface="ＭＳ Ｐゴシック"/>
              <a:ea typeface="ＭＳ Ｐゴシック"/>
              <a:cs typeface="ＭＳ Ｐゴシック"/>
            </a:endParaRPr>
          </a:p>
        </p:txBody>
      </p:sp>
      <p:sp>
        <p:nvSpPr>
          <p:cNvPr id="14" name="正方形/長方形 13"/>
          <p:cNvSpPr/>
          <p:nvPr/>
        </p:nvSpPr>
        <p:spPr>
          <a:xfrm>
            <a:off x="5407819" y="2878136"/>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ビッグデータ</a:t>
            </a:r>
            <a:endParaRPr kumimoji="1" lang="ja-JP" altLang="en-US" sz="1000" dirty="0">
              <a:solidFill>
                <a:srgbClr val="FFFFFF"/>
              </a:solidFill>
              <a:latin typeface="ＭＳ Ｐゴシック"/>
              <a:ea typeface="ＭＳ Ｐゴシック"/>
              <a:cs typeface="ＭＳ Ｐゴシック"/>
            </a:endParaRPr>
          </a:p>
        </p:txBody>
      </p:sp>
      <p:sp>
        <p:nvSpPr>
          <p:cNvPr id="17" name="正方形/長方形 16"/>
          <p:cNvSpPr/>
          <p:nvPr/>
        </p:nvSpPr>
        <p:spPr>
          <a:xfrm>
            <a:off x="3090069" y="5327649"/>
            <a:ext cx="2960688" cy="3492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smtClean="0">
                <a:solidFill>
                  <a:srgbClr val="FFFFFF"/>
                </a:solidFill>
                <a:latin typeface="ＭＳ Ｐゴシック"/>
                <a:ea typeface="ＭＳ Ｐゴシック"/>
                <a:cs typeface="ＭＳ Ｐゴシック"/>
              </a:rPr>
              <a:t>IT</a:t>
            </a:r>
            <a:r>
              <a:rPr lang="ja-JP" altLang="en-US" sz="1200" dirty="0" smtClean="0">
                <a:solidFill>
                  <a:srgbClr val="FFFFFF"/>
                </a:solidFill>
                <a:latin typeface="ＭＳ Ｐゴシック"/>
                <a:ea typeface="ＭＳ Ｐゴシック"/>
                <a:cs typeface="ＭＳ Ｐゴシック"/>
              </a:rPr>
              <a:t>利用者の拡大</a:t>
            </a: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2058193" y="3476624"/>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err="1" smtClean="0">
                <a:solidFill>
                  <a:srgbClr val="FFFFFF"/>
                </a:solidFill>
                <a:latin typeface="ＭＳ Ｐゴシック"/>
                <a:ea typeface="ＭＳ Ｐゴシック"/>
                <a:cs typeface="ＭＳ Ｐゴシック"/>
              </a:rPr>
              <a:t>IoT</a:t>
            </a:r>
            <a:endParaRPr kumimoji="1" lang="ja-JP" altLang="en-US" sz="1000" dirty="0">
              <a:solidFill>
                <a:srgbClr val="FFFFFF"/>
              </a:solidFill>
              <a:latin typeface="ＭＳ Ｐゴシック"/>
              <a:ea typeface="ＭＳ Ｐゴシック"/>
              <a:cs typeface="ＭＳ Ｐゴシック"/>
            </a:endParaRPr>
          </a:p>
        </p:txBody>
      </p:sp>
      <p:sp>
        <p:nvSpPr>
          <p:cNvPr id="19" name="正方形/長方形 18"/>
          <p:cNvSpPr/>
          <p:nvPr/>
        </p:nvSpPr>
        <p:spPr>
          <a:xfrm>
            <a:off x="5407819" y="3476624"/>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ロボット</a:t>
            </a:r>
            <a:endParaRPr kumimoji="1" lang="ja-JP" altLang="en-US" sz="1000" dirty="0">
              <a:solidFill>
                <a:srgbClr val="FFFFFF"/>
              </a:solidFill>
              <a:latin typeface="ＭＳ Ｐゴシック"/>
              <a:ea typeface="ＭＳ Ｐゴシック"/>
              <a:cs typeface="ＭＳ Ｐゴシック"/>
            </a:endParaRPr>
          </a:p>
        </p:txBody>
      </p:sp>
      <p:cxnSp>
        <p:nvCxnSpPr>
          <p:cNvPr id="57" name="直線矢印コネクタ 56"/>
          <p:cNvCxnSpPr>
            <a:stCxn id="10" idx="2"/>
            <a:endCxn id="46" idx="0"/>
          </p:cNvCxnSpPr>
          <p:nvPr/>
        </p:nvCxnSpPr>
        <p:spPr>
          <a:xfrm>
            <a:off x="4570413" y="2517775"/>
            <a:ext cx="0" cy="263525"/>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0" name="直線矢印コネクタ 149"/>
          <p:cNvCxnSpPr>
            <a:stCxn id="6" idx="2"/>
            <a:endCxn id="255" idx="0"/>
          </p:cNvCxnSpPr>
          <p:nvPr/>
        </p:nvCxnSpPr>
        <p:spPr>
          <a:xfrm>
            <a:off x="4570413" y="4413250"/>
            <a:ext cx="0" cy="26670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61" name="直線矢印コネクタ 160"/>
          <p:cNvCxnSpPr>
            <a:stCxn id="46" idx="2"/>
            <a:endCxn id="6" idx="0"/>
          </p:cNvCxnSpPr>
          <p:nvPr/>
        </p:nvCxnSpPr>
        <p:spPr>
          <a:xfrm>
            <a:off x="4570413" y="3765550"/>
            <a:ext cx="0" cy="29845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237" name="正方形/長方形 236"/>
          <p:cNvSpPr/>
          <p:nvPr/>
        </p:nvSpPr>
        <p:spPr>
          <a:xfrm>
            <a:off x="2058193" y="1639886"/>
            <a:ext cx="1674813" cy="20637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価格破壊</a:t>
            </a:r>
            <a:endParaRPr kumimoji="1" lang="ja-JP" altLang="en-US" sz="1000" dirty="0">
              <a:solidFill>
                <a:srgbClr val="FFFFFF"/>
              </a:solidFill>
              <a:latin typeface="ＭＳ Ｐゴシック"/>
              <a:ea typeface="ＭＳ Ｐゴシック"/>
              <a:cs typeface="ＭＳ Ｐゴシック"/>
            </a:endParaRPr>
          </a:p>
        </p:txBody>
      </p:sp>
      <p:sp>
        <p:nvSpPr>
          <p:cNvPr id="238" name="正方形/長方形 237"/>
          <p:cNvSpPr/>
          <p:nvPr/>
        </p:nvSpPr>
        <p:spPr>
          <a:xfrm>
            <a:off x="5407819" y="1639886"/>
            <a:ext cx="1674813" cy="20637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サービス化</a:t>
            </a:r>
            <a:endParaRPr kumimoji="1" lang="ja-JP" altLang="en-US" sz="1000" dirty="0">
              <a:solidFill>
                <a:srgbClr val="FFFFFF"/>
              </a:solidFill>
              <a:latin typeface="ＭＳ Ｐゴシック"/>
              <a:ea typeface="ＭＳ Ｐゴシック"/>
              <a:cs typeface="ＭＳ Ｐゴシック"/>
            </a:endParaRPr>
          </a:p>
        </p:txBody>
      </p:sp>
      <p:cxnSp>
        <p:nvCxnSpPr>
          <p:cNvPr id="240" name="カギ線コネクタ 239"/>
          <p:cNvCxnSpPr>
            <a:stCxn id="6" idx="3"/>
            <a:endCxn id="46" idx="3"/>
          </p:cNvCxnSpPr>
          <p:nvPr/>
        </p:nvCxnSpPr>
        <p:spPr>
          <a:xfrm flipV="1">
            <a:off x="6050757" y="3273425"/>
            <a:ext cx="1158081" cy="965200"/>
          </a:xfrm>
          <a:prstGeom prst="bentConnector3">
            <a:avLst>
              <a:gd name="adj1" fmla="val 119740"/>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41" name="直線矢印コネクタ 240"/>
          <p:cNvCxnSpPr>
            <a:stCxn id="4" idx="2"/>
            <a:endCxn id="236" idx="0"/>
          </p:cNvCxnSpPr>
          <p:nvPr/>
        </p:nvCxnSpPr>
        <p:spPr>
          <a:xfrm>
            <a:off x="4570413" y="1276350"/>
            <a:ext cx="0" cy="260350"/>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45" name="直線矢印コネクタ 244"/>
          <p:cNvCxnSpPr>
            <a:stCxn id="236" idx="2"/>
            <a:endCxn id="10" idx="0"/>
          </p:cNvCxnSpPr>
          <p:nvPr/>
        </p:nvCxnSpPr>
        <p:spPr>
          <a:xfrm>
            <a:off x="4570413" y="1917700"/>
            <a:ext cx="0" cy="250825"/>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77" name="直線矢印コネクタ 276"/>
          <p:cNvCxnSpPr>
            <a:stCxn id="255" idx="2"/>
            <a:endCxn id="17" idx="0"/>
          </p:cNvCxnSpPr>
          <p:nvPr/>
        </p:nvCxnSpPr>
        <p:spPr>
          <a:xfrm>
            <a:off x="4570413" y="5060950"/>
            <a:ext cx="0" cy="266699"/>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0" name="直線矢印コネクタ 279"/>
          <p:cNvCxnSpPr>
            <a:stCxn id="17" idx="2"/>
            <a:endCxn id="8" idx="0"/>
          </p:cNvCxnSpPr>
          <p:nvPr/>
        </p:nvCxnSpPr>
        <p:spPr>
          <a:xfrm>
            <a:off x="4570413" y="5676899"/>
            <a:ext cx="0" cy="285751"/>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3" name="カギ線コネクタ 282"/>
          <p:cNvCxnSpPr>
            <a:stCxn id="255" idx="1"/>
            <a:endCxn id="6" idx="1"/>
          </p:cNvCxnSpPr>
          <p:nvPr/>
        </p:nvCxnSpPr>
        <p:spPr>
          <a:xfrm rot="10800000" flipH="1">
            <a:off x="1931987" y="4238626"/>
            <a:ext cx="1158081" cy="631825"/>
          </a:xfrm>
          <a:prstGeom prst="bentConnector3">
            <a:avLst>
              <a:gd name="adj1" fmla="val -19740"/>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005667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直角三角形 38"/>
          <p:cNvSpPr/>
          <p:nvPr/>
        </p:nvSpPr>
        <p:spPr>
          <a:xfrm>
            <a:off x="319624" y="1276346"/>
            <a:ext cx="1873181" cy="5029202"/>
          </a:xfrm>
          <a:prstGeom prst="rtTriangle">
            <a:avLst/>
          </a:prstGeom>
          <a:solidFill>
            <a:srgbClr val="E6D6AF"/>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 name="直角三角形 3"/>
          <p:cNvSpPr/>
          <p:nvPr/>
        </p:nvSpPr>
        <p:spPr>
          <a:xfrm flipH="1" flipV="1">
            <a:off x="6966560" y="1275332"/>
            <a:ext cx="1873181" cy="5029202"/>
          </a:xfrm>
          <a:prstGeom prst="rtTriangle">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solidFill>
                <a:schemeClr val="dk1"/>
              </a:solidFill>
            </a:endParaRPr>
          </a:p>
        </p:txBody>
      </p:sp>
      <p:sp>
        <p:nvSpPr>
          <p:cNvPr id="59" name="角丸四角形 58"/>
          <p:cNvSpPr/>
          <p:nvPr/>
        </p:nvSpPr>
        <p:spPr bwMode="auto">
          <a:xfrm rot="16200000">
            <a:off x="1932428" y="1481730"/>
            <a:ext cx="5029200" cy="4618433"/>
          </a:xfrm>
          <a:prstGeom prst="roundRect">
            <a:avLst>
              <a:gd name="adj" fmla="val 0"/>
            </a:avLst>
          </a:prstGeom>
          <a:solidFill>
            <a:srgbClr val="0000FF">
              <a:alpha val="38000"/>
            </a:srgbClr>
          </a:solidFill>
          <a:ln w="19050" cap="flat" cmpd="sng" algn="ctr">
            <a:no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90"/>
              </a:solidFill>
              <a:effectLst/>
              <a:latin typeface="Arial" charset="0"/>
              <a:ea typeface="HG丸ｺﾞｼｯｸM-PRO" pitchFamily="50" charset="-128"/>
            </a:endParaRPr>
          </a:p>
        </p:txBody>
      </p:sp>
      <p:sp>
        <p:nvSpPr>
          <p:cNvPr id="38" name="テキスト ボックス 37"/>
          <p:cNvSpPr txBox="1"/>
          <p:nvPr/>
        </p:nvSpPr>
        <p:spPr>
          <a:xfrm>
            <a:off x="5393908" y="2584968"/>
            <a:ext cx="1353979" cy="523220"/>
          </a:xfrm>
          <a:prstGeom prst="rect">
            <a:avLst/>
          </a:prstGeom>
          <a:noFill/>
          <a:ln>
            <a:noFill/>
          </a:ln>
        </p:spPr>
        <p:txBody>
          <a:bodyPr wrap="square" rtlCol="0">
            <a:spAutoFit/>
          </a:bodyPr>
          <a:lstStyle/>
          <a:p>
            <a:pPr algn="ctr"/>
            <a:r>
              <a:rPr kumimoji="1" lang="en-US" altLang="ja-JP" sz="2000" dirty="0" err="1" smtClean="0">
                <a:solidFill>
                  <a:schemeClr val="bg1"/>
                </a:solidFill>
                <a:effectLst/>
              </a:rPr>
              <a:t>IoT</a:t>
            </a:r>
            <a:endParaRPr kumimoji="1" lang="en-US" altLang="ja-JP" sz="2000" dirty="0" smtClean="0">
              <a:solidFill>
                <a:schemeClr val="bg1"/>
              </a:solidFill>
              <a:effectLst/>
            </a:endParaRPr>
          </a:p>
          <a:p>
            <a:pPr algn="ctr"/>
            <a:r>
              <a:rPr lang="en-US" altLang="ja-JP" sz="800" dirty="0" smtClean="0">
                <a:solidFill>
                  <a:schemeClr val="bg1"/>
                </a:solidFill>
                <a:effectLst/>
              </a:rPr>
              <a:t>Internet of Things</a:t>
            </a:r>
            <a:endParaRPr kumimoji="1" lang="ja-JP" altLang="en-US" sz="800" dirty="0">
              <a:solidFill>
                <a:schemeClr val="bg1"/>
              </a:solidFill>
              <a:effectLst/>
            </a:endParaRPr>
          </a:p>
        </p:txBody>
      </p:sp>
      <p:sp>
        <p:nvSpPr>
          <p:cNvPr id="58" name="角丸四角形 57"/>
          <p:cNvSpPr/>
          <p:nvPr/>
        </p:nvSpPr>
        <p:spPr bwMode="auto">
          <a:xfrm rot="16200000">
            <a:off x="1438931" y="2137551"/>
            <a:ext cx="4828032" cy="3258024"/>
          </a:xfrm>
          <a:prstGeom prst="roundRect">
            <a:avLst>
              <a:gd name="adj" fmla="val 0"/>
            </a:avLst>
          </a:prstGeom>
          <a:solidFill>
            <a:srgbClr val="3366FF">
              <a:alpha val="43000"/>
            </a:srgbClr>
          </a:solidFill>
          <a:ln w="19050" cap="flat" cmpd="sng" algn="ctr">
            <a:no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409" name="Rectangle 2"/>
          <p:cNvSpPr>
            <a:spLocks noGrp="1" noChangeArrowheads="1"/>
          </p:cNvSpPr>
          <p:nvPr>
            <p:ph type="title"/>
          </p:nvPr>
        </p:nvSpPr>
        <p:spPr/>
        <p:txBody>
          <a:bodyPr/>
          <a:lstStyle/>
          <a:p>
            <a:pPr eaLnBrk="1" hangingPunct="1"/>
            <a:r>
              <a:rPr lang="ja-JP" altLang="en-US" sz="2800" dirty="0" smtClean="0">
                <a:ea typeface="ＭＳ Ｐゴシック" charset="-128"/>
              </a:rPr>
              <a:t>クラウドがもたらす本当の変化（１）</a:t>
            </a:r>
          </a:p>
        </p:txBody>
      </p:sp>
      <p:sp>
        <p:nvSpPr>
          <p:cNvPr id="27" name="テキスト ボックス 26"/>
          <p:cNvSpPr txBox="1"/>
          <p:nvPr/>
        </p:nvSpPr>
        <p:spPr>
          <a:xfrm>
            <a:off x="3979950" y="4011540"/>
            <a:ext cx="2698976" cy="338554"/>
          </a:xfrm>
          <a:prstGeom prst="rect">
            <a:avLst/>
          </a:prstGeom>
          <a:noFill/>
        </p:spPr>
        <p:txBody>
          <a:bodyPr wrap="none" rtlCol="0">
            <a:spAutoFit/>
          </a:bodyPr>
          <a:lstStyle/>
          <a:p>
            <a:pPr algn="ctr"/>
            <a:r>
              <a:rPr lang="ja-JP" altLang="en-US" sz="1600" dirty="0" smtClean="0">
                <a:solidFill>
                  <a:srgbClr val="FFFFFF"/>
                </a:solidFill>
                <a:effectLst/>
                <a:latin typeface="Arial"/>
                <a:ea typeface="HGP創英角ｺﾞｼｯｸUB"/>
                <a:cs typeface="Arial"/>
              </a:rPr>
              <a:t>リアルとネットの融合と日常化</a:t>
            </a:r>
            <a:endParaRPr kumimoji="1" lang="en-US" altLang="ja-JP" dirty="0" smtClean="0">
              <a:solidFill>
                <a:srgbClr val="FFFFFF"/>
              </a:solidFill>
              <a:effectLst/>
              <a:latin typeface="Arial"/>
              <a:ea typeface="HGP創英角ｺﾞｼｯｸUB"/>
              <a:cs typeface="Arial"/>
            </a:endParaRPr>
          </a:p>
        </p:txBody>
      </p:sp>
      <p:sp>
        <p:nvSpPr>
          <p:cNvPr id="60" name="テキスト ボックス 59"/>
          <p:cNvSpPr txBox="1"/>
          <p:nvPr/>
        </p:nvSpPr>
        <p:spPr>
          <a:xfrm>
            <a:off x="6477000" y="1276346"/>
            <a:ext cx="2362742" cy="615553"/>
          </a:xfrm>
          <a:prstGeom prst="rect">
            <a:avLst/>
          </a:prstGeom>
          <a:noFill/>
        </p:spPr>
        <p:txBody>
          <a:bodyPr wrap="square" rtlCol="0">
            <a:spAutoFit/>
          </a:bodyPr>
          <a:lstStyle/>
          <a:p>
            <a:pPr algn="r"/>
            <a:r>
              <a:rPr lang="ja-JP" altLang="en-US" sz="1400" dirty="0" smtClean="0">
                <a:solidFill>
                  <a:srgbClr val="0000FF"/>
                </a:solidFill>
                <a:effectLst/>
              </a:rPr>
              <a:t>クラウド</a:t>
            </a:r>
            <a:r>
              <a:rPr lang="en-US" altLang="ja-JP" sz="1400" dirty="0" smtClean="0">
                <a:solidFill>
                  <a:srgbClr val="0000FF"/>
                </a:solidFill>
                <a:effectLst/>
              </a:rPr>
              <a:t> + </a:t>
            </a:r>
            <a:r>
              <a:rPr lang="ja-JP" altLang="en-US" sz="1400" dirty="0" smtClean="0">
                <a:solidFill>
                  <a:srgbClr val="0000FF"/>
                </a:solidFill>
                <a:effectLst/>
              </a:rPr>
              <a:t>モバイル</a:t>
            </a:r>
            <a:r>
              <a:rPr lang="en-US" altLang="ja-JP" sz="1400" dirty="0" smtClean="0">
                <a:solidFill>
                  <a:srgbClr val="0000FF"/>
                </a:solidFill>
                <a:effectLst/>
              </a:rPr>
              <a:t> + </a:t>
            </a:r>
            <a:r>
              <a:rPr lang="en-US" altLang="ja-JP" sz="1400" dirty="0" err="1" smtClean="0">
                <a:solidFill>
                  <a:srgbClr val="0000FF"/>
                </a:solidFill>
                <a:effectLst/>
              </a:rPr>
              <a:t>IoT</a:t>
            </a:r>
            <a:endParaRPr lang="en-US" altLang="ja-JP" sz="1400" dirty="0" smtClean="0">
              <a:solidFill>
                <a:srgbClr val="0000FF"/>
              </a:solidFill>
              <a:effectLst/>
            </a:endParaRPr>
          </a:p>
          <a:p>
            <a:pPr algn="r"/>
            <a:r>
              <a:rPr lang="ja-JP" altLang="en-US" sz="1400" dirty="0" smtClean="0">
                <a:solidFill>
                  <a:srgbClr val="0000FF"/>
                </a:solidFill>
                <a:effectLst/>
              </a:rPr>
              <a:t>が</a:t>
            </a:r>
            <a:r>
              <a:rPr kumimoji="1" lang="ja-JP" altLang="en-US" sz="1400" dirty="0" smtClean="0">
                <a:solidFill>
                  <a:srgbClr val="0000FF"/>
                </a:solidFill>
                <a:effectLst/>
              </a:rPr>
              <a:t>一体となった</a:t>
            </a:r>
            <a:r>
              <a:rPr kumimoji="1" lang="en-US" altLang="ja-JP" sz="2000" dirty="0" smtClean="0">
                <a:solidFill>
                  <a:srgbClr val="0000FF"/>
                </a:solidFill>
                <a:effectLst/>
              </a:rPr>
              <a:t>IT</a:t>
            </a:r>
            <a:r>
              <a:rPr kumimoji="1" lang="ja-JP" altLang="en-US" sz="2000" dirty="0" smtClean="0">
                <a:solidFill>
                  <a:srgbClr val="0000FF"/>
                </a:solidFill>
                <a:effectLst/>
              </a:rPr>
              <a:t>基盤</a:t>
            </a:r>
            <a:endParaRPr kumimoji="1" lang="ja-JP" altLang="en-US" sz="2000" dirty="0">
              <a:solidFill>
                <a:srgbClr val="0000FF"/>
              </a:solidFill>
              <a:effectLst/>
            </a:endParaRPr>
          </a:p>
        </p:txBody>
      </p:sp>
      <p:sp>
        <p:nvSpPr>
          <p:cNvPr id="67" name="テキスト ボックス 66"/>
          <p:cNvSpPr txBox="1"/>
          <p:nvPr/>
        </p:nvSpPr>
        <p:spPr>
          <a:xfrm>
            <a:off x="6756579" y="3492360"/>
            <a:ext cx="2082621" cy="646331"/>
          </a:xfrm>
          <a:prstGeom prst="rect">
            <a:avLst/>
          </a:prstGeom>
          <a:noFill/>
        </p:spPr>
        <p:txBody>
          <a:bodyPr wrap="none" rtlCol="0">
            <a:spAutoFit/>
          </a:bodyPr>
          <a:lstStyle/>
          <a:p>
            <a:pPr algn="r"/>
            <a:r>
              <a:rPr kumimoji="1" lang="ja-JP" altLang="en-US" sz="1800" b="1" dirty="0" smtClean="0">
                <a:solidFill>
                  <a:srgbClr val="0000FF"/>
                </a:solidFill>
                <a:effectLst/>
              </a:rPr>
              <a:t>これからのビジネス</a:t>
            </a:r>
            <a:endParaRPr kumimoji="1" lang="en-US" altLang="ja-JP" sz="1800" b="1" dirty="0" smtClean="0">
              <a:solidFill>
                <a:srgbClr val="0000FF"/>
              </a:solidFill>
              <a:effectLst/>
            </a:endParaRPr>
          </a:p>
          <a:p>
            <a:pPr algn="r"/>
            <a:r>
              <a:rPr kumimoji="1" lang="ja-JP" altLang="en-US" sz="1800" b="1" dirty="0" smtClean="0">
                <a:solidFill>
                  <a:srgbClr val="0000FF"/>
                </a:solidFill>
                <a:effectLst/>
              </a:rPr>
              <a:t>や生活の基盤</a:t>
            </a:r>
            <a:endParaRPr kumimoji="1" lang="en-US" altLang="ja-JP" sz="1800" b="1" dirty="0" smtClean="0">
              <a:solidFill>
                <a:srgbClr val="0000FF"/>
              </a:solidFill>
              <a:effectLst/>
            </a:endParaRPr>
          </a:p>
        </p:txBody>
      </p:sp>
      <p:sp>
        <p:nvSpPr>
          <p:cNvPr id="68" name="正方形/長方形 67"/>
          <p:cNvSpPr/>
          <p:nvPr/>
        </p:nvSpPr>
        <p:spPr>
          <a:xfrm>
            <a:off x="6477542" y="2151327"/>
            <a:ext cx="2362200" cy="1169551"/>
          </a:xfrm>
          <a:prstGeom prst="rect">
            <a:avLst/>
          </a:prstGeom>
        </p:spPr>
        <p:txBody>
          <a:bodyPr wrap="square">
            <a:spAutoFit/>
          </a:bodyPr>
          <a:lstStyle/>
          <a:p>
            <a:pPr algn="r">
              <a:spcBef>
                <a:spcPts val="0"/>
              </a:spcBef>
            </a:pPr>
            <a:r>
              <a:rPr lang="ja-JP" altLang="en-US" sz="1400" dirty="0">
                <a:solidFill>
                  <a:srgbClr val="0000FF"/>
                </a:solidFill>
                <a:effectLst/>
              </a:rPr>
              <a:t>職場だけでは</a:t>
            </a:r>
            <a:r>
              <a:rPr lang="ja-JP" altLang="en-US" sz="1400" dirty="0" smtClean="0">
                <a:solidFill>
                  <a:srgbClr val="0000FF"/>
                </a:solidFill>
                <a:effectLst/>
              </a:rPr>
              <a:t>ない</a:t>
            </a:r>
            <a:endParaRPr lang="en-US" altLang="ja-JP" sz="1400" dirty="0" smtClean="0">
              <a:solidFill>
                <a:srgbClr val="0000FF"/>
              </a:solidFill>
              <a:effectLst/>
            </a:endParaRPr>
          </a:p>
          <a:p>
            <a:pPr algn="r">
              <a:spcBef>
                <a:spcPts val="0"/>
              </a:spcBef>
            </a:pPr>
            <a:r>
              <a:rPr lang="ja-JP" altLang="en-US" sz="1400" dirty="0" smtClean="0">
                <a:solidFill>
                  <a:srgbClr val="0000FF"/>
                </a:solidFill>
                <a:effectLst/>
              </a:rPr>
              <a:t>日常</a:t>
            </a:r>
            <a:r>
              <a:rPr lang="ja-JP" altLang="en-US" sz="1400" dirty="0">
                <a:solidFill>
                  <a:srgbClr val="0000FF"/>
                </a:solidFill>
                <a:effectLst/>
              </a:rPr>
              <a:t>生活や行動が</a:t>
            </a:r>
            <a:endParaRPr lang="en-US" altLang="ja-JP" sz="1400" dirty="0">
              <a:solidFill>
                <a:srgbClr val="0000FF"/>
              </a:solidFill>
              <a:effectLst/>
            </a:endParaRPr>
          </a:p>
          <a:p>
            <a:pPr algn="r">
              <a:spcBef>
                <a:spcPts val="0"/>
              </a:spcBef>
            </a:pPr>
            <a:r>
              <a:rPr lang="ja-JP" altLang="en-US" sz="1400" dirty="0">
                <a:solidFill>
                  <a:srgbClr val="0000FF"/>
                </a:solidFill>
                <a:effectLst/>
              </a:rPr>
              <a:t>ネットワークを</a:t>
            </a:r>
            <a:r>
              <a:rPr lang="ja-JP" altLang="en-US" sz="1400" dirty="0" smtClean="0">
                <a:solidFill>
                  <a:srgbClr val="0000FF"/>
                </a:solidFill>
                <a:effectLst/>
              </a:rPr>
              <a:t>介して</a:t>
            </a:r>
            <a:endParaRPr lang="en-US" altLang="ja-JP" sz="1400" dirty="0" smtClean="0">
              <a:solidFill>
                <a:srgbClr val="0000FF"/>
              </a:solidFill>
              <a:effectLst/>
            </a:endParaRPr>
          </a:p>
          <a:p>
            <a:pPr algn="r">
              <a:spcBef>
                <a:spcPts val="0"/>
              </a:spcBef>
            </a:pPr>
            <a:r>
              <a:rPr lang="ja-JP" altLang="en-US" sz="1400" dirty="0" smtClean="0">
                <a:solidFill>
                  <a:srgbClr val="0000FF"/>
                </a:solidFill>
                <a:effectLst/>
              </a:rPr>
              <a:t>情報</a:t>
            </a:r>
            <a:r>
              <a:rPr lang="ja-JP" altLang="en-US" sz="1400" dirty="0">
                <a:solidFill>
                  <a:srgbClr val="0000FF"/>
                </a:solidFill>
                <a:effectLst/>
              </a:rPr>
              <a:t>システムと</a:t>
            </a:r>
            <a:r>
              <a:rPr lang="ja-JP" altLang="en-US" sz="1400" dirty="0" smtClean="0">
                <a:solidFill>
                  <a:srgbClr val="0000FF"/>
                </a:solidFill>
                <a:effectLst/>
              </a:rPr>
              <a:t>つながる</a:t>
            </a:r>
            <a:endParaRPr lang="en-US" altLang="ja-JP" sz="1400" dirty="0" smtClean="0">
              <a:solidFill>
                <a:srgbClr val="0000FF"/>
              </a:solidFill>
              <a:effectLst/>
            </a:endParaRPr>
          </a:p>
          <a:p>
            <a:pPr algn="r">
              <a:spcBef>
                <a:spcPts val="0"/>
              </a:spcBef>
            </a:pPr>
            <a:r>
              <a:rPr lang="ja-JP" altLang="en-US" sz="1400" dirty="0" smtClean="0">
                <a:solidFill>
                  <a:srgbClr val="0000FF"/>
                </a:solidFill>
                <a:effectLst/>
              </a:rPr>
              <a:t>新しい</a:t>
            </a:r>
            <a:r>
              <a:rPr lang="ja-JP" altLang="en-US" sz="1400" dirty="0">
                <a:solidFill>
                  <a:srgbClr val="0000FF"/>
                </a:solidFill>
                <a:effectLst/>
              </a:rPr>
              <a:t>社会基盤</a:t>
            </a:r>
            <a:endParaRPr lang="en-US" altLang="ja-JP" sz="1400" dirty="0">
              <a:solidFill>
                <a:srgbClr val="0000FF"/>
              </a:solidFill>
              <a:effectLst/>
            </a:endParaRPr>
          </a:p>
        </p:txBody>
      </p:sp>
      <p:sp>
        <p:nvSpPr>
          <p:cNvPr id="69" name="テキスト ボックス 68"/>
          <p:cNvSpPr txBox="1"/>
          <p:nvPr/>
        </p:nvSpPr>
        <p:spPr>
          <a:xfrm>
            <a:off x="7010400" y="5029200"/>
            <a:ext cx="1600200" cy="1077218"/>
          </a:xfrm>
          <a:prstGeom prst="rect">
            <a:avLst/>
          </a:prstGeom>
          <a:noFill/>
        </p:spPr>
        <p:txBody>
          <a:bodyPr wrap="square" rtlCol="0">
            <a:spAutoFit/>
          </a:bodyPr>
          <a:lstStyle/>
          <a:p>
            <a:pPr algn="r"/>
            <a:r>
              <a:rPr kumimoji="1" lang="ja-JP" altLang="en-US" sz="3200" dirty="0" smtClean="0">
                <a:solidFill>
                  <a:srgbClr val="0000FF"/>
                </a:solidFill>
                <a:effectLst/>
                <a:latin typeface="HGP創英角ｺﾞｼｯｸUB"/>
                <a:ea typeface="HGP創英角ｺﾞｼｯｸUB"/>
                <a:cs typeface="HGP創英角ｺﾞｼｯｸUB"/>
              </a:rPr>
              <a:t>本質的</a:t>
            </a:r>
          </a:p>
          <a:p>
            <a:pPr algn="r"/>
            <a:r>
              <a:rPr kumimoji="1" lang="ja-JP" altLang="en-US" sz="3200" dirty="0" smtClean="0">
                <a:solidFill>
                  <a:srgbClr val="0000FF"/>
                </a:solidFill>
                <a:effectLst/>
                <a:latin typeface="HGP創英角ｺﾞｼｯｸUB"/>
                <a:ea typeface="HGP創英角ｺﾞｼｯｸUB"/>
                <a:cs typeface="HGP創英角ｺﾞｼｯｸUB"/>
              </a:rPr>
              <a:t>な変化</a:t>
            </a:r>
            <a:endParaRPr kumimoji="1" lang="ja-JP" altLang="en-US" sz="3200" dirty="0">
              <a:solidFill>
                <a:srgbClr val="0000FF"/>
              </a:solidFill>
              <a:effectLst/>
              <a:latin typeface="HGP創英角ｺﾞｼｯｸUB"/>
              <a:ea typeface="HGP創英角ｺﾞｼｯｸUB"/>
              <a:cs typeface="HGP創英角ｺﾞｼｯｸUB"/>
            </a:endParaRPr>
          </a:p>
        </p:txBody>
      </p:sp>
      <p:sp>
        <p:nvSpPr>
          <p:cNvPr id="48" name="角丸四角形 47"/>
          <p:cNvSpPr/>
          <p:nvPr/>
        </p:nvSpPr>
        <p:spPr bwMode="auto">
          <a:xfrm rot="16200000">
            <a:off x="808002" y="2918022"/>
            <a:ext cx="4618118" cy="1639568"/>
          </a:xfrm>
          <a:prstGeom prst="roundRect">
            <a:avLst>
              <a:gd name="adj" fmla="val 0"/>
            </a:avLst>
          </a:prstGeom>
          <a:solidFill>
            <a:srgbClr val="33ACBD">
              <a:alpha val="50000"/>
            </a:srgbClr>
          </a:solidFill>
          <a:ln w="19050" cap="flat" cmpd="sng" algn="ctr">
            <a:no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14" name="図 13" descr="MC9004418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0011" y="741735"/>
            <a:ext cx="2819400" cy="2819400"/>
          </a:xfrm>
          <a:prstGeom prst="rect">
            <a:avLst/>
          </a:prstGeom>
        </p:spPr>
      </p:pic>
      <p:sp>
        <p:nvSpPr>
          <p:cNvPr id="17" name="テキスト ボックス 16"/>
          <p:cNvSpPr txBox="1"/>
          <p:nvPr/>
        </p:nvSpPr>
        <p:spPr>
          <a:xfrm>
            <a:off x="2716211" y="1975248"/>
            <a:ext cx="1371600" cy="523220"/>
          </a:xfrm>
          <a:prstGeom prst="rect">
            <a:avLst/>
          </a:prstGeom>
          <a:noFill/>
        </p:spPr>
        <p:txBody>
          <a:bodyPr wrap="square" rtlCol="0">
            <a:spAutoFit/>
          </a:bodyPr>
          <a:lstStyle/>
          <a:p>
            <a:pPr algn="ctr"/>
            <a:r>
              <a:rPr kumimoji="1" lang="ja-JP" altLang="en-US" sz="2800" dirty="0" smtClean="0">
                <a:solidFill>
                  <a:srgbClr val="FFFFFF"/>
                </a:solidFill>
                <a:effectLst/>
                <a:latin typeface="HGP創英角ｺﾞｼｯｸUB"/>
                <a:ea typeface="HGP創英角ｺﾞｼｯｸUB"/>
                <a:cs typeface="HGP創英角ｺﾞｼｯｸUB"/>
              </a:rPr>
              <a:t>クラウド</a:t>
            </a:r>
            <a:endParaRPr kumimoji="1" lang="ja-JP" altLang="en-US" sz="2800" dirty="0">
              <a:solidFill>
                <a:srgbClr val="FFFFFF"/>
              </a:solidFill>
              <a:effectLst/>
              <a:latin typeface="HGP創英角ｺﾞｼｯｸUB"/>
              <a:ea typeface="HGP創英角ｺﾞｼｯｸUB"/>
              <a:cs typeface="HGP創英角ｺﾞｼｯｸUB"/>
            </a:endParaRPr>
          </a:p>
        </p:txBody>
      </p:sp>
      <p:sp>
        <p:nvSpPr>
          <p:cNvPr id="54" name="フリーフォーム 53"/>
          <p:cNvSpPr/>
          <p:nvPr/>
        </p:nvSpPr>
        <p:spPr>
          <a:xfrm>
            <a:off x="1461525" y="2029229"/>
            <a:ext cx="1108237" cy="707886"/>
          </a:xfrm>
          <a:custGeom>
            <a:avLst/>
            <a:gdLst>
              <a:gd name="connsiteX0" fmla="*/ 0 w 5899150"/>
              <a:gd name="connsiteY0" fmla="*/ 3257550 h 3257550"/>
              <a:gd name="connsiteX1" fmla="*/ 4953000 w 5899150"/>
              <a:gd name="connsiteY1" fmla="*/ 393700 h 3257550"/>
              <a:gd name="connsiteX2" fmla="*/ 4768850 w 5899150"/>
              <a:gd name="connsiteY2" fmla="*/ 0 h 3257550"/>
              <a:gd name="connsiteX3" fmla="*/ 5899150 w 5899150"/>
              <a:gd name="connsiteY3" fmla="*/ 400050 h 3257550"/>
              <a:gd name="connsiteX4" fmla="*/ 5511800 w 5899150"/>
              <a:gd name="connsiteY4" fmla="*/ 1536700 h 3257550"/>
              <a:gd name="connsiteX5" fmla="*/ 5327650 w 5899150"/>
              <a:gd name="connsiteY5" fmla="*/ 1149350 h 3257550"/>
              <a:gd name="connsiteX6" fmla="*/ 0 w 5899150"/>
              <a:gd name="connsiteY6" fmla="*/ 3257550 h 325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9150" h="3257550">
                <a:moveTo>
                  <a:pt x="0" y="3257550"/>
                </a:moveTo>
                <a:lnTo>
                  <a:pt x="4953000" y="393700"/>
                </a:lnTo>
                <a:lnTo>
                  <a:pt x="4768850" y="0"/>
                </a:lnTo>
                <a:lnTo>
                  <a:pt x="5899150" y="400050"/>
                </a:lnTo>
                <a:lnTo>
                  <a:pt x="5511800" y="1536700"/>
                </a:lnTo>
                <a:lnTo>
                  <a:pt x="5327650" y="1149350"/>
                </a:lnTo>
                <a:lnTo>
                  <a:pt x="0" y="3257550"/>
                </a:lnTo>
                <a:close/>
              </a:path>
            </a:pathLst>
          </a:custGeom>
          <a:solidFill>
            <a:srgbClr val="FFCC66"/>
          </a:solidFill>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9" name="ホームベース 48"/>
          <p:cNvSpPr/>
          <p:nvPr/>
        </p:nvSpPr>
        <p:spPr bwMode="auto">
          <a:xfrm>
            <a:off x="4023292" y="4540247"/>
            <a:ext cx="2504353" cy="228600"/>
          </a:xfrm>
          <a:prstGeom prst="homePlate">
            <a:avLst/>
          </a:prstGeom>
          <a:solidFill>
            <a:schemeClr val="accent2">
              <a:lumMod val="40000"/>
              <a:lumOff val="6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常時接続</a:t>
            </a:r>
          </a:p>
        </p:txBody>
      </p:sp>
      <p:sp>
        <p:nvSpPr>
          <p:cNvPr id="18" name="ホームベース 17"/>
          <p:cNvSpPr/>
          <p:nvPr/>
        </p:nvSpPr>
        <p:spPr bwMode="auto">
          <a:xfrm>
            <a:off x="2565245" y="4781547"/>
            <a:ext cx="2057400" cy="228600"/>
          </a:xfrm>
          <a:prstGeom prst="homePlate">
            <a:avLst/>
          </a:prstGeom>
          <a:solidFill>
            <a:srgbClr val="CCFFC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008000"/>
                </a:solidFill>
                <a:effectLst/>
                <a:latin typeface="Arial" charset="0"/>
                <a:ea typeface="HG丸ｺﾞｼｯｸM-PRO" pitchFamily="50" charset="-128"/>
              </a:rPr>
              <a:t>随時接続</a:t>
            </a:r>
          </a:p>
        </p:txBody>
      </p:sp>
      <p:sp>
        <p:nvSpPr>
          <p:cNvPr id="53" name="ホームベース 52"/>
          <p:cNvSpPr/>
          <p:nvPr/>
        </p:nvSpPr>
        <p:spPr bwMode="auto">
          <a:xfrm>
            <a:off x="4552080" y="5238747"/>
            <a:ext cx="1975565" cy="228600"/>
          </a:xfrm>
          <a:prstGeom prst="homePlate">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ソーシャル</a:t>
            </a:r>
          </a:p>
        </p:txBody>
      </p:sp>
      <p:sp>
        <p:nvSpPr>
          <p:cNvPr id="50" name="ホームベース 49"/>
          <p:cNvSpPr/>
          <p:nvPr/>
        </p:nvSpPr>
        <p:spPr bwMode="auto">
          <a:xfrm>
            <a:off x="3728453" y="5467347"/>
            <a:ext cx="2799192" cy="228600"/>
          </a:xfrm>
          <a:prstGeom prst="homePlate">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パーソナル</a:t>
            </a:r>
          </a:p>
        </p:txBody>
      </p:sp>
      <p:sp>
        <p:nvSpPr>
          <p:cNvPr id="51" name="ホームベース 50"/>
          <p:cNvSpPr/>
          <p:nvPr/>
        </p:nvSpPr>
        <p:spPr bwMode="auto">
          <a:xfrm>
            <a:off x="2553179" y="5695947"/>
            <a:ext cx="3974465" cy="228600"/>
          </a:xfrm>
          <a:prstGeom prst="homePlate">
            <a:avLst/>
          </a:prstGeom>
          <a:solidFill>
            <a:schemeClr val="accent5">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ビジネス</a:t>
            </a:r>
          </a:p>
        </p:txBody>
      </p:sp>
      <p:pic>
        <p:nvPicPr>
          <p:cNvPr id="37" name="図 36"/>
          <p:cNvPicPr>
            <a:picLocks noChangeAspect="1"/>
          </p:cNvPicPr>
          <p:nvPr/>
        </p:nvPicPr>
        <p:blipFill>
          <a:blip r:embed="rId4"/>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1" name="テキスト ボックス 20"/>
          <p:cNvSpPr txBox="1"/>
          <p:nvPr/>
        </p:nvSpPr>
        <p:spPr>
          <a:xfrm>
            <a:off x="4030666" y="3463755"/>
            <a:ext cx="1353979" cy="523220"/>
          </a:xfrm>
          <a:prstGeom prst="rect">
            <a:avLst/>
          </a:prstGeom>
          <a:noFill/>
        </p:spPr>
        <p:txBody>
          <a:bodyPr wrap="square" rtlCol="0">
            <a:spAutoFit/>
          </a:bodyPr>
          <a:lstStyle/>
          <a:p>
            <a:pPr algn="ctr"/>
            <a:r>
              <a:rPr lang="ja-JP" altLang="en-US" sz="2000" dirty="0" smtClean="0">
                <a:solidFill>
                  <a:srgbClr val="FFFFFF"/>
                </a:solidFill>
                <a:effectLst/>
              </a:rPr>
              <a:t>モバイル</a:t>
            </a:r>
            <a:endParaRPr lang="en-US" altLang="ja-JP" sz="2000" dirty="0" smtClean="0">
              <a:solidFill>
                <a:srgbClr val="FFFFFF"/>
              </a:solidFill>
              <a:effectLst/>
            </a:endParaRPr>
          </a:p>
          <a:p>
            <a:pPr algn="ctr"/>
            <a:r>
              <a:rPr lang="en-US" altLang="ja-JP" sz="800" dirty="0" smtClean="0">
                <a:solidFill>
                  <a:srgbClr val="FFFFFF"/>
                </a:solidFill>
                <a:effectLst/>
              </a:rPr>
              <a:t> Smart Mobile Device</a:t>
            </a:r>
            <a:endParaRPr kumimoji="1" lang="ja-JP" altLang="en-US" sz="800" dirty="0">
              <a:solidFill>
                <a:srgbClr val="FFFFFF"/>
              </a:solidFill>
              <a:effectLst/>
            </a:endParaRPr>
          </a:p>
        </p:txBody>
      </p:sp>
      <p:sp>
        <p:nvSpPr>
          <p:cNvPr id="47" name="テキスト ボックス 46"/>
          <p:cNvSpPr txBox="1"/>
          <p:nvPr/>
        </p:nvSpPr>
        <p:spPr>
          <a:xfrm>
            <a:off x="2412845" y="4094977"/>
            <a:ext cx="1353979" cy="523220"/>
          </a:xfrm>
          <a:prstGeom prst="rect">
            <a:avLst/>
          </a:prstGeom>
          <a:noFill/>
        </p:spPr>
        <p:txBody>
          <a:bodyPr wrap="square" rtlCol="0">
            <a:spAutoFit/>
          </a:bodyPr>
          <a:lstStyle/>
          <a:p>
            <a:pPr algn="ctr"/>
            <a:r>
              <a:rPr kumimoji="1" lang="en-US" altLang="ja-JP" sz="2000" dirty="0" smtClean="0">
                <a:solidFill>
                  <a:srgbClr val="FFFFFF"/>
                </a:solidFill>
                <a:effectLst/>
              </a:rPr>
              <a:t>PC</a:t>
            </a:r>
          </a:p>
          <a:p>
            <a:pPr algn="ctr"/>
            <a:r>
              <a:rPr lang="en-US" altLang="ja-JP" sz="800" dirty="0" smtClean="0">
                <a:solidFill>
                  <a:srgbClr val="FFFFFF"/>
                </a:solidFill>
                <a:effectLst/>
              </a:rPr>
              <a:t>Personal Computer</a:t>
            </a:r>
            <a:endParaRPr kumimoji="1" lang="ja-JP" altLang="en-US" sz="800" dirty="0">
              <a:solidFill>
                <a:srgbClr val="FFFFFF"/>
              </a:solidFill>
              <a:effectLst/>
            </a:endParaRPr>
          </a:p>
        </p:txBody>
      </p:sp>
      <p:sp>
        <p:nvSpPr>
          <p:cNvPr id="41" name="テキスト ボックス 40"/>
          <p:cNvSpPr txBox="1"/>
          <p:nvPr/>
        </p:nvSpPr>
        <p:spPr>
          <a:xfrm>
            <a:off x="389022" y="5029200"/>
            <a:ext cx="1600200" cy="1077218"/>
          </a:xfrm>
          <a:prstGeom prst="rect">
            <a:avLst/>
          </a:prstGeom>
          <a:noFill/>
        </p:spPr>
        <p:txBody>
          <a:bodyPr wrap="square" rtlCol="0">
            <a:spAutoFit/>
          </a:bodyPr>
          <a:lstStyle/>
          <a:p>
            <a:r>
              <a:rPr kumimoji="1" lang="ja-JP" altLang="en-US" sz="3200" dirty="0" smtClean="0">
                <a:solidFill>
                  <a:srgbClr val="800000"/>
                </a:solidFill>
                <a:effectLst/>
                <a:latin typeface="HGP創英角ｺﾞｼｯｸUB"/>
                <a:ea typeface="HGP創英角ｺﾞｼｯｸUB"/>
                <a:cs typeface="HGP創英角ｺﾞｼｯｸUB"/>
              </a:rPr>
              <a:t>従来の</a:t>
            </a:r>
            <a:endParaRPr kumimoji="1" lang="en-US" altLang="ja-JP" sz="3200" dirty="0" smtClean="0">
              <a:solidFill>
                <a:srgbClr val="800000"/>
              </a:solidFill>
              <a:effectLst/>
              <a:latin typeface="HGP創英角ｺﾞｼｯｸUB"/>
              <a:ea typeface="HGP創英角ｺﾞｼｯｸUB"/>
              <a:cs typeface="HGP創英角ｺﾞｼｯｸUB"/>
            </a:endParaRPr>
          </a:p>
          <a:p>
            <a:r>
              <a:rPr lang="ja-JP" altLang="en-US" sz="3200" dirty="0" smtClean="0">
                <a:solidFill>
                  <a:srgbClr val="800000"/>
                </a:solidFill>
                <a:effectLst/>
                <a:latin typeface="HGP創英角ｺﾞｼｯｸUB"/>
                <a:ea typeface="HGP創英角ｺﾞｼｯｸUB"/>
                <a:cs typeface="HGP創英角ｺﾞｼｯｸUB"/>
              </a:rPr>
              <a:t>システム</a:t>
            </a:r>
            <a:endParaRPr kumimoji="1" lang="ja-JP" altLang="en-US" sz="3200" dirty="0">
              <a:solidFill>
                <a:srgbClr val="800000"/>
              </a:solidFill>
              <a:effectLst/>
              <a:latin typeface="HGP創英角ｺﾞｼｯｸUB"/>
              <a:ea typeface="HGP創英角ｺﾞｼｯｸUB"/>
              <a:cs typeface="HGP創英角ｺﾞｼｯｸUB"/>
            </a:endParaRPr>
          </a:p>
        </p:txBody>
      </p:sp>
      <p:grpSp>
        <p:nvGrpSpPr>
          <p:cNvPr id="3" name="図形グループ 2"/>
          <p:cNvGrpSpPr/>
          <p:nvPr/>
        </p:nvGrpSpPr>
        <p:grpSpPr>
          <a:xfrm>
            <a:off x="639009" y="2109442"/>
            <a:ext cx="1045796" cy="894082"/>
            <a:chOff x="639009" y="2109442"/>
            <a:chExt cx="1045796" cy="894082"/>
          </a:xfrm>
        </p:grpSpPr>
        <p:grpSp>
          <p:nvGrpSpPr>
            <p:cNvPr id="96" name="図形グループ 95"/>
            <p:cNvGrpSpPr/>
            <p:nvPr/>
          </p:nvGrpSpPr>
          <p:grpSpPr>
            <a:xfrm>
              <a:off x="639009" y="2111983"/>
              <a:ext cx="317500" cy="157483"/>
              <a:chOff x="6769100" y="1390650"/>
              <a:chExt cx="317500" cy="157483"/>
            </a:xfrm>
          </p:grpSpPr>
          <p:sp>
            <p:nvSpPr>
              <p:cNvPr id="97" name="正方形/長方形 9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円/楕円 9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9" name="直線コネクタ 98"/>
              <p:cNvCxnSpPr>
                <a:stCxn id="98" idx="6"/>
                <a:endCxn id="9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0" name="図形グループ 99"/>
            <p:cNvGrpSpPr/>
            <p:nvPr/>
          </p:nvGrpSpPr>
          <p:grpSpPr>
            <a:xfrm>
              <a:off x="639009" y="2305445"/>
              <a:ext cx="317500" cy="157483"/>
              <a:chOff x="6769100" y="1390650"/>
              <a:chExt cx="317500" cy="157483"/>
            </a:xfrm>
          </p:grpSpPr>
          <p:sp>
            <p:nvSpPr>
              <p:cNvPr id="101" name="正方形/長方形 10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円/楕円 10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3" name="直線コネクタ 102"/>
              <p:cNvCxnSpPr>
                <a:stCxn id="102" idx="6"/>
                <a:endCxn id="10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4" name="図形グループ 103"/>
            <p:cNvGrpSpPr/>
            <p:nvPr/>
          </p:nvGrpSpPr>
          <p:grpSpPr>
            <a:xfrm>
              <a:off x="639009" y="2487038"/>
              <a:ext cx="317500" cy="157483"/>
              <a:chOff x="6769100" y="1390650"/>
              <a:chExt cx="317500" cy="157483"/>
            </a:xfrm>
          </p:grpSpPr>
          <p:sp>
            <p:nvSpPr>
              <p:cNvPr id="105" name="正方形/長方形 10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円/楕円 10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7" name="直線コネクタ 106"/>
              <p:cNvCxnSpPr>
                <a:stCxn id="106" idx="6"/>
                <a:endCxn id="10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8" name="図形グループ 107"/>
            <p:cNvGrpSpPr/>
            <p:nvPr/>
          </p:nvGrpSpPr>
          <p:grpSpPr>
            <a:xfrm>
              <a:off x="639009" y="2846041"/>
              <a:ext cx="317500" cy="157483"/>
              <a:chOff x="6769100" y="1390650"/>
              <a:chExt cx="317500" cy="157483"/>
            </a:xfrm>
          </p:grpSpPr>
          <p:sp>
            <p:nvSpPr>
              <p:cNvPr id="109" name="正方形/長方形 10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円/楕円 10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1" name="直線コネクタ 110"/>
              <p:cNvCxnSpPr>
                <a:stCxn id="110" idx="6"/>
                <a:endCxn id="10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2" name="図形グループ 111"/>
            <p:cNvGrpSpPr/>
            <p:nvPr/>
          </p:nvGrpSpPr>
          <p:grpSpPr>
            <a:xfrm>
              <a:off x="639009" y="2662726"/>
              <a:ext cx="317500" cy="157483"/>
              <a:chOff x="6769100" y="1390650"/>
              <a:chExt cx="317500" cy="157483"/>
            </a:xfrm>
          </p:grpSpPr>
          <p:sp>
            <p:nvSpPr>
              <p:cNvPr id="113" name="正方形/長方形 11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円/楕円 11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5" name="直線コネクタ 114"/>
              <p:cNvCxnSpPr>
                <a:stCxn id="114" idx="6"/>
                <a:endCxn id="11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6" name="図形グループ 115"/>
            <p:cNvGrpSpPr/>
            <p:nvPr/>
          </p:nvGrpSpPr>
          <p:grpSpPr>
            <a:xfrm>
              <a:off x="992655" y="2109442"/>
              <a:ext cx="317500" cy="157483"/>
              <a:chOff x="6769100" y="1390650"/>
              <a:chExt cx="317500" cy="157483"/>
            </a:xfrm>
          </p:grpSpPr>
          <p:sp>
            <p:nvSpPr>
              <p:cNvPr id="117" name="正方形/長方形 11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円/楕円 11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9" name="直線コネクタ 118"/>
              <p:cNvCxnSpPr>
                <a:stCxn id="118" idx="6"/>
                <a:endCxn id="11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0" name="図形グループ 119"/>
            <p:cNvGrpSpPr/>
            <p:nvPr/>
          </p:nvGrpSpPr>
          <p:grpSpPr>
            <a:xfrm>
              <a:off x="992655" y="2302904"/>
              <a:ext cx="317500" cy="157483"/>
              <a:chOff x="6769100" y="1390650"/>
              <a:chExt cx="317500" cy="157483"/>
            </a:xfrm>
          </p:grpSpPr>
          <p:sp>
            <p:nvSpPr>
              <p:cNvPr id="121" name="正方形/長方形 12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円/楕円 12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3" name="直線コネクタ 122"/>
              <p:cNvCxnSpPr>
                <a:stCxn id="122" idx="6"/>
                <a:endCxn id="12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4" name="図形グループ 123"/>
            <p:cNvGrpSpPr/>
            <p:nvPr/>
          </p:nvGrpSpPr>
          <p:grpSpPr>
            <a:xfrm>
              <a:off x="992655" y="2484497"/>
              <a:ext cx="317500" cy="157483"/>
              <a:chOff x="6769100" y="1390650"/>
              <a:chExt cx="317500" cy="157483"/>
            </a:xfrm>
          </p:grpSpPr>
          <p:sp>
            <p:nvSpPr>
              <p:cNvPr id="125" name="正方形/長方形 12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円/楕円 12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7" name="直線コネクタ 126"/>
              <p:cNvCxnSpPr>
                <a:stCxn id="126" idx="6"/>
                <a:endCxn id="12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8" name="図形グループ 127"/>
            <p:cNvGrpSpPr/>
            <p:nvPr/>
          </p:nvGrpSpPr>
          <p:grpSpPr>
            <a:xfrm>
              <a:off x="992655" y="2843500"/>
              <a:ext cx="317500" cy="157483"/>
              <a:chOff x="6769100" y="1390650"/>
              <a:chExt cx="317500" cy="157483"/>
            </a:xfrm>
          </p:grpSpPr>
          <p:sp>
            <p:nvSpPr>
              <p:cNvPr id="129" name="正方形/長方形 1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円/楕円 1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1" name="直線コネクタ 130"/>
              <p:cNvCxnSpPr>
                <a:stCxn id="130" idx="6"/>
                <a:endCxn id="12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2" name="図形グループ 131"/>
            <p:cNvGrpSpPr/>
            <p:nvPr/>
          </p:nvGrpSpPr>
          <p:grpSpPr>
            <a:xfrm>
              <a:off x="992655" y="2660185"/>
              <a:ext cx="317500" cy="157483"/>
              <a:chOff x="6769100" y="1390650"/>
              <a:chExt cx="317500" cy="157483"/>
            </a:xfrm>
          </p:grpSpPr>
          <p:sp>
            <p:nvSpPr>
              <p:cNvPr id="133" name="正方形/長方形 1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4" name="円/楕円 1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5" name="直線コネクタ 134"/>
              <p:cNvCxnSpPr>
                <a:stCxn id="134" idx="6"/>
                <a:endCxn id="13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6" name="図形グループ 135"/>
            <p:cNvGrpSpPr/>
            <p:nvPr/>
          </p:nvGrpSpPr>
          <p:grpSpPr>
            <a:xfrm>
              <a:off x="1367305" y="2111983"/>
              <a:ext cx="317500" cy="157483"/>
              <a:chOff x="6769100" y="1390650"/>
              <a:chExt cx="317500" cy="157483"/>
            </a:xfrm>
          </p:grpSpPr>
          <p:sp>
            <p:nvSpPr>
              <p:cNvPr id="137" name="正方形/長方形 1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円/楕円 1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9" name="直線コネクタ 138"/>
              <p:cNvCxnSpPr>
                <a:stCxn id="138" idx="6"/>
                <a:endCxn id="13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0" name="図形グループ 139"/>
            <p:cNvGrpSpPr/>
            <p:nvPr/>
          </p:nvGrpSpPr>
          <p:grpSpPr>
            <a:xfrm>
              <a:off x="1367305" y="2305445"/>
              <a:ext cx="317500" cy="157483"/>
              <a:chOff x="6769100" y="1390650"/>
              <a:chExt cx="317500" cy="157483"/>
            </a:xfrm>
          </p:grpSpPr>
          <p:sp>
            <p:nvSpPr>
              <p:cNvPr id="141" name="正方形/長方形 1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2" name="円/楕円 1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3" name="直線コネクタ 142"/>
              <p:cNvCxnSpPr>
                <a:stCxn id="142" idx="6"/>
                <a:endCxn id="14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4" name="図形グループ 143"/>
            <p:cNvGrpSpPr/>
            <p:nvPr/>
          </p:nvGrpSpPr>
          <p:grpSpPr>
            <a:xfrm>
              <a:off x="1367305" y="2487038"/>
              <a:ext cx="317500" cy="157483"/>
              <a:chOff x="6769100" y="1390650"/>
              <a:chExt cx="317500" cy="157483"/>
            </a:xfrm>
          </p:grpSpPr>
          <p:sp>
            <p:nvSpPr>
              <p:cNvPr id="145" name="正方形/長方形 1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6" name="円/楕円 1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7" name="直線コネクタ 146"/>
              <p:cNvCxnSpPr>
                <a:stCxn id="146" idx="6"/>
                <a:endCxn id="14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8" name="図形グループ 147"/>
            <p:cNvGrpSpPr/>
            <p:nvPr/>
          </p:nvGrpSpPr>
          <p:grpSpPr>
            <a:xfrm>
              <a:off x="1367305" y="2846041"/>
              <a:ext cx="317500" cy="157483"/>
              <a:chOff x="6769100" y="1390650"/>
              <a:chExt cx="317500" cy="157483"/>
            </a:xfrm>
          </p:grpSpPr>
          <p:sp>
            <p:nvSpPr>
              <p:cNvPr id="149" name="正方形/長方形 1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円/楕円 1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1" name="直線コネクタ 150"/>
              <p:cNvCxnSpPr>
                <a:stCxn id="150" idx="6"/>
                <a:endCxn id="14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2" name="図形グループ 151"/>
            <p:cNvGrpSpPr/>
            <p:nvPr/>
          </p:nvGrpSpPr>
          <p:grpSpPr>
            <a:xfrm>
              <a:off x="1367305" y="2662726"/>
              <a:ext cx="317500" cy="157483"/>
              <a:chOff x="6769100" y="1390650"/>
              <a:chExt cx="317500" cy="157483"/>
            </a:xfrm>
          </p:grpSpPr>
          <p:sp>
            <p:nvSpPr>
              <p:cNvPr id="153" name="正方形/長方形 1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円/楕円 1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5" name="直線コネクタ 154"/>
              <p:cNvCxnSpPr>
                <a:stCxn id="154" idx="6"/>
                <a:endCxn id="15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pic>
        <p:nvPicPr>
          <p:cNvPr id="156" name="図 155"/>
          <p:cNvPicPr>
            <a:picLocks noChangeAspect="1"/>
          </p:cNvPicPr>
          <p:nvPr/>
        </p:nvPicPr>
        <p:blipFill>
          <a:blip r:embed="rId5">
            <a:clrChange>
              <a:clrFrom>
                <a:srgbClr val="FFFFFF"/>
              </a:clrFrom>
              <a:clrTo>
                <a:srgbClr val="FFFFFF">
                  <a:alpha val="0"/>
                </a:srgbClr>
              </a:clrTo>
            </a:clrChange>
          </a:blip>
          <a:stretch>
            <a:fillRect/>
          </a:stretch>
        </p:blipFill>
        <p:spPr>
          <a:xfrm>
            <a:off x="2716211" y="3393801"/>
            <a:ext cx="738189" cy="782165"/>
          </a:xfrm>
          <a:prstGeom prst="rect">
            <a:avLst/>
          </a:prstGeom>
        </p:spPr>
      </p:pic>
      <p:pic>
        <p:nvPicPr>
          <p:cNvPr id="157" name="図 156"/>
          <p:cNvPicPr>
            <a:picLocks noChangeAspect="1"/>
          </p:cNvPicPr>
          <p:nvPr/>
        </p:nvPicPr>
        <p:blipFill>
          <a:blip r:embed="rId6">
            <a:clrChange>
              <a:clrFrom>
                <a:srgbClr val="FFFFFF"/>
              </a:clrFrom>
              <a:clrTo>
                <a:srgbClr val="FFFFFF">
                  <a:alpha val="0"/>
                </a:srgbClr>
              </a:clrTo>
            </a:clrChange>
          </a:blip>
          <a:stretch>
            <a:fillRect/>
          </a:stretch>
        </p:blipFill>
        <p:spPr>
          <a:xfrm>
            <a:off x="4243987" y="2875249"/>
            <a:ext cx="667826" cy="583579"/>
          </a:xfrm>
          <a:prstGeom prst="rect">
            <a:avLst/>
          </a:prstGeom>
        </p:spPr>
      </p:pic>
      <p:pic>
        <p:nvPicPr>
          <p:cNvPr id="158" name="図 157"/>
          <p:cNvPicPr>
            <a:picLocks noChangeAspect="1"/>
          </p:cNvPicPr>
          <p:nvPr/>
        </p:nvPicPr>
        <p:blipFill>
          <a:blip r:embed="rId7">
            <a:clrChange>
              <a:clrFrom>
                <a:srgbClr val="FFFFFF"/>
              </a:clrFrom>
              <a:clrTo>
                <a:srgbClr val="FFFFFF">
                  <a:alpha val="0"/>
                </a:srgbClr>
              </a:clrTo>
            </a:clrChange>
          </a:blip>
          <a:stretch>
            <a:fillRect/>
          </a:stretch>
        </p:blipFill>
        <p:spPr>
          <a:xfrm>
            <a:off x="4936482" y="2915027"/>
            <a:ext cx="345858" cy="557836"/>
          </a:xfrm>
          <a:prstGeom prst="rect">
            <a:avLst/>
          </a:prstGeom>
        </p:spPr>
      </p:pic>
      <p:pic>
        <p:nvPicPr>
          <p:cNvPr id="159" name="図 158" descr="imgres.jp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48353" y="2128570"/>
            <a:ext cx="879292" cy="603500"/>
          </a:xfrm>
          <a:prstGeom prst="rect">
            <a:avLst/>
          </a:prstGeom>
        </p:spPr>
      </p:pic>
      <p:grpSp>
        <p:nvGrpSpPr>
          <p:cNvPr id="8" name="図形グループ 7"/>
          <p:cNvGrpSpPr/>
          <p:nvPr/>
        </p:nvGrpSpPr>
        <p:grpSpPr>
          <a:xfrm>
            <a:off x="764055" y="3128710"/>
            <a:ext cx="806939" cy="688305"/>
            <a:chOff x="758730" y="3198675"/>
            <a:chExt cx="806939" cy="688305"/>
          </a:xfrm>
        </p:grpSpPr>
        <p:sp>
          <p:nvSpPr>
            <p:cNvPr id="7" name="正方形/長方形 6"/>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0" name="角丸四角形 15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角丸四角形 4"/>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台形 5"/>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6" name="フリーフォーム 55"/>
          <p:cNvSpPr/>
          <p:nvPr/>
        </p:nvSpPr>
        <p:spPr>
          <a:xfrm flipV="1">
            <a:off x="1474225" y="3322391"/>
            <a:ext cx="1108237" cy="739928"/>
          </a:xfrm>
          <a:custGeom>
            <a:avLst/>
            <a:gdLst>
              <a:gd name="connsiteX0" fmla="*/ 0 w 5899150"/>
              <a:gd name="connsiteY0" fmla="*/ 3257550 h 3257550"/>
              <a:gd name="connsiteX1" fmla="*/ 4953000 w 5899150"/>
              <a:gd name="connsiteY1" fmla="*/ 393700 h 3257550"/>
              <a:gd name="connsiteX2" fmla="*/ 4768850 w 5899150"/>
              <a:gd name="connsiteY2" fmla="*/ 0 h 3257550"/>
              <a:gd name="connsiteX3" fmla="*/ 5899150 w 5899150"/>
              <a:gd name="connsiteY3" fmla="*/ 400050 h 3257550"/>
              <a:gd name="connsiteX4" fmla="*/ 5511800 w 5899150"/>
              <a:gd name="connsiteY4" fmla="*/ 1536700 h 3257550"/>
              <a:gd name="connsiteX5" fmla="*/ 5327650 w 5899150"/>
              <a:gd name="connsiteY5" fmla="*/ 1149350 h 3257550"/>
              <a:gd name="connsiteX6" fmla="*/ 0 w 5899150"/>
              <a:gd name="connsiteY6" fmla="*/ 3257550 h 325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9150" h="3257550">
                <a:moveTo>
                  <a:pt x="0" y="3257550"/>
                </a:moveTo>
                <a:lnTo>
                  <a:pt x="4953000" y="393700"/>
                </a:lnTo>
                <a:lnTo>
                  <a:pt x="4768850" y="0"/>
                </a:lnTo>
                <a:lnTo>
                  <a:pt x="5899150" y="400050"/>
                </a:lnTo>
                <a:lnTo>
                  <a:pt x="5511800" y="1536700"/>
                </a:lnTo>
                <a:lnTo>
                  <a:pt x="5327650" y="1149350"/>
                </a:lnTo>
                <a:lnTo>
                  <a:pt x="0" y="3257550"/>
                </a:lnTo>
                <a:close/>
              </a:path>
            </a:pathLst>
          </a:custGeom>
          <a:solidFill>
            <a:srgbClr val="FFCC66"/>
          </a:solidFill>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Tree>
    <p:extLst>
      <p:ext uri="{BB962C8B-B14F-4D97-AF65-F5344CB8AC3E}">
        <p14:creationId xmlns:p14="http://schemas.microsoft.com/office/powerpoint/2010/main" val="39400462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left)">
                                      <p:cBhvr>
                                        <p:cTn id="22" dur="500"/>
                                        <p:tgtEl>
                                          <p:spTgt spid="5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left)">
                                      <p:cBhvr>
                                        <p:cTn id="25" dur="500"/>
                                        <p:tgtEl>
                                          <p:spTgt spid="5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left)">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grpId="0" nodeType="click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additive="base">
                                        <p:cTn id="33" dur="500"/>
                                        <p:tgtEl>
                                          <p:spTgt spid="60"/>
                                        </p:tgtEl>
                                        <p:attrNameLst>
                                          <p:attrName>ppt_x</p:attrName>
                                        </p:attrNameLst>
                                      </p:cBhvr>
                                      <p:tavLst>
                                        <p:tav tm="0">
                                          <p:val>
                                            <p:strVal val="#ppt_x-#ppt_w*1.125000"/>
                                          </p:val>
                                        </p:tav>
                                        <p:tav tm="100000">
                                          <p:val>
                                            <p:strVal val="#ppt_x"/>
                                          </p:val>
                                        </p:tav>
                                      </p:tavLst>
                                    </p:anim>
                                    <p:animEffect transition="in" filter="wipe(right)">
                                      <p:cBhvr>
                                        <p:cTn id="34" dur="500"/>
                                        <p:tgtEl>
                                          <p:spTgt spid="60"/>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anim calcmode="lin" valueType="num">
                                      <p:cBhvr additive="base">
                                        <p:cTn id="37" dur="500"/>
                                        <p:tgtEl>
                                          <p:spTgt spid="68"/>
                                        </p:tgtEl>
                                        <p:attrNameLst>
                                          <p:attrName>ppt_x</p:attrName>
                                        </p:attrNameLst>
                                      </p:cBhvr>
                                      <p:tavLst>
                                        <p:tav tm="0">
                                          <p:val>
                                            <p:strVal val="#ppt_x-#ppt_w*1.125000"/>
                                          </p:val>
                                        </p:tav>
                                        <p:tav tm="100000">
                                          <p:val>
                                            <p:strVal val="#ppt_x"/>
                                          </p:val>
                                        </p:tav>
                                      </p:tavLst>
                                    </p:anim>
                                    <p:animEffect transition="in" filter="wipe(right)">
                                      <p:cBhvr>
                                        <p:cTn id="38" dur="500"/>
                                        <p:tgtEl>
                                          <p:spTgt spid="68"/>
                                        </p:tgtEl>
                                      </p:cBhvr>
                                    </p:animEffect>
                                  </p:childTnLst>
                                </p:cTn>
                              </p:par>
                              <p:par>
                                <p:cTn id="39" presetID="12" presetClass="entr" presetSubtype="8"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additive="base">
                                        <p:cTn id="41" dur="500"/>
                                        <p:tgtEl>
                                          <p:spTgt spid="67"/>
                                        </p:tgtEl>
                                        <p:attrNameLst>
                                          <p:attrName>ppt_x</p:attrName>
                                        </p:attrNameLst>
                                      </p:cBhvr>
                                      <p:tavLst>
                                        <p:tav tm="0">
                                          <p:val>
                                            <p:strVal val="#ppt_x-#ppt_w*1.125000"/>
                                          </p:val>
                                        </p:tav>
                                        <p:tav tm="100000">
                                          <p:val>
                                            <p:strVal val="#ppt_x"/>
                                          </p:val>
                                        </p:tav>
                                      </p:tavLst>
                                    </p:anim>
                                    <p:animEffect transition="in" filter="wipe(right)">
                                      <p:cBhvr>
                                        <p:cTn id="4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0" grpId="0"/>
      <p:bldP spid="67" grpId="0"/>
      <p:bldP spid="68" grpId="0"/>
      <p:bldP spid="49" grpId="0" animBg="1"/>
      <p:bldP spid="18" grpId="0" animBg="1"/>
      <p:bldP spid="53" grpId="0" animBg="1"/>
      <p:bldP spid="50" grpId="0" animBg="1"/>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solidFill>
                  <a:schemeClr val="tx1">
                    <a:lumMod val="50000"/>
                    <a:lumOff val="50000"/>
                  </a:schemeClr>
                </a:solidFill>
              </a:rPr>
              <a:t>コレ一枚でわかる最新の</a:t>
            </a:r>
            <a:r>
              <a:rPr kumimoji="1" lang="en-US" altLang="ja-JP" dirty="0" smtClean="0">
                <a:solidFill>
                  <a:schemeClr val="tx1">
                    <a:lumMod val="50000"/>
                    <a:lumOff val="50000"/>
                  </a:schemeClr>
                </a:solidFill>
              </a:rPr>
              <a:t>IT</a:t>
            </a:r>
            <a:r>
              <a:rPr kumimoji="1" lang="ja-JP" altLang="en-US" dirty="0" smtClean="0">
                <a:solidFill>
                  <a:schemeClr val="tx1">
                    <a:lumMod val="50000"/>
                    <a:lumOff val="50000"/>
                  </a:schemeClr>
                </a:solidFill>
              </a:rPr>
              <a:t>トレンド</a:t>
            </a:r>
            <a:endParaRPr kumimoji="1" lang="ja-JP" altLang="en-US" dirty="0">
              <a:solidFill>
                <a:schemeClr val="tx1">
                  <a:lumMod val="50000"/>
                  <a:lumOff val="50000"/>
                </a:schemeClr>
              </a:solidFill>
            </a:endParaRPr>
          </a:p>
        </p:txBody>
      </p:sp>
      <p:sp>
        <p:nvSpPr>
          <p:cNvPr id="5"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2</a:t>
            </a:fld>
            <a:endParaRPr kumimoji="1" lang="ja-JP" altLang="en-US" dirty="0"/>
          </a:p>
        </p:txBody>
      </p:sp>
      <p:sp>
        <p:nvSpPr>
          <p:cNvPr id="2" name="正方形/長方形 1"/>
          <p:cNvSpPr/>
          <p:nvPr/>
        </p:nvSpPr>
        <p:spPr>
          <a:xfrm>
            <a:off x="470624" y="1002272"/>
            <a:ext cx="8202752" cy="2726691"/>
          </a:xfrm>
          <a:prstGeom prst="rect">
            <a:avLst/>
          </a:prstGeom>
          <a:solidFill>
            <a:srgbClr val="66C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57200" y="4992708"/>
            <a:ext cx="4012854" cy="1356944"/>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470624" y="3859694"/>
            <a:ext cx="8202752" cy="989831"/>
          </a:xfrm>
          <a:prstGeom prst="roundRect">
            <a:avLst>
              <a:gd name="adj" fmla="val 50000"/>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660522" y="4992708"/>
            <a:ext cx="4012854" cy="1356944"/>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877825" y="1485670"/>
            <a:ext cx="2129190" cy="435774"/>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サービス</a:t>
            </a:r>
            <a:endParaRPr kumimoji="1" lang="ja-JP" altLang="en-US" dirty="0"/>
          </a:p>
        </p:txBody>
      </p:sp>
      <p:sp>
        <p:nvSpPr>
          <p:cNvPr id="9" name="正方形/長方形 8"/>
          <p:cNvSpPr/>
          <p:nvPr/>
        </p:nvSpPr>
        <p:spPr>
          <a:xfrm>
            <a:off x="3507405" y="1485670"/>
            <a:ext cx="2129190" cy="435774"/>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サービス</a:t>
            </a:r>
            <a:endParaRPr kumimoji="1" lang="ja-JP" altLang="en-US" dirty="0"/>
          </a:p>
        </p:txBody>
      </p:sp>
      <p:sp>
        <p:nvSpPr>
          <p:cNvPr id="10" name="正方形/長方形 9"/>
          <p:cNvSpPr/>
          <p:nvPr/>
        </p:nvSpPr>
        <p:spPr>
          <a:xfrm>
            <a:off x="6159554" y="1485670"/>
            <a:ext cx="2129190" cy="435774"/>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サービス</a:t>
            </a:r>
            <a:endParaRPr kumimoji="1" lang="ja-JP" altLang="en-US" dirty="0"/>
          </a:p>
        </p:txBody>
      </p:sp>
      <p:sp>
        <p:nvSpPr>
          <p:cNvPr id="11" name="正方形/長方形 10"/>
          <p:cNvSpPr/>
          <p:nvPr/>
        </p:nvSpPr>
        <p:spPr>
          <a:xfrm>
            <a:off x="4660522" y="2465215"/>
            <a:ext cx="3628222" cy="1176591"/>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877825" y="2465215"/>
            <a:ext cx="3592229" cy="1176591"/>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1948645" y="4432450"/>
            <a:ext cx="2421799" cy="1456096"/>
          </a:xfrm>
          <a:prstGeom prst="roundRect">
            <a:avLst>
              <a:gd name="adj" fmla="val 7509"/>
            </a:avLst>
          </a:prstGeom>
          <a:solidFill>
            <a:schemeClr val="accent6">
              <a:lumMod val="60000"/>
              <a:lumOff val="40000"/>
              <a:alpha val="4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877825" y="5098539"/>
            <a:ext cx="983660" cy="672357"/>
          </a:xfrm>
          <a:prstGeom prst="rect">
            <a:avLst/>
          </a:prstGeom>
          <a:solidFill>
            <a:srgbClr val="4995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smtClean="0"/>
              <a:t>センサー（</a:t>
            </a:r>
            <a:r>
              <a:rPr kumimoji="1" lang="en-US" altLang="ja-JP" sz="1050" dirty="0" err="1" smtClean="0"/>
              <a:t>IoT</a:t>
            </a:r>
            <a:r>
              <a:rPr kumimoji="1" lang="ja-JP" altLang="en-US" sz="1050" dirty="0" smtClean="0"/>
              <a:t>）</a:t>
            </a:r>
            <a:endParaRPr kumimoji="1" lang="ja-JP" altLang="en-US" sz="1050" dirty="0"/>
          </a:p>
        </p:txBody>
      </p:sp>
      <p:sp>
        <p:nvSpPr>
          <p:cNvPr id="15" name="正方形/長方形 14"/>
          <p:cNvSpPr/>
          <p:nvPr/>
        </p:nvSpPr>
        <p:spPr>
          <a:xfrm>
            <a:off x="2075494" y="5098540"/>
            <a:ext cx="983660" cy="291106"/>
          </a:xfrm>
          <a:prstGeom prst="rect">
            <a:avLst/>
          </a:prstGeom>
          <a:solidFill>
            <a:srgbClr val="4995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smtClean="0"/>
              <a:t>スマートフォン</a:t>
            </a:r>
            <a:endParaRPr kumimoji="1" lang="ja-JP" altLang="en-US" sz="1050" dirty="0"/>
          </a:p>
        </p:txBody>
      </p:sp>
      <p:sp>
        <p:nvSpPr>
          <p:cNvPr id="16" name="正方形/長方形 15"/>
          <p:cNvSpPr/>
          <p:nvPr/>
        </p:nvSpPr>
        <p:spPr>
          <a:xfrm>
            <a:off x="3289507" y="5098540"/>
            <a:ext cx="983660" cy="291106"/>
          </a:xfrm>
          <a:prstGeom prst="rect">
            <a:avLst/>
          </a:prstGeom>
          <a:solidFill>
            <a:srgbClr val="4995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smtClean="0"/>
              <a:t>ウェアラブル</a:t>
            </a:r>
            <a:endParaRPr kumimoji="1" lang="ja-JP" altLang="en-US" sz="1050" dirty="0"/>
          </a:p>
        </p:txBody>
      </p:sp>
      <p:sp>
        <p:nvSpPr>
          <p:cNvPr id="17" name="テキスト ボックス 16"/>
          <p:cNvSpPr txBox="1"/>
          <p:nvPr/>
        </p:nvSpPr>
        <p:spPr>
          <a:xfrm>
            <a:off x="6199245" y="5980320"/>
            <a:ext cx="923149" cy="369332"/>
          </a:xfrm>
          <a:prstGeom prst="rect">
            <a:avLst/>
          </a:prstGeom>
          <a:noFill/>
        </p:spPr>
        <p:txBody>
          <a:bodyPr wrap="none" rtlCol="0">
            <a:spAutoFit/>
          </a:bodyPr>
          <a:lstStyle/>
          <a:p>
            <a:pPr algn="ctr"/>
            <a:r>
              <a:rPr kumimoji="1" lang="ja-JP" altLang="en-US" dirty="0" smtClean="0">
                <a:solidFill>
                  <a:srgbClr val="FFFFFF"/>
                </a:solidFill>
              </a:rPr>
              <a:t>ロボット</a:t>
            </a:r>
            <a:endParaRPr kumimoji="1" lang="ja-JP" altLang="en-US" dirty="0">
              <a:solidFill>
                <a:srgbClr val="FFFFFF"/>
              </a:solidFill>
            </a:endParaRPr>
          </a:p>
        </p:txBody>
      </p:sp>
      <p:sp>
        <p:nvSpPr>
          <p:cNvPr id="18" name="テキスト ボックス 17"/>
          <p:cNvSpPr txBox="1"/>
          <p:nvPr/>
        </p:nvSpPr>
        <p:spPr>
          <a:xfrm>
            <a:off x="1459524" y="5980320"/>
            <a:ext cx="2005677" cy="369332"/>
          </a:xfrm>
          <a:prstGeom prst="rect">
            <a:avLst/>
          </a:prstGeom>
          <a:noFill/>
        </p:spPr>
        <p:txBody>
          <a:bodyPr wrap="none" rtlCol="0">
            <a:spAutoFit/>
          </a:bodyPr>
          <a:lstStyle/>
          <a:p>
            <a:pPr algn="ctr"/>
            <a:r>
              <a:rPr lang="ja-JP" altLang="en-US" dirty="0" smtClean="0">
                <a:solidFill>
                  <a:srgbClr val="FFFFFF"/>
                </a:solidFill>
              </a:rPr>
              <a:t>スマート・デバイス</a:t>
            </a:r>
            <a:endParaRPr kumimoji="1" lang="ja-JP" altLang="en-US" dirty="0">
              <a:solidFill>
                <a:srgbClr val="FFFFFF"/>
              </a:solidFill>
            </a:endParaRPr>
          </a:p>
        </p:txBody>
      </p:sp>
      <p:sp>
        <p:nvSpPr>
          <p:cNvPr id="19" name="テキスト ボックス 18"/>
          <p:cNvSpPr txBox="1"/>
          <p:nvPr/>
        </p:nvSpPr>
        <p:spPr>
          <a:xfrm>
            <a:off x="4101359" y="1014565"/>
            <a:ext cx="941283" cy="369332"/>
          </a:xfrm>
          <a:prstGeom prst="rect">
            <a:avLst/>
          </a:prstGeom>
          <a:noFill/>
        </p:spPr>
        <p:txBody>
          <a:bodyPr wrap="none" rtlCol="0">
            <a:spAutoFit/>
          </a:bodyPr>
          <a:lstStyle/>
          <a:p>
            <a:pPr algn="ctr"/>
            <a:r>
              <a:rPr kumimoji="1" lang="ja-JP" altLang="en-US" dirty="0" smtClean="0">
                <a:solidFill>
                  <a:srgbClr val="FFFFFF"/>
                </a:solidFill>
              </a:rPr>
              <a:t>クラウド</a:t>
            </a:r>
            <a:endParaRPr kumimoji="1" lang="ja-JP" altLang="en-US" dirty="0">
              <a:solidFill>
                <a:srgbClr val="FFFFFF"/>
              </a:solidFill>
            </a:endParaRPr>
          </a:p>
        </p:txBody>
      </p:sp>
      <p:sp>
        <p:nvSpPr>
          <p:cNvPr id="20" name="テキスト ボックス 19"/>
          <p:cNvSpPr txBox="1"/>
          <p:nvPr/>
        </p:nvSpPr>
        <p:spPr>
          <a:xfrm>
            <a:off x="1922406" y="2465215"/>
            <a:ext cx="1506542" cy="369332"/>
          </a:xfrm>
          <a:prstGeom prst="rect">
            <a:avLst/>
          </a:prstGeom>
          <a:noFill/>
        </p:spPr>
        <p:txBody>
          <a:bodyPr wrap="none" rtlCol="0">
            <a:spAutoFit/>
          </a:bodyPr>
          <a:lstStyle/>
          <a:p>
            <a:pPr algn="ctr"/>
            <a:r>
              <a:rPr kumimoji="1" lang="ja-JP" altLang="en-US" dirty="0" smtClean="0">
                <a:solidFill>
                  <a:srgbClr val="FFFFFF"/>
                </a:solidFill>
              </a:rPr>
              <a:t>ビッグ・データ</a:t>
            </a:r>
            <a:endParaRPr kumimoji="1" lang="ja-JP" altLang="en-US" dirty="0">
              <a:solidFill>
                <a:srgbClr val="FFFFFF"/>
              </a:solidFill>
            </a:endParaRPr>
          </a:p>
        </p:txBody>
      </p:sp>
      <p:sp>
        <p:nvSpPr>
          <p:cNvPr id="21" name="テキスト ボックス 20"/>
          <p:cNvSpPr txBox="1"/>
          <p:nvPr/>
        </p:nvSpPr>
        <p:spPr>
          <a:xfrm>
            <a:off x="5712335" y="2461001"/>
            <a:ext cx="1534495" cy="369332"/>
          </a:xfrm>
          <a:prstGeom prst="rect">
            <a:avLst/>
          </a:prstGeom>
          <a:noFill/>
        </p:spPr>
        <p:txBody>
          <a:bodyPr wrap="none" rtlCol="0">
            <a:spAutoFit/>
          </a:bodyPr>
          <a:lstStyle/>
          <a:p>
            <a:pPr algn="ctr"/>
            <a:r>
              <a:rPr kumimoji="1" lang="ja-JP" altLang="en-US" dirty="0" smtClean="0">
                <a:solidFill>
                  <a:srgbClr val="FFFFFF"/>
                </a:solidFill>
              </a:rPr>
              <a:t>アナリティクス</a:t>
            </a:r>
            <a:endParaRPr kumimoji="1" lang="ja-JP" altLang="en-US" dirty="0">
              <a:solidFill>
                <a:srgbClr val="FFFFFF"/>
              </a:solidFill>
            </a:endParaRPr>
          </a:p>
        </p:txBody>
      </p:sp>
      <p:sp>
        <p:nvSpPr>
          <p:cNvPr id="22" name="正方形/長方形 21"/>
          <p:cNvSpPr/>
          <p:nvPr/>
        </p:nvSpPr>
        <p:spPr>
          <a:xfrm>
            <a:off x="1575103" y="2834547"/>
            <a:ext cx="2795341" cy="711892"/>
          </a:xfrm>
          <a:prstGeom prst="rect">
            <a:avLst/>
          </a:prstGeom>
          <a:solidFill>
            <a:srgbClr val="FF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chemeClr val="bg1"/>
                </a:solidFill>
              </a:rPr>
              <a:t>非構造化データ</a:t>
            </a:r>
            <a:endParaRPr kumimoji="1" lang="en-US" altLang="ja-JP" dirty="0" smtClean="0">
              <a:solidFill>
                <a:schemeClr val="bg1"/>
              </a:solidFill>
            </a:endParaRPr>
          </a:p>
          <a:p>
            <a:pPr algn="ctr"/>
            <a:r>
              <a:rPr lang="en-US" altLang="ja-JP" sz="1200" dirty="0" err="1" smtClean="0">
                <a:solidFill>
                  <a:schemeClr val="bg1"/>
                </a:solidFill>
              </a:rPr>
              <a:t>NoSQL</a:t>
            </a:r>
            <a:endParaRPr kumimoji="1" lang="ja-JP" altLang="en-US" sz="1200" dirty="0">
              <a:solidFill>
                <a:schemeClr val="bg1"/>
              </a:solidFill>
            </a:endParaRPr>
          </a:p>
        </p:txBody>
      </p:sp>
      <p:sp>
        <p:nvSpPr>
          <p:cNvPr id="23" name="正方形/長方形 22"/>
          <p:cNvSpPr/>
          <p:nvPr/>
        </p:nvSpPr>
        <p:spPr>
          <a:xfrm>
            <a:off x="989887" y="2834547"/>
            <a:ext cx="585216" cy="711892"/>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smtClean="0">
                <a:solidFill>
                  <a:srgbClr val="FFFFFF"/>
                </a:solidFill>
              </a:rPr>
              <a:t>構造化</a:t>
            </a:r>
            <a:endParaRPr kumimoji="1" lang="en-US" altLang="ja-JP" sz="800" dirty="0" smtClean="0">
              <a:solidFill>
                <a:srgbClr val="FFFFFF"/>
              </a:solidFill>
            </a:endParaRPr>
          </a:p>
          <a:p>
            <a:pPr algn="ctr"/>
            <a:r>
              <a:rPr lang="ja-JP" altLang="en-US" sz="800" dirty="0" smtClean="0">
                <a:solidFill>
                  <a:srgbClr val="FFFFFF"/>
                </a:solidFill>
              </a:rPr>
              <a:t>データ</a:t>
            </a:r>
            <a:endParaRPr lang="en-US" altLang="ja-JP" sz="800" dirty="0" smtClean="0">
              <a:solidFill>
                <a:srgbClr val="FFFFFF"/>
              </a:solidFill>
            </a:endParaRPr>
          </a:p>
          <a:p>
            <a:pPr algn="ctr"/>
            <a:r>
              <a:rPr kumimoji="1" lang="en-US" altLang="ja-JP" sz="800" dirty="0" smtClean="0">
                <a:solidFill>
                  <a:srgbClr val="FFFFFF"/>
                </a:solidFill>
              </a:rPr>
              <a:t>SQL</a:t>
            </a:r>
            <a:endParaRPr kumimoji="1" lang="ja-JP" altLang="en-US" sz="800" dirty="0">
              <a:solidFill>
                <a:srgbClr val="FFFFFF"/>
              </a:solidFill>
            </a:endParaRPr>
          </a:p>
        </p:txBody>
      </p:sp>
      <p:sp>
        <p:nvSpPr>
          <p:cNvPr id="24" name="正方形/長方形 23"/>
          <p:cNvSpPr/>
          <p:nvPr/>
        </p:nvSpPr>
        <p:spPr>
          <a:xfrm>
            <a:off x="4781338" y="2834547"/>
            <a:ext cx="3380557" cy="716106"/>
          </a:xfrm>
          <a:prstGeom prst="rect">
            <a:avLst/>
          </a:prstGeom>
          <a:solidFill>
            <a:srgbClr val="CC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t>人工知能</a:t>
            </a:r>
            <a:endParaRPr lang="en-US" altLang="ja-JP" dirty="0" smtClean="0"/>
          </a:p>
          <a:p>
            <a:pPr algn="ctr"/>
            <a:r>
              <a:rPr kumimoji="1" lang="ja-JP" altLang="en-US" sz="1200" dirty="0" smtClean="0"/>
              <a:t>ノウハウ</a:t>
            </a:r>
            <a:r>
              <a:rPr lang="ja-JP" altLang="en-US" sz="1200" dirty="0" smtClean="0"/>
              <a:t>・知見・最適化</a:t>
            </a:r>
            <a:endParaRPr kumimoji="1" lang="en-US" altLang="ja-JP" sz="1200" dirty="0" smtClean="0"/>
          </a:p>
        </p:txBody>
      </p:sp>
      <p:sp>
        <p:nvSpPr>
          <p:cNvPr id="25" name="正方形/長方形 24"/>
          <p:cNvSpPr/>
          <p:nvPr/>
        </p:nvSpPr>
        <p:spPr>
          <a:xfrm>
            <a:off x="4781338" y="5098540"/>
            <a:ext cx="3779002" cy="672356"/>
          </a:xfrm>
          <a:prstGeom prst="rect">
            <a:avLst/>
          </a:prstGeom>
          <a:solidFill>
            <a:srgbClr val="CC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t>人工知能</a:t>
            </a:r>
          </a:p>
          <a:p>
            <a:pPr algn="ctr"/>
            <a:r>
              <a:rPr lang="ja-JP" altLang="en-US" sz="1200" dirty="0" smtClean="0"/>
              <a:t>自律制御</a:t>
            </a:r>
            <a:endParaRPr lang="en-US" altLang="ja-JP" sz="1200" dirty="0" smtClean="0"/>
          </a:p>
        </p:txBody>
      </p:sp>
      <p:sp>
        <p:nvSpPr>
          <p:cNvPr id="26" name="上矢印 25"/>
          <p:cNvSpPr/>
          <p:nvPr/>
        </p:nvSpPr>
        <p:spPr>
          <a:xfrm>
            <a:off x="1185145" y="3641806"/>
            <a:ext cx="389957" cy="1282446"/>
          </a:xfrm>
          <a:prstGeom prst="up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上矢印 26"/>
          <p:cNvSpPr/>
          <p:nvPr/>
        </p:nvSpPr>
        <p:spPr>
          <a:xfrm>
            <a:off x="2980482" y="3641806"/>
            <a:ext cx="389957" cy="1282445"/>
          </a:xfrm>
          <a:prstGeom prst="up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上矢印 27"/>
          <p:cNvSpPr/>
          <p:nvPr/>
        </p:nvSpPr>
        <p:spPr>
          <a:xfrm rot="10800000">
            <a:off x="7327763" y="3641798"/>
            <a:ext cx="389957" cy="1282445"/>
          </a:xfrm>
          <a:prstGeom prst="up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上矢印 28"/>
          <p:cNvSpPr/>
          <p:nvPr/>
        </p:nvSpPr>
        <p:spPr>
          <a:xfrm rot="13831640">
            <a:off x="5082380" y="3381274"/>
            <a:ext cx="368500" cy="2004394"/>
          </a:xfrm>
          <a:prstGeom prst="up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右矢印 29"/>
          <p:cNvSpPr/>
          <p:nvPr/>
        </p:nvSpPr>
        <p:spPr>
          <a:xfrm>
            <a:off x="4426960" y="2907239"/>
            <a:ext cx="354377" cy="565820"/>
          </a:xfrm>
          <a:prstGeom prst="right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左右矢印 30"/>
          <p:cNvSpPr/>
          <p:nvPr/>
        </p:nvSpPr>
        <p:spPr>
          <a:xfrm rot="5400000">
            <a:off x="4294908" y="2053497"/>
            <a:ext cx="543772" cy="279670"/>
          </a:xfrm>
          <a:prstGeom prst="leftRightArrow">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左右矢印 31"/>
          <p:cNvSpPr/>
          <p:nvPr/>
        </p:nvSpPr>
        <p:spPr>
          <a:xfrm>
            <a:off x="2981364" y="1543887"/>
            <a:ext cx="616285" cy="326313"/>
          </a:xfrm>
          <a:prstGeom prst="leftRightArrow">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左右矢印 32"/>
          <p:cNvSpPr/>
          <p:nvPr/>
        </p:nvSpPr>
        <p:spPr>
          <a:xfrm>
            <a:off x="5582960" y="1543887"/>
            <a:ext cx="616285" cy="326313"/>
          </a:xfrm>
          <a:prstGeom prst="leftRightArrow">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左右矢印 33"/>
          <p:cNvSpPr/>
          <p:nvPr/>
        </p:nvSpPr>
        <p:spPr>
          <a:xfrm rot="20520175">
            <a:off x="4908168" y="2029824"/>
            <a:ext cx="1274313" cy="304880"/>
          </a:xfrm>
          <a:prstGeom prst="leftRightArrow">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左右矢印 34"/>
          <p:cNvSpPr/>
          <p:nvPr/>
        </p:nvSpPr>
        <p:spPr>
          <a:xfrm rot="1079825" flipH="1">
            <a:off x="2997486" y="2028572"/>
            <a:ext cx="1266199" cy="304880"/>
          </a:xfrm>
          <a:prstGeom prst="leftRightArrow">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テキスト ボックス 35"/>
          <p:cNvSpPr txBox="1"/>
          <p:nvPr/>
        </p:nvSpPr>
        <p:spPr>
          <a:xfrm>
            <a:off x="3809665" y="3962701"/>
            <a:ext cx="1506542" cy="369332"/>
          </a:xfrm>
          <a:prstGeom prst="rect">
            <a:avLst/>
          </a:prstGeom>
          <a:noFill/>
        </p:spPr>
        <p:txBody>
          <a:bodyPr wrap="none" rtlCol="0">
            <a:spAutoFit/>
          </a:bodyPr>
          <a:lstStyle/>
          <a:p>
            <a:pPr algn="ctr"/>
            <a:r>
              <a:rPr kumimoji="1" lang="ja-JP" altLang="en-US" dirty="0" smtClean="0">
                <a:solidFill>
                  <a:srgbClr val="FFFFFF"/>
                </a:solidFill>
              </a:rPr>
              <a:t>インターネット</a:t>
            </a:r>
            <a:endParaRPr kumimoji="1" lang="ja-JP" altLang="en-US" dirty="0">
              <a:solidFill>
                <a:srgbClr val="FFFFFF"/>
              </a:solidFill>
            </a:endParaRPr>
          </a:p>
        </p:txBody>
      </p:sp>
      <p:sp>
        <p:nvSpPr>
          <p:cNvPr id="37" name="テキスト ボックス 36"/>
          <p:cNvSpPr txBox="1"/>
          <p:nvPr/>
        </p:nvSpPr>
        <p:spPr>
          <a:xfrm>
            <a:off x="2013691" y="4469487"/>
            <a:ext cx="995485" cy="523220"/>
          </a:xfrm>
          <a:prstGeom prst="rect">
            <a:avLst/>
          </a:prstGeom>
          <a:noFill/>
        </p:spPr>
        <p:txBody>
          <a:bodyPr wrap="none" rtlCol="0">
            <a:spAutoFit/>
          </a:bodyPr>
          <a:lstStyle/>
          <a:p>
            <a:r>
              <a:rPr kumimoji="1" lang="ja-JP" altLang="en-US" sz="1400" dirty="0" smtClean="0">
                <a:solidFill>
                  <a:srgbClr val="FFFFFF"/>
                </a:solidFill>
              </a:rPr>
              <a:t>ソーシャル</a:t>
            </a:r>
            <a:endParaRPr kumimoji="1" lang="en-US" altLang="ja-JP" sz="1400" dirty="0" smtClean="0">
              <a:solidFill>
                <a:srgbClr val="FFFFFF"/>
              </a:solidFill>
            </a:endParaRPr>
          </a:p>
          <a:p>
            <a:r>
              <a:rPr lang="ja-JP" altLang="en-US" sz="1400" dirty="0" smtClean="0">
                <a:solidFill>
                  <a:srgbClr val="FFFFFF"/>
                </a:solidFill>
              </a:rPr>
              <a:t>メディア</a:t>
            </a:r>
            <a:endParaRPr kumimoji="1" lang="ja-JP" altLang="en-US" sz="1400" dirty="0">
              <a:solidFill>
                <a:srgbClr val="FFFFFF"/>
              </a:solidFill>
            </a:endParaRPr>
          </a:p>
        </p:txBody>
      </p:sp>
      <p:sp>
        <p:nvSpPr>
          <p:cNvPr id="38" name="テキスト ボックス 37"/>
          <p:cNvSpPr txBox="1"/>
          <p:nvPr/>
        </p:nvSpPr>
        <p:spPr>
          <a:xfrm>
            <a:off x="5687330" y="4272444"/>
            <a:ext cx="1582484" cy="577081"/>
          </a:xfrm>
          <a:prstGeom prst="rect">
            <a:avLst/>
          </a:prstGeom>
          <a:noFill/>
        </p:spPr>
        <p:txBody>
          <a:bodyPr wrap="none" rtlCol="0">
            <a:spAutoFit/>
          </a:bodyPr>
          <a:lstStyle/>
          <a:p>
            <a:pPr marL="171450" indent="-171450">
              <a:buFont typeface="Wingdings" charset="2"/>
              <a:buChar char="v"/>
            </a:pPr>
            <a:r>
              <a:rPr lang="ja-JP" altLang="en-US" sz="1050" dirty="0">
                <a:solidFill>
                  <a:srgbClr val="FFFFFF"/>
                </a:solidFill>
              </a:rPr>
              <a:t>近接通信技術</a:t>
            </a:r>
          </a:p>
          <a:p>
            <a:pPr marL="171450" indent="-171450">
              <a:buFont typeface="Wingdings" charset="2"/>
              <a:buChar char="v"/>
            </a:pPr>
            <a:r>
              <a:rPr kumimoji="1" lang="ja-JP" altLang="en-US" sz="1050" dirty="0" smtClean="0">
                <a:solidFill>
                  <a:srgbClr val="FFFFFF"/>
                </a:solidFill>
              </a:rPr>
              <a:t>モバイル</a:t>
            </a:r>
            <a:r>
              <a:rPr lang="ja-JP" altLang="en-US" sz="1050" dirty="0" smtClean="0">
                <a:solidFill>
                  <a:srgbClr val="FFFFFF"/>
                </a:solidFill>
              </a:rPr>
              <a:t>通信技術</a:t>
            </a:r>
            <a:endParaRPr lang="en-US" altLang="ja-JP" sz="1050" dirty="0" smtClean="0">
              <a:solidFill>
                <a:srgbClr val="FFFFFF"/>
              </a:solidFill>
            </a:endParaRPr>
          </a:p>
          <a:p>
            <a:pPr marL="171450" indent="-171450">
              <a:buFont typeface="Wingdings" charset="2"/>
              <a:buChar char="v"/>
            </a:pPr>
            <a:r>
              <a:rPr kumimoji="1" lang="ja-JP" altLang="en-US" sz="1050" dirty="0" smtClean="0">
                <a:solidFill>
                  <a:srgbClr val="FFFFFF"/>
                </a:solidFill>
              </a:rPr>
              <a:t>大容量高速通信技術</a:t>
            </a:r>
            <a:endParaRPr kumimoji="1" lang="en-US" altLang="ja-JP" sz="1050" dirty="0" smtClean="0">
              <a:solidFill>
                <a:srgbClr val="FFFFFF"/>
              </a:solidFill>
            </a:endParaRPr>
          </a:p>
        </p:txBody>
      </p:sp>
      <p:sp>
        <p:nvSpPr>
          <p:cNvPr id="40" name="左右矢印 39"/>
          <p:cNvSpPr/>
          <p:nvPr/>
        </p:nvSpPr>
        <p:spPr>
          <a:xfrm>
            <a:off x="4262462" y="5791591"/>
            <a:ext cx="619076" cy="326314"/>
          </a:xfrm>
          <a:prstGeom prst="leftRight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正方形/長方形 40"/>
          <p:cNvSpPr/>
          <p:nvPr/>
        </p:nvSpPr>
        <p:spPr>
          <a:xfrm>
            <a:off x="2082136" y="5479790"/>
            <a:ext cx="983660" cy="291106"/>
          </a:xfrm>
          <a:prstGeom prst="rect">
            <a:avLst/>
          </a:prstGeom>
          <a:solidFill>
            <a:srgbClr val="4995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smtClean="0"/>
              <a:t>タブレット</a:t>
            </a:r>
            <a:endParaRPr kumimoji="1" lang="ja-JP" altLang="en-US" sz="1050" dirty="0"/>
          </a:p>
        </p:txBody>
      </p:sp>
      <p:sp>
        <p:nvSpPr>
          <p:cNvPr id="42" name="正方形/長方形 41"/>
          <p:cNvSpPr/>
          <p:nvPr/>
        </p:nvSpPr>
        <p:spPr>
          <a:xfrm>
            <a:off x="3296149" y="5479790"/>
            <a:ext cx="983660" cy="291106"/>
          </a:xfrm>
          <a:prstGeom prst="rect">
            <a:avLst/>
          </a:prstGeom>
          <a:solidFill>
            <a:srgbClr val="4995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050" dirty="0" smtClean="0"/>
              <a:t>PC</a:t>
            </a:r>
            <a:endParaRPr kumimoji="1" lang="ja-JP" altLang="en-US" sz="1050" dirty="0"/>
          </a:p>
        </p:txBody>
      </p:sp>
    </p:spTree>
    <p:extLst>
      <p:ext uri="{BB962C8B-B14F-4D97-AF65-F5344CB8AC3E}">
        <p14:creationId xmlns:p14="http://schemas.microsoft.com/office/powerpoint/2010/main" val="4523399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bwMode="auto">
          <a:xfrm>
            <a:off x="476250" y="1198827"/>
            <a:ext cx="5988050" cy="1905000"/>
          </a:xfrm>
          <a:prstGeom prst="roundRect">
            <a:avLst>
              <a:gd name="adj" fmla="val 0"/>
            </a:avLst>
          </a:prstGeom>
          <a:solidFill>
            <a:schemeClr val="bg1">
              <a:lumMod val="75000"/>
              <a:alpha val="61000"/>
            </a:schemeClr>
          </a:solidFill>
          <a:ln w="19050" cap="flat" cmpd="sng" algn="ctr">
            <a:no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 name="直角三角形 24"/>
          <p:cNvSpPr/>
          <p:nvPr/>
        </p:nvSpPr>
        <p:spPr>
          <a:xfrm flipH="1" flipV="1">
            <a:off x="6966560" y="1275332"/>
            <a:ext cx="1873181" cy="5029202"/>
          </a:xfrm>
          <a:prstGeom prst="rtTriangle">
            <a:avLst/>
          </a:prstGeom>
          <a:solidFill>
            <a:schemeClr val="accent5">
              <a:lumMod val="40000"/>
              <a:lumOff val="60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solidFill>
                <a:schemeClr val="dk1"/>
              </a:solidFill>
            </a:endParaRPr>
          </a:p>
        </p:txBody>
      </p:sp>
      <p:sp>
        <p:nvSpPr>
          <p:cNvPr id="2" name="角丸四角形 1"/>
          <p:cNvSpPr/>
          <p:nvPr/>
        </p:nvSpPr>
        <p:spPr bwMode="auto">
          <a:xfrm>
            <a:off x="2724150" y="4572000"/>
            <a:ext cx="6273800" cy="1905000"/>
          </a:xfrm>
          <a:prstGeom prst="roundRect">
            <a:avLst>
              <a:gd name="adj" fmla="val 0"/>
            </a:avLst>
          </a:prstGeom>
          <a:solidFill>
            <a:srgbClr val="FFFF00">
              <a:alpha val="61000"/>
            </a:srgbClr>
          </a:solidFill>
          <a:ln w="19050" cap="flat" cmpd="sng" algn="ctr">
            <a:no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409" name="Rectangle 2"/>
          <p:cNvSpPr>
            <a:spLocks noGrp="1" noChangeArrowheads="1"/>
          </p:cNvSpPr>
          <p:nvPr>
            <p:ph type="title"/>
          </p:nvPr>
        </p:nvSpPr>
        <p:spPr/>
        <p:txBody>
          <a:bodyPr/>
          <a:lstStyle/>
          <a:p>
            <a:pPr eaLnBrk="1" hangingPunct="1"/>
            <a:r>
              <a:rPr lang="ja-JP" altLang="en-US" sz="2800" dirty="0" smtClean="0">
                <a:ea typeface="ＭＳ Ｐゴシック" charset="-128"/>
              </a:rPr>
              <a:t>クラウドがもたらす本当の変化（２）</a:t>
            </a:r>
          </a:p>
        </p:txBody>
      </p:sp>
      <p:sp>
        <p:nvSpPr>
          <p:cNvPr id="32" name="角丸四角形 31"/>
          <p:cNvSpPr/>
          <p:nvPr/>
        </p:nvSpPr>
        <p:spPr bwMode="auto">
          <a:xfrm>
            <a:off x="2970213" y="1366410"/>
            <a:ext cx="3200400" cy="475715"/>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dirty="0" smtClean="0">
                <a:solidFill>
                  <a:schemeClr val="bg1"/>
                </a:solidFill>
                <a:latin typeface="Arial" charset="0"/>
                <a:ea typeface="HG丸ｺﾞｼｯｸM-PRO" pitchFamily="50" charset="-128"/>
              </a:rPr>
              <a:t>デバイスの種類が増える</a:t>
            </a:r>
            <a:endParaRPr kumimoji="0" lang="ja-JP" altLang="en-US" sz="1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33" name="角丸四角形 32"/>
          <p:cNvSpPr/>
          <p:nvPr/>
        </p:nvSpPr>
        <p:spPr bwMode="auto">
          <a:xfrm>
            <a:off x="2970213" y="1899810"/>
            <a:ext cx="3200400" cy="475715"/>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800" dirty="0" smtClean="0">
                <a:solidFill>
                  <a:schemeClr val="bg1"/>
                </a:solidFill>
                <a:latin typeface="Arial" charset="0"/>
                <a:ea typeface="HG丸ｺﾞｼｯｸM-PRO" pitchFamily="50" charset="-128"/>
              </a:rPr>
              <a:t>UI</a:t>
            </a:r>
            <a:r>
              <a:rPr kumimoji="0" lang="ja-JP" altLang="en-US" sz="1800" dirty="0" smtClean="0">
                <a:solidFill>
                  <a:schemeClr val="bg1"/>
                </a:solidFill>
                <a:latin typeface="Arial" charset="0"/>
                <a:ea typeface="HG丸ｺﾞｼｯｸM-PRO" pitchFamily="50" charset="-128"/>
              </a:rPr>
              <a:t>が</a:t>
            </a:r>
            <a:r>
              <a:rPr kumimoji="0" lang="en-US" altLang="ja-JP" sz="1800" dirty="0" smtClean="0">
                <a:solidFill>
                  <a:schemeClr val="bg1"/>
                </a:solidFill>
                <a:latin typeface="Arial" charset="0"/>
                <a:ea typeface="HG丸ｺﾞｼｯｸM-PRO" pitchFamily="50" charset="-128"/>
              </a:rPr>
              <a:t> +UX </a:t>
            </a:r>
            <a:r>
              <a:rPr kumimoji="0" lang="ja-JP" altLang="en-US" sz="1800" dirty="0" smtClean="0">
                <a:solidFill>
                  <a:schemeClr val="bg1"/>
                </a:solidFill>
                <a:latin typeface="Arial" charset="0"/>
                <a:ea typeface="HG丸ｺﾞｼｯｸM-PRO" pitchFamily="50" charset="-128"/>
              </a:rPr>
              <a:t>へ</a:t>
            </a:r>
            <a:endParaRPr kumimoji="0" lang="ja-JP" altLang="en-US" sz="1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34" name="角丸四角形 33"/>
          <p:cNvSpPr/>
          <p:nvPr/>
        </p:nvSpPr>
        <p:spPr bwMode="auto">
          <a:xfrm>
            <a:off x="2970213" y="2433210"/>
            <a:ext cx="3200400" cy="475715"/>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アクセス手段が多様化する</a:t>
            </a:r>
          </a:p>
        </p:txBody>
      </p:sp>
      <p:sp>
        <p:nvSpPr>
          <p:cNvPr id="36" name="角丸四角形 35"/>
          <p:cNvSpPr/>
          <p:nvPr/>
        </p:nvSpPr>
        <p:spPr bwMode="auto">
          <a:xfrm>
            <a:off x="2970213" y="4782085"/>
            <a:ext cx="3200400" cy="475715"/>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仕事のやり方が変わる</a:t>
            </a:r>
          </a:p>
        </p:txBody>
      </p:sp>
      <p:sp>
        <p:nvSpPr>
          <p:cNvPr id="37" name="角丸四角形 36"/>
          <p:cNvSpPr/>
          <p:nvPr/>
        </p:nvSpPr>
        <p:spPr bwMode="auto">
          <a:xfrm>
            <a:off x="2970213" y="5315485"/>
            <a:ext cx="3200400" cy="475715"/>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人との係わり方が変わる</a:t>
            </a:r>
          </a:p>
        </p:txBody>
      </p:sp>
      <p:sp>
        <p:nvSpPr>
          <p:cNvPr id="39" name="角丸四角形 38"/>
          <p:cNvSpPr/>
          <p:nvPr/>
        </p:nvSpPr>
        <p:spPr bwMode="auto">
          <a:xfrm>
            <a:off x="2970213" y="5848885"/>
            <a:ext cx="3200400" cy="475715"/>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価値観が変わる</a:t>
            </a:r>
          </a:p>
        </p:txBody>
      </p:sp>
      <p:sp>
        <p:nvSpPr>
          <p:cNvPr id="41" name="角丸四角形 40"/>
          <p:cNvSpPr/>
          <p:nvPr/>
        </p:nvSpPr>
        <p:spPr bwMode="auto">
          <a:xfrm>
            <a:off x="476250" y="3505200"/>
            <a:ext cx="5988050" cy="6858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charset="0"/>
                <a:ea typeface="HG丸ｺﾞｼｯｸM-PRO" pitchFamily="50" charset="-128"/>
              </a:rPr>
              <a:t>常識が変わる　</a:t>
            </a:r>
            <a:r>
              <a:rPr kumimoji="0" lang="en-US" altLang="ja-JP" sz="2400" b="0" i="0" u="none" strike="noStrike" cap="none" normalizeH="0" baseline="0" dirty="0" smtClean="0">
                <a:ln>
                  <a:noFill/>
                </a:ln>
                <a:solidFill>
                  <a:schemeClr val="bg1"/>
                </a:solidFill>
                <a:effectLst/>
                <a:latin typeface="Arial" charset="0"/>
                <a:ea typeface="HG丸ｺﾞｼｯｸM-PRO" pitchFamily="50" charset="-128"/>
              </a:rPr>
              <a:t>= </a:t>
            </a:r>
            <a:r>
              <a:rPr kumimoji="0" lang="ja-JP" altLang="en-US" sz="2400" b="0" i="0" u="none" strike="noStrike" cap="none" normalizeH="0" baseline="0" dirty="0" smtClean="0">
                <a:ln>
                  <a:noFill/>
                </a:ln>
                <a:solidFill>
                  <a:schemeClr val="bg1"/>
                </a:solidFill>
                <a:effectLst/>
                <a:latin typeface="Arial" charset="0"/>
                <a:ea typeface="HG丸ｺﾞｼｯｸM-PRO" pitchFamily="50" charset="-128"/>
              </a:rPr>
              <a:t>パラダイム・シフト</a:t>
            </a:r>
          </a:p>
        </p:txBody>
      </p:sp>
      <p:sp>
        <p:nvSpPr>
          <p:cNvPr id="42" name="テキスト ボックス 41"/>
          <p:cNvSpPr txBox="1"/>
          <p:nvPr/>
        </p:nvSpPr>
        <p:spPr>
          <a:xfrm>
            <a:off x="711200" y="1593850"/>
            <a:ext cx="1600200" cy="1077218"/>
          </a:xfrm>
          <a:prstGeom prst="rect">
            <a:avLst/>
          </a:prstGeom>
          <a:noFill/>
        </p:spPr>
        <p:txBody>
          <a:bodyPr wrap="square" rtlCol="0">
            <a:spAutoFit/>
          </a:bodyPr>
          <a:lstStyle/>
          <a:p>
            <a:pPr algn="ctr"/>
            <a:r>
              <a:rPr kumimoji="1" lang="ja-JP" altLang="en-US" sz="3200" dirty="0" smtClean="0">
                <a:solidFill>
                  <a:srgbClr val="800000"/>
                </a:solidFill>
                <a:effectLst/>
                <a:latin typeface="HGP創英角ｺﾞｼｯｸUB"/>
                <a:ea typeface="HGP創英角ｺﾞｼｯｸUB"/>
                <a:cs typeface="HGP創英角ｺﾞｼｯｸUB"/>
              </a:rPr>
              <a:t>表面的</a:t>
            </a:r>
          </a:p>
          <a:p>
            <a:pPr algn="ctr"/>
            <a:r>
              <a:rPr kumimoji="1" lang="ja-JP" altLang="en-US" sz="3200" dirty="0" smtClean="0">
                <a:solidFill>
                  <a:srgbClr val="800000"/>
                </a:solidFill>
                <a:effectLst/>
                <a:latin typeface="HGP創英角ｺﾞｼｯｸUB"/>
                <a:ea typeface="HGP創英角ｺﾞｼｯｸUB"/>
                <a:cs typeface="HGP創英角ｺﾞｼｯｸUB"/>
              </a:rPr>
              <a:t>な変化</a:t>
            </a:r>
            <a:endParaRPr kumimoji="1" lang="ja-JP" altLang="en-US" sz="3200" dirty="0">
              <a:solidFill>
                <a:srgbClr val="800000"/>
              </a:solidFill>
              <a:effectLst/>
              <a:latin typeface="HGP創英角ｺﾞｼｯｸUB"/>
              <a:ea typeface="HGP創英角ｺﾞｼｯｸUB"/>
              <a:cs typeface="HGP創英角ｺﾞｼｯｸUB"/>
            </a:endParaRPr>
          </a:p>
        </p:txBody>
      </p:sp>
      <p:sp>
        <p:nvSpPr>
          <p:cNvPr id="26" name="テキスト ボックス 25"/>
          <p:cNvSpPr txBox="1"/>
          <p:nvPr/>
        </p:nvSpPr>
        <p:spPr>
          <a:xfrm>
            <a:off x="6477000" y="1276346"/>
            <a:ext cx="2362742" cy="615553"/>
          </a:xfrm>
          <a:prstGeom prst="rect">
            <a:avLst/>
          </a:prstGeom>
          <a:noFill/>
        </p:spPr>
        <p:txBody>
          <a:bodyPr wrap="square" rtlCol="0">
            <a:spAutoFit/>
          </a:bodyPr>
          <a:lstStyle/>
          <a:p>
            <a:pPr algn="r"/>
            <a:r>
              <a:rPr lang="ja-JP" altLang="en-US" sz="1400" dirty="0" smtClean="0">
                <a:solidFill>
                  <a:srgbClr val="0000FF"/>
                </a:solidFill>
                <a:effectLst/>
              </a:rPr>
              <a:t>クラウド</a:t>
            </a:r>
            <a:r>
              <a:rPr lang="en-US" altLang="ja-JP" sz="1400" dirty="0" smtClean="0">
                <a:solidFill>
                  <a:srgbClr val="0000FF"/>
                </a:solidFill>
                <a:effectLst/>
              </a:rPr>
              <a:t> + </a:t>
            </a:r>
            <a:r>
              <a:rPr lang="ja-JP" altLang="en-US" sz="1400" dirty="0" smtClean="0">
                <a:solidFill>
                  <a:srgbClr val="0000FF"/>
                </a:solidFill>
                <a:effectLst/>
              </a:rPr>
              <a:t>モバイル</a:t>
            </a:r>
            <a:r>
              <a:rPr lang="en-US" altLang="ja-JP" sz="1400" dirty="0" smtClean="0">
                <a:solidFill>
                  <a:srgbClr val="0000FF"/>
                </a:solidFill>
                <a:effectLst/>
              </a:rPr>
              <a:t> + </a:t>
            </a:r>
            <a:r>
              <a:rPr lang="en-US" altLang="ja-JP" sz="1400" dirty="0" err="1" smtClean="0">
                <a:solidFill>
                  <a:srgbClr val="0000FF"/>
                </a:solidFill>
                <a:effectLst/>
              </a:rPr>
              <a:t>IoT</a:t>
            </a:r>
            <a:endParaRPr lang="en-US" altLang="ja-JP" sz="1400" dirty="0" smtClean="0">
              <a:solidFill>
                <a:srgbClr val="0000FF"/>
              </a:solidFill>
              <a:effectLst/>
            </a:endParaRPr>
          </a:p>
          <a:p>
            <a:pPr algn="r"/>
            <a:r>
              <a:rPr lang="ja-JP" altLang="en-US" sz="1400" dirty="0" smtClean="0">
                <a:solidFill>
                  <a:srgbClr val="0000FF"/>
                </a:solidFill>
                <a:effectLst/>
              </a:rPr>
              <a:t>が</a:t>
            </a:r>
            <a:r>
              <a:rPr kumimoji="1" lang="ja-JP" altLang="en-US" sz="1400" dirty="0" smtClean="0">
                <a:solidFill>
                  <a:srgbClr val="0000FF"/>
                </a:solidFill>
                <a:effectLst/>
              </a:rPr>
              <a:t>一体となった</a:t>
            </a:r>
            <a:r>
              <a:rPr kumimoji="1" lang="en-US" altLang="ja-JP" sz="2000" dirty="0" smtClean="0">
                <a:solidFill>
                  <a:srgbClr val="0000FF"/>
                </a:solidFill>
                <a:effectLst/>
              </a:rPr>
              <a:t>IT</a:t>
            </a:r>
            <a:r>
              <a:rPr kumimoji="1" lang="ja-JP" altLang="en-US" sz="2000" dirty="0" smtClean="0">
                <a:solidFill>
                  <a:srgbClr val="0000FF"/>
                </a:solidFill>
                <a:effectLst/>
              </a:rPr>
              <a:t>基盤</a:t>
            </a:r>
            <a:endParaRPr kumimoji="1" lang="ja-JP" altLang="en-US" sz="2000" dirty="0">
              <a:solidFill>
                <a:srgbClr val="0000FF"/>
              </a:solidFill>
              <a:effectLst/>
            </a:endParaRPr>
          </a:p>
        </p:txBody>
      </p:sp>
      <p:sp>
        <p:nvSpPr>
          <p:cNvPr id="27" name="テキスト ボックス 26"/>
          <p:cNvSpPr txBox="1"/>
          <p:nvPr/>
        </p:nvSpPr>
        <p:spPr>
          <a:xfrm>
            <a:off x="6756579" y="3492360"/>
            <a:ext cx="2082621" cy="646331"/>
          </a:xfrm>
          <a:prstGeom prst="rect">
            <a:avLst/>
          </a:prstGeom>
          <a:noFill/>
        </p:spPr>
        <p:txBody>
          <a:bodyPr wrap="none" rtlCol="0">
            <a:spAutoFit/>
          </a:bodyPr>
          <a:lstStyle/>
          <a:p>
            <a:pPr algn="r"/>
            <a:r>
              <a:rPr kumimoji="1" lang="ja-JP" altLang="en-US" sz="1800" b="1" dirty="0" smtClean="0">
                <a:solidFill>
                  <a:srgbClr val="0000FF"/>
                </a:solidFill>
                <a:effectLst/>
              </a:rPr>
              <a:t>これからのビジネス</a:t>
            </a:r>
            <a:endParaRPr kumimoji="1" lang="en-US" altLang="ja-JP" sz="1800" b="1" dirty="0" smtClean="0">
              <a:solidFill>
                <a:srgbClr val="0000FF"/>
              </a:solidFill>
              <a:effectLst/>
            </a:endParaRPr>
          </a:p>
          <a:p>
            <a:pPr algn="r"/>
            <a:r>
              <a:rPr kumimoji="1" lang="ja-JP" altLang="en-US" sz="1800" b="1" dirty="0" smtClean="0">
                <a:solidFill>
                  <a:srgbClr val="0000FF"/>
                </a:solidFill>
                <a:effectLst/>
              </a:rPr>
              <a:t>や生活の基盤</a:t>
            </a:r>
            <a:endParaRPr kumimoji="1" lang="en-US" altLang="ja-JP" sz="1800" b="1" dirty="0" smtClean="0">
              <a:solidFill>
                <a:srgbClr val="0000FF"/>
              </a:solidFill>
              <a:effectLst/>
            </a:endParaRPr>
          </a:p>
        </p:txBody>
      </p:sp>
      <p:sp>
        <p:nvSpPr>
          <p:cNvPr id="28" name="正方形/長方形 27"/>
          <p:cNvSpPr/>
          <p:nvPr/>
        </p:nvSpPr>
        <p:spPr>
          <a:xfrm>
            <a:off x="6477542" y="2151327"/>
            <a:ext cx="2362200" cy="1169551"/>
          </a:xfrm>
          <a:prstGeom prst="rect">
            <a:avLst/>
          </a:prstGeom>
        </p:spPr>
        <p:txBody>
          <a:bodyPr wrap="square">
            <a:spAutoFit/>
          </a:bodyPr>
          <a:lstStyle/>
          <a:p>
            <a:pPr algn="r">
              <a:spcBef>
                <a:spcPts val="0"/>
              </a:spcBef>
            </a:pPr>
            <a:r>
              <a:rPr lang="ja-JP" altLang="en-US" sz="1400" dirty="0">
                <a:solidFill>
                  <a:srgbClr val="0000FF"/>
                </a:solidFill>
                <a:effectLst/>
              </a:rPr>
              <a:t>職場だけでは</a:t>
            </a:r>
            <a:r>
              <a:rPr lang="ja-JP" altLang="en-US" sz="1400" dirty="0" smtClean="0">
                <a:solidFill>
                  <a:srgbClr val="0000FF"/>
                </a:solidFill>
                <a:effectLst/>
              </a:rPr>
              <a:t>ない</a:t>
            </a:r>
            <a:endParaRPr lang="en-US" altLang="ja-JP" sz="1400" dirty="0" smtClean="0">
              <a:solidFill>
                <a:srgbClr val="0000FF"/>
              </a:solidFill>
              <a:effectLst/>
            </a:endParaRPr>
          </a:p>
          <a:p>
            <a:pPr algn="r">
              <a:spcBef>
                <a:spcPts val="0"/>
              </a:spcBef>
            </a:pPr>
            <a:r>
              <a:rPr lang="ja-JP" altLang="en-US" sz="1400" dirty="0" smtClean="0">
                <a:solidFill>
                  <a:srgbClr val="0000FF"/>
                </a:solidFill>
                <a:effectLst/>
              </a:rPr>
              <a:t>日常</a:t>
            </a:r>
            <a:r>
              <a:rPr lang="ja-JP" altLang="en-US" sz="1400" dirty="0">
                <a:solidFill>
                  <a:srgbClr val="0000FF"/>
                </a:solidFill>
                <a:effectLst/>
              </a:rPr>
              <a:t>生活や行動が</a:t>
            </a:r>
            <a:endParaRPr lang="en-US" altLang="ja-JP" sz="1400" dirty="0">
              <a:solidFill>
                <a:srgbClr val="0000FF"/>
              </a:solidFill>
              <a:effectLst/>
            </a:endParaRPr>
          </a:p>
          <a:p>
            <a:pPr algn="r">
              <a:spcBef>
                <a:spcPts val="0"/>
              </a:spcBef>
            </a:pPr>
            <a:r>
              <a:rPr lang="ja-JP" altLang="en-US" sz="1400" dirty="0">
                <a:solidFill>
                  <a:srgbClr val="0000FF"/>
                </a:solidFill>
                <a:effectLst/>
              </a:rPr>
              <a:t>ネットワークを</a:t>
            </a:r>
            <a:r>
              <a:rPr lang="ja-JP" altLang="en-US" sz="1400" dirty="0" smtClean="0">
                <a:solidFill>
                  <a:srgbClr val="0000FF"/>
                </a:solidFill>
                <a:effectLst/>
              </a:rPr>
              <a:t>介して</a:t>
            </a:r>
            <a:endParaRPr lang="en-US" altLang="ja-JP" sz="1400" dirty="0" smtClean="0">
              <a:solidFill>
                <a:srgbClr val="0000FF"/>
              </a:solidFill>
              <a:effectLst/>
            </a:endParaRPr>
          </a:p>
          <a:p>
            <a:pPr algn="r">
              <a:spcBef>
                <a:spcPts val="0"/>
              </a:spcBef>
            </a:pPr>
            <a:r>
              <a:rPr lang="ja-JP" altLang="en-US" sz="1400" dirty="0" smtClean="0">
                <a:solidFill>
                  <a:srgbClr val="0000FF"/>
                </a:solidFill>
                <a:effectLst/>
              </a:rPr>
              <a:t>情報</a:t>
            </a:r>
            <a:r>
              <a:rPr lang="ja-JP" altLang="en-US" sz="1400" dirty="0">
                <a:solidFill>
                  <a:srgbClr val="0000FF"/>
                </a:solidFill>
                <a:effectLst/>
              </a:rPr>
              <a:t>システムと</a:t>
            </a:r>
            <a:r>
              <a:rPr lang="ja-JP" altLang="en-US" sz="1400" dirty="0" smtClean="0">
                <a:solidFill>
                  <a:srgbClr val="0000FF"/>
                </a:solidFill>
                <a:effectLst/>
              </a:rPr>
              <a:t>つながる</a:t>
            </a:r>
            <a:endParaRPr lang="en-US" altLang="ja-JP" sz="1400" dirty="0" smtClean="0">
              <a:solidFill>
                <a:srgbClr val="0000FF"/>
              </a:solidFill>
              <a:effectLst/>
            </a:endParaRPr>
          </a:p>
          <a:p>
            <a:pPr algn="r">
              <a:spcBef>
                <a:spcPts val="0"/>
              </a:spcBef>
            </a:pPr>
            <a:r>
              <a:rPr lang="ja-JP" altLang="en-US" sz="1400" dirty="0" smtClean="0">
                <a:solidFill>
                  <a:srgbClr val="0000FF"/>
                </a:solidFill>
                <a:effectLst/>
              </a:rPr>
              <a:t>新しい</a:t>
            </a:r>
            <a:r>
              <a:rPr lang="ja-JP" altLang="en-US" sz="1400" dirty="0">
                <a:solidFill>
                  <a:srgbClr val="0000FF"/>
                </a:solidFill>
                <a:effectLst/>
              </a:rPr>
              <a:t>社会基盤</a:t>
            </a:r>
            <a:endParaRPr lang="en-US" altLang="ja-JP" sz="1400" dirty="0">
              <a:solidFill>
                <a:srgbClr val="0000FF"/>
              </a:solidFill>
              <a:effectLst/>
            </a:endParaRPr>
          </a:p>
        </p:txBody>
      </p:sp>
      <p:sp>
        <p:nvSpPr>
          <p:cNvPr id="29" name="テキスト ボックス 28"/>
          <p:cNvSpPr txBox="1"/>
          <p:nvPr/>
        </p:nvSpPr>
        <p:spPr>
          <a:xfrm>
            <a:off x="7010400" y="5029200"/>
            <a:ext cx="1600200" cy="1077218"/>
          </a:xfrm>
          <a:prstGeom prst="rect">
            <a:avLst/>
          </a:prstGeom>
          <a:noFill/>
        </p:spPr>
        <p:txBody>
          <a:bodyPr wrap="square" rtlCol="0">
            <a:spAutoFit/>
          </a:bodyPr>
          <a:lstStyle/>
          <a:p>
            <a:pPr algn="r"/>
            <a:r>
              <a:rPr kumimoji="1" lang="ja-JP" altLang="en-US" sz="3200" dirty="0" smtClean="0">
                <a:solidFill>
                  <a:srgbClr val="0000FF"/>
                </a:solidFill>
                <a:effectLst/>
                <a:latin typeface="HGP創英角ｺﾞｼｯｸUB"/>
                <a:ea typeface="HGP創英角ｺﾞｼｯｸUB"/>
                <a:cs typeface="HGP創英角ｺﾞｼｯｸUB"/>
              </a:rPr>
              <a:t>本質的</a:t>
            </a:r>
          </a:p>
          <a:p>
            <a:pPr algn="r"/>
            <a:r>
              <a:rPr kumimoji="1" lang="ja-JP" altLang="en-US" sz="3200" dirty="0" smtClean="0">
                <a:solidFill>
                  <a:srgbClr val="0000FF"/>
                </a:solidFill>
                <a:effectLst/>
                <a:latin typeface="HGP創英角ｺﾞｼｯｸUB"/>
                <a:ea typeface="HGP創英角ｺﾞｼｯｸUB"/>
                <a:cs typeface="HGP創英角ｺﾞｼｯｸUB"/>
              </a:rPr>
              <a:t>な変化</a:t>
            </a:r>
            <a:endParaRPr kumimoji="1" lang="ja-JP" altLang="en-US" sz="3200" dirty="0">
              <a:solidFill>
                <a:srgbClr val="0000FF"/>
              </a:solidFill>
              <a:effectLst/>
              <a:latin typeface="HGP創英角ｺﾞｼｯｸUB"/>
              <a:ea typeface="HGP創英角ｺﾞｼｯｸUB"/>
              <a:cs typeface="HGP創英角ｺﾞｼｯｸUB"/>
            </a:endParaRPr>
          </a:p>
        </p:txBody>
      </p:sp>
      <p:pic>
        <p:nvPicPr>
          <p:cNvPr id="30" name="図 29"/>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pic>
        <p:nvPicPr>
          <p:cNvPr id="19" name="図 18" descr="MC9004418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572000"/>
            <a:ext cx="2055118" cy="2055118"/>
          </a:xfrm>
          <a:prstGeom prst="rect">
            <a:avLst/>
          </a:prstGeom>
        </p:spPr>
      </p:pic>
    </p:spTree>
    <p:extLst>
      <p:ext uri="{BB962C8B-B14F-4D97-AF65-F5344CB8AC3E}">
        <p14:creationId xmlns:p14="http://schemas.microsoft.com/office/powerpoint/2010/main" val="4703053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dissolv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ssolv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p:tgtEl>
                                          <p:spTgt spid="42"/>
                                        </p:tgtEl>
                                        <p:attrNameLst>
                                          <p:attrName>ppt_x</p:attrName>
                                        </p:attrNameLst>
                                      </p:cBhvr>
                                      <p:tavLst>
                                        <p:tav tm="0">
                                          <p:val>
                                            <p:strVal val="#ppt_x-#ppt_w*1.125000"/>
                                          </p:val>
                                        </p:tav>
                                        <p:tav tm="100000">
                                          <p:val>
                                            <p:strVal val="#ppt_x"/>
                                          </p:val>
                                        </p:tav>
                                      </p:tavLst>
                                    </p:anim>
                                    <p:animEffect transition="in" filter="wipe(right)">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dissolve">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dissolve">
                                      <p:cBhvr>
                                        <p:cTn id="33" dur="5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dissolve">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Effect transition="in" filter="fade">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checkerboard(across)">
                                      <p:cBhvr>
                                        <p:cTn id="50" dur="500"/>
                                        <p:tgtEl>
                                          <p:spTgt spid="41"/>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p:tgtEl>
                                          <p:spTgt spid="26"/>
                                        </p:tgtEl>
                                        <p:attrNameLst>
                                          <p:attrName>ppt_x</p:attrName>
                                        </p:attrNameLst>
                                      </p:cBhvr>
                                      <p:tavLst>
                                        <p:tav tm="0">
                                          <p:val>
                                            <p:strVal val="#ppt_x-#ppt_w*1.125000"/>
                                          </p:val>
                                        </p:tav>
                                        <p:tav tm="100000">
                                          <p:val>
                                            <p:strVal val="#ppt_x"/>
                                          </p:val>
                                        </p:tav>
                                      </p:tavLst>
                                    </p:anim>
                                    <p:animEffect transition="in" filter="wipe(right)">
                                      <p:cBhvr>
                                        <p:cTn id="56" dur="500"/>
                                        <p:tgtEl>
                                          <p:spTgt spid="26"/>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p:tgtEl>
                                          <p:spTgt spid="28"/>
                                        </p:tgtEl>
                                        <p:attrNameLst>
                                          <p:attrName>ppt_x</p:attrName>
                                        </p:attrNameLst>
                                      </p:cBhvr>
                                      <p:tavLst>
                                        <p:tav tm="0">
                                          <p:val>
                                            <p:strVal val="#ppt_x-#ppt_w*1.125000"/>
                                          </p:val>
                                        </p:tav>
                                        <p:tav tm="100000">
                                          <p:val>
                                            <p:strVal val="#ppt_x"/>
                                          </p:val>
                                        </p:tav>
                                      </p:tavLst>
                                    </p:anim>
                                    <p:animEffect transition="in" filter="wipe(right)">
                                      <p:cBhvr>
                                        <p:cTn id="60" dur="500"/>
                                        <p:tgtEl>
                                          <p:spTgt spid="28"/>
                                        </p:tgtEl>
                                      </p:cBhvr>
                                    </p:animEffect>
                                  </p:childTnLst>
                                </p:cTn>
                              </p:par>
                              <p:par>
                                <p:cTn id="61" presetID="12" presetClass="entr" presetSubtype="8"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p:tgtEl>
                                          <p:spTgt spid="27"/>
                                        </p:tgtEl>
                                        <p:attrNameLst>
                                          <p:attrName>ppt_x</p:attrName>
                                        </p:attrNameLst>
                                      </p:cBhvr>
                                      <p:tavLst>
                                        <p:tav tm="0">
                                          <p:val>
                                            <p:strVal val="#ppt_x-#ppt_w*1.125000"/>
                                          </p:val>
                                        </p:tav>
                                        <p:tav tm="100000">
                                          <p:val>
                                            <p:strVal val="#ppt_x"/>
                                          </p:val>
                                        </p:tav>
                                      </p:tavLst>
                                    </p:anim>
                                    <p:animEffect transition="in" filter="wipe(right)">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500" fill="hold"/>
                                        <p:tgtEl>
                                          <p:spTgt spid="18"/>
                                        </p:tgtEl>
                                        <p:attrNameLst>
                                          <p:attrName>ppt_w</p:attrName>
                                        </p:attrNameLst>
                                      </p:cBhvr>
                                      <p:tavLst>
                                        <p:tav tm="0">
                                          <p:val>
                                            <p:fltVal val="0"/>
                                          </p:val>
                                        </p:tav>
                                        <p:tav tm="100000">
                                          <p:val>
                                            <p:strVal val="#ppt_w"/>
                                          </p:val>
                                        </p:tav>
                                      </p:tavLst>
                                    </p:anim>
                                    <p:anim calcmode="lin" valueType="num">
                                      <p:cBhvr>
                                        <p:cTn id="70" dur="500" fill="hold"/>
                                        <p:tgtEl>
                                          <p:spTgt spid="18"/>
                                        </p:tgtEl>
                                        <p:attrNameLst>
                                          <p:attrName>ppt_h</p:attrName>
                                        </p:attrNameLst>
                                      </p:cBhvr>
                                      <p:tavLst>
                                        <p:tav tm="0">
                                          <p:val>
                                            <p:fltVal val="0"/>
                                          </p:val>
                                        </p:tav>
                                        <p:tav tm="100000">
                                          <p:val>
                                            <p:strVal val="#ppt_h"/>
                                          </p:val>
                                        </p:tav>
                                      </p:tavLst>
                                    </p:anim>
                                    <p:animEffect transition="in" filter="fade">
                                      <p:cBhvr>
                                        <p:cTn id="7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2" grpId="0" animBg="1"/>
      <p:bldP spid="33" grpId="0" animBg="1"/>
      <p:bldP spid="34" grpId="0" animBg="1"/>
      <p:bldP spid="36" grpId="0" animBg="1"/>
      <p:bldP spid="37" grpId="0" animBg="1"/>
      <p:bldP spid="39" grpId="0" animBg="1"/>
      <p:bldP spid="41" grpId="0" animBg="1"/>
      <p:bldP spid="42"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p>
          <a:p>
            <a:pPr algn="r"/>
            <a:r>
              <a:rPr lang="ja-JP" altLang="en-US" sz="2400" dirty="0" smtClean="0">
                <a:solidFill>
                  <a:srgbClr val="FFFFFF"/>
                </a:solidFill>
                <a:effectLst/>
                <a:latin typeface="Arial"/>
                <a:ea typeface="HGP創英角ｺﾞｼｯｸUB" pitchFamily="50" charset="-128"/>
                <a:cs typeface="Arial"/>
              </a:rPr>
              <a:t>とは</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691970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eric-schmid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39800"/>
            <a:ext cx="4327408" cy="2336800"/>
          </a:xfrm>
          <a:prstGeom prst="rect">
            <a:avLst/>
          </a:prstGeom>
          <a:ln>
            <a:noFill/>
          </a:ln>
          <a:effectLst>
            <a:softEdge rad="112500"/>
          </a:effectLst>
        </p:spPr>
      </p:pic>
      <p:grpSp>
        <p:nvGrpSpPr>
          <p:cNvPr id="628738" name="Group 2"/>
          <p:cNvGrpSpPr>
            <a:grpSpLocks/>
          </p:cNvGrpSpPr>
          <p:nvPr/>
        </p:nvGrpSpPr>
        <p:grpSpPr bwMode="auto">
          <a:xfrm>
            <a:off x="685800" y="3403600"/>
            <a:ext cx="7488238" cy="3257550"/>
            <a:chOff x="432" y="2039"/>
            <a:chExt cx="4717" cy="2052"/>
          </a:xfrm>
        </p:grpSpPr>
        <p:sp>
          <p:nvSpPr>
            <p:cNvPr id="15379" name="Line 3"/>
            <p:cNvSpPr>
              <a:spLocks noChangeShapeType="1"/>
            </p:cNvSpPr>
            <p:nvPr/>
          </p:nvSpPr>
          <p:spPr bwMode="auto">
            <a:xfrm>
              <a:off x="432" y="3082"/>
              <a:ext cx="4717" cy="0"/>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0" name="AutoShape 4"/>
            <p:cNvSpPr>
              <a:spLocks noChangeArrowheads="1"/>
            </p:cNvSpPr>
            <p:nvPr/>
          </p:nvSpPr>
          <p:spPr bwMode="auto">
            <a:xfrm>
              <a:off x="886" y="2039"/>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1" name="AutoShape 5"/>
            <p:cNvSpPr>
              <a:spLocks noChangeArrowheads="1"/>
            </p:cNvSpPr>
            <p:nvPr/>
          </p:nvSpPr>
          <p:spPr bwMode="auto">
            <a:xfrm>
              <a:off x="2518" y="2039"/>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2" name="AutoShape 6"/>
            <p:cNvSpPr>
              <a:spLocks noChangeArrowheads="1"/>
            </p:cNvSpPr>
            <p:nvPr/>
          </p:nvSpPr>
          <p:spPr bwMode="auto">
            <a:xfrm>
              <a:off x="1204" y="2039"/>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3" name="AutoShape 7"/>
            <p:cNvSpPr>
              <a:spLocks noChangeArrowheads="1"/>
            </p:cNvSpPr>
            <p:nvPr/>
          </p:nvSpPr>
          <p:spPr bwMode="auto">
            <a:xfrm>
              <a:off x="2201" y="2039"/>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4" name="AutoShape 8"/>
            <p:cNvSpPr>
              <a:spLocks noChangeArrowheads="1"/>
            </p:cNvSpPr>
            <p:nvPr/>
          </p:nvSpPr>
          <p:spPr bwMode="auto">
            <a:xfrm>
              <a:off x="3153" y="2039"/>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5" name="AutoShape 9"/>
            <p:cNvSpPr>
              <a:spLocks noChangeArrowheads="1"/>
            </p:cNvSpPr>
            <p:nvPr/>
          </p:nvSpPr>
          <p:spPr bwMode="auto">
            <a:xfrm>
              <a:off x="2836" y="2039"/>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6" name="AutoShape 10"/>
            <p:cNvSpPr>
              <a:spLocks noChangeArrowheads="1"/>
            </p:cNvSpPr>
            <p:nvPr/>
          </p:nvSpPr>
          <p:spPr bwMode="auto">
            <a:xfrm>
              <a:off x="1521" y="2039"/>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7" name="AutoShape 11"/>
            <p:cNvSpPr>
              <a:spLocks noChangeArrowheads="1"/>
            </p:cNvSpPr>
            <p:nvPr/>
          </p:nvSpPr>
          <p:spPr bwMode="auto">
            <a:xfrm>
              <a:off x="1839" y="2039"/>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8" name="AutoShape 12"/>
            <p:cNvSpPr>
              <a:spLocks noChangeArrowheads="1"/>
            </p:cNvSpPr>
            <p:nvPr/>
          </p:nvSpPr>
          <p:spPr bwMode="auto">
            <a:xfrm>
              <a:off x="2246" y="222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9" name="AutoShape 13"/>
            <p:cNvSpPr>
              <a:spLocks noChangeArrowheads="1"/>
            </p:cNvSpPr>
            <p:nvPr/>
          </p:nvSpPr>
          <p:spPr bwMode="auto">
            <a:xfrm>
              <a:off x="3878" y="222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0" name="AutoShape 14"/>
            <p:cNvSpPr>
              <a:spLocks noChangeArrowheads="1"/>
            </p:cNvSpPr>
            <p:nvPr/>
          </p:nvSpPr>
          <p:spPr bwMode="auto">
            <a:xfrm>
              <a:off x="2564" y="222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1" name="AutoShape 15"/>
            <p:cNvSpPr>
              <a:spLocks noChangeArrowheads="1"/>
            </p:cNvSpPr>
            <p:nvPr/>
          </p:nvSpPr>
          <p:spPr bwMode="auto">
            <a:xfrm>
              <a:off x="3561" y="222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2" name="AutoShape 16"/>
            <p:cNvSpPr>
              <a:spLocks noChangeArrowheads="1"/>
            </p:cNvSpPr>
            <p:nvPr/>
          </p:nvSpPr>
          <p:spPr bwMode="auto">
            <a:xfrm>
              <a:off x="4513" y="222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3" name="AutoShape 17"/>
            <p:cNvSpPr>
              <a:spLocks noChangeArrowheads="1"/>
            </p:cNvSpPr>
            <p:nvPr/>
          </p:nvSpPr>
          <p:spPr bwMode="auto">
            <a:xfrm>
              <a:off x="4196" y="222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4" name="AutoShape 18"/>
            <p:cNvSpPr>
              <a:spLocks noChangeArrowheads="1"/>
            </p:cNvSpPr>
            <p:nvPr/>
          </p:nvSpPr>
          <p:spPr bwMode="auto">
            <a:xfrm>
              <a:off x="2881" y="222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5" name="AutoShape 19"/>
            <p:cNvSpPr>
              <a:spLocks noChangeArrowheads="1"/>
            </p:cNvSpPr>
            <p:nvPr/>
          </p:nvSpPr>
          <p:spPr bwMode="auto">
            <a:xfrm>
              <a:off x="3199" y="222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6" name="AutoShape 20"/>
            <p:cNvSpPr>
              <a:spLocks noChangeArrowheads="1"/>
            </p:cNvSpPr>
            <p:nvPr/>
          </p:nvSpPr>
          <p:spPr bwMode="auto">
            <a:xfrm>
              <a:off x="1658" y="249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7" name="AutoShape 21"/>
            <p:cNvSpPr>
              <a:spLocks noChangeArrowheads="1"/>
            </p:cNvSpPr>
            <p:nvPr/>
          </p:nvSpPr>
          <p:spPr bwMode="auto">
            <a:xfrm>
              <a:off x="3290" y="249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8" name="AutoShape 22"/>
            <p:cNvSpPr>
              <a:spLocks noChangeArrowheads="1"/>
            </p:cNvSpPr>
            <p:nvPr/>
          </p:nvSpPr>
          <p:spPr bwMode="auto">
            <a:xfrm>
              <a:off x="1976" y="249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9" name="AutoShape 23"/>
            <p:cNvSpPr>
              <a:spLocks noChangeArrowheads="1"/>
            </p:cNvSpPr>
            <p:nvPr/>
          </p:nvSpPr>
          <p:spPr bwMode="auto">
            <a:xfrm>
              <a:off x="2973" y="249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0" name="AutoShape 24"/>
            <p:cNvSpPr>
              <a:spLocks noChangeArrowheads="1"/>
            </p:cNvSpPr>
            <p:nvPr/>
          </p:nvSpPr>
          <p:spPr bwMode="auto">
            <a:xfrm>
              <a:off x="3925" y="249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1" name="AutoShape 25"/>
            <p:cNvSpPr>
              <a:spLocks noChangeArrowheads="1"/>
            </p:cNvSpPr>
            <p:nvPr/>
          </p:nvSpPr>
          <p:spPr bwMode="auto">
            <a:xfrm>
              <a:off x="3608" y="249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2" name="AutoShape 26"/>
            <p:cNvSpPr>
              <a:spLocks noChangeArrowheads="1"/>
            </p:cNvSpPr>
            <p:nvPr/>
          </p:nvSpPr>
          <p:spPr bwMode="auto">
            <a:xfrm>
              <a:off x="2293" y="249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3" name="AutoShape 27"/>
            <p:cNvSpPr>
              <a:spLocks noChangeArrowheads="1"/>
            </p:cNvSpPr>
            <p:nvPr/>
          </p:nvSpPr>
          <p:spPr bwMode="auto">
            <a:xfrm>
              <a:off x="2611" y="249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pic>
          <p:nvPicPr>
            <p:cNvPr id="15404" name="Cloud"/>
            <p:cNvPicPr>
              <a:picLocks noChangeAspect="1" noEditPoints="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 y="2581"/>
              <a:ext cx="3946" cy="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5" name="Picture 7" descr="j04339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6" y="3306"/>
              <a:ext cx="637" cy="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6" name="Picture 7" descr="j04339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6" y="3443"/>
              <a:ext cx="637" cy="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7" name="Picture 8" descr="j04339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0" y="3408"/>
              <a:ext cx="683"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08" name="Text Box 32"/>
            <p:cNvSpPr txBox="1">
              <a:spLocks noChangeArrowheads="1"/>
            </p:cNvSpPr>
            <p:nvPr/>
          </p:nvSpPr>
          <p:spPr bwMode="auto">
            <a:xfrm>
              <a:off x="2069" y="2856"/>
              <a:ext cx="1383"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rgbClr val="484848"/>
                  </a:solidFill>
                  <a:latin typeface="Arial" charset="0"/>
                  <a:ea typeface="HG丸ｺﾞｼｯｸM-PRO" pitchFamily="50" charset="-128"/>
                </a:defRPr>
              </a:lvl1pPr>
              <a:lvl2pPr marL="742950" indent="-285750" eaLnBrk="0" hangingPunct="0">
                <a:defRPr sz="1400">
                  <a:solidFill>
                    <a:srgbClr val="484848"/>
                  </a:solidFill>
                  <a:latin typeface="Arial" charset="0"/>
                  <a:ea typeface="HG丸ｺﾞｼｯｸM-PRO" pitchFamily="50" charset="-128"/>
                </a:defRPr>
              </a:lvl2pPr>
              <a:lvl3pPr marL="1143000" indent="-228600" eaLnBrk="0" hangingPunct="0">
                <a:defRPr sz="1400">
                  <a:solidFill>
                    <a:srgbClr val="484848"/>
                  </a:solidFill>
                  <a:latin typeface="Arial" charset="0"/>
                  <a:ea typeface="HG丸ｺﾞｼｯｸM-PRO" pitchFamily="50" charset="-128"/>
                </a:defRPr>
              </a:lvl3pPr>
              <a:lvl4pPr marL="1600200" indent="-228600" eaLnBrk="0" hangingPunct="0">
                <a:defRPr sz="1400">
                  <a:solidFill>
                    <a:srgbClr val="484848"/>
                  </a:solidFill>
                  <a:latin typeface="Arial" charset="0"/>
                  <a:ea typeface="HG丸ｺﾞｼｯｸM-PRO" pitchFamily="50" charset="-128"/>
                </a:defRPr>
              </a:lvl4pPr>
              <a:lvl5pPr marL="2057400" indent="-228600" eaLnBrk="0" hangingPunct="0">
                <a:defRPr sz="14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4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4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4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400">
                  <a:solidFill>
                    <a:srgbClr val="484848"/>
                  </a:solidFill>
                  <a:latin typeface="Arial" charset="0"/>
                  <a:ea typeface="HG丸ｺﾞｼｯｸM-PRO" pitchFamily="50" charset="-128"/>
                </a:defRPr>
              </a:lvl9pPr>
            </a:lstStyle>
            <a:p>
              <a:pPr algn="ctr" eaLnBrk="1" hangingPunct="1"/>
              <a:r>
                <a:rPr lang="ja-JP" altLang="en-US" sz="3200" dirty="0">
                  <a:solidFill>
                    <a:srgbClr val="FFFFFF"/>
                  </a:solidFill>
                  <a:effectLst>
                    <a:glow rad="139700">
                      <a:schemeClr val="accent4">
                        <a:satMod val="175000"/>
                        <a:alpha val="40000"/>
                      </a:schemeClr>
                    </a:glow>
                  </a:effectLst>
                  <a:latin typeface="Arial" pitchFamily="34" charset="0"/>
                  <a:ea typeface="HGP創英角ｺﾞｼｯｸUB" pitchFamily="50" charset="-128"/>
                  <a:cs typeface="Arial" pitchFamily="34" charset="0"/>
                </a:rPr>
                <a:t>ネットワーク</a:t>
              </a:r>
            </a:p>
            <a:p>
              <a:pPr algn="ctr" eaLnBrk="1" hangingPunct="1"/>
              <a:r>
                <a:rPr lang="ja-JP" altLang="en-US" sz="2400" dirty="0">
                  <a:solidFill>
                    <a:srgbClr val="FFFFFF"/>
                  </a:solidFill>
                  <a:effectLst>
                    <a:glow rad="139700">
                      <a:schemeClr val="accent4">
                        <a:satMod val="175000"/>
                        <a:alpha val="40000"/>
                      </a:schemeClr>
                    </a:glow>
                  </a:effectLst>
                  <a:latin typeface="Arial" pitchFamily="34" charset="0"/>
                  <a:ea typeface="HGP創英角ｺﾞｼｯｸUB" pitchFamily="50" charset="-128"/>
                  <a:cs typeface="Arial" pitchFamily="34" charset="0"/>
                </a:rPr>
                <a:t>（インターネット）</a:t>
              </a:r>
            </a:p>
          </p:txBody>
        </p:sp>
        <p:sp>
          <p:nvSpPr>
            <p:cNvPr id="15409" name="Text Box 33"/>
            <p:cNvSpPr txBox="1">
              <a:spLocks noChangeArrowheads="1"/>
            </p:cNvSpPr>
            <p:nvPr/>
          </p:nvSpPr>
          <p:spPr bwMode="auto">
            <a:xfrm>
              <a:off x="1731" y="2251"/>
              <a:ext cx="164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rgbClr val="484848"/>
                  </a:solidFill>
                  <a:latin typeface="Arial" charset="0"/>
                  <a:ea typeface="HG丸ｺﾞｼｯｸM-PRO" pitchFamily="50" charset="-128"/>
                </a:defRPr>
              </a:lvl1pPr>
              <a:lvl2pPr marL="742950" indent="-285750" eaLnBrk="0" hangingPunct="0">
                <a:defRPr sz="1400">
                  <a:solidFill>
                    <a:srgbClr val="484848"/>
                  </a:solidFill>
                  <a:latin typeface="Arial" charset="0"/>
                  <a:ea typeface="HG丸ｺﾞｼｯｸM-PRO" pitchFamily="50" charset="-128"/>
                </a:defRPr>
              </a:lvl2pPr>
              <a:lvl3pPr marL="1143000" indent="-228600" eaLnBrk="0" hangingPunct="0">
                <a:defRPr sz="1400">
                  <a:solidFill>
                    <a:srgbClr val="484848"/>
                  </a:solidFill>
                  <a:latin typeface="Arial" charset="0"/>
                  <a:ea typeface="HG丸ｺﾞｼｯｸM-PRO" pitchFamily="50" charset="-128"/>
                </a:defRPr>
              </a:lvl3pPr>
              <a:lvl4pPr marL="1600200" indent="-228600" eaLnBrk="0" hangingPunct="0">
                <a:defRPr sz="1400">
                  <a:solidFill>
                    <a:srgbClr val="484848"/>
                  </a:solidFill>
                  <a:latin typeface="Arial" charset="0"/>
                  <a:ea typeface="HG丸ｺﾞｼｯｸM-PRO" pitchFamily="50" charset="-128"/>
                </a:defRPr>
              </a:lvl4pPr>
              <a:lvl5pPr marL="2057400" indent="-228600" eaLnBrk="0" hangingPunct="0">
                <a:defRPr sz="14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4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4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4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400">
                  <a:solidFill>
                    <a:srgbClr val="484848"/>
                  </a:solidFill>
                  <a:latin typeface="Arial" charset="0"/>
                  <a:ea typeface="HG丸ｺﾞｼｯｸM-PRO" pitchFamily="50" charset="-128"/>
                </a:defRPr>
              </a:lvl9pPr>
            </a:lstStyle>
            <a:p>
              <a:pPr eaLnBrk="1" hangingPunct="1"/>
              <a:r>
                <a:rPr lang="ja-JP" altLang="en-US" dirty="0">
                  <a:solidFill>
                    <a:schemeClr val="bg1"/>
                  </a:solidFill>
                  <a:effectLst>
                    <a:glow rad="101600">
                      <a:schemeClr val="accent4">
                        <a:satMod val="175000"/>
                        <a:alpha val="40000"/>
                      </a:schemeClr>
                    </a:glow>
                  </a:effectLst>
                  <a:latin typeface="Arial" pitchFamily="34" charset="0"/>
                  <a:ea typeface="HGP創英角ｺﾞｼｯｸUB" pitchFamily="50" charset="-128"/>
                  <a:cs typeface="Arial" pitchFamily="34" charset="0"/>
                </a:rPr>
                <a:t>巨大</a:t>
              </a:r>
              <a:r>
                <a:rPr lang="ja-JP" altLang="en-US" dirty="0" smtClean="0">
                  <a:solidFill>
                    <a:schemeClr val="bg1"/>
                  </a:solidFill>
                  <a:effectLst>
                    <a:glow rad="101600">
                      <a:schemeClr val="accent4">
                        <a:satMod val="175000"/>
                        <a:alpha val="40000"/>
                      </a:schemeClr>
                    </a:glow>
                  </a:effectLst>
                  <a:latin typeface="Arial" pitchFamily="34" charset="0"/>
                  <a:ea typeface="HGP創英角ｺﾞｼｯｸUB" pitchFamily="50" charset="-128"/>
                  <a:cs typeface="Arial" pitchFamily="34" charset="0"/>
                </a:rPr>
                <a:t>なコンピューター</a:t>
              </a:r>
              <a:r>
                <a:rPr lang="ja-JP" altLang="en-US" dirty="0">
                  <a:solidFill>
                    <a:schemeClr val="bg1"/>
                  </a:solidFill>
                  <a:effectLst>
                    <a:glow rad="101600">
                      <a:schemeClr val="accent4">
                        <a:satMod val="175000"/>
                        <a:alpha val="40000"/>
                      </a:schemeClr>
                    </a:glow>
                  </a:effectLst>
                  <a:latin typeface="Arial" pitchFamily="34" charset="0"/>
                  <a:ea typeface="HGP創英角ｺﾞｼｯｸUB" pitchFamily="50" charset="-128"/>
                  <a:cs typeface="Arial" pitchFamily="34" charset="0"/>
                </a:rPr>
                <a:t>・システム群</a:t>
              </a:r>
            </a:p>
          </p:txBody>
        </p:sp>
        <p:sp>
          <p:nvSpPr>
            <p:cNvPr id="15410" name="AutoShape 34"/>
            <p:cNvSpPr>
              <a:spLocks noChangeArrowheads="1"/>
            </p:cNvSpPr>
            <p:nvPr/>
          </p:nvSpPr>
          <p:spPr bwMode="auto">
            <a:xfrm>
              <a:off x="432" y="2039"/>
              <a:ext cx="363" cy="771"/>
            </a:xfrm>
            <a:prstGeom prst="upArrow">
              <a:avLst>
                <a:gd name="adj1" fmla="val 68593"/>
                <a:gd name="adj2" fmla="val 55095"/>
              </a:avLst>
            </a:prstGeom>
            <a:solidFill>
              <a:srgbClr val="FF6666"/>
            </a:solidFill>
            <a:ln>
              <a:noFill/>
              <a:headEnd/>
              <a:tailEn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eaVert" wrap="none" anchor="ctr"/>
            <a:lstStyle/>
            <a:p>
              <a:pPr algn="ctr"/>
              <a:r>
                <a:rPr lang="ja-JP" altLang="en-US" sz="1600" dirty="0">
                  <a:solidFill>
                    <a:srgbClr val="FFFFFF"/>
                  </a:solidFill>
                  <a:ea typeface="HGP創英角ｺﾞｼｯｸUB" pitchFamily="50" charset="-128"/>
                  <a:cs typeface="Arial" pitchFamily="34" charset="0"/>
                </a:rPr>
                <a:t>向こう側</a:t>
              </a:r>
            </a:p>
          </p:txBody>
        </p:sp>
        <p:sp>
          <p:nvSpPr>
            <p:cNvPr id="15411" name="AutoShape 35"/>
            <p:cNvSpPr>
              <a:spLocks noChangeArrowheads="1"/>
            </p:cNvSpPr>
            <p:nvPr/>
          </p:nvSpPr>
          <p:spPr bwMode="auto">
            <a:xfrm>
              <a:off x="432" y="3265"/>
              <a:ext cx="363" cy="772"/>
            </a:xfrm>
            <a:prstGeom prst="downArrow">
              <a:avLst>
                <a:gd name="adj1" fmla="val 68593"/>
                <a:gd name="adj2" fmla="val 51238"/>
              </a:avLst>
            </a:prstGeom>
            <a:solidFill>
              <a:srgbClr val="008000"/>
            </a:solidFill>
            <a:ln>
              <a:noFill/>
              <a:headEnd/>
              <a:tailEn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eaVert" wrap="none" anchor="ctr"/>
            <a:lstStyle/>
            <a:p>
              <a:pPr algn="ctr"/>
              <a:r>
                <a:rPr lang="ja-JP" altLang="en-US" sz="1600">
                  <a:solidFill>
                    <a:srgbClr val="FFFFFF"/>
                  </a:solidFill>
                  <a:ea typeface="HGP創英角ｺﾞｼｯｸUB" pitchFamily="50" charset="-128"/>
                  <a:cs typeface="Arial" pitchFamily="34" charset="0"/>
                </a:rPr>
                <a:t>こちら側</a:t>
              </a:r>
            </a:p>
          </p:txBody>
        </p:sp>
        <p:pic>
          <p:nvPicPr>
            <p:cNvPr id="15412" name="Picture 36" descr="MCj0424204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4" y="3312"/>
              <a:ext cx="27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3" name="Picture 37" descr="MCj0432629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2" y="3360"/>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3" name="Rectangle 38"/>
          <p:cNvSpPr>
            <a:spLocks noGrp="1" noChangeArrowheads="1"/>
          </p:cNvSpPr>
          <p:nvPr>
            <p:ph type="title"/>
          </p:nvPr>
        </p:nvSpPr>
        <p:spPr/>
        <p:txBody>
          <a:bodyPr/>
          <a:lstStyle/>
          <a:p>
            <a:pPr eaLnBrk="1" hangingPunct="1"/>
            <a:r>
              <a:rPr lang="ja-JP" altLang="en-US" sz="2800" dirty="0" smtClean="0"/>
              <a:t>クラウド・コンピューティングの起源と</a:t>
            </a:r>
            <a:r>
              <a:rPr lang="en-US" altLang="ja-JP" sz="2800" dirty="0" smtClean="0"/>
              <a:t>Google</a:t>
            </a:r>
            <a:r>
              <a:rPr lang="ja-JP" altLang="en-US" sz="2800" dirty="0" smtClean="0"/>
              <a:t>の定義</a:t>
            </a:r>
          </a:p>
        </p:txBody>
      </p:sp>
      <p:sp>
        <p:nvSpPr>
          <p:cNvPr id="628775" name="AutoShape 39"/>
          <p:cNvSpPr>
            <a:spLocks noChangeArrowheads="1"/>
          </p:cNvSpPr>
          <p:nvPr/>
        </p:nvSpPr>
        <p:spPr bwMode="auto">
          <a:xfrm>
            <a:off x="5480050" y="5156078"/>
            <a:ext cx="3215563" cy="306467"/>
          </a:xfrm>
          <a:prstGeom prst="wedgeRoundRectCallout">
            <a:avLst>
              <a:gd name="adj1" fmla="val -37036"/>
              <a:gd name="adj2" fmla="val 104252"/>
              <a:gd name="adj3" fmla="val 16667"/>
            </a:avLst>
          </a:prstGeom>
          <a:solidFill>
            <a:srgbClr val="008000"/>
          </a:solidFill>
          <a:ln>
            <a:noFill/>
            <a:headEnd/>
            <a:tailEn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ja-JP" altLang="en-US" sz="1200" dirty="0" smtClean="0">
                <a:solidFill>
                  <a:schemeClr val="bg1"/>
                </a:solidFill>
                <a:ea typeface="HGP創英角ｺﾞｼｯｸUB" pitchFamily="50" charset="-128"/>
                <a:cs typeface="Arial" pitchFamily="34" charset="0"/>
              </a:rPr>
              <a:t>利用する側：自分</a:t>
            </a:r>
            <a:r>
              <a:rPr lang="ja-JP" altLang="en-US" sz="1200" dirty="0">
                <a:solidFill>
                  <a:schemeClr val="bg1"/>
                </a:solidFill>
                <a:ea typeface="HGP創英角ｺﾞｼｯｸUB" pitchFamily="50" charset="-128"/>
                <a:cs typeface="Arial" pitchFamily="34" charset="0"/>
              </a:rPr>
              <a:t>専用</a:t>
            </a:r>
            <a:r>
              <a:rPr lang="ja-JP" altLang="en-US" sz="1200" dirty="0" smtClean="0">
                <a:solidFill>
                  <a:schemeClr val="bg1"/>
                </a:solidFill>
                <a:ea typeface="HGP創英角ｺﾞｼｯｸUB" pitchFamily="50" charset="-128"/>
                <a:cs typeface="Arial" pitchFamily="34" charset="0"/>
              </a:rPr>
              <a:t>のシステム</a:t>
            </a:r>
            <a:endParaRPr lang="ja-JP" altLang="en-US" sz="1200" dirty="0">
              <a:solidFill>
                <a:schemeClr val="bg1"/>
              </a:solidFill>
              <a:ea typeface="HGP創英角ｺﾞｼｯｸUB" pitchFamily="50" charset="-128"/>
              <a:cs typeface="Arial" pitchFamily="34" charset="0"/>
            </a:endParaRPr>
          </a:p>
        </p:txBody>
      </p:sp>
      <p:sp>
        <p:nvSpPr>
          <p:cNvPr id="628779" name="AutoShape 43"/>
          <p:cNvSpPr>
            <a:spLocks noChangeArrowheads="1"/>
          </p:cNvSpPr>
          <p:nvPr/>
        </p:nvSpPr>
        <p:spPr bwMode="auto">
          <a:xfrm>
            <a:off x="5480050" y="3352800"/>
            <a:ext cx="3206749" cy="306467"/>
          </a:xfrm>
          <a:prstGeom prst="wedgeRoundRectCallout">
            <a:avLst>
              <a:gd name="adj1" fmla="val -32680"/>
              <a:gd name="adj2" fmla="val 124108"/>
              <a:gd name="adj3" fmla="val 16667"/>
            </a:avLst>
          </a:prstGeom>
          <a:solidFill>
            <a:srgbClr val="FF6666"/>
          </a:solidFill>
          <a:ln>
            <a:noFill/>
            <a:headEnd/>
            <a:tailEn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ja-JP" altLang="en-US" sz="1200" dirty="0" smtClean="0">
                <a:solidFill>
                  <a:schemeClr val="bg1"/>
                </a:solidFill>
                <a:ea typeface="HGP創英角ｺﾞｼｯｸUB" pitchFamily="50" charset="-128"/>
                <a:cs typeface="Arial" pitchFamily="34" charset="0"/>
              </a:rPr>
              <a:t>提供する側：世界中</a:t>
            </a:r>
            <a:r>
              <a:rPr lang="ja-JP" altLang="en-US" sz="1200" dirty="0">
                <a:solidFill>
                  <a:schemeClr val="bg1"/>
                </a:solidFill>
                <a:ea typeface="HGP創英角ｺﾞｼｯｸUB" pitchFamily="50" charset="-128"/>
                <a:cs typeface="Arial" pitchFamily="34" charset="0"/>
              </a:rPr>
              <a:t>の複数拠点に分散</a:t>
            </a:r>
            <a:r>
              <a:rPr lang="ja-JP" altLang="en-US" sz="1200" dirty="0" smtClean="0">
                <a:solidFill>
                  <a:schemeClr val="bg1"/>
                </a:solidFill>
                <a:ea typeface="HGP創英角ｺﾞｼｯｸUB" pitchFamily="50" charset="-128"/>
                <a:cs typeface="Arial" pitchFamily="34" charset="0"/>
              </a:rPr>
              <a:t>配置</a:t>
            </a:r>
            <a:endParaRPr lang="ja-JP" altLang="en-US" sz="1200" dirty="0">
              <a:solidFill>
                <a:schemeClr val="bg1"/>
              </a:solidFill>
              <a:ea typeface="HGP創英角ｺﾞｼｯｸUB" pitchFamily="50" charset="-128"/>
              <a:cs typeface="Arial" pitchFamily="34" charset="0"/>
            </a:endParaRPr>
          </a:p>
        </p:txBody>
      </p:sp>
      <p:sp>
        <p:nvSpPr>
          <p:cNvPr id="15378" name="Text Box 42"/>
          <p:cNvSpPr txBox="1">
            <a:spLocks noChangeArrowheads="1"/>
          </p:cNvSpPr>
          <p:nvPr/>
        </p:nvSpPr>
        <p:spPr bwMode="auto">
          <a:xfrm>
            <a:off x="1988344" y="1057738"/>
            <a:ext cx="7079456" cy="1784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rgbClr val="484848"/>
                </a:solidFill>
                <a:latin typeface="Arial" charset="0"/>
                <a:ea typeface="HG丸ｺﾞｼｯｸM-PRO" pitchFamily="50" charset="-128"/>
              </a:defRPr>
            </a:lvl1pPr>
            <a:lvl2pPr marL="742950" indent="-285750" eaLnBrk="0" hangingPunct="0">
              <a:defRPr sz="1400">
                <a:solidFill>
                  <a:srgbClr val="484848"/>
                </a:solidFill>
                <a:latin typeface="Arial" charset="0"/>
                <a:ea typeface="HG丸ｺﾞｼｯｸM-PRO" pitchFamily="50" charset="-128"/>
              </a:defRPr>
            </a:lvl2pPr>
            <a:lvl3pPr marL="1143000" indent="-228600" eaLnBrk="0" hangingPunct="0">
              <a:defRPr sz="1400">
                <a:solidFill>
                  <a:srgbClr val="484848"/>
                </a:solidFill>
                <a:latin typeface="Arial" charset="0"/>
                <a:ea typeface="HG丸ｺﾞｼｯｸM-PRO" pitchFamily="50" charset="-128"/>
              </a:defRPr>
            </a:lvl3pPr>
            <a:lvl4pPr marL="1600200" indent="-228600" eaLnBrk="0" hangingPunct="0">
              <a:defRPr sz="1400">
                <a:solidFill>
                  <a:srgbClr val="484848"/>
                </a:solidFill>
                <a:latin typeface="Arial" charset="0"/>
                <a:ea typeface="HG丸ｺﾞｼｯｸM-PRO" pitchFamily="50" charset="-128"/>
              </a:defRPr>
            </a:lvl4pPr>
            <a:lvl5pPr marL="2057400" indent="-228600" eaLnBrk="0" hangingPunct="0">
              <a:defRPr sz="14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4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4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4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400">
                <a:solidFill>
                  <a:srgbClr val="484848"/>
                </a:solidFill>
                <a:latin typeface="Arial" charset="0"/>
                <a:ea typeface="HG丸ｺﾞｼｯｸM-PRO" pitchFamily="50" charset="-128"/>
              </a:defRPr>
            </a:lvl9pPr>
          </a:lstStyle>
          <a:p>
            <a:pPr eaLnBrk="1" hangingPunct="1">
              <a:lnSpc>
                <a:spcPct val="120000"/>
              </a:lnSpc>
            </a:pPr>
            <a:r>
              <a:rPr lang="en-US" altLang="ja-JP" b="1" dirty="0">
                <a:effectLst>
                  <a:glow rad="101600">
                    <a:schemeClr val="bg1">
                      <a:alpha val="75000"/>
                    </a:schemeClr>
                  </a:glow>
                </a:effectLst>
                <a:latin typeface="Arial"/>
                <a:ea typeface="ＤＦＰ太丸ゴシック体"/>
                <a:cs typeface="Arial"/>
              </a:rPr>
              <a:t>Google CEO </a:t>
            </a:r>
            <a:r>
              <a:rPr lang="ja-JP" altLang="en-US" b="1" dirty="0">
                <a:effectLst>
                  <a:glow rad="101600">
                    <a:schemeClr val="bg1">
                      <a:alpha val="75000"/>
                    </a:schemeClr>
                  </a:glow>
                </a:effectLst>
                <a:latin typeface="Arial"/>
                <a:ea typeface="ＤＦＰ太丸ゴシック体"/>
                <a:cs typeface="Arial"/>
              </a:rPr>
              <a:t>エリック・シュミット</a:t>
            </a:r>
            <a:r>
              <a:rPr lang="ja-JP" altLang="en-US" sz="800" dirty="0">
                <a:effectLst>
                  <a:glow rad="101600">
                    <a:schemeClr val="bg1">
                      <a:alpha val="75000"/>
                    </a:schemeClr>
                  </a:glow>
                </a:effectLst>
                <a:latin typeface="Arial"/>
                <a:ea typeface="ＤＦＰ太丸ゴシック体"/>
                <a:cs typeface="Arial"/>
              </a:rPr>
              <a:t>　</a:t>
            </a:r>
            <a:r>
              <a:rPr lang="en-US" altLang="ja-JP" sz="800" dirty="0" smtClean="0">
                <a:effectLst>
                  <a:glow rad="101600">
                    <a:schemeClr val="bg1">
                      <a:alpha val="75000"/>
                    </a:schemeClr>
                  </a:glow>
                </a:effectLst>
                <a:latin typeface="Arial"/>
                <a:ea typeface="ＤＦＰ太丸ゴシック体"/>
                <a:cs typeface="Arial"/>
              </a:rPr>
              <a:t>6.Mar.2006, “Search Engine Strategies Conference @ San </a:t>
            </a:r>
            <a:r>
              <a:rPr lang="en-US" altLang="ja-JP" sz="800" dirty="0">
                <a:effectLst>
                  <a:glow rad="101600">
                    <a:schemeClr val="bg1">
                      <a:alpha val="75000"/>
                    </a:schemeClr>
                  </a:glow>
                </a:effectLst>
                <a:latin typeface="Arial"/>
                <a:ea typeface="ＤＦＰ太丸ゴシック体"/>
                <a:cs typeface="Arial"/>
              </a:rPr>
              <a:t>Jose, </a:t>
            </a:r>
            <a:r>
              <a:rPr lang="en-US" altLang="ja-JP" sz="800" dirty="0" smtClean="0">
                <a:effectLst>
                  <a:glow rad="101600">
                    <a:schemeClr val="bg1">
                      <a:alpha val="75000"/>
                    </a:schemeClr>
                  </a:glow>
                </a:effectLst>
                <a:latin typeface="Arial"/>
                <a:ea typeface="ＤＦＰ太丸ゴシック体"/>
                <a:cs typeface="Arial"/>
              </a:rPr>
              <a:t>CA</a:t>
            </a:r>
          </a:p>
          <a:p>
            <a:pPr eaLnBrk="1" hangingPunct="1">
              <a:lnSpc>
                <a:spcPct val="120000"/>
              </a:lnSpc>
            </a:pPr>
            <a:r>
              <a:rPr lang="en-US" altLang="ja-JP" sz="800" dirty="0" smtClean="0">
                <a:effectLst>
                  <a:glow rad="101600">
                    <a:schemeClr val="bg1">
                      <a:alpha val="75000"/>
                    </a:schemeClr>
                  </a:glow>
                </a:effectLst>
                <a:latin typeface="Arial"/>
                <a:ea typeface="ＤＦＰ太丸ゴシック体"/>
                <a:cs typeface="Arial"/>
              </a:rPr>
              <a:t> </a:t>
            </a:r>
          </a:p>
          <a:p>
            <a:pPr eaLnBrk="1" hangingPunct="1">
              <a:lnSpc>
                <a:spcPct val="120000"/>
              </a:lnSpc>
              <a:spcBef>
                <a:spcPts val="0"/>
              </a:spcBef>
            </a:pPr>
            <a:r>
              <a:rPr lang="ja-JP" altLang="en-US" dirty="0" smtClean="0">
                <a:effectLst>
                  <a:glow rad="101600">
                    <a:schemeClr val="bg1">
                      <a:alpha val="75000"/>
                    </a:schemeClr>
                  </a:glow>
                </a:effectLst>
                <a:latin typeface="Arial"/>
                <a:ea typeface="ＤＦＰ太丸ゴシック体"/>
                <a:cs typeface="Arial"/>
              </a:rPr>
              <a:t>データ</a:t>
            </a:r>
            <a:r>
              <a:rPr lang="ja-JP" altLang="en-US" dirty="0">
                <a:effectLst>
                  <a:glow rad="101600">
                    <a:schemeClr val="bg1">
                      <a:alpha val="75000"/>
                    </a:schemeClr>
                  </a:glow>
                </a:effectLst>
                <a:latin typeface="Arial"/>
                <a:ea typeface="ＤＦＰ太丸ゴシック体"/>
                <a:cs typeface="Arial"/>
              </a:rPr>
              <a:t>もプログラムも、サーバー群の上に置いて</a:t>
            </a:r>
            <a:r>
              <a:rPr lang="ja-JP" altLang="en-US" dirty="0" smtClean="0">
                <a:effectLst>
                  <a:glow rad="101600">
                    <a:schemeClr val="bg1">
                      <a:alpha val="75000"/>
                    </a:schemeClr>
                  </a:glow>
                </a:effectLst>
                <a:latin typeface="Arial"/>
                <a:ea typeface="ＤＦＰ太丸ゴシック体"/>
                <a:cs typeface="Arial"/>
              </a:rPr>
              <a:t>おこう・・・そう</a:t>
            </a:r>
            <a:r>
              <a:rPr lang="ja-JP" altLang="en-US" dirty="0">
                <a:effectLst>
                  <a:glow rad="101600">
                    <a:schemeClr val="bg1">
                      <a:alpha val="75000"/>
                    </a:schemeClr>
                  </a:glow>
                </a:effectLst>
                <a:latin typeface="Arial"/>
                <a:ea typeface="ＤＦＰ太丸ゴシック体"/>
                <a:cs typeface="Arial"/>
              </a:rPr>
              <a:t>いったものは、どこ</a:t>
            </a:r>
            <a:r>
              <a:rPr lang="ja-JP" altLang="en-US" dirty="0" smtClean="0">
                <a:effectLst>
                  <a:glow rad="101600">
                    <a:schemeClr val="bg1">
                      <a:alpha val="75000"/>
                    </a:schemeClr>
                  </a:glow>
                </a:effectLst>
                <a:latin typeface="Arial"/>
                <a:ea typeface="ＤＦＰ太丸ゴシック体"/>
                <a:cs typeface="Arial"/>
              </a:rPr>
              <a:t>か “</a:t>
            </a:r>
            <a:r>
              <a:rPr lang="ja-JP" altLang="en-US" b="1" dirty="0">
                <a:solidFill>
                  <a:srgbClr val="FF6600"/>
                </a:solidFill>
                <a:effectLst>
                  <a:glow rad="101600">
                    <a:schemeClr val="bg1">
                      <a:alpha val="75000"/>
                    </a:schemeClr>
                  </a:glow>
                </a:effectLst>
                <a:latin typeface="Arial"/>
                <a:ea typeface="ＤＦＰ太丸ゴシック体"/>
                <a:cs typeface="Arial"/>
              </a:rPr>
              <a:t>雲（クラウド）</a:t>
            </a:r>
            <a:r>
              <a:rPr lang="ja-JP" altLang="en-US" dirty="0">
                <a:effectLst>
                  <a:glow rad="101600">
                    <a:schemeClr val="bg1">
                      <a:alpha val="75000"/>
                    </a:schemeClr>
                  </a:glow>
                </a:effectLst>
                <a:latin typeface="Arial"/>
                <a:ea typeface="ＤＦＰ太丸ゴシック体"/>
                <a:cs typeface="Arial"/>
              </a:rPr>
              <a:t>”の中にあればいい。必要なのは</a:t>
            </a:r>
            <a:r>
              <a:rPr lang="ja-JP" altLang="en-US" dirty="0">
                <a:solidFill>
                  <a:srgbClr val="FF6600"/>
                </a:solidFill>
                <a:effectLst>
                  <a:glow rad="101600">
                    <a:schemeClr val="bg1">
                      <a:alpha val="75000"/>
                    </a:schemeClr>
                  </a:glow>
                </a:effectLst>
                <a:latin typeface="Arial"/>
                <a:ea typeface="ＤＦＰ太丸ゴシック体"/>
                <a:cs typeface="Arial"/>
              </a:rPr>
              <a:t>ブラウザーとインターネットへのアクセス</a:t>
            </a:r>
            <a:r>
              <a:rPr lang="ja-JP" altLang="en-US" dirty="0">
                <a:effectLst>
                  <a:glow rad="101600">
                    <a:schemeClr val="bg1">
                      <a:alpha val="75000"/>
                    </a:schemeClr>
                  </a:glow>
                </a:effectLst>
                <a:latin typeface="Arial"/>
                <a:ea typeface="ＤＦＰ太丸ゴシック体"/>
                <a:cs typeface="Arial"/>
              </a:rPr>
              <a:t>。パソコン、マック、携帯電話、ブラックベリー、とにかく手元にある</a:t>
            </a:r>
            <a:r>
              <a:rPr lang="ja-JP" altLang="en-US" dirty="0">
                <a:solidFill>
                  <a:srgbClr val="FF6600"/>
                </a:solidFill>
                <a:effectLst>
                  <a:glow rad="101600">
                    <a:schemeClr val="bg1">
                      <a:alpha val="75000"/>
                    </a:schemeClr>
                  </a:glow>
                </a:effectLst>
                <a:latin typeface="Arial"/>
                <a:ea typeface="ＤＦＰ太丸ゴシック体"/>
                <a:cs typeface="Arial"/>
              </a:rPr>
              <a:t>どんな端末から</a:t>
            </a:r>
            <a:r>
              <a:rPr lang="ja-JP" altLang="en-US" dirty="0" smtClean="0">
                <a:solidFill>
                  <a:srgbClr val="FF6600"/>
                </a:solidFill>
                <a:effectLst>
                  <a:glow rad="101600">
                    <a:schemeClr val="bg1">
                      <a:alpha val="75000"/>
                    </a:schemeClr>
                  </a:glow>
                </a:effectLst>
                <a:latin typeface="Arial"/>
                <a:ea typeface="ＤＦＰ太丸ゴシック体"/>
                <a:cs typeface="Arial"/>
              </a:rPr>
              <a:t>でも</a:t>
            </a:r>
            <a:r>
              <a:rPr lang="ja-JP" altLang="en-US" dirty="0" smtClean="0">
                <a:effectLst>
                  <a:glow rad="101600">
                    <a:schemeClr val="bg1">
                      <a:alpha val="75000"/>
                    </a:schemeClr>
                  </a:glow>
                </a:effectLst>
                <a:latin typeface="Arial"/>
                <a:ea typeface="ＤＦＰ太丸ゴシック体"/>
                <a:cs typeface="Arial"/>
              </a:rPr>
              <a:t>使える・・・データ</a:t>
            </a:r>
            <a:r>
              <a:rPr lang="ja-JP" altLang="en-US" dirty="0">
                <a:effectLst>
                  <a:glow rad="101600">
                    <a:schemeClr val="bg1">
                      <a:alpha val="75000"/>
                    </a:schemeClr>
                  </a:glow>
                </a:effectLst>
                <a:latin typeface="Arial"/>
                <a:ea typeface="ＤＦＰ太丸ゴシック体"/>
                <a:cs typeface="Arial"/>
              </a:rPr>
              <a:t>もデータ処理も、その他あれやこれやもみんな</a:t>
            </a:r>
            <a:r>
              <a:rPr lang="ja-JP" altLang="en-US" dirty="0" smtClean="0">
                <a:effectLst>
                  <a:glow rad="101600">
                    <a:schemeClr val="bg1">
                      <a:alpha val="75000"/>
                    </a:schemeClr>
                  </a:glow>
                </a:effectLst>
                <a:latin typeface="Arial"/>
                <a:ea typeface="ＤＦＰ太丸ゴシック体"/>
                <a:cs typeface="Arial"/>
              </a:rPr>
              <a:t>サーバーに、だ。</a:t>
            </a:r>
            <a:endParaRPr lang="ja-JP" altLang="en-US" sz="1200" dirty="0">
              <a:effectLst>
                <a:glow rad="101600">
                  <a:schemeClr val="bg1">
                    <a:alpha val="75000"/>
                  </a:schemeClr>
                </a:glow>
              </a:effectLst>
              <a:latin typeface="Arial"/>
              <a:ea typeface="ＤＦＰ太丸ゴシック体"/>
              <a:cs typeface="Arial"/>
            </a:endParaRPr>
          </a:p>
        </p:txBody>
      </p:sp>
      <p:sp>
        <p:nvSpPr>
          <p:cNvPr id="2" name="正方形/長方形 1"/>
          <p:cNvSpPr/>
          <p:nvPr/>
        </p:nvSpPr>
        <p:spPr>
          <a:xfrm>
            <a:off x="6354749" y="6397467"/>
            <a:ext cx="2789251" cy="230832"/>
          </a:xfrm>
          <a:prstGeom prst="rect">
            <a:avLst/>
          </a:prstGeom>
        </p:spPr>
        <p:txBody>
          <a:bodyPr wrap="none">
            <a:spAutoFit/>
          </a:bodyPr>
          <a:lstStyle/>
          <a:p>
            <a:r>
              <a:rPr lang="en-US" altLang="ja-JP" sz="900" dirty="0">
                <a:solidFill>
                  <a:schemeClr val="accent6">
                    <a:lumMod val="60000"/>
                    <a:lumOff val="40000"/>
                  </a:schemeClr>
                </a:solidFill>
              </a:rPr>
              <a:t>http://</a:t>
            </a:r>
            <a:r>
              <a:rPr lang="en-US" altLang="ja-JP" sz="900" dirty="0" err="1">
                <a:solidFill>
                  <a:schemeClr val="accent6">
                    <a:lumMod val="60000"/>
                    <a:lumOff val="40000"/>
                  </a:schemeClr>
                </a:solidFill>
              </a:rPr>
              <a:t>www.google.com</a:t>
            </a:r>
            <a:r>
              <a:rPr lang="en-US" altLang="ja-JP" sz="900" dirty="0">
                <a:solidFill>
                  <a:schemeClr val="accent6">
                    <a:lumMod val="60000"/>
                    <a:lumOff val="40000"/>
                  </a:schemeClr>
                </a:solidFill>
              </a:rPr>
              <a:t>/press/podium/ses2006.html</a:t>
            </a:r>
            <a:endParaRPr lang="ja-JP" altLang="en-US" sz="900" dirty="0">
              <a:solidFill>
                <a:schemeClr val="accent6">
                  <a:lumMod val="60000"/>
                  <a:lumOff val="40000"/>
                </a:schemeClr>
              </a:solidFill>
            </a:endParaRPr>
          </a:p>
        </p:txBody>
      </p:sp>
    </p:spTree>
    <p:extLst>
      <p:ext uri="{BB962C8B-B14F-4D97-AF65-F5344CB8AC3E}">
        <p14:creationId xmlns:p14="http://schemas.microsoft.com/office/powerpoint/2010/main" val="289431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78"/>
                                        </p:tgtEl>
                                        <p:attrNameLst>
                                          <p:attrName>style.visibility</p:attrName>
                                        </p:attrNameLst>
                                      </p:cBhvr>
                                      <p:to>
                                        <p:strVal val="visible"/>
                                      </p:to>
                                    </p:set>
                                    <p:animEffect transition="in" filter="wipe(left)">
                                      <p:cBhvr>
                                        <p:cTn id="7" dur="500"/>
                                        <p:tgtEl>
                                          <p:spTgt spid="1537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28738"/>
                                        </p:tgtEl>
                                        <p:attrNameLst>
                                          <p:attrName>style.visibility</p:attrName>
                                        </p:attrNameLst>
                                      </p:cBhvr>
                                      <p:to>
                                        <p:strVal val="visible"/>
                                      </p:to>
                                    </p:set>
                                    <p:animEffect transition="in" filter="box(out)">
                                      <p:cBhvr>
                                        <p:cTn id="12" dur="500"/>
                                        <p:tgtEl>
                                          <p:spTgt spid="6287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28779"/>
                                        </p:tgtEl>
                                        <p:attrNameLst>
                                          <p:attrName>style.visibility</p:attrName>
                                        </p:attrNameLst>
                                      </p:cBhvr>
                                      <p:to>
                                        <p:strVal val="visible"/>
                                      </p:to>
                                    </p:set>
                                    <p:animEffect transition="in" filter="wipe(down)">
                                      <p:cBhvr>
                                        <p:cTn id="17" dur="500"/>
                                        <p:tgtEl>
                                          <p:spTgt spid="6287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28775"/>
                                        </p:tgtEl>
                                        <p:attrNameLst>
                                          <p:attrName>style.visibility</p:attrName>
                                        </p:attrNameLst>
                                      </p:cBhvr>
                                      <p:to>
                                        <p:strVal val="visible"/>
                                      </p:to>
                                    </p:set>
                                    <p:animEffect transition="in" filter="wipe(up)">
                                      <p:cBhvr>
                                        <p:cTn id="22" dur="500"/>
                                        <p:tgtEl>
                                          <p:spTgt spid="628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75" grpId="0" animBg="1"/>
      <p:bldP spid="628779" grpId="0" animBg="1"/>
      <p:bldP spid="1537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8"/>
          <p:cNvSpPr>
            <a:spLocks noGrp="1" noChangeArrowheads="1"/>
          </p:cNvSpPr>
          <p:nvPr>
            <p:ph type="title"/>
          </p:nvPr>
        </p:nvSpPr>
        <p:spPr/>
        <p:txBody>
          <a:bodyPr/>
          <a:lstStyle/>
          <a:p>
            <a:pPr eaLnBrk="1" hangingPunct="1"/>
            <a:r>
              <a:rPr lang="ja-JP" altLang="en-US" sz="2800" dirty="0" smtClean="0"/>
              <a:t>クラウドの定義／</a:t>
            </a:r>
            <a:r>
              <a:rPr lang="en-US" altLang="ja-JP" sz="2800" dirty="0" smtClean="0"/>
              <a:t>NIST</a:t>
            </a:r>
            <a:r>
              <a:rPr lang="ja-JP" altLang="en-US" sz="2800" dirty="0" smtClean="0"/>
              <a:t>の定義</a:t>
            </a:r>
          </a:p>
        </p:txBody>
      </p:sp>
      <p:grpSp>
        <p:nvGrpSpPr>
          <p:cNvPr id="2" name="図形グループ 1"/>
          <p:cNvGrpSpPr/>
          <p:nvPr/>
        </p:nvGrpSpPr>
        <p:grpSpPr>
          <a:xfrm>
            <a:off x="457200" y="2522587"/>
            <a:ext cx="8153400" cy="5297878"/>
            <a:chOff x="457200" y="2561323"/>
            <a:chExt cx="8153400" cy="5297878"/>
          </a:xfrm>
        </p:grpSpPr>
        <p:pic>
          <p:nvPicPr>
            <p:cNvPr id="49" name="図 48" descr="MC9004418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7861" y="2561323"/>
              <a:ext cx="5297878" cy="5297878"/>
            </a:xfrm>
            <a:prstGeom prst="rect">
              <a:avLst/>
            </a:prstGeom>
          </p:spPr>
        </p:pic>
        <p:sp>
          <p:nvSpPr>
            <p:cNvPr id="50" name="テキスト ボックス 49"/>
            <p:cNvSpPr txBox="1"/>
            <p:nvPr/>
          </p:nvSpPr>
          <p:spPr>
            <a:xfrm>
              <a:off x="457200" y="3931088"/>
              <a:ext cx="8153400" cy="1569660"/>
            </a:xfrm>
            <a:prstGeom prst="rect">
              <a:avLst/>
            </a:prstGeom>
            <a:noFill/>
          </p:spPr>
          <p:txBody>
            <a:bodyPr wrap="square" rtlCol="0">
              <a:spAutoFit/>
            </a:bodyPr>
            <a:lstStyle/>
            <a:p>
              <a:pPr algn="r"/>
              <a:r>
                <a:rPr kumimoji="1" lang="ja-JP" altLang="en-US" sz="3200" dirty="0" smtClean="0">
                  <a:solidFill>
                    <a:srgbClr val="0000FF"/>
                  </a:solidFill>
                  <a:effectLst>
                    <a:glow rad="139700">
                      <a:schemeClr val="bg1">
                        <a:alpha val="40000"/>
                      </a:schemeClr>
                    </a:glow>
                  </a:effectLst>
                  <a:latin typeface="ＤＦＰ太丸ゴシック体"/>
                  <a:ea typeface="ＤＦＰ太丸ゴシック体"/>
                  <a:cs typeface="ＤＦＰ太丸ゴシック体"/>
                </a:rPr>
                <a:t>クラウド・コンピューティングは</a:t>
              </a:r>
              <a:endParaRPr kumimoji="1" lang="en-US" altLang="ja-JP" sz="3200" dirty="0" smtClean="0">
                <a:solidFill>
                  <a:srgbClr val="0000FF"/>
                </a:solidFill>
                <a:effectLst>
                  <a:glow rad="139700">
                    <a:schemeClr val="bg1">
                      <a:alpha val="40000"/>
                    </a:schemeClr>
                  </a:glow>
                </a:effectLst>
                <a:latin typeface="ＤＦＰ太丸ゴシック体"/>
                <a:ea typeface="ＤＦＰ太丸ゴシック体"/>
                <a:cs typeface="ＤＦＰ太丸ゴシック体"/>
              </a:endParaRPr>
            </a:p>
            <a:p>
              <a:pPr algn="r"/>
              <a:r>
                <a:rPr kumimoji="1" lang="ja-JP" altLang="en-US" sz="3200" dirty="0" smtClean="0">
                  <a:solidFill>
                    <a:srgbClr val="0000FF"/>
                  </a:solidFill>
                  <a:effectLst>
                    <a:glow rad="139700">
                      <a:schemeClr val="bg1">
                        <a:alpha val="40000"/>
                      </a:schemeClr>
                    </a:glow>
                  </a:effectLst>
                  <a:latin typeface="ＤＦＰ太丸ゴシック体"/>
                  <a:ea typeface="ＤＦＰ太丸ゴシック体"/>
                  <a:cs typeface="ＤＦＰ太丸ゴシック体"/>
                </a:rPr>
                <a:t>コンピューティング資源を</a:t>
              </a:r>
              <a:endParaRPr kumimoji="1" lang="en-US" altLang="ja-JP" sz="3200" dirty="0" smtClean="0">
                <a:solidFill>
                  <a:srgbClr val="0000FF"/>
                </a:solidFill>
                <a:effectLst>
                  <a:glow rad="139700">
                    <a:schemeClr val="bg1">
                      <a:alpha val="40000"/>
                    </a:schemeClr>
                  </a:glow>
                </a:effectLst>
                <a:latin typeface="ＤＦＰ太丸ゴシック体"/>
                <a:ea typeface="ＤＦＰ太丸ゴシック体"/>
                <a:cs typeface="ＤＦＰ太丸ゴシック体"/>
              </a:endParaRPr>
            </a:p>
            <a:p>
              <a:pPr algn="r"/>
              <a:r>
                <a:rPr kumimoji="1" lang="ja-JP" altLang="en-US" sz="3200" dirty="0" smtClean="0">
                  <a:solidFill>
                    <a:srgbClr val="0000FF"/>
                  </a:solidFill>
                  <a:effectLst>
                    <a:glow rad="139700">
                      <a:schemeClr val="bg1">
                        <a:alpha val="40000"/>
                      </a:schemeClr>
                    </a:glow>
                  </a:effectLst>
                  <a:latin typeface="ＤＦＰ太丸ゴシック体"/>
                  <a:ea typeface="ＤＦＰ太丸ゴシック体"/>
                  <a:cs typeface="ＤＦＰ太丸ゴシック体"/>
                </a:rPr>
                <a:t>必要なとき必要なだけ簡単に使える仕組み</a:t>
              </a:r>
              <a:endParaRPr kumimoji="1" lang="ja-JP" altLang="en-US" sz="3200" dirty="0">
                <a:solidFill>
                  <a:srgbClr val="0000FF"/>
                </a:solidFill>
                <a:effectLst>
                  <a:glow rad="139700">
                    <a:schemeClr val="bg1">
                      <a:alpha val="40000"/>
                    </a:schemeClr>
                  </a:glow>
                </a:effectLst>
                <a:latin typeface="ＤＦＰ太丸ゴシック体"/>
                <a:ea typeface="ＤＦＰ太丸ゴシック体"/>
                <a:cs typeface="ＤＦＰ太丸ゴシック体"/>
              </a:endParaRPr>
            </a:p>
          </p:txBody>
        </p:sp>
      </p:grpSp>
      <p:sp>
        <p:nvSpPr>
          <p:cNvPr id="8" name="角丸四角形 7"/>
          <p:cNvSpPr/>
          <p:nvPr/>
        </p:nvSpPr>
        <p:spPr bwMode="auto">
          <a:xfrm>
            <a:off x="4876800" y="2070100"/>
            <a:ext cx="3613477" cy="596900"/>
          </a:xfrm>
          <a:prstGeom prst="roundRect">
            <a:avLst>
              <a:gd name="adj" fmla="val 50000"/>
            </a:avLst>
          </a:prstGeom>
          <a:solidFill>
            <a:srgbClr val="6666FF">
              <a:alpha val="77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配置モデル</a:t>
            </a:r>
          </a:p>
        </p:txBody>
      </p:sp>
      <p:sp>
        <p:nvSpPr>
          <p:cNvPr id="52" name="角丸四角形 51"/>
          <p:cNvSpPr/>
          <p:nvPr/>
        </p:nvSpPr>
        <p:spPr bwMode="auto">
          <a:xfrm>
            <a:off x="4876800" y="1371600"/>
            <a:ext cx="3613477" cy="596900"/>
          </a:xfrm>
          <a:prstGeom prst="roundRect">
            <a:avLst>
              <a:gd name="adj" fmla="val 50000"/>
            </a:avLst>
          </a:prstGeom>
          <a:solidFill>
            <a:srgbClr val="6666FF">
              <a:alpha val="77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smtClean="0">
                <a:solidFill>
                  <a:schemeClr val="bg1"/>
                </a:solidFill>
                <a:latin typeface="ＤＦＰ太丸ゴシック体"/>
                <a:ea typeface="ＤＦＰ太丸ゴシック体"/>
                <a:cs typeface="ＤＦＰ太丸ゴシック体"/>
              </a:rPr>
              <a:t>サービス・モデル</a:t>
            </a:r>
            <a:endParaRPr kumimoji="0" lang="ja-JP" altLang="en-US" sz="2800" b="0" i="0" u="none" strike="noStrike" cap="none" normalizeH="0" baseline="0" dirty="0" smtClean="0">
              <a:ln>
                <a:noFill/>
              </a:ln>
              <a:solidFill>
                <a:schemeClr val="bg1"/>
              </a:solidFill>
              <a:effectLst/>
              <a:latin typeface="ＤＦＰ太丸ゴシック体"/>
              <a:ea typeface="ＤＦＰ太丸ゴシック体"/>
              <a:cs typeface="ＤＦＰ太丸ゴシック体"/>
            </a:endParaRPr>
          </a:p>
        </p:txBody>
      </p:sp>
      <p:sp>
        <p:nvSpPr>
          <p:cNvPr id="53" name="角丸四角形 52"/>
          <p:cNvSpPr/>
          <p:nvPr/>
        </p:nvSpPr>
        <p:spPr bwMode="auto">
          <a:xfrm>
            <a:off x="4876800" y="2755900"/>
            <a:ext cx="3613477" cy="596900"/>
          </a:xfrm>
          <a:prstGeom prst="roundRect">
            <a:avLst>
              <a:gd name="adj" fmla="val 50000"/>
            </a:avLst>
          </a:prstGeom>
          <a:solidFill>
            <a:srgbClr val="6666FF">
              <a:alpha val="77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5</a:t>
            </a:r>
            <a:r>
              <a:rPr kumimoji="0" lang="ja-JP" altLang="en-US" sz="2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つの重要な特徴</a:t>
            </a:r>
          </a:p>
        </p:txBody>
      </p:sp>
      <p:pic>
        <p:nvPicPr>
          <p:cNvPr id="10" name="図 9" descr="スクリーンショット 2013-09-16 13.26.2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122" y="1085119"/>
            <a:ext cx="2923278" cy="2431676"/>
          </a:xfrm>
          <a:prstGeom prst="rect">
            <a:avLst/>
          </a:prstGeom>
          <a:ln>
            <a:noFill/>
          </a:ln>
          <a:effectLst>
            <a:outerShdw blurRad="292100" dist="139700" dir="2700000" algn="tl" rotWithShape="0">
              <a:srgbClr val="333333">
                <a:alpha val="65000"/>
              </a:srgbClr>
            </a:outerShdw>
          </a:effectLst>
        </p:spPr>
      </p:pic>
      <p:sp>
        <p:nvSpPr>
          <p:cNvPr id="5" name="正方形/長方形 4"/>
          <p:cNvSpPr/>
          <p:nvPr/>
        </p:nvSpPr>
        <p:spPr>
          <a:xfrm>
            <a:off x="761902" y="3523020"/>
            <a:ext cx="2723823" cy="369332"/>
          </a:xfrm>
          <a:prstGeom prst="rect">
            <a:avLst/>
          </a:prstGeom>
        </p:spPr>
        <p:txBody>
          <a:bodyPr wrap="none">
            <a:spAutoFit/>
          </a:bodyPr>
          <a:lstStyle/>
          <a:p>
            <a:pPr algn="ctr"/>
            <a:r>
              <a:rPr lang="ja-JP" altLang="en-US" sz="1800" dirty="0">
                <a:solidFill>
                  <a:schemeClr val="tx1">
                    <a:lumMod val="85000"/>
                    <a:lumOff val="15000"/>
                  </a:schemeClr>
                </a:solidFill>
                <a:effectLst/>
                <a:latin typeface="ＤＦＰ太丸ゴシック体"/>
                <a:ea typeface="ＤＦＰ太丸ゴシック体"/>
                <a:cs typeface="ＤＦＰ太丸ゴシック体"/>
              </a:rPr>
              <a:t>米国国立標準技術</a:t>
            </a:r>
            <a:r>
              <a:rPr lang="ja-JP" altLang="en-US" sz="1800" dirty="0" smtClean="0">
                <a:solidFill>
                  <a:schemeClr val="tx1">
                    <a:lumMod val="85000"/>
                    <a:lumOff val="15000"/>
                  </a:schemeClr>
                </a:solidFill>
                <a:effectLst/>
                <a:latin typeface="ＤＦＰ太丸ゴシック体"/>
                <a:ea typeface="ＤＦＰ太丸ゴシック体"/>
                <a:cs typeface="ＤＦＰ太丸ゴシック体"/>
              </a:rPr>
              <a:t>研究所</a:t>
            </a:r>
            <a:endParaRPr lang="ja-JP" altLang="en-US" sz="800" dirty="0">
              <a:solidFill>
                <a:schemeClr val="tx1">
                  <a:lumMod val="85000"/>
                  <a:lumOff val="15000"/>
                </a:schemeClr>
              </a:solidFill>
              <a:effectLst/>
              <a:latin typeface="ＤＦＰ太丸ゴシック体"/>
              <a:ea typeface="ＤＦＰ太丸ゴシック体"/>
              <a:cs typeface="ＤＦＰ太丸ゴシック体"/>
            </a:endParaRPr>
          </a:p>
        </p:txBody>
      </p:sp>
      <p:sp>
        <p:nvSpPr>
          <p:cNvPr id="3" name="正方形/長方形 2"/>
          <p:cNvSpPr/>
          <p:nvPr/>
        </p:nvSpPr>
        <p:spPr>
          <a:xfrm>
            <a:off x="761902" y="5560708"/>
            <a:ext cx="7848698" cy="840092"/>
          </a:xfrm>
          <a:prstGeom prst="rect">
            <a:avLst/>
          </a:prstGeom>
          <a:solidFill>
            <a:srgbClr val="0000FF">
              <a:alpha val="70000"/>
            </a:srgbClr>
          </a:solid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solidFill>
                  <a:srgbClr val="FFFFFF"/>
                </a:solidFill>
                <a:latin typeface="ＭＳ Ｐゴシック"/>
                <a:ea typeface="ＭＳ Ｐゴシック"/>
                <a:cs typeface="ＭＳ Ｐゴシック"/>
              </a:rPr>
              <a:t>「クラウドコンピューティング</a:t>
            </a:r>
            <a:r>
              <a:rPr lang="ja-JP" altLang="en-US" sz="1200" dirty="0">
                <a:solidFill>
                  <a:srgbClr val="FFFFFF"/>
                </a:solidFill>
                <a:latin typeface="ＭＳ Ｐゴシック"/>
                <a:ea typeface="ＭＳ Ｐゴシック"/>
                <a:cs typeface="ＭＳ Ｐゴシック"/>
              </a:rPr>
              <a:t>とは、ネットワーク、サーバー、ストレージ、アプリケーション、サービスなどの構成可能なコンピューティングリソースの共用プールに対して、便利かつオンデマンドにアクセスでき、最小の管理労力またはサービスプロバイダ間の相互動作によって迅速に提供され利用できるという、モデルのひとつで</a:t>
            </a:r>
            <a:r>
              <a:rPr lang="ja-JP" altLang="en-US" sz="1200" dirty="0" smtClean="0">
                <a:solidFill>
                  <a:srgbClr val="FFFFFF"/>
                </a:solidFill>
                <a:latin typeface="ＭＳ Ｐゴシック"/>
                <a:ea typeface="ＭＳ Ｐゴシック"/>
                <a:cs typeface="ＭＳ Ｐゴシック"/>
              </a:rPr>
              <a:t>ある　</a:t>
            </a:r>
            <a:r>
              <a:rPr lang="en-US" altLang="ja-JP" sz="1200" dirty="0" smtClean="0">
                <a:solidFill>
                  <a:srgbClr val="FFFFFF"/>
                </a:solidFill>
                <a:latin typeface="ＭＳ Ｐゴシック"/>
                <a:ea typeface="ＭＳ Ｐゴシック"/>
                <a:cs typeface="ＭＳ Ｐゴシック"/>
              </a:rPr>
              <a:t>(NIST</a:t>
            </a:r>
            <a:r>
              <a:rPr lang="ja-JP" altLang="en-US" sz="1200" dirty="0" smtClean="0">
                <a:solidFill>
                  <a:srgbClr val="FFFFFF"/>
                </a:solidFill>
                <a:latin typeface="ＭＳ Ｐゴシック"/>
                <a:ea typeface="ＭＳ Ｐゴシック"/>
                <a:cs typeface="ＭＳ Ｐゴシック"/>
              </a:rPr>
              <a:t>の定義</a:t>
            </a:r>
            <a:r>
              <a:rPr lang="en-US" altLang="ja-JP" sz="1200" dirty="0" smtClean="0">
                <a:solidFill>
                  <a:srgbClr val="FFFFFF"/>
                </a:solidFill>
                <a:latin typeface="ＭＳ Ｐゴシック"/>
                <a:ea typeface="ＭＳ Ｐゴシック"/>
                <a:cs typeface="ＭＳ Ｐゴシック"/>
              </a:rPr>
              <a:t>)</a:t>
            </a:r>
            <a:r>
              <a:rPr lang="ja-JP" altLang="en-US" sz="1200" dirty="0" smtClean="0">
                <a:solidFill>
                  <a:srgbClr val="FFFFFF"/>
                </a:solidFill>
                <a:latin typeface="ＭＳ Ｐゴシック"/>
                <a:ea typeface="ＭＳ Ｐゴシック"/>
                <a:cs typeface="ＭＳ Ｐゴシック"/>
              </a:rPr>
              <a:t>」。</a:t>
            </a:r>
            <a:endParaRPr kumimoji="1" lang="ja-JP" altLang="en-US" sz="1200" dirty="0">
              <a:solidFill>
                <a:srgbClr val="FFFFFF"/>
              </a:solidFill>
              <a:effectLst/>
              <a:latin typeface="ＭＳ Ｐゴシック"/>
              <a:ea typeface="ＭＳ Ｐゴシック"/>
              <a:cs typeface="ＭＳ Ｐゴシック"/>
            </a:endParaRPr>
          </a:p>
        </p:txBody>
      </p:sp>
    </p:spTree>
    <p:extLst>
      <p:ext uri="{BB962C8B-B14F-4D97-AF65-F5344CB8AC3E}">
        <p14:creationId xmlns:p14="http://schemas.microsoft.com/office/powerpoint/2010/main" val="255887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additive="base">
                                        <p:cTn id="14" dur="500"/>
                                        <p:tgtEl>
                                          <p:spTgt spid="52"/>
                                        </p:tgtEl>
                                        <p:attrNameLst>
                                          <p:attrName>ppt_x</p:attrName>
                                        </p:attrNameLst>
                                      </p:cBhvr>
                                      <p:tavLst>
                                        <p:tav tm="0">
                                          <p:val>
                                            <p:strVal val="#ppt_x-#ppt_w*1.125000"/>
                                          </p:val>
                                        </p:tav>
                                        <p:tav tm="100000">
                                          <p:val>
                                            <p:strVal val="#ppt_x"/>
                                          </p:val>
                                        </p:tav>
                                      </p:tavLst>
                                    </p:anim>
                                    <p:animEffect transition="in" filter="wipe(right)">
                                      <p:cBhvr>
                                        <p:cTn id="15" dur="500"/>
                                        <p:tgtEl>
                                          <p:spTgt spid="52"/>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p:tgtEl>
                                          <p:spTgt spid="8"/>
                                        </p:tgtEl>
                                        <p:attrNameLst>
                                          <p:attrName>ppt_x</p:attrName>
                                        </p:attrNameLst>
                                      </p:cBhvr>
                                      <p:tavLst>
                                        <p:tav tm="0">
                                          <p:val>
                                            <p:strVal val="#ppt_x-#ppt_w*1.125000"/>
                                          </p:val>
                                        </p:tav>
                                        <p:tav tm="100000">
                                          <p:val>
                                            <p:strVal val="#ppt_x"/>
                                          </p:val>
                                        </p:tav>
                                      </p:tavLst>
                                    </p:anim>
                                    <p:animEffect transition="in" filter="wipe(right)">
                                      <p:cBhvr>
                                        <p:cTn id="19" dur="500"/>
                                        <p:tgtEl>
                                          <p:spTgt spid="8"/>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p:tgtEl>
                                          <p:spTgt spid="53"/>
                                        </p:tgtEl>
                                        <p:attrNameLst>
                                          <p:attrName>ppt_x</p:attrName>
                                        </p:attrNameLst>
                                      </p:cBhvr>
                                      <p:tavLst>
                                        <p:tav tm="0">
                                          <p:val>
                                            <p:strVal val="#ppt_x-#ppt_w*1.125000"/>
                                          </p:val>
                                        </p:tav>
                                        <p:tav tm="100000">
                                          <p:val>
                                            <p:strVal val="#ppt_x"/>
                                          </p:val>
                                        </p:tav>
                                      </p:tavLst>
                                    </p:anim>
                                    <p:animEffect transition="in" filter="wipe(right)">
                                      <p:cBhvr>
                                        <p:cTn id="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2" grpId="0" animBg="1"/>
      <p:bldP spid="5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30"/>
          <p:cNvSpPr>
            <a:spLocks noGrp="1" noChangeArrowheads="1"/>
          </p:cNvSpPr>
          <p:nvPr>
            <p:ph type="title"/>
          </p:nvPr>
        </p:nvSpPr>
        <p:spPr/>
        <p:txBody>
          <a:bodyPr/>
          <a:lstStyle/>
          <a:p>
            <a:pPr eaLnBrk="1" hangingPunct="1"/>
            <a:r>
              <a:rPr lang="ja-JP" altLang="en-US" sz="2800" dirty="0" smtClean="0">
                <a:ea typeface="ＭＳ Ｐゴシック" charset="-128"/>
              </a:rPr>
              <a:t>クラウドの定義／サービス・モデル </a:t>
            </a:r>
            <a:r>
              <a:rPr lang="en-US" altLang="ja-JP" sz="2800" dirty="0" smtClean="0">
                <a:ea typeface="ＭＳ Ｐゴシック" charset="-128"/>
              </a:rPr>
              <a:t>(Service Model)</a:t>
            </a:r>
            <a:endParaRPr lang="ja-JP" altLang="en-US" sz="2800" dirty="0" smtClean="0">
              <a:ea typeface="ＭＳ Ｐゴシック" charset="-128"/>
            </a:endParaRPr>
          </a:p>
        </p:txBody>
      </p:sp>
      <p:sp>
        <p:nvSpPr>
          <p:cNvPr id="72" name="AutoShape 41"/>
          <p:cNvSpPr>
            <a:spLocks noChangeArrowheads="1"/>
          </p:cNvSpPr>
          <p:nvPr/>
        </p:nvSpPr>
        <p:spPr bwMode="auto">
          <a:xfrm>
            <a:off x="381000" y="1388075"/>
            <a:ext cx="6278563" cy="923925"/>
          </a:xfrm>
          <a:prstGeom prst="roundRect">
            <a:avLst>
              <a:gd name="adj" fmla="val 0"/>
            </a:avLst>
          </a:prstGeom>
          <a:solidFill>
            <a:srgbClr val="3366FF"/>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latin typeface="Arial Black"/>
              <a:ea typeface="ＤＦＰ太丸ゴシック体"/>
              <a:cs typeface="Arial Black"/>
            </a:endParaRPr>
          </a:p>
        </p:txBody>
      </p:sp>
      <p:sp>
        <p:nvSpPr>
          <p:cNvPr id="73" name="AutoShape 42"/>
          <p:cNvSpPr>
            <a:spLocks noChangeArrowheads="1"/>
          </p:cNvSpPr>
          <p:nvPr/>
        </p:nvSpPr>
        <p:spPr bwMode="auto">
          <a:xfrm>
            <a:off x="381000" y="2312000"/>
            <a:ext cx="6278563" cy="923925"/>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latin typeface="Arial Black"/>
              <a:ea typeface="ＤＦＰ太丸ゴシック体"/>
              <a:cs typeface="Arial Black"/>
            </a:endParaRPr>
          </a:p>
        </p:txBody>
      </p:sp>
      <p:sp>
        <p:nvSpPr>
          <p:cNvPr id="74" name="AutoShape 43"/>
          <p:cNvSpPr>
            <a:spLocks noChangeArrowheads="1"/>
          </p:cNvSpPr>
          <p:nvPr/>
        </p:nvSpPr>
        <p:spPr bwMode="auto">
          <a:xfrm>
            <a:off x="381000" y="3235925"/>
            <a:ext cx="6278563" cy="923925"/>
          </a:xfrm>
          <a:prstGeom prst="roundRect">
            <a:avLst>
              <a:gd name="adj" fmla="val 0"/>
            </a:avLst>
          </a:prstGeom>
          <a:solidFill>
            <a:srgbClr val="000090"/>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latin typeface="Arial Black"/>
              <a:ea typeface="ＤＦＰ太丸ゴシック体"/>
              <a:cs typeface="Arial Black"/>
            </a:endParaRPr>
          </a:p>
        </p:txBody>
      </p:sp>
      <p:sp>
        <p:nvSpPr>
          <p:cNvPr id="75" name="AutoShape 44"/>
          <p:cNvSpPr>
            <a:spLocks noChangeArrowheads="1"/>
          </p:cNvSpPr>
          <p:nvPr/>
        </p:nvSpPr>
        <p:spPr bwMode="auto">
          <a:xfrm>
            <a:off x="381000" y="4159850"/>
            <a:ext cx="6278563" cy="923925"/>
          </a:xfrm>
          <a:prstGeom prst="roundRect">
            <a:avLst>
              <a:gd name="adj" fmla="val 0"/>
            </a:avLst>
          </a:prstGeom>
          <a:solidFill>
            <a:srgbClr val="008000"/>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effectLst/>
              <a:latin typeface="Arial Black"/>
              <a:ea typeface="ＤＦＰ太丸ゴシック体"/>
              <a:cs typeface="Arial Black"/>
            </a:endParaRPr>
          </a:p>
        </p:txBody>
      </p:sp>
      <p:sp>
        <p:nvSpPr>
          <p:cNvPr id="76" name="Text Box 45"/>
          <p:cNvSpPr txBox="1">
            <a:spLocks noChangeArrowheads="1"/>
          </p:cNvSpPr>
          <p:nvPr/>
        </p:nvSpPr>
        <p:spPr bwMode="auto">
          <a:xfrm>
            <a:off x="457200" y="1680175"/>
            <a:ext cx="1826141" cy="338554"/>
          </a:xfrm>
          <a:prstGeom prst="rect">
            <a:avLst/>
          </a:prstGeom>
          <a:noFill/>
          <a:ln w="9525">
            <a:noFill/>
            <a:miter lim="800000"/>
            <a:headEnd/>
            <a:tailEnd/>
          </a:ln>
        </p:spPr>
        <p:txBody>
          <a:bodyPr wrap="none">
            <a:spAutoFit/>
          </a:bodyPr>
          <a:lstStyle/>
          <a:p>
            <a:r>
              <a:rPr lang="ja-JP" altLang="en-US" sz="1600" dirty="0">
                <a:solidFill>
                  <a:schemeClr val="bg1"/>
                </a:solidFill>
                <a:effectLst/>
                <a:latin typeface="Arial Black"/>
                <a:ea typeface="ＤＦＰ太丸ゴシック体"/>
                <a:cs typeface="Arial Black"/>
              </a:rPr>
              <a:t>アプリケーション</a:t>
            </a:r>
          </a:p>
        </p:txBody>
      </p:sp>
      <p:sp>
        <p:nvSpPr>
          <p:cNvPr id="77" name="Text Box 46"/>
          <p:cNvSpPr txBox="1">
            <a:spLocks noChangeArrowheads="1"/>
          </p:cNvSpPr>
          <p:nvPr/>
        </p:nvSpPr>
        <p:spPr bwMode="auto">
          <a:xfrm>
            <a:off x="520700" y="2604685"/>
            <a:ext cx="1415772" cy="338554"/>
          </a:xfrm>
          <a:prstGeom prst="rect">
            <a:avLst/>
          </a:prstGeom>
          <a:noFill/>
          <a:ln w="9525">
            <a:noFill/>
            <a:miter lim="800000"/>
            <a:headEnd/>
            <a:tailEnd/>
          </a:ln>
        </p:spPr>
        <p:txBody>
          <a:bodyPr wrap="none">
            <a:spAutoFit/>
          </a:bodyPr>
          <a:lstStyle/>
          <a:p>
            <a:r>
              <a:rPr lang="ja-JP" altLang="en-US" sz="1600" dirty="0">
                <a:solidFill>
                  <a:schemeClr val="bg1"/>
                </a:solidFill>
                <a:effectLst/>
                <a:latin typeface="Arial Black"/>
                <a:ea typeface="ＤＦＰ太丸ゴシック体"/>
                <a:cs typeface="Arial Black"/>
              </a:rPr>
              <a:t>ミドルウェア</a:t>
            </a:r>
          </a:p>
        </p:txBody>
      </p:sp>
      <p:sp>
        <p:nvSpPr>
          <p:cNvPr id="78" name="Text Box 47"/>
          <p:cNvSpPr txBox="1">
            <a:spLocks noChangeArrowheads="1"/>
          </p:cNvSpPr>
          <p:nvPr/>
        </p:nvSpPr>
        <p:spPr bwMode="auto">
          <a:xfrm>
            <a:off x="457200" y="3418610"/>
            <a:ext cx="1826141" cy="584776"/>
          </a:xfrm>
          <a:prstGeom prst="rect">
            <a:avLst/>
          </a:prstGeom>
          <a:noFill/>
          <a:ln w="9525">
            <a:noFill/>
            <a:miter lim="800000"/>
            <a:headEnd/>
            <a:tailEnd/>
          </a:ln>
        </p:spPr>
        <p:txBody>
          <a:bodyPr wrap="none">
            <a:spAutoFit/>
          </a:bodyPr>
          <a:lstStyle/>
          <a:p>
            <a:r>
              <a:rPr lang="ja-JP" altLang="en-US" sz="1600" dirty="0" smtClean="0">
                <a:solidFill>
                  <a:schemeClr val="bg1"/>
                </a:solidFill>
                <a:effectLst/>
                <a:latin typeface="Arial Black"/>
                <a:ea typeface="ＤＦＰ太丸ゴシック体"/>
                <a:cs typeface="Arial Black"/>
              </a:rPr>
              <a:t>オペレーティング</a:t>
            </a:r>
          </a:p>
          <a:p>
            <a:r>
              <a:rPr lang="ja-JP" altLang="en-US" sz="1600" dirty="0" smtClean="0">
                <a:solidFill>
                  <a:schemeClr val="bg1"/>
                </a:solidFill>
                <a:effectLst/>
                <a:latin typeface="Arial Black"/>
                <a:ea typeface="ＤＦＰ太丸ゴシック体"/>
                <a:cs typeface="Arial Black"/>
              </a:rPr>
              <a:t>システム</a:t>
            </a:r>
            <a:endParaRPr lang="en-US" altLang="ja-JP" sz="1600" dirty="0">
              <a:solidFill>
                <a:schemeClr val="bg1"/>
              </a:solidFill>
              <a:effectLst/>
              <a:latin typeface="Arial Black"/>
              <a:ea typeface="ＤＦＰ太丸ゴシック体"/>
              <a:cs typeface="Arial Black"/>
            </a:endParaRPr>
          </a:p>
        </p:txBody>
      </p:sp>
      <p:sp>
        <p:nvSpPr>
          <p:cNvPr id="79" name="Text Box 48"/>
          <p:cNvSpPr txBox="1">
            <a:spLocks noChangeArrowheads="1"/>
          </p:cNvSpPr>
          <p:nvPr/>
        </p:nvSpPr>
        <p:spPr bwMode="auto">
          <a:xfrm>
            <a:off x="520700" y="4452535"/>
            <a:ext cx="1415772" cy="338554"/>
          </a:xfrm>
          <a:prstGeom prst="rect">
            <a:avLst/>
          </a:prstGeom>
          <a:noFill/>
          <a:ln w="9525">
            <a:noFill/>
            <a:miter lim="800000"/>
            <a:headEnd/>
            <a:tailEnd/>
          </a:ln>
        </p:spPr>
        <p:txBody>
          <a:bodyPr wrap="none">
            <a:spAutoFit/>
          </a:bodyPr>
          <a:lstStyle/>
          <a:p>
            <a:r>
              <a:rPr lang="ja-JP" altLang="en-US" sz="1600" dirty="0">
                <a:solidFill>
                  <a:schemeClr val="bg1"/>
                </a:solidFill>
                <a:effectLst/>
                <a:latin typeface="Arial Black"/>
                <a:ea typeface="ＤＦＰ太丸ゴシック体"/>
                <a:cs typeface="Arial Black"/>
              </a:rPr>
              <a:t>ハードウェア</a:t>
            </a:r>
          </a:p>
        </p:txBody>
      </p:sp>
      <p:sp>
        <p:nvSpPr>
          <p:cNvPr id="81" name="AutoShape 50"/>
          <p:cNvSpPr>
            <a:spLocks noChangeArrowheads="1"/>
          </p:cNvSpPr>
          <p:nvPr/>
        </p:nvSpPr>
        <p:spPr bwMode="auto">
          <a:xfrm>
            <a:off x="3659187" y="2398409"/>
            <a:ext cx="1233299" cy="2609165"/>
          </a:xfrm>
          <a:prstGeom prst="roundRect">
            <a:avLst>
              <a:gd name="adj" fmla="val 0"/>
            </a:avLst>
          </a:prstGeom>
          <a:solidFill>
            <a:srgbClr val="FF6666"/>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800" dirty="0" smtClean="0">
              <a:solidFill>
                <a:srgbClr val="FFFFFF"/>
              </a:solidFill>
              <a:latin typeface="Arial Black"/>
              <a:ea typeface="ＤＦＰ太丸ゴシック体"/>
              <a:cs typeface="Arial Black"/>
            </a:endParaRPr>
          </a:p>
          <a:p>
            <a:pPr algn="ctr">
              <a:defRPr/>
            </a:pPr>
            <a:r>
              <a:rPr lang="en-US" altLang="ja-JP" sz="2800" dirty="0" err="1" smtClean="0">
                <a:solidFill>
                  <a:srgbClr val="FFFFFF"/>
                </a:solidFill>
                <a:latin typeface="Arial Black"/>
                <a:ea typeface="ＤＦＰ太丸ゴシック体"/>
                <a:cs typeface="Arial Black"/>
              </a:rPr>
              <a:t>PaaS</a:t>
            </a:r>
            <a:endParaRPr lang="en-US" altLang="ja-JP" sz="2800" dirty="0" smtClean="0">
              <a:solidFill>
                <a:srgbClr val="FFFFFF"/>
              </a:solidFill>
              <a:latin typeface="Arial Black"/>
              <a:ea typeface="ＤＦＰ太丸ゴシック体"/>
              <a:cs typeface="Arial Black"/>
            </a:endParaRPr>
          </a:p>
          <a:p>
            <a:pPr algn="ctr">
              <a:defRPr/>
            </a:pPr>
            <a:endParaRPr lang="en-US" altLang="ja-JP" sz="2800" dirty="0">
              <a:solidFill>
                <a:srgbClr val="FFFFFF"/>
              </a:solidFill>
              <a:latin typeface="Arial Black"/>
              <a:ea typeface="ＤＦＰ太丸ゴシック体"/>
              <a:cs typeface="Arial Black"/>
            </a:endParaRPr>
          </a:p>
          <a:p>
            <a:pPr algn="ctr">
              <a:defRPr/>
            </a:pPr>
            <a:endParaRPr lang="en-US" altLang="ja-JP" sz="2800" dirty="0" smtClean="0">
              <a:solidFill>
                <a:srgbClr val="FFFFFF"/>
              </a:solidFill>
              <a:latin typeface="Arial Black"/>
              <a:ea typeface="ＤＦＰ太丸ゴシック体"/>
              <a:cs typeface="Arial Black"/>
            </a:endParaRPr>
          </a:p>
          <a:p>
            <a:pPr algn="ctr">
              <a:defRPr/>
            </a:pPr>
            <a:endParaRPr lang="en-US" altLang="ja-JP" sz="2800" dirty="0">
              <a:solidFill>
                <a:srgbClr val="FFFFFF"/>
              </a:solidFill>
              <a:latin typeface="Arial Black"/>
              <a:ea typeface="ＤＦＰ太丸ゴシック体"/>
              <a:cs typeface="Arial Black"/>
            </a:endParaRPr>
          </a:p>
          <a:p>
            <a:pPr algn="ctr">
              <a:defRPr/>
            </a:pPr>
            <a:endParaRPr lang="en-US" altLang="ja-JP" sz="2800" dirty="0">
              <a:solidFill>
                <a:srgbClr val="FFFFFF"/>
              </a:solidFill>
              <a:latin typeface="Arial Black"/>
              <a:ea typeface="ＤＦＰ太丸ゴシック体"/>
              <a:cs typeface="Arial Black"/>
            </a:endParaRPr>
          </a:p>
          <a:p>
            <a:pPr algn="ctr">
              <a:defRPr/>
            </a:pPr>
            <a:endParaRPr lang="en-US" altLang="ja-JP" sz="2800" dirty="0">
              <a:solidFill>
                <a:srgbClr val="FFFFFF"/>
              </a:solidFill>
              <a:latin typeface="Arial Black"/>
              <a:ea typeface="ＤＦＰ太丸ゴシック体"/>
              <a:cs typeface="Arial Black"/>
            </a:endParaRPr>
          </a:p>
        </p:txBody>
      </p:sp>
      <p:sp>
        <p:nvSpPr>
          <p:cNvPr id="83" name="Text Box 65"/>
          <p:cNvSpPr txBox="1">
            <a:spLocks noChangeArrowheads="1"/>
          </p:cNvSpPr>
          <p:nvPr/>
        </p:nvSpPr>
        <p:spPr bwMode="auto">
          <a:xfrm>
            <a:off x="3682999" y="3174667"/>
            <a:ext cx="1185674"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Arial Black"/>
                <a:ea typeface="ＤＦＰ太丸ゴシック体"/>
                <a:cs typeface="Arial Black"/>
              </a:rPr>
              <a:t>Platform </a:t>
            </a:r>
            <a:endParaRPr lang="en-US" altLang="ja-JP" sz="1100" dirty="0" smtClean="0">
              <a:solidFill>
                <a:srgbClr val="FFFFFF"/>
              </a:solidFill>
              <a:latin typeface="Arial Black"/>
              <a:ea typeface="ＤＦＰ太丸ゴシック体"/>
              <a:cs typeface="Arial Black"/>
            </a:endParaRPr>
          </a:p>
          <a:p>
            <a:pPr algn="ctr"/>
            <a:r>
              <a:rPr lang="en-US" altLang="ja-JP" sz="1100" dirty="0" smtClean="0">
                <a:solidFill>
                  <a:srgbClr val="FFFFFF"/>
                </a:solidFill>
                <a:latin typeface="Arial Black"/>
                <a:ea typeface="ＤＦＰ太丸ゴシック体"/>
                <a:cs typeface="Arial Black"/>
              </a:rPr>
              <a:t>as </a:t>
            </a:r>
            <a:r>
              <a:rPr lang="en-US" altLang="ja-JP" sz="1100" dirty="0">
                <a:solidFill>
                  <a:srgbClr val="FFFFFF"/>
                </a:solidFill>
                <a:latin typeface="Arial Black"/>
                <a:ea typeface="ＤＦＰ太丸ゴシック体"/>
                <a:cs typeface="Arial Black"/>
              </a:rPr>
              <a:t>a Service</a:t>
            </a:r>
          </a:p>
        </p:txBody>
      </p:sp>
      <p:sp>
        <p:nvSpPr>
          <p:cNvPr id="85" name="AutoShape 51"/>
          <p:cNvSpPr>
            <a:spLocks noChangeArrowheads="1"/>
          </p:cNvSpPr>
          <p:nvPr/>
        </p:nvSpPr>
        <p:spPr bwMode="auto">
          <a:xfrm>
            <a:off x="5027613" y="4233748"/>
            <a:ext cx="1220787" cy="771877"/>
          </a:xfrm>
          <a:prstGeom prst="roundRect">
            <a:avLst>
              <a:gd name="adj" fmla="val 0"/>
            </a:avLst>
          </a:prstGeom>
          <a:solidFill>
            <a:schemeClr val="accent6">
              <a:lumMod val="75000"/>
            </a:schemeClr>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lnSpc>
                <a:spcPts val="2800"/>
              </a:lnSpc>
              <a:defRPr/>
            </a:pPr>
            <a:r>
              <a:rPr lang="en-US" altLang="ja-JP" sz="2800" dirty="0" err="1" smtClean="0">
                <a:solidFill>
                  <a:srgbClr val="FFFFFF"/>
                </a:solidFill>
                <a:latin typeface="Arial Black"/>
                <a:ea typeface="ＤＦＰ太丸ゴシック体"/>
                <a:cs typeface="Arial Black"/>
              </a:rPr>
              <a:t>IaaS</a:t>
            </a:r>
            <a:endParaRPr lang="en-US" altLang="ja-JP" sz="2800" dirty="0" smtClean="0">
              <a:solidFill>
                <a:srgbClr val="FFFFFF"/>
              </a:solidFill>
              <a:latin typeface="Arial Black"/>
              <a:ea typeface="ＤＦＰ太丸ゴシック体"/>
              <a:cs typeface="Arial Black"/>
            </a:endParaRPr>
          </a:p>
          <a:p>
            <a:pPr algn="ctr">
              <a:lnSpc>
                <a:spcPts val="2800"/>
              </a:lnSpc>
              <a:defRPr/>
            </a:pPr>
            <a:endParaRPr lang="en-US" altLang="ja-JP" sz="2800" dirty="0">
              <a:solidFill>
                <a:srgbClr val="FFFFFF"/>
              </a:solidFill>
              <a:latin typeface="Arial Black"/>
              <a:ea typeface="ＤＦＰ太丸ゴシック体"/>
              <a:cs typeface="Arial Black"/>
            </a:endParaRPr>
          </a:p>
        </p:txBody>
      </p:sp>
      <p:sp>
        <p:nvSpPr>
          <p:cNvPr id="87" name="Text Box 66"/>
          <p:cNvSpPr txBox="1">
            <a:spLocks noChangeArrowheads="1"/>
          </p:cNvSpPr>
          <p:nvPr/>
        </p:nvSpPr>
        <p:spPr bwMode="auto">
          <a:xfrm>
            <a:off x="4953000" y="4572075"/>
            <a:ext cx="1365961"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Arial Black"/>
                <a:ea typeface="ＤＦＰ太丸ゴシック体"/>
                <a:cs typeface="Arial Black"/>
              </a:rPr>
              <a:t>Infrastructure </a:t>
            </a:r>
            <a:endParaRPr lang="en-US" altLang="ja-JP" sz="1100" dirty="0" smtClean="0">
              <a:solidFill>
                <a:srgbClr val="FFFFFF"/>
              </a:solidFill>
              <a:latin typeface="Arial Black"/>
              <a:ea typeface="ＤＦＰ太丸ゴシック体"/>
              <a:cs typeface="Arial Black"/>
            </a:endParaRPr>
          </a:p>
          <a:p>
            <a:pPr algn="ctr"/>
            <a:r>
              <a:rPr lang="en-US" altLang="ja-JP" sz="1100" dirty="0" smtClean="0">
                <a:solidFill>
                  <a:srgbClr val="FFFFFF"/>
                </a:solidFill>
                <a:latin typeface="Arial Black"/>
                <a:ea typeface="ＤＦＰ太丸ゴシック体"/>
                <a:cs typeface="Arial Black"/>
              </a:rPr>
              <a:t>as </a:t>
            </a:r>
            <a:r>
              <a:rPr lang="en-US" altLang="ja-JP" sz="1100" dirty="0">
                <a:solidFill>
                  <a:srgbClr val="FFFFFF"/>
                </a:solidFill>
                <a:latin typeface="Arial Black"/>
                <a:ea typeface="ＤＦＰ太丸ゴシック体"/>
                <a:cs typeface="Arial Black"/>
              </a:rPr>
              <a:t>a Service</a:t>
            </a:r>
          </a:p>
        </p:txBody>
      </p:sp>
      <p:sp>
        <p:nvSpPr>
          <p:cNvPr id="92" name="AutoShape 49"/>
          <p:cNvSpPr>
            <a:spLocks noChangeArrowheads="1"/>
          </p:cNvSpPr>
          <p:nvPr/>
        </p:nvSpPr>
        <p:spPr bwMode="auto">
          <a:xfrm>
            <a:off x="2285999" y="1464274"/>
            <a:ext cx="1233299" cy="3543301"/>
          </a:xfrm>
          <a:prstGeom prst="roundRect">
            <a:avLst>
              <a:gd name="adj" fmla="val 0"/>
            </a:avLst>
          </a:prstGeom>
          <a:solidFill>
            <a:srgbClr val="800000"/>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400" dirty="0">
              <a:solidFill>
                <a:srgbClr val="FFFFFF"/>
              </a:solidFill>
              <a:latin typeface="Arial Black"/>
              <a:ea typeface="ＤＦＰ太丸ゴシック体"/>
              <a:cs typeface="Arial Black"/>
            </a:endParaRPr>
          </a:p>
          <a:p>
            <a:pPr algn="ctr">
              <a:defRPr/>
            </a:pPr>
            <a:endParaRPr lang="en-US" altLang="ja-JP" sz="2400" dirty="0">
              <a:solidFill>
                <a:srgbClr val="FFFFFF"/>
              </a:solidFill>
              <a:latin typeface="Arial Black"/>
              <a:ea typeface="ＤＦＰ太丸ゴシック体"/>
              <a:cs typeface="Arial Black"/>
            </a:endParaRPr>
          </a:p>
          <a:p>
            <a:pPr algn="ctr">
              <a:defRPr/>
            </a:pPr>
            <a:endParaRPr lang="en-US" altLang="ja-JP" sz="2400" dirty="0">
              <a:solidFill>
                <a:srgbClr val="FFFFFF"/>
              </a:solidFill>
              <a:latin typeface="Arial Black"/>
              <a:ea typeface="ＤＦＰ太丸ゴシック体"/>
              <a:cs typeface="Arial Black"/>
            </a:endParaRPr>
          </a:p>
        </p:txBody>
      </p:sp>
      <p:sp>
        <p:nvSpPr>
          <p:cNvPr id="90" name="Text Box 64"/>
          <p:cNvSpPr txBox="1">
            <a:spLocks noChangeArrowheads="1"/>
          </p:cNvSpPr>
          <p:nvPr/>
        </p:nvSpPr>
        <p:spPr bwMode="auto">
          <a:xfrm>
            <a:off x="2285998" y="2136799"/>
            <a:ext cx="1233299"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Arial Black"/>
                <a:ea typeface="ＤＦＰ太丸ゴシック体"/>
                <a:cs typeface="Arial Black"/>
              </a:rPr>
              <a:t>Software </a:t>
            </a:r>
            <a:endParaRPr lang="en-US" altLang="ja-JP" sz="1100" dirty="0" smtClean="0">
              <a:solidFill>
                <a:srgbClr val="FFFFFF"/>
              </a:solidFill>
              <a:latin typeface="Arial Black"/>
              <a:ea typeface="ＤＦＰ太丸ゴシック体"/>
              <a:cs typeface="Arial Black"/>
            </a:endParaRPr>
          </a:p>
          <a:p>
            <a:pPr algn="ctr"/>
            <a:r>
              <a:rPr lang="en-US" altLang="ja-JP" sz="1100" dirty="0" smtClean="0">
                <a:solidFill>
                  <a:srgbClr val="FFFFFF"/>
                </a:solidFill>
                <a:latin typeface="Arial Black"/>
                <a:ea typeface="ＤＦＰ太丸ゴシック体"/>
                <a:cs typeface="Arial Black"/>
              </a:rPr>
              <a:t>as </a:t>
            </a:r>
            <a:r>
              <a:rPr lang="en-US" altLang="ja-JP" sz="1100" dirty="0">
                <a:solidFill>
                  <a:srgbClr val="FFFFFF"/>
                </a:solidFill>
                <a:latin typeface="Arial Black"/>
                <a:ea typeface="ＤＦＰ太丸ゴシック体"/>
                <a:cs typeface="Arial Black"/>
              </a:rPr>
              <a:t>a Service</a:t>
            </a:r>
          </a:p>
        </p:txBody>
      </p:sp>
      <p:sp>
        <p:nvSpPr>
          <p:cNvPr id="91" name="正方形/長方形 90"/>
          <p:cNvSpPr/>
          <p:nvPr/>
        </p:nvSpPr>
        <p:spPr>
          <a:xfrm>
            <a:off x="2311505" y="1583309"/>
            <a:ext cx="1182285" cy="523220"/>
          </a:xfrm>
          <a:prstGeom prst="rect">
            <a:avLst/>
          </a:prstGeom>
        </p:spPr>
        <p:txBody>
          <a:bodyPr wrap="none">
            <a:spAutoFit/>
          </a:bodyPr>
          <a:lstStyle/>
          <a:p>
            <a:pPr lvl="0" algn="ctr">
              <a:defRPr/>
            </a:pPr>
            <a:r>
              <a:rPr lang="en-US" altLang="ja-JP" sz="2800" dirty="0" err="1">
                <a:solidFill>
                  <a:srgbClr val="FFFFFF"/>
                </a:solidFill>
                <a:latin typeface="Arial Black"/>
                <a:ea typeface="ＤＦＰ太丸ゴシック体"/>
                <a:cs typeface="Arial Black"/>
              </a:rPr>
              <a:t>SaaS</a:t>
            </a:r>
            <a:endParaRPr lang="en-US" altLang="ja-JP" sz="2800" dirty="0">
              <a:solidFill>
                <a:srgbClr val="FFFFFF"/>
              </a:solidFill>
              <a:latin typeface="Arial Black"/>
              <a:ea typeface="ＤＦＰ太丸ゴシック体"/>
              <a:cs typeface="Arial Black"/>
            </a:endParaRPr>
          </a:p>
        </p:txBody>
      </p:sp>
      <p:sp>
        <p:nvSpPr>
          <p:cNvPr id="8" name="ホームベース 7"/>
          <p:cNvSpPr/>
          <p:nvPr/>
        </p:nvSpPr>
        <p:spPr bwMode="auto">
          <a:xfrm rot="16200000">
            <a:off x="2358434" y="5184379"/>
            <a:ext cx="1088427" cy="1235269"/>
          </a:xfrm>
          <a:prstGeom prst="homePlate">
            <a:avLst>
              <a:gd name="adj" fmla="val 26664"/>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9" name="テキスト ボックス 8"/>
          <p:cNvSpPr txBox="1"/>
          <p:nvPr/>
        </p:nvSpPr>
        <p:spPr>
          <a:xfrm>
            <a:off x="2363190" y="5562600"/>
            <a:ext cx="1078916" cy="646331"/>
          </a:xfrm>
          <a:prstGeom prst="rect">
            <a:avLst/>
          </a:prstGeom>
          <a:noFill/>
        </p:spPr>
        <p:txBody>
          <a:bodyPr wrap="none" rtlCol="0">
            <a:spAutoFit/>
          </a:bodyPr>
          <a:lstStyle/>
          <a:p>
            <a:pPr algn="ctr"/>
            <a:r>
              <a:rPr kumimoji="1" lang="en-US" altLang="ja-JP" sz="1200" dirty="0" smtClean="0">
                <a:solidFill>
                  <a:schemeClr val="bg1"/>
                </a:solidFill>
              </a:rPr>
              <a:t>Salesfoce.com</a:t>
            </a:r>
          </a:p>
          <a:p>
            <a:pPr algn="ctr"/>
            <a:r>
              <a:rPr lang="en-US" altLang="ja-JP" sz="1200" dirty="0" smtClean="0">
                <a:solidFill>
                  <a:schemeClr val="bg1"/>
                </a:solidFill>
              </a:rPr>
              <a:t>Google Apps</a:t>
            </a:r>
          </a:p>
          <a:p>
            <a:pPr algn="ctr"/>
            <a:r>
              <a:rPr lang="en-US" altLang="ja-JP" sz="1200" dirty="0" smtClean="0">
                <a:solidFill>
                  <a:schemeClr val="bg1"/>
                </a:solidFill>
              </a:rPr>
              <a:t>Office 365</a:t>
            </a:r>
            <a:endParaRPr kumimoji="1" lang="ja-JP" altLang="en-US" sz="1200" dirty="0">
              <a:solidFill>
                <a:schemeClr val="bg1"/>
              </a:solidFill>
            </a:endParaRPr>
          </a:p>
        </p:txBody>
      </p:sp>
      <p:sp>
        <p:nvSpPr>
          <p:cNvPr id="100" name="ホームベース 99"/>
          <p:cNvSpPr/>
          <p:nvPr/>
        </p:nvSpPr>
        <p:spPr bwMode="auto">
          <a:xfrm rot="16200000">
            <a:off x="3732248" y="5184377"/>
            <a:ext cx="1088427" cy="1235269"/>
          </a:xfrm>
          <a:prstGeom prst="homePlate">
            <a:avLst>
              <a:gd name="adj" fmla="val 26664"/>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01" name="テキスト ボックス 100"/>
          <p:cNvSpPr txBox="1"/>
          <p:nvPr/>
        </p:nvSpPr>
        <p:spPr>
          <a:xfrm>
            <a:off x="3690404" y="5562599"/>
            <a:ext cx="1172116" cy="646331"/>
          </a:xfrm>
          <a:prstGeom prst="rect">
            <a:avLst/>
          </a:prstGeom>
          <a:noFill/>
        </p:spPr>
        <p:txBody>
          <a:bodyPr wrap="none" rtlCol="0">
            <a:spAutoFit/>
          </a:bodyPr>
          <a:lstStyle/>
          <a:p>
            <a:pPr algn="ctr"/>
            <a:r>
              <a:rPr lang="en-US" altLang="ja-JP" sz="1200" dirty="0" smtClean="0">
                <a:solidFill>
                  <a:schemeClr val="bg1"/>
                </a:solidFill>
              </a:rPr>
              <a:t>Windows Azure</a:t>
            </a:r>
          </a:p>
          <a:p>
            <a:pPr algn="ctr"/>
            <a:r>
              <a:rPr kumimoji="1" lang="en-US" altLang="ja-JP" sz="1200" dirty="0" err="1" smtClean="0">
                <a:solidFill>
                  <a:schemeClr val="bg1"/>
                </a:solidFill>
              </a:rPr>
              <a:t>Force.com</a:t>
            </a:r>
            <a:endParaRPr kumimoji="1" lang="en-US" altLang="ja-JP" sz="1200" dirty="0" smtClean="0">
              <a:solidFill>
                <a:schemeClr val="bg1"/>
              </a:solidFill>
            </a:endParaRPr>
          </a:p>
          <a:p>
            <a:pPr algn="ctr"/>
            <a:r>
              <a:rPr lang="en-US" altLang="ja-JP" sz="1200" dirty="0" smtClean="0">
                <a:solidFill>
                  <a:schemeClr val="bg1"/>
                </a:solidFill>
              </a:rPr>
              <a:t>Google App En</a:t>
            </a:r>
            <a:endParaRPr kumimoji="1" lang="ja-JP" altLang="en-US" sz="1200" dirty="0">
              <a:solidFill>
                <a:schemeClr val="bg1"/>
              </a:solidFill>
            </a:endParaRPr>
          </a:p>
        </p:txBody>
      </p:sp>
      <p:sp>
        <p:nvSpPr>
          <p:cNvPr id="102" name="ホームベース 101"/>
          <p:cNvSpPr/>
          <p:nvPr/>
        </p:nvSpPr>
        <p:spPr bwMode="auto">
          <a:xfrm rot="16200000">
            <a:off x="5106937" y="5184379"/>
            <a:ext cx="1088427" cy="1235269"/>
          </a:xfrm>
          <a:prstGeom prst="homePlate">
            <a:avLst>
              <a:gd name="adj" fmla="val 26664"/>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03" name="テキスト ボックス 102"/>
          <p:cNvSpPr txBox="1"/>
          <p:nvPr/>
        </p:nvSpPr>
        <p:spPr>
          <a:xfrm>
            <a:off x="5053987" y="5577703"/>
            <a:ext cx="1146468" cy="646331"/>
          </a:xfrm>
          <a:prstGeom prst="rect">
            <a:avLst/>
          </a:prstGeom>
          <a:noFill/>
        </p:spPr>
        <p:txBody>
          <a:bodyPr wrap="none" rtlCol="0">
            <a:spAutoFit/>
          </a:bodyPr>
          <a:lstStyle/>
          <a:p>
            <a:pPr algn="ctr"/>
            <a:r>
              <a:rPr lang="en-US" altLang="ja-JP" sz="1200" dirty="0" smtClean="0">
                <a:solidFill>
                  <a:schemeClr val="bg1"/>
                </a:solidFill>
              </a:rPr>
              <a:t>Amazon EC2</a:t>
            </a:r>
          </a:p>
          <a:p>
            <a:pPr algn="ctr"/>
            <a:r>
              <a:rPr kumimoji="1" lang="en-US" altLang="ja-JP" sz="1200" dirty="0" smtClean="0">
                <a:solidFill>
                  <a:schemeClr val="bg1"/>
                </a:solidFill>
              </a:rPr>
              <a:t>IIJ GIO Cloud</a:t>
            </a:r>
          </a:p>
          <a:p>
            <a:pPr algn="ctr"/>
            <a:r>
              <a:rPr lang="en-US" altLang="ja-JP" sz="1200" dirty="0" smtClean="0">
                <a:solidFill>
                  <a:schemeClr val="bg1"/>
                </a:solidFill>
              </a:rPr>
              <a:t>Google Storage</a:t>
            </a:r>
            <a:endParaRPr kumimoji="1" lang="ja-JP" altLang="en-US" sz="1200" dirty="0">
              <a:solidFill>
                <a:schemeClr val="bg1"/>
              </a:solidFill>
            </a:endParaRPr>
          </a:p>
        </p:txBody>
      </p:sp>
      <p:sp>
        <p:nvSpPr>
          <p:cNvPr id="7" name="ホームベース 6"/>
          <p:cNvSpPr/>
          <p:nvPr/>
        </p:nvSpPr>
        <p:spPr bwMode="auto">
          <a:xfrm>
            <a:off x="3666426" y="1583309"/>
            <a:ext cx="4085336" cy="435420"/>
          </a:xfrm>
          <a:prstGeom prst="homePlate">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アプリケーション</a:t>
            </a:r>
          </a:p>
        </p:txBody>
      </p:sp>
      <p:pic>
        <p:nvPicPr>
          <p:cNvPr id="27655" name="Picture 8" descr="j0433942"/>
          <p:cNvPicPr>
            <a:picLocks noChangeAspect="1" noChangeArrowheads="1"/>
          </p:cNvPicPr>
          <p:nvPr/>
        </p:nvPicPr>
        <p:blipFill>
          <a:blip r:embed="rId3"/>
          <a:srcRect/>
          <a:stretch>
            <a:fillRect/>
          </a:stretch>
        </p:blipFill>
        <p:spPr bwMode="auto">
          <a:xfrm>
            <a:off x="7824787" y="1249863"/>
            <a:ext cx="1084263" cy="1084263"/>
          </a:xfrm>
          <a:prstGeom prst="rect">
            <a:avLst/>
          </a:prstGeom>
          <a:noFill/>
          <a:ln w="9525">
            <a:noFill/>
            <a:miter lim="800000"/>
            <a:headEnd/>
            <a:tailEnd/>
          </a:ln>
        </p:spPr>
      </p:pic>
      <p:sp>
        <p:nvSpPr>
          <p:cNvPr id="2" name="テキスト ボックス 1"/>
          <p:cNvSpPr txBox="1"/>
          <p:nvPr/>
        </p:nvSpPr>
        <p:spPr>
          <a:xfrm>
            <a:off x="6742439" y="2140475"/>
            <a:ext cx="1082348" cy="246221"/>
          </a:xfrm>
          <a:prstGeom prst="rect">
            <a:avLst/>
          </a:prstGeom>
          <a:noFill/>
        </p:spPr>
        <p:txBody>
          <a:bodyPr wrap="none" rtlCol="0">
            <a:spAutoFit/>
          </a:bodyPr>
          <a:lstStyle/>
          <a:p>
            <a:pPr algn="r"/>
            <a:r>
              <a:rPr kumimoji="1" lang="ja-JP" altLang="en-US" sz="1000" dirty="0" smtClean="0">
                <a:solidFill>
                  <a:srgbClr val="3366FF"/>
                </a:solidFill>
                <a:latin typeface="ＤＦＰ太丸ゴシック体"/>
                <a:ea typeface="ＤＦＰ太丸ゴシック体"/>
                <a:cs typeface="ＤＦＰ太丸ゴシック体"/>
              </a:rPr>
              <a:t>エンドユーザー</a:t>
            </a:r>
            <a:endParaRPr kumimoji="1" lang="ja-JP" altLang="en-US" sz="1000" dirty="0">
              <a:solidFill>
                <a:srgbClr val="3366FF"/>
              </a:solidFill>
              <a:latin typeface="ＤＦＰ太丸ゴシック体"/>
              <a:ea typeface="ＤＦＰ太丸ゴシック体"/>
              <a:cs typeface="ＤＦＰ太丸ゴシック体"/>
            </a:endParaRPr>
          </a:p>
        </p:txBody>
      </p:sp>
      <p:pic>
        <p:nvPicPr>
          <p:cNvPr id="27654" name="Picture 7" descr="j0433941"/>
          <p:cNvPicPr>
            <a:picLocks noChangeAspect="1" noChangeArrowheads="1"/>
          </p:cNvPicPr>
          <p:nvPr/>
        </p:nvPicPr>
        <p:blipFill>
          <a:blip r:embed="rId4"/>
          <a:srcRect/>
          <a:stretch>
            <a:fillRect/>
          </a:stretch>
        </p:blipFill>
        <p:spPr bwMode="auto">
          <a:xfrm flipH="1">
            <a:off x="7824787" y="2224687"/>
            <a:ext cx="1011238" cy="1011238"/>
          </a:xfrm>
          <a:prstGeom prst="rect">
            <a:avLst/>
          </a:prstGeom>
          <a:noFill/>
          <a:ln w="9525">
            <a:noFill/>
            <a:miter lim="800000"/>
            <a:headEnd/>
            <a:tailEnd/>
          </a:ln>
        </p:spPr>
      </p:pic>
      <p:sp>
        <p:nvSpPr>
          <p:cNvPr id="95" name="ホームベース 94"/>
          <p:cNvSpPr/>
          <p:nvPr/>
        </p:nvSpPr>
        <p:spPr bwMode="auto">
          <a:xfrm>
            <a:off x="4975924" y="2556252"/>
            <a:ext cx="2775838" cy="435420"/>
          </a:xfrm>
          <a:prstGeom prst="homePlate">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Black"/>
                <a:ea typeface="ＤＦＰ太丸ゴシック体"/>
                <a:cs typeface="Arial Black"/>
              </a:rPr>
              <a:t>ミドルウェア</a:t>
            </a:r>
          </a:p>
        </p:txBody>
      </p:sp>
      <p:sp>
        <p:nvSpPr>
          <p:cNvPr id="42" name="テキスト ボックス 41"/>
          <p:cNvSpPr txBox="1"/>
          <p:nvPr/>
        </p:nvSpPr>
        <p:spPr>
          <a:xfrm>
            <a:off x="6638012" y="3036167"/>
            <a:ext cx="1210588" cy="400110"/>
          </a:xfrm>
          <a:prstGeom prst="rect">
            <a:avLst/>
          </a:prstGeom>
          <a:noFill/>
        </p:spPr>
        <p:txBody>
          <a:bodyPr wrap="none" rtlCol="0">
            <a:spAutoFit/>
          </a:bodyPr>
          <a:lstStyle/>
          <a:p>
            <a:pPr algn="r"/>
            <a:r>
              <a:rPr kumimoji="1" lang="ja-JP" altLang="en-US" sz="1000" dirty="0" smtClean="0">
                <a:solidFill>
                  <a:srgbClr val="0000FF"/>
                </a:solidFill>
                <a:latin typeface="Arial Black"/>
                <a:ea typeface="ＤＦＰ太丸ゴシック体"/>
                <a:cs typeface="Arial Black"/>
              </a:rPr>
              <a:t>アプリケーション</a:t>
            </a:r>
            <a:endParaRPr kumimoji="1" lang="en-US" altLang="ja-JP" sz="1000" dirty="0" smtClean="0">
              <a:solidFill>
                <a:srgbClr val="0000FF"/>
              </a:solidFill>
              <a:latin typeface="Arial Black"/>
              <a:ea typeface="ＤＦＰ太丸ゴシック体"/>
              <a:cs typeface="Arial Black"/>
            </a:endParaRPr>
          </a:p>
          <a:p>
            <a:pPr algn="r"/>
            <a:r>
              <a:rPr lang="ja-JP" altLang="en-US" sz="1000" dirty="0" smtClean="0">
                <a:solidFill>
                  <a:srgbClr val="0000FF"/>
                </a:solidFill>
                <a:latin typeface="Arial Black"/>
                <a:ea typeface="ＤＦＰ太丸ゴシック体"/>
                <a:cs typeface="Arial Black"/>
              </a:rPr>
              <a:t>開発者</a:t>
            </a:r>
            <a:endParaRPr kumimoji="1" lang="ja-JP" altLang="en-US" sz="1000" dirty="0">
              <a:solidFill>
                <a:srgbClr val="0000FF"/>
              </a:solidFill>
              <a:latin typeface="Arial Black"/>
              <a:ea typeface="ＤＦＰ太丸ゴシック体"/>
              <a:cs typeface="Arial Black"/>
            </a:endParaRPr>
          </a:p>
        </p:txBody>
      </p:sp>
      <p:sp>
        <p:nvSpPr>
          <p:cNvPr id="96" name="ホームベース 95"/>
          <p:cNvSpPr/>
          <p:nvPr/>
        </p:nvSpPr>
        <p:spPr bwMode="auto">
          <a:xfrm>
            <a:off x="6363843" y="4402709"/>
            <a:ext cx="1387919" cy="435420"/>
          </a:xfrm>
          <a:prstGeom prst="homePlat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Black"/>
                <a:ea typeface="ＤＦＰ太丸ゴシック体"/>
                <a:cs typeface="Arial Black"/>
              </a:rPr>
              <a:t>仮想マシン</a:t>
            </a:r>
          </a:p>
        </p:txBody>
      </p:sp>
      <p:pic>
        <p:nvPicPr>
          <p:cNvPr id="97" name="Picture 7" descr="j0433941"/>
          <p:cNvPicPr>
            <a:picLocks noChangeAspect="1" noChangeArrowheads="1"/>
          </p:cNvPicPr>
          <p:nvPr/>
        </p:nvPicPr>
        <p:blipFill>
          <a:blip r:embed="rId4"/>
          <a:srcRect/>
          <a:stretch>
            <a:fillRect/>
          </a:stretch>
        </p:blipFill>
        <p:spPr bwMode="auto">
          <a:xfrm flipH="1">
            <a:off x="7824787" y="4042146"/>
            <a:ext cx="1011238" cy="1011238"/>
          </a:xfrm>
          <a:prstGeom prst="rect">
            <a:avLst/>
          </a:prstGeom>
          <a:noFill/>
          <a:ln w="9525">
            <a:noFill/>
            <a:miter lim="800000"/>
            <a:headEnd/>
            <a:tailEnd/>
          </a:ln>
        </p:spPr>
      </p:pic>
      <p:sp>
        <p:nvSpPr>
          <p:cNvPr id="43" name="テキスト ボックス 42"/>
          <p:cNvSpPr txBox="1"/>
          <p:nvPr/>
        </p:nvSpPr>
        <p:spPr>
          <a:xfrm>
            <a:off x="6870680" y="4857689"/>
            <a:ext cx="954107" cy="400110"/>
          </a:xfrm>
          <a:prstGeom prst="rect">
            <a:avLst/>
          </a:prstGeom>
          <a:noFill/>
        </p:spPr>
        <p:txBody>
          <a:bodyPr wrap="none" rtlCol="0">
            <a:spAutoFit/>
          </a:bodyPr>
          <a:lstStyle/>
          <a:p>
            <a:pPr algn="r"/>
            <a:r>
              <a:rPr kumimoji="1" lang="ja-JP" altLang="en-US" sz="1000" dirty="0" smtClean="0">
                <a:solidFill>
                  <a:srgbClr val="800000"/>
                </a:solidFill>
                <a:latin typeface="Arial Black"/>
                <a:ea typeface="ＤＦＰ太丸ゴシック体"/>
                <a:cs typeface="Arial Black"/>
              </a:rPr>
              <a:t>システム</a:t>
            </a:r>
            <a:endParaRPr kumimoji="1" lang="en-US" altLang="ja-JP" sz="1000" dirty="0" smtClean="0">
              <a:solidFill>
                <a:srgbClr val="800000"/>
              </a:solidFill>
              <a:latin typeface="Arial Black"/>
              <a:ea typeface="ＤＦＰ太丸ゴシック体"/>
              <a:cs typeface="Arial Black"/>
            </a:endParaRPr>
          </a:p>
          <a:p>
            <a:pPr algn="r"/>
            <a:r>
              <a:rPr lang="ja-JP" altLang="en-US" sz="1000" dirty="0" smtClean="0">
                <a:solidFill>
                  <a:srgbClr val="800000"/>
                </a:solidFill>
                <a:latin typeface="Arial Black"/>
                <a:ea typeface="ＤＦＰ太丸ゴシック体"/>
                <a:cs typeface="Arial Black"/>
              </a:rPr>
              <a:t>アーキテクト</a:t>
            </a:r>
            <a:endParaRPr kumimoji="1" lang="ja-JP" altLang="en-US" sz="1000" dirty="0">
              <a:solidFill>
                <a:srgbClr val="800000"/>
              </a:solidFill>
              <a:latin typeface="Arial Black"/>
              <a:ea typeface="ＤＦＰ太丸ゴシック体"/>
              <a:cs typeface="Arial Black"/>
            </a:endParaRPr>
          </a:p>
        </p:txBody>
      </p:sp>
    </p:spTree>
    <p:extLst>
      <p:ext uri="{BB962C8B-B14F-4D97-AF65-F5344CB8AC3E}">
        <p14:creationId xmlns:p14="http://schemas.microsoft.com/office/powerpoint/2010/main" val="135786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lang="ja-JP" altLang="en-US" sz="2800" dirty="0">
                <a:ea typeface="ＭＳ Ｐゴシック" charset="-128"/>
              </a:rPr>
              <a:t>クラウドの定義／サービス・モデル </a:t>
            </a:r>
            <a:r>
              <a:rPr lang="en-US" altLang="ja-JP" sz="2800" dirty="0">
                <a:ea typeface="ＭＳ Ｐゴシック" charset="-128"/>
              </a:rPr>
              <a:t>(Service Model)</a:t>
            </a:r>
            <a:endParaRPr kumimoji="1" lang="ja-JP" altLang="en-US" sz="2800" dirty="0"/>
          </a:p>
        </p:txBody>
      </p:sp>
      <p:sp>
        <p:nvSpPr>
          <p:cNvPr id="3" name="正方形/長方形 2"/>
          <p:cNvSpPr/>
          <p:nvPr/>
        </p:nvSpPr>
        <p:spPr bwMode="auto">
          <a:xfrm>
            <a:off x="990600" y="3048000"/>
            <a:ext cx="7162800" cy="1066800"/>
          </a:xfrm>
          <a:prstGeom prst="rect">
            <a:avLst/>
          </a:prstGeom>
          <a:solidFill>
            <a:srgbClr val="CCFFCC"/>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0000FF"/>
                </a:solidFill>
                <a:effectLst/>
                <a:latin typeface="メイリオ"/>
                <a:ea typeface="メイリオ"/>
                <a:cs typeface="メイリオ"/>
              </a:rPr>
              <a:t>ミドルウェア</a:t>
            </a:r>
            <a:endParaRPr kumimoji="0" lang="en-US" altLang="ja-JP" sz="1800" b="0" i="0" u="none" strike="noStrike" cap="none" normalizeH="0" baseline="0" dirty="0" smtClean="0">
              <a:ln>
                <a:noFill/>
              </a:ln>
              <a:solidFill>
                <a:srgbClr val="0000FF"/>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rgbClr val="0000FF"/>
                </a:solidFill>
                <a:latin typeface="メイリオ"/>
                <a:ea typeface="メイリオ"/>
                <a:cs typeface="メイリオ"/>
              </a:rPr>
              <a:t>開発や実行に必要なソフトウエア</a:t>
            </a:r>
            <a:endParaRPr kumimoji="0" lang="en-US" altLang="ja-JP" sz="1000" b="0" i="0" u="none" strike="noStrike" cap="none" normalizeH="0" baseline="0" dirty="0" smtClean="0">
              <a:ln>
                <a:noFill/>
              </a:ln>
              <a:solidFill>
                <a:srgbClr val="0000FF"/>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0000FF"/>
                </a:solidFill>
                <a:effectLst/>
                <a:latin typeface="メイリオ"/>
                <a:ea typeface="メイリオ"/>
                <a:cs typeface="メイリオ"/>
              </a:rPr>
              <a:t>実行と運用管理</a:t>
            </a:r>
          </a:p>
        </p:txBody>
      </p:sp>
      <p:sp>
        <p:nvSpPr>
          <p:cNvPr id="4" name="正方形/長方形 3"/>
          <p:cNvSpPr/>
          <p:nvPr/>
        </p:nvSpPr>
        <p:spPr bwMode="auto">
          <a:xfrm>
            <a:off x="990600" y="1905000"/>
            <a:ext cx="7162800" cy="1066800"/>
          </a:xfrm>
          <a:prstGeom prst="rect">
            <a:avLst/>
          </a:prstGeom>
          <a:solidFill>
            <a:srgbClr val="FFFFCC"/>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800" dirty="0" smtClean="0">
                <a:solidFill>
                  <a:srgbClr val="0000FF"/>
                </a:solidFill>
                <a:latin typeface="メイリオ"/>
                <a:ea typeface="メイリオ"/>
                <a:cs typeface="メイリオ"/>
              </a:rPr>
              <a:t>アプリケーション</a:t>
            </a:r>
            <a:endParaRPr kumimoji="0" lang="en-US" altLang="ja-JP" sz="1800" dirty="0" smtClean="0">
              <a:solidFill>
                <a:srgbClr val="0000FF"/>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rgbClr val="0000FF"/>
                </a:solidFill>
                <a:latin typeface="メイリオ"/>
                <a:ea typeface="メイリオ"/>
                <a:cs typeface="メイリオ"/>
              </a:rPr>
              <a:t>業務遂行に必要なソフトウエア</a:t>
            </a:r>
            <a:endParaRPr kumimoji="0" lang="en-US" altLang="ja-JP" sz="1000" b="0" i="0" u="none" strike="noStrike" cap="none" normalizeH="0" baseline="0" dirty="0" smtClean="0">
              <a:ln>
                <a:noFill/>
              </a:ln>
              <a:solidFill>
                <a:srgbClr val="0000FF"/>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0000FF"/>
                </a:solidFill>
                <a:effectLst/>
                <a:latin typeface="メイリオ"/>
                <a:ea typeface="メイリオ"/>
                <a:cs typeface="メイリオ"/>
              </a:rPr>
              <a:t>実行と運用管理</a:t>
            </a:r>
          </a:p>
        </p:txBody>
      </p:sp>
      <p:sp>
        <p:nvSpPr>
          <p:cNvPr id="5" name="正方形/長方形 4"/>
          <p:cNvSpPr/>
          <p:nvPr/>
        </p:nvSpPr>
        <p:spPr bwMode="auto">
          <a:xfrm>
            <a:off x="990600" y="4191000"/>
            <a:ext cx="7162800" cy="1066800"/>
          </a:xfrm>
          <a:prstGeom prst="rect">
            <a:avLst/>
          </a:prstGeom>
          <a:solidFill>
            <a:srgbClr val="EAFF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0000FF"/>
                </a:solidFill>
                <a:effectLst/>
                <a:latin typeface="メイリオ"/>
                <a:ea typeface="メイリオ"/>
                <a:cs typeface="メイリオ"/>
              </a:rPr>
              <a:t>インフラストラクチャー</a:t>
            </a:r>
            <a:endParaRPr kumimoji="0" lang="en-US" altLang="ja-JP" sz="1800" b="0" i="0" u="none" strike="noStrike" cap="none" normalizeH="0" baseline="0" dirty="0" smtClean="0">
              <a:ln>
                <a:noFill/>
              </a:ln>
              <a:solidFill>
                <a:srgbClr val="0000FF"/>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rgbClr val="0000FF"/>
                </a:solidFill>
                <a:latin typeface="メイリオ"/>
                <a:ea typeface="メイリオ"/>
                <a:cs typeface="メイリオ"/>
              </a:rPr>
              <a:t>プロセッサー、メモリー、ストレージ、</a:t>
            </a:r>
            <a:endParaRPr kumimoji="0" lang="en-US" altLang="ja-JP" sz="1000" dirty="0" smtClean="0">
              <a:solidFill>
                <a:srgbClr val="0000FF"/>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rgbClr val="0000FF"/>
                </a:solidFill>
                <a:latin typeface="メイリオ"/>
                <a:ea typeface="メイリオ"/>
                <a:cs typeface="メイリオ"/>
              </a:rPr>
              <a:t>ネットワークなどのシステム資源、施設</a:t>
            </a:r>
            <a:endParaRPr kumimoji="0" lang="en-US" altLang="ja-JP" sz="1000" dirty="0" smtClean="0">
              <a:solidFill>
                <a:srgbClr val="0000FF"/>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rgbClr val="0000FF"/>
                </a:solidFill>
                <a:latin typeface="メイリオ"/>
                <a:ea typeface="メイリオ"/>
                <a:cs typeface="メイリオ"/>
              </a:rPr>
              <a:t>実行と運用管理</a:t>
            </a:r>
            <a:endParaRPr kumimoji="0" lang="ja-JP" altLang="en-US" sz="1200" b="0" i="0" u="none" strike="noStrike" cap="none" normalizeH="0" baseline="0" dirty="0" smtClean="0">
              <a:ln>
                <a:noFill/>
              </a:ln>
              <a:solidFill>
                <a:srgbClr val="0000FF"/>
              </a:solidFill>
              <a:effectLst/>
              <a:latin typeface="メイリオ"/>
              <a:ea typeface="メイリオ"/>
              <a:cs typeface="メイリオ"/>
            </a:endParaRPr>
          </a:p>
        </p:txBody>
      </p:sp>
      <p:sp>
        <p:nvSpPr>
          <p:cNvPr id="7" name="AutoShape 50"/>
          <p:cNvSpPr>
            <a:spLocks noChangeArrowheads="1"/>
          </p:cNvSpPr>
          <p:nvPr/>
        </p:nvSpPr>
        <p:spPr bwMode="auto">
          <a:xfrm>
            <a:off x="4876800" y="3124200"/>
            <a:ext cx="1003958" cy="2051895"/>
          </a:xfrm>
          <a:prstGeom prst="roundRect">
            <a:avLst>
              <a:gd name="adj" fmla="val 0"/>
            </a:avLst>
          </a:prstGeom>
          <a:solidFill>
            <a:srgbClr val="1D7B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spcBef>
                <a:spcPts val="0"/>
              </a:spcBef>
              <a:defRPr/>
            </a:pPr>
            <a:endParaRPr lang="en-US" altLang="ja-JP" sz="1600" dirty="0" smtClean="0">
              <a:solidFill>
                <a:srgbClr val="FFFFFF"/>
              </a:solidFill>
              <a:latin typeface="メイリオ"/>
              <a:ea typeface="メイリオ"/>
              <a:cs typeface="メイリオ"/>
            </a:endParaRPr>
          </a:p>
          <a:p>
            <a:pPr algn="ctr">
              <a:spcBef>
                <a:spcPts val="0"/>
              </a:spcBef>
              <a:defRPr/>
            </a:pPr>
            <a:endParaRPr lang="en-US" altLang="ja-JP" sz="1600" dirty="0" smtClean="0">
              <a:solidFill>
                <a:srgbClr val="FFFFFF"/>
              </a:solidFill>
              <a:latin typeface="メイリオ"/>
              <a:ea typeface="メイリオ"/>
              <a:cs typeface="メイリオ"/>
            </a:endParaRPr>
          </a:p>
          <a:p>
            <a:pPr algn="ctr">
              <a:spcBef>
                <a:spcPts val="0"/>
              </a:spcBef>
              <a:defRPr/>
            </a:pPr>
            <a:r>
              <a:rPr lang="ja-JP" altLang="en-US" sz="1600" dirty="0" smtClean="0">
                <a:solidFill>
                  <a:srgbClr val="FFFFFF"/>
                </a:solidFill>
                <a:latin typeface="メイリオ"/>
                <a:ea typeface="メイリオ"/>
                <a:cs typeface="メイリオ"/>
              </a:rPr>
              <a:t>サービス</a:t>
            </a:r>
            <a:endParaRPr lang="en-US" altLang="ja-JP" sz="1600" dirty="0" smtClean="0">
              <a:solidFill>
                <a:srgbClr val="FFFFFF"/>
              </a:solidFill>
              <a:latin typeface="メイリオ"/>
              <a:ea typeface="メイリオ"/>
              <a:cs typeface="メイリオ"/>
            </a:endParaRPr>
          </a:p>
          <a:p>
            <a:pPr algn="ctr">
              <a:spcBef>
                <a:spcPts val="0"/>
              </a:spcBef>
              <a:defRPr/>
            </a:pPr>
            <a:r>
              <a:rPr lang="ja-JP" altLang="en-US" sz="1600" dirty="0" smtClean="0">
                <a:solidFill>
                  <a:srgbClr val="FFFFFF"/>
                </a:solidFill>
                <a:latin typeface="メイリオ"/>
                <a:ea typeface="メイリオ"/>
                <a:cs typeface="メイリオ"/>
              </a:rPr>
              <a:t>事業者</a:t>
            </a:r>
            <a:endParaRPr lang="en-US" altLang="ja-JP" sz="1600" dirty="0" smtClean="0">
              <a:solidFill>
                <a:srgbClr val="FFFFFF"/>
              </a:solidFill>
              <a:latin typeface="メイリオ"/>
              <a:ea typeface="メイリオ"/>
              <a:cs typeface="メイリオ"/>
            </a:endParaRPr>
          </a:p>
          <a:p>
            <a:pPr algn="ctr">
              <a:spcBef>
                <a:spcPts val="0"/>
              </a:spcBef>
              <a:defRPr/>
            </a:pPr>
            <a:endParaRPr lang="en-US" altLang="ja-JP" sz="1600" dirty="0">
              <a:solidFill>
                <a:srgbClr val="FFFFFF"/>
              </a:solidFill>
              <a:latin typeface="メイリオ"/>
              <a:ea typeface="メイリオ"/>
              <a:cs typeface="メイリオ"/>
            </a:endParaRPr>
          </a:p>
          <a:p>
            <a:pPr algn="ctr">
              <a:spcBef>
                <a:spcPts val="0"/>
              </a:spcBef>
              <a:defRPr/>
            </a:pPr>
            <a:endParaRPr lang="en-US" altLang="ja-JP" sz="1600" dirty="0" smtClean="0">
              <a:solidFill>
                <a:srgbClr val="FFFFFF"/>
              </a:solidFill>
              <a:latin typeface="メイリオ"/>
              <a:ea typeface="メイリオ"/>
              <a:cs typeface="メイリオ"/>
            </a:endParaRPr>
          </a:p>
          <a:p>
            <a:pPr algn="ctr">
              <a:spcBef>
                <a:spcPts val="0"/>
              </a:spcBef>
              <a:defRPr/>
            </a:pPr>
            <a:endParaRPr lang="en-US" altLang="ja-JP" sz="1600" dirty="0">
              <a:solidFill>
                <a:srgbClr val="FFFFFF"/>
              </a:solidFill>
              <a:latin typeface="メイリオ"/>
              <a:ea typeface="メイリオ"/>
              <a:cs typeface="メイリオ"/>
            </a:endParaRPr>
          </a:p>
          <a:p>
            <a:pPr algn="ctr">
              <a:spcBef>
                <a:spcPts val="0"/>
              </a:spcBef>
              <a:defRPr/>
            </a:pPr>
            <a:endParaRPr lang="en-US" altLang="ja-JP" sz="1600" dirty="0">
              <a:solidFill>
                <a:srgbClr val="FFFFFF"/>
              </a:solidFill>
              <a:latin typeface="メイリオ"/>
              <a:ea typeface="メイリオ"/>
              <a:cs typeface="メイリオ"/>
            </a:endParaRPr>
          </a:p>
          <a:p>
            <a:pPr algn="ctr">
              <a:spcBef>
                <a:spcPts val="0"/>
              </a:spcBef>
              <a:defRPr/>
            </a:pPr>
            <a:endParaRPr lang="en-US" altLang="ja-JP" sz="1600" dirty="0">
              <a:solidFill>
                <a:srgbClr val="FFFFFF"/>
              </a:solidFill>
              <a:latin typeface="メイリオ"/>
              <a:ea typeface="メイリオ"/>
              <a:cs typeface="メイリオ"/>
            </a:endParaRPr>
          </a:p>
        </p:txBody>
      </p:sp>
      <p:sp>
        <p:nvSpPr>
          <p:cNvPr id="10" name="AutoShape 51"/>
          <p:cNvSpPr>
            <a:spLocks noChangeArrowheads="1"/>
          </p:cNvSpPr>
          <p:nvPr/>
        </p:nvSpPr>
        <p:spPr bwMode="auto">
          <a:xfrm>
            <a:off x="5943600" y="4267200"/>
            <a:ext cx="993773" cy="906943"/>
          </a:xfrm>
          <a:prstGeom prst="roundRect">
            <a:avLst>
              <a:gd name="adj" fmla="val 0"/>
            </a:avLst>
          </a:prstGeom>
          <a:solidFill>
            <a:srgbClr val="1D7B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spcBef>
                <a:spcPts val="0"/>
              </a:spcBef>
              <a:defRPr/>
            </a:pPr>
            <a:r>
              <a:rPr lang="ja-JP" altLang="en-US" sz="1600" dirty="0" smtClean="0">
                <a:solidFill>
                  <a:srgbClr val="FFFFFF"/>
                </a:solidFill>
                <a:latin typeface="メイリオ"/>
                <a:ea typeface="メイリオ"/>
                <a:cs typeface="メイリオ"/>
              </a:rPr>
              <a:t>サービス</a:t>
            </a:r>
            <a:endParaRPr lang="en-US" altLang="ja-JP" sz="1600" dirty="0" smtClean="0">
              <a:solidFill>
                <a:srgbClr val="FFFFFF"/>
              </a:solidFill>
              <a:latin typeface="メイリオ"/>
              <a:ea typeface="メイリオ"/>
              <a:cs typeface="メイリオ"/>
            </a:endParaRPr>
          </a:p>
          <a:p>
            <a:pPr algn="ctr">
              <a:spcBef>
                <a:spcPts val="0"/>
              </a:spcBef>
              <a:defRPr/>
            </a:pPr>
            <a:r>
              <a:rPr lang="ja-JP" altLang="en-US" sz="1600" dirty="0" smtClean="0">
                <a:solidFill>
                  <a:srgbClr val="FFFFFF"/>
                </a:solidFill>
                <a:latin typeface="メイリオ"/>
                <a:ea typeface="メイリオ"/>
                <a:cs typeface="メイリオ"/>
              </a:rPr>
              <a:t>事業者</a:t>
            </a:r>
            <a:endParaRPr lang="en-US" altLang="ja-JP" sz="1600" dirty="0">
              <a:solidFill>
                <a:srgbClr val="FFFFFF"/>
              </a:solidFill>
              <a:latin typeface="メイリオ"/>
              <a:ea typeface="メイリオ"/>
              <a:cs typeface="メイリオ"/>
            </a:endParaRPr>
          </a:p>
        </p:txBody>
      </p:sp>
      <p:sp>
        <p:nvSpPr>
          <p:cNvPr id="13" name="AutoShape 49"/>
          <p:cNvSpPr>
            <a:spLocks noChangeArrowheads="1"/>
          </p:cNvSpPr>
          <p:nvPr/>
        </p:nvSpPr>
        <p:spPr bwMode="auto">
          <a:xfrm>
            <a:off x="3808413" y="1981200"/>
            <a:ext cx="1003958" cy="3194896"/>
          </a:xfrm>
          <a:prstGeom prst="roundRect">
            <a:avLst>
              <a:gd name="adj" fmla="val 0"/>
            </a:avLst>
          </a:prstGeom>
          <a:solidFill>
            <a:srgbClr val="1D7B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spcBef>
                <a:spcPts val="0"/>
              </a:spcBef>
              <a:defRPr/>
            </a:pPr>
            <a:r>
              <a:rPr lang="ja-JP" altLang="en-US" sz="1600" dirty="0" smtClean="0">
                <a:solidFill>
                  <a:srgbClr val="FFFFFF"/>
                </a:solidFill>
                <a:latin typeface="メイリオ"/>
                <a:ea typeface="メイリオ"/>
                <a:cs typeface="メイリオ"/>
              </a:rPr>
              <a:t>サービス</a:t>
            </a:r>
            <a:endParaRPr lang="en-US" altLang="ja-JP" sz="1600" dirty="0" smtClean="0">
              <a:solidFill>
                <a:srgbClr val="FFFFFF"/>
              </a:solidFill>
              <a:latin typeface="メイリオ"/>
              <a:ea typeface="メイリオ"/>
              <a:cs typeface="メイリオ"/>
            </a:endParaRPr>
          </a:p>
          <a:p>
            <a:pPr algn="ctr">
              <a:spcBef>
                <a:spcPts val="0"/>
              </a:spcBef>
              <a:defRPr/>
            </a:pPr>
            <a:r>
              <a:rPr lang="ja-JP" altLang="en-US" sz="1600" dirty="0" smtClean="0">
                <a:solidFill>
                  <a:srgbClr val="FFFFFF"/>
                </a:solidFill>
                <a:latin typeface="メイリオ"/>
                <a:ea typeface="メイリオ"/>
                <a:cs typeface="メイリオ"/>
              </a:rPr>
              <a:t>事業者</a:t>
            </a:r>
            <a:endParaRPr lang="en-US" altLang="ja-JP" sz="1600" dirty="0">
              <a:solidFill>
                <a:srgbClr val="FFFFFF"/>
              </a:solidFill>
              <a:latin typeface="メイリオ"/>
              <a:ea typeface="メイリオ"/>
              <a:cs typeface="メイリオ"/>
            </a:endParaRPr>
          </a:p>
        </p:txBody>
      </p:sp>
      <p:sp>
        <p:nvSpPr>
          <p:cNvPr id="16" name="AutoShape 50"/>
          <p:cNvSpPr>
            <a:spLocks noChangeArrowheads="1"/>
          </p:cNvSpPr>
          <p:nvPr/>
        </p:nvSpPr>
        <p:spPr bwMode="auto">
          <a:xfrm>
            <a:off x="4895850" y="5410200"/>
            <a:ext cx="1003958" cy="303023"/>
          </a:xfrm>
          <a:prstGeom prst="roundRect">
            <a:avLst>
              <a:gd name="adj" fmla="val 0"/>
            </a:avLst>
          </a:prstGeom>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spcBef>
                <a:spcPts val="0"/>
              </a:spcBef>
              <a:defRPr/>
            </a:pPr>
            <a:r>
              <a:rPr lang="en-US" altLang="ja-JP" sz="1600" dirty="0" err="1" smtClean="0">
                <a:solidFill>
                  <a:srgbClr val="FFFFFF"/>
                </a:solidFill>
                <a:latin typeface="メイリオ"/>
                <a:ea typeface="メイリオ"/>
                <a:cs typeface="メイリオ"/>
              </a:rPr>
              <a:t>PaaS</a:t>
            </a:r>
            <a:endParaRPr lang="en-US" altLang="ja-JP" sz="1600" dirty="0">
              <a:solidFill>
                <a:srgbClr val="FFFFFF"/>
              </a:solidFill>
              <a:latin typeface="メイリオ"/>
              <a:ea typeface="メイリオ"/>
              <a:cs typeface="メイリオ"/>
            </a:endParaRPr>
          </a:p>
        </p:txBody>
      </p:sp>
      <p:sp>
        <p:nvSpPr>
          <p:cNvPr id="17" name="AutoShape 51"/>
          <p:cNvSpPr>
            <a:spLocks noChangeArrowheads="1"/>
          </p:cNvSpPr>
          <p:nvPr/>
        </p:nvSpPr>
        <p:spPr bwMode="auto">
          <a:xfrm>
            <a:off x="5962650" y="5410200"/>
            <a:ext cx="993773" cy="301071"/>
          </a:xfrm>
          <a:prstGeom prst="roundRect">
            <a:avLst>
              <a:gd name="adj" fmla="val 0"/>
            </a:avLst>
          </a:prstGeom>
          <a:gradFill>
            <a:gsLst>
              <a:gs pos="0">
                <a:srgbClr val="008000"/>
              </a:gs>
              <a:gs pos="80000">
                <a:srgbClr val="008000"/>
              </a:gs>
              <a:gs pos="100000">
                <a:srgbClr val="008000"/>
              </a:gs>
            </a:gsLst>
          </a:gra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spcBef>
                <a:spcPts val="0"/>
              </a:spcBef>
              <a:defRPr/>
            </a:pPr>
            <a:r>
              <a:rPr lang="en-US" altLang="ja-JP" sz="1600" dirty="0" err="1" smtClean="0">
                <a:solidFill>
                  <a:srgbClr val="FFFFFF"/>
                </a:solidFill>
                <a:latin typeface="メイリオ"/>
                <a:ea typeface="メイリオ"/>
                <a:cs typeface="メイリオ"/>
              </a:rPr>
              <a:t>IaaS</a:t>
            </a:r>
            <a:endParaRPr lang="en-US" altLang="ja-JP" sz="1600" dirty="0">
              <a:solidFill>
                <a:srgbClr val="FFFFFF"/>
              </a:solidFill>
              <a:latin typeface="メイリオ"/>
              <a:ea typeface="メイリオ"/>
              <a:cs typeface="メイリオ"/>
            </a:endParaRPr>
          </a:p>
        </p:txBody>
      </p:sp>
      <p:sp>
        <p:nvSpPr>
          <p:cNvPr id="18" name="AutoShape 49"/>
          <p:cNvSpPr>
            <a:spLocks noChangeArrowheads="1"/>
          </p:cNvSpPr>
          <p:nvPr/>
        </p:nvSpPr>
        <p:spPr bwMode="auto">
          <a:xfrm>
            <a:off x="3827463" y="5410200"/>
            <a:ext cx="1003958" cy="303024"/>
          </a:xfrm>
          <a:prstGeom prst="roundRect">
            <a:avLst>
              <a:gd name="adj" fmla="val 0"/>
            </a:avLst>
          </a:prstGeom>
          <a:gradFill>
            <a:gsLst>
              <a:gs pos="0">
                <a:srgbClr val="FF9900"/>
              </a:gs>
              <a:gs pos="80000">
                <a:srgbClr val="FF9900"/>
              </a:gs>
              <a:gs pos="100000">
                <a:srgbClr val="FF9900"/>
              </a:gs>
            </a:gsLst>
          </a:gra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spcBef>
                <a:spcPts val="0"/>
              </a:spcBef>
              <a:defRPr/>
            </a:pPr>
            <a:r>
              <a:rPr lang="en-US" altLang="ja-JP" sz="1600" dirty="0" err="1" smtClean="0">
                <a:solidFill>
                  <a:srgbClr val="FFFFFF"/>
                </a:solidFill>
                <a:latin typeface="メイリオ"/>
                <a:ea typeface="メイリオ"/>
                <a:cs typeface="メイリオ"/>
              </a:rPr>
              <a:t>SaaS</a:t>
            </a:r>
            <a:endParaRPr lang="en-US" altLang="ja-JP" sz="1600" dirty="0">
              <a:solidFill>
                <a:srgbClr val="FFFFFF"/>
              </a:solidFill>
              <a:latin typeface="メイリオ"/>
              <a:ea typeface="メイリオ"/>
              <a:cs typeface="メイリオ"/>
            </a:endParaRPr>
          </a:p>
        </p:txBody>
      </p:sp>
      <p:sp>
        <p:nvSpPr>
          <p:cNvPr id="19" name="AutoShape 49"/>
          <p:cNvSpPr>
            <a:spLocks noChangeArrowheads="1"/>
          </p:cNvSpPr>
          <p:nvPr/>
        </p:nvSpPr>
        <p:spPr bwMode="auto">
          <a:xfrm>
            <a:off x="6997042" y="1979247"/>
            <a:ext cx="1003958" cy="3194896"/>
          </a:xfrm>
          <a:prstGeom prst="roundRect">
            <a:avLst>
              <a:gd name="adj" fmla="val 0"/>
            </a:avLst>
          </a:prstGeom>
          <a:solidFill>
            <a:srgbClr val="8000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spcBef>
                <a:spcPts val="0"/>
              </a:spcBef>
              <a:defRPr/>
            </a:pPr>
            <a:r>
              <a:rPr lang="ja-JP" altLang="en-US" sz="1600" dirty="0" smtClean="0">
                <a:solidFill>
                  <a:srgbClr val="FFFFFF"/>
                </a:solidFill>
                <a:latin typeface="メイリオ"/>
                <a:ea typeface="メイリオ"/>
                <a:cs typeface="メイリオ"/>
              </a:rPr>
              <a:t>ユーザー</a:t>
            </a:r>
            <a:endParaRPr lang="en-US" altLang="ja-JP" sz="1600" dirty="0">
              <a:solidFill>
                <a:srgbClr val="FFFFFF"/>
              </a:solidFill>
              <a:latin typeface="メイリオ"/>
              <a:ea typeface="メイリオ"/>
              <a:cs typeface="メイリオ"/>
            </a:endParaRPr>
          </a:p>
        </p:txBody>
      </p:sp>
      <p:sp>
        <p:nvSpPr>
          <p:cNvPr id="20" name="AutoShape 51"/>
          <p:cNvSpPr>
            <a:spLocks noChangeArrowheads="1"/>
          </p:cNvSpPr>
          <p:nvPr/>
        </p:nvSpPr>
        <p:spPr bwMode="auto">
          <a:xfrm>
            <a:off x="7007227" y="5410200"/>
            <a:ext cx="993773" cy="301071"/>
          </a:xfrm>
          <a:prstGeom prst="roundRect">
            <a:avLst>
              <a:gd name="adj" fmla="val 0"/>
            </a:avLst>
          </a:prstGeom>
          <a:solidFill>
            <a:srgbClr val="6666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spcBef>
                <a:spcPts val="0"/>
              </a:spcBef>
              <a:defRPr/>
            </a:pPr>
            <a:r>
              <a:rPr lang="ja-JP" altLang="en-US" sz="1600" dirty="0" smtClean="0">
                <a:solidFill>
                  <a:srgbClr val="FFFFFF"/>
                </a:solidFill>
                <a:latin typeface="メイリオ"/>
                <a:ea typeface="メイリオ"/>
                <a:cs typeface="メイリオ"/>
              </a:rPr>
              <a:t>自社所有</a:t>
            </a:r>
            <a:endParaRPr lang="en-US" altLang="ja-JP" sz="1600" dirty="0">
              <a:solidFill>
                <a:srgbClr val="FFFFFF"/>
              </a:solidFill>
              <a:latin typeface="メイリオ"/>
              <a:ea typeface="メイリオ"/>
              <a:cs typeface="メイリオ"/>
            </a:endParaRPr>
          </a:p>
        </p:txBody>
      </p:sp>
      <p:sp>
        <p:nvSpPr>
          <p:cNvPr id="21" name="AutoShape 50"/>
          <p:cNvSpPr>
            <a:spLocks noChangeArrowheads="1"/>
          </p:cNvSpPr>
          <p:nvPr/>
        </p:nvSpPr>
        <p:spPr bwMode="auto">
          <a:xfrm>
            <a:off x="5933415" y="1981200"/>
            <a:ext cx="1003958" cy="2051895"/>
          </a:xfrm>
          <a:prstGeom prst="roundRect">
            <a:avLst>
              <a:gd name="adj" fmla="val 0"/>
            </a:avLst>
          </a:prstGeom>
          <a:solidFill>
            <a:srgbClr val="8000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spcBef>
                <a:spcPts val="0"/>
              </a:spcBef>
              <a:defRPr/>
            </a:pPr>
            <a:r>
              <a:rPr lang="ja-JP" altLang="en-US" sz="1600" dirty="0" smtClean="0">
                <a:solidFill>
                  <a:srgbClr val="FFFFFF"/>
                </a:solidFill>
                <a:latin typeface="メイリオ"/>
                <a:ea typeface="メイリオ"/>
                <a:cs typeface="メイリオ"/>
              </a:rPr>
              <a:t>ユーザー</a:t>
            </a:r>
            <a:endParaRPr lang="en-US" altLang="ja-JP" sz="1600" dirty="0">
              <a:solidFill>
                <a:srgbClr val="FFFFFF"/>
              </a:solidFill>
              <a:latin typeface="メイリオ"/>
              <a:ea typeface="メイリオ"/>
              <a:cs typeface="メイリオ"/>
            </a:endParaRPr>
          </a:p>
        </p:txBody>
      </p:sp>
      <p:sp>
        <p:nvSpPr>
          <p:cNvPr id="22" name="AutoShape 51"/>
          <p:cNvSpPr>
            <a:spLocks noChangeArrowheads="1"/>
          </p:cNvSpPr>
          <p:nvPr/>
        </p:nvSpPr>
        <p:spPr bwMode="auto">
          <a:xfrm>
            <a:off x="4876800" y="1981200"/>
            <a:ext cx="993773" cy="906943"/>
          </a:xfrm>
          <a:prstGeom prst="roundRect">
            <a:avLst>
              <a:gd name="adj" fmla="val 0"/>
            </a:avLst>
          </a:prstGeom>
          <a:solidFill>
            <a:srgbClr val="8000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spcBef>
                <a:spcPts val="0"/>
              </a:spcBef>
              <a:defRPr/>
            </a:pPr>
            <a:r>
              <a:rPr lang="ja-JP" altLang="en-US" sz="1600" dirty="0" smtClean="0">
                <a:solidFill>
                  <a:srgbClr val="FFFFFF"/>
                </a:solidFill>
                <a:latin typeface="メイリオ"/>
                <a:ea typeface="メイリオ"/>
                <a:cs typeface="メイリオ"/>
              </a:rPr>
              <a:t>ユーザー</a:t>
            </a:r>
            <a:endParaRPr lang="en-US" altLang="ja-JP" sz="16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126048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ふたつのタイプの</a:t>
            </a:r>
            <a:r>
              <a:rPr kumimoji="1" lang="en-US" altLang="ja-JP" dirty="0" err="1" smtClean="0"/>
              <a:t>IaaS</a:t>
            </a:r>
            <a:r>
              <a:rPr kumimoji="1" lang="en-US" altLang="ja-JP" dirty="0" smtClean="0"/>
              <a:t> </a:t>
            </a:r>
            <a:r>
              <a:rPr kumimoji="1" lang="ja-JP" altLang="en-US" dirty="0" smtClean="0"/>
              <a:t>（日本の個別事情）</a:t>
            </a:r>
            <a:endParaRPr kumimoji="1" lang="ja-JP" altLang="en-US" dirty="0"/>
          </a:p>
        </p:txBody>
      </p:sp>
      <p:sp>
        <p:nvSpPr>
          <p:cNvPr id="3" name="正方形/長方形 2"/>
          <p:cNvSpPr/>
          <p:nvPr/>
        </p:nvSpPr>
        <p:spPr bwMode="auto">
          <a:xfrm>
            <a:off x="990600" y="1782495"/>
            <a:ext cx="7239000" cy="1676400"/>
          </a:xfrm>
          <a:prstGeom prst="rect">
            <a:avLst/>
          </a:prstGeom>
          <a:solidFill>
            <a:srgbClr val="CCFFCC"/>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spcBef>
                <a:spcPts val="0"/>
              </a:spcBef>
            </a:pPr>
            <a:r>
              <a:rPr kumimoji="0" lang="en-US" altLang="ja-JP" sz="2000" dirty="0" smtClean="0">
                <a:solidFill>
                  <a:srgbClr val="0000FF"/>
                </a:solidFill>
                <a:latin typeface="メイリオ"/>
                <a:ea typeface="メイリオ"/>
                <a:cs typeface="メイリオ"/>
              </a:rPr>
              <a:t> </a:t>
            </a:r>
            <a:r>
              <a:rPr kumimoji="0" lang="ja-JP" altLang="en-US" sz="2000" dirty="0" smtClean="0">
                <a:solidFill>
                  <a:srgbClr val="0000FF"/>
                </a:solidFill>
                <a:latin typeface="メイリオ"/>
                <a:ea typeface="メイリオ"/>
                <a:cs typeface="メイリオ"/>
              </a:rPr>
              <a:t>運用管理</a:t>
            </a:r>
            <a:endParaRPr kumimoji="0" lang="en-US" altLang="ja-JP" sz="20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構築（作成）</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起動</a:t>
            </a:r>
            <a:r>
              <a:rPr kumimoji="0" lang="en-US" altLang="ja-JP" sz="1200" dirty="0">
                <a:solidFill>
                  <a:srgbClr val="0000FF"/>
                </a:solidFill>
                <a:latin typeface="メイリオ"/>
                <a:ea typeface="メイリオ"/>
                <a:cs typeface="メイリオ"/>
              </a:rPr>
              <a:t>/</a:t>
            </a:r>
            <a:r>
              <a:rPr kumimoji="0" lang="ja-JP" altLang="en-US" sz="1200" dirty="0" smtClean="0">
                <a:solidFill>
                  <a:srgbClr val="0000FF"/>
                </a:solidFill>
                <a:latin typeface="メイリオ"/>
                <a:ea typeface="メイリオ"/>
                <a:cs typeface="メイリオ"/>
              </a:rPr>
              <a:t>シャットダウン</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バックアップ</a:t>
            </a:r>
            <a:endParaRPr kumimoji="0" lang="en-US" altLang="ja-JP" sz="1200" dirty="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仮想マシンの複製</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リソースの変更や監視</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運用</a:t>
            </a:r>
            <a:r>
              <a:rPr kumimoji="0" lang="ja-JP" altLang="en-US" sz="1200" dirty="0">
                <a:solidFill>
                  <a:srgbClr val="0000FF"/>
                </a:solidFill>
                <a:latin typeface="メイリオ"/>
                <a:ea typeface="メイリオ"/>
                <a:cs typeface="メイリオ"/>
              </a:rPr>
              <a:t>サービス</a:t>
            </a:r>
            <a:r>
              <a:rPr kumimoji="0" lang="ja-JP" altLang="en-US" sz="1200" dirty="0" smtClean="0">
                <a:solidFill>
                  <a:srgbClr val="0000FF"/>
                </a:solidFill>
                <a:latin typeface="メイリオ"/>
                <a:ea typeface="メイリオ"/>
                <a:cs typeface="メイリオ"/>
              </a:rPr>
              <a:t>設定など</a:t>
            </a:r>
            <a:endParaRPr kumimoji="0" lang="en-US" altLang="en-US" sz="1200" dirty="0" smtClean="0">
              <a:solidFill>
                <a:srgbClr val="0000FF"/>
              </a:solidFill>
              <a:latin typeface="メイリオ"/>
              <a:ea typeface="メイリオ"/>
              <a:cs typeface="メイリオ"/>
            </a:endParaRPr>
          </a:p>
        </p:txBody>
      </p:sp>
      <p:sp>
        <p:nvSpPr>
          <p:cNvPr id="4" name="正方形/長方形 3"/>
          <p:cNvSpPr/>
          <p:nvPr/>
        </p:nvSpPr>
        <p:spPr bwMode="auto">
          <a:xfrm>
            <a:off x="990600" y="3535095"/>
            <a:ext cx="7239000" cy="1676400"/>
          </a:xfrm>
          <a:prstGeom prst="rect">
            <a:avLst/>
          </a:prstGeom>
          <a:solidFill>
            <a:schemeClr val="accent1">
              <a:lumMod val="20000"/>
              <a:lumOff val="80000"/>
            </a:scheme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en-US" altLang="ja-JP" sz="2000" dirty="0" smtClean="0">
                <a:solidFill>
                  <a:srgbClr val="0000FF"/>
                </a:solidFill>
                <a:latin typeface="メイリオ"/>
                <a:ea typeface="メイリオ"/>
                <a:cs typeface="メイリオ"/>
              </a:rPr>
              <a:t> </a:t>
            </a:r>
            <a:r>
              <a:rPr kumimoji="0" lang="ja-JP" altLang="en-US" sz="2000" dirty="0" smtClean="0">
                <a:solidFill>
                  <a:srgbClr val="0000FF"/>
                </a:solidFill>
                <a:latin typeface="メイリオ"/>
                <a:ea typeface="メイリオ"/>
                <a:cs typeface="メイリオ"/>
              </a:rPr>
              <a:t>システム資源</a:t>
            </a:r>
            <a:endParaRPr kumimoji="0" lang="en-US" altLang="ja-JP" sz="20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プロセッサー</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メモリー</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ストレージ</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デスクトップ</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b="0" i="0" u="none" strike="noStrike" cap="none" normalizeH="0" baseline="0" dirty="0" smtClean="0">
                <a:ln>
                  <a:noFill/>
                </a:ln>
                <a:solidFill>
                  <a:srgbClr val="0000FF"/>
                </a:solidFill>
                <a:effectLst/>
                <a:latin typeface="メイリオ"/>
                <a:ea typeface="メイリオ"/>
                <a:cs typeface="メイリオ"/>
              </a:rPr>
              <a:t>ネットワーク</a:t>
            </a:r>
            <a:endParaRPr kumimoji="0" lang="en-US" altLang="ja-JP" sz="1200" b="0" i="0" u="none" strike="noStrike" cap="none" normalizeH="0" baseline="0" dirty="0" smtClean="0">
              <a:ln>
                <a:noFill/>
              </a:ln>
              <a:solidFill>
                <a:srgbClr val="0000FF"/>
              </a:solidFill>
              <a:effectLst/>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データセンター設備</a:t>
            </a:r>
            <a:r>
              <a:rPr kumimoji="0" lang="ja-JP" altLang="en-US" sz="1200" b="0" i="0" u="none" strike="noStrike" cap="none" normalizeH="0" baseline="0" dirty="0" smtClean="0">
                <a:ln>
                  <a:noFill/>
                </a:ln>
                <a:solidFill>
                  <a:srgbClr val="0000FF"/>
                </a:solidFill>
                <a:effectLst/>
                <a:latin typeface="メイリオ"/>
                <a:ea typeface="メイリオ"/>
                <a:cs typeface="メイリオ"/>
              </a:rPr>
              <a:t>など</a:t>
            </a:r>
          </a:p>
        </p:txBody>
      </p:sp>
      <p:sp>
        <p:nvSpPr>
          <p:cNvPr id="5" name="AutoShape 50"/>
          <p:cNvSpPr>
            <a:spLocks noChangeArrowheads="1"/>
          </p:cNvSpPr>
          <p:nvPr/>
        </p:nvSpPr>
        <p:spPr bwMode="auto">
          <a:xfrm>
            <a:off x="3503638" y="3611295"/>
            <a:ext cx="2078486" cy="1518495"/>
          </a:xfrm>
          <a:prstGeom prst="roundRect">
            <a:avLst>
              <a:gd name="adj" fmla="val 0"/>
            </a:avLst>
          </a:prstGeom>
          <a:solidFill>
            <a:srgbClr val="1D7BFF"/>
          </a:solidFill>
          <a:ln>
            <a:headEnd/>
            <a:tailEnd/>
          </a:ln>
          <a:extLst/>
        </p:spPr>
        <p:style>
          <a:lnRef idx="0">
            <a:schemeClr val="accent2"/>
          </a:lnRef>
          <a:fillRef idx="3">
            <a:schemeClr val="accent2"/>
          </a:fillRef>
          <a:effectRef idx="3">
            <a:schemeClr val="accent2"/>
          </a:effectRef>
          <a:fontRef idx="minor">
            <a:schemeClr val="lt1"/>
          </a:fontRef>
        </p:style>
        <p:txBody>
          <a:bodyPr wrap="square" anchor="ctr"/>
          <a:lstStyle/>
          <a:p>
            <a:pPr algn="ctr">
              <a:spcBef>
                <a:spcPts val="0"/>
              </a:spcBef>
              <a:defRPr/>
            </a:pPr>
            <a:r>
              <a:rPr lang="ja-JP" altLang="en-US" sz="2000" dirty="0" smtClean="0">
                <a:solidFill>
                  <a:srgbClr val="FFFFFF"/>
                </a:solidFill>
                <a:latin typeface="メイリオ"/>
                <a:ea typeface="メイリオ"/>
                <a:cs typeface="メイリオ"/>
              </a:rPr>
              <a:t>サービス事業者</a:t>
            </a:r>
            <a:endParaRPr lang="en-US" altLang="ja-JP" sz="2000" dirty="0" smtClean="0">
              <a:solidFill>
                <a:srgbClr val="FFFFFF"/>
              </a:solidFill>
              <a:latin typeface="メイリオ"/>
              <a:ea typeface="メイリオ"/>
              <a:cs typeface="メイリオ"/>
            </a:endParaRPr>
          </a:p>
          <a:p>
            <a:pPr>
              <a:spcBef>
                <a:spcPts val="0"/>
              </a:spcBef>
              <a:defRPr/>
            </a:pPr>
            <a:endParaRPr lang="en-US" altLang="ja-JP" sz="1000" dirty="0" smtClean="0">
              <a:solidFill>
                <a:srgbClr val="FFFFFF"/>
              </a:solidFill>
              <a:latin typeface="メイリオ"/>
              <a:ea typeface="メイリオ"/>
              <a:cs typeface="メイリオ"/>
            </a:endParaRPr>
          </a:p>
          <a:p>
            <a:pPr>
              <a:spcBef>
                <a:spcPts val="0"/>
              </a:spcBef>
              <a:defRPr/>
            </a:pPr>
            <a:r>
              <a:rPr lang="ja-JP" altLang="en-US" sz="1000" dirty="0" smtClean="0">
                <a:solidFill>
                  <a:srgbClr val="FFFFFF"/>
                </a:solidFill>
                <a:latin typeface="メイリオ"/>
                <a:ea typeface="メイリオ"/>
                <a:cs typeface="メイリオ"/>
              </a:rPr>
              <a:t>標準化されたシステム構成、運用管理メニューを提供。調達・運用管理の自動化を徹底。</a:t>
            </a:r>
            <a:endParaRPr lang="en-US" altLang="ja-JP" sz="1000" dirty="0">
              <a:solidFill>
                <a:srgbClr val="FFFFFF"/>
              </a:solidFill>
              <a:latin typeface="メイリオ"/>
              <a:ea typeface="メイリオ"/>
              <a:cs typeface="メイリオ"/>
            </a:endParaRPr>
          </a:p>
        </p:txBody>
      </p:sp>
      <p:sp>
        <p:nvSpPr>
          <p:cNvPr id="6" name="AutoShape 51"/>
          <p:cNvSpPr>
            <a:spLocks noChangeArrowheads="1"/>
          </p:cNvSpPr>
          <p:nvPr/>
        </p:nvSpPr>
        <p:spPr bwMode="auto">
          <a:xfrm>
            <a:off x="3505200" y="1858695"/>
            <a:ext cx="2057400" cy="1523999"/>
          </a:xfrm>
          <a:prstGeom prst="roundRect">
            <a:avLst>
              <a:gd name="adj" fmla="val 0"/>
            </a:avLst>
          </a:prstGeom>
          <a:solidFill>
            <a:srgbClr val="800000"/>
          </a:solidFill>
          <a:ln>
            <a:headEnd/>
            <a:tailEnd/>
          </a:ln>
          <a:extLst/>
        </p:spPr>
        <p:style>
          <a:lnRef idx="0">
            <a:schemeClr val="accent2"/>
          </a:lnRef>
          <a:fillRef idx="3">
            <a:schemeClr val="accent2"/>
          </a:fillRef>
          <a:effectRef idx="3">
            <a:schemeClr val="accent2"/>
          </a:effectRef>
          <a:fontRef idx="minor">
            <a:schemeClr val="lt1"/>
          </a:fontRef>
        </p:style>
        <p:txBody>
          <a:bodyPr wrap="square" anchor="ctr"/>
          <a:lstStyle/>
          <a:p>
            <a:pPr algn="ctr">
              <a:spcBef>
                <a:spcPts val="0"/>
              </a:spcBef>
              <a:defRPr/>
            </a:pPr>
            <a:r>
              <a:rPr lang="ja-JP" altLang="en-US" sz="2000" dirty="0" smtClean="0">
                <a:solidFill>
                  <a:srgbClr val="FFFFFF"/>
                </a:solidFill>
                <a:latin typeface="メイリオ"/>
                <a:ea typeface="メイリオ"/>
                <a:cs typeface="メイリオ"/>
              </a:rPr>
              <a:t>ユーザー</a:t>
            </a:r>
            <a:endParaRPr lang="en-US" altLang="ja-JP" sz="2000" dirty="0" smtClean="0">
              <a:solidFill>
                <a:srgbClr val="FFFFFF"/>
              </a:solidFill>
              <a:latin typeface="メイリオ"/>
              <a:ea typeface="メイリオ"/>
              <a:cs typeface="メイリオ"/>
            </a:endParaRPr>
          </a:p>
          <a:p>
            <a:pPr>
              <a:spcBef>
                <a:spcPts val="0"/>
              </a:spcBef>
              <a:defRPr/>
            </a:pPr>
            <a:endParaRPr lang="en-US" altLang="ja-JP" sz="1000" dirty="0" smtClean="0">
              <a:solidFill>
                <a:srgbClr val="FFFFFF"/>
              </a:solidFill>
              <a:latin typeface="メイリオ"/>
              <a:ea typeface="メイリオ"/>
              <a:cs typeface="メイリオ"/>
            </a:endParaRPr>
          </a:p>
          <a:p>
            <a:pPr>
              <a:spcBef>
                <a:spcPts val="0"/>
              </a:spcBef>
              <a:defRPr/>
            </a:pPr>
            <a:r>
              <a:rPr lang="ja-JP" altLang="en-US" sz="1000" dirty="0" smtClean="0">
                <a:solidFill>
                  <a:srgbClr val="FFFFFF"/>
                </a:solidFill>
                <a:latin typeface="メイリオ"/>
                <a:ea typeface="メイリオ"/>
                <a:cs typeface="メイリオ"/>
              </a:rPr>
              <a:t>セルフサービス・ポータルを使って自社要員で必要な管理・設定を行う。</a:t>
            </a:r>
            <a:endParaRPr lang="en-US" altLang="ja-JP" sz="1000" dirty="0" smtClean="0">
              <a:solidFill>
                <a:srgbClr val="FFFFFF"/>
              </a:solidFill>
              <a:latin typeface="メイリオ"/>
              <a:ea typeface="メイリオ"/>
              <a:cs typeface="メイリオ"/>
            </a:endParaRPr>
          </a:p>
        </p:txBody>
      </p:sp>
      <p:sp>
        <p:nvSpPr>
          <p:cNvPr id="7" name="AutoShape 50"/>
          <p:cNvSpPr>
            <a:spLocks noChangeArrowheads="1"/>
          </p:cNvSpPr>
          <p:nvPr/>
        </p:nvSpPr>
        <p:spPr bwMode="auto">
          <a:xfrm>
            <a:off x="5844120" y="1858695"/>
            <a:ext cx="2078486" cy="3271095"/>
          </a:xfrm>
          <a:prstGeom prst="roundRect">
            <a:avLst>
              <a:gd name="adj" fmla="val 0"/>
            </a:avLst>
          </a:prstGeom>
          <a:solidFill>
            <a:srgbClr val="1D7BFF"/>
          </a:solidFill>
          <a:ln>
            <a:headEnd/>
            <a:tailEnd/>
          </a:ln>
          <a:extLst/>
        </p:spPr>
        <p:style>
          <a:lnRef idx="0">
            <a:schemeClr val="accent2"/>
          </a:lnRef>
          <a:fillRef idx="3">
            <a:schemeClr val="accent2"/>
          </a:fillRef>
          <a:effectRef idx="3">
            <a:schemeClr val="accent2"/>
          </a:effectRef>
          <a:fontRef idx="minor">
            <a:schemeClr val="lt1"/>
          </a:fontRef>
        </p:style>
        <p:txBody>
          <a:bodyPr wrap="square" anchor="ctr"/>
          <a:lstStyle/>
          <a:p>
            <a:pPr algn="ctr">
              <a:spcBef>
                <a:spcPts val="0"/>
              </a:spcBef>
              <a:defRPr/>
            </a:pPr>
            <a:r>
              <a:rPr lang="ja-JP" altLang="en-US" sz="2000" dirty="0" smtClean="0">
                <a:solidFill>
                  <a:srgbClr val="FFFFFF"/>
                </a:solidFill>
                <a:latin typeface="メイリオ"/>
                <a:ea typeface="メイリオ"/>
                <a:cs typeface="メイリオ"/>
              </a:rPr>
              <a:t>サービス事業者</a:t>
            </a:r>
          </a:p>
          <a:p>
            <a:pPr>
              <a:spcBef>
                <a:spcPts val="0"/>
              </a:spcBef>
              <a:defRPr/>
            </a:pPr>
            <a:endParaRPr lang="en-US" altLang="ja-JP" sz="1000" dirty="0" smtClean="0">
              <a:solidFill>
                <a:srgbClr val="FFFFFF"/>
              </a:solidFill>
              <a:latin typeface="メイリオ"/>
              <a:ea typeface="メイリオ"/>
              <a:cs typeface="メイリオ"/>
            </a:endParaRPr>
          </a:p>
          <a:p>
            <a:pPr>
              <a:spcBef>
                <a:spcPts val="0"/>
              </a:spcBef>
              <a:defRPr/>
            </a:pPr>
            <a:r>
              <a:rPr lang="ja-JP" altLang="en-US" sz="1000" dirty="0" smtClean="0">
                <a:solidFill>
                  <a:srgbClr val="FFFFFF"/>
                </a:solidFill>
                <a:latin typeface="メイリオ"/>
                <a:ea typeface="メイリオ"/>
                <a:cs typeface="メイリオ"/>
              </a:rPr>
              <a:t>ユーザーの個別の要望に応じて、サービス事業者がシステムの構築、運用設計を実施。それに応じた運用サービスを提供する。</a:t>
            </a:r>
            <a:endParaRPr lang="en-US" altLang="ja-JP" sz="1000" dirty="0" smtClean="0">
              <a:solidFill>
                <a:srgbClr val="FFFFFF"/>
              </a:solidFill>
              <a:latin typeface="メイリオ"/>
              <a:ea typeface="メイリオ"/>
              <a:cs typeface="メイリオ"/>
            </a:endParaRPr>
          </a:p>
        </p:txBody>
      </p:sp>
      <p:sp>
        <p:nvSpPr>
          <p:cNvPr id="8" name="AutoShape 50"/>
          <p:cNvSpPr>
            <a:spLocks noChangeArrowheads="1"/>
          </p:cNvSpPr>
          <p:nvPr/>
        </p:nvSpPr>
        <p:spPr bwMode="auto">
          <a:xfrm>
            <a:off x="3515864" y="5287695"/>
            <a:ext cx="2046736" cy="685800"/>
          </a:xfrm>
          <a:prstGeom prst="roundRect">
            <a:avLst>
              <a:gd name="adj" fmla="val 0"/>
            </a:avLst>
          </a:prstGeom>
          <a:solidFill>
            <a:srgbClr val="FF6600"/>
          </a:solidFill>
          <a:ln>
            <a:headEnd/>
            <a:tailEnd/>
          </a:ln>
          <a:extLst/>
        </p:spPr>
        <p:style>
          <a:lnRef idx="0">
            <a:schemeClr val="accent2"/>
          </a:lnRef>
          <a:fillRef idx="3">
            <a:schemeClr val="accent2"/>
          </a:fillRef>
          <a:effectRef idx="3">
            <a:schemeClr val="accent2"/>
          </a:effectRef>
          <a:fontRef idx="minor">
            <a:schemeClr val="lt1"/>
          </a:fontRef>
        </p:style>
        <p:txBody>
          <a:bodyPr wrap="square" anchor="ctr"/>
          <a:lstStyle/>
          <a:p>
            <a:pPr>
              <a:spcBef>
                <a:spcPts val="0"/>
              </a:spcBef>
              <a:defRPr/>
            </a:pPr>
            <a:r>
              <a:rPr lang="ja-JP" altLang="en-US" sz="1000" dirty="0" smtClean="0">
                <a:solidFill>
                  <a:srgbClr val="FFFFFF"/>
                </a:solidFill>
                <a:latin typeface="メイリオ"/>
                <a:ea typeface="メイリオ"/>
                <a:cs typeface="メイリオ"/>
              </a:rPr>
              <a:t>割安。継続的なサービスや機能の拡充、コスト低減などを享受できる。</a:t>
            </a:r>
            <a:endParaRPr lang="en-US" altLang="ja-JP" sz="1000" dirty="0">
              <a:solidFill>
                <a:srgbClr val="FFFFFF"/>
              </a:solidFill>
              <a:latin typeface="メイリオ"/>
              <a:ea typeface="メイリオ"/>
              <a:cs typeface="メイリオ"/>
            </a:endParaRPr>
          </a:p>
        </p:txBody>
      </p:sp>
      <p:sp>
        <p:nvSpPr>
          <p:cNvPr id="9" name="AutoShape 50"/>
          <p:cNvSpPr>
            <a:spLocks noChangeArrowheads="1"/>
          </p:cNvSpPr>
          <p:nvPr/>
        </p:nvSpPr>
        <p:spPr bwMode="auto">
          <a:xfrm>
            <a:off x="5844120" y="5287695"/>
            <a:ext cx="2046736" cy="685800"/>
          </a:xfrm>
          <a:prstGeom prst="roundRect">
            <a:avLst>
              <a:gd name="adj" fmla="val 0"/>
            </a:avLst>
          </a:prstGeom>
          <a:solidFill>
            <a:srgbClr val="339900"/>
          </a:solidFill>
          <a:ln>
            <a:headEnd/>
            <a:tailEnd/>
          </a:ln>
          <a:extLst/>
        </p:spPr>
        <p:style>
          <a:lnRef idx="0">
            <a:schemeClr val="accent2"/>
          </a:lnRef>
          <a:fillRef idx="3">
            <a:schemeClr val="accent2"/>
          </a:fillRef>
          <a:effectRef idx="3">
            <a:schemeClr val="accent2"/>
          </a:effectRef>
          <a:fontRef idx="minor">
            <a:schemeClr val="lt1"/>
          </a:fontRef>
        </p:style>
        <p:txBody>
          <a:bodyPr wrap="square" anchor="ctr"/>
          <a:lstStyle/>
          <a:p>
            <a:pPr>
              <a:spcBef>
                <a:spcPts val="0"/>
              </a:spcBef>
              <a:defRPr/>
            </a:pPr>
            <a:r>
              <a:rPr lang="ja-JP" altLang="en-US" sz="1000" dirty="0" smtClean="0">
                <a:solidFill>
                  <a:srgbClr val="FFFFFF"/>
                </a:solidFill>
                <a:latin typeface="メイリオ"/>
                <a:ea typeface="メイリオ"/>
                <a:cs typeface="メイリオ"/>
              </a:rPr>
              <a:t>割高。サービスや機能は固定化または変更に手間はかかる。継続的なコスト低減は難しい。</a:t>
            </a:r>
            <a:endParaRPr lang="en-US" altLang="ja-JP" sz="1000" dirty="0">
              <a:solidFill>
                <a:srgbClr val="FFFFFF"/>
              </a:solidFill>
              <a:latin typeface="メイリオ"/>
              <a:ea typeface="メイリオ"/>
              <a:cs typeface="メイリオ"/>
            </a:endParaRPr>
          </a:p>
        </p:txBody>
      </p:sp>
      <p:sp>
        <p:nvSpPr>
          <p:cNvPr id="10" name="AutoShape 50"/>
          <p:cNvSpPr>
            <a:spLocks noChangeArrowheads="1"/>
          </p:cNvSpPr>
          <p:nvPr/>
        </p:nvSpPr>
        <p:spPr bwMode="auto">
          <a:xfrm>
            <a:off x="3515864" y="944295"/>
            <a:ext cx="2066260" cy="762000"/>
          </a:xfrm>
          <a:prstGeom prst="roundRect">
            <a:avLst>
              <a:gd name="adj" fmla="val 0"/>
            </a:avLst>
          </a:prstGeom>
          <a:solidFill>
            <a:srgbClr val="FF6600"/>
          </a:solidFill>
          <a:ln>
            <a:headEnd/>
            <a:tailEnd/>
          </a:ln>
          <a:extLst/>
        </p:spPr>
        <p:style>
          <a:lnRef idx="0">
            <a:schemeClr val="accent2"/>
          </a:lnRef>
          <a:fillRef idx="3">
            <a:schemeClr val="accent2"/>
          </a:fillRef>
          <a:effectRef idx="3">
            <a:schemeClr val="accent2"/>
          </a:effectRef>
          <a:fontRef idx="minor">
            <a:schemeClr val="lt1"/>
          </a:fontRef>
        </p:style>
        <p:txBody>
          <a:bodyPr wrap="square" anchor="ctr"/>
          <a:lstStyle/>
          <a:p>
            <a:pPr algn="ctr">
              <a:spcBef>
                <a:spcPts val="0"/>
              </a:spcBef>
              <a:defRPr/>
            </a:pPr>
            <a:r>
              <a:rPr lang="ja-JP" altLang="en-US" dirty="0" smtClean="0">
                <a:solidFill>
                  <a:srgbClr val="FFFFFF"/>
                </a:solidFill>
                <a:latin typeface="メイリオ"/>
                <a:ea typeface="メイリオ"/>
                <a:cs typeface="メイリオ"/>
              </a:rPr>
              <a:t>セルフサービス型</a:t>
            </a:r>
            <a:endParaRPr lang="en-US" altLang="ja-JP" dirty="0" smtClean="0">
              <a:solidFill>
                <a:srgbClr val="FFFFFF"/>
              </a:solidFill>
              <a:latin typeface="メイリオ"/>
              <a:ea typeface="メイリオ"/>
              <a:cs typeface="メイリオ"/>
            </a:endParaRPr>
          </a:p>
          <a:p>
            <a:pPr algn="ctr">
              <a:spcBef>
                <a:spcPts val="0"/>
              </a:spcBef>
              <a:defRPr/>
            </a:pPr>
            <a:r>
              <a:rPr lang="en-US" altLang="ja-JP" sz="2800" dirty="0" err="1" smtClean="0">
                <a:solidFill>
                  <a:srgbClr val="FFFFFF"/>
                </a:solidFill>
                <a:latin typeface="メイリオ"/>
                <a:ea typeface="メイリオ"/>
                <a:cs typeface="メイリオ"/>
              </a:rPr>
              <a:t>IaaS</a:t>
            </a:r>
            <a:endParaRPr lang="en-US" altLang="ja-JP" sz="2800" dirty="0">
              <a:solidFill>
                <a:srgbClr val="FFFFFF"/>
              </a:solidFill>
              <a:latin typeface="メイリオ"/>
              <a:ea typeface="メイリオ"/>
              <a:cs typeface="メイリオ"/>
            </a:endParaRPr>
          </a:p>
        </p:txBody>
      </p:sp>
      <p:sp>
        <p:nvSpPr>
          <p:cNvPr id="11" name="AutoShape 50"/>
          <p:cNvSpPr>
            <a:spLocks noChangeArrowheads="1"/>
          </p:cNvSpPr>
          <p:nvPr/>
        </p:nvSpPr>
        <p:spPr bwMode="auto">
          <a:xfrm>
            <a:off x="5844120" y="944295"/>
            <a:ext cx="2066260" cy="762000"/>
          </a:xfrm>
          <a:prstGeom prst="roundRect">
            <a:avLst>
              <a:gd name="adj" fmla="val 0"/>
            </a:avLst>
          </a:prstGeom>
          <a:solidFill>
            <a:srgbClr val="339900"/>
          </a:solidFill>
          <a:ln>
            <a:headEnd/>
            <a:tailEnd/>
          </a:ln>
          <a:extLst/>
        </p:spPr>
        <p:style>
          <a:lnRef idx="0">
            <a:schemeClr val="accent2"/>
          </a:lnRef>
          <a:fillRef idx="3">
            <a:schemeClr val="accent2"/>
          </a:fillRef>
          <a:effectRef idx="3">
            <a:schemeClr val="accent2"/>
          </a:effectRef>
          <a:fontRef idx="minor">
            <a:schemeClr val="lt1"/>
          </a:fontRef>
        </p:style>
        <p:txBody>
          <a:bodyPr wrap="square" anchor="ctr"/>
          <a:lstStyle/>
          <a:p>
            <a:pPr algn="ctr">
              <a:spcBef>
                <a:spcPts val="0"/>
              </a:spcBef>
              <a:defRPr/>
            </a:pPr>
            <a:r>
              <a:rPr lang="ja-JP" altLang="en-US" dirty="0" smtClean="0">
                <a:solidFill>
                  <a:srgbClr val="FFFFFF"/>
                </a:solidFill>
                <a:latin typeface="メイリオ"/>
                <a:ea typeface="メイリオ"/>
                <a:cs typeface="メイリオ"/>
              </a:rPr>
              <a:t>フルサービス型</a:t>
            </a:r>
            <a:endParaRPr lang="en-US" altLang="ja-JP" dirty="0" smtClean="0">
              <a:solidFill>
                <a:srgbClr val="FFFFFF"/>
              </a:solidFill>
              <a:latin typeface="メイリオ"/>
              <a:ea typeface="メイリオ"/>
              <a:cs typeface="メイリオ"/>
            </a:endParaRPr>
          </a:p>
          <a:p>
            <a:pPr algn="ctr">
              <a:spcBef>
                <a:spcPts val="0"/>
              </a:spcBef>
              <a:defRPr/>
            </a:pPr>
            <a:r>
              <a:rPr lang="en-US" altLang="ja-JP" sz="2800" dirty="0" err="1" smtClean="0">
                <a:solidFill>
                  <a:srgbClr val="FFFFFF"/>
                </a:solidFill>
                <a:latin typeface="メイリオ"/>
                <a:ea typeface="メイリオ"/>
                <a:cs typeface="メイリオ"/>
              </a:rPr>
              <a:t>IaaS</a:t>
            </a:r>
            <a:endParaRPr lang="en-US" altLang="ja-JP" sz="2800" dirty="0">
              <a:solidFill>
                <a:srgbClr val="FFFFFF"/>
              </a:solidFill>
              <a:latin typeface="メイリオ"/>
              <a:ea typeface="メイリオ"/>
              <a:cs typeface="メイリオ"/>
            </a:endParaRPr>
          </a:p>
        </p:txBody>
      </p:sp>
      <p:sp>
        <p:nvSpPr>
          <p:cNvPr id="12" name="AutoShape 50"/>
          <p:cNvSpPr>
            <a:spLocks noChangeArrowheads="1"/>
          </p:cNvSpPr>
          <p:nvPr/>
        </p:nvSpPr>
        <p:spPr bwMode="auto">
          <a:xfrm>
            <a:off x="3515864" y="5998895"/>
            <a:ext cx="2046736" cy="431800"/>
          </a:xfrm>
          <a:prstGeom prst="roundRect">
            <a:avLst>
              <a:gd name="adj" fmla="val 0"/>
            </a:avLst>
          </a:prstGeom>
          <a:solidFill>
            <a:srgbClr val="FF6600"/>
          </a:solidFill>
          <a:ln>
            <a:headEnd/>
            <a:tailEnd/>
          </a:ln>
          <a:extLst/>
        </p:spPr>
        <p:style>
          <a:lnRef idx="0">
            <a:schemeClr val="accent2"/>
          </a:lnRef>
          <a:fillRef idx="3">
            <a:schemeClr val="accent2"/>
          </a:fillRef>
          <a:effectRef idx="3">
            <a:schemeClr val="accent2"/>
          </a:effectRef>
          <a:fontRef idx="minor">
            <a:schemeClr val="lt1"/>
          </a:fontRef>
        </p:style>
        <p:txBody>
          <a:bodyPr wrap="square" anchor="ctr"/>
          <a:lstStyle/>
          <a:p>
            <a:pPr algn="ctr">
              <a:spcBef>
                <a:spcPts val="0"/>
              </a:spcBef>
              <a:defRPr/>
            </a:pPr>
            <a:r>
              <a:rPr lang="en-US" altLang="ja-JP" sz="1000" dirty="0" err="1" smtClean="0">
                <a:solidFill>
                  <a:srgbClr val="FFFFFF"/>
                </a:solidFill>
                <a:latin typeface="メイリオ"/>
                <a:ea typeface="メイリオ"/>
                <a:cs typeface="メイリオ"/>
              </a:rPr>
              <a:t>AWS,SoftLayer,cloud</a:t>
            </a:r>
            <a:r>
              <a:rPr lang="en-US" altLang="ja-JP" sz="1000" baseline="30000" dirty="0" err="1" smtClean="0">
                <a:solidFill>
                  <a:srgbClr val="FFFFFF"/>
                </a:solidFill>
                <a:latin typeface="メイリオ"/>
                <a:ea typeface="メイリオ"/>
                <a:cs typeface="メイリオ"/>
              </a:rPr>
              <a:t>n</a:t>
            </a:r>
            <a:r>
              <a:rPr lang="ja-JP" altLang="en-US" sz="1000" dirty="0" smtClean="0">
                <a:solidFill>
                  <a:srgbClr val="FFFFFF"/>
                </a:solidFill>
                <a:latin typeface="メイリオ"/>
                <a:ea typeface="メイリオ"/>
                <a:cs typeface="メイリオ"/>
              </a:rPr>
              <a:t>など</a:t>
            </a:r>
            <a:endParaRPr lang="en-US" altLang="ja-JP" sz="1000" dirty="0" smtClean="0">
              <a:solidFill>
                <a:srgbClr val="FFFFFF"/>
              </a:solidFill>
              <a:latin typeface="メイリオ"/>
              <a:ea typeface="メイリオ"/>
              <a:cs typeface="メイリオ"/>
            </a:endParaRPr>
          </a:p>
        </p:txBody>
      </p:sp>
      <p:sp>
        <p:nvSpPr>
          <p:cNvPr id="13" name="AutoShape 50"/>
          <p:cNvSpPr>
            <a:spLocks noChangeArrowheads="1"/>
          </p:cNvSpPr>
          <p:nvPr/>
        </p:nvSpPr>
        <p:spPr bwMode="auto">
          <a:xfrm>
            <a:off x="5844120" y="5998895"/>
            <a:ext cx="2046736" cy="431800"/>
          </a:xfrm>
          <a:prstGeom prst="roundRect">
            <a:avLst>
              <a:gd name="adj" fmla="val 0"/>
            </a:avLst>
          </a:prstGeom>
          <a:solidFill>
            <a:srgbClr val="339900"/>
          </a:solidFill>
          <a:ln>
            <a:headEnd/>
            <a:tailEnd/>
          </a:ln>
          <a:extLst/>
        </p:spPr>
        <p:style>
          <a:lnRef idx="0">
            <a:schemeClr val="accent2"/>
          </a:lnRef>
          <a:fillRef idx="3">
            <a:schemeClr val="accent2"/>
          </a:fillRef>
          <a:effectRef idx="3">
            <a:schemeClr val="accent2"/>
          </a:effectRef>
          <a:fontRef idx="minor">
            <a:schemeClr val="lt1"/>
          </a:fontRef>
        </p:style>
        <p:txBody>
          <a:bodyPr wrap="square" anchor="ctr"/>
          <a:lstStyle/>
          <a:p>
            <a:pPr algn="ctr">
              <a:spcBef>
                <a:spcPts val="0"/>
              </a:spcBef>
              <a:defRPr/>
            </a:pPr>
            <a:r>
              <a:rPr lang="ja-JP" altLang="en-US" sz="1000" dirty="0" smtClean="0">
                <a:solidFill>
                  <a:srgbClr val="FFFFFF"/>
                </a:solidFill>
                <a:latin typeface="メイリオ"/>
                <a:ea typeface="メイリオ"/>
                <a:cs typeface="メイリオ"/>
              </a:rPr>
              <a:t>国内</a:t>
            </a:r>
            <a:r>
              <a:rPr lang="en-US" altLang="ja-JP" sz="1000" dirty="0" smtClean="0">
                <a:solidFill>
                  <a:srgbClr val="FFFFFF"/>
                </a:solidFill>
                <a:latin typeface="メイリオ"/>
                <a:ea typeface="メイリオ"/>
                <a:cs typeface="メイリオ"/>
              </a:rPr>
              <a:t>SI</a:t>
            </a:r>
            <a:r>
              <a:rPr lang="ja-JP" altLang="en-US" sz="1000" dirty="0" smtClean="0">
                <a:solidFill>
                  <a:srgbClr val="FFFFFF"/>
                </a:solidFill>
                <a:latin typeface="メイリオ"/>
                <a:ea typeface="メイリオ"/>
                <a:cs typeface="メイリオ"/>
              </a:rPr>
              <a:t>事業者に多い</a:t>
            </a:r>
            <a:endParaRPr lang="en-US" altLang="ja-JP" sz="1000" dirty="0">
              <a:solidFill>
                <a:srgbClr val="FFFFFF"/>
              </a:solidFill>
              <a:latin typeface="メイリオ"/>
              <a:ea typeface="メイリオ"/>
              <a:cs typeface="メイリオ"/>
            </a:endParaRPr>
          </a:p>
        </p:txBody>
      </p:sp>
      <p:sp>
        <p:nvSpPr>
          <p:cNvPr id="14" name="正方形/長方形 13"/>
          <p:cNvSpPr/>
          <p:nvPr/>
        </p:nvSpPr>
        <p:spPr>
          <a:xfrm>
            <a:off x="3433031" y="840093"/>
            <a:ext cx="2215925" cy="5649126"/>
          </a:xfrm>
          <a:prstGeom prst="rect">
            <a:avLst/>
          </a:prstGeom>
          <a:noFill/>
          <a:ln>
            <a:solidFill>
              <a:schemeClr val="accent6">
                <a:lumMod val="75000"/>
              </a:schemeClr>
            </a:solidFill>
            <a:prstDash val="sys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メイリオ"/>
              <a:ea typeface="メイリオ"/>
              <a:cs typeface="メイリオ"/>
            </a:endParaRPr>
          </a:p>
        </p:txBody>
      </p:sp>
      <p:sp>
        <p:nvSpPr>
          <p:cNvPr id="15" name="角丸四角形吹き出し 14"/>
          <p:cNvSpPr/>
          <p:nvPr/>
        </p:nvSpPr>
        <p:spPr>
          <a:xfrm>
            <a:off x="990600" y="805382"/>
            <a:ext cx="2329981" cy="502732"/>
          </a:xfrm>
          <a:prstGeom prst="wedgeRoundRectCallout">
            <a:avLst>
              <a:gd name="adj1" fmla="val 57013"/>
              <a:gd name="adj2" fmla="val 40132"/>
              <a:gd name="adj3" fmla="val 16667"/>
            </a:avLst>
          </a:prstGeom>
          <a:solidFill>
            <a:srgbClr val="FF6600"/>
          </a:solidFill>
          <a:ln>
            <a:solidFill>
              <a:srgbClr val="FFFBD2"/>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600" dirty="0" smtClean="0">
                <a:solidFill>
                  <a:srgbClr val="FFFFFF"/>
                </a:solidFill>
                <a:latin typeface="メイリオ"/>
                <a:ea typeface="メイリオ"/>
                <a:cs typeface="メイリオ"/>
              </a:rPr>
              <a:t>NIST</a:t>
            </a:r>
            <a:r>
              <a:rPr kumimoji="1" lang="ja-JP" altLang="en-US" sz="1600" dirty="0" smtClean="0">
                <a:solidFill>
                  <a:srgbClr val="FFFFFF"/>
                </a:solidFill>
                <a:latin typeface="メイリオ"/>
                <a:ea typeface="メイリオ"/>
                <a:cs typeface="メイリオ"/>
              </a:rPr>
              <a:t>の定義に該当</a:t>
            </a:r>
            <a:endParaRPr kumimoji="1" lang="ja-JP" altLang="en-US" sz="16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377526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p:cNvSpPr/>
          <p:nvPr/>
        </p:nvSpPr>
        <p:spPr bwMode="auto">
          <a:xfrm>
            <a:off x="304801" y="5728950"/>
            <a:ext cx="1219200" cy="539750"/>
          </a:xfrm>
          <a:prstGeom prst="rect">
            <a:avLst/>
          </a:prstGeom>
          <a:solidFill>
            <a:schemeClr val="bg1">
              <a:lumMod val="75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8" name="正方形/長方形 67"/>
          <p:cNvSpPr/>
          <p:nvPr/>
        </p:nvSpPr>
        <p:spPr bwMode="auto">
          <a:xfrm>
            <a:off x="1524002" y="5201900"/>
            <a:ext cx="1219200" cy="1066800"/>
          </a:xfrm>
          <a:prstGeom prst="rect">
            <a:avLst/>
          </a:prstGeom>
          <a:solidFill>
            <a:schemeClr val="bg1">
              <a:lumMod val="75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正方形/長方形 68"/>
          <p:cNvSpPr/>
          <p:nvPr/>
        </p:nvSpPr>
        <p:spPr bwMode="auto">
          <a:xfrm>
            <a:off x="2755902" y="4662149"/>
            <a:ext cx="1219200" cy="1604964"/>
          </a:xfrm>
          <a:prstGeom prst="rect">
            <a:avLst/>
          </a:prstGeom>
          <a:solidFill>
            <a:schemeClr val="bg1">
              <a:lumMod val="75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正方形/長方形 69"/>
          <p:cNvSpPr/>
          <p:nvPr/>
        </p:nvSpPr>
        <p:spPr bwMode="auto">
          <a:xfrm>
            <a:off x="3975102" y="4128750"/>
            <a:ext cx="1219200" cy="2139950"/>
          </a:xfrm>
          <a:prstGeom prst="rect">
            <a:avLst/>
          </a:prstGeom>
          <a:solidFill>
            <a:schemeClr val="bg1">
              <a:lumMod val="75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1" name="正方形/長方形 70"/>
          <p:cNvSpPr/>
          <p:nvPr/>
        </p:nvSpPr>
        <p:spPr bwMode="auto">
          <a:xfrm>
            <a:off x="5181600" y="3595350"/>
            <a:ext cx="1219200" cy="2673350"/>
          </a:xfrm>
          <a:prstGeom prst="rect">
            <a:avLst/>
          </a:prstGeom>
          <a:solidFill>
            <a:srgbClr val="FFCC66"/>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72" name="正方形/長方形 71"/>
          <p:cNvSpPr/>
          <p:nvPr/>
        </p:nvSpPr>
        <p:spPr bwMode="auto">
          <a:xfrm>
            <a:off x="6400800" y="1995150"/>
            <a:ext cx="1219200" cy="4273550"/>
          </a:xfrm>
          <a:prstGeom prst="rect">
            <a:avLst/>
          </a:prstGeom>
          <a:solidFill>
            <a:srgbClr val="FFCC66"/>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73" name="正方形/長方形 72"/>
          <p:cNvSpPr/>
          <p:nvPr/>
        </p:nvSpPr>
        <p:spPr bwMode="auto">
          <a:xfrm>
            <a:off x="7620000" y="1461750"/>
            <a:ext cx="1219200" cy="4806950"/>
          </a:xfrm>
          <a:prstGeom prst="rect">
            <a:avLst/>
          </a:prstGeom>
          <a:solidFill>
            <a:srgbClr val="FFCC66"/>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ja-JP" altLang="en-US" dirty="0" smtClean="0"/>
              <a:t>データセンター・サービスとクラウドの関係</a:t>
            </a:r>
            <a:endParaRPr kumimoji="1" lang="ja-JP" altLang="en-US" dirty="0"/>
          </a:p>
        </p:txBody>
      </p:sp>
      <p:sp>
        <p:nvSpPr>
          <p:cNvPr id="3" name="正方形/長方形 2"/>
          <p:cNvSpPr/>
          <p:nvPr/>
        </p:nvSpPr>
        <p:spPr bwMode="auto">
          <a:xfrm>
            <a:off x="381000"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4" name="正方形/長方形 3"/>
          <p:cNvSpPr/>
          <p:nvPr/>
        </p:nvSpPr>
        <p:spPr bwMode="auto">
          <a:xfrm>
            <a:off x="381000"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5" name="正方形/長方形 4"/>
          <p:cNvSpPr/>
          <p:nvPr/>
        </p:nvSpPr>
        <p:spPr bwMode="auto">
          <a:xfrm>
            <a:off x="381000" y="4204950"/>
            <a:ext cx="1066800" cy="381000"/>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p>
        </p:txBody>
      </p:sp>
      <p:sp>
        <p:nvSpPr>
          <p:cNvPr id="7" name="正方形/長方形 6"/>
          <p:cNvSpPr/>
          <p:nvPr/>
        </p:nvSpPr>
        <p:spPr bwMode="auto">
          <a:xfrm>
            <a:off x="381000"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8" name="正方形/長方形 7"/>
          <p:cNvSpPr/>
          <p:nvPr/>
        </p:nvSpPr>
        <p:spPr bwMode="auto">
          <a:xfrm>
            <a:off x="381000"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ランタイム</a:t>
            </a:r>
          </a:p>
        </p:txBody>
      </p:sp>
      <p:sp>
        <p:nvSpPr>
          <p:cNvPr id="9" name="正方形/長方形 8"/>
          <p:cNvSpPr/>
          <p:nvPr/>
        </p:nvSpPr>
        <p:spPr bwMode="auto">
          <a:xfrm>
            <a:off x="1600200"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10" name="正方形/長方形 9"/>
          <p:cNvSpPr/>
          <p:nvPr/>
        </p:nvSpPr>
        <p:spPr bwMode="auto">
          <a:xfrm>
            <a:off x="1600200"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11" name="正方形/長方形 10"/>
          <p:cNvSpPr/>
          <p:nvPr/>
        </p:nvSpPr>
        <p:spPr bwMode="auto">
          <a:xfrm>
            <a:off x="1600200" y="4204950"/>
            <a:ext cx="1066800" cy="381000"/>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p>
        </p:txBody>
      </p:sp>
      <p:sp>
        <p:nvSpPr>
          <p:cNvPr id="13" name="正方形/長方形 12"/>
          <p:cNvSpPr/>
          <p:nvPr/>
        </p:nvSpPr>
        <p:spPr bwMode="auto">
          <a:xfrm>
            <a:off x="1600200"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14" name="正方形/長方形 13"/>
          <p:cNvSpPr/>
          <p:nvPr/>
        </p:nvSpPr>
        <p:spPr bwMode="auto">
          <a:xfrm>
            <a:off x="1600200"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50" dirty="0">
                <a:solidFill>
                  <a:srgbClr val="FFFFFF"/>
                </a:solidFill>
                <a:latin typeface="Arial" charset="0"/>
                <a:ea typeface="HG丸ｺﾞｼｯｸM-PRO" pitchFamily="50" charset="-128"/>
              </a:rPr>
              <a:t>ランタイム</a:t>
            </a:r>
          </a:p>
        </p:txBody>
      </p:sp>
      <p:sp>
        <p:nvSpPr>
          <p:cNvPr id="15" name="正方形/長方形 14"/>
          <p:cNvSpPr/>
          <p:nvPr/>
        </p:nvSpPr>
        <p:spPr bwMode="auto">
          <a:xfrm>
            <a:off x="2819400"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16" name="正方形/長方形 15"/>
          <p:cNvSpPr/>
          <p:nvPr/>
        </p:nvSpPr>
        <p:spPr bwMode="auto">
          <a:xfrm>
            <a:off x="2819400"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17" name="正方形/長方形 16"/>
          <p:cNvSpPr/>
          <p:nvPr/>
        </p:nvSpPr>
        <p:spPr bwMode="auto">
          <a:xfrm>
            <a:off x="2819400" y="4204950"/>
            <a:ext cx="1066800" cy="381000"/>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p>
        </p:txBody>
      </p:sp>
      <p:sp>
        <p:nvSpPr>
          <p:cNvPr id="19" name="正方形/長方形 18"/>
          <p:cNvSpPr/>
          <p:nvPr/>
        </p:nvSpPr>
        <p:spPr bwMode="auto">
          <a:xfrm>
            <a:off x="2819400"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20" name="正方形/長方形 19"/>
          <p:cNvSpPr/>
          <p:nvPr/>
        </p:nvSpPr>
        <p:spPr bwMode="auto">
          <a:xfrm>
            <a:off x="2819400"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50" dirty="0">
                <a:solidFill>
                  <a:srgbClr val="FFFFFF"/>
                </a:solidFill>
                <a:latin typeface="Arial" charset="0"/>
                <a:ea typeface="HG丸ｺﾞｼｯｸM-PRO" pitchFamily="50" charset="-128"/>
              </a:rPr>
              <a:t>ランタイム</a:t>
            </a:r>
          </a:p>
        </p:txBody>
      </p:sp>
      <p:sp>
        <p:nvSpPr>
          <p:cNvPr id="21" name="正方形/長方形 20"/>
          <p:cNvSpPr/>
          <p:nvPr/>
        </p:nvSpPr>
        <p:spPr bwMode="auto">
          <a:xfrm>
            <a:off x="4038600"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22" name="正方形/長方形 21"/>
          <p:cNvSpPr/>
          <p:nvPr/>
        </p:nvSpPr>
        <p:spPr bwMode="auto">
          <a:xfrm>
            <a:off x="4038600"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23" name="正方形/長方形 22"/>
          <p:cNvSpPr/>
          <p:nvPr/>
        </p:nvSpPr>
        <p:spPr bwMode="auto">
          <a:xfrm>
            <a:off x="4038600" y="4204950"/>
            <a:ext cx="1066800" cy="381000"/>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p>
        </p:txBody>
      </p:sp>
      <p:sp>
        <p:nvSpPr>
          <p:cNvPr id="25" name="正方形/長方形 24"/>
          <p:cNvSpPr/>
          <p:nvPr/>
        </p:nvSpPr>
        <p:spPr bwMode="auto">
          <a:xfrm>
            <a:off x="4038600"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26" name="正方形/長方形 25"/>
          <p:cNvSpPr/>
          <p:nvPr/>
        </p:nvSpPr>
        <p:spPr bwMode="auto">
          <a:xfrm>
            <a:off x="4038600"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50" dirty="0">
                <a:solidFill>
                  <a:srgbClr val="FFFFFF"/>
                </a:solidFill>
                <a:latin typeface="Arial" charset="0"/>
                <a:ea typeface="HG丸ｺﾞｼｯｸM-PRO" pitchFamily="50" charset="-128"/>
              </a:rPr>
              <a:t>ランタイム</a:t>
            </a:r>
          </a:p>
        </p:txBody>
      </p:sp>
      <p:sp>
        <p:nvSpPr>
          <p:cNvPr id="27" name="正方形/長方形 26"/>
          <p:cNvSpPr/>
          <p:nvPr/>
        </p:nvSpPr>
        <p:spPr bwMode="auto">
          <a:xfrm>
            <a:off x="5262418"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28" name="正方形/長方形 27"/>
          <p:cNvSpPr/>
          <p:nvPr/>
        </p:nvSpPr>
        <p:spPr bwMode="auto">
          <a:xfrm>
            <a:off x="5262418"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29" name="正方形/長方形 28"/>
          <p:cNvSpPr/>
          <p:nvPr/>
        </p:nvSpPr>
        <p:spPr bwMode="auto">
          <a:xfrm>
            <a:off x="5262418" y="4204950"/>
            <a:ext cx="1066800" cy="381000"/>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p>
        </p:txBody>
      </p:sp>
      <p:sp>
        <p:nvSpPr>
          <p:cNvPr id="31" name="正方形/長方形 30"/>
          <p:cNvSpPr/>
          <p:nvPr/>
        </p:nvSpPr>
        <p:spPr bwMode="auto">
          <a:xfrm>
            <a:off x="5262418"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32" name="正方形/長方形 31"/>
          <p:cNvSpPr/>
          <p:nvPr/>
        </p:nvSpPr>
        <p:spPr bwMode="auto">
          <a:xfrm>
            <a:off x="5262418"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50" dirty="0">
                <a:solidFill>
                  <a:srgbClr val="FFFFFF"/>
                </a:solidFill>
                <a:latin typeface="Arial" charset="0"/>
                <a:ea typeface="HG丸ｺﾞｼｯｸM-PRO" pitchFamily="50" charset="-128"/>
              </a:rPr>
              <a:t>ランタイム</a:t>
            </a:r>
          </a:p>
        </p:txBody>
      </p:sp>
      <p:sp>
        <p:nvSpPr>
          <p:cNvPr id="33" name="正方形/長方形 32"/>
          <p:cNvSpPr/>
          <p:nvPr/>
        </p:nvSpPr>
        <p:spPr bwMode="auto">
          <a:xfrm>
            <a:off x="6477000"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34" name="正方形/長方形 33"/>
          <p:cNvSpPr/>
          <p:nvPr/>
        </p:nvSpPr>
        <p:spPr bwMode="auto">
          <a:xfrm>
            <a:off x="6477000"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35" name="正方形/長方形 34"/>
          <p:cNvSpPr/>
          <p:nvPr/>
        </p:nvSpPr>
        <p:spPr bwMode="auto">
          <a:xfrm>
            <a:off x="6477000" y="4204950"/>
            <a:ext cx="1066800" cy="381000"/>
          </a:xfrm>
          <a:prstGeom prst="rect">
            <a:avLst/>
          </a:prstGeom>
          <a:solidFill>
            <a:schemeClr val="accent3">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endParaRPr kumimoji="0" lang="en-US" altLang="ja-JP" sz="12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dirty="0" smtClean="0">
                <a:solidFill>
                  <a:srgbClr val="FFFFFF"/>
                </a:solidFill>
                <a:latin typeface="Arial" charset="0"/>
                <a:ea typeface="HG丸ｺﾞｼｯｸM-PRO" pitchFamily="50" charset="-128"/>
              </a:rPr>
              <a:t>(</a:t>
            </a:r>
            <a:r>
              <a:rPr kumimoji="0" lang="ja-JP" altLang="en-US" sz="800" dirty="0" smtClean="0">
                <a:solidFill>
                  <a:srgbClr val="FFFFFF"/>
                </a:solidFill>
                <a:latin typeface="Arial" charset="0"/>
                <a:ea typeface="HG丸ｺﾞｼｯｸM-PRO" pitchFamily="50" charset="-128"/>
              </a:rPr>
              <a:t>絶対条件ではない</a:t>
            </a:r>
            <a:r>
              <a:rPr kumimoji="0" lang="en-US" altLang="ja-JP" sz="800" dirty="0" smtClean="0">
                <a:solidFill>
                  <a:srgbClr val="FFFFFF"/>
                </a:solidFill>
                <a:latin typeface="Arial" charset="0"/>
                <a:ea typeface="HG丸ｺﾞｼｯｸM-PRO" pitchFamily="50" charset="-128"/>
              </a:rPr>
              <a:t>)</a:t>
            </a:r>
            <a:endParaRPr kumimoji="0" lang="ja-JP" altLang="en-US" sz="8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37" name="正方形/長方形 36"/>
          <p:cNvSpPr/>
          <p:nvPr/>
        </p:nvSpPr>
        <p:spPr bwMode="auto">
          <a:xfrm>
            <a:off x="6477000"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38" name="正方形/長方形 37"/>
          <p:cNvSpPr/>
          <p:nvPr/>
        </p:nvSpPr>
        <p:spPr bwMode="auto">
          <a:xfrm>
            <a:off x="6477000"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50" dirty="0">
                <a:solidFill>
                  <a:srgbClr val="FFFFFF"/>
                </a:solidFill>
                <a:latin typeface="Arial" charset="0"/>
                <a:ea typeface="HG丸ｺﾞｼｯｸM-PRO" pitchFamily="50" charset="-128"/>
              </a:rPr>
              <a:t>ランタイム</a:t>
            </a:r>
          </a:p>
        </p:txBody>
      </p:sp>
      <p:sp>
        <p:nvSpPr>
          <p:cNvPr id="39" name="正方形/長方形 38"/>
          <p:cNvSpPr/>
          <p:nvPr/>
        </p:nvSpPr>
        <p:spPr bwMode="auto">
          <a:xfrm>
            <a:off x="381000"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40" name="正方形/長方形 39"/>
          <p:cNvSpPr/>
          <p:nvPr/>
        </p:nvSpPr>
        <p:spPr bwMode="auto">
          <a:xfrm>
            <a:off x="1600200"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41" name="正方形/長方形 40"/>
          <p:cNvSpPr/>
          <p:nvPr/>
        </p:nvSpPr>
        <p:spPr bwMode="auto">
          <a:xfrm>
            <a:off x="2819400"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42" name="正方形/長方形 41"/>
          <p:cNvSpPr/>
          <p:nvPr/>
        </p:nvSpPr>
        <p:spPr bwMode="auto">
          <a:xfrm>
            <a:off x="4038600"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43" name="正方形/長方形 42"/>
          <p:cNvSpPr/>
          <p:nvPr/>
        </p:nvSpPr>
        <p:spPr bwMode="auto">
          <a:xfrm>
            <a:off x="5262418"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44" name="正方形/長方形 43"/>
          <p:cNvSpPr/>
          <p:nvPr/>
        </p:nvSpPr>
        <p:spPr bwMode="auto">
          <a:xfrm>
            <a:off x="6477000"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46" name="正方形/長方形 45"/>
          <p:cNvSpPr/>
          <p:nvPr/>
        </p:nvSpPr>
        <p:spPr bwMode="auto">
          <a:xfrm>
            <a:off x="381000"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7" name="正方形/長方形 46"/>
          <p:cNvSpPr/>
          <p:nvPr/>
        </p:nvSpPr>
        <p:spPr bwMode="auto">
          <a:xfrm>
            <a:off x="1600200"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8" name="正方形/長方形 47"/>
          <p:cNvSpPr/>
          <p:nvPr/>
        </p:nvSpPr>
        <p:spPr bwMode="auto">
          <a:xfrm>
            <a:off x="2819400"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9" name="正方形/長方形 48"/>
          <p:cNvSpPr/>
          <p:nvPr/>
        </p:nvSpPr>
        <p:spPr bwMode="auto">
          <a:xfrm>
            <a:off x="4038600"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50" name="正方形/長方形 49"/>
          <p:cNvSpPr/>
          <p:nvPr/>
        </p:nvSpPr>
        <p:spPr bwMode="auto">
          <a:xfrm>
            <a:off x="5262418"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51" name="正方形/長方形 50"/>
          <p:cNvSpPr/>
          <p:nvPr/>
        </p:nvSpPr>
        <p:spPr bwMode="auto">
          <a:xfrm>
            <a:off x="6477000"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52" name="テキスト ボックス 51"/>
          <p:cNvSpPr txBox="1"/>
          <p:nvPr/>
        </p:nvSpPr>
        <p:spPr>
          <a:xfrm>
            <a:off x="1600200" y="6331136"/>
            <a:ext cx="1066800" cy="276999"/>
          </a:xfrm>
          <a:prstGeom prst="rect">
            <a:avLst/>
          </a:prstGeom>
          <a:noFill/>
        </p:spPr>
        <p:txBody>
          <a:bodyPr wrap="square" rtlCol="0">
            <a:spAutoFit/>
          </a:bodyPr>
          <a:lstStyle/>
          <a:p>
            <a:pPr algn="ctr"/>
            <a:r>
              <a:rPr kumimoji="1" lang="ja-JP" altLang="en-US" sz="1200" dirty="0" smtClean="0">
                <a:solidFill>
                  <a:schemeClr val="bg1">
                    <a:lumMod val="50000"/>
                  </a:schemeClr>
                </a:solidFill>
                <a:latin typeface="ＭＳ Ｐゴシック"/>
                <a:ea typeface="ＭＳ Ｐゴシック"/>
                <a:cs typeface="ＭＳ Ｐゴシック"/>
              </a:rPr>
              <a:t>ハウジング</a:t>
            </a:r>
            <a:endParaRPr kumimoji="1" lang="ja-JP" altLang="en-US" sz="1200" dirty="0">
              <a:solidFill>
                <a:schemeClr val="bg1">
                  <a:lumMod val="50000"/>
                </a:schemeClr>
              </a:solidFill>
              <a:latin typeface="ＭＳ Ｐゴシック"/>
              <a:ea typeface="ＭＳ Ｐゴシック"/>
              <a:cs typeface="ＭＳ Ｐゴシック"/>
            </a:endParaRPr>
          </a:p>
        </p:txBody>
      </p:sp>
      <p:sp>
        <p:nvSpPr>
          <p:cNvPr id="53" name="テキスト ボックス 52"/>
          <p:cNvSpPr txBox="1"/>
          <p:nvPr/>
        </p:nvSpPr>
        <p:spPr>
          <a:xfrm>
            <a:off x="304801" y="6314517"/>
            <a:ext cx="1219201" cy="276999"/>
          </a:xfrm>
          <a:prstGeom prst="rect">
            <a:avLst/>
          </a:prstGeom>
          <a:noFill/>
        </p:spPr>
        <p:txBody>
          <a:bodyPr wrap="square" rtlCol="0">
            <a:spAutoFit/>
          </a:bodyPr>
          <a:lstStyle/>
          <a:p>
            <a:pPr algn="ctr"/>
            <a:r>
              <a:rPr kumimoji="1" lang="ja-JP" altLang="en-US" sz="1200" dirty="0" smtClean="0">
                <a:solidFill>
                  <a:schemeClr val="bg1">
                    <a:lumMod val="50000"/>
                  </a:schemeClr>
                </a:solidFill>
                <a:latin typeface="ＭＳ Ｐゴシック"/>
                <a:ea typeface="ＭＳ Ｐゴシック"/>
                <a:cs typeface="ＭＳ Ｐゴシック"/>
              </a:rPr>
              <a:t>コロケーション</a:t>
            </a:r>
            <a:endParaRPr kumimoji="1" lang="ja-JP" altLang="en-US" sz="1200" dirty="0">
              <a:solidFill>
                <a:schemeClr val="bg1">
                  <a:lumMod val="50000"/>
                </a:schemeClr>
              </a:solidFill>
              <a:latin typeface="ＭＳ Ｐゴシック"/>
              <a:ea typeface="ＭＳ Ｐゴシック"/>
              <a:cs typeface="ＭＳ Ｐゴシック"/>
            </a:endParaRPr>
          </a:p>
        </p:txBody>
      </p:sp>
      <p:sp>
        <p:nvSpPr>
          <p:cNvPr id="54" name="テキスト ボックス 53"/>
          <p:cNvSpPr txBox="1"/>
          <p:nvPr/>
        </p:nvSpPr>
        <p:spPr>
          <a:xfrm>
            <a:off x="2819400" y="6315459"/>
            <a:ext cx="1066800" cy="276999"/>
          </a:xfrm>
          <a:prstGeom prst="rect">
            <a:avLst/>
          </a:prstGeom>
          <a:noFill/>
        </p:spPr>
        <p:txBody>
          <a:bodyPr wrap="square" rtlCol="0">
            <a:spAutoFit/>
          </a:bodyPr>
          <a:lstStyle/>
          <a:p>
            <a:pPr algn="ctr"/>
            <a:r>
              <a:rPr kumimoji="1" lang="ja-JP" altLang="en-US" sz="1200" dirty="0" smtClean="0">
                <a:solidFill>
                  <a:schemeClr val="bg1">
                    <a:lumMod val="50000"/>
                  </a:schemeClr>
                </a:solidFill>
                <a:latin typeface="ＭＳ Ｐゴシック"/>
                <a:ea typeface="ＭＳ Ｐゴシック"/>
                <a:cs typeface="ＭＳ Ｐゴシック"/>
              </a:rPr>
              <a:t>ホスティング</a:t>
            </a:r>
            <a:endParaRPr kumimoji="1" lang="ja-JP" altLang="en-US" sz="1200" dirty="0">
              <a:solidFill>
                <a:schemeClr val="bg1">
                  <a:lumMod val="50000"/>
                </a:schemeClr>
              </a:solidFill>
              <a:latin typeface="ＭＳ Ｐゴシック"/>
              <a:ea typeface="ＭＳ Ｐゴシック"/>
              <a:cs typeface="ＭＳ Ｐゴシック"/>
            </a:endParaRPr>
          </a:p>
        </p:txBody>
      </p:sp>
      <p:sp>
        <p:nvSpPr>
          <p:cNvPr id="55" name="テキスト ボックス 54"/>
          <p:cNvSpPr txBox="1"/>
          <p:nvPr/>
        </p:nvSpPr>
        <p:spPr>
          <a:xfrm>
            <a:off x="3841750" y="6315459"/>
            <a:ext cx="1447800" cy="276999"/>
          </a:xfrm>
          <a:prstGeom prst="rect">
            <a:avLst/>
          </a:prstGeom>
          <a:noFill/>
        </p:spPr>
        <p:txBody>
          <a:bodyPr wrap="square" rtlCol="0">
            <a:spAutoFit/>
          </a:bodyPr>
          <a:lstStyle/>
          <a:p>
            <a:pPr algn="ctr"/>
            <a:r>
              <a:rPr lang="ja-JP" altLang="en-US" sz="1200" dirty="0" smtClean="0">
                <a:solidFill>
                  <a:schemeClr val="bg1">
                    <a:lumMod val="50000"/>
                  </a:schemeClr>
                </a:solidFill>
                <a:latin typeface="ＭＳ Ｐゴシック"/>
                <a:ea typeface="ＭＳ Ｐゴシック"/>
                <a:cs typeface="ＭＳ Ｐゴシック"/>
              </a:rPr>
              <a:t>仮想ホスティング</a:t>
            </a:r>
            <a:endParaRPr kumimoji="1" lang="ja-JP" altLang="en-US" sz="1200" dirty="0">
              <a:solidFill>
                <a:schemeClr val="bg1">
                  <a:lumMod val="50000"/>
                </a:schemeClr>
              </a:solidFill>
              <a:latin typeface="ＭＳ Ｐゴシック"/>
              <a:ea typeface="ＭＳ Ｐゴシック"/>
              <a:cs typeface="ＭＳ Ｐゴシック"/>
            </a:endParaRPr>
          </a:p>
        </p:txBody>
      </p:sp>
      <p:sp>
        <p:nvSpPr>
          <p:cNvPr id="56" name="テキスト ボックス 55"/>
          <p:cNvSpPr txBox="1"/>
          <p:nvPr/>
        </p:nvSpPr>
        <p:spPr>
          <a:xfrm>
            <a:off x="5257800" y="6290151"/>
            <a:ext cx="1066800" cy="307777"/>
          </a:xfrm>
          <a:prstGeom prst="rect">
            <a:avLst/>
          </a:prstGeom>
          <a:noFill/>
        </p:spPr>
        <p:txBody>
          <a:bodyPr wrap="square" rtlCol="0">
            <a:spAutoFit/>
          </a:bodyPr>
          <a:lstStyle/>
          <a:p>
            <a:pPr algn="ctr"/>
            <a:r>
              <a:rPr lang="en-US" altLang="ja-JP" sz="1400" dirty="0" err="1" smtClean="0">
                <a:solidFill>
                  <a:srgbClr val="3366FF"/>
                </a:solidFill>
                <a:latin typeface="Arial Black"/>
                <a:cs typeface="Arial Black"/>
              </a:rPr>
              <a:t>IaaS</a:t>
            </a:r>
            <a:endParaRPr kumimoji="1" lang="ja-JP" altLang="en-US" sz="1400" dirty="0">
              <a:solidFill>
                <a:srgbClr val="3366FF"/>
              </a:solidFill>
              <a:latin typeface="Arial Black"/>
              <a:cs typeface="Arial Black"/>
            </a:endParaRPr>
          </a:p>
        </p:txBody>
      </p:sp>
      <p:sp>
        <p:nvSpPr>
          <p:cNvPr id="57" name="テキスト ボックス 56"/>
          <p:cNvSpPr txBox="1"/>
          <p:nvPr/>
        </p:nvSpPr>
        <p:spPr>
          <a:xfrm>
            <a:off x="6477000" y="6290151"/>
            <a:ext cx="1066800" cy="307777"/>
          </a:xfrm>
          <a:prstGeom prst="rect">
            <a:avLst/>
          </a:prstGeom>
          <a:noFill/>
        </p:spPr>
        <p:txBody>
          <a:bodyPr wrap="square" rtlCol="0">
            <a:spAutoFit/>
          </a:bodyPr>
          <a:lstStyle/>
          <a:p>
            <a:pPr algn="ctr"/>
            <a:r>
              <a:rPr lang="en-US" altLang="ja-JP" sz="1400" dirty="0" err="1">
                <a:solidFill>
                  <a:srgbClr val="3366FF"/>
                </a:solidFill>
                <a:latin typeface="Arial Black"/>
                <a:cs typeface="Arial Black"/>
              </a:rPr>
              <a:t>P</a:t>
            </a:r>
            <a:r>
              <a:rPr lang="en-US" altLang="ja-JP" sz="1400" dirty="0" err="1" smtClean="0">
                <a:solidFill>
                  <a:srgbClr val="3366FF"/>
                </a:solidFill>
                <a:latin typeface="Arial Black"/>
                <a:cs typeface="Arial Black"/>
              </a:rPr>
              <a:t>aaS</a:t>
            </a:r>
            <a:endParaRPr kumimoji="1" lang="ja-JP" altLang="en-US" sz="1400" dirty="0">
              <a:solidFill>
                <a:srgbClr val="3366FF"/>
              </a:solidFill>
              <a:latin typeface="Arial Black"/>
              <a:cs typeface="Arial Black"/>
            </a:endParaRPr>
          </a:p>
        </p:txBody>
      </p:sp>
      <p:sp>
        <p:nvSpPr>
          <p:cNvPr id="58" name="正方形/長方形 57"/>
          <p:cNvSpPr/>
          <p:nvPr/>
        </p:nvSpPr>
        <p:spPr bwMode="auto">
          <a:xfrm>
            <a:off x="7696200"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59" name="正方形/長方形 58"/>
          <p:cNvSpPr/>
          <p:nvPr/>
        </p:nvSpPr>
        <p:spPr bwMode="auto">
          <a:xfrm>
            <a:off x="7696200"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62" name="正方形/長方形 61"/>
          <p:cNvSpPr/>
          <p:nvPr/>
        </p:nvSpPr>
        <p:spPr bwMode="auto">
          <a:xfrm>
            <a:off x="7696200"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63" name="正方形/長方形 62"/>
          <p:cNvSpPr/>
          <p:nvPr/>
        </p:nvSpPr>
        <p:spPr bwMode="auto">
          <a:xfrm>
            <a:off x="7696200"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50" dirty="0">
                <a:solidFill>
                  <a:srgbClr val="FFFFFF"/>
                </a:solidFill>
                <a:latin typeface="Arial" charset="0"/>
                <a:ea typeface="HG丸ｺﾞｼｯｸM-PRO" pitchFamily="50" charset="-128"/>
              </a:rPr>
              <a:t>ランタイム</a:t>
            </a:r>
          </a:p>
        </p:txBody>
      </p:sp>
      <p:sp>
        <p:nvSpPr>
          <p:cNvPr id="64" name="正方形/長方形 63"/>
          <p:cNvSpPr/>
          <p:nvPr/>
        </p:nvSpPr>
        <p:spPr bwMode="auto">
          <a:xfrm>
            <a:off x="7696200"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65" name="正方形/長方形 64"/>
          <p:cNvSpPr/>
          <p:nvPr/>
        </p:nvSpPr>
        <p:spPr bwMode="auto">
          <a:xfrm>
            <a:off x="7696200"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66" name="テキスト ボックス 65"/>
          <p:cNvSpPr txBox="1"/>
          <p:nvPr/>
        </p:nvSpPr>
        <p:spPr>
          <a:xfrm>
            <a:off x="7696200" y="6290151"/>
            <a:ext cx="1066800" cy="307777"/>
          </a:xfrm>
          <a:prstGeom prst="rect">
            <a:avLst/>
          </a:prstGeom>
          <a:noFill/>
        </p:spPr>
        <p:txBody>
          <a:bodyPr wrap="square" rtlCol="0">
            <a:spAutoFit/>
          </a:bodyPr>
          <a:lstStyle/>
          <a:p>
            <a:pPr algn="ctr"/>
            <a:r>
              <a:rPr lang="en-US" altLang="ja-JP" sz="1400" dirty="0" err="1" smtClean="0">
                <a:solidFill>
                  <a:srgbClr val="3366FF"/>
                </a:solidFill>
                <a:latin typeface="Arial Black"/>
                <a:cs typeface="Arial Black"/>
              </a:rPr>
              <a:t>SaaS</a:t>
            </a:r>
            <a:endParaRPr kumimoji="1" lang="ja-JP" altLang="en-US" sz="1400" dirty="0">
              <a:solidFill>
                <a:srgbClr val="3366FF"/>
              </a:solidFill>
              <a:latin typeface="Arial Black"/>
              <a:cs typeface="Arial Black"/>
            </a:endParaRPr>
          </a:p>
        </p:txBody>
      </p:sp>
      <p:sp>
        <p:nvSpPr>
          <p:cNvPr id="74" name="正方形/長方形 73"/>
          <p:cNvSpPr/>
          <p:nvPr/>
        </p:nvSpPr>
        <p:spPr bwMode="auto">
          <a:xfrm>
            <a:off x="381000" y="3671550"/>
            <a:ext cx="1066800" cy="381000"/>
          </a:xfrm>
          <a:prstGeom prst="rect">
            <a:avLst/>
          </a:prstGeom>
          <a:solidFill>
            <a:schemeClr val="bg2">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運用・調達</a:t>
            </a:r>
            <a:endParaRPr kumimoji="0" lang="en-US" altLang="ja-JP" sz="10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75" name="正方形/長方形 74"/>
          <p:cNvSpPr/>
          <p:nvPr/>
        </p:nvSpPr>
        <p:spPr bwMode="auto">
          <a:xfrm>
            <a:off x="1600200" y="3671550"/>
            <a:ext cx="1066800" cy="381000"/>
          </a:xfrm>
          <a:prstGeom prst="rect">
            <a:avLst/>
          </a:prstGeom>
          <a:solidFill>
            <a:schemeClr val="bg2">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a:solidFill>
                  <a:srgbClr val="FFFFFF"/>
                </a:solidFill>
                <a:latin typeface="Arial" charset="0"/>
                <a:ea typeface="HG丸ｺﾞｼｯｸM-PRO" pitchFamily="50" charset="-128"/>
              </a:rPr>
              <a:t>運用・</a:t>
            </a:r>
            <a:r>
              <a:rPr kumimoji="0" lang="ja-JP" altLang="en-US" sz="1000" dirty="0" smtClean="0">
                <a:solidFill>
                  <a:srgbClr val="FFFFFF"/>
                </a:solidFill>
                <a:latin typeface="Arial" charset="0"/>
                <a:ea typeface="HG丸ｺﾞｼｯｸM-PRO" pitchFamily="50" charset="-128"/>
              </a:rPr>
              <a:t>調達</a:t>
            </a:r>
            <a:endParaRPr kumimoji="0" lang="en-US" altLang="ja-JP" sz="1000" dirty="0">
              <a:solidFill>
                <a:srgbClr val="FFFFFF"/>
              </a:solidFill>
              <a:latin typeface="Arial" charset="0"/>
              <a:ea typeface="HG丸ｺﾞｼｯｸM-PRO" pitchFamily="50" charset="-128"/>
            </a:endParaRPr>
          </a:p>
        </p:txBody>
      </p:sp>
      <p:sp>
        <p:nvSpPr>
          <p:cNvPr id="81" name="左右矢印 80"/>
          <p:cNvSpPr/>
          <p:nvPr/>
        </p:nvSpPr>
        <p:spPr bwMode="auto">
          <a:xfrm>
            <a:off x="381001" y="852150"/>
            <a:ext cx="8458199" cy="457200"/>
          </a:xfrm>
          <a:prstGeom prst="leftRightArrow">
            <a:avLst>
              <a:gd name="adj1" fmla="val 70833"/>
              <a:gd name="adj2" fmla="val 50000"/>
            </a:avLst>
          </a:prstGeom>
          <a:gradFill flip="none" rotWithShape="1">
            <a:gsLst>
              <a:gs pos="0">
                <a:srgbClr val="FF0000"/>
              </a:gs>
              <a:gs pos="50000">
                <a:srgbClr val="FFFF00"/>
              </a:gs>
              <a:gs pos="100000">
                <a:srgbClr val="3366FF"/>
              </a:gs>
            </a:gsLst>
            <a:lin ang="0" scaled="1"/>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000090"/>
                </a:solidFill>
                <a:effectLst/>
                <a:latin typeface="Arial" charset="0"/>
                <a:ea typeface="HG丸ｺﾞｼｯｸM-PRO" pitchFamily="50" charset="-128"/>
              </a:rPr>
              <a:t>ユーザー企業の運用管理負担</a:t>
            </a:r>
          </a:p>
        </p:txBody>
      </p:sp>
      <p:sp>
        <p:nvSpPr>
          <p:cNvPr id="82" name="テキスト ボックス 81"/>
          <p:cNvSpPr txBox="1"/>
          <p:nvPr/>
        </p:nvSpPr>
        <p:spPr>
          <a:xfrm>
            <a:off x="889496" y="911473"/>
            <a:ext cx="389850" cy="338554"/>
          </a:xfrm>
          <a:prstGeom prst="rect">
            <a:avLst/>
          </a:prstGeom>
          <a:noFill/>
        </p:spPr>
        <p:txBody>
          <a:bodyPr wrap="none" rtlCol="0">
            <a:spAutoFit/>
          </a:bodyPr>
          <a:lstStyle/>
          <a:p>
            <a:pPr algn="ctr"/>
            <a:r>
              <a:rPr lang="ja-JP" altLang="en-US" sz="1600" dirty="0" smtClean="0">
                <a:solidFill>
                  <a:srgbClr val="FFFFFF"/>
                </a:solidFill>
              </a:rPr>
              <a:t>高</a:t>
            </a:r>
            <a:endParaRPr kumimoji="1" lang="ja-JP" altLang="en-US" sz="1600" dirty="0">
              <a:solidFill>
                <a:srgbClr val="FFFFFF"/>
              </a:solidFill>
            </a:endParaRPr>
          </a:p>
        </p:txBody>
      </p:sp>
      <p:sp>
        <p:nvSpPr>
          <p:cNvPr id="83" name="テキスト ボックス 82"/>
          <p:cNvSpPr txBox="1"/>
          <p:nvPr/>
        </p:nvSpPr>
        <p:spPr>
          <a:xfrm>
            <a:off x="7958476" y="911473"/>
            <a:ext cx="389850" cy="338554"/>
          </a:xfrm>
          <a:prstGeom prst="rect">
            <a:avLst/>
          </a:prstGeom>
          <a:noFill/>
        </p:spPr>
        <p:txBody>
          <a:bodyPr wrap="none" rtlCol="0">
            <a:spAutoFit/>
          </a:bodyPr>
          <a:lstStyle/>
          <a:p>
            <a:pPr algn="ctr"/>
            <a:r>
              <a:rPr kumimoji="1" lang="ja-JP" altLang="en-US" sz="1600" dirty="0" smtClean="0">
                <a:solidFill>
                  <a:schemeClr val="bg1"/>
                </a:solidFill>
              </a:rPr>
              <a:t>低</a:t>
            </a:r>
            <a:endParaRPr kumimoji="1" lang="ja-JP" altLang="en-US" sz="1600" dirty="0">
              <a:solidFill>
                <a:schemeClr val="bg1"/>
              </a:solidFill>
            </a:endParaRPr>
          </a:p>
        </p:txBody>
      </p:sp>
      <p:sp>
        <p:nvSpPr>
          <p:cNvPr id="84" name="正方形/長方形 83"/>
          <p:cNvSpPr/>
          <p:nvPr/>
        </p:nvSpPr>
        <p:spPr bwMode="auto">
          <a:xfrm>
            <a:off x="2819400" y="3665200"/>
            <a:ext cx="1066800" cy="381000"/>
          </a:xfrm>
          <a:prstGeom prst="rect">
            <a:avLst/>
          </a:prstGeom>
          <a:solidFill>
            <a:schemeClr val="bg2">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運用・調達</a:t>
            </a:r>
            <a:endParaRPr kumimoji="0" lang="en-US" altLang="ja-JP" sz="10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85" name="正方形/長方形 84"/>
          <p:cNvSpPr/>
          <p:nvPr/>
        </p:nvSpPr>
        <p:spPr bwMode="auto">
          <a:xfrm>
            <a:off x="4038600" y="3665200"/>
            <a:ext cx="1066800" cy="381000"/>
          </a:xfrm>
          <a:prstGeom prst="rect">
            <a:avLst/>
          </a:prstGeom>
          <a:solidFill>
            <a:schemeClr val="bg2">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a:solidFill>
                  <a:srgbClr val="FFFFFF"/>
                </a:solidFill>
                <a:latin typeface="Arial" charset="0"/>
                <a:ea typeface="HG丸ｺﾞｼｯｸM-PRO" pitchFamily="50" charset="-128"/>
              </a:rPr>
              <a:t>運用・</a:t>
            </a:r>
            <a:r>
              <a:rPr kumimoji="0" lang="ja-JP" altLang="en-US" sz="1000" dirty="0" smtClean="0">
                <a:solidFill>
                  <a:srgbClr val="FFFFFF"/>
                </a:solidFill>
                <a:latin typeface="Arial" charset="0"/>
                <a:ea typeface="HG丸ｺﾞｼｯｸM-PRO" pitchFamily="50" charset="-128"/>
              </a:rPr>
              <a:t>調達</a:t>
            </a:r>
            <a:endParaRPr kumimoji="0" lang="en-US" altLang="ja-JP" sz="1000" dirty="0">
              <a:solidFill>
                <a:srgbClr val="FFFFFF"/>
              </a:solidFill>
              <a:latin typeface="Arial" charset="0"/>
              <a:ea typeface="HG丸ｺﾞｼｯｸM-PRO" pitchFamily="50" charset="-128"/>
            </a:endParaRPr>
          </a:p>
        </p:txBody>
      </p:sp>
      <p:sp>
        <p:nvSpPr>
          <p:cNvPr id="86" name="正方形/長方形 85"/>
          <p:cNvSpPr/>
          <p:nvPr/>
        </p:nvSpPr>
        <p:spPr bwMode="auto">
          <a:xfrm>
            <a:off x="5257800" y="3671550"/>
            <a:ext cx="1066800" cy="381000"/>
          </a:xfrm>
          <a:prstGeom prst="rect">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a:solidFill>
                  <a:srgbClr val="FFFFFF"/>
                </a:solidFill>
                <a:latin typeface="Arial" charset="0"/>
                <a:ea typeface="HG丸ｺﾞｼｯｸM-PRO" pitchFamily="50" charset="-128"/>
              </a:rPr>
              <a:t>運用・調達</a:t>
            </a:r>
            <a:endParaRPr kumimoji="0" lang="en-US" altLang="ja-JP" sz="1000" dirty="0">
              <a:solidFill>
                <a:srgbClr val="FFFFFF"/>
              </a:solidFill>
              <a:latin typeface="Arial" charset="0"/>
              <a:ea typeface="HG丸ｺﾞｼｯｸM-PRO" pitchFamily="50" charset="-128"/>
            </a:endParaRPr>
          </a:p>
          <a:p>
            <a:pPr algn="ctr">
              <a:spcBef>
                <a:spcPts val="0"/>
              </a:spcBef>
            </a:pPr>
            <a:r>
              <a:rPr kumimoji="0" lang="ja-JP" altLang="en-US" sz="1000" dirty="0" smtClean="0">
                <a:solidFill>
                  <a:srgbClr val="FFFFFF"/>
                </a:solidFill>
                <a:latin typeface="Arial" charset="0"/>
                <a:ea typeface="HG丸ｺﾞｼｯｸM-PRO" pitchFamily="50" charset="-128"/>
              </a:rPr>
              <a:t>自動化</a:t>
            </a:r>
            <a:endParaRPr kumimoji="0" lang="ja-JP" altLang="en-US" sz="1000" dirty="0">
              <a:solidFill>
                <a:srgbClr val="FFFFFF"/>
              </a:solidFill>
            </a:endParaRPr>
          </a:p>
        </p:txBody>
      </p:sp>
      <p:sp>
        <p:nvSpPr>
          <p:cNvPr id="87" name="正方形/長方形 86"/>
          <p:cNvSpPr/>
          <p:nvPr/>
        </p:nvSpPr>
        <p:spPr bwMode="auto">
          <a:xfrm>
            <a:off x="6477000" y="3665200"/>
            <a:ext cx="1066800" cy="381000"/>
          </a:xfrm>
          <a:prstGeom prst="rect">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運用・調達</a:t>
            </a:r>
            <a:endParaRPr kumimoji="0" lang="en-US" altLang="ja-JP" sz="10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latin typeface="Arial" charset="0"/>
                <a:ea typeface="HG丸ｺﾞｼｯｸM-PRO" pitchFamily="50" charset="-128"/>
              </a:rPr>
              <a:t>自動化</a:t>
            </a:r>
            <a:endParaRPr kumimoji="0" lang="ja-JP" altLang="en-US" sz="10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88" name="正方形/長方形 87"/>
          <p:cNvSpPr/>
          <p:nvPr/>
        </p:nvSpPr>
        <p:spPr bwMode="auto">
          <a:xfrm>
            <a:off x="7696200" y="3665200"/>
            <a:ext cx="1066800" cy="381000"/>
          </a:xfrm>
          <a:prstGeom prst="rect">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a:solidFill>
                  <a:srgbClr val="FFFFFF"/>
                </a:solidFill>
                <a:latin typeface="Arial" charset="0"/>
                <a:ea typeface="HG丸ｺﾞｼｯｸM-PRO" pitchFamily="50" charset="-128"/>
              </a:rPr>
              <a:t>運用・調達</a:t>
            </a:r>
            <a:endParaRPr kumimoji="0" lang="en-US" altLang="ja-JP" sz="1000" dirty="0">
              <a:solidFill>
                <a:srgbClr val="FFFFFF"/>
              </a:solidFill>
              <a:latin typeface="Arial" charset="0"/>
              <a:ea typeface="HG丸ｺﾞｼｯｸM-PRO" pitchFamily="50" charset="-128"/>
            </a:endParaRPr>
          </a:p>
          <a:p>
            <a:pPr algn="ctr">
              <a:spcBef>
                <a:spcPts val="0"/>
              </a:spcBef>
            </a:pPr>
            <a:r>
              <a:rPr kumimoji="0" lang="ja-JP" altLang="en-US" sz="1000" dirty="0" smtClean="0">
                <a:solidFill>
                  <a:srgbClr val="FFFFFF"/>
                </a:solidFill>
                <a:latin typeface="Arial" charset="0"/>
                <a:ea typeface="HG丸ｺﾞｼｯｸM-PRO" pitchFamily="50" charset="-128"/>
              </a:rPr>
              <a:t>自動化</a:t>
            </a:r>
            <a:endParaRPr kumimoji="0" lang="ja-JP" altLang="en-US" sz="1000" dirty="0">
              <a:solidFill>
                <a:srgbClr val="FFFFFF"/>
              </a:solidFill>
            </a:endParaRPr>
          </a:p>
        </p:txBody>
      </p:sp>
      <p:sp>
        <p:nvSpPr>
          <p:cNvPr id="76" name="正方形/長方形 75"/>
          <p:cNvSpPr/>
          <p:nvPr/>
        </p:nvSpPr>
        <p:spPr bwMode="auto">
          <a:xfrm>
            <a:off x="381000"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77" name="正方形/長方形 76"/>
          <p:cNvSpPr/>
          <p:nvPr/>
        </p:nvSpPr>
        <p:spPr bwMode="auto">
          <a:xfrm>
            <a:off x="1600200"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78" name="正方形/長方形 77"/>
          <p:cNvSpPr/>
          <p:nvPr/>
        </p:nvSpPr>
        <p:spPr bwMode="auto">
          <a:xfrm>
            <a:off x="2819400"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79" name="正方形/長方形 78"/>
          <p:cNvSpPr/>
          <p:nvPr/>
        </p:nvSpPr>
        <p:spPr bwMode="auto">
          <a:xfrm>
            <a:off x="4038600"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80" name="正方形/長方形 79"/>
          <p:cNvSpPr/>
          <p:nvPr/>
        </p:nvSpPr>
        <p:spPr bwMode="auto">
          <a:xfrm>
            <a:off x="5262418"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89" name="正方形/長方形 88"/>
          <p:cNvSpPr/>
          <p:nvPr/>
        </p:nvSpPr>
        <p:spPr bwMode="auto">
          <a:xfrm>
            <a:off x="6477000"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90" name="正方形/長方形 89"/>
          <p:cNvSpPr/>
          <p:nvPr/>
        </p:nvSpPr>
        <p:spPr bwMode="auto">
          <a:xfrm>
            <a:off x="7696200"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91" name="正方形/長方形 90"/>
          <p:cNvSpPr/>
          <p:nvPr/>
        </p:nvSpPr>
        <p:spPr bwMode="auto">
          <a:xfrm>
            <a:off x="7696200" y="4204950"/>
            <a:ext cx="1066800" cy="381000"/>
          </a:xfrm>
          <a:prstGeom prst="rect">
            <a:avLst/>
          </a:prstGeom>
          <a:solidFill>
            <a:schemeClr val="accent3">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endParaRPr kumimoji="0" lang="en-US" altLang="ja-JP" sz="12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dirty="0" smtClean="0">
                <a:solidFill>
                  <a:srgbClr val="FFFFFF"/>
                </a:solidFill>
                <a:latin typeface="Arial" charset="0"/>
                <a:ea typeface="HG丸ｺﾞｼｯｸM-PRO" pitchFamily="50" charset="-128"/>
              </a:rPr>
              <a:t>(</a:t>
            </a:r>
            <a:r>
              <a:rPr kumimoji="0" lang="ja-JP" altLang="en-US" sz="800" dirty="0" smtClean="0">
                <a:solidFill>
                  <a:srgbClr val="FFFFFF"/>
                </a:solidFill>
                <a:latin typeface="Arial" charset="0"/>
                <a:ea typeface="HG丸ｺﾞｼｯｸM-PRO" pitchFamily="50" charset="-128"/>
              </a:rPr>
              <a:t>絶対条件ではない</a:t>
            </a:r>
            <a:r>
              <a:rPr kumimoji="0" lang="en-US" altLang="ja-JP" sz="800" dirty="0" smtClean="0">
                <a:solidFill>
                  <a:srgbClr val="FFFFFF"/>
                </a:solidFill>
                <a:latin typeface="Arial" charset="0"/>
                <a:ea typeface="HG丸ｺﾞｼｯｸM-PRO" pitchFamily="50" charset="-128"/>
              </a:rPr>
              <a:t>)</a:t>
            </a:r>
            <a:endParaRPr kumimoji="0" lang="ja-JP" altLang="en-US" sz="800" b="0" i="0" u="none" strike="noStrike" cap="none" normalizeH="0" baseline="0" dirty="0" smtClean="0">
              <a:ln>
                <a:noFill/>
              </a:ln>
              <a:solidFill>
                <a:srgbClr val="FFFFFF"/>
              </a:solidFill>
              <a:effectLst/>
              <a:latin typeface="Arial" charset="0"/>
              <a:ea typeface="HG丸ｺﾞｼｯｸM-PRO" pitchFamily="50" charset="-128"/>
            </a:endParaRPr>
          </a:p>
        </p:txBody>
      </p:sp>
    </p:spTree>
    <p:extLst>
      <p:ext uri="{BB962C8B-B14F-4D97-AF65-F5344CB8AC3E}">
        <p14:creationId xmlns:p14="http://schemas.microsoft.com/office/powerpoint/2010/main" val="272319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角丸四角形 169"/>
          <p:cNvSpPr/>
          <p:nvPr/>
        </p:nvSpPr>
        <p:spPr bwMode="auto">
          <a:xfrm>
            <a:off x="228601" y="2667000"/>
            <a:ext cx="8686797" cy="3124199"/>
          </a:xfrm>
          <a:prstGeom prst="roundRect">
            <a:avLst>
              <a:gd name="adj" fmla="val 0"/>
            </a:avLst>
          </a:prstGeom>
          <a:solidFill>
            <a:srgbClr val="FFFF99"/>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71" name="テキスト ボックス 170"/>
          <p:cNvSpPr txBox="1"/>
          <p:nvPr/>
        </p:nvSpPr>
        <p:spPr>
          <a:xfrm>
            <a:off x="3186278" y="5421868"/>
            <a:ext cx="2723823" cy="369332"/>
          </a:xfrm>
          <a:prstGeom prst="rect">
            <a:avLst/>
          </a:prstGeom>
          <a:noFill/>
        </p:spPr>
        <p:txBody>
          <a:bodyPr wrap="none" rtlCol="0">
            <a:spAutoFit/>
          </a:bodyPr>
          <a:lstStyle/>
          <a:p>
            <a:pPr algn="ctr"/>
            <a:r>
              <a:rPr kumimoji="1" lang="ja-JP" altLang="en-US" sz="1800" dirty="0" smtClean="0">
                <a:solidFill>
                  <a:srgbClr val="008000"/>
                </a:solidFill>
                <a:latin typeface="ＤＦＰ太丸ゴシック体"/>
                <a:ea typeface="ＤＦＰ太丸ゴシック体"/>
                <a:cs typeface="ＤＦＰ太丸ゴシック体"/>
              </a:rPr>
              <a:t>ハイブリッド・クラウド</a:t>
            </a:r>
            <a:endParaRPr kumimoji="1" lang="ja-JP" altLang="en-US" sz="1800" dirty="0">
              <a:solidFill>
                <a:srgbClr val="008000"/>
              </a:solidFill>
              <a:latin typeface="ＤＦＰ太丸ゴシック体"/>
              <a:ea typeface="ＤＦＰ太丸ゴシック体"/>
              <a:cs typeface="ＤＦＰ太丸ゴシック体"/>
            </a:endParaRPr>
          </a:p>
        </p:txBody>
      </p:sp>
      <p:sp>
        <p:nvSpPr>
          <p:cNvPr id="13" name="角丸四角形 12"/>
          <p:cNvSpPr/>
          <p:nvPr/>
        </p:nvSpPr>
        <p:spPr bwMode="auto">
          <a:xfrm>
            <a:off x="3276600" y="2743200"/>
            <a:ext cx="5486400" cy="2579132"/>
          </a:xfrm>
          <a:prstGeom prst="roundRect">
            <a:avLst>
              <a:gd name="adj" fmla="val 0"/>
            </a:avLst>
          </a:prstGeom>
          <a:solidFill>
            <a:srgbClr val="33CC33"/>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53" name="テキスト ボックス 152"/>
          <p:cNvSpPr txBox="1"/>
          <p:nvPr/>
        </p:nvSpPr>
        <p:spPr>
          <a:xfrm>
            <a:off x="6095683" y="4394200"/>
            <a:ext cx="2031325" cy="461665"/>
          </a:xfrm>
          <a:prstGeom prst="rect">
            <a:avLst/>
          </a:prstGeom>
          <a:noFill/>
        </p:spPr>
        <p:txBody>
          <a:bodyPr wrap="none" rtlCol="0">
            <a:spAutoFit/>
          </a:bodyPr>
          <a:lstStyle/>
          <a:p>
            <a:pPr algn="ctr"/>
            <a:r>
              <a:rPr kumimoji="1" lang="ja-JP" altLang="en-US" sz="2400" dirty="0" smtClean="0">
                <a:solidFill>
                  <a:srgbClr val="FFFFFF"/>
                </a:solidFill>
                <a:latin typeface="ＤＦＰ太丸ゴシック体"/>
                <a:ea typeface="ＤＦＰ太丸ゴシック体"/>
                <a:cs typeface="ＤＦＰ太丸ゴシック体"/>
              </a:rPr>
              <a:t>複数企業共用</a:t>
            </a:r>
            <a:endParaRPr kumimoji="1" lang="ja-JP" altLang="en-US" sz="2400" dirty="0">
              <a:solidFill>
                <a:srgbClr val="FFFFFF"/>
              </a:solidFill>
              <a:latin typeface="ＤＦＰ太丸ゴシック体"/>
              <a:ea typeface="ＤＦＰ太丸ゴシック体"/>
              <a:cs typeface="ＤＦＰ太丸ゴシック体"/>
            </a:endParaRPr>
          </a:p>
        </p:txBody>
      </p:sp>
      <p:sp>
        <p:nvSpPr>
          <p:cNvPr id="159" name="テキスト ボックス 158"/>
          <p:cNvSpPr txBox="1"/>
          <p:nvPr/>
        </p:nvSpPr>
        <p:spPr>
          <a:xfrm>
            <a:off x="4799062" y="4876800"/>
            <a:ext cx="2492990" cy="369332"/>
          </a:xfrm>
          <a:prstGeom prst="rect">
            <a:avLst/>
          </a:prstGeom>
          <a:noFill/>
        </p:spPr>
        <p:txBody>
          <a:bodyPr wrap="none" rtlCol="0">
            <a:spAutoFit/>
          </a:bodyPr>
          <a:lstStyle/>
          <a:p>
            <a:pPr algn="ctr"/>
            <a:r>
              <a:rPr kumimoji="1" lang="ja-JP" altLang="en-US" sz="1800" dirty="0" smtClean="0">
                <a:solidFill>
                  <a:srgbClr val="FFFFFF"/>
                </a:solidFill>
                <a:latin typeface="ＤＦＰ太丸ゴシック体"/>
                <a:ea typeface="ＤＦＰ太丸ゴシック体"/>
                <a:cs typeface="ＤＦＰ太丸ゴシック体"/>
              </a:rPr>
              <a:t>パブリック・クラウド</a:t>
            </a:r>
            <a:endParaRPr kumimoji="1" lang="ja-JP" altLang="en-US" sz="1800" dirty="0">
              <a:solidFill>
                <a:srgbClr val="FFFFFF"/>
              </a:solidFill>
              <a:latin typeface="ＤＦＰ太丸ゴシック体"/>
              <a:ea typeface="ＤＦＰ太丸ゴシック体"/>
              <a:cs typeface="ＤＦＰ太丸ゴシック体"/>
            </a:endParaRPr>
          </a:p>
        </p:txBody>
      </p:sp>
      <p:sp>
        <p:nvSpPr>
          <p:cNvPr id="21506" name="Rectangle 2"/>
          <p:cNvSpPr>
            <a:spLocks noGrp="1" noChangeArrowheads="1"/>
          </p:cNvSpPr>
          <p:nvPr>
            <p:ph type="title"/>
          </p:nvPr>
        </p:nvSpPr>
        <p:spPr>
          <a:xfrm>
            <a:off x="152400" y="152400"/>
            <a:ext cx="8991600" cy="533400"/>
          </a:xfrm>
        </p:spPr>
        <p:txBody>
          <a:bodyPr/>
          <a:lstStyle/>
          <a:p>
            <a:r>
              <a:rPr lang="ja-JP" altLang="en-US" sz="2800" dirty="0"/>
              <a:t>クラウドの定義／配置</a:t>
            </a:r>
            <a:r>
              <a:rPr lang="ja-JP" altLang="en-US" sz="2800" dirty="0" smtClean="0"/>
              <a:t>モデル </a:t>
            </a:r>
            <a:r>
              <a:rPr lang="en-US" altLang="ja-JP" sz="2800" dirty="0" smtClean="0"/>
              <a:t>(Deployment Model)</a:t>
            </a:r>
            <a:endParaRPr lang="ja-JP" altLang="en-US" sz="2800" dirty="0" smtClean="0">
              <a:ea typeface="ＭＳ Ｐゴシック" charset="-128"/>
            </a:endParaRPr>
          </a:p>
        </p:txBody>
      </p:sp>
      <p:sp>
        <p:nvSpPr>
          <p:cNvPr id="156" name="角丸四角形 155"/>
          <p:cNvSpPr/>
          <p:nvPr/>
        </p:nvSpPr>
        <p:spPr bwMode="auto">
          <a:xfrm>
            <a:off x="390688" y="2743200"/>
            <a:ext cx="2723823" cy="2579132"/>
          </a:xfrm>
          <a:prstGeom prst="roundRect">
            <a:avLst>
              <a:gd name="adj" fmla="val 0"/>
            </a:avLst>
          </a:prstGeom>
          <a:solidFill>
            <a:schemeClr val="accent6">
              <a:lumMod val="20000"/>
              <a:lumOff val="80000"/>
            </a:schemeClr>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pic>
        <p:nvPicPr>
          <p:cNvPr id="150" name="Picture 82" descr="server"/>
          <p:cNvPicPr>
            <a:picLocks noChangeAspect="1" noChangeArrowheads="1"/>
          </p:cNvPicPr>
          <p:nvPr/>
        </p:nvPicPr>
        <p:blipFill>
          <a:blip r:embed="rId3"/>
          <a:srcRect/>
          <a:stretch>
            <a:fillRect/>
          </a:stretch>
        </p:blipFill>
        <p:spPr bwMode="auto">
          <a:xfrm>
            <a:off x="914638" y="2925724"/>
            <a:ext cx="832252" cy="1258463"/>
          </a:xfrm>
          <a:prstGeom prst="rect">
            <a:avLst/>
          </a:prstGeom>
          <a:noFill/>
          <a:ln w="9525">
            <a:noFill/>
            <a:miter lim="800000"/>
            <a:headEnd/>
            <a:tailEnd/>
          </a:ln>
        </p:spPr>
      </p:pic>
      <p:pic>
        <p:nvPicPr>
          <p:cNvPr id="151" name="Picture 82" descr="server"/>
          <p:cNvPicPr>
            <a:picLocks noChangeAspect="1" noChangeArrowheads="1"/>
          </p:cNvPicPr>
          <p:nvPr/>
        </p:nvPicPr>
        <p:blipFill>
          <a:blip r:embed="rId3"/>
          <a:srcRect/>
          <a:stretch>
            <a:fillRect/>
          </a:stretch>
        </p:blipFill>
        <p:spPr bwMode="auto">
          <a:xfrm>
            <a:off x="1392621" y="2931702"/>
            <a:ext cx="829440" cy="1261453"/>
          </a:xfrm>
          <a:prstGeom prst="rect">
            <a:avLst/>
          </a:prstGeom>
          <a:noFill/>
          <a:ln w="9525">
            <a:noFill/>
            <a:miter lim="800000"/>
            <a:headEnd/>
            <a:tailEnd/>
          </a:ln>
        </p:spPr>
      </p:pic>
      <p:pic>
        <p:nvPicPr>
          <p:cNvPr id="152" name="Picture 82" descr="server"/>
          <p:cNvPicPr>
            <a:picLocks noChangeAspect="1" noChangeArrowheads="1"/>
          </p:cNvPicPr>
          <p:nvPr/>
        </p:nvPicPr>
        <p:blipFill>
          <a:blip r:embed="rId3"/>
          <a:srcRect/>
          <a:stretch>
            <a:fillRect/>
          </a:stretch>
        </p:blipFill>
        <p:spPr bwMode="auto">
          <a:xfrm>
            <a:off x="1805935" y="2955616"/>
            <a:ext cx="832252" cy="1261453"/>
          </a:xfrm>
          <a:prstGeom prst="rect">
            <a:avLst/>
          </a:prstGeom>
          <a:noFill/>
          <a:ln w="9525">
            <a:noFill/>
            <a:miter lim="800000"/>
            <a:headEnd/>
            <a:tailEnd/>
          </a:ln>
        </p:spPr>
      </p:pic>
      <p:sp>
        <p:nvSpPr>
          <p:cNvPr id="158" name="テキスト ボックス 157"/>
          <p:cNvSpPr txBox="1"/>
          <p:nvPr/>
        </p:nvSpPr>
        <p:spPr>
          <a:xfrm>
            <a:off x="414501" y="4876800"/>
            <a:ext cx="2723823" cy="369332"/>
          </a:xfrm>
          <a:prstGeom prst="rect">
            <a:avLst/>
          </a:prstGeom>
          <a:noFill/>
        </p:spPr>
        <p:txBody>
          <a:bodyPr wrap="none" rtlCol="0">
            <a:spAutoFit/>
          </a:bodyPr>
          <a:lstStyle/>
          <a:p>
            <a:pPr algn="ctr"/>
            <a:r>
              <a:rPr kumimoji="1" lang="ja-JP" altLang="en-US" sz="1800" dirty="0" smtClean="0">
                <a:solidFill>
                  <a:srgbClr val="000090"/>
                </a:solidFill>
                <a:latin typeface="ＤＦＰ太丸ゴシック体"/>
                <a:ea typeface="ＤＦＰ太丸ゴシック体"/>
                <a:cs typeface="ＤＦＰ太丸ゴシック体"/>
              </a:rPr>
              <a:t>プライベート・クラウド</a:t>
            </a:r>
            <a:endParaRPr kumimoji="1" lang="ja-JP" altLang="en-US" sz="1800" dirty="0">
              <a:solidFill>
                <a:srgbClr val="000090"/>
              </a:solidFill>
              <a:latin typeface="ＤＦＰ太丸ゴシック体"/>
              <a:ea typeface="ＤＦＰ太丸ゴシック体"/>
              <a:cs typeface="ＤＦＰ太丸ゴシック体"/>
            </a:endParaRPr>
          </a:p>
        </p:txBody>
      </p:sp>
      <p:sp>
        <p:nvSpPr>
          <p:cNvPr id="160" name="テキスト ボックス 159"/>
          <p:cNvSpPr txBox="1"/>
          <p:nvPr/>
        </p:nvSpPr>
        <p:spPr>
          <a:xfrm>
            <a:off x="731229" y="4394200"/>
            <a:ext cx="2031325" cy="461665"/>
          </a:xfrm>
          <a:prstGeom prst="rect">
            <a:avLst/>
          </a:prstGeom>
          <a:noFill/>
        </p:spPr>
        <p:txBody>
          <a:bodyPr wrap="none" rtlCol="0">
            <a:spAutoFit/>
          </a:bodyPr>
          <a:lstStyle/>
          <a:p>
            <a:pPr algn="ctr"/>
            <a:r>
              <a:rPr kumimoji="1" lang="ja-JP" altLang="en-US" sz="2400" dirty="0" smtClean="0">
                <a:solidFill>
                  <a:srgbClr val="000090"/>
                </a:solidFill>
                <a:latin typeface="ＤＦＰ太丸ゴシック体"/>
                <a:ea typeface="ＤＦＰ太丸ゴシック体"/>
                <a:cs typeface="ＤＦＰ太丸ゴシック体"/>
              </a:rPr>
              <a:t>個別企業専用</a:t>
            </a:r>
            <a:endParaRPr kumimoji="1" lang="ja-JP" altLang="en-US" sz="2400" dirty="0">
              <a:solidFill>
                <a:srgbClr val="000090"/>
              </a:solidFill>
              <a:latin typeface="ＤＦＰ太丸ゴシック体"/>
              <a:ea typeface="ＤＦＰ太丸ゴシック体"/>
              <a:cs typeface="ＤＦＰ太丸ゴシック体"/>
            </a:endParaRPr>
          </a:p>
        </p:txBody>
      </p:sp>
      <p:sp>
        <p:nvSpPr>
          <p:cNvPr id="16" name="左右矢印 15"/>
          <p:cNvSpPr/>
          <p:nvPr/>
        </p:nvSpPr>
        <p:spPr bwMode="auto">
          <a:xfrm>
            <a:off x="228600" y="5867400"/>
            <a:ext cx="8686799" cy="685800"/>
          </a:xfrm>
          <a:prstGeom prst="leftRightArrow">
            <a:avLst>
              <a:gd name="adj1" fmla="val 70000"/>
              <a:gd name="adj2" fmla="val 5000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ＤＦＰ太丸ゴシック体"/>
              <a:ea typeface="ＤＦＰ太丸ゴシック体"/>
              <a:cs typeface="ＤＦＰ太丸ゴシック体"/>
            </a:endParaRPr>
          </a:p>
        </p:txBody>
      </p:sp>
      <p:sp>
        <p:nvSpPr>
          <p:cNvPr id="17" name="テキスト ボックス 16"/>
          <p:cNvSpPr txBox="1"/>
          <p:nvPr/>
        </p:nvSpPr>
        <p:spPr>
          <a:xfrm>
            <a:off x="592402" y="6019800"/>
            <a:ext cx="1851789" cy="400110"/>
          </a:xfrm>
          <a:prstGeom prst="rect">
            <a:avLst/>
          </a:prstGeom>
          <a:noFill/>
        </p:spPr>
        <p:txBody>
          <a:bodyPr wrap="none" rtlCol="0">
            <a:spAutoFit/>
          </a:bodyPr>
          <a:lstStyle/>
          <a:p>
            <a:r>
              <a:rPr kumimoji="1" lang="ja-JP" altLang="en-US" sz="2000" dirty="0" smtClean="0">
                <a:solidFill>
                  <a:schemeClr val="bg1"/>
                </a:solidFill>
                <a:latin typeface="ＤＦＰ太丸ゴシック体"/>
                <a:ea typeface="ＤＦＰ太丸ゴシック体"/>
                <a:cs typeface="ＤＦＰ太丸ゴシック体"/>
              </a:rPr>
              <a:t>個別</a:t>
            </a:r>
            <a:r>
              <a:rPr kumimoji="1" lang="en-US" altLang="ja-JP" sz="2000" dirty="0" smtClean="0">
                <a:solidFill>
                  <a:schemeClr val="bg1"/>
                </a:solidFill>
                <a:latin typeface="ＤＦＰ太丸ゴシック体"/>
                <a:ea typeface="ＤＦＰ太丸ゴシック体"/>
                <a:cs typeface="ＤＦＰ太丸ゴシック体"/>
              </a:rPr>
              <a:t>･</a:t>
            </a:r>
            <a:r>
              <a:rPr kumimoji="1" lang="ja-JP" altLang="en-US" sz="2000" dirty="0" smtClean="0">
                <a:solidFill>
                  <a:schemeClr val="bg1"/>
                </a:solidFill>
                <a:latin typeface="ＤＦＰ太丸ゴシック体"/>
                <a:ea typeface="ＤＦＰ太丸ゴシック体"/>
                <a:cs typeface="ＤＦＰ太丸ゴシック体"/>
              </a:rPr>
              <a:t>少数企業</a:t>
            </a:r>
            <a:endParaRPr kumimoji="1" lang="ja-JP" altLang="en-US" sz="2000" dirty="0">
              <a:solidFill>
                <a:schemeClr val="bg1"/>
              </a:solidFill>
              <a:latin typeface="ＤＦＰ太丸ゴシック体"/>
              <a:ea typeface="ＤＦＰ太丸ゴシック体"/>
              <a:cs typeface="ＤＦＰ太丸ゴシック体"/>
            </a:endParaRPr>
          </a:p>
        </p:txBody>
      </p:sp>
      <p:sp>
        <p:nvSpPr>
          <p:cNvPr id="172" name="テキスト ボックス 171"/>
          <p:cNvSpPr txBox="1"/>
          <p:nvPr/>
        </p:nvSpPr>
        <p:spPr>
          <a:xfrm>
            <a:off x="5583238" y="6019800"/>
            <a:ext cx="3005951" cy="400110"/>
          </a:xfrm>
          <a:prstGeom prst="rect">
            <a:avLst/>
          </a:prstGeom>
          <a:noFill/>
        </p:spPr>
        <p:txBody>
          <a:bodyPr wrap="none" rtlCol="0">
            <a:spAutoFit/>
          </a:bodyPr>
          <a:lstStyle/>
          <a:p>
            <a:pPr algn="r"/>
            <a:r>
              <a:rPr kumimoji="1" lang="ja-JP" altLang="en-US" sz="2000" dirty="0" smtClean="0">
                <a:solidFill>
                  <a:schemeClr val="bg1"/>
                </a:solidFill>
                <a:latin typeface="ＤＦＰ太丸ゴシック体"/>
                <a:ea typeface="ＤＦＰ太丸ゴシック体"/>
                <a:cs typeface="ＤＦＰ太丸ゴシック体"/>
              </a:rPr>
              <a:t>不特定・複数企業／個人</a:t>
            </a:r>
            <a:endParaRPr kumimoji="1" lang="ja-JP" altLang="en-US" sz="2000" dirty="0">
              <a:solidFill>
                <a:schemeClr val="bg1"/>
              </a:solidFill>
              <a:latin typeface="ＤＦＰ太丸ゴシック体"/>
              <a:ea typeface="ＤＦＰ太丸ゴシック体"/>
              <a:cs typeface="ＤＦＰ太丸ゴシック体"/>
            </a:endParaRPr>
          </a:p>
        </p:txBody>
      </p:sp>
      <p:sp>
        <p:nvSpPr>
          <p:cNvPr id="175" name="上下矢印 174"/>
          <p:cNvSpPr/>
          <p:nvPr/>
        </p:nvSpPr>
        <p:spPr bwMode="auto">
          <a:xfrm>
            <a:off x="6211402" y="1676400"/>
            <a:ext cx="363802" cy="1056640"/>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77" name="角丸四角形 176"/>
          <p:cNvSpPr/>
          <p:nvPr/>
        </p:nvSpPr>
        <p:spPr bwMode="auto">
          <a:xfrm>
            <a:off x="5638800" y="138298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ＤＦＰ太丸ゴシック体"/>
                <a:ea typeface="ＤＦＰ太丸ゴシック体"/>
                <a:cs typeface="ＤＦＰ太丸ゴシック体"/>
              </a:rPr>
              <a:t>LAN</a:t>
            </a:r>
            <a:endParaRPr kumimoji="0" lang="ja-JP" altLang="en-US" sz="1200" dirty="0">
              <a:solidFill>
                <a:srgbClr val="FFFFFF"/>
              </a:solidFill>
              <a:latin typeface="ＤＦＰ太丸ゴシック体"/>
              <a:ea typeface="ＤＦＰ太丸ゴシック体"/>
              <a:cs typeface="ＤＦＰ太丸ゴシック体"/>
            </a:endParaRPr>
          </a:p>
        </p:txBody>
      </p:sp>
      <p:pic>
        <p:nvPicPr>
          <p:cNvPr id="178" name="Picture 7" descr="j0433941"/>
          <p:cNvPicPr>
            <a:picLocks noChangeAspect="1" noChangeArrowheads="1"/>
          </p:cNvPicPr>
          <p:nvPr/>
        </p:nvPicPr>
        <p:blipFill>
          <a:blip r:embed="rId4"/>
          <a:srcRect/>
          <a:stretch>
            <a:fillRect/>
          </a:stretch>
        </p:blipFill>
        <p:spPr bwMode="auto">
          <a:xfrm>
            <a:off x="5681442" y="949079"/>
            <a:ext cx="533400" cy="534988"/>
          </a:xfrm>
          <a:prstGeom prst="rect">
            <a:avLst/>
          </a:prstGeom>
          <a:noFill/>
          <a:ln w="9525">
            <a:noFill/>
            <a:miter lim="800000"/>
            <a:headEnd/>
            <a:tailEnd/>
          </a:ln>
        </p:spPr>
      </p:pic>
      <p:pic>
        <p:nvPicPr>
          <p:cNvPr id="179" name="Picture 7" descr="j0433941"/>
          <p:cNvPicPr>
            <a:picLocks noChangeAspect="1" noChangeArrowheads="1"/>
          </p:cNvPicPr>
          <p:nvPr/>
        </p:nvPicPr>
        <p:blipFill>
          <a:blip r:embed="rId4"/>
          <a:srcRect/>
          <a:stretch>
            <a:fillRect/>
          </a:stretch>
        </p:blipFill>
        <p:spPr bwMode="auto">
          <a:xfrm>
            <a:off x="6162455" y="950667"/>
            <a:ext cx="533400" cy="533400"/>
          </a:xfrm>
          <a:prstGeom prst="rect">
            <a:avLst/>
          </a:prstGeom>
          <a:noFill/>
          <a:ln w="9525">
            <a:noFill/>
            <a:miter lim="800000"/>
            <a:headEnd/>
            <a:tailEnd/>
          </a:ln>
        </p:spPr>
      </p:pic>
      <p:pic>
        <p:nvPicPr>
          <p:cNvPr id="180" name="Picture 7" descr="j0433941"/>
          <p:cNvPicPr>
            <a:picLocks noChangeAspect="1" noChangeArrowheads="1"/>
          </p:cNvPicPr>
          <p:nvPr/>
        </p:nvPicPr>
        <p:blipFill>
          <a:blip r:embed="rId4"/>
          <a:srcRect/>
          <a:stretch>
            <a:fillRect/>
          </a:stretch>
        </p:blipFill>
        <p:spPr bwMode="auto">
          <a:xfrm>
            <a:off x="6672042" y="950667"/>
            <a:ext cx="533400" cy="533400"/>
          </a:xfrm>
          <a:prstGeom prst="rect">
            <a:avLst/>
          </a:prstGeom>
          <a:noFill/>
          <a:ln w="9525">
            <a:noFill/>
            <a:miter lim="800000"/>
            <a:headEnd/>
            <a:tailEnd/>
          </a:ln>
        </p:spPr>
      </p:pic>
      <p:sp>
        <p:nvSpPr>
          <p:cNvPr id="182" name="角丸四角形 181"/>
          <p:cNvSpPr/>
          <p:nvPr/>
        </p:nvSpPr>
        <p:spPr bwMode="auto">
          <a:xfrm>
            <a:off x="7348757" y="139314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ＤＦＰ太丸ゴシック体"/>
                <a:ea typeface="ＤＦＰ太丸ゴシック体"/>
                <a:cs typeface="ＤＦＰ太丸ゴシック体"/>
              </a:rPr>
              <a:t>LAN</a:t>
            </a:r>
            <a:endParaRPr kumimoji="0" lang="ja-JP" altLang="en-US" sz="1200" dirty="0">
              <a:solidFill>
                <a:srgbClr val="FFFFFF"/>
              </a:solidFill>
              <a:latin typeface="ＤＦＰ太丸ゴシック体"/>
              <a:ea typeface="ＤＦＰ太丸ゴシック体"/>
              <a:cs typeface="ＤＦＰ太丸ゴシック体"/>
            </a:endParaRPr>
          </a:p>
        </p:txBody>
      </p:sp>
      <p:pic>
        <p:nvPicPr>
          <p:cNvPr id="183" name="Picture 7" descr="j0433941"/>
          <p:cNvPicPr>
            <a:picLocks noChangeAspect="1" noChangeArrowheads="1"/>
          </p:cNvPicPr>
          <p:nvPr/>
        </p:nvPicPr>
        <p:blipFill>
          <a:blip r:embed="rId4"/>
          <a:srcRect/>
          <a:stretch>
            <a:fillRect/>
          </a:stretch>
        </p:blipFill>
        <p:spPr bwMode="auto">
          <a:xfrm>
            <a:off x="7391399" y="959239"/>
            <a:ext cx="533400" cy="534988"/>
          </a:xfrm>
          <a:prstGeom prst="rect">
            <a:avLst/>
          </a:prstGeom>
          <a:noFill/>
          <a:ln w="9525">
            <a:noFill/>
            <a:miter lim="800000"/>
            <a:headEnd/>
            <a:tailEnd/>
          </a:ln>
        </p:spPr>
      </p:pic>
      <p:pic>
        <p:nvPicPr>
          <p:cNvPr id="184" name="Picture 7" descr="j0433941"/>
          <p:cNvPicPr>
            <a:picLocks noChangeAspect="1" noChangeArrowheads="1"/>
          </p:cNvPicPr>
          <p:nvPr/>
        </p:nvPicPr>
        <p:blipFill>
          <a:blip r:embed="rId4"/>
          <a:srcRect/>
          <a:stretch>
            <a:fillRect/>
          </a:stretch>
        </p:blipFill>
        <p:spPr bwMode="auto">
          <a:xfrm>
            <a:off x="7872412" y="960827"/>
            <a:ext cx="533400" cy="533400"/>
          </a:xfrm>
          <a:prstGeom prst="rect">
            <a:avLst/>
          </a:prstGeom>
          <a:noFill/>
          <a:ln w="9525">
            <a:noFill/>
            <a:miter lim="800000"/>
            <a:headEnd/>
            <a:tailEnd/>
          </a:ln>
        </p:spPr>
      </p:pic>
      <p:pic>
        <p:nvPicPr>
          <p:cNvPr id="185" name="Picture 7" descr="j0433941"/>
          <p:cNvPicPr>
            <a:picLocks noChangeAspect="1" noChangeArrowheads="1"/>
          </p:cNvPicPr>
          <p:nvPr/>
        </p:nvPicPr>
        <p:blipFill>
          <a:blip r:embed="rId4"/>
          <a:srcRect/>
          <a:stretch>
            <a:fillRect/>
          </a:stretch>
        </p:blipFill>
        <p:spPr bwMode="auto">
          <a:xfrm>
            <a:off x="8381999" y="960827"/>
            <a:ext cx="533400" cy="533400"/>
          </a:xfrm>
          <a:prstGeom prst="rect">
            <a:avLst/>
          </a:prstGeom>
          <a:noFill/>
          <a:ln w="9525">
            <a:noFill/>
            <a:miter lim="800000"/>
            <a:headEnd/>
            <a:tailEnd/>
          </a:ln>
        </p:spPr>
      </p:pic>
      <p:sp>
        <p:nvSpPr>
          <p:cNvPr id="186" name="上下矢印 185"/>
          <p:cNvSpPr/>
          <p:nvPr/>
        </p:nvSpPr>
        <p:spPr bwMode="auto">
          <a:xfrm>
            <a:off x="7909741" y="1676400"/>
            <a:ext cx="363802" cy="1056640"/>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57" name="角丸四角形 156"/>
          <p:cNvSpPr/>
          <p:nvPr/>
        </p:nvSpPr>
        <p:spPr bwMode="auto">
          <a:xfrm>
            <a:off x="5638799" y="1981200"/>
            <a:ext cx="3276599" cy="381000"/>
          </a:xfrm>
          <a:prstGeom prst="roundRect">
            <a:avLst>
              <a:gd name="adj" fmla="val 5000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インターネット</a:t>
            </a:r>
          </a:p>
        </p:txBody>
      </p:sp>
      <p:sp>
        <p:nvSpPr>
          <p:cNvPr id="154" name="角丸四角形 153"/>
          <p:cNvSpPr/>
          <p:nvPr/>
        </p:nvSpPr>
        <p:spPr bwMode="auto">
          <a:xfrm>
            <a:off x="3481388" y="2811046"/>
            <a:ext cx="2189392" cy="1921708"/>
          </a:xfrm>
          <a:prstGeom prst="roundRect">
            <a:avLst>
              <a:gd name="adj" fmla="val 0"/>
            </a:avLst>
          </a:prstGeom>
          <a:solidFill>
            <a:srgbClr val="4597A0"/>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1" name="角丸四角形 10"/>
          <p:cNvSpPr/>
          <p:nvPr/>
        </p:nvSpPr>
        <p:spPr bwMode="auto">
          <a:xfrm>
            <a:off x="3657600" y="2955617"/>
            <a:ext cx="1777759" cy="1159184"/>
          </a:xfrm>
          <a:prstGeom prst="roundRect">
            <a:avLst>
              <a:gd name="adj" fmla="val 9039"/>
            </a:avLst>
          </a:prstGeom>
          <a:solidFill>
            <a:srgbClr val="CCFFCC"/>
          </a:solidFill>
          <a:ln w="19050" cap="flat" cmpd="sng" algn="ctr">
            <a:solidFill>
              <a:srgbClr val="008000"/>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0" name="ホームベース 9"/>
          <p:cNvSpPr/>
          <p:nvPr/>
        </p:nvSpPr>
        <p:spPr bwMode="auto">
          <a:xfrm flipH="1">
            <a:off x="5181591" y="3348335"/>
            <a:ext cx="3265266" cy="461665"/>
          </a:xfrm>
          <a:prstGeom prst="homePlate">
            <a:avLst/>
          </a:prstGeom>
          <a:solidFill>
            <a:srgbClr val="CCFFCC"/>
          </a:solidFill>
          <a:ln w="38100" cap="flat" cmpd="sng" algn="ctr">
            <a:solidFill>
              <a:srgbClr val="008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2" name="テキスト ボックス 11"/>
          <p:cNvSpPr txBox="1"/>
          <p:nvPr/>
        </p:nvSpPr>
        <p:spPr>
          <a:xfrm>
            <a:off x="3711810" y="2999601"/>
            <a:ext cx="1723549" cy="400110"/>
          </a:xfrm>
          <a:prstGeom prst="rect">
            <a:avLst/>
          </a:prstGeom>
          <a:noFill/>
        </p:spPr>
        <p:txBody>
          <a:bodyPr wrap="none" rtlCol="0">
            <a:spAutoFit/>
          </a:bodyPr>
          <a:lstStyle/>
          <a:p>
            <a:pPr algn="ctr"/>
            <a:r>
              <a:rPr kumimoji="1" lang="ja-JP" altLang="en-US" sz="2000" dirty="0" smtClean="0">
                <a:latin typeface="ＤＦＰ太丸ゴシック体"/>
                <a:ea typeface="ＤＦＰ太丸ゴシック体"/>
                <a:cs typeface="ＤＦＰ太丸ゴシック体"/>
              </a:rPr>
              <a:t>特定企業占有</a:t>
            </a:r>
            <a:endParaRPr kumimoji="1" lang="ja-JP" altLang="en-US" sz="2000" dirty="0">
              <a:latin typeface="ＤＦＰ太丸ゴシック体"/>
              <a:ea typeface="ＤＦＰ太丸ゴシック体"/>
              <a:cs typeface="ＤＦＰ太丸ゴシック体"/>
            </a:endParaRPr>
          </a:p>
        </p:txBody>
      </p:sp>
      <p:sp>
        <p:nvSpPr>
          <p:cNvPr id="15" name="テキスト ボックス 14"/>
          <p:cNvSpPr txBox="1"/>
          <p:nvPr/>
        </p:nvSpPr>
        <p:spPr>
          <a:xfrm>
            <a:off x="3395279" y="4184187"/>
            <a:ext cx="2357714" cy="507831"/>
          </a:xfrm>
          <a:prstGeom prst="rect">
            <a:avLst/>
          </a:prstGeom>
          <a:noFill/>
        </p:spPr>
        <p:txBody>
          <a:bodyPr wrap="square" rtlCol="0">
            <a:spAutoFit/>
          </a:bodyPr>
          <a:lstStyle/>
          <a:p>
            <a:pPr algn="ctr"/>
            <a:r>
              <a:rPr kumimoji="1" lang="ja-JP" altLang="en-US" sz="900" dirty="0" smtClean="0">
                <a:solidFill>
                  <a:schemeClr val="bg1"/>
                </a:solidFill>
                <a:latin typeface="ＤＦＰ太丸ゴシック体"/>
                <a:ea typeface="ＤＦＰ太丸ゴシック体"/>
                <a:cs typeface="ＤＦＰ太丸ゴシック体"/>
              </a:rPr>
              <a:t>バーチャル</a:t>
            </a:r>
            <a:r>
              <a:rPr lang="ja-JP" altLang="en-US" sz="900" dirty="0" smtClean="0">
                <a:solidFill>
                  <a:schemeClr val="bg1"/>
                </a:solidFill>
                <a:latin typeface="ＤＦＰ太丸ゴシック体"/>
                <a:ea typeface="ＤＦＰ太丸ゴシック体"/>
                <a:cs typeface="ＤＦＰ太丸ゴシック体"/>
              </a:rPr>
              <a:t>・</a:t>
            </a:r>
            <a:r>
              <a:rPr kumimoji="1" lang="ja-JP" altLang="en-US" sz="900" dirty="0" smtClean="0">
                <a:solidFill>
                  <a:schemeClr val="bg1"/>
                </a:solidFill>
                <a:latin typeface="ＤＦＰ太丸ゴシック体"/>
                <a:ea typeface="ＤＦＰ太丸ゴシック体"/>
                <a:cs typeface="ＤＦＰ太丸ゴシック体"/>
              </a:rPr>
              <a:t>プライベート</a:t>
            </a:r>
            <a:r>
              <a:rPr lang="ja-JP" altLang="en-US" sz="900" dirty="0" smtClean="0">
                <a:solidFill>
                  <a:schemeClr val="bg1"/>
                </a:solidFill>
                <a:latin typeface="ＤＦＰ太丸ゴシック体"/>
                <a:ea typeface="ＤＦＰ太丸ゴシック体"/>
                <a:cs typeface="ＤＦＰ太丸ゴシック体"/>
              </a:rPr>
              <a:t>・</a:t>
            </a:r>
            <a:r>
              <a:rPr kumimoji="1" lang="ja-JP" altLang="en-US" sz="900" dirty="0" smtClean="0">
                <a:solidFill>
                  <a:schemeClr val="bg1"/>
                </a:solidFill>
                <a:latin typeface="ＤＦＰ太丸ゴシック体"/>
                <a:ea typeface="ＤＦＰ太丸ゴシック体"/>
                <a:cs typeface="ＤＦＰ太丸ゴシック体"/>
              </a:rPr>
              <a:t>クラウド</a:t>
            </a:r>
            <a:endParaRPr kumimoji="1" lang="en-US" altLang="ja-JP" sz="900" dirty="0" smtClean="0">
              <a:solidFill>
                <a:schemeClr val="bg1"/>
              </a:solidFill>
              <a:latin typeface="ＤＦＰ太丸ゴシック体"/>
              <a:ea typeface="ＤＦＰ太丸ゴシック体"/>
              <a:cs typeface="ＤＦＰ太丸ゴシック体"/>
            </a:endParaRPr>
          </a:p>
          <a:p>
            <a:pPr algn="ctr"/>
            <a:r>
              <a:rPr lang="en-US" altLang="ja-JP" sz="900" dirty="0" smtClean="0">
                <a:solidFill>
                  <a:schemeClr val="bg1"/>
                </a:solidFill>
                <a:latin typeface="ＤＦＰ太丸ゴシック体"/>
                <a:ea typeface="ＤＦＰ太丸ゴシック体"/>
                <a:cs typeface="ＤＦＰ太丸ゴシック体"/>
              </a:rPr>
              <a:t>or</a:t>
            </a:r>
            <a:endParaRPr kumimoji="1" lang="en-US" altLang="ja-JP" sz="900" dirty="0" smtClean="0">
              <a:solidFill>
                <a:schemeClr val="bg1"/>
              </a:solidFill>
              <a:latin typeface="ＤＦＰ太丸ゴシック体"/>
              <a:ea typeface="ＤＦＰ太丸ゴシック体"/>
              <a:cs typeface="ＤＦＰ太丸ゴシック体"/>
            </a:endParaRPr>
          </a:p>
          <a:p>
            <a:pPr algn="ctr"/>
            <a:r>
              <a:rPr kumimoji="1" lang="ja-JP" altLang="en-US" sz="900" dirty="0" smtClean="0">
                <a:solidFill>
                  <a:schemeClr val="bg1"/>
                </a:solidFill>
                <a:latin typeface="ＤＦＰ太丸ゴシック体"/>
                <a:ea typeface="ＤＦＰ太丸ゴシック体"/>
                <a:cs typeface="ＤＦＰ太丸ゴシック体"/>
              </a:rPr>
              <a:t>ホス</a:t>
            </a:r>
            <a:r>
              <a:rPr lang="ja-JP" altLang="en-US" sz="900" dirty="0" smtClean="0">
                <a:solidFill>
                  <a:schemeClr val="bg1"/>
                </a:solidFill>
                <a:latin typeface="ＤＦＰ太丸ゴシック体"/>
                <a:ea typeface="ＤＦＰ太丸ゴシック体"/>
                <a:cs typeface="ＤＦＰ太丸ゴシック体"/>
              </a:rPr>
              <a:t>テッド・プライベート・クラウド</a:t>
            </a:r>
            <a:endParaRPr kumimoji="1" lang="ja-JP" altLang="en-US" sz="900" dirty="0">
              <a:solidFill>
                <a:schemeClr val="bg1"/>
              </a:solidFill>
              <a:latin typeface="ＤＦＰ太丸ゴシック体"/>
              <a:ea typeface="ＤＦＰ太丸ゴシック体"/>
              <a:cs typeface="ＤＦＰ太丸ゴシック体"/>
            </a:endParaRPr>
          </a:p>
        </p:txBody>
      </p:sp>
      <p:sp>
        <p:nvSpPr>
          <p:cNvPr id="173" name="テキスト ボックス 172"/>
          <p:cNvSpPr txBox="1"/>
          <p:nvPr/>
        </p:nvSpPr>
        <p:spPr>
          <a:xfrm>
            <a:off x="5387796" y="3409884"/>
            <a:ext cx="1210588" cy="338554"/>
          </a:xfrm>
          <a:prstGeom prst="rect">
            <a:avLst/>
          </a:prstGeom>
          <a:noFill/>
        </p:spPr>
        <p:txBody>
          <a:bodyPr wrap="none" rtlCol="0">
            <a:spAutoFit/>
          </a:bodyPr>
          <a:lstStyle/>
          <a:p>
            <a:pPr algn="ctr"/>
            <a:r>
              <a:rPr kumimoji="1" lang="ja-JP" altLang="en-US" sz="1600" dirty="0" smtClean="0">
                <a:solidFill>
                  <a:srgbClr val="008000"/>
                </a:solidFill>
                <a:latin typeface="ＤＦＰ太丸ゴシック体"/>
                <a:ea typeface="ＤＦＰ太丸ゴシック体"/>
                <a:cs typeface="ＤＦＰ太丸ゴシック体"/>
              </a:rPr>
              <a:t>固定割当て</a:t>
            </a:r>
            <a:endParaRPr kumimoji="1" lang="ja-JP" altLang="en-US" sz="1600" dirty="0">
              <a:solidFill>
                <a:srgbClr val="008000"/>
              </a:solidFill>
              <a:latin typeface="ＤＦＰ太丸ゴシック体"/>
              <a:ea typeface="ＤＦＰ太丸ゴシック体"/>
              <a:cs typeface="ＤＦＰ太丸ゴシック体"/>
            </a:endParaRPr>
          </a:p>
        </p:txBody>
      </p:sp>
      <p:pic>
        <p:nvPicPr>
          <p:cNvPr id="145" name="Picture 82" descr="server"/>
          <p:cNvPicPr>
            <a:picLocks noChangeAspect="1" noChangeArrowheads="1"/>
          </p:cNvPicPr>
          <p:nvPr/>
        </p:nvPicPr>
        <p:blipFill>
          <a:blip r:embed="rId3"/>
          <a:srcRect/>
          <a:stretch>
            <a:fillRect/>
          </a:stretch>
        </p:blipFill>
        <p:spPr bwMode="auto">
          <a:xfrm>
            <a:off x="3985122" y="3352800"/>
            <a:ext cx="565241" cy="696880"/>
          </a:xfrm>
          <a:prstGeom prst="rect">
            <a:avLst/>
          </a:prstGeom>
          <a:noFill/>
          <a:ln w="9525">
            <a:noFill/>
            <a:miter lim="800000"/>
            <a:headEnd/>
            <a:tailEnd/>
          </a:ln>
        </p:spPr>
      </p:pic>
      <p:pic>
        <p:nvPicPr>
          <p:cNvPr id="147" name="Picture 82" descr="server"/>
          <p:cNvPicPr>
            <a:picLocks noChangeAspect="1" noChangeArrowheads="1"/>
          </p:cNvPicPr>
          <p:nvPr/>
        </p:nvPicPr>
        <p:blipFill>
          <a:blip r:embed="rId3"/>
          <a:srcRect/>
          <a:stretch>
            <a:fillRect/>
          </a:stretch>
        </p:blipFill>
        <p:spPr bwMode="auto">
          <a:xfrm>
            <a:off x="4309753" y="3356111"/>
            <a:ext cx="563330" cy="698536"/>
          </a:xfrm>
          <a:prstGeom prst="rect">
            <a:avLst/>
          </a:prstGeom>
          <a:noFill/>
          <a:ln w="9525">
            <a:noFill/>
            <a:miter lim="800000"/>
            <a:headEnd/>
            <a:tailEnd/>
          </a:ln>
        </p:spPr>
      </p:pic>
      <p:pic>
        <p:nvPicPr>
          <p:cNvPr id="148" name="Picture 82" descr="server"/>
          <p:cNvPicPr>
            <a:picLocks noChangeAspect="1" noChangeArrowheads="1"/>
          </p:cNvPicPr>
          <p:nvPr/>
        </p:nvPicPr>
        <p:blipFill>
          <a:blip r:embed="rId3"/>
          <a:srcRect/>
          <a:stretch>
            <a:fillRect/>
          </a:stretch>
        </p:blipFill>
        <p:spPr bwMode="auto">
          <a:xfrm>
            <a:off x="4590463" y="3369353"/>
            <a:ext cx="565241" cy="698536"/>
          </a:xfrm>
          <a:prstGeom prst="rect">
            <a:avLst/>
          </a:prstGeom>
          <a:noFill/>
          <a:ln w="9525">
            <a:noFill/>
            <a:miter lim="800000"/>
            <a:headEnd/>
            <a:tailEnd/>
          </a:ln>
        </p:spPr>
      </p:pic>
      <p:pic>
        <p:nvPicPr>
          <p:cNvPr id="162" name="Picture 82" descr="server"/>
          <p:cNvPicPr>
            <a:picLocks noChangeAspect="1" noChangeArrowheads="1"/>
          </p:cNvPicPr>
          <p:nvPr/>
        </p:nvPicPr>
        <p:blipFill>
          <a:blip r:embed="rId3"/>
          <a:srcRect/>
          <a:stretch>
            <a:fillRect/>
          </a:stretch>
        </p:blipFill>
        <p:spPr bwMode="auto">
          <a:xfrm>
            <a:off x="6604726" y="2971800"/>
            <a:ext cx="832252" cy="1258463"/>
          </a:xfrm>
          <a:prstGeom prst="rect">
            <a:avLst/>
          </a:prstGeom>
          <a:noFill/>
          <a:ln w="9525">
            <a:noFill/>
            <a:miter lim="800000"/>
            <a:headEnd/>
            <a:tailEnd/>
          </a:ln>
        </p:spPr>
      </p:pic>
      <p:pic>
        <p:nvPicPr>
          <p:cNvPr id="163" name="Picture 82" descr="server"/>
          <p:cNvPicPr>
            <a:picLocks noChangeAspect="1" noChangeArrowheads="1"/>
          </p:cNvPicPr>
          <p:nvPr/>
        </p:nvPicPr>
        <p:blipFill>
          <a:blip r:embed="rId3"/>
          <a:srcRect/>
          <a:stretch>
            <a:fillRect/>
          </a:stretch>
        </p:blipFill>
        <p:spPr bwMode="auto">
          <a:xfrm>
            <a:off x="7082709" y="2977778"/>
            <a:ext cx="829440" cy="1261453"/>
          </a:xfrm>
          <a:prstGeom prst="rect">
            <a:avLst/>
          </a:prstGeom>
          <a:noFill/>
          <a:ln w="9525">
            <a:noFill/>
            <a:miter lim="800000"/>
            <a:headEnd/>
            <a:tailEnd/>
          </a:ln>
        </p:spPr>
      </p:pic>
      <p:pic>
        <p:nvPicPr>
          <p:cNvPr id="164" name="Picture 82" descr="server"/>
          <p:cNvPicPr>
            <a:picLocks noChangeAspect="1" noChangeArrowheads="1"/>
          </p:cNvPicPr>
          <p:nvPr/>
        </p:nvPicPr>
        <p:blipFill>
          <a:blip r:embed="rId3"/>
          <a:srcRect/>
          <a:stretch>
            <a:fillRect/>
          </a:stretch>
        </p:blipFill>
        <p:spPr bwMode="auto">
          <a:xfrm>
            <a:off x="7496023" y="3001692"/>
            <a:ext cx="832252" cy="1261453"/>
          </a:xfrm>
          <a:prstGeom prst="rect">
            <a:avLst/>
          </a:prstGeom>
          <a:noFill/>
          <a:ln w="9525">
            <a:noFill/>
            <a:miter lim="800000"/>
            <a:headEnd/>
            <a:tailEnd/>
          </a:ln>
        </p:spPr>
      </p:pic>
      <p:sp>
        <p:nvSpPr>
          <p:cNvPr id="133" name="角丸四角形 132"/>
          <p:cNvSpPr/>
          <p:nvPr/>
        </p:nvSpPr>
        <p:spPr bwMode="auto">
          <a:xfrm>
            <a:off x="3843558" y="138298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ＤＦＰ太丸ゴシック体"/>
                <a:ea typeface="ＤＦＰ太丸ゴシック体"/>
                <a:cs typeface="ＤＦＰ太丸ゴシック体"/>
              </a:rPr>
              <a:t>LAN</a:t>
            </a:r>
            <a:endParaRPr kumimoji="0" lang="ja-JP" altLang="en-US" sz="1200" dirty="0">
              <a:solidFill>
                <a:srgbClr val="FFFFFF"/>
              </a:solidFill>
              <a:latin typeface="ＤＦＰ太丸ゴシック体"/>
              <a:ea typeface="ＤＦＰ太丸ゴシック体"/>
              <a:cs typeface="ＤＦＰ太丸ゴシック体"/>
            </a:endParaRPr>
          </a:p>
        </p:txBody>
      </p:sp>
      <p:pic>
        <p:nvPicPr>
          <p:cNvPr id="135" name="Picture 7" descr="j0433941"/>
          <p:cNvPicPr>
            <a:picLocks noChangeAspect="1" noChangeArrowheads="1"/>
          </p:cNvPicPr>
          <p:nvPr/>
        </p:nvPicPr>
        <p:blipFill>
          <a:blip r:embed="rId4"/>
          <a:srcRect/>
          <a:stretch>
            <a:fillRect/>
          </a:stretch>
        </p:blipFill>
        <p:spPr bwMode="auto">
          <a:xfrm>
            <a:off x="3886200" y="949079"/>
            <a:ext cx="533400" cy="534988"/>
          </a:xfrm>
          <a:prstGeom prst="rect">
            <a:avLst/>
          </a:prstGeom>
          <a:noFill/>
          <a:ln w="9525">
            <a:noFill/>
            <a:miter lim="800000"/>
            <a:headEnd/>
            <a:tailEnd/>
          </a:ln>
        </p:spPr>
      </p:pic>
      <p:pic>
        <p:nvPicPr>
          <p:cNvPr id="136" name="Picture 7" descr="j0433941"/>
          <p:cNvPicPr>
            <a:picLocks noChangeAspect="1" noChangeArrowheads="1"/>
          </p:cNvPicPr>
          <p:nvPr/>
        </p:nvPicPr>
        <p:blipFill>
          <a:blip r:embed="rId4"/>
          <a:srcRect/>
          <a:stretch>
            <a:fillRect/>
          </a:stretch>
        </p:blipFill>
        <p:spPr bwMode="auto">
          <a:xfrm>
            <a:off x="4367213" y="950667"/>
            <a:ext cx="533400" cy="533400"/>
          </a:xfrm>
          <a:prstGeom prst="rect">
            <a:avLst/>
          </a:prstGeom>
          <a:noFill/>
          <a:ln w="9525">
            <a:noFill/>
            <a:miter lim="800000"/>
            <a:headEnd/>
            <a:tailEnd/>
          </a:ln>
        </p:spPr>
      </p:pic>
      <p:pic>
        <p:nvPicPr>
          <p:cNvPr id="137" name="Picture 7" descr="j0433941"/>
          <p:cNvPicPr>
            <a:picLocks noChangeAspect="1" noChangeArrowheads="1"/>
          </p:cNvPicPr>
          <p:nvPr/>
        </p:nvPicPr>
        <p:blipFill>
          <a:blip r:embed="rId4"/>
          <a:srcRect/>
          <a:stretch>
            <a:fillRect/>
          </a:stretch>
        </p:blipFill>
        <p:spPr bwMode="auto">
          <a:xfrm>
            <a:off x="4876800" y="950667"/>
            <a:ext cx="533400" cy="533400"/>
          </a:xfrm>
          <a:prstGeom prst="rect">
            <a:avLst/>
          </a:prstGeom>
          <a:noFill/>
          <a:ln w="9525">
            <a:noFill/>
            <a:miter lim="800000"/>
            <a:headEnd/>
            <a:tailEnd/>
          </a:ln>
        </p:spPr>
      </p:pic>
      <p:sp>
        <p:nvSpPr>
          <p:cNvPr id="174" name="上下矢印 173"/>
          <p:cNvSpPr/>
          <p:nvPr/>
        </p:nvSpPr>
        <p:spPr bwMode="auto">
          <a:xfrm>
            <a:off x="4411928" y="1676400"/>
            <a:ext cx="387134" cy="1134646"/>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9" name="上下矢印 18"/>
          <p:cNvSpPr/>
          <p:nvPr/>
        </p:nvSpPr>
        <p:spPr bwMode="auto">
          <a:xfrm>
            <a:off x="1594512" y="1686560"/>
            <a:ext cx="363802" cy="1056639"/>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4" name="角丸四角形 13"/>
          <p:cNvSpPr/>
          <p:nvPr/>
        </p:nvSpPr>
        <p:spPr bwMode="auto">
          <a:xfrm>
            <a:off x="228600" y="1981200"/>
            <a:ext cx="5115499" cy="381000"/>
          </a:xfrm>
          <a:prstGeom prst="roundRect">
            <a:avLst>
              <a:gd name="adj" fmla="val 5000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専用回線・</a:t>
            </a:r>
            <a:r>
              <a:rPr kumimoji="0" lang="en-US" altLang="ja-JP" sz="16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VPN</a:t>
            </a:r>
            <a:endParaRPr kumimoji="0" lang="ja-JP" altLang="en-US" sz="1600" b="0" i="0" u="none" strike="noStrike" cap="none" normalizeH="0" baseline="0" dirty="0" smtClean="0">
              <a:ln>
                <a:noFill/>
              </a:ln>
              <a:solidFill>
                <a:srgbClr val="FFFFFF"/>
              </a:solidFill>
              <a:effectLst/>
              <a:latin typeface="ＤＦＰ太丸ゴシック体"/>
              <a:ea typeface="ＤＦＰ太丸ゴシック体"/>
              <a:cs typeface="ＤＦＰ太丸ゴシック体"/>
            </a:endParaRPr>
          </a:p>
        </p:txBody>
      </p:sp>
      <p:sp>
        <p:nvSpPr>
          <p:cNvPr id="188" name="角丸四角形 187"/>
          <p:cNvSpPr/>
          <p:nvPr/>
        </p:nvSpPr>
        <p:spPr bwMode="auto">
          <a:xfrm>
            <a:off x="1022614" y="138298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ＤＦＰ太丸ゴシック体"/>
                <a:ea typeface="ＤＦＰ太丸ゴシック体"/>
                <a:cs typeface="ＤＦＰ太丸ゴシック体"/>
              </a:rPr>
              <a:t>LAN</a:t>
            </a:r>
            <a:endParaRPr kumimoji="0" lang="ja-JP" altLang="en-US" sz="1200" dirty="0">
              <a:solidFill>
                <a:srgbClr val="FFFFFF"/>
              </a:solidFill>
              <a:latin typeface="ＤＦＰ太丸ゴシック体"/>
              <a:ea typeface="ＤＦＰ太丸ゴシック体"/>
              <a:cs typeface="ＤＦＰ太丸ゴシック体"/>
            </a:endParaRPr>
          </a:p>
        </p:txBody>
      </p:sp>
      <p:pic>
        <p:nvPicPr>
          <p:cNvPr id="189" name="Picture 7" descr="j0433941"/>
          <p:cNvPicPr>
            <a:picLocks noChangeAspect="1" noChangeArrowheads="1"/>
          </p:cNvPicPr>
          <p:nvPr/>
        </p:nvPicPr>
        <p:blipFill>
          <a:blip r:embed="rId4"/>
          <a:srcRect/>
          <a:stretch>
            <a:fillRect/>
          </a:stretch>
        </p:blipFill>
        <p:spPr bwMode="auto">
          <a:xfrm>
            <a:off x="1065256" y="949079"/>
            <a:ext cx="533400" cy="534988"/>
          </a:xfrm>
          <a:prstGeom prst="rect">
            <a:avLst/>
          </a:prstGeom>
          <a:noFill/>
          <a:ln w="9525">
            <a:noFill/>
            <a:miter lim="800000"/>
            <a:headEnd/>
            <a:tailEnd/>
          </a:ln>
        </p:spPr>
      </p:pic>
      <p:pic>
        <p:nvPicPr>
          <p:cNvPr id="190" name="Picture 7" descr="j0433941"/>
          <p:cNvPicPr>
            <a:picLocks noChangeAspect="1" noChangeArrowheads="1"/>
          </p:cNvPicPr>
          <p:nvPr/>
        </p:nvPicPr>
        <p:blipFill>
          <a:blip r:embed="rId4"/>
          <a:srcRect/>
          <a:stretch>
            <a:fillRect/>
          </a:stretch>
        </p:blipFill>
        <p:spPr bwMode="auto">
          <a:xfrm>
            <a:off x="1546269" y="950667"/>
            <a:ext cx="533400" cy="533400"/>
          </a:xfrm>
          <a:prstGeom prst="rect">
            <a:avLst/>
          </a:prstGeom>
          <a:noFill/>
          <a:ln w="9525">
            <a:noFill/>
            <a:miter lim="800000"/>
            <a:headEnd/>
            <a:tailEnd/>
          </a:ln>
        </p:spPr>
      </p:pic>
      <p:pic>
        <p:nvPicPr>
          <p:cNvPr id="191" name="Picture 7" descr="j0433941"/>
          <p:cNvPicPr>
            <a:picLocks noChangeAspect="1" noChangeArrowheads="1"/>
          </p:cNvPicPr>
          <p:nvPr/>
        </p:nvPicPr>
        <p:blipFill>
          <a:blip r:embed="rId4"/>
          <a:srcRect/>
          <a:stretch>
            <a:fillRect/>
          </a:stretch>
        </p:blipFill>
        <p:spPr bwMode="auto">
          <a:xfrm>
            <a:off x="2055856" y="950667"/>
            <a:ext cx="533400" cy="533400"/>
          </a:xfrm>
          <a:prstGeom prst="rect">
            <a:avLst/>
          </a:prstGeom>
          <a:noFill/>
          <a:ln w="9525">
            <a:noFill/>
            <a:miter lim="800000"/>
            <a:headEnd/>
            <a:tailEnd/>
          </a:ln>
        </p:spPr>
      </p:pic>
    </p:spTree>
    <p:extLst>
      <p:ext uri="{BB962C8B-B14F-4D97-AF65-F5344CB8AC3E}">
        <p14:creationId xmlns:p14="http://schemas.microsoft.com/office/powerpoint/2010/main" val="94989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左右矢印 3"/>
          <p:cNvSpPr/>
          <p:nvPr/>
        </p:nvSpPr>
        <p:spPr>
          <a:xfrm>
            <a:off x="3011288" y="1521472"/>
            <a:ext cx="3132159" cy="329788"/>
          </a:xfrm>
          <a:prstGeom prst="leftRightArrow">
            <a:avLst/>
          </a:prstGeom>
          <a:solidFill>
            <a:srgbClr val="FF66FF">
              <a:alpha val="7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左右矢印 31"/>
          <p:cNvSpPr/>
          <p:nvPr/>
        </p:nvSpPr>
        <p:spPr>
          <a:xfrm>
            <a:off x="3011288" y="2127263"/>
            <a:ext cx="3132159" cy="329788"/>
          </a:xfrm>
          <a:prstGeom prst="leftRightArrow">
            <a:avLst/>
          </a:prstGeom>
          <a:solidFill>
            <a:srgbClr val="FF66FF">
              <a:alpha val="7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左右矢印 32"/>
          <p:cNvSpPr/>
          <p:nvPr/>
        </p:nvSpPr>
        <p:spPr>
          <a:xfrm>
            <a:off x="3011288" y="2779065"/>
            <a:ext cx="3132159" cy="329788"/>
          </a:xfrm>
          <a:prstGeom prst="leftRightArrow">
            <a:avLst/>
          </a:prstGeom>
          <a:solidFill>
            <a:srgbClr val="FF66FF">
              <a:alpha val="7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左右矢印 33"/>
          <p:cNvSpPr/>
          <p:nvPr/>
        </p:nvSpPr>
        <p:spPr>
          <a:xfrm>
            <a:off x="3011289" y="3409014"/>
            <a:ext cx="3132159" cy="329788"/>
          </a:xfrm>
          <a:prstGeom prst="leftRightArrow">
            <a:avLst/>
          </a:prstGeom>
          <a:solidFill>
            <a:srgbClr val="FF66FF">
              <a:alpha val="7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左右矢印 34"/>
          <p:cNvSpPr/>
          <p:nvPr/>
        </p:nvSpPr>
        <p:spPr>
          <a:xfrm>
            <a:off x="3011290" y="4021938"/>
            <a:ext cx="3132159" cy="329788"/>
          </a:xfrm>
          <a:prstGeom prst="leftRightArrow">
            <a:avLst/>
          </a:prstGeom>
          <a:solidFill>
            <a:srgbClr val="FF66FF">
              <a:alpha val="7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左右矢印 35"/>
          <p:cNvSpPr/>
          <p:nvPr/>
        </p:nvSpPr>
        <p:spPr>
          <a:xfrm>
            <a:off x="3041058" y="4640488"/>
            <a:ext cx="3132159" cy="329788"/>
          </a:xfrm>
          <a:prstGeom prst="leftRightArrow">
            <a:avLst/>
          </a:prstGeom>
          <a:solidFill>
            <a:srgbClr val="FF66FF">
              <a:alpha val="7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左右矢印 36"/>
          <p:cNvSpPr/>
          <p:nvPr/>
        </p:nvSpPr>
        <p:spPr>
          <a:xfrm>
            <a:off x="3011289" y="5293923"/>
            <a:ext cx="3132159" cy="329788"/>
          </a:xfrm>
          <a:prstGeom prst="leftRightArrow">
            <a:avLst/>
          </a:prstGeom>
          <a:solidFill>
            <a:srgbClr val="FF66FF">
              <a:alpha val="7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左右矢印 37"/>
          <p:cNvSpPr/>
          <p:nvPr/>
        </p:nvSpPr>
        <p:spPr>
          <a:xfrm>
            <a:off x="3011290" y="6013402"/>
            <a:ext cx="3132159" cy="329788"/>
          </a:xfrm>
          <a:prstGeom prst="leftRightArrow">
            <a:avLst/>
          </a:prstGeom>
          <a:solidFill>
            <a:srgbClr val="FF66FF">
              <a:alpha val="7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ハイブリッド・クラウド</a:t>
            </a:r>
            <a:endParaRPr kumimoji="1" lang="ja-JP" altLang="en-US" dirty="0"/>
          </a:p>
        </p:txBody>
      </p:sp>
      <p:sp>
        <p:nvSpPr>
          <p:cNvPr id="5" name="円/楕円 4"/>
          <p:cNvSpPr/>
          <p:nvPr/>
        </p:nvSpPr>
        <p:spPr>
          <a:xfrm>
            <a:off x="3041058" y="1856271"/>
            <a:ext cx="3061884" cy="2917361"/>
          </a:xfrm>
          <a:prstGeom prst="ellipse">
            <a:avLst/>
          </a:prstGeom>
          <a:solidFill>
            <a:srgbClr val="0000FF">
              <a:alpha val="66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2400" dirty="0">
              <a:solidFill>
                <a:srgbClr val="FFFFFF"/>
              </a:solidFill>
              <a:effectLst/>
              <a:latin typeface="Arial"/>
              <a:ea typeface="HGP創英角ｺﾞｼｯｸUB" pitchFamily="50" charset="-128"/>
              <a:cs typeface="Arial"/>
            </a:endParaRPr>
          </a:p>
        </p:txBody>
      </p:sp>
      <p:sp>
        <p:nvSpPr>
          <p:cNvPr id="6" name="円/楕円 5"/>
          <p:cNvSpPr/>
          <p:nvPr/>
        </p:nvSpPr>
        <p:spPr>
          <a:xfrm>
            <a:off x="2255159" y="3134602"/>
            <a:ext cx="3061884" cy="2917361"/>
          </a:xfrm>
          <a:prstGeom prst="ellipse">
            <a:avLst/>
          </a:prstGeom>
          <a:solidFill>
            <a:srgbClr val="008000">
              <a:alpha val="6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2400" dirty="0">
              <a:solidFill>
                <a:srgbClr val="FFFFFF"/>
              </a:solidFill>
              <a:effectLst/>
              <a:latin typeface="Arial"/>
              <a:ea typeface="HGP創英角ｺﾞｼｯｸUB" pitchFamily="50" charset="-128"/>
              <a:cs typeface="Arial"/>
            </a:endParaRPr>
          </a:p>
        </p:txBody>
      </p:sp>
      <p:sp>
        <p:nvSpPr>
          <p:cNvPr id="7" name="円/楕円 6"/>
          <p:cNvSpPr/>
          <p:nvPr/>
        </p:nvSpPr>
        <p:spPr>
          <a:xfrm>
            <a:off x="3830101" y="3134602"/>
            <a:ext cx="3061884" cy="2917361"/>
          </a:xfrm>
          <a:prstGeom prst="ellipse">
            <a:avLst/>
          </a:prstGeom>
          <a:solidFill>
            <a:srgbClr val="FF6600">
              <a:alpha val="5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2400" dirty="0">
              <a:solidFill>
                <a:srgbClr val="FFFFFF"/>
              </a:solidFill>
              <a:effectLst/>
              <a:latin typeface="Arial"/>
              <a:ea typeface="HGP創英角ｺﾞｼｯｸUB" pitchFamily="50" charset="-128"/>
              <a:cs typeface="Arial"/>
            </a:endParaRPr>
          </a:p>
        </p:txBody>
      </p:sp>
      <p:sp>
        <p:nvSpPr>
          <p:cNvPr id="8" name="テキスト ボックス 7"/>
          <p:cNvSpPr txBox="1"/>
          <p:nvPr/>
        </p:nvSpPr>
        <p:spPr>
          <a:xfrm>
            <a:off x="3928234" y="2359429"/>
            <a:ext cx="1287532" cy="584776"/>
          </a:xfrm>
          <a:prstGeom prst="rect">
            <a:avLst/>
          </a:prstGeom>
          <a:noFill/>
        </p:spPr>
        <p:txBody>
          <a:bodyPr wrap="none" rtlCol="0">
            <a:spAutoFit/>
          </a:bodyPr>
          <a:lstStyle/>
          <a:p>
            <a:pPr algn="ctr"/>
            <a:r>
              <a:rPr kumimoji="1" lang="ja-JP" altLang="en-US" sz="3200" dirty="0" smtClean="0">
                <a:solidFill>
                  <a:schemeClr val="bg1"/>
                </a:solidFill>
              </a:rPr>
              <a:t>データ</a:t>
            </a:r>
            <a:endParaRPr kumimoji="1" lang="ja-JP" altLang="en-US" sz="3200" dirty="0">
              <a:solidFill>
                <a:schemeClr val="bg1"/>
              </a:solidFill>
            </a:endParaRPr>
          </a:p>
        </p:txBody>
      </p:sp>
      <p:sp>
        <p:nvSpPr>
          <p:cNvPr id="9" name="テキスト ボックス 8"/>
          <p:cNvSpPr txBox="1"/>
          <p:nvPr/>
        </p:nvSpPr>
        <p:spPr>
          <a:xfrm>
            <a:off x="3111218" y="5089735"/>
            <a:ext cx="1005403" cy="584776"/>
          </a:xfrm>
          <a:prstGeom prst="rect">
            <a:avLst/>
          </a:prstGeom>
          <a:noFill/>
          <a:ln>
            <a:noFill/>
          </a:ln>
        </p:spPr>
        <p:txBody>
          <a:bodyPr wrap="none" rtlCol="0">
            <a:spAutoFit/>
          </a:bodyPr>
          <a:lstStyle/>
          <a:p>
            <a:pPr algn="ctr"/>
            <a:r>
              <a:rPr lang="ja-JP" altLang="en-US" sz="3200" dirty="0" smtClean="0">
                <a:solidFill>
                  <a:schemeClr val="bg1"/>
                </a:solidFill>
              </a:rPr>
              <a:t>機能</a:t>
            </a:r>
            <a:endParaRPr kumimoji="1" lang="ja-JP" altLang="en-US" sz="3200" dirty="0">
              <a:solidFill>
                <a:schemeClr val="bg1"/>
              </a:solidFill>
            </a:endParaRPr>
          </a:p>
        </p:txBody>
      </p:sp>
      <p:sp>
        <p:nvSpPr>
          <p:cNvPr id="10" name="テキスト ボックス 9"/>
          <p:cNvSpPr txBox="1"/>
          <p:nvPr/>
        </p:nvSpPr>
        <p:spPr>
          <a:xfrm>
            <a:off x="5027379" y="5089735"/>
            <a:ext cx="1005403" cy="584776"/>
          </a:xfrm>
          <a:prstGeom prst="rect">
            <a:avLst/>
          </a:prstGeom>
          <a:noFill/>
          <a:ln>
            <a:noFill/>
          </a:ln>
        </p:spPr>
        <p:txBody>
          <a:bodyPr wrap="none" rtlCol="0">
            <a:spAutoFit/>
          </a:bodyPr>
          <a:lstStyle/>
          <a:p>
            <a:pPr algn="ctr"/>
            <a:r>
              <a:rPr kumimoji="1" lang="ja-JP" altLang="en-US" sz="3200" dirty="0" smtClean="0">
                <a:solidFill>
                  <a:schemeClr val="bg1"/>
                </a:solidFill>
              </a:rPr>
              <a:t>負荷</a:t>
            </a:r>
            <a:endParaRPr kumimoji="1" lang="ja-JP" altLang="en-US" sz="3200" dirty="0">
              <a:solidFill>
                <a:schemeClr val="bg1"/>
              </a:solidFill>
            </a:endParaRPr>
          </a:p>
        </p:txBody>
      </p:sp>
      <p:sp>
        <p:nvSpPr>
          <p:cNvPr id="16" name="角丸四角形 15"/>
          <p:cNvSpPr/>
          <p:nvPr/>
        </p:nvSpPr>
        <p:spPr>
          <a:xfrm>
            <a:off x="457201" y="1338384"/>
            <a:ext cx="2554089" cy="600599"/>
          </a:xfrm>
          <a:prstGeom prst="roundRect">
            <a:avLst/>
          </a:prstGeom>
          <a:solidFill>
            <a:srgbClr val="0000FF">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rgbClr val="FFFFFF"/>
                </a:solidFill>
                <a:latin typeface="ＭＳ Ｐゴシック"/>
                <a:cs typeface="ＭＳ Ｐゴシック"/>
              </a:rPr>
              <a:t>電子メールやコラボレーション</a:t>
            </a:r>
            <a:endParaRPr lang="en-US" altLang="ja-JP" sz="1400" dirty="0" smtClean="0">
              <a:solidFill>
                <a:srgbClr val="FFFFFF"/>
              </a:solidFill>
              <a:latin typeface="ＭＳ Ｐゴシック"/>
              <a:cs typeface="ＭＳ Ｐゴシック"/>
            </a:endParaRPr>
          </a:p>
          <a:p>
            <a:r>
              <a:rPr lang="ja-JP" altLang="en-US" sz="1000" dirty="0" smtClean="0">
                <a:solidFill>
                  <a:srgbClr val="FFFFFF"/>
                </a:solidFill>
                <a:latin typeface="ＭＳ Ｐゴシック"/>
                <a:cs typeface="ＭＳ Ｐゴシック"/>
              </a:rPr>
              <a:t>グローバルなネット接続、独自性の低さ</a:t>
            </a:r>
            <a:endParaRPr lang="ja-JP" altLang="en-US" sz="1000" dirty="0">
              <a:solidFill>
                <a:srgbClr val="FFFFFF"/>
              </a:solidFill>
              <a:latin typeface="ＭＳ Ｐゴシック"/>
              <a:cs typeface="ＭＳ Ｐゴシック"/>
            </a:endParaRPr>
          </a:p>
        </p:txBody>
      </p:sp>
      <p:sp>
        <p:nvSpPr>
          <p:cNvPr id="18" name="角丸四角形 17"/>
          <p:cNvSpPr/>
          <p:nvPr/>
        </p:nvSpPr>
        <p:spPr>
          <a:xfrm>
            <a:off x="457200" y="1983433"/>
            <a:ext cx="2554089" cy="600599"/>
          </a:xfrm>
          <a:prstGeom prst="roundRect">
            <a:avLst/>
          </a:prstGeom>
          <a:solidFill>
            <a:srgbClr val="0000FF">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rgbClr val="FFFFFF"/>
                </a:solidFill>
                <a:latin typeface="ＭＳ Ｐゴシック"/>
                <a:cs typeface="ＭＳ Ｐゴシック"/>
              </a:rPr>
              <a:t>マーケティングや</a:t>
            </a:r>
            <a:r>
              <a:rPr lang="en-US" altLang="ja-JP" sz="1400" dirty="0" smtClean="0">
                <a:solidFill>
                  <a:srgbClr val="FFFFFF"/>
                </a:solidFill>
                <a:latin typeface="ＭＳ Ｐゴシック"/>
                <a:cs typeface="ＭＳ Ｐゴシック"/>
              </a:rPr>
              <a:t>CRM</a:t>
            </a:r>
          </a:p>
          <a:p>
            <a:r>
              <a:rPr lang="ja-JP" altLang="en-US" sz="1000" dirty="0" smtClean="0">
                <a:solidFill>
                  <a:srgbClr val="FFFFFF"/>
                </a:solidFill>
                <a:latin typeface="ＭＳ Ｐゴシック"/>
                <a:cs typeface="ＭＳ Ｐゴシック"/>
              </a:rPr>
              <a:t>インターネット越し顧客接点、負荷変動</a:t>
            </a:r>
            <a:endParaRPr lang="ja-JP" altLang="en-US" sz="1000" dirty="0">
              <a:solidFill>
                <a:srgbClr val="FFFFFF"/>
              </a:solidFill>
              <a:latin typeface="ＭＳ Ｐゴシック"/>
              <a:cs typeface="ＭＳ Ｐゴシック"/>
            </a:endParaRPr>
          </a:p>
        </p:txBody>
      </p:sp>
      <p:sp>
        <p:nvSpPr>
          <p:cNvPr id="19" name="角丸四角形 18"/>
          <p:cNvSpPr/>
          <p:nvPr/>
        </p:nvSpPr>
        <p:spPr>
          <a:xfrm>
            <a:off x="457200" y="3904073"/>
            <a:ext cx="2554089" cy="600599"/>
          </a:xfrm>
          <a:prstGeom prst="roundRect">
            <a:avLst/>
          </a:prstGeom>
          <a:solidFill>
            <a:srgbClr val="0000FF">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rgbClr val="FFFFFF"/>
                </a:solidFill>
                <a:latin typeface="ＭＳ Ｐゴシック"/>
                <a:cs typeface="ＭＳ Ｐゴシック"/>
              </a:rPr>
              <a:t>開発やテスト</a:t>
            </a:r>
            <a:endParaRPr lang="en-US" altLang="ja-JP" sz="1400" dirty="0" smtClean="0">
              <a:solidFill>
                <a:srgbClr val="FFFFFF"/>
              </a:solidFill>
              <a:latin typeface="ＭＳ Ｐゴシック"/>
              <a:cs typeface="ＭＳ Ｐゴシック"/>
            </a:endParaRPr>
          </a:p>
          <a:p>
            <a:r>
              <a:rPr lang="ja-JP" altLang="en-US" sz="1000" dirty="0" smtClean="0">
                <a:solidFill>
                  <a:srgbClr val="FFFFFF"/>
                </a:solidFill>
                <a:latin typeface="ＭＳ Ｐゴシック"/>
                <a:cs typeface="ＭＳ Ｐゴシック"/>
              </a:rPr>
              <a:t>共同作業、ツールの利用、負荷変動</a:t>
            </a:r>
            <a:endParaRPr lang="en-US" altLang="ja-JP" sz="1000" dirty="0" smtClean="0">
              <a:solidFill>
                <a:srgbClr val="FFFFFF"/>
              </a:solidFill>
              <a:latin typeface="ＭＳ Ｐゴシック"/>
              <a:cs typeface="ＭＳ Ｐゴシック"/>
            </a:endParaRPr>
          </a:p>
        </p:txBody>
      </p:sp>
      <p:sp>
        <p:nvSpPr>
          <p:cNvPr id="20" name="角丸四角形 19"/>
          <p:cNvSpPr/>
          <p:nvPr/>
        </p:nvSpPr>
        <p:spPr>
          <a:xfrm>
            <a:off x="457199" y="4541919"/>
            <a:ext cx="2554089" cy="600599"/>
          </a:xfrm>
          <a:prstGeom prst="roundRect">
            <a:avLst/>
          </a:prstGeom>
          <a:solidFill>
            <a:srgbClr val="0000FF">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rgbClr val="FFFFFF"/>
                </a:solidFill>
                <a:latin typeface="ＭＳ Ｐゴシック"/>
                <a:cs typeface="ＭＳ Ｐゴシック"/>
              </a:rPr>
              <a:t>ビックデータ解析</a:t>
            </a:r>
            <a:endParaRPr lang="en-US" altLang="ja-JP" sz="1400" dirty="0" smtClean="0">
              <a:solidFill>
                <a:srgbClr val="FFFFFF"/>
              </a:solidFill>
              <a:latin typeface="ＭＳ Ｐゴシック"/>
              <a:cs typeface="ＭＳ Ｐゴシック"/>
            </a:endParaRPr>
          </a:p>
          <a:p>
            <a:r>
              <a:rPr lang="ja-JP" altLang="en-US" sz="1000" dirty="0" smtClean="0">
                <a:solidFill>
                  <a:srgbClr val="FFFFFF"/>
                </a:solidFill>
                <a:latin typeface="ＭＳ Ｐゴシック"/>
                <a:cs typeface="ＭＳ Ｐゴシック"/>
              </a:rPr>
              <a:t>大量のリソースと大きな負荷変動</a:t>
            </a:r>
            <a:endParaRPr lang="en-US" altLang="ja-JP" sz="1000" dirty="0" smtClean="0">
              <a:solidFill>
                <a:srgbClr val="FFFFFF"/>
              </a:solidFill>
              <a:latin typeface="ＭＳ Ｐゴシック"/>
              <a:cs typeface="ＭＳ Ｐゴシック"/>
            </a:endParaRPr>
          </a:p>
        </p:txBody>
      </p:sp>
      <p:sp>
        <p:nvSpPr>
          <p:cNvPr id="21" name="角丸四角形 20"/>
          <p:cNvSpPr/>
          <p:nvPr/>
        </p:nvSpPr>
        <p:spPr>
          <a:xfrm>
            <a:off x="457200" y="3262788"/>
            <a:ext cx="2554089" cy="600599"/>
          </a:xfrm>
          <a:prstGeom prst="roundRect">
            <a:avLst/>
          </a:prstGeom>
          <a:solidFill>
            <a:srgbClr val="0000FF">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dirty="0" err="1" smtClean="0">
                <a:solidFill>
                  <a:srgbClr val="FFFFFF"/>
                </a:solidFill>
                <a:latin typeface="ＭＳ Ｐゴシック"/>
                <a:cs typeface="ＭＳ Ｐゴシック"/>
              </a:rPr>
              <a:t>IoT</a:t>
            </a:r>
            <a:r>
              <a:rPr lang="ja-JP" altLang="en-US" sz="1400" dirty="0" smtClean="0">
                <a:solidFill>
                  <a:srgbClr val="FFFFFF"/>
                </a:solidFill>
                <a:latin typeface="ＭＳ Ｐゴシック"/>
                <a:cs typeface="ＭＳ Ｐゴシック"/>
              </a:rPr>
              <a:t>アプリケーションの前処理</a:t>
            </a:r>
            <a:endParaRPr lang="en-US" altLang="ja-JP" sz="1400" dirty="0" smtClean="0">
              <a:solidFill>
                <a:srgbClr val="FFFFFF"/>
              </a:solidFill>
              <a:latin typeface="ＭＳ Ｐゴシック"/>
              <a:cs typeface="ＭＳ Ｐゴシック"/>
            </a:endParaRPr>
          </a:p>
          <a:p>
            <a:r>
              <a:rPr lang="ja-JP" altLang="en-US" sz="1000" dirty="0" smtClean="0">
                <a:solidFill>
                  <a:srgbClr val="FFFFFF"/>
                </a:solidFill>
                <a:latin typeface="ＭＳ Ｐゴシック"/>
                <a:cs typeface="ＭＳ Ｐゴシック"/>
              </a:rPr>
              <a:t>膨大</a:t>
            </a:r>
            <a:r>
              <a:rPr lang="ja-JP" altLang="en-US" sz="1000" dirty="0">
                <a:solidFill>
                  <a:srgbClr val="FFFFFF"/>
                </a:solidFill>
                <a:latin typeface="ＭＳ Ｐゴシック"/>
                <a:cs typeface="ＭＳ Ｐゴシック"/>
              </a:rPr>
              <a:t>なデータが頻繁に生成される</a:t>
            </a:r>
            <a:endParaRPr lang="en-US" altLang="ja-JP" sz="1000" dirty="0" smtClean="0">
              <a:solidFill>
                <a:srgbClr val="FFFFFF"/>
              </a:solidFill>
              <a:latin typeface="ＭＳ Ｐゴシック"/>
              <a:cs typeface="ＭＳ Ｐゴシック"/>
            </a:endParaRPr>
          </a:p>
        </p:txBody>
      </p:sp>
      <p:sp>
        <p:nvSpPr>
          <p:cNvPr id="22" name="角丸四角形 21"/>
          <p:cNvSpPr/>
          <p:nvPr/>
        </p:nvSpPr>
        <p:spPr>
          <a:xfrm>
            <a:off x="457199" y="2624089"/>
            <a:ext cx="2554089" cy="600599"/>
          </a:xfrm>
          <a:prstGeom prst="roundRect">
            <a:avLst/>
          </a:prstGeom>
          <a:solidFill>
            <a:srgbClr val="0000FF">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dirty="0" smtClean="0">
                <a:solidFill>
                  <a:srgbClr val="FFFFFF"/>
                </a:solidFill>
                <a:latin typeface="ＭＳ Ｐゴシック"/>
                <a:cs typeface="ＭＳ Ｐゴシック"/>
              </a:rPr>
              <a:t>EC</a:t>
            </a:r>
            <a:r>
              <a:rPr lang="ja-JP" altLang="en-US" sz="1400" dirty="0" smtClean="0">
                <a:solidFill>
                  <a:srgbClr val="FFFFFF"/>
                </a:solidFill>
                <a:latin typeface="ＭＳ Ｐゴシック"/>
                <a:cs typeface="ＭＳ Ｐゴシック"/>
              </a:rPr>
              <a:t>サービス</a:t>
            </a:r>
            <a:endParaRPr lang="en-US" altLang="ja-JP" sz="1400" dirty="0" smtClean="0">
              <a:solidFill>
                <a:srgbClr val="FFFFFF"/>
              </a:solidFill>
              <a:latin typeface="ＭＳ Ｐゴシック"/>
              <a:cs typeface="ＭＳ Ｐゴシック"/>
            </a:endParaRPr>
          </a:p>
          <a:p>
            <a:r>
              <a:rPr lang="ja-JP" altLang="en-US" sz="1000" dirty="0" smtClean="0">
                <a:solidFill>
                  <a:srgbClr val="FFFFFF"/>
                </a:solidFill>
                <a:latin typeface="ＭＳ Ｐゴシック"/>
                <a:cs typeface="ＭＳ Ｐゴシック"/>
              </a:rPr>
              <a:t>不特定多数の顧客からの注文やその決済</a:t>
            </a:r>
            <a:endParaRPr lang="ja-JP" altLang="en-US" sz="1000" dirty="0">
              <a:solidFill>
                <a:srgbClr val="FFFFFF"/>
              </a:solidFill>
              <a:latin typeface="ＭＳ Ｐゴシック"/>
              <a:cs typeface="ＭＳ Ｐゴシック"/>
            </a:endParaRPr>
          </a:p>
        </p:txBody>
      </p:sp>
      <p:sp>
        <p:nvSpPr>
          <p:cNvPr id="17" name="角丸四角形 16"/>
          <p:cNvSpPr/>
          <p:nvPr/>
        </p:nvSpPr>
        <p:spPr>
          <a:xfrm>
            <a:off x="6143447" y="1349127"/>
            <a:ext cx="2554089" cy="589856"/>
          </a:xfrm>
          <a:prstGeom prst="roundRect">
            <a:avLst/>
          </a:prstGeom>
          <a:solidFill>
            <a:srgbClr val="660066">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認証や人事データ</a:t>
            </a:r>
            <a:endParaRPr lang="en-US" altLang="ja-JP" sz="1200" dirty="0" smtClean="0">
              <a:solidFill>
                <a:srgbClr val="FFFFFF"/>
              </a:solidFill>
              <a:latin typeface="ＭＳ Ｐゴシック"/>
              <a:cs typeface="ＭＳ Ｐゴシック"/>
            </a:endParaRPr>
          </a:p>
          <a:p>
            <a:pPr algn="ctr"/>
            <a:r>
              <a:rPr lang="ja-JP" altLang="en-US" sz="1200" dirty="0" smtClean="0">
                <a:solidFill>
                  <a:srgbClr val="FFFFFF"/>
                </a:solidFill>
                <a:latin typeface="ＭＳ Ｐゴシック"/>
                <a:cs typeface="ＭＳ Ｐゴシック"/>
              </a:rPr>
              <a:t>文書データ管理</a:t>
            </a:r>
            <a:endParaRPr lang="ja-JP" altLang="en-US" sz="1200" dirty="0">
              <a:solidFill>
                <a:srgbClr val="FFFFFF"/>
              </a:solidFill>
              <a:latin typeface="ＭＳ Ｐゴシック"/>
              <a:cs typeface="ＭＳ Ｐゴシック"/>
            </a:endParaRPr>
          </a:p>
        </p:txBody>
      </p:sp>
      <p:sp>
        <p:nvSpPr>
          <p:cNvPr id="23" name="角丸四角形 22"/>
          <p:cNvSpPr/>
          <p:nvPr/>
        </p:nvSpPr>
        <p:spPr>
          <a:xfrm>
            <a:off x="6143447" y="1983433"/>
            <a:ext cx="2554089" cy="589856"/>
          </a:xfrm>
          <a:prstGeom prst="roundRect">
            <a:avLst/>
          </a:prstGeom>
          <a:solidFill>
            <a:srgbClr val="660066">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解析やレポート</a:t>
            </a:r>
            <a:endParaRPr lang="ja-JP" altLang="en-US" sz="1200" dirty="0">
              <a:solidFill>
                <a:srgbClr val="FFFFFF"/>
              </a:solidFill>
              <a:latin typeface="ＭＳ Ｐゴシック"/>
              <a:cs typeface="ＭＳ Ｐゴシック"/>
            </a:endParaRPr>
          </a:p>
        </p:txBody>
      </p:sp>
      <p:sp>
        <p:nvSpPr>
          <p:cNvPr id="24" name="角丸四角形 23"/>
          <p:cNvSpPr/>
          <p:nvPr/>
        </p:nvSpPr>
        <p:spPr>
          <a:xfrm>
            <a:off x="6143447" y="3920313"/>
            <a:ext cx="2554089" cy="589856"/>
          </a:xfrm>
          <a:prstGeom prst="roundRect">
            <a:avLst/>
          </a:prstGeom>
          <a:solidFill>
            <a:srgbClr val="660066">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機密管理や本番業務</a:t>
            </a:r>
            <a:endParaRPr lang="en-US" altLang="ja-JP" sz="1200" dirty="0" smtClean="0">
              <a:solidFill>
                <a:srgbClr val="FFFFFF"/>
              </a:solidFill>
              <a:latin typeface="ＭＳ Ｐゴシック"/>
              <a:cs typeface="ＭＳ Ｐゴシック"/>
            </a:endParaRPr>
          </a:p>
        </p:txBody>
      </p:sp>
      <p:sp>
        <p:nvSpPr>
          <p:cNvPr id="25" name="角丸四角形 24"/>
          <p:cNvSpPr/>
          <p:nvPr/>
        </p:nvSpPr>
        <p:spPr>
          <a:xfrm>
            <a:off x="6143447" y="4559236"/>
            <a:ext cx="2554089" cy="589856"/>
          </a:xfrm>
          <a:prstGeom prst="roundRect">
            <a:avLst/>
          </a:prstGeom>
          <a:solidFill>
            <a:srgbClr val="660066">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他のバックオフィス業務</a:t>
            </a:r>
            <a:endParaRPr lang="en-US" altLang="ja-JP" sz="1200" dirty="0" smtClean="0">
              <a:solidFill>
                <a:srgbClr val="FFFFFF"/>
              </a:solidFill>
              <a:latin typeface="ＭＳ Ｐゴシック"/>
              <a:cs typeface="ＭＳ Ｐゴシック"/>
            </a:endParaRPr>
          </a:p>
        </p:txBody>
      </p:sp>
      <p:sp>
        <p:nvSpPr>
          <p:cNvPr id="26" name="角丸四角形 25"/>
          <p:cNvSpPr/>
          <p:nvPr/>
        </p:nvSpPr>
        <p:spPr>
          <a:xfrm>
            <a:off x="6143447" y="3273531"/>
            <a:ext cx="2554089" cy="589856"/>
          </a:xfrm>
          <a:prstGeom prst="roundRect">
            <a:avLst/>
          </a:prstGeom>
          <a:solidFill>
            <a:srgbClr val="660066">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他のバックオフィス業務</a:t>
            </a:r>
            <a:endParaRPr lang="en-US" altLang="ja-JP" sz="1200" dirty="0" smtClean="0">
              <a:solidFill>
                <a:srgbClr val="FFFFFF"/>
              </a:solidFill>
              <a:latin typeface="ＭＳ Ｐゴシック"/>
              <a:cs typeface="ＭＳ Ｐゴシック"/>
            </a:endParaRPr>
          </a:p>
        </p:txBody>
      </p:sp>
      <p:sp>
        <p:nvSpPr>
          <p:cNvPr id="27" name="角丸四角形 26"/>
          <p:cNvSpPr/>
          <p:nvPr/>
        </p:nvSpPr>
        <p:spPr>
          <a:xfrm>
            <a:off x="6143447" y="2634832"/>
            <a:ext cx="2554089" cy="589856"/>
          </a:xfrm>
          <a:prstGeom prst="roundRect">
            <a:avLst/>
          </a:prstGeom>
          <a:solidFill>
            <a:srgbClr val="660066">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請求発行や会計処理、顧客管理</a:t>
            </a:r>
            <a:endParaRPr lang="ja-JP" altLang="en-US" sz="1200" dirty="0">
              <a:solidFill>
                <a:srgbClr val="FFFFFF"/>
              </a:solidFill>
              <a:latin typeface="ＭＳ Ｐゴシック"/>
              <a:cs typeface="ＭＳ Ｐゴシック"/>
            </a:endParaRPr>
          </a:p>
        </p:txBody>
      </p:sp>
      <p:sp>
        <p:nvSpPr>
          <p:cNvPr id="28" name="角丸四角形 27"/>
          <p:cNvSpPr/>
          <p:nvPr/>
        </p:nvSpPr>
        <p:spPr>
          <a:xfrm>
            <a:off x="457199" y="5193542"/>
            <a:ext cx="2554089" cy="600599"/>
          </a:xfrm>
          <a:prstGeom prst="roundRect">
            <a:avLst/>
          </a:prstGeom>
          <a:solidFill>
            <a:srgbClr val="0000FF">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rgbClr val="FFFFFF"/>
                </a:solidFill>
                <a:latin typeface="ＭＳ Ｐゴシック"/>
                <a:cs typeface="ＭＳ Ｐゴシック"/>
              </a:rPr>
              <a:t>アプリ配信・課金</a:t>
            </a:r>
          </a:p>
          <a:p>
            <a:r>
              <a:rPr lang="ja-JP" altLang="en-US" sz="1000" dirty="0" smtClean="0">
                <a:solidFill>
                  <a:srgbClr val="FFFFFF"/>
                </a:solidFill>
                <a:latin typeface="ＭＳ Ｐゴシック"/>
                <a:cs typeface="ＭＳ Ｐゴシック"/>
              </a:rPr>
              <a:t>配信サービス、インターネット越し顧客接点</a:t>
            </a:r>
            <a:endParaRPr lang="en-US" altLang="ja-JP" sz="1000" dirty="0" smtClean="0">
              <a:solidFill>
                <a:srgbClr val="FFFFFF"/>
              </a:solidFill>
              <a:latin typeface="ＭＳ Ｐゴシック"/>
              <a:cs typeface="ＭＳ Ｐゴシック"/>
            </a:endParaRPr>
          </a:p>
        </p:txBody>
      </p:sp>
      <p:sp>
        <p:nvSpPr>
          <p:cNvPr id="29" name="角丸四角形 28"/>
          <p:cNvSpPr/>
          <p:nvPr/>
        </p:nvSpPr>
        <p:spPr>
          <a:xfrm>
            <a:off x="457199" y="5851291"/>
            <a:ext cx="2554089" cy="600599"/>
          </a:xfrm>
          <a:prstGeom prst="roundRect">
            <a:avLst/>
          </a:prstGeom>
          <a:solidFill>
            <a:srgbClr val="0000FF">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rgbClr val="FFFFFF"/>
                </a:solidFill>
                <a:latin typeface="ＭＳ Ｐゴシック"/>
                <a:cs typeface="ＭＳ Ｐゴシック"/>
              </a:rPr>
              <a:t>災害対策・バックアップ</a:t>
            </a:r>
          </a:p>
          <a:p>
            <a:r>
              <a:rPr lang="ja-JP" altLang="en-US" sz="1000" dirty="0" smtClean="0">
                <a:solidFill>
                  <a:srgbClr val="FFFFFF"/>
                </a:solidFill>
                <a:latin typeface="ＭＳ Ｐゴシック"/>
                <a:cs typeface="ＭＳ Ｐゴシック"/>
              </a:rPr>
              <a:t>グローバル拠点と可用性の高さ</a:t>
            </a:r>
          </a:p>
        </p:txBody>
      </p:sp>
      <p:sp>
        <p:nvSpPr>
          <p:cNvPr id="30" name="角丸四角形 29"/>
          <p:cNvSpPr/>
          <p:nvPr/>
        </p:nvSpPr>
        <p:spPr>
          <a:xfrm>
            <a:off x="6143449" y="5193542"/>
            <a:ext cx="2554089" cy="589856"/>
          </a:xfrm>
          <a:prstGeom prst="roundRect">
            <a:avLst/>
          </a:prstGeom>
          <a:solidFill>
            <a:srgbClr val="660066">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会計処理</a:t>
            </a:r>
            <a:endParaRPr lang="en-US" altLang="ja-JP" sz="1200" dirty="0" smtClean="0">
              <a:solidFill>
                <a:srgbClr val="FFFFFF"/>
              </a:solidFill>
              <a:latin typeface="ＭＳ Ｐゴシック"/>
              <a:cs typeface="ＭＳ Ｐゴシック"/>
            </a:endParaRPr>
          </a:p>
          <a:p>
            <a:pPr algn="ctr"/>
            <a:r>
              <a:rPr lang="ja-JP" altLang="en-US" sz="1200" dirty="0">
                <a:solidFill>
                  <a:srgbClr val="FFFFFF"/>
                </a:solidFill>
                <a:latin typeface="ＭＳ Ｐゴシック"/>
                <a:cs typeface="ＭＳ Ｐゴシック"/>
              </a:rPr>
              <a:t>他のバックオフィス</a:t>
            </a:r>
            <a:r>
              <a:rPr lang="ja-JP" altLang="en-US" sz="1200" dirty="0" smtClean="0">
                <a:solidFill>
                  <a:srgbClr val="FFFFFF"/>
                </a:solidFill>
                <a:latin typeface="ＭＳ Ｐゴシック"/>
                <a:cs typeface="ＭＳ Ｐゴシック"/>
              </a:rPr>
              <a:t>業務</a:t>
            </a:r>
            <a:endParaRPr lang="en-US" altLang="ja-JP" sz="1200" dirty="0">
              <a:solidFill>
                <a:srgbClr val="FFFFFF"/>
              </a:solidFill>
              <a:latin typeface="ＭＳ Ｐゴシック"/>
              <a:cs typeface="ＭＳ Ｐゴシック"/>
            </a:endParaRPr>
          </a:p>
        </p:txBody>
      </p:sp>
      <p:sp>
        <p:nvSpPr>
          <p:cNvPr id="31" name="角丸四角形 30"/>
          <p:cNvSpPr/>
          <p:nvPr/>
        </p:nvSpPr>
        <p:spPr>
          <a:xfrm>
            <a:off x="6143447" y="5840548"/>
            <a:ext cx="2554089" cy="589856"/>
          </a:xfrm>
          <a:prstGeom prst="roundRect">
            <a:avLst/>
          </a:prstGeom>
          <a:solidFill>
            <a:srgbClr val="660066">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本番業務</a:t>
            </a:r>
            <a:endParaRPr lang="en-US" altLang="ja-JP" sz="1200" dirty="0">
              <a:solidFill>
                <a:srgbClr val="FFFFFF"/>
              </a:solidFill>
              <a:latin typeface="ＭＳ Ｐゴシック"/>
              <a:cs typeface="ＭＳ Ｐゴシック"/>
            </a:endParaRPr>
          </a:p>
        </p:txBody>
      </p:sp>
      <p:sp>
        <p:nvSpPr>
          <p:cNvPr id="39" name="角丸四角形 38"/>
          <p:cNvSpPr/>
          <p:nvPr/>
        </p:nvSpPr>
        <p:spPr>
          <a:xfrm>
            <a:off x="457201" y="907944"/>
            <a:ext cx="2554089" cy="346836"/>
          </a:xfrm>
          <a:prstGeom prst="roundRect">
            <a:avLst/>
          </a:prstGeom>
          <a:solidFill>
            <a:srgbClr val="0000FF">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ＭＳ Ｐゴシック"/>
                <a:cs typeface="ＭＳ Ｐゴシック"/>
              </a:rPr>
              <a:t>パブリック・クラウド</a:t>
            </a:r>
            <a:endParaRPr lang="ja-JP" altLang="en-US" dirty="0">
              <a:solidFill>
                <a:srgbClr val="FFFFFF"/>
              </a:solidFill>
              <a:latin typeface="ＭＳ Ｐゴシック"/>
              <a:cs typeface="ＭＳ Ｐゴシック"/>
            </a:endParaRPr>
          </a:p>
        </p:txBody>
      </p:sp>
      <p:sp>
        <p:nvSpPr>
          <p:cNvPr id="40" name="角丸四角形 39"/>
          <p:cNvSpPr/>
          <p:nvPr/>
        </p:nvSpPr>
        <p:spPr>
          <a:xfrm>
            <a:off x="6143447" y="915963"/>
            <a:ext cx="2554089" cy="340632"/>
          </a:xfrm>
          <a:prstGeom prst="roundRect">
            <a:avLst/>
          </a:prstGeom>
          <a:solidFill>
            <a:srgbClr val="660066">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ＭＳ Ｐゴシック"/>
                <a:cs typeface="ＭＳ Ｐゴシック"/>
              </a:rPr>
              <a:t>プライベート・クラウド</a:t>
            </a:r>
            <a:endParaRPr lang="ja-JP" altLang="en-US" dirty="0">
              <a:solidFill>
                <a:srgbClr val="FFFFFF"/>
              </a:solidFill>
              <a:latin typeface="ＭＳ Ｐゴシック"/>
              <a:cs typeface="ＭＳ Ｐゴシック"/>
            </a:endParaRPr>
          </a:p>
        </p:txBody>
      </p:sp>
      <p:sp>
        <p:nvSpPr>
          <p:cNvPr id="42" name="左右矢印 41"/>
          <p:cNvSpPr/>
          <p:nvPr/>
        </p:nvSpPr>
        <p:spPr>
          <a:xfrm>
            <a:off x="3011288" y="907944"/>
            <a:ext cx="3132159" cy="346836"/>
          </a:xfrm>
          <a:prstGeom prst="leftRightArrow">
            <a:avLst>
              <a:gd name="adj1" fmla="val 100000"/>
              <a:gd name="adj2" fmla="val 47176"/>
            </a:avLst>
          </a:prstGeom>
          <a:solidFill>
            <a:srgbClr val="FF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ハイブリッド・クラウド</a:t>
            </a:r>
            <a:endParaRPr kumimoji="1" lang="ja-JP" altLang="en-US"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3554418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IT</a:t>
            </a:r>
            <a:r>
              <a:rPr kumimoji="1" lang="ja-JP" altLang="en-US" dirty="0" smtClean="0"/>
              <a:t>ビジネスはどこへ向かうのか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a:t>
            </a:fld>
            <a:endParaRPr kumimoji="1" lang="ja-JP" altLang="en-US"/>
          </a:p>
        </p:txBody>
      </p:sp>
      <p:sp>
        <p:nvSpPr>
          <p:cNvPr id="4" name="テキスト ボックス 3"/>
          <p:cNvSpPr txBox="1"/>
          <p:nvPr/>
        </p:nvSpPr>
        <p:spPr>
          <a:xfrm>
            <a:off x="509448" y="1045027"/>
            <a:ext cx="7148862" cy="1015663"/>
          </a:xfrm>
          <a:prstGeom prst="rect">
            <a:avLst/>
          </a:prstGeom>
          <a:noFill/>
        </p:spPr>
        <p:txBody>
          <a:bodyPr wrap="none" rtlCol="0">
            <a:spAutoFit/>
          </a:bodyPr>
          <a:lstStyle/>
          <a:p>
            <a:r>
              <a:rPr kumimoji="1" lang="en-US" altLang="ja-JP" b="1" u="sng" dirty="0" smtClean="0">
                <a:solidFill>
                  <a:srgbClr val="0000FF"/>
                </a:solidFill>
                <a:latin typeface="メイリオ"/>
                <a:ea typeface="メイリオ"/>
                <a:cs typeface="メイリオ"/>
              </a:rPr>
              <a:t>IT</a:t>
            </a:r>
            <a:r>
              <a:rPr kumimoji="1" lang="ja-JP" altLang="en-US" b="1" u="sng" dirty="0" smtClean="0">
                <a:solidFill>
                  <a:srgbClr val="0000FF"/>
                </a:solidFill>
                <a:latin typeface="メイリオ"/>
                <a:ea typeface="メイリオ"/>
                <a:cs typeface="メイリオ"/>
              </a:rPr>
              <a:t>インフラ</a:t>
            </a:r>
            <a:r>
              <a:rPr lang="ja-JP" altLang="en-US" b="1" u="sng" dirty="0" smtClean="0">
                <a:solidFill>
                  <a:srgbClr val="0000FF"/>
                </a:solidFill>
                <a:latin typeface="メイリオ"/>
                <a:ea typeface="メイリオ"/>
                <a:cs typeface="メイリオ"/>
              </a:rPr>
              <a:t>の</a:t>
            </a:r>
            <a:r>
              <a:rPr kumimoji="1" lang="ja-JP" altLang="en-US" b="1" u="sng" dirty="0" smtClean="0">
                <a:solidFill>
                  <a:srgbClr val="0000FF"/>
                </a:solidFill>
                <a:latin typeface="メイリオ"/>
                <a:ea typeface="メイリオ"/>
                <a:cs typeface="メイリオ"/>
              </a:rPr>
              <a:t>構築と運用は、クラウドや人工知能に代替されてゆく</a:t>
            </a:r>
            <a:endParaRPr kumimoji="1" lang="en-US" altLang="ja-JP" b="1" u="sng" dirty="0" smtClean="0">
              <a:solidFill>
                <a:srgbClr val="0000FF"/>
              </a:solidFill>
              <a:latin typeface="メイリオ"/>
              <a:ea typeface="メイリオ"/>
              <a:cs typeface="メイリオ"/>
            </a:endParaRPr>
          </a:p>
          <a:p>
            <a:pPr marL="742950" lvl="1" indent="-285750">
              <a:buFont typeface="Wingdings" charset="2"/>
              <a:buChar char="ü"/>
            </a:pPr>
            <a:r>
              <a:rPr kumimoji="1" lang="en-US" altLang="ja-JP" sz="1400" dirty="0" smtClean="0">
                <a:solidFill>
                  <a:schemeClr val="tx1">
                    <a:lumMod val="50000"/>
                    <a:lumOff val="50000"/>
                  </a:schemeClr>
                </a:solidFill>
                <a:latin typeface="メイリオ"/>
                <a:ea typeface="メイリオ"/>
                <a:cs typeface="メイリオ"/>
              </a:rPr>
              <a:t>Software Defined Infrastructure</a:t>
            </a:r>
            <a:r>
              <a:rPr kumimoji="1" lang="ja-JP" altLang="en-US" sz="1400" dirty="0" smtClean="0">
                <a:solidFill>
                  <a:schemeClr val="tx1">
                    <a:lumMod val="50000"/>
                    <a:lumOff val="50000"/>
                  </a:schemeClr>
                </a:solidFill>
                <a:latin typeface="メイリオ"/>
                <a:ea typeface="メイリオ"/>
                <a:cs typeface="メイリオ"/>
              </a:rPr>
              <a:t>の普及</a:t>
            </a:r>
          </a:p>
          <a:p>
            <a:pPr marL="742950" lvl="1" indent="-285750">
              <a:buFont typeface="Wingdings" charset="2"/>
              <a:buChar char="ü"/>
            </a:pPr>
            <a:r>
              <a:rPr kumimoji="1" lang="ja-JP" altLang="en-US" sz="1400" dirty="0" smtClean="0">
                <a:solidFill>
                  <a:schemeClr val="tx1">
                    <a:lumMod val="50000"/>
                    <a:lumOff val="50000"/>
                  </a:schemeClr>
                </a:solidFill>
                <a:latin typeface="メイリオ"/>
                <a:ea typeface="メイリオ"/>
                <a:cs typeface="メイリオ"/>
              </a:rPr>
              <a:t>人工知能による運用（例：</a:t>
            </a:r>
            <a:r>
              <a:rPr kumimoji="1" lang="en-US" altLang="ja-JP" sz="1400" dirty="0" smtClean="0">
                <a:solidFill>
                  <a:schemeClr val="tx1">
                    <a:lumMod val="50000"/>
                    <a:lumOff val="50000"/>
                  </a:schemeClr>
                </a:solidFill>
                <a:latin typeface="メイリオ"/>
                <a:ea typeface="メイリオ"/>
                <a:cs typeface="メイリオ"/>
              </a:rPr>
              <a:t>Facebook 24,000</a:t>
            </a:r>
            <a:r>
              <a:rPr kumimoji="1" lang="ja-JP" altLang="en-US" sz="1400" dirty="0" smtClean="0">
                <a:solidFill>
                  <a:schemeClr val="tx1">
                    <a:lumMod val="50000"/>
                    <a:lumOff val="50000"/>
                  </a:schemeClr>
                </a:solidFill>
                <a:latin typeface="メイリオ"/>
                <a:ea typeface="メイリオ"/>
                <a:cs typeface="メイリオ"/>
              </a:rPr>
              <a:t>サーバー</a:t>
            </a:r>
            <a:r>
              <a:rPr kumimoji="1" lang="en-US" altLang="ja-JP" sz="1400" dirty="0" smtClean="0">
                <a:solidFill>
                  <a:schemeClr val="tx1">
                    <a:lumMod val="50000"/>
                    <a:lumOff val="50000"/>
                  </a:schemeClr>
                </a:solidFill>
                <a:latin typeface="メイリオ"/>
                <a:ea typeface="メイリオ"/>
                <a:cs typeface="メイリオ"/>
              </a:rPr>
              <a:t>/1</a:t>
            </a:r>
            <a:r>
              <a:rPr kumimoji="1" lang="ja-JP" altLang="en-US" sz="1400" dirty="0" smtClean="0">
                <a:solidFill>
                  <a:schemeClr val="tx1">
                    <a:lumMod val="50000"/>
                    <a:lumOff val="50000"/>
                  </a:schemeClr>
                </a:solidFill>
                <a:latin typeface="メイリオ"/>
                <a:ea typeface="メイリオ"/>
                <a:cs typeface="メイリオ"/>
              </a:rPr>
              <a:t>エンジニア）</a:t>
            </a:r>
            <a:endParaRPr kumimoji="1"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lang="ja-JP" altLang="en-US" sz="1400" dirty="0" smtClean="0">
                <a:solidFill>
                  <a:schemeClr val="tx1">
                    <a:lumMod val="50000"/>
                    <a:lumOff val="50000"/>
                  </a:schemeClr>
                </a:solidFill>
                <a:latin typeface="メイリオ"/>
                <a:ea typeface="メイリオ"/>
                <a:cs typeface="メイリオ"/>
              </a:rPr>
              <a:t>・・・</a:t>
            </a:r>
            <a:endParaRPr kumimoji="1" lang="en-US" altLang="ja-JP" sz="1400" dirty="0" smtClean="0">
              <a:solidFill>
                <a:schemeClr val="tx1">
                  <a:lumMod val="50000"/>
                  <a:lumOff val="50000"/>
                </a:schemeClr>
              </a:solidFill>
              <a:latin typeface="メイリオ"/>
              <a:ea typeface="メイリオ"/>
              <a:cs typeface="メイリオ"/>
            </a:endParaRPr>
          </a:p>
        </p:txBody>
      </p:sp>
      <p:sp>
        <p:nvSpPr>
          <p:cNvPr id="5" name="テキスト ボックス 4"/>
          <p:cNvSpPr txBox="1"/>
          <p:nvPr/>
        </p:nvSpPr>
        <p:spPr>
          <a:xfrm>
            <a:off x="509448" y="3079966"/>
            <a:ext cx="7802136" cy="1015663"/>
          </a:xfrm>
          <a:prstGeom prst="rect">
            <a:avLst/>
          </a:prstGeom>
          <a:noFill/>
        </p:spPr>
        <p:txBody>
          <a:bodyPr wrap="none" rtlCol="0">
            <a:spAutoFit/>
          </a:bodyPr>
          <a:lstStyle/>
          <a:p>
            <a:r>
              <a:rPr kumimoji="1" lang="ja-JP" altLang="en-US" b="1" u="sng" dirty="0" smtClean="0">
                <a:solidFill>
                  <a:srgbClr val="0000FF"/>
                </a:solidFill>
                <a:latin typeface="メイリオ"/>
                <a:ea typeface="メイリオ"/>
                <a:cs typeface="メイリオ"/>
              </a:rPr>
              <a:t>ビジネスは競争力</a:t>
            </a:r>
            <a:r>
              <a:rPr lang="ja-JP" altLang="en-US" b="1" u="sng" dirty="0" smtClean="0">
                <a:solidFill>
                  <a:srgbClr val="0000FF"/>
                </a:solidFill>
                <a:latin typeface="メイリオ"/>
                <a:ea typeface="メイリオ"/>
                <a:cs typeface="メイリオ"/>
              </a:rPr>
              <a:t>の強化のために</a:t>
            </a:r>
            <a:r>
              <a:rPr kumimoji="1" lang="ja-JP" altLang="en-US" b="1" u="sng" dirty="0" smtClean="0">
                <a:solidFill>
                  <a:srgbClr val="0000FF"/>
                </a:solidFill>
                <a:latin typeface="メイリオ"/>
                <a:ea typeface="メイリオ"/>
                <a:cs typeface="メイリオ"/>
              </a:rPr>
              <a:t>、テクノロジーへの依存を高めてゆく</a:t>
            </a:r>
            <a:endParaRPr kumimoji="1" lang="en-US" altLang="ja-JP" b="1" u="sng" dirty="0" smtClean="0">
              <a:solidFill>
                <a:srgbClr val="0000FF"/>
              </a:solidFill>
              <a:latin typeface="メイリオ"/>
              <a:ea typeface="メイリオ"/>
              <a:cs typeface="メイリオ"/>
            </a:endParaRPr>
          </a:p>
          <a:p>
            <a:pPr marL="742950" lvl="1" indent="-285750">
              <a:buFont typeface="Wingdings" charset="2"/>
              <a:buChar char="ü"/>
            </a:pPr>
            <a:r>
              <a:rPr kumimoji="1" lang="ja-JP" altLang="en-US" sz="1400" dirty="0" smtClean="0">
                <a:solidFill>
                  <a:schemeClr val="tx1">
                    <a:lumMod val="50000"/>
                    <a:lumOff val="50000"/>
                  </a:schemeClr>
                </a:solidFill>
                <a:latin typeface="メイリオ"/>
                <a:ea typeface="メイリオ"/>
                <a:cs typeface="メイリオ"/>
              </a:rPr>
              <a:t>銀行業務や医療現場での</a:t>
            </a:r>
            <a:r>
              <a:rPr kumimoji="1" lang="en-US" altLang="ja-JP" sz="1400" dirty="0" smtClean="0">
                <a:solidFill>
                  <a:schemeClr val="tx1">
                    <a:lumMod val="50000"/>
                    <a:lumOff val="50000"/>
                  </a:schemeClr>
                </a:solidFill>
                <a:latin typeface="メイリオ"/>
                <a:ea typeface="メイリオ"/>
                <a:cs typeface="メイリオ"/>
              </a:rPr>
              <a:t>IBM Watson</a:t>
            </a:r>
            <a:r>
              <a:rPr kumimoji="1" lang="ja-JP" altLang="en-US" sz="1400" dirty="0" smtClean="0">
                <a:solidFill>
                  <a:schemeClr val="tx1">
                    <a:lumMod val="50000"/>
                    <a:lumOff val="50000"/>
                  </a:schemeClr>
                </a:solidFill>
                <a:latin typeface="メイリオ"/>
                <a:ea typeface="メイリオ"/>
                <a:cs typeface="メイリオ"/>
              </a:rPr>
              <a:t>の導入</a:t>
            </a:r>
            <a:endParaRPr kumimoji="1"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lang="en-US" altLang="ja-JP" sz="1400" dirty="0" smtClean="0">
                <a:solidFill>
                  <a:schemeClr val="tx1">
                    <a:lumMod val="50000"/>
                    <a:lumOff val="50000"/>
                  </a:schemeClr>
                </a:solidFill>
                <a:latin typeface="メイリオ"/>
                <a:ea typeface="メイリオ"/>
                <a:cs typeface="メイリオ"/>
              </a:rPr>
              <a:t>Industry 4.0 / Industry Internet</a:t>
            </a:r>
          </a:p>
          <a:p>
            <a:pPr marL="742950" lvl="1" indent="-285750">
              <a:buFont typeface="Wingdings" charset="2"/>
              <a:buChar char="ü"/>
            </a:pPr>
            <a:r>
              <a:rPr kumimoji="1" lang="ja-JP" altLang="en-US" sz="1400" dirty="0" smtClean="0">
                <a:solidFill>
                  <a:schemeClr val="tx1">
                    <a:lumMod val="50000"/>
                    <a:lumOff val="50000"/>
                  </a:schemeClr>
                </a:solidFill>
                <a:latin typeface="メイリオ"/>
                <a:ea typeface="メイリオ"/>
                <a:cs typeface="メイリオ"/>
              </a:rPr>
              <a:t>・・・</a:t>
            </a:r>
            <a:endParaRPr kumimoji="1" lang="en-US" altLang="ja-JP" sz="1400" dirty="0" smtClean="0">
              <a:solidFill>
                <a:schemeClr val="tx1">
                  <a:lumMod val="50000"/>
                  <a:lumOff val="50000"/>
                </a:schemeClr>
              </a:solidFill>
              <a:latin typeface="メイリオ"/>
              <a:ea typeface="メイリオ"/>
              <a:cs typeface="メイリオ"/>
            </a:endParaRPr>
          </a:p>
        </p:txBody>
      </p:sp>
      <p:sp>
        <p:nvSpPr>
          <p:cNvPr id="6" name="テキスト ボックス 5"/>
          <p:cNvSpPr txBox="1"/>
          <p:nvPr/>
        </p:nvSpPr>
        <p:spPr>
          <a:xfrm>
            <a:off x="509448" y="2064076"/>
            <a:ext cx="8032968" cy="1015663"/>
          </a:xfrm>
          <a:prstGeom prst="rect">
            <a:avLst/>
          </a:prstGeom>
          <a:noFill/>
        </p:spPr>
        <p:txBody>
          <a:bodyPr wrap="none" rtlCol="0">
            <a:spAutoFit/>
          </a:bodyPr>
          <a:lstStyle/>
          <a:p>
            <a:r>
              <a:rPr kumimoji="1" lang="ja-JP" altLang="en-US" b="1" u="sng" dirty="0" smtClean="0">
                <a:solidFill>
                  <a:srgbClr val="0000FF"/>
                </a:solidFill>
                <a:latin typeface="メイリオ"/>
                <a:ea typeface="メイリオ"/>
                <a:cs typeface="メイリオ"/>
              </a:rPr>
              <a:t>アプリケーションの開発と運用は、ビジネス・スピードとの同期化を求める</a:t>
            </a:r>
            <a:endParaRPr kumimoji="1" lang="en-US" altLang="ja-JP" b="1" u="sng" dirty="0" smtClean="0">
              <a:solidFill>
                <a:srgbClr val="0000FF"/>
              </a:solidFill>
              <a:latin typeface="メイリオ"/>
              <a:ea typeface="メイリオ"/>
              <a:cs typeface="メイリオ"/>
            </a:endParaRPr>
          </a:p>
          <a:p>
            <a:pPr marL="742950" lvl="1" indent="-285750">
              <a:buFont typeface="Wingdings" charset="2"/>
              <a:buChar char="ü"/>
            </a:pPr>
            <a:r>
              <a:rPr kumimoji="1" lang="en-US" altLang="ja-JP" sz="1400" dirty="0" err="1" smtClean="0">
                <a:solidFill>
                  <a:schemeClr val="tx1">
                    <a:lumMod val="50000"/>
                    <a:lumOff val="50000"/>
                  </a:schemeClr>
                </a:solidFill>
                <a:latin typeface="メイリオ"/>
                <a:ea typeface="メイリオ"/>
                <a:cs typeface="メイリオ"/>
              </a:rPr>
              <a:t>PaaS</a:t>
            </a:r>
            <a:r>
              <a:rPr kumimoji="1" lang="ja-JP" altLang="en-US" sz="1400" dirty="0" smtClean="0">
                <a:solidFill>
                  <a:schemeClr val="tx1">
                    <a:lumMod val="50000"/>
                    <a:lumOff val="50000"/>
                  </a:schemeClr>
                </a:solidFill>
                <a:latin typeface="メイリオ"/>
                <a:ea typeface="メイリオ"/>
                <a:cs typeface="メイリオ"/>
              </a:rPr>
              <a:t>や</a:t>
            </a:r>
            <a:r>
              <a:rPr kumimoji="1" lang="en-US" altLang="ja-JP" sz="1400" dirty="0" err="1" smtClean="0">
                <a:solidFill>
                  <a:schemeClr val="tx1">
                    <a:lumMod val="50000"/>
                    <a:lumOff val="50000"/>
                  </a:schemeClr>
                </a:solidFill>
                <a:latin typeface="メイリオ"/>
                <a:ea typeface="メイリオ"/>
                <a:cs typeface="メイリオ"/>
              </a:rPr>
              <a:t>SaaS</a:t>
            </a:r>
            <a:r>
              <a:rPr kumimoji="1" lang="ja-JP" altLang="en-US" sz="1400" dirty="0" smtClean="0">
                <a:solidFill>
                  <a:schemeClr val="tx1">
                    <a:lumMod val="50000"/>
                    <a:lumOff val="50000"/>
                  </a:schemeClr>
                </a:solidFill>
                <a:latin typeface="メイリオ"/>
                <a:ea typeface="メイリオ"/>
                <a:cs typeface="メイリオ"/>
              </a:rPr>
              <a:t>の適用領域が拡大</a:t>
            </a:r>
            <a:endParaRPr kumimoji="1"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kumimoji="1" lang="ja-JP" altLang="en-US" sz="1400" dirty="0" smtClean="0">
                <a:solidFill>
                  <a:schemeClr val="tx1">
                    <a:lumMod val="50000"/>
                    <a:lumOff val="50000"/>
                  </a:schemeClr>
                </a:solidFill>
                <a:latin typeface="メイリオ"/>
                <a:ea typeface="メイリオ"/>
                <a:cs typeface="メイリオ"/>
              </a:rPr>
              <a:t>人工知能による開発（</a:t>
            </a:r>
            <a:r>
              <a:rPr lang="ja-JP" altLang="en-US" sz="1400" dirty="0" smtClean="0">
                <a:solidFill>
                  <a:schemeClr val="tx1">
                    <a:lumMod val="50000"/>
                    <a:lumOff val="50000"/>
                  </a:schemeClr>
                </a:solidFill>
                <a:latin typeface="メイリオ"/>
                <a:ea typeface="メイリオ"/>
                <a:cs typeface="メイリオ"/>
              </a:rPr>
              <a:t>例：</a:t>
            </a:r>
            <a:r>
              <a:rPr lang="en-US" altLang="ja-JP" sz="1400" dirty="0" smtClean="0">
                <a:solidFill>
                  <a:schemeClr val="tx1">
                    <a:lumMod val="50000"/>
                    <a:lumOff val="50000"/>
                  </a:schemeClr>
                </a:solidFill>
                <a:latin typeface="メイリオ"/>
                <a:ea typeface="メイリオ"/>
                <a:cs typeface="メイリオ"/>
              </a:rPr>
              <a:t>The Grid</a:t>
            </a:r>
            <a:r>
              <a:rPr kumimoji="1" lang="ja-JP" altLang="en-US" sz="1400" dirty="0" smtClean="0">
                <a:solidFill>
                  <a:schemeClr val="tx1">
                    <a:lumMod val="50000"/>
                    <a:lumOff val="50000"/>
                  </a:schemeClr>
                </a:solidFill>
                <a:latin typeface="メイリオ"/>
                <a:ea typeface="メイリオ"/>
                <a:cs typeface="メイリオ"/>
              </a:rPr>
              <a:t>）</a:t>
            </a:r>
            <a:endParaRPr kumimoji="1"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lang="ja-JP" altLang="en-US" sz="1400" dirty="0" smtClean="0">
                <a:solidFill>
                  <a:schemeClr val="tx1">
                    <a:lumMod val="50000"/>
                    <a:lumOff val="50000"/>
                  </a:schemeClr>
                </a:solidFill>
                <a:latin typeface="メイリオ"/>
                <a:ea typeface="メイリオ"/>
                <a:cs typeface="メイリオ"/>
              </a:rPr>
              <a:t>・・・</a:t>
            </a:r>
            <a:endParaRPr kumimoji="1" lang="en-US" altLang="ja-JP" sz="1400" dirty="0" smtClean="0">
              <a:solidFill>
                <a:schemeClr val="tx1">
                  <a:lumMod val="50000"/>
                  <a:lumOff val="50000"/>
                </a:schemeClr>
              </a:solidFill>
              <a:latin typeface="メイリオ"/>
              <a:ea typeface="メイリオ"/>
              <a:cs typeface="メイリオ"/>
            </a:endParaRPr>
          </a:p>
        </p:txBody>
      </p:sp>
      <p:grpSp>
        <p:nvGrpSpPr>
          <p:cNvPr id="9" name="図形グループ 8"/>
          <p:cNvGrpSpPr/>
          <p:nvPr/>
        </p:nvGrpSpPr>
        <p:grpSpPr>
          <a:xfrm>
            <a:off x="509447" y="3999370"/>
            <a:ext cx="8184488" cy="2402725"/>
            <a:chOff x="509447" y="4202019"/>
            <a:chExt cx="8184488" cy="2402725"/>
          </a:xfrm>
        </p:grpSpPr>
        <p:sp>
          <p:nvSpPr>
            <p:cNvPr id="7" name="テキスト ボックス 6"/>
            <p:cNvSpPr txBox="1"/>
            <p:nvPr/>
          </p:nvSpPr>
          <p:spPr>
            <a:xfrm>
              <a:off x="509447" y="4973528"/>
              <a:ext cx="8184488" cy="1631216"/>
            </a:xfrm>
            <a:prstGeom prst="rect">
              <a:avLst/>
            </a:prstGeom>
            <a:noFill/>
          </p:spPr>
          <p:txBody>
            <a:bodyPr wrap="square" rtlCol="0">
              <a:spAutoFit/>
            </a:bodyPr>
            <a:lstStyle/>
            <a:p>
              <a:pPr algn="ctr"/>
              <a:r>
                <a:rPr kumimoji="1" lang="en-US" altLang="ja-JP" sz="2800" dirty="0" smtClean="0">
                  <a:solidFill>
                    <a:srgbClr val="0000FF"/>
                  </a:solidFill>
                  <a:latin typeface="メイリオ"/>
                  <a:ea typeface="メイリオ"/>
                  <a:cs typeface="メイリオ"/>
                </a:rPr>
                <a:t>IT</a:t>
              </a:r>
              <a:r>
                <a:rPr kumimoji="1" lang="ja-JP" altLang="en-US" sz="2800" dirty="0" smtClean="0">
                  <a:solidFill>
                    <a:srgbClr val="0000FF"/>
                  </a:solidFill>
                  <a:latin typeface="メイリオ"/>
                  <a:ea typeface="メイリオ"/>
                  <a:cs typeface="メイリオ"/>
                </a:rPr>
                <a:t>ビジネスの収益は、</a:t>
              </a:r>
              <a:r>
                <a:rPr kumimoji="1" lang="ja-JP" altLang="en-US" sz="2800" b="1" u="sng" dirty="0" smtClean="0">
                  <a:solidFill>
                    <a:srgbClr val="0000FF"/>
                  </a:solidFill>
                  <a:latin typeface="メイリオ"/>
                  <a:ea typeface="メイリオ"/>
                  <a:cs typeface="メイリオ"/>
                </a:rPr>
                <a:t>工数提供の対価</a:t>
              </a:r>
              <a:r>
                <a:rPr kumimoji="1" lang="ja-JP" altLang="en-US" sz="2800" dirty="0" smtClean="0">
                  <a:solidFill>
                    <a:srgbClr val="0000FF"/>
                  </a:solidFill>
                  <a:latin typeface="メイリオ"/>
                  <a:ea typeface="メイリオ"/>
                  <a:cs typeface="メイリオ"/>
                </a:rPr>
                <a:t>から</a:t>
              </a:r>
              <a:endParaRPr kumimoji="1" lang="en-US" altLang="ja-JP" sz="2800" dirty="0" smtClean="0">
                <a:solidFill>
                  <a:srgbClr val="0000FF"/>
                </a:solidFill>
                <a:latin typeface="メイリオ"/>
                <a:ea typeface="メイリオ"/>
                <a:cs typeface="メイリオ"/>
              </a:endParaRPr>
            </a:p>
            <a:p>
              <a:pPr algn="ctr"/>
              <a:r>
                <a:rPr kumimoji="1" lang="ja-JP" altLang="en-US" sz="2800" b="1" u="sng" dirty="0" smtClean="0">
                  <a:solidFill>
                    <a:srgbClr val="0000FF"/>
                  </a:solidFill>
                  <a:latin typeface="メイリオ"/>
                  <a:ea typeface="メイリオ"/>
                  <a:cs typeface="メイリオ"/>
                </a:rPr>
                <a:t>ビジネス価値の対価</a:t>
              </a:r>
              <a:r>
                <a:rPr kumimoji="1" lang="ja-JP" altLang="en-US" sz="2800" dirty="0" smtClean="0">
                  <a:solidFill>
                    <a:srgbClr val="0000FF"/>
                  </a:solidFill>
                  <a:latin typeface="メイリオ"/>
                  <a:ea typeface="メイリオ"/>
                  <a:cs typeface="メイリオ"/>
                </a:rPr>
                <a:t>へとシフトする</a:t>
              </a:r>
              <a:endParaRPr kumimoji="1" lang="en-US" altLang="ja-JP" sz="2800" dirty="0" smtClean="0">
                <a:solidFill>
                  <a:srgbClr val="0000FF"/>
                </a:solidFill>
                <a:latin typeface="メイリオ"/>
                <a:ea typeface="メイリオ"/>
                <a:cs typeface="メイリオ"/>
              </a:endParaRPr>
            </a:p>
            <a:p>
              <a:pPr algn="ctr"/>
              <a:endParaRPr lang="en-US" altLang="ja-JP" sz="2000" dirty="0" smtClean="0">
                <a:solidFill>
                  <a:schemeClr val="tx1">
                    <a:lumMod val="50000"/>
                    <a:lumOff val="50000"/>
                  </a:schemeClr>
                </a:solidFill>
                <a:latin typeface="メイリオ"/>
                <a:ea typeface="メイリオ"/>
                <a:cs typeface="メイリオ"/>
              </a:endParaRPr>
            </a:p>
            <a:p>
              <a:pPr algn="ctr"/>
              <a:r>
                <a:rPr lang="ja-JP" altLang="en-US" sz="2400" dirty="0" smtClean="0">
                  <a:solidFill>
                    <a:schemeClr val="tx1">
                      <a:lumMod val="50000"/>
                      <a:lumOff val="50000"/>
                    </a:schemeClr>
                  </a:solidFill>
                  <a:latin typeface="メイリオ"/>
                  <a:ea typeface="メイリオ"/>
                  <a:cs typeface="メイリオ"/>
                </a:rPr>
                <a:t>（</a:t>
              </a:r>
              <a:r>
                <a:rPr lang="ja-JP" altLang="en-US" sz="2400" b="1" dirty="0" smtClean="0">
                  <a:solidFill>
                    <a:srgbClr val="0000FF"/>
                  </a:solidFill>
                  <a:latin typeface="メイリオ"/>
                  <a:ea typeface="メイリオ"/>
                  <a:cs typeface="メイリオ"/>
                </a:rPr>
                <a:t>ビジネス価値</a:t>
              </a:r>
              <a:r>
                <a:rPr lang="ja-JP" altLang="en-US" sz="2400" dirty="0" smtClean="0">
                  <a:solidFill>
                    <a:schemeClr val="tx1">
                      <a:lumMod val="50000"/>
                      <a:lumOff val="50000"/>
                    </a:schemeClr>
                  </a:solidFill>
                  <a:latin typeface="メイリオ"/>
                  <a:ea typeface="メイリオ"/>
                  <a:cs typeface="メイリオ"/>
                </a:rPr>
                <a:t>＝</a:t>
              </a:r>
              <a:r>
                <a:rPr lang="ja-JP" altLang="en-US" sz="2400" dirty="0" smtClean="0">
                  <a:solidFill>
                    <a:srgbClr val="0000FF"/>
                  </a:solidFill>
                  <a:latin typeface="メイリオ"/>
                  <a:ea typeface="メイリオ"/>
                  <a:cs typeface="メイリオ"/>
                </a:rPr>
                <a:t>スピード</a:t>
              </a:r>
              <a:r>
                <a:rPr lang="ja-JP" altLang="en-US" sz="2400" dirty="0">
                  <a:solidFill>
                    <a:srgbClr val="0000FF"/>
                  </a:solidFill>
                  <a:latin typeface="メイリオ"/>
                  <a:ea typeface="メイリオ"/>
                  <a:cs typeface="メイリオ"/>
                </a:rPr>
                <a:t>・変革・</a:t>
              </a:r>
              <a:r>
                <a:rPr lang="ja-JP" altLang="en-US" sz="2400" dirty="0" smtClean="0">
                  <a:solidFill>
                    <a:srgbClr val="0000FF"/>
                  </a:solidFill>
                  <a:latin typeface="メイリオ"/>
                  <a:ea typeface="メイリオ"/>
                  <a:cs typeface="メイリオ"/>
                </a:rPr>
                <a:t>差別化</a:t>
              </a:r>
              <a:r>
                <a:rPr lang="ja-JP" altLang="en-US" sz="2400" dirty="0" smtClean="0">
                  <a:solidFill>
                    <a:schemeClr val="tx1">
                      <a:lumMod val="50000"/>
                      <a:lumOff val="50000"/>
                    </a:schemeClr>
                  </a:solidFill>
                  <a:latin typeface="メイリオ"/>
                  <a:ea typeface="メイリオ"/>
                  <a:cs typeface="メイリオ"/>
                </a:rPr>
                <a:t>）</a:t>
              </a:r>
              <a:endParaRPr kumimoji="1" lang="ja-JP" altLang="en-US" sz="2400" dirty="0">
                <a:solidFill>
                  <a:schemeClr val="tx1">
                    <a:lumMod val="50000"/>
                    <a:lumOff val="50000"/>
                  </a:schemeClr>
                </a:solidFill>
                <a:latin typeface="メイリオ"/>
                <a:ea typeface="メイリオ"/>
                <a:cs typeface="メイリオ"/>
              </a:endParaRPr>
            </a:p>
          </p:txBody>
        </p:sp>
        <p:sp>
          <p:nvSpPr>
            <p:cNvPr id="8" name="下矢印 7"/>
            <p:cNvSpPr/>
            <p:nvPr/>
          </p:nvSpPr>
          <p:spPr>
            <a:xfrm>
              <a:off x="3317838" y="4202019"/>
              <a:ext cx="2526610" cy="658288"/>
            </a:xfrm>
            <a:prstGeom prst="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31083939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図形グループ 28"/>
          <p:cNvGrpSpPr/>
          <p:nvPr/>
        </p:nvGrpSpPr>
        <p:grpSpPr>
          <a:xfrm>
            <a:off x="5108974" y="3458302"/>
            <a:ext cx="3670338" cy="1725404"/>
            <a:chOff x="5097077" y="2733040"/>
            <a:chExt cx="3670338" cy="1725404"/>
          </a:xfrm>
        </p:grpSpPr>
        <p:sp>
          <p:nvSpPr>
            <p:cNvPr id="12" name="角丸四角形 11"/>
            <p:cNvSpPr/>
            <p:nvPr/>
          </p:nvSpPr>
          <p:spPr>
            <a:xfrm>
              <a:off x="5464843" y="3009782"/>
              <a:ext cx="2936919" cy="813632"/>
            </a:xfrm>
            <a:prstGeom prst="roundRect">
              <a:avLst/>
            </a:prstGeom>
            <a:solidFill>
              <a:srgbClr val="3366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effectLst/>
                  <a:latin typeface="ＭＳ Ｐゴシック"/>
                  <a:ea typeface="ＭＳ Ｐゴシック"/>
                  <a:cs typeface="ＭＳ Ｐゴシック"/>
                </a:rPr>
                <a:t>経費精算サービス</a:t>
              </a:r>
              <a:endParaRPr lang="en-US" altLang="ja-JP" sz="2000" dirty="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インターネット越しに経費精算</a:t>
              </a:r>
              <a:endParaRPr kumimoji="1" lang="ja-JP" altLang="en-US" sz="1600" dirty="0">
                <a:solidFill>
                  <a:srgbClr val="FFFFFF"/>
                </a:solidFill>
                <a:effectLst/>
                <a:latin typeface="ＭＳ Ｐゴシック"/>
                <a:ea typeface="ＭＳ Ｐゴシック"/>
                <a:cs typeface="ＭＳ Ｐゴシック"/>
              </a:endParaRPr>
            </a:p>
          </p:txBody>
        </p:sp>
        <p:grpSp>
          <p:nvGrpSpPr>
            <p:cNvPr id="10" name="図形グループ 9"/>
            <p:cNvGrpSpPr/>
            <p:nvPr/>
          </p:nvGrpSpPr>
          <p:grpSpPr>
            <a:xfrm>
              <a:off x="5097077" y="2733040"/>
              <a:ext cx="3670338" cy="1725404"/>
              <a:chOff x="3276600" y="2743200"/>
              <a:chExt cx="5486400" cy="1725404"/>
            </a:xfrm>
          </p:grpSpPr>
          <p:sp>
            <p:nvSpPr>
              <p:cNvPr id="11" name="角丸四角形 10"/>
              <p:cNvSpPr/>
              <p:nvPr/>
            </p:nvSpPr>
            <p:spPr bwMode="auto">
              <a:xfrm>
                <a:off x="3276600" y="2743200"/>
                <a:ext cx="5486400" cy="1725404"/>
              </a:xfrm>
              <a:prstGeom prst="roundRect">
                <a:avLst>
                  <a:gd name="adj" fmla="val 0"/>
                </a:avLst>
              </a:prstGeom>
              <a:solidFill>
                <a:srgbClr val="33CC33"/>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3" name="テキスト ボックス 12"/>
              <p:cNvSpPr txBox="1"/>
              <p:nvPr/>
            </p:nvSpPr>
            <p:spPr>
              <a:xfrm>
                <a:off x="4799061" y="3944100"/>
                <a:ext cx="2492989" cy="369332"/>
              </a:xfrm>
              <a:prstGeom prst="rect">
                <a:avLst/>
              </a:prstGeom>
              <a:noFill/>
            </p:spPr>
            <p:txBody>
              <a:bodyPr wrap="none" rtlCol="0">
                <a:spAutoFit/>
              </a:bodyPr>
              <a:lstStyle/>
              <a:p>
                <a:pPr algn="ctr"/>
                <a:r>
                  <a:rPr kumimoji="1" lang="ja-JP" altLang="en-US" sz="1800" dirty="0" smtClean="0">
                    <a:solidFill>
                      <a:srgbClr val="FFFFFF"/>
                    </a:solidFill>
                    <a:latin typeface="ＤＦＰ太丸ゴシック体"/>
                    <a:ea typeface="ＤＦＰ太丸ゴシック体"/>
                    <a:cs typeface="ＤＦＰ太丸ゴシック体"/>
                  </a:rPr>
                  <a:t>パブリック・クラウド</a:t>
                </a:r>
                <a:endParaRPr kumimoji="1" lang="ja-JP" altLang="en-US" sz="1800" dirty="0">
                  <a:solidFill>
                    <a:srgbClr val="FFFFFF"/>
                  </a:solidFill>
                  <a:latin typeface="ＤＦＰ太丸ゴシック体"/>
                  <a:ea typeface="ＤＦＰ太丸ゴシック体"/>
                  <a:cs typeface="ＤＦＰ太丸ゴシック体"/>
                </a:endParaRPr>
              </a:p>
            </p:txBody>
          </p:sp>
        </p:grpSp>
      </p:grpSp>
      <p:sp>
        <p:nvSpPr>
          <p:cNvPr id="2" name="タイトル 1"/>
          <p:cNvSpPr>
            <a:spLocks noGrp="1"/>
          </p:cNvSpPr>
          <p:nvPr>
            <p:ph type="title"/>
          </p:nvPr>
        </p:nvSpPr>
        <p:spPr/>
        <p:txBody>
          <a:bodyPr/>
          <a:lstStyle/>
          <a:p>
            <a:r>
              <a:rPr lang="ja-JP" altLang="en-US" dirty="0"/>
              <a:t>ハイブリッド・クラウド</a:t>
            </a:r>
            <a:r>
              <a:rPr lang="ja-JP" altLang="en-US" dirty="0" smtClean="0"/>
              <a:t>（２）</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30</a:t>
            </a:fld>
            <a:endParaRPr kumimoji="1" lang="ja-JP" altLang="en-US"/>
          </a:p>
        </p:txBody>
      </p:sp>
      <p:grpSp>
        <p:nvGrpSpPr>
          <p:cNvPr id="18" name="図形グループ 17"/>
          <p:cNvGrpSpPr/>
          <p:nvPr/>
        </p:nvGrpSpPr>
        <p:grpSpPr>
          <a:xfrm>
            <a:off x="465318" y="3458302"/>
            <a:ext cx="3662015" cy="1725404"/>
            <a:chOff x="390688" y="2743200"/>
            <a:chExt cx="2747636" cy="2579132"/>
          </a:xfrm>
        </p:grpSpPr>
        <p:sp>
          <p:nvSpPr>
            <p:cNvPr id="19" name="角丸四角形 18"/>
            <p:cNvSpPr/>
            <p:nvPr/>
          </p:nvSpPr>
          <p:spPr bwMode="auto">
            <a:xfrm>
              <a:off x="390688" y="2743200"/>
              <a:ext cx="2723823" cy="2579132"/>
            </a:xfrm>
            <a:prstGeom prst="roundRect">
              <a:avLst>
                <a:gd name="adj" fmla="val 0"/>
              </a:avLst>
            </a:prstGeom>
            <a:solidFill>
              <a:schemeClr val="accent6">
                <a:lumMod val="20000"/>
                <a:lumOff val="80000"/>
              </a:schemeClr>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21" name="テキスト ボックス 20"/>
            <p:cNvSpPr txBox="1"/>
            <p:nvPr/>
          </p:nvSpPr>
          <p:spPr>
            <a:xfrm>
              <a:off x="414501" y="4567393"/>
              <a:ext cx="2723823" cy="369332"/>
            </a:xfrm>
            <a:prstGeom prst="rect">
              <a:avLst/>
            </a:prstGeom>
            <a:noFill/>
          </p:spPr>
          <p:txBody>
            <a:bodyPr wrap="none" rtlCol="0">
              <a:spAutoFit/>
            </a:bodyPr>
            <a:lstStyle/>
            <a:p>
              <a:pPr algn="ctr"/>
              <a:r>
                <a:rPr kumimoji="1" lang="ja-JP" altLang="en-US" sz="1800" dirty="0" smtClean="0">
                  <a:solidFill>
                    <a:srgbClr val="000090"/>
                  </a:solidFill>
                  <a:latin typeface="ＤＦＰ太丸ゴシック体"/>
                  <a:ea typeface="ＤＦＰ太丸ゴシック体"/>
                  <a:cs typeface="ＤＦＰ太丸ゴシック体"/>
                </a:rPr>
                <a:t>プライベート・クラウド</a:t>
              </a:r>
              <a:endParaRPr kumimoji="1" lang="ja-JP" altLang="en-US" sz="1800" dirty="0">
                <a:solidFill>
                  <a:srgbClr val="000090"/>
                </a:solidFill>
                <a:latin typeface="ＤＦＰ太丸ゴシック体"/>
                <a:ea typeface="ＤＦＰ太丸ゴシック体"/>
                <a:cs typeface="ＤＦＰ太丸ゴシック体"/>
              </a:endParaRPr>
            </a:p>
          </p:txBody>
        </p:sp>
      </p:grpSp>
      <p:sp>
        <p:nvSpPr>
          <p:cNvPr id="26" name="角丸四角形 25"/>
          <p:cNvSpPr/>
          <p:nvPr/>
        </p:nvSpPr>
        <p:spPr>
          <a:xfrm>
            <a:off x="824762" y="3735044"/>
            <a:ext cx="2936919" cy="813632"/>
          </a:xfrm>
          <a:prstGeom prst="roundRect">
            <a:avLst>
              <a:gd name="adj" fmla="val 0"/>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sz="2000" dirty="0" smtClean="0">
                <a:solidFill>
                  <a:srgbClr val="FFFFFF"/>
                </a:solidFill>
                <a:effectLst/>
                <a:latin typeface="ＭＳ Ｐゴシック"/>
                <a:ea typeface="ＭＳ Ｐゴシック"/>
                <a:cs typeface="ＭＳ Ｐゴシック"/>
              </a:rPr>
              <a:t>ERP</a:t>
            </a:r>
          </a:p>
          <a:p>
            <a:pPr algn="ctr"/>
            <a:r>
              <a:rPr lang="ja-JP" altLang="en-US" sz="1200" dirty="0" smtClean="0">
                <a:solidFill>
                  <a:srgbClr val="FFFFFF"/>
                </a:solidFill>
                <a:latin typeface="ＭＳ Ｐゴシック"/>
                <a:ea typeface="ＭＳ Ｐゴシック"/>
                <a:cs typeface="ＭＳ Ｐゴシック"/>
              </a:rPr>
              <a:t>会計・小口請求処理</a:t>
            </a:r>
            <a:endParaRPr kumimoji="1" lang="ja-JP" altLang="en-US" sz="1200" dirty="0">
              <a:solidFill>
                <a:srgbClr val="FFFFFF"/>
              </a:solidFill>
              <a:effectLst/>
              <a:latin typeface="ＭＳ Ｐゴシック"/>
              <a:ea typeface="ＭＳ Ｐゴシック"/>
              <a:cs typeface="ＭＳ Ｐゴシック"/>
            </a:endParaRPr>
          </a:p>
        </p:txBody>
      </p:sp>
      <p:pic>
        <p:nvPicPr>
          <p:cNvPr id="28" name="Picture 7" descr="j0433941"/>
          <p:cNvPicPr>
            <a:picLocks noChangeAspect="1" noChangeArrowheads="1"/>
          </p:cNvPicPr>
          <p:nvPr/>
        </p:nvPicPr>
        <p:blipFill>
          <a:blip r:embed="rId2"/>
          <a:srcRect/>
          <a:stretch>
            <a:fillRect/>
          </a:stretch>
        </p:blipFill>
        <p:spPr bwMode="auto">
          <a:xfrm flipH="1">
            <a:off x="3318518" y="1893662"/>
            <a:ext cx="533400" cy="533400"/>
          </a:xfrm>
          <a:prstGeom prst="rect">
            <a:avLst/>
          </a:prstGeom>
          <a:noFill/>
          <a:ln w="9525">
            <a:noFill/>
            <a:miter lim="800000"/>
            <a:headEnd/>
            <a:tailEnd/>
          </a:ln>
        </p:spPr>
      </p:pic>
      <p:sp>
        <p:nvSpPr>
          <p:cNvPr id="32" name="角丸四角形 31"/>
          <p:cNvSpPr/>
          <p:nvPr/>
        </p:nvSpPr>
        <p:spPr>
          <a:xfrm>
            <a:off x="5476740" y="3735044"/>
            <a:ext cx="2936919" cy="813632"/>
          </a:xfrm>
          <a:prstGeom prst="roundRect">
            <a:avLst>
              <a:gd name="adj" fmla="val 0"/>
            </a:avLst>
          </a:prstGeom>
          <a:solidFill>
            <a:srgbClr val="3366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solidFill>
                  <a:srgbClr val="FFFFFF"/>
                </a:solidFill>
                <a:latin typeface="ＭＳ Ｐゴシック"/>
                <a:ea typeface="ＭＳ Ｐゴシック"/>
                <a:cs typeface="ＭＳ Ｐゴシック"/>
              </a:rPr>
              <a:t>経費精算サービス</a:t>
            </a:r>
            <a:endParaRPr lang="en-US" altLang="ja-JP" sz="16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交通費やその他経費の精算手続き</a:t>
            </a:r>
            <a:endParaRPr lang="en-US" altLang="ja-JP" sz="1200" dirty="0" smtClean="0">
              <a:solidFill>
                <a:srgbClr val="FFFFFF"/>
              </a:solidFill>
              <a:latin typeface="ＭＳ Ｐゴシック"/>
              <a:ea typeface="ＭＳ Ｐゴシック"/>
              <a:cs typeface="ＭＳ Ｐゴシック"/>
            </a:endParaRPr>
          </a:p>
        </p:txBody>
      </p:sp>
      <p:sp>
        <p:nvSpPr>
          <p:cNvPr id="5" name="角丸四角形 4"/>
          <p:cNvSpPr/>
          <p:nvPr/>
        </p:nvSpPr>
        <p:spPr bwMode="auto">
          <a:xfrm>
            <a:off x="5223133" y="2109836"/>
            <a:ext cx="1500541" cy="293414"/>
          </a:xfrm>
          <a:prstGeom prst="roundRect">
            <a:avLst>
              <a:gd name="adj" fmla="val 50000"/>
            </a:avLst>
          </a:prstGeom>
          <a:gradFill flip="none" rotWithShape="1">
            <a:gsLst>
              <a:gs pos="0">
                <a:srgbClr val="92D050"/>
              </a:gs>
              <a:gs pos="100000">
                <a:srgbClr val="00B050"/>
              </a:gs>
            </a:gsLst>
            <a:path path="shape">
              <a:fillToRect l="50000" t="50000" r="50000" b="50000"/>
            </a:path>
            <a:tileRect/>
          </a:gra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anchor="ctr"/>
          <a:lstStyle/>
          <a:p>
            <a:pPr algn="ctr">
              <a:spcBef>
                <a:spcPts val="0"/>
              </a:spcBef>
              <a:defRPr/>
            </a:pPr>
            <a:r>
              <a:rPr kumimoji="0" lang="en-US" altLang="ja-JP" sz="1200" dirty="0">
                <a:solidFill>
                  <a:srgbClr val="FFFFFF"/>
                </a:solidFill>
                <a:latin typeface="ＤＦＰ太丸ゴシック体"/>
                <a:ea typeface="ＤＦＰ太丸ゴシック体"/>
                <a:cs typeface="ＤＦＰ太丸ゴシック体"/>
              </a:rPr>
              <a:t>LAN</a:t>
            </a:r>
            <a:endParaRPr kumimoji="0" lang="ja-JP" altLang="en-US" sz="1200" dirty="0">
              <a:solidFill>
                <a:srgbClr val="FFFFFF"/>
              </a:solidFill>
              <a:latin typeface="ＤＦＰ太丸ゴシック体"/>
              <a:ea typeface="ＤＦＰ太丸ゴシック体"/>
              <a:cs typeface="ＤＦＰ太丸ゴシック体"/>
            </a:endParaRPr>
          </a:p>
        </p:txBody>
      </p:sp>
      <p:pic>
        <p:nvPicPr>
          <p:cNvPr id="6" name="Picture 7" descr="j0433941"/>
          <p:cNvPicPr>
            <a:picLocks noChangeAspect="1" noChangeArrowheads="1"/>
          </p:cNvPicPr>
          <p:nvPr/>
        </p:nvPicPr>
        <p:blipFill>
          <a:blip r:embed="rId2"/>
          <a:srcRect/>
          <a:stretch>
            <a:fillRect/>
          </a:stretch>
        </p:blipFill>
        <p:spPr bwMode="auto">
          <a:xfrm>
            <a:off x="5265775" y="1675929"/>
            <a:ext cx="533400" cy="534988"/>
          </a:xfrm>
          <a:prstGeom prst="rect">
            <a:avLst/>
          </a:prstGeom>
          <a:noFill/>
          <a:ln w="9525">
            <a:noFill/>
            <a:miter lim="800000"/>
            <a:headEnd/>
            <a:tailEnd/>
          </a:ln>
        </p:spPr>
      </p:pic>
      <p:pic>
        <p:nvPicPr>
          <p:cNvPr id="7" name="Picture 7" descr="j0433941"/>
          <p:cNvPicPr>
            <a:picLocks noChangeAspect="1" noChangeArrowheads="1"/>
          </p:cNvPicPr>
          <p:nvPr/>
        </p:nvPicPr>
        <p:blipFill>
          <a:blip r:embed="rId2"/>
          <a:srcRect/>
          <a:stretch>
            <a:fillRect/>
          </a:stretch>
        </p:blipFill>
        <p:spPr bwMode="auto">
          <a:xfrm>
            <a:off x="5746788" y="1677517"/>
            <a:ext cx="533400" cy="533400"/>
          </a:xfrm>
          <a:prstGeom prst="rect">
            <a:avLst/>
          </a:prstGeom>
          <a:noFill/>
          <a:ln w="9525">
            <a:noFill/>
            <a:miter lim="800000"/>
            <a:headEnd/>
            <a:tailEnd/>
          </a:ln>
        </p:spPr>
      </p:pic>
      <p:pic>
        <p:nvPicPr>
          <p:cNvPr id="8" name="Picture 7" descr="j0433941"/>
          <p:cNvPicPr>
            <a:picLocks noChangeAspect="1" noChangeArrowheads="1"/>
          </p:cNvPicPr>
          <p:nvPr/>
        </p:nvPicPr>
        <p:blipFill>
          <a:blip r:embed="rId2"/>
          <a:srcRect/>
          <a:stretch>
            <a:fillRect/>
          </a:stretch>
        </p:blipFill>
        <p:spPr bwMode="auto">
          <a:xfrm>
            <a:off x="6256375" y="1677517"/>
            <a:ext cx="533400" cy="533400"/>
          </a:xfrm>
          <a:prstGeom prst="rect">
            <a:avLst/>
          </a:prstGeom>
          <a:noFill/>
          <a:ln w="9525">
            <a:noFill/>
            <a:miter lim="800000"/>
            <a:headEnd/>
            <a:tailEnd/>
          </a:ln>
        </p:spPr>
      </p:pic>
      <p:pic>
        <p:nvPicPr>
          <p:cNvPr id="14" name="図 13" descr="MC90043488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948650" y="1832405"/>
            <a:ext cx="570845" cy="570845"/>
          </a:xfrm>
          <a:prstGeom prst="rect">
            <a:avLst/>
          </a:prstGeom>
        </p:spPr>
      </p:pic>
      <p:pic>
        <p:nvPicPr>
          <p:cNvPr id="15" name="図 10"/>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7245" y="1991147"/>
            <a:ext cx="257396" cy="4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図 32" descr="MC90043982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673" y="1939199"/>
            <a:ext cx="399839" cy="399839"/>
          </a:xfrm>
          <a:prstGeom prst="rect">
            <a:avLst/>
          </a:prstGeom>
        </p:spPr>
      </p:pic>
      <p:sp>
        <p:nvSpPr>
          <p:cNvPr id="35" name="上下矢印 34"/>
          <p:cNvSpPr/>
          <p:nvPr/>
        </p:nvSpPr>
        <p:spPr bwMode="auto">
          <a:xfrm>
            <a:off x="3387994" y="2421565"/>
            <a:ext cx="363802" cy="1331794"/>
          </a:xfrm>
          <a:prstGeom prst="upDownArrow">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36" name="テキスト ボックス 35"/>
          <p:cNvSpPr txBox="1"/>
          <p:nvPr/>
        </p:nvSpPr>
        <p:spPr>
          <a:xfrm>
            <a:off x="3184564" y="1716602"/>
            <a:ext cx="800219" cy="276999"/>
          </a:xfrm>
          <a:prstGeom prst="rect">
            <a:avLst/>
          </a:prstGeom>
          <a:noFill/>
        </p:spPr>
        <p:txBody>
          <a:bodyPr wrap="none" rtlCol="0">
            <a:spAutoFit/>
          </a:bodyPr>
          <a:lstStyle/>
          <a:p>
            <a:r>
              <a:rPr kumimoji="1" lang="ja-JP" altLang="en-US" sz="1200" dirty="0" smtClean="0">
                <a:solidFill>
                  <a:srgbClr val="0000FF"/>
                </a:solidFill>
              </a:rPr>
              <a:t>経理担当</a:t>
            </a:r>
            <a:endParaRPr kumimoji="1" lang="ja-JP" altLang="en-US" sz="1200" dirty="0">
              <a:solidFill>
                <a:srgbClr val="0000FF"/>
              </a:solidFill>
            </a:endParaRPr>
          </a:p>
        </p:txBody>
      </p:sp>
      <p:sp>
        <p:nvSpPr>
          <p:cNvPr id="37" name="左矢印 36"/>
          <p:cNvSpPr/>
          <p:nvPr/>
        </p:nvSpPr>
        <p:spPr>
          <a:xfrm>
            <a:off x="3761681" y="3940105"/>
            <a:ext cx="1614741" cy="416738"/>
          </a:xfrm>
          <a:prstGeom prst="leftArrow">
            <a:avLst/>
          </a:prstGeom>
          <a:solidFill>
            <a:srgbClr val="33ACBD"/>
          </a:solid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2400" dirty="0">
              <a:solidFill>
                <a:srgbClr val="FFFFFF"/>
              </a:solidFill>
              <a:effectLst/>
              <a:latin typeface="Arial"/>
              <a:ea typeface="HGP創英角ｺﾞｼｯｸUB" pitchFamily="50" charset="-128"/>
              <a:cs typeface="Arial"/>
            </a:endParaRPr>
          </a:p>
        </p:txBody>
      </p:sp>
      <p:sp>
        <p:nvSpPr>
          <p:cNvPr id="38" name="角丸四角形 37"/>
          <p:cNvSpPr/>
          <p:nvPr/>
        </p:nvSpPr>
        <p:spPr>
          <a:xfrm>
            <a:off x="2082300" y="1826908"/>
            <a:ext cx="1055961" cy="594657"/>
          </a:xfrm>
          <a:prstGeom prst="roundRect">
            <a:avLst>
              <a:gd name="adj" fmla="val 0"/>
            </a:avLst>
          </a:prstGeom>
          <a:solidFill>
            <a:srgbClr val="008000"/>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effectLst/>
                <a:latin typeface="ＭＳ Ｐゴシック"/>
                <a:ea typeface="ＭＳ Ｐゴシック"/>
                <a:cs typeface="ＭＳ Ｐゴシック"/>
              </a:rPr>
              <a:t>カード会社</a:t>
            </a:r>
            <a:endParaRPr kumimoji="1" lang="ja-JP" altLang="en-US" sz="1200" dirty="0">
              <a:solidFill>
                <a:srgbClr val="FFFFFF"/>
              </a:solidFill>
              <a:effectLst/>
              <a:latin typeface="ＭＳ Ｐゴシック"/>
              <a:ea typeface="ＭＳ Ｐゴシック"/>
              <a:cs typeface="ＭＳ Ｐゴシック"/>
            </a:endParaRPr>
          </a:p>
        </p:txBody>
      </p:sp>
      <p:sp>
        <p:nvSpPr>
          <p:cNvPr id="39" name="角丸四角形 38"/>
          <p:cNvSpPr/>
          <p:nvPr/>
        </p:nvSpPr>
        <p:spPr>
          <a:xfrm>
            <a:off x="824762" y="1846204"/>
            <a:ext cx="1055961" cy="594657"/>
          </a:xfrm>
          <a:prstGeom prst="roundRect">
            <a:avLst>
              <a:gd name="adj" fmla="val 0"/>
            </a:avLst>
          </a:prstGeom>
          <a:solidFill>
            <a:srgbClr val="008000"/>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effectLst/>
                <a:latin typeface="ＭＳ Ｐゴシック"/>
                <a:ea typeface="ＭＳ Ｐゴシック"/>
                <a:cs typeface="ＭＳ Ｐゴシック"/>
              </a:rPr>
              <a:t>銀行</a:t>
            </a:r>
            <a:endParaRPr kumimoji="1" lang="en-US" altLang="ja-JP" sz="1200" dirty="0" smtClean="0">
              <a:solidFill>
                <a:srgbClr val="FFFFFF"/>
              </a:solidFill>
              <a:effectLst/>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（個人口座）</a:t>
            </a:r>
            <a:endParaRPr kumimoji="1" lang="ja-JP" altLang="en-US" sz="800" dirty="0">
              <a:solidFill>
                <a:srgbClr val="FFFFFF"/>
              </a:solidFill>
              <a:effectLst/>
              <a:latin typeface="ＭＳ Ｐゴシック"/>
              <a:ea typeface="ＭＳ Ｐゴシック"/>
              <a:cs typeface="ＭＳ Ｐゴシック"/>
            </a:endParaRPr>
          </a:p>
        </p:txBody>
      </p:sp>
      <p:sp>
        <p:nvSpPr>
          <p:cNvPr id="41" name="下矢印 40"/>
          <p:cNvSpPr/>
          <p:nvPr/>
        </p:nvSpPr>
        <p:spPr>
          <a:xfrm>
            <a:off x="2440825" y="2440861"/>
            <a:ext cx="343964" cy="1312498"/>
          </a:xfrm>
          <a:prstGeom prst="downArrow">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dirty="0">
              <a:solidFill>
                <a:srgbClr val="484848"/>
              </a:solidFill>
              <a:latin typeface="ＤＦＰ太丸ゴシック体"/>
              <a:ea typeface="ＤＦＰ太丸ゴシック体"/>
              <a:cs typeface="ＤＦＰ太丸ゴシック体"/>
            </a:endParaRPr>
          </a:p>
        </p:txBody>
      </p:sp>
      <p:sp>
        <p:nvSpPr>
          <p:cNvPr id="42" name="下矢印 41"/>
          <p:cNvSpPr/>
          <p:nvPr/>
        </p:nvSpPr>
        <p:spPr>
          <a:xfrm flipV="1">
            <a:off x="1184032" y="2440861"/>
            <a:ext cx="343964" cy="1312498"/>
          </a:xfrm>
          <a:prstGeom prst="downArrow">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dirty="0">
              <a:solidFill>
                <a:srgbClr val="484848"/>
              </a:solidFill>
              <a:latin typeface="ＤＦＰ太丸ゴシック体"/>
              <a:ea typeface="ＤＦＰ太丸ゴシック体"/>
              <a:cs typeface="ＤＦＰ太丸ゴシック体"/>
            </a:endParaRPr>
          </a:p>
        </p:txBody>
      </p:sp>
      <p:sp>
        <p:nvSpPr>
          <p:cNvPr id="43" name="下矢印 42"/>
          <p:cNvSpPr/>
          <p:nvPr/>
        </p:nvSpPr>
        <p:spPr>
          <a:xfrm>
            <a:off x="5799175" y="2401432"/>
            <a:ext cx="343964" cy="1312498"/>
          </a:xfrm>
          <a:prstGeom prst="downArrow">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dirty="0">
              <a:solidFill>
                <a:srgbClr val="484848"/>
              </a:solidFill>
              <a:latin typeface="ＤＦＰ太丸ゴシック体"/>
              <a:ea typeface="ＤＦＰ太丸ゴシック体"/>
              <a:cs typeface="ＤＦＰ太丸ゴシック体"/>
            </a:endParaRPr>
          </a:p>
        </p:txBody>
      </p:sp>
      <p:sp>
        <p:nvSpPr>
          <p:cNvPr id="44" name="下矢印 43"/>
          <p:cNvSpPr/>
          <p:nvPr/>
        </p:nvSpPr>
        <p:spPr>
          <a:xfrm>
            <a:off x="7862659" y="2403250"/>
            <a:ext cx="343964" cy="1312498"/>
          </a:xfrm>
          <a:prstGeom prst="downArrow">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dirty="0">
              <a:solidFill>
                <a:srgbClr val="484848"/>
              </a:solidFill>
              <a:latin typeface="ＤＦＰ太丸ゴシック体"/>
              <a:ea typeface="ＤＦＰ太丸ゴシック体"/>
              <a:cs typeface="ＤＦＰ太丸ゴシック体"/>
            </a:endParaRPr>
          </a:p>
        </p:txBody>
      </p:sp>
      <p:sp>
        <p:nvSpPr>
          <p:cNvPr id="9" name="角丸四角形 8"/>
          <p:cNvSpPr/>
          <p:nvPr/>
        </p:nvSpPr>
        <p:spPr bwMode="auto">
          <a:xfrm>
            <a:off x="5214811" y="2706462"/>
            <a:ext cx="3564502" cy="381000"/>
          </a:xfrm>
          <a:prstGeom prst="roundRect">
            <a:avLst>
              <a:gd name="adj" fmla="val 5000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インターネット</a:t>
            </a:r>
          </a:p>
        </p:txBody>
      </p:sp>
    </p:spTree>
    <p:extLst>
      <p:ext uri="{BB962C8B-B14F-4D97-AF65-F5344CB8AC3E}">
        <p14:creationId xmlns:p14="http://schemas.microsoft.com/office/powerpoint/2010/main" val="8208524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kumimoji="1" lang="ja-JP" altLang="en-US" sz="2800" dirty="0" smtClean="0"/>
              <a:t>ハイブリッド・クラウド</a:t>
            </a:r>
            <a:r>
              <a:rPr lang="ja-JP" altLang="en-US" dirty="0" smtClean="0"/>
              <a:t>（３）</a:t>
            </a:r>
            <a:endParaRPr kumimoji="1" lang="ja-JP" altLang="en-US" sz="2800" dirty="0"/>
          </a:p>
        </p:txBody>
      </p:sp>
      <p:sp>
        <p:nvSpPr>
          <p:cNvPr id="16" name="角丸四角形 15"/>
          <p:cNvSpPr/>
          <p:nvPr/>
        </p:nvSpPr>
        <p:spPr bwMode="auto">
          <a:xfrm>
            <a:off x="533400" y="990600"/>
            <a:ext cx="3657600" cy="4648200"/>
          </a:xfrm>
          <a:prstGeom prst="roundRect">
            <a:avLst>
              <a:gd name="adj" fmla="val 5100"/>
            </a:avLst>
          </a:prstGeom>
          <a:solidFill>
            <a:srgbClr val="FFFFCC"/>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7" name="正方形/長方形 16"/>
          <p:cNvSpPr/>
          <p:nvPr/>
        </p:nvSpPr>
        <p:spPr bwMode="auto">
          <a:xfrm>
            <a:off x="838200" y="1613848"/>
            <a:ext cx="3048000" cy="1333500"/>
          </a:xfrm>
          <a:prstGeom prst="rect">
            <a:avLst/>
          </a:prstGeom>
          <a:solidFill>
            <a:srgbClr val="92D050"/>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8" name="正方形/長方形 17"/>
          <p:cNvSpPr/>
          <p:nvPr/>
        </p:nvSpPr>
        <p:spPr bwMode="auto">
          <a:xfrm>
            <a:off x="838200" y="3962400"/>
            <a:ext cx="3048000" cy="1333500"/>
          </a:xfrm>
          <a:prstGeom prst="rect">
            <a:avLst/>
          </a:prstGeom>
          <a:solidFill>
            <a:schemeClr val="accent5">
              <a:lumMod val="90000"/>
            </a:schemeClr>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22" name="テキスト ボックス 21"/>
          <p:cNvSpPr txBox="1"/>
          <p:nvPr/>
        </p:nvSpPr>
        <p:spPr>
          <a:xfrm>
            <a:off x="868604" y="1066800"/>
            <a:ext cx="3005951" cy="400110"/>
          </a:xfrm>
          <a:prstGeom prst="rect">
            <a:avLst/>
          </a:prstGeom>
          <a:noFill/>
        </p:spPr>
        <p:txBody>
          <a:bodyPr wrap="none" rtlCol="0">
            <a:spAutoFit/>
          </a:bodyPr>
          <a:lstStyle/>
          <a:p>
            <a:pPr algn="ctr"/>
            <a:r>
              <a:rPr lang="ja-JP" altLang="en-US" sz="2000" dirty="0" smtClean="0">
                <a:latin typeface="ＤＦＰ太丸ゴシック体"/>
                <a:ea typeface="ＤＦＰ太丸ゴシック体"/>
                <a:cs typeface="ＤＦＰ太丸ゴシック体"/>
              </a:rPr>
              <a:t>同一のアーキテクチャー</a:t>
            </a:r>
            <a:endParaRPr kumimoji="1" lang="ja-JP" altLang="en-US" sz="2000" dirty="0">
              <a:latin typeface="ＤＦＰ太丸ゴシック体"/>
              <a:ea typeface="ＤＦＰ太丸ゴシック体"/>
              <a:cs typeface="ＤＦＰ太丸ゴシック体"/>
            </a:endParaRPr>
          </a:p>
        </p:txBody>
      </p:sp>
      <p:sp>
        <p:nvSpPr>
          <p:cNvPr id="23" name="正方形/長方形 22"/>
          <p:cNvSpPr/>
          <p:nvPr/>
        </p:nvSpPr>
        <p:spPr bwMode="auto">
          <a:xfrm>
            <a:off x="955431" y="2280598"/>
            <a:ext cx="1295400" cy="432748"/>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リソース　Ａ</a:t>
            </a:r>
          </a:p>
        </p:txBody>
      </p:sp>
      <p:sp>
        <p:nvSpPr>
          <p:cNvPr id="24" name="正方形/長方形 23"/>
          <p:cNvSpPr/>
          <p:nvPr/>
        </p:nvSpPr>
        <p:spPr bwMode="auto">
          <a:xfrm>
            <a:off x="2438400" y="2280598"/>
            <a:ext cx="1295400" cy="432748"/>
          </a:xfrm>
          <a:prstGeom prst="rect">
            <a:avLst/>
          </a:prstGeom>
          <a:solidFill>
            <a:srgbClr val="FFC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リソース　Ｂ</a:t>
            </a:r>
          </a:p>
        </p:txBody>
      </p:sp>
      <p:sp>
        <p:nvSpPr>
          <p:cNvPr id="25" name="正方形/長方形 24"/>
          <p:cNvSpPr/>
          <p:nvPr/>
        </p:nvSpPr>
        <p:spPr bwMode="auto">
          <a:xfrm>
            <a:off x="955431" y="4629150"/>
            <a:ext cx="1295400" cy="432748"/>
          </a:xfrm>
          <a:prstGeom prst="rect">
            <a:avLst/>
          </a:prstGeom>
          <a:solidFill>
            <a:schemeClr val="accent2">
              <a:lumMod val="40000"/>
              <a:lumOff val="6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リソース　Ｃ</a:t>
            </a:r>
          </a:p>
        </p:txBody>
      </p:sp>
      <p:sp>
        <p:nvSpPr>
          <p:cNvPr id="26" name="テキスト ボックス 25"/>
          <p:cNvSpPr txBox="1"/>
          <p:nvPr/>
        </p:nvSpPr>
        <p:spPr>
          <a:xfrm>
            <a:off x="987465" y="1752600"/>
            <a:ext cx="2749471" cy="400110"/>
          </a:xfrm>
          <a:prstGeom prst="rect">
            <a:avLst/>
          </a:prstGeom>
          <a:noFill/>
        </p:spPr>
        <p:txBody>
          <a:bodyPr wrap="none" rtlCol="0">
            <a:spAutoFit/>
          </a:bodyPr>
          <a:lstStyle/>
          <a:p>
            <a:pPr algn="ctr"/>
            <a:r>
              <a:rPr kumimoji="1" lang="ja-JP" altLang="en-US" sz="2000" dirty="0" smtClean="0">
                <a:solidFill>
                  <a:schemeClr val="bg1"/>
                </a:solidFill>
                <a:latin typeface="ＤＦＰ太丸ゴシック体"/>
                <a:ea typeface="ＤＦＰ太丸ゴシック体"/>
                <a:cs typeface="ＤＦＰ太丸ゴシック体"/>
              </a:rPr>
              <a:t>パブリック・クラウド</a:t>
            </a:r>
            <a:endParaRPr kumimoji="1" lang="ja-JP" altLang="en-US" sz="2000" dirty="0">
              <a:solidFill>
                <a:schemeClr val="bg1"/>
              </a:solidFill>
              <a:latin typeface="ＤＦＰ太丸ゴシック体"/>
              <a:ea typeface="ＤＦＰ太丸ゴシック体"/>
              <a:cs typeface="ＤＦＰ太丸ゴシック体"/>
            </a:endParaRPr>
          </a:p>
        </p:txBody>
      </p:sp>
      <p:sp>
        <p:nvSpPr>
          <p:cNvPr id="27" name="テキスト ボックス 26"/>
          <p:cNvSpPr txBox="1"/>
          <p:nvPr/>
        </p:nvSpPr>
        <p:spPr>
          <a:xfrm>
            <a:off x="859225" y="4095690"/>
            <a:ext cx="3005951" cy="400110"/>
          </a:xfrm>
          <a:prstGeom prst="rect">
            <a:avLst/>
          </a:prstGeom>
          <a:noFill/>
        </p:spPr>
        <p:txBody>
          <a:bodyPr wrap="none" rtlCol="0">
            <a:spAutoFit/>
          </a:bodyPr>
          <a:lstStyle/>
          <a:p>
            <a:pPr algn="ctr"/>
            <a:r>
              <a:rPr kumimoji="1" lang="ja-JP" altLang="en-US" sz="2000" dirty="0" smtClean="0">
                <a:solidFill>
                  <a:schemeClr val="bg1"/>
                </a:solidFill>
                <a:latin typeface="ＤＦＰ太丸ゴシック体"/>
                <a:ea typeface="ＤＦＰ太丸ゴシック体"/>
                <a:cs typeface="ＤＦＰ太丸ゴシック体"/>
              </a:rPr>
              <a:t>プライベート・クラウド</a:t>
            </a:r>
            <a:endParaRPr kumimoji="1" lang="ja-JP" altLang="en-US" sz="2000" dirty="0">
              <a:solidFill>
                <a:schemeClr val="bg1"/>
              </a:solidFill>
              <a:latin typeface="ＤＦＰ太丸ゴシック体"/>
              <a:ea typeface="ＤＦＰ太丸ゴシック体"/>
              <a:cs typeface="ＤＦＰ太丸ゴシック体"/>
            </a:endParaRPr>
          </a:p>
        </p:txBody>
      </p:sp>
      <p:sp>
        <p:nvSpPr>
          <p:cNvPr id="32" name="角丸四角形 31"/>
          <p:cNvSpPr/>
          <p:nvPr/>
        </p:nvSpPr>
        <p:spPr bwMode="auto">
          <a:xfrm>
            <a:off x="533400" y="5791200"/>
            <a:ext cx="3657600" cy="628710"/>
          </a:xfrm>
          <a:prstGeom prst="roundRect">
            <a:avLst>
              <a:gd name="adj" fmla="val 5000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クラウド基盤</a:t>
            </a:r>
          </a:p>
        </p:txBody>
      </p:sp>
      <p:sp>
        <p:nvSpPr>
          <p:cNvPr id="33" name="角丸四角形 32"/>
          <p:cNvSpPr/>
          <p:nvPr/>
        </p:nvSpPr>
        <p:spPr bwMode="auto">
          <a:xfrm>
            <a:off x="4756245" y="5791200"/>
            <a:ext cx="3930555" cy="628710"/>
          </a:xfrm>
          <a:prstGeom prst="roundRect">
            <a:avLst>
              <a:gd name="adj" fmla="val 5000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仮想基板</a:t>
            </a:r>
          </a:p>
        </p:txBody>
      </p:sp>
      <p:grpSp>
        <p:nvGrpSpPr>
          <p:cNvPr id="39" name="グループ化 38"/>
          <p:cNvGrpSpPr/>
          <p:nvPr/>
        </p:nvGrpSpPr>
        <p:grpSpPr>
          <a:xfrm>
            <a:off x="834787" y="2826224"/>
            <a:ext cx="3048000" cy="1269466"/>
            <a:chOff x="987187" y="2826224"/>
            <a:chExt cx="3048000" cy="1269466"/>
          </a:xfrm>
        </p:grpSpPr>
        <p:sp>
          <p:nvSpPr>
            <p:cNvPr id="34" name="上下矢印 33"/>
            <p:cNvSpPr/>
            <p:nvPr/>
          </p:nvSpPr>
          <p:spPr bwMode="auto">
            <a:xfrm>
              <a:off x="2231977" y="2826224"/>
              <a:ext cx="565245" cy="1269466"/>
            </a:xfrm>
            <a:prstGeom prst="upDownArrow">
              <a:avLst/>
            </a:prstGeom>
            <a:solidFill>
              <a:srgbClr val="00B0F0"/>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19" name="正方形/長方形 18"/>
            <p:cNvSpPr/>
            <p:nvPr/>
          </p:nvSpPr>
          <p:spPr bwMode="auto">
            <a:xfrm>
              <a:off x="987187" y="3171825"/>
              <a:ext cx="3048000" cy="566098"/>
            </a:xfrm>
            <a:prstGeom prst="rect">
              <a:avLst/>
            </a:prstGeom>
            <a:solidFill>
              <a:srgbClr val="C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セルフサービス・ポータル</a:t>
              </a:r>
            </a:p>
          </p:txBody>
        </p:sp>
      </p:grpSp>
      <p:pic>
        <p:nvPicPr>
          <p:cNvPr id="37" name="Picture 7" descr="j0433941"/>
          <p:cNvPicPr>
            <a:picLocks noChangeAspect="1" noChangeArrowheads="1"/>
          </p:cNvPicPr>
          <p:nvPr/>
        </p:nvPicPr>
        <p:blipFill>
          <a:blip r:embed="rId2"/>
          <a:srcRect/>
          <a:stretch>
            <a:fillRect/>
          </a:stretch>
        </p:blipFill>
        <p:spPr bwMode="auto">
          <a:xfrm flipH="1">
            <a:off x="6934200" y="4045424"/>
            <a:ext cx="1600200" cy="1600200"/>
          </a:xfrm>
          <a:prstGeom prst="rect">
            <a:avLst/>
          </a:prstGeom>
          <a:noFill/>
          <a:ln w="9525">
            <a:noFill/>
            <a:miter lim="800000"/>
            <a:headEnd/>
            <a:tailEnd/>
          </a:ln>
        </p:spPr>
      </p:pic>
      <p:grpSp>
        <p:nvGrpSpPr>
          <p:cNvPr id="40" name="グループ化 39"/>
          <p:cNvGrpSpPr/>
          <p:nvPr/>
        </p:nvGrpSpPr>
        <p:grpSpPr>
          <a:xfrm>
            <a:off x="3873690" y="1610436"/>
            <a:ext cx="2755710" cy="3685464"/>
            <a:chOff x="4026090" y="1610436"/>
            <a:chExt cx="2755710" cy="3685464"/>
          </a:xfrm>
        </p:grpSpPr>
        <p:sp>
          <p:nvSpPr>
            <p:cNvPr id="36" name="フリーフォーム 35"/>
            <p:cNvSpPr/>
            <p:nvPr/>
          </p:nvSpPr>
          <p:spPr bwMode="auto">
            <a:xfrm>
              <a:off x="4026090" y="1610436"/>
              <a:ext cx="1050877" cy="3684895"/>
            </a:xfrm>
            <a:custGeom>
              <a:avLst/>
              <a:gdLst>
                <a:gd name="connsiteX0" fmla="*/ 0 w 1050877"/>
                <a:gd name="connsiteY0" fmla="*/ 1555845 h 3684895"/>
                <a:gd name="connsiteX1" fmla="*/ 1050877 w 1050877"/>
                <a:gd name="connsiteY1" fmla="*/ 0 h 3684895"/>
                <a:gd name="connsiteX2" fmla="*/ 1037229 w 1050877"/>
                <a:gd name="connsiteY2" fmla="*/ 3684895 h 3684895"/>
                <a:gd name="connsiteX3" fmla="*/ 0 w 1050877"/>
                <a:gd name="connsiteY3" fmla="*/ 2142698 h 3684895"/>
                <a:gd name="connsiteX4" fmla="*/ 0 w 1050877"/>
                <a:gd name="connsiteY4" fmla="*/ 1555845 h 3684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877" h="3684895">
                  <a:moveTo>
                    <a:pt x="0" y="1555845"/>
                  </a:moveTo>
                  <a:lnTo>
                    <a:pt x="1050877" y="0"/>
                  </a:lnTo>
                  <a:cubicBezTo>
                    <a:pt x="1046328" y="1228298"/>
                    <a:pt x="1041778" y="2456597"/>
                    <a:pt x="1037229" y="3684895"/>
                  </a:cubicBezTo>
                  <a:lnTo>
                    <a:pt x="0" y="2142698"/>
                  </a:lnTo>
                  <a:lnTo>
                    <a:pt x="0" y="1555845"/>
                  </a:lnTo>
                  <a:close/>
                </a:path>
              </a:pathLst>
            </a:custGeom>
            <a:gradFill flip="none" rotWithShape="1">
              <a:gsLst>
                <a:gs pos="0">
                  <a:srgbClr val="3366FF"/>
                </a:gs>
                <a:gs pos="3360">
                  <a:srgbClr val="3263FB"/>
                </a:gs>
                <a:gs pos="80000">
                  <a:schemeClr val="accent2">
                    <a:lumMod val="40000"/>
                    <a:lumOff val="60000"/>
                  </a:schemeClr>
                </a:gs>
                <a:gs pos="100000">
                  <a:schemeClr val="accent6">
                    <a:lumMod val="20000"/>
                    <a:lumOff val="80000"/>
                  </a:schemeClr>
                </a:gs>
              </a:gsLst>
              <a:lin ang="0" scaled="1"/>
              <a:tileRec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21" name="正方形/長方形 20"/>
            <p:cNvSpPr/>
            <p:nvPr/>
          </p:nvSpPr>
          <p:spPr bwMode="auto">
            <a:xfrm>
              <a:off x="5061045" y="1613848"/>
              <a:ext cx="1720755" cy="3682052"/>
            </a:xfrm>
            <a:prstGeom prst="rect">
              <a:avLst/>
            </a:prstGeom>
            <a:solidFill>
              <a:srgbClr val="F6D92E"/>
            </a:solidFill>
            <a:ln w="38100" cap="flat" cmpd="sng" algn="ctr">
              <a:solidFill>
                <a:srgbClr val="4168A7"/>
              </a:solidFill>
              <a:prstDash val="sysDot"/>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sp>
          <p:nvSpPr>
            <p:cNvPr id="28" name="正方形/長方形 27"/>
            <p:cNvSpPr/>
            <p:nvPr/>
          </p:nvSpPr>
          <p:spPr bwMode="auto">
            <a:xfrm>
              <a:off x="5273722" y="2514600"/>
              <a:ext cx="1295400" cy="432748"/>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リソース　Ａ</a:t>
              </a:r>
            </a:p>
          </p:txBody>
        </p:sp>
        <p:sp>
          <p:nvSpPr>
            <p:cNvPr id="29" name="正方形/長方形 28"/>
            <p:cNvSpPr/>
            <p:nvPr/>
          </p:nvSpPr>
          <p:spPr bwMode="auto">
            <a:xfrm>
              <a:off x="5273722" y="3238500"/>
              <a:ext cx="1295400" cy="432748"/>
            </a:xfrm>
            <a:prstGeom prst="rect">
              <a:avLst/>
            </a:prstGeom>
            <a:solidFill>
              <a:srgbClr val="FFC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リソース　Ｂ</a:t>
              </a:r>
            </a:p>
          </p:txBody>
        </p:sp>
        <p:sp>
          <p:nvSpPr>
            <p:cNvPr id="30" name="正方形/長方形 29"/>
            <p:cNvSpPr/>
            <p:nvPr/>
          </p:nvSpPr>
          <p:spPr bwMode="auto">
            <a:xfrm>
              <a:off x="5273722" y="3962400"/>
              <a:ext cx="1295400" cy="432748"/>
            </a:xfrm>
            <a:prstGeom prst="rect">
              <a:avLst/>
            </a:prstGeom>
            <a:solidFill>
              <a:schemeClr val="accent2">
                <a:lumMod val="40000"/>
                <a:lumOff val="6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リソース　Ｃ</a:t>
              </a:r>
            </a:p>
          </p:txBody>
        </p:sp>
        <p:sp>
          <p:nvSpPr>
            <p:cNvPr id="38" name="テキスト ボックス 37"/>
            <p:cNvSpPr txBox="1"/>
            <p:nvPr/>
          </p:nvSpPr>
          <p:spPr>
            <a:xfrm>
              <a:off x="5105400" y="1840468"/>
              <a:ext cx="1620957" cy="307777"/>
            </a:xfrm>
            <a:prstGeom prst="rect">
              <a:avLst/>
            </a:prstGeom>
            <a:noFill/>
          </p:spPr>
          <p:txBody>
            <a:bodyPr wrap="none" rtlCol="0">
              <a:spAutoFit/>
            </a:bodyPr>
            <a:lstStyle/>
            <a:p>
              <a:pPr algn="ctr"/>
              <a:r>
                <a:rPr kumimoji="1" lang="ja-JP" altLang="en-US" sz="1400" dirty="0" smtClean="0">
                  <a:solidFill>
                    <a:schemeClr val="bg1"/>
                  </a:solidFill>
                  <a:latin typeface="ＤＦＰ太丸ゴシック体"/>
                  <a:ea typeface="ＤＦＰ太丸ゴシック体"/>
                  <a:cs typeface="ＤＦＰ太丸ゴシック体"/>
                </a:rPr>
                <a:t>ユーザー・ビュー</a:t>
              </a:r>
              <a:endParaRPr kumimoji="1" lang="ja-JP" altLang="en-US" sz="1400" dirty="0">
                <a:solidFill>
                  <a:schemeClr val="bg1"/>
                </a:solidFill>
                <a:latin typeface="ＤＦＰ太丸ゴシック体"/>
                <a:ea typeface="ＤＦＰ太丸ゴシック体"/>
                <a:cs typeface="ＤＦＰ太丸ゴシック体"/>
              </a:endParaRPr>
            </a:p>
          </p:txBody>
        </p:sp>
      </p:grpSp>
      <p:sp>
        <p:nvSpPr>
          <p:cNvPr id="41" name="角丸四角形吹き出し 40"/>
          <p:cNvSpPr/>
          <p:nvPr/>
        </p:nvSpPr>
        <p:spPr bwMode="auto">
          <a:xfrm>
            <a:off x="6781800" y="1610436"/>
            <a:ext cx="1905000" cy="2095500"/>
          </a:xfrm>
          <a:prstGeom prst="wedgeRoundRectCallout">
            <a:avLst>
              <a:gd name="adj1" fmla="val -5259"/>
              <a:gd name="adj2" fmla="val 78131"/>
              <a:gd name="adj3" fmla="val 16667"/>
            </a:avLst>
          </a:prstGeom>
          <a:solidFill>
            <a:srgbClr val="33CC33"/>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パブリックと</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プライベートが</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ひとつの</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リソース</a:t>
            </a:r>
            <a:endParaRPr kumimoji="0" lang="en-US" altLang="ja-JP" sz="1600" b="0" i="0" u="none" strike="noStrike" cap="none" normalizeH="0" baseline="0" dirty="0" smtClean="0">
              <a:ln>
                <a:noFill/>
              </a:ln>
              <a:solidFill>
                <a:schemeClr val="bg1"/>
              </a:solidFill>
              <a:effectLst/>
              <a:latin typeface="ＤＦＰ太丸ゴシック体"/>
              <a:ea typeface="ＤＦＰ太丸ゴシック体"/>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プール</a:t>
            </a:r>
          </a:p>
        </p:txBody>
      </p:sp>
      <p:grpSp>
        <p:nvGrpSpPr>
          <p:cNvPr id="45" name="グループ化 44"/>
          <p:cNvGrpSpPr/>
          <p:nvPr/>
        </p:nvGrpSpPr>
        <p:grpSpPr>
          <a:xfrm>
            <a:off x="3927712" y="990600"/>
            <a:ext cx="4797188" cy="483386"/>
            <a:chOff x="3737212" y="990600"/>
            <a:chExt cx="4797188" cy="483386"/>
          </a:xfrm>
        </p:grpSpPr>
        <p:sp>
          <p:nvSpPr>
            <p:cNvPr id="44" name="角丸四角形 43"/>
            <p:cNvSpPr/>
            <p:nvPr/>
          </p:nvSpPr>
          <p:spPr bwMode="auto">
            <a:xfrm>
              <a:off x="5562599" y="990600"/>
              <a:ext cx="2971801" cy="483386"/>
            </a:xfrm>
            <a:prstGeom prst="roundRect">
              <a:avLst>
                <a:gd name="adj" fmla="val 50000"/>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標準化の主導権争い</a:t>
              </a:r>
            </a:p>
          </p:txBody>
        </p:sp>
        <p:sp>
          <p:nvSpPr>
            <p:cNvPr id="43" name="V 字形矢印 42"/>
            <p:cNvSpPr/>
            <p:nvPr/>
          </p:nvSpPr>
          <p:spPr bwMode="auto">
            <a:xfrm>
              <a:off x="3737212" y="996300"/>
              <a:ext cx="1905000" cy="433372"/>
            </a:xfrm>
            <a:prstGeom prst="notchedRightArrow">
              <a:avLst/>
            </a:prstGeom>
            <a:solidFill>
              <a:srgbClr val="FF99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ＤＦＰ太丸ゴシック体"/>
                <a:ea typeface="ＤＦＰ太丸ゴシック体"/>
                <a:cs typeface="ＤＦＰ太丸ゴシック体"/>
              </a:endParaRPr>
            </a:p>
          </p:txBody>
        </p:sp>
      </p:grpSp>
    </p:spTree>
    <p:extLst>
      <p:ext uri="{BB962C8B-B14F-4D97-AF65-F5344CB8AC3E}">
        <p14:creationId xmlns:p14="http://schemas.microsoft.com/office/powerpoint/2010/main" val="30200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out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3.33333E-6 -3.53377E-6 L -0.00417 0.34667 " pathEditMode="relative" rAng="0" ptsTypes="AA">
                                      <p:cBhvr>
                                        <p:cTn id="16" dur="2000" fill="hold"/>
                                        <p:tgtEl>
                                          <p:spTgt spid="24"/>
                                        </p:tgtEl>
                                        <p:attrNameLst>
                                          <p:attrName>ppt_x</p:attrName>
                                          <p:attrName>ppt_y</p:attrName>
                                        </p:attrNameLst>
                                      </p:cBhvr>
                                      <p:rCtr x="-208" y="17322"/>
                                    </p:animMotion>
                                  </p:childTnLst>
                                </p:cTn>
                              </p:par>
                            </p:childTnLst>
                          </p:cTn>
                        </p:par>
                      </p:childTnLst>
                    </p:cTn>
                  </p:par>
                  <p:par>
                    <p:cTn id="17" fill="hold">
                      <p:stCondLst>
                        <p:cond delay="indefinite"/>
                      </p:stCondLst>
                      <p:childTnLst>
                        <p:par>
                          <p:cTn id="18" fill="hold">
                            <p:stCondLst>
                              <p:cond delay="0"/>
                            </p:stCondLst>
                            <p:childTnLst>
                              <p:par>
                                <p:cTn id="19" presetID="56" presetClass="path" presetSubtype="0" accel="50000" decel="50000" fill="hold" grpId="0" nodeType="clickEffect">
                                  <p:stCondLst>
                                    <p:cond delay="0"/>
                                  </p:stCondLst>
                                  <p:childTnLst>
                                    <p:animMotion origin="layout" path="M -0.00416 -0.00254 L 0.16216 -0.34204 " pathEditMode="relative" rAng="0" ptsTypes="AA">
                                      <p:cBhvr>
                                        <p:cTn id="20" dur="2000" fill="hold"/>
                                        <p:tgtEl>
                                          <p:spTgt spid="25"/>
                                        </p:tgtEl>
                                        <p:attrNameLst>
                                          <p:attrName>ppt_x</p:attrName>
                                          <p:attrName>ppt_y</p:attrName>
                                        </p:attrNameLst>
                                      </p:cBhvr>
                                      <p:rCtr x="8316" y="-16975"/>
                                    </p:animMotion>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down)">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left)">
                                      <p:cBhvr>
                                        <p:cTn id="3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4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bwMode="auto">
          <a:xfrm>
            <a:off x="457200" y="1156950"/>
            <a:ext cx="4038600" cy="5181600"/>
          </a:xfrm>
          <a:prstGeom prst="roundRect">
            <a:avLst>
              <a:gd name="adj" fmla="val 6290"/>
            </a:avLst>
          </a:prstGeom>
          <a:solidFill>
            <a:schemeClr val="bg1"/>
          </a:solidFill>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4" name="角丸四角形 53"/>
          <p:cNvSpPr/>
          <p:nvPr/>
        </p:nvSpPr>
        <p:spPr bwMode="auto">
          <a:xfrm>
            <a:off x="4648200" y="1156950"/>
            <a:ext cx="4038600" cy="5181600"/>
          </a:xfrm>
          <a:prstGeom prst="roundRect">
            <a:avLst>
              <a:gd name="adj" fmla="val 6290"/>
            </a:avLst>
          </a:prstGeom>
          <a:solidFill>
            <a:schemeClr val="bg1"/>
          </a:solidFill>
          <a:ln w="38100" cap="flat" cmpd="sng" algn="ctr">
            <a:solidFill>
              <a:srgbClr val="127C5E"/>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67" name="角丸四角形 66"/>
          <p:cNvSpPr/>
          <p:nvPr/>
        </p:nvSpPr>
        <p:spPr bwMode="auto">
          <a:xfrm>
            <a:off x="533400" y="1385550"/>
            <a:ext cx="3886200" cy="457200"/>
          </a:xfrm>
          <a:prstGeom prst="roundRect">
            <a:avLst>
              <a:gd name="adj" fmla="val 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8" name="角丸四角形 67"/>
          <p:cNvSpPr/>
          <p:nvPr/>
        </p:nvSpPr>
        <p:spPr bwMode="auto">
          <a:xfrm>
            <a:off x="4724400" y="1385550"/>
            <a:ext cx="3886200" cy="457200"/>
          </a:xfrm>
          <a:prstGeom prst="roundRect">
            <a:avLst>
              <a:gd name="adj" fmla="val 0"/>
            </a:avLst>
          </a:prstGeom>
          <a:solidFill>
            <a:srgbClr val="127C5E"/>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760834" name="Rectangle 2"/>
          <p:cNvSpPr>
            <a:spLocks noGrp="1" noChangeArrowheads="1"/>
          </p:cNvSpPr>
          <p:nvPr>
            <p:ph type="title"/>
          </p:nvPr>
        </p:nvSpPr>
        <p:spPr>
          <a:xfrm>
            <a:off x="152400" y="152400"/>
            <a:ext cx="8229600" cy="533400"/>
          </a:xfrm>
        </p:spPr>
        <p:txBody>
          <a:bodyPr/>
          <a:lstStyle/>
          <a:p>
            <a:r>
              <a:rPr lang="ja-JP" altLang="en-US" dirty="0" smtClean="0">
                <a:ea typeface="ＭＳ Ｐゴシック" pitchFamily="50" charset="-128"/>
              </a:rPr>
              <a:t>ハイブリッドクラウド</a:t>
            </a:r>
            <a:r>
              <a:rPr lang="ja-JP" altLang="en-US" dirty="0" smtClean="0"/>
              <a:t>（４）／</a:t>
            </a:r>
            <a:r>
              <a:rPr lang="en-US" altLang="ja-JP" sz="2800" dirty="0" err="1" smtClean="0">
                <a:ea typeface="ＭＳ Ｐゴシック" pitchFamily="50" charset="-128"/>
              </a:rPr>
              <a:t>IaaS</a:t>
            </a:r>
            <a:r>
              <a:rPr lang="ja-JP" altLang="en-US" sz="2800" dirty="0" smtClean="0">
                <a:ea typeface="ＭＳ Ｐゴシック" pitchFamily="50" charset="-128"/>
              </a:rPr>
              <a:t>基盤</a:t>
            </a:r>
            <a:r>
              <a:rPr lang="ja-JP" altLang="en-US" dirty="0" smtClean="0">
                <a:ea typeface="ＭＳ Ｐゴシック" pitchFamily="50" charset="-128"/>
              </a:rPr>
              <a:t>（</a:t>
            </a:r>
            <a:r>
              <a:rPr lang="ja-JP" altLang="en-US" sz="2800" dirty="0" smtClean="0">
                <a:ea typeface="ＭＳ Ｐゴシック" pitchFamily="50" charset="-128"/>
              </a:rPr>
              <a:t>クラウド</a:t>
            </a:r>
            <a:r>
              <a:rPr lang="en-US" altLang="ja-JP" sz="2800" dirty="0" smtClean="0">
                <a:ea typeface="ＭＳ Ｐゴシック" pitchFamily="50" charset="-128"/>
              </a:rPr>
              <a:t>OS</a:t>
            </a:r>
            <a:r>
              <a:rPr lang="ja-JP" altLang="en-US" sz="2800" dirty="0" smtClean="0">
                <a:ea typeface="ＭＳ Ｐゴシック" pitchFamily="50" charset="-128"/>
              </a:rPr>
              <a:t>）</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7" name="図 6"/>
          <p:cNvPicPr>
            <a:picLocks noChangeAspect="1"/>
          </p:cNvPicPr>
          <p:nvPr/>
        </p:nvPicPr>
        <p:blipFill>
          <a:blip r:embed="rId3"/>
          <a:stretch>
            <a:fillRect/>
          </a:stretch>
        </p:blipFill>
        <p:spPr>
          <a:xfrm>
            <a:off x="914400" y="3193171"/>
            <a:ext cx="3224631" cy="1164179"/>
          </a:xfrm>
          <a:prstGeom prst="rect">
            <a:avLst/>
          </a:prstGeom>
        </p:spPr>
      </p:pic>
      <p:pic>
        <p:nvPicPr>
          <p:cNvPr id="10" name="図 9"/>
          <p:cNvPicPr>
            <a:picLocks noChangeAspect="1"/>
          </p:cNvPicPr>
          <p:nvPr/>
        </p:nvPicPr>
        <p:blipFill>
          <a:blip r:embed="rId4"/>
          <a:stretch>
            <a:fillRect/>
          </a:stretch>
        </p:blipFill>
        <p:spPr>
          <a:xfrm>
            <a:off x="838200" y="4128750"/>
            <a:ext cx="3276600" cy="2076262"/>
          </a:xfrm>
          <a:prstGeom prst="rect">
            <a:avLst/>
          </a:prstGeom>
        </p:spPr>
      </p:pic>
      <p:pic>
        <p:nvPicPr>
          <p:cNvPr id="14" name="図 13"/>
          <p:cNvPicPr>
            <a:picLocks noChangeAspect="1"/>
          </p:cNvPicPr>
          <p:nvPr/>
        </p:nvPicPr>
        <p:blipFill>
          <a:blip r:embed="rId5"/>
          <a:stretch>
            <a:fillRect/>
          </a:stretch>
        </p:blipFill>
        <p:spPr>
          <a:xfrm>
            <a:off x="5046133" y="2642850"/>
            <a:ext cx="3183467" cy="1790700"/>
          </a:xfrm>
          <a:prstGeom prst="rect">
            <a:avLst/>
          </a:prstGeom>
        </p:spPr>
      </p:pic>
      <p:grpSp>
        <p:nvGrpSpPr>
          <p:cNvPr id="3" name="図形グループ 2"/>
          <p:cNvGrpSpPr/>
          <p:nvPr/>
        </p:nvGrpSpPr>
        <p:grpSpPr>
          <a:xfrm>
            <a:off x="4958896" y="4496070"/>
            <a:ext cx="3499304" cy="1385280"/>
            <a:chOff x="4958896" y="4558320"/>
            <a:chExt cx="3499304" cy="1385280"/>
          </a:xfrm>
        </p:grpSpPr>
        <p:pic>
          <p:nvPicPr>
            <p:cNvPr id="15" name="図 14"/>
            <p:cNvPicPr>
              <a:picLocks noChangeAspect="1"/>
            </p:cNvPicPr>
            <p:nvPr/>
          </p:nvPicPr>
          <p:blipFill>
            <a:blip r:embed="rId6"/>
            <a:stretch>
              <a:fillRect/>
            </a:stretch>
          </p:blipFill>
          <p:spPr>
            <a:xfrm>
              <a:off x="5416096" y="4558320"/>
              <a:ext cx="2514600" cy="470880"/>
            </a:xfrm>
            <a:prstGeom prst="rect">
              <a:avLst/>
            </a:prstGeom>
          </p:spPr>
        </p:pic>
        <p:pic>
          <p:nvPicPr>
            <p:cNvPr id="16" name="図 15"/>
            <p:cNvPicPr>
              <a:picLocks noChangeAspect="1"/>
            </p:cNvPicPr>
            <p:nvPr/>
          </p:nvPicPr>
          <p:blipFill>
            <a:blip r:embed="rId7">
              <a:clrChange>
                <a:clrFrom>
                  <a:srgbClr val="FFFFFF"/>
                </a:clrFrom>
                <a:clrTo>
                  <a:srgbClr val="FFFFFF">
                    <a:alpha val="0"/>
                  </a:srgbClr>
                </a:clrTo>
              </a:clrChange>
            </a:blip>
            <a:stretch>
              <a:fillRect/>
            </a:stretch>
          </p:blipFill>
          <p:spPr>
            <a:xfrm>
              <a:off x="4958896" y="4572000"/>
              <a:ext cx="3499304" cy="1351455"/>
            </a:xfrm>
            <a:prstGeom prst="rect">
              <a:avLst/>
            </a:prstGeom>
          </p:spPr>
        </p:pic>
        <p:pic>
          <p:nvPicPr>
            <p:cNvPr id="17" name="図 16"/>
            <p:cNvPicPr>
              <a:picLocks noChangeAspect="1"/>
            </p:cNvPicPr>
            <p:nvPr/>
          </p:nvPicPr>
          <p:blipFill>
            <a:blip r:embed="rId8"/>
            <a:stretch>
              <a:fillRect/>
            </a:stretch>
          </p:blipFill>
          <p:spPr>
            <a:xfrm>
              <a:off x="5492296" y="5486400"/>
              <a:ext cx="2592416" cy="457200"/>
            </a:xfrm>
            <a:prstGeom prst="rect">
              <a:avLst/>
            </a:prstGeom>
          </p:spPr>
        </p:pic>
      </p:grpSp>
      <p:sp>
        <p:nvSpPr>
          <p:cNvPr id="26" name="テキスト ボックス 25"/>
          <p:cNvSpPr txBox="1"/>
          <p:nvPr/>
        </p:nvSpPr>
        <p:spPr>
          <a:xfrm>
            <a:off x="6938598" y="3726571"/>
            <a:ext cx="1155535" cy="461665"/>
          </a:xfrm>
          <a:prstGeom prst="rect">
            <a:avLst/>
          </a:prstGeom>
          <a:noFill/>
        </p:spPr>
        <p:txBody>
          <a:bodyPr wrap="none" rtlCol="0">
            <a:spAutoFit/>
          </a:bodyPr>
          <a:lstStyle/>
          <a:p>
            <a:r>
              <a:rPr kumimoji="1" lang="en-US" altLang="ja-JP" sz="2400" dirty="0" err="1" smtClean="0">
                <a:solidFill>
                  <a:schemeClr val="accent1">
                    <a:lumMod val="75000"/>
                  </a:schemeClr>
                </a:solidFill>
              </a:rPr>
              <a:t>vCloud</a:t>
            </a:r>
            <a:endParaRPr kumimoji="1" lang="ja-JP" altLang="en-US" sz="2400" dirty="0">
              <a:solidFill>
                <a:schemeClr val="accent1">
                  <a:lumMod val="75000"/>
                </a:schemeClr>
              </a:solidFill>
            </a:endParaRPr>
          </a:p>
        </p:txBody>
      </p:sp>
      <p:sp>
        <p:nvSpPr>
          <p:cNvPr id="30" name="テキスト ボックス 29"/>
          <p:cNvSpPr txBox="1"/>
          <p:nvPr/>
        </p:nvSpPr>
        <p:spPr>
          <a:xfrm>
            <a:off x="839092" y="1381085"/>
            <a:ext cx="3298349" cy="461665"/>
          </a:xfrm>
          <a:prstGeom prst="rect">
            <a:avLst/>
          </a:prstGeom>
          <a:noFill/>
        </p:spPr>
        <p:txBody>
          <a:bodyPr wrap="none" rtlCol="0">
            <a:spAutoFit/>
          </a:bodyPr>
          <a:lstStyle/>
          <a:p>
            <a:pPr algn="ctr"/>
            <a:r>
              <a:rPr kumimoji="1" lang="en-US" altLang="ja-JP" sz="2400" dirty="0" smtClean="0">
                <a:solidFill>
                  <a:schemeClr val="bg1"/>
                </a:solidFill>
              </a:rPr>
              <a:t>Open Source Software</a:t>
            </a:r>
            <a:endParaRPr kumimoji="1" lang="ja-JP" altLang="en-US" sz="2400" dirty="0">
              <a:solidFill>
                <a:schemeClr val="bg1"/>
              </a:solidFill>
            </a:endParaRPr>
          </a:p>
        </p:txBody>
      </p:sp>
      <p:sp>
        <p:nvSpPr>
          <p:cNvPr id="65" name="テキスト ボックス 64"/>
          <p:cNvSpPr txBox="1"/>
          <p:nvPr/>
        </p:nvSpPr>
        <p:spPr>
          <a:xfrm>
            <a:off x="5758126" y="1381085"/>
            <a:ext cx="1689886" cy="461665"/>
          </a:xfrm>
          <a:prstGeom prst="rect">
            <a:avLst/>
          </a:prstGeom>
          <a:noFill/>
        </p:spPr>
        <p:txBody>
          <a:bodyPr wrap="none" rtlCol="0">
            <a:spAutoFit/>
          </a:bodyPr>
          <a:lstStyle/>
          <a:p>
            <a:pPr algn="ctr"/>
            <a:r>
              <a:rPr kumimoji="1" lang="en-US" altLang="ja-JP" sz="2400" dirty="0" smtClean="0">
                <a:solidFill>
                  <a:schemeClr val="bg1"/>
                </a:solidFill>
              </a:rPr>
              <a:t>Proprietary</a:t>
            </a:r>
            <a:endParaRPr kumimoji="1" lang="ja-JP" altLang="en-US" sz="2400" dirty="0">
              <a:solidFill>
                <a:schemeClr val="bg1"/>
              </a:solidFill>
            </a:endParaRPr>
          </a:p>
        </p:txBody>
      </p:sp>
      <p:sp>
        <p:nvSpPr>
          <p:cNvPr id="31" name="テキスト ボックス 30"/>
          <p:cNvSpPr txBox="1"/>
          <p:nvPr/>
        </p:nvSpPr>
        <p:spPr>
          <a:xfrm>
            <a:off x="5486400" y="2376150"/>
            <a:ext cx="2265188" cy="400110"/>
          </a:xfrm>
          <a:prstGeom prst="rect">
            <a:avLst/>
          </a:prstGeom>
          <a:noFill/>
        </p:spPr>
        <p:txBody>
          <a:bodyPr wrap="none" rtlCol="0">
            <a:spAutoFit/>
          </a:bodyPr>
          <a:lstStyle/>
          <a:p>
            <a:pPr algn="ctr"/>
            <a:r>
              <a:rPr kumimoji="1" lang="ja-JP" altLang="en-US" sz="2000" dirty="0" smtClean="0">
                <a:solidFill>
                  <a:srgbClr val="127C5E"/>
                </a:solidFill>
              </a:rPr>
              <a:t>独自</a:t>
            </a:r>
            <a:r>
              <a:rPr kumimoji="1" lang="en-US" altLang="ja-JP" sz="2000" dirty="0" smtClean="0">
                <a:solidFill>
                  <a:srgbClr val="127C5E"/>
                </a:solidFill>
              </a:rPr>
              <a:t>API</a:t>
            </a:r>
            <a:r>
              <a:rPr kumimoji="1" lang="ja-JP" altLang="en-US" sz="2000" dirty="0" smtClean="0">
                <a:solidFill>
                  <a:srgbClr val="127C5E"/>
                </a:solidFill>
              </a:rPr>
              <a:t>・個別</a:t>
            </a:r>
            <a:r>
              <a:rPr kumimoji="1" lang="en-US" altLang="ja-JP" sz="2000" dirty="0" smtClean="0">
                <a:solidFill>
                  <a:srgbClr val="127C5E"/>
                </a:solidFill>
              </a:rPr>
              <a:t>VM</a:t>
            </a:r>
          </a:p>
        </p:txBody>
      </p:sp>
      <p:sp>
        <p:nvSpPr>
          <p:cNvPr id="69" name="テキスト ボックス 68"/>
          <p:cNvSpPr txBox="1"/>
          <p:nvPr/>
        </p:nvSpPr>
        <p:spPr>
          <a:xfrm>
            <a:off x="766505" y="2376150"/>
            <a:ext cx="3475381" cy="400110"/>
          </a:xfrm>
          <a:prstGeom prst="rect">
            <a:avLst/>
          </a:prstGeom>
          <a:noFill/>
        </p:spPr>
        <p:txBody>
          <a:bodyPr wrap="none" rtlCol="0">
            <a:spAutoFit/>
          </a:bodyPr>
          <a:lstStyle/>
          <a:p>
            <a:pPr algn="ctr"/>
            <a:r>
              <a:rPr kumimoji="1" lang="en-US" altLang="ja-JP" sz="2000" dirty="0" smtClean="0">
                <a:solidFill>
                  <a:srgbClr val="0000FF"/>
                </a:solidFill>
              </a:rPr>
              <a:t>Amazon</a:t>
            </a:r>
            <a:r>
              <a:rPr kumimoji="1" lang="ja-JP" altLang="en-US" sz="2000" dirty="0" smtClean="0">
                <a:solidFill>
                  <a:srgbClr val="0000FF"/>
                </a:solidFill>
              </a:rPr>
              <a:t>互換</a:t>
            </a:r>
            <a:r>
              <a:rPr kumimoji="1" lang="en-US" altLang="ja-JP" sz="2000" dirty="0" smtClean="0">
                <a:solidFill>
                  <a:srgbClr val="0000FF"/>
                </a:solidFill>
              </a:rPr>
              <a:t>API</a:t>
            </a:r>
            <a:r>
              <a:rPr kumimoji="1" lang="ja-JP" altLang="en-US" sz="2000" dirty="0" smtClean="0">
                <a:solidFill>
                  <a:srgbClr val="0000FF"/>
                </a:solidFill>
              </a:rPr>
              <a:t>・マルチ</a:t>
            </a:r>
            <a:r>
              <a:rPr kumimoji="1" lang="en-US" altLang="ja-JP" sz="2000" dirty="0" smtClean="0">
                <a:solidFill>
                  <a:srgbClr val="0000FF"/>
                </a:solidFill>
              </a:rPr>
              <a:t>VM</a:t>
            </a:r>
          </a:p>
        </p:txBody>
      </p:sp>
    </p:spTree>
    <p:extLst>
      <p:ext uri="{BB962C8B-B14F-4D97-AF65-F5344CB8AC3E}">
        <p14:creationId xmlns:p14="http://schemas.microsoft.com/office/powerpoint/2010/main" val="22923300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lang="ja-JP" altLang="en-US" dirty="0">
                <a:ea typeface="ＭＳ Ｐゴシック" pitchFamily="50" charset="-128"/>
              </a:rPr>
              <a:t>ハイブリッドクラウド</a:t>
            </a:r>
            <a:r>
              <a:rPr lang="ja-JP" altLang="en-US" dirty="0" smtClean="0"/>
              <a:t>（５）</a:t>
            </a:r>
            <a:r>
              <a:rPr kumimoji="1" lang="ja-JP" altLang="en-US" sz="2800" dirty="0" smtClean="0"/>
              <a:t>／オープン</a:t>
            </a:r>
            <a:r>
              <a:rPr kumimoji="1" lang="ja-JP" altLang="en-US" sz="2800" dirty="0"/>
              <a:t>・</a:t>
            </a:r>
            <a:r>
              <a:rPr kumimoji="1" lang="ja-JP" altLang="en-US" sz="2800" dirty="0" smtClean="0"/>
              <a:t>クラウドの動向</a:t>
            </a:r>
            <a:endParaRPr kumimoji="1" lang="ja-JP" altLang="en-US" sz="2800" dirty="0"/>
          </a:p>
        </p:txBody>
      </p:sp>
      <p:sp>
        <p:nvSpPr>
          <p:cNvPr id="3" name="角丸四角形 2"/>
          <p:cNvSpPr/>
          <p:nvPr/>
        </p:nvSpPr>
        <p:spPr bwMode="auto">
          <a:xfrm>
            <a:off x="611560" y="1143000"/>
            <a:ext cx="8151440" cy="5334000"/>
          </a:xfrm>
          <a:prstGeom prst="roundRect">
            <a:avLst>
              <a:gd name="adj" fmla="val 2348"/>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b"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solidFill>
                <a:schemeClr val="bg1"/>
              </a:solidFill>
              <a:effectLst/>
              <a:latin typeface="Tahoma" pitchFamily="34" charset="0"/>
              <a:ea typeface="HGP創英角ｺﾞｼｯｸUB" pitchFamily="50" charset="-128"/>
              <a:cs typeface="Tahoma" pitchFamily="34" charset="0"/>
            </a:endParaRPr>
          </a:p>
        </p:txBody>
      </p:sp>
      <p:sp>
        <p:nvSpPr>
          <p:cNvPr id="4" name="角丸四角形 3"/>
          <p:cNvSpPr/>
          <p:nvPr/>
        </p:nvSpPr>
        <p:spPr bwMode="auto">
          <a:xfrm>
            <a:off x="1079964" y="3631860"/>
            <a:ext cx="7236452" cy="1512168"/>
          </a:xfrm>
          <a:prstGeom prst="roundRect">
            <a:avLst>
              <a:gd name="adj" fmla="val 7642"/>
            </a:avLst>
          </a:prstGeom>
          <a:solidFill>
            <a:srgbClr val="00B0F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err="1" smtClean="0">
                <a:ln>
                  <a:noFill/>
                </a:ln>
                <a:solidFill>
                  <a:schemeClr val="bg1"/>
                </a:solidFill>
                <a:effectLst/>
                <a:latin typeface="Tahoma" pitchFamily="34" charset="0"/>
                <a:ea typeface="Tahoma" pitchFamily="34" charset="0"/>
                <a:cs typeface="Tahoma" pitchFamily="34" charset="0"/>
              </a:rPr>
              <a:t>IaaS</a:t>
            </a:r>
            <a:endParaRPr kumimoji="0" lang="ja-JP" altLang="en-US" sz="2400" b="0" i="0" u="none" strike="noStrike" cap="none" normalizeH="0" dirty="0" smtClean="0">
              <a:ln>
                <a:noFill/>
              </a:ln>
              <a:solidFill>
                <a:schemeClr val="bg1"/>
              </a:solidFill>
              <a:effectLst/>
              <a:latin typeface="Tahoma" pitchFamily="34" charset="0"/>
              <a:ea typeface="HGP創英角ｺﾞｼｯｸUB" pitchFamily="50" charset="-128"/>
              <a:cs typeface="Tahoma" pitchFamily="34" charset="0"/>
            </a:endParaRPr>
          </a:p>
        </p:txBody>
      </p:sp>
      <p:sp>
        <p:nvSpPr>
          <p:cNvPr id="5" name="角丸四角形 4"/>
          <p:cNvSpPr/>
          <p:nvPr/>
        </p:nvSpPr>
        <p:spPr bwMode="auto">
          <a:xfrm>
            <a:off x="1079964" y="2013012"/>
            <a:ext cx="7236452" cy="1512168"/>
          </a:xfrm>
          <a:prstGeom prst="roundRect">
            <a:avLst>
              <a:gd name="adj" fmla="val 5837"/>
            </a:avLst>
          </a:prstGeom>
          <a:solidFill>
            <a:srgbClr val="3366FF"/>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err="1" smtClean="0">
                <a:ln>
                  <a:noFill/>
                </a:ln>
                <a:solidFill>
                  <a:schemeClr val="bg1"/>
                </a:solidFill>
                <a:effectLst/>
                <a:latin typeface="Tahoma" pitchFamily="34" charset="0"/>
                <a:ea typeface="Tahoma" pitchFamily="34" charset="0"/>
                <a:cs typeface="Tahoma" pitchFamily="34" charset="0"/>
              </a:rPr>
              <a:t>PaaS</a:t>
            </a:r>
            <a:endParaRPr kumimoji="0" lang="ja-JP" altLang="en-US" sz="2400" b="0" i="0" u="none" strike="noStrike" cap="none" normalizeH="0" dirty="0" smtClean="0">
              <a:ln>
                <a:noFill/>
              </a:ln>
              <a:solidFill>
                <a:schemeClr val="bg1"/>
              </a:solidFill>
              <a:effectLst/>
              <a:latin typeface="Tahoma" pitchFamily="34" charset="0"/>
              <a:ea typeface="HGP創英角ｺﾞｼｯｸUB" pitchFamily="50" charset="-128"/>
              <a:cs typeface="Tahoma" pitchFamily="34" charset="0"/>
            </a:endParaRPr>
          </a:p>
        </p:txBody>
      </p:sp>
      <p:sp>
        <p:nvSpPr>
          <p:cNvPr id="6" name="角丸四角形 5"/>
          <p:cNvSpPr/>
          <p:nvPr/>
        </p:nvSpPr>
        <p:spPr bwMode="auto">
          <a:xfrm>
            <a:off x="1079964" y="1412776"/>
            <a:ext cx="7236452" cy="473380"/>
          </a:xfrm>
          <a:prstGeom prst="roundRect">
            <a:avLst>
              <a:gd name="adj" fmla="val 14366"/>
            </a:avLst>
          </a:prstGeom>
          <a:solidFill>
            <a:srgbClr val="6600CC"/>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err="1" smtClean="0">
                <a:ln>
                  <a:noFill/>
                </a:ln>
                <a:solidFill>
                  <a:schemeClr val="bg1"/>
                </a:solidFill>
                <a:effectLst/>
                <a:latin typeface="Tahoma" pitchFamily="34" charset="0"/>
                <a:ea typeface="Tahoma" pitchFamily="34" charset="0"/>
                <a:cs typeface="Tahoma" pitchFamily="34" charset="0"/>
              </a:rPr>
              <a:t>SaaS</a:t>
            </a:r>
            <a:endParaRPr kumimoji="0" lang="ja-JP" altLang="en-US" sz="2400" b="0" i="0" u="none" strike="noStrike" cap="none" normalizeH="0" dirty="0" smtClean="0">
              <a:ln>
                <a:noFill/>
              </a:ln>
              <a:solidFill>
                <a:schemeClr val="bg1"/>
              </a:solidFill>
              <a:effectLst/>
              <a:latin typeface="Tahoma" pitchFamily="34" charset="0"/>
              <a:ea typeface="HGP創英角ｺﾞｼｯｸUB" pitchFamily="50" charset="-128"/>
              <a:cs typeface="Tahoma" pitchFamily="34" charset="0"/>
            </a:endParaRPr>
          </a:p>
        </p:txBody>
      </p:sp>
      <p:sp>
        <p:nvSpPr>
          <p:cNvPr id="7" name="角丸四角形 6"/>
          <p:cNvSpPr/>
          <p:nvPr/>
        </p:nvSpPr>
        <p:spPr bwMode="auto">
          <a:xfrm>
            <a:off x="2195736" y="2144942"/>
            <a:ext cx="3021476" cy="1248308"/>
          </a:xfrm>
          <a:prstGeom prst="roundRect">
            <a:avLst>
              <a:gd name="adj" fmla="val 9014"/>
            </a:avLst>
          </a:prstGeom>
          <a:solidFill>
            <a:srgbClr val="008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err="1" smtClean="0">
                <a:ln>
                  <a:noFill/>
                </a:ln>
                <a:solidFill>
                  <a:schemeClr val="bg1"/>
                </a:solidFill>
                <a:effectLst/>
                <a:latin typeface="Tahoma" pitchFamily="34" charset="0"/>
                <a:ea typeface="Tahoma" pitchFamily="34" charset="0"/>
                <a:cs typeface="Tahoma" pitchFamily="34" charset="0"/>
              </a:rPr>
              <a:t>CloudFoundry</a:t>
            </a:r>
            <a:endParaRPr kumimoji="0" lang="en-US" altLang="ja-JP" sz="2400" b="0" i="0" u="none" strike="noStrike" cap="none" normalizeH="0" dirty="0" smtClean="0">
              <a:ln>
                <a:noFill/>
              </a:ln>
              <a:solidFill>
                <a:schemeClr val="bg1"/>
              </a:solidFill>
              <a:effectLst/>
              <a:latin typeface="Tahoma" pitchFamily="34" charset="0"/>
              <a:ea typeface="Tahoma" pitchFamily="34" charset="0"/>
              <a:cs typeface="Tahoma" pitchFamily="34" charset="0"/>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a:solidFill>
                  <a:schemeClr val="bg1"/>
                </a:solidFill>
                <a:latin typeface="Tahoma" pitchFamily="34" charset="0"/>
                <a:ea typeface="Tahoma" pitchFamily="34" charset="0"/>
                <a:cs typeface="Tahoma" pitchFamily="34" charset="0"/>
              </a:rPr>
              <a:t>(VMw</a:t>
            </a:r>
            <a:r>
              <a:rPr kumimoji="0" lang="en-US" altLang="ja-JP" sz="1400" dirty="0" smtClean="0">
                <a:solidFill>
                  <a:schemeClr val="bg1"/>
                </a:solidFill>
                <a:latin typeface="Tahoma" pitchFamily="34" charset="0"/>
                <a:ea typeface="Tahoma" pitchFamily="34" charset="0"/>
                <a:cs typeface="Tahoma" pitchFamily="34" charset="0"/>
              </a:rPr>
              <a:t>are)</a:t>
            </a:r>
            <a:endParaRPr kumimoji="0" lang="ja-JP" altLang="en-US" sz="1400" b="0" i="0" u="none" strike="noStrike" cap="none" normalizeH="0" dirty="0" smtClean="0">
              <a:ln>
                <a:noFill/>
              </a:ln>
              <a:solidFill>
                <a:schemeClr val="bg1"/>
              </a:solidFill>
              <a:effectLst/>
              <a:latin typeface="Tahoma" pitchFamily="34" charset="0"/>
              <a:ea typeface="HGP創英角ｺﾞｼｯｸUB" pitchFamily="50" charset="-128"/>
              <a:cs typeface="Tahoma" pitchFamily="34" charset="0"/>
            </a:endParaRPr>
          </a:p>
        </p:txBody>
      </p:sp>
      <p:sp>
        <p:nvSpPr>
          <p:cNvPr id="8" name="角丸四角形 7"/>
          <p:cNvSpPr/>
          <p:nvPr/>
        </p:nvSpPr>
        <p:spPr bwMode="auto">
          <a:xfrm>
            <a:off x="5292080" y="2144942"/>
            <a:ext cx="2880320" cy="1248308"/>
          </a:xfrm>
          <a:prstGeom prst="roundRect">
            <a:avLst>
              <a:gd name="adj" fmla="val 9014"/>
            </a:avLst>
          </a:prstGeom>
          <a:solidFill>
            <a:srgbClr val="008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dirty="0" err="1" smtClean="0">
                <a:solidFill>
                  <a:schemeClr val="bg1"/>
                </a:solidFill>
                <a:latin typeface="Tahoma" pitchFamily="34" charset="0"/>
                <a:ea typeface="Tahoma" pitchFamily="34" charset="0"/>
                <a:cs typeface="Tahoma" pitchFamily="34" charset="0"/>
              </a:rPr>
              <a:t>OpenShift</a:t>
            </a:r>
            <a:endParaRPr kumimoji="0" lang="en-US" altLang="ja-JP" sz="2400" dirty="0" smtClean="0">
              <a:solidFill>
                <a:schemeClr val="bg1"/>
              </a:solidFill>
              <a:latin typeface="Tahoma" pitchFamily="34" charset="0"/>
              <a:ea typeface="Tahoma" pitchFamily="34" charset="0"/>
              <a:cs typeface="Tahoma" pitchFamily="34" charset="0"/>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smtClean="0">
                <a:solidFill>
                  <a:schemeClr val="bg1"/>
                </a:solidFill>
                <a:latin typeface="Tahoma" pitchFamily="34" charset="0"/>
                <a:ea typeface="Tahoma" pitchFamily="34" charset="0"/>
                <a:cs typeface="Tahoma" pitchFamily="34" charset="0"/>
              </a:rPr>
              <a:t>(</a:t>
            </a:r>
            <a:r>
              <a:rPr kumimoji="0" lang="en-US" altLang="ja-JP" sz="1400" dirty="0" err="1" smtClean="0">
                <a:solidFill>
                  <a:schemeClr val="bg1"/>
                </a:solidFill>
                <a:latin typeface="Tahoma" pitchFamily="34" charset="0"/>
                <a:ea typeface="Tahoma" pitchFamily="34" charset="0"/>
                <a:cs typeface="Tahoma" pitchFamily="34" charset="0"/>
              </a:rPr>
              <a:t>RedHat</a:t>
            </a:r>
            <a:r>
              <a:rPr kumimoji="0" lang="en-US" altLang="ja-JP" sz="1400" dirty="0" smtClean="0">
                <a:solidFill>
                  <a:schemeClr val="bg1"/>
                </a:solidFill>
                <a:latin typeface="Tahoma" pitchFamily="34" charset="0"/>
                <a:ea typeface="Tahoma" pitchFamily="34" charset="0"/>
                <a:cs typeface="Tahoma" pitchFamily="34" charset="0"/>
              </a:rPr>
              <a:t>)</a:t>
            </a:r>
            <a:endParaRPr kumimoji="0" lang="ja-JP" altLang="en-US" sz="1400" b="0" i="0" u="none" strike="noStrike" cap="none" normalizeH="0" dirty="0" smtClean="0">
              <a:ln>
                <a:noFill/>
              </a:ln>
              <a:solidFill>
                <a:schemeClr val="bg1"/>
              </a:solidFill>
              <a:effectLst/>
              <a:latin typeface="Tahoma" pitchFamily="34" charset="0"/>
              <a:ea typeface="HGP創英角ｺﾞｼｯｸUB" pitchFamily="50" charset="-128"/>
              <a:cs typeface="Tahoma" pitchFamily="34" charset="0"/>
            </a:endParaRPr>
          </a:p>
        </p:txBody>
      </p:sp>
      <p:sp>
        <p:nvSpPr>
          <p:cNvPr id="9" name="角丸四角形 8"/>
          <p:cNvSpPr/>
          <p:nvPr/>
        </p:nvSpPr>
        <p:spPr bwMode="auto">
          <a:xfrm>
            <a:off x="2195736" y="3763790"/>
            <a:ext cx="1902688" cy="1248308"/>
          </a:xfrm>
          <a:prstGeom prst="roundRect">
            <a:avLst>
              <a:gd name="adj" fmla="val 10107"/>
            </a:avLst>
          </a:prstGeom>
          <a:solidFill>
            <a:srgbClr val="800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a:solidFill>
                  <a:schemeClr val="bg1"/>
                </a:solidFill>
                <a:latin typeface="Tahoma" pitchFamily="34" charset="0"/>
                <a:ea typeface="Tahoma" pitchFamily="34" charset="0"/>
                <a:cs typeface="Tahoma" pitchFamily="34" charset="0"/>
              </a:rPr>
              <a:t>OpenStack</a:t>
            </a:r>
            <a:r>
              <a:rPr kumimoji="0" lang="en-US" altLang="ja-JP" sz="2000" dirty="0">
                <a:solidFill>
                  <a:schemeClr val="bg1"/>
                </a:solidFill>
                <a:latin typeface="Tahoma" pitchFamily="34" charset="0"/>
                <a:ea typeface="Tahoma" pitchFamily="34" charset="0"/>
                <a:cs typeface="Tahoma" pitchFamily="34" charset="0"/>
              </a:rPr>
              <a:t> </a:t>
            </a:r>
            <a:r>
              <a:rPr kumimoji="0" lang="en-US" altLang="ja-JP" sz="1400" dirty="0">
                <a:solidFill>
                  <a:schemeClr val="bg1"/>
                </a:solidFill>
                <a:latin typeface="Tahoma" pitchFamily="34" charset="0"/>
                <a:ea typeface="Tahoma" pitchFamily="34" charset="0"/>
                <a:cs typeface="Tahoma" pitchFamily="34" charset="0"/>
              </a:rPr>
              <a:t>(Rackspace/NASA)</a:t>
            </a:r>
          </a:p>
        </p:txBody>
      </p:sp>
      <p:sp>
        <p:nvSpPr>
          <p:cNvPr id="10" name="角丸四角形 9"/>
          <p:cNvSpPr/>
          <p:nvPr/>
        </p:nvSpPr>
        <p:spPr bwMode="auto">
          <a:xfrm>
            <a:off x="4232724" y="3763790"/>
            <a:ext cx="1902688" cy="1248308"/>
          </a:xfrm>
          <a:prstGeom prst="roundRect">
            <a:avLst>
              <a:gd name="adj" fmla="val 6828"/>
            </a:avLst>
          </a:prstGeom>
          <a:solidFill>
            <a:srgbClr val="800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a:solidFill>
                  <a:schemeClr val="bg1"/>
                </a:solidFill>
                <a:latin typeface="Tahoma" pitchFamily="34" charset="0"/>
                <a:ea typeface="Tahoma" pitchFamily="34" charset="0"/>
                <a:cs typeface="Tahoma" pitchFamily="34" charset="0"/>
              </a:rPr>
              <a:t>CloudStack</a:t>
            </a:r>
            <a:r>
              <a:rPr kumimoji="0" lang="en-US" altLang="ja-JP" sz="2000" dirty="0">
                <a:solidFill>
                  <a:schemeClr val="bg1"/>
                </a:solidFill>
                <a:latin typeface="Tahoma" pitchFamily="34" charset="0"/>
                <a:ea typeface="Tahoma" pitchFamily="34" charset="0"/>
                <a:cs typeface="Tahoma" pitchFamily="34" charset="0"/>
              </a:rPr>
              <a:t> </a:t>
            </a:r>
            <a:r>
              <a:rPr kumimoji="0" lang="en-US" altLang="ja-JP" sz="1400" dirty="0" smtClean="0">
                <a:solidFill>
                  <a:schemeClr val="bg1"/>
                </a:solidFill>
                <a:latin typeface="Tahoma" pitchFamily="34" charset="0"/>
                <a:ea typeface="Tahoma" pitchFamily="34" charset="0"/>
                <a:cs typeface="Tahoma" pitchFamily="34" charset="0"/>
              </a:rPr>
              <a:t>(Apache)</a:t>
            </a:r>
          </a:p>
        </p:txBody>
      </p:sp>
      <p:sp>
        <p:nvSpPr>
          <p:cNvPr id="11" name="角丸四角形 10"/>
          <p:cNvSpPr/>
          <p:nvPr/>
        </p:nvSpPr>
        <p:spPr bwMode="auto">
          <a:xfrm>
            <a:off x="6269712" y="3770614"/>
            <a:ext cx="1902688" cy="1248308"/>
          </a:xfrm>
          <a:prstGeom prst="roundRect">
            <a:avLst>
              <a:gd name="adj" fmla="val 5734"/>
            </a:avLst>
          </a:prstGeom>
          <a:solidFill>
            <a:srgbClr val="008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Tahoma" pitchFamily="34" charset="0"/>
                <a:ea typeface="Tahoma" pitchFamily="34" charset="0"/>
                <a:cs typeface="Tahoma" pitchFamily="34" charset="0"/>
              </a:rPr>
              <a:t>Eucalyptus</a:t>
            </a:r>
          </a:p>
          <a:p>
            <a:pPr algn="ctr">
              <a:spcBef>
                <a:spcPct val="20000"/>
              </a:spcBef>
            </a:pPr>
            <a:r>
              <a:rPr kumimoji="0" lang="en-US" altLang="ja-JP" sz="1400" dirty="0" smtClean="0">
                <a:solidFill>
                  <a:schemeClr val="bg1"/>
                </a:solidFill>
                <a:latin typeface="Tahoma" pitchFamily="34" charset="0"/>
                <a:ea typeface="Tahoma" pitchFamily="34" charset="0"/>
                <a:cs typeface="Tahoma" pitchFamily="34" charset="0"/>
              </a:rPr>
              <a:t>(Eucalyptus Systems)</a:t>
            </a:r>
          </a:p>
        </p:txBody>
      </p:sp>
      <p:sp>
        <p:nvSpPr>
          <p:cNvPr id="12" name="角丸四角形 11"/>
          <p:cNvSpPr/>
          <p:nvPr/>
        </p:nvSpPr>
        <p:spPr bwMode="auto">
          <a:xfrm>
            <a:off x="1079964" y="5301208"/>
            <a:ext cx="7236452" cy="576064"/>
          </a:xfrm>
          <a:prstGeom prst="roundRect">
            <a:avLst>
              <a:gd name="adj" fmla="val 13538"/>
            </a:avLst>
          </a:prstGeom>
          <a:solidFill>
            <a:schemeClr val="accent2">
              <a:lumMod val="60000"/>
              <a:lumOff val="40000"/>
            </a:schemeClr>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Tahoma" pitchFamily="34" charset="0"/>
                <a:ea typeface="HGP創英角ｺﾞｼｯｸUB" pitchFamily="50" charset="-128"/>
                <a:cs typeface="Tahoma" pitchFamily="34" charset="0"/>
              </a:rPr>
              <a:t>ネットワーク</a:t>
            </a:r>
          </a:p>
        </p:txBody>
      </p:sp>
      <p:sp>
        <p:nvSpPr>
          <p:cNvPr id="13" name="角丸四角形 12"/>
          <p:cNvSpPr/>
          <p:nvPr/>
        </p:nvSpPr>
        <p:spPr bwMode="auto">
          <a:xfrm>
            <a:off x="2195736" y="5445224"/>
            <a:ext cx="5976664" cy="288032"/>
          </a:xfrm>
          <a:prstGeom prst="roundRect">
            <a:avLst/>
          </a:prstGeom>
          <a:solidFill>
            <a:srgbClr val="800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err="1" smtClean="0">
                <a:ln>
                  <a:noFill/>
                </a:ln>
                <a:solidFill>
                  <a:schemeClr val="bg1"/>
                </a:solidFill>
                <a:effectLst/>
                <a:latin typeface="Tahoma" pitchFamily="34" charset="0"/>
                <a:ea typeface="Tahoma" pitchFamily="34" charset="0"/>
                <a:cs typeface="Tahoma" pitchFamily="34" charset="0"/>
              </a:rPr>
              <a:t>OpenFlow</a:t>
            </a:r>
            <a:r>
              <a:rPr kumimoji="0" lang="en-US" altLang="ja-JP" sz="1200" b="0" i="0" u="none" strike="noStrike" cap="none" normalizeH="0" dirty="0" smtClean="0">
                <a:ln>
                  <a:noFill/>
                </a:ln>
                <a:solidFill>
                  <a:schemeClr val="bg1"/>
                </a:solidFill>
                <a:effectLst/>
                <a:latin typeface="Tahoma" pitchFamily="34" charset="0"/>
                <a:ea typeface="Tahoma" pitchFamily="34" charset="0"/>
                <a:cs typeface="Tahoma" pitchFamily="34" charset="0"/>
              </a:rPr>
              <a:t>/Software-defined Network</a:t>
            </a:r>
            <a:endParaRPr kumimoji="0" lang="ja-JP" altLang="en-US" sz="1200" b="0" i="0" u="none" strike="noStrike" cap="none" normalizeH="0" dirty="0" smtClean="0">
              <a:ln>
                <a:noFill/>
              </a:ln>
              <a:solidFill>
                <a:schemeClr val="bg1"/>
              </a:solidFill>
              <a:effectLst/>
              <a:latin typeface="Tahoma" pitchFamily="34" charset="0"/>
              <a:ea typeface="HGP創英角ｺﾞｼｯｸUB" pitchFamily="50" charset="-128"/>
              <a:cs typeface="Tahoma" pitchFamily="34" charset="0"/>
            </a:endParaRPr>
          </a:p>
        </p:txBody>
      </p:sp>
      <p:sp>
        <p:nvSpPr>
          <p:cNvPr id="14" name="角丸四角形 13"/>
          <p:cNvSpPr/>
          <p:nvPr/>
        </p:nvSpPr>
        <p:spPr bwMode="auto">
          <a:xfrm>
            <a:off x="2195736" y="5949280"/>
            <a:ext cx="5976664" cy="288032"/>
          </a:xfrm>
          <a:prstGeom prst="roundRect">
            <a:avLst/>
          </a:prstGeom>
          <a:solidFill>
            <a:srgbClr val="008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a:solidFill>
                  <a:schemeClr val="bg1"/>
                </a:solidFill>
                <a:latin typeface="Tahoma" pitchFamily="34" charset="0"/>
                <a:ea typeface="Tahoma" pitchFamily="34" charset="0"/>
                <a:cs typeface="Tahoma" pitchFamily="34" charset="0"/>
              </a:rPr>
              <a:t>Open Compute Project (Facebook)</a:t>
            </a:r>
          </a:p>
        </p:txBody>
      </p:sp>
      <p:sp>
        <p:nvSpPr>
          <p:cNvPr id="15" name="正方形/長方形 14"/>
          <p:cNvSpPr/>
          <p:nvPr/>
        </p:nvSpPr>
        <p:spPr>
          <a:xfrm>
            <a:off x="1143000" y="5870578"/>
            <a:ext cx="2286000" cy="461665"/>
          </a:xfrm>
          <a:prstGeom prst="rect">
            <a:avLst/>
          </a:prstGeom>
        </p:spPr>
        <p:txBody>
          <a:bodyPr>
            <a:spAutoFit/>
          </a:bodyPr>
          <a:lstStyle/>
          <a:p>
            <a:pPr lvl="0">
              <a:spcBef>
                <a:spcPct val="20000"/>
              </a:spcBef>
            </a:pPr>
            <a:r>
              <a:rPr kumimoji="0" lang="ja-JP" altLang="en-US" sz="1200" dirty="0">
                <a:solidFill>
                  <a:srgbClr val="FFFFFF"/>
                </a:solidFill>
                <a:latin typeface="Tahoma" pitchFamily="34" charset="0"/>
                <a:ea typeface="HGP創英角ｺﾞｼｯｸUB" pitchFamily="50" charset="-128"/>
                <a:cs typeface="Tahoma" pitchFamily="34" charset="0"/>
              </a:rPr>
              <a:t>データセンター</a:t>
            </a:r>
          </a:p>
          <a:p>
            <a:pPr lvl="0">
              <a:spcBef>
                <a:spcPts val="0"/>
              </a:spcBef>
            </a:pPr>
            <a:r>
              <a:rPr kumimoji="0" lang="ja-JP" altLang="en-US" sz="1200" dirty="0">
                <a:solidFill>
                  <a:srgbClr val="FFFFFF"/>
                </a:solidFill>
                <a:latin typeface="Tahoma" pitchFamily="34" charset="0"/>
                <a:ea typeface="HGP創英角ｺﾞｼｯｸUB" pitchFamily="50" charset="-128"/>
                <a:cs typeface="Tahoma" pitchFamily="34" charset="0"/>
              </a:rPr>
              <a:t>インフラ</a:t>
            </a:r>
          </a:p>
        </p:txBody>
      </p:sp>
      <p:sp>
        <p:nvSpPr>
          <p:cNvPr id="16" name="角丸四角形吹き出し 15"/>
          <p:cNvSpPr/>
          <p:nvPr/>
        </p:nvSpPr>
        <p:spPr bwMode="auto">
          <a:xfrm>
            <a:off x="762000" y="4288198"/>
            <a:ext cx="1295400" cy="436202"/>
          </a:xfrm>
          <a:prstGeom prst="wedgeRoundRectCallout">
            <a:avLst>
              <a:gd name="adj1" fmla="val 32839"/>
              <a:gd name="adj2" fmla="val -79351"/>
              <a:gd name="adj3" fmla="val 16667"/>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Amazon</a:t>
            </a:r>
            <a:r>
              <a:rPr kumimoji="0" lang="ja-JP" altLang="en-US" sz="1200" b="0" i="0" u="none" strike="noStrike" cap="none" normalizeH="0" dirty="0" smtClean="0">
                <a:ln>
                  <a:noFill/>
                </a:ln>
                <a:solidFill>
                  <a:schemeClr val="bg1"/>
                </a:solidFill>
                <a:effectLst/>
                <a:latin typeface="Arial" charset="0"/>
                <a:ea typeface="HG丸ｺﾞｼｯｸM-PRO" pitchFamily="50" charset="-128"/>
              </a:rPr>
              <a:t>互換</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Tree>
    <p:extLst>
      <p:ext uri="{BB962C8B-B14F-4D97-AF65-F5344CB8AC3E}">
        <p14:creationId xmlns:p14="http://schemas.microsoft.com/office/powerpoint/2010/main" val="3264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P spid="14"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bwMode="auto">
          <a:xfrm>
            <a:off x="1447799" y="4524027"/>
            <a:ext cx="7412093" cy="1844676"/>
          </a:xfrm>
          <a:prstGeom prst="roundRect">
            <a:avLst>
              <a:gd name="adj" fmla="val 7028"/>
            </a:avLst>
          </a:prstGeom>
          <a:solidFill>
            <a:srgbClr val="E6D6A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spcBef>
                <a:spcPct val="20000"/>
              </a:spcBef>
              <a:defRPr/>
            </a:pPr>
            <a:endParaRPr kumimoji="0" lang="ja-JP" altLang="en-US" sz="1200" dirty="0">
              <a:solidFill>
                <a:srgbClr val="484848"/>
              </a:solidFill>
              <a:latin typeface="HGP創英角ｺﾞｼｯｸUB"/>
              <a:ea typeface="HGP創英角ｺﾞｼｯｸUB"/>
              <a:cs typeface="HGP創英角ｺﾞｼｯｸUB"/>
            </a:endParaRPr>
          </a:p>
          <a:p>
            <a:pPr>
              <a:spcBef>
                <a:spcPct val="20000"/>
              </a:spcBef>
              <a:defRPr/>
            </a:pPr>
            <a:endParaRPr lang="ja-JP" altLang="en-US" sz="1200" dirty="0">
              <a:solidFill>
                <a:srgbClr val="484848"/>
              </a:solidFill>
              <a:latin typeface="HGP創英角ｺﾞｼｯｸUB"/>
              <a:ea typeface="HGP創英角ｺﾞｼｯｸUB"/>
              <a:cs typeface="HGP創英角ｺﾞｼｯｸUB"/>
            </a:endParaRPr>
          </a:p>
        </p:txBody>
      </p:sp>
      <p:sp>
        <p:nvSpPr>
          <p:cNvPr id="8" name="テキスト ボックス 7"/>
          <p:cNvSpPr txBox="1"/>
          <p:nvPr/>
        </p:nvSpPr>
        <p:spPr>
          <a:xfrm>
            <a:off x="7806214" y="4797469"/>
            <a:ext cx="738664" cy="1297791"/>
          </a:xfrm>
          <a:prstGeom prst="rect">
            <a:avLst/>
          </a:prstGeom>
          <a:noFill/>
        </p:spPr>
        <p:txBody>
          <a:bodyPr vert="eaVert" wrap="none" rtlCol="0">
            <a:spAutoFit/>
          </a:bodyPr>
          <a:lstStyle/>
          <a:p>
            <a:pPr algn="ctr"/>
            <a:r>
              <a:rPr kumimoji="1" lang="ja-JP" altLang="en-US" sz="1800" dirty="0" smtClean="0">
                <a:solidFill>
                  <a:srgbClr val="000090"/>
                </a:solidFill>
                <a:latin typeface="HGP創英角ｺﾞｼｯｸUB"/>
                <a:ea typeface="HGP創英角ｺﾞｼｯｸUB"/>
                <a:cs typeface="HGP創英角ｺﾞｼｯｸUB"/>
              </a:rPr>
              <a:t>ハイブリッド</a:t>
            </a:r>
            <a:endParaRPr kumimoji="1" lang="en-US" altLang="ja-JP" sz="1800" dirty="0" smtClean="0">
              <a:solidFill>
                <a:srgbClr val="000090"/>
              </a:solidFill>
              <a:latin typeface="HGP創英角ｺﾞｼｯｸUB"/>
              <a:ea typeface="HGP創英角ｺﾞｼｯｸUB"/>
              <a:cs typeface="HGP創英角ｺﾞｼｯｸUB"/>
            </a:endParaRPr>
          </a:p>
          <a:p>
            <a:pPr algn="ctr"/>
            <a:r>
              <a:rPr lang="ja-JP" altLang="en-US" sz="1800" dirty="0" smtClean="0">
                <a:solidFill>
                  <a:srgbClr val="000090"/>
                </a:solidFill>
                <a:latin typeface="HGP創英角ｺﾞｼｯｸUB"/>
                <a:ea typeface="HGP創英角ｺﾞｼｯｸUB"/>
                <a:cs typeface="HGP創英角ｺﾞｼｯｸUB"/>
              </a:rPr>
              <a:t>クラウド</a:t>
            </a:r>
            <a:endParaRPr kumimoji="1" lang="ja-JP" altLang="en-US" sz="1800" dirty="0">
              <a:solidFill>
                <a:srgbClr val="000090"/>
              </a:solidFill>
              <a:latin typeface="HGP創英角ｺﾞｼｯｸUB"/>
              <a:ea typeface="HGP創英角ｺﾞｼｯｸUB"/>
              <a:cs typeface="HGP創英角ｺﾞｼｯｸUB"/>
            </a:endParaRPr>
          </a:p>
        </p:txBody>
      </p:sp>
      <p:sp>
        <p:nvSpPr>
          <p:cNvPr id="29715" name="AutoShape 11"/>
          <p:cNvSpPr>
            <a:spLocks noChangeArrowheads="1"/>
          </p:cNvSpPr>
          <p:nvPr/>
        </p:nvSpPr>
        <p:spPr bwMode="auto">
          <a:xfrm>
            <a:off x="990600" y="4590702"/>
            <a:ext cx="6567487" cy="811213"/>
          </a:xfrm>
          <a:prstGeom prst="roundRect">
            <a:avLst>
              <a:gd name="adj" fmla="val 50000"/>
            </a:avLst>
          </a:prstGeom>
          <a:solidFill>
            <a:srgbClr val="99FFCC">
              <a:alpha val="65000"/>
            </a:srgbClr>
          </a:solidFill>
          <a:ln w="28575" cap="sq" algn="ctr">
            <a:noFill/>
            <a:round/>
            <a:headEnd/>
            <a:tailEnd/>
          </a:ln>
          <a:effectLst>
            <a:outerShdw blurRad="50800" dist="38100" dir="2700000" algn="tl" rotWithShape="0">
              <a:prstClr val="black">
                <a:alpha val="40000"/>
              </a:prstClr>
            </a:outerShdw>
          </a:effectLst>
        </p:spPr>
        <p:txBody>
          <a:bodyPr wrap="none" anchor="ctr"/>
          <a:lstStyle/>
          <a:p>
            <a:endParaRPr lang="ja-JP" altLang="en-US" sz="1200">
              <a:solidFill>
                <a:srgbClr val="484848"/>
              </a:solidFill>
              <a:latin typeface="HGP創英角ｺﾞｼｯｸUB"/>
              <a:ea typeface="HGP創英角ｺﾞｼｯｸUB"/>
              <a:cs typeface="HGP創英角ｺﾞｼｯｸUB"/>
            </a:endParaRPr>
          </a:p>
        </p:txBody>
      </p:sp>
      <p:sp>
        <p:nvSpPr>
          <p:cNvPr id="29716" name="Text Box 12"/>
          <p:cNvSpPr txBox="1">
            <a:spLocks noChangeArrowheads="1"/>
          </p:cNvSpPr>
          <p:nvPr/>
        </p:nvSpPr>
        <p:spPr bwMode="auto">
          <a:xfrm>
            <a:off x="3113087" y="4763740"/>
            <a:ext cx="2525712" cy="523875"/>
          </a:xfrm>
          <a:prstGeom prst="rect">
            <a:avLst/>
          </a:prstGeom>
          <a:noFill/>
          <a:ln w="9525">
            <a:noFill/>
            <a:miter lim="800000"/>
            <a:headEnd/>
            <a:tailEnd/>
          </a:ln>
        </p:spPr>
        <p:txBody>
          <a:bodyPr wrap="square">
            <a:spAutoFit/>
          </a:bodyPr>
          <a:lstStyle/>
          <a:p>
            <a:pPr>
              <a:buFont typeface="Wingdings" pitchFamily="2" charset="2"/>
              <a:buNone/>
            </a:pPr>
            <a:r>
              <a:rPr lang="ja-JP" altLang="en-US" sz="1400" dirty="0">
                <a:solidFill>
                  <a:srgbClr val="40458C"/>
                </a:solidFill>
                <a:latin typeface="HGP創英角ｺﾞｼｯｸUB"/>
                <a:ea typeface="HGP創英角ｺﾞｼｯｸUB"/>
                <a:cs typeface="HGP創英角ｺﾞｼｯｸUB"/>
              </a:rPr>
              <a:t>ベンダーにて</a:t>
            </a:r>
            <a:r>
              <a:rPr lang="ja-JP" altLang="en-US" sz="1400" dirty="0" smtClean="0">
                <a:solidFill>
                  <a:srgbClr val="40458C"/>
                </a:solidFill>
                <a:latin typeface="HGP創英角ｺﾞｼｯｸUB"/>
                <a:ea typeface="HGP創英角ｺﾞｼｯｸUB"/>
                <a:cs typeface="HGP創英角ｺﾞｼｯｸUB"/>
              </a:rPr>
              <a:t>運用、ネットワーク</a:t>
            </a:r>
            <a:r>
              <a:rPr lang="ja-JP" altLang="en-US" sz="1400" dirty="0">
                <a:solidFill>
                  <a:srgbClr val="40458C"/>
                </a:solidFill>
                <a:latin typeface="HGP創英角ｺﾞｼｯｸUB"/>
                <a:ea typeface="HGP創英角ｺﾞｼｯｸUB"/>
                <a:cs typeface="HGP創英角ｺﾞｼｯｸUB"/>
              </a:rPr>
              <a:t>を</a:t>
            </a:r>
            <a:r>
              <a:rPr lang="ja-JP" altLang="en-US" sz="1400" dirty="0" smtClean="0">
                <a:solidFill>
                  <a:srgbClr val="40458C"/>
                </a:solidFill>
                <a:latin typeface="HGP創英角ｺﾞｼｯｸUB"/>
                <a:ea typeface="HGP創英角ｺﾞｼｯｸUB"/>
                <a:cs typeface="HGP創英角ｺﾞｼｯｸUB"/>
              </a:rPr>
              <a:t>介してサービス</a:t>
            </a:r>
            <a:r>
              <a:rPr lang="ja-JP" altLang="en-US" sz="1400" dirty="0">
                <a:solidFill>
                  <a:srgbClr val="40458C"/>
                </a:solidFill>
                <a:latin typeface="HGP創英角ｺﾞｼｯｸUB"/>
                <a:ea typeface="HGP創英角ｺﾞｼｯｸUB"/>
                <a:cs typeface="HGP創英角ｺﾞｼｯｸUB"/>
              </a:rPr>
              <a:t>提供</a:t>
            </a:r>
          </a:p>
        </p:txBody>
      </p:sp>
      <p:sp>
        <p:nvSpPr>
          <p:cNvPr id="29717" name="Text Box 13"/>
          <p:cNvSpPr txBox="1">
            <a:spLocks noChangeArrowheads="1"/>
          </p:cNvSpPr>
          <p:nvPr/>
        </p:nvSpPr>
        <p:spPr bwMode="auto">
          <a:xfrm>
            <a:off x="1524000" y="4724052"/>
            <a:ext cx="1146468" cy="646331"/>
          </a:xfrm>
          <a:prstGeom prst="rect">
            <a:avLst/>
          </a:prstGeom>
          <a:noFill/>
          <a:ln w="9525">
            <a:noFill/>
            <a:miter lim="800000"/>
            <a:headEnd/>
            <a:tailEnd/>
          </a:ln>
        </p:spPr>
        <p:txBody>
          <a:bodyPr wrap="none">
            <a:spAutoFit/>
          </a:bodyPr>
          <a:lstStyle/>
          <a:p>
            <a:pPr>
              <a:buFont typeface="Wingdings" pitchFamily="2" charset="2"/>
              <a:buNone/>
            </a:pPr>
            <a:r>
              <a:rPr lang="ja-JP" altLang="en-US" sz="1800" dirty="0">
                <a:solidFill>
                  <a:srgbClr val="40458C"/>
                </a:solidFill>
                <a:latin typeface="HGP創英角ｺﾞｼｯｸUB"/>
                <a:ea typeface="HGP創英角ｺﾞｼｯｸUB"/>
                <a:cs typeface="HGP創英角ｺﾞｼｯｸUB"/>
              </a:rPr>
              <a:t>パブリック</a:t>
            </a:r>
          </a:p>
          <a:p>
            <a:pPr>
              <a:buFont typeface="Wingdings" pitchFamily="2" charset="2"/>
              <a:buNone/>
            </a:pPr>
            <a:r>
              <a:rPr lang="ja-JP" altLang="en-US" sz="1800" dirty="0">
                <a:solidFill>
                  <a:srgbClr val="40458C"/>
                </a:solidFill>
                <a:latin typeface="HGP創英角ｺﾞｼｯｸUB"/>
                <a:ea typeface="HGP創英角ｺﾞｼｯｸUB"/>
                <a:cs typeface="HGP創英角ｺﾞｼｯｸUB"/>
              </a:rPr>
              <a:t>クラウド</a:t>
            </a:r>
          </a:p>
        </p:txBody>
      </p:sp>
      <p:sp>
        <p:nvSpPr>
          <p:cNvPr id="29718" name="AutoShape 15"/>
          <p:cNvSpPr>
            <a:spLocks noChangeArrowheads="1"/>
          </p:cNvSpPr>
          <p:nvPr/>
        </p:nvSpPr>
        <p:spPr bwMode="auto">
          <a:xfrm>
            <a:off x="990600" y="5446365"/>
            <a:ext cx="6567487" cy="811213"/>
          </a:xfrm>
          <a:prstGeom prst="roundRect">
            <a:avLst>
              <a:gd name="adj" fmla="val 50000"/>
            </a:avLst>
          </a:prstGeom>
          <a:solidFill>
            <a:srgbClr val="CCFFFF">
              <a:alpha val="65000"/>
            </a:srgbClr>
          </a:solidFill>
          <a:ln w="28575" cap="sq" algn="ctr">
            <a:noFill/>
            <a:round/>
            <a:headEnd/>
            <a:tailEnd/>
          </a:ln>
          <a:effectLst>
            <a:outerShdw blurRad="50800" dist="38100" dir="2700000" algn="tl" rotWithShape="0">
              <a:prstClr val="black">
                <a:alpha val="40000"/>
              </a:prstClr>
            </a:outerShdw>
          </a:effectLst>
        </p:spPr>
        <p:txBody>
          <a:bodyPr wrap="none" anchor="ctr"/>
          <a:lstStyle/>
          <a:p>
            <a:endParaRPr lang="ja-JP" altLang="en-US" sz="1200">
              <a:solidFill>
                <a:srgbClr val="484848"/>
              </a:solidFill>
              <a:latin typeface="HGP創英角ｺﾞｼｯｸUB"/>
              <a:ea typeface="HGP創英角ｺﾞｼｯｸUB"/>
              <a:cs typeface="HGP創英角ｺﾞｼｯｸUB"/>
            </a:endParaRPr>
          </a:p>
        </p:txBody>
      </p:sp>
      <p:sp>
        <p:nvSpPr>
          <p:cNvPr id="29719" name="Text Box 16"/>
          <p:cNvSpPr txBox="1">
            <a:spLocks noChangeArrowheads="1"/>
          </p:cNvSpPr>
          <p:nvPr/>
        </p:nvSpPr>
        <p:spPr bwMode="auto">
          <a:xfrm>
            <a:off x="3113087" y="5590827"/>
            <a:ext cx="2525712" cy="523875"/>
          </a:xfrm>
          <a:prstGeom prst="rect">
            <a:avLst/>
          </a:prstGeom>
          <a:noFill/>
          <a:ln w="9525">
            <a:noFill/>
            <a:miter lim="800000"/>
            <a:headEnd/>
            <a:tailEnd/>
          </a:ln>
        </p:spPr>
        <p:txBody>
          <a:bodyPr wrap="square">
            <a:spAutoFit/>
          </a:bodyPr>
          <a:lstStyle/>
          <a:p>
            <a:pPr>
              <a:buFont typeface="Wingdings" pitchFamily="2" charset="2"/>
              <a:buNone/>
            </a:pPr>
            <a:r>
              <a:rPr lang="ja-JP" altLang="en-US" sz="1400" dirty="0">
                <a:solidFill>
                  <a:srgbClr val="40458C"/>
                </a:solidFill>
                <a:latin typeface="HGP創英角ｺﾞｼｯｸUB"/>
                <a:ea typeface="HGP創英角ｺﾞｼｯｸUB"/>
                <a:cs typeface="HGP創英角ｺﾞｼｯｸUB"/>
              </a:rPr>
              <a:t>自社マシン室</a:t>
            </a:r>
            <a:r>
              <a:rPr lang="ja-JP" altLang="en-US" sz="1400" dirty="0" smtClean="0">
                <a:solidFill>
                  <a:srgbClr val="40458C"/>
                </a:solidFill>
                <a:latin typeface="HGP創英角ｺﾞｼｯｸUB"/>
                <a:ea typeface="HGP創英角ｺﾞｼｯｸUB"/>
                <a:cs typeface="HGP創英角ｺﾞｼｯｸUB"/>
              </a:rPr>
              <a:t>・自社データセンターで</a:t>
            </a:r>
            <a:r>
              <a:rPr lang="ja-JP" altLang="en-US" sz="1400" dirty="0">
                <a:solidFill>
                  <a:srgbClr val="40458C"/>
                </a:solidFill>
                <a:latin typeface="HGP創英角ｺﾞｼｯｸUB"/>
                <a:ea typeface="HGP創英角ｺﾞｼｯｸUB"/>
                <a:cs typeface="HGP創英角ｺﾞｼｯｸUB"/>
              </a:rPr>
              <a:t>運用・サービス提供</a:t>
            </a:r>
          </a:p>
        </p:txBody>
      </p:sp>
      <p:sp>
        <p:nvSpPr>
          <p:cNvPr id="29720" name="Text Box 17"/>
          <p:cNvSpPr txBox="1">
            <a:spLocks noChangeArrowheads="1"/>
          </p:cNvSpPr>
          <p:nvPr/>
        </p:nvSpPr>
        <p:spPr bwMode="auto">
          <a:xfrm>
            <a:off x="1524000" y="5533677"/>
            <a:ext cx="1314482" cy="646331"/>
          </a:xfrm>
          <a:prstGeom prst="rect">
            <a:avLst/>
          </a:prstGeom>
          <a:noFill/>
          <a:ln w="9525">
            <a:noFill/>
            <a:miter lim="800000"/>
            <a:headEnd/>
            <a:tailEnd/>
          </a:ln>
        </p:spPr>
        <p:txBody>
          <a:bodyPr wrap="none">
            <a:spAutoFit/>
          </a:bodyPr>
          <a:lstStyle/>
          <a:p>
            <a:pPr>
              <a:buFont typeface="Wingdings" pitchFamily="2" charset="2"/>
              <a:buNone/>
            </a:pPr>
            <a:r>
              <a:rPr lang="ja-JP" altLang="en-US" sz="1800">
                <a:solidFill>
                  <a:srgbClr val="40458C"/>
                </a:solidFill>
                <a:latin typeface="HGP創英角ｺﾞｼｯｸUB"/>
                <a:ea typeface="HGP創英角ｺﾞｼｯｸUB"/>
                <a:cs typeface="HGP創英角ｺﾞｼｯｸUB"/>
              </a:rPr>
              <a:t>プライベート</a:t>
            </a:r>
          </a:p>
          <a:p>
            <a:pPr>
              <a:buFont typeface="Wingdings" pitchFamily="2" charset="2"/>
              <a:buNone/>
            </a:pPr>
            <a:r>
              <a:rPr lang="ja-JP" altLang="en-US" sz="1800">
                <a:solidFill>
                  <a:srgbClr val="40458C"/>
                </a:solidFill>
                <a:latin typeface="HGP創英角ｺﾞｼｯｸUB"/>
                <a:ea typeface="HGP創英角ｺﾞｼｯｸUB"/>
                <a:cs typeface="HGP創英角ｺﾞｼｯｸUB"/>
              </a:rPr>
              <a:t>クラウド</a:t>
            </a:r>
          </a:p>
        </p:txBody>
      </p:sp>
      <p:pic>
        <p:nvPicPr>
          <p:cNvPr id="29721" name="Picture 7" descr="j0433941"/>
          <p:cNvPicPr>
            <a:picLocks noChangeAspect="1" noChangeArrowheads="1"/>
          </p:cNvPicPr>
          <p:nvPr/>
        </p:nvPicPr>
        <p:blipFill>
          <a:blip r:embed="rId3"/>
          <a:srcRect/>
          <a:stretch>
            <a:fillRect/>
          </a:stretch>
        </p:blipFill>
        <p:spPr bwMode="auto">
          <a:xfrm>
            <a:off x="381000" y="4816127"/>
            <a:ext cx="990600" cy="990600"/>
          </a:xfrm>
          <a:prstGeom prst="rect">
            <a:avLst/>
          </a:prstGeom>
          <a:noFill/>
          <a:ln w="9525">
            <a:noFill/>
            <a:miter lim="800000"/>
            <a:headEnd/>
            <a:tailEnd/>
          </a:ln>
        </p:spPr>
      </p:pic>
      <p:sp>
        <p:nvSpPr>
          <p:cNvPr id="29699" name="Rectangle 6"/>
          <p:cNvSpPr>
            <a:spLocks noGrp="1" noChangeArrowheads="1"/>
          </p:cNvSpPr>
          <p:nvPr>
            <p:ph type="title"/>
          </p:nvPr>
        </p:nvSpPr>
        <p:spPr/>
        <p:txBody>
          <a:bodyPr/>
          <a:lstStyle/>
          <a:p>
            <a:pPr eaLnBrk="1" hangingPunct="1"/>
            <a:r>
              <a:rPr lang="ja-JP" altLang="en-US" sz="2800" dirty="0" smtClean="0">
                <a:ea typeface="ＭＳ Ｐゴシック" charset="-128"/>
              </a:rPr>
              <a:t>５つの必須の特徴</a:t>
            </a:r>
          </a:p>
        </p:txBody>
      </p:sp>
      <p:sp>
        <p:nvSpPr>
          <p:cNvPr id="29" name="Oval 46"/>
          <p:cNvSpPr>
            <a:spLocks noChangeArrowheads="1"/>
          </p:cNvSpPr>
          <p:nvPr/>
        </p:nvSpPr>
        <p:spPr bwMode="auto">
          <a:xfrm>
            <a:off x="6745342" y="3746579"/>
            <a:ext cx="2114550" cy="631059"/>
          </a:xfrm>
          <a:prstGeom prst="wedgeRoundRectCallout">
            <a:avLst>
              <a:gd name="adj1" fmla="val -59271"/>
              <a:gd name="adj2" fmla="val 93982"/>
              <a:gd name="adj3" fmla="val 16667"/>
            </a:avLst>
          </a:prstGeom>
          <a:solidFill>
            <a:schemeClr val="accent6">
              <a:lumMod val="75000"/>
            </a:schemeClr>
          </a:solidFill>
          <a:ln>
            <a:noFill/>
            <a:headEnd/>
            <a:tailEn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ja-JP" altLang="en-US" sz="2000" dirty="0">
                <a:solidFill>
                  <a:srgbClr val="FFFFFF"/>
                </a:solidFill>
                <a:latin typeface="HGP創英角ｺﾞｼｯｸUB"/>
                <a:ea typeface="HGP創英角ｺﾞｼｯｸUB"/>
                <a:cs typeface="HGP創英角ｺﾞｼｯｸUB"/>
              </a:rPr>
              <a:t>人的</a:t>
            </a:r>
            <a:r>
              <a:rPr lang="ja-JP" altLang="en-US" sz="2000" dirty="0" smtClean="0">
                <a:solidFill>
                  <a:srgbClr val="FFFFFF"/>
                </a:solidFill>
                <a:latin typeface="HGP創英角ｺﾞｼｯｸUB"/>
                <a:ea typeface="HGP創英角ｺﾞｼｯｸUB"/>
                <a:cs typeface="HGP創英角ｺﾞｼｯｸUB"/>
              </a:rPr>
              <a:t>介在を</a:t>
            </a:r>
            <a:r>
              <a:rPr lang="ja-JP" altLang="en-US" sz="2000" dirty="0">
                <a:solidFill>
                  <a:srgbClr val="FFFFFF"/>
                </a:solidFill>
                <a:latin typeface="HGP創英角ｺﾞｼｯｸUB"/>
                <a:ea typeface="HGP創英角ｺﾞｼｯｸUB"/>
                <a:cs typeface="HGP創英角ｺﾞｼｯｸUB"/>
              </a:rPr>
              <a:t>排除</a:t>
            </a:r>
          </a:p>
        </p:txBody>
      </p:sp>
      <p:sp>
        <p:nvSpPr>
          <p:cNvPr id="2" name="角丸四角形 1"/>
          <p:cNvSpPr/>
          <p:nvPr/>
        </p:nvSpPr>
        <p:spPr bwMode="auto">
          <a:xfrm>
            <a:off x="6745342" y="840177"/>
            <a:ext cx="2114550" cy="2316290"/>
          </a:xfrm>
          <a:prstGeom prst="roundRect">
            <a:avLst>
              <a:gd name="adj" fmla="val 8179"/>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5400" dirty="0" smtClean="0">
                <a:solidFill>
                  <a:schemeClr val="bg1"/>
                </a:solidFill>
                <a:latin typeface="HGP創英角ｺﾞｼｯｸUB"/>
                <a:ea typeface="HGP創英角ｺﾞｼｯｸUB"/>
                <a:cs typeface="HGP創英角ｺﾞｼｯｸUB"/>
              </a:rPr>
              <a:t>無人</a:t>
            </a:r>
          </a:p>
          <a:p>
            <a:pPr algn="ctr">
              <a:spcBef>
                <a:spcPts val="0"/>
              </a:spcBef>
            </a:pPr>
            <a:r>
              <a:rPr kumimoji="0" lang="ja-JP" altLang="en-US" sz="2800" dirty="0" smtClean="0">
                <a:solidFill>
                  <a:schemeClr val="bg1"/>
                </a:solidFill>
                <a:latin typeface="HGP創英角ｺﾞｼｯｸUB"/>
                <a:ea typeface="HGP創英角ｺﾞｼｯｸUB"/>
                <a:cs typeface="HGP創英角ｺﾞｼｯｸUB"/>
              </a:rPr>
              <a:t>システム</a:t>
            </a:r>
          </a:p>
          <a:p>
            <a:pPr algn="ctr">
              <a:spcBef>
                <a:spcPts val="0"/>
              </a:spcBef>
            </a:pPr>
            <a:r>
              <a:rPr kumimoji="0" lang="en-US" altLang="ja-JP" dirty="0" smtClean="0">
                <a:solidFill>
                  <a:schemeClr val="bg1"/>
                </a:solidFill>
                <a:latin typeface="メイリオ"/>
                <a:ea typeface="メイリオ"/>
                <a:cs typeface="メイリオ"/>
              </a:rPr>
              <a:t>TCO</a:t>
            </a:r>
            <a:r>
              <a:rPr kumimoji="0" lang="ja-JP" altLang="en-US" dirty="0" smtClean="0">
                <a:solidFill>
                  <a:schemeClr val="bg1"/>
                </a:solidFill>
                <a:latin typeface="メイリオ"/>
                <a:ea typeface="メイリオ"/>
                <a:cs typeface="メイリオ"/>
              </a:rPr>
              <a:t>の削減</a:t>
            </a:r>
            <a:endParaRPr kumimoji="0" lang="en-US" altLang="ja-JP" dirty="0" smtClean="0">
              <a:solidFill>
                <a:schemeClr val="bg1"/>
              </a:solidFill>
              <a:latin typeface="メイリオ"/>
              <a:ea typeface="メイリオ"/>
              <a:cs typeface="メイリオ"/>
            </a:endParaRPr>
          </a:p>
          <a:p>
            <a:pPr algn="ctr"/>
            <a:r>
              <a:rPr kumimoji="0" lang="ja-JP" altLang="en-US" dirty="0">
                <a:solidFill>
                  <a:schemeClr val="bg1"/>
                </a:solidFill>
                <a:latin typeface="メイリオ"/>
                <a:ea typeface="メイリオ"/>
                <a:cs typeface="メイリオ"/>
              </a:rPr>
              <a:t>人的ミスの回避</a:t>
            </a:r>
          </a:p>
          <a:p>
            <a:pPr algn="ctr">
              <a:spcBef>
                <a:spcPts val="0"/>
              </a:spcBef>
            </a:pPr>
            <a:r>
              <a:rPr kumimoji="0" lang="ja-JP" altLang="en-US" dirty="0" smtClean="0">
                <a:solidFill>
                  <a:schemeClr val="bg1"/>
                </a:solidFill>
                <a:latin typeface="メイリオ"/>
                <a:ea typeface="メイリオ"/>
                <a:cs typeface="メイリオ"/>
              </a:rPr>
              <a:t>変更への即応</a:t>
            </a:r>
            <a:endParaRPr kumimoji="0" lang="en-US" altLang="ja-JP" dirty="0" smtClean="0">
              <a:solidFill>
                <a:schemeClr val="bg1"/>
              </a:solidFill>
              <a:latin typeface="メイリオ"/>
              <a:ea typeface="メイリオ"/>
              <a:cs typeface="メイリオ"/>
            </a:endParaRPr>
          </a:p>
        </p:txBody>
      </p:sp>
      <p:sp>
        <p:nvSpPr>
          <p:cNvPr id="3" name="上矢印 2"/>
          <p:cNvSpPr/>
          <p:nvPr/>
        </p:nvSpPr>
        <p:spPr bwMode="auto">
          <a:xfrm>
            <a:off x="7031914" y="3109034"/>
            <a:ext cx="1578686" cy="694616"/>
          </a:xfrm>
          <a:prstGeom prst="upArrow">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HGP創英角ｺﾞｼｯｸUB"/>
              <a:ea typeface="HGP創英角ｺﾞｼｯｸUB"/>
              <a:cs typeface="HGP創英角ｺﾞｼｯｸUB"/>
            </a:endParaRPr>
          </a:p>
        </p:txBody>
      </p:sp>
      <p:sp>
        <p:nvSpPr>
          <p:cNvPr id="29703" name="AutoShape 19"/>
          <p:cNvSpPr>
            <a:spLocks noChangeArrowheads="1"/>
          </p:cNvSpPr>
          <p:nvPr/>
        </p:nvSpPr>
        <p:spPr bwMode="auto">
          <a:xfrm>
            <a:off x="5715000" y="4707384"/>
            <a:ext cx="522343" cy="1477962"/>
          </a:xfrm>
          <a:prstGeom prst="roundRect">
            <a:avLst>
              <a:gd name="adj" fmla="val 16667"/>
            </a:avLst>
          </a:prstGeom>
          <a:ln>
            <a:no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vert="eaVert" wrap="none" anchor="ctr"/>
          <a:lstStyle/>
          <a:p>
            <a:pPr algn="ctr">
              <a:buFont typeface="Wingdings" pitchFamily="2" charset="2"/>
              <a:buNone/>
            </a:pPr>
            <a:r>
              <a:rPr lang="ja-JP" altLang="en-US" sz="2000" dirty="0">
                <a:solidFill>
                  <a:srgbClr val="FFFFFF"/>
                </a:solidFill>
                <a:latin typeface="HGP創英角ｺﾞｼｯｸUB"/>
                <a:ea typeface="HGP創英角ｺﾞｼｯｸUB"/>
                <a:cs typeface="HGP創英角ｺﾞｼｯｸUB"/>
              </a:rPr>
              <a:t>仮想化</a:t>
            </a:r>
          </a:p>
        </p:txBody>
      </p:sp>
      <p:sp>
        <p:nvSpPr>
          <p:cNvPr id="29706" name="AutoShape 38"/>
          <p:cNvSpPr>
            <a:spLocks noChangeArrowheads="1"/>
          </p:cNvSpPr>
          <p:nvPr/>
        </p:nvSpPr>
        <p:spPr bwMode="auto">
          <a:xfrm>
            <a:off x="6814371" y="4707384"/>
            <a:ext cx="522343" cy="1477962"/>
          </a:xfrm>
          <a:prstGeom prst="roundRect">
            <a:avLst>
              <a:gd name="adj" fmla="val 16667"/>
            </a:avLst>
          </a:prstGeom>
          <a:solidFill>
            <a:srgbClr val="008000"/>
          </a:solidFill>
          <a:ln>
            <a:no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vert="eaVert" wrap="none" anchor="ctr"/>
          <a:lstStyle/>
          <a:p>
            <a:pPr algn="ctr">
              <a:buFont typeface="Wingdings" pitchFamily="2" charset="2"/>
              <a:buNone/>
            </a:pPr>
            <a:r>
              <a:rPr lang="ja-JP" altLang="en-US" sz="1600" dirty="0" smtClean="0">
                <a:solidFill>
                  <a:srgbClr val="FFFFFF"/>
                </a:solidFill>
                <a:latin typeface="HGP創英角ｺﾞｼｯｸUB"/>
                <a:ea typeface="HGP創英角ｺﾞｼｯｸUB"/>
                <a:cs typeface="HGP創英角ｺﾞｼｯｸUB"/>
              </a:rPr>
              <a:t>調達の自動化</a:t>
            </a:r>
            <a:endParaRPr lang="ja-JP" altLang="en-US" sz="1600" dirty="0">
              <a:solidFill>
                <a:srgbClr val="FFFFFF"/>
              </a:solidFill>
              <a:latin typeface="HGP創英角ｺﾞｼｯｸUB"/>
              <a:ea typeface="HGP創英角ｺﾞｼｯｸUB"/>
              <a:cs typeface="HGP創英角ｺﾞｼｯｸUB"/>
            </a:endParaRPr>
          </a:p>
        </p:txBody>
      </p:sp>
      <p:sp>
        <p:nvSpPr>
          <p:cNvPr id="28" name="AutoShape 38"/>
          <p:cNvSpPr>
            <a:spLocks noChangeArrowheads="1"/>
          </p:cNvSpPr>
          <p:nvPr/>
        </p:nvSpPr>
        <p:spPr bwMode="auto">
          <a:xfrm>
            <a:off x="6266626" y="4701828"/>
            <a:ext cx="522343" cy="1477962"/>
          </a:xfrm>
          <a:prstGeom prst="roundRect">
            <a:avLst>
              <a:gd name="adj" fmla="val 16667"/>
            </a:avLst>
          </a:prstGeom>
          <a:solidFill>
            <a:srgbClr val="008000"/>
          </a:solidFill>
          <a:ln>
            <a:no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vert="eaVert" wrap="none" anchor="ctr"/>
          <a:lstStyle/>
          <a:p>
            <a:pPr algn="ctr">
              <a:buFont typeface="Wingdings" pitchFamily="2" charset="2"/>
              <a:buNone/>
            </a:pPr>
            <a:r>
              <a:rPr lang="ja-JP" altLang="en-US" sz="1600" dirty="0" smtClean="0">
                <a:solidFill>
                  <a:srgbClr val="FFFFFF"/>
                </a:solidFill>
                <a:latin typeface="HGP創英角ｺﾞｼｯｸUB"/>
                <a:ea typeface="HGP創英角ｺﾞｼｯｸUB"/>
                <a:cs typeface="HGP創英角ｺﾞｼｯｸUB"/>
              </a:rPr>
              <a:t>運用の自動化</a:t>
            </a:r>
            <a:endParaRPr lang="ja-JP" altLang="en-US" sz="1600" dirty="0">
              <a:solidFill>
                <a:srgbClr val="FFFFFF"/>
              </a:solidFill>
              <a:latin typeface="HGP創英角ｺﾞｼｯｸUB"/>
              <a:ea typeface="HGP創英角ｺﾞｼｯｸUB"/>
              <a:cs typeface="HGP創英角ｺﾞｼｯｸUB"/>
            </a:endParaRPr>
          </a:p>
        </p:txBody>
      </p:sp>
      <p:sp>
        <p:nvSpPr>
          <p:cNvPr id="10" name="角丸四角形 9"/>
          <p:cNvSpPr/>
          <p:nvPr/>
        </p:nvSpPr>
        <p:spPr bwMode="auto">
          <a:xfrm>
            <a:off x="495300" y="840177"/>
            <a:ext cx="6057900" cy="631059"/>
          </a:xfrm>
          <a:prstGeom prst="roundRect">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HGP創英角ｺﾞｼｯｸUB"/>
                <a:ea typeface="HGP創英角ｺﾞｼｯｸUB"/>
                <a:cs typeface="HGP創英角ｺﾞｼｯｸUB"/>
              </a:rPr>
              <a:t>オンデマンド・セルフサービス</a:t>
            </a:r>
          </a:p>
        </p:txBody>
      </p:sp>
      <p:sp>
        <p:nvSpPr>
          <p:cNvPr id="30" name="角丸四角形 29"/>
          <p:cNvSpPr/>
          <p:nvPr/>
        </p:nvSpPr>
        <p:spPr bwMode="auto">
          <a:xfrm>
            <a:off x="495300" y="1567580"/>
            <a:ext cx="6057900" cy="631059"/>
          </a:xfrm>
          <a:prstGeom prst="roundRect">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HGP創英角ｺﾞｼｯｸUB"/>
                <a:ea typeface="HGP創英角ｺﾞｼｯｸUB"/>
                <a:cs typeface="HGP創英角ｺﾞｼｯｸUB"/>
              </a:rPr>
              <a:t>幅広いネットワークアクセス</a:t>
            </a:r>
          </a:p>
        </p:txBody>
      </p:sp>
      <p:sp>
        <p:nvSpPr>
          <p:cNvPr id="31" name="角丸四角形 30"/>
          <p:cNvSpPr/>
          <p:nvPr/>
        </p:nvSpPr>
        <p:spPr bwMode="auto">
          <a:xfrm>
            <a:off x="488950" y="3025671"/>
            <a:ext cx="6057900" cy="631059"/>
          </a:xfrm>
          <a:prstGeom prst="roundRect">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HGP創英角ｺﾞｼｯｸUB"/>
                <a:ea typeface="HGP創英角ｺﾞｼｯｸUB"/>
                <a:cs typeface="HGP創英角ｺﾞｼｯｸUB"/>
              </a:rPr>
              <a:t>迅速な拡張性</a:t>
            </a:r>
          </a:p>
        </p:txBody>
      </p:sp>
      <p:sp>
        <p:nvSpPr>
          <p:cNvPr id="33" name="角丸四角形 32"/>
          <p:cNvSpPr/>
          <p:nvPr/>
        </p:nvSpPr>
        <p:spPr bwMode="auto">
          <a:xfrm>
            <a:off x="495300" y="3746579"/>
            <a:ext cx="6057900" cy="631059"/>
          </a:xfrm>
          <a:prstGeom prst="roundRect">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HGP創英角ｺﾞｼｯｸUB"/>
                <a:ea typeface="HGP創英角ｺﾞｼｯｸUB"/>
                <a:cs typeface="HGP創英角ｺﾞｼｯｸUB"/>
              </a:rPr>
              <a:t>サービスの計測可能・従量課金</a:t>
            </a:r>
          </a:p>
        </p:txBody>
      </p:sp>
      <p:sp>
        <p:nvSpPr>
          <p:cNvPr id="34" name="角丸四角形 33"/>
          <p:cNvSpPr/>
          <p:nvPr/>
        </p:nvSpPr>
        <p:spPr bwMode="auto">
          <a:xfrm>
            <a:off x="495300" y="2300239"/>
            <a:ext cx="6057900" cy="631059"/>
          </a:xfrm>
          <a:prstGeom prst="roundRect">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HGP創英角ｺﾞｼｯｸUB"/>
                <a:ea typeface="HGP創英角ｺﾞｼｯｸUB"/>
                <a:cs typeface="HGP創英角ｺﾞｼｯｸUB"/>
              </a:rPr>
              <a:t>リソースの共有</a:t>
            </a:r>
          </a:p>
        </p:txBody>
      </p:sp>
      <p:sp>
        <p:nvSpPr>
          <p:cNvPr id="7" name="テキスト ボックス 6"/>
          <p:cNvSpPr txBox="1"/>
          <p:nvPr/>
        </p:nvSpPr>
        <p:spPr>
          <a:xfrm>
            <a:off x="4905049" y="6368703"/>
            <a:ext cx="3553151" cy="276999"/>
          </a:xfrm>
          <a:prstGeom prst="rect">
            <a:avLst/>
          </a:prstGeom>
          <a:noFill/>
        </p:spPr>
        <p:txBody>
          <a:bodyPr wrap="none" rtlCol="0">
            <a:spAutoFit/>
          </a:bodyPr>
          <a:lstStyle/>
          <a:p>
            <a:r>
              <a:rPr kumimoji="1" lang="ja-JP" altLang="en-US" sz="1200" dirty="0" smtClean="0">
                <a:solidFill>
                  <a:schemeClr val="accent3">
                    <a:lumMod val="50000"/>
                  </a:schemeClr>
                </a:solidFill>
              </a:rPr>
              <a:t>＊</a:t>
            </a:r>
            <a:r>
              <a:rPr kumimoji="1" lang="en-US" altLang="ja-JP" sz="1200" dirty="0" err="1" smtClean="0">
                <a:solidFill>
                  <a:schemeClr val="accent3">
                    <a:lumMod val="50000"/>
                  </a:schemeClr>
                </a:solidFill>
              </a:rPr>
              <a:t>SaaS</a:t>
            </a:r>
            <a:r>
              <a:rPr kumimoji="1" lang="ja-JP" altLang="en-US" sz="1200" dirty="0" smtClean="0">
                <a:solidFill>
                  <a:schemeClr val="accent3">
                    <a:lumMod val="50000"/>
                  </a:schemeClr>
                </a:solidFill>
              </a:rPr>
              <a:t>や</a:t>
            </a:r>
            <a:r>
              <a:rPr kumimoji="1" lang="en-US" altLang="ja-JP" sz="1200" dirty="0" err="1" smtClean="0">
                <a:solidFill>
                  <a:schemeClr val="accent3">
                    <a:lumMod val="50000"/>
                  </a:schemeClr>
                </a:solidFill>
              </a:rPr>
              <a:t>PaaS</a:t>
            </a:r>
            <a:r>
              <a:rPr kumimoji="1" lang="ja-JP" altLang="en-US" sz="1200" dirty="0" smtClean="0">
                <a:solidFill>
                  <a:schemeClr val="accent3">
                    <a:lumMod val="50000"/>
                  </a:schemeClr>
                </a:solidFill>
              </a:rPr>
              <a:t>の場合、仮想化は絶対条件ではない。</a:t>
            </a:r>
            <a:endParaRPr kumimoji="1" lang="ja-JP" altLang="en-US" sz="1200" dirty="0">
              <a:solidFill>
                <a:schemeClr val="accent3">
                  <a:lumMod val="50000"/>
                </a:schemeClr>
              </a:solidFill>
            </a:endParaRPr>
          </a:p>
        </p:txBody>
      </p:sp>
    </p:spTree>
    <p:extLst>
      <p:ext uri="{BB962C8B-B14F-4D97-AF65-F5344CB8AC3E}">
        <p14:creationId xmlns:p14="http://schemas.microsoft.com/office/powerpoint/2010/main" val="308879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703"/>
                                        </p:tgtEl>
                                        <p:attrNameLst>
                                          <p:attrName>style.visibility</p:attrName>
                                        </p:attrNameLst>
                                      </p:cBhvr>
                                      <p:to>
                                        <p:strVal val="visible"/>
                                      </p:to>
                                    </p:set>
                                    <p:anim calcmode="lin" valueType="num">
                                      <p:cBhvr>
                                        <p:cTn id="7" dur="500" fill="hold"/>
                                        <p:tgtEl>
                                          <p:spTgt spid="29703"/>
                                        </p:tgtEl>
                                        <p:attrNameLst>
                                          <p:attrName>ppt_w</p:attrName>
                                        </p:attrNameLst>
                                      </p:cBhvr>
                                      <p:tavLst>
                                        <p:tav tm="0">
                                          <p:val>
                                            <p:fltVal val="0"/>
                                          </p:val>
                                        </p:tav>
                                        <p:tav tm="100000">
                                          <p:val>
                                            <p:strVal val="#ppt_w"/>
                                          </p:val>
                                        </p:tav>
                                      </p:tavLst>
                                    </p:anim>
                                    <p:anim calcmode="lin" valueType="num">
                                      <p:cBhvr>
                                        <p:cTn id="8" dur="500" fill="hold"/>
                                        <p:tgtEl>
                                          <p:spTgt spid="29703"/>
                                        </p:tgtEl>
                                        <p:attrNameLst>
                                          <p:attrName>ppt_h</p:attrName>
                                        </p:attrNameLst>
                                      </p:cBhvr>
                                      <p:tavLst>
                                        <p:tav tm="0">
                                          <p:val>
                                            <p:fltVal val="0"/>
                                          </p:val>
                                        </p:tav>
                                        <p:tav tm="100000">
                                          <p:val>
                                            <p:strVal val="#ppt_h"/>
                                          </p:val>
                                        </p:tav>
                                      </p:tavLst>
                                    </p:anim>
                                    <p:animEffect transition="in" filter="fade">
                                      <p:cBhvr>
                                        <p:cTn id="9" dur="500"/>
                                        <p:tgtEl>
                                          <p:spTgt spid="2970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9706"/>
                                        </p:tgtEl>
                                        <p:attrNameLst>
                                          <p:attrName>style.visibility</p:attrName>
                                        </p:attrNameLst>
                                      </p:cBhvr>
                                      <p:to>
                                        <p:strVal val="visible"/>
                                      </p:to>
                                    </p:set>
                                    <p:anim calcmode="lin" valueType="num">
                                      <p:cBhvr>
                                        <p:cTn id="17" dur="500" fill="hold"/>
                                        <p:tgtEl>
                                          <p:spTgt spid="29706"/>
                                        </p:tgtEl>
                                        <p:attrNameLst>
                                          <p:attrName>ppt_w</p:attrName>
                                        </p:attrNameLst>
                                      </p:cBhvr>
                                      <p:tavLst>
                                        <p:tav tm="0">
                                          <p:val>
                                            <p:fltVal val="0"/>
                                          </p:val>
                                        </p:tav>
                                        <p:tav tm="100000">
                                          <p:val>
                                            <p:strVal val="#ppt_w"/>
                                          </p:val>
                                        </p:tav>
                                      </p:tavLst>
                                    </p:anim>
                                    <p:anim calcmode="lin" valueType="num">
                                      <p:cBhvr>
                                        <p:cTn id="18" dur="500" fill="hold"/>
                                        <p:tgtEl>
                                          <p:spTgt spid="29706"/>
                                        </p:tgtEl>
                                        <p:attrNameLst>
                                          <p:attrName>ppt_h</p:attrName>
                                        </p:attrNameLst>
                                      </p:cBhvr>
                                      <p:tavLst>
                                        <p:tav tm="0">
                                          <p:val>
                                            <p:fltVal val="0"/>
                                          </p:val>
                                        </p:tav>
                                        <p:tav tm="100000">
                                          <p:val>
                                            <p:strVal val="#ppt_h"/>
                                          </p:val>
                                        </p:tav>
                                      </p:tavLst>
                                    </p:anim>
                                    <p:animEffect transition="in" filter="fade">
                                      <p:cBhvr>
                                        <p:cTn id="19" dur="500"/>
                                        <p:tgtEl>
                                          <p:spTgt spid="2970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703" grpId="0" animBg="1"/>
      <p:bldP spid="29706" grpId="0" animBg="1"/>
      <p:bldP spid="2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図形グループ 4"/>
          <p:cNvGrpSpPr/>
          <p:nvPr/>
        </p:nvGrpSpPr>
        <p:grpSpPr>
          <a:xfrm>
            <a:off x="4572000" y="934575"/>
            <a:ext cx="4114800" cy="5638800"/>
            <a:chOff x="4572000" y="990600"/>
            <a:chExt cx="4114800" cy="5638800"/>
          </a:xfrm>
        </p:grpSpPr>
        <p:sp>
          <p:nvSpPr>
            <p:cNvPr id="15" name="角丸四角形 14"/>
            <p:cNvSpPr/>
            <p:nvPr/>
          </p:nvSpPr>
          <p:spPr bwMode="auto">
            <a:xfrm>
              <a:off x="4572000" y="990600"/>
              <a:ext cx="4114800" cy="5638800"/>
            </a:xfrm>
            <a:prstGeom prst="roundRect">
              <a:avLst>
                <a:gd name="adj" fmla="val 5758"/>
              </a:avLst>
            </a:prstGeom>
            <a:solidFill>
              <a:schemeClr val="bg1">
                <a:lumMod val="85000"/>
              </a:schemeClr>
            </a:solidFill>
            <a:ln>
              <a:solidFill>
                <a:schemeClr val="bg2">
                  <a:lumMod val="50000"/>
                </a:schemeClr>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 name="テキスト ボックス 13"/>
            <p:cNvSpPr txBox="1"/>
            <p:nvPr/>
          </p:nvSpPr>
          <p:spPr>
            <a:xfrm>
              <a:off x="5791200" y="6172200"/>
              <a:ext cx="1723549" cy="400110"/>
            </a:xfrm>
            <a:prstGeom prst="rect">
              <a:avLst/>
            </a:prstGeom>
            <a:noFill/>
          </p:spPr>
          <p:txBody>
            <a:bodyPr wrap="none" rtlCol="0">
              <a:spAutoFit/>
            </a:bodyPr>
            <a:lstStyle/>
            <a:p>
              <a:r>
                <a:rPr kumimoji="1" lang="ja-JP" altLang="en-US" sz="2000" dirty="0" smtClean="0"/>
                <a:t>オンプレミス</a:t>
              </a:r>
              <a:endParaRPr kumimoji="1" lang="ja-JP" altLang="en-US" sz="2000" dirty="0"/>
            </a:p>
          </p:txBody>
        </p:sp>
      </p:grpSp>
      <p:grpSp>
        <p:nvGrpSpPr>
          <p:cNvPr id="4" name="図形グループ 3"/>
          <p:cNvGrpSpPr/>
          <p:nvPr/>
        </p:nvGrpSpPr>
        <p:grpSpPr>
          <a:xfrm>
            <a:off x="4648200" y="5201775"/>
            <a:ext cx="3962400" cy="914400"/>
            <a:chOff x="4648200" y="5257800"/>
            <a:chExt cx="3962400" cy="914400"/>
          </a:xfrm>
        </p:grpSpPr>
        <p:sp>
          <p:nvSpPr>
            <p:cNvPr id="926" name="AutoShape 3"/>
            <p:cNvSpPr>
              <a:spLocks noChangeArrowheads="1"/>
            </p:cNvSpPr>
            <p:nvPr/>
          </p:nvSpPr>
          <p:spPr bwMode="auto">
            <a:xfrm>
              <a:off x="4648200" y="5257800"/>
              <a:ext cx="3962400" cy="914400"/>
            </a:xfrm>
            <a:prstGeom prst="roundRect">
              <a:avLst>
                <a:gd name="adj" fmla="val 17913"/>
              </a:avLst>
            </a:prstGeom>
            <a:ln>
              <a:headEnd/>
              <a:tailEnd/>
            </a:ln>
            <a:extLst/>
          </p:spPr>
          <p:style>
            <a:lnRef idx="1">
              <a:schemeClr val="dk1"/>
            </a:lnRef>
            <a:fillRef idx="2">
              <a:schemeClr val="dk1"/>
            </a:fillRef>
            <a:effectRef idx="1">
              <a:schemeClr val="dk1"/>
            </a:effectRef>
            <a:fontRef idx="minor">
              <a:schemeClr val="dk1"/>
            </a:fontRef>
          </p:style>
          <p:txBody>
            <a:bodyPr wrap="none" anchor="ct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grpSp>
          <p:nvGrpSpPr>
            <p:cNvPr id="13" name="図形グループ 12"/>
            <p:cNvGrpSpPr/>
            <p:nvPr/>
          </p:nvGrpSpPr>
          <p:grpSpPr>
            <a:xfrm>
              <a:off x="7645483" y="5372464"/>
              <a:ext cx="533400" cy="685800"/>
              <a:chOff x="7620000" y="5334000"/>
              <a:chExt cx="685800" cy="838200"/>
            </a:xfrm>
          </p:grpSpPr>
          <p:grpSp>
            <p:nvGrpSpPr>
              <p:cNvPr id="927" name="Group 17"/>
              <p:cNvGrpSpPr>
                <a:grpSpLocks/>
              </p:cNvGrpSpPr>
              <p:nvPr/>
            </p:nvGrpSpPr>
            <p:grpSpPr bwMode="auto">
              <a:xfrm>
                <a:off x="7620000" y="5334000"/>
                <a:ext cx="457200" cy="685800"/>
                <a:chOff x="3072" y="1056"/>
                <a:chExt cx="914" cy="1180"/>
              </a:xfrm>
            </p:grpSpPr>
            <p:sp>
              <p:nvSpPr>
                <p:cNvPr id="928" name="AutoShape 18"/>
                <p:cNvSpPr>
                  <a:spLocks noChangeAspect="1" noChangeArrowheads="1" noTextEdit="1"/>
                </p:cNvSpPr>
                <p:nvPr/>
              </p:nvSpPr>
              <p:spPr bwMode="auto">
                <a:xfrm>
                  <a:off x="3072" y="1056"/>
                  <a:ext cx="91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grpSp>
              <p:nvGrpSpPr>
                <p:cNvPr id="929" name="Group 19"/>
                <p:cNvGrpSpPr>
                  <a:grpSpLocks/>
                </p:cNvGrpSpPr>
                <p:nvPr/>
              </p:nvGrpSpPr>
              <p:grpSpPr bwMode="auto">
                <a:xfrm>
                  <a:off x="3076" y="1060"/>
                  <a:ext cx="754" cy="1172"/>
                  <a:chOff x="3076" y="1060"/>
                  <a:chExt cx="754" cy="1172"/>
                </a:xfrm>
              </p:grpSpPr>
              <p:sp>
                <p:nvSpPr>
                  <p:cNvPr id="1158" name="Freeform 20"/>
                  <p:cNvSpPr>
                    <a:spLocks/>
                  </p:cNvSpPr>
                  <p:nvPr/>
                </p:nvSpPr>
                <p:spPr bwMode="auto">
                  <a:xfrm>
                    <a:off x="3076" y="1060"/>
                    <a:ext cx="754" cy="1172"/>
                  </a:xfrm>
                  <a:custGeom>
                    <a:avLst/>
                    <a:gdLst>
                      <a:gd name="T0" fmla="*/ 390 w 754"/>
                      <a:gd name="T1" fmla="*/ 0 h 1172"/>
                      <a:gd name="T2" fmla="*/ 0 w 754"/>
                      <a:gd name="T3" fmla="*/ 228 h 1172"/>
                      <a:gd name="T4" fmla="*/ 0 w 754"/>
                      <a:gd name="T5" fmla="*/ 964 h 1172"/>
                      <a:gd name="T6" fmla="*/ 358 w 754"/>
                      <a:gd name="T7" fmla="*/ 1172 h 1172"/>
                      <a:gd name="T8" fmla="*/ 364 w 754"/>
                      <a:gd name="T9" fmla="*/ 1172 h 1172"/>
                      <a:gd name="T10" fmla="*/ 364 w 754"/>
                      <a:gd name="T11" fmla="*/ 1172 h 1172"/>
                      <a:gd name="T12" fmla="*/ 368 w 754"/>
                      <a:gd name="T13" fmla="*/ 1172 h 1172"/>
                      <a:gd name="T14" fmla="*/ 376 w 754"/>
                      <a:gd name="T15" fmla="*/ 1168 h 1172"/>
                      <a:gd name="T16" fmla="*/ 430 w 754"/>
                      <a:gd name="T17" fmla="*/ 1136 h 1172"/>
                      <a:gd name="T18" fmla="*/ 754 w 754"/>
                      <a:gd name="T19" fmla="*/ 948 h 1172"/>
                      <a:gd name="T20" fmla="*/ 754 w 754"/>
                      <a:gd name="T21" fmla="*/ 212 h 1172"/>
                      <a:gd name="T22" fmla="*/ 390 w 754"/>
                      <a:gd name="T23" fmla="*/ 0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4" h="1172">
                        <a:moveTo>
                          <a:pt x="390" y="0"/>
                        </a:moveTo>
                        <a:lnTo>
                          <a:pt x="0" y="228"/>
                        </a:lnTo>
                        <a:lnTo>
                          <a:pt x="0" y="964"/>
                        </a:lnTo>
                        <a:lnTo>
                          <a:pt x="358" y="1172"/>
                        </a:lnTo>
                        <a:lnTo>
                          <a:pt x="364" y="1172"/>
                        </a:lnTo>
                        <a:lnTo>
                          <a:pt x="364" y="1172"/>
                        </a:lnTo>
                        <a:lnTo>
                          <a:pt x="368" y="1172"/>
                        </a:lnTo>
                        <a:lnTo>
                          <a:pt x="376" y="1168"/>
                        </a:lnTo>
                        <a:lnTo>
                          <a:pt x="430" y="1136"/>
                        </a:lnTo>
                        <a:lnTo>
                          <a:pt x="754" y="948"/>
                        </a:lnTo>
                        <a:lnTo>
                          <a:pt x="754" y="212"/>
                        </a:lnTo>
                        <a:lnTo>
                          <a:pt x="3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59" name="Freeform 21"/>
                  <p:cNvSpPr>
                    <a:spLocks/>
                  </p:cNvSpPr>
                  <p:nvPr/>
                </p:nvSpPr>
                <p:spPr bwMode="auto">
                  <a:xfrm>
                    <a:off x="3094" y="1798"/>
                    <a:ext cx="716" cy="416"/>
                  </a:xfrm>
                  <a:custGeom>
                    <a:avLst/>
                    <a:gdLst>
                      <a:gd name="T0" fmla="*/ 0 w 716"/>
                      <a:gd name="T1" fmla="*/ 216 h 416"/>
                      <a:gd name="T2" fmla="*/ 372 w 716"/>
                      <a:gd name="T3" fmla="*/ 0 h 416"/>
                      <a:gd name="T4" fmla="*/ 716 w 716"/>
                      <a:gd name="T5" fmla="*/ 200 h 416"/>
                      <a:gd name="T6" fmla="*/ 346 w 716"/>
                      <a:gd name="T7" fmla="*/ 416 h 416"/>
                      <a:gd name="T8" fmla="*/ 0 w 716"/>
                      <a:gd name="T9" fmla="*/ 216 h 416"/>
                    </a:gdLst>
                    <a:ahLst/>
                    <a:cxnLst>
                      <a:cxn ang="0">
                        <a:pos x="T0" y="T1"/>
                      </a:cxn>
                      <a:cxn ang="0">
                        <a:pos x="T2" y="T3"/>
                      </a:cxn>
                      <a:cxn ang="0">
                        <a:pos x="T4" y="T5"/>
                      </a:cxn>
                      <a:cxn ang="0">
                        <a:pos x="T6" y="T7"/>
                      </a:cxn>
                      <a:cxn ang="0">
                        <a:pos x="T8" y="T9"/>
                      </a:cxn>
                    </a:cxnLst>
                    <a:rect l="0" t="0" r="r" b="b"/>
                    <a:pathLst>
                      <a:path w="716" h="416">
                        <a:moveTo>
                          <a:pt x="0" y="216"/>
                        </a:moveTo>
                        <a:lnTo>
                          <a:pt x="372" y="0"/>
                        </a:lnTo>
                        <a:lnTo>
                          <a:pt x="716" y="200"/>
                        </a:lnTo>
                        <a:lnTo>
                          <a:pt x="346" y="416"/>
                        </a:lnTo>
                        <a:lnTo>
                          <a:pt x="0"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60" name="Freeform 22"/>
                  <p:cNvSpPr>
                    <a:spLocks/>
                  </p:cNvSpPr>
                  <p:nvPr/>
                </p:nvSpPr>
                <p:spPr bwMode="auto">
                  <a:xfrm>
                    <a:off x="3094" y="1082"/>
                    <a:ext cx="372" cy="932"/>
                  </a:xfrm>
                  <a:custGeom>
                    <a:avLst/>
                    <a:gdLst>
                      <a:gd name="T0" fmla="*/ 0 w 372"/>
                      <a:gd name="T1" fmla="*/ 216 h 932"/>
                      <a:gd name="T2" fmla="*/ 372 w 372"/>
                      <a:gd name="T3" fmla="*/ 0 h 932"/>
                      <a:gd name="T4" fmla="*/ 372 w 372"/>
                      <a:gd name="T5" fmla="*/ 716 h 932"/>
                      <a:gd name="T6" fmla="*/ 0 w 372"/>
                      <a:gd name="T7" fmla="*/ 932 h 932"/>
                      <a:gd name="T8" fmla="*/ 0 w 372"/>
                      <a:gd name="T9" fmla="*/ 216 h 932"/>
                    </a:gdLst>
                    <a:ahLst/>
                    <a:cxnLst>
                      <a:cxn ang="0">
                        <a:pos x="T0" y="T1"/>
                      </a:cxn>
                      <a:cxn ang="0">
                        <a:pos x="T2" y="T3"/>
                      </a:cxn>
                      <a:cxn ang="0">
                        <a:pos x="T4" y="T5"/>
                      </a:cxn>
                      <a:cxn ang="0">
                        <a:pos x="T6" y="T7"/>
                      </a:cxn>
                      <a:cxn ang="0">
                        <a:pos x="T8" y="T9"/>
                      </a:cxn>
                    </a:cxnLst>
                    <a:rect l="0" t="0" r="r" b="b"/>
                    <a:pathLst>
                      <a:path w="372" h="932">
                        <a:moveTo>
                          <a:pt x="0" y="216"/>
                        </a:moveTo>
                        <a:lnTo>
                          <a:pt x="372" y="0"/>
                        </a:lnTo>
                        <a:lnTo>
                          <a:pt x="372" y="716"/>
                        </a:lnTo>
                        <a:lnTo>
                          <a:pt x="0" y="932"/>
                        </a:lnTo>
                        <a:lnTo>
                          <a:pt x="0"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61" name="Freeform 23"/>
                  <p:cNvSpPr>
                    <a:spLocks/>
                  </p:cNvSpPr>
                  <p:nvPr/>
                </p:nvSpPr>
                <p:spPr bwMode="auto">
                  <a:xfrm>
                    <a:off x="3456" y="1886"/>
                    <a:ext cx="340" cy="242"/>
                  </a:xfrm>
                  <a:custGeom>
                    <a:avLst/>
                    <a:gdLst>
                      <a:gd name="T0" fmla="*/ 0 w 340"/>
                      <a:gd name="T1" fmla="*/ 198 h 242"/>
                      <a:gd name="T2" fmla="*/ 340 w 340"/>
                      <a:gd name="T3" fmla="*/ 0 h 242"/>
                      <a:gd name="T4" fmla="*/ 340 w 340"/>
                      <a:gd name="T5" fmla="*/ 46 h 242"/>
                      <a:gd name="T6" fmla="*/ 0 w 340"/>
                      <a:gd name="T7" fmla="*/ 242 h 242"/>
                      <a:gd name="T8" fmla="*/ 0 w 340"/>
                      <a:gd name="T9" fmla="*/ 198 h 242"/>
                    </a:gdLst>
                    <a:ahLst/>
                    <a:cxnLst>
                      <a:cxn ang="0">
                        <a:pos x="T0" y="T1"/>
                      </a:cxn>
                      <a:cxn ang="0">
                        <a:pos x="T2" y="T3"/>
                      </a:cxn>
                      <a:cxn ang="0">
                        <a:pos x="T4" y="T5"/>
                      </a:cxn>
                      <a:cxn ang="0">
                        <a:pos x="T6" y="T7"/>
                      </a:cxn>
                      <a:cxn ang="0">
                        <a:pos x="T8" y="T9"/>
                      </a:cxn>
                    </a:cxnLst>
                    <a:rect l="0" t="0" r="r" b="b"/>
                    <a:pathLst>
                      <a:path w="340" h="242">
                        <a:moveTo>
                          <a:pt x="0" y="198"/>
                        </a:moveTo>
                        <a:lnTo>
                          <a:pt x="340" y="0"/>
                        </a:lnTo>
                        <a:lnTo>
                          <a:pt x="340"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62" name="Freeform 24"/>
                  <p:cNvSpPr>
                    <a:spLocks/>
                  </p:cNvSpPr>
                  <p:nvPr/>
                </p:nvSpPr>
                <p:spPr bwMode="auto">
                  <a:xfrm>
                    <a:off x="3160" y="1714"/>
                    <a:ext cx="636" cy="370"/>
                  </a:xfrm>
                  <a:custGeom>
                    <a:avLst/>
                    <a:gdLst>
                      <a:gd name="T0" fmla="*/ 0 w 636"/>
                      <a:gd name="T1" fmla="*/ 198 h 370"/>
                      <a:gd name="T2" fmla="*/ 338 w 636"/>
                      <a:gd name="T3" fmla="*/ 0 h 370"/>
                      <a:gd name="T4" fmla="*/ 636 w 636"/>
                      <a:gd name="T5" fmla="*/ 172 h 370"/>
                      <a:gd name="T6" fmla="*/ 296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38" y="0"/>
                        </a:lnTo>
                        <a:lnTo>
                          <a:pt x="636" y="172"/>
                        </a:lnTo>
                        <a:lnTo>
                          <a:pt x="296"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63" name="Freeform 25"/>
                  <p:cNvSpPr>
                    <a:spLocks/>
                  </p:cNvSpPr>
                  <p:nvPr/>
                </p:nvSpPr>
                <p:spPr bwMode="auto">
                  <a:xfrm>
                    <a:off x="3160" y="1912"/>
                    <a:ext cx="296" cy="216"/>
                  </a:xfrm>
                  <a:custGeom>
                    <a:avLst/>
                    <a:gdLst>
                      <a:gd name="T0" fmla="*/ 296 w 296"/>
                      <a:gd name="T1" fmla="*/ 172 h 216"/>
                      <a:gd name="T2" fmla="*/ 296 w 296"/>
                      <a:gd name="T3" fmla="*/ 216 h 216"/>
                      <a:gd name="T4" fmla="*/ 0 w 296"/>
                      <a:gd name="T5" fmla="*/ 44 h 216"/>
                      <a:gd name="T6" fmla="*/ 0 w 296"/>
                      <a:gd name="T7" fmla="*/ 0 h 216"/>
                      <a:gd name="T8" fmla="*/ 296 w 296"/>
                      <a:gd name="T9" fmla="*/ 172 h 216"/>
                    </a:gdLst>
                    <a:ahLst/>
                    <a:cxnLst>
                      <a:cxn ang="0">
                        <a:pos x="T0" y="T1"/>
                      </a:cxn>
                      <a:cxn ang="0">
                        <a:pos x="T2" y="T3"/>
                      </a:cxn>
                      <a:cxn ang="0">
                        <a:pos x="T4" y="T5"/>
                      </a:cxn>
                      <a:cxn ang="0">
                        <a:pos x="T6" y="T7"/>
                      </a:cxn>
                      <a:cxn ang="0">
                        <a:pos x="T8" y="T9"/>
                      </a:cxn>
                    </a:cxnLst>
                    <a:rect l="0" t="0" r="r" b="b"/>
                    <a:pathLst>
                      <a:path w="296" h="216">
                        <a:moveTo>
                          <a:pt x="296" y="172"/>
                        </a:moveTo>
                        <a:lnTo>
                          <a:pt x="296" y="216"/>
                        </a:lnTo>
                        <a:lnTo>
                          <a:pt x="0" y="44"/>
                        </a:lnTo>
                        <a:lnTo>
                          <a:pt x="0" y="0"/>
                        </a:lnTo>
                        <a:lnTo>
                          <a:pt x="296"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64" name="Freeform 26"/>
                  <p:cNvSpPr>
                    <a:spLocks/>
                  </p:cNvSpPr>
                  <p:nvPr/>
                </p:nvSpPr>
                <p:spPr bwMode="auto">
                  <a:xfrm>
                    <a:off x="3180" y="1932"/>
                    <a:ext cx="100" cy="72"/>
                  </a:xfrm>
                  <a:custGeom>
                    <a:avLst/>
                    <a:gdLst>
                      <a:gd name="T0" fmla="*/ 0 w 100"/>
                      <a:gd name="T1" fmla="*/ 16 h 72"/>
                      <a:gd name="T2" fmla="*/ 0 w 100"/>
                      <a:gd name="T3" fmla="*/ 0 h 72"/>
                      <a:gd name="T4" fmla="*/ 100 w 100"/>
                      <a:gd name="T5" fmla="*/ 58 h 72"/>
                      <a:gd name="T6" fmla="*/ 100 w 100"/>
                      <a:gd name="T7" fmla="*/ 72 h 72"/>
                      <a:gd name="T8" fmla="*/ 0 w 100"/>
                      <a:gd name="T9" fmla="*/ 16 h 72"/>
                    </a:gdLst>
                    <a:ahLst/>
                    <a:cxnLst>
                      <a:cxn ang="0">
                        <a:pos x="T0" y="T1"/>
                      </a:cxn>
                      <a:cxn ang="0">
                        <a:pos x="T2" y="T3"/>
                      </a:cxn>
                      <a:cxn ang="0">
                        <a:pos x="T4" y="T5"/>
                      </a:cxn>
                      <a:cxn ang="0">
                        <a:pos x="T6" y="T7"/>
                      </a:cxn>
                      <a:cxn ang="0">
                        <a:pos x="T8" y="T9"/>
                      </a:cxn>
                    </a:cxnLst>
                    <a:rect l="0" t="0" r="r" b="b"/>
                    <a:pathLst>
                      <a:path w="100" h="72">
                        <a:moveTo>
                          <a:pt x="0" y="16"/>
                        </a:moveTo>
                        <a:lnTo>
                          <a:pt x="0" y="0"/>
                        </a:lnTo>
                        <a:lnTo>
                          <a:pt x="100" y="58"/>
                        </a:lnTo>
                        <a:lnTo>
                          <a:pt x="100" y="7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65" name="Freeform 27"/>
                  <p:cNvSpPr>
                    <a:spLocks/>
                  </p:cNvSpPr>
                  <p:nvPr/>
                </p:nvSpPr>
                <p:spPr bwMode="auto">
                  <a:xfrm>
                    <a:off x="3180" y="1932"/>
                    <a:ext cx="2" cy="16"/>
                  </a:xfrm>
                  <a:custGeom>
                    <a:avLst/>
                    <a:gdLst>
                      <a:gd name="T0" fmla="*/ 0 w 2"/>
                      <a:gd name="T1" fmla="*/ 16 h 16"/>
                      <a:gd name="T2" fmla="*/ 2 w 2"/>
                      <a:gd name="T3" fmla="*/ 14 h 16"/>
                      <a:gd name="T4" fmla="*/ 2 w 2"/>
                      <a:gd name="T5" fmla="*/ 2 h 16"/>
                      <a:gd name="T6" fmla="*/ 0 w 2"/>
                      <a:gd name="T7" fmla="*/ 0 h 16"/>
                      <a:gd name="T8" fmla="*/ 0 w 2"/>
                      <a:gd name="T9" fmla="*/ 16 h 16"/>
                    </a:gdLst>
                    <a:ahLst/>
                    <a:cxnLst>
                      <a:cxn ang="0">
                        <a:pos x="T0" y="T1"/>
                      </a:cxn>
                      <a:cxn ang="0">
                        <a:pos x="T2" y="T3"/>
                      </a:cxn>
                      <a:cxn ang="0">
                        <a:pos x="T4" y="T5"/>
                      </a:cxn>
                      <a:cxn ang="0">
                        <a:pos x="T6" y="T7"/>
                      </a:cxn>
                      <a:cxn ang="0">
                        <a:pos x="T8" y="T9"/>
                      </a:cxn>
                    </a:cxnLst>
                    <a:rect l="0" t="0" r="r" b="b"/>
                    <a:pathLst>
                      <a:path w="2" h="16">
                        <a:moveTo>
                          <a:pt x="0" y="16"/>
                        </a:moveTo>
                        <a:lnTo>
                          <a:pt x="2" y="14"/>
                        </a:lnTo>
                        <a:lnTo>
                          <a:pt x="2" y="2"/>
                        </a:lnTo>
                        <a:lnTo>
                          <a:pt x="0"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66" name="Freeform 28"/>
                  <p:cNvSpPr>
                    <a:spLocks/>
                  </p:cNvSpPr>
                  <p:nvPr/>
                </p:nvSpPr>
                <p:spPr bwMode="auto">
                  <a:xfrm>
                    <a:off x="3180" y="1946"/>
                    <a:ext cx="100" cy="58"/>
                  </a:xfrm>
                  <a:custGeom>
                    <a:avLst/>
                    <a:gdLst>
                      <a:gd name="T0" fmla="*/ 100 w 100"/>
                      <a:gd name="T1" fmla="*/ 58 h 58"/>
                      <a:gd name="T2" fmla="*/ 100 w 100"/>
                      <a:gd name="T3" fmla="*/ 56 h 58"/>
                      <a:gd name="T4" fmla="*/ 2 w 100"/>
                      <a:gd name="T5" fmla="*/ 0 h 58"/>
                      <a:gd name="T6" fmla="*/ 0 w 100"/>
                      <a:gd name="T7" fmla="*/ 2 h 58"/>
                      <a:gd name="T8" fmla="*/ 100 w 100"/>
                      <a:gd name="T9" fmla="*/ 58 h 58"/>
                    </a:gdLst>
                    <a:ahLst/>
                    <a:cxnLst>
                      <a:cxn ang="0">
                        <a:pos x="T0" y="T1"/>
                      </a:cxn>
                      <a:cxn ang="0">
                        <a:pos x="T2" y="T3"/>
                      </a:cxn>
                      <a:cxn ang="0">
                        <a:pos x="T4" y="T5"/>
                      </a:cxn>
                      <a:cxn ang="0">
                        <a:pos x="T6" y="T7"/>
                      </a:cxn>
                      <a:cxn ang="0">
                        <a:pos x="T8" y="T9"/>
                      </a:cxn>
                    </a:cxnLst>
                    <a:rect l="0" t="0" r="r" b="b"/>
                    <a:pathLst>
                      <a:path w="100" h="58">
                        <a:moveTo>
                          <a:pt x="100" y="58"/>
                        </a:moveTo>
                        <a:lnTo>
                          <a:pt x="100" y="56"/>
                        </a:lnTo>
                        <a:lnTo>
                          <a:pt x="2" y="0"/>
                        </a:lnTo>
                        <a:lnTo>
                          <a:pt x="0" y="2"/>
                        </a:lnTo>
                        <a:lnTo>
                          <a:pt x="100"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67" name="Freeform 29"/>
                  <p:cNvSpPr>
                    <a:spLocks/>
                  </p:cNvSpPr>
                  <p:nvPr/>
                </p:nvSpPr>
                <p:spPr bwMode="auto">
                  <a:xfrm>
                    <a:off x="3442" y="2084"/>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68" name="Rectangle 30"/>
                  <p:cNvSpPr>
                    <a:spLocks noChangeArrowheads="1"/>
                  </p:cNvSpPr>
                  <p:nvPr/>
                </p:nvSpPr>
                <p:spPr bwMode="auto">
                  <a:xfrm>
                    <a:off x="3442" y="208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69" name="Freeform 31"/>
                  <p:cNvSpPr>
                    <a:spLocks/>
                  </p:cNvSpPr>
                  <p:nvPr/>
                </p:nvSpPr>
                <p:spPr bwMode="auto">
                  <a:xfrm>
                    <a:off x="3442" y="2114"/>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70" name="Freeform 32"/>
                  <p:cNvSpPr>
                    <a:spLocks/>
                  </p:cNvSpPr>
                  <p:nvPr/>
                </p:nvSpPr>
                <p:spPr bwMode="auto">
                  <a:xfrm>
                    <a:off x="3432" y="2076"/>
                    <a:ext cx="6" cy="36"/>
                  </a:xfrm>
                  <a:custGeom>
                    <a:avLst/>
                    <a:gdLst>
                      <a:gd name="T0" fmla="*/ 0 w 6"/>
                      <a:gd name="T1" fmla="*/ 32 h 36"/>
                      <a:gd name="T2" fmla="*/ 0 w 6"/>
                      <a:gd name="T3" fmla="*/ 0 h 36"/>
                      <a:gd name="T4" fmla="*/ 6 w 6"/>
                      <a:gd name="T5" fmla="*/ 6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6"/>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71" name="Freeform 33"/>
                  <p:cNvSpPr>
                    <a:spLocks/>
                  </p:cNvSpPr>
                  <p:nvPr/>
                </p:nvSpPr>
                <p:spPr bwMode="auto">
                  <a:xfrm>
                    <a:off x="3432" y="207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72" name="Freeform 34"/>
                  <p:cNvSpPr>
                    <a:spLocks/>
                  </p:cNvSpPr>
                  <p:nvPr/>
                </p:nvSpPr>
                <p:spPr bwMode="auto">
                  <a:xfrm>
                    <a:off x="3432" y="2108"/>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73" name="Freeform 35"/>
                  <p:cNvSpPr>
                    <a:spLocks/>
                  </p:cNvSpPr>
                  <p:nvPr/>
                </p:nvSpPr>
                <p:spPr bwMode="auto">
                  <a:xfrm>
                    <a:off x="3420" y="207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74" name="Freeform 36"/>
                  <p:cNvSpPr>
                    <a:spLocks/>
                  </p:cNvSpPr>
                  <p:nvPr/>
                </p:nvSpPr>
                <p:spPr bwMode="auto">
                  <a:xfrm>
                    <a:off x="3420" y="207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75" name="Freeform 37"/>
                  <p:cNvSpPr>
                    <a:spLocks/>
                  </p:cNvSpPr>
                  <p:nvPr/>
                </p:nvSpPr>
                <p:spPr bwMode="auto">
                  <a:xfrm>
                    <a:off x="3420" y="2102"/>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76" name="Freeform 38"/>
                  <p:cNvSpPr>
                    <a:spLocks/>
                  </p:cNvSpPr>
                  <p:nvPr/>
                </p:nvSpPr>
                <p:spPr bwMode="auto">
                  <a:xfrm>
                    <a:off x="3410" y="206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77" name="Freeform 39"/>
                  <p:cNvSpPr>
                    <a:spLocks/>
                  </p:cNvSpPr>
                  <p:nvPr/>
                </p:nvSpPr>
                <p:spPr bwMode="auto">
                  <a:xfrm>
                    <a:off x="3410" y="206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78" name="Freeform 40"/>
                  <p:cNvSpPr>
                    <a:spLocks/>
                  </p:cNvSpPr>
                  <p:nvPr/>
                </p:nvSpPr>
                <p:spPr bwMode="auto">
                  <a:xfrm>
                    <a:off x="3410" y="209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79" name="Freeform 41"/>
                  <p:cNvSpPr>
                    <a:spLocks/>
                  </p:cNvSpPr>
                  <p:nvPr/>
                </p:nvSpPr>
                <p:spPr bwMode="auto">
                  <a:xfrm>
                    <a:off x="3400" y="205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80" name="Freeform 42"/>
                  <p:cNvSpPr>
                    <a:spLocks/>
                  </p:cNvSpPr>
                  <p:nvPr/>
                </p:nvSpPr>
                <p:spPr bwMode="auto">
                  <a:xfrm>
                    <a:off x="3400" y="2058"/>
                    <a:ext cx="2" cy="32"/>
                  </a:xfrm>
                  <a:custGeom>
                    <a:avLst/>
                    <a:gdLst>
                      <a:gd name="T0" fmla="*/ 0 w 2"/>
                      <a:gd name="T1" fmla="*/ 32 h 32"/>
                      <a:gd name="T2" fmla="*/ 0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81" name="Freeform 43"/>
                  <p:cNvSpPr>
                    <a:spLocks/>
                  </p:cNvSpPr>
                  <p:nvPr/>
                </p:nvSpPr>
                <p:spPr bwMode="auto">
                  <a:xfrm>
                    <a:off x="3400" y="2088"/>
                    <a:ext cx="6" cy="6"/>
                  </a:xfrm>
                  <a:custGeom>
                    <a:avLst/>
                    <a:gdLst>
                      <a:gd name="T0" fmla="*/ 6 w 6"/>
                      <a:gd name="T1" fmla="*/ 6 h 6"/>
                      <a:gd name="T2" fmla="*/ 6 w 6"/>
                      <a:gd name="T3" fmla="*/ 4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82" name="Freeform 44"/>
                  <p:cNvSpPr>
                    <a:spLocks/>
                  </p:cNvSpPr>
                  <p:nvPr/>
                </p:nvSpPr>
                <p:spPr bwMode="auto">
                  <a:xfrm>
                    <a:off x="3388" y="205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83" name="Freeform 45"/>
                  <p:cNvSpPr>
                    <a:spLocks/>
                  </p:cNvSpPr>
                  <p:nvPr/>
                </p:nvSpPr>
                <p:spPr bwMode="auto">
                  <a:xfrm>
                    <a:off x="3388" y="205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84" name="Freeform 46"/>
                  <p:cNvSpPr>
                    <a:spLocks/>
                  </p:cNvSpPr>
                  <p:nvPr/>
                </p:nvSpPr>
                <p:spPr bwMode="auto">
                  <a:xfrm>
                    <a:off x="3388" y="208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85" name="Freeform 47"/>
                  <p:cNvSpPr>
                    <a:spLocks/>
                  </p:cNvSpPr>
                  <p:nvPr/>
                </p:nvSpPr>
                <p:spPr bwMode="auto">
                  <a:xfrm>
                    <a:off x="3378" y="204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86" name="Freeform 48"/>
                  <p:cNvSpPr>
                    <a:spLocks/>
                  </p:cNvSpPr>
                  <p:nvPr/>
                </p:nvSpPr>
                <p:spPr bwMode="auto">
                  <a:xfrm>
                    <a:off x="3378" y="204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87" name="Freeform 49"/>
                  <p:cNvSpPr>
                    <a:spLocks/>
                  </p:cNvSpPr>
                  <p:nvPr/>
                </p:nvSpPr>
                <p:spPr bwMode="auto">
                  <a:xfrm>
                    <a:off x="3378" y="2076"/>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88" name="Freeform 50"/>
                  <p:cNvSpPr>
                    <a:spLocks/>
                  </p:cNvSpPr>
                  <p:nvPr/>
                </p:nvSpPr>
                <p:spPr bwMode="auto">
                  <a:xfrm>
                    <a:off x="3366" y="204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89" name="Freeform 51"/>
                  <p:cNvSpPr>
                    <a:spLocks/>
                  </p:cNvSpPr>
                  <p:nvPr/>
                </p:nvSpPr>
                <p:spPr bwMode="auto">
                  <a:xfrm>
                    <a:off x="3366" y="2040"/>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90" name="Freeform 52"/>
                  <p:cNvSpPr>
                    <a:spLocks/>
                  </p:cNvSpPr>
                  <p:nvPr/>
                </p:nvSpPr>
                <p:spPr bwMode="auto">
                  <a:xfrm>
                    <a:off x="3366" y="2070"/>
                    <a:ext cx="8" cy="6"/>
                  </a:xfrm>
                  <a:custGeom>
                    <a:avLst/>
                    <a:gdLst>
                      <a:gd name="T0" fmla="*/ 8 w 8"/>
                      <a:gd name="T1" fmla="*/ 6 h 6"/>
                      <a:gd name="T2" fmla="*/ 8 w 8"/>
                      <a:gd name="T3" fmla="*/ 2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91" name="Freeform 53"/>
                  <p:cNvSpPr>
                    <a:spLocks/>
                  </p:cNvSpPr>
                  <p:nvPr/>
                </p:nvSpPr>
                <p:spPr bwMode="auto">
                  <a:xfrm>
                    <a:off x="3356" y="2034"/>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92" name="Rectangle 54"/>
                  <p:cNvSpPr>
                    <a:spLocks noChangeArrowheads="1"/>
                  </p:cNvSpPr>
                  <p:nvPr/>
                </p:nvSpPr>
                <p:spPr bwMode="auto">
                  <a:xfrm>
                    <a:off x="3356" y="203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93" name="Freeform 55"/>
                  <p:cNvSpPr>
                    <a:spLocks/>
                  </p:cNvSpPr>
                  <p:nvPr/>
                </p:nvSpPr>
                <p:spPr bwMode="auto">
                  <a:xfrm>
                    <a:off x="3356" y="2064"/>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94" name="Freeform 56"/>
                  <p:cNvSpPr>
                    <a:spLocks/>
                  </p:cNvSpPr>
                  <p:nvPr/>
                </p:nvSpPr>
                <p:spPr bwMode="auto">
                  <a:xfrm>
                    <a:off x="3346" y="2028"/>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95" name="Rectangle 57"/>
                  <p:cNvSpPr>
                    <a:spLocks noChangeArrowheads="1"/>
                  </p:cNvSpPr>
                  <p:nvPr/>
                </p:nvSpPr>
                <p:spPr bwMode="auto">
                  <a:xfrm>
                    <a:off x="3346" y="2028"/>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96" name="Freeform 58"/>
                  <p:cNvSpPr>
                    <a:spLocks/>
                  </p:cNvSpPr>
                  <p:nvPr/>
                </p:nvSpPr>
                <p:spPr bwMode="auto">
                  <a:xfrm>
                    <a:off x="3346" y="2058"/>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97" name="Freeform 59"/>
                  <p:cNvSpPr>
                    <a:spLocks/>
                  </p:cNvSpPr>
                  <p:nvPr/>
                </p:nvSpPr>
                <p:spPr bwMode="auto">
                  <a:xfrm>
                    <a:off x="3334" y="202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98" name="Freeform 60"/>
                  <p:cNvSpPr>
                    <a:spLocks/>
                  </p:cNvSpPr>
                  <p:nvPr/>
                </p:nvSpPr>
                <p:spPr bwMode="auto">
                  <a:xfrm>
                    <a:off x="3334" y="202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99" name="Freeform 61"/>
                  <p:cNvSpPr>
                    <a:spLocks/>
                  </p:cNvSpPr>
                  <p:nvPr/>
                </p:nvSpPr>
                <p:spPr bwMode="auto">
                  <a:xfrm>
                    <a:off x="3334" y="2052"/>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00" name="Freeform 62"/>
                  <p:cNvSpPr>
                    <a:spLocks/>
                  </p:cNvSpPr>
                  <p:nvPr/>
                </p:nvSpPr>
                <p:spPr bwMode="auto">
                  <a:xfrm>
                    <a:off x="3324" y="201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01" name="Freeform 63"/>
                  <p:cNvSpPr>
                    <a:spLocks/>
                  </p:cNvSpPr>
                  <p:nvPr/>
                </p:nvSpPr>
                <p:spPr bwMode="auto">
                  <a:xfrm>
                    <a:off x="3324" y="2014"/>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02" name="Freeform 64"/>
                  <p:cNvSpPr>
                    <a:spLocks/>
                  </p:cNvSpPr>
                  <p:nvPr/>
                </p:nvSpPr>
                <p:spPr bwMode="auto">
                  <a:xfrm>
                    <a:off x="3324" y="2046"/>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03" name="Freeform 65"/>
                  <p:cNvSpPr>
                    <a:spLocks/>
                  </p:cNvSpPr>
                  <p:nvPr/>
                </p:nvSpPr>
                <p:spPr bwMode="auto">
                  <a:xfrm>
                    <a:off x="3162" y="1916"/>
                    <a:ext cx="16" cy="22"/>
                  </a:xfrm>
                  <a:custGeom>
                    <a:avLst/>
                    <a:gdLst>
                      <a:gd name="T0" fmla="*/ 16 w 16"/>
                      <a:gd name="T1" fmla="*/ 10 h 22"/>
                      <a:gd name="T2" fmla="*/ 16 w 16"/>
                      <a:gd name="T3" fmla="*/ 22 h 22"/>
                      <a:gd name="T4" fmla="*/ 0 w 16"/>
                      <a:gd name="T5" fmla="*/ 12 h 22"/>
                      <a:gd name="T6" fmla="*/ 0 w 16"/>
                      <a:gd name="T7" fmla="*/ 0 h 22"/>
                      <a:gd name="T8" fmla="*/ 16 w 16"/>
                      <a:gd name="T9" fmla="*/ 10 h 22"/>
                    </a:gdLst>
                    <a:ahLst/>
                    <a:cxnLst>
                      <a:cxn ang="0">
                        <a:pos x="T0" y="T1"/>
                      </a:cxn>
                      <a:cxn ang="0">
                        <a:pos x="T2" y="T3"/>
                      </a:cxn>
                      <a:cxn ang="0">
                        <a:pos x="T4" y="T5"/>
                      </a:cxn>
                      <a:cxn ang="0">
                        <a:pos x="T6" y="T7"/>
                      </a:cxn>
                      <a:cxn ang="0">
                        <a:pos x="T8" y="T9"/>
                      </a:cxn>
                    </a:cxnLst>
                    <a:rect l="0" t="0" r="r" b="b"/>
                    <a:pathLst>
                      <a:path w="16" h="22">
                        <a:moveTo>
                          <a:pt x="16" y="10"/>
                        </a:moveTo>
                        <a:lnTo>
                          <a:pt x="16" y="22"/>
                        </a:lnTo>
                        <a:lnTo>
                          <a:pt x="0" y="12"/>
                        </a:lnTo>
                        <a:lnTo>
                          <a:pt x="0" y="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04" name="Freeform 66"/>
                  <p:cNvSpPr>
                    <a:spLocks/>
                  </p:cNvSpPr>
                  <p:nvPr/>
                </p:nvSpPr>
                <p:spPr bwMode="auto">
                  <a:xfrm>
                    <a:off x="3176" y="1928"/>
                    <a:ext cx="2" cy="10"/>
                  </a:xfrm>
                  <a:custGeom>
                    <a:avLst/>
                    <a:gdLst>
                      <a:gd name="T0" fmla="*/ 0 w 2"/>
                      <a:gd name="T1" fmla="*/ 0 h 10"/>
                      <a:gd name="T2" fmla="*/ 2 w 2"/>
                      <a:gd name="T3" fmla="*/ 0 h 10"/>
                      <a:gd name="T4" fmla="*/ 2 w 2"/>
                      <a:gd name="T5" fmla="*/ 8 h 10"/>
                      <a:gd name="T6" fmla="*/ 0 w 2"/>
                      <a:gd name="T7" fmla="*/ 10 h 10"/>
                      <a:gd name="T8" fmla="*/ 0 w 2"/>
                      <a:gd name="T9" fmla="*/ 0 h 10"/>
                    </a:gdLst>
                    <a:ahLst/>
                    <a:cxnLst>
                      <a:cxn ang="0">
                        <a:pos x="T0" y="T1"/>
                      </a:cxn>
                      <a:cxn ang="0">
                        <a:pos x="T2" y="T3"/>
                      </a:cxn>
                      <a:cxn ang="0">
                        <a:pos x="T4" y="T5"/>
                      </a:cxn>
                      <a:cxn ang="0">
                        <a:pos x="T6" y="T7"/>
                      </a:cxn>
                      <a:cxn ang="0">
                        <a:pos x="T8" y="T9"/>
                      </a:cxn>
                    </a:cxnLst>
                    <a:rect l="0" t="0" r="r" b="b"/>
                    <a:pathLst>
                      <a:path w="2" h="10">
                        <a:moveTo>
                          <a:pt x="0" y="0"/>
                        </a:moveTo>
                        <a:lnTo>
                          <a:pt x="2" y="0"/>
                        </a:lnTo>
                        <a:lnTo>
                          <a:pt x="2" y="8"/>
                        </a:lnTo>
                        <a:lnTo>
                          <a:pt x="0" y="10"/>
                        </a:lnTo>
                        <a:lnTo>
                          <a:pt x="0" y="0"/>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05" name="Freeform 67"/>
                  <p:cNvSpPr>
                    <a:spLocks/>
                  </p:cNvSpPr>
                  <p:nvPr/>
                </p:nvSpPr>
                <p:spPr bwMode="auto">
                  <a:xfrm>
                    <a:off x="3160" y="1918"/>
                    <a:ext cx="18" cy="10"/>
                  </a:xfrm>
                  <a:custGeom>
                    <a:avLst/>
                    <a:gdLst>
                      <a:gd name="T0" fmla="*/ 0 w 18"/>
                      <a:gd name="T1" fmla="*/ 2 h 10"/>
                      <a:gd name="T2" fmla="*/ 2 w 18"/>
                      <a:gd name="T3" fmla="*/ 0 h 10"/>
                      <a:gd name="T4" fmla="*/ 18 w 18"/>
                      <a:gd name="T5" fmla="*/ 10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2" y="0"/>
                        </a:lnTo>
                        <a:lnTo>
                          <a:pt x="18" y="10"/>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06" name="Freeform 68"/>
                  <p:cNvSpPr>
                    <a:spLocks/>
                  </p:cNvSpPr>
                  <p:nvPr/>
                </p:nvSpPr>
                <p:spPr bwMode="auto">
                  <a:xfrm>
                    <a:off x="3160" y="1920"/>
                    <a:ext cx="16" cy="18"/>
                  </a:xfrm>
                  <a:custGeom>
                    <a:avLst/>
                    <a:gdLst>
                      <a:gd name="T0" fmla="*/ 16 w 16"/>
                      <a:gd name="T1" fmla="*/ 8 h 18"/>
                      <a:gd name="T2" fmla="*/ 16 w 16"/>
                      <a:gd name="T3" fmla="*/ 18 h 18"/>
                      <a:gd name="T4" fmla="*/ 0 w 16"/>
                      <a:gd name="T5" fmla="*/ 10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10"/>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07" name="Freeform 69"/>
                  <p:cNvSpPr>
                    <a:spLocks/>
                  </p:cNvSpPr>
                  <p:nvPr/>
                </p:nvSpPr>
                <p:spPr bwMode="auto">
                  <a:xfrm>
                    <a:off x="3456" y="1824"/>
                    <a:ext cx="340" cy="242"/>
                  </a:xfrm>
                  <a:custGeom>
                    <a:avLst/>
                    <a:gdLst>
                      <a:gd name="T0" fmla="*/ 0 w 340"/>
                      <a:gd name="T1" fmla="*/ 196 h 242"/>
                      <a:gd name="T2" fmla="*/ 340 w 340"/>
                      <a:gd name="T3" fmla="*/ 0 h 242"/>
                      <a:gd name="T4" fmla="*/ 340 w 340"/>
                      <a:gd name="T5" fmla="*/ 44 h 242"/>
                      <a:gd name="T6" fmla="*/ 0 w 340"/>
                      <a:gd name="T7" fmla="*/ 242 h 242"/>
                      <a:gd name="T8" fmla="*/ 0 w 340"/>
                      <a:gd name="T9" fmla="*/ 196 h 242"/>
                    </a:gdLst>
                    <a:ahLst/>
                    <a:cxnLst>
                      <a:cxn ang="0">
                        <a:pos x="T0" y="T1"/>
                      </a:cxn>
                      <a:cxn ang="0">
                        <a:pos x="T2" y="T3"/>
                      </a:cxn>
                      <a:cxn ang="0">
                        <a:pos x="T4" y="T5"/>
                      </a:cxn>
                      <a:cxn ang="0">
                        <a:pos x="T6" y="T7"/>
                      </a:cxn>
                      <a:cxn ang="0">
                        <a:pos x="T8" y="T9"/>
                      </a:cxn>
                    </a:cxnLst>
                    <a:rect l="0" t="0" r="r" b="b"/>
                    <a:pathLst>
                      <a:path w="340" h="242">
                        <a:moveTo>
                          <a:pt x="0" y="196"/>
                        </a:moveTo>
                        <a:lnTo>
                          <a:pt x="340" y="0"/>
                        </a:lnTo>
                        <a:lnTo>
                          <a:pt x="340" y="44"/>
                        </a:lnTo>
                        <a:lnTo>
                          <a:pt x="0" y="242"/>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08" name="Freeform 70"/>
                  <p:cNvSpPr>
                    <a:spLocks/>
                  </p:cNvSpPr>
                  <p:nvPr/>
                </p:nvSpPr>
                <p:spPr bwMode="auto">
                  <a:xfrm>
                    <a:off x="3160" y="1652"/>
                    <a:ext cx="636" cy="368"/>
                  </a:xfrm>
                  <a:custGeom>
                    <a:avLst/>
                    <a:gdLst>
                      <a:gd name="T0" fmla="*/ 0 w 636"/>
                      <a:gd name="T1" fmla="*/ 198 h 368"/>
                      <a:gd name="T2" fmla="*/ 338 w 636"/>
                      <a:gd name="T3" fmla="*/ 0 h 368"/>
                      <a:gd name="T4" fmla="*/ 636 w 636"/>
                      <a:gd name="T5" fmla="*/ 172 h 368"/>
                      <a:gd name="T6" fmla="*/ 296 w 636"/>
                      <a:gd name="T7" fmla="*/ 368 h 368"/>
                      <a:gd name="T8" fmla="*/ 0 w 636"/>
                      <a:gd name="T9" fmla="*/ 198 h 368"/>
                    </a:gdLst>
                    <a:ahLst/>
                    <a:cxnLst>
                      <a:cxn ang="0">
                        <a:pos x="T0" y="T1"/>
                      </a:cxn>
                      <a:cxn ang="0">
                        <a:pos x="T2" y="T3"/>
                      </a:cxn>
                      <a:cxn ang="0">
                        <a:pos x="T4" y="T5"/>
                      </a:cxn>
                      <a:cxn ang="0">
                        <a:pos x="T6" y="T7"/>
                      </a:cxn>
                      <a:cxn ang="0">
                        <a:pos x="T8" y="T9"/>
                      </a:cxn>
                    </a:cxnLst>
                    <a:rect l="0" t="0" r="r" b="b"/>
                    <a:pathLst>
                      <a:path w="636" h="368">
                        <a:moveTo>
                          <a:pt x="0" y="198"/>
                        </a:moveTo>
                        <a:lnTo>
                          <a:pt x="338" y="0"/>
                        </a:lnTo>
                        <a:lnTo>
                          <a:pt x="636" y="172"/>
                        </a:lnTo>
                        <a:lnTo>
                          <a:pt x="296" y="368"/>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09" name="Freeform 71"/>
                  <p:cNvSpPr>
                    <a:spLocks/>
                  </p:cNvSpPr>
                  <p:nvPr/>
                </p:nvSpPr>
                <p:spPr bwMode="auto">
                  <a:xfrm>
                    <a:off x="3160" y="1850"/>
                    <a:ext cx="296" cy="216"/>
                  </a:xfrm>
                  <a:custGeom>
                    <a:avLst/>
                    <a:gdLst>
                      <a:gd name="T0" fmla="*/ 296 w 296"/>
                      <a:gd name="T1" fmla="*/ 170 h 216"/>
                      <a:gd name="T2" fmla="*/ 296 w 296"/>
                      <a:gd name="T3" fmla="*/ 216 h 216"/>
                      <a:gd name="T4" fmla="*/ 0 w 296"/>
                      <a:gd name="T5" fmla="*/ 44 h 216"/>
                      <a:gd name="T6" fmla="*/ 0 w 296"/>
                      <a:gd name="T7" fmla="*/ 0 h 216"/>
                      <a:gd name="T8" fmla="*/ 296 w 296"/>
                      <a:gd name="T9" fmla="*/ 170 h 216"/>
                    </a:gdLst>
                    <a:ahLst/>
                    <a:cxnLst>
                      <a:cxn ang="0">
                        <a:pos x="T0" y="T1"/>
                      </a:cxn>
                      <a:cxn ang="0">
                        <a:pos x="T2" y="T3"/>
                      </a:cxn>
                      <a:cxn ang="0">
                        <a:pos x="T4" y="T5"/>
                      </a:cxn>
                      <a:cxn ang="0">
                        <a:pos x="T6" y="T7"/>
                      </a:cxn>
                      <a:cxn ang="0">
                        <a:pos x="T8" y="T9"/>
                      </a:cxn>
                    </a:cxnLst>
                    <a:rect l="0" t="0" r="r" b="b"/>
                    <a:pathLst>
                      <a:path w="296" h="216">
                        <a:moveTo>
                          <a:pt x="296" y="170"/>
                        </a:moveTo>
                        <a:lnTo>
                          <a:pt x="296" y="216"/>
                        </a:lnTo>
                        <a:lnTo>
                          <a:pt x="0" y="44"/>
                        </a:lnTo>
                        <a:lnTo>
                          <a:pt x="0" y="0"/>
                        </a:lnTo>
                        <a:lnTo>
                          <a:pt x="296" y="17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10" name="Freeform 72"/>
                  <p:cNvSpPr>
                    <a:spLocks/>
                  </p:cNvSpPr>
                  <p:nvPr/>
                </p:nvSpPr>
                <p:spPr bwMode="auto">
                  <a:xfrm>
                    <a:off x="3180" y="1870"/>
                    <a:ext cx="100" cy="72"/>
                  </a:xfrm>
                  <a:custGeom>
                    <a:avLst/>
                    <a:gdLst>
                      <a:gd name="T0" fmla="*/ 0 w 100"/>
                      <a:gd name="T1" fmla="*/ 14 h 72"/>
                      <a:gd name="T2" fmla="*/ 0 w 100"/>
                      <a:gd name="T3" fmla="*/ 0 h 72"/>
                      <a:gd name="T4" fmla="*/ 100 w 100"/>
                      <a:gd name="T5" fmla="*/ 56 h 72"/>
                      <a:gd name="T6" fmla="*/ 100 w 100"/>
                      <a:gd name="T7" fmla="*/ 72 h 72"/>
                      <a:gd name="T8" fmla="*/ 0 w 100"/>
                      <a:gd name="T9" fmla="*/ 14 h 72"/>
                    </a:gdLst>
                    <a:ahLst/>
                    <a:cxnLst>
                      <a:cxn ang="0">
                        <a:pos x="T0" y="T1"/>
                      </a:cxn>
                      <a:cxn ang="0">
                        <a:pos x="T2" y="T3"/>
                      </a:cxn>
                      <a:cxn ang="0">
                        <a:pos x="T4" y="T5"/>
                      </a:cxn>
                      <a:cxn ang="0">
                        <a:pos x="T6" y="T7"/>
                      </a:cxn>
                      <a:cxn ang="0">
                        <a:pos x="T8" y="T9"/>
                      </a:cxn>
                    </a:cxnLst>
                    <a:rect l="0" t="0" r="r" b="b"/>
                    <a:pathLst>
                      <a:path w="100" h="72">
                        <a:moveTo>
                          <a:pt x="0" y="14"/>
                        </a:moveTo>
                        <a:lnTo>
                          <a:pt x="0" y="0"/>
                        </a:lnTo>
                        <a:lnTo>
                          <a:pt x="100" y="56"/>
                        </a:lnTo>
                        <a:lnTo>
                          <a:pt x="100"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11" name="Rectangle 73"/>
                  <p:cNvSpPr>
                    <a:spLocks noChangeArrowheads="1"/>
                  </p:cNvSpPr>
                  <p:nvPr/>
                </p:nvSpPr>
                <p:spPr bwMode="auto">
                  <a:xfrm>
                    <a:off x="3180" y="1870"/>
                    <a:ext cx="2" cy="1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12" name="Freeform 74"/>
                  <p:cNvSpPr>
                    <a:spLocks/>
                  </p:cNvSpPr>
                  <p:nvPr/>
                </p:nvSpPr>
                <p:spPr bwMode="auto">
                  <a:xfrm>
                    <a:off x="3180" y="1884"/>
                    <a:ext cx="100" cy="58"/>
                  </a:xfrm>
                  <a:custGeom>
                    <a:avLst/>
                    <a:gdLst>
                      <a:gd name="T0" fmla="*/ 100 w 100"/>
                      <a:gd name="T1" fmla="*/ 58 h 58"/>
                      <a:gd name="T2" fmla="*/ 100 w 100"/>
                      <a:gd name="T3" fmla="*/ 56 h 58"/>
                      <a:gd name="T4" fmla="*/ 2 w 100"/>
                      <a:gd name="T5" fmla="*/ 0 h 58"/>
                      <a:gd name="T6" fmla="*/ 0 w 100"/>
                      <a:gd name="T7" fmla="*/ 0 h 58"/>
                      <a:gd name="T8" fmla="*/ 100 w 100"/>
                      <a:gd name="T9" fmla="*/ 58 h 58"/>
                    </a:gdLst>
                    <a:ahLst/>
                    <a:cxnLst>
                      <a:cxn ang="0">
                        <a:pos x="T0" y="T1"/>
                      </a:cxn>
                      <a:cxn ang="0">
                        <a:pos x="T2" y="T3"/>
                      </a:cxn>
                      <a:cxn ang="0">
                        <a:pos x="T4" y="T5"/>
                      </a:cxn>
                      <a:cxn ang="0">
                        <a:pos x="T6" y="T7"/>
                      </a:cxn>
                      <a:cxn ang="0">
                        <a:pos x="T8" y="T9"/>
                      </a:cxn>
                    </a:cxnLst>
                    <a:rect l="0" t="0" r="r" b="b"/>
                    <a:pathLst>
                      <a:path w="100" h="58">
                        <a:moveTo>
                          <a:pt x="100" y="58"/>
                        </a:moveTo>
                        <a:lnTo>
                          <a:pt x="100" y="56"/>
                        </a:lnTo>
                        <a:lnTo>
                          <a:pt x="2" y="0"/>
                        </a:lnTo>
                        <a:lnTo>
                          <a:pt x="0" y="0"/>
                        </a:lnTo>
                        <a:lnTo>
                          <a:pt x="100"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13" name="Freeform 75"/>
                  <p:cNvSpPr>
                    <a:spLocks/>
                  </p:cNvSpPr>
                  <p:nvPr/>
                </p:nvSpPr>
                <p:spPr bwMode="auto">
                  <a:xfrm>
                    <a:off x="3442" y="202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14" name="Freeform 76"/>
                  <p:cNvSpPr>
                    <a:spLocks/>
                  </p:cNvSpPr>
                  <p:nvPr/>
                </p:nvSpPr>
                <p:spPr bwMode="auto">
                  <a:xfrm>
                    <a:off x="3442" y="202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15" name="Freeform 77"/>
                  <p:cNvSpPr>
                    <a:spLocks/>
                  </p:cNvSpPr>
                  <p:nvPr/>
                </p:nvSpPr>
                <p:spPr bwMode="auto">
                  <a:xfrm>
                    <a:off x="3442" y="2050"/>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16" name="Freeform 78"/>
                  <p:cNvSpPr>
                    <a:spLocks/>
                  </p:cNvSpPr>
                  <p:nvPr/>
                </p:nvSpPr>
                <p:spPr bwMode="auto">
                  <a:xfrm>
                    <a:off x="3432" y="201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17" name="Freeform 79"/>
                  <p:cNvSpPr>
                    <a:spLocks/>
                  </p:cNvSpPr>
                  <p:nvPr/>
                </p:nvSpPr>
                <p:spPr bwMode="auto">
                  <a:xfrm>
                    <a:off x="3432" y="201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18" name="Freeform 80"/>
                  <p:cNvSpPr>
                    <a:spLocks/>
                  </p:cNvSpPr>
                  <p:nvPr/>
                </p:nvSpPr>
                <p:spPr bwMode="auto">
                  <a:xfrm>
                    <a:off x="3432" y="204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19" name="Freeform 81"/>
                  <p:cNvSpPr>
                    <a:spLocks/>
                  </p:cNvSpPr>
                  <p:nvPr/>
                </p:nvSpPr>
                <p:spPr bwMode="auto">
                  <a:xfrm>
                    <a:off x="3420" y="200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20" name="Freeform 82"/>
                  <p:cNvSpPr>
                    <a:spLocks/>
                  </p:cNvSpPr>
                  <p:nvPr/>
                </p:nvSpPr>
                <p:spPr bwMode="auto">
                  <a:xfrm>
                    <a:off x="3420" y="200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21" name="Freeform 83"/>
                  <p:cNvSpPr>
                    <a:spLocks/>
                  </p:cNvSpPr>
                  <p:nvPr/>
                </p:nvSpPr>
                <p:spPr bwMode="auto">
                  <a:xfrm>
                    <a:off x="3420" y="203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22" name="Freeform 84"/>
                  <p:cNvSpPr>
                    <a:spLocks/>
                  </p:cNvSpPr>
                  <p:nvPr/>
                </p:nvSpPr>
                <p:spPr bwMode="auto">
                  <a:xfrm>
                    <a:off x="3410" y="200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23" name="Freeform 85"/>
                  <p:cNvSpPr>
                    <a:spLocks/>
                  </p:cNvSpPr>
                  <p:nvPr/>
                </p:nvSpPr>
                <p:spPr bwMode="auto">
                  <a:xfrm>
                    <a:off x="3410" y="2002"/>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24" name="Freeform 86"/>
                  <p:cNvSpPr>
                    <a:spLocks/>
                  </p:cNvSpPr>
                  <p:nvPr/>
                </p:nvSpPr>
                <p:spPr bwMode="auto">
                  <a:xfrm>
                    <a:off x="3410" y="203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25" name="Freeform 87"/>
                  <p:cNvSpPr>
                    <a:spLocks/>
                  </p:cNvSpPr>
                  <p:nvPr/>
                </p:nvSpPr>
                <p:spPr bwMode="auto">
                  <a:xfrm>
                    <a:off x="3400" y="199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26" name="Freeform 88"/>
                  <p:cNvSpPr>
                    <a:spLocks/>
                  </p:cNvSpPr>
                  <p:nvPr/>
                </p:nvSpPr>
                <p:spPr bwMode="auto">
                  <a:xfrm>
                    <a:off x="3400" y="1996"/>
                    <a:ext cx="2" cy="32"/>
                  </a:xfrm>
                  <a:custGeom>
                    <a:avLst/>
                    <a:gdLst>
                      <a:gd name="T0" fmla="*/ 0 w 2"/>
                      <a:gd name="T1" fmla="*/ 32 h 32"/>
                      <a:gd name="T2" fmla="*/ 0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27" name="Freeform 89"/>
                  <p:cNvSpPr>
                    <a:spLocks/>
                  </p:cNvSpPr>
                  <p:nvPr/>
                </p:nvSpPr>
                <p:spPr bwMode="auto">
                  <a:xfrm>
                    <a:off x="3400" y="2026"/>
                    <a:ext cx="6" cy="6"/>
                  </a:xfrm>
                  <a:custGeom>
                    <a:avLst/>
                    <a:gdLst>
                      <a:gd name="T0" fmla="*/ 6 w 6"/>
                      <a:gd name="T1" fmla="*/ 6 h 6"/>
                      <a:gd name="T2" fmla="*/ 6 w 6"/>
                      <a:gd name="T3" fmla="*/ 2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28" name="Freeform 90"/>
                  <p:cNvSpPr>
                    <a:spLocks/>
                  </p:cNvSpPr>
                  <p:nvPr/>
                </p:nvSpPr>
                <p:spPr bwMode="auto">
                  <a:xfrm>
                    <a:off x="3388" y="1990"/>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29" name="Rectangle 91"/>
                  <p:cNvSpPr>
                    <a:spLocks noChangeArrowheads="1"/>
                  </p:cNvSpPr>
                  <p:nvPr/>
                </p:nvSpPr>
                <p:spPr bwMode="auto">
                  <a:xfrm>
                    <a:off x="3388" y="199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30" name="Freeform 92"/>
                  <p:cNvSpPr>
                    <a:spLocks/>
                  </p:cNvSpPr>
                  <p:nvPr/>
                </p:nvSpPr>
                <p:spPr bwMode="auto">
                  <a:xfrm>
                    <a:off x="3388" y="2020"/>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31" name="Freeform 93"/>
                  <p:cNvSpPr>
                    <a:spLocks/>
                  </p:cNvSpPr>
                  <p:nvPr/>
                </p:nvSpPr>
                <p:spPr bwMode="auto">
                  <a:xfrm>
                    <a:off x="3378" y="1984"/>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32" name="Rectangle 94"/>
                  <p:cNvSpPr>
                    <a:spLocks noChangeArrowheads="1"/>
                  </p:cNvSpPr>
                  <p:nvPr/>
                </p:nvSpPr>
                <p:spPr bwMode="auto">
                  <a:xfrm>
                    <a:off x="3378" y="198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33" name="Freeform 95"/>
                  <p:cNvSpPr>
                    <a:spLocks/>
                  </p:cNvSpPr>
                  <p:nvPr/>
                </p:nvSpPr>
                <p:spPr bwMode="auto">
                  <a:xfrm>
                    <a:off x="3378" y="2014"/>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34" name="Freeform 96"/>
                  <p:cNvSpPr>
                    <a:spLocks/>
                  </p:cNvSpPr>
                  <p:nvPr/>
                </p:nvSpPr>
                <p:spPr bwMode="auto">
                  <a:xfrm>
                    <a:off x="3366" y="197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35" name="Freeform 97"/>
                  <p:cNvSpPr>
                    <a:spLocks/>
                  </p:cNvSpPr>
                  <p:nvPr/>
                </p:nvSpPr>
                <p:spPr bwMode="auto">
                  <a:xfrm>
                    <a:off x="3366" y="197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36" name="Freeform 98"/>
                  <p:cNvSpPr>
                    <a:spLocks/>
                  </p:cNvSpPr>
                  <p:nvPr/>
                </p:nvSpPr>
                <p:spPr bwMode="auto">
                  <a:xfrm>
                    <a:off x="3366" y="2008"/>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37" name="Freeform 99"/>
                  <p:cNvSpPr>
                    <a:spLocks/>
                  </p:cNvSpPr>
                  <p:nvPr/>
                </p:nvSpPr>
                <p:spPr bwMode="auto">
                  <a:xfrm>
                    <a:off x="3356" y="197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38" name="Freeform 100"/>
                  <p:cNvSpPr>
                    <a:spLocks/>
                  </p:cNvSpPr>
                  <p:nvPr/>
                </p:nvSpPr>
                <p:spPr bwMode="auto">
                  <a:xfrm>
                    <a:off x="3356" y="197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39" name="Freeform 101"/>
                  <p:cNvSpPr>
                    <a:spLocks/>
                  </p:cNvSpPr>
                  <p:nvPr/>
                </p:nvSpPr>
                <p:spPr bwMode="auto">
                  <a:xfrm>
                    <a:off x="3356" y="2002"/>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40" name="Freeform 102"/>
                  <p:cNvSpPr>
                    <a:spLocks/>
                  </p:cNvSpPr>
                  <p:nvPr/>
                </p:nvSpPr>
                <p:spPr bwMode="auto">
                  <a:xfrm>
                    <a:off x="3346" y="196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41" name="Freeform 103"/>
                  <p:cNvSpPr>
                    <a:spLocks/>
                  </p:cNvSpPr>
                  <p:nvPr/>
                </p:nvSpPr>
                <p:spPr bwMode="auto">
                  <a:xfrm>
                    <a:off x="3346" y="196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42" name="Freeform 104"/>
                  <p:cNvSpPr>
                    <a:spLocks/>
                  </p:cNvSpPr>
                  <p:nvPr/>
                </p:nvSpPr>
                <p:spPr bwMode="auto">
                  <a:xfrm>
                    <a:off x="3346" y="199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43" name="Freeform 105"/>
                  <p:cNvSpPr>
                    <a:spLocks/>
                  </p:cNvSpPr>
                  <p:nvPr/>
                </p:nvSpPr>
                <p:spPr bwMode="auto">
                  <a:xfrm>
                    <a:off x="3334" y="195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44" name="Freeform 106"/>
                  <p:cNvSpPr>
                    <a:spLocks/>
                  </p:cNvSpPr>
                  <p:nvPr/>
                </p:nvSpPr>
                <p:spPr bwMode="auto">
                  <a:xfrm>
                    <a:off x="3334" y="195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45" name="Freeform 107"/>
                  <p:cNvSpPr>
                    <a:spLocks/>
                  </p:cNvSpPr>
                  <p:nvPr/>
                </p:nvSpPr>
                <p:spPr bwMode="auto">
                  <a:xfrm>
                    <a:off x="3334" y="198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46" name="Freeform 108"/>
                  <p:cNvSpPr>
                    <a:spLocks/>
                  </p:cNvSpPr>
                  <p:nvPr/>
                </p:nvSpPr>
                <p:spPr bwMode="auto">
                  <a:xfrm>
                    <a:off x="3324" y="195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47" name="Freeform 109"/>
                  <p:cNvSpPr>
                    <a:spLocks/>
                  </p:cNvSpPr>
                  <p:nvPr/>
                </p:nvSpPr>
                <p:spPr bwMode="auto">
                  <a:xfrm>
                    <a:off x="3324" y="195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48" name="Freeform 110"/>
                  <p:cNvSpPr>
                    <a:spLocks/>
                  </p:cNvSpPr>
                  <p:nvPr/>
                </p:nvSpPr>
                <p:spPr bwMode="auto">
                  <a:xfrm>
                    <a:off x="3324" y="198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49" name="Freeform 111"/>
                  <p:cNvSpPr>
                    <a:spLocks/>
                  </p:cNvSpPr>
                  <p:nvPr/>
                </p:nvSpPr>
                <p:spPr bwMode="auto">
                  <a:xfrm>
                    <a:off x="3162" y="1854"/>
                    <a:ext cx="16" cy="22"/>
                  </a:xfrm>
                  <a:custGeom>
                    <a:avLst/>
                    <a:gdLst>
                      <a:gd name="T0" fmla="*/ 16 w 16"/>
                      <a:gd name="T1" fmla="*/ 10 h 22"/>
                      <a:gd name="T2" fmla="*/ 16 w 16"/>
                      <a:gd name="T3" fmla="*/ 22 h 22"/>
                      <a:gd name="T4" fmla="*/ 0 w 16"/>
                      <a:gd name="T5" fmla="*/ 12 h 22"/>
                      <a:gd name="T6" fmla="*/ 0 w 16"/>
                      <a:gd name="T7" fmla="*/ 0 h 22"/>
                      <a:gd name="T8" fmla="*/ 16 w 16"/>
                      <a:gd name="T9" fmla="*/ 10 h 22"/>
                    </a:gdLst>
                    <a:ahLst/>
                    <a:cxnLst>
                      <a:cxn ang="0">
                        <a:pos x="T0" y="T1"/>
                      </a:cxn>
                      <a:cxn ang="0">
                        <a:pos x="T2" y="T3"/>
                      </a:cxn>
                      <a:cxn ang="0">
                        <a:pos x="T4" y="T5"/>
                      </a:cxn>
                      <a:cxn ang="0">
                        <a:pos x="T6" y="T7"/>
                      </a:cxn>
                      <a:cxn ang="0">
                        <a:pos x="T8" y="T9"/>
                      </a:cxn>
                    </a:cxnLst>
                    <a:rect l="0" t="0" r="r" b="b"/>
                    <a:pathLst>
                      <a:path w="16" h="22">
                        <a:moveTo>
                          <a:pt x="16" y="10"/>
                        </a:moveTo>
                        <a:lnTo>
                          <a:pt x="16" y="22"/>
                        </a:lnTo>
                        <a:lnTo>
                          <a:pt x="0" y="12"/>
                        </a:lnTo>
                        <a:lnTo>
                          <a:pt x="0" y="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50" name="Freeform 112"/>
                  <p:cNvSpPr>
                    <a:spLocks/>
                  </p:cNvSpPr>
                  <p:nvPr/>
                </p:nvSpPr>
                <p:spPr bwMode="auto">
                  <a:xfrm>
                    <a:off x="3176" y="1864"/>
                    <a:ext cx="2" cy="12"/>
                  </a:xfrm>
                  <a:custGeom>
                    <a:avLst/>
                    <a:gdLst>
                      <a:gd name="T0" fmla="*/ 0 w 2"/>
                      <a:gd name="T1" fmla="*/ 2 h 12"/>
                      <a:gd name="T2" fmla="*/ 2 w 2"/>
                      <a:gd name="T3" fmla="*/ 0 h 12"/>
                      <a:gd name="T4" fmla="*/ 2 w 2"/>
                      <a:gd name="T5" fmla="*/ 10 h 12"/>
                      <a:gd name="T6" fmla="*/ 0 w 2"/>
                      <a:gd name="T7" fmla="*/ 12 h 12"/>
                      <a:gd name="T8" fmla="*/ 0 w 2"/>
                      <a:gd name="T9" fmla="*/ 2 h 12"/>
                    </a:gdLst>
                    <a:ahLst/>
                    <a:cxnLst>
                      <a:cxn ang="0">
                        <a:pos x="T0" y="T1"/>
                      </a:cxn>
                      <a:cxn ang="0">
                        <a:pos x="T2" y="T3"/>
                      </a:cxn>
                      <a:cxn ang="0">
                        <a:pos x="T4" y="T5"/>
                      </a:cxn>
                      <a:cxn ang="0">
                        <a:pos x="T6" y="T7"/>
                      </a:cxn>
                      <a:cxn ang="0">
                        <a:pos x="T8" y="T9"/>
                      </a:cxn>
                    </a:cxnLst>
                    <a:rect l="0" t="0" r="r" b="b"/>
                    <a:pathLst>
                      <a:path w="2" h="12">
                        <a:moveTo>
                          <a:pt x="0" y="2"/>
                        </a:moveTo>
                        <a:lnTo>
                          <a:pt x="2" y="0"/>
                        </a:lnTo>
                        <a:lnTo>
                          <a:pt x="2" y="10"/>
                        </a:lnTo>
                        <a:lnTo>
                          <a:pt x="0" y="12"/>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51" name="Freeform 113"/>
                  <p:cNvSpPr>
                    <a:spLocks/>
                  </p:cNvSpPr>
                  <p:nvPr/>
                </p:nvSpPr>
                <p:spPr bwMode="auto">
                  <a:xfrm>
                    <a:off x="3160" y="1856"/>
                    <a:ext cx="18" cy="10"/>
                  </a:xfrm>
                  <a:custGeom>
                    <a:avLst/>
                    <a:gdLst>
                      <a:gd name="T0" fmla="*/ 0 w 18"/>
                      <a:gd name="T1" fmla="*/ 2 h 10"/>
                      <a:gd name="T2" fmla="*/ 2 w 18"/>
                      <a:gd name="T3" fmla="*/ 0 h 10"/>
                      <a:gd name="T4" fmla="*/ 18 w 18"/>
                      <a:gd name="T5" fmla="*/ 8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2" y="0"/>
                        </a:lnTo>
                        <a:lnTo>
                          <a:pt x="18" y="8"/>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52" name="Freeform 114"/>
                  <p:cNvSpPr>
                    <a:spLocks/>
                  </p:cNvSpPr>
                  <p:nvPr/>
                </p:nvSpPr>
                <p:spPr bwMode="auto">
                  <a:xfrm>
                    <a:off x="3160" y="1858"/>
                    <a:ext cx="16" cy="18"/>
                  </a:xfrm>
                  <a:custGeom>
                    <a:avLst/>
                    <a:gdLst>
                      <a:gd name="T0" fmla="*/ 16 w 16"/>
                      <a:gd name="T1" fmla="*/ 8 h 18"/>
                      <a:gd name="T2" fmla="*/ 16 w 16"/>
                      <a:gd name="T3" fmla="*/ 18 h 18"/>
                      <a:gd name="T4" fmla="*/ 0 w 16"/>
                      <a:gd name="T5" fmla="*/ 8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8"/>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53" name="Freeform 115"/>
                  <p:cNvSpPr>
                    <a:spLocks/>
                  </p:cNvSpPr>
                  <p:nvPr/>
                </p:nvSpPr>
                <p:spPr bwMode="auto">
                  <a:xfrm>
                    <a:off x="3456" y="1760"/>
                    <a:ext cx="340" cy="244"/>
                  </a:xfrm>
                  <a:custGeom>
                    <a:avLst/>
                    <a:gdLst>
                      <a:gd name="T0" fmla="*/ 0 w 340"/>
                      <a:gd name="T1" fmla="*/ 198 h 244"/>
                      <a:gd name="T2" fmla="*/ 340 w 340"/>
                      <a:gd name="T3" fmla="*/ 0 h 244"/>
                      <a:gd name="T4" fmla="*/ 340 w 340"/>
                      <a:gd name="T5" fmla="*/ 46 h 244"/>
                      <a:gd name="T6" fmla="*/ 0 w 340"/>
                      <a:gd name="T7" fmla="*/ 244 h 244"/>
                      <a:gd name="T8" fmla="*/ 0 w 340"/>
                      <a:gd name="T9" fmla="*/ 198 h 244"/>
                    </a:gdLst>
                    <a:ahLst/>
                    <a:cxnLst>
                      <a:cxn ang="0">
                        <a:pos x="T0" y="T1"/>
                      </a:cxn>
                      <a:cxn ang="0">
                        <a:pos x="T2" y="T3"/>
                      </a:cxn>
                      <a:cxn ang="0">
                        <a:pos x="T4" y="T5"/>
                      </a:cxn>
                      <a:cxn ang="0">
                        <a:pos x="T6" y="T7"/>
                      </a:cxn>
                      <a:cxn ang="0">
                        <a:pos x="T8" y="T9"/>
                      </a:cxn>
                    </a:cxnLst>
                    <a:rect l="0" t="0" r="r" b="b"/>
                    <a:pathLst>
                      <a:path w="340" h="244">
                        <a:moveTo>
                          <a:pt x="0" y="198"/>
                        </a:moveTo>
                        <a:lnTo>
                          <a:pt x="340" y="0"/>
                        </a:lnTo>
                        <a:lnTo>
                          <a:pt x="340" y="46"/>
                        </a:lnTo>
                        <a:lnTo>
                          <a:pt x="0" y="244"/>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54" name="Freeform 116"/>
                  <p:cNvSpPr>
                    <a:spLocks/>
                  </p:cNvSpPr>
                  <p:nvPr/>
                </p:nvSpPr>
                <p:spPr bwMode="auto">
                  <a:xfrm>
                    <a:off x="3160" y="1590"/>
                    <a:ext cx="636" cy="368"/>
                  </a:xfrm>
                  <a:custGeom>
                    <a:avLst/>
                    <a:gdLst>
                      <a:gd name="T0" fmla="*/ 0 w 636"/>
                      <a:gd name="T1" fmla="*/ 196 h 368"/>
                      <a:gd name="T2" fmla="*/ 338 w 636"/>
                      <a:gd name="T3" fmla="*/ 0 h 368"/>
                      <a:gd name="T4" fmla="*/ 636 w 636"/>
                      <a:gd name="T5" fmla="*/ 170 h 368"/>
                      <a:gd name="T6" fmla="*/ 296 w 636"/>
                      <a:gd name="T7" fmla="*/ 368 h 368"/>
                      <a:gd name="T8" fmla="*/ 0 w 636"/>
                      <a:gd name="T9" fmla="*/ 196 h 368"/>
                    </a:gdLst>
                    <a:ahLst/>
                    <a:cxnLst>
                      <a:cxn ang="0">
                        <a:pos x="T0" y="T1"/>
                      </a:cxn>
                      <a:cxn ang="0">
                        <a:pos x="T2" y="T3"/>
                      </a:cxn>
                      <a:cxn ang="0">
                        <a:pos x="T4" y="T5"/>
                      </a:cxn>
                      <a:cxn ang="0">
                        <a:pos x="T6" y="T7"/>
                      </a:cxn>
                      <a:cxn ang="0">
                        <a:pos x="T8" y="T9"/>
                      </a:cxn>
                    </a:cxnLst>
                    <a:rect l="0" t="0" r="r" b="b"/>
                    <a:pathLst>
                      <a:path w="636" h="368">
                        <a:moveTo>
                          <a:pt x="0" y="196"/>
                        </a:moveTo>
                        <a:lnTo>
                          <a:pt x="338" y="0"/>
                        </a:lnTo>
                        <a:lnTo>
                          <a:pt x="636" y="170"/>
                        </a:lnTo>
                        <a:lnTo>
                          <a:pt x="296" y="368"/>
                        </a:lnTo>
                        <a:lnTo>
                          <a:pt x="0" y="19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55" name="Freeform 117"/>
                  <p:cNvSpPr>
                    <a:spLocks/>
                  </p:cNvSpPr>
                  <p:nvPr/>
                </p:nvSpPr>
                <p:spPr bwMode="auto">
                  <a:xfrm>
                    <a:off x="3160" y="1786"/>
                    <a:ext cx="296" cy="218"/>
                  </a:xfrm>
                  <a:custGeom>
                    <a:avLst/>
                    <a:gdLst>
                      <a:gd name="T0" fmla="*/ 296 w 296"/>
                      <a:gd name="T1" fmla="*/ 172 h 218"/>
                      <a:gd name="T2" fmla="*/ 296 w 296"/>
                      <a:gd name="T3" fmla="*/ 218 h 218"/>
                      <a:gd name="T4" fmla="*/ 0 w 296"/>
                      <a:gd name="T5" fmla="*/ 46 h 218"/>
                      <a:gd name="T6" fmla="*/ 0 w 296"/>
                      <a:gd name="T7" fmla="*/ 0 h 218"/>
                      <a:gd name="T8" fmla="*/ 296 w 296"/>
                      <a:gd name="T9" fmla="*/ 172 h 218"/>
                    </a:gdLst>
                    <a:ahLst/>
                    <a:cxnLst>
                      <a:cxn ang="0">
                        <a:pos x="T0" y="T1"/>
                      </a:cxn>
                      <a:cxn ang="0">
                        <a:pos x="T2" y="T3"/>
                      </a:cxn>
                      <a:cxn ang="0">
                        <a:pos x="T4" y="T5"/>
                      </a:cxn>
                      <a:cxn ang="0">
                        <a:pos x="T6" y="T7"/>
                      </a:cxn>
                      <a:cxn ang="0">
                        <a:pos x="T8" y="T9"/>
                      </a:cxn>
                    </a:cxnLst>
                    <a:rect l="0" t="0" r="r" b="b"/>
                    <a:pathLst>
                      <a:path w="296" h="218">
                        <a:moveTo>
                          <a:pt x="296" y="172"/>
                        </a:moveTo>
                        <a:lnTo>
                          <a:pt x="296" y="218"/>
                        </a:lnTo>
                        <a:lnTo>
                          <a:pt x="0" y="46"/>
                        </a:lnTo>
                        <a:lnTo>
                          <a:pt x="0" y="0"/>
                        </a:lnTo>
                        <a:lnTo>
                          <a:pt x="296"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56" name="Freeform 118"/>
                  <p:cNvSpPr>
                    <a:spLocks/>
                  </p:cNvSpPr>
                  <p:nvPr/>
                </p:nvSpPr>
                <p:spPr bwMode="auto">
                  <a:xfrm>
                    <a:off x="3180" y="1806"/>
                    <a:ext cx="100" cy="72"/>
                  </a:xfrm>
                  <a:custGeom>
                    <a:avLst/>
                    <a:gdLst>
                      <a:gd name="T0" fmla="*/ 0 w 100"/>
                      <a:gd name="T1" fmla="*/ 16 h 72"/>
                      <a:gd name="T2" fmla="*/ 0 w 100"/>
                      <a:gd name="T3" fmla="*/ 0 h 72"/>
                      <a:gd name="T4" fmla="*/ 100 w 100"/>
                      <a:gd name="T5" fmla="*/ 58 h 72"/>
                      <a:gd name="T6" fmla="*/ 100 w 100"/>
                      <a:gd name="T7" fmla="*/ 72 h 72"/>
                      <a:gd name="T8" fmla="*/ 0 w 100"/>
                      <a:gd name="T9" fmla="*/ 16 h 72"/>
                    </a:gdLst>
                    <a:ahLst/>
                    <a:cxnLst>
                      <a:cxn ang="0">
                        <a:pos x="T0" y="T1"/>
                      </a:cxn>
                      <a:cxn ang="0">
                        <a:pos x="T2" y="T3"/>
                      </a:cxn>
                      <a:cxn ang="0">
                        <a:pos x="T4" y="T5"/>
                      </a:cxn>
                      <a:cxn ang="0">
                        <a:pos x="T6" y="T7"/>
                      </a:cxn>
                      <a:cxn ang="0">
                        <a:pos x="T8" y="T9"/>
                      </a:cxn>
                    </a:cxnLst>
                    <a:rect l="0" t="0" r="r" b="b"/>
                    <a:pathLst>
                      <a:path w="100" h="72">
                        <a:moveTo>
                          <a:pt x="0" y="16"/>
                        </a:moveTo>
                        <a:lnTo>
                          <a:pt x="0" y="0"/>
                        </a:lnTo>
                        <a:lnTo>
                          <a:pt x="100" y="58"/>
                        </a:lnTo>
                        <a:lnTo>
                          <a:pt x="100" y="7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57" name="Freeform 119"/>
                  <p:cNvSpPr>
                    <a:spLocks/>
                  </p:cNvSpPr>
                  <p:nvPr/>
                </p:nvSpPr>
                <p:spPr bwMode="auto">
                  <a:xfrm>
                    <a:off x="3180" y="1806"/>
                    <a:ext cx="2" cy="16"/>
                  </a:xfrm>
                  <a:custGeom>
                    <a:avLst/>
                    <a:gdLst>
                      <a:gd name="T0" fmla="*/ 0 w 2"/>
                      <a:gd name="T1" fmla="*/ 16 h 16"/>
                      <a:gd name="T2" fmla="*/ 2 w 2"/>
                      <a:gd name="T3" fmla="*/ 14 h 16"/>
                      <a:gd name="T4" fmla="*/ 2 w 2"/>
                      <a:gd name="T5" fmla="*/ 2 h 16"/>
                      <a:gd name="T6" fmla="*/ 0 w 2"/>
                      <a:gd name="T7" fmla="*/ 0 h 16"/>
                      <a:gd name="T8" fmla="*/ 0 w 2"/>
                      <a:gd name="T9" fmla="*/ 16 h 16"/>
                    </a:gdLst>
                    <a:ahLst/>
                    <a:cxnLst>
                      <a:cxn ang="0">
                        <a:pos x="T0" y="T1"/>
                      </a:cxn>
                      <a:cxn ang="0">
                        <a:pos x="T2" y="T3"/>
                      </a:cxn>
                      <a:cxn ang="0">
                        <a:pos x="T4" y="T5"/>
                      </a:cxn>
                      <a:cxn ang="0">
                        <a:pos x="T6" y="T7"/>
                      </a:cxn>
                      <a:cxn ang="0">
                        <a:pos x="T8" y="T9"/>
                      </a:cxn>
                    </a:cxnLst>
                    <a:rect l="0" t="0" r="r" b="b"/>
                    <a:pathLst>
                      <a:path w="2" h="16">
                        <a:moveTo>
                          <a:pt x="0" y="16"/>
                        </a:moveTo>
                        <a:lnTo>
                          <a:pt x="2" y="14"/>
                        </a:lnTo>
                        <a:lnTo>
                          <a:pt x="2" y="2"/>
                        </a:lnTo>
                        <a:lnTo>
                          <a:pt x="0"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58" name="Freeform 120"/>
                  <p:cNvSpPr>
                    <a:spLocks/>
                  </p:cNvSpPr>
                  <p:nvPr/>
                </p:nvSpPr>
                <p:spPr bwMode="auto">
                  <a:xfrm>
                    <a:off x="3180" y="1820"/>
                    <a:ext cx="100" cy="58"/>
                  </a:xfrm>
                  <a:custGeom>
                    <a:avLst/>
                    <a:gdLst>
                      <a:gd name="T0" fmla="*/ 100 w 100"/>
                      <a:gd name="T1" fmla="*/ 58 h 58"/>
                      <a:gd name="T2" fmla="*/ 100 w 100"/>
                      <a:gd name="T3" fmla="*/ 56 h 58"/>
                      <a:gd name="T4" fmla="*/ 2 w 100"/>
                      <a:gd name="T5" fmla="*/ 0 h 58"/>
                      <a:gd name="T6" fmla="*/ 0 w 100"/>
                      <a:gd name="T7" fmla="*/ 2 h 58"/>
                      <a:gd name="T8" fmla="*/ 100 w 100"/>
                      <a:gd name="T9" fmla="*/ 58 h 58"/>
                    </a:gdLst>
                    <a:ahLst/>
                    <a:cxnLst>
                      <a:cxn ang="0">
                        <a:pos x="T0" y="T1"/>
                      </a:cxn>
                      <a:cxn ang="0">
                        <a:pos x="T2" y="T3"/>
                      </a:cxn>
                      <a:cxn ang="0">
                        <a:pos x="T4" y="T5"/>
                      </a:cxn>
                      <a:cxn ang="0">
                        <a:pos x="T6" y="T7"/>
                      </a:cxn>
                      <a:cxn ang="0">
                        <a:pos x="T8" y="T9"/>
                      </a:cxn>
                    </a:cxnLst>
                    <a:rect l="0" t="0" r="r" b="b"/>
                    <a:pathLst>
                      <a:path w="100" h="58">
                        <a:moveTo>
                          <a:pt x="100" y="58"/>
                        </a:moveTo>
                        <a:lnTo>
                          <a:pt x="100" y="56"/>
                        </a:lnTo>
                        <a:lnTo>
                          <a:pt x="2" y="0"/>
                        </a:lnTo>
                        <a:lnTo>
                          <a:pt x="0" y="2"/>
                        </a:lnTo>
                        <a:lnTo>
                          <a:pt x="100"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59" name="Freeform 121"/>
                  <p:cNvSpPr>
                    <a:spLocks/>
                  </p:cNvSpPr>
                  <p:nvPr/>
                </p:nvSpPr>
                <p:spPr bwMode="auto">
                  <a:xfrm>
                    <a:off x="3442" y="195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60" name="Freeform 122"/>
                  <p:cNvSpPr>
                    <a:spLocks/>
                  </p:cNvSpPr>
                  <p:nvPr/>
                </p:nvSpPr>
                <p:spPr bwMode="auto">
                  <a:xfrm>
                    <a:off x="3442" y="1958"/>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61" name="Freeform 123"/>
                  <p:cNvSpPr>
                    <a:spLocks/>
                  </p:cNvSpPr>
                  <p:nvPr/>
                </p:nvSpPr>
                <p:spPr bwMode="auto">
                  <a:xfrm>
                    <a:off x="3442" y="198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62" name="Freeform 124"/>
                  <p:cNvSpPr>
                    <a:spLocks/>
                  </p:cNvSpPr>
                  <p:nvPr/>
                </p:nvSpPr>
                <p:spPr bwMode="auto">
                  <a:xfrm>
                    <a:off x="3432" y="195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63" name="Freeform 125"/>
                  <p:cNvSpPr>
                    <a:spLocks/>
                  </p:cNvSpPr>
                  <p:nvPr/>
                </p:nvSpPr>
                <p:spPr bwMode="auto">
                  <a:xfrm>
                    <a:off x="3432" y="1952"/>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64" name="Freeform 126"/>
                  <p:cNvSpPr>
                    <a:spLocks/>
                  </p:cNvSpPr>
                  <p:nvPr/>
                </p:nvSpPr>
                <p:spPr bwMode="auto">
                  <a:xfrm>
                    <a:off x="3432" y="1982"/>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65" name="Freeform 127"/>
                  <p:cNvSpPr>
                    <a:spLocks/>
                  </p:cNvSpPr>
                  <p:nvPr/>
                </p:nvSpPr>
                <p:spPr bwMode="auto">
                  <a:xfrm>
                    <a:off x="3420" y="1946"/>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66" name="Rectangle 128"/>
                  <p:cNvSpPr>
                    <a:spLocks noChangeArrowheads="1"/>
                  </p:cNvSpPr>
                  <p:nvPr/>
                </p:nvSpPr>
                <p:spPr bwMode="auto">
                  <a:xfrm>
                    <a:off x="3420" y="1946"/>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67" name="Freeform 129"/>
                  <p:cNvSpPr>
                    <a:spLocks/>
                  </p:cNvSpPr>
                  <p:nvPr/>
                </p:nvSpPr>
                <p:spPr bwMode="auto">
                  <a:xfrm>
                    <a:off x="3420" y="1976"/>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68" name="Freeform 130"/>
                  <p:cNvSpPr>
                    <a:spLocks/>
                  </p:cNvSpPr>
                  <p:nvPr/>
                </p:nvSpPr>
                <p:spPr bwMode="auto">
                  <a:xfrm>
                    <a:off x="3410" y="1940"/>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69" name="Rectangle 131"/>
                  <p:cNvSpPr>
                    <a:spLocks noChangeArrowheads="1"/>
                  </p:cNvSpPr>
                  <p:nvPr/>
                </p:nvSpPr>
                <p:spPr bwMode="auto">
                  <a:xfrm>
                    <a:off x="3410" y="194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70" name="Freeform 132"/>
                  <p:cNvSpPr>
                    <a:spLocks/>
                  </p:cNvSpPr>
                  <p:nvPr/>
                </p:nvSpPr>
                <p:spPr bwMode="auto">
                  <a:xfrm>
                    <a:off x="3410" y="1970"/>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71" name="Freeform 133"/>
                  <p:cNvSpPr>
                    <a:spLocks/>
                  </p:cNvSpPr>
                  <p:nvPr/>
                </p:nvSpPr>
                <p:spPr bwMode="auto">
                  <a:xfrm>
                    <a:off x="3400" y="193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72" name="Freeform 134"/>
                  <p:cNvSpPr>
                    <a:spLocks/>
                  </p:cNvSpPr>
                  <p:nvPr/>
                </p:nvSpPr>
                <p:spPr bwMode="auto">
                  <a:xfrm>
                    <a:off x="3400" y="1932"/>
                    <a:ext cx="2" cy="32"/>
                  </a:xfrm>
                  <a:custGeom>
                    <a:avLst/>
                    <a:gdLst>
                      <a:gd name="T0" fmla="*/ 0 w 2"/>
                      <a:gd name="T1" fmla="*/ 32 h 32"/>
                      <a:gd name="T2" fmla="*/ 0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73" name="Freeform 135"/>
                  <p:cNvSpPr>
                    <a:spLocks/>
                  </p:cNvSpPr>
                  <p:nvPr/>
                </p:nvSpPr>
                <p:spPr bwMode="auto">
                  <a:xfrm>
                    <a:off x="3400" y="1964"/>
                    <a:ext cx="6" cy="4"/>
                  </a:xfrm>
                  <a:custGeom>
                    <a:avLst/>
                    <a:gdLst>
                      <a:gd name="T0" fmla="*/ 6 w 6"/>
                      <a:gd name="T1" fmla="*/ 4 h 4"/>
                      <a:gd name="T2" fmla="*/ 6 w 6"/>
                      <a:gd name="T3" fmla="*/ 2 h 4"/>
                      <a:gd name="T4" fmla="*/ 0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0"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74" name="Freeform 136"/>
                  <p:cNvSpPr>
                    <a:spLocks/>
                  </p:cNvSpPr>
                  <p:nvPr/>
                </p:nvSpPr>
                <p:spPr bwMode="auto">
                  <a:xfrm>
                    <a:off x="3388" y="192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75" name="Freeform 137"/>
                  <p:cNvSpPr>
                    <a:spLocks/>
                  </p:cNvSpPr>
                  <p:nvPr/>
                </p:nvSpPr>
                <p:spPr bwMode="auto">
                  <a:xfrm>
                    <a:off x="3388" y="192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76" name="Freeform 138"/>
                  <p:cNvSpPr>
                    <a:spLocks/>
                  </p:cNvSpPr>
                  <p:nvPr/>
                </p:nvSpPr>
                <p:spPr bwMode="auto">
                  <a:xfrm>
                    <a:off x="3388" y="1958"/>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77" name="Freeform 139"/>
                  <p:cNvSpPr>
                    <a:spLocks/>
                  </p:cNvSpPr>
                  <p:nvPr/>
                </p:nvSpPr>
                <p:spPr bwMode="auto">
                  <a:xfrm>
                    <a:off x="3378" y="192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78" name="Freeform 140"/>
                  <p:cNvSpPr>
                    <a:spLocks/>
                  </p:cNvSpPr>
                  <p:nvPr/>
                </p:nvSpPr>
                <p:spPr bwMode="auto">
                  <a:xfrm>
                    <a:off x="3378" y="192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79" name="Freeform 141"/>
                  <p:cNvSpPr>
                    <a:spLocks/>
                  </p:cNvSpPr>
                  <p:nvPr/>
                </p:nvSpPr>
                <p:spPr bwMode="auto">
                  <a:xfrm>
                    <a:off x="3378" y="1950"/>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80" name="Freeform 142"/>
                  <p:cNvSpPr>
                    <a:spLocks/>
                  </p:cNvSpPr>
                  <p:nvPr/>
                </p:nvSpPr>
                <p:spPr bwMode="auto">
                  <a:xfrm>
                    <a:off x="3366" y="191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81" name="Freeform 143"/>
                  <p:cNvSpPr>
                    <a:spLocks/>
                  </p:cNvSpPr>
                  <p:nvPr/>
                </p:nvSpPr>
                <p:spPr bwMode="auto">
                  <a:xfrm>
                    <a:off x="3366" y="191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82" name="Freeform 144"/>
                  <p:cNvSpPr>
                    <a:spLocks/>
                  </p:cNvSpPr>
                  <p:nvPr/>
                </p:nvSpPr>
                <p:spPr bwMode="auto">
                  <a:xfrm>
                    <a:off x="3366" y="1944"/>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83" name="Freeform 145"/>
                  <p:cNvSpPr>
                    <a:spLocks/>
                  </p:cNvSpPr>
                  <p:nvPr/>
                </p:nvSpPr>
                <p:spPr bwMode="auto">
                  <a:xfrm>
                    <a:off x="3356" y="190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84" name="Freeform 146"/>
                  <p:cNvSpPr>
                    <a:spLocks/>
                  </p:cNvSpPr>
                  <p:nvPr/>
                </p:nvSpPr>
                <p:spPr bwMode="auto">
                  <a:xfrm>
                    <a:off x="3356" y="190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85" name="Freeform 147"/>
                  <p:cNvSpPr>
                    <a:spLocks/>
                  </p:cNvSpPr>
                  <p:nvPr/>
                </p:nvSpPr>
                <p:spPr bwMode="auto">
                  <a:xfrm>
                    <a:off x="3356" y="193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86" name="Freeform 148"/>
                  <p:cNvSpPr>
                    <a:spLocks/>
                  </p:cNvSpPr>
                  <p:nvPr/>
                </p:nvSpPr>
                <p:spPr bwMode="auto">
                  <a:xfrm>
                    <a:off x="3346" y="190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87" name="Freeform 149"/>
                  <p:cNvSpPr>
                    <a:spLocks/>
                  </p:cNvSpPr>
                  <p:nvPr/>
                </p:nvSpPr>
                <p:spPr bwMode="auto">
                  <a:xfrm>
                    <a:off x="3346" y="1902"/>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88" name="Freeform 150"/>
                  <p:cNvSpPr>
                    <a:spLocks/>
                  </p:cNvSpPr>
                  <p:nvPr/>
                </p:nvSpPr>
                <p:spPr bwMode="auto">
                  <a:xfrm>
                    <a:off x="3346" y="193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89" name="Freeform 151"/>
                  <p:cNvSpPr>
                    <a:spLocks/>
                  </p:cNvSpPr>
                  <p:nvPr/>
                </p:nvSpPr>
                <p:spPr bwMode="auto">
                  <a:xfrm>
                    <a:off x="3334" y="189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90" name="Freeform 152"/>
                  <p:cNvSpPr>
                    <a:spLocks/>
                  </p:cNvSpPr>
                  <p:nvPr/>
                </p:nvSpPr>
                <p:spPr bwMode="auto">
                  <a:xfrm>
                    <a:off x="3334" y="189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91" name="Freeform 153"/>
                  <p:cNvSpPr>
                    <a:spLocks/>
                  </p:cNvSpPr>
                  <p:nvPr/>
                </p:nvSpPr>
                <p:spPr bwMode="auto">
                  <a:xfrm>
                    <a:off x="3334" y="1926"/>
                    <a:ext cx="8" cy="6"/>
                  </a:xfrm>
                  <a:custGeom>
                    <a:avLst/>
                    <a:gdLst>
                      <a:gd name="T0" fmla="*/ 8 w 8"/>
                      <a:gd name="T1" fmla="*/ 6 h 6"/>
                      <a:gd name="T2" fmla="*/ 8 w 8"/>
                      <a:gd name="T3" fmla="*/ 2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92" name="Freeform 154"/>
                  <p:cNvSpPr>
                    <a:spLocks/>
                  </p:cNvSpPr>
                  <p:nvPr/>
                </p:nvSpPr>
                <p:spPr bwMode="auto">
                  <a:xfrm>
                    <a:off x="3324" y="1890"/>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93" name="Rectangle 155"/>
                  <p:cNvSpPr>
                    <a:spLocks noChangeArrowheads="1"/>
                  </p:cNvSpPr>
                  <p:nvPr/>
                </p:nvSpPr>
                <p:spPr bwMode="auto">
                  <a:xfrm>
                    <a:off x="3324" y="189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94" name="Freeform 156"/>
                  <p:cNvSpPr>
                    <a:spLocks/>
                  </p:cNvSpPr>
                  <p:nvPr/>
                </p:nvSpPr>
                <p:spPr bwMode="auto">
                  <a:xfrm>
                    <a:off x="3324" y="1920"/>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95" name="Freeform 157"/>
                  <p:cNvSpPr>
                    <a:spLocks/>
                  </p:cNvSpPr>
                  <p:nvPr/>
                </p:nvSpPr>
                <p:spPr bwMode="auto">
                  <a:xfrm>
                    <a:off x="3162" y="1792"/>
                    <a:ext cx="16" cy="22"/>
                  </a:xfrm>
                  <a:custGeom>
                    <a:avLst/>
                    <a:gdLst>
                      <a:gd name="T0" fmla="*/ 16 w 16"/>
                      <a:gd name="T1" fmla="*/ 10 h 22"/>
                      <a:gd name="T2" fmla="*/ 16 w 16"/>
                      <a:gd name="T3" fmla="*/ 22 h 22"/>
                      <a:gd name="T4" fmla="*/ 0 w 16"/>
                      <a:gd name="T5" fmla="*/ 12 h 22"/>
                      <a:gd name="T6" fmla="*/ 0 w 16"/>
                      <a:gd name="T7" fmla="*/ 0 h 22"/>
                      <a:gd name="T8" fmla="*/ 16 w 16"/>
                      <a:gd name="T9" fmla="*/ 10 h 22"/>
                    </a:gdLst>
                    <a:ahLst/>
                    <a:cxnLst>
                      <a:cxn ang="0">
                        <a:pos x="T0" y="T1"/>
                      </a:cxn>
                      <a:cxn ang="0">
                        <a:pos x="T2" y="T3"/>
                      </a:cxn>
                      <a:cxn ang="0">
                        <a:pos x="T4" y="T5"/>
                      </a:cxn>
                      <a:cxn ang="0">
                        <a:pos x="T6" y="T7"/>
                      </a:cxn>
                      <a:cxn ang="0">
                        <a:pos x="T8" y="T9"/>
                      </a:cxn>
                    </a:cxnLst>
                    <a:rect l="0" t="0" r="r" b="b"/>
                    <a:pathLst>
                      <a:path w="16" h="22">
                        <a:moveTo>
                          <a:pt x="16" y="10"/>
                        </a:moveTo>
                        <a:lnTo>
                          <a:pt x="16" y="22"/>
                        </a:lnTo>
                        <a:lnTo>
                          <a:pt x="0" y="12"/>
                        </a:lnTo>
                        <a:lnTo>
                          <a:pt x="0" y="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96" name="Freeform 158"/>
                  <p:cNvSpPr>
                    <a:spLocks/>
                  </p:cNvSpPr>
                  <p:nvPr/>
                </p:nvSpPr>
                <p:spPr bwMode="auto">
                  <a:xfrm>
                    <a:off x="3176" y="1802"/>
                    <a:ext cx="2" cy="10"/>
                  </a:xfrm>
                  <a:custGeom>
                    <a:avLst/>
                    <a:gdLst>
                      <a:gd name="T0" fmla="*/ 0 w 2"/>
                      <a:gd name="T1" fmla="*/ 2 h 10"/>
                      <a:gd name="T2" fmla="*/ 2 w 2"/>
                      <a:gd name="T3" fmla="*/ 0 h 10"/>
                      <a:gd name="T4" fmla="*/ 2 w 2"/>
                      <a:gd name="T5" fmla="*/ 10 h 10"/>
                      <a:gd name="T6" fmla="*/ 0 w 2"/>
                      <a:gd name="T7" fmla="*/ 10 h 10"/>
                      <a:gd name="T8" fmla="*/ 0 w 2"/>
                      <a:gd name="T9" fmla="*/ 2 h 10"/>
                    </a:gdLst>
                    <a:ahLst/>
                    <a:cxnLst>
                      <a:cxn ang="0">
                        <a:pos x="T0" y="T1"/>
                      </a:cxn>
                      <a:cxn ang="0">
                        <a:pos x="T2" y="T3"/>
                      </a:cxn>
                      <a:cxn ang="0">
                        <a:pos x="T4" y="T5"/>
                      </a:cxn>
                      <a:cxn ang="0">
                        <a:pos x="T6" y="T7"/>
                      </a:cxn>
                      <a:cxn ang="0">
                        <a:pos x="T8" y="T9"/>
                      </a:cxn>
                    </a:cxnLst>
                    <a:rect l="0" t="0" r="r" b="b"/>
                    <a:pathLst>
                      <a:path w="2" h="10">
                        <a:moveTo>
                          <a:pt x="0" y="2"/>
                        </a:moveTo>
                        <a:lnTo>
                          <a:pt x="2" y="0"/>
                        </a:lnTo>
                        <a:lnTo>
                          <a:pt x="2" y="10"/>
                        </a:lnTo>
                        <a:lnTo>
                          <a:pt x="0" y="10"/>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97" name="Freeform 159"/>
                  <p:cNvSpPr>
                    <a:spLocks/>
                  </p:cNvSpPr>
                  <p:nvPr/>
                </p:nvSpPr>
                <p:spPr bwMode="auto">
                  <a:xfrm>
                    <a:off x="3160" y="1794"/>
                    <a:ext cx="18" cy="10"/>
                  </a:xfrm>
                  <a:custGeom>
                    <a:avLst/>
                    <a:gdLst>
                      <a:gd name="T0" fmla="*/ 0 w 18"/>
                      <a:gd name="T1" fmla="*/ 0 h 10"/>
                      <a:gd name="T2" fmla="*/ 2 w 18"/>
                      <a:gd name="T3" fmla="*/ 0 h 10"/>
                      <a:gd name="T4" fmla="*/ 18 w 18"/>
                      <a:gd name="T5" fmla="*/ 8 h 10"/>
                      <a:gd name="T6" fmla="*/ 16 w 18"/>
                      <a:gd name="T7" fmla="*/ 10 h 10"/>
                      <a:gd name="T8" fmla="*/ 0 w 18"/>
                      <a:gd name="T9" fmla="*/ 0 h 10"/>
                    </a:gdLst>
                    <a:ahLst/>
                    <a:cxnLst>
                      <a:cxn ang="0">
                        <a:pos x="T0" y="T1"/>
                      </a:cxn>
                      <a:cxn ang="0">
                        <a:pos x="T2" y="T3"/>
                      </a:cxn>
                      <a:cxn ang="0">
                        <a:pos x="T4" y="T5"/>
                      </a:cxn>
                      <a:cxn ang="0">
                        <a:pos x="T6" y="T7"/>
                      </a:cxn>
                      <a:cxn ang="0">
                        <a:pos x="T8" y="T9"/>
                      </a:cxn>
                    </a:cxnLst>
                    <a:rect l="0" t="0" r="r" b="b"/>
                    <a:pathLst>
                      <a:path w="18" h="10">
                        <a:moveTo>
                          <a:pt x="0" y="0"/>
                        </a:moveTo>
                        <a:lnTo>
                          <a:pt x="2" y="0"/>
                        </a:lnTo>
                        <a:lnTo>
                          <a:pt x="18" y="8"/>
                        </a:lnTo>
                        <a:lnTo>
                          <a:pt x="16" y="10"/>
                        </a:lnTo>
                        <a:lnTo>
                          <a:pt x="0" y="0"/>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98" name="Freeform 160"/>
                  <p:cNvSpPr>
                    <a:spLocks/>
                  </p:cNvSpPr>
                  <p:nvPr/>
                </p:nvSpPr>
                <p:spPr bwMode="auto">
                  <a:xfrm>
                    <a:off x="3160" y="1794"/>
                    <a:ext cx="16" cy="18"/>
                  </a:xfrm>
                  <a:custGeom>
                    <a:avLst/>
                    <a:gdLst>
                      <a:gd name="T0" fmla="*/ 16 w 16"/>
                      <a:gd name="T1" fmla="*/ 10 h 18"/>
                      <a:gd name="T2" fmla="*/ 16 w 16"/>
                      <a:gd name="T3" fmla="*/ 18 h 18"/>
                      <a:gd name="T4" fmla="*/ 0 w 16"/>
                      <a:gd name="T5" fmla="*/ 10 h 18"/>
                      <a:gd name="T6" fmla="*/ 0 w 16"/>
                      <a:gd name="T7" fmla="*/ 0 h 18"/>
                      <a:gd name="T8" fmla="*/ 16 w 16"/>
                      <a:gd name="T9" fmla="*/ 10 h 18"/>
                    </a:gdLst>
                    <a:ahLst/>
                    <a:cxnLst>
                      <a:cxn ang="0">
                        <a:pos x="T0" y="T1"/>
                      </a:cxn>
                      <a:cxn ang="0">
                        <a:pos x="T2" y="T3"/>
                      </a:cxn>
                      <a:cxn ang="0">
                        <a:pos x="T4" y="T5"/>
                      </a:cxn>
                      <a:cxn ang="0">
                        <a:pos x="T6" y="T7"/>
                      </a:cxn>
                      <a:cxn ang="0">
                        <a:pos x="T8" y="T9"/>
                      </a:cxn>
                    </a:cxnLst>
                    <a:rect l="0" t="0" r="r" b="b"/>
                    <a:pathLst>
                      <a:path w="16" h="18">
                        <a:moveTo>
                          <a:pt x="16" y="10"/>
                        </a:moveTo>
                        <a:lnTo>
                          <a:pt x="16" y="18"/>
                        </a:lnTo>
                        <a:lnTo>
                          <a:pt x="0" y="10"/>
                        </a:lnTo>
                        <a:lnTo>
                          <a:pt x="0" y="0"/>
                        </a:lnTo>
                        <a:lnTo>
                          <a:pt x="16" y="10"/>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299" name="Freeform 161"/>
                  <p:cNvSpPr>
                    <a:spLocks/>
                  </p:cNvSpPr>
                  <p:nvPr/>
                </p:nvSpPr>
                <p:spPr bwMode="auto">
                  <a:xfrm>
                    <a:off x="3456" y="1698"/>
                    <a:ext cx="340" cy="242"/>
                  </a:xfrm>
                  <a:custGeom>
                    <a:avLst/>
                    <a:gdLst>
                      <a:gd name="T0" fmla="*/ 0 w 340"/>
                      <a:gd name="T1" fmla="*/ 198 h 242"/>
                      <a:gd name="T2" fmla="*/ 340 w 340"/>
                      <a:gd name="T3" fmla="*/ 0 h 242"/>
                      <a:gd name="T4" fmla="*/ 340 w 340"/>
                      <a:gd name="T5" fmla="*/ 46 h 242"/>
                      <a:gd name="T6" fmla="*/ 0 w 340"/>
                      <a:gd name="T7" fmla="*/ 242 h 242"/>
                      <a:gd name="T8" fmla="*/ 0 w 340"/>
                      <a:gd name="T9" fmla="*/ 198 h 242"/>
                    </a:gdLst>
                    <a:ahLst/>
                    <a:cxnLst>
                      <a:cxn ang="0">
                        <a:pos x="T0" y="T1"/>
                      </a:cxn>
                      <a:cxn ang="0">
                        <a:pos x="T2" y="T3"/>
                      </a:cxn>
                      <a:cxn ang="0">
                        <a:pos x="T4" y="T5"/>
                      </a:cxn>
                      <a:cxn ang="0">
                        <a:pos x="T6" y="T7"/>
                      </a:cxn>
                      <a:cxn ang="0">
                        <a:pos x="T8" y="T9"/>
                      </a:cxn>
                    </a:cxnLst>
                    <a:rect l="0" t="0" r="r" b="b"/>
                    <a:pathLst>
                      <a:path w="340" h="242">
                        <a:moveTo>
                          <a:pt x="0" y="198"/>
                        </a:moveTo>
                        <a:lnTo>
                          <a:pt x="340" y="0"/>
                        </a:lnTo>
                        <a:lnTo>
                          <a:pt x="340"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00" name="Freeform 162"/>
                  <p:cNvSpPr>
                    <a:spLocks/>
                  </p:cNvSpPr>
                  <p:nvPr/>
                </p:nvSpPr>
                <p:spPr bwMode="auto">
                  <a:xfrm>
                    <a:off x="3160" y="1526"/>
                    <a:ext cx="636" cy="370"/>
                  </a:xfrm>
                  <a:custGeom>
                    <a:avLst/>
                    <a:gdLst>
                      <a:gd name="T0" fmla="*/ 0 w 636"/>
                      <a:gd name="T1" fmla="*/ 198 h 370"/>
                      <a:gd name="T2" fmla="*/ 338 w 636"/>
                      <a:gd name="T3" fmla="*/ 0 h 370"/>
                      <a:gd name="T4" fmla="*/ 636 w 636"/>
                      <a:gd name="T5" fmla="*/ 172 h 370"/>
                      <a:gd name="T6" fmla="*/ 296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38" y="0"/>
                        </a:lnTo>
                        <a:lnTo>
                          <a:pt x="636" y="172"/>
                        </a:lnTo>
                        <a:lnTo>
                          <a:pt x="296"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01" name="Freeform 163"/>
                  <p:cNvSpPr>
                    <a:spLocks/>
                  </p:cNvSpPr>
                  <p:nvPr/>
                </p:nvSpPr>
                <p:spPr bwMode="auto">
                  <a:xfrm>
                    <a:off x="3160" y="1724"/>
                    <a:ext cx="296" cy="216"/>
                  </a:xfrm>
                  <a:custGeom>
                    <a:avLst/>
                    <a:gdLst>
                      <a:gd name="T0" fmla="*/ 296 w 296"/>
                      <a:gd name="T1" fmla="*/ 172 h 216"/>
                      <a:gd name="T2" fmla="*/ 296 w 296"/>
                      <a:gd name="T3" fmla="*/ 216 h 216"/>
                      <a:gd name="T4" fmla="*/ 0 w 296"/>
                      <a:gd name="T5" fmla="*/ 44 h 216"/>
                      <a:gd name="T6" fmla="*/ 0 w 296"/>
                      <a:gd name="T7" fmla="*/ 0 h 216"/>
                      <a:gd name="T8" fmla="*/ 296 w 296"/>
                      <a:gd name="T9" fmla="*/ 172 h 216"/>
                    </a:gdLst>
                    <a:ahLst/>
                    <a:cxnLst>
                      <a:cxn ang="0">
                        <a:pos x="T0" y="T1"/>
                      </a:cxn>
                      <a:cxn ang="0">
                        <a:pos x="T2" y="T3"/>
                      </a:cxn>
                      <a:cxn ang="0">
                        <a:pos x="T4" y="T5"/>
                      </a:cxn>
                      <a:cxn ang="0">
                        <a:pos x="T6" y="T7"/>
                      </a:cxn>
                      <a:cxn ang="0">
                        <a:pos x="T8" y="T9"/>
                      </a:cxn>
                    </a:cxnLst>
                    <a:rect l="0" t="0" r="r" b="b"/>
                    <a:pathLst>
                      <a:path w="296" h="216">
                        <a:moveTo>
                          <a:pt x="296" y="172"/>
                        </a:moveTo>
                        <a:lnTo>
                          <a:pt x="296" y="216"/>
                        </a:lnTo>
                        <a:lnTo>
                          <a:pt x="0" y="44"/>
                        </a:lnTo>
                        <a:lnTo>
                          <a:pt x="0" y="0"/>
                        </a:lnTo>
                        <a:lnTo>
                          <a:pt x="296"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02" name="Freeform 164"/>
                  <p:cNvSpPr>
                    <a:spLocks/>
                  </p:cNvSpPr>
                  <p:nvPr/>
                </p:nvSpPr>
                <p:spPr bwMode="auto">
                  <a:xfrm>
                    <a:off x="3180" y="1744"/>
                    <a:ext cx="100" cy="72"/>
                  </a:xfrm>
                  <a:custGeom>
                    <a:avLst/>
                    <a:gdLst>
                      <a:gd name="T0" fmla="*/ 0 w 100"/>
                      <a:gd name="T1" fmla="*/ 14 h 72"/>
                      <a:gd name="T2" fmla="*/ 0 w 100"/>
                      <a:gd name="T3" fmla="*/ 0 h 72"/>
                      <a:gd name="T4" fmla="*/ 100 w 100"/>
                      <a:gd name="T5" fmla="*/ 58 h 72"/>
                      <a:gd name="T6" fmla="*/ 100 w 100"/>
                      <a:gd name="T7" fmla="*/ 72 h 72"/>
                      <a:gd name="T8" fmla="*/ 0 w 100"/>
                      <a:gd name="T9" fmla="*/ 14 h 72"/>
                    </a:gdLst>
                    <a:ahLst/>
                    <a:cxnLst>
                      <a:cxn ang="0">
                        <a:pos x="T0" y="T1"/>
                      </a:cxn>
                      <a:cxn ang="0">
                        <a:pos x="T2" y="T3"/>
                      </a:cxn>
                      <a:cxn ang="0">
                        <a:pos x="T4" y="T5"/>
                      </a:cxn>
                      <a:cxn ang="0">
                        <a:pos x="T6" y="T7"/>
                      </a:cxn>
                      <a:cxn ang="0">
                        <a:pos x="T8" y="T9"/>
                      </a:cxn>
                    </a:cxnLst>
                    <a:rect l="0" t="0" r="r" b="b"/>
                    <a:pathLst>
                      <a:path w="100" h="72">
                        <a:moveTo>
                          <a:pt x="0" y="14"/>
                        </a:moveTo>
                        <a:lnTo>
                          <a:pt x="0" y="0"/>
                        </a:lnTo>
                        <a:lnTo>
                          <a:pt x="100" y="58"/>
                        </a:lnTo>
                        <a:lnTo>
                          <a:pt x="100"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03" name="Freeform 165"/>
                  <p:cNvSpPr>
                    <a:spLocks/>
                  </p:cNvSpPr>
                  <p:nvPr/>
                </p:nvSpPr>
                <p:spPr bwMode="auto">
                  <a:xfrm>
                    <a:off x="3180" y="1744"/>
                    <a:ext cx="2" cy="14"/>
                  </a:xfrm>
                  <a:custGeom>
                    <a:avLst/>
                    <a:gdLst>
                      <a:gd name="T0" fmla="*/ 0 w 2"/>
                      <a:gd name="T1" fmla="*/ 14 h 14"/>
                      <a:gd name="T2" fmla="*/ 2 w 2"/>
                      <a:gd name="T3" fmla="*/ 14 h 14"/>
                      <a:gd name="T4" fmla="*/ 2 w 2"/>
                      <a:gd name="T5" fmla="*/ 2 h 14"/>
                      <a:gd name="T6" fmla="*/ 0 w 2"/>
                      <a:gd name="T7" fmla="*/ 0 h 14"/>
                      <a:gd name="T8" fmla="*/ 0 w 2"/>
                      <a:gd name="T9" fmla="*/ 14 h 14"/>
                    </a:gdLst>
                    <a:ahLst/>
                    <a:cxnLst>
                      <a:cxn ang="0">
                        <a:pos x="T0" y="T1"/>
                      </a:cxn>
                      <a:cxn ang="0">
                        <a:pos x="T2" y="T3"/>
                      </a:cxn>
                      <a:cxn ang="0">
                        <a:pos x="T4" y="T5"/>
                      </a:cxn>
                      <a:cxn ang="0">
                        <a:pos x="T6" y="T7"/>
                      </a:cxn>
                      <a:cxn ang="0">
                        <a:pos x="T8" y="T9"/>
                      </a:cxn>
                    </a:cxnLst>
                    <a:rect l="0" t="0" r="r" b="b"/>
                    <a:pathLst>
                      <a:path w="2" h="14">
                        <a:moveTo>
                          <a:pt x="0" y="14"/>
                        </a:moveTo>
                        <a:lnTo>
                          <a:pt x="2" y="14"/>
                        </a:lnTo>
                        <a:lnTo>
                          <a:pt x="2" y="2"/>
                        </a:lnTo>
                        <a:lnTo>
                          <a:pt x="0" y="0"/>
                        </a:lnTo>
                        <a:lnTo>
                          <a:pt x="0" y="1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04" name="Freeform 166"/>
                  <p:cNvSpPr>
                    <a:spLocks/>
                  </p:cNvSpPr>
                  <p:nvPr/>
                </p:nvSpPr>
                <p:spPr bwMode="auto">
                  <a:xfrm>
                    <a:off x="3180" y="1758"/>
                    <a:ext cx="100" cy="58"/>
                  </a:xfrm>
                  <a:custGeom>
                    <a:avLst/>
                    <a:gdLst>
                      <a:gd name="T0" fmla="*/ 100 w 100"/>
                      <a:gd name="T1" fmla="*/ 58 h 58"/>
                      <a:gd name="T2" fmla="*/ 100 w 100"/>
                      <a:gd name="T3" fmla="*/ 56 h 58"/>
                      <a:gd name="T4" fmla="*/ 2 w 100"/>
                      <a:gd name="T5" fmla="*/ 0 h 58"/>
                      <a:gd name="T6" fmla="*/ 0 w 100"/>
                      <a:gd name="T7" fmla="*/ 0 h 58"/>
                      <a:gd name="T8" fmla="*/ 100 w 100"/>
                      <a:gd name="T9" fmla="*/ 58 h 58"/>
                    </a:gdLst>
                    <a:ahLst/>
                    <a:cxnLst>
                      <a:cxn ang="0">
                        <a:pos x="T0" y="T1"/>
                      </a:cxn>
                      <a:cxn ang="0">
                        <a:pos x="T2" y="T3"/>
                      </a:cxn>
                      <a:cxn ang="0">
                        <a:pos x="T4" y="T5"/>
                      </a:cxn>
                      <a:cxn ang="0">
                        <a:pos x="T6" y="T7"/>
                      </a:cxn>
                      <a:cxn ang="0">
                        <a:pos x="T8" y="T9"/>
                      </a:cxn>
                    </a:cxnLst>
                    <a:rect l="0" t="0" r="r" b="b"/>
                    <a:pathLst>
                      <a:path w="100" h="58">
                        <a:moveTo>
                          <a:pt x="100" y="58"/>
                        </a:moveTo>
                        <a:lnTo>
                          <a:pt x="100" y="56"/>
                        </a:lnTo>
                        <a:lnTo>
                          <a:pt x="2" y="0"/>
                        </a:lnTo>
                        <a:lnTo>
                          <a:pt x="0" y="0"/>
                        </a:lnTo>
                        <a:lnTo>
                          <a:pt x="100"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05" name="Freeform 167"/>
                  <p:cNvSpPr>
                    <a:spLocks/>
                  </p:cNvSpPr>
                  <p:nvPr/>
                </p:nvSpPr>
                <p:spPr bwMode="auto">
                  <a:xfrm>
                    <a:off x="3442" y="1896"/>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06" name="Rectangle 168"/>
                  <p:cNvSpPr>
                    <a:spLocks noChangeArrowheads="1"/>
                  </p:cNvSpPr>
                  <p:nvPr/>
                </p:nvSpPr>
                <p:spPr bwMode="auto">
                  <a:xfrm>
                    <a:off x="3442" y="1896"/>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07" name="Freeform 169"/>
                  <p:cNvSpPr>
                    <a:spLocks/>
                  </p:cNvSpPr>
                  <p:nvPr/>
                </p:nvSpPr>
                <p:spPr bwMode="auto">
                  <a:xfrm>
                    <a:off x="3442" y="1926"/>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08" name="Freeform 170"/>
                  <p:cNvSpPr>
                    <a:spLocks/>
                  </p:cNvSpPr>
                  <p:nvPr/>
                </p:nvSpPr>
                <p:spPr bwMode="auto">
                  <a:xfrm>
                    <a:off x="3432" y="188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09" name="Freeform 171"/>
                  <p:cNvSpPr>
                    <a:spLocks/>
                  </p:cNvSpPr>
                  <p:nvPr/>
                </p:nvSpPr>
                <p:spPr bwMode="auto">
                  <a:xfrm>
                    <a:off x="3432" y="1888"/>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10" name="Freeform 172"/>
                  <p:cNvSpPr>
                    <a:spLocks/>
                  </p:cNvSpPr>
                  <p:nvPr/>
                </p:nvSpPr>
                <p:spPr bwMode="auto">
                  <a:xfrm>
                    <a:off x="3432" y="1920"/>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11" name="Freeform 173"/>
                  <p:cNvSpPr>
                    <a:spLocks/>
                  </p:cNvSpPr>
                  <p:nvPr/>
                </p:nvSpPr>
                <p:spPr bwMode="auto">
                  <a:xfrm>
                    <a:off x="3420" y="188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12" name="Freeform 174"/>
                  <p:cNvSpPr>
                    <a:spLocks/>
                  </p:cNvSpPr>
                  <p:nvPr/>
                </p:nvSpPr>
                <p:spPr bwMode="auto">
                  <a:xfrm>
                    <a:off x="3420" y="1882"/>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13" name="Freeform 175"/>
                  <p:cNvSpPr>
                    <a:spLocks/>
                  </p:cNvSpPr>
                  <p:nvPr/>
                </p:nvSpPr>
                <p:spPr bwMode="auto">
                  <a:xfrm>
                    <a:off x="3420" y="1914"/>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14" name="Freeform 176"/>
                  <p:cNvSpPr>
                    <a:spLocks/>
                  </p:cNvSpPr>
                  <p:nvPr/>
                </p:nvSpPr>
                <p:spPr bwMode="auto">
                  <a:xfrm>
                    <a:off x="3410" y="187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15" name="Freeform 177"/>
                  <p:cNvSpPr>
                    <a:spLocks/>
                  </p:cNvSpPr>
                  <p:nvPr/>
                </p:nvSpPr>
                <p:spPr bwMode="auto">
                  <a:xfrm>
                    <a:off x="3410" y="1876"/>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16" name="Freeform 178"/>
                  <p:cNvSpPr>
                    <a:spLocks/>
                  </p:cNvSpPr>
                  <p:nvPr/>
                </p:nvSpPr>
                <p:spPr bwMode="auto">
                  <a:xfrm>
                    <a:off x="3410" y="1906"/>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17" name="Freeform 179"/>
                  <p:cNvSpPr>
                    <a:spLocks/>
                  </p:cNvSpPr>
                  <p:nvPr/>
                </p:nvSpPr>
                <p:spPr bwMode="auto">
                  <a:xfrm>
                    <a:off x="3400" y="187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18" name="Freeform 180"/>
                  <p:cNvSpPr>
                    <a:spLocks/>
                  </p:cNvSpPr>
                  <p:nvPr/>
                </p:nvSpPr>
                <p:spPr bwMode="auto">
                  <a:xfrm>
                    <a:off x="3400" y="1870"/>
                    <a:ext cx="2" cy="32"/>
                  </a:xfrm>
                  <a:custGeom>
                    <a:avLst/>
                    <a:gdLst>
                      <a:gd name="T0" fmla="*/ 0 w 2"/>
                      <a:gd name="T1" fmla="*/ 32 h 32"/>
                      <a:gd name="T2" fmla="*/ 0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19" name="Freeform 181"/>
                  <p:cNvSpPr>
                    <a:spLocks/>
                  </p:cNvSpPr>
                  <p:nvPr/>
                </p:nvSpPr>
                <p:spPr bwMode="auto">
                  <a:xfrm>
                    <a:off x="3400" y="1900"/>
                    <a:ext cx="6" cy="6"/>
                  </a:xfrm>
                  <a:custGeom>
                    <a:avLst/>
                    <a:gdLst>
                      <a:gd name="T0" fmla="*/ 6 w 6"/>
                      <a:gd name="T1" fmla="*/ 6 h 6"/>
                      <a:gd name="T2" fmla="*/ 6 w 6"/>
                      <a:gd name="T3" fmla="*/ 4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20" name="Freeform 182"/>
                  <p:cNvSpPr>
                    <a:spLocks/>
                  </p:cNvSpPr>
                  <p:nvPr/>
                </p:nvSpPr>
                <p:spPr bwMode="auto">
                  <a:xfrm>
                    <a:off x="3388" y="186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21" name="Freeform 183"/>
                  <p:cNvSpPr>
                    <a:spLocks/>
                  </p:cNvSpPr>
                  <p:nvPr/>
                </p:nvSpPr>
                <p:spPr bwMode="auto">
                  <a:xfrm>
                    <a:off x="3388" y="186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22" name="Freeform 184"/>
                  <p:cNvSpPr>
                    <a:spLocks/>
                  </p:cNvSpPr>
                  <p:nvPr/>
                </p:nvSpPr>
                <p:spPr bwMode="auto">
                  <a:xfrm>
                    <a:off x="3388" y="1894"/>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23" name="Freeform 185"/>
                  <p:cNvSpPr>
                    <a:spLocks/>
                  </p:cNvSpPr>
                  <p:nvPr/>
                </p:nvSpPr>
                <p:spPr bwMode="auto">
                  <a:xfrm>
                    <a:off x="3378" y="185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24" name="Freeform 186"/>
                  <p:cNvSpPr>
                    <a:spLocks/>
                  </p:cNvSpPr>
                  <p:nvPr/>
                </p:nvSpPr>
                <p:spPr bwMode="auto">
                  <a:xfrm>
                    <a:off x="3378" y="1858"/>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25" name="Freeform 187"/>
                  <p:cNvSpPr>
                    <a:spLocks/>
                  </p:cNvSpPr>
                  <p:nvPr/>
                </p:nvSpPr>
                <p:spPr bwMode="auto">
                  <a:xfrm>
                    <a:off x="3378" y="188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26" name="Freeform 188"/>
                  <p:cNvSpPr>
                    <a:spLocks/>
                  </p:cNvSpPr>
                  <p:nvPr/>
                </p:nvSpPr>
                <p:spPr bwMode="auto">
                  <a:xfrm>
                    <a:off x="3366" y="185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27" name="Freeform 189"/>
                  <p:cNvSpPr>
                    <a:spLocks/>
                  </p:cNvSpPr>
                  <p:nvPr/>
                </p:nvSpPr>
                <p:spPr bwMode="auto">
                  <a:xfrm>
                    <a:off x="3366" y="1852"/>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28" name="Freeform 190"/>
                  <p:cNvSpPr>
                    <a:spLocks/>
                  </p:cNvSpPr>
                  <p:nvPr/>
                </p:nvSpPr>
                <p:spPr bwMode="auto">
                  <a:xfrm>
                    <a:off x="3366" y="1882"/>
                    <a:ext cx="8" cy="6"/>
                  </a:xfrm>
                  <a:custGeom>
                    <a:avLst/>
                    <a:gdLst>
                      <a:gd name="T0" fmla="*/ 8 w 8"/>
                      <a:gd name="T1" fmla="*/ 6 h 6"/>
                      <a:gd name="T2" fmla="*/ 8 w 8"/>
                      <a:gd name="T3" fmla="*/ 2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29" name="Freeform 191"/>
                  <p:cNvSpPr>
                    <a:spLocks/>
                  </p:cNvSpPr>
                  <p:nvPr/>
                </p:nvSpPr>
                <p:spPr bwMode="auto">
                  <a:xfrm>
                    <a:off x="3356" y="1846"/>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30" name="Rectangle 192"/>
                  <p:cNvSpPr>
                    <a:spLocks noChangeArrowheads="1"/>
                  </p:cNvSpPr>
                  <p:nvPr/>
                </p:nvSpPr>
                <p:spPr bwMode="auto">
                  <a:xfrm>
                    <a:off x="3356" y="1846"/>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31" name="Freeform 193"/>
                  <p:cNvSpPr>
                    <a:spLocks/>
                  </p:cNvSpPr>
                  <p:nvPr/>
                </p:nvSpPr>
                <p:spPr bwMode="auto">
                  <a:xfrm>
                    <a:off x="3356" y="1876"/>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32" name="Freeform 194"/>
                  <p:cNvSpPr>
                    <a:spLocks/>
                  </p:cNvSpPr>
                  <p:nvPr/>
                </p:nvSpPr>
                <p:spPr bwMode="auto">
                  <a:xfrm>
                    <a:off x="3346" y="1840"/>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33" name="Rectangle 195"/>
                  <p:cNvSpPr>
                    <a:spLocks noChangeArrowheads="1"/>
                  </p:cNvSpPr>
                  <p:nvPr/>
                </p:nvSpPr>
                <p:spPr bwMode="auto">
                  <a:xfrm>
                    <a:off x="3346" y="184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34" name="Freeform 196"/>
                  <p:cNvSpPr>
                    <a:spLocks/>
                  </p:cNvSpPr>
                  <p:nvPr/>
                </p:nvSpPr>
                <p:spPr bwMode="auto">
                  <a:xfrm>
                    <a:off x="3346" y="1870"/>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35" name="Freeform 197"/>
                  <p:cNvSpPr>
                    <a:spLocks/>
                  </p:cNvSpPr>
                  <p:nvPr/>
                </p:nvSpPr>
                <p:spPr bwMode="auto">
                  <a:xfrm>
                    <a:off x="3334" y="183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36" name="Freeform 198"/>
                  <p:cNvSpPr>
                    <a:spLocks/>
                  </p:cNvSpPr>
                  <p:nvPr/>
                </p:nvSpPr>
                <p:spPr bwMode="auto">
                  <a:xfrm>
                    <a:off x="3334" y="1832"/>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37" name="Freeform 199"/>
                  <p:cNvSpPr>
                    <a:spLocks/>
                  </p:cNvSpPr>
                  <p:nvPr/>
                </p:nvSpPr>
                <p:spPr bwMode="auto">
                  <a:xfrm>
                    <a:off x="3334" y="1864"/>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38" name="Freeform 200"/>
                  <p:cNvSpPr>
                    <a:spLocks/>
                  </p:cNvSpPr>
                  <p:nvPr/>
                </p:nvSpPr>
                <p:spPr bwMode="auto">
                  <a:xfrm>
                    <a:off x="3324" y="182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39" name="Freeform 201"/>
                  <p:cNvSpPr>
                    <a:spLocks/>
                  </p:cNvSpPr>
                  <p:nvPr/>
                </p:nvSpPr>
                <p:spPr bwMode="auto">
                  <a:xfrm>
                    <a:off x="3324" y="182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40" name="Freeform 202"/>
                  <p:cNvSpPr>
                    <a:spLocks/>
                  </p:cNvSpPr>
                  <p:nvPr/>
                </p:nvSpPr>
                <p:spPr bwMode="auto">
                  <a:xfrm>
                    <a:off x="3324" y="1858"/>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41" name="Freeform 203"/>
                  <p:cNvSpPr>
                    <a:spLocks/>
                  </p:cNvSpPr>
                  <p:nvPr/>
                </p:nvSpPr>
                <p:spPr bwMode="auto">
                  <a:xfrm>
                    <a:off x="3162" y="1728"/>
                    <a:ext cx="16" cy="22"/>
                  </a:xfrm>
                  <a:custGeom>
                    <a:avLst/>
                    <a:gdLst>
                      <a:gd name="T0" fmla="*/ 16 w 16"/>
                      <a:gd name="T1" fmla="*/ 10 h 22"/>
                      <a:gd name="T2" fmla="*/ 16 w 16"/>
                      <a:gd name="T3" fmla="*/ 22 h 22"/>
                      <a:gd name="T4" fmla="*/ 0 w 16"/>
                      <a:gd name="T5" fmla="*/ 12 h 22"/>
                      <a:gd name="T6" fmla="*/ 0 w 16"/>
                      <a:gd name="T7" fmla="*/ 0 h 22"/>
                      <a:gd name="T8" fmla="*/ 16 w 16"/>
                      <a:gd name="T9" fmla="*/ 10 h 22"/>
                    </a:gdLst>
                    <a:ahLst/>
                    <a:cxnLst>
                      <a:cxn ang="0">
                        <a:pos x="T0" y="T1"/>
                      </a:cxn>
                      <a:cxn ang="0">
                        <a:pos x="T2" y="T3"/>
                      </a:cxn>
                      <a:cxn ang="0">
                        <a:pos x="T4" y="T5"/>
                      </a:cxn>
                      <a:cxn ang="0">
                        <a:pos x="T6" y="T7"/>
                      </a:cxn>
                      <a:cxn ang="0">
                        <a:pos x="T8" y="T9"/>
                      </a:cxn>
                    </a:cxnLst>
                    <a:rect l="0" t="0" r="r" b="b"/>
                    <a:pathLst>
                      <a:path w="16" h="22">
                        <a:moveTo>
                          <a:pt x="16" y="10"/>
                        </a:moveTo>
                        <a:lnTo>
                          <a:pt x="16" y="22"/>
                        </a:lnTo>
                        <a:lnTo>
                          <a:pt x="0" y="12"/>
                        </a:lnTo>
                        <a:lnTo>
                          <a:pt x="0" y="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42" name="Freeform 204"/>
                  <p:cNvSpPr>
                    <a:spLocks/>
                  </p:cNvSpPr>
                  <p:nvPr/>
                </p:nvSpPr>
                <p:spPr bwMode="auto">
                  <a:xfrm>
                    <a:off x="3176" y="1740"/>
                    <a:ext cx="2" cy="10"/>
                  </a:xfrm>
                  <a:custGeom>
                    <a:avLst/>
                    <a:gdLst>
                      <a:gd name="T0" fmla="*/ 0 w 2"/>
                      <a:gd name="T1" fmla="*/ 0 h 10"/>
                      <a:gd name="T2" fmla="*/ 2 w 2"/>
                      <a:gd name="T3" fmla="*/ 0 h 10"/>
                      <a:gd name="T4" fmla="*/ 2 w 2"/>
                      <a:gd name="T5" fmla="*/ 8 h 10"/>
                      <a:gd name="T6" fmla="*/ 0 w 2"/>
                      <a:gd name="T7" fmla="*/ 10 h 10"/>
                      <a:gd name="T8" fmla="*/ 0 w 2"/>
                      <a:gd name="T9" fmla="*/ 0 h 10"/>
                    </a:gdLst>
                    <a:ahLst/>
                    <a:cxnLst>
                      <a:cxn ang="0">
                        <a:pos x="T0" y="T1"/>
                      </a:cxn>
                      <a:cxn ang="0">
                        <a:pos x="T2" y="T3"/>
                      </a:cxn>
                      <a:cxn ang="0">
                        <a:pos x="T4" y="T5"/>
                      </a:cxn>
                      <a:cxn ang="0">
                        <a:pos x="T6" y="T7"/>
                      </a:cxn>
                      <a:cxn ang="0">
                        <a:pos x="T8" y="T9"/>
                      </a:cxn>
                    </a:cxnLst>
                    <a:rect l="0" t="0" r="r" b="b"/>
                    <a:pathLst>
                      <a:path w="2" h="10">
                        <a:moveTo>
                          <a:pt x="0" y="0"/>
                        </a:moveTo>
                        <a:lnTo>
                          <a:pt x="2" y="0"/>
                        </a:lnTo>
                        <a:lnTo>
                          <a:pt x="2" y="8"/>
                        </a:lnTo>
                        <a:lnTo>
                          <a:pt x="0" y="10"/>
                        </a:lnTo>
                        <a:lnTo>
                          <a:pt x="0" y="0"/>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43" name="Freeform 205"/>
                  <p:cNvSpPr>
                    <a:spLocks/>
                  </p:cNvSpPr>
                  <p:nvPr/>
                </p:nvSpPr>
                <p:spPr bwMode="auto">
                  <a:xfrm>
                    <a:off x="3160" y="1730"/>
                    <a:ext cx="18" cy="10"/>
                  </a:xfrm>
                  <a:custGeom>
                    <a:avLst/>
                    <a:gdLst>
                      <a:gd name="T0" fmla="*/ 0 w 18"/>
                      <a:gd name="T1" fmla="*/ 2 h 10"/>
                      <a:gd name="T2" fmla="*/ 2 w 18"/>
                      <a:gd name="T3" fmla="*/ 0 h 10"/>
                      <a:gd name="T4" fmla="*/ 18 w 18"/>
                      <a:gd name="T5" fmla="*/ 10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2" y="0"/>
                        </a:lnTo>
                        <a:lnTo>
                          <a:pt x="18" y="10"/>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44" name="Freeform 206"/>
                  <p:cNvSpPr>
                    <a:spLocks/>
                  </p:cNvSpPr>
                  <p:nvPr/>
                </p:nvSpPr>
                <p:spPr bwMode="auto">
                  <a:xfrm>
                    <a:off x="3160" y="1732"/>
                    <a:ext cx="16" cy="18"/>
                  </a:xfrm>
                  <a:custGeom>
                    <a:avLst/>
                    <a:gdLst>
                      <a:gd name="T0" fmla="*/ 16 w 16"/>
                      <a:gd name="T1" fmla="*/ 8 h 18"/>
                      <a:gd name="T2" fmla="*/ 16 w 16"/>
                      <a:gd name="T3" fmla="*/ 18 h 18"/>
                      <a:gd name="T4" fmla="*/ 0 w 16"/>
                      <a:gd name="T5" fmla="*/ 10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10"/>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45" name="Freeform 207"/>
                  <p:cNvSpPr>
                    <a:spLocks/>
                  </p:cNvSpPr>
                  <p:nvPr/>
                </p:nvSpPr>
                <p:spPr bwMode="auto">
                  <a:xfrm>
                    <a:off x="3456" y="1636"/>
                    <a:ext cx="340" cy="242"/>
                  </a:xfrm>
                  <a:custGeom>
                    <a:avLst/>
                    <a:gdLst>
                      <a:gd name="T0" fmla="*/ 0 w 340"/>
                      <a:gd name="T1" fmla="*/ 196 h 242"/>
                      <a:gd name="T2" fmla="*/ 340 w 340"/>
                      <a:gd name="T3" fmla="*/ 0 h 242"/>
                      <a:gd name="T4" fmla="*/ 340 w 340"/>
                      <a:gd name="T5" fmla="*/ 44 h 242"/>
                      <a:gd name="T6" fmla="*/ 0 w 340"/>
                      <a:gd name="T7" fmla="*/ 242 h 242"/>
                      <a:gd name="T8" fmla="*/ 0 w 340"/>
                      <a:gd name="T9" fmla="*/ 196 h 242"/>
                    </a:gdLst>
                    <a:ahLst/>
                    <a:cxnLst>
                      <a:cxn ang="0">
                        <a:pos x="T0" y="T1"/>
                      </a:cxn>
                      <a:cxn ang="0">
                        <a:pos x="T2" y="T3"/>
                      </a:cxn>
                      <a:cxn ang="0">
                        <a:pos x="T4" y="T5"/>
                      </a:cxn>
                      <a:cxn ang="0">
                        <a:pos x="T6" y="T7"/>
                      </a:cxn>
                      <a:cxn ang="0">
                        <a:pos x="T8" y="T9"/>
                      </a:cxn>
                    </a:cxnLst>
                    <a:rect l="0" t="0" r="r" b="b"/>
                    <a:pathLst>
                      <a:path w="340" h="242">
                        <a:moveTo>
                          <a:pt x="0" y="196"/>
                        </a:moveTo>
                        <a:lnTo>
                          <a:pt x="340" y="0"/>
                        </a:lnTo>
                        <a:lnTo>
                          <a:pt x="340" y="44"/>
                        </a:lnTo>
                        <a:lnTo>
                          <a:pt x="0" y="242"/>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46" name="Freeform 208"/>
                  <p:cNvSpPr>
                    <a:spLocks/>
                  </p:cNvSpPr>
                  <p:nvPr/>
                </p:nvSpPr>
                <p:spPr bwMode="auto">
                  <a:xfrm>
                    <a:off x="3160" y="1464"/>
                    <a:ext cx="636" cy="368"/>
                  </a:xfrm>
                  <a:custGeom>
                    <a:avLst/>
                    <a:gdLst>
                      <a:gd name="T0" fmla="*/ 0 w 636"/>
                      <a:gd name="T1" fmla="*/ 196 h 368"/>
                      <a:gd name="T2" fmla="*/ 338 w 636"/>
                      <a:gd name="T3" fmla="*/ 0 h 368"/>
                      <a:gd name="T4" fmla="*/ 636 w 636"/>
                      <a:gd name="T5" fmla="*/ 172 h 368"/>
                      <a:gd name="T6" fmla="*/ 296 w 636"/>
                      <a:gd name="T7" fmla="*/ 368 h 368"/>
                      <a:gd name="T8" fmla="*/ 0 w 636"/>
                      <a:gd name="T9" fmla="*/ 196 h 368"/>
                    </a:gdLst>
                    <a:ahLst/>
                    <a:cxnLst>
                      <a:cxn ang="0">
                        <a:pos x="T0" y="T1"/>
                      </a:cxn>
                      <a:cxn ang="0">
                        <a:pos x="T2" y="T3"/>
                      </a:cxn>
                      <a:cxn ang="0">
                        <a:pos x="T4" y="T5"/>
                      </a:cxn>
                      <a:cxn ang="0">
                        <a:pos x="T6" y="T7"/>
                      </a:cxn>
                      <a:cxn ang="0">
                        <a:pos x="T8" y="T9"/>
                      </a:cxn>
                    </a:cxnLst>
                    <a:rect l="0" t="0" r="r" b="b"/>
                    <a:pathLst>
                      <a:path w="636" h="368">
                        <a:moveTo>
                          <a:pt x="0" y="196"/>
                        </a:moveTo>
                        <a:lnTo>
                          <a:pt x="338" y="0"/>
                        </a:lnTo>
                        <a:lnTo>
                          <a:pt x="636" y="172"/>
                        </a:lnTo>
                        <a:lnTo>
                          <a:pt x="296" y="368"/>
                        </a:lnTo>
                        <a:lnTo>
                          <a:pt x="0" y="19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47" name="Freeform 209"/>
                  <p:cNvSpPr>
                    <a:spLocks/>
                  </p:cNvSpPr>
                  <p:nvPr/>
                </p:nvSpPr>
                <p:spPr bwMode="auto">
                  <a:xfrm>
                    <a:off x="3160" y="1660"/>
                    <a:ext cx="296" cy="218"/>
                  </a:xfrm>
                  <a:custGeom>
                    <a:avLst/>
                    <a:gdLst>
                      <a:gd name="T0" fmla="*/ 296 w 296"/>
                      <a:gd name="T1" fmla="*/ 172 h 218"/>
                      <a:gd name="T2" fmla="*/ 296 w 296"/>
                      <a:gd name="T3" fmla="*/ 218 h 218"/>
                      <a:gd name="T4" fmla="*/ 0 w 296"/>
                      <a:gd name="T5" fmla="*/ 46 h 218"/>
                      <a:gd name="T6" fmla="*/ 0 w 296"/>
                      <a:gd name="T7" fmla="*/ 0 h 218"/>
                      <a:gd name="T8" fmla="*/ 296 w 296"/>
                      <a:gd name="T9" fmla="*/ 172 h 218"/>
                    </a:gdLst>
                    <a:ahLst/>
                    <a:cxnLst>
                      <a:cxn ang="0">
                        <a:pos x="T0" y="T1"/>
                      </a:cxn>
                      <a:cxn ang="0">
                        <a:pos x="T2" y="T3"/>
                      </a:cxn>
                      <a:cxn ang="0">
                        <a:pos x="T4" y="T5"/>
                      </a:cxn>
                      <a:cxn ang="0">
                        <a:pos x="T6" y="T7"/>
                      </a:cxn>
                      <a:cxn ang="0">
                        <a:pos x="T8" y="T9"/>
                      </a:cxn>
                    </a:cxnLst>
                    <a:rect l="0" t="0" r="r" b="b"/>
                    <a:pathLst>
                      <a:path w="296" h="218">
                        <a:moveTo>
                          <a:pt x="296" y="172"/>
                        </a:moveTo>
                        <a:lnTo>
                          <a:pt x="296" y="218"/>
                        </a:lnTo>
                        <a:lnTo>
                          <a:pt x="0" y="46"/>
                        </a:lnTo>
                        <a:lnTo>
                          <a:pt x="0" y="0"/>
                        </a:lnTo>
                        <a:lnTo>
                          <a:pt x="296"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48" name="Freeform 210"/>
                  <p:cNvSpPr>
                    <a:spLocks/>
                  </p:cNvSpPr>
                  <p:nvPr/>
                </p:nvSpPr>
                <p:spPr bwMode="auto">
                  <a:xfrm>
                    <a:off x="3180" y="1682"/>
                    <a:ext cx="100" cy="72"/>
                  </a:xfrm>
                  <a:custGeom>
                    <a:avLst/>
                    <a:gdLst>
                      <a:gd name="T0" fmla="*/ 0 w 100"/>
                      <a:gd name="T1" fmla="*/ 14 h 72"/>
                      <a:gd name="T2" fmla="*/ 0 w 100"/>
                      <a:gd name="T3" fmla="*/ 0 h 72"/>
                      <a:gd name="T4" fmla="*/ 100 w 100"/>
                      <a:gd name="T5" fmla="*/ 56 h 72"/>
                      <a:gd name="T6" fmla="*/ 100 w 100"/>
                      <a:gd name="T7" fmla="*/ 72 h 72"/>
                      <a:gd name="T8" fmla="*/ 0 w 100"/>
                      <a:gd name="T9" fmla="*/ 14 h 72"/>
                    </a:gdLst>
                    <a:ahLst/>
                    <a:cxnLst>
                      <a:cxn ang="0">
                        <a:pos x="T0" y="T1"/>
                      </a:cxn>
                      <a:cxn ang="0">
                        <a:pos x="T2" y="T3"/>
                      </a:cxn>
                      <a:cxn ang="0">
                        <a:pos x="T4" y="T5"/>
                      </a:cxn>
                      <a:cxn ang="0">
                        <a:pos x="T6" y="T7"/>
                      </a:cxn>
                      <a:cxn ang="0">
                        <a:pos x="T8" y="T9"/>
                      </a:cxn>
                    </a:cxnLst>
                    <a:rect l="0" t="0" r="r" b="b"/>
                    <a:pathLst>
                      <a:path w="100" h="72">
                        <a:moveTo>
                          <a:pt x="0" y="14"/>
                        </a:moveTo>
                        <a:lnTo>
                          <a:pt x="0" y="0"/>
                        </a:lnTo>
                        <a:lnTo>
                          <a:pt x="100" y="56"/>
                        </a:lnTo>
                        <a:lnTo>
                          <a:pt x="100"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49" name="Rectangle 211"/>
                  <p:cNvSpPr>
                    <a:spLocks noChangeArrowheads="1"/>
                  </p:cNvSpPr>
                  <p:nvPr/>
                </p:nvSpPr>
                <p:spPr bwMode="auto">
                  <a:xfrm>
                    <a:off x="3180" y="1682"/>
                    <a:ext cx="2" cy="1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50" name="Freeform 212"/>
                  <p:cNvSpPr>
                    <a:spLocks/>
                  </p:cNvSpPr>
                  <p:nvPr/>
                </p:nvSpPr>
                <p:spPr bwMode="auto">
                  <a:xfrm>
                    <a:off x="3180" y="1696"/>
                    <a:ext cx="100" cy="58"/>
                  </a:xfrm>
                  <a:custGeom>
                    <a:avLst/>
                    <a:gdLst>
                      <a:gd name="T0" fmla="*/ 100 w 100"/>
                      <a:gd name="T1" fmla="*/ 58 h 58"/>
                      <a:gd name="T2" fmla="*/ 100 w 100"/>
                      <a:gd name="T3" fmla="*/ 56 h 58"/>
                      <a:gd name="T4" fmla="*/ 2 w 100"/>
                      <a:gd name="T5" fmla="*/ 0 h 58"/>
                      <a:gd name="T6" fmla="*/ 0 w 100"/>
                      <a:gd name="T7" fmla="*/ 0 h 58"/>
                      <a:gd name="T8" fmla="*/ 100 w 100"/>
                      <a:gd name="T9" fmla="*/ 58 h 58"/>
                    </a:gdLst>
                    <a:ahLst/>
                    <a:cxnLst>
                      <a:cxn ang="0">
                        <a:pos x="T0" y="T1"/>
                      </a:cxn>
                      <a:cxn ang="0">
                        <a:pos x="T2" y="T3"/>
                      </a:cxn>
                      <a:cxn ang="0">
                        <a:pos x="T4" y="T5"/>
                      </a:cxn>
                      <a:cxn ang="0">
                        <a:pos x="T6" y="T7"/>
                      </a:cxn>
                      <a:cxn ang="0">
                        <a:pos x="T8" y="T9"/>
                      </a:cxn>
                    </a:cxnLst>
                    <a:rect l="0" t="0" r="r" b="b"/>
                    <a:pathLst>
                      <a:path w="100" h="58">
                        <a:moveTo>
                          <a:pt x="100" y="58"/>
                        </a:moveTo>
                        <a:lnTo>
                          <a:pt x="100" y="56"/>
                        </a:lnTo>
                        <a:lnTo>
                          <a:pt x="2" y="0"/>
                        </a:lnTo>
                        <a:lnTo>
                          <a:pt x="0" y="0"/>
                        </a:lnTo>
                        <a:lnTo>
                          <a:pt x="100"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51" name="Freeform 213"/>
                  <p:cNvSpPr>
                    <a:spLocks/>
                  </p:cNvSpPr>
                  <p:nvPr/>
                </p:nvSpPr>
                <p:spPr bwMode="auto">
                  <a:xfrm>
                    <a:off x="3442" y="183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52" name="Freeform 214"/>
                  <p:cNvSpPr>
                    <a:spLocks/>
                  </p:cNvSpPr>
                  <p:nvPr/>
                </p:nvSpPr>
                <p:spPr bwMode="auto">
                  <a:xfrm>
                    <a:off x="3442" y="183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53" name="Freeform 215"/>
                  <p:cNvSpPr>
                    <a:spLocks/>
                  </p:cNvSpPr>
                  <p:nvPr/>
                </p:nvSpPr>
                <p:spPr bwMode="auto">
                  <a:xfrm>
                    <a:off x="3442" y="186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54" name="Freeform 216"/>
                  <p:cNvSpPr>
                    <a:spLocks/>
                  </p:cNvSpPr>
                  <p:nvPr/>
                </p:nvSpPr>
                <p:spPr bwMode="auto">
                  <a:xfrm>
                    <a:off x="3432" y="182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55" name="Freeform 217"/>
                  <p:cNvSpPr>
                    <a:spLocks/>
                  </p:cNvSpPr>
                  <p:nvPr/>
                </p:nvSpPr>
                <p:spPr bwMode="auto">
                  <a:xfrm>
                    <a:off x="3432" y="1826"/>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56" name="Freeform 218"/>
                  <p:cNvSpPr>
                    <a:spLocks/>
                  </p:cNvSpPr>
                  <p:nvPr/>
                </p:nvSpPr>
                <p:spPr bwMode="auto">
                  <a:xfrm>
                    <a:off x="3432" y="1856"/>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57" name="Freeform 219"/>
                  <p:cNvSpPr>
                    <a:spLocks/>
                  </p:cNvSpPr>
                  <p:nvPr/>
                </p:nvSpPr>
                <p:spPr bwMode="auto">
                  <a:xfrm>
                    <a:off x="3420" y="182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grpSp>
            <p:grpSp>
              <p:nvGrpSpPr>
                <p:cNvPr id="930" name="Group 220"/>
                <p:cNvGrpSpPr>
                  <a:grpSpLocks/>
                </p:cNvGrpSpPr>
                <p:nvPr/>
              </p:nvGrpSpPr>
              <p:grpSpPr bwMode="auto">
                <a:xfrm>
                  <a:off x="3160" y="1212"/>
                  <a:ext cx="636" cy="644"/>
                  <a:chOff x="3160" y="1212"/>
                  <a:chExt cx="636" cy="644"/>
                </a:xfrm>
              </p:grpSpPr>
              <p:sp>
                <p:nvSpPr>
                  <p:cNvPr id="958" name="Freeform 221"/>
                  <p:cNvSpPr>
                    <a:spLocks/>
                  </p:cNvSpPr>
                  <p:nvPr/>
                </p:nvSpPr>
                <p:spPr bwMode="auto">
                  <a:xfrm>
                    <a:off x="3420" y="182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59" name="Freeform 222"/>
                  <p:cNvSpPr>
                    <a:spLocks/>
                  </p:cNvSpPr>
                  <p:nvPr/>
                </p:nvSpPr>
                <p:spPr bwMode="auto">
                  <a:xfrm>
                    <a:off x="3420" y="1850"/>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60" name="Freeform 223"/>
                  <p:cNvSpPr>
                    <a:spLocks/>
                  </p:cNvSpPr>
                  <p:nvPr/>
                </p:nvSpPr>
                <p:spPr bwMode="auto">
                  <a:xfrm>
                    <a:off x="3410" y="181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61" name="Freeform 224"/>
                  <p:cNvSpPr>
                    <a:spLocks/>
                  </p:cNvSpPr>
                  <p:nvPr/>
                </p:nvSpPr>
                <p:spPr bwMode="auto">
                  <a:xfrm>
                    <a:off x="3410" y="1814"/>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62" name="Freeform 225"/>
                  <p:cNvSpPr>
                    <a:spLocks/>
                  </p:cNvSpPr>
                  <p:nvPr/>
                </p:nvSpPr>
                <p:spPr bwMode="auto">
                  <a:xfrm>
                    <a:off x="3410" y="184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63" name="Freeform 226"/>
                  <p:cNvSpPr>
                    <a:spLocks/>
                  </p:cNvSpPr>
                  <p:nvPr/>
                </p:nvSpPr>
                <p:spPr bwMode="auto">
                  <a:xfrm>
                    <a:off x="3400" y="180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64" name="Freeform 227"/>
                  <p:cNvSpPr>
                    <a:spLocks/>
                  </p:cNvSpPr>
                  <p:nvPr/>
                </p:nvSpPr>
                <p:spPr bwMode="auto">
                  <a:xfrm>
                    <a:off x="3400" y="1808"/>
                    <a:ext cx="2" cy="32"/>
                  </a:xfrm>
                  <a:custGeom>
                    <a:avLst/>
                    <a:gdLst>
                      <a:gd name="T0" fmla="*/ 0 w 2"/>
                      <a:gd name="T1" fmla="*/ 32 h 32"/>
                      <a:gd name="T2" fmla="*/ 0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65" name="Freeform 228"/>
                  <p:cNvSpPr>
                    <a:spLocks/>
                  </p:cNvSpPr>
                  <p:nvPr/>
                </p:nvSpPr>
                <p:spPr bwMode="auto">
                  <a:xfrm>
                    <a:off x="3400" y="1838"/>
                    <a:ext cx="6" cy="6"/>
                  </a:xfrm>
                  <a:custGeom>
                    <a:avLst/>
                    <a:gdLst>
                      <a:gd name="T0" fmla="*/ 6 w 6"/>
                      <a:gd name="T1" fmla="*/ 6 h 6"/>
                      <a:gd name="T2" fmla="*/ 6 w 6"/>
                      <a:gd name="T3" fmla="*/ 2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66" name="Freeform 229"/>
                  <p:cNvSpPr>
                    <a:spLocks/>
                  </p:cNvSpPr>
                  <p:nvPr/>
                </p:nvSpPr>
                <p:spPr bwMode="auto">
                  <a:xfrm>
                    <a:off x="3388" y="1802"/>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67" name="Rectangle 230"/>
                  <p:cNvSpPr>
                    <a:spLocks noChangeArrowheads="1"/>
                  </p:cNvSpPr>
                  <p:nvPr/>
                </p:nvSpPr>
                <p:spPr bwMode="auto">
                  <a:xfrm>
                    <a:off x="3388" y="1802"/>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68" name="Freeform 231"/>
                  <p:cNvSpPr>
                    <a:spLocks/>
                  </p:cNvSpPr>
                  <p:nvPr/>
                </p:nvSpPr>
                <p:spPr bwMode="auto">
                  <a:xfrm>
                    <a:off x="3388" y="1832"/>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69" name="Freeform 232"/>
                  <p:cNvSpPr>
                    <a:spLocks/>
                  </p:cNvSpPr>
                  <p:nvPr/>
                </p:nvSpPr>
                <p:spPr bwMode="auto">
                  <a:xfrm>
                    <a:off x="3378" y="1796"/>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70" name="Rectangle 233"/>
                  <p:cNvSpPr>
                    <a:spLocks noChangeArrowheads="1"/>
                  </p:cNvSpPr>
                  <p:nvPr/>
                </p:nvSpPr>
                <p:spPr bwMode="auto">
                  <a:xfrm>
                    <a:off x="3378" y="1796"/>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71" name="Freeform 234"/>
                  <p:cNvSpPr>
                    <a:spLocks/>
                  </p:cNvSpPr>
                  <p:nvPr/>
                </p:nvSpPr>
                <p:spPr bwMode="auto">
                  <a:xfrm>
                    <a:off x="3378" y="1826"/>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72" name="Freeform 235"/>
                  <p:cNvSpPr>
                    <a:spLocks/>
                  </p:cNvSpPr>
                  <p:nvPr/>
                </p:nvSpPr>
                <p:spPr bwMode="auto">
                  <a:xfrm>
                    <a:off x="3366" y="178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73" name="Freeform 236"/>
                  <p:cNvSpPr>
                    <a:spLocks/>
                  </p:cNvSpPr>
                  <p:nvPr/>
                </p:nvSpPr>
                <p:spPr bwMode="auto">
                  <a:xfrm>
                    <a:off x="3366" y="1788"/>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74" name="Freeform 237"/>
                  <p:cNvSpPr>
                    <a:spLocks/>
                  </p:cNvSpPr>
                  <p:nvPr/>
                </p:nvSpPr>
                <p:spPr bwMode="auto">
                  <a:xfrm>
                    <a:off x="3366" y="1820"/>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75" name="Freeform 238"/>
                  <p:cNvSpPr>
                    <a:spLocks/>
                  </p:cNvSpPr>
                  <p:nvPr/>
                </p:nvSpPr>
                <p:spPr bwMode="auto">
                  <a:xfrm>
                    <a:off x="3356" y="178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76" name="Freeform 239"/>
                  <p:cNvSpPr>
                    <a:spLocks/>
                  </p:cNvSpPr>
                  <p:nvPr/>
                </p:nvSpPr>
                <p:spPr bwMode="auto">
                  <a:xfrm>
                    <a:off x="3356" y="178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77" name="Freeform 240"/>
                  <p:cNvSpPr>
                    <a:spLocks/>
                  </p:cNvSpPr>
                  <p:nvPr/>
                </p:nvSpPr>
                <p:spPr bwMode="auto">
                  <a:xfrm>
                    <a:off x="3356" y="181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78" name="Freeform 241"/>
                  <p:cNvSpPr>
                    <a:spLocks/>
                  </p:cNvSpPr>
                  <p:nvPr/>
                </p:nvSpPr>
                <p:spPr bwMode="auto">
                  <a:xfrm>
                    <a:off x="3346" y="177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79" name="Freeform 242"/>
                  <p:cNvSpPr>
                    <a:spLocks/>
                  </p:cNvSpPr>
                  <p:nvPr/>
                </p:nvSpPr>
                <p:spPr bwMode="auto">
                  <a:xfrm>
                    <a:off x="3346" y="1776"/>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80" name="Freeform 243"/>
                  <p:cNvSpPr>
                    <a:spLocks/>
                  </p:cNvSpPr>
                  <p:nvPr/>
                </p:nvSpPr>
                <p:spPr bwMode="auto">
                  <a:xfrm>
                    <a:off x="3346" y="1806"/>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81" name="Freeform 244"/>
                  <p:cNvSpPr>
                    <a:spLocks/>
                  </p:cNvSpPr>
                  <p:nvPr/>
                </p:nvSpPr>
                <p:spPr bwMode="auto">
                  <a:xfrm>
                    <a:off x="3334" y="177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82" name="Freeform 245"/>
                  <p:cNvSpPr>
                    <a:spLocks/>
                  </p:cNvSpPr>
                  <p:nvPr/>
                </p:nvSpPr>
                <p:spPr bwMode="auto">
                  <a:xfrm>
                    <a:off x="3334" y="177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83" name="Freeform 246"/>
                  <p:cNvSpPr>
                    <a:spLocks/>
                  </p:cNvSpPr>
                  <p:nvPr/>
                </p:nvSpPr>
                <p:spPr bwMode="auto">
                  <a:xfrm>
                    <a:off x="3334" y="1800"/>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84" name="Freeform 247"/>
                  <p:cNvSpPr>
                    <a:spLocks/>
                  </p:cNvSpPr>
                  <p:nvPr/>
                </p:nvSpPr>
                <p:spPr bwMode="auto">
                  <a:xfrm>
                    <a:off x="3324" y="176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85" name="Freeform 248"/>
                  <p:cNvSpPr>
                    <a:spLocks/>
                  </p:cNvSpPr>
                  <p:nvPr/>
                </p:nvSpPr>
                <p:spPr bwMode="auto">
                  <a:xfrm>
                    <a:off x="3324" y="176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86" name="Freeform 249"/>
                  <p:cNvSpPr>
                    <a:spLocks/>
                  </p:cNvSpPr>
                  <p:nvPr/>
                </p:nvSpPr>
                <p:spPr bwMode="auto">
                  <a:xfrm>
                    <a:off x="3324" y="179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87" name="Freeform 250"/>
                  <p:cNvSpPr>
                    <a:spLocks/>
                  </p:cNvSpPr>
                  <p:nvPr/>
                </p:nvSpPr>
                <p:spPr bwMode="auto">
                  <a:xfrm>
                    <a:off x="3162" y="1666"/>
                    <a:ext cx="16" cy="22"/>
                  </a:xfrm>
                  <a:custGeom>
                    <a:avLst/>
                    <a:gdLst>
                      <a:gd name="T0" fmla="*/ 16 w 16"/>
                      <a:gd name="T1" fmla="*/ 10 h 22"/>
                      <a:gd name="T2" fmla="*/ 16 w 16"/>
                      <a:gd name="T3" fmla="*/ 22 h 22"/>
                      <a:gd name="T4" fmla="*/ 0 w 16"/>
                      <a:gd name="T5" fmla="*/ 12 h 22"/>
                      <a:gd name="T6" fmla="*/ 0 w 16"/>
                      <a:gd name="T7" fmla="*/ 0 h 22"/>
                      <a:gd name="T8" fmla="*/ 16 w 16"/>
                      <a:gd name="T9" fmla="*/ 10 h 22"/>
                    </a:gdLst>
                    <a:ahLst/>
                    <a:cxnLst>
                      <a:cxn ang="0">
                        <a:pos x="T0" y="T1"/>
                      </a:cxn>
                      <a:cxn ang="0">
                        <a:pos x="T2" y="T3"/>
                      </a:cxn>
                      <a:cxn ang="0">
                        <a:pos x="T4" y="T5"/>
                      </a:cxn>
                      <a:cxn ang="0">
                        <a:pos x="T6" y="T7"/>
                      </a:cxn>
                      <a:cxn ang="0">
                        <a:pos x="T8" y="T9"/>
                      </a:cxn>
                    </a:cxnLst>
                    <a:rect l="0" t="0" r="r" b="b"/>
                    <a:pathLst>
                      <a:path w="16" h="22">
                        <a:moveTo>
                          <a:pt x="16" y="10"/>
                        </a:moveTo>
                        <a:lnTo>
                          <a:pt x="16" y="22"/>
                        </a:lnTo>
                        <a:lnTo>
                          <a:pt x="0" y="12"/>
                        </a:lnTo>
                        <a:lnTo>
                          <a:pt x="0" y="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88" name="Freeform 251"/>
                  <p:cNvSpPr>
                    <a:spLocks/>
                  </p:cNvSpPr>
                  <p:nvPr/>
                </p:nvSpPr>
                <p:spPr bwMode="auto">
                  <a:xfrm>
                    <a:off x="3176" y="1676"/>
                    <a:ext cx="2" cy="12"/>
                  </a:xfrm>
                  <a:custGeom>
                    <a:avLst/>
                    <a:gdLst>
                      <a:gd name="T0" fmla="*/ 0 w 2"/>
                      <a:gd name="T1" fmla="*/ 2 h 12"/>
                      <a:gd name="T2" fmla="*/ 2 w 2"/>
                      <a:gd name="T3" fmla="*/ 0 h 12"/>
                      <a:gd name="T4" fmla="*/ 2 w 2"/>
                      <a:gd name="T5" fmla="*/ 10 h 12"/>
                      <a:gd name="T6" fmla="*/ 0 w 2"/>
                      <a:gd name="T7" fmla="*/ 12 h 12"/>
                      <a:gd name="T8" fmla="*/ 0 w 2"/>
                      <a:gd name="T9" fmla="*/ 2 h 12"/>
                    </a:gdLst>
                    <a:ahLst/>
                    <a:cxnLst>
                      <a:cxn ang="0">
                        <a:pos x="T0" y="T1"/>
                      </a:cxn>
                      <a:cxn ang="0">
                        <a:pos x="T2" y="T3"/>
                      </a:cxn>
                      <a:cxn ang="0">
                        <a:pos x="T4" y="T5"/>
                      </a:cxn>
                      <a:cxn ang="0">
                        <a:pos x="T6" y="T7"/>
                      </a:cxn>
                      <a:cxn ang="0">
                        <a:pos x="T8" y="T9"/>
                      </a:cxn>
                    </a:cxnLst>
                    <a:rect l="0" t="0" r="r" b="b"/>
                    <a:pathLst>
                      <a:path w="2" h="12">
                        <a:moveTo>
                          <a:pt x="0" y="2"/>
                        </a:moveTo>
                        <a:lnTo>
                          <a:pt x="2" y="0"/>
                        </a:lnTo>
                        <a:lnTo>
                          <a:pt x="2" y="10"/>
                        </a:lnTo>
                        <a:lnTo>
                          <a:pt x="0" y="12"/>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89" name="Freeform 252"/>
                  <p:cNvSpPr>
                    <a:spLocks/>
                  </p:cNvSpPr>
                  <p:nvPr/>
                </p:nvSpPr>
                <p:spPr bwMode="auto">
                  <a:xfrm>
                    <a:off x="3160" y="1668"/>
                    <a:ext cx="18" cy="10"/>
                  </a:xfrm>
                  <a:custGeom>
                    <a:avLst/>
                    <a:gdLst>
                      <a:gd name="T0" fmla="*/ 0 w 18"/>
                      <a:gd name="T1" fmla="*/ 2 h 10"/>
                      <a:gd name="T2" fmla="*/ 2 w 18"/>
                      <a:gd name="T3" fmla="*/ 0 h 10"/>
                      <a:gd name="T4" fmla="*/ 18 w 18"/>
                      <a:gd name="T5" fmla="*/ 8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2" y="0"/>
                        </a:lnTo>
                        <a:lnTo>
                          <a:pt x="18" y="8"/>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90" name="Freeform 253"/>
                  <p:cNvSpPr>
                    <a:spLocks/>
                  </p:cNvSpPr>
                  <p:nvPr/>
                </p:nvSpPr>
                <p:spPr bwMode="auto">
                  <a:xfrm>
                    <a:off x="3160" y="1670"/>
                    <a:ext cx="16" cy="18"/>
                  </a:xfrm>
                  <a:custGeom>
                    <a:avLst/>
                    <a:gdLst>
                      <a:gd name="T0" fmla="*/ 16 w 16"/>
                      <a:gd name="T1" fmla="*/ 8 h 18"/>
                      <a:gd name="T2" fmla="*/ 16 w 16"/>
                      <a:gd name="T3" fmla="*/ 18 h 18"/>
                      <a:gd name="T4" fmla="*/ 0 w 16"/>
                      <a:gd name="T5" fmla="*/ 8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8"/>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91" name="Freeform 254"/>
                  <p:cNvSpPr>
                    <a:spLocks/>
                  </p:cNvSpPr>
                  <p:nvPr/>
                </p:nvSpPr>
                <p:spPr bwMode="auto">
                  <a:xfrm>
                    <a:off x="3456" y="1572"/>
                    <a:ext cx="340" cy="242"/>
                  </a:xfrm>
                  <a:custGeom>
                    <a:avLst/>
                    <a:gdLst>
                      <a:gd name="T0" fmla="*/ 0 w 340"/>
                      <a:gd name="T1" fmla="*/ 198 h 242"/>
                      <a:gd name="T2" fmla="*/ 340 w 340"/>
                      <a:gd name="T3" fmla="*/ 0 h 242"/>
                      <a:gd name="T4" fmla="*/ 340 w 340"/>
                      <a:gd name="T5" fmla="*/ 46 h 242"/>
                      <a:gd name="T6" fmla="*/ 0 w 340"/>
                      <a:gd name="T7" fmla="*/ 242 h 242"/>
                      <a:gd name="T8" fmla="*/ 0 w 340"/>
                      <a:gd name="T9" fmla="*/ 198 h 242"/>
                    </a:gdLst>
                    <a:ahLst/>
                    <a:cxnLst>
                      <a:cxn ang="0">
                        <a:pos x="T0" y="T1"/>
                      </a:cxn>
                      <a:cxn ang="0">
                        <a:pos x="T2" y="T3"/>
                      </a:cxn>
                      <a:cxn ang="0">
                        <a:pos x="T4" y="T5"/>
                      </a:cxn>
                      <a:cxn ang="0">
                        <a:pos x="T6" y="T7"/>
                      </a:cxn>
                      <a:cxn ang="0">
                        <a:pos x="T8" y="T9"/>
                      </a:cxn>
                    </a:cxnLst>
                    <a:rect l="0" t="0" r="r" b="b"/>
                    <a:pathLst>
                      <a:path w="340" h="242">
                        <a:moveTo>
                          <a:pt x="0" y="198"/>
                        </a:moveTo>
                        <a:lnTo>
                          <a:pt x="340" y="0"/>
                        </a:lnTo>
                        <a:lnTo>
                          <a:pt x="340"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92" name="Freeform 255"/>
                  <p:cNvSpPr>
                    <a:spLocks/>
                  </p:cNvSpPr>
                  <p:nvPr/>
                </p:nvSpPr>
                <p:spPr bwMode="auto">
                  <a:xfrm>
                    <a:off x="3160" y="1400"/>
                    <a:ext cx="636" cy="370"/>
                  </a:xfrm>
                  <a:custGeom>
                    <a:avLst/>
                    <a:gdLst>
                      <a:gd name="T0" fmla="*/ 0 w 636"/>
                      <a:gd name="T1" fmla="*/ 198 h 370"/>
                      <a:gd name="T2" fmla="*/ 338 w 636"/>
                      <a:gd name="T3" fmla="*/ 0 h 370"/>
                      <a:gd name="T4" fmla="*/ 636 w 636"/>
                      <a:gd name="T5" fmla="*/ 172 h 370"/>
                      <a:gd name="T6" fmla="*/ 296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38" y="0"/>
                        </a:lnTo>
                        <a:lnTo>
                          <a:pt x="636" y="172"/>
                        </a:lnTo>
                        <a:lnTo>
                          <a:pt x="296"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93" name="Freeform 256"/>
                  <p:cNvSpPr>
                    <a:spLocks/>
                  </p:cNvSpPr>
                  <p:nvPr/>
                </p:nvSpPr>
                <p:spPr bwMode="auto">
                  <a:xfrm>
                    <a:off x="3160" y="1598"/>
                    <a:ext cx="296" cy="216"/>
                  </a:xfrm>
                  <a:custGeom>
                    <a:avLst/>
                    <a:gdLst>
                      <a:gd name="T0" fmla="*/ 296 w 296"/>
                      <a:gd name="T1" fmla="*/ 172 h 216"/>
                      <a:gd name="T2" fmla="*/ 296 w 296"/>
                      <a:gd name="T3" fmla="*/ 216 h 216"/>
                      <a:gd name="T4" fmla="*/ 0 w 296"/>
                      <a:gd name="T5" fmla="*/ 46 h 216"/>
                      <a:gd name="T6" fmla="*/ 0 w 296"/>
                      <a:gd name="T7" fmla="*/ 0 h 216"/>
                      <a:gd name="T8" fmla="*/ 296 w 296"/>
                      <a:gd name="T9" fmla="*/ 172 h 216"/>
                    </a:gdLst>
                    <a:ahLst/>
                    <a:cxnLst>
                      <a:cxn ang="0">
                        <a:pos x="T0" y="T1"/>
                      </a:cxn>
                      <a:cxn ang="0">
                        <a:pos x="T2" y="T3"/>
                      </a:cxn>
                      <a:cxn ang="0">
                        <a:pos x="T4" y="T5"/>
                      </a:cxn>
                      <a:cxn ang="0">
                        <a:pos x="T6" y="T7"/>
                      </a:cxn>
                      <a:cxn ang="0">
                        <a:pos x="T8" y="T9"/>
                      </a:cxn>
                    </a:cxnLst>
                    <a:rect l="0" t="0" r="r" b="b"/>
                    <a:pathLst>
                      <a:path w="296" h="216">
                        <a:moveTo>
                          <a:pt x="296" y="172"/>
                        </a:moveTo>
                        <a:lnTo>
                          <a:pt x="296" y="216"/>
                        </a:lnTo>
                        <a:lnTo>
                          <a:pt x="0" y="46"/>
                        </a:lnTo>
                        <a:lnTo>
                          <a:pt x="0" y="0"/>
                        </a:lnTo>
                        <a:lnTo>
                          <a:pt x="296"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94" name="Freeform 257"/>
                  <p:cNvSpPr>
                    <a:spLocks/>
                  </p:cNvSpPr>
                  <p:nvPr/>
                </p:nvSpPr>
                <p:spPr bwMode="auto">
                  <a:xfrm>
                    <a:off x="3180" y="1618"/>
                    <a:ext cx="100" cy="72"/>
                  </a:xfrm>
                  <a:custGeom>
                    <a:avLst/>
                    <a:gdLst>
                      <a:gd name="T0" fmla="*/ 0 w 100"/>
                      <a:gd name="T1" fmla="*/ 16 h 72"/>
                      <a:gd name="T2" fmla="*/ 0 w 100"/>
                      <a:gd name="T3" fmla="*/ 0 h 72"/>
                      <a:gd name="T4" fmla="*/ 100 w 100"/>
                      <a:gd name="T5" fmla="*/ 58 h 72"/>
                      <a:gd name="T6" fmla="*/ 100 w 100"/>
                      <a:gd name="T7" fmla="*/ 72 h 72"/>
                      <a:gd name="T8" fmla="*/ 0 w 100"/>
                      <a:gd name="T9" fmla="*/ 16 h 72"/>
                    </a:gdLst>
                    <a:ahLst/>
                    <a:cxnLst>
                      <a:cxn ang="0">
                        <a:pos x="T0" y="T1"/>
                      </a:cxn>
                      <a:cxn ang="0">
                        <a:pos x="T2" y="T3"/>
                      </a:cxn>
                      <a:cxn ang="0">
                        <a:pos x="T4" y="T5"/>
                      </a:cxn>
                      <a:cxn ang="0">
                        <a:pos x="T6" y="T7"/>
                      </a:cxn>
                      <a:cxn ang="0">
                        <a:pos x="T8" y="T9"/>
                      </a:cxn>
                    </a:cxnLst>
                    <a:rect l="0" t="0" r="r" b="b"/>
                    <a:pathLst>
                      <a:path w="100" h="72">
                        <a:moveTo>
                          <a:pt x="0" y="16"/>
                        </a:moveTo>
                        <a:lnTo>
                          <a:pt x="0" y="0"/>
                        </a:lnTo>
                        <a:lnTo>
                          <a:pt x="100" y="58"/>
                        </a:lnTo>
                        <a:lnTo>
                          <a:pt x="100" y="7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95" name="Freeform 258"/>
                  <p:cNvSpPr>
                    <a:spLocks/>
                  </p:cNvSpPr>
                  <p:nvPr/>
                </p:nvSpPr>
                <p:spPr bwMode="auto">
                  <a:xfrm>
                    <a:off x="3180" y="1618"/>
                    <a:ext cx="2" cy="16"/>
                  </a:xfrm>
                  <a:custGeom>
                    <a:avLst/>
                    <a:gdLst>
                      <a:gd name="T0" fmla="*/ 0 w 2"/>
                      <a:gd name="T1" fmla="*/ 16 h 16"/>
                      <a:gd name="T2" fmla="*/ 2 w 2"/>
                      <a:gd name="T3" fmla="*/ 14 h 16"/>
                      <a:gd name="T4" fmla="*/ 2 w 2"/>
                      <a:gd name="T5" fmla="*/ 2 h 16"/>
                      <a:gd name="T6" fmla="*/ 0 w 2"/>
                      <a:gd name="T7" fmla="*/ 0 h 16"/>
                      <a:gd name="T8" fmla="*/ 0 w 2"/>
                      <a:gd name="T9" fmla="*/ 16 h 16"/>
                    </a:gdLst>
                    <a:ahLst/>
                    <a:cxnLst>
                      <a:cxn ang="0">
                        <a:pos x="T0" y="T1"/>
                      </a:cxn>
                      <a:cxn ang="0">
                        <a:pos x="T2" y="T3"/>
                      </a:cxn>
                      <a:cxn ang="0">
                        <a:pos x="T4" y="T5"/>
                      </a:cxn>
                      <a:cxn ang="0">
                        <a:pos x="T6" y="T7"/>
                      </a:cxn>
                      <a:cxn ang="0">
                        <a:pos x="T8" y="T9"/>
                      </a:cxn>
                    </a:cxnLst>
                    <a:rect l="0" t="0" r="r" b="b"/>
                    <a:pathLst>
                      <a:path w="2" h="16">
                        <a:moveTo>
                          <a:pt x="0" y="16"/>
                        </a:moveTo>
                        <a:lnTo>
                          <a:pt x="2" y="14"/>
                        </a:lnTo>
                        <a:lnTo>
                          <a:pt x="2" y="2"/>
                        </a:lnTo>
                        <a:lnTo>
                          <a:pt x="0"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96" name="Freeform 259"/>
                  <p:cNvSpPr>
                    <a:spLocks/>
                  </p:cNvSpPr>
                  <p:nvPr/>
                </p:nvSpPr>
                <p:spPr bwMode="auto">
                  <a:xfrm>
                    <a:off x="3180" y="1632"/>
                    <a:ext cx="100" cy="58"/>
                  </a:xfrm>
                  <a:custGeom>
                    <a:avLst/>
                    <a:gdLst>
                      <a:gd name="T0" fmla="*/ 100 w 100"/>
                      <a:gd name="T1" fmla="*/ 58 h 58"/>
                      <a:gd name="T2" fmla="*/ 100 w 100"/>
                      <a:gd name="T3" fmla="*/ 56 h 58"/>
                      <a:gd name="T4" fmla="*/ 2 w 100"/>
                      <a:gd name="T5" fmla="*/ 0 h 58"/>
                      <a:gd name="T6" fmla="*/ 0 w 100"/>
                      <a:gd name="T7" fmla="*/ 2 h 58"/>
                      <a:gd name="T8" fmla="*/ 100 w 100"/>
                      <a:gd name="T9" fmla="*/ 58 h 58"/>
                    </a:gdLst>
                    <a:ahLst/>
                    <a:cxnLst>
                      <a:cxn ang="0">
                        <a:pos x="T0" y="T1"/>
                      </a:cxn>
                      <a:cxn ang="0">
                        <a:pos x="T2" y="T3"/>
                      </a:cxn>
                      <a:cxn ang="0">
                        <a:pos x="T4" y="T5"/>
                      </a:cxn>
                      <a:cxn ang="0">
                        <a:pos x="T6" y="T7"/>
                      </a:cxn>
                      <a:cxn ang="0">
                        <a:pos x="T8" y="T9"/>
                      </a:cxn>
                    </a:cxnLst>
                    <a:rect l="0" t="0" r="r" b="b"/>
                    <a:pathLst>
                      <a:path w="100" h="58">
                        <a:moveTo>
                          <a:pt x="100" y="58"/>
                        </a:moveTo>
                        <a:lnTo>
                          <a:pt x="100" y="56"/>
                        </a:lnTo>
                        <a:lnTo>
                          <a:pt x="2" y="0"/>
                        </a:lnTo>
                        <a:lnTo>
                          <a:pt x="0" y="2"/>
                        </a:lnTo>
                        <a:lnTo>
                          <a:pt x="100"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97" name="Freeform 260"/>
                  <p:cNvSpPr>
                    <a:spLocks/>
                  </p:cNvSpPr>
                  <p:nvPr/>
                </p:nvSpPr>
                <p:spPr bwMode="auto">
                  <a:xfrm>
                    <a:off x="3442" y="177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98" name="Freeform 261"/>
                  <p:cNvSpPr>
                    <a:spLocks/>
                  </p:cNvSpPr>
                  <p:nvPr/>
                </p:nvSpPr>
                <p:spPr bwMode="auto">
                  <a:xfrm>
                    <a:off x="3442" y="1770"/>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99" name="Freeform 262"/>
                  <p:cNvSpPr>
                    <a:spLocks/>
                  </p:cNvSpPr>
                  <p:nvPr/>
                </p:nvSpPr>
                <p:spPr bwMode="auto">
                  <a:xfrm>
                    <a:off x="3442" y="1800"/>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00" name="Freeform 263"/>
                  <p:cNvSpPr>
                    <a:spLocks/>
                  </p:cNvSpPr>
                  <p:nvPr/>
                </p:nvSpPr>
                <p:spPr bwMode="auto">
                  <a:xfrm>
                    <a:off x="3432" y="176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01" name="Freeform 264"/>
                  <p:cNvSpPr>
                    <a:spLocks/>
                  </p:cNvSpPr>
                  <p:nvPr/>
                </p:nvSpPr>
                <p:spPr bwMode="auto">
                  <a:xfrm>
                    <a:off x="3432" y="1764"/>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02" name="Freeform 265"/>
                  <p:cNvSpPr>
                    <a:spLocks/>
                  </p:cNvSpPr>
                  <p:nvPr/>
                </p:nvSpPr>
                <p:spPr bwMode="auto">
                  <a:xfrm>
                    <a:off x="3432" y="1794"/>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03" name="Freeform 266"/>
                  <p:cNvSpPr>
                    <a:spLocks/>
                  </p:cNvSpPr>
                  <p:nvPr/>
                </p:nvSpPr>
                <p:spPr bwMode="auto">
                  <a:xfrm>
                    <a:off x="3420" y="1758"/>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04" name="Rectangle 267"/>
                  <p:cNvSpPr>
                    <a:spLocks noChangeArrowheads="1"/>
                  </p:cNvSpPr>
                  <p:nvPr/>
                </p:nvSpPr>
                <p:spPr bwMode="auto">
                  <a:xfrm>
                    <a:off x="3420" y="1758"/>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05" name="Freeform 268"/>
                  <p:cNvSpPr>
                    <a:spLocks/>
                  </p:cNvSpPr>
                  <p:nvPr/>
                </p:nvSpPr>
                <p:spPr bwMode="auto">
                  <a:xfrm>
                    <a:off x="3420" y="1788"/>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06" name="Freeform 269"/>
                  <p:cNvSpPr>
                    <a:spLocks/>
                  </p:cNvSpPr>
                  <p:nvPr/>
                </p:nvSpPr>
                <p:spPr bwMode="auto">
                  <a:xfrm>
                    <a:off x="3410" y="1752"/>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07" name="Rectangle 270"/>
                  <p:cNvSpPr>
                    <a:spLocks noChangeArrowheads="1"/>
                  </p:cNvSpPr>
                  <p:nvPr/>
                </p:nvSpPr>
                <p:spPr bwMode="auto">
                  <a:xfrm>
                    <a:off x="3410" y="1752"/>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08" name="Freeform 271"/>
                  <p:cNvSpPr>
                    <a:spLocks/>
                  </p:cNvSpPr>
                  <p:nvPr/>
                </p:nvSpPr>
                <p:spPr bwMode="auto">
                  <a:xfrm>
                    <a:off x="3410" y="1782"/>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09" name="Freeform 272"/>
                  <p:cNvSpPr>
                    <a:spLocks/>
                  </p:cNvSpPr>
                  <p:nvPr/>
                </p:nvSpPr>
                <p:spPr bwMode="auto">
                  <a:xfrm>
                    <a:off x="3400" y="174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10" name="Freeform 273"/>
                  <p:cNvSpPr>
                    <a:spLocks/>
                  </p:cNvSpPr>
                  <p:nvPr/>
                </p:nvSpPr>
                <p:spPr bwMode="auto">
                  <a:xfrm>
                    <a:off x="3400" y="1744"/>
                    <a:ext cx="2" cy="32"/>
                  </a:xfrm>
                  <a:custGeom>
                    <a:avLst/>
                    <a:gdLst>
                      <a:gd name="T0" fmla="*/ 0 w 2"/>
                      <a:gd name="T1" fmla="*/ 32 h 32"/>
                      <a:gd name="T2" fmla="*/ 0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11" name="Freeform 274"/>
                  <p:cNvSpPr>
                    <a:spLocks/>
                  </p:cNvSpPr>
                  <p:nvPr/>
                </p:nvSpPr>
                <p:spPr bwMode="auto">
                  <a:xfrm>
                    <a:off x="3400" y="1776"/>
                    <a:ext cx="6" cy="4"/>
                  </a:xfrm>
                  <a:custGeom>
                    <a:avLst/>
                    <a:gdLst>
                      <a:gd name="T0" fmla="*/ 6 w 6"/>
                      <a:gd name="T1" fmla="*/ 4 h 4"/>
                      <a:gd name="T2" fmla="*/ 6 w 6"/>
                      <a:gd name="T3" fmla="*/ 2 h 4"/>
                      <a:gd name="T4" fmla="*/ 0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0"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12" name="Freeform 275"/>
                  <p:cNvSpPr>
                    <a:spLocks/>
                  </p:cNvSpPr>
                  <p:nvPr/>
                </p:nvSpPr>
                <p:spPr bwMode="auto">
                  <a:xfrm>
                    <a:off x="3388" y="173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13" name="Freeform 276"/>
                  <p:cNvSpPr>
                    <a:spLocks/>
                  </p:cNvSpPr>
                  <p:nvPr/>
                </p:nvSpPr>
                <p:spPr bwMode="auto">
                  <a:xfrm>
                    <a:off x="3388" y="173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14" name="Freeform 277"/>
                  <p:cNvSpPr>
                    <a:spLocks/>
                  </p:cNvSpPr>
                  <p:nvPr/>
                </p:nvSpPr>
                <p:spPr bwMode="auto">
                  <a:xfrm>
                    <a:off x="3388" y="176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15" name="Freeform 278"/>
                  <p:cNvSpPr>
                    <a:spLocks/>
                  </p:cNvSpPr>
                  <p:nvPr/>
                </p:nvSpPr>
                <p:spPr bwMode="auto">
                  <a:xfrm>
                    <a:off x="3378" y="173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16" name="Freeform 279"/>
                  <p:cNvSpPr>
                    <a:spLocks/>
                  </p:cNvSpPr>
                  <p:nvPr/>
                </p:nvSpPr>
                <p:spPr bwMode="auto">
                  <a:xfrm>
                    <a:off x="3378" y="173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17" name="Freeform 280"/>
                  <p:cNvSpPr>
                    <a:spLocks/>
                  </p:cNvSpPr>
                  <p:nvPr/>
                </p:nvSpPr>
                <p:spPr bwMode="auto">
                  <a:xfrm>
                    <a:off x="3378" y="176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18" name="Freeform 281"/>
                  <p:cNvSpPr>
                    <a:spLocks/>
                  </p:cNvSpPr>
                  <p:nvPr/>
                </p:nvSpPr>
                <p:spPr bwMode="auto">
                  <a:xfrm>
                    <a:off x="3366" y="172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19" name="Freeform 282"/>
                  <p:cNvSpPr>
                    <a:spLocks/>
                  </p:cNvSpPr>
                  <p:nvPr/>
                </p:nvSpPr>
                <p:spPr bwMode="auto">
                  <a:xfrm>
                    <a:off x="3366" y="1726"/>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20" name="Freeform 283"/>
                  <p:cNvSpPr>
                    <a:spLocks/>
                  </p:cNvSpPr>
                  <p:nvPr/>
                </p:nvSpPr>
                <p:spPr bwMode="auto">
                  <a:xfrm>
                    <a:off x="3366" y="1756"/>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21" name="Freeform 284"/>
                  <p:cNvSpPr>
                    <a:spLocks/>
                  </p:cNvSpPr>
                  <p:nvPr/>
                </p:nvSpPr>
                <p:spPr bwMode="auto">
                  <a:xfrm>
                    <a:off x="3356" y="172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22" name="Freeform 285"/>
                  <p:cNvSpPr>
                    <a:spLocks/>
                  </p:cNvSpPr>
                  <p:nvPr/>
                </p:nvSpPr>
                <p:spPr bwMode="auto">
                  <a:xfrm>
                    <a:off x="3356" y="172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23" name="Freeform 286"/>
                  <p:cNvSpPr>
                    <a:spLocks/>
                  </p:cNvSpPr>
                  <p:nvPr/>
                </p:nvSpPr>
                <p:spPr bwMode="auto">
                  <a:xfrm>
                    <a:off x="3356" y="1750"/>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24" name="Freeform 287"/>
                  <p:cNvSpPr>
                    <a:spLocks/>
                  </p:cNvSpPr>
                  <p:nvPr/>
                </p:nvSpPr>
                <p:spPr bwMode="auto">
                  <a:xfrm>
                    <a:off x="3346" y="171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25" name="Freeform 288"/>
                  <p:cNvSpPr>
                    <a:spLocks/>
                  </p:cNvSpPr>
                  <p:nvPr/>
                </p:nvSpPr>
                <p:spPr bwMode="auto">
                  <a:xfrm>
                    <a:off x="3346" y="1714"/>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26" name="Freeform 289"/>
                  <p:cNvSpPr>
                    <a:spLocks/>
                  </p:cNvSpPr>
                  <p:nvPr/>
                </p:nvSpPr>
                <p:spPr bwMode="auto">
                  <a:xfrm>
                    <a:off x="3346" y="174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27" name="Freeform 290"/>
                  <p:cNvSpPr>
                    <a:spLocks/>
                  </p:cNvSpPr>
                  <p:nvPr/>
                </p:nvSpPr>
                <p:spPr bwMode="auto">
                  <a:xfrm>
                    <a:off x="3334" y="1708"/>
                    <a:ext cx="8" cy="36"/>
                  </a:xfrm>
                  <a:custGeom>
                    <a:avLst/>
                    <a:gdLst>
                      <a:gd name="T0" fmla="*/ 0 w 8"/>
                      <a:gd name="T1" fmla="*/ 30 h 36"/>
                      <a:gd name="T2" fmla="*/ 0 w 8"/>
                      <a:gd name="T3" fmla="*/ 0 h 36"/>
                      <a:gd name="T4" fmla="*/ 8 w 8"/>
                      <a:gd name="T5" fmla="*/ 4 h 36"/>
                      <a:gd name="T6" fmla="*/ 8 w 8"/>
                      <a:gd name="T7" fmla="*/ 36 h 36"/>
                      <a:gd name="T8" fmla="*/ 0 w 8"/>
                      <a:gd name="T9" fmla="*/ 30 h 36"/>
                    </a:gdLst>
                    <a:ahLst/>
                    <a:cxnLst>
                      <a:cxn ang="0">
                        <a:pos x="T0" y="T1"/>
                      </a:cxn>
                      <a:cxn ang="0">
                        <a:pos x="T2" y="T3"/>
                      </a:cxn>
                      <a:cxn ang="0">
                        <a:pos x="T4" y="T5"/>
                      </a:cxn>
                      <a:cxn ang="0">
                        <a:pos x="T6" y="T7"/>
                      </a:cxn>
                      <a:cxn ang="0">
                        <a:pos x="T8" y="T9"/>
                      </a:cxn>
                    </a:cxnLst>
                    <a:rect l="0" t="0" r="r" b="b"/>
                    <a:pathLst>
                      <a:path w="8" h="36">
                        <a:moveTo>
                          <a:pt x="0" y="30"/>
                        </a:moveTo>
                        <a:lnTo>
                          <a:pt x="0" y="0"/>
                        </a:lnTo>
                        <a:lnTo>
                          <a:pt x="8" y="4"/>
                        </a:lnTo>
                        <a:lnTo>
                          <a:pt x="8" y="36"/>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28" name="Rectangle 291"/>
                  <p:cNvSpPr>
                    <a:spLocks noChangeArrowheads="1"/>
                  </p:cNvSpPr>
                  <p:nvPr/>
                </p:nvSpPr>
                <p:spPr bwMode="auto">
                  <a:xfrm>
                    <a:off x="3334" y="1708"/>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29" name="Freeform 292"/>
                  <p:cNvSpPr>
                    <a:spLocks/>
                  </p:cNvSpPr>
                  <p:nvPr/>
                </p:nvSpPr>
                <p:spPr bwMode="auto">
                  <a:xfrm>
                    <a:off x="3334" y="1738"/>
                    <a:ext cx="8" cy="6"/>
                  </a:xfrm>
                  <a:custGeom>
                    <a:avLst/>
                    <a:gdLst>
                      <a:gd name="T0" fmla="*/ 8 w 8"/>
                      <a:gd name="T1" fmla="*/ 6 h 6"/>
                      <a:gd name="T2" fmla="*/ 8 w 8"/>
                      <a:gd name="T3" fmla="*/ 2 h 6"/>
                      <a:gd name="T4" fmla="*/ 2 w 8"/>
                      <a:gd name="T5" fmla="*/ 0 h 6"/>
                      <a:gd name="T6" fmla="*/ 0 w 8"/>
                      <a:gd name="T7" fmla="*/ 0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0"/>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30" name="Freeform 293"/>
                  <p:cNvSpPr>
                    <a:spLocks/>
                  </p:cNvSpPr>
                  <p:nvPr/>
                </p:nvSpPr>
                <p:spPr bwMode="auto">
                  <a:xfrm>
                    <a:off x="3324" y="1702"/>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31" name="Rectangle 294"/>
                  <p:cNvSpPr>
                    <a:spLocks noChangeArrowheads="1"/>
                  </p:cNvSpPr>
                  <p:nvPr/>
                </p:nvSpPr>
                <p:spPr bwMode="auto">
                  <a:xfrm>
                    <a:off x="3324" y="1702"/>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32" name="Freeform 295"/>
                  <p:cNvSpPr>
                    <a:spLocks/>
                  </p:cNvSpPr>
                  <p:nvPr/>
                </p:nvSpPr>
                <p:spPr bwMode="auto">
                  <a:xfrm>
                    <a:off x="3324" y="1732"/>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33" name="Freeform 296"/>
                  <p:cNvSpPr>
                    <a:spLocks/>
                  </p:cNvSpPr>
                  <p:nvPr/>
                </p:nvSpPr>
                <p:spPr bwMode="auto">
                  <a:xfrm>
                    <a:off x="3162" y="1604"/>
                    <a:ext cx="16" cy="22"/>
                  </a:xfrm>
                  <a:custGeom>
                    <a:avLst/>
                    <a:gdLst>
                      <a:gd name="T0" fmla="*/ 16 w 16"/>
                      <a:gd name="T1" fmla="*/ 10 h 22"/>
                      <a:gd name="T2" fmla="*/ 16 w 16"/>
                      <a:gd name="T3" fmla="*/ 22 h 22"/>
                      <a:gd name="T4" fmla="*/ 0 w 16"/>
                      <a:gd name="T5" fmla="*/ 12 h 22"/>
                      <a:gd name="T6" fmla="*/ 0 w 16"/>
                      <a:gd name="T7" fmla="*/ 0 h 22"/>
                      <a:gd name="T8" fmla="*/ 16 w 16"/>
                      <a:gd name="T9" fmla="*/ 10 h 22"/>
                    </a:gdLst>
                    <a:ahLst/>
                    <a:cxnLst>
                      <a:cxn ang="0">
                        <a:pos x="T0" y="T1"/>
                      </a:cxn>
                      <a:cxn ang="0">
                        <a:pos x="T2" y="T3"/>
                      </a:cxn>
                      <a:cxn ang="0">
                        <a:pos x="T4" y="T5"/>
                      </a:cxn>
                      <a:cxn ang="0">
                        <a:pos x="T6" y="T7"/>
                      </a:cxn>
                      <a:cxn ang="0">
                        <a:pos x="T8" y="T9"/>
                      </a:cxn>
                    </a:cxnLst>
                    <a:rect l="0" t="0" r="r" b="b"/>
                    <a:pathLst>
                      <a:path w="16" h="22">
                        <a:moveTo>
                          <a:pt x="16" y="10"/>
                        </a:moveTo>
                        <a:lnTo>
                          <a:pt x="16" y="22"/>
                        </a:lnTo>
                        <a:lnTo>
                          <a:pt x="0" y="12"/>
                        </a:lnTo>
                        <a:lnTo>
                          <a:pt x="0" y="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34" name="Freeform 297"/>
                  <p:cNvSpPr>
                    <a:spLocks/>
                  </p:cNvSpPr>
                  <p:nvPr/>
                </p:nvSpPr>
                <p:spPr bwMode="auto">
                  <a:xfrm>
                    <a:off x="3176" y="1614"/>
                    <a:ext cx="2" cy="10"/>
                  </a:xfrm>
                  <a:custGeom>
                    <a:avLst/>
                    <a:gdLst>
                      <a:gd name="T0" fmla="*/ 0 w 2"/>
                      <a:gd name="T1" fmla="*/ 2 h 10"/>
                      <a:gd name="T2" fmla="*/ 2 w 2"/>
                      <a:gd name="T3" fmla="*/ 0 h 10"/>
                      <a:gd name="T4" fmla="*/ 2 w 2"/>
                      <a:gd name="T5" fmla="*/ 10 h 10"/>
                      <a:gd name="T6" fmla="*/ 0 w 2"/>
                      <a:gd name="T7" fmla="*/ 10 h 10"/>
                      <a:gd name="T8" fmla="*/ 0 w 2"/>
                      <a:gd name="T9" fmla="*/ 2 h 10"/>
                    </a:gdLst>
                    <a:ahLst/>
                    <a:cxnLst>
                      <a:cxn ang="0">
                        <a:pos x="T0" y="T1"/>
                      </a:cxn>
                      <a:cxn ang="0">
                        <a:pos x="T2" y="T3"/>
                      </a:cxn>
                      <a:cxn ang="0">
                        <a:pos x="T4" y="T5"/>
                      </a:cxn>
                      <a:cxn ang="0">
                        <a:pos x="T6" y="T7"/>
                      </a:cxn>
                      <a:cxn ang="0">
                        <a:pos x="T8" y="T9"/>
                      </a:cxn>
                    </a:cxnLst>
                    <a:rect l="0" t="0" r="r" b="b"/>
                    <a:pathLst>
                      <a:path w="2" h="10">
                        <a:moveTo>
                          <a:pt x="0" y="2"/>
                        </a:moveTo>
                        <a:lnTo>
                          <a:pt x="2" y="0"/>
                        </a:lnTo>
                        <a:lnTo>
                          <a:pt x="2" y="10"/>
                        </a:lnTo>
                        <a:lnTo>
                          <a:pt x="0" y="10"/>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35" name="Freeform 298"/>
                  <p:cNvSpPr>
                    <a:spLocks/>
                  </p:cNvSpPr>
                  <p:nvPr/>
                </p:nvSpPr>
                <p:spPr bwMode="auto">
                  <a:xfrm>
                    <a:off x="3160" y="1604"/>
                    <a:ext cx="18" cy="12"/>
                  </a:xfrm>
                  <a:custGeom>
                    <a:avLst/>
                    <a:gdLst>
                      <a:gd name="T0" fmla="*/ 0 w 18"/>
                      <a:gd name="T1" fmla="*/ 2 h 12"/>
                      <a:gd name="T2" fmla="*/ 2 w 18"/>
                      <a:gd name="T3" fmla="*/ 0 h 12"/>
                      <a:gd name="T4" fmla="*/ 18 w 18"/>
                      <a:gd name="T5" fmla="*/ 10 h 12"/>
                      <a:gd name="T6" fmla="*/ 16 w 18"/>
                      <a:gd name="T7" fmla="*/ 12 h 12"/>
                      <a:gd name="T8" fmla="*/ 0 w 18"/>
                      <a:gd name="T9" fmla="*/ 2 h 12"/>
                    </a:gdLst>
                    <a:ahLst/>
                    <a:cxnLst>
                      <a:cxn ang="0">
                        <a:pos x="T0" y="T1"/>
                      </a:cxn>
                      <a:cxn ang="0">
                        <a:pos x="T2" y="T3"/>
                      </a:cxn>
                      <a:cxn ang="0">
                        <a:pos x="T4" y="T5"/>
                      </a:cxn>
                      <a:cxn ang="0">
                        <a:pos x="T6" y="T7"/>
                      </a:cxn>
                      <a:cxn ang="0">
                        <a:pos x="T8" y="T9"/>
                      </a:cxn>
                    </a:cxnLst>
                    <a:rect l="0" t="0" r="r" b="b"/>
                    <a:pathLst>
                      <a:path w="18" h="12">
                        <a:moveTo>
                          <a:pt x="0" y="2"/>
                        </a:moveTo>
                        <a:lnTo>
                          <a:pt x="2" y="0"/>
                        </a:lnTo>
                        <a:lnTo>
                          <a:pt x="18" y="10"/>
                        </a:lnTo>
                        <a:lnTo>
                          <a:pt x="16" y="12"/>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36" name="Freeform 299"/>
                  <p:cNvSpPr>
                    <a:spLocks/>
                  </p:cNvSpPr>
                  <p:nvPr/>
                </p:nvSpPr>
                <p:spPr bwMode="auto">
                  <a:xfrm>
                    <a:off x="3160" y="1606"/>
                    <a:ext cx="16" cy="18"/>
                  </a:xfrm>
                  <a:custGeom>
                    <a:avLst/>
                    <a:gdLst>
                      <a:gd name="T0" fmla="*/ 16 w 16"/>
                      <a:gd name="T1" fmla="*/ 10 h 18"/>
                      <a:gd name="T2" fmla="*/ 16 w 16"/>
                      <a:gd name="T3" fmla="*/ 18 h 18"/>
                      <a:gd name="T4" fmla="*/ 0 w 16"/>
                      <a:gd name="T5" fmla="*/ 10 h 18"/>
                      <a:gd name="T6" fmla="*/ 0 w 16"/>
                      <a:gd name="T7" fmla="*/ 0 h 18"/>
                      <a:gd name="T8" fmla="*/ 16 w 16"/>
                      <a:gd name="T9" fmla="*/ 10 h 18"/>
                    </a:gdLst>
                    <a:ahLst/>
                    <a:cxnLst>
                      <a:cxn ang="0">
                        <a:pos x="T0" y="T1"/>
                      </a:cxn>
                      <a:cxn ang="0">
                        <a:pos x="T2" y="T3"/>
                      </a:cxn>
                      <a:cxn ang="0">
                        <a:pos x="T4" y="T5"/>
                      </a:cxn>
                      <a:cxn ang="0">
                        <a:pos x="T6" y="T7"/>
                      </a:cxn>
                      <a:cxn ang="0">
                        <a:pos x="T8" y="T9"/>
                      </a:cxn>
                    </a:cxnLst>
                    <a:rect l="0" t="0" r="r" b="b"/>
                    <a:pathLst>
                      <a:path w="16" h="18">
                        <a:moveTo>
                          <a:pt x="16" y="10"/>
                        </a:moveTo>
                        <a:lnTo>
                          <a:pt x="16" y="18"/>
                        </a:lnTo>
                        <a:lnTo>
                          <a:pt x="0" y="10"/>
                        </a:lnTo>
                        <a:lnTo>
                          <a:pt x="0" y="0"/>
                        </a:lnTo>
                        <a:lnTo>
                          <a:pt x="16" y="10"/>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37" name="Freeform 300"/>
                  <p:cNvSpPr>
                    <a:spLocks/>
                  </p:cNvSpPr>
                  <p:nvPr/>
                </p:nvSpPr>
                <p:spPr bwMode="auto">
                  <a:xfrm>
                    <a:off x="3456" y="1510"/>
                    <a:ext cx="340" cy="242"/>
                  </a:xfrm>
                  <a:custGeom>
                    <a:avLst/>
                    <a:gdLst>
                      <a:gd name="T0" fmla="*/ 0 w 340"/>
                      <a:gd name="T1" fmla="*/ 198 h 242"/>
                      <a:gd name="T2" fmla="*/ 340 w 340"/>
                      <a:gd name="T3" fmla="*/ 0 h 242"/>
                      <a:gd name="T4" fmla="*/ 340 w 340"/>
                      <a:gd name="T5" fmla="*/ 46 h 242"/>
                      <a:gd name="T6" fmla="*/ 0 w 340"/>
                      <a:gd name="T7" fmla="*/ 242 h 242"/>
                      <a:gd name="T8" fmla="*/ 0 w 340"/>
                      <a:gd name="T9" fmla="*/ 198 h 242"/>
                    </a:gdLst>
                    <a:ahLst/>
                    <a:cxnLst>
                      <a:cxn ang="0">
                        <a:pos x="T0" y="T1"/>
                      </a:cxn>
                      <a:cxn ang="0">
                        <a:pos x="T2" y="T3"/>
                      </a:cxn>
                      <a:cxn ang="0">
                        <a:pos x="T4" y="T5"/>
                      </a:cxn>
                      <a:cxn ang="0">
                        <a:pos x="T6" y="T7"/>
                      </a:cxn>
                      <a:cxn ang="0">
                        <a:pos x="T8" y="T9"/>
                      </a:cxn>
                    </a:cxnLst>
                    <a:rect l="0" t="0" r="r" b="b"/>
                    <a:pathLst>
                      <a:path w="340" h="242">
                        <a:moveTo>
                          <a:pt x="0" y="198"/>
                        </a:moveTo>
                        <a:lnTo>
                          <a:pt x="340" y="0"/>
                        </a:lnTo>
                        <a:lnTo>
                          <a:pt x="340"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38" name="Freeform 301"/>
                  <p:cNvSpPr>
                    <a:spLocks/>
                  </p:cNvSpPr>
                  <p:nvPr/>
                </p:nvSpPr>
                <p:spPr bwMode="auto">
                  <a:xfrm>
                    <a:off x="3160" y="1338"/>
                    <a:ext cx="636" cy="370"/>
                  </a:xfrm>
                  <a:custGeom>
                    <a:avLst/>
                    <a:gdLst>
                      <a:gd name="T0" fmla="*/ 0 w 636"/>
                      <a:gd name="T1" fmla="*/ 198 h 370"/>
                      <a:gd name="T2" fmla="*/ 338 w 636"/>
                      <a:gd name="T3" fmla="*/ 0 h 370"/>
                      <a:gd name="T4" fmla="*/ 636 w 636"/>
                      <a:gd name="T5" fmla="*/ 172 h 370"/>
                      <a:gd name="T6" fmla="*/ 296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38" y="0"/>
                        </a:lnTo>
                        <a:lnTo>
                          <a:pt x="636" y="172"/>
                        </a:lnTo>
                        <a:lnTo>
                          <a:pt x="296"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39" name="Freeform 302"/>
                  <p:cNvSpPr>
                    <a:spLocks/>
                  </p:cNvSpPr>
                  <p:nvPr/>
                </p:nvSpPr>
                <p:spPr bwMode="auto">
                  <a:xfrm>
                    <a:off x="3160" y="1536"/>
                    <a:ext cx="296" cy="216"/>
                  </a:xfrm>
                  <a:custGeom>
                    <a:avLst/>
                    <a:gdLst>
                      <a:gd name="T0" fmla="*/ 296 w 296"/>
                      <a:gd name="T1" fmla="*/ 172 h 216"/>
                      <a:gd name="T2" fmla="*/ 296 w 296"/>
                      <a:gd name="T3" fmla="*/ 216 h 216"/>
                      <a:gd name="T4" fmla="*/ 0 w 296"/>
                      <a:gd name="T5" fmla="*/ 44 h 216"/>
                      <a:gd name="T6" fmla="*/ 0 w 296"/>
                      <a:gd name="T7" fmla="*/ 0 h 216"/>
                      <a:gd name="T8" fmla="*/ 296 w 296"/>
                      <a:gd name="T9" fmla="*/ 172 h 216"/>
                    </a:gdLst>
                    <a:ahLst/>
                    <a:cxnLst>
                      <a:cxn ang="0">
                        <a:pos x="T0" y="T1"/>
                      </a:cxn>
                      <a:cxn ang="0">
                        <a:pos x="T2" y="T3"/>
                      </a:cxn>
                      <a:cxn ang="0">
                        <a:pos x="T4" y="T5"/>
                      </a:cxn>
                      <a:cxn ang="0">
                        <a:pos x="T6" y="T7"/>
                      </a:cxn>
                      <a:cxn ang="0">
                        <a:pos x="T8" y="T9"/>
                      </a:cxn>
                    </a:cxnLst>
                    <a:rect l="0" t="0" r="r" b="b"/>
                    <a:pathLst>
                      <a:path w="296" h="216">
                        <a:moveTo>
                          <a:pt x="296" y="172"/>
                        </a:moveTo>
                        <a:lnTo>
                          <a:pt x="296" y="216"/>
                        </a:lnTo>
                        <a:lnTo>
                          <a:pt x="0" y="44"/>
                        </a:lnTo>
                        <a:lnTo>
                          <a:pt x="0" y="0"/>
                        </a:lnTo>
                        <a:lnTo>
                          <a:pt x="296"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40" name="Freeform 303"/>
                  <p:cNvSpPr>
                    <a:spLocks/>
                  </p:cNvSpPr>
                  <p:nvPr/>
                </p:nvSpPr>
                <p:spPr bwMode="auto">
                  <a:xfrm>
                    <a:off x="3180" y="1556"/>
                    <a:ext cx="100" cy="72"/>
                  </a:xfrm>
                  <a:custGeom>
                    <a:avLst/>
                    <a:gdLst>
                      <a:gd name="T0" fmla="*/ 0 w 100"/>
                      <a:gd name="T1" fmla="*/ 14 h 72"/>
                      <a:gd name="T2" fmla="*/ 0 w 100"/>
                      <a:gd name="T3" fmla="*/ 0 h 72"/>
                      <a:gd name="T4" fmla="*/ 100 w 100"/>
                      <a:gd name="T5" fmla="*/ 56 h 72"/>
                      <a:gd name="T6" fmla="*/ 100 w 100"/>
                      <a:gd name="T7" fmla="*/ 72 h 72"/>
                      <a:gd name="T8" fmla="*/ 0 w 100"/>
                      <a:gd name="T9" fmla="*/ 14 h 72"/>
                    </a:gdLst>
                    <a:ahLst/>
                    <a:cxnLst>
                      <a:cxn ang="0">
                        <a:pos x="T0" y="T1"/>
                      </a:cxn>
                      <a:cxn ang="0">
                        <a:pos x="T2" y="T3"/>
                      </a:cxn>
                      <a:cxn ang="0">
                        <a:pos x="T4" y="T5"/>
                      </a:cxn>
                      <a:cxn ang="0">
                        <a:pos x="T6" y="T7"/>
                      </a:cxn>
                      <a:cxn ang="0">
                        <a:pos x="T8" y="T9"/>
                      </a:cxn>
                    </a:cxnLst>
                    <a:rect l="0" t="0" r="r" b="b"/>
                    <a:pathLst>
                      <a:path w="100" h="72">
                        <a:moveTo>
                          <a:pt x="0" y="14"/>
                        </a:moveTo>
                        <a:lnTo>
                          <a:pt x="0" y="0"/>
                        </a:lnTo>
                        <a:lnTo>
                          <a:pt x="100" y="56"/>
                        </a:lnTo>
                        <a:lnTo>
                          <a:pt x="100"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41" name="Rectangle 304"/>
                  <p:cNvSpPr>
                    <a:spLocks noChangeArrowheads="1"/>
                  </p:cNvSpPr>
                  <p:nvPr/>
                </p:nvSpPr>
                <p:spPr bwMode="auto">
                  <a:xfrm>
                    <a:off x="3180" y="1556"/>
                    <a:ext cx="2" cy="1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42" name="Freeform 305"/>
                  <p:cNvSpPr>
                    <a:spLocks/>
                  </p:cNvSpPr>
                  <p:nvPr/>
                </p:nvSpPr>
                <p:spPr bwMode="auto">
                  <a:xfrm>
                    <a:off x="3180" y="1570"/>
                    <a:ext cx="100" cy="58"/>
                  </a:xfrm>
                  <a:custGeom>
                    <a:avLst/>
                    <a:gdLst>
                      <a:gd name="T0" fmla="*/ 100 w 100"/>
                      <a:gd name="T1" fmla="*/ 58 h 58"/>
                      <a:gd name="T2" fmla="*/ 100 w 100"/>
                      <a:gd name="T3" fmla="*/ 56 h 58"/>
                      <a:gd name="T4" fmla="*/ 2 w 100"/>
                      <a:gd name="T5" fmla="*/ 0 h 58"/>
                      <a:gd name="T6" fmla="*/ 0 w 100"/>
                      <a:gd name="T7" fmla="*/ 0 h 58"/>
                      <a:gd name="T8" fmla="*/ 100 w 100"/>
                      <a:gd name="T9" fmla="*/ 58 h 58"/>
                    </a:gdLst>
                    <a:ahLst/>
                    <a:cxnLst>
                      <a:cxn ang="0">
                        <a:pos x="T0" y="T1"/>
                      </a:cxn>
                      <a:cxn ang="0">
                        <a:pos x="T2" y="T3"/>
                      </a:cxn>
                      <a:cxn ang="0">
                        <a:pos x="T4" y="T5"/>
                      </a:cxn>
                      <a:cxn ang="0">
                        <a:pos x="T6" y="T7"/>
                      </a:cxn>
                      <a:cxn ang="0">
                        <a:pos x="T8" y="T9"/>
                      </a:cxn>
                    </a:cxnLst>
                    <a:rect l="0" t="0" r="r" b="b"/>
                    <a:pathLst>
                      <a:path w="100" h="58">
                        <a:moveTo>
                          <a:pt x="100" y="58"/>
                        </a:moveTo>
                        <a:lnTo>
                          <a:pt x="100" y="56"/>
                        </a:lnTo>
                        <a:lnTo>
                          <a:pt x="2" y="0"/>
                        </a:lnTo>
                        <a:lnTo>
                          <a:pt x="0" y="0"/>
                        </a:lnTo>
                        <a:lnTo>
                          <a:pt x="100"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43" name="Freeform 306"/>
                  <p:cNvSpPr>
                    <a:spLocks/>
                  </p:cNvSpPr>
                  <p:nvPr/>
                </p:nvSpPr>
                <p:spPr bwMode="auto">
                  <a:xfrm>
                    <a:off x="3442" y="1706"/>
                    <a:ext cx="8" cy="36"/>
                  </a:xfrm>
                  <a:custGeom>
                    <a:avLst/>
                    <a:gdLst>
                      <a:gd name="T0" fmla="*/ 0 w 8"/>
                      <a:gd name="T1" fmla="*/ 32 h 36"/>
                      <a:gd name="T2" fmla="*/ 0 w 8"/>
                      <a:gd name="T3" fmla="*/ 0 h 36"/>
                      <a:gd name="T4" fmla="*/ 8 w 8"/>
                      <a:gd name="T5" fmla="*/ 6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6"/>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44" name="Freeform 307"/>
                  <p:cNvSpPr>
                    <a:spLocks/>
                  </p:cNvSpPr>
                  <p:nvPr/>
                </p:nvSpPr>
                <p:spPr bwMode="auto">
                  <a:xfrm>
                    <a:off x="3442" y="170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45" name="Freeform 308"/>
                  <p:cNvSpPr>
                    <a:spLocks/>
                  </p:cNvSpPr>
                  <p:nvPr/>
                </p:nvSpPr>
                <p:spPr bwMode="auto">
                  <a:xfrm>
                    <a:off x="3442" y="1738"/>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46" name="Freeform 309"/>
                  <p:cNvSpPr>
                    <a:spLocks/>
                  </p:cNvSpPr>
                  <p:nvPr/>
                </p:nvSpPr>
                <p:spPr bwMode="auto">
                  <a:xfrm>
                    <a:off x="3432" y="170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47" name="Freeform 310"/>
                  <p:cNvSpPr>
                    <a:spLocks/>
                  </p:cNvSpPr>
                  <p:nvPr/>
                </p:nvSpPr>
                <p:spPr bwMode="auto">
                  <a:xfrm>
                    <a:off x="3432" y="170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48" name="Freeform 311"/>
                  <p:cNvSpPr>
                    <a:spLocks/>
                  </p:cNvSpPr>
                  <p:nvPr/>
                </p:nvSpPr>
                <p:spPr bwMode="auto">
                  <a:xfrm>
                    <a:off x="3432" y="1732"/>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49" name="Freeform 312"/>
                  <p:cNvSpPr>
                    <a:spLocks/>
                  </p:cNvSpPr>
                  <p:nvPr/>
                </p:nvSpPr>
                <p:spPr bwMode="auto">
                  <a:xfrm>
                    <a:off x="3420" y="169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50" name="Freeform 313"/>
                  <p:cNvSpPr>
                    <a:spLocks/>
                  </p:cNvSpPr>
                  <p:nvPr/>
                </p:nvSpPr>
                <p:spPr bwMode="auto">
                  <a:xfrm>
                    <a:off x="3420" y="169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51" name="Freeform 314"/>
                  <p:cNvSpPr>
                    <a:spLocks/>
                  </p:cNvSpPr>
                  <p:nvPr/>
                </p:nvSpPr>
                <p:spPr bwMode="auto">
                  <a:xfrm>
                    <a:off x="3420" y="1724"/>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52" name="Freeform 315"/>
                  <p:cNvSpPr>
                    <a:spLocks/>
                  </p:cNvSpPr>
                  <p:nvPr/>
                </p:nvSpPr>
                <p:spPr bwMode="auto">
                  <a:xfrm>
                    <a:off x="3410" y="168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53" name="Freeform 316"/>
                  <p:cNvSpPr>
                    <a:spLocks/>
                  </p:cNvSpPr>
                  <p:nvPr/>
                </p:nvSpPr>
                <p:spPr bwMode="auto">
                  <a:xfrm>
                    <a:off x="3410" y="168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54" name="Freeform 317"/>
                  <p:cNvSpPr>
                    <a:spLocks/>
                  </p:cNvSpPr>
                  <p:nvPr/>
                </p:nvSpPr>
                <p:spPr bwMode="auto">
                  <a:xfrm>
                    <a:off x="3410" y="171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55" name="Freeform 318"/>
                  <p:cNvSpPr>
                    <a:spLocks/>
                  </p:cNvSpPr>
                  <p:nvPr/>
                </p:nvSpPr>
                <p:spPr bwMode="auto">
                  <a:xfrm>
                    <a:off x="3400" y="168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56" name="Freeform 319"/>
                  <p:cNvSpPr>
                    <a:spLocks/>
                  </p:cNvSpPr>
                  <p:nvPr/>
                </p:nvSpPr>
                <p:spPr bwMode="auto">
                  <a:xfrm>
                    <a:off x="3400" y="1682"/>
                    <a:ext cx="2" cy="32"/>
                  </a:xfrm>
                  <a:custGeom>
                    <a:avLst/>
                    <a:gdLst>
                      <a:gd name="T0" fmla="*/ 0 w 2"/>
                      <a:gd name="T1" fmla="*/ 32 h 32"/>
                      <a:gd name="T2" fmla="*/ 0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57" name="Freeform 320"/>
                  <p:cNvSpPr>
                    <a:spLocks/>
                  </p:cNvSpPr>
                  <p:nvPr/>
                </p:nvSpPr>
                <p:spPr bwMode="auto">
                  <a:xfrm>
                    <a:off x="3400" y="1712"/>
                    <a:ext cx="6" cy="6"/>
                  </a:xfrm>
                  <a:custGeom>
                    <a:avLst/>
                    <a:gdLst>
                      <a:gd name="T0" fmla="*/ 6 w 6"/>
                      <a:gd name="T1" fmla="*/ 6 h 6"/>
                      <a:gd name="T2" fmla="*/ 6 w 6"/>
                      <a:gd name="T3" fmla="*/ 4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58" name="Freeform 321"/>
                  <p:cNvSpPr>
                    <a:spLocks/>
                  </p:cNvSpPr>
                  <p:nvPr/>
                </p:nvSpPr>
                <p:spPr bwMode="auto">
                  <a:xfrm>
                    <a:off x="3388" y="167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59" name="Freeform 322"/>
                  <p:cNvSpPr>
                    <a:spLocks/>
                  </p:cNvSpPr>
                  <p:nvPr/>
                </p:nvSpPr>
                <p:spPr bwMode="auto">
                  <a:xfrm>
                    <a:off x="3388" y="167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60" name="Freeform 323"/>
                  <p:cNvSpPr>
                    <a:spLocks/>
                  </p:cNvSpPr>
                  <p:nvPr/>
                </p:nvSpPr>
                <p:spPr bwMode="auto">
                  <a:xfrm>
                    <a:off x="3388" y="1706"/>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61" name="Freeform 324"/>
                  <p:cNvSpPr>
                    <a:spLocks/>
                  </p:cNvSpPr>
                  <p:nvPr/>
                </p:nvSpPr>
                <p:spPr bwMode="auto">
                  <a:xfrm>
                    <a:off x="3378" y="167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62" name="Freeform 325"/>
                  <p:cNvSpPr>
                    <a:spLocks/>
                  </p:cNvSpPr>
                  <p:nvPr/>
                </p:nvSpPr>
                <p:spPr bwMode="auto">
                  <a:xfrm>
                    <a:off x="3378" y="1670"/>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63" name="Freeform 326"/>
                  <p:cNvSpPr>
                    <a:spLocks/>
                  </p:cNvSpPr>
                  <p:nvPr/>
                </p:nvSpPr>
                <p:spPr bwMode="auto">
                  <a:xfrm>
                    <a:off x="3378" y="1700"/>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64" name="Freeform 327"/>
                  <p:cNvSpPr>
                    <a:spLocks/>
                  </p:cNvSpPr>
                  <p:nvPr/>
                </p:nvSpPr>
                <p:spPr bwMode="auto">
                  <a:xfrm>
                    <a:off x="3366" y="1664"/>
                    <a:ext cx="8" cy="36"/>
                  </a:xfrm>
                  <a:custGeom>
                    <a:avLst/>
                    <a:gdLst>
                      <a:gd name="T0" fmla="*/ 0 w 8"/>
                      <a:gd name="T1" fmla="*/ 30 h 36"/>
                      <a:gd name="T2" fmla="*/ 0 w 8"/>
                      <a:gd name="T3" fmla="*/ 0 h 36"/>
                      <a:gd name="T4" fmla="*/ 8 w 8"/>
                      <a:gd name="T5" fmla="*/ 4 h 36"/>
                      <a:gd name="T6" fmla="*/ 8 w 8"/>
                      <a:gd name="T7" fmla="*/ 36 h 36"/>
                      <a:gd name="T8" fmla="*/ 0 w 8"/>
                      <a:gd name="T9" fmla="*/ 30 h 36"/>
                    </a:gdLst>
                    <a:ahLst/>
                    <a:cxnLst>
                      <a:cxn ang="0">
                        <a:pos x="T0" y="T1"/>
                      </a:cxn>
                      <a:cxn ang="0">
                        <a:pos x="T2" y="T3"/>
                      </a:cxn>
                      <a:cxn ang="0">
                        <a:pos x="T4" y="T5"/>
                      </a:cxn>
                      <a:cxn ang="0">
                        <a:pos x="T6" y="T7"/>
                      </a:cxn>
                      <a:cxn ang="0">
                        <a:pos x="T8" y="T9"/>
                      </a:cxn>
                    </a:cxnLst>
                    <a:rect l="0" t="0" r="r" b="b"/>
                    <a:pathLst>
                      <a:path w="8" h="36">
                        <a:moveTo>
                          <a:pt x="0" y="30"/>
                        </a:moveTo>
                        <a:lnTo>
                          <a:pt x="0" y="0"/>
                        </a:lnTo>
                        <a:lnTo>
                          <a:pt x="8" y="4"/>
                        </a:lnTo>
                        <a:lnTo>
                          <a:pt x="8" y="36"/>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65" name="Rectangle 328"/>
                  <p:cNvSpPr>
                    <a:spLocks noChangeArrowheads="1"/>
                  </p:cNvSpPr>
                  <p:nvPr/>
                </p:nvSpPr>
                <p:spPr bwMode="auto">
                  <a:xfrm>
                    <a:off x="3366" y="166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66" name="Freeform 329"/>
                  <p:cNvSpPr>
                    <a:spLocks/>
                  </p:cNvSpPr>
                  <p:nvPr/>
                </p:nvSpPr>
                <p:spPr bwMode="auto">
                  <a:xfrm>
                    <a:off x="3366" y="1694"/>
                    <a:ext cx="8" cy="6"/>
                  </a:xfrm>
                  <a:custGeom>
                    <a:avLst/>
                    <a:gdLst>
                      <a:gd name="T0" fmla="*/ 8 w 8"/>
                      <a:gd name="T1" fmla="*/ 6 h 6"/>
                      <a:gd name="T2" fmla="*/ 8 w 8"/>
                      <a:gd name="T3" fmla="*/ 2 h 6"/>
                      <a:gd name="T4" fmla="*/ 2 w 8"/>
                      <a:gd name="T5" fmla="*/ 0 h 6"/>
                      <a:gd name="T6" fmla="*/ 0 w 8"/>
                      <a:gd name="T7" fmla="*/ 0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0"/>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67" name="Freeform 330"/>
                  <p:cNvSpPr>
                    <a:spLocks/>
                  </p:cNvSpPr>
                  <p:nvPr/>
                </p:nvSpPr>
                <p:spPr bwMode="auto">
                  <a:xfrm>
                    <a:off x="3356" y="1658"/>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68" name="Rectangle 331"/>
                  <p:cNvSpPr>
                    <a:spLocks noChangeArrowheads="1"/>
                  </p:cNvSpPr>
                  <p:nvPr/>
                </p:nvSpPr>
                <p:spPr bwMode="auto">
                  <a:xfrm>
                    <a:off x="3356" y="1658"/>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69" name="Freeform 332"/>
                  <p:cNvSpPr>
                    <a:spLocks/>
                  </p:cNvSpPr>
                  <p:nvPr/>
                </p:nvSpPr>
                <p:spPr bwMode="auto">
                  <a:xfrm>
                    <a:off x="3356" y="1688"/>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70" name="Freeform 333"/>
                  <p:cNvSpPr>
                    <a:spLocks/>
                  </p:cNvSpPr>
                  <p:nvPr/>
                </p:nvSpPr>
                <p:spPr bwMode="auto">
                  <a:xfrm>
                    <a:off x="3346" y="1650"/>
                    <a:ext cx="6" cy="36"/>
                  </a:xfrm>
                  <a:custGeom>
                    <a:avLst/>
                    <a:gdLst>
                      <a:gd name="T0" fmla="*/ 0 w 6"/>
                      <a:gd name="T1" fmla="*/ 32 h 36"/>
                      <a:gd name="T2" fmla="*/ 0 w 6"/>
                      <a:gd name="T3" fmla="*/ 0 h 36"/>
                      <a:gd name="T4" fmla="*/ 6 w 6"/>
                      <a:gd name="T5" fmla="*/ 6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6"/>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71" name="Freeform 334"/>
                  <p:cNvSpPr>
                    <a:spLocks/>
                  </p:cNvSpPr>
                  <p:nvPr/>
                </p:nvSpPr>
                <p:spPr bwMode="auto">
                  <a:xfrm>
                    <a:off x="3346" y="165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72" name="Freeform 335"/>
                  <p:cNvSpPr>
                    <a:spLocks/>
                  </p:cNvSpPr>
                  <p:nvPr/>
                </p:nvSpPr>
                <p:spPr bwMode="auto">
                  <a:xfrm>
                    <a:off x="3346" y="1682"/>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73" name="Freeform 336"/>
                  <p:cNvSpPr>
                    <a:spLocks/>
                  </p:cNvSpPr>
                  <p:nvPr/>
                </p:nvSpPr>
                <p:spPr bwMode="auto">
                  <a:xfrm>
                    <a:off x="3334" y="164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74" name="Freeform 337"/>
                  <p:cNvSpPr>
                    <a:spLocks/>
                  </p:cNvSpPr>
                  <p:nvPr/>
                </p:nvSpPr>
                <p:spPr bwMode="auto">
                  <a:xfrm>
                    <a:off x="3334" y="1644"/>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75" name="Freeform 338"/>
                  <p:cNvSpPr>
                    <a:spLocks/>
                  </p:cNvSpPr>
                  <p:nvPr/>
                </p:nvSpPr>
                <p:spPr bwMode="auto">
                  <a:xfrm>
                    <a:off x="3334" y="1676"/>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76" name="Freeform 339"/>
                  <p:cNvSpPr>
                    <a:spLocks/>
                  </p:cNvSpPr>
                  <p:nvPr/>
                </p:nvSpPr>
                <p:spPr bwMode="auto">
                  <a:xfrm>
                    <a:off x="3324" y="163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77" name="Freeform 340"/>
                  <p:cNvSpPr>
                    <a:spLocks/>
                  </p:cNvSpPr>
                  <p:nvPr/>
                </p:nvSpPr>
                <p:spPr bwMode="auto">
                  <a:xfrm>
                    <a:off x="3324" y="163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78" name="Freeform 341"/>
                  <p:cNvSpPr>
                    <a:spLocks/>
                  </p:cNvSpPr>
                  <p:nvPr/>
                </p:nvSpPr>
                <p:spPr bwMode="auto">
                  <a:xfrm>
                    <a:off x="3324" y="166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79" name="Freeform 342"/>
                  <p:cNvSpPr>
                    <a:spLocks/>
                  </p:cNvSpPr>
                  <p:nvPr/>
                </p:nvSpPr>
                <p:spPr bwMode="auto">
                  <a:xfrm>
                    <a:off x="3162" y="1540"/>
                    <a:ext cx="16" cy="22"/>
                  </a:xfrm>
                  <a:custGeom>
                    <a:avLst/>
                    <a:gdLst>
                      <a:gd name="T0" fmla="*/ 16 w 16"/>
                      <a:gd name="T1" fmla="*/ 10 h 22"/>
                      <a:gd name="T2" fmla="*/ 16 w 16"/>
                      <a:gd name="T3" fmla="*/ 22 h 22"/>
                      <a:gd name="T4" fmla="*/ 0 w 16"/>
                      <a:gd name="T5" fmla="*/ 12 h 22"/>
                      <a:gd name="T6" fmla="*/ 0 w 16"/>
                      <a:gd name="T7" fmla="*/ 0 h 22"/>
                      <a:gd name="T8" fmla="*/ 16 w 16"/>
                      <a:gd name="T9" fmla="*/ 10 h 22"/>
                    </a:gdLst>
                    <a:ahLst/>
                    <a:cxnLst>
                      <a:cxn ang="0">
                        <a:pos x="T0" y="T1"/>
                      </a:cxn>
                      <a:cxn ang="0">
                        <a:pos x="T2" y="T3"/>
                      </a:cxn>
                      <a:cxn ang="0">
                        <a:pos x="T4" y="T5"/>
                      </a:cxn>
                      <a:cxn ang="0">
                        <a:pos x="T6" y="T7"/>
                      </a:cxn>
                      <a:cxn ang="0">
                        <a:pos x="T8" y="T9"/>
                      </a:cxn>
                    </a:cxnLst>
                    <a:rect l="0" t="0" r="r" b="b"/>
                    <a:pathLst>
                      <a:path w="16" h="22">
                        <a:moveTo>
                          <a:pt x="16" y="10"/>
                        </a:moveTo>
                        <a:lnTo>
                          <a:pt x="16" y="22"/>
                        </a:lnTo>
                        <a:lnTo>
                          <a:pt x="0" y="12"/>
                        </a:lnTo>
                        <a:lnTo>
                          <a:pt x="0" y="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80" name="Freeform 343"/>
                  <p:cNvSpPr>
                    <a:spLocks/>
                  </p:cNvSpPr>
                  <p:nvPr/>
                </p:nvSpPr>
                <p:spPr bwMode="auto">
                  <a:xfrm>
                    <a:off x="3176" y="1552"/>
                    <a:ext cx="2" cy="10"/>
                  </a:xfrm>
                  <a:custGeom>
                    <a:avLst/>
                    <a:gdLst>
                      <a:gd name="T0" fmla="*/ 0 w 2"/>
                      <a:gd name="T1" fmla="*/ 0 h 10"/>
                      <a:gd name="T2" fmla="*/ 2 w 2"/>
                      <a:gd name="T3" fmla="*/ 0 h 10"/>
                      <a:gd name="T4" fmla="*/ 2 w 2"/>
                      <a:gd name="T5" fmla="*/ 8 h 10"/>
                      <a:gd name="T6" fmla="*/ 0 w 2"/>
                      <a:gd name="T7" fmla="*/ 10 h 10"/>
                      <a:gd name="T8" fmla="*/ 0 w 2"/>
                      <a:gd name="T9" fmla="*/ 0 h 10"/>
                    </a:gdLst>
                    <a:ahLst/>
                    <a:cxnLst>
                      <a:cxn ang="0">
                        <a:pos x="T0" y="T1"/>
                      </a:cxn>
                      <a:cxn ang="0">
                        <a:pos x="T2" y="T3"/>
                      </a:cxn>
                      <a:cxn ang="0">
                        <a:pos x="T4" y="T5"/>
                      </a:cxn>
                      <a:cxn ang="0">
                        <a:pos x="T6" y="T7"/>
                      </a:cxn>
                      <a:cxn ang="0">
                        <a:pos x="T8" y="T9"/>
                      </a:cxn>
                    </a:cxnLst>
                    <a:rect l="0" t="0" r="r" b="b"/>
                    <a:pathLst>
                      <a:path w="2" h="10">
                        <a:moveTo>
                          <a:pt x="0" y="0"/>
                        </a:moveTo>
                        <a:lnTo>
                          <a:pt x="2" y="0"/>
                        </a:lnTo>
                        <a:lnTo>
                          <a:pt x="2" y="8"/>
                        </a:lnTo>
                        <a:lnTo>
                          <a:pt x="0" y="10"/>
                        </a:lnTo>
                        <a:lnTo>
                          <a:pt x="0" y="0"/>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81" name="Freeform 344"/>
                  <p:cNvSpPr>
                    <a:spLocks/>
                  </p:cNvSpPr>
                  <p:nvPr/>
                </p:nvSpPr>
                <p:spPr bwMode="auto">
                  <a:xfrm>
                    <a:off x="3160" y="1542"/>
                    <a:ext cx="18" cy="10"/>
                  </a:xfrm>
                  <a:custGeom>
                    <a:avLst/>
                    <a:gdLst>
                      <a:gd name="T0" fmla="*/ 0 w 18"/>
                      <a:gd name="T1" fmla="*/ 2 h 10"/>
                      <a:gd name="T2" fmla="*/ 2 w 18"/>
                      <a:gd name="T3" fmla="*/ 0 h 10"/>
                      <a:gd name="T4" fmla="*/ 18 w 18"/>
                      <a:gd name="T5" fmla="*/ 10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2" y="0"/>
                        </a:lnTo>
                        <a:lnTo>
                          <a:pt x="18" y="10"/>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82" name="Freeform 345"/>
                  <p:cNvSpPr>
                    <a:spLocks/>
                  </p:cNvSpPr>
                  <p:nvPr/>
                </p:nvSpPr>
                <p:spPr bwMode="auto">
                  <a:xfrm>
                    <a:off x="3160" y="1544"/>
                    <a:ext cx="16" cy="18"/>
                  </a:xfrm>
                  <a:custGeom>
                    <a:avLst/>
                    <a:gdLst>
                      <a:gd name="T0" fmla="*/ 16 w 16"/>
                      <a:gd name="T1" fmla="*/ 8 h 18"/>
                      <a:gd name="T2" fmla="*/ 16 w 16"/>
                      <a:gd name="T3" fmla="*/ 18 h 18"/>
                      <a:gd name="T4" fmla="*/ 0 w 16"/>
                      <a:gd name="T5" fmla="*/ 10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10"/>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83" name="Freeform 346"/>
                  <p:cNvSpPr>
                    <a:spLocks/>
                  </p:cNvSpPr>
                  <p:nvPr/>
                </p:nvSpPr>
                <p:spPr bwMode="auto">
                  <a:xfrm>
                    <a:off x="3456" y="1448"/>
                    <a:ext cx="340" cy="242"/>
                  </a:xfrm>
                  <a:custGeom>
                    <a:avLst/>
                    <a:gdLst>
                      <a:gd name="T0" fmla="*/ 0 w 340"/>
                      <a:gd name="T1" fmla="*/ 196 h 242"/>
                      <a:gd name="T2" fmla="*/ 340 w 340"/>
                      <a:gd name="T3" fmla="*/ 0 h 242"/>
                      <a:gd name="T4" fmla="*/ 340 w 340"/>
                      <a:gd name="T5" fmla="*/ 44 h 242"/>
                      <a:gd name="T6" fmla="*/ 0 w 340"/>
                      <a:gd name="T7" fmla="*/ 242 h 242"/>
                      <a:gd name="T8" fmla="*/ 0 w 340"/>
                      <a:gd name="T9" fmla="*/ 196 h 242"/>
                    </a:gdLst>
                    <a:ahLst/>
                    <a:cxnLst>
                      <a:cxn ang="0">
                        <a:pos x="T0" y="T1"/>
                      </a:cxn>
                      <a:cxn ang="0">
                        <a:pos x="T2" y="T3"/>
                      </a:cxn>
                      <a:cxn ang="0">
                        <a:pos x="T4" y="T5"/>
                      </a:cxn>
                      <a:cxn ang="0">
                        <a:pos x="T6" y="T7"/>
                      </a:cxn>
                      <a:cxn ang="0">
                        <a:pos x="T8" y="T9"/>
                      </a:cxn>
                    </a:cxnLst>
                    <a:rect l="0" t="0" r="r" b="b"/>
                    <a:pathLst>
                      <a:path w="340" h="242">
                        <a:moveTo>
                          <a:pt x="0" y="196"/>
                        </a:moveTo>
                        <a:lnTo>
                          <a:pt x="340" y="0"/>
                        </a:lnTo>
                        <a:lnTo>
                          <a:pt x="340" y="44"/>
                        </a:lnTo>
                        <a:lnTo>
                          <a:pt x="0" y="242"/>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84" name="Freeform 347"/>
                  <p:cNvSpPr>
                    <a:spLocks/>
                  </p:cNvSpPr>
                  <p:nvPr/>
                </p:nvSpPr>
                <p:spPr bwMode="auto">
                  <a:xfrm>
                    <a:off x="3160" y="1276"/>
                    <a:ext cx="636" cy="368"/>
                  </a:xfrm>
                  <a:custGeom>
                    <a:avLst/>
                    <a:gdLst>
                      <a:gd name="T0" fmla="*/ 0 w 636"/>
                      <a:gd name="T1" fmla="*/ 196 h 368"/>
                      <a:gd name="T2" fmla="*/ 338 w 636"/>
                      <a:gd name="T3" fmla="*/ 0 h 368"/>
                      <a:gd name="T4" fmla="*/ 636 w 636"/>
                      <a:gd name="T5" fmla="*/ 172 h 368"/>
                      <a:gd name="T6" fmla="*/ 296 w 636"/>
                      <a:gd name="T7" fmla="*/ 368 h 368"/>
                      <a:gd name="T8" fmla="*/ 0 w 636"/>
                      <a:gd name="T9" fmla="*/ 196 h 368"/>
                    </a:gdLst>
                    <a:ahLst/>
                    <a:cxnLst>
                      <a:cxn ang="0">
                        <a:pos x="T0" y="T1"/>
                      </a:cxn>
                      <a:cxn ang="0">
                        <a:pos x="T2" y="T3"/>
                      </a:cxn>
                      <a:cxn ang="0">
                        <a:pos x="T4" y="T5"/>
                      </a:cxn>
                      <a:cxn ang="0">
                        <a:pos x="T6" y="T7"/>
                      </a:cxn>
                      <a:cxn ang="0">
                        <a:pos x="T8" y="T9"/>
                      </a:cxn>
                    </a:cxnLst>
                    <a:rect l="0" t="0" r="r" b="b"/>
                    <a:pathLst>
                      <a:path w="636" h="368">
                        <a:moveTo>
                          <a:pt x="0" y="196"/>
                        </a:moveTo>
                        <a:lnTo>
                          <a:pt x="338" y="0"/>
                        </a:lnTo>
                        <a:lnTo>
                          <a:pt x="636" y="172"/>
                        </a:lnTo>
                        <a:lnTo>
                          <a:pt x="296" y="368"/>
                        </a:lnTo>
                        <a:lnTo>
                          <a:pt x="0" y="19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85" name="Freeform 348"/>
                  <p:cNvSpPr>
                    <a:spLocks/>
                  </p:cNvSpPr>
                  <p:nvPr/>
                </p:nvSpPr>
                <p:spPr bwMode="auto">
                  <a:xfrm>
                    <a:off x="3160" y="1472"/>
                    <a:ext cx="296" cy="218"/>
                  </a:xfrm>
                  <a:custGeom>
                    <a:avLst/>
                    <a:gdLst>
                      <a:gd name="T0" fmla="*/ 296 w 296"/>
                      <a:gd name="T1" fmla="*/ 172 h 218"/>
                      <a:gd name="T2" fmla="*/ 296 w 296"/>
                      <a:gd name="T3" fmla="*/ 218 h 218"/>
                      <a:gd name="T4" fmla="*/ 0 w 296"/>
                      <a:gd name="T5" fmla="*/ 46 h 218"/>
                      <a:gd name="T6" fmla="*/ 0 w 296"/>
                      <a:gd name="T7" fmla="*/ 0 h 218"/>
                      <a:gd name="T8" fmla="*/ 296 w 296"/>
                      <a:gd name="T9" fmla="*/ 172 h 218"/>
                    </a:gdLst>
                    <a:ahLst/>
                    <a:cxnLst>
                      <a:cxn ang="0">
                        <a:pos x="T0" y="T1"/>
                      </a:cxn>
                      <a:cxn ang="0">
                        <a:pos x="T2" y="T3"/>
                      </a:cxn>
                      <a:cxn ang="0">
                        <a:pos x="T4" y="T5"/>
                      </a:cxn>
                      <a:cxn ang="0">
                        <a:pos x="T6" y="T7"/>
                      </a:cxn>
                      <a:cxn ang="0">
                        <a:pos x="T8" y="T9"/>
                      </a:cxn>
                    </a:cxnLst>
                    <a:rect l="0" t="0" r="r" b="b"/>
                    <a:pathLst>
                      <a:path w="296" h="218">
                        <a:moveTo>
                          <a:pt x="296" y="172"/>
                        </a:moveTo>
                        <a:lnTo>
                          <a:pt x="296" y="218"/>
                        </a:lnTo>
                        <a:lnTo>
                          <a:pt x="0" y="46"/>
                        </a:lnTo>
                        <a:lnTo>
                          <a:pt x="0" y="0"/>
                        </a:lnTo>
                        <a:lnTo>
                          <a:pt x="296"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86" name="Freeform 349"/>
                  <p:cNvSpPr>
                    <a:spLocks/>
                  </p:cNvSpPr>
                  <p:nvPr/>
                </p:nvSpPr>
                <p:spPr bwMode="auto">
                  <a:xfrm>
                    <a:off x="3180" y="1494"/>
                    <a:ext cx="100" cy="72"/>
                  </a:xfrm>
                  <a:custGeom>
                    <a:avLst/>
                    <a:gdLst>
                      <a:gd name="T0" fmla="*/ 0 w 100"/>
                      <a:gd name="T1" fmla="*/ 14 h 72"/>
                      <a:gd name="T2" fmla="*/ 0 w 100"/>
                      <a:gd name="T3" fmla="*/ 0 h 72"/>
                      <a:gd name="T4" fmla="*/ 100 w 100"/>
                      <a:gd name="T5" fmla="*/ 56 h 72"/>
                      <a:gd name="T6" fmla="*/ 100 w 100"/>
                      <a:gd name="T7" fmla="*/ 72 h 72"/>
                      <a:gd name="T8" fmla="*/ 0 w 100"/>
                      <a:gd name="T9" fmla="*/ 14 h 72"/>
                    </a:gdLst>
                    <a:ahLst/>
                    <a:cxnLst>
                      <a:cxn ang="0">
                        <a:pos x="T0" y="T1"/>
                      </a:cxn>
                      <a:cxn ang="0">
                        <a:pos x="T2" y="T3"/>
                      </a:cxn>
                      <a:cxn ang="0">
                        <a:pos x="T4" y="T5"/>
                      </a:cxn>
                      <a:cxn ang="0">
                        <a:pos x="T6" y="T7"/>
                      </a:cxn>
                      <a:cxn ang="0">
                        <a:pos x="T8" y="T9"/>
                      </a:cxn>
                    </a:cxnLst>
                    <a:rect l="0" t="0" r="r" b="b"/>
                    <a:pathLst>
                      <a:path w="100" h="72">
                        <a:moveTo>
                          <a:pt x="0" y="14"/>
                        </a:moveTo>
                        <a:lnTo>
                          <a:pt x="0" y="0"/>
                        </a:lnTo>
                        <a:lnTo>
                          <a:pt x="100" y="56"/>
                        </a:lnTo>
                        <a:lnTo>
                          <a:pt x="100"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87" name="Freeform 350"/>
                  <p:cNvSpPr>
                    <a:spLocks/>
                  </p:cNvSpPr>
                  <p:nvPr/>
                </p:nvSpPr>
                <p:spPr bwMode="auto">
                  <a:xfrm>
                    <a:off x="3180" y="1494"/>
                    <a:ext cx="2" cy="14"/>
                  </a:xfrm>
                  <a:custGeom>
                    <a:avLst/>
                    <a:gdLst>
                      <a:gd name="T0" fmla="*/ 0 w 2"/>
                      <a:gd name="T1" fmla="*/ 14 h 14"/>
                      <a:gd name="T2" fmla="*/ 2 w 2"/>
                      <a:gd name="T3" fmla="*/ 12 h 14"/>
                      <a:gd name="T4" fmla="*/ 2 w 2"/>
                      <a:gd name="T5" fmla="*/ 0 h 14"/>
                      <a:gd name="T6" fmla="*/ 0 w 2"/>
                      <a:gd name="T7" fmla="*/ 0 h 14"/>
                      <a:gd name="T8" fmla="*/ 0 w 2"/>
                      <a:gd name="T9" fmla="*/ 14 h 14"/>
                    </a:gdLst>
                    <a:ahLst/>
                    <a:cxnLst>
                      <a:cxn ang="0">
                        <a:pos x="T0" y="T1"/>
                      </a:cxn>
                      <a:cxn ang="0">
                        <a:pos x="T2" y="T3"/>
                      </a:cxn>
                      <a:cxn ang="0">
                        <a:pos x="T4" y="T5"/>
                      </a:cxn>
                      <a:cxn ang="0">
                        <a:pos x="T6" y="T7"/>
                      </a:cxn>
                      <a:cxn ang="0">
                        <a:pos x="T8" y="T9"/>
                      </a:cxn>
                    </a:cxnLst>
                    <a:rect l="0" t="0" r="r" b="b"/>
                    <a:pathLst>
                      <a:path w="2" h="14">
                        <a:moveTo>
                          <a:pt x="0" y="14"/>
                        </a:moveTo>
                        <a:lnTo>
                          <a:pt x="2" y="12"/>
                        </a:lnTo>
                        <a:lnTo>
                          <a:pt x="2" y="0"/>
                        </a:lnTo>
                        <a:lnTo>
                          <a:pt x="0" y="0"/>
                        </a:lnTo>
                        <a:lnTo>
                          <a:pt x="0" y="1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88" name="Freeform 351"/>
                  <p:cNvSpPr>
                    <a:spLocks/>
                  </p:cNvSpPr>
                  <p:nvPr/>
                </p:nvSpPr>
                <p:spPr bwMode="auto">
                  <a:xfrm>
                    <a:off x="3180" y="1506"/>
                    <a:ext cx="100" cy="60"/>
                  </a:xfrm>
                  <a:custGeom>
                    <a:avLst/>
                    <a:gdLst>
                      <a:gd name="T0" fmla="*/ 100 w 100"/>
                      <a:gd name="T1" fmla="*/ 60 h 60"/>
                      <a:gd name="T2" fmla="*/ 100 w 100"/>
                      <a:gd name="T3" fmla="*/ 56 h 60"/>
                      <a:gd name="T4" fmla="*/ 2 w 100"/>
                      <a:gd name="T5" fmla="*/ 0 h 60"/>
                      <a:gd name="T6" fmla="*/ 0 w 100"/>
                      <a:gd name="T7" fmla="*/ 2 h 60"/>
                      <a:gd name="T8" fmla="*/ 100 w 100"/>
                      <a:gd name="T9" fmla="*/ 60 h 60"/>
                    </a:gdLst>
                    <a:ahLst/>
                    <a:cxnLst>
                      <a:cxn ang="0">
                        <a:pos x="T0" y="T1"/>
                      </a:cxn>
                      <a:cxn ang="0">
                        <a:pos x="T2" y="T3"/>
                      </a:cxn>
                      <a:cxn ang="0">
                        <a:pos x="T4" y="T5"/>
                      </a:cxn>
                      <a:cxn ang="0">
                        <a:pos x="T6" y="T7"/>
                      </a:cxn>
                      <a:cxn ang="0">
                        <a:pos x="T8" y="T9"/>
                      </a:cxn>
                    </a:cxnLst>
                    <a:rect l="0" t="0" r="r" b="b"/>
                    <a:pathLst>
                      <a:path w="100" h="60">
                        <a:moveTo>
                          <a:pt x="100" y="60"/>
                        </a:moveTo>
                        <a:lnTo>
                          <a:pt x="100" y="56"/>
                        </a:lnTo>
                        <a:lnTo>
                          <a:pt x="2" y="0"/>
                        </a:lnTo>
                        <a:lnTo>
                          <a:pt x="0" y="2"/>
                        </a:lnTo>
                        <a:lnTo>
                          <a:pt x="100" y="6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89" name="Freeform 352"/>
                  <p:cNvSpPr>
                    <a:spLocks/>
                  </p:cNvSpPr>
                  <p:nvPr/>
                </p:nvSpPr>
                <p:spPr bwMode="auto">
                  <a:xfrm>
                    <a:off x="3442" y="164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90" name="Freeform 353"/>
                  <p:cNvSpPr>
                    <a:spLocks/>
                  </p:cNvSpPr>
                  <p:nvPr/>
                </p:nvSpPr>
                <p:spPr bwMode="auto">
                  <a:xfrm>
                    <a:off x="3442" y="164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91" name="Freeform 354"/>
                  <p:cNvSpPr>
                    <a:spLocks/>
                  </p:cNvSpPr>
                  <p:nvPr/>
                </p:nvSpPr>
                <p:spPr bwMode="auto">
                  <a:xfrm>
                    <a:off x="3442" y="1674"/>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92" name="Freeform 355"/>
                  <p:cNvSpPr>
                    <a:spLocks/>
                  </p:cNvSpPr>
                  <p:nvPr/>
                </p:nvSpPr>
                <p:spPr bwMode="auto">
                  <a:xfrm>
                    <a:off x="3432" y="163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93" name="Freeform 356"/>
                  <p:cNvSpPr>
                    <a:spLocks/>
                  </p:cNvSpPr>
                  <p:nvPr/>
                </p:nvSpPr>
                <p:spPr bwMode="auto">
                  <a:xfrm>
                    <a:off x="3432" y="163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94" name="Freeform 357"/>
                  <p:cNvSpPr>
                    <a:spLocks/>
                  </p:cNvSpPr>
                  <p:nvPr/>
                </p:nvSpPr>
                <p:spPr bwMode="auto">
                  <a:xfrm>
                    <a:off x="3432" y="166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95" name="Freeform 358"/>
                  <p:cNvSpPr>
                    <a:spLocks/>
                  </p:cNvSpPr>
                  <p:nvPr/>
                </p:nvSpPr>
                <p:spPr bwMode="auto">
                  <a:xfrm>
                    <a:off x="3420" y="163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96" name="Freeform 359"/>
                  <p:cNvSpPr>
                    <a:spLocks/>
                  </p:cNvSpPr>
                  <p:nvPr/>
                </p:nvSpPr>
                <p:spPr bwMode="auto">
                  <a:xfrm>
                    <a:off x="3420" y="1632"/>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97" name="Freeform 360"/>
                  <p:cNvSpPr>
                    <a:spLocks/>
                  </p:cNvSpPr>
                  <p:nvPr/>
                </p:nvSpPr>
                <p:spPr bwMode="auto">
                  <a:xfrm>
                    <a:off x="3420" y="166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98" name="Freeform 361"/>
                  <p:cNvSpPr>
                    <a:spLocks/>
                  </p:cNvSpPr>
                  <p:nvPr/>
                </p:nvSpPr>
                <p:spPr bwMode="auto">
                  <a:xfrm>
                    <a:off x="3410" y="162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099" name="Freeform 362"/>
                  <p:cNvSpPr>
                    <a:spLocks/>
                  </p:cNvSpPr>
                  <p:nvPr/>
                </p:nvSpPr>
                <p:spPr bwMode="auto">
                  <a:xfrm>
                    <a:off x="3410" y="162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00" name="Freeform 363"/>
                  <p:cNvSpPr>
                    <a:spLocks/>
                  </p:cNvSpPr>
                  <p:nvPr/>
                </p:nvSpPr>
                <p:spPr bwMode="auto">
                  <a:xfrm>
                    <a:off x="3410" y="1656"/>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01" name="Freeform 364"/>
                  <p:cNvSpPr>
                    <a:spLocks/>
                  </p:cNvSpPr>
                  <p:nvPr/>
                </p:nvSpPr>
                <p:spPr bwMode="auto">
                  <a:xfrm>
                    <a:off x="3400" y="1620"/>
                    <a:ext cx="6" cy="36"/>
                  </a:xfrm>
                  <a:custGeom>
                    <a:avLst/>
                    <a:gdLst>
                      <a:gd name="T0" fmla="*/ 0 w 6"/>
                      <a:gd name="T1" fmla="*/ 30 h 36"/>
                      <a:gd name="T2" fmla="*/ 0 w 6"/>
                      <a:gd name="T3" fmla="*/ 0 h 36"/>
                      <a:gd name="T4" fmla="*/ 6 w 6"/>
                      <a:gd name="T5" fmla="*/ 4 h 36"/>
                      <a:gd name="T6" fmla="*/ 6 w 6"/>
                      <a:gd name="T7" fmla="*/ 36 h 36"/>
                      <a:gd name="T8" fmla="*/ 0 w 6"/>
                      <a:gd name="T9" fmla="*/ 30 h 36"/>
                    </a:gdLst>
                    <a:ahLst/>
                    <a:cxnLst>
                      <a:cxn ang="0">
                        <a:pos x="T0" y="T1"/>
                      </a:cxn>
                      <a:cxn ang="0">
                        <a:pos x="T2" y="T3"/>
                      </a:cxn>
                      <a:cxn ang="0">
                        <a:pos x="T4" y="T5"/>
                      </a:cxn>
                      <a:cxn ang="0">
                        <a:pos x="T6" y="T7"/>
                      </a:cxn>
                      <a:cxn ang="0">
                        <a:pos x="T8" y="T9"/>
                      </a:cxn>
                    </a:cxnLst>
                    <a:rect l="0" t="0" r="r" b="b"/>
                    <a:pathLst>
                      <a:path w="6" h="36">
                        <a:moveTo>
                          <a:pt x="0" y="30"/>
                        </a:moveTo>
                        <a:lnTo>
                          <a:pt x="0" y="0"/>
                        </a:lnTo>
                        <a:lnTo>
                          <a:pt x="6" y="4"/>
                        </a:lnTo>
                        <a:lnTo>
                          <a:pt x="6" y="36"/>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02" name="Freeform 365"/>
                  <p:cNvSpPr>
                    <a:spLocks/>
                  </p:cNvSpPr>
                  <p:nvPr/>
                </p:nvSpPr>
                <p:spPr bwMode="auto">
                  <a:xfrm>
                    <a:off x="3400" y="1620"/>
                    <a:ext cx="2" cy="30"/>
                  </a:xfrm>
                  <a:custGeom>
                    <a:avLst/>
                    <a:gdLst>
                      <a:gd name="T0" fmla="*/ 0 w 2"/>
                      <a:gd name="T1" fmla="*/ 30 h 30"/>
                      <a:gd name="T2" fmla="*/ 0 w 2"/>
                      <a:gd name="T3" fmla="*/ 30 h 30"/>
                      <a:gd name="T4" fmla="*/ 2 w 2"/>
                      <a:gd name="T5" fmla="*/ 0 h 30"/>
                      <a:gd name="T6" fmla="*/ 0 w 2"/>
                      <a:gd name="T7" fmla="*/ 0 h 30"/>
                      <a:gd name="T8" fmla="*/ 0 w 2"/>
                      <a:gd name="T9" fmla="*/ 30 h 30"/>
                    </a:gdLst>
                    <a:ahLst/>
                    <a:cxnLst>
                      <a:cxn ang="0">
                        <a:pos x="T0" y="T1"/>
                      </a:cxn>
                      <a:cxn ang="0">
                        <a:pos x="T2" y="T3"/>
                      </a:cxn>
                      <a:cxn ang="0">
                        <a:pos x="T4" y="T5"/>
                      </a:cxn>
                      <a:cxn ang="0">
                        <a:pos x="T6" y="T7"/>
                      </a:cxn>
                      <a:cxn ang="0">
                        <a:pos x="T8" y="T9"/>
                      </a:cxn>
                    </a:cxnLst>
                    <a:rect l="0" t="0" r="r" b="b"/>
                    <a:pathLst>
                      <a:path w="2" h="30">
                        <a:moveTo>
                          <a:pt x="0" y="30"/>
                        </a:moveTo>
                        <a:lnTo>
                          <a:pt x="0" y="30"/>
                        </a:lnTo>
                        <a:lnTo>
                          <a:pt x="2" y="0"/>
                        </a:lnTo>
                        <a:lnTo>
                          <a:pt x="0" y="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03" name="Freeform 366"/>
                  <p:cNvSpPr>
                    <a:spLocks/>
                  </p:cNvSpPr>
                  <p:nvPr/>
                </p:nvSpPr>
                <p:spPr bwMode="auto">
                  <a:xfrm>
                    <a:off x="3400" y="1650"/>
                    <a:ext cx="6" cy="6"/>
                  </a:xfrm>
                  <a:custGeom>
                    <a:avLst/>
                    <a:gdLst>
                      <a:gd name="T0" fmla="*/ 6 w 6"/>
                      <a:gd name="T1" fmla="*/ 6 h 6"/>
                      <a:gd name="T2" fmla="*/ 6 w 6"/>
                      <a:gd name="T3" fmla="*/ 2 h 6"/>
                      <a:gd name="T4" fmla="*/ 0 w 6"/>
                      <a:gd name="T5" fmla="*/ 0 h 6"/>
                      <a:gd name="T6" fmla="*/ 0 w 6"/>
                      <a:gd name="T7" fmla="*/ 0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0" y="0"/>
                        </a:lnTo>
                        <a:lnTo>
                          <a:pt x="0" y="0"/>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04" name="Freeform 367"/>
                  <p:cNvSpPr>
                    <a:spLocks/>
                  </p:cNvSpPr>
                  <p:nvPr/>
                </p:nvSpPr>
                <p:spPr bwMode="auto">
                  <a:xfrm>
                    <a:off x="3388" y="1614"/>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05" name="Rectangle 368"/>
                  <p:cNvSpPr>
                    <a:spLocks noChangeArrowheads="1"/>
                  </p:cNvSpPr>
                  <p:nvPr/>
                </p:nvSpPr>
                <p:spPr bwMode="auto">
                  <a:xfrm>
                    <a:off x="3388" y="161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06" name="Freeform 369"/>
                  <p:cNvSpPr>
                    <a:spLocks/>
                  </p:cNvSpPr>
                  <p:nvPr/>
                </p:nvSpPr>
                <p:spPr bwMode="auto">
                  <a:xfrm>
                    <a:off x="3388" y="1644"/>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07" name="Freeform 370"/>
                  <p:cNvSpPr>
                    <a:spLocks/>
                  </p:cNvSpPr>
                  <p:nvPr/>
                </p:nvSpPr>
                <p:spPr bwMode="auto">
                  <a:xfrm>
                    <a:off x="3378" y="1606"/>
                    <a:ext cx="6" cy="36"/>
                  </a:xfrm>
                  <a:custGeom>
                    <a:avLst/>
                    <a:gdLst>
                      <a:gd name="T0" fmla="*/ 0 w 6"/>
                      <a:gd name="T1" fmla="*/ 32 h 36"/>
                      <a:gd name="T2" fmla="*/ 0 w 6"/>
                      <a:gd name="T3" fmla="*/ 0 h 36"/>
                      <a:gd name="T4" fmla="*/ 6 w 6"/>
                      <a:gd name="T5" fmla="*/ 6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6"/>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08" name="Freeform 371"/>
                  <p:cNvSpPr>
                    <a:spLocks/>
                  </p:cNvSpPr>
                  <p:nvPr/>
                </p:nvSpPr>
                <p:spPr bwMode="auto">
                  <a:xfrm>
                    <a:off x="3378" y="160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09" name="Freeform 372"/>
                  <p:cNvSpPr>
                    <a:spLocks/>
                  </p:cNvSpPr>
                  <p:nvPr/>
                </p:nvSpPr>
                <p:spPr bwMode="auto">
                  <a:xfrm>
                    <a:off x="3378" y="1638"/>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10" name="Freeform 373"/>
                  <p:cNvSpPr>
                    <a:spLocks/>
                  </p:cNvSpPr>
                  <p:nvPr/>
                </p:nvSpPr>
                <p:spPr bwMode="auto">
                  <a:xfrm>
                    <a:off x="3366" y="160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11" name="Freeform 374"/>
                  <p:cNvSpPr>
                    <a:spLocks/>
                  </p:cNvSpPr>
                  <p:nvPr/>
                </p:nvSpPr>
                <p:spPr bwMode="auto">
                  <a:xfrm>
                    <a:off x="3366" y="160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12" name="Freeform 375"/>
                  <p:cNvSpPr>
                    <a:spLocks/>
                  </p:cNvSpPr>
                  <p:nvPr/>
                </p:nvSpPr>
                <p:spPr bwMode="auto">
                  <a:xfrm>
                    <a:off x="3366" y="1632"/>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13" name="Freeform 376"/>
                  <p:cNvSpPr>
                    <a:spLocks/>
                  </p:cNvSpPr>
                  <p:nvPr/>
                </p:nvSpPr>
                <p:spPr bwMode="auto">
                  <a:xfrm>
                    <a:off x="3356" y="159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14" name="Freeform 377"/>
                  <p:cNvSpPr>
                    <a:spLocks/>
                  </p:cNvSpPr>
                  <p:nvPr/>
                </p:nvSpPr>
                <p:spPr bwMode="auto">
                  <a:xfrm>
                    <a:off x="3356" y="159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15" name="Freeform 378"/>
                  <p:cNvSpPr>
                    <a:spLocks/>
                  </p:cNvSpPr>
                  <p:nvPr/>
                </p:nvSpPr>
                <p:spPr bwMode="auto">
                  <a:xfrm>
                    <a:off x="3356" y="162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16" name="Freeform 379"/>
                  <p:cNvSpPr>
                    <a:spLocks/>
                  </p:cNvSpPr>
                  <p:nvPr/>
                </p:nvSpPr>
                <p:spPr bwMode="auto">
                  <a:xfrm>
                    <a:off x="3346" y="158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17" name="Freeform 380"/>
                  <p:cNvSpPr>
                    <a:spLocks/>
                  </p:cNvSpPr>
                  <p:nvPr/>
                </p:nvSpPr>
                <p:spPr bwMode="auto">
                  <a:xfrm>
                    <a:off x="3346" y="158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18" name="Freeform 381"/>
                  <p:cNvSpPr>
                    <a:spLocks/>
                  </p:cNvSpPr>
                  <p:nvPr/>
                </p:nvSpPr>
                <p:spPr bwMode="auto">
                  <a:xfrm>
                    <a:off x="3346" y="161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19" name="Freeform 382"/>
                  <p:cNvSpPr>
                    <a:spLocks/>
                  </p:cNvSpPr>
                  <p:nvPr/>
                </p:nvSpPr>
                <p:spPr bwMode="auto">
                  <a:xfrm>
                    <a:off x="3334" y="158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20" name="Freeform 383"/>
                  <p:cNvSpPr>
                    <a:spLocks/>
                  </p:cNvSpPr>
                  <p:nvPr/>
                </p:nvSpPr>
                <p:spPr bwMode="auto">
                  <a:xfrm>
                    <a:off x="3334" y="158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21" name="Freeform 384"/>
                  <p:cNvSpPr>
                    <a:spLocks/>
                  </p:cNvSpPr>
                  <p:nvPr/>
                </p:nvSpPr>
                <p:spPr bwMode="auto">
                  <a:xfrm>
                    <a:off x="3334" y="161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22" name="Freeform 385"/>
                  <p:cNvSpPr>
                    <a:spLocks/>
                  </p:cNvSpPr>
                  <p:nvPr/>
                </p:nvSpPr>
                <p:spPr bwMode="auto">
                  <a:xfrm>
                    <a:off x="3324" y="157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23" name="Freeform 386"/>
                  <p:cNvSpPr>
                    <a:spLocks/>
                  </p:cNvSpPr>
                  <p:nvPr/>
                </p:nvSpPr>
                <p:spPr bwMode="auto">
                  <a:xfrm>
                    <a:off x="3324" y="157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24" name="Freeform 387"/>
                  <p:cNvSpPr>
                    <a:spLocks/>
                  </p:cNvSpPr>
                  <p:nvPr/>
                </p:nvSpPr>
                <p:spPr bwMode="auto">
                  <a:xfrm>
                    <a:off x="3324" y="1606"/>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25" name="Freeform 388"/>
                  <p:cNvSpPr>
                    <a:spLocks/>
                  </p:cNvSpPr>
                  <p:nvPr/>
                </p:nvSpPr>
                <p:spPr bwMode="auto">
                  <a:xfrm>
                    <a:off x="3162" y="1478"/>
                    <a:ext cx="16" cy="22"/>
                  </a:xfrm>
                  <a:custGeom>
                    <a:avLst/>
                    <a:gdLst>
                      <a:gd name="T0" fmla="*/ 16 w 16"/>
                      <a:gd name="T1" fmla="*/ 10 h 22"/>
                      <a:gd name="T2" fmla="*/ 16 w 16"/>
                      <a:gd name="T3" fmla="*/ 22 h 22"/>
                      <a:gd name="T4" fmla="*/ 0 w 16"/>
                      <a:gd name="T5" fmla="*/ 12 h 22"/>
                      <a:gd name="T6" fmla="*/ 0 w 16"/>
                      <a:gd name="T7" fmla="*/ 0 h 22"/>
                      <a:gd name="T8" fmla="*/ 16 w 16"/>
                      <a:gd name="T9" fmla="*/ 10 h 22"/>
                    </a:gdLst>
                    <a:ahLst/>
                    <a:cxnLst>
                      <a:cxn ang="0">
                        <a:pos x="T0" y="T1"/>
                      </a:cxn>
                      <a:cxn ang="0">
                        <a:pos x="T2" y="T3"/>
                      </a:cxn>
                      <a:cxn ang="0">
                        <a:pos x="T4" y="T5"/>
                      </a:cxn>
                      <a:cxn ang="0">
                        <a:pos x="T6" y="T7"/>
                      </a:cxn>
                      <a:cxn ang="0">
                        <a:pos x="T8" y="T9"/>
                      </a:cxn>
                    </a:cxnLst>
                    <a:rect l="0" t="0" r="r" b="b"/>
                    <a:pathLst>
                      <a:path w="16" h="22">
                        <a:moveTo>
                          <a:pt x="16" y="10"/>
                        </a:moveTo>
                        <a:lnTo>
                          <a:pt x="16" y="22"/>
                        </a:lnTo>
                        <a:lnTo>
                          <a:pt x="0" y="12"/>
                        </a:lnTo>
                        <a:lnTo>
                          <a:pt x="0" y="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26" name="Freeform 389"/>
                  <p:cNvSpPr>
                    <a:spLocks/>
                  </p:cNvSpPr>
                  <p:nvPr/>
                </p:nvSpPr>
                <p:spPr bwMode="auto">
                  <a:xfrm>
                    <a:off x="3176" y="1488"/>
                    <a:ext cx="2" cy="12"/>
                  </a:xfrm>
                  <a:custGeom>
                    <a:avLst/>
                    <a:gdLst>
                      <a:gd name="T0" fmla="*/ 0 w 2"/>
                      <a:gd name="T1" fmla="*/ 2 h 12"/>
                      <a:gd name="T2" fmla="*/ 2 w 2"/>
                      <a:gd name="T3" fmla="*/ 0 h 12"/>
                      <a:gd name="T4" fmla="*/ 2 w 2"/>
                      <a:gd name="T5" fmla="*/ 10 h 12"/>
                      <a:gd name="T6" fmla="*/ 0 w 2"/>
                      <a:gd name="T7" fmla="*/ 12 h 12"/>
                      <a:gd name="T8" fmla="*/ 0 w 2"/>
                      <a:gd name="T9" fmla="*/ 2 h 12"/>
                    </a:gdLst>
                    <a:ahLst/>
                    <a:cxnLst>
                      <a:cxn ang="0">
                        <a:pos x="T0" y="T1"/>
                      </a:cxn>
                      <a:cxn ang="0">
                        <a:pos x="T2" y="T3"/>
                      </a:cxn>
                      <a:cxn ang="0">
                        <a:pos x="T4" y="T5"/>
                      </a:cxn>
                      <a:cxn ang="0">
                        <a:pos x="T6" y="T7"/>
                      </a:cxn>
                      <a:cxn ang="0">
                        <a:pos x="T8" y="T9"/>
                      </a:cxn>
                    </a:cxnLst>
                    <a:rect l="0" t="0" r="r" b="b"/>
                    <a:pathLst>
                      <a:path w="2" h="12">
                        <a:moveTo>
                          <a:pt x="0" y="2"/>
                        </a:moveTo>
                        <a:lnTo>
                          <a:pt x="2" y="0"/>
                        </a:lnTo>
                        <a:lnTo>
                          <a:pt x="2" y="10"/>
                        </a:lnTo>
                        <a:lnTo>
                          <a:pt x="0" y="12"/>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27" name="Freeform 390"/>
                  <p:cNvSpPr>
                    <a:spLocks/>
                  </p:cNvSpPr>
                  <p:nvPr/>
                </p:nvSpPr>
                <p:spPr bwMode="auto">
                  <a:xfrm>
                    <a:off x="3160" y="1480"/>
                    <a:ext cx="18" cy="10"/>
                  </a:xfrm>
                  <a:custGeom>
                    <a:avLst/>
                    <a:gdLst>
                      <a:gd name="T0" fmla="*/ 0 w 18"/>
                      <a:gd name="T1" fmla="*/ 2 h 10"/>
                      <a:gd name="T2" fmla="*/ 2 w 18"/>
                      <a:gd name="T3" fmla="*/ 0 h 10"/>
                      <a:gd name="T4" fmla="*/ 18 w 18"/>
                      <a:gd name="T5" fmla="*/ 8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2" y="0"/>
                        </a:lnTo>
                        <a:lnTo>
                          <a:pt x="18" y="8"/>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28" name="Freeform 391"/>
                  <p:cNvSpPr>
                    <a:spLocks/>
                  </p:cNvSpPr>
                  <p:nvPr/>
                </p:nvSpPr>
                <p:spPr bwMode="auto">
                  <a:xfrm>
                    <a:off x="3160" y="1482"/>
                    <a:ext cx="16" cy="18"/>
                  </a:xfrm>
                  <a:custGeom>
                    <a:avLst/>
                    <a:gdLst>
                      <a:gd name="T0" fmla="*/ 16 w 16"/>
                      <a:gd name="T1" fmla="*/ 8 h 18"/>
                      <a:gd name="T2" fmla="*/ 16 w 16"/>
                      <a:gd name="T3" fmla="*/ 18 h 18"/>
                      <a:gd name="T4" fmla="*/ 0 w 16"/>
                      <a:gd name="T5" fmla="*/ 8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8"/>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29" name="Freeform 392"/>
                  <p:cNvSpPr>
                    <a:spLocks/>
                  </p:cNvSpPr>
                  <p:nvPr/>
                </p:nvSpPr>
                <p:spPr bwMode="auto">
                  <a:xfrm>
                    <a:off x="3456" y="1384"/>
                    <a:ext cx="340" cy="242"/>
                  </a:xfrm>
                  <a:custGeom>
                    <a:avLst/>
                    <a:gdLst>
                      <a:gd name="T0" fmla="*/ 0 w 340"/>
                      <a:gd name="T1" fmla="*/ 198 h 242"/>
                      <a:gd name="T2" fmla="*/ 340 w 340"/>
                      <a:gd name="T3" fmla="*/ 0 h 242"/>
                      <a:gd name="T4" fmla="*/ 340 w 340"/>
                      <a:gd name="T5" fmla="*/ 46 h 242"/>
                      <a:gd name="T6" fmla="*/ 0 w 340"/>
                      <a:gd name="T7" fmla="*/ 242 h 242"/>
                      <a:gd name="T8" fmla="*/ 0 w 340"/>
                      <a:gd name="T9" fmla="*/ 198 h 242"/>
                    </a:gdLst>
                    <a:ahLst/>
                    <a:cxnLst>
                      <a:cxn ang="0">
                        <a:pos x="T0" y="T1"/>
                      </a:cxn>
                      <a:cxn ang="0">
                        <a:pos x="T2" y="T3"/>
                      </a:cxn>
                      <a:cxn ang="0">
                        <a:pos x="T4" y="T5"/>
                      </a:cxn>
                      <a:cxn ang="0">
                        <a:pos x="T6" y="T7"/>
                      </a:cxn>
                      <a:cxn ang="0">
                        <a:pos x="T8" y="T9"/>
                      </a:cxn>
                    </a:cxnLst>
                    <a:rect l="0" t="0" r="r" b="b"/>
                    <a:pathLst>
                      <a:path w="340" h="242">
                        <a:moveTo>
                          <a:pt x="0" y="198"/>
                        </a:moveTo>
                        <a:lnTo>
                          <a:pt x="340" y="0"/>
                        </a:lnTo>
                        <a:lnTo>
                          <a:pt x="340"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30" name="Freeform 393"/>
                  <p:cNvSpPr>
                    <a:spLocks/>
                  </p:cNvSpPr>
                  <p:nvPr/>
                </p:nvSpPr>
                <p:spPr bwMode="auto">
                  <a:xfrm>
                    <a:off x="3160" y="1212"/>
                    <a:ext cx="636" cy="370"/>
                  </a:xfrm>
                  <a:custGeom>
                    <a:avLst/>
                    <a:gdLst>
                      <a:gd name="T0" fmla="*/ 0 w 636"/>
                      <a:gd name="T1" fmla="*/ 198 h 370"/>
                      <a:gd name="T2" fmla="*/ 338 w 636"/>
                      <a:gd name="T3" fmla="*/ 0 h 370"/>
                      <a:gd name="T4" fmla="*/ 636 w 636"/>
                      <a:gd name="T5" fmla="*/ 172 h 370"/>
                      <a:gd name="T6" fmla="*/ 296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38" y="0"/>
                        </a:lnTo>
                        <a:lnTo>
                          <a:pt x="636" y="172"/>
                        </a:lnTo>
                        <a:lnTo>
                          <a:pt x="296"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31" name="Freeform 394"/>
                  <p:cNvSpPr>
                    <a:spLocks/>
                  </p:cNvSpPr>
                  <p:nvPr/>
                </p:nvSpPr>
                <p:spPr bwMode="auto">
                  <a:xfrm>
                    <a:off x="3160" y="1410"/>
                    <a:ext cx="296" cy="216"/>
                  </a:xfrm>
                  <a:custGeom>
                    <a:avLst/>
                    <a:gdLst>
                      <a:gd name="T0" fmla="*/ 296 w 296"/>
                      <a:gd name="T1" fmla="*/ 172 h 216"/>
                      <a:gd name="T2" fmla="*/ 296 w 296"/>
                      <a:gd name="T3" fmla="*/ 216 h 216"/>
                      <a:gd name="T4" fmla="*/ 0 w 296"/>
                      <a:gd name="T5" fmla="*/ 46 h 216"/>
                      <a:gd name="T6" fmla="*/ 0 w 296"/>
                      <a:gd name="T7" fmla="*/ 0 h 216"/>
                      <a:gd name="T8" fmla="*/ 296 w 296"/>
                      <a:gd name="T9" fmla="*/ 172 h 216"/>
                    </a:gdLst>
                    <a:ahLst/>
                    <a:cxnLst>
                      <a:cxn ang="0">
                        <a:pos x="T0" y="T1"/>
                      </a:cxn>
                      <a:cxn ang="0">
                        <a:pos x="T2" y="T3"/>
                      </a:cxn>
                      <a:cxn ang="0">
                        <a:pos x="T4" y="T5"/>
                      </a:cxn>
                      <a:cxn ang="0">
                        <a:pos x="T6" y="T7"/>
                      </a:cxn>
                      <a:cxn ang="0">
                        <a:pos x="T8" y="T9"/>
                      </a:cxn>
                    </a:cxnLst>
                    <a:rect l="0" t="0" r="r" b="b"/>
                    <a:pathLst>
                      <a:path w="296" h="216">
                        <a:moveTo>
                          <a:pt x="296" y="172"/>
                        </a:moveTo>
                        <a:lnTo>
                          <a:pt x="296" y="216"/>
                        </a:lnTo>
                        <a:lnTo>
                          <a:pt x="0" y="46"/>
                        </a:lnTo>
                        <a:lnTo>
                          <a:pt x="0" y="0"/>
                        </a:lnTo>
                        <a:lnTo>
                          <a:pt x="296"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32" name="Freeform 395"/>
                  <p:cNvSpPr>
                    <a:spLocks/>
                  </p:cNvSpPr>
                  <p:nvPr/>
                </p:nvSpPr>
                <p:spPr bwMode="auto">
                  <a:xfrm>
                    <a:off x="3180" y="1430"/>
                    <a:ext cx="100" cy="72"/>
                  </a:xfrm>
                  <a:custGeom>
                    <a:avLst/>
                    <a:gdLst>
                      <a:gd name="T0" fmla="*/ 0 w 100"/>
                      <a:gd name="T1" fmla="*/ 16 h 72"/>
                      <a:gd name="T2" fmla="*/ 0 w 100"/>
                      <a:gd name="T3" fmla="*/ 0 h 72"/>
                      <a:gd name="T4" fmla="*/ 100 w 100"/>
                      <a:gd name="T5" fmla="*/ 58 h 72"/>
                      <a:gd name="T6" fmla="*/ 100 w 100"/>
                      <a:gd name="T7" fmla="*/ 72 h 72"/>
                      <a:gd name="T8" fmla="*/ 0 w 100"/>
                      <a:gd name="T9" fmla="*/ 16 h 72"/>
                    </a:gdLst>
                    <a:ahLst/>
                    <a:cxnLst>
                      <a:cxn ang="0">
                        <a:pos x="T0" y="T1"/>
                      </a:cxn>
                      <a:cxn ang="0">
                        <a:pos x="T2" y="T3"/>
                      </a:cxn>
                      <a:cxn ang="0">
                        <a:pos x="T4" y="T5"/>
                      </a:cxn>
                      <a:cxn ang="0">
                        <a:pos x="T6" y="T7"/>
                      </a:cxn>
                      <a:cxn ang="0">
                        <a:pos x="T8" y="T9"/>
                      </a:cxn>
                    </a:cxnLst>
                    <a:rect l="0" t="0" r="r" b="b"/>
                    <a:pathLst>
                      <a:path w="100" h="72">
                        <a:moveTo>
                          <a:pt x="0" y="16"/>
                        </a:moveTo>
                        <a:lnTo>
                          <a:pt x="0" y="0"/>
                        </a:lnTo>
                        <a:lnTo>
                          <a:pt x="100" y="58"/>
                        </a:lnTo>
                        <a:lnTo>
                          <a:pt x="100" y="7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33" name="Freeform 396"/>
                  <p:cNvSpPr>
                    <a:spLocks/>
                  </p:cNvSpPr>
                  <p:nvPr/>
                </p:nvSpPr>
                <p:spPr bwMode="auto">
                  <a:xfrm>
                    <a:off x="3180" y="1430"/>
                    <a:ext cx="2" cy="16"/>
                  </a:xfrm>
                  <a:custGeom>
                    <a:avLst/>
                    <a:gdLst>
                      <a:gd name="T0" fmla="*/ 0 w 2"/>
                      <a:gd name="T1" fmla="*/ 16 h 16"/>
                      <a:gd name="T2" fmla="*/ 2 w 2"/>
                      <a:gd name="T3" fmla="*/ 14 h 16"/>
                      <a:gd name="T4" fmla="*/ 2 w 2"/>
                      <a:gd name="T5" fmla="*/ 2 h 16"/>
                      <a:gd name="T6" fmla="*/ 0 w 2"/>
                      <a:gd name="T7" fmla="*/ 0 h 16"/>
                      <a:gd name="T8" fmla="*/ 0 w 2"/>
                      <a:gd name="T9" fmla="*/ 16 h 16"/>
                    </a:gdLst>
                    <a:ahLst/>
                    <a:cxnLst>
                      <a:cxn ang="0">
                        <a:pos x="T0" y="T1"/>
                      </a:cxn>
                      <a:cxn ang="0">
                        <a:pos x="T2" y="T3"/>
                      </a:cxn>
                      <a:cxn ang="0">
                        <a:pos x="T4" y="T5"/>
                      </a:cxn>
                      <a:cxn ang="0">
                        <a:pos x="T6" y="T7"/>
                      </a:cxn>
                      <a:cxn ang="0">
                        <a:pos x="T8" y="T9"/>
                      </a:cxn>
                    </a:cxnLst>
                    <a:rect l="0" t="0" r="r" b="b"/>
                    <a:pathLst>
                      <a:path w="2" h="16">
                        <a:moveTo>
                          <a:pt x="0" y="16"/>
                        </a:moveTo>
                        <a:lnTo>
                          <a:pt x="2" y="14"/>
                        </a:lnTo>
                        <a:lnTo>
                          <a:pt x="2" y="2"/>
                        </a:lnTo>
                        <a:lnTo>
                          <a:pt x="0"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34" name="Freeform 397"/>
                  <p:cNvSpPr>
                    <a:spLocks/>
                  </p:cNvSpPr>
                  <p:nvPr/>
                </p:nvSpPr>
                <p:spPr bwMode="auto">
                  <a:xfrm>
                    <a:off x="3180" y="1444"/>
                    <a:ext cx="100" cy="58"/>
                  </a:xfrm>
                  <a:custGeom>
                    <a:avLst/>
                    <a:gdLst>
                      <a:gd name="T0" fmla="*/ 100 w 100"/>
                      <a:gd name="T1" fmla="*/ 58 h 58"/>
                      <a:gd name="T2" fmla="*/ 100 w 100"/>
                      <a:gd name="T3" fmla="*/ 56 h 58"/>
                      <a:gd name="T4" fmla="*/ 2 w 100"/>
                      <a:gd name="T5" fmla="*/ 0 h 58"/>
                      <a:gd name="T6" fmla="*/ 0 w 100"/>
                      <a:gd name="T7" fmla="*/ 2 h 58"/>
                      <a:gd name="T8" fmla="*/ 100 w 100"/>
                      <a:gd name="T9" fmla="*/ 58 h 58"/>
                    </a:gdLst>
                    <a:ahLst/>
                    <a:cxnLst>
                      <a:cxn ang="0">
                        <a:pos x="T0" y="T1"/>
                      </a:cxn>
                      <a:cxn ang="0">
                        <a:pos x="T2" y="T3"/>
                      </a:cxn>
                      <a:cxn ang="0">
                        <a:pos x="T4" y="T5"/>
                      </a:cxn>
                      <a:cxn ang="0">
                        <a:pos x="T6" y="T7"/>
                      </a:cxn>
                      <a:cxn ang="0">
                        <a:pos x="T8" y="T9"/>
                      </a:cxn>
                    </a:cxnLst>
                    <a:rect l="0" t="0" r="r" b="b"/>
                    <a:pathLst>
                      <a:path w="100" h="58">
                        <a:moveTo>
                          <a:pt x="100" y="58"/>
                        </a:moveTo>
                        <a:lnTo>
                          <a:pt x="100" y="56"/>
                        </a:lnTo>
                        <a:lnTo>
                          <a:pt x="2" y="0"/>
                        </a:lnTo>
                        <a:lnTo>
                          <a:pt x="0" y="2"/>
                        </a:lnTo>
                        <a:lnTo>
                          <a:pt x="100"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35" name="Freeform 398"/>
                  <p:cNvSpPr>
                    <a:spLocks/>
                  </p:cNvSpPr>
                  <p:nvPr/>
                </p:nvSpPr>
                <p:spPr bwMode="auto">
                  <a:xfrm>
                    <a:off x="3442" y="158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36" name="Freeform 399"/>
                  <p:cNvSpPr>
                    <a:spLocks/>
                  </p:cNvSpPr>
                  <p:nvPr/>
                </p:nvSpPr>
                <p:spPr bwMode="auto">
                  <a:xfrm>
                    <a:off x="3442" y="1582"/>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37" name="Freeform 400"/>
                  <p:cNvSpPr>
                    <a:spLocks/>
                  </p:cNvSpPr>
                  <p:nvPr/>
                </p:nvSpPr>
                <p:spPr bwMode="auto">
                  <a:xfrm>
                    <a:off x="3442" y="1612"/>
                    <a:ext cx="8" cy="6"/>
                  </a:xfrm>
                  <a:custGeom>
                    <a:avLst/>
                    <a:gdLst>
                      <a:gd name="T0" fmla="*/ 8 w 8"/>
                      <a:gd name="T1" fmla="*/ 6 h 6"/>
                      <a:gd name="T2" fmla="*/ 8 w 8"/>
                      <a:gd name="T3" fmla="*/ 2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38" name="Freeform 401"/>
                  <p:cNvSpPr>
                    <a:spLocks/>
                  </p:cNvSpPr>
                  <p:nvPr/>
                </p:nvSpPr>
                <p:spPr bwMode="auto">
                  <a:xfrm>
                    <a:off x="3432" y="1576"/>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39" name="Rectangle 402"/>
                  <p:cNvSpPr>
                    <a:spLocks noChangeArrowheads="1"/>
                  </p:cNvSpPr>
                  <p:nvPr/>
                </p:nvSpPr>
                <p:spPr bwMode="auto">
                  <a:xfrm>
                    <a:off x="3432" y="1576"/>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40" name="Freeform 403"/>
                  <p:cNvSpPr>
                    <a:spLocks/>
                  </p:cNvSpPr>
                  <p:nvPr/>
                </p:nvSpPr>
                <p:spPr bwMode="auto">
                  <a:xfrm>
                    <a:off x="3432" y="1606"/>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41" name="Freeform 404"/>
                  <p:cNvSpPr>
                    <a:spLocks/>
                  </p:cNvSpPr>
                  <p:nvPr/>
                </p:nvSpPr>
                <p:spPr bwMode="auto">
                  <a:xfrm>
                    <a:off x="3420" y="1570"/>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42" name="Rectangle 405"/>
                  <p:cNvSpPr>
                    <a:spLocks noChangeArrowheads="1"/>
                  </p:cNvSpPr>
                  <p:nvPr/>
                </p:nvSpPr>
                <p:spPr bwMode="auto">
                  <a:xfrm>
                    <a:off x="3420" y="157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43" name="Freeform 406"/>
                  <p:cNvSpPr>
                    <a:spLocks/>
                  </p:cNvSpPr>
                  <p:nvPr/>
                </p:nvSpPr>
                <p:spPr bwMode="auto">
                  <a:xfrm>
                    <a:off x="3420" y="1600"/>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44" name="Freeform 407"/>
                  <p:cNvSpPr>
                    <a:spLocks/>
                  </p:cNvSpPr>
                  <p:nvPr/>
                </p:nvSpPr>
                <p:spPr bwMode="auto">
                  <a:xfrm>
                    <a:off x="3410" y="156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45" name="Freeform 408"/>
                  <p:cNvSpPr>
                    <a:spLocks/>
                  </p:cNvSpPr>
                  <p:nvPr/>
                </p:nvSpPr>
                <p:spPr bwMode="auto">
                  <a:xfrm>
                    <a:off x="3410" y="1562"/>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46" name="Freeform 409"/>
                  <p:cNvSpPr>
                    <a:spLocks/>
                  </p:cNvSpPr>
                  <p:nvPr/>
                </p:nvSpPr>
                <p:spPr bwMode="auto">
                  <a:xfrm>
                    <a:off x="3410" y="1594"/>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47" name="Freeform 410"/>
                  <p:cNvSpPr>
                    <a:spLocks/>
                  </p:cNvSpPr>
                  <p:nvPr/>
                </p:nvSpPr>
                <p:spPr bwMode="auto">
                  <a:xfrm>
                    <a:off x="3400" y="155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48" name="Freeform 411"/>
                  <p:cNvSpPr>
                    <a:spLocks/>
                  </p:cNvSpPr>
                  <p:nvPr/>
                </p:nvSpPr>
                <p:spPr bwMode="auto">
                  <a:xfrm>
                    <a:off x="3400" y="1556"/>
                    <a:ext cx="2" cy="32"/>
                  </a:xfrm>
                  <a:custGeom>
                    <a:avLst/>
                    <a:gdLst>
                      <a:gd name="T0" fmla="*/ 0 w 2"/>
                      <a:gd name="T1" fmla="*/ 32 h 32"/>
                      <a:gd name="T2" fmla="*/ 0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49" name="Freeform 412"/>
                  <p:cNvSpPr>
                    <a:spLocks/>
                  </p:cNvSpPr>
                  <p:nvPr/>
                </p:nvSpPr>
                <p:spPr bwMode="auto">
                  <a:xfrm>
                    <a:off x="3400" y="1588"/>
                    <a:ext cx="6" cy="4"/>
                  </a:xfrm>
                  <a:custGeom>
                    <a:avLst/>
                    <a:gdLst>
                      <a:gd name="T0" fmla="*/ 6 w 6"/>
                      <a:gd name="T1" fmla="*/ 4 h 4"/>
                      <a:gd name="T2" fmla="*/ 6 w 6"/>
                      <a:gd name="T3" fmla="*/ 2 h 4"/>
                      <a:gd name="T4" fmla="*/ 0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0"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50" name="Freeform 413"/>
                  <p:cNvSpPr>
                    <a:spLocks/>
                  </p:cNvSpPr>
                  <p:nvPr/>
                </p:nvSpPr>
                <p:spPr bwMode="auto">
                  <a:xfrm>
                    <a:off x="3388" y="155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51" name="Freeform 414"/>
                  <p:cNvSpPr>
                    <a:spLocks/>
                  </p:cNvSpPr>
                  <p:nvPr/>
                </p:nvSpPr>
                <p:spPr bwMode="auto">
                  <a:xfrm>
                    <a:off x="3388" y="155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52" name="Freeform 415"/>
                  <p:cNvSpPr>
                    <a:spLocks/>
                  </p:cNvSpPr>
                  <p:nvPr/>
                </p:nvSpPr>
                <p:spPr bwMode="auto">
                  <a:xfrm>
                    <a:off x="3388" y="1580"/>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53" name="Freeform 416"/>
                  <p:cNvSpPr>
                    <a:spLocks/>
                  </p:cNvSpPr>
                  <p:nvPr/>
                </p:nvSpPr>
                <p:spPr bwMode="auto">
                  <a:xfrm>
                    <a:off x="3378" y="154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54" name="Freeform 417"/>
                  <p:cNvSpPr>
                    <a:spLocks/>
                  </p:cNvSpPr>
                  <p:nvPr/>
                </p:nvSpPr>
                <p:spPr bwMode="auto">
                  <a:xfrm>
                    <a:off x="3378" y="154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55" name="Freeform 418"/>
                  <p:cNvSpPr>
                    <a:spLocks/>
                  </p:cNvSpPr>
                  <p:nvPr/>
                </p:nvSpPr>
                <p:spPr bwMode="auto">
                  <a:xfrm>
                    <a:off x="3378" y="157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56" name="Freeform 419"/>
                  <p:cNvSpPr>
                    <a:spLocks/>
                  </p:cNvSpPr>
                  <p:nvPr/>
                </p:nvSpPr>
                <p:spPr bwMode="auto">
                  <a:xfrm>
                    <a:off x="3366" y="153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57" name="Freeform 420"/>
                  <p:cNvSpPr>
                    <a:spLocks/>
                  </p:cNvSpPr>
                  <p:nvPr/>
                </p:nvSpPr>
                <p:spPr bwMode="auto">
                  <a:xfrm>
                    <a:off x="3366" y="153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grpSp>
            <p:sp>
              <p:nvSpPr>
                <p:cNvPr id="931" name="Freeform 421"/>
                <p:cNvSpPr>
                  <a:spLocks/>
                </p:cNvSpPr>
                <p:nvPr/>
              </p:nvSpPr>
              <p:spPr bwMode="auto">
                <a:xfrm>
                  <a:off x="3366" y="156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32" name="Freeform 422"/>
                <p:cNvSpPr>
                  <a:spLocks/>
                </p:cNvSpPr>
                <p:nvPr/>
              </p:nvSpPr>
              <p:spPr bwMode="auto">
                <a:xfrm>
                  <a:off x="3356" y="153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33" name="Freeform 423"/>
                <p:cNvSpPr>
                  <a:spLocks/>
                </p:cNvSpPr>
                <p:nvPr/>
              </p:nvSpPr>
              <p:spPr bwMode="auto">
                <a:xfrm>
                  <a:off x="3356" y="1532"/>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34" name="Freeform 424"/>
                <p:cNvSpPr>
                  <a:spLocks/>
                </p:cNvSpPr>
                <p:nvPr/>
              </p:nvSpPr>
              <p:spPr bwMode="auto">
                <a:xfrm>
                  <a:off x="3356" y="156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35" name="Freeform 425"/>
                <p:cNvSpPr>
                  <a:spLocks/>
                </p:cNvSpPr>
                <p:nvPr/>
              </p:nvSpPr>
              <p:spPr bwMode="auto">
                <a:xfrm>
                  <a:off x="3346" y="152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36" name="Freeform 426"/>
                <p:cNvSpPr>
                  <a:spLocks/>
                </p:cNvSpPr>
                <p:nvPr/>
              </p:nvSpPr>
              <p:spPr bwMode="auto">
                <a:xfrm>
                  <a:off x="3346" y="152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37" name="Freeform 427"/>
                <p:cNvSpPr>
                  <a:spLocks/>
                </p:cNvSpPr>
                <p:nvPr/>
              </p:nvSpPr>
              <p:spPr bwMode="auto">
                <a:xfrm>
                  <a:off x="3346" y="1556"/>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38" name="Freeform 428"/>
                <p:cNvSpPr>
                  <a:spLocks/>
                </p:cNvSpPr>
                <p:nvPr/>
              </p:nvSpPr>
              <p:spPr bwMode="auto">
                <a:xfrm>
                  <a:off x="3334" y="1520"/>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39" name="Rectangle 429"/>
                <p:cNvSpPr>
                  <a:spLocks noChangeArrowheads="1"/>
                </p:cNvSpPr>
                <p:nvPr/>
              </p:nvSpPr>
              <p:spPr bwMode="auto">
                <a:xfrm>
                  <a:off x="3334" y="152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40" name="Freeform 430"/>
                <p:cNvSpPr>
                  <a:spLocks/>
                </p:cNvSpPr>
                <p:nvPr/>
              </p:nvSpPr>
              <p:spPr bwMode="auto">
                <a:xfrm>
                  <a:off x="3334" y="1550"/>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41" name="Freeform 431"/>
                <p:cNvSpPr>
                  <a:spLocks/>
                </p:cNvSpPr>
                <p:nvPr/>
              </p:nvSpPr>
              <p:spPr bwMode="auto">
                <a:xfrm>
                  <a:off x="3324" y="1514"/>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42" name="Rectangle 432"/>
                <p:cNvSpPr>
                  <a:spLocks noChangeArrowheads="1"/>
                </p:cNvSpPr>
                <p:nvPr/>
              </p:nvSpPr>
              <p:spPr bwMode="auto">
                <a:xfrm>
                  <a:off x="3324" y="151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43" name="Freeform 433"/>
                <p:cNvSpPr>
                  <a:spLocks/>
                </p:cNvSpPr>
                <p:nvPr/>
              </p:nvSpPr>
              <p:spPr bwMode="auto">
                <a:xfrm>
                  <a:off x="3324" y="1544"/>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44" name="Freeform 434"/>
                <p:cNvSpPr>
                  <a:spLocks/>
                </p:cNvSpPr>
                <p:nvPr/>
              </p:nvSpPr>
              <p:spPr bwMode="auto">
                <a:xfrm>
                  <a:off x="3162" y="1416"/>
                  <a:ext cx="16" cy="22"/>
                </a:xfrm>
                <a:custGeom>
                  <a:avLst/>
                  <a:gdLst>
                    <a:gd name="T0" fmla="*/ 16 w 16"/>
                    <a:gd name="T1" fmla="*/ 10 h 22"/>
                    <a:gd name="T2" fmla="*/ 16 w 16"/>
                    <a:gd name="T3" fmla="*/ 22 h 22"/>
                    <a:gd name="T4" fmla="*/ 0 w 16"/>
                    <a:gd name="T5" fmla="*/ 12 h 22"/>
                    <a:gd name="T6" fmla="*/ 0 w 16"/>
                    <a:gd name="T7" fmla="*/ 0 h 22"/>
                    <a:gd name="T8" fmla="*/ 16 w 16"/>
                    <a:gd name="T9" fmla="*/ 10 h 22"/>
                  </a:gdLst>
                  <a:ahLst/>
                  <a:cxnLst>
                    <a:cxn ang="0">
                      <a:pos x="T0" y="T1"/>
                    </a:cxn>
                    <a:cxn ang="0">
                      <a:pos x="T2" y="T3"/>
                    </a:cxn>
                    <a:cxn ang="0">
                      <a:pos x="T4" y="T5"/>
                    </a:cxn>
                    <a:cxn ang="0">
                      <a:pos x="T6" y="T7"/>
                    </a:cxn>
                    <a:cxn ang="0">
                      <a:pos x="T8" y="T9"/>
                    </a:cxn>
                  </a:cxnLst>
                  <a:rect l="0" t="0" r="r" b="b"/>
                  <a:pathLst>
                    <a:path w="16" h="22">
                      <a:moveTo>
                        <a:pt x="16" y="10"/>
                      </a:moveTo>
                      <a:lnTo>
                        <a:pt x="16" y="22"/>
                      </a:lnTo>
                      <a:lnTo>
                        <a:pt x="0" y="12"/>
                      </a:lnTo>
                      <a:lnTo>
                        <a:pt x="0" y="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45" name="Freeform 435"/>
                <p:cNvSpPr>
                  <a:spLocks/>
                </p:cNvSpPr>
                <p:nvPr/>
              </p:nvSpPr>
              <p:spPr bwMode="auto">
                <a:xfrm>
                  <a:off x="3176" y="1426"/>
                  <a:ext cx="2" cy="10"/>
                </a:xfrm>
                <a:custGeom>
                  <a:avLst/>
                  <a:gdLst>
                    <a:gd name="T0" fmla="*/ 0 w 2"/>
                    <a:gd name="T1" fmla="*/ 2 h 10"/>
                    <a:gd name="T2" fmla="*/ 2 w 2"/>
                    <a:gd name="T3" fmla="*/ 0 h 10"/>
                    <a:gd name="T4" fmla="*/ 2 w 2"/>
                    <a:gd name="T5" fmla="*/ 10 h 10"/>
                    <a:gd name="T6" fmla="*/ 0 w 2"/>
                    <a:gd name="T7" fmla="*/ 10 h 10"/>
                    <a:gd name="T8" fmla="*/ 0 w 2"/>
                    <a:gd name="T9" fmla="*/ 2 h 10"/>
                  </a:gdLst>
                  <a:ahLst/>
                  <a:cxnLst>
                    <a:cxn ang="0">
                      <a:pos x="T0" y="T1"/>
                    </a:cxn>
                    <a:cxn ang="0">
                      <a:pos x="T2" y="T3"/>
                    </a:cxn>
                    <a:cxn ang="0">
                      <a:pos x="T4" y="T5"/>
                    </a:cxn>
                    <a:cxn ang="0">
                      <a:pos x="T6" y="T7"/>
                    </a:cxn>
                    <a:cxn ang="0">
                      <a:pos x="T8" y="T9"/>
                    </a:cxn>
                  </a:cxnLst>
                  <a:rect l="0" t="0" r="r" b="b"/>
                  <a:pathLst>
                    <a:path w="2" h="10">
                      <a:moveTo>
                        <a:pt x="0" y="2"/>
                      </a:moveTo>
                      <a:lnTo>
                        <a:pt x="2" y="0"/>
                      </a:lnTo>
                      <a:lnTo>
                        <a:pt x="2" y="10"/>
                      </a:lnTo>
                      <a:lnTo>
                        <a:pt x="0" y="10"/>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46" name="Freeform 436"/>
                <p:cNvSpPr>
                  <a:spLocks/>
                </p:cNvSpPr>
                <p:nvPr/>
              </p:nvSpPr>
              <p:spPr bwMode="auto">
                <a:xfrm>
                  <a:off x="3160" y="1416"/>
                  <a:ext cx="18" cy="12"/>
                </a:xfrm>
                <a:custGeom>
                  <a:avLst/>
                  <a:gdLst>
                    <a:gd name="T0" fmla="*/ 0 w 18"/>
                    <a:gd name="T1" fmla="*/ 2 h 12"/>
                    <a:gd name="T2" fmla="*/ 2 w 18"/>
                    <a:gd name="T3" fmla="*/ 0 h 12"/>
                    <a:gd name="T4" fmla="*/ 18 w 18"/>
                    <a:gd name="T5" fmla="*/ 10 h 12"/>
                    <a:gd name="T6" fmla="*/ 16 w 18"/>
                    <a:gd name="T7" fmla="*/ 12 h 12"/>
                    <a:gd name="T8" fmla="*/ 0 w 18"/>
                    <a:gd name="T9" fmla="*/ 2 h 12"/>
                  </a:gdLst>
                  <a:ahLst/>
                  <a:cxnLst>
                    <a:cxn ang="0">
                      <a:pos x="T0" y="T1"/>
                    </a:cxn>
                    <a:cxn ang="0">
                      <a:pos x="T2" y="T3"/>
                    </a:cxn>
                    <a:cxn ang="0">
                      <a:pos x="T4" y="T5"/>
                    </a:cxn>
                    <a:cxn ang="0">
                      <a:pos x="T6" y="T7"/>
                    </a:cxn>
                    <a:cxn ang="0">
                      <a:pos x="T8" y="T9"/>
                    </a:cxn>
                  </a:cxnLst>
                  <a:rect l="0" t="0" r="r" b="b"/>
                  <a:pathLst>
                    <a:path w="18" h="12">
                      <a:moveTo>
                        <a:pt x="0" y="2"/>
                      </a:moveTo>
                      <a:lnTo>
                        <a:pt x="2" y="0"/>
                      </a:lnTo>
                      <a:lnTo>
                        <a:pt x="18" y="10"/>
                      </a:lnTo>
                      <a:lnTo>
                        <a:pt x="16" y="12"/>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47" name="Freeform 437"/>
                <p:cNvSpPr>
                  <a:spLocks/>
                </p:cNvSpPr>
                <p:nvPr/>
              </p:nvSpPr>
              <p:spPr bwMode="auto">
                <a:xfrm>
                  <a:off x="3160" y="1418"/>
                  <a:ext cx="16" cy="18"/>
                </a:xfrm>
                <a:custGeom>
                  <a:avLst/>
                  <a:gdLst>
                    <a:gd name="T0" fmla="*/ 16 w 16"/>
                    <a:gd name="T1" fmla="*/ 10 h 18"/>
                    <a:gd name="T2" fmla="*/ 16 w 16"/>
                    <a:gd name="T3" fmla="*/ 18 h 18"/>
                    <a:gd name="T4" fmla="*/ 0 w 16"/>
                    <a:gd name="T5" fmla="*/ 10 h 18"/>
                    <a:gd name="T6" fmla="*/ 0 w 16"/>
                    <a:gd name="T7" fmla="*/ 0 h 18"/>
                    <a:gd name="T8" fmla="*/ 16 w 16"/>
                    <a:gd name="T9" fmla="*/ 10 h 18"/>
                  </a:gdLst>
                  <a:ahLst/>
                  <a:cxnLst>
                    <a:cxn ang="0">
                      <a:pos x="T0" y="T1"/>
                    </a:cxn>
                    <a:cxn ang="0">
                      <a:pos x="T2" y="T3"/>
                    </a:cxn>
                    <a:cxn ang="0">
                      <a:pos x="T4" y="T5"/>
                    </a:cxn>
                    <a:cxn ang="0">
                      <a:pos x="T6" y="T7"/>
                    </a:cxn>
                    <a:cxn ang="0">
                      <a:pos x="T8" y="T9"/>
                    </a:cxn>
                  </a:cxnLst>
                  <a:rect l="0" t="0" r="r" b="b"/>
                  <a:pathLst>
                    <a:path w="16" h="18">
                      <a:moveTo>
                        <a:pt x="16" y="10"/>
                      </a:moveTo>
                      <a:lnTo>
                        <a:pt x="16" y="18"/>
                      </a:lnTo>
                      <a:lnTo>
                        <a:pt x="0" y="10"/>
                      </a:lnTo>
                      <a:lnTo>
                        <a:pt x="0" y="0"/>
                      </a:lnTo>
                      <a:lnTo>
                        <a:pt x="16" y="10"/>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48" name="Freeform 438"/>
                <p:cNvSpPr>
                  <a:spLocks/>
                </p:cNvSpPr>
                <p:nvPr/>
              </p:nvSpPr>
              <p:spPr bwMode="auto">
                <a:xfrm>
                  <a:off x="3440" y="1282"/>
                  <a:ext cx="370" cy="932"/>
                </a:xfrm>
                <a:custGeom>
                  <a:avLst/>
                  <a:gdLst>
                    <a:gd name="T0" fmla="*/ 0 w 370"/>
                    <a:gd name="T1" fmla="*/ 216 h 932"/>
                    <a:gd name="T2" fmla="*/ 370 w 370"/>
                    <a:gd name="T3" fmla="*/ 0 h 932"/>
                    <a:gd name="T4" fmla="*/ 370 w 370"/>
                    <a:gd name="T5" fmla="*/ 716 h 932"/>
                    <a:gd name="T6" fmla="*/ 0 w 370"/>
                    <a:gd name="T7" fmla="*/ 932 h 932"/>
                    <a:gd name="T8" fmla="*/ 0 w 370"/>
                    <a:gd name="T9" fmla="*/ 216 h 932"/>
                  </a:gdLst>
                  <a:ahLst/>
                  <a:cxnLst>
                    <a:cxn ang="0">
                      <a:pos x="T0" y="T1"/>
                    </a:cxn>
                    <a:cxn ang="0">
                      <a:pos x="T2" y="T3"/>
                    </a:cxn>
                    <a:cxn ang="0">
                      <a:pos x="T4" y="T5"/>
                    </a:cxn>
                    <a:cxn ang="0">
                      <a:pos x="T6" y="T7"/>
                    </a:cxn>
                    <a:cxn ang="0">
                      <a:pos x="T8" y="T9"/>
                    </a:cxn>
                  </a:cxnLst>
                  <a:rect l="0" t="0" r="r" b="b"/>
                  <a:pathLst>
                    <a:path w="370" h="932">
                      <a:moveTo>
                        <a:pt x="0" y="216"/>
                      </a:moveTo>
                      <a:lnTo>
                        <a:pt x="370" y="0"/>
                      </a:lnTo>
                      <a:lnTo>
                        <a:pt x="370" y="716"/>
                      </a:lnTo>
                      <a:lnTo>
                        <a:pt x="0" y="932"/>
                      </a:lnTo>
                      <a:lnTo>
                        <a:pt x="0" y="216"/>
                      </a:lnTo>
                      <a:close/>
                    </a:path>
                  </a:pathLst>
                </a:custGeom>
                <a:solidFill>
                  <a:srgbClr val="0D0D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49" name="Freeform 439"/>
                <p:cNvSpPr>
                  <a:spLocks/>
                </p:cNvSpPr>
                <p:nvPr/>
              </p:nvSpPr>
              <p:spPr bwMode="auto">
                <a:xfrm>
                  <a:off x="3440" y="1496"/>
                  <a:ext cx="4" cy="718"/>
                </a:xfrm>
                <a:custGeom>
                  <a:avLst/>
                  <a:gdLst>
                    <a:gd name="T0" fmla="*/ 0 w 4"/>
                    <a:gd name="T1" fmla="*/ 2 h 718"/>
                    <a:gd name="T2" fmla="*/ 4 w 4"/>
                    <a:gd name="T3" fmla="*/ 0 h 718"/>
                    <a:gd name="T4" fmla="*/ 4 w 4"/>
                    <a:gd name="T5" fmla="*/ 716 h 718"/>
                    <a:gd name="T6" fmla="*/ 0 w 4"/>
                    <a:gd name="T7" fmla="*/ 718 h 718"/>
                    <a:gd name="T8" fmla="*/ 0 w 4"/>
                    <a:gd name="T9" fmla="*/ 2 h 718"/>
                  </a:gdLst>
                  <a:ahLst/>
                  <a:cxnLst>
                    <a:cxn ang="0">
                      <a:pos x="T0" y="T1"/>
                    </a:cxn>
                    <a:cxn ang="0">
                      <a:pos x="T2" y="T3"/>
                    </a:cxn>
                    <a:cxn ang="0">
                      <a:pos x="T4" y="T5"/>
                    </a:cxn>
                    <a:cxn ang="0">
                      <a:pos x="T6" y="T7"/>
                    </a:cxn>
                    <a:cxn ang="0">
                      <a:pos x="T8" y="T9"/>
                    </a:cxn>
                  </a:cxnLst>
                  <a:rect l="0" t="0" r="r" b="b"/>
                  <a:pathLst>
                    <a:path w="4" h="718">
                      <a:moveTo>
                        <a:pt x="0" y="2"/>
                      </a:moveTo>
                      <a:lnTo>
                        <a:pt x="4" y="0"/>
                      </a:lnTo>
                      <a:lnTo>
                        <a:pt x="4" y="716"/>
                      </a:lnTo>
                      <a:lnTo>
                        <a:pt x="0" y="718"/>
                      </a:lnTo>
                      <a:lnTo>
                        <a:pt x="0" y="2"/>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50" name="Freeform 440"/>
                <p:cNvSpPr>
                  <a:spLocks/>
                </p:cNvSpPr>
                <p:nvPr/>
              </p:nvSpPr>
              <p:spPr bwMode="auto">
                <a:xfrm>
                  <a:off x="3146" y="1364"/>
                  <a:ext cx="10" cy="640"/>
                </a:xfrm>
                <a:custGeom>
                  <a:avLst/>
                  <a:gdLst>
                    <a:gd name="T0" fmla="*/ 2 w 10"/>
                    <a:gd name="T1" fmla="*/ 6 h 640"/>
                    <a:gd name="T2" fmla="*/ 10 w 10"/>
                    <a:gd name="T3" fmla="*/ 0 h 640"/>
                    <a:gd name="T4" fmla="*/ 10 w 10"/>
                    <a:gd name="T5" fmla="*/ 632 h 640"/>
                    <a:gd name="T6" fmla="*/ 0 w 10"/>
                    <a:gd name="T7" fmla="*/ 640 h 640"/>
                    <a:gd name="T8" fmla="*/ 2 w 10"/>
                    <a:gd name="T9" fmla="*/ 6 h 640"/>
                  </a:gdLst>
                  <a:ahLst/>
                  <a:cxnLst>
                    <a:cxn ang="0">
                      <a:pos x="T0" y="T1"/>
                    </a:cxn>
                    <a:cxn ang="0">
                      <a:pos x="T2" y="T3"/>
                    </a:cxn>
                    <a:cxn ang="0">
                      <a:pos x="T4" y="T5"/>
                    </a:cxn>
                    <a:cxn ang="0">
                      <a:pos x="T6" y="T7"/>
                    </a:cxn>
                    <a:cxn ang="0">
                      <a:pos x="T8" y="T9"/>
                    </a:cxn>
                  </a:cxnLst>
                  <a:rect l="0" t="0" r="r" b="b"/>
                  <a:pathLst>
                    <a:path w="10" h="640">
                      <a:moveTo>
                        <a:pt x="2" y="6"/>
                      </a:moveTo>
                      <a:lnTo>
                        <a:pt x="10" y="0"/>
                      </a:lnTo>
                      <a:lnTo>
                        <a:pt x="10" y="632"/>
                      </a:lnTo>
                      <a:lnTo>
                        <a:pt x="0" y="640"/>
                      </a:lnTo>
                      <a:lnTo>
                        <a:pt x="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51" name="Freeform 441"/>
                <p:cNvSpPr>
                  <a:spLocks/>
                </p:cNvSpPr>
                <p:nvPr/>
              </p:nvSpPr>
              <p:spPr bwMode="auto">
                <a:xfrm>
                  <a:off x="3094" y="1082"/>
                  <a:ext cx="716" cy="416"/>
                </a:xfrm>
                <a:custGeom>
                  <a:avLst/>
                  <a:gdLst>
                    <a:gd name="T0" fmla="*/ 0 w 716"/>
                    <a:gd name="T1" fmla="*/ 216 h 416"/>
                    <a:gd name="T2" fmla="*/ 372 w 716"/>
                    <a:gd name="T3" fmla="*/ 0 h 416"/>
                    <a:gd name="T4" fmla="*/ 716 w 716"/>
                    <a:gd name="T5" fmla="*/ 200 h 416"/>
                    <a:gd name="T6" fmla="*/ 346 w 716"/>
                    <a:gd name="T7" fmla="*/ 416 h 416"/>
                    <a:gd name="T8" fmla="*/ 0 w 716"/>
                    <a:gd name="T9" fmla="*/ 216 h 416"/>
                  </a:gdLst>
                  <a:ahLst/>
                  <a:cxnLst>
                    <a:cxn ang="0">
                      <a:pos x="T0" y="T1"/>
                    </a:cxn>
                    <a:cxn ang="0">
                      <a:pos x="T2" y="T3"/>
                    </a:cxn>
                    <a:cxn ang="0">
                      <a:pos x="T4" y="T5"/>
                    </a:cxn>
                    <a:cxn ang="0">
                      <a:pos x="T6" y="T7"/>
                    </a:cxn>
                    <a:cxn ang="0">
                      <a:pos x="T8" y="T9"/>
                    </a:cxn>
                  </a:cxnLst>
                  <a:rect l="0" t="0" r="r" b="b"/>
                  <a:pathLst>
                    <a:path w="716" h="416">
                      <a:moveTo>
                        <a:pt x="0" y="216"/>
                      </a:moveTo>
                      <a:lnTo>
                        <a:pt x="372" y="0"/>
                      </a:lnTo>
                      <a:lnTo>
                        <a:pt x="716" y="200"/>
                      </a:lnTo>
                      <a:lnTo>
                        <a:pt x="346" y="416"/>
                      </a:lnTo>
                      <a:lnTo>
                        <a:pt x="0" y="21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52" name="Freeform 442"/>
                <p:cNvSpPr>
                  <a:spLocks/>
                </p:cNvSpPr>
                <p:nvPr/>
              </p:nvSpPr>
              <p:spPr bwMode="auto">
                <a:xfrm>
                  <a:off x="3094" y="1296"/>
                  <a:ext cx="350" cy="202"/>
                </a:xfrm>
                <a:custGeom>
                  <a:avLst/>
                  <a:gdLst>
                    <a:gd name="T0" fmla="*/ 0 w 350"/>
                    <a:gd name="T1" fmla="*/ 2 h 202"/>
                    <a:gd name="T2" fmla="*/ 4 w 350"/>
                    <a:gd name="T3" fmla="*/ 0 h 202"/>
                    <a:gd name="T4" fmla="*/ 350 w 350"/>
                    <a:gd name="T5" fmla="*/ 200 h 202"/>
                    <a:gd name="T6" fmla="*/ 346 w 350"/>
                    <a:gd name="T7" fmla="*/ 202 h 202"/>
                    <a:gd name="T8" fmla="*/ 0 w 350"/>
                    <a:gd name="T9" fmla="*/ 2 h 202"/>
                  </a:gdLst>
                  <a:ahLst/>
                  <a:cxnLst>
                    <a:cxn ang="0">
                      <a:pos x="T0" y="T1"/>
                    </a:cxn>
                    <a:cxn ang="0">
                      <a:pos x="T2" y="T3"/>
                    </a:cxn>
                    <a:cxn ang="0">
                      <a:pos x="T4" y="T5"/>
                    </a:cxn>
                    <a:cxn ang="0">
                      <a:pos x="T6" y="T7"/>
                    </a:cxn>
                    <a:cxn ang="0">
                      <a:pos x="T8" y="T9"/>
                    </a:cxn>
                  </a:cxnLst>
                  <a:rect l="0" t="0" r="r" b="b"/>
                  <a:pathLst>
                    <a:path w="350" h="202">
                      <a:moveTo>
                        <a:pt x="0" y="2"/>
                      </a:moveTo>
                      <a:lnTo>
                        <a:pt x="4" y="0"/>
                      </a:lnTo>
                      <a:lnTo>
                        <a:pt x="350" y="200"/>
                      </a:lnTo>
                      <a:lnTo>
                        <a:pt x="346" y="202"/>
                      </a:lnTo>
                      <a:lnTo>
                        <a:pt x="0"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53" name="Freeform 443"/>
                <p:cNvSpPr>
                  <a:spLocks/>
                </p:cNvSpPr>
                <p:nvPr/>
              </p:nvSpPr>
              <p:spPr bwMode="auto">
                <a:xfrm>
                  <a:off x="3146" y="1996"/>
                  <a:ext cx="232" cy="136"/>
                </a:xfrm>
                <a:custGeom>
                  <a:avLst/>
                  <a:gdLst>
                    <a:gd name="T0" fmla="*/ 0 w 232"/>
                    <a:gd name="T1" fmla="*/ 8 h 136"/>
                    <a:gd name="T2" fmla="*/ 10 w 232"/>
                    <a:gd name="T3" fmla="*/ 0 h 136"/>
                    <a:gd name="T4" fmla="*/ 232 w 232"/>
                    <a:gd name="T5" fmla="*/ 130 h 136"/>
                    <a:gd name="T6" fmla="*/ 224 w 232"/>
                    <a:gd name="T7" fmla="*/ 136 h 136"/>
                    <a:gd name="T8" fmla="*/ 0 w 232"/>
                    <a:gd name="T9" fmla="*/ 8 h 136"/>
                  </a:gdLst>
                  <a:ahLst/>
                  <a:cxnLst>
                    <a:cxn ang="0">
                      <a:pos x="T0" y="T1"/>
                    </a:cxn>
                    <a:cxn ang="0">
                      <a:pos x="T2" y="T3"/>
                    </a:cxn>
                    <a:cxn ang="0">
                      <a:pos x="T4" y="T5"/>
                    </a:cxn>
                    <a:cxn ang="0">
                      <a:pos x="T6" y="T7"/>
                    </a:cxn>
                    <a:cxn ang="0">
                      <a:pos x="T8" y="T9"/>
                    </a:cxn>
                  </a:cxnLst>
                  <a:rect l="0" t="0" r="r" b="b"/>
                  <a:pathLst>
                    <a:path w="232" h="136">
                      <a:moveTo>
                        <a:pt x="0" y="8"/>
                      </a:moveTo>
                      <a:lnTo>
                        <a:pt x="10" y="0"/>
                      </a:lnTo>
                      <a:lnTo>
                        <a:pt x="232" y="130"/>
                      </a:lnTo>
                      <a:lnTo>
                        <a:pt x="224" y="136"/>
                      </a:lnTo>
                      <a:lnTo>
                        <a:pt x="0" y="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54" name="Freeform 444"/>
                <p:cNvSpPr>
                  <a:spLocks noEditPoints="1"/>
                </p:cNvSpPr>
                <p:nvPr/>
              </p:nvSpPr>
              <p:spPr bwMode="auto">
                <a:xfrm>
                  <a:off x="3094" y="1298"/>
                  <a:ext cx="346" cy="916"/>
                </a:xfrm>
                <a:custGeom>
                  <a:avLst/>
                  <a:gdLst>
                    <a:gd name="T0" fmla="*/ 0 w 346"/>
                    <a:gd name="T1" fmla="*/ 0 h 916"/>
                    <a:gd name="T2" fmla="*/ 0 w 346"/>
                    <a:gd name="T3" fmla="*/ 716 h 916"/>
                    <a:gd name="T4" fmla="*/ 346 w 346"/>
                    <a:gd name="T5" fmla="*/ 916 h 916"/>
                    <a:gd name="T6" fmla="*/ 346 w 346"/>
                    <a:gd name="T7" fmla="*/ 200 h 916"/>
                    <a:gd name="T8" fmla="*/ 0 w 346"/>
                    <a:gd name="T9" fmla="*/ 0 h 916"/>
                    <a:gd name="T10" fmla="*/ 276 w 346"/>
                    <a:gd name="T11" fmla="*/ 834 h 916"/>
                    <a:gd name="T12" fmla="*/ 52 w 346"/>
                    <a:gd name="T13" fmla="*/ 706 h 916"/>
                    <a:gd name="T14" fmla="*/ 54 w 346"/>
                    <a:gd name="T15" fmla="*/ 72 h 916"/>
                    <a:gd name="T16" fmla="*/ 276 w 346"/>
                    <a:gd name="T17" fmla="*/ 200 h 916"/>
                    <a:gd name="T18" fmla="*/ 276 w 346"/>
                    <a:gd name="T19" fmla="*/ 834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916">
                      <a:moveTo>
                        <a:pt x="0" y="0"/>
                      </a:moveTo>
                      <a:lnTo>
                        <a:pt x="0" y="716"/>
                      </a:lnTo>
                      <a:lnTo>
                        <a:pt x="346" y="916"/>
                      </a:lnTo>
                      <a:lnTo>
                        <a:pt x="346" y="200"/>
                      </a:lnTo>
                      <a:lnTo>
                        <a:pt x="0" y="0"/>
                      </a:lnTo>
                      <a:close/>
                      <a:moveTo>
                        <a:pt x="276" y="834"/>
                      </a:moveTo>
                      <a:lnTo>
                        <a:pt x="52" y="706"/>
                      </a:lnTo>
                      <a:lnTo>
                        <a:pt x="54" y="72"/>
                      </a:lnTo>
                      <a:lnTo>
                        <a:pt x="276" y="200"/>
                      </a:lnTo>
                      <a:lnTo>
                        <a:pt x="276" y="83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55" name="Freeform 445"/>
                <p:cNvSpPr>
                  <a:spLocks/>
                </p:cNvSpPr>
                <p:nvPr/>
              </p:nvSpPr>
              <p:spPr bwMode="auto">
                <a:xfrm>
                  <a:off x="3222" y="1384"/>
                  <a:ext cx="76" cy="56"/>
                </a:xfrm>
                <a:custGeom>
                  <a:avLst/>
                  <a:gdLst>
                    <a:gd name="T0" fmla="*/ 76 w 76"/>
                    <a:gd name="T1" fmla="*/ 44 h 56"/>
                    <a:gd name="T2" fmla="*/ 76 w 76"/>
                    <a:gd name="T3" fmla="*/ 56 h 56"/>
                    <a:gd name="T4" fmla="*/ 0 w 76"/>
                    <a:gd name="T5" fmla="*/ 12 h 56"/>
                    <a:gd name="T6" fmla="*/ 0 w 76"/>
                    <a:gd name="T7" fmla="*/ 0 h 56"/>
                    <a:gd name="T8" fmla="*/ 76 w 76"/>
                    <a:gd name="T9" fmla="*/ 44 h 56"/>
                  </a:gdLst>
                  <a:ahLst/>
                  <a:cxnLst>
                    <a:cxn ang="0">
                      <a:pos x="T0" y="T1"/>
                    </a:cxn>
                    <a:cxn ang="0">
                      <a:pos x="T2" y="T3"/>
                    </a:cxn>
                    <a:cxn ang="0">
                      <a:pos x="T4" y="T5"/>
                    </a:cxn>
                    <a:cxn ang="0">
                      <a:pos x="T6" y="T7"/>
                    </a:cxn>
                    <a:cxn ang="0">
                      <a:pos x="T8" y="T9"/>
                    </a:cxn>
                  </a:cxnLst>
                  <a:rect l="0" t="0" r="r" b="b"/>
                  <a:pathLst>
                    <a:path w="76" h="56">
                      <a:moveTo>
                        <a:pt x="76" y="44"/>
                      </a:moveTo>
                      <a:lnTo>
                        <a:pt x="76" y="56"/>
                      </a:lnTo>
                      <a:lnTo>
                        <a:pt x="0" y="12"/>
                      </a:lnTo>
                      <a:lnTo>
                        <a:pt x="0" y="0"/>
                      </a:lnTo>
                      <a:lnTo>
                        <a:pt x="76" y="44"/>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56" name="Freeform 446"/>
                <p:cNvSpPr>
                  <a:spLocks/>
                </p:cNvSpPr>
                <p:nvPr/>
              </p:nvSpPr>
              <p:spPr bwMode="auto">
                <a:xfrm>
                  <a:off x="3222" y="1382"/>
                  <a:ext cx="80" cy="46"/>
                </a:xfrm>
                <a:custGeom>
                  <a:avLst/>
                  <a:gdLst>
                    <a:gd name="T0" fmla="*/ 0 w 80"/>
                    <a:gd name="T1" fmla="*/ 2 h 46"/>
                    <a:gd name="T2" fmla="*/ 6 w 80"/>
                    <a:gd name="T3" fmla="*/ 0 h 46"/>
                    <a:gd name="T4" fmla="*/ 80 w 80"/>
                    <a:gd name="T5" fmla="*/ 44 h 46"/>
                    <a:gd name="T6" fmla="*/ 76 w 80"/>
                    <a:gd name="T7" fmla="*/ 46 h 46"/>
                    <a:gd name="T8" fmla="*/ 0 w 80"/>
                    <a:gd name="T9" fmla="*/ 2 h 46"/>
                  </a:gdLst>
                  <a:ahLst/>
                  <a:cxnLst>
                    <a:cxn ang="0">
                      <a:pos x="T0" y="T1"/>
                    </a:cxn>
                    <a:cxn ang="0">
                      <a:pos x="T2" y="T3"/>
                    </a:cxn>
                    <a:cxn ang="0">
                      <a:pos x="T4" y="T5"/>
                    </a:cxn>
                    <a:cxn ang="0">
                      <a:pos x="T6" y="T7"/>
                    </a:cxn>
                    <a:cxn ang="0">
                      <a:pos x="T8" y="T9"/>
                    </a:cxn>
                  </a:cxnLst>
                  <a:rect l="0" t="0" r="r" b="b"/>
                  <a:pathLst>
                    <a:path w="80" h="46">
                      <a:moveTo>
                        <a:pt x="0" y="2"/>
                      </a:moveTo>
                      <a:lnTo>
                        <a:pt x="6" y="0"/>
                      </a:lnTo>
                      <a:lnTo>
                        <a:pt x="80" y="44"/>
                      </a:lnTo>
                      <a:lnTo>
                        <a:pt x="76" y="46"/>
                      </a:lnTo>
                      <a:lnTo>
                        <a:pt x="0" y="2"/>
                      </a:lnTo>
                      <a:close/>
                    </a:path>
                  </a:pathLst>
                </a:custGeom>
                <a:solidFill>
                  <a:srgbClr val="FFD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957" name="Freeform 447"/>
                <p:cNvSpPr>
                  <a:spLocks/>
                </p:cNvSpPr>
                <p:nvPr/>
              </p:nvSpPr>
              <p:spPr bwMode="auto">
                <a:xfrm>
                  <a:off x="3298" y="1426"/>
                  <a:ext cx="4" cy="14"/>
                </a:xfrm>
                <a:custGeom>
                  <a:avLst/>
                  <a:gdLst>
                    <a:gd name="T0" fmla="*/ 0 w 4"/>
                    <a:gd name="T1" fmla="*/ 2 h 14"/>
                    <a:gd name="T2" fmla="*/ 4 w 4"/>
                    <a:gd name="T3" fmla="*/ 0 h 14"/>
                    <a:gd name="T4" fmla="*/ 4 w 4"/>
                    <a:gd name="T5" fmla="*/ 12 h 14"/>
                    <a:gd name="T6" fmla="*/ 0 w 4"/>
                    <a:gd name="T7" fmla="*/ 14 h 14"/>
                    <a:gd name="T8" fmla="*/ 0 w 4"/>
                    <a:gd name="T9" fmla="*/ 2 h 14"/>
                  </a:gdLst>
                  <a:ahLst/>
                  <a:cxnLst>
                    <a:cxn ang="0">
                      <a:pos x="T0" y="T1"/>
                    </a:cxn>
                    <a:cxn ang="0">
                      <a:pos x="T2" y="T3"/>
                    </a:cxn>
                    <a:cxn ang="0">
                      <a:pos x="T4" y="T5"/>
                    </a:cxn>
                    <a:cxn ang="0">
                      <a:pos x="T6" y="T7"/>
                    </a:cxn>
                    <a:cxn ang="0">
                      <a:pos x="T8" y="T9"/>
                    </a:cxn>
                  </a:cxnLst>
                  <a:rect l="0" t="0" r="r" b="b"/>
                  <a:pathLst>
                    <a:path w="4" h="14">
                      <a:moveTo>
                        <a:pt x="0" y="2"/>
                      </a:moveTo>
                      <a:lnTo>
                        <a:pt x="4" y="0"/>
                      </a:lnTo>
                      <a:lnTo>
                        <a:pt x="4" y="12"/>
                      </a:lnTo>
                      <a:lnTo>
                        <a:pt x="0" y="14"/>
                      </a:lnTo>
                      <a:lnTo>
                        <a:pt x="0" y="2"/>
                      </a:lnTo>
                      <a:close/>
                    </a:path>
                  </a:pathLst>
                </a:custGeom>
                <a:solidFill>
                  <a:srgbClr val="B382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grpSp>
          <p:grpSp>
            <p:nvGrpSpPr>
              <p:cNvPr id="1358" name="Group 448"/>
              <p:cNvGrpSpPr>
                <a:grpSpLocks/>
              </p:cNvGrpSpPr>
              <p:nvPr/>
            </p:nvGrpSpPr>
            <p:grpSpPr bwMode="auto">
              <a:xfrm>
                <a:off x="7848600" y="5486400"/>
                <a:ext cx="457200" cy="685800"/>
                <a:chOff x="3072" y="1056"/>
                <a:chExt cx="914" cy="1180"/>
              </a:xfrm>
            </p:grpSpPr>
            <p:sp>
              <p:nvSpPr>
                <p:cNvPr id="1359" name="AutoShape 449"/>
                <p:cNvSpPr>
                  <a:spLocks noChangeAspect="1" noChangeArrowheads="1" noTextEdit="1"/>
                </p:cNvSpPr>
                <p:nvPr/>
              </p:nvSpPr>
              <p:spPr bwMode="auto">
                <a:xfrm>
                  <a:off x="3072" y="1056"/>
                  <a:ext cx="914"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grpSp>
              <p:nvGrpSpPr>
                <p:cNvPr id="1360" name="Group 450"/>
                <p:cNvGrpSpPr>
                  <a:grpSpLocks/>
                </p:cNvGrpSpPr>
                <p:nvPr/>
              </p:nvGrpSpPr>
              <p:grpSpPr bwMode="auto">
                <a:xfrm>
                  <a:off x="3076" y="1060"/>
                  <a:ext cx="754" cy="1172"/>
                  <a:chOff x="3076" y="1060"/>
                  <a:chExt cx="754" cy="1172"/>
                </a:xfrm>
              </p:grpSpPr>
              <p:sp>
                <p:nvSpPr>
                  <p:cNvPr id="1589" name="Freeform 451"/>
                  <p:cNvSpPr>
                    <a:spLocks/>
                  </p:cNvSpPr>
                  <p:nvPr/>
                </p:nvSpPr>
                <p:spPr bwMode="auto">
                  <a:xfrm>
                    <a:off x="3076" y="1060"/>
                    <a:ext cx="754" cy="1172"/>
                  </a:xfrm>
                  <a:custGeom>
                    <a:avLst/>
                    <a:gdLst>
                      <a:gd name="T0" fmla="*/ 390 w 754"/>
                      <a:gd name="T1" fmla="*/ 0 h 1172"/>
                      <a:gd name="T2" fmla="*/ 0 w 754"/>
                      <a:gd name="T3" fmla="*/ 228 h 1172"/>
                      <a:gd name="T4" fmla="*/ 0 w 754"/>
                      <a:gd name="T5" fmla="*/ 964 h 1172"/>
                      <a:gd name="T6" fmla="*/ 358 w 754"/>
                      <a:gd name="T7" fmla="*/ 1172 h 1172"/>
                      <a:gd name="T8" fmla="*/ 364 w 754"/>
                      <a:gd name="T9" fmla="*/ 1172 h 1172"/>
                      <a:gd name="T10" fmla="*/ 364 w 754"/>
                      <a:gd name="T11" fmla="*/ 1172 h 1172"/>
                      <a:gd name="T12" fmla="*/ 368 w 754"/>
                      <a:gd name="T13" fmla="*/ 1172 h 1172"/>
                      <a:gd name="T14" fmla="*/ 376 w 754"/>
                      <a:gd name="T15" fmla="*/ 1168 h 1172"/>
                      <a:gd name="T16" fmla="*/ 430 w 754"/>
                      <a:gd name="T17" fmla="*/ 1136 h 1172"/>
                      <a:gd name="T18" fmla="*/ 754 w 754"/>
                      <a:gd name="T19" fmla="*/ 948 h 1172"/>
                      <a:gd name="T20" fmla="*/ 754 w 754"/>
                      <a:gd name="T21" fmla="*/ 212 h 1172"/>
                      <a:gd name="T22" fmla="*/ 390 w 754"/>
                      <a:gd name="T23" fmla="*/ 0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4" h="1172">
                        <a:moveTo>
                          <a:pt x="390" y="0"/>
                        </a:moveTo>
                        <a:lnTo>
                          <a:pt x="0" y="228"/>
                        </a:lnTo>
                        <a:lnTo>
                          <a:pt x="0" y="964"/>
                        </a:lnTo>
                        <a:lnTo>
                          <a:pt x="358" y="1172"/>
                        </a:lnTo>
                        <a:lnTo>
                          <a:pt x="364" y="1172"/>
                        </a:lnTo>
                        <a:lnTo>
                          <a:pt x="364" y="1172"/>
                        </a:lnTo>
                        <a:lnTo>
                          <a:pt x="368" y="1172"/>
                        </a:lnTo>
                        <a:lnTo>
                          <a:pt x="376" y="1168"/>
                        </a:lnTo>
                        <a:lnTo>
                          <a:pt x="430" y="1136"/>
                        </a:lnTo>
                        <a:lnTo>
                          <a:pt x="754" y="948"/>
                        </a:lnTo>
                        <a:lnTo>
                          <a:pt x="754" y="212"/>
                        </a:lnTo>
                        <a:lnTo>
                          <a:pt x="3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90" name="Freeform 452"/>
                  <p:cNvSpPr>
                    <a:spLocks/>
                  </p:cNvSpPr>
                  <p:nvPr/>
                </p:nvSpPr>
                <p:spPr bwMode="auto">
                  <a:xfrm>
                    <a:off x="3094" y="1798"/>
                    <a:ext cx="716" cy="416"/>
                  </a:xfrm>
                  <a:custGeom>
                    <a:avLst/>
                    <a:gdLst>
                      <a:gd name="T0" fmla="*/ 0 w 716"/>
                      <a:gd name="T1" fmla="*/ 216 h 416"/>
                      <a:gd name="T2" fmla="*/ 372 w 716"/>
                      <a:gd name="T3" fmla="*/ 0 h 416"/>
                      <a:gd name="T4" fmla="*/ 716 w 716"/>
                      <a:gd name="T5" fmla="*/ 200 h 416"/>
                      <a:gd name="T6" fmla="*/ 346 w 716"/>
                      <a:gd name="T7" fmla="*/ 416 h 416"/>
                      <a:gd name="T8" fmla="*/ 0 w 716"/>
                      <a:gd name="T9" fmla="*/ 216 h 416"/>
                    </a:gdLst>
                    <a:ahLst/>
                    <a:cxnLst>
                      <a:cxn ang="0">
                        <a:pos x="T0" y="T1"/>
                      </a:cxn>
                      <a:cxn ang="0">
                        <a:pos x="T2" y="T3"/>
                      </a:cxn>
                      <a:cxn ang="0">
                        <a:pos x="T4" y="T5"/>
                      </a:cxn>
                      <a:cxn ang="0">
                        <a:pos x="T6" y="T7"/>
                      </a:cxn>
                      <a:cxn ang="0">
                        <a:pos x="T8" y="T9"/>
                      </a:cxn>
                    </a:cxnLst>
                    <a:rect l="0" t="0" r="r" b="b"/>
                    <a:pathLst>
                      <a:path w="716" h="416">
                        <a:moveTo>
                          <a:pt x="0" y="216"/>
                        </a:moveTo>
                        <a:lnTo>
                          <a:pt x="372" y="0"/>
                        </a:lnTo>
                        <a:lnTo>
                          <a:pt x="716" y="200"/>
                        </a:lnTo>
                        <a:lnTo>
                          <a:pt x="346" y="416"/>
                        </a:lnTo>
                        <a:lnTo>
                          <a:pt x="0"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91" name="Freeform 453"/>
                  <p:cNvSpPr>
                    <a:spLocks/>
                  </p:cNvSpPr>
                  <p:nvPr/>
                </p:nvSpPr>
                <p:spPr bwMode="auto">
                  <a:xfrm>
                    <a:off x="3094" y="1082"/>
                    <a:ext cx="372" cy="932"/>
                  </a:xfrm>
                  <a:custGeom>
                    <a:avLst/>
                    <a:gdLst>
                      <a:gd name="T0" fmla="*/ 0 w 372"/>
                      <a:gd name="T1" fmla="*/ 216 h 932"/>
                      <a:gd name="T2" fmla="*/ 372 w 372"/>
                      <a:gd name="T3" fmla="*/ 0 h 932"/>
                      <a:gd name="T4" fmla="*/ 372 w 372"/>
                      <a:gd name="T5" fmla="*/ 716 h 932"/>
                      <a:gd name="T6" fmla="*/ 0 w 372"/>
                      <a:gd name="T7" fmla="*/ 932 h 932"/>
                      <a:gd name="T8" fmla="*/ 0 w 372"/>
                      <a:gd name="T9" fmla="*/ 216 h 932"/>
                    </a:gdLst>
                    <a:ahLst/>
                    <a:cxnLst>
                      <a:cxn ang="0">
                        <a:pos x="T0" y="T1"/>
                      </a:cxn>
                      <a:cxn ang="0">
                        <a:pos x="T2" y="T3"/>
                      </a:cxn>
                      <a:cxn ang="0">
                        <a:pos x="T4" y="T5"/>
                      </a:cxn>
                      <a:cxn ang="0">
                        <a:pos x="T6" y="T7"/>
                      </a:cxn>
                      <a:cxn ang="0">
                        <a:pos x="T8" y="T9"/>
                      </a:cxn>
                    </a:cxnLst>
                    <a:rect l="0" t="0" r="r" b="b"/>
                    <a:pathLst>
                      <a:path w="372" h="932">
                        <a:moveTo>
                          <a:pt x="0" y="216"/>
                        </a:moveTo>
                        <a:lnTo>
                          <a:pt x="372" y="0"/>
                        </a:lnTo>
                        <a:lnTo>
                          <a:pt x="372" y="716"/>
                        </a:lnTo>
                        <a:lnTo>
                          <a:pt x="0" y="932"/>
                        </a:lnTo>
                        <a:lnTo>
                          <a:pt x="0"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92" name="Freeform 454"/>
                  <p:cNvSpPr>
                    <a:spLocks/>
                  </p:cNvSpPr>
                  <p:nvPr/>
                </p:nvSpPr>
                <p:spPr bwMode="auto">
                  <a:xfrm>
                    <a:off x="3456" y="1886"/>
                    <a:ext cx="340" cy="242"/>
                  </a:xfrm>
                  <a:custGeom>
                    <a:avLst/>
                    <a:gdLst>
                      <a:gd name="T0" fmla="*/ 0 w 340"/>
                      <a:gd name="T1" fmla="*/ 198 h 242"/>
                      <a:gd name="T2" fmla="*/ 340 w 340"/>
                      <a:gd name="T3" fmla="*/ 0 h 242"/>
                      <a:gd name="T4" fmla="*/ 340 w 340"/>
                      <a:gd name="T5" fmla="*/ 46 h 242"/>
                      <a:gd name="T6" fmla="*/ 0 w 340"/>
                      <a:gd name="T7" fmla="*/ 242 h 242"/>
                      <a:gd name="T8" fmla="*/ 0 w 340"/>
                      <a:gd name="T9" fmla="*/ 198 h 242"/>
                    </a:gdLst>
                    <a:ahLst/>
                    <a:cxnLst>
                      <a:cxn ang="0">
                        <a:pos x="T0" y="T1"/>
                      </a:cxn>
                      <a:cxn ang="0">
                        <a:pos x="T2" y="T3"/>
                      </a:cxn>
                      <a:cxn ang="0">
                        <a:pos x="T4" y="T5"/>
                      </a:cxn>
                      <a:cxn ang="0">
                        <a:pos x="T6" y="T7"/>
                      </a:cxn>
                      <a:cxn ang="0">
                        <a:pos x="T8" y="T9"/>
                      </a:cxn>
                    </a:cxnLst>
                    <a:rect l="0" t="0" r="r" b="b"/>
                    <a:pathLst>
                      <a:path w="340" h="242">
                        <a:moveTo>
                          <a:pt x="0" y="198"/>
                        </a:moveTo>
                        <a:lnTo>
                          <a:pt x="340" y="0"/>
                        </a:lnTo>
                        <a:lnTo>
                          <a:pt x="340"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93" name="Freeform 455"/>
                  <p:cNvSpPr>
                    <a:spLocks/>
                  </p:cNvSpPr>
                  <p:nvPr/>
                </p:nvSpPr>
                <p:spPr bwMode="auto">
                  <a:xfrm>
                    <a:off x="3160" y="1714"/>
                    <a:ext cx="636" cy="370"/>
                  </a:xfrm>
                  <a:custGeom>
                    <a:avLst/>
                    <a:gdLst>
                      <a:gd name="T0" fmla="*/ 0 w 636"/>
                      <a:gd name="T1" fmla="*/ 198 h 370"/>
                      <a:gd name="T2" fmla="*/ 338 w 636"/>
                      <a:gd name="T3" fmla="*/ 0 h 370"/>
                      <a:gd name="T4" fmla="*/ 636 w 636"/>
                      <a:gd name="T5" fmla="*/ 172 h 370"/>
                      <a:gd name="T6" fmla="*/ 296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38" y="0"/>
                        </a:lnTo>
                        <a:lnTo>
                          <a:pt x="636" y="172"/>
                        </a:lnTo>
                        <a:lnTo>
                          <a:pt x="296"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94" name="Freeform 456"/>
                  <p:cNvSpPr>
                    <a:spLocks/>
                  </p:cNvSpPr>
                  <p:nvPr/>
                </p:nvSpPr>
                <p:spPr bwMode="auto">
                  <a:xfrm>
                    <a:off x="3160" y="1912"/>
                    <a:ext cx="296" cy="216"/>
                  </a:xfrm>
                  <a:custGeom>
                    <a:avLst/>
                    <a:gdLst>
                      <a:gd name="T0" fmla="*/ 296 w 296"/>
                      <a:gd name="T1" fmla="*/ 172 h 216"/>
                      <a:gd name="T2" fmla="*/ 296 w 296"/>
                      <a:gd name="T3" fmla="*/ 216 h 216"/>
                      <a:gd name="T4" fmla="*/ 0 w 296"/>
                      <a:gd name="T5" fmla="*/ 44 h 216"/>
                      <a:gd name="T6" fmla="*/ 0 w 296"/>
                      <a:gd name="T7" fmla="*/ 0 h 216"/>
                      <a:gd name="T8" fmla="*/ 296 w 296"/>
                      <a:gd name="T9" fmla="*/ 172 h 216"/>
                    </a:gdLst>
                    <a:ahLst/>
                    <a:cxnLst>
                      <a:cxn ang="0">
                        <a:pos x="T0" y="T1"/>
                      </a:cxn>
                      <a:cxn ang="0">
                        <a:pos x="T2" y="T3"/>
                      </a:cxn>
                      <a:cxn ang="0">
                        <a:pos x="T4" y="T5"/>
                      </a:cxn>
                      <a:cxn ang="0">
                        <a:pos x="T6" y="T7"/>
                      </a:cxn>
                      <a:cxn ang="0">
                        <a:pos x="T8" y="T9"/>
                      </a:cxn>
                    </a:cxnLst>
                    <a:rect l="0" t="0" r="r" b="b"/>
                    <a:pathLst>
                      <a:path w="296" h="216">
                        <a:moveTo>
                          <a:pt x="296" y="172"/>
                        </a:moveTo>
                        <a:lnTo>
                          <a:pt x="296" y="216"/>
                        </a:lnTo>
                        <a:lnTo>
                          <a:pt x="0" y="44"/>
                        </a:lnTo>
                        <a:lnTo>
                          <a:pt x="0" y="0"/>
                        </a:lnTo>
                        <a:lnTo>
                          <a:pt x="296"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95" name="Freeform 457"/>
                  <p:cNvSpPr>
                    <a:spLocks/>
                  </p:cNvSpPr>
                  <p:nvPr/>
                </p:nvSpPr>
                <p:spPr bwMode="auto">
                  <a:xfrm>
                    <a:off x="3180" y="1932"/>
                    <a:ext cx="100" cy="72"/>
                  </a:xfrm>
                  <a:custGeom>
                    <a:avLst/>
                    <a:gdLst>
                      <a:gd name="T0" fmla="*/ 0 w 100"/>
                      <a:gd name="T1" fmla="*/ 16 h 72"/>
                      <a:gd name="T2" fmla="*/ 0 w 100"/>
                      <a:gd name="T3" fmla="*/ 0 h 72"/>
                      <a:gd name="T4" fmla="*/ 100 w 100"/>
                      <a:gd name="T5" fmla="*/ 58 h 72"/>
                      <a:gd name="T6" fmla="*/ 100 w 100"/>
                      <a:gd name="T7" fmla="*/ 72 h 72"/>
                      <a:gd name="T8" fmla="*/ 0 w 100"/>
                      <a:gd name="T9" fmla="*/ 16 h 72"/>
                    </a:gdLst>
                    <a:ahLst/>
                    <a:cxnLst>
                      <a:cxn ang="0">
                        <a:pos x="T0" y="T1"/>
                      </a:cxn>
                      <a:cxn ang="0">
                        <a:pos x="T2" y="T3"/>
                      </a:cxn>
                      <a:cxn ang="0">
                        <a:pos x="T4" y="T5"/>
                      </a:cxn>
                      <a:cxn ang="0">
                        <a:pos x="T6" y="T7"/>
                      </a:cxn>
                      <a:cxn ang="0">
                        <a:pos x="T8" y="T9"/>
                      </a:cxn>
                    </a:cxnLst>
                    <a:rect l="0" t="0" r="r" b="b"/>
                    <a:pathLst>
                      <a:path w="100" h="72">
                        <a:moveTo>
                          <a:pt x="0" y="16"/>
                        </a:moveTo>
                        <a:lnTo>
                          <a:pt x="0" y="0"/>
                        </a:lnTo>
                        <a:lnTo>
                          <a:pt x="100" y="58"/>
                        </a:lnTo>
                        <a:lnTo>
                          <a:pt x="100" y="7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96" name="Freeform 458"/>
                  <p:cNvSpPr>
                    <a:spLocks/>
                  </p:cNvSpPr>
                  <p:nvPr/>
                </p:nvSpPr>
                <p:spPr bwMode="auto">
                  <a:xfrm>
                    <a:off x="3180" y="1932"/>
                    <a:ext cx="2" cy="16"/>
                  </a:xfrm>
                  <a:custGeom>
                    <a:avLst/>
                    <a:gdLst>
                      <a:gd name="T0" fmla="*/ 0 w 2"/>
                      <a:gd name="T1" fmla="*/ 16 h 16"/>
                      <a:gd name="T2" fmla="*/ 2 w 2"/>
                      <a:gd name="T3" fmla="*/ 14 h 16"/>
                      <a:gd name="T4" fmla="*/ 2 w 2"/>
                      <a:gd name="T5" fmla="*/ 2 h 16"/>
                      <a:gd name="T6" fmla="*/ 0 w 2"/>
                      <a:gd name="T7" fmla="*/ 0 h 16"/>
                      <a:gd name="T8" fmla="*/ 0 w 2"/>
                      <a:gd name="T9" fmla="*/ 16 h 16"/>
                    </a:gdLst>
                    <a:ahLst/>
                    <a:cxnLst>
                      <a:cxn ang="0">
                        <a:pos x="T0" y="T1"/>
                      </a:cxn>
                      <a:cxn ang="0">
                        <a:pos x="T2" y="T3"/>
                      </a:cxn>
                      <a:cxn ang="0">
                        <a:pos x="T4" y="T5"/>
                      </a:cxn>
                      <a:cxn ang="0">
                        <a:pos x="T6" y="T7"/>
                      </a:cxn>
                      <a:cxn ang="0">
                        <a:pos x="T8" y="T9"/>
                      </a:cxn>
                    </a:cxnLst>
                    <a:rect l="0" t="0" r="r" b="b"/>
                    <a:pathLst>
                      <a:path w="2" h="16">
                        <a:moveTo>
                          <a:pt x="0" y="16"/>
                        </a:moveTo>
                        <a:lnTo>
                          <a:pt x="2" y="14"/>
                        </a:lnTo>
                        <a:lnTo>
                          <a:pt x="2" y="2"/>
                        </a:lnTo>
                        <a:lnTo>
                          <a:pt x="0"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97" name="Freeform 459"/>
                  <p:cNvSpPr>
                    <a:spLocks/>
                  </p:cNvSpPr>
                  <p:nvPr/>
                </p:nvSpPr>
                <p:spPr bwMode="auto">
                  <a:xfrm>
                    <a:off x="3180" y="1946"/>
                    <a:ext cx="100" cy="58"/>
                  </a:xfrm>
                  <a:custGeom>
                    <a:avLst/>
                    <a:gdLst>
                      <a:gd name="T0" fmla="*/ 100 w 100"/>
                      <a:gd name="T1" fmla="*/ 58 h 58"/>
                      <a:gd name="T2" fmla="*/ 100 w 100"/>
                      <a:gd name="T3" fmla="*/ 56 h 58"/>
                      <a:gd name="T4" fmla="*/ 2 w 100"/>
                      <a:gd name="T5" fmla="*/ 0 h 58"/>
                      <a:gd name="T6" fmla="*/ 0 w 100"/>
                      <a:gd name="T7" fmla="*/ 2 h 58"/>
                      <a:gd name="T8" fmla="*/ 100 w 100"/>
                      <a:gd name="T9" fmla="*/ 58 h 58"/>
                    </a:gdLst>
                    <a:ahLst/>
                    <a:cxnLst>
                      <a:cxn ang="0">
                        <a:pos x="T0" y="T1"/>
                      </a:cxn>
                      <a:cxn ang="0">
                        <a:pos x="T2" y="T3"/>
                      </a:cxn>
                      <a:cxn ang="0">
                        <a:pos x="T4" y="T5"/>
                      </a:cxn>
                      <a:cxn ang="0">
                        <a:pos x="T6" y="T7"/>
                      </a:cxn>
                      <a:cxn ang="0">
                        <a:pos x="T8" y="T9"/>
                      </a:cxn>
                    </a:cxnLst>
                    <a:rect l="0" t="0" r="r" b="b"/>
                    <a:pathLst>
                      <a:path w="100" h="58">
                        <a:moveTo>
                          <a:pt x="100" y="58"/>
                        </a:moveTo>
                        <a:lnTo>
                          <a:pt x="100" y="56"/>
                        </a:lnTo>
                        <a:lnTo>
                          <a:pt x="2" y="0"/>
                        </a:lnTo>
                        <a:lnTo>
                          <a:pt x="0" y="2"/>
                        </a:lnTo>
                        <a:lnTo>
                          <a:pt x="100"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98" name="Freeform 460"/>
                  <p:cNvSpPr>
                    <a:spLocks/>
                  </p:cNvSpPr>
                  <p:nvPr/>
                </p:nvSpPr>
                <p:spPr bwMode="auto">
                  <a:xfrm>
                    <a:off x="3442" y="2084"/>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99" name="Rectangle 461"/>
                  <p:cNvSpPr>
                    <a:spLocks noChangeArrowheads="1"/>
                  </p:cNvSpPr>
                  <p:nvPr/>
                </p:nvSpPr>
                <p:spPr bwMode="auto">
                  <a:xfrm>
                    <a:off x="3442" y="208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00" name="Freeform 462"/>
                  <p:cNvSpPr>
                    <a:spLocks/>
                  </p:cNvSpPr>
                  <p:nvPr/>
                </p:nvSpPr>
                <p:spPr bwMode="auto">
                  <a:xfrm>
                    <a:off x="3442" y="2114"/>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01" name="Freeform 463"/>
                  <p:cNvSpPr>
                    <a:spLocks/>
                  </p:cNvSpPr>
                  <p:nvPr/>
                </p:nvSpPr>
                <p:spPr bwMode="auto">
                  <a:xfrm>
                    <a:off x="3432" y="2076"/>
                    <a:ext cx="6" cy="36"/>
                  </a:xfrm>
                  <a:custGeom>
                    <a:avLst/>
                    <a:gdLst>
                      <a:gd name="T0" fmla="*/ 0 w 6"/>
                      <a:gd name="T1" fmla="*/ 32 h 36"/>
                      <a:gd name="T2" fmla="*/ 0 w 6"/>
                      <a:gd name="T3" fmla="*/ 0 h 36"/>
                      <a:gd name="T4" fmla="*/ 6 w 6"/>
                      <a:gd name="T5" fmla="*/ 6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6"/>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02" name="Freeform 464"/>
                  <p:cNvSpPr>
                    <a:spLocks/>
                  </p:cNvSpPr>
                  <p:nvPr/>
                </p:nvSpPr>
                <p:spPr bwMode="auto">
                  <a:xfrm>
                    <a:off x="3432" y="207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03" name="Freeform 465"/>
                  <p:cNvSpPr>
                    <a:spLocks/>
                  </p:cNvSpPr>
                  <p:nvPr/>
                </p:nvSpPr>
                <p:spPr bwMode="auto">
                  <a:xfrm>
                    <a:off x="3432" y="2108"/>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04" name="Freeform 466"/>
                  <p:cNvSpPr>
                    <a:spLocks/>
                  </p:cNvSpPr>
                  <p:nvPr/>
                </p:nvSpPr>
                <p:spPr bwMode="auto">
                  <a:xfrm>
                    <a:off x="3420" y="207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05" name="Freeform 467"/>
                  <p:cNvSpPr>
                    <a:spLocks/>
                  </p:cNvSpPr>
                  <p:nvPr/>
                </p:nvSpPr>
                <p:spPr bwMode="auto">
                  <a:xfrm>
                    <a:off x="3420" y="207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06" name="Freeform 468"/>
                  <p:cNvSpPr>
                    <a:spLocks/>
                  </p:cNvSpPr>
                  <p:nvPr/>
                </p:nvSpPr>
                <p:spPr bwMode="auto">
                  <a:xfrm>
                    <a:off x="3420" y="2102"/>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07" name="Freeform 469"/>
                  <p:cNvSpPr>
                    <a:spLocks/>
                  </p:cNvSpPr>
                  <p:nvPr/>
                </p:nvSpPr>
                <p:spPr bwMode="auto">
                  <a:xfrm>
                    <a:off x="3410" y="206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08" name="Freeform 470"/>
                  <p:cNvSpPr>
                    <a:spLocks/>
                  </p:cNvSpPr>
                  <p:nvPr/>
                </p:nvSpPr>
                <p:spPr bwMode="auto">
                  <a:xfrm>
                    <a:off x="3410" y="206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09" name="Freeform 471"/>
                  <p:cNvSpPr>
                    <a:spLocks/>
                  </p:cNvSpPr>
                  <p:nvPr/>
                </p:nvSpPr>
                <p:spPr bwMode="auto">
                  <a:xfrm>
                    <a:off x="3410" y="209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10" name="Freeform 472"/>
                  <p:cNvSpPr>
                    <a:spLocks/>
                  </p:cNvSpPr>
                  <p:nvPr/>
                </p:nvSpPr>
                <p:spPr bwMode="auto">
                  <a:xfrm>
                    <a:off x="3400" y="205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11" name="Freeform 473"/>
                  <p:cNvSpPr>
                    <a:spLocks/>
                  </p:cNvSpPr>
                  <p:nvPr/>
                </p:nvSpPr>
                <p:spPr bwMode="auto">
                  <a:xfrm>
                    <a:off x="3400" y="2058"/>
                    <a:ext cx="2" cy="32"/>
                  </a:xfrm>
                  <a:custGeom>
                    <a:avLst/>
                    <a:gdLst>
                      <a:gd name="T0" fmla="*/ 0 w 2"/>
                      <a:gd name="T1" fmla="*/ 32 h 32"/>
                      <a:gd name="T2" fmla="*/ 0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12" name="Freeform 474"/>
                  <p:cNvSpPr>
                    <a:spLocks/>
                  </p:cNvSpPr>
                  <p:nvPr/>
                </p:nvSpPr>
                <p:spPr bwMode="auto">
                  <a:xfrm>
                    <a:off x="3400" y="2088"/>
                    <a:ext cx="6" cy="6"/>
                  </a:xfrm>
                  <a:custGeom>
                    <a:avLst/>
                    <a:gdLst>
                      <a:gd name="T0" fmla="*/ 6 w 6"/>
                      <a:gd name="T1" fmla="*/ 6 h 6"/>
                      <a:gd name="T2" fmla="*/ 6 w 6"/>
                      <a:gd name="T3" fmla="*/ 4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13" name="Freeform 475"/>
                  <p:cNvSpPr>
                    <a:spLocks/>
                  </p:cNvSpPr>
                  <p:nvPr/>
                </p:nvSpPr>
                <p:spPr bwMode="auto">
                  <a:xfrm>
                    <a:off x="3388" y="205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14" name="Freeform 476"/>
                  <p:cNvSpPr>
                    <a:spLocks/>
                  </p:cNvSpPr>
                  <p:nvPr/>
                </p:nvSpPr>
                <p:spPr bwMode="auto">
                  <a:xfrm>
                    <a:off x="3388" y="205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15" name="Freeform 477"/>
                  <p:cNvSpPr>
                    <a:spLocks/>
                  </p:cNvSpPr>
                  <p:nvPr/>
                </p:nvSpPr>
                <p:spPr bwMode="auto">
                  <a:xfrm>
                    <a:off x="3388" y="208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16" name="Freeform 478"/>
                  <p:cNvSpPr>
                    <a:spLocks/>
                  </p:cNvSpPr>
                  <p:nvPr/>
                </p:nvSpPr>
                <p:spPr bwMode="auto">
                  <a:xfrm>
                    <a:off x="3378" y="204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17" name="Freeform 479"/>
                  <p:cNvSpPr>
                    <a:spLocks/>
                  </p:cNvSpPr>
                  <p:nvPr/>
                </p:nvSpPr>
                <p:spPr bwMode="auto">
                  <a:xfrm>
                    <a:off x="3378" y="204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18" name="Freeform 480"/>
                  <p:cNvSpPr>
                    <a:spLocks/>
                  </p:cNvSpPr>
                  <p:nvPr/>
                </p:nvSpPr>
                <p:spPr bwMode="auto">
                  <a:xfrm>
                    <a:off x="3378" y="2076"/>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19" name="Freeform 481"/>
                  <p:cNvSpPr>
                    <a:spLocks/>
                  </p:cNvSpPr>
                  <p:nvPr/>
                </p:nvSpPr>
                <p:spPr bwMode="auto">
                  <a:xfrm>
                    <a:off x="3366" y="204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20" name="Freeform 482"/>
                  <p:cNvSpPr>
                    <a:spLocks/>
                  </p:cNvSpPr>
                  <p:nvPr/>
                </p:nvSpPr>
                <p:spPr bwMode="auto">
                  <a:xfrm>
                    <a:off x="3366" y="2040"/>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21" name="Freeform 483"/>
                  <p:cNvSpPr>
                    <a:spLocks/>
                  </p:cNvSpPr>
                  <p:nvPr/>
                </p:nvSpPr>
                <p:spPr bwMode="auto">
                  <a:xfrm>
                    <a:off x="3366" y="2070"/>
                    <a:ext cx="8" cy="6"/>
                  </a:xfrm>
                  <a:custGeom>
                    <a:avLst/>
                    <a:gdLst>
                      <a:gd name="T0" fmla="*/ 8 w 8"/>
                      <a:gd name="T1" fmla="*/ 6 h 6"/>
                      <a:gd name="T2" fmla="*/ 8 w 8"/>
                      <a:gd name="T3" fmla="*/ 2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22" name="Freeform 484"/>
                  <p:cNvSpPr>
                    <a:spLocks/>
                  </p:cNvSpPr>
                  <p:nvPr/>
                </p:nvSpPr>
                <p:spPr bwMode="auto">
                  <a:xfrm>
                    <a:off x="3356" y="2034"/>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23" name="Rectangle 485"/>
                  <p:cNvSpPr>
                    <a:spLocks noChangeArrowheads="1"/>
                  </p:cNvSpPr>
                  <p:nvPr/>
                </p:nvSpPr>
                <p:spPr bwMode="auto">
                  <a:xfrm>
                    <a:off x="3356" y="203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24" name="Freeform 486"/>
                  <p:cNvSpPr>
                    <a:spLocks/>
                  </p:cNvSpPr>
                  <p:nvPr/>
                </p:nvSpPr>
                <p:spPr bwMode="auto">
                  <a:xfrm>
                    <a:off x="3356" y="2064"/>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25" name="Freeform 487"/>
                  <p:cNvSpPr>
                    <a:spLocks/>
                  </p:cNvSpPr>
                  <p:nvPr/>
                </p:nvSpPr>
                <p:spPr bwMode="auto">
                  <a:xfrm>
                    <a:off x="3346" y="2028"/>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26" name="Rectangle 488"/>
                  <p:cNvSpPr>
                    <a:spLocks noChangeArrowheads="1"/>
                  </p:cNvSpPr>
                  <p:nvPr/>
                </p:nvSpPr>
                <p:spPr bwMode="auto">
                  <a:xfrm>
                    <a:off x="3346" y="2028"/>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27" name="Freeform 489"/>
                  <p:cNvSpPr>
                    <a:spLocks/>
                  </p:cNvSpPr>
                  <p:nvPr/>
                </p:nvSpPr>
                <p:spPr bwMode="auto">
                  <a:xfrm>
                    <a:off x="3346" y="2058"/>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28" name="Freeform 490"/>
                  <p:cNvSpPr>
                    <a:spLocks/>
                  </p:cNvSpPr>
                  <p:nvPr/>
                </p:nvSpPr>
                <p:spPr bwMode="auto">
                  <a:xfrm>
                    <a:off x="3334" y="202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29" name="Freeform 491"/>
                  <p:cNvSpPr>
                    <a:spLocks/>
                  </p:cNvSpPr>
                  <p:nvPr/>
                </p:nvSpPr>
                <p:spPr bwMode="auto">
                  <a:xfrm>
                    <a:off x="3334" y="202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30" name="Freeform 492"/>
                  <p:cNvSpPr>
                    <a:spLocks/>
                  </p:cNvSpPr>
                  <p:nvPr/>
                </p:nvSpPr>
                <p:spPr bwMode="auto">
                  <a:xfrm>
                    <a:off x="3334" y="2052"/>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31" name="Freeform 493"/>
                  <p:cNvSpPr>
                    <a:spLocks/>
                  </p:cNvSpPr>
                  <p:nvPr/>
                </p:nvSpPr>
                <p:spPr bwMode="auto">
                  <a:xfrm>
                    <a:off x="3324" y="201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32" name="Freeform 494"/>
                  <p:cNvSpPr>
                    <a:spLocks/>
                  </p:cNvSpPr>
                  <p:nvPr/>
                </p:nvSpPr>
                <p:spPr bwMode="auto">
                  <a:xfrm>
                    <a:off x="3324" y="2014"/>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33" name="Freeform 495"/>
                  <p:cNvSpPr>
                    <a:spLocks/>
                  </p:cNvSpPr>
                  <p:nvPr/>
                </p:nvSpPr>
                <p:spPr bwMode="auto">
                  <a:xfrm>
                    <a:off x="3324" y="2046"/>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34" name="Freeform 496"/>
                  <p:cNvSpPr>
                    <a:spLocks/>
                  </p:cNvSpPr>
                  <p:nvPr/>
                </p:nvSpPr>
                <p:spPr bwMode="auto">
                  <a:xfrm>
                    <a:off x="3162" y="1916"/>
                    <a:ext cx="16" cy="22"/>
                  </a:xfrm>
                  <a:custGeom>
                    <a:avLst/>
                    <a:gdLst>
                      <a:gd name="T0" fmla="*/ 16 w 16"/>
                      <a:gd name="T1" fmla="*/ 10 h 22"/>
                      <a:gd name="T2" fmla="*/ 16 w 16"/>
                      <a:gd name="T3" fmla="*/ 22 h 22"/>
                      <a:gd name="T4" fmla="*/ 0 w 16"/>
                      <a:gd name="T5" fmla="*/ 12 h 22"/>
                      <a:gd name="T6" fmla="*/ 0 w 16"/>
                      <a:gd name="T7" fmla="*/ 0 h 22"/>
                      <a:gd name="T8" fmla="*/ 16 w 16"/>
                      <a:gd name="T9" fmla="*/ 10 h 22"/>
                    </a:gdLst>
                    <a:ahLst/>
                    <a:cxnLst>
                      <a:cxn ang="0">
                        <a:pos x="T0" y="T1"/>
                      </a:cxn>
                      <a:cxn ang="0">
                        <a:pos x="T2" y="T3"/>
                      </a:cxn>
                      <a:cxn ang="0">
                        <a:pos x="T4" y="T5"/>
                      </a:cxn>
                      <a:cxn ang="0">
                        <a:pos x="T6" y="T7"/>
                      </a:cxn>
                      <a:cxn ang="0">
                        <a:pos x="T8" y="T9"/>
                      </a:cxn>
                    </a:cxnLst>
                    <a:rect l="0" t="0" r="r" b="b"/>
                    <a:pathLst>
                      <a:path w="16" h="22">
                        <a:moveTo>
                          <a:pt x="16" y="10"/>
                        </a:moveTo>
                        <a:lnTo>
                          <a:pt x="16" y="22"/>
                        </a:lnTo>
                        <a:lnTo>
                          <a:pt x="0" y="12"/>
                        </a:lnTo>
                        <a:lnTo>
                          <a:pt x="0" y="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35" name="Freeform 497"/>
                  <p:cNvSpPr>
                    <a:spLocks/>
                  </p:cNvSpPr>
                  <p:nvPr/>
                </p:nvSpPr>
                <p:spPr bwMode="auto">
                  <a:xfrm>
                    <a:off x="3176" y="1928"/>
                    <a:ext cx="2" cy="10"/>
                  </a:xfrm>
                  <a:custGeom>
                    <a:avLst/>
                    <a:gdLst>
                      <a:gd name="T0" fmla="*/ 0 w 2"/>
                      <a:gd name="T1" fmla="*/ 0 h 10"/>
                      <a:gd name="T2" fmla="*/ 2 w 2"/>
                      <a:gd name="T3" fmla="*/ 0 h 10"/>
                      <a:gd name="T4" fmla="*/ 2 w 2"/>
                      <a:gd name="T5" fmla="*/ 8 h 10"/>
                      <a:gd name="T6" fmla="*/ 0 w 2"/>
                      <a:gd name="T7" fmla="*/ 10 h 10"/>
                      <a:gd name="T8" fmla="*/ 0 w 2"/>
                      <a:gd name="T9" fmla="*/ 0 h 10"/>
                    </a:gdLst>
                    <a:ahLst/>
                    <a:cxnLst>
                      <a:cxn ang="0">
                        <a:pos x="T0" y="T1"/>
                      </a:cxn>
                      <a:cxn ang="0">
                        <a:pos x="T2" y="T3"/>
                      </a:cxn>
                      <a:cxn ang="0">
                        <a:pos x="T4" y="T5"/>
                      </a:cxn>
                      <a:cxn ang="0">
                        <a:pos x="T6" y="T7"/>
                      </a:cxn>
                      <a:cxn ang="0">
                        <a:pos x="T8" y="T9"/>
                      </a:cxn>
                    </a:cxnLst>
                    <a:rect l="0" t="0" r="r" b="b"/>
                    <a:pathLst>
                      <a:path w="2" h="10">
                        <a:moveTo>
                          <a:pt x="0" y="0"/>
                        </a:moveTo>
                        <a:lnTo>
                          <a:pt x="2" y="0"/>
                        </a:lnTo>
                        <a:lnTo>
                          <a:pt x="2" y="8"/>
                        </a:lnTo>
                        <a:lnTo>
                          <a:pt x="0" y="10"/>
                        </a:lnTo>
                        <a:lnTo>
                          <a:pt x="0" y="0"/>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36" name="Freeform 498"/>
                  <p:cNvSpPr>
                    <a:spLocks/>
                  </p:cNvSpPr>
                  <p:nvPr/>
                </p:nvSpPr>
                <p:spPr bwMode="auto">
                  <a:xfrm>
                    <a:off x="3160" y="1918"/>
                    <a:ext cx="18" cy="10"/>
                  </a:xfrm>
                  <a:custGeom>
                    <a:avLst/>
                    <a:gdLst>
                      <a:gd name="T0" fmla="*/ 0 w 18"/>
                      <a:gd name="T1" fmla="*/ 2 h 10"/>
                      <a:gd name="T2" fmla="*/ 2 w 18"/>
                      <a:gd name="T3" fmla="*/ 0 h 10"/>
                      <a:gd name="T4" fmla="*/ 18 w 18"/>
                      <a:gd name="T5" fmla="*/ 10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2" y="0"/>
                        </a:lnTo>
                        <a:lnTo>
                          <a:pt x="18" y="10"/>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37" name="Freeform 499"/>
                  <p:cNvSpPr>
                    <a:spLocks/>
                  </p:cNvSpPr>
                  <p:nvPr/>
                </p:nvSpPr>
                <p:spPr bwMode="auto">
                  <a:xfrm>
                    <a:off x="3160" y="1920"/>
                    <a:ext cx="16" cy="18"/>
                  </a:xfrm>
                  <a:custGeom>
                    <a:avLst/>
                    <a:gdLst>
                      <a:gd name="T0" fmla="*/ 16 w 16"/>
                      <a:gd name="T1" fmla="*/ 8 h 18"/>
                      <a:gd name="T2" fmla="*/ 16 w 16"/>
                      <a:gd name="T3" fmla="*/ 18 h 18"/>
                      <a:gd name="T4" fmla="*/ 0 w 16"/>
                      <a:gd name="T5" fmla="*/ 10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10"/>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38" name="Freeform 500"/>
                  <p:cNvSpPr>
                    <a:spLocks/>
                  </p:cNvSpPr>
                  <p:nvPr/>
                </p:nvSpPr>
                <p:spPr bwMode="auto">
                  <a:xfrm>
                    <a:off x="3456" y="1824"/>
                    <a:ext cx="340" cy="242"/>
                  </a:xfrm>
                  <a:custGeom>
                    <a:avLst/>
                    <a:gdLst>
                      <a:gd name="T0" fmla="*/ 0 w 340"/>
                      <a:gd name="T1" fmla="*/ 196 h 242"/>
                      <a:gd name="T2" fmla="*/ 340 w 340"/>
                      <a:gd name="T3" fmla="*/ 0 h 242"/>
                      <a:gd name="T4" fmla="*/ 340 w 340"/>
                      <a:gd name="T5" fmla="*/ 44 h 242"/>
                      <a:gd name="T6" fmla="*/ 0 w 340"/>
                      <a:gd name="T7" fmla="*/ 242 h 242"/>
                      <a:gd name="T8" fmla="*/ 0 w 340"/>
                      <a:gd name="T9" fmla="*/ 196 h 242"/>
                    </a:gdLst>
                    <a:ahLst/>
                    <a:cxnLst>
                      <a:cxn ang="0">
                        <a:pos x="T0" y="T1"/>
                      </a:cxn>
                      <a:cxn ang="0">
                        <a:pos x="T2" y="T3"/>
                      </a:cxn>
                      <a:cxn ang="0">
                        <a:pos x="T4" y="T5"/>
                      </a:cxn>
                      <a:cxn ang="0">
                        <a:pos x="T6" y="T7"/>
                      </a:cxn>
                      <a:cxn ang="0">
                        <a:pos x="T8" y="T9"/>
                      </a:cxn>
                    </a:cxnLst>
                    <a:rect l="0" t="0" r="r" b="b"/>
                    <a:pathLst>
                      <a:path w="340" h="242">
                        <a:moveTo>
                          <a:pt x="0" y="196"/>
                        </a:moveTo>
                        <a:lnTo>
                          <a:pt x="340" y="0"/>
                        </a:lnTo>
                        <a:lnTo>
                          <a:pt x="340" y="44"/>
                        </a:lnTo>
                        <a:lnTo>
                          <a:pt x="0" y="242"/>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39" name="Freeform 501"/>
                  <p:cNvSpPr>
                    <a:spLocks/>
                  </p:cNvSpPr>
                  <p:nvPr/>
                </p:nvSpPr>
                <p:spPr bwMode="auto">
                  <a:xfrm>
                    <a:off x="3160" y="1652"/>
                    <a:ext cx="636" cy="368"/>
                  </a:xfrm>
                  <a:custGeom>
                    <a:avLst/>
                    <a:gdLst>
                      <a:gd name="T0" fmla="*/ 0 w 636"/>
                      <a:gd name="T1" fmla="*/ 198 h 368"/>
                      <a:gd name="T2" fmla="*/ 338 w 636"/>
                      <a:gd name="T3" fmla="*/ 0 h 368"/>
                      <a:gd name="T4" fmla="*/ 636 w 636"/>
                      <a:gd name="T5" fmla="*/ 172 h 368"/>
                      <a:gd name="T6" fmla="*/ 296 w 636"/>
                      <a:gd name="T7" fmla="*/ 368 h 368"/>
                      <a:gd name="T8" fmla="*/ 0 w 636"/>
                      <a:gd name="T9" fmla="*/ 198 h 368"/>
                    </a:gdLst>
                    <a:ahLst/>
                    <a:cxnLst>
                      <a:cxn ang="0">
                        <a:pos x="T0" y="T1"/>
                      </a:cxn>
                      <a:cxn ang="0">
                        <a:pos x="T2" y="T3"/>
                      </a:cxn>
                      <a:cxn ang="0">
                        <a:pos x="T4" y="T5"/>
                      </a:cxn>
                      <a:cxn ang="0">
                        <a:pos x="T6" y="T7"/>
                      </a:cxn>
                      <a:cxn ang="0">
                        <a:pos x="T8" y="T9"/>
                      </a:cxn>
                    </a:cxnLst>
                    <a:rect l="0" t="0" r="r" b="b"/>
                    <a:pathLst>
                      <a:path w="636" h="368">
                        <a:moveTo>
                          <a:pt x="0" y="198"/>
                        </a:moveTo>
                        <a:lnTo>
                          <a:pt x="338" y="0"/>
                        </a:lnTo>
                        <a:lnTo>
                          <a:pt x="636" y="172"/>
                        </a:lnTo>
                        <a:lnTo>
                          <a:pt x="296" y="368"/>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40" name="Freeform 502"/>
                  <p:cNvSpPr>
                    <a:spLocks/>
                  </p:cNvSpPr>
                  <p:nvPr/>
                </p:nvSpPr>
                <p:spPr bwMode="auto">
                  <a:xfrm>
                    <a:off x="3160" y="1850"/>
                    <a:ext cx="296" cy="216"/>
                  </a:xfrm>
                  <a:custGeom>
                    <a:avLst/>
                    <a:gdLst>
                      <a:gd name="T0" fmla="*/ 296 w 296"/>
                      <a:gd name="T1" fmla="*/ 170 h 216"/>
                      <a:gd name="T2" fmla="*/ 296 w 296"/>
                      <a:gd name="T3" fmla="*/ 216 h 216"/>
                      <a:gd name="T4" fmla="*/ 0 w 296"/>
                      <a:gd name="T5" fmla="*/ 44 h 216"/>
                      <a:gd name="T6" fmla="*/ 0 w 296"/>
                      <a:gd name="T7" fmla="*/ 0 h 216"/>
                      <a:gd name="T8" fmla="*/ 296 w 296"/>
                      <a:gd name="T9" fmla="*/ 170 h 216"/>
                    </a:gdLst>
                    <a:ahLst/>
                    <a:cxnLst>
                      <a:cxn ang="0">
                        <a:pos x="T0" y="T1"/>
                      </a:cxn>
                      <a:cxn ang="0">
                        <a:pos x="T2" y="T3"/>
                      </a:cxn>
                      <a:cxn ang="0">
                        <a:pos x="T4" y="T5"/>
                      </a:cxn>
                      <a:cxn ang="0">
                        <a:pos x="T6" y="T7"/>
                      </a:cxn>
                      <a:cxn ang="0">
                        <a:pos x="T8" y="T9"/>
                      </a:cxn>
                    </a:cxnLst>
                    <a:rect l="0" t="0" r="r" b="b"/>
                    <a:pathLst>
                      <a:path w="296" h="216">
                        <a:moveTo>
                          <a:pt x="296" y="170"/>
                        </a:moveTo>
                        <a:lnTo>
                          <a:pt x="296" y="216"/>
                        </a:lnTo>
                        <a:lnTo>
                          <a:pt x="0" y="44"/>
                        </a:lnTo>
                        <a:lnTo>
                          <a:pt x="0" y="0"/>
                        </a:lnTo>
                        <a:lnTo>
                          <a:pt x="296" y="17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41" name="Freeform 503"/>
                  <p:cNvSpPr>
                    <a:spLocks/>
                  </p:cNvSpPr>
                  <p:nvPr/>
                </p:nvSpPr>
                <p:spPr bwMode="auto">
                  <a:xfrm>
                    <a:off x="3180" y="1870"/>
                    <a:ext cx="100" cy="72"/>
                  </a:xfrm>
                  <a:custGeom>
                    <a:avLst/>
                    <a:gdLst>
                      <a:gd name="T0" fmla="*/ 0 w 100"/>
                      <a:gd name="T1" fmla="*/ 14 h 72"/>
                      <a:gd name="T2" fmla="*/ 0 w 100"/>
                      <a:gd name="T3" fmla="*/ 0 h 72"/>
                      <a:gd name="T4" fmla="*/ 100 w 100"/>
                      <a:gd name="T5" fmla="*/ 56 h 72"/>
                      <a:gd name="T6" fmla="*/ 100 w 100"/>
                      <a:gd name="T7" fmla="*/ 72 h 72"/>
                      <a:gd name="T8" fmla="*/ 0 w 100"/>
                      <a:gd name="T9" fmla="*/ 14 h 72"/>
                    </a:gdLst>
                    <a:ahLst/>
                    <a:cxnLst>
                      <a:cxn ang="0">
                        <a:pos x="T0" y="T1"/>
                      </a:cxn>
                      <a:cxn ang="0">
                        <a:pos x="T2" y="T3"/>
                      </a:cxn>
                      <a:cxn ang="0">
                        <a:pos x="T4" y="T5"/>
                      </a:cxn>
                      <a:cxn ang="0">
                        <a:pos x="T6" y="T7"/>
                      </a:cxn>
                      <a:cxn ang="0">
                        <a:pos x="T8" y="T9"/>
                      </a:cxn>
                    </a:cxnLst>
                    <a:rect l="0" t="0" r="r" b="b"/>
                    <a:pathLst>
                      <a:path w="100" h="72">
                        <a:moveTo>
                          <a:pt x="0" y="14"/>
                        </a:moveTo>
                        <a:lnTo>
                          <a:pt x="0" y="0"/>
                        </a:lnTo>
                        <a:lnTo>
                          <a:pt x="100" y="56"/>
                        </a:lnTo>
                        <a:lnTo>
                          <a:pt x="100"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42" name="Rectangle 504"/>
                  <p:cNvSpPr>
                    <a:spLocks noChangeArrowheads="1"/>
                  </p:cNvSpPr>
                  <p:nvPr/>
                </p:nvSpPr>
                <p:spPr bwMode="auto">
                  <a:xfrm>
                    <a:off x="3180" y="1870"/>
                    <a:ext cx="2" cy="1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43" name="Freeform 505"/>
                  <p:cNvSpPr>
                    <a:spLocks/>
                  </p:cNvSpPr>
                  <p:nvPr/>
                </p:nvSpPr>
                <p:spPr bwMode="auto">
                  <a:xfrm>
                    <a:off x="3180" y="1884"/>
                    <a:ext cx="100" cy="58"/>
                  </a:xfrm>
                  <a:custGeom>
                    <a:avLst/>
                    <a:gdLst>
                      <a:gd name="T0" fmla="*/ 100 w 100"/>
                      <a:gd name="T1" fmla="*/ 58 h 58"/>
                      <a:gd name="T2" fmla="*/ 100 w 100"/>
                      <a:gd name="T3" fmla="*/ 56 h 58"/>
                      <a:gd name="T4" fmla="*/ 2 w 100"/>
                      <a:gd name="T5" fmla="*/ 0 h 58"/>
                      <a:gd name="T6" fmla="*/ 0 w 100"/>
                      <a:gd name="T7" fmla="*/ 0 h 58"/>
                      <a:gd name="T8" fmla="*/ 100 w 100"/>
                      <a:gd name="T9" fmla="*/ 58 h 58"/>
                    </a:gdLst>
                    <a:ahLst/>
                    <a:cxnLst>
                      <a:cxn ang="0">
                        <a:pos x="T0" y="T1"/>
                      </a:cxn>
                      <a:cxn ang="0">
                        <a:pos x="T2" y="T3"/>
                      </a:cxn>
                      <a:cxn ang="0">
                        <a:pos x="T4" y="T5"/>
                      </a:cxn>
                      <a:cxn ang="0">
                        <a:pos x="T6" y="T7"/>
                      </a:cxn>
                      <a:cxn ang="0">
                        <a:pos x="T8" y="T9"/>
                      </a:cxn>
                    </a:cxnLst>
                    <a:rect l="0" t="0" r="r" b="b"/>
                    <a:pathLst>
                      <a:path w="100" h="58">
                        <a:moveTo>
                          <a:pt x="100" y="58"/>
                        </a:moveTo>
                        <a:lnTo>
                          <a:pt x="100" y="56"/>
                        </a:lnTo>
                        <a:lnTo>
                          <a:pt x="2" y="0"/>
                        </a:lnTo>
                        <a:lnTo>
                          <a:pt x="0" y="0"/>
                        </a:lnTo>
                        <a:lnTo>
                          <a:pt x="100"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44" name="Freeform 506"/>
                  <p:cNvSpPr>
                    <a:spLocks/>
                  </p:cNvSpPr>
                  <p:nvPr/>
                </p:nvSpPr>
                <p:spPr bwMode="auto">
                  <a:xfrm>
                    <a:off x="3442" y="202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45" name="Freeform 507"/>
                  <p:cNvSpPr>
                    <a:spLocks/>
                  </p:cNvSpPr>
                  <p:nvPr/>
                </p:nvSpPr>
                <p:spPr bwMode="auto">
                  <a:xfrm>
                    <a:off x="3442" y="202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46" name="Freeform 508"/>
                  <p:cNvSpPr>
                    <a:spLocks/>
                  </p:cNvSpPr>
                  <p:nvPr/>
                </p:nvSpPr>
                <p:spPr bwMode="auto">
                  <a:xfrm>
                    <a:off x="3442" y="2050"/>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47" name="Freeform 509"/>
                  <p:cNvSpPr>
                    <a:spLocks/>
                  </p:cNvSpPr>
                  <p:nvPr/>
                </p:nvSpPr>
                <p:spPr bwMode="auto">
                  <a:xfrm>
                    <a:off x="3432" y="201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48" name="Freeform 510"/>
                  <p:cNvSpPr>
                    <a:spLocks/>
                  </p:cNvSpPr>
                  <p:nvPr/>
                </p:nvSpPr>
                <p:spPr bwMode="auto">
                  <a:xfrm>
                    <a:off x="3432" y="201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49" name="Freeform 511"/>
                  <p:cNvSpPr>
                    <a:spLocks/>
                  </p:cNvSpPr>
                  <p:nvPr/>
                </p:nvSpPr>
                <p:spPr bwMode="auto">
                  <a:xfrm>
                    <a:off x="3432" y="204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50" name="Freeform 512"/>
                  <p:cNvSpPr>
                    <a:spLocks/>
                  </p:cNvSpPr>
                  <p:nvPr/>
                </p:nvSpPr>
                <p:spPr bwMode="auto">
                  <a:xfrm>
                    <a:off x="3420" y="200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51" name="Freeform 513"/>
                  <p:cNvSpPr>
                    <a:spLocks/>
                  </p:cNvSpPr>
                  <p:nvPr/>
                </p:nvSpPr>
                <p:spPr bwMode="auto">
                  <a:xfrm>
                    <a:off x="3420" y="200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52" name="Freeform 514"/>
                  <p:cNvSpPr>
                    <a:spLocks/>
                  </p:cNvSpPr>
                  <p:nvPr/>
                </p:nvSpPr>
                <p:spPr bwMode="auto">
                  <a:xfrm>
                    <a:off x="3420" y="203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53" name="Freeform 515"/>
                  <p:cNvSpPr>
                    <a:spLocks/>
                  </p:cNvSpPr>
                  <p:nvPr/>
                </p:nvSpPr>
                <p:spPr bwMode="auto">
                  <a:xfrm>
                    <a:off x="3410" y="200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54" name="Freeform 516"/>
                  <p:cNvSpPr>
                    <a:spLocks/>
                  </p:cNvSpPr>
                  <p:nvPr/>
                </p:nvSpPr>
                <p:spPr bwMode="auto">
                  <a:xfrm>
                    <a:off x="3410" y="2002"/>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55" name="Freeform 517"/>
                  <p:cNvSpPr>
                    <a:spLocks/>
                  </p:cNvSpPr>
                  <p:nvPr/>
                </p:nvSpPr>
                <p:spPr bwMode="auto">
                  <a:xfrm>
                    <a:off x="3410" y="203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56" name="Freeform 518"/>
                  <p:cNvSpPr>
                    <a:spLocks/>
                  </p:cNvSpPr>
                  <p:nvPr/>
                </p:nvSpPr>
                <p:spPr bwMode="auto">
                  <a:xfrm>
                    <a:off x="3400" y="199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57" name="Freeform 519"/>
                  <p:cNvSpPr>
                    <a:spLocks/>
                  </p:cNvSpPr>
                  <p:nvPr/>
                </p:nvSpPr>
                <p:spPr bwMode="auto">
                  <a:xfrm>
                    <a:off x="3400" y="1996"/>
                    <a:ext cx="2" cy="32"/>
                  </a:xfrm>
                  <a:custGeom>
                    <a:avLst/>
                    <a:gdLst>
                      <a:gd name="T0" fmla="*/ 0 w 2"/>
                      <a:gd name="T1" fmla="*/ 32 h 32"/>
                      <a:gd name="T2" fmla="*/ 0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58" name="Freeform 520"/>
                  <p:cNvSpPr>
                    <a:spLocks/>
                  </p:cNvSpPr>
                  <p:nvPr/>
                </p:nvSpPr>
                <p:spPr bwMode="auto">
                  <a:xfrm>
                    <a:off x="3400" y="2026"/>
                    <a:ext cx="6" cy="6"/>
                  </a:xfrm>
                  <a:custGeom>
                    <a:avLst/>
                    <a:gdLst>
                      <a:gd name="T0" fmla="*/ 6 w 6"/>
                      <a:gd name="T1" fmla="*/ 6 h 6"/>
                      <a:gd name="T2" fmla="*/ 6 w 6"/>
                      <a:gd name="T3" fmla="*/ 2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59" name="Freeform 521"/>
                  <p:cNvSpPr>
                    <a:spLocks/>
                  </p:cNvSpPr>
                  <p:nvPr/>
                </p:nvSpPr>
                <p:spPr bwMode="auto">
                  <a:xfrm>
                    <a:off x="3388" y="1990"/>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60" name="Rectangle 522"/>
                  <p:cNvSpPr>
                    <a:spLocks noChangeArrowheads="1"/>
                  </p:cNvSpPr>
                  <p:nvPr/>
                </p:nvSpPr>
                <p:spPr bwMode="auto">
                  <a:xfrm>
                    <a:off x="3388" y="199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61" name="Freeform 523"/>
                  <p:cNvSpPr>
                    <a:spLocks/>
                  </p:cNvSpPr>
                  <p:nvPr/>
                </p:nvSpPr>
                <p:spPr bwMode="auto">
                  <a:xfrm>
                    <a:off x="3388" y="2020"/>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62" name="Freeform 524"/>
                  <p:cNvSpPr>
                    <a:spLocks/>
                  </p:cNvSpPr>
                  <p:nvPr/>
                </p:nvSpPr>
                <p:spPr bwMode="auto">
                  <a:xfrm>
                    <a:off x="3378" y="1984"/>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63" name="Rectangle 525"/>
                  <p:cNvSpPr>
                    <a:spLocks noChangeArrowheads="1"/>
                  </p:cNvSpPr>
                  <p:nvPr/>
                </p:nvSpPr>
                <p:spPr bwMode="auto">
                  <a:xfrm>
                    <a:off x="3378" y="198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64" name="Freeform 526"/>
                  <p:cNvSpPr>
                    <a:spLocks/>
                  </p:cNvSpPr>
                  <p:nvPr/>
                </p:nvSpPr>
                <p:spPr bwMode="auto">
                  <a:xfrm>
                    <a:off x="3378" y="2014"/>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65" name="Freeform 527"/>
                  <p:cNvSpPr>
                    <a:spLocks/>
                  </p:cNvSpPr>
                  <p:nvPr/>
                </p:nvSpPr>
                <p:spPr bwMode="auto">
                  <a:xfrm>
                    <a:off x="3366" y="197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66" name="Freeform 528"/>
                  <p:cNvSpPr>
                    <a:spLocks/>
                  </p:cNvSpPr>
                  <p:nvPr/>
                </p:nvSpPr>
                <p:spPr bwMode="auto">
                  <a:xfrm>
                    <a:off x="3366" y="197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67" name="Freeform 529"/>
                  <p:cNvSpPr>
                    <a:spLocks/>
                  </p:cNvSpPr>
                  <p:nvPr/>
                </p:nvSpPr>
                <p:spPr bwMode="auto">
                  <a:xfrm>
                    <a:off x="3366" y="2008"/>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68" name="Freeform 530"/>
                  <p:cNvSpPr>
                    <a:spLocks/>
                  </p:cNvSpPr>
                  <p:nvPr/>
                </p:nvSpPr>
                <p:spPr bwMode="auto">
                  <a:xfrm>
                    <a:off x="3356" y="197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69" name="Freeform 531"/>
                  <p:cNvSpPr>
                    <a:spLocks/>
                  </p:cNvSpPr>
                  <p:nvPr/>
                </p:nvSpPr>
                <p:spPr bwMode="auto">
                  <a:xfrm>
                    <a:off x="3356" y="197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70" name="Freeform 532"/>
                  <p:cNvSpPr>
                    <a:spLocks/>
                  </p:cNvSpPr>
                  <p:nvPr/>
                </p:nvSpPr>
                <p:spPr bwMode="auto">
                  <a:xfrm>
                    <a:off x="3356" y="2002"/>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71" name="Freeform 533"/>
                  <p:cNvSpPr>
                    <a:spLocks/>
                  </p:cNvSpPr>
                  <p:nvPr/>
                </p:nvSpPr>
                <p:spPr bwMode="auto">
                  <a:xfrm>
                    <a:off x="3346" y="196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72" name="Freeform 534"/>
                  <p:cNvSpPr>
                    <a:spLocks/>
                  </p:cNvSpPr>
                  <p:nvPr/>
                </p:nvSpPr>
                <p:spPr bwMode="auto">
                  <a:xfrm>
                    <a:off x="3346" y="196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73" name="Freeform 535"/>
                  <p:cNvSpPr>
                    <a:spLocks/>
                  </p:cNvSpPr>
                  <p:nvPr/>
                </p:nvSpPr>
                <p:spPr bwMode="auto">
                  <a:xfrm>
                    <a:off x="3346" y="199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74" name="Freeform 536"/>
                  <p:cNvSpPr>
                    <a:spLocks/>
                  </p:cNvSpPr>
                  <p:nvPr/>
                </p:nvSpPr>
                <p:spPr bwMode="auto">
                  <a:xfrm>
                    <a:off x="3334" y="195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75" name="Freeform 537"/>
                  <p:cNvSpPr>
                    <a:spLocks/>
                  </p:cNvSpPr>
                  <p:nvPr/>
                </p:nvSpPr>
                <p:spPr bwMode="auto">
                  <a:xfrm>
                    <a:off x="3334" y="195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76" name="Freeform 538"/>
                  <p:cNvSpPr>
                    <a:spLocks/>
                  </p:cNvSpPr>
                  <p:nvPr/>
                </p:nvSpPr>
                <p:spPr bwMode="auto">
                  <a:xfrm>
                    <a:off x="3334" y="198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77" name="Freeform 539"/>
                  <p:cNvSpPr>
                    <a:spLocks/>
                  </p:cNvSpPr>
                  <p:nvPr/>
                </p:nvSpPr>
                <p:spPr bwMode="auto">
                  <a:xfrm>
                    <a:off x="3324" y="195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78" name="Freeform 540"/>
                  <p:cNvSpPr>
                    <a:spLocks/>
                  </p:cNvSpPr>
                  <p:nvPr/>
                </p:nvSpPr>
                <p:spPr bwMode="auto">
                  <a:xfrm>
                    <a:off x="3324" y="195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79" name="Freeform 541"/>
                  <p:cNvSpPr>
                    <a:spLocks/>
                  </p:cNvSpPr>
                  <p:nvPr/>
                </p:nvSpPr>
                <p:spPr bwMode="auto">
                  <a:xfrm>
                    <a:off x="3324" y="198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80" name="Freeform 542"/>
                  <p:cNvSpPr>
                    <a:spLocks/>
                  </p:cNvSpPr>
                  <p:nvPr/>
                </p:nvSpPr>
                <p:spPr bwMode="auto">
                  <a:xfrm>
                    <a:off x="3162" y="1854"/>
                    <a:ext cx="16" cy="22"/>
                  </a:xfrm>
                  <a:custGeom>
                    <a:avLst/>
                    <a:gdLst>
                      <a:gd name="T0" fmla="*/ 16 w 16"/>
                      <a:gd name="T1" fmla="*/ 10 h 22"/>
                      <a:gd name="T2" fmla="*/ 16 w 16"/>
                      <a:gd name="T3" fmla="*/ 22 h 22"/>
                      <a:gd name="T4" fmla="*/ 0 w 16"/>
                      <a:gd name="T5" fmla="*/ 12 h 22"/>
                      <a:gd name="T6" fmla="*/ 0 w 16"/>
                      <a:gd name="T7" fmla="*/ 0 h 22"/>
                      <a:gd name="T8" fmla="*/ 16 w 16"/>
                      <a:gd name="T9" fmla="*/ 10 h 22"/>
                    </a:gdLst>
                    <a:ahLst/>
                    <a:cxnLst>
                      <a:cxn ang="0">
                        <a:pos x="T0" y="T1"/>
                      </a:cxn>
                      <a:cxn ang="0">
                        <a:pos x="T2" y="T3"/>
                      </a:cxn>
                      <a:cxn ang="0">
                        <a:pos x="T4" y="T5"/>
                      </a:cxn>
                      <a:cxn ang="0">
                        <a:pos x="T6" y="T7"/>
                      </a:cxn>
                      <a:cxn ang="0">
                        <a:pos x="T8" y="T9"/>
                      </a:cxn>
                    </a:cxnLst>
                    <a:rect l="0" t="0" r="r" b="b"/>
                    <a:pathLst>
                      <a:path w="16" h="22">
                        <a:moveTo>
                          <a:pt x="16" y="10"/>
                        </a:moveTo>
                        <a:lnTo>
                          <a:pt x="16" y="22"/>
                        </a:lnTo>
                        <a:lnTo>
                          <a:pt x="0" y="12"/>
                        </a:lnTo>
                        <a:lnTo>
                          <a:pt x="0" y="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81" name="Freeform 543"/>
                  <p:cNvSpPr>
                    <a:spLocks/>
                  </p:cNvSpPr>
                  <p:nvPr/>
                </p:nvSpPr>
                <p:spPr bwMode="auto">
                  <a:xfrm>
                    <a:off x="3176" y="1864"/>
                    <a:ext cx="2" cy="12"/>
                  </a:xfrm>
                  <a:custGeom>
                    <a:avLst/>
                    <a:gdLst>
                      <a:gd name="T0" fmla="*/ 0 w 2"/>
                      <a:gd name="T1" fmla="*/ 2 h 12"/>
                      <a:gd name="T2" fmla="*/ 2 w 2"/>
                      <a:gd name="T3" fmla="*/ 0 h 12"/>
                      <a:gd name="T4" fmla="*/ 2 w 2"/>
                      <a:gd name="T5" fmla="*/ 10 h 12"/>
                      <a:gd name="T6" fmla="*/ 0 w 2"/>
                      <a:gd name="T7" fmla="*/ 12 h 12"/>
                      <a:gd name="T8" fmla="*/ 0 w 2"/>
                      <a:gd name="T9" fmla="*/ 2 h 12"/>
                    </a:gdLst>
                    <a:ahLst/>
                    <a:cxnLst>
                      <a:cxn ang="0">
                        <a:pos x="T0" y="T1"/>
                      </a:cxn>
                      <a:cxn ang="0">
                        <a:pos x="T2" y="T3"/>
                      </a:cxn>
                      <a:cxn ang="0">
                        <a:pos x="T4" y="T5"/>
                      </a:cxn>
                      <a:cxn ang="0">
                        <a:pos x="T6" y="T7"/>
                      </a:cxn>
                      <a:cxn ang="0">
                        <a:pos x="T8" y="T9"/>
                      </a:cxn>
                    </a:cxnLst>
                    <a:rect l="0" t="0" r="r" b="b"/>
                    <a:pathLst>
                      <a:path w="2" h="12">
                        <a:moveTo>
                          <a:pt x="0" y="2"/>
                        </a:moveTo>
                        <a:lnTo>
                          <a:pt x="2" y="0"/>
                        </a:lnTo>
                        <a:lnTo>
                          <a:pt x="2" y="10"/>
                        </a:lnTo>
                        <a:lnTo>
                          <a:pt x="0" y="12"/>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82" name="Freeform 544"/>
                  <p:cNvSpPr>
                    <a:spLocks/>
                  </p:cNvSpPr>
                  <p:nvPr/>
                </p:nvSpPr>
                <p:spPr bwMode="auto">
                  <a:xfrm>
                    <a:off x="3160" y="1856"/>
                    <a:ext cx="18" cy="10"/>
                  </a:xfrm>
                  <a:custGeom>
                    <a:avLst/>
                    <a:gdLst>
                      <a:gd name="T0" fmla="*/ 0 w 18"/>
                      <a:gd name="T1" fmla="*/ 2 h 10"/>
                      <a:gd name="T2" fmla="*/ 2 w 18"/>
                      <a:gd name="T3" fmla="*/ 0 h 10"/>
                      <a:gd name="T4" fmla="*/ 18 w 18"/>
                      <a:gd name="T5" fmla="*/ 8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2" y="0"/>
                        </a:lnTo>
                        <a:lnTo>
                          <a:pt x="18" y="8"/>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83" name="Freeform 545"/>
                  <p:cNvSpPr>
                    <a:spLocks/>
                  </p:cNvSpPr>
                  <p:nvPr/>
                </p:nvSpPr>
                <p:spPr bwMode="auto">
                  <a:xfrm>
                    <a:off x="3160" y="1858"/>
                    <a:ext cx="16" cy="18"/>
                  </a:xfrm>
                  <a:custGeom>
                    <a:avLst/>
                    <a:gdLst>
                      <a:gd name="T0" fmla="*/ 16 w 16"/>
                      <a:gd name="T1" fmla="*/ 8 h 18"/>
                      <a:gd name="T2" fmla="*/ 16 w 16"/>
                      <a:gd name="T3" fmla="*/ 18 h 18"/>
                      <a:gd name="T4" fmla="*/ 0 w 16"/>
                      <a:gd name="T5" fmla="*/ 8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8"/>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84" name="Freeform 546"/>
                  <p:cNvSpPr>
                    <a:spLocks/>
                  </p:cNvSpPr>
                  <p:nvPr/>
                </p:nvSpPr>
                <p:spPr bwMode="auto">
                  <a:xfrm>
                    <a:off x="3456" y="1760"/>
                    <a:ext cx="340" cy="244"/>
                  </a:xfrm>
                  <a:custGeom>
                    <a:avLst/>
                    <a:gdLst>
                      <a:gd name="T0" fmla="*/ 0 w 340"/>
                      <a:gd name="T1" fmla="*/ 198 h 244"/>
                      <a:gd name="T2" fmla="*/ 340 w 340"/>
                      <a:gd name="T3" fmla="*/ 0 h 244"/>
                      <a:gd name="T4" fmla="*/ 340 w 340"/>
                      <a:gd name="T5" fmla="*/ 46 h 244"/>
                      <a:gd name="T6" fmla="*/ 0 w 340"/>
                      <a:gd name="T7" fmla="*/ 244 h 244"/>
                      <a:gd name="T8" fmla="*/ 0 w 340"/>
                      <a:gd name="T9" fmla="*/ 198 h 244"/>
                    </a:gdLst>
                    <a:ahLst/>
                    <a:cxnLst>
                      <a:cxn ang="0">
                        <a:pos x="T0" y="T1"/>
                      </a:cxn>
                      <a:cxn ang="0">
                        <a:pos x="T2" y="T3"/>
                      </a:cxn>
                      <a:cxn ang="0">
                        <a:pos x="T4" y="T5"/>
                      </a:cxn>
                      <a:cxn ang="0">
                        <a:pos x="T6" y="T7"/>
                      </a:cxn>
                      <a:cxn ang="0">
                        <a:pos x="T8" y="T9"/>
                      </a:cxn>
                    </a:cxnLst>
                    <a:rect l="0" t="0" r="r" b="b"/>
                    <a:pathLst>
                      <a:path w="340" h="244">
                        <a:moveTo>
                          <a:pt x="0" y="198"/>
                        </a:moveTo>
                        <a:lnTo>
                          <a:pt x="340" y="0"/>
                        </a:lnTo>
                        <a:lnTo>
                          <a:pt x="340" y="46"/>
                        </a:lnTo>
                        <a:lnTo>
                          <a:pt x="0" y="244"/>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85" name="Freeform 547"/>
                  <p:cNvSpPr>
                    <a:spLocks/>
                  </p:cNvSpPr>
                  <p:nvPr/>
                </p:nvSpPr>
                <p:spPr bwMode="auto">
                  <a:xfrm>
                    <a:off x="3160" y="1590"/>
                    <a:ext cx="636" cy="368"/>
                  </a:xfrm>
                  <a:custGeom>
                    <a:avLst/>
                    <a:gdLst>
                      <a:gd name="T0" fmla="*/ 0 w 636"/>
                      <a:gd name="T1" fmla="*/ 196 h 368"/>
                      <a:gd name="T2" fmla="*/ 338 w 636"/>
                      <a:gd name="T3" fmla="*/ 0 h 368"/>
                      <a:gd name="T4" fmla="*/ 636 w 636"/>
                      <a:gd name="T5" fmla="*/ 170 h 368"/>
                      <a:gd name="T6" fmla="*/ 296 w 636"/>
                      <a:gd name="T7" fmla="*/ 368 h 368"/>
                      <a:gd name="T8" fmla="*/ 0 w 636"/>
                      <a:gd name="T9" fmla="*/ 196 h 368"/>
                    </a:gdLst>
                    <a:ahLst/>
                    <a:cxnLst>
                      <a:cxn ang="0">
                        <a:pos x="T0" y="T1"/>
                      </a:cxn>
                      <a:cxn ang="0">
                        <a:pos x="T2" y="T3"/>
                      </a:cxn>
                      <a:cxn ang="0">
                        <a:pos x="T4" y="T5"/>
                      </a:cxn>
                      <a:cxn ang="0">
                        <a:pos x="T6" y="T7"/>
                      </a:cxn>
                      <a:cxn ang="0">
                        <a:pos x="T8" y="T9"/>
                      </a:cxn>
                    </a:cxnLst>
                    <a:rect l="0" t="0" r="r" b="b"/>
                    <a:pathLst>
                      <a:path w="636" h="368">
                        <a:moveTo>
                          <a:pt x="0" y="196"/>
                        </a:moveTo>
                        <a:lnTo>
                          <a:pt x="338" y="0"/>
                        </a:lnTo>
                        <a:lnTo>
                          <a:pt x="636" y="170"/>
                        </a:lnTo>
                        <a:lnTo>
                          <a:pt x="296" y="368"/>
                        </a:lnTo>
                        <a:lnTo>
                          <a:pt x="0" y="19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86" name="Freeform 548"/>
                  <p:cNvSpPr>
                    <a:spLocks/>
                  </p:cNvSpPr>
                  <p:nvPr/>
                </p:nvSpPr>
                <p:spPr bwMode="auto">
                  <a:xfrm>
                    <a:off x="3160" y="1786"/>
                    <a:ext cx="296" cy="218"/>
                  </a:xfrm>
                  <a:custGeom>
                    <a:avLst/>
                    <a:gdLst>
                      <a:gd name="T0" fmla="*/ 296 w 296"/>
                      <a:gd name="T1" fmla="*/ 172 h 218"/>
                      <a:gd name="T2" fmla="*/ 296 w 296"/>
                      <a:gd name="T3" fmla="*/ 218 h 218"/>
                      <a:gd name="T4" fmla="*/ 0 w 296"/>
                      <a:gd name="T5" fmla="*/ 46 h 218"/>
                      <a:gd name="T6" fmla="*/ 0 w 296"/>
                      <a:gd name="T7" fmla="*/ 0 h 218"/>
                      <a:gd name="T8" fmla="*/ 296 w 296"/>
                      <a:gd name="T9" fmla="*/ 172 h 218"/>
                    </a:gdLst>
                    <a:ahLst/>
                    <a:cxnLst>
                      <a:cxn ang="0">
                        <a:pos x="T0" y="T1"/>
                      </a:cxn>
                      <a:cxn ang="0">
                        <a:pos x="T2" y="T3"/>
                      </a:cxn>
                      <a:cxn ang="0">
                        <a:pos x="T4" y="T5"/>
                      </a:cxn>
                      <a:cxn ang="0">
                        <a:pos x="T6" y="T7"/>
                      </a:cxn>
                      <a:cxn ang="0">
                        <a:pos x="T8" y="T9"/>
                      </a:cxn>
                    </a:cxnLst>
                    <a:rect l="0" t="0" r="r" b="b"/>
                    <a:pathLst>
                      <a:path w="296" h="218">
                        <a:moveTo>
                          <a:pt x="296" y="172"/>
                        </a:moveTo>
                        <a:lnTo>
                          <a:pt x="296" y="218"/>
                        </a:lnTo>
                        <a:lnTo>
                          <a:pt x="0" y="46"/>
                        </a:lnTo>
                        <a:lnTo>
                          <a:pt x="0" y="0"/>
                        </a:lnTo>
                        <a:lnTo>
                          <a:pt x="296"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87" name="Freeform 549"/>
                  <p:cNvSpPr>
                    <a:spLocks/>
                  </p:cNvSpPr>
                  <p:nvPr/>
                </p:nvSpPr>
                <p:spPr bwMode="auto">
                  <a:xfrm>
                    <a:off x="3180" y="1806"/>
                    <a:ext cx="100" cy="72"/>
                  </a:xfrm>
                  <a:custGeom>
                    <a:avLst/>
                    <a:gdLst>
                      <a:gd name="T0" fmla="*/ 0 w 100"/>
                      <a:gd name="T1" fmla="*/ 16 h 72"/>
                      <a:gd name="T2" fmla="*/ 0 w 100"/>
                      <a:gd name="T3" fmla="*/ 0 h 72"/>
                      <a:gd name="T4" fmla="*/ 100 w 100"/>
                      <a:gd name="T5" fmla="*/ 58 h 72"/>
                      <a:gd name="T6" fmla="*/ 100 w 100"/>
                      <a:gd name="T7" fmla="*/ 72 h 72"/>
                      <a:gd name="T8" fmla="*/ 0 w 100"/>
                      <a:gd name="T9" fmla="*/ 16 h 72"/>
                    </a:gdLst>
                    <a:ahLst/>
                    <a:cxnLst>
                      <a:cxn ang="0">
                        <a:pos x="T0" y="T1"/>
                      </a:cxn>
                      <a:cxn ang="0">
                        <a:pos x="T2" y="T3"/>
                      </a:cxn>
                      <a:cxn ang="0">
                        <a:pos x="T4" y="T5"/>
                      </a:cxn>
                      <a:cxn ang="0">
                        <a:pos x="T6" y="T7"/>
                      </a:cxn>
                      <a:cxn ang="0">
                        <a:pos x="T8" y="T9"/>
                      </a:cxn>
                    </a:cxnLst>
                    <a:rect l="0" t="0" r="r" b="b"/>
                    <a:pathLst>
                      <a:path w="100" h="72">
                        <a:moveTo>
                          <a:pt x="0" y="16"/>
                        </a:moveTo>
                        <a:lnTo>
                          <a:pt x="0" y="0"/>
                        </a:lnTo>
                        <a:lnTo>
                          <a:pt x="100" y="58"/>
                        </a:lnTo>
                        <a:lnTo>
                          <a:pt x="100" y="7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88" name="Freeform 550"/>
                  <p:cNvSpPr>
                    <a:spLocks/>
                  </p:cNvSpPr>
                  <p:nvPr/>
                </p:nvSpPr>
                <p:spPr bwMode="auto">
                  <a:xfrm>
                    <a:off x="3180" y="1806"/>
                    <a:ext cx="2" cy="16"/>
                  </a:xfrm>
                  <a:custGeom>
                    <a:avLst/>
                    <a:gdLst>
                      <a:gd name="T0" fmla="*/ 0 w 2"/>
                      <a:gd name="T1" fmla="*/ 16 h 16"/>
                      <a:gd name="T2" fmla="*/ 2 w 2"/>
                      <a:gd name="T3" fmla="*/ 14 h 16"/>
                      <a:gd name="T4" fmla="*/ 2 w 2"/>
                      <a:gd name="T5" fmla="*/ 2 h 16"/>
                      <a:gd name="T6" fmla="*/ 0 w 2"/>
                      <a:gd name="T7" fmla="*/ 0 h 16"/>
                      <a:gd name="T8" fmla="*/ 0 w 2"/>
                      <a:gd name="T9" fmla="*/ 16 h 16"/>
                    </a:gdLst>
                    <a:ahLst/>
                    <a:cxnLst>
                      <a:cxn ang="0">
                        <a:pos x="T0" y="T1"/>
                      </a:cxn>
                      <a:cxn ang="0">
                        <a:pos x="T2" y="T3"/>
                      </a:cxn>
                      <a:cxn ang="0">
                        <a:pos x="T4" y="T5"/>
                      </a:cxn>
                      <a:cxn ang="0">
                        <a:pos x="T6" y="T7"/>
                      </a:cxn>
                      <a:cxn ang="0">
                        <a:pos x="T8" y="T9"/>
                      </a:cxn>
                    </a:cxnLst>
                    <a:rect l="0" t="0" r="r" b="b"/>
                    <a:pathLst>
                      <a:path w="2" h="16">
                        <a:moveTo>
                          <a:pt x="0" y="16"/>
                        </a:moveTo>
                        <a:lnTo>
                          <a:pt x="2" y="14"/>
                        </a:lnTo>
                        <a:lnTo>
                          <a:pt x="2" y="2"/>
                        </a:lnTo>
                        <a:lnTo>
                          <a:pt x="0"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89" name="Freeform 551"/>
                  <p:cNvSpPr>
                    <a:spLocks/>
                  </p:cNvSpPr>
                  <p:nvPr/>
                </p:nvSpPr>
                <p:spPr bwMode="auto">
                  <a:xfrm>
                    <a:off x="3180" y="1820"/>
                    <a:ext cx="100" cy="58"/>
                  </a:xfrm>
                  <a:custGeom>
                    <a:avLst/>
                    <a:gdLst>
                      <a:gd name="T0" fmla="*/ 100 w 100"/>
                      <a:gd name="T1" fmla="*/ 58 h 58"/>
                      <a:gd name="T2" fmla="*/ 100 w 100"/>
                      <a:gd name="T3" fmla="*/ 56 h 58"/>
                      <a:gd name="T4" fmla="*/ 2 w 100"/>
                      <a:gd name="T5" fmla="*/ 0 h 58"/>
                      <a:gd name="T6" fmla="*/ 0 w 100"/>
                      <a:gd name="T7" fmla="*/ 2 h 58"/>
                      <a:gd name="T8" fmla="*/ 100 w 100"/>
                      <a:gd name="T9" fmla="*/ 58 h 58"/>
                    </a:gdLst>
                    <a:ahLst/>
                    <a:cxnLst>
                      <a:cxn ang="0">
                        <a:pos x="T0" y="T1"/>
                      </a:cxn>
                      <a:cxn ang="0">
                        <a:pos x="T2" y="T3"/>
                      </a:cxn>
                      <a:cxn ang="0">
                        <a:pos x="T4" y="T5"/>
                      </a:cxn>
                      <a:cxn ang="0">
                        <a:pos x="T6" y="T7"/>
                      </a:cxn>
                      <a:cxn ang="0">
                        <a:pos x="T8" y="T9"/>
                      </a:cxn>
                    </a:cxnLst>
                    <a:rect l="0" t="0" r="r" b="b"/>
                    <a:pathLst>
                      <a:path w="100" h="58">
                        <a:moveTo>
                          <a:pt x="100" y="58"/>
                        </a:moveTo>
                        <a:lnTo>
                          <a:pt x="100" y="56"/>
                        </a:lnTo>
                        <a:lnTo>
                          <a:pt x="2" y="0"/>
                        </a:lnTo>
                        <a:lnTo>
                          <a:pt x="0" y="2"/>
                        </a:lnTo>
                        <a:lnTo>
                          <a:pt x="100"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90" name="Freeform 552"/>
                  <p:cNvSpPr>
                    <a:spLocks/>
                  </p:cNvSpPr>
                  <p:nvPr/>
                </p:nvSpPr>
                <p:spPr bwMode="auto">
                  <a:xfrm>
                    <a:off x="3442" y="195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91" name="Freeform 553"/>
                  <p:cNvSpPr>
                    <a:spLocks/>
                  </p:cNvSpPr>
                  <p:nvPr/>
                </p:nvSpPr>
                <p:spPr bwMode="auto">
                  <a:xfrm>
                    <a:off x="3442" y="1958"/>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92" name="Freeform 554"/>
                  <p:cNvSpPr>
                    <a:spLocks/>
                  </p:cNvSpPr>
                  <p:nvPr/>
                </p:nvSpPr>
                <p:spPr bwMode="auto">
                  <a:xfrm>
                    <a:off x="3442" y="198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93" name="Freeform 555"/>
                  <p:cNvSpPr>
                    <a:spLocks/>
                  </p:cNvSpPr>
                  <p:nvPr/>
                </p:nvSpPr>
                <p:spPr bwMode="auto">
                  <a:xfrm>
                    <a:off x="3432" y="195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94" name="Freeform 556"/>
                  <p:cNvSpPr>
                    <a:spLocks/>
                  </p:cNvSpPr>
                  <p:nvPr/>
                </p:nvSpPr>
                <p:spPr bwMode="auto">
                  <a:xfrm>
                    <a:off x="3432" y="1952"/>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95" name="Freeform 557"/>
                  <p:cNvSpPr>
                    <a:spLocks/>
                  </p:cNvSpPr>
                  <p:nvPr/>
                </p:nvSpPr>
                <p:spPr bwMode="auto">
                  <a:xfrm>
                    <a:off x="3432" y="1982"/>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96" name="Freeform 558"/>
                  <p:cNvSpPr>
                    <a:spLocks/>
                  </p:cNvSpPr>
                  <p:nvPr/>
                </p:nvSpPr>
                <p:spPr bwMode="auto">
                  <a:xfrm>
                    <a:off x="3420" y="1946"/>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97" name="Rectangle 559"/>
                  <p:cNvSpPr>
                    <a:spLocks noChangeArrowheads="1"/>
                  </p:cNvSpPr>
                  <p:nvPr/>
                </p:nvSpPr>
                <p:spPr bwMode="auto">
                  <a:xfrm>
                    <a:off x="3420" y="1946"/>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98" name="Freeform 560"/>
                  <p:cNvSpPr>
                    <a:spLocks/>
                  </p:cNvSpPr>
                  <p:nvPr/>
                </p:nvSpPr>
                <p:spPr bwMode="auto">
                  <a:xfrm>
                    <a:off x="3420" y="1976"/>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699" name="Freeform 561"/>
                  <p:cNvSpPr>
                    <a:spLocks/>
                  </p:cNvSpPr>
                  <p:nvPr/>
                </p:nvSpPr>
                <p:spPr bwMode="auto">
                  <a:xfrm>
                    <a:off x="3410" y="1940"/>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00" name="Rectangle 562"/>
                  <p:cNvSpPr>
                    <a:spLocks noChangeArrowheads="1"/>
                  </p:cNvSpPr>
                  <p:nvPr/>
                </p:nvSpPr>
                <p:spPr bwMode="auto">
                  <a:xfrm>
                    <a:off x="3410" y="194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01" name="Freeform 563"/>
                  <p:cNvSpPr>
                    <a:spLocks/>
                  </p:cNvSpPr>
                  <p:nvPr/>
                </p:nvSpPr>
                <p:spPr bwMode="auto">
                  <a:xfrm>
                    <a:off x="3410" y="1970"/>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02" name="Freeform 564"/>
                  <p:cNvSpPr>
                    <a:spLocks/>
                  </p:cNvSpPr>
                  <p:nvPr/>
                </p:nvSpPr>
                <p:spPr bwMode="auto">
                  <a:xfrm>
                    <a:off x="3400" y="193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03" name="Freeform 565"/>
                  <p:cNvSpPr>
                    <a:spLocks/>
                  </p:cNvSpPr>
                  <p:nvPr/>
                </p:nvSpPr>
                <p:spPr bwMode="auto">
                  <a:xfrm>
                    <a:off x="3400" y="1932"/>
                    <a:ext cx="2" cy="32"/>
                  </a:xfrm>
                  <a:custGeom>
                    <a:avLst/>
                    <a:gdLst>
                      <a:gd name="T0" fmla="*/ 0 w 2"/>
                      <a:gd name="T1" fmla="*/ 32 h 32"/>
                      <a:gd name="T2" fmla="*/ 0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04" name="Freeform 566"/>
                  <p:cNvSpPr>
                    <a:spLocks/>
                  </p:cNvSpPr>
                  <p:nvPr/>
                </p:nvSpPr>
                <p:spPr bwMode="auto">
                  <a:xfrm>
                    <a:off x="3400" y="1964"/>
                    <a:ext cx="6" cy="4"/>
                  </a:xfrm>
                  <a:custGeom>
                    <a:avLst/>
                    <a:gdLst>
                      <a:gd name="T0" fmla="*/ 6 w 6"/>
                      <a:gd name="T1" fmla="*/ 4 h 4"/>
                      <a:gd name="T2" fmla="*/ 6 w 6"/>
                      <a:gd name="T3" fmla="*/ 2 h 4"/>
                      <a:gd name="T4" fmla="*/ 0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0"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05" name="Freeform 567"/>
                  <p:cNvSpPr>
                    <a:spLocks/>
                  </p:cNvSpPr>
                  <p:nvPr/>
                </p:nvSpPr>
                <p:spPr bwMode="auto">
                  <a:xfrm>
                    <a:off x="3388" y="192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06" name="Freeform 568"/>
                  <p:cNvSpPr>
                    <a:spLocks/>
                  </p:cNvSpPr>
                  <p:nvPr/>
                </p:nvSpPr>
                <p:spPr bwMode="auto">
                  <a:xfrm>
                    <a:off x="3388" y="192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07" name="Freeform 569"/>
                  <p:cNvSpPr>
                    <a:spLocks/>
                  </p:cNvSpPr>
                  <p:nvPr/>
                </p:nvSpPr>
                <p:spPr bwMode="auto">
                  <a:xfrm>
                    <a:off x="3388" y="1958"/>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08" name="Freeform 570"/>
                  <p:cNvSpPr>
                    <a:spLocks/>
                  </p:cNvSpPr>
                  <p:nvPr/>
                </p:nvSpPr>
                <p:spPr bwMode="auto">
                  <a:xfrm>
                    <a:off x="3378" y="192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09" name="Freeform 571"/>
                  <p:cNvSpPr>
                    <a:spLocks/>
                  </p:cNvSpPr>
                  <p:nvPr/>
                </p:nvSpPr>
                <p:spPr bwMode="auto">
                  <a:xfrm>
                    <a:off x="3378" y="192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10" name="Freeform 572"/>
                  <p:cNvSpPr>
                    <a:spLocks/>
                  </p:cNvSpPr>
                  <p:nvPr/>
                </p:nvSpPr>
                <p:spPr bwMode="auto">
                  <a:xfrm>
                    <a:off x="3378" y="1950"/>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11" name="Freeform 573"/>
                  <p:cNvSpPr>
                    <a:spLocks/>
                  </p:cNvSpPr>
                  <p:nvPr/>
                </p:nvSpPr>
                <p:spPr bwMode="auto">
                  <a:xfrm>
                    <a:off x="3366" y="191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12" name="Freeform 574"/>
                  <p:cNvSpPr>
                    <a:spLocks/>
                  </p:cNvSpPr>
                  <p:nvPr/>
                </p:nvSpPr>
                <p:spPr bwMode="auto">
                  <a:xfrm>
                    <a:off x="3366" y="191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13" name="Freeform 575"/>
                  <p:cNvSpPr>
                    <a:spLocks/>
                  </p:cNvSpPr>
                  <p:nvPr/>
                </p:nvSpPr>
                <p:spPr bwMode="auto">
                  <a:xfrm>
                    <a:off x="3366" y="1944"/>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14" name="Freeform 576"/>
                  <p:cNvSpPr>
                    <a:spLocks/>
                  </p:cNvSpPr>
                  <p:nvPr/>
                </p:nvSpPr>
                <p:spPr bwMode="auto">
                  <a:xfrm>
                    <a:off x="3356" y="190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15" name="Freeform 577"/>
                  <p:cNvSpPr>
                    <a:spLocks/>
                  </p:cNvSpPr>
                  <p:nvPr/>
                </p:nvSpPr>
                <p:spPr bwMode="auto">
                  <a:xfrm>
                    <a:off x="3356" y="190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16" name="Freeform 578"/>
                  <p:cNvSpPr>
                    <a:spLocks/>
                  </p:cNvSpPr>
                  <p:nvPr/>
                </p:nvSpPr>
                <p:spPr bwMode="auto">
                  <a:xfrm>
                    <a:off x="3356" y="193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17" name="Freeform 579"/>
                  <p:cNvSpPr>
                    <a:spLocks/>
                  </p:cNvSpPr>
                  <p:nvPr/>
                </p:nvSpPr>
                <p:spPr bwMode="auto">
                  <a:xfrm>
                    <a:off x="3346" y="190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18" name="Freeform 580"/>
                  <p:cNvSpPr>
                    <a:spLocks/>
                  </p:cNvSpPr>
                  <p:nvPr/>
                </p:nvSpPr>
                <p:spPr bwMode="auto">
                  <a:xfrm>
                    <a:off x="3346" y="1902"/>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19" name="Freeform 581"/>
                  <p:cNvSpPr>
                    <a:spLocks/>
                  </p:cNvSpPr>
                  <p:nvPr/>
                </p:nvSpPr>
                <p:spPr bwMode="auto">
                  <a:xfrm>
                    <a:off x="3346" y="193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20" name="Freeform 582"/>
                  <p:cNvSpPr>
                    <a:spLocks/>
                  </p:cNvSpPr>
                  <p:nvPr/>
                </p:nvSpPr>
                <p:spPr bwMode="auto">
                  <a:xfrm>
                    <a:off x="3334" y="189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21" name="Freeform 583"/>
                  <p:cNvSpPr>
                    <a:spLocks/>
                  </p:cNvSpPr>
                  <p:nvPr/>
                </p:nvSpPr>
                <p:spPr bwMode="auto">
                  <a:xfrm>
                    <a:off x="3334" y="189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22" name="Freeform 584"/>
                  <p:cNvSpPr>
                    <a:spLocks/>
                  </p:cNvSpPr>
                  <p:nvPr/>
                </p:nvSpPr>
                <p:spPr bwMode="auto">
                  <a:xfrm>
                    <a:off x="3334" y="1926"/>
                    <a:ext cx="8" cy="6"/>
                  </a:xfrm>
                  <a:custGeom>
                    <a:avLst/>
                    <a:gdLst>
                      <a:gd name="T0" fmla="*/ 8 w 8"/>
                      <a:gd name="T1" fmla="*/ 6 h 6"/>
                      <a:gd name="T2" fmla="*/ 8 w 8"/>
                      <a:gd name="T3" fmla="*/ 2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23" name="Freeform 585"/>
                  <p:cNvSpPr>
                    <a:spLocks/>
                  </p:cNvSpPr>
                  <p:nvPr/>
                </p:nvSpPr>
                <p:spPr bwMode="auto">
                  <a:xfrm>
                    <a:off x="3324" y="1890"/>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24" name="Rectangle 586"/>
                  <p:cNvSpPr>
                    <a:spLocks noChangeArrowheads="1"/>
                  </p:cNvSpPr>
                  <p:nvPr/>
                </p:nvSpPr>
                <p:spPr bwMode="auto">
                  <a:xfrm>
                    <a:off x="3324" y="189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25" name="Freeform 587"/>
                  <p:cNvSpPr>
                    <a:spLocks/>
                  </p:cNvSpPr>
                  <p:nvPr/>
                </p:nvSpPr>
                <p:spPr bwMode="auto">
                  <a:xfrm>
                    <a:off x="3324" y="1920"/>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26" name="Freeform 588"/>
                  <p:cNvSpPr>
                    <a:spLocks/>
                  </p:cNvSpPr>
                  <p:nvPr/>
                </p:nvSpPr>
                <p:spPr bwMode="auto">
                  <a:xfrm>
                    <a:off x="3162" y="1792"/>
                    <a:ext cx="16" cy="22"/>
                  </a:xfrm>
                  <a:custGeom>
                    <a:avLst/>
                    <a:gdLst>
                      <a:gd name="T0" fmla="*/ 16 w 16"/>
                      <a:gd name="T1" fmla="*/ 10 h 22"/>
                      <a:gd name="T2" fmla="*/ 16 w 16"/>
                      <a:gd name="T3" fmla="*/ 22 h 22"/>
                      <a:gd name="T4" fmla="*/ 0 w 16"/>
                      <a:gd name="T5" fmla="*/ 12 h 22"/>
                      <a:gd name="T6" fmla="*/ 0 w 16"/>
                      <a:gd name="T7" fmla="*/ 0 h 22"/>
                      <a:gd name="T8" fmla="*/ 16 w 16"/>
                      <a:gd name="T9" fmla="*/ 10 h 22"/>
                    </a:gdLst>
                    <a:ahLst/>
                    <a:cxnLst>
                      <a:cxn ang="0">
                        <a:pos x="T0" y="T1"/>
                      </a:cxn>
                      <a:cxn ang="0">
                        <a:pos x="T2" y="T3"/>
                      </a:cxn>
                      <a:cxn ang="0">
                        <a:pos x="T4" y="T5"/>
                      </a:cxn>
                      <a:cxn ang="0">
                        <a:pos x="T6" y="T7"/>
                      </a:cxn>
                      <a:cxn ang="0">
                        <a:pos x="T8" y="T9"/>
                      </a:cxn>
                    </a:cxnLst>
                    <a:rect l="0" t="0" r="r" b="b"/>
                    <a:pathLst>
                      <a:path w="16" h="22">
                        <a:moveTo>
                          <a:pt x="16" y="10"/>
                        </a:moveTo>
                        <a:lnTo>
                          <a:pt x="16" y="22"/>
                        </a:lnTo>
                        <a:lnTo>
                          <a:pt x="0" y="12"/>
                        </a:lnTo>
                        <a:lnTo>
                          <a:pt x="0" y="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27" name="Freeform 589"/>
                  <p:cNvSpPr>
                    <a:spLocks/>
                  </p:cNvSpPr>
                  <p:nvPr/>
                </p:nvSpPr>
                <p:spPr bwMode="auto">
                  <a:xfrm>
                    <a:off x="3176" y="1802"/>
                    <a:ext cx="2" cy="10"/>
                  </a:xfrm>
                  <a:custGeom>
                    <a:avLst/>
                    <a:gdLst>
                      <a:gd name="T0" fmla="*/ 0 w 2"/>
                      <a:gd name="T1" fmla="*/ 2 h 10"/>
                      <a:gd name="T2" fmla="*/ 2 w 2"/>
                      <a:gd name="T3" fmla="*/ 0 h 10"/>
                      <a:gd name="T4" fmla="*/ 2 w 2"/>
                      <a:gd name="T5" fmla="*/ 10 h 10"/>
                      <a:gd name="T6" fmla="*/ 0 w 2"/>
                      <a:gd name="T7" fmla="*/ 10 h 10"/>
                      <a:gd name="T8" fmla="*/ 0 w 2"/>
                      <a:gd name="T9" fmla="*/ 2 h 10"/>
                    </a:gdLst>
                    <a:ahLst/>
                    <a:cxnLst>
                      <a:cxn ang="0">
                        <a:pos x="T0" y="T1"/>
                      </a:cxn>
                      <a:cxn ang="0">
                        <a:pos x="T2" y="T3"/>
                      </a:cxn>
                      <a:cxn ang="0">
                        <a:pos x="T4" y="T5"/>
                      </a:cxn>
                      <a:cxn ang="0">
                        <a:pos x="T6" y="T7"/>
                      </a:cxn>
                      <a:cxn ang="0">
                        <a:pos x="T8" y="T9"/>
                      </a:cxn>
                    </a:cxnLst>
                    <a:rect l="0" t="0" r="r" b="b"/>
                    <a:pathLst>
                      <a:path w="2" h="10">
                        <a:moveTo>
                          <a:pt x="0" y="2"/>
                        </a:moveTo>
                        <a:lnTo>
                          <a:pt x="2" y="0"/>
                        </a:lnTo>
                        <a:lnTo>
                          <a:pt x="2" y="10"/>
                        </a:lnTo>
                        <a:lnTo>
                          <a:pt x="0" y="10"/>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28" name="Freeform 590"/>
                  <p:cNvSpPr>
                    <a:spLocks/>
                  </p:cNvSpPr>
                  <p:nvPr/>
                </p:nvSpPr>
                <p:spPr bwMode="auto">
                  <a:xfrm>
                    <a:off x="3160" y="1794"/>
                    <a:ext cx="18" cy="10"/>
                  </a:xfrm>
                  <a:custGeom>
                    <a:avLst/>
                    <a:gdLst>
                      <a:gd name="T0" fmla="*/ 0 w 18"/>
                      <a:gd name="T1" fmla="*/ 0 h 10"/>
                      <a:gd name="T2" fmla="*/ 2 w 18"/>
                      <a:gd name="T3" fmla="*/ 0 h 10"/>
                      <a:gd name="T4" fmla="*/ 18 w 18"/>
                      <a:gd name="T5" fmla="*/ 8 h 10"/>
                      <a:gd name="T6" fmla="*/ 16 w 18"/>
                      <a:gd name="T7" fmla="*/ 10 h 10"/>
                      <a:gd name="T8" fmla="*/ 0 w 18"/>
                      <a:gd name="T9" fmla="*/ 0 h 10"/>
                    </a:gdLst>
                    <a:ahLst/>
                    <a:cxnLst>
                      <a:cxn ang="0">
                        <a:pos x="T0" y="T1"/>
                      </a:cxn>
                      <a:cxn ang="0">
                        <a:pos x="T2" y="T3"/>
                      </a:cxn>
                      <a:cxn ang="0">
                        <a:pos x="T4" y="T5"/>
                      </a:cxn>
                      <a:cxn ang="0">
                        <a:pos x="T6" y="T7"/>
                      </a:cxn>
                      <a:cxn ang="0">
                        <a:pos x="T8" y="T9"/>
                      </a:cxn>
                    </a:cxnLst>
                    <a:rect l="0" t="0" r="r" b="b"/>
                    <a:pathLst>
                      <a:path w="18" h="10">
                        <a:moveTo>
                          <a:pt x="0" y="0"/>
                        </a:moveTo>
                        <a:lnTo>
                          <a:pt x="2" y="0"/>
                        </a:lnTo>
                        <a:lnTo>
                          <a:pt x="18" y="8"/>
                        </a:lnTo>
                        <a:lnTo>
                          <a:pt x="16" y="10"/>
                        </a:lnTo>
                        <a:lnTo>
                          <a:pt x="0" y="0"/>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29" name="Freeform 591"/>
                  <p:cNvSpPr>
                    <a:spLocks/>
                  </p:cNvSpPr>
                  <p:nvPr/>
                </p:nvSpPr>
                <p:spPr bwMode="auto">
                  <a:xfrm>
                    <a:off x="3160" y="1794"/>
                    <a:ext cx="16" cy="18"/>
                  </a:xfrm>
                  <a:custGeom>
                    <a:avLst/>
                    <a:gdLst>
                      <a:gd name="T0" fmla="*/ 16 w 16"/>
                      <a:gd name="T1" fmla="*/ 10 h 18"/>
                      <a:gd name="T2" fmla="*/ 16 w 16"/>
                      <a:gd name="T3" fmla="*/ 18 h 18"/>
                      <a:gd name="T4" fmla="*/ 0 w 16"/>
                      <a:gd name="T5" fmla="*/ 10 h 18"/>
                      <a:gd name="T6" fmla="*/ 0 w 16"/>
                      <a:gd name="T7" fmla="*/ 0 h 18"/>
                      <a:gd name="T8" fmla="*/ 16 w 16"/>
                      <a:gd name="T9" fmla="*/ 10 h 18"/>
                    </a:gdLst>
                    <a:ahLst/>
                    <a:cxnLst>
                      <a:cxn ang="0">
                        <a:pos x="T0" y="T1"/>
                      </a:cxn>
                      <a:cxn ang="0">
                        <a:pos x="T2" y="T3"/>
                      </a:cxn>
                      <a:cxn ang="0">
                        <a:pos x="T4" y="T5"/>
                      </a:cxn>
                      <a:cxn ang="0">
                        <a:pos x="T6" y="T7"/>
                      </a:cxn>
                      <a:cxn ang="0">
                        <a:pos x="T8" y="T9"/>
                      </a:cxn>
                    </a:cxnLst>
                    <a:rect l="0" t="0" r="r" b="b"/>
                    <a:pathLst>
                      <a:path w="16" h="18">
                        <a:moveTo>
                          <a:pt x="16" y="10"/>
                        </a:moveTo>
                        <a:lnTo>
                          <a:pt x="16" y="18"/>
                        </a:lnTo>
                        <a:lnTo>
                          <a:pt x="0" y="10"/>
                        </a:lnTo>
                        <a:lnTo>
                          <a:pt x="0" y="0"/>
                        </a:lnTo>
                        <a:lnTo>
                          <a:pt x="16" y="10"/>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30" name="Freeform 592"/>
                  <p:cNvSpPr>
                    <a:spLocks/>
                  </p:cNvSpPr>
                  <p:nvPr/>
                </p:nvSpPr>
                <p:spPr bwMode="auto">
                  <a:xfrm>
                    <a:off x="3456" y="1698"/>
                    <a:ext cx="340" cy="242"/>
                  </a:xfrm>
                  <a:custGeom>
                    <a:avLst/>
                    <a:gdLst>
                      <a:gd name="T0" fmla="*/ 0 w 340"/>
                      <a:gd name="T1" fmla="*/ 198 h 242"/>
                      <a:gd name="T2" fmla="*/ 340 w 340"/>
                      <a:gd name="T3" fmla="*/ 0 h 242"/>
                      <a:gd name="T4" fmla="*/ 340 w 340"/>
                      <a:gd name="T5" fmla="*/ 46 h 242"/>
                      <a:gd name="T6" fmla="*/ 0 w 340"/>
                      <a:gd name="T7" fmla="*/ 242 h 242"/>
                      <a:gd name="T8" fmla="*/ 0 w 340"/>
                      <a:gd name="T9" fmla="*/ 198 h 242"/>
                    </a:gdLst>
                    <a:ahLst/>
                    <a:cxnLst>
                      <a:cxn ang="0">
                        <a:pos x="T0" y="T1"/>
                      </a:cxn>
                      <a:cxn ang="0">
                        <a:pos x="T2" y="T3"/>
                      </a:cxn>
                      <a:cxn ang="0">
                        <a:pos x="T4" y="T5"/>
                      </a:cxn>
                      <a:cxn ang="0">
                        <a:pos x="T6" y="T7"/>
                      </a:cxn>
                      <a:cxn ang="0">
                        <a:pos x="T8" y="T9"/>
                      </a:cxn>
                    </a:cxnLst>
                    <a:rect l="0" t="0" r="r" b="b"/>
                    <a:pathLst>
                      <a:path w="340" h="242">
                        <a:moveTo>
                          <a:pt x="0" y="198"/>
                        </a:moveTo>
                        <a:lnTo>
                          <a:pt x="340" y="0"/>
                        </a:lnTo>
                        <a:lnTo>
                          <a:pt x="340"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31" name="Freeform 593"/>
                  <p:cNvSpPr>
                    <a:spLocks/>
                  </p:cNvSpPr>
                  <p:nvPr/>
                </p:nvSpPr>
                <p:spPr bwMode="auto">
                  <a:xfrm>
                    <a:off x="3160" y="1526"/>
                    <a:ext cx="636" cy="370"/>
                  </a:xfrm>
                  <a:custGeom>
                    <a:avLst/>
                    <a:gdLst>
                      <a:gd name="T0" fmla="*/ 0 w 636"/>
                      <a:gd name="T1" fmla="*/ 198 h 370"/>
                      <a:gd name="T2" fmla="*/ 338 w 636"/>
                      <a:gd name="T3" fmla="*/ 0 h 370"/>
                      <a:gd name="T4" fmla="*/ 636 w 636"/>
                      <a:gd name="T5" fmla="*/ 172 h 370"/>
                      <a:gd name="T6" fmla="*/ 296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38" y="0"/>
                        </a:lnTo>
                        <a:lnTo>
                          <a:pt x="636" y="172"/>
                        </a:lnTo>
                        <a:lnTo>
                          <a:pt x="296"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32" name="Freeform 594"/>
                  <p:cNvSpPr>
                    <a:spLocks/>
                  </p:cNvSpPr>
                  <p:nvPr/>
                </p:nvSpPr>
                <p:spPr bwMode="auto">
                  <a:xfrm>
                    <a:off x="3160" y="1724"/>
                    <a:ext cx="296" cy="216"/>
                  </a:xfrm>
                  <a:custGeom>
                    <a:avLst/>
                    <a:gdLst>
                      <a:gd name="T0" fmla="*/ 296 w 296"/>
                      <a:gd name="T1" fmla="*/ 172 h 216"/>
                      <a:gd name="T2" fmla="*/ 296 w 296"/>
                      <a:gd name="T3" fmla="*/ 216 h 216"/>
                      <a:gd name="T4" fmla="*/ 0 w 296"/>
                      <a:gd name="T5" fmla="*/ 44 h 216"/>
                      <a:gd name="T6" fmla="*/ 0 w 296"/>
                      <a:gd name="T7" fmla="*/ 0 h 216"/>
                      <a:gd name="T8" fmla="*/ 296 w 296"/>
                      <a:gd name="T9" fmla="*/ 172 h 216"/>
                    </a:gdLst>
                    <a:ahLst/>
                    <a:cxnLst>
                      <a:cxn ang="0">
                        <a:pos x="T0" y="T1"/>
                      </a:cxn>
                      <a:cxn ang="0">
                        <a:pos x="T2" y="T3"/>
                      </a:cxn>
                      <a:cxn ang="0">
                        <a:pos x="T4" y="T5"/>
                      </a:cxn>
                      <a:cxn ang="0">
                        <a:pos x="T6" y="T7"/>
                      </a:cxn>
                      <a:cxn ang="0">
                        <a:pos x="T8" y="T9"/>
                      </a:cxn>
                    </a:cxnLst>
                    <a:rect l="0" t="0" r="r" b="b"/>
                    <a:pathLst>
                      <a:path w="296" h="216">
                        <a:moveTo>
                          <a:pt x="296" y="172"/>
                        </a:moveTo>
                        <a:lnTo>
                          <a:pt x="296" y="216"/>
                        </a:lnTo>
                        <a:lnTo>
                          <a:pt x="0" y="44"/>
                        </a:lnTo>
                        <a:lnTo>
                          <a:pt x="0" y="0"/>
                        </a:lnTo>
                        <a:lnTo>
                          <a:pt x="296"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33" name="Freeform 595"/>
                  <p:cNvSpPr>
                    <a:spLocks/>
                  </p:cNvSpPr>
                  <p:nvPr/>
                </p:nvSpPr>
                <p:spPr bwMode="auto">
                  <a:xfrm>
                    <a:off x="3180" y="1744"/>
                    <a:ext cx="100" cy="72"/>
                  </a:xfrm>
                  <a:custGeom>
                    <a:avLst/>
                    <a:gdLst>
                      <a:gd name="T0" fmla="*/ 0 w 100"/>
                      <a:gd name="T1" fmla="*/ 14 h 72"/>
                      <a:gd name="T2" fmla="*/ 0 w 100"/>
                      <a:gd name="T3" fmla="*/ 0 h 72"/>
                      <a:gd name="T4" fmla="*/ 100 w 100"/>
                      <a:gd name="T5" fmla="*/ 58 h 72"/>
                      <a:gd name="T6" fmla="*/ 100 w 100"/>
                      <a:gd name="T7" fmla="*/ 72 h 72"/>
                      <a:gd name="T8" fmla="*/ 0 w 100"/>
                      <a:gd name="T9" fmla="*/ 14 h 72"/>
                    </a:gdLst>
                    <a:ahLst/>
                    <a:cxnLst>
                      <a:cxn ang="0">
                        <a:pos x="T0" y="T1"/>
                      </a:cxn>
                      <a:cxn ang="0">
                        <a:pos x="T2" y="T3"/>
                      </a:cxn>
                      <a:cxn ang="0">
                        <a:pos x="T4" y="T5"/>
                      </a:cxn>
                      <a:cxn ang="0">
                        <a:pos x="T6" y="T7"/>
                      </a:cxn>
                      <a:cxn ang="0">
                        <a:pos x="T8" y="T9"/>
                      </a:cxn>
                    </a:cxnLst>
                    <a:rect l="0" t="0" r="r" b="b"/>
                    <a:pathLst>
                      <a:path w="100" h="72">
                        <a:moveTo>
                          <a:pt x="0" y="14"/>
                        </a:moveTo>
                        <a:lnTo>
                          <a:pt x="0" y="0"/>
                        </a:lnTo>
                        <a:lnTo>
                          <a:pt x="100" y="58"/>
                        </a:lnTo>
                        <a:lnTo>
                          <a:pt x="100"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34" name="Freeform 596"/>
                  <p:cNvSpPr>
                    <a:spLocks/>
                  </p:cNvSpPr>
                  <p:nvPr/>
                </p:nvSpPr>
                <p:spPr bwMode="auto">
                  <a:xfrm>
                    <a:off x="3180" y="1744"/>
                    <a:ext cx="2" cy="14"/>
                  </a:xfrm>
                  <a:custGeom>
                    <a:avLst/>
                    <a:gdLst>
                      <a:gd name="T0" fmla="*/ 0 w 2"/>
                      <a:gd name="T1" fmla="*/ 14 h 14"/>
                      <a:gd name="T2" fmla="*/ 2 w 2"/>
                      <a:gd name="T3" fmla="*/ 14 h 14"/>
                      <a:gd name="T4" fmla="*/ 2 w 2"/>
                      <a:gd name="T5" fmla="*/ 2 h 14"/>
                      <a:gd name="T6" fmla="*/ 0 w 2"/>
                      <a:gd name="T7" fmla="*/ 0 h 14"/>
                      <a:gd name="T8" fmla="*/ 0 w 2"/>
                      <a:gd name="T9" fmla="*/ 14 h 14"/>
                    </a:gdLst>
                    <a:ahLst/>
                    <a:cxnLst>
                      <a:cxn ang="0">
                        <a:pos x="T0" y="T1"/>
                      </a:cxn>
                      <a:cxn ang="0">
                        <a:pos x="T2" y="T3"/>
                      </a:cxn>
                      <a:cxn ang="0">
                        <a:pos x="T4" y="T5"/>
                      </a:cxn>
                      <a:cxn ang="0">
                        <a:pos x="T6" y="T7"/>
                      </a:cxn>
                      <a:cxn ang="0">
                        <a:pos x="T8" y="T9"/>
                      </a:cxn>
                    </a:cxnLst>
                    <a:rect l="0" t="0" r="r" b="b"/>
                    <a:pathLst>
                      <a:path w="2" h="14">
                        <a:moveTo>
                          <a:pt x="0" y="14"/>
                        </a:moveTo>
                        <a:lnTo>
                          <a:pt x="2" y="14"/>
                        </a:lnTo>
                        <a:lnTo>
                          <a:pt x="2" y="2"/>
                        </a:lnTo>
                        <a:lnTo>
                          <a:pt x="0" y="0"/>
                        </a:lnTo>
                        <a:lnTo>
                          <a:pt x="0" y="1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35" name="Freeform 597"/>
                  <p:cNvSpPr>
                    <a:spLocks/>
                  </p:cNvSpPr>
                  <p:nvPr/>
                </p:nvSpPr>
                <p:spPr bwMode="auto">
                  <a:xfrm>
                    <a:off x="3180" y="1758"/>
                    <a:ext cx="100" cy="58"/>
                  </a:xfrm>
                  <a:custGeom>
                    <a:avLst/>
                    <a:gdLst>
                      <a:gd name="T0" fmla="*/ 100 w 100"/>
                      <a:gd name="T1" fmla="*/ 58 h 58"/>
                      <a:gd name="T2" fmla="*/ 100 w 100"/>
                      <a:gd name="T3" fmla="*/ 56 h 58"/>
                      <a:gd name="T4" fmla="*/ 2 w 100"/>
                      <a:gd name="T5" fmla="*/ 0 h 58"/>
                      <a:gd name="T6" fmla="*/ 0 w 100"/>
                      <a:gd name="T7" fmla="*/ 0 h 58"/>
                      <a:gd name="T8" fmla="*/ 100 w 100"/>
                      <a:gd name="T9" fmla="*/ 58 h 58"/>
                    </a:gdLst>
                    <a:ahLst/>
                    <a:cxnLst>
                      <a:cxn ang="0">
                        <a:pos x="T0" y="T1"/>
                      </a:cxn>
                      <a:cxn ang="0">
                        <a:pos x="T2" y="T3"/>
                      </a:cxn>
                      <a:cxn ang="0">
                        <a:pos x="T4" y="T5"/>
                      </a:cxn>
                      <a:cxn ang="0">
                        <a:pos x="T6" y="T7"/>
                      </a:cxn>
                      <a:cxn ang="0">
                        <a:pos x="T8" y="T9"/>
                      </a:cxn>
                    </a:cxnLst>
                    <a:rect l="0" t="0" r="r" b="b"/>
                    <a:pathLst>
                      <a:path w="100" h="58">
                        <a:moveTo>
                          <a:pt x="100" y="58"/>
                        </a:moveTo>
                        <a:lnTo>
                          <a:pt x="100" y="56"/>
                        </a:lnTo>
                        <a:lnTo>
                          <a:pt x="2" y="0"/>
                        </a:lnTo>
                        <a:lnTo>
                          <a:pt x="0" y="0"/>
                        </a:lnTo>
                        <a:lnTo>
                          <a:pt x="100"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36" name="Freeform 598"/>
                  <p:cNvSpPr>
                    <a:spLocks/>
                  </p:cNvSpPr>
                  <p:nvPr/>
                </p:nvSpPr>
                <p:spPr bwMode="auto">
                  <a:xfrm>
                    <a:off x="3442" y="1896"/>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37" name="Rectangle 599"/>
                  <p:cNvSpPr>
                    <a:spLocks noChangeArrowheads="1"/>
                  </p:cNvSpPr>
                  <p:nvPr/>
                </p:nvSpPr>
                <p:spPr bwMode="auto">
                  <a:xfrm>
                    <a:off x="3442" y="1896"/>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38" name="Freeform 600"/>
                  <p:cNvSpPr>
                    <a:spLocks/>
                  </p:cNvSpPr>
                  <p:nvPr/>
                </p:nvSpPr>
                <p:spPr bwMode="auto">
                  <a:xfrm>
                    <a:off x="3442" y="1926"/>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39" name="Freeform 601"/>
                  <p:cNvSpPr>
                    <a:spLocks/>
                  </p:cNvSpPr>
                  <p:nvPr/>
                </p:nvSpPr>
                <p:spPr bwMode="auto">
                  <a:xfrm>
                    <a:off x="3432" y="188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40" name="Freeform 602"/>
                  <p:cNvSpPr>
                    <a:spLocks/>
                  </p:cNvSpPr>
                  <p:nvPr/>
                </p:nvSpPr>
                <p:spPr bwMode="auto">
                  <a:xfrm>
                    <a:off x="3432" y="1888"/>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41" name="Freeform 603"/>
                  <p:cNvSpPr>
                    <a:spLocks/>
                  </p:cNvSpPr>
                  <p:nvPr/>
                </p:nvSpPr>
                <p:spPr bwMode="auto">
                  <a:xfrm>
                    <a:off x="3432" y="1920"/>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42" name="Freeform 604"/>
                  <p:cNvSpPr>
                    <a:spLocks/>
                  </p:cNvSpPr>
                  <p:nvPr/>
                </p:nvSpPr>
                <p:spPr bwMode="auto">
                  <a:xfrm>
                    <a:off x="3420" y="188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43" name="Freeform 605"/>
                  <p:cNvSpPr>
                    <a:spLocks/>
                  </p:cNvSpPr>
                  <p:nvPr/>
                </p:nvSpPr>
                <p:spPr bwMode="auto">
                  <a:xfrm>
                    <a:off x="3420" y="1882"/>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44" name="Freeform 606"/>
                  <p:cNvSpPr>
                    <a:spLocks/>
                  </p:cNvSpPr>
                  <p:nvPr/>
                </p:nvSpPr>
                <p:spPr bwMode="auto">
                  <a:xfrm>
                    <a:off x="3420" y="1914"/>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45" name="Freeform 607"/>
                  <p:cNvSpPr>
                    <a:spLocks/>
                  </p:cNvSpPr>
                  <p:nvPr/>
                </p:nvSpPr>
                <p:spPr bwMode="auto">
                  <a:xfrm>
                    <a:off x="3410" y="187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46" name="Freeform 608"/>
                  <p:cNvSpPr>
                    <a:spLocks/>
                  </p:cNvSpPr>
                  <p:nvPr/>
                </p:nvSpPr>
                <p:spPr bwMode="auto">
                  <a:xfrm>
                    <a:off x="3410" y="1876"/>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47" name="Freeform 609"/>
                  <p:cNvSpPr>
                    <a:spLocks/>
                  </p:cNvSpPr>
                  <p:nvPr/>
                </p:nvSpPr>
                <p:spPr bwMode="auto">
                  <a:xfrm>
                    <a:off x="3410" y="1906"/>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48" name="Freeform 610"/>
                  <p:cNvSpPr>
                    <a:spLocks/>
                  </p:cNvSpPr>
                  <p:nvPr/>
                </p:nvSpPr>
                <p:spPr bwMode="auto">
                  <a:xfrm>
                    <a:off x="3400" y="187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49" name="Freeform 611"/>
                  <p:cNvSpPr>
                    <a:spLocks/>
                  </p:cNvSpPr>
                  <p:nvPr/>
                </p:nvSpPr>
                <p:spPr bwMode="auto">
                  <a:xfrm>
                    <a:off x="3400" y="1870"/>
                    <a:ext cx="2" cy="32"/>
                  </a:xfrm>
                  <a:custGeom>
                    <a:avLst/>
                    <a:gdLst>
                      <a:gd name="T0" fmla="*/ 0 w 2"/>
                      <a:gd name="T1" fmla="*/ 32 h 32"/>
                      <a:gd name="T2" fmla="*/ 0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50" name="Freeform 612"/>
                  <p:cNvSpPr>
                    <a:spLocks/>
                  </p:cNvSpPr>
                  <p:nvPr/>
                </p:nvSpPr>
                <p:spPr bwMode="auto">
                  <a:xfrm>
                    <a:off x="3400" y="1900"/>
                    <a:ext cx="6" cy="6"/>
                  </a:xfrm>
                  <a:custGeom>
                    <a:avLst/>
                    <a:gdLst>
                      <a:gd name="T0" fmla="*/ 6 w 6"/>
                      <a:gd name="T1" fmla="*/ 6 h 6"/>
                      <a:gd name="T2" fmla="*/ 6 w 6"/>
                      <a:gd name="T3" fmla="*/ 4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51" name="Freeform 613"/>
                  <p:cNvSpPr>
                    <a:spLocks/>
                  </p:cNvSpPr>
                  <p:nvPr/>
                </p:nvSpPr>
                <p:spPr bwMode="auto">
                  <a:xfrm>
                    <a:off x="3388" y="186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52" name="Freeform 614"/>
                  <p:cNvSpPr>
                    <a:spLocks/>
                  </p:cNvSpPr>
                  <p:nvPr/>
                </p:nvSpPr>
                <p:spPr bwMode="auto">
                  <a:xfrm>
                    <a:off x="3388" y="186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53" name="Freeform 615"/>
                  <p:cNvSpPr>
                    <a:spLocks/>
                  </p:cNvSpPr>
                  <p:nvPr/>
                </p:nvSpPr>
                <p:spPr bwMode="auto">
                  <a:xfrm>
                    <a:off x="3388" y="1894"/>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54" name="Freeform 616"/>
                  <p:cNvSpPr>
                    <a:spLocks/>
                  </p:cNvSpPr>
                  <p:nvPr/>
                </p:nvSpPr>
                <p:spPr bwMode="auto">
                  <a:xfrm>
                    <a:off x="3378" y="185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55" name="Freeform 617"/>
                  <p:cNvSpPr>
                    <a:spLocks/>
                  </p:cNvSpPr>
                  <p:nvPr/>
                </p:nvSpPr>
                <p:spPr bwMode="auto">
                  <a:xfrm>
                    <a:off x="3378" y="1858"/>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56" name="Freeform 618"/>
                  <p:cNvSpPr>
                    <a:spLocks/>
                  </p:cNvSpPr>
                  <p:nvPr/>
                </p:nvSpPr>
                <p:spPr bwMode="auto">
                  <a:xfrm>
                    <a:off x="3378" y="188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57" name="Freeform 619"/>
                  <p:cNvSpPr>
                    <a:spLocks/>
                  </p:cNvSpPr>
                  <p:nvPr/>
                </p:nvSpPr>
                <p:spPr bwMode="auto">
                  <a:xfrm>
                    <a:off x="3366" y="185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58" name="Freeform 620"/>
                  <p:cNvSpPr>
                    <a:spLocks/>
                  </p:cNvSpPr>
                  <p:nvPr/>
                </p:nvSpPr>
                <p:spPr bwMode="auto">
                  <a:xfrm>
                    <a:off x="3366" y="1852"/>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59" name="Freeform 621"/>
                  <p:cNvSpPr>
                    <a:spLocks/>
                  </p:cNvSpPr>
                  <p:nvPr/>
                </p:nvSpPr>
                <p:spPr bwMode="auto">
                  <a:xfrm>
                    <a:off x="3366" y="1882"/>
                    <a:ext cx="8" cy="6"/>
                  </a:xfrm>
                  <a:custGeom>
                    <a:avLst/>
                    <a:gdLst>
                      <a:gd name="T0" fmla="*/ 8 w 8"/>
                      <a:gd name="T1" fmla="*/ 6 h 6"/>
                      <a:gd name="T2" fmla="*/ 8 w 8"/>
                      <a:gd name="T3" fmla="*/ 2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60" name="Freeform 622"/>
                  <p:cNvSpPr>
                    <a:spLocks/>
                  </p:cNvSpPr>
                  <p:nvPr/>
                </p:nvSpPr>
                <p:spPr bwMode="auto">
                  <a:xfrm>
                    <a:off x="3356" y="1846"/>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61" name="Rectangle 623"/>
                  <p:cNvSpPr>
                    <a:spLocks noChangeArrowheads="1"/>
                  </p:cNvSpPr>
                  <p:nvPr/>
                </p:nvSpPr>
                <p:spPr bwMode="auto">
                  <a:xfrm>
                    <a:off x="3356" y="1846"/>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62" name="Freeform 624"/>
                  <p:cNvSpPr>
                    <a:spLocks/>
                  </p:cNvSpPr>
                  <p:nvPr/>
                </p:nvSpPr>
                <p:spPr bwMode="auto">
                  <a:xfrm>
                    <a:off x="3356" y="1876"/>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63" name="Freeform 625"/>
                  <p:cNvSpPr>
                    <a:spLocks/>
                  </p:cNvSpPr>
                  <p:nvPr/>
                </p:nvSpPr>
                <p:spPr bwMode="auto">
                  <a:xfrm>
                    <a:off x="3346" y="1840"/>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64" name="Rectangle 626"/>
                  <p:cNvSpPr>
                    <a:spLocks noChangeArrowheads="1"/>
                  </p:cNvSpPr>
                  <p:nvPr/>
                </p:nvSpPr>
                <p:spPr bwMode="auto">
                  <a:xfrm>
                    <a:off x="3346" y="184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65" name="Freeform 627"/>
                  <p:cNvSpPr>
                    <a:spLocks/>
                  </p:cNvSpPr>
                  <p:nvPr/>
                </p:nvSpPr>
                <p:spPr bwMode="auto">
                  <a:xfrm>
                    <a:off x="3346" y="1870"/>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66" name="Freeform 628"/>
                  <p:cNvSpPr>
                    <a:spLocks/>
                  </p:cNvSpPr>
                  <p:nvPr/>
                </p:nvSpPr>
                <p:spPr bwMode="auto">
                  <a:xfrm>
                    <a:off x="3334" y="183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67" name="Freeform 629"/>
                  <p:cNvSpPr>
                    <a:spLocks/>
                  </p:cNvSpPr>
                  <p:nvPr/>
                </p:nvSpPr>
                <p:spPr bwMode="auto">
                  <a:xfrm>
                    <a:off x="3334" y="1832"/>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68" name="Freeform 630"/>
                  <p:cNvSpPr>
                    <a:spLocks/>
                  </p:cNvSpPr>
                  <p:nvPr/>
                </p:nvSpPr>
                <p:spPr bwMode="auto">
                  <a:xfrm>
                    <a:off x="3334" y="1864"/>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69" name="Freeform 631"/>
                  <p:cNvSpPr>
                    <a:spLocks/>
                  </p:cNvSpPr>
                  <p:nvPr/>
                </p:nvSpPr>
                <p:spPr bwMode="auto">
                  <a:xfrm>
                    <a:off x="3324" y="182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70" name="Freeform 632"/>
                  <p:cNvSpPr>
                    <a:spLocks/>
                  </p:cNvSpPr>
                  <p:nvPr/>
                </p:nvSpPr>
                <p:spPr bwMode="auto">
                  <a:xfrm>
                    <a:off x="3324" y="182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71" name="Freeform 633"/>
                  <p:cNvSpPr>
                    <a:spLocks/>
                  </p:cNvSpPr>
                  <p:nvPr/>
                </p:nvSpPr>
                <p:spPr bwMode="auto">
                  <a:xfrm>
                    <a:off x="3324" y="1858"/>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72" name="Freeform 634"/>
                  <p:cNvSpPr>
                    <a:spLocks/>
                  </p:cNvSpPr>
                  <p:nvPr/>
                </p:nvSpPr>
                <p:spPr bwMode="auto">
                  <a:xfrm>
                    <a:off x="3162" y="1728"/>
                    <a:ext cx="16" cy="22"/>
                  </a:xfrm>
                  <a:custGeom>
                    <a:avLst/>
                    <a:gdLst>
                      <a:gd name="T0" fmla="*/ 16 w 16"/>
                      <a:gd name="T1" fmla="*/ 10 h 22"/>
                      <a:gd name="T2" fmla="*/ 16 w 16"/>
                      <a:gd name="T3" fmla="*/ 22 h 22"/>
                      <a:gd name="T4" fmla="*/ 0 w 16"/>
                      <a:gd name="T5" fmla="*/ 12 h 22"/>
                      <a:gd name="T6" fmla="*/ 0 w 16"/>
                      <a:gd name="T7" fmla="*/ 0 h 22"/>
                      <a:gd name="T8" fmla="*/ 16 w 16"/>
                      <a:gd name="T9" fmla="*/ 10 h 22"/>
                    </a:gdLst>
                    <a:ahLst/>
                    <a:cxnLst>
                      <a:cxn ang="0">
                        <a:pos x="T0" y="T1"/>
                      </a:cxn>
                      <a:cxn ang="0">
                        <a:pos x="T2" y="T3"/>
                      </a:cxn>
                      <a:cxn ang="0">
                        <a:pos x="T4" y="T5"/>
                      </a:cxn>
                      <a:cxn ang="0">
                        <a:pos x="T6" y="T7"/>
                      </a:cxn>
                      <a:cxn ang="0">
                        <a:pos x="T8" y="T9"/>
                      </a:cxn>
                    </a:cxnLst>
                    <a:rect l="0" t="0" r="r" b="b"/>
                    <a:pathLst>
                      <a:path w="16" h="22">
                        <a:moveTo>
                          <a:pt x="16" y="10"/>
                        </a:moveTo>
                        <a:lnTo>
                          <a:pt x="16" y="22"/>
                        </a:lnTo>
                        <a:lnTo>
                          <a:pt x="0" y="12"/>
                        </a:lnTo>
                        <a:lnTo>
                          <a:pt x="0" y="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73" name="Freeform 635"/>
                  <p:cNvSpPr>
                    <a:spLocks/>
                  </p:cNvSpPr>
                  <p:nvPr/>
                </p:nvSpPr>
                <p:spPr bwMode="auto">
                  <a:xfrm>
                    <a:off x="3176" y="1740"/>
                    <a:ext cx="2" cy="10"/>
                  </a:xfrm>
                  <a:custGeom>
                    <a:avLst/>
                    <a:gdLst>
                      <a:gd name="T0" fmla="*/ 0 w 2"/>
                      <a:gd name="T1" fmla="*/ 0 h 10"/>
                      <a:gd name="T2" fmla="*/ 2 w 2"/>
                      <a:gd name="T3" fmla="*/ 0 h 10"/>
                      <a:gd name="T4" fmla="*/ 2 w 2"/>
                      <a:gd name="T5" fmla="*/ 8 h 10"/>
                      <a:gd name="T6" fmla="*/ 0 w 2"/>
                      <a:gd name="T7" fmla="*/ 10 h 10"/>
                      <a:gd name="T8" fmla="*/ 0 w 2"/>
                      <a:gd name="T9" fmla="*/ 0 h 10"/>
                    </a:gdLst>
                    <a:ahLst/>
                    <a:cxnLst>
                      <a:cxn ang="0">
                        <a:pos x="T0" y="T1"/>
                      </a:cxn>
                      <a:cxn ang="0">
                        <a:pos x="T2" y="T3"/>
                      </a:cxn>
                      <a:cxn ang="0">
                        <a:pos x="T4" y="T5"/>
                      </a:cxn>
                      <a:cxn ang="0">
                        <a:pos x="T6" y="T7"/>
                      </a:cxn>
                      <a:cxn ang="0">
                        <a:pos x="T8" y="T9"/>
                      </a:cxn>
                    </a:cxnLst>
                    <a:rect l="0" t="0" r="r" b="b"/>
                    <a:pathLst>
                      <a:path w="2" h="10">
                        <a:moveTo>
                          <a:pt x="0" y="0"/>
                        </a:moveTo>
                        <a:lnTo>
                          <a:pt x="2" y="0"/>
                        </a:lnTo>
                        <a:lnTo>
                          <a:pt x="2" y="8"/>
                        </a:lnTo>
                        <a:lnTo>
                          <a:pt x="0" y="10"/>
                        </a:lnTo>
                        <a:lnTo>
                          <a:pt x="0" y="0"/>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74" name="Freeform 636"/>
                  <p:cNvSpPr>
                    <a:spLocks/>
                  </p:cNvSpPr>
                  <p:nvPr/>
                </p:nvSpPr>
                <p:spPr bwMode="auto">
                  <a:xfrm>
                    <a:off x="3160" y="1730"/>
                    <a:ext cx="18" cy="10"/>
                  </a:xfrm>
                  <a:custGeom>
                    <a:avLst/>
                    <a:gdLst>
                      <a:gd name="T0" fmla="*/ 0 w 18"/>
                      <a:gd name="T1" fmla="*/ 2 h 10"/>
                      <a:gd name="T2" fmla="*/ 2 w 18"/>
                      <a:gd name="T3" fmla="*/ 0 h 10"/>
                      <a:gd name="T4" fmla="*/ 18 w 18"/>
                      <a:gd name="T5" fmla="*/ 10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2" y="0"/>
                        </a:lnTo>
                        <a:lnTo>
                          <a:pt x="18" y="10"/>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75" name="Freeform 637"/>
                  <p:cNvSpPr>
                    <a:spLocks/>
                  </p:cNvSpPr>
                  <p:nvPr/>
                </p:nvSpPr>
                <p:spPr bwMode="auto">
                  <a:xfrm>
                    <a:off x="3160" y="1732"/>
                    <a:ext cx="16" cy="18"/>
                  </a:xfrm>
                  <a:custGeom>
                    <a:avLst/>
                    <a:gdLst>
                      <a:gd name="T0" fmla="*/ 16 w 16"/>
                      <a:gd name="T1" fmla="*/ 8 h 18"/>
                      <a:gd name="T2" fmla="*/ 16 w 16"/>
                      <a:gd name="T3" fmla="*/ 18 h 18"/>
                      <a:gd name="T4" fmla="*/ 0 w 16"/>
                      <a:gd name="T5" fmla="*/ 10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10"/>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76" name="Freeform 638"/>
                  <p:cNvSpPr>
                    <a:spLocks/>
                  </p:cNvSpPr>
                  <p:nvPr/>
                </p:nvSpPr>
                <p:spPr bwMode="auto">
                  <a:xfrm>
                    <a:off x="3456" y="1636"/>
                    <a:ext cx="340" cy="242"/>
                  </a:xfrm>
                  <a:custGeom>
                    <a:avLst/>
                    <a:gdLst>
                      <a:gd name="T0" fmla="*/ 0 w 340"/>
                      <a:gd name="T1" fmla="*/ 196 h 242"/>
                      <a:gd name="T2" fmla="*/ 340 w 340"/>
                      <a:gd name="T3" fmla="*/ 0 h 242"/>
                      <a:gd name="T4" fmla="*/ 340 w 340"/>
                      <a:gd name="T5" fmla="*/ 44 h 242"/>
                      <a:gd name="T6" fmla="*/ 0 w 340"/>
                      <a:gd name="T7" fmla="*/ 242 h 242"/>
                      <a:gd name="T8" fmla="*/ 0 w 340"/>
                      <a:gd name="T9" fmla="*/ 196 h 242"/>
                    </a:gdLst>
                    <a:ahLst/>
                    <a:cxnLst>
                      <a:cxn ang="0">
                        <a:pos x="T0" y="T1"/>
                      </a:cxn>
                      <a:cxn ang="0">
                        <a:pos x="T2" y="T3"/>
                      </a:cxn>
                      <a:cxn ang="0">
                        <a:pos x="T4" y="T5"/>
                      </a:cxn>
                      <a:cxn ang="0">
                        <a:pos x="T6" y="T7"/>
                      </a:cxn>
                      <a:cxn ang="0">
                        <a:pos x="T8" y="T9"/>
                      </a:cxn>
                    </a:cxnLst>
                    <a:rect l="0" t="0" r="r" b="b"/>
                    <a:pathLst>
                      <a:path w="340" h="242">
                        <a:moveTo>
                          <a:pt x="0" y="196"/>
                        </a:moveTo>
                        <a:lnTo>
                          <a:pt x="340" y="0"/>
                        </a:lnTo>
                        <a:lnTo>
                          <a:pt x="340" y="44"/>
                        </a:lnTo>
                        <a:lnTo>
                          <a:pt x="0" y="242"/>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77" name="Freeform 639"/>
                  <p:cNvSpPr>
                    <a:spLocks/>
                  </p:cNvSpPr>
                  <p:nvPr/>
                </p:nvSpPr>
                <p:spPr bwMode="auto">
                  <a:xfrm>
                    <a:off x="3160" y="1464"/>
                    <a:ext cx="636" cy="368"/>
                  </a:xfrm>
                  <a:custGeom>
                    <a:avLst/>
                    <a:gdLst>
                      <a:gd name="T0" fmla="*/ 0 w 636"/>
                      <a:gd name="T1" fmla="*/ 196 h 368"/>
                      <a:gd name="T2" fmla="*/ 338 w 636"/>
                      <a:gd name="T3" fmla="*/ 0 h 368"/>
                      <a:gd name="T4" fmla="*/ 636 w 636"/>
                      <a:gd name="T5" fmla="*/ 172 h 368"/>
                      <a:gd name="T6" fmla="*/ 296 w 636"/>
                      <a:gd name="T7" fmla="*/ 368 h 368"/>
                      <a:gd name="T8" fmla="*/ 0 w 636"/>
                      <a:gd name="T9" fmla="*/ 196 h 368"/>
                    </a:gdLst>
                    <a:ahLst/>
                    <a:cxnLst>
                      <a:cxn ang="0">
                        <a:pos x="T0" y="T1"/>
                      </a:cxn>
                      <a:cxn ang="0">
                        <a:pos x="T2" y="T3"/>
                      </a:cxn>
                      <a:cxn ang="0">
                        <a:pos x="T4" y="T5"/>
                      </a:cxn>
                      <a:cxn ang="0">
                        <a:pos x="T6" y="T7"/>
                      </a:cxn>
                      <a:cxn ang="0">
                        <a:pos x="T8" y="T9"/>
                      </a:cxn>
                    </a:cxnLst>
                    <a:rect l="0" t="0" r="r" b="b"/>
                    <a:pathLst>
                      <a:path w="636" h="368">
                        <a:moveTo>
                          <a:pt x="0" y="196"/>
                        </a:moveTo>
                        <a:lnTo>
                          <a:pt x="338" y="0"/>
                        </a:lnTo>
                        <a:lnTo>
                          <a:pt x="636" y="172"/>
                        </a:lnTo>
                        <a:lnTo>
                          <a:pt x="296" y="368"/>
                        </a:lnTo>
                        <a:lnTo>
                          <a:pt x="0" y="19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78" name="Freeform 640"/>
                  <p:cNvSpPr>
                    <a:spLocks/>
                  </p:cNvSpPr>
                  <p:nvPr/>
                </p:nvSpPr>
                <p:spPr bwMode="auto">
                  <a:xfrm>
                    <a:off x="3160" y="1660"/>
                    <a:ext cx="296" cy="218"/>
                  </a:xfrm>
                  <a:custGeom>
                    <a:avLst/>
                    <a:gdLst>
                      <a:gd name="T0" fmla="*/ 296 w 296"/>
                      <a:gd name="T1" fmla="*/ 172 h 218"/>
                      <a:gd name="T2" fmla="*/ 296 w 296"/>
                      <a:gd name="T3" fmla="*/ 218 h 218"/>
                      <a:gd name="T4" fmla="*/ 0 w 296"/>
                      <a:gd name="T5" fmla="*/ 46 h 218"/>
                      <a:gd name="T6" fmla="*/ 0 w 296"/>
                      <a:gd name="T7" fmla="*/ 0 h 218"/>
                      <a:gd name="T8" fmla="*/ 296 w 296"/>
                      <a:gd name="T9" fmla="*/ 172 h 218"/>
                    </a:gdLst>
                    <a:ahLst/>
                    <a:cxnLst>
                      <a:cxn ang="0">
                        <a:pos x="T0" y="T1"/>
                      </a:cxn>
                      <a:cxn ang="0">
                        <a:pos x="T2" y="T3"/>
                      </a:cxn>
                      <a:cxn ang="0">
                        <a:pos x="T4" y="T5"/>
                      </a:cxn>
                      <a:cxn ang="0">
                        <a:pos x="T6" y="T7"/>
                      </a:cxn>
                      <a:cxn ang="0">
                        <a:pos x="T8" y="T9"/>
                      </a:cxn>
                    </a:cxnLst>
                    <a:rect l="0" t="0" r="r" b="b"/>
                    <a:pathLst>
                      <a:path w="296" h="218">
                        <a:moveTo>
                          <a:pt x="296" y="172"/>
                        </a:moveTo>
                        <a:lnTo>
                          <a:pt x="296" y="218"/>
                        </a:lnTo>
                        <a:lnTo>
                          <a:pt x="0" y="46"/>
                        </a:lnTo>
                        <a:lnTo>
                          <a:pt x="0" y="0"/>
                        </a:lnTo>
                        <a:lnTo>
                          <a:pt x="296"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79" name="Freeform 641"/>
                  <p:cNvSpPr>
                    <a:spLocks/>
                  </p:cNvSpPr>
                  <p:nvPr/>
                </p:nvSpPr>
                <p:spPr bwMode="auto">
                  <a:xfrm>
                    <a:off x="3180" y="1682"/>
                    <a:ext cx="100" cy="72"/>
                  </a:xfrm>
                  <a:custGeom>
                    <a:avLst/>
                    <a:gdLst>
                      <a:gd name="T0" fmla="*/ 0 w 100"/>
                      <a:gd name="T1" fmla="*/ 14 h 72"/>
                      <a:gd name="T2" fmla="*/ 0 w 100"/>
                      <a:gd name="T3" fmla="*/ 0 h 72"/>
                      <a:gd name="T4" fmla="*/ 100 w 100"/>
                      <a:gd name="T5" fmla="*/ 56 h 72"/>
                      <a:gd name="T6" fmla="*/ 100 w 100"/>
                      <a:gd name="T7" fmla="*/ 72 h 72"/>
                      <a:gd name="T8" fmla="*/ 0 w 100"/>
                      <a:gd name="T9" fmla="*/ 14 h 72"/>
                    </a:gdLst>
                    <a:ahLst/>
                    <a:cxnLst>
                      <a:cxn ang="0">
                        <a:pos x="T0" y="T1"/>
                      </a:cxn>
                      <a:cxn ang="0">
                        <a:pos x="T2" y="T3"/>
                      </a:cxn>
                      <a:cxn ang="0">
                        <a:pos x="T4" y="T5"/>
                      </a:cxn>
                      <a:cxn ang="0">
                        <a:pos x="T6" y="T7"/>
                      </a:cxn>
                      <a:cxn ang="0">
                        <a:pos x="T8" y="T9"/>
                      </a:cxn>
                    </a:cxnLst>
                    <a:rect l="0" t="0" r="r" b="b"/>
                    <a:pathLst>
                      <a:path w="100" h="72">
                        <a:moveTo>
                          <a:pt x="0" y="14"/>
                        </a:moveTo>
                        <a:lnTo>
                          <a:pt x="0" y="0"/>
                        </a:lnTo>
                        <a:lnTo>
                          <a:pt x="100" y="56"/>
                        </a:lnTo>
                        <a:lnTo>
                          <a:pt x="100"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80" name="Rectangle 642"/>
                  <p:cNvSpPr>
                    <a:spLocks noChangeArrowheads="1"/>
                  </p:cNvSpPr>
                  <p:nvPr/>
                </p:nvSpPr>
                <p:spPr bwMode="auto">
                  <a:xfrm>
                    <a:off x="3180" y="1682"/>
                    <a:ext cx="2" cy="1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81" name="Freeform 643"/>
                  <p:cNvSpPr>
                    <a:spLocks/>
                  </p:cNvSpPr>
                  <p:nvPr/>
                </p:nvSpPr>
                <p:spPr bwMode="auto">
                  <a:xfrm>
                    <a:off x="3180" y="1696"/>
                    <a:ext cx="100" cy="58"/>
                  </a:xfrm>
                  <a:custGeom>
                    <a:avLst/>
                    <a:gdLst>
                      <a:gd name="T0" fmla="*/ 100 w 100"/>
                      <a:gd name="T1" fmla="*/ 58 h 58"/>
                      <a:gd name="T2" fmla="*/ 100 w 100"/>
                      <a:gd name="T3" fmla="*/ 56 h 58"/>
                      <a:gd name="T4" fmla="*/ 2 w 100"/>
                      <a:gd name="T5" fmla="*/ 0 h 58"/>
                      <a:gd name="T6" fmla="*/ 0 w 100"/>
                      <a:gd name="T7" fmla="*/ 0 h 58"/>
                      <a:gd name="T8" fmla="*/ 100 w 100"/>
                      <a:gd name="T9" fmla="*/ 58 h 58"/>
                    </a:gdLst>
                    <a:ahLst/>
                    <a:cxnLst>
                      <a:cxn ang="0">
                        <a:pos x="T0" y="T1"/>
                      </a:cxn>
                      <a:cxn ang="0">
                        <a:pos x="T2" y="T3"/>
                      </a:cxn>
                      <a:cxn ang="0">
                        <a:pos x="T4" y="T5"/>
                      </a:cxn>
                      <a:cxn ang="0">
                        <a:pos x="T6" y="T7"/>
                      </a:cxn>
                      <a:cxn ang="0">
                        <a:pos x="T8" y="T9"/>
                      </a:cxn>
                    </a:cxnLst>
                    <a:rect l="0" t="0" r="r" b="b"/>
                    <a:pathLst>
                      <a:path w="100" h="58">
                        <a:moveTo>
                          <a:pt x="100" y="58"/>
                        </a:moveTo>
                        <a:lnTo>
                          <a:pt x="100" y="56"/>
                        </a:lnTo>
                        <a:lnTo>
                          <a:pt x="2" y="0"/>
                        </a:lnTo>
                        <a:lnTo>
                          <a:pt x="0" y="0"/>
                        </a:lnTo>
                        <a:lnTo>
                          <a:pt x="100"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82" name="Freeform 644"/>
                  <p:cNvSpPr>
                    <a:spLocks/>
                  </p:cNvSpPr>
                  <p:nvPr/>
                </p:nvSpPr>
                <p:spPr bwMode="auto">
                  <a:xfrm>
                    <a:off x="3442" y="183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83" name="Freeform 645"/>
                  <p:cNvSpPr>
                    <a:spLocks/>
                  </p:cNvSpPr>
                  <p:nvPr/>
                </p:nvSpPr>
                <p:spPr bwMode="auto">
                  <a:xfrm>
                    <a:off x="3442" y="183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84" name="Freeform 646"/>
                  <p:cNvSpPr>
                    <a:spLocks/>
                  </p:cNvSpPr>
                  <p:nvPr/>
                </p:nvSpPr>
                <p:spPr bwMode="auto">
                  <a:xfrm>
                    <a:off x="3442" y="186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85" name="Freeform 647"/>
                  <p:cNvSpPr>
                    <a:spLocks/>
                  </p:cNvSpPr>
                  <p:nvPr/>
                </p:nvSpPr>
                <p:spPr bwMode="auto">
                  <a:xfrm>
                    <a:off x="3432" y="182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86" name="Freeform 648"/>
                  <p:cNvSpPr>
                    <a:spLocks/>
                  </p:cNvSpPr>
                  <p:nvPr/>
                </p:nvSpPr>
                <p:spPr bwMode="auto">
                  <a:xfrm>
                    <a:off x="3432" y="1826"/>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87" name="Freeform 649"/>
                  <p:cNvSpPr>
                    <a:spLocks/>
                  </p:cNvSpPr>
                  <p:nvPr/>
                </p:nvSpPr>
                <p:spPr bwMode="auto">
                  <a:xfrm>
                    <a:off x="3432" y="1856"/>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788" name="Freeform 650"/>
                  <p:cNvSpPr>
                    <a:spLocks/>
                  </p:cNvSpPr>
                  <p:nvPr/>
                </p:nvSpPr>
                <p:spPr bwMode="auto">
                  <a:xfrm>
                    <a:off x="3420" y="182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grpSp>
            <p:grpSp>
              <p:nvGrpSpPr>
                <p:cNvPr id="1361" name="Group 651"/>
                <p:cNvGrpSpPr>
                  <a:grpSpLocks/>
                </p:cNvGrpSpPr>
                <p:nvPr/>
              </p:nvGrpSpPr>
              <p:grpSpPr bwMode="auto">
                <a:xfrm>
                  <a:off x="3160" y="1212"/>
                  <a:ext cx="636" cy="644"/>
                  <a:chOff x="3160" y="1212"/>
                  <a:chExt cx="636" cy="644"/>
                </a:xfrm>
              </p:grpSpPr>
              <p:sp>
                <p:nvSpPr>
                  <p:cNvPr id="1389" name="Freeform 652"/>
                  <p:cNvSpPr>
                    <a:spLocks/>
                  </p:cNvSpPr>
                  <p:nvPr/>
                </p:nvSpPr>
                <p:spPr bwMode="auto">
                  <a:xfrm>
                    <a:off x="3420" y="182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90" name="Freeform 653"/>
                  <p:cNvSpPr>
                    <a:spLocks/>
                  </p:cNvSpPr>
                  <p:nvPr/>
                </p:nvSpPr>
                <p:spPr bwMode="auto">
                  <a:xfrm>
                    <a:off x="3420" y="1850"/>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91" name="Freeform 654"/>
                  <p:cNvSpPr>
                    <a:spLocks/>
                  </p:cNvSpPr>
                  <p:nvPr/>
                </p:nvSpPr>
                <p:spPr bwMode="auto">
                  <a:xfrm>
                    <a:off x="3410" y="181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92" name="Freeform 655"/>
                  <p:cNvSpPr>
                    <a:spLocks/>
                  </p:cNvSpPr>
                  <p:nvPr/>
                </p:nvSpPr>
                <p:spPr bwMode="auto">
                  <a:xfrm>
                    <a:off x="3410" y="1814"/>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93" name="Freeform 656"/>
                  <p:cNvSpPr>
                    <a:spLocks/>
                  </p:cNvSpPr>
                  <p:nvPr/>
                </p:nvSpPr>
                <p:spPr bwMode="auto">
                  <a:xfrm>
                    <a:off x="3410" y="184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94" name="Freeform 657"/>
                  <p:cNvSpPr>
                    <a:spLocks/>
                  </p:cNvSpPr>
                  <p:nvPr/>
                </p:nvSpPr>
                <p:spPr bwMode="auto">
                  <a:xfrm>
                    <a:off x="3400" y="180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95" name="Freeform 658"/>
                  <p:cNvSpPr>
                    <a:spLocks/>
                  </p:cNvSpPr>
                  <p:nvPr/>
                </p:nvSpPr>
                <p:spPr bwMode="auto">
                  <a:xfrm>
                    <a:off x="3400" y="1808"/>
                    <a:ext cx="2" cy="32"/>
                  </a:xfrm>
                  <a:custGeom>
                    <a:avLst/>
                    <a:gdLst>
                      <a:gd name="T0" fmla="*/ 0 w 2"/>
                      <a:gd name="T1" fmla="*/ 32 h 32"/>
                      <a:gd name="T2" fmla="*/ 0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96" name="Freeform 659"/>
                  <p:cNvSpPr>
                    <a:spLocks/>
                  </p:cNvSpPr>
                  <p:nvPr/>
                </p:nvSpPr>
                <p:spPr bwMode="auto">
                  <a:xfrm>
                    <a:off x="3400" y="1838"/>
                    <a:ext cx="6" cy="6"/>
                  </a:xfrm>
                  <a:custGeom>
                    <a:avLst/>
                    <a:gdLst>
                      <a:gd name="T0" fmla="*/ 6 w 6"/>
                      <a:gd name="T1" fmla="*/ 6 h 6"/>
                      <a:gd name="T2" fmla="*/ 6 w 6"/>
                      <a:gd name="T3" fmla="*/ 2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97" name="Freeform 660"/>
                  <p:cNvSpPr>
                    <a:spLocks/>
                  </p:cNvSpPr>
                  <p:nvPr/>
                </p:nvSpPr>
                <p:spPr bwMode="auto">
                  <a:xfrm>
                    <a:off x="3388" y="1802"/>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98" name="Rectangle 661"/>
                  <p:cNvSpPr>
                    <a:spLocks noChangeArrowheads="1"/>
                  </p:cNvSpPr>
                  <p:nvPr/>
                </p:nvSpPr>
                <p:spPr bwMode="auto">
                  <a:xfrm>
                    <a:off x="3388" y="1802"/>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99" name="Freeform 662"/>
                  <p:cNvSpPr>
                    <a:spLocks/>
                  </p:cNvSpPr>
                  <p:nvPr/>
                </p:nvSpPr>
                <p:spPr bwMode="auto">
                  <a:xfrm>
                    <a:off x="3388" y="1832"/>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00" name="Freeform 663"/>
                  <p:cNvSpPr>
                    <a:spLocks/>
                  </p:cNvSpPr>
                  <p:nvPr/>
                </p:nvSpPr>
                <p:spPr bwMode="auto">
                  <a:xfrm>
                    <a:off x="3378" y="1796"/>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01" name="Rectangle 664"/>
                  <p:cNvSpPr>
                    <a:spLocks noChangeArrowheads="1"/>
                  </p:cNvSpPr>
                  <p:nvPr/>
                </p:nvSpPr>
                <p:spPr bwMode="auto">
                  <a:xfrm>
                    <a:off x="3378" y="1796"/>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02" name="Freeform 665"/>
                  <p:cNvSpPr>
                    <a:spLocks/>
                  </p:cNvSpPr>
                  <p:nvPr/>
                </p:nvSpPr>
                <p:spPr bwMode="auto">
                  <a:xfrm>
                    <a:off x="3378" y="1826"/>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03" name="Freeform 666"/>
                  <p:cNvSpPr>
                    <a:spLocks/>
                  </p:cNvSpPr>
                  <p:nvPr/>
                </p:nvSpPr>
                <p:spPr bwMode="auto">
                  <a:xfrm>
                    <a:off x="3366" y="178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04" name="Freeform 667"/>
                  <p:cNvSpPr>
                    <a:spLocks/>
                  </p:cNvSpPr>
                  <p:nvPr/>
                </p:nvSpPr>
                <p:spPr bwMode="auto">
                  <a:xfrm>
                    <a:off x="3366" y="1788"/>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05" name="Freeform 668"/>
                  <p:cNvSpPr>
                    <a:spLocks/>
                  </p:cNvSpPr>
                  <p:nvPr/>
                </p:nvSpPr>
                <p:spPr bwMode="auto">
                  <a:xfrm>
                    <a:off x="3366" y="1820"/>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06" name="Freeform 669"/>
                  <p:cNvSpPr>
                    <a:spLocks/>
                  </p:cNvSpPr>
                  <p:nvPr/>
                </p:nvSpPr>
                <p:spPr bwMode="auto">
                  <a:xfrm>
                    <a:off x="3356" y="178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07" name="Freeform 670"/>
                  <p:cNvSpPr>
                    <a:spLocks/>
                  </p:cNvSpPr>
                  <p:nvPr/>
                </p:nvSpPr>
                <p:spPr bwMode="auto">
                  <a:xfrm>
                    <a:off x="3356" y="178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08" name="Freeform 671"/>
                  <p:cNvSpPr>
                    <a:spLocks/>
                  </p:cNvSpPr>
                  <p:nvPr/>
                </p:nvSpPr>
                <p:spPr bwMode="auto">
                  <a:xfrm>
                    <a:off x="3356" y="181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09" name="Freeform 672"/>
                  <p:cNvSpPr>
                    <a:spLocks/>
                  </p:cNvSpPr>
                  <p:nvPr/>
                </p:nvSpPr>
                <p:spPr bwMode="auto">
                  <a:xfrm>
                    <a:off x="3346" y="177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10" name="Freeform 673"/>
                  <p:cNvSpPr>
                    <a:spLocks/>
                  </p:cNvSpPr>
                  <p:nvPr/>
                </p:nvSpPr>
                <p:spPr bwMode="auto">
                  <a:xfrm>
                    <a:off x="3346" y="1776"/>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11" name="Freeform 674"/>
                  <p:cNvSpPr>
                    <a:spLocks/>
                  </p:cNvSpPr>
                  <p:nvPr/>
                </p:nvSpPr>
                <p:spPr bwMode="auto">
                  <a:xfrm>
                    <a:off x="3346" y="1806"/>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12" name="Freeform 675"/>
                  <p:cNvSpPr>
                    <a:spLocks/>
                  </p:cNvSpPr>
                  <p:nvPr/>
                </p:nvSpPr>
                <p:spPr bwMode="auto">
                  <a:xfrm>
                    <a:off x="3334" y="177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13" name="Freeform 676"/>
                  <p:cNvSpPr>
                    <a:spLocks/>
                  </p:cNvSpPr>
                  <p:nvPr/>
                </p:nvSpPr>
                <p:spPr bwMode="auto">
                  <a:xfrm>
                    <a:off x="3334" y="177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14" name="Freeform 677"/>
                  <p:cNvSpPr>
                    <a:spLocks/>
                  </p:cNvSpPr>
                  <p:nvPr/>
                </p:nvSpPr>
                <p:spPr bwMode="auto">
                  <a:xfrm>
                    <a:off x="3334" y="1800"/>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15" name="Freeform 678"/>
                  <p:cNvSpPr>
                    <a:spLocks/>
                  </p:cNvSpPr>
                  <p:nvPr/>
                </p:nvSpPr>
                <p:spPr bwMode="auto">
                  <a:xfrm>
                    <a:off x="3324" y="176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16" name="Freeform 679"/>
                  <p:cNvSpPr>
                    <a:spLocks/>
                  </p:cNvSpPr>
                  <p:nvPr/>
                </p:nvSpPr>
                <p:spPr bwMode="auto">
                  <a:xfrm>
                    <a:off x="3324" y="176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17" name="Freeform 680"/>
                  <p:cNvSpPr>
                    <a:spLocks/>
                  </p:cNvSpPr>
                  <p:nvPr/>
                </p:nvSpPr>
                <p:spPr bwMode="auto">
                  <a:xfrm>
                    <a:off x="3324" y="179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18" name="Freeform 681"/>
                  <p:cNvSpPr>
                    <a:spLocks/>
                  </p:cNvSpPr>
                  <p:nvPr/>
                </p:nvSpPr>
                <p:spPr bwMode="auto">
                  <a:xfrm>
                    <a:off x="3162" y="1666"/>
                    <a:ext cx="16" cy="22"/>
                  </a:xfrm>
                  <a:custGeom>
                    <a:avLst/>
                    <a:gdLst>
                      <a:gd name="T0" fmla="*/ 16 w 16"/>
                      <a:gd name="T1" fmla="*/ 10 h 22"/>
                      <a:gd name="T2" fmla="*/ 16 w 16"/>
                      <a:gd name="T3" fmla="*/ 22 h 22"/>
                      <a:gd name="T4" fmla="*/ 0 w 16"/>
                      <a:gd name="T5" fmla="*/ 12 h 22"/>
                      <a:gd name="T6" fmla="*/ 0 w 16"/>
                      <a:gd name="T7" fmla="*/ 0 h 22"/>
                      <a:gd name="T8" fmla="*/ 16 w 16"/>
                      <a:gd name="T9" fmla="*/ 10 h 22"/>
                    </a:gdLst>
                    <a:ahLst/>
                    <a:cxnLst>
                      <a:cxn ang="0">
                        <a:pos x="T0" y="T1"/>
                      </a:cxn>
                      <a:cxn ang="0">
                        <a:pos x="T2" y="T3"/>
                      </a:cxn>
                      <a:cxn ang="0">
                        <a:pos x="T4" y="T5"/>
                      </a:cxn>
                      <a:cxn ang="0">
                        <a:pos x="T6" y="T7"/>
                      </a:cxn>
                      <a:cxn ang="0">
                        <a:pos x="T8" y="T9"/>
                      </a:cxn>
                    </a:cxnLst>
                    <a:rect l="0" t="0" r="r" b="b"/>
                    <a:pathLst>
                      <a:path w="16" h="22">
                        <a:moveTo>
                          <a:pt x="16" y="10"/>
                        </a:moveTo>
                        <a:lnTo>
                          <a:pt x="16" y="22"/>
                        </a:lnTo>
                        <a:lnTo>
                          <a:pt x="0" y="12"/>
                        </a:lnTo>
                        <a:lnTo>
                          <a:pt x="0" y="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19" name="Freeform 682"/>
                  <p:cNvSpPr>
                    <a:spLocks/>
                  </p:cNvSpPr>
                  <p:nvPr/>
                </p:nvSpPr>
                <p:spPr bwMode="auto">
                  <a:xfrm>
                    <a:off x="3176" y="1676"/>
                    <a:ext cx="2" cy="12"/>
                  </a:xfrm>
                  <a:custGeom>
                    <a:avLst/>
                    <a:gdLst>
                      <a:gd name="T0" fmla="*/ 0 w 2"/>
                      <a:gd name="T1" fmla="*/ 2 h 12"/>
                      <a:gd name="T2" fmla="*/ 2 w 2"/>
                      <a:gd name="T3" fmla="*/ 0 h 12"/>
                      <a:gd name="T4" fmla="*/ 2 w 2"/>
                      <a:gd name="T5" fmla="*/ 10 h 12"/>
                      <a:gd name="T6" fmla="*/ 0 w 2"/>
                      <a:gd name="T7" fmla="*/ 12 h 12"/>
                      <a:gd name="T8" fmla="*/ 0 w 2"/>
                      <a:gd name="T9" fmla="*/ 2 h 12"/>
                    </a:gdLst>
                    <a:ahLst/>
                    <a:cxnLst>
                      <a:cxn ang="0">
                        <a:pos x="T0" y="T1"/>
                      </a:cxn>
                      <a:cxn ang="0">
                        <a:pos x="T2" y="T3"/>
                      </a:cxn>
                      <a:cxn ang="0">
                        <a:pos x="T4" y="T5"/>
                      </a:cxn>
                      <a:cxn ang="0">
                        <a:pos x="T6" y="T7"/>
                      </a:cxn>
                      <a:cxn ang="0">
                        <a:pos x="T8" y="T9"/>
                      </a:cxn>
                    </a:cxnLst>
                    <a:rect l="0" t="0" r="r" b="b"/>
                    <a:pathLst>
                      <a:path w="2" h="12">
                        <a:moveTo>
                          <a:pt x="0" y="2"/>
                        </a:moveTo>
                        <a:lnTo>
                          <a:pt x="2" y="0"/>
                        </a:lnTo>
                        <a:lnTo>
                          <a:pt x="2" y="10"/>
                        </a:lnTo>
                        <a:lnTo>
                          <a:pt x="0" y="12"/>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20" name="Freeform 683"/>
                  <p:cNvSpPr>
                    <a:spLocks/>
                  </p:cNvSpPr>
                  <p:nvPr/>
                </p:nvSpPr>
                <p:spPr bwMode="auto">
                  <a:xfrm>
                    <a:off x="3160" y="1668"/>
                    <a:ext cx="18" cy="10"/>
                  </a:xfrm>
                  <a:custGeom>
                    <a:avLst/>
                    <a:gdLst>
                      <a:gd name="T0" fmla="*/ 0 w 18"/>
                      <a:gd name="T1" fmla="*/ 2 h 10"/>
                      <a:gd name="T2" fmla="*/ 2 w 18"/>
                      <a:gd name="T3" fmla="*/ 0 h 10"/>
                      <a:gd name="T4" fmla="*/ 18 w 18"/>
                      <a:gd name="T5" fmla="*/ 8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2" y="0"/>
                        </a:lnTo>
                        <a:lnTo>
                          <a:pt x="18" y="8"/>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21" name="Freeform 684"/>
                  <p:cNvSpPr>
                    <a:spLocks/>
                  </p:cNvSpPr>
                  <p:nvPr/>
                </p:nvSpPr>
                <p:spPr bwMode="auto">
                  <a:xfrm>
                    <a:off x="3160" y="1670"/>
                    <a:ext cx="16" cy="18"/>
                  </a:xfrm>
                  <a:custGeom>
                    <a:avLst/>
                    <a:gdLst>
                      <a:gd name="T0" fmla="*/ 16 w 16"/>
                      <a:gd name="T1" fmla="*/ 8 h 18"/>
                      <a:gd name="T2" fmla="*/ 16 w 16"/>
                      <a:gd name="T3" fmla="*/ 18 h 18"/>
                      <a:gd name="T4" fmla="*/ 0 w 16"/>
                      <a:gd name="T5" fmla="*/ 8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8"/>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22" name="Freeform 685"/>
                  <p:cNvSpPr>
                    <a:spLocks/>
                  </p:cNvSpPr>
                  <p:nvPr/>
                </p:nvSpPr>
                <p:spPr bwMode="auto">
                  <a:xfrm>
                    <a:off x="3456" y="1572"/>
                    <a:ext cx="340" cy="242"/>
                  </a:xfrm>
                  <a:custGeom>
                    <a:avLst/>
                    <a:gdLst>
                      <a:gd name="T0" fmla="*/ 0 w 340"/>
                      <a:gd name="T1" fmla="*/ 198 h 242"/>
                      <a:gd name="T2" fmla="*/ 340 w 340"/>
                      <a:gd name="T3" fmla="*/ 0 h 242"/>
                      <a:gd name="T4" fmla="*/ 340 w 340"/>
                      <a:gd name="T5" fmla="*/ 46 h 242"/>
                      <a:gd name="T6" fmla="*/ 0 w 340"/>
                      <a:gd name="T7" fmla="*/ 242 h 242"/>
                      <a:gd name="T8" fmla="*/ 0 w 340"/>
                      <a:gd name="T9" fmla="*/ 198 h 242"/>
                    </a:gdLst>
                    <a:ahLst/>
                    <a:cxnLst>
                      <a:cxn ang="0">
                        <a:pos x="T0" y="T1"/>
                      </a:cxn>
                      <a:cxn ang="0">
                        <a:pos x="T2" y="T3"/>
                      </a:cxn>
                      <a:cxn ang="0">
                        <a:pos x="T4" y="T5"/>
                      </a:cxn>
                      <a:cxn ang="0">
                        <a:pos x="T6" y="T7"/>
                      </a:cxn>
                      <a:cxn ang="0">
                        <a:pos x="T8" y="T9"/>
                      </a:cxn>
                    </a:cxnLst>
                    <a:rect l="0" t="0" r="r" b="b"/>
                    <a:pathLst>
                      <a:path w="340" h="242">
                        <a:moveTo>
                          <a:pt x="0" y="198"/>
                        </a:moveTo>
                        <a:lnTo>
                          <a:pt x="340" y="0"/>
                        </a:lnTo>
                        <a:lnTo>
                          <a:pt x="340"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23" name="Freeform 686"/>
                  <p:cNvSpPr>
                    <a:spLocks/>
                  </p:cNvSpPr>
                  <p:nvPr/>
                </p:nvSpPr>
                <p:spPr bwMode="auto">
                  <a:xfrm>
                    <a:off x="3160" y="1400"/>
                    <a:ext cx="636" cy="370"/>
                  </a:xfrm>
                  <a:custGeom>
                    <a:avLst/>
                    <a:gdLst>
                      <a:gd name="T0" fmla="*/ 0 w 636"/>
                      <a:gd name="T1" fmla="*/ 198 h 370"/>
                      <a:gd name="T2" fmla="*/ 338 w 636"/>
                      <a:gd name="T3" fmla="*/ 0 h 370"/>
                      <a:gd name="T4" fmla="*/ 636 w 636"/>
                      <a:gd name="T5" fmla="*/ 172 h 370"/>
                      <a:gd name="T6" fmla="*/ 296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38" y="0"/>
                        </a:lnTo>
                        <a:lnTo>
                          <a:pt x="636" y="172"/>
                        </a:lnTo>
                        <a:lnTo>
                          <a:pt x="296"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24" name="Freeform 687"/>
                  <p:cNvSpPr>
                    <a:spLocks/>
                  </p:cNvSpPr>
                  <p:nvPr/>
                </p:nvSpPr>
                <p:spPr bwMode="auto">
                  <a:xfrm>
                    <a:off x="3160" y="1598"/>
                    <a:ext cx="296" cy="216"/>
                  </a:xfrm>
                  <a:custGeom>
                    <a:avLst/>
                    <a:gdLst>
                      <a:gd name="T0" fmla="*/ 296 w 296"/>
                      <a:gd name="T1" fmla="*/ 172 h 216"/>
                      <a:gd name="T2" fmla="*/ 296 w 296"/>
                      <a:gd name="T3" fmla="*/ 216 h 216"/>
                      <a:gd name="T4" fmla="*/ 0 w 296"/>
                      <a:gd name="T5" fmla="*/ 46 h 216"/>
                      <a:gd name="T6" fmla="*/ 0 w 296"/>
                      <a:gd name="T7" fmla="*/ 0 h 216"/>
                      <a:gd name="T8" fmla="*/ 296 w 296"/>
                      <a:gd name="T9" fmla="*/ 172 h 216"/>
                    </a:gdLst>
                    <a:ahLst/>
                    <a:cxnLst>
                      <a:cxn ang="0">
                        <a:pos x="T0" y="T1"/>
                      </a:cxn>
                      <a:cxn ang="0">
                        <a:pos x="T2" y="T3"/>
                      </a:cxn>
                      <a:cxn ang="0">
                        <a:pos x="T4" y="T5"/>
                      </a:cxn>
                      <a:cxn ang="0">
                        <a:pos x="T6" y="T7"/>
                      </a:cxn>
                      <a:cxn ang="0">
                        <a:pos x="T8" y="T9"/>
                      </a:cxn>
                    </a:cxnLst>
                    <a:rect l="0" t="0" r="r" b="b"/>
                    <a:pathLst>
                      <a:path w="296" h="216">
                        <a:moveTo>
                          <a:pt x="296" y="172"/>
                        </a:moveTo>
                        <a:lnTo>
                          <a:pt x="296" y="216"/>
                        </a:lnTo>
                        <a:lnTo>
                          <a:pt x="0" y="46"/>
                        </a:lnTo>
                        <a:lnTo>
                          <a:pt x="0" y="0"/>
                        </a:lnTo>
                        <a:lnTo>
                          <a:pt x="296"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25" name="Freeform 688"/>
                  <p:cNvSpPr>
                    <a:spLocks/>
                  </p:cNvSpPr>
                  <p:nvPr/>
                </p:nvSpPr>
                <p:spPr bwMode="auto">
                  <a:xfrm>
                    <a:off x="3180" y="1618"/>
                    <a:ext cx="100" cy="72"/>
                  </a:xfrm>
                  <a:custGeom>
                    <a:avLst/>
                    <a:gdLst>
                      <a:gd name="T0" fmla="*/ 0 w 100"/>
                      <a:gd name="T1" fmla="*/ 16 h 72"/>
                      <a:gd name="T2" fmla="*/ 0 w 100"/>
                      <a:gd name="T3" fmla="*/ 0 h 72"/>
                      <a:gd name="T4" fmla="*/ 100 w 100"/>
                      <a:gd name="T5" fmla="*/ 58 h 72"/>
                      <a:gd name="T6" fmla="*/ 100 w 100"/>
                      <a:gd name="T7" fmla="*/ 72 h 72"/>
                      <a:gd name="T8" fmla="*/ 0 w 100"/>
                      <a:gd name="T9" fmla="*/ 16 h 72"/>
                    </a:gdLst>
                    <a:ahLst/>
                    <a:cxnLst>
                      <a:cxn ang="0">
                        <a:pos x="T0" y="T1"/>
                      </a:cxn>
                      <a:cxn ang="0">
                        <a:pos x="T2" y="T3"/>
                      </a:cxn>
                      <a:cxn ang="0">
                        <a:pos x="T4" y="T5"/>
                      </a:cxn>
                      <a:cxn ang="0">
                        <a:pos x="T6" y="T7"/>
                      </a:cxn>
                      <a:cxn ang="0">
                        <a:pos x="T8" y="T9"/>
                      </a:cxn>
                    </a:cxnLst>
                    <a:rect l="0" t="0" r="r" b="b"/>
                    <a:pathLst>
                      <a:path w="100" h="72">
                        <a:moveTo>
                          <a:pt x="0" y="16"/>
                        </a:moveTo>
                        <a:lnTo>
                          <a:pt x="0" y="0"/>
                        </a:lnTo>
                        <a:lnTo>
                          <a:pt x="100" y="58"/>
                        </a:lnTo>
                        <a:lnTo>
                          <a:pt x="100" y="7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26" name="Freeform 689"/>
                  <p:cNvSpPr>
                    <a:spLocks/>
                  </p:cNvSpPr>
                  <p:nvPr/>
                </p:nvSpPr>
                <p:spPr bwMode="auto">
                  <a:xfrm>
                    <a:off x="3180" y="1618"/>
                    <a:ext cx="2" cy="16"/>
                  </a:xfrm>
                  <a:custGeom>
                    <a:avLst/>
                    <a:gdLst>
                      <a:gd name="T0" fmla="*/ 0 w 2"/>
                      <a:gd name="T1" fmla="*/ 16 h 16"/>
                      <a:gd name="T2" fmla="*/ 2 w 2"/>
                      <a:gd name="T3" fmla="*/ 14 h 16"/>
                      <a:gd name="T4" fmla="*/ 2 w 2"/>
                      <a:gd name="T5" fmla="*/ 2 h 16"/>
                      <a:gd name="T6" fmla="*/ 0 w 2"/>
                      <a:gd name="T7" fmla="*/ 0 h 16"/>
                      <a:gd name="T8" fmla="*/ 0 w 2"/>
                      <a:gd name="T9" fmla="*/ 16 h 16"/>
                    </a:gdLst>
                    <a:ahLst/>
                    <a:cxnLst>
                      <a:cxn ang="0">
                        <a:pos x="T0" y="T1"/>
                      </a:cxn>
                      <a:cxn ang="0">
                        <a:pos x="T2" y="T3"/>
                      </a:cxn>
                      <a:cxn ang="0">
                        <a:pos x="T4" y="T5"/>
                      </a:cxn>
                      <a:cxn ang="0">
                        <a:pos x="T6" y="T7"/>
                      </a:cxn>
                      <a:cxn ang="0">
                        <a:pos x="T8" y="T9"/>
                      </a:cxn>
                    </a:cxnLst>
                    <a:rect l="0" t="0" r="r" b="b"/>
                    <a:pathLst>
                      <a:path w="2" h="16">
                        <a:moveTo>
                          <a:pt x="0" y="16"/>
                        </a:moveTo>
                        <a:lnTo>
                          <a:pt x="2" y="14"/>
                        </a:lnTo>
                        <a:lnTo>
                          <a:pt x="2" y="2"/>
                        </a:lnTo>
                        <a:lnTo>
                          <a:pt x="0"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27" name="Freeform 690"/>
                  <p:cNvSpPr>
                    <a:spLocks/>
                  </p:cNvSpPr>
                  <p:nvPr/>
                </p:nvSpPr>
                <p:spPr bwMode="auto">
                  <a:xfrm>
                    <a:off x="3180" y="1632"/>
                    <a:ext cx="100" cy="58"/>
                  </a:xfrm>
                  <a:custGeom>
                    <a:avLst/>
                    <a:gdLst>
                      <a:gd name="T0" fmla="*/ 100 w 100"/>
                      <a:gd name="T1" fmla="*/ 58 h 58"/>
                      <a:gd name="T2" fmla="*/ 100 w 100"/>
                      <a:gd name="T3" fmla="*/ 56 h 58"/>
                      <a:gd name="T4" fmla="*/ 2 w 100"/>
                      <a:gd name="T5" fmla="*/ 0 h 58"/>
                      <a:gd name="T6" fmla="*/ 0 w 100"/>
                      <a:gd name="T7" fmla="*/ 2 h 58"/>
                      <a:gd name="T8" fmla="*/ 100 w 100"/>
                      <a:gd name="T9" fmla="*/ 58 h 58"/>
                    </a:gdLst>
                    <a:ahLst/>
                    <a:cxnLst>
                      <a:cxn ang="0">
                        <a:pos x="T0" y="T1"/>
                      </a:cxn>
                      <a:cxn ang="0">
                        <a:pos x="T2" y="T3"/>
                      </a:cxn>
                      <a:cxn ang="0">
                        <a:pos x="T4" y="T5"/>
                      </a:cxn>
                      <a:cxn ang="0">
                        <a:pos x="T6" y="T7"/>
                      </a:cxn>
                      <a:cxn ang="0">
                        <a:pos x="T8" y="T9"/>
                      </a:cxn>
                    </a:cxnLst>
                    <a:rect l="0" t="0" r="r" b="b"/>
                    <a:pathLst>
                      <a:path w="100" h="58">
                        <a:moveTo>
                          <a:pt x="100" y="58"/>
                        </a:moveTo>
                        <a:lnTo>
                          <a:pt x="100" y="56"/>
                        </a:lnTo>
                        <a:lnTo>
                          <a:pt x="2" y="0"/>
                        </a:lnTo>
                        <a:lnTo>
                          <a:pt x="0" y="2"/>
                        </a:lnTo>
                        <a:lnTo>
                          <a:pt x="100"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28" name="Freeform 691"/>
                  <p:cNvSpPr>
                    <a:spLocks/>
                  </p:cNvSpPr>
                  <p:nvPr/>
                </p:nvSpPr>
                <p:spPr bwMode="auto">
                  <a:xfrm>
                    <a:off x="3442" y="177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29" name="Freeform 692"/>
                  <p:cNvSpPr>
                    <a:spLocks/>
                  </p:cNvSpPr>
                  <p:nvPr/>
                </p:nvSpPr>
                <p:spPr bwMode="auto">
                  <a:xfrm>
                    <a:off x="3442" y="1770"/>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30" name="Freeform 693"/>
                  <p:cNvSpPr>
                    <a:spLocks/>
                  </p:cNvSpPr>
                  <p:nvPr/>
                </p:nvSpPr>
                <p:spPr bwMode="auto">
                  <a:xfrm>
                    <a:off x="3442" y="1800"/>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31" name="Freeform 694"/>
                  <p:cNvSpPr>
                    <a:spLocks/>
                  </p:cNvSpPr>
                  <p:nvPr/>
                </p:nvSpPr>
                <p:spPr bwMode="auto">
                  <a:xfrm>
                    <a:off x="3432" y="176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32" name="Freeform 695"/>
                  <p:cNvSpPr>
                    <a:spLocks/>
                  </p:cNvSpPr>
                  <p:nvPr/>
                </p:nvSpPr>
                <p:spPr bwMode="auto">
                  <a:xfrm>
                    <a:off x="3432" y="1764"/>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33" name="Freeform 696"/>
                  <p:cNvSpPr>
                    <a:spLocks/>
                  </p:cNvSpPr>
                  <p:nvPr/>
                </p:nvSpPr>
                <p:spPr bwMode="auto">
                  <a:xfrm>
                    <a:off x="3432" y="1794"/>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34" name="Freeform 697"/>
                  <p:cNvSpPr>
                    <a:spLocks/>
                  </p:cNvSpPr>
                  <p:nvPr/>
                </p:nvSpPr>
                <p:spPr bwMode="auto">
                  <a:xfrm>
                    <a:off x="3420" y="1758"/>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35" name="Rectangle 698"/>
                  <p:cNvSpPr>
                    <a:spLocks noChangeArrowheads="1"/>
                  </p:cNvSpPr>
                  <p:nvPr/>
                </p:nvSpPr>
                <p:spPr bwMode="auto">
                  <a:xfrm>
                    <a:off x="3420" y="1758"/>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36" name="Freeform 699"/>
                  <p:cNvSpPr>
                    <a:spLocks/>
                  </p:cNvSpPr>
                  <p:nvPr/>
                </p:nvSpPr>
                <p:spPr bwMode="auto">
                  <a:xfrm>
                    <a:off x="3420" y="1788"/>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37" name="Freeform 700"/>
                  <p:cNvSpPr>
                    <a:spLocks/>
                  </p:cNvSpPr>
                  <p:nvPr/>
                </p:nvSpPr>
                <p:spPr bwMode="auto">
                  <a:xfrm>
                    <a:off x="3410" y="1752"/>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38" name="Rectangle 701"/>
                  <p:cNvSpPr>
                    <a:spLocks noChangeArrowheads="1"/>
                  </p:cNvSpPr>
                  <p:nvPr/>
                </p:nvSpPr>
                <p:spPr bwMode="auto">
                  <a:xfrm>
                    <a:off x="3410" y="1752"/>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39" name="Freeform 702"/>
                  <p:cNvSpPr>
                    <a:spLocks/>
                  </p:cNvSpPr>
                  <p:nvPr/>
                </p:nvSpPr>
                <p:spPr bwMode="auto">
                  <a:xfrm>
                    <a:off x="3410" y="1782"/>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40" name="Freeform 703"/>
                  <p:cNvSpPr>
                    <a:spLocks/>
                  </p:cNvSpPr>
                  <p:nvPr/>
                </p:nvSpPr>
                <p:spPr bwMode="auto">
                  <a:xfrm>
                    <a:off x="3400" y="174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41" name="Freeform 704"/>
                  <p:cNvSpPr>
                    <a:spLocks/>
                  </p:cNvSpPr>
                  <p:nvPr/>
                </p:nvSpPr>
                <p:spPr bwMode="auto">
                  <a:xfrm>
                    <a:off x="3400" y="1744"/>
                    <a:ext cx="2" cy="32"/>
                  </a:xfrm>
                  <a:custGeom>
                    <a:avLst/>
                    <a:gdLst>
                      <a:gd name="T0" fmla="*/ 0 w 2"/>
                      <a:gd name="T1" fmla="*/ 32 h 32"/>
                      <a:gd name="T2" fmla="*/ 0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42" name="Freeform 705"/>
                  <p:cNvSpPr>
                    <a:spLocks/>
                  </p:cNvSpPr>
                  <p:nvPr/>
                </p:nvSpPr>
                <p:spPr bwMode="auto">
                  <a:xfrm>
                    <a:off x="3400" y="1776"/>
                    <a:ext cx="6" cy="4"/>
                  </a:xfrm>
                  <a:custGeom>
                    <a:avLst/>
                    <a:gdLst>
                      <a:gd name="T0" fmla="*/ 6 w 6"/>
                      <a:gd name="T1" fmla="*/ 4 h 4"/>
                      <a:gd name="T2" fmla="*/ 6 w 6"/>
                      <a:gd name="T3" fmla="*/ 2 h 4"/>
                      <a:gd name="T4" fmla="*/ 0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0"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43" name="Freeform 706"/>
                  <p:cNvSpPr>
                    <a:spLocks/>
                  </p:cNvSpPr>
                  <p:nvPr/>
                </p:nvSpPr>
                <p:spPr bwMode="auto">
                  <a:xfrm>
                    <a:off x="3388" y="173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44" name="Freeform 707"/>
                  <p:cNvSpPr>
                    <a:spLocks/>
                  </p:cNvSpPr>
                  <p:nvPr/>
                </p:nvSpPr>
                <p:spPr bwMode="auto">
                  <a:xfrm>
                    <a:off x="3388" y="173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45" name="Freeform 708"/>
                  <p:cNvSpPr>
                    <a:spLocks/>
                  </p:cNvSpPr>
                  <p:nvPr/>
                </p:nvSpPr>
                <p:spPr bwMode="auto">
                  <a:xfrm>
                    <a:off x="3388" y="176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46" name="Freeform 709"/>
                  <p:cNvSpPr>
                    <a:spLocks/>
                  </p:cNvSpPr>
                  <p:nvPr/>
                </p:nvSpPr>
                <p:spPr bwMode="auto">
                  <a:xfrm>
                    <a:off x="3378" y="173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47" name="Freeform 710"/>
                  <p:cNvSpPr>
                    <a:spLocks/>
                  </p:cNvSpPr>
                  <p:nvPr/>
                </p:nvSpPr>
                <p:spPr bwMode="auto">
                  <a:xfrm>
                    <a:off x="3378" y="173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48" name="Freeform 711"/>
                  <p:cNvSpPr>
                    <a:spLocks/>
                  </p:cNvSpPr>
                  <p:nvPr/>
                </p:nvSpPr>
                <p:spPr bwMode="auto">
                  <a:xfrm>
                    <a:off x="3378" y="176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49" name="Freeform 712"/>
                  <p:cNvSpPr>
                    <a:spLocks/>
                  </p:cNvSpPr>
                  <p:nvPr/>
                </p:nvSpPr>
                <p:spPr bwMode="auto">
                  <a:xfrm>
                    <a:off x="3366" y="172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50" name="Freeform 713"/>
                  <p:cNvSpPr>
                    <a:spLocks/>
                  </p:cNvSpPr>
                  <p:nvPr/>
                </p:nvSpPr>
                <p:spPr bwMode="auto">
                  <a:xfrm>
                    <a:off x="3366" y="1726"/>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51" name="Freeform 714"/>
                  <p:cNvSpPr>
                    <a:spLocks/>
                  </p:cNvSpPr>
                  <p:nvPr/>
                </p:nvSpPr>
                <p:spPr bwMode="auto">
                  <a:xfrm>
                    <a:off x="3366" y="1756"/>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52" name="Freeform 715"/>
                  <p:cNvSpPr>
                    <a:spLocks/>
                  </p:cNvSpPr>
                  <p:nvPr/>
                </p:nvSpPr>
                <p:spPr bwMode="auto">
                  <a:xfrm>
                    <a:off x="3356" y="172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53" name="Freeform 716"/>
                  <p:cNvSpPr>
                    <a:spLocks/>
                  </p:cNvSpPr>
                  <p:nvPr/>
                </p:nvSpPr>
                <p:spPr bwMode="auto">
                  <a:xfrm>
                    <a:off x="3356" y="172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54" name="Freeform 717"/>
                  <p:cNvSpPr>
                    <a:spLocks/>
                  </p:cNvSpPr>
                  <p:nvPr/>
                </p:nvSpPr>
                <p:spPr bwMode="auto">
                  <a:xfrm>
                    <a:off x="3356" y="1750"/>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55" name="Freeform 718"/>
                  <p:cNvSpPr>
                    <a:spLocks/>
                  </p:cNvSpPr>
                  <p:nvPr/>
                </p:nvSpPr>
                <p:spPr bwMode="auto">
                  <a:xfrm>
                    <a:off x="3346" y="171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56" name="Freeform 719"/>
                  <p:cNvSpPr>
                    <a:spLocks/>
                  </p:cNvSpPr>
                  <p:nvPr/>
                </p:nvSpPr>
                <p:spPr bwMode="auto">
                  <a:xfrm>
                    <a:off x="3346" y="1714"/>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57" name="Freeform 720"/>
                  <p:cNvSpPr>
                    <a:spLocks/>
                  </p:cNvSpPr>
                  <p:nvPr/>
                </p:nvSpPr>
                <p:spPr bwMode="auto">
                  <a:xfrm>
                    <a:off x="3346" y="174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58" name="Freeform 721"/>
                  <p:cNvSpPr>
                    <a:spLocks/>
                  </p:cNvSpPr>
                  <p:nvPr/>
                </p:nvSpPr>
                <p:spPr bwMode="auto">
                  <a:xfrm>
                    <a:off x="3334" y="1708"/>
                    <a:ext cx="8" cy="36"/>
                  </a:xfrm>
                  <a:custGeom>
                    <a:avLst/>
                    <a:gdLst>
                      <a:gd name="T0" fmla="*/ 0 w 8"/>
                      <a:gd name="T1" fmla="*/ 30 h 36"/>
                      <a:gd name="T2" fmla="*/ 0 w 8"/>
                      <a:gd name="T3" fmla="*/ 0 h 36"/>
                      <a:gd name="T4" fmla="*/ 8 w 8"/>
                      <a:gd name="T5" fmla="*/ 4 h 36"/>
                      <a:gd name="T6" fmla="*/ 8 w 8"/>
                      <a:gd name="T7" fmla="*/ 36 h 36"/>
                      <a:gd name="T8" fmla="*/ 0 w 8"/>
                      <a:gd name="T9" fmla="*/ 30 h 36"/>
                    </a:gdLst>
                    <a:ahLst/>
                    <a:cxnLst>
                      <a:cxn ang="0">
                        <a:pos x="T0" y="T1"/>
                      </a:cxn>
                      <a:cxn ang="0">
                        <a:pos x="T2" y="T3"/>
                      </a:cxn>
                      <a:cxn ang="0">
                        <a:pos x="T4" y="T5"/>
                      </a:cxn>
                      <a:cxn ang="0">
                        <a:pos x="T6" y="T7"/>
                      </a:cxn>
                      <a:cxn ang="0">
                        <a:pos x="T8" y="T9"/>
                      </a:cxn>
                    </a:cxnLst>
                    <a:rect l="0" t="0" r="r" b="b"/>
                    <a:pathLst>
                      <a:path w="8" h="36">
                        <a:moveTo>
                          <a:pt x="0" y="30"/>
                        </a:moveTo>
                        <a:lnTo>
                          <a:pt x="0" y="0"/>
                        </a:lnTo>
                        <a:lnTo>
                          <a:pt x="8" y="4"/>
                        </a:lnTo>
                        <a:lnTo>
                          <a:pt x="8" y="36"/>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59" name="Rectangle 722"/>
                  <p:cNvSpPr>
                    <a:spLocks noChangeArrowheads="1"/>
                  </p:cNvSpPr>
                  <p:nvPr/>
                </p:nvSpPr>
                <p:spPr bwMode="auto">
                  <a:xfrm>
                    <a:off x="3334" y="1708"/>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60" name="Freeform 723"/>
                  <p:cNvSpPr>
                    <a:spLocks/>
                  </p:cNvSpPr>
                  <p:nvPr/>
                </p:nvSpPr>
                <p:spPr bwMode="auto">
                  <a:xfrm>
                    <a:off x="3334" y="1738"/>
                    <a:ext cx="8" cy="6"/>
                  </a:xfrm>
                  <a:custGeom>
                    <a:avLst/>
                    <a:gdLst>
                      <a:gd name="T0" fmla="*/ 8 w 8"/>
                      <a:gd name="T1" fmla="*/ 6 h 6"/>
                      <a:gd name="T2" fmla="*/ 8 w 8"/>
                      <a:gd name="T3" fmla="*/ 2 h 6"/>
                      <a:gd name="T4" fmla="*/ 2 w 8"/>
                      <a:gd name="T5" fmla="*/ 0 h 6"/>
                      <a:gd name="T6" fmla="*/ 0 w 8"/>
                      <a:gd name="T7" fmla="*/ 0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0"/>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61" name="Freeform 724"/>
                  <p:cNvSpPr>
                    <a:spLocks/>
                  </p:cNvSpPr>
                  <p:nvPr/>
                </p:nvSpPr>
                <p:spPr bwMode="auto">
                  <a:xfrm>
                    <a:off x="3324" y="1702"/>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62" name="Rectangle 725"/>
                  <p:cNvSpPr>
                    <a:spLocks noChangeArrowheads="1"/>
                  </p:cNvSpPr>
                  <p:nvPr/>
                </p:nvSpPr>
                <p:spPr bwMode="auto">
                  <a:xfrm>
                    <a:off x="3324" y="1702"/>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63" name="Freeform 726"/>
                  <p:cNvSpPr>
                    <a:spLocks/>
                  </p:cNvSpPr>
                  <p:nvPr/>
                </p:nvSpPr>
                <p:spPr bwMode="auto">
                  <a:xfrm>
                    <a:off x="3324" y="1732"/>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64" name="Freeform 727"/>
                  <p:cNvSpPr>
                    <a:spLocks/>
                  </p:cNvSpPr>
                  <p:nvPr/>
                </p:nvSpPr>
                <p:spPr bwMode="auto">
                  <a:xfrm>
                    <a:off x="3162" y="1604"/>
                    <a:ext cx="16" cy="22"/>
                  </a:xfrm>
                  <a:custGeom>
                    <a:avLst/>
                    <a:gdLst>
                      <a:gd name="T0" fmla="*/ 16 w 16"/>
                      <a:gd name="T1" fmla="*/ 10 h 22"/>
                      <a:gd name="T2" fmla="*/ 16 w 16"/>
                      <a:gd name="T3" fmla="*/ 22 h 22"/>
                      <a:gd name="T4" fmla="*/ 0 w 16"/>
                      <a:gd name="T5" fmla="*/ 12 h 22"/>
                      <a:gd name="T6" fmla="*/ 0 w 16"/>
                      <a:gd name="T7" fmla="*/ 0 h 22"/>
                      <a:gd name="T8" fmla="*/ 16 w 16"/>
                      <a:gd name="T9" fmla="*/ 10 h 22"/>
                    </a:gdLst>
                    <a:ahLst/>
                    <a:cxnLst>
                      <a:cxn ang="0">
                        <a:pos x="T0" y="T1"/>
                      </a:cxn>
                      <a:cxn ang="0">
                        <a:pos x="T2" y="T3"/>
                      </a:cxn>
                      <a:cxn ang="0">
                        <a:pos x="T4" y="T5"/>
                      </a:cxn>
                      <a:cxn ang="0">
                        <a:pos x="T6" y="T7"/>
                      </a:cxn>
                      <a:cxn ang="0">
                        <a:pos x="T8" y="T9"/>
                      </a:cxn>
                    </a:cxnLst>
                    <a:rect l="0" t="0" r="r" b="b"/>
                    <a:pathLst>
                      <a:path w="16" h="22">
                        <a:moveTo>
                          <a:pt x="16" y="10"/>
                        </a:moveTo>
                        <a:lnTo>
                          <a:pt x="16" y="22"/>
                        </a:lnTo>
                        <a:lnTo>
                          <a:pt x="0" y="12"/>
                        </a:lnTo>
                        <a:lnTo>
                          <a:pt x="0" y="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65" name="Freeform 728"/>
                  <p:cNvSpPr>
                    <a:spLocks/>
                  </p:cNvSpPr>
                  <p:nvPr/>
                </p:nvSpPr>
                <p:spPr bwMode="auto">
                  <a:xfrm>
                    <a:off x="3176" y="1614"/>
                    <a:ext cx="2" cy="10"/>
                  </a:xfrm>
                  <a:custGeom>
                    <a:avLst/>
                    <a:gdLst>
                      <a:gd name="T0" fmla="*/ 0 w 2"/>
                      <a:gd name="T1" fmla="*/ 2 h 10"/>
                      <a:gd name="T2" fmla="*/ 2 w 2"/>
                      <a:gd name="T3" fmla="*/ 0 h 10"/>
                      <a:gd name="T4" fmla="*/ 2 w 2"/>
                      <a:gd name="T5" fmla="*/ 10 h 10"/>
                      <a:gd name="T6" fmla="*/ 0 w 2"/>
                      <a:gd name="T7" fmla="*/ 10 h 10"/>
                      <a:gd name="T8" fmla="*/ 0 w 2"/>
                      <a:gd name="T9" fmla="*/ 2 h 10"/>
                    </a:gdLst>
                    <a:ahLst/>
                    <a:cxnLst>
                      <a:cxn ang="0">
                        <a:pos x="T0" y="T1"/>
                      </a:cxn>
                      <a:cxn ang="0">
                        <a:pos x="T2" y="T3"/>
                      </a:cxn>
                      <a:cxn ang="0">
                        <a:pos x="T4" y="T5"/>
                      </a:cxn>
                      <a:cxn ang="0">
                        <a:pos x="T6" y="T7"/>
                      </a:cxn>
                      <a:cxn ang="0">
                        <a:pos x="T8" y="T9"/>
                      </a:cxn>
                    </a:cxnLst>
                    <a:rect l="0" t="0" r="r" b="b"/>
                    <a:pathLst>
                      <a:path w="2" h="10">
                        <a:moveTo>
                          <a:pt x="0" y="2"/>
                        </a:moveTo>
                        <a:lnTo>
                          <a:pt x="2" y="0"/>
                        </a:lnTo>
                        <a:lnTo>
                          <a:pt x="2" y="10"/>
                        </a:lnTo>
                        <a:lnTo>
                          <a:pt x="0" y="10"/>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66" name="Freeform 729"/>
                  <p:cNvSpPr>
                    <a:spLocks/>
                  </p:cNvSpPr>
                  <p:nvPr/>
                </p:nvSpPr>
                <p:spPr bwMode="auto">
                  <a:xfrm>
                    <a:off x="3160" y="1604"/>
                    <a:ext cx="18" cy="12"/>
                  </a:xfrm>
                  <a:custGeom>
                    <a:avLst/>
                    <a:gdLst>
                      <a:gd name="T0" fmla="*/ 0 w 18"/>
                      <a:gd name="T1" fmla="*/ 2 h 12"/>
                      <a:gd name="T2" fmla="*/ 2 w 18"/>
                      <a:gd name="T3" fmla="*/ 0 h 12"/>
                      <a:gd name="T4" fmla="*/ 18 w 18"/>
                      <a:gd name="T5" fmla="*/ 10 h 12"/>
                      <a:gd name="T6" fmla="*/ 16 w 18"/>
                      <a:gd name="T7" fmla="*/ 12 h 12"/>
                      <a:gd name="T8" fmla="*/ 0 w 18"/>
                      <a:gd name="T9" fmla="*/ 2 h 12"/>
                    </a:gdLst>
                    <a:ahLst/>
                    <a:cxnLst>
                      <a:cxn ang="0">
                        <a:pos x="T0" y="T1"/>
                      </a:cxn>
                      <a:cxn ang="0">
                        <a:pos x="T2" y="T3"/>
                      </a:cxn>
                      <a:cxn ang="0">
                        <a:pos x="T4" y="T5"/>
                      </a:cxn>
                      <a:cxn ang="0">
                        <a:pos x="T6" y="T7"/>
                      </a:cxn>
                      <a:cxn ang="0">
                        <a:pos x="T8" y="T9"/>
                      </a:cxn>
                    </a:cxnLst>
                    <a:rect l="0" t="0" r="r" b="b"/>
                    <a:pathLst>
                      <a:path w="18" h="12">
                        <a:moveTo>
                          <a:pt x="0" y="2"/>
                        </a:moveTo>
                        <a:lnTo>
                          <a:pt x="2" y="0"/>
                        </a:lnTo>
                        <a:lnTo>
                          <a:pt x="18" y="10"/>
                        </a:lnTo>
                        <a:lnTo>
                          <a:pt x="16" y="12"/>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67" name="Freeform 730"/>
                  <p:cNvSpPr>
                    <a:spLocks/>
                  </p:cNvSpPr>
                  <p:nvPr/>
                </p:nvSpPr>
                <p:spPr bwMode="auto">
                  <a:xfrm>
                    <a:off x="3160" y="1606"/>
                    <a:ext cx="16" cy="18"/>
                  </a:xfrm>
                  <a:custGeom>
                    <a:avLst/>
                    <a:gdLst>
                      <a:gd name="T0" fmla="*/ 16 w 16"/>
                      <a:gd name="T1" fmla="*/ 10 h 18"/>
                      <a:gd name="T2" fmla="*/ 16 w 16"/>
                      <a:gd name="T3" fmla="*/ 18 h 18"/>
                      <a:gd name="T4" fmla="*/ 0 w 16"/>
                      <a:gd name="T5" fmla="*/ 10 h 18"/>
                      <a:gd name="T6" fmla="*/ 0 w 16"/>
                      <a:gd name="T7" fmla="*/ 0 h 18"/>
                      <a:gd name="T8" fmla="*/ 16 w 16"/>
                      <a:gd name="T9" fmla="*/ 10 h 18"/>
                    </a:gdLst>
                    <a:ahLst/>
                    <a:cxnLst>
                      <a:cxn ang="0">
                        <a:pos x="T0" y="T1"/>
                      </a:cxn>
                      <a:cxn ang="0">
                        <a:pos x="T2" y="T3"/>
                      </a:cxn>
                      <a:cxn ang="0">
                        <a:pos x="T4" y="T5"/>
                      </a:cxn>
                      <a:cxn ang="0">
                        <a:pos x="T6" y="T7"/>
                      </a:cxn>
                      <a:cxn ang="0">
                        <a:pos x="T8" y="T9"/>
                      </a:cxn>
                    </a:cxnLst>
                    <a:rect l="0" t="0" r="r" b="b"/>
                    <a:pathLst>
                      <a:path w="16" h="18">
                        <a:moveTo>
                          <a:pt x="16" y="10"/>
                        </a:moveTo>
                        <a:lnTo>
                          <a:pt x="16" y="18"/>
                        </a:lnTo>
                        <a:lnTo>
                          <a:pt x="0" y="10"/>
                        </a:lnTo>
                        <a:lnTo>
                          <a:pt x="0" y="0"/>
                        </a:lnTo>
                        <a:lnTo>
                          <a:pt x="16" y="10"/>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68" name="Freeform 731"/>
                  <p:cNvSpPr>
                    <a:spLocks/>
                  </p:cNvSpPr>
                  <p:nvPr/>
                </p:nvSpPr>
                <p:spPr bwMode="auto">
                  <a:xfrm>
                    <a:off x="3456" y="1510"/>
                    <a:ext cx="340" cy="242"/>
                  </a:xfrm>
                  <a:custGeom>
                    <a:avLst/>
                    <a:gdLst>
                      <a:gd name="T0" fmla="*/ 0 w 340"/>
                      <a:gd name="T1" fmla="*/ 198 h 242"/>
                      <a:gd name="T2" fmla="*/ 340 w 340"/>
                      <a:gd name="T3" fmla="*/ 0 h 242"/>
                      <a:gd name="T4" fmla="*/ 340 w 340"/>
                      <a:gd name="T5" fmla="*/ 46 h 242"/>
                      <a:gd name="T6" fmla="*/ 0 w 340"/>
                      <a:gd name="T7" fmla="*/ 242 h 242"/>
                      <a:gd name="T8" fmla="*/ 0 w 340"/>
                      <a:gd name="T9" fmla="*/ 198 h 242"/>
                    </a:gdLst>
                    <a:ahLst/>
                    <a:cxnLst>
                      <a:cxn ang="0">
                        <a:pos x="T0" y="T1"/>
                      </a:cxn>
                      <a:cxn ang="0">
                        <a:pos x="T2" y="T3"/>
                      </a:cxn>
                      <a:cxn ang="0">
                        <a:pos x="T4" y="T5"/>
                      </a:cxn>
                      <a:cxn ang="0">
                        <a:pos x="T6" y="T7"/>
                      </a:cxn>
                      <a:cxn ang="0">
                        <a:pos x="T8" y="T9"/>
                      </a:cxn>
                    </a:cxnLst>
                    <a:rect l="0" t="0" r="r" b="b"/>
                    <a:pathLst>
                      <a:path w="340" h="242">
                        <a:moveTo>
                          <a:pt x="0" y="198"/>
                        </a:moveTo>
                        <a:lnTo>
                          <a:pt x="340" y="0"/>
                        </a:lnTo>
                        <a:lnTo>
                          <a:pt x="340"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69" name="Freeform 732"/>
                  <p:cNvSpPr>
                    <a:spLocks/>
                  </p:cNvSpPr>
                  <p:nvPr/>
                </p:nvSpPr>
                <p:spPr bwMode="auto">
                  <a:xfrm>
                    <a:off x="3160" y="1338"/>
                    <a:ext cx="636" cy="370"/>
                  </a:xfrm>
                  <a:custGeom>
                    <a:avLst/>
                    <a:gdLst>
                      <a:gd name="T0" fmla="*/ 0 w 636"/>
                      <a:gd name="T1" fmla="*/ 198 h 370"/>
                      <a:gd name="T2" fmla="*/ 338 w 636"/>
                      <a:gd name="T3" fmla="*/ 0 h 370"/>
                      <a:gd name="T4" fmla="*/ 636 w 636"/>
                      <a:gd name="T5" fmla="*/ 172 h 370"/>
                      <a:gd name="T6" fmla="*/ 296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38" y="0"/>
                        </a:lnTo>
                        <a:lnTo>
                          <a:pt x="636" y="172"/>
                        </a:lnTo>
                        <a:lnTo>
                          <a:pt x="296"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70" name="Freeform 733"/>
                  <p:cNvSpPr>
                    <a:spLocks/>
                  </p:cNvSpPr>
                  <p:nvPr/>
                </p:nvSpPr>
                <p:spPr bwMode="auto">
                  <a:xfrm>
                    <a:off x="3160" y="1536"/>
                    <a:ext cx="296" cy="216"/>
                  </a:xfrm>
                  <a:custGeom>
                    <a:avLst/>
                    <a:gdLst>
                      <a:gd name="T0" fmla="*/ 296 w 296"/>
                      <a:gd name="T1" fmla="*/ 172 h 216"/>
                      <a:gd name="T2" fmla="*/ 296 w 296"/>
                      <a:gd name="T3" fmla="*/ 216 h 216"/>
                      <a:gd name="T4" fmla="*/ 0 w 296"/>
                      <a:gd name="T5" fmla="*/ 44 h 216"/>
                      <a:gd name="T6" fmla="*/ 0 w 296"/>
                      <a:gd name="T7" fmla="*/ 0 h 216"/>
                      <a:gd name="T8" fmla="*/ 296 w 296"/>
                      <a:gd name="T9" fmla="*/ 172 h 216"/>
                    </a:gdLst>
                    <a:ahLst/>
                    <a:cxnLst>
                      <a:cxn ang="0">
                        <a:pos x="T0" y="T1"/>
                      </a:cxn>
                      <a:cxn ang="0">
                        <a:pos x="T2" y="T3"/>
                      </a:cxn>
                      <a:cxn ang="0">
                        <a:pos x="T4" y="T5"/>
                      </a:cxn>
                      <a:cxn ang="0">
                        <a:pos x="T6" y="T7"/>
                      </a:cxn>
                      <a:cxn ang="0">
                        <a:pos x="T8" y="T9"/>
                      </a:cxn>
                    </a:cxnLst>
                    <a:rect l="0" t="0" r="r" b="b"/>
                    <a:pathLst>
                      <a:path w="296" h="216">
                        <a:moveTo>
                          <a:pt x="296" y="172"/>
                        </a:moveTo>
                        <a:lnTo>
                          <a:pt x="296" y="216"/>
                        </a:lnTo>
                        <a:lnTo>
                          <a:pt x="0" y="44"/>
                        </a:lnTo>
                        <a:lnTo>
                          <a:pt x="0" y="0"/>
                        </a:lnTo>
                        <a:lnTo>
                          <a:pt x="296"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71" name="Freeform 734"/>
                  <p:cNvSpPr>
                    <a:spLocks/>
                  </p:cNvSpPr>
                  <p:nvPr/>
                </p:nvSpPr>
                <p:spPr bwMode="auto">
                  <a:xfrm>
                    <a:off x="3180" y="1556"/>
                    <a:ext cx="100" cy="72"/>
                  </a:xfrm>
                  <a:custGeom>
                    <a:avLst/>
                    <a:gdLst>
                      <a:gd name="T0" fmla="*/ 0 w 100"/>
                      <a:gd name="T1" fmla="*/ 14 h 72"/>
                      <a:gd name="T2" fmla="*/ 0 w 100"/>
                      <a:gd name="T3" fmla="*/ 0 h 72"/>
                      <a:gd name="T4" fmla="*/ 100 w 100"/>
                      <a:gd name="T5" fmla="*/ 56 h 72"/>
                      <a:gd name="T6" fmla="*/ 100 w 100"/>
                      <a:gd name="T7" fmla="*/ 72 h 72"/>
                      <a:gd name="T8" fmla="*/ 0 w 100"/>
                      <a:gd name="T9" fmla="*/ 14 h 72"/>
                    </a:gdLst>
                    <a:ahLst/>
                    <a:cxnLst>
                      <a:cxn ang="0">
                        <a:pos x="T0" y="T1"/>
                      </a:cxn>
                      <a:cxn ang="0">
                        <a:pos x="T2" y="T3"/>
                      </a:cxn>
                      <a:cxn ang="0">
                        <a:pos x="T4" y="T5"/>
                      </a:cxn>
                      <a:cxn ang="0">
                        <a:pos x="T6" y="T7"/>
                      </a:cxn>
                      <a:cxn ang="0">
                        <a:pos x="T8" y="T9"/>
                      </a:cxn>
                    </a:cxnLst>
                    <a:rect l="0" t="0" r="r" b="b"/>
                    <a:pathLst>
                      <a:path w="100" h="72">
                        <a:moveTo>
                          <a:pt x="0" y="14"/>
                        </a:moveTo>
                        <a:lnTo>
                          <a:pt x="0" y="0"/>
                        </a:lnTo>
                        <a:lnTo>
                          <a:pt x="100" y="56"/>
                        </a:lnTo>
                        <a:lnTo>
                          <a:pt x="100"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72" name="Rectangle 735"/>
                  <p:cNvSpPr>
                    <a:spLocks noChangeArrowheads="1"/>
                  </p:cNvSpPr>
                  <p:nvPr/>
                </p:nvSpPr>
                <p:spPr bwMode="auto">
                  <a:xfrm>
                    <a:off x="3180" y="1556"/>
                    <a:ext cx="2" cy="1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73" name="Freeform 736"/>
                  <p:cNvSpPr>
                    <a:spLocks/>
                  </p:cNvSpPr>
                  <p:nvPr/>
                </p:nvSpPr>
                <p:spPr bwMode="auto">
                  <a:xfrm>
                    <a:off x="3180" y="1570"/>
                    <a:ext cx="100" cy="58"/>
                  </a:xfrm>
                  <a:custGeom>
                    <a:avLst/>
                    <a:gdLst>
                      <a:gd name="T0" fmla="*/ 100 w 100"/>
                      <a:gd name="T1" fmla="*/ 58 h 58"/>
                      <a:gd name="T2" fmla="*/ 100 w 100"/>
                      <a:gd name="T3" fmla="*/ 56 h 58"/>
                      <a:gd name="T4" fmla="*/ 2 w 100"/>
                      <a:gd name="T5" fmla="*/ 0 h 58"/>
                      <a:gd name="T6" fmla="*/ 0 w 100"/>
                      <a:gd name="T7" fmla="*/ 0 h 58"/>
                      <a:gd name="T8" fmla="*/ 100 w 100"/>
                      <a:gd name="T9" fmla="*/ 58 h 58"/>
                    </a:gdLst>
                    <a:ahLst/>
                    <a:cxnLst>
                      <a:cxn ang="0">
                        <a:pos x="T0" y="T1"/>
                      </a:cxn>
                      <a:cxn ang="0">
                        <a:pos x="T2" y="T3"/>
                      </a:cxn>
                      <a:cxn ang="0">
                        <a:pos x="T4" y="T5"/>
                      </a:cxn>
                      <a:cxn ang="0">
                        <a:pos x="T6" y="T7"/>
                      </a:cxn>
                      <a:cxn ang="0">
                        <a:pos x="T8" y="T9"/>
                      </a:cxn>
                    </a:cxnLst>
                    <a:rect l="0" t="0" r="r" b="b"/>
                    <a:pathLst>
                      <a:path w="100" h="58">
                        <a:moveTo>
                          <a:pt x="100" y="58"/>
                        </a:moveTo>
                        <a:lnTo>
                          <a:pt x="100" y="56"/>
                        </a:lnTo>
                        <a:lnTo>
                          <a:pt x="2" y="0"/>
                        </a:lnTo>
                        <a:lnTo>
                          <a:pt x="0" y="0"/>
                        </a:lnTo>
                        <a:lnTo>
                          <a:pt x="100"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74" name="Freeform 737"/>
                  <p:cNvSpPr>
                    <a:spLocks/>
                  </p:cNvSpPr>
                  <p:nvPr/>
                </p:nvSpPr>
                <p:spPr bwMode="auto">
                  <a:xfrm>
                    <a:off x="3442" y="1706"/>
                    <a:ext cx="8" cy="36"/>
                  </a:xfrm>
                  <a:custGeom>
                    <a:avLst/>
                    <a:gdLst>
                      <a:gd name="T0" fmla="*/ 0 w 8"/>
                      <a:gd name="T1" fmla="*/ 32 h 36"/>
                      <a:gd name="T2" fmla="*/ 0 w 8"/>
                      <a:gd name="T3" fmla="*/ 0 h 36"/>
                      <a:gd name="T4" fmla="*/ 8 w 8"/>
                      <a:gd name="T5" fmla="*/ 6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6"/>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75" name="Freeform 738"/>
                  <p:cNvSpPr>
                    <a:spLocks/>
                  </p:cNvSpPr>
                  <p:nvPr/>
                </p:nvSpPr>
                <p:spPr bwMode="auto">
                  <a:xfrm>
                    <a:off x="3442" y="170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76" name="Freeform 739"/>
                  <p:cNvSpPr>
                    <a:spLocks/>
                  </p:cNvSpPr>
                  <p:nvPr/>
                </p:nvSpPr>
                <p:spPr bwMode="auto">
                  <a:xfrm>
                    <a:off x="3442" y="1738"/>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77" name="Freeform 740"/>
                  <p:cNvSpPr>
                    <a:spLocks/>
                  </p:cNvSpPr>
                  <p:nvPr/>
                </p:nvSpPr>
                <p:spPr bwMode="auto">
                  <a:xfrm>
                    <a:off x="3432" y="170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78" name="Freeform 741"/>
                  <p:cNvSpPr>
                    <a:spLocks/>
                  </p:cNvSpPr>
                  <p:nvPr/>
                </p:nvSpPr>
                <p:spPr bwMode="auto">
                  <a:xfrm>
                    <a:off x="3432" y="170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79" name="Freeform 742"/>
                  <p:cNvSpPr>
                    <a:spLocks/>
                  </p:cNvSpPr>
                  <p:nvPr/>
                </p:nvSpPr>
                <p:spPr bwMode="auto">
                  <a:xfrm>
                    <a:off x="3432" y="1732"/>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80" name="Freeform 743"/>
                  <p:cNvSpPr>
                    <a:spLocks/>
                  </p:cNvSpPr>
                  <p:nvPr/>
                </p:nvSpPr>
                <p:spPr bwMode="auto">
                  <a:xfrm>
                    <a:off x="3420" y="169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81" name="Freeform 744"/>
                  <p:cNvSpPr>
                    <a:spLocks/>
                  </p:cNvSpPr>
                  <p:nvPr/>
                </p:nvSpPr>
                <p:spPr bwMode="auto">
                  <a:xfrm>
                    <a:off x="3420" y="169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82" name="Freeform 745"/>
                  <p:cNvSpPr>
                    <a:spLocks/>
                  </p:cNvSpPr>
                  <p:nvPr/>
                </p:nvSpPr>
                <p:spPr bwMode="auto">
                  <a:xfrm>
                    <a:off x="3420" y="1724"/>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83" name="Freeform 746"/>
                  <p:cNvSpPr>
                    <a:spLocks/>
                  </p:cNvSpPr>
                  <p:nvPr/>
                </p:nvSpPr>
                <p:spPr bwMode="auto">
                  <a:xfrm>
                    <a:off x="3410" y="168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84" name="Freeform 747"/>
                  <p:cNvSpPr>
                    <a:spLocks/>
                  </p:cNvSpPr>
                  <p:nvPr/>
                </p:nvSpPr>
                <p:spPr bwMode="auto">
                  <a:xfrm>
                    <a:off x="3410" y="168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85" name="Freeform 748"/>
                  <p:cNvSpPr>
                    <a:spLocks/>
                  </p:cNvSpPr>
                  <p:nvPr/>
                </p:nvSpPr>
                <p:spPr bwMode="auto">
                  <a:xfrm>
                    <a:off x="3410" y="171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86" name="Freeform 749"/>
                  <p:cNvSpPr>
                    <a:spLocks/>
                  </p:cNvSpPr>
                  <p:nvPr/>
                </p:nvSpPr>
                <p:spPr bwMode="auto">
                  <a:xfrm>
                    <a:off x="3400" y="168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87" name="Freeform 750"/>
                  <p:cNvSpPr>
                    <a:spLocks/>
                  </p:cNvSpPr>
                  <p:nvPr/>
                </p:nvSpPr>
                <p:spPr bwMode="auto">
                  <a:xfrm>
                    <a:off x="3400" y="1682"/>
                    <a:ext cx="2" cy="32"/>
                  </a:xfrm>
                  <a:custGeom>
                    <a:avLst/>
                    <a:gdLst>
                      <a:gd name="T0" fmla="*/ 0 w 2"/>
                      <a:gd name="T1" fmla="*/ 32 h 32"/>
                      <a:gd name="T2" fmla="*/ 0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88" name="Freeform 751"/>
                  <p:cNvSpPr>
                    <a:spLocks/>
                  </p:cNvSpPr>
                  <p:nvPr/>
                </p:nvSpPr>
                <p:spPr bwMode="auto">
                  <a:xfrm>
                    <a:off x="3400" y="1712"/>
                    <a:ext cx="6" cy="6"/>
                  </a:xfrm>
                  <a:custGeom>
                    <a:avLst/>
                    <a:gdLst>
                      <a:gd name="T0" fmla="*/ 6 w 6"/>
                      <a:gd name="T1" fmla="*/ 6 h 6"/>
                      <a:gd name="T2" fmla="*/ 6 w 6"/>
                      <a:gd name="T3" fmla="*/ 4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89" name="Freeform 752"/>
                  <p:cNvSpPr>
                    <a:spLocks/>
                  </p:cNvSpPr>
                  <p:nvPr/>
                </p:nvSpPr>
                <p:spPr bwMode="auto">
                  <a:xfrm>
                    <a:off x="3388" y="167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90" name="Freeform 753"/>
                  <p:cNvSpPr>
                    <a:spLocks/>
                  </p:cNvSpPr>
                  <p:nvPr/>
                </p:nvSpPr>
                <p:spPr bwMode="auto">
                  <a:xfrm>
                    <a:off x="3388" y="167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91" name="Freeform 754"/>
                  <p:cNvSpPr>
                    <a:spLocks/>
                  </p:cNvSpPr>
                  <p:nvPr/>
                </p:nvSpPr>
                <p:spPr bwMode="auto">
                  <a:xfrm>
                    <a:off x="3388" y="1706"/>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92" name="Freeform 755"/>
                  <p:cNvSpPr>
                    <a:spLocks/>
                  </p:cNvSpPr>
                  <p:nvPr/>
                </p:nvSpPr>
                <p:spPr bwMode="auto">
                  <a:xfrm>
                    <a:off x="3378" y="167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93" name="Freeform 756"/>
                  <p:cNvSpPr>
                    <a:spLocks/>
                  </p:cNvSpPr>
                  <p:nvPr/>
                </p:nvSpPr>
                <p:spPr bwMode="auto">
                  <a:xfrm>
                    <a:off x="3378" y="1670"/>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94" name="Freeform 757"/>
                  <p:cNvSpPr>
                    <a:spLocks/>
                  </p:cNvSpPr>
                  <p:nvPr/>
                </p:nvSpPr>
                <p:spPr bwMode="auto">
                  <a:xfrm>
                    <a:off x="3378" y="1700"/>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95" name="Freeform 758"/>
                  <p:cNvSpPr>
                    <a:spLocks/>
                  </p:cNvSpPr>
                  <p:nvPr/>
                </p:nvSpPr>
                <p:spPr bwMode="auto">
                  <a:xfrm>
                    <a:off x="3366" y="1664"/>
                    <a:ext cx="8" cy="36"/>
                  </a:xfrm>
                  <a:custGeom>
                    <a:avLst/>
                    <a:gdLst>
                      <a:gd name="T0" fmla="*/ 0 w 8"/>
                      <a:gd name="T1" fmla="*/ 30 h 36"/>
                      <a:gd name="T2" fmla="*/ 0 w 8"/>
                      <a:gd name="T3" fmla="*/ 0 h 36"/>
                      <a:gd name="T4" fmla="*/ 8 w 8"/>
                      <a:gd name="T5" fmla="*/ 4 h 36"/>
                      <a:gd name="T6" fmla="*/ 8 w 8"/>
                      <a:gd name="T7" fmla="*/ 36 h 36"/>
                      <a:gd name="T8" fmla="*/ 0 w 8"/>
                      <a:gd name="T9" fmla="*/ 30 h 36"/>
                    </a:gdLst>
                    <a:ahLst/>
                    <a:cxnLst>
                      <a:cxn ang="0">
                        <a:pos x="T0" y="T1"/>
                      </a:cxn>
                      <a:cxn ang="0">
                        <a:pos x="T2" y="T3"/>
                      </a:cxn>
                      <a:cxn ang="0">
                        <a:pos x="T4" y="T5"/>
                      </a:cxn>
                      <a:cxn ang="0">
                        <a:pos x="T6" y="T7"/>
                      </a:cxn>
                      <a:cxn ang="0">
                        <a:pos x="T8" y="T9"/>
                      </a:cxn>
                    </a:cxnLst>
                    <a:rect l="0" t="0" r="r" b="b"/>
                    <a:pathLst>
                      <a:path w="8" h="36">
                        <a:moveTo>
                          <a:pt x="0" y="30"/>
                        </a:moveTo>
                        <a:lnTo>
                          <a:pt x="0" y="0"/>
                        </a:lnTo>
                        <a:lnTo>
                          <a:pt x="8" y="4"/>
                        </a:lnTo>
                        <a:lnTo>
                          <a:pt x="8" y="36"/>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96" name="Rectangle 759"/>
                  <p:cNvSpPr>
                    <a:spLocks noChangeArrowheads="1"/>
                  </p:cNvSpPr>
                  <p:nvPr/>
                </p:nvSpPr>
                <p:spPr bwMode="auto">
                  <a:xfrm>
                    <a:off x="3366" y="166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97" name="Freeform 760"/>
                  <p:cNvSpPr>
                    <a:spLocks/>
                  </p:cNvSpPr>
                  <p:nvPr/>
                </p:nvSpPr>
                <p:spPr bwMode="auto">
                  <a:xfrm>
                    <a:off x="3366" y="1694"/>
                    <a:ext cx="8" cy="6"/>
                  </a:xfrm>
                  <a:custGeom>
                    <a:avLst/>
                    <a:gdLst>
                      <a:gd name="T0" fmla="*/ 8 w 8"/>
                      <a:gd name="T1" fmla="*/ 6 h 6"/>
                      <a:gd name="T2" fmla="*/ 8 w 8"/>
                      <a:gd name="T3" fmla="*/ 2 h 6"/>
                      <a:gd name="T4" fmla="*/ 2 w 8"/>
                      <a:gd name="T5" fmla="*/ 0 h 6"/>
                      <a:gd name="T6" fmla="*/ 0 w 8"/>
                      <a:gd name="T7" fmla="*/ 0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0"/>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98" name="Freeform 761"/>
                  <p:cNvSpPr>
                    <a:spLocks/>
                  </p:cNvSpPr>
                  <p:nvPr/>
                </p:nvSpPr>
                <p:spPr bwMode="auto">
                  <a:xfrm>
                    <a:off x="3356" y="1658"/>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499" name="Rectangle 762"/>
                  <p:cNvSpPr>
                    <a:spLocks noChangeArrowheads="1"/>
                  </p:cNvSpPr>
                  <p:nvPr/>
                </p:nvSpPr>
                <p:spPr bwMode="auto">
                  <a:xfrm>
                    <a:off x="3356" y="1658"/>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00" name="Freeform 763"/>
                  <p:cNvSpPr>
                    <a:spLocks/>
                  </p:cNvSpPr>
                  <p:nvPr/>
                </p:nvSpPr>
                <p:spPr bwMode="auto">
                  <a:xfrm>
                    <a:off x="3356" y="1688"/>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01" name="Freeform 764"/>
                  <p:cNvSpPr>
                    <a:spLocks/>
                  </p:cNvSpPr>
                  <p:nvPr/>
                </p:nvSpPr>
                <p:spPr bwMode="auto">
                  <a:xfrm>
                    <a:off x="3346" y="1650"/>
                    <a:ext cx="6" cy="36"/>
                  </a:xfrm>
                  <a:custGeom>
                    <a:avLst/>
                    <a:gdLst>
                      <a:gd name="T0" fmla="*/ 0 w 6"/>
                      <a:gd name="T1" fmla="*/ 32 h 36"/>
                      <a:gd name="T2" fmla="*/ 0 w 6"/>
                      <a:gd name="T3" fmla="*/ 0 h 36"/>
                      <a:gd name="T4" fmla="*/ 6 w 6"/>
                      <a:gd name="T5" fmla="*/ 6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6"/>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02" name="Freeform 765"/>
                  <p:cNvSpPr>
                    <a:spLocks/>
                  </p:cNvSpPr>
                  <p:nvPr/>
                </p:nvSpPr>
                <p:spPr bwMode="auto">
                  <a:xfrm>
                    <a:off x="3346" y="165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03" name="Freeform 766"/>
                  <p:cNvSpPr>
                    <a:spLocks/>
                  </p:cNvSpPr>
                  <p:nvPr/>
                </p:nvSpPr>
                <p:spPr bwMode="auto">
                  <a:xfrm>
                    <a:off x="3346" y="1682"/>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04" name="Freeform 767"/>
                  <p:cNvSpPr>
                    <a:spLocks/>
                  </p:cNvSpPr>
                  <p:nvPr/>
                </p:nvSpPr>
                <p:spPr bwMode="auto">
                  <a:xfrm>
                    <a:off x="3334" y="164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05" name="Freeform 768"/>
                  <p:cNvSpPr>
                    <a:spLocks/>
                  </p:cNvSpPr>
                  <p:nvPr/>
                </p:nvSpPr>
                <p:spPr bwMode="auto">
                  <a:xfrm>
                    <a:off x="3334" y="1644"/>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06" name="Freeform 769"/>
                  <p:cNvSpPr>
                    <a:spLocks/>
                  </p:cNvSpPr>
                  <p:nvPr/>
                </p:nvSpPr>
                <p:spPr bwMode="auto">
                  <a:xfrm>
                    <a:off x="3334" y="1676"/>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07" name="Freeform 770"/>
                  <p:cNvSpPr>
                    <a:spLocks/>
                  </p:cNvSpPr>
                  <p:nvPr/>
                </p:nvSpPr>
                <p:spPr bwMode="auto">
                  <a:xfrm>
                    <a:off x="3324" y="163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08" name="Freeform 771"/>
                  <p:cNvSpPr>
                    <a:spLocks/>
                  </p:cNvSpPr>
                  <p:nvPr/>
                </p:nvSpPr>
                <p:spPr bwMode="auto">
                  <a:xfrm>
                    <a:off x="3324" y="163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09" name="Freeform 772"/>
                  <p:cNvSpPr>
                    <a:spLocks/>
                  </p:cNvSpPr>
                  <p:nvPr/>
                </p:nvSpPr>
                <p:spPr bwMode="auto">
                  <a:xfrm>
                    <a:off x="3324" y="166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10" name="Freeform 773"/>
                  <p:cNvSpPr>
                    <a:spLocks/>
                  </p:cNvSpPr>
                  <p:nvPr/>
                </p:nvSpPr>
                <p:spPr bwMode="auto">
                  <a:xfrm>
                    <a:off x="3162" y="1540"/>
                    <a:ext cx="16" cy="22"/>
                  </a:xfrm>
                  <a:custGeom>
                    <a:avLst/>
                    <a:gdLst>
                      <a:gd name="T0" fmla="*/ 16 w 16"/>
                      <a:gd name="T1" fmla="*/ 10 h 22"/>
                      <a:gd name="T2" fmla="*/ 16 w 16"/>
                      <a:gd name="T3" fmla="*/ 22 h 22"/>
                      <a:gd name="T4" fmla="*/ 0 w 16"/>
                      <a:gd name="T5" fmla="*/ 12 h 22"/>
                      <a:gd name="T6" fmla="*/ 0 w 16"/>
                      <a:gd name="T7" fmla="*/ 0 h 22"/>
                      <a:gd name="T8" fmla="*/ 16 w 16"/>
                      <a:gd name="T9" fmla="*/ 10 h 22"/>
                    </a:gdLst>
                    <a:ahLst/>
                    <a:cxnLst>
                      <a:cxn ang="0">
                        <a:pos x="T0" y="T1"/>
                      </a:cxn>
                      <a:cxn ang="0">
                        <a:pos x="T2" y="T3"/>
                      </a:cxn>
                      <a:cxn ang="0">
                        <a:pos x="T4" y="T5"/>
                      </a:cxn>
                      <a:cxn ang="0">
                        <a:pos x="T6" y="T7"/>
                      </a:cxn>
                      <a:cxn ang="0">
                        <a:pos x="T8" y="T9"/>
                      </a:cxn>
                    </a:cxnLst>
                    <a:rect l="0" t="0" r="r" b="b"/>
                    <a:pathLst>
                      <a:path w="16" h="22">
                        <a:moveTo>
                          <a:pt x="16" y="10"/>
                        </a:moveTo>
                        <a:lnTo>
                          <a:pt x="16" y="22"/>
                        </a:lnTo>
                        <a:lnTo>
                          <a:pt x="0" y="12"/>
                        </a:lnTo>
                        <a:lnTo>
                          <a:pt x="0" y="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11" name="Freeform 774"/>
                  <p:cNvSpPr>
                    <a:spLocks/>
                  </p:cNvSpPr>
                  <p:nvPr/>
                </p:nvSpPr>
                <p:spPr bwMode="auto">
                  <a:xfrm>
                    <a:off x="3176" y="1552"/>
                    <a:ext cx="2" cy="10"/>
                  </a:xfrm>
                  <a:custGeom>
                    <a:avLst/>
                    <a:gdLst>
                      <a:gd name="T0" fmla="*/ 0 w 2"/>
                      <a:gd name="T1" fmla="*/ 0 h 10"/>
                      <a:gd name="T2" fmla="*/ 2 w 2"/>
                      <a:gd name="T3" fmla="*/ 0 h 10"/>
                      <a:gd name="T4" fmla="*/ 2 w 2"/>
                      <a:gd name="T5" fmla="*/ 8 h 10"/>
                      <a:gd name="T6" fmla="*/ 0 w 2"/>
                      <a:gd name="T7" fmla="*/ 10 h 10"/>
                      <a:gd name="T8" fmla="*/ 0 w 2"/>
                      <a:gd name="T9" fmla="*/ 0 h 10"/>
                    </a:gdLst>
                    <a:ahLst/>
                    <a:cxnLst>
                      <a:cxn ang="0">
                        <a:pos x="T0" y="T1"/>
                      </a:cxn>
                      <a:cxn ang="0">
                        <a:pos x="T2" y="T3"/>
                      </a:cxn>
                      <a:cxn ang="0">
                        <a:pos x="T4" y="T5"/>
                      </a:cxn>
                      <a:cxn ang="0">
                        <a:pos x="T6" y="T7"/>
                      </a:cxn>
                      <a:cxn ang="0">
                        <a:pos x="T8" y="T9"/>
                      </a:cxn>
                    </a:cxnLst>
                    <a:rect l="0" t="0" r="r" b="b"/>
                    <a:pathLst>
                      <a:path w="2" h="10">
                        <a:moveTo>
                          <a:pt x="0" y="0"/>
                        </a:moveTo>
                        <a:lnTo>
                          <a:pt x="2" y="0"/>
                        </a:lnTo>
                        <a:lnTo>
                          <a:pt x="2" y="8"/>
                        </a:lnTo>
                        <a:lnTo>
                          <a:pt x="0" y="10"/>
                        </a:lnTo>
                        <a:lnTo>
                          <a:pt x="0" y="0"/>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12" name="Freeform 775"/>
                  <p:cNvSpPr>
                    <a:spLocks/>
                  </p:cNvSpPr>
                  <p:nvPr/>
                </p:nvSpPr>
                <p:spPr bwMode="auto">
                  <a:xfrm>
                    <a:off x="3160" y="1542"/>
                    <a:ext cx="18" cy="10"/>
                  </a:xfrm>
                  <a:custGeom>
                    <a:avLst/>
                    <a:gdLst>
                      <a:gd name="T0" fmla="*/ 0 w 18"/>
                      <a:gd name="T1" fmla="*/ 2 h 10"/>
                      <a:gd name="T2" fmla="*/ 2 w 18"/>
                      <a:gd name="T3" fmla="*/ 0 h 10"/>
                      <a:gd name="T4" fmla="*/ 18 w 18"/>
                      <a:gd name="T5" fmla="*/ 10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2" y="0"/>
                        </a:lnTo>
                        <a:lnTo>
                          <a:pt x="18" y="10"/>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13" name="Freeform 776"/>
                  <p:cNvSpPr>
                    <a:spLocks/>
                  </p:cNvSpPr>
                  <p:nvPr/>
                </p:nvSpPr>
                <p:spPr bwMode="auto">
                  <a:xfrm>
                    <a:off x="3160" y="1544"/>
                    <a:ext cx="16" cy="18"/>
                  </a:xfrm>
                  <a:custGeom>
                    <a:avLst/>
                    <a:gdLst>
                      <a:gd name="T0" fmla="*/ 16 w 16"/>
                      <a:gd name="T1" fmla="*/ 8 h 18"/>
                      <a:gd name="T2" fmla="*/ 16 w 16"/>
                      <a:gd name="T3" fmla="*/ 18 h 18"/>
                      <a:gd name="T4" fmla="*/ 0 w 16"/>
                      <a:gd name="T5" fmla="*/ 10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10"/>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14" name="Freeform 777"/>
                  <p:cNvSpPr>
                    <a:spLocks/>
                  </p:cNvSpPr>
                  <p:nvPr/>
                </p:nvSpPr>
                <p:spPr bwMode="auto">
                  <a:xfrm>
                    <a:off x="3456" y="1448"/>
                    <a:ext cx="340" cy="242"/>
                  </a:xfrm>
                  <a:custGeom>
                    <a:avLst/>
                    <a:gdLst>
                      <a:gd name="T0" fmla="*/ 0 w 340"/>
                      <a:gd name="T1" fmla="*/ 196 h 242"/>
                      <a:gd name="T2" fmla="*/ 340 w 340"/>
                      <a:gd name="T3" fmla="*/ 0 h 242"/>
                      <a:gd name="T4" fmla="*/ 340 w 340"/>
                      <a:gd name="T5" fmla="*/ 44 h 242"/>
                      <a:gd name="T6" fmla="*/ 0 w 340"/>
                      <a:gd name="T7" fmla="*/ 242 h 242"/>
                      <a:gd name="T8" fmla="*/ 0 w 340"/>
                      <a:gd name="T9" fmla="*/ 196 h 242"/>
                    </a:gdLst>
                    <a:ahLst/>
                    <a:cxnLst>
                      <a:cxn ang="0">
                        <a:pos x="T0" y="T1"/>
                      </a:cxn>
                      <a:cxn ang="0">
                        <a:pos x="T2" y="T3"/>
                      </a:cxn>
                      <a:cxn ang="0">
                        <a:pos x="T4" y="T5"/>
                      </a:cxn>
                      <a:cxn ang="0">
                        <a:pos x="T6" y="T7"/>
                      </a:cxn>
                      <a:cxn ang="0">
                        <a:pos x="T8" y="T9"/>
                      </a:cxn>
                    </a:cxnLst>
                    <a:rect l="0" t="0" r="r" b="b"/>
                    <a:pathLst>
                      <a:path w="340" h="242">
                        <a:moveTo>
                          <a:pt x="0" y="196"/>
                        </a:moveTo>
                        <a:lnTo>
                          <a:pt x="340" y="0"/>
                        </a:lnTo>
                        <a:lnTo>
                          <a:pt x="340" y="44"/>
                        </a:lnTo>
                        <a:lnTo>
                          <a:pt x="0" y="242"/>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15" name="Freeform 778"/>
                  <p:cNvSpPr>
                    <a:spLocks/>
                  </p:cNvSpPr>
                  <p:nvPr/>
                </p:nvSpPr>
                <p:spPr bwMode="auto">
                  <a:xfrm>
                    <a:off x="3160" y="1276"/>
                    <a:ext cx="636" cy="368"/>
                  </a:xfrm>
                  <a:custGeom>
                    <a:avLst/>
                    <a:gdLst>
                      <a:gd name="T0" fmla="*/ 0 w 636"/>
                      <a:gd name="T1" fmla="*/ 196 h 368"/>
                      <a:gd name="T2" fmla="*/ 338 w 636"/>
                      <a:gd name="T3" fmla="*/ 0 h 368"/>
                      <a:gd name="T4" fmla="*/ 636 w 636"/>
                      <a:gd name="T5" fmla="*/ 172 h 368"/>
                      <a:gd name="T6" fmla="*/ 296 w 636"/>
                      <a:gd name="T7" fmla="*/ 368 h 368"/>
                      <a:gd name="T8" fmla="*/ 0 w 636"/>
                      <a:gd name="T9" fmla="*/ 196 h 368"/>
                    </a:gdLst>
                    <a:ahLst/>
                    <a:cxnLst>
                      <a:cxn ang="0">
                        <a:pos x="T0" y="T1"/>
                      </a:cxn>
                      <a:cxn ang="0">
                        <a:pos x="T2" y="T3"/>
                      </a:cxn>
                      <a:cxn ang="0">
                        <a:pos x="T4" y="T5"/>
                      </a:cxn>
                      <a:cxn ang="0">
                        <a:pos x="T6" y="T7"/>
                      </a:cxn>
                      <a:cxn ang="0">
                        <a:pos x="T8" y="T9"/>
                      </a:cxn>
                    </a:cxnLst>
                    <a:rect l="0" t="0" r="r" b="b"/>
                    <a:pathLst>
                      <a:path w="636" h="368">
                        <a:moveTo>
                          <a:pt x="0" y="196"/>
                        </a:moveTo>
                        <a:lnTo>
                          <a:pt x="338" y="0"/>
                        </a:lnTo>
                        <a:lnTo>
                          <a:pt x="636" y="172"/>
                        </a:lnTo>
                        <a:lnTo>
                          <a:pt x="296" y="368"/>
                        </a:lnTo>
                        <a:lnTo>
                          <a:pt x="0" y="19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16" name="Freeform 779"/>
                  <p:cNvSpPr>
                    <a:spLocks/>
                  </p:cNvSpPr>
                  <p:nvPr/>
                </p:nvSpPr>
                <p:spPr bwMode="auto">
                  <a:xfrm>
                    <a:off x="3160" y="1472"/>
                    <a:ext cx="296" cy="218"/>
                  </a:xfrm>
                  <a:custGeom>
                    <a:avLst/>
                    <a:gdLst>
                      <a:gd name="T0" fmla="*/ 296 w 296"/>
                      <a:gd name="T1" fmla="*/ 172 h 218"/>
                      <a:gd name="T2" fmla="*/ 296 w 296"/>
                      <a:gd name="T3" fmla="*/ 218 h 218"/>
                      <a:gd name="T4" fmla="*/ 0 w 296"/>
                      <a:gd name="T5" fmla="*/ 46 h 218"/>
                      <a:gd name="T6" fmla="*/ 0 w 296"/>
                      <a:gd name="T7" fmla="*/ 0 h 218"/>
                      <a:gd name="T8" fmla="*/ 296 w 296"/>
                      <a:gd name="T9" fmla="*/ 172 h 218"/>
                    </a:gdLst>
                    <a:ahLst/>
                    <a:cxnLst>
                      <a:cxn ang="0">
                        <a:pos x="T0" y="T1"/>
                      </a:cxn>
                      <a:cxn ang="0">
                        <a:pos x="T2" y="T3"/>
                      </a:cxn>
                      <a:cxn ang="0">
                        <a:pos x="T4" y="T5"/>
                      </a:cxn>
                      <a:cxn ang="0">
                        <a:pos x="T6" y="T7"/>
                      </a:cxn>
                      <a:cxn ang="0">
                        <a:pos x="T8" y="T9"/>
                      </a:cxn>
                    </a:cxnLst>
                    <a:rect l="0" t="0" r="r" b="b"/>
                    <a:pathLst>
                      <a:path w="296" h="218">
                        <a:moveTo>
                          <a:pt x="296" y="172"/>
                        </a:moveTo>
                        <a:lnTo>
                          <a:pt x="296" y="218"/>
                        </a:lnTo>
                        <a:lnTo>
                          <a:pt x="0" y="46"/>
                        </a:lnTo>
                        <a:lnTo>
                          <a:pt x="0" y="0"/>
                        </a:lnTo>
                        <a:lnTo>
                          <a:pt x="296"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17" name="Freeform 780"/>
                  <p:cNvSpPr>
                    <a:spLocks/>
                  </p:cNvSpPr>
                  <p:nvPr/>
                </p:nvSpPr>
                <p:spPr bwMode="auto">
                  <a:xfrm>
                    <a:off x="3180" y="1494"/>
                    <a:ext cx="100" cy="72"/>
                  </a:xfrm>
                  <a:custGeom>
                    <a:avLst/>
                    <a:gdLst>
                      <a:gd name="T0" fmla="*/ 0 w 100"/>
                      <a:gd name="T1" fmla="*/ 14 h 72"/>
                      <a:gd name="T2" fmla="*/ 0 w 100"/>
                      <a:gd name="T3" fmla="*/ 0 h 72"/>
                      <a:gd name="T4" fmla="*/ 100 w 100"/>
                      <a:gd name="T5" fmla="*/ 56 h 72"/>
                      <a:gd name="T6" fmla="*/ 100 w 100"/>
                      <a:gd name="T7" fmla="*/ 72 h 72"/>
                      <a:gd name="T8" fmla="*/ 0 w 100"/>
                      <a:gd name="T9" fmla="*/ 14 h 72"/>
                    </a:gdLst>
                    <a:ahLst/>
                    <a:cxnLst>
                      <a:cxn ang="0">
                        <a:pos x="T0" y="T1"/>
                      </a:cxn>
                      <a:cxn ang="0">
                        <a:pos x="T2" y="T3"/>
                      </a:cxn>
                      <a:cxn ang="0">
                        <a:pos x="T4" y="T5"/>
                      </a:cxn>
                      <a:cxn ang="0">
                        <a:pos x="T6" y="T7"/>
                      </a:cxn>
                      <a:cxn ang="0">
                        <a:pos x="T8" y="T9"/>
                      </a:cxn>
                    </a:cxnLst>
                    <a:rect l="0" t="0" r="r" b="b"/>
                    <a:pathLst>
                      <a:path w="100" h="72">
                        <a:moveTo>
                          <a:pt x="0" y="14"/>
                        </a:moveTo>
                        <a:lnTo>
                          <a:pt x="0" y="0"/>
                        </a:lnTo>
                        <a:lnTo>
                          <a:pt x="100" y="56"/>
                        </a:lnTo>
                        <a:lnTo>
                          <a:pt x="100"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18" name="Freeform 781"/>
                  <p:cNvSpPr>
                    <a:spLocks/>
                  </p:cNvSpPr>
                  <p:nvPr/>
                </p:nvSpPr>
                <p:spPr bwMode="auto">
                  <a:xfrm>
                    <a:off x="3180" y="1494"/>
                    <a:ext cx="2" cy="14"/>
                  </a:xfrm>
                  <a:custGeom>
                    <a:avLst/>
                    <a:gdLst>
                      <a:gd name="T0" fmla="*/ 0 w 2"/>
                      <a:gd name="T1" fmla="*/ 14 h 14"/>
                      <a:gd name="T2" fmla="*/ 2 w 2"/>
                      <a:gd name="T3" fmla="*/ 12 h 14"/>
                      <a:gd name="T4" fmla="*/ 2 w 2"/>
                      <a:gd name="T5" fmla="*/ 0 h 14"/>
                      <a:gd name="T6" fmla="*/ 0 w 2"/>
                      <a:gd name="T7" fmla="*/ 0 h 14"/>
                      <a:gd name="T8" fmla="*/ 0 w 2"/>
                      <a:gd name="T9" fmla="*/ 14 h 14"/>
                    </a:gdLst>
                    <a:ahLst/>
                    <a:cxnLst>
                      <a:cxn ang="0">
                        <a:pos x="T0" y="T1"/>
                      </a:cxn>
                      <a:cxn ang="0">
                        <a:pos x="T2" y="T3"/>
                      </a:cxn>
                      <a:cxn ang="0">
                        <a:pos x="T4" y="T5"/>
                      </a:cxn>
                      <a:cxn ang="0">
                        <a:pos x="T6" y="T7"/>
                      </a:cxn>
                      <a:cxn ang="0">
                        <a:pos x="T8" y="T9"/>
                      </a:cxn>
                    </a:cxnLst>
                    <a:rect l="0" t="0" r="r" b="b"/>
                    <a:pathLst>
                      <a:path w="2" h="14">
                        <a:moveTo>
                          <a:pt x="0" y="14"/>
                        </a:moveTo>
                        <a:lnTo>
                          <a:pt x="2" y="12"/>
                        </a:lnTo>
                        <a:lnTo>
                          <a:pt x="2" y="0"/>
                        </a:lnTo>
                        <a:lnTo>
                          <a:pt x="0" y="0"/>
                        </a:lnTo>
                        <a:lnTo>
                          <a:pt x="0" y="1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19" name="Freeform 782"/>
                  <p:cNvSpPr>
                    <a:spLocks/>
                  </p:cNvSpPr>
                  <p:nvPr/>
                </p:nvSpPr>
                <p:spPr bwMode="auto">
                  <a:xfrm>
                    <a:off x="3180" y="1506"/>
                    <a:ext cx="100" cy="60"/>
                  </a:xfrm>
                  <a:custGeom>
                    <a:avLst/>
                    <a:gdLst>
                      <a:gd name="T0" fmla="*/ 100 w 100"/>
                      <a:gd name="T1" fmla="*/ 60 h 60"/>
                      <a:gd name="T2" fmla="*/ 100 w 100"/>
                      <a:gd name="T3" fmla="*/ 56 h 60"/>
                      <a:gd name="T4" fmla="*/ 2 w 100"/>
                      <a:gd name="T5" fmla="*/ 0 h 60"/>
                      <a:gd name="T6" fmla="*/ 0 w 100"/>
                      <a:gd name="T7" fmla="*/ 2 h 60"/>
                      <a:gd name="T8" fmla="*/ 100 w 100"/>
                      <a:gd name="T9" fmla="*/ 60 h 60"/>
                    </a:gdLst>
                    <a:ahLst/>
                    <a:cxnLst>
                      <a:cxn ang="0">
                        <a:pos x="T0" y="T1"/>
                      </a:cxn>
                      <a:cxn ang="0">
                        <a:pos x="T2" y="T3"/>
                      </a:cxn>
                      <a:cxn ang="0">
                        <a:pos x="T4" y="T5"/>
                      </a:cxn>
                      <a:cxn ang="0">
                        <a:pos x="T6" y="T7"/>
                      </a:cxn>
                      <a:cxn ang="0">
                        <a:pos x="T8" y="T9"/>
                      </a:cxn>
                    </a:cxnLst>
                    <a:rect l="0" t="0" r="r" b="b"/>
                    <a:pathLst>
                      <a:path w="100" h="60">
                        <a:moveTo>
                          <a:pt x="100" y="60"/>
                        </a:moveTo>
                        <a:lnTo>
                          <a:pt x="100" y="56"/>
                        </a:lnTo>
                        <a:lnTo>
                          <a:pt x="2" y="0"/>
                        </a:lnTo>
                        <a:lnTo>
                          <a:pt x="0" y="2"/>
                        </a:lnTo>
                        <a:lnTo>
                          <a:pt x="100" y="6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20" name="Freeform 783"/>
                  <p:cNvSpPr>
                    <a:spLocks/>
                  </p:cNvSpPr>
                  <p:nvPr/>
                </p:nvSpPr>
                <p:spPr bwMode="auto">
                  <a:xfrm>
                    <a:off x="3442" y="164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21" name="Freeform 784"/>
                  <p:cNvSpPr>
                    <a:spLocks/>
                  </p:cNvSpPr>
                  <p:nvPr/>
                </p:nvSpPr>
                <p:spPr bwMode="auto">
                  <a:xfrm>
                    <a:off x="3442" y="164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22" name="Freeform 785"/>
                  <p:cNvSpPr>
                    <a:spLocks/>
                  </p:cNvSpPr>
                  <p:nvPr/>
                </p:nvSpPr>
                <p:spPr bwMode="auto">
                  <a:xfrm>
                    <a:off x="3442" y="1674"/>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23" name="Freeform 786"/>
                  <p:cNvSpPr>
                    <a:spLocks/>
                  </p:cNvSpPr>
                  <p:nvPr/>
                </p:nvSpPr>
                <p:spPr bwMode="auto">
                  <a:xfrm>
                    <a:off x="3432" y="163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24" name="Freeform 787"/>
                  <p:cNvSpPr>
                    <a:spLocks/>
                  </p:cNvSpPr>
                  <p:nvPr/>
                </p:nvSpPr>
                <p:spPr bwMode="auto">
                  <a:xfrm>
                    <a:off x="3432" y="163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25" name="Freeform 788"/>
                  <p:cNvSpPr>
                    <a:spLocks/>
                  </p:cNvSpPr>
                  <p:nvPr/>
                </p:nvSpPr>
                <p:spPr bwMode="auto">
                  <a:xfrm>
                    <a:off x="3432" y="166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26" name="Freeform 789"/>
                  <p:cNvSpPr>
                    <a:spLocks/>
                  </p:cNvSpPr>
                  <p:nvPr/>
                </p:nvSpPr>
                <p:spPr bwMode="auto">
                  <a:xfrm>
                    <a:off x="3420" y="163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27" name="Freeform 790"/>
                  <p:cNvSpPr>
                    <a:spLocks/>
                  </p:cNvSpPr>
                  <p:nvPr/>
                </p:nvSpPr>
                <p:spPr bwMode="auto">
                  <a:xfrm>
                    <a:off x="3420" y="1632"/>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28" name="Freeform 791"/>
                  <p:cNvSpPr>
                    <a:spLocks/>
                  </p:cNvSpPr>
                  <p:nvPr/>
                </p:nvSpPr>
                <p:spPr bwMode="auto">
                  <a:xfrm>
                    <a:off x="3420" y="166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29" name="Freeform 792"/>
                  <p:cNvSpPr>
                    <a:spLocks/>
                  </p:cNvSpPr>
                  <p:nvPr/>
                </p:nvSpPr>
                <p:spPr bwMode="auto">
                  <a:xfrm>
                    <a:off x="3410" y="162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30" name="Freeform 793"/>
                  <p:cNvSpPr>
                    <a:spLocks/>
                  </p:cNvSpPr>
                  <p:nvPr/>
                </p:nvSpPr>
                <p:spPr bwMode="auto">
                  <a:xfrm>
                    <a:off x="3410" y="162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31" name="Freeform 794"/>
                  <p:cNvSpPr>
                    <a:spLocks/>
                  </p:cNvSpPr>
                  <p:nvPr/>
                </p:nvSpPr>
                <p:spPr bwMode="auto">
                  <a:xfrm>
                    <a:off x="3410" y="1656"/>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32" name="Freeform 795"/>
                  <p:cNvSpPr>
                    <a:spLocks/>
                  </p:cNvSpPr>
                  <p:nvPr/>
                </p:nvSpPr>
                <p:spPr bwMode="auto">
                  <a:xfrm>
                    <a:off x="3400" y="1620"/>
                    <a:ext cx="6" cy="36"/>
                  </a:xfrm>
                  <a:custGeom>
                    <a:avLst/>
                    <a:gdLst>
                      <a:gd name="T0" fmla="*/ 0 w 6"/>
                      <a:gd name="T1" fmla="*/ 30 h 36"/>
                      <a:gd name="T2" fmla="*/ 0 w 6"/>
                      <a:gd name="T3" fmla="*/ 0 h 36"/>
                      <a:gd name="T4" fmla="*/ 6 w 6"/>
                      <a:gd name="T5" fmla="*/ 4 h 36"/>
                      <a:gd name="T6" fmla="*/ 6 w 6"/>
                      <a:gd name="T7" fmla="*/ 36 h 36"/>
                      <a:gd name="T8" fmla="*/ 0 w 6"/>
                      <a:gd name="T9" fmla="*/ 30 h 36"/>
                    </a:gdLst>
                    <a:ahLst/>
                    <a:cxnLst>
                      <a:cxn ang="0">
                        <a:pos x="T0" y="T1"/>
                      </a:cxn>
                      <a:cxn ang="0">
                        <a:pos x="T2" y="T3"/>
                      </a:cxn>
                      <a:cxn ang="0">
                        <a:pos x="T4" y="T5"/>
                      </a:cxn>
                      <a:cxn ang="0">
                        <a:pos x="T6" y="T7"/>
                      </a:cxn>
                      <a:cxn ang="0">
                        <a:pos x="T8" y="T9"/>
                      </a:cxn>
                    </a:cxnLst>
                    <a:rect l="0" t="0" r="r" b="b"/>
                    <a:pathLst>
                      <a:path w="6" h="36">
                        <a:moveTo>
                          <a:pt x="0" y="30"/>
                        </a:moveTo>
                        <a:lnTo>
                          <a:pt x="0" y="0"/>
                        </a:lnTo>
                        <a:lnTo>
                          <a:pt x="6" y="4"/>
                        </a:lnTo>
                        <a:lnTo>
                          <a:pt x="6" y="36"/>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33" name="Freeform 796"/>
                  <p:cNvSpPr>
                    <a:spLocks/>
                  </p:cNvSpPr>
                  <p:nvPr/>
                </p:nvSpPr>
                <p:spPr bwMode="auto">
                  <a:xfrm>
                    <a:off x="3400" y="1620"/>
                    <a:ext cx="2" cy="30"/>
                  </a:xfrm>
                  <a:custGeom>
                    <a:avLst/>
                    <a:gdLst>
                      <a:gd name="T0" fmla="*/ 0 w 2"/>
                      <a:gd name="T1" fmla="*/ 30 h 30"/>
                      <a:gd name="T2" fmla="*/ 0 w 2"/>
                      <a:gd name="T3" fmla="*/ 30 h 30"/>
                      <a:gd name="T4" fmla="*/ 2 w 2"/>
                      <a:gd name="T5" fmla="*/ 0 h 30"/>
                      <a:gd name="T6" fmla="*/ 0 w 2"/>
                      <a:gd name="T7" fmla="*/ 0 h 30"/>
                      <a:gd name="T8" fmla="*/ 0 w 2"/>
                      <a:gd name="T9" fmla="*/ 30 h 30"/>
                    </a:gdLst>
                    <a:ahLst/>
                    <a:cxnLst>
                      <a:cxn ang="0">
                        <a:pos x="T0" y="T1"/>
                      </a:cxn>
                      <a:cxn ang="0">
                        <a:pos x="T2" y="T3"/>
                      </a:cxn>
                      <a:cxn ang="0">
                        <a:pos x="T4" y="T5"/>
                      </a:cxn>
                      <a:cxn ang="0">
                        <a:pos x="T6" y="T7"/>
                      </a:cxn>
                      <a:cxn ang="0">
                        <a:pos x="T8" y="T9"/>
                      </a:cxn>
                    </a:cxnLst>
                    <a:rect l="0" t="0" r="r" b="b"/>
                    <a:pathLst>
                      <a:path w="2" h="30">
                        <a:moveTo>
                          <a:pt x="0" y="30"/>
                        </a:moveTo>
                        <a:lnTo>
                          <a:pt x="0" y="30"/>
                        </a:lnTo>
                        <a:lnTo>
                          <a:pt x="2" y="0"/>
                        </a:lnTo>
                        <a:lnTo>
                          <a:pt x="0" y="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34" name="Freeform 797"/>
                  <p:cNvSpPr>
                    <a:spLocks/>
                  </p:cNvSpPr>
                  <p:nvPr/>
                </p:nvSpPr>
                <p:spPr bwMode="auto">
                  <a:xfrm>
                    <a:off x="3400" y="1650"/>
                    <a:ext cx="6" cy="6"/>
                  </a:xfrm>
                  <a:custGeom>
                    <a:avLst/>
                    <a:gdLst>
                      <a:gd name="T0" fmla="*/ 6 w 6"/>
                      <a:gd name="T1" fmla="*/ 6 h 6"/>
                      <a:gd name="T2" fmla="*/ 6 w 6"/>
                      <a:gd name="T3" fmla="*/ 2 h 6"/>
                      <a:gd name="T4" fmla="*/ 0 w 6"/>
                      <a:gd name="T5" fmla="*/ 0 h 6"/>
                      <a:gd name="T6" fmla="*/ 0 w 6"/>
                      <a:gd name="T7" fmla="*/ 0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0" y="0"/>
                        </a:lnTo>
                        <a:lnTo>
                          <a:pt x="0" y="0"/>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35" name="Freeform 798"/>
                  <p:cNvSpPr>
                    <a:spLocks/>
                  </p:cNvSpPr>
                  <p:nvPr/>
                </p:nvSpPr>
                <p:spPr bwMode="auto">
                  <a:xfrm>
                    <a:off x="3388" y="1614"/>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36" name="Rectangle 799"/>
                  <p:cNvSpPr>
                    <a:spLocks noChangeArrowheads="1"/>
                  </p:cNvSpPr>
                  <p:nvPr/>
                </p:nvSpPr>
                <p:spPr bwMode="auto">
                  <a:xfrm>
                    <a:off x="3388" y="161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37" name="Freeform 800"/>
                  <p:cNvSpPr>
                    <a:spLocks/>
                  </p:cNvSpPr>
                  <p:nvPr/>
                </p:nvSpPr>
                <p:spPr bwMode="auto">
                  <a:xfrm>
                    <a:off x="3388" y="1644"/>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38" name="Freeform 801"/>
                  <p:cNvSpPr>
                    <a:spLocks/>
                  </p:cNvSpPr>
                  <p:nvPr/>
                </p:nvSpPr>
                <p:spPr bwMode="auto">
                  <a:xfrm>
                    <a:off x="3378" y="1606"/>
                    <a:ext cx="6" cy="36"/>
                  </a:xfrm>
                  <a:custGeom>
                    <a:avLst/>
                    <a:gdLst>
                      <a:gd name="T0" fmla="*/ 0 w 6"/>
                      <a:gd name="T1" fmla="*/ 32 h 36"/>
                      <a:gd name="T2" fmla="*/ 0 w 6"/>
                      <a:gd name="T3" fmla="*/ 0 h 36"/>
                      <a:gd name="T4" fmla="*/ 6 w 6"/>
                      <a:gd name="T5" fmla="*/ 6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6"/>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39" name="Freeform 802"/>
                  <p:cNvSpPr>
                    <a:spLocks/>
                  </p:cNvSpPr>
                  <p:nvPr/>
                </p:nvSpPr>
                <p:spPr bwMode="auto">
                  <a:xfrm>
                    <a:off x="3378" y="160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40" name="Freeform 803"/>
                  <p:cNvSpPr>
                    <a:spLocks/>
                  </p:cNvSpPr>
                  <p:nvPr/>
                </p:nvSpPr>
                <p:spPr bwMode="auto">
                  <a:xfrm>
                    <a:off x="3378" y="1638"/>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41" name="Freeform 804"/>
                  <p:cNvSpPr>
                    <a:spLocks/>
                  </p:cNvSpPr>
                  <p:nvPr/>
                </p:nvSpPr>
                <p:spPr bwMode="auto">
                  <a:xfrm>
                    <a:off x="3366" y="160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42" name="Freeform 805"/>
                  <p:cNvSpPr>
                    <a:spLocks/>
                  </p:cNvSpPr>
                  <p:nvPr/>
                </p:nvSpPr>
                <p:spPr bwMode="auto">
                  <a:xfrm>
                    <a:off x="3366" y="160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43" name="Freeform 806"/>
                  <p:cNvSpPr>
                    <a:spLocks/>
                  </p:cNvSpPr>
                  <p:nvPr/>
                </p:nvSpPr>
                <p:spPr bwMode="auto">
                  <a:xfrm>
                    <a:off x="3366" y="1632"/>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44" name="Freeform 807"/>
                  <p:cNvSpPr>
                    <a:spLocks/>
                  </p:cNvSpPr>
                  <p:nvPr/>
                </p:nvSpPr>
                <p:spPr bwMode="auto">
                  <a:xfrm>
                    <a:off x="3356" y="159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45" name="Freeform 808"/>
                  <p:cNvSpPr>
                    <a:spLocks/>
                  </p:cNvSpPr>
                  <p:nvPr/>
                </p:nvSpPr>
                <p:spPr bwMode="auto">
                  <a:xfrm>
                    <a:off x="3356" y="159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46" name="Freeform 809"/>
                  <p:cNvSpPr>
                    <a:spLocks/>
                  </p:cNvSpPr>
                  <p:nvPr/>
                </p:nvSpPr>
                <p:spPr bwMode="auto">
                  <a:xfrm>
                    <a:off x="3356" y="162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47" name="Freeform 810"/>
                  <p:cNvSpPr>
                    <a:spLocks/>
                  </p:cNvSpPr>
                  <p:nvPr/>
                </p:nvSpPr>
                <p:spPr bwMode="auto">
                  <a:xfrm>
                    <a:off x="3346" y="158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48" name="Freeform 811"/>
                  <p:cNvSpPr>
                    <a:spLocks/>
                  </p:cNvSpPr>
                  <p:nvPr/>
                </p:nvSpPr>
                <p:spPr bwMode="auto">
                  <a:xfrm>
                    <a:off x="3346" y="158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49" name="Freeform 812"/>
                  <p:cNvSpPr>
                    <a:spLocks/>
                  </p:cNvSpPr>
                  <p:nvPr/>
                </p:nvSpPr>
                <p:spPr bwMode="auto">
                  <a:xfrm>
                    <a:off x="3346" y="161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50" name="Freeform 813"/>
                  <p:cNvSpPr>
                    <a:spLocks/>
                  </p:cNvSpPr>
                  <p:nvPr/>
                </p:nvSpPr>
                <p:spPr bwMode="auto">
                  <a:xfrm>
                    <a:off x="3334" y="158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51" name="Freeform 814"/>
                  <p:cNvSpPr>
                    <a:spLocks/>
                  </p:cNvSpPr>
                  <p:nvPr/>
                </p:nvSpPr>
                <p:spPr bwMode="auto">
                  <a:xfrm>
                    <a:off x="3334" y="158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52" name="Freeform 815"/>
                  <p:cNvSpPr>
                    <a:spLocks/>
                  </p:cNvSpPr>
                  <p:nvPr/>
                </p:nvSpPr>
                <p:spPr bwMode="auto">
                  <a:xfrm>
                    <a:off x="3334" y="161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53" name="Freeform 816"/>
                  <p:cNvSpPr>
                    <a:spLocks/>
                  </p:cNvSpPr>
                  <p:nvPr/>
                </p:nvSpPr>
                <p:spPr bwMode="auto">
                  <a:xfrm>
                    <a:off x="3324" y="157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54" name="Freeform 817"/>
                  <p:cNvSpPr>
                    <a:spLocks/>
                  </p:cNvSpPr>
                  <p:nvPr/>
                </p:nvSpPr>
                <p:spPr bwMode="auto">
                  <a:xfrm>
                    <a:off x="3324" y="157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55" name="Freeform 818"/>
                  <p:cNvSpPr>
                    <a:spLocks/>
                  </p:cNvSpPr>
                  <p:nvPr/>
                </p:nvSpPr>
                <p:spPr bwMode="auto">
                  <a:xfrm>
                    <a:off x="3324" y="1606"/>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56" name="Freeform 819"/>
                  <p:cNvSpPr>
                    <a:spLocks/>
                  </p:cNvSpPr>
                  <p:nvPr/>
                </p:nvSpPr>
                <p:spPr bwMode="auto">
                  <a:xfrm>
                    <a:off x="3162" y="1478"/>
                    <a:ext cx="16" cy="22"/>
                  </a:xfrm>
                  <a:custGeom>
                    <a:avLst/>
                    <a:gdLst>
                      <a:gd name="T0" fmla="*/ 16 w 16"/>
                      <a:gd name="T1" fmla="*/ 10 h 22"/>
                      <a:gd name="T2" fmla="*/ 16 w 16"/>
                      <a:gd name="T3" fmla="*/ 22 h 22"/>
                      <a:gd name="T4" fmla="*/ 0 w 16"/>
                      <a:gd name="T5" fmla="*/ 12 h 22"/>
                      <a:gd name="T6" fmla="*/ 0 w 16"/>
                      <a:gd name="T7" fmla="*/ 0 h 22"/>
                      <a:gd name="T8" fmla="*/ 16 w 16"/>
                      <a:gd name="T9" fmla="*/ 10 h 22"/>
                    </a:gdLst>
                    <a:ahLst/>
                    <a:cxnLst>
                      <a:cxn ang="0">
                        <a:pos x="T0" y="T1"/>
                      </a:cxn>
                      <a:cxn ang="0">
                        <a:pos x="T2" y="T3"/>
                      </a:cxn>
                      <a:cxn ang="0">
                        <a:pos x="T4" y="T5"/>
                      </a:cxn>
                      <a:cxn ang="0">
                        <a:pos x="T6" y="T7"/>
                      </a:cxn>
                      <a:cxn ang="0">
                        <a:pos x="T8" y="T9"/>
                      </a:cxn>
                    </a:cxnLst>
                    <a:rect l="0" t="0" r="r" b="b"/>
                    <a:pathLst>
                      <a:path w="16" h="22">
                        <a:moveTo>
                          <a:pt x="16" y="10"/>
                        </a:moveTo>
                        <a:lnTo>
                          <a:pt x="16" y="22"/>
                        </a:lnTo>
                        <a:lnTo>
                          <a:pt x="0" y="12"/>
                        </a:lnTo>
                        <a:lnTo>
                          <a:pt x="0" y="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57" name="Freeform 820"/>
                  <p:cNvSpPr>
                    <a:spLocks/>
                  </p:cNvSpPr>
                  <p:nvPr/>
                </p:nvSpPr>
                <p:spPr bwMode="auto">
                  <a:xfrm>
                    <a:off x="3176" y="1488"/>
                    <a:ext cx="2" cy="12"/>
                  </a:xfrm>
                  <a:custGeom>
                    <a:avLst/>
                    <a:gdLst>
                      <a:gd name="T0" fmla="*/ 0 w 2"/>
                      <a:gd name="T1" fmla="*/ 2 h 12"/>
                      <a:gd name="T2" fmla="*/ 2 w 2"/>
                      <a:gd name="T3" fmla="*/ 0 h 12"/>
                      <a:gd name="T4" fmla="*/ 2 w 2"/>
                      <a:gd name="T5" fmla="*/ 10 h 12"/>
                      <a:gd name="T6" fmla="*/ 0 w 2"/>
                      <a:gd name="T7" fmla="*/ 12 h 12"/>
                      <a:gd name="T8" fmla="*/ 0 w 2"/>
                      <a:gd name="T9" fmla="*/ 2 h 12"/>
                    </a:gdLst>
                    <a:ahLst/>
                    <a:cxnLst>
                      <a:cxn ang="0">
                        <a:pos x="T0" y="T1"/>
                      </a:cxn>
                      <a:cxn ang="0">
                        <a:pos x="T2" y="T3"/>
                      </a:cxn>
                      <a:cxn ang="0">
                        <a:pos x="T4" y="T5"/>
                      </a:cxn>
                      <a:cxn ang="0">
                        <a:pos x="T6" y="T7"/>
                      </a:cxn>
                      <a:cxn ang="0">
                        <a:pos x="T8" y="T9"/>
                      </a:cxn>
                    </a:cxnLst>
                    <a:rect l="0" t="0" r="r" b="b"/>
                    <a:pathLst>
                      <a:path w="2" h="12">
                        <a:moveTo>
                          <a:pt x="0" y="2"/>
                        </a:moveTo>
                        <a:lnTo>
                          <a:pt x="2" y="0"/>
                        </a:lnTo>
                        <a:lnTo>
                          <a:pt x="2" y="10"/>
                        </a:lnTo>
                        <a:lnTo>
                          <a:pt x="0" y="12"/>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58" name="Freeform 821"/>
                  <p:cNvSpPr>
                    <a:spLocks/>
                  </p:cNvSpPr>
                  <p:nvPr/>
                </p:nvSpPr>
                <p:spPr bwMode="auto">
                  <a:xfrm>
                    <a:off x="3160" y="1480"/>
                    <a:ext cx="18" cy="10"/>
                  </a:xfrm>
                  <a:custGeom>
                    <a:avLst/>
                    <a:gdLst>
                      <a:gd name="T0" fmla="*/ 0 w 18"/>
                      <a:gd name="T1" fmla="*/ 2 h 10"/>
                      <a:gd name="T2" fmla="*/ 2 w 18"/>
                      <a:gd name="T3" fmla="*/ 0 h 10"/>
                      <a:gd name="T4" fmla="*/ 18 w 18"/>
                      <a:gd name="T5" fmla="*/ 8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2" y="0"/>
                        </a:lnTo>
                        <a:lnTo>
                          <a:pt x="18" y="8"/>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59" name="Freeform 822"/>
                  <p:cNvSpPr>
                    <a:spLocks/>
                  </p:cNvSpPr>
                  <p:nvPr/>
                </p:nvSpPr>
                <p:spPr bwMode="auto">
                  <a:xfrm>
                    <a:off x="3160" y="1482"/>
                    <a:ext cx="16" cy="18"/>
                  </a:xfrm>
                  <a:custGeom>
                    <a:avLst/>
                    <a:gdLst>
                      <a:gd name="T0" fmla="*/ 16 w 16"/>
                      <a:gd name="T1" fmla="*/ 8 h 18"/>
                      <a:gd name="T2" fmla="*/ 16 w 16"/>
                      <a:gd name="T3" fmla="*/ 18 h 18"/>
                      <a:gd name="T4" fmla="*/ 0 w 16"/>
                      <a:gd name="T5" fmla="*/ 8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8"/>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60" name="Freeform 823"/>
                  <p:cNvSpPr>
                    <a:spLocks/>
                  </p:cNvSpPr>
                  <p:nvPr/>
                </p:nvSpPr>
                <p:spPr bwMode="auto">
                  <a:xfrm>
                    <a:off x="3456" y="1384"/>
                    <a:ext cx="340" cy="242"/>
                  </a:xfrm>
                  <a:custGeom>
                    <a:avLst/>
                    <a:gdLst>
                      <a:gd name="T0" fmla="*/ 0 w 340"/>
                      <a:gd name="T1" fmla="*/ 198 h 242"/>
                      <a:gd name="T2" fmla="*/ 340 w 340"/>
                      <a:gd name="T3" fmla="*/ 0 h 242"/>
                      <a:gd name="T4" fmla="*/ 340 w 340"/>
                      <a:gd name="T5" fmla="*/ 46 h 242"/>
                      <a:gd name="T6" fmla="*/ 0 w 340"/>
                      <a:gd name="T7" fmla="*/ 242 h 242"/>
                      <a:gd name="T8" fmla="*/ 0 w 340"/>
                      <a:gd name="T9" fmla="*/ 198 h 242"/>
                    </a:gdLst>
                    <a:ahLst/>
                    <a:cxnLst>
                      <a:cxn ang="0">
                        <a:pos x="T0" y="T1"/>
                      </a:cxn>
                      <a:cxn ang="0">
                        <a:pos x="T2" y="T3"/>
                      </a:cxn>
                      <a:cxn ang="0">
                        <a:pos x="T4" y="T5"/>
                      </a:cxn>
                      <a:cxn ang="0">
                        <a:pos x="T6" y="T7"/>
                      </a:cxn>
                      <a:cxn ang="0">
                        <a:pos x="T8" y="T9"/>
                      </a:cxn>
                    </a:cxnLst>
                    <a:rect l="0" t="0" r="r" b="b"/>
                    <a:pathLst>
                      <a:path w="340" h="242">
                        <a:moveTo>
                          <a:pt x="0" y="198"/>
                        </a:moveTo>
                        <a:lnTo>
                          <a:pt x="340" y="0"/>
                        </a:lnTo>
                        <a:lnTo>
                          <a:pt x="340"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61" name="Freeform 824"/>
                  <p:cNvSpPr>
                    <a:spLocks/>
                  </p:cNvSpPr>
                  <p:nvPr/>
                </p:nvSpPr>
                <p:spPr bwMode="auto">
                  <a:xfrm>
                    <a:off x="3160" y="1212"/>
                    <a:ext cx="636" cy="370"/>
                  </a:xfrm>
                  <a:custGeom>
                    <a:avLst/>
                    <a:gdLst>
                      <a:gd name="T0" fmla="*/ 0 w 636"/>
                      <a:gd name="T1" fmla="*/ 198 h 370"/>
                      <a:gd name="T2" fmla="*/ 338 w 636"/>
                      <a:gd name="T3" fmla="*/ 0 h 370"/>
                      <a:gd name="T4" fmla="*/ 636 w 636"/>
                      <a:gd name="T5" fmla="*/ 172 h 370"/>
                      <a:gd name="T6" fmla="*/ 296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38" y="0"/>
                        </a:lnTo>
                        <a:lnTo>
                          <a:pt x="636" y="172"/>
                        </a:lnTo>
                        <a:lnTo>
                          <a:pt x="296"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62" name="Freeform 825"/>
                  <p:cNvSpPr>
                    <a:spLocks/>
                  </p:cNvSpPr>
                  <p:nvPr/>
                </p:nvSpPr>
                <p:spPr bwMode="auto">
                  <a:xfrm>
                    <a:off x="3160" y="1410"/>
                    <a:ext cx="296" cy="216"/>
                  </a:xfrm>
                  <a:custGeom>
                    <a:avLst/>
                    <a:gdLst>
                      <a:gd name="T0" fmla="*/ 296 w 296"/>
                      <a:gd name="T1" fmla="*/ 172 h 216"/>
                      <a:gd name="T2" fmla="*/ 296 w 296"/>
                      <a:gd name="T3" fmla="*/ 216 h 216"/>
                      <a:gd name="T4" fmla="*/ 0 w 296"/>
                      <a:gd name="T5" fmla="*/ 46 h 216"/>
                      <a:gd name="T6" fmla="*/ 0 w 296"/>
                      <a:gd name="T7" fmla="*/ 0 h 216"/>
                      <a:gd name="T8" fmla="*/ 296 w 296"/>
                      <a:gd name="T9" fmla="*/ 172 h 216"/>
                    </a:gdLst>
                    <a:ahLst/>
                    <a:cxnLst>
                      <a:cxn ang="0">
                        <a:pos x="T0" y="T1"/>
                      </a:cxn>
                      <a:cxn ang="0">
                        <a:pos x="T2" y="T3"/>
                      </a:cxn>
                      <a:cxn ang="0">
                        <a:pos x="T4" y="T5"/>
                      </a:cxn>
                      <a:cxn ang="0">
                        <a:pos x="T6" y="T7"/>
                      </a:cxn>
                      <a:cxn ang="0">
                        <a:pos x="T8" y="T9"/>
                      </a:cxn>
                    </a:cxnLst>
                    <a:rect l="0" t="0" r="r" b="b"/>
                    <a:pathLst>
                      <a:path w="296" h="216">
                        <a:moveTo>
                          <a:pt x="296" y="172"/>
                        </a:moveTo>
                        <a:lnTo>
                          <a:pt x="296" y="216"/>
                        </a:lnTo>
                        <a:lnTo>
                          <a:pt x="0" y="46"/>
                        </a:lnTo>
                        <a:lnTo>
                          <a:pt x="0" y="0"/>
                        </a:lnTo>
                        <a:lnTo>
                          <a:pt x="296"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63" name="Freeform 826"/>
                  <p:cNvSpPr>
                    <a:spLocks/>
                  </p:cNvSpPr>
                  <p:nvPr/>
                </p:nvSpPr>
                <p:spPr bwMode="auto">
                  <a:xfrm>
                    <a:off x="3180" y="1430"/>
                    <a:ext cx="100" cy="72"/>
                  </a:xfrm>
                  <a:custGeom>
                    <a:avLst/>
                    <a:gdLst>
                      <a:gd name="T0" fmla="*/ 0 w 100"/>
                      <a:gd name="T1" fmla="*/ 16 h 72"/>
                      <a:gd name="T2" fmla="*/ 0 w 100"/>
                      <a:gd name="T3" fmla="*/ 0 h 72"/>
                      <a:gd name="T4" fmla="*/ 100 w 100"/>
                      <a:gd name="T5" fmla="*/ 58 h 72"/>
                      <a:gd name="T6" fmla="*/ 100 w 100"/>
                      <a:gd name="T7" fmla="*/ 72 h 72"/>
                      <a:gd name="T8" fmla="*/ 0 w 100"/>
                      <a:gd name="T9" fmla="*/ 16 h 72"/>
                    </a:gdLst>
                    <a:ahLst/>
                    <a:cxnLst>
                      <a:cxn ang="0">
                        <a:pos x="T0" y="T1"/>
                      </a:cxn>
                      <a:cxn ang="0">
                        <a:pos x="T2" y="T3"/>
                      </a:cxn>
                      <a:cxn ang="0">
                        <a:pos x="T4" y="T5"/>
                      </a:cxn>
                      <a:cxn ang="0">
                        <a:pos x="T6" y="T7"/>
                      </a:cxn>
                      <a:cxn ang="0">
                        <a:pos x="T8" y="T9"/>
                      </a:cxn>
                    </a:cxnLst>
                    <a:rect l="0" t="0" r="r" b="b"/>
                    <a:pathLst>
                      <a:path w="100" h="72">
                        <a:moveTo>
                          <a:pt x="0" y="16"/>
                        </a:moveTo>
                        <a:lnTo>
                          <a:pt x="0" y="0"/>
                        </a:lnTo>
                        <a:lnTo>
                          <a:pt x="100" y="58"/>
                        </a:lnTo>
                        <a:lnTo>
                          <a:pt x="100" y="7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64" name="Freeform 827"/>
                  <p:cNvSpPr>
                    <a:spLocks/>
                  </p:cNvSpPr>
                  <p:nvPr/>
                </p:nvSpPr>
                <p:spPr bwMode="auto">
                  <a:xfrm>
                    <a:off x="3180" y="1430"/>
                    <a:ext cx="2" cy="16"/>
                  </a:xfrm>
                  <a:custGeom>
                    <a:avLst/>
                    <a:gdLst>
                      <a:gd name="T0" fmla="*/ 0 w 2"/>
                      <a:gd name="T1" fmla="*/ 16 h 16"/>
                      <a:gd name="T2" fmla="*/ 2 w 2"/>
                      <a:gd name="T3" fmla="*/ 14 h 16"/>
                      <a:gd name="T4" fmla="*/ 2 w 2"/>
                      <a:gd name="T5" fmla="*/ 2 h 16"/>
                      <a:gd name="T6" fmla="*/ 0 w 2"/>
                      <a:gd name="T7" fmla="*/ 0 h 16"/>
                      <a:gd name="T8" fmla="*/ 0 w 2"/>
                      <a:gd name="T9" fmla="*/ 16 h 16"/>
                    </a:gdLst>
                    <a:ahLst/>
                    <a:cxnLst>
                      <a:cxn ang="0">
                        <a:pos x="T0" y="T1"/>
                      </a:cxn>
                      <a:cxn ang="0">
                        <a:pos x="T2" y="T3"/>
                      </a:cxn>
                      <a:cxn ang="0">
                        <a:pos x="T4" y="T5"/>
                      </a:cxn>
                      <a:cxn ang="0">
                        <a:pos x="T6" y="T7"/>
                      </a:cxn>
                      <a:cxn ang="0">
                        <a:pos x="T8" y="T9"/>
                      </a:cxn>
                    </a:cxnLst>
                    <a:rect l="0" t="0" r="r" b="b"/>
                    <a:pathLst>
                      <a:path w="2" h="16">
                        <a:moveTo>
                          <a:pt x="0" y="16"/>
                        </a:moveTo>
                        <a:lnTo>
                          <a:pt x="2" y="14"/>
                        </a:lnTo>
                        <a:lnTo>
                          <a:pt x="2" y="2"/>
                        </a:lnTo>
                        <a:lnTo>
                          <a:pt x="0"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65" name="Freeform 828"/>
                  <p:cNvSpPr>
                    <a:spLocks/>
                  </p:cNvSpPr>
                  <p:nvPr/>
                </p:nvSpPr>
                <p:spPr bwMode="auto">
                  <a:xfrm>
                    <a:off x="3180" y="1444"/>
                    <a:ext cx="100" cy="58"/>
                  </a:xfrm>
                  <a:custGeom>
                    <a:avLst/>
                    <a:gdLst>
                      <a:gd name="T0" fmla="*/ 100 w 100"/>
                      <a:gd name="T1" fmla="*/ 58 h 58"/>
                      <a:gd name="T2" fmla="*/ 100 w 100"/>
                      <a:gd name="T3" fmla="*/ 56 h 58"/>
                      <a:gd name="T4" fmla="*/ 2 w 100"/>
                      <a:gd name="T5" fmla="*/ 0 h 58"/>
                      <a:gd name="T6" fmla="*/ 0 w 100"/>
                      <a:gd name="T7" fmla="*/ 2 h 58"/>
                      <a:gd name="T8" fmla="*/ 100 w 100"/>
                      <a:gd name="T9" fmla="*/ 58 h 58"/>
                    </a:gdLst>
                    <a:ahLst/>
                    <a:cxnLst>
                      <a:cxn ang="0">
                        <a:pos x="T0" y="T1"/>
                      </a:cxn>
                      <a:cxn ang="0">
                        <a:pos x="T2" y="T3"/>
                      </a:cxn>
                      <a:cxn ang="0">
                        <a:pos x="T4" y="T5"/>
                      </a:cxn>
                      <a:cxn ang="0">
                        <a:pos x="T6" y="T7"/>
                      </a:cxn>
                      <a:cxn ang="0">
                        <a:pos x="T8" y="T9"/>
                      </a:cxn>
                    </a:cxnLst>
                    <a:rect l="0" t="0" r="r" b="b"/>
                    <a:pathLst>
                      <a:path w="100" h="58">
                        <a:moveTo>
                          <a:pt x="100" y="58"/>
                        </a:moveTo>
                        <a:lnTo>
                          <a:pt x="100" y="56"/>
                        </a:lnTo>
                        <a:lnTo>
                          <a:pt x="2" y="0"/>
                        </a:lnTo>
                        <a:lnTo>
                          <a:pt x="0" y="2"/>
                        </a:lnTo>
                        <a:lnTo>
                          <a:pt x="100"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66" name="Freeform 829"/>
                  <p:cNvSpPr>
                    <a:spLocks/>
                  </p:cNvSpPr>
                  <p:nvPr/>
                </p:nvSpPr>
                <p:spPr bwMode="auto">
                  <a:xfrm>
                    <a:off x="3442" y="158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67" name="Freeform 830"/>
                  <p:cNvSpPr>
                    <a:spLocks/>
                  </p:cNvSpPr>
                  <p:nvPr/>
                </p:nvSpPr>
                <p:spPr bwMode="auto">
                  <a:xfrm>
                    <a:off x="3442" y="1582"/>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68" name="Freeform 831"/>
                  <p:cNvSpPr>
                    <a:spLocks/>
                  </p:cNvSpPr>
                  <p:nvPr/>
                </p:nvSpPr>
                <p:spPr bwMode="auto">
                  <a:xfrm>
                    <a:off x="3442" y="1612"/>
                    <a:ext cx="8" cy="6"/>
                  </a:xfrm>
                  <a:custGeom>
                    <a:avLst/>
                    <a:gdLst>
                      <a:gd name="T0" fmla="*/ 8 w 8"/>
                      <a:gd name="T1" fmla="*/ 6 h 6"/>
                      <a:gd name="T2" fmla="*/ 8 w 8"/>
                      <a:gd name="T3" fmla="*/ 2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69" name="Freeform 832"/>
                  <p:cNvSpPr>
                    <a:spLocks/>
                  </p:cNvSpPr>
                  <p:nvPr/>
                </p:nvSpPr>
                <p:spPr bwMode="auto">
                  <a:xfrm>
                    <a:off x="3432" y="1576"/>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70" name="Rectangle 833"/>
                  <p:cNvSpPr>
                    <a:spLocks noChangeArrowheads="1"/>
                  </p:cNvSpPr>
                  <p:nvPr/>
                </p:nvSpPr>
                <p:spPr bwMode="auto">
                  <a:xfrm>
                    <a:off x="3432" y="1576"/>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71" name="Freeform 834"/>
                  <p:cNvSpPr>
                    <a:spLocks/>
                  </p:cNvSpPr>
                  <p:nvPr/>
                </p:nvSpPr>
                <p:spPr bwMode="auto">
                  <a:xfrm>
                    <a:off x="3432" y="1606"/>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72" name="Freeform 835"/>
                  <p:cNvSpPr>
                    <a:spLocks/>
                  </p:cNvSpPr>
                  <p:nvPr/>
                </p:nvSpPr>
                <p:spPr bwMode="auto">
                  <a:xfrm>
                    <a:off x="3420" y="1570"/>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73" name="Rectangle 836"/>
                  <p:cNvSpPr>
                    <a:spLocks noChangeArrowheads="1"/>
                  </p:cNvSpPr>
                  <p:nvPr/>
                </p:nvSpPr>
                <p:spPr bwMode="auto">
                  <a:xfrm>
                    <a:off x="3420" y="157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74" name="Freeform 837"/>
                  <p:cNvSpPr>
                    <a:spLocks/>
                  </p:cNvSpPr>
                  <p:nvPr/>
                </p:nvSpPr>
                <p:spPr bwMode="auto">
                  <a:xfrm>
                    <a:off x="3420" y="1600"/>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75" name="Freeform 838"/>
                  <p:cNvSpPr>
                    <a:spLocks/>
                  </p:cNvSpPr>
                  <p:nvPr/>
                </p:nvSpPr>
                <p:spPr bwMode="auto">
                  <a:xfrm>
                    <a:off x="3410" y="156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76" name="Freeform 839"/>
                  <p:cNvSpPr>
                    <a:spLocks/>
                  </p:cNvSpPr>
                  <p:nvPr/>
                </p:nvSpPr>
                <p:spPr bwMode="auto">
                  <a:xfrm>
                    <a:off x="3410" y="1562"/>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77" name="Freeform 840"/>
                  <p:cNvSpPr>
                    <a:spLocks/>
                  </p:cNvSpPr>
                  <p:nvPr/>
                </p:nvSpPr>
                <p:spPr bwMode="auto">
                  <a:xfrm>
                    <a:off x="3410" y="1594"/>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78" name="Freeform 841"/>
                  <p:cNvSpPr>
                    <a:spLocks/>
                  </p:cNvSpPr>
                  <p:nvPr/>
                </p:nvSpPr>
                <p:spPr bwMode="auto">
                  <a:xfrm>
                    <a:off x="3400" y="155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79" name="Freeform 842"/>
                  <p:cNvSpPr>
                    <a:spLocks/>
                  </p:cNvSpPr>
                  <p:nvPr/>
                </p:nvSpPr>
                <p:spPr bwMode="auto">
                  <a:xfrm>
                    <a:off x="3400" y="1556"/>
                    <a:ext cx="2" cy="32"/>
                  </a:xfrm>
                  <a:custGeom>
                    <a:avLst/>
                    <a:gdLst>
                      <a:gd name="T0" fmla="*/ 0 w 2"/>
                      <a:gd name="T1" fmla="*/ 32 h 32"/>
                      <a:gd name="T2" fmla="*/ 0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80" name="Freeform 843"/>
                  <p:cNvSpPr>
                    <a:spLocks/>
                  </p:cNvSpPr>
                  <p:nvPr/>
                </p:nvSpPr>
                <p:spPr bwMode="auto">
                  <a:xfrm>
                    <a:off x="3400" y="1588"/>
                    <a:ext cx="6" cy="4"/>
                  </a:xfrm>
                  <a:custGeom>
                    <a:avLst/>
                    <a:gdLst>
                      <a:gd name="T0" fmla="*/ 6 w 6"/>
                      <a:gd name="T1" fmla="*/ 4 h 4"/>
                      <a:gd name="T2" fmla="*/ 6 w 6"/>
                      <a:gd name="T3" fmla="*/ 2 h 4"/>
                      <a:gd name="T4" fmla="*/ 0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0"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81" name="Freeform 844"/>
                  <p:cNvSpPr>
                    <a:spLocks/>
                  </p:cNvSpPr>
                  <p:nvPr/>
                </p:nvSpPr>
                <p:spPr bwMode="auto">
                  <a:xfrm>
                    <a:off x="3388" y="155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82" name="Freeform 845"/>
                  <p:cNvSpPr>
                    <a:spLocks/>
                  </p:cNvSpPr>
                  <p:nvPr/>
                </p:nvSpPr>
                <p:spPr bwMode="auto">
                  <a:xfrm>
                    <a:off x="3388" y="155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83" name="Freeform 846"/>
                  <p:cNvSpPr>
                    <a:spLocks/>
                  </p:cNvSpPr>
                  <p:nvPr/>
                </p:nvSpPr>
                <p:spPr bwMode="auto">
                  <a:xfrm>
                    <a:off x="3388" y="1580"/>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84" name="Freeform 847"/>
                  <p:cNvSpPr>
                    <a:spLocks/>
                  </p:cNvSpPr>
                  <p:nvPr/>
                </p:nvSpPr>
                <p:spPr bwMode="auto">
                  <a:xfrm>
                    <a:off x="3378" y="154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85" name="Freeform 848"/>
                  <p:cNvSpPr>
                    <a:spLocks/>
                  </p:cNvSpPr>
                  <p:nvPr/>
                </p:nvSpPr>
                <p:spPr bwMode="auto">
                  <a:xfrm>
                    <a:off x="3378" y="154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86" name="Freeform 849"/>
                  <p:cNvSpPr>
                    <a:spLocks/>
                  </p:cNvSpPr>
                  <p:nvPr/>
                </p:nvSpPr>
                <p:spPr bwMode="auto">
                  <a:xfrm>
                    <a:off x="3378" y="157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87" name="Freeform 850"/>
                  <p:cNvSpPr>
                    <a:spLocks/>
                  </p:cNvSpPr>
                  <p:nvPr/>
                </p:nvSpPr>
                <p:spPr bwMode="auto">
                  <a:xfrm>
                    <a:off x="3366" y="153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588" name="Freeform 851"/>
                  <p:cNvSpPr>
                    <a:spLocks/>
                  </p:cNvSpPr>
                  <p:nvPr/>
                </p:nvSpPr>
                <p:spPr bwMode="auto">
                  <a:xfrm>
                    <a:off x="3366" y="153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grpSp>
            <p:sp>
              <p:nvSpPr>
                <p:cNvPr id="1362" name="Freeform 852"/>
                <p:cNvSpPr>
                  <a:spLocks/>
                </p:cNvSpPr>
                <p:nvPr/>
              </p:nvSpPr>
              <p:spPr bwMode="auto">
                <a:xfrm>
                  <a:off x="3366" y="156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63" name="Freeform 853"/>
                <p:cNvSpPr>
                  <a:spLocks/>
                </p:cNvSpPr>
                <p:nvPr/>
              </p:nvSpPr>
              <p:spPr bwMode="auto">
                <a:xfrm>
                  <a:off x="3356" y="153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64" name="Freeform 854"/>
                <p:cNvSpPr>
                  <a:spLocks/>
                </p:cNvSpPr>
                <p:nvPr/>
              </p:nvSpPr>
              <p:spPr bwMode="auto">
                <a:xfrm>
                  <a:off x="3356" y="1532"/>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65" name="Freeform 855"/>
                <p:cNvSpPr>
                  <a:spLocks/>
                </p:cNvSpPr>
                <p:nvPr/>
              </p:nvSpPr>
              <p:spPr bwMode="auto">
                <a:xfrm>
                  <a:off x="3356" y="156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66" name="Freeform 856"/>
                <p:cNvSpPr>
                  <a:spLocks/>
                </p:cNvSpPr>
                <p:nvPr/>
              </p:nvSpPr>
              <p:spPr bwMode="auto">
                <a:xfrm>
                  <a:off x="3346" y="152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67" name="Freeform 857"/>
                <p:cNvSpPr>
                  <a:spLocks/>
                </p:cNvSpPr>
                <p:nvPr/>
              </p:nvSpPr>
              <p:spPr bwMode="auto">
                <a:xfrm>
                  <a:off x="3346" y="152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68" name="Freeform 858"/>
                <p:cNvSpPr>
                  <a:spLocks/>
                </p:cNvSpPr>
                <p:nvPr/>
              </p:nvSpPr>
              <p:spPr bwMode="auto">
                <a:xfrm>
                  <a:off x="3346" y="1556"/>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69" name="Freeform 859"/>
                <p:cNvSpPr>
                  <a:spLocks/>
                </p:cNvSpPr>
                <p:nvPr/>
              </p:nvSpPr>
              <p:spPr bwMode="auto">
                <a:xfrm>
                  <a:off x="3334" y="1520"/>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70" name="Rectangle 860"/>
                <p:cNvSpPr>
                  <a:spLocks noChangeArrowheads="1"/>
                </p:cNvSpPr>
                <p:nvPr/>
              </p:nvSpPr>
              <p:spPr bwMode="auto">
                <a:xfrm>
                  <a:off x="3334" y="152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71" name="Freeform 861"/>
                <p:cNvSpPr>
                  <a:spLocks/>
                </p:cNvSpPr>
                <p:nvPr/>
              </p:nvSpPr>
              <p:spPr bwMode="auto">
                <a:xfrm>
                  <a:off x="3334" y="1550"/>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72" name="Freeform 862"/>
                <p:cNvSpPr>
                  <a:spLocks/>
                </p:cNvSpPr>
                <p:nvPr/>
              </p:nvSpPr>
              <p:spPr bwMode="auto">
                <a:xfrm>
                  <a:off x="3324" y="1514"/>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73" name="Rectangle 863"/>
                <p:cNvSpPr>
                  <a:spLocks noChangeArrowheads="1"/>
                </p:cNvSpPr>
                <p:nvPr/>
              </p:nvSpPr>
              <p:spPr bwMode="auto">
                <a:xfrm>
                  <a:off x="3324" y="151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74" name="Freeform 864"/>
                <p:cNvSpPr>
                  <a:spLocks/>
                </p:cNvSpPr>
                <p:nvPr/>
              </p:nvSpPr>
              <p:spPr bwMode="auto">
                <a:xfrm>
                  <a:off x="3324" y="1544"/>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75" name="Freeform 865"/>
                <p:cNvSpPr>
                  <a:spLocks/>
                </p:cNvSpPr>
                <p:nvPr/>
              </p:nvSpPr>
              <p:spPr bwMode="auto">
                <a:xfrm>
                  <a:off x="3162" y="1416"/>
                  <a:ext cx="16" cy="22"/>
                </a:xfrm>
                <a:custGeom>
                  <a:avLst/>
                  <a:gdLst>
                    <a:gd name="T0" fmla="*/ 16 w 16"/>
                    <a:gd name="T1" fmla="*/ 10 h 22"/>
                    <a:gd name="T2" fmla="*/ 16 w 16"/>
                    <a:gd name="T3" fmla="*/ 22 h 22"/>
                    <a:gd name="T4" fmla="*/ 0 w 16"/>
                    <a:gd name="T5" fmla="*/ 12 h 22"/>
                    <a:gd name="T6" fmla="*/ 0 w 16"/>
                    <a:gd name="T7" fmla="*/ 0 h 22"/>
                    <a:gd name="T8" fmla="*/ 16 w 16"/>
                    <a:gd name="T9" fmla="*/ 10 h 22"/>
                  </a:gdLst>
                  <a:ahLst/>
                  <a:cxnLst>
                    <a:cxn ang="0">
                      <a:pos x="T0" y="T1"/>
                    </a:cxn>
                    <a:cxn ang="0">
                      <a:pos x="T2" y="T3"/>
                    </a:cxn>
                    <a:cxn ang="0">
                      <a:pos x="T4" y="T5"/>
                    </a:cxn>
                    <a:cxn ang="0">
                      <a:pos x="T6" y="T7"/>
                    </a:cxn>
                    <a:cxn ang="0">
                      <a:pos x="T8" y="T9"/>
                    </a:cxn>
                  </a:cxnLst>
                  <a:rect l="0" t="0" r="r" b="b"/>
                  <a:pathLst>
                    <a:path w="16" h="22">
                      <a:moveTo>
                        <a:pt x="16" y="10"/>
                      </a:moveTo>
                      <a:lnTo>
                        <a:pt x="16" y="22"/>
                      </a:lnTo>
                      <a:lnTo>
                        <a:pt x="0" y="12"/>
                      </a:lnTo>
                      <a:lnTo>
                        <a:pt x="0" y="0"/>
                      </a:ln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76" name="Freeform 866"/>
                <p:cNvSpPr>
                  <a:spLocks/>
                </p:cNvSpPr>
                <p:nvPr/>
              </p:nvSpPr>
              <p:spPr bwMode="auto">
                <a:xfrm>
                  <a:off x="3176" y="1426"/>
                  <a:ext cx="2" cy="10"/>
                </a:xfrm>
                <a:custGeom>
                  <a:avLst/>
                  <a:gdLst>
                    <a:gd name="T0" fmla="*/ 0 w 2"/>
                    <a:gd name="T1" fmla="*/ 2 h 10"/>
                    <a:gd name="T2" fmla="*/ 2 w 2"/>
                    <a:gd name="T3" fmla="*/ 0 h 10"/>
                    <a:gd name="T4" fmla="*/ 2 w 2"/>
                    <a:gd name="T5" fmla="*/ 10 h 10"/>
                    <a:gd name="T6" fmla="*/ 0 w 2"/>
                    <a:gd name="T7" fmla="*/ 10 h 10"/>
                    <a:gd name="T8" fmla="*/ 0 w 2"/>
                    <a:gd name="T9" fmla="*/ 2 h 10"/>
                  </a:gdLst>
                  <a:ahLst/>
                  <a:cxnLst>
                    <a:cxn ang="0">
                      <a:pos x="T0" y="T1"/>
                    </a:cxn>
                    <a:cxn ang="0">
                      <a:pos x="T2" y="T3"/>
                    </a:cxn>
                    <a:cxn ang="0">
                      <a:pos x="T4" y="T5"/>
                    </a:cxn>
                    <a:cxn ang="0">
                      <a:pos x="T6" y="T7"/>
                    </a:cxn>
                    <a:cxn ang="0">
                      <a:pos x="T8" y="T9"/>
                    </a:cxn>
                  </a:cxnLst>
                  <a:rect l="0" t="0" r="r" b="b"/>
                  <a:pathLst>
                    <a:path w="2" h="10">
                      <a:moveTo>
                        <a:pt x="0" y="2"/>
                      </a:moveTo>
                      <a:lnTo>
                        <a:pt x="2" y="0"/>
                      </a:lnTo>
                      <a:lnTo>
                        <a:pt x="2" y="10"/>
                      </a:lnTo>
                      <a:lnTo>
                        <a:pt x="0" y="10"/>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77" name="Freeform 867"/>
                <p:cNvSpPr>
                  <a:spLocks/>
                </p:cNvSpPr>
                <p:nvPr/>
              </p:nvSpPr>
              <p:spPr bwMode="auto">
                <a:xfrm>
                  <a:off x="3160" y="1416"/>
                  <a:ext cx="18" cy="12"/>
                </a:xfrm>
                <a:custGeom>
                  <a:avLst/>
                  <a:gdLst>
                    <a:gd name="T0" fmla="*/ 0 w 18"/>
                    <a:gd name="T1" fmla="*/ 2 h 12"/>
                    <a:gd name="T2" fmla="*/ 2 w 18"/>
                    <a:gd name="T3" fmla="*/ 0 h 12"/>
                    <a:gd name="T4" fmla="*/ 18 w 18"/>
                    <a:gd name="T5" fmla="*/ 10 h 12"/>
                    <a:gd name="T6" fmla="*/ 16 w 18"/>
                    <a:gd name="T7" fmla="*/ 12 h 12"/>
                    <a:gd name="T8" fmla="*/ 0 w 18"/>
                    <a:gd name="T9" fmla="*/ 2 h 12"/>
                  </a:gdLst>
                  <a:ahLst/>
                  <a:cxnLst>
                    <a:cxn ang="0">
                      <a:pos x="T0" y="T1"/>
                    </a:cxn>
                    <a:cxn ang="0">
                      <a:pos x="T2" y="T3"/>
                    </a:cxn>
                    <a:cxn ang="0">
                      <a:pos x="T4" y="T5"/>
                    </a:cxn>
                    <a:cxn ang="0">
                      <a:pos x="T6" y="T7"/>
                    </a:cxn>
                    <a:cxn ang="0">
                      <a:pos x="T8" y="T9"/>
                    </a:cxn>
                  </a:cxnLst>
                  <a:rect l="0" t="0" r="r" b="b"/>
                  <a:pathLst>
                    <a:path w="18" h="12">
                      <a:moveTo>
                        <a:pt x="0" y="2"/>
                      </a:moveTo>
                      <a:lnTo>
                        <a:pt x="2" y="0"/>
                      </a:lnTo>
                      <a:lnTo>
                        <a:pt x="18" y="10"/>
                      </a:lnTo>
                      <a:lnTo>
                        <a:pt x="16" y="12"/>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78" name="Freeform 868"/>
                <p:cNvSpPr>
                  <a:spLocks/>
                </p:cNvSpPr>
                <p:nvPr/>
              </p:nvSpPr>
              <p:spPr bwMode="auto">
                <a:xfrm>
                  <a:off x="3160" y="1418"/>
                  <a:ext cx="16" cy="18"/>
                </a:xfrm>
                <a:custGeom>
                  <a:avLst/>
                  <a:gdLst>
                    <a:gd name="T0" fmla="*/ 16 w 16"/>
                    <a:gd name="T1" fmla="*/ 10 h 18"/>
                    <a:gd name="T2" fmla="*/ 16 w 16"/>
                    <a:gd name="T3" fmla="*/ 18 h 18"/>
                    <a:gd name="T4" fmla="*/ 0 w 16"/>
                    <a:gd name="T5" fmla="*/ 10 h 18"/>
                    <a:gd name="T6" fmla="*/ 0 w 16"/>
                    <a:gd name="T7" fmla="*/ 0 h 18"/>
                    <a:gd name="T8" fmla="*/ 16 w 16"/>
                    <a:gd name="T9" fmla="*/ 10 h 18"/>
                  </a:gdLst>
                  <a:ahLst/>
                  <a:cxnLst>
                    <a:cxn ang="0">
                      <a:pos x="T0" y="T1"/>
                    </a:cxn>
                    <a:cxn ang="0">
                      <a:pos x="T2" y="T3"/>
                    </a:cxn>
                    <a:cxn ang="0">
                      <a:pos x="T4" y="T5"/>
                    </a:cxn>
                    <a:cxn ang="0">
                      <a:pos x="T6" y="T7"/>
                    </a:cxn>
                    <a:cxn ang="0">
                      <a:pos x="T8" y="T9"/>
                    </a:cxn>
                  </a:cxnLst>
                  <a:rect l="0" t="0" r="r" b="b"/>
                  <a:pathLst>
                    <a:path w="16" h="18">
                      <a:moveTo>
                        <a:pt x="16" y="10"/>
                      </a:moveTo>
                      <a:lnTo>
                        <a:pt x="16" y="18"/>
                      </a:lnTo>
                      <a:lnTo>
                        <a:pt x="0" y="10"/>
                      </a:lnTo>
                      <a:lnTo>
                        <a:pt x="0" y="0"/>
                      </a:lnTo>
                      <a:lnTo>
                        <a:pt x="16" y="10"/>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79" name="Freeform 869"/>
                <p:cNvSpPr>
                  <a:spLocks/>
                </p:cNvSpPr>
                <p:nvPr/>
              </p:nvSpPr>
              <p:spPr bwMode="auto">
                <a:xfrm>
                  <a:off x="3440" y="1282"/>
                  <a:ext cx="370" cy="932"/>
                </a:xfrm>
                <a:custGeom>
                  <a:avLst/>
                  <a:gdLst>
                    <a:gd name="T0" fmla="*/ 0 w 370"/>
                    <a:gd name="T1" fmla="*/ 216 h 932"/>
                    <a:gd name="T2" fmla="*/ 370 w 370"/>
                    <a:gd name="T3" fmla="*/ 0 h 932"/>
                    <a:gd name="T4" fmla="*/ 370 w 370"/>
                    <a:gd name="T5" fmla="*/ 716 h 932"/>
                    <a:gd name="T6" fmla="*/ 0 w 370"/>
                    <a:gd name="T7" fmla="*/ 932 h 932"/>
                    <a:gd name="T8" fmla="*/ 0 w 370"/>
                    <a:gd name="T9" fmla="*/ 216 h 932"/>
                  </a:gdLst>
                  <a:ahLst/>
                  <a:cxnLst>
                    <a:cxn ang="0">
                      <a:pos x="T0" y="T1"/>
                    </a:cxn>
                    <a:cxn ang="0">
                      <a:pos x="T2" y="T3"/>
                    </a:cxn>
                    <a:cxn ang="0">
                      <a:pos x="T4" y="T5"/>
                    </a:cxn>
                    <a:cxn ang="0">
                      <a:pos x="T6" y="T7"/>
                    </a:cxn>
                    <a:cxn ang="0">
                      <a:pos x="T8" y="T9"/>
                    </a:cxn>
                  </a:cxnLst>
                  <a:rect l="0" t="0" r="r" b="b"/>
                  <a:pathLst>
                    <a:path w="370" h="932">
                      <a:moveTo>
                        <a:pt x="0" y="216"/>
                      </a:moveTo>
                      <a:lnTo>
                        <a:pt x="370" y="0"/>
                      </a:lnTo>
                      <a:lnTo>
                        <a:pt x="370" y="716"/>
                      </a:lnTo>
                      <a:lnTo>
                        <a:pt x="0" y="932"/>
                      </a:lnTo>
                      <a:lnTo>
                        <a:pt x="0" y="216"/>
                      </a:lnTo>
                      <a:close/>
                    </a:path>
                  </a:pathLst>
                </a:custGeom>
                <a:solidFill>
                  <a:srgbClr val="0D0D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80" name="Freeform 870"/>
                <p:cNvSpPr>
                  <a:spLocks/>
                </p:cNvSpPr>
                <p:nvPr/>
              </p:nvSpPr>
              <p:spPr bwMode="auto">
                <a:xfrm>
                  <a:off x="3440" y="1496"/>
                  <a:ext cx="4" cy="718"/>
                </a:xfrm>
                <a:custGeom>
                  <a:avLst/>
                  <a:gdLst>
                    <a:gd name="T0" fmla="*/ 0 w 4"/>
                    <a:gd name="T1" fmla="*/ 2 h 718"/>
                    <a:gd name="T2" fmla="*/ 4 w 4"/>
                    <a:gd name="T3" fmla="*/ 0 h 718"/>
                    <a:gd name="T4" fmla="*/ 4 w 4"/>
                    <a:gd name="T5" fmla="*/ 716 h 718"/>
                    <a:gd name="T6" fmla="*/ 0 w 4"/>
                    <a:gd name="T7" fmla="*/ 718 h 718"/>
                    <a:gd name="T8" fmla="*/ 0 w 4"/>
                    <a:gd name="T9" fmla="*/ 2 h 718"/>
                  </a:gdLst>
                  <a:ahLst/>
                  <a:cxnLst>
                    <a:cxn ang="0">
                      <a:pos x="T0" y="T1"/>
                    </a:cxn>
                    <a:cxn ang="0">
                      <a:pos x="T2" y="T3"/>
                    </a:cxn>
                    <a:cxn ang="0">
                      <a:pos x="T4" y="T5"/>
                    </a:cxn>
                    <a:cxn ang="0">
                      <a:pos x="T6" y="T7"/>
                    </a:cxn>
                    <a:cxn ang="0">
                      <a:pos x="T8" y="T9"/>
                    </a:cxn>
                  </a:cxnLst>
                  <a:rect l="0" t="0" r="r" b="b"/>
                  <a:pathLst>
                    <a:path w="4" h="718">
                      <a:moveTo>
                        <a:pt x="0" y="2"/>
                      </a:moveTo>
                      <a:lnTo>
                        <a:pt x="4" y="0"/>
                      </a:lnTo>
                      <a:lnTo>
                        <a:pt x="4" y="716"/>
                      </a:lnTo>
                      <a:lnTo>
                        <a:pt x="0" y="718"/>
                      </a:lnTo>
                      <a:lnTo>
                        <a:pt x="0" y="2"/>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81" name="Freeform 871"/>
                <p:cNvSpPr>
                  <a:spLocks/>
                </p:cNvSpPr>
                <p:nvPr/>
              </p:nvSpPr>
              <p:spPr bwMode="auto">
                <a:xfrm>
                  <a:off x="3146" y="1364"/>
                  <a:ext cx="10" cy="640"/>
                </a:xfrm>
                <a:custGeom>
                  <a:avLst/>
                  <a:gdLst>
                    <a:gd name="T0" fmla="*/ 2 w 10"/>
                    <a:gd name="T1" fmla="*/ 6 h 640"/>
                    <a:gd name="T2" fmla="*/ 10 w 10"/>
                    <a:gd name="T3" fmla="*/ 0 h 640"/>
                    <a:gd name="T4" fmla="*/ 10 w 10"/>
                    <a:gd name="T5" fmla="*/ 632 h 640"/>
                    <a:gd name="T6" fmla="*/ 0 w 10"/>
                    <a:gd name="T7" fmla="*/ 640 h 640"/>
                    <a:gd name="T8" fmla="*/ 2 w 10"/>
                    <a:gd name="T9" fmla="*/ 6 h 640"/>
                  </a:gdLst>
                  <a:ahLst/>
                  <a:cxnLst>
                    <a:cxn ang="0">
                      <a:pos x="T0" y="T1"/>
                    </a:cxn>
                    <a:cxn ang="0">
                      <a:pos x="T2" y="T3"/>
                    </a:cxn>
                    <a:cxn ang="0">
                      <a:pos x="T4" y="T5"/>
                    </a:cxn>
                    <a:cxn ang="0">
                      <a:pos x="T6" y="T7"/>
                    </a:cxn>
                    <a:cxn ang="0">
                      <a:pos x="T8" y="T9"/>
                    </a:cxn>
                  </a:cxnLst>
                  <a:rect l="0" t="0" r="r" b="b"/>
                  <a:pathLst>
                    <a:path w="10" h="640">
                      <a:moveTo>
                        <a:pt x="2" y="6"/>
                      </a:moveTo>
                      <a:lnTo>
                        <a:pt x="10" y="0"/>
                      </a:lnTo>
                      <a:lnTo>
                        <a:pt x="10" y="632"/>
                      </a:lnTo>
                      <a:lnTo>
                        <a:pt x="0" y="640"/>
                      </a:lnTo>
                      <a:lnTo>
                        <a:pt x="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82" name="Freeform 872"/>
                <p:cNvSpPr>
                  <a:spLocks/>
                </p:cNvSpPr>
                <p:nvPr/>
              </p:nvSpPr>
              <p:spPr bwMode="auto">
                <a:xfrm>
                  <a:off x="3094" y="1082"/>
                  <a:ext cx="716" cy="416"/>
                </a:xfrm>
                <a:custGeom>
                  <a:avLst/>
                  <a:gdLst>
                    <a:gd name="T0" fmla="*/ 0 w 716"/>
                    <a:gd name="T1" fmla="*/ 216 h 416"/>
                    <a:gd name="T2" fmla="*/ 372 w 716"/>
                    <a:gd name="T3" fmla="*/ 0 h 416"/>
                    <a:gd name="T4" fmla="*/ 716 w 716"/>
                    <a:gd name="T5" fmla="*/ 200 h 416"/>
                    <a:gd name="T6" fmla="*/ 346 w 716"/>
                    <a:gd name="T7" fmla="*/ 416 h 416"/>
                    <a:gd name="T8" fmla="*/ 0 w 716"/>
                    <a:gd name="T9" fmla="*/ 216 h 416"/>
                  </a:gdLst>
                  <a:ahLst/>
                  <a:cxnLst>
                    <a:cxn ang="0">
                      <a:pos x="T0" y="T1"/>
                    </a:cxn>
                    <a:cxn ang="0">
                      <a:pos x="T2" y="T3"/>
                    </a:cxn>
                    <a:cxn ang="0">
                      <a:pos x="T4" y="T5"/>
                    </a:cxn>
                    <a:cxn ang="0">
                      <a:pos x="T6" y="T7"/>
                    </a:cxn>
                    <a:cxn ang="0">
                      <a:pos x="T8" y="T9"/>
                    </a:cxn>
                  </a:cxnLst>
                  <a:rect l="0" t="0" r="r" b="b"/>
                  <a:pathLst>
                    <a:path w="716" h="416">
                      <a:moveTo>
                        <a:pt x="0" y="216"/>
                      </a:moveTo>
                      <a:lnTo>
                        <a:pt x="372" y="0"/>
                      </a:lnTo>
                      <a:lnTo>
                        <a:pt x="716" y="200"/>
                      </a:lnTo>
                      <a:lnTo>
                        <a:pt x="346" y="416"/>
                      </a:lnTo>
                      <a:lnTo>
                        <a:pt x="0" y="21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83" name="Freeform 873"/>
                <p:cNvSpPr>
                  <a:spLocks/>
                </p:cNvSpPr>
                <p:nvPr/>
              </p:nvSpPr>
              <p:spPr bwMode="auto">
                <a:xfrm>
                  <a:off x="3094" y="1296"/>
                  <a:ext cx="350" cy="202"/>
                </a:xfrm>
                <a:custGeom>
                  <a:avLst/>
                  <a:gdLst>
                    <a:gd name="T0" fmla="*/ 0 w 350"/>
                    <a:gd name="T1" fmla="*/ 2 h 202"/>
                    <a:gd name="T2" fmla="*/ 4 w 350"/>
                    <a:gd name="T3" fmla="*/ 0 h 202"/>
                    <a:gd name="T4" fmla="*/ 350 w 350"/>
                    <a:gd name="T5" fmla="*/ 200 h 202"/>
                    <a:gd name="T6" fmla="*/ 346 w 350"/>
                    <a:gd name="T7" fmla="*/ 202 h 202"/>
                    <a:gd name="T8" fmla="*/ 0 w 350"/>
                    <a:gd name="T9" fmla="*/ 2 h 202"/>
                  </a:gdLst>
                  <a:ahLst/>
                  <a:cxnLst>
                    <a:cxn ang="0">
                      <a:pos x="T0" y="T1"/>
                    </a:cxn>
                    <a:cxn ang="0">
                      <a:pos x="T2" y="T3"/>
                    </a:cxn>
                    <a:cxn ang="0">
                      <a:pos x="T4" y="T5"/>
                    </a:cxn>
                    <a:cxn ang="0">
                      <a:pos x="T6" y="T7"/>
                    </a:cxn>
                    <a:cxn ang="0">
                      <a:pos x="T8" y="T9"/>
                    </a:cxn>
                  </a:cxnLst>
                  <a:rect l="0" t="0" r="r" b="b"/>
                  <a:pathLst>
                    <a:path w="350" h="202">
                      <a:moveTo>
                        <a:pt x="0" y="2"/>
                      </a:moveTo>
                      <a:lnTo>
                        <a:pt x="4" y="0"/>
                      </a:lnTo>
                      <a:lnTo>
                        <a:pt x="350" y="200"/>
                      </a:lnTo>
                      <a:lnTo>
                        <a:pt x="346" y="202"/>
                      </a:lnTo>
                      <a:lnTo>
                        <a:pt x="0"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84" name="Freeform 874"/>
                <p:cNvSpPr>
                  <a:spLocks/>
                </p:cNvSpPr>
                <p:nvPr/>
              </p:nvSpPr>
              <p:spPr bwMode="auto">
                <a:xfrm>
                  <a:off x="3146" y="1996"/>
                  <a:ext cx="232" cy="136"/>
                </a:xfrm>
                <a:custGeom>
                  <a:avLst/>
                  <a:gdLst>
                    <a:gd name="T0" fmla="*/ 0 w 232"/>
                    <a:gd name="T1" fmla="*/ 8 h 136"/>
                    <a:gd name="T2" fmla="*/ 10 w 232"/>
                    <a:gd name="T3" fmla="*/ 0 h 136"/>
                    <a:gd name="T4" fmla="*/ 232 w 232"/>
                    <a:gd name="T5" fmla="*/ 130 h 136"/>
                    <a:gd name="T6" fmla="*/ 224 w 232"/>
                    <a:gd name="T7" fmla="*/ 136 h 136"/>
                    <a:gd name="T8" fmla="*/ 0 w 232"/>
                    <a:gd name="T9" fmla="*/ 8 h 136"/>
                  </a:gdLst>
                  <a:ahLst/>
                  <a:cxnLst>
                    <a:cxn ang="0">
                      <a:pos x="T0" y="T1"/>
                    </a:cxn>
                    <a:cxn ang="0">
                      <a:pos x="T2" y="T3"/>
                    </a:cxn>
                    <a:cxn ang="0">
                      <a:pos x="T4" y="T5"/>
                    </a:cxn>
                    <a:cxn ang="0">
                      <a:pos x="T6" y="T7"/>
                    </a:cxn>
                    <a:cxn ang="0">
                      <a:pos x="T8" y="T9"/>
                    </a:cxn>
                  </a:cxnLst>
                  <a:rect l="0" t="0" r="r" b="b"/>
                  <a:pathLst>
                    <a:path w="232" h="136">
                      <a:moveTo>
                        <a:pt x="0" y="8"/>
                      </a:moveTo>
                      <a:lnTo>
                        <a:pt x="10" y="0"/>
                      </a:lnTo>
                      <a:lnTo>
                        <a:pt x="232" y="130"/>
                      </a:lnTo>
                      <a:lnTo>
                        <a:pt x="224" y="136"/>
                      </a:lnTo>
                      <a:lnTo>
                        <a:pt x="0" y="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85" name="Freeform 875"/>
                <p:cNvSpPr>
                  <a:spLocks noEditPoints="1"/>
                </p:cNvSpPr>
                <p:nvPr/>
              </p:nvSpPr>
              <p:spPr bwMode="auto">
                <a:xfrm>
                  <a:off x="3094" y="1298"/>
                  <a:ext cx="346" cy="916"/>
                </a:xfrm>
                <a:custGeom>
                  <a:avLst/>
                  <a:gdLst>
                    <a:gd name="T0" fmla="*/ 0 w 346"/>
                    <a:gd name="T1" fmla="*/ 0 h 916"/>
                    <a:gd name="T2" fmla="*/ 0 w 346"/>
                    <a:gd name="T3" fmla="*/ 716 h 916"/>
                    <a:gd name="T4" fmla="*/ 346 w 346"/>
                    <a:gd name="T5" fmla="*/ 916 h 916"/>
                    <a:gd name="T6" fmla="*/ 346 w 346"/>
                    <a:gd name="T7" fmla="*/ 200 h 916"/>
                    <a:gd name="T8" fmla="*/ 0 w 346"/>
                    <a:gd name="T9" fmla="*/ 0 h 916"/>
                    <a:gd name="T10" fmla="*/ 276 w 346"/>
                    <a:gd name="T11" fmla="*/ 834 h 916"/>
                    <a:gd name="T12" fmla="*/ 52 w 346"/>
                    <a:gd name="T13" fmla="*/ 706 h 916"/>
                    <a:gd name="T14" fmla="*/ 54 w 346"/>
                    <a:gd name="T15" fmla="*/ 72 h 916"/>
                    <a:gd name="T16" fmla="*/ 276 w 346"/>
                    <a:gd name="T17" fmla="*/ 200 h 916"/>
                    <a:gd name="T18" fmla="*/ 276 w 346"/>
                    <a:gd name="T19" fmla="*/ 834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916">
                      <a:moveTo>
                        <a:pt x="0" y="0"/>
                      </a:moveTo>
                      <a:lnTo>
                        <a:pt x="0" y="716"/>
                      </a:lnTo>
                      <a:lnTo>
                        <a:pt x="346" y="916"/>
                      </a:lnTo>
                      <a:lnTo>
                        <a:pt x="346" y="200"/>
                      </a:lnTo>
                      <a:lnTo>
                        <a:pt x="0" y="0"/>
                      </a:lnTo>
                      <a:close/>
                      <a:moveTo>
                        <a:pt x="276" y="834"/>
                      </a:moveTo>
                      <a:lnTo>
                        <a:pt x="52" y="706"/>
                      </a:lnTo>
                      <a:lnTo>
                        <a:pt x="54" y="72"/>
                      </a:lnTo>
                      <a:lnTo>
                        <a:pt x="276" y="200"/>
                      </a:lnTo>
                      <a:lnTo>
                        <a:pt x="276" y="83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86" name="Freeform 876"/>
                <p:cNvSpPr>
                  <a:spLocks/>
                </p:cNvSpPr>
                <p:nvPr/>
              </p:nvSpPr>
              <p:spPr bwMode="auto">
                <a:xfrm>
                  <a:off x="3222" y="1384"/>
                  <a:ext cx="76" cy="56"/>
                </a:xfrm>
                <a:custGeom>
                  <a:avLst/>
                  <a:gdLst>
                    <a:gd name="T0" fmla="*/ 76 w 76"/>
                    <a:gd name="T1" fmla="*/ 44 h 56"/>
                    <a:gd name="T2" fmla="*/ 76 w 76"/>
                    <a:gd name="T3" fmla="*/ 56 h 56"/>
                    <a:gd name="T4" fmla="*/ 0 w 76"/>
                    <a:gd name="T5" fmla="*/ 12 h 56"/>
                    <a:gd name="T6" fmla="*/ 0 w 76"/>
                    <a:gd name="T7" fmla="*/ 0 h 56"/>
                    <a:gd name="T8" fmla="*/ 76 w 76"/>
                    <a:gd name="T9" fmla="*/ 44 h 56"/>
                  </a:gdLst>
                  <a:ahLst/>
                  <a:cxnLst>
                    <a:cxn ang="0">
                      <a:pos x="T0" y="T1"/>
                    </a:cxn>
                    <a:cxn ang="0">
                      <a:pos x="T2" y="T3"/>
                    </a:cxn>
                    <a:cxn ang="0">
                      <a:pos x="T4" y="T5"/>
                    </a:cxn>
                    <a:cxn ang="0">
                      <a:pos x="T6" y="T7"/>
                    </a:cxn>
                    <a:cxn ang="0">
                      <a:pos x="T8" y="T9"/>
                    </a:cxn>
                  </a:cxnLst>
                  <a:rect l="0" t="0" r="r" b="b"/>
                  <a:pathLst>
                    <a:path w="76" h="56">
                      <a:moveTo>
                        <a:pt x="76" y="44"/>
                      </a:moveTo>
                      <a:lnTo>
                        <a:pt x="76" y="56"/>
                      </a:lnTo>
                      <a:lnTo>
                        <a:pt x="0" y="12"/>
                      </a:lnTo>
                      <a:lnTo>
                        <a:pt x="0" y="0"/>
                      </a:lnTo>
                      <a:lnTo>
                        <a:pt x="76" y="44"/>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87" name="Freeform 877"/>
                <p:cNvSpPr>
                  <a:spLocks/>
                </p:cNvSpPr>
                <p:nvPr/>
              </p:nvSpPr>
              <p:spPr bwMode="auto">
                <a:xfrm>
                  <a:off x="3222" y="1382"/>
                  <a:ext cx="80" cy="46"/>
                </a:xfrm>
                <a:custGeom>
                  <a:avLst/>
                  <a:gdLst>
                    <a:gd name="T0" fmla="*/ 0 w 80"/>
                    <a:gd name="T1" fmla="*/ 2 h 46"/>
                    <a:gd name="T2" fmla="*/ 6 w 80"/>
                    <a:gd name="T3" fmla="*/ 0 h 46"/>
                    <a:gd name="T4" fmla="*/ 80 w 80"/>
                    <a:gd name="T5" fmla="*/ 44 h 46"/>
                    <a:gd name="T6" fmla="*/ 76 w 80"/>
                    <a:gd name="T7" fmla="*/ 46 h 46"/>
                    <a:gd name="T8" fmla="*/ 0 w 80"/>
                    <a:gd name="T9" fmla="*/ 2 h 46"/>
                  </a:gdLst>
                  <a:ahLst/>
                  <a:cxnLst>
                    <a:cxn ang="0">
                      <a:pos x="T0" y="T1"/>
                    </a:cxn>
                    <a:cxn ang="0">
                      <a:pos x="T2" y="T3"/>
                    </a:cxn>
                    <a:cxn ang="0">
                      <a:pos x="T4" y="T5"/>
                    </a:cxn>
                    <a:cxn ang="0">
                      <a:pos x="T6" y="T7"/>
                    </a:cxn>
                    <a:cxn ang="0">
                      <a:pos x="T8" y="T9"/>
                    </a:cxn>
                  </a:cxnLst>
                  <a:rect l="0" t="0" r="r" b="b"/>
                  <a:pathLst>
                    <a:path w="80" h="46">
                      <a:moveTo>
                        <a:pt x="0" y="2"/>
                      </a:moveTo>
                      <a:lnTo>
                        <a:pt x="6" y="0"/>
                      </a:lnTo>
                      <a:lnTo>
                        <a:pt x="80" y="44"/>
                      </a:lnTo>
                      <a:lnTo>
                        <a:pt x="76" y="46"/>
                      </a:lnTo>
                      <a:lnTo>
                        <a:pt x="0" y="2"/>
                      </a:lnTo>
                      <a:close/>
                    </a:path>
                  </a:pathLst>
                </a:custGeom>
                <a:solidFill>
                  <a:srgbClr val="FFD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388" name="Freeform 878"/>
                <p:cNvSpPr>
                  <a:spLocks/>
                </p:cNvSpPr>
                <p:nvPr/>
              </p:nvSpPr>
              <p:spPr bwMode="auto">
                <a:xfrm>
                  <a:off x="3298" y="1426"/>
                  <a:ext cx="4" cy="14"/>
                </a:xfrm>
                <a:custGeom>
                  <a:avLst/>
                  <a:gdLst>
                    <a:gd name="T0" fmla="*/ 0 w 4"/>
                    <a:gd name="T1" fmla="*/ 2 h 14"/>
                    <a:gd name="T2" fmla="*/ 4 w 4"/>
                    <a:gd name="T3" fmla="*/ 0 h 14"/>
                    <a:gd name="T4" fmla="*/ 4 w 4"/>
                    <a:gd name="T5" fmla="*/ 12 h 14"/>
                    <a:gd name="T6" fmla="*/ 0 w 4"/>
                    <a:gd name="T7" fmla="*/ 14 h 14"/>
                    <a:gd name="T8" fmla="*/ 0 w 4"/>
                    <a:gd name="T9" fmla="*/ 2 h 14"/>
                  </a:gdLst>
                  <a:ahLst/>
                  <a:cxnLst>
                    <a:cxn ang="0">
                      <a:pos x="T0" y="T1"/>
                    </a:cxn>
                    <a:cxn ang="0">
                      <a:pos x="T2" y="T3"/>
                    </a:cxn>
                    <a:cxn ang="0">
                      <a:pos x="T4" y="T5"/>
                    </a:cxn>
                    <a:cxn ang="0">
                      <a:pos x="T6" y="T7"/>
                    </a:cxn>
                    <a:cxn ang="0">
                      <a:pos x="T8" y="T9"/>
                    </a:cxn>
                  </a:cxnLst>
                  <a:rect l="0" t="0" r="r" b="b"/>
                  <a:pathLst>
                    <a:path w="4" h="14">
                      <a:moveTo>
                        <a:pt x="0" y="2"/>
                      </a:moveTo>
                      <a:lnTo>
                        <a:pt x="4" y="0"/>
                      </a:lnTo>
                      <a:lnTo>
                        <a:pt x="4" y="12"/>
                      </a:lnTo>
                      <a:lnTo>
                        <a:pt x="0" y="14"/>
                      </a:lnTo>
                      <a:lnTo>
                        <a:pt x="0" y="2"/>
                      </a:lnTo>
                      <a:close/>
                    </a:path>
                  </a:pathLst>
                </a:custGeom>
                <a:solidFill>
                  <a:srgbClr val="B382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grpSp>
        </p:grpSp>
        <p:pic>
          <p:nvPicPr>
            <p:cNvPr id="1790"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00" y="5308187"/>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6" name="テキスト ボックス 1795"/>
            <p:cNvSpPr txBox="1"/>
            <p:nvPr/>
          </p:nvSpPr>
          <p:spPr>
            <a:xfrm>
              <a:off x="4953000" y="5373469"/>
              <a:ext cx="1757613" cy="646331"/>
            </a:xfrm>
            <a:prstGeom prst="rect">
              <a:avLst/>
            </a:prstGeom>
            <a:noFill/>
          </p:spPr>
          <p:txBody>
            <a:bodyPr wrap="none" rtlCol="0">
              <a:spAutoFit/>
            </a:bodyPr>
            <a:lstStyle/>
            <a:p>
              <a:pPr algn="ctr"/>
              <a:r>
                <a:rPr kumimoji="1" lang="ja-JP" altLang="en-US" sz="2000" dirty="0" smtClean="0"/>
                <a:t>個別システム</a:t>
              </a:r>
              <a:endParaRPr kumimoji="1" lang="en-US" altLang="ja-JP" sz="2000" dirty="0" smtClean="0"/>
            </a:p>
            <a:p>
              <a:pPr algn="ctr"/>
              <a:r>
                <a:rPr lang="en-US" altLang="ja-JP" sz="1600" dirty="0" smtClean="0"/>
                <a:t>(</a:t>
              </a:r>
              <a:r>
                <a:rPr lang="ja-JP" altLang="en-US" sz="1600" dirty="0" smtClean="0"/>
                <a:t>サイロシステム</a:t>
              </a:r>
              <a:r>
                <a:rPr lang="en-US" altLang="ja-JP" sz="1600" dirty="0" smtClean="0"/>
                <a:t>)</a:t>
              </a:r>
              <a:endParaRPr kumimoji="1" lang="ja-JP" altLang="en-US" sz="1600" dirty="0"/>
            </a:p>
          </p:txBody>
        </p:sp>
      </p:grpSp>
      <p:grpSp>
        <p:nvGrpSpPr>
          <p:cNvPr id="8" name="図形グループ 7"/>
          <p:cNvGrpSpPr/>
          <p:nvPr/>
        </p:nvGrpSpPr>
        <p:grpSpPr>
          <a:xfrm>
            <a:off x="4648200" y="1048875"/>
            <a:ext cx="3962400" cy="4019610"/>
            <a:chOff x="4648200" y="1104900"/>
            <a:chExt cx="3962400" cy="4019610"/>
          </a:xfrm>
        </p:grpSpPr>
        <p:sp>
          <p:nvSpPr>
            <p:cNvPr id="906" name="AutoShape 3"/>
            <p:cNvSpPr>
              <a:spLocks noChangeArrowheads="1"/>
            </p:cNvSpPr>
            <p:nvPr/>
          </p:nvSpPr>
          <p:spPr bwMode="auto">
            <a:xfrm>
              <a:off x="4648200" y="1104900"/>
              <a:ext cx="3962400" cy="4019610"/>
            </a:xfrm>
            <a:prstGeom prst="roundRect">
              <a:avLst>
                <a:gd name="adj" fmla="val 6009"/>
              </a:avLst>
            </a:prstGeom>
            <a:solidFill>
              <a:srgbClr val="E6D6AF"/>
            </a:solidFill>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grpSp>
          <p:nvGrpSpPr>
            <p:cNvPr id="10" name="図形グループ 9"/>
            <p:cNvGrpSpPr/>
            <p:nvPr/>
          </p:nvGrpSpPr>
          <p:grpSpPr>
            <a:xfrm flipH="1">
              <a:off x="6057900" y="1701800"/>
              <a:ext cx="2171700" cy="2908300"/>
              <a:chOff x="1104900" y="2387600"/>
              <a:chExt cx="2171700" cy="2908300"/>
            </a:xfrm>
          </p:grpSpPr>
          <p:pic>
            <p:nvPicPr>
              <p:cNvPr id="919"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4572000"/>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0" name="直線矢印コネクタ 919"/>
              <p:cNvCxnSpPr>
                <a:endCxn id="919" idx="0"/>
              </p:cNvCxnSpPr>
              <p:nvPr/>
            </p:nvCxnSpPr>
            <p:spPr bwMode="auto">
              <a:xfrm flipH="1">
                <a:off x="1466850" y="2387600"/>
                <a:ext cx="18384" cy="21844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2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572000"/>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2" name="直線矢印コネクタ 921"/>
              <p:cNvCxnSpPr>
                <a:endCxn id="921" idx="0"/>
              </p:cNvCxnSpPr>
              <p:nvPr/>
            </p:nvCxnSpPr>
            <p:spPr bwMode="auto">
              <a:xfrm flipH="1">
                <a:off x="2190750" y="2819400"/>
                <a:ext cx="0" cy="17526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2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700" y="4572000"/>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4" name="直線矢印コネクタ 923"/>
              <p:cNvCxnSpPr>
                <a:endCxn id="923" idx="0"/>
              </p:cNvCxnSpPr>
              <p:nvPr/>
            </p:nvCxnSpPr>
            <p:spPr bwMode="auto">
              <a:xfrm flipH="1">
                <a:off x="2914650" y="3733800"/>
                <a:ext cx="0" cy="8382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 name="テキスト ボックス 10"/>
            <p:cNvSpPr txBox="1"/>
            <p:nvPr/>
          </p:nvSpPr>
          <p:spPr>
            <a:xfrm>
              <a:off x="4800600" y="3987224"/>
              <a:ext cx="1005403" cy="584776"/>
            </a:xfrm>
            <a:prstGeom prst="rect">
              <a:avLst/>
            </a:prstGeom>
            <a:noFill/>
          </p:spPr>
          <p:txBody>
            <a:bodyPr wrap="none" rtlCol="0">
              <a:spAutoFit/>
            </a:bodyPr>
            <a:lstStyle/>
            <a:p>
              <a:r>
                <a:rPr kumimoji="1" lang="ja-JP" altLang="en-US" sz="1600" dirty="0" smtClean="0">
                  <a:solidFill>
                    <a:srgbClr val="800000"/>
                  </a:solidFill>
                </a:rPr>
                <a:t>企業内で</a:t>
              </a:r>
              <a:endParaRPr kumimoji="1" lang="en-US" altLang="ja-JP" sz="1600" dirty="0" smtClean="0">
                <a:solidFill>
                  <a:srgbClr val="800000"/>
                </a:solidFill>
              </a:endParaRPr>
            </a:p>
            <a:p>
              <a:r>
                <a:rPr kumimoji="1" lang="ja-JP" altLang="en-US" sz="1600" dirty="0" smtClean="0">
                  <a:solidFill>
                    <a:srgbClr val="800000"/>
                  </a:solidFill>
                </a:rPr>
                <a:t>共用</a:t>
              </a:r>
              <a:endParaRPr kumimoji="1" lang="ja-JP" altLang="en-US" sz="1600" dirty="0">
                <a:solidFill>
                  <a:srgbClr val="800000"/>
                </a:solidFill>
              </a:endParaRPr>
            </a:p>
          </p:txBody>
        </p:sp>
        <p:sp>
          <p:nvSpPr>
            <p:cNvPr id="1794" name="テキスト ボックス 1793"/>
            <p:cNvSpPr txBox="1"/>
            <p:nvPr/>
          </p:nvSpPr>
          <p:spPr>
            <a:xfrm>
              <a:off x="5404675" y="4648200"/>
              <a:ext cx="2454518" cy="400110"/>
            </a:xfrm>
            <a:prstGeom prst="rect">
              <a:avLst/>
            </a:prstGeom>
            <a:noFill/>
          </p:spPr>
          <p:txBody>
            <a:bodyPr wrap="none" rtlCol="0">
              <a:spAutoFit/>
            </a:bodyPr>
            <a:lstStyle/>
            <a:p>
              <a:pPr algn="ctr"/>
              <a:r>
                <a:rPr kumimoji="1" lang="ja-JP" altLang="en-US" sz="2000" dirty="0" smtClean="0">
                  <a:solidFill>
                    <a:srgbClr val="800000"/>
                  </a:solidFill>
                </a:rPr>
                <a:t>プライベート・クラウド</a:t>
              </a:r>
              <a:endParaRPr kumimoji="1" lang="ja-JP" altLang="en-US" sz="2000" dirty="0">
                <a:solidFill>
                  <a:srgbClr val="800000"/>
                </a:solidFill>
              </a:endParaRPr>
            </a:p>
          </p:txBody>
        </p:sp>
      </p:grpSp>
      <p:grpSp>
        <p:nvGrpSpPr>
          <p:cNvPr id="7" name="図形グループ 6"/>
          <p:cNvGrpSpPr/>
          <p:nvPr/>
        </p:nvGrpSpPr>
        <p:grpSpPr>
          <a:xfrm>
            <a:off x="533400" y="1048875"/>
            <a:ext cx="3962400" cy="4019610"/>
            <a:chOff x="533400" y="1104900"/>
            <a:chExt cx="3962400" cy="4019610"/>
          </a:xfrm>
          <a:solidFill>
            <a:schemeClr val="tx2">
              <a:lumMod val="20000"/>
              <a:lumOff val="80000"/>
            </a:schemeClr>
          </a:solidFill>
        </p:grpSpPr>
        <p:sp>
          <p:nvSpPr>
            <p:cNvPr id="907" name="AutoShape 879"/>
            <p:cNvSpPr>
              <a:spLocks noChangeArrowheads="1"/>
            </p:cNvSpPr>
            <p:nvPr/>
          </p:nvSpPr>
          <p:spPr bwMode="auto">
            <a:xfrm>
              <a:off x="533400" y="1104900"/>
              <a:ext cx="3962400" cy="4019610"/>
            </a:xfrm>
            <a:prstGeom prst="roundRect">
              <a:avLst>
                <a:gd name="adj" fmla="val 6009"/>
              </a:avLst>
            </a:prstGeom>
            <a:grpFill/>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endParaRPr lang="ja-JP" altLang="en-US" sz="1200" dirty="0">
                <a:solidFill>
                  <a:srgbClr val="484848"/>
                </a:solidFill>
                <a:latin typeface="Arial" pitchFamily="34" charset="0"/>
                <a:ea typeface="HGP創英角ｺﾞｼｯｸUB" pitchFamily="50" charset="-128"/>
                <a:cs typeface="Arial" pitchFamily="34" charset="0"/>
              </a:endParaRPr>
            </a:p>
          </p:txBody>
        </p:sp>
        <p:pic>
          <p:nvPicPr>
            <p:cNvPr id="908"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3886200"/>
              <a:ext cx="723900" cy="723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6" name="直線矢印コネクタ 5"/>
            <p:cNvCxnSpPr>
              <a:endCxn id="908" idx="0"/>
            </p:cNvCxnSpPr>
            <p:nvPr/>
          </p:nvCxnSpPr>
          <p:spPr bwMode="auto">
            <a:xfrm>
              <a:off x="1314450" y="1701800"/>
              <a:ext cx="0" cy="2184400"/>
            </a:xfrm>
            <a:prstGeom prst="straightConnector1">
              <a:avLst/>
            </a:prstGeom>
            <a:grp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1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886200"/>
              <a:ext cx="723900" cy="723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914" name="直線矢印コネクタ 913"/>
            <p:cNvCxnSpPr>
              <a:endCxn id="913" idx="0"/>
            </p:cNvCxnSpPr>
            <p:nvPr/>
          </p:nvCxnSpPr>
          <p:spPr bwMode="auto">
            <a:xfrm>
              <a:off x="2038350" y="2133600"/>
              <a:ext cx="0" cy="1752600"/>
            </a:xfrm>
            <a:prstGeom prst="straightConnector1">
              <a:avLst/>
            </a:prstGeom>
            <a:grp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16"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3886200"/>
              <a:ext cx="723900" cy="723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917" name="直線矢印コネクタ 916"/>
            <p:cNvCxnSpPr>
              <a:endCxn id="916" idx="0"/>
            </p:cNvCxnSpPr>
            <p:nvPr/>
          </p:nvCxnSpPr>
          <p:spPr bwMode="auto">
            <a:xfrm>
              <a:off x="2762250" y="3048000"/>
              <a:ext cx="0" cy="838200"/>
            </a:xfrm>
            <a:prstGeom prst="straightConnector1">
              <a:avLst/>
            </a:prstGeom>
            <a:grp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92" name="テキスト ボックス 1791"/>
            <p:cNvSpPr txBox="1"/>
            <p:nvPr/>
          </p:nvSpPr>
          <p:spPr>
            <a:xfrm>
              <a:off x="3138513" y="3987224"/>
              <a:ext cx="1351652" cy="584776"/>
            </a:xfrm>
            <a:prstGeom prst="rect">
              <a:avLst/>
            </a:prstGeom>
            <a:grpFill/>
          </p:spPr>
          <p:txBody>
            <a:bodyPr wrap="none" rtlCol="0">
              <a:spAutoFit/>
            </a:bodyPr>
            <a:lstStyle/>
            <a:p>
              <a:pPr algn="r"/>
              <a:r>
                <a:rPr kumimoji="1" lang="ja-JP" altLang="en-US" sz="1600" dirty="0" smtClean="0">
                  <a:solidFill>
                    <a:srgbClr val="000090"/>
                  </a:solidFill>
                </a:rPr>
                <a:t>企業を越えて</a:t>
              </a:r>
              <a:endParaRPr kumimoji="1" lang="en-US" altLang="ja-JP" sz="1600" dirty="0" smtClean="0">
                <a:solidFill>
                  <a:srgbClr val="000090"/>
                </a:solidFill>
              </a:endParaRPr>
            </a:p>
            <a:p>
              <a:pPr algn="r"/>
              <a:r>
                <a:rPr kumimoji="1" lang="ja-JP" altLang="en-US" sz="1600" dirty="0" smtClean="0">
                  <a:solidFill>
                    <a:srgbClr val="000090"/>
                  </a:solidFill>
                </a:rPr>
                <a:t>共用</a:t>
              </a:r>
              <a:endParaRPr kumimoji="1" lang="ja-JP" altLang="en-US" sz="1600" dirty="0">
                <a:solidFill>
                  <a:srgbClr val="000090"/>
                </a:solidFill>
              </a:endParaRPr>
            </a:p>
          </p:txBody>
        </p:sp>
        <p:sp>
          <p:nvSpPr>
            <p:cNvPr id="12" name="テキスト ボックス 11"/>
            <p:cNvSpPr txBox="1"/>
            <p:nvPr/>
          </p:nvSpPr>
          <p:spPr>
            <a:xfrm>
              <a:off x="1408497" y="4648200"/>
              <a:ext cx="2218476" cy="400110"/>
            </a:xfrm>
            <a:prstGeom prst="rect">
              <a:avLst/>
            </a:prstGeom>
            <a:grpFill/>
          </p:spPr>
          <p:txBody>
            <a:bodyPr wrap="none" rtlCol="0">
              <a:spAutoFit/>
            </a:bodyPr>
            <a:lstStyle/>
            <a:p>
              <a:pPr algn="ctr"/>
              <a:r>
                <a:rPr kumimoji="1" lang="ja-JP" altLang="en-US" sz="2000" dirty="0" smtClean="0">
                  <a:solidFill>
                    <a:srgbClr val="000090"/>
                  </a:solidFill>
                </a:rPr>
                <a:t>パブリック・クラウド</a:t>
              </a:r>
              <a:endParaRPr kumimoji="1" lang="ja-JP" altLang="en-US" sz="2000" dirty="0">
                <a:solidFill>
                  <a:srgbClr val="000090"/>
                </a:solidFill>
              </a:endParaRPr>
            </a:p>
          </p:txBody>
        </p:sp>
      </p:grpSp>
      <p:sp>
        <p:nvSpPr>
          <p:cNvPr id="901" name="角丸四角形 900"/>
          <p:cNvSpPr/>
          <p:nvPr/>
        </p:nvSpPr>
        <p:spPr bwMode="auto">
          <a:xfrm>
            <a:off x="990600" y="3118975"/>
            <a:ext cx="7162800" cy="457200"/>
          </a:xfrm>
          <a:prstGeom prst="roundRect">
            <a:avLst>
              <a:gd name="adj" fmla="val 50000"/>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ネットワーク</a:t>
            </a:r>
          </a:p>
        </p:txBody>
      </p:sp>
      <p:sp>
        <p:nvSpPr>
          <p:cNvPr id="24" name="角丸四角形 23"/>
          <p:cNvSpPr/>
          <p:nvPr/>
        </p:nvSpPr>
        <p:spPr bwMode="auto">
          <a:xfrm>
            <a:off x="1066800" y="3220575"/>
            <a:ext cx="609600" cy="266700"/>
          </a:xfrm>
          <a:prstGeom prst="roundRect">
            <a:avLst>
              <a:gd name="adj" fmla="val 5000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dirty="0" err="1" smtClean="0">
                <a:ln>
                  <a:noFill/>
                </a:ln>
                <a:solidFill>
                  <a:schemeClr val="bg1"/>
                </a:solidFill>
                <a:effectLst/>
                <a:latin typeface="Arial" charset="0"/>
                <a:ea typeface="HG丸ｺﾞｼｯｸM-PRO" pitchFamily="50" charset="-128"/>
              </a:rPr>
              <a:t>SaaS</a:t>
            </a: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11" name="角丸四角形 1810"/>
          <p:cNvSpPr/>
          <p:nvPr/>
        </p:nvSpPr>
        <p:spPr bwMode="auto">
          <a:xfrm>
            <a:off x="1733550" y="3220575"/>
            <a:ext cx="609600" cy="266700"/>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dirty="0" err="1" smtClean="0">
                <a:ln>
                  <a:noFill/>
                </a:ln>
                <a:solidFill>
                  <a:schemeClr val="bg1"/>
                </a:solidFill>
                <a:effectLst/>
                <a:latin typeface="Arial" charset="0"/>
                <a:ea typeface="HG丸ｺﾞｼｯｸM-PRO" pitchFamily="50" charset="-128"/>
              </a:rPr>
              <a:t>PaaS</a:t>
            </a: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12" name="角丸四角形 1811"/>
          <p:cNvSpPr/>
          <p:nvPr/>
        </p:nvSpPr>
        <p:spPr bwMode="auto">
          <a:xfrm>
            <a:off x="2400300" y="3220575"/>
            <a:ext cx="609600" cy="266700"/>
          </a:xfrm>
          <a:prstGeom prst="roundRect">
            <a:avLst>
              <a:gd name="adj" fmla="val 50000"/>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dirty="0" err="1" smtClean="0">
                <a:ln>
                  <a:noFill/>
                </a:ln>
                <a:solidFill>
                  <a:schemeClr val="bg1"/>
                </a:solidFill>
                <a:effectLst/>
                <a:latin typeface="Arial" charset="0"/>
                <a:ea typeface="HG丸ｺﾞｼｯｸM-PRO" pitchFamily="50" charset="-128"/>
              </a:rPr>
              <a:t>IaaS</a:t>
            </a: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14" name="角丸四角形 1813"/>
          <p:cNvSpPr/>
          <p:nvPr/>
        </p:nvSpPr>
        <p:spPr bwMode="auto">
          <a:xfrm>
            <a:off x="7467600" y="3220575"/>
            <a:ext cx="609600" cy="266700"/>
          </a:xfrm>
          <a:prstGeom prst="roundRect">
            <a:avLst>
              <a:gd name="adj" fmla="val 5000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dirty="0" err="1" smtClean="0">
                <a:ln>
                  <a:noFill/>
                </a:ln>
                <a:solidFill>
                  <a:schemeClr val="bg1"/>
                </a:solidFill>
                <a:effectLst/>
                <a:latin typeface="Arial" charset="0"/>
                <a:ea typeface="HG丸ｺﾞｼｯｸM-PRO" pitchFamily="50" charset="-128"/>
              </a:rPr>
              <a:t>SaaS</a:t>
            </a: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15" name="角丸四角形 1814"/>
          <p:cNvSpPr/>
          <p:nvPr/>
        </p:nvSpPr>
        <p:spPr bwMode="auto">
          <a:xfrm>
            <a:off x="6824913" y="3220575"/>
            <a:ext cx="609600" cy="266700"/>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dirty="0" err="1" smtClean="0">
                <a:ln>
                  <a:noFill/>
                </a:ln>
                <a:solidFill>
                  <a:schemeClr val="bg1"/>
                </a:solidFill>
                <a:effectLst/>
                <a:latin typeface="Arial" charset="0"/>
                <a:ea typeface="HG丸ｺﾞｼｯｸM-PRO" pitchFamily="50" charset="-128"/>
              </a:rPr>
              <a:t>PaaS</a:t>
            </a: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16" name="角丸四角形 1815"/>
          <p:cNvSpPr/>
          <p:nvPr/>
        </p:nvSpPr>
        <p:spPr bwMode="auto">
          <a:xfrm>
            <a:off x="6172200" y="3220575"/>
            <a:ext cx="609600" cy="266700"/>
          </a:xfrm>
          <a:prstGeom prst="roundRect">
            <a:avLst>
              <a:gd name="adj" fmla="val 50000"/>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00" b="0" i="0" u="none" strike="noStrike" cap="none" normalizeH="0" baseline="0" dirty="0" err="1" smtClean="0">
                <a:ln>
                  <a:noFill/>
                </a:ln>
                <a:solidFill>
                  <a:schemeClr val="bg1"/>
                </a:solidFill>
                <a:effectLst/>
                <a:latin typeface="Arial" charset="0"/>
                <a:ea typeface="HG丸ｺﾞｼｯｸM-PRO" pitchFamily="50" charset="-128"/>
              </a:rPr>
              <a:t>IaaS</a:t>
            </a: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899" name="角丸四角形 898"/>
          <p:cNvSpPr/>
          <p:nvPr/>
        </p:nvSpPr>
        <p:spPr bwMode="auto">
          <a:xfrm>
            <a:off x="952500" y="1239374"/>
            <a:ext cx="7162800" cy="413657"/>
          </a:xfrm>
          <a:prstGeom prst="roundRect">
            <a:avLst>
              <a:gd name="adj" fmla="val 14815"/>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アプリケーション</a:t>
            </a:r>
          </a:p>
        </p:txBody>
      </p:sp>
      <p:sp>
        <p:nvSpPr>
          <p:cNvPr id="902" name="角丸四角形 901"/>
          <p:cNvSpPr/>
          <p:nvPr/>
        </p:nvSpPr>
        <p:spPr bwMode="auto">
          <a:xfrm>
            <a:off x="1676400" y="1685690"/>
            <a:ext cx="5791200" cy="391885"/>
          </a:xfrm>
          <a:prstGeom prst="roundRect">
            <a:avLst>
              <a:gd name="adj" fmla="val 14815"/>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ミドルウェア</a:t>
            </a:r>
          </a:p>
        </p:txBody>
      </p:sp>
      <p:sp>
        <p:nvSpPr>
          <p:cNvPr id="903" name="角丸四角形 902"/>
          <p:cNvSpPr/>
          <p:nvPr/>
        </p:nvSpPr>
        <p:spPr bwMode="auto">
          <a:xfrm>
            <a:off x="2286000" y="2121118"/>
            <a:ext cx="4495800" cy="413657"/>
          </a:xfrm>
          <a:prstGeom prst="roundRect">
            <a:avLst>
              <a:gd name="adj" fmla="val 14815"/>
            </a:avLst>
          </a:prstGeom>
          <a:solidFill>
            <a:schemeClr val="bg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オペレーティング・システム</a:t>
            </a:r>
            <a:endParaRPr kumimoji="0" lang="en-US" altLang="ja-JP" sz="1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904" name="角丸四角形 903"/>
          <p:cNvSpPr/>
          <p:nvPr/>
        </p:nvSpPr>
        <p:spPr bwMode="auto">
          <a:xfrm>
            <a:off x="2286000" y="2578318"/>
            <a:ext cx="4495800" cy="413657"/>
          </a:xfrm>
          <a:prstGeom prst="roundRect">
            <a:avLst>
              <a:gd name="adj" fmla="val 14815"/>
            </a:avLst>
          </a:prstGeom>
          <a:solidFill>
            <a:srgbClr val="00009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ハードウェア</a:t>
            </a:r>
            <a:endParaRPr kumimoji="0" lang="en-US" altLang="ja-JP" sz="1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631664" name="Rectangle 880"/>
          <p:cNvSpPr>
            <a:spLocks noGrp="1" noChangeArrowheads="1"/>
          </p:cNvSpPr>
          <p:nvPr>
            <p:ph type="title"/>
          </p:nvPr>
        </p:nvSpPr>
        <p:spPr/>
        <p:txBody>
          <a:bodyPr/>
          <a:lstStyle/>
          <a:p>
            <a:r>
              <a:rPr lang="ja-JP" altLang="en-US" sz="2800" dirty="0" smtClean="0"/>
              <a:t>クラウドのビジネス価値／パブリックとオンプレミス</a:t>
            </a:r>
            <a:endParaRPr lang="ja-JP" altLang="en-US" sz="2800" dirty="0"/>
          </a:p>
        </p:txBody>
      </p:sp>
      <p:sp>
        <p:nvSpPr>
          <p:cNvPr id="22" name="角丸四角形吹き出し 21"/>
          <p:cNvSpPr/>
          <p:nvPr/>
        </p:nvSpPr>
        <p:spPr bwMode="auto">
          <a:xfrm>
            <a:off x="571500" y="5516867"/>
            <a:ext cx="1931393" cy="597353"/>
          </a:xfrm>
          <a:prstGeom prst="wedgeRoundRectCallout">
            <a:avLst>
              <a:gd name="adj1" fmla="val 26415"/>
              <a:gd name="adj2" fmla="val -143726"/>
              <a:gd name="adj3" fmla="val 16667"/>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サービスの価値</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経費としてのシステム</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08" name="角丸四角形吹き出し 1807"/>
          <p:cNvSpPr/>
          <p:nvPr/>
        </p:nvSpPr>
        <p:spPr bwMode="auto">
          <a:xfrm>
            <a:off x="2590799" y="5518822"/>
            <a:ext cx="1899365" cy="597353"/>
          </a:xfrm>
          <a:prstGeom prst="wedgeRoundRectCallout">
            <a:avLst>
              <a:gd name="adj1" fmla="val 60033"/>
              <a:gd name="adj2" fmla="val -120340"/>
              <a:gd name="adj3" fmla="val 16667"/>
            </a:avLst>
          </a:prstGeom>
          <a:solidFill>
            <a:schemeClr val="bg2">
              <a:lumMod val="50000"/>
            </a:schemeClr>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モノの価値</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資産としてのシステム</a:t>
            </a:r>
            <a:endParaRPr kumimoji="0" lang="en-US" altLang="ja-JP" sz="1200" b="0" i="0" u="none" strike="noStrike" cap="none" normalizeH="0" baseline="0" dirty="0" smtClean="0">
              <a:ln>
                <a:noFill/>
              </a:ln>
              <a:solidFill>
                <a:srgbClr val="FFFFFF"/>
              </a:solidFill>
              <a:effectLst/>
              <a:latin typeface="Arial" charset="0"/>
              <a:ea typeface="HG丸ｺﾞｼｯｸM-PRO" pitchFamily="50" charset="-128"/>
            </a:endParaRPr>
          </a:p>
        </p:txBody>
      </p:sp>
    </p:spTree>
    <p:extLst>
      <p:ext uri="{BB962C8B-B14F-4D97-AF65-F5344CB8AC3E}">
        <p14:creationId xmlns:p14="http://schemas.microsoft.com/office/powerpoint/2010/main" val="254170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p:cTn id="10" dur="500" fill="hold"/>
                                        <p:tgtEl>
                                          <p:spTgt spid="24"/>
                                        </p:tgtEl>
                                        <p:attrNameLst>
                                          <p:attrName>ppt_w</p:attrName>
                                        </p:attrNameLst>
                                      </p:cBhvr>
                                      <p:tavLst>
                                        <p:tav tm="0">
                                          <p:val>
                                            <p:fltVal val="0"/>
                                          </p:val>
                                        </p:tav>
                                        <p:tav tm="100000">
                                          <p:val>
                                            <p:strVal val="#ppt_w"/>
                                          </p:val>
                                        </p:tav>
                                      </p:tavLst>
                                    </p:anim>
                                    <p:anim calcmode="lin" valueType="num">
                                      <p:cBhvr>
                                        <p:cTn id="11" dur="500" fill="hold"/>
                                        <p:tgtEl>
                                          <p:spTgt spid="24"/>
                                        </p:tgtEl>
                                        <p:attrNameLst>
                                          <p:attrName>ppt_h</p:attrName>
                                        </p:attrNameLst>
                                      </p:cBhvr>
                                      <p:tavLst>
                                        <p:tav tm="0">
                                          <p:val>
                                            <p:fltVal val="0"/>
                                          </p:val>
                                        </p:tav>
                                        <p:tav tm="100000">
                                          <p:val>
                                            <p:strVal val="#ppt_h"/>
                                          </p:val>
                                        </p:tav>
                                      </p:tavLst>
                                    </p:anim>
                                    <p:animEffect transition="in" filter="fade">
                                      <p:cBhvr>
                                        <p:cTn id="12" dur="500"/>
                                        <p:tgtEl>
                                          <p:spTgt spid="24"/>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811"/>
                                        </p:tgtEl>
                                        <p:attrNameLst>
                                          <p:attrName>style.visibility</p:attrName>
                                        </p:attrNameLst>
                                      </p:cBhvr>
                                      <p:to>
                                        <p:strVal val="visible"/>
                                      </p:to>
                                    </p:set>
                                    <p:anim calcmode="lin" valueType="num">
                                      <p:cBhvr>
                                        <p:cTn id="15" dur="500" fill="hold"/>
                                        <p:tgtEl>
                                          <p:spTgt spid="1811"/>
                                        </p:tgtEl>
                                        <p:attrNameLst>
                                          <p:attrName>ppt_w</p:attrName>
                                        </p:attrNameLst>
                                      </p:cBhvr>
                                      <p:tavLst>
                                        <p:tav tm="0">
                                          <p:val>
                                            <p:fltVal val="0"/>
                                          </p:val>
                                        </p:tav>
                                        <p:tav tm="100000">
                                          <p:val>
                                            <p:strVal val="#ppt_w"/>
                                          </p:val>
                                        </p:tav>
                                      </p:tavLst>
                                    </p:anim>
                                    <p:anim calcmode="lin" valueType="num">
                                      <p:cBhvr>
                                        <p:cTn id="16" dur="500" fill="hold"/>
                                        <p:tgtEl>
                                          <p:spTgt spid="1811"/>
                                        </p:tgtEl>
                                        <p:attrNameLst>
                                          <p:attrName>ppt_h</p:attrName>
                                        </p:attrNameLst>
                                      </p:cBhvr>
                                      <p:tavLst>
                                        <p:tav tm="0">
                                          <p:val>
                                            <p:fltVal val="0"/>
                                          </p:val>
                                        </p:tav>
                                        <p:tav tm="100000">
                                          <p:val>
                                            <p:strVal val="#ppt_h"/>
                                          </p:val>
                                        </p:tav>
                                      </p:tavLst>
                                    </p:anim>
                                    <p:animEffect transition="in" filter="fade">
                                      <p:cBhvr>
                                        <p:cTn id="17" dur="500"/>
                                        <p:tgtEl>
                                          <p:spTgt spid="18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812"/>
                                        </p:tgtEl>
                                        <p:attrNameLst>
                                          <p:attrName>style.visibility</p:attrName>
                                        </p:attrNameLst>
                                      </p:cBhvr>
                                      <p:to>
                                        <p:strVal val="visible"/>
                                      </p:to>
                                    </p:set>
                                    <p:anim calcmode="lin" valueType="num">
                                      <p:cBhvr>
                                        <p:cTn id="20" dur="500" fill="hold"/>
                                        <p:tgtEl>
                                          <p:spTgt spid="1812"/>
                                        </p:tgtEl>
                                        <p:attrNameLst>
                                          <p:attrName>ppt_w</p:attrName>
                                        </p:attrNameLst>
                                      </p:cBhvr>
                                      <p:tavLst>
                                        <p:tav tm="0">
                                          <p:val>
                                            <p:fltVal val="0"/>
                                          </p:val>
                                        </p:tav>
                                        <p:tav tm="100000">
                                          <p:val>
                                            <p:strVal val="#ppt_w"/>
                                          </p:val>
                                        </p:tav>
                                      </p:tavLst>
                                    </p:anim>
                                    <p:anim calcmode="lin" valueType="num">
                                      <p:cBhvr>
                                        <p:cTn id="21" dur="500" fill="hold"/>
                                        <p:tgtEl>
                                          <p:spTgt spid="1812"/>
                                        </p:tgtEl>
                                        <p:attrNameLst>
                                          <p:attrName>ppt_h</p:attrName>
                                        </p:attrNameLst>
                                      </p:cBhvr>
                                      <p:tavLst>
                                        <p:tav tm="0">
                                          <p:val>
                                            <p:fltVal val="0"/>
                                          </p:val>
                                        </p:tav>
                                        <p:tav tm="100000">
                                          <p:val>
                                            <p:strVal val="#ppt_h"/>
                                          </p:val>
                                        </p:tav>
                                      </p:tavLst>
                                    </p:anim>
                                    <p:animEffect transition="in" filter="fade">
                                      <p:cBhvr>
                                        <p:cTn id="22" dur="500"/>
                                        <p:tgtEl>
                                          <p:spTgt spid="18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816"/>
                                        </p:tgtEl>
                                        <p:attrNameLst>
                                          <p:attrName>style.visibility</p:attrName>
                                        </p:attrNameLst>
                                      </p:cBhvr>
                                      <p:to>
                                        <p:strVal val="visible"/>
                                      </p:to>
                                    </p:set>
                                    <p:anim calcmode="lin" valueType="num">
                                      <p:cBhvr>
                                        <p:cTn id="30" dur="500" fill="hold"/>
                                        <p:tgtEl>
                                          <p:spTgt spid="1816"/>
                                        </p:tgtEl>
                                        <p:attrNameLst>
                                          <p:attrName>ppt_w</p:attrName>
                                        </p:attrNameLst>
                                      </p:cBhvr>
                                      <p:tavLst>
                                        <p:tav tm="0">
                                          <p:val>
                                            <p:fltVal val="0"/>
                                          </p:val>
                                        </p:tav>
                                        <p:tav tm="100000">
                                          <p:val>
                                            <p:strVal val="#ppt_w"/>
                                          </p:val>
                                        </p:tav>
                                      </p:tavLst>
                                    </p:anim>
                                    <p:anim calcmode="lin" valueType="num">
                                      <p:cBhvr>
                                        <p:cTn id="31" dur="500" fill="hold"/>
                                        <p:tgtEl>
                                          <p:spTgt spid="1816"/>
                                        </p:tgtEl>
                                        <p:attrNameLst>
                                          <p:attrName>ppt_h</p:attrName>
                                        </p:attrNameLst>
                                      </p:cBhvr>
                                      <p:tavLst>
                                        <p:tav tm="0">
                                          <p:val>
                                            <p:fltVal val="0"/>
                                          </p:val>
                                        </p:tav>
                                        <p:tav tm="100000">
                                          <p:val>
                                            <p:strVal val="#ppt_h"/>
                                          </p:val>
                                        </p:tav>
                                      </p:tavLst>
                                    </p:anim>
                                    <p:animEffect transition="in" filter="fade">
                                      <p:cBhvr>
                                        <p:cTn id="32" dur="500"/>
                                        <p:tgtEl>
                                          <p:spTgt spid="1816"/>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815"/>
                                        </p:tgtEl>
                                        <p:attrNameLst>
                                          <p:attrName>style.visibility</p:attrName>
                                        </p:attrNameLst>
                                      </p:cBhvr>
                                      <p:to>
                                        <p:strVal val="visible"/>
                                      </p:to>
                                    </p:set>
                                    <p:anim calcmode="lin" valueType="num">
                                      <p:cBhvr>
                                        <p:cTn id="35" dur="500" fill="hold"/>
                                        <p:tgtEl>
                                          <p:spTgt spid="1815"/>
                                        </p:tgtEl>
                                        <p:attrNameLst>
                                          <p:attrName>ppt_w</p:attrName>
                                        </p:attrNameLst>
                                      </p:cBhvr>
                                      <p:tavLst>
                                        <p:tav tm="0">
                                          <p:val>
                                            <p:fltVal val="0"/>
                                          </p:val>
                                        </p:tav>
                                        <p:tav tm="100000">
                                          <p:val>
                                            <p:strVal val="#ppt_w"/>
                                          </p:val>
                                        </p:tav>
                                      </p:tavLst>
                                    </p:anim>
                                    <p:anim calcmode="lin" valueType="num">
                                      <p:cBhvr>
                                        <p:cTn id="36" dur="500" fill="hold"/>
                                        <p:tgtEl>
                                          <p:spTgt spid="1815"/>
                                        </p:tgtEl>
                                        <p:attrNameLst>
                                          <p:attrName>ppt_h</p:attrName>
                                        </p:attrNameLst>
                                      </p:cBhvr>
                                      <p:tavLst>
                                        <p:tav tm="0">
                                          <p:val>
                                            <p:fltVal val="0"/>
                                          </p:val>
                                        </p:tav>
                                        <p:tav tm="100000">
                                          <p:val>
                                            <p:strVal val="#ppt_h"/>
                                          </p:val>
                                        </p:tav>
                                      </p:tavLst>
                                    </p:anim>
                                    <p:animEffect transition="in" filter="fade">
                                      <p:cBhvr>
                                        <p:cTn id="37" dur="500"/>
                                        <p:tgtEl>
                                          <p:spTgt spid="1815"/>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814"/>
                                        </p:tgtEl>
                                        <p:attrNameLst>
                                          <p:attrName>style.visibility</p:attrName>
                                        </p:attrNameLst>
                                      </p:cBhvr>
                                      <p:to>
                                        <p:strVal val="visible"/>
                                      </p:to>
                                    </p:set>
                                    <p:anim calcmode="lin" valueType="num">
                                      <p:cBhvr>
                                        <p:cTn id="40" dur="500" fill="hold"/>
                                        <p:tgtEl>
                                          <p:spTgt spid="1814"/>
                                        </p:tgtEl>
                                        <p:attrNameLst>
                                          <p:attrName>ppt_w</p:attrName>
                                        </p:attrNameLst>
                                      </p:cBhvr>
                                      <p:tavLst>
                                        <p:tav tm="0">
                                          <p:val>
                                            <p:fltVal val="0"/>
                                          </p:val>
                                        </p:tav>
                                        <p:tav tm="100000">
                                          <p:val>
                                            <p:strVal val="#ppt_w"/>
                                          </p:val>
                                        </p:tav>
                                      </p:tavLst>
                                    </p:anim>
                                    <p:anim calcmode="lin" valueType="num">
                                      <p:cBhvr>
                                        <p:cTn id="41" dur="500" fill="hold"/>
                                        <p:tgtEl>
                                          <p:spTgt spid="1814"/>
                                        </p:tgtEl>
                                        <p:attrNameLst>
                                          <p:attrName>ppt_h</p:attrName>
                                        </p:attrNameLst>
                                      </p:cBhvr>
                                      <p:tavLst>
                                        <p:tav tm="0">
                                          <p:val>
                                            <p:fltVal val="0"/>
                                          </p:val>
                                        </p:tav>
                                        <p:tav tm="100000">
                                          <p:val>
                                            <p:strVal val="#ppt_h"/>
                                          </p:val>
                                        </p:tav>
                                      </p:tavLst>
                                    </p:anim>
                                    <p:animEffect transition="in" filter="fade">
                                      <p:cBhvr>
                                        <p:cTn id="42" dur="500"/>
                                        <p:tgtEl>
                                          <p:spTgt spid="1814"/>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dissolve">
                                      <p:cBhvr>
                                        <p:cTn id="53" dur="5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up)">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1808"/>
                                        </p:tgtEl>
                                        <p:attrNameLst>
                                          <p:attrName>style.visibility</p:attrName>
                                        </p:attrNameLst>
                                      </p:cBhvr>
                                      <p:to>
                                        <p:strVal val="visible"/>
                                      </p:to>
                                    </p:set>
                                    <p:animEffect transition="in" filter="wipe(up)">
                                      <p:cBhvr>
                                        <p:cTn id="63" dur="500"/>
                                        <p:tgtEl>
                                          <p:spTgt spid="1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811" grpId="0" animBg="1"/>
      <p:bldP spid="1812" grpId="0" animBg="1"/>
      <p:bldP spid="1814" grpId="0" animBg="1"/>
      <p:bldP spid="1815" grpId="0" animBg="1"/>
      <p:bldP spid="1816" grpId="0" animBg="1"/>
      <p:bldP spid="22" grpId="0" animBg="1"/>
      <p:bldP spid="180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角丸四角形 263"/>
          <p:cNvSpPr/>
          <p:nvPr/>
        </p:nvSpPr>
        <p:spPr>
          <a:xfrm>
            <a:off x="417595" y="4564665"/>
            <a:ext cx="8303496" cy="1289214"/>
          </a:xfrm>
          <a:prstGeom prst="roundRect">
            <a:avLst>
              <a:gd name="adj" fmla="val 5239"/>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ハイブリッド・クラウドとマルチクラウド</a:t>
            </a:r>
            <a:endParaRPr kumimoji="1" lang="ja-JP" altLang="en-US" dirty="0"/>
          </a:p>
        </p:txBody>
      </p:sp>
      <p:sp>
        <p:nvSpPr>
          <p:cNvPr id="3" name="スライド番号プレースホルダー 2"/>
          <p:cNvSpPr>
            <a:spLocks noGrp="1"/>
          </p:cNvSpPr>
          <p:nvPr>
            <p:ph type="sldNum" sz="quarter" idx="12"/>
          </p:nvPr>
        </p:nvSpPr>
        <p:spPr>
          <a:xfrm>
            <a:off x="6941771" y="6644742"/>
            <a:ext cx="2133600" cy="217800"/>
          </a:xfrm>
          <a:effectLst>
            <a:outerShdw blurRad="50800" dist="38100" dir="2700000" algn="tl" rotWithShape="0">
              <a:prstClr val="black">
                <a:alpha val="40000"/>
              </a:prstClr>
            </a:outerShdw>
          </a:effectLst>
        </p:spPr>
        <p:txBody>
          <a:bodyPr/>
          <a:lstStyle/>
          <a:p>
            <a:fld id="{8FF8CC5D-A65D-5946-99B5-645367A967AD}" type="slidenum">
              <a:rPr kumimoji="1" lang="ja-JP" altLang="en-US" smtClean="0"/>
              <a:t>36</a:t>
            </a:fld>
            <a:endParaRPr kumimoji="1" lang="ja-JP" altLang="en-US"/>
          </a:p>
        </p:txBody>
      </p:sp>
      <p:sp>
        <p:nvSpPr>
          <p:cNvPr id="4" name="正方形/長方形 3"/>
          <p:cNvSpPr/>
          <p:nvPr/>
        </p:nvSpPr>
        <p:spPr>
          <a:xfrm>
            <a:off x="514297" y="1869817"/>
            <a:ext cx="1824449" cy="336533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2590171" y="1869817"/>
            <a:ext cx="1824449" cy="336533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4672492" y="1869817"/>
            <a:ext cx="1824449" cy="336533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6769331" y="1869817"/>
            <a:ext cx="1824449" cy="336533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417595" y="1031520"/>
            <a:ext cx="8303496" cy="618913"/>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クラウド管理プラットフォーム</a:t>
            </a:r>
            <a:endParaRPr kumimoji="1" lang="en-US" altLang="ja-JP" sz="20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Prime Cloud Controller (SCSK) / </a:t>
            </a:r>
            <a:r>
              <a:rPr lang="en-US" altLang="ja-JP" sz="1000" dirty="0" err="1" smtClean="0">
                <a:solidFill>
                  <a:srgbClr val="FFFFFF"/>
                </a:solidFill>
                <a:latin typeface="ＭＳ Ｐゴシック"/>
                <a:ea typeface="ＭＳ Ｐゴシック"/>
                <a:cs typeface="ＭＳ Ｐゴシック"/>
              </a:rPr>
              <a:t>RightScale</a:t>
            </a:r>
            <a:r>
              <a:rPr lang="en-US" altLang="ja-JP" sz="1000" dirty="0" smtClean="0">
                <a:solidFill>
                  <a:srgbClr val="FFFFFF"/>
                </a:solidFill>
                <a:latin typeface="ＭＳ Ｐゴシック"/>
                <a:ea typeface="ＭＳ Ｐゴシック"/>
                <a:cs typeface="ＭＳ Ｐゴシック"/>
              </a:rPr>
              <a:t> (</a:t>
            </a:r>
            <a:r>
              <a:rPr lang="en-US" altLang="ja-JP" sz="1000" dirty="0" err="1" smtClean="0">
                <a:solidFill>
                  <a:srgbClr val="FFFFFF"/>
                </a:solidFill>
                <a:latin typeface="ＭＳ Ｐゴシック"/>
                <a:ea typeface="ＭＳ Ｐゴシック"/>
                <a:cs typeface="ＭＳ Ｐゴシック"/>
              </a:rPr>
              <a:t>RightScale</a:t>
            </a:r>
            <a:r>
              <a:rPr lang="en-US" altLang="ja-JP" sz="1000" dirty="0" smtClean="0">
                <a:solidFill>
                  <a:srgbClr val="FFFFFF"/>
                </a:solidFill>
                <a:latin typeface="ＭＳ Ｐゴシック"/>
                <a:ea typeface="ＭＳ Ｐゴシック"/>
                <a:cs typeface="ＭＳ Ｐゴシック"/>
              </a:rPr>
              <a:t>) / </a:t>
            </a:r>
            <a:r>
              <a:rPr lang="en-US" altLang="ja-JP" sz="1000" dirty="0" err="1" smtClean="0">
                <a:solidFill>
                  <a:srgbClr val="FFFFFF"/>
                </a:solidFill>
                <a:latin typeface="ＭＳ Ｐゴシック"/>
                <a:ea typeface="ＭＳ Ｐゴシック"/>
                <a:cs typeface="ＭＳ Ｐゴシック"/>
              </a:rPr>
              <a:t>vRealize</a:t>
            </a:r>
            <a:r>
              <a:rPr lang="en-US" altLang="ja-JP" sz="1000" dirty="0" smtClean="0">
                <a:solidFill>
                  <a:srgbClr val="FFFFFF"/>
                </a:solidFill>
                <a:latin typeface="ＭＳ Ｐゴシック"/>
                <a:ea typeface="ＭＳ Ｐゴシック"/>
                <a:cs typeface="ＭＳ Ｐゴシック"/>
              </a:rPr>
              <a:t> Suite (</a:t>
            </a:r>
            <a:r>
              <a:rPr lang="en-US" altLang="ja-JP" sz="1000" dirty="0" err="1" smtClean="0">
                <a:solidFill>
                  <a:srgbClr val="FFFFFF"/>
                </a:solidFill>
                <a:latin typeface="ＭＳ Ｐゴシック"/>
                <a:ea typeface="ＭＳ Ｐゴシック"/>
                <a:cs typeface="ＭＳ Ｐゴシック"/>
              </a:rPr>
              <a:t>Vmware</a:t>
            </a:r>
            <a:r>
              <a:rPr lang="en-US" altLang="ja-JP" sz="1000" dirty="0" smtClean="0">
                <a:solidFill>
                  <a:srgbClr val="FFFFFF"/>
                </a:solidFill>
                <a:latin typeface="ＭＳ Ｐゴシック"/>
                <a:ea typeface="ＭＳ Ｐゴシック"/>
                <a:cs typeface="ＭＳ Ｐゴシック"/>
              </a:rPr>
              <a:t>) </a:t>
            </a:r>
            <a:r>
              <a:rPr lang="ja-JP" altLang="en-US" sz="1000" dirty="0" smtClean="0">
                <a:solidFill>
                  <a:srgbClr val="FFFFFF"/>
                </a:solidFill>
                <a:latin typeface="ＭＳ Ｐゴシック"/>
                <a:ea typeface="ＭＳ Ｐゴシック"/>
                <a:cs typeface="ＭＳ Ｐゴシック"/>
              </a:rPr>
              <a:t>など</a:t>
            </a:r>
            <a:r>
              <a:rPr lang="en-US" altLang="ja-JP" sz="1000" dirty="0" smtClean="0">
                <a:solidFill>
                  <a:srgbClr val="FFFFFF"/>
                </a:solidFill>
                <a:latin typeface="ＭＳ Ｐゴシック"/>
                <a:ea typeface="ＭＳ Ｐゴシック"/>
                <a:cs typeface="ＭＳ Ｐゴシック"/>
              </a:rPr>
              <a:t> </a:t>
            </a:r>
            <a:endParaRPr kumimoji="1" lang="ja-JP" altLang="en-US" sz="1000" dirty="0">
              <a:solidFill>
                <a:srgbClr val="FFFFFF"/>
              </a:solidFill>
              <a:latin typeface="ＭＳ Ｐゴシック"/>
              <a:ea typeface="ＭＳ Ｐゴシック"/>
              <a:cs typeface="ＭＳ Ｐゴシック"/>
            </a:endParaRPr>
          </a:p>
        </p:txBody>
      </p:sp>
      <p:grpSp>
        <p:nvGrpSpPr>
          <p:cNvPr id="158" name="図形グループ 157"/>
          <p:cNvGrpSpPr/>
          <p:nvPr/>
        </p:nvGrpSpPr>
        <p:grpSpPr>
          <a:xfrm>
            <a:off x="887693" y="4270509"/>
            <a:ext cx="309971" cy="140029"/>
            <a:chOff x="6769100" y="1390650"/>
            <a:chExt cx="317500" cy="157483"/>
          </a:xfrm>
          <a:effectLst>
            <a:outerShdw blurRad="50800" dist="38100" dir="2700000" algn="tl" rotWithShape="0">
              <a:prstClr val="black">
                <a:alpha val="40000"/>
              </a:prstClr>
            </a:outerShdw>
          </a:effectLst>
        </p:grpSpPr>
        <p:sp>
          <p:nvSpPr>
            <p:cNvPr id="159" name="正方形/長方形 15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0" name="円/楕円 15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1" name="直線コネクタ 160"/>
            <p:cNvCxnSpPr>
              <a:stCxn id="160" idx="6"/>
              <a:endCxn id="15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2" name="図形グループ 161"/>
          <p:cNvGrpSpPr/>
          <p:nvPr/>
        </p:nvGrpSpPr>
        <p:grpSpPr>
          <a:xfrm>
            <a:off x="1248714" y="4270509"/>
            <a:ext cx="309971" cy="140029"/>
            <a:chOff x="6769100" y="1390650"/>
            <a:chExt cx="317500" cy="157483"/>
          </a:xfrm>
          <a:effectLst>
            <a:outerShdw blurRad="50800" dist="38100" dir="2700000" algn="tl" rotWithShape="0">
              <a:prstClr val="black">
                <a:alpha val="40000"/>
              </a:prstClr>
            </a:outerShdw>
          </a:effectLst>
        </p:grpSpPr>
        <p:sp>
          <p:nvSpPr>
            <p:cNvPr id="163" name="正方形/長方形 16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4" name="円/楕円 16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5" name="直線コネクタ 164"/>
            <p:cNvCxnSpPr>
              <a:stCxn id="164" idx="6"/>
              <a:endCxn id="16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6" name="図形グループ 165"/>
          <p:cNvGrpSpPr/>
          <p:nvPr/>
        </p:nvGrpSpPr>
        <p:grpSpPr>
          <a:xfrm>
            <a:off x="1609736" y="4270509"/>
            <a:ext cx="309971" cy="140029"/>
            <a:chOff x="6769100" y="1390650"/>
            <a:chExt cx="317500" cy="157483"/>
          </a:xfrm>
          <a:effectLst>
            <a:outerShdw blurRad="50800" dist="38100" dir="2700000" algn="tl" rotWithShape="0">
              <a:prstClr val="black">
                <a:alpha val="40000"/>
              </a:prstClr>
            </a:outerShdw>
          </a:effectLst>
        </p:grpSpPr>
        <p:sp>
          <p:nvSpPr>
            <p:cNvPr id="167" name="正方形/長方形 16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8" name="円/楕円 16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9" name="直線コネクタ 168"/>
            <p:cNvCxnSpPr>
              <a:stCxn id="168" idx="6"/>
              <a:endCxn id="16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0" name="図形グループ 169"/>
          <p:cNvGrpSpPr/>
          <p:nvPr/>
        </p:nvGrpSpPr>
        <p:grpSpPr>
          <a:xfrm>
            <a:off x="887693" y="4082514"/>
            <a:ext cx="309971" cy="140029"/>
            <a:chOff x="6769100" y="1390650"/>
            <a:chExt cx="317500" cy="157483"/>
          </a:xfrm>
          <a:effectLst>
            <a:outerShdw blurRad="50800" dist="38100" dir="2700000" algn="tl" rotWithShape="0">
              <a:prstClr val="black">
                <a:alpha val="40000"/>
              </a:prstClr>
            </a:outerShdw>
          </a:effectLst>
        </p:grpSpPr>
        <p:sp>
          <p:nvSpPr>
            <p:cNvPr id="171" name="正方形/長方形 1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2" name="円/楕円 1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3" name="直線コネクタ 172"/>
            <p:cNvCxnSpPr>
              <a:stCxn id="172" idx="6"/>
              <a:endCxn id="1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4" name="図形グループ 173"/>
          <p:cNvGrpSpPr/>
          <p:nvPr/>
        </p:nvGrpSpPr>
        <p:grpSpPr>
          <a:xfrm>
            <a:off x="1248714" y="4082514"/>
            <a:ext cx="309971" cy="140029"/>
            <a:chOff x="6769100" y="1390650"/>
            <a:chExt cx="317500" cy="157483"/>
          </a:xfrm>
          <a:effectLst>
            <a:outerShdw blurRad="50800" dist="38100" dir="2700000" algn="tl" rotWithShape="0">
              <a:prstClr val="black">
                <a:alpha val="40000"/>
              </a:prstClr>
            </a:outerShdw>
          </a:effectLst>
        </p:grpSpPr>
        <p:sp>
          <p:nvSpPr>
            <p:cNvPr id="175" name="正方形/長方形 17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6" name="円/楕円 17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7" name="直線コネクタ 176"/>
            <p:cNvCxnSpPr>
              <a:stCxn id="176" idx="6"/>
              <a:endCxn id="17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8" name="図形グループ 177"/>
          <p:cNvGrpSpPr/>
          <p:nvPr/>
        </p:nvGrpSpPr>
        <p:grpSpPr>
          <a:xfrm>
            <a:off x="1609736" y="4082514"/>
            <a:ext cx="309971" cy="140029"/>
            <a:chOff x="6769100" y="1390650"/>
            <a:chExt cx="317500" cy="157483"/>
          </a:xfrm>
          <a:effectLst>
            <a:outerShdw blurRad="50800" dist="38100" dir="2700000" algn="tl" rotWithShape="0">
              <a:prstClr val="black">
                <a:alpha val="40000"/>
              </a:prstClr>
            </a:outerShdw>
          </a:effectLst>
        </p:grpSpPr>
        <p:sp>
          <p:nvSpPr>
            <p:cNvPr id="179" name="正方形/長方形 17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0" name="円/楕円 17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1" name="直線コネクタ 180"/>
            <p:cNvCxnSpPr>
              <a:stCxn id="180" idx="6"/>
              <a:endCxn id="17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2" name="図形グループ 181"/>
          <p:cNvGrpSpPr/>
          <p:nvPr/>
        </p:nvGrpSpPr>
        <p:grpSpPr>
          <a:xfrm>
            <a:off x="2969086" y="4264930"/>
            <a:ext cx="309971" cy="140029"/>
            <a:chOff x="6769100" y="1390650"/>
            <a:chExt cx="317500" cy="157483"/>
          </a:xfrm>
          <a:effectLst>
            <a:outerShdw blurRad="50800" dist="38100" dir="2700000" algn="tl" rotWithShape="0">
              <a:prstClr val="black">
                <a:alpha val="40000"/>
              </a:prstClr>
            </a:outerShdw>
          </a:effectLst>
        </p:grpSpPr>
        <p:sp>
          <p:nvSpPr>
            <p:cNvPr id="183" name="正方形/長方形 1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円/楕円 1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5" name="直線コネクタ 184"/>
            <p:cNvCxnSpPr>
              <a:stCxn id="184" idx="6"/>
              <a:endCxn id="1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6" name="図形グループ 185"/>
          <p:cNvGrpSpPr/>
          <p:nvPr/>
        </p:nvGrpSpPr>
        <p:grpSpPr>
          <a:xfrm>
            <a:off x="3330107" y="4264930"/>
            <a:ext cx="309971" cy="140029"/>
            <a:chOff x="6769100" y="1390650"/>
            <a:chExt cx="317500" cy="157483"/>
          </a:xfrm>
          <a:effectLst>
            <a:outerShdw blurRad="50800" dist="38100" dir="2700000" algn="tl" rotWithShape="0">
              <a:prstClr val="black">
                <a:alpha val="40000"/>
              </a:prstClr>
            </a:outerShdw>
          </a:effectLst>
        </p:grpSpPr>
        <p:sp>
          <p:nvSpPr>
            <p:cNvPr id="187" name="正方形/長方形 1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8" name="円/楕円 1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9" name="直線コネクタ 188"/>
            <p:cNvCxnSpPr>
              <a:stCxn id="188" idx="6"/>
              <a:endCxn id="1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0" name="図形グループ 189"/>
          <p:cNvGrpSpPr/>
          <p:nvPr/>
        </p:nvGrpSpPr>
        <p:grpSpPr>
          <a:xfrm>
            <a:off x="3691129" y="4264930"/>
            <a:ext cx="309971" cy="140029"/>
            <a:chOff x="6769100" y="1390650"/>
            <a:chExt cx="317500" cy="157483"/>
          </a:xfrm>
          <a:effectLst>
            <a:outerShdw blurRad="50800" dist="38100" dir="2700000" algn="tl" rotWithShape="0">
              <a:prstClr val="black">
                <a:alpha val="40000"/>
              </a:prstClr>
            </a:outerShdw>
          </a:effectLst>
        </p:grpSpPr>
        <p:sp>
          <p:nvSpPr>
            <p:cNvPr id="191" name="正方形/長方形 19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2" name="円/楕円 19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3" name="直線コネクタ 192"/>
            <p:cNvCxnSpPr>
              <a:stCxn id="192" idx="6"/>
              <a:endCxn id="19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4" name="図形グループ 193"/>
          <p:cNvGrpSpPr/>
          <p:nvPr/>
        </p:nvGrpSpPr>
        <p:grpSpPr>
          <a:xfrm>
            <a:off x="2969086" y="4076935"/>
            <a:ext cx="309971" cy="140029"/>
            <a:chOff x="6769100" y="1390650"/>
            <a:chExt cx="317500" cy="157483"/>
          </a:xfrm>
          <a:effectLst>
            <a:outerShdw blurRad="50800" dist="38100" dir="2700000" algn="tl" rotWithShape="0">
              <a:prstClr val="black">
                <a:alpha val="40000"/>
              </a:prstClr>
            </a:outerShdw>
          </a:effectLst>
        </p:grpSpPr>
        <p:sp>
          <p:nvSpPr>
            <p:cNvPr id="195" name="正方形/長方形 19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6" name="円/楕円 19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7" name="直線コネクタ 196"/>
            <p:cNvCxnSpPr>
              <a:stCxn id="196" idx="6"/>
              <a:endCxn id="19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8" name="図形グループ 197"/>
          <p:cNvGrpSpPr/>
          <p:nvPr/>
        </p:nvGrpSpPr>
        <p:grpSpPr>
          <a:xfrm>
            <a:off x="3330107" y="4076935"/>
            <a:ext cx="309971" cy="140029"/>
            <a:chOff x="6769100" y="1390650"/>
            <a:chExt cx="317500" cy="157483"/>
          </a:xfrm>
          <a:effectLst>
            <a:outerShdw blurRad="50800" dist="38100" dir="2700000" algn="tl" rotWithShape="0">
              <a:prstClr val="black">
                <a:alpha val="40000"/>
              </a:prstClr>
            </a:outerShdw>
          </a:effectLst>
        </p:grpSpPr>
        <p:sp>
          <p:nvSpPr>
            <p:cNvPr id="199" name="正方形/長方形 19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0" name="円/楕円 19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1" name="直線コネクタ 200"/>
            <p:cNvCxnSpPr>
              <a:stCxn id="200" idx="6"/>
              <a:endCxn id="19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2" name="図形グループ 201"/>
          <p:cNvGrpSpPr/>
          <p:nvPr/>
        </p:nvGrpSpPr>
        <p:grpSpPr>
          <a:xfrm>
            <a:off x="3691129" y="4076935"/>
            <a:ext cx="309971" cy="140029"/>
            <a:chOff x="6769100" y="1390650"/>
            <a:chExt cx="317500" cy="157483"/>
          </a:xfrm>
          <a:effectLst>
            <a:outerShdw blurRad="50800" dist="38100" dir="2700000" algn="tl" rotWithShape="0">
              <a:prstClr val="black">
                <a:alpha val="40000"/>
              </a:prstClr>
            </a:outerShdw>
          </a:effectLst>
        </p:grpSpPr>
        <p:sp>
          <p:nvSpPr>
            <p:cNvPr id="203" name="正方形/長方形 20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4" name="円/楕円 20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5" name="直線コネクタ 204"/>
            <p:cNvCxnSpPr>
              <a:stCxn id="204" idx="6"/>
              <a:endCxn id="20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55" name="テキスト ボックス 254"/>
          <p:cNvSpPr txBox="1"/>
          <p:nvPr/>
        </p:nvSpPr>
        <p:spPr>
          <a:xfrm>
            <a:off x="514297" y="4680711"/>
            <a:ext cx="1824449" cy="461665"/>
          </a:xfrm>
          <a:prstGeom prst="rect">
            <a:avLst/>
          </a:prstGeom>
          <a:noFill/>
        </p:spPr>
        <p:txBody>
          <a:bodyPr wrap="square" rtlCol="0">
            <a:spAutoFit/>
          </a:bodyPr>
          <a:lstStyle/>
          <a:p>
            <a:pPr algn="ctr"/>
            <a:r>
              <a:rPr kumimoji="1" lang="ja-JP" altLang="en-US" sz="1200" dirty="0" smtClean="0">
                <a:solidFill>
                  <a:schemeClr val="accent6">
                    <a:lumMod val="50000"/>
                  </a:schemeClr>
                </a:solidFill>
              </a:rPr>
              <a:t>オンプレミス（自社構内）</a:t>
            </a:r>
            <a:endParaRPr kumimoji="1" lang="en-US" altLang="ja-JP" sz="1200" dirty="0" smtClean="0">
              <a:solidFill>
                <a:schemeClr val="accent6">
                  <a:lumMod val="50000"/>
                </a:schemeClr>
              </a:solidFill>
            </a:endParaRPr>
          </a:p>
          <a:p>
            <a:pPr algn="ctr"/>
            <a:r>
              <a:rPr lang="ja-JP" altLang="en-US" sz="1200" dirty="0" smtClean="0">
                <a:solidFill>
                  <a:schemeClr val="accent6">
                    <a:lumMod val="50000"/>
                  </a:schemeClr>
                </a:solidFill>
              </a:rPr>
              <a:t>データセンタ（自社設備）</a:t>
            </a:r>
            <a:endParaRPr kumimoji="1" lang="ja-JP" altLang="en-US" sz="1200" dirty="0">
              <a:solidFill>
                <a:schemeClr val="accent6">
                  <a:lumMod val="50000"/>
                </a:schemeClr>
              </a:solidFill>
            </a:endParaRPr>
          </a:p>
        </p:txBody>
      </p:sp>
      <p:sp>
        <p:nvSpPr>
          <p:cNvPr id="256" name="テキスト ボックス 255"/>
          <p:cNvSpPr txBox="1"/>
          <p:nvPr/>
        </p:nvSpPr>
        <p:spPr>
          <a:xfrm>
            <a:off x="2596098" y="4680711"/>
            <a:ext cx="1824449" cy="438582"/>
          </a:xfrm>
          <a:prstGeom prst="rect">
            <a:avLst/>
          </a:prstGeom>
          <a:noFill/>
        </p:spPr>
        <p:txBody>
          <a:bodyPr wrap="square" rtlCol="0">
            <a:spAutoFit/>
          </a:bodyPr>
          <a:lstStyle/>
          <a:p>
            <a:pPr algn="ctr"/>
            <a:r>
              <a:rPr lang="ja-JP" altLang="en-US" sz="1200" dirty="0" smtClean="0">
                <a:solidFill>
                  <a:schemeClr val="accent6">
                    <a:lumMod val="50000"/>
                  </a:schemeClr>
                </a:solidFill>
              </a:rPr>
              <a:t>データセンタ（他社設備）</a:t>
            </a:r>
            <a:endParaRPr lang="en-US" altLang="ja-JP" sz="1200" dirty="0" smtClean="0">
              <a:solidFill>
                <a:schemeClr val="accent6">
                  <a:lumMod val="50000"/>
                </a:schemeClr>
              </a:solidFill>
            </a:endParaRPr>
          </a:p>
          <a:p>
            <a:pPr algn="ctr"/>
            <a:r>
              <a:rPr kumimoji="1" lang="ja-JP" altLang="en-US" sz="1000" dirty="0" smtClean="0">
                <a:solidFill>
                  <a:schemeClr val="accent6">
                    <a:lumMod val="50000"/>
                  </a:schemeClr>
                </a:solidFill>
              </a:rPr>
              <a:t>コロケーション／</a:t>
            </a:r>
            <a:r>
              <a:rPr lang="ja-JP" altLang="en-US" sz="1000" dirty="0" smtClean="0">
                <a:solidFill>
                  <a:schemeClr val="accent6">
                    <a:lumMod val="50000"/>
                  </a:schemeClr>
                </a:solidFill>
              </a:rPr>
              <a:t>ホスティング</a:t>
            </a:r>
            <a:endParaRPr kumimoji="1" lang="ja-JP" altLang="en-US" sz="1000" dirty="0">
              <a:solidFill>
                <a:schemeClr val="accent6">
                  <a:lumMod val="50000"/>
                </a:schemeClr>
              </a:solidFill>
            </a:endParaRPr>
          </a:p>
        </p:txBody>
      </p:sp>
      <p:sp>
        <p:nvSpPr>
          <p:cNvPr id="257" name="テキスト ボックス 256"/>
          <p:cNvSpPr txBox="1"/>
          <p:nvPr/>
        </p:nvSpPr>
        <p:spPr>
          <a:xfrm>
            <a:off x="4671564" y="4680711"/>
            <a:ext cx="1824449" cy="276999"/>
          </a:xfrm>
          <a:prstGeom prst="rect">
            <a:avLst/>
          </a:prstGeom>
          <a:noFill/>
        </p:spPr>
        <p:txBody>
          <a:bodyPr wrap="square" rtlCol="0">
            <a:spAutoFit/>
          </a:bodyPr>
          <a:lstStyle/>
          <a:p>
            <a:pPr algn="ctr"/>
            <a:r>
              <a:rPr kumimoji="1" lang="ja-JP" altLang="en-US" sz="1200" dirty="0" smtClean="0">
                <a:solidFill>
                  <a:srgbClr val="000090"/>
                </a:solidFill>
              </a:rPr>
              <a:t>パブリック・クラウド</a:t>
            </a:r>
            <a:endParaRPr kumimoji="1" lang="ja-JP" altLang="en-US" sz="1200" dirty="0">
              <a:solidFill>
                <a:srgbClr val="000090"/>
              </a:solidFill>
            </a:endParaRPr>
          </a:p>
        </p:txBody>
      </p:sp>
      <p:sp>
        <p:nvSpPr>
          <p:cNvPr id="258" name="テキスト ボックス 257"/>
          <p:cNvSpPr txBox="1"/>
          <p:nvPr/>
        </p:nvSpPr>
        <p:spPr>
          <a:xfrm>
            <a:off x="6769331" y="4674264"/>
            <a:ext cx="1824449" cy="276999"/>
          </a:xfrm>
          <a:prstGeom prst="rect">
            <a:avLst/>
          </a:prstGeom>
          <a:noFill/>
        </p:spPr>
        <p:txBody>
          <a:bodyPr wrap="square" rtlCol="0">
            <a:spAutoFit/>
          </a:bodyPr>
          <a:lstStyle/>
          <a:p>
            <a:pPr algn="ctr"/>
            <a:r>
              <a:rPr kumimoji="1" lang="ja-JP" altLang="en-US" sz="1200" dirty="0" smtClean="0">
                <a:solidFill>
                  <a:srgbClr val="000090"/>
                </a:solidFill>
              </a:rPr>
              <a:t>パブリック・クラウド</a:t>
            </a:r>
            <a:endParaRPr kumimoji="1" lang="ja-JP" altLang="en-US" sz="1200" dirty="0">
              <a:solidFill>
                <a:srgbClr val="000090"/>
              </a:solidFill>
            </a:endParaRPr>
          </a:p>
        </p:txBody>
      </p:sp>
      <p:sp>
        <p:nvSpPr>
          <p:cNvPr id="260" name="正方形/長方形 259"/>
          <p:cNvSpPr/>
          <p:nvPr/>
        </p:nvSpPr>
        <p:spPr>
          <a:xfrm>
            <a:off x="617446" y="1998571"/>
            <a:ext cx="5795687" cy="1987857"/>
          </a:xfrm>
          <a:prstGeom prst="rect">
            <a:avLst/>
          </a:prstGeom>
          <a:solidFill>
            <a:srgbClr val="3366FF">
              <a:alpha val="39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1" name="正方形/長方形 260"/>
          <p:cNvSpPr/>
          <p:nvPr/>
        </p:nvSpPr>
        <p:spPr>
          <a:xfrm>
            <a:off x="4775640" y="2295318"/>
            <a:ext cx="3758493" cy="1353871"/>
          </a:xfrm>
          <a:prstGeom prst="rect">
            <a:avLst/>
          </a:prstGeom>
          <a:solidFill>
            <a:srgbClr val="008000">
              <a:alpha val="39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descr="clou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556" y="2063752"/>
            <a:ext cx="1475839" cy="1475839"/>
          </a:xfrm>
          <a:prstGeom prst="rect">
            <a:avLst/>
          </a:prstGeom>
          <a:effectLst>
            <a:outerShdw blurRad="50800" dist="38100" dir="2700000" algn="tl" rotWithShape="0">
              <a:prstClr val="black">
                <a:alpha val="40000"/>
              </a:prstClr>
            </a:outerShdw>
          </a:effectLst>
        </p:spPr>
      </p:pic>
      <p:grpSp>
        <p:nvGrpSpPr>
          <p:cNvPr id="94" name="図形グループ 93"/>
          <p:cNvGrpSpPr/>
          <p:nvPr/>
        </p:nvGrpSpPr>
        <p:grpSpPr>
          <a:xfrm>
            <a:off x="5787271" y="2769062"/>
            <a:ext cx="309971" cy="140029"/>
            <a:chOff x="6769100" y="1390650"/>
            <a:chExt cx="317500" cy="157483"/>
          </a:xfrm>
          <a:effectLst>
            <a:outerShdw blurRad="50800" dist="38100" dir="2700000" algn="tl" rotWithShape="0">
              <a:prstClr val="black">
                <a:alpha val="40000"/>
              </a:prstClr>
            </a:outerShdw>
          </a:effectLst>
        </p:grpSpPr>
        <p:sp>
          <p:nvSpPr>
            <p:cNvPr id="95" name="正方形/長方形 9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円/楕円 9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7" name="直線コネクタ 96"/>
            <p:cNvCxnSpPr>
              <a:stCxn id="96" idx="6"/>
              <a:endCxn id="9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6" name="図形グループ 105"/>
          <p:cNvGrpSpPr/>
          <p:nvPr/>
        </p:nvGrpSpPr>
        <p:grpSpPr>
          <a:xfrm>
            <a:off x="5787271" y="2391397"/>
            <a:ext cx="309971" cy="140029"/>
            <a:chOff x="6769100" y="1390650"/>
            <a:chExt cx="317500" cy="157483"/>
          </a:xfrm>
          <a:effectLst>
            <a:outerShdw blurRad="50800" dist="38100" dir="2700000" algn="tl" rotWithShape="0">
              <a:prstClr val="black">
                <a:alpha val="40000"/>
              </a:prstClr>
            </a:outerShdw>
          </a:effectLst>
        </p:grpSpPr>
        <p:sp>
          <p:nvSpPr>
            <p:cNvPr id="107" name="正方形/長方形 10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 name="円/楕円 10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9" name="直線コネクタ 108"/>
            <p:cNvCxnSpPr>
              <a:stCxn id="108" idx="6"/>
              <a:endCxn id="10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8" name="図形グループ 117"/>
          <p:cNvGrpSpPr/>
          <p:nvPr/>
        </p:nvGrpSpPr>
        <p:grpSpPr>
          <a:xfrm>
            <a:off x="5787271" y="2581067"/>
            <a:ext cx="309971" cy="140029"/>
            <a:chOff x="6769100" y="1390650"/>
            <a:chExt cx="317500" cy="157483"/>
          </a:xfrm>
          <a:effectLst>
            <a:outerShdw blurRad="50800" dist="38100" dir="2700000" algn="tl" rotWithShape="0">
              <a:prstClr val="black">
                <a:alpha val="40000"/>
              </a:prstClr>
            </a:outerShdw>
          </a:effectLst>
        </p:grpSpPr>
        <p:sp>
          <p:nvSpPr>
            <p:cNvPr id="119" name="正方形/長方形 1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 name="円/楕円 1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1" name="直線コネクタ 120"/>
            <p:cNvCxnSpPr>
              <a:stCxn id="120" idx="6"/>
              <a:endCxn id="1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4" name="図形グループ 213"/>
          <p:cNvGrpSpPr/>
          <p:nvPr/>
        </p:nvGrpSpPr>
        <p:grpSpPr>
          <a:xfrm>
            <a:off x="5787271" y="3149435"/>
            <a:ext cx="309971" cy="140029"/>
            <a:chOff x="6769100" y="1390650"/>
            <a:chExt cx="317500" cy="157483"/>
          </a:xfrm>
          <a:effectLst>
            <a:outerShdw blurRad="50800" dist="38100" dir="2700000" algn="tl" rotWithShape="0">
              <a:prstClr val="black">
                <a:alpha val="40000"/>
              </a:prstClr>
            </a:outerShdw>
          </a:effectLst>
        </p:grpSpPr>
        <p:sp>
          <p:nvSpPr>
            <p:cNvPr id="215" name="正方形/長方形 2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6" name="円/楕円 2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7" name="直線コネクタ 216"/>
            <p:cNvCxnSpPr>
              <a:stCxn id="216" idx="6"/>
              <a:endCxn id="2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6" name="図形グループ 225"/>
          <p:cNvGrpSpPr/>
          <p:nvPr/>
        </p:nvGrpSpPr>
        <p:grpSpPr>
          <a:xfrm>
            <a:off x="5787271" y="2961440"/>
            <a:ext cx="309971" cy="140029"/>
            <a:chOff x="6769100" y="1390650"/>
            <a:chExt cx="317500" cy="157483"/>
          </a:xfrm>
          <a:effectLst>
            <a:outerShdw blurRad="50800" dist="38100" dir="2700000" algn="tl" rotWithShape="0">
              <a:prstClr val="black">
                <a:alpha val="40000"/>
              </a:prstClr>
            </a:outerShdw>
          </a:effectLst>
        </p:grpSpPr>
        <p:sp>
          <p:nvSpPr>
            <p:cNvPr id="227" name="正方形/長方形 2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8" name="円/楕円 2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9" name="直線コネクタ 228"/>
            <p:cNvCxnSpPr>
              <a:stCxn id="228" idx="6"/>
              <a:endCxn id="2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54" name="正方形/長方形 253"/>
          <p:cNvSpPr/>
          <p:nvPr/>
        </p:nvSpPr>
        <p:spPr>
          <a:xfrm>
            <a:off x="4994833" y="2756967"/>
            <a:ext cx="792437" cy="1075203"/>
          </a:xfrm>
          <a:prstGeom prst="rect">
            <a:avLst/>
          </a:prstGeom>
          <a:solidFill>
            <a:schemeClr val="accent6">
              <a:lumMod val="75000"/>
              <a:alpha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86" name="図形グループ 85"/>
          <p:cNvGrpSpPr/>
          <p:nvPr/>
        </p:nvGrpSpPr>
        <p:grpSpPr>
          <a:xfrm>
            <a:off x="5065228" y="2769062"/>
            <a:ext cx="309971" cy="140029"/>
            <a:chOff x="6769100" y="1390650"/>
            <a:chExt cx="317500" cy="157483"/>
          </a:xfrm>
          <a:effectLst>
            <a:outerShdw blurRad="50800" dist="38100" dir="2700000" algn="tl" rotWithShape="0">
              <a:prstClr val="black">
                <a:alpha val="40000"/>
              </a:prstClr>
            </a:outerShdw>
          </a:effectLst>
        </p:grpSpPr>
        <p:sp>
          <p:nvSpPr>
            <p:cNvPr id="87" name="正方形/長方形 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円/楕円 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9" name="直線コネクタ 88"/>
            <p:cNvCxnSpPr>
              <a:stCxn id="88" idx="6"/>
              <a:endCxn id="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0" name="図形グループ 89"/>
          <p:cNvGrpSpPr/>
          <p:nvPr/>
        </p:nvGrpSpPr>
        <p:grpSpPr>
          <a:xfrm>
            <a:off x="5426249" y="2769062"/>
            <a:ext cx="309971" cy="140029"/>
            <a:chOff x="6769100" y="1390650"/>
            <a:chExt cx="317500" cy="157483"/>
          </a:xfrm>
          <a:effectLst>
            <a:outerShdw blurRad="50800" dist="38100" dir="2700000" algn="tl" rotWithShape="0">
              <a:prstClr val="black">
                <a:alpha val="40000"/>
              </a:prstClr>
            </a:outerShdw>
          </a:effectLst>
        </p:grpSpPr>
        <p:sp>
          <p:nvSpPr>
            <p:cNvPr id="91" name="正方形/長方形 9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円/楕円 9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3" name="直線コネクタ 92"/>
            <p:cNvCxnSpPr>
              <a:stCxn id="92" idx="6"/>
              <a:endCxn id="9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8" name="図形グループ 97"/>
          <p:cNvGrpSpPr/>
          <p:nvPr/>
        </p:nvGrpSpPr>
        <p:grpSpPr>
          <a:xfrm>
            <a:off x="5065228" y="2391397"/>
            <a:ext cx="309971" cy="140029"/>
            <a:chOff x="6769100" y="1390650"/>
            <a:chExt cx="317500" cy="157483"/>
          </a:xfrm>
          <a:effectLst>
            <a:outerShdw blurRad="50800" dist="38100" dir="2700000" algn="tl" rotWithShape="0">
              <a:prstClr val="black">
                <a:alpha val="40000"/>
              </a:prstClr>
            </a:outerShdw>
          </a:effectLst>
        </p:grpSpPr>
        <p:sp>
          <p:nvSpPr>
            <p:cNvPr id="99" name="正方形/長方形 9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円/楕円 9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1" name="直線コネクタ 100"/>
            <p:cNvCxnSpPr>
              <a:stCxn id="100" idx="6"/>
              <a:endCxn id="9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2" name="図形グループ 101"/>
          <p:cNvGrpSpPr/>
          <p:nvPr/>
        </p:nvGrpSpPr>
        <p:grpSpPr>
          <a:xfrm>
            <a:off x="5426249" y="2391397"/>
            <a:ext cx="309971" cy="140029"/>
            <a:chOff x="6769100" y="1390650"/>
            <a:chExt cx="317500" cy="157483"/>
          </a:xfrm>
          <a:effectLst>
            <a:outerShdw blurRad="50800" dist="38100" dir="2700000" algn="tl" rotWithShape="0">
              <a:prstClr val="black">
                <a:alpha val="40000"/>
              </a:prstClr>
            </a:outerShdw>
          </a:effectLst>
        </p:grpSpPr>
        <p:sp>
          <p:nvSpPr>
            <p:cNvPr id="103" name="正方形/長方形 10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4" name="円/楕円 10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5" name="直線コネクタ 104"/>
            <p:cNvCxnSpPr>
              <a:stCxn id="104" idx="6"/>
              <a:endCxn id="10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0" name="図形グループ 109"/>
          <p:cNvGrpSpPr/>
          <p:nvPr/>
        </p:nvGrpSpPr>
        <p:grpSpPr>
          <a:xfrm>
            <a:off x="5065228" y="2581067"/>
            <a:ext cx="309971" cy="140029"/>
            <a:chOff x="6769100" y="1390650"/>
            <a:chExt cx="317500" cy="157483"/>
          </a:xfrm>
          <a:effectLst>
            <a:outerShdw blurRad="50800" dist="38100" dir="2700000" algn="tl" rotWithShape="0">
              <a:prstClr val="black">
                <a:alpha val="40000"/>
              </a:prstClr>
            </a:outerShdw>
          </a:effectLst>
        </p:grpSpPr>
        <p:sp>
          <p:nvSpPr>
            <p:cNvPr id="111" name="正方形/長方形 11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 name="円/楕円 11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3" name="直線コネクタ 112"/>
            <p:cNvCxnSpPr>
              <a:stCxn id="112" idx="6"/>
              <a:endCxn id="11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4" name="図形グループ 113"/>
          <p:cNvGrpSpPr/>
          <p:nvPr/>
        </p:nvGrpSpPr>
        <p:grpSpPr>
          <a:xfrm>
            <a:off x="5426249" y="2581067"/>
            <a:ext cx="309971" cy="140029"/>
            <a:chOff x="6769100" y="1390650"/>
            <a:chExt cx="317500" cy="157483"/>
          </a:xfrm>
          <a:effectLst>
            <a:outerShdw blurRad="50800" dist="38100" dir="2700000" algn="tl" rotWithShape="0">
              <a:prstClr val="black">
                <a:alpha val="40000"/>
              </a:prstClr>
            </a:outerShdw>
          </a:effectLst>
        </p:grpSpPr>
        <p:sp>
          <p:nvSpPr>
            <p:cNvPr id="115" name="正方形/長方形 1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円/楕円 1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7" name="直線コネクタ 116"/>
            <p:cNvCxnSpPr>
              <a:stCxn id="116" idx="6"/>
              <a:endCxn id="1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8" name="図形グループ 217"/>
          <p:cNvGrpSpPr/>
          <p:nvPr/>
        </p:nvGrpSpPr>
        <p:grpSpPr>
          <a:xfrm>
            <a:off x="5065228" y="2961440"/>
            <a:ext cx="309971" cy="140029"/>
            <a:chOff x="6769100" y="1390650"/>
            <a:chExt cx="317500" cy="157483"/>
          </a:xfrm>
          <a:effectLst>
            <a:outerShdw blurRad="50800" dist="38100" dir="2700000" algn="tl" rotWithShape="0">
              <a:prstClr val="black">
                <a:alpha val="40000"/>
              </a:prstClr>
            </a:outerShdw>
          </a:effectLst>
        </p:grpSpPr>
        <p:sp>
          <p:nvSpPr>
            <p:cNvPr id="219" name="正方形/長方形 2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円/楕円 2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1" name="直線コネクタ 220"/>
            <p:cNvCxnSpPr>
              <a:stCxn id="220" idx="6"/>
              <a:endCxn id="2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2" name="図形グループ 221"/>
          <p:cNvGrpSpPr/>
          <p:nvPr/>
        </p:nvGrpSpPr>
        <p:grpSpPr>
          <a:xfrm>
            <a:off x="5426249" y="2961440"/>
            <a:ext cx="309971" cy="140029"/>
            <a:chOff x="6769100" y="1390650"/>
            <a:chExt cx="317500" cy="157483"/>
          </a:xfrm>
          <a:effectLst>
            <a:outerShdw blurRad="50800" dist="38100" dir="2700000" algn="tl" rotWithShape="0">
              <a:prstClr val="black">
                <a:alpha val="40000"/>
              </a:prstClr>
            </a:outerShdw>
          </a:effectLst>
        </p:grpSpPr>
        <p:sp>
          <p:nvSpPr>
            <p:cNvPr id="223" name="正方形/長方形 2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4" name="円/楕円 2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5" name="直線コネクタ 224"/>
            <p:cNvCxnSpPr>
              <a:stCxn id="224" idx="6"/>
              <a:endCxn id="2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6" name="図形グループ 205"/>
          <p:cNvGrpSpPr/>
          <p:nvPr/>
        </p:nvGrpSpPr>
        <p:grpSpPr>
          <a:xfrm>
            <a:off x="5065228" y="3149435"/>
            <a:ext cx="309971" cy="140029"/>
            <a:chOff x="6769100" y="1390650"/>
            <a:chExt cx="317500" cy="157483"/>
          </a:xfrm>
          <a:effectLst>
            <a:outerShdw blurRad="50800" dist="38100" dir="2700000" algn="tl" rotWithShape="0">
              <a:prstClr val="black">
                <a:alpha val="40000"/>
              </a:prstClr>
            </a:outerShdw>
          </a:effectLst>
        </p:grpSpPr>
        <p:sp>
          <p:nvSpPr>
            <p:cNvPr id="207" name="正方形/長方形 20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8" name="円/楕円 20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9" name="直線コネクタ 208"/>
            <p:cNvCxnSpPr>
              <a:stCxn id="208" idx="6"/>
              <a:endCxn id="20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0" name="図形グループ 209"/>
          <p:cNvGrpSpPr/>
          <p:nvPr/>
        </p:nvGrpSpPr>
        <p:grpSpPr>
          <a:xfrm>
            <a:off x="5426249" y="3149435"/>
            <a:ext cx="309971" cy="140029"/>
            <a:chOff x="6769100" y="1390650"/>
            <a:chExt cx="317500" cy="157483"/>
          </a:xfrm>
          <a:effectLst>
            <a:outerShdw blurRad="50800" dist="38100" dir="2700000" algn="tl" rotWithShape="0">
              <a:prstClr val="black">
                <a:alpha val="40000"/>
              </a:prstClr>
            </a:outerShdw>
          </a:effectLst>
        </p:grpSpPr>
        <p:sp>
          <p:nvSpPr>
            <p:cNvPr id="211" name="正方形/長方形 21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2" name="円/楕円 21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3" name="直線コネクタ 212"/>
            <p:cNvCxnSpPr>
              <a:stCxn id="212" idx="6"/>
              <a:endCxn id="21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59" name="テキスト ボックス 258"/>
          <p:cNvSpPr txBox="1"/>
          <p:nvPr/>
        </p:nvSpPr>
        <p:spPr>
          <a:xfrm>
            <a:off x="4994833" y="3370505"/>
            <a:ext cx="792438" cy="461665"/>
          </a:xfrm>
          <a:prstGeom prst="rect">
            <a:avLst/>
          </a:prstGeom>
          <a:noFill/>
        </p:spPr>
        <p:txBody>
          <a:bodyPr wrap="square" rtlCol="0">
            <a:spAutoFit/>
          </a:bodyPr>
          <a:lstStyle/>
          <a:p>
            <a:pPr algn="ctr"/>
            <a:r>
              <a:rPr kumimoji="1" lang="ja-JP" altLang="en-US" sz="800" dirty="0" smtClean="0">
                <a:solidFill>
                  <a:schemeClr val="bg1"/>
                </a:solidFill>
              </a:rPr>
              <a:t>バーチャル</a:t>
            </a:r>
            <a:endParaRPr kumimoji="1" lang="en-US" altLang="ja-JP" sz="800" dirty="0" smtClean="0">
              <a:solidFill>
                <a:schemeClr val="bg1"/>
              </a:solidFill>
            </a:endParaRPr>
          </a:p>
          <a:p>
            <a:pPr algn="ctr"/>
            <a:r>
              <a:rPr kumimoji="1" lang="ja-JP" altLang="en-US" sz="800" dirty="0" smtClean="0">
                <a:solidFill>
                  <a:schemeClr val="bg1"/>
                </a:solidFill>
              </a:rPr>
              <a:t>プライベート</a:t>
            </a:r>
            <a:endParaRPr kumimoji="1" lang="en-US" altLang="ja-JP" sz="800" dirty="0" smtClean="0">
              <a:solidFill>
                <a:schemeClr val="bg1"/>
              </a:solidFill>
            </a:endParaRPr>
          </a:p>
          <a:p>
            <a:pPr algn="ctr"/>
            <a:r>
              <a:rPr lang="ja-JP" altLang="en-US" sz="800" dirty="0" smtClean="0">
                <a:solidFill>
                  <a:schemeClr val="bg1"/>
                </a:solidFill>
              </a:rPr>
              <a:t>クラウド</a:t>
            </a:r>
            <a:endParaRPr kumimoji="1" lang="ja-JP" altLang="en-US" sz="800" dirty="0">
              <a:solidFill>
                <a:schemeClr val="bg1"/>
              </a:solidFill>
            </a:endParaRPr>
          </a:p>
        </p:txBody>
      </p:sp>
      <p:pic>
        <p:nvPicPr>
          <p:cNvPr id="10" name="図 9" descr="clou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914" y="2063752"/>
            <a:ext cx="1475839" cy="1475839"/>
          </a:xfrm>
          <a:prstGeom prst="rect">
            <a:avLst/>
          </a:prstGeom>
          <a:effectLst>
            <a:outerShdw blurRad="50800" dist="38100" dir="2700000" algn="tl" rotWithShape="0">
              <a:prstClr val="black">
                <a:alpha val="40000"/>
              </a:prstClr>
            </a:outerShdw>
          </a:effectLst>
        </p:spPr>
      </p:pic>
      <p:pic>
        <p:nvPicPr>
          <p:cNvPr id="11" name="図 10" descr="clou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4235" y="2063752"/>
            <a:ext cx="1475839" cy="1475839"/>
          </a:xfrm>
          <a:prstGeom prst="rect">
            <a:avLst/>
          </a:prstGeom>
          <a:effectLst>
            <a:outerShdw blurRad="50800" dist="38100" dir="2700000" algn="tl" rotWithShape="0">
              <a:prstClr val="black">
                <a:alpha val="40000"/>
              </a:prstClr>
            </a:outerShdw>
          </a:effectLst>
        </p:spPr>
      </p:pic>
      <p:grpSp>
        <p:nvGrpSpPr>
          <p:cNvPr id="14" name="図形グループ 13"/>
          <p:cNvGrpSpPr/>
          <p:nvPr/>
        </p:nvGrpSpPr>
        <p:grpSpPr>
          <a:xfrm>
            <a:off x="887693" y="2957057"/>
            <a:ext cx="309971" cy="140029"/>
            <a:chOff x="6769100" y="1390650"/>
            <a:chExt cx="317500" cy="157483"/>
          </a:xfrm>
          <a:effectLst>
            <a:outerShdw blurRad="50800" dist="38100" dir="2700000" algn="tl" rotWithShape="0">
              <a:prstClr val="black">
                <a:alpha val="40000"/>
              </a:prstClr>
            </a:outerShdw>
          </a:effectLst>
        </p:grpSpPr>
        <p:sp>
          <p:nvSpPr>
            <p:cNvPr id="15" name="正方形/長方形 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円/楕円 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 name="直線コネクタ 16"/>
            <p:cNvCxnSpPr>
              <a:stCxn id="16" idx="6"/>
              <a:endCxn id="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 name="図形グループ 17"/>
          <p:cNvGrpSpPr/>
          <p:nvPr/>
        </p:nvGrpSpPr>
        <p:grpSpPr>
          <a:xfrm>
            <a:off x="1248714" y="2957057"/>
            <a:ext cx="309971" cy="140029"/>
            <a:chOff x="6769100" y="1390650"/>
            <a:chExt cx="317500" cy="157483"/>
          </a:xfrm>
          <a:effectLst>
            <a:outerShdw blurRad="50800" dist="38100" dir="2700000" algn="tl" rotWithShape="0">
              <a:prstClr val="black">
                <a:alpha val="40000"/>
              </a:prstClr>
            </a:outerShdw>
          </a:effectLst>
        </p:grpSpPr>
        <p:sp>
          <p:nvSpPr>
            <p:cNvPr id="19" name="正方形/長方形 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円/楕円 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 name="直線コネクタ 20"/>
            <p:cNvCxnSpPr>
              <a:stCxn id="20" idx="6"/>
              <a:endCxn id="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 name="図形グループ 21"/>
          <p:cNvGrpSpPr/>
          <p:nvPr/>
        </p:nvGrpSpPr>
        <p:grpSpPr>
          <a:xfrm>
            <a:off x="1609736" y="2957057"/>
            <a:ext cx="309971" cy="140029"/>
            <a:chOff x="6769100" y="1390650"/>
            <a:chExt cx="317500" cy="157483"/>
          </a:xfrm>
          <a:effectLst>
            <a:outerShdw blurRad="50800" dist="38100" dir="2700000" algn="tl" rotWithShape="0">
              <a:prstClr val="black">
                <a:alpha val="40000"/>
              </a:prstClr>
            </a:outerShdw>
          </a:effectLst>
        </p:grpSpPr>
        <p:sp>
          <p:nvSpPr>
            <p:cNvPr id="23" name="正方形/長方形 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円/楕円 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 name="直線コネクタ 24"/>
            <p:cNvCxnSpPr>
              <a:stCxn id="24" idx="6"/>
              <a:endCxn id="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6" name="図形グループ 25"/>
          <p:cNvGrpSpPr/>
          <p:nvPr/>
        </p:nvGrpSpPr>
        <p:grpSpPr>
          <a:xfrm>
            <a:off x="887693" y="2579392"/>
            <a:ext cx="309971" cy="140029"/>
            <a:chOff x="6769100" y="1390650"/>
            <a:chExt cx="317500" cy="157483"/>
          </a:xfrm>
          <a:effectLst>
            <a:outerShdw blurRad="50800" dist="38100" dir="2700000" algn="tl" rotWithShape="0">
              <a:prstClr val="black">
                <a:alpha val="40000"/>
              </a:prstClr>
            </a:outerShdw>
          </a:effectLst>
        </p:grpSpPr>
        <p:sp>
          <p:nvSpPr>
            <p:cNvPr id="27" name="正方形/長方形 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楕円 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 name="直線コネクタ 28"/>
            <p:cNvCxnSpPr>
              <a:stCxn id="28" idx="6"/>
              <a:endCxn id="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 name="図形グループ 29"/>
          <p:cNvGrpSpPr/>
          <p:nvPr/>
        </p:nvGrpSpPr>
        <p:grpSpPr>
          <a:xfrm>
            <a:off x="1248714" y="2579392"/>
            <a:ext cx="309971" cy="140029"/>
            <a:chOff x="6769100" y="1390650"/>
            <a:chExt cx="317500" cy="157483"/>
          </a:xfrm>
          <a:effectLst>
            <a:outerShdw blurRad="50800" dist="38100" dir="2700000" algn="tl" rotWithShape="0">
              <a:prstClr val="black">
                <a:alpha val="40000"/>
              </a:prstClr>
            </a:outerShdw>
          </a:effectLst>
        </p:grpSpPr>
        <p:sp>
          <p:nvSpPr>
            <p:cNvPr id="31" name="正方形/長方形 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円/楕円 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3" name="直線コネクタ 32"/>
            <p:cNvCxnSpPr>
              <a:stCxn id="32" idx="6"/>
              <a:endCxn id="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図形グループ 33"/>
          <p:cNvGrpSpPr/>
          <p:nvPr/>
        </p:nvGrpSpPr>
        <p:grpSpPr>
          <a:xfrm>
            <a:off x="1609736" y="2579392"/>
            <a:ext cx="309971" cy="140029"/>
            <a:chOff x="6769100" y="1390650"/>
            <a:chExt cx="317500" cy="157483"/>
          </a:xfrm>
          <a:effectLst>
            <a:outerShdw blurRad="50800" dist="38100" dir="2700000" algn="tl" rotWithShape="0">
              <a:prstClr val="black">
                <a:alpha val="40000"/>
              </a:prstClr>
            </a:outerShdw>
          </a:effectLst>
        </p:grpSpPr>
        <p:sp>
          <p:nvSpPr>
            <p:cNvPr id="35" name="正方形/長方形 3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円/楕円 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 name="直線コネクタ 36"/>
            <p:cNvCxnSpPr>
              <a:stCxn id="36" idx="6"/>
              <a:endCxn id="3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 name="図形グループ 37"/>
          <p:cNvGrpSpPr/>
          <p:nvPr/>
        </p:nvGrpSpPr>
        <p:grpSpPr>
          <a:xfrm>
            <a:off x="887693" y="2769062"/>
            <a:ext cx="309971" cy="140029"/>
            <a:chOff x="6769100" y="1390650"/>
            <a:chExt cx="317500" cy="157483"/>
          </a:xfrm>
          <a:effectLst>
            <a:outerShdw blurRad="50800" dist="38100" dir="2700000" algn="tl" rotWithShape="0">
              <a:prstClr val="black">
                <a:alpha val="40000"/>
              </a:prstClr>
            </a:outerShdw>
          </a:effectLst>
        </p:grpSpPr>
        <p:sp>
          <p:nvSpPr>
            <p:cNvPr id="39" name="正方形/長方形 3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円/楕円 3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 name="直線コネクタ 40"/>
            <p:cNvCxnSpPr>
              <a:stCxn id="40" idx="6"/>
              <a:endCxn id="3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2" name="図形グループ 41"/>
          <p:cNvGrpSpPr/>
          <p:nvPr/>
        </p:nvGrpSpPr>
        <p:grpSpPr>
          <a:xfrm>
            <a:off x="1248714" y="2769062"/>
            <a:ext cx="309971" cy="140029"/>
            <a:chOff x="6769100" y="1390650"/>
            <a:chExt cx="317500" cy="157483"/>
          </a:xfrm>
          <a:effectLst>
            <a:outerShdw blurRad="50800" dist="38100" dir="2700000" algn="tl" rotWithShape="0">
              <a:prstClr val="black">
                <a:alpha val="40000"/>
              </a:prstClr>
            </a:outerShdw>
          </a:effectLst>
        </p:grpSpPr>
        <p:sp>
          <p:nvSpPr>
            <p:cNvPr id="43" name="正方形/長方形 4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円/楕円 4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5" name="直線コネクタ 44"/>
            <p:cNvCxnSpPr>
              <a:stCxn id="44" idx="6"/>
              <a:endCxn id="4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6" name="図形グループ 45"/>
          <p:cNvGrpSpPr/>
          <p:nvPr/>
        </p:nvGrpSpPr>
        <p:grpSpPr>
          <a:xfrm>
            <a:off x="1609736" y="2769062"/>
            <a:ext cx="309971" cy="140029"/>
            <a:chOff x="6769100" y="1390650"/>
            <a:chExt cx="317500" cy="157483"/>
          </a:xfrm>
          <a:effectLst>
            <a:outerShdw blurRad="50800" dist="38100" dir="2700000" algn="tl" rotWithShape="0">
              <a:prstClr val="black">
                <a:alpha val="40000"/>
              </a:prstClr>
            </a:outerShdw>
          </a:effectLst>
        </p:grpSpPr>
        <p:sp>
          <p:nvSpPr>
            <p:cNvPr id="47" name="正方形/長方形 4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円/楕円 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9" name="直線コネクタ 48"/>
            <p:cNvCxnSpPr>
              <a:stCxn id="48" idx="6"/>
              <a:endCxn id="4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0" name="図形グループ 49"/>
          <p:cNvGrpSpPr/>
          <p:nvPr/>
        </p:nvGrpSpPr>
        <p:grpSpPr>
          <a:xfrm>
            <a:off x="2970014" y="2957057"/>
            <a:ext cx="309971" cy="140029"/>
            <a:chOff x="6769100" y="1390650"/>
            <a:chExt cx="317500" cy="157483"/>
          </a:xfrm>
          <a:effectLst>
            <a:outerShdw blurRad="50800" dist="38100" dir="2700000" algn="tl" rotWithShape="0">
              <a:prstClr val="black">
                <a:alpha val="40000"/>
              </a:prstClr>
            </a:outerShdw>
          </a:effectLst>
        </p:grpSpPr>
        <p:sp>
          <p:nvSpPr>
            <p:cNvPr id="51" name="正方形/長方形 5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円/楕円 5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3" name="直線コネクタ 52"/>
            <p:cNvCxnSpPr>
              <a:stCxn id="52" idx="6"/>
              <a:endCxn id="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4" name="図形グループ 53"/>
          <p:cNvGrpSpPr/>
          <p:nvPr/>
        </p:nvGrpSpPr>
        <p:grpSpPr>
          <a:xfrm>
            <a:off x="3331035" y="2957057"/>
            <a:ext cx="309971" cy="140029"/>
            <a:chOff x="6769100" y="1390650"/>
            <a:chExt cx="317500" cy="157483"/>
          </a:xfrm>
          <a:effectLst>
            <a:outerShdw blurRad="50800" dist="38100" dir="2700000" algn="tl" rotWithShape="0">
              <a:prstClr val="black">
                <a:alpha val="40000"/>
              </a:prstClr>
            </a:outerShdw>
          </a:effectLst>
        </p:grpSpPr>
        <p:sp>
          <p:nvSpPr>
            <p:cNvPr id="55" name="正方形/長方形 5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円/楕円 5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7" name="直線コネクタ 56"/>
            <p:cNvCxnSpPr>
              <a:stCxn id="56" idx="6"/>
              <a:endCxn id="5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8" name="図形グループ 57"/>
          <p:cNvGrpSpPr/>
          <p:nvPr/>
        </p:nvGrpSpPr>
        <p:grpSpPr>
          <a:xfrm>
            <a:off x="3692057" y="2957057"/>
            <a:ext cx="309971" cy="140029"/>
            <a:chOff x="6769100" y="1390650"/>
            <a:chExt cx="317500" cy="157483"/>
          </a:xfrm>
          <a:effectLst>
            <a:outerShdw blurRad="50800" dist="38100" dir="2700000" algn="tl" rotWithShape="0">
              <a:prstClr val="black">
                <a:alpha val="40000"/>
              </a:prstClr>
            </a:outerShdw>
          </a:effectLst>
        </p:grpSpPr>
        <p:sp>
          <p:nvSpPr>
            <p:cNvPr id="59" name="正方形/長方形 5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円/楕円 5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1" name="直線コネクタ 60"/>
            <p:cNvCxnSpPr>
              <a:stCxn id="60" idx="6"/>
              <a:endCxn id="5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2" name="図形グループ 61"/>
          <p:cNvGrpSpPr/>
          <p:nvPr/>
        </p:nvGrpSpPr>
        <p:grpSpPr>
          <a:xfrm>
            <a:off x="2970014" y="2579392"/>
            <a:ext cx="309971" cy="140029"/>
            <a:chOff x="6769100" y="1390650"/>
            <a:chExt cx="317500" cy="157483"/>
          </a:xfrm>
          <a:effectLst>
            <a:outerShdw blurRad="50800" dist="38100" dir="2700000" algn="tl" rotWithShape="0">
              <a:prstClr val="black">
                <a:alpha val="40000"/>
              </a:prstClr>
            </a:outerShdw>
          </a:effectLst>
        </p:grpSpPr>
        <p:sp>
          <p:nvSpPr>
            <p:cNvPr id="63" name="正方形/長方形 6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円/楕円 6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5" name="直線コネクタ 64"/>
            <p:cNvCxnSpPr>
              <a:stCxn id="64" idx="6"/>
              <a:endCxn id="6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 name="図形グループ 65"/>
          <p:cNvGrpSpPr/>
          <p:nvPr/>
        </p:nvGrpSpPr>
        <p:grpSpPr>
          <a:xfrm>
            <a:off x="3331035" y="2579392"/>
            <a:ext cx="309971" cy="140029"/>
            <a:chOff x="6769100" y="1390650"/>
            <a:chExt cx="317500" cy="157483"/>
          </a:xfrm>
          <a:effectLst>
            <a:outerShdw blurRad="50800" dist="38100" dir="2700000" algn="tl" rotWithShape="0">
              <a:prstClr val="black">
                <a:alpha val="40000"/>
              </a:prstClr>
            </a:outerShdw>
          </a:effectLst>
        </p:grpSpPr>
        <p:sp>
          <p:nvSpPr>
            <p:cNvPr id="67" name="正方形/長方形 6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円/楕円 6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9" name="直線コネクタ 68"/>
            <p:cNvCxnSpPr>
              <a:stCxn id="68" idx="6"/>
              <a:endCxn id="6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0" name="図形グループ 69"/>
          <p:cNvGrpSpPr/>
          <p:nvPr/>
        </p:nvGrpSpPr>
        <p:grpSpPr>
          <a:xfrm>
            <a:off x="3692057" y="2579392"/>
            <a:ext cx="309971" cy="140029"/>
            <a:chOff x="6769100" y="1390650"/>
            <a:chExt cx="317500" cy="157483"/>
          </a:xfrm>
          <a:effectLst>
            <a:outerShdw blurRad="50800" dist="38100" dir="2700000" algn="tl" rotWithShape="0">
              <a:prstClr val="black">
                <a:alpha val="40000"/>
              </a:prstClr>
            </a:outerShdw>
          </a:effectLst>
        </p:grpSpPr>
        <p:sp>
          <p:nvSpPr>
            <p:cNvPr id="71" name="正方形/長方形 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円/楕円 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3" name="直線コネクタ 72"/>
            <p:cNvCxnSpPr>
              <a:stCxn id="72" idx="6"/>
              <a:endCxn id="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4" name="図形グループ 73"/>
          <p:cNvGrpSpPr/>
          <p:nvPr/>
        </p:nvGrpSpPr>
        <p:grpSpPr>
          <a:xfrm>
            <a:off x="2970014" y="2769062"/>
            <a:ext cx="309971" cy="140029"/>
            <a:chOff x="6769100" y="1390650"/>
            <a:chExt cx="317500" cy="157483"/>
          </a:xfrm>
          <a:effectLst>
            <a:outerShdw blurRad="50800" dist="38100" dir="2700000" algn="tl" rotWithShape="0">
              <a:prstClr val="black">
                <a:alpha val="40000"/>
              </a:prstClr>
            </a:outerShdw>
          </a:effectLst>
        </p:grpSpPr>
        <p:sp>
          <p:nvSpPr>
            <p:cNvPr id="75" name="正方形/長方形 7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円/楕円 7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7" name="直線コネクタ 76"/>
            <p:cNvCxnSpPr>
              <a:stCxn id="76" idx="6"/>
              <a:endCxn id="7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8" name="図形グループ 77"/>
          <p:cNvGrpSpPr/>
          <p:nvPr/>
        </p:nvGrpSpPr>
        <p:grpSpPr>
          <a:xfrm>
            <a:off x="3331035" y="2769062"/>
            <a:ext cx="309971" cy="140029"/>
            <a:chOff x="6769100" y="1390650"/>
            <a:chExt cx="317500" cy="157483"/>
          </a:xfrm>
          <a:effectLst>
            <a:outerShdw blurRad="50800" dist="38100" dir="2700000" algn="tl" rotWithShape="0">
              <a:prstClr val="black">
                <a:alpha val="40000"/>
              </a:prstClr>
            </a:outerShdw>
          </a:effectLst>
        </p:grpSpPr>
        <p:sp>
          <p:nvSpPr>
            <p:cNvPr id="79" name="正方形/長方形 7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円/楕円 7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1" name="直線コネクタ 80"/>
            <p:cNvCxnSpPr>
              <a:stCxn id="80" idx="6"/>
              <a:endCxn id="7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2" name="図形グループ 81"/>
          <p:cNvGrpSpPr/>
          <p:nvPr/>
        </p:nvGrpSpPr>
        <p:grpSpPr>
          <a:xfrm>
            <a:off x="3692057" y="2769062"/>
            <a:ext cx="309971" cy="140029"/>
            <a:chOff x="6769100" y="1390650"/>
            <a:chExt cx="317500" cy="157483"/>
          </a:xfrm>
          <a:effectLst>
            <a:outerShdw blurRad="50800" dist="38100" dir="2700000" algn="tl" rotWithShape="0">
              <a:prstClr val="black">
                <a:alpha val="40000"/>
              </a:prstClr>
            </a:outerShdw>
          </a:effectLst>
        </p:grpSpPr>
        <p:sp>
          <p:nvSpPr>
            <p:cNvPr id="83" name="正方形/長方形 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円/楕円 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5" name="直線コネクタ 84"/>
            <p:cNvCxnSpPr>
              <a:stCxn id="84" idx="6"/>
              <a:endCxn id="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3" name="図 12" descr="clou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1771" y="2063752"/>
            <a:ext cx="1475839" cy="1475839"/>
          </a:xfrm>
          <a:prstGeom prst="rect">
            <a:avLst/>
          </a:prstGeom>
          <a:effectLst>
            <a:outerShdw blurRad="50800" dist="38100" dir="2700000" algn="tl" rotWithShape="0">
              <a:prstClr val="black">
                <a:alpha val="40000"/>
              </a:prstClr>
            </a:outerShdw>
          </a:effectLst>
        </p:spPr>
      </p:pic>
      <p:grpSp>
        <p:nvGrpSpPr>
          <p:cNvPr id="122" name="図形グループ 121"/>
          <p:cNvGrpSpPr/>
          <p:nvPr/>
        </p:nvGrpSpPr>
        <p:grpSpPr>
          <a:xfrm>
            <a:off x="7188324" y="2769062"/>
            <a:ext cx="309971" cy="140029"/>
            <a:chOff x="6769100" y="1390650"/>
            <a:chExt cx="317500" cy="157483"/>
          </a:xfrm>
          <a:effectLst>
            <a:outerShdw blurRad="50800" dist="38100" dir="2700000" algn="tl" rotWithShape="0">
              <a:prstClr val="black">
                <a:alpha val="40000"/>
              </a:prstClr>
            </a:outerShdw>
          </a:effectLst>
        </p:grpSpPr>
        <p:sp>
          <p:nvSpPr>
            <p:cNvPr id="123" name="正方形/長方形 1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4" name="円/楕円 1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5" name="直線コネクタ 124"/>
            <p:cNvCxnSpPr>
              <a:stCxn id="124" idx="6"/>
              <a:endCxn id="1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6" name="図形グループ 125"/>
          <p:cNvGrpSpPr/>
          <p:nvPr/>
        </p:nvGrpSpPr>
        <p:grpSpPr>
          <a:xfrm>
            <a:off x="7549345" y="2769062"/>
            <a:ext cx="309971" cy="140029"/>
            <a:chOff x="6769100" y="1390650"/>
            <a:chExt cx="317500" cy="157483"/>
          </a:xfrm>
          <a:effectLst>
            <a:outerShdw blurRad="50800" dist="38100" dir="2700000" algn="tl" rotWithShape="0">
              <a:prstClr val="black">
                <a:alpha val="40000"/>
              </a:prstClr>
            </a:outerShdw>
          </a:effectLst>
        </p:grpSpPr>
        <p:sp>
          <p:nvSpPr>
            <p:cNvPr id="127" name="正方形/長方形 1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円/楕円 1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9" name="直線コネクタ 128"/>
            <p:cNvCxnSpPr>
              <a:stCxn id="128" idx="6"/>
              <a:endCxn id="1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0" name="図形グループ 129"/>
          <p:cNvGrpSpPr/>
          <p:nvPr/>
        </p:nvGrpSpPr>
        <p:grpSpPr>
          <a:xfrm>
            <a:off x="7910367" y="2769062"/>
            <a:ext cx="309971" cy="140029"/>
            <a:chOff x="6769100" y="1390650"/>
            <a:chExt cx="317500" cy="157483"/>
          </a:xfrm>
          <a:effectLst>
            <a:outerShdw blurRad="50800" dist="38100" dir="2700000" algn="tl" rotWithShape="0">
              <a:prstClr val="black">
                <a:alpha val="40000"/>
              </a:prstClr>
            </a:outerShdw>
          </a:effectLst>
        </p:grpSpPr>
        <p:sp>
          <p:nvSpPr>
            <p:cNvPr id="131" name="正方形/長方形 1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円/楕円 1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3" name="直線コネクタ 132"/>
            <p:cNvCxnSpPr>
              <a:stCxn id="132" idx="6"/>
              <a:endCxn id="1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4" name="図形グループ 133"/>
          <p:cNvGrpSpPr/>
          <p:nvPr/>
        </p:nvGrpSpPr>
        <p:grpSpPr>
          <a:xfrm>
            <a:off x="7188324" y="2391397"/>
            <a:ext cx="309971" cy="140029"/>
            <a:chOff x="6769100" y="1390650"/>
            <a:chExt cx="317500" cy="157483"/>
          </a:xfrm>
          <a:effectLst>
            <a:outerShdw blurRad="50800" dist="38100" dir="2700000" algn="tl" rotWithShape="0">
              <a:prstClr val="black">
                <a:alpha val="40000"/>
              </a:prstClr>
            </a:outerShdw>
          </a:effectLst>
        </p:grpSpPr>
        <p:sp>
          <p:nvSpPr>
            <p:cNvPr id="135" name="正方形/長方形 13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円/楕円 1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7" name="直線コネクタ 136"/>
            <p:cNvCxnSpPr>
              <a:stCxn id="136" idx="6"/>
              <a:endCxn id="13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8" name="図形グループ 137"/>
          <p:cNvGrpSpPr/>
          <p:nvPr/>
        </p:nvGrpSpPr>
        <p:grpSpPr>
          <a:xfrm>
            <a:off x="7549345" y="2391397"/>
            <a:ext cx="309971" cy="140029"/>
            <a:chOff x="6769100" y="1390650"/>
            <a:chExt cx="317500" cy="157483"/>
          </a:xfrm>
          <a:effectLst>
            <a:outerShdw blurRad="50800" dist="38100" dir="2700000" algn="tl" rotWithShape="0">
              <a:prstClr val="black">
                <a:alpha val="40000"/>
              </a:prstClr>
            </a:outerShdw>
          </a:effectLst>
        </p:grpSpPr>
        <p:sp>
          <p:nvSpPr>
            <p:cNvPr id="139" name="正方形/長方形 13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0" name="円/楕円 13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1" name="直線コネクタ 140"/>
            <p:cNvCxnSpPr>
              <a:stCxn id="140" idx="6"/>
              <a:endCxn id="13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2" name="図形グループ 141"/>
          <p:cNvGrpSpPr/>
          <p:nvPr/>
        </p:nvGrpSpPr>
        <p:grpSpPr>
          <a:xfrm>
            <a:off x="7910367" y="2391397"/>
            <a:ext cx="309971" cy="140029"/>
            <a:chOff x="6769100" y="1390650"/>
            <a:chExt cx="317500" cy="157483"/>
          </a:xfrm>
          <a:effectLst>
            <a:outerShdw blurRad="50800" dist="38100" dir="2700000" algn="tl" rotWithShape="0">
              <a:prstClr val="black">
                <a:alpha val="40000"/>
              </a:prstClr>
            </a:outerShdw>
          </a:effectLst>
        </p:grpSpPr>
        <p:sp>
          <p:nvSpPr>
            <p:cNvPr id="143" name="正方形/長方形 14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円/楕円 14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5" name="直線コネクタ 144"/>
            <p:cNvCxnSpPr>
              <a:stCxn id="144" idx="6"/>
              <a:endCxn id="14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6" name="図形グループ 145"/>
          <p:cNvGrpSpPr/>
          <p:nvPr/>
        </p:nvGrpSpPr>
        <p:grpSpPr>
          <a:xfrm>
            <a:off x="7188324" y="2581067"/>
            <a:ext cx="309971" cy="140029"/>
            <a:chOff x="6769100" y="1390650"/>
            <a:chExt cx="317500" cy="157483"/>
          </a:xfrm>
          <a:effectLst>
            <a:outerShdw blurRad="50800" dist="38100" dir="2700000" algn="tl" rotWithShape="0">
              <a:prstClr val="black">
                <a:alpha val="40000"/>
              </a:prstClr>
            </a:outerShdw>
          </a:effectLst>
        </p:grpSpPr>
        <p:sp>
          <p:nvSpPr>
            <p:cNvPr id="147" name="正方形/長方形 14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8" name="円/楕円 1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9" name="直線コネクタ 148"/>
            <p:cNvCxnSpPr>
              <a:stCxn id="148" idx="6"/>
              <a:endCxn id="14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0" name="図形グループ 149"/>
          <p:cNvGrpSpPr/>
          <p:nvPr/>
        </p:nvGrpSpPr>
        <p:grpSpPr>
          <a:xfrm>
            <a:off x="7549345" y="2581067"/>
            <a:ext cx="309971" cy="140029"/>
            <a:chOff x="6769100" y="1390650"/>
            <a:chExt cx="317500" cy="157483"/>
          </a:xfrm>
          <a:effectLst>
            <a:outerShdw blurRad="50800" dist="38100" dir="2700000" algn="tl" rotWithShape="0">
              <a:prstClr val="black">
                <a:alpha val="40000"/>
              </a:prstClr>
            </a:outerShdw>
          </a:effectLst>
        </p:grpSpPr>
        <p:sp>
          <p:nvSpPr>
            <p:cNvPr id="151" name="正方形/長方形 15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2" name="円/楕円 15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3" name="直線コネクタ 152"/>
            <p:cNvCxnSpPr>
              <a:stCxn id="152" idx="6"/>
              <a:endCxn id="1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4" name="図形グループ 153"/>
          <p:cNvGrpSpPr/>
          <p:nvPr/>
        </p:nvGrpSpPr>
        <p:grpSpPr>
          <a:xfrm>
            <a:off x="7910367" y="2581067"/>
            <a:ext cx="309971" cy="140029"/>
            <a:chOff x="6769100" y="1390650"/>
            <a:chExt cx="317500" cy="157483"/>
          </a:xfrm>
          <a:effectLst>
            <a:outerShdw blurRad="50800" dist="38100" dir="2700000" algn="tl" rotWithShape="0">
              <a:prstClr val="black">
                <a:alpha val="40000"/>
              </a:prstClr>
            </a:outerShdw>
          </a:effectLst>
        </p:grpSpPr>
        <p:sp>
          <p:nvSpPr>
            <p:cNvPr id="155" name="正方形/長方形 15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6" name="円/楕円 15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7" name="直線コネクタ 156"/>
            <p:cNvCxnSpPr>
              <a:stCxn id="156" idx="6"/>
              <a:endCxn id="15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0" name="図形グループ 229"/>
          <p:cNvGrpSpPr/>
          <p:nvPr/>
        </p:nvGrpSpPr>
        <p:grpSpPr>
          <a:xfrm>
            <a:off x="7188324" y="3148567"/>
            <a:ext cx="309971" cy="140029"/>
            <a:chOff x="6769100" y="1390650"/>
            <a:chExt cx="317500" cy="157483"/>
          </a:xfrm>
          <a:effectLst>
            <a:outerShdw blurRad="50800" dist="38100" dir="2700000" algn="tl" rotWithShape="0">
              <a:prstClr val="black">
                <a:alpha val="40000"/>
              </a:prstClr>
            </a:outerShdw>
          </a:effectLst>
        </p:grpSpPr>
        <p:sp>
          <p:nvSpPr>
            <p:cNvPr id="231" name="正方形/長方形 2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2" name="円/楕円 2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3" name="直線コネクタ 232"/>
            <p:cNvCxnSpPr>
              <a:stCxn id="232" idx="6"/>
              <a:endCxn id="2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4" name="図形グループ 233"/>
          <p:cNvGrpSpPr/>
          <p:nvPr/>
        </p:nvGrpSpPr>
        <p:grpSpPr>
          <a:xfrm>
            <a:off x="7549345" y="3148567"/>
            <a:ext cx="309971" cy="140029"/>
            <a:chOff x="6769100" y="1390650"/>
            <a:chExt cx="317500" cy="157483"/>
          </a:xfrm>
          <a:effectLst>
            <a:outerShdw blurRad="50800" dist="38100" dir="2700000" algn="tl" rotWithShape="0">
              <a:prstClr val="black">
                <a:alpha val="40000"/>
              </a:prstClr>
            </a:outerShdw>
          </a:effectLst>
        </p:grpSpPr>
        <p:sp>
          <p:nvSpPr>
            <p:cNvPr id="235" name="正方形/長方形 23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6" name="円/楕円 2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7" name="直線コネクタ 236"/>
            <p:cNvCxnSpPr>
              <a:stCxn id="236" idx="6"/>
              <a:endCxn id="23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8" name="図形グループ 237"/>
          <p:cNvGrpSpPr/>
          <p:nvPr/>
        </p:nvGrpSpPr>
        <p:grpSpPr>
          <a:xfrm>
            <a:off x="7910367" y="3148567"/>
            <a:ext cx="309971" cy="140029"/>
            <a:chOff x="6769100" y="1390650"/>
            <a:chExt cx="317500" cy="157483"/>
          </a:xfrm>
          <a:effectLst>
            <a:outerShdw blurRad="50800" dist="38100" dir="2700000" algn="tl" rotWithShape="0">
              <a:prstClr val="black">
                <a:alpha val="40000"/>
              </a:prstClr>
            </a:outerShdw>
          </a:effectLst>
        </p:grpSpPr>
        <p:sp>
          <p:nvSpPr>
            <p:cNvPr id="239" name="正方形/長方形 23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0" name="円/楕円 23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1" name="直線コネクタ 240"/>
            <p:cNvCxnSpPr>
              <a:stCxn id="240" idx="6"/>
              <a:endCxn id="23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2" name="図形グループ 241"/>
          <p:cNvGrpSpPr/>
          <p:nvPr/>
        </p:nvGrpSpPr>
        <p:grpSpPr>
          <a:xfrm>
            <a:off x="7188324" y="2960572"/>
            <a:ext cx="309971" cy="140029"/>
            <a:chOff x="6769100" y="1390650"/>
            <a:chExt cx="317500" cy="157483"/>
          </a:xfrm>
          <a:effectLst>
            <a:outerShdw blurRad="50800" dist="38100" dir="2700000" algn="tl" rotWithShape="0">
              <a:prstClr val="black">
                <a:alpha val="40000"/>
              </a:prstClr>
            </a:outerShdw>
          </a:effectLst>
        </p:grpSpPr>
        <p:sp>
          <p:nvSpPr>
            <p:cNvPr id="243" name="正方形/長方形 24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4" name="円/楕円 24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5" name="直線コネクタ 244"/>
            <p:cNvCxnSpPr>
              <a:stCxn id="244" idx="6"/>
              <a:endCxn id="24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6" name="図形グループ 245"/>
          <p:cNvGrpSpPr/>
          <p:nvPr/>
        </p:nvGrpSpPr>
        <p:grpSpPr>
          <a:xfrm>
            <a:off x="7549345" y="2960572"/>
            <a:ext cx="309971" cy="140029"/>
            <a:chOff x="6769100" y="1390650"/>
            <a:chExt cx="317500" cy="157483"/>
          </a:xfrm>
          <a:effectLst>
            <a:outerShdw blurRad="50800" dist="38100" dir="2700000" algn="tl" rotWithShape="0">
              <a:prstClr val="black">
                <a:alpha val="40000"/>
              </a:prstClr>
            </a:outerShdw>
          </a:effectLst>
        </p:grpSpPr>
        <p:sp>
          <p:nvSpPr>
            <p:cNvPr id="247" name="正方形/長方形 24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8" name="円/楕円 2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9" name="直線コネクタ 248"/>
            <p:cNvCxnSpPr>
              <a:stCxn id="248" idx="6"/>
              <a:endCxn id="24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0" name="図形グループ 249"/>
          <p:cNvGrpSpPr/>
          <p:nvPr/>
        </p:nvGrpSpPr>
        <p:grpSpPr>
          <a:xfrm>
            <a:off x="7910367" y="2960572"/>
            <a:ext cx="309971" cy="140029"/>
            <a:chOff x="6769100" y="1390650"/>
            <a:chExt cx="317500" cy="157483"/>
          </a:xfrm>
          <a:effectLst>
            <a:outerShdw blurRad="50800" dist="38100" dir="2700000" algn="tl" rotWithShape="0">
              <a:prstClr val="black">
                <a:alpha val="40000"/>
              </a:prstClr>
            </a:outerShdw>
          </a:effectLst>
        </p:grpSpPr>
        <p:sp>
          <p:nvSpPr>
            <p:cNvPr id="251" name="正方形/長方形 25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2" name="円/楕円 25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3" name="直線コネクタ 252"/>
            <p:cNvCxnSpPr>
              <a:stCxn id="252" idx="6"/>
              <a:endCxn id="2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62" name="テキスト ボックス 261"/>
          <p:cNvSpPr txBox="1"/>
          <p:nvPr/>
        </p:nvSpPr>
        <p:spPr>
          <a:xfrm>
            <a:off x="3520224" y="2004577"/>
            <a:ext cx="1898654" cy="307777"/>
          </a:xfrm>
          <a:prstGeom prst="rect">
            <a:avLst/>
          </a:prstGeom>
          <a:noFill/>
        </p:spPr>
        <p:txBody>
          <a:bodyPr wrap="square" rtlCol="0">
            <a:spAutoFit/>
          </a:bodyPr>
          <a:lstStyle/>
          <a:p>
            <a:pPr algn="ctr"/>
            <a:r>
              <a:rPr kumimoji="1" lang="ja-JP" altLang="en-US" sz="1400" dirty="0" smtClean="0">
                <a:solidFill>
                  <a:srgbClr val="FFFFFF"/>
                </a:solidFill>
              </a:rPr>
              <a:t>ハイブリッド・クラウド</a:t>
            </a:r>
            <a:endParaRPr kumimoji="1" lang="ja-JP" altLang="en-US" sz="1400" dirty="0">
              <a:solidFill>
                <a:srgbClr val="FFFFFF"/>
              </a:solidFill>
            </a:endParaRPr>
          </a:p>
        </p:txBody>
      </p:sp>
      <p:sp>
        <p:nvSpPr>
          <p:cNvPr id="263" name="テキスト ボックス 262"/>
          <p:cNvSpPr txBox="1"/>
          <p:nvPr/>
        </p:nvSpPr>
        <p:spPr>
          <a:xfrm>
            <a:off x="5633079" y="3341412"/>
            <a:ext cx="2017849" cy="307777"/>
          </a:xfrm>
          <a:prstGeom prst="rect">
            <a:avLst/>
          </a:prstGeom>
          <a:noFill/>
        </p:spPr>
        <p:txBody>
          <a:bodyPr wrap="square" rtlCol="0">
            <a:spAutoFit/>
          </a:bodyPr>
          <a:lstStyle/>
          <a:p>
            <a:pPr algn="ctr"/>
            <a:r>
              <a:rPr kumimoji="1" lang="ja-JP" altLang="en-US" sz="1400" dirty="0" smtClean="0">
                <a:solidFill>
                  <a:srgbClr val="FFFFFF"/>
                </a:solidFill>
              </a:rPr>
              <a:t>マルチ・クラウド</a:t>
            </a:r>
            <a:endParaRPr kumimoji="1" lang="ja-JP" altLang="en-US" sz="1400" dirty="0">
              <a:solidFill>
                <a:srgbClr val="FFFFFF"/>
              </a:solidFill>
            </a:endParaRPr>
          </a:p>
        </p:txBody>
      </p:sp>
      <p:cxnSp>
        <p:nvCxnSpPr>
          <p:cNvPr id="266" name="直線矢印コネクタ 265"/>
          <p:cNvCxnSpPr/>
          <p:nvPr/>
        </p:nvCxnSpPr>
        <p:spPr>
          <a:xfrm>
            <a:off x="3446669" y="1650433"/>
            <a:ext cx="0" cy="769195"/>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7" name="直線矢印コネクタ 266"/>
          <p:cNvCxnSpPr/>
          <p:nvPr/>
        </p:nvCxnSpPr>
        <p:spPr>
          <a:xfrm>
            <a:off x="1370795" y="1679154"/>
            <a:ext cx="0" cy="769195"/>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8" name="直線矢印コネクタ 267"/>
          <p:cNvCxnSpPr/>
          <p:nvPr/>
        </p:nvCxnSpPr>
        <p:spPr>
          <a:xfrm>
            <a:off x="7628274" y="1679154"/>
            <a:ext cx="0" cy="633200"/>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9" name="直線矢印コネクタ 268"/>
          <p:cNvCxnSpPr/>
          <p:nvPr/>
        </p:nvCxnSpPr>
        <p:spPr>
          <a:xfrm>
            <a:off x="5548329" y="1679154"/>
            <a:ext cx="4071" cy="695345"/>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74" name="テキスト ボックス 273"/>
          <p:cNvSpPr txBox="1"/>
          <p:nvPr/>
        </p:nvSpPr>
        <p:spPr>
          <a:xfrm>
            <a:off x="2174201" y="5238451"/>
            <a:ext cx="4802555" cy="523220"/>
          </a:xfrm>
          <a:prstGeom prst="rect">
            <a:avLst/>
          </a:prstGeom>
          <a:noFill/>
        </p:spPr>
        <p:txBody>
          <a:bodyPr wrap="square" rtlCol="0">
            <a:spAutoFit/>
          </a:bodyPr>
          <a:lstStyle/>
          <a:p>
            <a:pPr algn="ctr"/>
            <a:r>
              <a:rPr kumimoji="1" lang="ja-JP" altLang="en-US" sz="1600" dirty="0" smtClean="0">
                <a:solidFill>
                  <a:schemeClr val="bg1"/>
                </a:solidFill>
              </a:rPr>
              <a:t>インターネット／</a:t>
            </a:r>
            <a:r>
              <a:rPr lang="ja-JP" altLang="en-US" sz="1600" dirty="0" smtClean="0">
                <a:solidFill>
                  <a:schemeClr val="bg1"/>
                </a:solidFill>
              </a:rPr>
              <a:t>ＶＰＮ／専用線</a:t>
            </a:r>
            <a:endParaRPr lang="en-US" altLang="ja-JP" sz="1600" dirty="0" smtClean="0">
              <a:solidFill>
                <a:schemeClr val="bg1"/>
              </a:solidFill>
            </a:endParaRPr>
          </a:p>
          <a:p>
            <a:pPr algn="ctr"/>
            <a:r>
              <a:rPr kumimoji="1" lang="en-US" altLang="ja-JP" sz="1200" dirty="0" smtClean="0">
                <a:solidFill>
                  <a:schemeClr val="bg1"/>
                </a:solidFill>
              </a:rPr>
              <a:t>(SDN : Software-Defined Network)</a:t>
            </a:r>
            <a:endParaRPr kumimoji="1" lang="ja-JP" altLang="en-US" sz="1200" dirty="0">
              <a:solidFill>
                <a:schemeClr val="bg1"/>
              </a:solidFill>
            </a:endParaRPr>
          </a:p>
        </p:txBody>
      </p:sp>
      <p:sp>
        <p:nvSpPr>
          <p:cNvPr id="275" name="ホームベース 274"/>
          <p:cNvSpPr/>
          <p:nvPr/>
        </p:nvSpPr>
        <p:spPr>
          <a:xfrm>
            <a:off x="417595" y="5989266"/>
            <a:ext cx="8303496" cy="477079"/>
          </a:xfrm>
          <a:prstGeom prst="homePlate">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個別専用システム　　　　　ハイブリッド・クラウド　　　　　マルチクラウド</a:t>
            </a:r>
            <a:endParaRPr kumimoji="1" lang="ja-JP" altLang="en-US" dirty="0">
              <a:solidFill>
                <a:srgbClr val="FFFFFF"/>
              </a:solidFill>
              <a:latin typeface="ＭＳ Ｐゴシック"/>
              <a:ea typeface="ＭＳ Ｐゴシック"/>
              <a:cs typeface="ＭＳ Ｐゴシック"/>
            </a:endParaRPr>
          </a:p>
        </p:txBody>
      </p:sp>
      <p:sp>
        <p:nvSpPr>
          <p:cNvPr id="276" name="右矢印 275"/>
          <p:cNvSpPr/>
          <p:nvPr/>
        </p:nvSpPr>
        <p:spPr>
          <a:xfrm>
            <a:off x="5828759" y="6131101"/>
            <a:ext cx="492334" cy="232092"/>
          </a:xfrm>
          <a:prstGeom prst="rightArrow">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7" name="右矢印 276"/>
          <p:cNvSpPr/>
          <p:nvPr/>
        </p:nvSpPr>
        <p:spPr>
          <a:xfrm>
            <a:off x="3083940" y="6131101"/>
            <a:ext cx="492334" cy="232092"/>
          </a:xfrm>
          <a:prstGeom prst="rightArrow">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92024760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2133600" y="1822450"/>
            <a:ext cx="2895600" cy="4648200"/>
          </a:xfrm>
          <a:prstGeom prst="rect">
            <a:avLst/>
          </a:prstGeom>
          <a:solidFill>
            <a:schemeClr val="accent6">
              <a:lumMod val="60000"/>
              <a:lumOff val="40000"/>
            </a:schemeClr>
          </a:solidFill>
          <a:ln w="38100"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1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7" name="正方形/長方形 6"/>
          <p:cNvSpPr/>
          <p:nvPr/>
        </p:nvSpPr>
        <p:spPr bwMode="auto">
          <a:xfrm>
            <a:off x="5105399" y="1828800"/>
            <a:ext cx="2887663" cy="4648200"/>
          </a:xfrm>
          <a:prstGeom prst="rect">
            <a:avLst/>
          </a:prstGeom>
          <a:solidFill>
            <a:srgbClr val="BEFFFF"/>
          </a:solidFill>
          <a:ln w="38100"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altLang="ja-JP" sz="11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ja-JP" altLang="en-US" dirty="0" smtClean="0"/>
              <a:t>仮想化統合基盤とクラウド</a:t>
            </a:r>
            <a:r>
              <a:rPr kumimoji="1" lang="en-US" altLang="ja-JP" dirty="0" smtClean="0"/>
              <a:t>(</a:t>
            </a:r>
            <a:r>
              <a:rPr kumimoji="1" lang="en-US" altLang="ja-JP" dirty="0" err="1" smtClean="0"/>
              <a:t>IaaS</a:t>
            </a:r>
            <a:r>
              <a:rPr kumimoji="1" lang="en-US" altLang="ja-JP" dirty="0" smtClean="0"/>
              <a:t>)</a:t>
            </a:r>
            <a:r>
              <a:rPr kumimoji="1" lang="ja-JP" altLang="en-US" dirty="0" smtClean="0"/>
              <a:t>との違い</a:t>
            </a:r>
            <a:endParaRPr kumimoji="1" lang="ja-JP" altLang="en-US" dirty="0"/>
          </a:p>
        </p:txBody>
      </p:sp>
      <p:sp>
        <p:nvSpPr>
          <p:cNvPr id="3" name="正方形/長方形 2"/>
          <p:cNvSpPr/>
          <p:nvPr/>
        </p:nvSpPr>
        <p:spPr bwMode="auto">
          <a:xfrm>
            <a:off x="771525" y="5410200"/>
            <a:ext cx="7305675" cy="990600"/>
          </a:xfrm>
          <a:prstGeom prst="rect">
            <a:avLst/>
          </a:prstGeom>
          <a:solidFill>
            <a:srgbClr val="660066">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rPr>
              <a:t>システム</a:t>
            </a:r>
            <a:r>
              <a:rPr kumimoji="0" lang="ja-JP" altLang="en-US" sz="1600" dirty="0" smtClean="0">
                <a:solidFill>
                  <a:srgbClr val="FFFFFF"/>
                </a:solidFill>
              </a:rPr>
              <a:t>資源</a:t>
            </a:r>
            <a:endParaRPr kumimoji="0" lang="en-US" altLang="ja-JP" sz="1600" dirty="0" smtClean="0">
              <a:solidFill>
                <a:srgbClr val="FFFFFF"/>
              </a:solidFill>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dirty="0" smtClean="0">
                <a:ln>
                  <a:noFill/>
                </a:ln>
                <a:solidFill>
                  <a:srgbClr val="FFFFFF"/>
                </a:solidFill>
                <a:effectLst/>
                <a:latin typeface="Arial" charset="0"/>
                <a:ea typeface="HG丸ｺﾞｼｯｸM-PRO" pitchFamily="50" charset="-128"/>
              </a:rPr>
              <a:t> (Infrastructure)</a:t>
            </a:r>
            <a:endParaRPr kumimoji="0" lang="ja-JP" altLang="en-US"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 name="正方形/長方形 3"/>
          <p:cNvSpPr/>
          <p:nvPr/>
        </p:nvSpPr>
        <p:spPr bwMode="auto">
          <a:xfrm>
            <a:off x="771525" y="4337050"/>
            <a:ext cx="7305675" cy="990600"/>
          </a:xfrm>
          <a:prstGeom prst="rect">
            <a:avLst/>
          </a:prstGeom>
          <a:solidFill>
            <a:srgbClr val="008000">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FFFFFF"/>
                </a:solidFill>
                <a:effectLst/>
              </a:rPr>
              <a:t> </a:t>
            </a:r>
            <a:r>
              <a:rPr kumimoji="0" lang="ja-JP" altLang="en-US" sz="2000" b="0" i="0" u="none" strike="noStrike" cap="none" normalizeH="0" baseline="0" dirty="0" smtClean="0">
                <a:ln>
                  <a:noFill/>
                </a:ln>
                <a:solidFill>
                  <a:srgbClr val="FFFFFF"/>
                </a:solidFill>
                <a:effectLst/>
              </a:rPr>
              <a:t>運</a:t>
            </a:r>
            <a:r>
              <a:rPr kumimoji="0" lang="en-US" altLang="ja-JP" sz="2000" dirty="0" smtClean="0">
                <a:solidFill>
                  <a:srgbClr val="FFFFFF"/>
                </a:solidFill>
              </a:rPr>
              <a:t> </a:t>
            </a:r>
            <a:r>
              <a:rPr kumimoji="0" lang="ja-JP" altLang="en-US" sz="2000" b="0" i="0" u="none" strike="noStrike" cap="none" normalizeH="0" baseline="0" dirty="0" smtClean="0">
                <a:ln>
                  <a:noFill/>
                </a:ln>
                <a:solidFill>
                  <a:srgbClr val="FFFFFF"/>
                </a:solidFill>
                <a:effectLst/>
              </a:rPr>
              <a:t>用</a:t>
            </a:r>
            <a:endParaRPr kumimoji="0" lang="en-US" altLang="ja-JP" sz="2000" b="0" i="0" u="none" strike="noStrike" cap="none" normalizeH="0" baseline="0" dirty="0" smtClean="0">
              <a:ln>
                <a:noFill/>
              </a:ln>
              <a:solidFill>
                <a:srgbClr val="FFFFFF"/>
              </a:solidFill>
              <a:effectLst/>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2000" dirty="0" smtClean="0">
                <a:solidFill>
                  <a:srgbClr val="FFFFFF"/>
                </a:solidFill>
              </a:rPr>
              <a:t> </a:t>
            </a:r>
            <a:r>
              <a:rPr kumimoji="0" lang="ja-JP" altLang="en-US" sz="2000" dirty="0" smtClean="0">
                <a:solidFill>
                  <a:srgbClr val="FFFFFF"/>
                </a:solidFill>
              </a:rPr>
              <a:t>管</a:t>
            </a:r>
            <a:r>
              <a:rPr kumimoji="0" lang="en-US" altLang="ja-JP" sz="2000" dirty="0" smtClean="0">
                <a:solidFill>
                  <a:srgbClr val="FFFFFF"/>
                </a:solidFill>
              </a:rPr>
              <a:t> </a:t>
            </a:r>
            <a:r>
              <a:rPr kumimoji="0" lang="ja-JP" altLang="en-US" sz="2000" dirty="0" smtClean="0">
                <a:solidFill>
                  <a:srgbClr val="FFFFFF"/>
                </a:solidFill>
              </a:rPr>
              <a:t>理</a:t>
            </a:r>
            <a:endParaRPr kumimoji="0" lang="ja-JP" altLang="en-US" sz="2000" b="0" i="0" u="none" strike="noStrike" cap="none" normalizeH="0" baseline="0" dirty="0" smtClean="0">
              <a:ln>
                <a:noFill/>
              </a:ln>
              <a:solidFill>
                <a:srgbClr val="FFFFFF"/>
              </a:solidFill>
              <a:effectLst/>
            </a:endParaRPr>
          </a:p>
        </p:txBody>
      </p:sp>
      <p:sp>
        <p:nvSpPr>
          <p:cNvPr id="5" name="正方形/長方形 4"/>
          <p:cNvSpPr/>
          <p:nvPr/>
        </p:nvSpPr>
        <p:spPr bwMode="auto">
          <a:xfrm>
            <a:off x="771525" y="3276600"/>
            <a:ext cx="7305675" cy="990600"/>
          </a:xfrm>
          <a:prstGeom prst="rect">
            <a:avLst/>
          </a:prstGeom>
          <a:solidFill>
            <a:srgbClr val="FF6600">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FFFFFF"/>
                </a:solidFill>
                <a:effectLst/>
                <a:latin typeface="Arial" charset="0"/>
                <a:ea typeface="HG丸ｺﾞｼｯｸM-PRO" pitchFamily="50" charset="-128"/>
              </a:rPr>
              <a:t> </a:t>
            </a: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調</a:t>
            </a:r>
            <a:r>
              <a:rPr kumimoji="0" lang="en-US" altLang="ja-JP" sz="2000" b="0" i="0" u="none" strike="noStrike" cap="none" normalizeH="0" baseline="0" dirty="0" smtClean="0">
                <a:ln>
                  <a:noFill/>
                </a:ln>
                <a:solidFill>
                  <a:srgbClr val="FFFFFF"/>
                </a:solidFill>
                <a:effectLst/>
                <a:latin typeface="Arial" charset="0"/>
                <a:ea typeface="HG丸ｺﾞｼｯｸM-PRO" pitchFamily="50" charset="-128"/>
              </a:rPr>
              <a:t> </a:t>
            </a: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達</a:t>
            </a:r>
          </a:p>
        </p:txBody>
      </p:sp>
      <p:sp>
        <p:nvSpPr>
          <p:cNvPr id="8" name="角丸四角形 7"/>
          <p:cNvSpPr/>
          <p:nvPr/>
        </p:nvSpPr>
        <p:spPr bwMode="auto">
          <a:xfrm>
            <a:off x="2286000" y="5486400"/>
            <a:ext cx="5562600" cy="838200"/>
          </a:xfrm>
          <a:prstGeom prst="roundRect">
            <a:avLst>
              <a:gd name="adj" fmla="val 12879"/>
            </a:avLst>
          </a:prstGeom>
          <a:solidFill>
            <a:srgbClr val="000090"/>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Arial" charset="0"/>
                <a:ea typeface="HG丸ｺﾞｼｯｸM-PRO" pitchFamily="50" charset="-128"/>
              </a:rPr>
              <a:t>ソフトウェアによる定義・設定</a:t>
            </a:r>
            <a:endParaRPr kumimoji="0" lang="en-US" altLang="ja-JP" sz="18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Arial" charset="0"/>
                <a:ea typeface="HG丸ｺﾞｼｯｸM-PRO" pitchFamily="50" charset="-128"/>
              </a:rPr>
              <a:t>によりシステムを構成</a:t>
            </a:r>
          </a:p>
        </p:txBody>
      </p:sp>
      <p:sp>
        <p:nvSpPr>
          <p:cNvPr id="9" name="角丸四角形 8"/>
          <p:cNvSpPr/>
          <p:nvPr/>
        </p:nvSpPr>
        <p:spPr bwMode="auto">
          <a:xfrm>
            <a:off x="5257800" y="3352800"/>
            <a:ext cx="2590800" cy="1828800"/>
          </a:xfrm>
          <a:prstGeom prst="roundRect">
            <a:avLst>
              <a:gd name="adj" fmla="val 4808"/>
            </a:avLst>
          </a:prstGeom>
          <a:solidFill>
            <a:srgbClr val="000090"/>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Arial" charset="0"/>
                <a:ea typeface="HG丸ｺﾞｼｯｸM-PRO" pitchFamily="50" charset="-128"/>
              </a:rPr>
              <a:t>調達機能と</a:t>
            </a:r>
            <a:endParaRPr kumimoji="0" lang="en-US" altLang="ja-JP" sz="18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Arial" charset="0"/>
                <a:ea typeface="HG丸ｺﾞｼｯｸM-PRO" pitchFamily="50" charset="-128"/>
              </a:rPr>
              <a:t>運用管理機能の</a:t>
            </a:r>
            <a:endParaRPr kumimoji="0" lang="en-US" altLang="ja-JP" sz="18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Arial" charset="0"/>
                <a:ea typeface="HG丸ｺﾞｼｯｸM-PRO" pitchFamily="50" charset="-128"/>
              </a:rPr>
              <a:t>連携と自動化</a:t>
            </a:r>
          </a:p>
        </p:txBody>
      </p:sp>
      <p:sp>
        <p:nvSpPr>
          <p:cNvPr id="10" name="角丸四角形 9"/>
          <p:cNvSpPr/>
          <p:nvPr/>
        </p:nvSpPr>
        <p:spPr bwMode="auto">
          <a:xfrm>
            <a:off x="2286000" y="3340100"/>
            <a:ext cx="2590800" cy="838200"/>
          </a:xfrm>
          <a:prstGeom prst="roundRect">
            <a:avLst>
              <a:gd name="adj" fmla="val 8975"/>
            </a:avLst>
          </a:prstGeom>
          <a:solidFill>
            <a:schemeClr val="tx1">
              <a:lumMod val="50000"/>
              <a:lumOff val="50000"/>
            </a:schemeClr>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rPr>
              <a:t>個別対応</a:t>
            </a:r>
            <a:endParaRPr kumimoji="0" lang="en-US" altLang="ja-JP" sz="1800" b="0" i="0" u="none" strike="noStrike" cap="none" normalizeH="0" baseline="0" dirty="0" smtClean="0">
              <a:ln>
                <a:noFill/>
              </a:ln>
              <a:solidFill>
                <a:srgbClr val="FFFFFF"/>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rgbClr val="FFFFFF"/>
                </a:solidFill>
              </a:rPr>
              <a:t>自動化</a:t>
            </a:r>
            <a:r>
              <a:rPr kumimoji="0" lang="en-US" altLang="ja-JP" dirty="0" smtClean="0">
                <a:solidFill>
                  <a:srgbClr val="FFFFFF"/>
                </a:solidFill>
              </a:rPr>
              <a:t>/</a:t>
            </a:r>
            <a:r>
              <a:rPr kumimoji="0" lang="ja-JP" altLang="en-US" dirty="0" smtClean="0">
                <a:solidFill>
                  <a:srgbClr val="FFFFFF"/>
                </a:solidFill>
              </a:rPr>
              <a:t>人的作業</a:t>
            </a:r>
            <a:endParaRPr kumimoji="0" lang="ja-JP" altLang="en-US" b="0" i="0" u="none" strike="noStrike" cap="none" normalizeH="0" baseline="0" dirty="0" smtClean="0">
              <a:ln>
                <a:noFill/>
              </a:ln>
              <a:solidFill>
                <a:srgbClr val="FFFFFF"/>
              </a:solidFill>
              <a:effectLst/>
            </a:endParaRPr>
          </a:p>
        </p:txBody>
      </p:sp>
      <p:sp>
        <p:nvSpPr>
          <p:cNvPr id="11" name="角丸四角形 10"/>
          <p:cNvSpPr/>
          <p:nvPr/>
        </p:nvSpPr>
        <p:spPr bwMode="auto">
          <a:xfrm>
            <a:off x="2286000" y="4419600"/>
            <a:ext cx="2590800" cy="838200"/>
          </a:xfrm>
          <a:prstGeom prst="roundRect">
            <a:avLst>
              <a:gd name="adj" fmla="val 8334"/>
            </a:avLst>
          </a:prstGeom>
          <a:solidFill>
            <a:schemeClr val="tx1">
              <a:lumMod val="50000"/>
              <a:lumOff val="50000"/>
            </a:schemeClr>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rPr>
              <a:t>個別対応</a:t>
            </a:r>
            <a:endParaRPr kumimoji="0" lang="en-US" altLang="ja-JP" sz="1800" b="0" i="0" u="none" strike="noStrike" cap="none" normalizeH="0" baseline="0" dirty="0" smtClean="0">
              <a:ln>
                <a:noFill/>
              </a:ln>
              <a:solidFill>
                <a:srgbClr val="FFFFFF"/>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rgbClr val="FFFFFF"/>
                </a:solidFill>
              </a:rPr>
              <a:t>自動化</a:t>
            </a:r>
            <a:r>
              <a:rPr kumimoji="0" lang="en-US" altLang="ja-JP" dirty="0" smtClean="0">
                <a:solidFill>
                  <a:srgbClr val="FFFFFF"/>
                </a:solidFill>
              </a:rPr>
              <a:t>/</a:t>
            </a:r>
            <a:r>
              <a:rPr kumimoji="0" lang="ja-JP" altLang="en-US" dirty="0" smtClean="0">
                <a:solidFill>
                  <a:srgbClr val="FFFFFF"/>
                </a:solidFill>
              </a:rPr>
              <a:t>人的作業</a:t>
            </a:r>
            <a:endParaRPr kumimoji="0" lang="ja-JP" altLang="en-US" b="0" i="0" u="none" strike="noStrike" cap="none" normalizeH="0" baseline="0" dirty="0" smtClean="0">
              <a:ln>
                <a:noFill/>
              </a:ln>
              <a:solidFill>
                <a:srgbClr val="FFFFFF"/>
              </a:solidFill>
              <a:effectLst/>
            </a:endParaRPr>
          </a:p>
        </p:txBody>
      </p:sp>
      <p:sp>
        <p:nvSpPr>
          <p:cNvPr id="12" name="角丸四角形 11"/>
          <p:cNvSpPr/>
          <p:nvPr/>
        </p:nvSpPr>
        <p:spPr bwMode="auto">
          <a:xfrm>
            <a:off x="2286001" y="2819400"/>
            <a:ext cx="5562600" cy="381000"/>
          </a:xfrm>
          <a:prstGeom prst="roundRect">
            <a:avLst>
              <a:gd name="adj" fmla="val 19872"/>
            </a:avLst>
          </a:prstGeom>
          <a:solidFill>
            <a:srgbClr val="0000FF"/>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rPr>
              <a:t>システム資源の利用効率向上</a:t>
            </a:r>
          </a:p>
        </p:txBody>
      </p:sp>
      <p:sp>
        <p:nvSpPr>
          <p:cNvPr id="13" name="角丸四角形 12"/>
          <p:cNvSpPr/>
          <p:nvPr/>
        </p:nvSpPr>
        <p:spPr bwMode="auto">
          <a:xfrm>
            <a:off x="3657600" y="2362200"/>
            <a:ext cx="4191000" cy="381000"/>
          </a:xfrm>
          <a:prstGeom prst="roundRect">
            <a:avLst>
              <a:gd name="adj" fmla="val 19872"/>
            </a:avLst>
          </a:prstGeom>
          <a:solidFill>
            <a:srgbClr val="0000FF"/>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rPr>
              <a:t>人的作業負担の負担軽減</a:t>
            </a:r>
          </a:p>
        </p:txBody>
      </p:sp>
      <p:sp>
        <p:nvSpPr>
          <p:cNvPr id="15" name="角丸四角形 14"/>
          <p:cNvSpPr/>
          <p:nvPr/>
        </p:nvSpPr>
        <p:spPr bwMode="auto">
          <a:xfrm>
            <a:off x="5257800" y="1905000"/>
            <a:ext cx="2590800" cy="381000"/>
          </a:xfrm>
          <a:prstGeom prst="roundRect">
            <a:avLst>
              <a:gd name="adj" fmla="val 19872"/>
            </a:avLst>
          </a:prstGeom>
          <a:solidFill>
            <a:srgbClr val="0000FF"/>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rPr>
              <a:t>調達・変更の俊敏性と生産性向上</a:t>
            </a:r>
          </a:p>
        </p:txBody>
      </p:sp>
      <p:sp>
        <p:nvSpPr>
          <p:cNvPr id="16" name="正方形/長方形 15"/>
          <p:cNvSpPr/>
          <p:nvPr/>
        </p:nvSpPr>
        <p:spPr bwMode="auto">
          <a:xfrm>
            <a:off x="2133600" y="1371600"/>
            <a:ext cx="2895600" cy="381000"/>
          </a:xfrm>
          <a:prstGeom prst="rect">
            <a:avLst/>
          </a:prstGeom>
          <a:solidFill>
            <a:schemeClr val="accent6">
              <a:lumMod val="60000"/>
              <a:lumOff val="40000"/>
            </a:scheme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800000"/>
                </a:solidFill>
                <a:effectLst/>
                <a:latin typeface="Arial"/>
                <a:ea typeface="ＤＦＰ太丸ゴシック体"/>
                <a:cs typeface="Arial"/>
              </a:rPr>
              <a:t>仮想化基盤</a:t>
            </a:r>
          </a:p>
        </p:txBody>
      </p:sp>
      <p:sp>
        <p:nvSpPr>
          <p:cNvPr id="17" name="正方形/長方形 16"/>
          <p:cNvSpPr/>
          <p:nvPr/>
        </p:nvSpPr>
        <p:spPr bwMode="auto">
          <a:xfrm>
            <a:off x="5105399" y="1371600"/>
            <a:ext cx="2887663" cy="381000"/>
          </a:xfrm>
          <a:prstGeom prst="rect">
            <a:avLst/>
          </a:prstGeom>
          <a:solidFill>
            <a:srgbClr val="BEFF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0000FF"/>
                </a:solidFill>
                <a:effectLst/>
                <a:latin typeface="Arial"/>
                <a:ea typeface="ＤＦＰ太丸ゴシック体"/>
                <a:cs typeface="Arial"/>
              </a:rPr>
              <a:t>クラウド</a:t>
            </a:r>
            <a:r>
              <a:rPr kumimoji="0" lang="en-US" altLang="ja-JP" sz="1600" b="0" i="0" u="none" strike="noStrike" cap="none" normalizeH="0" baseline="0" dirty="0" smtClean="0">
                <a:ln>
                  <a:noFill/>
                </a:ln>
                <a:solidFill>
                  <a:srgbClr val="0000FF"/>
                </a:solidFill>
                <a:effectLst/>
                <a:latin typeface="Arial"/>
                <a:ea typeface="ＤＦＰ太丸ゴシック体"/>
                <a:cs typeface="Arial"/>
              </a:rPr>
              <a:t>(</a:t>
            </a:r>
            <a:r>
              <a:rPr kumimoji="0" lang="en-US" altLang="ja-JP" sz="1600" b="0" i="0" u="none" strike="noStrike" cap="none" normalizeH="0" baseline="0" dirty="0" err="1" smtClean="0">
                <a:ln>
                  <a:noFill/>
                </a:ln>
                <a:solidFill>
                  <a:srgbClr val="0000FF"/>
                </a:solidFill>
                <a:effectLst/>
                <a:latin typeface="Arial"/>
                <a:ea typeface="ＤＦＰ太丸ゴシック体"/>
                <a:cs typeface="Arial"/>
              </a:rPr>
              <a:t>IaaS</a:t>
            </a:r>
            <a:r>
              <a:rPr kumimoji="0" lang="en-US" altLang="ja-JP" sz="1600" b="0" i="0" u="none" strike="noStrike" cap="none" normalizeH="0" baseline="0" dirty="0" smtClean="0">
                <a:ln>
                  <a:noFill/>
                </a:ln>
                <a:solidFill>
                  <a:srgbClr val="0000FF"/>
                </a:solidFill>
                <a:effectLst/>
                <a:latin typeface="Arial"/>
                <a:ea typeface="ＤＦＰ太丸ゴシック体"/>
                <a:cs typeface="Arial"/>
              </a:rPr>
              <a:t>)</a:t>
            </a:r>
            <a:r>
              <a:rPr kumimoji="0" lang="ja-JP" altLang="en-US" sz="1600" b="0" i="0" u="none" strike="noStrike" cap="none" normalizeH="0" baseline="0" dirty="0" smtClean="0">
                <a:ln>
                  <a:noFill/>
                </a:ln>
                <a:solidFill>
                  <a:srgbClr val="0000FF"/>
                </a:solidFill>
                <a:effectLst/>
                <a:latin typeface="Arial"/>
                <a:ea typeface="ＤＦＰ太丸ゴシック体"/>
                <a:cs typeface="Arial"/>
              </a:rPr>
              <a:t>基盤</a:t>
            </a:r>
          </a:p>
        </p:txBody>
      </p:sp>
      <p:sp>
        <p:nvSpPr>
          <p:cNvPr id="18" name="上下矢印 17"/>
          <p:cNvSpPr/>
          <p:nvPr/>
        </p:nvSpPr>
        <p:spPr>
          <a:xfrm>
            <a:off x="6281733" y="5067434"/>
            <a:ext cx="585216" cy="491803"/>
          </a:xfrm>
          <a:prstGeom prst="upDownArrow">
            <a:avLst>
              <a:gd name="adj1" fmla="val 50000"/>
              <a:gd name="adj2" fmla="val 31916"/>
            </a:avLst>
          </a:prstGeom>
          <a:solidFill>
            <a:srgbClr val="FF66FF"/>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endParaRPr>
          </a:p>
        </p:txBody>
      </p:sp>
    </p:spTree>
    <p:extLst>
      <p:ext uri="{BB962C8B-B14F-4D97-AF65-F5344CB8AC3E}">
        <p14:creationId xmlns:p14="http://schemas.microsoft.com/office/powerpoint/2010/main" val="88616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bwMode="auto">
          <a:xfrm>
            <a:off x="457199" y="1080750"/>
            <a:ext cx="2133600" cy="2209800"/>
          </a:xfrm>
          <a:prstGeom prst="roundRect">
            <a:avLst>
              <a:gd name="adj" fmla="val 4352"/>
            </a:avLst>
          </a:prstGeom>
          <a:solidFill>
            <a:srgbClr val="FFFFCC"/>
          </a:solid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29699" name="Rectangle 6"/>
          <p:cNvSpPr>
            <a:spLocks noGrp="1" noChangeArrowheads="1"/>
          </p:cNvSpPr>
          <p:nvPr>
            <p:ph type="title"/>
          </p:nvPr>
        </p:nvSpPr>
        <p:spPr/>
        <p:txBody>
          <a:bodyPr/>
          <a:lstStyle/>
          <a:p>
            <a:pPr eaLnBrk="1" hangingPunct="1"/>
            <a:r>
              <a:rPr lang="ja-JP" altLang="en-US" sz="2800" dirty="0" smtClean="0">
                <a:ea typeface="ＭＳ Ｐゴシック" charset="-128"/>
              </a:rPr>
              <a:t>クラウドの定義／</a:t>
            </a:r>
            <a:r>
              <a:rPr lang="en-US" altLang="ja-JP" sz="2800" dirty="0" smtClean="0">
                <a:ea typeface="ＭＳ Ｐゴシック" charset="-128"/>
              </a:rPr>
              <a:t>NIST</a:t>
            </a:r>
            <a:r>
              <a:rPr lang="ja-JP" altLang="en-US" sz="2800" dirty="0" smtClean="0">
                <a:ea typeface="ＭＳ Ｐゴシック" charset="-128"/>
              </a:rPr>
              <a:t>の定義　まとめ</a:t>
            </a:r>
          </a:p>
        </p:txBody>
      </p:sp>
      <p:sp>
        <p:nvSpPr>
          <p:cNvPr id="33" name="AutoShape 49"/>
          <p:cNvSpPr>
            <a:spLocks noChangeArrowheads="1"/>
          </p:cNvSpPr>
          <p:nvPr/>
        </p:nvSpPr>
        <p:spPr bwMode="auto">
          <a:xfrm>
            <a:off x="609599" y="1690350"/>
            <a:ext cx="1828800" cy="458618"/>
          </a:xfrm>
          <a:prstGeom prst="roundRect">
            <a:avLst>
              <a:gd name="adj" fmla="val 16667"/>
            </a:avLst>
          </a:prstGeom>
          <a:gradFill>
            <a:gsLst>
              <a:gs pos="0">
                <a:srgbClr val="FF9900"/>
              </a:gs>
              <a:gs pos="80000">
                <a:srgbClr val="FF9900"/>
              </a:gs>
              <a:gs pos="100000">
                <a:srgbClr val="FF9900"/>
              </a:gs>
            </a:gsLst>
          </a:gra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altLang="ja-JP" sz="2800" dirty="0" err="1" smtClean="0">
                <a:solidFill>
                  <a:srgbClr val="FFFFFF"/>
                </a:solidFill>
                <a:latin typeface="Arial" pitchFamily="34" charset="0"/>
                <a:ea typeface="HGP創英角ｺﾞｼｯｸUB" pitchFamily="50" charset="-128"/>
                <a:cs typeface="Arial" pitchFamily="34" charset="0"/>
              </a:rPr>
              <a:t>SaaS</a:t>
            </a:r>
            <a:endParaRPr lang="en-US" altLang="ja-JP" sz="2800" dirty="0">
              <a:solidFill>
                <a:srgbClr val="FFFFFF"/>
              </a:solidFill>
              <a:latin typeface="Arial" pitchFamily="34" charset="0"/>
              <a:ea typeface="HGP創英角ｺﾞｼｯｸUB" pitchFamily="50" charset="-128"/>
              <a:cs typeface="Arial" pitchFamily="34" charset="0"/>
            </a:endParaRPr>
          </a:p>
        </p:txBody>
      </p:sp>
      <p:sp>
        <p:nvSpPr>
          <p:cNvPr id="38" name="AutoShape 50"/>
          <p:cNvSpPr>
            <a:spLocks noChangeArrowheads="1"/>
          </p:cNvSpPr>
          <p:nvPr/>
        </p:nvSpPr>
        <p:spPr bwMode="auto">
          <a:xfrm>
            <a:off x="609598" y="2170822"/>
            <a:ext cx="1828799" cy="458618"/>
          </a:xfrm>
          <a:prstGeom prst="roundRect">
            <a:avLst>
              <a:gd name="adj" fmla="val 16667"/>
            </a:avLst>
          </a:prstGeom>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altLang="ja-JP" sz="2800" dirty="0" err="1" smtClean="0">
                <a:solidFill>
                  <a:srgbClr val="FFFFFF"/>
                </a:solidFill>
                <a:latin typeface="Arial" pitchFamily="34" charset="0"/>
                <a:ea typeface="HGP創英角ｺﾞｼｯｸUB" pitchFamily="50" charset="-128"/>
                <a:cs typeface="Arial" pitchFamily="34" charset="0"/>
              </a:rPr>
              <a:t>PaaS</a:t>
            </a:r>
            <a:endParaRPr lang="en-US" altLang="ja-JP" sz="2800" dirty="0">
              <a:solidFill>
                <a:srgbClr val="FFFFFF"/>
              </a:solidFill>
              <a:latin typeface="Arial" pitchFamily="34" charset="0"/>
              <a:ea typeface="HGP創英角ｺﾞｼｯｸUB" pitchFamily="50" charset="-128"/>
              <a:cs typeface="Arial" pitchFamily="34" charset="0"/>
            </a:endParaRPr>
          </a:p>
        </p:txBody>
      </p:sp>
      <p:sp>
        <p:nvSpPr>
          <p:cNvPr id="43" name="AutoShape 51"/>
          <p:cNvSpPr>
            <a:spLocks noChangeArrowheads="1"/>
          </p:cNvSpPr>
          <p:nvPr/>
        </p:nvSpPr>
        <p:spPr bwMode="auto">
          <a:xfrm>
            <a:off x="609598" y="2631859"/>
            <a:ext cx="1828800" cy="458618"/>
          </a:xfrm>
          <a:prstGeom prst="roundRect">
            <a:avLst>
              <a:gd name="adj" fmla="val 16667"/>
            </a:avLst>
          </a:prstGeom>
          <a:gradFill>
            <a:gsLst>
              <a:gs pos="0">
                <a:srgbClr val="008000"/>
              </a:gs>
              <a:gs pos="80000">
                <a:srgbClr val="008000"/>
              </a:gs>
              <a:gs pos="100000">
                <a:srgbClr val="008000"/>
              </a:gs>
            </a:gsLst>
          </a:gra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lnSpc>
                <a:spcPts val="2800"/>
              </a:lnSpc>
              <a:defRPr/>
            </a:pPr>
            <a:r>
              <a:rPr lang="en-US" altLang="ja-JP" sz="2800" dirty="0" err="1" smtClean="0">
                <a:solidFill>
                  <a:srgbClr val="FFFFFF"/>
                </a:solidFill>
                <a:latin typeface="Arial" pitchFamily="34" charset="0"/>
                <a:ea typeface="HGP創英角ｺﾞｼｯｸUB" pitchFamily="50" charset="-128"/>
                <a:cs typeface="Arial" pitchFamily="34" charset="0"/>
              </a:rPr>
              <a:t>IaaS</a:t>
            </a:r>
            <a:endParaRPr lang="en-US" altLang="ja-JP" sz="2800" dirty="0">
              <a:solidFill>
                <a:srgbClr val="FFFFFF"/>
              </a:solidFill>
              <a:latin typeface="Arial" pitchFamily="34" charset="0"/>
              <a:ea typeface="HGP創英角ｺﾞｼｯｸUB" pitchFamily="50" charset="-128"/>
              <a:cs typeface="Arial" pitchFamily="34" charset="0"/>
            </a:endParaRPr>
          </a:p>
        </p:txBody>
      </p:sp>
      <p:sp>
        <p:nvSpPr>
          <p:cNvPr id="10" name="テキスト ボックス 9"/>
          <p:cNvSpPr txBox="1"/>
          <p:nvPr/>
        </p:nvSpPr>
        <p:spPr>
          <a:xfrm>
            <a:off x="925342" y="1157319"/>
            <a:ext cx="1202572" cy="461665"/>
          </a:xfrm>
          <a:prstGeom prst="rect">
            <a:avLst/>
          </a:prstGeom>
          <a:noFill/>
        </p:spPr>
        <p:txBody>
          <a:bodyPr wrap="none" rtlCol="0">
            <a:spAutoFit/>
          </a:bodyPr>
          <a:lstStyle/>
          <a:p>
            <a:pPr algn="ctr"/>
            <a:r>
              <a:rPr lang="ja-JP" altLang="en-US" dirty="0" smtClean="0">
                <a:solidFill>
                  <a:srgbClr val="484848"/>
                </a:solidFill>
                <a:latin typeface="Arial" pitchFamily="34" charset="0"/>
                <a:ea typeface="HGP創英角ｺﾞｼｯｸUB" pitchFamily="50" charset="-128"/>
                <a:cs typeface="Arial" pitchFamily="34" charset="0"/>
              </a:rPr>
              <a:t>サービス・モデル</a:t>
            </a:r>
          </a:p>
          <a:p>
            <a:pPr algn="ctr"/>
            <a:r>
              <a:rPr lang="en-US" altLang="ja-JP" sz="1200" dirty="0" smtClean="0">
                <a:solidFill>
                  <a:srgbClr val="484848"/>
                </a:solidFill>
                <a:latin typeface="Arial" pitchFamily="34" charset="0"/>
                <a:ea typeface="HGP創英角ｺﾞｼｯｸUB" pitchFamily="50" charset="-128"/>
                <a:cs typeface="Arial" pitchFamily="34" charset="0"/>
              </a:rPr>
              <a:t>Service Model</a:t>
            </a:r>
            <a:endParaRPr lang="ja-JP" altLang="en-US" sz="1200" dirty="0">
              <a:solidFill>
                <a:srgbClr val="484848"/>
              </a:solidFill>
              <a:latin typeface="Arial" pitchFamily="34" charset="0"/>
              <a:ea typeface="HGP創英角ｺﾞｼｯｸUB" pitchFamily="50" charset="-128"/>
              <a:cs typeface="Arial" pitchFamily="34" charset="0"/>
            </a:endParaRPr>
          </a:p>
        </p:txBody>
      </p:sp>
      <p:grpSp>
        <p:nvGrpSpPr>
          <p:cNvPr id="12" name="グループ化 11"/>
          <p:cNvGrpSpPr/>
          <p:nvPr/>
        </p:nvGrpSpPr>
        <p:grpSpPr>
          <a:xfrm>
            <a:off x="459827" y="3204286"/>
            <a:ext cx="2133600" cy="3221952"/>
            <a:chOff x="459827" y="3266536"/>
            <a:chExt cx="2133600" cy="3221952"/>
          </a:xfrm>
        </p:grpSpPr>
        <p:sp>
          <p:nvSpPr>
            <p:cNvPr id="68" name="角丸四角形 67"/>
            <p:cNvSpPr/>
            <p:nvPr/>
          </p:nvSpPr>
          <p:spPr bwMode="auto">
            <a:xfrm>
              <a:off x="459827" y="3691760"/>
              <a:ext cx="2133600" cy="2796728"/>
            </a:xfrm>
            <a:prstGeom prst="roundRect">
              <a:avLst>
                <a:gd name="adj" fmla="val 4352"/>
              </a:avLst>
            </a:prstGeom>
            <a:solidFill>
              <a:srgbClr val="FFFFCC"/>
            </a:solid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3" name="角丸四角形 2"/>
            <p:cNvSpPr/>
            <p:nvPr/>
          </p:nvSpPr>
          <p:spPr bwMode="auto">
            <a:xfrm>
              <a:off x="609598" y="4267200"/>
              <a:ext cx="1828800" cy="402364"/>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smtClean="0">
                  <a:solidFill>
                    <a:srgbClr val="FFFFFF"/>
                  </a:solidFill>
                  <a:latin typeface="Arial" pitchFamily="34" charset="0"/>
                  <a:ea typeface="HGP創英角ｺﾞｼｯｸUB" pitchFamily="50" charset="-128"/>
                  <a:cs typeface="Arial" pitchFamily="34" charset="0"/>
                </a:rPr>
                <a:t>オンデマンド・セルフサービス</a:t>
              </a:r>
              <a:endParaRPr kumimoji="0" lang="en-US" altLang="ja-JP" sz="1000" dirty="0" smtClean="0">
                <a:solidFill>
                  <a:srgbClr val="FFFFFF"/>
                </a:solidFill>
                <a:latin typeface="Arial" pitchFamily="34" charset="0"/>
                <a:ea typeface="HGP創英角ｺﾞｼｯｸUB" pitchFamily="50" charset="-128"/>
                <a:cs typeface="Arial" pitchFamily="34" charset="0"/>
              </a:endParaRPr>
            </a:p>
            <a:p>
              <a:pPr algn="ctr">
                <a:spcBef>
                  <a:spcPts val="0"/>
                </a:spcBef>
              </a:pPr>
              <a:r>
                <a:rPr kumimoji="0" lang="en-US" altLang="ja-JP" sz="1000" dirty="0" smtClean="0">
                  <a:solidFill>
                    <a:srgbClr val="FFFFFF"/>
                  </a:solidFill>
                  <a:latin typeface="Arial" pitchFamily="34" charset="0"/>
                  <a:ea typeface="HGP創英角ｺﾞｼｯｸUB" pitchFamily="50" charset="-128"/>
                  <a:cs typeface="Arial" pitchFamily="34" charset="0"/>
                </a:rPr>
                <a:t>On-demand Self-service</a:t>
              </a:r>
              <a:endParaRPr kumimoji="0" lang="ja-JP" altLang="en-US" sz="1000" dirty="0" smtClean="0">
                <a:solidFill>
                  <a:srgbClr val="FFFFFF"/>
                </a:solidFill>
                <a:latin typeface="Arial" pitchFamily="34" charset="0"/>
                <a:ea typeface="HGP創英角ｺﾞｼｯｸUB" pitchFamily="50" charset="-128"/>
                <a:cs typeface="Arial" pitchFamily="34" charset="0"/>
              </a:endParaRPr>
            </a:p>
          </p:txBody>
        </p:sp>
        <p:sp>
          <p:nvSpPr>
            <p:cNvPr id="63" name="角丸四角形 62"/>
            <p:cNvSpPr/>
            <p:nvPr/>
          </p:nvSpPr>
          <p:spPr bwMode="auto">
            <a:xfrm>
              <a:off x="606967" y="4669564"/>
              <a:ext cx="1828800" cy="402364"/>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smtClean="0">
                  <a:solidFill>
                    <a:srgbClr val="FFFFFF"/>
                  </a:solidFill>
                  <a:latin typeface="Arial" pitchFamily="34" charset="0"/>
                  <a:ea typeface="HGP創英角ｺﾞｼｯｸUB" pitchFamily="50" charset="-128"/>
                  <a:cs typeface="Arial" pitchFamily="34" charset="0"/>
                </a:rPr>
                <a:t>広範なネットワーク接続</a:t>
              </a:r>
            </a:p>
            <a:p>
              <a:pPr algn="ctr">
                <a:spcBef>
                  <a:spcPts val="0"/>
                </a:spcBef>
              </a:pPr>
              <a:r>
                <a:rPr kumimoji="0" lang="en-US" altLang="ja-JP" sz="1000" dirty="0" smtClean="0">
                  <a:solidFill>
                    <a:srgbClr val="FFFFFF"/>
                  </a:solidFill>
                  <a:latin typeface="Arial" pitchFamily="34" charset="0"/>
                  <a:ea typeface="HGP創英角ｺﾞｼｯｸUB" pitchFamily="50" charset="-128"/>
                  <a:cs typeface="Arial" pitchFamily="34" charset="0"/>
                </a:rPr>
                <a:t>Broad Network Access</a:t>
              </a:r>
              <a:endParaRPr kumimoji="0" lang="ja-JP" altLang="en-US" sz="1000" dirty="0" smtClean="0">
                <a:solidFill>
                  <a:srgbClr val="FFFFFF"/>
                </a:solidFill>
                <a:latin typeface="Arial" pitchFamily="34" charset="0"/>
                <a:ea typeface="HGP創英角ｺﾞｼｯｸUB" pitchFamily="50" charset="-128"/>
                <a:cs typeface="Arial" pitchFamily="34" charset="0"/>
              </a:endParaRPr>
            </a:p>
          </p:txBody>
        </p:sp>
        <p:sp>
          <p:nvSpPr>
            <p:cNvPr id="64" name="角丸四角形 63"/>
            <p:cNvSpPr/>
            <p:nvPr/>
          </p:nvSpPr>
          <p:spPr bwMode="auto">
            <a:xfrm>
              <a:off x="606966" y="5089489"/>
              <a:ext cx="1828800" cy="402364"/>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smtClean="0">
                  <a:solidFill>
                    <a:srgbClr val="FFFFFF"/>
                  </a:solidFill>
                  <a:latin typeface="Arial" pitchFamily="34" charset="0"/>
                  <a:ea typeface="HGP創英角ｺﾞｼｯｸUB" pitchFamily="50" charset="-128"/>
                  <a:cs typeface="Arial" pitchFamily="34" charset="0"/>
                </a:rPr>
                <a:t>システム資源のプール</a:t>
              </a:r>
            </a:p>
            <a:p>
              <a:pPr algn="ctr">
                <a:spcBef>
                  <a:spcPts val="0"/>
                </a:spcBef>
              </a:pPr>
              <a:r>
                <a:rPr kumimoji="0" lang="en-US" altLang="ja-JP" sz="1000" dirty="0" smtClean="0">
                  <a:solidFill>
                    <a:srgbClr val="FFFFFF"/>
                  </a:solidFill>
                  <a:latin typeface="Arial" pitchFamily="34" charset="0"/>
                  <a:ea typeface="HGP創英角ｺﾞｼｯｸUB" pitchFamily="50" charset="-128"/>
                  <a:cs typeface="Arial" pitchFamily="34" charset="0"/>
                </a:rPr>
                <a:t>Resource Pool</a:t>
              </a:r>
              <a:endParaRPr kumimoji="0" lang="ja-JP" altLang="en-US" sz="1000" dirty="0" smtClean="0">
                <a:solidFill>
                  <a:srgbClr val="FFFFFF"/>
                </a:solidFill>
                <a:latin typeface="Arial" pitchFamily="34" charset="0"/>
                <a:ea typeface="HGP創英角ｺﾞｼｯｸUB" pitchFamily="50" charset="-128"/>
                <a:cs typeface="Arial" pitchFamily="34" charset="0"/>
              </a:endParaRPr>
            </a:p>
          </p:txBody>
        </p:sp>
        <p:sp>
          <p:nvSpPr>
            <p:cNvPr id="65" name="角丸四角形 64"/>
            <p:cNvSpPr/>
            <p:nvPr/>
          </p:nvSpPr>
          <p:spPr bwMode="auto">
            <a:xfrm>
              <a:off x="606965" y="5497907"/>
              <a:ext cx="1828800" cy="402364"/>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smtClean="0">
                  <a:solidFill>
                    <a:srgbClr val="FFFFFF"/>
                  </a:solidFill>
                  <a:latin typeface="Arial" pitchFamily="34" charset="0"/>
                  <a:ea typeface="HGP創英角ｺﾞｼｯｸUB" pitchFamily="50" charset="-128"/>
                  <a:cs typeface="Arial" pitchFamily="34" charset="0"/>
                </a:rPr>
                <a:t>迅速な順応性</a:t>
              </a:r>
            </a:p>
            <a:p>
              <a:pPr algn="ctr">
                <a:spcBef>
                  <a:spcPts val="0"/>
                </a:spcBef>
              </a:pPr>
              <a:r>
                <a:rPr kumimoji="0" lang="en-US" altLang="ja-JP" sz="1000" dirty="0" smtClean="0">
                  <a:solidFill>
                    <a:srgbClr val="FFFFFF"/>
                  </a:solidFill>
                  <a:latin typeface="Arial" pitchFamily="34" charset="0"/>
                  <a:ea typeface="HGP創英角ｺﾞｼｯｸUB" pitchFamily="50" charset="-128"/>
                  <a:cs typeface="Arial" pitchFamily="34" charset="0"/>
                </a:rPr>
                <a:t>Rapid Elasticity</a:t>
              </a:r>
              <a:endParaRPr kumimoji="0" lang="ja-JP" altLang="en-US" sz="1000" dirty="0" smtClean="0">
                <a:solidFill>
                  <a:srgbClr val="FFFFFF"/>
                </a:solidFill>
                <a:latin typeface="Arial" pitchFamily="34" charset="0"/>
                <a:ea typeface="HGP創英角ｺﾞｼｯｸUB" pitchFamily="50" charset="-128"/>
                <a:cs typeface="Arial" pitchFamily="34" charset="0"/>
              </a:endParaRPr>
            </a:p>
          </p:txBody>
        </p:sp>
        <p:sp>
          <p:nvSpPr>
            <p:cNvPr id="67" name="角丸四角形 66"/>
            <p:cNvSpPr/>
            <p:nvPr/>
          </p:nvSpPr>
          <p:spPr bwMode="auto">
            <a:xfrm>
              <a:off x="606964" y="5920351"/>
              <a:ext cx="1828800" cy="402364"/>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smtClean="0">
                  <a:solidFill>
                    <a:srgbClr val="FFFFFF"/>
                  </a:solidFill>
                  <a:latin typeface="Arial" pitchFamily="34" charset="0"/>
                  <a:ea typeface="HGP創英角ｺﾞｼｯｸUB" pitchFamily="50" charset="-128"/>
                  <a:cs typeface="Arial" pitchFamily="34" charset="0"/>
                </a:rPr>
                <a:t>従量課金</a:t>
              </a:r>
            </a:p>
            <a:p>
              <a:pPr algn="ctr">
                <a:spcBef>
                  <a:spcPts val="0"/>
                </a:spcBef>
              </a:pPr>
              <a:r>
                <a:rPr kumimoji="0" lang="en-US" altLang="ja-JP" sz="1000" dirty="0" smtClean="0">
                  <a:solidFill>
                    <a:srgbClr val="FFFFFF"/>
                  </a:solidFill>
                  <a:latin typeface="Arial" pitchFamily="34" charset="0"/>
                  <a:ea typeface="HGP創英角ｺﾞｼｯｸUB" pitchFamily="50" charset="-128"/>
                  <a:cs typeface="Arial" pitchFamily="34" charset="0"/>
                </a:rPr>
                <a:t>Measured Service</a:t>
              </a:r>
              <a:endParaRPr kumimoji="0" lang="ja-JP" altLang="en-US" sz="1000" dirty="0" smtClean="0">
                <a:solidFill>
                  <a:srgbClr val="FFFFFF"/>
                </a:solidFill>
                <a:latin typeface="Arial" pitchFamily="34" charset="0"/>
                <a:ea typeface="HGP創英角ｺﾞｼｯｸUB" pitchFamily="50" charset="-128"/>
                <a:cs typeface="Arial" pitchFamily="34" charset="0"/>
              </a:endParaRPr>
            </a:p>
          </p:txBody>
        </p:sp>
        <p:sp>
          <p:nvSpPr>
            <p:cNvPr id="87" name="テキスト ボックス 86"/>
            <p:cNvSpPr txBox="1"/>
            <p:nvPr/>
          </p:nvSpPr>
          <p:spPr>
            <a:xfrm>
              <a:off x="594322" y="3730462"/>
              <a:ext cx="1864613" cy="461665"/>
            </a:xfrm>
            <a:prstGeom prst="rect">
              <a:avLst/>
            </a:prstGeom>
            <a:noFill/>
          </p:spPr>
          <p:txBody>
            <a:bodyPr wrap="none" rtlCol="0">
              <a:spAutoFit/>
            </a:bodyPr>
            <a:lstStyle/>
            <a:p>
              <a:pPr algn="ctr"/>
              <a:r>
                <a:rPr lang="ja-JP" altLang="en-US" dirty="0" smtClean="0">
                  <a:solidFill>
                    <a:srgbClr val="484848"/>
                  </a:solidFill>
                  <a:latin typeface="Arial" pitchFamily="34" charset="0"/>
                  <a:ea typeface="HGP創英角ｺﾞｼｯｸUB" pitchFamily="50" charset="-128"/>
                  <a:cs typeface="Arial" pitchFamily="34" charset="0"/>
                </a:rPr>
                <a:t>本質的な特徴</a:t>
              </a:r>
            </a:p>
            <a:p>
              <a:pPr algn="ctr"/>
              <a:r>
                <a:rPr lang="en-US" altLang="ja-JP" sz="1200" dirty="0" smtClean="0">
                  <a:solidFill>
                    <a:srgbClr val="484848"/>
                  </a:solidFill>
                  <a:latin typeface="Arial" pitchFamily="34" charset="0"/>
                  <a:ea typeface="HGP創英角ｺﾞｼｯｸUB" pitchFamily="50" charset="-128"/>
                  <a:cs typeface="Arial" pitchFamily="34" charset="0"/>
                </a:rPr>
                <a:t>Essential Characteristics</a:t>
              </a:r>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11" name="上矢印 10"/>
            <p:cNvSpPr/>
            <p:nvPr/>
          </p:nvSpPr>
          <p:spPr bwMode="auto">
            <a:xfrm>
              <a:off x="1295400" y="3266536"/>
              <a:ext cx="457200" cy="463926"/>
            </a:xfrm>
            <a:prstGeom prst="upArrow">
              <a:avLst/>
            </a:prstGeom>
            <a:solidFill>
              <a:srgbClr val="FF5050"/>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grpSp>
      <p:sp>
        <p:nvSpPr>
          <p:cNvPr id="90" name="Rectangle 3"/>
          <p:cNvSpPr>
            <a:spLocks noChangeArrowheads="1"/>
          </p:cNvSpPr>
          <p:nvPr/>
        </p:nvSpPr>
        <p:spPr bwMode="auto">
          <a:xfrm>
            <a:off x="6048049" y="394138"/>
            <a:ext cx="30737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altLang="en-US" sz="1200" dirty="0">
                <a:solidFill>
                  <a:srgbClr val="FFFFFF"/>
                </a:solidFill>
                <a:ea typeface="ＭＳ Ｐゴシック" charset="-128"/>
              </a:rPr>
              <a:t>（</a:t>
            </a:r>
            <a:r>
              <a:rPr lang="en-US" altLang="ja-JP" sz="1200" dirty="0">
                <a:solidFill>
                  <a:srgbClr val="FFFFFF"/>
                </a:solidFill>
                <a:ea typeface="ＭＳ Ｐゴシック" charset="-128"/>
              </a:rPr>
              <a:t>The NIST Definition of Cloud Computing</a:t>
            </a:r>
            <a:r>
              <a:rPr lang="ja-JP" altLang="en-US" sz="1200" dirty="0">
                <a:solidFill>
                  <a:srgbClr val="FFFFFF"/>
                </a:solidFill>
                <a:ea typeface="ＭＳ Ｐゴシック" charset="-128"/>
              </a:rPr>
              <a:t>）</a:t>
            </a:r>
          </a:p>
        </p:txBody>
      </p:sp>
      <p:grpSp>
        <p:nvGrpSpPr>
          <p:cNvPr id="13" name="グループ化 12"/>
          <p:cNvGrpSpPr/>
          <p:nvPr/>
        </p:nvGrpSpPr>
        <p:grpSpPr>
          <a:xfrm>
            <a:off x="2514600" y="1080750"/>
            <a:ext cx="6172200" cy="5560932"/>
            <a:chOff x="2514600" y="1143000"/>
            <a:chExt cx="6172200" cy="5560932"/>
          </a:xfrm>
        </p:grpSpPr>
        <p:sp>
          <p:nvSpPr>
            <p:cNvPr id="84" name="角丸四角形 83"/>
            <p:cNvSpPr/>
            <p:nvPr/>
          </p:nvSpPr>
          <p:spPr bwMode="auto">
            <a:xfrm>
              <a:off x="2935006" y="1143000"/>
              <a:ext cx="5751794" cy="5345488"/>
            </a:xfrm>
            <a:prstGeom prst="roundRect">
              <a:avLst>
                <a:gd name="adj" fmla="val 1206"/>
              </a:avLst>
            </a:prstGeom>
            <a:solidFill>
              <a:srgbClr val="FFFFCC"/>
            </a:solidFill>
            <a:ln w="381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109" name="角丸四角形 108"/>
            <p:cNvSpPr/>
            <p:nvPr/>
          </p:nvSpPr>
          <p:spPr bwMode="auto">
            <a:xfrm>
              <a:off x="3125508" y="4572000"/>
              <a:ext cx="1752600" cy="1524001"/>
            </a:xfrm>
            <a:prstGeom prst="roundRect">
              <a:avLst>
                <a:gd name="adj" fmla="val 6125"/>
              </a:avLst>
            </a:prstGeom>
            <a:solidFill>
              <a:schemeClr val="bg1"/>
            </a:solidFill>
            <a:ln w="38100" cap="flat" cmpd="sng" algn="ctr">
              <a:solidFill>
                <a:srgbClr val="FF505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113" name="角丸四角形 112"/>
            <p:cNvSpPr/>
            <p:nvPr/>
          </p:nvSpPr>
          <p:spPr bwMode="auto">
            <a:xfrm>
              <a:off x="4039910" y="5388760"/>
              <a:ext cx="685798" cy="554840"/>
            </a:xfrm>
            <a:prstGeom prst="roundRect">
              <a:avLst>
                <a:gd name="adj" fmla="val 10591"/>
              </a:avLst>
            </a:prstGeom>
            <a:solidFill>
              <a:schemeClr val="bg1"/>
            </a:solidFill>
            <a:ln w="19050" cap="flat" cmpd="sng" algn="ctr">
              <a:solidFill>
                <a:srgbClr val="4168A7"/>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94" name="角丸四角形 93"/>
            <p:cNvSpPr/>
            <p:nvPr/>
          </p:nvSpPr>
          <p:spPr bwMode="auto">
            <a:xfrm>
              <a:off x="3125508" y="1295400"/>
              <a:ext cx="1752600" cy="1524001"/>
            </a:xfrm>
            <a:prstGeom prst="roundRect">
              <a:avLst>
                <a:gd name="adj" fmla="val 6125"/>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4" name="角丸四角形 3"/>
            <p:cNvSpPr/>
            <p:nvPr/>
          </p:nvSpPr>
          <p:spPr bwMode="auto">
            <a:xfrm>
              <a:off x="5335308" y="2929758"/>
              <a:ext cx="457200" cy="1524001"/>
            </a:xfrm>
            <a:prstGeom prst="roundRect">
              <a:avLst>
                <a:gd name="adj" fmla="val 50000"/>
              </a:avLst>
            </a:prstGeom>
            <a:gradFill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path path="circle">
                <a:fillToRect l="50000" t="50000" r="50000" b="50000"/>
              </a:path>
              <a:tileRect/>
            </a:gra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vert"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rgbClr val="FFFFFF"/>
                  </a:solidFill>
                  <a:latin typeface="Arial" pitchFamily="34" charset="0"/>
                  <a:ea typeface="HGP創英角ｺﾞｼｯｸUB" pitchFamily="50" charset="-128"/>
                  <a:cs typeface="Arial" pitchFamily="34" charset="0"/>
                </a:rPr>
                <a:t>Internet</a:t>
              </a:r>
              <a:endParaRPr kumimoji="0" lang="ja-JP" altLang="en-US" sz="2000" dirty="0">
                <a:solidFill>
                  <a:srgbClr val="FFFFFF"/>
                </a:solidFill>
                <a:latin typeface="Arial" pitchFamily="34" charset="0"/>
                <a:ea typeface="HGP創英角ｺﾞｼｯｸUB" pitchFamily="50" charset="-128"/>
                <a:cs typeface="Arial" pitchFamily="34" charset="0"/>
              </a:endParaRPr>
            </a:p>
          </p:txBody>
        </p:sp>
        <p:sp>
          <p:nvSpPr>
            <p:cNvPr id="2" name="角丸四角形 1"/>
            <p:cNvSpPr/>
            <p:nvPr/>
          </p:nvSpPr>
          <p:spPr bwMode="auto">
            <a:xfrm>
              <a:off x="5904180" y="2929760"/>
              <a:ext cx="2174328" cy="1524000"/>
            </a:xfrm>
            <a:prstGeom prst="roundRect">
              <a:avLst>
                <a:gd name="adj" fmla="val 6125"/>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66" name="角丸四角形 65"/>
            <p:cNvSpPr/>
            <p:nvPr/>
          </p:nvSpPr>
          <p:spPr bwMode="auto">
            <a:xfrm>
              <a:off x="7164108" y="3039462"/>
              <a:ext cx="381000" cy="1304596"/>
            </a:xfrm>
            <a:prstGeom prst="roundRect">
              <a:avLst>
                <a:gd name="adj" fmla="val 50000"/>
              </a:avLst>
            </a:prstGeom>
            <a:gradFill flip="none" rotWithShape="1">
              <a:gsLst>
                <a:gs pos="0">
                  <a:srgbClr val="92D050"/>
                </a:gs>
                <a:gs pos="62000">
                  <a:srgbClr val="008000">
                    <a:lumMod val="85000"/>
                    <a:lumOff val="15000"/>
                  </a:srgbClr>
                </a:gs>
                <a:gs pos="100000">
                  <a:srgbClr val="008000">
                    <a:lumMod val="35000"/>
                    <a:lumOff val="65000"/>
                  </a:srgbClr>
                </a:gs>
              </a:gsLst>
              <a:path path="circle">
                <a:fillToRect l="50000" t="50000" r="50000" b="50000"/>
              </a:path>
              <a:tileRect/>
            </a:gradFill>
            <a:ln>
              <a:solidFill>
                <a:srgbClr val="008000"/>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vert"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rgbClr val="FFFFFF"/>
                  </a:solidFill>
                  <a:latin typeface="Arial" pitchFamily="34" charset="0"/>
                  <a:ea typeface="HGP創英角ｺﾞｼｯｸUB" pitchFamily="50" charset="-128"/>
                  <a:cs typeface="Arial" pitchFamily="34" charset="0"/>
                </a:rPr>
                <a:t>LAN</a:t>
              </a:r>
            </a:p>
          </p:txBody>
        </p:sp>
        <p:sp>
          <p:nvSpPr>
            <p:cNvPr id="5" name="角丸四角形 4"/>
            <p:cNvSpPr/>
            <p:nvPr/>
          </p:nvSpPr>
          <p:spPr bwMode="auto">
            <a:xfrm>
              <a:off x="5703170" y="3429000"/>
              <a:ext cx="381000" cy="505021"/>
            </a:xfrm>
            <a:prstGeom prst="roundRect">
              <a:avLst/>
            </a:prstGeom>
            <a:gradFill flip="none" rotWithShape="1">
              <a:gsLst>
                <a:gs pos="0">
                  <a:srgbClr val="92D050"/>
                </a:gs>
                <a:gs pos="62000">
                  <a:srgbClr val="008000">
                    <a:lumMod val="85000"/>
                    <a:lumOff val="15000"/>
                  </a:srgbClr>
                </a:gs>
                <a:gs pos="100000">
                  <a:srgbClr val="008000">
                    <a:lumMod val="35000"/>
                    <a:lumOff val="65000"/>
                  </a:srgbClr>
                </a:gs>
              </a:gsLst>
              <a:path path="circle">
                <a:fillToRect l="50000" t="50000" r="50000" b="50000"/>
              </a:path>
              <a:tileRect/>
            </a:gradFill>
            <a:ln>
              <a:solidFill>
                <a:srgbClr val="008000"/>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en-US" altLang="ja-JP" sz="1400" dirty="0" smtClean="0">
                  <a:solidFill>
                    <a:srgbClr val="FFFFFF"/>
                  </a:solidFill>
                  <a:latin typeface="Arial" pitchFamily="34" charset="0"/>
                  <a:ea typeface="HGP創英角ｺﾞｼｯｸUB" pitchFamily="50" charset="-128"/>
                  <a:cs typeface="Arial" pitchFamily="34" charset="0"/>
                </a:rPr>
                <a:t>FW</a:t>
              </a:r>
              <a:endParaRPr kumimoji="0" lang="ja-JP" altLang="en-US" sz="1400" dirty="0">
                <a:solidFill>
                  <a:srgbClr val="FFFFFF"/>
                </a:solidFill>
                <a:latin typeface="Arial" pitchFamily="34" charset="0"/>
                <a:ea typeface="HGP創英角ｺﾞｼｯｸUB" pitchFamily="50" charset="-128"/>
                <a:cs typeface="Arial" pitchFamily="34" charset="0"/>
              </a:endParaRPr>
            </a:p>
          </p:txBody>
        </p:sp>
        <p:sp>
          <p:nvSpPr>
            <p:cNvPr id="6" name="フローチャート : 表示 5"/>
            <p:cNvSpPr/>
            <p:nvPr/>
          </p:nvSpPr>
          <p:spPr bwMode="auto">
            <a:xfrm>
              <a:off x="7545108" y="3122676"/>
              <a:ext cx="381000" cy="306324"/>
            </a:xfrm>
            <a:prstGeom prst="flowChartDisplay">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69" name="フローチャート : 表示 68"/>
            <p:cNvSpPr/>
            <p:nvPr/>
          </p:nvSpPr>
          <p:spPr bwMode="auto">
            <a:xfrm>
              <a:off x="7545108" y="3538596"/>
              <a:ext cx="381000" cy="306324"/>
            </a:xfrm>
            <a:prstGeom prst="flowChartDisplay">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70" name="フローチャート : 表示 69"/>
            <p:cNvSpPr/>
            <p:nvPr/>
          </p:nvSpPr>
          <p:spPr bwMode="auto">
            <a:xfrm>
              <a:off x="7535911" y="3961295"/>
              <a:ext cx="381000" cy="306324"/>
            </a:xfrm>
            <a:prstGeom prst="flowChartDisplay">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71" name="AutoShape 49"/>
            <p:cNvSpPr>
              <a:spLocks noChangeArrowheads="1"/>
            </p:cNvSpPr>
            <p:nvPr/>
          </p:nvSpPr>
          <p:spPr bwMode="auto">
            <a:xfrm>
              <a:off x="6245766" y="3095086"/>
              <a:ext cx="798787" cy="342900"/>
            </a:xfrm>
            <a:prstGeom prst="roundRect">
              <a:avLst>
                <a:gd name="adj" fmla="val 16667"/>
              </a:avLst>
            </a:prstGeom>
            <a:gradFill>
              <a:gsLst>
                <a:gs pos="0">
                  <a:srgbClr val="FF9900"/>
                </a:gs>
                <a:gs pos="80000">
                  <a:srgbClr val="FF9900"/>
                </a:gs>
                <a:gs pos="100000">
                  <a:srgbClr val="FF9900"/>
                </a:gs>
              </a:gsLst>
            </a:gra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altLang="ja-JP" sz="2000" dirty="0" err="1" smtClean="0">
                  <a:solidFill>
                    <a:srgbClr val="FFFFFF"/>
                  </a:solidFill>
                  <a:latin typeface="Arial" pitchFamily="34" charset="0"/>
                  <a:ea typeface="HGP創英角ｺﾞｼｯｸUB" pitchFamily="50" charset="-128"/>
                  <a:cs typeface="Arial" pitchFamily="34" charset="0"/>
                </a:rPr>
                <a:t>SaaS</a:t>
              </a:r>
              <a:endParaRPr lang="en-US" altLang="ja-JP" sz="2000" dirty="0">
                <a:solidFill>
                  <a:srgbClr val="FFFFFF"/>
                </a:solidFill>
                <a:latin typeface="Arial" pitchFamily="34" charset="0"/>
                <a:ea typeface="HGP創英角ｺﾞｼｯｸUB" pitchFamily="50" charset="-128"/>
                <a:cs typeface="Arial" pitchFamily="34" charset="0"/>
              </a:endParaRPr>
            </a:p>
          </p:txBody>
        </p:sp>
        <p:sp>
          <p:nvSpPr>
            <p:cNvPr id="72" name="AutoShape 50"/>
            <p:cNvSpPr>
              <a:spLocks noChangeArrowheads="1"/>
            </p:cNvSpPr>
            <p:nvPr/>
          </p:nvSpPr>
          <p:spPr bwMode="auto">
            <a:xfrm>
              <a:off x="6245766" y="3520308"/>
              <a:ext cx="798786" cy="342900"/>
            </a:xfrm>
            <a:prstGeom prst="roundRect">
              <a:avLst>
                <a:gd name="adj" fmla="val 16667"/>
              </a:avLst>
            </a:prstGeom>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altLang="ja-JP" sz="2000" dirty="0" err="1" smtClean="0">
                  <a:solidFill>
                    <a:srgbClr val="FFFFFF"/>
                  </a:solidFill>
                  <a:latin typeface="Arial" pitchFamily="34" charset="0"/>
                  <a:ea typeface="HGP創英角ｺﾞｼｯｸUB" pitchFamily="50" charset="-128"/>
                  <a:cs typeface="Arial" pitchFamily="34" charset="0"/>
                </a:rPr>
                <a:t>PaaS</a:t>
              </a:r>
              <a:endParaRPr lang="en-US" altLang="ja-JP" sz="2000" dirty="0">
                <a:solidFill>
                  <a:srgbClr val="FFFFFF"/>
                </a:solidFill>
                <a:latin typeface="Arial" pitchFamily="34" charset="0"/>
                <a:ea typeface="HGP創英角ｺﾞｼｯｸUB" pitchFamily="50" charset="-128"/>
                <a:cs typeface="Arial" pitchFamily="34" charset="0"/>
              </a:endParaRPr>
            </a:p>
          </p:txBody>
        </p:sp>
        <p:sp>
          <p:nvSpPr>
            <p:cNvPr id="73" name="AutoShape 51"/>
            <p:cNvSpPr>
              <a:spLocks noChangeArrowheads="1"/>
            </p:cNvSpPr>
            <p:nvPr/>
          </p:nvSpPr>
          <p:spPr bwMode="auto">
            <a:xfrm>
              <a:off x="6245764" y="3943007"/>
              <a:ext cx="798787" cy="342900"/>
            </a:xfrm>
            <a:prstGeom prst="roundRect">
              <a:avLst>
                <a:gd name="adj" fmla="val 16667"/>
              </a:avLst>
            </a:prstGeom>
            <a:gradFill>
              <a:gsLst>
                <a:gs pos="0">
                  <a:srgbClr val="008000"/>
                </a:gs>
                <a:gs pos="80000">
                  <a:srgbClr val="008000"/>
                </a:gs>
                <a:gs pos="100000">
                  <a:srgbClr val="008000"/>
                </a:gs>
              </a:gsLst>
            </a:gra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lnSpc>
                  <a:spcPts val="2800"/>
                </a:lnSpc>
                <a:defRPr/>
              </a:pPr>
              <a:r>
                <a:rPr lang="en-US" altLang="ja-JP" sz="2000" dirty="0" err="1" smtClean="0">
                  <a:solidFill>
                    <a:srgbClr val="FFFFFF"/>
                  </a:solidFill>
                  <a:latin typeface="Arial" pitchFamily="34" charset="0"/>
                  <a:ea typeface="HGP創英角ｺﾞｼｯｸUB" pitchFamily="50" charset="-128"/>
                  <a:cs typeface="Arial" pitchFamily="34" charset="0"/>
                </a:rPr>
                <a:t>IaaS</a:t>
              </a:r>
              <a:endParaRPr lang="en-US" altLang="ja-JP" sz="2000" dirty="0">
                <a:solidFill>
                  <a:srgbClr val="FFFFFF"/>
                </a:solidFill>
                <a:latin typeface="Arial" pitchFamily="34" charset="0"/>
                <a:ea typeface="HGP創英角ｺﾞｼｯｸUB" pitchFamily="50" charset="-128"/>
                <a:cs typeface="Arial" pitchFamily="34" charset="0"/>
              </a:endParaRPr>
            </a:p>
          </p:txBody>
        </p:sp>
        <p:sp>
          <p:nvSpPr>
            <p:cNvPr id="74" name="角丸四角形 73"/>
            <p:cNvSpPr/>
            <p:nvPr/>
          </p:nvSpPr>
          <p:spPr bwMode="auto">
            <a:xfrm>
              <a:off x="5898928" y="1295402"/>
              <a:ext cx="2174328" cy="1524000"/>
            </a:xfrm>
            <a:prstGeom prst="roundRect">
              <a:avLst>
                <a:gd name="adj" fmla="val 6125"/>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76" name="角丸四角形 75"/>
            <p:cNvSpPr/>
            <p:nvPr/>
          </p:nvSpPr>
          <p:spPr bwMode="auto">
            <a:xfrm>
              <a:off x="7158856" y="1405104"/>
              <a:ext cx="381000" cy="1304596"/>
            </a:xfrm>
            <a:prstGeom prst="roundRect">
              <a:avLst>
                <a:gd name="adj" fmla="val 50000"/>
              </a:avLst>
            </a:prstGeom>
            <a:gradFill flip="none" rotWithShape="1">
              <a:gsLst>
                <a:gs pos="0">
                  <a:srgbClr val="92D050"/>
                </a:gs>
                <a:gs pos="62000">
                  <a:srgbClr val="008000">
                    <a:lumMod val="85000"/>
                    <a:lumOff val="15000"/>
                  </a:srgbClr>
                </a:gs>
                <a:gs pos="100000">
                  <a:srgbClr val="008000">
                    <a:lumMod val="35000"/>
                    <a:lumOff val="65000"/>
                  </a:srgbClr>
                </a:gs>
              </a:gsLst>
              <a:path path="circle">
                <a:fillToRect l="50000" t="50000" r="50000" b="50000"/>
              </a:path>
              <a:tileRect/>
            </a:gradFill>
            <a:ln>
              <a:solidFill>
                <a:srgbClr val="008000"/>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vert"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rgbClr val="FFFFFF"/>
                  </a:solidFill>
                  <a:latin typeface="Arial" pitchFamily="34" charset="0"/>
                  <a:ea typeface="HGP創英角ｺﾞｼｯｸUB" pitchFamily="50" charset="-128"/>
                  <a:cs typeface="Arial" pitchFamily="34" charset="0"/>
                </a:rPr>
                <a:t>LAN</a:t>
              </a:r>
            </a:p>
          </p:txBody>
        </p:sp>
        <p:sp>
          <p:nvSpPr>
            <p:cNvPr id="78" name="フローチャート : 表示 77"/>
            <p:cNvSpPr/>
            <p:nvPr/>
          </p:nvSpPr>
          <p:spPr bwMode="auto">
            <a:xfrm>
              <a:off x="7539856" y="1488318"/>
              <a:ext cx="381000" cy="306324"/>
            </a:xfrm>
            <a:prstGeom prst="flowChartDisplay">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79" name="フローチャート : 表示 78"/>
            <p:cNvSpPr/>
            <p:nvPr/>
          </p:nvSpPr>
          <p:spPr bwMode="auto">
            <a:xfrm>
              <a:off x="7539856" y="1904238"/>
              <a:ext cx="381000" cy="306324"/>
            </a:xfrm>
            <a:prstGeom prst="flowChartDisplay">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80" name="フローチャート : 表示 79"/>
            <p:cNvSpPr/>
            <p:nvPr/>
          </p:nvSpPr>
          <p:spPr bwMode="auto">
            <a:xfrm>
              <a:off x="7530659" y="2326937"/>
              <a:ext cx="381000" cy="306324"/>
            </a:xfrm>
            <a:prstGeom prst="flowChartDisplay">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81" name="AutoShape 49"/>
            <p:cNvSpPr>
              <a:spLocks noChangeArrowheads="1"/>
            </p:cNvSpPr>
            <p:nvPr/>
          </p:nvSpPr>
          <p:spPr bwMode="auto">
            <a:xfrm>
              <a:off x="3354109" y="1460728"/>
              <a:ext cx="1295398" cy="342900"/>
            </a:xfrm>
            <a:prstGeom prst="roundRect">
              <a:avLst>
                <a:gd name="adj" fmla="val 16667"/>
              </a:avLst>
            </a:prstGeom>
            <a:gradFill>
              <a:gsLst>
                <a:gs pos="0">
                  <a:srgbClr val="FF9900"/>
                </a:gs>
                <a:gs pos="80000">
                  <a:srgbClr val="FF9900"/>
                </a:gs>
                <a:gs pos="100000">
                  <a:srgbClr val="FF9900"/>
                </a:gs>
              </a:gsLst>
            </a:gra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altLang="ja-JP" sz="2000" dirty="0" err="1" smtClean="0">
                  <a:solidFill>
                    <a:srgbClr val="FFFFFF"/>
                  </a:solidFill>
                  <a:latin typeface="Arial" pitchFamily="34" charset="0"/>
                  <a:ea typeface="HGP創英角ｺﾞｼｯｸUB" pitchFamily="50" charset="-128"/>
                  <a:cs typeface="Arial" pitchFamily="34" charset="0"/>
                </a:rPr>
                <a:t>SaaS</a:t>
              </a:r>
              <a:endParaRPr lang="en-US" altLang="ja-JP" sz="2000" dirty="0">
                <a:solidFill>
                  <a:srgbClr val="FFFFFF"/>
                </a:solidFill>
                <a:latin typeface="Arial" pitchFamily="34" charset="0"/>
                <a:ea typeface="HGP創英角ｺﾞｼｯｸUB" pitchFamily="50" charset="-128"/>
                <a:cs typeface="Arial" pitchFamily="34" charset="0"/>
              </a:endParaRPr>
            </a:p>
          </p:txBody>
        </p:sp>
        <p:sp>
          <p:nvSpPr>
            <p:cNvPr id="82" name="AutoShape 50"/>
            <p:cNvSpPr>
              <a:spLocks noChangeArrowheads="1"/>
            </p:cNvSpPr>
            <p:nvPr/>
          </p:nvSpPr>
          <p:spPr bwMode="auto">
            <a:xfrm>
              <a:off x="3354110" y="1885950"/>
              <a:ext cx="1295396" cy="342900"/>
            </a:xfrm>
            <a:prstGeom prst="roundRect">
              <a:avLst>
                <a:gd name="adj" fmla="val 16667"/>
              </a:avLst>
            </a:prstGeom>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altLang="ja-JP" sz="2000" dirty="0" err="1" smtClean="0">
                  <a:solidFill>
                    <a:srgbClr val="FFFFFF"/>
                  </a:solidFill>
                  <a:latin typeface="Arial" pitchFamily="34" charset="0"/>
                  <a:ea typeface="HGP創英角ｺﾞｼｯｸUB" pitchFamily="50" charset="-128"/>
                  <a:cs typeface="Arial" pitchFamily="34" charset="0"/>
                </a:rPr>
                <a:t>PaaS</a:t>
              </a:r>
              <a:endParaRPr lang="en-US" altLang="ja-JP" sz="2000" dirty="0">
                <a:solidFill>
                  <a:srgbClr val="FFFFFF"/>
                </a:solidFill>
                <a:latin typeface="Arial" pitchFamily="34" charset="0"/>
                <a:ea typeface="HGP創英角ｺﾞｼｯｸUB" pitchFamily="50" charset="-128"/>
                <a:cs typeface="Arial" pitchFamily="34" charset="0"/>
              </a:endParaRPr>
            </a:p>
          </p:txBody>
        </p:sp>
        <p:sp>
          <p:nvSpPr>
            <p:cNvPr id="83" name="AutoShape 51"/>
            <p:cNvSpPr>
              <a:spLocks noChangeArrowheads="1"/>
            </p:cNvSpPr>
            <p:nvPr/>
          </p:nvSpPr>
          <p:spPr bwMode="auto">
            <a:xfrm>
              <a:off x="3354107" y="2308649"/>
              <a:ext cx="1295398" cy="342900"/>
            </a:xfrm>
            <a:prstGeom prst="roundRect">
              <a:avLst>
                <a:gd name="adj" fmla="val 16667"/>
              </a:avLst>
            </a:prstGeom>
            <a:gradFill>
              <a:gsLst>
                <a:gs pos="0">
                  <a:srgbClr val="008000"/>
                </a:gs>
                <a:gs pos="80000">
                  <a:srgbClr val="008000"/>
                </a:gs>
                <a:gs pos="100000">
                  <a:srgbClr val="008000"/>
                </a:gs>
              </a:gsLst>
            </a:gra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lnSpc>
                  <a:spcPts val="2800"/>
                </a:lnSpc>
                <a:defRPr/>
              </a:pPr>
              <a:r>
                <a:rPr lang="en-US" altLang="ja-JP" sz="2000" dirty="0" err="1" smtClean="0">
                  <a:solidFill>
                    <a:srgbClr val="FFFFFF"/>
                  </a:solidFill>
                  <a:latin typeface="Arial" pitchFamily="34" charset="0"/>
                  <a:ea typeface="HGP創英角ｺﾞｼｯｸUB" pitchFamily="50" charset="-128"/>
                  <a:cs typeface="Arial" pitchFamily="34" charset="0"/>
                </a:rPr>
                <a:t>IaaS</a:t>
              </a:r>
              <a:endParaRPr lang="en-US" altLang="ja-JP" sz="2000" dirty="0">
                <a:solidFill>
                  <a:srgbClr val="FFFFFF"/>
                </a:solidFill>
                <a:latin typeface="Arial" pitchFamily="34" charset="0"/>
                <a:ea typeface="HGP創英角ｺﾞｼｯｸUB" pitchFamily="50" charset="-128"/>
                <a:cs typeface="Arial" pitchFamily="34" charset="0"/>
              </a:endParaRPr>
            </a:p>
          </p:txBody>
        </p:sp>
        <p:sp>
          <p:nvSpPr>
            <p:cNvPr id="100" name="角丸四角形 99"/>
            <p:cNvSpPr/>
            <p:nvPr/>
          </p:nvSpPr>
          <p:spPr bwMode="auto">
            <a:xfrm>
              <a:off x="5904180" y="4572002"/>
              <a:ext cx="2174328" cy="1524000"/>
            </a:xfrm>
            <a:prstGeom prst="roundRect">
              <a:avLst>
                <a:gd name="adj" fmla="val 6125"/>
              </a:avLst>
            </a:prstGeom>
            <a:solidFill>
              <a:schemeClr val="bg1"/>
            </a:solidFill>
            <a:ln w="38100" cap="flat" cmpd="sng" algn="ctr">
              <a:solidFill>
                <a:srgbClr val="FF505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101" name="角丸四角形 100"/>
            <p:cNvSpPr/>
            <p:nvPr/>
          </p:nvSpPr>
          <p:spPr bwMode="auto">
            <a:xfrm>
              <a:off x="7164108" y="4681704"/>
              <a:ext cx="381000" cy="1304596"/>
            </a:xfrm>
            <a:prstGeom prst="roundRect">
              <a:avLst>
                <a:gd name="adj" fmla="val 50000"/>
              </a:avLst>
            </a:prstGeom>
            <a:gradFill flip="none" rotWithShape="1">
              <a:gsLst>
                <a:gs pos="0">
                  <a:srgbClr val="92D050"/>
                </a:gs>
                <a:gs pos="62000">
                  <a:srgbClr val="008000">
                    <a:lumMod val="85000"/>
                    <a:lumOff val="15000"/>
                  </a:srgbClr>
                </a:gs>
                <a:gs pos="100000">
                  <a:srgbClr val="008000">
                    <a:lumMod val="35000"/>
                    <a:lumOff val="65000"/>
                  </a:srgbClr>
                </a:gs>
              </a:gsLst>
              <a:path path="circle">
                <a:fillToRect l="50000" t="50000" r="50000" b="50000"/>
              </a:path>
              <a:tileRect/>
            </a:gradFill>
            <a:ln>
              <a:solidFill>
                <a:srgbClr val="008000"/>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vert"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rgbClr val="FFFFFF"/>
                  </a:solidFill>
                  <a:latin typeface="Arial" pitchFamily="34" charset="0"/>
                  <a:ea typeface="HGP創英角ｺﾞｼｯｸUB" pitchFamily="50" charset="-128"/>
                  <a:cs typeface="Arial" pitchFamily="34" charset="0"/>
                </a:rPr>
                <a:t>LAN</a:t>
              </a:r>
            </a:p>
          </p:txBody>
        </p:sp>
        <p:sp>
          <p:nvSpPr>
            <p:cNvPr id="103" name="フローチャート : 表示 102"/>
            <p:cNvSpPr/>
            <p:nvPr/>
          </p:nvSpPr>
          <p:spPr bwMode="auto">
            <a:xfrm>
              <a:off x="7545108" y="4764918"/>
              <a:ext cx="381000" cy="306324"/>
            </a:xfrm>
            <a:prstGeom prst="flowChartDisplay">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104" name="フローチャート : 表示 103"/>
            <p:cNvSpPr/>
            <p:nvPr/>
          </p:nvSpPr>
          <p:spPr bwMode="auto">
            <a:xfrm>
              <a:off x="7545108" y="5180838"/>
              <a:ext cx="381000" cy="306324"/>
            </a:xfrm>
            <a:prstGeom prst="flowChartDisplay">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105" name="フローチャート : 表示 104"/>
            <p:cNvSpPr/>
            <p:nvPr/>
          </p:nvSpPr>
          <p:spPr bwMode="auto">
            <a:xfrm>
              <a:off x="7535911" y="5603537"/>
              <a:ext cx="381000" cy="306324"/>
            </a:xfrm>
            <a:prstGeom prst="flowChartDisplay">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110" name="AutoShape 49"/>
            <p:cNvSpPr>
              <a:spLocks noChangeArrowheads="1"/>
            </p:cNvSpPr>
            <p:nvPr/>
          </p:nvSpPr>
          <p:spPr bwMode="auto">
            <a:xfrm>
              <a:off x="4116110" y="5444702"/>
              <a:ext cx="533398" cy="130514"/>
            </a:xfrm>
            <a:prstGeom prst="roundRect">
              <a:avLst>
                <a:gd name="adj" fmla="val 16667"/>
              </a:avLst>
            </a:prstGeom>
            <a:gradFill>
              <a:gsLst>
                <a:gs pos="0">
                  <a:srgbClr val="FF9900"/>
                </a:gs>
                <a:gs pos="80000">
                  <a:srgbClr val="FF9900"/>
                </a:gs>
                <a:gs pos="100000">
                  <a:srgbClr val="FF9900"/>
                </a:gs>
              </a:gsLst>
            </a:gradFill>
            <a:ln w="19050">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ltLang="ja-JP" sz="1000" dirty="0">
                <a:solidFill>
                  <a:srgbClr val="FFFFFF"/>
                </a:solidFill>
                <a:latin typeface="Arial" pitchFamily="34" charset="0"/>
                <a:ea typeface="HGP創英角ｺﾞｼｯｸUB" pitchFamily="50" charset="-128"/>
                <a:cs typeface="Arial" pitchFamily="34" charset="0"/>
              </a:endParaRPr>
            </a:p>
          </p:txBody>
        </p:sp>
        <p:sp>
          <p:nvSpPr>
            <p:cNvPr id="111" name="AutoShape 50"/>
            <p:cNvSpPr>
              <a:spLocks noChangeArrowheads="1"/>
            </p:cNvSpPr>
            <p:nvPr/>
          </p:nvSpPr>
          <p:spPr bwMode="auto">
            <a:xfrm>
              <a:off x="4116109" y="5597102"/>
              <a:ext cx="533397" cy="130514"/>
            </a:xfrm>
            <a:prstGeom prst="roundRect">
              <a:avLst>
                <a:gd name="adj" fmla="val 16667"/>
              </a:avLst>
            </a:prstGeom>
            <a:ln w="19050">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ltLang="ja-JP" sz="1000" dirty="0">
                <a:solidFill>
                  <a:srgbClr val="FFFFFF"/>
                </a:solidFill>
                <a:latin typeface="Arial" pitchFamily="34" charset="0"/>
                <a:ea typeface="HGP創英角ｺﾞｼｯｸUB" pitchFamily="50" charset="-128"/>
                <a:cs typeface="Arial" pitchFamily="34" charset="0"/>
              </a:endParaRPr>
            </a:p>
          </p:txBody>
        </p:sp>
        <p:sp>
          <p:nvSpPr>
            <p:cNvPr id="112" name="AutoShape 51"/>
            <p:cNvSpPr>
              <a:spLocks noChangeArrowheads="1"/>
            </p:cNvSpPr>
            <p:nvPr/>
          </p:nvSpPr>
          <p:spPr bwMode="auto">
            <a:xfrm>
              <a:off x="4116108" y="5749502"/>
              <a:ext cx="533398" cy="130514"/>
            </a:xfrm>
            <a:prstGeom prst="roundRect">
              <a:avLst>
                <a:gd name="adj" fmla="val 16667"/>
              </a:avLst>
            </a:prstGeom>
            <a:gradFill>
              <a:gsLst>
                <a:gs pos="0">
                  <a:srgbClr val="008000"/>
                </a:gs>
                <a:gs pos="80000">
                  <a:srgbClr val="008000"/>
                </a:gs>
                <a:gs pos="100000">
                  <a:srgbClr val="008000"/>
                </a:gs>
              </a:gsLst>
            </a:gradFill>
            <a:ln w="19050">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lnSpc>
                  <a:spcPts val="2800"/>
                </a:lnSpc>
                <a:defRPr/>
              </a:pPr>
              <a:endParaRPr lang="en-US" altLang="ja-JP" sz="1000" dirty="0">
                <a:solidFill>
                  <a:srgbClr val="FFFFFF"/>
                </a:solidFill>
                <a:latin typeface="Arial" pitchFamily="34" charset="0"/>
                <a:ea typeface="HGP創英角ｺﾞｼｯｸUB" pitchFamily="50" charset="-128"/>
                <a:cs typeface="Arial" pitchFamily="34" charset="0"/>
              </a:endParaRPr>
            </a:p>
          </p:txBody>
        </p:sp>
        <p:sp>
          <p:nvSpPr>
            <p:cNvPr id="114" name="角丸四角形 113"/>
            <p:cNvSpPr/>
            <p:nvPr/>
          </p:nvSpPr>
          <p:spPr bwMode="auto">
            <a:xfrm>
              <a:off x="4039910" y="4779160"/>
              <a:ext cx="685798" cy="554840"/>
            </a:xfrm>
            <a:prstGeom prst="roundRect">
              <a:avLst>
                <a:gd name="adj" fmla="val 10591"/>
              </a:avLst>
            </a:prstGeom>
            <a:solidFill>
              <a:schemeClr val="bg1"/>
            </a:solidFill>
            <a:ln w="19050" cap="flat" cmpd="sng" algn="ctr">
              <a:solidFill>
                <a:srgbClr val="4168A7"/>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115" name="AutoShape 49"/>
            <p:cNvSpPr>
              <a:spLocks noChangeArrowheads="1"/>
            </p:cNvSpPr>
            <p:nvPr/>
          </p:nvSpPr>
          <p:spPr bwMode="auto">
            <a:xfrm>
              <a:off x="4116110" y="4835102"/>
              <a:ext cx="533398" cy="130514"/>
            </a:xfrm>
            <a:prstGeom prst="roundRect">
              <a:avLst>
                <a:gd name="adj" fmla="val 16667"/>
              </a:avLst>
            </a:prstGeom>
            <a:gradFill>
              <a:gsLst>
                <a:gs pos="0">
                  <a:srgbClr val="FF9900"/>
                </a:gs>
                <a:gs pos="80000">
                  <a:srgbClr val="FF9900"/>
                </a:gs>
                <a:gs pos="100000">
                  <a:srgbClr val="FF9900"/>
                </a:gs>
              </a:gsLst>
            </a:gradFill>
            <a:ln w="19050">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ltLang="ja-JP" sz="1000" dirty="0">
                <a:solidFill>
                  <a:srgbClr val="FFFFFF"/>
                </a:solidFill>
                <a:latin typeface="Arial" pitchFamily="34" charset="0"/>
                <a:ea typeface="HGP創英角ｺﾞｼｯｸUB" pitchFamily="50" charset="-128"/>
                <a:cs typeface="Arial" pitchFamily="34" charset="0"/>
              </a:endParaRPr>
            </a:p>
          </p:txBody>
        </p:sp>
        <p:sp>
          <p:nvSpPr>
            <p:cNvPr id="116" name="AutoShape 50"/>
            <p:cNvSpPr>
              <a:spLocks noChangeArrowheads="1"/>
            </p:cNvSpPr>
            <p:nvPr/>
          </p:nvSpPr>
          <p:spPr bwMode="auto">
            <a:xfrm>
              <a:off x="4116109" y="4987502"/>
              <a:ext cx="533397" cy="130514"/>
            </a:xfrm>
            <a:prstGeom prst="roundRect">
              <a:avLst>
                <a:gd name="adj" fmla="val 16667"/>
              </a:avLst>
            </a:prstGeom>
            <a:ln w="19050">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ltLang="ja-JP" sz="1000" dirty="0">
                <a:solidFill>
                  <a:srgbClr val="FFFFFF"/>
                </a:solidFill>
                <a:latin typeface="Arial" pitchFamily="34" charset="0"/>
                <a:ea typeface="HGP創英角ｺﾞｼｯｸUB" pitchFamily="50" charset="-128"/>
                <a:cs typeface="Arial" pitchFamily="34" charset="0"/>
              </a:endParaRPr>
            </a:p>
          </p:txBody>
        </p:sp>
        <p:sp>
          <p:nvSpPr>
            <p:cNvPr id="117" name="AutoShape 51"/>
            <p:cNvSpPr>
              <a:spLocks noChangeArrowheads="1"/>
            </p:cNvSpPr>
            <p:nvPr/>
          </p:nvSpPr>
          <p:spPr bwMode="auto">
            <a:xfrm>
              <a:off x="4116108" y="5139902"/>
              <a:ext cx="533398" cy="130514"/>
            </a:xfrm>
            <a:prstGeom prst="roundRect">
              <a:avLst>
                <a:gd name="adj" fmla="val 16667"/>
              </a:avLst>
            </a:prstGeom>
            <a:gradFill>
              <a:gsLst>
                <a:gs pos="0">
                  <a:srgbClr val="008000"/>
                </a:gs>
                <a:gs pos="80000">
                  <a:srgbClr val="008000"/>
                </a:gs>
                <a:gs pos="100000">
                  <a:srgbClr val="008000"/>
                </a:gs>
              </a:gsLst>
            </a:gradFill>
            <a:ln w="19050">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lnSpc>
                  <a:spcPts val="2800"/>
                </a:lnSpc>
                <a:defRPr/>
              </a:pPr>
              <a:endParaRPr lang="en-US" altLang="ja-JP" sz="1000" dirty="0">
                <a:solidFill>
                  <a:srgbClr val="FFFFFF"/>
                </a:solidFill>
                <a:latin typeface="Arial" pitchFamily="34" charset="0"/>
                <a:ea typeface="HGP創英角ｺﾞｼｯｸUB" pitchFamily="50" charset="-128"/>
                <a:cs typeface="Arial" pitchFamily="34" charset="0"/>
              </a:endParaRPr>
            </a:p>
          </p:txBody>
        </p:sp>
        <p:sp>
          <p:nvSpPr>
            <p:cNvPr id="118" name="角丸四角形 117"/>
            <p:cNvSpPr/>
            <p:nvPr/>
          </p:nvSpPr>
          <p:spPr bwMode="auto">
            <a:xfrm>
              <a:off x="3277908" y="4779160"/>
              <a:ext cx="685798" cy="554840"/>
            </a:xfrm>
            <a:prstGeom prst="roundRect">
              <a:avLst>
                <a:gd name="adj" fmla="val 10591"/>
              </a:avLst>
            </a:prstGeom>
            <a:solidFill>
              <a:schemeClr val="bg1"/>
            </a:solidFill>
            <a:ln w="19050" cap="flat" cmpd="sng" algn="ctr">
              <a:solidFill>
                <a:srgbClr val="4168A7"/>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119" name="AutoShape 49"/>
            <p:cNvSpPr>
              <a:spLocks noChangeArrowheads="1"/>
            </p:cNvSpPr>
            <p:nvPr/>
          </p:nvSpPr>
          <p:spPr bwMode="auto">
            <a:xfrm>
              <a:off x="3354108" y="4835102"/>
              <a:ext cx="533398" cy="130514"/>
            </a:xfrm>
            <a:prstGeom prst="roundRect">
              <a:avLst>
                <a:gd name="adj" fmla="val 16667"/>
              </a:avLst>
            </a:prstGeom>
            <a:gradFill>
              <a:gsLst>
                <a:gs pos="0">
                  <a:srgbClr val="FF9900"/>
                </a:gs>
                <a:gs pos="80000">
                  <a:srgbClr val="FF9900"/>
                </a:gs>
                <a:gs pos="100000">
                  <a:srgbClr val="FF9900"/>
                </a:gs>
              </a:gsLst>
            </a:gradFill>
            <a:ln w="19050">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ltLang="ja-JP" sz="1000" dirty="0">
                <a:solidFill>
                  <a:srgbClr val="FFFFFF"/>
                </a:solidFill>
                <a:latin typeface="Arial" pitchFamily="34" charset="0"/>
                <a:ea typeface="HGP創英角ｺﾞｼｯｸUB" pitchFamily="50" charset="-128"/>
                <a:cs typeface="Arial" pitchFamily="34" charset="0"/>
              </a:endParaRPr>
            </a:p>
          </p:txBody>
        </p:sp>
        <p:sp>
          <p:nvSpPr>
            <p:cNvPr id="120" name="AutoShape 50"/>
            <p:cNvSpPr>
              <a:spLocks noChangeArrowheads="1"/>
            </p:cNvSpPr>
            <p:nvPr/>
          </p:nvSpPr>
          <p:spPr bwMode="auto">
            <a:xfrm>
              <a:off x="3354107" y="4987502"/>
              <a:ext cx="533397" cy="130514"/>
            </a:xfrm>
            <a:prstGeom prst="roundRect">
              <a:avLst>
                <a:gd name="adj" fmla="val 16667"/>
              </a:avLst>
            </a:prstGeom>
            <a:ln w="19050">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ltLang="ja-JP" sz="1000" dirty="0">
                <a:solidFill>
                  <a:srgbClr val="FFFFFF"/>
                </a:solidFill>
                <a:latin typeface="Arial" pitchFamily="34" charset="0"/>
                <a:ea typeface="HGP創英角ｺﾞｼｯｸUB" pitchFamily="50" charset="-128"/>
                <a:cs typeface="Arial" pitchFamily="34" charset="0"/>
              </a:endParaRPr>
            </a:p>
          </p:txBody>
        </p:sp>
        <p:sp>
          <p:nvSpPr>
            <p:cNvPr id="121" name="AutoShape 51"/>
            <p:cNvSpPr>
              <a:spLocks noChangeArrowheads="1"/>
            </p:cNvSpPr>
            <p:nvPr/>
          </p:nvSpPr>
          <p:spPr bwMode="auto">
            <a:xfrm>
              <a:off x="3354106" y="5161342"/>
              <a:ext cx="533398" cy="130514"/>
            </a:xfrm>
            <a:prstGeom prst="roundRect">
              <a:avLst>
                <a:gd name="adj" fmla="val 16667"/>
              </a:avLst>
            </a:prstGeom>
            <a:gradFill>
              <a:gsLst>
                <a:gs pos="0">
                  <a:srgbClr val="008000"/>
                </a:gs>
                <a:gs pos="80000">
                  <a:srgbClr val="008000"/>
                </a:gs>
                <a:gs pos="100000">
                  <a:srgbClr val="008000"/>
                </a:gs>
              </a:gsLst>
            </a:gradFill>
            <a:ln w="19050">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lnSpc>
                  <a:spcPts val="2800"/>
                </a:lnSpc>
                <a:defRPr/>
              </a:pPr>
              <a:endParaRPr lang="en-US" altLang="ja-JP" sz="1000" dirty="0">
                <a:solidFill>
                  <a:srgbClr val="FFFFFF"/>
                </a:solidFill>
                <a:latin typeface="Arial" pitchFamily="34" charset="0"/>
                <a:ea typeface="HGP創英角ｺﾞｼｯｸUB" pitchFamily="50" charset="-128"/>
                <a:cs typeface="Arial" pitchFamily="34" charset="0"/>
              </a:endParaRPr>
            </a:p>
          </p:txBody>
        </p:sp>
        <p:sp>
          <p:nvSpPr>
            <p:cNvPr id="122" name="角丸四角形 121"/>
            <p:cNvSpPr/>
            <p:nvPr/>
          </p:nvSpPr>
          <p:spPr bwMode="auto">
            <a:xfrm>
              <a:off x="3277908" y="5388760"/>
              <a:ext cx="685798" cy="554840"/>
            </a:xfrm>
            <a:prstGeom prst="roundRect">
              <a:avLst>
                <a:gd name="adj" fmla="val 10591"/>
              </a:avLst>
            </a:prstGeom>
            <a:solidFill>
              <a:schemeClr val="bg1"/>
            </a:solidFill>
            <a:ln w="19050" cap="flat" cmpd="sng" algn="ctr">
              <a:solidFill>
                <a:srgbClr val="4168A7"/>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123" name="AutoShape 49"/>
            <p:cNvSpPr>
              <a:spLocks noChangeArrowheads="1"/>
            </p:cNvSpPr>
            <p:nvPr/>
          </p:nvSpPr>
          <p:spPr bwMode="auto">
            <a:xfrm>
              <a:off x="3354108" y="5444702"/>
              <a:ext cx="533398" cy="130514"/>
            </a:xfrm>
            <a:prstGeom prst="roundRect">
              <a:avLst>
                <a:gd name="adj" fmla="val 16667"/>
              </a:avLst>
            </a:prstGeom>
            <a:gradFill>
              <a:gsLst>
                <a:gs pos="0">
                  <a:srgbClr val="FF9900"/>
                </a:gs>
                <a:gs pos="80000">
                  <a:srgbClr val="FF9900"/>
                </a:gs>
                <a:gs pos="100000">
                  <a:srgbClr val="FF9900"/>
                </a:gs>
              </a:gsLst>
            </a:gradFill>
            <a:ln w="19050">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ltLang="ja-JP" sz="1000" dirty="0">
                <a:solidFill>
                  <a:srgbClr val="FFFFFF"/>
                </a:solidFill>
                <a:latin typeface="Arial" pitchFamily="34" charset="0"/>
                <a:ea typeface="HGP創英角ｺﾞｼｯｸUB" pitchFamily="50" charset="-128"/>
                <a:cs typeface="Arial" pitchFamily="34" charset="0"/>
              </a:endParaRPr>
            </a:p>
          </p:txBody>
        </p:sp>
        <p:sp>
          <p:nvSpPr>
            <p:cNvPr id="124" name="AutoShape 50"/>
            <p:cNvSpPr>
              <a:spLocks noChangeArrowheads="1"/>
            </p:cNvSpPr>
            <p:nvPr/>
          </p:nvSpPr>
          <p:spPr bwMode="auto">
            <a:xfrm>
              <a:off x="3354107" y="5597102"/>
              <a:ext cx="533397" cy="130514"/>
            </a:xfrm>
            <a:prstGeom prst="roundRect">
              <a:avLst>
                <a:gd name="adj" fmla="val 16667"/>
              </a:avLst>
            </a:prstGeom>
            <a:ln w="19050">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ltLang="ja-JP" sz="1000" dirty="0">
                <a:solidFill>
                  <a:srgbClr val="FFFFFF"/>
                </a:solidFill>
                <a:latin typeface="Arial" pitchFamily="34" charset="0"/>
                <a:ea typeface="HGP創英角ｺﾞｼｯｸUB" pitchFamily="50" charset="-128"/>
                <a:cs typeface="Arial" pitchFamily="34" charset="0"/>
              </a:endParaRPr>
            </a:p>
          </p:txBody>
        </p:sp>
        <p:sp>
          <p:nvSpPr>
            <p:cNvPr id="125" name="AutoShape 51"/>
            <p:cNvSpPr>
              <a:spLocks noChangeArrowheads="1"/>
            </p:cNvSpPr>
            <p:nvPr/>
          </p:nvSpPr>
          <p:spPr bwMode="auto">
            <a:xfrm>
              <a:off x="3354106" y="5749502"/>
              <a:ext cx="533398" cy="130514"/>
            </a:xfrm>
            <a:prstGeom prst="roundRect">
              <a:avLst>
                <a:gd name="adj" fmla="val 16667"/>
              </a:avLst>
            </a:prstGeom>
            <a:gradFill>
              <a:gsLst>
                <a:gs pos="0">
                  <a:srgbClr val="008000"/>
                </a:gs>
                <a:gs pos="80000">
                  <a:srgbClr val="008000"/>
                </a:gs>
                <a:gs pos="100000">
                  <a:srgbClr val="008000"/>
                </a:gs>
              </a:gsLst>
            </a:gradFill>
            <a:ln w="19050">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lnSpc>
                  <a:spcPts val="2800"/>
                </a:lnSpc>
                <a:defRPr/>
              </a:pPr>
              <a:endParaRPr lang="en-US" altLang="ja-JP" sz="1000" dirty="0">
                <a:solidFill>
                  <a:srgbClr val="FFFFFF"/>
                </a:solidFill>
                <a:latin typeface="Arial" pitchFamily="34" charset="0"/>
                <a:ea typeface="HGP創英角ｺﾞｼｯｸUB" pitchFamily="50" charset="-128"/>
                <a:cs typeface="Arial" pitchFamily="34" charset="0"/>
              </a:endParaRPr>
            </a:p>
          </p:txBody>
        </p:sp>
        <p:cxnSp>
          <p:nvCxnSpPr>
            <p:cNvPr id="8" name="直線コネクタ 7"/>
            <p:cNvCxnSpPr>
              <a:stCxn id="94" idx="3"/>
              <a:endCxn id="77" idx="1"/>
            </p:cNvCxnSpPr>
            <p:nvPr/>
          </p:nvCxnSpPr>
          <p:spPr bwMode="auto">
            <a:xfrm flipV="1">
              <a:off x="4878108" y="2056139"/>
              <a:ext cx="830320" cy="1262"/>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角丸四角形 74"/>
            <p:cNvSpPr/>
            <p:nvPr/>
          </p:nvSpPr>
          <p:spPr bwMode="auto">
            <a:xfrm>
              <a:off x="5295897" y="1295400"/>
              <a:ext cx="457200" cy="1524001"/>
            </a:xfrm>
            <a:prstGeom prst="roundRect">
              <a:avLst>
                <a:gd name="adj" fmla="val 50000"/>
              </a:avLst>
            </a:prstGeom>
            <a:gradFill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path path="circle">
                <a:fillToRect l="50000" t="50000" r="50000" b="50000"/>
              </a:path>
              <a:tileRect/>
            </a:gra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vert"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rgbClr val="FFFFFF"/>
                  </a:solidFill>
                  <a:latin typeface="Arial" pitchFamily="34" charset="0"/>
                  <a:ea typeface="HGP創英角ｺﾞｼｯｸUB" pitchFamily="50" charset="-128"/>
                  <a:cs typeface="Arial" pitchFamily="34" charset="0"/>
                </a:rPr>
                <a:t>Internet</a:t>
              </a:r>
              <a:endParaRPr kumimoji="0" lang="ja-JP" altLang="en-US" sz="2000" dirty="0">
                <a:solidFill>
                  <a:srgbClr val="FFFFFF"/>
                </a:solidFill>
                <a:latin typeface="Arial" pitchFamily="34" charset="0"/>
                <a:ea typeface="HGP創英角ｺﾞｼｯｸUB" pitchFamily="50" charset="-128"/>
                <a:cs typeface="Arial" pitchFamily="34" charset="0"/>
              </a:endParaRPr>
            </a:p>
          </p:txBody>
        </p:sp>
        <p:sp>
          <p:nvSpPr>
            <p:cNvPr id="77" name="角丸四角形 76"/>
            <p:cNvSpPr/>
            <p:nvPr/>
          </p:nvSpPr>
          <p:spPr bwMode="auto">
            <a:xfrm>
              <a:off x="5708428" y="1803628"/>
              <a:ext cx="381000" cy="505021"/>
            </a:xfrm>
            <a:prstGeom prst="roundRect">
              <a:avLst/>
            </a:prstGeom>
            <a:gradFill flip="none" rotWithShape="1">
              <a:gsLst>
                <a:gs pos="0">
                  <a:srgbClr val="92D050"/>
                </a:gs>
                <a:gs pos="62000">
                  <a:srgbClr val="008000">
                    <a:lumMod val="85000"/>
                    <a:lumOff val="15000"/>
                  </a:srgbClr>
                </a:gs>
                <a:gs pos="100000">
                  <a:srgbClr val="008000">
                    <a:lumMod val="35000"/>
                    <a:lumOff val="65000"/>
                  </a:srgbClr>
                </a:gs>
              </a:gsLst>
              <a:path path="circle">
                <a:fillToRect l="50000" t="50000" r="50000" b="50000"/>
              </a:path>
              <a:tileRect/>
            </a:gradFill>
            <a:ln>
              <a:solidFill>
                <a:srgbClr val="008000"/>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en-US" altLang="ja-JP" sz="1400" dirty="0" smtClean="0">
                  <a:solidFill>
                    <a:srgbClr val="FFFFFF"/>
                  </a:solidFill>
                  <a:latin typeface="Arial" pitchFamily="34" charset="0"/>
                  <a:ea typeface="HGP創英角ｺﾞｼｯｸUB" pitchFamily="50" charset="-128"/>
                  <a:cs typeface="Arial" pitchFamily="34" charset="0"/>
                </a:rPr>
                <a:t>FW</a:t>
              </a:r>
              <a:endParaRPr kumimoji="0" lang="ja-JP" altLang="en-US" sz="1400" dirty="0">
                <a:solidFill>
                  <a:srgbClr val="FFFFFF"/>
                </a:solidFill>
                <a:latin typeface="Arial" pitchFamily="34" charset="0"/>
                <a:ea typeface="HGP創英角ｺﾞｼｯｸUB" pitchFamily="50" charset="-128"/>
                <a:cs typeface="Arial" pitchFamily="34" charset="0"/>
              </a:endParaRPr>
            </a:p>
          </p:txBody>
        </p:sp>
        <p:cxnSp>
          <p:nvCxnSpPr>
            <p:cNvPr id="14" name="カギ線コネクタ 13"/>
            <p:cNvCxnSpPr>
              <a:stCxn id="114" idx="3"/>
              <a:endCxn id="102" idx="1"/>
            </p:cNvCxnSpPr>
            <p:nvPr/>
          </p:nvCxnSpPr>
          <p:spPr bwMode="auto">
            <a:xfrm>
              <a:off x="4725708" y="5056580"/>
              <a:ext cx="982720" cy="277845"/>
            </a:xfrm>
            <a:prstGeom prst="bentConnector3">
              <a:avLst>
                <a:gd name="adj1" fmla="val 50000"/>
              </a:avLst>
            </a:prstGeom>
            <a:solidFill>
              <a:schemeClr val="bg1"/>
            </a:solidFill>
            <a:ln w="3810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角丸四角形 98"/>
            <p:cNvSpPr/>
            <p:nvPr/>
          </p:nvSpPr>
          <p:spPr bwMode="auto">
            <a:xfrm>
              <a:off x="5335308" y="4572000"/>
              <a:ext cx="457200" cy="1524001"/>
            </a:xfrm>
            <a:prstGeom prst="roundRect">
              <a:avLst>
                <a:gd name="adj" fmla="val 50000"/>
              </a:avLst>
            </a:prstGeom>
            <a:gradFill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path path="circle">
                <a:fillToRect l="50000" t="50000" r="50000" b="50000"/>
              </a:path>
              <a:tileRect/>
            </a:gra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vert"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rgbClr val="FFFFFF"/>
                  </a:solidFill>
                  <a:latin typeface="Arial" pitchFamily="34" charset="0"/>
                  <a:ea typeface="HGP創英角ｺﾞｼｯｸUB" pitchFamily="50" charset="-128"/>
                  <a:cs typeface="Arial" pitchFamily="34" charset="0"/>
                </a:rPr>
                <a:t>Internet</a:t>
              </a:r>
              <a:endParaRPr kumimoji="0" lang="ja-JP" altLang="en-US" sz="2000" dirty="0">
                <a:solidFill>
                  <a:srgbClr val="FFFFFF"/>
                </a:solidFill>
                <a:latin typeface="Arial" pitchFamily="34" charset="0"/>
                <a:ea typeface="HGP創英角ｺﾞｼｯｸUB" pitchFamily="50" charset="-128"/>
                <a:cs typeface="Arial" pitchFamily="34" charset="0"/>
              </a:endParaRPr>
            </a:p>
          </p:txBody>
        </p:sp>
        <p:sp>
          <p:nvSpPr>
            <p:cNvPr id="102" name="角丸四角形 101"/>
            <p:cNvSpPr/>
            <p:nvPr/>
          </p:nvSpPr>
          <p:spPr bwMode="auto">
            <a:xfrm>
              <a:off x="5708428" y="5081914"/>
              <a:ext cx="381000" cy="505021"/>
            </a:xfrm>
            <a:prstGeom prst="roundRect">
              <a:avLst/>
            </a:prstGeom>
            <a:gradFill flip="none" rotWithShape="1">
              <a:gsLst>
                <a:gs pos="0">
                  <a:srgbClr val="92D050"/>
                </a:gs>
                <a:gs pos="62000">
                  <a:srgbClr val="008000">
                    <a:lumMod val="85000"/>
                    <a:lumOff val="15000"/>
                  </a:srgbClr>
                </a:gs>
                <a:gs pos="100000">
                  <a:srgbClr val="008000">
                    <a:lumMod val="35000"/>
                    <a:lumOff val="65000"/>
                  </a:srgbClr>
                </a:gs>
              </a:gsLst>
              <a:path path="circle">
                <a:fillToRect l="50000" t="50000" r="50000" b="50000"/>
              </a:path>
              <a:tileRect/>
            </a:gradFill>
            <a:ln>
              <a:solidFill>
                <a:srgbClr val="008000"/>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en-US" altLang="ja-JP" sz="1400" dirty="0" smtClean="0">
                  <a:solidFill>
                    <a:srgbClr val="FFFFFF"/>
                  </a:solidFill>
                  <a:latin typeface="Arial" pitchFamily="34" charset="0"/>
                  <a:ea typeface="HGP創英角ｺﾞｼｯｸUB" pitchFamily="50" charset="-128"/>
                  <a:cs typeface="Arial" pitchFamily="34" charset="0"/>
                </a:rPr>
                <a:t>FW</a:t>
              </a:r>
              <a:endParaRPr kumimoji="0" lang="ja-JP" altLang="en-US" sz="1400" dirty="0">
                <a:solidFill>
                  <a:srgbClr val="FFFFFF"/>
                </a:solidFill>
                <a:latin typeface="Arial" pitchFamily="34" charset="0"/>
                <a:ea typeface="HGP創英角ｺﾞｼｯｸUB" pitchFamily="50" charset="-128"/>
                <a:cs typeface="Arial" pitchFamily="34" charset="0"/>
              </a:endParaRPr>
            </a:p>
          </p:txBody>
        </p:sp>
        <p:sp>
          <p:nvSpPr>
            <p:cNvPr id="17" name="テキスト ボックス 16"/>
            <p:cNvSpPr txBox="1"/>
            <p:nvPr/>
          </p:nvSpPr>
          <p:spPr>
            <a:xfrm>
              <a:off x="4166030" y="4572002"/>
              <a:ext cx="453970" cy="253916"/>
            </a:xfrm>
            <a:prstGeom prst="rect">
              <a:avLst/>
            </a:prstGeom>
            <a:noFill/>
          </p:spPr>
          <p:txBody>
            <a:bodyPr wrap="none" rtlCol="0">
              <a:spAutoFit/>
            </a:bodyPr>
            <a:lstStyle/>
            <a:p>
              <a:r>
                <a:rPr lang="ja-JP" altLang="en-US" sz="1050" dirty="0" smtClean="0">
                  <a:solidFill>
                    <a:srgbClr val="484848"/>
                  </a:solidFill>
                  <a:latin typeface="Arial" pitchFamily="34" charset="0"/>
                  <a:ea typeface="HGP創英角ｺﾞｼｯｸUB" pitchFamily="50" charset="-128"/>
                  <a:cs typeface="Arial" pitchFamily="34" charset="0"/>
                </a:rPr>
                <a:t>専用</a:t>
              </a:r>
              <a:endParaRPr lang="ja-JP" altLang="en-US" sz="1050" dirty="0">
                <a:solidFill>
                  <a:srgbClr val="484848"/>
                </a:solidFill>
                <a:latin typeface="Arial" pitchFamily="34" charset="0"/>
                <a:ea typeface="HGP創英角ｺﾞｼｯｸUB" pitchFamily="50" charset="-128"/>
                <a:cs typeface="Arial" pitchFamily="34" charset="0"/>
              </a:endParaRPr>
            </a:p>
          </p:txBody>
        </p:sp>
        <p:sp>
          <p:nvSpPr>
            <p:cNvPr id="18" name="テキスト ボックス 17"/>
            <p:cNvSpPr txBox="1"/>
            <p:nvPr/>
          </p:nvSpPr>
          <p:spPr>
            <a:xfrm>
              <a:off x="8244951" y="1296060"/>
              <a:ext cx="346249" cy="1523999"/>
            </a:xfrm>
            <a:prstGeom prst="rect">
              <a:avLst/>
            </a:prstGeom>
            <a:noFill/>
          </p:spPr>
          <p:txBody>
            <a:bodyPr vert="eaVert" wrap="square" rtlCol="0">
              <a:spAutoFit/>
            </a:bodyPr>
            <a:lstStyle/>
            <a:p>
              <a:pPr algn="ctr"/>
              <a:r>
                <a:rPr lang="ja-JP" altLang="en-US" sz="1050" dirty="0" smtClean="0">
                  <a:solidFill>
                    <a:srgbClr val="484848"/>
                  </a:solidFill>
                  <a:latin typeface="Arial" pitchFamily="34" charset="0"/>
                  <a:ea typeface="HGP創英角ｺﾞｼｯｸUB" pitchFamily="50" charset="-128"/>
                  <a:cs typeface="Arial" pitchFamily="34" charset="0"/>
                </a:rPr>
                <a:t>パブリック・クラウド</a:t>
              </a:r>
              <a:endParaRPr lang="ja-JP" altLang="en-US" sz="1050" dirty="0">
                <a:solidFill>
                  <a:srgbClr val="484848"/>
                </a:solidFill>
                <a:latin typeface="Arial" pitchFamily="34" charset="0"/>
                <a:ea typeface="HGP創英角ｺﾞｼｯｸUB" pitchFamily="50" charset="-128"/>
                <a:cs typeface="Arial" pitchFamily="34" charset="0"/>
              </a:endParaRPr>
            </a:p>
          </p:txBody>
        </p:sp>
        <p:sp>
          <p:nvSpPr>
            <p:cNvPr id="139" name="テキスト ボックス 138"/>
            <p:cNvSpPr txBox="1"/>
            <p:nvPr/>
          </p:nvSpPr>
          <p:spPr>
            <a:xfrm>
              <a:off x="8230908" y="2815785"/>
              <a:ext cx="346249" cy="1751946"/>
            </a:xfrm>
            <a:prstGeom prst="rect">
              <a:avLst/>
            </a:prstGeom>
            <a:noFill/>
          </p:spPr>
          <p:txBody>
            <a:bodyPr vert="eaVert" wrap="square" rtlCol="0">
              <a:spAutoFit/>
            </a:bodyPr>
            <a:lstStyle/>
            <a:p>
              <a:pPr algn="ctr"/>
              <a:r>
                <a:rPr lang="ja-JP" altLang="en-US" sz="1050" dirty="0" smtClean="0">
                  <a:solidFill>
                    <a:srgbClr val="484848"/>
                  </a:solidFill>
                  <a:latin typeface="Arial" pitchFamily="34" charset="0"/>
                  <a:ea typeface="HGP創英角ｺﾞｼｯｸUB" pitchFamily="50" charset="-128"/>
                  <a:cs typeface="Arial" pitchFamily="34" charset="0"/>
                </a:rPr>
                <a:t>プライベート・クラウド</a:t>
              </a:r>
              <a:endParaRPr lang="ja-JP" altLang="en-US" sz="1050" dirty="0">
                <a:solidFill>
                  <a:srgbClr val="484848"/>
                </a:solidFill>
                <a:latin typeface="Arial" pitchFamily="34" charset="0"/>
                <a:ea typeface="HGP創英角ｺﾞｼｯｸUB" pitchFamily="50" charset="-128"/>
                <a:cs typeface="Arial" pitchFamily="34" charset="0"/>
              </a:endParaRPr>
            </a:p>
          </p:txBody>
        </p:sp>
        <p:sp>
          <p:nvSpPr>
            <p:cNvPr id="140" name="テキスト ボックス 139"/>
            <p:cNvSpPr txBox="1"/>
            <p:nvPr/>
          </p:nvSpPr>
          <p:spPr>
            <a:xfrm>
              <a:off x="8102768" y="4507581"/>
              <a:ext cx="507831" cy="1652841"/>
            </a:xfrm>
            <a:prstGeom prst="rect">
              <a:avLst/>
            </a:prstGeom>
            <a:noFill/>
          </p:spPr>
          <p:txBody>
            <a:bodyPr vert="eaVert" wrap="square" rtlCol="0">
              <a:spAutoFit/>
            </a:bodyPr>
            <a:lstStyle/>
            <a:p>
              <a:pPr algn="ctr"/>
              <a:r>
                <a:rPr lang="ja-JP" altLang="en-US" sz="1050" dirty="0" smtClean="0">
                  <a:solidFill>
                    <a:srgbClr val="484848"/>
                  </a:solidFill>
                  <a:latin typeface="Arial" pitchFamily="34" charset="0"/>
                  <a:ea typeface="HGP創英角ｺﾞｼｯｸUB" pitchFamily="50" charset="-128"/>
                  <a:cs typeface="Arial" pitchFamily="34" charset="0"/>
                </a:rPr>
                <a:t>バーチャル</a:t>
              </a:r>
            </a:p>
            <a:p>
              <a:pPr algn="ctr"/>
              <a:r>
                <a:rPr lang="ja-JP" altLang="en-US" sz="1050" dirty="0" smtClean="0">
                  <a:solidFill>
                    <a:srgbClr val="484848"/>
                  </a:solidFill>
                  <a:latin typeface="Arial" pitchFamily="34" charset="0"/>
                  <a:ea typeface="HGP創英角ｺﾞｼｯｸUB" pitchFamily="50" charset="-128"/>
                  <a:cs typeface="Arial" pitchFamily="34" charset="0"/>
                </a:rPr>
                <a:t>プライベート・クラウド</a:t>
              </a:r>
              <a:endParaRPr lang="ja-JP" altLang="en-US" sz="1050" dirty="0">
                <a:solidFill>
                  <a:srgbClr val="484848"/>
                </a:solidFill>
                <a:latin typeface="Arial" pitchFamily="34" charset="0"/>
                <a:ea typeface="HGP創英角ｺﾞｼｯｸUB" pitchFamily="50" charset="-128"/>
                <a:cs typeface="Arial" pitchFamily="34" charset="0"/>
              </a:endParaRPr>
            </a:p>
          </p:txBody>
        </p:sp>
        <p:cxnSp>
          <p:nvCxnSpPr>
            <p:cNvPr id="143" name="直線コネクタ 142"/>
            <p:cNvCxnSpPr>
              <a:stCxn id="102" idx="3"/>
              <a:endCxn id="101" idx="1"/>
            </p:cNvCxnSpPr>
            <p:nvPr/>
          </p:nvCxnSpPr>
          <p:spPr bwMode="auto">
            <a:xfrm flipV="1">
              <a:off x="6089428" y="5334002"/>
              <a:ext cx="1074680" cy="423"/>
            </a:xfrm>
            <a:prstGeom prst="line">
              <a:avLst/>
            </a:prstGeom>
            <a:solidFill>
              <a:schemeClr val="bg1"/>
            </a:solidFill>
            <a:ln w="3810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直線コネクタ 173"/>
            <p:cNvCxnSpPr>
              <a:stCxn id="77" idx="3"/>
              <a:endCxn id="76" idx="1"/>
            </p:cNvCxnSpPr>
            <p:nvPr/>
          </p:nvCxnSpPr>
          <p:spPr bwMode="auto">
            <a:xfrm>
              <a:off x="6089428" y="2056139"/>
              <a:ext cx="1069428" cy="1263"/>
            </a:xfrm>
            <a:prstGeom prst="line">
              <a:avLst/>
            </a:prstGeom>
            <a:solidFill>
              <a:schemeClr val="bg1"/>
            </a:solidFill>
            <a:ln w="3810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8" name="テキスト ボックス 137"/>
            <p:cNvSpPr txBox="1"/>
            <p:nvPr/>
          </p:nvSpPr>
          <p:spPr>
            <a:xfrm>
              <a:off x="4869007" y="4779160"/>
              <a:ext cx="500458" cy="276999"/>
            </a:xfrm>
            <a:prstGeom prst="rect">
              <a:avLst/>
            </a:prstGeom>
            <a:noFill/>
          </p:spPr>
          <p:txBody>
            <a:bodyPr wrap="none" rtlCol="0">
              <a:spAutoFit/>
            </a:bodyPr>
            <a:lstStyle/>
            <a:p>
              <a:r>
                <a:rPr lang="en-US" altLang="ja-JP" sz="1200" dirty="0" smtClean="0">
                  <a:solidFill>
                    <a:srgbClr val="C00000"/>
                  </a:solidFill>
                  <a:latin typeface="Arial" pitchFamily="34" charset="0"/>
                  <a:ea typeface="HGP創英角ｺﾞｼｯｸUB" pitchFamily="50" charset="-128"/>
                  <a:cs typeface="Arial" pitchFamily="34" charset="0"/>
                </a:rPr>
                <a:t>VPN</a:t>
              </a:r>
              <a:endParaRPr lang="ja-JP" altLang="en-US" sz="1200" dirty="0">
                <a:solidFill>
                  <a:srgbClr val="C00000"/>
                </a:solidFill>
                <a:latin typeface="Arial" pitchFamily="34" charset="0"/>
                <a:ea typeface="HGP創英角ｺﾞｼｯｸUB" pitchFamily="50" charset="-128"/>
                <a:cs typeface="Arial" pitchFamily="34" charset="0"/>
              </a:endParaRPr>
            </a:p>
          </p:txBody>
        </p:sp>
        <p:sp>
          <p:nvSpPr>
            <p:cNvPr id="141" name="角丸四角形吹き出し 140"/>
            <p:cNvSpPr/>
            <p:nvPr/>
          </p:nvSpPr>
          <p:spPr bwMode="auto">
            <a:xfrm>
              <a:off x="3387558" y="5966938"/>
              <a:ext cx="1874179" cy="429822"/>
            </a:xfrm>
            <a:prstGeom prst="wedgeRoundRectCallout">
              <a:avLst>
                <a:gd name="adj1" fmla="val 18983"/>
                <a:gd name="adj2" fmla="val -67099"/>
                <a:gd name="adj3" fmla="val 16667"/>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000" dirty="0" smtClean="0">
                  <a:solidFill>
                    <a:srgbClr val="FFFFFF"/>
                  </a:solidFill>
                  <a:latin typeface="Arial" pitchFamily="34" charset="0"/>
                  <a:ea typeface="HGP創英角ｺﾞｼｯｸUB" pitchFamily="50" charset="-128"/>
                  <a:cs typeface="Arial" pitchFamily="34" charset="0"/>
                </a:rPr>
                <a:t>CIDR</a:t>
              </a:r>
              <a:r>
                <a:rPr kumimoji="0" lang="ja-JP" altLang="en-US" sz="1000" dirty="0" smtClean="0">
                  <a:solidFill>
                    <a:srgbClr val="FFFFFF"/>
                  </a:solidFill>
                  <a:latin typeface="Arial" pitchFamily="34" charset="0"/>
                  <a:ea typeface="HGP創英角ｺﾞｼｯｸUB" pitchFamily="50" charset="-128"/>
                  <a:cs typeface="Arial" pitchFamily="34" charset="0"/>
                </a:rPr>
                <a:t>ブロック／物理マシン</a:t>
              </a:r>
            </a:p>
            <a:p>
              <a:pPr>
                <a:spcBef>
                  <a:spcPct val="20000"/>
                </a:spcBef>
              </a:pPr>
              <a:r>
                <a:rPr kumimoji="0" lang="ja-JP" altLang="en-US" sz="1000" dirty="0" smtClean="0">
                  <a:solidFill>
                    <a:srgbClr val="FFFFFF"/>
                  </a:solidFill>
                  <a:latin typeface="Arial" pitchFamily="34" charset="0"/>
                  <a:ea typeface="HGP創英角ｺﾞｼｯｸUB" pitchFamily="50" charset="-128"/>
                  <a:cs typeface="Arial" pitchFamily="34" charset="0"/>
                </a:rPr>
                <a:t>従量課金／定額課金</a:t>
              </a:r>
            </a:p>
          </p:txBody>
        </p:sp>
        <p:sp>
          <p:nvSpPr>
            <p:cNvPr id="9" name="テキスト ボックス 8"/>
            <p:cNvSpPr txBox="1"/>
            <p:nvPr/>
          </p:nvSpPr>
          <p:spPr>
            <a:xfrm>
              <a:off x="3125508" y="2824018"/>
              <a:ext cx="1465466" cy="215444"/>
            </a:xfrm>
            <a:prstGeom prst="rect">
              <a:avLst/>
            </a:prstGeom>
            <a:noFill/>
          </p:spPr>
          <p:txBody>
            <a:bodyPr wrap="none" rtlCol="0">
              <a:spAutoFit/>
            </a:bodyPr>
            <a:lstStyle/>
            <a:p>
              <a:r>
                <a:rPr lang="ja-JP" altLang="en-US" sz="800" dirty="0" smtClean="0">
                  <a:solidFill>
                    <a:srgbClr val="484848"/>
                  </a:solidFill>
                  <a:latin typeface="Arial" pitchFamily="34" charset="0"/>
                  <a:ea typeface="HGP創英角ｺﾞｼｯｸUB" pitchFamily="50" charset="-128"/>
                  <a:cs typeface="Arial" pitchFamily="34" charset="0"/>
                </a:rPr>
                <a:t>プロバイダーのデータ・センター</a:t>
              </a:r>
              <a:endParaRPr lang="ja-JP" altLang="en-US" sz="800" dirty="0">
                <a:solidFill>
                  <a:srgbClr val="484848"/>
                </a:solidFill>
                <a:latin typeface="Arial" pitchFamily="34" charset="0"/>
                <a:ea typeface="HGP創英角ｺﾞｼｯｸUB" pitchFamily="50" charset="-128"/>
                <a:cs typeface="Arial" pitchFamily="34" charset="0"/>
              </a:endParaRPr>
            </a:p>
          </p:txBody>
        </p:sp>
        <p:sp>
          <p:nvSpPr>
            <p:cNvPr id="85" name="テキスト ボックス 84"/>
            <p:cNvSpPr txBox="1"/>
            <p:nvPr/>
          </p:nvSpPr>
          <p:spPr>
            <a:xfrm>
              <a:off x="3140033" y="4340775"/>
              <a:ext cx="1465466" cy="215444"/>
            </a:xfrm>
            <a:prstGeom prst="rect">
              <a:avLst/>
            </a:prstGeom>
            <a:noFill/>
          </p:spPr>
          <p:txBody>
            <a:bodyPr wrap="none" rtlCol="0">
              <a:spAutoFit/>
            </a:bodyPr>
            <a:lstStyle/>
            <a:p>
              <a:r>
                <a:rPr lang="ja-JP" altLang="en-US" sz="800" dirty="0" smtClean="0">
                  <a:solidFill>
                    <a:srgbClr val="484848"/>
                  </a:solidFill>
                  <a:latin typeface="Arial" pitchFamily="34" charset="0"/>
                  <a:ea typeface="HGP創英角ｺﾞｼｯｸUB" pitchFamily="50" charset="-128"/>
                  <a:cs typeface="Arial" pitchFamily="34" charset="0"/>
                </a:rPr>
                <a:t>プロバイダーのデータ・センター</a:t>
              </a:r>
              <a:endParaRPr lang="ja-JP" altLang="en-US" sz="800" dirty="0">
                <a:solidFill>
                  <a:srgbClr val="484848"/>
                </a:solidFill>
                <a:latin typeface="Arial" pitchFamily="34" charset="0"/>
                <a:ea typeface="HGP創英角ｺﾞｼｯｸUB" pitchFamily="50" charset="-128"/>
                <a:cs typeface="Arial" pitchFamily="34" charset="0"/>
              </a:endParaRPr>
            </a:p>
          </p:txBody>
        </p:sp>
        <p:sp>
          <p:nvSpPr>
            <p:cNvPr id="86" name="テキスト ボックス 85"/>
            <p:cNvSpPr txBox="1"/>
            <p:nvPr/>
          </p:nvSpPr>
          <p:spPr>
            <a:xfrm>
              <a:off x="6417308" y="6121533"/>
              <a:ext cx="1148070" cy="215444"/>
            </a:xfrm>
            <a:prstGeom prst="rect">
              <a:avLst/>
            </a:prstGeom>
            <a:noFill/>
          </p:spPr>
          <p:txBody>
            <a:bodyPr wrap="none" rtlCol="0">
              <a:spAutoFit/>
            </a:bodyPr>
            <a:lstStyle/>
            <a:p>
              <a:pPr algn="ctr"/>
              <a:r>
                <a:rPr lang="ja-JP" altLang="en-US" sz="800" dirty="0" smtClean="0">
                  <a:solidFill>
                    <a:srgbClr val="484848"/>
                  </a:solidFill>
                  <a:latin typeface="Arial" pitchFamily="34" charset="0"/>
                  <a:ea typeface="HGP創英角ｺﾞｼｯｸUB" pitchFamily="50" charset="-128"/>
                  <a:cs typeface="Arial" pitchFamily="34" charset="0"/>
                </a:rPr>
                <a:t>自社のデータ・センター</a:t>
              </a:r>
              <a:endParaRPr lang="ja-JP" altLang="en-US" sz="800" dirty="0">
                <a:solidFill>
                  <a:srgbClr val="484848"/>
                </a:solidFill>
                <a:latin typeface="Arial" pitchFamily="34" charset="0"/>
                <a:ea typeface="HGP創英角ｺﾞｼｯｸUB" pitchFamily="50" charset="-128"/>
                <a:cs typeface="Arial" pitchFamily="34" charset="0"/>
              </a:endParaRPr>
            </a:p>
          </p:txBody>
        </p:sp>
        <p:sp>
          <p:nvSpPr>
            <p:cNvPr id="88" name="テキスト ボックス 87"/>
            <p:cNvSpPr txBox="1"/>
            <p:nvPr/>
          </p:nvSpPr>
          <p:spPr>
            <a:xfrm>
              <a:off x="3232575" y="3408402"/>
              <a:ext cx="1462260" cy="461665"/>
            </a:xfrm>
            <a:prstGeom prst="rect">
              <a:avLst/>
            </a:prstGeom>
            <a:noFill/>
          </p:spPr>
          <p:txBody>
            <a:bodyPr wrap="none" rtlCol="0">
              <a:spAutoFit/>
            </a:bodyPr>
            <a:lstStyle/>
            <a:p>
              <a:pPr algn="ctr"/>
              <a:r>
                <a:rPr lang="ja-JP" altLang="en-US" dirty="0" smtClean="0">
                  <a:solidFill>
                    <a:srgbClr val="484848"/>
                  </a:solidFill>
                  <a:latin typeface="Arial" pitchFamily="34" charset="0"/>
                  <a:ea typeface="HGP創英角ｺﾞｼｯｸUB" pitchFamily="50" charset="-128"/>
                  <a:cs typeface="Arial" pitchFamily="34" charset="0"/>
                </a:rPr>
                <a:t>配置モデル</a:t>
              </a:r>
            </a:p>
            <a:p>
              <a:pPr algn="ctr"/>
              <a:r>
                <a:rPr lang="en-US" altLang="ja-JP" sz="1200" dirty="0" smtClean="0">
                  <a:solidFill>
                    <a:srgbClr val="484848"/>
                  </a:solidFill>
                  <a:latin typeface="Arial" pitchFamily="34" charset="0"/>
                  <a:ea typeface="HGP創英角ｺﾞｼｯｸUB" pitchFamily="50" charset="-128"/>
                  <a:cs typeface="Arial" pitchFamily="34" charset="0"/>
                </a:rPr>
                <a:t>Deployment Model</a:t>
              </a:r>
              <a:endParaRPr lang="ja-JP" altLang="en-US" sz="1200" dirty="0">
                <a:solidFill>
                  <a:srgbClr val="484848"/>
                </a:solidFill>
                <a:latin typeface="Arial" pitchFamily="34" charset="0"/>
                <a:ea typeface="HGP創英角ｺﾞｼｯｸUB" pitchFamily="50" charset="-128"/>
                <a:cs typeface="Arial" pitchFamily="34" charset="0"/>
              </a:endParaRPr>
            </a:p>
          </p:txBody>
        </p:sp>
        <p:sp>
          <p:nvSpPr>
            <p:cNvPr id="89" name="上矢印 88"/>
            <p:cNvSpPr/>
            <p:nvPr/>
          </p:nvSpPr>
          <p:spPr bwMode="auto">
            <a:xfrm rot="5400000">
              <a:off x="2517963" y="1769146"/>
              <a:ext cx="457200" cy="463926"/>
            </a:xfrm>
            <a:prstGeom prst="upArrow">
              <a:avLst/>
            </a:prstGeom>
            <a:solidFill>
              <a:srgbClr val="FF5050"/>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Arial" pitchFamily="34" charset="0"/>
                <a:ea typeface="HGP創英角ｺﾞｼｯｸUB" pitchFamily="50" charset="-128"/>
                <a:cs typeface="Arial" pitchFamily="34" charset="0"/>
              </a:endParaRPr>
            </a:p>
          </p:txBody>
        </p:sp>
        <p:sp>
          <p:nvSpPr>
            <p:cNvPr id="92" name="テキスト ボックス 91"/>
            <p:cNvSpPr txBox="1"/>
            <p:nvPr/>
          </p:nvSpPr>
          <p:spPr>
            <a:xfrm>
              <a:off x="2929201" y="6488488"/>
              <a:ext cx="2916183" cy="215444"/>
            </a:xfrm>
            <a:prstGeom prst="rect">
              <a:avLst/>
            </a:prstGeom>
            <a:noFill/>
          </p:spPr>
          <p:txBody>
            <a:bodyPr wrap="none" rtlCol="0">
              <a:spAutoFit/>
            </a:bodyPr>
            <a:lstStyle/>
            <a:p>
              <a:r>
                <a:rPr lang="ja-JP" altLang="en-US" sz="800" b="1" u="sng" dirty="0" smtClean="0">
                  <a:solidFill>
                    <a:srgbClr val="C00000"/>
                  </a:solidFill>
                  <a:latin typeface="Arial" pitchFamily="34" charset="0"/>
                  <a:ea typeface="HGP創英角ｺﾞｼｯｸUB" pitchFamily="50" charset="-128"/>
                  <a:cs typeface="Arial" pitchFamily="34" charset="0"/>
                </a:rPr>
                <a:t>ハイブリッド・クラウド</a:t>
              </a:r>
              <a:r>
                <a:rPr lang="en-US" altLang="ja-JP" sz="800" dirty="0" smtClean="0">
                  <a:solidFill>
                    <a:srgbClr val="C00000"/>
                  </a:solidFill>
                  <a:latin typeface="Arial" pitchFamily="34" charset="0"/>
                  <a:ea typeface="HGP創英角ｺﾞｼｯｸUB" pitchFamily="50" charset="-128"/>
                  <a:cs typeface="Arial" pitchFamily="34" charset="0"/>
                </a:rPr>
                <a:t>: </a:t>
              </a:r>
              <a:r>
                <a:rPr lang="ja-JP" altLang="en-US" sz="800" dirty="0" smtClean="0">
                  <a:solidFill>
                    <a:srgbClr val="C00000"/>
                  </a:solidFill>
                  <a:latin typeface="Arial" pitchFamily="34" charset="0"/>
                  <a:ea typeface="HGP創英角ｺﾞｼｯｸUB" pitchFamily="50" charset="-128"/>
                  <a:cs typeface="Arial" pitchFamily="34" charset="0"/>
                </a:rPr>
                <a:t>パブリックとプライベートの組み合わせ利用</a:t>
              </a:r>
              <a:endParaRPr lang="ja-JP" altLang="en-US" sz="800" dirty="0">
                <a:solidFill>
                  <a:srgbClr val="C00000"/>
                </a:solidFill>
                <a:latin typeface="Arial" pitchFamily="34" charset="0"/>
                <a:ea typeface="HGP創英角ｺﾞｼｯｸUB" pitchFamily="50" charset="-128"/>
                <a:cs typeface="Arial" pitchFamily="34" charset="0"/>
              </a:endParaRPr>
            </a:p>
          </p:txBody>
        </p:sp>
      </p:grpSp>
    </p:spTree>
    <p:extLst>
      <p:ext uri="{BB962C8B-B14F-4D97-AF65-F5344CB8AC3E}">
        <p14:creationId xmlns:p14="http://schemas.microsoft.com/office/powerpoint/2010/main" val="244683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smtClean="0">
                <a:solidFill>
                  <a:srgbClr val="FFFFFF"/>
                </a:solidFill>
                <a:effectLst/>
                <a:latin typeface="Arial"/>
                <a:ea typeface="HGP創英角ｺﾞｼｯｸUB" pitchFamily="50" charset="-128"/>
                <a:cs typeface="Arial"/>
              </a:rPr>
              <a:t>Infrastructure as a Code</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7665159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図形グループ 21"/>
          <p:cNvGrpSpPr/>
          <p:nvPr/>
        </p:nvGrpSpPr>
        <p:grpSpPr>
          <a:xfrm>
            <a:off x="1457693" y="2134576"/>
            <a:ext cx="6225436" cy="3600407"/>
            <a:chOff x="1457693" y="2134576"/>
            <a:chExt cx="6225436" cy="3600407"/>
          </a:xfrm>
        </p:grpSpPr>
        <p:sp>
          <p:nvSpPr>
            <p:cNvPr id="17" name="二等辺三角形 16"/>
            <p:cNvSpPr/>
            <p:nvPr/>
          </p:nvSpPr>
          <p:spPr>
            <a:xfrm>
              <a:off x="1457693" y="2134576"/>
              <a:ext cx="6225436" cy="3600407"/>
            </a:xfrm>
            <a:prstGeom prst="triangle">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p:cNvSpPr txBox="1"/>
            <p:nvPr/>
          </p:nvSpPr>
          <p:spPr>
            <a:xfrm>
              <a:off x="2400584" y="5010501"/>
              <a:ext cx="4339650" cy="646331"/>
            </a:xfrm>
            <a:prstGeom prst="rect">
              <a:avLst/>
            </a:prstGeom>
            <a:noFill/>
          </p:spPr>
          <p:txBody>
            <a:bodyPr wrap="none" rtlCol="0">
              <a:spAutoFit/>
            </a:bodyPr>
            <a:lstStyle/>
            <a:p>
              <a:pPr algn="ctr"/>
              <a:r>
                <a:rPr kumimoji="1" lang="ja-JP" altLang="en-US" sz="3600" dirty="0" smtClean="0">
                  <a:solidFill>
                    <a:srgbClr val="0000FF"/>
                  </a:solidFill>
                  <a:latin typeface="メイリオ"/>
                  <a:ea typeface="メイリオ"/>
                  <a:cs typeface="メイリオ"/>
                </a:rPr>
                <a:t>新しい組合せを創る</a:t>
              </a:r>
              <a:endParaRPr kumimoji="1" lang="ja-JP" altLang="en-US" sz="3600" dirty="0">
                <a:solidFill>
                  <a:srgbClr val="0000FF"/>
                </a:solidFill>
                <a:latin typeface="メイリオ"/>
                <a:ea typeface="メイリオ"/>
                <a:cs typeface="メイリオ"/>
              </a:endParaRPr>
            </a:p>
          </p:txBody>
        </p:sp>
      </p:grpSp>
      <p:sp>
        <p:nvSpPr>
          <p:cNvPr id="9" name="正方形/長方形 8"/>
          <p:cNvSpPr/>
          <p:nvPr/>
        </p:nvSpPr>
        <p:spPr>
          <a:xfrm>
            <a:off x="5955226" y="4570356"/>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a:t>
            </a:r>
            <a:endParaRPr kumimoji="1" lang="ja-JP" altLang="en-US" sz="1200" dirty="0">
              <a:solidFill>
                <a:srgbClr val="FFFFFF"/>
              </a:solidFill>
              <a:latin typeface="メイリオ"/>
              <a:ea typeface="メイリオ"/>
              <a:cs typeface="メイリオ"/>
            </a:endParaRPr>
          </a:p>
        </p:txBody>
      </p:sp>
      <p:sp>
        <p:nvSpPr>
          <p:cNvPr id="7" name="正方形/長方形 6"/>
          <p:cNvSpPr/>
          <p:nvPr/>
        </p:nvSpPr>
        <p:spPr>
          <a:xfrm>
            <a:off x="4570409" y="4570356"/>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モバイル</a:t>
            </a:r>
            <a:endParaRPr kumimoji="1" lang="ja-JP" altLang="en-US" sz="1200" dirty="0">
              <a:solidFill>
                <a:srgbClr val="FFFFFF"/>
              </a:solidFill>
              <a:latin typeface="メイリオ"/>
              <a:ea typeface="メイリオ"/>
              <a:cs typeface="メイリオ"/>
            </a:endParaRPr>
          </a:p>
        </p:txBody>
      </p:sp>
      <p:sp>
        <p:nvSpPr>
          <p:cNvPr id="6" name="正方形/長方形 5"/>
          <p:cNvSpPr/>
          <p:nvPr/>
        </p:nvSpPr>
        <p:spPr>
          <a:xfrm>
            <a:off x="3185594" y="4570356"/>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クラウド</a:t>
            </a:r>
            <a:endParaRPr kumimoji="1" lang="ja-JP" altLang="en-US" sz="1200" dirty="0">
              <a:solidFill>
                <a:srgbClr val="FFFFFF"/>
              </a:solidFill>
              <a:latin typeface="メイリオ"/>
              <a:ea typeface="メイリオ"/>
              <a:cs typeface="メイリオ"/>
            </a:endParaRPr>
          </a:p>
        </p:txBody>
      </p:sp>
      <p:sp>
        <p:nvSpPr>
          <p:cNvPr id="12" name="正方形/長方形 11"/>
          <p:cNvSpPr/>
          <p:nvPr/>
        </p:nvSpPr>
        <p:spPr>
          <a:xfrm>
            <a:off x="1800779" y="4570356"/>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ウェアラブル</a:t>
            </a:r>
            <a:endParaRPr kumimoji="1" lang="ja-JP" altLang="en-US" sz="1200" dirty="0">
              <a:solidFill>
                <a:srgbClr val="FFFFFF"/>
              </a:solidFill>
              <a:latin typeface="メイリオ"/>
              <a:ea typeface="メイリオ"/>
              <a:cs typeface="メイリオ"/>
            </a:endParaRPr>
          </a:p>
        </p:txBody>
      </p:sp>
      <p:sp>
        <p:nvSpPr>
          <p:cNvPr id="14" name="正方形/長方形 13"/>
          <p:cNvSpPr/>
          <p:nvPr/>
        </p:nvSpPr>
        <p:spPr>
          <a:xfrm>
            <a:off x="5262817" y="4205587"/>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オープン</a:t>
            </a:r>
            <a:endParaRPr kumimoji="1" lang="ja-JP" altLang="en-US" sz="1200" dirty="0">
              <a:solidFill>
                <a:srgbClr val="FFFFFF"/>
              </a:solidFill>
              <a:latin typeface="メイリオ"/>
              <a:ea typeface="メイリオ"/>
              <a:cs typeface="メイリオ"/>
            </a:endParaRPr>
          </a:p>
        </p:txBody>
      </p:sp>
      <p:sp>
        <p:nvSpPr>
          <p:cNvPr id="13" name="正方形/長方形 12"/>
          <p:cNvSpPr/>
          <p:nvPr/>
        </p:nvSpPr>
        <p:spPr>
          <a:xfrm>
            <a:off x="3878002" y="4205587"/>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ソーシャル</a:t>
            </a:r>
            <a:endParaRPr kumimoji="1" lang="ja-JP" altLang="en-US" sz="1200" dirty="0">
              <a:solidFill>
                <a:srgbClr val="FFFFFF"/>
              </a:solidFill>
              <a:latin typeface="メイリオ"/>
              <a:ea typeface="メイリオ"/>
              <a:cs typeface="メイリオ"/>
            </a:endParaRPr>
          </a:p>
        </p:txBody>
      </p:sp>
      <p:sp>
        <p:nvSpPr>
          <p:cNvPr id="8" name="正方形/長方形 7"/>
          <p:cNvSpPr/>
          <p:nvPr/>
        </p:nvSpPr>
        <p:spPr>
          <a:xfrm>
            <a:off x="2493187" y="4205587"/>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ビッグデータ</a:t>
            </a:r>
            <a:endParaRPr kumimoji="1"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lang="en-US" altLang="ja-JP" dirty="0"/>
              <a:t>IT</a:t>
            </a:r>
            <a:r>
              <a:rPr lang="ja-JP" altLang="en-US" dirty="0"/>
              <a:t>ビジネスはどこへ向かうのか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a:t>
            </a:fld>
            <a:endParaRPr kumimoji="1" lang="ja-JP" altLang="en-US"/>
          </a:p>
        </p:txBody>
      </p:sp>
      <p:sp>
        <p:nvSpPr>
          <p:cNvPr id="5" name="テキスト ボックス 4"/>
          <p:cNvSpPr txBox="1"/>
          <p:nvPr/>
        </p:nvSpPr>
        <p:spPr>
          <a:xfrm>
            <a:off x="457200" y="1089029"/>
            <a:ext cx="5109091" cy="584776"/>
          </a:xfrm>
          <a:prstGeom prst="rect">
            <a:avLst/>
          </a:prstGeom>
          <a:noFill/>
        </p:spPr>
        <p:txBody>
          <a:bodyPr wrap="none" rtlCol="0">
            <a:spAutoFit/>
          </a:bodyPr>
          <a:lstStyle/>
          <a:p>
            <a:r>
              <a:rPr kumimoji="1" lang="ja-JP" altLang="en-US" sz="3200" b="1" dirty="0" smtClean="0">
                <a:solidFill>
                  <a:srgbClr val="0000FF"/>
                </a:solidFill>
                <a:latin typeface="メイリオ"/>
                <a:ea typeface="メイリオ"/>
                <a:cs typeface="メイリオ"/>
              </a:rPr>
              <a:t>ビジネス価値</a:t>
            </a:r>
            <a:r>
              <a:rPr kumimoji="1" lang="ja-JP" altLang="en-US" sz="3200" dirty="0" smtClean="0">
                <a:solidFill>
                  <a:schemeClr val="tx1">
                    <a:lumMod val="50000"/>
                    <a:lumOff val="50000"/>
                  </a:schemeClr>
                </a:solidFill>
                <a:latin typeface="メイリオ"/>
                <a:ea typeface="メイリオ"/>
                <a:cs typeface="メイリオ"/>
              </a:rPr>
              <a:t>を生みだす！</a:t>
            </a:r>
            <a:endParaRPr kumimoji="1" lang="ja-JP" altLang="en-US" sz="3200" dirty="0">
              <a:solidFill>
                <a:schemeClr val="tx1">
                  <a:lumMod val="50000"/>
                  <a:lumOff val="50000"/>
                </a:schemeClr>
              </a:solidFill>
              <a:latin typeface="メイリオ"/>
              <a:ea typeface="メイリオ"/>
              <a:cs typeface="メイリオ"/>
            </a:endParaRPr>
          </a:p>
        </p:txBody>
      </p:sp>
      <p:sp>
        <p:nvSpPr>
          <p:cNvPr id="10" name="正方形/長方形 9"/>
          <p:cNvSpPr/>
          <p:nvPr/>
        </p:nvSpPr>
        <p:spPr>
          <a:xfrm>
            <a:off x="4570410" y="3840818"/>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ロボット</a:t>
            </a:r>
            <a:endParaRPr kumimoji="1" lang="ja-JP" altLang="en-US" sz="1200" dirty="0">
              <a:solidFill>
                <a:srgbClr val="FFFFFF"/>
              </a:solidFill>
              <a:latin typeface="メイリオ"/>
              <a:ea typeface="メイリオ"/>
              <a:cs typeface="メイリオ"/>
            </a:endParaRPr>
          </a:p>
        </p:txBody>
      </p:sp>
      <p:sp>
        <p:nvSpPr>
          <p:cNvPr id="11" name="正方形/長方形 10"/>
          <p:cNvSpPr/>
          <p:nvPr/>
        </p:nvSpPr>
        <p:spPr>
          <a:xfrm>
            <a:off x="3185595" y="3840818"/>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err="1" smtClean="0">
                <a:solidFill>
                  <a:srgbClr val="FFFFFF"/>
                </a:solidFill>
                <a:latin typeface="メイリオ"/>
                <a:ea typeface="メイリオ"/>
                <a:cs typeface="メイリオ"/>
              </a:rPr>
              <a:t>IoT</a:t>
            </a:r>
            <a:endParaRPr kumimoji="1" lang="ja-JP" altLang="en-US" sz="1200" dirty="0">
              <a:solidFill>
                <a:srgbClr val="FFFFFF"/>
              </a:solidFill>
              <a:latin typeface="メイリオ"/>
              <a:ea typeface="メイリオ"/>
              <a:cs typeface="メイリオ"/>
            </a:endParaRPr>
          </a:p>
        </p:txBody>
      </p:sp>
      <p:sp>
        <p:nvSpPr>
          <p:cNvPr id="19" name="正方形/長方形 18"/>
          <p:cNvSpPr/>
          <p:nvPr/>
        </p:nvSpPr>
        <p:spPr>
          <a:xfrm>
            <a:off x="3878001" y="3476049"/>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メイリオ"/>
                <a:ea typeface="メイリオ"/>
                <a:cs typeface="メイリオ"/>
              </a:rPr>
              <a:t>人工知能</a:t>
            </a:r>
            <a:endParaRPr kumimoji="1" lang="ja-JP" altLang="en-US" sz="1200" dirty="0">
              <a:solidFill>
                <a:srgbClr val="FFFFFF"/>
              </a:solidFill>
              <a:latin typeface="メイリオ"/>
              <a:ea typeface="メイリオ"/>
              <a:cs typeface="メイリオ"/>
            </a:endParaRPr>
          </a:p>
        </p:txBody>
      </p:sp>
      <p:sp>
        <p:nvSpPr>
          <p:cNvPr id="21" name="正方形/長方形 20"/>
          <p:cNvSpPr/>
          <p:nvPr/>
        </p:nvSpPr>
        <p:spPr>
          <a:xfrm>
            <a:off x="1800779" y="2289942"/>
            <a:ext cx="5539262" cy="96596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4800" dirty="0" smtClean="0">
                <a:solidFill>
                  <a:srgbClr val="FFFFFF"/>
                </a:solidFill>
                <a:latin typeface="Charter Black"/>
                <a:ea typeface="メイリオ"/>
                <a:cs typeface="Charter Black"/>
              </a:rPr>
              <a:t>innovation</a:t>
            </a:r>
            <a:endParaRPr kumimoji="1" lang="ja-JP" altLang="en-US" sz="4800" dirty="0">
              <a:solidFill>
                <a:srgbClr val="FFFFFF"/>
              </a:solidFill>
              <a:latin typeface="Charter Black"/>
              <a:ea typeface="メイリオ"/>
              <a:cs typeface="Charter Black"/>
            </a:endParaRPr>
          </a:p>
        </p:txBody>
      </p:sp>
    </p:spTree>
    <p:extLst>
      <p:ext uri="{BB962C8B-B14F-4D97-AF65-F5344CB8AC3E}">
        <p14:creationId xmlns:p14="http://schemas.microsoft.com/office/powerpoint/2010/main" val="4828066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0-#ppt_h/2"/>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800" fill="hold"/>
                                        <p:tgtEl>
                                          <p:spTgt spid="8"/>
                                        </p:tgtEl>
                                        <p:attrNameLst>
                                          <p:attrName>ppt_x</p:attrName>
                                        </p:attrNameLst>
                                      </p:cBhvr>
                                      <p:tavLst>
                                        <p:tav tm="0">
                                          <p:val>
                                            <p:strVal val="0-#ppt_w/2"/>
                                          </p:val>
                                        </p:tav>
                                        <p:tav tm="100000">
                                          <p:val>
                                            <p:strVal val="#ppt_x"/>
                                          </p:val>
                                        </p:tav>
                                      </p:tavLst>
                                    </p:anim>
                                    <p:anim calcmode="lin" valueType="num">
                                      <p:cBhvr additive="base">
                                        <p:cTn id="32" dur="8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700" fill="hold"/>
                                        <p:tgtEl>
                                          <p:spTgt spid="10"/>
                                        </p:tgtEl>
                                        <p:attrNameLst>
                                          <p:attrName>ppt_x</p:attrName>
                                        </p:attrNameLst>
                                      </p:cBhvr>
                                      <p:tavLst>
                                        <p:tav tm="0">
                                          <p:val>
                                            <p:strVal val="1+#ppt_w/2"/>
                                          </p:val>
                                        </p:tav>
                                        <p:tav tm="100000">
                                          <p:val>
                                            <p:strVal val="#ppt_x"/>
                                          </p:val>
                                        </p:tav>
                                      </p:tavLst>
                                    </p:anim>
                                    <p:anim calcmode="lin" valueType="num">
                                      <p:cBhvr additive="base">
                                        <p:cTn id="36" dur="700" fill="hold"/>
                                        <p:tgtEl>
                                          <p:spTgt spid="10"/>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700" fill="hold"/>
                                        <p:tgtEl>
                                          <p:spTgt spid="11"/>
                                        </p:tgtEl>
                                        <p:attrNameLst>
                                          <p:attrName>ppt_x</p:attrName>
                                        </p:attrNameLst>
                                      </p:cBhvr>
                                      <p:tavLst>
                                        <p:tav tm="0">
                                          <p:val>
                                            <p:strVal val="0-#ppt_w/2"/>
                                          </p:val>
                                        </p:tav>
                                        <p:tav tm="100000">
                                          <p:val>
                                            <p:strVal val="#ppt_x"/>
                                          </p:val>
                                        </p:tav>
                                      </p:tavLst>
                                    </p:anim>
                                    <p:anim calcmode="lin" valueType="num">
                                      <p:cBhvr additive="base">
                                        <p:cTn id="40" dur="700" fill="hold"/>
                                        <p:tgtEl>
                                          <p:spTgt spid="11"/>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1100" fill="hold"/>
                                        <p:tgtEl>
                                          <p:spTgt spid="19"/>
                                        </p:tgtEl>
                                        <p:attrNameLst>
                                          <p:attrName>ppt_x</p:attrName>
                                        </p:attrNameLst>
                                      </p:cBhvr>
                                      <p:tavLst>
                                        <p:tav tm="0">
                                          <p:val>
                                            <p:strVal val="#ppt_x"/>
                                          </p:val>
                                        </p:tav>
                                        <p:tav tm="100000">
                                          <p:val>
                                            <p:strVal val="#ppt_x"/>
                                          </p:val>
                                        </p:tav>
                                      </p:tavLst>
                                    </p:anim>
                                    <p:anim calcmode="lin" valueType="num">
                                      <p:cBhvr additive="base">
                                        <p:cTn id="44" dur="11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par>
                          <p:cTn id="50" fill="hold">
                            <p:stCondLst>
                              <p:cond delay="500"/>
                            </p:stCondLst>
                            <p:childTnLst>
                              <p:par>
                                <p:cTn id="51" presetID="53" presetClass="entr" presetSubtype="16"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6" grpId="0" animBg="1"/>
      <p:bldP spid="12" grpId="0" animBg="1"/>
      <p:bldP spid="14" grpId="0" animBg="1"/>
      <p:bldP spid="13" grpId="0" animBg="1"/>
      <p:bldP spid="8" grpId="0" animBg="1"/>
      <p:bldP spid="10" grpId="0" animBg="1"/>
      <p:bldP spid="11" grpId="0" animBg="1"/>
      <p:bldP spid="19" grpId="0" animBg="1"/>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bwMode="auto">
          <a:xfrm>
            <a:off x="646113" y="3280759"/>
            <a:ext cx="7848600" cy="3228605"/>
          </a:xfrm>
          <a:prstGeom prst="rect">
            <a:avLst/>
          </a:prstGeom>
          <a:solidFill>
            <a:schemeClr val="tx2">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en-US" altLang="ja-JP" dirty="0"/>
              <a:t>Infrastructure as a Code</a:t>
            </a:r>
            <a:endParaRPr kumimoji="1" lang="ja-JP" altLang="en-US" dirty="0"/>
          </a:p>
        </p:txBody>
      </p:sp>
      <p:sp>
        <p:nvSpPr>
          <p:cNvPr id="3" name="正方形/長方形 2"/>
          <p:cNvSpPr/>
          <p:nvPr/>
        </p:nvSpPr>
        <p:spPr bwMode="auto">
          <a:xfrm>
            <a:off x="646113" y="866100"/>
            <a:ext cx="7848600" cy="2339955"/>
          </a:xfrm>
          <a:prstGeom prst="rect">
            <a:avLst/>
          </a:prstGeom>
          <a:solidFill>
            <a:schemeClr val="accent6">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角丸四角形 8"/>
          <p:cNvSpPr/>
          <p:nvPr/>
        </p:nvSpPr>
        <p:spPr bwMode="auto">
          <a:xfrm>
            <a:off x="838200" y="1434623"/>
            <a:ext cx="2133600" cy="6096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rgbClr val="FFFFFF"/>
                </a:solidFill>
                <a:effectLst/>
              </a:rPr>
              <a:t>業務処理ロジック</a:t>
            </a:r>
            <a:r>
              <a:rPr kumimoji="0" lang="ja-JP" altLang="en-US" sz="1400" dirty="0" smtClean="0">
                <a:solidFill>
                  <a:srgbClr val="FFFFFF"/>
                </a:solidFill>
              </a:rPr>
              <a:t>の</a:t>
            </a:r>
            <a:endParaRPr kumimoji="0" lang="en-US" altLang="ja-JP" sz="14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rgbClr val="FFFFFF"/>
                </a:solidFill>
                <a:effectLst/>
              </a:rPr>
              <a:t>プログラミング</a:t>
            </a:r>
            <a:endParaRPr kumimoji="0" lang="en-US" altLang="ja-JP" sz="1800" b="0" i="0" u="none" strike="noStrike" cap="none" normalizeH="0" baseline="0" dirty="0" smtClean="0">
              <a:ln>
                <a:noFill/>
              </a:ln>
              <a:solidFill>
                <a:srgbClr val="FFFFFF"/>
              </a:solidFill>
              <a:effectLst/>
            </a:endParaRPr>
          </a:p>
        </p:txBody>
      </p:sp>
      <p:sp>
        <p:nvSpPr>
          <p:cNvPr id="12" name="フローチャート: 書類 11"/>
          <p:cNvSpPr/>
          <p:nvPr/>
        </p:nvSpPr>
        <p:spPr bwMode="auto">
          <a:xfrm>
            <a:off x="3503613" y="1434623"/>
            <a:ext cx="2133600" cy="609600"/>
          </a:xfrm>
          <a:prstGeom prst="flowChartDocumen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tx1"/>
                </a:solidFill>
                <a:effectLst/>
                <a:latin typeface="Arial" charset="0"/>
                <a:ea typeface="HG丸ｺﾞｼｯｸM-PRO" pitchFamily="50" charset="-128"/>
              </a:rPr>
              <a:t>日本語などの自然言語で</a:t>
            </a:r>
            <a:endParaRPr kumimoji="0" lang="en-US" altLang="ja-JP" sz="1200" b="0" i="0" u="none" strike="noStrike" cap="none" normalizeH="0" baseline="0" dirty="0" smtClean="0">
              <a:ln>
                <a:noFill/>
              </a:ln>
              <a:solidFill>
                <a:schemeClr val="tx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Arial" charset="0"/>
                <a:ea typeface="HG丸ｺﾞｼｯｸM-PRO" pitchFamily="50" charset="-128"/>
              </a:rPr>
              <a:t>運用手順書の作成</a:t>
            </a:r>
          </a:p>
        </p:txBody>
      </p:sp>
      <p:sp>
        <p:nvSpPr>
          <p:cNvPr id="14" name="角丸四角形 13"/>
          <p:cNvSpPr/>
          <p:nvPr/>
        </p:nvSpPr>
        <p:spPr bwMode="auto">
          <a:xfrm>
            <a:off x="3503613" y="2298223"/>
            <a:ext cx="2133600" cy="609600"/>
          </a:xfrm>
          <a:prstGeom prst="roundRec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tx1"/>
                </a:solidFill>
                <a:effectLst/>
              </a:rPr>
              <a:t>人手による</a:t>
            </a:r>
            <a:endParaRPr kumimoji="0" lang="en-US" altLang="ja-JP" b="0" i="0" u="none" strike="noStrike" cap="none" normalizeH="0" baseline="0" dirty="0" smtClean="0">
              <a:ln>
                <a:noFill/>
              </a:ln>
              <a:solidFill>
                <a:schemeClr val="tx1"/>
              </a:solidFill>
              <a:effectLst/>
            </a:endParaRPr>
          </a:p>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tx1"/>
                </a:solidFill>
                <a:effectLst/>
              </a:rPr>
              <a:t>運用業務</a:t>
            </a:r>
            <a:endParaRPr kumimoji="0" lang="en-US" altLang="ja-JP" sz="1800" b="0" i="0" u="none" strike="noStrike" cap="none" normalizeH="0" baseline="0" dirty="0" smtClean="0">
              <a:ln>
                <a:noFill/>
              </a:ln>
              <a:solidFill>
                <a:schemeClr val="tx1"/>
              </a:solidFill>
              <a:effectLst/>
            </a:endParaRPr>
          </a:p>
        </p:txBody>
      </p:sp>
      <p:pic>
        <p:nvPicPr>
          <p:cNvPr id="13" name="Picture 26"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733800" y="2247423"/>
            <a:ext cx="628650" cy="6286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9" name="正方形/長方形 18"/>
          <p:cNvSpPr/>
          <p:nvPr/>
        </p:nvSpPr>
        <p:spPr bwMode="auto">
          <a:xfrm>
            <a:off x="6172200" y="2231349"/>
            <a:ext cx="2133600" cy="692151"/>
          </a:xfrm>
          <a:prstGeom prst="rec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 name="ホームベース 19"/>
          <p:cNvSpPr/>
          <p:nvPr/>
        </p:nvSpPr>
        <p:spPr bwMode="auto">
          <a:xfrm flipH="1">
            <a:off x="6096000" y="2104350"/>
            <a:ext cx="2057400" cy="438150"/>
          </a:xfrm>
          <a:prstGeom prst="homePlate">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21" name="図 20"/>
          <p:cNvPicPr>
            <a:picLocks noChangeAspect="1"/>
          </p:cNvPicPr>
          <p:nvPr/>
        </p:nvPicPr>
        <p:blipFill>
          <a:blip r:embed="rId3">
            <a:clrChange>
              <a:clrFrom>
                <a:srgbClr val="FEFEFE"/>
              </a:clrFrom>
              <a:clrTo>
                <a:srgbClr val="FEFEFE">
                  <a:alpha val="0"/>
                </a:srgbClr>
              </a:clrTo>
            </a:clrChange>
          </a:blip>
          <a:stretch>
            <a:fillRect/>
          </a:stretch>
        </p:blipFill>
        <p:spPr>
          <a:xfrm>
            <a:off x="7595776" y="2274024"/>
            <a:ext cx="632198" cy="554227"/>
          </a:xfrm>
          <a:prstGeom prst="rect">
            <a:avLst/>
          </a:prstGeom>
          <a:ln>
            <a:noFill/>
          </a:ln>
        </p:spPr>
      </p:pic>
      <p:sp>
        <p:nvSpPr>
          <p:cNvPr id="22" name="テキスト ボックス 21"/>
          <p:cNvSpPr txBox="1"/>
          <p:nvPr/>
        </p:nvSpPr>
        <p:spPr>
          <a:xfrm>
            <a:off x="6340242" y="2158523"/>
            <a:ext cx="1261884" cy="307777"/>
          </a:xfrm>
          <a:prstGeom prst="rect">
            <a:avLst/>
          </a:prstGeom>
          <a:noFill/>
          <a:ln>
            <a:noFill/>
          </a:ln>
        </p:spPr>
        <p:txBody>
          <a:bodyPr wrap="none" rtlCol="0">
            <a:spAutoFit/>
          </a:bodyPr>
          <a:lstStyle/>
          <a:p>
            <a:r>
              <a:rPr lang="ja-JP" altLang="en-US" sz="1400" dirty="0" smtClean="0">
                <a:solidFill>
                  <a:srgbClr val="FFFFFF"/>
                </a:solidFill>
                <a:latin typeface="ＤＦＰ太丸ゴシック体"/>
                <a:ea typeface="ＤＦＰ太丸ゴシック体"/>
                <a:cs typeface="ＤＦＰ太丸ゴシック体"/>
              </a:rPr>
              <a:t>仮想システム</a:t>
            </a:r>
            <a:endParaRPr kumimoji="1" lang="ja-JP" altLang="en-US" sz="1400" dirty="0">
              <a:solidFill>
                <a:srgbClr val="FFFFFF"/>
              </a:solidFill>
              <a:latin typeface="ＤＦＰ太丸ゴシック体"/>
              <a:ea typeface="ＤＦＰ太丸ゴシック体"/>
              <a:cs typeface="ＤＦＰ太丸ゴシック体"/>
            </a:endParaRPr>
          </a:p>
        </p:txBody>
      </p:sp>
      <p:sp>
        <p:nvSpPr>
          <p:cNvPr id="23" name="テキスト ボックス 22"/>
          <p:cNvSpPr txBox="1"/>
          <p:nvPr/>
        </p:nvSpPr>
        <p:spPr>
          <a:xfrm>
            <a:off x="6324600" y="2561550"/>
            <a:ext cx="1261884" cy="307777"/>
          </a:xfrm>
          <a:prstGeom prst="rect">
            <a:avLst/>
          </a:prstGeom>
          <a:noFill/>
          <a:ln>
            <a:noFill/>
          </a:ln>
        </p:spPr>
        <p:txBody>
          <a:bodyPr wrap="none" rtlCol="0">
            <a:spAutoFit/>
          </a:bodyPr>
          <a:lstStyle/>
          <a:p>
            <a:r>
              <a:rPr lang="ja-JP" altLang="en-US" sz="1400" dirty="0" smtClean="0">
                <a:solidFill>
                  <a:schemeClr val="bg1"/>
                </a:solidFill>
                <a:effectLst/>
                <a:latin typeface="ＤＦＰ太丸ゴシック体"/>
                <a:ea typeface="ＤＦＰ太丸ゴシック体"/>
                <a:cs typeface="ＤＦＰ太丸ゴシック体"/>
              </a:rPr>
              <a:t>物理システム</a:t>
            </a:r>
            <a:endParaRPr kumimoji="1" lang="ja-JP" altLang="en-US" sz="1400" dirty="0">
              <a:solidFill>
                <a:schemeClr val="bg1"/>
              </a:solidFill>
              <a:effectLst/>
              <a:latin typeface="ＤＦＰ太丸ゴシック体"/>
              <a:ea typeface="ＤＦＰ太丸ゴシック体"/>
              <a:cs typeface="ＤＦＰ太丸ゴシック体"/>
            </a:endParaRPr>
          </a:p>
        </p:txBody>
      </p:sp>
      <p:cxnSp>
        <p:nvCxnSpPr>
          <p:cNvPr id="31" name="直線矢印コネクタ 30"/>
          <p:cNvCxnSpPr>
            <a:stCxn id="9" idx="3"/>
            <a:endCxn id="12" idx="1"/>
          </p:cNvCxnSpPr>
          <p:nvPr/>
        </p:nvCxnSpPr>
        <p:spPr bwMode="auto">
          <a:xfrm>
            <a:off x="2971800" y="1739423"/>
            <a:ext cx="531813" cy="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矢印コネクタ 32"/>
          <p:cNvCxnSpPr>
            <a:stCxn id="12" idx="2"/>
            <a:endCxn id="14" idx="0"/>
          </p:cNvCxnSpPr>
          <p:nvPr/>
        </p:nvCxnSpPr>
        <p:spPr bwMode="auto">
          <a:xfrm>
            <a:off x="4570413" y="2003922"/>
            <a:ext cx="0" cy="294301"/>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右矢印 35"/>
          <p:cNvSpPr/>
          <p:nvPr/>
        </p:nvSpPr>
        <p:spPr bwMode="auto">
          <a:xfrm>
            <a:off x="5727700" y="2412127"/>
            <a:ext cx="381000" cy="368696"/>
          </a:xfrm>
          <a:prstGeom prst="rightArrow">
            <a:avLst/>
          </a:prstGeom>
          <a:solidFill>
            <a:srgbClr val="FF6600"/>
          </a:solidFill>
          <a:ln>
            <a:solidFill>
              <a:srgbClr val="FF6600"/>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7" name="左右矢印 46"/>
          <p:cNvSpPr/>
          <p:nvPr/>
        </p:nvSpPr>
        <p:spPr bwMode="auto">
          <a:xfrm>
            <a:off x="3429000" y="2999700"/>
            <a:ext cx="2286000" cy="457200"/>
          </a:xfrm>
          <a:prstGeom prst="leftRightArrow">
            <a:avLst/>
          </a:prstGeom>
          <a:ln w="1905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運　用</a:t>
            </a:r>
          </a:p>
        </p:txBody>
      </p:sp>
      <p:sp>
        <p:nvSpPr>
          <p:cNvPr id="48" name="左右矢印 47"/>
          <p:cNvSpPr/>
          <p:nvPr/>
        </p:nvSpPr>
        <p:spPr bwMode="auto">
          <a:xfrm>
            <a:off x="762000" y="2999700"/>
            <a:ext cx="2286000" cy="457200"/>
          </a:xfrm>
          <a:prstGeom prst="leftRightArrow">
            <a:avLst/>
          </a:prstGeom>
          <a:ln w="1905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開　発</a:t>
            </a:r>
          </a:p>
        </p:txBody>
      </p:sp>
      <p:sp>
        <p:nvSpPr>
          <p:cNvPr id="49" name="左右矢印 48"/>
          <p:cNvSpPr/>
          <p:nvPr/>
        </p:nvSpPr>
        <p:spPr bwMode="auto">
          <a:xfrm>
            <a:off x="6089650" y="2999700"/>
            <a:ext cx="2286000" cy="457200"/>
          </a:xfrm>
          <a:prstGeom prst="leftRightArrow">
            <a:avLst/>
          </a:prstGeom>
          <a:ln w="1905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構　成</a:t>
            </a:r>
          </a:p>
        </p:txBody>
      </p:sp>
      <p:grpSp>
        <p:nvGrpSpPr>
          <p:cNvPr id="4" name="図形グループ 3"/>
          <p:cNvGrpSpPr/>
          <p:nvPr/>
        </p:nvGrpSpPr>
        <p:grpSpPr>
          <a:xfrm>
            <a:off x="838200" y="3609300"/>
            <a:ext cx="7543800" cy="2900065"/>
            <a:chOff x="838200" y="3733800"/>
            <a:chExt cx="7543800" cy="2900065"/>
          </a:xfrm>
        </p:grpSpPr>
        <p:sp>
          <p:nvSpPr>
            <p:cNvPr id="29" name="角丸四角形 28"/>
            <p:cNvSpPr/>
            <p:nvPr/>
          </p:nvSpPr>
          <p:spPr bwMode="auto">
            <a:xfrm>
              <a:off x="3352800" y="3733800"/>
              <a:ext cx="5029200" cy="2438400"/>
            </a:xfrm>
            <a:prstGeom prst="roundRect">
              <a:avLst>
                <a:gd name="adj" fmla="val 0"/>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FF"/>
                </a:solidFill>
                <a:effectLst/>
                <a:latin typeface="Arial" charset="0"/>
                <a:ea typeface="HG丸ｺﾞｼｯｸM-PRO" pitchFamily="50" charset="-128"/>
              </a:endParaRPr>
            </a:p>
          </p:txBody>
        </p:sp>
        <p:sp>
          <p:nvSpPr>
            <p:cNvPr id="10" name="角丸四角形 9"/>
            <p:cNvSpPr/>
            <p:nvPr/>
          </p:nvSpPr>
          <p:spPr bwMode="auto">
            <a:xfrm>
              <a:off x="838200" y="3733800"/>
              <a:ext cx="2133600" cy="6096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業務処理ロジック</a:t>
              </a:r>
              <a:r>
                <a:rPr kumimoji="0" lang="ja-JP" altLang="en-US" sz="1400" dirty="0" smtClean="0">
                  <a:solidFill>
                    <a:schemeClr val="bg1"/>
                  </a:solidFill>
                  <a:effectLst/>
                </a:rPr>
                <a:t>の</a:t>
              </a:r>
              <a:endParaRPr kumimoji="0" lang="en-US" altLang="ja-JP" sz="1400" dirty="0" smtClean="0">
                <a:solidFill>
                  <a:schemeClr val="bg1"/>
                </a:solidFill>
                <a:effectLst/>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rPr>
                <a:t>プログラミング</a:t>
              </a:r>
              <a:endParaRPr kumimoji="0" lang="en-US" altLang="ja-JP" sz="1800" b="0" i="0" u="none" strike="noStrike" cap="none" normalizeH="0" baseline="0" dirty="0" smtClean="0">
                <a:ln>
                  <a:noFill/>
                </a:ln>
                <a:solidFill>
                  <a:schemeClr val="bg1"/>
                </a:solidFill>
                <a:effectLst/>
              </a:endParaRPr>
            </a:p>
          </p:txBody>
        </p:sp>
        <p:sp>
          <p:nvSpPr>
            <p:cNvPr id="15" name="角丸四角形 14"/>
            <p:cNvSpPr/>
            <p:nvPr/>
          </p:nvSpPr>
          <p:spPr bwMode="auto">
            <a:xfrm>
              <a:off x="838200" y="4572000"/>
              <a:ext cx="2133600" cy="609600"/>
            </a:xfrm>
            <a:prstGeom prst="roundRect">
              <a:avLst>
                <a:gd name="adj" fmla="val 0"/>
              </a:avLst>
            </a:prstGeom>
            <a:solidFill>
              <a:srgbClr val="0080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effectLst/>
                </a:rPr>
                <a:t>運用手順の</a:t>
              </a:r>
              <a:endParaRPr kumimoji="0" lang="en-US" altLang="ja-JP" sz="1400" dirty="0" smtClean="0">
                <a:solidFill>
                  <a:schemeClr val="bg1"/>
                </a:solidFill>
                <a:effectLst/>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rPr>
                <a:t>プログラミング</a:t>
              </a:r>
              <a:endParaRPr kumimoji="0" lang="en-US" altLang="ja-JP" sz="1800" b="0" i="0" u="none" strike="noStrike" cap="none" normalizeH="0" baseline="0" dirty="0" smtClean="0">
                <a:ln>
                  <a:noFill/>
                </a:ln>
                <a:solidFill>
                  <a:schemeClr val="bg1"/>
                </a:solidFill>
                <a:effectLst/>
              </a:endParaRPr>
            </a:p>
          </p:txBody>
        </p:sp>
        <p:sp>
          <p:nvSpPr>
            <p:cNvPr id="16" name="角丸四角形 15"/>
            <p:cNvSpPr/>
            <p:nvPr/>
          </p:nvSpPr>
          <p:spPr bwMode="auto">
            <a:xfrm>
              <a:off x="838200" y="5410200"/>
              <a:ext cx="2133600" cy="609600"/>
            </a:xfrm>
            <a:prstGeom prst="roundRect">
              <a:avLst>
                <a:gd name="adj" fmla="val 0"/>
              </a:avLst>
            </a:prstGeom>
            <a:solidFill>
              <a:srgbClr val="0080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effectLst/>
                </a:rPr>
                <a:t>システム構成の</a:t>
              </a:r>
              <a:endParaRPr kumimoji="0" lang="en-US" altLang="ja-JP" sz="1400" dirty="0" smtClean="0">
                <a:solidFill>
                  <a:schemeClr val="bg1"/>
                </a:solidFill>
                <a:effectLst/>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rPr>
                <a:t>プログラミング</a:t>
              </a:r>
              <a:endParaRPr kumimoji="0" lang="en-US" altLang="ja-JP" sz="1800" b="0" i="0" u="none" strike="noStrike" cap="none" normalizeH="0" baseline="0" dirty="0" smtClean="0">
                <a:ln>
                  <a:noFill/>
                </a:ln>
                <a:solidFill>
                  <a:schemeClr val="bg1"/>
                </a:solidFill>
                <a:effectLst/>
              </a:endParaRPr>
            </a:p>
          </p:txBody>
        </p:sp>
        <p:sp>
          <p:nvSpPr>
            <p:cNvPr id="17" name="角丸四角形 16"/>
            <p:cNvSpPr/>
            <p:nvPr/>
          </p:nvSpPr>
          <p:spPr bwMode="auto">
            <a:xfrm>
              <a:off x="3505200" y="4572000"/>
              <a:ext cx="2133600" cy="609600"/>
            </a:xfrm>
            <a:prstGeom prst="roundRect">
              <a:avLst>
                <a:gd name="adj" fmla="val 0"/>
              </a:avLst>
            </a:prstGeom>
            <a:solidFill>
              <a:srgbClr val="0080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kumimoji="0" lang="ja-JP" altLang="en-US" sz="1400" dirty="0">
                  <a:solidFill>
                    <a:schemeClr val="bg1"/>
                  </a:solidFill>
                </a:rPr>
                <a:t>運用の</a:t>
              </a:r>
              <a:endParaRPr kumimoji="0" lang="en-US" altLang="ja-JP" sz="1400" dirty="0">
                <a:solidFill>
                  <a:schemeClr val="bg1"/>
                </a:solidFill>
              </a:endParaRPr>
            </a:p>
            <a:p>
              <a:pPr algn="ctr" defTabSz="914400" fontAlgn="base">
                <a:spcAft>
                  <a:spcPct val="0"/>
                </a:spcAft>
              </a:pPr>
              <a:r>
                <a:rPr kumimoji="0" lang="ja-JP" altLang="en-US" sz="1400" dirty="0">
                  <a:solidFill>
                    <a:schemeClr val="bg1"/>
                  </a:solidFill>
                </a:rPr>
                <a:t>自動化・自律化</a:t>
              </a:r>
              <a:endParaRPr kumimoji="0" lang="en-US" altLang="ja-JP" sz="1400" dirty="0">
                <a:solidFill>
                  <a:schemeClr val="bg1"/>
                </a:solidFill>
              </a:endParaRPr>
            </a:p>
          </p:txBody>
        </p:sp>
        <p:sp>
          <p:nvSpPr>
            <p:cNvPr id="18" name="角丸四角形 17"/>
            <p:cNvSpPr/>
            <p:nvPr/>
          </p:nvSpPr>
          <p:spPr bwMode="auto">
            <a:xfrm>
              <a:off x="6119774" y="5410200"/>
              <a:ext cx="2133600" cy="609600"/>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bg1"/>
                  </a:solidFill>
                  <a:effectLst/>
                </a:rPr>
                <a:t>システム構成の</a:t>
              </a:r>
              <a:endParaRPr kumimoji="0" lang="en-US" altLang="ja-JP" b="0" i="0" u="none" strike="noStrike" cap="none" normalizeH="0" baseline="0" dirty="0" smtClean="0">
                <a:ln>
                  <a:noFill/>
                </a:ln>
                <a:solidFill>
                  <a:schemeClr val="bg1"/>
                </a:solidFill>
                <a:effectLst/>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chemeClr val="bg1"/>
                  </a:solidFill>
                  <a:effectLst/>
                </a:rPr>
                <a:t>自動化</a:t>
              </a:r>
              <a:endParaRPr kumimoji="0" lang="en-US" altLang="ja-JP" sz="1800" b="0" i="0" u="none" strike="noStrike" cap="none" normalizeH="0" baseline="0" dirty="0" smtClean="0">
                <a:ln>
                  <a:noFill/>
                </a:ln>
                <a:solidFill>
                  <a:schemeClr val="bg1"/>
                </a:solidFill>
                <a:effectLst/>
              </a:endParaRPr>
            </a:p>
          </p:txBody>
        </p:sp>
        <p:sp>
          <p:nvSpPr>
            <p:cNvPr id="24" name="正方形/長方形 23"/>
            <p:cNvSpPr/>
            <p:nvPr/>
          </p:nvSpPr>
          <p:spPr bwMode="auto">
            <a:xfrm>
              <a:off x="6165850" y="4641849"/>
              <a:ext cx="2133600" cy="692151"/>
            </a:xfrm>
            <a:prstGeom prst="rec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FF"/>
                </a:solidFill>
                <a:effectLst/>
                <a:latin typeface="Arial" charset="0"/>
                <a:ea typeface="HG丸ｺﾞｼｯｸM-PRO" pitchFamily="50" charset="-128"/>
              </a:endParaRPr>
            </a:p>
          </p:txBody>
        </p:sp>
        <p:sp>
          <p:nvSpPr>
            <p:cNvPr id="25" name="ホームベース 24"/>
            <p:cNvSpPr/>
            <p:nvPr/>
          </p:nvSpPr>
          <p:spPr bwMode="auto">
            <a:xfrm flipH="1">
              <a:off x="6089650" y="4362871"/>
              <a:ext cx="2057400" cy="590129"/>
            </a:xfrm>
            <a:prstGeom prst="homePlate">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pic>
          <p:nvPicPr>
            <p:cNvPr id="26" name="図 25"/>
            <p:cNvPicPr>
              <a:picLocks noChangeAspect="1"/>
            </p:cNvPicPr>
            <p:nvPr/>
          </p:nvPicPr>
          <p:blipFill>
            <a:blip r:embed="rId3">
              <a:clrChange>
                <a:clrFrom>
                  <a:srgbClr val="FEFEFE"/>
                </a:clrFrom>
                <a:clrTo>
                  <a:srgbClr val="FEFEFE">
                    <a:alpha val="0"/>
                  </a:srgbClr>
                </a:clrTo>
              </a:clrChange>
            </a:blip>
            <a:stretch>
              <a:fillRect/>
            </a:stretch>
          </p:blipFill>
          <p:spPr>
            <a:xfrm>
              <a:off x="7589426" y="4684524"/>
              <a:ext cx="632198" cy="554227"/>
            </a:xfrm>
            <a:prstGeom prst="rect">
              <a:avLst/>
            </a:prstGeom>
            <a:ln>
              <a:noFill/>
            </a:ln>
          </p:spPr>
        </p:pic>
        <p:sp>
          <p:nvSpPr>
            <p:cNvPr id="27" name="テキスト ボックス 26"/>
            <p:cNvSpPr txBox="1"/>
            <p:nvPr/>
          </p:nvSpPr>
          <p:spPr>
            <a:xfrm>
              <a:off x="6333892" y="4514850"/>
              <a:ext cx="1261884" cy="307777"/>
            </a:xfrm>
            <a:prstGeom prst="rect">
              <a:avLst/>
            </a:prstGeom>
            <a:noFill/>
            <a:ln>
              <a:noFill/>
            </a:ln>
          </p:spPr>
          <p:txBody>
            <a:bodyPr wrap="none" rtlCol="0">
              <a:spAutoFit/>
            </a:bodyPr>
            <a:lstStyle/>
            <a:p>
              <a:r>
                <a:rPr lang="ja-JP" altLang="en-US" sz="1400" dirty="0" smtClean="0">
                  <a:solidFill>
                    <a:srgbClr val="FFFFFF"/>
                  </a:solidFill>
                  <a:effectLst/>
                  <a:latin typeface="ＤＦＰ太丸ゴシック体"/>
                  <a:ea typeface="ＤＦＰ太丸ゴシック体"/>
                  <a:cs typeface="ＤＦＰ太丸ゴシック体"/>
                </a:rPr>
                <a:t>仮想システム</a:t>
              </a:r>
              <a:endParaRPr kumimoji="1" lang="ja-JP" altLang="en-US" sz="1400" dirty="0">
                <a:solidFill>
                  <a:srgbClr val="FFFFFF"/>
                </a:solidFill>
                <a:effectLst/>
                <a:latin typeface="ＤＦＰ太丸ゴシック体"/>
                <a:ea typeface="ＤＦＰ太丸ゴシック体"/>
                <a:cs typeface="ＤＦＰ太丸ゴシック体"/>
              </a:endParaRPr>
            </a:p>
          </p:txBody>
        </p:sp>
        <p:sp>
          <p:nvSpPr>
            <p:cNvPr id="28" name="テキスト ボックス 27"/>
            <p:cNvSpPr txBox="1"/>
            <p:nvPr/>
          </p:nvSpPr>
          <p:spPr>
            <a:xfrm>
              <a:off x="6318250" y="4972050"/>
              <a:ext cx="1261884" cy="307777"/>
            </a:xfrm>
            <a:prstGeom prst="rect">
              <a:avLst/>
            </a:prstGeom>
            <a:noFill/>
            <a:ln>
              <a:noFill/>
            </a:ln>
          </p:spPr>
          <p:txBody>
            <a:bodyPr wrap="none" rtlCol="0">
              <a:spAutoFit/>
            </a:bodyPr>
            <a:lstStyle/>
            <a:p>
              <a:r>
                <a:rPr lang="ja-JP" altLang="en-US" sz="1400" dirty="0" smtClean="0">
                  <a:solidFill>
                    <a:schemeClr val="bg1"/>
                  </a:solidFill>
                  <a:effectLst/>
                  <a:latin typeface="ＤＦＰ太丸ゴシック体"/>
                  <a:ea typeface="ＤＦＰ太丸ゴシック体"/>
                  <a:cs typeface="ＤＦＰ太丸ゴシック体"/>
                </a:rPr>
                <a:t>物理システム</a:t>
              </a:r>
              <a:endParaRPr kumimoji="1" lang="ja-JP" altLang="en-US" sz="1400" dirty="0">
                <a:solidFill>
                  <a:schemeClr val="bg1"/>
                </a:solidFill>
                <a:effectLst/>
                <a:latin typeface="ＤＦＰ太丸ゴシック体"/>
                <a:ea typeface="ＤＦＰ太丸ゴシック体"/>
                <a:cs typeface="ＤＦＰ太丸ゴシック体"/>
              </a:endParaRPr>
            </a:p>
          </p:txBody>
        </p:sp>
        <p:cxnSp>
          <p:nvCxnSpPr>
            <p:cNvPr id="37" name="直線矢印コネクタ 36"/>
            <p:cNvCxnSpPr>
              <a:stCxn id="10" idx="2"/>
              <a:endCxn id="15" idx="0"/>
            </p:cNvCxnSpPr>
            <p:nvPr/>
          </p:nvCxnSpPr>
          <p:spPr bwMode="auto">
            <a:xfrm>
              <a:off x="1905000" y="4343400"/>
              <a:ext cx="0" cy="2286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線矢印コネクタ 39"/>
            <p:cNvCxnSpPr>
              <a:stCxn id="15" idx="2"/>
              <a:endCxn id="16" idx="0"/>
            </p:cNvCxnSpPr>
            <p:nvPr/>
          </p:nvCxnSpPr>
          <p:spPr bwMode="auto">
            <a:xfrm>
              <a:off x="1905000" y="5181600"/>
              <a:ext cx="0" cy="2286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右矢印 43"/>
            <p:cNvSpPr/>
            <p:nvPr/>
          </p:nvSpPr>
          <p:spPr bwMode="auto">
            <a:xfrm>
              <a:off x="5708650" y="4716595"/>
              <a:ext cx="381000" cy="368696"/>
            </a:xfrm>
            <a:prstGeom prst="rightArrow">
              <a:avLst/>
            </a:prstGeom>
            <a:solidFill>
              <a:srgbClr val="FF6600"/>
            </a:solidFill>
            <a:ln>
              <a:solidFill>
                <a:srgbClr val="FF6600"/>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FF"/>
                </a:solidFill>
                <a:effectLst/>
                <a:latin typeface="Arial" charset="0"/>
                <a:ea typeface="HG丸ｺﾞｼｯｸM-PRO" pitchFamily="50" charset="-128"/>
              </a:endParaRPr>
            </a:p>
          </p:txBody>
        </p:sp>
        <p:sp>
          <p:nvSpPr>
            <p:cNvPr id="46" name="テキスト ボックス 45"/>
            <p:cNvSpPr txBox="1"/>
            <p:nvPr/>
          </p:nvSpPr>
          <p:spPr>
            <a:xfrm>
              <a:off x="3696831" y="3870920"/>
              <a:ext cx="4493538" cy="461665"/>
            </a:xfrm>
            <a:prstGeom prst="rect">
              <a:avLst/>
            </a:prstGeom>
            <a:noFill/>
            <a:ln>
              <a:noFill/>
            </a:ln>
          </p:spPr>
          <p:txBody>
            <a:bodyPr wrap="none" rtlCol="0">
              <a:spAutoFit/>
            </a:bodyPr>
            <a:lstStyle/>
            <a:p>
              <a:r>
                <a:rPr kumimoji="1" lang="ja-JP" altLang="en-US" sz="2400" dirty="0" smtClean="0">
                  <a:solidFill>
                    <a:srgbClr val="0000FF"/>
                  </a:solidFill>
                  <a:effectLst/>
                  <a:latin typeface="ＤＦＰ太丸ゴシック体"/>
                  <a:ea typeface="ＤＦＰ太丸ゴシック体"/>
                  <a:cs typeface="ＤＦＰ太丸ゴシック体"/>
                </a:rPr>
                <a:t>クラウド・コンピューティング</a:t>
              </a:r>
              <a:endParaRPr kumimoji="1" lang="ja-JP" altLang="en-US" sz="2400" dirty="0">
                <a:solidFill>
                  <a:srgbClr val="0000FF"/>
                </a:solidFill>
                <a:effectLst/>
                <a:latin typeface="ＤＦＰ太丸ゴシック体"/>
                <a:ea typeface="ＤＦＰ太丸ゴシック体"/>
                <a:cs typeface="ＤＦＰ太丸ゴシック体"/>
              </a:endParaRPr>
            </a:p>
          </p:txBody>
        </p:sp>
        <p:cxnSp>
          <p:nvCxnSpPr>
            <p:cNvPr id="50" name="直線矢印コネクタ 49"/>
            <p:cNvCxnSpPr>
              <a:stCxn id="15" idx="3"/>
              <a:endCxn id="17" idx="1"/>
            </p:cNvCxnSpPr>
            <p:nvPr/>
          </p:nvCxnSpPr>
          <p:spPr bwMode="auto">
            <a:xfrm>
              <a:off x="2971800" y="4876800"/>
              <a:ext cx="533400" cy="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直線矢印コネクタ 53"/>
            <p:cNvCxnSpPr>
              <a:endCxn id="18" idx="1"/>
            </p:cNvCxnSpPr>
            <p:nvPr/>
          </p:nvCxnSpPr>
          <p:spPr bwMode="auto">
            <a:xfrm>
              <a:off x="2961709" y="5715000"/>
              <a:ext cx="3158065" cy="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テキスト ボックス 59"/>
            <p:cNvSpPr txBox="1"/>
            <p:nvPr/>
          </p:nvSpPr>
          <p:spPr>
            <a:xfrm>
              <a:off x="2415842" y="6172200"/>
              <a:ext cx="4309142" cy="461665"/>
            </a:xfrm>
            <a:prstGeom prst="rect">
              <a:avLst/>
            </a:prstGeom>
            <a:noFill/>
            <a:ln>
              <a:noFill/>
            </a:ln>
          </p:spPr>
          <p:txBody>
            <a:bodyPr vert="horz" wrap="none" rtlCol="0">
              <a:spAutoFit/>
            </a:bodyPr>
            <a:lstStyle/>
            <a:p>
              <a:pPr algn="ctr"/>
              <a:r>
                <a:rPr kumimoji="1" lang="en-US" altLang="ja-JP" sz="2400" dirty="0" smtClean="0">
                  <a:solidFill>
                    <a:srgbClr val="0000FF"/>
                  </a:solidFill>
                  <a:effectLst/>
                  <a:latin typeface="Arial Black"/>
                  <a:cs typeface="Arial Black"/>
                </a:rPr>
                <a:t>Infrastructure as a Code</a:t>
              </a:r>
              <a:endParaRPr kumimoji="1" lang="ja-JP" altLang="en-US" sz="2400" dirty="0">
                <a:solidFill>
                  <a:srgbClr val="0000FF"/>
                </a:solidFill>
                <a:effectLst/>
                <a:latin typeface="Arial Black"/>
                <a:cs typeface="Arial Black"/>
              </a:endParaRPr>
            </a:p>
          </p:txBody>
        </p:sp>
      </p:grpSp>
      <p:sp>
        <p:nvSpPr>
          <p:cNvPr id="61" name="テキスト ボックス 60"/>
          <p:cNvSpPr txBox="1"/>
          <p:nvPr/>
        </p:nvSpPr>
        <p:spPr>
          <a:xfrm>
            <a:off x="3567453" y="866100"/>
            <a:ext cx="2031325" cy="461665"/>
          </a:xfrm>
          <a:prstGeom prst="rect">
            <a:avLst/>
          </a:prstGeom>
          <a:noFill/>
          <a:ln>
            <a:noFill/>
          </a:ln>
        </p:spPr>
        <p:txBody>
          <a:bodyPr vert="horz" wrap="none" rtlCol="0">
            <a:spAutoFit/>
          </a:bodyPr>
          <a:lstStyle/>
          <a:p>
            <a:pPr algn="ctr"/>
            <a:r>
              <a:rPr lang="ja-JP" altLang="en-US" sz="2400" dirty="0" smtClean="0">
                <a:solidFill>
                  <a:schemeClr val="accent6">
                    <a:lumMod val="50000"/>
                  </a:schemeClr>
                </a:solidFill>
                <a:effectLst/>
                <a:latin typeface="Arial Black"/>
                <a:cs typeface="Arial Black"/>
              </a:rPr>
              <a:t>従来の仕組み</a:t>
            </a:r>
            <a:endParaRPr kumimoji="1" lang="ja-JP" altLang="en-US" sz="2400" dirty="0">
              <a:solidFill>
                <a:schemeClr val="accent6">
                  <a:lumMod val="50000"/>
                </a:schemeClr>
              </a:solidFill>
              <a:effectLst/>
              <a:latin typeface="Arial Black"/>
              <a:cs typeface="Arial Black"/>
            </a:endParaRPr>
          </a:p>
        </p:txBody>
      </p:sp>
      <p:sp>
        <p:nvSpPr>
          <p:cNvPr id="42" name="角丸四角形 41"/>
          <p:cNvSpPr/>
          <p:nvPr/>
        </p:nvSpPr>
        <p:spPr bwMode="auto">
          <a:xfrm>
            <a:off x="6094374" y="1415574"/>
            <a:ext cx="2133600" cy="609600"/>
          </a:xfrm>
          <a:prstGeom prst="roundRec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tx1"/>
                </a:solidFill>
                <a:effectLst/>
              </a:rPr>
              <a:t>人手による</a:t>
            </a:r>
          </a:p>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tx1"/>
                </a:solidFill>
                <a:effectLst/>
              </a:rPr>
              <a:t>基盤構築</a:t>
            </a:r>
            <a:endParaRPr kumimoji="0" lang="en-US" altLang="ja-JP" sz="1800" b="0" i="0" u="none" strike="noStrike" cap="none" normalizeH="0" baseline="0" dirty="0" smtClean="0">
              <a:ln>
                <a:noFill/>
              </a:ln>
              <a:solidFill>
                <a:schemeClr val="tx1"/>
              </a:solidFill>
              <a:effectLst/>
            </a:endParaRPr>
          </a:p>
        </p:txBody>
      </p:sp>
      <p:pic>
        <p:nvPicPr>
          <p:cNvPr id="43" name="Picture 26"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324561" y="1364774"/>
            <a:ext cx="628650" cy="6286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56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角丸四角形 41"/>
          <p:cNvSpPr/>
          <p:nvPr/>
        </p:nvSpPr>
        <p:spPr bwMode="auto">
          <a:xfrm>
            <a:off x="469900" y="1007348"/>
            <a:ext cx="8223250" cy="646331"/>
          </a:xfrm>
          <a:prstGeom prst="roundRect">
            <a:avLst>
              <a:gd name="adj" fmla="val 0"/>
            </a:avLst>
          </a:prstGeom>
          <a:solidFill>
            <a:srgbClr val="3366FF"/>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en-US" altLang="ja-JP" sz="2800" dirty="0">
                <a:solidFill>
                  <a:srgbClr val="FFFFFF"/>
                </a:solidFill>
                <a:effectLst/>
                <a:latin typeface="Arial Black"/>
                <a:cs typeface="Arial Black"/>
              </a:rPr>
              <a:t>Infrastructure as a Code</a:t>
            </a:r>
            <a:endParaRPr lang="ja-JP" altLang="en-US" sz="2800" dirty="0">
              <a:solidFill>
                <a:srgbClr val="FFFFFF"/>
              </a:solidFill>
              <a:effectLst/>
              <a:latin typeface="Arial Black"/>
              <a:cs typeface="Arial Black"/>
            </a:endParaRPr>
          </a:p>
        </p:txBody>
      </p:sp>
      <p:sp>
        <p:nvSpPr>
          <p:cNvPr id="5" name="角丸四角形 4"/>
          <p:cNvSpPr/>
          <p:nvPr/>
        </p:nvSpPr>
        <p:spPr bwMode="auto">
          <a:xfrm>
            <a:off x="463550" y="5062993"/>
            <a:ext cx="8223250" cy="710389"/>
          </a:xfrm>
          <a:prstGeom prst="roundRect">
            <a:avLst>
              <a:gd name="adj" fmla="val 0"/>
            </a:avLst>
          </a:prstGeom>
          <a:solidFill>
            <a:srgbClr val="800000"/>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ja-JP" altLang="en-US" sz="2800" dirty="0">
                <a:solidFill>
                  <a:srgbClr val="FFFFFF"/>
                </a:solidFill>
                <a:effectLst/>
                <a:latin typeface="Arial Black"/>
                <a:cs typeface="Arial Black"/>
              </a:rPr>
              <a:t>開発・運用・構築の関係や役割が大きく変わる</a:t>
            </a:r>
            <a:endParaRPr lang="en-US" altLang="ja-JP" sz="2800" dirty="0">
              <a:solidFill>
                <a:srgbClr val="FFFFFF"/>
              </a:solidFill>
              <a:effectLst/>
              <a:latin typeface="Arial Black"/>
              <a:cs typeface="Arial Black"/>
            </a:endParaRPr>
          </a:p>
        </p:txBody>
      </p:sp>
      <p:sp>
        <p:nvSpPr>
          <p:cNvPr id="2" name="タイトル 1"/>
          <p:cNvSpPr>
            <a:spLocks noGrp="1"/>
          </p:cNvSpPr>
          <p:nvPr>
            <p:ph type="title"/>
          </p:nvPr>
        </p:nvSpPr>
        <p:spPr/>
        <p:txBody>
          <a:bodyPr/>
          <a:lstStyle/>
          <a:p>
            <a:r>
              <a:rPr kumimoji="1" lang="en-US" altLang="ja-JP" dirty="0"/>
              <a:t>Infrastructure as a Code</a:t>
            </a:r>
            <a:endParaRPr kumimoji="1" lang="ja-JP" altLang="en-US" dirty="0"/>
          </a:p>
        </p:txBody>
      </p:sp>
      <p:sp>
        <p:nvSpPr>
          <p:cNvPr id="43" name="角丸四角形 42"/>
          <p:cNvSpPr/>
          <p:nvPr/>
        </p:nvSpPr>
        <p:spPr bwMode="auto">
          <a:xfrm>
            <a:off x="463550" y="1757773"/>
            <a:ext cx="8223250" cy="990600"/>
          </a:xfrm>
          <a:prstGeom prst="roundRect">
            <a:avLst>
              <a:gd name="adj" fmla="val 0"/>
            </a:avLst>
          </a:prstGeom>
          <a:solidFill>
            <a:srgbClr val="3366FF"/>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　人間が作業に関与することに比べ</a:t>
            </a:r>
            <a:endParaRPr kumimoji="0" lang="en-US" altLang="ja-JP" sz="1600" b="0" i="0" u="none" strike="noStrike" cap="none" normalizeH="0" baseline="0" dirty="0" smtClean="0">
              <a:ln>
                <a:noFill/>
              </a:ln>
              <a:solidFill>
                <a:srgbClr val="FFFFFF"/>
              </a:solidFill>
              <a:effectLst/>
              <a:latin typeface="ＤＦＰ太丸ゴシック体"/>
              <a:ea typeface="ＤＦＰ太丸ゴシック体"/>
              <a:cs typeface="ＤＦＰ太丸ゴシック体"/>
            </a:endParaRPr>
          </a:p>
          <a:p>
            <a:pPr marR="0" algn="ctr" defTabSz="914400" rtl="0" eaLnBrk="1" fontAlgn="base" latinLnBrk="0" hangingPunct="1">
              <a:lnSpc>
                <a:spcPct val="100000"/>
              </a:lnSpc>
              <a:spcBef>
                <a:spcPct val="20000"/>
              </a:spcBef>
              <a:spcAft>
                <a:spcPct val="0"/>
              </a:spcAft>
              <a:buClrTx/>
              <a:buSzTx/>
              <a:tabLst/>
            </a:pPr>
            <a:r>
              <a:rPr kumimoji="0" lang="ja-JP" altLang="en-US" sz="1800" dirty="0" smtClean="0">
                <a:solidFill>
                  <a:srgbClr val="FFFFFF"/>
                </a:solidFill>
                <a:effectLst/>
                <a:latin typeface="ＤＦＰ太丸ゴシック体"/>
                <a:ea typeface="ＤＦＰ太丸ゴシック体"/>
                <a:cs typeface="ＤＦＰ太丸ゴシック体"/>
              </a:rPr>
              <a:t>運用・構築の高速化</a:t>
            </a:r>
            <a:r>
              <a:rPr kumimoji="0" lang="en-US" altLang="ja-JP" sz="1800" dirty="0" smtClean="0">
                <a:solidFill>
                  <a:srgbClr val="FFFFFF"/>
                </a:solidFill>
                <a:effectLst/>
                <a:latin typeface="ＤＦＰ太丸ゴシック体"/>
                <a:ea typeface="ＤＦＰ太丸ゴシック体"/>
                <a:cs typeface="ＤＦＰ太丸ゴシック体"/>
              </a:rPr>
              <a:t> + </a:t>
            </a:r>
            <a:r>
              <a:rPr kumimoji="0" lang="ja-JP" altLang="en-US" sz="18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ヒューマン・エラーの排除</a:t>
            </a:r>
            <a:r>
              <a:rPr kumimoji="0" lang="en-US" altLang="ja-JP" sz="18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 + </a:t>
            </a:r>
            <a:r>
              <a:rPr kumimoji="0" lang="ja-JP" altLang="en-US" sz="18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人的作業負担の消滅</a:t>
            </a:r>
          </a:p>
        </p:txBody>
      </p:sp>
      <p:grpSp>
        <p:nvGrpSpPr>
          <p:cNvPr id="3" name="図形グループ 2"/>
          <p:cNvGrpSpPr/>
          <p:nvPr/>
        </p:nvGrpSpPr>
        <p:grpSpPr>
          <a:xfrm>
            <a:off x="463550" y="2866908"/>
            <a:ext cx="8229600" cy="2307598"/>
            <a:chOff x="457200" y="3355667"/>
            <a:chExt cx="8229600" cy="2307598"/>
          </a:xfrm>
        </p:grpSpPr>
        <p:sp>
          <p:nvSpPr>
            <p:cNvPr id="6" name="下矢印 5"/>
            <p:cNvSpPr/>
            <p:nvPr/>
          </p:nvSpPr>
          <p:spPr bwMode="auto">
            <a:xfrm>
              <a:off x="2057400" y="3355667"/>
              <a:ext cx="762000" cy="2307598"/>
            </a:xfrm>
            <a:prstGeom prst="down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5" name="下矢印 54"/>
            <p:cNvSpPr/>
            <p:nvPr/>
          </p:nvSpPr>
          <p:spPr bwMode="auto">
            <a:xfrm>
              <a:off x="6324600" y="3355667"/>
              <a:ext cx="762000" cy="2307598"/>
            </a:xfrm>
            <a:prstGeom prst="down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 name="角丸四角形 3"/>
            <p:cNvSpPr/>
            <p:nvPr/>
          </p:nvSpPr>
          <p:spPr bwMode="auto">
            <a:xfrm>
              <a:off x="457200" y="3465732"/>
              <a:ext cx="3962400" cy="685800"/>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稼働中のサーバー停止や新規サーバー稼働</a:t>
              </a:r>
              <a:endParaRPr kumimoji="0" lang="en-US" altLang="ja-JP" sz="1400" dirty="0" smtClean="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を同時に行う事ができる</a:t>
              </a:r>
              <a:endParaRPr kumimoji="0" lang="ja-JP" altLang="en-US" sz="1400" b="0" i="0" u="none" strike="noStrike" cap="none" normalizeH="0" baseline="0" dirty="0" smtClean="0">
                <a:ln>
                  <a:noFill/>
                </a:ln>
                <a:solidFill>
                  <a:srgbClr val="FFFFFF"/>
                </a:solidFill>
                <a:effectLst/>
              </a:endParaRPr>
            </a:p>
          </p:txBody>
        </p:sp>
        <p:sp>
          <p:nvSpPr>
            <p:cNvPr id="45" name="角丸四角形 44"/>
            <p:cNvSpPr/>
            <p:nvPr/>
          </p:nvSpPr>
          <p:spPr bwMode="auto">
            <a:xfrm>
              <a:off x="4724400" y="3465732"/>
              <a:ext cx="3962400" cy="6858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開発・テストと本番で全く同じ環境が使える</a:t>
              </a:r>
              <a:endParaRPr kumimoji="0" lang="ja-JP" altLang="en-US" sz="1400" b="0" i="0" u="none" strike="noStrike" cap="none" normalizeH="0" baseline="0" dirty="0" smtClean="0">
                <a:ln>
                  <a:noFill/>
                </a:ln>
                <a:solidFill>
                  <a:srgbClr val="FFFFFF"/>
                </a:solidFill>
                <a:effectLst/>
              </a:endParaRPr>
            </a:p>
          </p:txBody>
        </p:sp>
        <p:sp>
          <p:nvSpPr>
            <p:cNvPr id="52" name="角丸四角形 51"/>
            <p:cNvSpPr/>
            <p:nvPr/>
          </p:nvSpPr>
          <p:spPr bwMode="auto">
            <a:xfrm>
              <a:off x="457200" y="4532532"/>
              <a:ext cx="3962400" cy="685800"/>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rPr>
                <a:t>稼働中のサービスを停止することなく</a:t>
              </a:r>
              <a:endParaRPr kumimoji="0" lang="en-US" altLang="ja-JP" sz="1400" b="0" i="0" u="none" strike="noStrike" cap="none" normalizeH="0" baseline="0" dirty="0" smtClean="0">
                <a:ln>
                  <a:noFill/>
                </a:ln>
                <a:solidFill>
                  <a:srgbClr val="FFFFFF"/>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設定や構成の変更ができる</a:t>
              </a:r>
              <a:endParaRPr kumimoji="0" lang="ja-JP" altLang="en-US" sz="1400" b="0" i="0" u="none" strike="noStrike" cap="none" normalizeH="0" baseline="0" dirty="0" smtClean="0">
                <a:ln>
                  <a:noFill/>
                </a:ln>
                <a:solidFill>
                  <a:srgbClr val="FFFFFF"/>
                </a:solidFill>
                <a:effectLst/>
              </a:endParaRPr>
            </a:p>
          </p:txBody>
        </p:sp>
        <p:sp>
          <p:nvSpPr>
            <p:cNvPr id="53" name="角丸四角形 52"/>
            <p:cNvSpPr/>
            <p:nvPr/>
          </p:nvSpPr>
          <p:spPr bwMode="auto">
            <a:xfrm>
              <a:off x="4724400" y="4532532"/>
              <a:ext cx="3962400" cy="685800"/>
            </a:xfrm>
            <a:prstGeom prst="roundRect">
              <a:avLst>
                <a:gd name="adj" fmla="val 0"/>
              </a:avLst>
            </a:prstGeom>
            <a:solidFill>
              <a:srgbClr val="31859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開発・テスト環境から本番環境へ</a:t>
              </a:r>
              <a:endParaRPr kumimoji="0" lang="en-US" altLang="ja-JP" sz="1400" dirty="0" smtClean="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rPr>
                <a:t>自動的に移行できる</a:t>
              </a:r>
            </a:p>
          </p:txBody>
        </p:sp>
      </p:grpSp>
      <p:sp>
        <p:nvSpPr>
          <p:cNvPr id="7" name="テキスト ボックス 6"/>
          <p:cNvSpPr txBox="1"/>
          <p:nvPr/>
        </p:nvSpPr>
        <p:spPr>
          <a:xfrm>
            <a:off x="321335" y="5909734"/>
            <a:ext cx="8515748" cy="523220"/>
          </a:xfrm>
          <a:prstGeom prst="rect">
            <a:avLst/>
          </a:prstGeom>
          <a:noFill/>
        </p:spPr>
        <p:txBody>
          <a:bodyPr wrap="none" rtlCol="0">
            <a:spAutoFit/>
          </a:bodyPr>
          <a:lstStyle/>
          <a:p>
            <a:pPr algn="r"/>
            <a:r>
              <a:rPr kumimoji="1" lang="en-US" altLang="ja-JP" sz="2800" dirty="0" smtClean="0">
                <a:solidFill>
                  <a:schemeClr val="tx2">
                    <a:lumMod val="60000"/>
                    <a:lumOff val="40000"/>
                  </a:schemeClr>
                </a:solidFill>
              </a:rPr>
              <a:t>Immutable Infrastructure</a:t>
            </a:r>
            <a:r>
              <a:rPr kumimoji="1" lang="ja-JP" altLang="en-US" sz="2800" dirty="0" smtClean="0">
                <a:solidFill>
                  <a:schemeClr val="tx2">
                    <a:lumMod val="60000"/>
                    <a:lumOff val="40000"/>
                  </a:schemeClr>
                </a:solidFill>
              </a:rPr>
              <a:t>、</a:t>
            </a:r>
            <a:r>
              <a:rPr kumimoji="1" lang="en-US" altLang="ja-JP" sz="2800" dirty="0" err="1" smtClean="0">
                <a:solidFill>
                  <a:schemeClr val="tx2">
                    <a:lumMod val="60000"/>
                    <a:lumOff val="40000"/>
                  </a:schemeClr>
                </a:solidFill>
              </a:rPr>
              <a:t>DevOps</a:t>
            </a:r>
            <a:r>
              <a:rPr kumimoji="1" lang="ja-JP" altLang="en-US" sz="2800" dirty="0" smtClean="0">
                <a:solidFill>
                  <a:schemeClr val="tx2">
                    <a:lumMod val="60000"/>
                    <a:lumOff val="40000"/>
                  </a:schemeClr>
                </a:solidFill>
              </a:rPr>
              <a:t>、</a:t>
            </a:r>
            <a:r>
              <a:rPr lang="en-US" altLang="ja-JP" sz="2800" dirty="0" smtClean="0">
                <a:solidFill>
                  <a:schemeClr val="tx2">
                    <a:lumMod val="60000"/>
                    <a:lumOff val="40000"/>
                  </a:schemeClr>
                </a:solidFill>
              </a:rPr>
              <a:t>Agile Development…</a:t>
            </a:r>
            <a:endParaRPr kumimoji="1" lang="ja-JP" altLang="en-US" sz="2800" dirty="0">
              <a:solidFill>
                <a:schemeClr val="tx2">
                  <a:lumMod val="60000"/>
                  <a:lumOff val="40000"/>
                </a:schemeClr>
              </a:solidFill>
            </a:endParaRPr>
          </a:p>
        </p:txBody>
      </p:sp>
    </p:spTree>
    <p:extLst>
      <p:ext uri="{BB962C8B-B14F-4D97-AF65-F5344CB8AC3E}">
        <p14:creationId xmlns:p14="http://schemas.microsoft.com/office/powerpoint/2010/main" val="125006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p>
          <a:p>
            <a:pPr algn="r"/>
            <a:r>
              <a:rPr lang="ja-JP" altLang="en-US" sz="2400" dirty="0" smtClean="0">
                <a:solidFill>
                  <a:srgbClr val="FFFFFF"/>
                </a:solidFill>
                <a:effectLst/>
                <a:latin typeface="Arial"/>
                <a:ea typeface="HGP創英角ｺﾞｼｯｸUB" pitchFamily="50" charset="-128"/>
                <a:cs typeface="Arial"/>
              </a:rPr>
              <a:t>の現実</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691970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ガバナンスが効かないという都市伝説</a:t>
            </a:r>
            <a:endParaRPr kumimoji="1" lang="ja-JP" altLang="en-US" dirty="0"/>
          </a:p>
        </p:txBody>
      </p:sp>
      <p:sp>
        <p:nvSpPr>
          <p:cNvPr id="4" name="角丸四角形 3"/>
          <p:cNvSpPr/>
          <p:nvPr/>
        </p:nvSpPr>
        <p:spPr bwMode="auto">
          <a:xfrm>
            <a:off x="231776" y="1308940"/>
            <a:ext cx="8682038" cy="1048769"/>
          </a:xfrm>
          <a:prstGeom prst="roundRect">
            <a:avLst>
              <a:gd name="adj" fmla="val 0"/>
            </a:avLst>
          </a:prstGeom>
          <a:solidFill>
            <a:srgbClr val="FF6600"/>
          </a:solidFill>
          <a:ln w="57150" cmpd="sng">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264"/>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パブリック・クラウドは、</a:t>
            </a:r>
            <a:endParaRPr kumimoji="0" lang="en-US" altLang="ja-JP"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ts val="264"/>
              </a:spcBef>
              <a:spcAft>
                <a:spcPct val="0"/>
              </a:spcAft>
              <a:buClrTx/>
              <a:buSzTx/>
              <a:buFontTx/>
              <a:buNone/>
              <a:tabLst/>
            </a:pPr>
            <a:r>
              <a:rPr kumimoji="0" lang="ja-JP" altLang="en-US" sz="3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ガバナンスが担保できない</a:t>
            </a:r>
            <a:r>
              <a:rPr kumimoji="0" lang="ja-JP" altLang="en-US"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ので使えない！</a:t>
            </a:r>
          </a:p>
        </p:txBody>
      </p:sp>
      <p:sp>
        <p:nvSpPr>
          <p:cNvPr id="5" name="角丸四角形 4"/>
          <p:cNvSpPr/>
          <p:nvPr/>
        </p:nvSpPr>
        <p:spPr bwMode="auto">
          <a:xfrm>
            <a:off x="231776" y="2895187"/>
            <a:ext cx="8682038" cy="1372013"/>
          </a:xfrm>
          <a:prstGeom prst="roundRect">
            <a:avLst>
              <a:gd name="adj" fmla="val 0"/>
            </a:avLst>
          </a:prstGeom>
          <a:solidFill>
            <a:srgbClr val="0000FF"/>
          </a:solidFill>
          <a:ln w="57150" cmpd="sng">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264"/>
              </a:spcBef>
              <a:spcAft>
                <a:spcPct val="0"/>
              </a:spcAft>
              <a:buClrTx/>
              <a:buSzTx/>
              <a:buFontTx/>
              <a:buNone/>
              <a:tabLst/>
            </a:pPr>
            <a:r>
              <a:rPr kumimoji="0" lang="ja-JP" altLang="en-US" sz="3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ガバナンスを担保する</a:t>
            </a:r>
            <a:r>
              <a:rPr kumimoji="0" lang="ja-JP" altLang="en-US"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とは、</a:t>
            </a:r>
            <a:endParaRPr kumimoji="0" lang="en-US" altLang="ja-JP"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0" marR="0" indent="0" algn="l" defTabSz="914400" rtl="0" eaLnBrk="1" fontAlgn="base" latinLnBrk="0" hangingPunct="1">
              <a:lnSpc>
                <a:spcPct val="100000"/>
              </a:lnSpc>
              <a:spcBef>
                <a:spcPts val="264"/>
              </a:spcBef>
              <a:spcAft>
                <a:spcPct val="0"/>
              </a:spcAft>
              <a:buClrTx/>
              <a:buSzTx/>
              <a:buFontTx/>
              <a:buNone/>
              <a:tabLst/>
            </a:pPr>
            <a:r>
              <a:rPr kumimoji="0" lang="ja-JP" altLang="en-US" sz="2000" dirty="0" smtClean="0">
                <a:solidFill>
                  <a:srgbClr val="FFFFFF"/>
                </a:solidFill>
                <a:latin typeface="HGP創英角ｺﾞｼｯｸUB"/>
                <a:ea typeface="HGP創英角ｺﾞｼｯｸUB"/>
                <a:cs typeface="HGP創英角ｺﾞｼｯｸUB"/>
              </a:rPr>
              <a:t>命令や指示などなくても、普段通りの業務をこなしていれば、業務や経営の目的が達成されるビジネスプロセスを構築し、それを運用すること。</a:t>
            </a:r>
            <a:endParaRPr kumimoji="0" lang="ja-JP" altLang="en-US" sz="20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p:txBody>
      </p:sp>
      <p:sp>
        <p:nvSpPr>
          <p:cNvPr id="7" name="正方形/長方形 6"/>
          <p:cNvSpPr/>
          <p:nvPr/>
        </p:nvSpPr>
        <p:spPr>
          <a:xfrm>
            <a:off x="1995647" y="785720"/>
            <a:ext cx="5855910" cy="523220"/>
          </a:xfrm>
          <a:prstGeom prst="rect">
            <a:avLst/>
          </a:prstGeom>
        </p:spPr>
        <p:txBody>
          <a:bodyPr wrap="square">
            <a:spAutoFit/>
          </a:bodyPr>
          <a:lstStyle/>
          <a:p>
            <a:pPr lvl="0" algn="r"/>
            <a:r>
              <a:rPr lang="ja-JP" altLang="en-US" sz="2800" dirty="0">
                <a:solidFill>
                  <a:srgbClr val="FF0000"/>
                </a:solidFill>
                <a:latin typeface="HG創英角ｺﾞｼｯｸUB"/>
                <a:ea typeface="HG創英角ｺﾞｼｯｸUB"/>
                <a:cs typeface="HG創英角ｺﾞｼｯｸUB"/>
              </a:rPr>
              <a:t>本当にそうでしょう</a:t>
            </a:r>
            <a:r>
              <a:rPr lang="ja-JP" altLang="en-US" sz="2800" dirty="0" smtClean="0">
                <a:solidFill>
                  <a:srgbClr val="FF0000"/>
                </a:solidFill>
                <a:latin typeface="HG創英角ｺﾞｼｯｸUB"/>
                <a:ea typeface="HG創英角ｺﾞｼｯｸUB"/>
                <a:cs typeface="HG創英角ｺﾞｼｯｸUB"/>
              </a:rPr>
              <a:t>か？</a:t>
            </a:r>
            <a:endParaRPr lang="ja-JP" altLang="en-US" sz="2800" dirty="0">
              <a:solidFill>
                <a:srgbClr val="FF0000"/>
              </a:solidFill>
              <a:latin typeface="HG創英角ｺﾞｼｯｸUB"/>
              <a:ea typeface="HG創英角ｺﾞｼｯｸUB"/>
              <a:cs typeface="HG創英角ｺﾞｼｯｸUB"/>
            </a:endParaRPr>
          </a:p>
        </p:txBody>
      </p:sp>
      <p:pic>
        <p:nvPicPr>
          <p:cNvPr id="8" name="図 7" descr="MC900434411.W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8204" y="840302"/>
            <a:ext cx="1009396" cy="1135570"/>
          </a:xfrm>
          <a:prstGeom prst="rect">
            <a:avLst/>
          </a:prstGeom>
        </p:spPr>
      </p:pic>
      <p:pic>
        <p:nvPicPr>
          <p:cNvPr id="9" name="図 8" descr="MC900424462.WM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4660" y="2447970"/>
            <a:ext cx="912940" cy="894434"/>
          </a:xfrm>
          <a:prstGeom prst="rect">
            <a:avLst/>
          </a:prstGeom>
        </p:spPr>
      </p:pic>
      <p:sp>
        <p:nvSpPr>
          <p:cNvPr id="10" name="正方形/長方形 9"/>
          <p:cNvSpPr/>
          <p:nvPr/>
        </p:nvSpPr>
        <p:spPr>
          <a:xfrm>
            <a:off x="1995647" y="2371967"/>
            <a:ext cx="5855910" cy="523220"/>
          </a:xfrm>
          <a:prstGeom prst="rect">
            <a:avLst/>
          </a:prstGeom>
        </p:spPr>
        <p:txBody>
          <a:bodyPr wrap="square">
            <a:spAutoFit/>
          </a:bodyPr>
          <a:lstStyle/>
          <a:p>
            <a:pPr lvl="0" algn="r"/>
            <a:r>
              <a:rPr lang="ja-JP" altLang="en-US" sz="2800" dirty="0" smtClean="0">
                <a:solidFill>
                  <a:srgbClr val="3366FF"/>
                </a:solidFill>
                <a:latin typeface="HG創英角ｺﾞｼｯｸUB"/>
                <a:ea typeface="HG創英角ｺﾞｼｯｸUB"/>
                <a:cs typeface="HG創英角ｺﾞｼｯｸUB"/>
              </a:rPr>
              <a:t>ということは？</a:t>
            </a:r>
            <a:endParaRPr lang="ja-JP" altLang="en-US" sz="2800" dirty="0">
              <a:solidFill>
                <a:srgbClr val="3366FF"/>
              </a:solidFill>
              <a:latin typeface="HG創英角ｺﾞｼｯｸUB"/>
              <a:ea typeface="HG創英角ｺﾞｼｯｸUB"/>
              <a:cs typeface="HG創英角ｺﾞｼｯｸUB"/>
            </a:endParaRPr>
          </a:p>
        </p:txBody>
      </p:sp>
      <p:sp>
        <p:nvSpPr>
          <p:cNvPr id="11" name="角丸四角形 10"/>
          <p:cNvSpPr/>
          <p:nvPr/>
        </p:nvSpPr>
        <p:spPr bwMode="auto">
          <a:xfrm>
            <a:off x="227014" y="4311650"/>
            <a:ext cx="1926683" cy="558860"/>
          </a:xfrm>
          <a:prstGeom prst="roundRect">
            <a:avLst>
              <a:gd name="adj" fmla="val 0"/>
            </a:avLst>
          </a:prstGeom>
          <a:solidFill>
            <a:srgbClr val="008000"/>
          </a:solidFill>
          <a:ln w="57150" cmpd="sng">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264"/>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許容水準</a:t>
            </a:r>
          </a:p>
        </p:txBody>
      </p:sp>
      <p:sp>
        <p:nvSpPr>
          <p:cNvPr id="13" name="角丸四角形 12"/>
          <p:cNvSpPr/>
          <p:nvPr/>
        </p:nvSpPr>
        <p:spPr bwMode="auto">
          <a:xfrm>
            <a:off x="6988424" y="4311650"/>
            <a:ext cx="1925390" cy="558860"/>
          </a:xfrm>
          <a:prstGeom prst="roundRect">
            <a:avLst>
              <a:gd name="adj" fmla="val 0"/>
            </a:avLst>
          </a:prstGeom>
          <a:solidFill>
            <a:srgbClr val="008000"/>
          </a:solidFill>
          <a:ln w="57150" cmpd="sng">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264"/>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達成基準</a:t>
            </a:r>
          </a:p>
        </p:txBody>
      </p:sp>
      <p:cxnSp>
        <p:nvCxnSpPr>
          <p:cNvPr id="14" name="直線コネクタ 13"/>
          <p:cNvCxnSpPr/>
          <p:nvPr/>
        </p:nvCxnSpPr>
        <p:spPr>
          <a:xfrm>
            <a:off x="227014" y="4930078"/>
            <a:ext cx="8686800" cy="1"/>
          </a:xfrm>
          <a:prstGeom prst="line">
            <a:avLst/>
          </a:prstGeom>
          <a:ln w="76200" cmpd="sng">
            <a:solidFill>
              <a:srgbClr val="8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7" name="二等辺三角形 16"/>
          <p:cNvSpPr/>
          <p:nvPr/>
        </p:nvSpPr>
        <p:spPr>
          <a:xfrm>
            <a:off x="2693988" y="4980938"/>
            <a:ext cx="3752849" cy="524512"/>
          </a:xfrm>
          <a:prstGeom prst="triangle">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4170303" y="5045670"/>
            <a:ext cx="800219" cy="461665"/>
          </a:xfrm>
          <a:prstGeom prst="rect">
            <a:avLst/>
          </a:prstGeom>
        </p:spPr>
        <p:txBody>
          <a:bodyPr wrap="none">
            <a:spAutoFit/>
          </a:bodyPr>
          <a:lstStyle/>
          <a:p>
            <a:pPr lvl="0" algn="ctr" defTabSz="914400" fontAlgn="base">
              <a:spcBef>
                <a:spcPts val="264"/>
              </a:spcBef>
              <a:spcAft>
                <a:spcPct val="0"/>
              </a:spcAft>
            </a:pPr>
            <a:r>
              <a:rPr kumimoji="0" lang="ja-JP" altLang="en-US" sz="2400" dirty="0" smtClean="0">
                <a:solidFill>
                  <a:srgbClr val="FFFFFF"/>
                </a:solidFill>
                <a:latin typeface="ＤＦＰ太丸ゴシック体"/>
                <a:ea typeface="ＤＦＰ太丸ゴシック体"/>
                <a:cs typeface="ＤＦＰ太丸ゴシック体"/>
              </a:rPr>
              <a:t>施策</a:t>
            </a:r>
            <a:endParaRPr kumimoji="0" lang="ja-JP" altLang="en-US" sz="2400" dirty="0">
              <a:solidFill>
                <a:srgbClr val="FFFFFF"/>
              </a:solidFill>
              <a:latin typeface="ＤＦＰ太丸ゴシック体"/>
              <a:ea typeface="ＤＦＰ太丸ゴシック体"/>
              <a:cs typeface="ＤＦＰ太丸ゴシック体"/>
            </a:endParaRPr>
          </a:p>
        </p:txBody>
      </p:sp>
      <p:sp>
        <p:nvSpPr>
          <p:cNvPr id="15" name="正方形/長方形 14"/>
          <p:cNvSpPr/>
          <p:nvPr/>
        </p:nvSpPr>
        <p:spPr>
          <a:xfrm>
            <a:off x="227014" y="5556250"/>
            <a:ext cx="8686800" cy="1006633"/>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114550" lvl="4" indent="-285750">
              <a:buFont typeface="Wingdings" charset="2"/>
              <a:buChar char="v"/>
            </a:pPr>
            <a:r>
              <a:rPr lang="ja-JP" altLang="en-US" sz="1600" dirty="0" smtClean="0">
                <a:solidFill>
                  <a:srgbClr val="FFFFFF"/>
                </a:solidFill>
                <a:latin typeface="ＭＳ Ｐゴシック"/>
                <a:cs typeface="ＭＳ Ｐゴシック"/>
              </a:rPr>
              <a:t>一元</a:t>
            </a:r>
            <a:r>
              <a:rPr lang="ja-JP" altLang="en-US" sz="1600" dirty="0">
                <a:solidFill>
                  <a:srgbClr val="FFFFFF"/>
                </a:solidFill>
                <a:latin typeface="ＭＳ Ｐゴシック"/>
                <a:cs typeface="ＭＳ Ｐゴシック"/>
              </a:rPr>
              <a:t>管理され利用状況を計測でき、利用ログを把握できる。</a:t>
            </a:r>
          </a:p>
          <a:p>
            <a:pPr marL="2114550" lvl="4" indent="-285750">
              <a:buFont typeface="Wingdings" charset="2"/>
              <a:buChar char="v"/>
            </a:pPr>
            <a:r>
              <a:rPr lang="ja-JP" altLang="en-US" sz="1600" dirty="0" smtClean="0">
                <a:solidFill>
                  <a:srgbClr val="FFFFFF"/>
                </a:solidFill>
                <a:latin typeface="ＭＳ Ｐゴシック"/>
                <a:cs typeface="ＭＳ Ｐゴシック"/>
              </a:rPr>
              <a:t>必要</a:t>
            </a:r>
            <a:r>
              <a:rPr lang="ja-JP" altLang="en-US" sz="1600" dirty="0">
                <a:solidFill>
                  <a:srgbClr val="FFFFFF"/>
                </a:solidFill>
                <a:latin typeface="ＭＳ Ｐゴシック"/>
                <a:cs typeface="ＭＳ Ｐゴシック"/>
              </a:rPr>
              <a:t>な時に必要な機能／性能／資源を調達・利用できる。</a:t>
            </a:r>
          </a:p>
          <a:p>
            <a:pPr marL="2114550" lvl="4" indent="-285750">
              <a:buFont typeface="Wingdings" charset="2"/>
              <a:buChar char="v"/>
            </a:pPr>
            <a:r>
              <a:rPr lang="ja-JP" altLang="en-US" sz="1600" dirty="0" smtClean="0">
                <a:solidFill>
                  <a:srgbClr val="FFFFFF"/>
                </a:solidFill>
                <a:latin typeface="ＭＳ Ｐゴシック"/>
                <a:cs typeface="ＭＳ Ｐゴシック"/>
              </a:rPr>
              <a:t>管理</a:t>
            </a:r>
            <a:r>
              <a:rPr lang="ja-JP" altLang="en-US" sz="1600" dirty="0">
                <a:solidFill>
                  <a:srgbClr val="FFFFFF"/>
                </a:solidFill>
                <a:latin typeface="ＭＳ Ｐゴシック"/>
                <a:cs typeface="ＭＳ Ｐゴシック"/>
              </a:rPr>
              <a:t>の対象が少なく、管理負担が少ない。</a:t>
            </a:r>
          </a:p>
        </p:txBody>
      </p:sp>
      <p:sp>
        <p:nvSpPr>
          <p:cNvPr id="16" name="テキスト ボックス 15"/>
          <p:cNvSpPr txBox="1"/>
          <p:nvPr/>
        </p:nvSpPr>
        <p:spPr>
          <a:xfrm>
            <a:off x="685800" y="5719429"/>
            <a:ext cx="1254670" cy="707886"/>
          </a:xfrm>
          <a:prstGeom prst="rect">
            <a:avLst/>
          </a:prstGeom>
          <a:noFill/>
        </p:spPr>
        <p:txBody>
          <a:bodyPr wrap="none" rtlCol="0">
            <a:spAutoFit/>
          </a:bodyPr>
          <a:lstStyle/>
          <a:p>
            <a:r>
              <a:rPr kumimoji="1" lang="ja-JP" altLang="en-US" sz="2000" dirty="0" smtClean="0">
                <a:solidFill>
                  <a:srgbClr val="FFFFFF"/>
                </a:solidFill>
              </a:rPr>
              <a:t>クラウドで</a:t>
            </a:r>
            <a:endParaRPr kumimoji="1" lang="en-US" altLang="ja-JP" sz="2000" dirty="0" smtClean="0">
              <a:solidFill>
                <a:srgbClr val="FFFFFF"/>
              </a:solidFill>
            </a:endParaRPr>
          </a:p>
          <a:p>
            <a:r>
              <a:rPr lang="ja-JP" altLang="en-US" sz="2000" dirty="0" smtClean="0">
                <a:solidFill>
                  <a:srgbClr val="FFFFFF"/>
                </a:solidFill>
              </a:rPr>
              <a:t>できること</a:t>
            </a:r>
            <a:endParaRPr kumimoji="1" lang="ja-JP" altLang="en-US" sz="2000" dirty="0">
              <a:solidFill>
                <a:srgbClr val="FFFFFF"/>
              </a:solidFill>
            </a:endParaRPr>
          </a:p>
        </p:txBody>
      </p:sp>
    </p:spTree>
    <p:extLst>
      <p:ext uri="{BB962C8B-B14F-4D97-AF65-F5344CB8AC3E}">
        <p14:creationId xmlns:p14="http://schemas.microsoft.com/office/powerpoint/2010/main" val="380005293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bwMode="auto">
          <a:xfrm>
            <a:off x="2188324" y="1186646"/>
            <a:ext cx="4773702" cy="4474693"/>
          </a:xfrm>
          <a:prstGeom prst="roundRect">
            <a:avLst>
              <a:gd name="adj" fmla="val 7731"/>
            </a:avLst>
          </a:prstGeom>
          <a:solidFill>
            <a:srgbClr val="FFFBD2"/>
          </a:solidFill>
          <a:ln w="57150" cmpd="sng">
            <a:solidFill>
              <a:srgbClr val="3366FF"/>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264"/>
              </a:spcBef>
              <a:spcAft>
                <a:spcPct val="0"/>
              </a:spcAft>
              <a:buClrTx/>
              <a:buSzTx/>
              <a:buFontTx/>
              <a:buNone/>
              <a:tabLst/>
            </a:pPr>
            <a:endParaRPr kumimoji="0" lang="ja-JP" altLang="en-US" sz="2800" b="0" i="0" u="none" strike="noStrike" cap="none" normalizeH="0" baseline="0" dirty="0" smtClean="0">
              <a:ln>
                <a:noFill/>
              </a:ln>
              <a:solidFill>
                <a:srgbClr val="3366FF"/>
              </a:solidFill>
              <a:effectLst/>
              <a:latin typeface="Arial" charset="0"/>
              <a:ea typeface="HG丸ｺﾞｼｯｸM-PRO" pitchFamily="50" charset="-128"/>
            </a:endParaRPr>
          </a:p>
        </p:txBody>
      </p:sp>
      <p:sp>
        <p:nvSpPr>
          <p:cNvPr id="3" name="タイトル 2"/>
          <p:cNvSpPr>
            <a:spLocks noGrp="1"/>
          </p:cNvSpPr>
          <p:nvPr>
            <p:ph type="title"/>
          </p:nvPr>
        </p:nvSpPr>
        <p:spPr/>
        <p:txBody>
          <a:bodyPr/>
          <a:lstStyle/>
          <a:p>
            <a:r>
              <a:rPr kumimoji="1" lang="ja-JP" altLang="en-US" dirty="0" smtClean="0"/>
              <a:t>クラウドで実現するガバナンス</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44</a:t>
            </a:fld>
            <a:endParaRPr kumimoji="1" lang="ja-JP" altLang="en-US"/>
          </a:p>
        </p:txBody>
      </p:sp>
      <p:sp>
        <p:nvSpPr>
          <p:cNvPr id="6" name="正方形/長方形 5"/>
          <p:cNvSpPr/>
          <p:nvPr/>
        </p:nvSpPr>
        <p:spPr>
          <a:xfrm>
            <a:off x="840761" y="713129"/>
            <a:ext cx="7468828" cy="461665"/>
          </a:xfrm>
          <a:prstGeom prst="rect">
            <a:avLst/>
          </a:prstGeom>
        </p:spPr>
        <p:txBody>
          <a:bodyPr wrap="square">
            <a:spAutoFit/>
          </a:bodyPr>
          <a:lstStyle/>
          <a:p>
            <a:pPr lvl="0" algn="ctr" defTabSz="914400" fontAlgn="base">
              <a:spcBef>
                <a:spcPts val="264"/>
              </a:spcBef>
              <a:spcAft>
                <a:spcPct val="0"/>
              </a:spcAft>
            </a:pPr>
            <a:r>
              <a:rPr kumimoji="0" lang="ja-JP" altLang="en-US" sz="2400" dirty="0">
                <a:solidFill>
                  <a:srgbClr val="3366FF"/>
                </a:solidFill>
                <a:latin typeface="ＤＦＰ太丸ゴシック体"/>
                <a:ea typeface="ＤＦＰ太丸ゴシック体"/>
                <a:cs typeface="ＤＦＰ太丸ゴシック体"/>
              </a:rPr>
              <a:t>ガバナンスを担保する</a:t>
            </a:r>
            <a:r>
              <a:rPr kumimoji="0" lang="ja-JP" altLang="en-US" sz="2000" dirty="0">
                <a:solidFill>
                  <a:srgbClr val="3366FF"/>
                </a:solidFill>
                <a:latin typeface="HG丸ｺﾞｼｯｸM-PRO"/>
                <a:ea typeface="HG丸ｺﾞｼｯｸM-PRO"/>
                <a:cs typeface="HG丸ｺﾞｼｯｸM-PRO"/>
              </a:rPr>
              <a:t>ために</a:t>
            </a:r>
            <a:r>
              <a:rPr kumimoji="0" lang="ja-JP" altLang="en-US" sz="2000" dirty="0" smtClean="0">
                <a:solidFill>
                  <a:srgbClr val="3366FF"/>
                </a:solidFill>
                <a:latin typeface="HG丸ｺﾞｼｯｸM-PRO"/>
                <a:ea typeface="HG丸ｺﾞｼｯｸM-PRO"/>
                <a:cs typeface="HG丸ｺﾞｼｯｸM-PRO"/>
              </a:rPr>
              <a:t>は・・・</a:t>
            </a:r>
            <a:endParaRPr kumimoji="0" lang="ja-JP" altLang="en-US" sz="2000" dirty="0">
              <a:solidFill>
                <a:srgbClr val="3366FF"/>
              </a:solidFill>
              <a:latin typeface="Arial" charset="0"/>
              <a:ea typeface="HG丸ｺﾞｼｯｸM-PRO" pitchFamily="50" charset="-128"/>
            </a:endParaRPr>
          </a:p>
        </p:txBody>
      </p:sp>
      <p:sp>
        <p:nvSpPr>
          <p:cNvPr id="11" name="円/楕円 10"/>
          <p:cNvSpPr/>
          <p:nvPr/>
        </p:nvSpPr>
        <p:spPr>
          <a:xfrm>
            <a:off x="3115319" y="1336756"/>
            <a:ext cx="2889598" cy="2774309"/>
          </a:xfrm>
          <a:prstGeom prst="ellipse">
            <a:avLst/>
          </a:prstGeom>
          <a:solidFill>
            <a:srgbClr val="008000">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円/楕円 11"/>
          <p:cNvSpPr/>
          <p:nvPr/>
        </p:nvSpPr>
        <p:spPr>
          <a:xfrm>
            <a:off x="2350278" y="1993048"/>
            <a:ext cx="2889598" cy="2774309"/>
          </a:xfrm>
          <a:prstGeom prst="ellipse">
            <a:avLst/>
          </a:prstGeom>
          <a:solidFill>
            <a:srgbClr val="800000">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円/楕円 12"/>
          <p:cNvSpPr/>
          <p:nvPr/>
        </p:nvSpPr>
        <p:spPr>
          <a:xfrm>
            <a:off x="3115319" y="2764402"/>
            <a:ext cx="2889598" cy="2774309"/>
          </a:xfrm>
          <a:prstGeom prst="ellipse">
            <a:avLst/>
          </a:prstGeom>
          <a:solidFill>
            <a:srgbClr val="FF6600">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円/楕円 13"/>
          <p:cNvSpPr/>
          <p:nvPr/>
        </p:nvSpPr>
        <p:spPr>
          <a:xfrm>
            <a:off x="3886730" y="1993048"/>
            <a:ext cx="2889598" cy="2774309"/>
          </a:xfrm>
          <a:prstGeom prst="ellipse">
            <a:avLst/>
          </a:prstGeom>
          <a:solidFill>
            <a:srgbClr val="3366FF">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テキスト ボックス 14"/>
          <p:cNvSpPr txBox="1"/>
          <p:nvPr/>
        </p:nvSpPr>
        <p:spPr>
          <a:xfrm>
            <a:off x="4160008" y="1469828"/>
            <a:ext cx="800219" cy="461665"/>
          </a:xfrm>
          <a:prstGeom prst="rect">
            <a:avLst/>
          </a:prstGeom>
          <a:noFill/>
        </p:spPr>
        <p:txBody>
          <a:bodyPr wrap="none" rtlCol="0">
            <a:spAutoFit/>
          </a:bodyPr>
          <a:lstStyle/>
          <a:p>
            <a:pPr algn="ctr"/>
            <a:r>
              <a:rPr kumimoji="1" lang="ja-JP" altLang="en-US" sz="2400" dirty="0" smtClean="0">
                <a:solidFill>
                  <a:schemeClr val="bg1"/>
                </a:solidFill>
                <a:latin typeface="ＤＦＰ太丸ゴシック体"/>
                <a:ea typeface="ＤＦＰ太丸ゴシック体"/>
                <a:cs typeface="ＤＦＰ太丸ゴシック体"/>
              </a:rPr>
              <a:t>効率</a:t>
            </a:r>
            <a:endParaRPr kumimoji="1" lang="ja-JP" altLang="en-US" sz="2400" dirty="0">
              <a:solidFill>
                <a:schemeClr val="bg1"/>
              </a:solidFill>
              <a:latin typeface="ＤＦＰ太丸ゴシック体"/>
              <a:ea typeface="ＤＦＰ太丸ゴシック体"/>
              <a:cs typeface="ＤＦＰ太丸ゴシック体"/>
            </a:endParaRPr>
          </a:p>
        </p:txBody>
      </p:sp>
      <p:sp>
        <p:nvSpPr>
          <p:cNvPr id="16" name="テキスト ボックス 15"/>
          <p:cNvSpPr txBox="1"/>
          <p:nvPr/>
        </p:nvSpPr>
        <p:spPr>
          <a:xfrm>
            <a:off x="4006120" y="4896165"/>
            <a:ext cx="1107996" cy="461665"/>
          </a:xfrm>
          <a:prstGeom prst="rect">
            <a:avLst/>
          </a:prstGeom>
          <a:noFill/>
        </p:spPr>
        <p:txBody>
          <a:bodyPr wrap="none" rtlCol="0">
            <a:spAutoFit/>
          </a:bodyPr>
          <a:lstStyle/>
          <a:p>
            <a:pPr algn="ctr"/>
            <a:r>
              <a:rPr kumimoji="1" lang="ja-JP" altLang="en-US" sz="2400" dirty="0" smtClean="0">
                <a:solidFill>
                  <a:schemeClr val="bg1"/>
                </a:solidFill>
                <a:latin typeface="ＤＦＰ太丸ゴシック体"/>
                <a:ea typeface="ＤＦＰ太丸ゴシック体"/>
                <a:cs typeface="ＤＦＰ太丸ゴシック体"/>
              </a:rPr>
              <a:t>利便性</a:t>
            </a:r>
            <a:endParaRPr kumimoji="1" lang="ja-JP" altLang="en-US" sz="2400" dirty="0">
              <a:solidFill>
                <a:schemeClr val="bg1"/>
              </a:solidFill>
              <a:latin typeface="ＤＦＰ太丸ゴシック体"/>
              <a:ea typeface="ＤＦＰ太丸ゴシック体"/>
              <a:cs typeface="ＤＦＰ太丸ゴシック体"/>
            </a:endParaRPr>
          </a:p>
        </p:txBody>
      </p:sp>
      <p:sp>
        <p:nvSpPr>
          <p:cNvPr id="17" name="テキスト ボックス 16"/>
          <p:cNvSpPr txBox="1"/>
          <p:nvPr/>
        </p:nvSpPr>
        <p:spPr>
          <a:xfrm>
            <a:off x="2350278" y="3127167"/>
            <a:ext cx="1107996" cy="461665"/>
          </a:xfrm>
          <a:prstGeom prst="rect">
            <a:avLst/>
          </a:prstGeom>
          <a:noFill/>
        </p:spPr>
        <p:txBody>
          <a:bodyPr wrap="none" rtlCol="0">
            <a:spAutoFit/>
          </a:bodyPr>
          <a:lstStyle/>
          <a:p>
            <a:pPr algn="ctr"/>
            <a:r>
              <a:rPr kumimoji="1" lang="ja-JP" altLang="en-US" sz="2400" dirty="0" smtClean="0">
                <a:solidFill>
                  <a:schemeClr val="bg1"/>
                </a:solidFill>
                <a:latin typeface="ＤＦＰ太丸ゴシック体"/>
                <a:ea typeface="ＤＦＰ太丸ゴシック体"/>
                <a:cs typeface="ＤＦＰ太丸ゴシック体"/>
              </a:rPr>
              <a:t>コスト</a:t>
            </a:r>
            <a:endParaRPr kumimoji="1" lang="ja-JP" altLang="en-US" sz="2400" dirty="0">
              <a:solidFill>
                <a:schemeClr val="bg1"/>
              </a:solidFill>
              <a:latin typeface="ＤＦＰ太丸ゴシック体"/>
              <a:ea typeface="ＤＦＰ太丸ゴシック体"/>
              <a:cs typeface="ＤＦＰ太丸ゴシック体"/>
            </a:endParaRPr>
          </a:p>
        </p:txBody>
      </p:sp>
      <p:sp>
        <p:nvSpPr>
          <p:cNvPr id="18" name="テキスト ボックス 17"/>
          <p:cNvSpPr txBox="1"/>
          <p:nvPr/>
        </p:nvSpPr>
        <p:spPr>
          <a:xfrm>
            <a:off x="5668332" y="3127167"/>
            <a:ext cx="1107996" cy="461665"/>
          </a:xfrm>
          <a:prstGeom prst="rect">
            <a:avLst/>
          </a:prstGeom>
          <a:noFill/>
        </p:spPr>
        <p:txBody>
          <a:bodyPr wrap="none" rtlCol="0">
            <a:spAutoFit/>
          </a:bodyPr>
          <a:lstStyle/>
          <a:p>
            <a:pPr algn="r"/>
            <a:r>
              <a:rPr kumimoji="1" lang="ja-JP" altLang="en-US" sz="2400" dirty="0" smtClean="0">
                <a:solidFill>
                  <a:schemeClr val="bg1"/>
                </a:solidFill>
                <a:latin typeface="ＤＦＰ太丸ゴシック体"/>
                <a:ea typeface="ＤＦＰ太丸ゴシック体"/>
                <a:cs typeface="ＤＦＰ太丸ゴシック体"/>
              </a:rPr>
              <a:t>リスク</a:t>
            </a:r>
            <a:endParaRPr kumimoji="1" lang="ja-JP" altLang="en-US" sz="2400" dirty="0">
              <a:solidFill>
                <a:schemeClr val="bg1"/>
              </a:solidFill>
              <a:latin typeface="ＤＦＰ太丸ゴシック体"/>
              <a:ea typeface="ＤＦＰ太丸ゴシック体"/>
              <a:cs typeface="ＤＦＰ太丸ゴシック体"/>
            </a:endParaRPr>
          </a:p>
        </p:txBody>
      </p:sp>
      <p:sp>
        <p:nvSpPr>
          <p:cNvPr id="19" name="テキスト ボックス 18"/>
          <p:cNvSpPr txBox="1"/>
          <p:nvPr/>
        </p:nvSpPr>
        <p:spPr>
          <a:xfrm>
            <a:off x="3570104" y="2868595"/>
            <a:ext cx="1980029" cy="892552"/>
          </a:xfrm>
          <a:prstGeom prst="rect">
            <a:avLst/>
          </a:prstGeom>
          <a:noFill/>
        </p:spPr>
        <p:txBody>
          <a:bodyPr wrap="none" rtlCol="0">
            <a:spAutoFit/>
          </a:bodyPr>
          <a:lstStyle/>
          <a:p>
            <a:pPr algn="ctr"/>
            <a:r>
              <a:rPr kumimoji="1" lang="ja-JP" altLang="en-US" sz="2800" dirty="0" smtClean="0">
                <a:solidFill>
                  <a:schemeClr val="bg1"/>
                </a:solidFill>
                <a:latin typeface="ＤＦＰ太丸ゴシック体"/>
                <a:ea typeface="ＤＦＰ太丸ゴシック体"/>
                <a:cs typeface="ＤＦＰ太丸ゴシック体"/>
              </a:rPr>
              <a:t>ガバナンス</a:t>
            </a:r>
            <a:endParaRPr kumimoji="1" lang="en-US" altLang="ja-JP" sz="2800" dirty="0" smtClean="0">
              <a:solidFill>
                <a:schemeClr val="bg1"/>
              </a:solidFill>
              <a:latin typeface="ＤＦＰ太丸ゴシック体"/>
              <a:ea typeface="ＤＦＰ太丸ゴシック体"/>
              <a:cs typeface="ＤＦＰ太丸ゴシック体"/>
            </a:endParaRPr>
          </a:p>
          <a:p>
            <a:pPr algn="ctr"/>
            <a:r>
              <a:rPr lang="en-US" altLang="ja-JP" sz="2400" dirty="0" smtClean="0">
                <a:solidFill>
                  <a:schemeClr val="bg1"/>
                </a:solidFill>
                <a:latin typeface="Arial"/>
                <a:ea typeface="ＤＦＰ太丸ゴシック体"/>
                <a:cs typeface="Arial"/>
              </a:rPr>
              <a:t>Governance</a:t>
            </a:r>
            <a:endParaRPr kumimoji="1" lang="ja-JP" altLang="en-US" sz="2400" dirty="0">
              <a:solidFill>
                <a:schemeClr val="bg1"/>
              </a:solidFill>
              <a:latin typeface="Arial"/>
              <a:ea typeface="ＤＦＰ太丸ゴシック体"/>
              <a:cs typeface="Arial"/>
            </a:endParaRPr>
          </a:p>
        </p:txBody>
      </p:sp>
      <p:sp>
        <p:nvSpPr>
          <p:cNvPr id="21" name="正方形/長方形 20"/>
          <p:cNvSpPr/>
          <p:nvPr/>
        </p:nvSpPr>
        <p:spPr>
          <a:xfrm>
            <a:off x="552957" y="1186646"/>
            <a:ext cx="1017432" cy="4474693"/>
          </a:xfrm>
          <a:prstGeom prst="rect">
            <a:avLst/>
          </a:prstGeom>
          <a:solidFill>
            <a:srgbClr val="3366FF"/>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2800" dirty="0" smtClean="0">
                <a:solidFill>
                  <a:srgbClr val="FFFFFF"/>
                </a:solidFill>
                <a:latin typeface="ＭＳ Ｐゴシック"/>
                <a:ea typeface="ＭＳ Ｐゴシック"/>
                <a:cs typeface="ＭＳ Ｐゴシック"/>
              </a:rPr>
              <a:t>状況が見える</a:t>
            </a:r>
            <a:endParaRPr kumimoji="1" lang="ja-JP" altLang="en-US" sz="2800" dirty="0">
              <a:solidFill>
                <a:srgbClr val="FFFFFF"/>
              </a:solidFill>
              <a:latin typeface="ＭＳ Ｐゴシック"/>
              <a:ea typeface="ＭＳ Ｐゴシック"/>
              <a:cs typeface="ＭＳ Ｐゴシック"/>
            </a:endParaRPr>
          </a:p>
        </p:txBody>
      </p:sp>
      <p:sp>
        <p:nvSpPr>
          <p:cNvPr id="22" name="正方形/長方形 21"/>
          <p:cNvSpPr/>
          <p:nvPr/>
        </p:nvSpPr>
        <p:spPr>
          <a:xfrm>
            <a:off x="7542536" y="1186646"/>
            <a:ext cx="1017432" cy="4474693"/>
          </a:xfrm>
          <a:prstGeom prst="rect">
            <a:avLst/>
          </a:prstGeom>
          <a:solidFill>
            <a:srgbClr val="3366FF"/>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2800" dirty="0" smtClean="0">
                <a:solidFill>
                  <a:srgbClr val="FFFFFF"/>
                </a:solidFill>
                <a:latin typeface="ＭＳ Ｐゴシック"/>
                <a:ea typeface="ＭＳ Ｐゴシック"/>
                <a:cs typeface="ＭＳ Ｐゴシック"/>
              </a:rPr>
              <a:t>状況がコントロールできる</a:t>
            </a:r>
            <a:endParaRPr kumimoji="1" lang="ja-JP" altLang="en-US" sz="2800" dirty="0">
              <a:solidFill>
                <a:srgbClr val="FFFFFF"/>
              </a:solidFill>
              <a:latin typeface="ＭＳ Ｐゴシック"/>
              <a:ea typeface="ＭＳ Ｐゴシック"/>
              <a:cs typeface="ＭＳ Ｐゴシック"/>
            </a:endParaRPr>
          </a:p>
        </p:txBody>
      </p:sp>
      <p:sp>
        <p:nvSpPr>
          <p:cNvPr id="23" name="二等辺三角形 22"/>
          <p:cNvSpPr/>
          <p:nvPr/>
        </p:nvSpPr>
        <p:spPr>
          <a:xfrm rot="16200000" flipH="1">
            <a:off x="6037295" y="3017741"/>
            <a:ext cx="2774310" cy="724927"/>
          </a:xfrm>
          <a:prstGeom prst="triangle">
            <a:avLst/>
          </a:prstGeom>
          <a:solidFill>
            <a:srgbClr val="3366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二等辺三角形 23"/>
          <p:cNvSpPr/>
          <p:nvPr/>
        </p:nvSpPr>
        <p:spPr>
          <a:xfrm rot="5400000">
            <a:off x="376821" y="3017740"/>
            <a:ext cx="2774311" cy="724927"/>
          </a:xfrm>
          <a:prstGeom prst="triangle">
            <a:avLst/>
          </a:prstGeom>
          <a:solidFill>
            <a:srgbClr val="3366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正方形/長方形 24"/>
          <p:cNvSpPr/>
          <p:nvPr/>
        </p:nvSpPr>
        <p:spPr>
          <a:xfrm>
            <a:off x="552956" y="5829886"/>
            <a:ext cx="8007011" cy="73299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marL="2114550" lvl="4" indent="-285750">
              <a:buFont typeface="Wingdings" charset="2"/>
              <a:buChar char="v"/>
            </a:pPr>
            <a:r>
              <a:rPr kumimoji="1" lang="ja-JP" altLang="en-US" sz="1400" dirty="0" smtClean="0">
                <a:solidFill>
                  <a:srgbClr val="FFFFFF"/>
                </a:solidFill>
                <a:latin typeface="ＭＳ Ｐゴシック"/>
                <a:ea typeface="ＭＳ Ｐゴシック"/>
                <a:cs typeface="ＭＳ Ｐゴシック"/>
              </a:rPr>
              <a:t>一元管理され、利用状況を計測でき、利用ログを把握できる。</a:t>
            </a:r>
            <a:endParaRPr kumimoji="1" lang="en-US" altLang="ja-JP" sz="1400" dirty="0" smtClean="0">
              <a:solidFill>
                <a:srgbClr val="FFFFFF"/>
              </a:solidFill>
              <a:latin typeface="ＭＳ Ｐゴシック"/>
              <a:ea typeface="ＭＳ Ｐゴシック"/>
              <a:cs typeface="ＭＳ Ｐゴシック"/>
            </a:endParaRPr>
          </a:p>
          <a:p>
            <a:pPr marL="2114550" lvl="4" indent="-285750">
              <a:buFont typeface="Wingdings" charset="2"/>
              <a:buChar char="v"/>
            </a:pPr>
            <a:r>
              <a:rPr lang="ja-JP" altLang="en-US" sz="1400" dirty="0" smtClean="0">
                <a:solidFill>
                  <a:srgbClr val="FFFFFF"/>
                </a:solidFill>
                <a:latin typeface="ＭＳ Ｐゴシック"/>
                <a:ea typeface="ＭＳ Ｐゴシック"/>
                <a:cs typeface="ＭＳ Ｐゴシック"/>
              </a:rPr>
              <a:t>必要な時に必要な機能／性能／資源をプロビジョニングできる。</a:t>
            </a:r>
            <a:endParaRPr lang="en-US" altLang="ja-JP" sz="1400" dirty="0" smtClean="0">
              <a:solidFill>
                <a:srgbClr val="FFFFFF"/>
              </a:solidFill>
              <a:latin typeface="ＭＳ Ｐゴシック"/>
              <a:ea typeface="ＭＳ Ｐゴシック"/>
              <a:cs typeface="ＭＳ Ｐゴシック"/>
            </a:endParaRPr>
          </a:p>
          <a:p>
            <a:pPr marL="2114550" lvl="4" indent="-285750">
              <a:buFont typeface="Wingdings" charset="2"/>
              <a:buChar char="v"/>
            </a:pPr>
            <a:r>
              <a:rPr kumimoji="1" lang="ja-JP" altLang="en-US" sz="1400" dirty="0" smtClean="0">
                <a:solidFill>
                  <a:srgbClr val="FFFFFF"/>
                </a:solidFill>
                <a:latin typeface="ＭＳ Ｐゴシック"/>
                <a:ea typeface="ＭＳ Ｐゴシック"/>
                <a:cs typeface="ＭＳ Ｐゴシック"/>
              </a:rPr>
              <a:t>管理の対象を減らすことができる。</a:t>
            </a:r>
            <a:endParaRPr kumimoji="1" lang="ja-JP" altLang="en-US" sz="1400" dirty="0">
              <a:solidFill>
                <a:srgbClr val="FFFFFF"/>
              </a:solidFill>
              <a:latin typeface="ＭＳ Ｐゴシック"/>
              <a:ea typeface="ＭＳ Ｐゴシック"/>
              <a:cs typeface="ＭＳ Ｐゴシック"/>
            </a:endParaRPr>
          </a:p>
        </p:txBody>
      </p:sp>
      <p:sp>
        <p:nvSpPr>
          <p:cNvPr id="26" name="テキスト ボックス 25"/>
          <p:cNvSpPr txBox="1"/>
          <p:nvPr/>
        </p:nvSpPr>
        <p:spPr>
          <a:xfrm>
            <a:off x="828279" y="5878179"/>
            <a:ext cx="1146468" cy="646331"/>
          </a:xfrm>
          <a:prstGeom prst="rect">
            <a:avLst/>
          </a:prstGeom>
          <a:noFill/>
        </p:spPr>
        <p:txBody>
          <a:bodyPr wrap="none" rtlCol="0">
            <a:spAutoFit/>
          </a:bodyPr>
          <a:lstStyle/>
          <a:p>
            <a:r>
              <a:rPr kumimoji="1" lang="ja-JP" altLang="en-US" dirty="0" smtClean="0">
                <a:solidFill>
                  <a:srgbClr val="FFFFFF"/>
                </a:solidFill>
              </a:rPr>
              <a:t>クラウドで</a:t>
            </a:r>
            <a:endParaRPr kumimoji="1" lang="en-US" altLang="ja-JP" dirty="0" smtClean="0">
              <a:solidFill>
                <a:srgbClr val="FFFFFF"/>
              </a:solidFill>
            </a:endParaRPr>
          </a:p>
          <a:p>
            <a:r>
              <a:rPr lang="ja-JP" altLang="en-US" dirty="0" smtClean="0">
                <a:solidFill>
                  <a:srgbClr val="FFFFFF"/>
                </a:solidFill>
              </a:rPr>
              <a:t>できること</a:t>
            </a:r>
            <a:endParaRPr kumimoji="1" lang="ja-JP" altLang="en-US" dirty="0">
              <a:solidFill>
                <a:srgbClr val="FFFFFF"/>
              </a:solidFill>
            </a:endParaRPr>
          </a:p>
        </p:txBody>
      </p:sp>
      <p:pic>
        <p:nvPicPr>
          <p:cNvPr id="4" name="図 3" descr="MC900429829.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513" y="4410078"/>
            <a:ext cx="1374491" cy="1251261"/>
          </a:xfrm>
          <a:prstGeom prst="rect">
            <a:avLst/>
          </a:prstGeom>
        </p:spPr>
      </p:pic>
      <p:sp>
        <p:nvSpPr>
          <p:cNvPr id="5" name="二等辺三角形 4"/>
          <p:cNvSpPr/>
          <p:nvPr/>
        </p:nvSpPr>
        <p:spPr>
          <a:xfrm>
            <a:off x="3886730" y="5621904"/>
            <a:ext cx="1339850" cy="282261"/>
          </a:xfrm>
          <a:prstGeom prst="triangl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86954616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Grp="1" noChangeArrowheads="1"/>
          </p:cNvSpPr>
          <p:nvPr>
            <p:ph type="title"/>
          </p:nvPr>
        </p:nvSpPr>
        <p:spPr>
          <a:xfrm>
            <a:off x="152400" y="152400"/>
            <a:ext cx="8991600" cy="533400"/>
          </a:xfrm>
        </p:spPr>
        <p:txBody>
          <a:bodyPr/>
          <a:lstStyle/>
          <a:p>
            <a:pPr eaLnBrk="1" hangingPunct="1"/>
            <a:r>
              <a:rPr lang="ja-JP" altLang="en-US" sz="2800" dirty="0" smtClean="0">
                <a:ea typeface="ＭＳ Ｐゴシック" charset="-128"/>
              </a:rPr>
              <a:t>セキュリティが心配という都市伝説</a:t>
            </a:r>
            <a:endParaRPr lang="ja-JP" altLang="en-US" sz="1800" dirty="0" smtClean="0">
              <a:ea typeface="ＭＳ Ｐゴシック" charset="-128"/>
            </a:endParaRPr>
          </a:p>
        </p:txBody>
      </p:sp>
      <p:sp>
        <p:nvSpPr>
          <p:cNvPr id="10" name="角丸四角形 9"/>
          <p:cNvSpPr/>
          <p:nvPr/>
        </p:nvSpPr>
        <p:spPr bwMode="auto">
          <a:xfrm>
            <a:off x="228600" y="1117534"/>
            <a:ext cx="8686800" cy="1447800"/>
          </a:xfrm>
          <a:prstGeom prst="roundRect">
            <a:avLst>
              <a:gd name="adj" fmla="val 0"/>
            </a:avLst>
          </a:prstGeom>
          <a:solidFill>
            <a:srgbClr val="33ACBD"/>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90"/>
              </a:solidFill>
              <a:effectLst/>
              <a:latin typeface="Arial"/>
              <a:ea typeface="ＭＳ Ｐゴシック"/>
              <a:cs typeface="Arial"/>
            </a:endParaRPr>
          </a:p>
        </p:txBody>
      </p:sp>
      <p:sp>
        <p:nvSpPr>
          <p:cNvPr id="18" name="角丸四角形 17"/>
          <p:cNvSpPr/>
          <p:nvPr/>
        </p:nvSpPr>
        <p:spPr bwMode="auto">
          <a:xfrm>
            <a:off x="228600" y="2641534"/>
            <a:ext cx="8686800" cy="1447800"/>
          </a:xfrm>
          <a:prstGeom prst="roundRect">
            <a:avLst>
              <a:gd name="adj" fmla="val 0"/>
            </a:avLst>
          </a:prstGeom>
          <a:solidFill>
            <a:srgbClr val="33ACBD"/>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90"/>
              </a:solidFill>
              <a:effectLst/>
              <a:latin typeface="Arial"/>
              <a:ea typeface="ＭＳ Ｐゴシック"/>
              <a:cs typeface="Arial"/>
            </a:endParaRPr>
          </a:p>
        </p:txBody>
      </p:sp>
      <p:sp>
        <p:nvSpPr>
          <p:cNvPr id="19" name="角丸四角形 18"/>
          <p:cNvSpPr/>
          <p:nvPr/>
        </p:nvSpPr>
        <p:spPr bwMode="auto">
          <a:xfrm>
            <a:off x="228600" y="4165534"/>
            <a:ext cx="8686800" cy="1447800"/>
          </a:xfrm>
          <a:prstGeom prst="roundRect">
            <a:avLst>
              <a:gd name="adj" fmla="val 0"/>
            </a:avLst>
          </a:prstGeom>
          <a:solidFill>
            <a:srgbClr val="33ACBD"/>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90"/>
              </a:solidFill>
              <a:effectLst/>
              <a:latin typeface="Arial"/>
              <a:ea typeface="ＭＳ Ｐゴシック"/>
              <a:cs typeface="Arial"/>
            </a:endParaRPr>
          </a:p>
        </p:txBody>
      </p:sp>
      <p:sp>
        <p:nvSpPr>
          <p:cNvPr id="14" name="テキスト ボックス 13"/>
          <p:cNvSpPr txBox="1"/>
          <p:nvPr/>
        </p:nvSpPr>
        <p:spPr>
          <a:xfrm>
            <a:off x="409783" y="1286860"/>
            <a:ext cx="3534541" cy="400110"/>
          </a:xfrm>
          <a:prstGeom prst="rect">
            <a:avLst/>
          </a:prstGeom>
          <a:noFill/>
        </p:spPr>
        <p:txBody>
          <a:bodyPr wrap="none" rtlCol="0">
            <a:spAutoFit/>
          </a:bodyPr>
          <a:lstStyle/>
          <a:p>
            <a:r>
              <a:rPr kumimoji="1" lang="ja-JP" altLang="en-US" sz="2000" dirty="0" smtClean="0">
                <a:solidFill>
                  <a:srgbClr val="FFFF00"/>
                </a:solidFill>
                <a:latin typeface="Arial"/>
                <a:ea typeface="ＭＳ Ｐゴシック"/>
                <a:cs typeface="Arial"/>
              </a:rPr>
              <a:t>セキュリティ</a:t>
            </a:r>
            <a:r>
              <a:rPr kumimoji="1" lang="ja-JP" altLang="en-US" sz="1400" dirty="0" smtClean="0">
                <a:solidFill>
                  <a:srgbClr val="FFFFFF"/>
                </a:solidFill>
                <a:latin typeface="Arial"/>
                <a:ea typeface="ＭＳ Ｐゴシック"/>
                <a:cs typeface="Arial"/>
              </a:rPr>
              <a:t>が心配なので使えない？！</a:t>
            </a:r>
            <a:endParaRPr kumimoji="1" lang="ja-JP" altLang="en-US" sz="1400" dirty="0">
              <a:solidFill>
                <a:srgbClr val="FFFFFF"/>
              </a:solidFill>
              <a:latin typeface="Arial"/>
              <a:ea typeface="ＭＳ Ｐゴシック"/>
              <a:cs typeface="Arial"/>
            </a:endParaRPr>
          </a:p>
        </p:txBody>
      </p:sp>
      <p:sp>
        <p:nvSpPr>
          <p:cNvPr id="22" name="テキスト ボックス 21"/>
          <p:cNvSpPr txBox="1"/>
          <p:nvPr/>
        </p:nvSpPr>
        <p:spPr>
          <a:xfrm>
            <a:off x="409783" y="2793934"/>
            <a:ext cx="5455340" cy="400110"/>
          </a:xfrm>
          <a:prstGeom prst="rect">
            <a:avLst/>
          </a:prstGeom>
          <a:noFill/>
        </p:spPr>
        <p:txBody>
          <a:bodyPr wrap="none" rtlCol="0">
            <a:spAutoFit/>
          </a:bodyPr>
          <a:lstStyle/>
          <a:p>
            <a:r>
              <a:rPr kumimoji="1" lang="ja-JP" altLang="en-US" sz="2000" dirty="0" smtClean="0">
                <a:solidFill>
                  <a:srgbClr val="FFFF00"/>
                </a:solidFill>
                <a:latin typeface="Arial"/>
                <a:ea typeface="ＭＳ Ｐゴシック"/>
                <a:cs typeface="Arial"/>
              </a:rPr>
              <a:t>ネットワーク・パフォーマンス</a:t>
            </a:r>
            <a:r>
              <a:rPr kumimoji="1" lang="ja-JP" altLang="en-US" sz="1400" dirty="0" smtClean="0">
                <a:solidFill>
                  <a:srgbClr val="FFFFFF"/>
                </a:solidFill>
                <a:latin typeface="Arial"/>
                <a:ea typeface="ＭＳ Ｐゴシック"/>
                <a:cs typeface="Arial"/>
              </a:rPr>
              <a:t>が</a:t>
            </a:r>
            <a:r>
              <a:rPr lang="ja-JP" altLang="en-US" sz="1400" dirty="0" smtClean="0">
                <a:solidFill>
                  <a:srgbClr val="FFFFFF"/>
                </a:solidFill>
                <a:latin typeface="Arial"/>
                <a:ea typeface="ＭＳ Ｐゴシック"/>
                <a:cs typeface="Arial"/>
              </a:rPr>
              <a:t>不安定なので</a:t>
            </a:r>
            <a:r>
              <a:rPr kumimoji="1" lang="ja-JP" altLang="en-US" sz="1400" dirty="0" smtClean="0">
                <a:solidFill>
                  <a:srgbClr val="FFFFFF"/>
                </a:solidFill>
                <a:latin typeface="Arial"/>
                <a:ea typeface="ＭＳ Ｐゴシック"/>
                <a:cs typeface="Arial"/>
              </a:rPr>
              <a:t>使えない？！</a:t>
            </a:r>
            <a:endParaRPr kumimoji="1" lang="ja-JP" altLang="en-US" sz="1400" dirty="0">
              <a:solidFill>
                <a:srgbClr val="FFFFFF"/>
              </a:solidFill>
              <a:latin typeface="Arial"/>
              <a:ea typeface="ＭＳ Ｐゴシック"/>
              <a:cs typeface="Arial"/>
            </a:endParaRPr>
          </a:p>
        </p:txBody>
      </p:sp>
      <p:sp>
        <p:nvSpPr>
          <p:cNvPr id="23" name="テキスト ボックス 22"/>
          <p:cNvSpPr txBox="1"/>
          <p:nvPr/>
        </p:nvSpPr>
        <p:spPr>
          <a:xfrm>
            <a:off x="409783" y="4298069"/>
            <a:ext cx="5465258" cy="400110"/>
          </a:xfrm>
          <a:prstGeom prst="rect">
            <a:avLst/>
          </a:prstGeom>
          <a:noFill/>
        </p:spPr>
        <p:txBody>
          <a:bodyPr wrap="none" rtlCol="0">
            <a:spAutoFit/>
          </a:bodyPr>
          <a:lstStyle/>
          <a:p>
            <a:r>
              <a:rPr kumimoji="1" lang="ja-JP" altLang="en-US" sz="2000" dirty="0" smtClean="0">
                <a:solidFill>
                  <a:srgbClr val="FFFF00"/>
                </a:solidFill>
                <a:latin typeface="Arial"/>
                <a:ea typeface="ＭＳ Ｐゴシック"/>
                <a:cs typeface="Arial"/>
              </a:rPr>
              <a:t>既存システムからの移行</a:t>
            </a:r>
            <a:r>
              <a:rPr kumimoji="1" lang="ja-JP" altLang="en-US" sz="1400" dirty="0" smtClean="0">
                <a:solidFill>
                  <a:srgbClr val="FFFFFF"/>
                </a:solidFill>
                <a:latin typeface="Arial"/>
                <a:ea typeface="ＭＳ Ｐゴシック"/>
                <a:cs typeface="Arial"/>
              </a:rPr>
              <a:t>に手間がかかるので使えない？！</a:t>
            </a:r>
            <a:endParaRPr kumimoji="1" lang="ja-JP" altLang="en-US" sz="1400" dirty="0">
              <a:solidFill>
                <a:srgbClr val="FFFFFF"/>
              </a:solidFill>
              <a:latin typeface="Arial"/>
              <a:ea typeface="ＭＳ Ｐゴシック"/>
              <a:cs typeface="Arial"/>
            </a:endParaRPr>
          </a:p>
        </p:txBody>
      </p:sp>
      <p:sp>
        <p:nvSpPr>
          <p:cNvPr id="15" name="正方形/長方形 14"/>
          <p:cNvSpPr/>
          <p:nvPr/>
        </p:nvSpPr>
        <p:spPr>
          <a:xfrm>
            <a:off x="457200" y="1674270"/>
            <a:ext cx="8458200" cy="738664"/>
          </a:xfrm>
          <a:prstGeom prst="rect">
            <a:avLst/>
          </a:prstGeom>
        </p:spPr>
        <p:txBody>
          <a:bodyPr wrap="square">
            <a:spAutoFit/>
          </a:bodyPr>
          <a:lstStyle/>
          <a:p>
            <a:pPr marL="171450" indent="-171450">
              <a:buFont typeface="Wingdings" charset="2"/>
              <a:buChar char="v"/>
            </a:pPr>
            <a:r>
              <a:rPr lang="ja-JP" altLang="en-US" sz="1400" dirty="0" smtClean="0">
                <a:solidFill>
                  <a:srgbClr val="FFFFFF"/>
                </a:solidFill>
                <a:latin typeface="Arial"/>
                <a:ea typeface="ＭＳ Ｐゴシック"/>
                <a:cs typeface="Arial"/>
              </a:rPr>
              <a:t>セキュリティ専門部隊が、</a:t>
            </a:r>
            <a:r>
              <a:rPr lang="ja-JP" altLang="ja-JP" sz="1400" dirty="0" smtClean="0">
                <a:solidFill>
                  <a:srgbClr val="FFFFFF"/>
                </a:solidFill>
                <a:latin typeface="Arial"/>
                <a:ea typeface="ＭＳ Ｐゴシック"/>
                <a:cs typeface="Arial"/>
              </a:rPr>
              <a:t>データセンター</a:t>
            </a:r>
            <a:r>
              <a:rPr lang="ja-JP" altLang="ja-JP" sz="1400" dirty="0">
                <a:solidFill>
                  <a:srgbClr val="FFFFFF"/>
                </a:solidFill>
                <a:latin typeface="Arial"/>
                <a:ea typeface="ＭＳ Ｐゴシック"/>
                <a:cs typeface="Arial"/>
              </a:rPr>
              <a:t>やネットワークなど物理</a:t>
            </a:r>
            <a:r>
              <a:rPr lang="ja-JP" altLang="ja-JP" sz="1400" dirty="0" smtClean="0">
                <a:solidFill>
                  <a:srgbClr val="FFFFFF"/>
                </a:solidFill>
                <a:latin typeface="Arial"/>
                <a:ea typeface="ＭＳ Ｐゴシック"/>
                <a:cs typeface="Arial"/>
              </a:rPr>
              <a:t>インフラ</a:t>
            </a:r>
            <a:r>
              <a:rPr lang="ja-JP" altLang="en-US" sz="1400" dirty="0" smtClean="0">
                <a:solidFill>
                  <a:srgbClr val="FFFFFF"/>
                </a:solidFill>
                <a:latin typeface="Arial"/>
                <a:ea typeface="ＭＳ Ｐゴシック"/>
                <a:cs typeface="Arial"/>
              </a:rPr>
              <a:t>を</a:t>
            </a:r>
            <a:r>
              <a:rPr lang="en-US" altLang="ja-JP" sz="1400" dirty="0" smtClean="0">
                <a:solidFill>
                  <a:srgbClr val="FFFFFF"/>
                </a:solidFill>
                <a:latin typeface="Arial"/>
                <a:ea typeface="ＭＳ Ｐゴシック"/>
                <a:cs typeface="Arial"/>
              </a:rPr>
              <a:t>24</a:t>
            </a:r>
            <a:r>
              <a:rPr lang="ja-JP" altLang="ja-JP" sz="1400" dirty="0">
                <a:solidFill>
                  <a:srgbClr val="FFFFFF"/>
                </a:solidFill>
                <a:latin typeface="Arial"/>
                <a:ea typeface="ＭＳ Ｐゴシック"/>
                <a:cs typeface="Arial"/>
              </a:rPr>
              <a:t>時間</a:t>
            </a:r>
            <a:r>
              <a:rPr lang="en-US" altLang="ja-JP" sz="1400" dirty="0">
                <a:solidFill>
                  <a:srgbClr val="FFFFFF"/>
                </a:solidFill>
                <a:latin typeface="Arial"/>
                <a:ea typeface="ＭＳ Ｐゴシック"/>
                <a:cs typeface="Arial"/>
              </a:rPr>
              <a:t>365</a:t>
            </a:r>
            <a:r>
              <a:rPr lang="ja-JP" altLang="ja-JP" sz="1400" dirty="0" smtClean="0">
                <a:solidFill>
                  <a:srgbClr val="FFFFFF"/>
                </a:solidFill>
                <a:latin typeface="Arial"/>
                <a:ea typeface="ＭＳ Ｐゴシック"/>
                <a:cs typeface="Arial"/>
              </a:rPr>
              <a:t>日</a:t>
            </a:r>
            <a:r>
              <a:rPr lang="ja-JP" altLang="en-US" sz="1400" dirty="0" smtClean="0">
                <a:solidFill>
                  <a:srgbClr val="FFFFFF"/>
                </a:solidFill>
                <a:latin typeface="Arial"/>
                <a:ea typeface="ＭＳ Ｐゴシック"/>
                <a:cs typeface="Arial"/>
              </a:rPr>
              <a:t>対応</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en-US" altLang="ja-JP" sz="1400" dirty="0" smtClean="0">
                <a:solidFill>
                  <a:srgbClr val="FFFFFF"/>
                </a:solidFill>
                <a:latin typeface="Arial"/>
                <a:ea typeface="ＭＳ Ｐゴシック"/>
                <a:cs typeface="Arial"/>
              </a:rPr>
              <a:t>SOC2</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FIPS 140-2</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ISO 27001</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ITAR</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PCIDSS</a:t>
            </a:r>
            <a:r>
              <a:rPr lang="ja-JP" altLang="ja-JP" sz="1400" dirty="0" smtClean="0">
                <a:solidFill>
                  <a:srgbClr val="FFFFFF"/>
                </a:solidFill>
                <a:latin typeface="Arial"/>
                <a:ea typeface="ＭＳ Ｐゴシック"/>
                <a:cs typeface="Arial"/>
              </a:rPr>
              <a:t>など第三者</a:t>
            </a:r>
            <a:r>
              <a:rPr lang="ja-JP" altLang="ja-JP" sz="1400" dirty="0">
                <a:solidFill>
                  <a:srgbClr val="FFFFFF"/>
                </a:solidFill>
                <a:latin typeface="Arial"/>
                <a:ea typeface="ＭＳ Ｐゴシック"/>
                <a:cs typeface="Arial"/>
              </a:rPr>
              <a:t>機関による認証を</a:t>
            </a:r>
            <a:r>
              <a:rPr lang="ja-JP" altLang="ja-JP" sz="1400" dirty="0" smtClean="0">
                <a:solidFill>
                  <a:srgbClr val="FFFFFF"/>
                </a:solidFill>
                <a:latin typeface="Arial"/>
                <a:ea typeface="ＭＳ Ｐゴシック"/>
                <a:cs typeface="Arial"/>
              </a:rPr>
              <a:t>通し情報</a:t>
            </a:r>
            <a:r>
              <a:rPr lang="ja-JP" altLang="ja-JP" sz="1400" dirty="0">
                <a:solidFill>
                  <a:srgbClr val="FFFFFF"/>
                </a:solidFill>
                <a:latin typeface="Arial"/>
                <a:ea typeface="ＭＳ Ｐゴシック"/>
                <a:cs typeface="Arial"/>
              </a:rPr>
              <a:t>を</a:t>
            </a:r>
            <a:r>
              <a:rPr lang="ja-JP" altLang="ja-JP" sz="1400" dirty="0" smtClean="0">
                <a:solidFill>
                  <a:srgbClr val="FFFFFF"/>
                </a:solidFill>
                <a:latin typeface="Arial"/>
                <a:ea typeface="ＭＳ Ｐゴシック"/>
                <a:cs typeface="Arial"/>
              </a:rPr>
              <a:t>開示</a:t>
            </a:r>
            <a:endParaRPr lang="ja-JP" altLang="ja-JP" sz="1400" dirty="0">
              <a:solidFill>
                <a:srgbClr val="FFFFFF"/>
              </a:solidFill>
              <a:latin typeface="Arial"/>
              <a:ea typeface="ＭＳ Ｐゴシック"/>
              <a:cs typeface="Arial"/>
            </a:endParaRPr>
          </a:p>
          <a:p>
            <a:pPr marL="171450" indent="-171450">
              <a:buFont typeface="Wingdings" charset="2"/>
              <a:buChar char="v"/>
            </a:pPr>
            <a:r>
              <a:rPr lang="ja-JP" altLang="ja-JP" sz="1400" dirty="0" smtClean="0">
                <a:solidFill>
                  <a:srgbClr val="FFFFFF"/>
                </a:solidFill>
                <a:latin typeface="Arial"/>
                <a:ea typeface="ＭＳ Ｐゴシック"/>
                <a:cs typeface="Arial"/>
              </a:rPr>
              <a:t>金融</a:t>
            </a:r>
            <a:r>
              <a:rPr lang="ja-JP" altLang="ja-JP" sz="1400" dirty="0">
                <a:solidFill>
                  <a:srgbClr val="FFFFFF"/>
                </a:solidFill>
                <a:latin typeface="Arial"/>
                <a:ea typeface="ＭＳ Ｐゴシック"/>
                <a:cs typeface="Arial"/>
              </a:rPr>
              <a:t>機関に於いて情報セキュリティ対策の指針となって</a:t>
            </a:r>
            <a:r>
              <a:rPr lang="ja-JP" altLang="ja-JP" sz="1400" dirty="0" smtClean="0">
                <a:solidFill>
                  <a:srgbClr val="FFFFFF"/>
                </a:solidFill>
                <a:latin typeface="Arial"/>
                <a:ea typeface="ＭＳ Ｐゴシック"/>
                <a:cs typeface="Arial"/>
              </a:rPr>
              <a:t>いる「</a:t>
            </a:r>
            <a:r>
              <a:rPr lang="en-US" altLang="ja-JP" sz="1400" dirty="0">
                <a:solidFill>
                  <a:srgbClr val="FFFFFF"/>
                </a:solidFill>
                <a:latin typeface="Arial"/>
                <a:ea typeface="ＭＳ Ｐゴシック"/>
                <a:cs typeface="Arial"/>
              </a:rPr>
              <a:t>FISC </a:t>
            </a:r>
            <a:r>
              <a:rPr lang="ja-JP" altLang="ja-JP" sz="1400" dirty="0">
                <a:solidFill>
                  <a:srgbClr val="FFFFFF"/>
                </a:solidFill>
                <a:latin typeface="Arial"/>
                <a:ea typeface="ＭＳ Ｐゴシック"/>
                <a:cs typeface="Arial"/>
              </a:rPr>
              <a:t>安全対策基準</a:t>
            </a:r>
            <a:r>
              <a:rPr lang="ja-JP" altLang="ja-JP" sz="1400" dirty="0" smtClean="0">
                <a:solidFill>
                  <a:srgbClr val="FFFFFF"/>
                </a:solidFill>
                <a:latin typeface="Arial"/>
                <a:ea typeface="ＭＳ Ｐゴシック"/>
                <a:cs typeface="Arial"/>
              </a:rPr>
              <a:t>」に準拠</a:t>
            </a:r>
            <a:endParaRPr lang="ja-JP" altLang="ja-JP" sz="1400" dirty="0">
              <a:solidFill>
                <a:srgbClr val="FFFFFF"/>
              </a:solidFill>
              <a:latin typeface="Arial"/>
              <a:ea typeface="ＭＳ Ｐゴシック"/>
              <a:cs typeface="Arial"/>
            </a:endParaRPr>
          </a:p>
        </p:txBody>
      </p:sp>
      <p:sp>
        <p:nvSpPr>
          <p:cNvPr id="16" name="正方形/長方形 15"/>
          <p:cNvSpPr/>
          <p:nvPr/>
        </p:nvSpPr>
        <p:spPr>
          <a:xfrm>
            <a:off x="457200" y="3194044"/>
            <a:ext cx="8458200" cy="738664"/>
          </a:xfrm>
          <a:prstGeom prst="rect">
            <a:avLst/>
          </a:prstGeom>
        </p:spPr>
        <p:txBody>
          <a:bodyPr wrap="square">
            <a:spAutoFit/>
          </a:bodyPr>
          <a:lstStyle/>
          <a:p>
            <a:pPr marL="171450" indent="-171450">
              <a:buFont typeface="Wingdings" charset="2"/>
              <a:buChar char="v"/>
            </a:pPr>
            <a:r>
              <a:rPr lang="ja-JP" altLang="ja-JP" sz="1400" dirty="0">
                <a:solidFill>
                  <a:srgbClr val="FFFFFF"/>
                </a:solidFill>
                <a:latin typeface="Arial"/>
                <a:ea typeface="ＭＳ Ｐゴシック"/>
                <a:cs typeface="Arial"/>
              </a:rPr>
              <a:t>インターネットで接続する以外に、専用線で</a:t>
            </a:r>
            <a:r>
              <a:rPr lang="ja-JP" altLang="ja-JP" sz="1400" dirty="0" smtClean="0">
                <a:solidFill>
                  <a:srgbClr val="FFFFFF"/>
                </a:solidFill>
                <a:latin typeface="Arial"/>
                <a:ea typeface="ＭＳ Ｐゴシック"/>
                <a:cs typeface="Arial"/>
              </a:rPr>
              <a:t>接続</a:t>
            </a:r>
            <a:r>
              <a:rPr lang="ja-JP" altLang="en-US" sz="1400" dirty="0" smtClean="0">
                <a:solidFill>
                  <a:srgbClr val="FFFFFF"/>
                </a:solidFill>
                <a:latin typeface="Arial"/>
                <a:ea typeface="ＭＳ Ｐゴシック"/>
                <a:cs typeface="Arial"/>
              </a:rPr>
              <a:t>も可能。</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ja-JP" altLang="en-US" sz="1400" dirty="0" smtClean="0">
                <a:solidFill>
                  <a:srgbClr val="FFFFFF"/>
                </a:solidFill>
                <a:latin typeface="Arial"/>
                <a:ea typeface="ＭＳ Ｐゴシック"/>
                <a:cs typeface="Arial"/>
              </a:rPr>
              <a:t>自社のプライベート・ネットワークと</a:t>
            </a:r>
            <a:r>
              <a:rPr lang="en-US" altLang="ja-JP" sz="1400" dirty="0" smtClean="0">
                <a:solidFill>
                  <a:srgbClr val="FFFFFF"/>
                </a:solidFill>
                <a:latin typeface="Arial"/>
                <a:ea typeface="ＭＳ Ｐゴシック"/>
                <a:cs typeface="Arial"/>
              </a:rPr>
              <a:t>L2</a:t>
            </a:r>
            <a:r>
              <a:rPr lang="ja-JP" altLang="en-US" sz="1400" dirty="0" smtClean="0">
                <a:solidFill>
                  <a:srgbClr val="FFFFFF"/>
                </a:solidFill>
                <a:latin typeface="Arial"/>
                <a:ea typeface="ＭＳ Ｐゴシック"/>
                <a:cs typeface="Arial"/>
              </a:rPr>
              <a:t>接続</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ja-JP" altLang="en-US" sz="1400" dirty="0" smtClean="0">
                <a:solidFill>
                  <a:srgbClr val="FFFFFF"/>
                </a:solidFill>
                <a:latin typeface="Arial"/>
                <a:ea typeface="ＭＳ Ｐゴシック"/>
                <a:cs typeface="Arial"/>
              </a:rPr>
              <a:t>固定的な専用領域を提供しリソースを安定供給（バーチャル・プライベート・クラウド）</a:t>
            </a:r>
            <a:endParaRPr lang="ja-JP" altLang="en-US" sz="1400" dirty="0">
              <a:solidFill>
                <a:srgbClr val="FFFFFF"/>
              </a:solidFill>
              <a:latin typeface="Arial"/>
              <a:ea typeface="ＭＳ Ｐゴシック"/>
              <a:cs typeface="Arial"/>
            </a:endParaRPr>
          </a:p>
        </p:txBody>
      </p:sp>
      <p:sp>
        <p:nvSpPr>
          <p:cNvPr id="25" name="正方形/長方形 24"/>
          <p:cNvSpPr/>
          <p:nvPr/>
        </p:nvSpPr>
        <p:spPr>
          <a:xfrm>
            <a:off x="457200" y="4722270"/>
            <a:ext cx="8458200" cy="738664"/>
          </a:xfrm>
          <a:prstGeom prst="rect">
            <a:avLst/>
          </a:prstGeom>
        </p:spPr>
        <p:txBody>
          <a:bodyPr wrap="square">
            <a:spAutoFit/>
          </a:bodyPr>
          <a:lstStyle/>
          <a:p>
            <a:pPr marL="171450" indent="-171450">
              <a:buFont typeface="Wingdings" charset="2"/>
              <a:buChar char="v"/>
            </a:pPr>
            <a:r>
              <a:rPr lang="ja-JP" altLang="ja-JP" sz="1400" dirty="0">
                <a:solidFill>
                  <a:srgbClr val="FFFFFF"/>
                </a:solidFill>
                <a:latin typeface="Arial"/>
                <a:ea typeface="ＭＳ Ｐゴシック"/>
                <a:cs typeface="Arial"/>
              </a:rPr>
              <a:t>主要</a:t>
            </a:r>
            <a:r>
              <a:rPr lang="ja-JP" altLang="ja-JP" sz="1400" dirty="0" smtClean="0">
                <a:solidFill>
                  <a:srgbClr val="FFFFFF"/>
                </a:solidFill>
                <a:latin typeface="Arial"/>
                <a:ea typeface="ＭＳ Ｐゴシック"/>
                <a:cs typeface="Arial"/>
              </a:rPr>
              <a:t>な</a:t>
            </a:r>
            <a:r>
              <a:rPr lang="en-US" altLang="ja-JP" sz="1400" dirty="0" smtClean="0">
                <a:solidFill>
                  <a:srgbClr val="FFFFFF"/>
                </a:solidFill>
                <a:latin typeface="Arial"/>
                <a:ea typeface="ＭＳ Ｐゴシック"/>
                <a:cs typeface="Arial"/>
              </a:rPr>
              <a:t>OS</a:t>
            </a:r>
            <a:r>
              <a:rPr lang="ja-JP" altLang="ja-JP" sz="1400" dirty="0" smtClean="0">
                <a:solidFill>
                  <a:srgbClr val="FFFFFF"/>
                </a:solidFill>
                <a:latin typeface="Arial"/>
                <a:ea typeface="ＭＳ Ｐゴシック"/>
                <a:cs typeface="Arial"/>
              </a:rPr>
              <a:t>、</a:t>
            </a:r>
            <a:r>
              <a:rPr lang="ja-JP" altLang="ja-JP" sz="1400" dirty="0">
                <a:solidFill>
                  <a:srgbClr val="FFFFFF"/>
                </a:solidFill>
                <a:latin typeface="Arial"/>
                <a:ea typeface="ＭＳ Ｐゴシック"/>
                <a:cs typeface="Arial"/>
              </a:rPr>
              <a:t>ミドルウェア、ビジネス・アプリケーションをクラウドに</a:t>
            </a:r>
            <a:r>
              <a:rPr lang="ja-JP" altLang="ja-JP" sz="1400" dirty="0" smtClean="0">
                <a:solidFill>
                  <a:srgbClr val="FFFFFF"/>
                </a:solidFill>
                <a:latin typeface="Arial"/>
                <a:ea typeface="ＭＳ Ｐゴシック"/>
                <a:cs typeface="Arial"/>
              </a:rPr>
              <a:t>持ち込み</a:t>
            </a:r>
            <a:r>
              <a:rPr lang="ja-JP" altLang="en-US" sz="1400" dirty="0" smtClean="0">
                <a:solidFill>
                  <a:srgbClr val="FFFFFF"/>
                </a:solidFill>
                <a:latin typeface="Arial"/>
                <a:ea typeface="ＭＳ Ｐゴシック"/>
                <a:cs typeface="Arial"/>
              </a:rPr>
              <a:t>可能</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en-US" altLang="ja-JP" sz="1400" dirty="0" smtClean="0">
                <a:solidFill>
                  <a:srgbClr val="FFFFFF"/>
                </a:solidFill>
                <a:latin typeface="Arial"/>
                <a:ea typeface="ＭＳ Ｐゴシック"/>
                <a:cs typeface="Arial"/>
              </a:rPr>
              <a:t>VM </a:t>
            </a:r>
            <a:r>
              <a:rPr lang="en-US" altLang="ja-JP" sz="1400" dirty="0">
                <a:solidFill>
                  <a:srgbClr val="FFFFFF"/>
                </a:solidFill>
                <a:latin typeface="Arial"/>
                <a:ea typeface="ＭＳ Ｐゴシック"/>
                <a:cs typeface="Arial"/>
              </a:rPr>
              <a:t>Ware</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Hyper-V</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KVM</a:t>
            </a:r>
            <a:r>
              <a:rPr lang="ja-JP" altLang="ja-JP" sz="1400" dirty="0" smtClean="0">
                <a:solidFill>
                  <a:srgbClr val="FFFFFF"/>
                </a:solidFill>
                <a:latin typeface="Arial"/>
                <a:ea typeface="ＭＳ Ｐゴシック"/>
                <a:cs typeface="Arial"/>
              </a:rPr>
              <a:t>など</a:t>
            </a:r>
            <a:r>
              <a:rPr lang="ja-JP" altLang="en-US" sz="1400" dirty="0" smtClean="0">
                <a:solidFill>
                  <a:srgbClr val="FFFFFF"/>
                </a:solidFill>
                <a:latin typeface="Arial"/>
                <a:ea typeface="ＭＳ Ｐゴシック"/>
                <a:cs typeface="Arial"/>
              </a:rPr>
              <a:t>複数の</a:t>
            </a:r>
            <a:r>
              <a:rPr lang="ja-JP" altLang="ja-JP" sz="1400" dirty="0" smtClean="0">
                <a:solidFill>
                  <a:srgbClr val="FFFFFF"/>
                </a:solidFill>
                <a:latin typeface="Arial"/>
                <a:ea typeface="ＭＳ Ｐゴシック"/>
                <a:cs typeface="Arial"/>
              </a:rPr>
              <a:t>仮想化基盤サポート、自社内仮想化</a:t>
            </a:r>
            <a:r>
              <a:rPr lang="ja-JP" altLang="ja-JP" sz="1400" dirty="0">
                <a:solidFill>
                  <a:srgbClr val="FFFFFF"/>
                </a:solidFill>
                <a:latin typeface="Arial"/>
                <a:ea typeface="ＭＳ Ｐゴシック"/>
                <a:cs typeface="Arial"/>
              </a:rPr>
              <a:t>基盤をその</a:t>
            </a:r>
            <a:r>
              <a:rPr lang="ja-JP" altLang="ja-JP" sz="1400" dirty="0" smtClean="0">
                <a:solidFill>
                  <a:srgbClr val="FFFFFF"/>
                </a:solidFill>
                <a:latin typeface="Arial"/>
                <a:ea typeface="ＭＳ Ｐゴシック"/>
                <a:cs typeface="Arial"/>
              </a:rPr>
              <a:t>まま</a:t>
            </a:r>
            <a:r>
              <a:rPr lang="ja-JP" altLang="en-US" sz="1400" dirty="0" smtClean="0">
                <a:solidFill>
                  <a:srgbClr val="FFFFFF"/>
                </a:solidFill>
                <a:latin typeface="Arial"/>
                <a:ea typeface="ＭＳ Ｐゴシック"/>
                <a:cs typeface="Arial"/>
              </a:rPr>
              <a:t>移行可能</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ja-JP" altLang="en-US" sz="1400" dirty="0" smtClean="0">
                <a:solidFill>
                  <a:srgbClr val="FFFFFF"/>
                </a:solidFill>
                <a:latin typeface="Arial"/>
                <a:ea typeface="ＭＳ Ｐゴシック"/>
                <a:cs typeface="Arial"/>
              </a:rPr>
              <a:t>基幹業務移管の事例も拡大</a:t>
            </a:r>
            <a:r>
              <a:rPr lang="ja-JP" altLang="ja-JP" sz="1400" dirty="0" smtClean="0">
                <a:solidFill>
                  <a:srgbClr val="FFFFFF"/>
                </a:solidFill>
                <a:latin typeface="Arial"/>
                <a:ea typeface="ＭＳ Ｐゴシック"/>
                <a:cs typeface="Arial"/>
              </a:rPr>
              <a:t> </a:t>
            </a:r>
            <a:endParaRPr lang="ja-JP" altLang="en-US" sz="1400" dirty="0">
              <a:solidFill>
                <a:srgbClr val="FFFFFF"/>
              </a:solidFill>
              <a:latin typeface="Arial"/>
              <a:ea typeface="ＭＳ Ｐゴシック"/>
              <a:cs typeface="Arial"/>
            </a:endParaRPr>
          </a:p>
        </p:txBody>
      </p:sp>
      <p:sp>
        <p:nvSpPr>
          <p:cNvPr id="17" name="角丸四角形 16"/>
          <p:cNvSpPr/>
          <p:nvPr/>
        </p:nvSpPr>
        <p:spPr bwMode="auto">
          <a:xfrm>
            <a:off x="228600" y="5689534"/>
            <a:ext cx="2819400" cy="6096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a:ea typeface="ＭＳ Ｐゴシック"/>
                <a:cs typeface="Arial"/>
              </a:rPr>
              <a:t>高度な災害強度の</a:t>
            </a:r>
            <a:endParaRPr kumimoji="0" lang="en-US" altLang="ja-JP" sz="1600" b="0" i="0" u="none" strike="noStrike" cap="none" normalizeH="0" baseline="0" dirty="0" smtClean="0">
              <a:ln>
                <a:noFill/>
              </a:ln>
              <a:solidFill>
                <a:srgbClr val="FFFFFF"/>
              </a:solidFill>
              <a:effectLst/>
              <a:latin typeface="Arial"/>
              <a:ea typeface="ＭＳ Ｐゴシック"/>
              <a:cs typeface="Aria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a:ea typeface="ＭＳ Ｐゴシック"/>
                <a:cs typeface="Arial"/>
              </a:rPr>
              <a:t>データセンター</a:t>
            </a:r>
          </a:p>
        </p:txBody>
      </p:sp>
      <p:sp>
        <p:nvSpPr>
          <p:cNvPr id="27" name="角丸四角形 26"/>
          <p:cNvSpPr/>
          <p:nvPr/>
        </p:nvSpPr>
        <p:spPr bwMode="auto">
          <a:xfrm>
            <a:off x="3124200" y="5689534"/>
            <a:ext cx="2895600" cy="6096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a:ea typeface="ＭＳ Ｐゴシック"/>
                <a:cs typeface="Arial"/>
              </a:rPr>
              <a:t>高いコストパフォーマンス</a:t>
            </a:r>
          </a:p>
        </p:txBody>
      </p:sp>
      <p:sp>
        <p:nvSpPr>
          <p:cNvPr id="28" name="角丸四角形 27"/>
          <p:cNvSpPr/>
          <p:nvPr/>
        </p:nvSpPr>
        <p:spPr bwMode="auto">
          <a:xfrm>
            <a:off x="6096000" y="5689534"/>
            <a:ext cx="2819400" cy="6096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rgbClr val="FFFFFF"/>
                </a:solidFill>
                <a:effectLst/>
                <a:latin typeface="Arial"/>
                <a:ea typeface="ＭＳ Ｐゴシック"/>
                <a:cs typeface="Arial"/>
              </a:rPr>
              <a:t>グローバルでフラットな</a:t>
            </a:r>
            <a:endParaRPr kumimoji="0" lang="en-US" altLang="ja-JP" sz="1600" dirty="0" smtClean="0">
              <a:solidFill>
                <a:srgbClr val="FFFFFF"/>
              </a:solidFill>
              <a:effectLst/>
              <a:latin typeface="Arial"/>
              <a:ea typeface="ＭＳ Ｐゴシック"/>
              <a:cs typeface="Aria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rgbClr val="FFFFFF"/>
                </a:solidFill>
                <a:effectLst/>
                <a:latin typeface="Arial"/>
                <a:ea typeface="ＭＳ Ｐゴシック"/>
                <a:cs typeface="Arial"/>
              </a:rPr>
              <a:t>アーキテクチャー</a:t>
            </a:r>
            <a:endParaRPr kumimoji="0" lang="ja-JP" altLang="en-US" sz="1600" b="0" i="0" u="none" strike="noStrike" cap="none" normalizeH="0" baseline="0" dirty="0" smtClean="0">
              <a:ln>
                <a:noFill/>
              </a:ln>
              <a:solidFill>
                <a:srgbClr val="FFFFFF"/>
              </a:solidFill>
              <a:effectLst/>
              <a:latin typeface="Arial"/>
              <a:ea typeface="ＭＳ Ｐゴシック"/>
              <a:cs typeface="Arial"/>
            </a:endParaRPr>
          </a:p>
        </p:txBody>
      </p:sp>
    </p:spTree>
    <p:extLst>
      <p:ext uri="{BB962C8B-B14F-4D97-AF65-F5344CB8AC3E}">
        <p14:creationId xmlns:p14="http://schemas.microsoft.com/office/powerpoint/2010/main" val="343106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Righ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strips(downRigh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strips(downRigh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5" grpId="0"/>
      <p:bldP spid="17" grpId="0" animBg="1"/>
      <p:bldP spid="27" grpId="0" animBg="1"/>
      <p:bldP spid="2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ja-JP" dirty="0"/>
              <a:t>クラウドによってもたらされる</a:t>
            </a:r>
            <a:r>
              <a:rPr lang="en-US" altLang="ja-JP" dirty="0"/>
              <a:t>3</a:t>
            </a:r>
            <a:r>
              <a:rPr lang="ja-JP" altLang="ja-JP" dirty="0"/>
              <a:t>つの価値 </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 name="角丸四角形 2"/>
          <p:cNvSpPr/>
          <p:nvPr/>
        </p:nvSpPr>
        <p:spPr bwMode="auto">
          <a:xfrm>
            <a:off x="2511426" y="1828800"/>
            <a:ext cx="2667000" cy="13335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sz="3200" b="1" u="sng" dirty="0" smtClean="0">
                <a:solidFill>
                  <a:schemeClr val="bg1"/>
                </a:solidFill>
                <a:latin typeface="ＤＦＰ太丸ゴシック体"/>
                <a:ea typeface="ＤＦＰ太丸ゴシック体"/>
                <a:cs typeface="ＤＦＰ太丸ゴシック体"/>
              </a:rPr>
              <a:t>TCO</a:t>
            </a:r>
            <a:r>
              <a:rPr lang="ja-JP" altLang="en-US" sz="3200" b="1" u="sng" dirty="0" smtClean="0">
                <a:solidFill>
                  <a:schemeClr val="bg1"/>
                </a:solidFill>
                <a:latin typeface="ＤＦＰ太丸ゴシック体"/>
                <a:ea typeface="ＤＦＰ太丸ゴシック体"/>
                <a:cs typeface="ＤＦＰ太丸ゴシック体"/>
              </a:rPr>
              <a:t>の削減</a:t>
            </a:r>
            <a:endParaRPr lang="ja-JP" altLang="en-US" sz="3200" b="1" u="sng" dirty="0">
              <a:solidFill>
                <a:schemeClr val="bg1"/>
              </a:solidFill>
              <a:latin typeface="ＤＦＰ太丸ゴシック体"/>
              <a:ea typeface="ＤＦＰ太丸ゴシック体"/>
              <a:cs typeface="ＤＦＰ太丸ゴシック体"/>
            </a:endParaRPr>
          </a:p>
        </p:txBody>
      </p:sp>
      <p:sp>
        <p:nvSpPr>
          <p:cNvPr id="74" name="角丸四角形 73"/>
          <p:cNvSpPr/>
          <p:nvPr/>
        </p:nvSpPr>
        <p:spPr bwMode="auto">
          <a:xfrm>
            <a:off x="2511426" y="3346450"/>
            <a:ext cx="2667000" cy="13335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2400" u="sng" dirty="0" smtClean="0">
                <a:solidFill>
                  <a:schemeClr val="bg1"/>
                </a:solidFill>
                <a:latin typeface="ＤＦＰ太丸ゴシック体"/>
                <a:ea typeface="ＤＦＰ太丸ゴシック体"/>
                <a:cs typeface="ＤＦＰ太丸ゴシック体"/>
              </a:rPr>
              <a:t>バランスシート</a:t>
            </a:r>
            <a:endParaRPr lang="en-US" altLang="ja-JP" sz="2400" u="sng" dirty="0" smtClean="0">
              <a:solidFill>
                <a:schemeClr val="bg1"/>
              </a:solidFill>
              <a:latin typeface="ＤＦＰ太丸ゴシック体"/>
              <a:ea typeface="ＤＦＰ太丸ゴシック体"/>
              <a:cs typeface="ＤＦＰ太丸ゴシック体"/>
            </a:endParaRPr>
          </a:p>
          <a:p>
            <a:pPr algn="ctr"/>
            <a:r>
              <a:rPr lang="ja-JP" altLang="en-US" sz="3200" b="1" u="sng" dirty="0" smtClean="0">
                <a:solidFill>
                  <a:schemeClr val="bg1"/>
                </a:solidFill>
                <a:latin typeface="ＤＦＰ太丸ゴシック体"/>
                <a:ea typeface="ＤＦＰ太丸ゴシック体"/>
                <a:cs typeface="ＤＦＰ太丸ゴシック体"/>
              </a:rPr>
              <a:t>の改善</a:t>
            </a:r>
            <a:endParaRPr lang="ja-JP" altLang="en-US" sz="3200" b="1" u="sng" dirty="0">
              <a:solidFill>
                <a:schemeClr val="bg1"/>
              </a:solidFill>
              <a:latin typeface="ＤＦＰ太丸ゴシック体"/>
              <a:ea typeface="ＤＦＰ太丸ゴシック体"/>
              <a:cs typeface="ＤＦＰ太丸ゴシック体"/>
            </a:endParaRPr>
          </a:p>
        </p:txBody>
      </p:sp>
      <p:sp>
        <p:nvSpPr>
          <p:cNvPr id="75" name="角丸四角形 74"/>
          <p:cNvSpPr/>
          <p:nvPr/>
        </p:nvSpPr>
        <p:spPr bwMode="auto">
          <a:xfrm>
            <a:off x="2511426" y="4914900"/>
            <a:ext cx="2667000" cy="13335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3200" b="1" u="sng" dirty="0" smtClean="0">
                <a:solidFill>
                  <a:schemeClr val="bg1"/>
                </a:solidFill>
                <a:latin typeface="ＤＦＰ太丸ゴシック体"/>
                <a:ea typeface="ＤＦＰ太丸ゴシック体"/>
                <a:cs typeface="ＤＦＰ太丸ゴシック体"/>
              </a:rPr>
              <a:t>柔軟性</a:t>
            </a:r>
            <a:endParaRPr lang="en-US" altLang="ja-JP" sz="3200" b="1" u="sng" dirty="0" smtClean="0">
              <a:solidFill>
                <a:schemeClr val="bg1"/>
              </a:solidFill>
              <a:latin typeface="ＤＦＰ太丸ゴシック体"/>
              <a:ea typeface="ＤＦＰ太丸ゴシック体"/>
              <a:cs typeface="ＤＦＰ太丸ゴシック体"/>
            </a:endParaRPr>
          </a:p>
          <a:p>
            <a:pPr algn="ctr"/>
            <a:r>
              <a:rPr lang="ja-JP" altLang="en-US" sz="3200" b="1" u="sng" dirty="0" smtClean="0">
                <a:solidFill>
                  <a:schemeClr val="bg1"/>
                </a:solidFill>
                <a:latin typeface="ＤＦＰ太丸ゴシック体"/>
                <a:ea typeface="ＤＦＰ太丸ゴシック体"/>
                <a:cs typeface="ＤＦＰ太丸ゴシック体"/>
              </a:rPr>
              <a:t>の向上</a:t>
            </a:r>
            <a:endParaRPr lang="ja-JP" altLang="en-US" sz="3200" b="1" u="sng" dirty="0">
              <a:solidFill>
                <a:schemeClr val="bg1"/>
              </a:solidFill>
              <a:latin typeface="ＤＦＰ太丸ゴシック体"/>
              <a:ea typeface="ＤＦＰ太丸ゴシック体"/>
              <a:cs typeface="ＤＦＰ太丸ゴシック体"/>
            </a:endParaRPr>
          </a:p>
        </p:txBody>
      </p:sp>
      <p:sp>
        <p:nvSpPr>
          <p:cNvPr id="77" name="角丸四角形 76"/>
          <p:cNvSpPr/>
          <p:nvPr/>
        </p:nvSpPr>
        <p:spPr bwMode="auto">
          <a:xfrm>
            <a:off x="2511425" y="1219200"/>
            <a:ext cx="5544403" cy="4572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価　値</a:t>
            </a:r>
          </a:p>
        </p:txBody>
      </p:sp>
      <p:sp>
        <p:nvSpPr>
          <p:cNvPr id="5" name="ホームベース 4"/>
          <p:cNvSpPr/>
          <p:nvPr/>
        </p:nvSpPr>
        <p:spPr bwMode="auto">
          <a:xfrm>
            <a:off x="1143001" y="1828800"/>
            <a:ext cx="1139825" cy="1333500"/>
          </a:xfrm>
          <a:prstGeom prst="homePlate">
            <a:avLst>
              <a:gd name="adj" fmla="val 38026"/>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chemeClr val="bg1"/>
                </a:solidFill>
                <a:latin typeface="ＤＦＰ太丸ゴシック体"/>
                <a:ea typeface="ＤＦＰ太丸ゴシック体"/>
                <a:cs typeface="ＤＦＰ太丸ゴシック体"/>
              </a:rPr>
              <a:t>情報</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chemeClr val="bg1"/>
                </a:solidFill>
                <a:latin typeface="ＤＦＰ太丸ゴシック体"/>
                <a:ea typeface="ＤＦＰ太丸ゴシック体"/>
                <a:cs typeface="ＤＦＰ太丸ゴシック体"/>
              </a:rPr>
              <a:t>システム</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chemeClr val="bg1"/>
                </a:solidFill>
                <a:latin typeface="ＤＦＰ太丸ゴシック体"/>
                <a:ea typeface="ＤＦＰ太丸ゴシック体"/>
                <a:cs typeface="ＤＦＰ太丸ゴシック体"/>
              </a:rPr>
              <a:t>部門</a:t>
            </a:r>
            <a:endParaRPr kumimoji="0" lang="ja-JP" altLang="en-US" sz="1800" b="0" i="0" u="none" strike="noStrike" cap="none" normalizeH="0" baseline="0" dirty="0" smtClean="0">
              <a:ln>
                <a:noFill/>
              </a:ln>
              <a:solidFill>
                <a:schemeClr val="bg1"/>
              </a:solidFill>
              <a:effectLst/>
              <a:latin typeface="ＤＦＰ太丸ゴシック体"/>
              <a:ea typeface="ＤＦＰ太丸ゴシック体"/>
              <a:cs typeface="ＤＦＰ太丸ゴシック体"/>
            </a:endParaRPr>
          </a:p>
        </p:txBody>
      </p:sp>
      <p:sp>
        <p:nvSpPr>
          <p:cNvPr id="25" name="ホームベース 24"/>
          <p:cNvSpPr/>
          <p:nvPr/>
        </p:nvSpPr>
        <p:spPr bwMode="auto">
          <a:xfrm>
            <a:off x="1143001" y="3346450"/>
            <a:ext cx="1139825" cy="1333500"/>
          </a:xfrm>
          <a:prstGeom prst="homePlate">
            <a:avLst>
              <a:gd name="adj" fmla="val 38026"/>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経営者</a:t>
            </a:r>
          </a:p>
        </p:txBody>
      </p:sp>
      <p:sp>
        <p:nvSpPr>
          <p:cNvPr id="26" name="ホームベース 25"/>
          <p:cNvSpPr/>
          <p:nvPr/>
        </p:nvSpPr>
        <p:spPr bwMode="auto">
          <a:xfrm>
            <a:off x="1143000" y="4914900"/>
            <a:ext cx="1139825" cy="1333500"/>
          </a:xfrm>
          <a:prstGeom prst="homePlate">
            <a:avLst>
              <a:gd name="adj" fmla="val 38026"/>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ユーザー</a:t>
            </a:r>
          </a:p>
        </p:txBody>
      </p:sp>
      <p:sp>
        <p:nvSpPr>
          <p:cNvPr id="27" name="角丸四角形 26"/>
          <p:cNvSpPr/>
          <p:nvPr/>
        </p:nvSpPr>
        <p:spPr bwMode="auto">
          <a:xfrm>
            <a:off x="5388829" y="1828800"/>
            <a:ext cx="2667000" cy="13335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sz="2400" dirty="0" smtClean="0">
                <a:solidFill>
                  <a:schemeClr val="bg1"/>
                </a:solidFill>
                <a:latin typeface="ＤＦＰ太丸ゴシック体"/>
                <a:ea typeface="ＤＦＰ太丸ゴシック体"/>
                <a:cs typeface="ＤＦＰ太丸ゴシック体"/>
              </a:rPr>
              <a:t>TCO</a:t>
            </a:r>
            <a:r>
              <a:rPr lang="ja-JP" altLang="en-US" sz="2400" dirty="0" smtClean="0">
                <a:solidFill>
                  <a:schemeClr val="bg1"/>
                </a:solidFill>
                <a:latin typeface="ＤＦＰ太丸ゴシック体"/>
                <a:ea typeface="ＤＦＰ太丸ゴシック体"/>
                <a:cs typeface="ＤＦＰ太丸ゴシック体"/>
              </a:rPr>
              <a:t>削減で</a:t>
            </a:r>
            <a:endParaRPr lang="en-US" altLang="ja-JP" sz="2400" dirty="0" smtClean="0">
              <a:solidFill>
                <a:schemeClr val="bg1"/>
              </a:solidFill>
              <a:latin typeface="ＤＦＰ太丸ゴシック体"/>
              <a:ea typeface="ＤＦＰ太丸ゴシック体"/>
              <a:cs typeface="ＤＦＰ太丸ゴシック体"/>
            </a:endParaRPr>
          </a:p>
          <a:p>
            <a:pPr algn="ctr"/>
            <a:r>
              <a:rPr lang="en-US" altLang="ja-JP" sz="2400" dirty="0" smtClean="0">
                <a:solidFill>
                  <a:schemeClr val="bg1"/>
                </a:solidFill>
                <a:latin typeface="ＤＦＰ太丸ゴシック体"/>
                <a:ea typeface="ＤＦＰ太丸ゴシック体"/>
                <a:cs typeface="ＤＦＰ太丸ゴシック体"/>
              </a:rPr>
              <a:t>IT</a:t>
            </a:r>
            <a:r>
              <a:rPr lang="ja-JP" altLang="en-US" sz="2400" dirty="0" smtClean="0">
                <a:solidFill>
                  <a:schemeClr val="bg1"/>
                </a:solidFill>
                <a:latin typeface="ＤＦＰ太丸ゴシック体"/>
                <a:ea typeface="ＤＦＰ太丸ゴシック体"/>
                <a:cs typeface="ＤＦＰ太丸ゴシック体"/>
              </a:rPr>
              <a:t>の戦略投資</a:t>
            </a:r>
            <a:endParaRPr lang="en-US" altLang="ja-JP" sz="2400" dirty="0" smtClean="0">
              <a:solidFill>
                <a:schemeClr val="bg1"/>
              </a:solidFill>
              <a:latin typeface="ＤＦＰ太丸ゴシック体"/>
              <a:ea typeface="ＤＦＰ太丸ゴシック体"/>
              <a:cs typeface="ＤＦＰ太丸ゴシック体"/>
            </a:endParaRPr>
          </a:p>
          <a:p>
            <a:pPr algn="ctr"/>
            <a:r>
              <a:rPr lang="ja-JP" altLang="en-US" sz="2400" dirty="0" smtClean="0">
                <a:solidFill>
                  <a:schemeClr val="bg1"/>
                </a:solidFill>
                <a:latin typeface="ＤＦＰ太丸ゴシック体"/>
                <a:ea typeface="ＤＦＰ太丸ゴシック体"/>
                <a:cs typeface="ＤＦＰ太丸ゴシック体"/>
              </a:rPr>
              <a:t>を拡大</a:t>
            </a:r>
          </a:p>
        </p:txBody>
      </p:sp>
      <p:sp>
        <p:nvSpPr>
          <p:cNvPr id="28" name="角丸四角形 27"/>
          <p:cNvSpPr/>
          <p:nvPr/>
        </p:nvSpPr>
        <p:spPr bwMode="auto">
          <a:xfrm>
            <a:off x="5388829" y="3346450"/>
            <a:ext cx="2667000" cy="13335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sz="2400" dirty="0" smtClean="0">
                <a:solidFill>
                  <a:schemeClr val="bg1"/>
                </a:solidFill>
                <a:latin typeface="ＤＦＰ太丸ゴシック体"/>
                <a:ea typeface="ＤＦＰ太丸ゴシック体"/>
                <a:cs typeface="ＤＦＰ太丸ゴシック体"/>
              </a:rPr>
              <a:t>ROA</a:t>
            </a:r>
            <a:r>
              <a:rPr lang="ja-JP" altLang="en-US" sz="2400" dirty="0" smtClean="0">
                <a:solidFill>
                  <a:schemeClr val="bg1"/>
                </a:solidFill>
                <a:latin typeface="ＤＦＰ太丸ゴシック体"/>
                <a:ea typeface="ＤＦＰ太丸ゴシック体"/>
                <a:cs typeface="ＤＦＰ太丸ゴシック体"/>
              </a:rPr>
              <a:t>が改善</a:t>
            </a:r>
          </a:p>
          <a:p>
            <a:pPr algn="ctr"/>
            <a:r>
              <a:rPr lang="ja-JP" altLang="en-US" sz="2400" dirty="0">
                <a:solidFill>
                  <a:schemeClr val="bg1"/>
                </a:solidFill>
                <a:latin typeface="ＤＦＰ太丸ゴシック体"/>
                <a:ea typeface="ＤＦＰ太丸ゴシック体"/>
                <a:cs typeface="ＤＦＰ太丸ゴシック体"/>
              </a:rPr>
              <a:t>経営</a:t>
            </a:r>
            <a:r>
              <a:rPr lang="ja-JP" altLang="en-US" sz="2400" dirty="0" smtClean="0">
                <a:solidFill>
                  <a:schemeClr val="bg1"/>
                </a:solidFill>
                <a:latin typeface="ＤＦＰ太丸ゴシック体"/>
                <a:ea typeface="ＤＦＰ太丸ゴシック体"/>
                <a:cs typeface="ＤＦＰ太丸ゴシック体"/>
              </a:rPr>
              <a:t>効率の高さ</a:t>
            </a:r>
            <a:endParaRPr lang="en-US" altLang="ja-JP" sz="2400" dirty="0" smtClean="0">
              <a:solidFill>
                <a:schemeClr val="bg1"/>
              </a:solidFill>
              <a:latin typeface="ＤＦＰ太丸ゴシック体"/>
              <a:ea typeface="ＤＦＰ太丸ゴシック体"/>
              <a:cs typeface="ＤＦＰ太丸ゴシック体"/>
            </a:endParaRPr>
          </a:p>
          <a:p>
            <a:pPr algn="ctr"/>
            <a:r>
              <a:rPr lang="ja-JP" altLang="en-US" sz="2400" dirty="0" smtClean="0">
                <a:solidFill>
                  <a:schemeClr val="bg1"/>
                </a:solidFill>
                <a:latin typeface="ＤＦＰ太丸ゴシック体"/>
                <a:ea typeface="ＤＦＰ太丸ゴシック体"/>
                <a:cs typeface="ＤＦＰ太丸ゴシック体"/>
              </a:rPr>
              <a:t>をアピール</a:t>
            </a:r>
          </a:p>
        </p:txBody>
      </p:sp>
      <p:sp>
        <p:nvSpPr>
          <p:cNvPr id="29" name="角丸四角形 28"/>
          <p:cNvSpPr/>
          <p:nvPr/>
        </p:nvSpPr>
        <p:spPr bwMode="auto">
          <a:xfrm>
            <a:off x="5388829" y="4914900"/>
            <a:ext cx="2667000" cy="13335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2400" dirty="0" smtClean="0">
                <a:solidFill>
                  <a:schemeClr val="bg1"/>
                </a:solidFill>
                <a:latin typeface="ＤＦＰ太丸ゴシック体"/>
                <a:ea typeface="ＤＦＰ太丸ゴシック体"/>
                <a:cs typeface="ＤＦＰ太丸ゴシック体"/>
              </a:rPr>
              <a:t>変化に即応するシステム資源</a:t>
            </a:r>
          </a:p>
          <a:p>
            <a:pPr algn="ctr"/>
            <a:r>
              <a:rPr lang="ja-JP" altLang="en-US" sz="2400" dirty="0" smtClean="0">
                <a:solidFill>
                  <a:schemeClr val="bg1"/>
                </a:solidFill>
                <a:latin typeface="ＤＦＰ太丸ゴシック体"/>
                <a:ea typeface="ＤＦＰ太丸ゴシック体"/>
                <a:cs typeface="ＤＦＰ太丸ゴシック体"/>
              </a:rPr>
              <a:t>調達の仕組み</a:t>
            </a:r>
          </a:p>
        </p:txBody>
      </p:sp>
    </p:spTree>
    <p:extLst>
      <p:ext uri="{BB962C8B-B14F-4D97-AF65-F5344CB8AC3E}">
        <p14:creationId xmlns:p14="http://schemas.microsoft.com/office/powerpoint/2010/main" val="229276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500"/>
                                        <p:tgtEl>
                                          <p:spTgt spid="7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500"/>
                                        <p:tgtEl>
                                          <p:spTgt spid="7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4" grpId="0" animBg="1"/>
      <p:bldP spid="75" grpId="0" animBg="1"/>
      <p:bldP spid="27" grpId="0" animBg="1"/>
      <p:bldP spid="28" grpId="0" animBg="1"/>
      <p:bldP spid="2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Grp="1" noChangeArrowheads="1"/>
          </p:cNvSpPr>
          <p:nvPr>
            <p:ph type="title"/>
          </p:nvPr>
        </p:nvSpPr>
        <p:spPr>
          <a:xfrm>
            <a:off x="152400" y="152400"/>
            <a:ext cx="8991600" cy="533400"/>
          </a:xfrm>
        </p:spPr>
        <p:txBody>
          <a:bodyPr/>
          <a:lstStyle/>
          <a:p>
            <a:pPr eaLnBrk="1" hangingPunct="1"/>
            <a:r>
              <a:rPr lang="ja-JP" altLang="en-US" sz="2800" dirty="0" smtClean="0">
                <a:ea typeface="ＭＳ Ｐゴシック" charset="-128"/>
              </a:rPr>
              <a:t>日米の企業文化の違いとクラウド</a:t>
            </a:r>
            <a:r>
              <a:rPr lang="ja-JP" altLang="en-US" dirty="0" smtClean="0">
                <a:ea typeface="ＭＳ Ｐゴシック" charset="-128"/>
              </a:rPr>
              <a:t>への</a:t>
            </a:r>
            <a:r>
              <a:rPr lang="ja-JP" altLang="en-US" sz="2800" dirty="0" smtClean="0">
                <a:ea typeface="ＭＳ Ｐゴシック" charset="-128"/>
              </a:rPr>
              <a:t>期待</a:t>
            </a:r>
            <a:endParaRPr lang="ja-JP" altLang="en-US" sz="1800" dirty="0" smtClean="0">
              <a:ea typeface="ＭＳ Ｐゴシック" charset="-128"/>
            </a:endParaRPr>
          </a:p>
        </p:txBody>
      </p:sp>
      <p:sp>
        <p:nvSpPr>
          <p:cNvPr id="21" name="テキスト ボックス 20"/>
          <p:cNvSpPr txBox="1"/>
          <p:nvPr/>
        </p:nvSpPr>
        <p:spPr>
          <a:xfrm>
            <a:off x="4724400" y="515779"/>
            <a:ext cx="4419600" cy="246221"/>
          </a:xfrm>
          <a:prstGeom prst="rect">
            <a:avLst/>
          </a:prstGeom>
          <a:noFill/>
        </p:spPr>
        <p:txBody>
          <a:bodyPr wrap="square" rtlCol="0">
            <a:spAutoFit/>
          </a:bodyPr>
          <a:lstStyle/>
          <a:p>
            <a:pPr algn="r"/>
            <a:r>
              <a:rPr kumimoji="1" lang="en-US" altLang="ja-JP" sz="1000" dirty="0" smtClean="0">
                <a:solidFill>
                  <a:schemeClr val="bg1"/>
                </a:solidFill>
              </a:rPr>
              <a:t>IPA</a:t>
            </a:r>
            <a:r>
              <a:rPr kumimoji="1" lang="ja-JP" altLang="en-US" sz="1000" dirty="0" smtClean="0">
                <a:solidFill>
                  <a:schemeClr val="bg1"/>
                </a:solidFill>
              </a:rPr>
              <a:t>人材白書・</a:t>
            </a:r>
            <a:r>
              <a:rPr kumimoji="1" lang="en-US" altLang="ja-JP" sz="1000" dirty="0" smtClean="0">
                <a:solidFill>
                  <a:schemeClr val="bg1"/>
                </a:solidFill>
              </a:rPr>
              <a:t>2012</a:t>
            </a:r>
            <a:r>
              <a:rPr kumimoji="1" lang="ja-JP" altLang="en-US" sz="1000" dirty="0" smtClean="0">
                <a:solidFill>
                  <a:schemeClr val="bg1"/>
                </a:solidFill>
              </a:rPr>
              <a:t>／</a:t>
            </a:r>
            <a:r>
              <a:rPr lang="ja-JP" altLang="en-US" sz="1000" dirty="0" smtClean="0">
                <a:solidFill>
                  <a:schemeClr val="bg1"/>
                </a:solidFill>
              </a:rPr>
              <a:t>日経</a:t>
            </a:r>
            <a:r>
              <a:rPr lang="en-US" altLang="ja-JP" sz="1000" dirty="0" smtClean="0">
                <a:solidFill>
                  <a:schemeClr val="bg1"/>
                </a:solidFill>
              </a:rPr>
              <a:t>SYSTEMS 2012/8</a:t>
            </a:r>
            <a:r>
              <a:rPr lang="ja-JP" altLang="en-US" sz="1000" dirty="0" smtClean="0">
                <a:solidFill>
                  <a:schemeClr val="bg1"/>
                </a:solidFill>
              </a:rPr>
              <a:t>を参考に作成</a:t>
            </a:r>
            <a:endParaRPr kumimoji="1" lang="ja-JP" altLang="en-US" sz="1000" dirty="0">
              <a:solidFill>
                <a:schemeClr val="bg1"/>
              </a:solidFill>
            </a:endParaRPr>
          </a:p>
        </p:txBody>
      </p:sp>
      <p:sp>
        <p:nvSpPr>
          <p:cNvPr id="20" name="角丸四角形 19"/>
          <p:cNvSpPr/>
          <p:nvPr/>
        </p:nvSpPr>
        <p:spPr bwMode="auto">
          <a:xfrm>
            <a:off x="990600" y="1995150"/>
            <a:ext cx="7162800" cy="914400"/>
          </a:xfrm>
          <a:prstGeom prst="roundRect">
            <a:avLst>
              <a:gd name="adj" fmla="val 0"/>
            </a:avLst>
          </a:prstGeom>
          <a:solidFill>
            <a:srgbClr val="CCFFC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3366FF"/>
                </a:solidFill>
                <a:effectLst/>
                <a:latin typeface="Arial"/>
                <a:ea typeface="HGP創英角ｺﾞｼｯｸUB"/>
                <a:cs typeface="Arial"/>
              </a:rPr>
              <a:t>IT</a:t>
            </a:r>
            <a:r>
              <a:rPr kumimoji="0" lang="ja-JP" altLang="en-US" sz="2000" b="0" i="0" u="none" strike="noStrike" cap="none" normalizeH="0" baseline="0" dirty="0" smtClean="0">
                <a:ln>
                  <a:noFill/>
                </a:ln>
                <a:solidFill>
                  <a:srgbClr val="3366FF"/>
                </a:solidFill>
                <a:effectLst/>
                <a:latin typeface="Arial"/>
                <a:ea typeface="HGP創英角ｺﾞｼｯｸUB"/>
                <a:cs typeface="Arial"/>
              </a:rPr>
              <a:t>エンジニア</a:t>
            </a:r>
            <a:endParaRPr kumimoji="0" lang="en-US" altLang="ja-JP" sz="2000" b="0" i="0" u="none" strike="noStrike" cap="none" normalizeH="0" baseline="0" dirty="0" smtClean="0">
              <a:ln>
                <a:noFill/>
              </a:ln>
              <a:solidFill>
                <a:srgbClr val="3366FF"/>
              </a:solidFill>
              <a:effectLst/>
              <a:latin typeface="Arial"/>
              <a:ea typeface="HGP創英角ｺﾞｼｯｸUB"/>
              <a:cs typeface="Aria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smtClean="0">
                <a:solidFill>
                  <a:srgbClr val="3366FF"/>
                </a:solidFill>
                <a:latin typeface="Arial"/>
                <a:ea typeface="HGP創英角ｺﾞｼｯｸUB"/>
                <a:cs typeface="Arial"/>
              </a:rPr>
              <a:t>の人数</a:t>
            </a:r>
            <a:endParaRPr kumimoji="0" lang="ja-JP" altLang="en-US" sz="2000" b="0" i="0" u="none" strike="noStrike" cap="none" normalizeH="0" baseline="0" dirty="0" smtClean="0">
              <a:ln>
                <a:noFill/>
              </a:ln>
              <a:solidFill>
                <a:srgbClr val="3366FF"/>
              </a:solidFill>
              <a:effectLst/>
              <a:latin typeface="Arial"/>
              <a:ea typeface="HGP創英角ｺﾞｼｯｸUB"/>
              <a:cs typeface="Arial"/>
            </a:endParaRPr>
          </a:p>
        </p:txBody>
      </p:sp>
      <p:pic>
        <p:nvPicPr>
          <p:cNvPr id="22" name="図 21"/>
          <p:cNvPicPr>
            <a:picLocks noChangeAspect="1"/>
          </p:cNvPicPr>
          <p:nvPr/>
        </p:nvPicPr>
        <p:blipFill>
          <a:blip r:embed="rId3">
            <a:clrChange>
              <a:clrFrom>
                <a:srgbClr val="FFFFFF"/>
              </a:clrFrom>
              <a:clrTo>
                <a:srgbClr val="FFFFFF">
                  <a:alpha val="0"/>
                </a:srgbClr>
              </a:clrTo>
            </a:clrChange>
          </a:blip>
          <a:stretch>
            <a:fillRect/>
          </a:stretch>
        </p:blipFill>
        <p:spPr>
          <a:xfrm>
            <a:off x="381000" y="1004550"/>
            <a:ext cx="4572000" cy="2743200"/>
          </a:xfrm>
          <a:prstGeom prst="rect">
            <a:avLst/>
          </a:prstGeom>
        </p:spPr>
      </p:pic>
      <p:pic>
        <p:nvPicPr>
          <p:cNvPr id="23" name="図 22"/>
          <p:cNvPicPr>
            <a:picLocks noChangeAspect="1"/>
          </p:cNvPicPr>
          <p:nvPr/>
        </p:nvPicPr>
        <p:blipFill>
          <a:blip r:embed="rId4">
            <a:clrChange>
              <a:clrFrom>
                <a:srgbClr val="FFFFFF"/>
              </a:clrFrom>
              <a:clrTo>
                <a:srgbClr val="FFFFFF">
                  <a:alpha val="0"/>
                </a:srgbClr>
              </a:clrTo>
            </a:clrChange>
          </a:blip>
          <a:stretch>
            <a:fillRect/>
          </a:stretch>
        </p:blipFill>
        <p:spPr>
          <a:xfrm>
            <a:off x="4191000" y="1004550"/>
            <a:ext cx="4572000" cy="2743200"/>
          </a:xfrm>
          <a:prstGeom prst="rect">
            <a:avLst/>
          </a:prstGeom>
        </p:spPr>
      </p:pic>
      <p:pic>
        <p:nvPicPr>
          <p:cNvPr id="24" name="Picture 8" descr="C:\Users\Masanori\AppData\Local\Microsoft\Windows\Temporary Internet Files\Content.IE5\R1YKRXA0\MC90030984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1309350"/>
            <a:ext cx="910155" cy="6264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5" name="Picture 10" descr="C:\Users\Masanori\AppData\Local\Microsoft\Windows\Temporary Internet Files\Content.IE5\R1YKRXA0\MP90036271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1309350"/>
            <a:ext cx="897134" cy="6264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6" name="テキスト ボックス 25"/>
          <p:cNvSpPr txBox="1"/>
          <p:nvPr/>
        </p:nvSpPr>
        <p:spPr>
          <a:xfrm>
            <a:off x="2895853" y="1533485"/>
            <a:ext cx="723275" cy="461665"/>
          </a:xfrm>
          <a:prstGeom prst="rect">
            <a:avLst/>
          </a:prstGeom>
          <a:noFill/>
        </p:spPr>
        <p:txBody>
          <a:bodyPr wrap="none" rtlCol="0">
            <a:spAutoFit/>
          </a:bodyPr>
          <a:lstStyle/>
          <a:p>
            <a:pPr algn="ctr"/>
            <a:r>
              <a:rPr lang="ja-JP" altLang="en-US" sz="1200" dirty="0" smtClean="0">
                <a:solidFill>
                  <a:schemeClr val="bg1"/>
                </a:solidFill>
                <a:latin typeface="Arial"/>
                <a:ea typeface="HGP創英角ｺﾞｼｯｸUB"/>
                <a:cs typeface="Arial"/>
              </a:rPr>
              <a:t>ユーザー</a:t>
            </a:r>
            <a:endParaRPr lang="en-US" altLang="ja-JP" sz="1200" dirty="0" smtClean="0">
              <a:solidFill>
                <a:schemeClr val="bg1"/>
              </a:solidFill>
              <a:latin typeface="Arial"/>
              <a:ea typeface="HGP創英角ｺﾞｼｯｸUB"/>
              <a:cs typeface="Arial"/>
            </a:endParaRPr>
          </a:p>
          <a:p>
            <a:pPr algn="ctr"/>
            <a:r>
              <a:rPr lang="ja-JP" altLang="en-US" sz="1200" dirty="0" smtClean="0">
                <a:solidFill>
                  <a:schemeClr val="bg1"/>
                </a:solidFill>
                <a:latin typeface="Arial"/>
                <a:ea typeface="HGP創英角ｺﾞｼｯｸUB"/>
                <a:cs typeface="Arial"/>
              </a:rPr>
              <a:t>企業</a:t>
            </a:r>
            <a:endParaRPr kumimoji="1" lang="ja-JP" altLang="en-US" sz="1200" dirty="0">
              <a:solidFill>
                <a:schemeClr val="bg1"/>
              </a:solidFill>
              <a:latin typeface="Arial"/>
              <a:ea typeface="HGP創英角ｺﾞｼｯｸUB"/>
              <a:cs typeface="Arial"/>
            </a:endParaRPr>
          </a:p>
        </p:txBody>
      </p:sp>
      <p:sp>
        <p:nvSpPr>
          <p:cNvPr id="27" name="テキスト ボックス 26"/>
          <p:cNvSpPr txBox="1"/>
          <p:nvPr/>
        </p:nvSpPr>
        <p:spPr>
          <a:xfrm>
            <a:off x="1920611" y="2604750"/>
            <a:ext cx="1165403" cy="584776"/>
          </a:xfrm>
          <a:prstGeom prst="rect">
            <a:avLst/>
          </a:prstGeom>
          <a:noFill/>
        </p:spPr>
        <p:txBody>
          <a:bodyPr wrap="none" rtlCol="0">
            <a:spAutoFit/>
          </a:bodyPr>
          <a:lstStyle/>
          <a:p>
            <a:pPr algn="ctr"/>
            <a:r>
              <a:rPr lang="en-US" altLang="ja-JP" dirty="0" smtClean="0">
                <a:solidFill>
                  <a:schemeClr val="bg1"/>
                </a:solidFill>
                <a:latin typeface="Arial"/>
                <a:ea typeface="HGP創英角ｺﾞｼｯｸUB"/>
                <a:cs typeface="Arial"/>
              </a:rPr>
              <a:t>IT</a:t>
            </a:r>
            <a:r>
              <a:rPr lang="ja-JP" altLang="en-US" dirty="0" smtClean="0">
                <a:solidFill>
                  <a:schemeClr val="bg1"/>
                </a:solidFill>
                <a:latin typeface="Arial"/>
                <a:ea typeface="HGP創英角ｺﾞｼｯｸUB"/>
                <a:cs typeface="Arial"/>
              </a:rPr>
              <a:t>ベンダー企業</a:t>
            </a:r>
            <a:endParaRPr lang="en-US" altLang="ja-JP" dirty="0" smtClean="0">
              <a:solidFill>
                <a:schemeClr val="bg1"/>
              </a:solidFill>
              <a:latin typeface="Arial"/>
              <a:ea typeface="HGP創英角ｺﾞｼｯｸUB"/>
              <a:cs typeface="Arial"/>
            </a:endParaRPr>
          </a:p>
          <a:p>
            <a:pPr algn="ctr"/>
            <a:r>
              <a:rPr lang="en-US" altLang="ja-JP" sz="2000" dirty="0" smtClean="0">
                <a:solidFill>
                  <a:schemeClr val="bg1"/>
                </a:solidFill>
                <a:latin typeface="Arial"/>
                <a:ea typeface="HGP創英角ｺﾞｼｯｸUB"/>
                <a:cs typeface="Arial"/>
              </a:rPr>
              <a:t>75%</a:t>
            </a:r>
            <a:endParaRPr kumimoji="1" lang="ja-JP" altLang="en-US" sz="2000" dirty="0">
              <a:solidFill>
                <a:schemeClr val="bg1"/>
              </a:solidFill>
              <a:latin typeface="Arial"/>
              <a:ea typeface="HGP創英角ｺﾞｼｯｸUB"/>
              <a:cs typeface="Arial"/>
            </a:endParaRPr>
          </a:p>
        </p:txBody>
      </p:sp>
      <p:sp>
        <p:nvSpPr>
          <p:cNvPr id="28" name="テキスト ボックス 27"/>
          <p:cNvSpPr txBox="1"/>
          <p:nvPr/>
        </p:nvSpPr>
        <p:spPr>
          <a:xfrm>
            <a:off x="6172200" y="2609215"/>
            <a:ext cx="1031051" cy="584776"/>
          </a:xfrm>
          <a:prstGeom prst="rect">
            <a:avLst/>
          </a:prstGeom>
          <a:noFill/>
        </p:spPr>
        <p:txBody>
          <a:bodyPr wrap="none" rtlCol="0">
            <a:spAutoFit/>
          </a:bodyPr>
          <a:lstStyle/>
          <a:p>
            <a:pPr algn="ctr"/>
            <a:r>
              <a:rPr lang="ja-JP" altLang="en-US" dirty="0" smtClean="0">
                <a:solidFill>
                  <a:schemeClr val="bg1"/>
                </a:solidFill>
                <a:latin typeface="Arial"/>
                <a:ea typeface="HGP創英角ｺﾞｼｯｸUB"/>
                <a:cs typeface="Arial"/>
              </a:rPr>
              <a:t>ユーザー企業</a:t>
            </a:r>
            <a:endParaRPr lang="en-US" altLang="ja-JP" dirty="0" smtClean="0">
              <a:solidFill>
                <a:schemeClr val="bg1"/>
              </a:solidFill>
              <a:latin typeface="Arial"/>
              <a:ea typeface="HGP創英角ｺﾞｼｯｸUB"/>
              <a:cs typeface="Arial"/>
            </a:endParaRPr>
          </a:p>
          <a:p>
            <a:pPr algn="ctr"/>
            <a:r>
              <a:rPr lang="en-US" altLang="ja-JP" sz="2000" dirty="0" smtClean="0">
                <a:solidFill>
                  <a:schemeClr val="bg1"/>
                </a:solidFill>
                <a:latin typeface="Arial"/>
                <a:ea typeface="HGP創英角ｺﾞｼｯｸUB"/>
                <a:cs typeface="Arial"/>
              </a:rPr>
              <a:t>72%</a:t>
            </a:r>
            <a:endParaRPr kumimoji="1" lang="ja-JP" altLang="en-US" sz="2000" dirty="0">
              <a:solidFill>
                <a:schemeClr val="bg1"/>
              </a:solidFill>
              <a:latin typeface="Arial"/>
              <a:ea typeface="HGP創英角ｺﾞｼｯｸUB"/>
              <a:cs typeface="Arial"/>
            </a:endParaRPr>
          </a:p>
        </p:txBody>
      </p:sp>
      <p:sp>
        <p:nvSpPr>
          <p:cNvPr id="29" name="テキスト ボックス 28"/>
          <p:cNvSpPr txBox="1"/>
          <p:nvPr/>
        </p:nvSpPr>
        <p:spPr>
          <a:xfrm>
            <a:off x="5466973" y="1614150"/>
            <a:ext cx="857627" cy="461665"/>
          </a:xfrm>
          <a:prstGeom prst="rect">
            <a:avLst/>
          </a:prstGeom>
          <a:noFill/>
        </p:spPr>
        <p:txBody>
          <a:bodyPr wrap="none" rtlCol="0">
            <a:spAutoFit/>
          </a:bodyPr>
          <a:lstStyle/>
          <a:p>
            <a:pPr algn="ctr"/>
            <a:r>
              <a:rPr lang="en-US" altLang="ja-JP" sz="1200" dirty="0" smtClean="0">
                <a:solidFill>
                  <a:schemeClr val="bg1"/>
                </a:solidFill>
                <a:latin typeface="Arial"/>
                <a:ea typeface="HGP創英角ｺﾞｼｯｸUB"/>
                <a:cs typeface="Arial"/>
              </a:rPr>
              <a:t>IT</a:t>
            </a:r>
            <a:r>
              <a:rPr lang="ja-JP" altLang="en-US" sz="1200" dirty="0" smtClean="0">
                <a:solidFill>
                  <a:schemeClr val="bg1"/>
                </a:solidFill>
                <a:latin typeface="Arial"/>
                <a:ea typeface="HGP創英角ｺﾞｼｯｸUB"/>
                <a:cs typeface="Arial"/>
              </a:rPr>
              <a:t>ベンダー</a:t>
            </a:r>
            <a:endParaRPr lang="en-US" altLang="ja-JP" sz="1200" dirty="0" smtClean="0">
              <a:solidFill>
                <a:schemeClr val="bg1"/>
              </a:solidFill>
              <a:latin typeface="Arial"/>
              <a:ea typeface="HGP創英角ｺﾞｼｯｸUB"/>
              <a:cs typeface="Arial"/>
            </a:endParaRPr>
          </a:p>
          <a:p>
            <a:pPr algn="ctr"/>
            <a:r>
              <a:rPr lang="ja-JP" altLang="en-US" sz="1200" dirty="0" smtClean="0">
                <a:solidFill>
                  <a:schemeClr val="bg1"/>
                </a:solidFill>
                <a:latin typeface="Arial"/>
                <a:ea typeface="HGP創英角ｺﾞｼｯｸUB"/>
                <a:cs typeface="Arial"/>
              </a:rPr>
              <a:t>企業</a:t>
            </a:r>
            <a:endParaRPr kumimoji="1" lang="ja-JP" altLang="en-US" sz="1200" dirty="0">
              <a:solidFill>
                <a:schemeClr val="bg1"/>
              </a:solidFill>
              <a:latin typeface="Arial"/>
              <a:ea typeface="HGP創英角ｺﾞｼｯｸUB"/>
              <a:cs typeface="Arial"/>
            </a:endParaRPr>
          </a:p>
        </p:txBody>
      </p:sp>
      <p:sp>
        <p:nvSpPr>
          <p:cNvPr id="31" name="角丸四角形 30"/>
          <p:cNvSpPr/>
          <p:nvPr/>
        </p:nvSpPr>
        <p:spPr bwMode="auto">
          <a:xfrm>
            <a:off x="990600" y="5500350"/>
            <a:ext cx="3048000" cy="9144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IT</a:t>
            </a:r>
            <a:r>
              <a:rPr kumimoji="0" lang="ja-JP" altLang="en-US"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ベンダー企業の生産性向上</a:t>
            </a:r>
            <a:endPar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algn="ctr">
              <a:spcBef>
                <a:spcPts val="0"/>
              </a:spcBef>
            </a:pPr>
            <a:r>
              <a:rPr kumimoji="0" lang="en-US" altLang="ja-JP" sz="1400" dirty="0" smtClean="0">
                <a:solidFill>
                  <a:srgbClr val="FFFFFF"/>
                </a:solidFill>
                <a:latin typeface="HGP創英角ｺﾞｼｯｸUB"/>
                <a:ea typeface="HGP創英角ｺﾞｼｯｸUB"/>
                <a:cs typeface="HGP創英角ｺﾞｼｯｸUB"/>
              </a:rPr>
              <a:t>+ </a:t>
            </a:r>
            <a:r>
              <a:rPr kumimoji="0" lang="ja-JP" altLang="en-US" sz="1400" dirty="0" smtClean="0">
                <a:solidFill>
                  <a:srgbClr val="FFFFFF"/>
                </a:solidFill>
                <a:latin typeface="HGP創英角ｺﾞｼｯｸUB"/>
                <a:ea typeface="HGP創英角ｺﾞｼｯｸUB"/>
                <a:cs typeface="HGP創英角ｺﾞｼｯｸUB"/>
              </a:rPr>
              <a:t>ベンダー</a:t>
            </a:r>
            <a:r>
              <a:rPr kumimoji="0" lang="ja-JP" altLang="en-US" sz="1400" dirty="0">
                <a:solidFill>
                  <a:srgbClr val="FFFFFF"/>
                </a:solidFill>
                <a:latin typeface="HGP創英角ｺﾞｼｯｸUB"/>
                <a:ea typeface="HGP創英角ｺﾞｼｯｸUB"/>
                <a:cs typeface="HGP創英角ｺﾞｼｯｸUB"/>
              </a:rPr>
              <a:t>がリスクを</a:t>
            </a:r>
            <a:r>
              <a:rPr kumimoji="0" lang="ja-JP" altLang="en-US" sz="1400" dirty="0" smtClean="0">
                <a:solidFill>
                  <a:srgbClr val="FFFFFF"/>
                </a:solidFill>
                <a:latin typeface="HGP創英角ｺﾞｼｯｸUB"/>
                <a:ea typeface="HGP創英角ｺﾞｼｯｸUB"/>
                <a:cs typeface="HGP創英角ｺﾞｼｯｸUB"/>
              </a:rPr>
              <a:t>背負わされる</a:t>
            </a:r>
            <a:endParaRPr kumimoji="0" lang="ja-JP" altLang="en-US" sz="1400" dirty="0">
              <a:solidFill>
                <a:srgbClr val="FFFFFF"/>
              </a:solidFill>
              <a:latin typeface="HGP創英角ｺﾞｼｯｸUB"/>
              <a:ea typeface="HGP創英角ｺﾞｼｯｸUB"/>
              <a:cs typeface="HGP創英角ｺﾞｼｯｸUB"/>
            </a:endParaRPr>
          </a:p>
        </p:txBody>
      </p:sp>
      <p:sp>
        <p:nvSpPr>
          <p:cNvPr id="32" name="下矢印 31"/>
          <p:cNvSpPr/>
          <p:nvPr/>
        </p:nvSpPr>
        <p:spPr bwMode="auto">
          <a:xfrm>
            <a:off x="1752600" y="3519150"/>
            <a:ext cx="1524000" cy="2057400"/>
          </a:xfrm>
          <a:prstGeom prst="downArrow">
            <a:avLst>
              <a:gd name="adj1" fmla="val 50000"/>
              <a:gd name="adj2" fmla="val 45139"/>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角丸四角形 33"/>
          <p:cNvSpPr/>
          <p:nvPr/>
        </p:nvSpPr>
        <p:spPr bwMode="auto">
          <a:xfrm>
            <a:off x="5181600" y="5500350"/>
            <a:ext cx="3048000" cy="9144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ユーザー企業の生産性向上</a:t>
            </a:r>
            <a:endPar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algn="ctr">
              <a:spcBef>
                <a:spcPts val="0"/>
              </a:spcBef>
            </a:pPr>
            <a:r>
              <a:rPr kumimoji="0" lang="en-US" altLang="ja-JP" sz="1400" dirty="0" smtClean="0">
                <a:solidFill>
                  <a:srgbClr val="FFFFFF"/>
                </a:solidFill>
                <a:latin typeface="HGP創英角ｺﾞｼｯｸUB"/>
                <a:ea typeface="HGP創英角ｺﾞｼｯｸUB"/>
                <a:cs typeface="HGP創英角ｺﾞｼｯｸUB"/>
              </a:rPr>
              <a:t>+ </a:t>
            </a:r>
            <a:r>
              <a:rPr kumimoji="0" lang="ja-JP" altLang="en-US" sz="1400" dirty="0" smtClean="0">
                <a:solidFill>
                  <a:srgbClr val="FFFFFF"/>
                </a:solidFill>
                <a:latin typeface="HGP創英角ｺﾞｼｯｸUB"/>
                <a:ea typeface="HGP創英角ｺﾞｼｯｸUB"/>
                <a:cs typeface="HGP創英角ｺﾞｼｯｸUB"/>
              </a:rPr>
              <a:t>ユーザー</a:t>
            </a:r>
            <a:r>
              <a:rPr kumimoji="0" lang="ja-JP" altLang="en-US" sz="1400" dirty="0">
                <a:solidFill>
                  <a:srgbClr val="FFFFFF"/>
                </a:solidFill>
                <a:latin typeface="HGP創英角ｺﾞｼｯｸUB"/>
                <a:ea typeface="HGP創英角ｺﾞｼｯｸUB"/>
                <a:cs typeface="HGP創英角ｺﾞｼｯｸUB"/>
              </a:rPr>
              <a:t>が自らリスクを</a:t>
            </a:r>
            <a:r>
              <a:rPr kumimoji="0" lang="ja-JP" altLang="en-US" sz="1400" dirty="0" smtClean="0">
                <a:solidFill>
                  <a:srgbClr val="FFFFFF"/>
                </a:solidFill>
                <a:latin typeface="HGP創英角ｺﾞｼｯｸUB"/>
                <a:ea typeface="HGP創英角ｺﾞｼｯｸUB"/>
                <a:cs typeface="HGP創英角ｺﾞｼｯｸUB"/>
              </a:rPr>
              <a:t>担保</a:t>
            </a:r>
            <a:endParaRPr kumimoji="0" lang="ja-JP" altLang="en-US" sz="1400" dirty="0">
              <a:solidFill>
                <a:srgbClr val="FFFFFF"/>
              </a:solidFill>
              <a:latin typeface="HGP創英角ｺﾞｼｯｸUB"/>
              <a:ea typeface="HGP創英角ｺﾞｼｯｸUB"/>
              <a:cs typeface="HGP創英角ｺﾞｼｯｸUB"/>
            </a:endParaRPr>
          </a:p>
        </p:txBody>
      </p:sp>
      <p:sp>
        <p:nvSpPr>
          <p:cNvPr id="35" name="下矢印 34"/>
          <p:cNvSpPr/>
          <p:nvPr/>
        </p:nvSpPr>
        <p:spPr bwMode="auto">
          <a:xfrm>
            <a:off x="5943600" y="3519150"/>
            <a:ext cx="1524000" cy="2057400"/>
          </a:xfrm>
          <a:prstGeom prst="downArrow">
            <a:avLst>
              <a:gd name="adj1" fmla="val 50000"/>
              <a:gd name="adj2" fmla="val 45139"/>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36" name="角丸四角形 35"/>
          <p:cNvSpPr/>
          <p:nvPr/>
        </p:nvSpPr>
        <p:spPr bwMode="auto">
          <a:xfrm>
            <a:off x="990600" y="3823950"/>
            <a:ext cx="7162800" cy="914400"/>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kumimoji="0" lang="ja-JP" altLang="en-US" sz="2400" dirty="0" smtClean="0">
                <a:solidFill>
                  <a:schemeClr val="bg1"/>
                </a:solidFill>
                <a:latin typeface="Arial"/>
                <a:ea typeface="HGP創英角ｺﾞｼｯｸUB"/>
                <a:cs typeface="Arial"/>
              </a:rPr>
              <a:t>エンジニアリング・ワークの</a:t>
            </a:r>
            <a:r>
              <a:rPr kumimoji="0" lang="ja-JP" altLang="en-US" sz="2400" dirty="0">
                <a:solidFill>
                  <a:schemeClr val="bg1"/>
                </a:solidFill>
                <a:latin typeface="Arial"/>
                <a:ea typeface="HGP創英角ｺﾞｼｯｸUB"/>
                <a:cs typeface="Arial"/>
              </a:rPr>
              <a:t>生産性が劇的に向上</a:t>
            </a:r>
            <a:endParaRPr kumimoji="0" lang="en-US" altLang="ja-JP" sz="2400" dirty="0">
              <a:solidFill>
                <a:schemeClr val="bg1"/>
              </a:solidFill>
              <a:latin typeface="Arial"/>
              <a:ea typeface="HGP創英角ｺﾞｼｯｸUB"/>
              <a:cs typeface="Arial"/>
            </a:endParaRPr>
          </a:p>
          <a:p>
            <a:pPr marL="0" marR="0" indent="0" algn="ctr" defTabSz="914400" rtl="0" eaLnBrk="1" fontAlgn="base" latinLnBrk="0" hangingPunct="1">
              <a:lnSpc>
                <a:spcPct val="100000"/>
              </a:lnSpc>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a:ea typeface="HGP創英角ｺﾞｼｯｸUB"/>
                <a:cs typeface="Arial"/>
              </a:rPr>
              <a:t>運用の自動化</a:t>
            </a:r>
            <a:r>
              <a:rPr kumimoji="0" lang="en-US" altLang="ja-JP" sz="1400" b="0" i="0" u="none" strike="noStrike" cap="none" normalizeH="0" baseline="0" dirty="0" smtClean="0">
                <a:ln>
                  <a:noFill/>
                </a:ln>
                <a:solidFill>
                  <a:schemeClr val="bg1"/>
                </a:solidFill>
                <a:effectLst/>
                <a:latin typeface="Arial"/>
                <a:ea typeface="HGP創英角ｺﾞｼｯｸUB"/>
                <a:cs typeface="Arial"/>
              </a:rPr>
              <a:t> </a:t>
            </a:r>
            <a:r>
              <a:rPr kumimoji="0" lang="ja-JP" altLang="en-US" sz="1400" dirty="0" smtClean="0">
                <a:solidFill>
                  <a:schemeClr val="bg1"/>
                </a:solidFill>
                <a:latin typeface="Arial"/>
                <a:ea typeface="HGP創英角ｺﾞｼｯｸUB"/>
                <a:cs typeface="Arial"/>
              </a:rPr>
              <a:t>＋</a:t>
            </a:r>
            <a:r>
              <a:rPr kumimoji="0" lang="en-US" altLang="ja-JP" sz="1400" dirty="0" smtClean="0">
                <a:solidFill>
                  <a:schemeClr val="bg1"/>
                </a:solidFill>
                <a:latin typeface="Arial"/>
                <a:ea typeface="HGP創英角ｺﾞｼｯｸUB"/>
                <a:cs typeface="Arial"/>
              </a:rPr>
              <a:t> </a:t>
            </a:r>
            <a:r>
              <a:rPr kumimoji="0" lang="ja-JP" altLang="en-US" sz="1400" b="0" i="0" u="none" strike="noStrike" cap="none" normalizeH="0" baseline="0" dirty="0" smtClean="0">
                <a:ln>
                  <a:noFill/>
                </a:ln>
                <a:solidFill>
                  <a:schemeClr val="bg1"/>
                </a:solidFill>
                <a:effectLst/>
                <a:latin typeface="Arial"/>
                <a:ea typeface="HGP創英角ｺﾞｼｯｸUB"/>
                <a:cs typeface="Arial"/>
              </a:rPr>
              <a:t>調達の自動化</a:t>
            </a:r>
            <a:r>
              <a:rPr kumimoji="0" lang="ja-JP" altLang="en-US" sz="1400" dirty="0" smtClean="0">
                <a:solidFill>
                  <a:schemeClr val="bg1"/>
                </a:solidFill>
                <a:latin typeface="Arial"/>
                <a:ea typeface="HGP創英角ｺﾞｼｯｸUB"/>
                <a:cs typeface="Arial"/>
              </a:rPr>
              <a:t>　＝</a:t>
            </a:r>
            <a:r>
              <a:rPr kumimoji="0" lang="en-US" altLang="ja-JP" sz="1400" dirty="0" smtClean="0">
                <a:solidFill>
                  <a:schemeClr val="bg1"/>
                </a:solidFill>
                <a:latin typeface="Arial"/>
                <a:ea typeface="HGP創英角ｺﾞｼｯｸUB"/>
                <a:cs typeface="Arial"/>
              </a:rPr>
              <a:t> </a:t>
            </a:r>
            <a:r>
              <a:rPr kumimoji="0" lang="ja-JP" altLang="en-US" sz="1400" dirty="0" smtClean="0">
                <a:solidFill>
                  <a:schemeClr val="bg1"/>
                </a:solidFill>
                <a:latin typeface="Arial"/>
                <a:ea typeface="HGP創英角ｺﾞｼｯｸUB"/>
                <a:cs typeface="Arial"/>
              </a:rPr>
              <a:t>エンジニアの調達・運用管理負担の軽減</a:t>
            </a:r>
            <a:endParaRPr kumimoji="0" lang="ja-JP" altLang="en-US" sz="1400" b="0" i="0" u="none" strike="noStrike" cap="none" normalizeH="0" baseline="0" dirty="0" smtClean="0">
              <a:ln>
                <a:noFill/>
              </a:ln>
              <a:solidFill>
                <a:schemeClr val="bg1"/>
              </a:solidFill>
              <a:effectLst/>
              <a:latin typeface="Arial"/>
              <a:ea typeface="HGP創英角ｺﾞｼｯｸUB"/>
              <a:cs typeface="Arial"/>
            </a:endParaRPr>
          </a:p>
        </p:txBody>
      </p:sp>
      <p:sp>
        <p:nvSpPr>
          <p:cNvPr id="37" name="正方形/長方形 36"/>
          <p:cNvSpPr/>
          <p:nvPr/>
        </p:nvSpPr>
        <p:spPr>
          <a:xfrm>
            <a:off x="811808" y="3290550"/>
            <a:ext cx="1381984" cy="307777"/>
          </a:xfrm>
          <a:prstGeom prst="rect">
            <a:avLst/>
          </a:prstGeom>
        </p:spPr>
        <p:txBody>
          <a:bodyPr wrap="none">
            <a:spAutoFit/>
          </a:bodyPr>
          <a:lstStyle/>
          <a:p>
            <a:r>
              <a:rPr lang="en-US" altLang="zh-TW" sz="1400" dirty="0">
                <a:solidFill>
                  <a:srgbClr val="0000FF"/>
                </a:solidFill>
                <a:latin typeface="Arial Black"/>
                <a:ea typeface="ＭＳ Ｐゴシック"/>
                <a:cs typeface="Arial Black"/>
              </a:rPr>
              <a:t>102</a:t>
            </a:r>
            <a:r>
              <a:rPr lang="zh-TW" altLang="en-US" sz="1400" dirty="0">
                <a:solidFill>
                  <a:srgbClr val="0000FF"/>
                </a:solidFill>
                <a:latin typeface="Arial Black"/>
                <a:ea typeface="ＭＳ Ｐゴシック"/>
                <a:cs typeface="Arial Black"/>
              </a:rPr>
              <a:t>万</a:t>
            </a:r>
            <a:r>
              <a:rPr lang="en-US" altLang="zh-TW" sz="1400" dirty="0">
                <a:solidFill>
                  <a:srgbClr val="0000FF"/>
                </a:solidFill>
                <a:latin typeface="Arial Black"/>
                <a:ea typeface="ＭＳ Ｐゴシック"/>
                <a:cs typeface="Arial Black"/>
              </a:rPr>
              <a:t>6000</a:t>
            </a:r>
            <a:r>
              <a:rPr lang="zh-TW" altLang="en-US" sz="1400" dirty="0">
                <a:solidFill>
                  <a:srgbClr val="0000FF"/>
                </a:solidFill>
                <a:latin typeface="Arial Black"/>
                <a:ea typeface="ＭＳ Ｐゴシック"/>
                <a:cs typeface="Arial Black"/>
              </a:rPr>
              <a:t>人</a:t>
            </a:r>
            <a:endParaRPr lang="ja-JP" altLang="en-US" sz="1400" dirty="0">
              <a:solidFill>
                <a:srgbClr val="0000FF"/>
              </a:solidFill>
              <a:latin typeface="Arial Black"/>
              <a:ea typeface="ＭＳ Ｐゴシック"/>
              <a:cs typeface="Arial Black"/>
            </a:endParaRPr>
          </a:p>
        </p:txBody>
      </p:sp>
      <p:sp>
        <p:nvSpPr>
          <p:cNvPr id="38" name="正方形/長方形 37"/>
          <p:cNvSpPr/>
          <p:nvPr/>
        </p:nvSpPr>
        <p:spPr>
          <a:xfrm>
            <a:off x="7086602" y="3290550"/>
            <a:ext cx="1381984" cy="307777"/>
          </a:xfrm>
          <a:prstGeom prst="rect">
            <a:avLst/>
          </a:prstGeom>
        </p:spPr>
        <p:txBody>
          <a:bodyPr wrap="none">
            <a:spAutoFit/>
          </a:bodyPr>
          <a:lstStyle/>
          <a:p>
            <a:r>
              <a:rPr lang="en-US" altLang="zh-TW" sz="1400" dirty="0">
                <a:solidFill>
                  <a:srgbClr val="0000FF"/>
                </a:solidFill>
                <a:latin typeface="Arial Black"/>
                <a:ea typeface="ＭＳ Ｐゴシック"/>
                <a:cs typeface="Arial Black"/>
              </a:rPr>
              <a:t>330</a:t>
            </a:r>
            <a:r>
              <a:rPr lang="zh-TW" altLang="en-US" sz="1400" dirty="0">
                <a:solidFill>
                  <a:srgbClr val="0000FF"/>
                </a:solidFill>
                <a:latin typeface="Arial Black"/>
                <a:ea typeface="ＭＳ Ｐゴシック"/>
                <a:cs typeface="Arial Black"/>
              </a:rPr>
              <a:t>万</a:t>
            </a:r>
            <a:r>
              <a:rPr lang="en-US" altLang="zh-TW" sz="1400" dirty="0">
                <a:solidFill>
                  <a:srgbClr val="0000FF"/>
                </a:solidFill>
                <a:latin typeface="Arial Black"/>
                <a:ea typeface="ＭＳ Ｐゴシック"/>
                <a:cs typeface="Arial Black"/>
              </a:rPr>
              <a:t>3000</a:t>
            </a:r>
            <a:r>
              <a:rPr lang="zh-TW" altLang="en-US" sz="1400" dirty="0">
                <a:solidFill>
                  <a:srgbClr val="0000FF"/>
                </a:solidFill>
                <a:latin typeface="Arial Black"/>
                <a:ea typeface="ＭＳ Ｐゴシック"/>
                <a:cs typeface="Arial Black"/>
              </a:rPr>
              <a:t>人</a:t>
            </a:r>
            <a:endParaRPr lang="ja-JP" altLang="en-US" sz="1400" dirty="0">
              <a:solidFill>
                <a:srgbClr val="0000FF"/>
              </a:solidFill>
              <a:latin typeface="Arial Black"/>
              <a:ea typeface="ＭＳ Ｐゴシック"/>
              <a:cs typeface="Arial Black"/>
            </a:endParaRPr>
          </a:p>
        </p:txBody>
      </p:sp>
    </p:spTree>
    <p:extLst>
      <p:ext uri="{BB962C8B-B14F-4D97-AF65-F5344CB8AC3E}">
        <p14:creationId xmlns:p14="http://schemas.microsoft.com/office/powerpoint/2010/main" val="384583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childTnLst>
                                </p:cTn>
                              </p:par>
                              <p:par>
                                <p:cTn id="40" presetID="53" presetClass="entr" presetSubtype="1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par>
                                <p:cTn id="45" presetID="53" presetClass="entr" presetSubtype="16"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Effect transition="in" filter="fade">
                                      <p:cBhvr>
                                        <p:cTn id="54" dur="500"/>
                                        <p:tgtEl>
                                          <p:spTgt spid="3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1000"/>
                                        <p:tgtEl>
                                          <p:spTgt spid="36"/>
                                        </p:tgtEl>
                                      </p:cBhvr>
                                    </p:animEffect>
                                    <p:anim calcmode="lin" valueType="num">
                                      <p:cBhvr>
                                        <p:cTn id="65" dur="1000" fill="hold"/>
                                        <p:tgtEl>
                                          <p:spTgt spid="36"/>
                                        </p:tgtEl>
                                        <p:attrNameLst>
                                          <p:attrName>ppt_x</p:attrName>
                                        </p:attrNameLst>
                                      </p:cBhvr>
                                      <p:tavLst>
                                        <p:tav tm="0">
                                          <p:val>
                                            <p:strVal val="#ppt_x"/>
                                          </p:val>
                                        </p:tav>
                                        <p:tav tm="100000">
                                          <p:val>
                                            <p:strVal val="#ppt_x"/>
                                          </p:val>
                                        </p:tav>
                                      </p:tavLst>
                                    </p:anim>
                                    <p:anim calcmode="lin" valueType="num">
                                      <p:cBhvr>
                                        <p:cTn id="6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p:bldP spid="27" grpId="0"/>
      <p:bldP spid="28" grpId="0"/>
      <p:bldP spid="29" grpId="0"/>
      <p:bldP spid="36" grpId="0" animBg="1"/>
      <p:bldP spid="37" grpId="0"/>
      <p:bldP spid="3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Grp="1" noChangeArrowheads="1"/>
          </p:cNvSpPr>
          <p:nvPr>
            <p:ph type="title"/>
          </p:nvPr>
        </p:nvSpPr>
        <p:spPr>
          <a:xfrm>
            <a:off x="152400" y="152400"/>
            <a:ext cx="8991600" cy="533400"/>
          </a:xfrm>
        </p:spPr>
        <p:txBody>
          <a:bodyPr/>
          <a:lstStyle/>
          <a:p>
            <a:r>
              <a:rPr lang="ja-JP" altLang="ja-JP" dirty="0"/>
              <a:t>クラウドの価値を引き出すための戦略 </a:t>
            </a:r>
            <a:endParaRPr lang="ja-JP" altLang="en-US" sz="2800" dirty="0" smtClean="0">
              <a:ea typeface="ＭＳ Ｐゴシック" charset="-128"/>
            </a:endParaRPr>
          </a:p>
        </p:txBody>
      </p:sp>
      <p:sp>
        <p:nvSpPr>
          <p:cNvPr id="3" name="角丸四角形 2"/>
          <p:cNvSpPr/>
          <p:nvPr/>
        </p:nvSpPr>
        <p:spPr bwMode="auto">
          <a:xfrm>
            <a:off x="836613" y="1600200"/>
            <a:ext cx="2286000" cy="609600"/>
          </a:xfrm>
          <a:prstGeom prst="round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a:ea typeface="HGP創英角ｺﾞｼｯｸUB"/>
              <a:cs typeface="Arial"/>
            </a:endParaRPr>
          </a:p>
        </p:txBody>
      </p:sp>
      <p:sp>
        <p:nvSpPr>
          <p:cNvPr id="8" name="角丸四角形 7"/>
          <p:cNvSpPr/>
          <p:nvPr/>
        </p:nvSpPr>
        <p:spPr bwMode="auto">
          <a:xfrm>
            <a:off x="3427413" y="1600200"/>
            <a:ext cx="2286000" cy="609600"/>
          </a:xfrm>
          <a:prstGeom prst="round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a:ea typeface="HGP創英角ｺﾞｼｯｸUB"/>
              <a:cs typeface="Arial"/>
            </a:endParaRPr>
          </a:p>
        </p:txBody>
      </p:sp>
      <p:sp>
        <p:nvSpPr>
          <p:cNvPr id="11" name="角丸四角形 10"/>
          <p:cNvSpPr/>
          <p:nvPr/>
        </p:nvSpPr>
        <p:spPr bwMode="auto">
          <a:xfrm>
            <a:off x="608013" y="1143000"/>
            <a:ext cx="7924800" cy="12192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dirty="0">
              <a:latin typeface="Arial"/>
              <a:ea typeface="HGP創英角ｺﾞｼｯｸUB"/>
              <a:cs typeface="Arial"/>
            </a:endParaRPr>
          </a:p>
        </p:txBody>
      </p:sp>
      <p:sp>
        <p:nvSpPr>
          <p:cNvPr id="12" name="角丸四角形 11"/>
          <p:cNvSpPr/>
          <p:nvPr/>
        </p:nvSpPr>
        <p:spPr bwMode="auto">
          <a:xfrm>
            <a:off x="836613" y="16002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800" b="0" i="0" u="none" strike="noStrike" cap="none" normalizeH="0" baseline="0" dirty="0" smtClean="0">
                <a:ln>
                  <a:noFill/>
                </a:ln>
                <a:solidFill>
                  <a:srgbClr val="008000"/>
                </a:solidFill>
                <a:effectLst/>
                <a:latin typeface="Arial"/>
                <a:ea typeface="HGP創英角ｺﾞｼｯｸUB"/>
                <a:cs typeface="Arial"/>
              </a:rPr>
              <a:t>TCO</a:t>
            </a:r>
            <a:r>
              <a:rPr kumimoji="0" lang="ja-JP" altLang="en-US" sz="1800" b="0" i="0" u="none" strike="noStrike" cap="none" normalizeH="0" baseline="0" dirty="0" smtClean="0">
                <a:ln>
                  <a:noFill/>
                </a:ln>
                <a:solidFill>
                  <a:srgbClr val="008000"/>
                </a:solidFill>
                <a:effectLst/>
                <a:latin typeface="Arial"/>
                <a:ea typeface="HGP創英角ｺﾞｼｯｸUB"/>
                <a:cs typeface="Arial"/>
              </a:rPr>
              <a:t>の削減</a:t>
            </a:r>
          </a:p>
        </p:txBody>
      </p:sp>
      <p:sp>
        <p:nvSpPr>
          <p:cNvPr id="14" name="角丸四角形 13"/>
          <p:cNvSpPr/>
          <p:nvPr/>
        </p:nvSpPr>
        <p:spPr bwMode="auto">
          <a:xfrm>
            <a:off x="3427413" y="16002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008000"/>
                </a:solidFill>
                <a:effectLst/>
                <a:latin typeface="Arial"/>
                <a:ea typeface="HGP創英角ｺﾞｼｯｸUB"/>
                <a:cs typeface="Arial"/>
              </a:rPr>
              <a:t>変更変化への</a:t>
            </a:r>
            <a:endParaRPr kumimoji="0" lang="en-US" altLang="ja-JP" sz="1600" b="0" i="0" u="none" strike="noStrike" cap="none" normalizeH="0" baseline="0" dirty="0" smtClean="0">
              <a:ln>
                <a:noFill/>
              </a:ln>
              <a:solidFill>
                <a:srgbClr val="008000"/>
              </a:solidFill>
              <a:effectLst/>
              <a:latin typeface="Arial"/>
              <a:ea typeface="HGP創英角ｺﾞｼｯｸUB"/>
              <a:cs typeface="Aria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008000"/>
                </a:solidFill>
                <a:effectLst/>
                <a:latin typeface="Arial"/>
                <a:ea typeface="HGP創英角ｺﾞｼｯｸUB"/>
                <a:cs typeface="Arial"/>
              </a:rPr>
              <a:t>柔軟性と迅速な対応</a:t>
            </a:r>
          </a:p>
        </p:txBody>
      </p:sp>
      <p:sp>
        <p:nvSpPr>
          <p:cNvPr id="15" name="角丸四角形 14"/>
          <p:cNvSpPr/>
          <p:nvPr/>
        </p:nvSpPr>
        <p:spPr bwMode="auto">
          <a:xfrm>
            <a:off x="6018213" y="16002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008000"/>
                </a:solidFill>
                <a:effectLst/>
                <a:latin typeface="Arial"/>
                <a:ea typeface="HGP創英角ｺﾞｼｯｸUB"/>
                <a:cs typeface="Arial"/>
              </a:rPr>
              <a:t>資産の削減</a:t>
            </a:r>
          </a:p>
        </p:txBody>
      </p:sp>
      <p:sp>
        <p:nvSpPr>
          <p:cNvPr id="6" name="ホームベース 5"/>
          <p:cNvSpPr/>
          <p:nvPr/>
        </p:nvSpPr>
        <p:spPr bwMode="auto">
          <a:xfrm rot="16200000">
            <a:off x="1560513" y="1409700"/>
            <a:ext cx="838200" cy="2286000"/>
          </a:xfrm>
          <a:prstGeom prst="homePlate">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a:ea typeface="HGP創英角ｺﾞｼｯｸUB"/>
              <a:cs typeface="Arial"/>
            </a:endParaRPr>
          </a:p>
        </p:txBody>
      </p:sp>
      <p:sp>
        <p:nvSpPr>
          <p:cNvPr id="17" name="テキスト ボックス 16"/>
          <p:cNvSpPr txBox="1"/>
          <p:nvPr/>
        </p:nvSpPr>
        <p:spPr>
          <a:xfrm>
            <a:off x="836613" y="2590800"/>
            <a:ext cx="2286000" cy="369332"/>
          </a:xfrm>
          <a:prstGeom prst="rect">
            <a:avLst/>
          </a:prstGeom>
          <a:noFill/>
        </p:spPr>
        <p:txBody>
          <a:bodyPr wrap="square" rtlCol="0">
            <a:spAutoFit/>
          </a:bodyPr>
          <a:lstStyle/>
          <a:p>
            <a:pPr algn="ctr"/>
            <a:r>
              <a:rPr kumimoji="1" lang="ja-JP" altLang="en-US" sz="1800" dirty="0" smtClean="0">
                <a:solidFill>
                  <a:schemeClr val="bg1"/>
                </a:solidFill>
                <a:latin typeface="Arial"/>
                <a:ea typeface="HGP創英角ｺﾞｼｯｸUB"/>
                <a:cs typeface="Arial"/>
              </a:rPr>
              <a:t>人員の削減</a:t>
            </a:r>
            <a:endParaRPr kumimoji="1" lang="ja-JP" altLang="en-US" sz="1800" dirty="0">
              <a:solidFill>
                <a:schemeClr val="bg1"/>
              </a:solidFill>
              <a:latin typeface="Arial"/>
              <a:ea typeface="HGP創英角ｺﾞｼｯｸUB"/>
              <a:cs typeface="Arial"/>
            </a:endParaRPr>
          </a:p>
        </p:txBody>
      </p:sp>
      <p:sp>
        <p:nvSpPr>
          <p:cNvPr id="19" name="ホームベース 18"/>
          <p:cNvSpPr/>
          <p:nvPr/>
        </p:nvSpPr>
        <p:spPr bwMode="auto">
          <a:xfrm rot="16200000">
            <a:off x="6742113" y="1409700"/>
            <a:ext cx="838200" cy="2286000"/>
          </a:xfrm>
          <a:prstGeom prst="homePlate">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1" i="0" u="none" strike="noStrike" cap="none" normalizeH="0" baseline="0" dirty="0" smtClean="0">
              <a:ln>
                <a:noFill/>
              </a:ln>
              <a:solidFill>
                <a:srgbClr val="484848"/>
              </a:solidFill>
              <a:effectLst/>
              <a:latin typeface="Arial"/>
              <a:ea typeface="HGP創英角ｺﾞｼｯｸUB"/>
              <a:cs typeface="Arial"/>
            </a:endParaRPr>
          </a:p>
        </p:txBody>
      </p:sp>
      <p:sp>
        <p:nvSpPr>
          <p:cNvPr id="22" name="テキスト ボックス 21"/>
          <p:cNvSpPr txBox="1"/>
          <p:nvPr/>
        </p:nvSpPr>
        <p:spPr>
          <a:xfrm>
            <a:off x="6018213" y="2590800"/>
            <a:ext cx="2286000" cy="369332"/>
          </a:xfrm>
          <a:prstGeom prst="rect">
            <a:avLst/>
          </a:prstGeom>
          <a:noFill/>
        </p:spPr>
        <p:txBody>
          <a:bodyPr wrap="square" rtlCol="0">
            <a:spAutoFit/>
          </a:bodyPr>
          <a:lstStyle/>
          <a:p>
            <a:pPr algn="ctr"/>
            <a:r>
              <a:rPr kumimoji="1" lang="ja-JP" altLang="en-US" sz="1800" dirty="0" smtClean="0">
                <a:solidFill>
                  <a:schemeClr val="bg1"/>
                </a:solidFill>
                <a:latin typeface="Arial"/>
                <a:ea typeface="HGP創英角ｺﾞｼｯｸUB"/>
                <a:cs typeface="Arial"/>
              </a:rPr>
              <a:t>既存資産の償却</a:t>
            </a:r>
            <a:endParaRPr kumimoji="1" lang="ja-JP" altLang="en-US" sz="1800" dirty="0">
              <a:solidFill>
                <a:schemeClr val="bg1"/>
              </a:solidFill>
              <a:latin typeface="Arial"/>
              <a:ea typeface="HGP創英角ｺﾞｼｯｸUB"/>
              <a:cs typeface="Arial"/>
            </a:endParaRPr>
          </a:p>
        </p:txBody>
      </p:sp>
      <p:sp>
        <p:nvSpPr>
          <p:cNvPr id="20" name="角丸四角形 19"/>
          <p:cNvSpPr/>
          <p:nvPr/>
        </p:nvSpPr>
        <p:spPr bwMode="auto">
          <a:xfrm>
            <a:off x="836613" y="3048000"/>
            <a:ext cx="2286000" cy="381000"/>
          </a:xfrm>
          <a:prstGeom prst="roundRect">
            <a:avLst>
              <a:gd name="adj" fmla="val 0"/>
            </a:avLst>
          </a:prstGeom>
          <a:solidFill>
            <a:srgbClr val="CC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社会思想・企業文化の問題</a:t>
            </a:r>
          </a:p>
        </p:txBody>
      </p:sp>
      <p:sp>
        <p:nvSpPr>
          <p:cNvPr id="24" name="角丸四角形 23"/>
          <p:cNvSpPr/>
          <p:nvPr/>
        </p:nvSpPr>
        <p:spPr bwMode="auto">
          <a:xfrm>
            <a:off x="6018213" y="3048000"/>
            <a:ext cx="2286000" cy="381000"/>
          </a:xfrm>
          <a:prstGeom prst="roundRect">
            <a:avLst>
              <a:gd name="adj" fmla="val 0"/>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ファイナンスの問題</a:t>
            </a:r>
          </a:p>
        </p:txBody>
      </p:sp>
      <p:sp>
        <p:nvSpPr>
          <p:cNvPr id="29" name="角丸四角形 28"/>
          <p:cNvSpPr/>
          <p:nvPr/>
        </p:nvSpPr>
        <p:spPr bwMode="auto">
          <a:xfrm>
            <a:off x="608013" y="5181600"/>
            <a:ext cx="7924800" cy="12192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endParaRPr kumimoji="0" lang="en-US" altLang="ja-JP" dirty="0">
              <a:latin typeface="Arial"/>
              <a:ea typeface="HGP創英角ｺﾞｼｯｸUB"/>
              <a:cs typeface="Arial"/>
            </a:endParaRPr>
          </a:p>
        </p:txBody>
      </p:sp>
      <p:sp>
        <p:nvSpPr>
          <p:cNvPr id="30" name="角丸四角形 29"/>
          <p:cNvSpPr/>
          <p:nvPr/>
        </p:nvSpPr>
        <p:spPr bwMode="auto">
          <a:xfrm>
            <a:off x="836613" y="53340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3366FF"/>
                </a:solidFill>
                <a:effectLst/>
                <a:latin typeface="Arial"/>
                <a:ea typeface="HGP創英角ｺﾞｼｯｸUB"/>
                <a:cs typeface="Arial"/>
              </a:rPr>
              <a:t>スピード</a:t>
            </a:r>
          </a:p>
        </p:txBody>
      </p:sp>
      <p:sp>
        <p:nvSpPr>
          <p:cNvPr id="31" name="角丸四角形 30"/>
          <p:cNvSpPr/>
          <p:nvPr/>
        </p:nvSpPr>
        <p:spPr bwMode="auto">
          <a:xfrm>
            <a:off x="3427413" y="53340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3366FF"/>
                </a:solidFill>
                <a:effectLst/>
                <a:latin typeface="Arial"/>
                <a:ea typeface="HGP創英角ｺﾞｼｯｸUB"/>
                <a:cs typeface="Arial"/>
              </a:rPr>
              <a:t>スケール</a:t>
            </a:r>
          </a:p>
        </p:txBody>
      </p:sp>
      <p:sp>
        <p:nvSpPr>
          <p:cNvPr id="32" name="角丸四角形 31"/>
          <p:cNvSpPr/>
          <p:nvPr/>
        </p:nvSpPr>
        <p:spPr bwMode="auto">
          <a:xfrm>
            <a:off x="6018213" y="53340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3366FF"/>
                </a:solidFill>
                <a:effectLst/>
                <a:latin typeface="Arial"/>
                <a:ea typeface="HGP創英角ｺﾞｼｯｸUB"/>
                <a:cs typeface="Arial"/>
              </a:rPr>
              <a:t>アジャイル</a:t>
            </a:r>
          </a:p>
        </p:txBody>
      </p:sp>
      <p:sp>
        <p:nvSpPr>
          <p:cNvPr id="34" name="テキスト ボックス 33"/>
          <p:cNvSpPr txBox="1"/>
          <p:nvPr/>
        </p:nvSpPr>
        <p:spPr>
          <a:xfrm>
            <a:off x="2741613" y="6000690"/>
            <a:ext cx="3581400" cy="400110"/>
          </a:xfrm>
          <a:prstGeom prst="rect">
            <a:avLst/>
          </a:prstGeom>
          <a:noFill/>
        </p:spPr>
        <p:txBody>
          <a:bodyPr wrap="square" rtlCol="0">
            <a:spAutoFit/>
          </a:bodyPr>
          <a:lstStyle/>
          <a:p>
            <a:pPr algn="ctr"/>
            <a:r>
              <a:rPr kumimoji="1" lang="ja-JP" altLang="en-US" sz="2000" dirty="0" smtClean="0">
                <a:ln w="18415" cmpd="sng">
                  <a:noFill/>
                  <a:prstDash val="solid"/>
                </a:ln>
                <a:solidFill>
                  <a:srgbClr val="FFFFFF"/>
                </a:solidFill>
                <a:effectLst>
                  <a:innerShdw blurRad="63500" dist="50800" dir="16200000">
                    <a:prstClr val="black">
                      <a:alpha val="50000"/>
                    </a:prstClr>
                  </a:innerShdw>
                </a:effectLst>
                <a:latin typeface="Arial"/>
                <a:ea typeface="HGP創英角ｺﾞｼｯｸUB"/>
                <a:cs typeface="Arial"/>
              </a:rPr>
              <a:t>戦略価値への期待</a:t>
            </a:r>
            <a:endParaRPr kumimoji="1" lang="ja-JP" altLang="en-US" sz="2000" dirty="0">
              <a:ln w="18415" cmpd="sng">
                <a:noFill/>
                <a:prstDash val="solid"/>
              </a:ln>
              <a:solidFill>
                <a:srgbClr val="FFFFFF"/>
              </a:solidFill>
              <a:effectLst>
                <a:innerShdw blurRad="63500" dist="50800" dir="16200000">
                  <a:prstClr val="black">
                    <a:alpha val="50000"/>
                  </a:prstClr>
                </a:innerShdw>
              </a:effectLst>
              <a:latin typeface="Arial"/>
              <a:ea typeface="HGP創英角ｺﾞｼｯｸUB"/>
              <a:cs typeface="Arial"/>
            </a:endParaRPr>
          </a:p>
        </p:txBody>
      </p:sp>
      <p:sp>
        <p:nvSpPr>
          <p:cNvPr id="33" name="下矢印 32"/>
          <p:cNvSpPr/>
          <p:nvPr/>
        </p:nvSpPr>
        <p:spPr bwMode="auto">
          <a:xfrm>
            <a:off x="3960813" y="2286000"/>
            <a:ext cx="1219200" cy="2971800"/>
          </a:xfrm>
          <a:prstGeom prst="downArrow">
            <a:avLst>
              <a:gd name="adj1" fmla="val 50000"/>
              <a:gd name="adj2" fmla="val 25347"/>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a:ea typeface="HGP創英角ｺﾞｼｯｸUB"/>
              <a:cs typeface="Arial"/>
            </a:endParaRPr>
          </a:p>
        </p:txBody>
      </p:sp>
      <p:sp>
        <p:nvSpPr>
          <p:cNvPr id="28" name="角丸四角形 27"/>
          <p:cNvSpPr/>
          <p:nvPr/>
        </p:nvSpPr>
        <p:spPr bwMode="auto">
          <a:xfrm>
            <a:off x="608013" y="3657600"/>
            <a:ext cx="7924800" cy="12192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endParaRPr kumimoji="0" lang="en-US" altLang="ja-JP" sz="2000" dirty="0">
              <a:ln w="18415" cmpd="sng">
                <a:noFill/>
                <a:prstDash val="solid"/>
              </a:ln>
              <a:solidFill>
                <a:srgbClr val="0000FF"/>
              </a:solidFill>
              <a:effectLst>
                <a:innerShdw blurRad="63500" dist="50800" dir="16200000">
                  <a:prstClr val="black">
                    <a:alpha val="50000"/>
                  </a:prstClr>
                </a:innerShdw>
              </a:effectLst>
              <a:latin typeface="Arial"/>
              <a:ea typeface="HGP創英角ｺﾞｼｯｸUB"/>
              <a:cs typeface="Arial"/>
            </a:endParaRPr>
          </a:p>
          <a:p>
            <a:pPr algn="ctr">
              <a:spcBef>
                <a:spcPct val="20000"/>
              </a:spcBef>
            </a:pPr>
            <a:endParaRPr kumimoji="0" lang="en-US" altLang="ja-JP" sz="2000" dirty="0" smtClean="0">
              <a:ln w="18415" cmpd="sng">
                <a:noFill/>
                <a:prstDash val="solid"/>
              </a:ln>
              <a:solidFill>
                <a:srgbClr val="0000FF"/>
              </a:solidFill>
              <a:effectLst>
                <a:innerShdw blurRad="63500" dist="50800" dir="16200000">
                  <a:prstClr val="black">
                    <a:alpha val="50000"/>
                  </a:prstClr>
                </a:innerShdw>
              </a:effectLst>
              <a:latin typeface="Arial"/>
              <a:ea typeface="HGP創英角ｺﾞｼｯｸUB"/>
              <a:cs typeface="Arial"/>
            </a:endParaRPr>
          </a:p>
          <a:p>
            <a:pPr algn="ctr">
              <a:spcBef>
                <a:spcPct val="20000"/>
              </a:spcBef>
            </a:pPr>
            <a:endParaRPr kumimoji="0" lang="en-US" altLang="ja-JP" sz="2000" dirty="0">
              <a:ln w="18415" cmpd="sng">
                <a:noFill/>
                <a:prstDash val="solid"/>
              </a:ln>
              <a:solidFill>
                <a:srgbClr val="0000FF"/>
              </a:solidFill>
              <a:effectLst>
                <a:innerShdw blurRad="63500" dist="50800" dir="16200000">
                  <a:prstClr val="black">
                    <a:alpha val="50000"/>
                  </a:prstClr>
                </a:innerShdw>
              </a:effectLst>
              <a:latin typeface="Arial"/>
              <a:ea typeface="HGP創英角ｺﾞｼｯｸUB"/>
              <a:cs typeface="Arial"/>
            </a:endParaRPr>
          </a:p>
          <a:p>
            <a:pPr algn="ctr">
              <a:spcBef>
                <a:spcPct val="20000"/>
              </a:spcBef>
            </a:pPr>
            <a:endParaRPr kumimoji="0" lang="en-US" altLang="ja-JP" sz="2000" dirty="0">
              <a:ln w="18415" cmpd="sng">
                <a:noFill/>
                <a:prstDash val="solid"/>
              </a:ln>
              <a:solidFill>
                <a:srgbClr val="0000FF"/>
              </a:solidFill>
              <a:effectLst>
                <a:innerShdw blurRad="63500" dist="50800" dir="16200000">
                  <a:prstClr val="black">
                    <a:alpha val="50000"/>
                  </a:prstClr>
                </a:innerShdw>
              </a:effectLst>
              <a:latin typeface="Arial"/>
              <a:ea typeface="HGP創英角ｺﾞｼｯｸUB"/>
              <a:cs typeface="Arial"/>
            </a:endParaRPr>
          </a:p>
        </p:txBody>
      </p:sp>
      <p:sp>
        <p:nvSpPr>
          <p:cNvPr id="36" name="角丸四角形 35"/>
          <p:cNvSpPr/>
          <p:nvPr/>
        </p:nvSpPr>
        <p:spPr bwMode="auto">
          <a:xfrm>
            <a:off x="836613" y="41148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dirty="0">
                <a:solidFill>
                  <a:srgbClr val="0000FF"/>
                </a:solidFill>
                <a:latin typeface="Arial"/>
                <a:ea typeface="HGP創英角ｺﾞｼｯｸUB"/>
                <a:cs typeface="Arial"/>
              </a:rPr>
              <a:t>グローバル化</a:t>
            </a:r>
            <a:r>
              <a:rPr lang="ja-JP" altLang="en-US" sz="1800" dirty="0">
                <a:solidFill>
                  <a:srgbClr val="0000FF"/>
                </a:solidFill>
                <a:latin typeface="Arial"/>
                <a:ea typeface="HGP創英角ｺﾞｼｯｸUB"/>
                <a:cs typeface="Arial"/>
              </a:rPr>
              <a:t>の進展</a:t>
            </a:r>
            <a:endParaRPr kumimoji="0" lang="ja-JP" altLang="en-US" sz="1800" b="0" i="0" u="none" strike="noStrike" cap="none" normalizeH="0" baseline="0" dirty="0" smtClean="0">
              <a:ln>
                <a:noFill/>
              </a:ln>
              <a:solidFill>
                <a:srgbClr val="0000FF"/>
              </a:solidFill>
              <a:effectLst/>
              <a:latin typeface="Arial"/>
              <a:ea typeface="HGP創英角ｺﾞｼｯｸUB"/>
              <a:cs typeface="Arial"/>
            </a:endParaRPr>
          </a:p>
        </p:txBody>
      </p:sp>
      <p:sp>
        <p:nvSpPr>
          <p:cNvPr id="37" name="角丸四角形 36"/>
          <p:cNvSpPr/>
          <p:nvPr/>
        </p:nvSpPr>
        <p:spPr bwMode="auto">
          <a:xfrm>
            <a:off x="3427413" y="41148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lang="ja-JP" altLang="en-US" sz="1400" dirty="0">
                <a:solidFill>
                  <a:srgbClr val="0000FF"/>
                </a:solidFill>
                <a:latin typeface="Arial"/>
                <a:ea typeface="HGP創英角ｺﾞｼｯｸUB"/>
                <a:cs typeface="Arial"/>
              </a:rPr>
              <a:t>ビジネス・</a:t>
            </a:r>
            <a:r>
              <a:rPr lang="ja-JP" altLang="en-US" sz="1400" dirty="0" smtClean="0">
                <a:solidFill>
                  <a:srgbClr val="0000FF"/>
                </a:solidFill>
                <a:latin typeface="Arial"/>
                <a:ea typeface="HGP創英角ｺﾞｼｯｸUB"/>
                <a:cs typeface="Arial"/>
              </a:rPr>
              <a:t>ライフサイクル</a:t>
            </a:r>
            <a:endParaRPr lang="en-US" altLang="ja-JP" sz="1400" dirty="0" smtClean="0">
              <a:solidFill>
                <a:srgbClr val="0000FF"/>
              </a:solidFill>
              <a:latin typeface="Arial"/>
              <a:ea typeface="HGP創英角ｺﾞｼｯｸUB"/>
              <a:cs typeface="Arial"/>
            </a:endParaRPr>
          </a:p>
          <a:p>
            <a:pPr algn="ctr">
              <a:spcBef>
                <a:spcPts val="0"/>
              </a:spcBef>
            </a:pPr>
            <a:r>
              <a:rPr lang="ja-JP" altLang="en-US" sz="1800" dirty="0" smtClean="0">
                <a:solidFill>
                  <a:srgbClr val="0000FF"/>
                </a:solidFill>
                <a:latin typeface="Arial"/>
                <a:ea typeface="HGP創英角ｺﾞｼｯｸUB"/>
                <a:cs typeface="Arial"/>
              </a:rPr>
              <a:t>の</a:t>
            </a:r>
            <a:r>
              <a:rPr lang="ja-JP" altLang="en-US" sz="1800" dirty="0">
                <a:solidFill>
                  <a:srgbClr val="0000FF"/>
                </a:solidFill>
                <a:latin typeface="Arial"/>
                <a:ea typeface="HGP創英角ｺﾞｼｯｸUB"/>
                <a:cs typeface="Arial"/>
              </a:rPr>
              <a:t>短命化</a:t>
            </a:r>
            <a:endParaRPr kumimoji="0" lang="ja-JP" altLang="en-US" sz="1800" b="0" i="0" u="none" strike="noStrike" cap="none" normalizeH="0" baseline="0" dirty="0" smtClean="0">
              <a:ln>
                <a:noFill/>
              </a:ln>
              <a:solidFill>
                <a:srgbClr val="0000FF"/>
              </a:solidFill>
              <a:effectLst/>
              <a:latin typeface="Arial"/>
              <a:ea typeface="HGP創英角ｺﾞｼｯｸUB"/>
              <a:cs typeface="Arial"/>
            </a:endParaRPr>
          </a:p>
        </p:txBody>
      </p:sp>
      <p:sp>
        <p:nvSpPr>
          <p:cNvPr id="38" name="角丸四角形 37"/>
          <p:cNvSpPr/>
          <p:nvPr/>
        </p:nvSpPr>
        <p:spPr bwMode="auto">
          <a:xfrm>
            <a:off x="6018213" y="41148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lang="ja-JP" altLang="en-US" sz="1800" smtClean="0">
                <a:solidFill>
                  <a:srgbClr val="0000FF"/>
                </a:solidFill>
                <a:latin typeface="Arial"/>
                <a:ea typeface="HGP創英角ｺﾞｼｯｸUB"/>
                <a:cs typeface="Arial"/>
              </a:rPr>
              <a:t>顧客嗜好の</a:t>
            </a:r>
            <a:r>
              <a:rPr lang="ja-JP" altLang="en-US" sz="1800" dirty="0">
                <a:solidFill>
                  <a:srgbClr val="0000FF"/>
                </a:solidFill>
                <a:latin typeface="Arial"/>
                <a:ea typeface="HGP創英角ｺﾞｼｯｸUB"/>
                <a:cs typeface="Arial"/>
              </a:rPr>
              <a:t>多様化</a:t>
            </a:r>
            <a:endParaRPr kumimoji="0" lang="ja-JP" altLang="en-US" sz="1800" b="0" i="0" u="none" strike="noStrike" cap="none" normalizeH="0" baseline="0" dirty="0" smtClean="0">
              <a:ln>
                <a:noFill/>
              </a:ln>
              <a:solidFill>
                <a:srgbClr val="0000FF"/>
              </a:solidFill>
              <a:effectLst/>
              <a:latin typeface="Arial"/>
              <a:ea typeface="HGP創英角ｺﾞｼｯｸUB"/>
              <a:cs typeface="Arial"/>
            </a:endParaRPr>
          </a:p>
        </p:txBody>
      </p:sp>
      <p:sp>
        <p:nvSpPr>
          <p:cNvPr id="2" name="テキスト ボックス 1"/>
          <p:cNvSpPr txBox="1"/>
          <p:nvPr/>
        </p:nvSpPr>
        <p:spPr>
          <a:xfrm>
            <a:off x="3456917" y="1143000"/>
            <a:ext cx="2226992" cy="369332"/>
          </a:xfrm>
          <a:prstGeom prst="rect">
            <a:avLst/>
          </a:prstGeom>
          <a:noFill/>
        </p:spPr>
        <p:txBody>
          <a:bodyPr wrap="none" rtlCol="0">
            <a:spAutoFit/>
          </a:bodyPr>
          <a:lstStyle/>
          <a:p>
            <a:pPr algn="ctr"/>
            <a:r>
              <a:rPr kumimoji="1" lang="ja-JP" altLang="en-US" dirty="0" smtClean="0">
                <a:solidFill>
                  <a:schemeClr val="bg1"/>
                </a:solidFill>
              </a:rPr>
              <a:t>効率・コストへの期待</a:t>
            </a:r>
            <a:endParaRPr kumimoji="1" lang="ja-JP" altLang="en-US" dirty="0">
              <a:solidFill>
                <a:schemeClr val="bg1"/>
              </a:solidFill>
            </a:endParaRPr>
          </a:p>
        </p:txBody>
      </p:sp>
      <p:sp>
        <p:nvSpPr>
          <p:cNvPr id="42" name="テキスト ボックス 41"/>
          <p:cNvSpPr txBox="1"/>
          <p:nvPr/>
        </p:nvSpPr>
        <p:spPr>
          <a:xfrm>
            <a:off x="3117235" y="3657600"/>
            <a:ext cx="2847354" cy="369332"/>
          </a:xfrm>
          <a:prstGeom prst="rect">
            <a:avLst/>
          </a:prstGeom>
          <a:noFill/>
        </p:spPr>
        <p:txBody>
          <a:bodyPr wrap="none" rtlCol="0">
            <a:spAutoFit/>
          </a:bodyPr>
          <a:lstStyle/>
          <a:p>
            <a:pPr algn="ctr"/>
            <a:r>
              <a:rPr kumimoji="1" lang="ja-JP" altLang="en-US" dirty="0" smtClean="0">
                <a:solidFill>
                  <a:schemeClr val="bg1"/>
                </a:solidFill>
              </a:rPr>
              <a:t>ビジネス環境の変革に対応</a:t>
            </a:r>
            <a:endParaRPr kumimoji="1" lang="ja-JP" altLang="en-US" dirty="0">
              <a:solidFill>
                <a:schemeClr val="bg1"/>
              </a:solidFill>
            </a:endParaRPr>
          </a:p>
        </p:txBody>
      </p:sp>
    </p:spTree>
    <p:extLst>
      <p:ext uri="{BB962C8B-B14F-4D97-AF65-F5344CB8AC3E}">
        <p14:creationId xmlns:p14="http://schemas.microsoft.com/office/powerpoint/2010/main" val="312243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endParaRPr lang="en-US" altLang="ja-JP" sz="2400" dirty="0" smtClean="0">
              <a:solidFill>
                <a:srgbClr val="FFFFFF"/>
              </a:solidFill>
              <a:effectLst/>
              <a:latin typeface="Arial"/>
              <a:ea typeface="HGP創英角ｺﾞｼｯｸUB" pitchFamily="50" charset="-128"/>
              <a:cs typeface="Arial"/>
            </a:endParaRPr>
          </a:p>
          <a:p>
            <a:pPr algn="r"/>
            <a:r>
              <a:rPr lang="ja-JP" altLang="en-US" sz="2400" dirty="0" smtClean="0">
                <a:solidFill>
                  <a:srgbClr val="FFFFFF"/>
                </a:solidFill>
                <a:effectLst/>
                <a:latin typeface="Arial"/>
                <a:ea typeface="HGP創英角ｺﾞｼｯｸUB" pitchFamily="50" charset="-128"/>
                <a:cs typeface="Arial"/>
              </a:rPr>
              <a:t>で変わる</a:t>
            </a:r>
            <a:r>
              <a:rPr lang="en-US" altLang="ja-JP" sz="2400" dirty="0">
                <a:solidFill>
                  <a:srgbClr val="FFFFFF"/>
                </a:solidFill>
                <a:effectLst/>
                <a:latin typeface="Arial Black"/>
                <a:ea typeface="HGP創英角ｺﾞｼｯｸUB" pitchFamily="50" charset="-128"/>
                <a:cs typeface="Arial Black"/>
              </a:rPr>
              <a:t>IT</a:t>
            </a:r>
            <a:r>
              <a:rPr lang="ja-JP" altLang="en-US" sz="2400" dirty="0">
                <a:solidFill>
                  <a:srgbClr val="FFFFFF"/>
                </a:solidFill>
                <a:effectLst/>
                <a:latin typeface="Arial"/>
                <a:ea typeface="HGP創英角ｺﾞｼｯｸUB" pitchFamily="50" charset="-128"/>
                <a:cs typeface="Arial"/>
              </a:rPr>
              <a:t>の常識</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4603895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457200" y="4216400"/>
            <a:ext cx="8223250" cy="1193800"/>
          </a:xfrm>
          <a:prstGeom prst="roundRect">
            <a:avLst>
              <a:gd name="adj" fmla="val 50000"/>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3600" dirty="0" smtClean="0">
                <a:solidFill>
                  <a:srgbClr val="0000FF"/>
                </a:solidFill>
                <a:latin typeface="ＭＳ Ｐゴシック"/>
                <a:ea typeface="ＭＳ Ｐゴシック"/>
                <a:cs typeface="ＭＳ Ｐゴシック"/>
              </a:rPr>
              <a:t>インターネット</a:t>
            </a:r>
            <a:endParaRPr kumimoji="1" lang="ja-JP" altLang="en-US" sz="3600" dirty="0">
              <a:solidFill>
                <a:srgbClr val="0000FF"/>
              </a:solidFill>
              <a:latin typeface="ＭＳ Ｐゴシック"/>
              <a:ea typeface="ＭＳ Ｐゴシック"/>
              <a:cs typeface="ＭＳ Ｐゴシック"/>
            </a:endParaRPr>
          </a:p>
        </p:txBody>
      </p:sp>
      <p:sp>
        <p:nvSpPr>
          <p:cNvPr id="8" name="正方形/長方形 7"/>
          <p:cNvSpPr/>
          <p:nvPr/>
        </p:nvSpPr>
        <p:spPr>
          <a:xfrm>
            <a:off x="458788" y="1276350"/>
            <a:ext cx="8223250" cy="301625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タイトル 4"/>
          <p:cNvSpPr>
            <a:spLocks noGrp="1"/>
          </p:cNvSpPr>
          <p:nvPr>
            <p:ph type="title"/>
          </p:nvPr>
        </p:nvSpPr>
        <p:spPr/>
        <p:txBody>
          <a:bodyPr/>
          <a:lstStyle/>
          <a:p>
            <a:r>
              <a:rPr kumimoji="1" lang="ja-JP" altLang="en-US" dirty="0" smtClean="0"/>
              <a:t>コレ一枚でわかるクラウドコンピューティング</a:t>
            </a:r>
            <a:endParaRPr kumimoji="1" lang="ja-JP" altLang="en-US" dirty="0"/>
          </a:p>
        </p:txBody>
      </p:sp>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6</a:t>
            </a:fld>
            <a:endParaRPr kumimoji="1" lang="ja-JP" altLang="en-US"/>
          </a:p>
        </p:txBody>
      </p:sp>
      <p:sp>
        <p:nvSpPr>
          <p:cNvPr id="6" name="正方形/長方形 5"/>
          <p:cNvSpPr/>
          <p:nvPr/>
        </p:nvSpPr>
        <p:spPr>
          <a:xfrm>
            <a:off x="672307" y="1200150"/>
            <a:ext cx="7819231" cy="21780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826296" y="1098550"/>
            <a:ext cx="7491410" cy="1098550"/>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p:cNvPicPr>
            <a:picLocks noChangeAspect="1"/>
          </p:cNvPicPr>
          <p:nvPr/>
        </p:nvPicPr>
        <p:blipFill>
          <a:blip r:embed="rId3">
            <a:clrChange>
              <a:clrFrom>
                <a:srgbClr val="FFFFFF"/>
              </a:clrFrom>
              <a:clrTo>
                <a:srgbClr val="FFFFFF">
                  <a:alpha val="0"/>
                </a:srgbClr>
              </a:clrTo>
            </a:clrChange>
          </a:blip>
          <a:stretch>
            <a:fillRect/>
          </a:stretch>
        </p:blipFill>
        <p:spPr>
          <a:xfrm>
            <a:off x="3313111" y="5315964"/>
            <a:ext cx="896939" cy="950372"/>
          </a:xfrm>
          <a:prstGeom prst="rect">
            <a:avLst/>
          </a:prstGeom>
        </p:spPr>
      </p:pic>
      <p:pic>
        <p:nvPicPr>
          <p:cNvPr id="13" name="図 12"/>
          <p:cNvPicPr>
            <a:picLocks noChangeAspect="1"/>
          </p:cNvPicPr>
          <p:nvPr/>
        </p:nvPicPr>
        <p:blipFill>
          <a:blip r:embed="rId4">
            <a:clrChange>
              <a:clrFrom>
                <a:srgbClr val="FFFFFF"/>
              </a:clrFrom>
              <a:clrTo>
                <a:srgbClr val="FFFFFF">
                  <a:alpha val="0"/>
                </a:srgbClr>
              </a:clrTo>
            </a:clrChange>
          </a:blip>
          <a:stretch>
            <a:fillRect/>
          </a:stretch>
        </p:blipFill>
        <p:spPr>
          <a:xfrm>
            <a:off x="4965699" y="5452516"/>
            <a:ext cx="931863" cy="814308"/>
          </a:xfrm>
          <a:prstGeom prst="rect">
            <a:avLst/>
          </a:prstGeom>
        </p:spPr>
      </p:pic>
      <p:pic>
        <p:nvPicPr>
          <p:cNvPr id="14" name="図 13"/>
          <p:cNvPicPr>
            <a:picLocks noChangeAspect="1"/>
          </p:cNvPicPr>
          <p:nvPr/>
        </p:nvPicPr>
        <p:blipFill>
          <a:blip r:embed="rId5">
            <a:clrChange>
              <a:clrFrom>
                <a:srgbClr val="FFFFFF"/>
              </a:clrFrom>
              <a:clrTo>
                <a:srgbClr val="FFFFFF">
                  <a:alpha val="0"/>
                </a:srgbClr>
              </a:clrTo>
            </a:clrChange>
          </a:blip>
          <a:stretch>
            <a:fillRect/>
          </a:stretch>
        </p:blipFill>
        <p:spPr>
          <a:xfrm>
            <a:off x="6449646" y="5488437"/>
            <a:ext cx="482600" cy="778387"/>
          </a:xfrm>
          <a:prstGeom prst="rect">
            <a:avLst/>
          </a:prstGeom>
        </p:spPr>
      </p:pic>
      <p:pic>
        <p:nvPicPr>
          <p:cNvPr id="15" name="図 14" descr="accessory2_d1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534160" y="5520183"/>
            <a:ext cx="199341" cy="746641"/>
          </a:xfrm>
          <a:prstGeom prst="rect">
            <a:avLst/>
          </a:prstGeom>
        </p:spPr>
      </p:pic>
      <p:pic>
        <p:nvPicPr>
          <p:cNvPr id="16" name="図 15" descr="imgres.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85087" y="5359400"/>
            <a:ext cx="1322106" cy="907424"/>
          </a:xfrm>
          <a:prstGeom prst="rect">
            <a:avLst/>
          </a:prstGeom>
        </p:spPr>
      </p:pic>
      <p:sp>
        <p:nvSpPr>
          <p:cNvPr id="18" name="角丸四角形 17"/>
          <p:cNvSpPr/>
          <p:nvPr/>
        </p:nvSpPr>
        <p:spPr>
          <a:xfrm>
            <a:off x="1004359" y="3644900"/>
            <a:ext cx="2563284"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インフラストラクチャー</a:t>
            </a:r>
            <a:endParaRPr kumimoji="1" lang="ja-JP" altLang="en-US" dirty="0">
              <a:solidFill>
                <a:srgbClr val="FFFFFF"/>
              </a:solidFill>
              <a:latin typeface="ＭＳ Ｐゴシック"/>
              <a:ea typeface="ＭＳ Ｐゴシック"/>
              <a:cs typeface="ＭＳ Ｐゴシック"/>
            </a:endParaRPr>
          </a:p>
        </p:txBody>
      </p:sp>
      <p:sp>
        <p:nvSpPr>
          <p:cNvPr id="19" name="角丸四角形 18"/>
          <p:cNvSpPr/>
          <p:nvPr/>
        </p:nvSpPr>
        <p:spPr>
          <a:xfrm>
            <a:off x="1004359" y="2559050"/>
            <a:ext cx="2563284"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プラットフォーム</a:t>
            </a:r>
            <a:endParaRPr kumimoji="1" lang="ja-JP" altLang="en-US" dirty="0">
              <a:solidFill>
                <a:srgbClr val="FFFFFF"/>
              </a:solidFill>
              <a:latin typeface="ＭＳ Ｐゴシック"/>
              <a:ea typeface="ＭＳ Ｐゴシック"/>
              <a:cs typeface="ＭＳ Ｐゴシック"/>
            </a:endParaRPr>
          </a:p>
        </p:txBody>
      </p:sp>
      <p:sp>
        <p:nvSpPr>
          <p:cNvPr id="20" name="角丸四角形 19"/>
          <p:cNvSpPr/>
          <p:nvPr/>
        </p:nvSpPr>
        <p:spPr>
          <a:xfrm>
            <a:off x="1004359" y="1441450"/>
            <a:ext cx="2563284"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アプリケーション</a:t>
            </a:r>
            <a:endParaRPr kumimoji="1" lang="ja-JP" altLang="en-US" dirty="0">
              <a:solidFill>
                <a:srgbClr val="FFFFFF"/>
              </a:solidFill>
              <a:latin typeface="ＭＳ Ｐゴシック"/>
              <a:ea typeface="ＭＳ Ｐゴシック"/>
              <a:cs typeface="ＭＳ Ｐゴシック"/>
            </a:endParaRPr>
          </a:p>
        </p:txBody>
      </p:sp>
      <p:sp>
        <p:nvSpPr>
          <p:cNvPr id="21" name="正方形/長方形 20"/>
          <p:cNvSpPr/>
          <p:nvPr/>
        </p:nvSpPr>
        <p:spPr>
          <a:xfrm>
            <a:off x="3917951" y="3543300"/>
            <a:ext cx="1360488"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0000FF"/>
                </a:solidFill>
                <a:latin typeface="ＭＳ Ｐゴシック"/>
                <a:ea typeface="ＭＳ Ｐゴシック"/>
                <a:cs typeface="ＭＳ Ｐゴシック"/>
              </a:rPr>
              <a:t>計算装置</a:t>
            </a:r>
            <a:endParaRPr kumimoji="1" lang="ja-JP" altLang="en-US" sz="1200" dirty="0">
              <a:solidFill>
                <a:srgbClr val="0000FF"/>
              </a:solidFill>
              <a:latin typeface="ＭＳ Ｐゴシック"/>
              <a:ea typeface="ＭＳ Ｐゴシック"/>
              <a:cs typeface="ＭＳ Ｐゴシック"/>
            </a:endParaRPr>
          </a:p>
        </p:txBody>
      </p:sp>
      <p:sp>
        <p:nvSpPr>
          <p:cNvPr id="22" name="正方形/長方形 21"/>
          <p:cNvSpPr/>
          <p:nvPr/>
        </p:nvSpPr>
        <p:spPr>
          <a:xfrm>
            <a:off x="5329238" y="3543300"/>
            <a:ext cx="1333501"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0000FF"/>
                </a:solidFill>
                <a:latin typeface="ＭＳ Ｐゴシック"/>
                <a:ea typeface="ＭＳ Ｐゴシック"/>
                <a:cs typeface="ＭＳ Ｐゴシック"/>
              </a:rPr>
              <a:t>記憶装置</a:t>
            </a:r>
            <a:endParaRPr kumimoji="1" lang="ja-JP" altLang="en-US" sz="1200" dirty="0">
              <a:solidFill>
                <a:srgbClr val="0000FF"/>
              </a:solidFill>
              <a:latin typeface="ＭＳ Ｐゴシック"/>
              <a:ea typeface="ＭＳ Ｐゴシック"/>
              <a:cs typeface="ＭＳ Ｐゴシック"/>
            </a:endParaRPr>
          </a:p>
        </p:txBody>
      </p:sp>
      <p:sp>
        <p:nvSpPr>
          <p:cNvPr id="23" name="正方形/長方形 22"/>
          <p:cNvSpPr/>
          <p:nvPr/>
        </p:nvSpPr>
        <p:spPr>
          <a:xfrm>
            <a:off x="6705600" y="3543300"/>
            <a:ext cx="1284288"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dirty="0" smtClean="0">
                <a:solidFill>
                  <a:srgbClr val="0000FF"/>
                </a:solidFill>
                <a:latin typeface="ＭＳ Ｐゴシック"/>
                <a:ea typeface="ＭＳ Ｐゴシック"/>
                <a:cs typeface="ＭＳ Ｐゴシック"/>
              </a:rPr>
              <a:t>ネットワーク</a:t>
            </a:r>
            <a:endParaRPr kumimoji="1" lang="ja-JP" altLang="en-US" sz="1200" dirty="0">
              <a:solidFill>
                <a:srgbClr val="0000FF"/>
              </a:solidFill>
              <a:latin typeface="ＭＳ Ｐゴシック"/>
              <a:ea typeface="ＭＳ Ｐゴシック"/>
              <a:cs typeface="ＭＳ Ｐゴシック"/>
            </a:endParaRPr>
          </a:p>
        </p:txBody>
      </p:sp>
      <p:sp>
        <p:nvSpPr>
          <p:cNvPr id="24" name="正方形/長方形 23"/>
          <p:cNvSpPr/>
          <p:nvPr/>
        </p:nvSpPr>
        <p:spPr>
          <a:xfrm>
            <a:off x="3917951"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データ</a:t>
            </a:r>
          </a:p>
          <a:p>
            <a:pPr algn="ctr"/>
            <a:r>
              <a:rPr kumimoji="1" lang="ja-JP" altLang="en-US" sz="1000" dirty="0" smtClean="0">
                <a:solidFill>
                  <a:srgbClr val="3366FF"/>
                </a:solidFill>
                <a:latin typeface="ＭＳ Ｐゴシック"/>
                <a:ea typeface="ＭＳ Ｐゴシック"/>
                <a:cs typeface="ＭＳ Ｐゴシック"/>
              </a:rPr>
              <a:t>ベース</a:t>
            </a:r>
            <a:endParaRPr kumimoji="1" lang="ja-JP" altLang="en-US" sz="1000" dirty="0">
              <a:solidFill>
                <a:srgbClr val="3366FF"/>
              </a:solidFill>
              <a:latin typeface="ＭＳ Ｐゴシック"/>
              <a:ea typeface="ＭＳ Ｐゴシック"/>
              <a:cs typeface="ＭＳ Ｐゴシック"/>
            </a:endParaRPr>
          </a:p>
        </p:txBody>
      </p:sp>
      <p:sp>
        <p:nvSpPr>
          <p:cNvPr id="25" name="正方形/長方形 24"/>
          <p:cNvSpPr/>
          <p:nvPr/>
        </p:nvSpPr>
        <p:spPr>
          <a:xfrm>
            <a:off x="4742657"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運用管理</a:t>
            </a:r>
            <a:endParaRPr kumimoji="1" lang="ja-JP" altLang="en-US" sz="1000" dirty="0">
              <a:solidFill>
                <a:srgbClr val="3366FF"/>
              </a:solidFill>
              <a:latin typeface="ＭＳ Ｐゴシック"/>
              <a:ea typeface="ＭＳ Ｐゴシック"/>
              <a:cs typeface="ＭＳ Ｐゴシック"/>
            </a:endParaRPr>
          </a:p>
        </p:txBody>
      </p:sp>
      <p:sp>
        <p:nvSpPr>
          <p:cNvPr id="26" name="正方形/長方形 25"/>
          <p:cNvSpPr/>
          <p:nvPr/>
        </p:nvSpPr>
        <p:spPr>
          <a:xfrm>
            <a:off x="5584031"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プログラム</a:t>
            </a:r>
          </a:p>
          <a:p>
            <a:pPr algn="ctr"/>
            <a:r>
              <a:rPr kumimoji="1" lang="ja-JP" altLang="en-US" sz="1000" dirty="0" smtClean="0">
                <a:solidFill>
                  <a:srgbClr val="3366FF"/>
                </a:solidFill>
                <a:latin typeface="ＭＳ Ｐゴシック"/>
                <a:ea typeface="ＭＳ Ｐゴシック"/>
                <a:cs typeface="ＭＳ Ｐゴシック"/>
              </a:rPr>
              <a:t>実行環境</a:t>
            </a:r>
            <a:endParaRPr kumimoji="1" lang="ja-JP" altLang="en-US" sz="1000" dirty="0">
              <a:solidFill>
                <a:srgbClr val="3366FF"/>
              </a:solidFill>
              <a:latin typeface="ＭＳ Ｐゴシック"/>
              <a:ea typeface="ＭＳ Ｐゴシック"/>
              <a:cs typeface="ＭＳ Ｐゴシック"/>
            </a:endParaRPr>
          </a:p>
        </p:txBody>
      </p:sp>
      <p:sp>
        <p:nvSpPr>
          <p:cNvPr id="27" name="正方形/長方形 26"/>
          <p:cNvSpPr/>
          <p:nvPr/>
        </p:nvSpPr>
        <p:spPr>
          <a:xfrm>
            <a:off x="6407543"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プログラム</a:t>
            </a:r>
          </a:p>
          <a:p>
            <a:pPr algn="ctr"/>
            <a:r>
              <a:rPr lang="ja-JP" altLang="en-US" sz="1000" dirty="0" smtClean="0">
                <a:solidFill>
                  <a:srgbClr val="3366FF"/>
                </a:solidFill>
                <a:latin typeface="ＭＳ Ｐゴシック"/>
                <a:ea typeface="ＭＳ Ｐゴシック"/>
                <a:cs typeface="ＭＳ Ｐゴシック"/>
              </a:rPr>
              <a:t>開発環境</a:t>
            </a:r>
            <a:endParaRPr kumimoji="1" lang="ja-JP" altLang="en-US" sz="1000" dirty="0">
              <a:solidFill>
                <a:srgbClr val="3366FF"/>
              </a:solidFill>
              <a:latin typeface="ＭＳ Ｐゴシック"/>
              <a:ea typeface="ＭＳ Ｐゴシック"/>
              <a:cs typeface="ＭＳ Ｐゴシック"/>
            </a:endParaRPr>
          </a:p>
        </p:txBody>
      </p:sp>
      <p:sp>
        <p:nvSpPr>
          <p:cNvPr id="28" name="正方形/長方形 27"/>
          <p:cNvSpPr/>
          <p:nvPr/>
        </p:nvSpPr>
        <p:spPr>
          <a:xfrm>
            <a:off x="7233439"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認証管理</a:t>
            </a:r>
            <a:endParaRPr kumimoji="1" lang="ja-JP" altLang="en-US" sz="1000" dirty="0">
              <a:solidFill>
                <a:srgbClr val="3366FF"/>
              </a:solidFill>
              <a:latin typeface="ＭＳ Ｐゴシック"/>
              <a:ea typeface="ＭＳ Ｐゴシック"/>
              <a:cs typeface="ＭＳ Ｐゴシック"/>
            </a:endParaRPr>
          </a:p>
        </p:txBody>
      </p:sp>
      <p:sp>
        <p:nvSpPr>
          <p:cNvPr id="29" name="正方形/長方形 28"/>
          <p:cNvSpPr/>
          <p:nvPr/>
        </p:nvSpPr>
        <p:spPr>
          <a:xfrm>
            <a:off x="3916757" y="1397000"/>
            <a:ext cx="589762"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smtClean="0">
                <a:solidFill>
                  <a:srgbClr val="33ACBD"/>
                </a:solidFill>
                <a:latin typeface="ＭＳ Ｐゴシック"/>
                <a:ea typeface="ＭＳ Ｐゴシック"/>
                <a:cs typeface="ＭＳ Ｐゴシック"/>
              </a:rPr>
              <a:t>電子</a:t>
            </a:r>
          </a:p>
          <a:p>
            <a:pPr algn="ctr"/>
            <a:r>
              <a:rPr kumimoji="1" lang="ja-JP" altLang="en-US" sz="900" dirty="0" smtClean="0">
                <a:solidFill>
                  <a:srgbClr val="33ACBD"/>
                </a:solidFill>
                <a:latin typeface="ＭＳ Ｐゴシック"/>
                <a:ea typeface="ＭＳ Ｐゴシック"/>
                <a:cs typeface="ＭＳ Ｐゴシック"/>
              </a:rPr>
              <a:t>メール</a:t>
            </a:r>
            <a:endParaRPr kumimoji="1" lang="ja-JP" altLang="en-US" sz="900" dirty="0">
              <a:solidFill>
                <a:srgbClr val="33ACBD"/>
              </a:solidFill>
              <a:latin typeface="ＭＳ Ｐゴシック"/>
              <a:ea typeface="ＭＳ Ｐゴシック"/>
              <a:cs typeface="ＭＳ Ｐゴシック"/>
            </a:endParaRPr>
          </a:p>
        </p:txBody>
      </p:sp>
      <p:sp>
        <p:nvSpPr>
          <p:cNvPr id="30" name="正方形/長方形 29"/>
          <p:cNvSpPr/>
          <p:nvPr/>
        </p:nvSpPr>
        <p:spPr>
          <a:xfrm>
            <a:off x="4546601"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800" dirty="0" smtClean="0">
                <a:solidFill>
                  <a:srgbClr val="33ACBD"/>
                </a:solidFill>
                <a:latin typeface="ＭＳ Ｐゴシック"/>
                <a:ea typeface="ＭＳ Ｐゴシック"/>
                <a:cs typeface="ＭＳ Ｐゴシック"/>
              </a:rPr>
              <a:t>ソーシャル</a:t>
            </a:r>
          </a:p>
          <a:p>
            <a:pPr algn="ctr"/>
            <a:r>
              <a:rPr lang="ja-JP" altLang="en-US" sz="800" dirty="0" smtClean="0">
                <a:solidFill>
                  <a:srgbClr val="33ACBD"/>
                </a:solidFill>
                <a:latin typeface="ＭＳ Ｐゴシック"/>
                <a:ea typeface="ＭＳ Ｐゴシック"/>
                <a:cs typeface="ＭＳ Ｐゴシック"/>
              </a:rPr>
              <a:t>メディア</a:t>
            </a:r>
            <a:endParaRPr kumimoji="1" lang="ja-JP" altLang="en-US" sz="800" dirty="0">
              <a:solidFill>
                <a:srgbClr val="33ACBD"/>
              </a:solidFill>
              <a:latin typeface="ＭＳ Ｐゴシック"/>
              <a:ea typeface="ＭＳ Ｐゴシック"/>
              <a:cs typeface="ＭＳ Ｐゴシック"/>
            </a:endParaRPr>
          </a:p>
        </p:txBody>
      </p:sp>
      <p:sp>
        <p:nvSpPr>
          <p:cNvPr id="31" name="正方形/長方形 30"/>
          <p:cNvSpPr/>
          <p:nvPr/>
        </p:nvSpPr>
        <p:spPr>
          <a:xfrm>
            <a:off x="5234781"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smtClean="0">
                <a:solidFill>
                  <a:srgbClr val="33ACBD"/>
                </a:solidFill>
                <a:latin typeface="ＭＳ Ｐゴシック"/>
                <a:ea typeface="ＭＳ Ｐゴシック"/>
                <a:cs typeface="ＭＳ Ｐゴシック"/>
              </a:rPr>
              <a:t>新聞</a:t>
            </a:r>
          </a:p>
          <a:p>
            <a:pPr algn="ctr"/>
            <a:r>
              <a:rPr lang="ja-JP" altLang="en-US" sz="900" dirty="0" smtClean="0">
                <a:solidFill>
                  <a:srgbClr val="33ACBD"/>
                </a:solidFill>
                <a:latin typeface="ＭＳ Ｐゴシック"/>
                <a:ea typeface="ＭＳ Ｐゴシック"/>
                <a:cs typeface="ＭＳ Ｐゴシック"/>
              </a:rPr>
              <a:t>ニュース</a:t>
            </a:r>
            <a:endParaRPr kumimoji="1" lang="ja-JP" altLang="en-US" sz="900" dirty="0">
              <a:solidFill>
                <a:srgbClr val="33ACBD"/>
              </a:solidFill>
              <a:latin typeface="ＭＳ Ｐゴシック"/>
              <a:ea typeface="ＭＳ Ｐゴシック"/>
              <a:cs typeface="ＭＳ Ｐゴシック"/>
            </a:endParaRPr>
          </a:p>
        </p:txBody>
      </p:sp>
      <p:sp>
        <p:nvSpPr>
          <p:cNvPr id="32" name="正方形/長方形 31"/>
          <p:cNvSpPr/>
          <p:nvPr/>
        </p:nvSpPr>
        <p:spPr>
          <a:xfrm>
            <a:off x="5924550" y="1397000"/>
            <a:ext cx="711201"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800" dirty="0" smtClean="0">
                <a:solidFill>
                  <a:srgbClr val="33ACBD"/>
                </a:solidFill>
                <a:latin typeface="ＭＳ Ｐゴシック"/>
                <a:ea typeface="ＭＳ Ｐゴシック"/>
                <a:cs typeface="ＭＳ Ｐゴシック"/>
              </a:rPr>
              <a:t>ショッピング</a:t>
            </a:r>
            <a:endParaRPr kumimoji="1" lang="ja-JP" altLang="en-US" sz="800" dirty="0">
              <a:solidFill>
                <a:srgbClr val="33ACBD"/>
              </a:solidFill>
              <a:latin typeface="ＭＳ Ｐゴシック"/>
              <a:ea typeface="ＭＳ Ｐゴシック"/>
              <a:cs typeface="ＭＳ Ｐゴシック"/>
            </a:endParaRPr>
          </a:p>
        </p:txBody>
      </p:sp>
      <p:sp>
        <p:nvSpPr>
          <p:cNvPr id="33" name="正方形/長方形 32"/>
          <p:cNvSpPr/>
          <p:nvPr/>
        </p:nvSpPr>
        <p:spPr>
          <a:xfrm>
            <a:off x="6675439" y="1397000"/>
            <a:ext cx="6349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smtClean="0">
                <a:solidFill>
                  <a:srgbClr val="33ACBD"/>
                </a:solidFill>
                <a:latin typeface="ＭＳ Ｐゴシック"/>
                <a:ea typeface="ＭＳ Ｐゴシック"/>
                <a:cs typeface="ＭＳ Ｐゴシック"/>
              </a:rPr>
              <a:t>金融取引</a:t>
            </a:r>
            <a:endParaRPr kumimoji="1" lang="ja-JP" altLang="en-US" sz="900" dirty="0">
              <a:solidFill>
                <a:srgbClr val="33ACBD"/>
              </a:solidFill>
              <a:latin typeface="ＭＳ Ｐゴシック"/>
              <a:ea typeface="ＭＳ Ｐゴシック"/>
              <a:cs typeface="ＭＳ Ｐゴシック"/>
            </a:endParaRPr>
          </a:p>
        </p:txBody>
      </p:sp>
      <p:sp>
        <p:nvSpPr>
          <p:cNvPr id="34" name="正方形/長方形 33"/>
          <p:cNvSpPr/>
          <p:nvPr/>
        </p:nvSpPr>
        <p:spPr>
          <a:xfrm>
            <a:off x="7341389"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900" dirty="0" smtClean="0">
                <a:solidFill>
                  <a:srgbClr val="33ACBD"/>
                </a:solidFill>
                <a:latin typeface="ＭＳ Ｐゴシック"/>
                <a:ea typeface="ＭＳ Ｐゴシック"/>
                <a:cs typeface="ＭＳ Ｐゴシック"/>
              </a:rPr>
              <a:t>財務</a:t>
            </a:r>
          </a:p>
          <a:p>
            <a:pPr algn="ctr"/>
            <a:r>
              <a:rPr kumimoji="1" lang="ja-JP" altLang="en-US" sz="900" dirty="0" smtClean="0">
                <a:solidFill>
                  <a:srgbClr val="33ACBD"/>
                </a:solidFill>
                <a:latin typeface="ＭＳ Ｐゴシック"/>
                <a:ea typeface="ＭＳ Ｐゴシック"/>
                <a:cs typeface="ＭＳ Ｐゴシック"/>
              </a:rPr>
              <a:t>会計</a:t>
            </a:r>
            <a:endParaRPr kumimoji="1" lang="ja-JP" altLang="en-US" sz="900" dirty="0">
              <a:solidFill>
                <a:srgbClr val="33ACBD"/>
              </a:solidFill>
              <a:latin typeface="ＭＳ Ｐゴシック"/>
              <a:ea typeface="ＭＳ Ｐゴシック"/>
              <a:cs typeface="ＭＳ Ｐゴシック"/>
            </a:endParaRPr>
          </a:p>
        </p:txBody>
      </p:sp>
      <p:sp>
        <p:nvSpPr>
          <p:cNvPr id="35" name="正方形/長方形 34"/>
          <p:cNvSpPr/>
          <p:nvPr/>
        </p:nvSpPr>
        <p:spPr>
          <a:xfrm>
            <a:off x="3916756" y="3873500"/>
            <a:ext cx="4073131"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0000FF"/>
                </a:solidFill>
                <a:latin typeface="ＭＳ Ｐゴシック"/>
                <a:ea typeface="ＭＳ Ｐゴシック"/>
                <a:cs typeface="ＭＳ Ｐゴシック"/>
              </a:rPr>
              <a:t>施設や設備</a:t>
            </a:r>
            <a:endParaRPr kumimoji="1" lang="ja-JP" altLang="en-US" sz="1200" dirty="0">
              <a:solidFill>
                <a:srgbClr val="0000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6024238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正方形/長方形 133"/>
          <p:cNvSpPr/>
          <p:nvPr/>
        </p:nvSpPr>
        <p:spPr>
          <a:xfrm>
            <a:off x="722631" y="876150"/>
            <a:ext cx="2089150" cy="5452767"/>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二等辺三角形 22"/>
          <p:cNvSpPr/>
          <p:nvPr/>
        </p:nvSpPr>
        <p:spPr>
          <a:xfrm flipV="1">
            <a:off x="1295400" y="1737776"/>
            <a:ext cx="381000" cy="135469"/>
          </a:xfrm>
          <a:prstGeom prst="triangle">
            <a:avLst/>
          </a:prstGeom>
          <a:noFill/>
          <a:ln>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1440181" y="1681904"/>
            <a:ext cx="90169" cy="527896"/>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a:solidFill>
                  <a:schemeClr val="tx1">
                    <a:lumMod val="50000"/>
                    <a:lumOff val="50000"/>
                  </a:schemeClr>
                </a:solidFill>
              </a:rPr>
              <a:t>「自家発電モデル」から「発電所モデル」へ</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7</a:t>
            </a:fld>
            <a:endParaRPr kumimoji="1" lang="ja-JP" altLang="en-US"/>
          </a:p>
        </p:txBody>
      </p:sp>
      <p:sp>
        <p:nvSpPr>
          <p:cNvPr id="20" name="直角三角形 19"/>
          <p:cNvSpPr/>
          <p:nvPr/>
        </p:nvSpPr>
        <p:spPr>
          <a:xfrm>
            <a:off x="1244600" y="1873249"/>
            <a:ext cx="488950" cy="336551"/>
          </a:xfrm>
          <a:prstGeom prst="rtTriangle">
            <a:avLst/>
          </a:prstGeom>
          <a:solidFill>
            <a:srgbClr val="59595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片側の 2 つの角を切り取った四角形 20"/>
          <p:cNvSpPr/>
          <p:nvPr/>
        </p:nvSpPr>
        <p:spPr>
          <a:xfrm>
            <a:off x="1746250" y="1435100"/>
            <a:ext cx="387350" cy="674359"/>
          </a:xfrm>
          <a:prstGeom prst="snip2Same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1244600" y="20324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1746250" y="1692491"/>
            <a:ext cx="273050" cy="186267"/>
          </a:xfrm>
          <a:prstGeom prst="rect">
            <a:avLst/>
          </a:prstGeom>
          <a:solidFill>
            <a:schemeClr val="bg1">
              <a:lumMod val="8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正方形/長方形 96"/>
          <p:cNvSpPr/>
          <p:nvPr/>
        </p:nvSpPr>
        <p:spPr>
          <a:xfrm>
            <a:off x="1746250" y="1508760"/>
            <a:ext cx="387350" cy="45719"/>
          </a:xfrm>
          <a:prstGeom prst="rect">
            <a:avLst/>
          </a:prstGeom>
          <a:solidFill>
            <a:schemeClr val="bg1">
              <a:lumMod val="8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13" name="図形グループ 112"/>
          <p:cNvGrpSpPr/>
          <p:nvPr/>
        </p:nvGrpSpPr>
        <p:grpSpPr>
          <a:xfrm>
            <a:off x="1014147" y="4754752"/>
            <a:ext cx="1552502" cy="596988"/>
            <a:chOff x="946150" y="4404782"/>
            <a:chExt cx="1885950" cy="569809"/>
          </a:xfrm>
        </p:grpSpPr>
        <p:sp>
          <p:nvSpPr>
            <p:cNvPr id="101" name="正方形/長方形 100"/>
            <p:cNvSpPr/>
            <p:nvPr/>
          </p:nvSpPr>
          <p:spPr>
            <a:xfrm>
              <a:off x="22984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フローチャート: 論理積ゲート 99"/>
            <p:cNvSpPr/>
            <p:nvPr/>
          </p:nvSpPr>
          <p:spPr>
            <a:xfrm>
              <a:off x="25082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正方形/長方形 97"/>
            <p:cNvSpPr/>
            <p:nvPr/>
          </p:nvSpPr>
          <p:spPr>
            <a:xfrm>
              <a:off x="19809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9" name="正方形/長方形 98"/>
            <p:cNvSpPr/>
            <p:nvPr/>
          </p:nvSpPr>
          <p:spPr>
            <a:xfrm>
              <a:off x="18954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正方形/長方形 104"/>
            <p:cNvSpPr/>
            <p:nvPr/>
          </p:nvSpPr>
          <p:spPr>
            <a:xfrm>
              <a:off x="18158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フローチャート: 論理積ゲート 105"/>
            <p:cNvSpPr/>
            <p:nvPr/>
          </p:nvSpPr>
          <p:spPr>
            <a:xfrm>
              <a:off x="20256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正方形/長方形 106"/>
            <p:cNvSpPr/>
            <p:nvPr/>
          </p:nvSpPr>
          <p:spPr>
            <a:xfrm>
              <a:off x="14983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 name="正方形/長方形 107"/>
            <p:cNvSpPr/>
            <p:nvPr/>
          </p:nvSpPr>
          <p:spPr>
            <a:xfrm>
              <a:off x="14128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正方形/長方形 108"/>
            <p:cNvSpPr/>
            <p:nvPr/>
          </p:nvSpPr>
          <p:spPr>
            <a:xfrm>
              <a:off x="1349166" y="45829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フローチャート: 論理積ゲート 109"/>
            <p:cNvSpPr/>
            <p:nvPr/>
          </p:nvSpPr>
          <p:spPr>
            <a:xfrm>
              <a:off x="1558925" y="45829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1" name="正方形/長方形 110"/>
            <p:cNvSpPr/>
            <p:nvPr/>
          </p:nvSpPr>
          <p:spPr>
            <a:xfrm>
              <a:off x="1031666" y="44301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 name="正方形/長方形 111"/>
            <p:cNvSpPr/>
            <p:nvPr/>
          </p:nvSpPr>
          <p:spPr>
            <a:xfrm>
              <a:off x="946150" y="47121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37" name="テキスト ボックス 136"/>
          <p:cNvSpPr txBox="1"/>
          <p:nvPr/>
        </p:nvSpPr>
        <p:spPr>
          <a:xfrm>
            <a:off x="784693" y="959686"/>
            <a:ext cx="1915909" cy="369332"/>
          </a:xfrm>
          <a:prstGeom prst="rect">
            <a:avLst/>
          </a:prstGeom>
          <a:noFill/>
        </p:spPr>
        <p:txBody>
          <a:bodyPr wrap="none" rtlCol="0">
            <a:spAutoFit/>
          </a:bodyPr>
          <a:lstStyle/>
          <a:p>
            <a:pPr algn="ctr"/>
            <a:r>
              <a:rPr kumimoji="1" lang="ja-JP" altLang="en-US" dirty="0" smtClean="0"/>
              <a:t>工場内・発電設備</a:t>
            </a:r>
            <a:endParaRPr kumimoji="1" lang="ja-JP" altLang="en-US" dirty="0"/>
          </a:p>
        </p:txBody>
      </p:sp>
      <p:sp>
        <p:nvSpPr>
          <p:cNvPr id="197" name="テキスト ボックス 196"/>
          <p:cNvSpPr txBox="1"/>
          <p:nvPr/>
        </p:nvSpPr>
        <p:spPr>
          <a:xfrm>
            <a:off x="716281" y="5821107"/>
            <a:ext cx="2094605" cy="400110"/>
          </a:xfrm>
          <a:prstGeom prst="rect">
            <a:avLst/>
          </a:prstGeom>
          <a:noFill/>
        </p:spPr>
        <p:txBody>
          <a:bodyPr wrap="square" rtlCol="0">
            <a:spAutoFit/>
          </a:bodyPr>
          <a:lstStyle/>
          <a:p>
            <a:pPr marL="171450" indent="-171450">
              <a:buFont typeface="Wingdings" charset="2"/>
              <a:buChar char="v"/>
            </a:pPr>
            <a:r>
              <a:rPr lang="ja-JP" altLang="en-US" sz="1000" dirty="0" smtClean="0">
                <a:effectLst/>
              </a:rPr>
              <a:t>設備</a:t>
            </a:r>
            <a:r>
              <a:rPr lang="ja-JP" altLang="en-US" sz="1000" dirty="0">
                <a:effectLst/>
              </a:rPr>
              <a:t>の</a:t>
            </a:r>
            <a:r>
              <a:rPr lang="ja-JP" altLang="en-US" sz="1000" dirty="0" smtClean="0">
                <a:effectLst/>
              </a:rPr>
              <a:t>運用・管理・保守は自前</a:t>
            </a:r>
          </a:p>
          <a:p>
            <a:pPr marL="171450" indent="-171450">
              <a:buFont typeface="Wingdings" charset="2"/>
              <a:buChar char="v"/>
            </a:pPr>
            <a:r>
              <a:rPr kumimoji="1" lang="ja-JP" altLang="en-US" sz="1000" dirty="0" smtClean="0">
                <a:effectLst/>
              </a:rPr>
              <a:t>需要変動に柔軟性なし</a:t>
            </a:r>
            <a:endParaRPr kumimoji="1" lang="ja-JP" altLang="en-US" sz="1000" dirty="0">
              <a:effectLst/>
            </a:endParaRPr>
          </a:p>
        </p:txBody>
      </p:sp>
      <p:sp>
        <p:nvSpPr>
          <p:cNvPr id="198" name="正方形/長方形 197"/>
          <p:cNvSpPr/>
          <p:nvPr/>
        </p:nvSpPr>
        <p:spPr>
          <a:xfrm>
            <a:off x="698626" y="2332760"/>
            <a:ext cx="2118610" cy="461665"/>
          </a:xfrm>
          <a:prstGeom prst="rect">
            <a:avLst/>
          </a:prstGeom>
        </p:spPr>
        <p:txBody>
          <a:bodyPr wrap="square">
            <a:spAutoFit/>
          </a:bodyPr>
          <a:lstStyle/>
          <a:p>
            <a:pPr lvl="0" algn="ctr"/>
            <a:r>
              <a:rPr lang="ja-JP" altLang="en-US" sz="1200" dirty="0">
                <a:solidFill>
                  <a:prstClr val="black"/>
                </a:solidFill>
              </a:rPr>
              <a:t>電力供給が</a:t>
            </a:r>
            <a:r>
              <a:rPr lang="ja-JP" altLang="en-US" sz="1200" dirty="0" smtClean="0">
                <a:solidFill>
                  <a:prstClr val="black"/>
                </a:solidFill>
              </a:rPr>
              <a:t>不安定</a:t>
            </a:r>
          </a:p>
          <a:p>
            <a:pPr lvl="0" algn="ctr"/>
            <a:r>
              <a:rPr lang="ja-JP" altLang="en-US" sz="1200" dirty="0" smtClean="0">
                <a:solidFill>
                  <a:prstClr val="black"/>
                </a:solidFill>
              </a:rPr>
              <a:t>自前</a:t>
            </a:r>
            <a:r>
              <a:rPr lang="ja-JP" altLang="en-US" sz="1200" dirty="0">
                <a:solidFill>
                  <a:prstClr val="black"/>
                </a:solidFill>
              </a:rPr>
              <a:t>で発電設備を所有</a:t>
            </a:r>
            <a:endParaRPr lang="en-US" altLang="ja-JP" sz="1200" dirty="0">
              <a:solidFill>
                <a:prstClr val="black"/>
              </a:solidFill>
            </a:endParaRPr>
          </a:p>
        </p:txBody>
      </p:sp>
      <p:sp>
        <p:nvSpPr>
          <p:cNvPr id="203" name="テキスト ボックス 202"/>
          <p:cNvSpPr txBox="1"/>
          <p:nvPr/>
        </p:nvSpPr>
        <p:spPr>
          <a:xfrm>
            <a:off x="1019128" y="5338051"/>
            <a:ext cx="1454244" cy="369332"/>
          </a:xfrm>
          <a:prstGeom prst="rect">
            <a:avLst/>
          </a:prstGeom>
          <a:noFill/>
        </p:spPr>
        <p:txBody>
          <a:bodyPr wrap="none" rtlCol="0">
            <a:spAutoFit/>
          </a:bodyPr>
          <a:lstStyle/>
          <a:p>
            <a:r>
              <a:rPr kumimoji="1" lang="ja-JP" altLang="en-US" dirty="0" smtClean="0"/>
              <a:t>工場内・設備</a:t>
            </a:r>
            <a:endParaRPr kumimoji="1" lang="ja-JP" altLang="en-US" dirty="0"/>
          </a:p>
        </p:txBody>
      </p:sp>
      <p:sp>
        <p:nvSpPr>
          <p:cNvPr id="206" name="下矢印 205"/>
          <p:cNvSpPr/>
          <p:nvPr/>
        </p:nvSpPr>
        <p:spPr>
          <a:xfrm>
            <a:off x="1468748" y="2868503"/>
            <a:ext cx="508789" cy="1552742"/>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FFFFFF"/>
                </a:solidFill>
                <a:latin typeface="ＭＳ Ｐゴシック"/>
                <a:ea typeface="ＭＳ Ｐゴシック"/>
                <a:cs typeface="ＭＳ Ｐゴシック"/>
              </a:rPr>
              <a:t>電　力</a:t>
            </a:r>
            <a:endParaRPr kumimoji="1" lang="ja-JP" altLang="en-US" sz="1200" dirty="0">
              <a:solidFill>
                <a:srgbClr val="FFFFFF"/>
              </a:solidFill>
              <a:latin typeface="ＭＳ Ｐゴシック"/>
              <a:ea typeface="ＭＳ Ｐゴシック"/>
              <a:cs typeface="ＭＳ Ｐゴシック"/>
            </a:endParaRPr>
          </a:p>
        </p:txBody>
      </p:sp>
      <p:grpSp>
        <p:nvGrpSpPr>
          <p:cNvPr id="13" name="図形グループ 12"/>
          <p:cNvGrpSpPr/>
          <p:nvPr/>
        </p:nvGrpSpPr>
        <p:grpSpPr>
          <a:xfrm>
            <a:off x="2920484" y="871069"/>
            <a:ext cx="2851665" cy="5462467"/>
            <a:chOff x="2920484" y="871069"/>
            <a:chExt cx="2851665" cy="5462467"/>
          </a:xfrm>
        </p:grpSpPr>
        <p:sp>
          <p:nvSpPr>
            <p:cNvPr id="212" name="下矢印 211"/>
            <p:cNvSpPr/>
            <p:nvPr/>
          </p:nvSpPr>
          <p:spPr>
            <a:xfrm rot="16200000" flipH="1">
              <a:off x="5080645" y="3277089"/>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3" name="下矢印 212"/>
            <p:cNvSpPr/>
            <p:nvPr/>
          </p:nvSpPr>
          <p:spPr>
            <a:xfrm rot="5400000">
              <a:off x="3665921" y="3277088"/>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0" name="下矢印 209"/>
            <p:cNvSpPr/>
            <p:nvPr/>
          </p:nvSpPr>
          <p:spPr>
            <a:xfrm rot="2759071">
              <a:off x="3838035" y="3774858"/>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1" name="下矢印 210"/>
            <p:cNvSpPr/>
            <p:nvPr/>
          </p:nvSpPr>
          <p:spPr>
            <a:xfrm rot="18840929" flipH="1">
              <a:off x="4848116" y="3779477"/>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9" name="下矢印 208"/>
            <p:cNvSpPr/>
            <p:nvPr/>
          </p:nvSpPr>
          <p:spPr>
            <a:xfrm>
              <a:off x="4360276" y="2868503"/>
              <a:ext cx="427624" cy="1552742"/>
            </a:xfrm>
            <a:prstGeom prst="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2" name="正方形/長方形 191"/>
            <p:cNvSpPr/>
            <p:nvPr/>
          </p:nvSpPr>
          <p:spPr>
            <a:xfrm>
              <a:off x="3531791" y="4499505"/>
              <a:ext cx="2088038" cy="1834031"/>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p:cNvSpPr/>
            <p:nvPr/>
          </p:nvSpPr>
          <p:spPr>
            <a:xfrm>
              <a:off x="3531712" y="871069"/>
              <a:ext cx="2088038" cy="1949227"/>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台形 5"/>
            <p:cNvSpPr/>
            <p:nvPr/>
          </p:nvSpPr>
          <p:spPr>
            <a:xfrm>
              <a:off x="4080933" y="1703917"/>
              <a:ext cx="482600" cy="550333"/>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p:cNvSpPr/>
            <p:nvPr/>
          </p:nvSpPr>
          <p:spPr>
            <a:xfrm>
              <a:off x="4419600" y="1873249"/>
              <a:ext cx="736600" cy="389468"/>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4051300" y="2067983"/>
              <a:ext cx="736600" cy="231990"/>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4936068" y="1441450"/>
              <a:ext cx="84667" cy="431799"/>
            </a:xfrm>
            <a:prstGeom prst="rect">
              <a:avLst/>
            </a:prstGeom>
            <a:solidFill>
              <a:schemeClr val="tx1">
                <a:lumMod val="95000"/>
                <a:lumOff val="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4838701" y="1441450"/>
              <a:ext cx="84667" cy="431799"/>
            </a:xfrm>
            <a:prstGeom prst="rect">
              <a:avLst/>
            </a:prstGeom>
            <a:solidFill>
              <a:schemeClr val="tx1">
                <a:lumMod val="95000"/>
                <a:lumOff val="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4834467" y="163618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4931835" y="163618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4834461" y="153457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4931829" y="153457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4834455" y="1737777"/>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a:off x="4931823" y="1737777"/>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台形 21"/>
            <p:cNvSpPr/>
            <p:nvPr/>
          </p:nvSpPr>
          <p:spPr>
            <a:xfrm flipV="1">
              <a:off x="4156869" y="1635762"/>
              <a:ext cx="326231" cy="185831"/>
            </a:xfrm>
            <a:prstGeom prst="trapezoid">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二等辺三角形 126"/>
            <p:cNvSpPr/>
            <p:nvPr/>
          </p:nvSpPr>
          <p:spPr>
            <a:xfrm flipV="1">
              <a:off x="4575810" y="3226827"/>
              <a:ext cx="381000" cy="135469"/>
            </a:xfrm>
            <a:prstGeom prst="triangle">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正方形/長方形 127"/>
            <p:cNvSpPr/>
            <p:nvPr/>
          </p:nvSpPr>
          <p:spPr>
            <a:xfrm>
              <a:off x="4720591" y="3170955"/>
              <a:ext cx="90169" cy="52789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二等辺三角形 128"/>
            <p:cNvSpPr/>
            <p:nvPr/>
          </p:nvSpPr>
          <p:spPr>
            <a:xfrm flipV="1">
              <a:off x="4393992" y="3360177"/>
              <a:ext cx="381000" cy="135469"/>
            </a:xfrm>
            <a:prstGeom prst="triangle">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正方形/長方形 129"/>
            <p:cNvSpPr/>
            <p:nvPr/>
          </p:nvSpPr>
          <p:spPr>
            <a:xfrm>
              <a:off x="4538773" y="3304305"/>
              <a:ext cx="90169" cy="52789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 name="二等辺三角形 130"/>
            <p:cNvSpPr/>
            <p:nvPr/>
          </p:nvSpPr>
          <p:spPr>
            <a:xfrm flipV="1">
              <a:off x="4193541" y="3490775"/>
              <a:ext cx="381000" cy="135469"/>
            </a:xfrm>
            <a:prstGeom prst="triangle">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正方形/長方形 131"/>
            <p:cNvSpPr/>
            <p:nvPr/>
          </p:nvSpPr>
          <p:spPr>
            <a:xfrm>
              <a:off x="4338322" y="3434903"/>
              <a:ext cx="90169" cy="52789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テキスト ボックス 132"/>
            <p:cNvSpPr txBox="1"/>
            <p:nvPr/>
          </p:nvSpPr>
          <p:spPr>
            <a:xfrm>
              <a:off x="3617857" y="959686"/>
              <a:ext cx="1915909" cy="369332"/>
            </a:xfrm>
            <a:prstGeom prst="rect">
              <a:avLst/>
            </a:prstGeom>
            <a:noFill/>
          </p:spPr>
          <p:txBody>
            <a:bodyPr wrap="none" rtlCol="0">
              <a:spAutoFit/>
            </a:bodyPr>
            <a:lstStyle/>
            <a:p>
              <a:pPr algn="ctr"/>
              <a:r>
                <a:rPr kumimoji="1" lang="ja-JP" altLang="en-US" dirty="0" smtClean="0"/>
                <a:t>電力会社・発電所</a:t>
              </a:r>
              <a:endParaRPr kumimoji="1" lang="ja-JP" altLang="en-US" dirty="0"/>
            </a:p>
          </p:txBody>
        </p:sp>
        <p:grpSp>
          <p:nvGrpSpPr>
            <p:cNvPr id="179" name="図形グループ 178"/>
            <p:cNvGrpSpPr/>
            <p:nvPr/>
          </p:nvGrpSpPr>
          <p:grpSpPr>
            <a:xfrm>
              <a:off x="3794162" y="4747061"/>
              <a:ext cx="1552502" cy="596988"/>
              <a:chOff x="946150" y="4404782"/>
              <a:chExt cx="1885950" cy="569809"/>
            </a:xfrm>
          </p:grpSpPr>
          <p:sp>
            <p:nvSpPr>
              <p:cNvPr id="180" name="正方形/長方形 179"/>
              <p:cNvSpPr/>
              <p:nvPr/>
            </p:nvSpPr>
            <p:spPr>
              <a:xfrm>
                <a:off x="22984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フローチャート: 論理積ゲート 180"/>
              <p:cNvSpPr/>
              <p:nvPr/>
            </p:nvSpPr>
            <p:spPr>
              <a:xfrm>
                <a:off x="25082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正方形/長方形 181"/>
              <p:cNvSpPr/>
              <p:nvPr/>
            </p:nvSpPr>
            <p:spPr>
              <a:xfrm>
                <a:off x="19809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正方形/長方形 182"/>
              <p:cNvSpPr/>
              <p:nvPr/>
            </p:nvSpPr>
            <p:spPr>
              <a:xfrm>
                <a:off x="18954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正方形/長方形 183"/>
              <p:cNvSpPr/>
              <p:nvPr/>
            </p:nvSpPr>
            <p:spPr>
              <a:xfrm>
                <a:off x="18158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フローチャート: 論理積ゲート 184"/>
              <p:cNvSpPr/>
              <p:nvPr/>
            </p:nvSpPr>
            <p:spPr>
              <a:xfrm>
                <a:off x="20256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6" name="正方形/長方形 185"/>
              <p:cNvSpPr/>
              <p:nvPr/>
            </p:nvSpPr>
            <p:spPr>
              <a:xfrm>
                <a:off x="14983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7" name="正方形/長方形 186"/>
              <p:cNvSpPr/>
              <p:nvPr/>
            </p:nvSpPr>
            <p:spPr>
              <a:xfrm>
                <a:off x="14128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8" name="正方形/長方形 187"/>
              <p:cNvSpPr/>
              <p:nvPr/>
            </p:nvSpPr>
            <p:spPr>
              <a:xfrm>
                <a:off x="1349166" y="45829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フローチャート: 論理積ゲート 188"/>
              <p:cNvSpPr/>
              <p:nvPr/>
            </p:nvSpPr>
            <p:spPr>
              <a:xfrm>
                <a:off x="1558925" y="45829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0" name="正方形/長方形 189"/>
              <p:cNvSpPr/>
              <p:nvPr/>
            </p:nvSpPr>
            <p:spPr>
              <a:xfrm>
                <a:off x="1031666" y="44301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1" name="正方形/長方形 190"/>
              <p:cNvSpPr/>
              <p:nvPr/>
            </p:nvSpPr>
            <p:spPr>
              <a:xfrm>
                <a:off x="946150" y="47121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95" name="正方形/長方形 194"/>
            <p:cNvSpPr/>
            <p:nvPr/>
          </p:nvSpPr>
          <p:spPr>
            <a:xfrm>
              <a:off x="3652704" y="2332760"/>
              <a:ext cx="1899138" cy="461665"/>
            </a:xfrm>
            <a:prstGeom prst="rect">
              <a:avLst/>
            </a:prstGeom>
          </p:spPr>
          <p:txBody>
            <a:bodyPr wrap="square">
              <a:spAutoFit/>
            </a:bodyPr>
            <a:lstStyle/>
            <a:p>
              <a:pPr algn="ctr"/>
              <a:r>
                <a:rPr lang="ja-JP" altLang="en-US" sz="1200" dirty="0"/>
                <a:t>大規模な発電</a:t>
              </a:r>
              <a:r>
                <a:rPr lang="ja-JP" altLang="en-US" sz="1200" dirty="0" smtClean="0"/>
                <a:t>設備</a:t>
              </a:r>
            </a:p>
            <a:p>
              <a:pPr algn="ctr"/>
              <a:r>
                <a:rPr lang="ja-JP" altLang="en-US" sz="1200" dirty="0" smtClean="0"/>
                <a:t>低料金</a:t>
              </a:r>
              <a:r>
                <a:rPr lang="ja-JP" altLang="en-US" sz="1200" dirty="0"/>
                <a:t>で安定供給を実現</a:t>
              </a:r>
            </a:p>
          </p:txBody>
        </p:sp>
        <p:sp>
          <p:nvSpPr>
            <p:cNvPr id="199" name="テキスト ボックス 198"/>
            <p:cNvSpPr txBox="1"/>
            <p:nvPr/>
          </p:nvSpPr>
          <p:spPr>
            <a:xfrm>
              <a:off x="3524250" y="5821107"/>
              <a:ext cx="2247899" cy="400110"/>
            </a:xfrm>
            <a:prstGeom prst="rect">
              <a:avLst/>
            </a:prstGeom>
            <a:noFill/>
          </p:spPr>
          <p:txBody>
            <a:bodyPr wrap="square" rtlCol="0">
              <a:spAutoFit/>
            </a:bodyPr>
            <a:lstStyle/>
            <a:p>
              <a:pPr marL="171450" indent="-171450">
                <a:buFont typeface="Wingdings" charset="2"/>
                <a:buChar char="v"/>
              </a:pPr>
              <a:r>
                <a:rPr lang="ja-JP" altLang="en-US" sz="1000" dirty="0" smtClean="0"/>
                <a:t>設備</a:t>
              </a:r>
              <a:r>
                <a:rPr lang="ja-JP" altLang="en-US" sz="1000" dirty="0"/>
                <a:t>の</a:t>
              </a:r>
              <a:r>
                <a:rPr lang="ja-JP" altLang="en-US" sz="1000" dirty="0" smtClean="0"/>
                <a:t>運用・管理・保守から解放</a:t>
              </a:r>
              <a:endParaRPr lang="ja-JP" altLang="en-US" sz="1000" dirty="0"/>
            </a:p>
            <a:p>
              <a:pPr marL="171450" indent="-171450">
                <a:buFont typeface="Wingdings" charset="2"/>
                <a:buChar char="v"/>
              </a:pPr>
              <a:r>
                <a:rPr lang="ja-JP" altLang="en-US" sz="1000" dirty="0" smtClean="0"/>
                <a:t>需要変動に柔軟に対応</a:t>
              </a:r>
              <a:endParaRPr kumimoji="1" lang="ja-JP" altLang="en-US" sz="1000" dirty="0"/>
            </a:p>
          </p:txBody>
        </p:sp>
        <p:sp>
          <p:nvSpPr>
            <p:cNvPr id="204" name="テキスト ボックス 203"/>
            <p:cNvSpPr txBox="1"/>
            <p:nvPr/>
          </p:nvSpPr>
          <p:spPr>
            <a:xfrm>
              <a:off x="3848518" y="5340845"/>
              <a:ext cx="1454244" cy="369332"/>
            </a:xfrm>
            <a:prstGeom prst="rect">
              <a:avLst/>
            </a:prstGeom>
            <a:noFill/>
          </p:spPr>
          <p:txBody>
            <a:bodyPr wrap="none" rtlCol="0">
              <a:spAutoFit/>
            </a:bodyPr>
            <a:lstStyle/>
            <a:p>
              <a:r>
                <a:rPr kumimoji="1" lang="ja-JP" altLang="en-US" dirty="0" smtClean="0"/>
                <a:t>工場内・設備</a:t>
              </a:r>
              <a:endParaRPr kumimoji="1" lang="ja-JP" altLang="en-US" dirty="0"/>
            </a:p>
          </p:txBody>
        </p:sp>
        <p:sp>
          <p:nvSpPr>
            <p:cNvPr id="224" name="テキスト ボックス 223"/>
            <p:cNvSpPr txBox="1"/>
            <p:nvPr/>
          </p:nvSpPr>
          <p:spPr>
            <a:xfrm>
              <a:off x="4178367" y="3922296"/>
              <a:ext cx="800219" cy="338554"/>
            </a:xfrm>
            <a:prstGeom prst="rect">
              <a:avLst/>
            </a:prstGeom>
            <a:noFill/>
          </p:spPr>
          <p:txBody>
            <a:bodyPr wrap="none" rtlCol="0">
              <a:spAutoFit/>
            </a:bodyPr>
            <a:lstStyle/>
            <a:p>
              <a:r>
                <a:rPr kumimoji="1" lang="ja-JP" altLang="en-US" sz="1600" dirty="0" smtClean="0"/>
                <a:t>送電網</a:t>
              </a:r>
              <a:endParaRPr kumimoji="1" lang="ja-JP" altLang="en-US" sz="1600" dirty="0"/>
            </a:p>
          </p:txBody>
        </p:sp>
        <p:sp>
          <p:nvSpPr>
            <p:cNvPr id="226" name="二等辺三角形 225"/>
            <p:cNvSpPr/>
            <p:nvPr/>
          </p:nvSpPr>
          <p:spPr>
            <a:xfrm rot="5400000">
              <a:off x="2203602" y="3416181"/>
              <a:ext cx="1853892" cy="420127"/>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 name="図形グループ 13"/>
          <p:cNvGrpSpPr/>
          <p:nvPr/>
        </p:nvGrpSpPr>
        <p:grpSpPr>
          <a:xfrm>
            <a:off x="5619829" y="876150"/>
            <a:ext cx="2974162" cy="5452768"/>
            <a:chOff x="5619829" y="876150"/>
            <a:chExt cx="2974162" cy="5452768"/>
          </a:xfrm>
        </p:grpSpPr>
        <p:sp>
          <p:nvSpPr>
            <p:cNvPr id="194" name="正方形/長方形 193"/>
            <p:cNvSpPr/>
            <p:nvPr/>
          </p:nvSpPr>
          <p:spPr>
            <a:xfrm>
              <a:off x="6346092" y="4494886"/>
              <a:ext cx="2089150" cy="183403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正方形/長方形 135"/>
            <p:cNvSpPr/>
            <p:nvPr/>
          </p:nvSpPr>
          <p:spPr>
            <a:xfrm>
              <a:off x="6346092" y="876150"/>
              <a:ext cx="2089150" cy="1944146"/>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9" name="図形グループ 38"/>
            <p:cNvGrpSpPr/>
            <p:nvPr/>
          </p:nvGrpSpPr>
          <p:grpSpPr>
            <a:xfrm>
              <a:off x="6500446" y="1403350"/>
              <a:ext cx="317500" cy="157483"/>
              <a:chOff x="6769100" y="1390650"/>
              <a:chExt cx="317500" cy="157483"/>
            </a:xfrm>
          </p:grpSpPr>
          <p:sp>
            <p:nvSpPr>
              <p:cNvPr id="31" name="正方形/長方形 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円/楕円 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4" name="直線コネクタ 33"/>
              <p:cNvCxnSpPr>
                <a:stCxn id="32" idx="6"/>
                <a:endCxn id="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0" name="図形グループ 39"/>
            <p:cNvGrpSpPr/>
            <p:nvPr/>
          </p:nvGrpSpPr>
          <p:grpSpPr>
            <a:xfrm>
              <a:off x="6500446" y="1596812"/>
              <a:ext cx="317500" cy="157483"/>
              <a:chOff x="6769100" y="1390650"/>
              <a:chExt cx="317500" cy="157483"/>
            </a:xfrm>
          </p:grpSpPr>
          <p:sp>
            <p:nvSpPr>
              <p:cNvPr id="41" name="正方形/長方形 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円/楕円 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 name="直線コネクタ 42"/>
              <p:cNvCxnSpPr>
                <a:stCxn id="42" idx="6"/>
                <a:endCxn id="4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図形グループ 43"/>
            <p:cNvGrpSpPr/>
            <p:nvPr/>
          </p:nvGrpSpPr>
          <p:grpSpPr>
            <a:xfrm>
              <a:off x="6500446" y="1778405"/>
              <a:ext cx="317500" cy="157483"/>
              <a:chOff x="6769100" y="1390650"/>
              <a:chExt cx="317500" cy="157483"/>
            </a:xfrm>
          </p:grpSpPr>
          <p:sp>
            <p:nvSpPr>
              <p:cNvPr id="45" name="正方形/長方形 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a:stCxn id="46" idx="6"/>
                <a:endCxn id="4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6500446" y="2137408"/>
              <a:ext cx="317500" cy="157483"/>
              <a:chOff x="6769100" y="1390650"/>
              <a:chExt cx="317500" cy="157483"/>
            </a:xfrm>
          </p:grpSpPr>
          <p:sp>
            <p:nvSpPr>
              <p:cNvPr id="49" name="正方形/長方形 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a:stCxn id="50" idx="6"/>
                <a:endCxn id="4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 name="図形グループ 51"/>
            <p:cNvGrpSpPr/>
            <p:nvPr/>
          </p:nvGrpSpPr>
          <p:grpSpPr>
            <a:xfrm>
              <a:off x="6500446" y="1954093"/>
              <a:ext cx="317500" cy="157483"/>
              <a:chOff x="6769100" y="1390650"/>
              <a:chExt cx="317500" cy="157483"/>
            </a:xfrm>
          </p:grpSpPr>
          <p:sp>
            <p:nvSpPr>
              <p:cNvPr id="53" name="正方形/長方形 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a:stCxn id="54" idx="6"/>
                <a:endCxn id="5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 name="図形グループ 55"/>
            <p:cNvGrpSpPr/>
            <p:nvPr/>
          </p:nvGrpSpPr>
          <p:grpSpPr>
            <a:xfrm>
              <a:off x="6870700" y="1405891"/>
              <a:ext cx="317500" cy="157483"/>
              <a:chOff x="6769100" y="1390650"/>
              <a:chExt cx="317500" cy="157483"/>
            </a:xfrm>
          </p:grpSpPr>
          <p:sp>
            <p:nvSpPr>
              <p:cNvPr id="57" name="正方形/長方形 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a:stCxn id="58" idx="6"/>
                <a:endCxn id="5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図形グループ 59"/>
            <p:cNvGrpSpPr/>
            <p:nvPr/>
          </p:nvGrpSpPr>
          <p:grpSpPr>
            <a:xfrm>
              <a:off x="6870700" y="1599353"/>
              <a:ext cx="317500" cy="157483"/>
              <a:chOff x="6769100" y="1390650"/>
              <a:chExt cx="317500" cy="157483"/>
            </a:xfrm>
          </p:grpSpPr>
          <p:sp>
            <p:nvSpPr>
              <p:cNvPr id="61" name="正方形/長方形 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a:stCxn id="62" idx="6"/>
                <a:endCxn id="6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 name="図形グループ 63"/>
            <p:cNvGrpSpPr/>
            <p:nvPr/>
          </p:nvGrpSpPr>
          <p:grpSpPr>
            <a:xfrm>
              <a:off x="6870700" y="1780946"/>
              <a:ext cx="317500" cy="157483"/>
              <a:chOff x="6769100" y="1390650"/>
              <a:chExt cx="317500" cy="157483"/>
            </a:xfrm>
          </p:grpSpPr>
          <p:sp>
            <p:nvSpPr>
              <p:cNvPr id="65" name="正方形/長方形 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a:stCxn id="66" idx="6"/>
                <a:endCxn id="6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8" name="図形グループ 67"/>
            <p:cNvGrpSpPr/>
            <p:nvPr/>
          </p:nvGrpSpPr>
          <p:grpSpPr>
            <a:xfrm>
              <a:off x="6870700" y="2139949"/>
              <a:ext cx="317500" cy="157483"/>
              <a:chOff x="6769100" y="1390650"/>
              <a:chExt cx="317500" cy="157483"/>
            </a:xfrm>
          </p:grpSpPr>
          <p:sp>
            <p:nvSpPr>
              <p:cNvPr id="69" name="正方形/長方形 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a:stCxn id="70" idx="6"/>
                <a:endCxn id="6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図形グループ 71"/>
            <p:cNvGrpSpPr/>
            <p:nvPr/>
          </p:nvGrpSpPr>
          <p:grpSpPr>
            <a:xfrm>
              <a:off x="6870700" y="1956634"/>
              <a:ext cx="317500" cy="157483"/>
              <a:chOff x="6769100" y="1390650"/>
              <a:chExt cx="317500" cy="157483"/>
            </a:xfrm>
          </p:grpSpPr>
          <p:sp>
            <p:nvSpPr>
              <p:cNvPr id="73" name="正方形/長方形 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5" name="直線コネクタ 74"/>
              <p:cNvCxnSpPr>
                <a:stCxn id="74" idx="6"/>
                <a:endCxn id="7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6" name="図形グループ 75"/>
            <p:cNvGrpSpPr/>
            <p:nvPr/>
          </p:nvGrpSpPr>
          <p:grpSpPr>
            <a:xfrm>
              <a:off x="7245350" y="1408432"/>
              <a:ext cx="317500" cy="157483"/>
              <a:chOff x="6769100" y="1390650"/>
              <a:chExt cx="317500" cy="157483"/>
            </a:xfrm>
          </p:grpSpPr>
          <p:sp>
            <p:nvSpPr>
              <p:cNvPr id="77" name="正方形/長方形 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円/楕円 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a:stCxn id="78" idx="6"/>
                <a:endCxn id="7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0" name="図形グループ 79"/>
            <p:cNvGrpSpPr/>
            <p:nvPr/>
          </p:nvGrpSpPr>
          <p:grpSpPr>
            <a:xfrm>
              <a:off x="7245350" y="1601894"/>
              <a:ext cx="317500" cy="157483"/>
              <a:chOff x="6769100" y="1390650"/>
              <a:chExt cx="317500" cy="157483"/>
            </a:xfrm>
          </p:grpSpPr>
          <p:sp>
            <p:nvSpPr>
              <p:cNvPr id="81" name="正方形/長方形 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a:stCxn id="82" idx="6"/>
                <a:endCxn id="8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4" name="図形グループ 83"/>
            <p:cNvGrpSpPr/>
            <p:nvPr/>
          </p:nvGrpSpPr>
          <p:grpSpPr>
            <a:xfrm>
              <a:off x="7245350" y="1783487"/>
              <a:ext cx="317500" cy="157483"/>
              <a:chOff x="6769100" y="1390650"/>
              <a:chExt cx="317500" cy="157483"/>
            </a:xfrm>
          </p:grpSpPr>
          <p:sp>
            <p:nvSpPr>
              <p:cNvPr id="85" name="正方形/長方形 8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円/楕円 8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7" name="直線コネクタ 86"/>
              <p:cNvCxnSpPr>
                <a:stCxn id="86" idx="6"/>
                <a:endCxn id="8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8" name="図形グループ 87"/>
            <p:cNvGrpSpPr/>
            <p:nvPr/>
          </p:nvGrpSpPr>
          <p:grpSpPr>
            <a:xfrm>
              <a:off x="7245350" y="2142490"/>
              <a:ext cx="317500" cy="157483"/>
              <a:chOff x="6769100" y="1390650"/>
              <a:chExt cx="317500" cy="157483"/>
            </a:xfrm>
          </p:grpSpPr>
          <p:sp>
            <p:nvSpPr>
              <p:cNvPr id="89" name="正方形/長方形 8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円/楕円 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1" name="直線コネクタ 90"/>
              <p:cNvCxnSpPr>
                <a:stCxn id="90" idx="6"/>
                <a:endCxn id="8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2" name="図形グループ 91"/>
            <p:cNvGrpSpPr/>
            <p:nvPr/>
          </p:nvGrpSpPr>
          <p:grpSpPr>
            <a:xfrm>
              <a:off x="7245350" y="1959175"/>
              <a:ext cx="317500" cy="157483"/>
              <a:chOff x="6769100" y="1390650"/>
              <a:chExt cx="317500" cy="157483"/>
            </a:xfrm>
          </p:grpSpPr>
          <p:sp>
            <p:nvSpPr>
              <p:cNvPr id="93" name="正方形/長方形 9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円/楕円 9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5" name="直線コネクタ 94"/>
              <p:cNvCxnSpPr>
                <a:stCxn id="94" idx="6"/>
                <a:endCxn id="9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02" name="Picture 26" descr="j043394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3903" y="4646656"/>
              <a:ext cx="587543" cy="58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26" descr="j043394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4003" y="4646656"/>
              <a:ext cx="587543" cy="58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26" descr="j043394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5492" y="4646656"/>
              <a:ext cx="587543" cy="58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 name="テキスト ボックス 137"/>
            <p:cNvSpPr txBox="1"/>
            <p:nvPr/>
          </p:nvSpPr>
          <p:spPr>
            <a:xfrm>
              <a:off x="6577699" y="959686"/>
              <a:ext cx="1613843" cy="369332"/>
            </a:xfrm>
            <a:prstGeom prst="rect">
              <a:avLst/>
            </a:prstGeom>
            <a:noFill/>
          </p:spPr>
          <p:txBody>
            <a:bodyPr wrap="none" rtlCol="0">
              <a:spAutoFit/>
            </a:bodyPr>
            <a:lstStyle/>
            <a:p>
              <a:pPr algn="ctr"/>
              <a:r>
                <a:rPr lang="ja-JP" altLang="en-US" dirty="0" smtClean="0"/>
                <a:t>データセンター</a:t>
              </a:r>
              <a:endParaRPr kumimoji="1" lang="ja-JP" altLang="en-US" dirty="0"/>
            </a:p>
          </p:txBody>
        </p:sp>
        <p:grpSp>
          <p:nvGrpSpPr>
            <p:cNvPr id="139" name="図形グループ 138"/>
            <p:cNvGrpSpPr/>
            <p:nvPr/>
          </p:nvGrpSpPr>
          <p:grpSpPr>
            <a:xfrm>
              <a:off x="7598996" y="1405891"/>
              <a:ext cx="317500" cy="157483"/>
              <a:chOff x="6769100" y="1390650"/>
              <a:chExt cx="317500" cy="157483"/>
            </a:xfrm>
          </p:grpSpPr>
          <p:sp>
            <p:nvSpPr>
              <p:cNvPr id="140" name="正方形/長方形 1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円/楕円 1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2" name="直線コネクタ 141"/>
              <p:cNvCxnSpPr>
                <a:stCxn id="141" idx="6"/>
                <a:endCxn id="1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3" name="図形グループ 142"/>
            <p:cNvGrpSpPr/>
            <p:nvPr/>
          </p:nvGrpSpPr>
          <p:grpSpPr>
            <a:xfrm>
              <a:off x="7598996" y="1599353"/>
              <a:ext cx="317500" cy="157483"/>
              <a:chOff x="6769100" y="1390650"/>
              <a:chExt cx="317500" cy="157483"/>
            </a:xfrm>
          </p:grpSpPr>
          <p:sp>
            <p:nvSpPr>
              <p:cNvPr id="144" name="正方形/長方形 1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円/楕円 1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6" name="直線コネクタ 145"/>
              <p:cNvCxnSpPr>
                <a:stCxn id="145" idx="6"/>
                <a:endCxn id="1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7" name="図形グループ 146"/>
            <p:cNvGrpSpPr/>
            <p:nvPr/>
          </p:nvGrpSpPr>
          <p:grpSpPr>
            <a:xfrm>
              <a:off x="7598996" y="1780946"/>
              <a:ext cx="317500" cy="157483"/>
              <a:chOff x="6769100" y="1390650"/>
              <a:chExt cx="317500" cy="157483"/>
            </a:xfrm>
          </p:grpSpPr>
          <p:sp>
            <p:nvSpPr>
              <p:cNvPr id="148" name="正方形/長方形 1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円/楕円 1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0" name="直線コネクタ 149"/>
              <p:cNvCxnSpPr>
                <a:stCxn id="149" idx="6"/>
                <a:endCxn id="1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1" name="図形グループ 150"/>
            <p:cNvGrpSpPr/>
            <p:nvPr/>
          </p:nvGrpSpPr>
          <p:grpSpPr>
            <a:xfrm>
              <a:off x="7598996" y="2139949"/>
              <a:ext cx="317500" cy="157483"/>
              <a:chOff x="6769100" y="1390650"/>
              <a:chExt cx="317500" cy="157483"/>
            </a:xfrm>
          </p:grpSpPr>
          <p:sp>
            <p:nvSpPr>
              <p:cNvPr id="152" name="正方形/長方形 1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3" name="円/楕円 1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4" name="直線コネクタ 153"/>
              <p:cNvCxnSpPr>
                <a:stCxn id="153" idx="6"/>
                <a:endCxn id="15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5" name="図形グループ 154"/>
            <p:cNvGrpSpPr/>
            <p:nvPr/>
          </p:nvGrpSpPr>
          <p:grpSpPr>
            <a:xfrm>
              <a:off x="7598996" y="1956634"/>
              <a:ext cx="317500" cy="157483"/>
              <a:chOff x="6769100" y="1390650"/>
              <a:chExt cx="317500" cy="157483"/>
            </a:xfrm>
          </p:grpSpPr>
          <p:sp>
            <p:nvSpPr>
              <p:cNvPr id="156" name="正方形/長方形 1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円/楕円 1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8" name="直線コネクタ 157"/>
              <p:cNvCxnSpPr>
                <a:stCxn id="157" idx="6"/>
                <a:endCxn id="1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9" name="図形グループ 158"/>
            <p:cNvGrpSpPr/>
            <p:nvPr/>
          </p:nvGrpSpPr>
          <p:grpSpPr>
            <a:xfrm>
              <a:off x="7973646" y="1408432"/>
              <a:ext cx="317500" cy="157483"/>
              <a:chOff x="6769100" y="1390650"/>
              <a:chExt cx="317500" cy="157483"/>
            </a:xfrm>
          </p:grpSpPr>
          <p:sp>
            <p:nvSpPr>
              <p:cNvPr id="160" name="正方形/長方形 1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円/楕円 1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2" name="直線コネクタ 161"/>
              <p:cNvCxnSpPr>
                <a:stCxn id="161" idx="6"/>
                <a:endCxn id="1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3" name="図形グループ 162"/>
            <p:cNvGrpSpPr/>
            <p:nvPr/>
          </p:nvGrpSpPr>
          <p:grpSpPr>
            <a:xfrm>
              <a:off x="7973646" y="1601894"/>
              <a:ext cx="317500" cy="157483"/>
              <a:chOff x="6769100" y="1390650"/>
              <a:chExt cx="317500" cy="157483"/>
            </a:xfrm>
          </p:grpSpPr>
          <p:sp>
            <p:nvSpPr>
              <p:cNvPr id="164" name="正方形/長方形 1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円/楕円 1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6" name="直線コネクタ 165"/>
              <p:cNvCxnSpPr>
                <a:stCxn id="165" idx="6"/>
                <a:endCxn id="1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7" name="図形グループ 166"/>
            <p:cNvGrpSpPr/>
            <p:nvPr/>
          </p:nvGrpSpPr>
          <p:grpSpPr>
            <a:xfrm>
              <a:off x="7973646" y="1783487"/>
              <a:ext cx="317500" cy="157483"/>
              <a:chOff x="6769100" y="1390650"/>
              <a:chExt cx="317500" cy="157483"/>
            </a:xfrm>
          </p:grpSpPr>
          <p:sp>
            <p:nvSpPr>
              <p:cNvPr id="168" name="正方形/長方形 1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円/楕円 1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0" name="直線コネクタ 169"/>
              <p:cNvCxnSpPr>
                <a:stCxn id="169" idx="6"/>
                <a:endCxn id="1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1" name="図形グループ 170"/>
            <p:cNvGrpSpPr/>
            <p:nvPr/>
          </p:nvGrpSpPr>
          <p:grpSpPr>
            <a:xfrm>
              <a:off x="7973646" y="2142490"/>
              <a:ext cx="317500" cy="157483"/>
              <a:chOff x="6769100" y="1390650"/>
              <a:chExt cx="317500" cy="157483"/>
            </a:xfrm>
          </p:grpSpPr>
          <p:sp>
            <p:nvSpPr>
              <p:cNvPr id="172" name="正方形/長方形 17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円/楕円 17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4" name="直線コネクタ 173"/>
              <p:cNvCxnSpPr>
                <a:stCxn id="173" idx="6"/>
                <a:endCxn id="17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5" name="図形グループ 174"/>
            <p:cNvGrpSpPr/>
            <p:nvPr/>
          </p:nvGrpSpPr>
          <p:grpSpPr>
            <a:xfrm>
              <a:off x="7973646" y="1959175"/>
              <a:ext cx="317500" cy="157483"/>
              <a:chOff x="6769100" y="1390650"/>
              <a:chExt cx="317500" cy="157483"/>
            </a:xfrm>
          </p:grpSpPr>
          <p:sp>
            <p:nvSpPr>
              <p:cNvPr id="176" name="正方形/長方形 1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円/楕円 1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8" name="直線コネクタ 177"/>
              <p:cNvCxnSpPr>
                <a:stCxn id="177" idx="6"/>
                <a:endCxn id="17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00" name="正方形/長方形 199"/>
            <p:cNvSpPr/>
            <p:nvPr/>
          </p:nvSpPr>
          <p:spPr>
            <a:xfrm>
              <a:off x="6346092" y="2332760"/>
              <a:ext cx="2089150" cy="461665"/>
            </a:xfrm>
            <a:prstGeom prst="rect">
              <a:avLst/>
            </a:prstGeom>
          </p:spPr>
          <p:txBody>
            <a:bodyPr wrap="square">
              <a:spAutoFit/>
            </a:bodyPr>
            <a:lstStyle/>
            <a:p>
              <a:pPr algn="ctr"/>
              <a:r>
                <a:rPr lang="ja-JP" altLang="en-US" sz="1200" dirty="0"/>
                <a:t>大規模</a:t>
              </a:r>
              <a:r>
                <a:rPr lang="ja-JP" altLang="en-US" sz="1200" dirty="0" smtClean="0"/>
                <a:t>なシステム資源</a:t>
              </a:r>
            </a:p>
            <a:p>
              <a:pPr algn="ctr"/>
              <a:r>
                <a:rPr lang="ja-JP" altLang="en-US" sz="1200" dirty="0" smtClean="0"/>
                <a:t>低料金</a:t>
              </a:r>
              <a:r>
                <a:rPr lang="ja-JP" altLang="en-US" sz="1200" dirty="0"/>
                <a:t>で安定供給を実現</a:t>
              </a:r>
            </a:p>
          </p:txBody>
        </p:sp>
        <p:sp>
          <p:nvSpPr>
            <p:cNvPr id="201" name="テキスト ボックス 200"/>
            <p:cNvSpPr txBox="1"/>
            <p:nvPr/>
          </p:nvSpPr>
          <p:spPr>
            <a:xfrm>
              <a:off x="6346092" y="5821107"/>
              <a:ext cx="2247899" cy="400110"/>
            </a:xfrm>
            <a:prstGeom prst="rect">
              <a:avLst/>
            </a:prstGeom>
            <a:noFill/>
          </p:spPr>
          <p:txBody>
            <a:bodyPr wrap="square" rtlCol="0">
              <a:spAutoFit/>
            </a:bodyPr>
            <a:lstStyle/>
            <a:p>
              <a:pPr marL="171450" indent="-171450">
                <a:buFont typeface="Wingdings" charset="2"/>
                <a:buChar char="v"/>
              </a:pPr>
              <a:r>
                <a:rPr lang="ja-JP" altLang="en-US" sz="1000" dirty="0" smtClean="0"/>
                <a:t>設備</a:t>
              </a:r>
              <a:r>
                <a:rPr lang="ja-JP" altLang="en-US" sz="1000" dirty="0"/>
                <a:t>の</a:t>
              </a:r>
              <a:r>
                <a:rPr lang="ja-JP" altLang="en-US" sz="1000" dirty="0" smtClean="0"/>
                <a:t>運用・管理・保守から解放</a:t>
              </a:r>
              <a:endParaRPr lang="ja-JP" altLang="en-US" sz="1000" dirty="0"/>
            </a:p>
            <a:p>
              <a:pPr marL="171450" indent="-171450">
                <a:buFont typeface="Wingdings" charset="2"/>
                <a:buChar char="v"/>
              </a:pPr>
              <a:r>
                <a:rPr lang="ja-JP" altLang="en-US" sz="1000" dirty="0" smtClean="0"/>
                <a:t>需要変動に柔軟に対応</a:t>
              </a:r>
              <a:endParaRPr kumimoji="1" lang="ja-JP" altLang="en-US" sz="1000" dirty="0"/>
            </a:p>
          </p:txBody>
        </p:sp>
        <p:sp>
          <p:nvSpPr>
            <p:cNvPr id="205" name="テキスト ボックス 204"/>
            <p:cNvSpPr txBox="1"/>
            <p:nvPr/>
          </p:nvSpPr>
          <p:spPr>
            <a:xfrm>
              <a:off x="6346093" y="5340845"/>
              <a:ext cx="2102606" cy="369332"/>
            </a:xfrm>
            <a:prstGeom prst="rect">
              <a:avLst/>
            </a:prstGeom>
            <a:noFill/>
          </p:spPr>
          <p:txBody>
            <a:bodyPr wrap="square" rtlCol="0">
              <a:spAutoFit/>
            </a:bodyPr>
            <a:lstStyle/>
            <a:p>
              <a:pPr algn="ctr"/>
              <a:r>
                <a:rPr kumimoji="1" lang="ja-JP" altLang="en-US" dirty="0" smtClean="0"/>
                <a:t>システム・ユーザー</a:t>
              </a:r>
              <a:endParaRPr kumimoji="1" lang="ja-JP" altLang="en-US" dirty="0"/>
            </a:p>
          </p:txBody>
        </p:sp>
        <p:sp>
          <p:nvSpPr>
            <p:cNvPr id="214" name="角丸四角形 213"/>
            <p:cNvSpPr/>
            <p:nvPr/>
          </p:nvSpPr>
          <p:spPr>
            <a:xfrm>
              <a:off x="6346093" y="3059843"/>
              <a:ext cx="2156557" cy="1232757"/>
            </a:xfrm>
            <a:prstGeom prst="roundRect">
              <a:avLst>
                <a:gd name="adj" fmla="val 50000"/>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rgbClr val="FFFFFF"/>
                </a:solidFill>
                <a:latin typeface="ＭＳ Ｐゴシック"/>
                <a:ea typeface="ＭＳ Ｐゴシック"/>
                <a:cs typeface="ＭＳ Ｐゴシック"/>
              </a:endParaRPr>
            </a:p>
          </p:txBody>
        </p:sp>
        <p:sp>
          <p:nvSpPr>
            <p:cNvPr id="216" name="上下矢印 215"/>
            <p:cNvSpPr/>
            <p:nvPr/>
          </p:nvSpPr>
          <p:spPr>
            <a:xfrm>
              <a:off x="7172980" y="2868503"/>
              <a:ext cx="468512" cy="155274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FFFFFF"/>
                  </a:solidFill>
                  <a:latin typeface="ＭＳ Ｐゴシック"/>
                  <a:ea typeface="ＭＳ Ｐゴシック"/>
                  <a:cs typeface="ＭＳ Ｐゴシック"/>
                </a:rPr>
                <a:t>データ</a:t>
              </a:r>
              <a:endParaRPr kumimoji="1" lang="ja-JP" altLang="en-US" sz="1200" dirty="0">
                <a:solidFill>
                  <a:srgbClr val="FFFFFF"/>
                </a:solidFill>
                <a:latin typeface="ＭＳ Ｐゴシック"/>
                <a:ea typeface="ＭＳ Ｐゴシック"/>
                <a:cs typeface="ＭＳ Ｐゴシック"/>
              </a:endParaRPr>
            </a:p>
          </p:txBody>
        </p:sp>
        <p:sp>
          <p:nvSpPr>
            <p:cNvPr id="217" name="上下矢印 216"/>
            <p:cNvSpPr/>
            <p:nvPr/>
          </p:nvSpPr>
          <p:spPr>
            <a:xfrm rot="5400000">
              <a:off x="6676562" y="3286603"/>
              <a:ext cx="296574" cy="77637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8" name="上下矢印 217"/>
            <p:cNvSpPr/>
            <p:nvPr/>
          </p:nvSpPr>
          <p:spPr>
            <a:xfrm rot="5400000">
              <a:off x="7873086" y="3286604"/>
              <a:ext cx="296574" cy="77637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上下矢印 219"/>
            <p:cNvSpPr/>
            <p:nvPr/>
          </p:nvSpPr>
          <p:spPr>
            <a:xfrm rot="2954820">
              <a:off x="7701486" y="3026248"/>
              <a:ext cx="296574" cy="54089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1" name="上下矢印 220"/>
            <p:cNvSpPr/>
            <p:nvPr/>
          </p:nvSpPr>
          <p:spPr>
            <a:xfrm rot="18645180" flipH="1">
              <a:off x="6837887" y="3023464"/>
              <a:ext cx="296574" cy="540891"/>
            </a:xfrm>
            <a:prstGeom prst="upDownArrow">
              <a:avLst>
                <a:gd name="adj1" fmla="val 72363"/>
                <a:gd name="adj2" fmla="val 5000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2" name="上下矢印 221"/>
            <p:cNvSpPr/>
            <p:nvPr/>
          </p:nvSpPr>
          <p:spPr>
            <a:xfrm rot="18645180" flipV="1">
              <a:off x="7701486" y="3776149"/>
              <a:ext cx="296574" cy="54089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3" name="上下矢印 222"/>
            <p:cNvSpPr/>
            <p:nvPr/>
          </p:nvSpPr>
          <p:spPr>
            <a:xfrm rot="2954820" flipH="1" flipV="1">
              <a:off x="6837887" y="3773365"/>
              <a:ext cx="296574" cy="540891"/>
            </a:xfrm>
            <a:prstGeom prst="upDownArrow">
              <a:avLst>
                <a:gd name="adj1" fmla="val 72363"/>
                <a:gd name="adj2" fmla="val 5000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5" name="テキスト ボックス 224"/>
            <p:cNvSpPr txBox="1"/>
            <p:nvPr/>
          </p:nvSpPr>
          <p:spPr>
            <a:xfrm>
              <a:off x="6739025" y="3922296"/>
              <a:ext cx="1359667" cy="338554"/>
            </a:xfrm>
            <a:prstGeom prst="rect">
              <a:avLst/>
            </a:prstGeom>
            <a:noFill/>
          </p:spPr>
          <p:txBody>
            <a:bodyPr wrap="none" rtlCol="0">
              <a:spAutoFit/>
            </a:bodyPr>
            <a:lstStyle/>
            <a:p>
              <a:pPr algn="ctr"/>
              <a:r>
                <a:rPr kumimoji="1" lang="ja-JP" altLang="en-US" sz="1600" dirty="0" smtClean="0">
                  <a:solidFill>
                    <a:schemeClr val="bg1"/>
                  </a:solidFill>
                </a:rPr>
                <a:t>インターネット</a:t>
              </a:r>
              <a:endParaRPr kumimoji="1" lang="ja-JP" altLang="en-US" sz="1600" dirty="0">
                <a:solidFill>
                  <a:schemeClr val="bg1"/>
                </a:solidFill>
              </a:endParaRPr>
            </a:p>
          </p:txBody>
        </p:sp>
        <p:sp>
          <p:nvSpPr>
            <p:cNvPr id="228" name="等号 227"/>
            <p:cNvSpPr/>
            <p:nvPr/>
          </p:nvSpPr>
          <p:spPr>
            <a:xfrm>
              <a:off x="5619829" y="3237838"/>
              <a:ext cx="726264" cy="724961"/>
            </a:xfrm>
            <a:prstGeom prst="mathEqual">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9658855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endParaRPr lang="en-US" altLang="ja-JP" sz="2400" dirty="0" smtClean="0">
              <a:solidFill>
                <a:srgbClr val="FFFFFF"/>
              </a:solidFill>
              <a:effectLst/>
              <a:latin typeface="Arial"/>
              <a:ea typeface="HGP創英角ｺﾞｼｯｸUB" pitchFamily="50" charset="-128"/>
              <a:cs typeface="Arial"/>
            </a:endParaRPr>
          </a:p>
          <a:p>
            <a:pPr algn="r"/>
            <a:r>
              <a:rPr lang="ja-JP" altLang="en-US" sz="2400" dirty="0" smtClean="0">
                <a:solidFill>
                  <a:srgbClr val="FFFFFF"/>
                </a:solidFill>
                <a:effectLst/>
                <a:latin typeface="Arial"/>
                <a:ea typeface="HGP創英角ｺﾞｼｯｸUB" pitchFamily="50" charset="-128"/>
                <a:cs typeface="Arial"/>
              </a:rPr>
              <a:t>の価値</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2253840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a:spLocks noGrp="1" noChangeArrowheads="1"/>
          </p:cNvSpPr>
          <p:nvPr>
            <p:ph type="title"/>
          </p:nvPr>
        </p:nvSpPr>
        <p:spPr>
          <a:xfrm>
            <a:off x="250825" y="228600"/>
            <a:ext cx="8893175" cy="533400"/>
          </a:xfrm>
        </p:spPr>
        <p:txBody>
          <a:bodyPr/>
          <a:lstStyle/>
          <a:p>
            <a:pPr eaLnBrk="1" hangingPunct="1"/>
            <a:r>
              <a:rPr lang="ja-JP" altLang="en-US" sz="2800" dirty="0" smtClean="0">
                <a:solidFill>
                  <a:srgbClr val="7F7F7F"/>
                </a:solidFill>
                <a:ea typeface="ＭＳ Ｐゴシック" charset="-128"/>
              </a:rPr>
              <a:t>歴史的背景から考えるクラウドへの期待</a:t>
            </a:r>
            <a:endParaRPr lang="en-US" altLang="ja-JP" sz="2800" dirty="0" smtClean="0">
              <a:solidFill>
                <a:srgbClr val="7F7F7F"/>
              </a:solidFill>
              <a:ea typeface="ＭＳ Ｐゴシック" charset="-128"/>
            </a:endParaRPr>
          </a:p>
        </p:txBody>
      </p:sp>
      <p:sp>
        <p:nvSpPr>
          <p:cNvPr id="760841" name="AutoShape 9"/>
          <p:cNvSpPr>
            <a:spLocks noChangeArrowheads="1"/>
          </p:cNvSpPr>
          <p:nvPr/>
        </p:nvSpPr>
        <p:spPr bwMode="auto">
          <a:xfrm>
            <a:off x="279791" y="3016363"/>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2" name="AutoShape 10"/>
          <p:cNvSpPr>
            <a:spLocks noChangeArrowheads="1"/>
          </p:cNvSpPr>
          <p:nvPr/>
        </p:nvSpPr>
        <p:spPr bwMode="auto">
          <a:xfrm>
            <a:off x="279791" y="4065644"/>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3" name="AutoShape 11"/>
          <p:cNvSpPr>
            <a:spLocks noChangeArrowheads="1"/>
          </p:cNvSpPr>
          <p:nvPr/>
        </p:nvSpPr>
        <p:spPr bwMode="auto">
          <a:xfrm>
            <a:off x="279845" y="5202733"/>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4" name="AutoShape 12"/>
          <p:cNvSpPr>
            <a:spLocks noChangeArrowheads="1"/>
          </p:cNvSpPr>
          <p:nvPr/>
        </p:nvSpPr>
        <p:spPr bwMode="auto">
          <a:xfrm>
            <a:off x="279791" y="1849715"/>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grpSp>
        <p:nvGrpSpPr>
          <p:cNvPr id="8" name="図形グループ 7"/>
          <p:cNvGrpSpPr/>
          <p:nvPr/>
        </p:nvGrpSpPr>
        <p:grpSpPr>
          <a:xfrm>
            <a:off x="5057728" y="1849715"/>
            <a:ext cx="1906971" cy="3962619"/>
            <a:chOff x="5057728" y="1849715"/>
            <a:chExt cx="1906971" cy="3962619"/>
          </a:xfrm>
        </p:grpSpPr>
        <p:sp>
          <p:nvSpPr>
            <p:cNvPr id="87" name="右矢印 86"/>
            <p:cNvSpPr/>
            <p:nvPr/>
          </p:nvSpPr>
          <p:spPr bwMode="auto">
            <a:xfrm>
              <a:off x="5119970" y="3885656"/>
              <a:ext cx="457200" cy="471216"/>
            </a:xfrm>
            <a:prstGeom prst="rightArrow">
              <a:avLst/>
            </a:prstGeom>
            <a:solidFill>
              <a:schemeClr val="accent6">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cxnSp>
          <p:nvCxnSpPr>
            <p:cNvPr id="23595" name="AutoShape 41"/>
            <p:cNvCxnSpPr>
              <a:cxnSpLocks noChangeShapeType="1"/>
              <a:stCxn id="23602" idx="3"/>
              <a:endCxn id="23597" idx="1"/>
            </p:cNvCxnSpPr>
            <p:nvPr/>
          </p:nvCxnSpPr>
          <p:spPr bwMode="auto">
            <a:xfrm>
              <a:off x="5057728" y="5598842"/>
              <a:ext cx="535371" cy="1"/>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3596" name="AutoShape 42"/>
            <p:cNvSpPr>
              <a:spLocks noChangeArrowheads="1"/>
            </p:cNvSpPr>
            <p:nvPr/>
          </p:nvSpPr>
          <p:spPr bwMode="auto">
            <a:xfrm>
              <a:off x="5577170" y="2761706"/>
              <a:ext cx="1371600" cy="412750"/>
            </a:xfrm>
            <a:prstGeom prst="roundRect">
              <a:avLst>
                <a:gd name="adj" fmla="val 0"/>
              </a:avLst>
            </a:prstGeom>
            <a:solidFill>
              <a:schemeClr val="accent3">
                <a:lumMod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80000"/>
                </a:lnSpc>
              </a:pPr>
              <a:r>
                <a:rPr lang="en-US" altLang="ja-JP" sz="1400" dirty="0">
                  <a:solidFill>
                    <a:srgbClr val="FFFFFF"/>
                  </a:solidFill>
                  <a:ea typeface="HGP創英角ｺﾞｼｯｸUB" pitchFamily="50" charset="-128"/>
                </a:rPr>
                <a:t>UNIX</a:t>
              </a:r>
              <a:r>
                <a:rPr lang="ja-JP" altLang="en-US" sz="1400" dirty="0" smtClean="0">
                  <a:solidFill>
                    <a:srgbClr val="FFFFFF"/>
                  </a:solidFill>
                  <a:ea typeface="HGP創英角ｺﾞｼｯｸUB" pitchFamily="50" charset="-128"/>
                </a:rPr>
                <a:t>サーバー</a:t>
              </a:r>
              <a:endParaRPr lang="ja-JP" altLang="en-US" sz="1400" dirty="0">
                <a:solidFill>
                  <a:srgbClr val="FFFFFF"/>
                </a:solidFill>
                <a:ea typeface="HGP創英角ｺﾞｼｯｸUB" pitchFamily="50" charset="-128"/>
              </a:endParaRPr>
            </a:p>
          </p:txBody>
        </p:sp>
        <p:sp>
          <p:nvSpPr>
            <p:cNvPr id="23597" name="AutoShape 43"/>
            <p:cNvSpPr>
              <a:spLocks noChangeArrowheads="1"/>
            </p:cNvSpPr>
            <p:nvPr/>
          </p:nvSpPr>
          <p:spPr bwMode="auto">
            <a:xfrm>
              <a:off x="5593099" y="5385351"/>
              <a:ext cx="1371600" cy="426983"/>
            </a:xfrm>
            <a:prstGeom prst="roundRect">
              <a:avLst>
                <a:gd name="adj" fmla="val 0"/>
              </a:avLst>
            </a:prstGeom>
            <a:solidFill>
              <a:schemeClr val="accent2">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ＰＣ</a:t>
              </a:r>
            </a:p>
          </p:txBody>
        </p:sp>
        <p:sp>
          <p:nvSpPr>
            <p:cNvPr id="23598" name="AutoShape 44"/>
            <p:cNvSpPr>
              <a:spLocks noChangeArrowheads="1"/>
            </p:cNvSpPr>
            <p:nvPr/>
          </p:nvSpPr>
          <p:spPr bwMode="auto">
            <a:xfrm>
              <a:off x="5589870" y="3289413"/>
              <a:ext cx="1371600" cy="412750"/>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ＰＣサーバー</a:t>
              </a:r>
              <a:endParaRPr lang="ja-JP" altLang="en-US" sz="1400" dirty="0">
                <a:solidFill>
                  <a:srgbClr val="FFFFFF"/>
                </a:solidFill>
                <a:ea typeface="HGP創英角ｺﾞｼｯｸUB" pitchFamily="50" charset="-128"/>
              </a:endParaRPr>
            </a:p>
          </p:txBody>
        </p:sp>
        <p:cxnSp>
          <p:nvCxnSpPr>
            <p:cNvPr id="75" name="AutoShape 57"/>
            <p:cNvCxnSpPr>
              <a:cxnSpLocks noChangeShapeType="1"/>
              <a:stCxn id="23607" idx="3"/>
              <a:endCxn id="23597" idx="1"/>
            </p:cNvCxnSpPr>
            <p:nvPr/>
          </p:nvCxnSpPr>
          <p:spPr bwMode="auto">
            <a:xfrm>
              <a:off x="5057728" y="4822938"/>
              <a:ext cx="535371" cy="775905"/>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09" name="AutoShape 31"/>
            <p:cNvCxnSpPr>
              <a:cxnSpLocks noChangeShapeType="1"/>
              <a:stCxn id="23601" idx="3"/>
              <a:endCxn id="23596" idx="1"/>
            </p:cNvCxnSpPr>
            <p:nvPr/>
          </p:nvCxnSpPr>
          <p:spPr bwMode="auto">
            <a:xfrm flipV="1">
              <a:off x="5057728" y="2968081"/>
              <a:ext cx="519442" cy="3832"/>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12" name="AutoShape 31"/>
            <p:cNvCxnSpPr>
              <a:cxnSpLocks noChangeShapeType="1"/>
              <a:stCxn id="23605" idx="3"/>
              <a:endCxn id="23598" idx="1"/>
            </p:cNvCxnSpPr>
            <p:nvPr/>
          </p:nvCxnSpPr>
          <p:spPr bwMode="auto">
            <a:xfrm>
              <a:off x="5057728" y="3495788"/>
              <a:ext cx="532142" cy="0"/>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04" name="AutoShape 28"/>
            <p:cNvSpPr>
              <a:spLocks noChangeArrowheads="1"/>
            </p:cNvSpPr>
            <p:nvPr/>
          </p:nvSpPr>
          <p:spPr bwMode="auto">
            <a:xfrm>
              <a:off x="5593099" y="3934156"/>
              <a:ext cx="1371600" cy="381000"/>
            </a:xfrm>
            <a:prstGeom prst="roundRect">
              <a:avLst>
                <a:gd name="adj" fmla="val 5000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ja-JP" sz="1000" dirty="0" smtClean="0">
                  <a:solidFill>
                    <a:schemeClr val="bg1"/>
                  </a:solidFill>
                  <a:latin typeface="HGP創英角ｺﾞｼｯｸUB" pitchFamily="50" charset="-128"/>
                  <a:ea typeface="HGP創英角ｺﾞｼｯｸUB" pitchFamily="50" charset="-128"/>
                </a:rPr>
                <a:t>Intel </a:t>
              </a:r>
            </a:p>
            <a:p>
              <a:pPr algn="ctr"/>
              <a:r>
                <a:rPr lang="ja-JP" altLang="en-US" sz="1000" dirty="0" smtClean="0">
                  <a:solidFill>
                    <a:schemeClr val="bg1"/>
                  </a:solidFill>
                  <a:latin typeface="HGP創英角ｺﾞｼｯｸUB" pitchFamily="50" charset="-128"/>
                  <a:ea typeface="HGP創英角ｺﾞｼｯｸUB" pitchFamily="50" charset="-128"/>
                </a:rPr>
                <a:t>アーキテクチャ</a:t>
              </a:r>
              <a:endParaRPr lang="ja-JP" altLang="en-US" sz="1000" dirty="0">
                <a:solidFill>
                  <a:schemeClr val="bg1"/>
                </a:solidFill>
                <a:latin typeface="HGP創英角ｺﾞｼｯｸUB" pitchFamily="50" charset="-128"/>
                <a:ea typeface="HGP創英角ｺﾞｼｯｸUB" pitchFamily="50" charset="-128"/>
              </a:endParaRPr>
            </a:p>
          </p:txBody>
        </p:sp>
        <p:sp>
          <p:nvSpPr>
            <p:cNvPr id="66" name="AutoShape 15"/>
            <p:cNvSpPr>
              <a:spLocks noChangeArrowheads="1"/>
            </p:cNvSpPr>
            <p:nvPr/>
          </p:nvSpPr>
          <p:spPr bwMode="auto">
            <a:xfrm>
              <a:off x="5589870" y="1849715"/>
              <a:ext cx="137160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138" name="直線矢印コネクタ 137"/>
            <p:cNvCxnSpPr>
              <a:stCxn id="127" idx="3"/>
              <a:endCxn id="66" idx="1"/>
            </p:cNvCxnSpPr>
            <p:nvPr/>
          </p:nvCxnSpPr>
          <p:spPr bwMode="auto">
            <a:xfrm>
              <a:off x="5057728" y="2154515"/>
              <a:ext cx="532142" cy="0"/>
            </a:xfrm>
            <a:prstGeom prst="straightConnector1">
              <a:avLst/>
            </a:prstGeom>
            <a:noFill/>
            <a:ln w="38100">
              <a:solidFill>
                <a:srgbClr val="4F81BD"/>
              </a:solidFill>
              <a:miter lim="800000"/>
              <a:headEnd/>
              <a:tailEnd type="triangle" w="med" len="med"/>
            </a:ln>
            <a:extLst/>
          </p:spPr>
        </p:cxnSp>
      </p:grpSp>
      <p:grpSp>
        <p:nvGrpSpPr>
          <p:cNvPr id="2" name="図形グループ 1"/>
          <p:cNvGrpSpPr/>
          <p:nvPr/>
        </p:nvGrpSpPr>
        <p:grpSpPr>
          <a:xfrm>
            <a:off x="1498991" y="1320914"/>
            <a:ext cx="1708540" cy="4186619"/>
            <a:chOff x="1498991" y="1320914"/>
            <a:chExt cx="1708540" cy="4186619"/>
          </a:xfrm>
        </p:grpSpPr>
        <p:sp>
          <p:nvSpPr>
            <p:cNvPr id="64" name="AutoShape 15"/>
            <p:cNvSpPr>
              <a:spLocks noChangeArrowheads="1"/>
            </p:cNvSpPr>
            <p:nvPr/>
          </p:nvSpPr>
          <p:spPr bwMode="auto">
            <a:xfrm>
              <a:off x="2016961" y="2076563"/>
              <a:ext cx="1190570" cy="609600"/>
            </a:xfrm>
            <a:prstGeom prst="roundRect">
              <a:avLst>
                <a:gd name="adj" fmla="val 0"/>
              </a:avLst>
            </a:prstGeom>
            <a:solidFill>
              <a:srgbClr val="000090"/>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endParaRPr lang="en-US" altLang="ja-JP" sz="1200" dirty="0" smtClean="0">
                <a:solidFill>
                  <a:srgbClr val="FFFFFF"/>
                </a:solidFill>
                <a:ea typeface="HGP創英角ｺﾞｼｯｸUB" pitchFamily="50" charset="-128"/>
              </a:endParaRPr>
            </a:p>
            <a:p>
              <a:pPr algn="ctr">
                <a:spcBef>
                  <a:spcPts val="0"/>
                </a:spcBef>
              </a:pPr>
              <a:endParaRPr lang="en-US" altLang="ja-JP" sz="1200" dirty="0">
                <a:solidFill>
                  <a:srgbClr val="FFFFFF"/>
                </a:solidFill>
                <a:ea typeface="HGP創英角ｺﾞｼｯｸUB" pitchFamily="50" charset="-128"/>
              </a:endParaRPr>
            </a:p>
            <a:p>
              <a:pPr algn="ctr">
                <a:spcBef>
                  <a:spcPts val="0"/>
                </a:spcBef>
              </a:pPr>
              <a:r>
                <a:rPr lang="en-US" altLang="ja-JP" sz="1200" dirty="0" smtClean="0">
                  <a:solidFill>
                    <a:srgbClr val="FFFFFF"/>
                  </a:solidFill>
                  <a:ea typeface="HGP創英角ｺﾞｼｯｸUB" pitchFamily="50" charset="-128"/>
                </a:rPr>
                <a:t>IBM System/360</a:t>
              </a:r>
              <a:endParaRPr lang="ja-JP" altLang="en-US" sz="1200" dirty="0">
                <a:solidFill>
                  <a:srgbClr val="FFFFFF"/>
                </a:solidFill>
                <a:ea typeface="HGP創英角ｺﾞｼｯｸUB" pitchFamily="50" charset="-128"/>
              </a:endParaRPr>
            </a:p>
          </p:txBody>
        </p:sp>
        <p:sp>
          <p:nvSpPr>
            <p:cNvPr id="205" name="AutoShape 28"/>
            <p:cNvSpPr>
              <a:spLocks noChangeArrowheads="1"/>
            </p:cNvSpPr>
            <p:nvPr/>
          </p:nvSpPr>
          <p:spPr bwMode="auto">
            <a:xfrm>
              <a:off x="1964130" y="3934156"/>
              <a:ext cx="1190570" cy="381000"/>
            </a:xfrm>
            <a:prstGeom prst="roundRect">
              <a:avLst>
                <a:gd name="adj" fmla="val 50000"/>
              </a:avLst>
            </a:prstGeom>
            <a:solidFill>
              <a:schemeClr val="accent6">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ja-JP" sz="1000" dirty="0" smtClean="0">
                  <a:solidFill>
                    <a:srgbClr val="FFFFFF"/>
                  </a:solidFill>
                  <a:ea typeface="HGP創英角ｺﾞｼｯｸUB" pitchFamily="50" charset="-128"/>
                </a:rPr>
                <a:t>IBM System/360</a:t>
              </a:r>
            </a:p>
            <a:p>
              <a:pPr algn="ctr"/>
              <a:r>
                <a:rPr lang="ja-JP" altLang="en-US" sz="1000" dirty="0" smtClean="0">
                  <a:solidFill>
                    <a:srgbClr val="FFFFFF"/>
                  </a:solidFill>
                  <a:ea typeface="HGP創英角ｺﾞｼｯｸUB" pitchFamily="50" charset="-128"/>
                </a:rPr>
                <a:t>アーキテクチャ</a:t>
              </a:r>
              <a:endParaRPr lang="ja-JP" altLang="en-US" sz="1000" dirty="0">
                <a:solidFill>
                  <a:srgbClr val="FFFFFF"/>
                </a:solidFill>
                <a:ea typeface="HGP創英角ｺﾞｼｯｸUB" pitchFamily="50" charset="-128"/>
              </a:endParaRPr>
            </a:p>
          </p:txBody>
        </p:sp>
        <p:sp>
          <p:nvSpPr>
            <p:cNvPr id="23610" name="Text Box 20"/>
            <p:cNvSpPr txBox="1">
              <a:spLocks noChangeArrowheads="1"/>
            </p:cNvSpPr>
            <p:nvPr/>
          </p:nvSpPr>
          <p:spPr bwMode="auto">
            <a:xfrm>
              <a:off x="1878403"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～１９６４</a:t>
              </a:r>
            </a:p>
          </p:txBody>
        </p:sp>
        <p:sp>
          <p:nvSpPr>
            <p:cNvPr id="23611" name="AutoShape 15"/>
            <p:cNvSpPr>
              <a:spLocks noChangeArrowheads="1"/>
            </p:cNvSpPr>
            <p:nvPr/>
          </p:nvSpPr>
          <p:spPr bwMode="auto">
            <a:xfrm>
              <a:off x="1964130" y="1849715"/>
              <a:ext cx="119057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23612" name="AutoShape 16"/>
            <p:cNvCxnSpPr>
              <a:cxnSpLocks noChangeShapeType="1"/>
              <a:stCxn id="760844" idx="3"/>
              <a:endCxn id="23611" idx="1"/>
            </p:cNvCxnSpPr>
            <p:nvPr/>
          </p:nvCxnSpPr>
          <p:spPr bwMode="auto">
            <a:xfrm>
              <a:off x="1498991" y="2154515"/>
              <a:ext cx="465139" cy="12700"/>
            </a:xfrm>
            <a:prstGeom prst="bentConnector3">
              <a:avLst>
                <a:gd name="adj1" fmla="val 50000"/>
              </a:avLst>
            </a:prstGeom>
            <a:noFill/>
            <a:ln w="38100">
              <a:solidFill>
                <a:srgbClr val="4F81BD"/>
              </a:solidFill>
              <a:miter lim="800000"/>
              <a:headEnd/>
              <a:tailEnd type="triangle" w="med" len="med"/>
            </a:ln>
          </p:spPr>
        </p:cxnSp>
        <p:cxnSp>
          <p:nvCxnSpPr>
            <p:cNvPr id="23613" name="AutoShape 17"/>
            <p:cNvCxnSpPr>
              <a:cxnSpLocks noChangeShapeType="1"/>
              <a:stCxn id="760841" idx="3"/>
              <a:endCxn id="23611" idx="1"/>
            </p:cNvCxnSpPr>
            <p:nvPr/>
          </p:nvCxnSpPr>
          <p:spPr bwMode="auto">
            <a:xfrm flipV="1">
              <a:off x="1498991" y="2154515"/>
              <a:ext cx="465139" cy="1166648"/>
            </a:xfrm>
            <a:prstGeom prst="bentConnector3">
              <a:avLst>
                <a:gd name="adj1" fmla="val 50000"/>
              </a:avLst>
            </a:prstGeom>
            <a:noFill/>
            <a:ln w="38100">
              <a:solidFill>
                <a:srgbClr val="4F81BD"/>
              </a:solidFill>
              <a:miter lim="800000"/>
              <a:headEnd/>
              <a:tailEnd type="triangle" w="med" len="med"/>
            </a:ln>
          </p:spPr>
        </p:cxnSp>
        <p:cxnSp>
          <p:nvCxnSpPr>
            <p:cNvPr id="23614" name="AutoShape 18"/>
            <p:cNvCxnSpPr>
              <a:cxnSpLocks noChangeShapeType="1"/>
              <a:stCxn id="760842" idx="3"/>
              <a:endCxn id="23611" idx="1"/>
            </p:cNvCxnSpPr>
            <p:nvPr/>
          </p:nvCxnSpPr>
          <p:spPr bwMode="auto">
            <a:xfrm flipV="1">
              <a:off x="1498991" y="2154515"/>
              <a:ext cx="465139" cy="2215929"/>
            </a:xfrm>
            <a:prstGeom prst="bentConnector3">
              <a:avLst>
                <a:gd name="adj1" fmla="val 50000"/>
              </a:avLst>
            </a:prstGeom>
            <a:noFill/>
            <a:ln w="38100">
              <a:solidFill>
                <a:srgbClr val="4F81BD"/>
              </a:solidFill>
              <a:miter lim="800000"/>
              <a:headEnd/>
              <a:tailEnd type="triangle" w="med" len="med"/>
            </a:ln>
          </p:spPr>
        </p:cxnSp>
        <p:cxnSp>
          <p:nvCxnSpPr>
            <p:cNvPr id="23615" name="AutoShape 19"/>
            <p:cNvCxnSpPr>
              <a:cxnSpLocks noChangeShapeType="1"/>
              <a:stCxn id="760843" idx="3"/>
              <a:endCxn id="23611" idx="1"/>
            </p:cNvCxnSpPr>
            <p:nvPr/>
          </p:nvCxnSpPr>
          <p:spPr bwMode="auto">
            <a:xfrm flipV="1">
              <a:off x="1499045" y="2154515"/>
              <a:ext cx="465085" cy="3353018"/>
            </a:xfrm>
            <a:prstGeom prst="bentConnector3">
              <a:avLst>
                <a:gd name="adj1" fmla="val 50000"/>
              </a:avLst>
            </a:prstGeom>
            <a:noFill/>
            <a:ln w="38100">
              <a:solidFill>
                <a:srgbClr val="4F81BD"/>
              </a:solidFill>
              <a:miter lim="800000"/>
              <a:headEnd/>
              <a:tailEnd type="triangle" w="med" len="med"/>
            </a:ln>
          </p:spPr>
        </p:cxnSp>
      </p:grpSp>
      <p:grpSp>
        <p:nvGrpSpPr>
          <p:cNvPr id="3" name="図形グループ 2"/>
          <p:cNvGrpSpPr/>
          <p:nvPr/>
        </p:nvGrpSpPr>
        <p:grpSpPr>
          <a:xfrm>
            <a:off x="3154700" y="1320914"/>
            <a:ext cx="1904999" cy="4491419"/>
            <a:chOff x="3154700" y="1320914"/>
            <a:chExt cx="1904999" cy="4491419"/>
          </a:xfrm>
        </p:grpSpPr>
        <p:sp>
          <p:nvSpPr>
            <p:cNvPr id="23602" name="AutoShape 30"/>
            <p:cNvSpPr>
              <a:spLocks noChangeArrowheads="1"/>
            </p:cNvSpPr>
            <p:nvPr/>
          </p:nvSpPr>
          <p:spPr bwMode="auto">
            <a:xfrm>
              <a:off x="3686128" y="5385351"/>
              <a:ext cx="1371600" cy="426982"/>
            </a:xfrm>
            <a:prstGeom prst="roundRect">
              <a:avLst>
                <a:gd name="adj" fmla="val 0"/>
              </a:avLst>
            </a:prstGeom>
            <a:solidFill>
              <a:schemeClr val="accent2">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ＰＣ</a:t>
              </a:r>
              <a:endParaRPr lang="ja-JP" altLang="en-US" sz="1400" dirty="0">
                <a:solidFill>
                  <a:srgbClr val="FFFFFF"/>
                </a:solidFill>
                <a:ea typeface="HGP創英角ｺﾞｼｯｸUB" pitchFamily="50" charset="-128"/>
              </a:endParaRPr>
            </a:p>
          </p:txBody>
        </p:sp>
        <p:sp>
          <p:nvSpPr>
            <p:cNvPr id="23608" name="Text Box 36"/>
            <p:cNvSpPr txBox="1">
              <a:spLocks noChangeArrowheads="1"/>
            </p:cNvSpPr>
            <p:nvPr/>
          </p:nvSpPr>
          <p:spPr bwMode="auto">
            <a:xfrm>
              <a:off x="3659578"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１９８０～</a:t>
              </a:r>
            </a:p>
          </p:txBody>
        </p:sp>
        <p:sp>
          <p:nvSpPr>
            <p:cNvPr id="23635" name="上下矢印 23634"/>
            <p:cNvSpPr/>
            <p:nvPr/>
          </p:nvSpPr>
          <p:spPr bwMode="auto">
            <a:xfrm>
              <a:off x="4104243" y="2482963"/>
              <a:ext cx="533400" cy="2902387"/>
            </a:xfrm>
            <a:prstGeom prst="upDownArrow">
              <a:avLst>
                <a:gd name="adj1" fmla="val 50000"/>
                <a:gd name="adj2" fmla="val 30952"/>
              </a:avLst>
            </a:prstGeom>
            <a:solidFill>
              <a:srgbClr val="FFC000"/>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sp>
          <p:nvSpPr>
            <p:cNvPr id="23601" name="AutoShape 29"/>
            <p:cNvSpPr>
              <a:spLocks noChangeArrowheads="1"/>
            </p:cNvSpPr>
            <p:nvPr/>
          </p:nvSpPr>
          <p:spPr bwMode="auto">
            <a:xfrm>
              <a:off x="3686128" y="2765538"/>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ミニコン</a:t>
              </a:r>
              <a:endParaRPr lang="ja-JP" altLang="en-US" sz="1400" dirty="0">
                <a:solidFill>
                  <a:srgbClr val="FFFFFF"/>
                </a:solidFill>
                <a:ea typeface="HGP創英角ｺﾞｼｯｸUB" pitchFamily="50" charset="-128"/>
              </a:endParaRPr>
            </a:p>
          </p:txBody>
        </p:sp>
        <p:sp>
          <p:nvSpPr>
            <p:cNvPr id="23605" name="AutoShape 33"/>
            <p:cNvSpPr>
              <a:spLocks noChangeArrowheads="1"/>
            </p:cNvSpPr>
            <p:nvPr/>
          </p:nvSpPr>
          <p:spPr bwMode="auto">
            <a:xfrm>
              <a:off x="3686128" y="3289413"/>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オフコン</a:t>
              </a:r>
              <a:endParaRPr lang="ja-JP" altLang="en-US" sz="1400" dirty="0">
                <a:solidFill>
                  <a:srgbClr val="FFFFFF"/>
                </a:solidFill>
                <a:ea typeface="HGP創英角ｺﾞｼｯｸUB" pitchFamily="50" charset="-128"/>
              </a:endParaRPr>
            </a:p>
          </p:txBody>
        </p:sp>
        <p:sp>
          <p:nvSpPr>
            <p:cNvPr id="23607" name="AutoShape 35"/>
            <p:cNvSpPr>
              <a:spLocks noChangeArrowheads="1"/>
            </p:cNvSpPr>
            <p:nvPr/>
          </p:nvSpPr>
          <p:spPr bwMode="auto">
            <a:xfrm>
              <a:off x="3686128" y="4616563"/>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spcBef>
                  <a:spcPts val="0"/>
                </a:spcBef>
              </a:pPr>
              <a:r>
                <a:rPr lang="ja-JP" altLang="en-US" sz="1200" dirty="0">
                  <a:solidFill>
                    <a:srgbClr val="FFFFFF"/>
                  </a:solidFill>
                  <a:ea typeface="HGP創英角ｺﾞｼｯｸUB" pitchFamily="50" charset="-128"/>
                </a:rPr>
                <a:t>エンジニアリング</a:t>
              </a:r>
            </a:p>
            <a:p>
              <a:pPr algn="ctr">
                <a:spcBef>
                  <a:spcPts val="0"/>
                </a:spcBef>
              </a:pPr>
              <a:r>
                <a:rPr lang="ja-JP" altLang="en-US" sz="1200" dirty="0">
                  <a:solidFill>
                    <a:srgbClr val="FFFFFF"/>
                  </a:solidFill>
                  <a:ea typeface="HGP創英角ｺﾞｼｯｸUB" pitchFamily="50" charset="-128"/>
                </a:rPr>
                <a:t>ワークステーション</a:t>
              </a:r>
            </a:p>
          </p:txBody>
        </p:sp>
        <p:cxnSp>
          <p:nvCxnSpPr>
            <p:cNvPr id="23630" name="直線矢印コネクタ 23629"/>
            <p:cNvCxnSpPr>
              <a:stCxn id="23611" idx="3"/>
              <a:endCxn id="127" idx="1"/>
            </p:cNvCxnSpPr>
            <p:nvPr/>
          </p:nvCxnSpPr>
          <p:spPr bwMode="auto">
            <a:xfrm>
              <a:off x="3154700" y="2154515"/>
              <a:ext cx="531428" cy="0"/>
            </a:xfrm>
            <a:prstGeom prst="straightConnector1">
              <a:avLst/>
            </a:prstGeom>
            <a:noFill/>
            <a:ln w="38100">
              <a:solidFill>
                <a:srgbClr val="4F81BD"/>
              </a:solidFill>
              <a:miter lim="800000"/>
              <a:headEnd/>
              <a:tailEnd type="triangle" w="med" len="med"/>
            </a:ln>
            <a:extLst/>
          </p:spPr>
        </p:cxnSp>
        <p:sp>
          <p:nvSpPr>
            <p:cNvPr id="127" name="AutoShape 15"/>
            <p:cNvSpPr>
              <a:spLocks noChangeArrowheads="1"/>
            </p:cNvSpPr>
            <p:nvPr/>
          </p:nvSpPr>
          <p:spPr bwMode="auto">
            <a:xfrm>
              <a:off x="3686128" y="1849715"/>
              <a:ext cx="137160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sp>
          <p:nvSpPr>
            <p:cNvPr id="23600" name="AutoShape 28"/>
            <p:cNvSpPr>
              <a:spLocks noChangeArrowheads="1"/>
            </p:cNvSpPr>
            <p:nvPr/>
          </p:nvSpPr>
          <p:spPr bwMode="auto">
            <a:xfrm>
              <a:off x="3688099" y="3934156"/>
              <a:ext cx="1371600" cy="381000"/>
            </a:xfrm>
            <a:prstGeom prst="roundRect">
              <a:avLst>
                <a:gd name="adj" fmla="val 50000"/>
              </a:avLst>
            </a:prstGeom>
            <a:solidFill>
              <a:schemeClr val="accent6">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000" dirty="0" smtClean="0">
                  <a:solidFill>
                    <a:srgbClr val="FFFFFF"/>
                  </a:solidFill>
                  <a:ea typeface="HGP創英角ｺﾞｼｯｸUB" pitchFamily="50" charset="-128"/>
                </a:rPr>
                <a:t>ダウンサイジング</a:t>
              </a:r>
              <a:endParaRPr lang="en-US" altLang="ja-JP" sz="1000" dirty="0" smtClean="0">
                <a:solidFill>
                  <a:srgbClr val="FFFFFF"/>
                </a:solidFill>
                <a:ea typeface="HGP創英角ｺﾞｼｯｸUB" pitchFamily="50" charset="-128"/>
              </a:endParaRPr>
            </a:p>
            <a:p>
              <a:pPr algn="ctr"/>
              <a:r>
                <a:rPr lang="ja-JP" altLang="en-US" sz="1000" dirty="0" smtClean="0">
                  <a:solidFill>
                    <a:srgbClr val="FFFFFF"/>
                  </a:solidFill>
                  <a:ea typeface="HGP創英角ｺﾞｼｯｸUB" pitchFamily="50" charset="-128"/>
                </a:rPr>
                <a:t>マルチベンダー</a:t>
              </a:r>
              <a:endParaRPr lang="ja-JP" altLang="en-US" sz="1000" dirty="0">
                <a:solidFill>
                  <a:srgbClr val="FFFFFF"/>
                </a:solidFill>
                <a:ea typeface="HGP創英角ｺﾞｼｯｸUB" pitchFamily="50" charset="-128"/>
              </a:endParaRPr>
            </a:p>
          </p:txBody>
        </p:sp>
        <p:sp>
          <p:nvSpPr>
            <p:cNvPr id="23636" name="右矢印 23635"/>
            <p:cNvSpPr/>
            <p:nvPr/>
          </p:nvSpPr>
          <p:spPr bwMode="auto">
            <a:xfrm>
              <a:off x="3202378" y="3883138"/>
              <a:ext cx="457200" cy="471216"/>
            </a:xfrm>
            <a:prstGeom prst="rightArrow">
              <a:avLst/>
            </a:prstGeom>
            <a:solidFill>
              <a:schemeClr val="accent6">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grpSp>
      <p:pic>
        <p:nvPicPr>
          <p:cNvPr id="74" name="図 73"/>
          <p:cNvPicPr>
            <a:picLocks noChangeAspect="1"/>
          </p:cNvPicPr>
          <p:nvPr/>
        </p:nvPicPr>
        <p:blipFill>
          <a:blip r:embed="rId3"/>
          <a:stretch>
            <a:fillRect/>
          </a:stretch>
        </p:blipFill>
        <p:spPr>
          <a:xfrm>
            <a:off x="8143909" y="6690380"/>
            <a:ext cx="892142" cy="15231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pic>
      <p:grpSp>
        <p:nvGrpSpPr>
          <p:cNvPr id="9" name="図形グループ 8"/>
          <p:cNvGrpSpPr/>
          <p:nvPr/>
        </p:nvGrpSpPr>
        <p:grpSpPr>
          <a:xfrm>
            <a:off x="6948770" y="1320914"/>
            <a:ext cx="1788619" cy="4491419"/>
            <a:chOff x="6948770" y="1320914"/>
            <a:chExt cx="1788619" cy="4491419"/>
          </a:xfrm>
        </p:grpSpPr>
        <p:sp>
          <p:nvSpPr>
            <p:cNvPr id="13" name="正方形/長方形 12"/>
            <p:cNvSpPr/>
            <p:nvPr/>
          </p:nvSpPr>
          <p:spPr>
            <a:xfrm>
              <a:off x="7410450" y="1717789"/>
              <a:ext cx="1326939" cy="263908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581" name="Text Box 48"/>
            <p:cNvSpPr txBox="1">
              <a:spLocks noChangeArrowheads="1"/>
            </p:cNvSpPr>
            <p:nvPr/>
          </p:nvSpPr>
          <p:spPr bwMode="auto">
            <a:xfrm>
              <a:off x="7489943"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２０１０～</a:t>
              </a:r>
            </a:p>
          </p:txBody>
        </p:sp>
        <p:sp>
          <p:nvSpPr>
            <p:cNvPr id="23582" name="AutoShape 49"/>
            <p:cNvSpPr>
              <a:spLocks noChangeArrowheads="1"/>
            </p:cNvSpPr>
            <p:nvPr/>
          </p:nvSpPr>
          <p:spPr bwMode="auto">
            <a:xfrm>
              <a:off x="7365789" y="5385350"/>
              <a:ext cx="1371600" cy="426983"/>
            </a:xfrm>
            <a:prstGeom prst="roundRect">
              <a:avLst>
                <a:gd name="adj" fmla="val 0"/>
              </a:avLst>
            </a:prstGeom>
            <a:solidFill>
              <a:srgbClr val="660066"/>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pPr>
              <a:r>
                <a:rPr lang="en-US" altLang="ja-JP" sz="1200" dirty="0" smtClean="0">
                  <a:solidFill>
                    <a:srgbClr val="FFFFFF"/>
                  </a:solidFill>
                  <a:latin typeface="Arial"/>
                  <a:ea typeface="HGP創英角ｺﾞｼｯｸUB" pitchFamily="50" charset="-128"/>
                  <a:cs typeface="Arial"/>
                </a:rPr>
                <a:t>PC+</a:t>
              </a:r>
              <a:r>
                <a:rPr lang="ja-JP" altLang="en-US" sz="1200" dirty="0" smtClean="0">
                  <a:solidFill>
                    <a:srgbClr val="FFFFFF"/>
                  </a:solidFill>
                  <a:latin typeface="Arial"/>
                  <a:ea typeface="HGP創英角ｺﾞｼｯｸUB" pitchFamily="50" charset="-128"/>
                  <a:cs typeface="Arial"/>
                </a:rPr>
                <a:t>モバイル</a:t>
              </a:r>
              <a:r>
                <a:rPr lang="en-US" altLang="ja-JP" sz="1200" dirty="0" smtClean="0">
                  <a:solidFill>
                    <a:srgbClr val="FFFFFF"/>
                  </a:solidFill>
                  <a:latin typeface="Arial"/>
                  <a:ea typeface="HGP創英角ｺﾞｼｯｸUB" pitchFamily="50" charset="-128"/>
                  <a:cs typeface="Arial"/>
                </a:rPr>
                <a:t>+</a:t>
              </a:r>
              <a:r>
                <a:rPr lang="en-US" altLang="ja-JP" sz="1200" dirty="0" err="1" smtClean="0">
                  <a:solidFill>
                    <a:srgbClr val="FFFFFF"/>
                  </a:solidFill>
                  <a:latin typeface="Arial"/>
                  <a:ea typeface="HGP創英角ｺﾞｼｯｸUB" pitchFamily="50" charset="-128"/>
                  <a:cs typeface="Arial"/>
                </a:rPr>
                <a:t>IoT</a:t>
              </a:r>
              <a:endParaRPr lang="en-US" altLang="ja-JP" sz="800" dirty="0" smtClean="0">
                <a:solidFill>
                  <a:srgbClr val="FFFFFF"/>
                </a:solidFill>
                <a:latin typeface="Arial"/>
                <a:ea typeface="HGP創英角ｺﾞｼｯｸUB" pitchFamily="50" charset="-128"/>
                <a:cs typeface="Arial"/>
              </a:endParaRPr>
            </a:p>
          </p:txBody>
        </p:sp>
        <p:cxnSp>
          <p:nvCxnSpPr>
            <p:cNvPr id="23588" name="AutoShape 55"/>
            <p:cNvCxnSpPr>
              <a:cxnSpLocks noChangeShapeType="1"/>
              <a:stCxn id="23598" idx="3"/>
              <a:endCxn id="68" idx="1"/>
            </p:cNvCxnSpPr>
            <p:nvPr/>
          </p:nvCxnSpPr>
          <p:spPr bwMode="auto">
            <a:xfrm flipV="1">
              <a:off x="6961470" y="2968081"/>
              <a:ext cx="545552" cy="527707"/>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77" name="AutoShape 57"/>
            <p:cNvCxnSpPr>
              <a:cxnSpLocks noChangeShapeType="1"/>
              <a:stCxn id="23597" idx="3"/>
              <a:endCxn id="23582" idx="1"/>
            </p:cNvCxnSpPr>
            <p:nvPr/>
          </p:nvCxnSpPr>
          <p:spPr bwMode="auto">
            <a:xfrm flipV="1">
              <a:off x="6964699" y="5598842"/>
              <a:ext cx="401090" cy="1"/>
            </a:xfrm>
            <a:prstGeom prst="bentConnector3">
              <a:avLst>
                <a:gd name="adj1" fmla="val 50000"/>
              </a:avLst>
            </a:prstGeom>
            <a:ln>
              <a:no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44" name="AutoShape 55"/>
            <p:cNvCxnSpPr>
              <a:cxnSpLocks noChangeShapeType="1"/>
              <a:stCxn id="23596" idx="3"/>
              <a:endCxn id="68" idx="1"/>
            </p:cNvCxnSpPr>
            <p:nvPr/>
          </p:nvCxnSpPr>
          <p:spPr bwMode="auto">
            <a:xfrm>
              <a:off x="6948770" y="2968081"/>
              <a:ext cx="558252" cy="12700"/>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47" name="AutoShape 15"/>
            <p:cNvSpPr>
              <a:spLocks noChangeArrowheads="1"/>
            </p:cNvSpPr>
            <p:nvPr/>
          </p:nvSpPr>
          <p:spPr bwMode="auto">
            <a:xfrm>
              <a:off x="7505700" y="1837891"/>
              <a:ext cx="1143000" cy="633248"/>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157" name="AutoShape 55"/>
            <p:cNvCxnSpPr>
              <a:cxnSpLocks noChangeShapeType="1"/>
              <a:stCxn id="23597" idx="3"/>
              <a:endCxn id="68" idx="1"/>
            </p:cNvCxnSpPr>
            <p:nvPr/>
          </p:nvCxnSpPr>
          <p:spPr bwMode="auto">
            <a:xfrm flipV="1">
              <a:off x="6964699" y="2968081"/>
              <a:ext cx="542323" cy="2630762"/>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67" name="AutoShape 44"/>
            <p:cNvSpPr>
              <a:spLocks noChangeArrowheads="1"/>
            </p:cNvSpPr>
            <p:nvPr/>
          </p:nvSpPr>
          <p:spPr bwMode="auto">
            <a:xfrm>
              <a:off x="7506365" y="2538418"/>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smtClean="0">
                  <a:solidFill>
                    <a:srgbClr val="FFFFFF"/>
                  </a:solidFill>
                  <a:ea typeface="HGP創英角ｺﾞｼｯｸUB" pitchFamily="50" charset="-128"/>
                </a:rPr>
                <a:t>ＰＣサーバー</a:t>
              </a:r>
              <a:endParaRPr lang="ja-JP" altLang="en-US" sz="1200" dirty="0">
                <a:solidFill>
                  <a:srgbClr val="FFFFFF"/>
                </a:solidFill>
                <a:ea typeface="HGP創英角ｺﾞｼｯｸUB" pitchFamily="50" charset="-128"/>
              </a:endParaRPr>
            </a:p>
          </p:txBody>
        </p:sp>
        <p:sp>
          <p:nvSpPr>
            <p:cNvPr id="68" name="AutoShape 44"/>
            <p:cNvSpPr>
              <a:spLocks noChangeArrowheads="1"/>
            </p:cNvSpPr>
            <p:nvPr/>
          </p:nvSpPr>
          <p:spPr bwMode="auto">
            <a:xfrm>
              <a:off x="7507022" y="2832925"/>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smtClean="0">
                  <a:solidFill>
                    <a:srgbClr val="FFFFFF"/>
                  </a:solidFill>
                  <a:ea typeface="HGP創英角ｺﾞｼｯｸUB" pitchFamily="50" charset="-128"/>
                </a:rPr>
                <a:t>ＰＣサーバー</a:t>
              </a:r>
              <a:endParaRPr lang="ja-JP" altLang="en-US" sz="1200" dirty="0">
                <a:solidFill>
                  <a:srgbClr val="FFFFFF"/>
                </a:solidFill>
                <a:ea typeface="HGP創英角ｺﾞｼｯｸUB" pitchFamily="50" charset="-128"/>
              </a:endParaRPr>
            </a:p>
          </p:txBody>
        </p:sp>
        <p:sp>
          <p:nvSpPr>
            <p:cNvPr id="69" name="AutoShape 44"/>
            <p:cNvSpPr>
              <a:spLocks noChangeArrowheads="1"/>
            </p:cNvSpPr>
            <p:nvPr/>
          </p:nvSpPr>
          <p:spPr bwMode="auto">
            <a:xfrm>
              <a:off x="7506365" y="3137451"/>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smtClean="0">
                  <a:solidFill>
                    <a:srgbClr val="FFFFFF"/>
                  </a:solidFill>
                  <a:ea typeface="HGP創英角ｺﾞｼｯｸUB" pitchFamily="50" charset="-128"/>
                </a:rPr>
                <a:t>ＰＣサーバー</a:t>
              </a:r>
              <a:endParaRPr lang="ja-JP" altLang="en-US" sz="1200" dirty="0">
                <a:solidFill>
                  <a:srgbClr val="FFFFFF"/>
                </a:solidFill>
                <a:ea typeface="HGP創英角ｺﾞｼｯｸUB" pitchFamily="50" charset="-128"/>
              </a:endParaRPr>
            </a:p>
          </p:txBody>
        </p:sp>
        <p:cxnSp>
          <p:nvCxnSpPr>
            <p:cNvPr id="142" name="直線矢印コネクタ 141"/>
            <p:cNvCxnSpPr>
              <a:stCxn id="66" idx="3"/>
              <a:endCxn id="147" idx="1"/>
            </p:cNvCxnSpPr>
            <p:nvPr/>
          </p:nvCxnSpPr>
          <p:spPr bwMode="auto">
            <a:xfrm>
              <a:off x="6961470" y="2154515"/>
              <a:ext cx="544230" cy="0"/>
            </a:xfrm>
            <a:prstGeom prst="straightConnector1">
              <a:avLst/>
            </a:prstGeom>
            <a:noFill/>
            <a:ln w="38100">
              <a:solidFill>
                <a:srgbClr val="4F81BD"/>
              </a:solidFill>
              <a:miter lim="800000"/>
              <a:headEnd/>
              <a:tailEnd type="triangle" w="med" len="med"/>
            </a:ln>
            <a:extLst/>
          </p:spPr>
        </p:cxnSp>
        <p:sp>
          <p:nvSpPr>
            <p:cNvPr id="65" name="上下矢印 64"/>
            <p:cNvSpPr/>
            <p:nvPr/>
          </p:nvSpPr>
          <p:spPr bwMode="auto">
            <a:xfrm>
              <a:off x="7810500" y="3702163"/>
              <a:ext cx="533400" cy="1683187"/>
            </a:xfrm>
            <a:prstGeom prst="upDownArrow">
              <a:avLst>
                <a:gd name="adj1" fmla="val 50000"/>
                <a:gd name="adj2" fmla="val 30952"/>
              </a:avLst>
            </a:prstGeom>
            <a:solidFill>
              <a:srgbClr val="FFC000"/>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sp>
          <p:nvSpPr>
            <p:cNvPr id="23586" name="Text Box 53"/>
            <p:cNvSpPr txBox="1">
              <a:spLocks noChangeArrowheads="1"/>
            </p:cNvSpPr>
            <p:nvPr/>
          </p:nvSpPr>
          <p:spPr bwMode="auto">
            <a:xfrm>
              <a:off x="7617428" y="3819422"/>
              <a:ext cx="919543" cy="492443"/>
            </a:xfrm>
            <a:prstGeom prst="rect">
              <a:avLst/>
            </a:prstGeom>
            <a:no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ja-JP" altLang="en-US" dirty="0">
                  <a:solidFill>
                    <a:srgbClr val="FF6600"/>
                  </a:solidFill>
                  <a:effectLst/>
                  <a:ea typeface="HGP創英角ｺﾞｼｯｸUB" pitchFamily="50" charset="-128"/>
                </a:rPr>
                <a:t>クラウド</a:t>
              </a:r>
            </a:p>
            <a:p>
              <a:r>
                <a:rPr lang="ja-JP" altLang="en-US" sz="800" dirty="0">
                  <a:solidFill>
                    <a:srgbClr val="FF6600"/>
                  </a:solidFill>
                  <a:effectLst/>
                  <a:ea typeface="HGP創英角ｺﾞｼｯｸUB" pitchFamily="50" charset="-128"/>
                </a:rPr>
                <a:t>コンピューティング</a:t>
              </a:r>
            </a:p>
          </p:txBody>
        </p:sp>
        <p:sp>
          <p:nvSpPr>
            <p:cNvPr id="70" name="Text Box 53"/>
            <p:cNvSpPr txBox="1">
              <a:spLocks noChangeArrowheads="1"/>
            </p:cNvSpPr>
            <p:nvPr/>
          </p:nvSpPr>
          <p:spPr bwMode="auto">
            <a:xfrm>
              <a:off x="7548038" y="3450677"/>
              <a:ext cx="1101984" cy="276999"/>
            </a:xfrm>
            <a:prstGeom prst="rect">
              <a:avLst/>
            </a:prstGeom>
            <a:no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r>
                <a:rPr lang="ja-JP" altLang="en-US" sz="1200" dirty="0" smtClean="0">
                  <a:solidFill>
                    <a:srgbClr val="0000FF"/>
                  </a:solidFill>
                  <a:effectLst/>
                  <a:ea typeface="HGP創英角ｺﾞｼｯｸUB" pitchFamily="50" charset="-128"/>
                </a:rPr>
                <a:t>データセンター</a:t>
              </a:r>
              <a:endParaRPr lang="ja-JP" altLang="en-US" sz="1200" dirty="0">
                <a:solidFill>
                  <a:srgbClr val="0000FF"/>
                </a:solidFill>
                <a:effectLst/>
                <a:ea typeface="HGP創英角ｺﾞｼｯｸUB" pitchFamily="50" charset="-128"/>
              </a:endParaRPr>
            </a:p>
          </p:txBody>
        </p:sp>
      </p:grpSp>
    </p:spTree>
    <p:extLst>
      <p:ext uri="{BB962C8B-B14F-4D97-AF65-F5344CB8AC3E}">
        <p14:creationId xmlns:p14="http://schemas.microsoft.com/office/powerpoint/2010/main" val="32083685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60841"/>
                                        </p:tgtEl>
                                        <p:attrNameLst>
                                          <p:attrName>style.visibility</p:attrName>
                                        </p:attrNameLst>
                                      </p:cBhvr>
                                      <p:to>
                                        <p:strVal val="visible"/>
                                      </p:to>
                                    </p:set>
                                    <p:anim calcmode="lin" valueType="num">
                                      <p:cBhvr>
                                        <p:cTn id="7" dur="500" fill="hold"/>
                                        <p:tgtEl>
                                          <p:spTgt spid="760841"/>
                                        </p:tgtEl>
                                        <p:attrNameLst>
                                          <p:attrName>ppt_w</p:attrName>
                                        </p:attrNameLst>
                                      </p:cBhvr>
                                      <p:tavLst>
                                        <p:tav tm="0">
                                          <p:val>
                                            <p:fltVal val="0"/>
                                          </p:val>
                                        </p:tav>
                                        <p:tav tm="100000">
                                          <p:val>
                                            <p:strVal val="#ppt_w"/>
                                          </p:val>
                                        </p:tav>
                                      </p:tavLst>
                                    </p:anim>
                                    <p:anim calcmode="lin" valueType="num">
                                      <p:cBhvr>
                                        <p:cTn id="8" dur="500" fill="hold"/>
                                        <p:tgtEl>
                                          <p:spTgt spid="760841"/>
                                        </p:tgtEl>
                                        <p:attrNameLst>
                                          <p:attrName>ppt_h</p:attrName>
                                        </p:attrNameLst>
                                      </p:cBhvr>
                                      <p:tavLst>
                                        <p:tav tm="0">
                                          <p:val>
                                            <p:fltVal val="0"/>
                                          </p:val>
                                        </p:tav>
                                        <p:tav tm="100000">
                                          <p:val>
                                            <p:strVal val="#ppt_h"/>
                                          </p:val>
                                        </p:tav>
                                      </p:tavLst>
                                    </p:anim>
                                    <p:animEffect transition="in" filter="fade">
                                      <p:cBhvr>
                                        <p:cTn id="9" dur="500"/>
                                        <p:tgtEl>
                                          <p:spTgt spid="76084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60844"/>
                                        </p:tgtEl>
                                        <p:attrNameLst>
                                          <p:attrName>style.visibility</p:attrName>
                                        </p:attrNameLst>
                                      </p:cBhvr>
                                      <p:to>
                                        <p:strVal val="visible"/>
                                      </p:to>
                                    </p:set>
                                    <p:anim calcmode="lin" valueType="num">
                                      <p:cBhvr>
                                        <p:cTn id="12" dur="500" fill="hold"/>
                                        <p:tgtEl>
                                          <p:spTgt spid="760844"/>
                                        </p:tgtEl>
                                        <p:attrNameLst>
                                          <p:attrName>ppt_w</p:attrName>
                                        </p:attrNameLst>
                                      </p:cBhvr>
                                      <p:tavLst>
                                        <p:tav tm="0">
                                          <p:val>
                                            <p:fltVal val="0"/>
                                          </p:val>
                                        </p:tav>
                                        <p:tav tm="100000">
                                          <p:val>
                                            <p:strVal val="#ppt_w"/>
                                          </p:val>
                                        </p:tav>
                                      </p:tavLst>
                                    </p:anim>
                                    <p:anim calcmode="lin" valueType="num">
                                      <p:cBhvr>
                                        <p:cTn id="13" dur="500" fill="hold"/>
                                        <p:tgtEl>
                                          <p:spTgt spid="760844"/>
                                        </p:tgtEl>
                                        <p:attrNameLst>
                                          <p:attrName>ppt_h</p:attrName>
                                        </p:attrNameLst>
                                      </p:cBhvr>
                                      <p:tavLst>
                                        <p:tav tm="0">
                                          <p:val>
                                            <p:fltVal val="0"/>
                                          </p:val>
                                        </p:tav>
                                        <p:tav tm="100000">
                                          <p:val>
                                            <p:strVal val="#ppt_h"/>
                                          </p:val>
                                        </p:tav>
                                      </p:tavLst>
                                    </p:anim>
                                    <p:animEffect transition="in" filter="fade">
                                      <p:cBhvr>
                                        <p:cTn id="14" dur="500"/>
                                        <p:tgtEl>
                                          <p:spTgt spid="76084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60842"/>
                                        </p:tgtEl>
                                        <p:attrNameLst>
                                          <p:attrName>style.visibility</p:attrName>
                                        </p:attrNameLst>
                                      </p:cBhvr>
                                      <p:to>
                                        <p:strVal val="visible"/>
                                      </p:to>
                                    </p:set>
                                    <p:anim calcmode="lin" valueType="num">
                                      <p:cBhvr>
                                        <p:cTn id="17" dur="500" fill="hold"/>
                                        <p:tgtEl>
                                          <p:spTgt spid="760842"/>
                                        </p:tgtEl>
                                        <p:attrNameLst>
                                          <p:attrName>ppt_w</p:attrName>
                                        </p:attrNameLst>
                                      </p:cBhvr>
                                      <p:tavLst>
                                        <p:tav tm="0">
                                          <p:val>
                                            <p:fltVal val="0"/>
                                          </p:val>
                                        </p:tav>
                                        <p:tav tm="100000">
                                          <p:val>
                                            <p:strVal val="#ppt_w"/>
                                          </p:val>
                                        </p:tav>
                                      </p:tavLst>
                                    </p:anim>
                                    <p:anim calcmode="lin" valueType="num">
                                      <p:cBhvr>
                                        <p:cTn id="18" dur="500" fill="hold"/>
                                        <p:tgtEl>
                                          <p:spTgt spid="760842"/>
                                        </p:tgtEl>
                                        <p:attrNameLst>
                                          <p:attrName>ppt_h</p:attrName>
                                        </p:attrNameLst>
                                      </p:cBhvr>
                                      <p:tavLst>
                                        <p:tav tm="0">
                                          <p:val>
                                            <p:fltVal val="0"/>
                                          </p:val>
                                        </p:tav>
                                        <p:tav tm="100000">
                                          <p:val>
                                            <p:strVal val="#ppt_h"/>
                                          </p:val>
                                        </p:tav>
                                      </p:tavLst>
                                    </p:anim>
                                    <p:animEffect transition="in" filter="fade">
                                      <p:cBhvr>
                                        <p:cTn id="19" dur="500"/>
                                        <p:tgtEl>
                                          <p:spTgt spid="76084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0843"/>
                                        </p:tgtEl>
                                        <p:attrNameLst>
                                          <p:attrName>style.visibility</p:attrName>
                                        </p:attrNameLst>
                                      </p:cBhvr>
                                      <p:to>
                                        <p:strVal val="visible"/>
                                      </p:to>
                                    </p:set>
                                    <p:anim calcmode="lin" valueType="num">
                                      <p:cBhvr>
                                        <p:cTn id="22" dur="500" fill="hold"/>
                                        <p:tgtEl>
                                          <p:spTgt spid="760843"/>
                                        </p:tgtEl>
                                        <p:attrNameLst>
                                          <p:attrName>ppt_w</p:attrName>
                                        </p:attrNameLst>
                                      </p:cBhvr>
                                      <p:tavLst>
                                        <p:tav tm="0">
                                          <p:val>
                                            <p:fltVal val="0"/>
                                          </p:val>
                                        </p:tav>
                                        <p:tav tm="100000">
                                          <p:val>
                                            <p:strVal val="#ppt_w"/>
                                          </p:val>
                                        </p:tav>
                                      </p:tavLst>
                                    </p:anim>
                                    <p:anim calcmode="lin" valueType="num">
                                      <p:cBhvr>
                                        <p:cTn id="23" dur="500" fill="hold"/>
                                        <p:tgtEl>
                                          <p:spTgt spid="760843"/>
                                        </p:tgtEl>
                                        <p:attrNameLst>
                                          <p:attrName>ppt_h</p:attrName>
                                        </p:attrNameLst>
                                      </p:cBhvr>
                                      <p:tavLst>
                                        <p:tav tm="0">
                                          <p:val>
                                            <p:fltVal val="0"/>
                                          </p:val>
                                        </p:tav>
                                        <p:tav tm="100000">
                                          <p:val>
                                            <p:strVal val="#ppt_h"/>
                                          </p:val>
                                        </p:tav>
                                      </p:tavLst>
                                    </p:anim>
                                    <p:animEffect transition="in" filter="fade">
                                      <p:cBhvr>
                                        <p:cTn id="24" dur="500"/>
                                        <p:tgtEl>
                                          <p:spTgt spid="76084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41" grpId="0" animBg="1"/>
      <p:bldP spid="760842" grpId="0" animBg="1"/>
      <p:bldP spid="760843" grpId="0" animBg="1"/>
      <p:bldP spid="760844" grpId="0" animBg="1"/>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4773</TotalTime>
  <Words>12799</Words>
  <Application>Microsoft Macintosh PowerPoint</Application>
  <PresentationFormat>画面に合わせる (4:3)</PresentationFormat>
  <Paragraphs>1331</Paragraphs>
  <Slides>48</Slides>
  <Notes>32</Notes>
  <HiddenSlides>0</HiddenSlides>
  <MMClips>0</MMClips>
  <ScaleCrop>false</ScaleCrop>
  <HeadingPairs>
    <vt:vector size="4" baseType="variant">
      <vt:variant>
        <vt:lpstr>テーマ</vt:lpstr>
      </vt:variant>
      <vt:variant>
        <vt:i4>1</vt:i4>
      </vt:variant>
      <vt:variant>
        <vt:lpstr>スライド タイトル</vt:lpstr>
      </vt:variant>
      <vt:variant>
        <vt:i4>48</vt:i4>
      </vt:variant>
    </vt:vector>
  </HeadingPairs>
  <TitlesOfParts>
    <vt:vector size="49" baseType="lpstr">
      <vt:lpstr>NC標準テンプレート</vt:lpstr>
      <vt:lpstr>ITトレンドとクラウド・コンピューティング</vt:lpstr>
      <vt:lpstr>コレ一枚でわかる最新のITトレンド</vt:lpstr>
      <vt:lpstr>ITビジネスはどこへ向かうのか</vt:lpstr>
      <vt:lpstr>ITビジネスはどこへ向かうのか</vt:lpstr>
      <vt:lpstr>PowerPoint プレゼンテーション</vt:lpstr>
      <vt:lpstr>コレ一枚でわかるクラウドコンピューティング</vt:lpstr>
      <vt:lpstr>「自家発電モデル」から「発電所モデル」へ</vt:lpstr>
      <vt:lpstr>PowerPoint プレゼンテーション</vt:lpstr>
      <vt:lpstr>歴史的背景から考えるクラウドへの期待</vt:lpstr>
      <vt:lpstr>情報システム部門の現状から考えるクラウドへの期待（２）</vt:lpstr>
      <vt:lpstr>システム資源のECサイト</vt:lpstr>
      <vt:lpstr>クラウドならではの費用対効果の考え方</vt:lpstr>
      <vt:lpstr>クラウド・コンピューティングのビジネス構造</vt:lpstr>
      <vt:lpstr>クラウド・コンピューティングとWebスケール</vt:lpstr>
      <vt:lpstr>クラウド・コンピューティング登場と発展の歴史</vt:lpstr>
      <vt:lpstr>WebスケールIT</vt:lpstr>
      <vt:lpstr>PowerPoint プレゼンテーション</vt:lpstr>
      <vt:lpstr>クラウドがもたらしたITの新しい価値</vt:lpstr>
      <vt:lpstr>クラウドがもたらす本当の変化（１）</vt:lpstr>
      <vt:lpstr>クラウドがもたらす本当の変化（２）</vt:lpstr>
      <vt:lpstr>PowerPoint プレゼンテーション</vt:lpstr>
      <vt:lpstr>クラウド・コンピューティングの起源とGoogleの定義</vt:lpstr>
      <vt:lpstr>クラウドの定義／NISTの定義</vt:lpstr>
      <vt:lpstr>クラウドの定義／サービス・モデル (Service Model)</vt:lpstr>
      <vt:lpstr>クラウドの定義／サービス・モデル (Service Model)</vt:lpstr>
      <vt:lpstr>ふたつのタイプのIaaS （日本の個別事情）</vt:lpstr>
      <vt:lpstr>データセンター・サービスとクラウドの関係</vt:lpstr>
      <vt:lpstr>クラウドの定義／配置モデル (Deployment Model)</vt:lpstr>
      <vt:lpstr>ハイブリッド・クラウド</vt:lpstr>
      <vt:lpstr>ハイブリッド・クラウド（２）</vt:lpstr>
      <vt:lpstr>ハイブリッド・クラウド（３）</vt:lpstr>
      <vt:lpstr>ハイブリッドクラウド（４）／IaaS基盤（クラウドOS）</vt:lpstr>
      <vt:lpstr>ハイブリッドクラウド（５）／オープン・クラウドの動向</vt:lpstr>
      <vt:lpstr>５つの必須の特徴</vt:lpstr>
      <vt:lpstr>クラウドのビジネス価値／パブリックとオンプレミス</vt:lpstr>
      <vt:lpstr>ハイブリッド・クラウドとマルチクラウド</vt:lpstr>
      <vt:lpstr>仮想化統合基盤とクラウド(IaaS)との違い</vt:lpstr>
      <vt:lpstr>クラウドの定義／NISTの定義　まとめ</vt:lpstr>
      <vt:lpstr>PowerPoint プレゼンテーション</vt:lpstr>
      <vt:lpstr>Infrastructure as a Code</vt:lpstr>
      <vt:lpstr>Infrastructure as a Code</vt:lpstr>
      <vt:lpstr>PowerPoint プレゼンテーション</vt:lpstr>
      <vt:lpstr>ガバナンスが効かないという都市伝説</vt:lpstr>
      <vt:lpstr>クラウドで実現するガバナンス</vt:lpstr>
      <vt:lpstr>セキュリティが心配という都市伝説</vt:lpstr>
      <vt:lpstr>クラウドによってもたらされる3つの価値 </vt:lpstr>
      <vt:lpstr>日米の企業文化の違いとクラウドへの期待</vt:lpstr>
      <vt:lpstr>クラウドの価値を引き出すための戦略 </vt:lpstr>
    </vt:vector>
  </TitlesOfParts>
  <Company>NetCommerce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斎藤 昌義</cp:lastModifiedBy>
  <cp:revision>235</cp:revision>
  <dcterms:created xsi:type="dcterms:W3CDTF">2014-04-30T01:58:06Z</dcterms:created>
  <dcterms:modified xsi:type="dcterms:W3CDTF">2015-02-02T07:34:59Z</dcterms:modified>
</cp:coreProperties>
</file>