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717" r:id="rId2"/>
    <p:sldId id="718" r:id="rId3"/>
    <p:sldId id="719" r:id="rId4"/>
    <p:sldId id="720" r:id="rId5"/>
    <p:sldId id="721" r:id="rId6"/>
    <p:sldId id="722" r:id="rId7"/>
    <p:sldId id="723" r:id="rId8"/>
    <p:sldId id="724" r:id="rId9"/>
    <p:sldId id="725" r:id="rId10"/>
    <p:sldId id="726" r:id="rId11"/>
    <p:sldId id="727" r:id="rId12"/>
    <p:sldId id="728" r:id="rId13"/>
    <p:sldId id="729" r:id="rId14"/>
    <p:sldId id="730" r:id="rId15"/>
    <p:sldId id="731" r:id="rId16"/>
    <p:sldId id="732" r:id="rId17"/>
    <p:sldId id="733" r:id="rId18"/>
    <p:sldId id="734" r:id="rId19"/>
    <p:sldId id="735" r:id="rId20"/>
    <p:sldId id="736" r:id="rId21"/>
    <p:sldId id="737" r:id="rId22"/>
    <p:sldId id="738" r:id="rId23"/>
    <p:sldId id="739" r:id="rId24"/>
    <p:sldId id="740" r:id="rId25"/>
    <p:sldId id="741" r:id="rId26"/>
    <p:sldId id="742" r:id="rId27"/>
    <p:sldId id="743" r:id="rId28"/>
    <p:sldId id="744" r:id="rId29"/>
    <p:sldId id="745" r:id="rId30"/>
    <p:sldId id="746" r:id="rId31"/>
    <p:sldId id="747" r:id="rId32"/>
    <p:sldId id="748" r:id="rId33"/>
    <p:sldId id="749" r:id="rId34"/>
    <p:sldId id="750" r:id="rId35"/>
    <p:sldId id="751" r:id="rId36"/>
    <p:sldId id="752" r:id="rId37"/>
    <p:sldId id="753" r:id="rId38"/>
    <p:sldId id="754" r:id="rId39"/>
    <p:sldId id="755" r:id="rId40"/>
    <p:sldId id="756" r:id="rId41"/>
    <p:sldId id="757" r:id="rId4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66FF66"/>
    <a:srgbClr val="FF6666"/>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1527" autoAdjust="0"/>
  </p:normalViewPr>
  <p:slideViewPr>
    <p:cSldViewPr snapToGrid="0" snapToObjects="1" showGuides="1">
      <p:cViewPr varScale="1">
        <p:scale>
          <a:sx n="142" d="100"/>
          <a:sy n="142" d="100"/>
        </p:scale>
        <p:origin x="-3256" y="-96"/>
      </p:cViewPr>
      <p:guideLst>
        <p:guide orient="horz"/>
        <p:guide pos="3931"/>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15/02/18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15/02/18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私たちの日常は様々な「モノ」に囲まれています。</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スマートフォン、ウェアラブルと呼ばれる身につけるデバイス、家電製品や住宅、自動車や鉄道などの生活に欠かせない設備、道路に設置された機器や気象・環境観測機器、工場で働く産業用ロボットや工作機械などが、私たちの日常を支えています。これらが、いまインターネットにつながろうとしているのです。</a:t>
            </a:r>
          </a:p>
          <a:p>
            <a:r>
              <a:rPr kumimoji="1" lang="ja-JP" altLang="ja-JP" sz="1200" kern="1200" dirty="0" smtClean="0">
                <a:solidFill>
                  <a:schemeClr val="tx1"/>
                </a:solidFill>
                <a:effectLst/>
                <a:latin typeface="+mn-lt"/>
                <a:ea typeface="+mn-ea"/>
                <a:cs typeface="+mn-cs"/>
              </a:rPr>
              <a:t>インターネットにつながるモノの数は、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年時点で</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億個あったそうですが、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億個以上になるとか</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億個になるとか言われています。いずれにしても膨大な数のデバイスやモノが、インターネットにつながろうとしています。</a:t>
            </a:r>
          </a:p>
          <a:p>
            <a:r>
              <a:rPr kumimoji="1" lang="ja-JP" altLang="ja-JP" sz="1200" kern="1200" dirty="0" smtClean="0">
                <a:solidFill>
                  <a:schemeClr val="tx1"/>
                </a:solidFill>
                <a:effectLst/>
                <a:latin typeface="+mn-lt"/>
                <a:ea typeface="+mn-ea"/>
                <a:cs typeface="+mn-cs"/>
              </a:rPr>
              <a:t>既に私たちは、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やスマートフォンで文字や写真、音声といったデータを生みだし、そこに組み込まれた</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センサーが、私たちの動作や行動をデータ化しています。また、モノに組み込まれたセンサーが、その動きや周辺の状況をデータ化しています。私たちの日常生活や社会活動が広範にデータ化され、インターネットを介して、集められる時代を迎えようとしています。このような仕組み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）」と呼ばれています。</a:t>
            </a:r>
          </a:p>
          <a:p>
            <a:r>
              <a:rPr kumimoji="1" lang="ja-JP" altLang="ja-JP" sz="1200" kern="1200" dirty="0" smtClean="0">
                <a:solidFill>
                  <a:schemeClr val="tx1"/>
                </a:solidFill>
                <a:effectLst/>
                <a:latin typeface="+mn-lt"/>
                <a:ea typeface="+mn-ea"/>
                <a:cs typeface="+mn-cs"/>
              </a:rPr>
              <a:t>膨大な数のデバイスやモノから生みだされ急速な勢いで増え続けるデータは、「ビッグデータ」と呼ばれており、そこには現実世界に関わる様々なデータが集められているのです。これを統計手法や人工知能を使って分析し、わかりやすい表現で「見える化」することで、様々な知見やノウハウを取り出すことができます。私たちは、それらを、快適な生活や健康、安心・安全やエコ・省エネに役立ててゆこうとしているので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物理空間である現実世界が、サイバー</a:t>
            </a:r>
            <a:r>
              <a:rPr kumimoji="1" lang="ja-JP" altLang="en-US" sz="1200" kern="1200" dirty="0" smtClean="0">
                <a:solidFill>
                  <a:schemeClr val="tx1"/>
                </a:solidFill>
                <a:effectLst/>
                <a:latin typeface="+mn-lt"/>
                <a:ea typeface="+mn-ea"/>
                <a:cs typeface="+mn-cs"/>
              </a:rPr>
              <a:t>空間</a:t>
            </a:r>
            <a:r>
              <a:rPr kumimoji="1" lang="ja-JP" altLang="en-US" sz="1200" kern="1200" dirty="0" smtClean="0">
                <a:solidFill>
                  <a:schemeClr val="tx1"/>
                </a:solidFill>
                <a:effectLst/>
                <a:latin typeface="+mn-lt"/>
                <a:ea typeface="+mn-ea"/>
                <a:cs typeface="+mn-cs"/>
              </a:rPr>
              <a:t>にデータとして移し替えられるとも言えるかもしれません。つまり、サイバー空間でもの作りや操作をシミュレーションし、そこで得られた最適解やモデルを使って、物理空間で実際にそれを行ってみることができます。このようにして、現実社会における様々な仕事、例えば、生産や建築といった現場他で、効率よく、高品質なもの作りや建築ができるようになるのです。</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3997183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a:ln/>
        </p:spPr>
      </p:sp>
      <p:sp>
        <p:nvSpPr>
          <p:cNvPr id="17410" name="ノート プレースホルダ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ja-JP" altLang="en-US">
              <a:ea typeface="ＭＳ Ｐ明朝" charset="0"/>
            </a:endParaRPr>
          </a:p>
        </p:txBody>
      </p:sp>
      <p:sp>
        <p:nvSpPr>
          <p:cNvPr id="17411" name="スライド番号プレースホルダ 3"/>
          <p:cNvSpPr>
            <a:spLocks noGrp="1"/>
          </p:cNvSpPr>
          <p:nvPr>
            <p:ph type="sldNum" sz="quarter" idx="5"/>
          </p:nvPr>
        </p:nvSpPr>
        <p:spPr>
          <a:noFill/>
        </p:spPr>
        <p:txBody>
          <a:bodyPr/>
          <a:lstStyle>
            <a:lvl1pPr defTabSz="890769">
              <a:spcBef>
                <a:spcPct val="20000"/>
              </a:spcBef>
              <a:defRPr kumimoji="1" sz="1100">
                <a:solidFill>
                  <a:srgbClr val="484848"/>
                </a:solidFill>
                <a:latin typeface="Arial" charset="0"/>
                <a:ea typeface="HG丸ｺﾞｼｯｸM-PRO" charset="0"/>
                <a:cs typeface="HG丸ｺﾞｼｯｸM-PRO" charset="0"/>
              </a:defRPr>
            </a:lvl1pPr>
            <a:lvl2pPr marL="718758" indent="-276445" defTabSz="890769">
              <a:spcBef>
                <a:spcPct val="20000"/>
              </a:spcBef>
              <a:defRPr kumimoji="1" sz="1100">
                <a:solidFill>
                  <a:srgbClr val="484848"/>
                </a:solidFill>
                <a:latin typeface="Arial" charset="0"/>
                <a:ea typeface="HG丸ｺﾞｼｯｸM-PRO" charset="0"/>
                <a:cs typeface="HG丸ｺﾞｼｯｸM-PRO" charset="0"/>
              </a:defRPr>
            </a:lvl2pPr>
            <a:lvl3pPr marL="1105781" indent="-221157" defTabSz="890769">
              <a:spcBef>
                <a:spcPct val="20000"/>
              </a:spcBef>
              <a:defRPr kumimoji="1" sz="1100">
                <a:solidFill>
                  <a:srgbClr val="484848"/>
                </a:solidFill>
                <a:latin typeface="Arial" charset="0"/>
                <a:ea typeface="HG丸ｺﾞｼｯｸM-PRO" charset="0"/>
                <a:cs typeface="HG丸ｺﾞｼｯｸM-PRO" charset="0"/>
              </a:defRPr>
            </a:lvl3pPr>
            <a:lvl4pPr marL="1548094" indent="-221157" defTabSz="890769">
              <a:spcBef>
                <a:spcPct val="20000"/>
              </a:spcBef>
              <a:defRPr kumimoji="1" sz="1100">
                <a:solidFill>
                  <a:srgbClr val="484848"/>
                </a:solidFill>
                <a:latin typeface="Arial" charset="0"/>
                <a:ea typeface="HG丸ｺﾞｼｯｸM-PRO" charset="0"/>
                <a:cs typeface="HG丸ｺﾞｼｯｸM-PRO" charset="0"/>
              </a:defRPr>
            </a:lvl4pPr>
            <a:lvl5pPr marL="1990408" indent="-221157" defTabSz="890769">
              <a:spcBef>
                <a:spcPct val="20000"/>
              </a:spcBef>
              <a:defRPr kumimoji="1" sz="1100">
                <a:solidFill>
                  <a:srgbClr val="484848"/>
                </a:solidFill>
                <a:latin typeface="Arial" charset="0"/>
                <a:ea typeface="HG丸ｺﾞｼｯｸM-PRO" charset="0"/>
                <a:cs typeface="HG丸ｺﾞｼｯｸM-PRO" charset="0"/>
              </a:defRPr>
            </a:lvl5pPr>
            <a:lvl6pPr marL="2432721" indent="-221157" defTabSz="890769" fontAlgn="base">
              <a:spcBef>
                <a:spcPct val="20000"/>
              </a:spcBef>
              <a:spcAft>
                <a:spcPct val="0"/>
              </a:spcAft>
              <a:defRPr kumimoji="1" sz="1100">
                <a:solidFill>
                  <a:srgbClr val="484848"/>
                </a:solidFill>
                <a:latin typeface="Arial" charset="0"/>
                <a:ea typeface="HG丸ｺﾞｼｯｸM-PRO" charset="0"/>
                <a:cs typeface="HG丸ｺﾞｼｯｸM-PRO" charset="0"/>
              </a:defRPr>
            </a:lvl6pPr>
            <a:lvl7pPr marL="2875033" indent="-221157" defTabSz="890769" fontAlgn="base">
              <a:spcBef>
                <a:spcPct val="20000"/>
              </a:spcBef>
              <a:spcAft>
                <a:spcPct val="0"/>
              </a:spcAft>
              <a:defRPr kumimoji="1" sz="1100">
                <a:solidFill>
                  <a:srgbClr val="484848"/>
                </a:solidFill>
                <a:latin typeface="Arial" charset="0"/>
                <a:ea typeface="HG丸ｺﾞｼｯｸM-PRO" charset="0"/>
                <a:cs typeface="HG丸ｺﾞｼｯｸM-PRO" charset="0"/>
              </a:defRPr>
            </a:lvl7pPr>
            <a:lvl8pPr marL="3317345" indent="-221157" defTabSz="890769" fontAlgn="base">
              <a:spcBef>
                <a:spcPct val="20000"/>
              </a:spcBef>
              <a:spcAft>
                <a:spcPct val="0"/>
              </a:spcAft>
              <a:defRPr kumimoji="1" sz="1100">
                <a:solidFill>
                  <a:srgbClr val="484848"/>
                </a:solidFill>
                <a:latin typeface="Arial" charset="0"/>
                <a:ea typeface="HG丸ｺﾞｼｯｸM-PRO" charset="0"/>
                <a:cs typeface="HG丸ｺﾞｼｯｸM-PRO" charset="0"/>
              </a:defRPr>
            </a:lvl8pPr>
            <a:lvl9pPr marL="3759658" indent="-221157" defTabSz="890769" fontAlgn="base">
              <a:spcBef>
                <a:spcPct val="20000"/>
              </a:spcBef>
              <a:spcAft>
                <a:spcPct val="0"/>
              </a:spcAft>
              <a:defRPr kumimoji="1" sz="1100">
                <a:solidFill>
                  <a:srgbClr val="484848"/>
                </a:solidFill>
                <a:latin typeface="Arial" charset="0"/>
                <a:ea typeface="HG丸ｺﾞｼｯｸM-PRO" charset="0"/>
                <a:cs typeface="HG丸ｺﾞｼｯｸM-PRO" charset="0"/>
              </a:defRPr>
            </a:lvl9pPr>
          </a:lstStyle>
          <a:p>
            <a:pPr>
              <a:spcBef>
                <a:spcPct val="0"/>
              </a:spcBef>
            </a:pPr>
            <a:fld id="{DB93163B-B26A-8A4F-88A6-0F7E6BD1FF5F}" type="slidenum">
              <a:rPr kumimoji="0" lang="ja-JP" altLang="en-US" sz="1200">
                <a:solidFill>
                  <a:schemeClr val="tx1"/>
                </a:solidFill>
                <a:ea typeface="ＭＳ Ｐゴシック" charset="0"/>
                <a:cs typeface="ＭＳ Ｐゴシック" charset="0"/>
              </a:rPr>
              <a:pPr>
                <a:spcBef>
                  <a:spcPct val="0"/>
                </a:spcBef>
              </a:pPr>
              <a:t>14</a:t>
            </a:fld>
            <a:endParaRPr kumimoji="0" lang="en-US" altLang="ja-JP" sz="1200">
              <a:solidFill>
                <a:schemeClr val="tx1"/>
              </a:solidFill>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r>
              <a:rPr kumimoji="1" lang="ja-JP" altLang="ja-JP" sz="1200" kern="1200" dirty="0" smtClean="0">
                <a:solidFill>
                  <a:schemeClr val="tx1"/>
                </a:solidFill>
                <a:effectLst/>
                <a:latin typeface="+mn-lt"/>
                <a:ea typeface="+mn-ea"/>
                <a:cs typeface="+mn-cs"/>
              </a:rPr>
              <a:t>今やビジネスや生活のあらゆる場面に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が浸透し、膨大なデータが日々生みだされています。また、</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の広がりは、生みだされるデータをなお一層拡大しようとしています。</a:t>
            </a:r>
          </a:p>
          <a:p>
            <a:r>
              <a:rPr kumimoji="1" lang="ja-JP" altLang="ja-JP" sz="1200" kern="1200" dirty="0" smtClean="0">
                <a:solidFill>
                  <a:schemeClr val="tx1"/>
                </a:solidFill>
                <a:effectLst/>
                <a:latin typeface="+mn-lt"/>
                <a:ea typeface="+mn-ea"/>
                <a:cs typeface="+mn-cs"/>
              </a:rPr>
              <a:t>規模だけではなく種類も多様化しています。</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でやり取りされる文章や写真、</a:t>
            </a:r>
            <a:r>
              <a:rPr kumimoji="1" lang="en-US" altLang="ja-JP" sz="1200" kern="1200" dirty="0" smtClean="0">
                <a:solidFill>
                  <a:schemeClr val="tx1"/>
                </a:solidFill>
                <a:effectLst/>
                <a:latin typeface="+mn-lt"/>
                <a:ea typeface="+mn-ea"/>
                <a:cs typeface="+mn-cs"/>
              </a:rPr>
              <a:t>YouTube</a:t>
            </a:r>
            <a:r>
              <a:rPr kumimoji="1" lang="ja-JP" altLang="ja-JP" sz="1200" kern="1200" dirty="0" smtClean="0">
                <a:solidFill>
                  <a:schemeClr val="tx1"/>
                </a:solidFill>
                <a:effectLst/>
                <a:latin typeface="+mn-lt"/>
                <a:ea typeface="+mn-ea"/>
                <a:cs typeface="+mn-cs"/>
              </a:rPr>
              <a:t>の動画、スマートフォンやモノから生みだされる位置情報やセンサー・データも増え続けています。これらのデータは、企業の業務システムが扱っていた表に整理できるような形式のデータとは異なり、様々な形式のデータの集まりです。</a:t>
            </a:r>
          </a:p>
          <a:p>
            <a:r>
              <a:rPr kumimoji="1" lang="ja-JP" altLang="ja-JP" sz="1200" kern="1200" dirty="0" smtClean="0">
                <a:solidFill>
                  <a:schemeClr val="tx1"/>
                </a:solidFill>
                <a:effectLst/>
                <a:latin typeface="+mn-lt"/>
                <a:ea typeface="+mn-ea"/>
                <a:cs typeface="+mn-cs"/>
              </a:rPr>
              <a:t>膨大な量、急激な増加、多様な形式、こんな特徴をもつデータが、「ビッグデータ」です。</a:t>
            </a:r>
          </a:p>
          <a:p>
            <a:r>
              <a:rPr kumimoji="1" lang="ja-JP" altLang="ja-JP" sz="1200" kern="1200" dirty="0" smtClean="0">
                <a:solidFill>
                  <a:schemeClr val="tx1"/>
                </a:solidFill>
                <a:effectLst/>
                <a:latin typeface="+mn-lt"/>
                <a:ea typeface="+mn-ea"/>
                <a:cs typeface="+mn-cs"/>
              </a:rPr>
              <a:t>大企業やネット事業者は、以前からこのような膨大なデータを保有してはいました。しかし、利用するには、強力なコンピューターや高速の記憶装置などのハードウェアが必要でしたが、高額でなかなか使えなかったのです。また、データベースや解析ツールなどのソフトウェアも表形式のデータなら扱えましたが、膨大で多様な形式のデータを扱うことは考えられていませんでした。</a:t>
            </a:r>
          </a:p>
          <a:p>
            <a:r>
              <a:rPr kumimoji="1" lang="ja-JP" altLang="ja-JP" sz="1200" kern="1200" dirty="0" smtClean="0">
                <a:solidFill>
                  <a:schemeClr val="tx1"/>
                </a:solidFill>
                <a:effectLst/>
                <a:latin typeface="+mn-lt"/>
                <a:ea typeface="+mn-ea"/>
                <a:cs typeface="+mn-cs"/>
              </a:rPr>
              <a:t>しかし、ハードウェアのコストパフォーマンスの改善、これらデータを安価に効率よく扱うことができるソフトウェアの技術的革新が進み、「ビッグデータ」が扱えるようになったのです。このような状況の変化が、「ビッグデータ」に注目が集まる背景にあります。</a:t>
            </a:r>
          </a:p>
          <a:p>
            <a:r>
              <a:rPr kumimoji="1" lang="ja-JP" altLang="ja-JP" sz="1200" kern="1200" dirty="0" smtClean="0">
                <a:solidFill>
                  <a:schemeClr val="tx1"/>
                </a:solidFill>
                <a:effectLst/>
                <a:latin typeface="+mn-lt"/>
                <a:ea typeface="+mn-ea"/>
                <a:cs typeface="+mn-cs"/>
              </a:rPr>
              <a:t>さらに、ビジネス環境の不確実性の高まりや変化の加速は、その状況を、データを駆使して迅速・的確に把握したいという需要や、膨大なデータを駆使して新たな知見やノウハウを生みだすことや、個々人に最適化された広告・宣伝を行いたいとの需要と相まって、「ビッグデータ」への関心を高めているのです。</a:t>
            </a:r>
          </a:p>
          <a:p>
            <a:endParaRPr lang="ja-JP" altLang="en-US" dirty="0" smtClean="0"/>
          </a:p>
        </p:txBody>
      </p:sp>
      <p:sp>
        <p:nvSpPr>
          <p:cNvPr id="58371" name="スライド番号プレースホルダ 3"/>
          <p:cNvSpPr>
            <a:spLocks noGrp="1"/>
          </p:cNvSpPr>
          <p:nvPr>
            <p:ph type="sldNum" sz="quarter" idx="5"/>
          </p:nvPr>
        </p:nvSpPr>
        <p:spPr>
          <a:noFill/>
        </p:spPr>
        <p:txBody>
          <a:bodyPr/>
          <a:lstStyle/>
          <a:p>
            <a:pPr defTabSz="880234"/>
            <a:fld id="{EEA64FA6-2473-4309-9A71-C3A8F29E8E5E}" type="slidenum">
              <a:rPr lang="ja-JP" altLang="en-US" sz="1100"/>
              <a:pPr defTabSz="880234"/>
              <a:t>16</a:t>
            </a:fld>
            <a:endParaRPr lang="en-US" altLang="ja-JP" sz="11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8DBEB26-E353-4E6E-BA96-B210A3E47C53}" type="slidenum">
              <a:rPr lang="ja-JP" altLang="en-US" smtClean="0"/>
              <a:pPr>
                <a:defRPr/>
              </a:pPr>
              <a:t>22</a:t>
            </a:fld>
            <a:endParaRPr lang="ja-JP" altLang="en-US"/>
          </a:p>
        </p:txBody>
      </p:sp>
    </p:spTree>
    <p:extLst>
      <p:ext uri="{BB962C8B-B14F-4D97-AF65-F5344CB8AC3E}">
        <p14:creationId xmlns:p14="http://schemas.microsoft.com/office/powerpoint/2010/main" val="3958078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r>
              <a:rPr kumimoji="1" lang="ja-JP" altLang="ja-JP" sz="1200" kern="1200" dirty="0" smtClean="0">
                <a:solidFill>
                  <a:schemeClr val="tx1"/>
                </a:solidFill>
                <a:effectLst/>
                <a:latin typeface="+mn-lt"/>
                <a:ea typeface="+mn-ea"/>
                <a:cs typeface="+mn-cs"/>
              </a:rPr>
              <a:t>「膨大な量、急激な増加、多様な形式」といった特徴を持つビックデータは、一般的な業務で使われている表形式のデータを対象としたデータベース（関係データベース／</a:t>
            </a:r>
            <a:r>
              <a:rPr kumimoji="1" lang="en-US" altLang="ja-JP" sz="1200" kern="1200" dirty="0" smtClean="0">
                <a:solidFill>
                  <a:schemeClr val="tx1"/>
                </a:solidFill>
                <a:effectLst/>
                <a:latin typeface="+mn-lt"/>
                <a:ea typeface="+mn-ea"/>
                <a:cs typeface="+mn-cs"/>
              </a:rPr>
              <a:t>RDB</a:t>
            </a:r>
            <a:r>
              <a:rPr kumimoji="1" lang="ja-JP" altLang="ja-JP" sz="1200" kern="1200" dirty="0" smtClean="0">
                <a:solidFill>
                  <a:schemeClr val="tx1"/>
                </a:solidFill>
                <a:effectLst/>
                <a:latin typeface="+mn-lt"/>
                <a:ea typeface="+mn-ea"/>
                <a:cs typeface="+mn-cs"/>
              </a:rPr>
              <a:t>）ではうまく扱えません。そこで使われるようになったのが、</a:t>
            </a:r>
            <a:r>
              <a:rPr kumimoji="1" lang="en-US" altLang="ja-JP" sz="1200" kern="1200" dirty="0" err="1" smtClean="0">
                <a:solidFill>
                  <a:schemeClr val="tx1"/>
                </a:solidFill>
                <a:effectLst/>
                <a:latin typeface="+mn-lt"/>
                <a:ea typeface="+mn-ea"/>
                <a:cs typeface="+mn-cs"/>
              </a:rPr>
              <a:t>NoSQL</a:t>
            </a:r>
            <a:r>
              <a:rPr kumimoji="1" lang="ja-JP" altLang="ja-JP" sz="1200" kern="1200" dirty="0" smtClean="0">
                <a:solidFill>
                  <a:schemeClr val="tx1"/>
                </a:solidFill>
                <a:effectLst/>
                <a:latin typeface="+mn-lt"/>
                <a:ea typeface="+mn-ea"/>
                <a:cs typeface="+mn-cs"/>
              </a:rPr>
              <a:t>データベースです。</a:t>
            </a:r>
          </a:p>
          <a:p>
            <a:r>
              <a:rPr kumimoji="1" lang="ja-JP" altLang="ja-JP" sz="1200" kern="1200" dirty="0" smtClean="0">
                <a:solidFill>
                  <a:schemeClr val="tx1"/>
                </a:solidFill>
                <a:effectLst/>
                <a:latin typeface="+mn-lt"/>
                <a:ea typeface="+mn-ea"/>
                <a:cs typeface="+mn-cs"/>
              </a:rPr>
              <a:t>データベースの代名詞と言われるほど普及した</a:t>
            </a:r>
            <a:r>
              <a:rPr kumimoji="1" lang="en-US" altLang="ja-JP" sz="1200" kern="1200" dirty="0" smtClean="0">
                <a:solidFill>
                  <a:schemeClr val="tx1"/>
                </a:solidFill>
                <a:effectLst/>
                <a:latin typeface="+mn-lt"/>
                <a:ea typeface="+mn-ea"/>
                <a:cs typeface="+mn-cs"/>
              </a:rPr>
              <a:t>RDB</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SQL</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Structured Query Language</a:t>
            </a:r>
            <a:r>
              <a:rPr kumimoji="1" lang="ja-JP" altLang="ja-JP" sz="1200" kern="1200" dirty="0" smtClean="0">
                <a:solidFill>
                  <a:schemeClr val="tx1"/>
                </a:solidFill>
                <a:effectLst/>
                <a:latin typeface="+mn-lt"/>
                <a:ea typeface="+mn-ea"/>
                <a:cs typeface="+mn-cs"/>
              </a:rPr>
              <a:t>）といわれる言語で処理の手順を記述します。そのことから、</a:t>
            </a:r>
            <a:r>
              <a:rPr kumimoji="1" lang="en-US" altLang="ja-JP" sz="1200" kern="1200" dirty="0" smtClean="0">
                <a:solidFill>
                  <a:schemeClr val="tx1"/>
                </a:solidFill>
                <a:effectLst/>
                <a:latin typeface="+mn-lt"/>
                <a:ea typeface="+mn-ea"/>
                <a:cs typeface="+mn-cs"/>
              </a:rPr>
              <a:t>SQL</a:t>
            </a:r>
            <a:r>
              <a:rPr kumimoji="1" lang="ja-JP" altLang="ja-JP" sz="1200" kern="1200" dirty="0" smtClean="0">
                <a:solidFill>
                  <a:schemeClr val="tx1"/>
                </a:solidFill>
                <a:effectLst/>
                <a:latin typeface="+mn-lt"/>
                <a:ea typeface="+mn-ea"/>
                <a:cs typeface="+mn-cs"/>
              </a:rPr>
              <a:t>データベースと呼ばれることがあります。この</a:t>
            </a:r>
            <a:r>
              <a:rPr kumimoji="1" lang="en-US" altLang="ja-JP" sz="1200" kern="1200" dirty="0" smtClean="0">
                <a:solidFill>
                  <a:schemeClr val="tx1"/>
                </a:solidFill>
                <a:effectLst/>
                <a:latin typeface="+mn-lt"/>
                <a:ea typeface="+mn-ea"/>
                <a:cs typeface="+mn-cs"/>
              </a:rPr>
              <a:t>SQL</a:t>
            </a:r>
            <a:r>
              <a:rPr kumimoji="1" lang="ja-JP" altLang="ja-JP" sz="1200" kern="1200" dirty="0" smtClean="0">
                <a:solidFill>
                  <a:schemeClr val="tx1"/>
                </a:solidFill>
                <a:effectLst/>
                <a:latin typeface="+mn-lt"/>
                <a:ea typeface="+mn-ea"/>
                <a:cs typeface="+mn-cs"/>
              </a:rPr>
              <a:t>を使わず、非構造化データの取り扱いも考慮されたデータベースが登場しました。</a:t>
            </a:r>
          </a:p>
          <a:p>
            <a:r>
              <a:rPr kumimoji="1" lang="ja-JP" altLang="ja-JP" sz="1200" kern="1200" dirty="0" smtClean="0">
                <a:solidFill>
                  <a:schemeClr val="tx1"/>
                </a:solidFill>
                <a:effectLst/>
                <a:latin typeface="+mn-lt"/>
                <a:ea typeface="+mn-ea"/>
                <a:cs typeface="+mn-cs"/>
              </a:rPr>
              <a:t>この新しいデータベースは、「データベースは</a:t>
            </a:r>
            <a:r>
              <a:rPr kumimoji="1" lang="en-US" altLang="ja-JP" sz="1200" kern="1200" dirty="0" smtClean="0">
                <a:solidFill>
                  <a:schemeClr val="tx1"/>
                </a:solidFill>
                <a:effectLst/>
                <a:latin typeface="+mn-lt"/>
                <a:ea typeface="+mn-ea"/>
                <a:cs typeface="+mn-cs"/>
              </a:rPr>
              <a:t>SQL</a:t>
            </a:r>
            <a:r>
              <a:rPr kumimoji="1" lang="ja-JP" altLang="ja-JP" sz="1200" kern="1200" dirty="0" smtClean="0">
                <a:solidFill>
                  <a:schemeClr val="tx1"/>
                </a:solidFill>
                <a:effectLst/>
                <a:latin typeface="+mn-lt"/>
                <a:ea typeface="+mn-ea"/>
                <a:cs typeface="+mn-cs"/>
              </a:rPr>
              <a:t>データベースだけじゃないですよ」という意味を込めて</a:t>
            </a:r>
            <a:r>
              <a:rPr kumimoji="1" lang="en-US" altLang="ja-JP" sz="1200" kern="1200" dirty="0" err="1" smtClean="0">
                <a:solidFill>
                  <a:schemeClr val="tx1"/>
                </a:solidFill>
                <a:effectLst/>
                <a:latin typeface="+mn-lt"/>
                <a:ea typeface="+mn-ea"/>
                <a:cs typeface="+mn-cs"/>
              </a:rPr>
              <a:t>NoSQL</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Not Only SQL</a:t>
            </a:r>
            <a:r>
              <a:rPr kumimoji="1" lang="ja-JP" altLang="ja-JP" sz="1200" kern="1200" dirty="0" smtClean="0">
                <a:solidFill>
                  <a:schemeClr val="tx1"/>
                </a:solidFill>
                <a:effectLst/>
                <a:latin typeface="+mn-lt"/>
                <a:ea typeface="+mn-ea"/>
                <a:cs typeface="+mn-cs"/>
              </a:rPr>
              <a:t>）データベースと呼ばれています。</a:t>
            </a:r>
          </a:p>
          <a:p>
            <a:r>
              <a:rPr kumimoji="1" lang="ja-JP" altLang="ja-JP" sz="1200" kern="1200" dirty="0" smtClean="0">
                <a:solidFill>
                  <a:schemeClr val="tx1"/>
                </a:solidFill>
                <a:effectLst/>
                <a:latin typeface="+mn-lt"/>
                <a:ea typeface="+mn-ea"/>
                <a:cs typeface="+mn-cs"/>
              </a:rPr>
              <a:t>このデータベースに格納された膨大なデータを多数のデータのまとまりに分割し複数のコンピューターで同時に処理、その結果を集約して短時間で効率よく結果を出すためのソフトウェアが作られました。</a:t>
            </a:r>
            <a:r>
              <a:rPr kumimoji="1" lang="en-US" altLang="ja-JP" sz="1200" kern="1200" dirty="0" err="1" smtClean="0">
                <a:solidFill>
                  <a:schemeClr val="tx1"/>
                </a:solidFill>
                <a:effectLst/>
                <a:latin typeface="+mn-lt"/>
                <a:ea typeface="+mn-ea"/>
                <a:cs typeface="+mn-cs"/>
              </a:rPr>
              <a:t>Hadoop</a:t>
            </a:r>
            <a:r>
              <a:rPr kumimoji="1" lang="ja-JP" altLang="ja-JP" sz="1200" kern="1200" dirty="0" smtClean="0">
                <a:solidFill>
                  <a:schemeClr val="tx1"/>
                </a:solidFill>
                <a:effectLst/>
                <a:latin typeface="+mn-lt"/>
                <a:ea typeface="+mn-ea"/>
                <a:cs typeface="+mn-cs"/>
              </a:rPr>
              <a:t>と呼ばれ、ビッグデータ処理にはよく使われています。そこで使われるコンピューターの台数は、数百〜数千台、時には数万台になることがあります。</a:t>
            </a:r>
          </a:p>
          <a:p>
            <a:r>
              <a:rPr kumimoji="1" lang="ja-JP" altLang="ja-JP" sz="1200" kern="1200" dirty="0" smtClean="0">
                <a:solidFill>
                  <a:schemeClr val="tx1"/>
                </a:solidFill>
                <a:effectLst/>
                <a:latin typeface="+mn-lt"/>
                <a:ea typeface="+mn-ea"/>
                <a:cs typeface="+mn-cs"/>
              </a:rPr>
              <a:t>もともと膨大なデータ量ですから、一台のコンピューターで処理することは容易ではありません。たとえ、高速・高性能なコンピューターを使っても限界があります。</a:t>
            </a:r>
          </a:p>
          <a:p>
            <a:r>
              <a:rPr kumimoji="1" lang="ja-JP" altLang="ja-JP" sz="1200" kern="1200" dirty="0" smtClean="0">
                <a:solidFill>
                  <a:schemeClr val="tx1"/>
                </a:solidFill>
                <a:effectLst/>
                <a:latin typeface="+mn-lt"/>
                <a:ea typeface="+mn-ea"/>
                <a:cs typeface="+mn-cs"/>
              </a:rPr>
              <a:t>しかし、このソフトウェアを使えば、安価なコンピューターを必要に応じて増やすことで処理の規模を順次拡大できるので処理能力の上限を気にする必要がありません。そのため、ビッグデータ用として広く使われるようになりました。</a:t>
            </a:r>
          </a:p>
          <a:p>
            <a:r>
              <a:rPr kumimoji="1" lang="ja-JP" altLang="ja-JP" sz="1200" kern="1200" dirty="0" smtClean="0">
                <a:solidFill>
                  <a:schemeClr val="tx1"/>
                </a:solidFill>
                <a:effectLst/>
                <a:latin typeface="+mn-lt"/>
                <a:ea typeface="+mn-ea"/>
                <a:cs typeface="+mn-cs"/>
              </a:rPr>
              <a:t>このような仕組みが生まれたことから、ビッグデータを扱いが容易になり、その適用範囲が広がりつつあるのです。</a:t>
            </a:r>
          </a:p>
          <a:p>
            <a:endParaRPr lang="ja-JP" altLang="en-US" dirty="0" smtClean="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34</a:t>
            </a:fld>
            <a:endParaRPr lang="en-US" altLang="ja-JP"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39</a:t>
            </a:fld>
            <a:endParaRPr kumimoji="1" lang="ja-JP" altLang="en-US"/>
          </a:p>
        </p:txBody>
      </p:sp>
    </p:spTree>
    <p:extLst>
      <p:ext uri="{BB962C8B-B14F-4D97-AF65-F5344CB8AC3E}">
        <p14:creationId xmlns:p14="http://schemas.microsoft.com/office/powerpoint/2010/main" val="363280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ノに様々なセンサーを埋め込み、ネットワークにつないで情報を収集しようという試みは、昔からありました。道路や鉄道などの交通システム、気象や河川の観測・監視機器、発電所や工場などの産業設備など、安全や安心、効率が重視されるところでは、コストが掛かっても使われていました。</a:t>
            </a:r>
          </a:p>
          <a:p>
            <a:r>
              <a:rPr kumimoji="1" lang="ja-JP" altLang="ja-JP" sz="1200" kern="1200" dirty="0" smtClean="0">
                <a:solidFill>
                  <a:schemeClr val="tx1"/>
                </a:solidFill>
                <a:effectLst/>
                <a:latin typeface="+mn-lt"/>
                <a:ea typeface="+mn-ea"/>
                <a:cs typeface="+mn-cs"/>
              </a:rPr>
              <a:t>その後、携帯電話が普及し、モバイル・ネットワークの普遍化と料金の低下がすすみました。また、通信機器やコンピュータの小型化・高性能化・低価格化もすすみました。</a:t>
            </a:r>
          </a:p>
          <a:p>
            <a:r>
              <a:rPr kumimoji="1" lang="ja-JP" altLang="ja-JP" sz="1200" kern="1200" dirty="0" smtClean="0">
                <a:solidFill>
                  <a:schemeClr val="tx1"/>
                </a:solidFill>
                <a:effectLst/>
                <a:latin typeface="+mn-lt"/>
                <a:ea typeface="+mn-ea"/>
                <a:cs typeface="+mn-cs"/>
              </a:rPr>
              <a:t>第３章で紹介したスマートフォンやウェアラブルにも多くのセンサーが組み込まれ、人の行動に関わる様々なデータを収拾できるようになりました。</a:t>
            </a:r>
          </a:p>
          <a:p>
            <a:r>
              <a:rPr kumimoji="1" lang="ja-JP" altLang="ja-JP" sz="1200" kern="1200" dirty="0" smtClean="0">
                <a:solidFill>
                  <a:schemeClr val="tx1"/>
                </a:solidFill>
                <a:effectLst/>
                <a:latin typeface="+mn-lt"/>
                <a:ea typeface="+mn-ea"/>
                <a:cs typeface="+mn-cs"/>
              </a:rPr>
              <a:t>そして、今注目されているのが、モノにセンサーや通信機器を組み込み、データを収集しようという取り組みです。</a:t>
            </a:r>
          </a:p>
          <a:p>
            <a:r>
              <a:rPr kumimoji="1" lang="ja-JP" altLang="ja-JP" sz="1200" kern="1200" dirty="0" smtClean="0">
                <a:solidFill>
                  <a:schemeClr val="tx1"/>
                </a:solidFill>
                <a:effectLst/>
                <a:latin typeface="+mn-lt"/>
                <a:ea typeface="+mn-ea"/>
                <a:cs typeface="+mn-cs"/>
              </a:rPr>
              <a:t>例えば、自動車に組み込んで運転の仕方や機器の状態を、照明器具に組み込んで人の往来や明るさを、エレベーターに組み込んで利用状況や部品の消耗具合を、農場の温室や土に埋め込んで温度や水分、土壌成分をデータとして取り出し、これをモバイル・ネットワークでつなぎ、インターネットを介して収集する仕組み「</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）」が、実現しようとしています。</a:t>
            </a:r>
          </a:p>
          <a:p>
            <a:r>
              <a:rPr kumimoji="1" lang="ja-JP" altLang="ja-JP" sz="1200" kern="1200" dirty="0" smtClean="0">
                <a:solidFill>
                  <a:schemeClr val="tx1"/>
                </a:solidFill>
                <a:effectLst/>
                <a:latin typeface="+mn-lt"/>
                <a:ea typeface="+mn-ea"/>
                <a:cs typeface="+mn-cs"/>
              </a:rPr>
              <a:t>集められたデータは、安全、省エネ、あるいは、生産性向上や効率化、最適化のための知見やノウハウ、ルールを見つけ出すために分析されます。これらは、再びモノの制御や利用者へのアドバイス・指示としてフィードバックされ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インフラは、このようにコンピュータだけではなく、人をつなぎ、モノをつなぐものとなり、ますます生活や社会を支える重要な基盤となりつつあるのです。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412080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通信機器やコンピューターのない時代、人は会話や文字を使って情報のやりとりをしていました。その後、電信や電話、コンピューターが発明され、人は機械を介して情報のやり取りができるようになりました。さらに、工作機械や産業用ロボットの普及と共に、そこに組み込まれたセンサーやコンピューターが、工場内のネットワークを介して、それら機器類の情報収集・制御の役割を担うコンピューターと直接データをやり取りし、生産量の調整や運転の自動化を行うようになったのです。また、気象や環境・交通など状況を観測しデータを収集する機器もネットワークでつながれ、それを分析、「見える化」することで、私たちの生活に役立っています。このような仕組みが、</a:t>
            </a:r>
            <a:r>
              <a:rPr kumimoji="1" lang="en-US" altLang="ja-JP" sz="1200" kern="1200" dirty="0" smtClean="0">
                <a:solidFill>
                  <a:schemeClr val="tx1"/>
                </a:solidFill>
                <a:effectLst/>
                <a:latin typeface="+mn-lt"/>
                <a:ea typeface="+mn-ea"/>
                <a:cs typeface="+mn-cs"/>
              </a:rPr>
              <a:t>M2M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Machine to Machine</a:t>
            </a:r>
            <a:r>
              <a:rPr kumimoji="1" lang="ja-JP" altLang="ja-JP" sz="1200" kern="1200" dirty="0" smtClean="0">
                <a:solidFill>
                  <a:schemeClr val="tx1"/>
                </a:solidFill>
                <a:effectLst/>
                <a:latin typeface="+mn-lt"/>
                <a:ea typeface="+mn-ea"/>
                <a:cs typeface="+mn-cs"/>
              </a:rPr>
              <a:t>）です。</a:t>
            </a:r>
          </a:p>
          <a:p>
            <a:r>
              <a:rPr kumimoji="1" lang="en-US" altLang="ja-JP" sz="1200" kern="1200" dirty="0" smtClean="0">
                <a:solidFill>
                  <a:schemeClr val="tx1"/>
                </a:solidFill>
                <a:effectLst/>
                <a:latin typeface="+mn-lt"/>
                <a:ea typeface="+mn-ea"/>
                <a:cs typeface="+mn-cs"/>
              </a:rPr>
              <a:t>M2M</a:t>
            </a:r>
            <a:r>
              <a:rPr kumimoji="1" lang="ja-JP" altLang="ja-JP" sz="1200" kern="1200" dirty="0" smtClean="0">
                <a:solidFill>
                  <a:schemeClr val="tx1"/>
                </a:solidFill>
                <a:effectLst/>
                <a:latin typeface="+mn-lt"/>
                <a:ea typeface="+mn-ea"/>
                <a:cs typeface="+mn-cs"/>
              </a:rPr>
              <a:t>は、それぞれの専用ネットワークで繋がれているのですが、携帯電話の普及と共に低コストで高速な無線ネットワークが、社会の隅々に行き渡るようになり、コンピューターや通信機器、センサーなどの機器類の小型・高性能化、低価格も進みました。その結果、私たちが日常使ういろいろなモノにこれら機能が組み込まれ、通信できるようになったのです。</a:t>
            </a:r>
          </a:p>
          <a:p>
            <a:r>
              <a:rPr kumimoji="1" lang="ja-JP" altLang="ja-JP" sz="1200" kern="1200" dirty="0" smtClean="0">
                <a:solidFill>
                  <a:schemeClr val="tx1"/>
                </a:solidFill>
                <a:effectLst/>
                <a:latin typeface="+mn-lt"/>
                <a:ea typeface="+mn-ea"/>
                <a:cs typeface="+mn-cs"/>
              </a:rPr>
              <a:t>また、インターネットの普及によって、データは通信事業者の垣根を越えて簡単にやり取りできるようになりました。さらに、クラウド・コンピューティングは、それら膨大なデータを格納し、様々な分析やデータの整理を低コストでできるようにしたのです。</a:t>
            </a:r>
          </a:p>
          <a:p>
            <a:r>
              <a:rPr kumimoji="1" lang="ja-JP" altLang="ja-JP" sz="1200" kern="1200" dirty="0" smtClean="0">
                <a:solidFill>
                  <a:schemeClr val="tx1"/>
                </a:solidFill>
                <a:effectLst/>
                <a:latin typeface="+mn-lt"/>
                <a:ea typeface="+mn-ea"/>
                <a:cs typeface="+mn-cs"/>
              </a:rPr>
              <a:t>このように様々なモノがインターネットにつながり、膨大なデータをも容易に扱える環境が整ったことで、私たちは、ここから多く知見やノウハウを手に入れられるようになったのです。この一連の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76685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「通信ネットワークの価値は、接続するシステムの数の二乗に比例する」</a:t>
            </a:r>
          </a:p>
          <a:p>
            <a:endParaRPr kumimoji="1" lang="ja-JP" altLang="en-US" dirty="0" smtClean="0"/>
          </a:p>
          <a:p>
            <a:r>
              <a:rPr kumimoji="1" lang="ja-JP" altLang="en-US" dirty="0" smtClean="0"/>
              <a:t>イーサネットを発明したロバート・メトカーフ氏は、</a:t>
            </a:r>
            <a:r>
              <a:rPr kumimoji="1" lang="en-US" altLang="ja-JP" dirty="0" smtClean="0"/>
              <a:t>1995</a:t>
            </a:r>
            <a:r>
              <a:rPr kumimoji="1" lang="ja-JP" altLang="en-US" dirty="0" smtClean="0"/>
              <a:t>年、「メトカーフの法則」として知られる経験則を提唱した。</a:t>
            </a:r>
          </a:p>
          <a:p>
            <a:endParaRPr kumimoji="1" lang="ja-JP" altLang="en-US" dirty="0" smtClean="0"/>
          </a:p>
          <a:p>
            <a:r>
              <a:rPr kumimoji="1" lang="ja-JP" altLang="en-US" dirty="0" smtClean="0"/>
              <a:t>電話機が二台しかなければ、やり取りされる情報や用途はたいしたものではない。しかし、それが、数万台になり、数億台になり、今では携帯電話を含めて</a:t>
            </a:r>
            <a:r>
              <a:rPr kumimoji="1" lang="en-US" altLang="ja-JP" dirty="0" smtClean="0"/>
              <a:t>70</a:t>
            </a:r>
            <a:r>
              <a:rPr kumimoji="1" lang="ja-JP" altLang="en-US" dirty="0" smtClean="0"/>
              <a:t>億台の電話が世界中でつながっている。世界人口を超える数だ。その価値の大きさは言うまでもないだろう。</a:t>
            </a:r>
          </a:p>
          <a:p>
            <a:endParaRPr kumimoji="1" lang="ja-JP" altLang="en-US" dirty="0" smtClean="0"/>
          </a:p>
          <a:p>
            <a:r>
              <a:rPr kumimoji="1" lang="en-US" altLang="ja-JP" dirty="0" smtClean="0"/>
              <a:t>M2M</a:t>
            </a:r>
            <a:r>
              <a:rPr kumimoji="1" lang="ja-JP" altLang="en-US" dirty="0" smtClean="0"/>
              <a:t>と</a:t>
            </a:r>
            <a:r>
              <a:rPr kumimoji="1" lang="en-US" altLang="ja-JP" dirty="0" err="1" smtClean="0"/>
              <a:t>IoT</a:t>
            </a:r>
            <a:r>
              <a:rPr kumimoji="1" lang="ja-JP" altLang="en-US" dirty="0" smtClean="0"/>
              <a:t>の本質的な違いは、ネットワークにつながる機器の数の圧倒的な違いにある。</a:t>
            </a:r>
          </a:p>
          <a:p>
            <a:endParaRPr kumimoji="1" lang="ja-JP" altLang="en-US" dirty="0" smtClean="0"/>
          </a:p>
          <a:p>
            <a:r>
              <a:rPr kumimoji="1" lang="ja-JP" altLang="en-US" dirty="0" smtClean="0"/>
              <a:t>機械と機械が人間を介することなくコミュニケーションを取る仕組みである</a:t>
            </a:r>
            <a:r>
              <a:rPr kumimoji="1" lang="en-US" altLang="ja-JP" dirty="0" smtClean="0"/>
              <a:t>M2M</a:t>
            </a:r>
            <a:r>
              <a:rPr kumimoji="1" lang="ja-JP" altLang="en-US" dirty="0" smtClean="0"/>
              <a:t>は、</a:t>
            </a:r>
            <a:r>
              <a:rPr kumimoji="1" lang="en-US" altLang="ja-JP" dirty="0" err="1" smtClean="0"/>
              <a:t>IoT</a:t>
            </a:r>
            <a:r>
              <a:rPr kumimoji="1" lang="ja-JP" altLang="en-US" dirty="0" smtClean="0"/>
              <a:t>と言う言葉が使われる以前から使われ、実用もされていた。しかし、その多くは、工場内の工作機械や鉄道や道路などの監視や制御といった目的で使われ、閉じたネットワークの中で運用されていた。そのため、ひとつひとつのネットワークは孤立し、そのひとつのネットワークのなかで接続するシステムの数は必ずしも多くはない。</a:t>
            </a:r>
          </a:p>
          <a:p>
            <a:endParaRPr kumimoji="1" lang="ja-JP" altLang="en-US" dirty="0" smtClean="0"/>
          </a:p>
          <a:p>
            <a:r>
              <a:rPr kumimoji="1" lang="ja-JP" altLang="en-US" dirty="0" smtClean="0"/>
              <a:t>ガートナーによれば、</a:t>
            </a:r>
            <a:r>
              <a:rPr kumimoji="1" lang="en-US" altLang="ja-JP" dirty="0" smtClean="0"/>
              <a:t>2009</a:t>
            </a:r>
            <a:r>
              <a:rPr kumimoji="1" lang="ja-JP" altLang="en-US" dirty="0" smtClean="0"/>
              <a:t>年時点でインターネットにつながっていたモノの数は約</a:t>
            </a:r>
            <a:r>
              <a:rPr kumimoji="1" lang="en-US" altLang="ja-JP" dirty="0" smtClean="0"/>
              <a:t>25</a:t>
            </a:r>
            <a:r>
              <a:rPr kumimoji="1" lang="ja-JP" altLang="en-US" dirty="0" smtClean="0"/>
              <a:t>億個。これが、</a:t>
            </a:r>
            <a:r>
              <a:rPr kumimoji="1" lang="en-US" altLang="ja-JP" dirty="0" smtClean="0"/>
              <a:t>2020</a:t>
            </a:r>
            <a:r>
              <a:rPr kumimoji="1" lang="ja-JP" altLang="en-US" dirty="0" smtClean="0"/>
              <a:t>年には</a:t>
            </a:r>
            <a:r>
              <a:rPr kumimoji="1" lang="en-US" altLang="ja-JP" dirty="0" smtClean="0"/>
              <a:t>300</a:t>
            </a:r>
            <a:r>
              <a:rPr kumimoji="1" lang="ja-JP" altLang="en-US" dirty="0" smtClean="0"/>
              <a:t>億個以上に増えると予測する。個数で</a:t>
            </a:r>
            <a:r>
              <a:rPr kumimoji="1" lang="en-US" altLang="ja-JP" dirty="0" smtClean="0"/>
              <a:t>12</a:t>
            </a:r>
            <a:r>
              <a:rPr kumimoji="1" lang="ja-JP" altLang="en-US" dirty="0" smtClean="0"/>
              <a:t>倍、メトカーフの法則に従えば、その価値は</a:t>
            </a:r>
            <a:r>
              <a:rPr kumimoji="1" lang="en-US" altLang="ja-JP" dirty="0" smtClean="0"/>
              <a:t>144</a:t>
            </a:r>
            <a:r>
              <a:rPr kumimoji="1" lang="ja-JP" altLang="en-US" dirty="0" smtClean="0"/>
              <a:t>倍になる。この巨大な「接続数」こそが、</a:t>
            </a:r>
            <a:r>
              <a:rPr kumimoji="1" lang="en-US" altLang="ja-JP" dirty="0" smtClean="0"/>
              <a:t>M2M</a:t>
            </a:r>
            <a:r>
              <a:rPr kumimoji="1" lang="ja-JP" altLang="en-US" dirty="0" smtClean="0"/>
              <a:t>と</a:t>
            </a:r>
            <a:r>
              <a:rPr kumimoji="1" lang="en-US" altLang="ja-JP" dirty="0" err="1" smtClean="0"/>
              <a:t>IoT</a:t>
            </a:r>
            <a:r>
              <a:rPr kumimoji="1" lang="ja-JP" altLang="en-US" dirty="0" smtClean="0"/>
              <a:t>を区別する根本的な違いだ。</a:t>
            </a:r>
          </a:p>
          <a:p>
            <a:endParaRPr kumimoji="1" lang="ja-JP" altLang="en-US" dirty="0" smtClean="0"/>
          </a:p>
          <a:p>
            <a:r>
              <a:rPr kumimoji="1" lang="en-US" altLang="ja-JP" dirty="0" smtClean="0"/>
              <a:t>“Internet of Things” </a:t>
            </a:r>
            <a:r>
              <a:rPr kumimoji="1" lang="ja-JP" altLang="en-US" dirty="0" smtClean="0"/>
              <a:t>という言葉は、</a:t>
            </a:r>
            <a:r>
              <a:rPr kumimoji="1" lang="en-US" altLang="ja-JP" dirty="0" smtClean="0"/>
              <a:t>1999</a:t>
            </a:r>
            <a:r>
              <a:rPr kumimoji="1" lang="ja-JP" altLang="en-US" dirty="0" smtClean="0"/>
              <a:t>年、</a:t>
            </a:r>
            <a:r>
              <a:rPr kumimoji="1" lang="en-US" altLang="ja-JP" dirty="0" smtClean="0"/>
              <a:t>Kevin Ashton </a:t>
            </a:r>
            <a:r>
              <a:rPr kumimoji="1" lang="ja-JP" altLang="en-US" dirty="0" smtClean="0"/>
              <a:t>によって提案された言葉だ。まさに、</a:t>
            </a:r>
            <a:r>
              <a:rPr kumimoji="1" lang="en-US" altLang="ja-JP" dirty="0" smtClean="0"/>
              <a:t>M2M</a:t>
            </a:r>
            <a:r>
              <a:rPr kumimoji="1" lang="ja-JP" altLang="en-US" dirty="0" smtClean="0"/>
              <a:t>の時代とは桁違いに膨大な数のモノがインターネットというオープンで巨大なネットワークでつながる。そこにこれまでに無い大きな価値を生みだされる。</a:t>
            </a:r>
            <a:endParaRPr kumimoji="1" lang="en-US" altLang="ja-JP" smtClean="0"/>
          </a:p>
          <a:p>
            <a:endParaRPr kumimoji="1" lang="en-US" altLang="ja-JP" dirty="0" smtClean="0"/>
          </a:p>
          <a:p>
            <a:r>
              <a:rPr kumimoji="1" lang="ja-JP" altLang="en-US" dirty="0" smtClean="0"/>
              <a:t>かつて、機械と機械がつながることで、最初にめざしたことは、機械の状態やその周辺の状況をデータとして取得し「可視化」することだった。可視化されたデータは、次に機械の「制御」へと役割を拡げてゆく。このような過程を経てデータはその量を拡大し、これを解析することで「最適化」へと役割を拡げてゆく。</a:t>
            </a:r>
          </a:p>
          <a:p>
            <a:endParaRPr kumimoji="1" lang="ja-JP" altLang="en-US" dirty="0" smtClean="0"/>
          </a:p>
          <a:p>
            <a:r>
              <a:rPr kumimoji="1" lang="ja-JP" altLang="en-US" dirty="0" smtClean="0"/>
              <a:t>データを取り出すために機械に組み込まれていたセンサーは、工場や公共の機械や設備、交通機関などだけではなく、モノへと適用領域を広げてゆく。それを牽引したのがインターネットと携帯電話網だ。これらネットワークにかかわるコスト低下と普遍化、さらにセンサーや通信を制御する機器のコスト低下と小型化、高性能化は、多くのモノへの適用とネットワークへの接続を容易にしてゆく。結果として、ネットワークにつながるデバイスの数は急速に拡大し、そこから生みだされるデータは、ビックデータとなる。</a:t>
            </a:r>
          </a:p>
          <a:p>
            <a:endParaRPr kumimoji="1" lang="ja-JP" altLang="en-US" dirty="0" smtClean="0"/>
          </a:p>
          <a:p>
            <a:r>
              <a:rPr kumimoji="1" lang="ja-JP" altLang="en-US" dirty="0" smtClean="0"/>
              <a:t>並行して、データを解析するテクノロジーも進化を遂げる。</a:t>
            </a:r>
            <a:r>
              <a:rPr kumimoji="1" lang="en-US" altLang="ja-JP" dirty="0" err="1" smtClean="0"/>
              <a:t>Hadoop</a:t>
            </a:r>
            <a:r>
              <a:rPr kumimoji="1" lang="ja-JP" altLang="en-US" dirty="0" smtClean="0"/>
              <a:t>の登場により、大規模データの処理コストは大きく下がり、ビッグデータを取り扱えるようになった。これは、ビッグデータを使った機械学習を可能にし、人工知能の実用性を急速に高めた。さらに、人間の脳の中で行われている高度な知的活動を模倣したディープ・ラーニングといわれるアルゴリズムの登場により、その用途はさらに幅を拡げようとしている。</a:t>
            </a:r>
          </a:p>
          <a:p>
            <a:endParaRPr kumimoji="1" lang="ja-JP" altLang="en-US" dirty="0" smtClean="0"/>
          </a:p>
          <a:p>
            <a:r>
              <a:rPr kumimoji="1" lang="en-US" altLang="ja-JP" dirty="0" err="1" smtClean="0"/>
              <a:t>IoT</a:t>
            </a:r>
            <a:r>
              <a:rPr kumimoji="1" lang="ja-JP" altLang="en-US" dirty="0" smtClean="0"/>
              <a:t>はビッグデータを生みだし、人工知能を使ったアナリティクスによって、その価値をさらに高めようとしている。これにより、</a:t>
            </a:r>
            <a:r>
              <a:rPr kumimoji="1" lang="en-US" altLang="ja-JP" dirty="0" smtClean="0"/>
              <a:t>M2M</a:t>
            </a:r>
            <a:r>
              <a:rPr kumimoji="1" lang="ja-JP" altLang="en-US" dirty="0" smtClean="0"/>
              <a:t>の時代から始まった産業機械や社会インフラなどの限られた用途だけではなく、私たち個人の日常や生活にも大きな価値を生みだそうとしている。</a:t>
            </a:r>
          </a:p>
          <a:p>
            <a:endParaRPr kumimoji="1" lang="ja-JP" altLang="en-US" dirty="0" smtClean="0"/>
          </a:p>
          <a:p>
            <a:r>
              <a:rPr kumimoji="1" lang="en-US" altLang="ja-JP" dirty="0" err="1" smtClean="0"/>
              <a:t>IoT</a:t>
            </a:r>
            <a:r>
              <a:rPr kumimoji="1" lang="ja-JP" altLang="en-US" dirty="0" smtClean="0"/>
              <a:t>は、いま、そんな進化の途上にある。</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1048225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と共に、私たちの日常生活や社会活動といった現実社会は、データ化が進んでゆくものと思われます。そこで生まれたデータは、インターネットを介し、ビッグデータとして集められ、統計解析や人工知能を使って分析することで、新たな知見やノウハウが導かれ、多くの価値や便益をもたらしてくれます。</a:t>
            </a:r>
          </a:p>
          <a:p>
            <a:r>
              <a:rPr kumimoji="1" lang="ja-JP" altLang="ja-JP" sz="1200" kern="1200" dirty="0" smtClean="0">
                <a:solidFill>
                  <a:schemeClr val="tx1"/>
                </a:solidFill>
                <a:effectLst/>
                <a:latin typeface="+mn-lt"/>
                <a:ea typeface="+mn-ea"/>
                <a:cs typeface="+mn-cs"/>
              </a:rPr>
              <a:t>私たちの生活や仕事に関わる</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つの領域について、この関係を整理してみることにしましょう。</a:t>
            </a:r>
          </a:p>
          <a:p>
            <a:r>
              <a:rPr kumimoji="1" lang="ja-JP" altLang="ja-JP" sz="1200" b="1" kern="1200" dirty="0" smtClean="0">
                <a:solidFill>
                  <a:schemeClr val="tx1"/>
                </a:solidFill>
                <a:effectLst/>
                <a:latin typeface="+mn-lt"/>
                <a:ea typeface="+mn-ea"/>
                <a:cs typeface="+mn-cs"/>
              </a:rPr>
              <a:t>社会活動・公共活動</a:t>
            </a:r>
          </a:p>
          <a:p>
            <a:r>
              <a:rPr kumimoji="1" lang="ja-JP" altLang="ja-JP" sz="1200" kern="1200" dirty="0" smtClean="0">
                <a:solidFill>
                  <a:schemeClr val="tx1"/>
                </a:solidFill>
                <a:effectLst/>
                <a:latin typeface="+mn-lt"/>
                <a:ea typeface="+mn-ea"/>
                <a:cs typeface="+mn-cs"/>
              </a:rPr>
              <a:t>【データ発生源】建物、公共設備、気象、環境、交通機関、道路など</a:t>
            </a:r>
          </a:p>
          <a:p>
            <a:r>
              <a:rPr kumimoji="1" lang="ja-JP" altLang="ja-JP" sz="1200" kern="1200" dirty="0" smtClean="0">
                <a:solidFill>
                  <a:schemeClr val="tx1"/>
                </a:solidFill>
                <a:effectLst/>
                <a:latin typeface="+mn-lt"/>
                <a:ea typeface="+mn-ea"/>
                <a:cs typeface="+mn-cs"/>
              </a:rPr>
              <a:t>【データ】振動、ゆがみ、交通量、騒音、気温、湿度、風向、水量など</a:t>
            </a:r>
          </a:p>
          <a:p>
            <a:r>
              <a:rPr kumimoji="1" lang="ja-JP" altLang="ja-JP" sz="1200" kern="1200" dirty="0" smtClean="0">
                <a:solidFill>
                  <a:schemeClr val="tx1"/>
                </a:solidFill>
                <a:effectLst/>
                <a:latin typeface="+mn-lt"/>
                <a:ea typeface="+mn-ea"/>
                <a:cs typeface="+mn-cs"/>
              </a:rPr>
              <a:t>【価値や便益】災害時避難誘導・災害に関わる警報や注意・エネルギー需給調整・交通監視・管制・見守りや犯罪の抑止など</a:t>
            </a:r>
          </a:p>
          <a:p>
            <a:r>
              <a:rPr kumimoji="1" lang="ja-JP" altLang="ja-JP" sz="1200" b="1" kern="1200" dirty="0" smtClean="0">
                <a:solidFill>
                  <a:schemeClr val="tx1"/>
                </a:solidFill>
                <a:effectLst/>
                <a:latin typeface="+mn-lt"/>
                <a:ea typeface="+mn-ea"/>
                <a:cs typeface="+mn-cs"/>
              </a:rPr>
              <a:t>日常生活・人間活動</a:t>
            </a:r>
          </a:p>
          <a:p>
            <a:r>
              <a:rPr kumimoji="1" lang="ja-JP" altLang="ja-JP" sz="1200" kern="1200" dirty="0" smtClean="0">
                <a:solidFill>
                  <a:schemeClr val="tx1"/>
                </a:solidFill>
                <a:effectLst/>
                <a:latin typeface="+mn-lt"/>
                <a:ea typeface="+mn-ea"/>
                <a:cs typeface="+mn-cs"/>
              </a:rPr>
              <a:t>【データ発生源】ウェアラブル・デバイス、センサー内蔵のホームスタットや家電製品、自動車、衣服や靴、携帯品など</a:t>
            </a:r>
          </a:p>
          <a:p>
            <a:r>
              <a:rPr kumimoji="1" lang="ja-JP" altLang="ja-JP" sz="1200" kern="1200" dirty="0" smtClean="0">
                <a:solidFill>
                  <a:schemeClr val="tx1"/>
                </a:solidFill>
                <a:effectLst/>
                <a:latin typeface="+mn-lt"/>
                <a:ea typeface="+mn-ea"/>
                <a:cs typeface="+mn-cs"/>
              </a:rPr>
              <a:t>【データ】体温や脈拍、発汗、人の動き、室温や湿度、涙や汗の成分、位置情報、車載機器の状況など</a:t>
            </a:r>
          </a:p>
          <a:p>
            <a:r>
              <a:rPr kumimoji="1" lang="ja-JP" altLang="ja-JP" sz="1200" kern="1200" dirty="0" smtClean="0">
                <a:solidFill>
                  <a:schemeClr val="tx1"/>
                </a:solidFill>
                <a:effectLst/>
                <a:latin typeface="+mn-lt"/>
                <a:ea typeface="+mn-ea"/>
                <a:cs typeface="+mn-cs"/>
              </a:rPr>
              <a:t>【価値や便益】生活・健康の改善指導、生活環境の監視・制御、予防診断、個人の嗜好にあわせた情報提供、安全運転・自動運転など</a:t>
            </a:r>
          </a:p>
          <a:p>
            <a:r>
              <a:rPr kumimoji="1" lang="ja-JP" altLang="ja-JP" sz="1200" b="1" kern="1200" dirty="0" smtClean="0">
                <a:solidFill>
                  <a:schemeClr val="tx1"/>
                </a:solidFill>
                <a:effectLst/>
                <a:latin typeface="+mn-lt"/>
                <a:ea typeface="+mn-ea"/>
                <a:cs typeface="+mn-cs"/>
              </a:rPr>
              <a:t>事業活動・産業活動</a:t>
            </a:r>
          </a:p>
          <a:p>
            <a:r>
              <a:rPr kumimoji="1" lang="ja-JP" altLang="ja-JP" sz="1200" kern="1200" dirty="0" smtClean="0">
                <a:solidFill>
                  <a:schemeClr val="tx1"/>
                </a:solidFill>
                <a:effectLst/>
                <a:latin typeface="+mn-lt"/>
                <a:ea typeface="+mn-ea"/>
                <a:cs typeface="+mn-cs"/>
              </a:rPr>
              <a:t>【データ発生源】工作機械やロボットに組み込まれる様々なセンサーや計測装置など</a:t>
            </a:r>
          </a:p>
          <a:p>
            <a:r>
              <a:rPr kumimoji="1" lang="ja-JP" altLang="ja-JP" sz="1200" kern="1200" dirty="0" smtClean="0">
                <a:solidFill>
                  <a:schemeClr val="tx1"/>
                </a:solidFill>
                <a:effectLst/>
                <a:latin typeface="+mn-lt"/>
                <a:ea typeface="+mn-ea"/>
                <a:cs typeface="+mn-cs"/>
              </a:rPr>
              <a:t>【データ】距離、高度、位置、温度、流量、確度、加速度、加重、光度など</a:t>
            </a:r>
          </a:p>
          <a:p>
            <a:r>
              <a:rPr kumimoji="1" lang="ja-JP" altLang="ja-JP" sz="1200" kern="1200" dirty="0" smtClean="0">
                <a:solidFill>
                  <a:schemeClr val="tx1"/>
                </a:solidFill>
                <a:effectLst/>
                <a:latin typeface="+mn-lt"/>
                <a:ea typeface="+mn-ea"/>
                <a:cs typeface="+mn-cs"/>
              </a:rPr>
              <a:t>【価値や便益】産業機械監視・制御、工場の自動操業、品質や精度の監視と自動調整、最適物流統制、省エネのための機器制御など</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40977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は、モノから得られるデータから、知見やノウハウを導き、それを再び、モノやヒトにフィードバックする一連の仕組みです。この仕組みを整理しておきましょう。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データの収集</a:t>
            </a:r>
          </a:p>
          <a:p>
            <a:r>
              <a:rPr kumimoji="1" lang="ja-JP" altLang="ja-JP" sz="1200" kern="1200" dirty="0" smtClean="0">
                <a:solidFill>
                  <a:schemeClr val="tx1"/>
                </a:solidFill>
                <a:effectLst/>
                <a:latin typeface="+mn-lt"/>
                <a:ea typeface="+mn-ea"/>
                <a:cs typeface="+mn-cs"/>
              </a:rPr>
              <a:t>モノに埋め込まれたセンサーや他の機器とのインターフェイス（</a:t>
            </a:r>
            <a:r>
              <a:rPr kumimoji="1" lang="en-US" altLang="ja-JP" sz="1200" kern="1200" dirty="0" smtClean="0">
                <a:solidFill>
                  <a:schemeClr val="tx1"/>
                </a:solidFill>
                <a:effectLst/>
                <a:latin typeface="+mn-lt"/>
                <a:ea typeface="+mn-ea"/>
                <a:cs typeface="+mn-cs"/>
              </a:rPr>
              <a:t>IF</a:t>
            </a:r>
            <a:r>
              <a:rPr kumimoji="1" lang="ja-JP" altLang="ja-JP" sz="1200" kern="1200" dirty="0" smtClean="0">
                <a:solidFill>
                  <a:schemeClr val="tx1"/>
                </a:solidFill>
                <a:effectLst/>
                <a:latin typeface="+mn-lt"/>
                <a:ea typeface="+mn-ea"/>
                <a:cs typeface="+mn-cs"/>
              </a:rPr>
              <a:t>）を介して、モノの状態や動き、周辺の状況や変化などをデータとして収集します。</a:t>
            </a:r>
          </a:p>
          <a:p>
            <a:r>
              <a:rPr kumimoji="1" lang="ja-JP" altLang="ja-JP" sz="1200" b="1" kern="1200" dirty="0" smtClean="0">
                <a:solidFill>
                  <a:schemeClr val="tx1"/>
                </a:solidFill>
                <a:effectLst/>
                <a:latin typeface="+mn-lt"/>
                <a:ea typeface="+mn-ea"/>
                <a:cs typeface="+mn-cs"/>
              </a:rPr>
              <a:t>データの送信</a:t>
            </a:r>
          </a:p>
          <a:p>
            <a:r>
              <a:rPr kumimoji="1" lang="ja-JP" altLang="ja-JP" sz="1200" kern="1200" dirty="0" smtClean="0">
                <a:solidFill>
                  <a:schemeClr val="tx1"/>
                </a:solidFill>
                <a:effectLst/>
                <a:latin typeface="+mn-lt"/>
                <a:ea typeface="+mn-ea"/>
                <a:cs typeface="+mn-cs"/>
              </a:rPr>
              <a:t>収集されたデータは、ネットワークを介して送り出されます。機器が置かれているところの専用ネットワークを介する場合もありますが、そのままモバイル・ネットワークに送り出されることもあります。あるいは、ネットワーク上にあるコンピューターでデータを集約し、容量を減らして上位に送り出すことも考えられます。このような処理は「フォグ・コンピューティング」や「エッジ・コンピューティング」と呼ばれています。</a:t>
            </a:r>
          </a:p>
          <a:p>
            <a:r>
              <a:rPr kumimoji="1" lang="ja-JP" altLang="ja-JP" sz="1200" b="1" kern="1200" dirty="0" smtClean="0">
                <a:solidFill>
                  <a:schemeClr val="tx1"/>
                </a:solidFill>
                <a:effectLst/>
                <a:latin typeface="+mn-lt"/>
                <a:ea typeface="+mn-ea"/>
                <a:cs typeface="+mn-cs"/>
              </a:rPr>
              <a:t>データの蓄積</a:t>
            </a:r>
          </a:p>
          <a:p>
            <a:r>
              <a:rPr kumimoji="1" lang="ja-JP" altLang="ja-JP" sz="1200" kern="1200" dirty="0" smtClean="0">
                <a:solidFill>
                  <a:schemeClr val="tx1"/>
                </a:solidFill>
                <a:effectLst/>
                <a:latin typeface="+mn-lt"/>
                <a:ea typeface="+mn-ea"/>
                <a:cs typeface="+mn-cs"/>
              </a:rPr>
              <a:t>膨大なセンサーが収集したデータは、ビッグデータとなるでしょう。それを管理、処理できる記憶装置や管理システムが必要となります。</a:t>
            </a:r>
          </a:p>
          <a:p>
            <a:r>
              <a:rPr kumimoji="1" lang="ja-JP" altLang="ja-JP" sz="1200" b="1" kern="1200" dirty="0" smtClean="0">
                <a:solidFill>
                  <a:schemeClr val="tx1"/>
                </a:solidFill>
                <a:effectLst/>
                <a:latin typeface="+mn-lt"/>
                <a:ea typeface="+mn-ea"/>
                <a:cs typeface="+mn-cs"/>
              </a:rPr>
              <a:t>データの分析</a:t>
            </a:r>
          </a:p>
          <a:p>
            <a:r>
              <a:rPr kumimoji="1" lang="ja-JP" altLang="ja-JP" sz="1200" kern="1200" dirty="0" smtClean="0">
                <a:solidFill>
                  <a:schemeClr val="tx1"/>
                </a:solidFill>
                <a:effectLst/>
                <a:latin typeface="+mn-lt"/>
                <a:ea typeface="+mn-ea"/>
                <a:cs typeface="+mn-cs"/>
              </a:rPr>
              <a:t>ビッグデータを統計解析や人工知能で分析することで、知見やノウハウ取り出します。</a:t>
            </a:r>
          </a:p>
          <a:p>
            <a:r>
              <a:rPr kumimoji="1" lang="ja-JP" altLang="ja-JP" sz="1200" b="1" kern="1200" dirty="0" smtClean="0">
                <a:solidFill>
                  <a:schemeClr val="tx1"/>
                </a:solidFill>
                <a:effectLst/>
                <a:latin typeface="+mn-lt"/>
                <a:ea typeface="+mn-ea"/>
                <a:cs typeface="+mn-cs"/>
              </a:rPr>
              <a:t>アドバイスと制御</a:t>
            </a:r>
          </a:p>
          <a:p>
            <a:r>
              <a:rPr kumimoji="1" lang="ja-JP" altLang="ja-JP" sz="1200" kern="1200" dirty="0" smtClean="0">
                <a:solidFill>
                  <a:schemeClr val="tx1"/>
                </a:solidFill>
                <a:effectLst/>
                <a:latin typeface="+mn-lt"/>
                <a:ea typeface="+mn-ea"/>
                <a:cs typeface="+mn-cs"/>
              </a:rPr>
              <a:t>取り出された知見やノウハウは、人には、健康についてのアドバイスや道案内、お勧め情報の提供としてフィードバックされます。</a:t>
            </a:r>
          </a:p>
          <a:p>
            <a:r>
              <a:rPr kumimoji="1" lang="ja-JP" altLang="ja-JP" sz="1200" kern="1200" dirty="0" smtClean="0">
                <a:solidFill>
                  <a:schemeClr val="tx1"/>
                </a:solidFill>
                <a:effectLst/>
                <a:latin typeface="+mn-lt"/>
                <a:ea typeface="+mn-ea"/>
                <a:cs typeface="+mn-cs"/>
              </a:rPr>
              <a:t>モノには、電力の需給調整、室温の調整、自動運転などのための制御情報としてフィードバックされます。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ら仕組みは、場所や時間を越えてサービスを提供しなければなりません。また、膨大なデータの蓄積と計算処理能力を必要とします。そのための基盤として、インターネットとクラウドが、重要な役割を果たす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343199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既に実現されていたり、間もなく実現が見込まれる具体的な</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つの分野について、ご紹介しましょう。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自動車</a:t>
            </a:r>
          </a:p>
          <a:p>
            <a:r>
              <a:rPr kumimoji="1" lang="ja-JP" altLang="ja-JP" sz="1200" kern="1200" dirty="0" smtClean="0">
                <a:solidFill>
                  <a:schemeClr val="tx1"/>
                </a:solidFill>
                <a:effectLst/>
                <a:latin typeface="+mn-lt"/>
                <a:ea typeface="+mn-ea"/>
                <a:cs typeface="+mn-cs"/>
              </a:rPr>
              <a:t>自動車には、既に</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に及ぶセンサーが組み込まれています。これらセンサーからのデータは、車載コンピューターと自動車用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（基本ソフトウェア）によって収集・集約され、モバイル・ネットワークを介してクラウドに送られます。</a:t>
            </a:r>
          </a:p>
          <a:p>
            <a:r>
              <a:rPr kumimoji="1" lang="ja-JP" altLang="ja-JP" sz="1200" kern="1200" dirty="0" smtClean="0">
                <a:solidFill>
                  <a:schemeClr val="tx1"/>
                </a:solidFill>
                <a:effectLst/>
                <a:latin typeface="+mn-lt"/>
                <a:ea typeface="+mn-ea"/>
                <a:cs typeface="+mn-cs"/>
              </a:rPr>
              <a:t>クラウドでは、これを分析し、利用状況や運転手の能力、事故の確率などを予測し、個別最適化された自動車保険を組み立て提供しようという検討が進んでいます。また、走行情報と目的地の情報を使い、道路状況に合わせた最適ルートのガイドや、時間と場所にリアルタイムに連動したお店やレストランのキャンペーン広告が行われるでしょう。また、自動運転機能と組合せ運送・配送業務の無人化も検討されています。</a:t>
            </a:r>
          </a:p>
          <a:p>
            <a:r>
              <a:rPr kumimoji="1" lang="ja-JP" altLang="ja-JP" sz="1200" b="1" kern="1200" dirty="0" smtClean="0">
                <a:solidFill>
                  <a:schemeClr val="tx1"/>
                </a:solidFill>
                <a:effectLst/>
                <a:latin typeface="+mn-lt"/>
                <a:ea typeface="+mn-ea"/>
                <a:cs typeface="+mn-cs"/>
              </a:rPr>
              <a:t>スマートグリッド／スマートホーム</a:t>
            </a:r>
          </a:p>
          <a:p>
            <a:r>
              <a:rPr kumimoji="1" lang="ja-JP" altLang="ja-JP" sz="1200" kern="1200" dirty="0" smtClean="0">
                <a:solidFill>
                  <a:schemeClr val="tx1"/>
                </a:solidFill>
                <a:effectLst/>
                <a:latin typeface="+mn-lt"/>
                <a:ea typeface="+mn-ea"/>
                <a:cs typeface="+mn-cs"/>
              </a:rPr>
              <a:t>これまでのように大型発電所に頼るのではなく、個人住宅の屋根に据え付けられた太陽電池や小型の風力発電機、電気自動車の電池に蓄えられている電力などを地域内で融通しあう仕組みがスマートグリッドです。この仕組みを実現するためには、センサーや通信機能が組み込まれた電力計（スマート・メーター）から集めた電力の使用状況をリアルタイムで分析し、配電ルートの調整を自動で行い、電力の安定供給や省エネを実現しよういう取り組みがすすんでいます。</a:t>
            </a:r>
          </a:p>
          <a:p>
            <a:r>
              <a:rPr kumimoji="1" lang="ja-JP" altLang="ja-JP" sz="1200" b="1" kern="1200" dirty="0" smtClean="0">
                <a:solidFill>
                  <a:schemeClr val="tx1"/>
                </a:solidFill>
                <a:effectLst/>
                <a:latin typeface="+mn-lt"/>
                <a:ea typeface="+mn-ea"/>
                <a:cs typeface="+mn-cs"/>
              </a:rPr>
              <a:t>医療</a:t>
            </a:r>
          </a:p>
          <a:p>
            <a:r>
              <a:rPr kumimoji="1" lang="ja-JP" altLang="ja-JP" sz="1200" kern="1200" dirty="0" smtClean="0">
                <a:solidFill>
                  <a:schemeClr val="tx1"/>
                </a:solidFill>
                <a:effectLst/>
                <a:latin typeface="+mn-lt"/>
                <a:ea typeface="+mn-ea"/>
                <a:cs typeface="+mn-cs"/>
              </a:rPr>
              <a:t>身体に密着したウェアラブル・デバイスから体温や発汗量、脈拍などのデータを収集し予防診断や健康アドバイスや、医療検査機器を遠隔地から監視し、消耗品の事前手配や故障の予防に役立てる取り組み、専門医のいない場所での高度な医療提供などが実現しつつ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3150351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19.xml.rels><?xml version="1.0" encoding="UTF-8" standalone="yes"?>
<Relationships xmlns="http://schemas.openxmlformats.org/package/2006/relationships"><Relationship Id="rId11" Type="http://schemas.openxmlformats.org/officeDocument/2006/relationships/image" Target="../media/image38.jpeg"/><Relationship Id="rId12"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6.png"/><Relationship Id="rId8" Type="http://schemas.openxmlformats.org/officeDocument/2006/relationships/image" Target="../media/image10.png"/><Relationship Id="rId9" Type="http://schemas.openxmlformats.org/officeDocument/2006/relationships/image" Target="../media/image5.png"/><Relationship Id="rId10"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g"/><Relationship Id="rId5" Type="http://schemas.openxmlformats.org/officeDocument/2006/relationships/image" Target="../media/image42.jpg"/><Relationship Id="rId6" Type="http://schemas.openxmlformats.org/officeDocument/2006/relationships/image" Target="../media/image43.jpg"/><Relationship Id="rId7"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image" Target="../media/image3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 Id="rId3" Type="http://schemas.openxmlformats.org/officeDocument/2006/relationships/image" Target="../media/image4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jpg"/><Relationship Id="rId3" Type="http://schemas.openxmlformats.org/officeDocument/2006/relationships/image" Target="../media/image5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jpg"/><Relationship Id="rId3" Type="http://schemas.openxmlformats.org/officeDocument/2006/relationships/image" Target="../media/image5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g"/><Relationship Id="rId4" Type="http://schemas.openxmlformats.org/officeDocument/2006/relationships/image" Target="../media/image60.jpg"/><Relationship Id="rId1" Type="http://schemas.openxmlformats.org/officeDocument/2006/relationships/slideLayout" Target="../slideLayouts/slideLayout6.xml"/><Relationship Id="rId2" Type="http://schemas.openxmlformats.org/officeDocument/2006/relationships/image" Target="../media/image58.jpg"/></Relationships>
</file>

<file path=ppt/slides/_rels/slide36.xml.rels><?xml version="1.0" encoding="UTF-8" standalone="yes"?>
<Relationships xmlns="http://schemas.openxmlformats.org/package/2006/relationships"><Relationship Id="rId3" Type="http://schemas.openxmlformats.org/officeDocument/2006/relationships/image" Target="../media/image62.jpg"/><Relationship Id="rId4" Type="http://schemas.openxmlformats.org/officeDocument/2006/relationships/image" Target="../media/image63.jpg"/><Relationship Id="rId1" Type="http://schemas.openxmlformats.org/officeDocument/2006/relationships/slideLayout" Target="../slideLayouts/slideLayout6.xml"/><Relationship Id="rId2" Type="http://schemas.openxmlformats.org/officeDocument/2006/relationships/image" Target="../media/image61.jp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jpg"/><Relationship Id="rId6" Type="http://schemas.openxmlformats.org/officeDocument/2006/relationships/image" Target="../media/image68.jpg"/><Relationship Id="rId7" Type="http://schemas.openxmlformats.org/officeDocument/2006/relationships/image" Target="../media/image69.jpg"/><Relationship Id="rId8" Type="http://schemas.openxmlformats.org/officeDocument/2006/relationships/image" Target="../media/image70.jpg"/><Relationship Id="rId1" Type="http://schemas.openxmlformats.org/officeDocument/2006/relationships/slideLayout" Target="../slideLayouts/slideLayout6.xml"/><Relationship Id="rId2"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g"/><Relationship Id="rId6" Type="http://schemas.openxmlformats.org/officeDocument/2006/relationships/image" Target="../media/image71.gif"/><Relationship Id="rId7" Type="http://schemas.openxmlformats.org/officeDocument/2006/relationships/image" Target="../media/image72.jp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g"/><Relationship Id="rId4" Type="http://schemas.openxmlformats.org/officeDocument/2006/relationships/image" Target="../media/image75.gif"/><Relationship Id="rId1" Type="http://schemas.openxmlformats.org/officeDocument/2006/relationships/slideLayout" Target="../slideLayouts/slideLayout6.xml"/><Relationship Id="rId2" Type="http://schemas.openxmlformats.org/officeDocument/2006/relationships/image" Target="../media/image7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9" Type="http://schemas.openxmlformats.org/officeDocument/2006/relationships/image" Target="../media/image17.jpg"/><Relationship Id="rId20" Type="http://schemas.openxmlformats.org/officeDocument/2006/relationships/image" Target="../media/image28.jpg"/><Relationship Id="rId21" Type="http://schemas.openxmlformats.org/officeDocument/2006/relationships/image" Target="../media/image29.jpg"/><Relationship Id="rId10" Type="http://schemas.openxmlformats.org/officeDocument/2006/relationships/image" Target="../media/image18.jpg"/><Relationship Id="rId11" Type="http://schemas.openxmlformats.org/officeDocument/2006/relationships/image" Target="../media/image19.jpg"/><Relationship Id="rId12" Type="http://schemas.openxmlformats.org/officeDocument/2006/relationships/image" Target="../media/image20.gif"/><Relationship Id="rId13" Type="http://schemas.openxmlformats.org/officeDocument/2006/relationships/image" Target="../media/image21.jpg"/><Relationship Id="rId14" Type="http://schemas.openxmlformats.org/officeDocument/2006/relationships/image" Target="../media/image22.jpg"/><Relationship Id="rId15" Type="http://schemas.openxmlformats.org/officeDocument/2006/relationships/image" Target="../media/image23.jpg"/><Relationship Id="rId16" Type="http://schemas.openxmlformats.org/officeDocument/2006/relationships/image" Target="../media/image24.jpg"/><Relationship Id="rId17" Type="http://schemas.openxmlformats.org/officeDocument/2006/relationships/image" Target="../media/image25.jpg"/><Relationship Id="rId18" Type="http://schemas.openxmlformats.org/officeDocument/2006/relationships/image" Target="../media/image26.jpg"/><Relationship Id="rId19" Type="http://schemas.openxmlformats.org/officeDocument/2006/relationships/image" Target="../media/image27.jpg"/><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err="1" smtClean="0">
                <a:latin typeface="Arial Black"/>
                <a:cs typeface="Arial Black"/>
              </a:rPr>
              <a:t>IoT</a:t>
            </a:r>
            <a:r>
              <a:rPr kumimoji="1" lang="ja-JP" altLang="en-US" dirty="0" smtClean="0"/>
              <a:t>とビッグデータ</a:t>
            </a:r>
            <a:endParaRPr kumimoji="1" lang="ja-JP" altLang="en-US" dirty="0"/>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18</a:t>
            </a:r>
            <a:r>
              <a:rPr kumimoji="1" lang="ja-JP" altLang="en-US" dirty="0" smtClean="0"/>
              <a:t>期</a:t>
            </a:r>
            <a:endParaRPr kumimoji="1" lang="en-US" altLang="ja-JP" dirty="0" smtClean="0"/>
          </a:p>
          <a:p>
            <a:endParaRPr kumimoji="1" lang="en-US" altLang="ja-JP" dirty="0" smtClean="0"/>
          </a:p>
          <a:p>
            <a:r>
              <a:rPr kumimoji="1" lang="en-US" altLang="ja-JP" dirty="0" smtClean="0"/>
              <a:t>2015</a:t>
            </a:r>
            <a:r>
              <a:rPr kumimoji="1" lang="ja-JP" altLang="en-US" dirty="0" smtClean="0"/>
              <a:t>年</a:t>
            </a:r>
            <a:r>
              <a:rPr kumimoji="1" lang="en-US" altLang="ja-JP" dirty="0" smtClean="0"/>
              <a:t>2</a:t>
            </a:r>
            <a:r>
              <a:rPr kumimoji="1" lang="ja-JP" altLang="en-US" dirty="0" smtClean="0"/>
              <a:t>月</a:t>
            </a:r>
            <a:r>
              <a:rPr lang="en-US" altLang="ja-JP" dirty="0" smtClean="0"/>
              <a:t>18</a:t>
            </a:r>
            <a:r>
              <a:rPr lang="ja-JP" altLang="en-US" dirty="0" smtClean="0"/>
              <a:t>日</a:t>
            </a:r>
            <a:endParaRPr kumimoji="1" lang="ja-JP" altLang="en-US" dirty="0"/>
          </a:p>
        </p:txBody>
      </p:sp>
    </p:spTree>
    <p:extLst>
      <p:ext uri="{BB962C8B-B14F-4D97-AF65-F5344CB8AC3E}">
        <p14:creationId xmlns:p14="http://schemas.microsoft.com/office/powerpoint/2010/main" val="22417953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bwMode="auto">
          <a:xfrm>
            <a:off x="1619671" y="1124744"/>
            <a:ext cx="3204865" cy="2907184"/>
          </a:xfrm>
          <a:prstGeom prst="rect">
            <a:avLst/>
          </a:prstGeom>
          <a:solidFill>
            <a:srgbClr val="C4E59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21" name="正方形/長方形 20"/>
          <p:cNvSpPr/>
          <p:nvPr/>
        </p:nvSpPr>
        <p:spPr bwMode="auto">
          <a:xfrm>
            <a:off x="4932040" y="1124744"/>
            <a:ext cx="3168352" cy="2907184"/>
          </a:xfrm>
          <a:prstGeom prst="rect">
            <a:avLst/>
          </a:prstGeom>
          <a:solidFill>
            <a:schemeClr val="accent1">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18" name="正方形/長方形 17"/>
          <p:cNvSpPr/>
          <p:nvPr/>
        </p:nvSpPr>
        <p:spPr bwMode="auto">
          <a:xfrm>
            <a:off x="1619672" y="4797152"/>
            <a:ext cx="6480720" cy="1656184"/>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2" name="タイトル 1"/>
          <p:cNvSpPr>
            <a:spLocks noGrp="1"/>
          </p:cNvSpPr>
          <p:nvPr>
            <p:ph type="title"/>
          </p:nvPr>
        </p:nvSpPr>
        <p:spPr/>
        <p:txBody>
          <a:bodyPr/>
          <a:lstStyle/>
          <a:p>
            <a:r>
              <a:rPr kumimoji="1" lang="en-US" altLang="ja-JP" dirty="0" smtClean="0"/>
              <a:t>IoT</a:t>
            </a:r>
            <a:r>
              <a:rPr kumimoji="1" lang="ja-JP" altLang="en-US" dirty="0" smtClean="0"/>
              <a:t>の仕組み</a:t>
            </a:r>
            <a:endParaRPr kumimoji="1" lang="ja-JP" altLang="en-US" dirty="0"/>
          </a:p>
        </p:txBody>
      </p:sp>
      <p:sp>
        <p:nvSpPr>
          <p:cNvPr id="3" name="正方形/長方形 2"/>
          <p:cNvSpPr/>
          <p:nvPr/>
        </p:nvSpPr>
        <p:spPr bwMode="auto">
          <a:xfrm>
            <a:off x="4392489" y="4941168"/>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4" name="正方形/長方形 3"/>
          <p:cNvSpPr/>
          <p:nvPr/>
        </p:nvSpPr>
        <p:spPr bwMode="auto">
          <a:xfrm>
            <a:off x="4464497" y="5013176"/>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通信</a:t>
            </a:r>
          </a:p>
        </p:txBody>
      </p:sp>
      <p:sp>
        <p:nvSpPr>
          <p:cNvPr id="5" name="正方形/長方形 4"/>
          <p:cNvSpPr/>
          <p:nvPr/>
        </p:nvSpPr>
        <p:spPr bwMode="auto">
          <a:xfrm>
            <a:off x="4464497"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センサ</a:t>
            </a:r>
          </a:p>
        </p:txBody>
      </p:sp>
      <p:sp>
        <p:nvSpPr>
          <p:cNvPr id="6" name="正方形/長方形 5"/>
          <p:cNvSpPr/>
          <p:nvPr/>
        </p:nvSpPr>
        <p:spPr bwMode="auto">
          <a:xfrm>
            <a:off x="4464497" y="602128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メイリオ"/>
                <a:ea typeface="メイリオ"/>
                <a:cs typeface="メイリオ"/>
              </a:rPr>
              <a:t>IF</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7" name="正方形/長方形 6"/>
          <p:cNvSpPr/>
          <p:nvPr/>
        </p:nvSpPr>
        <p:spPr bwMode="auto">
          <a:xfrm>
            <a:off x="4896545"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メイリオ"/>
                <a:ea typeface="メイリオ"/>
                <a:cs typeface="メイリオ"/>
              </a:rPr>
              <a:t>処理</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8" name="正方形/長方形 7"/>
          <p:cNvSpPr/>
          <p:nvPr/>
        </p:nvSpPr>
        <p:spPr bwMode="auto">
          <a:xfrm>
            <a:off x="3419872" y="4941168"/>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9" name="正方形/長方形 8"/>
          <p:cNvSpPr/>
          <p:nvPr/>
        </p:nvSpPr>
        <p:spPr bwMode="auto">
          <a:xfrm>
            <a:off x="3491880" y="5013176"/>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通信</a:t>
            </a:r>
          </a:p>
        </p:txBody>
      </p:sp>
      <p:sp>
        <p:nvSpPr>
          <p:cNvPr id="10" name="正方形/長方形 9"/>
          <p:cNvSpPr/>
          <p:nvPr/>
        </p:nvSpPr>
        <p:spPr bwMode="auto">
          <a:xfrm>
            <a:off x="3491880"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センサ</a:t>
            </a:r>
          </a:p>
        </p:txBody>
      </p:sp>
      <p:sp>
        <p:nvSpPr>
          <p:cNvPr id="11" name="正方形/長方形 10"/>
          <p:cNvSpPr/>
          <p:nvPr/>
        </p:nvSpPr>
        <p:spPr bwMode="auto">
          <a:xfrm>
            <a:off x="3491880" y="602128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メイリオ"/>
                <a:ea typeface="メイリオ"/>
                <a:cs typeface="メイリオ"/>
              </a:rPr>
              <a:t>IF</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12" name="正方形/長方形 11"/>
          <p:cNvSpPr/>
          <p:nvPr/>
        </p:nvSpPr>
        <p:spPr bwMode="auto">
          <a:xfrm>
            <a:off x="3923928"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メイリオ"/>
                <a:ea typeface="メイリオ"/>
                <a:cs typeface="メイリオ"/>
              </a:rPr>
              <a:t>処理</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13" name="正方形/長方形 12"/>
          <p:cNvSpPr/>
          <p:nvPr/>
        </p:nvSpPr>
        <p:spPr bwMode="auto">
          <a:xfrm>
            <a:off x="5364088" y="4941168"/>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14" name="正方形/長方形 13"/>
          <p:cNvSpPr/>
          <p:nvPr/>
        </p:nvSpPr>
        <p:spPr bwMode="auto">
          <a:xfrm>
            <a:off x="5436096" y="5013176"/>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通信</a:t>
            </a:r>
          </a:p>
        </p:txBody>
      </p:sp>
      <p:sp>
        <p:nvSpPr>
          <p:cNvPr id="15" name="正方形/長方形 14"/>
          <p:cNvSpPr/>
          <p:nvPr/>
        </p:nvSpPr>
        <p:spPr bwMode="auto">
          <a:xfrm>
            <a:off x="5436096"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センサ</a:t>
            </a:r>
          </a:p>
        </p:txBody>
      </p:sp>
      <p:sp>
        <p:nvSpPr>
          <p:cNvPr id="16" name="正方形/長方形 15"/>
          <p:cNvSpPr/>
          <p:nvPr/>
        </p:nvSpPr>
        <p:spPr bwMode="auto">
          <a:xfrm>
            <a:off x="5436096" y="602128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メイリオ"/>
                <a:ea typeface="メイリオ"/>
                <a:cs typeface="メイリオ"/>
              </a:rPr>
              <a:t>IF</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17" name="正方形/長方形 16"/>
          <p:cNvSpPr/>
          <p:nvPr/>
        </p:nvSpPr>
        <p:spPr bwMode="auto">
          <a:xfrm>
            <a:off x="5868144"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メイリオ"/>
                <a:ea typeface="メイリオ"/>
                <a:cs typeface="メイリオ"/>
              </a:rPr>
              <a:t>処理</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19" name="フローチャート: 磁気ディスク 18"/>
          <p:cNvSpPr/>
          <p:nvPr/>
        </p:nvSpPr>
        <p:spPr bwMode="auto">
          <a:xfrm>
            <a:off x="3419872" y="2564904"/>
            <a:ext cx="2880320" cy="1368152"/>
          </a:xfrm>
          <a:prstGeom prst="flowChartMagneticDisk">
            <a:avLst/>
          </a:prstGeom>
          <a:solidFill>
            <a:srgbClr val="4168A7"/>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3200" b="0" i="0" u="none" strike="noStrike" cap="none" normalizeH="0" dirty="0" smtClean="0">
                <a:ln>
                  <a:noFill/>
                </a:ln>
                <a:solidFill>
                  <a:schemeClr val="bg1"/>
                </a:solidFill>
                <a:effectLst/>
                <a:latin typeface="メイリオ"/>
                <a:ea typeface="メイリオ"/>
                <a:cs typeface="メイリオ"/>
              </a:rPr>
              <a:t>データ</a:t>
            </a:r>
            <a:endParaRPr kumimoji="0" lang="en-US" altLang="ja-JP" sz="32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メイリオ"/>
                <a:ea typeface="メイリオ"/>
                <a:cs typeface="メイリオ"/>
              </a:rPr>
              <a:t>ビッグデータ</a:t>
            </a:r>
            <a:endParaRPr kumimoji="0" lang="ja-JP" altLang="en-US" sz="1400" b="0" i="0" u="none" strike="noStrike" cap="none" normalizeH="0" dirty="0" smtClean="0">
              <a:ln>
                <a:noFill/>
              </a:ln>
              <a:solidFill>
                <a:schemeClr val="bg1"/>
              </a:solidFill>
              <a:effectLst/>
              <a:latin typeface="メイリオ"/>
              <a:ea typeface="メイリオ"/>
              <a:cs typeface="メイリオ"/>
            </a:endParaRPr>
          </a:p>
        </p:txBody>
      </p:sp>
      <p:sp>
        <p:nvSpPr>
          <p:cNvPr id="22" name="正方形/長方形 21"/>
          <p:cNvSpPr/>
          <p:nvPr/>
        </p:nvSpPr>
        <p:spPr bwMode="auto">
          <a:xfrm>
            <a:off x="2556569" y="1319960"/>
            <a:ext cx="4679951" cy="655932"/>
          </a:xfrm>
          <a:prstGeom prst="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ja-JP" altLang="en-US" dirty="0">
                <a:solidFill>
                  <a:srgbClr val="800000"/>
                </a:solidFill>
                <a:latin typeface="メイリオ"/>
                <a:ea typeface="メイリオ"/>
                <a:cs typeface="メイリオ"/>
              </a:rPr>
              <a:t>知見（インテリジェンス）やノウハウ</a:t>
            </a:r>
          </a:p>
        </p:txBody>
      </p:sp>
      <p:sp>
        <p:nvSpPr>
          <p:cNvPr id="23" name="角丸四角形 22"/>
          <p:cNvSpPr/>
          <p:nvPr/>
        </p:nvSpPr>
        <p:spPr bwMode="auto">
          <a:xfrm>
            <a:off x="971600" y="4077072"/>
            <a:ext cx="7128792" cy="648072"/>
          </a:xfrm>
          <a:prstGeom prst="roundRect">
            <a:avLst>
              <a:gd name="adj" fmla="val 50000"/>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24" name="上矢印 23"/>
          <p:cNvSpPr/>
          <p:nvPr/>
        </p:nvSpPr>
        <p:spPr bwMode="auto">
          <a:xfrm>
            <a:off x="3995936" y="3933056"/>
            <a:ext cx="720080" cy="936104"/>
          </a:xfrm>
          <a:prstGeom prst="upArrow">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25" name="上矢印 24"/>
          <p:cNvSpPr/>
          <p:nvPr/>
        </p:nvSpPr>
        <p:spPr bwMode="auto">
          <a:xfrm flipV="1">
            <a:off x="5004048" y="4005064"/>
            <a:ext cx="720080" cy="936104"/>
          </a:xfrm>
          <a:prstGeom prst="upArrow">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36" name="テキスト ボックス 35"/>
          <p:cNvSpPr txBox="1"/>
          <p:nvPr/>
        </p:nvSpPr>
        <p:spPr>
          <a:xfrm>
            <a:off x="2123728" y="2780928"/>
            <a:ext cx="1005403" cy="584776"/>
          </a:xfrm>
          <a:prstGeom prst="rect">
            <a:avLst/>
          </a:prstGeom>
          <a:noFill/>
        </p:spPr>
        <p:txBody>
          <a:bodyPr wrap="none" rtlCol="0">
            <a:spAutoFit/>
          </a:bodyPr>
          <a:lstStyle/>
          <a:p>
            <a:r>
              <a:rPr kumimoji="1" lang="ja-JP" altLang="en-US" sz="3200" dirty="0" smtClean="0">
                <a:solidFill>
                  <a:srgbClr val="008000"/>
                </a:solidFill>
                <a:latin typeface="メイリオ"/>
                <a:ea typeface="メイリオ"/>
                <a:cs typeface="メイリオ"/>
              </a:rPr>
              <a:t>分析</a:t>
            </a:r>
          </a:p>
        </p:txBody>
      </p:sp>
      <p:sp>
        <p:nvSpPr>
          <p:cNvPr id="37" name="テキスト ボックス 36"/>
          <p:cNvSpPr txBox="1"/>
          <p:nvPr/>
        </p:nvSpPr>
        <p:spPr>
          <a:xfrm>
            <a:off x="6590933" y="2780928"/>
            <a:ext cx="1005403" cy="584776"/>
          </a:xfrm>
          <a:prstGeom prst="rect">
            <a:avLst/>
          </a:prstGeom>
          <a:noFill/>
        </p:spPr>
        <p:txBody>
          <a:bodyPr wrap="none" rtlCol="0">
            <a:spAutoFit/>
          </a:bodyPr>
          <a:lstStyle/>
          <a:p>
            <a:r>
              <a:rPr kumimoji="1" lang="ja-JP" altLang="en-US" sz="3200" dirty="0" smtClean="0">
                <a:solidFill>
                  <a:srgbClr val="0000FF"/>
                </a:solidFill>
                <a:latin typeface="メイリオ"/>
                <a:ea typeface="メイリオ"/>
                <a:cs typeface="メイリオ"/>
              </a:rPr>
              <a:t>制御</a:t>
            </a:r>
          </a:p>
        </p:txBody>
      </p:sp>
      <p:sp>
        <p:nvSpPr>
          <p:cNvPr id="40" name="上矢印 39"/>
          <p:cNvSpPr/>
          <p:nvPr/>
        </p:nvSpPr>
        <p:spPr bwMode="auto">
          <a:xfrm>
            <a:off x="2567850" y="1916832"/>
            <a:ext cx="720080" cy="648072"/>
          </a:xfrm>
          <a:prstGeom prst="upArrow">
            <a:avLst/>
          </a:prstGeom>
          <a:solidFill>
            <a:schemeClr val="accent2">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41" name="上矢印 40"/>
          <p:cNvSpPr/>
          <p:nvPr/>
        </p:nvSpPr>
        <p:spPr bwMode="auto">
          <a:xfrm flipV="1">
            <a:off x="6516440" y="1916832"/>
            <a:ext cx="720080" cy="648072"/>
          </a:xfrm>
          <a:prstGeom prst="upArrow">
            <a:avLst/>
          </a:prstGeom>
          <a:solidFill>
            <a:schemeClr val="accent2">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43" name="テキスト ボックス 42"/>
          <p:cNvSpPr txBox="1"/>
          <p:nvPr/>
        </p:nvSpPr>
        <p:spPr>
          <a:xfrm>
            <a:off x="1115616" y="4192558"/>
            <a:ext cx="1723549" cy="400110"/>
          </a:xfrm>
          <a:prstGeom prst="rect">
            <a:avLst/>
          </a:prstGeom>
          <a:noFill/>
        </p:spPr>
        <p:txBody>
          <a:bodyPr wrap="none" rtlCol="0">
            <a:spAutoFit/>
          </a:bodyPr>
          <a:lstStyle/>
          <a:p>
            <a:pPr algn="ctr"/>
            <a:r>
              <a:rPr kumimoji="1" lang="ja-JP" altLang="en-US" sz="2000" dirty="0" smtClean="0">
                <a:latin typeface="メイリオ"/>
                <a:ea typeface="メイリオ"/>
                <a:cs typeface="メイリオ"/>
              </a:rPr>
              <a:t>ネットワーク</a:t>
            </a:r>
          </a:p>
        </p:txBody>
      </p:sp>
      <p:sp>
        <p:nvSpPr>
          <p:cNvPr id="44" name="テキスト ボックス 43"/>
          <p:cNvSpPr txBox="1"/>
          <p:nvPr/>
        </p:nvSpPr>
        <p:spPr>
          <a:xfrm>
            <a:off x="2123728" y="5013176"/>
            <a:ext cx="1005403" cy="1261884"/>
          </a:xfrm>
          <a:prstGeom prst="rect">
            <a:avLst/>
          </a:prstGeom>
          <a:noFill/>
        </p:spPr>
        <p:txBody>
          <a:bodyPr wrap="none" rtlCol="0">
            <a:spAutoFit/>
          </a:bodyPr>
          <a:lstStyle/>
          <a:p>
            <a:pPr algn="ctr"/>
            <a:r>
              <a:rPr lang="ja-JP" altLang="en-US" sz="3200" dirty="0" smtClean="0">
                <a:solidFill>
                  <a:srgbClr val="CC3300"/>
                </a:solidFill>
                <a:latin typeface="メイリオ"/>
                <a:ea typeface="メイリオ"/>
                <a:cs typeface="メイリオ"/>
              </a:rPr>
              <a:t>収集</a:t>
            </a:r>
            <a:endParaRPr lang="en-US" altLang="ja-JP" sz="3200" dirty="0" smtClean="0">
              <a:solidFill>
                <a:srgbClr val="CC3300"/>
              </a:solidFill>
              <a:latin typeface="メイリオ"/>
              <a:ea typeface="メイリオ"/>
              <a:cs typeface="メイリオ"/>
            </a:endParaRPr>
          </a:p>
          <a:p>
            <a:pPr algn="ctr"/>
            <a:r>
              <a:rPr lang="en-US" altLang="ja-JP" sz="1200" dirty="0">
                <a:solidFill>
                  <a:srgbClr val="CC3300"/>
                </a:solidFill>
                <a:latin typeface="メイリオ"/>
                <a:ea typeface="メイリオ"/>
                <a:cs typeface="メイリオ"/>
              </a:rPr>
              <a:t>&amp;</a:t>
            </a:r>
            <a:endParaRPr lang="en-US" altLang="ja-JP" sz="1200" dirty="0" smtClean="0">
              <a:solidFill>
                <a:srgbClr val="CC3300"/>
              </a:solidFill>
              <a:latin typeface="メイリオ"/>
              <a:ea typeface="メイリオ"/>
              <a:cs typeface="メイリオ"/>
            </a:endParaRPr>
          </a:p>
          <a:p>
            <a:pPr algn="ctr"/>
            <a:r>
              <a:rPr lang="ja-JP" altLang="en-US" sz="3200" dirty="0" smtClean="0">
                <a:solidFill>
                  <a:srgbClr val="CC3300"/>
                </a:solidFill>
                <a:latin typeface="メイリオ"/>
                <a:ea typeface="メイリオ"/>
                <a:cs typeface="メイリオ"/>
              </a:rPr>
              <a:t>活用</a:t>
            </a:r>
            <a:endParaRPr kumimoji="1" lang="ja-JP" altLang="en-US" sz="3200" dirty="0" smtClean="0">
              <a:solidFill>
                <a:srgbClr val="CC3300"/>
              </a:solidFill>
              <a:latin typeface="メイリオ"/>
              <a:ea typeface="メイリオ"/>
              <a:cs typeface="メイリオ"/>
            </a:endParaRPr>
          </a:p>
        </p:txBody>
      </p:sp>
      <p:sp>
        <p:nvSpPr>
          <p:cNvPr id="46" name="テキスト ボックス 45"/>
          <p:cNvSpPr txBox="1"/>
          <p:nvPr/>
        </p:nvSpPr>
        <p:spPr>
          <a:xfrm>
            <a:off x="6444208" y="4869160"/>
            <a:ext cx="1460446" cy="1477328"/>
          </a:xfrm>
          <a:prstGeom prst="rect">
            <a:avLst/>
          </a:prstGeom>
          <a:noFill/>
        </p:spPr>
        <p:txBody>
          <a:bodyPr wrap="square" rtlCol="0">
            <a:spAutoFit/>
          </a:bodyPr>
          <a:lstStyle/>
          <a:p>
            <a:pPr algn="r"/>
            <a:r>
              <a:rPr kumimoji="1" lang="ja-JP" altLang="en-US" sz="1000" dirty="0" smtClean="0">
                <a:solidFill>
                  <a:srgbClr val="CC3300"/>
                </a:solidFill>
                <a:latin typeface="メイリオ"/>
                <a:ea typeface="メイリオ"/>
                <a:cs typeface="メイリオ"/>
              </a:rPr>
              <a:t>自動車</a:t>
            </a:r>
            <a:endParaRPr kumimoji="1" lang="en-US" altLang="ja-JP" sz="1000" dirty="0" smtClean="0">
              <a:solidFill>
                <a:srgbClr val="CC3300"/>
              </a:solidFill>
              <a:latin typeface="メイリオ"/>
              <a:ea typeface="メイリオ"/>
              <a:cs typeface="メイリオ"/>
            </a:endParaRPr>
          </a:p>
          <a:p>
            <a:pPr algn="r"/>
            <a:r>
              <a:rPr lang="ja-JP" altLang="en-US" sz="1000" dirty="0" smtClean="0">
                <a:solidFill>
                  <a:srgbClr val="CC3300"/>
                </a:solidFill>
                <a:latin typeface="メイリオ"/>
                <a:ea typeface="メイリオ"/>
                <a:cs typeface="メイリオ"/>
              </a:rPr>
              <a:t>スマートグリッド</a:t>
            </a:r>
            <a:endParaRPr kumimoji="1" lang="en-US" altLang="ja-JP" sz="1000" dirty="0" smtClean="0">
              <a:solidFill>
                <a:srgbClr val="CC3300"/>
              </a:solidFill>
              <a:latin typeface="メイリオ"/>
              <a:ea typeface="メイリオ"/>
              <a:cs typeface="メイリオ"/>
            </a:endParaRPr>
          </a:p>
          <a:p>
            <a:pPr algn="r"/>
            <a:r>
              <a:rPr lang="ja-JP" altLang="en-US" sz="1000" dirty="0" smtClean="0">
                <a:solidFill>
                  <a:srgbClr val="CC3300"/>
                </a:solidFill>
                <a:latin typeface="メイリオ"/>
                <a:ea typeface="メイリオ"/>
                <a:cs typeface="メイリオ"/>
              </a:rPr>
              <a:t>住宅機器</a:t>
            </a:r>
            <a:endParaRPr kumimoji="1" lang="en-US" altLang="ja-JP" sz="1000" dirty="0" smtClean="0">
              <a:solidFill>
                <a:srgbClr val="CC3300"/>
              </a:solidFill>
              <a:latin typeface="メイリオ"/>
              <a:ea typeface="メイリオ"/>
              <a:cs typeface="メイリオ"/>
            </a:endParaRPr>
          </a:p>
          <a:p>
            <a:pPr algn="r"/>
            <a:r>
              <a:rPr lang="ja-JP" altLang="en-US" sz="1000" dirty="0" smtClean="0">
                <a:solidFill>
                  <a:srgbClr val="CC3300"/>
                </a:solidFill>
                <a:latin typeface="メイリオ"/>
                <a:ea typeface="メイリオ"/>
                <a:cs typeface="メイリオ"/>
              </a:rPr>
              <a:t>家電製品</a:t>
            </a:r>
            <a:endParaRPr lang="en-US" altLang="ja-JP" sz="1000" dirty="0" smtClean="0">
              <a:solidFill>
                <a:srgbClr val="CC3300"/>
              </a:solidFill>
              <a:latin typeface="メイリオ"/>
              <a:ea typeface="メイリオ"/>
              <a:cs typeface="メイリオ"/>
            </a:endParaRPr>
          </a:p>
          <a:p>
            <a:pPr algn="r"/>
            <a:r>
              <a:rPr kumimoji="1" lang="ja-JP" altLang="en-US" sz="1000" dirty="0" smtClean="0">
                <a:solidFill>
                  <a:srgbClr val="CC3300"/>
                </a:solidFill>
                <a:latin typeface="メイリオ"/>
                <a:ea typeface="メイリオ"/>
                <a:cs typeface="メイリオ"/>
              </a:rPr>
              <a:t>医療機器</a:t>
            </a:r>
            <a:endParaRPr kumimoji="1" lang="en-US" altLang="ja-JP" sz="1000" dirty="0" smtClean="0">
              <a:solidFill>
                <a:srgbClr val="CC3300"/>
              </a:solidFill>
              <a:latin typeface="メイリオ"/>
              <a:ea typeface="メイリオ"/>
              <a:cs typeface="メイリオ"/>
            </a:endParaRPr>
          </a:p>
          <a:p>
            <a:pPr algn="r"/>
            <a:r>
              <a:rPr kumimoji="1" lang="ja-JP" altLang="en-US" sz="1000" dirty="0" smtClean="0">
                <a:solidFill>
                  <a:srgbClr val="CC3300"/>
                </a:solidFill>
                <a:latin typeface="メイリオ"/>
                <a:ea typeface="メイリオ"/>
                <a:cs typeface="メイリオ"/>
              </a:rPr>
              <a:t>産業機械</a:t>
            </a:r>
            <a:endParaRPr kumimoji="1" lang="en-US" altLang="ja-JP" sz="1000" dirty="0" smtClean="0">
              <a:solidFill>
                <a:srgbClr val="CC3300"/>
              </a:solidFill>
              <a:latin typeface="メイリオ"/>
              <a:ea typeface="メイリオ"/>
              <a:cs typeface="メイリオ"/>
            </a:endParaRPr>
          </a:p>
          <a:p>
            <a:pPr algn="r"/>
            <a:r>
              <a:rPr lang="ja-JP" altLang="en-US" sz="1000" dirty="0" smtClean="0">
                <a:solidFill>
                  <a:srgbClr val="CC3300"/>
                </a:solidFill>
                <a:latin typeface="メイリオ"/>
                <a:ea typeface="メイリオ"/>
                <a:cs typeface="メイリオ"/>
              </a:rPr>
              <a:t>宇宙衛星</a:t>
            </a:r>
            <a:endParaRPr lang="en-US" altLang="ja-JP" sz="1000" dirty="0" smtClean="0">
              <a:solidFill>
                <a:srgbClr val="CC3300"/>
              </a:solidFill>
              <a:latin typeface="メイリオ"/>
              <a:ea typeface="メイリオ"/>
              <a:cs typeface="メイリオ"/>
            </a:endParaRPr>
          </a:p>
          <a:p>
            <a:pPr algn="r"/>
            <a:r>
              <a:rPr kumimoji="1" lang="ja-JP" altLang="en-US" sz="1000" dirty="0" smtClean="0">
                <a:solidFill>
                  <a:srgbClr val="CC3300"/>
                </a:solidFill>
                <a:latin typeface="メイリオ"/>
                <a:ea typeface="メイリオ"/>
                <a:cs typeface="メイリオ"/>
              </a:rPr>
              <a:t>ロボット</a:t>
            </a:r>
            <a:endParaRPr kumimoji="1" lang="en-US" altLang="ja-JP" sz="1000" dirty="0" smtClean="0">
              <a:solidFill>
                <a:srgbClr val="CC3300"/>
              </a:solidFill>
              <a:latin typeface="メイリオ"/>
              <a:ea typeface="メイリオ"/>
              <a:cs typeface="メイリオ"/>
            </a:endParaRPr>
          </a:p>
          <a:p>
            <a:pPr algn="r"/>
            <a:r>
              <a:rPr lang="ja-JP" altLang="en-US" sz="1000" dirty="0" smtClean="0">
                <a:solidFill>
                  <a:srgbClr val="CC3300"/>
                </a:solidFill>
                <a:latin typeface="メイリオ"/>
                <a:ea typeface="メイリオ"/>
                <a:cs typeface="メイリオ"/>
              </a:rPr>
              <a:t>・・・</a:t>
            </a:r>
            <a:endParaRPr kumimoji="1" lang="ja-JP" altLang="en-US" sz="1000" dirty="0" smtClean="0">
              <a:solidFill>
                <a:srgbClr val="CC3300"/>
              </a:solidFill>
              <a:latin typeface="メイリオ"/>
              <a:ea typeface="メイリオ"/>
              <a:cs typeface="メイリオ"/>
            </a:endParaRPr>
          </a:p>
        </p:txBody>
      </p:sp>
      <p:sp>
        <p:nvSpPr>
          <p:cNvPr id="50" name="正方形/長方形 49"/>
          <p:cNvSpPr/>
          <p:nvPr/>
        </p:nvSpPr>
        <p:spPr bwMode="auto">
          <a:xfrm>
            <a:off x="971600" y="1124744"/>
            <a:ext cx="504056" cy="2880320"/>
          </a:xfrm>
          <a:prstGeom prst="rect">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a:latin typeface="メイリオ"/>
                <a:ea typeface="メイリオ"/>
                <a:cs typeface="メイリオ"/>
              </a:rPr>
              <a:t>クラウド</a:t>
            </a:r>
          </a:p>
        </p:txBody>
      </p:sp>
      <p:sp>
        <p:nvSpPr>
          <p:cNvPr id="51" name="正方形/長方形 50"/>
          <p:cNvSpPr/>
          <p:nvPr/>
        </p:nvSpPr>
        <p:spPr bwMode="auto">
          <a:xfrm>
            <a:off x="971600" y="4797152"/>
            <a:ext cx="504056" cy="1656184"/>
          </a:xfrm>
          <a:prstGeom prst="rect">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effectLst/>
                <a:latin typeface="メイリオ"/>
                <a:ea typeface="メイリオ"/>
                <a:cs typeface="メイリオ"/>
              </a:rPr>
              <a:t>モノ</a:t>
            </a:r>
          </a:p>
        </p:txBody>
      </p:sp>
      <p:sp>
        <p:nvSpPr>
          <p:cNvPr id="38" name="上矢印 37"/>
          <p:cNvSpPr/>
          <p:nvPr/>
        </p:nvSpPr>
        <p:spPr bwMode="auto">
          <a:xfrm flipV="1">
            <a:off x="6516440" y="3429000"/>
            <a:ext cx="720080" cy="1512168"/>
          </a:xfrm>
          <a:prstGeom prst="upArrow">
            <a:avLst/>
          </a:prstGeom>
          <a:solidFill>
            <a:schemeClr val="accent6">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45" name="テキスト ボックス 44"/>
          <p:cNvSpPr txBox="1"/>
          <p:nvPr/>
        </p:nvSpPr>
        <p:spPr>
          <a:xfrm>
            <a:off x="2735674" y="4142518"/>
            <a:ext cx="1313180" cy="461665"/>
          </a:xfrm>
          <a:prstGeom prst="rect">
            <a:avLst/>
          </a:prstGeom>
          <a:noFill/>
        </p:spPr>
        <p:txBody>
          <a:bodyPr wrap="none" rtlCol="0">
            <a:spAutoFit/>
          </a:bodyPr>
          <a:lstStyle/>
          <a:p>
            <a:pPr algn="r"/>
            <a:r>
              <a:rPr kumimoji="1" lang="ja-JP" altLang="en-US" sz="800" dirty="0" smtClean="0">
                <a:latin typeface="メイリオ"/>
                <a:ea typeface="メイリオ"/>
                <a:cs typeface="メイリオ"/>
              </a:rPr>
              <a:t>インターネット</a:t>
            </a:r>
            <a:endParaRPr kumimoji="1" lang="en-US" altLang="ja-JP" sz="800" dirty="0" smtClean="0">
              <a:latin typeface="メイリオ"/>
              <a:ea typeface="メイリオ"/>
              <a:cs typeface="メイリオ"/>
            </a:endParaRPr>
          </a:p>
          <a:p>
            <a:pPr algn="r"/>
            <a:r>
              <a:rPr lang="ja-JP" altLang="en-US" sz="800" dirty="0" smtClean="0">
                <a:latin typeface="メイリオ"/>
                <a:ea typeface="メイリオ"/>
                <a:cs typeface="メイリオ"/>
              </a:rPr>
              <a:t>モバイル・ネットワーク</a:t>
            </a:r>
            <a:endParaRPr lang="en-US" altLang="ja-JP" sz="800" dirty="0" smtClean="0">
              <a:latin typeface="メイリオ"/>
              <a:ea typeface="メイリオ"/>
              <a:cs typeface="メイリオ"/>
            </a:endParaRPr>
          </a:p>
          <a:p>
            <a:pPr algn="r"/>
            <a:r>
              <a:rPr kumimoji="1" lang="ja-JP" altLang="en-US" sz="800" dirty="0" smtClean="0">
                <a:latin typeface="メイリオ"/>
                <a:ea typeface="メイリオ"/>
                <a:cs typeface="メイリオ"/>
              </a:rPr>
              <a:t>センサー・ネットワーク</a:t>
            </a:r>
          </a:p>
        </p:txBody>
      </p:sp>
    </p:spTree>
    <p:extLst>
      <p:ext uri="{BB962C8B-B14F-4D97-AF65-F5344CB8AC3E}">
        <p14:creationId xmlns:p14="http://schemas.microsoft.com/office/powerpoint/2010/main" val="24021804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IoT</a:t>
            </a:r>
            <a:r>
              <a:rPr kumimoji="1" lang="ja-JP" altLang="en-US" dirty="0" smtClean="0"/>
              <a:t>の使われ方</a:t>
            </a:r>
            <a:endParaRPr kumimoji="1" lang="ja-JP" altLang="en-US" dirty="0"/>
          </a:p>
        </p:txBody>
      </p:sp>
      <p:sp>
        <p:nvSpPr>
          <p:cNvPr id="3" name="正方形/長方形 2"/>
          <p:cNvSpPr/>
          <p:nvPr/>
        </p:nvSpPr>
        <p:spPr bwMode="auto">
          <a:xfrm>
            <a:off x="1619672" y="4797152"/>
            <a:ext cx="6480720" cy="1656184"/>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4" name="正方形/長方形 3"/>
          <p:cNvSpPr/>
          <p:nvPr/>
        </p:nvSpPr>
        <p:spPr bwMode="auto">
          <a:xfrm>
            <a:off x="4392489" y="4941168"/>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5" name="正方形/長方形 4"/>
          <p:cNvSpPr/>
          <p:nvPr/>
        </p:nvSpPr>
        <p:spPr bwMode="auto">
          <a:xfrm>
            <a:off x="4464497" y="5013176"/>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通信</a:t>
            </a:r>
          </a:p>
        </p:txBody>
      </p:sp>
      <p:sp>
        <p:nvSpPr>
          <p:cNvPr id="6" name="正方形/長方形 5"/>
          <p:cNvSpPr/>
          <p:nvPr/>
        </p:nvSpPr>
        <p:spPr bwMode="auto">
          <a:xfrm>
            <a:off x="4464497"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センサ</a:t>
            </a:r>
          </a:p>
        </p:txBody>
      </p:sp>
      <p:sp>
        <p:nvSpPr>
          <p:cNvPr id="7" name="正方形/長方形 6"/>
          <p:cNvSpPr/>
          <p:nvPr/>
        </p:nvSpPr>
        <p:spPr bwMode="auto">
          <a:xfrm>
            <a:off x="4464497" y="602128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メイリオ"/>
                <a:ea typeface="メイリオ"/>
                <a:cs typeface="メイリオ"/>
              </a:rPr>
              <a:t>IF</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8" name="正方形/長方形 7"/>
          <p:cNvSpPr/>
          <p:nvPr/>
        </p:nvSpPr>
        <p:spPr bwMode="auto">
          <a:xfrm>
            <a:off x="4896545"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メイリオ"/>
                <a:ea typeface="メイリオ"/>
                <a:cs typeface="メイリオ"/>
              </a:rPr>
              <a:t>処理</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9" name="正方形/長方形 8"/>
          <p:cNvSpPr/>
          <p:nvPr/>
        </p:nvSpPr>
        <p:spPr bwMode="auto">
          <a:xfrm>
            <a:off x="3419872" y="4941168"/>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10" name="正方形/長方形 9"/>
          <p:cNvSpPr/>
          <p:nvPr/>
        </p:nvSpPr>
        <p:spPr bwMode="auto">
          <a:xfrm>
            <a:off x="3491880" y="5013176"/>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通信</a:t>
            </a:r>
          </a:p>
        </p:txBody>
      </p:sp>
      <p:sp>
        <p:nvSpPr>
          <p:cNvPr id="11" name="正方形/長方形 10"/>
          <p:cNvSpPr/>
          <p:nvPr/>
        </p:nvSpPr>
        <p:spPr bwMode="auto">
          <a:xfrm>
            <a:off x="3491880"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センサ</a:t>
            </a:r>
          </a:p>
        </p:txBody>
      </p:sp>
      <p:sp>
        <p:nvSpPr>
          <p:cNvPr id="12" name="正方形/長方形 11"/>
          <p:cNvSpPr/>
          <p:nvPr/>
        </p:nvSpPr>
        <p:spPr bwMode="auto">
          <a:xfrm>
            <a:off x="3491880" y="602128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メイリオ"/>
                <a:ea typeface="メイリオ"/>
                <a:cs typeface="メイリオ"/>
              </a:rPr>
              <a:t>IF</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13" name="正方形/長方形 12"/>
          <p:cNvSpPr/>
          <p:nvPr/>
        </p:nvSpPr>
        <p:spPr bwMode="auto">
          <a:xfrm>
            <a:off x="3923928"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メイリオ"/>
                <a:ea typeface="メイリオ"/>
                <a:cs typeface="メイリオ"/>
              </a:rPr>
              <a:t>処理</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14" name="正方形/長方形 13"/>
          <p:cNvSpPr/>
          <p:nvPr/>
        </p:nvSpPr>
        <p:spPr bwMode="auto">
          <a:xfrm>
            <a:off x="5364088" y="4941168"/>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15" name="正方形/長方形 14"/>
          <p:cNvSpPr/>
          <p:nvPr/>
        </p:nvSpPr>
        <p:spPr bwMode="auto">
          <a:xfrm>
            <a:off x="5436096" y="5013176"/>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通信</a:t>
            </a:r>
          </a:p>
        </p:txBody>
      </p:sp>
      <p:sp>
        <p:nvSpPr>
          <p:cNvPr id="16" name="正方形/長方形 15"/>
          <p:cNvSpPr/>
          <p:nvPr/>
        </p:nvSpPr>
        <p:spPr bwMode="auto">
          <a:xfrm>
            <a:off x="5436096"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センサ</a:t>
            </a:r>
          </a:p>
        </p:txBody>
      </p:sp>
      <p:sp>
        <p:nvSpPr>
          <p:cNvPr id="17" name="正方形/長方形 16"/>
          <p:cNvSpPr/>
          <p:nvPr/>
        </p:nvSpPr>
        <p:spPr bwMode="auto">
          <a:xfrm>
            <a:off x="5436096" y="602128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メイリオ"/>
                <a:ea typeface="メイリオ"/>
                <a:cs typeface="メイリオ"/>
              </a:rPr>
              <a:t>IF</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18" name="正方形/長方形 17"/>
          <p:cNvSpPr/>
          <p:nvPr/>
        </p:nvSpPr>
        <p:spPr bwMode="auto">
          <a:xfrm>
            <a:off x="5868144"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メイリオ"/>
                <a:ea typeface="メイリオ"/>
                <a:cs typeface="メイリオ"/>
              </a:rPr>
              <a:t>処理</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19" name="テキスト ボックス 18"/>
          <p:cNvSpPr txBox="1"/>
          <p:nvPr/>
        </p:nvSpPr>
        <p:spPr>
          <a:xfrm>
            <a:off x="1619673" y="4797152"/>
            <a:ext cx="1005403" cy="584776"/>
          </a:xfrm>
          <a:prstGeom prst="rect">
            <a:avLst/>
          </a:prstGeom>
          <a:noFill/>
        </p:spPr>
        <p:txBody>
          <a:bodyPr wrap="none" rtlCol="0">
            <a:spAutoFit/>
          </a:bodyPr>
          <a:lstStyle/>
          <a:p>
            <a:pPr algn="ctr"/>
            <a:r>
              <a:rPr kumimoji="1" lang="ja-JP" altLang="en-US" sz="3200" dirty="0" smtClean="0">
                <a:solidFill>
                  <a:srgbClr val="CC3300"/>
                </a:solidFill>
                <a:latin typeface="メイリオ"/>
                <a:ea typeface="メイリオ"/>
                <a:cs typeface="メイリオ"/>
              </a:rPr>
              <a:t>医療</a:t>
            </a:r>
          </a:p>
        </p:txBody>
      </p:sp>
      <p:sp>
        <p:nvSpPr>
          <p:cNvPr id="20" name="テキスト ボックス 19"/>
          <p:cNvSpPr txBox="1"/>
          <p:nvPr/>
        </p:nvSpPr>
        <p:spPr>
          <a:xfrm>
            <a:off x="6372200" y="5444207"/>
            <a:ext cx="1604462" cy="553998"/>
          </a:xfrm>
          <a:prstGeom prst="rect">
            <a:avLst/>
          </a:prstGeom>
          <a:noFill/>
        </p:spPr>
        <p:txBody>
          <a:bodyPr wrap="square" rtlCol="0">
            <a:spAutoFit/>
          </a:bodyPr>
          <a:lstStyle/>
          <a:p>
            <a:pPr algn="r"/>
            <a:r>
              <a:rPr kumimoji="1" lang="ja-JP" altLang="en-US" sz="1000" dirty="0" smtClean="0">
                <a:solidFill>
                  <a:srgbClr val="CC3300"/>
                </a:solidFill>
                <a:latin typeface="メイリオ"/>
                <a:ea typeface="メイリオ"/>
                <a:cs typeface="メイリオ"/>
              </a:rPr>
              <a:t>ウェアラブル・デバイス</a:t>
            </a:r>
            <a:endParaRPr kumimoji="1" lang="en-US" altLang="ja-JP" sz="1000" dirty="0" smtClean="0">
              <a:solidFill>
                <a:srgbClr val="CC3300"/>
              </a:solidFill>
              <a:latin typeface="メイリオ"/>
              <a:ea typeface="メイリオ"/>
              <a:cs typeface="メイリオ"/>
            </a:endParaRPr>
          </a:p>
          <a:p>
            <a:pPr algn="r"/>
            <a:r>
              <a:rPr lang="ja-JP" altLang="en-US" sz="1000" dirty="0" smtClean="0">
                <a:solidFill>
                  <a:srgbClr val="CC3300"/>
                </a:solidFill>
                <a:latin typeface="メイリオ"/>
                <a:ea typeface="メイリオ"/>
                <a:cs typeface="メイリオ"/>
              </a:rPr>
              <a:t>遠隔診察機器</a:t>
            </a:r>
            <a:endParaRPr lang="en-US" altLang="ja-JP" sz="1000" dirty="0" smtClean="0">
              <a:solidFill>
                <a:srgbClr val="CC3300"/>
              </a:solidFill>
              <a:latin typeface="メイリオ"/>
              <a:ea typeface="メイリオ"/>
              <a:cs typeface="メイリオ"/>
            </a:endParaRPr>
          </a:p>
          <a:p>
            <a:pPr algn="r"/>
            <a:r>
              <a:rPr lang="ja-JP" altLang="en-US" sz="1000" dirty="0" smtClean="0">
                <a:solidFill>
                  <a:srgbClr val="CC3300"/>
                </a:solidFill>
                <a:latin typeface="メイリオ"/>
                <a:ea typeface="メイリオ"/>
                <a:cs typeface="メイリオ"/>
              </a:rPr>
              <a:t>医療・検査機器</a:t>
            </a:r>
            <a:endParaRPr kumimoji="1" lang="en-US" altLang="ja-JP" sz="1000" dirty="0" smtClean="0">
              <a:solidFill>
                <a:srgbClr val="CC3300"/>
              </a:solidFill>
              <a:latin typeface="メイリオ"/>
              <a:ea typeface="メイリオ"/>
              <a:cs typeface="メイリオ"/>
            </a:endParaRPr>
          </a:p>
        </p:txBody>
      </p:sp>
      <p:sp>
        <p:nvSpPr>
          <p:cNvPr id="21" name="正方形/長方形 20"/>
          <p:cNvSpPr/>
          <p:nvPr/>
        </p:nvSpPr>
        <p:spPr bwMode="auto">
          <a:xfrm>
            <a:off x="971600" y="1052736"/>
            <a:ext cx="504056" cy="5400600"/>
          </a:xfrm>
          <a:prstGeom prst="rect">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effectLst/>
                <a:latin typeface="メイリオ"/>
                <a:ea typeface="メイリオ"/>
                <a:cs typeface="メイリオ"/>
              </a:rPr>
              <a:t>モノ</a:t>
            </a:r>
          </a:p>
        </p:txBody>
      </p:sp>
      <p:sp>
        <p:nvSpPr>
          <p:cNvPr id="22" name="テキスト ボックス 21"/>
          <p:cNvSpPr txBox="1"/>
          <p:nvPr/>
        </p:nvSpPr>
        <p:spPr>
          <a:xfrm>
            <a:off x="1763688" y="5444207"/>
            <a:ext cx="1582484" cy="577081"/>
          </a:xfrm>
          <a:prstGeom prst="rect">
            <a:avLst/>
          </a:prstGeom>
          <a:noFill/>
        </p:spPr>
        <p:txBody>
          <a:bodyPr wrap="none" rtlCol="0">
            <a:spAutoFit/>
          </a:bodyPr>
          <a:lstStyle/>
          <a:p>
            <a:pPr marL="171450" indent="-171450">
              <a:buFont typeface="Wingdings" charset="2"/>
              <a:buChar char="v"/>
            </a:pPr>
            <a:r>
              <a:rPr kumimoji="1" lang="ja-JP" altLang="en-US" sz="1050" dirty="0" smtClean="0">
                <a:solidFill>
                  <a:srgbClr val="CC3300"/>
                </a:solidFill>
                <a:latin typeface="メイリオ"/>
                <a:ea typeface="メイリオ"/>
                <a:cs typeface="メイリオ"/>
              </a:rPr>
              <a:t>遠隔医療</a:t>
            </a:r>
            <a:endParaRPr kumimoji="1" lang="en-US" altLang="ja-JP" sz="1050" dirty="0" smtClean="0">
              <a:solidFill>
                <a:srgbClr val="CC3300"/>
              </a:solidFill>
              <a:latin typeface="メイリオ"/>
              <a:ea typeface="メイリオ"/>
              <a:cs typeface="メイリオ"/>
            </a:endParaRPr>
          </a:p>
          <a:p>
            <a:pPr marL="171450" indent="-171450">
              <a:buFont typeface="Wingdings" charset="2"/>
              <a:buChar char="v"/>
            </a:pPr>
            <a:r>
              <a:rPr lang="ja-JP" altLang="en-US" sz="1050" dirty="0" smtClean="0">
                <a:solidFill>
                  <a:srgbClr val="CC3300"/>
                </a:solidFill>
                <a:latin typeface="メイリオ"/>
                <a:ea typeface="メイリオ"/>
                <a:cs typeface="メイリオ"/>
              </a:rPr>
              <a:t>予防診断</a:t>
            </a:r>
            <a:endParaRPr lang="en-US" altLang="ja-JP" sz="1050" dirty="0" smtClean="0">
              <a:solidFill>
                <a:srgbClr val="CC3300"/>
              </a:solidFill>
              <a:latin typeface="メイリオ"/>
              <a:ea typeface="メイリオ"/>
              <a:cs typeface="メイリオ"/>
            </a:endParaRPr>
          </a:p>
          <a:p>
            <a:pPr marL="171450" indent="-171450">
              <a:buFont typeface="Wingdings" charset="2"/>
              <a:buChar char="v"/>
            </a:pPr>
            <a:r>
              <a:rPr kumimoji="1" lang="ja-JP" altLang="en-US" sz="1050" dirty="0" smtClean="0">
                <a:solidFill>
                  <a:srgbClr val="CC3300"/>
                </a:solidFill>
                <a:latin typeface="メイリオ"/>
                <a:ea typeface="メイリオ"/>
                <a:cs typeface="メイリオ"/>
              </a:rPr>
              <a:t>検査・医療機器管理</a:t>
            </a:r>
          </a:p>
        </p:txBody>
      </p:sp>
      <p:sp>
        <p:nvSpPr>
          <p:cNvPr id="23" name="正方形/長方形 22"/>
          <p:cNvSpPr/>
          <p:nvPr/>
        </p:nvSpPr>
        <p:spPr bwMode="auto">
          <a:xfrm>
            <a:off x="1619672" y="2924944"/>
            <a:ext cx="6480720" cy="1656184"/>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24" name="正方形/長方形 23"/>
          <p:cNvSpPr/>
          <p:nvPr/>
        </p:nvSpPr>
        <p:spPr bwMode="auto">
          <a:xfrm>
            <a:off x="4392489" y="3068960"/>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25" name="正方形/長方形 24"/>
          <p:cNvSpPr/>
          <p:nvPr/>
        </p:nvSpPr>
        <p:spPr bwMode="auto">
          <a:xfrm>
            <a:off x="4464497" y="314096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通信</a:t>
            </a:r>
          </a:p>
        </p:txBody>
      </p:sp>
      <p:sp>
        <p:nvSpPr>
          <p:cNvPr id="26" name="正方形/長方形 25"/>
          <p:cNvSpPr/>
          <p:nvPr/>
        </p:nvSpPr>
        <p:spPr bwMode="auto">
          <a:xfrm>
            <a:off x="4464497" y="3429000"/>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センサ</a:t>
            </a:r>
          </a:p>
        </p:txBody>
      </p:sp>
      <p:sp>
        <p:nvSpPr>
          <p:cNvPr id="27" name="正方形/長方形 26"/>
          <p:cNvSpPr/>
          <p:nvPr/>
        </p:nvSpPr>
        <p:spPr bwMode="auto">
          <a:xfrm>
            <a:off x="4464497" y="4149080"/>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メイリオ"/>
                <a:ea typeface="メイリオ"/>
                <a:cs typeface="メイリオ"/>
              </a:rPr>
              <a:t>IF</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28" name="正方形/長方形 27"/>
          <p:cNvSpPr/>
          <p:nvPr/>
        </p:nvSpPr>
        <p:spPr bwMode="auto">
          <a:xfrm>
            <a:off x="4896545" y="3429000"/>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メイリオ"/>
                <a:ea typeface="メイリオ"/>
                <a:cs typeface="メイリオ"/>
              </a:rPr>
              <a:t>処理</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29" name="正方形/長方形 28"/>
          <p:cNvSpPr/>
          <p:nvPr/>
        </p:nvSpPr>
        <p:spPr bwMode="auto">
          <a:xfrm>
            <a:off x="3419872" y="3068960"/>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30" name="正方形/長方形 29"/>
          <p:cNvSpPr/>
          <p:nvPr/>
        </p:nvSpPr>
        <p:spPr bwMode="auto">
          <a:xfrm>
            <a:off x="3491880" y="314096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通信</a:t>
            </a:r>
          </a:p>
        </p:txBody>
      </p:sp>
      <p:sp>
        <p:nvSpPr>
          <p:cNvPr id="31" name="正方形/長方形 30"/>
          <p:cNvSpPr/>
          <p:nvPr/>
        </p:nvSpPr>
        <p:spPr bwMode="auto">
          <a:xfrm>
            <a:off x="3491880" y="3429000"/>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センサ</a:t>
            </a:r>
          </a:p>
        </p:txBody>
      </p:sp>
      <p:sp>
        <p:nvSpPr>
          <p:cNvPr id="32" name="正方形/長方形 31"/>
          <p:cNvSpPr/>
          <p:nvPr/>
        </p:nvSpPr>
        <p:spPr bwMode="auto">
          <a:xfrm>
            <a:off x="3491880" y="4149080"/>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メイリオ"/>
                <a:ea typeface="メイリオ"/>
                <a:cs typeface="メイリオ"/>
              </a:rPr>
              <a:t>IF</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33" name="正方形/長方形 32"/>
          <p:cNvSpPr/>
          <p:nvPr/>
        </p:nvSpPr>
        <p:spPr bwMode="auto">
          <a:xfrm>
            <a:off x="3923928" y="3429000"/>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メイリオ"/>
                <a:ea typeface="メイリオ"/>
                <a:cs typeface="メイリオ"/>
              </a:rPr>
              <a:t>処理</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34" name="正方形/長方形 33"/>
          <p:cNvSpPr/>
          <p:nvPr/>
        </p:nvSpPr>
        <p:spPr bwMode="auto">
          <a:xfrm>
            <a:off x="5364088" y="3068960"/>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35" name="正方形/長方形 34"/>
          <p:cNvSpPr/>
          <p:nvPr/>
        </p:nvSpPr>
        <p:spPr bwMode="auto">
          <a:xfrm>
            <a:off x="5436096" y="314096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通信</a:t>
            </a:r>
          </a:p>
        </p:txBody>
      </p:sp>
      <p:sp>
        <p:nvSpPr>
          <p:cNvPr id="36" name="正方形/長方形 35"/>
          <p:cNvSpPr/>
          <p:nvPr/>
        </p:nvSpPr>
        <p:spPr bwMode="auto">
          <a:xfrm>
            <a:off x="5436096" y="3429000"/>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センサ</a:t>
            </a:r>
          </a:p>
        </p:txBody>
      </p:sp>
      <p:sp>
        <p:nvSpPr>
          <p:cNvPr id="37" name="正方形/長方形 36"/>
          <p:cNvSpPr/>
          <p:nvPr/>
        </p:nvSpPr>
        <p:spPr bwMode="auto">
          <a:xfrm>
            <a:off x="5436096" y="4149080"/>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メイリオ"/>
                <a:ea typeface="メイリオ"/>
                <a:cs typeface="メイリオ"/>
              </a:rPr>
              <a:t>IF</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38" name="正方形/長方形 37"/>
          <p:cNvSpPr/>
          <p:nvPr/>
        </p:nvSpPr>
        <p:spPr bwMode="auto">
          <a:xfrm>
            <a:off x="5868144" y="3429000"/>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メイリオ"/>
                <a:ea typeface="メイリオ"/>
                <a:cs typeface="メイリオ"/>
              </a:rPr>
              <a:t>処理</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39" name="テキスト ボックス 38"/>
          <p:cNvSpPr txBox="1"/>
          <p:nvPr/>
        </p:nvSpPr>
        <p:spPr>
          <a:xfrm>
            <a:off x="1619672" y="2924944"/>
            <a:ext cx="1620957" cy="523220"/>
          </a:xfrm>
          <a:prstGeom prst="rect">
            <a:avLst/>
          </a:prstGeom>
          <a:noFill/>
        </p:spPr>
        <p:txBody>
          <a:bodyPr wrap="none" rtlCol="0">
            <a:spAutoFit/>
          </a:bodyPr>
          <a:lstStyle/>
          <a:p>
            <a:r>
              <a:rPr kumimoji="1" lang="ja-JP" altLang="en-US" sz="1400" dirty="0" smtClean="0">
                <a:solidFill>
                  <a:srgbClr val="CC3300"/>
                </a:solidFill>
                <a:latin typeface="メイリオ"/>
                <a:ea typeface="メイリオ"/>
                <a:cs typeface="メイリオ"/>
              </a:rPr>
              <a:t>スマートグリッド</a:t>
            </a:r>
          </a:p>
          <a:p>
            <a:r>
              <a:rPr kumimoji="1" lang="ja-JP" altLang="en-US" sz="1400" dirty="0" smtClean="0">
                <a:solidFill>
                  <a:srgbClr val="CC3300"/>
                </a:solidFill>
                <a:latin typeface="メイリオ"/>
                <a:ea typeface="メイリオ"/>
                <a:cs typeface="メイリオ"/>
              </a:rPr>
              <a:t>スマートホーム</a:t>
            </a:r>
            <a:endParaRPr kumimoji="1" lang="en-US" altLang="ja-JP" sz="1400" dirty="0" smtClean="0">
              <a:solidFill>
                <a:srgbClr val="CC3300"/>
              </a:solidFill>
              <a:latin typeface="メイリオ"/>
              <a:ea typeface="メイリオ"/>
              <a:cs typeface="メイリオ"/>
            </a:endParaRPr>
          </a:p>
        </p:txBody>
      </p:sp>
      <p:sp>
        <p:nvSpPr>
          <p:cNvPr id="40" name="テキスト ボックス 39"/>
          <p:cNvSpPr txBox="1"/>
          <p:nvPr/>
        </p:nvSpPr>
        <p:spPr>
          <a:xfrm>
            <a:off x="6372200" y="3571999"/>
            <a:ext cx="1604462" cy="553998"/>
          </a:xfrm>
          <a:prstGeom prst="rect">
            <a:avLst/>
          </a:prstGeom>
          <a:noFill/>
        </p:spPr>
        <p:txBody>
          <a:bodyPr wrap="square" rtlCol="0">
            <a:spAutoFit/>
          </a:bodyPr>
          <a:lstStyle/>
          <a:p>
            <a:pPr algn="r"/>
            <a:r>
              <a:rPr kumimoji="1" lang="ja-JP" altLang="en-US" sz="1000" dirty="0" smtClean="0">
                <a:solidFill>
                  <a:srgbClr val="CC3300"/>
                </a:solidFill>
                <a:latin typeface="メイリオ"/>
                <a:ea typeface="メイリオ"/>
                <a:cs typeface="メイリオ"/>
              </a:rPr>
              <a:t>スマートメーター</a:t>
            </a:r>
            <a:endParaRPr kumimoji="1" lang="en-US" altLang="ja-JP" sz="1000" dirty="0" smtClean="0">
              <a:solidFill>
                <a:srgbClr val="CC3300"/>
              </a:solidFill>
              <a:latin typeface="メイリオ"/>
              <a:ea typeface="メイリオ"/>
              <a:cs typeface="メイリオ"/>
            </a:endParaRPr>
          </a:p>
          <a:p>
            <a:pPr algn="r"/>
            <a:r>
              <a:rPr lang="ja-JP" altLang="en-US" sz="1000" dirty="0" smtClean="0">
                <a:solidFill>
                  <a:srgbClr val="CC3300"/>
                </a:solidFill>
                <a:latin typeface="メイリオ"/>
                <a:ea typeface="メイリオ"/>
                <a:cs typeface="メイリオ"/>
              </a:rPr>
              <a:t>サーモスタット</a:t>
            </a:r>
            <a:endParaRPr lang="en-US" altLang="ja-JP" sz="1000" dirty="0" smtClean="0">
              <a:solidFill>
                <a:srgbClr val="CC3300"/>
              </a:solidFill>
              <a:latin typeface="メイリオ"/>
              <a:ea typeface="メイリオ"/>
              <a:cs typeface="メイリオ"/>
            </a:endParaRPr>
          </a:p>
          <a:p>
            <a:pPr algn="r"/>
            <a:r>
              <a:rPr kumimoji="1" lang="ja-JP" altLang="en-US" sz="1000" dirty="0" smtClean="0">
                <a:solidFill>
                  <a:srgbClr val="CC3300"/>
                </a:solidFill>
                <a:latin typeface="メイリオ"/>
                <a:ea typeface="メイリオ"/>
                <a:cs typeface="メイリオ"/>
              </a:rPr>
              <a:t>燃料パイプライン</a:t>
            </a:r>
            <a:endParaRPr kumimoji="1" lang="en-US" altLang="ja-JP" sz="1000" dirty="0" smtClean="0">
              <a:solidFill>
                <a:srgbClr val="CC3300"/>
              </a:solidFill>
              <a:latin typeface="メイリオ"/>
              <a:ea typeface="メイリオ"/>
              <a:cs typeface="メイリオ"/>
            </a:endParaRPr>
          </a:p>
        </p:txBody>
      </p:sp>
      <p:sp>
        <p:nvSpPr>
          <p:cNvPr id="41" name="テキスト ボックス 40"/>
          <p:cNvSpPr txBox="1"/>
          <p:nvPr/>
        </p:nvSpPr>
        <p:spPr>
          <a:xfrm>
            <a:off x="1763688" y="3571999"/>
            <a:ext cx="1697901" cy="577081"/>
          </a:xfrm>
          <a:prstGeom prst="rect">
            <a:avLst/>
          </a:prstGeom>
          <a:noFill/>
        </p:spPr>
        <p:txBody>
          <a:bodyPr wrap="none" rtlCol="0">
            <a:spAutoFit/>
          </a:bodyPr>
          <a:lstStyle/>
          <a:p>
            <a:pPr marL="171450" indent="-171450">
              <a:buFont typeface="Wingdings" charset="2"/>
              <a:buChar char="v"/>
            </a:pPr>
            <a:r>
              <a:rPr lang="ja-JP" altLang="en-US" sz="1050" dirty="0" smtClean="0">
                <a:solidFill>
                  <a:srgbClr val="CC3300"/>
                </a:solidFill>
                <a:latin typeface="メイリオ"/>
                <a:ea typeface="メイリオ"/>
                <a:cs typeface="メイリオ"/>
              </a:rPr>
              <a:t>デマンド・レスポンス</a:t>
            </a:r>
            <a:endParaRPr lang="en-US" altLang="ja-JP" sz="1050" dirty="0" smtClean="0">
              <a:solidFill>
                <a:srgbClr val="CC3300"/>
              </a:solidFill>
              <a:latin typeface="メイリオ"/>
              <a:ea typeface="メイリオ"/>
              <a:cs typeface="メイリオ"/>
            </a:endParaRPr>
          </a:p>
          <a:p>
            <a:pPr marL="171450" indent="-171450">
              <a:buFont typeface="Wingdings" charset="2"/>
              <a:buChar char="v"/>
            </a:pPr>
            <a:r>
              <a:rPr lang="en-US" altLang="ja-JP" sz="1050" dirty="0" smtClean="0">
                <a:solidFill>
                  <a:srgbClr val="CC3300"/>
                </a:solidFill>
                <a:latin typeface="メイリオ"/>
                <a:ea typeface="メイリオ"/>
                <a:cs typeface="メイリオ"/>
              </a:rPr>
              <a:t>BEMS/HEMS</a:t>
            </a:r>
          </a:p>
          <a:p>
            <a:pPr marL="171450" indent="-171450">
              <a:buFont typeface="Wingdings" charset="2"/>
              <a:buChar char="v"/>
            </a:pPr>
            <a:r>
              <a:rPr lang="ja-JP" altLang="en-US" sz="1050" dirty="0" smtClean="0">
                <a:solidFill>
                  <a:srgbClr val="CC3300"/>
                </a:solidFill>
                <a:latin typeface="メイリオ"/>
                <a:ea typeface="メイリオ"/>
                <a:cs typeface="メイリオ"/>
              </a:rPr>
              <a:t>マイクロ・グリッド</a:t>
            </a:r>
            <a:endParaRPr lang="en-US" altLang="ja-JP" sz="1050" dirty="0" smtClean="0">
              <a:solidFill>
                <a:srgbClr val="CC3300"/>
              </a:solidFill>
              <a:latin typeface="メイリオ"/>
              <a:ea typeface="メイリオ"/>
              <a:cs typeface="メイリオ"/>
            </a:endParaRPr>
          </a:p>
        </p:txBody>
      </p:sp>
      <p:sp>
        <p:nvSpPr>
          <p:cNvPr id="42" name="正方形/長方形 41"/>
          <p:cNvSpPr/>
          <p:nvPr/>
        </p:nvSpPr>
        <p:spPr bwMode="auto">
          <a:xfrm>
            <a:off x="1619672" y="1052736"/>
            <a:ext cx="6480720" cy="1656184"/>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43" name="正方形/長方形 42"/>
          <p:cNvSpPr/>
          <p:nvPr/>
        </p:nvSpPr>
        <p:spPr bwMode="auto">
          <a:xfrm>
            <a:off x="4392489" y="1196752"/>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44" name="正方形/長方形 43"/>
          <p:cNvSpPr/>
          <p:nvPr/>
        </p:nvSpPr>
        <p:spPr bwMode="auto">
          <a:xfrm>
            <a:off x="4464497" y="1268760"/>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通信</a:t>
            </a:r>
          </a:p>
        </p:txBody>
      </p:sp>
      <p:sp>
        <p:nvSpPr>
          <p:cNvPr id="45" name="正方形/長方形 44"/>
          <p:cNvSpPr/>
          <p:nvPr/>
        </p:nvSpPr>
        <p:spPr bwMode="auto">
          <a:xfrm>
            <a:off x="4464497" y="1556792"/>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センサ</a:t>
            </a:r>
          </a:p>
        </p:txBody>
      </p:sp>
      <p:sp>
        <p:nvSpPr>
          <p:cNvPr id="46" name="正方形/長方形 45"/>
          <p:cNvSpPr/>
          <p:nvPr/>
        </p:nvSpPr>
        <p:spPr bwMode="auto">
          <a:xfrm>
            <a:off x="4464497" y="2276872"/>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メイリオ"/>
                <a:ea typeface="メイリオ"/>
                <a:cs typeface="メイリオ"/>
              </a:rPr>
              <a:t>IF</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47" name="正方形/長方形 46"/>
          <p:cNvSpPr/>
          <p:nvPr/>
        </p:nvSpPr>
        <p:spPr bwMode="auto">
          <a:xfrm>
            <a:off x="4896545" y="1556792"/>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メイリオ"/>
                <a:ea typeface="メイリオ"/>
                <a:cs typeface="メイリオ"/>
              </a:rPr>
              <a:t>処理</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48" name="正方形/長方形 47"/>
          <p:cNvSpPr/>
          <p:nvPr/>
        </p:nvSpPr>
        <p:spPr bwMode="auto">
          <a:xfrm>
            <a:off x="3419872" y="1196752"/>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49" name="正方形/長方形 48"/>
          <p:cNvSpPr/>
          <p:nvPr/>
        </p:nvSpPr>
        <p:spPr bwMode="auto">
          <a:xfrm>
            <a:off x="3491880" y="1268760"/>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通信</a:t>
            </a:r>
          </a:p>
        </p:txBody>
      </p:sp>
      <p:sp>
        <p:nvSpPr>
          <p:cNvPr id="50" name="正方形/長方形 49"/>
          <p:cNvSpPr/>
          <p:nvPr/>
        </p:nvSpPr>
        <p:spPr bwMode="auto">
          <a:xfrm>
            <a:off x="3491880" y="1556792"/>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センサ</a:t>
            </a:r>
          </a:p>
        </p:txBody>
      </p:sp>
      <p:sp>
        <p:nvSpPr>
          <p:cNvPr id="51" name="正方形/長方形 50"/>
          <p:cNvSpPr/>
          <p:nvPr/>
        </p:nvSpPr>
        <p:spPr bwMode="auto">
          <a:xfrm>
            <a:off x="3491880" y="2276872"/>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メイリオ"/>
                <a:ea typeface="メイリオ"/>
                <a:cs typeface="メイリオ"/>
              </a:rPr>
              <a:t>IF</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52" name="正方形/長方形 51"/>
          <p:cNvSpPr/>
          <p:nvPr/>
        </p:nvSpPr>
        <p:spPr bwMode="auto">
          <a:xfrm>
            <a:off x="3923928" y="1556792"/>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メイリオ"/>
                <a:ea typeface="メイリオ"/>
                <a:cs typeface="メイリオ"/>
              </a:rPr>
              <a:t>処理</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53" name="正方形/長方形 52"/>
          <p:cNvSpPr/>
          <p:nvPr/>
        </p:nvSpPr>
        <p:spPr bwMode="auto">
          <a:xfrm>
            <a:off x="5364088" y="1196752"/>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54" name="正方形/長方形 53"/>
          <p:cNvSpPr/>
          <p:nvPr/>
        </p:nvSpPr>
        <p:spPr bwMode="auto">
          <a:xfrm>
            <a:off x="5436096" y="1268760"/>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通信</a:t>
            </a:r>
          </a:p>
        </p:txBody>
      </p:sp>
      <p:sp>
        <p:nvSpPr>
          <p:cNvPr id="55" name="正方形/長方形 54"/>
          <p:cNvSpPr/>
          <p:nvPr/>
        </p:nvSpPr>
        <p:spPr bwMode="auto">
          <a:xfrm>
            <a:off x="5436096" y="1556792"/>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メイリオ"/>
                <a:ea typeface="メイリオ"/>
                <a:cs typeface="メイリオ"/>
              </a:rPr>
              <a:t>センサ</a:t>
            </a:r>
          </a:p>
        </p:txBody>
      </p:sp>
      <p:sp>
        <p:nvSpPr>
          <p:cNvPr id="56" name="正方形/長方形 55"/>
          <p:cNvSpPr/>
          <p:nvPr/>
        </p:nvSpPr>
        <p:spPr bwMode="auto">
          <a:xfrm>
            <a:off x="5436096" y="2276872"/>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メイリオ"/>
                <a:ea typeface="メイリオ"/>
                <a:cs typeface="メイリオ"/>
              </a:rPr>
              <a:t>IF</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57" name="正方形/長方形 56"/>
          <p:cNvSpPr/>
          <p:nvPr/>
        </p:nvSpPr>
        <p:spPr bwMode="auto">
          <a:xfrm>
            <a:off x="5868144" y="1556792"/>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メイリオ"/>
                <a:ea typeface="メイリオ"/>
                <a:cs typeface="メイリオ"/>
              </a:rPr>
              <a:t>処理</a:t>
            </a:r>
            <a:endParaRPr kumimoji="0" lang="ja-JP" altLang="en-US" sz="1200" b="0" i="0" u="none" strike="noStrike" cap="none" normalizeH="0" dirty="0" smtClean="0">
              <a:ln>
                <a:noFill/>
              </a:ln>
              <a:solidFill>
                <a:schemeClr val="accent2"/>
              </a:solidFill>
              <a:effectLst/>
              <a:latin typeface="メイリオ"/>
              <a:ea typeface="メイリオ"/>
              <a:cs typeface="メイリオ"/>
            </a:endParaRPr>
          </a:p>
        </p:txBody>
      </p:sp>
      <p:sp>
        <p:nvSpPr>
          <p:cNvPr id="58" name="テキスト ボックス 57"/>
          <p:cNvSpPr txBox="1"/>
          <p:nvPr/>
        </p:nvSpPr>
        <p:spPr>
          <a:xfrm>
            <a:off x="1619672" y="1052736"/>
            <a:ext cx="1415772" cy="584776"/>
          </a:xfrm>
          <a:prstGeom prst="rect">
            <a:avLst/>
          </a:prstGeom>
          <a:noFill/>
        </p:spPr>
        <p:txBody>
          <a:bodyPr wrap="none" rtlCol="0">
            <a:spAutoFit/>
          </a:bodyPr>
          <a:lstStyle/>
          <a:p>
            <a:r>
              <a:rPr kumimoji="1" lang="ja-JP" altLang="en-US" sz="3200" dirty="0" smtClean="0">
                <a:solidFill>
                  <a:srgbClr val="CC3300"/>
                </a:solidFill>
                <a:latin typeface="メイリオ"/>
                <a:ea typeface="メイリオ"/>
                <a:cs typeface="メイリオ"/>
              </a:rPr>
              <a:t>自動車</a:t>
            </a:r>
            <a:endParaRPr kumimoji="1" lang="en-US" altLang="ja-JP" sz="3200" dirty="0" smtClean="0">
              <a:solidFill>
                <a:srgbClr val="CC3300"/>
              </a:solidFill>
              <a:latin typeface="メイリオ"/>
              <a:ea typeface="メイリオ"/>
              <a:cs typeface="メイリオ"/>
            </a:endParaRPr>
          </a:p>
        </p:txBody>
      </p:sp>
      <p:sp>
        <p:nvSpPr>
          <p:cNvPr id="59" name="テキスト ボックス 58"/>
          <p:cNvSpPr txBox="1"/>
          <p:nvPr/>
        </p:nvSpPr>
        <p:spPr>
          <a:xfrm>
            <a:off x="6372200" y="1699791"/>
            <a:ext cx="1604462" cy="553998"/>
          </a:xfrm>
          <a:prstGeom prst="rect">
            <a:avLst/>
          </a:prstGeom>
          <a:noFill/>
        </p:spPr>
        <p:txBody>
          <a:bodyPr wrap="square" rtlCol="0">
            <a:spAutoFit/>
          </a:bodyPr>
          <a:lstStyle/>
          <a:p>
            <a:pPr algn="r"/>
            <a:r>
              <a:rPr kumimoji="1" lang="ja-JP" altLang="en-US" sz="1000" dirty="0" smtClean="0">
                <a:solidFill>
                  <a:srgbClr val="CC3300"/>
                </a:solidFill>
                <a:latin typeface="メイリオ"/>
                <a:ea typeface="メイリオ"/>
                <a:cs typeface="メイリオ"/>
              </a:rPr>
              <a:t>車載</a:t>
            </a:r>
            <a:r>
              <a:rPr kumimoji="1" lang="en-US" altLang="ja-JP" sz="1000" dirty="0" smtClean="0">
                <a:solidFill>
                  <a:srgbClr val="CC3300"/>
                </a:solidFill>
                <a:latin typeface="メイリオ"/>
                <a:ea typeface="メイリオ"/>
                <a:cs typeface="メイリオ"/>
              </a:rPr>
              <a:t>OS</a:t>
            </a:r>
          </a:p>
          <a:p>
            <a:pPr algn="r"/>
            <a:r>
              <a:rPr lang="ja-JP" altLang="en-US" sz="1000" dirty="0" smtClean="0">
                <a:solidFill>
                  <a:srgbClr val="CC3300"/>
                </a:solidFill>
                <a:latin typeface="メイリオ"/>
                <a:ea typeface="メイリオ"/>
                <a:cs typeface="メイリオ"/>
              </a:rPr>
              <a:t>各種センサー</a:t>
            </a:r>
            <a:endParaRPr lang="en-US" altLang="ja-JP" sz="1000" dirty="0" smtClean="0">
              <a:solidFill>
                <a:srgbClr val="CC3300"/>
              </a:solidFill>
              <a:latin typeface="メイリオ"/>
              <a:ea typeface="メイリオ"/>
              <a:cs typeface="メイリオ"/>
            </a:endParaRPr>
          </a:p>
          <a:p>
            <a:pPr algn="r"/>
            <a:r>
              <a:rPr lang="ja-JP" altLang="en-US" sz="1000" dirty="0" smtClean="0">
                <a:solidFill>
                  <a:srgbClr val="CC3300"/>
                </a:solidFill>
                <a:latin typeface="メイリオ"/>
                <a:ea typeface="メイリオ"/>
                <a:cs typeface="メイリオ"/>
              </a:rPr>
              <a:t>自動運転システム</a:t>
            </a:r>
            <a:endParaRPr lang="en-US" altLang="ja-JP" sz="1000" dirty="0" smtClean="0">
              <a:solidFill>
                <a:srgbClr val="CC3300"/>
              </a:solidFill>
              <a:latin typeface="メイリオ"/>
              <a:ea typeface="メイリオ"/>
              <a:cs typeface="メイリオ"/>
            </a:endParaRPr>
          </a:p>
        </p:txBody>
      </p:sp>
      <p:sp>
        <p:nvSpPr>
          <p:cNvPr id="60" name="テキスト ボックス 59"/>
          <p:cNvSpPr txBox="1"/>
          <p:nvPr/>
        </p:nvSpPr>
        <p:spPr>
          <a:xfrm>
            <a:off x="1763688" y="1699791"/>
            <a:ext cx="1313180" cy="577081"/>
          </a:xfrm>
          <a:prstGeom prst="rect">
            <a:avLst/>
          </a:prstGeom>
          <a:noFill/>
        </p:spPr>
        <p:txBody>
          <a:bodyPr wrap="none" rtlCol="0">
            <a:spAutoFit/>
          </a:bodyPr>
          <a:lstStyle/>
          <a:p>
            <a:pPr marL="171450" indent="-171450">
              <a:buFont typeface="Wingdings" charset="2"/>
              <a:buChar char="v"/>
            </a:pPr>
            <a:r>
              <a:rPr lang="ja-JP" altLang="en-US" sz="1050" dirty="0" smtClean="0">
                <a:solidFill>
                  <a:srgbClr val="CC3300"/>
                </a:solidFill>
                <a:latin typeface="メイリオ"/>
                <a:ea typeface="メイリオ"/>
                <a:cs typeface="メイリオ"/>
              </a:rPr>
              <a:t>自動車保険</a:t>
            </a:r>
            <a:endParaRPr lang="en-US" altLang="ja-JP" sz="1050" dirty="0" smtClean="0">
              <a:solidFill>
                <a:srgbClr val="CC3300"/>
              </a:solidFill>
              <a:latin typeface="メイリオ"/>
              <a:ea typeface="メイリオ"/>
              <a:cs typeface="メイリオ"/>
            </a:endParaRPr>
          </a:p>
          <a:p>
            <a:pPr marL="171450" indent="-171450">
              <a:buFont typeface="Wingdings" charset="2"/>
              <a:buChar char="v"/>
            </a:pPr>
            <a:r>
              <a:rPr lang="ja-JP" altLang="en-US" sz="1050" dirty="0" smtClean="0">
                <a:solidFill>
                  <a:srgbClr val="CC3300"/>
                </a:solidFill>
                <a:latin typeface="メイリオ"/>
                <a:ea typeface="メイリオ"/>
                <a:cs typeface="メイリオ"/>
              </a:rPr>
              <a:t>テレマティクス</a:t>
            </a:r>
            <a:endParaRPr lang="en-US" altLang="ja-JP" sz="1050" dirty="0" smtClean="0">
              <a:solidFill>
                <a:srgbClr val="CC3300"/>
              </a:solidFill>
              <a:latin typeface="メイリオ"/>
              <a:ea typeface="メイリオ"/>
              <a:cs typeface="メイリオ"/>
            </a:endParaRPr>
          </a:p>
          <a:p>
            <a:pPr marL="171450" indent="-171450">
              <a:buFont typeface="Wingdings" charset="2"/>
              <a:buChar char="v"/>
            </a:pPr>
            <a:r>
              <a:rPr lang="ja-JP" altLang="en-US" sz="1050" dirty="0" smtClean="0">
                <a:solidFill>
                  <a:srgbClr val="CC3300"/>
                </a:solidFill>
                <a:latin typeface="メイリオ"/>
                <a:ea typeface="メイリオ"/>
                <a:cs typeface="メイリオ"/>
              </a:rPr>
              <a:t>運送・配送業務</a:t>
            </a:r>
            <a:endParaRPr lang="en-US" altLang="ja-JP" sz="1050" dirty="0" smtClean="0">
              <a:solidFill>
                <a:srgbClr val="CC3300"/>
              </a:solidFill>
              <a:latin typeface="メイリオ"/>
              <a:ea typeface="メイリオ"/>
              <a:cs typeface="メイリオ"/>
            </a:endParaRPr>
          </a:p>
        </p:txBody>
      </p:sp>
    </p:spTree>
    <p:extLst>
      <p:ext uri="{BB962C8B-B14F-4D97-AF65-F5344CB8AC3E}">
        <p14:creationId xmlns:p14="http://schemas.microsoft.com/office/powerpoint/2010/main" val="65863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323528" y="1124744"/>
            <a:ext cx="8496944" cy="1584176"/>
          </a:xfrm>
          <a:prstGeom prst="rect">
            <a:avLst/>
          </a:prstGeom>
          <a:solidFill>
            <a:schemeClr val="bg2">
              <a:lumMod val="9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2" name="タイトル 1"/>
          <p:cNvSpPr>
            <a:spLocks noGrp="1"/>
          </p:cNvSpPr>
          <p:nvPr>
            <p:ph type="title"/>
          </p:nvPr>
        </p:nvSpPr>
        <p:spPr/>
        <p:txBody>
          <a:bodyPr/>
          <a:lstStyle/>
          <a:p>
            <a:r>
              <a:rPr kumimoji="1" lang="en-US" altLang="ja-JP" dirty="0" smtClean="0"/>
              <a:t>IoT</a:t>
            </a:r>
            <a:r>
              <a:rPr kumimoji="1" lang="ja-JP" altLang="en-US" dirty="0" smtClean="0"/>
              <a:t>プラットフォーム</a:t>
            </a:r>
            <a:endParaRPr kumimoji="1" lang="ja-JP" altLang="en-US" dirty="0"/>
          </a:p>
        </p:txBody>
      </p:sp>
      <p:sp>
        <p:nvSpPr>
          <p:cNvPr id="4" name="正方形/長方形 3"/>
          <p:cNvSpPr/>
          <p:nvPr/>
        </p:nvSpPr>
        <p:spPr bwMode="auto">
          <a:xfrm>
            <a:off x="323528" y="2996952"/>
            <a:ext cx="8496944" cy="1584176"/>
          </a:xfrm>
          <a:prstGeom prst="rect">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5" name="正方形/長方形 4"/>
          <p:cNvSpPr/>
          <p:nvPr/>
        </p:nvSpPr>
        <p:spPr bwMode="auto">
          <a:xfrm>
            <a:off x="323528" y="4869160"/>
            <a:ext cx="8496944" cy="1584176"/>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7" name="正方形/長方形 6"/>
          <p:cNvSpPr/>
          <p:nvPr/>
        </p:nvSpPr>
        <p:spPr bwMode="auto">
          <a:xfrm>
            <a:off x="2267744" y="1556792"/>
            <a:ext cx="1440160" cy="360039"/>
          </a:xfrm>
          <a:prstGeom prst="rect">
            <a:avLst/>
          </a:prstGeom>
          <a:solidFill>
            <a:srgbClr val="4168A7"/>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メイリオ"/>
                <a:ea typeface="メイリオ"/>
                <a:cs typeface="メイリオ"/>
              </a:rPr>
              <a:t>アナリティクス</a:t>
            </a:r>
          </a:p>
        </p:txBody>
      </p:sp>
      <p:sp>
        <p:nvSpPr>
          <p:cNvPr id="8" name="正方形/長方形 7"/>
          <p:cNvSpPr/>
          <p:nvPr/>
        </p:nvSpPr>
        <p:spPr bwMode="auto">
          <a:xfrm>
            <a:off x="3851920" y="1556792"/>
            <a:ext cx="1440160" cy="360039"/>
          </a:xfrm>
          <a:prstGeom prst="rect">
            <a:avLst/>
          </a:prstGeom>
          <a:solidFill>
            <a:srgbClr val="4168A7"/>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メイリオ"/>
                <a:ea typeface="メイリオ"/>
                <a:cs typeface="メイリオ"/>
              </a:rPr>
              <a:t>ソーシャル</a:t>
            </a:r>
          </a:p>
        </p:txBody>
      </p:sp>
      <p:sp>
        <p:nvSpPr>
          <p:cNvPr id="9" name="正方形/長方形 8"/>
          <p:cNvSpPr/>
          <p:nvPr/>
        </p:nvSpPr>
        <p:spPr bwMode="auto">
          <a:xfrm>
            <a:off x="2267744" y="1988840"/>
            <a:ext cx="4608512" cy="360039"/>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メイリオ"/>
                <a:ea typeface="メイリオ"/>
                <a:cs typeface="メイリオ"/>
              </a:rPr>
              <a:t>ビック</a:t>
            </a:r>
            <a:r>
              <a:rPr kumimoji="0" lang="ja-JP" altLang="en-US" sz="1400" b="0" i="0" u="none" strike="noStrike" cap="none" normalizeH="0" dirty="0" smtClean="0">
                <a:ln>
                  <a:noFill/>
                </a:ln>
                <a:solidFill>
                  <a:schemeClr val="bg1"/>
                </a:solidFill>
                <a:effectLst/>
                <a:latin typeface="メイリオ"/>
                <a:ea typeface="メイリオ"/>
                <a:cs typeface="メイリオ"/>
              </a:rPr>
              <a:t>データ</a:t>
            </a:r>
          </a:p>
        </p:txBody>
      </p:sp>
      <p:sp>
        <p:nvSpPr>
          <p:cNvPr id="10" name="正方形/長方形 9"/>
          <p:cNvSpPr/>
          <p:nvPr/>
        </p:nvSpPr>
        <p:spPr bwMode="auto">
          <a:xfrm>
            <a:off x="2267744" y="3140968"/>
            <a:ext cx="1440160" cy="1296144"/>
          </a:xfrm>
          <a:prstGeom prst="rect">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11" name="正方形/長方形 10"/>
          <p:cNvSpPr/>
          <p:nvPr/>
        </p:nvSpPr>
        <p:spPr bwMode="auto">
          <a:xfrm>
            <a:off x="3851920" y="3140968"/>
            <a:ext cx="1440160" cy="1296144"/>
          </a:xfrm>
          <a:prstGeom prst="rect">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12" name="正方形/長方形 11"/>
          <p:cNvSpPr/>
          <p:nvPr/>
        </p:nvSpPr>
        <p:spPr bwMode="auto">
          <a:xfrm>
            <a:off x="5436096" y="3140968"/>
            <a:ext cx="1440160" cy="1296144"/>
          </a:xfrm>
          <a:prstGeom prst="rect">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13" name="正方形/長方形 12"/>
          <p:cNvSpPr/>
          <p:nvPr/>
        </p:nvSpPr>
        <p:spPr bwMode="auto">
          <a:xfrm>
            <a:off x="2339752" y="3284984"/>
            <a:ext cx="1296144" cy="288032"/>
          </a:xfrm>
          <a:prstGeom prst="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0000FF"/>
                </a:solidFill>
                <a:effectLst/>
                <a:latin typeface="メイリオ"/>
                <a:ea typeface="メイリオ"/>
                <a:cs typeface="メイリオ"/>
              </a:rPr>
              <a:t>アプリケーション</a:t>
            </a:r>
          </a:p>
        </p:txBody>
      </p:sp>
      <p:sp>
        <p:nvSpPr>
          <p:cNvPr id="14" name="正方形/長方形 13"/>
          <p:cNvSpPr/>
          <p:nvPr/>
        </p:nvSpPr>
        <p:spPr bwMode="auto">
          <a:xfrm>
            <a:off x="2339752" y="3645024"/>
            <a:ext cx="1296144" cy="288032"/>
          </a:xfrm>
          <a:prstGeom prst="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rgbClr val="0000FF"/>
                </a:solidFill>
                <a:effectLst/>
                <a:latin typeface="メイリオ"/>
                <a:ea typeface="メイリオ"/>
                <a:cs typeface="メイリオ"/>
              </a:rPr>
              <a:t>OS</a:t>
            </a:r>
            <a:endParaRPr kumimoji="0" lang="ja-JP" altLang="en-US" sz="1400" b="0" i="0" u="none" strike="noStrike" cap="none" normalizeH="0" dirty="0" smtClean="0">
              <a:ln>
                <a:noFill/>
              </a:ln>
              <a:solidFill>
                <a:srgbClr val="0000FF"/>
              </a:solidFill>
              <a:effectLst/>
              <a:latin typeface="メイリオ"/>
              <a:ea typeface="メイリオ"/>
              <a:cs typeface="メイリオ"/>
            </a:endParaRPr>
          </a:p>
        </p:txBody>
      </p:sp>
      <p:sp>
        <p:nvSpPr>
          <p:cNvPr id="15" name="正方形/長方形 14"/>
          <p:cNvSpPr/>
          <p:nvPr/>
        </p:nvSpPr>
        <p:spPr bwMode="auto">
          <a:xfrm>
            <a:off x="2339752" y="4005064"/>
            <a:ext cx="1296144" cy="288032"/>
          </a:xfrm>
          <a:prstGeom prst="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0000FF"/>
                </a:solidFill>
                <a:effectLst/>
                <a:latin typeface="メイリオ"/>
                <a:ea typeface="メイリオ"/>
                <a:cs typeface="メイリオ"/>
              </a:rPr>
              <a:t>スイッチ</a:t>
            </a:r>
          </a:p>
        </p:txBody>
      </p:sp>
      <p:sp>
        <p:nvSpPr>
          <p:cNvPr id="16" name="正方形/長方形 15"/>
          <p:cNvSpPr/>
          <p:nvPr/>
        </p:nvSpPr>
        <p:spPr bwMode="auto">
          <a:xfrm>
            <a:off x="3923928" y="3284984"/>
            <a:ext cx="1296144" cy="288032"/>
          </a:xfrm>
          <a:prstGeom prst="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0000FF"/>
                </a:solidFill>
                <a:effectLst/>
                <a:latin typeface="メイリオ"/>
                <a:ea typeface="メイリオ"/>
                <a:cs typeface="メイリオ"/>
              </a:rPr>
              <a:t>アプリケーション</a:t>
            </a:r>
          </a:p>
        </p:txBody>
      </p:sp>
      <p:sp>
        <p:nvSpPr>
          <p:cNvPr id="17" name="正方形/長方形 16"/>
          <p:cNvSpPr/>
          <p:nvPr/>
        </p:nvSpPr>
        <p:spPr bwMode="auto">
          <a:xfrm>
            <a:off x="3923928" y="3645024"/>
            <a:ext cx="1296144" cy="288032"/>
          </a:xfrm>
          <a:prstGeom prst="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rgbClr val="0000FF"/>
                </a:solidFill>
                <a:effectLst/>
                <a:latin typeface="メイリオ"/>
                <a:ea typeface="メイリオ"/>
                <a:cs typeface="メイリオ"/>
              </a:rPr>
              <a:t>OS</a:t>
            </a:r>
            <a:endParaRPr kumimoji="0" lang="ja-JP" altLang="en-US" sz="1400" b="0" i="0" u="none" strike="noStrike" cap="none" normalizeH="0" dirty="0" smtClean="0">
              <a:ln>
                <a:noFill/>
              </a:ln>
              <a:solidFill>
                <a:srgbClr val="0000FF"/>
              </a:solidFill>
              <a:effectLst/>
              <a:latin typeface="メイリオ"/>
              <a:ea typeface="メイリオ"/>
              <a:cs typeface="メイリオ"/>
            </a:endParaRPr>
          </a:p>
        </p:txBody>
      </p:sp>
      <p:sp>
        <p:nvSpPr>
          <p:cNvPr id="18" name="正方形/長方形 17"/>
          <p:cNvSpPr/>
          <p:nvPr/>
        </p:nvSpPr>
        <p:spPr bwMode="auto">
          <a:xfrm>
            <a:off x="3923928" y="4005064"/>
            <a:ext cx="1296144" cy="288032"/>
          </a:xfrm>
          <a:prstGeom prst="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0000FF"/>
                </a:solidFill>
                <a:effectLst/>
                <a:latin typeface="メイリオ"/>
                <a:ea typeface="メイリオ"/>
                <a:cs typeface="メイリオ"/>
              </a:rPr>
              <a:t>スイッチ</a:t>
            </a:r>
          </a:p>
        </p:txBody>
      </p:sp>
      <p:sp>
        <p:nvSpPr>
          <p:cNvPr id="19" name="正方形/長方形 18"/>
          <p:cNvSpPr/>
          <p:nvPr/>
        </p:nvSpPr>
        <p:spPr bwMode="auto">
          <a:xfrm>
            <a:off x="5508104" y="3284984"/>
            <a:ext cx="1296144" cy="288032"/>
          </a:xfrm>
          <a:prstGeom prst="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0000FF"/>
                </a:solidFill>
                <a:effectLst/>
                <a:latin typeface="メイリオ"/>
                <a:ea typeface="メイリオ"/>
                <a:cs typeface="メイリオ"/>
              </a:rPr>
              <a:t>アプリケーション</a:t>
            </a:r>
          </a:p>
        </p:txBody>
      </p:sp>
      <p:sp>
        <p:nvSpPr>
          <p:cNvPr id="20" name="正方形/長方形 19"/>
          <p:cNvSpPr/>
          <p:nvPr/>
        </p:nvSpPr>
        <p:spPr bwMode="auto">
          <a:xfrm>
            <a:off x="5508104" y="3645024"/>
            <a:ext cx="1296144" cy="288032"/>
          </a:xfrm>
          <a:prstGeom prst="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rgbClr val="0000FF"/>
                </a:solidFill>
                <a:effectLst/>
                <a:latin typeface="メイリオ"/>
                <a:ea typeface="メイリオ"/>
                <a:cs typeface="メイリオ"/>
              </a:rPr>
              <a:t>OS</a:t>
            </a:r>
            <a:endParaRPr kumimoji="0" lang="ja-JP" altLang="en-US" sz="1400" b="0" i="0" u="none" strike="noStrike" cap="none" normalizeH="0" dirty="0" smtClean="0">
              <a:ln>
                <a:noFill/>
              </a:ln>
              <a:solidFill>
                <a:srgbClr val="0000FF"/>
              </a:solidFill>
              <a:effectLst/>
              <a:latin typeface="メイリオ"/>
              <a:ea typeface="メイリオ"/>
              <a:cs typeface="メイリオ"/>
            </a:endParaRPr>
          </a:p>
        </p:txBody>
      </p:sp>
      <p:sp>
        <p:nvSpPr>
          <p:cNvPr id="21" name="正方形/長方形 20"/>
          <p:cNvSpPr/>
          <p:nvPr/>
        </p:nvSpPr>
        <p:spPr bwMode="auto">
          <a:xfrm>
            <a:off x="5508104" y="4005064"/>
            <a:ext cx="1296144" cy="288032"/>
          </a:xfrm>
          <a:prstGeom prst="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0000FF"/>
                </a:solidFill>
                <a:effectLst/>
                <a:latin typeface="メイリオ"/>
                <a:ea typeface="メイリオ"/>
                <a:cs typeface="メイリオ"/>
              </a:rPr>
              <a:t>スイッチ</a:t>
            </a:r>
          </a:p>
        </p:txBody>
      </p:sp>
      <p:sp>
        <p:nvSpPr>
          <p:cNvPr id="22" name="正方形/長方形 21"/>
          <p:cNvSpPr/>
          <p:nvPr/>
        </p:nvSpPr>
        <p:spPr bwMode="auto">
          <a:xfrm>
            <a:off x="2267744" y="5013176"/>
            <a:ext cx="648072" cy="1296144"/>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24" name="正方形/長方形 23"/>
          <p:cNvSpPr/>
          <p:nvPr/>
        </p:nvSpPr>
        <p:spPr bwMode="auto">
          <a:xfrm>
            <a:off x="2339752" y="5157192"/>
            <a:ext cx="504056" cy="216024"/>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accent2"/>
                </a:solidFill>
                <a:effectLst/>
                <a:latin typeface="メイリオ"/>
                <a:ea typeface="メイリオ"/>
                <a:cs typeface="メイリオ"/>
              </a:rPr>
              <a:t>通信</a:t>
            </a:r>
          </a:p>
        </p:txBody>
      </p:sp>
      <p:sp>
        <p:nvSpPr>
          <p:cNvPr id="25" name="正方形/長方形 24"/>
          <p:cNvSpPr/>
          <p:nvPr/>
        </p:nvSpPr>
        <p:spPr bwMode="auto">
          <a:xfrm>
            <a:off x="2339752" y="5445224"/>
            <a:ext cx="216024" cy="432048"/>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accent2"/>
                </a:solidFill>
                <a:effectLst/>
                <a:latin typeface="メイリオ"/>
                <a:ea typeface="メイリオ"/>
                <a:cs typeface="メイリオ"/>
              </a:rPr>
              <a:t>センサ</a:t>
            </a:r>
          </a:p>
        </p:txBody>
      </p:sp>
      <p:sp>
        <p:nvSpPr>
          <p:cNvPr id="26" name="正方形/長方形 25"/>
          <p:cNvSpPr/>
          <p:nvPr/>
        </p:nvSpPr>
        <p:spPr bwMode="auto">
          <a:xfrm>
            <a:off x="2339752" y="5949280"/>
            <a:ext cx="504056" cy="216024"/>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chemeClr val="accent2"/>
                </a:solidFill>
                <a:effectLst/>
                <a:latin typeface="メイリオ"/>
                <a:ea typeface="メイリオ"/>
                <a:cs typeface="メイリオ"/>
              </a:rPr>
              <a:t>IF</a:t>
            </a:r>
            <a:endParaRPr kumimoji="0" lang="ja-JP" altLang="en-US" sz="800" b="0" i="0" u="none" strike="noStrike" cap="none" normalizeH="0" dirty="0" smtClean="0">
              <a:ln>
                <a:noFill/>
              </a:ln>
              <a:solidFill>
                <a:schemeClr val="accent2"/>
              </a:solidFill>
              <a:effectLst/>
              <a:latin typeface="メイリオ"/>
              <a:ea typeface="メイリオ"/>
              <a:cs typeface="メイリオ"/>
            </a:endParaRPr>
          </a:p>
        </p:txBody>
      </p:sp>
      <p:sp>
        <p:nvSpPr>
          <p:cNvPr id="46" name="上矢印 45"/>
          <p:cNvSpPr/>
          <p:nvPr/>
        </p:nvSpPr>
        <p:spPr bwMode="auto">
          <a:xfrm>
            <a:off x="2987824" y="4437112"/>
            <a:ext cx="720080" cy="504056"/>
          </a:xfrm>
          <a:prstGeom prst="upArrow">
            <a:avLst/>
          </a:prstGeom>
          <a:solidFill>
            <a:schemeClr val="accent3">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47" name="上矢印 46"/>
          <p:cNvSpPr/>
          <p:nvPr/>
        </p:nvSpPr>
        <p:spPr bwMode="auto">
          <a:xfrm>
            <a:off x="4211960" y="2564904"/>
            <a:ext cx="720080" cy="504056"/>
          </a:xfrm>
          <a:prstGeom prst="upArrow">
            <a:avLst/>
          </a:prstGeom>
          <a:solidFill>
            <a:schemeClr val="accent3">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48" name="上矢印 47"/>
          <p:cNvSpPr/>
          <p:nvPr/>
        </p:nvSpPr>
        <p:spPr bwMode="auto">
          <a:xfrm>
            <a:off x="2195736" y="4437112"/>
            <a:ext cx="720080" cy="504056"/>
          </a:xfrm>
          <a:prstGeom prst="upArrow">
            <a:avLst/>
          </a:prstGeom>
          <a:solidFill>
            <a:schemeClr val="accent3">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49" name="上矢印 48"/>
          <p:cNvSpPr/>
          <p:nvPr/>
        </p:nvSpPr>
        <p:spPr bwMode="auto">
          <a:xfrm>
            <a:off x="4644008" y="4437112"/>
            <a:ext cx="720080" cy="504056"/>
          </a:xfrm>
          <a:prstGeom prst="upArrow">
            <a:avLst/>
          </a:prstGeom>
          <a:solidFill>
            <a:schemeClr val="accent3">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50" name="上矢印 49"/>
          <p:cNvSpPr/>
          <p:nvPr/>
        </p:nvSpPr>
        <p:spPr bwMode="auto">
          <a:xfrm>
            <a:off x="3851920" y="4437112"/>
            <a:ext cx="720080" cy="504056"/>
          </a:xfrm>
          <a:prstGeom prst="upArrow">
            <a:avLst/>
          </a:prstGeom>
          <a:solidFill>
            <a:schemeClr val="accent3">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51" name="上矢印 50"/>
          <p:cNvSpPr/>
          <p:nvPr/>
        </p:nvSpPr>
        <p:spPr bwMode="auto">
          <a:xfrm>
            <a:off x="6156176" y="4437112"/>
            <a:ext cx="720080" cy="504056"/>
          </a:xfrm>
          <a:prstGeom prst="upArrow">
            <a:avLst/>
          </a:prstGeom>
          <a:solidFill>
            <a:schemeClr val="accent3">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52" name="上矢印 51"/>
          <p:cNvSpPr/>
          <p:nvPr/>
        </p:nvSpPr>
        <p:spPr bwMode="auto">
          <a:xfrm>
            <a:off x="5364088" y="4437112"/>
            <a:ext cx="720080" cy="504056"/>
          </a:xfrm>
          <a:prstGeom prst="upArrow">
            <a:avLst/>
          </a:prstGeom>
          <a:solidFill>
            <a:schemeClr val="accent3">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53" name="上矢印 52"/>
          <p:cNvSpPr/>
          <p:nvPr/>
        </p:nvSpPr>
        <p:spPr bwMode="auto">
          <a:xfrm>
            <a:off x="2627784" y="2564904"/>
            <a:ext cx="720080" cy="504056"/>
          </a:xfrm>
          <a:prstGeom prst="upArrow">
            <a:avLst/>
          </a:prstGeom>
          <a:solidFill>
            <a:schemeClr val="accent3">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54" name="上矢印 53"/>
          <p:cNvSpPr/>
          <p:nvPr/>
        </p:nvSpPr>
        <p:spPr bwMode="auto">
          <a:xfrm>
            <a:off x="5796136" y="2564904"/>
            <a:ext cx="720080" cy="504056"/>
          </a:xfrm>
          <a:prstGeom prst="upArrow">
            <a:avLst/>
          </a:prstGeom>
          <a:solidFill>
            <a:schemeClr val="accent3">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55" name="テキスト ボックス 54"/>
          <p:cNvSpPr txBox="1"/>
          <p:nvPr/>
        </p:nvSpPr>
        <p:spPr>
          <a:xfrm>
            <a:off x="323528" y="1124744"/>
            <a:ext cx="1980029" cy="246221"/>
          </a:xfrm>
          <a:prstGeom prst="rect">
            <a:avLst/>
          </a:prstGeom>
          <a:noFill/>
        </p:spPr>
        <p:txBody>
          <a:bodyPr wrap="none" rtlCol="0">
            <a:spAutoFit/>
          </a:bodyPr>
          <a:lstStyle/>
          <a:p>
            <a:r>
              <a:rPr kumimoji="1" lang="ja-JP" altLang="en-US" sz="1000" dirty="0" smtClean="0">
                <a:solidFill>
                  <a:srgbClr val="0000FF"/>
                </a:solidFill>
                <a:latin typeface="メイリオ"/>
                <a:ea typeface="メイリオ"/>
                <a:cs typeface="メイリオ"/>
              </a:rPr>
              <a:t>クラウド</a:t>
            </a:r>
            <a:r>
              <a:rPr lang="ja-JP" altLang="en-US" sz="1000" dirty="0" smtClean="0">
                <a:solidFill>
                  <a:srgbClr val="0000FF"/>
                </a:solidFill>
                <a:latin typeface="メイリオ"/>
                <a:ea typeface="メイリオ"/>
                <a:cs typeface="メイリオ"/>
              </a:rPr>
              <a:t>・コンピューティング</a:t>
            </a:r>
            <a:endParaRPr kumimoji="1" lang="ja-JP" altLang="en-US" sz="1000" dirty="0" smtClean="0">
              <a:solidFill>
                <a:srgbClr val="0000FF"/>
              </a:solidFill>
              <a:latin typeface="メイリオ"/>
              <a:ea typeface="メイリオ"/>
              <a:cs typeface="メイリオ"/>
            </a:endParaRPr>
          </a:p>
        </p:txBody>
      </p:sp>
      <p:sp>
        <p:nvSpPr>
          <p:cNvPr id="56" name="テキスト ボックス 55"/>
          <p:cNvSpPr txBox="1"/>
          <p:nvPr/>
        </p:nvSpPr>
        <p:spPr>
          <a:xfrm>
            <a:off x="323528" y="2996952"/>
            <a:ext cx="1851789" cy="400110"/>
          </a:xfrm>
          <a:prstGeom prst="rect">
            <a:avLst/>
          </a:prstGeom>
          <a:noFill/>
        </p:spPr>
        <p:txBody>
          <a:bodyPr wrap="none" rtlCol="0">
            <a:spAutoFit/>
          </a:bodyPr>
          <a:lstStyle/>
          <a:p>
            <a:r>
              <a:rPr lang="ja-JP" altLang="en-US" sz="1000" dirty="0" smtClean="0">
                <a:solidFill>
                  <a:srgbClr val="0000FF"/>
                </a:solidFill>
                <a:latin typeface="メイリオ"/>
                <a:ea typeface="メイリオ"/>
                <a:cs typeface="メイリオ"/>
              </a:rPr>
              <a:t>エッジ・コンピューティング</a:t>
            </a:r>
            <a:endParaRPr lang="en-US" altLang="ja-JP" sz="1000" dirty="0" smtClean="0">
              <a:solidFill>
                <a:srgbClr val="0000FF"/>
              </a:solidFill>
              <a:latin typeface="メイリオ"/>
              <a:ea typeface="メイリオ"/>
              <a:cs typeface="メイリオ"/>
            </a:endParaRPr>
          </a:p>
          <a:p>
            <a:r>
              <a:rPr lang="ja-JP" altLang="en-US" sz="1000" dirty="0" smtClean="0">
                <a:solidFill>
                  <a:srgbClr val="0000FF"/>
                </a:solidFill>
                <a:latin typeface="メイリオ"/>
                <a:ea typeface="メイリオ"/>
                <a:cs typeface="メイリオ"/>
              </a:rPr>
              <a:t>フォグ・コンピューティング</a:t>
            </a:r>
            <a:endParaRPr lang="en-US" altLang="ja-JP" sz="1000" dirty="0" smtClean="0">
              <a:solidFill>
                <a:srgbClr val="0000FF"/>
              </a:solidFill>
              <a:latin typeface="メイリオ"/>
              <a:ea typeface="メイリオ"/>
              <a:cs typeface="メイリオ"/>
            </a:endParaRPr>
          </a:p>
        </p:txBody>
      </p:sp>
      <p:sp>
        <p:nvSpPr>
          <p:cNvPr id="57" name="テキスト ボックス 56"/>
          <p:cNvSpPr txBox="1"/>
          <p:nvPr/>
        </p:nvSpPr>
        <p:spPr>
          <a:xfrm>
            <a:off x="323528" y="4869160"/>
            <a:ext cx="1338828" cy="246221"/>
          </a:xfrm>
          <a:prstGeom prst="rect">
            <a:avLst/>
          </a:prstGeom>
          <a:noFill/>
        </p:spPr>
        <p:txBody>
          <a:bodyPr wrap="none" rtlCol="0">
            <a:spAutoFit/>
          </a:bodyPr>
          <a:lstStyle/>
          <a:p>
            <a:r>
              <a:rPr lang="ja-JP" altLang="en-US" sz="1000" dirty="0" smtClean="0">
                <a:solidFill>
                  <a:srgbClr val="0000FF"/>
                </a:solidFill>
                <a:latin typeface="メイリオ"/>
                <a:ea typeface="メイリオ"/>
                <a:cs typeface="メイリオ"/>
              </a:rPr>
              <a:t>スマート・デバイス</a:t>
            </a:r>
            <a:endParaRPr lang="en-US" altLang="ja-JP" sz="1000" dirty="0" smtClean="0">
              <a:solidFill>
                <a:srgbClr val="0000FF"/>
              </a:solidFill>
              <a:latin typeface="メイリオ"/>
              <a:ea typeface="メイリオ"/>
              <a:cs typeface="メイリオ"/>
            </a:endParaRPr>
          </a:p>
        </p:txBody>
      </p:sp>
      <p:sp>
        <p:nvSpPr>
          <p:cNvPr id="58" name="テキスト ボックス 57"/>
          <p:cNvSpPr txBox="1"/>
          <p:nvPr/>
        </p:nvSpPr>
        <p:spPr>
          <a:xfrm>
            <a:off x="467544" y="1556792"/>
            <a:ext cx="1467068" cy="707886"/>
          </a:xfrm>
          <a:prstGeom prst="rect">
            <a:avLst/>
          </a:prstGeom>
          <a:noFill/>
        </p:spPr>
        <p:txBody>
          <a:bodyPr wrap="none" rtlCol="0">
            <a:spAutoFit/>
          </a:bodyPr>
          <a:lstStyle/>
          <a:p>
            <a:r>
              <a:rPr kumimoji="1" lang="ja-JP" altLang="en-US" sz="2000" dirty="0" smtClean="0">
                <a:solidFill>
                  <a:srgbClr val="0000FF"/>
                </a:solidFill>
                <a:latin typeface="メイリオ"/>
                <a:ea typeface="メイリオ"/>
                <a:cs typeface="メイリオ"/>
              </a:rPr>
              <a:t>データ活用</a:t>
            </a:r>
            <a:endParaRPr kumimoji="1" lang="en-US" altLang="ja-JP" sz="2000" dirty="0" smtClean="0">
              <a:solidFill>
                <a:srgbClr val="0000FF"/>
              </a:solidFill>
              <a:latin typeface="メイリオ"/>
              <a:ea typeface="メイリオ"/>
              <a:cs typeface="メイリオ"/>
            </a:endParaRPr>
          </a:p>
          <a:p>
            <a:r>
              <a:rPr kumimoji="1" lang="ja-JP" altLang="en-US" sz="2000" dirty="0" smtClean="0">
                <a:solidFill>
                  <a:srgbClr val="0000FF"/>
                </a:solidFill>
                <a:latin typeface="メイリオ"/>
                <a:ea typeface="メイリオ"/>
                <a:cs typeface="メイリオ"/>
              </a:rPr>
              <a:t>と</a:t>
            </a:r>
            <a:r>
              <a:rPr lang="ja-JP" altLang="en-US" sz="2000" dirty="0" smtClean="0">
                <a:solidFill>
                  <a:srgbClr val="0000FF"/>
                </a:solidFill>
                <a:latin typeface="メイリオ"/>
                <a:ea typeface="メイリオ"/>
                <a:cs typeface="メイリオ"/>
              </a:rPr>
              <a:t>機能</a:t>
            </a:r>
            <a:r>
              <a:rPr kumimoji="1" lang="ja-JP" altLang="en-US" sz="2000" dirty="0" smtClean="0">
                <a:solidFill>
                  <a:srgbClr val="0000FF"/>
                </a:solidFill>
                <a:latin typeface="メイリオ"/>
                <a:ea typeface="メイリオ"/>
                <a:cs typeface="メイリオ"/>
              </a:rPr>
              <a:t>連携</a:t>
            </a:r>
          </a:p>
        </p:txBody>
      </p:sp>
      <p:sp>
        <p:nvSpPr>
          <p:cNvPr id="59" name="テキスト ボックス 58"/>
          <p:cNvSpPr txBox="1"/>
          <p:nvPr/>
        </p:nvSpPr>
        <p:spPr>
          <a:xfrm>
            <a:off x="467544" y="3501008"/>
            <a:ext cx="1467068" cy="707886"/>
          </a:xfrm>
          <a:prstGeom prst="rect">
            <a:avLst/>
          </a:prstGeom>
          <a:noFill/>
        </p:spPr>
        <p:txBody>
          <a:bodyPr wrap="none" rtlCol="0">
            <a:spAutoFit/>
          </a:bodyPr>
          <a:lstStyle/>
          <a:p>
            <a:r>
              <a:rPr lang="ja-JP" altLang="en-US" sz="2000" dirty="0" smtClean="0">
                <a:solidFill>
                  <a:srgbClr val="0000FF"/>
                </a:solidFill>
                <a:latin typeface="メイリオ"/>
                <a:ea typeface="メイリオ"/>
                <a:cs typeface="メイリオ"/>
              </a:rPr>
              <a:t>データ集約</a:t>
            </a:r>
            <a:endParaRPr lang="en-US" altLang="ja-JP" sz="2000" dirty="0" smtClean="0">
              <a:solidFill>
                <a:srgbClr val="0000FF"/>
              </a:solidFill>
              <a:latin typeface="メイリオ"/>
              <a:ea typeface="メイリオ"/>
              <a:cs typeface="メイリオ"/>
            </a:endParaRPr>
          </a:p>
          <a:p>
            <a:r>
              <a:rPr lang="ja-JP" altLang="en-US" sz="2000" dirty="0" smtClean="0">
                <a:solidFill>
                  <a:srgbClr val="0000FF"/>
                </a:solidFill>
                <a:latin typeface="メイリオ"/>
                <a:ea typeface="メイリオ"/>
                <a:cs typeface="メイリオ"/>
              </a:rPr>
              <a:t>と高速応答</a:t>
            </a:r>
            <a:endParaRPr kumimoji="1" lang="ja-JP" altLang="en-US" sz="2000" dirty="0" smtClean="0">
              <a:solidFill>
                <a:srgbClr val="0000FF"/>
              </a:solidFill>
              <a:latin typeface="メイリオ"/>
              <a:ea typeface="メイリオ"/>
              <a:cs typeface="メイリオ"/>
            </a:endParaRPr>
          </a:p>
        </p:txBody>
      </p:sp>
      <p:sp>
        <p:nvSpPr>
          <p:cNvPr id="60" name="テキスト ボックス 59"/>
          <p:cNvSpPr txBox="1"/>
          <p:nvPr/>
        </p:nvSpPr>
        <p:spPr>
          <a:xfrm>
            <a:off x="467544" y="5301208"/>
            <a:ext cx="1467068" cy="707886"/>
          </a:xfrm>
          <a:prstGeom prst="rect">
            <a:avLst/>
          </a:prstGeom>
          <a:noFill/>
        </p:spPr>
        <p:txBody>
          <a:bodyPr wrap="none" rtlCol="0">
            <a:spAutoFit/>
          </a:bodyPr>
          <a:lstStyle/>
          <a:p>
            <a:r>
              <a:rPr lang="ja-JP" altLang="en-US" sz="2000" dirty="0" smtClean="0">
                <a:solidFill>
                  <a:srgbClr val="0000FF"/>
                </a:solidFill>
                <a:latin typeface="メイリオ"/>
                <a:ea typeface="メイリオ"/>
                <a:cs typeface="メイリオ"/>
              </a:rPr>
              <a:t>データ収集</a:t>
            </a:r>
            <a:endParaRPr lang="en-US" altLang="ja-JP" sz="2000" dirty="0" smtClean="0">
              <a:solidFill>
                <a:srgbClr val="0000FF"/>
              </a:solidFill>
              <a:latin typeface="メイリオ"/>
              <a:ea typeface="メイリオ"/>
              <a:cs typeface="メイリオ"/>
            </a:endParaRPr>
          </a:p>
          <a:p>
            <a:r>
              <a:rPr lang="ja-JP" altLang="en-US" sz="2000" dirty="0" smtClean="0">
                <a:solidFill>
                  <a:srgbClr val="0000FF"/>
                </a:solidFill>
                <a:latin typeface="メイリオ"/>
                <a:ea typeface="メイリオ"/>
                <a:cs typeface="メイリオ"/>
              </a:rPr>
              <a:t>と遠隔送信</a:t>
            </a:r>
            <a:endParaRPr kumimoji="1" lang="ja-JP" altLang="en-US" sz="2000" dirty="0" smtClean="0">
              <a:solidFill>
                <a:srgbClr val="0000FF"/>
              </a:solidFill>
              <a:latin typeface="メイリオ"/>
              <a:ea typeface="メイリオ"/>
              <a:cs typeface="メイリオ"/>
            </a:endParaRPr>
          </a:p>
        </p:txBody>
      </p:sp>
      <p:sp>
        <p:nvSpPr>
          <p:cNvPr id="64" name="正方形/長方形 63"/>
          <p:cNvSpPr/>
          <p:nvPr/>
        </p:nvSpPr>
        <p:spPr bwMode="auto">
          <a:xfrm>
            <a:off x="5436096" y="1556792"/>
            <a:ext cx="1440160" cy="360039"/>
          </a:xfrm>
          <a:prstGeom prst="rect">
            <a:avLst/>
          </a:prstGeom>
          <a:solidFill>
            <a:srgbClr val="4168A7"/>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メイリオ"/>
                <a:ea typeface="メイリオ"/>
                <a:cs typeface="メイリオ"/>
              </a:rPr>
              <a:t>・・・</a:t>
            </a:r>
          </a:p>
        </p:txBody>
      </p:sp>
      <p:sp>
        <p:nvSpPr>
          <p:cNvPr id="66" name="正方形/長方形 65"/>
          <p:cNvSpPr/>
          <p:nvPr/>
        </p:nvSpPr>
        <p:spPr bwMode="auto">
          <a:xfrm>
            <a:off x="2627784" y="5445224"/>
            <a:ext cx="216024" cy="432048"/>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accent2"/>
                </a:solidFill>
                <a:latin typeface="メイリオ"/>
                <a:ea typeface="メイリオ"/>
                <a:cs typeface="メイリオ"/>
              </a:rPr>
              <a:t>処理</a:t>
            </a:r>
            <a:endParaRPr kumimoji="0" lang="ja-JP" altLang="en-US" sz="800" b="0" i="0" u="none" strike="noStrike" cap="none" normalizeH="0" dirty="0" smtClean="0">
              <a:ln>
                <a:noFill/>
              </a:ln>
              <a:solidFill>
                <a:schemeClr val="accent2"/>
              </a:solidFill>
              <a:effectLst/>
              <a:latin typeface="メイリオ"/>
              <a:ea typeface="メイリオ"/>
              <a:cs typeface="メイリオ"/>
            </a:endParaRPr>
          </a:p>
        </p:txBody>
      </p:sp>
      <p:sp>
        <p:nvSpPr>
          <p:cNvPr id="92" name="テキスト ボックス 91"/>
          <p:cNvSpPr txBox="1"/>
          <p:nvPr/>
        </p:nvSpPr>
        <p:spPr>
          <a:xfrm>
            <a:off x="7164288" y="5301208"/>
            <a:ext cx="1467068" cy="707886"/>
          </a:xfrm>
          <a:prstGeom prst="rect">
            <a:avLst/>
          </a:prstGeom>
          <a:noFill/>
        </p:spPr>
        <p:txBody>
          <a:bodyPr wrap="none" rtlCol="0">
            <a:spAutoFit/>
          </a:bodyPr>
          <a:lstStyle/>
          <a:p>
            <a:r>
              <a:rPr lang="ja-JP" altLang="en-US" sz="2000" dirty="0" smtClean="0">
                <a:solidFill>
                  <a:srgbClr val="0000FF"/>
                </a:solidFill>
                <a:latin typeface="メイリオ"/>
                <a:ea typeface="メイリオ"/>
                <a:cs typeface="メイリオ"/>
              </a:rPr>
              <a:t>データ受信</a:t>
            </a:r>
            <a:endParaRPr lang="en-US" altLang="ja-JP" sz="2000" dirty="0" smtClean="0">
              <a:solidFill>
                <a:srgbClr val="0000FF"/>
              </a:solidFill>
              <a:latin typeface="メイリオ"/>
              <a:ea typeface="メイリオ"/>
              <a:cs typeface="メイリオ"/>
            </a:endParaRPr>
          </a:p>
          <a:p>
            <a:r>
              <a:rPr lang="ja-JP" altLang="en-US" sz="2000" dirty="0" smtClean="0">
                <a:solidFill>
                  <a:srgbClr val="0000FF"/>
                </a:solidFill>
                <a:latin typeface="メイリオ"/>
                <a:ea typeface="メイリオ"/>
                <a:cs typeface="メイリオ"/>
              </a:rPr>
              <a:t>と遠隔制御</a:t>
            </a:r>
            <a:endParaRPr kumimoji="1" lang="ja-JP" altLang="en-US" sz="2000" dirty="0" smtClean="0">
              <a:solidFill>
                <a:srgbClr val="0000FF"/>
              </a:solidFill>
              <a:latin typeface="メイリオ"/>
              <a:ea typeface="メイリオ"/>
              <a:cs typeface="メイリオ"/>
            </a:endParaRPr>
          </a:p>
        </p:txBody>
      </p:sp>
      <p:sp>
        <p:nvSpPr>
          <p:cNvPr id="93" name="屈折矢印 92"/>
          <p:cNvSpPr/>
          <p:nvPr/>
        </p:nvSpPr>
        <p:spPr bwMode="auto">
          <a:xfrm flipV="1">
            <a:off x="7164288" y="1772816"/>
            <a:ext cx="1008112" cy="3528392"/>
          </a:xfrm>
          <a:prstGeom prst="bentUpArrow">
            <a:avLst>
              <a:gd name="adj1" fmla="val 33399"/>
              <a:gd name="adj2" fmla="val 25000"/>
              <a:gd name="adj3" fmla="val 25000"/>
            </a:avLst>
          </a:prstGeom>
          <a:solidFill>
            <a:srgbClr val="83A0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94" name="正方形/長方形 93"/>
          <p:cNvSpPr/>
          <p:nvPr/>
        </p:nvSpPr>
        <p:spPr bwMode="auto">
          <a:xfrm>
            <a:off x="7092280" y="2204864"/>
            <a:ext cx="1584176" cy="2232248"/>
          </a:xfrm>
          <a:prstGeom prst="rect">
            <a:avLst/>
          </a:prstGeom>
          <a:solidFill>
            <a:srgbClr val="FF9933">
              <a:alpha val="67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1" fontAlgn="base" latinLnBrk="0" hangingPunct="1">
              <a:lnSpc>
                <a:spcPct val="100000"/>
              </a:lnSpc>
              <a:spcBef>
                <a:spcPct val="20000"/>
              </a:spcBef>
              <a:spcAft>
                <a:spcPct val="0"/>
              </a:spcAft>
              <a:buClrTx/>
              <a:buSzTx/>
              <a:tabLst/>
            </a:pPr>
            <a:r>
              <a:rPr kumimoji="0" lang="ja-JP" altLang="en-US" sz="1200" b="1" i="0" u="none" strike="noStrike" cap="none" normalizeH="0" dirty="0" smtClean="0">
                <a:ln>
                  <a:noFill/>
                </a:ln>
                <a:solidFill>
                  <a:srgbClr val="800000"/>
                </a:solidFill>
                <a:effectLst/>
                <a:latin typeface="メイリオ"/>
                <a:ea typeface="メイリオ"/>
                <a:cs typeface="メイリオ"/>
              </a:rPr>
              <a:t>ハードウェア</a:t>
            </a:r>
            <a:r>
              <a:rPr kumimoji="0" lang="ja-JP" altLang="en-US" sz="1200" b="1" dirty="0" smtClean="0">
                <a:solidFill>
                  <a:srgbClr val="800000"/>
                </a:solidFill>
                <a:latin typeface="メイリオ"/>
                <a:ea typeface="メイリオ"/>
                <a:cs typeface="メイリオ"/>
              </a:rPr>
              <a:t>の</a:t>
            </a:r>
            <a:r>
              <a:rPr kumimoji="0" lang="ja-JP" altLang="en-US" sz="1200" b="1" i="0" u="none" strike="noStrike" cap="none" normalizeH="0" dirty="0" smtClean="0">
                <a:ln>
                  <a:noFill/>
                </a:ln>
                <a:solidFill>
                  <a:srgbClr val="800000"/>
                </a:solidFill>
                <a:effectLst/>
                <a:latin typeface="メイリオ"/>
                <a:ea typeface="メイリオ"/>
                <a:cs typeface="メイリオ"/>
              </a:rPr>
              <a:t>統合</a:t>
            </a:r>
            <a:endParaRPr kumimoji="0" lang="en-US" altLang="ja-JP" sz="1200" b="1" i="0" u="none" strike="noStrike" cap="none" normalizeH="0" dirty="0" smtClean="0">
              <a:ln>
                <a:noFill/>
              </a:ln>
              <a:solidFill>
                <a:srgbClr val="800000"/>
              </a:solidFill>
              <a:effectLst/>
              <a:latin typeface="メイリオ"/>
              <a:ea typeface="メイリオ"/>
              <a:cs typeface="メイリオ"/>
            </a:endParaRPr>
          </a:p>
          <a:p>
            <a:pPr marR="0" defTabSz="914400" rtl="0" eaLnBrk="1" fontAlgn="base" latinLnBrk="0" hangingPunct="1">
              <a:lnSpc>
                <a:spcPct val="100000"/>
              </a:lnSpc>
              <a:spcBef>
                <a:spcPct val="20000"/>
              </a:spcBef>
              <a:spcAft>
                <a:spcPct val="0"/>
              </a:spcAft>
              <a:buClrTx/>
              <a:buSzTx/>
              <a:tabLst/>
            </a:pPr>
            <a:r>
              <a:rPr kumimoji="0" lang="ja-JP" altLang="en-US" sz="800" dirty="0" smtClean="0">
                <a:solidFill>
                  <a:schemeClr val="bg1"/>
                </a:solidFill>
                <a:latin typeface="メイリオ"/>
                <a:ea typeface="メイリオ"/>
                <a:cs typeface="メイリオ"/>
              </a:rPr>
              <a:t>スイッチ、サーバー、ストレージの一体化と機能連携</a:t>
            </a:r>
            <a:endParaRPr kumimoji="0" lang="en-US" altLang="ja-JP" sz="800" b="0" i="0" u="none" strike="noStrike" cap="none" normalizeH="0" dirty="0" smtClean="0">
              <a:ln>
                <a:noFill/>
              </a:ln>
              <a:solidFill>
                <a:schemeClr val="bg1"/>
              </a:solidFill>
              <a:effectLst/>
              <a:latin typeface="メイリオ"/>
              <a:ea typeface="メイリオ"/>
              <a:cs typeface="メイリオ"/>
            </a:endParaRPr>
          </a:p>
          <a:p>
            <a:pPr marR="0" defTabSz="914400" rtl="0" eaLnBrk="1" fontAlgn="base" latinLnBrk="0" hangingPunct="1">
              <a:lnSpc>
                <a:spcPct val="100000"/>
              </a:lnSpc>
              <a:spcBef>
                <a:spcPct val="20000"/>
              </a:spcBef>
              <a:spcAft>
                <a:spcPct val="0"/>
              </a:spcAft>
              <a:buClrTx/>
              <a:buSzTx/>
              <a:tabLst/>
            </a:pPr>
            <a:r>
              <a:rPr kumimoji="0" lang="ja-JP" altLang="en-US" sz="1200" b="1" dirty="0" smtClean="0">
                <a:solidFill>
                  <a:srgbClr val="800000"/>
                </a:solidFill>
                <a:latin typeface="メイリオ"/>
                <a:ea typeface="メイリオ"/>
                <a:cs typeface="メイリオ"/>
              </a:rPr>
              <a:t>ハード・ソフトのオープン化</a:t>
            </a:r>
            <a:endParaRPr kumimoji="0" lang="en-US" altLang="ja-JP" sz="1200" b="1" dirty="0" smtClean="0">
              <a:solidFill>
                <a:srgbClr val="800000"/>
              </a:solidFill>
              <a:latin typeface="メイリオ"/>
              <a:ea typeface="メイリオ"/>
              <a:cs typeface="メイリオ"/>
            </a:endParaRPr>
          </a:p>
          <a:p>
            <a:pPr marR="0" defTabSz="914400" rtl="0" eaLnBrk="1" fontAlgn="base" latinLnBrk="0" hangingPunct="1">
              <a:lnSpc>
                <a:spcPct val="100000"/>
              </a:lnSpc>
              <a:spcBef>
                <a:spcPct val="20000"/>
              </a:spcBef>
              <a:spcAft>
                <a:spcPct val="0"/>
              </a:spcAft>
              <a:buClrTx/>
              <a:buSzTx/>
              <a:tabLst/>
            </a:pPr>
            <a:r>
              <a:rPr kumimoji="0" lang="ja-JP" altLang="en-US" sz="800" dirty="0" smtClean="0">
                <a:solidFill>
                  <a:schemeClr val="bg1"/>
                </a:solidFill>
                <a:latin typeface="メイリオ"/>
                <a:ea typeface="メイリオ"/>
                <a:cs typeface="メイリオ"/>
              </a:rPr>
              <a:t>ホワイト・ボックス、</a:t>
            </a:r>
            <a:r>
              <a:rPr kumimoji="0" lang="en-US" altLang="ja-JP" sz="800" dirty="0" smtClean="0">
                <a:solidFill>
                  <a:schemeClr val="bg1"/>
                </a:solidFill>
                <a:latin typeface="メイリオ"/>
                <a:ea typeface="メイリオ"/>
                <a:cs typeface="メイリオ"/>
              </a:rPr>
              <a:t>OSS</a:t>
            </a:r>
            <a:r>
              <a:rPr kumimoji="0" lang="ja-JP" altLang="en-US" sz="800" dirty="0" smtClean="0">
                <a:solidFill>
                  <a:schemeClr val="bg1"/>
                </a:solidFill>
                <a:latin typeface="メイリオ"/>
                <a:ea typeface="メイリオ"/>
                <a:cs typeface="メイリオ"/>
              </a:rPr>
              <a:t>版ネットワーク</a:t>
            </a:r>
            <a:r>
              <a:rPr kumimoji="0" lang="en-US" altLang="ja-JP" sz="800" dirty="0" smtClean="0">
                <a:solidFill>
                  <a:schemeClr val="bg1"/>
                </a:solidFill>
                <a:latin typeface="メイリオ"/>
                <a:ea typeface="メイリオ"/>
                <a:cs typeface="メイリオ"/>
              </a:rPr>
              <a:t>OS</a:t>
            </a:r>
            <a:r>
              <a:rPr kumimoji="0" lang="ja-JP" altLang="en-US" sz="800" dirty="0" smtClean="0">
                <a:solidFill>
                  <a:schemeClr val="bg1"/>
                </a:solidFill>
                <a:latin typeface="メイリオ"/>
                <a:ea typeface="メイリオ"/>
                <a:cs typeface="メイリオ"/>
              </a:rPr>
              <a:t>の普及</a:t>
            </a:r>
            <a:endParaRPr kumimoji="0" lang="en-US" altLang="ja-JP" sz="800" dirty="0" smtClean="0">
              <a:solidFill>
                <a:schemeClr val="bg1"/>
              </a:solidFill>
              <a:latin typeface="メイリオ"/>
              <a:ea typeface="メイリオ"/>
              <a:cs typeface="メイリオ"/>
            </a:endParaRPr>
          </a:p>
          <a:p>
            <a:pPr marR="0" defTabSz="914400" rtl="0" eaLnBrk="1" fontAlgn="base" latinLnBrk="0" hangingPunct="1">
              <a:lnSpc>
                <a:spcPct val="100000"/>
              </a:lnSpc>
              <a:spcBef>
                <a:spcPct val="20000"/>
              </a:spcBef>
              <a:spcAft>
                <a:spcPct val="0"/>
              </a:spcAft>
              <a:buClrTx/>
              <a:buSzTx/>
              <a:tabLst/>
            </a:pPr>
            <a:r>
              <a:rPr kumimoji="0" lang="ja-JP" altLang="en-US" sz="1200" i="0" u="none" strike="noStrike" cap="none" normalizeH="0" dirty="0" smtClean="0">
                <a:ln>
                  <a:noFill/>
                </a:ln>
                <a:solidFill>
                  <a:srgbClr val="800000"/>
                </a:solidFill>
                <a:effectLst/>
                <a:latin typeface="メイリオ"/>
                <a:ea typeface="メイリオ"/>
                <a:cs typeface="メイリオ"/>
              </a:rPr>
              <a:t>アプリケーションの実行</a:t>
            </a:r>
            <a:endParaRPr kumimoji="0" lang="en-US" altLang="ja-JP" sz="1200" i="0" u="none" strike="noStrike" cap="none" normalizeH="0" dirty="0" smtClean="0">
              <a:ln>
                <a:noFill/>
              </a:ln>
              <a:solidFill>
                <a:srgbClr val="800000"/>
              </a:solidFill>
              <a:effectLst/>
              <a:latin typeface="メイリオ"/>
              <a:ea typeface="メイリオ"/>
              <a:cs typeface="メイリオ"/>
            </a:endParaRPr>
          </a:p>
          <a:p>
            <a:pPr marR="0" defTabSz="914400" rtl="0" eaLnBrk="1" fontAlgn="base" latinLnBrk="0" hangingPunct="1">
              <a:lnSpc>
                <a:spcPct val="100000"/>
              </a:lnSpc>
              <a:spcBef>
                <a:spcPct val="20000"/>
              </a:spcBef>
              <a:spcAft>
                <a:spcPct val="0"/>
              </a:spcAft>
              <a:buClrTx/>
              <a:buSzTx/>
              <a:tabLst/>
            </a:pPr>
            <a:r>
              <a:rPr kumimoji="0" lang="ja-JP" altLang="en-US" sz="800" dirty="0" smtClean="0">
                <a:solidFill>
                  <a:schemeClr val="bg1"/>
                </a:solidFill>
                <a:latin typeface="メイリオ"/>
                <a:ea typeface="メイリオ"/>
                <a:cs typeface="メイリオ"/>
              </a:rPr>
              <a:t>サーバー用</a:t>
            </a:r>
            <a:r>
              <a:rPr kumimoji="0" lang="en-US" altLang="ja-JP" sz="800" dirty="0" smtClean="0">
                <a:solidFill>
                  <a:schemeClr val="bg1"/>
                </a:solidFill>
                <a:latin typeface="メイリオ"/>
                <a:ea typeface="メイリオ"/>
                <a:cs typeface="メイリオ"/>
              </a:rPr>
              <a:t>CPU</a:t>
            </a:r>
            <a:r>
              <a:rPr kumimoji="0" lang="ja-JP" altLang="en-US" sz="800" dirty="0" smtClean="0">
                <a:solidFill>
                  <a:schemeClr val="bg1"/>
                </a:solidFill>
                <a:latin typeface="メイリオ"/>
                <a:ea typeface="メイリオ"/>
                <a:cs typeface="メイリオ"/>
              </a:rPr>
              <a:t>、</a:t>
            </a:r>
            <a:r>
              <a:rPr kumimoji="0" lang="en-US" altLang="ja-JP" sz="800" dirty="0" smtClean="0">
                <a:solidFill>
                  <a:schemeClr val="bg1"/>
                </a:solidFill>
                <a:latin typeface="メイリオ"/>
                <a:ea typeface="メイリオ"/>
                <a:cs typeface="メイリオ"/>
              </a:rPr>
              <a:t>OS</a:t>
            </a:r>
            <a:r>
              <a:rPr kumimoji="0" lang="ja-JP" altLang="en-US" sz="800" dirty="0" smtClean="0">
                <a:solidFill>
                  <a:schemeClr val="bg1"/>
                </a:solidFill>
                <a:latin typeface="メイリオ"/>
                <a:ea typeface="メイリオ"/>
                <a:cs typeface="メイリオ"/>
              </a:rPr>
              <a:t>とストレージの実装</a:t>
            </a:r>
            <a:endParaRPr kumimoji="0" lang="ja-JP" altLang="en-US" sz="800" b="0" i="0" u="none" strike="noStrike" cap="none" normalizeH="0" dirty="0" smtClean="0">
              <a:ln>
                <a:noFill/>
              </a:ln>
              <a:solidFill>
                <a:schemeClr val="bg1"/>
              </a:solidFill>
              <a:effectLst/>
              <a:latin typeface="メイリオ"/>
              <a:ea typeface="メイリオ"/>
              <a:cs typeface="メイリオ"/>
            </a:endParaRPr>
          </a:p>
        </p:txBody>
      </p:sp>
      <p:sp>
        <p:nvSpPr>
          <p:cNvPr id="95" name="二等辺三角形 94"/>
          <p:cNvSpPr/>
          <p:nvPr/>
        </p:nvSpPr>
        <p:spPr bwMode="auto">
          <a:xfrm rot="16200000">
            <a:off x="6516216" y="3789040"/>
            <a:ext cx="1008112" cy="144016"/>
          </a:xfrm>
          <a:prstGeom prst="triangle">
            <a:avLst/>
          </a:prstGeom>
          <a:solidFill>
            <a:srgbClr val="FF9933">
              <a:alpha val="67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b="1">
              <a:solidFill>
                <a:schemeClr val="bg1"/>
              </a:solidFill>
              <a:latin typeface="メイリオ"/>
              <a:ea typeface="メイリオ"/>
              <a:cs typeface="メイリオ"/>
            </a:endParaRPr>
          </a:p>
        </p:txBody>
      </p:sp>
      <p:sp>
        <p:nvSpPr>
          <p:cNvPr id="96" name="正方形/長方形 95"/>
          <p:cNvSpPr/>
          <p:nvPr/>
        </p:nvSpPr>
        <p:spPr bwMode="auto">
          <a:xfrm>
            <a:off x="3059832" y="5013176"/>
            <a:ext cx="648072" cy="1296144"/>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97" name="正方形/長方形 96"/>
          <p:cNvSpPr/>
          <p:nvPr/>
        </p:nvSpPr>
        <p:spPr bwMode="auto">
          <a:xfrm>
            <a:off x="3131840" y="5157192"/>
            <a:ext cx="504056" cy="216024"/>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accent2"/>
                </a:solidFill>
                <a:effectLst/>
                <a:latin typeface="メイリオ"/>
                <a:ea typeface="メイリオ"/>
                <a:cs typeface="メイリオ"/>
              </a:rPr>
              <a:t>通信</a:t>
            </a:r>
          </a:p>
        </p:txBody>
      </p:sp>
      <p:sp>
        <p:nvSpPr>
          <p:cNvPr id="98" name="正方形/長方形 97"/>
          <p:cNvSpPr/>
          <p:nvPr/>
        </p:nvSpPr>
        <p:spPr bwMode="auto">
          <a:xfrm>
            <a:off x="3131840" y="5445224"/>
            <a:ext cx="216024" cy="432048"/>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accent2"/>
                </a:solidFill>
                <a:effectLst/>
                <a:latin typeface="メイリオ"/>
                <a:ea typeface="メイリオ"/>
                <a:cs typeface="メイリオ"/>
              </a:rPr>
              <a:t>センサ</a:t>
            </a:r>
          </a:p>
        </p:txBody>
      </p:sp>
      <p:sp>
        <p:nvSpPr>
          <p:cNvPr id="99" name="正方形/長方形 98"/>
          <p:cNvSpPr/>
          <p:nvPr/>
        </p:nvSpPr>
        <p:spPr bwMode="auto">
          <a:xfrm>
            <a:off x="3131840" y="5949280"/>
            <a:ext cx="504056" cy="216024"/>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chemeClr val="accent2"/>
                </a:solidFill>
                <a:effectLst/>
                <a:latin typeface="メイリオ"/>
                <a:ea typeface="メイリオ"/>
                <a:cs typeface="メイリオ"/>
              </a:rPr>
              <a:t>IF</a:t>
            </a:r>
            <a:endParaRPr kumimoji="0" lang="ja-JP" altLang="en-US" sz="800" b="0" i="0" u="none" strike="noStrike" cap="none" normalizeH="0" dirty="0" smtClean="0">
              <a:ln>
                <a:noFill/>
              </a:ln>
              <a:solidFill>
                <a:schemeClr val="accent2"/>
              </a:solidFill>
              <a:effectLst/>
              <a:latin typeface="メイリオ"/>
              <a:ea typeface="メイリオ"/>
              <a:cs typeface="メイリオ"/>
            </a:endParaRPr>
          </a:p>
        </p:txBody>
      </p:sp>
      <p:sp>
        <p:nvSpPr>
          <p:cNvPr id="100" name="正方形/長方形 99"/>
          <p:cNvSpPr/>
          <p:nvPr/>
        </p:nvSpPr>
        <p:spPr bwMode="auto">
          <a:xfrm>
            <a:off x="3419872" y="5445224"/>
            <a:ext cx="216024" cy="432048"/>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accent2"/>
                </a:solidFill>
                <a:latin typeface="メイリオ"/>
                <a:ea typeface="メイリオ"/>
                <a:cs typeface="メイリオ"/>
              </a:rPr>
              <a:t>処理</a:t>
            </a:r>
            <a:endParaRPr kumimoji="0" lang="ja-JP" altLang="en-US" sz="800" b="0" i="0" u="none" strike="noStrike" cap="none" normalizeH="0" dirty="0" smtClean="0">
              <a:ln>
                <a:noFill/>
              </a:ln>
              <a:solidFill>
                <a:schemeClr val="accent2"/>
              </a:solidFill>
              <a:effectLst/>
              <a:latin typeface="メイリオ"/>
              <a:ea typeface="メイリオ"/>
              <a:cs typeface="メイリオ"/>
            </a:endParaRPr>
          </a:p>
        </p:txBody>
      </p:sp>
      <p:sp>
        <p:nvSpPr>
          <p:cNvPr id="101" name="正方形/長方形 100"/>
          <p:cNvSpPr/>
          <p:nvPr/>
        </p:nvSpPr>
        <p:spPr bwMode="auto">
          <a:xfrm>
            <a:off x="3851920" y="5013176"/>
            <a:ext cx="648072" cy="1296144"/>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102" name="正方形/長方形 101"/>
          <p:cNvSpPr/>
          <p:nvPr/>
        </p:nvSpPr>
        <p:spPr bwMode="auto">
          <a:xfrm>
            <a:off x="3923928" y="5157192"/>
            <a:ext cx="504056" cy="216024"/>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accent2"/>
                </a:solidFill>
                <a:effectLst/>
                <a:latin typeface="メイリオ"/>
                <a:ea typeface="メイリオ"/>
                <a:cs typeface="メイリオ"/>
              </a:rPr>
              <a:t>通信</a:t>
            </a:r>
          </a:p>
        </p:txBody>
      </p:sp>
      <p:sp>
        <p:nvSpPr>
          <p:cNvPr id="103" name="正方形/長方形 102"/>
          <p:cNvSpPr/>
          <p:nvPr/>
        </p:nvSpPr>
        <p:spPr bwMode="auto">
          <a:xfrm>
            <a:off x="3923928" y="5445224"/>
            <a:ext cx="216024" cy="432048"/>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accent2"/>
                </a:solidFill>
                <a:effectLst/>
                <a:latin typeface="メイリオ"/>
                <a:ea typeface="メイリオ"/>
                <a:cs typeface="メイリオ"/>
              </a:rPr>
              <a:t>センサ</a:t>
            </a:r>
          </a:p>
        </p:txBody>
      </p:sp>
      <p:sp>
        <p:nvSpPr>
          <p:cNvPr id="104" name="正方形/長方形 103"/>
          <p:cNvSpPr/>
          <p:nvPr/>
        </p:nvSpPr>
        <p:spPr bwMode="auto">
          <a:xfrm>
            <a:off x="3923928" y="5949280"/>
            <a:ext cx="504056" cy="216024"/>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chemeClr val="accent2"/>
                </a:solidFill>
                <a:effectLst/>
                <a:latin typeface="メイリオ"/>
                <a:ea typeface="メイリオ"/>
                <a:cs typeface="メイリオ"/>
              </a:rPr>
              <a:t>IF</a:t>
            </a:r>
            <a:endParaRPr kumimoji="0" lang="ja-JP" altLang="en-US" sz="800" b="0" i="0" u="none" strike="noStrike" cap="none" normalizeH="0" dirty="0" smtClean="0">
              <a:ln>
                <a:noFill/>
              </a:ln>
              <a:solidFill>
                <a:schemeClr val="accent2"/>
              </a:solidFill>
              <a:effectLst/>
              <a:latin typeface="メイリオ"/>
              <a:ea typeface="メイリオ"/>
              <a:cs typeface="メイリオ"/>
            </a:endParaRPr>
          </a:p>
        </p:txBody>
      </p:sp>
      <p:sp>
        <p:nvSpPr>
          <p:cNvPr id="105" name="正方形/長方形 104"/>
          <p:cNvSpPr/>
          <p:nvPr/>
        </p:nvSpPr>
        <p:spPr bwMode="auto">
          <a:xfrm>
            <a:off x="4211960" y="5445224"/>
            <a:ext cx="216024" cy="432048"/>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accent2"/>
                </a:solidFill>
                <a:latin typeface="メイリオ"/>
                <a:ea typeface="メイリオ"/>
                <a:cs typeface="メイリオ"/>
              </a:rPr>
              <a:t>処理</a:t>
            </a:r>
            <a:endParaRPr kumimoji="0" lang="ja-JP" altLang="en-US" sz="800" b="0" i="0" u="none" strike="noStrike" cap="none" normalizeH="0" dirty="0" smtClean="0">
              <a:ln>
                <a:noFill/>
              </a:ln>
              <a:solidFill>
                <a:schemeClr val="accent2"/>
              </a:solidFill>
              <a:effectLst/>
              <a:latin typeface="メイリオ"/>
              <a:ea typeface="メイリオ"/>
              <a:cs typeface="メイリオ"/>
            </a:endParaRPr>
          </a:p>
        </p:txBody>
      </p:sp>
      <p:sp>
        <p:nvSpPr>
          <p:cNvPr id="106" name="正方形/長方形 105"/>
          <p:cNvSpPr/>
          <p:nvPr/>
        </p:nvSpPr>
        <p:spPr bwMode="auto">
          <a:xfrm>
            <a:off x="4644008" y="5013176"/>
            <a:ext cx="648072" cy="1296144"/>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107" name="正方形/長方形 106"/>
          <p:cNvSpPr/>
          <p:nvPr/>
        </p:nvSpPr>
        <p:spPr bwMode="auto">
          <a:xfrm>
            <a:off x="4716016" y="5157192"/>
            <a:ext cx="504056" cy="216024"/>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accent2"/>
                </a:solidFill>
                <a:effectLst/>
                <a:latin typeface="メイリオ"/>
                <a:ea typeface="メイリオ"/>
                <a:cs typeface="メイリオ"/>
              </a:rPr>
              <a:t>通信</a:t>
            </a:r>
          </a:p>
        </p:txBody>
      </p:sp>
      <p:sp>
        <p:nvSpPr>
          <p:cNvPr id="108" name="正方形/長方形 107"/>
          <p:cNvSpPr/>
          <p:nvPr/>
        </p:nvSpPr>
        <p:spPr bwMode="auto">
          <a:xfrm>
            <a:off x="4716016" y="5445224"/>
            <a:ext cx="216024" cy="432048"/>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accent2"/>
                </a:solidFill>
                <a:effectLst/>
                <a:latin typeface="メイリオ"/>
                <a:ea typeface="メイリオ"/>
                <a:cs typeface="メイリオ"/>
              </a:rPr>
              <a:t>センサ</a:t>
            </a:r>
          </a:p>
        </p:txBody>
      </p:sp>
      <p:sp>
        <p:nvSpPr>
          <p:cNvPr id="109" name="正方形/長方形 108"/>
          <p:cNvSpPr/>
          <p:nvPr/>
        </p:nvSpPr>
        <p:spPr bwMode="auto">
          <a:xfrm>
            <a:off x="4716016" y="5949280"/>
            <a:ext cx="504056" cy="216024"/>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chemeClr val="accent2"/>
                </a:solidFill>
                <a:effectLst/>
                <a:latin typeface="メイリオ"/>
                <a:ea typeface="メイリオ"/>
                <a:cs typeface="メイリオ"/>
              </a:rPr>
              <a:t>IF</a:t>
            </a:r>
            <a:endParaRPr kumimoji="0" lang="ja-JP" altLang="en-US" sz="800" b="0" i="0" u="none" strike="noStrike" cap="none" normalizeH="0" dirty="0" smtClean="0">
              <a:ln>
                <a:noFill/>
              </a:ln>
              <a:solidFill>
                <a:schemeClr val="accent2"/>
              </a:solidFill>
              <a:effectLst/>
              <a:latin typeface="メイリオ"/>
              <a:ea typeface="メイリオ"/>
              <a:cs typeface="メイリオ"/>
            </a:endParaRPr>
          </a:p>
        </p:txBody>
      </p:sp>
      <p:sp>
        <p:nvSpPr>
          <p:cNvPr id="110" name="正方形/長方形 109"/>
          <p:cNvSpPr/>
          <p:nvPr/>
        </p:nvSpPr>
        <p:spPr bwMode="auto">
          <a:xfrm>
            <a:off x="5004048" y="5445224"/>
            <a:ext cx="216024" cy="432048"/>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accent2"/>
                </a:solidFill>
                <a:latin typeface="メイリオ"/>
                <a:ea typeface="メイリオ"/>
                <a:cs typeface="メイリオ"/>
              </a:rPr>
              <a:t>処理</a:t>
            </a:r>
            <a:endParaRPr kumimoji="0" lang="ja-JP" altLang="en-US" sz="800" b="0" i="0" u="none" strike="noStrike" cap="none" normalizeH="0" dirty="0" smtClean="0">
              <a:ln>
                <a:noFill/>
              </a:ln>
              <a:solidFill>
                <a:schemeClr val="accent2"/>
              </a:solidFill>
              <a:effectLst/>
              <a:latin typeface="メイリオ"/>
              <a:ea typeface="メイリオ"/>
              <a:cs typeface="メイリオ"/>
            </a:endParaRPr>
          </a:p>
        </p:txBody>
      </p:sp>
      <p:sp>
        <p:nvSpPr>
          <p:cNvPr id="111" name="正方形/長方形 110"/>
          <p:cNvSpPr/>
          <p:nvPr/>
        </p:nvSpPr>
        <p:spPr bwMode="auto">
          <a:xfrm>
            <a:off x="5436096" y="5013176"/>
            <a:ext cx="648072" cy="1296144"/>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112" name="正方形/長方形 111"/>
          <p:cNvSpPr/>
          <p:nvPr/>
        </p:nvSpPr>
        <p:spPr bwMode="auto">
          <a:xfrm>
            <a:off x="5508104" y="5157192"/>
            <a:ext cx="504056" cy="216024"/>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accent2"/>
                </a:solidFill>
                <a:effectLst/>
                <a:latin typeface="メイリオ"/>
                <a:ea typeface="メイリオ"/>
                <a:cs typeface="メイリオ"/>
              </a:rPr>
              <a:t>通信</a:t>
            </a:r>
          </a:p>
        </p:txBody>
      </p:sp>
      <p:sp>
        <p:nvSpPr>
          <p:cNvPr id="113" name="正方形/長方形 112"/>
          <p:cNvSpPr/>
          <p:nvPr/>
        </p:nvSpPr>
        <p:spPr bwMode="auto">
          <a:xfrm>
            <a:off x="5508104" y="5445224"/>
            <a:ext cx="216024" cy="432048"/>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accent2"/>
                </a:solidFill>
                <a:effectLst/>
                <a:latin typeface="メイリオ"/>
                <a:ea typeface="メイリオ"/>
                <a:cs typeface="メイリオ"/>
              </a:rPr>
              <a:t>センサ</a:t>
            </a:r>
          </a:p>
        </p:txBody>
      </p:sp>
      <p:sp>
        <p:nvSpPr>
          <p:cNvPr id="114" name="正方形/長方形 113"/>
          <p:cNvSpPr/>
          <p:nvPr/>
        </p:nvSpPr>
        <p:spPr bwMode="auto">
          <a:xfrm>
            <a:off x="5508104" y="5949280"/>
            <a:ext cx="504056" cy="216024"/>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chemeClr val="accent2"/>
                </a:solidFill>
                <a:effectLst/>
                <a:latin typeface="メイリオ"/>
                <a:ea typeface="メイリオ"/>
                <a:cs typeface="メイリオ"/>
              </a:rPr>
              <a:t>IF</a:t>
            </a:r>
            <a:endParaRPr kumimoji="0" lang="ja-JP" altLang="en-US" sz="800" b="0" i="0" u="none" strike="noStrike" cap="none" normalizeH="0" dirty="0" smtClean="0">
              <a:ln>
                <a:noFill/>
              </a:ln>
              <a:solidFill>
                <a:schemeClr val="accent2"/>
              </a:solidFill>
              <a:effectLst/>
              <a:latin typeface="メイリオ"/>
              <a:ea typeface="メイリオ"/>
              <a:cs typeface="メイリオ"/>
            </a:endParaRPr>
          </a:p>
        </p:txBody>
      </p:sp>
      <p:sp>
        <p:nvSpPr>
          <p:cNvPr id="115" name="正方形/長方形 114"/>
          <p:cNvSpPr/>
          <p:nvPr/>
        </p:nvSpPr>
        <p:spPr bwMode="auto">
          <a:xfrm>
            <a:off x="5796136" y="5445224"/>
            <a:ext cx="216024" cy="432048"/>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accent2"/>
                </a:solidFill>
                <a:latin typeface="メイリオ"/>
                <a:ea typeface="メイリオ"/>
                <a:cs typeface="メイリオ"/>
              </a:rPr>
              <a:t>処理</a:t>
            </a:r>
            <a:endParaRPr kumimoji="0" lang="ja-JP" altLang="en-US" sz="800" b="0" i="0" u="none" strike="noStrike" cap="none" normalizeH="0" dirty="0" smtClean="0">
              <a:ln>
                <a:noFill/>
              </a:ln>
              <a:solidFill>
                <a:schemeClr val="accent2"/>
              </a:solidFill>
              <a:effectLst/>
              <a:latin typeface="メイリオ"/>
              <a:ea typeface="メイリオ"/>
              <a:cs typeface="メイリオ"/>
            </a:endParaRPr>
          </a:p>
        </p:txBody>
      </p:sp>
      <p:sp>
        <p:nvSpPr>
          <p:cNvPr id="116" name="正方形/長方形 115"/>
          <p:cNvSpPr/>
          <p:nvPr/>
        </p:nvSpPr>
        <p:spPr bwMode="auto">
          <a:xfrm>
            <a:off x="6228184" y="5013176"/>
            <a:ext cx="648072" cy="1296144"/>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117" name="正方形/長方形 116"/>
          <p:cNvSpPr/>
          <p:nvPr/>
        </p:nvSpPr>
        <p:spPr bwMode="auto">
          <a:xfrm>
            <a:off x="6300192" y="5157192"/>
            <a:ext cx="504056" cy="216024"/>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accent2"/>
                </a:solidFill>
                <a:effectLst/>
                <a:latin typeface="メイリオ"/>
                <a:ea typeface="メイリオ"/>
                <a:cs typeface="メイリオ"/>
              </a:rPr>
              <a:t>通信</a:t>
            </a:r>
          </a:p>
        </p:txBody>
      </p:sp>
      <p:sp>
        <p:nvSpPr>
          <p:cNvPr id="118" name="正方形/長方形 117"/>
          <p:cNvSpPr/>
          <p:nvPr/>
        </p:nvSpPr>
        <p:spPr bwMode="auto">
          <a:xfrm>
            <a:off x="6300192" y="5445224"/>
            <a:ext cx="216024" cy="432048"/>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accent2"/>
                </a:solidFill>
                <a:effectLst/>
                <a:latin typeface="メイリオ"/>
                <a:ea typeface="メイリオ"/>
                <a:cs typeface="メイリオ"/>
              </a:rPr>
              <a:t>センサ</a:t>
            </a:r>
          </a:p>
        </p:txBody>
      </p:sp>
      <p:sp>
        <p:nvSpPr>
          <p:cNvPr id="119" name="正方形/長方形 118"/>
          <p:cNvSpPr/>
          <p:nvPr/>
        </p:nvSpPr>
        <p:spPr bwMode="auto">
          <a:xfrm>
            <a:off x="6300192" y="5949280"/>
            <a:ext cx="504056" cy="216024"/>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chemeClr val="accent2"/>
                </a:solidFill>
                <a:effectLst/>
                <a:latin typeface="メイリオ"/>
                <a:ea typeface="メイリオ"/>
                <a:cs typeface="メイリオ"/>
              </a:rPr>
              <a:t>IF</a:t>
            </a:r>
            <a:endParaRPr kumimoji="0" lang="ja-JP" altLang="en-US" sz="800" b="0" i="0" u="none" strike="noStrike" cap="none" normalizeH="0" dirty="0" smtClean="0">
              <a:ln>
                <a:noFill/>
              </a:ln>
              <a:solidFill>
                <a:schemeClr val="accent2"/>
              </a:solidFill>
              <a:effectLst/>
              <a:latin typeface="メイリオ"/>
              <a:ea typeface="メイリオ"/>
              <a:cs typeface="メイリオ"/>
            </a:endParaRPr>
          </a:p>
        </p:txBody>
      </p:sp>
      <p:sp>
        <p:nvSpPr>
          <p:cNvPr id="120" name="正方形/長方形 119"/>
          <p:cNvSpPr/>
          <p:nvPr/>
        </p:nvSpPr>
        <p:spPr bwMode="auto">
          <a:xfrm>
            <a:off x="6588224" y="5445224"/>
            <a:ext cx="216024" cy="432048"/>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accent2"/>
                </a:solidFill>
                <a:latin typeface="メイリオ"/>
                <a:ea typeface="メイリオ"/>
                <a:cs typeface="メイリオ"/>
              </a:rPr>
              <a:t>処理</a:t>
            </a:r>
            <a:endParaRPr kumimoji="0" lang="ja-JP" altLang="en-US" sz="800" b="0" i="0" u="none" strike="noStrike" cap="none" normalizeH="0" dirty="0" smtClean="0">
              <a:ln>
                <a:noFill/>
              </a:ln>
              <a:solidFill>
                <a:schemeClr val="accent2"/>
              </a:solidFill>
              <a:effectLst/>
              <a:latin typeface="メイリオ"/>
              <a:ea typeface="メイリオ"/>
              <a:cs typeface="メイリオ"/>
            </a:endParaRPr>
          </a:p>
        </p:txBody>
      </p:sp>
    </p:spTree>
    <p:extLst>
      <p:ext uri="{BB962C8B-B14F-4D97-AF65-F5344CB8AC3E}">
        <p14:creationId xmlns:p14="http://schemas.microsoft.com/office/powerpoint/2010/main" val="14872662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ビッグデータの仕組みと使われ方</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5" name="図 4"/>
          <p:cNvPicPr>
            <a:picLocks noChangeAspect="1"/>
          </p:cNvPicPr>
          <p:nvPr/>
        </p:nvPicPr>
        <p:blipFill>
          <a:blip r:embed="rId3"/>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641542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タイトル 1"/>
          <p:cNvSpPr>
            <a:spLocks noGrp="1"/>
          </p:cNvSpPr>
          <p:nvPr>
            <p:ph type="title"/>
          </p:nvPr>
        </p:nvSpPr>
        <p:spPr/>
        <p:txBody>
          <a:bodyPr/>
          <a:lstStyle/>
          <a:p>
            <a:r>
              <a:rPr lang="ja-JP" altLang="en-US" dirty="0" smtClean="0">
                <a:latin typeface="+mn-lt"/>
                <a:ea typeface="+mn-ea"/>
              </a:rPr>
              <a:t>急激なデータの増大</a:t>
            </a:r>
            <a:endParaRPr lang="ja-JP" altLang="en-US" dirty="0">
              <a:latin typeface="+mn-lt"/>
              <a:ea typeface="+mn-ea"/>
            </a:endParaRPr>
          </a:p>
        </p:txBody>
      </p:sp>
      <p:grpSp>
        <p:nvGrpSpPr>
          <p:cNvPr id="22" name="図形グループ 21"/>
          <p:cNvGrpSpPr/>
          <p:nvPr/>
        </p:nvGrpSpPr>
        <p:grpSpPr>
          <a:xfrm>
            <a:off x="1115616" y="4581128"/>
            <a:ext cx="3816424" cy="1904256"/>
            <a:chOff x="5029200" y="4572744"/>
            <a:chExt cx="3816424" cy="1904256"/>
          </a:xfrm>
        </p:grpSpPr>
        <p:sp>
          <p:nvSpPr>
            <p:cNvPr id="6" name="フローチャート: 磁気ディスク 5"/>
            <p:cNvSpPr/>
            <p:nvPr/>
          </p:nvSpPr>
          <p:spPr bwMode="auto">
            <a:xfrm>
              <a:off x="6172200" y="5868888"/>
              <a:ext cx="838200" cy="150912"/>
            </a:xfrm>
            <a:prstGeom prst="flowChartMagneticDisk">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defRPr/>
              </a:pPr>
              <a:r>
                <a:rPr kumimoji="0" lang="en-US" altLang="ja-JP" sz="800" dirty="0">
                  <a:solidFill>
                    <a:srgbClr val="484848"/>
                  </a:solidFill>
                </a:rPr>
                <a:t>150EB</a:t>
              </a:r>
              <a:endParaRPr kumimoji="0" lang="ja-JP" altLang="en-US" sz="800" dirty="0">
                <a:solidFill>
                  <a:srgbClr val="484848"/>
                </a:solidFill>
              </a:endParaRPr>
            </a:p>
          </p:txBody>
        </p:sp>
        <p:sp>
          <p:nvSpPr>
            <p:cNvPr id="7" name="フローチャート: 磁気ディスク 6"/>
            <p:cNvSpPr/>
            <p:nvPr/>
          </p:nvSpPr>
          <p:spPr bwMode="auto">
            <a:xfrm>
              <a:off x="7086600" y="5868888"/>
              <a:ext cx="838200" cy="150912"/>
            </a:xfrm>
            <a:prstGeom prst="flowChartMagneticDisk">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defRPr/>
              </a:pPr>
              <a:r>
                <a:rPr kumimoji="0" lang="en-US" altLang="ja-JP" sz="800" dirty="0">
                  <a:solidFill>
                    <a:srgbClr val="484848"/>
                  </a:solidFill>
                </a:rPr>
                <a:t>150EB</a:t>
              </a:r>
              <a:endParaRPr kumimoji="0" lang="ja-JP" altLang="en-US" sz="800" dirty="0">
                <a:solidFill>
                  <a:srgbClr val="484848"/>
                </a:solidFill>
              </a:endParaRPr>
            </a:p>
          </p:txBody>
        </p:sp>
        <p:sp>
          <p:nvSpPr>
            <p:cNvPr id="8" name="フローチャート: 磁気ディスク 7"/>
            <p:cNvSpPr/>
            <p:nvPr/>
          </p:nvSpPr>
          <p:spPr bwMode="auto">
            <a:xfrm>
              <a:off x="7086600" y="5730552"/>
              <a:ext cx="838200" cy="138336"/>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lgn="ctr">
                <a:spcBef>
                  <a:spcPct val="20000"/>
                </a:spcBef>
                <a:defRPr/>
              </a:pPr>
              <a:r>
                <a:rPr kumimoji="0" lang="en-US" altLang="ja-JP" sz="800" dirty="0">
                  <a:solidFill>
                    <a:srgbClr val="484848"/>
                  </a:solidFill>
                </a:rPr>
                <a:t>178EB</a:t>
              </a:r>
              <a:endParaRPr kumimoji="0" lang="ja-JP" altLang="en-US" sz="800" dirty="0">
                <a:solidFill>
                  <a:srgbClr val="484848"/>
                </a:solidFill>
              </a:endParaRPr>
            </a:p>
          </p:txBody>
        </p:sp>
        <p:sp>
          <p:nvSpPr>
            <p:cNvPr id="9" name="フローチャート: 磁気ディスク 8"/>
            <p:cNvSpPr/>
            <p:nvPr/>
          </p:nvSpPr>
          <p:spPr bwMode="auto">
            <a:xfrm>
              <a:off x="8001000" y="5868888"/>
              <a:ext cx="838200" cy="150912"/>
            </a:xfrm>
            <a:prstGeom prst="flowChartMagneticDisk">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defRPr/>
              </a:pPr>
              <a:r>
                <a:rPr kumimoji="0" lang="en-US" altLang="ja-JP" sz="800" dirty="0">
                  <a:solidFill>
                    <a:srgbClr val="484848"/>
                  </a:solidFill>
                </a:rPr>
                <a:t>150EB</a:t>
              </a:r>
              <a:endParaRPr kumimoji="0" lang="ja-JP" altLang="en-US" sz="800" dirty="0">
                <a:solidFill>
                  <a:srgbClr val="484848"/>
                </a:solidFill>
              </a:endParaRPr>
            </a:p>
          </p:txBody>
        </p:sp>
        <p:sp>
          <p:nvSpPr>
            <p:cNvPr id="10" name="フローチャート: 磁気ディスク 9"/>
            <p:cNvSpPr/>
            <p:nvPr/>
          </p:nvSpPr>
          <p:spPr bwMode="auto">
            <a:xfrm>
              <a:off x="8001000" y="5730552"/>
              <a:ext cx="838200" cy="138336"/>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lgn="ctr">
                <a:spcBef>
                  <a:spcPct val="20000"/>
                </a:spcBef>
                <a:defRPr/>
              </a:pPr>
              <a:r>
                <a:rPr kumimoji="0" lang="en-US" altLang="ja-JP" sz="800" dirty="0">
                  <a:solidFill>
                    <a:srgbClr val="484848"/>
                  </a:solidFill>
                </a:rPr>
                <a:t>178EB</a:t>
              </a:r>
              <a:endParaRPr kumimoji="0" lang="ja-JP" altLang="en-US" sz="800" dirty="0">
                <a:solidFill>
                  <a:srgbClr val="484848"/>
                </a:solidFill>
              </a:endParaRPr>
            </a:p>
          </p:txBody>
        </p:sp>
        <p:sp>
          <p:nvSpPr>
            <p:cNvPr id="11" name="右矢印 10"/>
            <p:cNvSpPr/>
            <p:nvPr/>
          </p:nvSpPr>
          <p:spPr bwMode="auto">
            <a:xfrm>
              <a:off x="5029200" y="6096000"/>
              <a:ext cx="1981200" cy="381000"/>
            </a:xfrm>
            <a:prstGeom prst="rightArrow">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r">
                <a:spcBef>
                  <a:spcPct val="20000"/>
                </a:spcBef>
                <a:defRPr/>
              </a:pPr>
              <a:r>
                <a:rPr kumimoji="0" lang="en-US" altLang="ja-JP" sz="1400" dirty="0">
                  <a:solidFill>
                    <a:srgbClr val="FFFFFF"/>
                  </a:solidFill>
                </a:rPr>
                <a:t>2009</a:t>
              </a:r>
              <a:endParaRPr kumimoji="0" lang="ja-JP" altLang="en-US" sz="1400" dirty="0">
                <a:solidFill>
                  <a:srgbClr val="FFFFFF"/>
                </a:solidFill>
              </a:endParaRPr>
            </a:p>
          </p:txBody>
        </p:sp>
        <p:sp>
          <p:nvSpPr>
            <p:cNvPr id="12" name="右矢印 11"/>
            <p:cNvSpPr/>
            <p:nvPr/>
          </p:nvSpPr>
          <p:spPr bwMode="auto">
            <a:xfrm>
              <a:off x="7086600" y="6096000"/>
              <a:ext cx="838200" cy="381000"/>
            </a:xfrm>
            <a:prstGeom prst="righ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a:solidFill>
                    <a:srgbClr val="FFFFFF"/>
                  </a:solidFill>
                </a:rPr>
                <a:t>2010</a:t>
              </a:r>
              <a:endParaRPr kumimoji="0" lang="ja-JP" altLang="en-US" sz="1400" dirty="0">
                <a:solidFill>
                  <a:srgbClr val="FFFFFF"/>
                </a:solidFill>
              </a:endParaRPr>
            </a:p>
          </p:txBody>
        </p:sp>
        <p:sp>
          <p:nvSpPr>
            <p:cNvPr id="13" name="右矢印 12"/>
            <p:cNvSpPr/>
            <p:nvPr/>
          </p:nvSpPr>
          <p:spPr bwMode="auto">
            <a:xfrm>
              <a:off x="8001000" y="6096000"/>
              <a:ext cx="838200" cy="381000"/>
            </a:xfrm>
            <a:prstGeom prst="rightArrow">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a:solidFill>
                    <a:srgbClr val="FFFFFF"/>
                  </a:solidFill>
                </a:rPr>
                <a:t>2012</a:t>
              </a:r>
              <a:endParaRPr kumimoji="0" lang="ja-JP" altLang="en-US" sz="1400" dirty="0">
                <a:solidFill>
                  <a:srgbClr val="FFFFFF"/>
                </a:solidFill>
              </a:endParaRPr>
            </a:p>
          </p:txBody>
        </p:sp>
        <p:sp>
          <p:nvSpPr>
            <p:cNvPr id="14" name="円柱 13"/>
            <p:cNvSpPr/>
            <p:nvPr/>
          </p:nvSpPr>
          <p:spPr bwMode="auto">
            <a:xfrm>
              <a:off x="8007424" y="4572744"/>
              <a:ext cx="838200" cy="1152128"/>
            </a:xfrm>
            <a:prstGeom prst="can">
              <a:avLst>
                <a:gd name="adj" fmla="val 9975"/>
              </a:avLst>
            </a:prstGeom>
            <a:solidFill>
              <a:srgbClr val="800000"/>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algn="ctr">
                <a:spcBef>
                  <a:spcPct val="20000"/>
                </a:spcBef>
                <a:defRPr/>
              </a:pPr>
              <a:r>
                <a:rPr kumimoji="0" lang="en-US" altLang="ja-JP" sz="1400" dirty="0">
                  <a:solidFill>
                    <a:srgbClr val="FFFFFF"/>
                  </a:solidFill>
                </a:rPr>
                <a:t>1350EB</a:t>
              </a:r>
              <a:endParaRPr kumimoji="0" lang="ja-JP" altLang="en-US" sz="1400" dirty="0">
                <a:solidFill>
                  <a:srgbClr val="FFFFFF"/>
                </a:solidFill>
              </a:endParaRPr>
            </a:p>
          </p:txBody>
        </p:sp>
        <p:cxnSp>
          <p:nvCxnSpPr>
            <p:cNvPr id="15" name="直線コネクタ 57355"/>
            <p:cNvCxnSpPr>
              <a:cxnSpLocks noChangeShapeType="1"/>
            </p:cNvCxnSpPr>
            <p:nvPr/>
          </p:nvCxnSpPr>
          <p:spPr bwMode="auto">
            <a:xfrm flipV="1">
              <a:off x="5029200" y="5868888"/>
              <a:ext cx="1152128" cy="150912"/>
            </a:xfrm>
            <a:prstGeom prst="line">
              <a:avLst/>
            </a:prstGeom>
            <a:noFill/>
            <a:ln w="38100">
              <a:solidFill>
                <a:srgbClr val="33CC33"/>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56"/>
            <p:cNvCxnSpPr>
              <a:cxnSpLocks noChangeShapeType="1"/>
            </p:cNvCxnSpPr>
            <p:nvPr/>
          </p:nvCxnSpPr>
          <p:spPr bwMode="auto">
            <a:xfrm flipV="1">
              <a:off x="6181328" y="5724872"/>
              <a:ext cx="936104" cy="144016"/>
            </a:xfrm>
            <a:prstGeom prst="line">
              <a:avLst/>
            </a:prstGeom>
            <a:noFill/>
            <a:ln w="38100">
              <a:solidFill>
                <a:srgbClr val="00009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コネクタ 59"/>
            <p:cNvCxnSpPr>
              <a:cxnSpLocks noChangeShapeType="1"/>
            </p:cNvCxnSpPr>
            <p:nvPr/>
          </p:nvCxnSpPr>
          <p:spPr bwMode="auto">
            <a:xfrm flipV="1">
              <a:off x="7117432" y="4644752"/>
              <a:ext cx="864096" cy="1080120"/>
            </a:xfrm>
            <a:prstGeom prst="line">
              <a:avLst/>
            </a:prstGeom>
            <a:noFill/>
            <a:ln w="3810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図形グループ 3"/>
          <p:cNvGrpSpPr/>
          <p:nvPr/>
        </p:nvGrpSpPr>
        <p:grpSpPr>
          <a:xfrm>
            <a:off x="4932040" y="1340768"/>
            <a:ext cx="3240360" cy="5144616"/>
            <a:chOff x="4932040" y="1340768"/>
            <a:chExt cx="3240360" cy="5144616"/>
          </a:xfrm>
        </p:grpSpPr>
        <p:sp>
          <p:nvSpPr>
            <p:cNvPr id="26" name="右矢印 25"/>
            <p:cNvSpPr/>
            <p:nvPr/>
          </p:nvSpPr>
          <p:spPr bwMode="auto">
            <a:xfrm>
              <a:off x="7308304" y="6104384"/>
              <a:ext cx="838200"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smtClean="0">
                  <a:solidFill>
                    <a:srgbClr val="FFFFFF"/>
                  </a:solidFill>
                </a:rPr>
                <a:t>2020</a:t>
              </a:r>
              <a:endParaRPr kumimoji="0" lang="ja-JP" altLang="en-US" sz="1400" dirty="0">
                <a:solidFill>
                  <a:srgbClr val="FFFFFF"/>
                </a:solidFill>
              </a:endParaRPr>
            </a:p>
          </p:txBody>
        </p:sp>
        <p:sp>
          <p:nvSpPr>
            <p:cNvPr id="30" name="右矢印 29"/>
            <p:cNvSpPr/>
            <p:nvPr/>
          </p:nvSpPr>
          <p:spPr bwMode="auto">
            <a:xfrm>
              <a:off x="5004048" y="6093296"/>
              <a:ext cx="2232248" cy="381000"/>
            </a:xfrm>
            <a:prstGeom prst="rightArrow">
              <a:avLst/>
            </a:prstGeom>
            <a:solidFill>
              <a:schemeClr val="bg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smtClean="0">
                  <a:solidFill>
                    <a:srgbClr val="FFFFFF"/>
                  </a:solidFill>
                </a:rPr>
                <a:t>2013〜</a:t>
              </a:r>
              <a:endParaRPr kumimoji="0" lang="ja-JP" altLang="en-US" sz="1400" dirty="0">
                <a:solidFill>
                  <a:srgbClr val="FFFFFF"/>
                </a:solidFill>
              </a:endParaRPr>
            </a:p>
          </p:txBody>
        </p:sp>
        <p:sp>
          <p:nvSpPr>
            <p:cNvPr id="33" name="円柱 32"/>
            <p:cNvSpPr/>
            <p:nvPr/>
          </p:nvSpPr>
          <p:spPr bwMode="auto">
            <a:xfrm>
              <a:off x="7308304" y="1340768"/>
              <a:ext cx="838200" cy="4680520"/>
            </a:xfrm>
            <a:prstGeom prst="can">
              <a:avLst>
                <a:gd name="adj" fmla="val 12500"/>
              </a:avLst>
            </a:prstGeom>
            <a:solidFill>
              <a:srgbClr val="FF6600"/>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algn="ctr">
                <a:spcBef>
                  <a:spcPct val="20000"/>
                </a:spcBef>
                <a:defRPr/>
              </a:pPr>
              <a:r>
                <a:rPr kumimoji="0" lang="en-US" altLang="ja-JP" sz="1400" dirty="0" smtClean="0">
                  <a:solidFill>
                    <a:srgbClr val="FFFFFF"/>
                  </a:solidFill>
                </a:rPr>
                <a:t>35ZB</a:t>
              </a:r>
            </a:p>
            <a:p>
              <a:pPr algn="ctr">
                <a:spcBef>
                  <a:spcPct val="20000"/>
                </a:spcBef>
                <a:defRPr/>
              </a:pPr>
              <a:endParaRPr kumimoji="0" lang="en-US" altLang="ja-JP" sz="1400" dirty="0">
                <a:solidFill>
                  <a:srgbClr val="FFFFFF"/>
                </a:solidFill>
              </a:endParaRPr>
            </a:p>
            <a:p>
              <a:pPr algn="ctr">
                <a:spcBef>
                  <a:spcPct val="20000"/>
                </a:spcBef>
                <a:defRPr/>
              </a:pPr>
              <a:endParaRPr kumimoji="0" lang="en-US" altLang="ja-JP" sz="1400" dirty="0" smtClean="0">
                <a:solidFill>
                  <a:srgbClr val="FFFFFF"/>
                </a:solidFill>
              </a:endParaRPr>
            </a:p>
            <a:p>
              <a:pPr algn="ctr">
                <a:spcBef>
                  <a:spcPct val="20000"/>
                </a:spcBef>
                <a:defRPr/>
              </a:pPr>
              <a:endParaRPr kumimoji="0" lang="en-US" altLang="ja-JP" sz="1400" dirty="0">
                <a:solidFill>
                  <a:srgbClr val="FFFFFF"/>
                </a:solidFill>
              </a:endParaRPr>
            </a:p>
            <a:p>
              <a:pPr algn="ctr">
                <a:spcBef>
                  <a:spcPct val="20000"/>
                </a:spcBef>
                <a:defRPr/>
              </a:pPr>
              <a:endParaRPr kumimoji="0" lang="en-US" altLang="ja-JP" sz="1400" dirty="0" smtClean="0">
                <a:solidFill>
                  <a:srgbClr val="FFFFFF"/>
                </a:solidFill>
              </a:endParaRPr>
            </a:p>
            <a:p>
              <a:pPr algn="ctr">
                <a:spcBef>
                  <a:spcPct val="20000"/>
                </a:spcBef>
                <a:defRPr/>
              </a:pPr>
              <a:endParaRPr kumimoji="0" lang="en-US" altLang="ja-JP" sz="1400" dirty="0">
                <a:solidFill>
                  <a:srgbClr val="FFFFFF"/>
                </a:solidFill>
              </a:endParaRPr>
            </a:p>
            <a:p>
              <a:pPr algn="ctr">
                <a:spcBef>
                  <a:spcPct val="20000"/>
                </a:spcBef>
                <a:defRPr/>
              </a:pPr>
              <a:endParaRPr kumimoji="0" lang="en-US" altLang="ja-JP" sz="1400" dirty="0" smtClean="0">
                <a:solidFill>
                  <a:srgbClr val="FFFFFF"/>
                </a:solidFill>
              </a:endParaRPr>
            </a:p>
            <a:p>
              <a:pPr algn="ctr">
                <a:spcBef>
                  <a:spcPct val="20000"/>
                </a:spcBef>
                <a:defRPr/>
              </a:pPr>
              <a:endParaRPr kumimoji="0" lang="en-US" altLang="ja-JP" sz="1400" dirty="0">
                <a:solidFill>
                  <a:srgbClr val="FFFFFF"/>
                </a:solidFill>
              </a:endParaRPr>
            </a:p>
            <a:p>
              <a:pPr algn="ctr">
                <a:spcBef>
                  <a:spcPct val="20000"/>
                </a:spcBef>
                <a:defRPr/>
              </a:pPr>
              <a:endParaRPr kumimoji="0" lang="en-US" altLang="ja-JP" sz="1400" dirty="0" smtClean="0">
                <a:solidFill>
                  <a:srgbClr val="FFFFFF"/>
                </a:solidFill>
              </a:endParaRPr>
            </a:p>
            <a:p>
              <a:pPr algn="ctr">
                <a:spcBef>
                  <a:spcPct val="20000"/>
                </a:spcBef>
                <a:defRPr/>
              </a:pPr>
              <a:endParaRPr kumimoji="0" lang="en-US" altLang="ja-JP" sz="1400" dirty="0">
                <a:solidFill>
                  <a:srgbClr val="FFFFFF"/>
                </a:solidFill>
              </a:endParaRPr>
            </a:p>
            <a:p>
              <a:pPr algn="ctr">
                <a:spcBef>
                  <a:spcPct val="20000"/>
                </a:spcBef>
                <a:defRPr/>
              </a:pPr>
              <a:endParaRPr kumimoji="0" lang="ja-JP" altLang="en-US" sz="1400" dirty="0">
                <a:solidFill>
                  <a:srgbClr val="FFFFFF"/>
                </a:solidFill>
              </a:endParaRPr>
            </a:p>
          </p:txBody>
        </p:sp>
        <p:cxnSp>
          <p:nvCxnSpPr>
            <p:cNvPr id="34" name="曲線コネクタ 33"/>
            <p:cNvCxnSpPr/>
            <p:nvPr/>
          </p:nvCxnSpPr>
          <p:spPr bwMode="auto">
            <a:xfrm>
              <a:off x="7236296" y="3645024"/>
              <a:ext cx="936104" cy="288032"/>
            </a:xfrm>
            <a:prstGeom prst="curvedConnector3">
              <a:avLst/>
            </a:prstGeom>
            <a:solidFill>
              <a:schemeClr val="bg1"/>
            </a:solidFill>
            <a:ln w="38100" cap="flat" cmpd="sng" algn="ctr">
              <a:solidFill>
                <a:srgbClr val="FFFFFF"/>
              </a:solidFill>
              <a:prstDash val="solid"/>
              <a:round/>
              <a:headEnd type="none" w="med" len="med"/>
              <a:tailEnd type="none" w="med" len="med"/>
            </a:ln>
            <a:effectLst/>
          </p:spPr>
        </p:cxnSp>
        <p:cxnSp>
          <p:nvCxnSpPr>
            <p:cNvPr id="39" name="直線コネクタ 59"/>
            <p:cNvCxnSpPr>
              <a:cxnSpLocks noChangeShapeType="1"/>
            </p:cNvCxnSpPr>
            <p:nvPr/>
          </p:nvCxnSpPr>
          <p:spPr bwMode="auto">
            <a:xfrm flipV="1">
              <a:off x="4932040" y="1412776"/>
              <a:ext cx="2350368" cy="3168352"/>
            </a:xfrm>
            <a:prstGeom prst="line">
              <a:avLst/>
            </a:prstGeom>
            <a:noFill/>
            <a:ln w="38100">
              <a:solidFill>
                <a:srgbClr val="FF9900"/>
              </a:solidFill>
              <a:prstDash val="sysDash"/>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コネクタ 59"/>
            <p:cNvCxnSpPr>
              <a:cxnSpLocks noChangeShapeType="1"/>
            </p:cNvCxnSpPr>
            <p:nvPr/>
          </p:nvCxnSpPr>
          <p:spPr bwMode="auto">
            <a:xfrm>
              <a:off x="4932040" y="6021288"/>
              <a:ext cx="2304256" cy="0"/>
            </a:xfrm>
            <a:prstGeom prst="line">
              <a:avLst/>
            </a:prstGeom>
            <a:noFill/>
            <a:ln w="38100">
              <a:solidFill>
                <a:srgbClr val="FF9900"/>
              </a:solidFill>
              <a:prstDash val="sysDash"/>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6" name="星 32 55"/>
          <p:cNvSpPr/>
          <p:nvPr/>
        </p:nvSpPr>
        <p:spPr bwMode="auto">
          <a:xfrm>
            <a:off x="5148064" y="4144666"/>
            <a:ext cx="2808312" cy="1656184"/>
          </a:xfrm>
          <a:prstGeom prst="star32">
            <a:avLst/>
          </a:prstGeom>
          <a:solidFill>
            <a:srgbClr val="FFC000"/>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800" b="0" i="0" u="none" strike="noStrike" cap="none" normalizeH="0" baseline="0" dirty="0" smtClean="0">
                <a:ln>
                  <a:noFill/>
                </a:ln>
                <a:solidFill>
                  <a:srgbClr val="FF0000"/>
                </a:solidFill>
                <a:effectLst/>
              </a:rPr>
              <a:t>約</a:t>
            </a:r>
            <a:r>
              <a:rPr kumimoji="0" lang="en-US" altLang="ja-JP" sz="2800" b="0" i="0" u="none" strike="noStrike" cap="none" normalizeH="0" baseline="0" dirty="0" smtClean="0">
                <a:ln>
                  <a:noFill/>
                </a:ln>
                <a:solidFill>
                  <a:srgbClr val="FF0000"/>
                </a:solidFill>
                <a:effectLst/>
              </a:rPr>
              <a:t>20</a:t>
            </a:r>
            <a:r>
              <a:rPr kumimoji="0" lang="ja-JP" altLang="en-US" sz="2800" b="0" i="0" u="none" strike="noStrike" cap="none" normalizeH="0" baseline="0" dirty="0" smtClean="0">
                <a:ln>
                  <a:noFill/>
                </a:ln>
                <a:solidFill>
                  <a:srgbClr val="FF0000"/>
                </a:solidFill>
                <a:effectLst/>
              </a:rPr>
              <a:t>倍</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0000"/>
                </a:solidFill>
              </a:rPr>
              <a:t>情報爆発</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err="1" smtClean="0">
                <a:solidFill>
                  <a:srgbClr val="FF0000"/>
                </a:solidFill>
              </a:rPr>
              <a:t>infoProsion</a:t>
            </a:r>
            <a:endParaRPr kumimoji="0" lang="ja-JP" altLang="en-US" sz="1600" dirty="0" smtClean="0">
              <a:solidFill>
                <a:srgbClr val="FF0000"/>
              </a:solidFill>
            </a:endParaRPr>
          </a:p>
        </p:txBody>
      </p:sp>
      <p:sp>
        <p:nvSpPr>
          <p:cNvPr id="5" name="角丸四角形 4"/>
          <p:cNvSpPr/>
          <p:nvPr/>
        </p:nvSpPr>
        <p:spPr bwMode="auto">
          <a:xfrm>
            <a:off x="1115616" y="1340768"/>
            <a:ext cx="4316600" cy="2393032"/>
          </a:xfrm>
          <a:prstGeom prst="roundRect">
            <a:avLst>
              <a:gd name="adj" fmla="val 0"/>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latin typeface="メイリオ"/>
                <a:ea typeface="メイリオ"/>
                <a:cs typeface="メイリオ"/>
              </a:rPr>
              <a:t>これまでとは桁</a:t>
            </a:r>
            <a:r>
              <a:rPr kumimoji="0" lang="ja-JP" altLang="en-US" sz="1800" dirty="0">
                <a:solidFill>
                  <a:schemeClr val="bg1"/>
                </a:solidFill>
                <a:latin typeface="メイリオ"/>
                <a:ea typeface="メイリオ"/>
                <a:cs typeface="メイリオ"/>
              </a:rPr>
              <a:t>が</a:t>
            </a:r>
            <a:r>
              <a:rPr kumimoji="0" lang="ja-JP" altLang="en-US" sz="1800" b="0" i="0" u="none" strike="noStrike" cap="none" normalizeH="0" dirty="0" smtClean="0">
                <a:ln>
                  <a:noFill/>
                </a:ln>
                <a:solidFill>
                  <a:schemeClr val="bg1"/>
                </a:solidFill>
                <a:effectLst/>
                <a:latin typeface="メイリオ"/>
                <a:ea typeface="メイリオ"/>
                <a:cs typeface="メイリオ"/>
              </a:rPr>
              <a:t>違う量のデータ</a:t>
            </a:r>
            <a:endParaRPr kumimoji="0" lang="en-US" altLang="ja-JP" sz="1800" b="0" i="0" u="none" strike="noStrike" cap="none" normalizeH="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400" dirty="0" smtClean="0">
                <a:solidFill>
                  <a:schemeClr val="bg1"/>
                </a:solidFill>
                <a:latin typeface="メイリオ"/>
                <a:ea typeface="メイリオ"/>
                <a:cs typeface="メイリオ"/>
              </a:rPr>
              <a:t>ビッグデータ</a:t>
            </a:r>
            <a:endParaRPr kumimoji="0" lang="en-US" altLang="ja-JP" sz="4400" dirty="0" smtClean="0">
              <a:solidFill>
                <a:schemeClr val="bg1"/>
              </a:solidFill>
              <a:latin typeface="メイリオ"/>
              <a:ea typeface="メイリオ"/>
              <a:cs typeface="メイリオ"/>
            </a:endParaRPr>
          </a:p>
          <a:p>
            <a:pPr>
              <a:spcBef>
                <a:spcPct val="20000"/>
              </a:spcBef>
            </a:pPr>
            <a:r>
              <a:rPr lang="ja-JP" altLang="en-US" sz="1400" dirty="0" smtClean="0">
                <a:solidFill>
                  <a:schemeClr val="bg1"/>
                </a:solidFill>
                <a:latin typeface="メイリオ"/>
                <a:ea typeface="メイリオ"/>
                <a:cs typeface="メイリオ"/>
              </a:rPr>
              <a:t>扱う</a:t>
            </a:r>
            <a:r>
              <a:rPr lang="ja-JP" altLang="en-US" sz="1400" dirty="0">
                <a:solidFill>
                  <a:schemeClr val="bg1"/>
                </a:solidFill>
                <a:latin typeface="メイリオ"/>
                <a:ea typeface="メイリオ"/>
                <a:cs typeface="メイリオ"/>
              </a:rPr>
              <a:t>データサイズが</a:t>
            </a:r>
            <a:r>
              <a:rPr lang="en-US" altLang="ja-JP" sz="1400" dirty="0">
                <a:solidFill>
                  <a:schemeClr val="bg1"/>
                </a:solidFill>
                <a:latin typeface="メイリオ"/>
                <a:ea typeface="メイリオ"/>
                <a:cs typeface="メイリオ"/>
              </a:rPr>
              <a:t>100TB</a:t>
            </a:r>
            <a:r>
              <a:rPr lang="ja-JP" altLang="en-US" sz="1400" dirty="0">
                <a:solidFill>
                  <a:schemeClr val="bg1"/>
                </a:solidFill>
                <a:latin typeface="メイリオ"/>
                <a:ea typeface="メイリオ"/>
                <a:cs typeface="メイリオ"/>
              </a:rPr>
              <a:t>（テラバイト）以上</a:t>
            </a:r>
            <a:r>
              <a:rPr lang="ja-JP" altLang="en-US" sz="1400" dirty="0" smtClean="0">
                <a:solidFill>
                  <a:schemeClr val="bg1"/>
                </a:solidFill>
                <a:latin typeface="メイリオ"/>
                <a:ea typeface="メイリオ"/>
                <a:cs typeface="メイリオ"/>
              </a:rPr>
              <a:t>、</a:t>
            </a:r>
            <a:endParaRPr lang="en-US" altLang="ja-JP" sz="1400" dirty="0" smtClean="0">
              <a:solidFill>
                <a:schemeClr val="bg1"/>
              </a:solidFill>
              <a:latin typeface="メイリオ"/>
              <a:ea typeface="メイリオ"/>
              <a:cs typeface="メイリオ"/>
            </a:endParaRPr>
          </a:p>
          <a:p>
            <a:pPr>
              <a:spcBef>
                <a:spcPct val="20000"/>
              </a:spcBef>
            </a:pPr>
            <a:r>
              <a:rPr lang="ja-JP" altLang="en-US" sz="1400" dirty="0" smtClean="0">
                <a:solidFill>
                  <a:schemeClr val="bg1"/>
                </a:solidFill>
                <a:latin typeface="メイリオ"/>
                <a:ea typeface="メイリオ"/>
                <a:cs typeface="メイリオ"/>
              </a:rPr>
              <a:t>また</a:t>
            </a:r>
            <a:r>
              <a:rPr lang="ja-JP" altLang="en-US" sz="1400" dirty="0">
                <a:solidFill>
                  <a:schemeClr val="bg1"/>
                </a:solidFill>
                <a:latin typeface="メイリオ"/>
                <a:ea typeface="メイリオ"/>
                <a:cs typeface="メイリオ"/>
              </a:rPr>
              <a:t>はストリーミングデータを利用していること</a:t>
            </a:r>
            <a:r>
              <a:rPr lang="ja-JP" altLang="en-US" sz="1400" dirty="0" smtClean="0">
                <a:solidFill>
                  <a:schemeClr val="bg1"/>
                </a:solidFill>
                <a:latin typeface="メイリオ"/>
                <a:ea typeface="メイリオ"/>
                <a:cs typeface="メイリオ"/>
              </a:rPr>
              <a:t>、</a:t>
            </a:r>
            <a:endParaRPr lang="en-US" altLang="ja-JP" sz="1400" dirty="0" smtClean="0">
              <a:solidFill>
                <a:schemeClr val="bg1"/>
              </a:solidFill>
              <a:latin typeface="メイリオ"/>
              <a:ea typeface="メイリオ"/>
              <a:cs typeface="メイリオ"/>
            </a:endParaRPr>
          </a:p>
          <a:p>
            <a:pPr>
              <a:spcBef>
                <a:spcPct val="20000"/>
              </a:spcBef>
            </a:pPr>
            <a:r>
              <a:rPr lang="ja-JP" altLang="en-US" sz="1400" dirty="0" smtClean="0">
                <a:solidFill>
                  <a:schemeClr val="bg1"/>
                </a:solidFill>
                <a:latin typeface="メイリオ"/>
                <a:ea typeface="メイリオ"/>
                <a:cs typeface="メイリオ"/>
              </a:rPr>
              <a:t>また</a:t>
            </a:r>
            <a:r>
              <a:rPr lang="ja-JP" altLang="en-US" sz="1400" dirty="0">
                <a:solidFill>
                  <a:schemeClr val="bg1"/>
                </a:solidFill>
                <a:latin typeface="メイリオ"/>
                <a:ea typeface="メイリオ"/>
                <a:cs typeface="メイリオ"/>
              </a:rPr>
              <a:t>は年率</a:t>
            </a:r>
            <a:r>
              <a:rPr lang="en-US" altLang="ja-JP" sz="1400" dirty="0">
                <a:solidFill>
                  <a:schemeClr val="bg1"/>
                </a:solidFill>
                <a:latin typeface="メイリオ"/>
                <a:ea typeface="メイリオ"/>
                <a:cs typeface="メイリオ"/>
              </a:rPr>
              <a:t>60</a:t>
            </a:r>
            <a:r>
              <a:rPr lang="ja-JP" altLang="en-US" sz="1400" dirty="0">
                <a:solidFill>
                  <a:schemeClr val="bg1"/>
                </a:solidFill>
                <a:latin typeface="メイリオ"/>
                <a:ea typeface="メイリオ"/>
                <a:cs typeface="メイリオ"/>
              </a:rPr>
              <a:t>％以上の成長率で生成される</a:t>
            </a:r>
            <a:r>
              <a:rPr lang="ja-JP" altLang="en-US" sz="1400" dirty="0" smtClean="0">
                <a:solidFill>
                  <a:schemeClr val="bg1"/>
                </a:solidFill>
                <a:latin typeface="メイリオ"/>
                <a:ea typeface="メイリオ"/>
                <a:cs typeface="メイリオ"/>
              </a:rPr>
              <a:t>データ</a:t>
            </a:r>
            <a:endParaRPr lang="en-US" altLang="ja-JP" sz="1400" dirty="0" smtClean="0">
              <a:solidFill>
                <a:schemeClr val="bg1"/>
              </a:solidFill>
              <a:latin typeface="メイリオ"/>
              <a:ea typeface="メイリオ"/>
              <a:cs typeface="メイリオ"/>
            </a:endParaRPr>
          </a:p>
          <a:p>
            <a:pPr algn="ctr">
              <a:spcBef>
                <a:spcPct val="20000"/>
              </a:spcBef>
            </a:pPr>
            <a:r>
              <a:rPr lang="en-US" altLang="ja-JP" sz="800" dirty="0" smtClean="0">
                <a:solidFill>
                  <a:schemeClr val="bg1"/>
                </a:solidFill>
                <a:latin typeface="メイリオ"/>
                <a:ea typeface="メイリオ"/>
                <a:cs typeface="メイリオ"/>
              </a:rPr>
              <a:t>http</a:t>
            </a:r>
            <a:r>
              <a:rPr lang="en-US" altLang="ja-JP" sz="800" dirty="0">
                <a:solidFill>
                  <a:schemeClr val="bg1"/>
                </a:solidFill>
                <a:latin typeface="メイリオ"/>
                <a:ea typeface="メイリオ"/>
                <a:cs typeface="メイリオ"/>
              </a:rPr>
              <a:t>://www.idcjapan.co.jp/Press/Current/20140123Apr.html</a:t>
            </a:r>
            <a:endParaRPr kumimoji="0" lang="ja-JP" altLang="en-US" sz="800" b="0" i="0" u="none" strike="noStrike" cap="none" normalizeH="0" dirty="0" smtClean="0">
              <a:ln>
                <a:noFill/>
              </a:ln>
              <a:solidFill>
                <a:schemeClr val="bg1"/>
              </a:solidFill>
              <a:effectLst/>
              <a:latin typeface="メイリオ"/>
              <a:ea typeface="メイリオ"/>
              <a:cs typeface="メイリオ"/>
            </a:endParaRPr>
          </a:p>
        </p:txBody>
      </p:sp>
    </p:spTree>
    <p:extLst>
      <p:ext uri="{BB962C8B-B14F-4D97-AF65-F5344CB8AC3E}">
        <p14:creationId xmlns:p14="http://schemas.microsoft.com/office/powerpoint/2010/main" val="12332057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図形グループ 12"/>
          <p:cNvGrpSpPr/>
          <p:nvPr/>
        </p:nvGrpSpPr>
        <p:grpSpPr>
          <a:xfrm>
            <a:off x="4564602" y="2401896"/>
            <a:ext cx="3648223" cy="1402729"/>
            <a:chOff x="4564602" y="2401896"/>
            <a:chExt cx="3648223" cy="1402729"/>
          </a:xfrm>
        </p:grpSpPr>
        <p:sp>
          <p:nvSpPr>
            <p:cNvPr id="32" name="正方形/長方形 31"/>
            <p:cNvSpPr/>
            <p:nvPr/>
          </p:nvSpPr>
          <p:spPr>
            <a:xfrm>
              <a:off x="4564602" y="2900463"/>
              <a:ext cx="3648223" cy="90416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722119" y="3071177"/>
              <a:ext cx="2490706" cy="584776"/>
            </a:xfrm>
            <a:prstGeom prst="rect">
              <a:avLst/>
            </a:prstGeom>
          </p:spPr>
          <p:txBody>
            <a:bodyPr wrap="square">
              <a:spAutoFit/>
            </a:bodyPr>
            <a:lstStyle/>
            <a:p>
              <a:pPr algn="r"/>
              <a:r>
                <a:rPr lang="ja-JP" altLang="en-US" sz="1600" dirty="0" smtClean="0">
                  <a:solidFill>
                    <a:schemeClr val="bg1"/>
                  </a:solidFill>
                </a:rPr>
                <a:t>データが増大し</a:t>
              </a:r>
              <a:endParaRPr lang="en-US" altLang="ja-JP" sz="1600" dirty="0" smtClean="0">
                <a:solidFill>
                  <a:schemeClr val="bg1"/>
                </a:solidFill>
              </a:endParaRPr>
            </a:p>
            <a:p>
              <a:pPr algn="r"/>
              <a:r>
                <a:rPr lang="ja-JP" altLang="en-US" sz="1600" dirty="0" smtClean="0">
                  <a:solidFill>
                    <a:schemeClr val="bg1"/>
                  </a:solidFill>
                </a:rPr>
                <a:t>ビッグデータになった</a:t>
              </a:r>
              <a:endParaRPr lang="ja-JP" altLang="en-US" sz="1600" dirty="0">
                <a:solidFill>
                  <a:schemeClr val="bg1"/>
                </a:solidFill>
              </a:endParaRPr>
            </a:p>
          </p:txBody>
        </p:sp>
        <p:sp>
          <p:nvSpPr>
            <p:cNvPr id="10" name="下矢印 9"/>
            <p:cNvSpPr/>
            <p:nvPr/>
          </p:nvSpPr>
          <p:spPr>
            <a:xfrm>
              <a:off x="5895860" y="2401896"/>
              <a:ext cx="1026014" cy="498567"/>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 name="図形グループ 14"/>
          <p:cNvGrpSpPr/>
          <p:nvPr/>
        </p:nvGrpSpPr>
        <p:grpSpPr>
          <a:xfrm>
            <a:off x="4572000" y="3069155"/>
            <a:ext cx="4351193" cy="3451602"/>
            <a:chOff x="4572000" y="3069155"/>
            <a:chExt cx="4351193" cy="3451602"/>
          </a:xfrm>
        </p:grpSpPr>
        <p:sp>
          <p:nvSpPr>
            <p:cNvPr id="9" name="フリーフォーム 8"/>
            <p:cNvSpPr/>
            <p:nvPr/>
          </p:nvSpPr>
          <p:spPr>
            <a:xfrm>
              <a:off x="4572000" y="3069155"/>
              <a:ext cx="4296833" cy="3100918"/>
            </a:xfrm>
            <a:custGeom>
              <a:avLst/>
              <a:gdLst>
                <a:gd name="connsiteX0" fmla="*/ 1238250 w 4296833"/>
                <a:gd name="connsiteY0" fmla="*/ 0 h 3090333"/>
                <a:gd name="connsiteX1" fmla="*/ 0 w 4296833"/>
                <a:gd name="connsiteY1" fmla="*/ 3079750 h 3090333"/>
                <a:gd name="connsiteX2" fmla="*/ 4296833 w 4296833"/>
                <a:gd name="connsiteY2" fmla="*/ 3090333 h 3090333"/>
                <a:gd name="connsiteX3" fmla="*/ 1238250 w 4296833"/>
                <a:gd name="connsiteY3" fmla="*/ 0 h 3090333"/>
              </a:gdLst>
              <a:ahLst/>
              <a:cxnLst>
                <a:cxn ang="0">
                  <a:pos x="connsiteX0" y="connsiteY0"/>
                </a:cxn>
                <a:cxn ang="0">
                  <a:pos x="connsiteX1" y="connsiteY1"/>
                </a:cxn>
                <a:cxn ang="0">
                  <a:pos x="connsiteX2" y="connsiteY2"/>
                </a:cxn>
                <a:cxn ang="0">
                  <a:pos x="connsiteX3" y="connsiteY3"/>
                </a:cxn>
              </a:cxnLst>
              <a:rect l="l" t="t" r="r" b="b"/>
              <a:pathLst>
                <a:path w="4296833" h="3090333">
                  <a:moveTo>
                    <a:pt x="1238250" y="0"/>
                  </a:moveTo>
                  <a:lnTo>
                    <a:pt x="0" y="3079750"/>
                  </a:lnTo>
                  <a:lnTo>
                    <a:pt x="4296833" y="3090333"/>
                  </a:lnTo>
                  <a:lnTo>
                    <a:pt x="1238250" y="0"/>
                  </a:lnTo>
                  <a:close/>
                </a:path>
              </a:pathLst>
            </a:custGeom>
            <a:solidFill>
              <a:srgbClr val="CCFFCC"/>
            </a:solidFill>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6"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269324" y="4866888"/>
              <a:ext cx="1653869" cy="16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正方形/長方形 44"/>
            <p:cNvSpPr/>
            <p:nvPr/>
          </p:nvSpPr>
          <p:spPr>
            <a:xfrm>
              <a:off x="5274492" y="4914304"/>
              <a:ext cx="2490706" cy="523220"/>
            </a:xfrm>
            <a:prstGeom prst="rect">
              <a:avLst/>
            </a:prstGeom>
          </p:spPr>
          <p:txBody>
            <a:bodyPr wrap="square">
              <a:spAutoFit/>
            </a:bodyPr>
            <a:lstStyle/>
            <a:p>
              <a:pPr algn="r"/>
              <a:r>
                <a:rPr lang="ja-JP" altLang="en-US" sz="1400" dirty="0" smtClean="0">
                  <a:solidFill>
                    <a:srgbClr val="0000FF"/>
                  </a:solidFill>
                </a:rPr>
                <a:t>ビッグデータへの</a:t>
              </a:r>
              <a:endParaRPr lang="en-US" altLang="ja-JP" sz="1400" dirty="0" smtClean="0">
                <a:solidFill>
                  <a:srgbClr val="0000FF"/>
                </a:solidFill>
              </a:endParaRPr>
            </a:p>
            <a:p>
              <a:pPr algn="r"/>
              <a:r>
                <a:rPr lang="ja-JP" altLang="en-US" sz="1400" dirty="0" smtClean="0">
                  <a:solidFill>
                    <a:srgbClr val="0000FF"/>
                  </a:solidFill>
                </a:rPr>
                <a:t>関心が高まった</a:t>
              </a:r>
              <a:endParaRPr lang="ja-JP" altLang="en-US" sz="1400" dirty="0">
                <a:solidFill>
                  <a:srgbClr val="0000FF"/>
                </a:solidFill>
              </a:endParaRPr>
            </a:p>
          </p:txBody>
        </p:sp>
      </p:grpSp>
      <p:grpSp>
        <p:nvGrpSpPr>
          <p:cNvPr id="14" name="図形グループ 13"/>
          <p:cNvGrpSpPr/>
          <p:nvPr/>
        </p:nvGrpSpPr>
        <p:grpSpPr>
          <a:xfrm>
            <a:off x="922190" y="2401896"/>
            <a:ext cx="3648223" cy="1401106"/>
            <a:chOff x="922190" y="2401896"/>
            <a:chExt cx="3648223" cy="1401106"/>
          </a:xfrm>
        </p:grpSpPr>
        <p:sp>
          <p:nvSpPr>
            <p:cNvPr id="4" name="正方形/長方形 3"/>
            <p:cNvSpPr/>
            <p:nvPr/>
          </p:nvSpPr>
          <p:spPr>
            <a:xfrm>
              <a:off x="922190" y="2898840"/>
              <a:ext cx="3648223" cy="90416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1" name="図形グループ 10"/>
            <p:cNvGrpSpPr/>
            <p:nvPr/>
          </p:nvGrpSpPr>
          <p:grpSpPr>
            <a:xfrm>
              <a:off x="922190" y="2401896"/>
              <a:ext cx="2309647" cy="1254057"/>
              <a:chOff x="922190" y="2401896"/>
              <a:chExt cx="2309647" cy="1254057"/>
            </a:xfrm>
          </p:grpSpPr>
          <p:sp>
            <p:nvSpPr>
              <p:cNvPr id="3" name="正方形/長方形 2"/>
              <p:cNvSpPr/>
              <p:nvPr/>
            </p:nvSpPr>
            <p:spPr>
              <a:xfrm>
                <a:off x="922190" y="3071177"/>
                <a:ext cx="2166643" cy="584776"/>
              </a:xfrm>
              <a:prstGeom prst="rect">
                <a:avLst/>
              </a:prstGeom>
            </p:spPr>
            <p:txBody>
              <a:bodyPr wrap="square">
                <a:spAutoFit/>
              </a:bodyPr>
              <a:lstStyle/>
              <a:p>
                <a:r>
                  <a:rPr lang="ja-JP" altLang="en-US" sz="1600" dirty="0">
                    <a:solidFill>
                      <a:schemeClr val="bg1"/>
                    </a:solidFill>
                  </a:rPr>
                  <a:t>ビッグーデータ</a:t>
                </a:r>
                <a:r>
                  <a:rPr lang="ja-JP" altLang="en-US" sz="1600" dirty="0" smtClean="0">
                    <a:solidFill>
                      <a:schemeClr val="bg1"/>
                    </a:solidFill>
                  </a:rPr>
                  <a:t>を</a:t>
                </a:r>
                <a:endParaRPr lang="en-US" altLang="ja-JP" sz="1600" dirty="0" smtClean="0">
                  <a:solidFill>
                    <a:schemeClr val="bg1"/>
                  </a:solidFill>
                </a:endParaRPr>
              </a:p>
              <a:p>
                <a:r>
                  <a:rPr lang="ja-JP" altLang="en-US" sz="1600" dirty="0" smtClean="0">
                    <a:solidFill>
                      <a:schemeClr val="bg1"/>
                    </a:solidFill>
                  </a:rPr>
                  <a:t>扱える</a:t>
                </a:r>
                <a:r>
                  <a:rPr lang="ja-JP" altLang="en-US" sz="1600" dirty="0">
                    <a:solidFill>
                      <a:schemeClr val="bg1"/>
                    </a:solidFill>
                  </a:rPr>
                  <a:t>ように</a:t>
                </a:r>
                <a:r>
                  <a:rPr lang="ja-JP" altLang="en-US" sz="1600" dirty="0" smtClean="0">
                    <a:solidFill>
                      <a:schemeClr val="bg1"/>
                    </a:solidFill>
                  </a:rPr>
                  <a:t>なった</a:t>
                </a:r>
                <a:endParaRPr lang="ja-JP" altLang="en-US" sz="1600" dirty="0">
                  <a:solidFill>
                    <a:schemeClr val="bg1"/>
                  </a:solidFill>
                </a:endParaRPr>
              </a:p>
            </p:txBody>
          </p:sp>
          <p:sp>
            <p:nvSpPr>
              <p:cNvPr id="46" name="下矢印 45"/>
              <p:cNvSpPr/>
              <p:nvPr/>
            </p:nvSpPr>
            <p:spPr>
              <a:xfrm>
                <a:off x="2205823" y="2401896"/>
                <a:ext cx="1026014" cy="498567"/>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
        <p:nvSpPr>
          <p:cNvPr id="8" name="フリーフォーム 7"/>
          <p:cNvSpPr/>
          <p:nvPr/>
        </p:nvSpPr>
        <p:spPr>
          <a:xfrm>
            <a:off x="1016000" y="3111489"/>
            <a:ext cx="3566583" cy="3058584"/>
          </a:xfrm>
          <a:custGeom>
            <a:avLst/>
            <a:gdLst>
              <a:gd name="connsiteX0" fmla="*/ 2275417 w 3566583"/>
              <a:gd name="connsiteY0" fmla="*/ 0 h 3048000"/>
              <a:gd name="connsiteX1" fmla="*/ 3566583 w 3566583"/>
              <a:gd name="connsiteY1" fmla="*/ 3048000 h 3048000"/>
              <a:gd name="connsiteX2" fmla="*/ 338667 w 3566583"/>
              <a:gd name="connsiteY2" fmla="*/ 3048000 h 3048000"/>
              <a:gd name="connsiteX3" fmla="*/ 0 w 3566583"/>
              <a:gd name="connsiteY3" fmla="*/ 2317750 h 3048000"/>
              <a:gd name="connsiteX4" fmla="*/ 2275417 w 3566583"/>
              <a:gd name="connsiteY4" fmla="*/ 0 h 30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583" h="3048000">
                <a:moveTo>
                  <a:pt x="2275417" y="0"/>
                </a:moveTo>
                <a:lnTo>
                  <a:pt x="3566583" y="3048000"/>
                </a:lnTo>
                <a:lnTo>
                  <a:pt x="338667" y="3048000"/>
                </a:lnTo>
                <a:lnTo>
                  <a:pt x="0" y="2317750"/>
                </a:lnTo>
                <a:lnTo>
                  <a:pt x="2275417" y="0"/>
                </a:lnTo>
                <a:close/>
              </a:path>
            </a:pathLst>
          </a:custGeom>
          <a:solidFill>
            <a:schemeClr val="accent1">
              <a:lumMod val="20000"/>
              <a:lumOff val="80000"/>
            </a:schemeClr>
          </a:solidFill>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円/楕円 6"/>
          <p:cNvSpPr/>
          <p:nvPr/>
        </p:nvSpPr>
        <p:spPr bwMode="auto">
          <a:xfrm>
            <a:off x="898526" y="5291655"/>
            <a:ext cx="879473" cy="878418"/>
          </a:xfrm>
          <a:prstGeom prst="ellipse">
            <a:avLst/>
          </a:prstGeom>
          <a:solidFill>
            <a:schemeClr val="tx1">
              <a:lumMod val="65000"/>
              <a:lumOff val="3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6" name="円/楕円 5"/>
          <p:cNvSpPr/>
          <p:nvPr/>
        </p:nvSpPr>
        <p:spPr bwMode="auto">
          <a:xfrm>
            <a:off x="1550460" y="4381488"/>
            <a:ext cx="1772708" cy="1788584"/>
          </a:xfrm>
          <a:prstGeom prst="ellipse">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円/楕円 34"/>
          <p:cNvSpPr/>
          <p:nvPr/>
        </p:nvSpPr>
        <p:spPr bwMode="auto">
          <a:xfrm>
            <a:off x="2794046" y="2571738"/>
            <a:ext cx="3587750" cy="3598334"/>
          </a:xfrm>
          <a:prstGeom prst="ellipse">
            <a:avLst/>
          </a:prstGeom>
          <a:solidFill>
            <a:schemeClr val="accent5">
              <a:lumMod val="60000"/>
              <a:lumOff val="4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いまなぜ、ビックデータなのか</a:t>
            </a:r>
            <a:endParaRPr kumimoji="1" lang="ja-JP" altLang="en-US" dirty="0"/>
          </a:p>
        </p:txBody>
      </p:sp>
      <p:sp>
        <p:nvSpPr>
          <p:cNvPr id="5" name="円/楕円 4"/>
          <p:cNvSpPr/>
          <p:nvPr/>
        </p:nvSpPr>
        <p:spPr bwMode="auto">
          <a:xfrm>
            <a:off x="3269305" y="3111489"/>
            <a:ext cx="2626555" cy="2624652"/>
          </a:xfrm>
          <a:prstGeom prst="ellipse">
            <a:avLst/>
          </a:prstGeom>
          <a:solidFill>
            <a:srgbClr val="0000FF"/>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2" name="円/楕円 11"/>
          <p:cNvSpPr/>
          <p:nvPr/>
        </p:nvSpPr>
        <p:spPr bwMode="auto">
          <a:xfrm>
            <a:off x="5163342" y="4550822"/>
            <a:ext cx="996157" cy="984250"/>
          </a:xfrm>
          <a:prstGeom prst="ellips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Variety</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種類</a:t>
            </a:r>
          </a:p>
        </p:txBody>
      </p:sp>
      <p:sp>
        <p:nvSpPr>
          <p:cNvPr id="16" name="円/楕円 15"/>
          <p:cNvSpPr/>
          <p:nvPr/>
        </p:nvSpPr>
        <p:spPr bwMode="auto">
          <a:xfrm>
            <a:off x="2940842" y="4550822"/>
            <a:ext cx="996157" cy="984250"/>
          </a:xfrm>
          <a:prstGeom prst="ellips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Velocity</a:t>
            </a: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rgbClr val="FFFFFF"/>
                </a:solidFill>
                <a:latin typeface="Arial" charset="0"/>
                <a:ea typeface="HG丸ｺﾞｼｯｸM-PRO" pitchFamily="50" charset="-128"/>
              </a:rPr>
              <a:t>加速度</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7" name="円/楕円 16"/>
          <p:cNvSpPr/>
          <p:nvPr/>
        </p:nvSpPr>
        <p:spPr bwMode="auto">
          <a:xfrm>
            <a:off x="4085832" y="2571739"/>
            <a:ext cx="996157" cy="984250"/>
          </a:xfrm>
          <a:prstGeom prst="ellips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Volume</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Arial" charset="0"/>
                <a:ea typeface="HG丸ｺﾞｼｯｸM-PRO" pitchFamily="50" charset="-128"/>
              </a:rPr>
              <a:t>量</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 name="テキスト ボックス 17"/>
          <p:cNvSpPr txBox="1"/>
          <p:nvPr/>
        </p:nvSpPr>
        <p:spPr>
          <a:xfrm>
            <a:off x="3801647" y="3965989"/>
            <a:ext cx="1561871" cy="830999"/>
          </a:xfrm>
          <a:prstGeom prst="rect">
            <a:avLst/>
          </a:prstGeom>
          <a:noFill/>
        </p:spPr>
        <p:txBody>
          <a:bodyPr wrap="none" rtlCol="0">
            <a:spAutoFit/>
          </a:bodyPr>
          <a:lstStyle/>
          <a:p>
            <a:pPr algn="ctr"/>
            <a:r>
              <a:rPr lang="en-US" altLang="ja-JP" sz="2800" dirty="0" smtClean="0">
                <a:solidFill>
                  <a:srgbClr val="FFFFFF"/>
                </a:solidFill>
              </a:rPr>
              <a:t>Big Data</a:t>
            </a:r>
          </a:p>
          <a:p>
            <a:pPr algn="ctr"/>
            <a:r>
              <a:rPr kumimoji="1" lang="ja-JP" altLang="en-US" sz="2000" dirty="0" smtClean="0">
                <a:solidFill>
                  <a:srgbClr val="FFFFFF"/>
                </a:solidFill>
              </a:rPr>
              <a:t>ビッグデータ</a:t>
            </a:r>
            <a:endParaRPr kumimoji="1" lang="ja-JP" altLang="en-US" sz="2000" dirty="0">
              <a:solidFill>
                <a:srgbClr val="FFFFFF"/>
              </a:solidFill>
            </a:endParaRPr>
          </a:p>
        </p:txBody>
      </p:sp>
      <p:sp>
        <p:nvSpPr>
          <p:cNvPr id="23" name="角丸四角形 22"/>
          <p:cNvSpPr/>
          <p:nvPr/>
        </p:nvSpPr>
        <p:spPr bwMode="auto">
          <a:xfrm>
            <a:off x="925063" y="1121834"/>
            <a:ext cx="3598412" cy="343669"/>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　ストレージ　：　容量増加</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 </a:t>
            </a:r>
            <a:r>
              <a:rPr kumimoji="0" lang="en-US" altLang="ja-JP" sz="1200" dirty="0" smtClean="0">
                <a:solidFill>
                  <a:srgbClr val="FFFFFF"/>
                </a:solidFill>
                <a:ea typeface="HG丸ｺﾞｼｯｸM-PRO" pitchFamily="50" charset="-128"/>
              </a:rPr>
              <a:t>X </a:t>
            </a:r>
            <a:r>
              <a:rPr kumimoji="0" lang="ja-JP" altLang="en-US" sz="1200" dirty="0" smtClean="0">
                <a:solidFill>
                  <a:srgbClr val="FFFFFF"/>
                </a:solidFill>
                <a:ea typeface="HG丸ｺﾞｼｯｸM-PRO" pitchFamily="50" charset="-128"/>
              </a:rPr>
              <a:t>価格低下</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4" name="角丸四角形 23"/>
          <p:cNvSpPr/>
          <p:nvPr/>
        </p:nvSpPr>
        <p:spPr bwMode="auto">
          <a:xfrm>
            <a:off x="925063" y="1555752"/>
            <a:ext cx="3598412" cy="343669"/>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　プロセッサー：　処理能力上昇</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 </a:t>
            </a:r>
            <a:r>
              <a:rPr kumimoji="0" lang="en-US" altLang="ja-JP" sz="1200" dirty="0" smtClean="0">
                <a:solidFill>
                  <a:srgbClr val="FFFFFF"/>
                </a:solidFill>
                <a:ea typeface="HG丸ｺﾞｼｯｸM-PRO" pitchFamily="50" charset="-128"/>
              </a:rPr>
              <a:t>X </a:t>
            </a:r>
            <a:r>
              <a:rPr kumimoji="0" lang="ja-JP" altLang="en-US" sz="1200" dirty="0" smtClean="0">
                <a:solidFill>
                  <a:srgbClr val="FFFFFF"/>
                </a:solidFill>
                <a:ea typeface="HG丸ｺﾞｼｯｸM-PRO" pitchFamily="50" charset="-128"/>
              </a:rPr>
              <a:t>価格低下</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5" name="角丸四角形 24"/>
          <p:cNvSpPr/>
          <p:nvPr/>
        </p:nvSpPr>
        <p:spPr bwMode="auto">
          <a:xfrm>
            <a:off x="925063" y="1968501"/>
            <a:ext cx="3598412" cy="343669"/>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　ソフトウェア：　</a:t>
            </a:r>
            <a:r>
              <a:rPr kumimoji="0" lang="en-US" altLang="ja-JP" sz="1200" b="0" i="0" u="none" strike="noStrike" cap="none" normalizeH="0" baseline="0" dirty="0" err="1" smtClean="0">
                <a:ln>
                  <a:noFill/>
                </a:ln>
                <a:solidFill>
                  <a:srgbClr val="FFFFFF"/>
                </a:solidFill>
                <a:effectLst/>
                <a:latin typeface="Arial" charset="0"/>
                <a:ea typeface="HG丸ｺﾞｼｯｸM-PRO" pitchFamily="50" charset="-128"/>
              </a:rPr>
              <a:t>Hadoop,NoSQL</a:t>
            </a:r>
            <a:r>
              <a:rPr kumimoji="0" lang="en-US" altLang="ja-JP" sz="1200" b="0" i="0" u="none" strike="noStrike" cap="none" normalizeH="0" dirty="0" smtClean="0">
                <a:ln>
                  <a:noFill/>
                </a:ln>
                <a:solidFill>
                  <a:srgbClr val="FFFFFF"/>
                </a:solidFill>
                <a:effectLst/>
                <a:latin typeface="Arial" charset="0"/>
                <a:ea typeface="HG丸ｺﾞｼｯｸM-PRO" pitchFamily="50" charset="-128"/>
              </a:rPr>
              <a:t> </a:t>
            </a:r>
            <a:r>
              <a:rPr kumimoji="0" lang="en-US" altLang="ja-JP" sz="1200" b="0" i="0" u="none" strike="noStrike" cap="none" normalizeH="0" dirty="0" err="1" smtClean="0">
                <a:ln>
                  <a:noFill/>
                </a:ln>
                <a:solidFill>
                  <a:srgbClr val="FFFFFF"/>
                </a:solidFill>
                <a:effectLst/>
                <a:latin typeface="Arial" charset="0"/>
                <a:ea typeface="HG丸ｺﾞｼｯｸM-PRO" pitchFamily="50" charset="-128"/>
              </a:rPr>
              <a:t>etc</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3" name="テキスト ボックス 32"/>
          <p:cNvSpPr txBox="1"/>
          <p:nvPr/>
        </p:nvSpPr>
        <p:spPr>
          <a:xfrm>
            <a:off x="922190" y="5492740"/>
            <a:ext cx="829875" cy="523220"/>
          </a:xfrm>
          <a:prstGeom prst="rect">
            <a:avLst/>
          </a:prstGeom>
          <a:noFill/>
        </p:spPr>
        <p:txBody>
          <a:bodyPr wrap="none" rtlCol="0">
            <a:spAutoFit/>
          </a:bodyPr>
          <a:lstStyle/>
          <a:p>
            <a:r>
              <a:rPr lang="ja-JP" altLang="en-US" sz="1400" dirty="0" smtClean="0">
                <a:solidFill>
                  <a:srgbClr val="FFFFFF"/>
                </a:solidFill>
              </a:rPr>
              <a:t>メイン</a:t>
            </a:r>
            <a:endParaRPr lang="en-US" altLang="ja-JP" sz="1400" dirty="0" smtClean="0">
              <a:solidFill>
                <a:srgbClr val="FFFFFF"/>
              </a:solidFill>
            </a:endParaRPr>
          </a:p>
          <a:p>
            <a:r>
              <a:rPr lang="ja-JP" altLang="en-US" sz="1400" dirty="0" smtClean="0">
                <a:solidFill>
                  <a:srgbClr val="FFFFFF"/>
                </a:solidFill>
              </a:rPr>
              <a:t>フレーム</a:t>
            </a:r>
            <a:endParaRPr lang="en-US" altLang="ja-JP" sz="1400" dirty="0" smtClean="0">
              <a:solidFill>
                <a:srgbClr val="FFFFFF"/>
              </a:solidFill>
            </a:endParaRPr>
          </a:p>
        </p:txBody>
      </p:sp>
      <p:sp>
        <p:nvSpPr>
          <p:cNvPr id="34" name="テキスト ボックス 33"/>
          <p:cNvSpPr txBox="1"/>
          <p:nvPr/>
        </p:nvSpPr>
        <p:spPr>
          <a:xfrm>
            <a:off x="1666019" y="4790184"/>
            <a:ext cx="1179329" cy="584776"/>
          </a:xfrm>
          <a:prstGeom prst="rect">
            <a:avLst/>
          </a:prstGeom>
          <a:noFill/>
        </p:spPr>
        <p:txBody>
          <a:bodyPr wrap="none" rtlCol="0">
            <a:spAutoFit/>
          </a:bodyPr>
          <a:lstStyle/>
          <a:p>
            <a:r>
              <a:rPr kumimoji="1" lang="ja-JP" altLang="en-US" sz="1600" dirty="0" smtClean="0">
                <a:solidFill>
                  <a:srgbClr val="FFFFFF"/>
                </a:solidFill>
              </a:rPr>
              <a:t>クライアント</a:t>
            </a:r>
            <a:endParaRPr kumimoji="1" lang="en-US" altLang="ja-JP" sz="1600" dirty="0" smtClean="0">
              <a:solidFill>
                <a:srgbClr val="FFFFFF"/>
              </a:solidFill>
            </a:endParaRPr>
          </a:p>
          <a:p>
            <a:r>
              <a:rPr lang="ja-JP" altLang="en-US" sz="1600" dirty="0" smtClean="0">
                <a:solidFill>
                  <a:srgbClr val="FFFFFF"/>
                </a:solidFill>
              </a:rPr>
              <a:t>サーバー</a:t>
            </a:r>
            <a:endParaRPr kumimoji="1" lang="en-US" altLang="ja-JP" sz="1600" dirty="0" smtClean="0">
              <a:solidFill>
                <a:srgbClr val="FFFFFF"/>
              </a:solidFill>
            </a:endParaRPr>
          </a:p>
        </p:txBody>
      </p:sp>
      <p:sp>
        <p:nvSpPr>
          <p:cNvPr id="36" name="テキスト ボックス 35"/>
          <p:cNvSpPr txBox="1"/>
          <p:nvPr/>
        </p:nvSpPr>
        <p:spPr>
          <a:xfrm>
            <a:off x="1634589" y="5327323"/>
            <a:ext cx="1454244" cy="415498"/>
          </a:xfrm>
          <a:prstGeom prst="rect">
            <a:avLst/>
          </a:prstGeom>
          <a:noFill/>
        </p:spPr>
        <p:txBody>
          <a:bodyPr wrap="none" rtlCol="0">
            <a:spAutoFit/>
          </a:bodyPr>
          <a:lstStyle/>
          <a:p>
            <a:pPr marL="285750" indent="-285750">
              <a:buFont typeface="Wingdings" charset="2"/>
              <a:buChar char="v"/>
            </a:pPr>
            <a:r>
              <a:rPr lang="ja-JP" altLang="en-US" sz="1050" dirty="0" smtClean="0">
                <a:solidFill>
                  <a:srgbClr val="FFFFFF"/>
                </a:solidFill>
              </a:rPr>
              <a:t>ダウンサイジング</a:t>
            </a:r>
            <a:endParaRPr kumimoji="1" lang="en-US" altLang="ja-JP" sz="1050" dirty="0" smtClean="0">
              <a:solidFill>
                <a:srgbClr val="FFFFFF"/>
              </a:solidFill>
            </a:endParaRPr>
          </a:p>
          <a:p>
            <a:pPr marL="285750" indent="-285750">
              <a:buFont typeface="Wingdings" charset="2"/>
              <a:buChar char="v"/>
            </a:pPr>
            <a:r>
              <a:rPr kumimoji="1" lang="en-US" altLang="ja-JP" sz="1050" dirty="0" smtClean="0">
                <a:solidFill>
                  <a:srgbClr val="FFFFFF"/>
                </a:solidFill>
              </a:rPr>
              <a:t>PC</a:t>
            </a:r>
            <a:r>
              <a:rPr kumimoji="1" lang="ja-JP" altLang="en-US" sz="1050" dirty="0" smtClean="0">
                <a:solidFill>
                  <a:srgbClr val="FFFFFF"/>
                </a:solidFill>
              </a:rPr>
              <a:t>の普及</a:t>
            </a:r>
            <a:endParaRPr kumimoji="1" lang="ja-JP" altLang="en-US" sz="1050" dirty="0">
              <a:solidFill>
                <a:srgbClr val="FFFFFF"/>
              </a:solidFill>
            </a:endParaRPr>
          </a:p>
        </p:txBody>
      </p:sp>
      <p:sp>
        <p:nvSpPr>
          <p:cNvPr id="37" name="テキスト ボックス 36"/>
          <p:cNvSpPr txBox="1"/>
          <p:nvPr/>
        </p:nvSpPr>
        <p:spPr>
          <a:xfrm>
            <a:off x="3207372" y="3044767"/>
            <a:ext cx="780081" cy="307777"/>
          </a:xfrm>
          <a:prstGeom prst="rect">
            <a:avLst/>
          </a:prstGeom>
          <a:noFill/>
        </p:spPr>
        <p:txBody>
          <a:bodyPr wrap="none" rtlCol="0">
            <a:spAutoFit/>
          </a:bodyPr>
          <a:lstStyle/>
          <a:p>
            <a:pPr algn="ctr"/>
            <a:r>
              <a:rPr kumimoji="1" lang="en-US" altLang="ja-JP" sz="1400" dirty="0" smtClean="0">
                <a:solidFill>
                  <a:srgbClr val="FFFFFF"/>
                </a:solidFill>
              </a:rPr>
              <a:t>Internet</a:t>
            </a:r>
          </a:p>
        </p:txBody>
      </p:sp>
      <p:sp>
        <p:nvSpPr>
          <p:cNvPr id="38" name="テキスト ボックス 37"/>
          <p:cNvSpPr txBox="1"/>
          <p:nvPr/>
        </p:nvSpPr>
        <p:spPr>
          <a:xfrm>
            <a:off x="793750" y="6223840"/>
            <a:ext cx="958315" cy="276999"/>
          </a:xfrm>
          <a:prstGeom prst="rect">
            <a:avLst/>
          </a:prstGeom>
          <a:noFill/>
        </p:spPr>
        <p:txBody>
          <a:bodyPr wrap="none" rtlCol="0">
            <a:spAutoFit/>
          </a:bodyPr>
          <a:lstStyle/>
          <a:p>
            <a:r>
              <a:rPr kumimoji="1" lang="en-US" altLang="ja-JP" sz="1200" dirty="0" smtClean="0">
                <a:solidFill>
                  <a:schemeClr val="tx1">
                    <a:lumMod val="65000"/>
                    <a:lumOff val="35000"/>
                  </a:schemeClr>
                </a:solidFill>
              </a:rPr>
              <a:t>1960</a:t>
            </a:r>
            <a:r>
              <a:rPr kumimoji="1" lang="ja-JP" altLang="en-US" sz="1200" dirty="0" smtClean="0">
                <a:solidFill>
                  <a:schemeClr val="tx1">
                    <a:lumMod val="65000"/>
                    <a:lumOff val="35000"/>
                  </a:schemeClr>
                </a:solidFill>
              </a:rPr>
              <a:t>年代</a:t>
            </a:r>
            <a:r>
              <a:rPr kumimoji="1" lang="en-US" altLang="ja-JP" sz="1200" dirty="0" smtClean="0">
                <a:solidFill>
                  <a:schemeClr val="tx1">
                    <a:lumMod val="65000"/>
                    <a:lumOff val="35000"/>
                  </a:schemeClr>
                </a:solidFill>
              </a:rPr>
              <a:t>〜</a:t>
            </a:r>
            <a:endParaRPr kumimoji="1" lang="ja-JP" altLang="en-US" sz="1200" dirty="0">
              <a:solidFill>
                <a:schemeClr val="tx1">
                  <a:lumMod val="65000"/>
                  <a:lumOff val="35000"/>
                </a:schemeClr>
              </a:solidFill>
            </a:endParaRPr>
          </a:p>
        </p:txBody>
      </p:sp>
      <p:sp>
        <p:nvSpPr>
          <p:cNvPr id="39" name="テキスト ボックス 38"/>
          <p:cNvSpPr txBox="1"/>
          <p:nvPr/>
        </p:nvSpPr>
        <p:spPr>
          <a:xfrm>
            <a:off x="1672921" y="6227839"/>
            <a:ext cx="958315" cy="276999"/>
          </a:xfrm>
          <a:prstGeom prst="rect">
            <a:avLst/>
          </a:prstGeom>
          <a:noFill/>
        </p:spPr>
        <p:txBody>
          <a:bodyPr wrap="none" rtlCol="0">
            <a:spAutoFit/>
          </a:bodyPr>
          <a:lstStyle/>
          <a:p>
            <a:r>
              <a:rPr kumimoji="1" lang="en-US" altLang="ja-JP" sz="1200" dirty="0" smtClean="0">
                <a:solidFill>
                  <a:schemeClr val="tx1">
                    <a:lumMod val="65000"/>
                    <a:lumOff val="35000"/>
                  </a:schemeClr>
                </a:solidFill>
              </a:rPr>
              <a:t>1980</a:t>
            </a:r>
            <a:r>
              <a:rPr kumimoji="1" lang="ja-JP" altLang="en-US" sz="1200" dirty="0" smtClean="0">
                <a:solidFill>
                  <a:schemeClr val="tx1">
                    <a:lumMod val="65000"/>
                    <a:lumOff val="35000"/>
                  </a:schemeClr>
                </a:solidFill>
              </a:rPr>
              <a:t>年代</a:t>
            </a:r>
            <a:r>
              <a:rPr kumimoji="1" lang="en-US" altLang="ja-JP" sz="1200" dirty="0" smtClean="0">
                <a:solidFill>
                  <a:schemeClr val="tx1">
                    <a:lumMod val="65000"/>
                    <a:lumOff val="35000"/>
                  </a:schemeClr>
                </a:solidFill>
              </a:rPr>
              <a:t>〜</a:t>
            </a:r>
            <a:endParaRPr kumimoji="1" lang="ja-JP" altLang="en-US" sz="1200" dirty="0">
              <a:solidFill>
                <a:schemeClr val="tx1">
                  <a:lumMod val="65000"/>
                  <a:lumOff val="35000"/>
                </a:schemeClr>
              </a:solidFill>
            </a:endParaRPr>
          </a:p>
        </p:txBody>
      </p:sp>
      <p:sp>
        <p:nvSpPr>
          <p:cNvPr id="40" name="テキスト ボックス 39"/>
          <p:cNvSpPr txBox="1"/>
          <p:nvPr/>
        </p:nvSpPr>
        <p:spPr>
          <a:xfrm>
            <a:off x="3493927" y="6223840"/>
            <a:ext cx="958315" cy="276999"/>
          </a:xfrm>
          <a:prstGeom prst="rect">
            <a:avLst/>
          </a:prstGeom>
          <a:noFill/>
        </p:spPr>
        <p:txBody>
          <a:bodyPr wrap="none" rtlCol="0">
            <a:spAutoFit/>
          </a:bodyPr>
          <a:lstStyle/>
          <a:p>
            <a:r>
              <a:rPr lang="en-US" altLang="ja-JP" sz="1200" dirty="0" smtClean="0">
                <a:solidFill>
                  <a:schemeClr val="tx1">
                    <a:lumMod val="65000"/>
                    <a:lumOff val="35000"/>
                  </a:schemeClr>
                </a:solidFill>
              </a:rPr>
              <a:t>2010</a:t>
            </a:r>
            <a:r>
              <a:rPr kumimoji="1" lang="ja-JP" altLang="en-US" sz="1200" dirty="0" smtClean="0">
                <a:solidFill>
                  <a:schemeClr val="tx1">
                    <a:lumMod val="65000"/>
                    <a:lumOff val="35000"/>
                  </a:schemeClr>
                </a:solidFill>
              </a:rPr>
              <a:t>年代</a:t>
            </a:r>
            <a:r>
              <a:rPr kumimoji="1" lang="en-US" altLang="ja-JP" sz="1200" dirty="0" smtClean="0">
                <a:solidFill>
                  <a:schemeClr val="tx1">
                    <a:lumMod val="65000"/>
                    <a:lumOff val="35000"/>
                  </a:schemeClr>
                </a:solidFill>
              </a:rPr>
              <a:t>〜</a:t>
            </a:r>
            <a:endParaRPr kumimoji="1" lang="ja-JP" altLang="en-US" sz="1200" dirty="0">
              <a:solidFill>
                <a:schemeClr val="tx1">
                  <a:lumMod val="65000"/>
                  <a:lumOff val="35000"/>
                </a:schemeClr>
              </a:solidFill>
            </a:endParaRPr>
          </a:p>
        </p:txBody>
      </p:sp>
      <p:sp>
        <p:nvSpPr>
          <p:cNvPr id="41" name="テキスト ボックス 40"/>
          <p:cNvSpPr txBox="1"/>
          <p:nvPr/>
        </p:nvSpPr>
        <p:spPr>
          <a:xfrm>
            <a:off x="5124859" y="5556212"/>
            <a:ext cx="477414" cy="338554"/>
          </a:xfrm>
          <a:prstGeom prst="rect">
            <a:avLst/>
          </a:prstGeom>
          <a:noFill/>
        </p:spPr>
        <p:txBody>
          <a:bodyPr wrap="none" rtlCol="0">
            <a:spAutoFit/>
          </a:bodyPr>
          <a:lstStyle/>
          <a:p>
            <a:pPr algn="ctr"/>
            <a:r>
              <a:rPr kumimoji="1" lang="en-US" altLang="ja-JP" sz="1600" dirty="0" smtClean="0">
                <a:solidFill>
                  <a:srgbClr val="FFFFFF"/>
                </a:solidFill>
              </a:rPr>
              <a:t>IoT</a:t>
            </a:r>
          </a:p>
        </p:txBody>
      </p:sp>
      <p:sp>
        <p:nvSpPr>
          <p:cNvPr id="42" name="角丸四角形 41"/>
          <p:cNvSpPr/>
          <p:nvPr/>
        </p:nvSpPr>
        <p:spPr bwMode="auto">
          <a:xfrm>
            <a:off x="4614412" y="1121834"/>
            <a:ext cx="3598412" cy="343669"/>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モバイル</a:t>
            </a:r>
          </a:p>
        </p:txBody>
      </p:sp>
      <p:sp>
        <p:nvSpPr>
          <p:cNvPr id="43" name="角丸四角形 42"/>
          <p:cNvSpPr/>
          <p:nvPr/>
        </p:nvSpPr>
        <p:spPr bwMode="auto">
          <a:xfrm>
            <a:off x="4614412" y="1555752"/>
            <a:ext cx="3598412" cy="343669"/>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ソーシャル</a:t>
            </a:r>
          </a:p>
        </p:txBody>
      </p:sp>
      <p:sp>
        <p:nvSpPr>
          <p:cNvPr id="44" name="角丸四角形 43"/>
          <p:cNvSpPr/>
          <p:nvPr/>
        </p:nvSpPr>
        <p:spPr bwMode="auto">
          <a:xfrm>
            <a:off x="4614412" y="1968501"/>
            <a:ext cx="3598412" cy="343669"/>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クラウド</a:t>
            </a:r>
          </a:p>
        </p:txBody>
      </p:sp>
      <p:sp>
        <p:nvSpPr>
          <p:cNvPr id="28" name="テキスト ボックス 27"/>
          <p:cNvSpPr txBox="1"/>
          <p:nvPr/>
        </p:nvSpPr>
        <p:spPr>
          <a:xfrm>
            <a:off x="2583926" y="6227839"/>
            <a:ext cx="958315" cy="276999"/>
          </a:xfrm>
          <a:prstGeom prst="rect">
            <a:avLst/>
          </a:prstGeom>
          <a:noFill/>
        </p:spPr>
        <p:txBody>
          <a:bodyPr wrap="none" rtlCol="0">
            <a:spAutoFit/>
          </a:bodyPr>
          <a:lstStyle/>
          <a:p>
            <a:r>
              <a:rPr lang="en-US" altLang="ja-JP" sz="1200" dirty="0" smtClean="0">
                <a:solidFill>
                  <a:schemeClr val="tx1">
                    <a:lumMod val="65000"/>
                    <a:lumOff val="35000"/>
                  </a:schemeClr>
                </a:solidFill>
              </a:rPr>
              <a:t>1990</a:t>
            </a:r>
            <a:r>
              <a:rPr kumimoji="1" lang="ja-JP" altLang="en-US" sz="1200" dirty="0" smtClean="0">
                <a:solidFill>
                  <a:schemeClr val="tx1">
                    <a:lumMod val="65000"/>
                    <a:lumOff val="35000"/>
                  </a:schemeClr>
                </a:solidFill>
              </a:rPr>
              <a:t>年代</a:t>
            </a:r>
            <a:r>
              <a:rPr kumimoji="1" lang="en-US" altLang="ja-JP" sz="1200" dirty="0" smtClean="0">
                <a:solidFill>
                  <a:schemeClr val="tx1">
                    <a:lumMod val="65000"/>
                    <a:lumOff val="35000"/>
                  </a:schemeClr>
                </a:solidFill>
              </a:rPr>
              <a:t>〜</a:t>
            </a:r>
            <a:endParaRPr kumimoji="1" lang="ja-JP" altLang="en-US" sz="1200" dirty="0">
              <a:solidFill>
                <a:schemeClr val="tx1">
                  <a:lumMod val="65000"/>
                  <a:lumOff val="35000"/>
                </a:schemeClr>
              </a:solidFill>
            </a:endParaRPr>
          </a:p>
        </p:txBody>
      </p:sp>
    </p:spTree>
    <p:extLst>
      <p:ext uri="{BB962C8B-B14F-4D97-AF65-F5344CB8AC3E}">
        <p14:creationId xmlns:p14="http://schemas.microsoft.com/office/powerpoint/2010/main" val="49217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a:xfrm>
            <a:off x="465137" y="196850"/>
            <a:ext cx="8678863" cy="493713"/>
          </a:xfrm>
        </p:spPr>
        <p:txBody>
          <a:bodyPr/>
          <a:lstStyle/>
          <a:p>
            <a:r>
              <a:rPr lang="ja-JP" altLang="en-US" sz="2800" dirty="0" smtClean="0">
                <a:ea typeface="ＭＳ Ｐゴシック" charset="-128"/>
              </a:rPr>
              <a:t>なぜ、いまビッグデータなのか</a:t>
            </a:r>
          </a:p>
        </p:txBody>
      </p:sp>
      <p:cxnSp>
        <p:nvCxnSpPr>
          <p:cNvPr id="8" name="直線矢印コネクタ 7"/>
          <p:cNvCxnSpPr/>
          <p:nvPr/>
        </p:nvCxnSpPr>
        <p:spPr bwMode="auto">
          <a:xfrm flipV="1">
            <a:off x="465137" y="1103630"/>
            <a:ext cx="0" cy="5051722"/>
          </a:xfrm>
          <a:prstGeom prst="straightConnector1">
            <a:avLst/>
          </a:prstGeom>
          <a:solidFill>
            <a:schemeClr val="bg1"/>
          </a:solidFill>
          <a:ln w="38100" cap="flat" cmpd="sng" algn="ctr">
            <a:solidFill>
              <a:srgbClr val="33ACBD"/>
            </a:solidFill>
            <a:prstDash val="solid"/>
            <a:round/>
            <a:headEnd type="none" w="med" len="med"/>
            <a:tailEnd type="triangle"/>
          </a:ln>
          <a:effectLst/>
        </p:spPr>
      </p:cxnSp>
      <p:sp>
        <p:nvSpPr>
          <p:cNvPr id="21" name="テキスト ボックス 20"/>
          <p:cNvSpPr txBox="1"/>
          <p:nvPr/>
        </p:nvSpPr>
        <p:spPr>
          <a:xfrm>
            <a:off x="458786" y="1103630"/>
            <a:ext cx="646331" cy="369332"/>
          </a:xfrm>
          <a:prstGeom prst="rect">
            <a:avLst/>
          </a:prstGeom>
          <a:noFill/>
        </p:spPr>
        <p:txBody>
          <a:bodyPr wrap="none" rtlCol="0">
            <a:spAutoFit/>
          </a:bodyPr>
          <a:lstStyle/>
          <a:p>
            <a:r>
              <a:rPr kumimoji="1" lang="ja-JP" altLang="en-US" dirty="0" smtClean="0">
                <a:solidFill>
                  <a:srgbClr val="33ACBD"/>
                </a:solidFill>
                <a:latin typeface="メイリオ"/>
                <a:ea typeface="メイリオ"/>
                <a:cs typeface="メイリオ"/>
              </a:rPr>
              <a:t>頻度</a:t>
            </a:r>
            <a:endParaRPr kumimoji="1" lang="ja-JP" altLang="en-US" dirty="0">
              <a:solidFill>
                <a:srgbClr val="33ACBD"/>
              </a:solidFill>
              <a:latin typeface="メイリオ"/>
              <a:ea typeface="メイリオ"/>
              <a:cs typeface="メイリオ"/>
            </a:endParaRPr>
          </a:p>
        </p:txBody>
      </p:sp>
      <p:sp>
        <p:nvSpPr>
          <p:cNvPr id="27" name="テキスト ボックス 26"/>
          <p:cNvSpPr txBox="1"/>
          <p:nvPr/>
        </p:nvSpPr>
        <p:spPr>
          <a:xfrm>
            <a:off x="5378192" y="5722003"/>
            <a:ext cx="415498" cy="369332"/>
          </a:xfrm>
          <a:prstGeom prst="rect">
            <a:avLst/>
          </a:prstGeom>
          <a:noFill/>
        </p:spPr>
        <p:txBody>
          <a:bodyPr wrap="none" rtlCol="0">
            <a:spAutoFit/>
          </a:bodyPr>
          <a:lstStyle/>
          <a:p>
            <a:r>
              <a:rPr lang="ja-JP" altLang="en-US" dirty="0" smtClean="0">
                <a:solidFill>
                  <a:srgbClr val="33ACBD"/>
                </a:solidFill>
                <a:latin typeface="メイリオ"/>
                <a:ea typeface="メイリオ"/>
                <a:cs typeface="メイリオ"/>
              </a:rPr>
              <a:t>量</a:t>
            </a:r>
            <a:endParaRPr kumimoji="1" lang="ja-JP" altLang="en-US" dirty="0">
              <a:solidFill>
                <a:srgbClr val="33ACBD"/>
              </a:solidFill>
              <a:latin typeface="メイリオ"/>
              <a:ea typeface="メイリオ"/>
              <a:cs typeface="メイリオ"/>
            </a:endParaRPr>
          </a:p>
        </p:txBody>
      </p:sp>
      <p:cxnSp>
        <p:nvCxnSpPr>
          <p:cNvPr id="11" name="直線矢印コネクタ 10"/>
          <p:cNvCxnSpPr/>
          <p:nvPr/>
        </p:nvCxnSpPr>
        <p:spPr bwMode="auto">
          <a:xfrm>
            <a:off x="465137" y="6155351"/>
            <a:ext cx="5328553" cy="4802"/>
          </a:xfrm>
          <a:prstGeom prst="straightConnector1">
            <a:avLst/>
          </a:prstGeom>
          <a:solidFill>
            <a:schemeClr val="bg1"/>
          </a:solidFill>
          <a:ln w="38100" cap="flat" cmpd="sng" algn="ctr">
            <a:solidFill>
              <a:srgbClr val="33ACBD"/>
            </a:solidFill>
            <a:prstDash val="solid"/>
            <a:round/>
            <a:headEnd type="none" w="med" len="med"/>
            <a:tailEnd type="triangle"/>
          </a:ln>
          <a:effectLst/>
        </p:spPr>
      </p:cxnSp>
      <p:sp>
        <p:nvSpPr>
          <p:cNvPr id="2" name="正方形/長方形 1"/>
          <p:cNvSpPr/>
          <p:nvPr/>
        </p:nvSpPr>
        <p:spPr bwMode="auto">
          <a:xfrm>
            <a:off x="559702" y="2503968"/>
            <a:ext cx="2700338" cy="2618318"/>
          </a:xfrm>
          <a:prstGeom prst="rect">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rgbClr val="FFFFFF"/>
                </a:solidFill>
                <a:latin typeface="メイリオ"/>
                <a:ea typeface="メイリオ"/>
                <a:cs typeface="メイリオ"/>
              </a:rPr>
              <a:t>業務処理</a:t>
            </a:r>
            <a:endParaRPr kumimoji="0" lang="en-US" altLang="ja-JP" sz="2800" dirty="0" smtClean="0">
              <a:solidFill>
                <a:srgbClr val="FFFFFF"/>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2800" dirty="0">
              <a:solidFill>
                <a:srgbClr val="FFFFFF"/>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3200" b="0" i="0" u="none" strike="noStrike" cap="none" normalizeH="0" baseline="0" dirty="0" smtClean="0">
              <a:ln>
                <a:noFill/>
              </a:ln>
              <a:solidFill>
                <a:srgbClr val="FFFFFF"/>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3200" b="0" i="0" u="none" strike="noStrike" cap="none" normalizeH="0" baseline="0" dirty="0" smtClean="0">
              <a:ln>
                <a:noFill/>
              </a:ln>
              <a:solidFill>
                <a:srgbClr val="FFFFFF"/>
              </a:solidFill>
              <a:effectLst/>
              <a:latin typeface="メイリオ"/>
              <a:ea typeface="メイリオ"/>
              <a:cs typeface="メイリオ"/>
            </a:endParaRPr>
          </a:p>
        </p:txBody>
      </p:sp>
      <p:sp>
        <p:nvSpPr>
          <p:cNvPr id="17" name="正方形/長方形 16"/>
          <p:cNvSpPr/>
          <p:nvPr/>
        </p:nvSpPr>
        <p:spPr bwMode="auto">
          <a:xfrm>
            <a:off x="1505853" y="3429084"/>
            <a:ext cx="2879726" cy="2605101"/>
          </a:xfrm>
          <a:prstGeom prst="rect">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en-US" altLang="ja-JP" sz="3200" b="0" i="0" u="none" strike="noStrike" cap="none" normalizeH="0" baseline="0" dirty="0" smtClean="0">
              <a:ln>
                <a:noFill/>
              </a:ln>
              <a:solidFill>
                <a:srgbClr val="FFFFFF"/>
              </a:solidFill>
              <a:effectLst/>
              <a:latin typeface="メイリオ"/>
              <a:ea typeface="メイリオ"/>
              <a:cs typeface="メイリオ"/>
            </a:endParaRPr>
          </a:p>
          <a:p>
            <a:pPr marL="0" marR="0" indent="0" algn="r" defTabSz="914400" rtl="0" eaLnBrk="1" fontAlgn="base" latinLnBrk="0" hangingPunct="1">
              <a:lnSpc>
                <a:spcPct val="100000"/>
              </a:lnSpc>
              <a:spcBef>
                <a:spcPct val="20000"/>
              </a:spcBef>
              <a:spcAft>
                <a:spcPct val="0"/>
              </a:spcAft>
              <a:buClrTx/>
              <a:buSzTx/>
              <a:buFontTx/>
              <a:buNone/>
              <a:tabLst/>
            </a:pPr>
            <a:endParaRPr kumimoji="0" lang="en-US" altLang="ja-JP" sz="3200" dirty="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baseline="0" dirty="0" smtClean="0">
                <a:ln>
                  <a:noFill/>
                </a:ln>
                <a:solidFill>
                  <a:srgbClr val="FFFFFF"/>
                </a:solidFill>
                <a:effectLst/>
                <a:latin typeface="メイリオ"/>
                <a:ea typeface="メイリオ"/>
                <a:cs typeface="メイリオ"/>
              </a:rPr>
              <a:t>          </a:t>
            </a:r>
            <a:r>
              <a:rPr kumimoji="0" lang="ja-JP" altLang="en-US" sz="3200" b="0" i="0" u="none" strike="noStrike" cap="none" normalizeH="0" baseline="0" dirty="0" smtClean="0">
                <a:ln>
                  <a:noFill/>
                </a:ln>
                <a:solidFill>
                  <a:srgbClr val="FFFFFF"/>
                </a:solidFill>
                <a:effectLst/>
                <a:latin typeface="メイリオ"/>
                <a:ea typeface="メイリオ"/>
                <a:cs typeface="メイリオ"/>
              </a:rPr>
              <a:t>　</a:t>
            </a:r>
            <a:endParaRPr kumimoji="0" lang="en-US" altLang="ja-JP" sz="32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rgbClr val="FFFFFF"/>
                </a:solidFill>
                <a:latin typeface="メイリオ"/>
                <a:ea typeface="メイリオ"/>
                <a:cs typeface="メイリオ"/>
              </a:rPr>
              <a:t>　　　分析処理</a:t>
            </a:r>
            <a:endParaRPr kumimoji="0" lang="ja-JP" altLang="en-US" sz="2800" b="0" i="0" u="none" strike="noStrike" cap="none" normalizeH="0" baseline="0" dirty="0" smtClean="0">
              <a:ln>
                <a:noFill/>
              </a:ln>
              <a:solidFill>
                <a:srgbClr val="FFFFFF"/>
              </a:solidFill>
              <a:effectLst/>
              <a:latin typeface="メイリオ"/>
              <a:ea typeface="メイリオ"/>
              <a:cs typeface="メイリオ"/>
            </a:endParaRPr>
          </a:p>
        </p:txBody>
      </p:sp>
      <p:grpSp>
        <p:nvGrpSpPr>
          <p:cNvPr id="6" name="図形グループ 5"/>
          <p:cNvGrpSpPr/>
          <p:nvPr/>
        </p:nvGrpSpPr>
        <p:grpSpPr>
          <a:xfrm>
            <a:off x="559703" y="1103629"/>
            <a:ext cx="5233988" cy="4930555"/>
            <a:chOff x="5385721" y="1108432"/>
            <a:chExt cx="3426858" cy="3251201"/>
          </a:xfrm>
        </p:grpSpPr>
        <p:sp>
          <p:nvSpPr>
            <p:cNvPr id="7" name="角丸四角形 6"/>
            <p:cNvSpPr/>
            <p:nvPr/>
          </p:nvSpPr>
          <p:spPr bwMode="auto">
            <a:xfrm>
              <a:off x="5385721" y="1108432"/>
              <a:ext cx="3426858" cy="3251201"/>
            </a:xfrm>
            <a:prstGeom prst="roundRect">
              <a:avLst>
                <a:gd name="adj" fmla="val 0"/>
              </a:avLst>
            </a:prstGeom>
            <a:solidFill>
              <a:srgbClr val="FF6600">
                <a:alpha val="70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000" b="0" i="0" u="none" strike="noStrike" cap="none" normalizeH="0" baseline="0" dirty="0" smtClean="0">
                  <a:ln>
                    <a:noFill/>
                  </a:ln>
                  <a:solidFill>
                    <a:schemeClr val="bg1"/>
                  </a:solidFill>
                  <a:effectLst/>
                  <a:latin typeface="メイリオ"/>
                  <a:ea typeface="メイリオ"/>
                  <a:cs typeface="メイリオ"/>
                </a:rPr>
                <a:t>ビッグ</a:t>
              </a:r>
              <a:endParaRPr kumimoji="0" lang="en-US" altLang="ja-JP" sz="40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000" dirty="0" smtClean="0">
                  <a:solidFill>
                    <a:schemeClr val="bg1"/>
                  </a:solidFill>
                  <a:latin typeface="メイリオ"/>
                  <a:ea typeface="メイリオ"/>
                  <a:cs typeface="メイリオ"/>
                </a:rPr>
                <a:t>データ</a:t>
              </a:r>
              <a:endParaRPr kumimoji="0" lang="ja-JP" altLang="en-US" sz="4000" b="0" i="0" u="none" strike="noStrike" cap="none" normalizeH="0" baseline="0" dirty="0" smtClean="0">
                <a:ln>
                  <a:noFill/>
                </a:ln>
                <a:solidFill>
                  <a:schemeClr val="bg1"/>
                </a:solidFill>
                <a:effectLst/>
                <a:latin typeface="メイリオ"/>
                <a:ea typeface="メイリオ"/>
                <a:cs typeface="メイリオ"/>
              </a:endParaRPr>
            </a:p>
          </p:txBody>
        </p:sp>
        <p:sp>
          <p:nvSpPr>
            <p:cNvPr id="14" name="左矢印 13"/>
            <p:cNvSpPr/>
            <p:nvPr/>
          </p:nvSpPr>
          <p:spPr bwMode="auto">
            <a:xfrm rot="19445039" flipH="1" flipV="1">
              <a:off x="7826919" y="1211995"/>
              <a:ext cx="956733" cy="780934"/>
            </a:xfrm>
            <a:prstGeom prst="leftArrow">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メイリオ"/>
                <a:ea typeface="メイリオ"/>
                <a:cs typeface="メイリオ"/>
              </a:endParaRPr>
            </a:p>
          </p:txBody>
        </p:sp>
        <p:sp>
          <p:nvSpPr>
            <p:cNvPr id="18" name="左矢印 17"/>
            <p:cNvSpPr/>
            <p:nvPr/>
          </p:nvSpPr>
          <p:spPr bwMode="auto">
            <a:xfrm rot="2154961" flipH="1">
              <a:off x="7826918" y="3505159"/>
              <a:ext cx="956733" cy="780934"/>
            </a:xfrm>
            <a:prstGeom prst="leftArrow">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メイリオ"/>
                <a:ea typeface="メイリオ"/>
                <a:cs typeface="メイリオ"/>
              </a:endParaRPr>
            </a:p>
          </p:txBody>
        </p:sp>
        <p:sp>
          <p:nvSpPr>
            <p:cNvPr id="19" name="左矢印 18"/>
            <p:cNvSpPr/>
            <p:nvPr/>
          </p:nvSpPr>
          <p:spPr bwMode="auto">
            <a:xfrm rot="2154961" flipV="1">
              <a:off x="5388520" y="1194154"/>
              <a:ext cx="956733" cy="780934"/>
            </a:xfrm>
            <a:prstGeom prst="leftArrow">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メイリオ"/>
                <a:ea typeface="メイリオ"/>
                <a:cs typeface="メイリオ"/>
              </a:endParaRPr>
            </a:p>
          </p:txBody>
        </p:sp>
        <p:sp>
          <p:nvSpPr>
            <p:cNvPr id="20" name="左矢印 19"/>
            <p:cNvSpPr/>
            <p:nvPr/>
          </p:nvSpPr>
          <p:spPr bwMode="auto">
            <a:xfrm rot="19445039">
              <a:off x="5388520" y="3505159"/>
              <a:ext cx="956733" cy="780934"/>
            </a:xfrm>
            <a:prstGeom prst="leftArrow">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メイリオ"/>
                <a:ea typeface="メイリオ"/>
                <a:cs typeface="メイリオ"/>
              </a:endParaRPr>
            </a:p>
          </p:txBody>
        </p:sp>
      </p:grpSp>
      <p:grpSp>
        <p:nvGrpSpPr>
          <p:cNvPr id="3" name="図形グループ 2"/>
          <p:cNvGrpSpPr/>
          <p:nvPr/>
        </p:nvGrpSpPr>
        <p:grpSpPr>
          <a:xfrm>
            <a:off x="5940152" y="1121834"/>
            <a:ext cx="2805833" cy="5083536"/>
            <a:chOff x="5940152" y="1121834"/>
            <a:chExt cx="2805833" cy="5083536"/>
          </a:xfrm>
        </p:grpSpPr>
        <p:sp>
          <p:nvSpPr>
            <p:cNvPr id="28" name="正方形/長方形 27"/>
            <p:cNvSpPr/>
            <p:nvPr/>
          </p:nvSpPr>
          <p:spPr>
            <a:xfrm>
              <a:off x="5959275" y="2977003"/>
              <a:ext cx="2786709" cy="75235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rPr>
                <a:t>データが増大し</a:t>
              </a:r>
              <a:endParaRPr lang="en-US" altLang="ja-JP" dirty="0">
                <a:solidFill>
                  <a:schemeClr val="bg1"/>
                </a:solidFill>
              </a:endParaRPr>
            </a:p>
            <a:p>
              <a:pPr algn="ctr"/>
              <a:r>
                <a:rPr lang="ja-JP" altLang="en-US" dirty="0">
                  <a:solidFill>
                    <a:schemeClr val="bg1"/>
                  </a:solidFill>
                </a:rPr>
                <a:t>ビッグデータになった</a:t>
              </a:r>
            </a:p>
          </p:txBody>
        </p:sp>
        <p:sp>
          <p:nvSpPr>
            <p:cNvPr id="30" name="角丸四角形 29"/>
            <p:cNvSpPr/>
            <p:nvPr/>
          </p:nvSpPr>
          <p:spPr bwMode="auto">
            <a:xfrm>
              <a:off x="5959276" y="1121834"/>
              <a:ext cx="2786707" cy="343669"/>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モバイル</a:t>
              </a:r>
            </a:p>
          </p:txBody>
        </p:sp>
        <p:sp>
          <p:nvSpPr>
            <p:cNvPr id="31" name="角丸四角形 30"/>
            <p:cNvSpPr/>
            <p:nvPr/>
          </p:nvSpPr>
          <p:spPr bwMode="auto">
            <a:xfrm>
              <a:off x="5959276" y="1555752"/>
              <a:ext cx="2786707" cy="343669"/>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ソーシャル</a:t>
              </a:r>
            </a:p>
          </p:txBody>
        </p:sp>
        <p:sp>
          <p:nvSpPr>
            <p:cNvPr id="33" name="角丸四角形 32"/>
            <p:cNvSpPr/>
            <p:nvPr/>
          </p:nvSpPr>
          <p:spPr bwMode="auto">
            <a:xfrm>
              <a:off x="5959275" y="1968501"/>
              <a:ext cx="2786707" cy="343669"/>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クラウド</a:t>
              </a:r>
            </a:p>
          </p:txBody>
        </p:sp>
        <p:sp>
          <p:nvSpPr>
            <p:cNvPr id="35" name="下矢印 34"/>
            <p:cNvSpPr/>
            <p:nvPr/>
          </p:nvSpPr>
          <p:spPr>
            <a:xfrm>
              <a:off x="6867922" y="2401896"/>
              <a:ext cx="975876" cy="498567"/>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5940152" y="5301208"/>
              <a:ext cx="2786709" cy="90416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rPr>
                <a:t>利用技術の進化</a:t>
              </a:r>
              <a:endParaRPr lang="en-US" altLang="ja-JP" dirty="0" smtClean="0">
                <a:solidFill>
                  <a:schemeClr val="bg1"/>
                </a:solidFill>
              </a:endParaRPr>
            </a:p>
            <a:p>
              <a:pPr algn="ctr"/>
              <a:r>
                <a:rPr lang="ja-JP" altLang="en-US" sz="1200" dirty="0" smtClean="0">
                  <a:solidFill>
                    <a:schemeClr val="bg1"/>
                  </a:solidFill>
                </a:rPr>
                <a:t>大規模処理アルゴリズム、人工知能、</a:t>
              </a:r>
              <a:endParaRPr lang="en-US" altLang="ja-JP" sz="1200" dirty="0" smtClean="0">
                <a:solidFill>
                  <a:schemeClr val="bg1"/>
                </a:solidFill>
              </a:endParaRPr>
            </a:p>
            <a:p>
              <a:pPr algn="ctr"/>
              <a:r>
                <a:rPr lang="ja-JP" altLang="en-US" sz="1200" dirty="0" smtClean="0">
                  <a:solidFill>
                    <a:schemeClr val="bg1"/>
                  </a:solidFill>
                </a:rPr>
                <a:t>小型センサ・プロセッサ、近接通信など</a:t>
              </a:r>
              <a:endParaRPr lang="ja-JP" altLang="en-US" sz="1200" dirty="0">
                <a:solidFill>
                  <a:schemeClr val="bg1"/>
                </a:solidFill>
              </a:endParaRPr>
            </a:p>
          </p:txBody>
        </p:sp>
        <p:sp>
          <p:nvSpPr>
            <p:cNvPr id="37" name="正方形/長方形 36"/>
            <p:cNvSpPr/>
            <p:nvPr/>
          </p:nvSpPr>
          <p:spPr>
            <a:xfrm>
              <a:off x="5959276" y="3830575"/>
              <a:ext cx="2786709" cy="75235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bg1"/>
                  </a:solidFill>
                </a:rPr>
                <a:t>新たなニーズや適用領域</a:t>
              </a:r>
              <a:endParaRPr lang="en-US" altLang="ja-JP" dirty="0" smtClean="0">
                <a:solidFill>
                  <a:schemeClr val="bg1"/>
                </a:solidFill>
              </a:endParaRPr>
            </a:p>
            <a:p>
              <a:pPr algn="ctr"/>
              <a:r>
                <a:rPr lang="ja-JP" altLang="en-US" dirty="0" smtClean="0">
                  <a:solidFill>
                    <a:schemeClr val="bg1"/>
                  </a:solidFill>
                </a:rPr>
                <a:t>を生みだした</a:t>
              </a:r>
              <a:endParaRPr lang="ja-JP" altLang="en-US" dirty="0">
                <a:solidFill>
                  <a:schemeClr val="bg1"/>
                </a:solidFill>
              </a:endParaRPr>
            </a:p>
          </p:txBody>
        </p:sp>
        <p:sp>
          <p:nvSpPr>
            <p:cNvPr id="38" name="下矢印 37"/>
            <p:cNvSpPr/>
            <p:nvPr/>
          </p:nvSpPr>
          <p:spPr>
            <a:xfrm flipV="1">
              <a:off x="6867922" y="4700262"/>
              <a:ext cx="975876" cy="498567"/>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2739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err="1" smtClean="0">
                <a:solidFill>
                  <a:srgbClr val="FFFFFF"/>
                </a:solidFill>
                <a:effectLst/>
                <a:latin typeface="Arial"/>
                <a:ea typeface="HGP創英角ｺﾞｼｯｸUB" pitchFamily="50" charset="-128"/>
                <a:cs typeface="Arial"/>
              </a:rPr>
              <a:t>IoT</a:t>
            </a:r>
            <a:r>
              <a:rPr lang="ja-JP" altLang="en-US" sz="2400" dirty="0" smtClean="0">
                <a:solidFill>
                  <a:srgbClr val="FFFFFF"/>
                </a:solidFill>
                <a:effectLst/>
                <a:latin typeface="Arial"/>
                <a:ea typeface="HGP創英角ｺﾞｼｯｸUB" pitchFamily="50" charset="-128"/>
                <a:cs typeface="Arial"/>
              </a:rPr>
              <a:t>の実際</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5" name="図 4"/>
          <p:cNvPicPr>
            <a:picLocks noChangeAspect="1"/>
          </p:cNvPicPr>
          <p:nvPr/>
        </p:nvPicPr>
        <p:blipFill>
          <a:blip r:embed="rId3"/>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824427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Google Maps</a:t>
            </a:r>
            <a:r>
              <a:rPr kumimoji="1" lang="ja-JP" altLang="en-US" dirty="0" smtClean="0"/>
              <a:t>の渋滞表示</a:t>
            </a:r>
            <a:endParaRPr kumimoji="1" lang="ja-JP" altLang="en-US" dirty="0"/>
          </a:p>
        </p:txBody>
      </p:sp>
      <p:pic>
        <p:nvPicPr>
          <p:cNvPr id="2050" name="Picture 2" descr="http://k-tai.impress.co.jp/img/ktw/docs/497/120/gm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2381250" cy="4229101"/>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bwMode="auto">
          <a:xfrm>
            <a:off x="3923928" y="1484784"/>
            <a:ext cx="4392488" cy="1224136"/>
          </a:xfrm>
          <a:prstGeom prst="roundRect">
            <a:avLst>
              <a:gd name="adj" fmla="val 0"/>
            </a:avLst>
          </a:prstGeom>
          <a:solidFill>
            <a:srgbClr val="4269A8"/>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スマホの</a:t>
            </a:r>
            <a:r>
              <a:rPr kumimoji="0" lang="en-US" altLang="ja-JP" sz="2000" b="0" i="0" u="none" strike="noStrike" cap="none" normalizeH="0" smtClean="0">
                <a:ln>
                  <a:noFill/>
                </a:ln>
                <a:solidFill>
                  <a:schemeClr val="bg1"/>
                </a:solidFill>
                <a:effectLst/>
                <a:latin typeface="+mn-lt"/>
                <a:ea typeface="+mn-ea"/>
              </a:rPr>
              <a:t>Google Map</a:t>
            </a:r>
            <a:r>
              <a:rPr kumimoji="0" lang="ja-JP" altLang="en-US" sz="2000" b="0" i="0" u="none" strike="noStrike" cap="none" normalizeH="0" smtClean="0">
                <a:ln>
                  <a:noFill/>
                </a:ln>
                <a:solidFill>
                  <a:schemeClr val="bg1"/>
                </a:solidFill>
                <a:effectLst/>
                <a:latin typeface="+mn-lt"/>
                <a:ea typeface="+mn-ea"/>
              </a:rPr>
              <a:t>アプリから匿名で送信される位置情報・速度データを基に渋滞状況を計算し、表示</a:t>
            </a:r>
          </a:p>
        </p:txBody>
      </p:sp>
      <p:sp>
        <p:nvSpPr>
          <p:cNvPr id="5" name="角丸四角形 4"/>
          <p:cNvSpPr/>
          <p:nvPr/>
        </p:nvSpPr>
        <p:spPr bwMode="auto">
          <a:xfrm>
            <a:off x="3923928" y="2780928"/>
            <a:ext cx="4392488" cy="93610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車センサーやカメラなどの設備投資が不要</a:t>
            </a:r>
          </a:p>
        </p:txBody>
      </p:sp>
      <p:sp>
        <p:nvSpPr>
          <p:cNvPr id="6" name="角丸四角形 5"/>
          <p:cNvSpPr/>
          <p:nvPr/>
        </p:nvSpPr>
        <p:spPr bwMode="auto">
          <a:xfrm>
            <a:off x="3923928" y="3789040"/>
            <a:ext cx="4392488" cy="93610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ネットワーク接続が前提で台数の多いスマホをセンサーとして利用</a:t>
            </a:r>
          </a:p>
        </p:txBody>
      </p:sp>
      <p:sp>
        <p:nvSpPr>
          <p:cNvPr id="7" name="角丸四角形 6"/>
          <p:cNvSpPr/>
          <p:nvPr/>
        </p:nvSpPr>
        <p:spPr bwMode="auto">
          <a:xfrm>
            <a:off x="3923928" y="4797152"/>
            <a:ext cx="4392488" cy="93610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都市部では精度が上がるが、車が少ない地方部では精度が落ちる</a:t>
            </a:r>
          </a:p>
        </p:txBody>
      </p:sp>
    </p:spTree>
    <p:extLst>
      <p:ext uri="{BB962C8B-B14F-4D97-AF65-F5344CB8AC3E}">
        <p14:creationId xmlns:p14="http://schemas.microsoft.com/office/powerpoint/2010/main" val="3932969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1106644" y="1880674"/>
            <a:ext cx="6930712" cy="84455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1106644" y="883724"/>
            <a:ext cx="6930712" cy="84455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日常での応用／</a:t>
            </a:r>
            <a:r>
              <a:rPr kumimoji="1" lang="ja-JP" altLang="en-US" dirty="0" smtClean="0"/>
              <a:t>コンテキスト・テクノロジー</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grpSp>
        <p:nvGrpSpPr>
          <p:cNvPr id="50" name="図形グループ 49"/>
          <p:cNvGrpSpPr/>
          <p:nvPr/>
        </p:nvGrpSpPr>
        <p:grpSpPr>
          <a:xfrm>
            <a:off x="3014582" y="3434071"/>
            <a:ext cx="3092924" cy="1809750"/>
            <a:chOff x="3039177" y="3181655"/>
            <a:chExt cx="3092924" cy="1809750"/>
          </a:xfrm>
        </p:grpSpPr>
        <p:sp>
          <p:nvSpPr>
            <p:cNvPr id="4" name="フローチャート: 磁気ディスク 3"/>
            <p:cNvSpPr/>
            <p:nvPr/>
          </p:nvSpPr>
          <p:spPr>
            <a:xfrm>
              <a:off x="3039177" y="3181655"/>
              <a:ext cx="3092924" cy="1809750"/>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 name="図 4"/>
            <p:cNvPicPr>
              <a:picLocks noChangeAspect="1"/>
            </p:cNvPicPr>
            <p:nvPr/>
          </p:nvPicPr>
          <p:blipFill>
            <a:blip r:embed="rId2">
              <a:clrChange>
                <a:clrFrom>
                  <a:srgbClr val="FEFEFE"/>
                </a:clrFrom>
                <a:clrTo>
                  <a:srgbClr val="FEFEFE">
                    <a:alpha val="0"/>
                  </a:srgbClr>
                </a:clrTo>
              </a:clrChange>
            </a:blip>
            <a:stretch>
              <a:fillRect/>
            </a:stretch>
          </p:blipFill>
          <p:spPr>
            <a:xfrm>
              <a:off x="4992506" y="4370485"/>
              <a:ext cx="625872" cy="513874"/>
            </a:xfrm>
            <a:prstGeom prst="rect">
              <a:avLst/>
            </a:prstGeom>
          </p:spPr>
        </p:pic>
        <p:pic>
          <p:nvPicPr>
            <p:cNvPr id="6" name="図 5"/>
            <p:cNvPicPr>
              <a:picLocks noChangeAspect="1"/>
            </p:cNvPicPr>
            <p:nvPr/>
          </p:nvPicPr>
          <p:blipFill>
            <a:blip r:embed="rId3">
              <a:clrChange>
                <a:clrFrom>
                  <a:srgbClr val="FEFEFE"/>
                </a:clrFrom>
                <a:clrTo>
                  <a:srgbClr val="FEFEFE">
                    <a:alpha val="0"/>
                  </a:srgbClr>
                </a:clrTo>
              </a:clrChange>
            </a:blip>
            <a:stretch>
              <a:fillRect/>
            </a:stretch>
          </p:blipFill>
          <p:spPr>
            <a:xfrm>
              <a:off x="5071564" y="3751862"/>
              <a:ext cx="546814" cy="527050"/>
            </a:xfrm>
            <a:prstGeom prst="rect">
              <a:avLst/>
            </a:prstGeom>
          </p:spPr>
        </p:pic>
        <p:pic>
          <p:nvPicPr>
            <p:cNvPr id="7" name="図 6"/>
            <p:cNvPicPr>
              <a:picLocks noChangeAspect="1"/>
            </p:cNvPicPr>
            <p:nvPr/>
          </p:nvPicPr>
          <p:blipFill>
            <a:blip r:embed="rId4">
              <a:clrChange>
                <a:clrFrom>
                  <a:srgbClr val="FEFEFE"/>
                </a:clrFrom>
                <a:clrTo>
                  <a:srgbClr val="FEFEFE">
                    <a:alpha val="0"/>
                  </a:srgbClr>
                </a:clrTo>
              </a:clrChange>
            </a:blip>
            <a:stretch>
              <a:fillRect/>
            </a:stretch>
          </p:blipFill>
          <p:spPr>
            <a:xfrm>
              <a:off x="3477613" y="3751862"/>
              <a:ext cx="671988" cy="487521"/>
            </a:xfrm>
            <a:prstGeom prst="rect">
              <a:avLst/>
            </a:prstGeom>
          </p:spPr>
        </p:pic>
        <p:pic>
          <p:nvPicPr>
            <p:cNvPr id="8" name="図 7"/>
            <p:cNvPicPr>
              <a:picLocks noChangeAspect="1"/>
            </p:cNvPicPr>
            <p:nvPr/>
          </p:nvPicPr>
          <p:blipFill>
            <a:blip r:embed="rId5">
              <a:clrChange>
                <a:clrFrom>
                  <a:srgbClr val="FEFEFE"/>
                </a:clrFrom>
                <a:clrTo>
                  <a:srgbClr val="FEFEFE">
                    <a:alpha val="0"/>
                  </a:srgbClr>
                </a:clrTo>
              </a:clrChange>
            </a:blip>
            <a:stretch>
              <a:fillRect/>
            </a:stretch>
          </p:blipFill>
          <p:spPr>
            <a:xfrm>
              <a:off x="3563258" y="4357309"/>
              <a:ext cx="586343" cy="527050"/>
            </a:xfrm>
            <a:prstGeom prst="rect">
              <a:avLst/>
            </a:prstGeom>
          </p:spPr>
        </p:pic>
        <p:pic>
          <p:nvPicPr>
            <p:cNvPr id="9" name="図 8"/>
            <p:cNvPicPr>
              <a:picLocks noChangeAspect="1"/>
            </p:cNvPicPr>
            <p:nvPr/>
          </p:nvPicPr>
          <p:blipFill>
            <a:blip r:embed="rId6">
              <a:clrChange>
                <a:clrFrom>
                  <a:srgbClr val="FEFEFE"/>
                </a:clrFrom>
                <a:clrTo>
                  <a:srgbClr val="FEFEFE">
                    <a:alpha val="0"/>
                  </a:srgbClr>
                </a:clrTo>
              </a:clrChange>
            </a:blip>
            <a:stretch>
              <a:fillRect/>
            </a:stretch>
          </p:blipFill>
          <p:spPr>
            <a:xfrm>
              <a:off x="4327241" y="4074508"/>
              <a:ext cx="516795" cy="546326"/>
            </a:xfrm>
            <a:prstGeom prst="rect">
              <a:avLst/>
            </a:prstGeom>
          </p:spPr>
        </p:pic>
        <p:sp>
          <p:nvSpPr>
            <p:cNvPr id="10" name="テキスト ボックス 9"/>
            <p:cNvSpPr txBox="1"/>
            <p:nvPr/>
          </p:nvSpPr>
          <p:spPr>
            <a:xfrm>
              <a:off x="3832368" y="3295955"/>
              <a:ext cx="1506542" cy="369332"/>
            </a:xfrm>
            <a:prstGeom prst="rect">
              <a:avLst/>
            </a:prstGeom>
            <a:noFill/>
          </p:spPr>
          <p:txBody>
            <a:bodyPr wrap="none" rtlCol="0">
              <a:spAutoFit/>
            </a:bodyPr>
            <a:lstStyle/>
            <a:p>
              <a:r>
                <a:rPr kumimoji="1" lang="ja-JP" altLang="en-US" dirty="0" smtClean="0">
                  <a:latin typeface="HGP創英角ｺﾞｼｯｸUB"/>
                  <a:ea typeface="HGP創英角ｺﾞｼｯｸUB"/>
                  <a:cs typeface="HGP創英角ｺﾞｼｯｸUB"/>
                </a:rPr>
                <a:t>ビッグ・データ</a:t>
              </a:r>
              <a:endParaRPr kumimoji="1" lang="ja-JP" altLang="en-US" dirty="0">
                <a:latin typeface="HGP創英角ｺﾞｼｯｸUB"/>
                <a:ea typeface="HGP創英角ｺﾞｼｯｸUB"/>
                <a:cs typeface="HGP創英角ｺﾞｼｯｸUB"/>
              </a:endParaRPr>
            </a:p>
          </p:txBody>
        </p:sp>
      </p:grpSp>
      <p:pic>
        <p:nvPicPr>
          <p:cNvPr id="11" name="図 10"/>
          <p:cNvPicPr>
            <a:picLocks noChangeAspect="1"/>
          </p:cNvPicPr>
          <p:nvPr/>
        </p:nvPicPr>
        <p:blipFill>
          <a:blip r:embed="rId7">
            <a:clrChange>
              <a:clrFrom>
                <a:srgbClr val="FFFFFF"/>
              </a:clrFrom>
              <a:clrTo>
                <a:srgbClr val="FFFFFF">
                  <a:alpha val="0"/>
                </a:srgbClr>
              </a:clrTo>
            </a:clrChange>
          </a:blip>
          <a:stretch>
            <a:fillRect/>
          </a:stretch>
        </p:blipFill>
        <p:spPr>
          <a:xfrm>
            <a:off x="5386735" y="5478443"/>
            <a:ext cx="341289" cy="550466"/>
          </a:xfrm>
          <a:prstGeom prst="rect">
            <a:avLst/>
          </a:prstGeom>
        </p:spPr>
      </p:pic>
      <p:grpSp>
        <p:nvGrpSpPr>
          <p:cNvPr id="12" name="図形グループ 11"/>
          <p:cNvGrpSpPr/>
          <p:nvPr/>
        </p:nvGrpSpPr>
        <p:grpSpPr>
          <a:xfrm>
            <a:off x="2513270" y="5245000"/>
            <a:ext cx="530176" cy="1101571"/>
            <a:chOff x="1946324" y="4125162"/>
            <a:chExt cx="969964" cy="2007872"/>
          </a:xfrm>
        </p:grpSpPr>
        <p:sp>
          <p:nvSpPr>
            <p:cNvPr id="13" name="円/楕円 1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フローチャート: 論理積ゲート 1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5" name="フローチャート: 論理積ゲート 14"/>
          <p:cNvSpPr/>
          <p:nvPr/>
        </p:nvSpPr>
        <p:spPr>
          <a:xfrm>
            <a:off x="2975219" y="5889566"/>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6" name="図形グループ 15"/>
          <p:cNvGrpSpPr/>
          <p:nvPr/>
        </p:nvGrpSpPr>
        <p:grpSpPr>
          <a:xfrm>
            <a:off x="5912303" y="5243821"/>
            <a:ext cx="530176" cy="1101571"/>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 name="フローチャート: 論理積ゲート 18"/>
          <p:cNvSpPr/>
          <p:nvPr/>
        </p:nvSpPr>
        <p:spPr>
          <a:xfrm flipH="1">
            <a:off x="5627108" y="588838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0" name="図 19"/>
          <p:cNvPicPr>
            <a:picLocks noChangeAspect="1"/>
          </p:cNvPicPr>
          <p:nvPr/>
        </p:nvPicPr>
        <p:blipFill>
          <a:blip r:embed="rId8">
            <a:clrChange>
              <a:clrFrom>
                <a:srgbClr val="FFFFFF"/>
              </a:clrFrom>
              <a:clrTo>
                <a:srgbClr val="FFFFFF">
                  <a:alpha val="0"/>
                </a:srgbClr>
              </a:clrTo>
            </a:clrChange>
          </a:blip>
          <a:stretch>
            <a:fillRect/>
          </a:stretch>
        </p:blipFill>
        <p:spPr>
          <a:xfrm>
            <a:off x="4250835" y="5306628"/>
            <a:ext cx="681672" cy="722281"/>
          </a:xfrm>
          <a:prstGeom prst="rect">
            <a:avLst/>
          </a:prstGeom>
        </p:spPr>
      </p:pic>
      <p:grpSp>
        <p:nvGrpSpPr>
          <p:cNvPr id="21" name="図形グループ 20"/>
          <p:cNvGrpSpPr/>
          <p:nvPr/>
        </p:nvGrpSpPr>
        <p:grpSpPr>
          <a:xfrm>
            <a:off x="4362913" y="5535573"/>
            <a:ext cx="457516" cy="941963"/>
            <a:chOff x="1946324" y="4125162"/>
            <a:chExt cx="969964" cy="2007872"/>
          </a:xfrm>
        </p:grpSpPr>
        <p:sp>
          <p:nvSpPr>
            <p:cNvPr id="22" name="円/楕円 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 name="図形グループ 23"/>
          <p:cNvGrpSpPr/>
          <p:nvPr/>
        </p:nvGrpSpPr>
        <p:grpSpPr>
          <a:xfrm>
            <a:off x="6949267" y="4446407"/>
            <a:ext cx="530176" cy="1101571"/>
            <a:chOff x="1946324" y="4125162"/>
            <a:chExt cx="969964" cy="2007872"/>
          </a:xfrm>
        </p:grpSpPr>
        <p:sp>
          <p:nvSpPr>
            <p:cNvPr id="25" name="円/楕円 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7" name="フローチャート: 論理積ゲート 26"/>
          <p:cNvSpPr/>
          <p:nvPr/>
        </p:nvSpPr>
        <p:spPr>
          <a:xfrm>
            <a:off x="1895068" y="509883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9" name="図形グループ 28"/>
          <p:cNvGrpSpPr/>
          <p:nvPr/>
        </p:nvGrpSpPr>
        <p:grpSpPr>
          <a:xfrm>
            <a:off x="1427337" y="4449562"/>
            <a:ext cx="530176" cy="1101571"/>
            <a:chOff x="1946324" y="4125162"/>
            <a:chExt cx="969964" cy="2007872"/>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フローチャート: 論理積ゲート 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2" name="フローチャート: 論理積ゲート 31"/>
          <p:cNvSpPr/>
          <p:nvPr/>
        </p:nvSpPr>
        <p:spPr>
          <a:xfrm flipH="1">
            <a:off x="6651658" y="5090973"/>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3" name="図 32"/>
          <p:cNvPicPr>
            <a:picLocks noChangeAspect="1"/>
          </p:cNvPicPr>
          <p:nvPr/>
        </p:nvPicPr>
        <p:blipFill>
          <a:blip r:embed="rId9">
            <a:clrChange>
              <a:clrFrom>
                <a:srgbClr val="FFFFFF"/>
              </a:clrFrom>
              <a:clrTo>
                <a:srgbClr val="FFFFFF">
                  <a:alpha val="0"/>
                </a:srgbClr>
              </a:clrTo>
            </a:clrChange>
          </a:blip>
          <a:stretch>
            <a:fillRect/>
          </a:stretch>
        </p:blipFill>
        <p:spPr>
          <a:xfrm>
            <a:off x="3117441" y="5359756"/>
            <a:ext cx="679541" cy="593816"/>
          </a:xfrm>
          <a:prstGeom prst="rect">
            <a:avLst/>
          </a:prstGeom>
        </p:spPr>
      </p:pic>
      <p:grpSp>
        <p:nvGrpSpPr>
          <p:cNvPr id="35" name="図形グループ 34"/>
          <p:cNvGrpSpPr/>
          <p:nvPr/>
        </p:nvGrpSpPr>
        <p:grpSpPr>
          <a:xfrm>
            <a:off x="2030154" y="5072228"/>
            <a:ext cx="161020" cy="300733"/>
            <a:chOff x="5118100" y="4941610"/>
            <a:chExt cx="190500" cy="405090"/>
          </a:xfrm>
        </p:grpSpPr>
        <p:sp>
          <p:nvSpPr>
            <p:cNvPr id="36" name="正方形/長方形 35"/>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6943251" y="4602477"/>
            <a:ext cx="441102" cy="177800"/>
            <a:chOff x="4715098" y="3962400"/>
            <a:chExt cx="441102" cy="177800"/>
          </a:xfrm>
        </p:grpSpPr>
        <p:sp>
          <p:nvSpPr>
            <p:cNvPr id="40" name="角丸四角形 39"/>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44" name="図 43" descr="l_e_company_15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01576" y="3515525"/>
            <a:ext cx="515538" cy="698246"/>
          </a:xfrm>
          <a:prstGeom prst="rect">
            <a:avLst/>
          </a:prstGeom>
          <a:effectLst>
            <a:outerShdw blurRad="50800" dist="38100" dir="2700000" algn="tl" rotWithShape="0">
              <a:prstClr val="black">
                <a:alpha val="40000"/>
              </a:prstClr>
            </a:outerShdw>
          </a:effectLst>
        </p:spPr>
      </p:pic>
      <p:pic>
        <p:nvPicPr>
          <p:cNvPr id="45" name="図 44" descr="552234196_512.png"/>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1842051" y="3515525"/>
            <a:ext cx="698246" cy="698246"/>
          </a:xfrm>
          <a:prstGeom prst="rect">
            <a:avLst/>
          </a:prstGeom>
          <a:ln>
            <a:noFill/>
          </a:ln>
          <a:effectLst>
            <a:outerShdw blurRad="292100" dist="139700" dir="2700000" algn="tl" rotWithShape="0">
              <a:srgbClr val="333333">
                <a:alpha val="65000"/>
              </a:srgbClr>
            </a:outerShdw>
          </a:effectLst>
        </p:spPr>
      </p:pic>
      <p:sp>
        <p:nvSpPr>
          <p:cNvPr id="46" name="正方形/長方形 45"/>
          <p:cNvSpPr/>
          <p:nvPr/>
        </p:nvSpPr>
        <p:spPr>
          <a:xfrm>
            <a:off x="3512452" y="2123512"/>
            <a:ext cx="2087872" cy="462012"/>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行動パターン</a:t>
            </a:r>
            <a:endParaRPr kumimoji="1" lang="en-US" altLang="ja-JP" sz="1400" dirty="0" smtClean="0">
              <a:solidFill>
                <a:srgbClr val="FFFFFF"/>
              </a:solidFill>
              <a:latin typeface="ＭＳ Ｐゴシック"/>
              <a:ea typeface="ＭＳ Ｐゴシック"/>
              <a:cs typeface="ＭＳ Ｐゴシック"/>
            </a:endParaRPr>
          </a:p>
          <a:p>
            <a:pPr algn="ctr"/>
            <a:r>
              <a:rPr lang="ja-JP" altLang="en-US" sz="1400" dirty="0" smtClean="0">
                <a:solidFill>
                  <a:srgbClr val="FFFFFF"/>
                </a:solidFill>
                <a:latin typeface="ＭＳ Ｐゴシック"/>
                <a:ea typeface="ＭＳ Ｐゴシック"/>
                <a:cs typeface="ＭＳ Ｐゴシック"/>
              </a:rPr>
              <a:t>生活習慣</a:t>
            </a:r>
            <a:endParaRPr kumimoji="1" lang="ja-JP" altLang="en-US" sz="1400" dirty="0">
              <a:solidFill>
                <a:srgbClr val="FFFFFF"/>
              </a:solidFill>
              <a:latin typeface="ＭＳ Ｐゴシック"/>
              <a:ea typeface="ＭＳ Ｐゴシック"/>
              <a:cs typeface="ＭＳ Ｐゴシック"/>
            </a:endParaRPr>
          </a:p>
        </p:txBody>
      </p:sp>
      <p:sp>
        <p:nvSpPr>
          <p:cNvPr id="47" name="正方形/長方形 46"/>
          <p:cNvSpPr/>
          <p:nvPr/>
        </p:nvSpPr>
        <p:spPr>
          <a:xfrm>
            <a:off x="1365146" y="2123512"/>
            <a:ext cx="2087872" cy="462012"/>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興味・関心</a:t>
            </a:r>
            <a:endParaRPr kumimoji="1" lang="en-US" altLang="ja-JP" sz="1400" dirty="0" smtClean="0">
              <a:solidFill>
                <a:srgbClr val="FFFFFF"/>
              </a:solidFill>
              <a:latin typeface="ＭＳ Ｐゴシック"/>
              <a:ea typeface="ＭＳ Ｐゴシック"/>
              <a:cs typeface="ＭＳ Ｐゴシック"/>
            </a:endParaRPr>
          </a:p>
          <a:p>
            <a:pPr algn="ctr"/>
            <a:r>
              <a:rPr lang="ja-JP" altLang="en-US" sz="1400" dirty="0" smtClean="0">
                <a:solidFill>
                  <a:srgbClr val="FFFFFF"/>
                </a:solidFill>
                <a:latin typeface="ＭＳ Ｐゴシック"/>
                <a:ea typeface="ＭＳ Ｐゴシック"/>
                <a:cs typeface="ＭＳ Ｐゴシック"/>
              </a:rPr>
              <a:t>好き嫌い</a:t>
            </a:r>
            <a:endParaRPr kumimoji="1" lang="ja-JP" altLang="en-US" sz="1400" dirty="0">
              <a:solidFill>
                <a:srgbClr val="FFFFFF"/>
              </a:solidFill>
              <a:latin typeface="ＭＳ Ｐゴシック"/>
              <a:ea typeface="ＭＳ Ｐゴシック"/>
              <a:cs typeface="ＭＳ Ｐゴシック"/>
            </a:endParaRPr>
          </a:p>
        </p:txBody>
      </p:sp>
      <p:sp>
        <p:nvSpPr>
          <p:cNvPr id="48" name="正方形/長方形 47"/>
          <p:cNvSpPr/>
          <p:nvPr/>
        </p:nvSpPr>
        <p:spPr>
          <a:xfrm>
            <a:off x="5663630" y="2123512"/>
            <a:ext cx="2087872" cy="462012"/>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スケジュール</a:t>
            </a:r>
            <a:endParaRPr lang="en-US" altLang="ja-JP" sz="1400" dirty="0" smtClean="0">
              <a:solidFill>
                <a:srgbClr val="FFFFFF"/>
              </a:solidFill>
              <a:latin typeface="ＭＳ Ｐゴシック"/>
              <a:ea typeface="ＭＳ Ｐゴシック"/>
              <a:cs typeface="ＭＳ Ｐゴシック"/>
            </a:endParaRPr>
          </a:p>
          <a:p>
            <a:pPr algn="ctr"/>
            <a:r>
              <a:rPr kumimoji="1" lang="ja-JP" altLang="en-US" sz="1400" dirty="0" smtClean="0">
                <a:solidFill>
                  <a:srgbClr val="FFFFFF"/>
                </a:solidFill>
                <a:latin typeface="ＭＳ Ｐゴシック"/>
                <a:ea typeface="ＭＳ Ｐゴシック"/>
                <a:cs typeface="ＭＳ Ｐゴシック"/>
              </a:rPr>
              <a:t>行先・訪問相手</a:t>
            </a:r>
            <a:endParaRPr kumimoji="1" lang="ja-JP" altLang="en-US" sz="1400" dirty="0">
              <a:solidFill>
                <a:srgbClr val="FFFFFF"/>
              </a:solidFill>
              <a:latin typeface="ＭＳ Ｐゴシック"/>
              <a:ea typeface="ＭＳ Ｐゴシック"/>
              <a:cs typeface="ＭＳ Ｐゴシック"/>
            </a:endParaRPr>
          </a:p>
        </p:txBody>
      </p:sp>
      <p:sp>
        <p:nvSpPr>
          <p:cNvPr id="49" name="正方形/長方形 48"/>
          <p:cNvSpPr/>
          <p:nvPr/>
        </p:nvSpPr>
        <p:spPr>
          <a:xfrm>
            <a:off x="1106644" y="2921305"/>
            <a:ext cx="6930712" cy="399745"/>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アナリティクス（人工知能）</a:t>
            </a:r>
            <a:endParaRPr kumimoji="1" lang="ja-JP" altLang="en-US" sz="1400" dirty="0">
              <a:solidFill>
                <a:srgbClr val="FFFFFF"/>
              </a:solidFill>
              <a:latin typeface="ＭＳ Ｐゴシック"/>
              <a:ea typeface="ＭＳ Ｐゴシック"/>
              <a:cs typeface="ＭＳ Ｐゴシック"/>
            </a:endParaRPr>
          </a:p>
        </p:txBody>
      </p:sp>
      <p:sp>
        <p:nvSpPr>
          <p:cNvPr id="51" name="正方形/長方形 50"/>
          <p:cNvSpPr/>
          <p:nvPr/>
        </p:nvSpPr>
        <p:spPr>
          <a:xfrm>
            <a:off x="1365146" y="1063062"/>
            <a:ext cx="2087872" cy="46201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おすすめ情報</a:t>
            </a:r>
            <a:endParaRPr kumimoji="1" lang="en-US" altLang="ja-JP" sz="1400" dirty="0" smtClean="0">
              <a:solidFill>
                <a:srgbClr val="FFFFFF"/>
              </a:solidFill>
              <a:latin typeface="ＭＳ Ｐゴシック"/>
              <a:ea typeface="ＭＳ Ｐゴシック"/>
              <a:cs typeface="ＭＳ Ｐゴシック"/>
            </a:endParaRPr>
          </a:p>
          <a:p>
            <a:pPr algn="ctr"/>
            <a:r>
              <a:rPr lang="ja-JP" altLang="en-US" sz="1400" dirty="0" smtClean="0">
                <a:solidFill>
                  <a:srgbClr val="FFFFFF"/>
                </a:solidFill>
                <a:latin typeface="ＭＳ Ｐゴシック"/>
                <a:ea typeface="ＭＳ Ｐゴシック"/>
                <a:cs typeface="ＭＳ Ｐゴシック"/>
              </a:rPr>
              <a:t>アドバイス</a:t>
            </a:r>
            <a:endParaRPr kumimoji="1" lang="ja-JP" altLang="en-US" sz="1400" dirty="0">
              <a:solidFill>
                <a:srgbClr val="FFFFFF"/>
              </a:solidFill>
              <a:latin typeface="ＭＳ Ｐゴシック"/>
              <a:ea typeface="ＭＳ Ｐゴシック"/>
              <a:cs typeface="ＭＳ Ｐゴシック"/>
            </a:endParaRPr>
          </a:p>
        </p:txBody>
      </p:sp>
      <p:sp>
        <p:nvSpPr>
          <p:cNvPr id="52" name="正方形/長方形 51"/>
          <p:cNvSpPr/>
          <p:nvPr/>
        </p:nvSpPr>
        <p:spPr>
          <a:xfrm>
            <a:off x="3517108" y="1063062"/>
            <a:ext cx="2087872" cy="46201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自動操作</a:t>
            </a:r>
            <a:endParaRPr kumimoji="1" lang="en-US" altLang="ja-JP" sz="1400" dirty="0" smtClean="0">
              <a:solidFill>
                <a:srgbClr val="FFFFFF"/>
              </a:solidFill>
              <a:latin typeface="ＭＳ Ｐゴシック"/>
              <a:ea typeface="ＭＳ Ｐゴシック"/>
              <a:cs typeface="ＭＳ Ｐゴシック"/>
            </a:endParaRPr>
          </a:p>
          <a:p>
            <a:pPr algn="ctr"/>
            <a:r>
              <a:rPr lang="ja-JP" altLang="en-US" sz="1400" dirty="0" smtClean="0">
                <a:solidFill>
                  <a:srgbClr val="FFFFFF"/>
                </a:solidFill>
                <a:latin typeface="ＭＳ Ｐゴシック"/>
                <a:ea typeface="ＭＳ Ｐゴシック"/>
                <a:cs typeface="ＭＳ Ｐゴシック"/>
              </a:rPr>
              <a:t>自動設定</a:t>
            </a:r>
            <a:endParaRPr kumimoji="1" lang="ja-JP" altLang="en-US" sz="1400" dirty="0">
              <a:solidFill>
                <a:srgbClr val="FFFFFF"/>
              </a:solidFill>
              <a:latin typeface="ＭＳ Ｐゴシック"/>
              <a:ea typeface="ＭＳ Ｐゴシック"/>
              <a:cs typeface="ＭＳ Ｐゴシック"/>
            </a:endParaRPr>
          </a:p>
        </p:txBody>
      </p:sp>
      <p:sp>
        <p:nvSpPr>
          <p:cNvPr id="53" name="正方形/長方形 52"/>
          <p:cNvSpPr/>
          <p:nvPr/>
        </p:nvSpPr>
        <p:spPr>
          <a:xfrm>
            <a:off x="5665208" y="1063062"/>
            <a:ext cx="2087872" cy="46201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案内・予約</a:t>
            </a:r>
            <a:endParaRPr kumimoji="1" lang="en-US" altLang="ja-JP" sz="1400" dirty="0" smtClean="0">
              <a:solidFill>
                <a:srgbClr val="FFFFFF"/>
              </a:solidFill>
              <a:latin typeface="ＭＳ Ｐゴシック"/>
              <a:ea typeface="ＭＳ Ｐゴシック"/>
              <a:cs typeface="ＭＳ Ｐゴシック"/>
            </a:endParaRPr>
          </a:p>
          <a:p>
            <a:pPr algn="ctr"/>
            <a:r>
              <a:rPr lang="ja-JP" altLang="en-US" sz="1400" dirty="0" smtClean="0">
                <a:solidFill>
                  <a:srgbClr val="FFFFFF"/>
                </a:solidFill>
                <a:latin typeface="ＭＳ Ｐゴシック"/>
                <a:ea typeface="ＭＳ Ｐゴシック"/>
                <a:cs typeface="ＭＳ Ｐゴシック"/>
              </a:rPr>
              <a:t>事前告知</a:t>
            </a:r>
            <a:endParaRPr kumimoji="1" lang="ja-JP" altLang="en-US" sz="1400" dirty="0">
              <a:solidFill>
                <a:srgbClr val="FFFFFF"/>
              </a:solidFill>
              <a:latin typeface="ＭＳ Ｐゴシック"/>
              <a:ea typeface="ＭＳ Ｐゴシック"/>
              <a:cs typeface="ＭＳ Ｐゴシック"/>
            </a:endParaRPr>
          </a:p>
        </p:txBody>
      </p:sp>
      <p:sp>
        <p:nvSpPr>
          <p:cNvPr id="56" name="上矢印 55"/>
          <p:cNvSpPr/>
          <p:nvPr/>
        </p:nvSpPr>
        <p:spPr>
          <a:xfrm>
            <a:off x="4110194" y="1590112"/>
            <a:ext cx="892932" cy="392162"/>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上矢印 56"/>
          <p:cNvSpPr/>
          <p:nvPr/>
        </p:nvSpPr>
        <p:spPr>
          <a:xfrm>
            <a:off x="4110194" y="2649024"/>
            <a:ext cx="892932" cy="32824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上矢印 57"/>
          <p:cNvSpPr/>
          <p:nvPr/>
        </p:nvSpPr>
        <p:spPr>
          <a:xfrm>
            <a:off x="4110194" y="3220127"/>
            <a:ext cx="892932" cy="32824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U ターン矢印 58"/>
          <p:cNvSpPr/>
          <p:nvPr/>
        </p:nvSpPr>
        <p:spPr>
          <a:xfrm rot="5400000">
            <a:off x="5980032" y="3121083"/>
            <a:ext cx="4550918" cy="704850"/>
          </a:xfrm>
          <a:prstGeom prst="uturnArrow">
            <a:avLst>
              <a:gd name="adj1" fmla="val 32208"/>
              <a:gd name="adj2" fmla="val 25000"/>
              <a:gd name="adj3" fmla="val 33108"/>
              <a:gd name="adj4" fmla="val 47354"/>
              <a:gd name="adj5" fmla="val 10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U ターン矢印 59"/>
          <p:cNvSpPr/>
          <p:nvPr/>
        </p:nvSpPr>
        <p:spPr>
          <a:xfrm rot="16200000" flipH="1">
            <a:off x="-1367562" y="3121083"/>
            <a:ext cx="4550918" cy="704850"/>
          </a:xfrm>
          <a:prstGeom prst="uturnArrow">
            <a:avLst>
              <a:gd name="adj1" fmla="val 32208"/>
              <a:gd name="adj2" fmla="val 25000"/>
              <a:gd name="adj3" fmla="val 33108"/>
              <a:gd name="adj4" fmla="val 47354"/>
              <a:gd name="adj5" fmla="val 10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9277271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図形グループ 4"/>
          <p:cNvGrpSpPr/>
          <p:nvPr/>
        </p:nvGrpSpPr>
        <p:grpSpPr>
          <a:xfrm>
            <a:off x="790399" y="1056534"/>
            <a:ext cx="7575411" cy="5181491"/>
            <a:chOff x="790399" y="1056534"/>
            <a:chExt cx="7575411" cy="5181491"/>
          </a:xfrm>
        </p:grpSpPr>
        <p:sp>
          <p:nvSpPr>
            <p:cNvPr id="15" name="正方形/長方形 14"/>
            <p:cNvSpPr/>
            <p:nvPr/>
          </p:nvSpPr>
          <p:spPr bwMode="auto">
            <a:xfrm>
              <a:off x="790399" y="1056534"/>
              <a:ext cx="7575411" cy="5181491"/>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ts val="72"/>
                </a:spcBef>
              </a:pPr>
              <a:endParaRPr kumimoji="0" lang="ja-JP" altLang="en-US" sz="2800" dirty="0">
                <a:solidFill>
                  <a:srgbClr val="0000FF"/>
                </a:solidFill>
                <a:latin typeface="メイリオ"/>
                <a:ea typeface="メイリオ"/>
                <a:cs typeface="メイリオ"/>
              </a:endParaRPr>
            </a:p>
          </p:txBody>
        </p:sp>
        <p:sp>
          <p:nvSpPr>
            <p:cNvPr id="27" name="テキスト ボックス 26"/>
            <p:cNvSpPr txBox="1"/>
            <p:nvPr/>
          </p:nvSpPr>
          <p:spPr>
            <a:xfrm>
              <a:off x="1701858" y="5571501"/>
              <a:ext cx="5740298" cy="523220"/>
            </a:xfrm>
            <a:prstGeom prst="rect">
              <a:avLst/>
            </a:prstGeom>
            <a:noFill/>
          </p:spPr>
          <p:txBody>
            <a:bodyPr wrap="none" rtlCol="0">
              <a:spAutoFit/>
            </a:bodyPr>
            <a:lstStyle/>
            <a:p>
              <a:pPr algn="ctr"/>
              <a:r>
                <a:rPr kumimoji="1" lang="en-US" altLang="ja-JP" sz="2800" dirty="0" smtClean="0">
                  <a:solidFill>
                    <a:schemeClr val="bg1"/>
                  </a:solidFill>
                  <a:latin typeface="メイリオ"/>
                  <a:ea typeface="メイリオ"/>
                  <a:cs typeface="メイリオ"/>
                </a:rPr>
                <a:t>Cyber-Physical Systems</a:t>
              </a:r>
              <a:r>
                <a:rPr kumimoji="1" lang="ja-JP" altLang="en-US" sz="2800" dirty="0" smtClean="0">
                  <a:solidFill>
                    <a:schemeClr val="bg1"/>
                  </a:solidFill>
                  <a:latin typeface="メイリオ"/>
                  <a:ea typeface="メイリオ"/>
                  <a:cs typeface="メイリオ"/>
                </a:rPr>
                <a:t>（</a:t>
              </a:r>
              <a:r>
                <a:rPr kumimoji="1" lang="en-US" altLang="ja-JP" sz="2800" dirty="0" smtClean="0">
                  <a:solidFill>
                    <a:schemeClr val="bg1"/>
                  </a:solidFill>
                  <a:latin typeface="メイリオ"/>
                  <a:ea typeface="メイリオ"/>
                  <a:cs typeface="メイリオ"/>
                </a:rPr>
                <a:t>CPS</a:t>
              </a:r>
              <a:r>
                <a:rPr kumimoji="1" lang="ja-JP" altLang="en-US" sz="2800" dirty="0" smtClean="0">
                  <a:solidFill>
                    <a:schemeClr val="bg1"/>
                  </a:solidFill>
                  <a:latin typeface="メイリオ"/>
                  <a:ea typeface="メイリオ"/>
                  <a:cs typeface="メイリオ"/>
                </a:rPr>
                <a:t>）</a:t>
              </a:r>
              <a:endParaRPr kumimoji="1" lang="ja-JP" altLang="en-US" sz="2800" dirty="0">
                <a:solidFill>
                  <a:schemeClr val="bg1"/>
                </a:solidFill>
                <a:latin typeface="メイリオ"/>
                <a:ea typeface="メイリオ"/>
                <a:cs typeface="メイリオ"/>
              </a:endParaRPr>
            </a:p>
          </p:txBody>
        </p:sp>
      </p:grpSp>
      <p:sp>
        <p:nvSpPr>
          <p:cNvPr id="2" name="タイトル 1"/>
          <p:cNvSpPr>
            <a:spLocks noGrp="1"/>
          </p:cNvSpPr>
          <p:nvPr>
            <p:ph type="title"/>
          </p:nvPr>
        </p:nvSpPr>
        <p:spPr/>
        <p:txBody>
          <a:bodyPr/>
          <a:lstStyle/>
          <a:p>
            <a:r>
              <a:rPr kumimoji="1" lang="ja-JP" altLang="en-US" dirty="0" smtClean="0"/>
              <a:t>コレ一枚でわかる</a:t>
            </a:r>
            <a:r>
              <a:rPr kumimoji="1" lang="en-US" altLang="ja-JP" dirty="0" smtClean="0"/>
              <a:t>IoT</a:t>
            </a:r>
            <a:r>
              <a:rPr kumimoji="1" lang="ja-JP" altLang="en-US" dirty="0" smtClean="0"/>
              <a:t>とビッグデータ</a:t>
            </a:r>
            <a:endParaRPr kumimoji="1" lang="ja-JP" altLang="en-US" dirty="0"/>
          </a:p>
        </p:txBody>
      </p:sp>
      <p:sp>
        <p:nvSpPr>
          <p:cNvPr id="3" name="正方形/長方形 2"/>
          <p:cNvSpPr/>
          <p:nvPr/>
        </p:nvSpPr>
        <p:spPr bwMode="auto">
          <a:xfrm>
            <a:off x="4572000" y="1125456"/>
            <a:ext cx="3672408" cy="4247021"/>
          </a:xfrm>
          <a:prstGeom prst="rect">
            <a:avLst/>
          </a:prstGeom>
          <a:solidFill>
            <a:srgbClr val="BED3FE"/>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effectLst/>
              <a:latin typeface="メイリオ"/>
              <a:ea typeface="メイリオ"/>
              <a:cs typeface="メイリオ"/>
            </a:endParaRPr>
          </a:p>
        </p:txBody>
      </p:sp>
      <p:sp>
        <p:nvSpPr>
          <p:cNvPr id="4" name="正方形/長方形 3"/>
          <p:cNvSpPr/>
          <p:nvPr/>
        </p:nvSpPr>
        <p:spPr bwMode="auto">
          <a:xfrm>
            <a:off x="899592" y="1125456"/>
            <a:ext cx="3672408" cy="4247021"/>
          </a:xfrm>
          <a:prstGeom prst="rect">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メイリオ"/>
              <a:ea typeface="メイリオ"/>
              <a:cs typeface="メイリオ"/>
            </a:endParaRPr>
          </a:p>
        </p:txBody>
      </p:sp>
      <p:sp>
        <p:nvSpPr>
          <p:cNvPr id="6" name="左矢印 5"/>
          <p:cNvSpPr/>
          <p:nvPr/>
        </p:nvSpPr>
        <p:spPr bwMode="auto">
          <a:xfrm>
            <a:off x="3995936" y="3789753"/>
            <a:ext cx="1152127" cy="720080"/>
          </a:xfrm>
          <a:prstGeom prst="leftArrow">
            <a:avLst/>
          </a:prstGeom>
          <a:solidFill>
            <a:srgbClr val="FFFF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rgbClr val="CC3300"/>
                </a:solidFill>
                <a:effectLst/>
                <a:latin typeface="メイリオ"/>
                <a:ea typeface="メイリオ"/>
                <a:cs typeface="メイリオ"/>
              </a:rPr>
              <a:t>収集</a:t>
            </a:r>
          </a:p>
        </p:txBody>
      </p:sp>
      <p:sp>
        <p:nvSpPr>
          <p:cNvPr id="7" name="テキスト ボックス 6"/>
          <p:cNvSpPr txBox="1"/>
          <p:nvPr/>
        </p:nvSpPr>
        <p:spPr>
          <a:xfrm>
            <a:off x="7092280" y="1197465"/>
            <a:ext cx="1095247" cy="769441"/>
          </a:xfrm>
          <a:prstGeom prst="rect">
            <a:avLst/>
          </a:prstGeom>
          <a:noFill/>
        </p:spPr>
        <p:txBody>
          <a:bodyPr wrap="none" rtlCol="0">
            <a:spAutoFit/>
          </a:bodyPr>
          <a:lstStyle/>
          <a:p>
            <a:r>
              <a:rPr kumimoji="1" lang="en-US" altLang="ja-JP" sz="4400" dirty="0" smtClean="0">
                <a:solidFill>
                  <a:srgbClr val="CC3300"/>
                </a:solidFill>
                <a:latin typeface="メイリオ"/>
                <a:ea typeface="メイリオ"/>
                <a:cs typeface="メイリオ"/>
              </a:rPr>
              <a:t>IoT</a:t>
            </a:r>
            <a:endParaRPr kumimoji="1" lang="ja-JP" altLang="en-US" sz="4400" dirty="0" smtClean="0">
              <a:solidFill>
                <a:srgbClr val="CC3300"/>
              </a:solidFill>
              <a:latin typeface="メイリオ"/>
              <a:ea typeface="メイリオ"/>
              <a:cs typeface="メイリオ"/>
            </a:endParaRPr>
          </a:p>
        </p:txBody>
      </p:sp>
      <p:sp>
        <p:nvSpPr>
          <p:cNvPr id="8" name="テキスト ボックス 7"/>
          <p:cNvSpPr txBox="1"/>
          <p:nvPr/>
        </p:nvSpPr>
        <p:spPr>
          <a:xfrm>
            <a:off x="899592" y="3717745"/>
            <a:ext cx="2539502" cy="769441"/>
          </a:xfrm>
          <a:prstGeom prst="rect">
            <a:avLst/>
          </a:prstGeom>
          <a:noFill/>
        </p:spPr>
        <p:txBody>
          <a:bodyPr wrap="none" rtlCol="0">
            <a:spAutoFit/>
          </a:bodyPr>
          <a:lstStyle/>
          <a:p>
            <a:pPr algn="ctr"/>
            <a:r>
              <a:rPr kumimoji="1" lang="en-US" altLang="ja-JP" sz="4400" dirty="0" smtClean="0">
                <a:solidFill>
                  <a:schemeClr val="bg1"/>
                </a:solidFill>
                <a:latin typeface="メイリオ"/>
                <a:ea typeface="メイリオ"/>
                <a:cs typeface="メイリオ"/>
              </a:rPr>
              <a:t>Big Data</a:t>
            </a:r>
            <a:endParaRPr kumimoji="1" lang="ja-JP" altLang="en-US" sz="4400" dirty="0" smtClean="0">
              <a:solidFill>
                <a:schemeClr val="bg1"/>
              </a:solidFill>
              <a:latin typeface="メイリオ"/>
              <a:ea typeface="メイリオ"/>
              <a:cs typeface="メイリオ"/>
            </a:endParaRPr>
          </a:p>
        </p:txBody>
      </p:sp>
      <p:sp>
        <p:nvSpPr>
          <p:cNvPr id="11" name="テキスト ボックス 10"/>
          <p:cNvSpPr txBox="1"/>
          <p:nvPr/>
        </p:nvSpPr>
        <p:spPr>
          <a:xfrm>
            <a:off x="6228184" y="3573729"/>
            <a:ext cx="1980029" cy="954107"/>
          </a:xfrm>
          <a:prstGeom prst="rect">
            <a:avLst/>
          </a:prstGeom>
          <a:noFill/>
        </p:spPr>
        <p:txBody>
          <a:bodyPr wrap="none" rtlCol="0">
            <a:spAutoFit/>
          </a:bodyPr>
          <a:lstStyle/>
          <a:p>
            <a:pPr algn="r"/>
            <a:r>
              <a:rPr kumimoji="1" lang="ja-JP" altLang="en-US" sz="2800" dirty="0" smtClean="0">
                <a:solidFill>
                  <a:srgbClr val="CC3300"/>
                </a:solidFill>
                <a:latin typeface="メイリオ"/>
                <a:ea typeface="メイリオ"/>
                <a:cs typeface="メイリオ"/>
              </a:rPr>
              <a:t>現実世界</a:t>
            </a:r>
            <a:endParaRPr kumimoji="1" lang="en-US" altLang="ja-JP" sz="2800" dirty="0" smtClean="0">
              <a:solidFill>
                <a:srgbClr val="CC3300"/>
              </a:solidFill>
              <a:latin typeface="メイリオ"/>
              <a:ea typeface="メイリオ"/>
              <a:cs typeface="メイリオ"/>
            </a:endParaRPr>
          </a:p>
          <a:p>
            <a:pPr algn="r"/>
            <a:r>
              <a:rPr kumimoji="1" lang="ja-JP" altLang="en-US" sz="2800" dirty="0" smtClean="0">
                <a:solidFill>
                  <a:srgbClr val="CC3300"/>
                </a:solidFill>
                <a:latin typeface="メイリオ"/>
                <a:ea typeface="メイリオ"/>
                <a:cs typeface="メイリオ"/>
              </a:rPr>
              <a:t>のデータ化</a:t>
            </a:r>
          </a:p>
        </p:txBody>
      </p:sp>
      <p:sp>
        <p:nvSpPr>
          <p:cNvPr id="12" name="テキスト ボックス 11"/>
          <p:cNvSpPr txBox="1"/>
          <p:nvPr/>
        </p:nvSpPr>
        <p:spPr>
          <a:xfrm>
            <a:off x="899592" y="1125457"/>
            <a:ext cx="1980029" cy="954107"/>
          </a:xfrm>
          <a:prstGeom prst="rect">
            <a:avLst/>
          </a:prstGeom>
          <a:noFill/>
        </p:spPr>
        <p:txBody>
          <a:bodyPr wrap="none" rtlCol="0">
            <a:spAutoFit/>
          </a:bodyPr>
          <a:lstStyle/>
          <a:p>
            <a:r>
              <a:rPr lang="ja-JP" altLang="en-US" sz="2800" dirty="0" smtClean="0">
                <a:solidFill>
                  <a:srgbClr val="FFFFFF"/>
                </a:solidFill>
                <a:latin typeface="メイリオ"/>
                <a:ea typeface="メイリオ"/>
                <a:cs typeface="メイリオ"/>
              </a:rPr>
              <a:t>現実世界の</a:t>
            </a:r>
            <a:endParaRPr lang="en-US" altLang="ja-JP" sz="2800" dirty="0">
              <a:solidFill>
                <a:srgbClr val="FFFFFF"/>
              </a:solidFill>
              <a:latin typeface="メイリオ"/>
              <a:ea typeface="メイリオ"/>
              <a:cs typeface="メイリオ"/>
            </a:endParaRPr>
          </a:p>
          <a:p>
            <a:r>
              <a:rPr lang="ja-JP" altLang="en-US" sz="2800" dirty="0" smtClean="0">
                <a:solidFill>
                  <a:srgbClr val="FFFFFF"/>
                </a:solidFill>
                <a:latin typeface="メイリオ"/>
                <a:ea typeface="メイリオ"/>
                <a:cs typeface="メイリオ"/>
              </a:rPr>
              <a:t>デジタル化</a:t>
            </a:r>
            <a:endParaRPr lang="en-US" altLang="ja-JP" sz="2800" dirty="0" smtClean="0">
              <a:solidFill>
                <a:srgbClr val="FFFFFF"/>
              </a:solidFill>
              <a:latin typeface="メイリオ"/>
              <a:ea typeface="メイリオ"/>
              <a:cs typeface="メイリオ"/>
            </a:endParaRPr>
          </a:p>
        </p:txBody>
      </p:sp>
      <p:sp>
        <p:nvSpPr>
          <p:cNvPr id="13" name="左矢印 12"/>
          <p:cNvSpPr/>
          <p:nvPr/>
        </p:nvSpPr>
        <p:spPr bwMode="auto">
          <a:xfrm flipH="1">
            <a:off x="3995936" y="1197465"/>
            <a:ext cx="1152127" cy="720080"/>
          </a:xfrm>
          <a:prstGeom prst="leftArrow">
            <a:avLst/>
          </a:prstGeom>
          <a:solidFill>
            <a:srgbClr val="FFFF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dirty="0" smtClean="0">
                <a:ln>
                  <a:noFill/>
                </a:ln>
                <a:solidFill>
                  <a:srgbClr val="CC3300"/>
                </a:solidFill>
                <a:effectLst/>
                <a:latin typeface="メイリオ"/>
                <a:ea typeface="メイリオ"/>
                <a:cs typeface="メイリオ"/>
              </a:rPr>
              <a:t>機器制御</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dirty="0" smtClean="0">
                <a:ln>
                  <a:noFill/>
                </a:ln>
                <a:solidFill>
                  <a:srgbClr val="CC3300"/>
                </a:solidFill>
                <a:effectLst/>
                <a:latin typeface="メイリオ"/>
                <a:ea typeface="メイリオ"/>
                <a:cs typeface="メイリオ"/>
              </a:rPr>
              <a:t>最適化</a:t>
            </a:r>
            <a:endParaRPr kumimoji="0" lang="en-US" altLang="ja-JP" sz="1200" b="0" i="0" u="none" strike="noStrike" cap="none" normalizeH="0" dirty="0" smtClean="0">
              <a:ln>
                <a:noFill/>
              </a:ln>
              <a:solidFill>
                <a:srgbClr val="CC3300"/>
              </a:solidFill>
              <a:effectLst/>
              <a:latin typeface="メイリオ"/>
              <a:ea typeface="メイリオ"/>
              <a:cs typeface="メイリオ"/>
            </a:endParaRPr>
          </a:p>
        </p:txBody>
      </p:sp>
      <p:sp>
        <p:nvSpPr>
          <p:cNvPr id="16" name="正方形/長方形 15"/>
          <p:cNvSpPr/>
          <p:nvPr/>
        </p:nvSpPr>
        <p:spPr bwMode="auto">
          <a:xfrm>
            <a:off x="1043608" y="2354149"/>
            <a:ext cx="1368152" cy="231304"/>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メイリオ"/>
                <a:ea typeface="メイリオ"/>
                <a:cs typeface="メイリオ"/>
              </a:rPr>
              <a:t>アナリティクス</a:t>
            </a:r>
            <a:endParaRPr kumimoji="0" lang="en-US" altLang="ja-JP" sz="1000" b="0" i="0" u="none" strike="noStrike" cap="none" normalizeH="0" dirty="0" smtClean="0">
              <a:ln>
                <a:noFill/>
              </a:ln>
              <a:solidFill>
                <a:srgbClr val="FFFFFF"/>
              </a:solidFill>
              <a:effectLst/>
              <a:latin typeface="メイリオ"/>
              <a:ea typeface="メイリオ"/>
              <a:cs typeface="メイリオ"/>
            </a:endParaRPr>
          </a:p>
        </p:txBody>
      </p:sp>
      <p:sp>
        <p:nvSpPr>
          <p:cNvPr id="18" name="テキスト ボックス 17"/>
          <p:cNvSpPr txBox="1"/>
          <p:nvPr/>
        </p:nvSpPr>
        <p:spPr>
          <a:xfrm>
            <a:off x="6948264" y="1917545"/>
            <a:ext cx="1107996" cy="276999"/>
          </a:xfrm>
          <a:prstGeom prst="rect">
            <a:avLst/>
          </a:prstGeom>
          <a:noFill/>
        </p:spPr>
        <p:txBody>
          <a:bodyPr wrap="none" rtlCol="0">
            <a:spAutoFit/>
          </a:bodyPr>
          <a:lstStyle/>
          <a:p>
            <a:pPr algn="r"/>
            <a:r>
              <a:rPr kumimoji="1" lang="ja-JP" altLang="en-US" sz="1200" dirty="0" smtClean="0">
                <a:solidFill>
                  <a:srgbClr val="CC3300"/>
                </a:solidFill>
                <a:latin typeface="メイリオ"/>
                <a:ea typeface="メイリオ"/>
                <a:cs typeface="メイリオ"/>
              </a:rPr>
              <a:t>データの収集</a:t>
            </a:r>
          </a:p>
        </p:txBody>
      </p:sp>
      <p:sp>
        <p:nvSpPr>
          <p:cNvPr id="19" name="テキスト ボックス 18"/>
          <p:cNvSpPr txBox="1"/>
          <p:nvPr/>
        </p:nvSpPr>
        <p:spPr>
          <a:xfrm>
            <a:off x="1043608" y="3573729"/>
            <a:ext cx="1107996" cy="276999"/>
          </a:xfrm>
          <a:prstGeom prst="rect">
            <a:avLst/>
          </a:prstGeom>
          <a:noFill/>
        </p:spPr>
        <p:txBody>
          <a:bodyPr wrap="none" rtlCol="0">
            <a:spAutoFit/>
          </a:bodyPr>
          <a:lstStyle/>
          <a:p>
            <a:r>
              <a:rPr kumimoji="1" lang="ja-JP" altLang="en-US" sz="1200" dirty="0" smtClean="0">
                <a:solidFill>
                  <a:schemeClr val="bg1"/>
                </a:solidFill>
                <a:latin typeface="メイリオ"/>
                <a:ea typeface="メイリオ"/>
                <a:cs typeface="メイリオ"/>
              </a:rPr>
              <a:t>データの</a:t>
            </a:r>
            <a:r>
              <a:rPr lang="ja-JP" altLang="en-US" sz="1200" dirty="0" smtClean="0">
                <a:solidFill>
                  <a:schemeClr val="bg1"/>
                </a:solidFill>
                <a:latin typeface="メイリオ"/>
                <a:ea typeface="メイリオ"/>
                <a:cs typeface="メイリオ"/>
              </a:rPr>
              <a:t>利用</a:t>
            </a:r>
            <a:endParaRPr kumimoji="1" lang="ja-JP" altLang="en-US" sz="1200" dirty="0" smtClean="0">
              <a:solidFill>
                <a:schemeClr val="bg1"/>
              </a:solidFill>
              <a:latin typeface="メイリオ"/>
              <a:ea typeface="メイリオ"/>
              <a:cs typeface="メイリオ"/>
            </a:endParaRPr>
          </a:p>
        </p:txBody>
      </p:sp>
      <p:pic>
        <p:nvPicPr>
          <p:cNvPr id="21" name="図 20"/>
          <p:cNvPicPr>
            <a:picLocks noChangeAspect="1"/>
          </p:cNvPicPr>
          <p:nvPr/>
        </p:nvPicPr>
        <p:blipFill>
          <a:blip r:embed="rId3"/>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
        <p:nvSpPr>
          <p:cNvPr id="20" name="正方形/長方形 19"/>
          <p:cNvSpPr/>
          <p:nvPr/>
        </p:nvSpPr>
        <p:spPr bwMode="auto">
          <a:xfrm>
            <a:off x="1043608" y="2724137"/>
            <a:ext cx="1368152" cy="223708"/>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FFFFFF"/>
                </a:solidFill>
                <a:latin typeface="メイリオ"/>
                <a:ea typeface="メイリオ"/>
                <a:cs typeface="メイリオ"/>
              </a:rPr>
              <a:t>シミュレーション</a:t>
            </a:r>
            <a:endParaRPr kumimoji="0" lang="en-US" altLang="ja-JP" sz="1000" b="0" i="0" u="none" strike="noStrike" cap="none" normalizeH="0" dirty="0" smtClean="0">
              <a:ln>
                <a:noFill/>
              </a:ln>
              <a:solidFill>
                <a:srgbClr val="FFFFFF"/>
              </a:solidFill>
              <a:effectLst/>
              <a:latin typeface="メイリオ"/>
              <a:ea typeface="メイリオ"/>
              <a:cs typeface="メイリオ"/>
            </a:endParaRPr>
          </a:p>
        </p:txBody>
      </p:sp>
      <p:sp>
        <p:nvSpPr>
          <p:cNvPr id="22" name="正方形/長方形 21"/>
          <p:cNvSpPr/>
          <p:nvPr/>
        </p:nvSpPr>
        <p:spPr bwMode="auto">
          <a:xfrm>
            <a:off x="1043608" y="3079359"/>
            <a:ext cx="1368152" cy="22177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メイリオ"/>
                <a:ea typeface="メイリオ"/>
                <a:cs typeface="メイリオ"/>
              </a:rPr>
              <a:t>モデリング</a:t>
            </a:r>
            <a:endParaRPr kumimoji="0" lang="en-US" altLang="ja-JP" sz="1000" b="0" i="0" u="none" strike="noStrike" cap="none" normalizeH="0" dirty="0" smtClean="0">
              <a:ln>
                <a:noFill/>
              </a:ln>
              <a:solidFill>
                <a:srgbClr val="FFFFFF"/>
              </a:solidFill>
              <a:effectLst/>
              <a:latin typeface="メイリオ"/>
              <a:ea typeface="メイリオ"/>
              <a:cs typeface="メイリオ"/>
            </a:endParaRPr>
          </a:p>
        </p:txBody>
      </p:sp>
      <p:sp>
        <p:nvSpPr>
          <p:cNvPr id="23" name="正方形/長方形 22"/>
          <p:cNvSpPr/>
          <p:nvPr/>
        </p:nvSpPr>
        <p:spPr bwMode="auto">
          <a:xfrm>
            <a:off x="6759849" y="2354149"/>
            <a:ext cx="1368152" cy="231304"/>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メイリオ"/>
                <a:ea typeface="メイリオ"/>
                <a:cs typeface="メイリオ"/>
              </a:rPr>
              <a:t>センサー</a:t>
            </a:r>
          </a:p>
        </p:txBody>
      </p:sp>
      <p:sp>
        <p:nvSpPr>
          <p:cNvPr id="24" name="正方形/長方形 23"/>
          <p:cNvSpPr/>
          <p:nvPr/>
        </p:nvSpPr>
        <p:spPr bwMode="auto">
          <a:xfrm>
            <a:off x="6752249" y="2724137"/>
            <a:ext cx="1368152" cy="231304"/>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メイリオ"/>
                <a:ea typeface="メイリオ"/>
                <a:cs typeface="メイリオ"/>
              </a:rPr>
              <a:t>モバイル・ネットワーク</a:t>
            </a:r>
          </a:p>
        </p:txBody>
      </p:sp>
      <p:sp>
        <p:nvSpPr>
          <p:cNvPr id="25" name="正方形/長方形 24"/>
          <p:cNvSpPr/>
          <p:nvPr/>
        </p:nvSpPr>
        <p:spPr bwMode="auto">
          <a:xfrm>
            <a:off x="6759849" y="3079359"/>
            <a:ext cx="1368152" cy="231304"/>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メイリオ"/>
                <a:ea typeface="メイリオ"/>
                <a:cs typeface="メイリオ"/>
              </a:rPr>
              <a:t>省電力・小型化</a:t>
            </a:r>
            <a:endParaRPr kumimoji="0" lang="ja-JP" altLang="en-US" sz="800" b="0" i="0" u="none" strike="noStrike" cap="none" normalizeH="0" dirty="0" smtClean="0">
              <a:ln>
                <a:noFill/>
              </a:ln>
              <a:solidFill>
                <a:srgbClr val="FFFFFF"/>
              </a:solidFill>
              <a:effectLst/>
              <a:latin typeface="メイリオ"/>
              <a:ea typeface="メイリオ"/>
              <a:cs typeface="メイリオ"/>
            </a:endParaRPr>
          </a:p>
        </p:txBody>
      </p:sp>
      <p:sp>
        <p:nvSpPr>
          <p:cNvPr id="9" name="テキスト ボックス 8"/>
          <p:cNvSpPr txBox="1"/>
          <p:nvPr/>
        </p:nvSpPr>
        <p:spPr>
          <a:xfrm>
            <a:off x="1552898" y="4727850"/>
            <a:ext cx="2369258" cy="523220"/>
          </a:xfrm>
          <a:prstGeom prst="rect">
            <a:avLst/>
          </a:prstGeom>
          <a:noFill/>
        </p:spPr>
        <p:txBody>
          <a:bodyPr wrap="none" rtlCol="0">
            <a:spAutoFit/>
          </a:bodyPr>
          <a:lstStyle/>
          <a:p>
            <a:pPr algn="ctr"/>
            <a:r>
              <a:rPr kumimoji="1" lang="en-US" altLang="ja-JP" sz="2800" dirty="0" smtClean="0">
                <a:solidFill>
                  <a:schemeClr val="bg1"/>
                </a:solidFill>
                <a:latin typeface="メイリオ"/>
                <a:ea typeface="メイリオ"/>
                <a:cs typeface="メイリオ"/>
              </a:rPr>
              <a:t>Cyber Space</a:t>
            </a:r>
            <a:endParaRPr kumimoji="1" lang="ja-JP" altLang="en-US" sz="2800" dirty="0">
              <a:solidFill>
                <a:schemeClr val="bg1"/>
              </a:solidFill>
              <a:latin typeface="メイリオ"/>
              <a:ea typeface="メイリオ"/>
              <a:cs typeface="メイリオ"/>
            </a:endParaRPr>
          </a:p>
        </p:txBody>
      </p:sp>
      <p:sp>
        <p:nvSpPr>
          <p:cNvPr id="26" name="テキスト ボックス 25"/>
          <p:cNvSpPr txBox="1"/>
          <p:nvPr/>
        </p:nvSpPr>
        <p:spPr>
          <a:xfrm>
            <a:off x="5036356" y="4722621"/>
            <a:ext cx="2737974" cy="523220"/>
          </a:xfrm>
          <a:prstGeom prst="rect">
            <a:avLst/>
          </a:prstGeom>
          <a:noFill/>
        </p:spPr>
        <p:txBody>
          <a:bodyPr wrap="none" rtlCol="0">
            <a:spAutoFit/>
          </a:bodyPr>
          <a:lstStyle/>
          <a:p>
            <a:pPr algn="ctr"/>
            <a:r>
              <a:rPr kumimoji="1" lang="en-US" altLang="ja-JP" sz="2800" dirty="0" smtClean="0">
                <a:solidFill>
                  <a:srgbClr val="CC0000"/>
                </a:solidFill>
                <a:latin typeface="メイリオ"/>
                <a:ea typeface="メイリオ"/>
                <a:cs typeface="メイリオ"/>
              </a:rPr>
              <a:t>Physical Space</a:t>
            </a:r>
            <a:endParaRPr kumimoji="1" lang="ja-JP" altLang="en-US" sz="2800" dirty="0">
              <a:solidFill>
                <a:srgbClr val="CC0000"/>
              </a:solidFill>
              <a:latin typeface="メイリオ"/>
              <a:ea typeface="メイリオ"/>
              <a:cs typeface="メイリオ"/>
            </a:endParaRPr>
          </a:p>
        </p:txBody>
      </p:sp>
      <p:sp>
        <p:nvSpPr>
          <p:cNvPr id="10" name="円柱 9"/>
          <p:cNvSpPr/>
          <p:nvPr/>
        </p:nvSpPr>
        <p:spPr>
          <a:xfrm>
            <a:off x="2948460" y="2079564"/>
            <a:ext cx="3279724" cy="1638181"/>
          </a:xfrm>
          <a:prstGeom prst="can">
            <a:avLst/>
          </a:prstGeom>
          <a:solidFill>
            <a:srgbClr val="0000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メイリオ"/>
                <a:ea typeface="メイリオ"/>
                <a:cs typeface="メイリオ"/>
              </a:rPr>
              <a:t>データ</a:t>
            </a:r>
            <a:r>
              <a:rPr lang="ja-JP" altLang="en-US" sz="2800" dirty="0">
                <a:solidFill>
                  <a:srgbClr val="FFFFFF"/>
                </a:solidFill>
                <a:latin typeface="メイリオ"/>
                <a:ea typeface="メイリオ"/>
                <a:cs typeface="メイリオ"/>
              </a:rPr>
              <a:t>　</a:t>
            </a:r>
            <a:r>
              <a:rPr kumimoji="1" lang="ja-JP" altLang="en-US" sz="2800" dirty="0" smtClean="0">
                <a:solidFill>
                  <a:srgbClr val="FFFFFF"/>
                </a:solidFill>
                <a:latin typeface="メイリオ"/>
                <a:ea typeface="メイリオ"/>
                <a:cs typeface="メイリオ"/>
              </a:rPr>
              <a:t>現実社会</a:t>
            </a:r>
            <a:endParaRPr kumimoji="1" lang="ja-JP" altLang="en-US" sz="2800" dirty="0">
              <a:solidFill>
                <a:srgbClr val="FFFFFF"/>
              </a:solidFill>
              <a:latin typeface="メイリオ"/>
              <a:ea typeface="メイリオ"/>
              <a:cs typeface="メイリオ"/>
            </a:endParaRPr>
          </a:p>
        </p:txBody>
      </p:sp>
      <p:sp>
        <p:nvSpPr>
          <p:cNvPr id="14" name="左矢印 13"/>
          <p:cNvSpPr/>
          <p:nvPr/>
        </p:nvSpPr>
        <p:spPr>
          <a:xfrm>
            <a:off x="4253953" y="2832894"/>
            <a:ext cx="284189" cy="328580"/>
          </a:xfrm>
          <a:prstGeom prst="leftArrow">
            <a:avLst>
              <a:gd name="adj1" fmla="val 50000"/>
              <a:gd name="adj2" fmla="val 52564"/>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911766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身近な適用例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20</a:t>
            </a:fld>
            <a:endParaRPr kumimoji="1" lang="ja-JP" altLang="en-US"/>
          </a:p>
        </p:txBody>
      </p:sp>
      <p:sp>
        <p:nvSpPr>
          <p:cNvPr id="4" name="正方形/長方形 3"/>
          <p:cNvSpPr/>
          <p:nvPr/>
        </p:nvSpPr>
        <p:spPr>
          <a:xfrm>
            <a:off x="367466" y="1015256"/>
            <a:ext cx="2704117" cy="54586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3216766" y="1015256"/>
            <a:ext cx="2704117" cy="54586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6088179" y="1015256"/>
            <a:ext cx="2704117" cy="54586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 name="図 6" descr="imag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9837" y="1373760"/>
            <a:ext cx="2297771" cy="354123"/>
          </a:xfrm>
          <a:prstGeom prst="rect">
            <a:avLst/>
          </a:prstGeom>
        </p:spPr>
      </p:pic>
      <p:pic>
        <p:nvPicPr>
          <p:cNvPr id="8" name="図 7" descr="logo1.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4373" y="1300720"/>
            <a:ext cx="2068904" cy="434564"/>
          </a:xfrm>
          <a:prstGeom prst="rect">
            <a:avLst/>
          </a:prstGeom>
        </p:spPr>
      </p:pic>
      <p:pic>
        <p:nvPicPr>
          <p:cNvPr id="9" name="図 8" descr="20130730ny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8215" y="4472496"/>
            <a:ext cx="2361220" cy="1577295"/>
          </a:xfrm>
          <a:prstGeom prst="rect">
            <a:avLst/>
          </a:prstGeom>
          <a:ln>
            <a:noFill/>
          </a:ln>
          <a:effectLst>
            <a:outerShdw blurRad="292100" dist="139700" dir="2700000" algn="tl" rotWithShape="0">
              <a:srgbClr val="333333">
                <a:alpha val="65000"/>
              </a:srgbClr>
            </a:outerShdw>
          </a:effectLst>
        </p:spPr>
      </p:pic>
      <p:pic>
        <p:nvPicPr>
          <p:cNvPr id="10" name="図 9" descr="imgr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837" y="4472496"/>
            <a:ext cx="2287078" cy="1577295"/>
          </a:xfrm>
          <a:prstGeom prst="rect">
            <a:avLst/>
          </a:prstGeom>
          <a:ln>
            <a:noFill/>
          </a:ln>
          <a:effectLst>
            <a:outerShdw blurRad="292100" dist="139700" dir="2700000" algn="tl" rotWithShape="0">
              <a:srgbClr val="333333">
                <a:alpha val="65000"/>
              </a:srgbClr>
            </a:outerShdw>
          </a:effectLst>
        </p:spPr>
      </p:pic>
      <p:pic>
        <p:nvPicPr>
          <p:cNvPr id="11" name="図 10" descr="tumblr_nifqp3M4r51r9f35go1_50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5995" y="4597075"/>
            <a:ext cx="2402047" cy="1349951"/>
          </a:xfrm>
          <a:prstGeom prst="rect">
            <a:avLst/>
          </a:prstGeom>
          <a:ln>
            <a:noFill/>
          </a:ln>
          <a:effectLst>
            <a:outerShdw blurRad="292100" dist="139700" dir="2700000" algn="tl" rotWithShape="0">
              <a:srgbClr val="333333">
                <a:alpha val="65000"/>
              </a:srgbClr>
            </a:outerShdw>
          </a:effectLst>
        </p:spPr>
      </p:pic>
      <p:sp>
        <p:nvSpPr>
          <p:cNvPr id="12" name="テキスト ボックス 11"/>
          <p:cNvSpPr txBox="1"/>
          <p:nvPr/>
        </p:nvSpPr>
        <p:spPr>
          <a:xfrm>
            <a:off x="584758" y="2201738"/>
            <a:ext cx="2262158" cy="523220"/>
          </a:xfrm>
          <a:prstGeom prst="rect">
            <a:avLst/>
          </a:prstGeom>
          <a:noFill/>
        </p:spPr>
        <p:txBody>
          <a:bodyPr wrap="square" rtlCol="0">
            <a:spAutoFit/>
          </a:bodyPr>
          <a:lstStyle/>
          <a:p>
            <a:r>
              <a:rPr lang="ja-JP" altLang="en-US" sz="1400" dirty="0" smtClean="0"/>
              <a:t>照明・空調・冷蔵設備などのコンビニ内設備</a:t>
            </a:r>
            <a:endParaRPr kumimoji="1" lang="ja-JP" altLang="en-US" sz="1400" dirty="0"/>
          </a:p>
        </p:txBody>
      </p:sp>
      <p:sp>
        <p:nvSpPr>
          <p:cNvPr id="13" name="テキスト ボックス 12"/>
          <p:cNvSpPr txBox="1"/>
          <p:nvPr/>
        </p:nvSpPr>
        <p:spPr>
          <a:xfrm>
            <a:off x="559837" y="3105900"/>
            <a:ext cx="2287078" cy="738664"/>
          </a:xfrm>
          <a:prstGeom prst="rect">
            <a:avLst/>
          </a:prstGeom>
          <a:noFill/>
        </p:spPr>
        <p:txBody>
          <a:bodyPr wrap="square" rtlCol="0">
            <a:spAutoFit/>
          </a:bodyPr>
          <a:lstStyle/>
          <a:p>
            <a:r>
              <a:rPr lang="ja-JP" altLang="en-US" sz="1400" dirty="0" smtClean="0"/>
              <a:t>照明・空調の制御、冷蔵庫のコンプレッサーの室外設置で</a:t>
            </a:r>
            <a:r>
              <a:rPr lang="en-US" altLang="ja-JP" sz="1400" dirty="0" smtClean="0"/>
              <a:t>10%</a:t>
            </a:r>
            <a:r>
              <a:rPr lang="ja-JP" altLang="en-US" sz="1400" dirty="0" smtClean="0"/>
              <a:t>の電気代を削減</a:t>
            </a:r>
            <a:endParaRPr kumimoji="1" lang="ja-JP" altLang="en-US" sz="1400" dirty="0"/>
          </a:p>
        </p:txBody>
      </p:sp>
      <p:sp>
        <p:nvSpPr>
          <p:cNvPr id="14" name="テキスト ボックス 13"/>
          <p:cNvSpPr txBox="1"/>
          <p:nvPr/>
        </p:nvSpPr>
        <p:spPr>
          <a:xfrm>
            <a:off x="3388215" y="2201738"/>
            <a:ext cx="2361220" cy="523220"/>
          </a:xfrm>
          <a:prstGeom prst="rect">
            <a:avLst/>
          </a:prstGeom>
          <a:noFill/>
        </p:spPr>
        <p:txBody>
          <a:bodyPr wrap="square" rtlCol="0">
            <a:spAutoFit/>
          </a:bodyPr>
          <a:lstStyle/>
          <a:p>
            <a:r>
              <a:rPr kumimoji="1" lang="ja-JP" altLang="en-US" sz="1400" dirty="0" smtClean="0"/>
              <a:t>船速、回転数、燃費などの運行データと海洋気象データ</a:t>
            </a:r>
            <a:endParaRPr kumimoji="1" lang="ja-JP" altLang="en-US" sz="1400" dirty="0"/>
          </a:p>
        </p:txBody>
      </p:sp>
      <p:sp>
        <p:nvSpPr>
          <p:cNvPr id="15" name="テキスト ボックス 14"/>
          <p:cNvSpPr txBox="1"/>
          <p:nvPr/>
        </p:nvSpPr>
        <p:spPr>
          <a:xfrm>
            <a:off x="3388215" y="3105900"/>
            <a:ext cx="2361219" cy="738664"/>
          </a:xfrm>
          <a:prstGeom prst="rect">
            <a:avLst/>
          </a:prstGeom>
          <a:noFill/>
        </p:spPr>
        <p:txBody>
          <a:bodyPr wrap="square" rtlCol="0">
            <a:spAutoFit/>
          </a:bodyPr>
          <a:lstStyle/>
          <a:p>
            <a:r>
              <a:rPr kumimoji="1" lang="ja-JP" altLang="en-US" sz="1400" dirty="0" smtClean="0"/>
              <a:t>悪天候時の船舶入港待機ロスの削減により、燃料費用を削減</a:t>
            </a:r>
            <a:endParaRPr kumimoji="1" lang="ja-JP" altLang="en-US" sz="1400" dirty="0"/>
          </a:p>
        </p:txBody>
      </p:sp>
      <p:sp>
        <p:nvSpPr>
          <p:cNvPr id="16" name="テキスト ボックス 15"/>
          <p:cNvSpPr txBox="1"/>
          <p:nvPr/>
        </p:nvSpPr>
        <p:spPr>
          <a:xfrm>
            <a:off x="6225995" y="2201738"/>
            <a:ext cx="2402047" cy="523220"/>
          </a:xfrm>
          <a:prstGeom prst="rect">
            <a:avLst/>
          </a:prstGeom>
          <a:noFill/>
        </p:spPr>
        <p:txBody>
          <a:bodyPr wrap="square" rtlCol="0">
            <a:spAutoFit/>
          </a:bodyPr>
          <a:lstStyle/>
          <a:p>
            <a:r>
              <a:rPr kumimoji="1" lang="ja-JP" altLang="en-US" sz="1400" dirty="0" smtClean="0"/>
              <a:t>体重、血圧、血糖センサ、運動センサなどのデータ</a:t>
            </a:r>
            <a:endParaRPr kumimoji="1" lang="ja-JP" altLang="en-US" sz="1400" dirty="0"/>
          </a:p>
        </p:txBody>
      </p:sp>
      <p:sp>
        <p:nvSpPr>
          <p:cNvPr id="17" name="テキスト ボックス 16"/>
          <p:cNvSpPr txBox="1"/>
          <p:nvPr/>
        </p:nvSpPr>
        <p:spPr>
          <a:xfrm>
            <a:off x="6225996" y="3105900"/>
            <a:ext cx="2402046" cy="738664"/>
          </a:xfrm>
          <a:prstGeom prst="rect">
            <a:avLst/>
          </a:prstGeom>
          <a:noFill/>
        </p:spPr>
        <p:txBody>
          <a:bodyPr wrap="square" rtlCol="0">
            <a:spAutoFit/>
          </a:bodyPr>
          <a:lstStyle/>
          <a:p>
            <a:r>
              <a:rPr kumimoji="1" lang="ja-JP" altLang="en-US" sz="1400" dirty="0" smtClean="0"/>
              <a:t>治療の個人最適化、潜在疾病の早期発見、予防診断と健康維持・管理アドバイス</a:t>
            </a:r>
            <a:endParaRPr kumimoji="1" lang="ja-JP" altLang="en-US" sz="1400" dirty="0"/>
          </a:p>
        </p:txBody>
      </p:sp>
      <p:pic>
        <p:nvPicPr>
          <p:cNvPr id="18" name="図 17" descr="wareabl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3069" y="1263539"/>
            <a:ext cx="1994801" cy="520059"/>
          </a:xfrm>
          <a:prstGeom prst="rect">
            <a:avLst/>
          </a:prstGeom>
        </p:spPr>
      </p:pic>
    </p:spTree>
    <p:extLst>
      <p:ext uri="{BB962C8B-B14F-4D97-AF65-F5344CB8AC3E}">
        <p14:creationId xmlns:p14="http://schemas.microsoft.com/office/powerpoint/2010/main" val="32150853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7198" y="1015256"/>
            <a:ext cx="3929967" cy="54586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自動車関連の</a:t>
            </a:r>
            <a:r>
              <a:rPr kumimoji="1" lang="ja-JP" altLang="en-US" dirty="0" smtClean="0"/>
              <a:t>適用例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21</a:t>
            </a:fld>
            <a:endParaRPr kumimoji="1" lang="ja-JP" altLang="en-US"/>
          </a:p>
        </p:txBody>
      </p:sp>
      <p:sp>
        <p:nvSpPr>
          <p:cNvPr id="6" name="正方形/長方形 5"/>
          <p:cNvSpPr/>
          <p:nvPr/>
        </p:nvSpPr>
        <p:spPr>
          <a:xfrm>
            <a:off x="457198" y="1030662"/>
            <a:ext cx="3929967" cy="907941"/>
          </a:xfrm>
          <a:prstGeom prst="rect">
            <a:avLst/>
          </a:prstGeom>
        </p:spPr>
        <p:txBody>
          <a:bodyPr wrap="square">
            <a:spAutoFit/>
          </a:bodyPr>
          <a:lstStyle/>
          <a:p>
            <a:r>
              <a:rPr lang="en-US" altLang="ja-JP" sz="1400" dirty="0" smtClean="0">
                <a:latin typeface="メイリオ"/>
                <a:ea typeface="メイリオ"/>
                <a:cs typeface="メイリオ"/>
              </a:rPr>
              <a:t> </a:t>
            </a:r>
            <a:r>
              <a:rPr lang="ja-JP" altLang="en-US" sz="1400" dirty="0" smtClean="0">
                <a:latin typeface="メイリオ"/>
                <a:ea typeface="メイリオ"/>
                <a:cs typeface="メイリオ"/>
              </a:rPr>
              <a:t>東芝</a:t>
            </a:r>
            <a:r>
              <a:rPr lang="ja-JP" altLang="en-US" sz="1400" dirty="0">
                <a:latin typeface="メイリオ"/>
                <a:ea typeface="メイリオ"/>
                <a:cs typeface="メイリオ"/>
              </a:rPr>
              <a:t>、損保ジャパン日本興亜</a:t>
            </a:r>
            <a:r>
              <a:rPr lang="ja-JP" altLang="en-US" sz="1400" dirty="0" smtClean="0">
                <a:latin typeface="メイリオ"/>
                <a:ea typeface="メイリオ"/>
                <a:cs typeface="メイリオ"/>
              </a:rPr>
              <a:t>の</a:t>
            </a:r>
            <a:endParaRPr lang="en-US" altLang="ja-JP" sz="1400" dirty="0" smtClean="0">
              <a:latin typeface="メイリオ"/>
              <a:ea typeface="メイリオ"/>
              <a:cs typeface="メイリオ"/>
            </a:endParaRPr>
          </a:p>
          <a:p>
            <a:r>
              <a:rPr lang="en-US" altLang="ja-JP" sz="1400" dirty="0">
                <a:latin typeface="メイリオ"/>
                <a:ea typeface="メイリオ"/>
                <a:cs typeface="メイリオ"/>
              </a:rPr>
              <a:t> </a:t>
            </a:r>
            <a:r>
              <a:rPr lang="ja-JP" altLang="en-US" sz="1400" dirty="0" smtClean="0">
                <a:latin typeface="メイリオ"/>
                <a:ea typeface="メイリオ"/>
                <a:cs typeface="メイリオ"/>
              </a:rPr>
              <a:t>安全</a:t>
            </a:r>
            <a:r>
              <a:rPr lang="ja-JP" altLang="en-US" sz="1400" dirty="0">
                <a:latin typeface="メイリオ"/>
                <a:ea typeface="メイリオ"/>
                <a:cs typeface="メイリオ"/>
              </a:rPr>
              <a:t>運転支援サービス向けにドラレコを</a:t>
            </a:r>
            <a:r>
              <a:rPr lang="ja-JP" altLang="en-US" sz="1400" dirty="0" smtClean="0">
                <a:latin typeface="メイリオ"/>
                <a:ea typeface="メイリオ"/>
                <a:cs typeface="メイリオ"/>
              </a:rPr>
              <a:t>供給</a:t>
            </a:r>
            <a:endParaRPr lang="en-US" altLang="ja-JP" sz="1400" dirty="0" smtClean="0">
              <a:latin typeface="メイリオ"/>
              <a:ea typeface="メイリオ"/>
              <a:cs typeface="メイリオ"/>
            </a:endParaRPr>
          </a:p>
          <a:p>
            <a:endParaRPr lang="en-US" altLang="ja-JP" sz="1400" dirty="0" smtClean="0">
              <a:latin typeface="メイリオ"/>
              <a:ea typeface="メイリオ"/>
              <a:cs typeface="メイリオ"/>
            </a:endParaRPr>
          </a:p>
          <a:p>
            <a:pPr algn="ctr"/>
            <a:r>
              <a:rPr lang="ja-JP" altLang="en-US" sz="1100" dirty="0" smtClean="0">
                <a:latin typeface="メイリオ"/>
                <a:ea typeface="メイリオ"/>
                <a:cs typeface="メイリオ"/>
              </a:rPr>
              <a:t>ー　スマイリングロード　／　保険料の割引　ー</a:t>
            </a:r>
            <a:endParaRPr lang="ja-JP" altLang="en-US" sz="1100" dirty="0">
              <a:latin typeface="メイリオ"/>
              <a:ea typeface="メイリオ"/>
              <a:cs typeface="メイリオ"/>
            </a:endParaRPr>
          </a:p>
        </p:txBody>
      </p:sp>
      <p:pic>
        <p:nvPicPr>
          <p:cNvPr id="7" name="図 6" descr="スクリーンショット 2015-02-16 13.36.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20" y="2078045"/>
            <a:ext cx="3614528" cy="4128103"/>
          </a:xfrm>
          <a:prstGeom prst="rect">
            <a:avLst/>
          </a:prstGeom>
          <a:ln>
            <a:noFill/>
          </a:ln>
          <a:effectLst>
            <a:outerShdw blurRad="292100" dist="139700" dir="2700000" algn="tl" rotWithShape="0">
              <a:srgbClr val="333333">
                <a:alpha val="65000"/>
              </a:srgbClr>
            </a:outerShdw>
          </a:effectLst>
        </p:spPr>
      </p:pic>
      <p:sp>
        <p:nvSpPr>
          <p:cNvPr id="9" name="正方形/長方形 8"/>
          <p:cNvSpPr/>
          <p:nvPr/>
        </p:nvSpPr>
        <p:spPr>
          <a:xfrm>
            <a:off x="4764436" y="1015256"/>
            <a:ext cx="3929967" cy="54586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8" name="図 7" descr="8-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054" y="2078045"/>
            <a:ext cx="3574732" cy="2433860"/>
          </a:xfrm>
          <a:prstGeom prst="rect">
            <a:avLst/>
          </a:prstGeom>
          <a:ln>
            <a:noFill/>
          </a:ln>
          <a:effectLst>
            <a:outerShdw blurRad="292100" dist="139700" dir="2700000" algn="tl" rotWithShape="0">
              <a:srgbClr val="333333">
                <a:alpha val="65000"/>
              </a:srgbClr>
            </a:outerShdw>
          </a:effectLst>
        </p:spPr>
      </p:pic>
      <p:sp>
        <p:nvSpPr>
          <p:cNvPr id="10" name="正方形/長方形 9"/>
          <p:cNvSpPr/>
          <p:nvPr/>
        </p:nvSpPr>
        <p:spPr>
          <a:xfrm>
            <a:off x="4764436" y="1015256"/>
            <a:ext cx="3929967" cy="907941"/>
          </a:xfrm>
          <a:prstGeom prst="rect">
            <a:avLst/>
          </a:prstGeom>
        </p:spPr>
        <p:txBody>
          <a:bodyPr wrap="square">
            <a:spAutoFit/>
          </a:bodyPr>
          <a:lstStyle/>
          <a:p>
            <a:r>
              <a:rPr lang="ja-JP" altLang="en-US" sz="1400" dirty="0" smtClean="0">
                <a:latin typeface="メイリオ"/>
                <a:ea typeface="メイリオ"/>
                <a:cs typeface="メイリオ"/>
              </a:rPr>
              <a:t>富士通、商用車プローブデータ・サービス</a:t>
            </a:r>
            <a:endParaRPr lang="en-US" altLang="ja-JP" sz="1400" dirty="0" smtClean="0">
              <a:latin typeface="メイリオ"/>
              <a:ea typeface="メイリオ"/>
              <a:cs typeface="メイリオ"/>
            </a:endParaRPr>
          </a:p>
          <a:p>
            <a:r>
              <a:rPr lang="ja-JP" altLang="en-US" sz="1400" dirty="0" smtClean="0">
                <a:latin typeface="メイリオ"/>
                <a:ea typeface="メイリオ"/>
                <a:cs typeface="メイリオ"/>
              </a:rPr>
              <a:t>車</a:t>
            </a:r>
            <a:r>
              <a:rPr lang="ja-JP" altLang="en-US" sz="1400" dirty="0">
                <a:latin typeface="メイリオ"/>
                <a:ea typeface="メイリオ"/>
                <a:cs typeface="メイリオ"/>
              </a:rPr>
              <a:t>の詳細な走行挙動がわかるサービスを</a:t>
            </a:r>
            <a:r>
              <a:rPr lang="ja-JP" altLang="en-US" sz="1400" dirty="0" smtClean="0">
                <a:latin typeface="メイリオ"/>
                <a:ea typeface="メイリオ"/>
                <a:cs typeface="メイリオ"/>
              </a:rPr>
              <a:t>提供</a:t>
            </a:r>
            <a:endParaRPr lang="en-US" altLang="ja-JP" sz="1400" dirty="0" smtClean="0">
              <a:latin typeface="メイリオ"/>
              <a:ea typeface="メイリオ"/>
              <a:cs typeface="メイリオ"/>
            </a:endParaRPr>
          </a:p>
          <a:p>
            <a:endParaRPr lang="en-US" altLang="ja-JP" sz="1400" dirty="0" smtClean="0">
              <a:latin typeface="メイリオ"/>
              <a:ea typeface="メイリオ"/>
              <a:cs typeface="メイリオ"/>
            </a:endParaRPr>
          </a:p>
          <a:p>
            <a:pPr algn="ctr"/>
            <a:r>
              <a:rPr lang="ja-JP" altLang="en-US" sz="1100" dirty="0" smtClean="0">
                <a:latin typeface="メイリオ"/>
                <a:ea typeface="メイリオ"/>
                <a:cs typeface="メイリオ"/>
              </a:rPr>
              <a:t>ー　デジタル・タコグラフのデータを利用　ー</a:t>
            </a:r>
            <a:endParaRPr lang="ja-JP" altLang="en-US" sz="1100" dirty="0">
              <a:latin typeface="メイリオ"/>
              <a:ea typeface="メイリオ"/>
              <a:cs typeface="メイリオ"/>
            </a:endParaRPr>
          </a:p>
        </p:txBody>
      </p:sp>
      <p:sp>
        <p:nvSpPr>
          <p:cNvPr id="11" name="正方形/長方形 10"/>
          <p:cNvSpPr/>
          <p:nvPr/>
        </p:nvSpPr>
        <p:spPr>
          <a:xfrm>
            <a:off x="4764436" y="4713583"/>
            <a:ext cx="3929967" cy="1569660"/>
          </a:xfrm>
          <a:prstGeom prst="rect">
            <a:avLst/>
          </a:prstGeom>
        </p:spPr>
        <p:txBody>
          <a:bodyPr wrap="square">
            <a:spAutoFit/>
          </a:bodyPr>
          <a:lstStyle/>
          <a:p>
            <a:r>
              <a:rPr lang="ja-JP" altLang="en-US" sz="1200" dirty="0"/>
              <a:t>トラックなど貨物商用車に搭載したデジタコから</a:t>
            </a:r>
            <a:r>
              <a:rPr lang="en-US" altLang="ja-JP" sz="1200" dirty="0"/>
              <a:t>1</a:t>
            </a:r>
            <a:r>
              <a:rPr lang="ja-JP" altLang="en-US" sz="1200" dirty="0"/>
              <a:t>秒間隔で集められた精緻な速度・位置・時刻・</a:t>
            </a:r>
            <a:r>
              <a:rPr lang="en-US" altLang="ja-JP" sz="1200" dirty="0"/>
              <a:t>3</a:t>
            </a:r>
            <a:r>
              <a:rPr lang="ja-JP" altLang="en-US" sz="1200" dirty="0"/>
              <a:t>軸加速度（注</a:t>
            </a:r>
            <a:r>
              <a:rPr lang="en-US" altLang="ja-JP" sz="1200" dirty="0"/>
              <a:t>1</a:t>
            </a:r>
            <a:r>
              <a:rPr lang="ja-JP" altLang="en-US" sz="1200" dirty="0"/>
              <a:t>）などの情報を元に、商用車の詳細な走行挙動がわかるデータを提供する</a:t>
            </a:r>
            <a:r>
              <a:rPr lang="ja-JP" altLang="en-US" sz="1200" dirty="0" smtClean="0"/>
              <a:t>サービス。</a:t>
            </a:r>
            <a:endParaRPr lang="ja-JP" altLang="en-US" sz="1200" dirty="0"/>
          </a:p>
          <a:p>
            <a:endParaRPr lang="en-US" altLang="ja-JP" sz="1200" dirty="0" smtClean="0"/>
          </a:p>
          <a:p>
            <a:r>
              <a:rPr lang="ja-JP" altLang="en-US" sz="1200" dirty="0" smtClean="0"/>
              <a:t>全国</a:t>
            </a:r>
            <a:r>
              <a:rPr lang="ja-JP" altLang="en-US" sz="1200" dirty="0"/>
              <a:t>の主要幹線道路における道路利用実態やトラックなどの物流走行経路の分析、渋滞や急ブレーキが発生している区間での挙動分析を、高い精度で行うことが</a:t>
            </a:r>
            <a:r>
              <a:rPr lang="ja-JP" altLang="en-US" sz="1200" dirty="0" smtClean="0"/>
              <a:t>可能。</a:t>
            </a:r>
            <a:endParaRPr lang="ja-JP" altLang="en-US" sz="1200" dirty="0"/>
          </a:p>
        </p:txBody>
      </p:sp>
    </p:spTree>
    <p:extLst>
      <p:ext uri="{BB962C8B-B14F-4D97-AF65-F5344CB8AC3E}">
        <p14:creationId xmlns:p14="http://schemas.microsoft.com/office/powerpoint/2010/main" val="3248197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powermotivecorp.com/images/komtra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
            <a:ext cx="9540552" cy="6869197"/>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bwMode="auto">
          <a:xfrm>
            <a:off x="539552" y="5661248"/>
            <a:ext cx="3744416" cy="432048"/>
          </a:xfrm>
          <a:prstGeom prst="rect">
            <a:avLst/>
          </a:prstGeom>
          <a:solidFill>
            <a:srgbClr val="00B05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稼働状況のモニタリング</a:t>
            </a:r>
          </a:p>
        </p:txBody>
      </p:sp>
      <p:sp>
        <p:nvSpPr>
          <p:cNvPr id="7" name="正方形/長方形 6"/>
          <p:cNvSpPr/>
          <p:nvPr/>
        </p:nvSpPr>
        <p:spPr bwMode="auto">
          <a:xfrm>
            <a:off x="539552" y="6165304"/>
            <a:ext cx="3744416" cy="432048"/>
          </a:xfrm>
          <a:prstGeom prst="rect">
            <a:avLst/>
          </a:prstGeom>
          <a:solidFill>
            <a:srgbClr val="00B05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メンテナンス時期の通知</a:t>
            </a:r>
          </a:p>
        </p:txBody>
      </p:sp>
      <p:sp>
        <p:nvSpPr>
          <p:cNvPr id="8" name="正方形/長方形 7"/>
          <p:cNvSpPr/>
          <p:nvPr/>
        </p:nvSpPr>
        <p:spPr bwMode="auto">
          <a:xfrm>
            <a:off x="4860032" y="5661248"/>
            <a:ext cx="3744416" cy="432048"/>
          </a:xfrm>
          <a:prstGeom prst="rect">
            <a:avLst/>
          </a:prstGeom>
          <a:solidFill>
            <a:srgbClr val="00B05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盗難防止</a:t>
            </a:r>
          </a:p>
        </p:txBody>
      </p:sp>
      <p:sp>
        <p:nvSpPr>
          <p:cNvPr id="9" name="正方形/長方形 8"/>
          <p:cNvSpPr/>
          <p:nvPr/>
        </p:nvSpPr>
        <p:spPr bwMode="auto">
          <a:xfrm>
            <a:off x="4860032" y="6165304"/>
            <a:ext cx="3744416" cy="432048"/>
          </a:xfrm>
          <a:prstGeom prst="rect">
            <a:avLst/>
          </a:prstGeom>
          <a:solidFill>
            <a:srgbClr val="00B05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車両位置の特定</a:t>
            </a:r>
          </a:p>
        </p:txBody>
      </p:sp>
      <p:sp>
        <p:nvSpPr>
          <p:cNvPr id="3" name="円/楕円 2"/>
          <p:cNvSpPr/>
          <p:nvPr/>
        </p:nvSpPr>
        <p:spPr bwMode="auto">
          <a:xfrm>
            <a:off x="7380312" y="2708920"/>
            <a:ext cx="1224136" cy="1224136"/>
          </a:xfrm>
          <a:prstGeom prst="ellipse">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2001</a:t>
            </a:r>
            <a:r>
              <a:rPr kumimoji="0" lang="ja-JP" altLang="en-US" sz="1000" b="0" i="0" u="none" strike="noStrike" cap="none" normalizeH="0" dirty="0" smtClean="0">
                <a:ln>
                  <a:noFill/>
                </a:ln>
                <a:solidFill>
                  <a:schemeClr val="bg1"/>
                </a:solidFill>
                <a:effectLst/>
                <a:latin typeface="+mn-lt"/>
                <a:ea typeface="+mn-ea"/>
              </a:rPr>
              <a:t>年</a:t>
            </a:r>
            <a:endParaRPr kumimoji="0" lang="ja-JP" altLang="en-US" sz="1400" b="0" i="0" u="none" strike="noStrike" cap="none" normalizeH="0" dirty="0" smtClean="0">
              <a:ln>
                <a:noFill/>
              </a:ln>
              <a:solidFill>
                <a:schemeClr val="bg1"/>
              </a:solidFill>
              <a:effectLst/>
              <a:latin typeface="+mn-lt"/>
              <a:ea typeface="+mn-ea"/>
            </a:endParaRPr>
          </a:p>
        </p:txBody>
      </p:sp>
      <p:sp>
        <p:nvSpPr>
          <p:cNvPr id="13" name="円/楕円 12"/>
          <p:cNvSpPr/>
          <p:nvPr/>
        </p:nvSpPr>
        <p:spPr bwMode="auto">
          <a:xfrm>
            <a:off x="7380312" y="4077072"/>
            <a:ext cx="1224136" cy="1224136"/>
          </a:xfrm>
          <a:prstGeom prst="ellipse">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30</a:t>
            </a:r>
            <a:r>
              <a:rPr kumimoji="0" lang="ja-JP" altLang="en-US" sz="1000" b="0" i="0" u="none" strike="noStrike" cap="none" normalizeH="0" dirty="0" smtClean="0">
                <a:ln>
                  <a:noFill/>
                </a:ln>
                <a:solidFill>
                  <a:schemeClr val="bg1"/>
                </a:solidFill>
                <a:effectLst/>
                <a:latin typeface="+mn-lt"/>
                <a:ea typeface="+mn-ea"/>
              </a:rPr>
              <a:t>万台</a:t>
            </a:r>
            <a:endParaRPr kumimoji="0" lang="ja-JP" altLang="en-US" sz="1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40598113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GE</a:t>
            </a:r>
            <a:r>
              <a:rPr kumimoji="1" lang="ja-JP" altLang="en-US" dirty="0" smtClean="0"/>
              <a:t>の航空インダストリー・インターネット</a:t>
            </a:r>
            <a:endParaRPr kumimoji="1" lang="ja-JP" altLang="en-US" dirty="0"/>
          </a:p>
        </p:txBody>
      </p:sp>
      <p:pic>
        <p:nvPicPr>
          <p:cNvPr id="3" name="図 2" descr="スクリーンショット 2014-05-29 9.59.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9144000" cy="5813239"/>
          </a:xfrm>
          <a:prstGeom prst="rect">
            <a:avLst/>
          </a:prstGeom>
        </p:spPr>
      </p:pic>
    </p:spTree>
    <p:extLst>
      <p:ext uri="{BB962C8B-B14F-4D97-AF65-F5344CB8AC3E}">
        <p14:creationId xmlns:p14="http://schemas.microsoft.com/office/powerpoint/2010/main" val="7458723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グローバル港湾設備</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24</a:t>
            </a:fld>
            <a:endParaRPr kumimoji="1" lang="ja-JP" altLang="en-US"/>
          </a:p>
        </p:txBody>
      </p:sp>
      <p:pic>
        <p:nvPicPr>
          <p:cNvPr id="4" name="図 3" descr="スクリーンショット 2014-11-05 15.00.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79" y="977900"/>
            <a:ext cx="8673868" cy="4851399"/>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233479" y="6000233"/>
            <a:ext cx="4378122" cy="646331"/>
          </a:xfrm>
          <a:prstGeom prst="rect">
            <a:avLst/>
          </a:prstGeom>
        </p:spPr>
        <p:txBody>
          <a:bodyPr wrap="none">
            <a:spAutoFit/>
          </a:bodyPr>
          <a:lstStyle/>
          <a:p>
            <a:r>
              <a:rPr lang="ja-JP" altLang="en-US" sz="1200" dirty="0"/>
              <a:t>日経</a:t>
            </a:r>
            <a:r>
              <a:rPr lang="en-US" altLang="ja-JP" sz="1200" dirty="0"/>
              <a:t>BP </a:t>
            </a:r>
            <a:r>
              <a:rPr lang="en-US" altLang="ja-JP" sz="1200" dirty="0" err="1"/>
              <a:t>ITpro</a:t>
            </a:r>
            <a:r>
              <a:rPr lang="ja-JP" altLang="en-US" sz="1200" dirty="0"/>
              <a:t>　</a:t>
            </a:r>
            <a:r>
              <a:rPr lang="en-US" altLang="ja-JP" sz="1200" dirty="0" err="1"/>
              <a:t>IoT</a:t>
            </a:r>
            <a:r>
              <a:rPr lang="en-US" altLang="ja-JP" sz="1200" dirty="0"/>
              <a:t> japan</a:t>
            </a:r>
            <a:r>
              <a:rPr lang="ja-JP" altLang="en-US" sz="1200" dirty="0"/>
              <a:t>パネル討議</a:t>
            </a:r>
            <a:r>
              <a:rPr lang="ja-JP" altLang="en-US" sz="1200" dirty="0" smtClean="0"/>
              <a:t>資料</a:t>
            </a:r>
            <a:endParaRPr lang="en-US" altLang="ja-JP" sz="1200" dirty="0" smtClean="0"/>
          </a:p>
          <a:p>
            <a:r>
              <a:rPr lang="ja-JP" altLang="en-US" sz="1200" dirty="0" smtClean="0"/>
              <a:t>シスコシステムズ合同会社</a:t>
            </a:r>
            <a:r>
              <a:rPr lang="ja-JP" altLang="en-US" sz="1200" dirty="0"/>
              <a:t>　シスココンサルティングサービス</a:t>
            </a:r>
            <a:r>
              <a:rPr lang="en-US" altLang="ja-JP" sz="1200" dirty="0" smtClean="0"/>
              <a:t>2014</a:t>
            </a:r>
            <a:r>
              <a:rPr lang="ja-JP" altLang="en-US" sz="1200" dirty="0" smtClean="0"/>
              <a:t>　</a:t>
            </a:r>
            <a:endParaRPr lang="en-US" altLang="ja-JP" sz="1200" dirty="0" smtClean="0"/>
          </a:p>
          <a:p>
            <a:r>
              <a:rPr lang="ja-JP" altLang="en-US" sz="1200" dirty="0" smtClean="0"/>
              <a:t>シニアパートナー　八子知礼</a:t>
            </a:r>
            <a:endParaRPr lang="ja-JP" altLang="en-US" sz="1200" dirty="0"/>
          </a:p>
        </p:txBody>
      </p:sp>
      <p:sp>
        <p:nvSpPr>
          <p:cNvPr id="6" name="正方形/長方形 5"/>
          <p:cNvSpPr/>
          <p:nvPr/>
        </p:nvSpPr>
        <p:spPr>
          <a:xfrm>
            <a:off x="4335347" y="6369565"/>
            <a:ext cx="4572000" cy="276999"/>
          </a:xfrm>
          <a:prstGeom prst="rect">
            <a:avLst/>
          </a:prstGeom>
        </p:spPr>
        <p:txBody>
          <a:bodyPr>
            <a:spAutoFit/>
          </a:bodyPr>
          <a:lstStyle/>
          <a:p>
            <a:pPr algn="r"/>
            <a:r>
              <a:rPr lang="en-US" altLang="ja-JP" sz="1200" dirty="0"/>
              <a:t>http://</a:t>
            </a:r>
            <a:r>
              <a:rPr lang="en-US" altLang="ja-JP" sz="1200" dirty="0" err="1"/>
              <a:t>www.slideshare.net</a:t>
            </a:r>
            <a:r>
              <a:rPr lang="en-US" altLang="ja-JP" sz="1200" dirty="0"/>
              <a:t>/tomokyun85/bp-itiot-japan141017</a:t>
            </a:r>
            <a:endParaRPr lang="ja-JP" altLang="en-US" sz="1200" dirty="0"/>
          </a:p>
        </p:txBody>
      </p:sp>
    </p:spTree>
    <p:extLst>
      <p:ext uri="{BB962C8B-B14F-4D97-AF65-F5344CB8AC3E}">
        <p14:creationId xmlns:p14="http://schemas.microsoft.com/office/powerpoint/2010/main" val="34271308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アジア地域でのスマートシティプロジェクト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pic>
        <p:nvPicPr>
          <p:cNvPr id="4" name="図 3" descr="スクリーンショット 2014-11-05 15.00.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11" y="919372"/>
            <a:ext cx="8722004" cy="4884528"/>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a:xfrm>
            <a:off x="233479" y="6000233"/>
            <a:ext cx="4378122" cy="646331"/>
          </a:xfrm>
          <a:prstGeom prst="rect">
            <a:avLst/>
          </a:prstGeom>
        </p:spPr>
        <p:txBody>
          <a:bodyPr wrap="none">
            <a:spAutoFit/>
          </a:bodyPr>
          <a:lstStyle/>
          <a:p>
            <a:r>
              <a:rPr lang="ja-JP" altLang="en-US" sz="1200" dirty="0"/>
              <a:t>日経</a:t>
            </a:r>
            <a:r>
              <a:rPr lang="en-US" altLang="ja-JP" sz="1200" dirty="0"/>
              <a:t>BP </a:t>
            </a:r>
            <a:r>
              <a:rPr lang="en-US" altLang="ja-JP" sz="1200" dirty="0" err="1"/>
              <a:t>ITpro</a:t>
            </a:r>
            <a:r>
              <a:rPr lang="ja-JP" altLang="en-US" sz="1200" dirty="0"/>
              <a:t>　</a:t>
            </a:r>
            <a:r>
              <a:rPr lang="en-US" altLang="ja-JP" sz="1200" dirty="0" err="1"/>
              <a:t>IoT</a:t>
            </a:r>
            <a:r>
              <a:rPr lang="en-US" altLang="ja-JP" sz="1200" dirty="0"/>
              <a:t> japan</a:t>
            </a:r>
            <a:r>
              <a:rPr lang="ja-JP" altLang="en-US" sz="1200" dirty="0"/>
              <a:t>パネル討議</a:t>
            </a:r>
            <a:r>
              <a:rPr lang="ja-JP" altLang="en-US" sz="1200" dirty="0" smtClean="0"/>
              <a:t>資料</a:t>
            </a:r>
            <a:endParaRPr lang="en-US" altLang="ja-JP" sz="1200" dirty="0" smtClean="0"/>
          </a:p>
          <a:p>
            <a:r>
              <a:rPr lang="ja-JP" altLang="en-US" sz="1200" dirty="0" smtClean="0"/>
              <a:t>シスコシステムズ合同会社</a:t>
            </a:r>
            <a:r>
              <a:rPr lang="ja-JP" altLang="en-US" sz="1200" dirty="0"/>
              <a:t>　シスココンサルティングサービス</a:t>
            </a:r>
            <a:r>
              <a:rPr lang="en-US" altLang="ja-JP" sz="1200" dirty="0" smtClean="0"/>
              <a:t>2014</a:t>
            </a:r>
            <a:r>
              <a:rPr lang="ja-JP" altLang="en-US" sz="1200" dirty="0" smtClean="0"/>
              <a:t>　</a:t>
            </a:r>
            <a:endParaRPr lang="en-US" altLang="ja-JP" sz="1200" dirty="0" smtClean="0"/>
          </a:p>
          <a:p>
            <a:r>
              <a:rPr lang="ja-JP" altLang="en-US" sz="1200" dirty="0" smtClean="0"/>
              <a:t>シニアパートナー　八子知礼</a:t>
            </a:r>
            <a:endParaRPr lang="ja-JP" altLang="en-US" sz="1200" dirty="0"/>
          </a:p>
        </p:txBody>
      </p:sp>
      <p:sp>
        <p:nvSpPr>
          <p:cNvPr id="7" name="正方形/長方形 6"/>
          <p:cNvSpPr/>
          <p:nvPr/>
        </p:nvSpPr>
        <p:spPr>
          <a:xfrm>
            <a:off x="4359415" y="6369565"/>
            <a:ext cx="4572000" cy="276999"/>
          </a:xfrm>
          <a:prstGeom prst="rect">
            <a:avLst/>
          </a:prstGeom>
        </p:spPr>
        <p:txBody>
          <a:bodyPr>
            <a:spAutoFit/>
          </a:bodyPr>
          <a:lstStyle/>
          <a:p>
            <a:pPr algn="r"/>
            <a:r>
              <a:rPr lang="en-US" altLang="ja-JP" sz="1200" dirty="0"/>
              <a:t>http://</a:t>
            </a:r>
            <a:r>
              <a:rPr lang="en-US" altLang="ja-JP" sz="1200" dirty="0" err="1"/>
              <a:t>www.slideshare.net</a:t>
            </a:r>
            <a:r>
              <a:rPr lang="en-US" altLang="ja-JP" sz="1200" dirty="0"/>
              <a:t>/tomokyun85/bp-itiot-japan141017</a:t>
            </a:r>
            <a:endParaRPr lang="ja-JP" altLang="en-US" sz="1200" dirty="0"/>
          </a:p>
        </p:txBody>
      </p:sp>
    </p:spTree>
    <p:extLst>
      <p:ext uri="{BB962C8B-B14F-4D97-AF65-F5344CB8AC3E}">
        <p14:creationId xmlns:p14="http://schemas.microsoft.com/office/powerpoint/2010/main" val="23801190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産業を越えたイノベーション</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26</a:t>
            </a:fld>
            <a:endParaRPr kumimoji="1" lang="ja-JP" altLang="en-US"/>
          </a:p>
        </p:txBody>
      </p:sp>
      <p:pic>
        <p:nvPicPr>
          <p:cNvPr id="4" name="図 3" descr="スクリーンショット 2014-11-05 15.00.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5" y="953783"/>
            <a:ext cx="8738675" cy="4900918"/>
          </a:xfrm>
          <a:prstGeom prst="rect">
            <a:avLst/>
          </a:prstGeom>
        </p:spPr>
      </p:pic>
      <p:sp>
        <p:nvSpPr>
          <p:cNvPr id="6" name="正方形/長方形 5"/>
          <p:cNvSpPr/>
          <p:nvPr/>
        </p:nvSpPr>
        <p:spPr>
          <a:xfrm>
            <a:off x="233479" y="6000233"/>
            <a:ext cx="4378122" cy="646331"/>
          </a:xfrm>
          <a:prstGeom prst="rect">
            <a:avLst/>
          </a:prstGeom>
        </p:spPr>
        <p:txBody>
          <a:bodyPr wrap="none">
            <a:spAutoFit/>
          </a:bodyPr>
          <a:lstStyle/>
          <a:p>
            <a:r>
              <a:rPr lang="ja-JP" altLang="en-US" sz="1200" dirty="0"/>
              <a:t>日経</a:t>
            </a:r>
            <a:r>
              <a:rPr lang="en-US" altLang="ja-JP" sz="1200" dirty="0"/>
              <a:t>BP </a:t>
            </a:r>
            <a:r>
              <a:rPr lang="en-US" altLang="ja-JP" sz="1200" dirty="0" err="1"/>
              <a:t>ITpro</a:t>
            </a:r>
            <a:r>
              <a:rPr lang="ja-JP" altLang="en-US" sz="1200" dirty="0"/>
              <a:t>　</a:t>
            </a:r>
            <a:r>
              <a:rPr lang="en-US" altLang="ja-JP" sz="1200" dirty="0" err="1"/>
              <a:t>IoT</a:t>
            </a:r>
            <a:r>
              <a:rPr lang="en-US" altLang="ja-JP" sz="1200" dirty="0"/>
              <a:t> japan</a:t>
            </a:r>
            <a:r>
              <a:rPr lang="ja-JP" altLang="en-US" sz="1200" dirty="0"/>
              <a:t>パネル討議</a:t>
            </a:r>
            <a:r>
              <a:rPr lang="ja-JP" altLang="en-US" sz="1200" dirty="0" smtClean="0"/>
              <a:t>資料</a:t>
            </a:r>
            <a:endParaRPr lang="en-US" altLang="ja-JP" sz="1200" dirty="0" smtClean="0"/>
          </a:p>
          <a:p>
            <a:r>
              <a:rPr lang="ja-JP" altLang="en-US" sz="1200" dirty="0" smtClean="0"/>
              <a:t>シスコシステムズ合同会社</a:t>
            </a:r>
            <a:r>
              <a:rPr lang="ja-JP" altLang="en-US" sz="1200" dirty="0"/>
              <a:t>　シスココンサルティングサービス</a:t>
            </a:r>
            <a:r>
              <a:rPr lang="en-US" altLang="ja-JP" sz="1200" dirty="0" smtClean="0"/>
              <a:t>2014</a:t>
            </a:r>
            <a:r>
              <a:rPr lang="ja-JP" altLang="en-US" sz="1200" dirty="0" smtClean="0"/>
              <a:t>　</a:t>
            </a:r>
            <a:endParaRPr lang="en-US" altLang="ja-JP" sz="1200" dirty="0" smtClean="0"/>
          </a:p>
          <a:p>
            <a:r>
              <a:rPr lang="ja-JP" altLang="en-US" sz="1200" dirty="0" smtClean="0"/>
              <a:t>シニアパートナー　八子知礼</a:t>
            </a:r>
            <a:endParaRPr lang="ja-JP" altLang="en-US" sz="1200" dirty="0"/>
          </a:p>
        </p:txBody>
      </p:sp>
      <p:sp>
        <p:nvSpPr>
          <p:cNvPr id="7" name="正方形/長方形 6"/>
          <p:cNvSpPr/>
          <p:nvPr/>
        </p:nvSpPr>
        <p:spPr>
          <a:xfrm>
            <a:off x="4367750" y="6369565"/>
            <a:ext cx="4572000" cy="276999"/>
          </a:xfrm>
          <a:prstGeom prst="rect">
            <a:avLst/>
          </a:prstGeom>
        </p:spPr>
        <p:txBody>
          <a:bodyPr>
            <a:spAutoFit/>
          </a:bodyPr>
          <a:lstStyle/>
          <a:p>
            <a:pPr algn="r"/>
            <a:r>
              <a:rPr lang="en-US" altLang="ja-JP" sz="1200" dirty="0"/>
              <a:t>http://</a:t>
            </a:r>
            <a:r>
              <a:rPr lang="en-US" altLang="ja-JP" sz="1200" dirty="0" err="1"/>
              <a:t>www.slideshare.net</a:t>
            </a:r>
            <a:r>
              <a:rPr lang="en-US" altLang="ja-JP" sz="1200" dirty="0"/>
              <a:t>/tomokyun85/bp-itiot-japan141017</a:t>
            </a:r>
            <a:endParaRPr lang="ja-JP" altLang="en-US" sz="1200" dirty="0"/>
          </a:p>
        </p:txBody>
      </p:sp>
    </p:spTree>
    <p:extLst>
      <p:ext uri="{BB962C8B-B14F-4D97-AF65-F5344CB8AC3E}">
        <p14:creationId xmlns:p14="http://schemas.microsoft.com/office/powerpoint/2010/main" val="14692583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4</a:t>
            </a:r>
            <a:r>
              <a:rPr kumimoji="1" lang="ja-JP" altLang="en-US" dirty="0" smtClean="0"/>
              <a:t>次産業革命と</a:t>
            </a:r>
            <a:r>
              <a:rPr kumimoji="1" lang="en-US" altLang="ja-JP" dirty="0" err="1" smtClean="0"/>
              <a:t>IoT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27</a:t>
            </a:fld>
            <a:endParaRPr kumimoji="1" lang="ja-JP" altLang="en-US"/>
          </a:p>
        </p:txBody>
      </p:sp>
      <p:pic>
        <p:nvPicPr>
          <p:cNvPr id="4" name="図 3" descr="96958A9C93819499E0E1E2E0958DE0E1E2E3E0E2E3E6E2E2E2E2E2E2-DSXZZO6575000023012014000000-PB1-11.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1250" y="1222039"/>
            <a:ext cx="7340888" cy="5478138"/>
          </a:xfrm>
          <a:prstGeom prst="rect">
            <a:avLst/>
          </a:prstGeom>
        </p:spPr>
      </p:pic>
      <p:sp>
        <p:nvSpPr>
          <p:cNvPr id="5" name="正方形/長方形 4"/>
          <p:cNvSpPr/>
          <p:nvPr/>
        </p:nvSpPr>
        <p:spPr>
          <a:xfrm>
            <a:off x="3323273" y="6405481"/>
            <a:ext cx="4572000" cy="246221"/>
          </a:xfrm>
          <a:prstGeom prst="rect">
            <a:avLst/>
          </a:prstGeom>
        </p:spPr>
        <p:txBody>
          <a:bodyPr>
            <a:spAutoFit/>
          </a:bodyPr>
          <a:lstStyle/>
          <a:p>
            <a:pPr algn="r"/>
            <a:r>
              <a:rPr lang="en-US" altLang="ja-JP" sz="1000" dirty="0"/>
              <a:t>Recommendations for implementing the strategic initiative INDUSTRIE 4.0</a:t>
            </a:r>
            <a:endParaRPr lang="ja-JP" altLang="en-US" sz="1000" dirty="0"/>
          </a:p>
        </p:txBody>
      </p:sp>
      <p:sp>
        <p:nvSpPr>
          <p:cNvPr id="6" name="テキスト ボックス 5"/>
          <p:cNvSpPr txBox="1"/>
          <p:nvPr/>
        </p:nvSpPr>
        <p:spPr>
          <a:xfrm>
            <a:off x="1142855" y="777880"/>
            <a:ext cx="1658627" cy="338554"/>
          </a:xfrm>
          <a:prstGeom prst="rect">
            <a:avLst/>
          </a:prstGeom>
          <a:noFill/>
        </p:spPr>
        <p:txBody>
          <a:bodyPr wrap="none" rtlCol="0">
            <a:spAutoFit/>
          </a:bodyPr>
          <a:lstStyle/>
          <a:p>
            <a:pPr algn="ctr"/>
            <a:r>
              <a:rPr lang="en-US" altLang="ja-JP" sz="1600" dirty="0" smtClean="0">
                <a:solidFill>
                  <a:srgbClr val="008000"/>
                </a:solidFill>
              </a:rPr>
              <a:t>【</a:t>
            </a:r>
            <a:r>
              <a:rPr lang="ja-JP" altLang="en-US" sz="1600" dirty="0" smtClean="0">
                <a:solidFill>
                  <a:srgbClr val="008000"/>
                </a:solidFill>
              </a:rPr>
              <a:t>第１次：機械化</a:t>
            </a:r>
            <a:r>
              <a:rPr lang="en-US" altLang="ja-JP" sz="1600" dirty="0" smtClean="0">
                <a:solidFill>
                  <a:srgbClr val="008000"/>
                </a:solidFill>
              </a:rPr>
              <a:t>】</a:t>
            </a:r>
            <a:endParaRPr lang="ja-JP" altLang="en-US" sz="1600" dirty="0">
              <a:solidFill>
                <a:srgbClr val="008000"/>
              </a:solidFill>
            </a:endParaRPr>
          </a:p>
        </p:txBody>
      </p:sp>
      <p:sp>
        <p:nvSpPr>
          <p:cNvPr id="7" name="テキスト ボックス 6"/>
          <p:cNvSpPr txBox="1"/>
          <p:nvPr/>
        </p:nvSpPr>
        <p:spPr>
          <a:xfrm>
            <a:off x="2738953" y="777880"/>
            <a:ext cx="1863812" cy="338554"/>
          </a:xfrm>
          <a:prstGeom prst="rect">
            <a:avLst/>
          </a:prstGeom>
          <a:noFill/>
        </p:spPr>
        <p:txBody>
          <a:bodyPr wrap="none" rtlCol="0">
            <a:spAutoFit/>
          </a:bodyPr>
          <a:lstStyle/>
          <a:p>
            <a:pPr algn="ctr"/>
            <a:r>
              <a:rPr lang="en-US" altLang="ja-JP" sz="1600" dirty="0" smtClean="0">
                <a:solidFill>
                  <a:srgbClr val="008000"/>
                </a:solidFill>
              </a:rPr>
              <a:t>【</a:t>
            </a:r>
            <a:r>
              <a:rPr lang="ja-JP" altLang="en-US" sz="1600" dirty="0" smtClean="0">
                <a:solidFill>
                  <a:srgbClr val="008000"/>
                </a:solidFill>
              </a:rPr>
              <a:t>第２次：電力活用</a:t>
            </a:r>
            <a:r>
              <a:rPr lang="en-US" altLang="ja-JP" sz="1600" dirty="0" smtClean="0">
                <a:solidFill>
                  <a:srgbClr val="008000"/>
                </a:solidFill>
              </a:rPr>
              <a:t>】</a:t>
            </a:r>
            <a:endParaRPr lang="ja-JP" altLang="en-US" sz="1600" dirty="0">
              <a:solidFill>
                <a:srgbClr val="008000"/>
              </a:solidFill>
            </a:endParaRPr>
          </a:p>
        </p:txBody>
      </p:sp>
      <p:sp>
        <p:nvSpPr>
          <p:cNvPr id="8" name="テキスト ボックス 7"/>
          <p:cNvSpPr txBox="1"/>
          <p:nvPr/>
        </p:nvSpPr>
        <p:spPr>
          <a:xfrm>
            <a:off x="4534907" y="777880"/>
            <a:ext cx="1658627" cy="338554"/>
          </a:xfrm>
          <a:prstGeom prst="rect">
            <a:avLst/>
          </a:prstGeom>
          <a:noFill/>
        </p:spPr>
        <p:txBody>
          <a:bodyPr wrap="none" rtlCol="0">
            <a:spAutoFit/>
          </a:bodyPr>
          <a:lstStyle/>
          <a:p>
            <a:pPr algn="ctr"/>
            <a:r>
              <a:rPr lang="en-US" altLang="ja-JP" sz="1600" dirty="0" smtClean="0">
                <a:solidFill>
                  <a:srgbClr val="008000"/>
                </a:solidFill>
              </a:rPr>
              <a:t>【</a:t>
            </a:r>
            <a:r>
              <a:rPr lang="ja-JP" altLang="en-US" sz="1600" dirty="0" smtClean="0">
                <a:solidFill>
                  <a:srgbClr val="008000"/>
                </a:solidFill>
              </a:rPr>
              <a:t>第３次：自動化</a:t>
            </a:r>
            <a:r>
              <a:rPr lang="en-US" altLang="ja-JP" sz="1600" dirty="0" smtClean="0">
                <a:solidFill>
                  <a:srgbClr val="008000"/>
                </a:solidFill>
              </a:rPr>
              <a:t>】</a:t>
            </a:r>
            <a:endParaRPr lang="ja-JP" altLang="en-US" sz="1600" dirty="0">
              <a:solidFill>
                <a:srgbClr val="008000"/>
              </a:solidFill>
            </a:endParaRPr>
          </a:p>
        </p:txBody>
      </p:sp>
      <p:sp>
        <p:nvSpPr>
          <p:cNvPr id="9" name="テキスト ボックス 8"/>
          <p:cNvSpPr txBox="1"/>
          <p:nvPr/>
        </p:nvSpPr>
        <p:spPr>
          <a:xfrm>
            <a:off x="6141599" y="775265"/>
            <a:ext cx="1863812" cy="338554"/>
          </a:xfrm>
          <a:prstGeom prst="rect">
            <a:avLst/>
          </a:prstGeom>
          <a:noFill/>
        </p:spPr>
        <p:txBody>
          <a:bodyPr wrap="none" rtlCol="0">
            <a:spAutoFit/>
          </a:bodyPr>
          <a:lstStyle/>
          <a:p>
            <a:pPr algn="ctr"/>
            <a:r>
              <a:rPr lang="en-US" altLang="ja-JP" sz="1600" dirty="0" smtClean="0">
                <a:solidFill>
                  <a:srgbClr val="008000"/>
                </a:solidFill>
              </a:rPr>
              <a:t>【</a:t>
            </a:r>
            <a:r>
              <a:rPr lang="ja-JP" altLang="en-US" sz="1600" dirty="0" smtClean="0">
                <a:solidFill>
                  <a:srgbClr val="008000"/>
                </a:solidFill>
              </a:rPr>
              <a:t>第４次：自律連携</a:t>
            </a:r>
            <a:r>
              <a:rPr lang="en-US" altLang="ja-JP" sz="1600" dirty="0" smtClean="0">
                <a:solidFill>
                  <a:srgbClr val="008000"/>
                </a:solidFill>
              </a:rPr>
              <a:t>】</a:t>
            </a:r>
            <a:endParaRPr lang="ja-JP" altLang="en-US" sz="1600" dirty="0">
              <a:solidFill>
                <a:srgbClr val="008000"/>
              </a:solidFill>
            </a:endParaRPr>
          </a:p>
        </p:txBody>
      </p:sp>
      <p:sp>
        <p:nvSpPr>
          <p:cNvPr id="10" name="テキスト ボックス 9"/>
          <p:cNvSpPr txBox="1"/>
          <p:nvPr/>
        </p:nvSpPr>
        <p:spPr>
          <a:xfrm>
            <a:off x="6141599" y="1010597"/>
            <a:ext cx="1818458" cy="276999"/>
          </a:xfrm>
          <a:prstGeom prst="rect">
            <a:avLst/>
          </a:prstGeom>
          <a:noFill/>
        </p:spPr>
        <p:txBody>
          <a:bodyPr wrap="square" rtlCol="0">
            <a:spAutoFit/>
          </a:bodyPr>
          <a:lstStyle/>
          <a:p>
            <a:pPr algn="ctr"/>
            <a:r>
              <a:rPr lang="en-US" altLang="ja-JP" sz="1200" dirty="0" smtClean="0">
                <a:solidFill>
                  <a:srgbClr val="008000"/>
                </a:solidFill>
              </a:rPr>
              <a:t>Cyber-Physical System </a:t>
            </a:r>
            <a:endParaRPr kumimoji="1" lang="ja-JP" altLang="en-US" sz="1200" dirty="0">
              <a:solidFill>
                <a:srgbClr val="008000"/>
              </a:solidFill>
            </a:endParaRPr>
          </a:p>
        </p:txBody>
      </p:sp>
      <p:sp>
        <p:nvSpPr>
          <p:cNvPr id="11" name="正方形/長方形 10"/>
          <p:cNvSpPr/>
          <p:nvPr/>
        </p:nvSpPr>
        <p:spPr>
          <a:xfrm>
            <a:off x="1201949" y="1222039"/>
            <a:ext cx="1566086" cy="814380"/>
          </a:xfrm>
          <a:prstGeom prst="rect">
            <a:avLst/>
          </a:prstGeom>
          <a:solidFill>
            <a:srgbClr val="77933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l"/>
            </a:pPr>
            <a:r>
              <a:rPr kumimoji="1" lang="ja-JP" altLang="en-US" sz="1050" dirty="0" smtClean="0">
                <a:solidFill>
                  <a:srgbClr val="FFFFFF"/>
                </a:solidFill>
                <a:latin typeface="ＭＳ Ｐゴシック"/>
                <a:ea typeface="ＭＳ Ｐゴシック"/>
                <a:cs typeface="ＭＳ Ｐゴシック"/>
              </a:rPr>
              <a:t>蒸気機関</a:t>
            </a:r>
            <a:endParaRPr kumimoji="1" lang="en-US" altLang="ja-JP" sz="1050" dirty="0" smtClean="0">
              <a:solidFill>
                <a:srgbClr val="FFFFFF"/>
              </a:solidFill>
              <a:latin typeface="ＭＳ Ｐゴシック"/>
              <a:ea typeface="ＭＳ Ｐゴシック"/>
              <a:cs typeface="ＭＳ Ｐゴシック"/>
            </a:endParaRPr>
          </a:p>
          <a:p>
            <a:pPr marL="171450" indent="-171450">
              <a:buFont typeface="Wingdings" charset="2"/>
              <a:buChar char="l"/>
            </a:pPr>
            <a:r>
              <a:rPr lang="ja-JP" altLang="en-US" sz="1050" dirty="0" smtClean="0">
                <a:solidFill>
                  <a:srgbClr val="FFFFFF"/>
                </a:solidFill>
                <a:latin typeface="ＭＳ Ｐゴシック"/>
                <a:ea typeface="ＭＳ Ｐゴシック"/>
                <a:cs typeface="ＭＳ Ｐゴシック"/>
              </a:rPr>
              <a:t>大量生産</a:t>
            </a:r>
            <a:endParaRPr lang="en-US" altLang="ja-JP" sz="1050" dirty="0" smtClean="0">
              <a:solidFill>
                <a:srgbClr val="FFFFFF"/>
              </a:solidFill>
              <a:latin typeface="ＭＳ Ｐゴシック"/>
              <a:ea typeface="ＭＳ Ｐゴシック"/>
              <a:cs typeface="ＭＳ Ｐゴシック"/>
            </a:endParaRPr>
          </a:p>
          <a:p>
            <a:pPr marL="171450" indent="-171450">
              <a:buFont typeface="Wingdings" charset="2"/>
              <a:buChar char="l"/>
            </a:pPr>
            <a:r>
              <a:rPr kumimoji="1" lang="ja-JP" altLang="en-US" sz="1050" dirty="0" smtClean="0">
                <a:solidFill>
                  <a:srgbClr val="FFFFFF"/>
                </a:solidFill>
                <a:latin typeface="ＭＳ Ｐゴシック"/>
                <a:ea typeface="ＭＳ Ｐゴシック"/>
                <a:cs typeface="ＭＳ Ｐゴシック"/>
              </a:rPr>
              <a:t>移動手段の革新</a:t>
            </a:r>
            <a:endParaRPr kumimoji="1" lang="ja-JP" altLang="en-US" sz="1050" dirty="0">
              <a:solidFill>
                <a:srgbClr val="FFFFFF"/>
              </a:solidFill>
              <a:latin typeface="ＭＳ Ｐゴシック"/>
              <a:ea typeface="ＭＳ Ｐゴシック"/>
              <a:cs typeface="ＭＳ Ｐゴシック"/>
            </a:endParaRPr>
          </a:p>
        </p:txBody>
      </p:sp>
      <p:sp>
        <p:nvSpPr>
          <p:cNvPr id="12" name="正方形/長方形 11"/>
          <p:cNvSpPr/>
          <p:nvPr/>
        </p:nvSpPr>
        <p:spPr>
          <a:xfrm>
            <a:off x="2888730" y="1222039"/>
            <a:ext cx="1566086" cy="814380"/>
          </a:xfrm>
          <a:prstGeom prst="rect">
            <a:avLst/>
          </a:prstGeom>
          <a:solidFill>
            <a:srgbClr val="77933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l"/>
            </a:pPr>
            <a:r>
              <a:rPr lang="ja-JP" altLang="en-US" sz="1050" dirty="0" smtClean="0">
                <a:solidFill>
                  <a:srgbClr val="FFFFFF"/>
                </a:solidFill>
                <a:latin typeface="ＭＳ Ｐゴシック"/>
                <a:ea typeface="ＭＳ Ｐゴシック"/>
                <a:cs typeface="ＭＳ Ｐゴシック"/>
              </a:rPr>
              <a:t>電力</a:t>
            </a:r>
            <a:endParaRPr lang="en-US" altLang="ja-JP" sz="1050" dirty="0" smtClean="0">
              <a:solidFill>
                <a:srgbClr val="FFFFFF"/>
              </a:solidFill>
              <a:latin typeface="ＭＳ Ｐゴシック"/>
              <a:ea typeface="ＭＳ Ｐゴシック"/>
              <a:cs typeface="ＭＳ Ｐゴシック"/>
            </a:endParaRPr>
          </a:p>
          <a:p>
            <a:pPr marL="171450" indent="-171450">
              <a:buFont typeface="Wingdings" charset="2"/>
              <a:buChar char="l"/>
            </a:pPr>
            <a:r>
              <a:rPr lang="ja-JP" altLang="en-US" sz="1050" dirty="0" smtClean="0">
                <a:solidFill>
                  <a:srgbClr val="FFFFFF"/>
                </a:solidFill>
                <a:latin typeface="ＭＳ Ｐゴシック"/>
                <a:ea typeface="ＭＳ Ｐゴシック"/>
                <a:cs typeface="ＭＳ Ｐゴシック"/>
              </a:rPr>
              <a:t>科学的管理</a:t>
            </a:r>
            <a:endParaRPr lang="en-US" altLang="ja-JP" sz="1050" dirty="0" smtClean="0">
              <a:solidFill>
                <a:srgbClr val="FFFFFF"/>
              </a:solidFill>
              <a:latin typeface="ＭＳ Ｐゴシック"/>
              <a:ea typeface="ＭＳ Ｐゴシック"/>
              <a:cs typeface="ＭＳ Ｐゴシック"/>
            </a:endParaRPr>
          </a:p>
          <a:p>
            <a:pPr marL="171450" indent="-171450">
              <a:buFont typeface="Wingdings" charset="2"/>
              <a:buChar char="l"/>
            </a:pPr>
            <a:r>
              <a:rPr lang="ja-JP" altLang="en-US" sz="1050" dirty="0" smtClean="0">
                <a:solidFill>
                  <a:srgbClr val="FFFFFF"/>
                </a:solidFill>
                <a:latin typeface="ＭＳ Ｐゴシック"/>
                <a:ea typeface="ＭＳ Ｐゴシック"/>
                <a:cs typeface="ＭＳ Ｐゴシック"/>
              </a:rPr>
              <a:t>化学産業の発展</a:t>
            </a:r>
            <a:endParaRPr kumimoji="1" lang="ja-JP" altLang="en-US" sz="1050" dirty="0">
              <a:solidFill>
                <a:srgbClr val="FFFFFF"/>
              </a:solidFill>
              <a:latin typeface="ＭＳ Ｐゴシック"/>
              <a:ea typeface="ＭＳ Ｐゴシック"/>
              <a:cs typeface="ＭＳ Ｐゴシック"/>
            </a:endParaRPr>
          </a:p>
        </p:txBody>
      </p:sp>
      <p:sp>
        <p:nvSpPr>
          <p:cNvPr id="13" name="正方形/長方形 12"/>
          <p:cNvSpPr/>
          <p:nvPr/>
        </p:nvSpPr>
        <p:spPr>
          <a:xfrm>
            <a:off x="4608060" y="4217794"/>
            <a:ext cx="1566086" cy="814380"/>
          </a:xfrm>
          <a:prstGeom prst="rect">
            <a:avLst/>
          </a:prstGeom>
          <a:solidFill>
            <a:srgbClr val="77933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l"/>
            </a:pPr>
            <a:r>
              <a:rPr lang="ja-JP" altLang="en-US" sz="1050" dirty="0" smtClean="0">
                <a:solidFill>
                  <a:srgbClr val="FFFFFF"/>
                </a:solidFill>
                <a:latin typeface="ＭＳ Ｐゴシック"/>
                <a:ea typeface="ＭＳ Ｐゴシック"/>
                <a:cs typeface="ＭＳ Ｐゴシック"/>
              </a:rPr>
              <a:t>コンピュータ</a:t>
            </a:r>
            <a:endParaRPr lang="en-US" altLang="ja-JP" sz="1050" dirty="0" smtClean="0">
              <a:solidFill>
                <a:srgbClr val="FFFFFF"/>
              </a:solidFill>
              <a:latin typeface="ＭＳ Ｐゴシック"/>
              <a:ea typeface="ＭＳ Ｐゴシック"/>
              <a:cs typeface="ＭＳ Ｐゴシック"/>
            </a:endParaRPr>
          </a:p>
          <a:p>
            <a:pPr marL="171450" indent="-171450">
              <a:buFont typeface="Wingdings" charset="2"/>
              <a:buChar char="l"/>
            </a:pPr>
            <a:r>
              <a:rPr lang="ja-JP" altLang="en-US" sz="1050" dirty="0" smtClean="0">
                <a:solidFill>
                  <a:srgbClr val="FFFFFF"/>
                </a:solidFill>
                <a:latin typeface="ＭＳ Ｐゴシック"/>
                <a:ea typeface="ＭＳ Ｐゴシック"/>
                <a:cs typeface="ＭＳ Ｐゴシック"/>
              </a:rPr>
              <a:t>自動制御</a:t>
            </a:r>
            <a:endParaRPr lang="en-US" altLang="ja-JP" sz="1050" dirty="0" smtClean="0">
              <a:solidFill>
                <a:srgbClr val="FFFFFF"/>
              </a:solidFill>
              <a:latin typeface="ＭＳ Ｐゴシック"/>
              <a:ea typeface="ＭＳ Ｐゴシック"/>
              <a:cs typeface="ＭＳ Ｐゴシック"/>
            </a:endParaRPr>
          </a:p>
          <a:p>
            <a:pPr marL="171450" indent="-171450">
              <a:buFont typeface="Wingdings" charset="2"/>
              <a:buChar char="l"/>
            </a:pPr>
            <a:r>
              <a:rPr kumimoji="1" lang="ja-JP" altLang="en-US" sz="1050" dirty="0" smtClean="0">
                <a:solidFill>
                  <a:srgbClr val="FFFFFF"/>
                </a:solidFill>
                <a:latin typeface="ＭＳ Ｐゴシック"/>
                <a:ea typeface="ＭＳ Ｐゴシック"/>
                <a:cs typeface="ＭＳ Ｐゴシック"/>
              </a:rPr>
              <a:t>大量生産と品質安定</a:t>
            </a:r>
            <a:endParaRPr kumimoji="1" lang="ja-JP" altLang="en-US" sz="1050" dirty="0">
              <a:solidFill>
                <a:srgbClr val="FFFFFF"/>
              </a:solidFill>
              <a:latin typeface="ＭＳ Ｐゴシック"/>
              <a:ea typeface="ＭＳ Ｐゴシック"/>
              <a:cs typeface="ＭＳ Ｐゴシック"/>
            </a:endParaRPr>
          </a:p>
        </p:txBody>
      </p:sp>
      <p:sp>
        <p:nvSpPr>
          <p:cNvPr id="14" name="正方形/長方形 13"/>
          <p:cNvSpPr/>
          <p:nvPr/>
        </p:nvSpPr>
        <p:spPr>
          <a:xfrm>
            <a:off x="6232247" y="3141649"/>
            <a:ext cx="1566086" cy="814380"/>
          </a:xfrm>
          <a:prstGeom prst="rect">
            <a:avLst/>
          </a:prstGeom>
          <a:solidFill>
            <a:srgbClr val="77933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l"/>
            </a:pPr>
            <a:r>
              <a:rPr lang="en-US" altLang="ja-JP" sz="1050" dirty="0" err="1" smtClean="0">
                <a:solidFill>
                  <a:srgbClr val="FFFFFF"/>
                </a:solidFill>
                <a:latin typeface="ＭＳ Ｐゴシック"/>
                <a:ea typeface="ＭＳ Ｐゴシック"/>
                <a:cs typeface="ＭＳ Ｐゴシック"/>
              </a:rPr>
              <a:t>IoT</a:t>
            </a:r>
            <a:r>
              <a:rPr lang="en-US" altLang="ja-JP" sz="1050" dirty="0" smtClean="0">
                <a:solidFill>
                  <a:srgbClr val="FFFFFF"/>
                </a:solidFill>
                <a:latin typeface="ＭＳ Ｐゴシック"/>
                <a:ea typeface="ＭＳ Ｐゴシック"/>
                <a:cs typeface="ＭＳ Ｐゴシック"/>
              </a:rPr>
              <a:t>/M2M</a:t>
            </a:r>
          </a:p>
          <a:p>
            <a:pPr marL="171450" indent="-171450">
              <a:buFont typeface="Wingdings" charset="2"/>
              <a:buChar char="l"/>
            </a:pPr>
            <a:r>
              <a:rPr lang="ja-JP" altLang="en-US" sz="1050" dirty="0" smtClean="0">
                <a:solidFill>
                  <a:srgbClr val="FFFFFF"/>
                </a:solidFill>
                <a:latin typeface="ＭＳ Ｐゴシック"/>
                <a:ea typeface="ＭＳ Ｐゴシック"/>
                <a:cs typeface="ＭＳ Ｐゴシック"/>
              </a:rPr>
              <a:t>自律制御</a:t>
            </a:r>
          </a:p>
          <a:p>
            <a:pPr marL="171450" indent="-171450">
              <a:buFont typeface="Wingdings" charset="2"/>
              <a:buChar char="l"/>
            </a:pPr>
            <a:r>
              <a:rPr lang="ja-JP" altLang="en-US" sz="1050" dirty="0" smtClean="0">
                <a:solidFill>
                  <a:srgbClr val="FFFFFF"/>
                </a:solidFill>
                <a:latin typeface="ＭＳ Ｐゴシック"/>
                <a:ea typeface="ＭＳ Ｐゴシック"/>
                <a:cs typeface="ＭＳ Ｐゴシック"/>
              </a:rPr>
              <a:t>つながる工場</a:t>
            </a:r>
            <a:endParaRPr lang="en-US" altLang="ja-JP" sz="1050" dirty="0" smtClean="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5731634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4</a:t>
            </a:r>
            <a:r>
              <a:rPr kumimoji="1" lang="ja-JP" altLang="en-US" dirty="0" smtClean="0"/>
              <a:t>次産業革命と</a:t>
            </a:r>
            <a:r>
              <a:rPr kumimoji="1" lang="en-US" altLang="ja-JP" dirty="0" err="1" smtClean="0"/>
              <a:t>IoT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28</a:t>
            </a:fld>
            <a:endParaRPr kumimoji="1" lang="ja-JP" altLang="en-US"/>
          </a:p>
        </p:txBody>
      </p:sp>
      <p:sp>
        <p:nvSpPr>
          <p:cNvPr id="5" name="正方形/長方形 4"/>
          <p:cNvSpPr/>
          <p:nvPr/>
        </p:nvSpPr>
        <p:spPr>
          <a:xfrm>
            <a:off x="3323273" y="6405481"/>
            <a:ext cx="4572000" cy="246221"/>
          </a:xfrm>
          <a:prstGeom prst="rect">
            <a:avLst/>
          </a:prstGeom>
        </p:spPr>
        <p:txBody>
          <a:bodyPr>
            <a:spAutoFit/>
          </a:bodyPr>
          <a:lstStyle/>
          <a:p>
            <a:pPr algn="r"/>
            <a:r>
              <a:rPr lang="en-US" altLang="ja-JP" sz="1000" dirty="0"/>
              <a:t>Recommendations for implementing the strategic initiative INDUSTRIE 4.0</a:t>
            </a:r>
            <a:endParaRPr lang="ja-JP" altLang="en-US" sz="1000" dirty="0"/>
          </a:p>
        </p:txBody>
      </p:sp>
      <p:pic>
        <p:nvPicPr>
          <p:cNvPr id="12" name="図 11" descr="スクリーンショット 2015-01-11 16.58.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685" y="957851"/>
            <a:ext cx="6712588" cy="5370070"/>
          </a:xfrm>
          <a:prstGeom prst="rect">
            <a:avLst/>
          </a:prstGeom>
        </p:spPr>
      </p:pic>
    </p:spTree>
    <p:extLst>
      <p:ext uri="{BB962C8B-B14F-4D97-AF65-F5344CB8AC3E}">
        <p14:creationId xmlns:p14="http://schemas.microsoft.com/office/powerpoint/2010/main" val="31272150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4</a:t>
            </a:r>
            <a:r>
              <a:rPr kumimoji="1" lang="ja-JP" altLang="en-US" dirty="0" smtClean="0"/>
              <a:t>次産業革命と</a:t>
            </a:r>
            <a:r>
              <a:rPr kumimoji="1" lang="en-US" altLang="ja-JP" dirty="0" err="1" smtClean="0"/>
              <a:t>IoT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pic>
        <p:nvPicPr>
          <p:cNvPr id="12" name="図 11" descr="8fa39d9f-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8493" y="642384"/>
            <a:ext cx="3979071" cy="3572874"/>
          </a:xfrm>
          <a:prstGeom prst="rect">
            <a:avLst/>
          </a:prstGeom>
        </p:spPr>
      </p:pic>
      <p:pic>
        <p:nvPicPr>
          <p:cNvPr id="13" name="図 12" descr="5a7dae1d-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75427" y="642384"/>
            <a:ext cx="3809798" cy="3968540"/>
          </a:xfrm>
          <a:prstGeom prst="rect">
            <a:avLst/>
          </a:prstGeom>
        </p:spPr>
      </p:pic>
      <p:sp>
        <p:nvSpPr>
          <p:cNvPr id="14" name="二等辺三角形 13"/>
          <p:cNvSpPr/>
          <p:nvPr/>
        </p:nvSpPr>
        <p:spPr>
          <a:xfrm rot="5400000">
            <a:off x="4061846" y="2543403"/>
            <a:ext cx="1163297" cy="339325"/>
          </a:xfrm>
          <a:prstGeom prs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218494" y="4396442"/>
            <a:ext cx="4337754" cy="2123658"/>
          </a:xfrm>
          <a:prstGeom prst="rect">
            <a:avLst/>
          </a:prstGeom>
        </p:spPr>
        <p:txBody>
          <a:bodyPr wrap="square">
            <a:spAutoFit/>
          </a:bodyPr>
          <a:lstStyle/>
          <a:p>
            <a:pPr marL="171450" indent="-171450">
              <a:buFont typeface="Wingdings" charset="2"/>
              <a:buChar char="l"/>
            </a:pPr>
            <a:r>
              <a:rPr lang="ja-JP" altLang="en-US" sz="1200" dirty="0" smtClean="0"/>
              <a:t>決められた</a:t>
            </a:r>
            <a:r>
              <a:rPr lang="ja-JP" altLang="en-US" sz="1200" dirty="0"/>
              <a:t>工程に従って進められるライン生産方式</a:t>
            </a:r>
            <a:r>
              <a:rPr lang="ja-JP" altLang="en-US" sz="1200" dirty="0" smtClean="0"/>
              <a:t>が主流。</a:t>
            </a:r>
            <a:endParaRPr lang="en-US" altLang="ja-JP" sz="1200" dirty="0" smtClean="0"/>
          </a:p>
          <a:p>
            <a:pPr marL="171450" indent="-171450">
              <a:buFont typeface="Wingdings" charset="2"/>
              <a:buChar char="l"/>
            </a:pPr>
            <a:r>
              <a:rPr lang="ja-JP" altLang="en-US" sz="1200" dirty="0" smtClean="0"/>
              <a:t>混流生産もあるが、多くの製造</a:t>
            </a:r>
            <a:r>
              <a:rPr lang="ja-JP" altLang="en-US" sz="1200" dirty="0"/>
              <a:t>機械によるラインを組まないといけないので</a:t>
            </a:r>
            <a:r>
              <a:rPr lang="ja-JP" altLang="en-US" sz="1200" dirty="0" smtClean="0"/>
              <a:t>、製品</a:t>
            </a:r>
            <a:r>
              <a:rPr lang="ja-JP" altLang="en-US" sz="1200" dirty="0"/>
              <a:t>の仕様を多様化すること</a:t>
            </a:r>
            <a:r>
              <a:rPr lang="ja-JP" altLang="en-US" sz="1200" dirty="0" smtClean="0"/>
              <a:t>は簡単で</a:t>
            </a:r>
            <a:r>
              <a:rPr lang="ja-JP" altLang="en-US" sz="1200" dirty="0"/>
              <a:t>はない。</a:t>
            </a:r>
          </a:p>
          <a:p>
            <a:pPr marL="171450" indent="-171450">
              <a:buFont typeface="Wingdings" charset="2"/>
              <a:buChar char="l"/>
            </a:pPr>
            <a:r>
              <a:rPr lang="ja-JP" altLang="en-US" sz="1200" dirty="0" smtClean="0"/>
              <a:t>製造</a:t>
            </a:r>
            <a:r>
              <a:rPr lang="ja-JP" altLang="en-US" sz="1200" dirty="0"/>
              <a:t>実行</a:t>
            </a:r>
            <a:r>
              <a:rPr lang="ja-JP" altLang="en-US" sz="1200" dirty="0" smtClean="0"/>
              <a:t>システムは、本来</a:t>
            </a:r>
            <a:r>
              <a:rPr lang="ja-JP" altLang="en-US" sz="1200" dirty="0"/>
              <a:t>は生産ラインに柔軟性をもたらすはずだが</a:t>
            </a:r>
            <a:r>
              <a:rPr lang="ja-JP" altLang="en-US" sz="1200" dirty="0" smtClean="0"/>
              <a:t>、生産</a:t>
            </a:r>
            <a:r>
              <a:rPr lang="ja-JP" altLang="en-US" sz="1200" dirty="0"/>
              <a:t>ラインを構成するハードウェアの制約によって活用できる機能が</a:t>
            </a:r>
            <a:r>
              <a:rPr lang="ja-JP" altLang="en-US" sz="1200" dirty="0" smtClean="0"/>
              <a:t>限定的。</a:t>
            </a:r>
            <a:endParaRPr lang="ja-JP" altLang="en-US" sz="1200" dirty="0"/>
          </a:p>
          <a:p>
            <a:pPr marL="171450" indent="-171450">
              <a:buFont typeface="Wingdings" charset="2"/>
              <a:buChar char="l"/>
            </a:pPr>
            <a:r>
              <a:rPr lang="ja-JP" altLang="en-US" sz="1200" dirty="0" smtClean="0"/>
              <a:t>生産</a:t>
            </a:r>
            <a:r>
              <a:rPr lang="ja-JP" altLang="en-US" sz="1200" dirty="0"/>
              <a:t>ラインで働く人々も個々の現場で全体像が</a:t>
            </a:r>
            <a:r>
              <a:rPr lang="ja-JP" altLang="en-US" sz="1200" dirty="0" smtClean="0"/>
              <a:t>把握できず、定められた</a:t>
            </a:r>
            <a:r>
              <a:rPr lang="ja-JP" altLang="en-US" sz="1200" dirty="0"/>
              <a:t>役割を果たすための作業を</a:t>
            </a:r>
            <a:r>
              <a:rPr lang="ja-JP" altLang="en-US" sz="1200" dirty="0" smtClean="0"/>
              <a:t>行う。</a:t>
            </a:r>
            <a:endParaRPr lang="ja-JP" altLang="en-US" sz="1200" dirty="0"/>
          </a:p>
          <a:p>
            <a:pPr marL="171450" indent="-171450">
              <a:buFont typeface="Wingdings" charset="2"/>
              <a:buChar char="l"/>
            </a:pPr>
            <a:r>
              <a:rPr lang="ja-JP" altLang="en-US" sz="1200" dirty="0" smtClean="0"/>
              <a:t>結果</a:t>
            </a:r>
            <a:r>
              <a:rPr lang="ja-JP" altLang="en-US" sz="1200" dirty="0"/>
              <a:t>としてリアルタイムで顧客ごとの個別の要望に応えること</a:t>
            </a:r>
            <a:r>
              <a:rPr lang="ja-JP" altLang="en-US" sz="1200" dirty="0" smtClean="0"/>
              <a:t>は難しく、要望が</a:t>
            </a:r>
            <a:r>
              <a:rPr lang="ja-JP" altLang="en-US" sz="1200" dirty="0"/>
              <a:t>あったとしても</a:t>
            </a:r>
            <a:r>
              <a:rPr lang="ja-JP" altLang="en-US" sz="1200" dirty="0" smtClean="0"/>
              <a:t>、生産</a:t>
            </a:r>
            <a:r>
              <a:rPr lang="ja-JP" altLang="en-US" sz="1200" dirty="0"/>
              <a:t>現場で動的に実現すること</a:t>
            </a:r>
            <a:r>
              <a:rPr lang="ja-JP" altLang="en-US" sz="1200" dirty="0" smtClean="0"/>
              <a:t>は困難。</a:t>
            </a:r>
            <a:endParaRPr lang="ja-JP" altLang="en-US" sz="1200" dirty="0"/>
          </a:p>
        </p:txBody>
      </p:sp>
      <p:sp>
        <p:nvSpPr>
          <p:cNvPr id="16" name="正方形/長方形 15"/>
          <p:cNvSpPr/>
          <p:nvPr/>
        </p:nvSpPr>
        <p:spPr>
          <a:xfrm>
            <a:off x="4763369" y="4729254"/>
            <a:ext cx="4337754" cy="1569660"/>
          </a:xfrm>
          <a:prstGeom prst="rect">
            <a:avLst/>
          </a:prstGeom>
        </p:spPr>
        <p:txBody>
          <a:bodyPr wrap="square">
            <a:spAutoFit/>
          </a:bodyPr>
          <a:lstStyle/>
          <a:p>
            <a:pPr marL="171450" indent="-171450">
              <a:buFont typeface="Wingdings" charset="2"/>
              <a:buChar char="l"/>
            </a:pPr>
            <a:r>
              <a:rPr lang="ja-JP" altLang="en-US" sz="1200" dirty="0" smtClean="0"/>
              <a:t>製品個々の仕様ごとに工程の組み替えがダイナミックに行われる（ダイナミックセル・システム）。</a:t>
            </a:r>
            <a:endParaRPr lang="en-US" altLang="ja-JP" sz="1200" dirty="0" smtClean="0"/>
          </a:p>
          <a:p>
            <a:pPr marL="171450" indent="-171450">
              <a:buFont typeface="Wingdings" charset="2"/>
              <a:buChar char="l"/>
            </a:pPr>
            <a:r>
              <a:rPr lang="ja-JP" altLang="en-US" sz="1200" dirty="0" smtClean="0"/>
              <a:t>顧客、機械、設備、部材、製品、作業者の情報が全て収集連携され、製品毎に個別最適化された工程を自動的に作る。</a:t>
            </a:r>
            <a:endParaRPr lang="en-US" altLang="ja-JP" sz="1200" dirty="0" smtClean="0"/>
          </a:p>
          <a:p>
            <a:pPr marL="171450" indent="-171450">
              <a:buFont typeface="Wingdings" charset="2"/>
              <a:buChar char="l"/>
            </a:pPr>
            <a:r>
              <a:rPr lang="ja-JP" altLang="en-US" sz="1200" dirty="0" smtClean="0"/>
              <a:t>生産工程は、コンピューター上で構築・検証され、それに合わせた実際の工程が実行される（</a:t>
            </a:r>
            <a:r>
              <a:rPr lang="en-US" altLang="ja-JP" sz="1200" dirty="0" smtClean="0"/>
              <a:t>Cyber-Physical System</a:t>
            </a:r>
            <a:r>
              <a:rPr lang="ja-JP" altLang="en-US" sz="1200" dirty="0" smtClean="0"/>
              <a:t>）。</a:t>
            </a:r>
            <a:endParaRPr lang="ja-JP" altLang="en-US" sz="1200" dirty="0"/>
          </a:p>
          <a:p>
            <a:pPr marL="171450" indent="-171450">
              <a:buFont typeface="Wingdings" charset="2"/>
              <a:buChar char="l"/>
            </a:pPr>
            <a:r>
              <a:rPr lang="ja-JP" altLang="en-US" sz="1200" dirty="0" smtClean="0"/>
              <a:t>結果</a:t>
            </a:r>
            <a:r>
              <a:rPr lang="ja-JP" altLang="en-US" sz="1200" dirty="0"/>
              <a:t>としてリアルタイムで顧客ごとの個別の要望に応える</a:t>
            </a:r>
            <a:r>
              <a:rPr lang="ja-JP" altLang="en-US" sz="1200" dirty="0" smtClean="0"/>
              <a:t>ことができ、要望があれば、生産</a:t>
            </a:r>
            <a:r>
              <a:rPr lang="ja-JP" altLang="en-US" sz="1200" dirty="0"/>
              <a:t>現場で動的に実現</a:t>
            </a:r>
            <a:r>
              <a:rPr lang="ja-JP" altLang="en-US" sz="1200" dirty="0" smtClean="0"/>
              <a:t>する。</a:t>
            </a:r>
            <a:endParaRPr lang="ja-JP" altLang="en-US" sz="1200" dirty="0"/>
          </a:p>
        </p:txBody>
      </p:sp>
      <p:sp>
        <p:nvSpPr>
          <p:cNvPr id="17" name="正方形/長方形 16"/>
          <p:cNvSpPr/>
          <p:nvPr/>
        </p:nvSpPr>
        <p:spPr>
          <a:xfrm>
            <a:off x="4493846" y="6366701"/>
            <a:ext cx="4572000" cy="246221"/>
          </a:xfrm>
          <a:prstGeom prst="rect">
            <a:avLst/>
          </a:prstGeom>
        </p:spPr>
        <p:txBody>
          <a:bodyPr>
            <a:spAutoFit/>
          </a:bodyPr>
          <a:lstStyle/>
          <a:p>
            <a:pPr algn="r"/>
            <a:r>
              <a:rPr lang="en-US" altLang="ja-JP" sz="1000" dirty="0"/>
              <a:t>http://</a:t>
            </a:r>
            <a:r>
              <a:rPr lang="en-US" altLang="ja-JP" sz="1000" dirty="0" err="1"/>
              <a:t>blog.livedoor.jp</a:t>
            </a:r>
            <a:r>
              <a:rPr lang="en-US" altLang="ja-JP" sz="1000" dirty="0"/>
              <a:t>/ail01u9j10taw/archives/4075532.html</a:t>
            </a:r>
            <a:endParaRPr lang="ja-JP" altLang="en-US" sz="1000" dirty="0"/>
          </a:p>
        </p:txBody>
      </p:sp>
    </p:spTree>
    <p:extLst>
      <p:ext uri="{BB962C8B-B14F-4D97-AF65-F5344CB8AC3E}">
        <p14:creationId xmlns:p14="http://schemas.microsoft.com/office/powerpoint/2010/main" val="9099691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モノとデータがつながる時代</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5" name="図 4"/>
          <p:cNvPicPr>
            <a:picLocks noChangeAspect="1"/>
          </p:cNvPicPr>
          <p:nvPr/>
        </p:nvPicPr>
        <p:blipFill>
          <a:blip r:embed="rId3"/>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179345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4</a:t>
            </a:r>
            <a:r>
              <a:rPr kumimoji="1" lang="ja-JP" altLang="en-US" dirty="0" smtClean="0"/>
              <a:t>次産業革命と</a:t>
            </a:r>
            <a:r>
              <a:rPr kumimoji="1" lang="en-US" altLang="ja-JP" dirty="0" err="1" smtClean="0"/>
              <a:t>IoT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pic>
        <p:nvPicPr>
          <p:cNvPr id="14" name="図 13" descr="acatech-Smart-Facto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567" y="996478"/>
            <a:ext cx="5994403" cy="4616926"/>
          </a:xfrm>
          <a:prstGeom prst="rect">
            <a:avLst/>
          </a:prstGeom>
        </p:spPr>
      </p:pic>
      <p:pic>
        <p:nvPicPr>
          <p:cNvPr id="17" name="図 16" descr="T3-Industry-4.0-03-BB-1405-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30" y="787038"/>
            <a:ext cx="7580611" cy="5378982"/>
          </a:xfrm>
          <a:prstGeom prst="rect">
            <a:avLst/>
          </a:prstGeom>
        </p:spPr>
      </p:pic>
      <p:sp>
        <p:nvSpPr>
          <p:cNvPr id="16" name="テキスト ボックス 15"/>
          <p:cNvSpPr txBox="1"/>
          <p:nvPr/>
        </p:nvSpPr>
        <p:spPr>
          <a:xfrm>
            <a:off x="2472006" y="5920101"/>
            <a:ext cx="3943107" cy="584776"/>
          </a:xfrm>
          <a:prstGeom prst="rect">
            <a:avLst/>
          </a:prstGeom>
          <a:noFill/>
        </p:spPr>
        <p:txBody>
          <a:bodyPr wrap="none" rtlCol="0">
            <a:spAutoFit/>
          </a:bodyPr>
          <a:lstStyle/>
          <a:p>
            <a:pPr algn="ctr"/>
            <a:r>
              <a:rPr lang="en-US" altLang="ja-JP" sz="3200" dirty="0" smtClean="0">
                <a:solidFill>
                  <a:schemeClr val="tx1">
                    <a:lumMod val="50000"/>
                    <a:lumOff val="50000"/>
                  </a:schemeClr>
                </a:solidFill>
              </a:rPr>
              <a:t>Cyber-Physical System </a:t>
            </a:r>
            <a:endParaRPr kumimoji="1" lang="ja-JP" altLang="en-US" sz="3200" dirty="0">
              <a:solidFill>
                <a:schemeClr val="tx1">
                  <a:lumMod val="50000"/>
                  <a:lumOff val="50000"/>
                </a:schemeClr>
              </a:solidFill>
            </a:endParaRPr>
          </a:p>
        </p:txBody>
      </p:sp>
    </p:spTree>
    <p:extLst>
      <p:ext uri="{BB962C8B-B14F-4D97-AF65-F5344CB8AC3E}">
        <p14:creationId xmlns:p14="http://schemas.microsoft.com/office/powerpoint/2010/main" val="11945224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312615" y="827128"/>
            <a:ext cx="8525282" cy="5737795"/>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Cyber-Physical Systems</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31</a:t>
            </a:fld>
            <a:endParaRPr kumimoji="1" lang="ja-JP" altLang="en-US"/>
          </a:p>
        </p:txBody>
      </p:sp>
      <p:sp>
        <p:nvSpPr>
          <p:cNvPr id="4" name="正方形/長方形 3"/>
          <p:cNvSpPr/>
          <p:nvPr/>
        </p:nvSpPr>
        <p:spPr>
          <a:xfrm>
            <a:off x="434049" y="918773"/>
            <a:ext cx="8272728" cy="238886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434049" y="4094339"/>
            <a:ext cx="8272728" cy="238886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3306203" y="1086249"/>
            <a:ext cx="2210156" cy="2084103"/>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円柱 5"/>
          <p:cNvSpPr/>
          <p:nvPr/>
        </p:nvSpPr>
        <p:spPr>
          <a:xfrm>
            <a:off x="2279487" y="1223018"/>
            <a:ext cx="2058052" cy="1771487"/>
          </a:xfrm>
          <a:prstGeom prst="can">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smtClean="0">
                <a:solidFill>
                  <a:srgbClr val="FFFFFF"/>
                </a:solidFill>
                <a:latin typeface="メイリオ"/>
                <a:ea typeface="メイリオ"/>
                <a:cs typeface="メイリオ"/>
              </a:rPr>
              <a:t>データ</a:t>
            </a:r>
            <a:endParaRPr kumimoji="1" lang="en-US" altLang="ja-JP" sz="3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（ビッグ・データ）</a:t>
            </a:r>
            <a:endParaRPr kumimoji="1" lang="ja-JP" altLang="en-US" sz="1200" dirty="0">
              <a:solidFill>
                <a:srgbClr val="FFFFFF"/>
              </a:solidFill>
              <a:latin typeface="メイリオ"/>
              <a:ea typeface="メイリオ"/>
              <a:cs typeface="メイリオ"/>
            </a:endParaRPr>
          </a:p>
        </p:txBody>
      </p:sp>
      <p:sp>
        <p:nvSpPr>
          <p:cNvPr id="8" name="正方形/長方形 7"/>
          <p:cNvSpPr/>
          <p:nvPr/>
        </p:nvSpPr>
        <p:spPr>
          <a:xfrm>
            <a:off x="6171844" y="1086249"/>
            <a:ext cx="2210156" cy="208410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9" name="ホームベース 8"/>
          <p:cNvSpPr/>
          <p:nvPr/>
        </p:nvSpPr>
        <p:spPr>
          <a:xfrm>
            <a:off x="5724084" y="1223018"/>
            <a:ext cx="1636349" cy="488462"/>
          </a:xfrm>
          <a:prstGeom prst="homePlat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モデル</a:t>
            </a:r>
            <a:endParaRPr kumimoji="1" lang="ja-JP" altLang="en-US" sz="1200" dirty="0">
              <a:solidFill>
                <a:srgbClr val="FFFFFF"/>
              </a:solidFill>
              <a:latin typeface="メイリオ"/>
              <a:ea typeface="メイリオ"/>
              <a:cs typeface="メイリオ"/>
            </a:endParaRPr>
          </a:p>
        </p:txBody>
      </p:sp>
      <p:sp>
        <p:nvSpPr>
          <p:cNvPr id="10" name="ホームベース 9"/>
          <p:cNvSpPr/>
          <p:nvPr/>
        </p:nvSpPr>
        <p:spPr>
          <a:xfrm>
            <a:off x="5724084" y="1864328"/>
            <a:ext cx="1636349" cy="488462"/>
          </a:xfrm>
          <a:prstGeom prst="homePlat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ソリューション</a:t>
            </a:r>
            <a:endParaRPr kumimoji="1" lang="ja-JP" altLang="en-US" sz="1200" dirty="0">
              <a:solidFill>
                <a:srgbClr val="FFFFFF"/>
              </a:solidFill>
              <a:latin typeface="メイリオ"/>
              <a:ea typeface="メイリオ"/>
              <a:cs typeface="メイリオ"/>
            </a:endParaRPr>
          </a:p>
        </p:txBody>
      </p:sp>
      <p:sp>
        <p:nvSpPr>
          <p:cNvPr id="11" name="ホームベース 10"/>
          <p:cNvSpPr/>
          <p:nvPr/>
        </p:nvSpPr>
        <p:spPr>
          <a:xfrm>
            <a:off x="4983254" y="2506043"/>
            <a:ext cx="2377179" cy="488462"/>
          </a:xfrm>
          <a:prstGeom prst="homePlate">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800000"/>
                </a:solidFill>
                <a:latin typeface="メイリオ"/>
                <a:ea typeface="メイリオ"/>
                <a:cs typeface="メイリオ"/>
              </a:rPr>
              <a:t>知見</a:t>
            </a:r>
            <a:r>
              <a:rPr kumimoji="1" lang="ja-JP" altLang="en-US" sz="1200" dirty="0" smtClean="0">
                <a:solidFill>
                  <a:srgbClr val="800000"/>
                </a:solidFill>
                <a:latin typeface="メイリオ"/>
                <a:ea typeface="メイリオ"/>
                <a:cs typeface="メイリオ"/>
              </a:rPr>
              <a:t>・最適化</a:t>
            </a:r>
            <a:endParaRPr kumimoji="1" lang="ja-JP" altLang="en-US" sz="1200" dirty="0">
              <a:solidFill>
                <a:srgbClr val="800000"/>
              </a:solidFill>
              <a:latin typeface="メイリオ"/>
              <a:ea typeface="メイリオ"/>
              <a:cs typeface="メイリオ"/>
            </a:endParaRPr>
          </a:p>
        </p:txBody>
      </p:sp>
      <p:sp>
        <p:nvSpPr>
          <p:cNvPr id="12" name="テキスト ボックス 11"/>
          <p:cNvSpPr txBox="1"/>
          <p:nvPr/>
        </p:nvSpPr>
        <p:spPr>
          <a:xfrm>
            <a:off x="4421463" y="1254479"/>
            <a:ext cx="461665" cy="1708160"/>
          </a:xfrm>
          <a:prstGeom prst="rect">
            <a:avLst/>
          </a:prstGeom>
          <a:noFill/>
        </p:spPr>
        <p:txBody>
          <a:bodyPr vert="eaVert" wrap="none" rtlCol="0">
            <a:spAutoFit/>
          </a:bodyPr>
          <a:lstStyle/>
          <a:p>
            <a:pPr algn="ctr"/>
            <a:r>
              <a:rPr kumimoji="1" lang="ja-JP" altLang="en-US" dirty="0" smtClean="0">
                <a:solidFill>
                  <a:schemeClr val="bg1"/>
                </a:solidFill>
                <a:latin typeface="メイリオ"/>
                <a:ea typeface="メイリオ"/>
                <a:cs typeface="メイリオ"/>
              </a:rPr>
              <a:t>アナルティクス</a:t>
            </a:r>
            <a:endParaRPr kumimoji="1" lang="ja-JP" altLang="en-US" dirty="0">
              <a:solidFill>
                <a:schemeClr val="bg1"/>
              </a:solidFill>
              <a:latin typeface="メイリオ"/>
              <a:ea typeface="メイリオ"/>
              <a:cs typeface="メイリオ"/>
            </a:endParaRPr>
          </a:p>
        </p:txBody>
      </p:sp>
      <p:sp>
        <p:nvSpPr>
          <p:cNvPr id="13" name="テキスト ボックス 12"/>
          <p:cNvSpPr txBox="1"/>
          <p:nvPr/>
        </p:nvSpPr>
        <p:spPr>
          <a:xfrm>
            <a:off x="7599720" y="1139063"/>
            <a:ext cx="461665" cy="1938992"/>
          </a:xfrm>
          <a:prstGeom prst="rect">
            <a:avLst/>
          </a:prstGeom>
          <a:noFill/>
        </p:spPr>
        <p:txBody>
          <a:bodyPr vert="eaVert" wrap="none" rtlCol="0">
            <a:spAutoFit/>
          </a:bodyPr>
          <a:lstStyle/>
          <a:p>
            <a:pPr algn="ctr"/>
            <a:r>
              <a:rPr kumimoji="1" lang="ja-JP" altLang="en-US" dirty="0" smtClean="0">
                <a:solidFill>
                  <a:schemeClr val="bg1"/>
                </a:solidFill>
                <a:latin typeface="メイリオ"/>
                <a:ea typeface="メイリオ"/>
                <a:cs typeface="メイリオ"/>
              </a:rPr>
              <a:t>シミュレーション</a:t>
            </a:r>
            <a:endParaRPr kumimoji="1" lang="ja-JP" altLang="en-US" dirty="0">
              <a:solidFill>
                <a:schemeClr val="bg1"/>
              </a:solidFill>
              <a:latin typeface="メイリオ"/>
              <a:ea typeface="メイリオ"/>
              <a:cs typeface="メイリオ"/>
            </a:endParaRPr>
          </a:p>
        </p:txBody>
      </p:sp>
      <p:sp>
        <p:nvSpPr>
          <p:cNvPr id="14" name="正方形/長方形 13"/>
          <p:cNvSpPr/>
          <p:nvPr/>
        </p:nvSpPr>
        <p:spPr>
          <a:xfrm>
            <a:off x="6171844" y="4242276"/>
            <a:ext cx="2210156" cy="2084103"/>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2000" dirty="0">
              <a:solidFill>
                <a:srgbClr val="FFFFFF"/>
              </a:solidFill>
              <a:latin typeface="メイリオ"/>
              <a:ea typeface="メイリオ"/>
              <a:cs typeface="メイリオ"/>
            </a:endParaRPr>
          </a:p>
        </p:txBody>
      </p:sp>
      <p:sp>
        <p:nvSpPr>
          <p:cNvPr id="15" name="正方形/長方形 14"/>
          <p:cNvSpPr/>
          <p:nvPr/>
        </p:nvSpPr>
        <p:spPr>
          <a:xfrm>
            <a:off x="3306203" y="4242276"/>
            <a:ext cx="2210156" cy="2084103"/>
          </a:xfrm>
          <a:prstGeom prst="rect">
            <a:avLst/>
          </a:prstGeom>
          <a:solidFill>
            <a:srgbClr val="D7E4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endParaRPr kumimoji="1" lang="ja-JP" altLang="en-US" sz="2000" dirty="0">
              <a:solidFill>
                <a:srgbClr val="FFFFFF"/>
              </a:solidFill>
              <a:latin typeface="メイリオ"/>
              <a:ea typeface="メイリオ"/>
              <a:cs typeface="メイリオ"/>
            </a:endParaRPr>
          </a:p>
        </p:txBody>
      </p:sp>
      <p:sp>
        <p:nvSpPr>
          <p:cNvPr id="16" name="正方形/長方形 15"/>
          <p:cNvSpPr/>
          <p:nvPr/>
        </p:nvSpPr>
        <p:spPr>
          <a:xfrm>
            <a:off x="3511769" y="4877277"/>
            <a:ext cx="1819387" cy="37123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建物・設備</a:t>
            </a:r>
            <a:endParaRPr kumimoji="1" lang="ja-JP" altLang="en-US" dirty="0">
              <a:solidFill>
                <a:srgbClr val="FFFFFF"/>
              </a:solidFill>
              <a:latin typeface="メイリオ"/>
              <a:ea typeface="メイリオ"/>
              <a:cs typeface="メイリオ"/>
            </a:endParaRPr>
          </a:p>
        </p:txBody>
      </p:sp>
      <p:sp>
        <p:nvSpPr>
          <p:cNvPr id="17" name="正方形/長方形 16"/>
          <p:cNvSpPr/>
          <p:nvPr/>
        </p:nvSpPr>
        <p:spPr>
          <a:xfrm>
            <a:off x="3511769" y="4427891"/>
            <a:ext cx="1819387" cy="37123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自動車</a:t>
            </a:r>
            <a:endParaRPr kumimoji="1" lang="ja-JP" altLang="en-US" dirty="0">
              <a:solidFill>
                <a:srgbClr val="FFFFFF"/>
              </a:solidFill>
              <a:latin typeface="メイリオ"/>
              <a:ea typeface="メイリオ"/>
              <a:cs typeface="メイリオ"/>
            </a:endParaRPr>
          </a:p>
        </p:txBody>
      </p:sp>
      <p:sp>
        <p:nvSpPr>
          <p:cNvPr id="18" name="正方形/長方形 17"/>
          <p:cNvSpPr/>
          <p:nvPr/>
        </p:nvSpPr>
        <p:spPr>
          <a:xfrm>
            <a:off x="3511769" y="5326662"/>
            <a:ext cx="1819387" cy="37123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電化製品</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3511769" y="5782560"/>
            <a:ext cx="1819387" cy="37123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着衣・アクセサリー</a:t>
            </a:r>
            <a:endParaRPr kumimoji="1" lang="ja-JP" altLang="en-US" sz="1400" dirty="0">
              <a:solidFill>
                <a:srgbClr val="FFFFFF"/>
              </a:solidFill>
              <a:latin typeface="メイリオ"/>
              <a:ea typeface="メイリオ"/>
              <a:cs typeface="メイリオ"/>
            </a:endParaRPr>
          </a:p>
        </p:txBody>
      </p:sp>
      <p:sp>
        <p:nvSpPr>
          <p:cNvPr id="20" name="正方形/長方形 19"/>
          <p:cNvSpPr/>
          <p:nvPr/>
        </p:nvSpPr>
        <p:spPr>
          <a:xfrm>
            <a:off x="6379097" y="4877277"/>
            <a:ext cx="1819387" cy="37123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生産・製造</a:t>
            </a:r>
            <a:endParaRPr kumimoji="1" lang="ja-JP" altLang="en-US" dirty="0">
              <a:solidFill>
                <a:srgbClr val="FFFFFF"/>
              </a:solidFill>
              <a:latin typeface="メイリオ"/>
              <a:ea typeface="メイリオ"/>
              <a:cs typeface="メイリオ"/>
            </a:endParaRPr>
          </a:p>
        </p:txBody>
      </p:sp>
      <p:sp>
        <p:nvSpPr>
          <p:cNvPr id="21" name="正方形/長方形 20"/>
          <p:cNvSpPr/>
          <p:nvPr/>
        </p:nvSpPr>
        <p:spPr>
          <a:xfrm>
            <a:off x="6379097" y="4427891"/>
            <a:ext cx="1819387" cy="37123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制御・最適化</a:t>
            </a:r>
            <a:endParaRPr kumimoji="1" lang="ja-JP" altLang="en-US" dirty="0">
              <a:solidFill>
                <a:srgbClr val="FFFFFF"/>
              </a:solidFill>
              <a:latin typeface="メイリオ"/>
              <a:ea typeface="メイリオ"/>
              <a:cs typeface="メイリオ"/>
            </a:endParaRPr>
          </a:p>
        </p:txBody>
      </p:sp>
      <p:sp>
        <p:nvSpPr>
          <p:cNvPr id="22" name="正方形/長方形 21"/>
          <p:cNvSpPr/>
          <p:nvPr/>
        </p:nvSpPr>
        <p:spPr>
          <a:xfrm>
            <a:off x="6379097" y="5326662"/>
            <a:ext cx="1819387" cy="37123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点検・監視</a:t>
            </a:r>
            <a:endParaRPr kumimoji="1" lang="ja-JP" altLang="en-US" dirty="0">
              <a:solidFill>
                <a:srgbClr val="FFFFFF"/>
              </a:solidFill>
              <a:latin typeface="メイリオ"/>
              <a:ea typeface="メイリオ"/>
              <a:cs typeface="メイリオ"/>
            </a:endParaRPr>
          </a:p>
        </p:txBody>
      </p:sp>
      <p:sp>
        <p:nvSpPr>
          <p:cNvPr id="23" name="正方形/長方形 22"/>
          <p:cNvSpPr/>
          <p:nvPr/>
        </p:nvSpPr>
        <p:spPr>
          <a:xfrm>
            <a:off x="6379097" y="5782560"/>
            <a:ext cx="1819387" cy="37123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保守・整備</a:t>
            </a:r>
            <a:endParaRPr kumimoji="1" lang="ja-JP" altLang="en-US" dirty="0">
              <a:solidFill>
                <a:srgbClr val="FFFFFF"/>
              </a:solidFill>
              <a:latin typeface="メイリオ"/>
              <a:ea typeface="メイリオ"/>
              <a:cs typeface="メイリオ"/>
            </a:endParaRPr>
          </a:p>
        </p:txBody>
      </p:sp>
      <p:sp>
        <p:nvSpPr>
          <p:cNvPr id="24" name="左矢印 23"/>
          <p:cNvSpPr/>
          <p:nvPr/>
        </p:nvSpPr>
        <p:spPr>
          <a:xfrm>
            <a:off x="5386102" y="4874023"/>
            <a:ext cx="885744" cy="869460"/>
          </a:xfrm>
          <a:prstGeom prst="lef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左矢印 24"/>
          <p:cNvSpPr/>
          <p:nvPr/>
        </p:nvSpPr>
        <p:spPr>
          <a:xfrm rot="16200000">
            <a:off x="6650251" y="3281866"/>
            <a:ext cx="1277081" cy="869460"/>
          </a:xfrm>
          <a:prstGeom prst="lef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左矢印 25"/>
          <p:cNvSpPr/>
          <p:nvPr/>
        </p:nvSpPr>
        <p:spPr>
          <a:xfrm rot="5400000">
            <a:off x="3782920" y="3239817"/>
            <a:ext cx="1277085" cy="869460"/>
          </a:xfrm>
          <a:prstGeom prst="lef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7" name="図 26"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79487" y="4355136"/>
            <a:ext cx="792088" cy="543647"/>
          </a:xfrm>
          <a:prstGeom prst="rect">
            <a:avLst/>
          </a:prstGeom>
        </p:spPr>
      </p:pic>
      <p:grpSp>
        <p:nvGrpSpPr>
          <p:cNvPr id="37" name="図形グループ 36"/>
          <p:cNvGrpSpPr/>
          <p:nvPr/>
        </p:nvGrpSpPr>
        <p:grpSpPr>
          <a:xfrm>
            <a:off x="2835579" y="5882452"/>
            <a:ext cx="228599" cy="443927"/>
            <a:chOff x="1946324" y="4125162"/>
            <a:chExt cx="969964" cy="2007872"/>
          </a:xfrm>
        </p:grpSpPr>
        <p:sp>
          <p:nvSpPr>
            <p:cNvPr id="38" name="円/楕円 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フローチャート: 論理積ゲート 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 name="図形グループ 46"/>
          <p:cNvGrpSpPr/>
          <p:nvPr/>
        </p:nvGrpSpPr>
        <p:grpSpPr>
          <a:xfrm>
            <a:off x="2279487" y="5871798"/>
            <a:ext cx="228599" cy="443927"/>
            <a:chOff x="1946324" y="4125162"/>
            <a:chExt cx="969964" cy="2007872"/>
          </a:xfrm>
        </p:grpSpPr>
        <p:sp>
          <p:nvSpPr>
            <p:cNvPr id="48" name="円/楕円 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フローチャート: 論理積ゲート 4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 name="図形グループ 42"/>
          <p:cNvGrpSpPr/>
          <p:nvPr/>
        </p:nvGrpSpPr>
        <p:grpSpPr>
          <a:xfrm>
            <a:off x="2278142" y="4969947"/>
            <a:ext cx="931292" cy="545661"/>
            <a:chOff x="5580572" y="3368983"/>
            <a:chExt cx="931292" cy="545661"/>
          </a:xfrm>
        </p:grpSpPr>
        <p:sp>
          <p:nvSpPr>
            <p:cNvPr id="28" name="角丸四角形 27"/>
            <p:cNvSpPr/>
            <p:nvPr/>
          </p:nvSpPr>
          <p:spPr>
            <a:xfrm>
              <a:off x="5580572" y="3368983"/>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円/楕円 28"/>
            <p:cNvSpPr/>
            <p:nvPr/>
          </p:nvSpPr>
          <p:spPr>
            <a:xfrm>
              <a:off x="5668108" y="3429615"/>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5724588" y="3497298"/>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台形 30"/>
            <p:cNvSpPr/>
            <p:nvPr/>
          </p:nvSpPr>
          <p:spPr>
            <a:xfrm>
              <a:off x="6152072" y="3779018"/>
              <a:ext cx="214536" cy="98872"/>
            </a:xfrm>
            <a:prstGeom prst="trapezoid">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角丸四角形 31"/>
            <p:cNvSpPr/>
            <p:nvPr/>
          </p:nvSpPr>
          <p:spPr>
            <a:xfrm>
              <a:off x="6012372" y="3432483"/>
              <a:ext cx="499492" cy="365585"/>
            </a:xfrm>
            <a:prstGeom prst="roundRect">
              <a:avLst>
                <a:gd name="adj" fmla="val 1031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角丸四角形 32"/>
            <p:cNvSpPr/>
            <p:nvPr/>
          </p:nvSpPr>
          <p:spPr>
            <a:xfrm>
              <a:off x="6063172" y="3478032"/>
              <a:ext cx="400844" cy="275990"/>
            </a:xfrm>
            <a:prstGeom prst="roundRect">
              <a:avLst>
                <a:gd name="adj" fmla="val 10310"/>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 name="図形グループ 33"/>
          <p:cNvGrpSpPr/>
          <p:nvPr/>
        </p:nvGrpSpPr>
        <p:grpSpPr>
          <a:xfrm>
            <a:off x="2549035" y="5560596"/>
            <a:ext cx="228599" cy="443927"/>
            <a:chOff x="1946324" y="4125162"/>
            <a:chExt cx="969964" cy="2007872"/>
          </a:xfrm>
        </p:grpSpPr>
        <p:sp>
          <p:nvSpPr>
            <p:cNvPr id="35" name="円/楕円 3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論理積ゲート 35"/>
            <p:cNvSpPr/>
            <p:nvPr/>
          </p:nvSpPr>
          <p:spPr>
            <a:xfrm rot="16200000">
              <a:off x="1887746" y="5104492"/>
              <a:ext cx="1087120"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0" name="テキスト ボックス 49"/>
          <p:cNvSpPr txBox="1"/>
          <p:nvPr/>
        </p:nvSpPr>
        <p:spPr>
          <a:xfrm>
            <a:off x="516052" y="1864328"/>
            <a:ext cx="1520068" cy="553998"/>
          </a:xfrm>
          <a:prstGeom prst="rect">
            <a:avLst/>
          </a:prstGeom>
          <a:noFill/>
        </p:spPr>
        <p:txBody>
          <a:bodyPr wrap="none" rtlCol="0">
            <a:spAutoFit/>
          </a:bodyPr>
          <a:lstStyle/>
          <a:p>
            <a:pPr algn="ctr"/>
            <a:r>
              <a:rPr lang="ja-JP" altLang="en-US" dirty="0" smtClean="0">
                <a:solidFill>
                  <a:srgbClr val="0000FF"/>
                </a:solidFill>
              </a:rPr>
              <a:t>サイバー空間</a:t>
            </a:r>
            <a:endParaRPr lang="en-US" altLang="ja-JP" dirty="0" smtClean="0">
              <a:solidFill>
                <a:srgbClr val="0000FF"/>
              </a:solidFill>
            </a:endParaRPr>
          </a:p>
          <a:p>
            <a:pPr algn="ctr"/>
            <a:r>
              <a:rPr lang="ja-JP" altLang="en-US" sz="1200" dirty="0" smtClean="0">
                <a:solidFill>
                  <a:srgbClr val="0000FF"/>
                </a:solidFill>
              </a:rPr>
              <a:t>（</a:t>
            </a:r>
            <a:r>
              <a:rPr lang="en-US" altLang="ja-JP" sz="1200" dirty="0" smtClean="0">
                <a:solidFill>
                  <a:srgbClr val="0000FF"/>
                </a:solidFill>
              </a:rPr>
              <a:t>Cyber Space</a:t>
            </a:r>
            <a:r>
              <a:rPr lang="ja-JP" altLang="en-US" sz="1200" dirty="0" smtClean="0">
                <a:solidFill>
                  <a:srgbClr val="0000FF"/>
                </a:solidFill>
              </a:rPr>
              <a:t>）</a:t>
            </a:r>
            <a:endParaRPr kumimoji="1" lang="ja-JP" altLang="en-US" sz="1200" dirty="0">
              <a:solidFill>
                <a:srgbClr val="0000FF"/>
              </a:solidFill>
            </a:endParaRPr>
          </a:p>
        </p:txBody>
      </p:sp>
      <p:sp>
        <p:nvSpPr>
          <p:cNvPr id="52" name="テキスト ボックス 51"/>
          <p:cNvSpPr txBox="1"/>
          <p:nvPr/>
        </p:nvSpPr>
        <p:spPr>
          <a:xfrm>
            <a:off x="659483" y="5023769"/>
            <a:ext cx="1239868" cy="553998"/>
          </a:xfrm>
          <a:prstGeom prst="rect">
            <a:avLst/>
          </a:prstGeom>
          <a:noFill/>
        </p:spPr>
        <p:txBody>
          <a:bodyPr wrap="none" rtlCol="0">
            <a:spAutoFit/>
          </a:bodyPr>
          <a:lstStyle/>
          <a:p>
            <a:pPr algn="ctr"/>
            <a:r>
              <a:rPr lang="ja-JP" altLang="en-US" dirty="0" smtClean="0">
                <a:solidFill>
                  <a:srgbClr val="008000"/>
                </a:solidFill>
              </a:rPr>
              <a:t>物理空間</a:t>
            </a:r>
            <a:endParaRPr lang="en-US" altLang="ja-JP" dirty="0" smtClean="0">
              <a:solidFill>
                <a:srgbClr val="008000"/>
              </a:solidFill>
            </a:endParaRPr>
          </a:p>
          <a:p>
            <a:pPr algn="ctr"/>
            <a:r>
              <a:rPr kumimoji="1" lang="ja-JP" altLang="en-US" sz="1200" dirty="0" smtClean="0">
                <a:solidFill>
                  <a:srgbClr val="008000"/>
                </a:solidFill>
              </a:rPr>
              <a:t>（</a:t>
            </a:r>
            <a:r>
              <a:rPr kumimoji="1" lang="en-US" altLang="ja-JP" sz="1200" dirty="0" smtClean="0">
                <a:solidFill>
                  <a:srgbClr val="008000"/>
                </a:solidFill>
              </a:rPr>
              <a:t>Physical Space</a:t>
            </a:r>
            <a:r>
              <a:rPr kumimoji="1" lang="ja-JP" altLang="en-US" sz="1200" dirty="0" smtClean="0">
                <a:solidFill>
                  <a:srgbClr val="008000"/>
                </a:solidFill>
              </a:rPr>
              <a:t>）</a:t>
            </a:r>
            <a:endParaRPr kumimoji="1" lang="ja-JP" altLang="en-US" sz="1200" dirty="0">
              <a:solidFill>
                <a:srgbClr val="008000"/>
              </a:solidFill>
            </a:endParaRPr>
          </a:p>
        </p:txBody>
      </p:sp>
      <p:sp>
        <p:nvSpPr>
          <p:cNvPr id="54" name="テキスト ボックス 53"/>
          <p:cNvSpPr txBox="1"/>
          <p:nvPr/>
        </p:nvSpPr>
        <p:spPr>
          <a:xfrm>
            <a:off x="465401" y="3458306"/>
            <a:ext cx="3582181" cy="523220"/>
          </a:xfrm>
          <a:prstGeom prst="rect">
            <a:avLst/>
          </a:prstGeom>
          <a:noFill/>
        </p:spPr>
        <p:txBody>
          <a:bodyPr wrap="none" rtlCol="0">
            <a:spAutoFit/>
          </a:bodyPr>
          <a:lstStyle/>
          <a:p>
            <a:r>
              <a:rPr kumimoji="1" lang="en-US" altLang="ja-JP" sz="2800" dirty="0" smtClean="0">
                <a:solidFill>
                  <a:schemeClr val="bg1"/>
                </a:solidFill>
              </a:rPr>
              <a:t>Cyber-Physical Systems </a:t>
            </a:r>
            <a:endParaRPr kumimoji="1" lang="ja-JP" altLang="en-US" sz="2800" dirty="0">
              <a:solidFill>
                <a:schemeClr val="bg1"/>
              </a:solidFill>
            </a:endParaRPr>
          </a:p>
        </p:txBody>
      </p:sp>
      <p:sp>
        <p:nvSpPr>
          <p:cNvPr id="55" name="テキスト ボックス 54"/>
          <p:cNvSpPr txBox="1"/>
          <p:nvPr/>
        </p:nvSpPr>
        <p:spPr>
          <a:xfrm>
            <a:off x="4181654" y="3944597"/>
            <a:ext cx="479618" cy="369332"/>
          </a:xfrm>
          <a:prstGeom prst="rect">
            <a:avLst/>
          </a:prstGeom>
          <a:noFill/>
        </p:spPr>
        <p:txBody>
          <a:bodyPr wrap="none" rtlCol="0">
            <a:spAutoFit/>
          </a:bodyPr>
          <a:lstStyle/>
          <a:p>
            <a:pPr algn="ctr"/>
            <a:r>
              <a:rPr kumimoji="1" lang="en-US" altLang="ja-JP" dirty="0" err="1" smtClean="0">
                <a:solidFill>
                  <a:srgbClr val="FFFFFF"/>
                </a:solidFill>
              </a:rPr>
              <a:t>IoT</a:t>
            </a:r>
            <a:endParaRPr kumimoji="1" lang="ja-JP" altLang="en-US" dirty="0">
              <a:solidFill>
                <a:srgbClr val="FFFFFF"/>
              </a:solidFill>
            </a:endParaRPr>
          </a:p>
        </p:txBody>
      </p:sp>
    </p:spTree>
    <p:extLst>
      <p:ext uri="{BB962C8B-B14F-4D97-AF65-F5344CB8AC3E}">
        <p14:creationId xmlns:p14="http://schemas.microsoft.com/office/powerpoint/2010/main" val="53069464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正方形/長方形 177"/>
          <p:cNvSpPr/>
          <p:nvPr/>
        </p:nvSpPr>
        <p:spPr>
          <a:xfrm>
            <a:off x="474388" y="3168018"/>
            <a:ext cx="8191800" cy="132518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17" name="角丸四角形 16"/>
          <p:cNvSpPr/>
          <p:nvPr/>
        </p:nvSpPr>
        <p:spPr>
          <a:xfrm>
            <a:off x="474638" y="4576027"/>
            <a:ext cx="8191550" cy="634983"/>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2400" dirty="0" smtClean="0">
                <a:solidFill>
                  <a:srgbClr val="0000FF"/>
                </a:solidFill>
                <a:latin typeface="ＭＳ Ｐゴシック"/>
                <a:ea typeface="ＭＳ Ｐゴシック"/>
                <a:cs typeface="ＭＳ Ｐゴシック"/>
              </a:rPr>
              <a:t>　　インターネット</a:t>
            </a:r>
            <a:endParaRPr lang="ja-JP" altLang="en-US" sz="2400" dirty="0">
              <a:solidFill>
                <a:srgbClr val="0000FF"/>
              </a:solidFill>
              <a:latin typeface="ＭＳ Ｐゴシック"/>
              <a:ea typeface="ＭＳ Ｐゴシック"/>
              <a:cs typeface="ＭＳ Ｐゴシック"/>
            </a:endParaRPr>
          </a:p>
        </p:txBody>
      </p:sp>
      <p:sp>
        <p:nvSpPr>
          <p:cNvPr id="8" name="正方形/長方形 7"/>
          <p:cNvSpPr/>
          <p:nvPr/>
        </p:nvSpPr>
        <p:spPr>
          <a:xfrm>
            <a:off x="6333203" y="3312961"/>
            <a:ext cx="1961921" cy="100079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設備制御</a:t>
            </a:r>
            <a:endParaRPr kumimoji="1" lang="ja-JP" altLang="en-US" sz="2000" dirty="0">
              <a:solidFill>
                <a:srgbClr val="FFFFFF"/>
              </a:solidFill>
              <a:latin typeface="ＭＳ Ｐゴシック"/>
              <a:ea typeface="ＭＳ Ｐゴシック"/>
              <a:cs typeface="ＭＳ Ｐゴシック"/>
            </a:endParaRPr>
          </a:p>
        </p:txBody>
      </p:sp>
      <p:sp>
        <p:nvSpPr>
          <p:cNvPr id="6" name="正方形/長方形 5"/>
          <p:cNvSpPr/>
          <p:nvPr/>
        </p:nvSpPr>
        <p:spPr>
          <a:xfrm>
            <a:off x="474638" y="1062908"/>
            <a:ext cx="8191550" cy="2042992"/>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861176" y="3540727"/>
            <a:ext cx="1961922" cy="7730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アナリティクス</a:t>
            </a:r>
            <a:endParaRPr lang="en-US" altLang="ja-JP" sz="20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（機械学習）</a:t>
            </a:r>
            <a:endParaRPr kumimoji="1" lang="ja-JP" altLang="en-US" sz="20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a:t>Cyber-Physical </a:t>
            </a:r>
            <a:r>
              <a:rPr lang="en-US" altLang="ja-JP" dirty="0" smtClean="0"/>
              <a:t>Systems</a:t>
            </a:r>
            <a:r>
              <a:rPr lang="ja-JP" altLang="en-US" dirty="0" smtClean="0"/>
              <a:t>：建物・設備</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32</a:t>
            </a:fld>
            <a:endParaRPr kumimoji="1" lang="ja-JP" altLang="en-US"/>
          </a:p>
        </p:txBody>
      </p:sp>
      <p:sp>
        <p:nvSpPr>
          <p:cNvPr id="4" name="円柱 3"/>
          <p:cNvSpPr/>
          <p:nvPr/>
        </p:nvSpPr>
        <p:spPr>
          <a:xfrm>
            <a:off x="3589201" y="3105900"/>
            <a:ext cx="1961922" cy="1325183"/>
          </a:xfrm>
          <a:prstGeom prst="can">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err="1" smtClean="0">
                <a:solidFill>
                  <a:srgbClr val="FFFFFF"/>
                </a:solidFill>
                <a:latin typeface="メイリオ"/>
                <a:ea typeface="メイリオ"/>
                <a:cs typeface="メイリオ"/>
              </a:rPr>
              <a:t>IoT</a:t>
            </a:r>
            <a:r>
              <a:rPr kumimoji="1" lang="ja-JP" altLang="en-US" sz="2400" dirty="0" smtClean="0">
                <a:solidFill>
                  <a:srgbClr val="FFFFFF"/>
                </a:solidFill>
                <a:latin typeface="メイリオ"/>
                <a:ea typeface="メイリオ"/>
                <a:cs typeface="メイリオ"/>
              </a:rPr>
              <a:t>データ</a:t>
            </a:r>
            <a:endParaRPr kumimoji="1" lang="ja-JP" altLang="en-US" sz="1200" dirty="0">
              <a:solidFill>
                <a:srgbClr val="FFFFFF"/>
              </a:solidFill>
              <a:latin typeface="メイリオ"/>
              <a:ea typeface="メイリオ"/>
              <a:cs typeface="メイリオ"/>
            </a:endParaRPr>
          </a:p>
        </p:txBody>
      </p:sp>
      <p:sp>
        <p:nvSpPr>
          <p:cNvPr id="5" name="円柱 4"/>
          <p:cNvSpPr/>
          <p:nvPr/>
        </p:nvSpPr>
        <p:spPr>
          <a:xfrm>
            <a:off x="3589201" y="1840302"/>
            <a:ext cx="1961922" cy="1304477"/>
          </a:xfrm>
          <a:prstGeom prst="can">
            <a:avLst>
              <a:gd name="adj" fmla="val 27406"/>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メイリオ"/>
                <a:ea typeface="メイリオ"/>
                <a:cs typeface="メイリオ"/>
              </a:rPr>
              <a:t>BIM</a:t>
            </a:r>
            <a:r>
              <a:rPr kumimoji="1" lang="ja-JP" altLang="en-US" sz="2400" dirty="0" smtClean="0">
                <a:solidFill>
                  <a:srgbClr val="FFFFFF"/>
                </a:solidFill>
                <a:latin typeface="メイリオ"/>
                <a:ea typeface="メイリオ"/>
                <a:cs typeface="メイリオ"/>
              </a:rPr>
              <a:t>データ</a:t>
            </a:r>
            <a:endParaRPr kumimoji="1" lang="en-US" altLang="ja-JP" sz="2400" dirty="0" smtClean="0">
              <a:solidFill>
                <a:srgbClr val="FFFFFF"/>
              </a:solidFill>
              <a:latin typeface="メイリオ"/>
              <a:ea typeface="メイリオ"/>
              <a:cs typeface="メイリオ"/>
            </a:endParaRPr>
          </a:p>
          <a:p>
            <a:pPr algn="ctr"/>
            <a:r>
              <a:rPr lang="en-US" altLang="ja-JP" sz="800" dirty="0" smtClean="0">
                <a:solidFill>
                  <a:srgbClr val="FFFFFF"/>
                </a:solidFill>
                <a:latin typeface="メイリオ"/>
                <a:ea typeface="メイリオ"/>
                <a:cs typeface="メイリオ"/>
              </a:rPr>
              <a:t>Building Information Modeling</a:t>
            </a:r>
          </a:p>
          <a:p>
            <a:pPr algn="ctr"/>
            <a:endParaRPr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形状、属性、コスト、検査・・・</a:t>
            </a:r>
            <a:r>
              <a:rPr lang="en-US" altLang="ja-JP" sz="800" dirty="0" smtClean="0">
                <a:solidFill>
                  <a:srgbClr val="FFFFFF"/>
                </a:solidFill>
                <a:latin typeface="メイリオ"/>
                <a:ea typeface="メイリオ"/>
                <a:cs typeface="メイリオ"/>
              </a:rPr>
              <a:t> </a:t>
            </a:r>
            <a:endParaRPr kumimoji="1" lang="en-US" altLang="ja-JP" sz="800" dirty="0" smtClean="0">
              <a:solidFill>
                <a:srgbClr val="FFFFFF"/>
              </a:solidFill>
              <a:latin typeface="メイリオ"/>
              <a:ea typeface="メイリオ"/>
              <a:cs typeface="メイリオ"/>
            </a:endParaRPr>
          </a:p>
        </p:txBody>
      </p:sp>
      <p:sp>
        <p:nvSpPr>
          <p:cNvPr id="9" name="テキスト ボックス 8"/>
          <p:cNvSpPr txBox="1"/>
          <p:nvPr/>
        </p:nvSpPr>
        <p:spPr>
          <a:xfrm>
            <a:off x="3828162" y="1932563"/>
            <a:ext cx="1492716" cy="276999"/>
          </a:xfrm>
          <a:prstGeom prst="rect">
            <a:avLst/>
          </a:prstGeom>
          <a:noFill/>
        </p:spPr>
        <p:txBody>
          <a:bodyPr wrap="none" rtlCol="0">
            <a:spAutoFit/>
          </a:bodyPr>
          <a:lstStyle/>
          <a:p>
            <a:pPr algn="ctr"/>
            <a:r>
              <a:rPr kumimoji="1" lang="ja-JP" altLang="en-US" sz="1200" dirty="0" smtClean="0">
                <a:solidFill>
                  <a:schemeClr val="bg1"/>
                </a:solidFill>
              </a:rPr>
              <a:t>建物・設備情報管理</a:t>
            </a:r>
            <a:endParaRPr kumimoji="1" lang="ja-JP" altLang="en-US" sz="1200" dirty="0">
              <a:solidFill>
                <a:schemeClr val="bg1"/>
              </a:solidFill>
            </a:endParaRPr>
          </a:p>
        </p:txBody>
      </p:sp>
      <p:sp>
        <p:nvSpPr>
          <p:cNvPr id="10" name="正方形/長方形 9"/>
          <p:cNvSpPr/>
          <p:nvPr/>
        </p:nvSpPr>
        <p:spPr>
          <a:xfrm>
            <a:off x="852431" y="1508091"/>
            <a:ext cx="1961921" cy="248470"/>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構造設計</a:t>
            </a: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852431" y="1808328"/>
            <a:ext cx="1961921" cy="248470"/>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設備設計</a:t>
            </a: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852431" y="2401899"/>
            <a:ext cx="1961921" cy="248473"/>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設備更新</a:t>
            </a: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852431" y="2698681"/>
            <a:ext cx="1961921" cy="248473"/>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メンテナンス</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852431" y="1194049"/>
            <a:ext cx="1961921" cy="248470"/>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意匠設計</a:t>
            </a: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852431" y="2108564"/>
            <a:ext cx="1961921" cy="24847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原価計算</a:t>
            </a: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6333203" y="1194049"/>
            <a:ext cx="1961921" cy="37270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建築シミュレーション</a:t>
            </a:r>
            <a:endParaRPr kumimoji="1" lang="ja-JP" altLang="en-US" sz="1400" dirty="0">
              <a:solidFill>
                <a:srgbClr val="FFFFFF"/>
              </a:solidFill>
              <a:latin typeface="ＭＳ Ｐゴシック"/>
              <a:ea typeface="ＭＳ Ｐゴシック"/>
              <a:cs typeface="ＭＳ Ｐゴシック"/>
            </a:endParaRPr>
          </a:p>
        </p:txBody>
      </p:sp>
      <p:sp>
        <p:nvSpPr>
          <p:cNvPr id="18" name="正方形/長方形 17"/>
          <p:cNvSpPr/>
          <p:nvPr/>
        </p:nvSpPr>
        <p:spPr>
          <a:xfrm>
            <a:off x="474639" y="5300083"/>
            <a:ext cx="4253529" cy="966934"/>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2400" dirty="0">
              <a:solidFill>
                <a:srgbClr val="FFFFFF"/>
              </a:solidFill>
              <a:latin typeface="ＭＳ Ｐゴシック"/>
              <a:ea typeface="ＭＳ Ｐゴシック"/>
              <a:cs typeface="ＭＳ Ｐゴシック"/>
            </a:endParaRPr>
          </a:p>
        </p:txBody>
      </p:sp>
      <p:sp>
        <p:nvSpPr>
          <p:cNvPr id="20" name="正方形/長方形 19"/>
          <p:cNvSpPr/>
          <p:nvPr/>
        </p:nvSpPr>
        <p:spPr>
          <a:xfrm>
            <a:off x="1228641" y="5839613"/>
            <a:ext cx="980147" cy="276081"/>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ＭＳ Ｐゴシック"/>
                <a:ea typeface="ＭＳ Ｐゴシック"/>
                <a:cs typeface="ＭＳ Ｐゴシック"/>
              </a:rPr>
              <a:t>照明設備</a:t>
            </a:r>
            <a:endParaRPr kumimoji="1" lang="ja-JP" altLang="en-US" sz="1000" dirty="0">
              <a:solidFill>
                <a:srgbClr val="FFFFFF"/>
              </a:solidFill>
              <a:latin typeface="ＭＳ Ｐゴシック"/>
              <a:ea typeface="ＭＳ Ｐゴシック"/>
              <a:cs typeface="ＭＳ Ｐゴシック"/>
            </a:endParaRPr>
          </a:p>
        </p:txBody>
      </p:sp>
      <p:sp>
        <p:nvSpPr>
          <p:cNvPr id="21" name="正方形/長方形 20"/>
          <p:cNvSpPr/>
          <p:nvPr/>
        </p:nvSpPr>
        <p:spPr>
          <a:xfrm>
            <a:off x="2264005" y="5839613"/>
            <a:ext cx="980147" cy="276081"/>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空調設備</a:t>
            </a:r>
            <a:endParaRPr kumimoji="1" lang="ja-JP" altLang="en-US" sz="1000" dirty="0">
              <a:solidFill>
                <a:srgbClr val="FFFFFF"/>
              </a:solidFill>
              <a:latin typeface="ＭＳ Ｐゴシック"/>
              <a:ea typeface="ＭＳ Ｐゴシック"/>
              <a:cs typeface="ＭＳ Ｐゴシック"/>
            </a:endParaRPr>
          </a:p>
        </p:txBody>
      </p:sp>
      <p:sp>
        <p:nvSpPr>
          <p:cNvPr id="22" name="正方形/長方形 21"/>
          <p:cNvSpPr/>
          <p:nvPr/>
        </p:nvSpPr>
        <p:spPr>
          <a:xfrm>
            <a:off x="3319363" y="5839613"/>
            <a:ext cx="980147" cy="276081"/>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エレベーター</a:t>
            </a:r>
            <a:endParaRPr kumimoji="1" lang="ja-JP" altLang="en-US" sz="1000" dirty="0">
              <a:solidFill>
                <a:srgbClr val="FFFFFF"/>
              </a:solidFill>
              <a:latin typeface="ＭＳ Ｐゴシック"/>
              <a:ea typeface="ＭＳ Ｐゴシック"/>
              <a:cs typeface="ＭＳ Ｐゴシック"/>
            </a:endParaRPr>
          </a:p>
        </p:txBody>
      </p:sp>
      <p:sp>
        <p:nvSpPr>
          <p:cNvPr id="23" name="正方形/長方形 22"/>
          <p:cNvSpPr/>
          <p:nvPr/>
        </p:nvSpPr>
        <p:spPr>
          <a:xfrm>
            <a:off x="1228641" y="5487611"/>
            <a:ext cx="476268" cy="276081"/>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センサ</a:t>
            </a:r>
            <a:endParaRPr kumimoji="1" lang="ja-JP" altLang="en-US" sz="800" dirty="0">
              <a:solidFill>
                <a:srgbClr val="FFFFFF"/>
              </a:solidFill>
              <a:latin typeface="ＭＳ Ｐゴシック"/>
              <a:ea typeface="ＭＳ Ｐゴシック"/>
              <a:cs typeface="ＭＳ Ｐゴシック"/>
            </a:endParaRPr>
          </a:p>
        </p:txBody>
      </p:sp>
      <p:sp>
        <p:nvSpPr>
          <p:cNvPr id="24" name="正方形/長方形 23"/>
          <p:cNvSpPr/>
          <p:nvPr/>
        </p:nvSpPr>
        <p:spPr>
          <a:xfrm>
            <a:off x="1732520" y="5487611"/>
            <a:ext cx="476268" cy="27608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制御装置</a:t>
            </a:r>
            <a:endParaRPr kumimoji="1" lang="ja-JP" altLang="en-US" sz="800" dirty="0">
              <a:solidFill>
                <a:srgbClr val="FFFFFF"/>
              </a:solidFill>
              <a:latin typeface="ＭＳ Ｐゴシック"/>
              <a:ea typeface="ＭＳ Ｐゴシック"/>
              <a:cs typeface="ＭＳ Ｐゴシック"/>
            </a:endParaRPr>
          </a:p>
        </p:txBody>
      </p:sp>
      <p:sp>
        <p:nvSpPr>
          <p:cNvPr id="25" name="正方形/長方形 24"/>
          <p:cNvSpPr/>
          <p:nvPr/>
        </p:nvSpPr>
        <p:spPr>
          <a:xfrm>
            <a:off x="2264005" y="5487611"/>
            <a:ext cx="476268" cy="276081"/>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センサ</a:t>
            </a:r>
            <a:endParaRPr kumimoji="1" lang="ja-JP" altLang="en-US" sz="800" dirty="0">
              <a:solidFill>
                <a:srgbClr val="FFFFFF"/>
              </a:solidFill>
              <a:latin typeface="ＭＳ Ｐゴシック"/>
              <a:ea typeface="ＭＳ Ｐゴシック"/>
              <a:cs typeface="ＭＳ Ｐゴシック"/>
            </a:endParaRPr>
          </a:p>
        </p:txBody>
      </p:sp>
      <p:sp>
        <p:nvSpPr>
          <p:cNvPr id="26" name="正方形/長方形 25"/>
          <p:cNvSpPr/>
          <p:nvPr/>
        </p:nvSpPr>
        <p:spPr>
          <a:xfrm>
            <a:off x="2767884" y="5487611"/>
            <a:ext cx="476268" cy="27608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制御装置</a:t>
            </a:r>
            <a:endParaRPr kumimoji="1" lang="ja-JP" altLang="en-US" sz="800" dirty="0">
              <a:solidFill>
                <a:srgbClr val="FFFFFF"/>
              </a:solidFill>
              <a:latin typeface="ＭＳ Ｐゴシック"/>
              <a:ea typeface="ＭＳ Ｐゴシック"/>
              <a:cs typeface="ＭＳ Ｐゴシック"/>
            </a:endParaRPr>
          </a:p>
        </p:txBody>
      </p:sp>
      <p:sp>
        <p:nvSpPr>
          <p:cNvPr id="27" name="正方形/長方形 26"/>
          <p:cNvSpPr/>
          <p:nvPr/>
        </p:nvSpPr>
        <p:spPr>
          <a:xfrm>
            <a:off x="3319363" y="5487611"/>
            <a:ext cx="476268" cy="276081"/>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センサ</a:t>
            </a:r>
            <a:endParaRPr kumimoji="1" lang="ja-JP" altLang="en-US" sz="800" dirty="0">
              <a:solidFill>
                <a:srgbClr val="FFFFFF"/>
              </a:solidFill>
              <a:latin typeface="ＭＳ Ｐゴシック"/>
              <a:ea typeface="ＭＳ Ｐゴシック"/>
              <a:cs typeface="ＭＳ Ｐゴシック"/>
            </a:endParaRPr>
          </a:p>
        </p:txBody>
      </p:sp>
      <p:sp>
        <p:nvSpPr>
          <p:cNvPr id="28" name="正方形/長方形 27"/>
          <p:cNvSpPr/>
          <p:nvPr/>
        </p:nvSpPr>
        <p:spPr>
          <a:xfrm>
            <a:off x="3823242" y="5487611"/>
            <a:ext cx="476268" cy="27608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制御装置</a:t>
            </a:r>
            <a:endParaRPr kumimoji="1" lang="ja-JP" altLang="en-US" sz="800" dirty="0">
              <a:solidFill>
                <a:srgbClr val="FFFFFF"/>
              </a:solidFill>
              <a:latin typeface="ＭＳ Ｐゴシック"/>
              <a:ea typeface="ＭＳ Ｐゴシック"/>
              <a:cs typeface="ＭＳ Ｐゴシック"/>
            </a:endParaRPr>
          </a:p>
        </p:txBody>
      </p:sp>
      <p:grpSp>
        <p:nvGrpSpPr>
          <p:cNvPr id="29" name="図形グループ 28"/>
          <p:cNvGrpSpPr/>
          <p:nvPr/>
        </p:nvGrpSpPr>
        <p:grpSpPr>
          <a:xfrm>
            <a:off x="825440" y="5377583"/>
            <a:ext cx="311740" cy="488239"/>
            <a:chOff x="1140657" y="4229811"/>
            <a:chExt cx="341289" cy="550466"/>
          </a:xfrm>
        </p:grpSpPr>
        <p:sp>
          <p:nvSpPr>
            <p:cNvPr id="30" name="角丸四角形 29"/>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1" name="図 30"/>
            <p:cNvPicPr>
              <a:picLocks noChangeAspect="1"/>
            </p:cNvPicPr>
            <p:nvPr/>
          </p:nvPicPr>
          <p:blipFill>
            <a:blip r:embed="rId2">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32" name="図形グループ 31"/>
          <p:cNvGrpSpPr/>
          <p:nvPr/>
        </p:nvGrpSpPr>
        <p:grpSpPr>
          <a:xfrm>
            <a:off x="677402" y="5442748"/>
            <a:ext cx="228599" cy="443927"/>
            <a:chOff x="1946324" y="4125162"/>
            <a:chExt cx="969964" cy="2007872"/>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論理積ゲート 3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テキスト ボックス 34"/>
          <p:cNvSpPr txBox="1"/>
          <p:nvPr/>
        </p:nvSpPr>
        <p:spPr>
          <a:xfrm>
            <a:off x="627684" y="5865822"/>
            <a:ext cx="569387" cy="246221"/>
          </a:xfrm>
          <a:prstGeom prst="rect">
            <a:avLst/>
          </a:prstGeom>
          <a:noFill/>
        </p:spPr>
        <p:txBody>
          <a:bodyPr wrap="none" rtlCol="0">
            <a:spAutoFit/>
          </a:bodyPr>
          <a:lstStyle/>
          <a:p>
            <a:pPr algn="ctr"/>
            <a:r>
              <a:rPr kumimoji="1" lang="ja-JP" altLang="en-US" sz="1000" dirty="0" smtClean="0">
                <a:solidFill>
                  <a:schemeClr val="tx1">
                    <a:lumMod val="65000"/>
                    <a:lumOff val="35000"/>
                  </a:schemeClr>
                </a:solidFill>
              </a:rPr>
              <a:t>管理者</a:t>
            </a:r>
            <a:endParaRPr kumimoji="1" lang="ja-JP" altLang="en-US" sz="1000" dirty="0">
              <a:solidFill>
                <a:schemeClr val="tx1">
                  <a:lumMod val="65000"/>
                  <a:lumOff val="35000"/>
                </a:schemeClr>
              </a:solidFill>
            </a:endParaRPr>
          </a:p>
        </p:txBody>
      </p:sp>
      <p:grpSp>
        <p:nvGrpSpPr>
          <p:cNvPr id="57" name="図形グループ 56"/>
          <p:cNvGrpSpPr/>
          <p:nvPr/>
        </p:nvGrpSpPr>
        <p:grpSpPr>
          <a:xfrm>
            <a:off x="4574520" y="5130905"/>
            <a:ext cx="669536" cy="1021093"/>
            <a:chOff x="4732300" y="5435324"/>
            <a:chExt cx="669536" cy="1021093"/>
          </a:xfrm>
        </p:grpSpPr>
        <p:sp>
          <p:nvSpPr>
            <p:cNvPr id="36" name="正方形/長方形 35"/>
            <p:cNvSpPr/>
            <p:nvPr/>
          </p:nvSpPr>
          <p:spPr>
            <a:xfrm>
              <a:off x="4732300" y="5435324"/>
              <a:ext cx="669536" cy="102109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5182185" y="6001209"/>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4970535" y="6001209"/>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4761453" y="6001209"/>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p:cNvCxnSpPr/>
            <p:nvPr/>
          </p:nvCxnSpPr>
          <p:spPr>
            <a:xfrm>
              <a:off x="4761453" y="6192188"/>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3" name="正方形/長方形 42"/>
            <p:cNvSpPr/>
            <p:nvPr/>
          </p:nvSpPr>
          <p:spPr>
            <a:xfrm>
              <a:off x="5182185" y="6233600"/>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4970535" y="6233600"/>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4761453" y="6233600"/>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p:nvPr/>
          </p:nvCxnSpPr>
          <p:spPr>
            <a:xfrm>
              <a:off x="4761453" y="5490662"/>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9" name="正方形/長方形 48"/>
            <p:cNvSpPr/>
            <p:nvPr/>
          </p:nvSpPr>
          <p:spPr>
            <a:xfrm>
              <a:off x="5182185" y="5528465"/>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4970535" y="5528465"/>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4761453" y="5528465"/>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2" name="直線コネクタ 51"/>
            <p:cNvCxnSpPr/>
            <p:nvPr/>
          </p:nvCxnSpPr>
          <p:spPr>
            <a:xfrm>
              <a:off x="4761453" y="5719444"/>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3" name="正方形/長方形 52"/>
            <p:cNvSpPr/>
            <p:nvPr/>
          </p:nvSpPr>
          <p:spPr>
            <a:xfrm>
              <a:off x="5182185" y="5760856"/>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4970535" y="5760856"/>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4761453" y="5760856"/>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 name="直線コネクタ 55"/>
            <p:cNvCxnSpPr/>
            <p:nvPr/>
          </p:nvCxnSpPr>
          <p:spPr>
            <a:xfrm>
              <a:off x="4761453" y="5951835"/>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58" name="図形グループ 57"/>
          <p:cNvGrpSpPr/>
          <p:nvPr/>
        </p:nvGrpSpPr>
        <p:grpSpPr>
          <a:xfrm>
            <a:off x="5423176" y="5129967"/>
            <a:ext cx="669536" cy="1021093"/>
            <a:chOff x="4732300" y="5435324"/>
            <a:chExt cx="669536" cy="1021093"/>
          </a:xfrm>
        </p:grpSpPr>
        <p:sp>
          <p:nvSpPr>
            <p:cNvPr id="59" name="正方形/長方形 58"/>
            <p:cNvSpPr/>
            <p:nvPr/>
          </p:nvSpPr>
          <p:spPr>
            <a:xfrm>
              <a:off x="4732300" y="5435324"/>
              <a:ext cx="669536" cy="102109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p:cNvSpPr/>
            <p:nvPr/>
          </p:nvSpPr>
          <p:spPr>
            <a:xfrm>
              <a:off x="5182185" y="6001209"/>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4970535" y="6001209"/>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4761453" y="6001209"/>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4761453" y="6192188"/>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64" name="正方形/長方形 63"/>
            <p:cNvSpPr/>
            <p:nvPr/>
          </p:nvSpPr>
          <p:spPr>
            <a:xfrm>
              <a:off x="5182185" y="6233600"/>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正方形/長方形 64"/>
            <p:cNvSpPr/>
            <p:nvPr/>
          </p:nvSpPr>
          <p:spPr>
            <a:xfrm>
              <a:off x="4970535" y="6233600"/>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正方形/長方形 65"/>
            <p:cNvSpPr/>
            <p:nvPr/>
          </p:nvSpPr>
          <p:spPr>
            <a:xfrm>
              <a:off x="4761453" y="6233600"/>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4761453" y="5490662"/>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68" name="正方形/長方形 67"/>
            <p:cNvSpPr/>
            <p:nvPr/>
          </p:nvSpPr>
          <p:spPr>
            <a:xfrm>
              <a:off x="5182185" y="5528465"/>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正方形/長方形 68"/>
            <p:cNvSpPr/>
            <p:nvPr/>
          </p:nvSpPr>
          <p:spPr>
            <a:xfrm>
              <a:off x="4970535" y="5528465"/>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正方形/長方形 69"/>
            <p:cNvSpPr/>
            <p:nvPr/>
          </p:nvSpPr>
          <p:spPr>
            <a:xfrm>
              <a:off x="4761453" y="5528465"/>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4761453" y="5719444"/>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72" name="正方形/長方形 71"/>
            <p:cNvSpPr/>
            <p:nvPr/>
          </p:nvSpPr>
          <p:spPr>
            <a:xfrm>
              <a:off x="5182185" y="5760856"/>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正方形/長方形 72"/>
            <p:cNvSpPr/>
            <p:nvPr/>
          </p:nvSpPr>
          <p:spPr>
            <a:xfrm>
              <a:off x="4970535" y="5760856"/>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4761453" y="5760856"/>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4761453" y="5951835"/>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261722" y="5129967"/>
            <a:ext cx="669536" cy="1021093"/>
            <a:chOff x="4732300" y="5435324"/>
            <a:chExt cx="669536" cy="1021093"/>
          </a:xfrm>
        </p:grpSpPr>
        <p:sp>
          <p:nvSpPr>
            <p:cNvPr id="77" name="正方形/長方形 76"/>
            <p:cNvSpPr/>
            <p:nvPr/>
          </p:nvSpPr>
          <p:spPr>
            <a:xfrm>
              <a:off x="4732300" y="5435324"/>
              <a:ext cx="669536" cy="102109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正方形/長方形 77"/>
            <p:cNvSpPr/>
            <p:nvPr/>
          </p:nvSpPr>
          <p:spPr>
            <a:xfrm>
              <a:off x="5182185" y="6001209"/>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正方形/長方形 78"/>
            <p:cNvSpPr/>
            <p:nvPr/>
          </p:nvSpPr>
          <p:spPr>
            <a:xfrm>
              <a:off x="4970535" y="6001209"/>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正方形/長方形 79"/>
            <p:cNvSpPr/>
            <p:nvPr/>
          </p:nvSpPr>
          <p:spPr>
            <a:xfrm>
              <a:off x="4761453" y="6001209"/>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 name="直線コネクタ 80"/>
            <p:cNvCxnSpPr/>
            <p:nvPr/>
          </p:nvCxnSpPr>
          <p:spPr>
            <a:xfrm>
              <a:off x="4761453" y="6192188"/>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82" name="正方形/長方形 81"/>
            <p:cNvSpPr/>
            <p:nvPr/>
          </p:nvSpPr>
          <p:spPr>
            <a:xfrm>
              <a:off x="5182185" y="6233600"/>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正方形/長方形 82"/>
            <p:cNvSpPr/>
            <p:nvPr/>
          </p:nvSpPr>
          <p:spPr>
            <a:xfrm>
              <a:off x="4970535" y="6233600"/>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正方形/長方形 83"/>
            <p:cNvSpPr/>
            <p:nvPr/>
          </p:nvSpPr>
          <p:spPr>
            <a:xfrm>
              <a:off x="4761453" y="6233600"/>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5" name="直線コネクタ 84"/>
            <p:cNvCxnSpPr/>
            <p:nvPr/>
          </p:nvCxnSpPr>
          <p:spPr>
            <a:xfrm>
              <a:off x="4761453" y="5490662"/>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86" name="正方形/長方形 85"/>
            <p:cNvSpPr/>
            <p:nvPr/>
          </p:nvSpPr>
          <p:spPr>
            <a:xfrm>
              <a:off x="5182185" y="5528465"/>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正方形/長方形 86"/>
            <p:cNvSpPr/>
            <p:nvPr/>
          </p:nvSpPr>
          <p:spPr>
            <a:xfrm>
              <a:off x="4970535" y="5528465"/>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p:cNvSpPr/>
            <p:nvPr/>
          </p:nvSpPr>
          <p:spPr>
            <a:xfrm>
              <a:off x="4761453" y="5528465"/>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9" name="直線コネクタ 88"/>
            <p:cNvCxnSpPr/>
            <p:nvPr/>
          </p:nvCxnSpPr>
          <p:spPr>
            <a:xfrm>
              <a:off x="4761453" y="5719444"/>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90" name="正方形/長方形 89"/>
            <p:cNvSpPr/>
            <p:nvPr/>
          </p:nvSpPr>
          <p:spPr>
            <a:xfrm>
              <a:off x="5182185" y="5760856"/>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正方形/長方形 90"/>
            <p:cNvSpPr/>
            <p:nvPr/>
          </p:nvSpPr>
          <p:spPr>
            <a:xfrm>
              <a:off x="4970535" y="5760856"/>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4761453" y="5760856"/>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3" name="直線コネクタ 92"/>
            <p:cNvCxnSpPr/>
            <p:nvPr/>
          </p:nvCxnSpPr>
          <p:spPr>
            <a:xfrm>
              <a:off x="4761453" y="5951835"/>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94" name="図形グループ 93"/>
          <p:cNvGrpSpPr/>
          <p:nvPr/>
        </p:nvGrpSpPr>
        <p:grpSpPr>
          <a:xfrm>
            <a:off x="7090650" y="5129967"/>
            <a:ext cx="669536" cy="1021093"/>
            <a:chOff x="4732300" y="5435324"/>
            <a:chExt cx="669536" cy="1021093"/>
          </a:xfrm>
        </p:grpSpPr>
        <p:sp>
          <p:nvSpPr>
            <p:cNvPr id="95" name="正方形/長方形 94"/>
            <p:cNvSpPr/>
            <p:nvPr/>
          </p:nvSpPr>
          <p:spPr>
            <a:xfrm>
              <a:off x="4732300" y="5435324"/>
              <a:ext cx="669536" cy="102109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5182185" y="6001209"/>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4970535" y="6001209"/>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4761453" y="6001209"/>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4761453" y="6192188"/>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00" name="正方形/長方形 99"/>
            <p:cNvSpPr/>
            <p:nvPr/>
          </p:nvSpPr>
          <p:spPr>
            <a:xfrm>
              <a:off x="5182185" y="6233600"/>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正方形/長方形 100"/>
            <p:cNvSpPr/>
            <p:nvPr/>
          </p:nvSpPr>
          <p:spPr>
            <a:xfrm>
              <a:off x="4970535" y="6233600"/>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正方形/長方形 101"/>
            <p:cNvSpPr/>
            <p:nvPr/>
          </p:nvSpPr>
          <p:spPr>
            <a:xfrm>
              <a:off x="4761453" y="6233600"/>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4761453" y="5490662"/>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04" name="正方形/長方形 103"/>
            <p:cNvSpPr/>
            <p:nvPr/>
          </p:nvSpPr>
          <p:spPr>
            <a:xfrm>
              <a:off x="5182185" y="5528465"/>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4970535" y="5528465"/>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4761453" y="5528465"/>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4761453" y="5719444"/>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08" name="正方形/長方形 107"/>
            <p:cNvSpPr/>
            <p:nvPr/>
          </p:nvSpPr>
          <p:spPr>
            <a:xfrm>
              <a:off x="5182185" y="5760856"/>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4970535" y="5760856"/>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正方形/長方形 109"/>
            <p:cNvSpPr/>
            <p:nvPr/>
          </p:nvSpPr>
          <p:spPr>
            <a:xfrm>
              <a:off x="4761453" y="5760856"/>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4761453" y="5951835"/>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7960356" y="5129967"/>
            <a:ext cx="669536" cy="1021093"/>
            <a:chOff x="4732300" y="5435324"/>
            <a:chExt cx="669536" cy="1021093"/>
          </a:xfrm>
        </p:grpSpPr>
        <p:sp>
          <p:nvSpPr>
            <p:cNvPr id="113" name="正方形/長方形 112"/>
            <p:cNvSpPr/>
            <p:nvPr/>
          </p:nvSpPr>
          <p:spPr>
            <a:xfrm>
              <a:off x="4732300" y="5435324"/>
              <a:ext cx="669536" cy="102109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5182185" y="6001209"/>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4970535" y="6001209"/>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a:off x="4761453" y="6001209"/>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7" name="直線コネクタ 116"/>
            <p:cNvCxnSpPr/>
            <p:nvPr/>
          </p:nvCxnSpPr>
          <p:spPr>
            <a:xfrm>
              <a:off x="4761453" y="6192188"/>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18" name="正方形/長方形 117"/>
            <p:cNvSpPr/>
            <p:nvPr/>
          </p:nvSpPr>
          <p:spPr>
            <a:xfrm>
              <a:off x="5182185" y="6233600"/>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p:cNvSpPr/>
            <p:nvPr/>
          </p:nvSpPr>
          <p:spPr>
            <a:xfrm>
              <a:off x="4970535" y="6233600"/>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正方形/長方形 119"/>
            <p:cNvSpPr/>
            <p:nvPr/>
          </p:nvSpPr>
          <p:spPr>
            <a:xfrm>
              <a:off x="4761453" y="6233600"/>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1" name="直線コネクタ 120"/>
            <p:cNvCxnSpPr/>
            <p:nvPr/>
          </p:nvCxnSpPr>
          <p:spPr>
            <a:xfrm>
              <a:off x="4761453" y="5490662"/>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22" name="正方形/長方形 121"/>
            <p:cNvSpPr/>
            <p:nvPr/>
          </p:nvSpPr>
          <p:spPr>
            <a:xfrm>
              <a:off x="5182185" y="5528465"/>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正方形/長方形 122"/>
            <p:cNvSpPr/>
            <p:nvPr/>
          </p:nvSpPr>
          <p:spPr>
            <a:xfrm>
              <a:off x="4970535" y="5528465"/>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正方形/長方形 123"/>
            <p:cNvSpPr/>
            <p:nvPr/>
          </p:nvSpPr>
          <p:spPr>
            <a:xfrm>
              <a:off x="4761453" y="5528465"/>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5" name="直線コネクタ 124"/>
            <p:cNvCxnSpPr/>
            <p:nvPr/>
          </p:nvCxnSpPr>
          <p:spPr>
            <a:xfrm>
              <a:off x="4761453" y="5719444"/>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26" name="正方形/長方形 125"/>
            <p:cNvSpPr/>
            <p:nvPr/>
          </p:nvSpPr>
          <p:spPr>
            <a:xfrm>
              <a:off x="5182185" y="5760856"/>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正方形/長方形 126"/>
            <p:cNvSpPr/>
            <p:nvPr/>
          </p:nvSpPr>
          <p:spPr>
            <a:xfrm>
              <a:off x="4970535" y="5760856"/>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761453" y="5760856"/>
              <a:ext cx="177897" cy="14266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9" name="直線コネクタ 128"/>
            <p:cNvCxnSpPr/>
            <p:nvPr/>
          </p:nvCxnSpPr>
          <p:spPr>
            <a:xfrm>
              <a:off x="4761453" y="5951835"/>
              <a:ext cx="598629"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grpSp>
      <p:cxnSp>
        <p:nvCxnSpPr>
          <p:cNvPr id="135" name="直線コネクタ 134"/>
          <p:cNvCxnSpPr>
            <a:stCxn id="14" idx="3"/>
            <a:endCxn id="5" idx="2"/>
          </p:cNvCxnSpPr>
          <p:nvPr/>
        </p:nvCxnSpPr>
        <p:spPr>
          <a:xfrm>
            <a:off x="2814352" y="1318284"/>
            <a:ext cx="774849" cy="1174257"/>
          </a:xfrm>
          <a:prstGeom prst="line">
            <a:avLst/>
          </a:prstGeom>
          <a:ln>
            <a:solidFill>
              <a:srgbClr val="FF6666"/>
            </a:solidFill>
          </a:ln>
        </p:spPr>
        <p:style>
          <a:lnRef idx="2">
            <a:schemeClr val="accent1"/>
          </a:lnRef>
          <a:fillRef idx="0">
            <a:schemeClr val="accent1"/>
          </a:fillRef>
          <a:effectRef idx="1">
            <a:schemeClr val="accent1"/>
          </a:effectRef>
          <a:fontRef idx="minor">
            <a:schemeClr val="tx1"/>
          </a:fontRef>
        </p:style>
      </p:cxnSp>
      <p:cxnSp>
        <p:nvCxnSpPr>
          <p:cNvPr id="138" name="直線コネクタ 137"/>
          <p:cNvCxnSpPr>
            <a:stCxn id="10" idx="3"/>
            <a:endCxn id="5" idx="2"/>
          </p:cNvCxnSpPr>
          <p:nvPr/>
        </p:nvCxnSpPr>
        <p:spPr>
          <a:xfrm>
            <a:off x="2814352" y="1632326"/>
            <a:ext cx="774849" cy="860215"/>
          </a:xfrm>
          <a:prstGeom prst="line">
            <a:avLst/>
          </a:prstGeom>
          <a:ln>
            <a:solidFill>
              <a:srgbClr val="FF6666"/>
            </a:solidFill>
          </a:ln>
        </p:spPr>
        <p:style>
          <a:lnRef idx="2">
            <a:schemeClr val="accent1"/>
          </a:lnRef>
          <a:fillRef idx="0">
            <a:schemeClr val="accent1"/>
          </a:fillRef>
          <a:effectRef idx="1">
            <a:schemeClr val="accent1"/>
          </a:effectRef>
          <a:fontRef idx="minor">
            <a:schemeClr val="tx1"/>
          </a:fontRef>
        </p:style>
      </p:cxnSp>
      <p:cxnSp>
        <p:nvCxnSpPr>
          <p:cNvPr id="141" name="直線コネクタ 140"/>
          <p:cNvCxnSpPr>
            <a:stCxn id="11" idx="3"/>
            <a:endCxn id="5" idx="2"/>
          </p:cNvCxnSpPr>
          <p:nvPr/>
        </p:nvCxnSpPr>
        <p:spPr>
          <a:xfrm>
            <a:off x="2814352" y="1932563"/>
            <a:ext cx="774849" cy="559978"/>
          </a:xfrm>
          <a:prstGeom prst="line">
            <a:avLst/>
          </a:prstGeom>
          <a:ln>
            <a:solidFill>
              <a:srgbClr val="FF6666"/>
            </a:solidFill>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a:stCxn id="15" idx="3"/>
            <a:endCxn id="5" idx="2"/>
          </p:cNvCxnSpPr>
          <p:nvPr/>
        </p:nvCxnSpPr>
        <p:spPr>
          <a:xfrm>
            <a:off x="2814352" y="2232800"/>
            <a:ext cx="774849" cy="259741"/>
          </a:xfrm>
          <a:prstGeom prst="line">
            <a:avLst/>
          </a:prstGeom>
          <a:ln>
            <a:solidFill>
              <a:srgbClr val="FF6666"/>
            </a:solidFill>
          </a:ln>
        </p:spPr>
        <p:style>
          <a:lnRef idx="2">
            <a:schemeClr val="accent1"/>
          </a:lnRef>
          <a:fillRef idx="0">
            <a:schemeClr val="accent1"/>
          </a:fillRef>
          <a:effectRef idx="1">
            <a:schemeClr val="accent1"/>
          </a:effectRef>
          <a:fontRef idx="minor">
            <a:schemeClr val="tx1"/>
          </a:fontRef>
        </p:style>
      </p:cxnSp>
      <p:cxnSp>
        <p:nvCxnSpPr>
          <p:cNvPr id="147" name="直線コネクタ 146"/>
          <p:cNvCxnSpPr>
            <a:stCxn id="12" idx="3"/>
            <a:endCxn id="5" idx="2"/>
          </p:cNvCxnSpPr>
          <p:nvPr/>
        </p:nvCxnSpPr>
        <p:spPr>
          <a:xfrm flipV="1">
            <a:off x="2814352" y="2492541"/>
            <a:ext cx="774849" cy="33595"/>
          </a:xfrm>
          <a:prstGeom prst="line">
            <a:avLst/>
          </a:prstGeom>
          <a:ln>
            <a:solidFill>
              <a:srgbClr val="FF6666"/>
            </a:solidFill>
          </a:ln>
        </p:spPr>
        <p:style>
          <a:lnRef idx="2">
            <a:schemeClr val="accent1"/>
          </a:lnRef>
          <a:fillRef idx="0">
            <a:schemeClr val="accent1"/>
          </a:fillRef>
          <a:effectRef idx="1">
            <a:schemeClr val="accent1"/>
          </a:effectRef>
          <a:fontRef idx="minor">
            <a:schemeClr val="tx1"/>
          </a:fontRef>
        </p:style>
      </p:cxnSp>
      <p:cxnSp>
        <p:nvCxnSpPr>
          <p:cNvPr id="150" name="直線コネクタ 149"/>
          <p:cNvCxnSpPr>
            <a:stCxn id="13" idx="3"/>
            <a:endCxn id="5" idx="2"/>
          </p:cNvCxnSpPr>
          <p:nvPr/>
        </p:nvCxnSpPr>
        <p:spPr>
          <a:xfrm flipV="1">
            <a:off x="2814352" y="2492541"/>
            <a:ext cx="774849" cy="330377"/>
          </a:xfrm>
          <a:prstGeom prst="line">
            <a:avLst/>
          </a:prstGeom>
          <a:ln>
            <a:solidFill>
              <a:srgbClr val="FF6666"/>
            </a:solidFill>
          </a:ln>
        </p:spPr>
        <p:style>
          <a:lnRef idx="2">
            <a:schemeClr val="accent1"/>
          </a:lnRef>
          <a:fillRef idx="0">
            <a:schemeClr val="accent1"/>
          </a:fillRef>
          <a:effectRef idx="1">
            <a:schemeClr val="accent1"/>
          </a:effectRef>
          <a:fontRef idx="minor">
            <a:schemeClr val="tx1"/>
          </a:fontRef>
        </p:style>
      </p:cxnSp>
      <p:cxnSp>
        <p:nvCxnSpPr>
          <p:cNvPr id="156" name="直線矢印コネクタ 155"/>
          <p:cNvCxnSpPr>
            <a:stCxn id="36" idx="0"/>
            <a:endCxn id="4" idx="3"/>
          </p:cNvCxnSpPr>
          <p:nvPr/>
        </p:nvCxnSpPr>
        <p:spPr>
          <a:xfrm flipH="1" flipV="1">
            <a:off x="4570162" y="4431083"/>
            <a:ext cx="339126" cy="699822"/>
          </a:xfrm>
          <a:prstGeom prst="straightConnector1">
            <a:avLst/>
          </a:prstGeom>
          <a:ln w="12700" cmpd="sng">
            <a:solidFill>
              <a:schemeClr val="tx1">
                <a:lumMod val="65000"/>
                <a:lumOff val="35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57" name="直線矢印コネクタ 156"/>
          <p:cNvCxnSpPr>
            <a:stCxn id="59" idx="0"/>
            <a:endCxn id="4" idx="3"/>
          </p:cNvCxnSpPr>
          <p:nvPr/>
        </p:nvCxnSpPr>
        <p:spPr>
          <a:xfrm flipH="1" flipV="1">
            <a:off x="4570162" y="4431083"/>
            <a:ext cx="1187782" cy="698884"/>
          </a:xfrm>
          <a:prstGeom prst="straightConnector1">
            <a:avLst/>
          </a:prstGeom>
          <a:ln w="12700" cmpd="sng">
            <a:solidFill>
              <a:schemeClr val="tx1">
                <a:lumMod val="65000"/>
                <a:lumOff val="35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60" name="直線矢印コネクタ 159"/>
          <p:cNvCxnSpPr>
            <a:stCxn id="95" idx="0"/>
            <a:endCxn id="4" idx="3"/>
          </p:cNvCxnSpPr>
          <p:nvPr/>
        </p:nvCxnSpPr>
        <p:spPr>
          <a:xfrm flipH="1" flipV="1">
            <a:off x="4570162" y="4431083"/>
            <a:ext cx="2855256" cy="698884"/>
          </a:xfrm>
          <a:prstGeom prst="straightConnector1">
            <a:avLst/>
          </a:prstGeom>
          <a:ln w="12700" cmpd="sng">
            <a:solidFill>
              <a:schemeClr val="tx1">
                <a:lumMod val="65000"/>
                <a:lumOff val="35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61" name="直線矢印コネクタ 160"/>
          <p:cNvCxnSpPr>
            <a:stCxn id="77" idx="0"/>
            <a:endCxn id="4" idx="3"/>
          </p:cNvCxnSpPr>
          <p:nvPr/>
        </p:nvCxnSpPr>
        <p:spPr>
          <a:xfrm flipH="1" flipV="1">
            <a:off x="4570162" y="4431083"/>
            <a:ext cx="2026328" cy="698884"/>
          </a:xfrm>
          <a:prstGeom prst="straightConnector1">
            <a:avLst/>
          </a:prstGeom>
          <a:ln w="12700" cmpd="sng">
            <a:solidFill>
              <a:schemeClr val="tx1">
                <a:lumMod val="65000"/>
                <a:lumOff val="35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69" name="直線矢印コネクタ 168"/>
          <p:cNvCxnSpPr>
            <a:stCxn id="113" idx="0"/>
            <a:endCxn id="4" idx="3"/>
          </p:cNvCxnSpPr>
          <p:nvPr/>
        </p:nvCxnSpPr>
        <p:spPr>
          <a:xfrm flipH="1" flipV="1">
            <a:off x="4570162" y="4431083"/>
            <a:ext cx="3724962" cy="698884"/>
          </a:xfrm>
          <a:prstGeom prst="straightConnector1">
            <a:avLst/>
          </a:prstGeom>
          <a:ln w="12700" cmpd="sng">
            <a:solidFill>
              <a:schemeClr val="tx1">
                <a:lumMod val="65000"/>
                <a:lumOff val="35000"/>
              </a:schemeClr>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19" name="テキスト ボックス 218"/>
          <p:cNvSpPr txBox="1"/>
          <p:nvPr/>
        </p:nvSpPr>
        <p:spPr>
          <a:xfrm>
            <a:off x="825440" y="3168018"/>
            <a:ext cx="2518237" cy="369332"/>
          </a:xfrm>
          <a:prstGeom prst="rect">
            <a:avLst/>
          </a:prstGeom>
          <a:noFill/>
        </p:spPr>
        <p:txBody>
          <a:bodyPr wrap="none" rtlCol="0">
            <a:spAutoFit/>
          </a:bodyPr>
          <a:lstStyle/>
          <a:p>
            <a:r>
              <a:rPr kumimoji="1" lang="ja-JP" altLang="en-US" dirty="0" smtClean="0">
                <a:solidFill>
                  <a:srgbClr val="0000FF"/>
                </a:solidFill>
              </a:rPr>
              <a:t>建物・設備管理システム</a:t>
            </a:r>
            <a:endParaRPr kumimoji="1" lang="ja-JP" altLang="en-US" dirty="0">
              <a:solidFill>
                <a:srgbClr val="0000FF"/>
              </a:solidFill>
            </a:endParaRPr>
          </a:p>
        </p:txBody>
      </p:sp>
      <p:sp>
        <p:nvSpPr>
          <p:cNvPr id="220" name="左右矢印 219"/>
          <p:cNvSpPr/>
          <p:nvPr/>
        </p:nvSpPr>
        <p:spPr>
          <a:xfrm>
            <a:off x="2843739" y="3651158"/>
            <a:ext cx="745463" cy="496946"/>
          </a:xfrm>
          <a:prstGeom prst="lef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6" name="直線矢印コネクタ 235"/>
          <p:cNvCxnSpPr>
            <a:stCxn id="8" idx="2"/>
            <a:endCxn id="36" idx="0"/>
          </p:cNvCxnSpPr>
          <p:nvPr/>
        </p:nvCxnSpPr>
        <p:spPr>
          <a:xfrm flipH="1">
            <a:off x="4909288" y="4313753"/>
            <a:ext cx="2404876" cy="817152"/>
          </a:xfrm>
          <a:prstGeom prst="straightConnector1">
            <a:avLst/>
          </a:prstGeom>
          <a:ln w="127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39" name="直線矢印コネクタ 238"/>
          <p:cNvCxnSpPr>
            <a:stCxn id="8" idx="2"/>
            <a:endCxn id="59" idx="0"/>
          </p:cNvCxnSpPr>
          <p:nvPr/>
        </p:nvCxnSpPr>
        <p:spPr>
          <a:xfrm flipH="1">
            <a:off x="5757944" y="4313753"/>
            <a:ext cx="1556220" cy="816214"/>
          </a:xfrm>
          <a:prstGeom prst="straightConnector1">
            <a:avLst/>
          </a:prstGeom>
          <a:ln w="127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2" name="直線矢印コネクタ 241"/>
          <p:cNvCxnSpPr>
            <a:stCxn id="8" idx="2"/>
            <a:endCxn id="95" idx="0"/>
          </p:cNvCxnSpPr>
          <p:nvPr/>
        </p:nvCxnSpPr>
        <p:spPr>
          <a:xfrm>
            <a:off x="7314164" y="4313753"/>
            <a:ext cx="111254" cy="816214"/>
          </a:xfrm>
          <a:prstGeom prst="straightConnector1">
            <a:avLst/>
          </a:prstGeom>
          <a:ln w="127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5" name="直線矢印コネクタ 244"/>
          <p:cNvCxnSpPr>
            <a:stCxn id="8" idx="2"/>
            <a:endCxn id="77" idx="0"/>
          </p:cNvCxnSpPr>
          <p:nvPr/>
        </p:nvCxnSpPr>
        <p:spPr>
          <a:xfrm flipH="1">
            <a:off x="6596490" y="4313753"/>
            <a:ext cx="717674" cy="816214"/>
          </a:xfrm>
          <a:prstGeom prst="straightConnector1">
            <a:avLst/>
          </a:prstGeom>
          <a:ln w="127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8" name="直線矢印コネクタ 247"/>
          <p:cNvCxnSpPr>
            <a:stCxn id="8" idx="2"/>
            <a:endCxn id="113" idx="0"/>
          </p:cNvCxnSpPr>
          <p:nvPr/>
        </p:nvCxnSpPr>
        <p:spPr>
          <a:xfrm>
            <a:off x="7314164" y="4313753"/>
            <a:ext cx="980960" cy="816214"/>
          </a:xfrm>
          <a:prstGeom prst="straightConnector1">
            <a:avLst/>
          </a:prstGeom>
          <a:ln w="127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95" name="正方形/長方形 294"/>
          <p:cNvSpPr/>
          <p:nvPr/>
        </p:nvSpPr>
        <p:spPr>
          <a:xfrm>
            <a:off x="6333203" y="1656487"/>
            <a:ext cx="1961921" cy="37270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建築ロボット制御</a:t>
            </a:r>
            <a:endParaRPr kumimoji="1" lang="ja-JP" altLang="en-US" sz="1400" dirty="0">
              <a:solidFill>
                <a:srgbClr val="FFFFFF"/>
              </a:solidFill>
              <a:latin typeface="ＭＳ Ｐゴシック"/>
              <a:ea typeface="ＭＳ Ｐゴシック"/>
              <a:cs typeface="ＭＳ Ｐゴシック"/>
            </a:endParaRPr>
          </a:p>
        </p:txBody>
      </p:sp>
      <p:sp>
        <p:nvSpPr>
          <p:cNvPr id="296" name="正方形/長方形 295"/>
          <p:cNvSpPr/>
          <p:nvPr/>
        </p:nvSpPr>
        <p:spPr>
          <a:xfrm>
            <a:off x="6333203" y="2119833"/>
            <a:ext cx="1961921" cy="37270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資材調達</a:t>
            </a:r>
            <a:endParaRPr kumimoji="1" lang="ja-JP" altLang="en-US" sz="1400" dirty="0">
              <a:solidFill>
                <a:srgbClr val="FFFFFF"/>
              </a:solidFill>
              <a:latin typeface="ＭＳ Ｐゴシック"/>
              <a:ea typeface="ＭＳ Ｐゴシック"/>
              <a:cs typeface="ＭＳ Ｐゴシック"/>
            </a:endParaRPr>
          </a:p>
        </p:txBody>
      </p:sp>
      <p:sp>
        <p:nvSpPr>
          <p:cNvPr id="297" name="正方形/長方形 296"/>
          <p:cNvSpPr/>
          <p:nvPr/>
        </p:nvSpPr>
        <p:spPr>
          <a:xfrm>
            <a:off x="6333203" y="2574446"/>
            <a:ext cx="1961921" cy="37270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工程管理</a:t>
            </a:r>
            <a:endParaRPr kumimoji="1" lang="ja-JP" altLang="en-US" sz="1400" dirty="0">
              <a:solidFill>
                <a:srgbClr val="FFFFFF"/>
              </a:solidFill>
              <a:latin typeface="ＭＳ Ｐゴシック"/>
              <a:ea typeface="ＭＳ Ｐゴシック"/>
              <a:cs typeface="ＭＳ Ｐゴシック"/>
            </a:endParaRPr>
          </a:p>
        </p:txBody>
      </p:sp>
      <p:sp>
        <p:nvSpPr>
          <p:cNvPr id="299" name="正方形/長方形 298"/>
          <p:cNvSpPr/>
          <p:nvPr/>
        </p:nvSpPr>
        <p:spPr>
          <a:xfrm>
            <a:off x="3587864" y="1194049"/>
            <a:ext cx="1963259" cy="462438"/>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企　画</a:t>
            </a:r>
            <a:endParaRPr kumimoji="1" lang="ja-JP" altLang="en-US" sz="1600" dirty="0">
              <a:solidFill>
                <a:srgbClr val="FFFFFF"/>
              </a:solidFill>
              <a:latin typeface="ＭＳ Ｐゴシック"/>
              <a:ea typeface="ＭＳ Ｐゴシック"/>
              <a:cs typeface="ＭＳ Ｐゴシック"/>
            </a:endParaRPr>
          </a:p>
        </p:txBody>
      </p:sp>
      <p:cxnSp>
        <p:nvCxnSpPr>
          <p:cNvPr id="300" name="直線コネクタ 299"/>
          <p:cNvCxnSpPr>
            <a:stCxn id="299" idx="2"/>
            <a:endCxn id="5" idx="1"/>
          </p:cNvCxnSpPr>
          <p:nvPr/>
        </p:nvCxnSpPr>
        <p:spPr>
          <a:xfrm>
            <a:off x="4569494" y="1656487"/>
            <a:ext cx="668" cy="183815"/>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3" name="直線コネクタ 302"/>
          <p:cNvCxnSpPr>
            <a:stCxn id="5" idx="4"/>
            <a:endCxn id="16" idx="1"/>
          </p:cNvCxnSpPr>
          <p:nvPr/>
        </p:nvCxnSpPr>
        <p:spPr>
          <a:xfrm flipV="1">
            <a:off x="5551123" y="1380403"/>
            <a:ext cx="782080" cy="1112138"/>
          </a:xfrm>
          <a:prstGeom prst="line">
            <a:avLst/>
          </a:prstGeom>
          <a:ln>
            <a:solidFill>
              <a:srgbClr val="33ACBD"/>
            </a:solidFill>
          </a:ln>
        </p:spPr>
        <p:style>
          <a:lnRef idx="2">
            <a:schemeClr val="accent1"/>
          </a:lnRef>
          <a:fillRef idx="0">
            <a:schemeClr val="accent1"/>
          </a:fillRef>
          <a:effectRef idx="1">
            <a:schemeClr val="accent1"/>
          </a:effectRef>
          <a:fontRef idx="minor">
            <a:schemeClr val="tx1"/>
          </a:fontRef>
        </p:style>
      </p:cxnSp>
      <p:cxnSp>
        <p:nvCxnSpPr>
          <p:cNvPr id="306" name="直線コネクタ 305"/>
          <p:cNvCxnSpPr>
            <a:stCxn id="5" idx="4"/>
            <a:endCxn id="295" idx="1"/>
          </p:cNvCxnSpPr>
          <p:nvPr/>
        </p:nvCxnSpPr>
        <p:spPr>
          <a:xfrm flipV="1">
            <a:off x="5551123" y="1842841"/>
            <a:ext cx="782080" cy="649700"/>
          </a:xfrm>
          <a:prstGeom prst="line">
            <a:avLst/>
          </a:prstGeom>
          <a:ln>
            <a:solidFill>
              <a:srgbClr val="33ACBD"/>
            </a:solidFill>
          </a:ln>
        </p:spPr>
        <p:style>
          <a:lnRef idx="2">
            <a:schemeClr val="accent1"/>
          </a:lnRef>
          <a:fillRef idx="0">
            <a:schemeClr val="accent1"/>
          </a:fillRef>
          <a:effectRef idx="1">
            <a:schemeClr val="accent1"/>
          </a:effectRef>
          <a:fontRef idx="minor">
            <a:schemeClr val="tx1"/>
          </a:fontRef>
        </p:style>
      </p:cxnSp>
      <p:cxnSp>
        <p:nvCxnSpPr>
          <p:cNvPr id="309" name="直線コネクタ 308"/>
          <p:cNvCxnSpPr>
            <a:stCxn id="5" idx="4"/>
            <a:endCxn id="296" idx="1"/>
          </p:cNvCxnSpPr>
          <p:nvPr/>
        </p:nvCxnSpPr>
        <p:spPr>
          <a:xfrm flipV="1">
            <a:off x="5551123" y="2306187"/>
            <a:ext cx="782080" cy="186354"/>
          </a:xfrm>
          <a:prstGeom prst="line">
            <a:avLst/>
          </a:prstGeom>
          <a:ln>
            <a:solidFill>
              <a:srgbClr val="33ACBD"/>
            </a:solidFill>
          </a:ln>
        </p:spPr>
        <p:style>
          <a:lnRef idx="2">
            <a:schemeClr val="accent1"/>
          </a:lnRef>
          <a:fillRef idx="0">
            <a:schemeClr val="accent1"/>
          </a:fillRef>
          <a:effectRef idx="1">
            <a:schemeClr val="accent1"/>
          </a:effectRef>
          <a:fontRef idx="minor">
            <a:schemeClr val="tx1"/>
          </a:fontRef>
        </p:style>
      </p:cxnSp>
      <p:cxnSp>
        <p:nvCxnSpPr>
          <p:cNvPr id="312" name="直線コネクタ 311"/>
          <p:cNvCxnSpPr>
            <a:stCxn id="5" idx="4"/>
            <a:endCxn id="297" idx="1"/>
          </p:cNvCxnSpPr>
          <p:nvPr/>
        </p:nvCxnSpPr>
        <p:spPr>
          <a:xfrm>
            <a:off x="5551123" y="2492541"/>
            <a:ext cx="782080" cy="268259"/>
          </a:xfrm>
          <a:prstGeom prst="line">
            <a:avLst/>
          </a:prstGeom>
          <a:ln>
            <a:solidFill>
              <a:srgbClr val="33ACBD"/>
            </a:solidFill>
          </a:ln>
        </p:spPr>
        <p:style>
          <a:lnRef idx="2">
            <a:schemeClr val="accent1"/>
          </a:lnRef>
          <a:fillRef idx="0">
            <a:schemeClr val="accent1"/>
          </a:fillRef>
          <a:effectRef idx="1">
            <a:schemeClr val="accent1"/>
          </a:effectRef>
          <a:fontRef idx="minor">
            <a:schemeClr val="tx1"/>
          </a:fontRef>
        </p:style>
      </p:cxnSp>
      <p:sp>
        <p:nvSpPr>
          <p:cNvPr id="321" name="上矢印 320"/>
          <p:cNvSpPr/>
          <p:nvPr/>
        </p:nvSpPr>
        <p:spPr>
          <a:xfrm>
            <a:off x="4238016" y="3012723"/>
            <a:ext cx="664291" cy="310590"/>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8696611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err="1" smtClean="0">
                <a:solidFill>
                  <a:srgbClr val="FFFFFF"/>
                </a:solidFill>
                <a:effectLst/>
                <a:latin typeface="Arial"/>
                <a:ea typeface="HGP創英角ｺﾞｼｯｸUB" pitchFamily="50" charset="-128"/>
                <a:cs typeface="Arial"/>
              </a:rPr>
              <a:t>IoT</a:t>
            </a:r>
            <a:r>
              <a:rPr lang="ja-JP" altLang="en-US" sz="2400" dirty="0" smtClean="0">
                <a:solidFill>
                  <a:srgbClr val="FFFFFF"/>
                </a:solidFill>
                <a:effectLst/>
                <a:latin typeface="Arial"/>
                <a:ea typeface="HGP創英角ｺﾞｼｯｸUB" pitchFamily="50" charset="-128"/>
                <a:cs typeface="Arial"/>
              </a:rPr>
              <a:t>を支えるテクノロジー</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5" name="図 4"/>
          <p:cNvPicPr>
            <a:picLocks noChangeAspect="1"/>
          </p:cNvPicPr>
          <p:nvPr/>
        </p:nvPicPr>
        <p:blipFill>
          <a:blip r:embed="rId3"/>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178693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正方形/長方形 85"/>
          <p:cNvSpPr/>
          <p:nvPr/>
        </p:nvSpPr>
        <p:spPr>
          <a:xfrm>
            <a:off x="533400" y="2647950"/>
            <a:ext cx="8077200" cy="2717799"/>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円柱 3"/>
          <p:cNvSpPr/>
          <p:nvPr/>
        </p:nvSpPr>
        <p:spPr bwMode="auto">
          <a:xfrm>
            <a:off x="533400" y="908720"/>
            <a:ext cx="8077200" cy="1669380"/>
          </a:xfrm>
          <a:prstGeom prst="can">
            <a:avLst>
              <a:gd name="adj" fmla="val 30077"/>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正方形/長方形 39"/>
          <p:cNvSpPr/>
          <p:nvPr/>
        </p:nvSpPr>
        <p:spPr>
          <a:xfrm>
            <a:off x="717550" y="1438077"/>
            <a:ext cx="4953000" cy="9461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345" name="タイトル 1"/>
          <p:cNvSpPr>
            <a:spLocks noGrp="1"/>
          </p:cNvSpPr>
          <p:nvPr>
            <p:ph type="title"/>
          </p:nvPr>
        </p:nvSpPr>
        <p:spPr>
          <a:xfrm>
            <a:off x="465137" y="209550"/>
            <a:ext cx="8678863" cy="493713"/>
          </a:xfrm>
        </p:spPr>
        <p:txBody>
          <a:bodyPr/>
          <a:lstStyle/>
          <a:p>
            <a:r>
              <a:rPr lang="en-US" altLang="ja-JP" dirty="0" err="1" smtClean="0">
                <a:ea typeface="ＭＳ Ｐゴシック" charset="-128"/>
              </a:rPr>
              <a:t>Hadoop</a:t>
            </a:r>
            <a:endParaRPr lang="ja-JP" altLang="en-US" sz="2800" dirty="0" smtClean="0">
              <a:ea typeface="ＭＳ Ｐゴシック" charset="-128"/>
            </a:endParaRPr>
          </a:p>
        </p:txBody>
      </p:sp>
      <p:sp>
        <p:nvSpPr>
          <p:cNvPr id="19" name="角丸四角形 18"/>
          <p:cNvSpPr/>
          <p:nvPr/>
        </p:nvSpPr>
        <p:spPr bwMode="auto">
          <a:xfrm>
            <a:off x="873224" y="1556421"/>
            <a:ext cx="2286000" cy="304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非構造化</a:t>
            </a:r>
          </a:p>
        </p:txBody>
      </p:sp>
      <p:sp>
        <p:nvSpPr>
          <p:cNvPr id="22" name="角丸四角形 21"/>
          <p:cNvSpPr/>
          <p:nvPr/>
        </p:nvSpPr>
        <p:spPr bwMode="auto">
          <a:xfrm>
            <a:off x="873224" y="189297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テキスト</a:t>
            </a:r>
          </a:p>
        </p:txBody>
      </p:sp>
      <p:sp>
        <p:nvSpPr>
          <p:cNvPr id="23" name="角丸四角形 22"/>
          <p:cNvSpPr/>
          <p:nvPr/>
        </p:nvSpPr>
        <p:spPr bwMode="auto">
          <a:xfrm>
            <a:off x="1676400" y="189297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動画</a:t>
            </a:r>
          </a:p>
        </p:txBody>
      </p:sp>
      <p:sp>
        <p:nvSpPr>
          <p:cNvPr id="24" name="角丸四角形 23"/>
          <p:cNvSpPr/>
          <p:nvPr/>
        </p:nvSpPr>
        <p:spPr bwMode="auto">
          <a:xfrm>
            <a:off x="2467272" y="1892971"/>
            <a:ext cx="691952" cy="189829"/>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音声</a:t>
            </a:r>
          </a:p>
        </p:txBody>
      </p:sp>
      <p:sp>
        <p:nvSpPr>
          <p:cNvPr id="5" name="テキスト ボックス 4"/>
          <p:cNvSpPr txBox="1"/>
          <p:nvPr/>
        </p:nvSpPr>
        <p:spPr>
          <a:xfrm>
            <a:off x="3429000" y="908720"/>
            <a:ext cx="2286000" cy="461665"/>
          </a:xfrm>
          <a:prstGeom prst="rect">
            <a:avLst/>
          </a:prstGeom>
          <a:noFill/>
        </p:spPr>
        <p:txBody>
          <a:bodyPr wrap="square" rtlCol="0">
            <a:spAutoFit/>
          </a:bodyPr>
          <a:lstStyle/>
          <a:p>
            <a:pPr algn="ctr"/>
            <a:r>
              <a:rPr kumimoji="1" lang="ja-JP" altLang="en-US" sz="2400" dirty="0" smtClean="0">
                <a:solidFill>
                  <a:srgbClr val="0000FF"/>
                </a:solidFill>
                <a:effectLst/>
              </a:rPr>
              <a:t>ビッグデータ</a:t>
            </a:r>
            <a:endParaRPr kumimoji="1" lang="ja-JP" altLang="en-US" sz="2400" dirty="0">
              <a:solidFill>
                <a:srgbClr val="0000FF"/>
              </a:solidFill>
              <a:effectLst/>
            </a:endParaRPr>
          </a:p>
        </p:txBody>
      </p:sp>
      <p:sp>
        <p:nvSpPr>
          <p:cNvPr id="2" name="正方形/長方形 1"/>
          <p:cNvSpPr/>
          <p:nvPr/>
        </p:nvSpPr>
        <p:spPr>
          <a:xfrm>
            <a:off x="1214487" y="2806697"/>
            <a:ext cx="923826" cy="2470151"/>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ビッグデータ</a:t>
            </a:r>
            <a:endParaRPr kumimoji="1" lang="en-US" altLang="ja-JP" sz="1000" dirty="0" smtClean="0">
              <a:solidFill>
                <a:srgbClr val="FFFFFF"/>
              </a:solidFill>
              <a:latin typeface="ＭＳ Ｐゴシック"/>
              <a:ea typeface="ＭＳ Ｐゴシック"/>
              <a:cs typeface="ＭＳ Ｐゴシック"/>
            </a:endParaRPr>
          </a:p>
          <a:p>
            <a:pPr algn="ctr"/>
            <a:r>
              <a:rPr lang="ja-JP" altLang="en-US" sz="1000" dirty="0" smtClean="0">
                <a:solidFill>
                  <a:srgbClr val="FFFFFF"/>
                </a:solidFill>
                <a:latin typeface="ＭＳ Ｐゴシック"/>
                <a:ea typeface="ＭＳ Ｐゴシック"/>
                <a:cs typeface="ＭＳ Ｐゴシック"/>
              </a:rPr>
              <a:t>の分割処理</a:t>
            </a:r>
            <a:endParaRPr lang="en-US" altLang="ja-JP" sz="10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MAP</a:t>
            </a:r>
            <a:r>
              <a:rPr kumimoji="1" lang="ja-JP" altLang="en-US" sz="800" dirty="0" smtClean="0">
                <a:solidFill>
                  <a:srgbClr val="FFFFFF"/>
                </a:solidFill>
                <a:latin typeface="ＭＳ Ｐゴシック"/>
                <a:ea typeface="ＭＳ Ｐゴシック"/>
                <a:cs typeface="ＭＳ Ｐゴシック"/>
              </a:rPr>
              <a:t>処理）</a:t>
            </a:r>
            <a:endParaRPr kumimoji="1" lang="ja-JP" altLang="en-US" sz="800" dirty="0">
              <a:solidFill>
                <a:srgbClr val="FFFFFF"/>
              </a:solidFill>
              <a:latin typeface="ＭＳ Ｐゴシック"/>
              <a:ea typeface="ＭＳ Ｐゴシック"/>
              <a:cs typeface="ＭＳ Ｐゴシック"/>
            </a:endParaRPr>
          </a:p>
        </p:txBody>
      </p:sp>
      <p:sp>
        <p:nvSpPr>
          <p:cNvPr id="85" name="正方形/長方形 84"/>
          <p:cNvSpPr/>
          <p:nvPr/>
        </p:nvSpPr>
        <p:spPr>
          <a:xfrm>
            <a:off x="7100143" y="2806697"/>
            <a:ext cx="923826" cy="247015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演算結果</a:t>
            </a:r>
            <a:endParaRPr kumimoji="1" lang="en-US" altLang="ja-JP" sz="1000" dirty="0" smtClean="0">
              <a:solidFill>
                <a:srgbClr val="FFFFFF"/>
              </a:solidFill>
              <a:latin typeface="ＭＳ Ｐゴシック"/>
              <a:ea typeface="ＭＳ Ｐゴシック"/>
              <a:cs typeface="ＭＳ Ｐゴシック"/>
            </a:endParaRPr>
          </a:p>
          <a:p>
            <a:pPr algn="ctr"/>
            <a:r>
              <a:rPr kumimoji="1" lang="ja-JP" altLang="en-US" sz="1000" dirty="0" smtClean="0">
                <a:solidFill>
                  <a:srgbClr val="FFFFFF"/>
                </a:solidFill>
                <a:latin typeface="ＭＳ Ｐゴシック"/>
                <a:ea typeface="ＭＳ Ｐゴシック"/>
                <a:cs typeface="ＭＳ Ｐゴシック"/>
              </a:rPr>
              <a:t>の集約処理</a:t>
            </a:r>
            <a:endParaRPr kumimoji="1" lang="en-US" altLang="ja-JP" sz="800" dirty="0" smtClean="0">
              <a:solidFill>
                <a:srgbClr val="FFFFFF"/>
              </a:solidFill>
              <a:latin typeface="ＭＳ Ｐゴシック"/>
              <a:ea typeface="ＭＳ Ｐゴシック"/>
              <a:cs typeface="ＭＳ Ｐゴシック"/>
            </a:endParaRPr>
          </a:p>
          <a:p>
            <a:pPr algn="ctr"/>
            <a:r>
              <a:rPr lang="en-US" altLang="ja-JP" sz="800" dirty="0" smtClean="0">
                <a:solidFill>
                  <a:srgbClr val="FFFFFF"/>
                </a:solidFill>
                <a:latin typeface="ＭＳ Ｐゴシック"/>
                <a:ea typeface="ＭＳ Ｐゴシック"/>
                <a:cs typeface="ＭＳ Ｐゴシック"/>
              </a:rPr>
              <a:t>(REDUCE</a:t>
            </a:r>
            <a:r>
              <a:rPr lang="ja-JP" altLang="en-US" sz="800" dirty="0" smtClean="0">
                <a:solidFill>
                  <a:srgbClr val="FFFFFF"/>
                </a:solidFill>
                <a:latin typeface="ＭＳ Ｐゴシック"/>
                <a:ea typeface="ＭＳ Ｐゴシック"/>
                <a:cs typeface="ＭＳ Ｐゴシック"/>
              </a:rPr>
              <a:t>処理</a:t>
            </a:r>
            <a:r>
              <a:rPr lang="en-US" altLang="ja-JP" sz="800" dirty="0" smtClean="0">
                <a:solidFill>
                  <a:srgbClr val="FFFFFF"/>
                </a:solidFill>
                <a:latin typeface="ＭＳ Ｐゴシック"/>
                <a:ea typeface="ＭＳ Ｐゴシック"/>
                <a:cs typeface="ＭＳ Ｐゴシック"/>
              </a:rPr>
              <a:t>)</a:t>
            </a:r>
          </a:p>
        </p:txBody>
      </p:sp>
      <p:sp>
        <p:nvSpPr>
          <p:cNvPr id="105" name="正方形/長方形 104"/>
          <p:cNvSpPr/>
          <p:nvPr/>
        </p:nvSpPr>
        <p:spPr>
          <a:xfrm>
            <a:off x="2839244" y="3289302"/>
            <a:ext cx="3462337" cy="228602"/>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コンピューター</a:t>
            </a:r>
            <a:r>
              <a:rPr lang="en-US" altLang="ja-JP" sz="1200" dirty="0" smtClean="0">
                <a:solidFill>
                  <a:srgbClr val="FFFFFF"/>
                </a:solidFill>
                <a:latin typeface="ＭＳ Ｐゴシック"/>
                <a:ea typeface="ＭＳ Ｐゴシック"/>
                <a:cs typeface="ＭＳ Ｐゴシック"/>
              </a:rPr>
              <a:t>1    </a:t>
            </a:r>
            <a:r>
              <a:rPr kumimoji="1" lang="ja-JP" altLang="en-US" sz="1200" dirty="0" smtClean="0">
                <a:solidFill>
                  <a:srgbClr val="FFFFFF"/>
                </a:solidFill>
                <a:latin typeface="ＭＳ Ｐゴシック"/>
                <a:ea typeface="ＭＳ Ｐゴシック"/>
                <a:cs typeface="ＭＳ Ｐゴシック"/>
              </a:rPr>
              <a:t>計算処理</a:t>
            </a: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2839244" y="3543301"/>
            <a:ext cx="3462337" cy="228602"/>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コンピューター</a:t>
            </a:r>
            <a:r>
              <a:rPr lang="en-US" altLang="ja-JP" sz="1200" dirty="0" smtClean="0">
                <a:solidFill>
                  <a:srgbClr val="FFFFFF"/>
                </a:solidFill>
                <a:latin typeface="ＭＳ Ｐゴシック"/>
                <a:cs typeface="ＭＳ Ｐゴシック"/>
              </a:rPr>
              <a:t>2    </a:t>
            </a:r>
            <a:r>
              <a:rPr kumimoji="1" lang="ja-JP" altLang="en-US" sz="1200" dirty="0" smtClean="0">
                <a:solidFill>
                  <a:srgbClr val="FFFFFF"/>
                </a:solidFill>
                <a:latin typeface="ＭＳ Ｐゴシック"/>
                <a:ea typeface="ＭＳ Ｐゴシック"/>
                <a:cs typeface="ＭＳ Ｐゴシック"/>
              </a:rPr>
              <a:t>計算処理</a:t>
            </a: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2839244" y="3797298"/>
            <a:ext cx="3462337" cy="228602"/>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コンピューター</a:t>
            </a:r>
            <a:r>
              <a:rPr lang="en-US" altLang="ja-JP" sz="1200" dirty="0" smtClean="0">
                <a:solidFill>
                  <a:srgbClr val="FFFFFF"/>
                </a:solidFill>
                <a:latin typeface="ＭＳ Ｐゴシック"/>
                <a:cs typeface="ＭＳ Ｐゴシック"/>
              </a:rPr>
              <a:t>3    </a:t>
            </a:r>
            <a:r>
              <a:rPr kumimoji="1" lang="ja-JP" altLang="en-US" sz="1200" dirty="0" smtClean="0">
                <a:solidFill>
                  <a:srgbClr val="FFFFFF"/>
                </a:solidFill>
                <a:latin typeface="ＭＳ Ｐゴシック"/>
                <a:ea typeface="ＭＳ Ｐゴシック"/>
                <a:cs typeface="ＭＳ Ｐゴシック"/>
              </a:rPr>
              <a:t>計算処理</a:t>
            </a:r>
            <a:endParaRPr kumimoji="1" lang="ja-JP" altLang="en-US" sz="1200" dirty="0">
              <a:solidFill>
                <a:srgbClr val="FFFFFF"/>
              </a:solidFill>
              <a:latin typeface="ＭＳ Ｐゴシック"/>
              <a:ea typeface="ＭＳ Ｐゴシック"/>
              <a:cs typeface="ＭＳ Ｐゴシック"/>
            </a:endParaRPr>
          </a:p>
        </p:txBody>
      </p:sp>
      <p:sp>
        <p:nvSpPr>
          <p:cNvPr id="110" name="正方形/長方形 109"/>
          <p:cNvSpPr/>
          <p:nvPr/>
        </p:nvSpPr>
        <p:spPr>
          <a:xfrm>
            <a:off x="2839244" y="4451780"/>
            <a:ext cx="3462337" cy="228602"/>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コンピューター</a:t>
            </a:r>
            <a:r>
              <a:rPr lang="en-US" altLang="ja-JP" sz="1200" dirty="0" smtClean="0">
                <a:solidFill>
                  <a:srgbClr val="FFFFFF"/>
                </a:solidFill>
                <a:latin typeface="ＭＳ Ｐゴシック"/>
                <a:cs typeface="ＭＳ Ｐゴシック"/>
              </a:rPr>
              <a:t>n    </a:t>
            </a:r>
            <a:r>
              <a:rPr kumimoji="1" lang="ja-JP" altLang="en-US" sz="1200" dirty="0" smtClean="0">
                <a:solidFill>
                  <a:srgbClr val="FFFFFF"/>
                </a:solidFill>
                <a:latin typeface="ＭＳ Ｐゴシック"/>
                <a:ea typeface="ＭＳ Ｐゴシック"/>
                <a:cs typeface="ＭＳ Ｐゴシック"/>
              </a:rPr>
              <a:t>計算処理</a:t>
            </a: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533400" y="5575300"/>
            <a:ext cx="6604000" cy="88264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chemeClr val="bg1"/>
                </a:solidFill>
                <a:latin typeface="ＭＳ Ｐゴシック"/>
                <a:ea typeface="ＭＳ Ｐゴシック"/>
                <a:cs typeface="ＭＳ Ｐゴシック"/>
              </a:rPr>
              <a:t>知見（</a:t>
            </a:r>
            <a:r>
              <a:rPr lang="ja-JP" altLang="en-US" sz="2000" dirty="0" smtClean="0">
                <a:solidFill>
                  <a:schemeClr val="bg1"/>
                </a:solidFill>
                <a:latin typeface="ＭＳ Ｐゴシック"/>
                <a:ea typeface="ＭＳ Ｐゴシック"/>
                <a:cs typeface="ＭＳ Ｐゴシック"/>
              </a:rPr>
              <a:t>インテリジェンス</a:t>
            </a:r>
            <a:r>
              <a:rPr kumimoji="1" lang="ja-JP" altLang="en-US" sz="2000" dirty="0" smtClean="0">
                <a:solidFill>
                  <a:schemeClr val="bg1"/>
                </a:solidFill>
                <a:latin typeface="ＭＳ Ｐゴシック"/>
                <a:ea typeface="ＭＳ Ｐゴシック"/>
                <a:cs typeface="ＭＳ Ｐゴシック"/>
              </a:rPr>
              <a:t>）やノウハウ</a:t>
            </a:r>
            <a:endParaRPr kumimoji="1" lang="en-US" altLang="ja-JP" sz="2000" dirty="0" smtClean="0">
              <a:solidFill>
                <a:schemeClr val="bg1"/>
              </a:solidFill>
              <a:latin typeface="ＭＳ Ｐゴシック"/>
              <a:ea typeface="ＭＳ Ｐゴシック"/>
              <a:cs typeface="ＭＳ Ｐゴシック"/>
            </a:endParaRPr>
          </a:p>
          <a:p>
            <a:pPr algn="ctr"/>
            <a:r>
              <a:rPr kumimoji="1" lang="ja-JP" altLang="en-US" sz="1400" dirty="0" smtClean="0">
                <a:solidFill>
                  <a:schemeClr val="bg1"/>
                </a:solidFill>
                <a:latin typeface="ＭＳ Ｐゴシック"/>
                <a:ea typeface="ＭＳ Ｐゴシック"/>
                <a:cs typeface="ＭＳ Ｐゴシック"/>
              </a:rPr>
              <a:t>アドバイス、ガイド、制御、最適化などのために使われる</a:t>
            </a:r>
            <a:endParaRPr kumimoji="1" lang="ja-JP" altLang="en-US" sz="1400" dirty="0">
              <a:solidFill>
                <a:schemeClr val="bg1"/>
              </a:solidFill>
              <a:latin typeface="ＭＳ Ｐゴシック"/>
              <a:ea typeface="ＭＳ Ｐゴシック"/>
              <a:cs typeface="ＭＳ Ｐゴシック"/>
            </a:endParaRPr>
          </a:p>
        </p:txBody>
      </p:sp>
      <p:sp>
        <p:nvSpPr>
          <p:cNvPr id="113" name="上矢印 112"/>
          <p:cNvSpPr/>
          <p:nvPr/>
        </p:nvSpPr>
        <p:spPr bwMode="auto">
          <a:xfrm flipV="1">
            <a:off x="1214486" y="2444746"/>
            <a:ext cx="923827" cy="523965"/>
          </a:xfrm>
          <a:prstGeom prst="upArrow">
            <a:avLst/>
          </a:prstGeom>
          <a:solidFill>
            <a:schemeClr val="accent3">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cxnSp>
        <p:nvCxnSpPr>
          <p:cNvPr id="6" name="直線矢印コネクタ 5"/>
          <p:cNvCxnSpPr>
            <a:stCxn id="2" idx="3"/>
            <a:endCxn id="105" idx="1"/>
          </p:cNvCxnSpPr>
          <p:nvPr/>
        </p:nvCxnSpPr>
        <p:spPr>
          <a:xfrm flipV="1">
            <a:off x="2138313" y="3403603"/>
            <a:ext cx="700931" cy="638170"/>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4339580" y="4044948"/>
            <a:ext cx="461665" cy="438582"/>
          </a:xfrm>
          <a:prstGeom prst="rect">
            <a:avLst/>
          </a:prstGeom>
          <a:noFill/>
        </p:spPr>
        <p:txBody>
          <a:bodyPr vert="eaVert" wrap="none" rtlCol="0">
            <a:spAutoFit/>
          </a:bodyPr>
          <a:lstStyle/>
          <a:p>
            <a:pPr algn="ctr"/>
            <a:r>
              <a:rPr kumimoji="1" lang="ja-JP" altLang="en-US" dirty="0" smtClean="0">
                <a:solidFill>
                  <a:srgbClr val="000090"/>
                </a:solidFill>
              </a:rPr>
              <a:t>・・・</a:t>
            </a:r>
            <a:endParaRPr kumimoji="1" lang="ja-JP" altLang="en-US" dirty="0">
              <a:solidFill>
                <a:srgbClr val="000090"/>
              </a:solidFill>
            </a:endParaRPr>
          </a:p>
        </p:txBody>
      </p:sp>
      <p:cxnSp>
        <p:nvCxnSpPr>
          <p:cNvPr id="114" name="直線矢印コネクタ 113"/>
          <p:cNvCxnSpPr>
            <a:stCxn id="2" idx="3"/>
            <a:endCxn id="108" idx="1"/>
          </p:cNvCxnSpPr>
          <p:nvPr/>
        </p:nvCxnSpPr>
        <p:spPr>
          <a:xfrm flipV="1">
            <a:off x="2138313" y="3657602"/>
            <a:ext cx="700931" cy="384171"/>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5" name="直線矢印コネクタ 114"/>
          <p:cNvCxnSpPr>
            <a:stCxn id="2" idx="3"/>
            <a:endCxn id="109" idx="1"/>
          </p:cNvCxnSpPr>
          <p:nvPr/>
        </p:nvCxnSpPr>
        <p:spPr>
          <a:xfrm flipV="1">
            <a:off x="2138313" y="3911599"/>
            <a:ext cx="700931" cy="130174"/>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p:cNvCxnSpPr>
            <a:stCxn id="2" idx="3"/>
            <a:endCxn id="110" idx="1"/>
          </p:cNvCxnSpPr>
          <p:nvPr/>
        </p:nvCxnSpPr>
        <p:spPr>
          <a:xfrm>
            <a:off x="2138313" y="4041773"/>
            <a:ext cx="700931" cy="524308"/>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a:stCxn id="105" idx="3"/>
            <a:endCxn id="85" idx="1"/>
          </p:cNvCxnSpPr>
          <p:nvPr/>
        </p:nvCxnSpPr>
        <p:spPr>
          <a:xfrm>
            <a:off x="6301581" y="3403603"/>
            <a:ext cx="798562" cy="638170"/>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8" name="直線矢印コネクタ 117"/>
          <p:cNvCxnSpPr>
            <a:stCxn id="108" idx="3"/>
            <a:endCxn id="85" idx="1"/>
          </p:cNvCxnSpPr>
          <p:nvPr/>
        </p:nvCxnSpPr>
        <p:spPr>
          <a:xfrm>
            <a:off x="6301581" y="3657602"/>
            <a:ext cx="798562" cy="384171"/>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9" name="直線矢印コネクタ 118"/>
          <p:cNvCxnSpPr>
            <a:stCxn id="109" idx="3"/>
            <a:endCxn id="85" idx="1"/>
          </p:cNvCxnSpPr>
          <p:nvPr/>
        </p:nvCxnSpPr>
        <p:spPr>
          <a:xfrm>
            <a:off x="6301581" y="3911599"/>
            <a:ext cx="798562" cy="130174"/>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0" name="直線矢印コネクタ 119"/>
          <p:cNvCxnSpPr>
            <a:stCxn id="110" idx="3"/>
            <a:endCxn id="85" idx="1"/>
          </p:cNvCxnSpPr>
          <p:nvPr/>
        </p:nvCxnSpPr>
        <p:spPr>
          <a:xfrm flipV="1">
            <a:off x="6301581" y="4041773"/>
            <a:ext cx="798562" cy="524308"/>
          </a:xfrm>
          <a:prstGeom prst="straightConnector1">
            <a:avLst/>
          </a:prstGeom>
          <a:ln>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1" name="曲折矢印 30"/>
          <p:cNvSpPr/>
          <p:nvPr/>
        </p:nvSpPr>
        <p:spPr>
          <a:xfrm rot="10800000">
            <a:off x="7050880" y="5143500"/>
            <a:ext cx="664370" cy="1085850"/>
          </a:xfrm>
          <a:prstGeom prst="bentArrow">
            <a:avLst>
              <a:gd name="adj1" fmla="val 44804"/>
              <a:gd name="adj2" fmla="val 30735"/>
              <a:gd name="adj3" fmla="val 25000"/>
              <a:gd name="adj4" fmla="val 4375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344" name="テキスト ボックス 57343"/>
          <p:cNvSpPr txBox="1"/>
          <p:nvPr/>
        </p:nvSpPr>
        <p:spPr>
          <a:xfrm>
            <a:off x="3414370" y="4749797"/>
            <a:ext cx="2300630" cy="584776"/>
          </a:xfrm>
          <a:prstGeom prst="rect">
            <a:avLst/>
          </a:prstGeom>
          <a:noFill/>
        </p:spPr>
        <p:txBody>
          <a:bodyPr wrap="none" rtlCol="0">
            <a:spAutoFit/>
          </a:bodyPr>
          <a:lstStyle/>
          <a:p>
            <a:pPr algn="ctr"/>
            <a:r>
              <a:rPr lang="ja-JP" altLang="en-US" dirty="0" smtClean="0">
                <a:solidFill>
                  <a:srgbClr val="000090"/>
                </a:solidFill>
              </a:rPr>
              <a:t>分析（アナリティクス）</a:t>
            </a:r>
            <a:endParaRPr lang="en-US" altLang="ja-JP" dirty="0" smtClean="0">
              <a:solidFill>
                <a:srgbClr val="000090"/>
              </a:solidFill>
            </a:endParaRPr>
          </a:p>
          <a:p>
            <a:pPr algn="ctr"/>
            <a:r>
              <a:rPr kumimoji="1" lang="ja-JP" altLang="en-US" sz="1400" dirty="0" smtClean="0">
                <a:solidFill>
                  <a:srgbClr val="000090"/>
                </a:solidFill>
              </a:rPr>
              <a:t>統計や人工知能などの手法</a:t>
            </a:r>
            <a:endParaRPr kumimoji="1" lang="ja-JP" altLang="en-US" sz="1400" dirty="0">
              <a:solidFill>
                <a:srgbClr val="000090"/>
              </a:solidFill>
            </a:endParaRPr>
          </a:p>
        </p:txBody>
      </p:sp>
      <p:sp>
        <p:nvSpPr>
          <p:cNvPr id="126" name="テキスト ボックス 125"/>
          <p:cNvSpPr txBox="1"/>
          <p:nvPr/>
        </p:nvSpPr>
        <p:spPr>
          <a:xfrm>
            <a:off x="2887901" y="2660934"/>
            <a:ext cx="3365024" cy="307777"/>
          </a:xfrm>
          <a:prstGeom prst="rect">
            <a:avLst/>
          </a:prstGeom>
          <a:noFill/>
        </p:spPr>
        <p:txBody>
          <a:bodyPr wrap="none" rtlCol="0">
            <a:spAutoFit/>
          </a:bodyPr>
          <a:lstStyle/>
          <a:p>
            <a:pPr algn="ctr"/>
            <a:r>
              <a:rPr kumimoji="1" lang="ja-JP" altLang="en-US" sz="1400" dirty="0" smtClean="0">
                <a:solidFill>
                  <a:srgbClr val="000090"/>
                </a:solidFill>
              </a:rPr>
              <a:t>多数のコンピューターによる並列分散処理</a:t>
            </a:r>
            <a:endParaRPr kumimoji="1" lang="ja-JP" altLang="en-US" sz="1400" dirty="0">
              <a:solidFill>
                <a:srgbClr val="000090"/>
              </a:solidFill>
            </a:endParaRPr>
          </a:p>
        </p:txBody>
      </p:sp>
      <p:sp>
        <p:nvSpPr>
          <p:cNvPr id="3" name="正方形/長方形 2"/>
          <p:cNvSpPr/>
          <p:nvPr/>
        </p:nvSpPr>
        <p:spPr>
          <a:xfrm>
            <a:off x="5867400" y="1435100"/>
            <a:ext cx="2559050" cy="94615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角丸四角形 19"/>
          <p:cNvSpPr/>
          <p:nvPr/>
        </p:nvSpPr>
        <p:spPr bwMode="auto">
          <a:xfrm>
            <a:off x="3227487" y="1556421"/>
            <a:ext cx="2286000" cy="3048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半構造化</a:t>
            </a:r>
          </a:p>
        </p:txBody>
      </p:sp>
      <p:sp>
        <p:nvSpPr>
          <p:cNvPr id="28" name="角丸四角形 27"/>
          <p:cNvSpPr/>
          <p:nvPr/>
        </p:nvSpPr>
        <p:spPr bwMode="auto">
          <a:xfrm>
            <a:off x="3227487" y="189297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smtClean="0">
                <a:solidFill>
                  <a:schemeClr val="bg1"/>
                </a:solidFill>
                <a:latin typeface="Arial" pitchFamily="34" charset="0"/>
                <a:ea typeface="HGP創英角ｺﾞｼｯｸUB" pitchFamily="50" charset="-128"/>
                <a:cs typeface="Arial" pitchFamily="34" charset="0"/>
              </a:rPr>
              <a:t>XML</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45" name="角丸四角形 44"/>
          <p:cNvSpPr/>
          <p:nvPr/>
        </p:nvSpPr>
        <p:spPr bwMode="auto">
          <a:xfrm>
            <a:off x="6007100" y="1556421"/>
            <a:ext cx="2286000" cy="304800"/>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構造化</a:t>
            </a:r>
          </a:p>
        </p:txBody>
      </p:sp>
      <p:sp>
        <p:nvSpPr>
          <p:cNvPr id="46" name="角丸四角形 45"/>
          <p:cNvSpPr/>
          <p:nvPr/>
        </p:nvSpPr>
        <p:spPr bwMode="auto">
          <a:xfrm>
            <a:off x="4022924" y="189297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JSON</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49" name="角丸四角形 48"/>
          <p:cNvSpPr/>
          <p:nvPr/>
        </p:nvSpPr>
        <p:spPr bwMode="auto">
          <a:xfrm>
            <a:off x="6007100" y="189297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smtClean="0">
                <a:solidFill>
                  <a:schemeClr val="bg1"/>
                </a:solidFill>
                <a:latin typeface="Arial" pitchFamily="34" charset="0"/>
                <a:ea typeface="HGP創英角ｺﾞｼｯｸUB" pitchFamily="50" charset="-128"/>
                <a:cs typeface="Arial" pitchFamily="34" charset="0"/>
              </a:rPr>
              <a:t>業務データ</a:t>
            </a:r>
            <a:endParaRPr kumimoji="0" lang="ja-JP" altLang="en-US" sz="9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0" name="角丸四角形 49"/>
          <p:cNvSpPr/>
          <p:nvPr/>
        </p:nvSpPr>
        <p:spPr bwMode="auto">
          <a:xfrm>
            <a:off x="6794500" y="189297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GPS</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1" name="角丸四角形 50"/>
          <p:cNvSpPr/>
          <p:nvPr/>
        </p:nvSpPr>
        <p:spPr bwMode="auto">
          <a:xfrm>
            <a:off x="7587456" y="1892971"/>
            <a:ext cx="711200" cy="189829"/>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smtClean="0">
                <a:solidFill>
                  <a:schemeClr val="bg1"/>
                </a:solidFill>
                <a:latin typeface="Arial" pitchFamily="34" charset="0"/>
                <a:ea typeface="HGP創英角ｺﾞｼｯｸUB" pitchFamily="50" charset="-128"/>
                <a:cs typeface="Arial" pitchFamily="34" charset="0"/>
              </a:rPr>
              <a:t>センサー</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2" name="角丸四角形 51"/>
          <p:cNvSpPr/>
          <p:nvPr/>
        </p:nvSpPr>
        <p:spPr bwMode="auto">
          <a:xfrm>
            <a:off x="4827687" y="1892971"/>
            <a:ext cx="691952" cy="189829"/>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文書</a:t>
            </a:r>
          </a:p>
        </p:txBody>
      </p:sp>
      <p:sp>
        <p:nvSpPr>
          <p:cNvPr id="8" name="テキスト ボックス 7"/>
          <p:cNvSpPr txBox="1"/>
          <p:nvPr/>
        </p:nvSpPr>
        <p:spPr>
          <a:xfrm>
            <a:off x="2362397" y="2089150"/>
            <a:ext cx="1698627" cy="307777"/>
          </a:xfrm>
          <a:prstGeom prst="rect">
            <a:avLst/>
          </a:prstGeom>
          <a:noFill/>
        </p:spPr>
        <p:txBody>
          <a:bodyPr wrap="none" rtlCol="0">
            <a:spAutoFit/>
          </a:bodyPr>
          <a:lstStyle/>
          <a:p>
            <a:pPr algn="ctr"/>
            <a:r>
              <a:rPr kumimoji="1" lang="en-US" altLang="ja-JP" sz="1400" dirty="0" err="1" smtClean="0">
                <a:solidFill>
                  <a:srgbClr val="000090"/>
                </a:solidFill>
              </a:rPr>
              <a:t>NoSQL</a:t>
            </a:r>
            <a:r>
              <a:rPr kumimoji="1" lang="ja-JP" altLang="en-US" sz="1400" dirty="0" smtClean="0">
                <a:solidFill>
                  <a:srgbClr val="000090"/>
                </a:solidFill>
              </a:rPr>
              <a:t>データベース</a:t>
            </a:r>
            <a:endParaRPr kumimoji="1" lang="ja-JP" altLang="en-US" sz="1400" dirty="0">
              <a:solidFill>
                <a:srgbClr val="000090"/>
              </a:solidFill>
            </a:endParaRPr>
          </a:p>
        </p:txBody>
      </p:sp>
      <p:sp>
        <p:nvSpPr>
          <p:cNvPr id="41" name="テキスト ボックス 40"/>
          <p:cNvSpPr txBox="1"/>
          <p:nvPr/>
        </p:nvSpPr>
        <p:spPr>
          <a:xfrm>
            <a:off x="6385651" y="2089150"/>
            <a:ext cx="1530487" cy="307777"/>
          </a:xfrm>
          <a:prstGeom prst="rect">
            <a:avLst/>
          </a:prstGeom>
          <a:noFill/>
        </p:spPr>
        <p:txBody>
          <a:bodyPr wrap="none" rtlCol="0">
            <a:spAutoFit/>
          </a:bodyPr>
          <a:lstStyle/>
          <a:p>
            <a:pPr algn="ctr"/>
            <a:r>
              <a:rPr kumimoji="1" lang="ja-JP" altLang="en-US" sz="1400" dirty="0" smtClean="0">
                <a:solidFill>
                  <a:srgbClr val="000090"/>
                </a:solidFill>
              </a:rPr>
              <a:t>関係データベース</a:t>
            </a:r>
            <a:endParaRPr kumimoji="1" lang="ja-JP" altLang="en-US" sz="1400" dirty="0">
              <a:solidFill>
                <a:srgbClr val="000090"/>
              </a:solidFill>
            </a:endParaRPr>
          </a:p>
        </p:txBody>
      </p:sp>
      <p:sp>
        <p:nvSpPr>
          <p:cNvPr id="34" name="テキスト ボックス 33"/>
          <p:cNvSpPr txBox="1"/>
          <p:nvPr/>
        </p:nvSpPr>
        <p:spPr>
          <a:xfrm>
            <a:off x="3386473" y="2887248"/>
            <a:ext cx="2367881" cy="400110"/>
          </a:xfrm>
          <a:prstGeom prst="rect">
            <a:avLst/>
          </a:prstGeom>
          <a:noFill/>
        </p:spPr>
        <p:txBody>
          <a:bodyPr wrap="none" rtlCol="0">
            <a:spAutoFit/>
          </a:bodyPr>
          <a:lstStyle/>
          <a:p>
            <a:pPr algn="ctr"/>
            <a:r>
              <a:rPr kumimoji="1" lang="en-US" altLang="ja-JP" sz="2000" dirty="0" err="1" smtClean="0">
                <a:solidFill>
                  <a:srgbClr val="000090"/>
                </a:solidFill>
              </a:rPr>
              <a:t>Hadoop</a:t>
            </a:r>
            <a:r>
              <a:rPr kumimoji="1" lang="ja-JP" altLang="en-US" sz="2000" dirty="0" smtClean="0">
                <a:solidFill>
                  <a:srgbClr val="000090"/>
                </a:solidFill>
              </a:rPr>
              <a:t>（</a:t>
            </a:r>
            <a:r>
              <a:rPr lang="ja-JP" altLang="en-US" sz="2000" dirty="0" smtClean="0">
                <a:solidFill>
                  <a:srgbClr val="000090"/>
                </a:solidFill>
              </a:rPr>
              <a:t>ハドゥープ</a:t>
            </a:r>
            <a:r>
              <a:rPr kumimoji="1" lang="ja-JP" altLang="en-US" sz="2000" dirty="0" smtClean="0">
                <a:solidFill>
                  <a:srgbClr val="000090"/>
                </a:solidFill>
              </a:rPr>
              <a:t>）</a:t>
            </a:r>
            <a:endParaRPr kumimoji="1" lang="ja-JP" altLang="en-US" sz="2000" dirty="0">
              <a:solidFill>
                <a:srgbClr val="000090"/>
              </a:solidFill>
            </a:endParaRPr>
          </a:p>
        </p:txBody>
      </p:sp>
    </p:spTree>
    <p:extLst>
      <p:ext uri="{BB962C8B-B14F-4D97-AF65-F5344CB8AC3E}">
        <p14:creationId xmlns:p14="http://schemas.microsoft.com/office/powerpoint/2010/main" val="351054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Intel Edison </a:t>
            </a:r>
            <a:r>
              <a:rPr kumimoji="1" lang="ja-JP" altLang="en-US" dirty="0" smtClean="0"/>
              <a:t>切手サイズ</a:t>
            </a:r>
            <a:r>
              <a:rPr kumimoji="1" lang="en-US" altLang="ja-JP" dirty="0" smtClean="0"/>
              <a:t> PC</a:t>
            </a:r>
            <a:endParaRPr kumimoji="1" lang="ja-JP" altLang="en-US" dirty="0"/>
          </a:p>
        </p:txBody>
      </p:sp>
      <p:pic>
        <p:nvPicPr>
          <p:cNvPr id="6" name="図 5" descr="intel.web.480.2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3973513"/>
            <a:ext cx="3979863" cy="2238673"/>
          </a:xfrm>
          <a:prstGeom prst="rect">
            <a:avLst/>
          </a:prstGeom>
        </p:spPr>
      </p:pic>
      <p:sp>
        <p:nvSpPr>
          <p:cNvPr id="11" name="正方形/長方形 10"/>
          <p:cNvSpPr/>
          <p:nvPr/>
        </p:nvSpPr>
        <p:spPr>
          <a:xfrm>
            <a:off x="4398963" y="3700662"/>
            <a:ext cx="4572000" cy="2893100"/>
          </a:xfrm>
          <a:prstGeom prst="rect">
            <a:avLst/>
          </a:prstGeom>
        </p:spPr>
        <p:txBody>
          <a:bodyPr>
            <a:spAutoFit/>
          </a:bodyPr>
          <a:lstStyle/>
          <a:p>
            <a:pPr marL="171450" indent="-171450">
              <a:buFont typeface="Wingdings" charset="2"/>
              <a:buChar char="l"/>
            </a:pPr>
            <a:r>
              <a:rPr lang="en-US" altLang="ja-JP" sz="1400" dirty="0" smtClean="0"/>
              <a:t>22nm </a:t>
            </a:r>
            <a:r>
              <a:rPr lang="ja-JP" altLang="en-US" sz="1400" dirty="0"/>
              <a:t>のインテル</a:t>
            </a:r>
            <a:r>
              <a:rPr lang="en-US" altLang="ja-JP" sz="1400" dirty="0"/>
              <a:t>® Atom™ </a:t>
            </a:r>
            <a:r>
              <a:rPr lang="en-US" altLang="ja-JP" sz="1400" dirty="0" err="1"/>
              <a:t>SoC</a:t>
            </a:r>
            <a:r>
              <a:rPr lang="en-US" altLang="ja-JP" sz="1400" dirty="0"/>
              <a:t> </a:t>
            </a:r>
            <a:endParaRPr lang="en-US" altLang="ja-JP" sz="1400" dirty="0" smtClean="0"/>
          </a:p>
          <a:p>
            <a:pPr marL="171450" indent="-171450">
              <a:buFont typeface="Wingdings" charset="2"/>
              <a:buChar char="l"/>
            </a:pPr>
            <a:r>
              <a:rPr lang="ja-JP" altLang="en-US" sz="1400" dirty="0" smtClean="0"/>
              <a:t>デュアルコア</a:t>
            </a:r>
            <a:r>
              <a:rPr lang="ja-JP" altLang="en-US" sz="1400" dirty="0"/>
              <a:t>、デュアルスレッドの </a:t>
            </a:r>
            <a:r>
              <a:rPr lang="en-US" altLang="ja-JP" sz="1400" dirty="0"/>
              <a:t>500 </a:t>
            </a:r>
            <a:r>
              <a:rPr lang="en-US" altLang="ja-JP" sz="1400" dirty="0" smtClean="0"/>
              <a:t>MHz</a:t>
            </a:r>
          </a:p>
          <a:p>
            <a:pPr marL="171450" indent="-171450">
              <a:buFont typeface="Wingdings" charset="2"/>
              <a:buChar char="l"/>
            </a:pPr>
            <a:r>
              <a:rPr lang="en-US" altLang="ja-JP" sz="1400" dirty="0" smtClean="0"/>
              <a:t>100 </a:t>
            </a:r>
            <a:r>
              <a:rPr lang="en-US" altLang="ja-JP" sz="1400" dirty="0"/>
              <a:t>MHz/32 </a:t>
            </a:r>
            <a:r>
              <a:rPr lang="ja-JP" altLang="en-US" sz="1400" dirty="0"/>
              <a:t>ビットのインテル</a:t>
            </a:r>
            <a:r>
              <a:rPr lang="en-US" altLang="ja-JP" sz="1400" dirty="0"/>
              <a:t>® Quark™ </a:t>
            </a:r>
            <a:r>
              <a:rPr lang="ja-JP" altLang="en-US" sz="1400" dirty="0"/>
              <a:t>プロセッサー・マイクロコントローラー </a:t>
            </a:r>
            <a:r>
              <a:rPr lang="en-US" altLang="ja-JP" sz="1400" dirty="0"/>
              <a:t>(MCU) </a:t>
            </a:r>
            <a:r>
              <a:rPr lang="ja-JP" altLang="en-US" sz="1400" dirty="0"/>
              <a:t>を</a:t>
            </a:r>
            <a:r>
              <a:rPr lang="ja-JP" altLang="en-US" sz="1400" dirty="0" smtClean="0"/>
              <a:t>搭載</a:t>
            </a:r>
            <a:endParaRPr lang="en-US" altLang="ja-JP" sz="1400" dirty="0" smtClean="0"/>
          </a:p>
          <a:p>
            <a:pPr marL="171450" indent="-171450">
              <a:buFont typeface="Wingdings" charset="2"/>
              <a:buChar char="l"/>
            </a:pPr>
            <a:r>
              <a:rPr lang="en-US" altLang="ja-JP" sz="1400" dirty="0" smtClean="0"/>
              <a:t>40 </a:t>
            </a:r>
            <a:r>
              <a:rPr lang="ja-JP" altLang="en-US" sz="1400" dirty="0"/>
              <a:t>個の </a:t>
            </a:r>
            <a:r>
              <a:rPr lang="en-US" altLang="ja-JP" sz="1400" dirty="0"/>
              <a:t>GPIO </a:t>
            </a:r>
            <a:r>
              <a:rPr lang="ja-JP" altLang="en-US" sz="1400" dirty="0"/>
              <a:t>を</a:t>
            </a:r>
            <a:r>
              <a:rPr lang="ja-JP" altLang="en-US" sz="1400" dirty="0" smtClean="0"/>
              <a:t>サポート</a:t>
            </a:r>
            <a:endParaRPr lang="en-US" altLang="ja-JP" sz="1400" dirty="0" smtClean="0"/>
          </a:p>
          <a:p>
            <a:pPr marL="171450" indent="-171450">
              <a:buFont typeface="Wingdings" charset="2"/>
              <a:buChar char="l"/>
            </a:pPr>
            <a:r>
              <a:rPr lang="en-US" altLang="ja-JP" sz="1400" dirty="0" smtClean="0"/>
              <a:t>1 </a:t>
            </a:r>
            <a:r>
              <a:rPr lang="en-US" altLang="ja-JP" sz="1400" dirty="0"/>
              <a:t>GB </a:t>
            </a:r>
            <a:r>
              <a:rPr lang="ja-JP" altLang="en-US" sz="1400" dirty="0"/>
              <a:t>の </a:t>
            </a:r>
            <a:r>
              <a:rPr lang="en-US" altLang="ja-JP" sz="1400" dirty="0"/>
              <a:t>LPDDR3</a:t>
            </a:r>
            <a:r>
              <a:rPr lang="ja-JP" altLang="en-US" sz="1400" dirty="0"/>
              <a:t>、</a:t>
            </a:r>
            <a:r>
              <a:rPr lang="en-US" altLang="ja-JP" sz="1400" dirty="0"/>
              <a:t>4 GB </a:t>
            </a:r>
            <a:r>
              <a:rPr lang="ja-JP" altLang="en-US" sz="1400" dirty="0"/>
              <a:t>の </a:t>
            </a:r>
            <a:r>
              <a:rPr lang="en-US" altLang="ja-JP" sz="1400" dirty="0" smtClean="0"/>
              <a:t>EMMC</a:t>
            </a:r>
          </a:p>
          <a:p>
            <a:pPr marL="171450" indent="-171450">
              <a:buFont typeface="Wingdings" charset="2"/>
              <a:buChar char="l"/>
            </a:pPr>
            <a:r>
              <a:rPr lang="ja-JP" altLang="en-US" sz="1400" dirty="0" smtClean="0"/>
              <a:t>デュアルバンド</a:t>
            </a:r>
            <a:r>
              <a:rPr lang="ja-JP" altLang="en-US" sz="1400" dirty="0"/>
              <a:t>の </a:t>
            </a:r>
            <a:r>
              <a:rPr lang="en-US" altLang="ja-JP" sz="1400" dirty="0" err="1"/>
              <a:t>WiFi</a:t>
            </a:r>
            <a:r>
              <a:rPr lang="en-US" altLang="ja-JP" sz="1400" dirty="0"/>
              <a:t> </a:t>
            </a:r>
            <a:r>
              <a:rPr lang="ja-JP" altLang="en-US" sz="1400" dirty="0"/>
              <a:t>および </a:t>
            </a:r>
            <a:r>
              <a:rPr lang="en-US" altLang="ja-JP" sz="1400" dirty="0"/>
              <a:t>Bluetooth* Low Energy </a:t>
            </a:r>
            <a:endParaRPr lang="en-US" altLang="ja-JP" sz="1400" dirty="0" smtClean="0"/>
          </a:p>
          <a:p>
            <a:pPr marL="171450" indent="-171450">
              <a:buFont typeface="Wingdings" charset="2"/>
              <a:buChar char="l"/>
            </a:pPr>
            <a:r>
              <a:rPr lang="en-US" altLang="ja-JP" sz="1400" dirty="0" err="1" smtClean="0"/>
              <a:t>Arduino</a:t>
            </a:r>
            <a:r>
              <a:rPr lang="en-US" altLang="ja-JP" sz="1400" dirty="0"/>
              <a:t>* </a:t>
            </a:r>
            <a:r>
              <a:rPr lang="ja-JP" altLang="en-US" sz="1400" dirty="0"/>
              <a:t>および </a:t>
            </a:r>
            <a:r>
              <a:rPr lang="en-US" altLang="ja-JP" sz="1400" dirty="0"/>
              <a:t>C/C++ </a:t>
            </a:r>
            <a:r>
              <a:rPr lang="ja-JP" altLang="en-US" sz="1400" dirty="0"/>
              <a:t>の開発を</a:t>
            </a:r>
            <a:r>
              <a:rPr lang="ja-JP" altLang="en-US" sz="1400" dirty="0" smtClean="0"/>
              <a:t>サポート、</a:t>
            </a:r>
            <a:r>
              <a:rPr lang="ja-JP" altLang="en-US" sz="1400" dirty="0"/>
              <a:t>近い将来、</a:t>
            </a:r>
            <a:r>
              <a:rPr lang="en-US" altLang="ja-JP" sz="1400" dirty="0" err="1"/>
              <a:t>Node.JS</a:t>
            </a:r>
            <a:r>
              <a:rPr lang="ja-JP" altLang="en-US" sz="1400" dirty="0"/>
              <a:t>、</a:t>
            </a:r>
            <a:r>
              <a:rPr lang="en-US" altLang="ja-JP" sz="1400" dirty="0"/>
              <a:t>Python</a:t>
            </a:r>
            <a:r>
              <a:rPr lang="ja-JP" altLang="en-US" sz="1400" dirty="0"/>
              <a:t>、</a:t>
            </a:r>
            <a:r>
              <a:rPr lang="en-US" altLang="ja-JP" sz="1400" dirty="0"/>
              <a:t>RTOS</a:t>
            </a:r>
            <a:r>
              <a:rPr lang="ja-JP" altLang="en-US" sz="1400" dirty="0"/>
              <a:t>、</a:t>
            </a:r>
            <a:r>
              <a:rPr lang="en-US" altLang="ja-JP" sz="1400" dirty="0"/>
              <a:t>Visual Programming </a:t>
            </a:r>
            <a:r>
              <a:rPr lang="ja-JP" altLang="en-US" sz="1400" dirty="0" smtClean="0"/>
              <a:t>をサポート</a:t>
            </a:r>
            <a:endParaRPr lang="en-US" altLang="ja-JP" sz="1400" dirty="0" smtClean="0"/>
          </a:p>
          <a:p>
            <a:pPr marL="171450" indent="-171450">
              <a:buFont typeface="Wingdings" charset="2"/>
              <a:buChar char="l"/>
            </a:pPr>
            <a:r>
              <a:rPr lang="ja-JP" altLang="en-US" sz="1400" dirty="0" smtClean="0"/>
              <a:t>デバイス間</a:t>
            </a:r>
            <a:r>
              <a:rPr lang="ja-JP" altLang="en-US" sz="1400" dirty="0"/>
              <a:t>接続およびデバイスとクラウド間の接続フレームワークが組み込まれており、デバイス間の通信と、クラウド・ベースでマルチテナント型の時系列での分析サービスを</a:t>
            </a:r>
            <a:r>
              <a:rPr lang="ja-JP" altLang="en-US" sz="1400" dirty="0" smtClean="0"/>
              <a:t>可能にする。</a:t>
            </a:r>
            <a:endParaRPr lang="ja-JP" altLang="en-US" sz="1400" dirty="0"/>
          </a:p>
        </p:txBody>
      </p:sp>
      <p:pic>
        <p:nvPicPr>
          <p:cNvPr id="12" name="図 11" descr="Intel_Edison_with_stamp_nr_575p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963" y="1041401"/>
            <a:ext cx="4414837" cy="2480904"/>
          </a:xfrm>
          <a:prstGeom prst="rect">
            <a:avLst/>
          </a:prstGeom>
          <a:ln>
            <a:noFill/>
          </a:ln>
          <a:effectLst>
            <a:outerShdw blurRad="292100" dist="139700" dir="2700000" algn="tl" rotWithShape="0">
              <a:srgbClr val="333333">
                <a:alpha val="65000"/>
              </a:srgbClr>
            </a:outerShdw>
          </a:effectLst>
        </p:spPr>
      </p:pic>
      <p:pic>
        <p:nvPicPr>
          <p:cNvPr id="14" name="図 1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058505"/>
            <a:ext cx="3289300" cy="246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822473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Intel Curie </a:t>
            </a:r>
            <a:r>
              <a:rPr kumimoji="1" lang="ja-JP" altLang="en-US" dirty="0" smtClean="0"/>
              <a:t>ボタンサイズ</a:t>
            </a:r>
            <a:r>
              <a:rPr kumimoji="1" lang="en-US" altLang="ja-JP" dirty="0" smtClean="0"/>
              <a:t> PC</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pic>
        <p:nvPicPr>
          <p:cNvPr id="4" name="図 3" descr="tm_1501_intel_ce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84265"/>
            <a:ext cx="4774778" cy="3180487"/>
          </a:xfrm>
          <a:prstGeom prst="rect">
            <a:avLst/>
          </a:prstGeom>
          <a:ln>
            <a:noFill/>
          </a:ln>
          <a:effectLst>
            <a:outerShdw blurRad="292100" dist="139700" dir="2700000" algn="tl" rotWithShape="0">
              <a:srgbClr val="333333">
                <a:alpha val="65000"/>
              </a:srgbClr>
            </a:outerShdw>
          </a:effectLst>
        </p:spPr>
      </p:pic>
      <p:pic>
        <p:nvPicPr>
          <p:cNvPr id="5" name="図 4" descr="tm_1501_intel_ces_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492" y="984264"/>
            <a:ext cx="6360974" cy="3180487"/>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a:xfrm>
            <a:off x="457200" y="4386262"/>
            <a:ext cx="4572000" cy="2031325"/>
          </a:xfrm>
          <a:prstGeom prst="rect">
            <a:avLst/>
          </a:prstGeom>
        </p:spPr>
        <p:txBody>
          <a:bodyPr>
            <a:spAutoFit/>
          </a:bodyPr>
          <a:lstStyle/>
          <a:p>
            <a:pPr marL="285750" indent="-285750">
              <a:buFont typeface="Wingdings" charset="2"/>
              <a:buChar char="l"/>
            </a:pPr>
            <a:r>
              <a:rPr lang="ja-JP" altLang="en-US" dirty="0"/>
              <a:t>コートのボタンほどの</a:t>
            </a:r>
            <a:r>
              <a:rPr lang="ja-JP" altLang="en-US" dirty="0" smtClean="0"/>
              <a:t>サイズ</a:t>
            </a:r>
            <a:endParaRPr lang="en-US" altLang="ja-JP" dirty="0" smtClean="0"/>
          </a:p>
          <a:p>
            <a:pPr marL="285750" indent="-285750">
              <a:buFont typeface="Wingdings" charset="2"/>
              <a:buChar char="l"/>
            </a:pPr>
            <a:r>
              <a:rPr lang="en-US" altLang="ja-JP" dirty="0" smtClean="0"/>
              <a:t>32</a:t>
            </a:r>
            <a:r>
              <a:rPr lang="ja-JP" altLang="en-US" dirty="0"/>
              <a:t>ビットプロセッサの</a:t>
            </a:r>
            <a:r>
              <a:rPr lang="en-US" altLang="ja-JP" dirty="0"/>
              <a:t>Quark SE </a:t>
            </a:r>
            <a:r>
              <a:rPr lang="en-US" altLang="ja-JP" dirty="0" err="1" smtClean="0"/>
              <a:t>SoC</a:t>
            </a:r>
            <a:endParaRPr lang="en-US" altLang="ja-JP" dirty="0" smtClean="0"/>
          </a:p>
          <a:p>
            <a:pPr marL="285750" indent="-285750">
              <a:buFont typeface="Wingdings" charset="2"/>
              <a:buChar char="l"/>
            </a:pPr>
            <a:r>
              <a:rPr lang="en-US" altLang="ja-JP" dirty="0" smtClean="0"/>
              <a:t>384K</a:t>
            </a:r>
            <a:r>
              <a:rPr lang="ja-JP" altLang="en-US" dirty="0"/>
              <a:t>バイトの</a:t>
            </a:r>
            <a:r>
              <a:rPr lang="ja-JP" altLang="en-US" dirty="0" smtClean="0"/>
              <a:t>フラッシュメモリ</a:t>
            </a:r>
            <a:endParaRPr lang="en-US" altLang="ja-JP" dirty="0" smtClean="0"/>
          </a:p>
          <a:p>
            <a:pPr marL="285750" indent="-285750">
              <a:buFont typeface="Wingdings" charset="2"/>
              <a:buChar char="l"/>
            </a:pPr>
            <a:r>
              <a:rPr lang="en-US" altLang="ja-JP" dirty="0" smtClean="0"/>
              <a:t>80K</a:t>
            </a:r>
            <a:r>
              <a:rPr lang="ja-JP" altLang="en-US" dirty="0"/>
              <a:t>バイトの</a:t>
            </a:r>
            <a:r>
              <a:rPr lang="en-US" altLang="ja-JP" dirty="0" smtClean="0"/>
              <a:t>SRAM</a:t>
            </a:r>
          </a:p>
          <a:p>
            <a:pPr marL="285750" indent="-285750">
              <a:buFont typeface="Wingdings" charset="2"/>
              <a:buChar char="l"/>
            </a:pPr>
            <a:r>
              <a:rPr lang="en-US" altLang="ja-JP" dirty="0" smtClean="0"/>
              <a:t>Bluetooth </a:t>
            </a:r>
            <a:r>
              <a:rPr lang="en-US" altLang="ja-JP" dirty="0"/>
              <a:t>LE</a:t>
            </a:r>
            <a:r>
              <a:rPr lang="ja-JP" altLang="en-US" dirty="0"/>
              <a:t>の通信</a:t>
            </a:r>
            <a:r>
              <a:rPr lang="ja-JP" altLang="en-US" dirty="0" smtClean="0"/>
              <a:t>機能</a:t>
            </a:r>
            <a:endParaRPr lang="en-US" altLang="ja-JP" dirty="0" smtClean="0"/>
          </a:p>
          <a:p>
            <a:pPr marL="285750" indent="-285750">
              <a:buFont typeface="Wingdings" charset="2"/>
              <a:buChar char="l"/>
            </a:pPr>
            <a:r>
              <a:rPr lang="en-US" altLang="ja-JP" dirty="0" smtClean="0"/>
              <a:t>6</a:t>
            </a:r>
            <a:r>
              <a:rPr lang="ja-JP" altLang="en-US" dirty="0"/>
              <a:t>軸</a:t>
            </a:r>
            <a:r>
              <a:rPr lang="ja-JP" altLang="en-US" dirty="0" smtClean="0"/>
              <a:t>センサー</a:t>
            </a:r>
            <a:endParaRPr lang="en-US" altLang="ja-JP" dirty="0" smtClean="0"/>
          </a:p>
          <a:p>
            <a:pPr marL="285750" indent="-285750">
              <a:buFont typeface="Wingdings" charset="2"/>
              <a:buChar char="l"/>
            </a:pPr>
            <a:r>
              <a:rPr lang="ja-JP" altLang="en-US" dirty="0" smtClean="0"/>
              <a:t>バッテリー</a:t>
            </a:r>
            <a:r>
              <a:rPr lang="ja-JP" altLang="en-US" dirty="0"/>
              <a:t>充電回路</a:t>
            </a:r>
            <a:r>
              <a:rPr lang="ja-JP" altLang="en-US" dirty="0" smtClean="0"/>
              <a:t>など</a:t>
            </a:r>
            <a:endParaRPr lang="ja-JP" altLang="en-US" dirty="0"/>
          </a:p>
        </p:txBody>
      </p:sp>
      <p:pic>
        <p:nvPicPr>
          <p:cNvPr id="8" name="図 7" descr="tm_1501_intel_ces_0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807" y="4286833"/>
            <a:ext cx="3248659" cy="21639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400108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ARM </a:t>
            </a:r>
            <a:r>
              <a:rPr lang="en-US" altLang="ja-JP" dirty="0" err="1" smtClean="0"/>
              <a:t>mbed</a:t>
            </a:r>
            <a:r>
              <a:rPr lang="en-US" altLang="ja-JP" dirty="0" smtClean="0"/>
              <a:t> OS</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37</a:t>
            </a:fld>
            <a:endParaRPr kumimoji="1" lang="ja-JP" altLang="en-US"/>
          </a:p>
        </p:txBody>
      </p:sp>
      <p:sp>
        <p:nvSpPr>
          <p:cNvPr id="4" name="正方形/長方形 3"/>
          <p:cNvSpPr/>
          <p:nvPr/>
        </p:nvSpPr>
        <p:spPr>
          <a:xfrm>
            <a:off x="625954" y="5112656"/>
            <a:ext cx="8187846" cy="1384995"/>
          </a:xfrm>
          <a:prstGeom prst="rect">
            <a:avLst/>
          </a:prstGeom>
        </p:spPr>
        <p:txBody>
          <a:bodyPr wrap="square">
            <a:spAutoFit/>
          </a:bodyPr>
          <a:lstStyle/>
          <a:p>
            <a:pPr marL="171450" indent="-171450">
              <a:buFont typeface="Wingdings" charset="2"/>
              <a:buChar char="l"/>
            </a:pPr>
            <a:r>
              <a:rPr lang="ja-JP" altLang="en-US" sz="1400" dirty="0" smtClean="0"/>
              <a:t>イベントドリブン型</a:t>
            </a:r>
            <a:r>
              <a:rPr lang="ja-JP" altLang="en-US" sz="1400" dirty="0"/>
              <a:t>の</a:t>
            </a:r>
            <a:r>
              <a:rPr lang="en-US" altLang="ja-JP" sz="1400" dirty="0"/>
              <a:t>OS</a:t>
            </a:r>
            <a:r>
              <a:rPr lang="ja-JP" altLang="en-US" sz="1400" dirty="0"/>
              <a:t>で、クラウドにデータを送り出すための複数のネットワーク技術をサポートしている。例えば、</a:t>
            </a:r>
            <a:r>
              <a:rPr lang="en-US" altLang="ja-JP" sz="1400" dirty="0"/>
              <a:t>Wi-Fi</a:t>
            </a:r>
            <a:r>
              <a:rPr lang="ja-JP" altLang="en-US" sz="1400" dirty="0"/>
              <a:t>、</a:t>
            </a:r>
            <a:r>
              <a:rPr lang="en-US" altLang="ja-JP" sz="1400" dirty="0"/>
              <a:t>Bluetooth Smart</a:t>
            </a:r>
            <a:r>
              <a:rPr lang="ja-JP" altLang="en-US" sz="1400" dirty="0"/>
              <a:t>、</a:t>
            </a:r>
            <a:r>
              <a:rPr lang="en-US" altLang="ja-JP" sz="1400" dirty="0"/>
              <a:t>Thread</a:t>
            </a:r>
            <a:r>
              <a:rPr lang="ja-JP" altLang="en-US" sz="1400" dirty="0"/>
              <a:t>、</a:t>
            </a:r>
            <a:r>
              <a:rPr lang="en-US" altLang="ja-JP" sz="1400" dirty="0"/>
              <a:t>6GHz</a:t>
            </a:r>
            <a:r>
              <a:rPr lang="ja-JP" altLang="en-US" sz="1400" dirty="0"/>
              <a:t>以下のバージョンで伝送距離が長い</a:t>
            </a:r>
            <a:r>
              <a:rPr lang="en-US" altLang="ja-JP" sz="1400" dirty="0"/>
              <a:t>6LoWPAN</a:t>
            </a:r>
            <a:r>
              <a:rPr lang="ja-JP" altLang="en-US" sz="1400" dirty="0" smtClean="0"/>
              <a:t>など。</a:t>
            </a:r>
            <a:endParaRPr lang="en-US" altLang="ja-JP" sz="1400" dirty="0" smtClean="0"/>
          </a:p>
          <a:p>
            <a:pPr marL="171450" indent="-171450">
              <a:buFont typeface="Wingdings" charset="2"/>
              <a:buChar char="l"/>
            </a:pPr>
            <a:r>
              <a:rPr lang="en-US" altLang="ja-JP" sz="1400" dirty="0" smtClean="0"/>
              <a:t>LTE</a:t>
            </a:r>
            <a:r>
              <a:rPr lang="ja-JP" altLang="en-US" sz="1400" dirty="0"/>
              <a:t>をはじめとする複数の携帯通信技術にも</a:t>
            </a:r>
            <a:r>
              <a:rPr lang="ja-JP" altLang="en-US" sz="1400" dirty="0" smtClean="0"/>
              <a:t>対応。</a:t>
            </a:r>
            <a:endParaRPr lang="ja-JP" altLang="en-US" sz="1400" dirty="0"/>
          </a:p>
          <a:p>
            <a:pPr marL="171450" indent="-171450">
              <a:buFont typeface="Wingdings" charset="2"/>
              <a:buChar char="l"/>
            </a:pPr>
            <a:r>
              <a:rPr lang="ja-JP" altLang="en-US" sz="1400" dirty="0" smtClean="0"/>
              <a:t>使用</a:t>
            </a:r>
            <a:r>
              <a:rPr lang="ja-JP" altLang="en-US" sz="1400" dirty="0"/>
              <a:t>するメモリー</a:t>
            </a:r>
            <a:r>
              <a:rPr lang="ja-JP" altLang="en-US" sz="1400" dirty="0" smtClean="0"/>
              <a:t>は</a:t>
            </a:r>
            <a:r>
              <a:rPr lang="en-US" altLang="ja-JP" sz="1400" dirty="0" smtClean="0"/>
              <a:t>256K</a:t>
            </a:r>
            <a:r>
              <a:rPr lang="ja-JP" altLang="en-US" sz="1400" dirty="0"/>
              <a:t>バイト</a:t>
            </a:r>
            <a:r>
              <a:rPr lang="ja-JP" altLang="en-US" sz="1400" dirty="0" smtClean="0"/>
              <a:t>以下、</a:t>
            </a:r>
            <a:r>
              <a:rPr lang="ja-JP" altLang="en-US" sz="1400" dirty="0"/>
              <a:t>センサーなどの小型機器にもインストールできる</a:t>
            </a:r>
            <a:r>
              <a:rPr lang="ja-JP" altLang="en-US" sz="1400" dirty="0" smtClean="0"/>
              <a:t>。</a:t>
            </a:r>
            <a:endParaRPr lang="en-US" altLang="ja-JP" sz="1400" dirty="0" smtClean="0"/>
          </a:p>
          <a:p>
            <a:pPr marL="171450" indent="-171450">
              <a:buFont typeface="Wingdings" charset="2"/>
              <a:buChar char="l"/>
            </a:pPr>
            <a:r>
              <a:rPr lang="ja-JP" altLang="en-US" sz="1400" dirty="0" smtClean="0"/>
              <a:t>同</a:t>
            </a:r>
            <a:r>
              <a:rPr lang="en-US" altLang="ja-JP" sz="1400" dirty="0" smtClean="0"/>
              <a:t>OS</a:t>
            </a:r>
            <a:r>
              <a:rPr lang="ja-JP" altLang="en-US" sz="1400" dirty="0"/>
              <a:t>は、</a:t>
            </a:r>
            <a:r>
              <a:rPr lang="en-US" altLang="ja-JP" sz="1400" dirty="0"/>
              <a:t>C++</a:t>
            </a:r>
            <a:r>
              <a:rPr lang="ja-JP" altLang="en-US" sz="1400" dirty="0"/>
              <a:t>のプログラミングインタフェース、イベントのフレームワーク、通信マネージャーを備え、暗号化などの処理をサポートしている。</a:t>
            </a:r>
          </a:p>
        </p:txBody>
      </p:sp>
      <p:pic>
        <p:nvPicPr>
          <p:cNvPr id="5" name="図 4" descr="mbed-os-v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700" y="690858"/>
            <a:ext cx="6367387" cy="4247957"/>
          </a:xfrm>
          <a:prstGeom prst="rect">
            <a:avLst/>
          </a:prstGeom>
        </p:spPr>
      </p:pic>
      <p:pic>
        <p:nvPicPr>
          <p:cNvPr id="6" name="図 5" descr="fit-bi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75" y="2272859"/>
            <a:ext cx="1841500" cy="1171864"/>
          </a:xfrm>
          <a:prstGeom prst="rect">
            <a:avLst/>
          </a:prstGeom>
        </p:spPr>
      </p:pic>
      <p:pic>
        <p:nvPicPr>
          <p:cNvPr id="7" name="図 6" descr="nest-thermostat-cyc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81" y="933450"/>
            <a:ext cx="1980054" cy="1260034"/>
          </a:xfrm>
          <a:prstGeom prst="rect">
            <a:avLst/>
          </a:prstGeom>
        </p:spPr>
      </p:pic>
      <p:pic>
        <p:nvPicPr>
          <p:cNvPr id="10" name="図 9" descr="imgres.jpg"/>
          <p:cNvPicPr>
            <a:picLocks noChangeAspect="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462803" y="4305300"/>
            <a:ext cx="582834" cy="633515"/>
          </a:xfrm>
          <a:prstGeom prst="rect">
            <a:avLst/>
          </a:prstGeom>
        </p:spPr>
      </p:pic>
      <p:pic>
        <p:nvPicPr>
          <p:cNvPr id="11" name="図 10" descr="imgr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087" y="4305300"/>
            <a:ext cx="779710" cy="633515"/>
          </a:xfrm>
          <a:prstGeom prst="rect">
            <a:avLst/>
          </a:prstGeom>
        </p:spPr>
      </p:pic>
      <p:pic>
        <p:nvPicPr>
          <p:cNvPr id="12" name="図 11" descr="imgr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2092" y="3581755"/>
            <a:ext cx="723545" cy="723545"/>
          </a:xfrm>
          <a:prstGeom prst="rect">
            <a:avLst/>
          </a:prstGeom>
        </p:spPr>
      </p:pic>
      <p:pic>
        <p:nvPicPr>
          <p:cNvPr id="13" name="図 12" descr="imgres.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5954" y="3733342"/>
            <a:ext cx="847843" cy="571958"/>
          </a:xfrm>
          <a:prstGeom prst="rect">
            <a:avLst/>
          </a:prstGeom>
        </p:spPr>
      </p:pic>
    </p:spTree>
    <p:extLst>
      <p:ext uri="{BB962C8B-B14F-4D97-AF65-F5344CB8AC3E}">
        <p14:creationId xmlns:p14="http://schemas.microsoft.com/office/powerpoint/2010/main" val="60371236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正方形/長方形 153"/>
          <p:cNvSpPr/>
          <p:nvPr/>
        </p:nvSpPr>
        <p:spPr>
          <a:xfrm>
            <a:off x="905040" y="1894719"/>
            <a:ext cx="7213600" cy="860659"/>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p:cNvSpPr/>
          <p:nvPr/>
        </p:nvSpPr>
        <p:spPr>
          <a:xfrm>
            <a:off x="905040" y="2827063"/>
            <a:ext cx="7213600" cy="860659"/>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正方形/長方形 155"/>
          <p:cNvSpPr/>
          <p:nvPr/>
        </p:nvSpPr>
        <p:spPr>
          <a:xfrm>
            <a:off x="905040" y="3751133"/>
            <a:ext cx="7213600" cy="86065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正方形/長方形 156"/>
          <p:cNvSpPr/>
          <p:nvPr/>
        </p:nvSpPr>
        <p:spPr>
          <a:xfrm>
            <a:off x="905040" y="4670523"/>
            <a:ext cx="7213600" cy="86065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正方形/長方形 152"/>
          <p:cNvSpPr/>
          <p:nvPr/>
        </p:nvSpPr>
        <p:spPr>
          <a:xfrm>
            <a:off x="905040" y="977790"/>
            <a:ext cx="7213600" cy="86065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ARM</a:t>
            </a:r>
            <a:r>
              <a:rPr kumimoji="1" lang="ja-JP" altLang="en-US" dirty="0" smtClean="0"/>
              <a:t>（アーム）プロセッサ</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38</a:t>
            </a:fld>
            <a:endParaRPr kumimoji="1" lang="ja-JP" altLang="en-US"/>
          </a:p>
        </p:txBody>
      </p:sp>
      <p:grpSp>
        <p:nvGrpSpPr>
          <p:cNvPr id="34" name="図形グループ 33"/>
          <p:cNvGrpSpPr/>
          <p:nvPr/>
        </p:nvGrpSpPr>
        <p:grpSpPr>
          <a:xfrm>
            <a:off x="1069706" y="1052694"/>
            <a:ext cx="317500" cy="157483"/>
            <a:chOff x="6769100" y="1390650"/>
            <a:chExt cx="317500" cy="157483"/>
          </a:xfrm>
        </p:grpSpPr>
        <p:sp>
          <p:nvSpPr>
            <p:cNvPr id="35" name="正方形/長方形 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37"/>
          <p:cNvGrpSpPr/>
          <p:nvPr/>
        </p:nvGrpSpPr>
        <p:grpSpPr>
          <a:xfrm>
            <a:off x="1069706" y="1246156"/>
            <a:ext cx="317500" cy="157483"/>
            <a:chOff x="6769100" y="1390650"/>
            <a:chExt cx="317500" cy="157483"/>
          </a:xfrm>
        </p:grpSpPr>
        <p:sp>
          <p:nvSpPr>
            <p:cNvPr id="39" name="正方形/長方形 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円/楕円 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41"/>
          <p:cNvGrpSpPr/>
          <p:nvPr/>
        </p:nvGrpSpPr>
        <p:grpSpPr>
          <a:xfrm>
            <a:off x="1069706" y="1427749"/>
            <a:ext cx="317500" cy="157483"/>
            <a:chOff x="6769100" y="1390650"/>
            <a:chExt cx="317500" cy="157483"/>
          </a:xfrm>
        </p:grpSpPr>
        <p:sp>
          <p:nvSpPr>
            <p:cNvPr id="43" name="正方形/長方形 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 name="直線コネクタ 44"/>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1069706" y="1603437"/>
            <a:ext cx="317500" cy="157483"/>
            <a:chOff x="6769100" y="1390650"/>
            <a:chExt cx="317500" cy="157483"/>
          </a:xfrm>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53"/>
          <p:cNvGrpSpPr/>
          <p:nvPr/>
        </p:nvGrpSpPr>
        <p:grpSpPr>
          <a:xfrm>
            <a:off x="1439960" y="1055235"/>
            <a:ext cx="317500" cy="157483"/>
            <a:chOff x="6769100" y="1390650"/>
            <a:chExt cx="317500" cy="157483"/>
          </a:xfrm>
        </p:grpSpPr>
        <p:sp>
          <p:nvSpPr>
            <p:cNvPr id="55" name="正方形/長方形 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図形グループ 57"/>
          <p:cNvGrpSpPr/>
          <p:nvPr/>
        </p:nvGrpSpPr>
        <p:grpSpPr>
          <a:xfrm>
            <a:off x="1439960" y="1248697"/>
            <a:ext cx="317500" cy="157483"/>
            <a:chOff x="6769100" y="1390650"/>
            <a:chExt cx="317500" cy="157483"/>
          </a:xfrm>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a:stCxn id="60" idx="6"/>
              <a:endCxn id="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1439960" y="1430290"/>
            <a:ext cx="317500" cy="157483"/>
            <a:chOff x="6769100" y="1390650"/>
            <a:chExt cx="317500" cy="157483"/>
          </a:xfrm>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a:stCxn id="64" idx="6"/>
              <a:endCxn id="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1439960" y="1605978"/>
            <a:ext cx="317500" cy="157483"/>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4" name="図形グループ 73"/>
          <p:cNvGrpSpPr/>
          <p:nvPr/>
        </p:nvGrpSpPr>
        <p:grpSpPr>
          <a:xfrm>
            <a:off x="1814610" y="1057776"/>
            <a:ext cx="317500" cy="157483"/>
            <a:chOff x="6769100" y="1390650"/>
            <a:chExt cx="317500" cy="157483"/>
          </a:xfrm>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 name="直線コネクタ 76"/>
            <p:cNvCxnSpPr>
              <a:stCxn id="76" idx="6"/>
              <a:endCxn id="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8" name="図形グループ 77"/>
          <p:cNvGrpSpPr/>
          <p:nvPr/>
        </p:nvGrpSpPr>
        <p:grpSpPr>
          <a:xfrm>
            <a:off x="1814610" y="1251238"/>
            <a:ext cx="317500" cy="157483"/>
            <a:chOff x="6769100" y="1390650"/>
            <a:chExt cx="317500" cy="157483"/>
          </a:xfrm>
        </p:grpSpPr>
        <p:sp>
          <p:nvSpPr>
            <p:cNvPr id="79" name="正方形/長方形 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円/楕円 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 name="直線コネクタ 80"/>
            <p:cNvCxnSpPr>
              <a:stCxn id="80" idx="6"/>
              <a:endCxn id="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2" name="図形グループ 81"/>
          <p:cNvGrpSpPr/>
          <p:nvPr/>
        </p:nvGrpSpPr>
        <p:grpSpPr>
          <a:xfrm>
            <a:off x="1814610" y="1432831"/>
            <a:ext cx="317500" cy="157483"/>
            <a:chOff x="6769100" y="1390650"/>
            <a:chExt cx="317500" cy="157483"/>
          </a:xfrm>
        </p:grpSpPr>
        <p:sp>
          <p:nvSpPr>
            <p:cNvPr id="83" name="正方形/長方形 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円/楕円 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5" name="直線コネクタ 84"/>
            <p:cNvCxnSpPr>
              <a:stCxn id="84" idx="6"/>
              <a:endCxn id="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0" name="図形グループ 89"/>
          <p:cNvGrpSpPr/>
          <p:nvPr/>
        </p:nvGrpSpPr>
        <p:grpSpPr>
          <a:xfrm>
            <a:off x="1814610" y="1608519"/>
            <a:ext cx="317500" cy="157483"/>
            <a:chOff x="6769100" y="1390650"/>
            <a:chExt cx="317500" cy="157483"/>
          </a:xfrm>
        </p:grpSpPr>
        <p:sp>
          <p:nvSpPr>
            <p:cNvPr id="91" name="正方形/長方形 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円/楕円 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3" name="直線コネクタ 92"/>
            <p:cNvCxnSpPr>
              <a:stCxn id="92" idx="6"/>
              <a:endCxn id="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7" name="図形グループ 136"/>
          <p:cNvGrpSpPr/>
          <p:nvPr/>
        </p:nvGrpSpPr>
        <p:grpSpPr>
          <a:xfrm>
            <a:off x="1271198" y="4931948"/>
            <a:ext cx="161020" cy="300733"/>
            <a:chOff x="5118100" y="4941610"/>
            <a:chExt cx="190500" cy="405090"/>
          </a:xfrm>
        </p:grpSpPr>
        <p:sp>
          <p:nvSpPr>
            <p:cNvPr id="138" name="正方形/長方形 137"/>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正方形/長方形 138"/>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角丸四角形 139"/>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図形グループ 140"/>
          <p:cNvGrpSpPr/>
          <p:nvPr/>
        </p:nvGrpSpPr>
        <p:grpSpPr>
          <a:xfrm>
            <a:off x="1536909" y="5013337"/>
            <a:ext cx="441102" cy="177800"/>
            <a:chOff x="4715098" y="3962400"/>
            <a:chExt cx="441102" cy="177800"/>
          </a:xfrm>
        </p:grpSpPr>
        <p:sp>
          <p:nvSpPr>
            <p:cNvPr id="142" name="角丸四角形 141"/>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角丸四角形 142"/>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角丸四角形 143"/>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5" name="図形グループ 144"/>
          <p:cNvGrpSpPr/>
          <p:nvPr/>
        </p:nvGrpSpPr>
        <p:grpSpPr>
          <a:xfrm>
            <a:off x="1245364" y="1973658"/>
            <a:ext cx="806939" cy="688305"/>
            <a:chOff x="758730" y="3198675"/>
            <a:chExt cx="806939" cy="688305"/>
          </a:xfrm>
        </p:grpSpPr>
        <p:sp>
          <p:nvSpPr>
            <p:cNvPr id="146" name="正方形/長方形 145"/>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角丸四角形 146"/>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角丸四角形 147"/>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台形 148"/>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8" name="図形グループ 157"/>
          <p:cNvGrpSpPr/>
          <p:nvPr/>
        </p:nvGrpSpPr>
        <p:grpSpPr>
          <a:xfrm>
            <a:off x="1257984" y="2898223"/>
            <a:ext cx="681672" cy="722281"/>
            <a:chOff x="2667295" y="1059799"/>
            <a:chExt cx="681672" cy="722281"/>
          </a:xfrm>
        </p:grpSpPr>
        <p:sp>
          <p:nvSpPr>
            <p:cNvPr id="159" name="角丸四角形 15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60" name="図 159"/>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62" name="図形グループ 161"/>
          <p:cNvGrpSpPr/>
          <p:nvPr/>
        </p:nvGrpSpPr>
        <p:grpSpPr>
          <a:xfrm>
            <a:off x="1209236" y="3798849"/>
            <a:ext cx="679541" cy="593816"/>
            <a:chOff x="-62676" y="3965594"/>
            <a:chExt cx="679541" cy="593816"/>
          </a:xfrm>
        </p:grpSpPr>
        <p:sp>
          <p:nvSpPr>
            <p:cNvPr id="161" name="角丸四角形 160"/>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36" name="図 135"/>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52" name="図形グループ 151"/>
          <p:cNvGrpSpPr/>
          <p:nvPr/>
        </p:nvGrpSpPr>
        <p:grpSpPr>
          <a:xfrm>
            <a:off x="1696831" y="4013048"/>
            <a:ext cx="341289" cy="550466"/>
            <a:chOff x="1140657" y="4229811"/>
            <a:chExt cx="341289" cy="550466"/>
          </a:xfrm>
        </p:grpSpPr>
        <p:sp>
          <p:nvSpPr>
            <p:cNvPr id="151" name="角丸四角形 150"/>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34" name="図 133"/>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sp>
        <p:nvSpPr>
          <p:cNvPr id="163" name="正方形/長方形 162"/>
          <p:cNvSpPr/>
          <p:nvPr/>
        </p:nvSpPr>
        <p:spPr>
          <a:xfrm>
            <a:off x="905040" y="5576629"/>
            <a:ext cx="7213600" cy="860659"/>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50" name="図 149" descr="imgres.jpg"/>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36775" y="5756911"/>
            <a:ext cx="886302" cy="608311"/>
          </a:xfrm>
          <a:prstGeom prst="rect">
            <a:avLst/>
          </a:prstGeom>
        </p:spPr>
      </p:pic>
      <p:sp>
        <p:nvSpPr>
          <p:cNvPr id="167" name="下矢印 166"/>
          <p:cNvSpPr/>
          <p:nvPr/>
        </p:nvSpPr>
        <p:spPr>
          <a:xfrm>
            <a:off x="4064000" y="1105943"/>
            <a:ext cx="1841500" cy="5169015"/>
          </a:xfrm>
          <a:prstGeom prst="downArrow">
            <a:avLst>
              <a:gd name="adj1" fmla="val 71379"/>
              <a:gd name="adj2" fmla="val 50000"/>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上下矢印 167"/>
          <p:cNvSpPr/>
          <p:nvPr/>
        </p:nvSpPr>
        <p:spPr>
          <a:xfrm>
            <a:off x="6156324" y="1105943"/>
            <a:ext cx="1851025" cy="5152523"/>
          </a:xfrm>
          <a:prstGeom prst="upDownArrow">
            <a:avLst>
              <a:gd name="adj1" fmla="val 71955"/>
              <a:gd name="adj2"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65" name="図 164" descr="arm-logo-limited-use.gif"/>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4838" y="3941705"/>
            <a:ext cx="1229298" cy="508110"/>
          </a:xfrm>
          <a:prstGeom prst="rect">
            <a:avLst/>
          </a:prstGeom>
        </p:spPr>
      </p:pic>
      <p:pic>
        <p:nvPicPr>
          <p:cNvPr id="166" name="図 165" descr="imgr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06899" y="1371031"/>
            <a:ext cx="1165981" cy="1165981"/>
          </a:xfrm>
          <a:prstGeom prst="rect">
            <a:avLst/>
          </a:prstGeom>
        </p:spPr>
      </p:pic>
      <p:sp>
        <p:nvSpPr>
          <p:cNvPr id="169" name="テキスト ボックス 168"/>
          <p:cNvSpPr txBox="1"/>
          <p:nvPr/>
        </p:nvSpPr>
        <p:spPr>
          <a:xfrm>
            <a:off x="2432050" y="1194724"/>
            <a:ext cx="1089962" cy="369332"/>
          </a:xfrm>
          <a:prstGeom prst="rect">
            <a:avLst/>
          </a:prstGeom>
          <a:noFill/>
        </p:spPr>
        <p:txBody>
          <a:bodyPr wrap="none" rtlCol="0">
            <a:spAutoFit/>
          </a:bodyPr>
          <a:lstStyle/>
          <a:p>
            <a:r>
              <a:rPr kumimoji="1" lang="ja-JP" altLang="en-US" dirty="0" smtClean="0">
                <a:solidFill>
                  <a:srgbClr val="0000FF"/>
                </a:solidFill>
              </a:rPr>
              <a:t>サーバー</a:t>
            </a:r>
            <a:endParaRPr kumimoji="1" lang="ja-JP" altLang="en-US" dirty="0">
              <a:solidFill>
                <a:srgbClr val="0000FF"/>
              </a:solidFill>
            </a:endParaRPr>
          </a:p>
        </p:txBody>
      </p:sp>
      <p:sp>
        <p:nvSpPr>
          <p:cNvPr id="170" name="テキスト ボックス 169"/>
          <p:cNvSpPr txBox="1"/>
          <p:nvPr/>
        </p:nvSpPr>
        <p:spPr>
          <a:xfrm>
            <a:off x="2432050" y="2112580"/>
            <a:ext cx="1569660" cy="369332"/>
          </a:xfrm>
          <a:prstGeom prst="rect">
            <a:avLst/>
          </a:prstGeom>
          <a:noFill/>
        </p:spPr>
        <p:txBody>
          <a:bodyPr wrap="none" rtlCol="0">
            <a:spAutoFit/>
          </a:bodyPr>
          <a:lstStyle/>
          <a:p>
            <a:r>
              <a:rPr kumimoji="1" lang="ja-JP" altLang="en-US" dirty="0" smtClean="0">
                <a:solidFill>
                  <a:srgbClr val="0000FF"/>
                </a:solidFill>
              </a:rPr>
              <a:t>デスクトップ</a:t>
            </a:r>
            <a:r>
              <a:rPr lang="en-US" altLang="ja-JP" dirty="0" smtClean="0">
                <a:solidFill>
                  <a:srgbClr val="0000FF"/>
                </a:solidFill>
              </a:rPr>
              <a:t>PC</a:t>
            </a:r>
            <a:endParaRPr kumimoji="1" lang="en-US" altLang="ja-JP" dirty="0" smtClean="0">
              <a:solidFill>
                <a:srgbClr val="0000FF"/>
              </a:solidFill>
            </a:endParaRPr>
          </a:p>
        </p:txBody>
      </p:sp>
      <p:sp>
        <p:nvSpPr>
          <p:cNvPr id="171" name="テキスト ボックス 170"/>
          <p:cNvSpPr txBox="1"/>
          <p:nvPr/>
        </p:nvSpPr>
        <p:spPr>
          <a:xfrm>
            <a:off x="2432050" y="3058730"/>
            <a:ext cx="966931" cy="369332"/>
          </a:xfrm>
          <a:prstGeom prst="rect">
            <a:avLst/>
          </a:prstGeom>
          <a:noFill/>
        </p:spPr>
        <p:txBody>
          <a:bodyPr wrap="none" rtlCol="0">
            <a:spAutoFit/>
          </a:bodyPr>
          <a:lstStyle/>
          <a:p>
            <a:r>
              <a:rPr lang="ja-JP" altLang="en-US" dirty="0" smtClean="0">
                <a:solidFill>
                  <a:srgbClr val="0000FF"/>
                </a:solidFill>
              </a:rPr>
              <a:t>ノート</a:t>
            </a:r>
            <a:r>
              <a:rPr lang="en-US" altLang="ja-JP" dirty="0" smtClean="0">
                <a:solidFill>
                  <a:srgbClr val="0000FF"/>
                </a:solidFill>
              </a:rPr>
              <a:t>PC</a:t>
            </a:r>
            <a:endParaRPr kumimoji="1" lang="en-US" altLang="ja-JP" dirty="0" smtClean="0">
              <a:solidFill>
                <a:srgbClr val="0000FF"/>
              </a:solidFill>
            </a:endParaRPr>
          </a:p>
        </p:txBody>
      </p:sp>
      <p:sp>
        <p:nvSpPr>
          <p:cNvPr id="172" name="テキスト ボックス 171"/>
          <p:cNvSpPr txBox="1"/>
          <p:nvPr/>
        </p:nvSpPr>
        <p:spPr>
          <a:xfrm>
            <a:off x="2411760" y="4885821"/>
            <a:ext cx="1402948" cy="369332"/>
          </a:xfrm>
          <a:prstGeom prst="rect">
            <a:avLst/>
          </a:prstGeom>
          <a:noFill/>
        </p:spPr>
        <p:txBody>
          <a:bodyPr wrap="none" rtlCol="0">
            <a:spAutoFit/>
          </a:bodyPr>
          <a:lstStyle/>
          <a:p>
            <a:r>
              <a:rPr kumimoji="1" lang="ja-JP" altLang="en-US" dirty="0" smtClean="0">
                <a:solidFill>
                  <a:srgbClr val="FFFFFF"/>
                </a:solidFill>
              </a:rPr>
              <a:t>ウェアラブル</a:t>
            </a:r>
            <a:endParaRPr kumimoji="1" lang="en-US" altLang="ja-JP" dirty="0" smtClean="0">
              <a:solidFill>
                <a:srgbClr val="FFFFFF"/>
              </a:solidFill>
            </a:endParaRPr>
          </a:p>
        </p:txBody>
      </p:sp>
      <p:sp>
        <p:nvSpPr>
          <p:cNvPr id="173" name="テキスト ボックス 172"/>
          <p:cNvSpPr txBox="1"/>
          <p:nvPr/>
        </p:nvSpPr>
        <p:spPr>
          <a:xfrm>
            <a:off x="2411760" y="3885299"/>
            <a:ext cx="1544413" cy="646331"/>
          </a:xfrm>
          <a:prstGeom prst="rect">
            <a:avLst/>
          </a:prstGeom>
          <a:noFill/>
        </p:spPr>
        <p:txBody>
          <a:bodyPr wrap="none" rtlCol="0">
            <a:spAutoFit/>
          </a:bodyPr>
          <a:lstStyle/>
          <a:p>
            <a:r>
              <a:rPr kumimoji="1" lang="ja-JP" altLang="en-US" dirty="0" smtClean="0">
                <a:solidFill>
                  <a:srgbClr val="FFFFFF"/>
                </a:solidFill>
              </a:rPr>
              <a:t>タブレット</a:t>
            </a:r>
            <a:endParaRPr kumimoji="1" lang="en-US" altLang="ja-JP" dirty="0" smtClean="0">
              <a:solidFill>
                <a:srgbClr val="FFFFFF"/>
              </a:solidFill>
            </a:endParaRPr>
          </a:p>
          <a:p>
            <a:r>
              <a:rPr kumimoji="1" lang="ja-JP" altLang="en-US" dirty="0" smtClean="0">
                <a:solidFill>
                  <a:srgbClr val="FFFFFF"/>
                </a:solidFill>
              </a:rPr>
              <a:t>スマートフォン</a:t>
            </a:r>
            <a:endParaRPr kumimoji="1" lang="en-US" altLang="ja-JP" dirty="0" smtClean="0">
              <a:solidFill>
                <a:srgbClr val="FFFFFF"/>
              </a:solidFill>
            </a:endParaRPr>
          </a:p>
        </p:txBody>
      </p:sp>
      <p:sp>
        <p:nvSpPr>
          <p:cNvPr id="174" name="テキスト ボックス 173"/>
          <p:cNvSpPr txBox="1"/>
          <p:nvPr/>
        </p:nvSpPr>
        <p:spPr>
          <a:xfrm>
            <a:off x="2411760" y="5825621"/>
            <a:ext cx="479618" cy="369332"/>
          </a:xfrm>
          <a:prstGeom prst="rect">
            <a:avLst/>
          </a:prstGeom>
          <a:noFill/>
        </p:spPr>
        <p:txBody>
          <a:bodyPr wrap="none" rtlCol="0">
            <a:spAutoFit/>
          </a:bodyPr>
          <a:lstStyle/>
          <a:p>
            <a:r>
              <a:rPr kumimoji="1" lang="en-US" altLang="ja-JP" dirty="0" err="1" smtClean="0">
                <a:solidFill>
                  <a:srgbClr val="FFFFFF"/>
                </a:solidFill>
              </a:rPr>
              <a:t>IoT</a:t>
            </a:r>
            <a:endParaRPr kumimoji="1" lang="en-US" altLang="ja-JP" dirty="0" smtClean="0">
              <a:solidFill>
                <a:srgbClr val="FFFFFF"/>
              </a:solidFill>
            </a:endParaRPr>
          </a:p>
        </p:txBody>
      </p:sp>
      <p:sp>
        <p:nvSpPr>
          <p:cNvPr id="175" name="テキスト ボックス 174"/>
          <p:cNvSpPr txBox="1"/>
          <p:nvPr/>
        </p:nvSpPr>
        <p:spPr>
          <a:xfrm>
            <a:off x="4406899" y="3907200"/>
            <a:ext cx="1159292" cy="400110"/>
          </a:xfrm>
          <a:prstGeom prst="rect">
            <a:avLst/>
          </a:prstGeom>
          <a:noFill/>
        </p:spPr>
        <p:txBody>
          <a:bodyPr wrap="none" rtlCol="0">
            <a:spAutoFit/>
          </a:bodyPr>
          <a:lstStyle/>
          <a:p>
            <a:pPr algn="ctr"/>
            <a:r>
              <a:rPr kumimoji="1" lang="en-US" altLang="ja-JP" sz="1000" dirty="0" smtClean="0">
                <a:solidFill>
                  <a:srgbClr val="0000FF"/>
                </a:solidFill>
              </a:rPr>
              <a:t>Atom</a:t>
            </a:r>
            <a:r>
              <a:rPr kumimoji="1" lang="ja-JP" altLang="en-US" sz="1000" dirty="0" smtClean="0">
                <a:solidFill>
                  <a:srgbClr val="0000FF"/>
                </a:solidFill>
              </a:rPr>
              <a:t>プロセッサー</a:t>
            </a:r>
            <a:endParaRPr kumimoji="1" lang="en-US" altLang="ja-JP" sz="1000" dirty="0" smtClean="0">
              <a:solidFill>
                <a:srgbClr val="0000FF"/>
              </a:solidFill>
            </a:endParaRPr>
          </a:p>
          <a:p>
            <a:pPr algn="ctr"/>
            <a:r>
              <a:rPr lang="ja-JP" altLang="en-US" sz="1000" dirty="0" smtClean="0">
                <a:solidFill>
                  <a:srgbClr val="0000FF"/>
                </a:solidFill>
              </a:rPr>
              <a:t>省電力・高性能化</a:t>
            </a:r>
            <a:endParaRPr kumimoji="1" lang="ja-JP" altLang="en-US" sz="1000" dirty="0">
              <a:solidFill>
                <a:srgbClr val="0000FF"/>
              </a:solidFill>
            </a:endParaRPr>
          </a:p>
        </p:txBody>
      </p:sp>
      <p:sp>
        <p:nvSpPr>
          <p:cNvPr id="176" name="テキスト ボックス 175"/>
          <p:cNvSpPr txBox="1"/>
          <p:nvPr/>
        </p:nvSpPr>
        <p:spPr>
          <a:xfrm>
            <a:off x="6506372" y="1694664"/>
            <a:ext cx="1197764" cy="400110"/>
          </a:xfrm>
          <a:prstGeom prst="rect">
            <a:avLst/>
          </a:prstGeom>
          <a:noFill/>
        </p:spPr>
        <p:txBody>
          <a:bodyPr wrap="none" rtlCol="0">
            <a:spAutoFit/>
          </a:bodyPr>
          <a:lstStyle/>
          <a:p>
            <a:pPr algn="ctr"/>
            <a:r>
              <a:rPr kumimoji="1" lang="en-US" altLang="ja-JP" sz="1000" dirty="0" smtClean="0">
                <a:solidFill>
                  <a:schemeClr val="accent5">
                    <a:lumMod val="50000"/>
                  </a:schemeClr>
                </a:solidFill>
              </a:rPr>
              <a:t>64bits</a:t>
            </a:r>
            <a:r>
              <a:rPr kumimoji="1" lang="ja-JP" altLang="en-US" sz="1000" dirty="0" smtClean="0">
                <a:solidFill>
                  <a:schemeClr val="accent5">
                    <a:lumMod val="50000"/>
                  </a:schemeClr>
                </a:solidFill>
              </a:rPr>
              <a:t>プロセッサー</a:t>
            </a:r>
            <a:endParaRPr kumimoji="1" lang="en-US" altLang="ja-JP" sz="1000" dirty="0" smtClean="0">
              <a:solidFill>
                <a:schemeClr val="accent5">
                  <a:lumMod val="50000"/>
                </a:schemeClr>
              </a:solidFill>
            </a:endParaRPr>
          </a:p>
          <a:p>
            <a:pPr algn="ctr"/>
            <a:r>
              <a:rPr lang="ja-JP" altLang="en-US" sz="1000" dirty="0" smtClean="0">
                <a:solidFill>
                  <a:schemeClr val="accent5">
                    <a:lumMod val="50000"/>
                  </a:schemeClr>
                </a:solidFill>
              </a:rPr>
              <a:t>省電力・高性能化</a:t>
            </a:r>
            <a:endParaRPr kumimoji="1" lang="ja-JP" altLang="en-US" sz="1000" dirty="0">
              <a:solidFill>
                <a:schemeClr val="accent5">
                  <a:lumMod val="50000"/>
                </a:schemeClr>
              </a:solidFill>
            </a:endParaRPr>
          </a:p>
        </p:txBody>
      </p:sp>
      <p:sp>
        <p:nvSpPr>
          <p:cNvPr id="177" name="テキスト ボックス 176"/>
          <p:cNvSpPr txBox="1"/>
          <p:nvPr/>
        </p:nvSpPr>
        <p:spPr>
          <a:xfrm>
            <a:off x="4375116" y="5412811"/>
            <a:ext cx="1197764" cy="400110"/>
          </a:xfrm>
          <a:prstGeom prst="rect">
            <a:avLst/>
          </a:prstGeom>
          <a:noFill/>
        </p:spPr>
        <p:txBody>
          <a:bodyPr wrap="none" rtlCol="0">
            <a:spAutoFit/>
          </a:bodyPr>
          <a:lstStyle/>
          <a:p>
            <a:pPr algn="ctr"/>
            <a:r>
              <a:rPr kumimoji="1" lang="en-US" altLang="ja-JP" sz="1000" dirty="0" smtClean="0">
                <a:solidFill>
                  <a:srgbClr val="0000FF"/>
                </a:solidFill>
              </a:rPr>
              <a:t>Quark</a:t>
            </a:r>
            <a:r>
              <a:rPr kumimoji="1" lang="ja-JP" altLang="en-US" sz="1000" dirty="0" smtClean="0">
                <a:solidFill>
                  <a:srgbClr val="0000FF"/>
                </a:solidFill>
              </a:rPr>
              <a:t>プロセッサー</a:t>
            </a:r>
            <a:endParaRPr kumimoji="1" lang="en-US" altLang="ja-JP" sz="1000" dirty="0" smtClean="0">
              <a:solidFill>
                <a:srgbClr val="0000FF"/>
              </a:solidFill>
            </a:endParaRPr>
          </a:p>
          <a:p>
            <a:pPr algn="ctr"/>
            <a:r>
              <a:rPr lang="ja-JP" altLang="en-US" sz="1000" dirty="0" smtClean="0">
                <a:solidFill>
                  <a:srgbClr val="0000FF"/>
                </a:solidFill>
              </a:rPr>
              <a:t>省電力・超小型化</a:t>
            </a:r>
            <a:endParaRPr kumimoji="1" lang="ja-JP" altLang="en-US" sz="1000" dirty="0">
              <a:solidFill>
                <a:srgbClr val="0000FF"/>
              </a:solidFill>
            </a:endParaRPr>
          </a:p>
        </p:txBody>
      </p:sp>
    </p:spTree>
    <p:extLst>
      <p:ext uri="{BB962C8B-B14F-4D97-AF65-F5344CB8AC3E}">
        <p14:creationId xmlns:p14="http://schemas.microsoft.com/office/powerpoint/2010/main" val="91200261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bwMode="auto">
          <a:xfrm>
            <a:off x="2051720" y="4437112"/>
            <a:ext cx="6192688" cy="720080"/>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 name="タイトル 1"/>
          <p:cNvSpPr>
            <a:spLocks noGrp="1"/>
          </p:cNvSpPr>
          <p:nvPr>
            <p:ph type="title"/>
          </p:nvPr>
        </p:nvSpPr>
        <p:spPr/>
        <p:txBody>
          <a:bodyPr/>
          <a:lstStyle/>
          <a:p>
            <a:r>
              <a:rPr kumimoji="1" lang="en-US" altLang="ja-JP" dirty="0" err="1" smtClean="0"/>
              <a:t>IoT</a:t>
            </a:r>
            <a:r>
              <a:rPr lang="ja-JP" altLang="en-US" dirty="0" smtClean="0"/>
              <a:t>ビジネスの構造</a:t>
            </a:r>
            <a:endParaRPr kumimoji="1" lang="ja-JP" altLang="en-US" dirty="0"/>
          </a:p>
        </p:txBody>
      </p:sp>
      <p:sp>
        <p:nvSpPr>
          <p:cNvPr id="3" name="フローチャート: 磁気ディスク 2"/>
          <p:cNvSpPr/>
          <p:nvPr/>
        </p:nvSpPr>
        <p:spPr bwMode="auto">
          <a:xfrm>
            <a:off x="2051720" y="5229200"/>
            <a:ext cx="6192688" cy="720080"/>
          </a:xfrm>
          <a:prstGeom prst="flowChartMagneticDisk">
            <a:avLst/>
          </a:prstGeom>
          <a:solidFill>
            <a:srgbClr val="1FAECD"/>
          </a:solidFill>
          <a:ln w="19050" cmpd="sng">
            <a:solidFill>
              <a:schemeClr val="bg1">
                <a:lumMod val="85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dirty="0" smtClean="0">
              <a:ln>
                <a:noFill/>
              </a:ln>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effectLst/>
                <a:latin typeface="+mn-lt"/>
                <a:ea typeface="+mn-ea"/>
              </a:rPr>
              <a:t>Vital &amp; Life log/Location/Sensor and Device</a:t>
            </a:r>
            <a:endParaRPr kumimoji="0" lang="ja-JP" altLang="en-US" sz="1200" b="0" i="0" u="none" strike="noStrike" cap="none" normalizeH="0" dirty="0" smtClean="0">
              <a:ln>
                <a:noFill/>
              </a:ln>
              <a:effectLst/>
              <a:latin typeface="+mn-lt"/>
              <a:ea typeface="+mn-ea"/>
            </a:endParaRPr>
          </a:p>
        </p:txBody>
      </p:sp>
      <p:sp>
        <p:nvSpPr>
          <p:cNvPr id="4" name="テキスト ボックス 3"/>
          <p:cNvSpPr txBox="1"/>
          <p:nvPr/>
        </p:nvSpPr>
        <p:spPr>
          <a:xfrm>
            <a:off x="4535832" y="5189786"/>
            <a:ext cx="1224464" cy="461665"/>
          </a:xfrm>
          <a:prstGeom prst="rect">
            <a:avLst/>
          </a:prstGeom>
          <a:noFill/>
        </p:spPr>
        <p:txBody>
          <a:bodyPr wrap="none" rtlCol="0">
            <a:spAutoFit/>
          </a:bodyPr>
          <a:lstStyle/>
          <a:p>
            <a:pPr algn="ctr"/>
            <a:r>
              <a:rPr kumimoji="1" lang="en-US" altLang="ja-JP" sz="2400" dirty="0" smtClean="0">
                <a:solidFill>
                  <a:schemeClr val="bg1"/>
                </a:solidFill>
                <a:effectLst>
                  <a:glow rad="63500">
                    <a:schemeClr val="accent1">
                      <a:satMod val="175000"/>
                      <a:alpha val="40000"/>
                    </a:schemeClr>
                  </a:glow>
                </a:effectLst>
                <a:latin typeface="+mn-lt"/>
                <a:ea typeface="+mn-ea"/>
              </a:rPr>
              <a:t>Big Data</a:t>
            </a:r>
            <a:endParaRPr kumimoji="1" lang="ja-JP" altLang="en-US" sz="2400" dirty="0" smtClean="0">
              <a:solidFill>
                <a:schemeClr val="bg1"/>
              </a:solidFill>
              <a:effectLst>
                <a:glow rad="63500">
                  <a:schemeClr val="accent1">
                    <a:satMod val="175000"/>
                    <a:alpha val="40000"/>
                  </a:schemeClr>
                </a:glow>
              </a:effectLst>
              <a:latin typeface="+mn-lt"/>
              <a:ea typeface="+mn-ea"/>
            </a:endParaRPr>
          </a:p>
        </p:txBody>
      </p:sp>
      <p:sp>
        <p:nvSpPr>
          <p:cNvPr id="11" name="角丸四角形 10"/>
          <p:cNvSpPr/>
          <p:nvPr/>
        </p:nvSpPr>
        <p:spPr bwMode="auto">
          <a:xfrm>
            <a:off x="2051720" y="3429000"/>
            <a:ext cx="6192688" cy="936104"/>
          </a:xfrm>
          <a:prstGeom prst="roundRect">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2" name="角丸四角形 11"/>
          <p:cNvSpPr/>
          <p:nvPr/>
        </p:nvSpPr>
        <p:spPr bwMode="auto">
          <a:xfrm>
            <a:off x="3563888" y="4077072"/>
            <a:ext cx="3168352" cy="216024"/>
          </a:xfrm>
          <a:prstGeom prst="roundRect">
            <a:avLst>
              <a:gd name="adj" fmla="val 50000"/>
            </a:avLst>
          </a:prstGeom>
          <a:solidFill>
            <a:schemeClr val="accent2">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rgbClr val="FFFFFF"/>
                </a:solidFill>
                <a:latin typeface="+mn-lt"/>
                <a:ea typeface="+mn-ea"/>
              </a:rPr>
              <a:t>Web API (SOAP/REST)</a:t>
            </a:r>
            <a:endParaRPr kumimoji="0" lang="ja-JP" altLang="en-US" sz="1200" b="0" i="0" u="none" strike="noStrike" cap="none" normalizeH="0" dirty="0" smtClean="0">
              <a:ln>
                <a:noFill/>
              </a:ln>
              <a:solidFill>
                <a:srgbClr val="FFFFFF"/>
              </a:solidFill>
              <a:effectLst/>
              <a:latin typeface="+mn-lt"/>
              <a:ea typeface="+mn-ea"/>
            </a:endParaRPr>
          </a:p>
        </p:txBody>
      </p:sp>
      <p:sp>
        <p:nvSpPr>
          <p:cNvPr id="14" name="フローチャート: 磁気ディスク 13"/>
          <p:cNvSpPr/>
          <p:nvPr/>
        </p:nvSpPr>
        <p:spPr bwMode="auto">
          <a:xfrm>
            <a:off x="2411760" y="3501008"/>
            <a:ext cx="792088" cy="792088"/>
          </a:xfrm>
          <a:prstGeom prst="flowChartMagneticDisk">
            <a:avLst/>
          </a:prstGeom>
          <a:solidFill>
            <a:schemeClr val="accent2">
              <a:lumMod val="60000"/>
              <a:lumOff val="40000"/>
            </a:schemeClr>
          </a:solidFill>
          <a:ln w="19050" cmpd="sng">
            <a:solidFill>
              <a:schemeClr val="bg1"/>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effectLst/>
                <a:latin typeface="+mn-lt"/>
                <a:ea typeface="+mn-ea"/>
              </a:rPr>
              <a:t>Log</a:t>
            </a:r>
            <a:endParaRPr kumimoji="0" lang="ja-JP" altLang="en-US" sz="800" b="0" i="0" u="none" strike="noStrike" cap="none" normalizeH="0" dirty="0" smtClean="0">
              <a:ln>
                <a:noFill/>
              </a:ln>
              <a:effectLst/>
              <a:latin typeface="+mn-lt"/>
              <a:ea typeface="+mn-ea"/>
            </a:endParaRPr>
          </a:p>
        </p:txBody>
      </p:sp>
      <p:sp>
        <p:nvSpPr>
          <p:cNvPr id="15" name="フローチャート: 磁気ディスク 14"/>
          <p:cNvSpPr/>
          <p:nvPr/>
        </p:nvSpPr>
        <p:spPr bwMode="auto">
          <a:xfrm>
            <a:off x="7092280" y="3501008"/>
            <a:ext cx="792088" cy="792088"/>
          </a:xfrm>
          <a:prstGeom prst="flowChartMagneticDisk">
            <a:avLst/>
          </a:prstGeom>
          <a:solidFill>
            <a:schemeClr val="accent2">
              <a:lumMod val="60000"/>
              <a:lumOff val="40000"/>
            </a:schemeClr>
          </a:solidFill>
          <a:ln w="19050" cmpd="sng">
            <a:solidFill>
              <a:schemeClr val="bg1"/>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effectLst/>
                <a:latin typeface="+mn-lt"/>
                <a:ea typeface="+mn-ea"/>
              </a:rPr>
              <a:t>機器データ</a:t>
            </a:r>
          </a:p>
        </p:txBody>
      </p:sp>
      <p:sp>
        <p:nvSpPr>
          <p:cNvPr id="16" name="角丸四角形 15"/>
          <p:cNvSpPr/>
          <p:nvPr/>
        </p:nvSpPr>
        <p:spPr bwMode="auto">
          <a:xfrm>
            <a:off x="3563888" y="3501008"/>
            <a:ext cx="3168352" cy="216024"/>
          </a:xfrm>
          <a:prstGeom prst="roundRect">
            <a:avLst>
              <a:gd name="adj" fmla="val 50000"/>
            </a:avLst>
          </a:prstGeom>
          <a:solidFill>
            <a:schemeClr val="accent2">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FFFFFF"/>
                </a:solidFill>
                <a:effectLst/>
                <a:latin typeface="+mn-lt"/>
                <a:ea typeface="+mn-ea"/>
              </a:rPr>
              <a:t>機器データ送受信サービス</a:t>
            </a:r>
          </a:p>
        </p:txBody>
      </p:sp>
      <p:sp>
        <p:nvSpPr>
          <p:cNvPr id="17" name="角丸四角形 16"/>
          <p:cNvSpPr/>
          <p:nvPr/>
        </p:nvSpPr>
        <p:spPr bwMode="auto">
          <a:xfrm>
            <a:off x="3563888" y="3789040"/>
            <a:ext cx="936104" cy="216024"/>
          </a:xfrm>
          <a:prstGeom prst="roundRect">
            <a:avLst>
              <a:gd name="adj" fmla="val 5000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データ蓄積</a:t>
            </a:r>
          </a:p>
        </p:txBody>
      </p:sp>
      <p:sp>
        <p:nvSpPr>
          <p:cNvPr id="18" name="角丸四角形 17"/>
          <p:cNvSpPr/>
          <p:nvPr/>
        </p:nvSpPr>
        <p:spPr bwMode="auto">
          <a:xfrm>
            <a:off x="4644008" y="3789040"/>
            <a:ext cx="936104" cy="216024"/>
          </a:xfrm>
          <a:prstGeom prst="roundRect">
            <a:avLst>
              <a:gd name="adj" fmla="val 5000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データ検索</a:t>
            </a:r>
          </a:p>
        </p:txBody>
      </p:sp>
      <p:sp>
        <p:nvSpPr>
          <p:cNvPr id="19" name="角丸四角形 18"/>
          <p:cNvSpPr/>
          <p:nvPr/>
        </p:nvSpPr>
        <p:spPr bwMode="auto">
          <a:xfrm>
            <a:off x="5796136" y="3789040"/>
            <a:ext cx="936104" cy="216024"/>
          </a:xfrm>
          <a:prstGeom prst="roundRect">
            <a:avLst>
              <a:gd name="adj" fmla="val 5000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dirty="0" smtClean="0">
                <a:solidFill>
                  <a:srgbClr val="FFFFFF"/>
                </a:solidFill>
                <a:latin typeface="+mn-lt"/>
                <a:ea typeface="+mn-ea"/>
              </a:rPr>
              <a:t>認証</a:t>
            </a:r>
            <a:endParaRPr kumimoji="0" lang="en-US" altLang="ja-JP" sz="800" dirty="0" smtClean="0">
              <a:solidFill>
                <a:srgbClr val="FFFFFF"/>
              </a:solidFill>
              <a:latin typeface="+mn-lt"/>
              <a:ea typeface="+mn-ea"/>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600" dirty="0" smtClean="0">
                <a:solidFill>
                  <a:srgbClr val="FFFFFF"/>
                </a:solidFill>
                <a:latin typeface="+mn-lt"/>
                <a:ea typeface="+mn-ea"/>
              </a:rPr>
              <a:t>セキュリティ</a:t>
            </a:r>
            <a:endParaRPr kumimoji="0" lang="ja-JP" altLang="en-US" sz="600" b="0" i="0" u="none" strike="noStrike" cap="none" normalizeH="0" dirty="0" smtClean="0">
              <a:ln>
                <a:noFill/>
              </a:ln>
              <a:solidFill>
                <a:srgbClr val="FFFFFF"/>
              </a:solidFill>
              <a:effectLst/>
              <a:latin typeface="+mn-lt"/>
              <a:ea typeface="+mn-ea"/>
            </a:endParaRPr>
          </a:p>
        </p:txBody>
      </p:sp>
      <p:sp>
        <p:nvSpPr>
          <p:cNvPr id="21" name="角丸四角形 20"/>
          <p:cNvSpPr/>
          <p:nvPr/>
        </p:nvSpPr>
        <p:spPr bwMode="auto">
          <a:xfrm>
            <a:off x="3563888" y="4797152"/>
            <a:ext cx="1008112" cy="288032"/>
          </a:xfrm>
          <a:prstGeom prst="roundRect">
            <a:avLst>
              <a:gd name="adj" fmla="val 5000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smtClean="0">
                <a:solidFill>
                  <a:srgbClr val="FFFFFF"/>
                </a:solidFill>
                <a:latin typeface="+mn-lt"/>
                <a:ea typeface="+mn-ea"/>
              </a:rPr>
              <a:t>分析・可視化</a:t>
            </a:r>
            <a:endParaRPr kumimoji="0" lang="ja-JP" altLang="en-US" sz="900" b="0" i="0" u="none" strike="noStrike" cap="none" normalizeH="0" dirty="0" smtClean="0">
              <a:ln>
                <a:noFill/>
              </a:ln>
              <a:solidFill>
                <a:srgbClr val="FFFFFF"/>
              </a:solidFill>
              <a:effectLst/>
              <a:latin typeface="+mn-lt"/>
              <a:ea typeface="+mn-ea"/>
            </a:endParaRPr>
          </a:p>
        </p:txBody>
      </p:sp>
      <p:sp>
        <p:nvSpPr>
          <p:cNvPr id="22" name="角丸四角形 21"/>
          <p:cNvSpPr/>
          <p:nvPr/>
        </p:nvSpPr>
        <p:spPr bwMode="auto">
          <a:xfrm>
            <a:off x="4644008" y="4797152"/>
            <a:ext cx="1008112" cy="288032"/>
          </a:xfrm>
          <a:prstGeom prst="roundRect">
            <a:avLst>
              <a:gd name="adj" fmla="val 5000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自動化</a:t>
            </a:r>
            <a:r>
              <a:rPr kumimoji="0" lang="ja-JP" altLang="en-US" sz="900" dirty="0" smtClean="0">
                <a:solidFill>
                  <a:srgbClr val="FFFFFF"/>
                </a:solidFill>
                <a:latin typeface="+mn-lt"/>
                <a:ea typeface="+mn-ea"/>
              </a:rPr>
              <a:t>・</a:t>
            </a:r>
            <a:r>
              <a:rPr kumimoji="0" lang="ja-JP" altLang="en-US" sz="900" b="0" i="0" u="none" strike="noStrike" cap="none" normalizeH="0" dirty="0" smtClean="0">
                <a:ln>
                  <a:noFill/>
                </a:ln>
                <a:solidFill>
                  <a:srgbClr val="FFFFFF"/>
                </a:solidFill>
                <a:effectLst/>
                <a:latin typeface="+mn-lt"/>
                <a:ea typeface="+mn-ea"/>
              </a:rPr>
              <a:t>制御</a:t>
            </a:r>
          </a:p>
        </p:txBody>
      </p:sp>
      <p:sp>
        <p:nvSpPr>
          <p:cNvPr id="23" name="角丸四角形 22"/>
          <p:cNvSpPr/>
          <p:nvPr/>
        </p:nvSpPr>
        <p:spPr bwMode="auto">
          <a:xfrm>
            <a:off x="3563888" y="4509120"/>
            <a:ext cx="3168352" cy="216024"/>
          </a:xfrm>
          <a:prstGeom prst="roundRect">
            <a:avLst>
              <a:gd name="adj" fmla="val 50000"/>
            </a:avLst>
          </a:prstGeom>
          <a:solidFill>
            <a:schemeClr val="accent2">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FFFFFF"/>
                </a:solidFill>
                <a:effectLst/>
                <a:latin typeface="+mn-lt"/>
                <a:ea typeface="+mn-ea"/>
              </a:rPr>
              <a:t>ユーザー・インターフェイス</a:t>
            </a:r>
          </a:p>
        </p:txBody>
      </p:sp>
      <p:sp>
        <p:nvSpPr>
          <p:cNvPr id="24" name="角丸四角形 23"/>
          <p:cNvSpPr/>
          <p:nvPr/>
        </p:nvSpPr>
        <p:spPr bwMode="auto">
          <a:xfrm>
            <a:off x="2051720" y="2276872"/>
            <a:ext cx="6192688" cy="504056"/>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5" name="角丸四角形 24"/>
          <p:cNvSpPr/>
          <p:nvPr/>
        </p:nvSpPr>
        <p:spPr bwMode="auto">
          <a:xfrm>
            <a:off x="4680012" y="2420888"/>
            <a:ext cx="936104" cy="216024"/>
          </a:xfrm>
          <a:prstGeom prst="roundRect">
            <a:avLst>
              <a:gd name="adj" fmla="val 50000"/>
            </a:avLst>
          </a:prstGeom>
          <a:solidFill>
            <a:schemeClr val="accent5">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dirty="0" smtClean="0">
                <a:solidFill>
                  <a:srgbClr val="FFFFFF"/>
                </a:solidFill>
                <a:latin typeface="+mn-lt"/>
                <a:ea typeface="+mn-ea"/>
              </a:rPr>
              <a:t>Smart Phone</a:t>
            </a:r>
            <a:endParaRPr kumimoji="0" lang="ja-JP" altLang="en-US" sz="800" b="0" i="0" u="none" strike="noStrike" cap="none" normalizeH="0" dirty="0" smtClean="0">
              <a:ln>
                <a:noFill/>
              </a:ln>
              <a:solidFill>
                <a:srgbClr val="FFFFFF"/>
              </a:solidFill>
              <a:effectLst/>
              <a:latin typeface="+mn-lt"/>
              <a:ea typeface="+mn-ea"/>
            </a:endParaRPr>
          </a:p>
        </p:txBody>
      </p:sp>
      <p:sp>
        <p:nvSpPr>
          <p:cNvPr id="26" name="角丸四角形 25"/>
          <p:cNvSpPr/>
          <p:nvPr/>
        </p:nvSpPr>
        <p:spPr bwMode="auto">
          <a:xfrm>
            <a:off x="2411760" y="2420888"/>
            <a:ext cx="936104" cy="216024"/>
          </a:xfrm>
          <a:prstGeom prst="roundRect">
            <a:avLst>
              <a:gd name="adj" fmla="val 50000"/>
            </a:avLst>
          </a:prstGeom>
          <a:solidFill>
            <a:schemeClr val="accent5">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rgbClr val="FFFFFF"/>
                </a:solidFill>
                <a:effectLst/>
                <a:latin typeface="+mn-lt"/>
                <a:ea typeface="+mn-ea"/>
              </a:rPr>
              <a:t>Controller</a:t>
            </a:r>
            <a:endParaRPr kumimoji="0" lang="ja-JP" altLang="en-US" sz="800" b="0" i="0" u="none" strike="noStrike" cap="none" normalizeH="0" dirty="0" smtClean="0">
              <a:ln>
                <a:noFill/>
              </a:ln>
              <a:solidFill>
                <a:srgbClr val="FFFFFF"/>
              </a:solidFill>
              <a:effectLst/>
              <a:latin typeface="+mn-lt"/>
              <a:ea typeface="+mn-ea"/>
            </a:endParaRPr>
          </a:p>
        </p:txBody>
      </p:sp>
      <p:sp>
        <p:nvSpPr>
          <p:cNvPr id="27" name="角丸四角形 26"/>
          <p:cNvSpPr/>
          <p:nvPr/>
        </p:nvSpPr>
        <p:spPr bwMode="auto">
          <a:xfrm>
            <a:off x="5796136" y="2420888"/>
            <a:ext cx="936104" cy="216024"/>
          </a:xfrm>
          <a:prstGeom prst="roundRect">
            <a:avLst>
              <a:gd name="adj" fmla="val 50000"/>
            </a:avLst>
          </a:prstGeom>
          <a:solidFill>
            <a:schemeClr val="accent5">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rgbClr val="FFFFFF"/>
                </a:solidFill>
                <a:effectLst/>
                <a:latin typeface="+mn-lt"/>
                <a:ea typeface="+mn-ea"/>
              </a:rPr>
              <a:t>Wearable</a:t>
            </a:r>
            <a:endParaRPr kumimoji="0" lang="ja-JP" altLang="en-US" sz="800" b="0" i="0" u="none" strike="noStrike" cap="none" normalizeH="0" dirty="0" smtClean="0">
              <a:ln>
                <a:noFill/>
              </a:ln>
              <a:solidFill>
                <a:srgbClr val="FFFFFF"/>
              </a:solidFill>
              <a:effectLst/>
              <a:latin typeface="+mn-lt"/>
              <a:ea typeface="+mn-ea"/>
            </a:endParaRPr>
          </a:p>
        </p:txBody>
      </p:sp>
      <p:sp>
        <p:nvSpPr>
          <p:cNvPr id="28" name="角丸四角形 27"/>
          <p:cNvSpPr/>
          <p:nvPr/>
        </p:nvSpPr>
        <p:spPr bwMode="auto">
          <a:xfrm>
            <a:off x="6948264" y="2420888"/>
            <a:ext cx="936104" cy="216024"/>
          </a:xfrm>
          <a:prstGeom prst="roundRect">
            <a:avLst>
              <a:gd name="adj" fmla="val 50000"/>
            </a:avLst>
          </a:prstGeom>
          <a:solidFill>
            <a:schemeClr val="accent5">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家電</a:t>
            </a:r>
          </a:p>
        </p:txBody>
      </p:sp>
      <p:sp>
        <p:nvSpPr>
          <p:cNvPr id="29" name="角丸四角形 28"/>
          <p:cNvSpPr/>
          <p:nvPr/>
        </p:nvSpPr>
        <p:spPr bwMode="auto">
          <a:xfrm>
            <a:off x="3563888" y="2420888"/>
            <a:ext cx="936104" cy="216024"/>
          </a:xfrm>
          <a:prstGeom prst="roundRect">
            <a:avLst>
              <a:gd name="adj" fmla="val 50000"/>
            </a:avLst>
          </a:prstGeom>
          <a:solidFill>
            <a:schemeClr val="accent5">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rgbClr val="FFFFFF"/>
                </a:solidFill>
                <a:effectLst/>
                <a:latin typeface="+mn-lt"/>
                <a:ea typeface="+mn-ea"/>
              </a:rPr>
              <a:t>Smart Meter</a:t>
            </a:r>
            <a:endParaRPr kumimoji="0" lang="ja-JP" altLang="en-US" sz="800" b="0" i="0" u="none" strike="noStrike" cap="none" normalizeH="0" dirty="0" smtClean="0">
              <a:ln>
                <a:noFill/>
              </a:ln>
              <a:solidFill>
                <a:srgbClr val="FFFFFF"/>
              </a:solidFill>
              <a:effectLst/>
              <a:latin typeface="+mn-lt"/>
              <a:ea typeface="+mn-ea"/>
            </a:endParaRPr>
          </a:p>
        </p:txBody>
      </p:sp>
      <p:sp>
        <p:nvSpPr>
          <p:cNvPr id="30" name="角丸四角形 29"/>
          <p:cNvSpPr/>
          <p:nvPr/>
        </p:nvSpPr>
        <p:spPr bwMode="auto">
          <a:xfrm>
            <a:off x="2051720" y="1556792"/>
            <a:ext cx="6192688" cy="648072"/>
          </a:xfrm>
          <a:prstGeom prst="roundRect">
            <a:avLst>
              <a:gd name="adj" fmla="val 11854"/>
            </a:avLst>
          </a:prstGeom>
          <a:solidFill>
            <a:srgbClr val="BED3FE"/>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31" name="角丸四角形 30"/>
          <p:cNvSpPr/>
          <p:nvPr/>
        </p:nvSpPr>
        <p:spPr bwMode="auto">
          <a:xfrm>
            <a:off x="4680012" y="1628800"/>
            <a:ext cx="936104" cy="216024"/>
          </a:xfrm>
          <a:prstGeom prst="roundRect">
            <a:avLst>
              <a:gd name="adj" fmla="val 5000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物流</a:t>
            </a:r>
          </a:p>
        </p:txBody>
      </p:sp>
      <p:sp>
        <p:nvSpPr>
          <p:cNvPr id="32" name="角丸四角形 31"/>
          <p:cNvSpPr/>
          <p:nvPr/>
        </p:nvSpPr>
        <p:spPr bwMode="auto">
          <a:xfrm>
            <a:off x="2411760" y="1628800"/>
            <a:ext cx="936104" cy="216024"/>
          </a:xfrm>
          <a:prstGeom prst="roundRect">
            <a:avLst>
              <a:gd name="adj" fmla="val 5000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農業</a:t>
            </a:r>
          </a:p>
        </p:txBody>
      </p:sp>
      <p:sp>
        <p:nvSpPr>
          <p:cNvPr id="33" name="角丸四角形 32"/>
          <p:cNvSpPr/>
          <p:nvPr/>
        </p:nvSpPr>
        <p:spPr bwMode="auto">
          <a:xfrm>
            <a:off x="5796136" y="1628800"/>
            <a:ext cx="936104" cy="216024"/>
          </a:xfrm>
          <a:prstGeom prst="roundRect">
            <a:avLst>
              <a:gd name="adj" fmla="val 5000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mn-lt"/>
                <a:ea typeface="+mn-ea"/>
              </a:rPr>
              <a:t>交通</a:t>
            </a:r>
            <a:endParaRPr kumimoji="0" lang="ja-JP" altLang="en-US" sz="800" b="0" i="0" u="none" strike="noStrike" cap="none" normalizeH="0" dirty="0" smtClean="0">
              <a:ln>
                <a:noFill/>
              </a:ln>
              <a:solidFill>
                <a:srgbClr val="FFFFFF"/>
              </a:solidFill>
              <a:effectLst/>
              <a:latin typeface="+mn-lt"/>
              <a:ea typeface="+mn-ea"/>
            </a:endParaRPr>
          </a:p>
        </p:txBody>
      </p:sp>
      <p:sp>
        <p:nvSpPr>
          <p:cNvPr id="34" name="角丸四角形 33"/>
          <p:cNvSpPr/>
          <p:nvPr/>
        </p:nvSpPr>
        <p:spPr bwMode="auto">
          <a:xfrm>
            <a:off x="6948264" y="1628800"/>
            <a:ext cx="936104" cy="216024"/>
          </a:xfrm>
          <a:prstGeom prst="roundRect">
            <a:avLst>
              <a:gd name="adj" fmla="val 5000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エネルギー</a:t>
            </a:r>
          </a:p>
        </p:txBody>
      </p:sp>
      <p:sp>
        <p:nvSpPr>
          <p:cNvPr id="35" name="角丸四角形 34"/>
          <p:cNvSpPr/>
          <p:nvPr/>
        </p:nvSpPr>
        <p:spPr bwMode="auto">
          <a:xfrm>
            <a:off x="3563888" y="1628800"/>
            <a:ext cx="936104" cy="216024"/>
          </a:xfrm>
          <a:prstGeom prst="roundRect">
            <a:avLst>
              <a:gd name="adj" fmla="val 5000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製造</a:t>
            </a:r>
          </a:p>
        </p:txBody>
      </p:sp>
      <p:sp>
        <p:nvSpPr>
          <p:cNvPr id="36" name="角丸四角形 35"/>
          <p:cNvSpPr/>
          <p:nvPr/>
        </p:nvSpPr>
        <p:spPr bwMode="auto">
          <a:xfrm>
            <a:off x="4680012" y="1916832"/>
            <a:ext cx="936104" cy="216024"/>
          </a:xfrm>
          <a:prstGeom prst="roundRect">
            <a:avLst>
              <a:gd name="adj" fmla="val 5000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教育</a:t>
            </a:r>
          </a:p>
        </p:txBody>
      </p:sp>
      <p:sp>
        <p:nvSpPr>
          <p:cNvPr id="37" name="角丸四角形 36"/>
          <p:cNvSpPr/>
          <p:nvPr/>
        </p:nvSpPr>
        <p:spPr bwMode="auto">
          <a:xfrm>
            <a:off x="2411760" y="1916832"/>
            <a:ext cx="936104" cy="216024"/>
          </a:xfrm>
          <a:prstGeom prst="roundRect">
            <a:avLst>
              <a:gd name="adj" fmla="val 5000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医療</a:t>
            </a:r>
          </a:p>
        </p:txBody>
      </p:sp>
      <p:sp>
        <p:nvSpPr>
          <p:cNvPr id="38" name="角丸四角形 37"/>
          <p:cNvSpPr/>
          <p:nvPr/>
        </p:nvSpPr>
        <p:spPr bwMode="auto">
          <a:xfrm>
            <a:off x="5796136" y="1916832"/>
            <a:ext cx="936104" cy="216024"/>
          </a:xfrm>
          <a:prstGeom prst="roundRect">
            <a:avLst>
              <a:gd name="adj" fmla="val 5000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mn-lt"/>
                <a:ea typeface="+mn-ea"/>
              </a:rPr>
              <a:t>住宅</a:t>
            </a:r>
            <a:endParaRPr kumimoji="0" lang="ja-JP" altLang="en-US" sz="800" b="0" i="0" u="none" strike="noStrike" cap="none" normalizeH="0" dirty="0" smtClean="0">
              <a:ln>
                <a:noFill/>
              </a:ln>
              <a:solidFill>
                <a:srgbClr val="FFFFFF"/>
              </a:solidFill>
              <a:effectLst/>
              <a:latin typeface="+mn-lt"/>
              <a:ea typeface="+mn-ea"/>
            </a:endParaRPr>
          </a:p>
        </p:txBody>
      </p:sp>
      <p:sp>
        <p:nvSpPr>
          <p:cNvPr id="39" name="角丸四角形 38"/>
          <p:cNvSpPr/>
          <p:nvPr/>
        </p:nvSpPr>
        <p:spPr bwMode="auto">
          <a:xfrm>
            <a:off x="6948264" y="1916832"/>
            <a:ext cx="936104" cy="216024"/>
          </a:xfrm>
          <a:prstGeom prst="roundRect">
            <a:avLst>
              <a:gd name="adj" fmla="val 5000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a:t>
            </a:r>
          </a:p>
        </p:txBody>
      </p:sp>
      <p:sp>
        <p:nvSpPr>
          <p:cNvPr id="40" name="角丸四角形 39"/>
          <p:cNvSpPr/>
          <p:nvPr/>
        </p:nvSpPr>
        <p:spPr bwMode="auto">
          <a:xfrm>
            <a:off x="3563888" y="1916832"/>
            <a:ext cx="936104" cy="216024"/>
          </a:xfrm>
          <a:prstGeom prst="roundRect">
            <a:avLst>
              <a:gd name="adj" fmla="val 5000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行政</a:t>
            </a:r>
          </a:p>
        </p:txBody>
      </p:sp>
      <p:sp>
        <p:nvSpPr>
          <p:cNvPr id="13" name="ホームベース 12"/>
          <p:cNvSpPr/>
          <p:nvPr/>
        </p:nvSpPr>
        <p:spPr bwMode="auto">
          <a:xfrm>
            <a:off x="827584" y="1556792"/>
            <a:ext cx="1152128" cy="648072"/>
          </a:xfrm>
          <a:prstGeom prst="homePlate">
            <a:avLst>
              <a:gd name="adj" fmla="val 22565"/>
            </a:avLst>
          </a:prstGeom>
          <a:solidFill>
            <a:srgbClr val="BED3FE"/>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0000FF"/>
                </a:solidFill>
                <a:effectLst/>
                <a:latin typeface="+mn-lt"/>
                <a:ea typeface="+mn-ea"/>
              </a:rPr>
              <a:t>エンドユーザー</a:t>
            </a:r>
          </a:p>
        </p:txBody>
      </p:sp>
      <p:sp>
        <p:nvSpPr>
          <p:cNvPr id="41" name="ホームベース 40"/>
          <p:cNvSpPr/>
          <p:nvPr/>
        </p:nvSpPr>
        <p:spPr bwMode="auto">
          <a:xfrm>
            <a:off x="827584" y="2276872"/>
            <a:ext cx="1152128" cy="504056"/>
          </a:xfrm>
          <a:prstGeom prst="homePlate">
            <a:avLst>
              <a:gd name="adj" fmla="val 22565"/>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800000"/>
                </a:solidFill>
                <a:effectLst/>
                <a:latin typeface="+mn-lt"/>
                <a:ea typeface="+mn-ea"/>
              </a:rPr>
              <a:t>デバイス</a:t>
            </a:r>
          </a:p>
        </p:txBody>
      </p:sp>
      <p:sp>
        <p:nvSpPr>
          <p:cNvPr id="42" name="ホームベース 41"/>
          <p:cNvSpPr/>
          <p:nvPr/>
        </p:nvSpPr>
        <p:spPr bwMode="auto">
          <a:xfrm>
            <a:off x="827584" y="4437112"/>
            <a:ext cx="1152128" cy="720080"/>
          </a:xfrm>
          <a:prstGeom prst="homePlate">
            <a:avLst>
              <a:gd name="adj" fmla="val 22565"/>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800000"/>
                </a:solidFill>
                <a:effectLst/>
                <a:latin typeface="+mn-lt"/>
                <a:ea typeface="+mn-ea"/>
              </a:rPr>
              <a:t>アプリケーション</a:t>
            </a:r>
          </a:p>
        </p:txBody>
      </p:sp>
      <p:sp>
        <p:nvSpPr>
          <p:cNvPr id="43" name="ホームベース 42"/>
          <p:cNvSpPr/>
          <p:nvPr/>
        </p:nvSpPr>
        <p:spPr bwMode="auto">
          <a:xfrm>
            <a:off x="827584" y="3429000"/>
            <a:ext cx="1152128" cy="936104"/>
          </a:xfrm>
          <a:prstGeom prst="homePlate">
            <a:avLst>
              <a:gd name="adj" fmla="val 22565"/>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800000"/>
                </a:solidFill>
                <a:effectLst/>
                <a:latin typeface="+mn-lt"/>
                <a:ea typeface="+mn-ea"/>
              </a:rPr>
              <a:t>プラットフォーム</a:t>
            </a:r>
          </a:p>
        </p:txBody>
      </p:sp>
      <p:grpSp>
        <p:nvGrpSpPr>
          <p:cNvPr id="46" name="図形グループ 45"/>
          <p:cNvGrpSpPr/>
          <p:nvPr/>
        </p:nvGrpSpPr>
        <p:grpSpPr>
          <a:xfrm>
            <a:off x="827584" y="2852936"/>
            <a:ext cx="7416824" cy="504056"/>
            <a:chOff x="827584" y="4653136"/>
            <a:chExt cx="7416824" cy="504056"/>
          </a:xfrm>
        </p:grpSpPr>
        <p:sp>
          <p:nvSpPr>
            <p:cNvPr id="5" name="角丸四角形 4"/>
            <p:cNvSpPr/>
            <p:nvPr/>
          </p:nvSpPr>
          <p:spPr bwMode="auto">
            <a:xfrm>
              <a:off x="2051720" y="4653136"/>
              <a:ext cx="6192688" cy="504056"/>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6" name="角丸四角形 5"/>
            <p:cNvSpPr/>
            <p:nvPr/>
          </p:nvSpPr>
          <p:spPr bwMode="auto">
            <a:xfrm>
              <a:off x="4680012" y="4797152"/>
              <a:ext cx="936104" cy="216024"/>
            </a:xfrm>
            <a:prstGeom prst="roundRect">
              <a:avLst>
                <a:gd name="adj" fmla="val 5000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rgbClr val="FFFFFF"/>
                  </a:solidFill>
                  <a:latin typeface="+mn-lt"/>
                  <a:ea typeface="+mn-ea"/>
                </a:rPr>
                <a:t>3G</a:t>
              </a:r>
              <a:endParaRPr kumimoji="0" lang="ja-JP" altLang="en-US" sz="1200" b="0" i="0" u="none" strike="noStrike" cap="none" normalizeH="0" dirty="0" smtClean="0">
                <a:ln>
                  <a:noFill/>
                </a:ln>
                <a:solidFill>
                  <a:srgbClr val="FFFFFF"/>
                </a:solidFill>
                <a:effectLst/>
                <a:latin typeface="+mn-lt"/>
                <a:ea typeface="+mn-ea"/>
              </a:endParaRPr>
            </a:p>
          </p:txBody>
        </p:sp>
        <p:sp>
          <p:nvSpPr>
            <p:cNvPr id="7" name="角丸四角形 6"/>
            <p:cNvSpPr/>
            <p:nvPr/>
          </p:nvSpPr>
          <p:spPr bwMode="auto">
            <a:xfrm>
              <a:off x="2411760" y="4797152"/>
              <a:ext cx="936104" cy="216024"/>
            </a:xfrm>
            <a:prstGeom prst="roundRect">
              <a:avLst>
                <a:gd name="adj" fmla="val 50000"/>
              </a:avLst>
            </a:prstGeom>
            <a:solidFill>
              <a:schemeClr val="accent4">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rgbClr val="FFFFFF"/>
                  </a:solidFill>
                  <a:latin typeface="+mn-lt"/>
                  <a:ea typeface="+mn-ea"/>
                </a:rPr>
                <a:t>Wired</a:t>
              </a:r>
              <a:endParaRPr kumimoji="0" lang="ja-JP" altLang="en-US" sz="1200" b="0" i="0" u="none" strike="noStrike" cap="none" normalizeH="0" dirty="0" smtClean="0">
                <a:ln>
                  <a:noFill/>
                </a:ln>
                <a:solidFill>
                  <a:srgbClr val="FFFFFF"/>
                </a:solidFill>
                <a:effectLst/>
                <a:latin typeface="+mn-lt"/>
                <a:ea typeface="+mn-ea"/>
              </a:endParaRPr>
            </a:p>
          </p:txBody>
        </p:sp>
        <p:sp>
          <p:nvSpPr>
            <p:cNvPr id="8" name="角丸四角形 7"/>
            <p:cNvSpPr/>
            <p:nvPr/>
          </p:nvSpPr>
          <p:spPr bwMode="auto">
            <a:xfrm>
              <a:off x="5796136" y="4797152"/>
              <a:ext cx="936104" cy="216024"/>
            </a:xfrm>
            <a:prstGeom prst="roundRect">
              <a:avLst>
                <a:gd name="adj" fmla="val 5000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rgbClr val="FFFFFF"/>
                  </a:solidFill>
                  <a:effectLst/>
                  <a:latin typeface="+mn-lt"/>
                  <a:ea typeface="+mn-ea"/>
                </a:rPr>
                <a:t>LTE</a:t>
              </a:r>
              <a:endParaRPr kumimoji="0" lang="ja-JP" altLang="en-US" sz="1200" b="0" i="0" u="none" strike="noStrike" cap="none" normalizeH="0" dirty="0" smtClean="0">
                <a:ln>
                  <a:noFill/>
                </a:ln>
                <a:solidFill>
                  <a:srgbClr val="FFFFFF"/>
                </a:solidFill>
                <a:effectLst/>
                <a:latin typeface="+mn-lt"/>
                <a:ea typeface="+mn-ea"/>
              </a:endParaRPr>
            </a:p>
          </p:txBody>
        </p:sp>
        <p:sp>
          <p:nvSpPr>
            <p:cNvPr id="9" name="角丸四角形 8"/>
            <p:cNvSpPr/>
            <p:nvPr/>
          </p:nvSpPr>
          <p:spPr bwMode="auto">
            <a:xfrm>
              <a:off x="6948264" y="4797152"/>
              <a:ext cx="936104" cy="216024"/>
            </a:xfrm>
            <a:prstGeom prst="roundRect">
              <a:avLst>
                <a:gd name="adj" fmla="val 5000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err="1" smtClean="0">
                  <a:ln>
                    <a:noFill/>
                  </a:ln>
                  <a:solidFill>
                    <a:srgbClr val="FFFFFF"/>
                  </a:solidFill>
                  <a:effectLst/>
                  <a:latin typeface="+mn-lt"/>
                  <a:ea typeface="+mn-ea"/>
                </a:rPr>
                <a:t>WiFi</a:t>
              </a:r>
              <a:endParaRPr kumimoji="0" lang="ja-JP" altLang="en-US" sz="1200" b="0" i="0" u="none" strike="noStrike" cap="none" normalizeH="0" dirty="0" smtClean="0">
                <a:ln>
                  <a:noFill/>
                </a:ln>
                <a:solidFill>
                  <a:srgbClr val="FFFFFF"/>
                </a:solidFill>
                <a:effectLst/>
                <a:latin typeface="+mn-lt"/>
                <a:ea typeface="+mn-ea"/>
              </a:endParaRPr>
            </a:p>
          </p:txBody>
        </p:sp>
        <p:sp>
          <p:nvSpPr>
            <p:cNvPr id="10" name="角丸四角形 9"/>
            <p:cNvSpPr/>
            <p:nvPr/>
          </p:nvSpPr>
          <p:spPr bwMode="auto">
            <a:xfrm>
              <a:off x="3563888" y="4797152"/>
              <a:ext cx="936104" cy="216024"/>
            </a:xfrm>
            <a:prstGeom prst="roundRect">
              <a:avLst>
                <a:gd name="adj" fmla="val 50000"/>
              </a:avLst>
            </a:prstGeom>
            <a:solidFill>
              <a:srgbClr val="008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dirty="0" smtClean="0">
                  <a:solidFill>
                    <a:srgbClr val="FFFFFF"/>
                  </a:solidFill>
                  <a:latin typeface="+mn-lt"/>
                  <a:ea typeface="+mn-ea"/>
                </a:rPr>
                <a:t>Bluetooth</a:t>
              </a:r>
              <a:endParaRPr kumimoji="0" lang="ja-JP" altLang="en-US" sz="1000" b="0" i="0" u="none" strike="noStrike" cap="none" normalizeH="0" dirty="0" smtClean="0">
                <a:ln>
                  <a:noFill/>
                </a:ln>
                <a:solidFill>
                  <a:srgbClr val="FFFFFF"/>
                </a:solidFill>
                <a:effectLst/>
                <a:latin typeface="+mn-lt"/>
                <a:ea typeface="+mn-ea"/>
              </a:endParaRPr>
            </a:p>
          </p:txBody>
        </p:sp>
        <p:sp>
          <p:nvSpPr>
            <p:cNvPr id="44" name="ホームベース 43"/>
            <p:cNvSpPr/>
            <p:nvPr/>
          </p:nvSpPr>
          <p:spPr bwMode="auto">
            <a:xfrm>
              <a:off x="827584" y="4653136"/>
              <a:ext cx="1152128" cy="504056"/>
            </a:xfrm>
            <a:prstGeom prst="homePlate">
              <a:avLst>
                <a:gd name="adj" fmla="val 22565"/>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800000"/>
                  </a:solidFill>
                  <a:effectLst/>
                  <a:latin typeface="+mn-lt"/>
                  <a:ea typeface="+mn-ea"/>
                </a:rPr>
                <a:t>ネットワーク</a:t>
              </a:r>
            </a:p>
          </p:txBody>
        </p:sp>
      </p:grpSp>
      <p:sp>
        <p:nvSpPr>
          <p:cNvPr id="45" name="ホームベース 44"/>
          <p:cNvSpPr/>
          <p:nvPr/>
        </p:nvSpPr>
        <p:spPr bwMode="auto">
          <a:xfrm>
            <a:off x="827584" y="5373216"/>
            <a:ext cx="1152128" cy="504056"/>
          </a:xfrm>
          <a:prstGeom prst="homePlate">
            <a:avLst>
              <a:gd name="adj" fmla="val 22565"/>
            </a:avLst>
          </a:prstGeom>
          <a:solidFill>
            <a:schemeClr val="bg2">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chemeClr val="bg1"/>
                </a:solidFill>
                <a:effectLst/>
                <a:latin typeface="+mn-lt"/>
                <a:ea typeface="+mn-ea"/>
              </a:rPr>
              <a:t>データ</a:t>
            </a:r>
          </a:p>
        </p:txBody>
      </p:sp>
      <p:sp>
        <p:nvSpPr>
          <p:cNvPr id="47" name="角丸四角形 46"/>
          <p:cNvSpPr/>
          <p:nvPr/>
        </p:nvSpPr>
        <p:spPr bwMode="auto">
          <a:xfrm>
            <a:off x="5724128" y="4797152"/>
            <a:ext cx="1008112" cy="288032"/>
          </a:xfrm>
          <a:prstGeom prst="roundRect">
            <a:avLst>
              <a:gd name="adj" fmla="val 5000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機械学習</a:t>
            </a:r>
          </a:p>
        </p:txBody>
      </p:sp>
    </p:spTree>
    <p:extLst>
      <p:ext uri="{BB962C8B-B14F-4D97-AF65-F5344CB8AC3E}">
        <p14:creationId xmlns:p14="http://schemas.microsoft.com/office/powerpoint/2010/main" val="8203149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角丸四角形 210"/>
          <p:cNvSpPr/>
          <p:nvPr/>
        </p:nvSpPr>
        <p:spPr bwMode="auto">
          <a:xfrm>
            <a:off x="2045419" y="4005560"/>
            <a:ext cx="6192688" cy="687090"/>
          </a:xfrm>
          <a:prstGeom prst="round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 name="タイトル 1"/>
          <p:cNvSpPr>
            <a:spLocks noGrp="1"/>
          </p:cNvSpPr>
          <p:nvPr>
            <p:ph type="title"/>
          </p:nvPr>
        </p:nvSpPr>
        <p:spPr/>
        <p:txBody>
          <a:bodyPr/>
          <a:lstStyle/>
          <a:p>
            <a:r>
              <a:rPr kumimoji="1" lang="ja-JP" altLang="en-US" dirty="0" smtClean="0"/>
              <a:t>ものをつなげる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4" name="角丸四角形 3"/>
          <p:cNvSpPr/>
          <p:nvPr/>
        </p:nvSpPr>
        <p:spPr bwMode="auto">
          <a:xfrm>
            <a:off x="2060228" y="4841602"/>
            <a:ext cx="6192688" cy="720080"/>
          </a:xfrm>
          <a:prstGeom prst="roundRect">
            <a:avLst>
              <a:gd name="adj" fmla="val 0"/>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5" name="フローチャート: 磁気ディスク 4"/>
          <p:cNvSpPr/>
          <p:nvPr/>
        </p:nvSpPr>
        <p:spPr bwMode="auto">
          <a:xfrm>
            <a:off x="2051720" y="5733256"/>
            <a:ext cx="6192688" cy="720080"/>
          </a:xfrm>
          <a:prstGeom prst="flowChartMagneticDisk">
            <a:avLst/>
          </a:prstGeom>
          <a:solidFill>
            <a:srgbClr val="1FAECD"/>
          </a:solidFill>
          <a:ln w="19050" cmpd="sng">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dirty="0" smtClean="0">
              <a:ln>
                <a:noFill/>
              </a:ln>
              <a:effectLst/>
              <a:latin typeface="+mn-lt"/>
              <a:ea typeface="+mn-ea"/>
            </a:endParaRPr>
          </a:p>
        </p:txBody>
      </p:sp>
      <p:sp>
        <p:nvSpPr>
          <p:cNvPr id="6" name="テキスト ボックス 5"/>
          <p:cNvSpPr txBox="1"/>
          <p:nvPr/>
        </p:nvSpPr>
        <p:spPr>
          <a:xfrm>
            <a:off x="4385476" y="6017021"/>
            <a:ext cx="1525177" cy="400110"/>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2000" dirty="0" smtClean="0">
                <a:solidFill>
                  <a:schemeClr val="bg1"/>
                </a:solidFill>
                <a:latin typeface="+mn-lt"/>
                <a:ea typeface="+mn-ea"/>
              </a:rPr>
              <a:t>ビッグデータ</a:t>
            </a:r>
          </a:p>
        </p:txBody>
      </p:sp>
      <p:sp>
        <p:nvSpPr>
          <p:cNvPr id="9" name="フローチャート: 磁気ディスク 8"/>
          <p:cNvSpPr/>
          <p:nvPr/>
        </p:nvSpPr>
        <p:spPr bwMode="auto">
          <a:xfrm>
            <a:off x="2455653" y="4108450"/>
            <a:ext cx="792088" cy="473174"/>
          </a:xfrm>
          <a:prstGeom prst="flowChartMagneticDisk">
            <a:avLst/>
          </a:prstGeom>
          <a:solidFill>
            <a:srgbClr val="FF6666"/>
          </a:solidFill>
          <a:ln w="19050" cmpd="sng">
            <a:solidFill>
              <a:schemeClr val="bg1"/>
            </a:solid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effectLst/>
                <a:latin typeface="+mn-lt"/>
                <a:ea typeface="+mn-ea"/>
              </a:rPr>
              <a:t>Log</a:t>
            </a:r>
            <a:endParaRPr kumimoji="0" lang="ja-JP" altLang="en-US" sz="800" b="0" i="0" u="none" strike="noStrike" cap="none" normalizeH="0" dirty="0" smtClean="0">
              <a:ln>
                <a:noFill/>
              </a:ln>
              <a:effectLst/>
              <a:latin typeface="+mn-lt"/>
              <a:ea typeface="+mn-ea"/>
            </a:endParaRPr>
          </a:p>
        </p:txBody>
      </p:sp>
      <p:sp>
        <p:nvSpPr>
          <p:cNvPr id="10" name="フローチャート: 磁気ディスク 9"/>
          <p:cNvSpPr/>
          <p:nvPr/>
        </p:nvSpPr>
        <p:spPr bwMode="auto">
          <a:xfrm>
            <a:off x="7092280" y="4108450"/>
            <a:ext cx="792088" cy="473174"/>
          </a:xfrm>
          <a:prstGeom prst="flowChartMagneticDisk">
            <a:avLst/>
          </a:prstGeom>
          <a:solidFill>
            <a:srgbClr val="FF6666"/>
          </a:solidFill>
          <a:ln w="19050" cmpd="sng">
            <a:solidFill>
              <a:schemeClr val="bg1"/>
            </a:solid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effectLst/>
                <a:latin typeface="+mn-lt"/>
                <a:ea typeface="+mn-ea"/>
              </a:rPr>
              <a:t>機器データ</a:t>
            </a:r>
          </a:p>
        </p:txBody>
      </p:sp>
      <p:sp>
        <p:nvSpPr>
          <p:cNvPr id="15" name="角丸四角形 14"/>
          <p:cNvSpPr/>
          <p:nvPr/>
        </p:nvSpPr>
        <p:spPr bwMode="auto">
          <a:xfrm>
            <a:off x="3572396" y="4913610"/>
            <a:ext cx="1008112" cy="57606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ワークフロー</a:t>
            </a:r>
          </a:p>
        </p:txBody>
      </p:sp>
      <p:sp>
        <p:nvSpPr>
          <p:cNvPr id="16" name="角丸四角形 15"/>
          <p:cNvSpPr/>
          <p:nvPr/>
        </p:nvSpPr>
        <p:spPr bwMode="auto">
          <a:xfrm>
            <a:off x="4652516" y="4913610"/>
            <a:ext cx="1008112" cy="57606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自動化</a:t>
            </a:r>
            <a:r>
              <a:rPr kumimoji="0" lang="ja-JP" altLang="en-US" sz="1000" dirty="0" smtClean="0">
                <a:solidFill>
                  <a:srgbClr val="FFFFFF"/>
                </a:solidFill>
                <a:latin typeface="+mn-lt"/>
                <a:ea typeface="+mn-ea"/>
              </a:rPr>
              <a:t>・</a:t>
            </a:r>
            <a:r>
              <a:rPr kumimoji="0" lang="ja-JP" altLang="en-US" sz="1000" b="0" i="0" u="none" strike="noStrike" cap="none" normalizeH="0" dirty="0" smtClean="0">
                <a:ln>
                  <a:noFill/>
                </a:ln>
                <a:solidFill>
                  <a:srgbClr val="FFFFFF"/>
                </a:solidFill>
                <a:effectLst/>
                <a:latin typeface="+mn-lt"/>
                <a:ea typeface="+mn-ea"/>
              </a:rPr>
              <a:t>制御</a:t>
            </a:r>
          </a:p>
        </p:txBody>
      </p:sp>
      <p:sp>
        <p:nvSpPr>
          <p:cNvPr id="18" name="角丸四角形 17"/>
          <p:cNvSpPr/>
          <p:nvPr/>
        </p:nvSpPr>
        <p:spPr bwMode="auto">
          <a:xfrm>
            <a:off x="2051720" y="2159325"/>
            <a:ext cx="6192688" cy="1028328"/>
          </a:xfrm>
          <a:prstGeom prst="roundRect">
            <a:avLst>
              <a:gd name="adj" fmla="val 0"/>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9" name="角丸四角形 18"/>
          <p:cNvSpPr/>
          <p:nvPr/>
        </p:nvSpPr>
        <p:spPr bwMode="auto">
          <a:xfrm>
            <a:off x="4680012" y="2827613"/>
            <a:ext cx="936104" cy="216024"/>
          </a:xfrm>
          <a:prstGeom prst="roundRect">
            <a:avLst>
              <a:gd name="adj" fmla="val 0"/>
            </a:avLst>
          </a:prstGeom>
          <a:solidFill>
            <a:schemeClr val="accent5">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スマートフォン</a:t>
            </a:r>
          </a:p>
        </p:txBody>
      </p:sp>
      <p:sp>
        <p:nvSpPr>
          <p:cNvPr id="20" name="角丸四角形 19"/>
          <p:cNvSpPr/>
          <p:nvPr/>
        </p:nvSpPr>
        <p:spPr bwMode="auto">
          <a:xfrm>
            <a:off x="2411760" y="2827613"/>
            <a:ext cx="936104" cy="216024"/>
          </a:xfrm>
          <a:prstGeom prst="roundRect">
            <a:avLst>
              <a:gd name="adj" fmla="val 0"/>
            </a:avLst>
          </a:prstGeom>
          <a:solidFill>
            <a:schemeClr val="accent5">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自動車</a:t>
            </a:r>
          </a:p>
        </p:txBody>
      </p:sp>
      <p:sp>
        <p:nvSpPr>
          <p:cNvPr id="21" name="角丸四角形 20"/>
          <p:cNvSpPr/>
          <p:nvPr/>
        </p:nvSpPr>
        <p:spPr bwMode="auto">
          <a:xfrm>
            <a:off x="5796136" y="2827613"/>
            <a:ext cx="936104" cy="216024"/>
          </a:xfrm>
          <a:prstGeom prst="roundRect">
            <a:avLst>
              <a:gd name="adj" fmla="val 0"/>
            </a:avLst>
          </a:prstGeom>
          <a:solidFill>
            <a:schemeClr val="accent5">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ウェアラブル</a:t>
            </a:r>
          </a:p>
        </p:txBody>
      </p:sp>
      <p:sp>
        <p:nvSpPr>
          <p:cNvPr id="22" name="角丸四角形 21"/>
          <p:cNvSpPr/>
          <p:nvPr/>
        </p:nvSpPr>
        <p:spPr bwMode="auto">
          <a:xfrm>
            <a:off x="6948264" y="2827613"/>
            <a:ext cx="936104" cy="216024"/>
          </a:xfrm>
          <a:prstGeom prst="roundRect">
            <a:avLst>
              <a:gd name="adj" fmla="val 0"/>
            </a:avLst>
          </a:prstGeom>
          <a:solidFill>
            <a:schemeClr val="accent5">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家電</a:t>
            </a:r>
          </a:p>
        </p:txBody>
      </p:sp>
      <p:sp>
        <p:nvSpPr>
          <p:cNvPr id="23" name="角丸四角形 22"/>
          <p:cNvSpPr/>
          <p:nvPr/>
        </p:nvSpPr>
        <p:spPr bwMode="auto">
          <a:xfrm>
            <a:off x="3563888" y="2827613"/>
            <a:ext cx="936104" cy="216024"/>
          </a:xfrm>
          <a:prstGeom prst="roundRect">
            <a:avLst>
              <a:gd name="adj" fmla="val 0"/>
            </a:avLst>
          </a:prstGeom>
          <a:solidFill>
            <a:schemeClr val="accent5">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スマートメーター</a:t>
            </a:r>
          </a:p>
        </p:txBody>
      </p:sp>
      <p:sp>
        <p:nvSpPr>
          <p:cNvPr id="24" name="角丸四角形 23"/>
          <p:cNvSpPr/>
          <p:nvPr/>
        </p:nvSpPr>
        <p:spPr bwMode="auto">
          <a:xfrm>
            <a:off x="2051720" y="1154521"/>
            <a:ext cx="6192688" cy="851942"/>
          </a:xfrm>
          <a:prstGeom prst="roundRect">
            <a:avLst>
              <a:gd name="adj" fmla="val 0"/>
            </a:avLst>
          </a:prstGeom>
          <a:solidFill>
            <a:srgbClr val="BED3FE"/>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5" name="角丸四角形 24"/>
          <p:cNvSpPr/>
          <p:nvPr/>
        </p:nvSpPr>
        <p:spPr bwMode="auto">
          <a:xfrm>
            <a:off x="4680012" y="1430399"/>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物流</a:t>
            </a:r>
          </a:p>
        </p:txBody>
      </p:sp>
      <p:sp>
        <p:nvSpPr>
          <p:cNvPr id="26" name="角丸四角形 25"/>
          <p:cNvSpPr/>
          <p:nvPr/>
        </p:nvSpPr>
        <p:spPr bwMode="auto">
          <a:xfrm>
            <a:off x="2411760" y="1430399"/>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農業</a:t>
            </a:r>
          </a:p>
        </p:txBody>
      </p:sp>
      <p:sp>
        <p:nvSpPr>
          <p:cNvPr id="27" name="角丸四角形 26"/>
          <p:cNvSpPr/>
          <p:nvPr/>
        </p:nvSpPr>
        <p:spPr bwMode="auto">
          <a:xfrm>
            <a:off x="5796136" y="1430399"/>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mn-lt"/>
                <a:ea typeface="+mn-ea"/>
              </a:rPr>
              <a:t>交通</a:t>
            </a:r>
            <a:endParaRPr kumimoji="0" lang="ja-JP" altLang="en-US" sz="800" b="0" i="0" u="none" strike="noStrike" cap="none" normalizeH="0" dirty="0" smtClean="0">
              <a:ln>
                <a:noFill/>
              </a:ln>
              <a:solidFill>
                <a:srgbClr val="FFFFFF"/>
              </a:solidFill>
              <a:effectLst/>
              <a:latin typeface="+mn-lt"/>
              <a:ea typeface="+mn-ea"/>
            </a:endParaRPr>
          </a:p>
        </p:txBody>
      </p:sp>
      <p:sp>
        <p:nvSpPr>
          <p:cNvPr id="28" name="角丸四角形 27"/>
          <p:cNvSpPr/>
          <p:nvPr/>
        </p:nvSpPr>
        <p:spPr bwMode="auto">
          <a:xfrm>
            <a:off x="6948264" y="1430399"/>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エネルギー</a:t>
            </a:r>
          </a:p>
        </p:txBody>
      </p:sp>
      <p:sp>
        <p:nvSpPr>
          <p:cNvPr id="29" name="角丸四角形 28"/>
          <p:cNvSpPr/>
          <p:nvPr/>
        </p:nvSpPr>
        <p:spPr bwMode="auto">
          <a:xfrm>
            <a:off x="3563888" y="1430399"/>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製造</a:t>
            </a:r>
          </a:p>
        </p:txBody>
      </p:sp>
      <p:sp>
        <p:nvSpPr>
          <p:cNvPr id="30" name="角丸四角形 29"/>
          <p:cNvSpPr/>
          <p:nvPr/>
        </p:nvSpPr>
        <p:spPr bwMode="auto">
          <a:xfrm>
            <a:off x="4680012" y="1718431"/>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教育</a:t>
            </a:r>
          </a:p>
        </p:txBody>
      </p:sp>
      <p:sp>
        <p:nvSpPr>
          <p:cNvPr id="31" name="角丸四角形 30"/>
          <p:cNvSpPr/>
          <p:nvPr/>
        </p:nvSpPr>
        <p:spPr bwMode="auto">
          <a:xfrm>
            <a:off x="2411760" y="1718431"/>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医療</a:t>
            </a:r>
          </a:p>
        </p:txBody>
      </p:sp>
      <p:sp>
        <p:nvSpPr>
          <p:cNvPr id="32" name="角丸四角形 31"/>
          <p:cNvSpPr/>
          <p:nvPr/>
        </p:nvSpPr>
        <p:spPr bwMode="auto">
          <a:xfrm>
            <a:off x="5796136" y="1718431"/>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mn-lt"/>
                <a:ea typeface="+mn-ea"/>
              </a:rPr>
              <a:t>住宅</a:t>
            </a:r>
            <a:endParaRPr kumimoji="0" lang="ja-JP" altLang="en-US" sz="800" b="0" i="0" u="none" strike="noStrike" cap="none" normalizeH="0" dirty="0" smtClean="0">
              <a:ln>
                <a:noFill/>
              </a:ln>
              <a:solidFill>
                <a:srgbClr val="FFFFFF"/>
              </a:solidFill>
              <a:effectLst/>
              <a:latin typeface="+mn-lt"/>
              <a:ea typeface="+mn-ea"/>
            </a:endParaRPr>
          </a:p>
        </p:txBody>
      </p:sp>
      <p:sp>
        <p:nvSpPr>
          <p:cNvPr id="33" name="角丸四角形 32"/>
          <p:cNvSpPr/>
          <p:nvPr/>
        </p:nvSpPr>
        <p:spPr bwMode="auto">
          <a:xfrm>
            <a:off x="6948264" y="1718431"/>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a:t>
            </a:r>
          </a:p>
        </p:txBody>
      </p:sp>
      <p:sp>
        <p:nvSpPr>
          <p:cNvPr id="34" name="角丸四角形 33"/>
          <p:cNvSpPr/>
          <p:nvPr/>
        </p:nvSpPr>
        <p:spPr bwMode="auto">
          <a:xfrm>
            <a:off x="3563888" y="1718431"/>
            <a:ext cx="936104" cy="21602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行政</a:t>
            </a:r>
          </a:p>
        </p:txBody>
      </p:sp>
      <p:sp>
        <p:nvSpPr>
          <p:cNvPr id="35" name="ホームベース 34"/>
          <p:cNvSpPr/>
          <p:nvPr/>
        </p:nvSpPr>
        <p:spPr bwMode="auto">
          <a:xfrm>
            <a:off x="827584" y="1154521"/>
            <a:ext cx="1152128" cy="851942"/>
          </a:xfrm>
          <a:prstGeom prst="homePlate">
            <a:avLst>
              <a:gd name="adj" fmla="val 22565"/>
            </a:avLst>
          </a:prstGeom>
          <a:solidFill>
            <a:srgbClr val="BED3FE"/>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0000FF"/>
                </a:solidFill>
                <a:effectLst/>
                <a:latin typeface="+mn-lt"/>
                <a:ea typeface="+mn-ea"/>
              </a:rPr>
              <a:t>エンドユーザー</a:t>
            </a:r>
          </a:p>
        </p:txBody>
      </p:sp>
      <p:sp>
        <p:nvSpPr>
          <p:cNvPr id="36" name="ホームベース 35"/>
          <p:cNvSpPr/>
          <p:nvPr/>
        </p:nvSpPr>
        <p:spPr bwMode="auto">
          <a:xfrm>
            <a:off x="827584" y="2159325"/>
            <a:ext cx="1152128" cy="1028328"/>
          </a:xfrm>
          <a:prstGeom prst="homePlate">
            <a:avLst>
              <a:gd name="adj" fmla="val 22565"/>
            </a:avLst>
          </a:prstGeom>
          <a:solidFill>
            <a:srgbClr val="FDEADA"/>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800000"/>
                </a:solidFill>
                <a:effectLst/>
                <a:latin typeface="+mn-lt"/>
                <a:ea typeface="+mn-ea"/>
              </a:rPr>
              <a:t>デバイス</a:t>
            </a:r>
          </a:p>
        </p:txBody>
      </p:sp>
      <p:sp>
        <p:nvSpPr>
          <p:cNvPr id="37" name="ホームベース 36"/>
          <p:cNvSpPr/>
          <p:nvPr/>
        </p:nvSpPr>
        <p:spPr bwMode="auto">
          <a:xfrm>
            <a:off x="836092" y="4841602"/>
            <a:ext cx="1152128" cy="720080"/>
          </a:xfrm>
          <a:prstGeom prst="homePlate">
            <a:avLst>
              <a:gd name="adj" fmla="val 22565"/>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800000"/>
                </a:solidFill>
                <a:effectLst/>
                <a:latin typeface="+mn-lt"/>
                <a:ea typeface="+mn-ea"/>
              </a:rPr>
              <a:t>アプリケーション</a:t>
            </a:r>
          </a:p>
        </p:txBody>
      </p:sp>
      <p:sp>
        <p:nvSpPr>
          <p:cNvPr id="40" name="角丸四角形 39"/>
          <p:cNvSpPr/>
          <p:nvPr/>
        </p:nvSpPr>
        <p:spPr bwMode="auto">
          <a:xfrm>
            <a:off x="2051720" y="3347057"/>
            <a:ext cx="6192688" cy="504056"/>
          </a:xfrm>
          <a:prstGeom prst="round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41" name="角丸四角形 40"/>
          <p:cNvSpPr/>
          <p:nvPr/>
        </p:nvSpPr>
        <p:spPr bwMode="auto">
          <a:xfrm>
            <a:off x="4680012" y="3491073"/>
            <a:ext cx="936104" cy="216024"/>
          </a:xfrm>
          <a:prstGeom prst="roundRect">
            <a:avLst>
              <a:gd name="adj" fmla="val 50000"/>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rgbClr val="FFFFFF"/>
                </a:solidFill>
                <a:latin typeface="+mn-lt"/>
                <a:ea typeface="+mn-ea"/>
              </a:rPr>
              <a:t>3G</a:t>
            </a:r>
            <a:endParaRPr kumimoji="0" lang="ja-JP" altLang="en-US" sz="1200" b="0" i="0" u="none" strike="noStrike" cap="none" normalizeH="0" dirty="0" smtClean="0">
              <a:ln>
                <a:noFill/>
              </a:ln>
              <a:solidFill>
                <a:srgbClr val="FFFFFF"/>
              </a:solidFill>
              <a:effectLst/>
              <a:latin typeface="+mn-lt"/>
              <a:ea typeface="+mn-ea"/>
            </a:endParaRPr>
          </a:p>
        </p:txBody>
      </p:sp>
      <p:sp>
        <p:nvSpPr>
          <p:cNvPr id="42" name="角丸四角形 41"/>
          <p:cNvSpPr/>
          <p:nvPr/>
        </p:nvSpPr>
        <p:spPr bwMode="auto">
          <a:xfrm>
            <a:off x="2411760" y="3491073"/>
            <a:ext cx="936104" cy="216024"/>
          </a:xfrm>
          <a:prstGeom prst="roundRect">
            <a:avLst>
              <a:gd name="adj" fmla="val 50000"/>
            </a:avLst>
          </a:prstGeom>
          <a:solidFill>
            <a:schemeClr val="accent4">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rgbClr val="FFFFFF"/>
                </a:solidFill>
                <a:latin typeface="+mn-lt"/>
                <a:ea typeface="+mn-ea"/>
              </a:rPr>
              <a:t>Wired</a:t>
            </a:r>
            <a:endParaRPr kumimoji="0" lang="ja-JP" altLang="en-US" sz="1200" b="0" i="0" u="none" strike="noStrike" cap="none" normalizeH="0" dirty="0" smtClean="0">
              <a:ln>
                <a:noFill/>
              </a:ln>
              <a:solidFill>
                <a:srgbClr val="FFFFFF"/>
              </a:solidFill>
              <a:effectLst/>
              <a:latin typeface="+mn-lt"/>
              <a:ea typeface="+mn-ea"/>
            </a:endParaRPr>
          </a:p>
        </p:txBody>
      </p:sp>
      <p:sp>
        <p:nvSpPr>
          <p:cNvPr id="43" name="角丸四角形 42"/>
          <p:cNvSpPr/>
          <p:nvPr/>
        </p:nvSpPr>
        <p:spPr bwMode="auto">
          <a:xfrm>
            <a:off x="5796136" y="3491073"/>
            <a:ext cx="936104" cy="216024"/>
          </a:xfrm>
          <a:prstGeom prst="roundRect">
            <a:avLst>
              <a:gd name="adj" fmla="val 50000"/>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rgbClr val="FFFFFF"/>
                </a:solidFill>
                <a:effectLst/>
                <a:latin typeface="+mn-lt"/>
                <a:ea typeface="+mn-ea"/>
              </a:rPr>
              <a:t>LTE</a:t>
            </a:r>
            <a:endParaRPr kumimoji="0" lang="ja-JP" altLang="en-US" sz="1200" b="0" i="0" u="none" strike="noStrike" cap="none" normalizeH="0" dirty="0" smtClean="0">
              <a:ln>
                <a:noFill/>
              </a:ln>
              <a:solidFill>
                <a:srgbClr val="FFFFFF"/>
              </a:solidFill>
              <a:effectLst/>
              <a:latin typeface="+mn-lt"/>
              <a:ea typeface="+mn-ea"/>
            </a:endParaRPr>
          </a:p>
        </p:txBody>
      </p:sp>
      <p:sp>
        <p:nvSpPr>
          <p:cNvPr id="44" name="角丸四角形 43"/>
          <p:cNvSpPr/>
          <p:nvPr/>
        </p:nvSpPr>
        <p:spPr bwMode="auto">
          <a:xfrm>
            <a:off x="6948264" y="3491073"/>
            <a:ext cx="936104" cy="216024"/>
          </a:xfrm>
          <a:prstGeom prst="roundRect">
            <a:avLst>
              <a:gd name="adj" fmla="val 50000"/>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err="1" smtClean="0">
                <a:ln>
                  <a:noFill/>
                </a:ln>
                <a:solidFill>
                  <a:srgbClr val="FFFFFF"/>
                </a:solidFill>
                <a:effectLst/>
                <a:latin typeface="+mn-lt"/>
                <a:ea typeface="+mn-ea"/>
              </a:rPr>
              <a:t>WiFi</a:t>
            </a:r>
            <a:endParaRPr kumimoji="0" lang="ja-JP" altLang="en-US" sz="1200" b="0" i="0" u="none" strike="noStrike" cap="none" normalizeH="0" dirty="0" smtClean="0">
              <a:ln>
                <a:noFill/>
              </a:ln>
              <a:solidFill>
                <a:srgbClr val="FFFFFF"/>
              </a:solidFill>
              <a:effectLst/>
              <a:latin typeface="+mn-lt"/>
              <a:ea typeface="+mn-ea"/>
            </a:endParaRPr>
          </a:p>
        </p:txBody>
      </p:sp>
      <p:sp>
        <p:nvSpPr>
          <p:cNvPr id="45" name="角丸四角形 44"/>
          <p:cNvSpPr/>
          <p:nvPr/>
        </p:nvSpPr>
        <p:spPr bwMode="auto">
          <a:xfrm>
            <a:off x="3563888" y="3491073"/>
            <a:ext cx="936104" cy="216024"/>
          </a:xfrm>
          <a:prstGeom prst="roundRect">
            <a:avLst>
              <a:gd name="adj" fmla="val 50000"/>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dirty="0" smtClean="0">
                <a:solidFill>
                  <a:srgbClr val="FFFFFF"/>
                </a:solidFill>
                <a:latin typeface="+mn-lt"/>
                <a:ea typeface="+mn-ea"/>
              </a:rPr>
              <a:t>Bluetooth</a:t>
            </a:r>
            <a:endParaRPr kumimoji="0" lang="ja-JP" altLang="en-US" sz="1000" b="0" i="0" u="none" strike="noStrike" cap="none" normalizeH="0" dirty="0" smtClean="0">
              <a:ln>
                <a:noFill/>
              </a:ln>
              <a:solidFill>
                <a:srgbClr val="FFFFFF"/>
              </a:solidFill>
              <a:effectLst/>
              <a:latin typeface="+mn-lt"/>
              <a:ea typeface="+mn-ea"/>
            </a:endParaRPr>
          </a:p>
        </p:txBody>
      </p:sp>
      <p:sp>
        <p:nvSpPr>
          <p:cNvPr id="46" name="ホームベース 45"/>
          <p:cNvSpPr/>
          <p:nvPr/>
        </p:nvSpPr>
        <p:spPr bwMode="auto">
          <a:xfrm>
            <a:off x="827584" y="3347057"/>
            <a:ext cx="1152128" cy="504056"/>
          </a:xfrm>
          <a:prstGeom prst="homePlate">
            <a:avLst>
              <a:gd name="adj" fmla="val 22565"/>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008000"/>
                </a:solidFill>
                <a:effectLst/>
                <a:latin typeface="+mn-lt"/>
                <a:ea typeface="+mn-ea"/>
              </a:rPr>
              <a:t>ネットワーク</a:t>
            </a:r>
          </a:p>
        </p:txBody>
      </p:sp>
      <p:sp>
        <p:nvSpPr>
          <p:cNvPr id="47" name="ホームベース 46"/>
          <p:cNvSpPr/>
          <p:nvPr/>
        </p:nvSpPr>
        <p:spPr bwMode="auto">
          <a:xfrm>
            <a:off x="827584" y="5733256"/>
            <a:ext cx="1152128" cy="720080"/>
          </a:xfrm>
          <a:prstGeom prst="homePlate">
            <a:avLst>
              <a:gd name="adj" fmla="val 22565"/>
            </a:avLst>
          </a:prstGeom>
          <a:solidFill>
            <a:srgbClr val="33ACBD"/>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chemeClr val="bg1"/>
                </a:solidFill>
                <a:effectLst/>
                <a:latin typeface="+mn-lt"/>
                <a:ea typeface="+mn-ea"/>
              </a:rPr>
              <a:t>データ</a:t>
            </a:r>
          </a:p>
        </p:txBody>
      </p:sp>
      <p:sp>
        <p:nvSpPr>
          <p:cNvPr id="48" name="角丸四角形 47"/>
          <p:cNvSpPr/>
          <p:nvPr/>
        </p:nvSpPr>
        <p:spPr bwMode="auto">
          <a:xfrm>
            <a:off x="5732636" y="4913610"/>
            <a:ext cx="1008112" cy="57606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アナリティクス</a:t>
            </a:r>
          </a:p>
        </p:txBody>
      </p:sp>
      <p:grpSp>
        <p:nvGrpSpPr>
          <p:cNvPr id="93" name="図形グループ 92"/>
          <p:cNvGrpSpPr/>
          <p:nvPr/>
        </p:nvGrpSpPr>
        <p:grpSpPr>
          <a:xfrm>
            <a:off x="5910653" y="2371354"/>
            <a:ext cx="161020" cy="300733"/>
            <a:chOff x="5118100" y="4941610"/>
            <a:chExt cx="190500" cy="405090"/>
          </a:xfrm>
        </p:grpSpPr>
        <p:sp>
          <p:nvSpPr>
            <p:cNvPr id="94" name="正方形/長方形 93"/>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正方形/長方形 94"/>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角丸四角形 95"/>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7" name="図形グループ 96"/>
          <p:cNvGrpSpPr/>
          <p:nvPr/>
        </p:nvGrpSpPr>
        <p:grpSpPr>
          <a:xfrm>
            <a:off x="6176364" y="2452743"/>
            <a:ext cx="441102" cy="177800"/>
            <a:chOff x="4715098" y="3962400"/>
            <a:chExt cx="441102" cy="177800"/>
          </a:xfrm>
        </p:grpSpPr>
        <p:sp>
          <p:nvSpPr>
            <p:cNvPr id="98" name="角丸四角形 97"/>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角丸四角形 98"/>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角丸四角形 99"/>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図形グループ 100"/>
          <p:cNvGrpSpPr/>
          <p:nvPr/>
        </p:nvGrpSpPr>
        <p:grpSpPr>
          <a:xfrm>
            <a:off x="4766692" y="2158130"/>
            <a:ext cx="679541" cy="593816"/>
            <a:chOff x="-62676" y="3965594"/>
            <a:chExt cx="679541" cy="593816"/>
          </a:xfrm>
        </p:grpSpPr>
        <p:sp>
          <p:nvSpPr>
            <p:cNvPr id="102" name="角丸四角形 101"/>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3" name="図 102"/>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04" name="図形グループ 103"/>
          <p:cNvGrpSpPr/>
          <p:nvPr/>
        </p:nvGrpSpPr>
        <p:grpSpPr>
          <a:xfrm>
            <a:off x="5253710" y="2277147"/>
            <a:ext cx="341289" cy="550466"/>
            <a:chOff x="1140657" y="4229811"/>
            <a:chExt cx="341289" cy="550466"/>
          </a:xfrm>
        </p:grpSpPr>
        <p:sp>
          <p:nvSpPr>
            <p:cNvPr id="105" name="角丸四角形 104"/>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6" name="図 105"/>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pic>
        <p:nvPicPr>
          <p:cNvPr id="107" name="図 106" descr="imgres.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1610" y="2223989"/>
            <a:ext cx="792088" cy="543647"/>
          </a:xfrm>
          <a:prstGeom prst="rect">
            <a:avLst/>
          </a:prstGeom>
        </p:spPr>
      </p:pic>
      <p:grpSp>
        <p:nvGrpSpPr>
          <p:cNvPr id="111" name="図形グループ 110"/>
          <p:cNvGrpSpPr/>
          <p:nvPr/>
        </p:nvGrpSpPr>
        <p:grpSpPr>
          <a:xfrm>
            <a:off x="3820604" y="2223989"/>
            <a:ext cx="499492" cy="545661"/>
            <a:chOff x="4000500" y="1182650"/>
            <a:chExt cx="499492" cy="545661"/>
          </a:xfrm>
        </p:grpSpPr>
        <p:sp>
          <p:nvSpPr>
            <p:cNvPr id="108" name="角丸四角形 107"/>
            <p:cNvSpPr/>
            <p:nvPr/>
          </p:nvSpPr>
          <p:spPr>
            <a:xfrm>
              <a:off x="4000500" y="1182650"/>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4070350" y="1234549"/>
              <a:ext cx="368300" cy="28312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263</a:t>
              </a:r>
            </a:p>
            <a:p>
              <a:pPr algn="ctr"/>
              <a:r>
                <a:rPr kumimoji="1" lang="en-US" altLang="ja-JP" sz="800" dirty="0" smtClean="0">
                  <a:solidFill>
                    <a:srgbClr val="FFFFFF"/>
                  </a:solidFill>
                  <a:latin typeface="ＭＳ Ｐゴシック"/>
                  <a:ea typeface="ＭＳ Ｐゴシック"/>
                  <a:cs typeface="ＭＳ Ｐゴシック"/>
                </a:rPr>
                <a:t>Kw</a:t>
              </a:r>
              <a:endParaRPr kumimoji="1" lang="ja-JP" altLang="en-US" sz="800" dirty="0">
                <a:solidFill>
                  <a:srgbClr val="FFFFFF"/>
                </a:solidFill>
                <a:latin typeface="ＭＳ Ｐゴシック"/>
                <a:ea typeface="ＭＳ Ｐゴシック"/>
                <a:cs typeface="ＭＳ Ｐゴシック"/>
              </a:endParaRPr>
            </a:p>
          </p:txBody>
        </p:sp>
        <p:sp>
          <p:nvSpPr>
            <p:cNvPr id="110" name="テキスト ボックス 109"/>
            <p:cNvSpPr txBox="1"/>
            <p:nvPr/>
          </p:nvSpPr>
          <p:spPr>
            <a:xfrm>
              <a:off x="4000500" y="1511573"/>
              <a:ext cx="497352" cy="215444"/>
            </a:xfrm>
            <a:prstGeom prst="rect">
              <a:avLst/>
            </a:prstGeom>
            <a:noFill/>
          </p:spPr>
          <p:txBody>
            <a:bodyPr wrap="none" rtlCol="0">
              <a:spAutoFit/>
            </a:bodyPr>
            <a:lstStyle/>
            <a:p>
              <a:pPr algn="ctr"/>
              <a:r>
                <a:rPr kumimoji="1" lang="en-US" altLang="ja-JP" sz="800" dirty="0" smtClean="0">
                  <a:solidFill>
                    <a:schemeClr val="bg1"/>
                  </a:solidFill>
                </a:rPr>
                <a:t>○×</a:t>
              </a:r>
              <a:r>
                <a:rPr kumimoji="1" lang="ja-JP" altLang="en-US" sz="800" dirty="0" smtClean="0">
                  <a:solidFill>
                    <a:schemeClr val="bg1"/>
                  </a:solidFill>
                </a:rPr>
                <a:t>電力</a:t>
              </a:r>
              <a:endParaRPr kumimoji="1" lang="ja-JP" altLang="en-US" sz="800" dirty="0">
                <a:solidFill>
                  <a:schemeClr val="bg1"/>
                </a:solidFill>
              </a:endParaRPr>
            </a:p>
          </p:txBody>
        </p:sp>
      </p:grpSp>
      <p:sp>
        <p:nvSpPr>
          <p:cNvPr id="113" name="角丸四角形 112"/>
          <p:cNvSpPr/>
          <p:nvPr/>
        </p:nvSpPr>
        <p:spPr>
          <a:xfrm>
            <a:off x="6948264" y="2223989"/>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円/楕円 115"/>
          <p:cNvSpPr/>
          <p:nvPr/>
        </p:nvSpPr>
        <p:spPr>
          <a:xfrm>
            <a:off x="7035800" y="2284621"/>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角丸四角形 116"/>
          <p:cNvSpPr/>
          <p:nvPr/>
        </p:nvSpPr>
        <p:spPr>
          <a:xfrm>
            <a:off x="7092280" y="2352304"/>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台形 119"/>
          <p:cNvSpPr/>
          <p:nvPr/>
        </p:nvSpPr>
        <p:spPr>
          <a:xfrm>
            <a:off x="7519764" y="2634024"/>
            <a:ext cx="214536" cy="98872"/>
          </a:xfrm>
          <a:prstGeom prst="trapezoid">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角丸四角形 117"/>
          <p:cNvSpPr/>
          <p:nvPr/>
        </p:nvSpPr>
        <p:spPr>
          <a:xfrm>
            <a:off x="7380064" y="2287489"/>
            <a:ext cx="499492" cy="365585"/>
          </a:xfrm>
          <a:prstGeom prst="roundRect">
            <a:avLst>
              <a:gd name="adj" fmla="val 1031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角丸四角形 118"/>
          <p:cNvSpPr/>
          <p:nvPr/>
        </p:nvSpPr>
        <p:spPr>
          <a:xfrm>
            <a:off x="7430864" y="2333038"/>
            <a:ext cx="400844" cy="275990"/>
          </a:xfrm>
          <a:prstGeom prst="roundRect">
            <a:avLst>
              <a:gd name="adj" fmla="val 10310"/>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1" name="図形グループ 120"/>
          <p:cNvGrpSpPr/>
          <p:nvPr/>
        </p:nvGrpSpPr>
        <p:grpSpPr>
          <a:xfrm>
            <a:off x="3206800" y="904914"/>
            <a:ext cx="228599" cy="443927"/>
            <a:chOff x="1946324" y="4125162"/>
            <a:chExt cx="969964" cy="2007872"/>
          </a:xfrm>
        </p:grpSpPr>
        <p:sp>
          <p:nvSpPr>
            <p:cNvPr id="122" name="円/楕円 1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フローチャート: 論理積ゲート 1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4" name="図形グループ 123"/>
          <p:cNvGrpSpPr/>
          <p:nvPr/>
        </p:nvGrpSpPr>
        <p:grpSpPr>
          <a:xfrm>
            <a:off x="2753807" y="904914"/>
            <a:ext cx="228599" cy="443927"/>
            <a:chOff x="1946324" y="4125162"/>
            <a:chExt cx="969964" cy="2007872"/>
          </a:xfrm>
        </p:grpSpPr>
        <p:sp>
          <p:nvSpPr>
            <p:cNvPr id="125" name="円/楕円 1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フローチャート: 論理積ゲート 1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 name="図形グループ 126"/>
          <p:cNvGrpSpPr/>
          <p:nvPr/>
        </p:nvGrpSpPr>
        <p:grpSpPr>
          <a:xfrm>
            <a:off x="3776154" y="904914"/>
            <a:ext cx="228599" cy="443927"/>
            <a:chOff x="1946324" y="4125162"/>
            <a:chExt cx="969964" cy="2007872"/>
          </a:xfrm>
        </p:grpSpPr>
        <p:sp>
          <p:nvSpPr>
            <p:cNvPr id="128" name="円/楕円 12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フローチャート: 論理積ゲート 12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0" name="図形グループ 129"/>
          <p:cNvGrpSpPr/>
          <p:nvPr/>
        </p:nvGrpSpPr>
        <p:grpSpPr>
          <a:xfrm>
            <a:off x="4792092" y="904914"/>
            <a:ext cx="228599" cy="443927"/>
            <a:chOff x="1946324" y="4125162"/>
            <a:chExt cx="969964" cy="2007872"/>
          </a:xfrm>
        </p:grpSpPr>
        <p:sp>
          <p:nvSpPr>
            <p:cNvPr id="131" name="円/楕円 13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フローチャート: 論理積ゲート 13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3" name="図形グループ 132"/>
          <p:cNvGrpSpPr/>
          <p:nvPr/>
        </p:nvGrpSpPr>
        <p:grpSpPr>
          <a:xfrm>
            <a:off x="4271454" y="904914"/>
            <a:ext cx="228599" cy="443927"/>
            <a:chOff x="1946324" y="4125162"/>
            <a:chExt cx="969964" cy="2007872"/>
          </a:xfrm>
        </p:grpSpPr>
        <p:sp>
          <p:nvSpPr>
            <p:cNvPr id="134" name="円/楕円 1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フローチャート: 論理積ゲート 1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6" name="図形グループ 135"/>
          <p:cNvGrpSpPr/>
          <p:nvPr/>
        </p:nvGrpSpPr>
        <p:grpSpPr>
          <a:xfrm>
            <a:off x="5757210" y="904914"/>
            <a:ext cx="228599" cy="443927"/>
            <a:chOff x="1946324" y="4125162"/>
            <a:chExt cx="969964" cy="2007872"/>
          </a:xfrm>
        </p:grpSpPr>
        <p:sp>
          <p:nvSpPr>
            <p:cNvPr id="137" name="円/楕円 13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フローチャート: 論理積ゲート 13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9" name="図形グループ 138"/>
          <p:cNvGrpSpPr/>
          <p:nvPr/>
        </p:nvGrpSpPr>
        <p:grpSpPr>
          <a:xfrm>
            <a:off x="6858711" y="904914"/>
            <a:ext cx="228599" cy="443927"/>
            <a:chOff x="1946324" y="4125162"/>
            <a:chExt cx="969964" cy="2007872"/>
          </a:xfrm>
        </p:grpSpPr>
        <p:sp>
          <p:nvSpPr>
            <p:cNvPr id="140" name="円/楕円 1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フローチャート: 論理積ゲート 1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2" name="図形グループ 141"/>
          <p:cNvGrpSpPr/>
          <p:nvPr/>
        </p:nvGrpSpPr>
        <p:grpSpPr>
          <a:xfrm>
            <a:off x="6278786" y="904914"/>
            <a:ext cx="228599" cy="443927"/>
            <a:chOff x="1946324" y="4125162"/>
            <a:chExt cx="969964" cy="2007872"/>
          </a:xfrm>
        </p:grpSpPr>
        <p:sp>
          <p:nvSpPr>
            <p:cNvPr id="143" name="円/楕円 1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フローチャート: 論理積ゲート 1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5" name="図形グループ 144"/>
          <p:cNvGrpSpPr/>
          <p:nvPr/>
        </p:nvGrpSpPr>
        <p:grpSpPr>
          <a:xfrm>
            <a:off x="7369369" y="904914"/>
            <a:ext cx="228599" cy="443927"/>
            <a:chOff x="1946324" y="4125162"/>
            <a:chExt cx="969964" cy="2007872"/>
          </a:xfrm>
        </p:grpSpPr>
        <p:sp>
          <p:nvSpPr>
            <p:cNvPr id="146" name="円/楕円 1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フローチャート: 論理積ゲート 1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8" name="図形グループ 147"/>
          <p:cNvGrpSpPr/>
          <p:nvPr/>
        </p:nvGrpSpPr>
        <p:grpSpPr>
          <a:xfrm>
            <a:off x="6039269" y="835064"/>
            <a:ext cx="228599" cy="443927"/>
            <a:chOff x="1946324" y="4125162"/>
            <a:chExt cx="969964" cy="2007872"/>
          </a:xfrm>
        </p:grpSpPr>
        <p:sp>
          <p:nvSpPr>
            <p:cNvPr id="149" name="円/楕円 1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フローチャート: 論理積ゲート 1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1" name="図形グループ 150"/>
          <p:cNvGrpSpPr/>
          <p:nvPr/>
        </p:nvGrpSpPr>
        <p:grpSpPr>
          <a:xfrm>
            <a:off x="7140770" y="835064"/>
            <a:ext cx="228599" cy="443927"/>
            <a:chOff x="1946324" y="4125162"/>
            <a:chExt cx="969964" cy="2007872"/>
          </a:xfrm>
        </p:grpSpPr>
        <p:sp>
          <p:nvSpPr>
            <p:cNvPr id="152" name="円/楕円 1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フローチャート: 論理積ゲート 1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4" name="図形グループ 153"/>
          <p:cNvGrpSpPr/>
          <p:nvPr/>
        </p:nvGrpSpPr>
        <p:grpSpPr>
          <a:xfrm>
            <a:off x="6560845" y="835064"/>
            <a:ext cx="228599" cy="443927"/>
            <a:chOff x="1946324" y="4125162"/>
            <a:chExt cx="969964" cy="2007872"/>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フローチャート: 論理積ゲート 1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7" name="図形グループ 156"/>
          <p:cNvGrpSpPr/>
          <p:nvPr/>
        </p:nvGrpSpPr>
        <p:grpSpPr>
          <a:xfrm>
            <a:off x="7614395" y="835064"/>
            <a:ext cx="228599" cy="443927"/>
            <a:chOff x="1946324" y="4125162"/>
            <a:chExt cx="969964" cy="2007872"/>
          </a:xfrm>
        </p:grpSpPr>
        <p:sp>
          <p:nvSpPr>
            <p:cNvPr id="158" name="円/楕円 15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9" name="フローチャート: 論理積ゲート 15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0" name="図形グループ 159"/>
          <p:cNvGrpSpPr/>
          <p:nvPr/>
        </p:nvGrpSpPr>
        <p:grpSpPr>
          <a:xfrm>
            <a:off x="3479534" y="835064"/>
            <a:ext cx="228599" cy="443927"/>
            <a:chOff x="1946324" y="4125162"/>
            <a:chExt cx="969964" cy="2007872"/>
          </a:xfrm>
        </p:grpSpPr>
        <p:sp>
          <p:nvSpPr>
            <p:cNvPr id="161" name="円/楕円 1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フローチャート: 論理積ゲート 1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3" name="図形グループ 162"/>
          <p:cNvGrpSpPr/>
          <p:nvPr/>
        </p:nvGrpSpPr>
        <p:grpSpPr>
          <a:xfrm>
            <a:off x="4581035" y="835064"/>
            <a:ext cx="228599" cy="443927"/>
            <a:chOff x="1946324" y="4125162"/>
            <a:chExt cx="969964" cy="2007872"/>
          </a:xfrm>
        </p:grpSpPr>
        <p:sp>
          <p:nvSpPr>
            <p:cNvPr id="164" name="円/楕円 16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フローチャート: 論理積ゲート 16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6" name="図形グループ 165"/>
          <p:cNvGrpSpPr/>
          <p:nvPr/>
        </p:nvGrpSpPr>
        <p:grpSpPr>
          <a:xfrm>
            <a:off x="4001110" y="835064"/>
            <a:ext cx="228599" cy="443927"/>
            <a:chOff x="1946324" y="4125162"/>
            <a:chExt cx="969964" cy="2007872"/>
          </a:xfrm>
        </p:grpSpPr>
        <p:sp>
          <p:nvSpPr>
            <p:cNvPr id="167" name="円/楕円 16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フローチャート: 論理積ゲート 16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9" name="図形グループ 168"/>
          <p:cNvGrpSpPr/>
          <p:nvPr/>
        </p:nvGrpSpPr>
        <p:grpSpPr>
          <a:xfrm>
            <a:off x="5054660" y="835064"/>
            <a:ext cx="228599" cy="443927"/>
            <a:chOff x="1946324" y="4125162"/>
            <a:chExt cx="969964" cy="2007872"/>
          </a:xfrm>
        </p:grpSpPr>
        <p:sp>
          <p:nvSpPr>
            <p:cNvPr id="170" name="円/楕円 1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フローチャート: 論理積ゲート 1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2" name="図形グループ 171"/>
          <p:cNvGrpSpPr/>
          <p:nvPr/>
        </p:nvGrpSpPr>
        <p:grpSpPr>
          <a:xfrm>
            <a:off x="2982406" y="835064"/>
            <a:ext cx="228599" cy="443927"/>
            <a:chOff x="1946324" y="4125162"/>
            <a:chExt cx="969964" cy="2007872"/>
          </a:xfrm>
        </p:grpSpPr>
        <p:sp>
          <p:nvSpPr>
            <p:cNvPr id="173" name="円/楕円 17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フローチャート: 論理積ゲート 17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5" name="図形グループ 174"/>
          <p:cNvGrpSpPr/>
          <p:nvPr/>
        </p:nvGrpSpPr>
        <p:grpSpPr>
          <a:xfrm>
            <a:off x="5294153" y="904914"/>
            <a:ext cx="228599" cy="443927"/>
            <a:chOff x="1946324" y="4125162"/>
            <a:chExt cx="969964" cy="2007872"/>
          </a:xfrm>
        </p:grpSpPr>
        <p:sp>
          <p:nvSpPr>
            <p:cNvPr id="176" name="円/楕円 1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フローチャート: 論理積ゲート 1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2" name="図形グループ 201"/>
          <p:cNvGrpSpPr/>
          <p:nvPr/>
        </p:nvGrpSpPr>
        <p:grpSpPr>
          <a:xfrm>
            <a:off x="5537820" y="835065"/>
            <a:ext cx="228599" cy="443927"/>
            <a:chOff x="1946324" y="4125162"/>
            <a:chExt cx="969964" cy="2007872"/>
          </a:xfrm>
        </p:grpSpPr>
        <p:sp>
          <p:nvSpPr>
            <p:cNvPr id="203" name="円/楕円 2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フローチャート: 論理積ゲート 2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8" name="図形グループ 207"/>
          <p:cNvGrpSpPr/>
          <p:nvPr/>
        </p:nvGrpSpPr>
        <p:grpSpPr>
          <a:xfrm>
            <a:off x="2455653" y="904914"/>
            <a:ext cx="228599" cy="443927"/>
            <a:chOff x="1946324" y="4125162"/>
            <a:chExt cx="969964" cy="2007872"/>
          </a:xfrm>
        </p:grpSpPr>
        <p:sp>
          <p:nvSpPr>
            <p:cNvPr id="209" name="円/楕円 2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フローチャート: 論理積ゲート 2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6" name="角丸四角形 215"/>
          <p:cNvSpPr/>
          <p:nvPr/>
        </p:nvSpPr>
        <p:spPr bwMode="auto">
          <a:xfrm>
            <a:off x="3557587" y="4108450"/>
            <a:ext cx="1023448" cy="47317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データ蓄積</a:t>
            </a:r>
          </a:p>
        </p:txBody>
      </p:sp>
      <p:sp>
        <p:nvSpPr>
          <p:cNvPr id="217" name="角丸四角形 216"/>
          <p:cNvSpPr/>
          <p:nvPr/>
        </p:nvSpPr>
        <p:spPr bwMode="auto">
          <a:xfrm>
            <a:off x="4637706" y="4108450"/>
            <a:ext cx="1086421" cy="47317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FFFFFF"/>
                </a:solidFill>
                <a:effectLst/>
                <a:latin typeface="+mn-lt"/>
                <a:ea typeface="+mn-ea"/>
              </a:rPr>
              <a:t>データ検索</a:t>
            </a:r>
          </a:p>
        </p:txBody>
      </p:sp>
      <p:sp>
        <p:nvSpPr>
          <p:cNvPr id="218" name="角丸四角形 217"/>
          <p:cNvSpPr/>
          <p:nvPr/>
        </p:nvSpPr>
        <p:spPr bwMode="auto">
          <a:xfrm>
            <a:off x="5789835" y="4108450"/>
            <a:ext cx="936104" cy="47317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latin typeface="+mn-lt"/>
                <a:ea typeface="+mn-ea"/>
              </a:rPr>
              <a:t>認証</a:t>
            </a:r>
            <a:endParaRPr kumimoji="0" lang="en-US" altLang="ja-JP" sz="1000" dirty="0" smtClean="0">
              <a:solidFill>
                <a:srgbClr val="FFFFFF"/>
              </a:solidFill>
              <a:latin typeface="+mn-lt"/>
              <a:ea typeface="+mn-ea"/>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latin typeface="+mn-lt"/>
                <a:ea typeface="+mn-ea"/>
              </a:rPr>
              <a:t>セキュリティ</a:t>
            </a:r>
            <a:endParaRPr kumimoji="0" lang="ja-JP" altLang="en-US" sz="1000" b="0" i="0" u="none" strike="noStrike" cap="none" normalizeH="0" dirty="0" smtClean="0">
              <a:ln>
                <a:noFill/>
              </a:ln>
              <a:solidFill>
                <a:srgbClr val="FFFFFF"/>
              </a:solidFill>
              <a:effectLst/>
              <a:latin typeface="+mn-lt"/>
              <a:ea typeface="+mn-ea"/>
            </a:endParaRPr>
          </a:p>
        </p:txBody>
      </p:sp>
      <p:sp>
        <p:nvSpPr>
          <p:cNvPr id="219" name="ホームベース 218"/>
          <p:cNvSpPr/>
          <p:nvPr/>
        </p:nvSpPr>
        <p:spPr bwMode="auto">
          <a:xfrm>
            <a:off x="821283" y="4005560"/>
            <a:ext cx="1152128" cy="687090"/>
          </a:xfrm>
          <a:prstGeom prst="homePlate">
            <a:avLst>
              <a:gd name="adj" fmla="val 22565"/>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rgbClr val="800000"/>
                </a:solidFill>
                <a:effectLst/>
                <a:latin typeface="+mn-lt"/>
                <a:ea typeface="+mn-ea"/>
              </a:rPr>
              <a:t>プラットフォーム</a:t>
            </a:r>
          </a:p>
        </p:txBody>
      </p:sp>
    </p:spTree>
    <p:extLst>
      <p:ext uri="{BB962C8B-B14F-4D97-AF65-F5344CB8AC3E}">
        <p14:creationId xmlns:p14="http://schemas.microsoft.com/office/powerpoint/2010/main" val="167810478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2014-05-29 10.04.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387" y="1052736"/>
            <a:ext cx="4436856" cy="5400600"/>
          </a:xfrm>
          <a:prstGeom prst="rect">
            <a:avLst/>
          </a:prstGeom>
        </p:spPr>
      </p:pic>
      <p:sp>
        <p:nvSpPr>
          <p:cNvPr id="2" name="タイトル 1"/>
          <p:cNvSpPr>
            <a:spLocks noGrp="1"/>
          </p:cNvSpPr>
          <p:nvPr>
            <p:ph type="title"/>
          </p:nvPr>
        </p:nvSpPr>
        <p:spPr/>
        <p:txBody>
          <a:bodyPr/>
          <a:lstStyle/>
          <a:p>
            <a:r>
              <a:rPr kumimoji="1" lang="en-US" altLang="ja-JP" dirty="0" smtClean="0"/>
              <a:t>IIJ</a:t>
            </a:r>
            <a:r>
              <a:rPr kumimoji="1" lang="ja-JP" altLang="en-US" dirty="0" smtClean="0"/>
              <a:t>の</a:t>
            </a:r>
            <a:r>
              <a:rPr kumimoji="1" lang="en-US" altLang="ja-JP" dirty="0" err="1" smtClean="0"/>
              <a:t>IoT</a:t>
            </a:r>
            <a:r>
              <a:rPr kumimoji="1" lang="ja-JP" altLang="en-US" dirty="0" smtClean="0"/>
              <a:t>ソリューション</a:t>
            </a:r>
            <a:endParaRPr kumimoji="1" lang="ja-JP" altLang="en-US" dirty="0"/>
          </a:p>
        </p:txBody>
      </p:sp>
      <p:pic>
        <p:nvPicPr>
          <p:cNvPr id="3" name="図 2" descr="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980728"/>
            <a:ext cx="4877961" cy="4320480"/>
          </a:xfrm>
          <a:prstGeom prst="rect">
            <a:avLst/>
          </a:prstGeom>
        </p:spPr>
      </p:pic>
      <p:pic>
        <p:nvPicPr>
          <p:cNvPr id="4" name="図 3" descr="index_fig05.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21" y="5229200"/>
            <a:ext cx="4608512" cy="1152129"/>
          </a:xfrm>
          <a:prstGeom prst="rect">
            <a:avLst/>
          </a:prstGeom>
        </p:spPr>
      </p:pic>
    </p:spTree>
    <p:extLst>
      <p:ext uri="{BB962C8B-B14F-4D97-AF65-F5344CB8AC3E}">
        <p14:creationId xmlns:p14="http://schemas.microsoft.com/office/powerpoint/2010/main" val="267128232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IoT</a:t>
            </a:r>
            <a:r>
              <a:rPr kumimoji="1" lang="ja-JP" altLang="en-US" dirty="0" smtClean="0"/>
              <a:t>プラットフォーム</a:t>
            </a:r>
            <a:endParaRPr kumimoji="1" lang="ja-JP" altLang="en-US" dirty="0"/>
          </a:p>
        </p:txBody>
      </p:sp>
      <p:sp>
        <p:nvSpPr>
          <p:cNvPr id="3" name="角丸四角形 2"/>
          <p:cNvSpPr/>
          <p:nvPr/>
        </p:nvSpPr>
        <p:spPr bwMode="auto">
          <a:xfrm>
            <a:off x="683568" y="2420888"/>
            <a:ext cx="432048" cy="43204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err="1" smtClean="0">
                <a:ln>
                  <a:noFill/>
                </a:ln>
                <a:effectLst/>
                <a:latin typeface="+mn-lt"/>
                <a:ea typeface="+mn-ea"/>
              </a:rPr>
              <a:t>Dev</a:t>
            </a:r>
            <a:endParaRPr kumimoji="0" lang="ja-JP" altLang="en-US" sz="800" b="0" i="0" u="none" strike="noStrike" cap="none" normalizeH="0" dirty="0" smtClean="0">
              <a:ln>
                <a:noFill/>
              </a:ln>
              <a:effectLst/>
              <a:latin typeface="+mn-lt"/>
              <a:ea typeface="+mn-ea"/>
            </a:endParaRPr>
          </a:p>
        </p:txBody>
      </p:sp>
      <p:sp>
        <p:nvSpPr>
          <p:cNvPr id="4" name="角丸四角形 3"/>
          <p:cNvSpPr/>
          <p:nvPr/>
        </p:nvSpPr>
        <p:spPr bwMode="auto">
          <a:xfrm>
            <a:off x="683568" y="3717032"/>
            <a:ext cx="3456384" cy="720080"/>
          </a:xfrm>
          <a:prstGeom prst="roundRect">
            <a:avLst>
              <a:gd name="adj" fmla="val 50000"/>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WAN (</a:t>
            </a:r>
            <a:r>
              <a:rPr kumimoji="0" lang="ja-JP" altLang="en-US" sz="1400" b="0" i="0" u="none" strike="noStrike" cap="none" normalizeH="0" dirty="0" smtClean="0">
                <a:ln>
                  <a:noFill/>
                </a:ln>
                <a:effectLst/>
                <a:latin typeface="+mn-lt"/>
                <a:ea typeface="+mn-ea"/>
              </a:rPr>
              <a:t>専用線</a:t>
            </a:r>
            <a:r>
              <a:rPr kumimoji="0" lang="en-US" altLang="ja-JP" sz="1400" b="0" i="0" u="none" strike="noStrike" cap="none" normalizeH="0" dirty="0" smtClean="0">
                <a:ln>
                  <a:noFill/>
                </a:ln>
                <a:effectLst/>
                <a:latin typeface="+mn-lt"/>
                <a:ea typeface="+mn-ea"/>
              </a:rPr>
              <a:t>/VPN/Internet)</a:t>
            </a:r>
            <a:endParaRPr kumimoji="0" lang="ja-JP" altLang="en-US" sz="1400" b="0" i="0" u="none" strike="noStrike" cap="none" normalizeH="0" dirty="0" smtClean="0">
              <a:ln>
                <a:noFill/>
              </a:ln>
              <a:effectLst/>
              <a:latin typeface="+mn-lt"/>
              <a:ea typeface="+mn-ea"/>
            </a:endParaRPr>
          </a:p>
        </p:txBody>
      </p:sp>
      <p:sp>
        <p:nvSpPr>
          <p:cNvPr id="10" name="角丸四角形 9"/>
          <p:cNvSpPr/>
          <p:nvPr/>
        </p:nvSpPr>
        <p:spPr bwMode="auto">
          <a:xfrm>
            <a:off x="683568" y="5733256"/>
            <a:ext cx="1584176" cy="43204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effectLst/>
                <a:latin typeface="+mn-lt"/>
                <a:ea typeface="+mn-ea"/>
              </a:rPr>
              <a:t>オンプレミス</a:t>
            </a:r>
            <a:endParaRPr kumimoji="0" lang="en-US" altLang="ja-JP" sz="800" b="0" i="0" u="none" strike="noStrike" cap="none" normalizeH="0" dirty="0" smtClean="0">
              <a:ln>
                <a:noFill/>
              </a:ln>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latin typeface="+mn-lt"/>
                <a:ea typeface="+mn-ea"/>
              </a:rPr>
              <a:t>コンピューティング</a:t>
            </a:r>
            <a:endParaRPr kumimoji="0" lang="ja-JP" altLang="en-US" sz="800" b="0" i="0" u="none" strike="noStrike" cap="none" normalizeH="0" dirty="0" smtClean="0">
              <a:ln>
                <a:noFill/>
              </a:ln>
              <a:effectLst/>
              <a:latin typeface="+mn-lt"/>
              <a:ea typeface="+mn-ea"/>
            </a:endParaRPr>
          </a:p>
        </p:txBody>
      </p:sp>
      <p:sp>
        <p:nvSpPr>
          <p:cNvPr id="11" name="雲 10"/>
          <p:cNvSpPr/>
          <p:nvPr/>
        </p:nvSpPr>
        <p:spPr bwMode="auto">
          <a:xfrm>
            <a:off x="2483768" y="5733256"/>
            <a:ext cx="1656184" cy="504056"/>
          </a:xfrm>
          <a:prstGeom prst="cloud">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dirty="0" smtClean="0">
              <a:ln>
                <a:noFill/>
              </a:ln>
              <a:effectLst/>
              <a:latin typeface="+mn-lt"/>
              <a:ea typeface="+mn-ea"/>
            </a:endParaRPr>
          </a:p>
        </p:txBody>
      </p:sp>
      <p:sp>
        <p:nvSpPr>
          <p:cNvPr id="12" name="正方形/長方形 11"/>
          <p:cNvSpPr/>
          <p:nvPr/>
        </p:nvSpPr>
        <p:spPr>
          <a:xfrm>
            <a:off x="2627784" y="5805264"/>
            <a:ext cx="1247800" cy="363176"/>
          </a:xfrm>
          <a:prstGeom prst="rect">
            <a:avLst/>
          </a:prstGeom>
        </p:spPr>
        <p:txBody>
          <a:bodyPr wrap="square">
            <a:spAutoFit/>
          </a:bodyPr>
          <a:lstStyle/>
          <a:p>
            <a:pPr lvl="0" algn="ctr">
              <a:spcBef>
                <a:spcPct val="20000"/>
              </a:spcBef>
            </a:pPr>
            <a:r>
              <a:rPr kumimoji="0" lang="ja-JP" altLang="en-US" sz="800" dirty="0">
                <a:solidFill>
                  <a:prstClr val="black"/>
                </a:solidFill>
                <a:latin typeface="Century Gothic"/>
                <a:ea typeface="HG丸ｺﾞｼｯｸM-PRO"/>
              </a:rPr>
              <a:t>クラウド</a:t>
            </a:r>
            <a:endParaRPr kumimoji="0" lang="en-US" altLang="ja-JP" sz="800" dirty="0">
              <a:solidFill>
                <a:prstClr val="black"/>
              </a:solidFill>
              <a:latin typeface="Century Gothic"/>
              <a:ea typeface="HG丸ｺﾞｼｯｸM-PRO"/>
            </a:endParaRPr>
          </a:p>
          <a:p>
            <a:pPr lvl="0" algn="ctr">
              <a:spcBef>
                <a:spcPct val="20000"/>
              </a:spcBef>
            </a:pPr>
            <a:r>
              <a:rPr kumimoji="0" lang="ja-JP" altLang="en-US" sz="800" dirty="0">
                <a:solidFill>
                  <a:prstClr val="black"/>
                </a:solidFill>
                <a:latin typeface="Century Gothic"/>
                <a:ea typeface="HG丸ｺﾞｼｯｸM-PRO"/>
              </a:rPr>
              <a:t>コンピューティング</a:t>
            </a:r>
          </a:p>
        </p:txBody>
      </p:sp>
      <p:sp>
        <p:nvSpPr>
          <p:cNvPr id="13" name="角丸四角形 12"/>
          <p:cNvSpPr/>
          <p:nvPr/>
        </p:nvSpPr>
        <p:spPr bwMode="auto">
          <a:xfrm>
            <a:off x="1187624" y="2420888"/>
            <a:ext cx="432048" cy="43204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err="1" smtClean="0">
                <a:ln>
                  <a:noFill/>
                </a:ln>
                <a:effectLst/>
                <a:latin typeface="+mn-lt"/>
                <a:ea typeface="+mn-ea"/>
              </a:rPr>
              <a:t>Dev</a:t>
            </a:r>
            <a:endParaRPr kumimoji="0" lang="ja-JP" altLang="en-US" sz="800" b="0" i="0" u="none" strike="noStrike" cap="none" normalizeH="0" dirty="0" smtClean="0">
              <a:ln>
                <a:noFill/>
              </a:ln>
              <a:effectLst/>
              <a:latin typeface="+mn-lt"/>
              <a:ea typeface="+mn-ea"/>
            </a:endParaRPr>
          </a:p>
        </p:txBody>
      </p:sp>
      <p:sp>
        <p:nvSpPr>
          <p:cNvPr id="14" name="角丸四角形 13"/>
          <p:cNvSpPr/>
          <p:nvPr/>
        </p:nvSpPr>
        <p:spPr bwMode="auto">
          <a:xfrm>
            <a:off x="1691680" y="2420888"/>
            <a:ext cx="432048" cy="43204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err="1" smtClean="0">
                <a:ln>
                  <a:noFill/>
                </a:ln>
                <a:effectLst/>
                <a:latin typeface="+mn-lt"/>
                <a:ea typeface="+mn-ea"/>
              </a:rPr>
              <a:t>Dev</a:t>
            </a:r>
            <a:endParaRPr kumimoji="0" lang="ja-JP" altLang="en-US" sz="800" b="0" i="0" u="none" strike="noStrike" cap="none" normalizeH="0" dirty="0" smtClean="0">
              <a:ln>
                <a:noFill/>
              </a:ln>
              <a:effectLst/>
              <a:latin typeface="+mn-lt"/>
              <a:ea typeface="+mn-ea"/>
            </a:endParaRPr>
          </a:p>
        </p:txBody>
      </p:sp>
      <p:sp>
        <p:nvSpPr>
          <p:cNvPr id="15" name="角丸四角形 14"/>
          <p:cNvSpPr/>
          <p:nvPr/>
        </p:nvSpPr>
        <p:spPr bwMode="auto">
          <a:xfrm>
            <a:off x="2195736" y="2420888"/>
            <a:ext cx="432048" cy="43204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err="1" smtClean="0">
                <a:ln>
                  <a:noFill/>
                </a:ln>
                <a:effectLst/>
                <a:latin typeface="+mn-lt"/>
                <a:ea typeface="+mn-ea"/>
              </a:rPr>
              <a:t>Dev</a:t>
            </a:r>
            <a:endParaRPr kumimoji="0" lang="ja-JP" altLang="en-US" sz="800" b="0" i="0" u="none" strike="noStrike" cap="none" normalizeH="0" dirty="0" smtClean="0">
              <a:ln>
                <a:noFill/>
              </a:ln>
              <a:effectLst/>
              <a:latin typeface="+mn-lt"/>
              <a:ea typeface="+mn-ea"/>
            </a:endParaRPr>
          </a:p>
        </p:txBody>
      </p:sp>
      <p:sp>
        <p:nvSpPr>
          <p:cNvPr id="16" name="角丸四角形 15"/>
          <p:cNvSpPr/>
          <p:nvPr/>
        </p:nvSpPr>
        <p:spPr bwMode="auto">
          <a:xfrm>
            <a:off x="2699792" y="2420888"/>
            <a:ext cx="432048" cy="43204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err="1" smtClean="0">
                <a:ln>
                  <a:noFill/>
                </a:ln>
                <a:effectLst/>
                <a:latin typeface="+mn-lt"/>
                <a:ea typeface="+mn-ea"/>
              </a:rPr>
              <a:t>Dev</a:t>
            </a:r>
            <a:endParaRPr kumimoji="0" lang="ja-JP" altLang="en-US" sz="800" b="0" i="0" u="none" strike="noStrike" cap="none" normalizeH="0" dirty="0" smtClean="0">
              <a:ln>
                <a:noFill/>
              </a:ln>
              <a:effectLst/>
              <a:latin typeface="+mn-lt"/>
              <a:ea typeface="+mn-ea"/>
            </a:endParaRPr>
          </a:p>
        </p:txBody>
      </p:sp>
      <p:sp>
        <p:nvSpPr>
          <p:cNvPr id="17" name="角丸四角形 16"/>
          <p:cNvSpPr/>
          <p:nvPr/>
        </p:nvSpPr>
        <p:spPr bwMode="auto">
          <a:xfrm>
            <a:off x="3203848" y="2420888"/>
            <a:ext cx="432048" cy="43204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err="1" smtClean="0">
                <a:ln>
                  <a:noFill/>
                </a:ln>
                <a:effectLst/>
                <a:latin typeface="+mn-lt"/>
                <a:ea typeface="+mn-ea"/>
              </a:rPr>
              <a:t>Dev</a:t>
            </a:r>
            <a:endParaRPr kumimoji="0" lang="ja-JP" altLang="en-US" sz="800" b="0" i="0" u="none" strike="noStrike" cap="none" normalizeH="0" dirty="0" smtClean="0">
              <a:ln>
                <a:noFill/>
              </a:ln>
              <a:effectLst/>
              <a:latin typeface="+mn-lt"/>
              <a:ea typeface="+mn-ea"/>
            </a:endParaRPr>
          </a:p>
        </p:txBody>
      </p:sp>
      <p:sp>
        <p:nvSpPr>
          <p:cNvPr id="18" name="角丸四角形 17"/>
          <p:cNvSpPr/>
          <p:nvPr/>
        </p:nvSpPr>
        <p:spPr bwMode="auto">
          <a:xfrm>
            <a:off x="3707904" y="2420888"/>
            <a:ext cx="432048" cy="43204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err="1" smtClean="0">
                <a:ln>
                  <a:noFill/>
                </a:ln>
                <a:effectLst/>
                <a:latin typeface="+mn-lt"/>
                <a:ea typeface="+mn-ea"/>
              </a:rPr>
              <a:t>Dev</a:t>
            </a:r>
            <a:endParaRPr kumimoji="0" lang="ja-JP" altLang="en-US" sz="800" b="0" i="0" u="none" strike="noStrike" cap="none" normalizeH="0" dirty="0" smtClean="0">
              <a:ln>
                <a:noFill/>
              </a:ln>
              <a:effectLst/>
              <a:latin typeface="+mn-lt"/>
              <a:ea typeface="+mn-ea"/>
            </a:endParaRPr>
          </a:p>
        </p:txBody>
      </p:sp>
      <p:cxnSp>
        <p:nvCxnSpPr>
          <p:cNvPr id="41" name="直線コネクタ 40"/>
          <p:cNvCxnSpPr>
            <a:stCxn id="13" idx="2"/>
            <a:endCxn id="205" idx="0"/>
          </p:cNvCxnSpPr>
          <p:nvPr/>
        </p:nvCxnSpPr>
        <p:spPr bwMode="auto">
          <a:xfrm flipH="1">
            <a:off x="1151620" y="2852936"/>
            <a:ext cx="252028" cy="216024"/>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43" name="直線コネクタ 42"/>
          <p:cNvCxnSpPr>
            <a:stCxn id="3" idx="2"/>
            <a:endCxn id="205" idx="0"/>
          </p:cNvCxnSpPr>
          <p:nvPr/>
        </p:nvCxnSpPr>
        <p:spPr bwMode="auto">
          <a:xfrm>
            <a:off x="899592" y="2852936"/>
            <a:ext cx="252028" cy="216024"/>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44" name="直線コネクタ 43"/>
          <p:cNvCxnSpPr>
            <a:stCxn id="14" idx="2"/>
            <a:endCxn id="4" idx="0"/>
          </p:cNvCxnSpPr>
          <p:nvPr/>
        </p:nvCxnSpPr>
        <p:spPr bwMode="auto">
          <a:xfrm>
            <a:off x="1907704" y="2852936"/>
            <a:ext cx="504056" cy="864096"/>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45" name="直線コネクタ 44"/>
          <p:cNvCxnSpPr>
            <a:stCxn id="148" idx="2"/>
            <a:endCxn id="4" idx="0"/>
          </p:cNvCxnSpPr>
          <p:nvPr/>
        </p:nvCxnSpPr>
        <p:spPr bwMode="auto">
          <a:xfrm flipH="1">
            <a:off x="2411760" y="3356992"/>
            <a:ext cx="1260140" cy="360040"/>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46" name="直線コネクタ 45"/>
          <p:cNvCxnSpPr>
            <a:stCxn id="15" idx="2"/>
            <a:endCxn id="176" idx="0"/>
          </p:cNvCxnSpPr>
          <p:nvPr/>
        </p:nvCxnSpPr>
        <p:spPr bwMode="auto">
          <a:xfrm>
            <a:off x="2411760" y="2852936"/>
            <a:ext cx="252028" cy="216024"/>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47" name="直線コネクタ 46"/>
          <p:cNvCxnSpPr>
            <a:stCxn id="18" idx="2"/>
            <a:endCxn id="148" idx="0"/>
          </p:cNvCxnSpPr>
          <p:nvPr/>
        </p:nvCxnSpPr>
        <p:spPr bwMode="auto">
          <a:xfrm flipH="1">
            <a:off x="3671900" y="2852936"/>
            <a:ext cx="252028" cy="216024"/>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48" name="直線コネクタ 47"/>
          <p:cNvCxnSpPr>
            <a:stCxn id="17" idx="2"/>
            <a:endCxn id="148" idx="0"/>
          </p:cNvCxnSpPr>
          <p:nvPr/>
        </p:nvCxnSpPr>
        <p:spPr bwMode="auto">
          <a:xfrm>
            <a:off x="3419872" y="2852936"/>
            <a:ext cx="252028" cy="216024"/>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61" name="直線コネクタ 60"/>
          <p:cNvCxnSpPr>
            <a:stCxn id="4" idx="2"/>
            <a:endCxn id="10" idx="0"/>
          </p:cNvCxnSpPr>
          <p:nvPr/>
        </p:nvCxnSpPr>
        <p:spPr bwMode="auto">
          <a:xfrm flipH="1">
            <a:off x="1475656" y="4437112"/>
            <a:ext cx="936104" cy="1296144"/>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64" name="直線コネクタ 63"/>
          <p:cNvCxnSpPr>
            <a:stCxn id="4" idx="2"/>
            <a:endCxn id="11" idx="3"/>
          </p:cNvCxnSpPr>
          <p:nvPr/>
        </p:nvCxnSpPr>
        <p:spPr bwMode="auto">
          <a:xfrm>
            <a:off x="2411760" y="4437112"/>
            <a:ext cx="900100" cy="1324964"/>
          </a:xfrm>
          <a:prstGeom prst="line">
            <a:avLst/>
          </a:prstGeom>
          <a:solidFill>
            <a:schemeClr val="bg1"/>
          </a:solidFill>
          <a:ln w="19050" cap="flat" cmpd="sng" algn="ctr">
            <a:solidFill>
              <a:srgbClr val="83A0CF"/>
            </a:solidFill>
            <a:prstDash val="solid"/>
            <a:round/>
            <a:headEnd type="none" w="med" len="med"/>
            <a:tailEnd type="none" w="med" len="med"/>
          </a:ln>
          <a:effectLst/>
        </p:spPr>
      </p:cxnSp>
      <p:sp>
        <p:nvSpPr>
          <p:cNvPr id="130" name="角丸四角形 129"/>
          <p:cNvSpPr/>
          <p:nvPr/>
        </p:nvSpPr>
        <p:spPr bwMode="auto">
          <a:xfrm>
            <a:off x="683568" y="1844824"/>
            <a:ext cx="1440160" cy="43204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latin typeface="+mn-lt"/>
                <a:ea typeface="+mn-ea"/>
              </a:rPr>
              <a:t>農業</a:t>
            </a:r>
            <a:endParaRPr kumimoji="0" lang="ja-JP" altLang="en-US" sz="800" b="0" i="0" u="none" strike="noStrike" cap="none" normalizeH="0" dirty="0" smtClean="0">
              <a:ln>
                <a:noFill/>
              </a:ln>
              <a:effectLst/>
              <a:latin typeface="+mn-lt"/>
              <a:ea typeface="+mn-ea"/>
            </a:endParaRPr>
          </a:p>
        </p:txBody>
      </p:sp>
      <p:sp>
        <p:nvSpPr>
          <p:cNvPr id="131" name="角丸四角形 130"/>
          <p:cNvSpPr/>
          <p:nvPr/>
        </p:nvSpPr>
        <p:spPr bwMode="auto">
          <a:xfrm>
            <a:off x="2195736" y="1844824"/>
            <a:ext cx="936104" cy="43204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effectLst/>
                <a:latin typeface="+mn-lt"/>
                <a:ea typeface="+mn-ea"/>
              </a:rPr>
              <a:t>製造</a:t>
            </a:r>
          </a:p>
        </p:txBody>
      </p:sp>
      <p:sp>
        <p:nvSpPr>
          <p:cNvPr id="132" name="角丸四角形 131"/>
          <p:cNvSpPr/>
          <p:nvPr/>
        </p:nvSpPr>
        <p:spPr bwMode="auto">
          <a:xfrm>
            <a:off x="3203848" y="1844824"/>
            <a:ext cx="936104" cy="43204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effectLst/>
                <a:latin typeface="+mn-lt"/>
                <a:ea typeface="+mn-ea"/>
              </a:rPr>
              <a:t>物流</a:t>
            </a:r>
          </a:p>
        </p:txBody>
      </p:sp>
      <p:sp>
        <p:nvSpPr>
          <p:cNvPr id="136" name="テキスト ボックス 135"/>
          <p:cNvSpPr txBox="1"/>
          <p:nvPr/>
        </p:nvSpPr>
        <p:spPr>
          <a:xfrm>
            <a:off x="1043608" y="1178258"/>
            <a:ext cx="2723823" cy="369332"/>
          </a:xfrm>
          <a:prstGeom prst="rect">
            <a:avLst/>
          </a:prstGeom>
          <a:noFill/>
        </p:spPr>
        <p:txBody>
          <a:bodyPr wrap="none" rtlCol="0">
            <a:spAutoFit/>
          </a:bodyPr>
          <a:lstStyle/>
          <a:p>
            <a:r>
              <a:rPr kumimoji="1" lang="ja-JP" altLang="en-US" dirty="0" smtClean="0">
                <a:latin typeface="+mn-lt"/>
                <a:ea typeface="+mn-ea"/>
              </a:rPr>
              <a:t>従来型プラットフォーム</a:t>
            </a:r>
          </a:p>
        </p:txBody>
      </p:sp>
      <p:grpSp>
        <p:nvGrpSpPr>
          <p:cNvPr id="138" name="図形グループ 137"/>
          <p:cNvGrpSpPr/>
          <p:nvPr/>
        </p:nvGrpSpPr>
        <p:grpSpPr>
          <a:xfrm>
            <a:off x="4932040" y="1124744"/>
            <a:ext cx="3456384" cy="4977298"/>
            <a:chOff x="5004048" y="1188006"/>
            <a:chExt cx="3456384" cy="4977298"/>
          </a:xfrm>
        </p:grpSpPr>
        <p:sp>
          <p:nvSpPr>
            <p:cNvPr id="19" name="角丸四角形 18"/>
            <p:cNvSpPr/>
            <p:nvPr/>
          </p:nvSpPr>
          <p:spPr bwMode="auto">
            <a:xfrm>
              <a:off x="5004048" y="3573016"/>
              <a:ext cx="3456384" cy="1008112"/>
            </a:xfrm>
            <a:prstGeom prst="roundRect">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600" b="0" i="0" u="none" strike="noStrike" cap="none" normalizeH="0" smtClean="0">
                <a:ln>
                  <a:noFill/>
                </a:ln>
                <a:effectLst/>
                <a:latin typeface="+mn-lt"/>
                <a:ea typeface="+mn-ea"/>
              </a:endParaRPr>
            </a:p>
          </p:txBody>
        </p:sp>
        <p:sp>
          <p:nvSpPr>
            <p:cNvPr id="20" name="角丸四角形 19"/>
            <p:cNvSpPr/>
            <p:nvPr/>
          </p:nvSpPr>
          <p:spPr bwMode="auto">
            <a:xfrm>
              <a:off x="5076056" y="4356358"/>
              <a:ext cx="3312367" cy="166172"/>
            </a:xfrm>
            <a:prstGeom prst="roundRect">
              <a:avLst>
                <a:gd name="adj" fmla="val 50000"/>
              </a:avLst>
            </a:prstGeom>
            <a:solidFill>
              <a:schemeClr val="accent2">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dirty="0" smtClean="0">
                  <a:solidFill>
                    <a:srgbClr val="FFFFFF"/>
                  </a:solidFill>
                  <a:latin typeface="+mn-lt"/>
                  <a:ea typeface="+mn-ea"/>
                </a:rPr>
                <a:t>Web API (SOAP/REST)</a:t>
              </a:r>
              <a:endParaRPr kumimoji="0" lang="ja-JP" altLang="en-US" sz="800" b="0" i="0" u="none" strike="noStrike" cap="none" normalizeH="0" dirty="0" smtClean="0">
                <a:ln>
                  <a:noFill/>
                </a:ln>
                <a:solidFill>
                  <a:srgbClr val="FFFFFF"/>
                </a:solidFill>
                <a:effectLst/>
                <a:latin typeface="+mn-lt"/>
                <a:ea typeface="+mn-ea"/>
              </a:endParaRPr>
            </a:p>
          </p:txBody>
        </p:sp>
        <p:sp>
          <p:nvSpPr>
            <p:cNvPr id="23" name="角丸四角形 22"/>
            <p:cNvSpPr/>
            <p:nvPr/>
          </p:nvSpPr>
          <p:spPr bwMode="auto">
            <a:xfrm>
              <a:off x="5076056" y="3636278"/>
              <a:ext cx="3312367" cy="166172"/>
            </a:xfrm>
            <a:prstGeom prst="roundRect">
              <a:avLst>
                <a:gd name="adj" fmla="val 50000"/>
              </a:avLst>
            </a:prstGeom>
            <a:solidFill>
              <a:schemeClr val="accent2">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機器データ送受信サービス</a:t>
              </a:r>
            </a:p>
          </p:txBody>
        </p:sp>
        <p:sp>
          <p:nvSpPr>
            <p:cNvPr id="28" name="角丸四角形 27"/>
            <p:cNvSpPr/>
            <p:nvPr/>
          </p:nvSpPr>
          <p:spPr bwMode="auto">
            <a:xfrm>
              <a:off x="5004048" y="4725144"/>
              <a:ext cx="3456384" cy="288032"/>
            </a:xfrm>
            <a:prstGeom prst="roundRect">
              <a:avLst>
                <a:gd name="adj" fmla="val 50000"/>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WAN (</a:t>
              </a:r>
              <a:r>
                <a:rPr kumimoji="0" lang="ja-JP" altLang="en-US" sz="1400" b="0" i="0" u="none" strike="noStrike" cap="none" normalizeH="0" dirty="0" smtClean="0">
                  <a:ln>
                    <a:noFill/>
                  </a:ln>
                  <a:effectLst/>
                  <a:latin typeface="+mn-lt"/>
                  <a:ea typeface="+mn-ea"/>
                </a:rPr>
                <a:t>専用線</a:t>
              </a:r>
              <a:r>
                <a:rPr kumimoji="0" lang="en-US" altLang="ja-JP" sz="1400" b="0" i="0" u="none" strike="noStrike" cap="none" normalizeH="0" dirty="0" smtClean="0">
                  <a:ln>
                    <a:noFill/>
                  </a:ln>
                  <a:effectLst/>
                  <a:latin typeface="+mn-lt"/>
                  <a:ea typeface="+mn-ea"/>
                </a:rPr>
                <a:t>/VPN/Internet)</a:t>
              </a:r>
              <a:endParaRPr kumimoji="0" lang="ja-JP" altLang="en-US" sz="1400" b="0" i="0" u="none" strike="noStrike" cap="none" normalizeH="0" dirty="0" smtClean="0">
                <a:ln>
                  <a:noFill/>
                </a:ln>
                <a:effectLst/>
                <a:latin typeface="+mn-lt"/>
                <a:ea typeface="+mn-ea"/>
              </a:endParaRPr>
            </a:p>
          </p:txBody>
        </p:sp>
        <p:sp>
          <p:nvSpPr>
            <p:cNvPr id="29" name="角丸四角形 28"/>
            <p:cNvSpPr/>
            <p:nvPr/>
          </p:nvSpPr>
          <p:spPr bwMode="auto">
            <a:xfrm>
              <a:off x="5004048" y="5661248"/>
              <a:ext cx="1584176" cy="43204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effectLst/>
                  <a:latin typeface="+mn-lt"/>
                  <a:ea typeface="+mn-ea"/>
                </a:rPr>
                <a:t>オンプレミス</a:t>
              </a:r>
              <a:endParaRPr kumimoji="0" lang="en-US" altLang="ja-JP" sz="800" b="0" i="0" u="none" strike="noStrike" cap="none" normalizeH="0" dirty="0" smtClean="0">
                <a:ln>
                  <a:noFill/>
                </a:ln>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latin typeface="+mn-lt"/>
                  <a:ea typeface="+mn-ea"/>
                </a:rPr>
                <a:t>コンピューティング</a:t>
              </a:r>
              <a:endParaRPr kumimoji="0" lang="ja-JP" altLang="en-US" sz="800" b="0" i="0" u="none" strike="noStrike" cap="none" normalizeH="0" dirty="0" smtClean="0">
                <a:ln>
                  <a:noFill/>
                </a:ln>
                <a:effectLst/>
                <a:latin typeface="+mn-lt"/>
                <a:ea typeface="+mn-ea"/>
              </a:endParaRPr>
            </a:p>
          </p:txBody>
        </p:sp>
        <p:sp>
          <p:nvSpPr>
            <p:cNvPr id="30" name="雲 29"/>
            <p:cNvSpPr/>
            <p:nvPr/>
          </p:nvSpPr>
          <p:spPr bwMode="auto">
            <a:xfrm>
              <a:off x="6804248" y="5661248"/>
              <a:ext cx="1656184" cy="504056"/>
            </a:xfrm>
            <a:prstGeom prst="cloud">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dirty="0" smtClean="0">
                <a:ln>
                  <a:noFill/>
                </a:ln>
                <a:effectLst/>
                <a:latin typeface="+mn-lt"/>
                <a:ea typeface="+mn-ea"/>
              </a:endParaRPr>
            </a:p>
          </p:txBody>
        </p:sp>
        <p:sp>
          <p:nvSpPr>
            <p:cNvPr id="31" name="正方形/長方形 30"/>
            <p:cNvSpPr/>
            <p:nvPr/>
          </p:nvSpPr>
          <p:spPr>
            <a:xfrm>
              <a:off x="6948264" y="5733256"/>
              <a:ext cx="1247800" cy="363176"/>
            </a:xfrm>
            <a:prstGeom prst="rect">
              <a:avLst/>
            </a:prstGeom>
          </p:spPr>
          <p:txBody>
            <a:bodyPr wrap="square">
              <a:spAutoFit/>
            </a:bodyPr>
            <a:lstStyle/>
            <a:p>
              <a:pPr lvl="0" algn="ctr">
                <a:spcBef>
                  <a:spcPct val="20000"/>
                </a:spcBef>
              </a:pPr>
              <a:r>
                <a:rPr kumimoji="0" lang="ja-JP" altLang="en-US" sz="800" dirty="0">
                  <a:solidFill>
                    <a:prstClr val="black"/>
                  </a:solidFill>
                  <a:latin typeface="Century Gothic"/>
                  <a:ea typeface="HG丸ｺﾞｼｯｸM-PRO"/>
                </a:rPr>
                <a:t>クラウド</a:t>
              </a:r>
              <a:endParaRPr kumimoji="0" lang="en-US" altLang="ja-JP" sz="800" dirty="0">
                <a:solidFill>
                  <a:prstClr val="black"/>
                </a:solidFill>
                <a:latin typeface="Century Gothic"/>
                <a:ea typeface="HG丸ｺﾞｼｯｸM-PRO"/>
              </a:endParaRPr>
            </a:p>
            <a:p>
              <a:pPr lvl="0" algn="ctr">
                <a:spcBef>
                  <a:spcPct val="20000"/>
                </a:spcBef>
              </a:pPr>
              <a:r>
                <a:rPr kumimoji="0" lang="ja-JP" altLang="en-US" sz="800" dirty="0">
                  <a:solidFill>
                    <a:prstClr val="black"/>
                  </a:solidFill>
                  <a:latin typeface="Century Gothic"/>
                  <a:ea typeface="HG丸ｺﾞｼｯｸM-PRO"/>
                </a:rPr>
                <a:t>コンピューティング</a:t>
              </a:r>
            </a:p>
          </p:txBody>
        </p:sp>
        <p:sp>
          <p:nvSpPr>
            <p:cNvPr id="32" name="角丸四角形 31"/>
            <p:cNvSpPr/>
            <p:nvPr/>
          </p:nvSpPr>
          <p:spPr bwMode="auto">
            <a:xfrm>
              <a:off x="5004048" y="3140968"/>
              <a:ext cx="3456384" cy="288032"/>
            </a:xfrm>
            <a:prstGeom prst="roundRect">
              <a:avLst>
                <a:gd name="adj" fmla="val 50000"/>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LAN or WAN</a:t>
              </a:r>
              <a:endParaRPr kumimoji="0" lang="ja-JP" altLang="en-US" sz="1400" b="0" i="0" u="none" strike="noStrike" cap="none" normalizeH="0" dirty="0" smtClean="0">
                <a:ln>
                  <a:noFill/>
                </a:ln>
                <a:effectLst/>
                <a:latin typeface="+mn-lt"/>
                <a:ea typeface="+mn-ea"/>
              </a:endParaRPr>
            </a:p>
          </p:txBody>
        </p:sp>
        <p:cxnSp>
          <p:nvCxnSpPr>
            <p:cNvPr id="68" name="直線コネクタ 67"/>
            <p:cNvCxnSpPr>
              <a:endCxn id="29" idx="0"/>
            </p:cNvCxnSpPr>
            <p:nvPr/>
          </p:nvCxnSpPr>
          <p:spPr bwMode="auto">
            <a:xfrm flipH="1">
              <a:off x="5796136" y="5013176"/>
              <a:ext cx="936104" cy="648072"/>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69" name="直線コネクタ 68"/>
            <p:cNvCxnSpPr>
              <a:stCxn id="28" idx="2"/>
              <a:endCxn id="29" idx="0"/>
            </p:cNvCxnSpPr>
            <p:nvPr/>
          </p:nvCxnSpPr>
          <p:spPr bwMode="auto">
            <a:xfrm flipH="1">
              <a:off x="5796136" y="5013176"/>
              <a:ext cx="936104" cy="648072"/>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74" name="直線コネクタ 73"/>
            <p:cNvCxnSpPr>
              <a:stCxn id="28" idx="2"/>
              <a:endCxn id="30" idx="3"/>
            </p:cNvCxnSpPr>
            <p:nvPr/>
          </p:nvCxnSpPr>
          <p:spPr bwMode="auto">
            <a:xfrm>
              <a:off x="6732240" y="5013176"/>
              <a:ext cx="900100" cy="676892"/>
            </a:xfrm>
            <a:prstGeom prst="line">
              <a:avLst/>
            </a:prstGeom>
            <a:solidFill>
              <a:schemeClr val="bg1"/>
            </a:solidFill>
            <a:ln w="19050" cap="flat" cmpd="sng" algn="ctr">
              <a:solidFill>
                <a:srgbClr val="83A0CF"/>
              </a:solidFill>
              <a:prstDash val="solid"/>
              <a:round/>
              <a:headEnd type="none" w="med" len="med"/>
              <a:tailEnd type="none" w="med" len="med"/>
            </a:ln>
            <a:effectLst/>
          </p:spPr>
        </p:cxnSp>
        <p:sp>
          <p:nvSpPr>
            <p:cNvPr id="92" name="角丸四角形 91"/>
            <p:cNvSpPr/>
            <p:nvPr/>
          </p:nvSpPr>
          <p:spPr bwMode="auto">
            <a:xfrm>
              <a:off x="5004048" y="2420888"/>
              <a:ext cx="432048" cy="432048"/>
            </a:xfrm>
            <a:prstGeom prst="round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rgbClr val="FFFFFF"/>
                  </a:solidFill>
                  <a:effectLst/>
                  <a:latin typeface="+mn-lt"/>
                  <a:ea typeface="+mn-ea"/>
                </a:rPr>
                <a:t>IoT</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err="1" smtClean="0">
                  <a:ln>
                    <a:noFill/>
                  </a:ln>
                  <a:solidFill>
                    <a:srgbClr val="FFFFFF"/>
                  </a:solidFill>
                  <a:effectLst/>
                  <a:latin typeface="+mn-lt"/>
                  <a:ea typeface="+mn-ea"/>
                </a:rPr>
                <a:t>Dev</a:t>
              </a:r>
              <a:endParaRPr kumimoji="0" lang="ja-JP" altLang="en-US" sz="800" b="0" i="0" u="none" strike="noStrike" cap="none" normalizeH="0" dirty="0" smtClean="0">
                <a:ln>
                  <a:noFill/>
                </a:ln>
                <a:solidFill>
                  <a:srgbClr val="FFFFFF"/>
                </a:solidFill>
                <a:effectLst/>
                <a:latin typeface="+mn-lt"/>
                <a:ea typeface="+mn-ea"/>
              </a:endParaRPr>
            </a:p>
          </p:txBody>
        </p:sp>
        <p:sp>
          <p:nvSpPr>
            <p:cNvPr id="93" name="角丸四角形 92"/>
            <p:cNvSpPr/>
            <p:nvPr/>
          </p:nvSpPr>
          <p:spPr bwMode="auto">
            <a:xfrm>
              <a:off x="5508104" y="2420888"/>
              <a:ext cx="432048" cy="432048"/>
            </a:xfrm>
            <a:prstGeom prst="round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rgbClr val="FFFFFF"/>
                  </a:solidFill>
                  <a:effectLst/>
                  <a:latin typeface="+mn-lt"/>
                  <a:ea typeface="+mn-ea"/>
                </a:rPr>
                <a:t>IoT</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err="1" smtClean="0">
                  <a:ln>
                    <a:noFill/>
                  </a:ln>
                  <a:solidFill>
                    <a:srgbClr val="FFFFFF"/>
                  </a:solidFill>
                  <a:effectLst/>
                  <a:latin typeface="+mn-lt"/>
                  <a:ea typeface="+mn-ea"/>
                </a:rPr>
                <a:t>Dev</a:t>
              </a:r>
              <a:endParaRPr kumimoji="0" lang="ja-JP" altLang="en-US" sz="800" b="0" i="0" u="none" strike="noStrike" cap="none" normalizeH="0" dirty="0" smtClean="0">
                <a:ln>
                  <a:noFill/>
                </a:ln>
                <a:solidFill>
                  <a:srgbClr val="FFFFFF"/>
                </a:solidFill>
                <a:effectLst/>
                <a:latin typeface="+mn-lt"/>
                <a:ea typeface="+mn-ea"/>
              </a:endParaRPr>
            </a:p>
          </p:txBody>
        </p:sp>
        <p:sp>
          <p:nvSpPr>
            <p:cNvPr id="94" name="角丸四角形 93"/>
            <p:cNvSpPr/>
            <p:nvPr/>
          </p:nvSpPr>
          <p:spPr bwMode="auto">
            <a:xfrm>
              <a:off x="6012160" y="2420888"/>
              <a:ext cx="432048" cy="432048"/>
            </a:xfrm>
            <a:prstGeom prst="round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rgbClr val="FFFFFF"/>
                  </a:solidFill>
                  <a:effectLst/>
                  <a:latin typeface="+mn-lt"/>
                  <a:ea typeface="+mn-ea"/>
                </a:rPr>
                <a:t>IoT</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err="1" smtClean="0">
                  <a:ln>
                    <a:noFill/>
                  </a:ln>
                  <a:solidFill>
                    <a:srgbClr val="FFFFFF"/>
                  </a:solidFill>
                  <a:effectLst/>
                  <a:latin typeface="+mn-lt"/>
                  <a:ea typeface="+mn-ea"/>
                </a:rPr>
                <a:t>Dev</a:t>
              </a:r>
              <a:endParaRPr kumimoji="0" lang="ja-JP" altLang="en-US" sz="800" b="0" i="0" u="none" strike="noStrike" cap="none" normalizeH="0" dirty="0" smtClean="0">
                <a:ln>
                  <a:noFill/>
                </a:ln>
                <a:solidFill>
                  <a:srgbClr val="FFFFFF"/>
                </a:solidFill>
                <a:effectLst/>
                <a:latin typeface="+mn-lt"/>
                <a:ea typeface="+mn-ea"/>
              </a:endParaRPr>
            </a:p>
          </p:txBody>
        </p:sp>
        <p:sp>
          <p:nvSpPr>
            <p:cNvPr id="95" name="角丸四角形 94"/>
            <p:cNvSpPr/>
            <p:nvPr/>
          </p:nvSpPr>
          <p:spPr bwMode="auto">
            <a:xfrm>
              <a:off x="6516216" y="2420888"/>
              <a:ext cx="432048" cy="432048"/>
            </a:xfrm>
            <a:prstGeom prst="round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rgbClr val="FFFFFF"/>
                  </a:solidFill>
                  <a:effectLst/>
                  <a:latin typeface="+mn-lt"/>
                  <a:ea typeface="+mn-ea"/>
                </a:rPr>
                <a:t>IoT</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err="1" smtClean="0">
                  <a:ln>
                    <a:noFill/>
                  </a:ln>
                  <a:solidFill>
                    <a:srgbClr val="FFFFFF"/>
                  </a:solidFill>
                  <a:effectLst/>
                  <a:latin typeface="+mn-lt"/>
                  <a:ea typeface="+mn-ea"/>
                </a:rPr>
                <a:t>Dev</a:t>
              </a:r>
              <a:endParaRPr kumimoji="0" lang="ja-JP" altLang="en-US" sz="800" b="0" i="0" u="none" strike="noStrike" cap="none" normalizeH="0" dirty="0" smtClean="0">
                <a:ln>
                  <a:noFill/>
                </a:ln>
                <a:solidFill>
                  <a:srgbClr val="FFFFFF"/>
                </a:solidFill>
                <a:effectLst/>
                <a:latin typeface="+mn-lt"/>
                <a:ea typeface="+mn-ea"/>
              </a:endParaRPr>
            </a:p>
          </p:txBody>
        </p:sp>
        <p:sp>
          <p:nvSpPr>
            <p:cNvPr id="96" name="角丸四角形 95"/>
            <p:cNvSpPr/>
            <p:nvPr/>
          </p:nvSpPr>
          <p:spPr bwMode="auto">
            <a:xfrm>
              <a:off x="7020272" y="2420888"/>
              <a:ext cx="432048" cy="432048"/>
            </a:xfrm>
            <a:prstGeom prst="round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rgbClr val="FFFFFF"/>
                  </a:solidFill>
                  <a:effectLst/>
                  <a:latin typeface="+mn-lt"/>
                  <a:ea typeface="+mn-ea"/>
                </a:rPr>
                <a:t>IoT</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err="1" smtClean="0">
                  <a:ln>
                    <a:noFill/>
                  </a:ln>
                  <a:solidFill>
                    <a:srgbClr val="FFFFFF"/>
                  </a:solidFill>
                  <a:effectLst/>
                  <a:latin typeface="+mn-lt"/>
                  <a:ea typeface="+mn-ea"/>
                </a:rPr>
                <a:t>Dev</a:t>
              </a:r>
              <a:endParaRPr kumimoji="0" lang="ja-JP" altLang="en-US" sz="800" b="0" i="0" u="none" strike="noStrike" cap="none" normalizeH="0" dirty="0" smtClean="0">
                <a:ln>
                  <a:noFill/>
                </a:ln>
                <a:solidFill>
                  <a:srgbClr val="FFFFFF"/>
                </a:solidFill>
                <a:effectLst/>
                <a:latin typeface="+mn-lt"/>
                <a:ea typeface="+mn-ea"/>
              </a:endParaRPr>
            </a:p>
          </p:txBody>
        </p:sp>
        <p:sp>
          <p:nvSpPr>
            <p:cNvPr id="97" name="角丸四角形 96"/>
            <p:cNvSpPr/>
            <p:nvPr/>
          </p:nvSpPr>
          <p:spPr bwMode="auto">
            <a:xfrm>
              <a:off x="7524328" y="2420888"/>
              <a:ext cx="432048" cy="432048"/>
            </a:xfrm>
            <a:prstGeom prst="round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rgbClr val="FFFFFF"/>
                  </a:solidFill>
                  <a:effectLst/>
                  <a:latin typeface="+mn-lt"/>
                  <a:ea typeface="+mn-ea"/>
                </a:rPr>
                <a:t>IoT</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err="1" smtClean="0">
                  <a:ln>
                    <a:noFill/>
                  </a:ln>
                  <a:solidFill>
                    <a:srgbClr val="FFFFFF"/>
                  </a:solidFill>
                  <a:effectLst/>
                  <a:latin typeface="+mn-lt"/>
                  <a:ea typeface="+mn-ea"/>
                </a:rPr>
                <a:t>Dev</a:t>
              </a:r>
              <a:endParaRPr kumimoji="0" lang="ja-JP" altLang="en-US" sz="800" b="0" i="0" u="none" strike="noStrike" cap="none" normalizeH="0" dirty="0" smtClean="0">
                <a:ln>
                  <a:noFill/>
                </a:ln>
                <a:solidFill>
                  <a:srgbClr val="FFFFFF"/>
                </a:solidFill>
                <a:effectLst/>
                <a:latin typeface="+mn-lt"/>
                <a:ea typeface="+mn-ea"/>
              </a:endParaRPr>
            </a:p>
          </p:txBody>
        </p:sp>
        <p:sp>
          <p:nvSpPr>
            <p:cNvPr id="98" name="角丸四角形 97"/>
            <p:cNvSpPr/>
            <p:nvPr/>
          </p:nvSpPr>
          <p:spPr bwMode="auto">
            <a:xfrm>
              <a:off x="8028384" y="2420888"/>
              <a:ext cx="432048" cy="432048"/>
            </a:xfrm>
            <a:prstGeom prst="round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smtClean="0">
                  <a:ln>
                    <a:noFill/>
                  </a:ln>
                  <a:solidFill>
                    <a:srgbClr val="FFFFFF"/>
                  </a:solidFill>
                  <a:effectLst/>
                  <a:latin typeface="+mn-lt"/>
                  <a:ea typeface="+mn-ea"/>
                </a:rPr>
                <a:t>IoT</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dirty="0" err="1" smtClean="0">
                  <a:ln>
                    <a:noFill/>
                  </a:ln>
                  <a:solidFill>
                    <a:srgbClr val="FFFFFF"/>
                  </a:solidFill>
                  <a:effectLst/>
                  <a:latin typeface="+mn-lt"/>
                  <a:ea typeface="+mn-ea"/>
                </a:rPr>
                <a:t>Dev</a:t>
              </a:r>
              <a:endParaRPr kumimoji="0" lang="ja-JP" altLang="en-US" sz="800" b="0" i="0" u="none" strike="noStrike" cap="none" normalizeH="0" dirty="0" smtClean="0">
                <a:ln>
                  <a:noFill/>
                </a:ln>
                <a:solidFill>
                  <a:srgbClr val="FFFFFF"/>
                </a:solidFill>
                <a:effectLst/>
                <a:latin typeface="+mn-lt"/>
                <a:ea typeface="+mn-ea"/>
              </a:endParaRPr>
            </a:p>
          </p:txBody>
        </p:sp>
        <p:cxnSp>
          <p:nvCxnSpPr>
            <p:cNvPr id="99" name="直線コネクタ 98"/>
            <p:cNvCxnSpPr>
              <a:stCxn id="93" idx="2"/>
              <a:endCxn id="32" idx="0"/>
            </p:cNvCxnSpPr>
            <p:nvPr/>
          </p:nvCxnSpPr>
          <p:spPr bwMode="auto">
            <a:xfrm>
              <a:off x="5724128" y="2852936"/>
              <a:ext cx="1008112" cy="288032"/>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100" name="直線コネクタ 99"/>
            <p:cNvCxnSpPr>
              <a:stCxn id="92" idx="2"/>
              <a:endCxn id="32" idx="0"/>
            </p:cNvCxnSpPr>
            <p:nvPr/>
          </p:nvCxnSpPr>
          <p:spPr bwMode="auto">
            <a:xfrm>
              <a:off x="5220072" y="2852936"/>
              <a:ext cx="1512168" cy="288032"/>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101" name="直線コネクタ 100"/>
            <p:cNvCxnSpPr>
              <a:stCxn id="94" idx="2"/>
              <a:endCxn id="32" idx="0"/>
            </p:cNvCxnSpPr>
            <p:nvPr/>
          </p:nvCxnSpPr>
          <p:spPr bwMode="auto">
            <a:xfrm>
              <a:off x="6228184" y="2852936"/>
              <a:ext cx="504056" cy="288032"/>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102" name="直線コネクタ 101"/>
            <p:cNvCxnSpPr>
              <a:stCxn id="96" idx="2"/>
              <a:endCxn id="32" idx="0"/>
            </p:cNvCxnSpPr>
            <p:nvPr/>
          </p:nvCxnSpPr>
          <p:spPr bwMode="auto">
            <a:xfrm flipH="1">
              <a:off x="6732240" y="2852936"/>
              <a:ext cx="504056" cy="288032"/>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103" name="直線コネクタ 102"/>
            <p:cNvCxnSpPr>
              <a:stCxn id="95" idx="2"/>
              <a:endCxn id="32" idx="0"/>
            </p:cNvCxnSpPr>
            <p:nvPr/>
          </p:nvCxnSpPr>
          <p:spPr bwMode="auto">
            <a:xfrm>
              <a:off x="6732240" y="2852936"/>
              <a:ext cx="0" cy="288032"/>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104" name="直線コネクタ 103"/>
            <p:cNvCxnSpPr>
              <a:stCxn id="98" idx="2"/>
              <a:endCxn id="32" idx="0"/>
            </p:cNvCxnSpPr>
            <p:nvPr/>
          </p:nvCxnSpPr>
          <p:spPr bwMode="auto">
            <a:xfrm flipH="1">
              <a:off x="6732240" y="2852936"/>
              <a:ext cx="1512168" cy="288032"/>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105" name="直線コネクタ 104"/>
            <p:cNvCxnSpPr>
              <a:stCxn id="97" idx="2"/>
              <a:endCxn id="32" idx="0"/>
            </p:cNvCxnSpPr>
            <p:nvPr/>
          </p:nvCxnSpPr>
          <p:spPr bwMode="auto">
            <a:xfrm flipH="1">
              <a:off x="6732240" y="2852936"/>
              <a:ext cx="1008112" cy="288032"/>
            </a:xfrm>
            <a:prstGeom prst="line">
              <a:avLst/>
            </a:prstGeom>
            <a:solidFill>
              <a:schemeClr val="bg1"/>
            </a:solidFill>
            <a:ln w="19050" cap="flat" cmpd="sng" algn="ctr">
              <a:solidFill>
                <a:srgbClr val="83A0CF"/>
              </a:solidFill>
              <a:prstDash val="solid"/>
              <a:round/>
              <a:headEnd type="none" w="med" len="med"/>
              <a:tailEnd type="none" w="med" len="med"/>
            </a:ln>
            <a:effectLst/>
          </p:spPr>
        </p:cxnSp>
        <p:sp>
          <p:nvSpPr>
            <p:cNvPr id="113" name="左右矢印 112"/>
            <p:cNvSpPr/>
            <p:nvPr/>
          </p:nvSpPr>
          <p:spPr bwMode="auto">
            <a:xfrm>
              <a:off x="5076056" y="3861048"/>
              <a:ext cx="3312368" cy="432048"/>
            </a:xfrm>
            <a:prstGeom prst="leftRightArrow">
              <a:avLst>
                <a:gd name="adj1" fmla="val 60582"/>
                <a:gd name="adj2" fmla="val 50000"/>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rgbClr val="FFFFFF"/>
                  </a:solidFill>
                  <a:effectLst/>
                  <a:latin typeface="+mn-lt"/>
                  <a:ea typeface="+mn-ea"/>
                </a:rPr>
                <a:t>データの相互連携</a:t>
              </a:r>
            </a:p>
          </p:txBody>
        </p:sp>
        <p:cxnSp>
          <p:nvCxnSpPr>
            <p:cNvPr id="123" name="直線コネクタ 122"/>
            <p:cNvCxnSpPr>
              <a:stCxn id="19" idx="2"/>
              <a:endCxn id="28" idx="0"/>
            </p:cNvCxnSpPr>
            <p:nvPr/>
          </p:nvCxnSpPr>
          <p:spPr bwMode="auto">
            <a:xfrm>
              <a:off x="6732240" y="4581128"/>
              <a:ext cx="0" cy="144016"/>
            </a:xfrm>
            <a:prstGeom prst="line">
              <a:avLst/>
            </a:prstGeom>
            <a:solidFill>
              <a:schemeClr val="bg1"/>
            </a:solidFill>
            <a:ln w="19050" cap="flat" cmpd="sng" algn="ctr">
              <a:solidFill>
                <a:srgbClr val="83A0CF"/>
              </a:solidFill>
              <a:prstDash val="solid"/>
              <a:round/>
              <a:headEnd type="none" w="med" len="med"/>
              <a:tailEnd type="none" w="med" len="med"/>
            </a:ln>
            <a:effectLst/>
          </p:spPr>
        </p:cxnSp>
        <p:cxnSp>
          <p:nvCxnSpPr>
            <p:cNvPr id="126" name="直線コネクタ 125"/>
            <p:cNvCxnSpPr>
              <a:stCxn id="32" idx="2"/>
              <a:endCxn id="19" idx="0"/>
            </p:cNvCxnSpPr>
            <p:nvPr/>
          </p:nvCxnSpPr>
          <p:spPr bwMode="auto">
            <a:xfrm>
              <a:off x="6732240" y="3429000"/>
              <a:ext cx="0" cy="144016"/>
            </a:xfrm>
            <a:prstGeom prst="line">
              <a:avLst/>
            </a:prstGeom>
            <a:solidFill>
              <a:schemeClr val="bg1"/>
            </a:solidFill>
            <a:ln w="19050" cap="flat" cmpd="sng" algn="ctr">
              <a:solidFill>
                <a:srgbClr val="83A0CF"/>
              </a:solidFill>
              <a:prstDash val="solid"/>
              <a:round/>
              <a:headEnd type="none" w="med" len="med"/>
              <a:tailEnd type="none" w="med" len="med"/>
            </a:ln>
            <a:effectLst/>
          </p:spPr>
        </p:cxnSp>
        <p:sp>
          <p:nvSpPr>
            <p:cNvPr id="133" name="角丸四角形 132"/>
            <p:cNvSpPr/>
            <p:nvPr/>
          </p:nvSpPr>
          <p:spPr bwMode="auto">
            <a:xfrm>
              <a:off x="5004048" y="1844824"/>
              <a:ext cx="1440160" cy="43204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smtClean="0">
                  <a:latin typeface="+mn-lt"/>
                  <a:ea typeface="+mn-ea"/>
                </a:rPr>
                <a:t>農業</a:t>
              </a:r>
              <a:endParaRPr kumimoji="0" lang="ja-JP" altLang="en-US" sz="800" b="0" i="0" u="none" strike="noStrike" cap="none" normalizeH="0" dirty="0" smtClean="0">
                <a:ln>
                  <a:noFill/>
                </a:ln>
                <a:effectLst/>
                <a:latin typeface="+mn-lt"/>
                <a:ea typeface="+mn-ea"/>
              </a:endParaRPr>
            </a:p>
          </p:txBody>
        </p:sp>
        <p:sp>
          <p:nvSpPr>
            <p:cNvPr id="134" name="角丸四角形 133"/>
            <p:cNvSpPr/>
            <p:nvPr/>
          </p:nvSpPr>
          <p:spPr bwMode="auto">
            <a:xfrm>
              <a:off x="6516216" y="1844824"/>
              <a:ext cx="936104" cy="43204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effectLst/>
                  <a:latin typeface="+mn-lt"/>
                  <a:ea typeface="+mn-ea"/>
                </a:rPr>
                <a:t>製造</a:t>
              </a:r>
            </a:p>
          </p:txBody>
        </p:sp>
        <p:sp>
          <p:nvSpPr>
            <p:cNvPr id="135" name="角丸四角形 134"/>
            <p:cNvSpPr/>
            <p:nvPr/>
          </p:nvSpPr>
          <p:spPr bwMode="auto">
            <a:xfrm>
              <a:off x="7524328" y="1844824"/>
              <a:ext cx="936104" cy="432048"/>
            </a:xfrm>
            <a:prstGeom prst="round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effectLst/>
                  <a:latin typeface="+mn-lt"/>
                  <a:ea typeface="+mn-ea"/>
                </a:rPr>
                <a:t>物流</a:t>
              </a:r>
            </a:p>
          </p:txBody>
        </p:sp>
        <p:sp>
          <p:nvSpPr>
            <p:cNvPr id="137" name="テキスト ボックス 136"/>
            <p:cNvSpPr txBox="1"/>
            <p:nvPr/>
          </p:nvSpPr>
          <p:spPr>
            <a:xfrm>
              <a:off x="5292080" y="1188006"/>
              <a:ext cx="2985989" cy="369332"/>
            </a:xfrm>
            <a:prstGeom prst="rect">
              <a:avLst/>
            </a:prstGeom>
            <a:noFill/>
          </p:spPr>
          <p:txBody>
            <a:bodyPr wrap="none" rtlCol="0">
              <a:spAutoFit/>
            </a:bodyPr>
            <a:lstStyle/>
            <a:p>
              <a:r>
                <a:rPr kumimoji="1" lang="en-US" altLang="ja-JP" dirty="0" smtClean="0">
                  <a:latin typeface="+mn-lt"/>
                  <a:ea typeface="+mn-ea"/>
                </a:rPr>
                <a:t>IoT/M2M</a:t>
              </a:r>
              <a:r>
                <a:rPr kumimoji="1" lang="ja-JP" altLang="en-US" dirty="0" smtClean="0">
                  <a:latin typeface="+mn-lt"/>
                  <a:ea typeface="+mn-ea"/>
                </a:rPr>
                <a:t>プラットフォーム</a:t>
              </a:r>
            </a:p>
          </p:txBody>
        </p:sp>
      </p:grpSp>
      <p:sp>
        <p:nvSpPr>
          <p:cNvPr id="148" name="角丸四角形 147"/>
          <p:cNvSpPr/>
          <p:nvPr/>
        </p:nvSpPr>
        <p:spPr bwMode="auto">
          <a:xfrm>
            <a:off x="3203848" y="3068960"/>
            <a:ext cx="936104" cy="288032"/>
          </a:xfrm>
          <a:prstGeom prst="roundRect">
            <a:avLst>
              <a:gd name="adj" fmla="val 50000"/>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LAN</a:t>
            </a:r>
            <a:endParaRPr kumimoji="0" lang="ja-JP" altLang="en-US" sz="1400" b="0" i="0" u="none" strike="noStrike" cap="none" normalizeH="0" dirty="0" smtClean="0">
              <a:ln>
                <a:noFill/>
              </a:ln>
              <a:effectLst/>
              <a:latin typeface="+mn-lt"/>
              <a:ea typeface="+mn-ea"/>
            </a:endParaRPr>
          </a:p>
        </p:txBody>
      </p:sp>
      <p:cxnSp>
        <p:nvCxnSpPr>
          <p:cNvPr id="170" name="直線コネクタ 169"/>
          <p:cNvCxnSpPr>
            <a:stCxn id="16" idx="2"/>
            <a:endCxn id="176" idx="0"/>
          </p:cNvCxnSpPr>
          <p:nvPr/>
        </p:nvCxnSpPr>
        <p:spPr bwMode="auto">
          <a:xfrm flipH="1">
            <a:off x="2663788" y="2852936"/>
            <a:ext cx="252028" cy="216024"/>
          </a:xfrm>
          <a:prstGeom prst="line">
            <a:avLst/>
          </a:prstGeom>
          <a:solidFill>
            <a:schemeClr val="bg1"/>
          </a:solidFill>
          <a:ln w="19050" cap="flat" cmpd="sng" algn="ctr">
            <a:solidFill>
              <a:srgbClr val="83A0CF"/>
            </a:solidFill>
            <a:prstDash val="solid"/>
            <a:round/>
            <a:headEnd type="none" w="med" len="med"/>
            <a:tailEnd type="none" w="med" len="med"/>
          </a:ln>
          <a:effectLst/>
        </p:spPr>
      </p:cxnSp>
      <p:sp>
        <p:nvSpPr>
          <p:cNvPr id="176" name="角丸四角形 175"/>
          <p:cNvSpPr/>
          <p:nvPr/>
        </p:nvSpPr>
        <p:spPr bwMode="auto">
          <a:xfrm>
            <a:off x="2195736" y="3068960"/>
            <a:ext cx="936104" cy="288032"/>
          </a:xfrm>
          <a:prstGeom prst="roundRect">
            <a:avLst>
              <a:gd name="adj" fmla="val 50000"/>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LAN</a:t>
            </a:r>
            <a:endParaRPr kumimoji="0" lang="ja-JP" altLang="en-US" sz="1400" b="0" i="0" u="none" strike="noStrike" cap="none" normalizeH="0" dirty="0" smtClean="0">
              <a:ln>
                <a:noFill/>
              </a:ln>
              <a:effectLst/>
              <a:latin typeface="+mn-lt"/>
              <a:ea typeface="+mn-ea"/>
            </a:endParaRPr>
          </a:p>
        </p:txBody>
      </p:sp>
      <p:cxnSp>
        <p:nvCxnSpPr>
          <p:cNvPr id="183" name="直線コネクタ 182"/>
          <p:cNvCxnSpPr>
            <a:stCxn id="176" idx="2"/>
            <a:endCxn id="4" idx="0"/>
          </p:cNvCxnSpPr>
          <p:nvPr/>
        </p:nvCxnSpPr>
        <p:spPr bwMode="auto">
          <a:xfrm flipH="1">
            <a:off x="2411760" y="3356992"/>
            <a:ext cx="252028" cy="360040"/>
          </a:xfrm>
          <a:prstGeom prst="line">
            <a:avLst/>
          </a:prstGeom>
          <a:solidFill>
            <a:schemeClr val="bg1"/>
          </a:solidFill>
          <a:ln w="19050" cap="flat" cmpd="sng" algn="ctr">
            <a:solidFill>
              <a:srgbClr val="83A0CF"/>
            </a:solidFill>
            <a:prstDash val="solid"/>
            <a:round/>
            <a:headEnd type="none" w="med" len="med"/>
            <a:tailEnd type="none" w="med" len="med"/>
          </a:ln>
          <a:effectLst/>
        </p:spPr>
      </p:cxnSp>
      <p:sp>
        <p:nvSpPr>
          <p:cNvPr id="205" name="角丸四角形 204"/>
          <p:cNvSpPr/>
          <p:nvPr/>
        </p:nvSpPr>
        <p:spPr bwMode="auto">
          <a:xfrm>
            <a:off x="683568" y="3068960"/>
            <a:ext cx="936104" cy="288032"/>
          </a:xfrm>
          <a:prstGeom prst="roundRect">
            <a:avLst>
              <a:gd name="adj" fmla="val 50000"/>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LAN</a:t>
            </a:r>
            <a:endParaRPr kumimoji="0" lang="ja-JP" altLang="en-US" sz="1400" b="0" i="0" u="none" strike="noStrike" cap="none" normalizeH="0" dirty="0" smtClean="0">
              <a:ln>
                <a:noFill/>
              </a:ln>
              <a:effectLst/>
              <a:latin typeface="+mn-lt"/>
              <a:ea typeface="+mn-ea"/>
            </a:endParaRPr>
          </a:p>
        </p:txBody>
      </p:sp>
      <p:cxnSp>
        <p:nvCxnSpPr>
          <p:cNvPr id="213" name="直線コネクタ 212"/>
          <p:cNvCxnSpPr>
            <a:stCxn id="205" idx="2"/>
            <a:endCxn id="4" idx="0"/>
          </p:cNvCxnSpPr>
          <p:nvPr/>
        </p:nvCxnSpPr>
        <p:spPr bwMode="auto">
          <a:xfrm>
            <a:off x="1151620" y="3356992"/>
            <a:ext cx="1260140" cy="360040"/>
          </a:xfrm>
          <a:prstGeom prst="line">
            <a:avLst/>
          </a:prstGeom>
          <a:solidFill>
            <a:schemeClr val="bg1"/>
          </a:solidFill>
          <a:ln w="19050" cap="flat" cmpd="sng" algn="ctr">
            <a:solidFill>
              <a:srgbClr val="83A0CF"/>
            </a:solidFill>
            <a:prstDash val="solid"/>
            <a:round/>
            <a:headEnd type="none" w="med" len="med"/>
            <a:tailEnd type="none" w="med" len="med"/>
          </a:ln>
          <a:effectLst/>
        </p:spPr>
      </p:cxnSp>
    </p:spTree>
    <p:extLst>
      <p:ext uri="{BB962C8B-B14F-4D97-AF65-F5344CB8AC3E}">
        <p14:creationId xmlns:p14="http://schemas.microsoft.com/office/powerpoint/2010/main" val="1655040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p:tgtEl>
                                          <p:spTgt spid="138"/>
                                        </p:tgtEl>
                                        <p:attrNameLst>
                                          <p:attrName>ppt_x</p:attrName>
                                        </p:attrNameLst>
                                      </p:cBhvr>
                                      <p:tavLst>
                                        <p:tav tm="0">
                                          <p:val>
                                            <p:strVal val="#ppt_x-#ppt_w*1.125000"/>
                                          </p:val>
                                        </p:tav>
                                        <p:tav tm="100000">
                                          <p:val>
                                            <p:strVal val="#ppt_x"/>
                                          </p:val>
                                        </p:tav>
                                      </p:tavLst>
                                    </p:anim>
                                    <p:animEffect transition="in" filter="wipe(right)">
                                      <p:cBhvr>
                                        <p:cTn id="8"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bwMode="auto">
          <a:xfrm>
            <a:off x="4932040" y="892064"/>
            <a:ext cx="3960440" cy="3096344"/>
          </a:xfrm>
          <a:prstGeom prst="roundRect">
            <a:avLst>
              <a:gd name="adj" fmla="val 0"/>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HGP創英角ｺﾞｼｯｸUB"/>
                <a:ea typeface="HGP創英角ｺﾞｼｯｸUB"/>
                <a:cs typeface="HGP創英角ｺﾞｼｯｸUB"/>
              </a:rPr>
              <a:t>モバイルネットワーク環境</a:t>
            </a:r>
            <a:endParaRPr kumimoji="0" lang="en-US" altLang="ja-JP" sz="2000" b="0" i="0" u="none" strike="noStrike" cap="none" normalizeH="0" dirty="0" smtClean="0">
              <a:ln>
                <a:noFill/>
              </a:ln>
              <a:solidFill>
                <a:schemeClr val="bg1"/>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HGP創英角ｺﾞｼｯｸUB"/>
                <a:ea typeface="HGP創英角ｺﾞｼｯｸUB"/>
                <a:cs typeface="HGP創英角ｺﾞｼｯｸUB"/>
              </a:rPr>
              <a:t>利用環境の充実とコスト低下</a:t>
            </a:r>
          </a:p>
        </p:txBody>
      </p:sp>
      <p:sp>
        <p:nvSpPr>
          <p:cNvPr id="4" name="タイトル 3"/>
          <p:cNvSpPr>
            <a:spLocks noGrp="1"/>
          </p:cNvSpPr>
          <p:nvPr>
            <p:ph type="title"/>
          </p:nvPr>
        </p:nvSpPr>
        <p:spPr>
          <a:xfrm>
            <a:off x="152400" y="152400"/>
            <a:ext cx="8884096" cy="533400"/>
          </a:xfrm>
        </p:spPr>
        <p:txBody>
          <a:bodyPr/>
          <a:lstStyle/>
          <a:p>
            <a:r>
              <a:rPr kumimoji="1" lang="ja-JP" altLang="en-US" sz="2800" dirty="0" smtClean="0"/>
              <a:t>なぜ、いま</a:t>
            </a:r>
            <a:r>
              <a:rPr kumimoji="1" lang="en-US" altLang="ja-JP" sz="2800" dirty="0" smtClean="0"/>
              <a:t>IoT</a:t>
            </a:r>
            <a:r>
              <a:rPr kumimoji="1" lang="ja-JP" altLang="en-US" sz="2800" dirty="0" smtClean="0"/>
              <a:t>なのか</a:t>
            </a:r>
            <a:endParaRPr kumimoji="1" lang="ja-JP" altLang="en-US" sz="2800" dirty="0"/>
          </a:p>
        </p:txBody>
      </p:sp>
      <p:pic>
        <p:nvPicPr>
          <p:cNvPr id="5" name="図 4" descr="cover01_img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892064"/>
            <a:ext cx="4320480" cy="3074187"/>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a:xfrm>
            <a:off x="251520" y="3988408"/>
            <a:ext cx="3960440" cy="246221"/>
          </a:xfrm>
          <a:prstGeom prst="rect">
            <a:avLst/>
          </a:prstGeom>
        </p:spPr>
        <p:txBody>
          <a:bodyPr wrap="square">
            <a:spAutoFit/>
          </a:bodyPr>
          <a:lstStyle/>
          <a:p>
            <a:r>
              <a:rPr lang="en-US" altLang="ja-JP" sz="1000" dirty="0"/>
              <a:t>http://</a:t>
            </a:r>
            <a:r>
              <a:rPr lang="en-US" altLang="ja-JP" sz="1000" dirty="0" err="1"/>
              <a:t>www.cisco-inspire.jp</a:t>
            </a:r>
            <a:r>
              <a:rPr lang="en-US" altLang="ja-JP" sz="1000" dirty="0"/>
              <a:t>/archives/archives/tag/fog-computing</a:t>
            </a:r>
            <a:endParaRPr lang="ja-JP" altLang="en-US" sz="1000" dirty="0"/>
          </a:p>
        </p:txBody>
      </p:sp>
      <p:grpSp>
        <p:nvGrpSpPr>
          <p:cNvPr id="15" name="図形グループ 14"/>
          <p:cNvGrpSpPr/>
          <p:nvPr/>
        </p:nvGrpSpPr>
        <p:grpSpPr>
          <a:xfrm>
            <a:off x="323528" y="4348448"/>
            <a:ext cx="8568952" cy="1872208"/>
            <a:chOff x="323528" y="4581128"/>
            <a:chExt cx="8568952" cy="1872208"/>
          </a:xfrm>
        </p:grpSpPr>
        <p:sp>
          <p:nvSpPr>
            <p:cNvPr id="8" name="角丸四角形 7"/>
            <p:cNvSpPr/>
            <p:nvPr/>
          </p:nvSpPr>
          <p:spPr bwMode="auto">
            <a:xfrm>
              <a:off x="323528" y="4581128"/>
              <a:ext cx="8568952" cy="1872208"/>
            </a:xfrm>
            <a:prstGeom prst="roundRect">
              <a:avLst>
                <a:gd name="adj" fmla="val 11579"/>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9" name="角丸四角形 8"/>
            <p:cNvSpPr/>
            <p:nvPr/>
          </p:nvSpPr>
          <p:spPr bwMode="auto">
            <a:xfrm>
              <a:off x="467544" y="5013176"/>
              <a:ext cx="5256584" cy="1440160"/>
            </a:xfrm>
            <a:prstGeom prst="roundRect">
              <a:avLst>
                <a:gd name="adj" fmla="val 11579"/>
              </a:avLst>
            </a:prstGeom>
            <a:solidFill>
              <a:srgbClr val="FFA89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0" name="角丸四角形 9"/>
            <p:cNvSpPr/>
            <p:nvPr/>
          </p:nvSpPr>
          <p:spPr bwMode="auto">
            <a:xfrm>
              <a:off x="611560" y="5301208"/>
              <a:ext cx="3024336" cy="1152128"/>
            </a:xfrm>
            <a:prstGeom prst="roundRect">
              <a:avLst>
                <a:gd name="adj" fmla="val 11579"/>
              </a:avLst>
            </a:prstGeom>
            <a:solidFill>
              <a:srgbClr val="5F84C1"/>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effectLst/>
                <a:latin typeface="+mn-lt"/>
                <a:ea typeface="+mn-ea"/>
              </a:endParaRPr>
            </a:p>
          </p:txBody>
        </p:sp>
        <p:sp>
          <p:nvSpPr>
            <p:cNvPr id="11" name="テキスト ボックス 10"/>
            <p:cNvSpPr txBox="1"/>
            <p:nvPr/>
          </p:nvSpPr>
          <p:spPr>
            <a:xfrm>
              <a:off x="2339752" y="5517232"/>
              <a:ext cx="1147820" cy="707886"/>
            </a:xfrm>
            <a:prstGeom prst="rect">
              <a:avLst/>
            </a:prstGeom>
            <a:noFill/>
          </p:spPr>
          <p:txBody>
            <a:bodyPr wrap="none" rtlCol="0">
              <a:spAutoFit/>
            </a:bodyPr>
            <a:lstStyle/>
            <a:p>
              <a:pPr algn="ctr"/>
              <a:r>
                <a:rPr kumimoji="1" lang="en-US" altLang="ja-JP" sz="3200" dirty="0" smtClean="0">
                  <a:solidFill>
                    <a:srgbClr val="FFFFFF"/>
                  </a:solidFill>
                  <a:latin typeface="+mn-lt"/>
                  <a:ea typeface="+mn-ea"/>
                </a:rPr>
                <a:t>H2M</a:t>
              </a:r>
            </a:p>
            <a:p>
              <a:r>
                <a:rPr lang="en-US" altLang="ja-JP" sz="800" dirty="0" smtClean="0">
                  <a:solidFill>
                    <a:srgbClr val="FFFFFF"/>
                  </a:solidFill>
                  <a:latin typeface="+mn-lt"/>
                  <a:ea typeface="+mn-ea"/>
                </a:rPr>
                <a:t>Human to Machine</a:t>
              </a:r>
              <a:endParaRPr kumimoji="1" lang="ja-JP" altLang="en-US" sz="800" dirty="0" smtClean="0">
                <a:solidFill>
                  <a:srgbClr val="FFFFFF"/>
                </a:solidFill>
                <a:latin typeface="+mn-lt"/>
                <a:ea typeface="+mn-ea"/>
              </a:endParaRPr>
            </a:p>
          </p:txBody>
        </p:sp>
        <p:sp>
          <p:nvSpPr>
            <p:cNvPr id="12" name="角丸四角形 11"/>
            <p:cNvSpPr/>
            <p:nvPr/>
          </p:nvSpPr>
          <p:spPr bwMode="auto">
            <a:xfrm>
              <a:off x="755576" y="5589240"/>
              <a:ext cx="1440160" cy="864096"/>
            </a:xfrm>
            <a:prstGeom prst="roundRect">
              <a:avLst>
                <a:gd name="adj" fmla="val 11579"/>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H2H</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dirty="0" smtClean="0">
                  <a:solidFill>
                    <a:schemeClr val="bg1"/>
                  </a:solidFill>
                  <a:latin typeface="+mn-lt"/>
                  <a:ea typeface="+mn-ea"/>
                </a:rPr>
                <a:t>Human to Human</a:t>
              </a:r>
              <a:endParaRPr kumimoji="0" lang="ja-JP" altLang="en-US" sz="800" b="0" i="0" u="none" strike="noStrike" cap="none" normalizeH="0" dirty="0" smtClean="0">
                <a:ln>
                  <a:noFill/>
                </a:ln>
                <a:solidFill>
                  <a:schemeClr val="bg1"/>
                </a:solidFill>
                <a:effectLst/>
                <a:latin typeface="+mn-lt"/>
                <a:ea typeface="+mn-ea"/>
              </a:endParaRPr>
            </a:p>
          </p:txBody>
        </p:sp>
        <p:sp>
          <p:nvSpPr>
            <p:cNvPr id="13" name="テキスト ボックス 12"/>
            <p:cNvSpPr txBox="1"/>
            <p:nvPr/>
          </p:nvSpPr>
          <p:spPr>
            <a:xfrm>
              <a:off x="4067944" y="5373216"/>
              <a:ext cx="1229573" cy="707886"/>
            </a:xfrm>
            <a:prstGeom prst="rect">
              <a:avLst/>
            </a:prstGeom>
            <a:noFill/>
          </p:spPr>
          <p:txBody>
            <a:bodyPr wrap="none" rtlCol="0">
              <a:spAutoFit/>
            </a:bodyPr>
            <a:lstStyle/>
            <a:p>
              <a:pPr algn="ctr"/>
              <a:r>
                <a:rPr kumimoji="1" lang="en-US" altLang="ja-JP" sz="3200" dirty="0" smtClean="0">
                  <a:solidFill>
                    <a:schemeClr val="bg1"/>
                  </a:solidFill>
                  <a:latin typeface="+mn-lt"/>
                  <a:ea typeface="+mn-ea"/>
                </a:rPr>
                <a:t>M2M</a:t>
              </a:r>
            </a:p>
            <a:p>
              <a:pPr algn="ctr"/>
              <a:r>
                <a:rPr lang="en-US" altLang="ja-JP" sz="800" dirty="0" smtClean="0">
                  <a:solidFill>
                    <a:schemeClr val="bg1"/>
                  </a:solidFill>
                  <a:latin typeface="+mn-lt"/>
                  <a:ea typeface="+mn-ea"/>
                </a:rPr>
                <a:t>Machine to Machine</a:t>
              </a:r>
              <a:endParaRPr kumimoji="1" lang="ja-JP" altLang="en-US" sz="800" dirty="0" smtClean="0">
                <a:solidFill>
                  <a:schemeClr val="bg1"/>
                </a:solidFill>
                <a:latin typeface="+mn-lt"/>
                <a:ea typeface="+mn-ea"/>
              </a:endParaRPr>
            </a:p>
          </p:txBody>
        </p:sp>
        <p:sp>
          <p:nvSpPr>
            <p:cNvPr id="14" name="テキスト ボックス 13"/>
            <p:cNvSpPr txBox="1"/>
            <p:nvPr/>
          </p:nvSpPr>
          <p:spPr>
            <a:xfrm>
              <a:off x="6789073" y="5085184"/>
              <a:ext cx="1023287" cy="954107"/>
            </a:xfrm>
            <a:prstGeom prst="rect">
              <a:avLst/>
            </a:prstGeom>
            <a:noFill/>
          </p:spPr>
          <p:txBody>
            <a:bodyPr wrap="none" rtlCol="0">
              <a:spAutoFit/>
            </a:bodyPr>
            <a:lstStyle/>
            <a:p>
              <a:pPr algn="ctr"/>
              <a:r>
                <a:rPr kumimoji="1" lang="en-US" altLang="ja-JP" sz="4800" dirty="0" smtClean="0">
                  <a:solidFill>
                    <a:schemeClr val="bg1"/>
                  </a:solidFill>
                  <a:latin typeface="+mn-lt"/>
                  <a:ea typeface="+mn-ea"/>
                </a:rPr>
                <a:t>IoT</a:t>
              </a:r>
            </a:p>
            <a:p>
              <a:pPr algn="ctr"/>
              <a:r>
                <a:rPr lang="en-US" altLang="ja-JP" sz="800" dirty="0" smtClean="0">
                  <a:solidFill>
                    <a:schemeClr val="bg1"/>
                  </a:solidFill>
                  <a:latin typeface="+mn-lt"/>
                  <a:ea typeface="+mn-ea"/>
                </a:rPr>
                <a:t>Internet of Things</a:t>
              </a:r>
              <a:endParaRPr kumimoji="1" lang="ja-JP" altLang="en-US" sz="800" dirty="0" smtClean="0">
                <a:solidFill>
                  <a:schemeClr val="bg1"/>
                </a:solidFill>
                <a:latin typeface="+mn-lt"/>
                <a:ea typeface="+mn-ea"/>
              </a:endParaRPr>
            </a:p>
          </p:txBody>
        </p:sp>
      </p:grpSp>
      <p:sp>
        <p:nvSpPr>
          <p:cNvPr id="16" name="テキスト ボックス 15"/>
          <p:cNvSpPr txBox="1"/>
          <p:nvPr/>
        </p:nvSpPr>
        <p:spPr>
          <a:xfrm>
            <a:off x="5128077" y="3031220"/>
            <a:ext cx="3558724" cy="738664"/>
          </a:xfrm>
          <a:prstGeom prst="rect">
            <a:avLst/>
          </a:prstGeom>
          <a:solidFill>
            <a:srgbClr val="33ACBD"/>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charset="2"/>
              <a:buChar char="v"/>
            </a:pPr>
            <a:r>
              <a:rPr lang="ja-JP" altLang="en-US" sz="1400" dirty="0" smtClean="0">
                <a:solidFill>
                  <a:schemeClr val="bg1"/>
                </a:solidFill>
                <a:latin typeface="HGP創英角ｺﾞｼｯｸUB"/>
                <a:ea typeface="HGP創英角ｺﾞｼｯｸUB"/>
                <a:cs typeface="HGP創英角ｺﾞｼｯｸUB"/>
              </a:rPr>
              <a:t>コンピューター</a:t>
            </a:r>
            <a:r>
              <a:rPr lang="ja-JP" altLang="en-US" sz="1400" dirty="0">
                <a:solidFill>
                  <a:schemeClr val="bg1"/>
                </a:solidFill>
                <a:latin typeface="HGP創英角ｺﾞｼｯｸUB"/>
                <a:ea typeface="HGP創英角ｺﾞｼｯｸUB"/>
                <a:cs typeface="HGP創英角ｺﾞｼｯｸUB"/>
              </a:rPr>
              <a:t>機器の高性能・低価格化</a:t>
            </a:r>
          </a:p>
          <a:p>
            <a:pPr marL="285750" indent="-285750">
              <a:buFont typeface="Wingdings" charset="2"/>
              <a:buChar char="v"/>
            </a:pPr>
            <a:r>
              <a:rPr lang="ja-JP" altLang="en-US" sz="1400" dirty="0">
                <a:solidFill>
                  <a:schemeClr val="bg1"/>
                </a:solidFill>
                <a:latin typeface="HGP創英角ｺﾞｼｯｸUB"/>
                <a:ea typeface="HGP創英角ｺﾞｼｯｸUB"/>
                <a:cs typeface="HGP創英角ｺﾞｼｯｸUB"/>
              </a:rPr>
              <a:t>利用・分析ソフトウエア技術の進歩</a:t>
            </a:r>
            <a:endParaRPr lang="en-US" altLang="ja-JP" sz="1400" dirty="0">
              <a:solidFill>
                <a:schemeClr val="bg1"/>
              </a:solidFill>
              <a:latin typeface="HGP創英角ｺﾞｼｯｸUB"/>
              <a:ea typeface="HGP創英角ｺﾞｼｯｸUB"/>
              <a:cs typeface="HGP創英角ｺﾞｼｯｸUB"/>
            </a:endParaRPr>
          </a:p>
          <a:p>
            <a:pPr marL="285750" indent="-285750">
              <a:buFont typeface="Wingdings" charset="2"/>
              <a:buChar char="v"/>
            </a:pPr>
            <a:r>
              <a:rPr lang="ja-JP" altLang="en-US" sz="1400" dirty="0" smtClean="0">
                <a:solidFill>
                  <a:schemeClr val="bg1"/>
                </a:solidFill>
                <a:latin typeface="HGP創英角ｺﾞｼｯｸUB"/>
                <a:ea typeface="HGP創英角ｺﾞｼｯｸUB"/>
                <a:cs typeface="HGP創英角ｺﾞｼｯｸUB"/>
              </a:rPr>
              <a:t>クラウド</a:t>
            </a:r>
            <a:r>
              <a:rPr lang="ja-JP" altLang="en-US" sz="1400" dirty="0">
                <a:solidFill>
                  <a:schemeClr val="bg1"/>
                </a:solidFill>
                <a:latin typeface="HGP創英角ｺﾞｼｯｸUB"/>
                <a:ea typeface="HGP創英角ｺﾞｼｯｸUB"/>
                <a:cs typeface="HGP創英角ｺﾞｼｯｸUB"/>
              </a:rPr>
              <a:t>・コンピューティングの</a:t>
            </a:r>
            <a:r>
              <a:rPr lang="ja-JP" altLang="en-US" sz="1400" dirty="0" smtClean="0">
                <a:solidFill>
                  <a:schemeClr val="bg1"/>
                </a:solidFill>
                <a:latin typeface="HGP創英角ｺﾞｼｯｸUB"/>
                <a:ea typeface="HGP創英角ｺﾞｼｯｸUB"/>
                <a:cs typeface="HGP創英角ｺﾞｼｯｸUB"/>
              </a:rPr>
              <a:t>普及</a:t>
            </a:r>
            <a:endParaRPr lang="en-US" altLang="ja-JP" sz="1400" dirty="0">
              <a:solidFill>
                <a:schemeClr val="bg1"/>
              </a:solidFill>
              <a:latin typeface="HGP創英角ｺﾞｼｯｸUB"/>
              <a:ea typeface="HGP創英角ｺﾞｼｯｸUB"/>
              <a:cs typeface="HGP創英角ｺﾞｼｯｸUB"/>
            </a:endParaRPr>
          </a:p>
        </p:txBody>
      </p:sp>
      <p:sp>
        <p:nvSpPr>
          <p:cNvPr id="21" name="テキスト ボックス 20"/>
          <p:cNvSpPr txBox="1"/>
          <p:nvPr/>
        </p:nvSpPr>
        <p:spPr>
          <a:xfrm>
            <a:off x="5128077" y="1100761"/>
            <a:ext cx="3558724" cy="738664"/>
          </a:xfrm>
          <a:prstGeom prst="rect">
            <a:avLst/>
          </a:prstGeom>
          <a:solidFill>
            <a:srgbClr val="33ACBD"/>
          </a:solidFill>
          <a:effectLst>
            <a:outerShdw blurRad="50800" dist="38100" dir="2700000" algn="tl" rotWithShape="0">
              <a:prstClr val="black">
                <a:alpha val="40000"/>
              </a:prstClr>
            </a:outerShdw>
          </a:effectLst>
        </p:spPr>
        <p:txBody>
          <a:bodyPr wrap="square" rtlCol="0">
            <a:spAutoFit/>
          </a:bodyPr>
          <a:lstStyle/>
          <a:p>
            <a:pPr marL="285750" indent="-285750">
              <a:buFont typeface="Wingdings" charset="2"/>
              <a:buChar char="v"/>
            </a:pPr>
            <a:r>
              <a:rPr lang="ja-JP" altLang="en-US" sz="1400" dirty="0">
                <a:solidFill>
                  <a:schemeClr val="bg1"/>
                </a:solidFill>
                <a:latin typeface="HGP創英角ｺﾞｼｯｸUB"/>
                <a:ea typeface="HGP創英角ｺﾞｼｯｸUB"/>
                <a:cs typeface="HGP創英角ｺﾞｼｯｸUB"/>
              </a:rPr>
              <a:t>スマートデバイスの</a:t>
            </a:r>
            <a:r>
              <a:rPr lang="ja-JP" altLang="en-US" sz="1400" dirty="0" smtClean="0">
                <a:solidFill>
                  <a:schemeClr val="bg1"/>
                </a:solidFill>
                <a:latin typeface="HGP創英角ｺﾞｼｯｸUB"/>
                <a:ea typeface="HGP創英角ｺﾞｼｯｸUB"/>
                <a:cs typeface="HGP創英角ｺﾞｼｯｸUB"/>
              </a:rPr>
              <a:t>普及</a:t>
            </a:r>
            <a:endParaRPr lang="en-US" altLang="ja-JP" sz="1400" dirty="0" smtClean="0">
              <a:solidFill>
                <a:schemeClr val="bg1"/>
              </a:solidFill>
              <a:latin typeface="HGP創英角ｺﾞｼｯｸUB"/>
              <a:ea typeface="HGP創英角ｺﾞｼｯｸUB"/>
              <a:cs typeface="HGP創英角ｺﾞｼｯｸUB"/>
            </a:endParaRPr>
          </a:p>
          <a:p>
            <a:pPr marL="285750" indent="-285750">
              <a:buFont typeface="Wingdings" charset="2"/>
              <a:buChar char="v"/>
            </a:pPr>
            <a:r>
              <a:rPr lang="ja-JP" altLang="en-US" sz="1400" dirty="0" smtClean="0">
                <a:solidFill>
                  <a:schemeClr val="bg1"/>
                </a:solidFill>
                <a:latin typeface="HGP創英角ｺﾞｼｯｸUB"/>
                <a:ea typeface="HGP創英角ｺﾞｼｯｸUB"/>
                <a:cs typeface="HGP創英角ｺﾞｼｯｸUB"/>
              </a:rPr>
              <a:t>センサーの多様化と小型化・低価格化</a:t>
            </a:r>
            <a:endParaRPr lang="en-US" altLang="ja-JP" sz="1400" dirty="0">
              <a:solidFill>
                <a:schemeClr val="bg1"/>
              </a:solidFill>
              <a:latin typeface="HGP創英角ｺﾞｼｯｸUB"/>
              <a:ea typeface="HGP創英角ｺﾞｼｯｸUB"/>
              <a:cs typeface="HGP創英角ｺﾞｼｯｸUB"/>
            </a:endParaRPr>
          </a:p>
          <a:p>
            <a:pPr marL="285750" indent="-285750">
              <a:buFont typeface="Wingdings" charset="2"/>
              <a:buChar char="v"/>
            </a:pPr>
            <a:r>
              <a:rPr kumimoji="1" lang="ja-JP" altLang="en-US" sz="1400" dirty="0" smtClean="0">
                <a:solidFill>
                  <a:schemeClr val="bg1"/>
                </a:solidFill>
                <a:effectLst/>
                <a:latin typeface="HGP創英角ｺﾞｼｯｸUB"/>
                <a:ea typeface="HGP創英角ｺﾞｼｯｸUB"/>
                <a:cs typeface="HGP創英角ｺﾞｼｯｸUB"/>
              </a:rPr>
              <a:t>モバイル・ネットワークの高速化・低価格化</a:t>
            </a:r>
            <a:endParaRPr kumimoji="1" lang="en-US" altLang="ja-JP" sz="1400" dirty="0" smtClean="0">
              <a:solidFill>
                <a:schemeClr val="bg1"/>
              </a:solidFill>
              <a:effectLst/>
              <a:latin typeface="HGP創英角ｺﾞｼｯｸUB"/>
              <a:ea typeface="HGP創英角ｺﾞｼｯｸUB"/>
              <a:cs typeface="HGP創英角ｺﾞｼｯｸUB"/>
            </a:endParaRPr>
          </a:p>
        </p:txBody>
      </p:sp>
      <p:pic>
        <p:nvPicPr>
          <p:cNvPr id="17" name="図 16"/>
          <p:cNvPicPr>
            <a:picLocks noChangeAspect="1"/>
          </p:cNvPicPr>
          <p:nvPr/>
        </p:nvPicPr>
        <p:blipFill>
          <a:blip r:embed="rId4"/>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
        <p:nvSpPr>
          <p:cNvPr id="18" name="上矢印 17"/>
          <p:cNvSpPr/>
          <p:nvPr/>
        </p:nvSpPr>
        <p:spPr>
          <a:xfrm flipV="1">
            <a:off x="6457950" y="3952762"/>
            <a:ext cx="908050" cy="4437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正方形/長方形 1"/>
          <p:cNvSpPr/>
          <p:nvPr/>
        </p:nvSpPr>
        <p:spPr>
          <a:xfrm>
            <a:off x="323528" y="6313200"/>
            <a:ext cx="8568952" cy="276999"/>
          </a:xfrm>
          <a:prstGeom prst="rect">
            <a:avLst/>
          </a:prstGeom>
        </p:spPr>
        <p:txBody>
          <a:bodyPr wrap="square">
            <a:spAutoFit/>
          </a:bodyPr>
          <a:lstStyle/>
          <a:p>
            <a:pPr algn="ctr"/>
            <a:r>
              <a:rPr lang="en-US" altLang="ja-JP" sz="1200" dirty="0" smtClean="0"/>
              <a:t>1999</a:t>
            </a:r>
            <a:r>
              <a:rPr lang="ja-JP" altLang="en-US" sz="1200" dirty="0" smtClean="0"/>
              <a:t>年、“</a:t>
            </a:r>
            <a:r>
              <a:rPr lang="en-US" altLang="ja-JP" sz="1200" dirty="0"/>
              <a:t>Internet of Things” </a:t>
            </a:r>
            <a:r>
              <a:rPr lang="ja-JP" altLang="en-US" sz="1200" dirty="0" smtClean="0"/>
              <a:t>と</a:t>
            </a:r>
            <a:r>
              <a:rPr lang="ja-JP" altLang="en-US" sz="1200" dirty="0"/>
              <a:t>いう言葉は</a:t>
            </a:r>
            <a:r>
              <a:rPr lang="en-US" altLang="ja-JP" sz="1200" dirty="0"/>
              <a:t>Kevin Ashton </a:t>
            </a:r>
            <a:r>
              <a:rPr lang="ja-JP" altLang="en-US" sz="1200" dirty="0"/>
              <a:t>に</a:t>
            </a:r>
            <a:r>
              <a:rPr lang="ja-JP" altLang="en-US" sz="1200" dirty="0" smtClean="0"/>
              <a:t>よって提案された。　　</a:t>
            </a:r>
            <a:r>
              <a:rPr lang="en-US" altLang="ja-JP" sz="1200" dirty="0"/>
              <a:t>http://</a:t>
            </a:r>
            <a:r>
              <a:rPr lang="en-US" altLang="ja-JP" sz="1200" dirty="0" err="1"/>
              <a:t>www.rfidjournal.com</a:t>
            </a:r>
            <a:r>
              <a:rPr lang="en-US" altLang="ja-JP" sz="1200" dirty="0"/>
              <a:t>/articles/view?4986</a:t>
            </a:r>
            <a:endParaRPr lang="ja-JP" altLang="en-US" sz="1200" dirty="0"/>
          </a:p>
        </p:txBody>
      </p:sp>
    </p:spTree>
    <p:extLst>
      <p:ext uri="{BB962C8B-B14F-4D97-AF65-F5344CB8AC3E}">
        <p14:creationId xmlns:p14="http://schemas.microsoft.com/office/powerpoint/2010/main" val="419030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down)">
                                      <p:cBhvr>
                                        <p:cTn id="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73617" y="934815"/>
            <a:ext cx="8077858" cy="4358175"/>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ホームベース 12"/>
          <p:cNvSpPr/>
          <p:nvPr/>
        </p:nvSpPr>
        <p:spPr>
          <a:xfrm>
            <a:off x="903215" y="1025072"/>
            <a:ext cx="7767750" cy="244986"/>
          </a:xfrm>
          <a:prstGeom prst="homePlate">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統計解析</a:t>
            </a:r>
            <a:endParaRPr kumimoji="1" lang="ja-JP" altLang="en-US" sz="1200" dirty="0">
              <a:solidFill>
                <a:srgbClr val="FFFFFF"/>
              </a:solidFill>
              <a:latin typeface="ＭＳ Ｐゴシック"/>
              <a:ea typeface="ＭＳ Ｐゴシック"/>
              <a:cs typeface="ＭＳ Ｐゴシック"/>
            </a:endParaRPr>
          </a:p>
        </p:txBody>
      </p:sp>
      <p:sp>
        <p:nvSpPr>
          <p:cNvPr id="14" name="ホームベース 13"/>
          <p:cNvSpPr/>
          <p:nvPr/>
        </p:nvSpPr>
        <p:spPr>
          <a:xfrm>
            <a:off x="4964046" y="1218482"/>
            <a:ext cx="3706919" cy="238541"/>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人工知能</a:t>
            </a: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M2M/</a:t>
            </a:r>
            <a:r>
              <a:rPr kumimoji="1" lang="en-US" altLang="ja-JP" dirty="0" err="1" smtClean="0"/>
              <a:t>IoT</a:t>
            </a:r>
            <a:r>
              <a:rPr kumimoji="1" lang="ja-JP" altLang="en-US" dirty="0" smtClean="0"/>
              <a:t>の発展経緯と</a:t>
            </a:r>
            <a:r>
              <a:rPr kumimoji="1" lang="en-US" altLang="ja-JP" dirty="0" smtClean="0"/>
              <a:t>CSP</a:t>
            </a:r>
            <a:r>
              <a:rPr kumimoji="1" lang="ja-JP" altLang="en-US" dirty="0" smtClean="0"/>
              <a:t>（</a:t>
            </a:r>
            <a:r>
              <a:rPr kumimoji="1" lang="en-US" altLang="ja-JP" dirty="0" smtClean="0"/>
              <a:t>Cyber-Physical Systems</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a:xfrm>
            <a:off x="6932246" y="6657935"/>
            <a:ext cx="2133600" cy="217800"/>
          </a:xfrm>
        </p:spPr>
        <p:txBody>
          <a:bodyPr/>
          <a:lstStyle/>
          <a:p>
            <a:fld id="{8FF8CC5D-A65D-5946-99B5-645367A967AD}" type="slidenum">
              <a:rPr kumimoji="1" lang="ja-JP" altLang="en-US" smtClean="0"/>
              <a:t>6</a:t>
            </a:fld>
            <a:endParaRPr kumimoji="1" lang="ja-JP" altLang="en-US" dirty="0"/>
          </a:p>
        </p:txBody>
      </p:sp>
      <p:sp>
        <p:nvSpPr>
          <p:cNvPr id="5" name="正方形/長方形 4"/>
          <p:cNvSpPr/>
          <p:nvPr/>
        </p:nvSpPr>
        <p:spPr>
          <a:xfrm>
            <a:off x="709149" y="2185535"/>
            <a:ext cx="5905282" cy="3378230"/>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644682" y="3400702"/>
            <a:ext cx="4525664" cy="234026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580215" y="4397096"/>
            <a:ext cx="2636746" cy="146347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右矢印 10"/>
          <p:cNvSpPr/>
          <p:nvPr/>
        </p:nvSpPr>
        <p:spPr>
          <a:xfrm rot="19853477">
            <a:off x="166481" y="2793495"/>
            <a:ext cx="8834358" cy="1729603"/>
          </a:xfrm>
          <a:custGeom>
            <a:avLst/>
            <a:gdLst>
              <a:gd name="connsiteX0" fmla="*/ 0 w 8394276"/>
              <a:gd name="connsiteY0" fmla="*/ 320757 h 1283026"/>
              <a:gd name="connsiteX1" fmla="*/ 7752763 w 8394276"/>
              <a:gd name="connsiteY1" fmla="*/ 320757 h 1283026"/>
              <a:gd name="connsiteX2" fmla="*/ 7752763 w 8394276"/>
              <a:gd name="connsiteY2" fmla="*/ 0 h 1283026"/>
              <a:gd name="connsiteX3" fmla="*/ 8394276 w 8394276"/>
              <a:gd name="connsiteY3" fmla="*/ 641513 h 1283026"/>
              <a:gd name="connsiteX4" fmla="*/ 7752763 w 8394276"/>
              <a:gd name="connsiteY4" fmla="*/ 1283026 h 1283026"/>
              <a:gd name="connsiteX5" fmla="*/ 7752763 w 8394276"/>
              <a:gd name="connsiteY5" fmla="*/ 962270 h 1283026"/>
              <a:gd name="connsiteX6" fmla="*/ 0 w 8394276"/>
              <a:gd name="connsiteY6" fmla="*/ 962270 h 1283026"/>
              <a:gd name="connsiteX7" fmla="*/ 0 w 8394276"/>
              <a:gd name="connsiteY7" fmla="*/ 320757 h 1283026"/>
              <a:gd name="connsiteX0" fmla="*/ 6513 w 8394276"/>
              <a:gd name="connsiteY0" fmla="*/ 633372 h 1283026"/>
              <a:gd name="connsiteX1" fmla="*/ 7752763 w 8394276"/>
              <a:gd name="connsiteY1" fmla="*/ 320757 h 1283026"/>
              <a:gd name="connsiteX2" fmla="*/ 7752763 w 8394276"/>
              <a:gd name="connsiteY2" fmla="*/ 0 h 1283026"/>
              <a:gd name="connsiteX3" fmla="*/ 8394276 w 8394276"/>
              <a:gd name="connsiteY3" fmla="*/ 641513 h 1283026"/>
              <a:gd name="connsiteX4" fmla="*/ 7752763 w 8394276"/>
              <a:gd name="connsiteY4" fmla="*/ 1283026 h 1283026"/>
              <a:gd name="connsiteX5" fmla="*/ 7752763 w 8394276"/>
              <a:gd name="connsiteY5" fmla="*/ 962270 h 1283026"/>
              <a:gd name="connsiteX6" fmla="*/ 0 w 8394276"/>
              <a:gd name="connsiteY6" fmla="*/ 962270 h 1283026"/>
              <a:gd name="connsiteX7" fmla="*/ 6513 w 8394276"/>
              <a:gd name="connsiteY7" fmla="*/ 633372 h 1283026"/>
              <a:gd name="connsiteX0" fmla="*/ 0 w 8387763"/>
              <a:gd name="connsiteY0" fmla="*/ 633372 h 1283026"/>
              <a:gd name="connsiteX1" fmla="*/ 7746250 w 8387763"/>
              <a:gd name="connsiteY1" fmla="*/ 320757 h 1283026"/>
              <a:gd name="connsiteX2" fmla="*/ 7746250 w 8387763"/>
              <a:gd name="connsiteY2" fmla="*/ 0 h 1283026"/>
              <a:gd name="connsiteX3" fmla="*/ 8387763 w 8387763"/>
              <a:gd name="connsiteY3" fmla="*/ 641513 h 1283026"/>
              <a:gd name="connsiteX4" fmla="*/ 7746250 w 8387763"/>
              <a:gd name="connsiteY4" fmla="*/ 1283026 h 1283026"/>
              <a:gd name="connsiteX5" fmla="*/ 7746250 w 8387763"/>
              <a:gd name="connsiteY5" fmla="*/ 962270 h 1283026"/>
              <a:gd name="connsiteX6" fmla="*/ 32564 w 8387763"/>
              <a:gd name="connsiteY6" fmla="*/ 636629 h 1283026"/>
              <a:gd name="connsiteX7" fmla="*/ 0 w 8387763"/>
              <a:gd name="connsiteY7" fmla="*/ 633372 h 128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7763" h="1283026">
                <a:moveTo>
                  <a:pt x="0" y="633372"/>
                </a:moveTo>
                <a:lnTo>
                  <a:pt x="7746250" y="320757"/>
                </a:lnTo>
                <a:lnTo>
                  <a:pt x="7746250" y="0"/>
                </a:lnTo>
                <a:lnTo>
                  <a:pt x="8387763" y="641513"/>
                </a:lnTo>
                <a:lnTo>
                  <a:pt x="7746250" y="1283026"/>
                </a:lnTo>
                <a:lnTo>
                  <a:pt x="7746250" y="962270"/>
                </a:lnTo>
                <a:lnTo>
                  <a:pt x="32564" y="636629"/>
                </a:lnTo>
                <a:lnTo>
                  <a:pt x="0" y="633372"/>
                </a:lnTo>
                <a:close/>
              </a:path>
            </a:pathLst>
          </a:custGeom>
          <a:solidFill>
            <a:schemeClr val="accent2">
              <a:lumMod val="75000"/>
              <a:alpha val="67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円柱 11"/>
          <p:cNvSpPr/>
          <p:nvPr/>
        </p:nvSpPr>
        <p:spPr>
          <a:xfrm>
            <a:off x="4584808" y="2785105"/>
            <a:ext cx="1171076" cy="1177283"/>
          </a:xfrm>
          <a:prstGeom prst="can">
            <a:avLst/>
          </a:prstGeom>
          <a:solidFill>
            <a:srgbClr val="FFFBD2"/>
          </a:solidFill>
          <a:ln w="12700" cmpd="sng">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800000"/>
                </a:solidFill>
                <a:latin typeface="ＭＳ Ｐゴシック"/>
                <a:ea typeface="ＭＳ Ｐゴシック"/>
                <a:cs typeface="ＭＳ Ｐゴシック"/>
              </a:rPr>
              <a:t>ビッグ</a:t>
            </a:r>
            <a:endParaRPr kumimoji="1" lang="en-US" altLang="ja-JP" sz="2000" dirty="0" smtClean="0">
              <a:solidFill>
                <a:srgbClr val="800000"/>
              </a:solidFill>
              <a:latin typeface="ＭＳ Ｐゴシック"/>
              <a:ea typeface="ＭＳ Ｐゴシック"/>
              <a:cs typeface="ＭＳ Ｐゴシック"/>
            </a:endParaRPr>
          </a:p>
          <a:p>
            <a:pPr algn="ctr"/>
            <a:r>
              <a:rPr kumimoji="1" lang="ja-JP" altLang="en-US" sz="2000" dirty="0" smtClean="0">
                <a:solidFill>
                  <a:srgbClr val="800000"/>
                </a:solidFill>
                <a:latin typeface="ＭＳ Ｐゴシック"/>
                <a:ea typeface="ＭＳ Ｐゴシック"/>
                <a:cs typeface="ＭＳ Ｐゴシック"/>
              </a:rPr>
              <a:t>データ</a:t>
            </a:r>
            <a:endParaRPr kumimoji="1" lang="ja-JP" altLang="en-US" sz="2000" dirty="0">
              <a:solidFill>
                <a:srgbClr val="800000"/>
              </a:solidFill>
              <a:latin typeface="ＭＳ Ｐゴシック"/>
              <a:ea typeface="ＭＳ Ｐゴシック"/>
              <a:cs typeface="ＭＳ Ｐゴシック"/>
            </a:endParaRPr>
          </a:p>
        </p:txBody>
      </p:sp>
      <p:sp>
        <p:nvSpPr>
          <p:cNvPr id="15" name="テキスト ボックス 14"/>
          <p:cNvSpPr txBox="1"/>
          <p:nvPr/>
        </p:nvSpPr>
        <p:spPr>
          <a:xfrm>
            <a:off x="867100" y="4448432"/>
            <a:ext cx="1107996" cy="461665"/>
          </a:xfrm>
          <a:prstGeom prst="rect">
            <a:avLst/>
          </a:prstGeom>
          <a:noFill/>
        </p:spPr>
        <p:txBody>
          <a:bodyPr wrap="none" rtlCol="0">
            <a:spAutoFit/>
          </a:bodyPr>
          <a:lstStyle/>
          <a:p>
            <a:r>
              <a:rPr kumimoji="1" lang="ja-JP" altLang="en-US" sz="2400" dirty="0" smtClean="0">
                <a:solidFill>
                  <a:schemeClr val="bg1"/>
                </a:solidFill>
              </a:rPr>
              <a:t>可視化</a:t>
            </a:r>
            <a:endParaRPr kumimoji="1" lang="ja-JP" altLang="en-US" sz="2400" dirty="0">
              <a:solidFill>
                <a:schemeClr val="bg1"/>
              </a:solidFill>
            </a:endParaRPr>
          </a:p>
        </p:txBody>
      </p:sp>
      <p:sp>
        <p:nvSpPr>
          <p:cNvPr id="16" name="テキスト ボックス 15"/>
          <p:cNvSpPr txBox="1"/>
          <p:nvPr/>
        </p:nvSpPr>
        <p:spPr>
          <a:xfrm>
            <a:off x="944645" y="3481382"/>
            <a:ext cx="1004602" cy="461665"/>
          </a:xfrm>
          <a:prstGeom prst="rect">
            <a:avLst/>
          </a:prstGeom>
          <a:noFill/>
        </p:spPr>
        <p:txBody>
          <a:bodyPr wrap="none" rtlCol="0">
            <a:spAutoFit/>
          </a:bodyPr>
          <a:lstStyle/>
          <a:p>
            <a:r>
              <a:rPr kumimoji="1" lang="ja-JP" altLang="en-US" sz="2400" dirty="0" smtClean="0">
                <a:solidFill>
                  <a:schemeClr val="bg1"/>
                </a:solidFill>
              </a:rPr>
              <a:t>制　御</a:t>
            </a:r>
            <a:endParaRPr kumimoji="1" lang="ja-JP" altLang="en-US" sz="2400" dirty="0">
              <a:solidFill>
                <a:schemeClr val="bg1"/>
              </a:solidFill>
            </a:endParaRPr>
          </a:p>
        </p:txBody>
      </p:sp>
      <p:sp>
        <p:nvSpPr>
          <p:cNvPr id="17" name="テキスト ボックス 16"/>
          <p:cNvSpPr txBox="1"/>
          <p:nvPr/>
        </p:nvSpPr>
        <p:spPr>
          <a:xfrm>
            <a:off x="1022190" y="2581098"/>
            <a:ext cx="1107996" cy="461665"/>
          </a:xfrm>
          <a:prstGeom prst="rect">
            <a:avLst/>
          </a:prstGeom>
          <a:noFill/>
        </p:spPr>
        <p:txBody>
          <a:bodyPr wrap="none" rtlCol="0">
            <a:spAutoFit/>
          </a:bodyPr>
          <a:lstStyle/>
          <a:p>
            <a:r>
              <a:rPr kumimoji="1" lang="ja-JP" altLang="en-US" sz="2400" dirty="0" smtClean="0">
                <a:solidFill>
                  <a:schemeClr val="bg1"/>
                </a:solidFill>
              </a:rPr>
              <a:t>最適化</a:t>
            </a:r>
            <a:endParaRPr kumimoji="1" lang="ja-JP" altLang="en-US" sz="2400" dirty="0">
              <a:solidFill>
                <a:schemeClr val="bg1"/>
              </a:solidFill>
            </a:endParaRPr>
          </a:p>
        </p:txBody>
      </p:sp>
      <p:sp>
        <p:nvSpPr>
          <p:cNvPr id="18" name="テキスト ボックス 17"/>
          <p:cNvSpPr txBox="1"/>
          <p:nvPr/>
        </p:nvSpPr>
        <p:spPr>
          <a:xfrm>
            <a:off x="1169155" y="1457023"/>
            <a:ext cx="1107996" cy="461665"/>
          </a:xfrm>
          <a:prstGeom prst="rect">
            <a:avLst/>
          </a:prstGeom>
          <a:noFill/>
        </p:spPr>
        <p:txBody>
          <a:bodyPr wrap="none" rtlCol="0">
            <a:spAutoFit/>
          </a:bodyPr>
          <a:lstStyle/>
          <a:p>
            <a:r>
              <a:rPr kumimoji="1" lang="ja-JP" altLang="en-US" sz="2400" dirty="0" smtClean="0">
                <a:solidFill>
                  <a:schemeClr val="bg1"/>
                </a:solidFill>
              </a:rPr>
              <a:t>知識化</a:t>
            </a:r>
            <a:endParaRPr kumimoji="1" lang="ja-JP" altLang="en-US" sz="2400" dirty="0">
              <a:solidFill>
                <a:schemeClr val="bg1"/>
              </a:solidFill>
            </a:endParaRPr>
          </a:p>
        </p:txBody>
      </p:sp>
      <p:sp>
        <p:nvSpPr>
          <p:cNvPr id="21" name="テキスト ボックス 20"/>
          <p:cNvSpPr txBox="1"/>
          <p:nvPr/>
        </p:nvSpPr>
        <p:spPr>
          <a:xfrm>
            <a:off x="5890340" y="2534886"/>
            <a:ext cx="681346" cy="461665"/>
          </a:xfrm>
          <a:prstGeom prst="rect">
            <a:avLst/>
          </a:prstGeom>
          <a:noFill/>
        </p:spPr>
        <p:txBody>
          <a:bodyPr wrap="none" rtlCol="0">
            <a:spAutoFit/>
          </a:bodyPr>
          <a:lstStyle/>
          <a:p>
            <a:r>
              <a:rPr kumimoji="1" lang="en-US" altLang="ja-JP" sz="2400" dirty="0" err="1" smtClean="0">
                <a:solidFill>
                  <a:schemeClr val="bg1"/>
                </a:solidFill>
                <a:latin typeface="メイリオ"/>
                <a:ea typeface="メイリオ"/>
                <a:cs typeface="メイリオ"/>
              </a:rPr>
              <a:t>IoT</a:t>
            </a:r>
            <a:endParaRPr kumimoji="1" lang="ja-JP" altLang="en-US" sz="2400" dirty="0">
              <a:solidFill>
                <a:schemeClr val="bg1"/>
              </a:solidFill>
              <a:latin typeface="メイリオ"/>
              <a:ea typeface="メイリオ"/>
              <a:cs typeface="メイリオ"/>
            </a:endParaRPr>
          </a:p>
        </p:txBody>
      </p:sp>
      <p:sp>
        <p:nvSpPr>
          <p:cNvPr id="22" name="テキスト ボックス 21"/>
          <p:cNvSpPr txBox="1"/>
          <p:nvPr/>
        </p:nvSpPr>
        <p:spPr>
          <a:xfrm>
            <a:off x="3158940" y="4131690"/>
            <a:ext cx="594409" cy="307777"/>
          </a:xfrm>
          <a:prstGeom prst="rect">
            <a:avLst/>
          </a:prstGeom>
          <a:noFill/>
        </p:spPr>
        <p:txBody>
          <a:bodyPr wrap="none" rtlCol="0">
            <a:spAutoFit/>
          </a:bodyPr>
          <a:lstStyle/>
          <a:p>
            <a:r>
              <a:rPr kumimoji="1" lang="en-US" altLang="ja-JP" sz="1400" dirty="0" smtClean="0">
                <a:solidFill>
                  <a:schemeClr val="bg1"/>
                </a:solidFill>
                <a:latin typeface="メイリオ"/>
                <a:ea typeface="メイリオ"/>
                <a:cs typeface="メイリオ"/>
              </a:rPr>
              <a:t>M2M</a:t>
            </a:r>
            <a:endParaRPr kumimoji="1" lang="ja-JP" altLang="en-US" sz="1400" dirty="0">
              <a:solidFill>
                <a:schemeClr val="bg1"/>
              </a:solidFill>
              <a:latin typeface="メイリオ"/>
              <a:ea typeface="メイリオ"/>
              <a:cs typeface="メイリオ"/>
            </a:endParaRPr>
          </a:p>
        </p:txBody>
      </p:sp>
      <p:sp>
        <p:nvSpPr>
          <p:cNvPr id="23" name="テキスト ボックス 22"/>
          <p:cNvSpPr txBox="1"/>
          <p:nvPr/>
        </p:nvSpPr>
        <p:spPr>
          <a:xfrm>
            <a:off x="580215" y="6329564"/>
            <a:ext cx="1087257" cy="307777"/>
          </a:xfrm>
          <a:prstGeom prst="rect">
            <a:avLst/>
          </a:prstGeom>
          <a:noFill/>
        </p:spPr>
        <p:txBody>
          <a:bodyPr wrap="none" rtlCol="0">
            <a:spAutoFit/>
          </a:bodyPr>
          <a:lstStyle/>
          <a:p>
            <a:r>
              <a:rPr kumimoji="1" lang="en-US" altLang="ja-JP" sz="1400" dirty="0" smtClean="0">
                <a:solidFill>
                  <a:schemeClr val="tx1">
                    <a:lumMod val="50000"/>
                    <a:lumOff val="50000"/>
                  </a:schemeClr>
                </a:solidFill>
              </a:rPr>
              <a:t>2000</a:t>
            </a:r>
            <a:r>
              <a:rPr lang="ja-JP" altLang="en-US" sz="1400" dirty="0" smtClean="0">
                <a:solidFill>
                  <a:schemeClr val="tx1">
                    <a:lumMod val="50000"/>
                    <a:lumOff val="50000"/>
                  </a:schemeClr>
                </a:solidFill>
              </a:rPr>
              <a:t>年代</a:t>
            </a:r>
            <a:r>
              <a:rPr lang="en-US" altLang="ja-JP" sz="1400" dirty="0" smtClean="0">
                <a:solidFill>
                  <a:schemeClr val="tx1">
                    <a:lumMod val="50000"/>
                    <a:lumOff val="50000"/>
                  </a:schemeClr>
                </a:solidFill>
              </a:rPr>
              <a:t>〜</a:t>
            </a:r>
            <a:endParaRPr kumimoji="1" lang="ja-JP" altLang="en-US" sz="1400" dirty="0">
              <a:solidFill>
                <a:schemeClr val="tx1">
                  <a:lumMod val="50000"/>
                  <a:lumOff val="50000"/>
                </a:schemeClr>
              </a:solidFill>
            </a:endParaRPr>
          </a:p>
        </p:txBody>
      </p:sp>
      <p:sp>
        <p:nvSpPr>
          <p:cNvPr id="24" name="テキスト ボックス 23"/>
          <p:cNvSpPr txBox="1"/>
          <p:nvPr/>
        </p:nvSpPr>
        <p:spPr>
          <a:xfrm>
            <a:off x="4515014" y="6329564"/>
            <a:ext cx="907720" cy="307777"/>
          </a:xfrm>
          <a:prstGeom prst="rect">
            <a:avLst/>
          </a:prstGeom>
          <a:noFill/>
        </p:spPr>
        <p:txBody>
          <a:bodyPr wrap="none" rtlCol="0">
            <a:spAutoFit/>
          </a:bodyPr>
          <a:lstStyle/>
          <a:p>
            <a:r>
              <a:rPr kumimoji="1" lang="en-US" altLang="ja-JP" sz="1400" dirty="0" smtClean="0">
                <a:solidFill>
                  <a:schemeClr val="tx1">
                    <a:lumMod val="50000"/>
                    <a:lumOff val="50000"/>
                  </a:schemeClr>
                </a:solidFill>
              </a:rPr>
              <a:t>2010</a:t>
            </a:r>
            <a:r>
              <a:rPr lang="ja-JP" altLang="en-US" sz="1400" dirty="0" smtClean="0">
                <a:solidFill>
                  <a:schemeClr val="tx1">
                    <a:lumMod val="50000"/>
                    <a:lumOff val="50000"/>
                  </a:schemeClr>
                </a:solidFill>
              </a:rPr>
              <a:t>年</a:t>
            </a:r>
            <a:r>
              <a:rPr lang="en-US" altLang="ja-JP" sz="1400" dirty="0" smtClean="0">
                <a:solidFill>
                  <a:schemeClr val="tx1">
                    <a:lumMod val="50000"/>
                    <a:lumOff val="50000"/>
                  </a:schemeClr>
                </a:solidFill>
              </a:rPr>
              <a:t>〜</a:t>
            </a:r>
            <a:endParaRPr kumimoji="1" lang="ja-JP" altLang="en-US" sz="1400" dirty="0">
              <a:solidFill>
                <a:schemeClr val="tx1">
                  <a:lumMod val="50000"/>
                  <a:lumOff val="50000"/>
                </a:schemeClr>
              </a:solidFill>
            </a:endParaRPr>
          </a:p>
        </p:txBody>
      </p:sp>
      <p:sp>
        <p:nvSpPr>
          <p:cNvPr id="27" name="直角三角形 26"/>
          <p:cNvSpPr/>
          <p:nvPr/>
        </p:nvSpPr>
        <p:spPr>
          <a:xfrm flipH="1">
            <a:off x="580215" y="5450476"/>
            <a:ext cx="8271260" cy="879087"/>
          </a:xfrm>
          <a:prstGeom prst="rtTriangl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直角三角形 27"/>
          <p:cNvSpPr/>
          <p:nvPr/>
        </p:nvSpPr>
        <p:spPr>
          <a:xfrm flipH="1">
            <a:off x="5170346" y="5717099"/>
            <a:ext cx="3681129" cy="612464"/>
          </a:xfrm>
          <a:prstGeom prst="rtTriangl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3390267" y="6008892"/>
            <a:ext cx="2063486" cy="307777"/>
          </a:xfrm>
          <a:prstGeom prst="rect">
            <a:avLst/>
          </a:prstGeom>
        </p:spPr>
        <p:txBody>
          <a:bodyPr wrap="none">
            <a:spAutoFit/>
          </a:bodyPr>
          <a:lstStyle/>
          <a:p>
            <a:pPr lvl="0"/>
            <a:r>
              <a:rPr lang="ja-JP" altLang="en-US" sz="1400" dirty="0">
                <a:solidFill>
                  <a:srgbClr val="FFFFFF"/>
                </a:solidFill>
                <a:latin typeface="ＭＳ Ｐゴシック"/>
                <a:cs typeface="ＭＳ Ｐゴシック"/>
              </a:rPr>
              <a:t>　産業機器・社会インフラ</a:t>
            </a:r>
          </a:p>
        </p:txBody>
      </p:sp>
      <p:sp>
        <p:nvSpPr>
          <p:cNvPr id="25" name="正方形/長方形 24"/>
          <p:cNvSpPr/>
          <p:nvPr/>
        </p:nvSpPr>
        <p:spPr>
          <a:xfrm>
            <a:off x="7739673" y="5955405"/>
            <a:ext cx="1111803" cy="307777"/>
          </a:xfrm>
          <a:prstGeom prst="rect">
            <a:avLst/>
          </a:prstGeom>
        </p:spPr>
        <p:txBody>
          <a:bodyPr wrap="none">
            <a:spAutoFit/>
          </a:bodyPr>
          <a:lstStyle/>
          <a:p>
            <a:pPr lvl="0"/>
            <a:r>
              <a:rPr lang="ja-JP" altLang="en-US" sz="1400" dirty="0">
                <a:solidFill>
                  <a:srgbClr val="FFFFFF"/>
                </a:solidFill>
                <a:latin typeface="ＭＳ Ｐゴシック"/>
                <a:cs typeface="ＭＳ Ｐゴシック"/>
              </a:rPr>
              <a:t>　個人・生活</a:t>
            </a:r>
          </a:p>
        </p:txBody>
      </p:sp>
      <p:grpSp>
        <p:nvGrpSpPr>
          <p:cNvPr id="29" name="図形グループ 28"/>
          <p:cNvGrpSpPr/>
          <p:nvPr/>
        </p:nvGrpSpPr>
        <p:grpSpPr>
          <a:xfrm>
            <a:off x="6571686" y="2027884"/>
            <a:ext cx="1338728" cy="1329409"/>
            <a:chOff x="7097509" y="2213922"/>
            <a:chExt cx="1338728" cy="1329409"/>
          </a:xfrm>
        </p:grpSpPr>
        <p:pic>
          <p:nvPicPr>
            <p:cNvPr id="30" name="図 29" descr="MC900431594.PN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7109087" y="2216181"/>
              <a:ext cx="1327150" cy="1327150"/>
            </a:xfrm>
            <a:prstGeom prst="rect">
              <a:avLst/>
            </a:prstGeom>
          </p:spPr>
        </p:pic>
        <p:grpSp>
          <p:nvGrpSpPr>
            <p:cNvPr id="31" name="図形グループ 30"/>
            <p:cNvGrpSpPr/>
            <p:nvPr/>
          </p:nvGrpSpPr>
          <p:grpSpPr>
            <a:xfrm>
              <a:off x="7315303" y="2610181"/>
              <a:ext cx="222193" cy="186213"/>
              <a:chOff x="758730" y="3198675"/>
              <a:chExt cx="806939" cy="688305"/>
            </a:xfrm>
          </p:grpSpPr>
          <p:sp>
            <p:nvSpPr>
              <p:cNvPr id="102" name="正方形/長方形 101"/>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角丸四角形 10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角丸四角形 10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台形 10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2" name="図形グループ 31"/>
            <p:cNvGrpSpPr/>
            <p:nvPr/>
          </p:nvGrpSpPr>
          <p:grpSpPr>
            <a:xfrm>
              <a:off x="7514826" y="3247373"/>
              <a:ext cx="187701" cy="195404"/>
              <a:chOff x="2667295" y="1059799"/>
              <a:chExt cx="681672" cy="722281"/>
            </a:xfrm>
          </p:grpSpPr>
          <p:sp>
            <p:nvSpPr>
              <p:cNvPr id="100" name="角丸四角形 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1" name="図 100"/>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3" name="図形グループ 32"/>
            <p:cNvGrpSpPr/>
            <p:nvPr/>
          </p:nvGrpSpPr>
          <p:grpSpPr>
            <a:xfrm>
              <a:off x="7569398" y="3001293"/>
              <a:ext cx="93975" cy="148922"/>
              <a:chOff x="1140657" y="4229811"/>
              <a:chExt cx="341289" cy="550466"/>
            </a:xfrm>
          </p:grpSpPr>
          <p:sp>
            <p:nvSpPr>
              <p:cNvPr id="98" name="角丸四角形 97"/>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99" name="図 98"/>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34" name="図形グループ 33"/>
            <p:cNvGrpSpPr/>
            <p:nvPr/>
          </p:nvGrpSpPr>
          <p:grpSpPr>
            <a:xfrm>
              <a:off x="7889965" y="3150249"/>
              <a:ext cx="222193" cy="186213"/>
              <a:chOff x="758730" y="3198675"/>
              <a:chExt cx="806939" cy="688305"/>
            </a:xfrm>
          </p:grpSpPr>
          <p:sp>
            <p:nvSpPr>
              <p:cNvPr id="94" name="正方形/長方形 93"/>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角丸四角形 94"/>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角丸四角形 95"/>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台形 96"/>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 name="図形グループ 34"/>
            <p:cNvGrpSpPr/>
            <p:nvPr/>
          </p:nvGrpSpPr>
          <p:grpSpPr>
            <a:xfrm>
              <a:off x="7097509" y="2720924"/>
              <a:ext cx="187701" cy="195404"/>
              <a:chOff x="2667295" y="1059799"/>
              <a:chExt cx="681672" cy="722281"/>
            </a:xfrm>
          </p:grpSpPr>
          <p:sp>
            <p:nvSpPr>
              <p:cNvPr id="92" name="角丸四角形 9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93" name="図 92"/>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6" name="図形グループ 35"/>
            <p:cNvGrpSpPr/>
            <p:nvPr/>
          </p:nvGrpSpPr>
          <p:grpSpPr>
            <a:xfrm>
              <a:off x="7573135" y="2464131"/>
              <a:ext cx="93975" cy="148922"/>
              <a:chOff x="1140657" y="4229811"/>
              <a:chExt cx="341289" cy="550466"/>
            </a:xfrm>
          </p:grpSpPr>
          <p:sp>
            <p:nvSpPr>
              <p:cNvPr id="90" name="角丸四角形 89"/>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91" name="図 90"/>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37" name="図形グループ 36"/>
            <p:cNvGrpSpPr/>
            <p:nvPr/>
          </p:nvGrpSpPr>
          <p:grpSpPr>
            <a:xfrm>
              <a:off x="7652383" y="2738912"/>
              <a:ext cx="222193" cy="186213"/>
              <a:chOff x="758730" y="3198675"/>
              <a:chExt cx="806939" cy="688305"/>
            </a:xfrm>
          </p:grpSpPr>
          <p:sp>
            <p:nvSpPr>
              <p:cNvPr id="86" name="正方形/長方形 85"/>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角丸四角形 86"/>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角丸四角形 87"/>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台形 88"/>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8" name="図形グループ 37"/>
            <p:cNvGrpSpPr/>
            <p:nvPr/>
          </p:nvGrpSpPr>
          <p:grpSpPr>
            <a:xfrm>
              <a:off x="7989631" y="2562120"/>
              <a:ext cx="187701" cy="195404"/>
              <a:chOff x="2667295" y="1059799"/>
              <a:chExt cx="681672" cy="722281"/>
            </a:xfrm>
          </p:grpSpPr>
          <p:sp>
            <p:nvSpPr>
              <p:cNvPr id="84" name="角丸四角形 8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85" name="図 84"/>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9" name="図形グループ 38"/>
            <p:cNvGrpSpPr/>
            <p:nvPr/>
          </p:nvGrpSpPr>
          <p:grpSpPr>
            <a:xfrm>
              <a:off x="8036135" y="2833938"/>
              <a:ext cx="93975" cy="148922"/>
              <a:chOff x="1140657" y="4229811"/>
              <a:chExt cx="341289" cy="550466"/>
            </a:xfrm>
          </p:grpSpPr>
          <p:sp>
            <p:nvSpPr>
              <p:cNvPr id="82" name="角丸四角形 81"/>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83" name="図 82"/>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0" name="図形グループ 39"/>
            <p:cNvGrpSpPr/>
            <p:nvPr/>
          </p:nvGrpSpPr>
          <p:grpSpPr>
            <a:xfrm>
              <a:off x="7212244" y="3057142"/>
              <a:ext cx="222193" cy="186213"/>
              <a:chOff x="758730" y="3198675"/>
              <a:chExt cx="806939" cy="688305"/>
            </a:xfrm>
          </p:grpSpPr>
          <p:sp>
            <p:nvSpPr>
              <p:cNvPr id="78" name="正方形/長方形 77"/>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角丸四角形 7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角丸四角形 7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台形 8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1" name="図形グループ 40"/>
            <p:cNvGrpSpPr/>
            <p:nvPr/>
          </p:nvGrpSpPr>
          <p:grpSpPr>
            <a:xfrm>
              <a:off x="7182590" y="2389419"/>
              <a:ext cx="187701" cy="195404"/>
              <a:chOff x="2667295" y="1059799"/>
              <a:chExt cx="681672" cy="722281"/>
            </a:xfrm>
          </p:grpSpPr>
          <p:sp>
            <p:nvSpPr>
              <p:cNvPr id="76" name="角丸四角形 7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77" name="図 76"/>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2" name="図形グループ 41"/>
            <p:cNvGrpSpPr/>
            <p:nvPr/>
          </p:nvGrpSpPr>
          <p:grpSpPr>
            <a:xfrm>
              <a:off x="7837517" y="2556433"/>
              <a:ext cx="93975" cy="148922"/>
              <a:chOff x="1140657" y="4229811"/>
              <a:chExt cx="341289" cy="550466"/>
            </a:xfrm>
          </p:grpSpPr>
          <p:sp>
            <p:nvSpPr>
              <p:cNvPr id="74" name="角丸四角形 73"/>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5" name="図 74"/>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3" name="図形グループ 42"/>
            <p:cNvGrpSpPr/>
            <p:nvPr/>
          </p:nvGrpSpPr>
          <p:grpSpPr>
            <a:xfrm>
              <a:off x="7662312" y="2213922"/>
              <a:ext cx="222193" cy="186213"/>
              <a:chOff x="758730" y="3198675"/>
              <a:chExt cx="806939" cy="688305"/>
            </a:xfrm>
          </p:grpSpPr>
          <p:sp>
            <p:nvSpPr>
              <p:cNvPr id="70" name="正方形/長方形 69"/>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角丸四角形 7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角丸四角形 7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台形 7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 name="図形グループ 43"/>
            <p:cNvGrpSpPr/>
            <p:nvPr/>
          </p:nvGrpSpPr>
          <p:grpSpPr>
            <a:xfrm>
              <a:off x="8218729" y="2893000"/>
              <a:ext cx="187701" cy="195404"/>
              <a:chOff x="2667295" y="1059799"/>
              <a:chExt cx="681672" cy="722281"/>
            </a:xfrm>
          </p:grpSpPr>
          <p:sp>
            <p:nvSpPr>
              <p:cNvPr id="68" name="角丸四角形 6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69" name="図 68"/>
              <p:cNvPicPr>
                <a:picLocks noChangeAspect="1"/>
              </p:cNvPicPr>
              <p:nvPr/>
            </p:nvPicPr>
            <p:blipFill>
              <a:blip r:embed="rId4">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 name="図形グループ 44"/>
            <p:cNvGrpSpPr/>
            <p:nvPr/>
          </p:nvGrpSpPr>
          <p:grpSpPr>
            <a:xfrm>
              <a:off x="8083122" y="2312361"/>
              <a:ext cx="93975" cy="148922"/>
              <a:chOff x="1140657" y="4229811"/>
              <a:chExt cx="341289" cy="550466"/>
            </a:xfrm>
          </p:grpSpPr>
          <p:sp>
            <p:nvSpPr>
              <p:cNvPr id="66" name="角丸四角形 65"/>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7" name="図 66"/>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6" name="図形グループ 45"/>
            <p:cNvGrpSpPr/>
            <p:nvPr/>
          </p:nvGrpSpPr>
          <p:grpSpPr>
            <a:xfrm>
              <a:off x="7384791" y="2283503"/>
              <a:ext cx="204690" cy="100289"/>
              <a:chOff x="6769100" y="1390650"/>
              <a:chExt cx="317500" cy="157483"/>
            </a:xfrm>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a:stCxn id="64" idx="6"/>
                <a:endCxn id="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7759272" y="3392632"/>
              <a:ext cx="204690" cy="100289"/>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8186023" y="2492904"/>
              <a:ext cx="204690" cy="100289"/>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a:stCxn id="58" idx="6"/>
                <a:endCxn id="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9" name="図形グループ 48"/>
            <p:cNvGrpSpPr/>
            <p:nvPr/>
          </p:nvGrpSpPr>
          <p:grpSpPr>
            <a:xfrm>
              <a:off x="7292532" y="2897402"/>
              <a:ext cx="204690" cy="100289"/>
              <a:chOff x="6769100" y="1390650"/>
              <a:chExt cx="317500" cy="157483"/>
            </a:xfrm>
          </p:grpSpPr>
          <p:sp>
            <p:nvSpPr>
              <p:cNvPr id="54" name="正方形/長方形 5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円/楕円 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 name="直線コネクタ 55"/>
              <p:cNvCxnSpPr>
                <a:stCxn id="55" idx="6"/>
                <a:endCxn id="5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7731875" y="2969948"/>
              <a:ext cx="204690" cy="100289"/>
              <a:chOff x="6769100" y="1390650"/>
              <a:chExt cx="317500" cy="157483"/>
            </a:xfrm>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106" name="図形グループ 105"/>
          <p:cNvGrpSpPr/>
          <p:nvPr/>
        </p:nvGrpSpPr>
        <p:grpSpPr>
          <a:xfrm>
            <a:off x="2835045" y="2654195"/>
            <a:ext cx="1505233" cy="1343883"/>
            <a:chOff x="6017122" y="3683314"/>
            <a:chExt cx="1505233" cy="1343883"/>
          </a:xfrm>
        </p:grpSpPr>
        <p:cxnSp>
          <p:nvCxnSpPr>
            <p:cNvPr id="107" name="直線コネクタ 106"/>
            <p:cNvCxnSpPr>
              <a:stCxn id="108" idx="2"/>
              <a:endCxn id="150" idx="0"/>
            </p:cNvCxnSpPr>
            <p:nvPr/>
          </p:nvCxnSpPr>
          <p:spPr>
            <a:xfrm>
              <a:off x="6371335" y="4670434"/>
              <a:ext cx="251737" cy="17891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108" name="正方形/長方形 107"/>
            <p:cNvSpPr/>
            <p:nvPr/>
          </p:nvSpPr>
          <p:spPr>
            <a:xfrm>
              <a:off x="6260210" y="4462287"/>
              <a:ext cx="222250" cy="2081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9" name="直線コネクタ 108"/>
            <p:cNvCxnSpPr>
              <a:stCxn id="108" idx="2"/>
              <a:endCxn id="155" idx="0"/>
            </p:cNvCxnSpPr>
            <p:nvPr/>
          </p:nvCxnSpPr>
          <p:spPr>
            <a:xfrm>
              <a:off x="6371335" y="4670434"/>
              <a:ext cx="3684" cy="158579"/>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10" name="直線コネクタ 109"/>
            <p:cNvCxnSpPr>
              <a:stCxn id="108" idx="2"/>
              <a:endCxn id="153" idx="0"/>
            </p:cNvCxnSpPr>
            <p:nvPr/>
          </p:nvCxnSpPr>
          <p:spPr>
            <a:xfrm flipH="1">
              <a:off x="6125984" y="4670434"/>
              <a:ext cx="245351" cy="18045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111" name="図形グループ 110"/>
            <p:cNvGrpSpPr/>
            <p:nvPr/>
          </p:nvGrpSpPr>
          <p:grpSpPr>
            <a:xfrm>
              <a:off x="6268489" y="4829013"/>
              <a:ext cx="222250" cy="196652"/>
              <a:chOff x="758730" y="3198675"/>
              <a:chExt cx="702795" cy="688305"/>
            </a:xfrm>
          </p:grpSpPr>
          <p:sp>
            <p:nvSpPr>
              <p:cNvPr id="155" name="角丸四角形 154"/>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角丸四角形 155"/>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台形 156"/>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2" name="図形グループ 111"/>
            <p:cNvGrpSpPr/>
            <p:nvPr/>
          </p:nvGrpSpPr>
          <p:grpSpPr>
            <a:xfrm>
              <a:off x="6017122" y="4830545"/>
              <a:ext cx="222250" cy="196652"/>
              <a:chOff x="758730" y="3198675"/>
              <a:chExt cx="702795" cy="688305"/>
            </a:xfrm>
          </p:grpSpPr>
          <p:sp>
            <p:nvSpPr>
              <p:cNvPr id="152" name="角丸四角形 151"/>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角丸四角形 152"/>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台形 153"/>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3" name="図形グループ 112"/>
            <p:cNvGrpSpPr/>
            <p:nvPr/>
          </p:nvGrpSpPr>
          <p:grpSpPr>
            <a:xfrm>
              <a:off x="6514210" y="4829013"/>
              <a:ext cx="222250" cy="196652"/>
              <a:chOff x="758730" y="3198675"/>
              <a:chExt cx="702795" cy="688305"/>
            </a:xfrm>
          </p:grpSpPr>
          <p:sp>
            <p:nvSpPr>
              <p:cNvPr id="149" name="角丸四角形 14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角丸四角形 14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1" name="台形 15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14" name="直線コネクタ 113"/>
            <p:cNvCxnSpPr>
              <a:stCxn id="115" idx="2"/>
              <a:endCxn id="141" idx="0"/>
            </p:cNvCxnSpPr>
            <p:nvPr/>
          </p:nvCxnSpPr>
          <p:spPr>
            <a:xfrm>
              <a:off x="7157230" y="4671966"/>
              <a:ext cx="251737" cy="17891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115" name="正方形/長方形 114"/>
            <p:cNvSpPr/>
            <p:nvPr/>
          </p:nvSpPr>
          <p:spPr>
            <a:xfrm>
              <a:off x="7046105" y="4463819"/>
              <a:ext cx="222250" cy="2081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6" name="直線コネクタ 115"/>
            <p:cNvCxnSpPr>
              <a:stCxn id="115" idx="2"/>
              <a:endCxn id="146" idx="0"/>
            </p:cNvCxnSpPr>
            <p:nvPr/>
          </p:nvCxnSpPr>
          <p:spPr>
            <a:xfrm>
              <a:off x="7157230" y="4671966"/>
              <a:ext cx="3684" cy="158579"/>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17" name="直線コネクタ 116"/>
            <p:cNvCxnSpPr>
              <a:stCxn id="115" idx="2"/>
              <a:endCxn id="144" idx="0"/>
            </p:cNvCxnSpPr>
            <p:nvPr/>
          </p:nvCxnSpPr>
          <p:spPr>
            <a:xfrm flipH="1">
              <a:off x="6907377" y="4671966"/>
              <a:ext cx="249853" cy="17891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118" name="図形グループ 117"/>
            <p:cNvGrpSpPr/>
            <p:nvPr/>
          </p:nvGrpSpPr>
          <p:grpSpPr>
            <a:xfrm>
              <a:off x="7054384" y="4830545"/>
              <a:ext cx="222250" cy="196652"/>
              <a:chOff x="758730" y="3198675"/>
              <a:chExt cx="702795" cy="688305"/>
            </a:xfrm>
          </p:grpSpPr>
          <p:sp>
            <p:nvSpPr>
              <p:cNvPr id="146" name="角丸四角形 14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角丸四角形 14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台形 14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9" name="図形グループ 118"/>
            <p:cNvGrpSpPr/>
            <p:nvPr/>
          </p:nvGrpSpPr>
          <p:grpSpPr>
            <a:xfrm>
              <a:off x="6798515" y="4830545"/>
              <a:ext cx="222250" cy="196652"/>
              <a:chOff x="758730" y="3198675"/>
              <a:chExt cx="702795" cy="688305"/>
            </a:xfrm>
          </p:grpSpPr>
          <p:sp>
            <p:nvSpPr>
              <p:cNvPr id="143" name="角丸四角形 14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角丸四角形 14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台形 14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0" name="図形グループ 119"/>
            <p:cNvGrpSpPr/>
            <p:nvPr/>
          </p:nvGrpSpPr>
          <p:grpSpPr>
            <a:xfrm>
              <a:off x="7300105" y="4830545"/>
              <a:ext cx="222250" cy="196652"/>
              <a:chOff x="758730" y="3198675"/>
              <a:chExt cx="702795" cy="688305"/>
            </a:xfrm>
          </p:grpSpPr>
          <p:sp>
            <p:nvSpPr>
              <p:cNvPr id="140" name="角丸四角形 1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角丸四角形 1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台形 1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21" name="直線コネクタ 120"/>
            <p:cNvCxnSpPr>
              <a:stCxn id="122" idx="0"/>
              <a:endCxn id="133" idx="2"/>
            </p:cNvCxnSpPr>
            <p:nvPr/>
          </p:nvCxnSpPr>
          <p:spPr>
            <a:xfrm flipV="1">
              <a:off x="6779829" y="3879966"/>
              <a:ext cx="247226" cy="18636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122" name="正方形/長方形 121"/>
            <p:cNvSpPr/>
            <p:nvPr/>
          </p:nvSpPr>
          <p:spPr>
            <a:xfrm>
              <a:off x="6668704" y="4066334"/>
              <a:ext cx="222250" cy="2081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a:stCxn id="122" idx="0"/>
              <a:endCxn id="139" idx="2"/>
            </p:cNvCxnSpPr>
            <p:nvPr/>
          </p:nvCxnSpPr>
          <p:spPr>
            <a:xfrm flipV="1">
              <a:off x="6779829" y="3879966"/>
              <a:ext cx="1505" cy="18636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24" name="直線コネクタ 123"/>
            <p:cNvCxnSpPr>
              <a:stCxn id="122" idx="0"/>
              <a:endCxn id="136" idx="2"/>
            </p:cNvCxnSpPr>
            <p:nvPr/>
          </p:nvCxnSpPr>
          <p:spPr>
            <a:xfrm flipH="1" flipV="1">
              <a:off x="6525465" y="3879966"/>
              <a:ext cx="254364" cy="18636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125" name="図形グループ 124"/>
            <p:cNvGrpSpPr/>
            <p:nvPr/>
          </p:nvGrpSpPr>
          <p:grpSpPr>
            <a:xfrm>
              <a:off x="6670209" y="3683314"/>
              <a:ext cx="222250" cy="196652"/>
              <a:chOff x="758730" y="3198675"/>
              <a:chExt cx="702795" cy="688305"/>
            </a:xfrm>
          </p:grpSpPr>
          <p:sp>
            <p:nvSpPr>
              <p:cNvPr id="137" name="角丸四角形 136"/>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角丸四角形 137"/>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台形 138"/>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6" name="図形グループ 125"/>
            <p:cNvGrpSpPr/>
            <p:nvPr/>
          </p:nvGrpSpPr>
          <p:grpSpPr>
            <a:xfrm>
              <a:off x="6414340" y="3683314"/>
              <a:ext cx="222250" cy="196652"/>
              <a:chOff x="758730" y="3198675"/>
              <a:chExt cx="702795" cy="688305"/>
            </a:xfrm>
          </p:grpSpPr>
          <p:sp>
            <p:nvSpPr>
              <p:cNvPr id="134" name="角丸四角形 13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角丸四角形 13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台形 13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 name="図形グループ 126"/>
            <p:cNvGrpSpPr/>
            <p:nvPr/>
          </p:nvGrpSpPr>
          <p:grpSpPr>
            <a:xfrm>
              <a:off x="6915930" y="3683314"/>
              <a:ext cx="222250" cy="196652"/>
              <a:chOff x="758730" y="3198675"/>
              <a:chExt cx="702795" cy="688305"/>
            </a:xfrm>
          </p:grpSpPr>
          <p:sp>
            <p:nvSpPr>
              <p:cNvPr id="131" name="角丸四角形 13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角丸四角形 13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台形 13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28" name="直線コネクタ 127"/>
            <p:cNvCxnSpPr>
              <a:stCxn id="122" idx="2"/>
              <a:endCxn id="108" idx="0"/>
            </p:cNvCxnSpPr>
            <p:nvPr/>
          </p:nvCxnSpPr>
          <p:spPr>
            <a:xfrm flipH="1">
              <a:off x="6371335" y="4274481"/>
              <a:ext cx="408494" cy="187806"/>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29" name="直線コネクタ 128"/>
            <p:cNvCxnSpPr>
              <a:stCxn id="115" idx="1"/>
              <a:endCxn id="108" idx="3"/>
            </p:cNvCxnSpPr>
            <p:nvPr/>
          </p:nvCxnSpPr>
          <p:spPr>
            <a:xfrm flipH="1" flipV="1">
              <a:off x="6482460" y="4566361"/>
              <a:ext cx="563645" cy="1532"/>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30" name="直線コネクタ 129"/>
            <p:cNvCxnSpPr>
              <a:stCxn id="115" idx="0"/>
              <a:endCxn id="122" idx="2"/>
            </p:cNvCxnSpPr>
            <p:nvPr/>
          </p:nvCxnSpPr>
          <p:spPr>
            <a:xfrm flipH="1" flipV="1">
              <a:off x="6779829" y="4274481"/>
              <a:ext cx="377401" cy="18933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158" name="図形グループ 157"/>
          <p:cNvGrpSpPr/>
          <p:nvPr/>
        </p:nvGrpSpPr>
        <p:grpSpPr>
          <a:xfrm>
            <a:off x="1975096" y="4910097"/>
            <a:ext cx="723840" cy="563378"/>
            <a:chOff x="5337235" y="5307395"/>
            <a:chExt cx="723840" cy="563378"/>
          </a:xfrm>
        </p:grpSpPr>
        <p:cxnSp>
          <p:nvCxnSpPr>
            <p:cNvPr id="159" name="直線コネクタ 158"/>
            <p:cNvCxnSpPr>
              <a:stCxn id="160" idx="2"/>
              <a:endCxn id="167" idx="0"/>
            </p:cNvCxnSpPr>
            <p:nvPr/>
          </p:nvCxnSpPr>
          <p:spPr>
            <a:xfrm>
              <a:off x="5695950" y="5515542"/>
              <a:ext cx="251737" cy="17891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160" name="正方形/長方形 159"/>
            <p:cNvSpPr/>
            <p:nvPr/>
          </p:nvSpPr>
          <p:spPr>
            <a:xfrm>
              <a:off x="5584825" y="5307395"/>
              <a:ext cx="222250" cy="2081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1" name="直線コネクタ 160"/>
            <p:cNvCxnSpPr>
              <a:stCxn id="160" idx="2"/>
              <a:endCxn id="172" idx="0"/>
            </p:cNvCxnSpPr>
            <p:nvPr/>
          </p:nvCxnSpPr>
          <p:spPr>
            <a:xfrm>
              <a:off x="5695950" y="5515542"/>
              <a:ext cx="3684" cy="158579"/>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62" name="直線コネクタ 161"/>
            <p:cNvCxnSpPr>
              <a:stCxn id="160" idx="2"/>
              <a:endCxn id="170" idx="0"/>
            </p:cNvCxnSpPr>
            <p:nvPr/>
          </p:nvCxnSpPr>
          <p:spPr>
            <a:xfrm flipH="1">
              <a:off x="5446097" y="5515542"/>
              <a:ext cx="249853" cy="17891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163" name="図形グループ 162"/>
            <p:cNvGrpSpPr/>
            <p:nvPr/>
          </p:nvGrpSpPr>
          <p:grpSpPr>
            <a:xfrm>
              <a:off x="5593104" y="5674121"/>
              <a:ext cx="222250" cy="196652"/>
              <a:chOff x="758730" y="3198675"/>
              <a:chExt cx="702795" cy="688305"/>
            </a:xfrm>
          </p:grpSpPr>
          <p:sp>
            <p:nvSpPr>
              <p:cNvPr id="172" name="角丸四角形 171"/>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角丸四角形 172"/>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台形 173"/>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4" name="図形グループ 163"/>
            <p:cNvGrpSpPr/>
            <p:nvPr/>
          </p:nvGrpSpPr>
          <p:grpSpPr>
            <a:xfrm>
              <a:off x="5337235" y="5674121"/>
              <a:ext cx="222250" cy="196652"/>
              <a:chOff x="758730" y="3198675"/>
              <a:chExt cx="702795" cy="688305"/>
            </a:xfrm>
          </p:grpSpPr>
          <p:sp>
            <p:nvSpPr>
              <p:cNvPr id="169" name="角丸四角形 16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角丸四角形 16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台形 17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5" name="図形グループ 164"/>
            <p:cNvGrpSpPr/>
            <p:nvPr/>
          </p:nvGrpSpPr>
          <p:grpSpPr>
            <a:xfrm>
              <a:off x="5838825" y="5674121"/>
              <a:ext cx="222250" cy="196652"/>
              <a:chOff x="758730" y="3198675"/>
              <a:chExt cx="702795" cy="688305"/>
            </a:xfrm>
          </p:grpSpPr>
          <p:sp>
            <p:nvSpPr>
              <p:cNvPr id="166" name="角丸四角形 1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7" name="角丸四角形 1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台形 1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sp>
        <p:nvSpPr>
          <p:cNvPr id="8" name="正方形/長方形 7"/>
          <p:cNvSpPr/>
          <p:nvPr/>
        </p:nvSpPr>
        <p:spPr>
          <a:xfrm>
            <a:off x="6644022" y="3641315"/>
            <a:ext cx="2241231" cy="1461939"/>
          </a:xfrm>
          <a:prstGeom prst="rect">
            <a:avLst/>
          </a:prstGeom>
        </p:spPr>
        <p:txBody>
          <a:bodyPr wrap="square">
            <a:spAutoFit/>
          </a:bodyPr>
          <a:lstStyle/>
          <a:p>
            <a:pPr algn="ctr"/>
            <a:r>
              <a:rPr lang="ja-JP" altLang="en-US" u="sng" dirty="0">
                <a:solidFill>
                  <a:srgbClr val="0000FF"/>
                </a:solidFill>
                <a:latin typeface="ＭＳ Ｐゴシック"/>
                <a:cs typeface="ＭＳ Ｐゴシック"/>
              </a:rPr>
              <a:t>メトカーフの法則</a:t>
            </a:r>
            <a:endParaRPr lang="en-US" altLang="ja-JP" u="sng" dirty="0">
              <a:solidFill>
                <a:srgbClr val="0000FF"/>
              </a:solidFill>
              <a:latin typeface="ＭＳ Ｐゴシック"/>
              <a:cs typeface="ＭＳ Ｐゴシック"/>
            </a:endParaRPr>
          </a:p>
          <a:p>
            <a:pPr algn="ctr"/>
            <a:r>
              <a:rPr lang="ja-JP" altLang="ja-JP" sz="1050" dirty="0" smtClean="0">
                <a:solidFill>
                  <a:srgbClr val="0000FF"/>
                </a:solidFill>
              </a:rPr>
              <a:t>通信ネットワークの価値は、</a:t>
            </a:r>
            <a:endParaRPr lang="en-US" altLang="ja-JP" sz="1050" dirty="0" smtClean="0">
              <a:solidFill>
                <a:srgbClr val="0000FF"/>
              </a:solidFill>
            </a:endParaRPr>
          </a:p>
          <a:p>
            <a:pPr algn="ctr"/>
            <a:r>
              <a:rPr lang="ja-JP" altLang="ja-JP" sz="1050" dirty="0" smtClean="0">
                <a:solidFill>
                  <a:srgbClr val="0000FF"/>
                </a:solidFill>
              </a:rPr>
              <a:t>接続</a:t>
            </a:r>
            <a:r>
              <a:rPr lang="ja-JP" altLang="ja-JP" sz="1050" dirty="0">
                <a:solidFill>
                  <a:srgbClr val="0000FF"/>
                </a:solidFill>
              </a:rPr>
              <a:t>するシステムの数</a:t>
            </a:r>
            <a:r>
              <a:rPr lang="ja-JP" altLang="ja-JP" sz="1050" dirty="0" smtClean="0">
                <a:solidFill>
                  <a:srgbClr val="0000FF"/>
                </a:solidFill>
              </a:rPr>
              <a:t>の</a:t>
            </a:r>
            <a:endParaRPr lang="en-US" altLang="ja-JP" sz="1050" dirty="0" smtClean="0">
              <a:solidFill>
                <a:srgbClr val="0000FF"/>
              </a:solidFill>
            </a:endParaRPr>
          </a:p>
          <a:p>
            <a:pPr algn="ctr"/>
            <a:r>
              <a:rPr lang="ja-JP" altLang="ja-JP" sz="1050" dirty="0" smtClean="0">
                <a:solidFill>
                  <a:srgbClr val="0000FF"/>
                </a:solidFill>
              </a:rPr>
              <a:t>二乗に比例する </a:t>
            </a:r>
            <a:endParaRPr lang="en-US" altLang="ja-JP" sz="1050" dirty="0" smtClean="0">
              <a:solidFill>
                <a:srgbClr val="0000FF"/>
              </a:solidFill>
            </a:endParaRPr>
          </a:p>
          <a:p>
            <a:pPr algn="ctr"/>
            <a:endParaRPr lang="en-US" altLang="ja-JP" sz="1050" dirty="0" smtClean="0">
              <a:solidFill>
                <a:srgbClr val="0000FF"/>
              </a:solidFill>
            </a:endParaRPr>
          </a:p>
          <a:p>
            <a:pPr algn="ctr"/>
            <a:endParaRPr lang="en-US" altLang="ja-JP" sz="1050" dirty="0">
              <a:solidFill>
                <a:srgbClr val="0000FF"/>
              </a:solidFill>
            </a:endParaRPr>
          </a:p>
          <a:p>
            <a:pPr algn="ctr"/>
            <a:r>
              <a:rPr lang="ja-JP" altLang="en-US" sz="800" dirty="0" smtClean="0">
                <a:solidFill>
                  <a:srgbClr val="0000FF"/>
                </a:solidFill>
              </a:rPr>
              <a:t>ネットワークに接続するデバイスの数</a:t>
            </a:r>
            <a:endParaRPr lang="en-US" altLang="ja-JP" sz="800" dirty="0" smtClean="0">
              <a:solidFill>
                <a:srgbClr val="0000FF"/>
              </a:solidFill>
            </a:endParaRPr>
          </a:p>
          <a:p>
            <a:pPr algn="ctr"/>
            <a:r>
              <a:rPr lang="en-US" altLang="ja-JP" sz="900" dirty="0" smtClean="0">
                <a:solidFill>
                  <a:srgbClr val="0000FF"/>
                </a:solidFill>
                <a:latin typeface="ＭＳ Ｐゴシック"/>
                <a:cs typeface="ＭＳ Ｐゴシック"/>
              </a:rPr>
              <a:t>2009</a:t>
            </a:r>
            <a:r>
              <a:rPr lang="ja-JP" altLang="en-US" sz="900" dirty="0" smtClean="0">
                <a:solidFill>
                  <a:srgbClr val="0000FF"/>
                </a:solidFill>
                <a:latin typeface="ＭＳ Ｐゴシック"/>
                <a:cs typeface="ＭＳ Ｐゴシック"/>
              </a:rPr>
              <a:t>年</a:t>
            </a:r>
            <a:r>
              <a:rPr lang="en-US" altLang="ja-JP" sz="900" dirty="0" smtClean="0">
                <a:solidFill>
                  <a:srgbClr val="0000FF"/>
                </a:solidFill>
                <a:latin typeface="ＭＳ Ｐゴシック"/>
                <a:cs typeface="ＭＳ Ｐゴシック"/>
              </a:rPr>
              <a:t>:25</a:t>
            </a:r>
            <a:r>
              <a:rPr lang="ja-JP" altLang="en-US" sz="900" dirty="0" smtClean="0">
                <a:solidFill>
                  <a:srgbClr val="0000FF"/>
                </a:solidFill>
                <a:latin typeface="ＭＳ Ｐゴシック"/>
                <a:cs typeface="ＭＳ Ｐゴシック"/>
              </a:rPr>
              <a:t>億個</a:t>
            </a:r>
            <a:r>
              <a:rPr lang="en-US" altLang="ja-JP" sz="900" dirty="0" smtClean="0">
                <a:solidFill>
                  <a:srgbClr val="0000FF"/>
                </a:solidFill>
                <a:latin typeface="ＭＳ Ｐゴシック"/>
                <a:cs typeface="ＭＳ Ｐゴシック"/>
              </a:rPr>
              <a:t>→2020</a:t>
            </a:r>
            <a:r>
              <a:rPr lang="ja-JP" altLang="en-US" sz="900" dirty="0" smtClean="0">
                <a:solidFill>
                  <a:srgbClr val="0000FF"/>
                </a:solidFill>
                <a:latin typeface="ＭＳ Ｐゴシック"/>
                <a:cs typeface="ＭＳ Ｐゴシック"/>
              </a:rPr>
              <a:t>年</a:t>
            </a:r>
            <a:r>
              <a:rPr lang="en-US" altLang="ja-JP" sz="900" dirty="0" smtClean="0">
                <a:solidFill>
                  <a:srgbClr val="0000FF"/>
                </a:solidFill>
                <a:latin typeface="ＭＳ Ｐゴシック"/>
                <a:cs typeface="ＭＳ Ｐゴシック"/>
              </a:rPr>
              <a:t>:500</a:t>
            </a:r>
            <a:r>
              <a:rPr lang="ja-JP" altLang="en-US" sz="900" dirty="0" smtClean="0">
                <a:solidFill>
                  <a:srgbClr val="0000FF"/>
                </a:solidFill>
                <a:latin typeface="ＭＳ Ｐゴシック"/>
                <a:cs typeface="ＭＳ Ｐゴシック"/>
              </a:rPr>
              <a:t>億個</a:t>
            </a:r>
            <a:endParaRPr lang="en-US" altLang="ja-JP" sz="900" dirty="0">
              <a:solidFill>
                <a:srgbClr val="0000FF"/>
              </a:solidFill>
              <a:latin typeface="ＭＳ Ｐゴシック"/>
              <a:cs typeface="ＭＳ Ｐゴシック"/>
            </a:endParaRPr>
          </a:p>
        </p:txBody>
      </p:sp>
      <p:sp>
        <p:nvSpPr>
          <p:cNvPr id="9" name="下矢印 8"/>
          <p:cNvSpPr/>
          <p:nvPr/>
        </p:nvSpPr>
        <p:spPr>
          <a:xfrm>
            <a:off x="7658669" y="4493512"/>
            <a:ext cx="281306" cy="228164"/>
          </a:xfrm>
          <a:prstGeom prst="downArrow">
            <a:avLst/>
          </a:prstGeom>
          <a:solidFill>
            <a:srgbClr val="0000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テキスト ボックス 174"/>
          <p:cNvSpPr txBox="1"/>
          <p:nvPr/>
        </p:nvSpPr>
        <p:spPr>
          <a:xfrm>
            <a:off x="7574316" y="1519190"/>
            <a:ext cx="770313" cy="461665"/>
          </a:xfrm>
          <a:prstGeom prst="rect">
            <a:avLst/>
          </a:prstGeom>
          <a:noFill/>
        </p:spPr>
        <p:txBody>
          <a:bodyPr wrap="none" rtlCol="0">
            <a:spAutoFit/>
          </a:bodyPr>
          <a:lstStyle/>
          <a:p>
            <a:r>
              <a:rPr kumimoji="1" lang="en-US" altLang="ja-JP" sz="2400" dirty="0" smtClean="0">
                <a:solidFill>
                  <a:schemeClr val="bg1"/>
                </a:solidFill>
                <a:latin typeface="メイリオ"/>
                <a:ea typeface="メイリオ"/>
                <a:cs typeface="メイリオ"/>
              </a:rPr>
              <a:t>CPS</a:t>
            </a:r>
            <a:endParaRPr kumimoji="1" lang="ja-JP" altLang="en-US" sz="24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33939508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2020</a:t>
            </a:r>
            <a:r>
              <a:rPr lang="ja-JP" altLang="en-US" dirty="0"/>
              <a:t>年</a:t>
            </a:r>
            <a:r>
              <a:rPr lang="ja-JP" altLang="en-US" dirty="0" smtClean="0"/>
              <a:t>における</a:t>
            </a:r>
            <a:r>
              <a:rPr lang="en-US" altLang="ja-JP" dirty="0" smtClean="0"/>
              <a:t>IoT</a:t>
            </a:r>
            <a:r>
              <a:rPr lang="ja-JP" altLang="en-US" dirty="0" smtClean="0"/>
              <a:t>市場</a:t>
            </a:r>
            <a:r>
              <a:rPr lang="ja-JP" altLang="en-US" dirty="0"/>
              <a:t>の成長性</a:t>
            </a:r>
            <a:endParaRPr kumimoji="1" lang="ja-JP" altLang="en-US" dirty="0"/>
          </a:p>
        </p:txBody>
      </p:sp>
      <p:sp>
        <p:nvSpPr>
          <p:cNvPr id="3" name="正方形/長方形 2"/>
          <p:cNvSpPr/>
          <p:nvPr/>
        </p:nvSpPr>
        <p:spPr>
          <a:xfrm>
            <a:off x="323528" y="1124744"/>
            <a:ext cx="8568952" cy="5016758"/>
          </a:xfrm>
          <a:prstGeom prst="rect">
            <a:avLst/>
          </a:prstGeom>
          <a:ln>
            <a:solidFill>
              <a:schemeClr val="bg1">
                <a:lumMod val="75000"/>
              </a:schemeClr>
            </a:solid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2400" dirty="0" smtClean="0"/>
              <a:t>ガートナー</a:t>
            </a:r>
            <a:endParaRPr lang="ja-JP" altLang="en-US" sz="2400" dirty="0"/>
          </a:p>
          <a:p>
            <a:r>
              <a:rPr lang="ja-JP" altLang="en-US" sz="1000" dirty="0"/>
              <a:t>米調査会社のガートナーによると、</a:t>
            </a:r>
            <a:r>
              <a:rPr lang="en-US" altLang="ja-JP" sz="1000" dirty="0"/>
              <a:t>2009</a:t>
            </a:r>
            <a:r>
              <a:rPr lang="ja-JP" altLang="en-US" sz="1000" dirty="0"/>
              <a:t>年時点でインターネットにつながっていたモノの数はおおよそ</a:t>
            </a:r>
            <a:r>
              <a:rPr lang="en-US" altLang="ja-JP" sz="1000" dirty="0"/>
              <a:t>25</a:t>
            </a:r>
            <a:r>
              <a:rPr lang="ja-JP" altLang="en-US" sz="1000" dirty="0"/>
              <a:t>億個で、そのほとんどは、</a:t>
            </a:r>
            <a:r>
              <a:rPr lang="en-US" altLang="ja-JP" sz="1000" dirty="0"/>
              <a:t>PC</a:t>
            </a:r>
            <a:r>
              <a:rPr lang="ja-JP" altLang="en-US" sz="1000" dirty="0"/>
              <a:t>やスマートフォン、タブレット端末といったデバイスですが、</a:t>
            </a:r>
            <a:r>
              <a:rPr lang="en-US" altLang="ja-JP" sz="1000" dirty="0"/>
              <a:t>2020</a:t>
            </a:r>
            <a:r>
              <a:rPr lang="ja-JP" altLang="en-US" sz="1000" dirty="0"/>
              <a:t>年には、</a:t>
            </a:r>
            <a:r>
              <a:rPr lang="en-US" altLang="ja-JP" sz="1000" dirty="0"/>
              <a:t>IoT</a:t>
            </a:r>
            <a:r>
              <a:rPr lang="ja-JP" altLang="en-US" sz="1000" dirty="0"/>
              <a:t>の普及は急速に進み、</a:t>
            </a:r>
            <a:r>
              <a:rPr lang="en-US" altLang="ja-JP" sz="1000" dirty="0"/>
              <a:t>2020</a:t>
            </a:r>
            <a:r>
              <a:rPr lang="ja-JP" altLang="en-US" sz="1000" dirty="0"/>
              <a:t>年には</a:t>
            </a:r>
            <a:r>
              <a:rPr lang="en-US" altLang="ja-JP" sz="1000" dirty="0"/>
              <a:t>300</a:t>
            </a:r>
            <a:r>
              <a:rPr lang="ja-JP" altLang="en-US" sz="1000" dirty="0"/>
              <a:t>億個以上のデバイスがつながり</a:t>
            </a:r>
            <a:r>
              <a:rPr lang="ja-JP" altLang="en-US" sz="1000" dirty="0" smtClean="0"/>
              <a:t>、コンピュータ</a:t>
            </a:r>
            <a:r>
              <a:rPr lang="ja-JP" altLang="en-US" sz="1000" dirty="0"/>
              <a:t>以外のデバイスが過半数を占め、</a:t>
            </a:r>
            <a:r>
              <a:rPr lang="en-US" altLang="ja-JP" sz="1000" dirty="0"/>
              <a:t>1</a:t>
            </a:r>
            <a:r>
              <a:rPr lang="ja-JP" altLang="en-US" sz="1000" dirty="0"/>
              <a:t>兆</a:t>
            </a:r>
            <a:r>
              <a:rPr lang="en-US" altLang="ja-JP" sz="1000" dirty="0"/>
              <a:t>9000</a:t>
            </a:r>
            <a:r>
              <a:rPr lang="ja-JP" altLang="en-US" sz="1000" dirty="0"/>
              <a:t>億ドル（約</a:t>
            </a:r>
            <a:r>
              <a:rPr lang="en-US" altLang="ja-JP" sz="1000" dirty="0"/>
              <a:t>194</a:t>
            </a:r>
            <a:r>
              <a:rPr lang="ja-JP" altLang="en-US" sz="1000" dirty="0"/>
              <a:t>兆円）の経済価値を創出すると予測しています</a:t>
            </a:r>
            <a:r>
              <a:rPr lang="ja-JP" altLang="en-US" sz="1000" dirty="0" smtClean="0"/>
              <a:t>。</a:t>
            </a:r>
            <a:endParaRPr lang="en-US" altLang="ja-JP" sz="1000" dirty="0" smtClean="0"/>
          </a:p>
          <a:p>
            <a:r>
              <a:rPr lang="en-US" altLang="ja-JP" sz="2400" dirty="0"/>
              <a:t>IDC</a:t>
            </a:r>
          </a:p>
          <a:p>
            <a:r>
              <a:rPr lang="ja-JP" altLang="en-US" sz="1000" dirty="0"/>
              <a:t>米調査会社の</a:t>
            </a:r>
            <a:r>
              <a:rPr lang="en-US" altLang="ja-JP" sz="1000" dirty="0"/>
              <a:t>IDC</a:t>
            </a:r>
            <a:r>
              <a:rPr lang="ja-JP" altLang="en-US" sz="1000" dirty="0"/>
              <a:t>は、</a:t>
            </a:r>
            <a:r>
              <a:rPr lang="en-US" altLang="ja-JP" sz="1000" dirty="0"/>
              <a:t>2012</a:t>
            </a:r>
            <a:r>
              <a:rPr lang="ja-JP" altLang="en-US" sz="1000" dirty="0"/>
              <a:t>年に約</a:t>
            </a:r>
            <a:r>
              <a:rPr lang="en-US" altLang="ja-JP" sz="1000" dirty="0"/>
              <a:t>4</a:t>
            </a:r>
            <a:r>
              <a:rPr lang="ja-JP" altLang="en-US" sz="1000" dirty="0"/>
              <a:t>兆</a:t>
            </a:r>
            <a:r>
              <a:rPr lang="en-US" altLang="ja-JP" sz="1000" dirty="0"/>
              <a:t>8000</a:t>
            </a:r>
            <a:r>
              <a:rPr lang="ja-JP" altLang="en-US" sz="1000" dirty="0"/>
              <a:t>億ドルだった</a:t>
            </a:r>
            <a:r>
              <a:rPr lang="en-US" altLang="ja-JP" sz="1000" dirty="0"/>
              <a:t>IoT</a:t>
            </a:r>
            <a:r>
              <a:rPr lang="ja-JP" altLang="en-US" sz="1000" dirty="0"/>
              <a:t>の世界市場規模が、</a:t>
            </a:r>
            <a:r>
              <a:rPr lang="en-US" altLang="ja-JP" sz="1000" dirty="0"/>
              <a:t>2020</a:t>
            </a:r>
            <a:r>
              <a:rPr lang="ja-JP" altLang="en-US" sz="1000" dirty="0"/>
              <a:t>年には約</a:t>
            </a:r>
            <a:r>
              <a:rPr lang="en-US" altLang="ja-JP" sz="1000" dirty="0"/>
              <a:t>8</a:t>
            </a:r>
            <a:r>
              <a:rPr lang="ja-JP" altLang="en-US" sz="1000" dirty="0"/>
              <a:t>兆</a:t>
            </a:r>
            <a:r>
              <a:rPr lang="en-US" altLang="ja-JP" sz="1000" dirty="0"/>
              <a:t>9000</a:t>
            </a:r>
            <a:r>
              <a:rPr lang="ja-JP" altLang="en-US" sz="1000" dirty="0"/>
              <a:t>億ドルになり、</a:t>
            </a:r>
            <a:r>
              <a:rPr lang="en-US" altLang="ja-JP" sz="1000" dirty="0"/>
              <a:t>2020</a:t>
            </a:r>
            <a:r>
              <a:rPr lang="ja-JP" altLang="en-US" sz="1000" dirty="0"/>
              <a:t>年までに自律的に接続されるデバイスのエンドポイントは</a:t>
            </a:r>
            <a:r>
              <a:rPr lang="en-US" altLang="ja-JP" sz="1000" dirty="0"/>
              <a:t>300</a:t>
            </a:r>
            <a:r>
              <a:rPr lang="ja-JP" altLang="en-US" sz="1000" dirty="0"/>
              <a:t>億台になると予測しています。</a:t>
            </a:r>
            <a:endParaRPr lang="en-US" altLang="ja-JP" sz="1000" dirty="0"/>
          </a:p>
          <a:p>
            <a:r>
              <a:rPr lang="ja-JP" altLang="en-US" sz="1000" dirty="0"/>
              <a:t>また、</a:t>
            </a:r>
            <a:r>
              <a:rPr lang="en-US" altLang="ja-JP" sz="1000" dirty="0"/>
              <a:t>IOT</a:t>
            </a:r>
            <a:r>
              <a:rPr lang="ja-JP" altLang="en-US" sz="1000" dirty="0"/>
              <a:t>の本格的普及に伴い、デジタルデータの総量も急激に増加が予想されます。調査会社の米</a:t>
            </a:r>
            <a:r>
              <a:rPr lang="en-US" altLang="ja-JP" sz="1000" dirty="0"/>
              <a:t>IDC</a:t>
            </a:r>
            <a:r>
              <a:rPr lang="ja-JP" altLang="en-US" sz="1000" dirty="0"/>
              <a:t>によると</a:t>
            </a:r>
            <a:r>
              <a:rPr lang="en-US" altLang="ja-JP" sz="1000" dirty="0"/>
              <a:t>2020</a:t>
            </a:r>
            <a:r>
              <a:rPr lang="ja-JP" altLang="en-US" sz="1000" dirty="0"/>
              <a:t>年にはデジタルデータの容量は</a:t>
            </a:r>
            <a:r>
              <a:rPr lang="en-US" altLang="ja-JP" sz="1000" dirty="0"/>
              <a:t>40</a:t>
            </a:r>
            <a:r>
              <a:rPr lang="ja-JP" altLang="en-US" sz="1000" dirty="0"/>
              <a:t>ゼッタバイトに達すると予測しています。</a:t>
            </a:r>
          </a:p>
          <a:p>
            <a:r>
              <a:rPr lang="ja-JP" altLang="en-US" sz="2400" dirty="0" smtClean="0"/>
              <a:t>インテル</a:t>
            </a:r>
            <a:endParaRPr lang="ja-JP" altLang="en-US" sz="2400" dirty="0"/>
          </a:p>
          <a:p>
            <a:r>
              <a:rPr lang="ja-JP" altLang="en-US" sz="1000" dirty="0"/>
              <a:t>インテルは、</a:t>
            </a:r>
            <a:r>
              <a:rPr lang="en-US" altLang="ja-JP" sz="1000" dirty="0"/>
              <a:t>IoT</a:t>
            </a:r>
            <a:r>
              <a:rPr lang="ja-JP" altLang="en-US" sz="1000" dirty="0"/>
              <a:t>の普及により、</a:t>
            </a:r>
            <a:r>
              <a:rPr lang="en-US" altLang="ja-JP" sz="1000" dirty="0"/>
              <a:t>2020</a:t>
            </a:r>
            <a:r>
              <a:rPr lang="ja-JP" altLang="en-US" sz="1000" dirty="0"/>
              <a:t>年には確実に</a:t>
            </a:r>
            <a:r>
              <a:rPr lang="en-US" altLang="ja-JP" sz="1000" dirty="0"/>
              <a:t>500</a:t>
            </a:r>
            <a:r>
              <a:rPr lang="ja-JP" altLang="en-US" sz="1000" dirty="0"/>
              <a:t>億のデバイスがインターネットに接続されると予測しています。その多くは、</a:t>
            </a:r>
            <a:r>
              <a:rPr lang="en-US" altLang="ja-JP" sz="1000" dirty="0"/>
              <a:t>PC</a:t>
            </a:r>
            <a:r>
              <a:rPr lang="ja-JP" altLang="en-US" sz="1000" dirty="0"/>
              <a:t>やスマートフォン、タブレットといった人が使うデバイスではなく、自動車や自動販売機、工場設置機器、医療機器などのデバイスがつながり</a:t>
            </a:r>
            <a:r>
              <a:rPr lang="ja-JP" altLang="en-US" sz="1000" dirty="0" smtClean="0"/>
              <a:t>、これらのデバイス</a:t>
            </a:r>
            <a:r>
              <a:rPr lang="ja-JP" altLang="en-US" sz="1000" dirty="0"/>
              <a:t>につながるデータを活用したビジネス展開が鍵になるとしています</a:t>
            </a:r>
            <a:r>
              <a:rPr lang="ja-JP" altLang="en-US" sz="1000" dirty="0" smtClean="0"/>
              <a:t>。</a:t>
            </a:r>
            <a:endParaRPr lang="en-US" altLang="ja-JP" sz="1000" dirty="0" smtClean="0"/>
          </a:p>
          <a:p>
            <a:r>
              <a:rPr lang="ja-JP" altLang="en-US" sz="2400" dirty="0" smtClean="0"/>
              <a:t>シスコシステムズ</a:t>
            </a:r>
            <a:endParaRPr lang="ja-JP" altLang="en-US" sz="2400" dirty="0"/>
          </a:p>
          <a:p>
            <a:r>
              <a:rPr lang="ja-JP" altLang="en-US" sz="1000" dirty="0"/>
              <a:t>シスコシステムズは、</a:t>
            </a:r>
            <a:r>
              <a:rPr lang="en-US" altLang="ja-JP" sz="1000" dirty="0"/>
              <a:t>2013</a:t>
            </a:r>
            <a:r>
              <a:rPr lang="ja-JP" altLang="en-US" sz="1000" dirty="0"/>
              <a:t>年現在で、</a:t>
            </a:r>
            <a:r>
              <a:rPr lang="en-US" altLang="ja-JP" sz="1000" dirty="0"/>
              <a:t>IoT</a:t>
            </a:r>
            <a:r>
              <a:rPr lang="ja-JP" altLang="en-US" sz="1000" dirty="0"/>
              <a:t>によりつながるデバイスは</a:t>
            </a:r>
            <a:r>
              <a:rPr lang="en-US" altLang="ja-JP" sz="1000" dirty="0"/>
              <a:t>100</a:t>
            </a:r>
            <a:r>
              <a:rPr lang="ja-JP" altLang="en-US" sz="1000" dirty="0"/>
              <a:t>億近くまで増加し、</a:t>
            </a:r>
            <a:r>
              <a:rPr lang="en-US" altLang="ja-JP" sz="1000" dirty="0"/>
              <a:t>2020</a:t>
            </a:r>
            <a:r>
              <a:rPr lang="ja-JP" altLang="en-US" sz="1000" dirty="0"/>
              <a:t>年には</a:t>
            </a:r>
            <a:r>
              <a:rPr lang="en-US" altLang="ja-JP" sz="1000" dirty="0"/>
              <a:t>500</a:t>
            </a:r>
            <a:r>
              <a:rPr lang="ja-JP" altLang="en-US" sz="1000" dirty="0"/>
              <a:t>億台のデバイスがつながり、インターネットは、人、プロセス、データ、モノを組み合わせた</a:t>
            </a:r>
            <a:r>
              <a:rPr lang="en-US" altLang="ja-JP" sz="1000" dirty="0" err="1"/>
              <a:t>IoE</a:t>
            </a:r>
            <a:r>
              <a:rPr lang="ja-JP" altLang="en-US" sz="1000" dirty="0"/>
              <a:t>（</a:t>
            </a:r>
            <a:r>
              <a:rPr lang="en-US" altLang="ja-JP" sz="1000" dirty="0"/>
              <a:t>Internet of Everything</a:t>
            </a:r>
            <a:r>
              <a:rPr lang="ja-JP" altLang="en-US" sz="1000" dirty="0"/>
              <a:t>）の時代へと大きく成長し、今後</a:t>
            </a:r>
            <a:r>
              <a:rPr lang="en-US" altLang="ja-JP" sz="1000" dirty="0"/>
              <a:t>10</a:t>
            </a:r>
            <a:r>
              <a:rPr lang="ja-JP" altLang="en-US" sz="1000" dirty="0"/>
              <a:t>年間で</a:t>
            </a:r>
            <a:r>
              <a:rPr lang="en-US" altLang="ja-JP" sz="1000" dirty="0"/>
              <a:t>IoT</a:t>
            </a:r>
            <a:r>
              <a:rPr lang="ja-JP" altLang="en-US" sz="1000" dirty="0"/>
              <a:t>は全世界に</a:t>
            </a:r>
            <a:r>
              <a:rPr lang="en-US" altLang="ja-JP" sz="1000" dirty="0"/>
              <a:t>14.4</a:t>
            </a:r>
            <a:r>
              <a:rPr lang="ja-JP" altLang="en-US" sz="1000" dirty="0"/>
              <a:t>兆ドルの価値を生み、日本はそのうちの少なくとも</a:t>
            </a:r>
            <a:r>
              <a:rPr lang="en-US" altLang="ja-JP" sz="1000" dirty="0"/>
              <a:t>5</a:t>
            </a:r>
            <a:r>
              <a:rPr lang="ja-JP" altLang="en-US" sz="1000" dirty="0"/>
              <a:t>％を占め、国内に</a:t>
            </a:r>
            <a:r>
              <a:rPr lang="en-US" altLang="ja-JP" sz="1000" dirty="0"/>
              <a:t>76.1</a:t>
            </a:r>
            <a:r>
              <a:rPr lang="ja-JP" altLang="en-US" sz="1000" dirty="0"/>
              <a:t>兆円の新市場が生まれると予測しています。</a:t>
            </a:r>
          </a:p>
          <a:p>
            <a:r>
              <a:rPr lang="ja-JP" altLang="en-US" sz="1000" dirty="0"/>
              <a:t>さらに、シスコでは、</a:t>
            </a:r>
            <a:r>
              <a:rPr lang="en-US" altLang="ja-JP" sz="1000" dirty="0" err="1"/>
              <a:t>IoE</a:t>
            </a:r>
            <a:r>
              <a:rPr lang="ja-JP" altLang="en-US" sz="1000" dirty="0"/>
              <a:t>の普及に伴い、</a:t>
            </a:r>
            <a:r>
              <a:rPr lang="en-US" altLang="ja-JP" sz="1000" dirty="0"/>
              <a:t>2012</a:t>
            </a:r>
            <a:r>
              <a:rPr lang="ja-JP" altLang="en-US" sz="1000" dirty="0"/>
              <a:t>年から</a:t>
            </a:r>
            <a:r>
              <a:rPr lang="en-US" altLang="ja-JP" sz="1000" dirty="0"/>
              <a:t>2017</a:t>
            </a:r>
            <a:r>
              <a:rPr lang="ja-JP" altLang="en-US" sz="1000" dirty="0"/>
              <a:t>年に全世界の</a:t>
            </a:r>
            <a:r>
              <a:rPr lang="en-US" altLang="ja-JP" sz="1000" dirty="0"/>
              <a:t>IP</a:t>
            </a:r>
            <a:r>
              <a:rPr lang="ja-JP" altLang="en-US" sz="1000" dirty="0"/>
              <a:t>トラフィックは</a:t>
            </a:r>
            <a:r>
              <a:rPr lang="en-US" altLang="ja-JP" sz="1000" dirty="0"/>
              <a:t>3</a:t>
            </a:r>
            <a:r>
              <a:rPr lang="ja-JP" altLang="en-US" sz="1000" dirty="0"/>
              <a:t>倍に増加し、モバイルトラフィックは今後</a:t>
            </a:r>
            <a:r>
              <a:rPr lang="en-US" altLang="ja-JP" sz="1000" dirty="0"/>
              <a:t>5</a:t>
            </a:r>
            <a:r>
              <a:rPr lang="ja-JP" altLang="en-US" sz="1000" dirty="0"/>
              <a:t>年間で</a:t>
            </a:r>
            <a:r>
              <a:rPr lang="en-US" altLang="ja-JP" sz="1000" dirty="0"/>
              <a:t>13</a:t>
            </a:r>
            <a:r>
              <a:rPr lang="ja-JP" altLang="en-US" sz="1000" dirty="0"/>
              <a:t>倍にも膨れ上がると予測しています。シスコでは、デバイスから生成されるデータをネットワークが介してデータセンタ</a:t>
            </a:r>
            <a:r>
              <a:rPr lang="en-US" altLang="ja-JP" sz="1000" dirty="0"/>
              <a:t>−</a:t>
            </a:r>
            <a:r>
              <a:rPr lang="ja-JP" altLang="en-US" sz="1000" dirty="0"/>
              <a:t>で処理するクラウドのアーキテクチャーは、</a:t>
            </a:r>
            <a:r>
              <a:rPr lang="en-US" altLang="ja-JP" sz="1000" dirty="0" err="1"/>
              <a:t>IoE</a:t>
            </a:r>
            <a:r>
              <a:rPr lang="ja-JP" altLang="en-US" sz="1000" dirty="0"/>
              <a:t>の時代にはボトルネックに突き当たるとし、</a:t>
            </a:r>
            <a:r>
              <a:rPr lang="en-US" altLang="ja-JP" sz="1000" dirty="0" err="1"/>
              <a:t>IoE</a:t>
            </a:r>
            <a:r>
              <a:rPr lang="ja-JP" altLang="en-US" sz="1000" dirty="0"/>
              <a:t>時代にクラウドを最適化しアーキテクチャーを拡張化した分散型の新たなエッジコンピューティングモデルとして、「フォグコンピューティング」を提唱しています</a:t>
            </a:r>
            <a:r>
              <a:rPr lang="ja-JP" altLang="en-US" sz="1000" dirty="0" smtClean="0"/>
              <a:t>。</a:t>
            </a:r>
            <a:endParaRPr lang="en-US" altLang="ja-JP" sz="1000" dirty="0" smtClean="0"/>
          </a:p>
          <a:p>
            <a:r>
              <a:rPr lang="ja-JP" altLang="en-US" sz="2400" dirty="0" smtClean="0"/>
              <a:t>マイクロソフト</a:t>
            </a:r>
            <a:endParaRPr lang="ja-JP" altLang="en-US" sz="2400" dirty="0"/>
          </a:p>
          <a:p>
            <a:r>
              <a:rPr lang="ja-JP" altLang="en-US" sz="1000" dirty="0"/>
              <a:t>日本マイクロソフトは</a:t>
            </a:r>
            <a:r>
              <a:rPr lang="en-US" altLang="ja-JP" sz="1000" dirty="0"/>
              <a:t>2014</a:t>
            </a:r>
            <a:r>
              <a:rPr lang="ja-JP" altLang="en-US" sz="1000" dirty="0"/>
              <a:t>年</a:t>
            </a:r>
            <a:r>
              <a:rPr lang="en-US" altLang="ja-JP" sz="1000" dirty="0"/>
              <a:t>5</a:t>
            </a:r>
            <a:r>
              <a:rPr lang="ja-JP" altLang="en-US" sz="1000" dirty="0"/>
              <a:t>月</a:t>
            </a:r>
            <a:r>
              <a:rPr lang="en-US" altLang="ja-JP" sz="1000" dirty="0"/>
              <a:t>29</a:t>
            </a:r>
            <a:r>
              <a:rPr lang="ja-JP" altLang="en-US" sz="1000" dirty="0"/>
              <a:t>日、東京都内で開発者向けカンファレンス「</a:t>
            </a:r>
            <a:r>
              <a:rPr lang="en-US" altLang="ja-JP" sz="1000" dirty="0" err="1"/>
              <a:t>de:code</a:t>
            </a:r>
            <a:r>
              <a:rPr lang="ja-JP" altLang="en-US" sz="1000" dirty="0"/>
              <a:t>」を開催し、後半の基調講演では、日本マイクロソフト 執行役 デベロッパー＆プラットフォーム統括本部長の伊藤かつら氏が、デバイスの数とデータの量が爆発的に増加し、</a:t>
            </a:r>
            <a:r>
              <a:rPr lang="en-US" altLang="ja-JP" sz="1000" dirty="0"/>
              <a:t>2008</a:t>
            </a:r>
            <a:r>
              <a:rPr lang="ja-JP" altLang="en-US" sz="1000" dirty="0"/>
              <a:t>年に世界に</a:t>
            </a:r>
            <a:r>
              <a:rPr lang="ja-JP" altLang="en-US" sz="1000" dirty="0" smtClean="0"/>
              <a:t>存在して</a:t>
            </a:r>
            <a:r>
              <a:rPr lang="ja-JP" altLang="en-US" sz="1000" dirty="0"/>
              <a:t>いたデバイスは世界人口と同じ</a:t>
            </a:r>
            <a:r>
              <a:rPr lang="en-US" altLang="ja-JP" sz="1000" dirty="0"/>
              <a:t>70</a:t>
            </a:r>
            <a:r>
              <a:rPr lang="ja-JP" altLang="en-US" sz="1000" dirty="0"/>
              <a:t>億個程度だったのに対し、</a:t>
            </a:r>
            <a:r>
              <a:rPr lang="en-US" altLang="ja-JP" sz="1000" dirty="0"/>
              <a:t>2020</a:t>
            </a:r>
            <a:r>
              <a:rPr lang="ja-JP" altLang="en-US" sz="1000" dirty="0"/>
              <a:t>年には</a:t>
            </a:r>
            <a:r>
              <a:rPr lang="en-US" altLang="ja-JP" sz="1000" dirty="0"/>
              <a:t>10</a:t>
            </a:r>
            <a:r>
              <a:rPr lang="ja-JP" altLang="en-US" sz="1000" dirty="0"/>
              <a:t>兆個になると予測して</a:t>
            </a:r>
            <a:r>
              <a:rPr lang="ja-JP" altLang="en-US" sz="1000" dirty="0" smtClean="0"/>
              <a:t>います。</a:t>
            </a:r>
            <a:endParaRPr lang="en-US" altLang="ja-JP" sz="1000" dirty="0"/>
          </a:p>
        </p:txBody>
      </p:sp>
      <p:sp>
        <p:nvSpPr>
          <p:cNvPr id="4" name="正方形/長方形 3"/>
          <p:cNvSpPr/>
          <p:nvPr/>
        </p:nvSpPr>
        <p:spPr>
          <a:xfrm>
            <a:off x="2555776" y="6237312"/>
            <a:ext cx="6300192" cy="276999"/>
          </a:xfrm>
          <a:prstGeom prst="rect">
            <a:avLst/>
          </a:prstGeom>
        </p:spPr>
        <p:txBody>
          <a:bodyPr wrap="square">
            <a:spAutoFit/>
          </a:bodyPr>
          <a:lstStyle/>
          <a:p>
            <a:pPr algn="r"/>
            <a:r>
              <a:rPr lang="en-US" altLang="ja-JP" sz="1200" dirty="0"/>
              <a:t>http://</a:t>
            </a:r>
            <a:r>
              <a:rPr lang="en-US" altLang="ja-JP" sz="1200" dirty="0" err="1"/>
              <a:t>blogs.itmedia.co.jp</a:t>
            </a:r>
            <a:r>
              <a:rPr lang="en-US" altLang="ja-JP" sz="1200" dirty="0"/>
              <a:t>/business20/2014/06/2020iotinternet-c56b.html</a:t>
            </a:r>
            <a:endParaRPr lang="ja-JP" altLang="en-US" sz="1200" dirty="0"/>
          </a:p>
        </p:txBody>
      </p:sp>
      <p:sp>
        <p:nvSpPr>
          <p:cNvPr id="5" name="正方形/長方形 4"/>
          <p:cNvSpPr/>
          <p:nvPr/>
        </p:nvSpPr>
        <p:spPr>
          <a:xfrm>
            <a:off x="2267744" y="6237312"/>
            <a:ext cx="1567181" cy="276999"/>
          </a:xfrm>
          <a:prstGeom prst="rect">
            <a:avLst/>
          </a:prstGeom>
        </p:spPr>
        <p:txBody>
          <a:bodyPr wrap="none">
            <a:spAutoFit/>
          </a:bodyPr>
          <a:lstStyle/>
          <a:p>
            <a:r>
              <a:rPr lang="en-US" altLang="ja-JP" sz="1200" dirty="0"/>
              <a:t>『</a:t>
            </a:r>
            <a:r>
              <a:rPr lang="ja-JP" altLang="en-US" sz="1200" dirty="0"/>
              <a:t>ビジネス</a:t>
            </a:r>
            <a:r>
              <a:rPr lang="en-US" altLang="ja-JP" sz="1200" dirty="0"/>
              <a:t>2.0』</a:t>
            </a:r>
            <a:r>
              <a:rPr lang="ja-JP" altLang="en-US" sz="1200" dirty="0"/>
              <a:t>の視点</a:t>
            </a:r>
          </a:p>
        </p:txBody>
      </p:sp>
    </p:spTree>
    <p:extLst>
      <p:ext uri="{BB962C8B-B14F-4D97-AF65-F5344CB8AC3E}">
        <p14:creationId xmlns:p14="http://schemas.microsoft.com/office/powerpoint/2010/main" val="2905394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図形グループ 2"/>
          <p:cNvGrpSpPr/>
          <p:nvPr/>
        </p:nvGrpSpPr>
        <p:grpSpPr>
          <a:xfrm>
            <a:off x="611560" y="4710410"/>
            <a:ext cx="7920880" cy="1645940"/>
            <a:chOff x="611560" y="4710410"/>
            <a:chExt cx="7920880" cy="1645940"/>
          </a:xfrm>
        </p:grpSpPr>
        <p:sp>
          <p:nvSpPr>
            <p:cNvPr id="27" name="角丸四角形 26"/>
            <p:cNvSpPr/>
            <p:nvPr/>
          </p:nvSpPr>
          <p:spPr bwMode="auto">
            <a:xfrm>
              <a:off x="611560" y="4876800"/>
              <a:ext cx="7920880" cy="1479550"/>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9" name="フローチャート: 磁気ディスク 28"/>
            <p:cNvSpPr/>
            <p:nvPr/>
          </p:nvSpPr>
          <p:spPr bwMode="auto">
            <a:xfrm>
              <a:off x="2771800" y="5718522"/>
              <a:ext cx="3600400" cy="504056"/>
            </a:xfrm>
            <a:prstGeom prst="flowChartMagneticDisk">
              <a:avLst/>
            </a:prstGeom>
            <a:ln w="19050" cmpd="sng">
              <a:solidFill>
                <a:schemeClr val="tx2">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Device / Sensor Data</a:t>
              </a:r>
              <a:endParaRPr kumimoji="0" lang="ja-JP" altLang="en-US" sz="1400" b="0" i="0" u="none" strike="noStrike" cap="none" normalizeH="0" dirty="0" smtClean="0">
                <a:ln>
                  <a:noFill/>
                </a:ln>
                <a:effectLst/>
                <a:latin typeface="+mn-lt"/>
                <a:ea typeface="+mn-ea"/>
              </a:endParaRPr>
            </a:p>
          </p:txBody>
        </p:sp>
        <p:sp>
          <p:nvSpPr>
            <p:cNvPr id="30" name="フローチャート: 磁気ディスク 29"/>
            <p:cNvSpPr/>
            <p:nvPr/>
          </p:nvSpPr>
          <p:spPr bwMode="auto">
            <a:xfrm>
              <a:off x="2771800" y="5358482"/>
              <a:ext cx="3600400" cy="504056"/>
            </a:xfrm>
            <a:prstGeom prst="flowChartMagneticDisk">
              <a:avLst/>
            </a:prstGeom>
            <a:ln w="19050" cmpd="sng">
              <a:solidFill>
                <a:schemeClr val="tx2">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Location Data</a:t>
              </a:r>
              <a:endParaRPr kumimoji="0" lang="ja-JP" altLang="en-US" sz="1400" b="0" i="0" u="none" strike="noStrike" cap="none" normalizeH="0" dirty="0" smtClean="0">
                <a:ln>
                  <a:noFill/>
                </a:ln>
                <a:effectLst/>
                <a:latin typeface="+mn-lt"/>
                <a:ea typeface="+mn-ea"/>
              </a:endParaRPr>
            </a:p>
          </p:txBody>
        </p:sp>
        <p:sp>
          <p:nvSpPr>
            <p:cNvPr id="31" name="フローチャート: 磁気ディスク 30"/>
            <p:cNvSpPr/>
            <p:nvPr/>
          </p:nvSpPr>
          <p:spPr bwMode="auto">
            <a:xfrm>
              <a:off x="2771800" y="4998442"/>
              <a:ext cx="3600400" cy="504056"/>
            </a:xfrm>
            <a:prstGeom prst="flowChartMagneticDisk">
              <a:avLst/>
            </a:prstGeom>
            <a:ln w="19050" cmpd="sng">
              <a:solidFill>
                <a:schemeClr val="tx2">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Vital / Life Log Data</a:t>
              </a:r>
              <a:endParaRPr kumimoji="0" lang="ja-JP" altLang="en-US" sz="1400" b="0" i="0" u="none" strike="noStrike" cap="none" normalizeH="0" dirty="0" smtClean="0">
                <a:ln>
                  <a:noFill/>
                </a:ln>
                <a:effectLst/>
                <a:latin typeface="+mn-lt"/>
                <a:ea typeface="+mn-ea"/>
              </a:endParaRPr>
            </a:p>
          </p:txBody>
        </p:sp>
        <p:sp>
          <p:nvSpPr>
            <p:cNvPr id="32" name="下矢印 31"/>
            <p:cNvSpPr/>
            <p:nvPr/>
          </p:nvSpPr>
          <p:spPr bwMode="auto">
            <a:xfrm>
              <a:off x="3743908" y="4710410"/>
              <a:ext cx="1656184" cy="360040"/>
            </a:xfrm>
            <a:prstGeom prst="downArrow">
              <a:avLst/>
            </a:prstGeom>
            <a:solidFill>
              <a:srgbClr val="66FFCC"/>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33" name="テキスト ボックス 32"/>
            <p:cNvSpPr txBox="1"/>
            <p:nvPr/>
          </p:nvSpPr>
          <p:spPr>
            <a:xfrm>
              <a:off x="6516216" y="5339318"/>
              <a:ext cx="1793279" cy="461665"/>
            </a:xfrm>
            <a:prstGeom prst="rect">
              <a:avLst/>
            </a:prstGeom>
            <a:noFill/>
          </p:spPr>
          <p:txBody>
            <a:bodyPr wrap="none" rtlCol="0">
              <a:spAutoFit/>
            </a:bodyPr>
            <a:lstStyle/>
            <a:p>
              <a:r>
                <a:rPr kumimoji="1" lang="ja-JP" altLang="en-US" sz="2400" dirty="0" smtClean="0">
                  <a:solidFill>
                    <a:srgbClr val="3366FF"/>
                  </a:solidFill>
                  <a:latin typeface="+mn-lt"/>
                  <a:ea typeface="+mn-ea"/>
                </a:rPr>
                <a:t>ビッグデータ</a:t>
              </a:r>
            </a:p>
          </p:txBody>
        </p:sp>
      </p:grpSp>
      <p:sp>
        <p:nvSpPr>
          <p:cNvPr id="17" name="角丸四角形 16"/>
          <p:cNvSpPr/>
          <p:nvPr/>
        </p:nvSpPr>
        <p:spPr bwMode="auto">
          <a:xfrm>
            <a:off x="611560" y="1038002"/>
            <a:ext cx="7920880" cy="1152252"/>
          </a:xfrm>
          <a:prstGeom prst="roundRect">
            <a:avLst>
              <a:gd name="adj" fmla="val 0"/>
            </a:avLst>
          </a:prstGeom>
          <a:solidFill>
            <a:srgbClr val="CCFF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4" name="テキスト ボックス 13"/>
          <p:cNvSpPr txBox="1"/>
          <p:nvPr/>
        </p:nvSpPr>
        <p:spPr>
          <a:xfrm>
            <a:off x="683568" y="1110010"/>
            <a:ext cx="2159566" cy="1015663"/>
          </a:xfrm>
          <a:prstGeom prst="rect">
            <a:avLst/>
          </a:prstGeom>
          <a:noFill/>
        </p:spPr>
        <p:txBody>
          <a:bodyPr wrap="none" rtlCol="0">
            <a:spAutoFit/>
          </a:bodyPr>
          <a:lstStyle/>
          <a:p>
            <a:pPr marL="171450" indent="-171450">
              <a:buFont typeface="Wingdings" charset="2"/>
              <a:buChar char="v"/>
            </a:pPr>
            <a:r>
              <a:rPr kumimoji="1" lang="ja-JP" altLang="en-US" sz="1200" dirty="0" smtClean="0">
                <a:solidFill>
                  <a:srgbClr val="4168A7"/>
                </a:solidFill>
                <a:latin typeface="+mn-lt"/>
                <a:ea typeface="+mn-ea"/>
              </a:rPr>
              <a:t>災害時避難誘導</a:t>
            </a:r>
            <a:endParaRPr kumimoji="1" lang="en-US" altLang="ja-JP" sz="1200" dirty="0" smtClean="0">
              <a:solidFill>
                <a:srgbClr val="4168A7"/>
              </a:solidFill>
              <a:latin typeface="+mn-lt"/>
              <a:ea typeface="+mn-ea"/>
            </a:endParaRPr>
          </a:p>
          <a:p>
            <a:pPr marL="171450" indent="-171450">
              <a:buFont typeface="Wingdings" charset="2"/>
              <a:buChar char="v"/>
            </a:pPr>
            <a:r>
              <a:rPr lang="ja-JP" altLang="en-US" sz="1200" dirty="0" smtClean="0">
                <a:solidFill>
                  <a:srgbClr val="4168A7"/>
                </a:solidFill>
              </a:rPr>
              <a:t>災害に関わる警報や注意</a:t>
            </a:r>
            <a:endParaRPr lang="en-US" altLang="ja-JP" sz="1200" dirty="0" smtClean="0">
              <a:solidFill>
                <a:srgbClr val="4168A7"/>
              </a:solidFill>
              <a:latin typeface="+mn-lt"/>
              <a:ea typeface="+mn-ea"/>
            </a:endParaRPr>
          </a:p>
          <a:p>
            <a:pPr marL="171450" indent="-171450">
              <a:buFont typeface="Wingdings" charset="2"/>
              <a:buChar char="v"/>
            </a:pPr>
            <a:r>
              <a:rPr lang="ja-JP" altLang="en-US" sz="1200" dirty="0" smtClean="0">
                <a:solidFill>
                  <a:srgbClr val="4168A7"/>
                </a:solidFill>
                <a:latin typeface="+mn-lt"/>
                <a:ea typeface="+mn-ea"/>
              </a:rPr>
              <a:t>エネルギー需給調整</a:t>
            </a:r>
            <a:endParaRPr lang="en-US" altLang="ja-JP" sz="1200" dirty="0" smtClean="0">
              <a:solidFill>
                <a:srgbClr val="4168A7"/>
              </a:solidFill>
              <a:latin typeface="+mn-lt"/>
              <a:ea typeface="+mn-ea"/>
            </a:endParaRPr>
          </a:p>
          <a:p>
            <a:pPr marL="171450" indent="-171450">
              <a:buFont typeface="Wingdings" charset="2"/>
              <a:buChar char="v"/>
            </a:pPr>
            <a:r>
              <a:rPr kumimoji="1" lang="ja-JP" altLang="en-US" sz="1200" dirty="0" smtClean="0">
                <a:solidFill>
                  <a:srgbClr val="4168A7"/>
                </a:solidFill>
                <a:latin typeface="+mn-lt"/>
                <a:ea typeface="+mn-ea"/>
              </a:rPr>
              <a:t>交通監視・管制　</a:t>
            </a:r>
            <a:endParaRPr kumimoji="1" lang="en-US" altLang="ja-JP" sz="1200" dirty="0" smtClean="0">
              <a:solidFill>
                <a:srgbClr val="4168A7"/>
              </a:solidFill>
              <a:latin typeface="+mn-lt"/>
              <a:ea typeface="+mn-ea"/>
            </a:endParaRPr>
          </a:p>
          <a:p>
            <a:pPr marL="171450" indent="-171450">
              <a:buFont typeface="Wingdings" charset="2"/>
              <a:buChar char="v"/>
            </a:pPr>
            <a:r>
              <a:rPr lang="ja-JP" altLang="en-US" sz="1200" dirty="0" smtClean="0">
                <a:solidFill>
                  <a:srgbClr val="4168A7"/>
                </a:solidFill>
              </a:rPr>
              <a:t>見守りや犯罪の抑止　</a:t>
            </a:r>
            <a:r>
              <a:rPr kumimoji="1" lang="ja-JP" altLang="en-US" sz="1200" dirty="0" smtClean="0">
                <a:solidFill>
                  <a:srgbClr val="4168A7"/>
                </a:solidFill>
                <a:latin typeface="+mn-lt"/>
                <a:ea typeface="+mn-ea"/>
              </a:rPr>
              <a:t>など</a:t>
            </a:r>
            <a:endParaRPr kumimoji="1" lang="en-US" altLang="ja-JP" sz="1200" dirty="0" smtClean="0">
              <a:solidFill>
                <a:srgbClr val="4168A7"/>
              </a:solidFill>
              <a:latin typeface="+mn-lt"/>
              <a:ea typeface="+mn-ea"/>
            </a:endParaRPr>
          </a:p>
        </p:txBody>
      </p:sp>
      <p:sp>
        <p:nvSpPr>
          <p:cNvPr id="18" name="角丸四角形 17"/>
          <p:cNvSpPr/>
          <p:nvPr/>
        </p:nvSpPr>
        <p:spPr bwMode="auto">
          <a:xfrm>
            <a:off x="611560" y="2262138"/>
            <a:ext cx="7920880" cy="1152252"/>
          </a:xfrm>
          <a:prstGeom prst="roundRect">
            <a:avLst>
              <a:gd name="adj" fmla="val 0"/>
            </a:avLst>
          </a:prstGeom>
          <a:solidFill>
            <a:srgbClr val="CCFF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3" name="正方形/長方形 12"/>
          <p:cNvSpPr/>
          <p:nvPr/>
        </p:nvSpPr>
        <p:spPr>
          <a:xfrm>
            <a:off x="683568" y="2317938"/>
            <a:ext cx="2875434" cy="1015663"/>
          </a:xfrm>
          <a:prstGeom prst="rect">
            <a:avLst/>
          </a:prstGeom>
        </p:spPr>
        <p:txBody>
          <a:bodyPr wrap="square">
            <a:spAutoFit/>
          </a:bodyPr>
          <a:lstStyle/>
          <a:p>
            <a:pPr marL="171450" lvl="0" indent="-171450">
              <a:buFont typeface="Wingdings" charset="2"/>
              <a:buChar char="v"/>
            </a:pPr>
            <a:r>
              <a:rPr lang="ja-JP" altLang="en-US" sz="1200" dirty="0" smtClean="0">
                <a:solidFill>
                  <a:srgbClr val="4168A7"/>
                </a:solidFill>
                <a:latin typeface="ＭＳ Ｐゴシック"/>
                <a:ea typeface="ＭＳ Ｐゴシック"/>
                <a:cs typeface="ＭＳ Ｐゴシック"/>
              </a:rPr>
              <a:t>生活・健康の改善指導</a:t>
            </a:r>
          </a:p>
          <a:p>
            <a:pPr marL="171450" indent="-171450">
              <a:buFont typeface="Wingdings" charset="2"/>
              <a:buChar char="v"/>
            </a:pPr>
            <a:r>
              <a:rPr lang="ja-JP" altLang="en-US" sz="1200" dirty="0" smtClean="0">
                <a:solidFill>
                  <a:srgbClr val="4168A7"/>
                </a:solidFill>
                <a:latin typeface="ＭＳ Ｐゴシック"/>
                <a:ea typeface="ＭＳ Ｐゴシック"/>
                <a:cs typeface="ＭＳ Ｐゴシック"/>
              </a:rPr>
              <a:t>生活環境の監視・制御</a:t>
            </a:r>
            <a:endParaRPr lang="en-US" altLang="ja-JP" sz="1200" dirty="0" smtClean="0">
              <a:solidFill>
                <a:srgbClr val="4168A7"/>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4168A7"/>
                </a:solidFill>
                <a:latin typeface="ＭＳ Ｐゴシック"/>
                <a:ea typeface="ＭＳ Ｐゴシック"/>
                <a:cs typeface="ＭＳ Ｐゴシック"/>
              </a:rPr>
              <a:t>予防診断</a:t>
            </a:r>
            <a:endParaRPr lang="en-US" altLang="ja-JP" sz="1200" dirty="0" smtClean="0">
              <a:solidFill>
                <a:srgbClr val="4168A7"/>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4168A7"/>
                </a:solidFill>
                <a:latin typeface="ＭＳ Ｐゴシック"/>
                <a:ea typeface="ＭＳ Ｐゴシック"/>
                <a:cs typeface="ＭＳ Ｐゴシック"/>
              </a:rPr>
              <a:t>嗜好にあわせた情報提供</a:t>
            </a:r>
            <a:endParaRPr lang="en-US" altLang="ja-JP" sz="1200" dirty="0" smtClean="0">
              <a:solidFill>
                <a:srgbClr val="4168A7"/>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4168A7"/>
                </a:solidFill>
                <a:latin typeface="ＭＳ Ｐゴシック"/>
                <a:ea typeface="ＭＳ Ｐゴシック"/>
                <a:cs typeface="ＭＳ Ｐゴシック"/>
              </a:rPr>
              <a:t>安全運転・自動運転　など</a:t>
            </a:r>
            <a:endParaRPr lang="en-US" altLang="ja-JP" sz="1200" dirty="0">
              <a:solidFill>
                <a:srgbClr val="4168A7"/>
              </a:solidFill>
              <a:latin typeface="ＭＳ Ｐゴシック"/>
              <a:ea typeface="ＭＳ Ｐゴシック"/>
              <a:cs typeface="ＭＳ Ｐゴシック"/>
            </a:endParaRPr>
          </a:p>
        </p:txBody>
      </p:sp>
      <p:sp>
        <p:nvSpPr>
          <p:cNvPr id="19" name="角丸四角形 18"/>
          <p:cNvSpPr/>
          <p:nvPr/>
        </p:nvSpPr>
        <p:spPr bwMode="auto">
          <a:xfrm>
            <a:off x="611560" y="3486150"/>
            <a:ext cx="7920880" cy="1152252"/>
          </a:xfrm>
          <a:prstGeom prst="roundRect">
            <a:avLst>
              <a:gd name="adj" fmla="val 0"/>
            </a:avLst>
          </a:prstGeom>
          <a:solidFill>
            <a:srgbClr val="CCFF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2" name="正方形/長方形 11"/>
          <p:cNvSpPr/>
          <p:nvPr/>
        </p:nvSpPr>
        <p:spPr>
          <a:xfrm>
            <a:off x="683568" y="3559849"/>
            <a:ext cx="2390398" cy="1015663"/>
          </a:xfrm>
          <a:prstGeom prst="rect">
            <a:avLst/>
          </a:prstGeom>
        </p:spPr>
        <p:txBody>
          <a:bodyPr wrap="none">
            <a:spAutoFit/>
          </a:bodyPr>
          <a:lstStyle/>
          <a:p>
            <a:pPr marL="171450" lvl="0" indent="-171450">
              <a:buFont typeface="Wingdings" charset="2"/>
              <a:buChar char="v"/>
            </a:pPr>
            <a:r>
              <a:rPr lang="ja-JP" altLang="en-US" sz="1200" dirty="0">
                <a:solidFill>
                  <a:srgbClr val="4168A7"/>
                </a:solidFill>
                <a:latin typeface="ＭＳ Ｐゴシック"/>
                <a:ea typeface="ＭＳ Ｐゴシック"/>
                <a:cs typeface="ＭＳ Ｐゴシック"/>
              </a:rPr>
              <a:t>産業機械監視・</a:t>
            </a:r>
            <a:r>
              <a:rPr lang="ja-JP" altLang="en-US" sz="1200" dirty="0" smtClean="0">
                <a:solidFill>
                  <a:srgbClr val="4168A7"/>
                </a:solidFill>
                <a:latin typeface="ＭＳ Ｐゴシック"/>
                <a:ea typeface="ＭＳ Ｐゴシック"/>
                <a:cs typeface="ＭＳ Ｐゴシック"/>
              </a:rPr>
              <a:t>制御</a:t>
            </a:r>
            <a:endParaRPr lang="en-US" altLang="ja-JP" sz="1200" dirty="0" smtClean="0">
              <a:solidFill>
                <a:srgbClr val="4168A7"/>
              </a:solidFill>
              <a:latin typeface="ＭＳ Ｐゴシック"/>
              <a:ea typeface="ＭＳ Ｐゴシック"/>
              <a:cs typeface="ＭＳ Ｐゴシック"/>
            </a:endParaRPr>
          </a:p>
          <a:p>
            <a:pPr marL="171450" lvl="0" indent="-171450">
              <a:buFont typeface="Wingdings" charset="2"/>
              <a:buChar char="v"/>
            </a:pPr>
            <a:r>
              <a:rPr lang="ja-JP" altLang="en-US" sz="1200" dirty="0" smtClean="0">
                <a:solidFill>
                  <a:srgbClr val="4168A7"/>
                </a:solidFill>
                <a:latin typeface="ＭＳ Ｐゴシック"/>
                <a:ea typeface="ＭＳ Ｐゴシック"/>
                <a:cs typeface="ＭＳ Ｐゴシック"/>
              </a:rPr>
              <a:t>工場の自動操業</a:t>
            </a:r>
            <a:endParaRPr lang="en-US" altLang="ja-JP" sz="1200" dirty="0" smtClean="0">
              <a:solidFill>
                <a:srgbClr val="4168A7"/>
              </a:solidFill>
              <a:latin typeface="ＭＳ Ｐゴシック"/>
              <a:ea typeface="ＭＳ Ｐゴシック"/>
              <a:cs typeface="ＭＳ Ｐゴシック"/>
            </a:endParaRPr>
          </a:p>
          <a:p>
            <a:pPr marL="171450" lvl="0" indent="-171450">
              <a:buFont typeface="Wingdings" charset="2"/>
              <a:buChar char="v"/>
            </a:pPr>
            <a:r>
              <a:rPr lang="ja-JP" altLang="en-US" sz="1200" dirty="0" smtClean="0">
                <a:solidFill>
                  <a:srgbClr val="4168A7"/>
                </a:solidFill>
                <a:latin typeface="ＭＳ Ｐゴシック"/>
                <a:ea typeface="ＭＳ Ｐゴシック"/>
                <a:cs typeface="ＭＳ Ｐゴシック"/>
              </a:rPr>
              <a:t>品質や精度の監視と自動調整</a:t>
            </a:r>
            <a:endParaRPr lang="en-US" altLang="ja-JP" sz="1200" dirty="0" smtClean="0">
              <a:solidFill>
                <a:srgbClr val="4168A7"/>
              </a:solidFill>
              <a:latin typeface="ＭＳ Ｐゴシック"/>
              <a:ea typeface="ＭＳ Ｐゴシック"/>
              <a:cs typeface="ＭＳ Ｐゴシック"/>
            </a:endParaRPr>
          </a:p>
          <a:p>
            <a:pPr marL="171450" lvl="0" indent="-171450">
              <a:buFont typeface="Wingdings" charset="2"/>
              <a:buChar char="v"/>
            </a:pPr>
            <a:r>
              <a:rPr lang="ja-JP" altLang="en-US" sz="1200" dirty="0" smtClean="0">
                <a:solidFill>
                  <a:srgbClr val="4168A7"/>
                </a:solidFill>
                <a:latin typeface="ＭＳ Ｐゴシック"/>
                <a:ea typeface="ＭＳ Ｐゴシック"/>
                <a:cs typeface="ＭＳ Ｐゴシック"/>
              </a:rPr>
              <a:t>最適物流統制</a:t>
            </a:r>
            <a:endParaRPr lang="en-US" altLang="ja-JP" sz="1200" dirty="0" smtClean="0">
              <a:solidFill>
                <a:srgbClr val="4168A7"/>
              </a:solidFill>
              <a:latin typeface="ＭＳ Ｐゴシック"/>
              <a:ea typeface="ＭＳ Ｐゴシック"/>
              <a:cs typeface="ＭＳ Ｐゴシック"/>
            </a:endParaRPr>
          </a:p>
          <a:p>
            <a:pPr marL="171450" lvl="0" indent="-171450">
              <a:buFont typeface="Wingdings" charset="2"/>
              <a:buChar char="v"/>
            </a:pPr>
            <a:r>
              <a:rPr lang="ja-JP" altLang="en-US" sz="1200" dirty="0" smtClean="0">
                <a:solidFill>
                  <a:srgbClr val="4168A7"/>
                </a:solidFill>
                <a:latin typeface="ＭＳ Ｐゴシック"/>
                <a:ea typeface="ＭＳ Ｐゴシック"/>
                <a:cs typeface="ＭＳ Ｐゴシック"/>
              </a:rPr>
              <a:t>省エネのための機器制御　など</a:t>
            </a:r>
            <a:endParaRPr lang="ja-JP" altLang="en-US" sz="1200" dirty="0">
              <a:solidFill>
                <a:srgbClr val="4168A7"/>
              </a:solidFill>
              <a:latin typeface="ＭＳ Ｐゴシック"/>
              <a:ea typeface="ＭＳ Ｐゴシック"/>
              <a:cs typeface="ＭＳ Ｐゴシック"/>
            </a:endParaRPr>
          </a:p>
        </p:txBody>
      </p:sp>
      <p:sp>
        <p:nvSpPr>
          <p:cNvPr id="8" name="円/楕円 7"/>
          <p:cNvSpPr/>
          <p:nvPr/>
        </p:nvSpPr>
        <p:spPr bwMode="auto">
          <a:xfrm>
            <a:off x="2771800" y="1038002"/>
            <a:ext cx="3600400" cy="3600400"/>
          </a:xfrm>
          <a:prstGeom prst="ellipse">
            <a:avLst/>
          </a:prstGeom>
          <a:solidFill>
            <a:schemeClr val="accent2">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effectLst/>
              <a:latin typeface="+mn-lt"/>
              <a:ea typeface="+mn-ea"/>
            </a:endParaRPr>
          </a:p>
        </p:txBody>
      </p:sp>
      <p:sp>
        <p:nvSpPr>
          <p:cNvPr id="2" name="タイトル 1"/>
          <p:cNvSpPr>
            <a:spLocks noGrp="1"/>
          </p:cNvSpPr>
          <p:nvPr>
            <p:ph type="title"/>
          </p:nvPr>
        </p:nvSpPr>
        <p:spPr/>
        <p:txBody>
          <a:bodyPr/>
          <a:lstStyle/>
          <a:p>
            <a:r>
              <a:rPr kumimoji="1" lang="en-US" altLang="ja-JP" dirty="0" smtClean="0"/>
              <a:t>IoT</a:t>
            </a:r>
            <a:r>
              <a:rPr kumimoji="1" lang="ja-JP" altLang="en-US" dirty="0" smtClean="0"/>
              <a:t>とビッグデータの関係</a:t>
            </a:r>
            <a:endParaRPr kumimoji="1" lang="ja-JP" altLang="en-US" dirty="0"/>
          </a:p>
        </p:txBody>
      </p:sp>
      <p:sp>
        <p:nvSpPr>
          <p:cNvPr id="7" name="円/楕円 6"/>
          <p:cNvSpPr/>
          <p:nvPr/>
        </p:nvSpPr>
        <p:spPr bwMode="auto">
          <a:xfrm>
            <a:off x="3167844" y="1830090"/>
            <a:ext cx="2808312" cy="2808312"/>
          </a:xfrm>
          <a:prstGeom prst="ellipse">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6" name="円/楕円 5"/>
          <p:cNvSpPr/>
          <p:nvPr/>
        </p:nvSpPr>
        <p:spPr bwMode="auto">
          <a:xfrm>
            <a:off x="3599892" y="2694186"/>
            <a:ext cx="1944216" cy="1944216"/>
          </a:xfrm>
          <a:prstGeom prst="ellipse">
            <a:avLst/>
          </a:prstGeom>
          <a:solidFill>
            <a:schemeClr val="accent2">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chemeClr val="bg1"/>
                </a:solidFill>
                <a:latin typeface="+mn-lt"/>
                <a:ea typeface="+mn-ea"/>
              </a:rPr>
              <a:t>事業活動</a:t>
            </a:r>
            <a:endParaRPr kumimoji="0" lang="en-US" altLang="ja-JP" sz="2000" dirty="0" smtClean="0">
              <a:solidFill>
                <a:schemeClr val="bg1"/>
              </a:solidFill>
              <a:latin typeface="+mn-lt"/>
              <a:ea typeface="+mn-ea"/>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産業活動</a:t>
            </a:r>
          </a:p>
        </p:txBody>
      </p:sp>
      <p:sp>
        <p:nvSpPr>
          <p:cNvPr id="9" name="テキスト ボックス 8"/>
          <p:cNvSpPr txBox="1"/>
          <p:nvPr/>
        </p:nvSpPr>
        <p:spPr>
          <a:xfrm>
            <a:off x="3966706" y="1974106"/>
            <a:ext cx="1210588" cy="707886"/>
          </a:xfrm>
          <a:prstGeom prst="rect">
            <a:avLst/>
          </a:prstGeom>
          <a:noFill/>
        </p:spPr>
        <p:txBody>
          <a:bodyPr wrap="none" rtlCol="0">
            <a:spAutoFit/>
          </a:bodyPr>
          <a:lstStyle/>
          <a:p>
            <a:pPr algn="ctr"/>
            <a:r>
              <a:rPr kumimoji="1" lang="ja-JP" altLang="en-US" sz="2000" dirty="0" smtClean="0">
                <a:solidFill>
                  <a:srgbClr val="FFFFFF"/>
                </a:solidFill>
                <a:latin typeface="+mn-lt"/>
                <a:ea typeface="+mn-ea"/>
              </a:rPr>
              <a:t>日常生活</a:t>
            </a:r>
            <a:endParaRPr kumimoji="1" lang="en-US" altLang="ja-JP" sz="2000" dirty="0" smtClean="0">
              <a:solidFill>
                <a:srgbClr val="FFFFFF"/>
              </a:solidFill>
              <a:latin typeface="+mn-lt"/>
              <a:ea typeface="+mn-ea"/>
            </a:endParaRPr>
          </a:p>
          <a:p>
            <a:pPr algn="ctr"/>
            <a:r>
              <a:rPr kumimoji="1" lang="ja-JP" altLang="en-US" sz="2000" dirty="0" smtClean="0">
                <a:solidFill>
                  <a:srgbClr val="FFFFFF"/>
                </a:solidFill>
                <a:latin typeface="+mn-lt"/>
                <a:ea typeface="+mn-ea"/>
              </a:rPr>
              <a:t>人間行動</a:t>
            </a:r>
          </a:p>
        </p:txBody>
      </p:sp>
      <p:sp>
        <p:nvSpPr>
          <p:cNvPr id="10" name="テキスト ボックス 9"/>
          <p:cNvSpPr txBox="1"/>
          <p:nvPr/>
        </p:nvSpPr>
        <p:spPr>
          <a:xfrm>
            <a:off x="3966706" y="1110010"/>
            <a:ext cx="1210588" cy="707886"/>
          </a:xfrm>
          <a:prstGeom prst="rect">
            <a:avLst/>
          </a:prstGeom>
          <a:noFill/>
        </p:spPr>
        <p:txBody>
          <a:bodyPr wrap="none" rtlCol="0">
            <a:spAutoFit/>
          </a:bodyPr>
          <a:lstStyle/>
          <a:p>
            <a:pPr algn="ctr"/>
            <a:r>
              <a:rPr kumimoji="1" lang="ja-JP" altLang="en-US" sz="2000" dirty="0" smtClean="0">
                <a:solidFill>
                  <a:srgbClr val="FFFFFF"/>
                </a:solidFill>
                <a:latin typeface="+mn-lt"/>
                <a:ea typeface="+mn-ea"/>
              </a:rPr>
              <a:t>社会活動</a:t>
            </a:r>
            <a:endParaRPr kumimoji="1" lang="en-US" altLang="ja-JP" sz="2000" dirty="0" smtClean="0">
              <a:solidFill>
                <a:srgbClr val="FFFFFF"/>
              </a:solidFill>
              <a:latin typeface="+mn-lt"/>
              <a:ea typeface="+mn-ea"/>
            </a:endParaRPr>
          </a:p>
          <a:p>
            <a:pPr algn="ctr"/>
            <a:r>
              <a:rPr kumimoji="1" lang="ja-JP" altLang="en-US" sz="2000" dirty="0" smtClean="0">
                <a:solidFill>
                  <a:srgbClr val="FFFFFF"/>
                </a:solidFill>
                <a:latin typeface="+mn-lt"/>
                <a:ea typeface="+mn-ea"/>
              </a:rPr>
              <a:t>公共</a:t>
            </a:r>
            <a:r>
              <a:rPr lang="ja-JP" altLang="en-US" sz="2000" dirty="0" smtClean="0">
                <a:solidFill>
                  <a:srgbClr val="FFFFFF"/>
                </a:solidFill>
                <a:latin typeface="+mn-lt"/>
                <a:ea typeface="+mn-ea"/>
              </a:rPr>
              <a:t>活動</a:t>
            </a:r>
            <a:endParaRPr kumimoji="1" lang="en-US" altLang="ja-JP" sz="2000" dirty="0" smtClean="0">
              <a:solidFill>
                <a:srgbClr val="FFFFFF"/>
              </a:solidFill>
              <a:latin typeface="+mn-lt"/>
              <a:ea typeface="+mn-ea"/>
            </a:endParaRPr>
          </a:p>
        </p:txBody>
      </p:sp>
      <p:sp>
        <p:nvSpPr>
          <p:cNvPr id="28" name="曲折矢印 27"/>
          <p:cNvSpPr/>
          <p:nvPr/>
        </p:nvSpPr>
        <p:spPr bwMode="auto">
          <a:xfrm rot="16200000">
            <a:off x="1397194" y="4642401"/>
            <a:ext cx="1162581" cy="1154582"/>
          </a:xfrm>
          <a:prstGeom prst="bentArrow">
            <a:avLst>
              <a:gd name="adj1" fmla="val 39945"/>
              <a:gd name="adj2" fmla="val 33070"/>
              <a:gd name="adj3" fmla="val 22011"/>
              <a:gd name="adj4" fmla="val 41359"/>
            </a:avLst>
          </a:prstGeom>
          <a:solidFill>
            <a:srgbClr val="66FFCC"/>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pic>
        <p:nvPicPr>
          <p:cNvPr id="34" name="図 3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376" y="1640221"/>
            <a:ext cx="364089" cy="485452"/>
          </a:xfrm>
          <a:prstGeom prst="rect">
            <a:avLst/>
          </a:prstGeom>
          <a:ln>
            <a:noFill/>
          </a:ln>
          <a:effectLst>
            <a:outerShdw blurRad="292100" dist="139700" dir="2700000" algn="tl" rotWithShape="0">
              <a:srgbClr val="333333">
                <a:alpha val="65000"/>
              </a:srgbClr>
            </a:outerShdw>
          </a:effectLst>
        </p:spPr>
      </p:pic>
      <p:pic>
        <p:nvPicPr>
          <p:cNvPr id="35" name="図 34"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999" y="1110010"/>
            <a:ext cx="622752" cy="485452"/>
          </a:xfrm>
          <a:prstGeom prst="rect">
            <a:avLst/>
          </a:prstGeom>
          <a:ln>
            <a:noFill/>
          </a:ln>
          <a:effectLst>
            <a:outerShdw blurRad="292100" dist="139700" dir="2700000" algn="tl" rotWithShape="0">
              <a:srgbClr val="333333">
                <a:alpha val="65000"/>
              </a:srgbClr>
            </a:outerShdw>
          </a:effectLst>
        </p:spPr>
      </p:pic>
      <p:pic>
        <p:nvPicPr>
          <p:cNvPr id="36" name="図 35"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2873" y="1640221"/>
            <a:ext cx="364089" cy="485452"/>
          </a:xfrm>
          <a:prstGeom prst="rect">
            <a:avLst/>
          </a:prstGeom>
          <a:ln>
            <a:noFill/>
          </a:ln>
          <a:effectLst>
            <a:outerShdw blurRad="292100" dist="139700" dir="2700000" algn="tl" rotWithShape="0">
              <a:srgbClr val="333333">
                <a:alpha val="65000"/>
              </a:srgbClr>
            </a:outerShdw>
          </a:effectLst>
        </p:spPr>
      </p:pic>
      <p:pic>
        <p:nvPicPr>
          <p:cNvPr id="37" name="図 36"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1537" y="1110010"/>
            <a:ext cx="722632" cy="487777"/>
          </a:xfrm>
          <a:prstGeom prst="rect">
            <a:avLst/>
          </a:prstGeom>
          <a:ln>
            <a:noFill/>
          </a:ln>
          <a:effectLst>
            <a:outerShdw blurRad="292100" dist="139700" dir="2700000" algn="tl" rotWithShape="0">
              <a:srgbClr val="333333">
                <a:alpha val="65000"/>
              </a:srgbClr>
            </a:outerShdw>
          </a:effectLst>
        </p:spPr>
      </p:pic>
      <p:pic>
        <p:nvPicPr>
          <p:cNvPr id="38" name="図 37" descr="20120210VantagePro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2376" y="1117190"/>
            <a:ext cx="582542" cy="480597"/>
          </a:xfrm>
          <a:prstGeom prst="rect">
            <a:avLst/>
          </a:prstGeom>
        </p:spPr>
      </p:pic>
      <p:pic>
        <p:nvPicPr>
          <p:cNvPr id="39" name="図 38" descr="imgr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58299" y="1640221"/>
            <a:ext cx="485452" cy="485452"/>
          </a:xfrm>
          <a:prstGeom prst="rect">
            <a:avLst/>
          </a:prstGeom>
          <a:ln>
            <a:noFill/>
          </a:ln>
          <a:effectLst>
            <a:outerShdw blurRad="292100" dist="139700" dir="2700000" algn="tl" rotWithShape="0">
              <a:srgbClr val="333333">
                <a:alpha val="65000"/>
              </a:srgbClr>
            </a:outerShdw>
          </a:effectLst>
        </p:spPr>
      </p:pic>
      <p:pic>
        <p:nvPicPr>
          <p:cNvPr id="40" name="図 39" descr="image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25225" y="1640221"/>
            <a:ext cx="661980" cy="485452"/>
          </a:xfrm>
          <a:prstGeom prst="rect">
            <a:avLst/>
          </a:prstGeom>
          <a:ln>
            <a:noFill/>
          </a:ln>
          <a:effectLst>
            <a:outerShdw blurRad="292100" dist="139700" dir="2700000" algn="tl" rotWithShape="0">
              <a:srgbClr val="333333">
                <a:alpha val="65000"/>
              </a:srgbClr>
            </a:outerShdw>
          </a:effectLst>
        </p:spPr>
      </p:pic>
      <p:pic>
        <p:nvPicPr>
          <p:cNvPr id="41" name="図 40" descr="image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21068" y="2327548"/>
            <a:ext cx="622683" cy="466412"/>
          </a:xfrm>
          <a:prstGeom prst="rect">
            <a:avLst/>
          </a:prstGeom>
          <a:ln>
            <a:noFill/>
          </a:ln>
          <a:effectLst>
            <a:outerShdw blurRad="292100" dist="139700" dir="2700000" algn="tl" rotWithShape="0">
              <a:srgbClr val="333333">
                <a:alpha val="65000"/>
              </a:srgbClr>
            </a:outerShdw>
          </a:effectLst>
        </p:spPr>
      </p:pic>
      <p:pic>
        <p:nvPicPr>
          <p:cNvPr id="42" name="図 41" descr="images.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43588" y="2867189"/>
            <a:ext cx="568794" cy="466412"/>
          </a:xfrm>
          <a:prstGeom prst="rect">
            <a:avLst/>
          </a:prstGeom>
          <a:ln>
            <a:noFill/>
          </a:ln>
          <a:effectLst>
            <a:outerShdw blurRad="292100" dist="139700" dir="2700000" algn="tl" rotWithShape="0">
              <a:srgbClr val="333333">
                <a:alpha val="65000"/>
              </a:srgbClr>
            </a:outerShdw>
          </a:effectLst>
        </p:spPr>
      </p:pic>
      <p:pic>
        <p:nvPicPr>
          <p:cNvPr id="43" name="図 42" descr="E2040407.gi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22376" y="2867189"/>
            <a:ext cx="667078" cy="466412"/>
          </a:xfrm>
          <a:prstGeom prst="rect">
            <a:avLst/>
          </a:prstGeom>
          <a:ln>
            <a:noFill/>
          </a:ln>
          <a:effectLst>
            <a:outerShdw blurRad="292100" dist="139700" dir="2700000" algn="tl" rotWithShape="0">
              <a:srgbClr val="333333">
                <a:alpha val="65000"/>
              </a:srgbClr>
            </a:outerShdw>
          </a:effectLst>
        </p:spPr>
      </p:pic>
      <p:pic>
        <p:nvPicPr>
          <p:cNvPr id="44" name="図 43" descr="imgr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22376" y="2327548"/>
            <a:ext cx="624109" cy="467479"/>
          </a:xfrm>
          <a:prstGeom prst="rect">
            <a:avLst/>
          </a:prstGeom>
          <a:ln>
            <a:noFill/>
          </a:ln>
          <a:effectLst>
            <a:outerShdw blurRad="292100" dist="139700" dir="2700000" algn="tl" rotWithShape="0">
              <a:srgbClr val="333333">
                <a:alpha val="65000"/>
              </a:srgbClr>
            </a:outerShdw>
          </a:effectLst>
        </p:spPr>
      </p:pic>
      <p:pic>
        <p:nvPicPr>
          <p:cNvPr id="45" name="図 44" descr="imgres.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73276" y="2327548"/>
            <a:ext cx="700893" cy="466412"/>
          </a:xfrm>
          <a:prstGeom prst="rect">
            <a:avLst/>
          </a:prstGeom>
          <a:ln>
            <a:noFill/>
          </a:ln>
          <a:effectLst>
            <a:outerShdw blurRad="292100" dist="139700" dir="2700000" algn="tl" rotWithShape="0">
              <a:srgbClr val="333333">
                <a:alpha val="65000"/>
              </a:srgbClr>
            </a:outerShdw>
          </a:effectLst>
        </p:spPr>
      </p:pic>
      <p:pic>
        <p:nvPicPr>
          <p:cNvPr id="46" name="図 45" descr="wearable-fitness-technology-jawbone-up.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44132" y="2867189"/>
            <a:ext cx="699619" cy="467510"/>
          </a:xfrm>
          <a:prstGeom prst="rect">
            <a:avLst/>
          </a:prstGeom>
          <a:ln>
            <a:noFill/>
          </a:ln>
          <a:effectLst>
            <a:outerShdw blurRad="292100" dist="139700" dir="2700000" algn="tl" rotWithShape="0">
              <a:srgbClr val="333333">
                <a:alpha val="65000"/>
              </a:srgbClr>
            </a:outerShdw>
          </a:effectLst>
        </p:spPr>
      </p:pic>
      <p:pic>
        <p:nvPicPr>
          <p:cNvPr id="47" name="図 46" descr="imgres.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22376" y="3561269"/>
            <a:ext cx="623269" cy="469257"/>
          </a:xfrm>
          <a:prstGeom prst="rect">
            <a:avLst/>
          </a:prstGeom>
          <a:ln>
            <a:noFill/>
          </a:ln>
          <a:effectLst>
            <a:outerShdw blurRad="292100" dist="139700" dir="2700000" algn="tl" rotWithShape="0">
              <a:srgbClr val="333333">
                <a:alpha val="65000"/>
              </a:srgbClr>
            </a:outerShdw>
          </a:effectLst>
        </p:spPr>
      </p:pic>
      <p:pic>
        <p:nvPicPr>
          <p:cNvPr id="48" name="図 47" descr="images.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119294" y="3561269"/>
            <a:ext cx="593088" cy="469257"/>
          </a:xfrm>
          <a:prstGeom prst="rect">
            <a:avLst/>
          </a:prstGeom>
          <a:ln>
            <a:noFill/>
          </a:ln>
          <a:effectLst>
            <a:outerShdw blurRad="292100" dist="139700" dir="2700000" algn="tl" rotWithShape="0">
              <a:srgbClr val="333333">
                <a:alpha val="65000"/>
              </a:srgbClr>
            </a:outerShdw>
          </a:effectLst>
        </p:spPr>
      </p:pic>
      <p:pic>
        <p:nvPicPr>
          <p:cNvPr id="49" name="図 48" descr="imgres.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39867" y="3559849"/>
            <a:ext cx="703884" cy="470962"/>
          </a:xfrm>
          <a:prstGeom prst="rect">
            <a:avLst/>
          </a:prstGeom>
          <a:ln>
            <a:noFill/>
          </a:ln>
          <a:effectLst>
            <a:outerShdw blurRad="292100" dist="139700" dir="2700000" algn="tl" rotWithShape="0">
              <a:srgbClr val="333333">
                <a:alpha val="65000"/>
              </a:srgbClr>
            </a:outerShdw>
          </a:effectLst>
        </p:spPr>
      </p:pic>
      <p:pic>
        <p:nvPicPr>
          <p:cNvPr id="50" name="図 49" descr="imgres.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22376" y="4083051"/>
            <a:ext cx="610033" cy="456936"/>
          </a:xfrm>
          <a:prstGeom prst="rect">
            <a:avLst/>
          </a:prstGeom>
          <a:ln>
            <a:noFill/>
          </a:ln>
          <a:effectLst>
            <a:outerShdw blurRad="292100" dist="139700" dir="2700000" algn="tl" rotWithShape="0">
              <a:srgbClr val="333333">
                <a:alpha val="65000"/>
              </a:srgbClr>
            </a:outerShdw>
          </a:effectLst>
        </p:spPr>
      </p:pic>
      <p:pic>
        <p:nvPicPr>
          <p:cNvPr id="51" name="図 50" descr="images.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13386" y="4083051"/>
            <a:ext cx="626481" cy="469256"/>
          </a:xfrm>
          <a:prstGeom prst="rect">
            <a:avLst/>
          </a:prstGeom>
          <a:ln>
            <a:noFill/>
          </a:ln>
          <a:effectLst>
            <a:outerShdw blurRad="292100" dist="139700" dir="2700000" algn="tl" rotWithShape="0">
              <a:srgbClr val="333333">
                <a:alpha val="65000"/>
              </a:srgbClr>
            </a:outerShdw>
          </a:effectLst>
        </p:spPr>
      </p:pic>
      <p:pic>
        <p:nvPicPr>
          <p:cNvPr id="52" name="図 51" descr="images.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17270" y="4070731"/>
            <a:ext cx="626481" cy="469256"/>
          </a:xfrm>
          <a:prstGeom prst="rect">
            <a:avLst/>
          </a:prstGeom>
          <a:ln>
            <a:noFill/>
          </a:ln>
          <a:effectLst>
            <a:outerShdw blurRad="292100" dist="139700" dir="2700000" algn="tl" rotWithShape="0">
              <a:srgbClr val="333333">
                <a:alpha val="65000"/>
              </a:srgbClr>
            </a:outerShdw>
          </a:effectLst>
        </p:spPr>
      </p:pic>
      <p:sp>
        <p:nvSpPr>
          <p:cNvPr id="4" name="正方形/長方形 3"/>
          <p:cNvSpPr/>
          <p:nvPr/>
        </p:nvSpPr>
        <p:spPr>
          <a:xfrm>
            <a:off x="755816" y="5491172"/>
            <a:ext cx="1653133" cy="24254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smtClean="0">
                <a:solidFill>
                  <a:srgbClr val="FFFFFF"/>
                </a:solidFill>
                <a:latin typeface="ＭＳ Ｐゴシック"/>
                <a:ea typeface="ＭＳ Ｐゴシック"/>
                <a:cs typeface="ＭＳ Ｐゴシック"/>
              </a:rPr>
              <a:t>アナルティクス</a:t>
            </a:r>
            <a:endParaRPr kumimoji="1" lang="ja-JP" altLang="en-US" sz="1100" dirty="0">
              <a:solidFill>
                <a:srgbClr val="FFFFFF"/>
              </a:solidFill>
              <a:latin typeface="ＭＳ Ｐゴシック"/>
              <a:ea typeface="ＭＳ Ｐゴシック"/>
              <a:cs typeface="ＭＳ Ｐゴシック"/>
            </a:endParaRPr>
          </a:p>
        </p:txBody>
      </p:sp>
      <p:sp>
        <p:nvSpPr>
          <p:cNvPr id="53" name="正方形/長方形 52"/>
          <p:cNvSpPr/>
          <p:nvPr/>
        </p:nvSpPr>
        <p:spPr>
          <a:xfrm>
            <a:off x="748914" y="4998442"/>
            <a:ext cx="1653133" cy="24254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smtClean="0">
                <a:solidFill>
                  <a:srgbClr val="FFFFFF"/>
                </a:solidFill>
                <a:latin typeface="ＭＳ Ｐゴシック"/>
                <a:ea typeface="ＭＳ Ｐゴシック"/>
                <a:cs typeface="ＭＳ Ｐゴシック"/>
              </a:rPr>
              <a:t>業務アプリケーション</a:t>
            </a:r>
            <a:endParaRPr kumimoji="1" lang="ja-JP" altLang="en-US" sz="1100" dirty="0">
              <a:solidFill>
                <a:srgbClr val="FFFFFF"/>
              </a:solidFill>
              <a:latin typeface="ＭＳ Ｐゴシック"/>
              <a:ea typeface="ＭＳ Ｐゴシック"/>
              <a:cs typeface="ＭＳ Ｐゴシック"/>
            </a:endParaRPr>
          </a:p>
        </p:txBody>
      </p:sp>
      <p:sp>
        <p:nvSpPr>
          <p:cNvPr id="54" name="正方形/長方形 53"/>
          <p:cNvSpPr/>
          <p:nvPr/>
        </p:nvSpPr>
        <p:spPr>
          <a:xfrm>
            <a:off x="748914" y="5980030"/>
            <a:ext cx="1653133" cy="24254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smtClean="0">
                <a:solidFill>
                  <a:srgbClr val="FFFFFF"/>
                </a:solidFill>
                <a:latin typeface="ＭＳ Ｐゴシック"/>
                <a:ea typeface="ＭＳ Ｐゴシック"/>
                <a:cs typeface="ＭＳ Ｐゴシック"/>
              </a:rPr>
              <a:t>クラウド基盤</a:t>
            </a:r>
            <a:endParaRPr kumimoji="1" lang="ja-JP" altLang="en-US" sz="11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444558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 grpId="0" animBg="1"/>
      <p:bldP spid="53"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effectLst/>
                <a:latin typeface="Arial"/>
                <a:ea typeface="HGP創英角ｺﾞｼｯｸUB" pitchFamily="50" charset="-128"/>
                <a:cs typeface="Arial"/>
              </a:rPr>
              <a:t>IoT</a:t>
            </a:r>
            <a:r>
              <a:rPr lang="ja-JP" altLang="en-US" sz="2400" dirty="0" smtClean="0">
                <a:solidFill>
                  <a:srgbClr val="FFFFFF"/>
                </a:solidFill>
                <a:effectLst/>
                <a:latin typeface="Arial"/>
                <a:ea typeface="HGP創英角ｺﾞｼｯｸUB" pitchFamily="50" charset="-128"/>
                <a:cs typeface="Arial"/>
              </a:rPr>
              <a:t>の仕組みと使われ方</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5" name="図 4"/>
          <p:cNvPicPr>
            <a:picLocks noChangeAspect="1"/>
          </p:cNvPicPr>
          <p:nvPr/>
        </p:nvPicPr>
        <p:blipFill>
          <a:blip r:embed="rId3"/>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82689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4800</TotalTime>
  <Words>5931</Words>
  <Application>Microsoft Macintosh PowerPoint</Application>
  <PresentationFormat>画面に合わせる (4:3)</PresentationFormat>
  <Paragraphs>829</Paragraphs>
  <Slides>41</Slides>
  <Notes>17</Notes>
  <HiddenSlides>0</HiddenSlides>
  <MMClips>0</MMClips>
  <ScaleCrop>false</ScaleCrop>
  <HeadingPairs>
    <vt:vector size="4" baseType="variant">
      <vt:variant>
        <vt:lpstr>テーマ</vt:lpstr>
      </vt:variant>
      <vt:variant>
        <vt:i4>1</vt:i4>
      </vt:variant>
      <vt:variant>
        <vt:lpstr>スライド タイトル</vt:lpstr>
      </vt:variant>
      <vt:variant>
        <vt:i4>41</vt:i4>
      </vt:variant>
    </vt:vector>
  </HeadingPairs>
  <TitlesOfParts>
    <vt:vector size="42" baseType="lpstr">
      <vt:lpstr>NC標準テンプレート</vt:lpstr>
      <vt:lpstr>IoTとビッグデータ</vt:lpstr>
      <vt:lpstr>コレ一枚でわかるIoTとビッグデータ</vt:lpstr>
      <vt:lpstr>PowerPoint プレゼンテーション</vt:lpstr>
      <vt:lpstr>ものをつなげる</vt:lpstr>
      <vt:lpstr>なぜ、いまIoTなのか</vt:lpstr>
      <vt:lpstr>M2M/IoTの発展経緯とCSP（Cyber-Physical Systems）</vt:lpstr>
      <vt:lpstr>2020年におけるIoT市場の成長性</vt:lpstr>
      <vt:lpstr>IoTとビッグデータの関係</vt:lpstr>
      <vt:lpstr>PowerPoint プレゼンテーション</vt:lpstr>
      <vt:lpstr>IoTの仕組み</vt:lpstr>
      <vt:lpstr>IoTの使われ方</vt:lpstr>
      <vt:lpstr>IoTプラットフォーム</vt:lpstr>
      <vt:lpstr>PowerPoint プレゼンテーション</vt:lpstr>
      <vt:lpstr>急激なデータの増大</vt:lpstr>
      <vt:lpstr>いまなぜ、ビックデータなのか</vt:lpstr>
      <vt:lpstr>なぜ、いまビッグデータなのか</vt:lpstr>
      <vt:lpstr>PowerPoint プレゼンテーション</vt:lpstr>
      <vt:lpstr>Google Mapsの渋滞表示</vt:lpstr>
      <vt:lpstr>日常での応用／コンテキスト・テクノロジー</vt:lpstr>
      <vt:lpstr>身近な適用例</vt:lpstr>
      <vt:lpstr>自動車関連の適用例</vt:lpstr>
      <vt:lpstr>PowerPoint プレゼンテーション</vt:lpstr>
      <vt:lpstr>GEの航空インダストリー・インターネット</vt:lpstr>
      <vt:lpstr>グローバル港湾設備</vt:lpstr>
      <vt:lpstr>アジア地域でのスマートシティプロジェクト</vt:lpstr>
      <vt:lpstr>産業を越えたイノベーション</vt:lpstr>
      <vt:lpstr>第4次産業革命とIoT</vt:lpstr>
      <vt:lpstr>第4次産業革命とIoT</vt:lpstr>
      <vt:lpstr>第4次産業革命とIoT</vt:lpstr>
      <vt:lpstr>第4次産業革命とIoT</vt:lpstr>
      <vt:lpstr>Cyber-Physical Systems</vt:lpstr>
      <vt:lpstr>Cyber-Physical Systems：建物・設備</vt:lpstr>
      <vt:lpstr>PowerPoint プレゼンテーション</vt:lpstr>
      <vt:lpstr>Hadoop</vt:lpstr>
      <vt:lpstr>Intel Edison 切手サイズ PC</vt:lpstr>
      <vt:lpstr>Intel Curie ボタンサイズ PC</vt:lpstr>
      <vt:lpstr>ARM mbed OS</vt:lpstr>
      <vt:lpstr>ARM（アーム）プロセッサ</vt:lpstr>
      <vt:lpstr>IoTビジネスの構造</vt:lpstr>
      <vt:lpstr>IIJのIoTソリューション</vt:lpstr>
      <vt:lpstr>IoTプラットフォーム</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 昌義</cp:lastModifiedBy>
  <cp:revision>240</cp:revision>
  <dcterms:created xsi:type="dcterms:W3CDTF">2014-04-30T01:58:06Z</dcterms:created>
  <dcterms:modified xsi:type="dcterms:W3CDTF">2015-02-18T06:57:59Z</dcterms:modified>
</cp:coreProperties>
</file>