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503" r:id="rId2"/>
    <p:sldId id="506" r:id="rId3"/>
    <p:sldId id="508" r:id="rId4"/>
    <p:sldId id="509" r:id="rId5"/>
    <p:sldId id="585" r:id="rId6"/>
    <p:sldId id="523" r:id="rId7"/>
    <p:sldId id="521" r:id="rId8"/>
    <p:sldId id="537" r:id="rId9"/>
    <p:sldId id="538" r:id="rId10"/>
    <p:sldId id="540" r:id="rId11"/>
    <p:sldId id="541" r:id="rId12"/>
    <p:sldId id="592" r:id="rId13"/>
    <p:sldId id="546" r:id="rId14"/>
    <p:sldId id="547" r:id="rId15"/>
    <p:sldId id="551" r:id="rId16"/>
    <p:sldId id="552" r:id="rId17"/>
    <p:sldId id="554" r:id="rId18"/>
    <p:sldId id="593" r:id="rId19"/>
    <p:sldId id="594" r:id="rId20"/>
    <p:sldId id="560" r:id="rId21"/>
    <p:sldId id="561" r:id="rId22"/>
    <p:sldId id="566" r:id="rId23"/>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FFF"/>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92" autoAdjust="0"/>
  </p:normalViewPr>
  <p:slideViewPr>
    <p:cSldViewPr snapToGrid="0" snapToObjects="1" showGuides="1">
      <p:cViewPr>
        <p:scale>
          <a:sx n="77" d="100"/>
          <a:sy n="77" d="100"/>
        </p:scale>
        <p:origin x="-1272" y="-72"/>
      </p:cViewPr>
      <p:guideLst>
        <p:guide orient="horz"/>
        <p:guide pos="575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2015/2/18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2015/2/18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企業が独自の技術やノウハウを持っている場合、外部に情報を公開せず、競合を排除し利益を独占しようとするのが一般的な戦略です。</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の世界では、これをプロプライエタリ（非公開の）と呼びます。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しかし、いま、これとは反対の「オープン」が大きなトレンドになっています。「オープン」とは、企業や個人が技術や仕様などを（無償で）公開することです。</a:t>
            </a:r>
          </a:p>
          <a:p>
            <a:r>
              <a:rPr kumimoji="1" lang="ja-JP" altLang="ja-JP" sz="1200" kern="1200" dirty="0" smtClean="0">
                <a:solidFill>
                  <a:schemeClr val="tx1"/>
                </a:solidFill>
                <a:effectLst/>
                <a:latin typeface="+mn-lt"/>
                <a:ea typeface="+mn-ea"/>
                <a:cs typeface="+mn-cs"/>
              </a:rPr>
              <a:t>初期のオープンは、</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などのオープンソースソフトウェア（</a:t>
            </a:r>
            <a:r>
              <a:rPr kumimoji="1" lang="en-US" altLang="ja-JP" sz="1200" kern="1200" dirty="0" smtClean="0">
                <a:solidFill>
                  <a:schemeClr val="tx1"/>
                </a:solidFill>
                <a:effectLst/>
                <a:latin typeface="+mn-lt"/>
                <a:ea typeface="+mn-ea"/>
                <a:cs typeface="+mn-cs"/>
              </a:rPr>
              <a:t>OSS</a:t>
            </a:r>
            <a:r>
              <a:rPr kumimoji="1" lang="ja-JP" altLang="ja-JP" sz="1200" kern="1200" dirty="0" smtClean="0">
                <a:solidFill>
                  <a:schemeClr val="tx1"/>
                </a:solidFill>
                <a:effectLst/>
                <a:latin typeface="+mn-lt"/>
                <a:ea typeface="+mn-ea"/>
                <a:cs typeface="+mn-cs"/>
              </a:rPr>
              <a:t>）のように、個人が無償で技術を公開し、それを世界中のボランティアで修正・改良する取り組みでした。その後、ソーシャルメディアや百科事典の</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などに広がっていきました。いずれも金銭的な見返りを求めず「人の役にたちたい、人と繋がりたい」という思いを持つ人たちが実現したものです。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最近になって、こういった個人レベルではなく、企業が自社の技術や製品仕様を積極的に公開して、第</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者の協力を得ようとする動きも生まれてきました。</a:t>
            </a:r>
          </a:p>
          <a:p>
            <a:r>
              <a:rPr kumimoji="1" lang="ja-JP" altLang="ja-JP" sz="1200" kern="1200" dirty="0" smtClean="0">
                <a:solidFill>
                  <a:schemeClr val="tx1"/>
                </a:solidFill>
                <a:effectLst/>
                <a:latin typeface="+mn-lt"/>
                <a:ea typeface="+mn-ea"/>
                <a:cs typeface="+mn-cs"/>
              </a:rPr>
              <a:t>相互に技術をオープンにし、他社の成果をうまく取り入れながら、それらを組み合わせてより魅力的なものを作り上げて行く「マッシュアップ」という方法です。これにより、迅速にサービスを立ち上げ、自社の存在感を高め、ビジネス・チャンスを切り開こうというもので、損して得を取る戦略とも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「オープン」は、他の分野にも広がっています。例えば、機械の設計図やデザイン、政府や行政のデータなどを「オープン」にしようという取り組みです。</a:t>
            </a:r>
          </a:p>
          <a:p>
            <a:r>
              <a:rPr kumimoji="1" lang="ja-JP" altLang="ja-JP" sz="1200" kern="1200" dirty="0" smtClean="0">
                <a:solidFill>
                  <a:schemeClr val="tx1"/>
                </a:solidFill>
                <a:effectLst/>
                <a:latin typeface="+mn-lt"/>
                <a:ea typeface="+mn-ea"/>
                <a:cs typeface="+mn-cs"/>
              </a:rPr>
              <a:t>その一方で、企業が独自の技術を囲い込み独占的な利益を得るといった旧来のやり方は難しくなっており、今後は新しい環境に適応していくことが求められるでしょう。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08530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このように、現在の</a:t>
            </a:r>
            <a:r>
              <a:rPr lang="en-US" altLang="ja-JP" dirty="0" smtClean="0"/>
              <a:t>Linux</a:t>
            </a:r>
            <a:r>
              <a:rPr lang="ja-JP" altLang="en-US" dirty="0" smtClean="0"/>
              <a:t>のビジネスモデルでは、</a:t>
            </a:r>
            <a:r>
              <a:rPr lang="en-US" altLang="ja-JP" dirty="0" smtClean="0"/>
              <a:t>Linux</a:t>
            </a:r>
            <a:r>
              <a:rPr lang="ja-JP" altLang="en-US" dirty="0" smtClean="0"/>
              <a:t>関連ベンダの参加が非常に大きな部分を占めています。</a:t>
            </a:r>
            <a:endParaRPr lang="en-US" altLang="ja-JP" dirty="0" smtClean="0"/>
          </a:p>
          <a:p>
            <a:endParaRPr lang="en-US" altLang="ja-JP" dirty="0" smtClean="0"/>
          </a:p>
          <a:p>
            <a:r>
              <a:rPr lang="en-US" altLang="ja-JP" dirty="0" smtClean="0"/>
              <a:t>Linux</a:t>
            </a:r>
            <a:r>
              <a:rPr lang="ja-JP" altLang="en-US" dirty="0" smtClean="0"/>
              <a:t>関連ベンダは、</a:t>
            </a:r>
            <a:r>
              <a:rPr lang="en-US" altLang="ja-JP" dirty="0" smtClean="0"/>
              <a:t>Linux</a:t>
            </a:r>
            <a:r>
              <a:rPr lang="ja-JP" altLang="en-US" dirty="0" smtClean="0"/>
              <a:t>の開発に貢献することによって</a:t>
            </a:r>
            <a:r>
              <a:rPr lang="en-US" altLang="ja-JP" dirty="0" smtClean="0"/>
              <a:t>Linux</a:t>
            </a:r>
            <a:r>
              <a:rPr lang="ja-JP" altLang="en-US" dirty="0" smtClean="0"/>
              <a:t>の知識も増え、サポートも容易になります。自社製品と</a:t>
            </a:r>
            <a:r>
              <a:rPr lang="en-US" altLang="ja-JP" dirty="0" smtClean="0"/>
              <a:t>Linux</a:t>
            </a:r>
            <a:r>
              <a:rPr lang="ja-JP" altLang="en-US" dirty="0" smtClean="0"/>
              <a:t>を組み合わせてビジネスを行う事により、利益を確保できます。</a:t>
            </a:r>
            <a:r>
              <a:rPr lang="en-US" altLang="ja-JP" dirty="0" smtClean="0"/>
              <a:t>Linux</a:t>
            </a:r>
            <a:r>
              <a:rPr lang="ja-JP" altLang="en-US" dirty="0" smtClean="0"/>
              <a:t>の知識が多ければ、他社との差別化もできます。</a:t>
            </a:r>
            <a:r>
              <a:rPr lang="en-US" altLang="ja-JP" dirty="0" smtClean="0"/>
              <a:t>Linux</a:t>
            </a:r>
            <a:r>
              <a:rPr lang="ja-JP" altLang="en-US" dirty="0" smtClean="0"/>
              <a:t>自身をカスタマイズして自社仕様にすることも簡単でしょう。</a:t>
            </a:r>
            <a:endParaRPr lang="en-US" altLang="ja-JP" dirty="0" smtClean="0"/>
          </a:p>
          <a:p>
            <a:endParaRPr lang="en-US" altLang="ja-JP" dirty="0" smtClean="0"/>
          </a:p>
          <a:p>
            <a:r>
              <a:rPr lang="en-US" altLang="ja-JP" dirty="0" smtClean="0"/>
              <a:t>Linux</a:t>
            </a:r>
            <a:r>
              <a:rPr lang="ja-JP" altLang="en-US" dirty="0" smtClean="0"/>
              <a:t>コミュニティは、強力で安定的な開発リソースを確保できます。</a:t>
            </a:r>
            <a:endParaRPr lang="en-US" altLang="ja-JP" dirty="0" smtClean="0"/>
          </a:p>
          <a:p>
            <a:endParaRPr lang="en-US" altLang="ja-JP" dirty="0" smtClean="0"/>
          </a:p>
          <a:p>
            <a:r>
              <a:rPr lang="ja-JP" altLang="en-US" dirty="0" smtClean="0"/>
              <a:t>顧客は、安価に高性能なソリューションを活用できます。皆にメリットがある仕組みなのです。</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ファイアウォールやアンチウイルスは、サーバーにインストールして使うのが一般的ですが、それだとインストールやアップデートの手間がかかります。そこで、ソフトウェアをあらかじめハードウェアに実装し、設置すればすぐに使える形式の製品が出てきました。アプライアンスです。</a:t>
            </a:r>
            <a:endParaRPr kumimoji="1" lang="en-US" altLang="ja-JP" dirty="0" smtClean="0"/>
          </a:p>
          <a:p>
            <a:r>
              <a:rPr kumimoji="1" lang="ja-JP" altLang="en-US" dirty="0" smtClean="0"/>
              <a:t>アプライアンスは、元々「家電」を意味する言葉で、電源入れればすぐに使える、という意味で使われています。</a:t>
            </a:r>
            <a:endParaRPr kumimoji="1" lang="en-US" altLang="ja-JP" dirty="0" smtClean="0"/>
          </a:p>
          <a:p>
            <a:endParaRPr kumimoji="1" lang="en-US" altLang="ja-JP" dirty="0" smtClean="0"/>
          </a:p>
          <a:p>
            <a:r>
              <a:rPr kumimoji="1" lang="ja-JP" altLang="en-US" dirty="0" smtClean="0"/>
              <a:t>アプライアンスで使われているハードウェアは、</a:t>
            </a:r>
            <a:r>
              <a:rPr kumimoji="1" lang="en-US" altLang="ja-JP" dirty="0" err="1" smtClean="0"/>
              <a:t>WindowsPC</a:t>
            </a:r>
            <a:r>
              <a:rPr kumimoji="1" lang="ja-JP" altLang="en-US" dirty="0" smtClean="0"/>
              <a:t>と同じです。台湾で大量生産されており、これに自社のロゴを貼れば一丁上がりです。それに、</a:t>
            </a:r>
            <a:r>
              <a:rPr kumimoji="1" lang="en-US" altLang="ja-JP" dirty="0" smtClean="0"/>
              <a:t>Windows</a:t>
            </a:r>
            <a:r>
              <a:rPr kumimoji="1" lang="ja-JP" altLang="en-US" dirty="0" smtClean="0"/>
              <a:t>や</a:t>
            </a:r>
            <a:r>
              <a:rPr kumimoji="1" lang="en-US" altLang="ja-JP" dirty="0" smtClean="0"/>
              <a:t>Linux</a:t>
            </a:r>
            <a:r>
              <a:rPr kumimoji="1" lang="ja-JP" altLang="en-US" dirty="0" smtClean="0"/>
              <a:t>等の</a:t>
            </a:r>
            <a:r>
              <a:rPr kumimoji="1" lang="en-US" altLang="ja-JP" dirty="0" smtClean="0"/>
              <a:t>OS</a:t>
            </a:r>
            <a:r>
              <a:rPr kumimoji="1" lang="ja-JP" altLang="en-US" dirty="0" smtClean="0"/>
              <a:t>を載せ、ファイアウォールのソフトをインストールして管理用のソフトを入れればアプライアンスが完成します。</a:t>
            </a:r>
            <a:endParaRPr kumimoji="1" lang="en-US" altLang="ja-JP" dirty="0" smtClean="0"/>
          </a:p>
          <a:p>
            <a:endParaRPr kumimoji="1" lang="en-US" altLang="ja-JP" dirty="0" smtClean="0"/>
          </a:p>
          <a:p>
            <a:r>
              <a:rPr kumimoji="1" lang="ja-JP" altLang="en-US" dirty="0" smtClean="0"/>
              <a:t>この中で、セキュリティベンダーの差別化点はファイアウォールソフトの部分です。ハードウェアは汎用品ですし、</a:t>
            </a:r>
            <a:r>
              <a:rPr kumimoji="1" lang="en-US" altLang="ja-JP" dirty="0" smtClean="0"/>
              <a:t>OS</a:t>
            </a:r>
            <a:r>
              <a:rPr kumimoji="1" lang="ja-JP" altLang="en-US" dirty="0" smtClean="0"/>
              <a:t>など何でも良いのです。</a:t>
            </a:r>
            <a:endParaRPr kumimoji="1" lang="en-US" altLang="ja-JP" dirty="0" smtClean="0"/>
          </a:p>
          <a:p>
            <a:r>
              <a:rPr kumimoji="1" lang="en-US" altLang="ja-JP" dirty="0" smtClean="0"/>
              <a:t>Windows</a:t>
            </a:r>
            <a:r>
              <a:rPr kumimoji="1" lang="ja-JP" altLang="en-US" dirty="0" smtClean="0"/>
              <a:t>を買っても良いですが、コストがかかります。では、自社で</a:t>
            </a:r>
            <a:r>
              <a:rPr kumimoji="1" lang="en-US" altLang="ja-JP" dirty="0" smtClean="0"/>
              <a:t>OS</a:t>
            </a:r>
            <a:r>
              <a:rPr kumimoji="1" lang="ja-JP" altLang="en-US" dirty="0" smtClean="0"/>
              <a:t>を作るか？というと、それは大変すぎます。</a:t>
            </a:r>
            <a:endParaRPr kumimoji="1" lang="en-US" altLang="ja-JP" dirty="0" smtClean="0"/>
          </a:p>
          <a:p>
            <a:endParaRPr kumimoji="1" lang="en-US" altLang="ja-JP" dirty="0" smtClean="0"/>
          </a:p>
          <a:p>
            <a:r>
              <a:rPr kumimoji="1" lang="ja-JP" altLang="en-US" dirty="0" smtClean="0"/>
              <a:t>そこに、オープンソースで配布されている</a:t>
            </a:r>
            <a:r>
              <a:rPr kumimoji="1" lang="en-US" altLang="ja-JP" dirty="0" smtClean="0"/>
              <a:t>OS</a:t>
            </a:r>
            <a:r>
              <a:rPr kumimoji="1" lang="ja-JP" altLang="en-US" dirty="0" smtClean="0"/>
              <a:t>があったらどうでしょう？そのままは使えなくても、ちょっと手を加えてセキュリティを強化すれば問題ありません。そもそも、</a:t>
            </a:r>
            <a:r>
              <a:rPr kumimoji="1" lang="en-US" altLang="ja-JP" dirty="0" smtClean="0"/>
              <a:t>OS</a:t>
            </a:r>
            <a:r>
              <a:rPr kumimoji="1" lang="ja-JP" altLang="en-US" dirty="0" smtClean="0"/>
              <a:t>を作るのがセキュリティ企業の目標ではありません。うまく使えるものがあればそれを使うのが賢いやり方です。</a:t>
            </a:r>
            <a:endParaRPr kumimoji="1" lang="en-US" altLang="ja-JP" dirty="0" smtClean="0"/>
          </a:p>
          <a:p>
            <a:endParaRPr kumimoji="1" lang="en-US" altLang="ja-JP" dirty="0" smtClean="0"/>
          </a:p>
          <a:p>
            <a:r>
              <a:rPr kumimoji="1" lang="ja-JP" altLang="en-US" dirty="0" smtClean="0"/>
              <a:t>こうして、アプライアンス製品では</a:t>
            </a:r>
            <a:r>
              <a:rPr kumimoji="1" lang="en-US" altLang="ja-JP" dirty="0" smtClean="0"/>
              <a:t>Linux</a:t>
            </a:r>
            <a:r>
              <a:rPr kumimoji="1" lang="ja-JP" altLang="en-US" dirty="0" smtClean="0"/>
              <a:t>の活用が進んでいます。そうすると、セキュリティベンダーが集まって、セキュリティ強化した</a:t>
            </a:r>
            <a:r>
              <a:rPr kumimoji="1" lang="en-US" altLang="ja-JP" dirty="0" smtClean="0"/>
              <a:t>Linux</a:t>
            </a:r>
            <a:r>
              <a:rPr kumimoji="1" lang="ja-JP" altLang="en-US" dirty="0" smtClean="0"/>
              <a:t>を一緒に作ろう、という動きにもなります。</a:t>
            </a:r>
            <a:r>
              <a:rPr kumimoji="1" lang="en-US" altLang="ja-JP" dirty="0" err="1" smtClean="0"/>
              <a:t>SElinux</a:t>
            </a:r>
            <a:r>
              <a:rPr kumimoji="1" lang="ja-JP" altLang="en-US" dirty="0" smtClean="0"/>
              <a:t>です。自分で作るよりも遙かに楽で、良いものができるでしょう。差別化は、ファイアウォールの部分でやれば良いのです。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398697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lnSpcReduction="10000"/>
          </a:bodyPr>
          <a:lstStyle/>
          <a:p>
            <a:pPr>
              <a:defRPr/>
            </a:pPr>
            <a:r>
              <a:rPr lang="ja-JP" altLang="en-US" dirty="0" smtClean="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smtClean="0">
              <a:solidFill>
                <a:srgbClr val="4168A7"/>
              </a:solidFill>
              <a:latin typeface="Century Gothic" pitchFamily="34" charset="0"/>
              <a:ea typeface="HG丸ｺﾞｼｯｸM-PRO" pitchFamily="50" charset="-128"/>
            </a:endParaRPr>
          </a:p>
          <a:p>
            <a:pPr>
              <a:defRPr/>
            </a:pPr>
            <a:endParaRPr lang="en-US" altLang="ja-JP" dirty="0" smtClean="0">
              <a:solidFill>
                <a:srgbClr val="4168A7"/>
              </a:solidFill>
              <a:latin typeface="Century Gothic" pitchFamily="34" charset="0"/>
              <a:ea typeface="HG丸ｺﾞｼｯｸM-PRO" pitchFamily="50" charset="-128"/>
            </a:endParaRPr>
          </a:p>
          <a:p>
            <a:pPr>
              <a:defRPr/>
            </a:pPr>
            <a:r>
              <a:rPr lang="ja-JP" altLang="en-US" dirty="0" smtClean="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企業でしょう。</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smtClean="0">
                <a:solidFill>
                  <a:srgbClr val="4168A7"/>
                </a:solidFill>
                <a:latin typeface="Century Gothic" pitchFamily="34" charset="0"/>
                <a:ea typeface="HG丸ｺﾞｼｯｸM-PRO" pitchFamily="50" charset="-128"/>
              </a:rPr>
              <a:t>No.1</a:t>
            </a:r>
            <a:r>
              <a:rPr lang="ja-JP" altLang="en-US" dirty="0" smtClean="0">
                <a:solidFill>
                  <a:srgbClr val="4168A7"/>
                </a:solidFill>
                <a:latin typeface="Century Gothic" pitchFamily="34" charset="0"/>
                <a:ea typeface="HG丸ｺﾞｼｯｸM-PRO" pitchFamily="50" charset="-128"/>
              </a:rPr>
              <a:t>企業を追い落とすために</a:t>
            </a:r>
            <a:r>
              <a:rPr lang="en-US" altLang="ja-JP" dirty="0" smtClean="0">
                <a:solidFill>
                  <a:srgbClr val="4168A7"/>
                </a:solidFill>
                <a:latin typeface="Century Gothic" pitchFamily="34" charset="0"/>
                <a:ea typeface="HG丸ｺﾞｼｯｸM-PRO" pitchFamily="50" charset="-128"/>
              </a:rPr>
              <a:t>2</a:t>
            </a:r>
            <a:r>
              <a:rPr lang="ja-JP" altLang="en-US" dirty="0" smtClean="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smtClean="0"/>
          </a:p>
          <a:p>
            <a:r>
              <a:rPr kumimoji="1" lang="ja-JP" altLang="en-US" dirty="0" smtClean="0"/>
              <a:t>このように、オープンソースはベンダーにも大きなメリットをもたらす可能性が出てきました。</a:t>
            </a:r>
            <a:endParaRPr lang="en-US" altLang="ja-JP" dirty="0" smtClean="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14</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オープンソースに企業が参入し、活性化してくると、様々なオープンソースの開発コミュニティが生まれました。</a:t>
            </a:r>
            <a:endParaRPr kumimoji="1" lang="en-US" altLang="ja-JP" dirty="0" smtClean="0"/>
          </a:p>
          <a:p>
            <a:r>
              <a:rPr kumimoji="1" lang="ja-JP" altLang="en-US" dirty="0" smtClean="0"/>
              <a:t>このコミュニティの中心は、そのソフトのディストリビューションを行うディストリビュータの社員や、そのソフトを活用したい企業のエンジニアです。</a:t>
            </a:r>
            <a:r>
              <a:rPr kumimoji="1" lang="en-US" altLang="ja-JP" dirty="0" smtClean="0"/>
              <a:t>Linux</a:t>
            </a:r>
            <a:r>
              <a:rPr kumimoji="1" lang="ja-JP" altLang="en-US" dirty="0" smtClean="0"/>
              <a:t>と同じモデルが採用されることが多いです。</a:t>
            </a:r>
            <a:endParaRPr kumimoji="1" lang="en-US" altLang="ja-JP" dirty="0" smtClean="0"/>
          </a:p>
          <a:p>
            <a:r>
              <a:rPr kumimoji="1" lang="ja-JP" altLang="en-US" dirty="0" smtClean="0"/>
              <a:t>しかし、コミュニティが多くなり、オーバーラップする部分がでてくると、全体の交通整理をする必要が出てきました。そこでできたのが、ファウンデーション（財団）です。ファウンデーションには、</a:t>
            </a:r>
            <a:r>
              <a:rPr kumimoji="1" lang="en-US" altLang="ja-JP" dirty="0" smtClean="0"/>
              <a:t>Linux</a:t>
            </a:r>
            <a:r>
              <a:rPr kumimoji="1" lang="ja-JP" altLang="en-US" dirty="0" smtClean="0"/>
              <a:t>ファウンデーションや</a:t>
            </a:r>
            <a:r>
              <a:rPr kumimoji="1" lang="en-US" altLang="ja-JP" dirty="0" err="1" smtClean="0"/>
              <a:t>OpenStack</a:t>
            </a:r>
            <a:r>
              <a:rPr kumimoji="1" lang="ja-JP" altLang="en-US" dirty="0" smtClean="0"/>
              <a:t>ファウンデーションといった、特定のソフトウェア群を扱うものと、</a:t>
            </a:r>
            <a:r>
              <a:rPr kumimoji="1" lang="en-US" altLang="ja-JP" dirty="0" smtClean="0"/>
              <a:t>Apache</a:t>
            </a:r>
            <a:r>
              <a:rPr kumimoji="1" lang="ja-JP" altLang="en-US" dirty="0" smtClean="0"/>
              <a:t>ファウンデーションのようにいろいろな</a:t>
            </a:r>
            <a:r>
              <a:rPr kumimoji="1" lang="en-US" altLang="ja-JP" dirty="0" smtClean="0"/>
              <a:t>OSS</a:t>
            </a:r>
            <a:r>
              <a:rPr kumimoji="1" lang="ja-JP" altLang="en-US" dirty="0" smtClean="0"/>
              <a:t>をプロジェクトとして抱えるものがあります。そして、このファウンデーションにもまた、企業から協賛金が支払われ、様々な活動が行われています。</a:t>
            </a:r>
            <a:endParaRPr kumimoji="1" lang="en-US" altLang="ja-JP" dirty="0" smtClean="0"/>
          </a:p>
          <a:p>
            <a:endParaRPr kumimoji="1" lang="en-US" altLang="ja-JP" dirty="0" smtClean="0"/>
          </a:p>
          <a:p>
            <a:r>
              <a:rPr kumimoji="1" lang="ja-JP" altLang="en-US" dirty="0" smtClean="0"/>
              <a:t>非常にしっかりした開発支援と資金のバックアップの仕組みができている、ということになります。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15</a:t>
            </a:fld>
            <a:endParaRPr lang="ja-JP" altLang="en-US"/>
          </a:p>
        </p:txBody>
      </p:sp>
    </p:spTree>
    <p:extLst>
      <p:ext uri="{BB962C8B-B14F-4D97-AF65-F5344CB8AC3E}">
        <p14:creationId xmlns:p14="http://schemas.microsoft.com/office/powerpoint/2010/main" val="4153814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各々のファウンデーションのサイトを見ると、会員企業のリストがあります。これをみていると、面白いです。スポンサーは非常に多いので、ここではプラチナメンバーだけ表示しています。</a:t>
            </a:r>
            <a:endParaRPr kumimoji="1" lang="en-US" altLang="ja-JP" dirty="0" smtClean="0"/>
          </a:p>
          <a:p>
            <a:endParaRPr kumimoji="1" lang="en-US" altLang="ja-JP" dirty="0" smtClean="0"/>
          </a:p>
          <a:p>
            <a:r>
              <a:rPr kumimoji="1" lang="en-US" altLang="ja-JP" dirty="0" smtClean="0"/>
              <a:t>Linux</a:t>
            </a:r>
            <a:r>
              <a:rPr kumimoji="1" lang="ja-JP" altLang="en-US" dirty="0" smtClean="0"/>
              <a:t>ファウンデーションのプラチナメンバーには、ハードウェアベンダー、半導体ベンダーが並んでいます。（</a:t>
            </a:r>
            <a:r>
              <a:rPr kumimoji="1" lang="en-US" altLang="ja-JP" dirty="0" smtClean="0"/>
              <a:t>Oracle</a:t>
            </a:r>
            <a:r>
              <a:rPr kumimoji="1" lang="ja-JP" altLang="en-US" dirty="0" smtClean="0"/>
              <a:t>はちょっと異質ですが、ハードウェアベンダーでもあります）しかし、</a:t>
            </a:r>
            <a:r>
              <a:rPr kumimoji="1" lang="en-US" altLang="ja-JP" dirty="0" smtClean="0"/>
              <a:t>Microsoft</a:t>
            </a:r>
            <a:r>
              <a:rPr kumimoji="1" lang="ja-JP" altLang="en-US" dirty="0" smtClean="0"/>
              <a:t>は入っていません。あたりまえですね。</a:t>
            </a:r>
            <a:endParaRPr kumimoji="1" lang="en-US" altLang="ja-JP" dirty="0" smtClean="0"/>
          </a:p>
          <a:p>
            <a:r>
              <a:rPr kumimoji="1" lang="ja-JP" altLang="en-US" dirty="0" smtClean="0"/>
              <a:t>自社のコア事業と競合する</a:t>
            </a:r>
            <a:r>
              <a:rPr kumimoji="1" lang="en-US" altLang="ja-JP" dirty="0" smtClean="0"/>
              <a:t>OSS</a:t>
            </a:r>
            <a:r>
              <a:rPr kumimoji="1" lang="ja-JP" altLang="en-US" dirty="0" err="1" smtClean="0"/>
              <a:t>には投</a:t>
            </a:r>
            <a:r>
              <a:rPr kumimoji="1" lang="ja-JP" altLang="en-US" dirty="0" smtClean="0"/>
              <a:t>資しないというのは、ある意味当然でしょう。しかし、</a:t>
            </a:r>
            <a:r>
              <a:rPr kumimoji="1" lang="en-US" altLang="ja-JP" dirty="0" smtClean="0"/>
              <a:t>Apache</a:t>
            </a:r>
            <a:r>
              <a:rPr kumimoji="1" lang="ja-JP" altLang="en-US" dirty="0" smtClean="0"/>
              <a:t>のスポンサーにはなっています。</a:t>
            </a:r>
            <a:endParaRPr kumimoji="1" lang="en-US" altLang="ja-JP" dirty="0" smtClean="0"/>
          </a:p>
          <a:p>
            <a:r>
              <a:rPr kumimoji="1" lang="en-US" altLang="ja-JP" dirty="0" smtClean="0"/>
              <a:t>Apache</a:t>
            </a:r>
            <a:r>
              <a:rPr kumimoji="1" lang="ja-JP" altLang="en-US" dirty="0" smtClean="0"/>
              <a:t>のスポンサーは、</a:t>
            </a:r>
            <a:r>
              <a:rPr kumimoji="1" lang="en-US" altLang="ja-JP" dirty="0" smtClean="0"/>
              <a:t>Web</a:t>
            </a:r>
            <a:r>
              <a:rPr kumimoji="1" lang="ja-JP" altLang="en-US" dirty="0" smtClean="0"/>
              <a:t>サービス事業者が多いです。</a:t>
            </a:r>
            <a:r>
              <a:rPr kumimoji="1" lang="en-US" altLang="ja-JP" dirty="0" smtClean="0"/>
              <a:t>Apache</a:t>
            </a:r>
            <a:r>
              <a:rPr kumimoji="1" lang="ja-JP" altLang="en-US" dirty="0" smtClean="0"/>
              <a:t>のプラチナスポンサーは年間</a:t>
            </a:r>
            <a:r>
              <a:rPr kumimoji="1" lang="en-US" altLang="ja-JP" dirty="0" smtClean="0"/>
              <a:t>10</a:t>
            </a:r>
            <a:r>
              <a:rPr kumimoji="1" lang="ja-JP" altLang="en-US" dirty="0" smtClean="0"/>
              <a:t>万ドルです。</a:t>
            </a:r>
            <a:endParaRPr kumimoji="1" lang="en-US" altLang="ja-JP" dirty="0" smtClean="0"/>
          </a:p>
          <a:p>
            <a:endParaRPr kumimoji="1" lang="en-US" altLang="ja-JP" dirty="0" smtClean="0"/>
          </a:p>
          <a:p>
            <a:r>
              <a:rPr kumimoji="1" lang="ja-JP" altLang="en-US" dirty="0" smtClean="0"/>
              <a:t>面白いのは、</a:t>
            </a:r>
            <a:r>
              <a:rPr kumimoji="1" lang="en-US" altLang="ja-JP" dirty="0" err="1" smtClean="0"/>
              <a:t>FireFox</a:t>
            </a:r>
            <a:r>
              <a:rPr kumimoji="1" lang="ja-JP" altLang="en-US" dirty="0" smtClean="0"/>
              <a:t>を作っている</a:t>
            </a:r>
            <a:r>
              <a:rPr kumimoji="1" lang="en-US" altLang="ja-JP" dirty="0" smtClean="0"/>
              <a:t>Mozilla Foundation</a:t>
            </a:r>
            <a:r>
              <a:rPr kumimoji="1" lang="ja-JP" altLang="en-US" dirty="0" smtClean="0"/>
              <a:t>です。</a:t>
            </a:r>
            <a:r>
              <a:rPr kumimoji="1" lang="en-US" altLang="ja-JP" dirty="0" smtClean="0"/>
              <a:t>Wikipedia</a:t>
            </a:r>
            <a:r>
              <a:rPr kumimoji="1" lang="ja-JP" altLang="en-US" dirty="0" smtClean="0"/>
              <a:t>によると、</a:t>
            </a:r>
            <a:r>
              <a:rPr kumimoji="1" lang="en-US" altLang="ja-JP" dirty="0" smtClean="0"/>
              <a:t>Mozilla</a:t>
            </a:r>
            <a:r>
              <a:rPr kumimoji="1" lang="ja-JP" altLang="en-US" dirty="0" err="1" smtClean="0"/>
              <a:t>の収</a:t>
            </a:r>
            <a:r>
              <a:rPr kumimoji="1" lang="ja-JP" altLang="en-US" dirty="0" smtClean="0"/>
              <a:t>益源はほとんどが</a:t>
            </a:r>
            <a:r>
              <a:rPr kumimoji="1" lang="en-US" altLang="ja-JP" dirty="0" smtClean="0"/>
              <a:t>Google</a:t>
            </a:r>
            <a:r>
              <a:rPr kumimoji="1" lang="ja-JP" altLang="en-US" dirty="0" smtClean="0"/>
              <a:t>からのものである、いうことです。</a:t>
            </a:r>
            <a:endParaRPr kumimoji="1" lang="en-US" altLang="ja-JP" dirty="0" smtClean="0"/>
          </a:p>
          <a:p>
            <a:r>
              <a:rPr kumimoji="1" lang="en-US" altLang="ja-JP" dirty="0" err="1" smtClean="0"/>
              <a:t>FireFox</a:t>
            </a:r>
            <a:r>
              <a:rPr kumimoji="1" lang="ja-JP" altLang="en-US" dirty="0" smtClean="0"/>
              <a:t>のデフォルト検索エンジンを</a:t>
            </a:r>
            <a:r>
              <a:rPr kumimoji="1" lang="en-US" altLang="ja-JP" dirty="0" smtClean="0"/>
              <a:t>Google</a:t>
            </a:r>
            <a:r>
              <a:rPr kumimoji="1" lang="ja-JP" altLang="en-US" dirty="0" smtClean="0"/>
              <a:t>にしてもらうために支払っているのです。</a:t>
            </a:r>
            <a:endParaRPr kumimoji="1" lang="en-US" altLang="ja-JP" dirty="0" smtClean="0"/>
          </a:p>
          <a:p>
            <a:r>
              <a:rPr kumimoji="1" lang="ja-JP" altLang="en-US" dirty="0" smtClean="0"/>
              <a:t>（</a:t>
            </a:r>
            <a:r>
              <a:rPr kumimoji="1" lang="en-US" altLang="ja-JP" dirty="0" smtClean="0"/>
              <a:t>Google</a:t>
            </a:r>
            <a:r>
              <a:rPr kumimoji="1" lang="ja-JP" altLang="en-US" dirty="0" smtClean="0"/>
              <a:t>が</a:t>
            </a:r>
            <a:r>
              <a:rPr kumimoji="1" lang="en-US" altLang="ja-JP" dirty="0" smtClean="0"/>
              <a:t>Apple</a:t>
            </a:r>
            <a:r>
              <a:rPr kumimoji="1" lang="ja-JP" altLang="en-US" dirty="0" smtClean="0"/>
              <a:t>に同じように支払いを行っているお話しは以前しましたね）</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16</a:t>
            </a:fld>
            <a:endParaRPr lang="ja-JP" altLang="en-US"/>
          </a:p>
        </p:txBody>
      </p:sp>
    </p:spTree>
    <p:extLst>
      <p:ext uri="{BB962C8B-B14F-4D97-AF65-F5344CB8AC3E}">
        <p14:creationId xmlns:p14="http://schemas.microsoft.com/office/powerpoint/2010/main" val="132355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オープンソースのビジネスモデルは、以前のボランティアに頼るコミュニティ中心モデルから、より組織化され安定性の高いファウンデーションモデルに移行しています。</a:t>
            </a:r>
            <a:endParaRPr kumimoji="1" lang="en-US" altLang="ja-JP" dirty="0" smtClean="0"/>
          </a:p>
          <a:p>
            <a:endParaRPr kumimoji="1" lang="en-US" altLang="ja-JP" dirty="0" smtClean="0"/>
          </a:p>
          <a:p>
            <a:pPr marL="0" marR="0" indent="0" algn="l" defTabSz="914400" rtl="0" eaLnBrk="1" fontAlgn="base" latinLnBrk="0" hangingPunct="1">
              <a:lnSpc>
                <a:spcPct val="100000"/>
              </a:lnSpc>
              <a:spcBef>
                <a:spcPct val="20000"/>
              </a:spcBef>
              <a:spcAft>
                <a:spcPct val="0"/>
              </a:spcAft>
              <a:buClrTx/>
              <a:buSzTx/>
              <a:buFontTx/>
              <a:buNone/>
              <a:tabLst/>
            </a:pPr>
            <a:r>
              <a:rPr kumimoji="1" lang="ja-JP" altLang="en-US" dirty="0" smtClean="0"/>
              <a:t>もう一つの形態は、コミュニティの中心メンバーが会社を設立し、開発とサポートを行う形態です。</a:t>
            </a:r>
            <a:r>
              <a:rPr kumimoji="0" lang="ja-JP" altLang="en-US" sz="12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200" b="0" i="0" u="none" strike="noStrike" cap="none" normalizeH="0" dirty="0" smtClean="0">
                <a:ln>
                  <a:noFill/>
                </a:ln>
                <a:solidFill>
                  <a:schemeClr val="bg1"/>
                </a:solidFill>
                <a:effectLst/>
                <a:latin typeface="+mn-lt"/>
                <a:ea typeface="+mn-ea"/>
              </a:rPr>
              <a:t>/</a:t>
            </a:r>
            <a:r>
              <a:rPr kumimoji="0" lang="ja-JP" altLang="en-US" sz="1200" b="0" i="0" u="none" strike="noStrike" cap="none" normalizeH="0" dirty="0" smtClean="0">
                <a:ln>
                  <a:noFill/>
                </a:ln>
                <a:solidFill>
                  <a:schemeClr val="bg1"/>
                </a:solidFill>
                <a:effectLst/>
                <a:latin typeface="+mn-lt"/>
                <a:ea typeface="+mn-ea"/>
              </a:rPr>
              <a:t>有償サブスクリプションなどの複数の方式で提供し、収益を上げる方法です。</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企業が自社技術をオープンソース化する際にも、この二つの形態のどちらかに移行するケースが多いようです。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17</a:t>
            </a:fld>
            <a:endParaRPr lang="ja-JP" altLang="en-US"/>
          </a:p>
        </p:txBody>
      </p:sp>
    </p:spTree>
    <p:extLst>
      <p:ext uri="{BB962C8B-B14F-4D97-AF65-F5344CB8AC3E}">
        <p14:creationId xmlns:p14="http://schemas.microsoft.com/office/powerpoint/2010/main" val="2004499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技術を公開する場合に一番心配なのが、自社がコストをかけて開発した技術を他社に真似されてしまい、価格競争に持ち込まれて利益が出なくなる、といったことでしょう。競合は開発費負担がありませんから、低価格で提供できるわけです。</a:t>
            </a:r>
            <a:endParaRPr kumimoji="1" lang="en-US" altLang="ja-JP" dirty="0" smtClean="0"/>
          </a:p>
          <a:p>
            <a:r>
              <a:rPr kumimoji="1" lang="ja-JP" altLang="en-US" dirty="0" smtClean="0"/>
              <a:t>逆に、複数の企業で一斉に作った方が、コストが下がったり、バラエティのある製品を短期間に生み出せる、という側面もあります。自社だけでは手が回らないところを他社に任せることができれば、効率は上がります。</a:t>
            </a:r>
            <a:endParaRPr kumimoji="1" lang="en-US" altLang="ja-JP" dirty="0" smtClean="0"/>
          </a:p>
          <a:p>
            <a:endParaRPr kumimoji="1" lang="en-US" altLang="ja-JP" dirty="0" smtClean="0"/>
          </a:p>
          <a:p>
            <a:r>
              <a:rPr kumimoji="1" lang="en-US" altLang="ja-JP" dirty="0" smtClean="0"/>
              <a:t>IBM</a:t>
            </a:r>
            <a:r>
              <a:rPr kumimoji="1" lang="ja-JP" altLang="en-US" dirty="0" smtClean="0"/>
              <a:t>が</a:t>
            </a:r>
            <a:r>
              <a:rPr kumimoji="1" lang="en-US" altLang="ja-JP" dirty="0" smtClean="0"/>
              <a:t>System360</a:t>
            </a:r>
            <a:r>
              <a:rPr kumimoji="1" lang="ja-JP" altLang="en-US" dirty="0" smtClean="0"/>
              <a:t>でアーキテクチャを公開したときのことを考えてみましょう。第</a:t>
            </a:r>
            <a:r>
              <a:rPr kumimoji="1" lang="en-US" altLang="ja-JP" dirty="0" smtClean="0"/>
              <a:t>1</a:t>
            </a:r>
            <a:r>
              <a:rPr kumimoji="1" lang="ja-JP" altLang="en-US" dirty="0" smtClean="0"/>
              <a:t>回の講義で斎藤さんからお話しがあったように、</a:t>
            </a:r>
            <a:r>
              <a:rPr kumimoji="1" lang="en-US" altLang="ja-JP" dirty="0" smtClean="0"/>
              <a:t>Sysmte360</a:t>
            </a:r>
            <a:r>
              <a:rPr kumimoji="1" lang="ja-JP" altLang="en-US" dirty="0" smtClean="0"/>
              <a:t>以前は個別業務向けのコンピュータをいちいち開発していました。システムが変われば周辺機器は使えず、プログラムも動かなかったわけです。</a:t>
            </a:r>
            <a:endParaRPr kumimoji="1" lang="en-US" altLang="ja-JP" dirty="0" smtClean="0"/>
          </a:p>
          <a:p>
            <a:r>
              <a:rPr kumimoji="1" lang="en-US" altLang="ja-JP" dirty="0" smtClean="0"/>
              <a:t>System360</a:t>
            </a:r>
            <a:r>
              <a:rPr kumimoji="1" lang="ja-JP" altLang="en-US" dirty="0" smtClean="0"/>
              <a:t>は世界初の「汎用」コンピュータで、様々な業務に対応できる柔軟性を持っていました。プログラムさえ入れ替えれば、どんな業務でもこなせるのです。このとき</a:t>
            </a:r>
            <a:r>
              <a:rPr kumimoji="1" lang="en-US" altLang="ja-JP" dirty="0" smtClean="0"/>
              <a:t>IBM</a:t>
            </a:r>
            <a:r>
              <a:rPr kumimoji="1" lang="ja-JP" altLang="en-US" dirty="0" smtClean="0"/>
              <a:t>は技術仕様を標準化し、「アーキテクチャ」として公開しました。</a:t>
            </a:r>
            <a:endParaRPr kumimoji="1" lang="en-US" altLang="ja-JP" dirty="0" smtClean="0"/>
          </a:p>
          <a:p>
            <a:r>
              <a:rPr kumimoji="1" lang="ja-JP" altLang="en-US" dirty="0" smtClean="0"/>
              <a:t>「アーキテクチャ」は、ハードウェアの設計図やソフトウェアのソースコードではなく、プログラミングやハードウェア接続についての標準化された決まり事です。この決まりを守って作られたプログラムや周辺機器は、同じアーキテクチャを持つコンピュータシステムであればどれでも利用することができたのです。</a:t>
            </a:r>
            <a:endParaRPr kumimoji="1" lang="en-US" altLang="ja-JP" dirty="0" smtClean="0"/>
          </a:p>
          <a:p>
            <a:r>
              <a:rPr kumimoji="1" lang="ja-JP" altLang="en-US" dirty="0" smtClean="0"/>
              <a:t>これを公開する事によって、</a:t>
            </a:r>
            <a:r>
              <a:rPr kumimoji="1" lang="en-US" altLang="ja-JP" dirty="0" smtClean="0"/>
              <a:t>IBM</a:t>
            </a:r>
            <a:r>
              <a:rPr kumimoji="1" lang="ja-JP" altLang="en-US" dirty="0" smtClean="0"/>
              <a:t>以外のメーカーが</a:t>
            </a:r>
            <a:r>
              <a:rPr kumimoji="1" lang="en-US" altLang="ja-JP" dirty="0" smtClean="0"/>
              <a:t>System360</a:t>
            </a:r>
            <a:r>
              <a:rPr kumimoji="1" lang="ja-JP" altLang="en-US" dirty="0" smtClean="0"/>
              <a:t>用の周辺機器を開発・供給することができるようになりました。</a:t>
            </a:r>
            <a:r>
              <a:rPr kumimoji="1" lang="en-US" altLang="ja-JP" dirty="0" smtClean="0"/>
              <a:t>IBM</a:t>
            </a:r>
            <a:r>
              <a:rPr kumimoji="1" lang="ja-JP" altLang="en-US" dirty="0" smtClean="0"/>
              <a:t>は自社で周辺機器を作らなくても、他のメーカーが作ってくれるため、開発リソースを本体に振り向けることができました。</a:t>
            </a:r>
            <a:endParaRPr kumimoji="1" lang="en-US" altLang="ja-JP" dirty="0" smtClean="0"/>
          </a:p>
          <a:p>
            <a:r>
              <a:rPr kumimoji="1" lang="ja-JP" altLang="en-US" dirty="0" smtClean="0"/>
              <a:t>全てを公開したわけではないので、本体まで真似されることは無く、技術の「一部」のみを公開したことで、</a:t>
            </a:r>
            <a:r>
              <a:rPr kumimoji="1" lang="en-US" altLang="ja-JP" dirty="0" smtClean="0"/>
              <a:t>IBM</a:t>
            </a:r>
            <a:r>
              <a:rPr kumimoji="1" lang="ja-JP" altLang="en-US" dirty="0" smtClean="0"/>
              <a:t>が「手伝って欲しい」部分のみを手伝ってもらえたわけです。一部というのが、インターフェース仕様であり、</a:t>
            </a:r>
            <a:r>
              <a:rPr kumimoji="1" lang="en-US" altLang="ja-JP" dirty="0" smtClean="0"/>
              <a:t>API</a:t>
            </a:r>
            <a:r>
              <a:rPr kumimoji="1" lang="ja-JP" altLang="en-US" dirty="0" smtClean="0"/>
              <a:t>であったわけです。このように公開範囲を工夫することにより、リスクを回避しながらメリットのみを享受できることが示されました。</a:t>
            </a:r>
            <a:endParaRPr kumimoji="1" lang="en-US" altLang="ja-JP" dirty="0" smtClean="0"/>
          </a:p>
          <a:p>
            <a:r>
              <a:rPr kumimoji="1" lang="ja-JP" altLang="en-US" dirty="0" smtClean="0"/>
              <a:t>（</a:t>
            </a:r>
            <a:r>
              <a:rPr kumimoji="1" lang="en-US" altLang="ja-JP" dirty="0" smtClean="0"/>
              <a:t>IBM</a:t>
            </a:r>
            <a:r>
              <a:rPr kumimoji="1" lang="ja-JP" altLang="en-US" dirty="0" smtClean="0"/>
              <a:t>互換機の問題はこれとはまた別です）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a:t>
            </a:fld>
            <a:endParaRPr lang="ja-JP" altLang="en-US"/>
          </a:p>
        </p:txBody>
      </p:sp>
    </p:spTree>
    <p:extLst>
      <p:ext uri="{BB962C8B-B14F-4D97-AF65-F5344CB8AC3E}">
        <p14:creationId xmlns:p14="http://schemas.microsoft.com/office/powerpoint/2010/main" val="714138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a:t>
            </a:r>
            <a:r>
              <a:rPr kumimoji="1" lang="ja-JP" altLang="en-US" dirty="0" smtClean="0"/>
              <a:t>業界の歴史を見てみると、もちろん、技術を公開せずに成功した事例のほうが多いのですが、意外にも技術を公開して成功に結びついている例も多いのです。</a:t>
            </a:r>
            <a:r>
              <a:rPr kumimoji="1" lang="en-US" altLang="ja-JP" dirty="0" smtClean="0"/>
              <a:t>IBM</a:t>
            </a:r>
            <a:r>
              <a:rPr kumimoji="1" lang="ja-JP" altLang="en-US" dirty="0" smtClean="0"/>
              <a:t>の事例はこの後でお話ししますが、オープンは昔から「使いようによってはメリットがある」というものであったと言えるでしょう。しかし、今世紀に入ってからは事態は大きく変わり、「オープンをうまく使わないと成功できない」というフェーズに移行しつつあるように思います。今日のメインテーマはこれです。</a:t>
            </a:r>
            <a:endParaRPr kumimoji="1" lang="en-US" altLang="ja-JP" dirty="0" smtClean="0"/>
          </a:p>
          <a:p>
            <a:endParaRPr kumimoji="1" lang="en-US" altLang="ja-JP" dirty="0" smtClean="0"/>
          </a:p>
          <a:p>
            <a:r>
              <a:rPr kumimoji="1" lang="ja-JP" altLang="en-US" dirty="0" smtClean="0"/>
              <a:t>昔、研究者や学生が開発していたソフトなどは、ほとんど全てがオープンソースです。ソースのまま流通させることによって、有用なアドバイスをもらえたり、誰かがバグを見つけて直してくれたりという実利的な面もあったでしょうが、「人に貢献できる」という喜びも大きかったのでは無いでしょうか。</a:t>
            </a:r>
            <a:endParaRPr kumimoji="1" lang="en-US" altLang="ja-JP" dirty="0" smtClean="0"/>
          </a:p>
          <a:p>
            <a:r>
              <a:rPr kumimoji="1" lang="ja-JP" altLang="en-US" dirty="0" smtClean="0"/>
              <a:t>アドラー心理学においては、人が幸福を感じる条件のひとつとして「貢献できていること」が挙げられていますし、マズローの「承認欲求」も同じ物と考えられます。</a:t>
            </a:r>
            <a:endParaRPr kumimoji="1" lang="en-US" altLang="ja-JP" dirty="0" smtClean="0"/>
          </a:p>
          <a:p>
            <a:endParaRPr kumimoji="1" lang="en-US" altLang="ja-JP" dirty="0" smtClean="0"/>
          </a:p>
          <a:p>
            <a:r>
              <a:rPr kumimoji="1" lang="ja-JP" altLang="en-US" dirty="0" smtClean="0"/>
              <a:t>組織的に開発された大規模なプログラムが広く公開されたのは、</a:t>
            </a:r>
            <a:r>
              <a:rPr kumimoji="1" lang="en-US" altLang="ja-JP" dirty="0" smtClean="0"/>
              <a:t>UNIX</a:t>
            </a:r>
            <a:r>
              <a:rPr kumimoji="1" lang="ja-JP" altLang="en-US" dirty="0" smtClean="0"/>
              <a:t>が初めてでしょう。</a:t>
            </a:r>
            <a:r>
              <a:rPr kumimoji="1" lang="en-US" altLang="ja-JP" dirty="0" smtClean="0"/>
              <a:t>UNIX</a:t>
            </a:r>
            <a:r>
              <a:rPr kumimoji="1" lang="ja-JP" altLang="en-US" dirty="0" smtClean="0"/>
              <a:t>を開発したのは</a:t>
            </a:r>
            <a:r>
              <a:rPr kumimoji="1" lang="en-US" altLang="ja-JP" dirty="0" smtClean="0"/>
              <a:t>AT&amp;T</a:t>
            </a:r>
            <a:r>
              <a:rPr kumimoji="1" lang="ja-JP" altLang="en-US" dirty="0" smtClean="0"/>
              <a:t>傘下のベル研究所でしたが、当時独占禁止法により、</a:t>
            </a:r>
            <a:r>
              <a:rPr kumimoji="1" lang="en-US" altLang="ja-JP" dirty="0" smtClean="0"/>
              <a:t>AT&amp;T</a:t>
            </a:r>
            <a:r>
              <a:rPr kumimoji="1" lang="ja-JP" altLang="en-US" dirty="0" smtClean="0"/>
              <a:t>はコンピュータ産業への進出を禁止されており、ベル研は研究成果を広く公開するよう義務づけられていたと言います。（</a:t>
            </a:r>
            <a:r>
              <a:rPr kumimoji="1" lang="en-US" altLang="ja-JP" dirty="0" smtClean="0"/>
              <a:t>Wikipedia</a:t>
            </a:r>
            <a:r>
              <a:rPr kumimoji="1" lang="ja-JP" altLang="en-US" dirty="0" smtClean="0"/>
              <a:t>）</a:t>
            </a:r>
            <a:endParaRPr kumimoji="1" lang="en-US" altLang="ja-JP" dirty="0" smtClean="0"/>
          </a:p>
          <a:p>
            <a:r>
              <a:rPr kumimoji="1" lang="ja-JP" altLang="en-US" dirty="0" smtClean="0"/>
              <a:t>そこでベル研では</a:t>
            </a:r>
            <a:r>
              <a:rPr kumimoji="1" lang="en-US" altLang="ja-JP" dirty="0" smtClean="0"/>
              <a:t>UNIX</a:t>
            </a:r>
            <a:r>
              <a:rPr kumimoji="1" lang="ja-JP" altLang="en-US" dirty="0" smtClean="0"/>
              <a:t>のソースコードを大学や研究機関に配布し、世界中で開発が行われました。</a:t>
            </a:r>
            <a:endParaRPr kumimoji="1" lang="en-US" altLang="ja-JP" dirty="0" smtClean="0"/>
          </a:p>
          <a:p>
            <a:endParaRPr kumimoji="1" lang="en-US" altLang="ja-JP" dirty="0" smtClean="0"/>
          </a:p>
          <a:p>
            <a:r>
              <a:rPr kumimoji="1" lang="ja-JP" altLang="en-US" dirty="0" smtClean="0"/>
              <a:t>フリーソフト以降についてもこの後でお話しします。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4</a:t>
            </a:fld>
            <a:endParaRPr lang="ja-JP" altLang="en-US"/>
          </a:p>
        </p:txBody>
      </p:sp>
    </p:spTree>
    <p:extLst>
      <p:ext uri="{BB962C8B-B14F-4D97-AF65-F5344CB8AC3E}">
        <p14:creationId xmlns:p14="http://schemas.microsoft.com/office/powerpoint/2010/main" val="176020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古い</a:t>
            </a:r>
            <a:r>
              <a:rPr kumimoji="1" lang="en-US" altLang="ja-JP" dirty="0" smtClean="0"/>
              <a:t>OSS</a:t>
            </a:r>
            <a:r>
              <a:rPr kumimoji="1" lang="ja-JP" altLang="en-US" dirty="0" smtClean="0"/>
              <a:t>のイメージは、「ボランティアが開発している無償ソフト」というものでしょう。</a:t>
            </a:r>
            <a:endParaRPr kumimoji="1" lang="en-US" altLang="ja-JP" dirty="0" smtClean="0"/>
          </a:p>
          <a:p>
            <a:r>
              <a:rPr kumimoji="1" lang="ja-JP" altLang="en-US" dirty="0" smtClean="0"/>
              <a:t>そう言われれば、誰でも「サポートは大丈夫なの？」「いきなり開発が止まったりするんじゃないの？」「どうせバグだらけでしょ？」といった心配をするでしょう。そういった心配があれば誰も企業システムで採用しようなどとは思いません。</a:t>
            </a:r>
            <a:endParaRPr kumimoji="1" lang="en-US" altLang="ja-JP" dirty="0" smtClean="0"/>
          </a:p>
          <a:p>
            <a:endParaRPr kumimoji="1" lang="en-US" altLang="ja-JP" dirty="0" smtClean="0"/>
          </a:p>
          <a:p>
            <a:r>
              <a:rPr kumimoji="1" lang="en-US" altLang="ja-JP" dirty="0" smtClean="0"/>
              <a:t>OSS</a:t>
            </a:r>
            <a:r>
              <a:rPr kumimoji="1" lang="ja-JP" altLang="en-US" dirty="0" smtClean="0"/>
              <a:t>に対する考え方は海外と日本では大きく違います。海外、特にアメリカのユーザーは自分で問題を解決しようという指向が強く、そもそもブラックボックスを嫌います。ブラックボックス化されたシステムを採用するとそのベンダーの製品を買い続けなければならず、そういったベンダー支配（ベンダーロックインといいます）から逃れたいと常に考えています。</a:t>
            </a:r>
            <a:r>
              <a:rPr kumimoji="1" lang="en-US" altLang="ja-JP" dirty="0" smtClean="0"/>
              <a:t>OSS</a:t>
            </a:r>
            <a:r>
              <a:rPr kumimoji="1" lang="ja-JP" altLang="en-US" dirty="0" smtClean="0"/>
              <a:t>などのプロジェクトも、人任せでは無く、自ら参加してどんどん関与していこうという考え方が強いのです。</a:t>
            </a:r>
            <a:endParaRPr kumimoji="1" lang="en-US" altLang="ja-JP" dirty="0" smtClean="0"/>
          </a:p>
          <a:p>
            <a:endParaRPr kumimoji="1" lang="en-US" altLang="ja-JP" dirty="0" smtClean="0"/>
          </a:p>
          <a:p>
            <a:r>
              <a:rPr kumimoji="1" lang="ja-JP" altLang="en-US" dirty="0" smtClean="0"/>
              <a:t>一方で日本では、社内に</a:t>
            </a:r>
            <a:r>
              <a:rPr kumimoji="1" lang="en-US" altLang="ja-JP" dirty="0" smtClean="0"/>
              <a:t>IT</a:t>
            </a:r>
            <a:r>
              <a:rPr kumimoji="1" lang="ja-JP" altLang="en-US" dirty="0" smtClean="0"/>
              <a:t>エンジニアを抱えている例は少なく、</a:t>
            </a:r>
            <a:r>
              <a:rPr kumimoji="1" lang="en-US" altLang="ja-JP" dirty="0" err="1" smtClean="0"/>
              <a:t>Sier</a:t>
            </a:r>
            <a:r>
              <a:rPr kumimoji="1" lang="ja-JP" altLang="en-US" dirty="0" smtClean="0"/>
              <a:t>やベンダーに依存しがちです。問題なく稼働しているシステムに手を入れてシステムが不安定になったら困るなど、安定志向です。</a:t>
            </a:r>
            <a:r>
              <a:rPr kumimoji="1" lang="en-US" altLang="ja-JP" dirty="0" smtClean="0"/>
              <a:t>OSS</a:t>
            </a:r>
            <a:r>
              <a:rPr kumimoji="1" lang="ja-JP" altLang="en-US" dirty="0" smtClean="0"/>
              <a:t>のような、将来がコミットされていない技術に積極的に関与しようという発想に乏しいと言えます。</a:t>
            </a:r>
            <a:endParaRPr kumimoji="1" lang="en-US" altLang="ja-JP" dirty="0" smtClean="0"/>
          </a:p>
          <a:p>
            <a:r>
              <a:rPr kumimoji="1" lang="ja-JP" altLang="en-US" dirty="0" smtClean="0"/>
              <a:t>また</a:t>
            </a:r>
            <a:r>
              <a:rPr kumimoji="1" lang="en-US" altLang="ja-JP" dirty="0" err="1" smtClean="0"/>
              <a:t>Sier</a:t>
            </a:r>
            <a:r>
              <a:rPr kumimoji="1" lang="ja-JP" altLang="en-US" dirty="0" smtClean="0"/>
              <a:t>も、</a:t>
            </a:r>
            <a:r>
              <a:rPr kumimoji="1" lang="en-US" altLang="ja-JP" dirty="0" smtClean="0"/>
              <a:t>OSS</a:t>
            </a:r>
            <a:r>
              <a:rPr kumimoji="1" lang="ja-JP" altLang="en-US" dirty="0" smtClean="0"/>
              <a:t>を採用するとなると最終的には自社でリスクをとらなければなりません。どうしてもサポートしてくれるベンダーに依存することになります。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28306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これまでの塾の講義でもお話ししてきたように、現在、世の中にはオープンソースのソフトウェアが溢れています。</a:t>
            </a:r>
            <a:r>
              <a:rPr kumimoji="1" lang="en-US" altLang="ja-JP" dirty="0" smtClean="0"/>
              <a:t>OSS</a:t>
            </a:r>
            <a:r>
              <a:rPr kumimoji="1" lang="ja-JP" altLang="en-US" dirty="0" smtClean="0"/>
              <a:t>が無ければクラウドは全く機能しないでしょう。少し前まで、「</a:t>
            </a:r>
            <a:r>
              <a:rPr kumimoji="1" lang="en-US" altLang="ja-JP" dirty="0" smtClean="0"/>
              <a:t>OSS</a:t>
            </a:r>
            <a:r>
              <a:rPr kumimoji="1" lang="ja-JP" altLang="en-US" dirty="0" smtClean="0"/>
              <a:t>なんか業務に使って大丈夫なの？」といって敬遠する企業も多かったのですが（日本ではまだ多いようですが）、</a:t>
            </a:r>
            <a:r>
              <a:rPr kumimoji="1" lang="en-US" altLang="ja-JP" dirty="0" smtClean="0"/>
              <a:t>OSS</a:t>
            </a:r>
            <a:r>
              <a:rPr kumimoji="1" lang="ja-JP" altLang="en-US" dirty="0" smtClean="0"/>
              <a:t>を取り巻く環境は以前とは全く代わってきています。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391723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報道などで出てくる「</a:t>
            </a:r>
            <a:r>
              <a:rPr lang="en-US" altLang="ja-JP" dirty="0" smtClean="0"/>
              <a:t>Linux</a:t>
            </a:r>
            <a:r>
              <a:rPr lang="ja-JP" altLang="en-US" dirty="0" smtClean="0"/>
              <a:t>コミュニティ」は、ほとんどの場合、</a:t>
            </a:r>
            <a:r>
              <a:rPr lang="en-US" altLang="ja-JP" dirty="0" smtClean="0"/>
              <a:t>Linux</a:t>
            </a:r>
            <a:r>
              <a:rPr lang="ja-JP" altLang="en-US" dirty="0" smtClean="0"/>
              <a:t>のカーネルを開発しているコミュニティのことです。</a:t>
            </a:r>
            <a:endParaRPr lang="en-US" altLang="ja-JP" dirty="0" smtClean="0"/>
          </a:p>
          <a:p>
            <a:endParaRPr lang="en-US" altLang="ja-JP" dirty="0" smtClean="0"/>
          </a:p>
          <a:p>
            <a:r>
              <a:rPr lang="ja-JP" altLang="en-US" dirty="0" smtClean="0"/>
              <a:t>しかし、</a:t>
            </a:r>
            <a:r>
              <a:rPr lang="en-US" altLang="ja-JP" dirty="0" smtClean="0"/>
              <a:t>Linux</a:t>
            </a:r>
            <a:r>
              <a:rPr lang="ja-JP" altLang="en-US" dirty="0" smtClean="0"/>
              <a:t>に限らず、</a:t>
            </a:r>
            <a:r>
              <a:rPr lang="en-US" altLang="ja-JP" dirty="0" smtClean="0"/>
              <a:t>OS</a:t>
            </a:r>
            <a:r>
              <a:rPr lang="ja-JP" altLang="en-US" dirty="0" smtClean="0"/>
              <a:t>はカーネルだけでは成立しません。ライブラリやインストーラなど、様々な部品が必要です。</a:t>
            </a:r>
            <a:endParaRPr lang="en-US" altLang="ja-JP" dirty="0" smtClean="0"/>
          </a:p>
          <a:p>
            <a:r>
              <a:rPr lang="ja-JP" altLang="en-US" dirty="0" smtClean="0"/>
              <a:t>これを一般ユーザーがネットから集めてきて、動くシステムを作り上げるのは至難の業です。</a:t>
            </a:r>
            <a:r>
              <a:rPr lang="en-US" altLang="ja-JP" dirty="0" smtClean="0"/>
              <a:t>Linux</a:t>
            </a:r>
            <a:r>
              <a:rPr lang="ja-JP" altLang="en-US" dirty="0" smtClean="0"/>
              <a:t>のユーザーの裾野が広がるにつれ、「そのまま動くパッケージが欲しい」という要望が多くなってきました。</a:t>
            </a:r>
            <a:endParaRPr lang="en-US" altLang="ja-JP" dirty="0" smtClean="0"/>
          </a:p>
          <a:p>
            <a:endParaRPr lang="en-US" altLang="ja-JP" dirty="0" smtClean="0"/>
          </a:p>
          <a:p>
            <a:r>
              <a:rPr lang="ja-JP" altLang="en-US" dirty="0" smtClean="0"/>
              <a:t>これを受けて、一般ユーザー向けにパッケージを作って配布する業者が出てきました。これをディストリビューションと呼び、業者をディストリビュータと呼びます。</a:t>
            </a:r>
            <a:r>
              <a:rPr lang="en-US" altLang="ja-JP" dirty="0" err="1" smtClean="0"/>
              <a:t>RedHat</a:t>
            </a:r>
            <a:r>
              <a:rPr lang="ja-JP" altLang="en-US" dirty="0" smtClean="0"/>
              <a:t>や</a:t>
            </a:r>
            <a:r>
              <a:rPr lang="en-US" altLang="ja-JP" dirty="0" err="1" smtClean="0"/>
              <a:t>Devian</a:t>
            </a:r>
            <a:r>
              <a:rPr lang="ja-JP" altLang="en-US" dirty="0" smtClean="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smtClean="0"/>
          </a:p>
          <a:p>
            <a:endParaRPr lang="en-US" altLang="ja-JP" dirty="0" smtClean="0"/>
          </a:p>
          <a:p>
            <a:r>
              <a:rPr lang="ja-JP" altLang="en-US" dirty="0" smtClean="0"/>
              <a:t>金銭的にも、人員的にも非常に不安定で、これではとても安定した開発はできません。企業も、このような状況では採用に二の足を踏むでしょう。</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1999</a:t>
            </a:r>
            <a:r>
              <a:rPr kumimoji="1" lang="ja-JP" altLang="en-US" dirty="0" smtClean="0"/>
              <a:t>年、</a:t>
            </a:r>
            <a:r>
              <a:rPr kumimoji="1" lang="en-US" altLang="ja-JP" dirty="0" smtClean="0"/>
              <a:t>Linux</a:t>
            </a:r>
            <a:r>
              <a:rPr kumimoji="1" lang="ja-JP" altLang="en-US" dirty="0" smtClean="0"/>
              <a:t>に大きな転機が訪れます。</a:t>
            </a:r>
            <a:r>
              <a:rPr kumimoji="1" lang="en-US" altLang="ja-JP" dirty="0" smtClean="0"/>
              <a:t>IBM</a:t>
            </a:r>
            <a:r>
              <a:rPr kumimoji="1" lang="ja-JP" altLang="en-US" dirty="0" smtClean="0"/>
              <a:t>が</a:t>
            </a:r>
            <a:r>
              <a:rPr kumimoji="1" lang="en-US" altLang="ja-JP" dirty="0" smtClean="0"/>
              <a:t>Linux</a:t>
            </a:r>
            <a:r>
              <a:rPr kumimoji="1" lang="ja-JP" altLang="en-US" dirty="0" smtClean="0"/>
              <a:t>の正式サポートを発表したのです。同社製の全てのハードウェアで、自社製</a:t>
            </a:r>
            <a:r>
              <a:rPr kumimoji="1" lang="en-US" altLang="ja-JP" dirty="0" smtClean="0"/>
              <a:t>OS</a:t>
            </a:r>
            <a:r>
              <a:rPr kumimoji="1" lang="ja-JP" altLang="en-US" dirty="0" smtClean="0"/>
              <a:t>と同じレベルのサポートを提供するということです。これによって、世の中の</a:t>
            </a:r>
            <a:r>
              <a:rPr kumimoji="1" lang="en-US" altLang="ja-JP" dirty="0" smtClean="0"/>
              <a:t>Linux</a:t>
            </a:r>
            <a:r>
              <a:rPr kumimoji="1" lang="ja-JP" altLang="en-US" dirty="0" smtClean="0"/>
              <a:t>を見る目が一気に変わり、ビジネス利用への道が開けたのです。</a:t>
            </a:r>
            <a:endParaRPr kumimoji="1" lang="en-US" altLang="ja-JP" dirty="0" smtClean="0"/>
          </a:p>
          <a:p>
            <a:endParaRPr kumimoji="1" lang="en-US" altLang="ja-JP" dirty="0" smtClean="0"/>
          </a:p>
          <a:p>
            <a:r>
              <a:rPr kumimoji="1" lang="ja-JP" altLang="en-US" dirty="0" smtClean="0"/>
              <a:t>それと同時に、</a:t>
            </a:r>
            <a:r>
              <a:rPr kumimoji="1" lang="en-US" altLang="ja-JP" dirty="0" smtClean="0"/>
              <a:t>IBM</a:t>
            </a:r>
            <a:r>
              <a:rPr kumimoji="1" lang="ja-JP" altLang="en-US" dirty="0" smtClean="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smtClean="0"/>
              <a:t>IBM</a:t>
            </a:r>
            <a:r>
              <a:rPr kumimoji="1" lang="ja-JP" altLang="en-US" dirty="0" smtClean="0"/>
              <a:t>はこの開発からは利益を得ませんが、</a:t>
            </a:r>
            <a:r>
              <a:rPr kumimoji="1" lang="en-US" altLang="ja-JP" dirty="0" smtClean="0"/>
              <a:t>Linux</a:t>
            </a:r>
            <a:r>
              <a:rPr kumimoji="1" lang="ja-JP" altLang="en-US" dirty="0" smtClean="0"/>
              <a:t>の品質が向上し、</a:t>
            </a:r>
            <a:r>
              <a:rPr kumimoji="1" lang="en-US" altLang="ja-JP" dirty="0" smtClean="0"/>
              <a:t>IBM</a:t>
            </a:r>
            <a:r>
              <a:rPr kumimoji="1" lang="ja-JP" altLang="en-US" dirty="0" smtClean="0"/>
              <a:t>のサーバーと共に売れれば、それでビジネスになると考えたのです。</a:t>
            </a:r>
            <a:r>
              <a:rPr kumimoji="1" lang="en-US" altLang="ja-JP" dirty="0" smtClean="0"/>
              <a:t>OSS</a:t>
            </a:r>
            <a:r>
              <a:rPr kumimoji="1" lang="ja-JP" altLang="en-US" dirty="0" smtClean="0"/>
              <a:t>をビジネスに活用できる新しい仕組みの誕生でした。</a:t>
            </a:r>
            <a:endParaRPr kumimoji="1" lang="en-US" altLang="ja-JP" dirty="0" smtClean="0"/>
          </a:p>
          <a:p>
            <a:endParaRPr kumimoji="1" lang="en-US" altLang="ja-JP" dirty="0" smtClean="0"/>
          </a:p>
          <a:p>
            <a:r>
              <a:rPr kumimoji="1" lang="en-US" altLang="ja-JP" dirty="0" smtClean="0"/>
              <a:t>Linux</a:t>
            </a:r>
            <a:r>
              <a:rPr kumimoji="1" lang="ja-JP" altLang="en-US" dirty="0" smtClean="0"/>
              <a:t>の採用について、</a:t>
            </a:r>
            <a:r>
              <a:rPr kumimoji="1" lang="en-US" altLang="ja-JP" dirty="0" smtClean="0"/>
              <a:t>IBM</a:t>
            </a:r>
            <a:r>
              <a:rPr kumimoji="1" lang="ja-JP" altLang="en-US" dirty="0" smtClean="0"/>
              <a:t>は日経</a:t>
            </a:r>
            <a:r>
              <a:rPr kumimoji="1" lang="en-US" altLang="ja-JP" dirty="0" smtClean="0"/>
              <a:t>BP</a:t>
            </a:r>
            <a:r>
              <a:rPr kumimoji="1" lang="ja-JP" altLang="en-US" dirty="0" smtClean="0"/>
              <a:t>のインタビューの中で、</a:t>
            </a:r>
            <a:endParaRPr kumimoji="1" lang="en-US" altLang="ja-JP" dirty="0" smtClean="0"/>
          </a:p>
          <a:p>
            <a:r>
              <a:rPr kumimoji="1" lang="ja-JP" altLang="en-US" dirty="0" smtClean="0"/>
              <a:t>・顧客がオープンスタンダードを求めている</a:t>
            </a:r>
            <a:endParaRPr kumimoji="1" lang="en-US" altLang="ja-JP" dirty="0" smtClean="0"/>
          </a:p>
          <a:p>
            <a:r>
              <a:rPr kumimoji="1" lang="ja-JP" altLang="en-US" dirty="0" smtClean="0"/>
              <a:t>・オープンソースといえども非常に高品質である</a:t>
            </a:r>
            <a:endParaRPr kumimoji="1" lang="en-US" altLang="ja-JP" dirty="0" smtClean="0"/>
          </a:p>
          <a:p>
            <a:r>
              <a:rPr kumimoji="1" lang="ja-JP" altLang="en-US" dirty="0" smtClean="0"/>
              <a:t>・アプリケーションの移植性が高い</a:t>
            </a:r>
            <a:endParaRPr kumimoji="1" lang="en-US" altLang="ja-JP" dirty="0" smtClean="0"/>
          </a:p>
          <a:p>
            <a:r>
              <a:rPr kumimoji="1" lang="ja-JP" altLang="en-US" dirty="0" smtClean="0"/>
              <a:t>ということを挙げています。</a:t>
            </a:r>
            <a:endParaRPr kumimoji="1" lang="en-US" altLang="ja-JP" dirty="0" smtClean="0"/>
          </a:p>
          <a:p>
            <a:endParaRPr kumimoji="1" lang="en-US" altLang="ja-JP" dirty="0" smtClean="0"/>
          </a:p>
          <a:p>
            <a:r>
              <a:rPr kumimoji="1" lang="ja-JP" altLang="en-US" dirty="0" smtClean="0"/>
              <a:t>オープンソースについて回っていた「誰が責任を持つのか」という議論へのひとつの答えでもあります。</a:t>
            </a:r>
            <a:endParaRPr kumimoji="1" lang="en-US" altLang="ja-JP" dirty="0" smtClean="0"/>
          </a:p>
          <a:p>
            <a:endParaRPr kumimoji="1" lang="en-US" altLang="ja-JP" dirty="0" smtClean="0"/>
          </a:p>
          <a:p>
            <a:r>
              <a:rPr kumimoji="1" lang="ja-JP" altLang="en-US" dirty="0" smtClean="0"/>
              <a:t>＃富士通も</a:t>
            </a:r>
            <a:r>
              <a:rPr kumimoji="1" lang="en-US" altLang="ja-JP" dirty="0" smtClean="0"/>
              <a:t>1999</a:t>
            </a:r>
            <a:r>
              <a:rPr kumimoji="1" lang="ja-JP" altLang="en-US" dirty="0" smtClean="0"/>
              <a:t>年、</a:t>
            </a:r>
            <a:r>
              <a:rPr kumimoji="1" lang="en-US" altLang="ja-JP" dirty="0" smtClean="0"/>
              <a:t>IA</a:t>
            </a:r>
            <a:r>
              <a:rPr kumimoji="1" lang="ja-JP" altLang="en-US" dirty="0" smtClean="0"/>
              <a:t>サーバーで</a:t>
            </a:r>
            <a:r>
              <a:rPr kumimoji="1" lang="en-US" altLang="ja-JP" dirty="0" smtClean="0"/>
              <a:t>Linux</a:t>
            </a:r>
            <a:r>
              <a:rPr kumimoji="1" lang="ja-JP" altLang="en-US" dirty="0" smtClean="0"/>
              <a:t>をサポートしています</a:t>
            </a:r>
            <a:endParaRPr kumimoji="1" lang="en-US" altLang="ja-JP" dirty="0" smtClean="0"/>
          </a:p>
          <a:p>
            <a:r>
              <a:rPr kumimoji="1" lang="ja-JP" altLang="en-US" dirty="0" smtClean="0"/>
              <a:t>＃</a:t>
            </a:r>
            <a:r>
              <a:rPr kumimoji="1" lang="en-US" altLang="ja-JP" dirty="0" smtClean="0"/>
              <a:t>Oracle</a:t>
            </a:r>
            <a:r>
              <a:rPr kumimoji="1" lang="ja-JP" altLang="en-US" dirty="0" smtClean="0"/>
              <a:t>も</a:t>
            </a:r>
            <a:r>
              <a:rPr kumimoji="1" lang="en-US" altLang="ja-JP" dirty="0" smtClean="0"/>
              <a:t>1999</a:t>
            </a:r>
            <a:r>
              <a:rPr kumimoji="1" lang="ja-JP" altLang="en-US" dirty="0" smtClean="0"/>
              <a:t>年に</a:t>
            </a:r>
            <a:r>
              <a:rPr kumimoji="1" lang="en-US" altLang="ja-JP" dirty="0" smtClean="0"/>
              <a:t>Linux</a:t>
            </a:r>
            <a:r>
              <a:rPr kumimoji="1" lang="ja-JP" altLang="en-US" dirty="0" smtClean="0"/>
              <a:t>版をリリースしています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9</a:t>
            </a:fld>
            <a:endParaRPr lang="ja-JP" altLang="en-US"/>
          </a:p>
        </p:txBody>
      </p:sp>
    </p:spTree>
    <p:extLst>
      <p:ext uri="{BB962C8B-B14F-4D97-AF65-F5344CB8AC3E}">
        <p14:creationId xmlns:p14="http://schemas.microsoft.com/office/powerpoint/2010/main" val="81523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この後、</a:t>
            </a:r>
            <a:r>
              <a:rPr lang="en-US" altLang="ja-JP" dirty="0" smtClean="0"/>
              <a:t>Linux</a:t>
            </a:r>
            <a:r>
              <a:rPr lang="ja-JP" altLang="en-US" dirty="0" smtClean="0"/>
              <a:t>関連企業が自社のエンジニアを</a:t>
            </a:r>
            <a:r>
              <a:rPr lang="en-US" altLang="ja-JP" dirty="0" smtClean="0"/>
              <a:t>Linux</a:t>
            </a:r>
            <a:r>
              <a:rPr lang="ja-JP" altLang="en-US" dirty="0" smtClean="0"/>
              <a:t>のコミュニティに参加させ始めます。</a:t>
            </a:r>
            <a:endParaRPr lang="en-US" altLang="ja-JP" dirty="0" smtClean="0"/>
          </a:p>
          <a:p>
            <a:endParaRPr lang="en-US" altLang="ja-JP" dirty="0" smtClean="0"/>
          </a:p>
          <a:p>
            <a:r>
              <a:rPr lang="ja-JP" altLang="en-US" dirty="0" smtClean="0"/>
              <a:t>少し古い記事ですが、</a:t>
            </a:r>
            <a:r>
              <a:rPr lang="en-US" altLang="ja-JP" dirty="0" err="1" smtClean="0"/>
              <a:t>Itpro</a:t>
            </a:r>
            <a:r>
              <a:rPr lang="ja-JP" altLang="en-US" dirty="0" smtClean="0"/>
              <a:t>にこんな記事が出ていました。赤い部分にご注目下さい。</a:t>
            </a:r>
            <a:endParaRPr lang="en-US" altLang="ja-JP" dirty="0" smtClean="0"/>
          </a:p>
          <a:p>
            <a:endParaRPr lang="en-US" altLang="ja-JP" dirty="0" smtClean="0"/>
          </a:p>
          <a:p>
            <a:r>
              <a:rPr lang="ja-JP" altLang="en-US" sz="1200" dirty="0" smtClean="0">
                <a:solidFill>
                  <a:srgbClr val="FF3300"/>
                </a:solidFill>
                <a:latin typeface="+mn-lt"/>
                <a:ea typeface="+mn-ea"/>
              </a:rPr>
              <a:t>「カーネルの開発に携わる開発者の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95</a:t>
            </a:r>
            <a:r>
              <a:rPr lang="ja-JP" altLang="en-US" sz="1200" dirty="0" smtClean="0">
                <a:solidFill>
                  <a:srgbClr val="FF3300"/>
                </a:solidFill>
                <a:latin typeface="+mn-lt"/>
                <a:ea typeface="+mn-ea"/>
              </a:rPr>
              <a:t>％は，開発作業に対して支払いを受けている。カーネルへのコントリビューションの</a:t>
            </a:r>
            <a:r>
              <a:rPr lang="en-US" altLang="ja-JP" sz="1200" dirty="0" smtClean="0">
                <a:solidFill>
                  <a:srgbClr val="FF3300"/>
                </a:solidFill>
                <a:latin typeface="+mn-lt"/>
                <a:ea typeface="+mn-ea"/>
              </a:rPr>
              <a:t>70</a:t>
            </a:r>
            <a:r>
              <a:rPr lang="ja-JP" altLang="en-US" sz="1200" dirty="0" smtClean="0">
                <a:solidFill>
                  <a:srgbClr val="FF3300"/>
                </a:solidFill>
                <a:latin typeface="+mn-lt"/>
                <a:ea typeface="+mn-ea"/>
              </a:rPr>
              <a:t>％以上は，米 </a:t>
            </a:r>
            <a:r>
              <a:rPr lang="en-US" altLang="ja-JP" sz="1200" dirty="0" smtClean="0">
                <a:solidFill>
                  <a:srgbClr val="FF3300"/>
                </a:solidFill>
                <a:latin typeface="+mn-lt"/>
                <a:ea typeface="+mn-ea"/>
              </a:rPr>
              <a:t>Red Hat</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Novell</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IBM</a:t>
            </a:r>
            <a:r>
              <a:rPr lang="ja-JP" altLang="en-US" sz="1200" dirty="0" err="1" smtClean="0">
                <a:solidFill>
                  <a:srgbClr val="FF3300"/>
                </a:solidFill>
                <a:latin typeface="+mn-lt"/>
                <a:ea typeface="+mn-ea"/>
              </a:rPr>
              <a:t>，</a:t>
            </a:r>
            <a:r>
              <a:rPr lang="ja-JP" altLang="en-US" sz="1200" dirty="0" smtClean="0">
                <a:solidFill>
                  <a:srgbClr val="FF3300"/>
                </a:solidFill>
                <a:latin typeface="+mn-lt"/>
                <a:ea typeface="+mn-ea"/>
              </a:rPr>
              <a:t>米</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などに勤務する開発者によって提供されたものだった。」</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これらの開発者は、所属企業から普通に給料を貰いながら、自らの業務として</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もちろん、ボランティアで参加しているプログラマもいますが、それだけではとうてい回らないほどに</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は巨大化してしまっています。こういった企業からの見えないサポートが、</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を支えていたのです。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smtClean="0">
              <a:solidFill>
                <a:srgbClr val="FF3300"/>
              </a:solidFill>
              <a:latin typeface="+mn-lt"/>
              <a:ea typeface="+mn-ea"/>
            </a:endParaRPr>
          </a:p>
          <a:p>
            <a:endParaRPr lang="en-US" altLang="ja-JP" sz="1200" dirty="0" smtClean="0">
              <a:solidFill>
                <a:srgbClr val="FF3300"/>
              </a:solidFill>
              <a:latin typeface="+mn-lt"/>
              <a:ea typeface="+mn-ea"/>
            </a:endParaRPr>
          </a:p>
          <a:p>
            <a:r>
              <a:rPr lang="ja-JP" altLang="en-US" sz="1200" dirty="0" smtClean="0">
                <a:solidFill>
                  <a:srgbClr val="FF3300"/>
                </a:solidFill>
                <a:latin typeface="+mn-lt"/>
                <a:ea typeface="+mn-ea"/>
              </a:rPr>
              <a:t>「</a:t>
            </a:r>
            <a:r>
              <a:rPr lang="en-US" altLang="ja-JP" sz="1200" dirty="0" smtClean="0">
                <a:solidFill>
                  <a:srgbClr val="FF3300"/>
                </a:solidFill>
                <a:latin typeface="+mn-lt"/>
                <a:ea typeface="+mn-ea"/>
              </a:rPr>
              <a:t>Linux</a:t>
            </a:r>
            <a:r>
              <a:rPr lang="ja-JP" altLang="en-US" sz="1200" dirty="0" smtClean="0">
                <a:solidFill>
                  <a:srgbClr val="FF3300"/>
                </a:solidFill>
                <a:latin typeface="+mn-lt"/>
                <a:ea typeface="+mn-ea"/>
              </a:rPr>
              <a:t>なんて、どこかの学生が作ってるんだろ？」という問いには、「いいや、</a:t>
            </a:r>
            <a:r>
              <a:rPr lang="en-US" altLang="ja-JP" sz="1200" dirty="0" smtClean="0">
                <a:solidFill>
                  <a:srgbClr val="FF3300"/>
                </a:solidFill>
                <a:latin typeface="+mn-lt"/>
                <a:ea typeface="+mn-ea"/>
              </a:rPr>
              <a:t>IBM</a:t>
            </a:r>
            <a:r>
              <a:rPr lang="ja-JP" altLang="en-US" sz="1200" dirty="0" smtClean="0">
                <a:solidFill>
                  <a:srgbClr val="FF3300"/>
                </a:solidFill>
                <a:latin typeface="+mn-lt"/>
                <a:ea typeface="+mn-ea"/>
              </a:rPr>
              <a:t>や</a:t>
            </a:r>
            <a:r>
              <a:rPr lang="en-US" altLang="ja-JP" sz="1200" dirty="0" smtClean="0">
                <a:solidFill>
                  <a:srgbClr val="FF3300"/>
                </a:solidFill>
                <a:latin typeface="+mn-lt"/>
                <a:ea typeface="+mn-ea"/>
              </a:rPr>
              <a:t>Intel</a:t>
            </a:r>
            <a:r>
              <a:rPr lang="ja-JP" altLang="en-US" sz="1200" dirty="0" smtClean="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smtClean="0">
              <a:solidFill>
                <a:srgbClr val="FF3300"/>
              </a:solidFill>
              <a:latin typeface="+mn-lt"/>
              <a:ea typeface="+mn-ea"/>
            </a:endParaRPr>
          </a:p>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gif"/><Relationship Id="rId12"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「オープン」とビジネス戦略</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smtClean="0">
                <a:latin typeface="Arial" charset="0"/>
              </a:rPr>
              <a:t>オープンソース開発の実際</a:t>
            </a:r>
          </a:p>
        </p:txBody>
      </p:sp>
      <p:sp>
        <p:nvSpPr>
          <p:cNvPr id="4" name="角丸四角形 3"/>
          <p:cNvSpPr/>
          <p:nvPr/>
        </p:nvSpPr>
        <p:spPr bwMode="auto">
          <a:xfrm>
            <a:off x="642938" y="3143250"/>
            <a:ext cx="8001000" cy="3143250"/>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200" dirty="0">
                <a:solidFill>
                  <a:schemeClr val="accent1">
                    <a:lumMod val="50000"/>
                  </a:schemeClr>
                </a:solidFill>
                <a:latin typeface="+mn-lt"/>
                <a:ea typeface="+mn-ea"/>
              </a:rPr>
              <a:t>2008.4.2</a:t>
            </a:r>
            <a:r>
              <a:rPr lang="ja-JP" altLang="en-US" sz="1200" dirty="0">
                <a:solidFill>
                  <a:schemeClr val="accent1">
                    <a:lumMod val="50000"/>
                  </a:schemeClr>
                </a:solidFill>
                <a:latin typeface="+mn-lt"/>
                <a:ea typeface="+mn-ea"/>
              </a:rPr>
              <a:t> 付け </a:t>
            </a:r>
            <a:r>
              <a:rPr lang="en-US" altLang="ja-JP" sz="1200" dirty="0" err="1">
                <a:solidFill>
                  <a:schemeClr val="accent1">
                    <a:lumMod val="50000"/>
                  </a:schemeClr>
                </a:solidFill>
                <a:latin typeface="+mn-lt"/>
                <a:ea typeface="+mn-ea"/>
              </a:rPr>
              <a:t>ITpro</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ja-JP" altLang="en-US" sz="1200" dirty="0">
                <a:solidFill>
                  <a:schemeClr val="accent1">
                    <a:lumMod val="50000"/>
                  </a:schemeClr>
                </a:solidFill>
                <a:latin typeface="+mn-lt"/>
                <a:ea typeface="+mn-ea"/>
              </a:rPr>
              <a:t>　</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推進団体の</a:t>
            </a:r>
            <a:r>
              <a:rPr lang="en-US" altLang="ja-JP" sz="1200" dirty="0">
                <a:solidFill>
                  <a:schemeClr val="accent1">
                    <a:lumMod val="50000"/>
                  </a:schemeClr>
                </a:solidFill>
                <a:latin typeface="+mn-lt"/>
                <a:ea typeface="+mn-ea"/>
              </a:rPr>
              <a:t>Linux Foundation</a:t>
            </a:r>
            <a:r>
              <a:rPr lang="ja-JP" altLang="en-US" sz="1200" dirty="0">
                <a:solidFill>
                  <a:schemeClr val="accent1">
                    <a:lumMod val="50000"/>
                  </a:schemeClr>
                </a:solidFill>
                <a:latin typeface="+mn-lt"/>
                <a:ea typeface="+mn-ea"/>
              </a:rPr>
              <a:t>は米国時間</a:t>
            </a:r>
            <a:r>
              <a:rPr lang="en-US" altLang="ja-JP" sz="1200" dirty="0">
                <a:solidFill>
                  <a:schemeClr val="accent1">
                    <a:lumMod val="50000"/>
                  </a:schemeClr>
                </a:solidFill>
                <a:latin typeface="+mn-lt"/>
                <a:ea typeface="+mn-ea"/>
              </a:rPr>
              <a:t>2008</a:t>
            </a:r>
            <a:r>
              <a:rPr lang="ja-JP" altLang="en-US" sz="1200" dirty="0">
                <a:solidFill>
                  <a:schemeClr val="accent1">
                    <a:lumMod val="50000"/>
                  </a:schemeClr>
                </a:solidFill>
                <a:latin typeface="+mn-lt"/>
                <a:ea typeface="+mn-ea"/>
              </a:rPr>
              <a:t>年</a:t>
            </a:r>
            <a:r>
              <a:rPr lang="en-US" altLang="ja-JP" sz="1200" dirty="0">
                <a:solidFill>
                  <a:schemeClr val="accent1">
                    <a:lumMod val="50000"/>
                  </a:schemeClr>
                </a:solidFill>
                <a:latin typeface="+mn-lt"/>
                <a:ea typeface="+mn-ea"/>
              </a:rPr>
              <a:t>4</a:t>
            </a:r>
            <a:r>
              <a:rPr lang="ja-JP" altLang="en-US" sz="1200" dirty="0">
                <a:solidFill>
                  <a:schemeClr val="accent1">
                    <a:lumMod val="50000"/>
                  </a:schemeClr>
                </a:solidFill>
                <a:latin typeface="+mn-lt"/>
                <a:ea typeface="+mn-ea"/>
              </a:rPr>
              <a:t>月</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カーネルの開発について調査した結果を発表した。それによると，過去</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年間でカーネルの開発に携わる開発者数は</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倍に増えており，サポート企業も増加しているという。</a:t>
            </a:r>
          </a:p>
          <a:p>
            <a:pPr>
              <a:defRPr/>
            </a:pPr>
            <a:r>
              <a:rPr lang="ja-JP" altLang="en-US" sz="1200" dirty="0">
                <a:solidFill>
                  <a:schemeClr val="accent1">
                    <a:lumMod val="50000"/>
                  </a:schemeClr>
                </a:solidFill>
                <a:latin typeface="+mn-lt"/>
                <a:ea typeface="+mn-ea"/>
              </a:rPr>
              <a:t>　今回のレポートは，カーネル</a:t>
            </a:r>
            <a:r>
              <a:rPr lang="en-US" altLang="ja-JP" sz="1200" dirty="0">
                <a:solidFill>
                  <a:schemeClr val="accent1">
                    <a:lumMod val="50000"/>
                  </a:schemeClr>
                </a:solidFill>
                <a:latin typeface="+mn-lt"/>
                <a:ea typeface="+mn-ea"/>
              </a:rPr>
              <a:t>2.6.11</a:t>
            </a:r>
            <a:r>
              <a:rPr lang="ja-JP" altLang="en-US" sz="1200" dirty="0">
                <a:solidFill>
                  <a:schemeClr val="accent1">
                    <a:lumMod val="50000"/>
                  </a:schemeClr>
                </a:solidFill>
                <a:latin typeface="+mn-lt"/>
                <a:ea typeface="+mn-ea"/>
              </a:rPr>
              <a:t>～</a:t>
            </a:r>
            <a:r>
              <a:rPr lang="en-US" altLang="ja-JP" sz="1200" dirty="0">
                <a:solidFill>
                  <a:schemeClr val="accent1">
                    <a:lumMod val="50000"/>
                  </a:schemeClr>
                </a:solidFill>
                <a:latin typeface="+mn-lt"/>
                <a:ea typeface="+mn-ea"/>
              </a:rPr>
              <a:t>2.6.24</a:t>
            </a:r>
            <a:r>
              <a:rPr lang="ja-JP" altLang="en-US" sz="1200" dirty="0" err="1">
                <a:solidFill>
                  <a:schemeClr val="accent1">
                    <a:lumMod val="50000"/>
                  </a:schemeClr>
                </a:solidFill>
                <a:latin typeface="+mn-lt"/>
                <a:ea typeface="+mn-ea"/>
              </a:rPr>
              <a:t>までの</a:t>
            </a:r>
            <a:r>
              <a:rPr lang="ja-JP" altLang="en-US" sz="1200" dirty="0">
                <a:solidFill>
                  <a:schemeClr val="accent1">
                    <a:lumMod val="50000"/>
                  </a:schemeClr>
                </a:solidFill>
                <a:latin typeface="+mn-lt"/>
                <a:ea typeface="+mn-ea"/>
              </a:rPr>
              <a:t>約</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年間の統計をまとめたもの。</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カーネルの開発には，</a:t>
            </a:r>
            <a:r>
              <a:rPr lang="en-US" altLang="ja-JP" sz="1200" dirty="0">
                <a:solidFill>
                  <a:schemeClr val="accent1">
                    <a:lumMod val="50000"/>
                  </a:schemeClr>
                </a:solidFill>
                <a:latin typeface="+mn-lt"/>
                <a:ea typeface="+mn-ea"/>
              </a:rPr>
              <a:t>100</a:t>
            </a:r>
            <a:r>
              <a:rPr lang="ja-JP" altLang="en-US" sz="1200" dirty="0">
                <a:solidFill>
                  <a:schemeClr val="accent1">
                    <a:lumMod val="50000"/>
                  </a:schemeClr>
                </a:solidFill>
                <a:latin typeface="+mn-lt"/>
                <a:ea typeface="+mn-ea"/>
              </a:rPr>
              <a:t>社を超える企業に所属する</a:t>
            </a:r>
            <a:r>
              <a:rPr lang="en-US" altLang="ja-JP" sz="1200" dirty="0">
                <a:solidFill>
                  <a:schemeClr val="accent1">
                    <a:lumMod val="50000"/>
                  </a:schemeClr>
                </a:solidFill>
                <a:latin typeface="+mn-lt"/>
                <a:ea typeface="+mn-ea"/>
              </a:rPr>
              <a:t>1000</a:t>
            </a:r>
            <a:r>
              <a:rPr lang="ja-JP" altLang="en-US" sz="1200" dirty="0">
                <a:solidFill>
                  <a:schemeClr val="accent1">
                    <a:lumMod val="50000"/>
                  </a:schemeClr>
                </a:solidFill>
                <a:latin typeface="+mn-lt"/>
                <a:ea typeface="+mn-ea"/>
              </a:rPr>
              <a:t>人近い開発者が関わっているという。レポートでは，</a:t>
            </a:r>
            <a:r>
              <a:rPr lang="en-US" altLang="ja-JP" sz="1200" dirty="0">
                <a:solidFill>
                  <a:schemeClr val="accent1">
                    <a:lumMod val="50000"/>
                  </a:schemeClr>
                </a:solidFill>
                <a:latin typeface="+mn-lt"/>
                <a:ea typeface="+mn-ea"/>
              </a:rPr>
              <a:t>2005</a:t>
            </a:r>
            <a:r>
              <a:rPr lang="ja-JP" altLang="en-US" sz="1200" dirty="0">
                <a:solidFill>
                  <a:schemeClr val="accent1">
                    <a:lumMod val="50000"/>
                  </a:schemeClr>
                </a:solidFill>
                <a:latin typeface="+mn-lt"/>
                <a:ea typeface="+mn-ea"/>
              </a:rPr>
              <a:t>年以降カーネル開発者数が</a:t>
            </a:r>
            <a:r>
              <a:rPr lang="en-US" altLang="ja-JP" sz="1200" dirty="0">
                <a:solidFill>
                  <a:schemeClr val="accent1">
                    <a:lumMod val="50000"/>
                  </a:schemeClr>
                </a:solidFill>
                <a:latin typeface="+mn-lt"/>
                <a:ea typeface="+mn-ea"/>
              </a:rPr>
              <a:t>3</a:t>
            </a:r>
            <a:r>
              <a:rPr lang="ja-JP" altLang="en-US" sz="1200" dirty="0">
                <a:solidFill>
                  <a:schemeClr val="accent1">
                    <a:lumMod val="50000"/>
                  </a:schemeClr>
                </a:solidFill>
                <a:latin typeface="+mn-lt"/>
                <a:ea typeface="+mn-ea"/>
              </a:rPr>
              <a:t>倍に増えた理由として，組み込みシステム，サーバー，デスクトップ市場における</a:t>
            </a:r>
            <a:r>
              <a:rPr lang="en-US" altLang="ja-JP" sz="1200" dirty="0">
                <a:solidFill>
                  <a:schemeClr val="accent1">
                    <a:lumMod val="50000"/>
                  </a:schemeClr>
                </a:solidFill>
                <a:latin typeface="+mn-lt"/>
                <a:ea typeface="+mn-ea"/>
              </a:rPr>
              <a:t>Linux</a:t>
            </a:r>
            <a:r>
              <a:rPr lang="ja-JP" altLang="en-US" sz="1200" dirty="0">
                <a:solidFill>
                  <a:schemeClr val="accent1">
                    <a:lumMod val="50000"/>
                  </a:schemeClr>
                </a:solidFill>
                <a:latin typeface="+mn-lt"/>
                <a:ea typeface="+mn-ea"/>
              </a:rPr>
              <a:t>の重要性が増したことを受け挙げている。</a:t>
            </a:r>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r>
              <a:rPr lang="ja-JP" altLang="en-US" sz="12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200" dirty="0">
                <a:solidFill>
                  <a:schemeClr val="accent1">
                    <a:lumMod val="50000"/>
                  </a:schemeClr>
                </a:solidFill>
                <a:latin typeface="+mn-lt"/>
                <a:ea typeface="+mn-ea"/>
              </a:rPr>
              <a:t>13.9</a:t>
            </a:r>
            <a:r>
              <a:rPr lang="ja-JP" altLang="en-US" sz="1200" dirty="0">
                <a:solidFill>
                  <a:schemeClr val="accent1">
                    <a:lumMod val="50000"/>
                  </a:schemeClr>
                </a:solidFill>
                <a:latin typeface="+mn-lt"/>
                <a:ea typeface="+mn-ea"/>
              </a:rPr>
              <a:t>％は企業に属さない個人開発者によるものだった。</a:t>
            </a:r>
          </a:p>
          <a:p>
            <a:pPr>
              <a:defRPr/>
            </a:pPr>
            <a:r>
              <a:rPr lang="ja-JP" altLang="en-US" sz="1200" dirty="0">
                <a:solidFill>
                  <a:schemeClr val="accent1">
                    <a:lumMod val="50000"/>
                  </a:schemeClr>
                </a:solidFill>
                <a:latin typeface="+mn-lt"/>
                <a:ea typeface="+mn-ea"/>
              </a:rPr>
              <a:t>　開発ペースについては，</a:t>
            </a:r>
            <a:r>
              <a:rPr lang="en-US" altLang="ja-JP" sz="1200" dirty="0">
                <a:solidFill>
                  <a:schemeClr val="accent1">
                    <a:lumMod val="50000"/>
                  </a:schemeClr>
                </a:solidFill>
                <a:latin typeface="+mn-lt"/>
                <a:ea typeface="+mn-ea"/>
              </a:rPr>
              <a:t>1</a:t>
            </a:r>
            <a:r>
              <a:rPr lang="ja-JP" altLang="en-US" sz="1200" dirty="0">
                <a:solidFill>
                  <a:schemeClr val="accent1">
                    <a:lumMod val="50000"/>
                  </a:schemeClr>
                </a:solidFill>
                <a:latin typeface="+mn-lt"/>
                <a:ea typeface="+mn-ea"/>
              </a:rPr>
              <a:t>日平均</a:t>
            </a:r>
            <a:r>
              <a:rPr lang="en-US" altLang="ja-JP" sz="1200" dirty="0">
                <a:solidFill>
                  <a:schemeClr val="accent1">
                    <a:lumMod val="50000"/>
                  </a:schemeClr>
                </a:solidFill>
                <a:latin typeface="+mn-lt"/>
                <a:ea typeface="+mn-ea"/>
              </a:rPr>
              <a:t>3621</a:t>
            </a:r>
            <a:r>
              <a:rPr lang="ja-JP" altLang="en-US" sz="1200" dirty="0">
                <a:solidFill>
                  <a:schemeClr val="accent1">
                    <a:lumMod val="50000"/>
                  </a:schemeClr>
                </a:solidFill>
                <a:latin typeface="+mn-lt"/>
                <a:ea typeface="+mn-ea"/>
              </a:rPr>
              <a:t>行のコードがカーネル・ツリーに追加されており，ほぼ</a:t>
            </a:r>
            <a:r>
              <a:rPr lang="en-US" altLang="ja-JP" sz="1200" dirty="0">
                <a:solidFill>
                  <a:schemeClr val="accent1">
                    <a:lumMod val="50000"/>
                  </a:schemeClr>
                </a:solidFill>
                <a:latin typeface="+mn-lt"/>
                <a:ea typeface="+mn-ea"/>
              </a:rPr>
              <a:t>2.7</a:t>
            </a:r>
            <a:r>
              <a:rPr lang="ja-JP" altLang="en-US" sz="1200" dirty="0">
                <a:solidFill>
                  <a:schemeClr val="accent1">
                    <a:lumMod val="50000"/>
                  </a:schemeClr>
                </a:solidFill>
                <a:latin typeface="+mn-lt"/>
                <a:ea typeface="+mn-ea"/>
              </a:rPr>
              <a:t>カ月ごとに新しいカーネルがリリースされているという。 」</a:t>
            </a:r>
            <a:endParaRPr lang="en-US" altLang="ja-JP" sz="1200" dirty="0">
              <a:solidFill>
                <a:schemeClr val="accent1">
                  <a:lumMod val="50000"/>
                </a:schemeClr>
              </a:solidFill>
              <a:latin typeface="+mn-lt"/>
              <a:ea typeface="+mn-ea"/>
            </a:endParaRPr>
          </a:p>
          <a:p>
            <a:pPr>
              <a:defRPr/>
            </a:pPr>
            <a:endParaRPr lang="en-US" altLang="ja-JP" sz="1200" dirty="0">
              <a:solidFill>
                <a:schemeClr val="accent1">
                  <a:lumMod val="50000"/>
                </a:schemeClr>
              </a:solidFill>
              <a:latin typeface="+mn-lt"/>
              <a:ea typeface="+mn-ea"/>
            </a:endParaRPr>
          </a:p>
          <a:p>
            <a:pPr>
              <a:defRPr/>
            </a:pPr>
            <a:r>
              <a:rPr lang="en-US" altLang="ja-JP" sz="1200" dirty="0">
                <a:solidFill>
                  <a:schemeClr val="accent1">
                    <a:lumMod val="50000"/>
                  </a:schemeClr>
                </a:solidFill>
                <a:latin typeface="+mn-lt"/>
                <a:ea typeface="+mn-ea"/>
              </a:rPr>
              <a:t>http://itpro.nikkeibp.co.jp/article/Research/20080402/297751/</a:t>
            </a:r>
            <a:endParaRPr lang="ja-JP" altLang="en-US" sz="12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642938" y="1214438"/>
            <a:ext cx="4500562" cy="1785937"/>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a:solidFill>
                  <a:srgbClr val="00B050"/>
                </a:solidFill>
                <a:latin typeface="+mn-lt"/>
                <a:ea typeface="+mn-ea"/>
              </a:rPr>
              <a:t>「</a:t>
            </a:r>
            <a:r>
              <a:rPr lang="en-US" altLang="ja-JP" sz="2400">
                <a:solidFill>
                  <a:srgbClr val="00B050"/>
                </a:solidFill>
                <a:latin typeface="+mn-lt"/>
                <a:ea typeface="+mn-ea"/>
              </a:rPr>
              <a:t>Linux </a:t>
            </a:r>
            <a:r>
              <a:rPr lang="ja-JP" altLang="en-US" sz="2400">
                <a:solidFill>
                  <a:srgbClr val="00B050"/>
                </a:solidFill>
                <a:latin typeface="+mn-lt"/>
                <a:ea typeface="+mn-ea"/>
              </a:rPr>
              <a:t>カーネルの開発に携わる開発者の</a:t>
            </a:r>
            <a:r>
              <a:rPr lang="en-US" altLang="ja-JP" sz="2400">
                <a:solidFill>
                  <a:srgbClr val="00B050"/>
                </a:solidFill>
                <a:latin typeface="+mn-lt"/>
                <a:ea typeface="+mn-ea"/>
              </a:rPr>
              <a:t>70</a:t>
            </a:r>
            <a:r>
              <a:rPr lang="ja-JP" altLang="en-US" sz="2400">
                <a:solidFill>
                  <a:srgbClr val="00B050"/>
                </a:solidFill>
                <a:latin typeface="+mn-lt"/>
                <a:ea typeface="+mn-ea"/>
              </a:rPr>
              <a:t>～</a:t>
            </a:r>
            <a:r>
              <a:rPr lang="en-US" altLang="ja-JP" sz="2400">
                <a:solidFill>
                  <a:srgbClr val="00B050"/>
                </a:solidFill>
                <a:latin typeface="+mn-lt"/>
                <a:ea typeface="+mn-ea"/>
              </a:rPr>
              <a:t>95</a:t>
            </a:r>
            <a:r>
              <a:rPr lang="ja-JP" altLang="en-US" sz="2400">
                <a:solidFill>
                  <a:srgbClr val="00B050"/>
                </a:solidFill>
                <a:latin typeface="+mn-lt"/>
                <a:ea typeface="+mn-ea"/>
              </a:rPr>
              <a:t>％は，開発作業に対して支払いを受けている。」という事実</a:t>
            </a:r>
          </a:p>
        </p:txBody>
      </p:sp>
      <p:grpSp>
        <p:nvGrpSpPr>
          <p:cNvPr id="2" name="グループ化 6"/>
          <p:cNvGrpSpPr>
            <a:grpSpLocks/>
          </p:cNvGrpSpPr>
          <p:nvPr/>
        </p:nvGrpSpPr>
        <p:grpSpPr bwMode="auto">
          <a:xfrm>
            <a:off x="5072063" y="1214438"/>
            <a:ext cx="3571875" cy="1785937"/>
            <a:chOff x="5072063" y="1214438"/>
            <a:chExt cx="3571875" cy="1785937"/>
          </a:xfrm>
        </p:grpSpPr>
        <p:sp>
          <p:nvSpPr>
            <p:cNvPr id="32774" name="角丸四角形 5"/>
            <p:cNvSpPr>
              <a:spLocks noChangeArrowheads="1"/>
            </p:cNvSpPr>
            <p:nvPr/>
          </p:nvSpPr>
          <p:spPr bwMode="auto">
            <a:xfrm>
              <a:off x="6072188" y="1214438"/>
              <a:ext cx="2571750" cy="1785937"/>
            </a:xfrm>
            <a:prstGeom prst="roundRect">
              <a:avLst>
                <a:gd name="adj" fmla="val 10333"/>
              </a:avLst>
            </a:prstGeom>
            <a:solidFill>
              <a:schemeClr val="bg1"/>
            </a:solidFill>
            <a:ln w="38100" algn="ctr">
              <a:solidFill>
                <a:srgbClr val="FF3300"/>
              </a:solidFill>
              <a:prstDash val="sysDash"/>
              <a:round/>
              <a:headEnd/>
              <a:tailEnd/>
            </a:ln>
          </p:spPr>
          <p:txBody>
            <a:bodyPr anchor="ctr"/>
            <a:lstStyle/>
            <a:p>
              <a:pPr algn="ctr"/>
              <a:r>
                <a:rPr lang="en-US" altLang="ja-JP" sz="1400">
                  <a:solidFill>
                    <a:srgbClr val="FF3300"/>
                  </a:solidFill>
                  <a:latin typeface="+mn-lt"/>
                  <a:ea typeface="+mn-ea"/>
                </a:rPr>
                <a:t>Linux </a:t>
              </a:r>
              <a:r>
                <a:rPr lang="ja-JP" altLang="en-US" sz="1400">
                  <a:solidFill>
                    <a:srgbClr val="FF3300"/>
                  </a:solidFill>
                  <a:latin typeface="+mn-lt"/>
                  <a:ea typeface="+mn-ea"/>
                </a:rPr>
                <a:t>ビジネスを手がける企業が資金を提供してコミュニティを維持しているということ</a:t>
              </a:r>
              <a:endParaRPr lang="en-US" altLang="ja-JP" sz="1400">
                <a:solidFill>
                  <a:srgbClr val="FF3300"/>
                </a:solidFill>
                <a:latin typeface="+mn-lt"/>
                <a:ea typeface="+mn-ea"/>
              </a:endParaRPr>
            </a:p>
            <a:p>
              <a:pPr algn="ctr"/>
              <a:r>
                <a:rPr lang="ja-JP" altLang="en-US" sz="1400">
                  <a:solidFill>
                    <a:srgbClr val="FF3300"/>
                  </a:solidFill>
                  <a:latin typeface="+mn-lt"/>
                  <a:ea typeface="+mn-ea"/>
                </a:rPr>
                <a:t>＝</a:t>
              </a:r>
              <a:endParaRPr lang="en-US" altLang="ja-JP" sz="1400">
                <a:solidFill>
                  <a:srgbClr val="FF3300"/>
                </a:solidFill>
                <a:latin typeface="+mn-lt"/>
                <a:ea typeface="+mn-ea"/>
              </a:endParaRPr>
            </a:p>
            <a:p>
              <a:pPr algn="ctr"/>
              <a:r>
                <a:rPr lang="ja-JP" altLang="en-US" sz="1400">
                  <a:solidFill>
                    <a:srgbClr val="FF3300"/>
                  </a:solidFill>
                  <a:latin typeface="+mn-lt"/>
                  <a:ea typeface="+mn-ea"/>
                </a:rPr>
                <a:t>開発の実体は商用ソフトと変わりがないとも言える</a:t>
              </a:r>
            </a:p>
          </p:txBody>
        </p:sp>
        <p:sp>
          <p:nvSpPr>
            <p:cNvPr id="18439" name="右矢印 6"/>
            <p:cNvSpPr>
              <a:spLocks noChangeArrowheads="1"/>
            </p:cNvSpPr>
            <p:nvPr/>
          </p:nvSpPr>
          <p:spPr bwMode="auto">
            <a:xfrm>
              <a:off x="5072063" y="1500188"/>
              <a:ext cx="1143000" cy="1143000"/>
            </a:xfrm>
            <a:prstGeom prst="rightArrow">
              <a:avLst>
                <a:gd name="adj1" fmla="val 50000"/>
                <a:gd name="adj2" fmla="val 50000"/>
              </a:avLst>
            </a:prstGeom>
            <a:solidFill>
              <a:schemeClr val="accent1"/>
            </a:solidFill>
            <a:ln w="38100" algn="ctr">
              <a:noFill/>
              <a:round/>
              <a:headEnd/>
              <a:tailEnd/>
            </a:ln>
          </p:spPr>
          <p:txBody>
            <a:bodyPr anchor="ctr"/>
            <a:lstStyle/>
            <a:p>
              <a:pPr>
                <a:spcBef>
                  <a:spcPct val="20000"/>
                </a:spcBef>
                <a:defRPr/>
              </a:pPr>
              <a:endParaRPr kumimoji="0" lang="ja-JP" altLang="en-US" sz="1400">
                <a:solidFill>
                  <a:srgbClr val="484848"/>
                </a:solidFill>
                <a:latin typeface="+mn-lt"/>
                <a:ea typeface="+mn-ea"/>
              </a:endParaRPr>
            </a:p>
          </p:txBody>
        </p:sp>
      </p:gr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smtClean="0">
                  <a:solidFill>
                    <a:schemeClr val="bg1"/>
                  </a:solidFill>
                  <a:latin typeface="+mj-ea"/>
                  <a:ea typeface="+mj-ea"/>
                </a:rPr>
                <a:t>Linux</a:t>
              </a:r>
              <a:r>
                <a:rPr lang="ja-JP" altLang="en-US" dirty="0" smtClean="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smtClean="0">
                  <a:solidFill>
                    <a:srgbClr val="C00000"/>
                  </a:solidFill>
                  <a:latin typeface="+mj-ea"/>
                  <a:ea typeface="+mj-ea"/>
                </a:rPr>
                <a:t>Linux</a:t>
              </a:r>
              <a:r>
                <a:rPr lang="ja-JP" altLang="en-US" sz="1200" dirty="0" smtClean="0">
                  <a:solidFill>
                    <a:srgbClr val="C00000"/>
                  </a:solidFill>
                  <a:latin typeface="+mj-ea"/>
                  <a:ea typeface="+mj-ea"/>
                </a:rPr>
                <a:t>を使った</a:t>
              </a:r>
              <a:endParaRPr lang="en-US" altLang="ja-JP" sz="1200" dirty="0" smtClean="0">
                <a:solidFill>
                  <a:srgbClr val="C00000"/>
                </a:solidFill>
                <a:latin typeface="+mj-ea"/>
                <a:ea typeface="+mj-ea"/>
              </a:endParaRPr>
            </a:p>
            <a:p>
              <a:pPr>
                <a:defRPr/>
              </a:pPr>
              <a:r>
                <a:rPr lang="ja-JP" altLang="en-US" sz="1200" dirty="0" smtClean="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smtClean="0">
                <a:solidFill>
                  <a:schemeClr val="accent4"/>
                </a:solidFill>
                <a:latin typeface="+mj-ea"/>
                <a:ea typeface="+mj-ea"/>
              </a:rPr>
              <a:t>ディストリビュータ</a:t>
            </a:r>
            <a:endParaRPr lang="ja-JP" altLang="en-US" sz="1050" dirty="0">
              <a:solidFill>
                <a:schemeClr val="accent4"/>
              </a:solidFill>
              <a:latin typeface="+mj-ea"/>
              <a:ea typeface="+mj-ea"/>
            </a:endParaRP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Arial Black" panose="020B0A04020102020204" pitchFamily="34" charset="0"/>
                <a:ea typeface="HGP創英角ｺﾞｼｯｸUB" pitchFamily="50" charset="-128"/>
                <a:cs typeface="Arial"/>
              </a:rPr>
              <a:t>変わる</a:t>
            </a:r>
            <a:r>
              <a:rPr lang="ja-JP" altLang="en-US" sz="2400" dirty="0" smtClean="0">
                <a:solidFill>
                  <a:srgbClr val="FFFFFF"/>
                </a:solidFill>
                <a:effectLst/>
                <a:latin typeface="Arial Black" panose="020B0A04020102020204" pitchFamily="34" charset="0"/>
                <a:ea typeface="HGP創英角ｺﾞｼｯｸUB" pitchFamily="50" charset="-128"/>
                <a:cs typeface="Arial"/>
              </a:rPr>
              <a:t>オープンソース</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2746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例えばセキュリティ・アプライアンスの場合</a:t>
            </a:r>
            <a:endParaRPr lang="ja-JP" altLang="en-US" sz="2800" dirty="0"/>
          </a:p>
        </p:txBody>
      </p:sp>
      <p:sp>
        <p:nvSpPr>
          <p:cNvPr id="3" name="角丸四角形 2"/>
          <p:cNvSpPr/>
          <p:nvPr/>
        </p:nvSpPr>
        <p:spPr bwMode="auto">
          <a:xfrm>
            <a:off x="755576" y="2564904"/>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a:t>
            </a:r>
          </a:p>
        </p:txBody>
      </p:sp>
      <p:sp>
        <p:nvSpPr>
          <p:cNvPr id="4" name="角丸四角形 3"/>
          <p:cNvSpPr/>
          <p:nvPr/>
        </p:nvSpPr>
        <p:spPr bwMode="auto">
          <a:xfrm>
            <a:off x="755576" y="2057947"/>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オペレーティングシステム</a:t>
            </a:r>
          </a:p>
        </p:txBody>
      </p:sp>
      <p:sp>
        <p:nvSpPr>
          <p:cNvPr id="5" name="角丸四角形 4"/>
          <p:cNvSpPr/>
          <p:nvPr/>
        </p:nvSpPr>
        <p:spPr bwMode="auto">
          <a:xfrm>
            <a:off x="755576" y="1548288"/>
            <a:ext cx="2952328" cy="432048"/>
          </a:xfrm>
          <a:prstGeom prst="roundRect">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755576" y="1548532"/>
            <a:ext cx="2952328" cy="432048"/>
          </a:xfrm>
          <a:prstGeom prst="round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ファイアウォール</a:t>
            </a:r>
            <a:r>
              <a:rPr kumimoji="0" lang="en-US" altLang="ja-JP" sz="1200" b="0" i="0" u="none" strike="noStrike" cap="none" normalizeH="0" dirty="0" smtClean="0">
                <a:ln>
                  <a:noFill/>
                </a:ln>
                <a:solidFill>
                  <a:schemeClr val="bg1"/>
                </a:solidFill>
                <a:effectLst/>
                <a:latin typeface="+mn-lt"/>
                <a:ea typeface="+mn-ea"/>
              </a:rPr>
              <a:t>/</a:t>
            </a:r>
            <a:r>
              <a:rPr kumimoji="0" lang="ja-JP" altLang="en-US" sz="1200" dirty="0">
                <a:solidFill>
                  <a:schemeClr val="bg1"/>
                </a:solidFill>
                <a:latin typeface="+mn-lt"/>
                <a:ea typeface="+mn-ea"/>
              </a:rPr>
              <a:t>アンチウイルス</a:t>
            </a:r>
            <a:endParaRPr kumimoji="0" lang="ja-JP" altLang="en-US" sz="1200" b="0" i="0" u="none" strike="noStrike" cap="none" normalizeH="0" dirty="0" smtClean="0">
              <a:ln>
                <a:noFill/>
              </a:ln>
              <a:solidFill>
                <a:schemeClr val="bg1"/>
              </a:solidFill>
              <a:effectLst/>
              <a:latin typeface="+mn-lt"/>
              <a:ea typeface="+mn-ea"/>
            </a:endParaRPr>
          </a:p>
        </p:txBody>
      </p:sp>
      <p:grpSp>
        <p:nvGrpSpPr>
          <p:cNvPr id="9" name="グループ化 8"/>
          <p:cNvGrpSpPr/>
          <p:nvPr/>
        </p:nvGrpSpPr>
        <p:grpSpPr>
          <a:xfrm>
            <a:off x="3995936" y="1527175"/>
            <a:ext cx="4198536" cy="461665"/>
            <a:chOff x="3995936" y="1604786"/>
            <a:chExt cx="4198536" cy="461665"/>
          </a:xfrm>
        </p:grpSpPr>
        <p:sp>
          <p:nvSpPr>
            <p:cNvPr id="7" name="右矢印 6"/>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テキスト ボックス 7"/>
            <p:cNvSpPr txBox="1"/>
            <p:nvPr/>
          </p:nvSpPr>
          <p:spPr>
            <a:xfrm>
              <a:off x="4932040" y="1604786"/>
              <a:ext cx="3262432" cy="461665"/>
            </a:xfrm>
            <a:prstGeom prst="rect">
              <a:avLst/>
            </a:prstGeom>
            <a:noFill/>
          </p:spPr>
          <p:txBody>
            <a:bodyPr wrap="none" rtlCol="0">
              <a:spAutoFit/>
            </a:bodyPr>
            <a:lstStyle/>
            <a:p>
              <a:r>
                <a:rPr lang="ja-JP" altLang="en-US" sz="2400" dirty="0" smtClean="0">
                  <a:solidFill>
                    <a:srgbClr val="C00000"/>
                  </a:solidFill>
                  <a:latin typeface="+mn-lt"/>
                  <a:ea typeface="+mn-ea"/>
                </a:rPr>
                <a:t>差別化要因＝最も重要</a:t>
              </a:r>
              <a:endParaRPr kumimoji="1" lang="ja-JP" altLang="en-US" sz="2400" dirty="0">
                <a:solidFill>
                  <a:srgbClr val="C00000"/>
                </a:solidFill>
                <a:latin typeface="+mn-lt"/>
                <a:ea typeface="+mn-ea"/>
              </a:endParaRPr>
            </a:p>
          </p:txBody>
        </p:sp>
      </p:grpSp>
      <p:grpSp>
        <p:nvGrpSpPr>
          <p:cNvPr id="10" name="グループ化 9"/>
          <p:cNvGrpSpPr/>
          <p:nvPr/>
        </p:nvGrpSpPr>
        <p:grpSpPr>
          <a:xfrm>
            <a:off x="3995936" y="2571208"/>
            <a:ext cx="3959689" cy="419441"/>
            <a:chOff x="3995936" y="1625899"/>
            <a:chExt cx="3959689" cy="419441"/>
          </a:xfrm>
        </p:grpSpPr>
        <p:sp>
          <p:nvSpPr>
            <p:cNvPr id="11" name="右矢印 10"/>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テキスト ボックス 11"/>
            <p:cNvSpPr txBox="1"/>
            <p:nvPr/>
          </p:nvSpPr>
          <p:spPr>
            <a:xfrm>
              <a:off x="4932040" y="1650953"/>
              <a:ext cx="3023585" cy="369332"/>
            </a:xfrm>
            <a:prstGeom prst="rect">
              <a:avLst/>
            </a:prstGeom>
            <a:noFill/>
          </p:spPr>
          <p:txBody>
            <a:bodyPr wrap="none" rtlCol="0">
              <a:spAutoFit/>
            </a:bodyPr>
            <a:lstStyle/>
            <a:p>
              <a:r>
                <a:rPr kumimoji="1" lang="ja-JP" altLang="en-US" dirty="0" smtClean="0">
                  <a:latin typeface="+mn-lt"/>
                  <a:ea typeface="+mn-ea"/>
                </a:rPr>
                <a:t>既製品で充分 </a:t>
              </a:r>
              <a:r>
                <a:rPr kumimoji="1" lang="en-US" altLang="ja-JP" dirty="0" smtClean="0">
                  <a:latin typeface="+mn-lt"/>
                  <a:ea typeface="+mn-ea"/>
                </a:rPr>
                <a:t>(OEM/ODM)</a:t>
              </a:r>
              <a:endParaRPr kumimoji="1" lang="ja-JP" altLang="en-US" dirty="0">
                <a:latin typeface="+mn-lt"/>
                <a:ea typeface="+mn-ea"/>
              </a:endParaRPr>
            </a:p>
          </p:txBody>
        </p:sp>
      </p:grpSp>
      <p:grpSp>
        <p:nvGrpSpPr>
          <p:cNvPr id="13" name="グループ化 12"/>
          <p:cNvGrpSpPr/>
          <p:nvPr/>
        </p:nvGrpSpPr>
        <p:grpSpPr>
          <a:xfrm>
            <a:off x="3995936" y="2064251"/>
            <a:ext cx="5000037" cy="419441"/>
            <a:chOff x="3995936" y="1625899"/>
            <a:chExt cx="5000037" cy="419441"/>
          </a:xfrm>
        </p:grpSpPr>
        <p:sp>
          <p:nvSpPr>
            <p:cNvPr id="14" name="右矢印 13"/>
            <p:cNvSpPr/>
            <p:nvPr/>
          </p:nvSpPr>
          <p:spPr bwMode="auto">
            <a:xfrm>
              <a:off x="3995936" y="1625899"/>
              <a:ext cx="504056" cy="419441"/>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テキスト ボックス 14"/>
            <p:cNvSpPr txBox="1"/>
            <p:nvPr/>
          </p:nvSpPr>
          <p:spPr>
            <a:xfrm>
              <a:off x="4932040" y="1666342"/>
              <a:ext cx="4063933" cy="369332"/>
            </a:xfrm>
            <a:prstGeom prst="rect">
              <a:avLst/>
            </a:prstGeom>
            <a:noFill/>
          </p:spPr>
          <p:txBody>
            <a:bodyPr wrap="none" rtlCol="0">
              <a:spAutoFit/>
            </a:bodyPr>
            <a:lstStyle/>
            <a:p>
              <a:r>
                <a:rPr lang="ja-JP" altLang="en-US" dirty="0">
                  <a:latin typeface="+mn-lt"/>
                  <a:ea typeface="+mn-ea"/>
                </a:rPr>
                <a:t>セキュリティ</a:t>
              </a:r>
              <a:r>
                <a:rPr lang="ja-JP" altLang="en-US" dirty="0" smtClean="0">
                  <a:latin typeface="+mn-lt"/>
                  <a:ea typeface="+mn-ea"/>
                </a:rPr>
                <a:t>強化</a:t>
              </a:r>
              <a:r>
                <a:rPr lang="en-US" altLang="ja-JP" dirty="0">
                  <a:latin typeface="+mn-lt"/>
                  <a:ea typeface="+mn-ea"/>
                </a:rPr>
                <a:t>OS</a:t>
              </a:r>
              <a:r>
                <a:rPr lang="ja-JP" altLang="en-US" dirty="0" smtClean="0">
                  <a:latin typeface="+mn-lt"/>
                  <a:ea typeface="+mn-ea"/>
                </a:rPr>
                <a:t>を自社開発</a:t>
              </a:r>
              <a:r>
                <a:rPr lang="en-US" altLang="ja-JP" dirty="0" smtClean="0">
                  <a:latin typeface="+mn-lt"/>
                  <a:ea typeface="+mn-ea"/>
                </a:rPr>
                <a:t>/</a:t>
              </a:r>
              <a:r>
                <a:rPr lang="ja-JP" altLang="en-US" dirty="0" smtClean="0">
                  <a:latin typeface="+mn-lt"/>
                  <a:ea typeface="+mn-ea"/>
                </a:rPr>
                <a:t>購入</a:t>
              </a:r>
              <a:endParaRPr kumimoji="1" lang="ja-JP" altLang="en-US" dirty="0">
                <a:latin typeface="+mn-lt"/>
                <a:ea typeface="+mn-ea"/>
              </a:endParaRPr>
            </a:p>
          </p:txBody>
        </p:sp>
      </p:grpSp>
      <p:sp>
        <p:nvSpPr>
          <p:cNvPr id="16" name="角丸四角形 15"/>
          <p:cNvSpPr/>
          <p:nvPr/>
        </p:nvSpPr>
        <p:spPr bwMode="auto">
          <a:xfrm>
            <a:off x="755576" y="3501008"/>
            <a:ext cx="8136904" cy="864096"/>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手軽に使えて改変可能で安価な</a:t>
            </a:r>
            <a:r>
              <a:rPr kumimoji="0" lang="en-US" altLang="ja-JP" sz="2000" b="0" i="0" u="none" strike="noStrike" cap="none" normalizeH="0" dirty="0" smtClean="0">
                <a:ln>
                  <a:noFill/>
                </a:ln>
                <a:solidFill>
                  <a:schemeClr val="bg1"/>
                </a:solidFill>
                <a:effectLst/>
                <a:latin typeface="+mn-lt"/>
                <a:ea typeface="+mn-ea"/>
              </a:rPr>
              <a:t>OS</a:t>
            </a:r>
            <a:r>
              <a:rPr kumimoji="0" lang="ja-JP" altLang="en-US" sz="2000" b="0" i="0" u="none" strike="noStrike" cap="none" normalizeH="0" dirty="0" smtClean="0">
                <a:ln>
                  <a:noFill/>
                </a:ln>
                <a:solidFill>
                  <a:schemeClr val="bg1"/>
                </a:solidFill>
                <a:effectLst/>
                <a:latin typeface="+mn-lt"/>
                <a:ea typeface="+mn-ea"/>
              </a:rPr>
              <a:t>があれば、それを強化して使うことにより開発コスト・調達コストを抑えられ、時間も節約できる</a:t>
            </a:r>
          </a:p>
        </p:txBody>
      </p:sp>
      <p:grpSp>
        <p:nvGrpSpPr>
          <p:cNvPr id="19" name="グループ化 18"/>
          <p:cNvGrpSpPr/>
          <p:nvPr/>
        </p:nvGrpSpPr>
        <p:grpSpPr>
          <a:xfrm>
            <a:off x="755575" y="4509120"/>
            <a:ext cx="8136904" cy="1872208"/>
            <a:chOff x="755575" y="4509120"/>
            <a:chExt cx="8136904" cy="1872208"/>
          </a:xfrm>
        </p:grpSpPr>
        <p:sp>
          <p:nvSpPr>
            <p:cNvPr id="17" name="下矢印 16"/>
            <p:cNvSpPr/>
            <p:nvPr/>
          </p:nvSpPr>
          <p:spPr bwMode="auto">
            <a:xfrm>
              <a:off x="3800836" y="4509120"/>
              <a:ext cx="2046383" cy="576064"/>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8" name="角丸四角形 17"/>
            <p:cNvSpPr/>
            <p:nvPr/>
          </p:nvSpPr>
          <p:spPr bwMode="auto">
            <a:xfrm>
              <a:off x="755575" y="5229200"/>
              <a:ext cx="8136904" cy="1152128"/>
            </a:xfrm>
            <a:prstGeom prst="round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Linux</a:t>
              </a:r>
              <a:r>
                <a:rPr kumimoji="0" lang="ja-JP" altLang="en-US" b="0" i="0" u="none" strike="noStrike" cap="none" normalizeH="0" dirty="0" smtClean="0">
                  <a:ln>
                    <a:noFill/>
                  </a:ln>
                  <a:solidFill>
                    <a:schemeClr val="bg1"/>
                  </a:solidFill>
                  <a:effectLst/>
                  <a:latin typeface="+mn-lt"/>
                  <a:ea typeface="+mn-ea"/>
                </a:rPr>
                <a:t>のコミュニティに自社の開発者を参加させ、成果を得る</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カスタマイズが容易になり</a:t>
              </a:r>
              <a:r>
                <a:rPr kumimoji="0" lang="ja-JP" altLang="en-US" dirty="0" smtClean="0">
                  <a:solidFill>
                    <a:schemeClr val="bg1"/>
                  </a:solidFill>
                  <a:latin typeface="+mn-lt"/>
                  <a:ea typeface="+mn-ea"/>
                </a:rPr>
                <a:t>、自社に有利な仕様も入れることができる</a:t>
              </a:r>
              <a:endParaRPr kumimoji="0" lang="en-US" altLang="ja-JP"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単独で開発するよりも安価に、迅速に高品質の</a:t>
              </a:r>
              <a:r>
                <a:rPr kumimoji="0" lang="en-US" altLang="ja-JP" b="0" i="0" u="none" strike="noStrike" cap="none" normalizeH="0" dirty="0" smtClean="0">
                  <a:ln>
                    <a:noFill/>
                  </a:ln>
                  <a:solidFill>
                    <a:schemeClr val="bg1"/>
                  </a:solidFill>
                  <a:effectLst/>
                  <a:latin typeface="+mn-lt"/>
                  <a:ea typeface="+mn-ea"/>
                </a:rPr>
                <a:t>OS</a:t>
              </a:r>
              <a:r>
                <a:rPr kumimoji="0" lang="ja-JP" altLang="en-US" b="0" i="0" u="none" strike="noStrike" cap="none" normalizeH="0" dirty="0" smtClean="0">
                  <a:ln>
                    <a:noFill/>
                  </a:ln>
                  <a:solidFill>
                    <a:schemeClr val="bg1"/>
                  </a:solidFill>
                  <a:effectLst/>
                  <a:latin typeface="+mn-lt"/>
                  <a:ea typeface="+mn-ea"/>
                </a:rPr>
                <a:t>を開発できる</a:t>
              </a:r>
            </a:p>
          </p:txBody>
        </p:sp>
      </p:grpSp>
      <p:sp>
        <p:nvSpPr>
          <p:cNvPr id="20" name="四角形吹き出し 19"/>
          <p:cNvSpPr/>
          <p:nvPr/>
        </p:nvSpPr>
        <p:spPr bwMode="auto">
          <a:xfrm>
            <a:off x="7020272" y="980729"/>
            <a:ext cx="1872208" cy="432048"/>
          </a:xfrm>
          <a:prstGeom prst="wedgeRectCallout">
            <a:avLst>
              <a:gd name="adj1" fmla="val -64247"/>
              <a:gd name="adj2" fmla="val 100713"/>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ここに注力</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97726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up)">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smtClean="0">
                <a:latin typeface="Arial" charset="0"/>
              </a:rPr>
              <a:t>OSS</a:t>
            </a:r>
            <a:r>
              <a:rPr lang="ja-JP" altLang="en-US" smtClean="0">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a:t>
            </a:r>
            <a:r>
              <a:rPr lang="ja-JP" altLang="en-US" sz="1200" dirty="0" smtClean="0">
                <a:solidFill>
                  <a:schemeClr val="bg1"/>
                </a:solidFill>
                <a:cs typeface="Arial" pitchFamily="34" charset="0"/>
              </a:rPr>
              <a:t>よる</a:t>
            </a:r>
          </a:p>
          <a:p>
            <a:pPr algn="ctr">
              <a:spcBef>
                <a:spcPct val="20000"/>
              </a:spcBef>
              <a:defRPr/>
            </a:pPr>
            <a:r>
              <a:rPr lang="ja-JP" altLang="en-US" sz="1200" dirty="0" smtClean="0">
                <a:solidFill>
                  <a:schemeClr val="bg1"/>
                </a:solidFill>
                <a:cs typeface="Arial" pitchFamily="34" charset="0"/>
              </a:rPr>
              <a:t>クオリティ</a:t>
            </a:r>
            <a:r>
              <a:rPr lang="ja-JP" altLang="en-US" sz="1200" dirty="0">
                <a:solidFill>
                  <a:schemeClr val="bg1"/>
                </a:solidFill>
                <a:cs typeface="Arial" pitchFamily="34" charset="0"/>
              </a:rPr>
              <a:t>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自社技術の普及</a:t>
            </a:r>
            <a:endParaRPr lang="en-US" altLang="ja-JP" sz="1200" dirty="0" smtClean="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自社技術が普及し、サポートや周辺製品でのビジネスチャンスにつながる</a:t>
            </a:r>
            <a:endParaRPr lang="en-US" altLang="ja-JP" sz="1050" dirty="0" smtClean="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smtClean="0">
                <a:solidFill>
                  <a:schemeClr val="bg1"/>
                </a:solidFill>
                <a:cs typeface="Arial" pitchFamily="34" charset="0"/>
              </a:rPr>
              <a:t>カスタマイズ</a:t>
            </a:r>
            <a:endParaRPr lang="ja-JP" altLang="en-US" sz="1200" dirty="0">
              <a:solidFill>
                <a:schemeClr val="bg1"/>
              </a:solidFill>
              <a:cs typeface="Arial" pitchFamily="34" charset="0"/>
            </a:endParaRP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ja-JP" altLang="en-US" sz="1050" dirty="0" smtClean="0">
                <a:solidFill>
                  <a:schemeClr val="bg1"/>
                </a:solidFill>
                <a:cs typeface="Arial" pitchFamily="34" charset="0"/>
              </a:rPr>
              <a:t>。</a:t>
            </a:r>
            <a:r>
              <a:rPr lang="en-US" altLang="ja-JP" sz="1050" dirty="0" smtClean="0">
                <a:solidFill>
                  <a:schemeClr val="bg1"/>
                </a:solidFill>
                <a:cs typeface="Arial" pitchFamily="34" charset="0"/>
              </a:rPr>
              <a:t>(</a:t>
            </a:r>
            <a:r>
              <a:rPr lang="ja-JP" altLang="en-US" sz="1050" dirty="0" smtClean="0">
                <a:solidFill>
                  <a:schemeClr val="bg1"/>
                </a:solidFill>
                <a:cs typeface="Arial" pitchFamily="34" charset="0"/>
              </a:rPr>
              <a:t>ベンダー間</a:t>
            </a:r>
            <a:r>
              <a:rPr lang="ja-JP" altLang="en-US" sz="1050" dirty="0">
                <a:solidFill>
                  <a:schemeClr val="bg1"/>
                </a:solidFill>
                <a:cs typeface="Arial" pitchFamily="34" charset="0"/>
              </a:rPr>
              <a:t>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a:t>
            </a:r>
            <a:r>
              <a:rPr lang="ja-JP" altLang="en-US" sz="1050" dirty="0" smtClean="0">
                <a:solidFill>
                  <a:schemeClr val="bg1"/>
                </a:solidFill>
                <a:cs typeface="Arial" pitchFamily="34" charset="0"/>
              </a:rPr>
              <a:t>回避</a:t>
            </a:r>
            <a:r>
              <a:rPr lang="en-US" altLang="ja-JP" sz="1050" dirty="0" smtClean="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a:t>
            </a:r>
            <a:r>
              <a:rPr lang="ja-JP" altLang="en-US" sz="1050" dirty="0" smtClean="0">
                <a:solidFill>
                  <a:schemeClr val="bg1"/>
                </a:solidFill>
                <a:cs typeface="Arial" pitchFamily="34" charset="0"/>
              </a:rPr>
              <a:t>借りて製品の品質を向上させることができる。</a:t>
            </a:r>
            <a:endParaRPr lang="ja-JP" altLang="en-US" sz="1050" dirty="0">
              <a:solidFill>
                <a:schemeClr val="bg1"/>
              </a:solidFill>
              <a:cs typeface="Arial" pitchFamily="34" charset="0"/>
            </a:endParaRP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利用者</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smtClean="0">
                <a:solidFill>
                  <a:schemeClr val="bg1"/>
                </a:solidFill>
                <a:latin typeface="+mn-lt"/>
                <a:ea typeface="+mn-ea"/>
                <a:cs typeface="Arial" pitchFamily="34" charset="0"/>
              </a:rPr>
              <a:t>ベンダー</a:t>
            </a:r>
          </a:p>
          <a:p>
            <a:pPr algn="ctr">
              <a:spcBef>
                <a:spcPct val="20000"/>
              </a:spcBef>
              <a:defRPr/>
            </a:pPr>
            <a:r>
              <a:rPr lang="ja-JP" altLang="en-US" sz="1400" dirty="0" smtClean="0">
                <a:solidFill>
                  <a:schemeClr val="bg1"/>
                </a:solidFill>
                <a:latin typeface="+mn-lt"/>
                <a:ea typeface="+mn-ea"/>
                <a:cs typeface="Arial" pitchFamily="34" charset="0"/>
              </a:rPr>
              <a:t>に</a:t>
            </a:r>
            <a:r>
              <a:rPr lang="ja-JP" altLang="en-US" sz="1400" dirty="0">
                <a:solidFill>
                  <a:schemeClr val="bg1"/>
                </a:solidFill>
                <a:latin typeface="+mn-lt"/>
                <a:ea typeface="+mn-ea"/>
                <a:cs typeface="Arial" pitchFamily="34" charset="0"/>
              </a:rPr>
              <a:t>とって</a:t>
            </a:r>
            <a:r>
              <a:rPr lang="ja-JP" altLang="en-US" sz="1400" dirty="0" smtClean="0">
                <a:solidFill>
                  <a:schemeClr val="bg1"/>
                </a:solidFill>
                <a:latin typeface="+mn-lt"/>
                <a:ea typeface="+mn-ea"/>
                <a:cs typeface="Arial" pitchFamily="34" charset="0"/>
              </a:rPr>
              <a:t>の</a:t>
            </a:r>
          </a:p>
          <a:p>
            <a:pPr algn="ctr">
              <a:spcBef>
                <a:spcPct val="20000"/>
              </a:spcBef>
              <a:defRPr/>
            </a:pPr>
            <a:r>
              <a:rPr lang="ja-JP" altLang="en-US" sz="1400" dirty="0" smtClean="0">
                <a:solidFill>
                  <a:schemeClr val="bg1"/>
                </a:solidFill>
                <a:latin typeface="+mn-lt"/>
                <a:ea typeface="+mn-ea"/>
                <a:cs typeface="Arial" pitchFamily="34" charset="0"/>
              </a:rPr>
              <a:t>メリット</a:t>
            </a:r>
            <a:endParaRPr lang="ja-JP" altLang="en-US" sz="1400" dirty="0">
              <a:solidFill>
                <a:schemeClr val="bg1"/>
              </a:solidFill>
              <a:latin typeface="+mn-lt"/>
              <a:ea typeface="+mn-ea"/>
              <a:cs typeface="Arial" pitchFamily="34" charset="0"/>
            </a:endParaRP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smtClean="0">
                <a:solidFill>
                  <a:schemeClr val="bg1"/>
                </a:solidFill>
                <a:cs typeface="Arial" pitchFamily="34" charset="0"/>
              </a:rPr>
              <a:t>エンジニアの育成</a:t>
            </a:r>
            <a:endParaRPr kumimoji="0" lang="ja-JP" altLang="en-US" sz="1200" dirty="0">
              <a:solidFill>
                <a:schemeClr val="bg1"/>
              </a:solidFill>
              <a:cs typeface="Arial" pitchFamily="34" charset="0"/>
            </a:endParaRP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smtClean="0">
                <a:solidFill>
                  <a:schemeClr val="bg1"/>
                </a:solidFill>
                <a:cs typeface="Arial" pitchFamily="34" charset="0"/>
              </a:rPr>
              <a:t>社外のプログラマと接することによるプログラミングスキルの向上</a:t>
            </a:r>
            <a:endParaRPr lang="ja-JP" altLang="en-US" sz="1050" dirty="0">
              <a:solidFill>
                <a:schemeClr val="bg1"/>
              </a:solidFill>
              <a:cs typeface="Arial" pitchFamily="34" charset="0"/>
            </a:endParaRP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3"/>
          <p:cNvSpPr>
            <a:spLocks noGrp="1"/>
          </p:cNvSpPr>
          <p:nvPr>
            <p:ph type="title"/>
          </p:nvPr>
        </p:nvSpPr>
        <p:spPr/>
        <p:txBody>
          <a:bodyPr/>
          <a:lstStyle/>
          <a:p>
            <a:r>
              <a:rPr lang="ja-JP" altLang="en-US" sz="2800" dirty="0" smtClean="0">
                <a:latin typeface="Arial" charset="0"/>
              </a:rPr>
              <a:t>ファウンデーションモデル</a:t>
            </a:r>
          </a:p>
        </p:txBody>
      </p:sp>
      <p:sp>
        <p:nvSpPr>
          <p:cNvPr id="5" name="角丸四角形 4"/>
          <p:cNvSpPr/>
          <p:nvPr/>
        </p:nvSpPr>
        <p:spPr bwMode="auto">
          <a:xfrm>
            <a:off x="2747125" y="233531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6" name="角丸四角形 5"/>
          <p:cNvSpPr/>
          <p:nvPr/>
        </p:nvSpPr>
        <p:spPr bwMode="auto">
          <a:xfrm>
            <a:off x="2747125" y="4357047"/>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7" name="角丸四角形 6"/>
          <p:cNvSpPr/>
          <p:nvPr/>
        </p:nvSpPr>
        <p:spPr bwMode="auto">
          <a:xfrm>
            <a:off x="2747125" y="1338465"/>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8" name="角丸四角形 7"/>
          <p:cNvSpPr/>
          <p:nvPr/>
        </p:nvSpPr>
        <p:spPr bwMode="auto">
          <a:xfrm>
            <a:off x="263877" y="1338464"/>
            <a:ext cx="1835819" cy="3968751"/>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ファウンデーション</a:t>
            </a:r>
          </a:p>
        </p:txBody>
      </p:sp>
      <p:sp>
        <p:nvSpPr>
          <p:cNvPr id="9" name="角丸四角形 8"/>
          <p:cNvSpPr/>
          <p:nvPr/>
        </p:nvSpPr>
        <p:spPr bwMode="auto">
          <a:xfrm>
            <a:off x="5268595" y="1333701"/>
            <a:ext cx="1871662" cy="290998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a:solidFill>
                  <a:schemeClr val="bg1"/>
                </a:solidFill>
                <a:latin typeface="+mn-lt"/>
                <a:ea typeface="+mn-ea"/>
              </a:rPr>
              <a:t>ディストリビュータ</a:t>
            </a:r>
          </a:p>
        </p:txBody>
      </p:sp>
      <p:sp>
        <p:nvSpPr>
          <p:cNvPr id="10" name="角丸四角形 9"/>
          <p:cNvSpPr/>
          <p:nvPr/>
        </p:nvSpPr>
        <p:spPr bwMode="auto">
          <a:xfrm>
            <a:off x="7788329" y="1366244"/>
            <a:ext cx="1044575" cy="397351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エンドユーザ</a:t>
            </a:r>
          </a:p>
        </p:txBody>
      </p:sp>
      <p:sp>
        <p:nvSpPr>
          <p:cNvPr id="2" name="右矢印 1"/>
          <p:cNvSpPr/>
          <p:nvPr/>
        </p:nvSpPr>
        <p:spPr bwMode="auto">
          <a:xfrm>
            <a:off x="2206977" y="127898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右矢印 10"/>
          <p:cNvSpPr/>
          <p:nvPr/>
        </p:nvSpPr>
        <p:spPr bwMode="auto">
          <a:xfrm>
            <a:off x="2206977" y="2275833"/>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右矢印 11"/>
          <p:cNvSpPr/>
          <p:nvPr/>
        </p:nvSpPr>
        <p:spPr bwMode="auto">
          <a:xfrm>
            <a:off x="2206977" y="4297565"/>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右矢印 16"/>
          <p:cNvSpPr/>
          <p:nvPr/>
        </p:nvSpPr>
        <p:spPr bwMode="auto">
          <a:xfrm>
            <a:off x="4727927" y="1278983"/>
            <a:ext cx="647700"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右矢印 17"/>
          <p:cNvSpPr/>
          <p:nvPr/>
        </p:nvSpPr>
        <p:spPr bwMode="auto">
          <a:xfrm>
            <a:off x="4727927" y="227583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右矢印 18"/>
          <p:cNvSpPr/>
          <p:nvPr/>
        </p:nvSpPr>
        <p:spPr bwMode="auto">
          <a:xfrm>
            <a:off x="4727927" y="4297565"/>
            <a:ext cx="3168650" cy="1009650"/>
          </a:xfrm>
          <a:prstGeom prst="rightArrow">
            <a:avLst>
              <a:gd name="adj1" fmla="val 50000"/>
              <a:gd name="adj2" fmla="val 27993"/>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右矢印 19"/>
          <p:cNvSpPr/>
          <p:nvPr/>
        </p:nvSpPr>
        <p:spPr bwMode="auto">
          <a:xfrm>
            <a:off x="7248877" y="2277421"/>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35868" name="テキスト ボックス 2"/>
          <p:cNvSpPr txBox="1">
            <a:spLocks noChangeArrowheads="1"/>
          </p:cNvSpPr>
          <p:nvPr/>
        </p:nvSpPr>
        <p:spPr bwMode="auto">
          <a:xfrm>
            <a:off x="306386" y="3987160"/>
            <a:ext cx="1750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400">
                <a:solidFill>
                  <a:schemeClr val="bg1"/>
                </a:solidFill>
              </a:rPr>
              <a:t>プロジェクト</a:t>
            </a:r>
            <a:r>
              <a:rPr lang="ja-JP" altLang="en-US" sz="1400" smtClean="0">
                <a:solidFill>
                  <a:schemeClr val="bg1"/>
                </a:solidFill>
              </a:rPr>
              <a:t>管理</a:t>
            </a:r>
            <a:endParaRPr lang="en-US" altLang="ja-JP" sz="1400" smtClean="0">
              <a:solidFill>
                <a:schemeClr val="bg1"/>
              </a:solidFill>
            </a:endParaRPr>
          </a:p>
          <a:p>
            <a:pPr algn="ctr" eaLnBrk="1" hangingPunct="1"/>
            <a:r>
              <a:rPr lang="ja-JP" altLang="en-US" sz="1400" smtClean="0">
                <a:solidFill>
                  <a:schemeClr val="bg1"/>
                </a:solidFill>
              </a:rPr>
              <a:t>開発</a:t>
            </a:r>
            <a:r>
              <a:rPr lang="ja-JP" altLang="en-US" sz="1400">
                <a:solidFill>
                  <a:schemeClr val="bg1"/>
                </a:solidFill>
              </a:rPr>
              <a:t>サポート</a:t>
            </a:r>
            <a:endParaRPr lang="en-US" altLang="ja-JP" sz="1400">
              <a:solidFill>
                <a:schemeClr val="bg1"/>
              </a:solidFill>
            </a:endParaRPr>
          </a:p>
          <a:p>
            <a:pPr algn="ctr" eaLnBrk="1" hangingPunct="1"/>
            <a:r>
              <a:rPr lang="ja-JP" altLang="en-US" sz="1400">
                <a:solidFill>
                  <a:schemeClr val="bg1"/>
                </a:solidFill>
              </a:rPr>
              <a:t>コミュニティ間の調整</a:t>
            </a:r>
          </a:p>
        </p:txBody>
      </p:sp>
      <p:sp>
        <p:nvSpPr>
          <p:cNvPr id="21" name="角丸四角形 20"/>
          <p:cNvSpPr/>
          <p:nvPr/>
        </p:nvSpPr>
        <p:spPr bwMode="auto">
          <a:xfrm>
            <a:off x="2747125" y="3353001"/>
            <a:ext cx="1873250" cy="890686"/>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a:solidFill>
                  <a:schemeClr val="bg1"/>
                </a:solidFill>
                <a:latin typeface="+mn-lt"/>
                <a:ea typeface="+mn-ea"/>
              </a:rPr>
              <a:t>コミュニティ</a:t>
            </a:r>
          </a:p>
        </p:txBody>
      </p:sp>
      <p:sp>
        <p:nvSpPr>
          <p:cNvPr id="22" name="右矢印 21"/>
          <p:cNvSpPr/>
          <p:nvPr/>
        </p:nvSpPr>
        <p:spPr bwMode="auto">
          <a:xfrm>
            <a:off x="2206977" y="3293519"/>
            <a:ext cx="649288" cy="1009650"/>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右矢印 22"/>
          <p:cNvSpPr/>
          <p:nvPr/>
        </p:nvSpPr>
        <p:spPr bwMode="auto">
          <a:xfrm>
            <a:off x="4727927" y="3289503"/>
            <a:ext cx="647700" cy="1008062"/>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角丸四角形 23"/>
          <p:cNvSpPr/>
          <p:nvPr/>
        </p:nvSpPr>
        <p:spPr bwMode="auto">
          <a:xfrm>
            <a:off x="263877" y="5743479"/>
            <a:ext cx="4356498" cy="504056"/>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000" smtClean="0">
                <a:solidFill>
                  <a:schemeClr val="bg1"/>
                </a:solidFill>
                <a:latin typeface="+mn-lt"/>
                <a:ea typeface="+mn-ea"/>
              </a:rPr>
              <a:t>スポンサー企業・寄付</a:t>
            </a:r>
            <a:endParaRPr kumimoji="0" lang="ja-JP" altLang="en-US" sz="2000">
              <a:solidFill>
                <a:schemeClr val="bg1"/>
              </a:solidFill>
              <a:latin typeface="+mn-lt"/>
              <a:ea typeface="+mn-ea"/>
            </a:endParaRPr>
          </a:p>
        </p:txBody>
      </p:sp>
      <p:sp>
        <p:nvSpPr>
          <p:cNvPr id="3" name="上矢印 2"/>
          <p:cNvSpPr/>
          <p:nvPr/>
        </p:nvSpPr>
        <p:spPr bwMode="auto">
          <a:xfrm>
            <a:off x="306387" y="5167415"/>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5" name="上矢印 24"/>
          <p:cNvSpPr/>
          <p:nvPr/>
        </p:nvSpPr>
        <p:spPr bwMode="auto">
          <a:xfrm>
            <a:off x="2808350" y="5164460"/>
            <a:ext cx="1750800" cy="504056"/>
          </a:xfrm>
          <a:prstGeom prst="up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11359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left)">
                                      <p:cBhvr>
                                        <p:cTn id="61" dur="500"/>
                                        <p:tgtEl>
                                          <p:spTgt spid="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500" fill="hold"/>
                                        <p:tgtEl>
                                          <p:spTgt spid="24"/>
                                        </p:tgtEl>
                                        <p:attrNameLst>
                                          <p:attrName>ppt_w</p:attrName>
                                        </p:attrNameLst>
                                      </p:cBhvr>
                                      <p:tavLst>
                                        <p:tav tm="0">
                                          <p:val>
                                            <p:fltVal val="0"/>
                                          </p:val>
                                        </p:tav>
                                        <p:tav tm="100000">
                                          <p:val>
                                            <p:strVal val="#ppt_w"/>
                                          </p:val>
                                        </p:tav>
                                      </p:tavLst>
                                    </p:anim>
                                    <p:anim calcmode="lin" valueType="num">
                                      <p:cBhvr>
                                        <p:cTn id="76" dur="500" fill="hold"/>
                                        <p:tgtEl>
                                          <p:spTgt spid="24"/>
                                        </p:tgtEl>
                                        <p:attrNameLst>
                                          <p:attrName>ppt_h</p:attrName>
                                        </p:attrNameLst>
                                      </p:cBhvr>
                                      <p:tavLst>
                                        <p:tav tm="0">
                                          <p:val>
                                            <p:fltVal val="0"/>
                                          </p:val>
                                        </p:tav>
                                        <p:tav tm="100000">
                                          <p:val>
                                            <p:strVal val="#ppt_h"/>
                                          </p:val>
                                        </p:tav>
                                      </p:tavLst>
                                    </p:anim>
                                    <p:animEffect transition="in" filter="fade">
                                      <p:cBhvr>
                                        <p:cTn id="77" dur="500"/>
                                        <p:tgtEl>
                                          <p:spTgt spid="24"/>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down)">
                                      <p:cBhvr>
                                        <p:cTn id="81" dur="500"/>
                                        <p:tgtEl>
                                          <p:spTgt spid="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Foundation</a:t>
            </a:r>
            <a:r>
              <a:rPr kumimoji="1" lang="ja-JP" altLang="en-US" smtClean="0"/>
              <a:t>と</a:t>
            </a:r>
            <a:r>
              <a:rPr kumimoji="1" lang="en-US" altLang="ja-JP" smtClean="0"/>
              <a:t>Sponsorship</a:t>
            </a:r>
            <a:endParaRPr kumimoji="1" lang="ja-JP" altLang="en-US"/>
          </a:p>
        </p:txBody>
      </p:sp>
      <p:sp>
        <p:nvSpPr>
          <p:cNvPr id="3" name="正方形/長方形 2"/>
          <p:cNvSpPr/>
          <p:nvPr/>
        </p:nvSpPr>
        <p:spPr>
          <a:xfrm>
            <a:off x="6300193" y="2377480"/>
            <a:ext cx="2646040" cy="230832"/>
          </a:xfrm>
          <a:prstGeom prst="rect">
            <a:avLst/>
          </a:prstGeom>
        </p:spPr>
        <p:txBody>
          <a:bodyPr wrap="square">
            <a:spAutoFit/>
          </a:bodyPr>
          <a:lstStyle/>
          <a:p>
            <a:r>
              <a:rPr lang="en-US" altLang="ja-JP" sz="900" dirty="0"/>
              <a:t>http://en.wikipedia.org/wiki/Mozilla_Foundation</a:t>
            </a:r>
            <a:endParaRPr lang="ja-JP" altLang="en-US" sz="900" dirty="0"/>
          </a:p>
        </p:txBody>
      </p:sp>
      <p:sp>
        <p:nvSpPr>
          <p:cNvPr id="4" name="正方形/長方形 3"/>
          <p:cNvSpPr/>
          <p:nvPr/>
        </p:nvSpPr>
        <p:spPr>
          <a:xfrm>
            <a:off x="1078215" y="6059016"/>
            <a:ext cx="2646040" cy="230832"/>
          </a:xfrm>
          <a:prstGeom prst="rect">
            <a:avLst/>
          </a:prstGeom>
        </p:spPr>
        <p:txBody>
          <a:bodyPr wrap="square">
            <a:spAutoFit/>
          </a:bodyPr>
          <a:lstStyle/>
          <a:p>
            <a:r>
              <a:rPr lang="en-US" altLang="ja-JP" sz="900" dirty="0"/>
              <a:t>http://www.linuxfoundation.org/about/members</a:t>
            </a:r>
            <a:endParaRPr lang="ja-JP" altLang="en-US" sz="900" dirty="0"/>
          </a:p>
        </p:txBody>
      </p:sp>
      <p:sp>
        <p:nvSpPr>
          <p:cNvPr id="5" name="正方形/長方形 4"/>
          <p:cNvSpPr/>
          <p:nvPr/>
        </p:nvSpPr>
        <p:spPr>
          <a:xfrm>
            <a:off x="5409173" y="6246440"/>
            <a:ext cx="2574032" cy="230832"/>
          </a:xfrm>
          <a:prstGeom prst="rect">
            <a:avLst/>
          </a:prstGeom>
        </p:spPr>
        <p:txBody>
          <a:bodyPr wrap="square">
            <a:spAutoFit/>
          </a:bodyPr>
          <a:lstStyle/>
          <a:p>
            <a:r>
              <a:rPr lang="en-US" altLang="ja-JP" sz="900"/>
              <a:t>http://www.apache.org/foundation/thanks.html</a:t>
            </a:r>
            <a:endParaRPr lang="ja-JP" altLang="en-US" sz="90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9164" y="2790056"/>
            <a:ext cx="1854049" cy="338437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2736"/>
            <a:ext cx="4299430" cy="47729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3" y="1052737"/>
            <a:ext cx="4231360" cy="12057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83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オープンソースのビジネスモデル</a:t>
            </a:r>
            <a:endParaRPr kumimoji="1" lang="ja-JP" altLang="en-US" dirty="0"/>
          </a:p>
        </p:txBody>
      </p:sp>
      <p:sp>
        <p:nvSpPr>
          <p:cNvPr id="4" name="角丸四角形 3"/>
          <p:cNvSpPr/>
          <p:nvPr/>
        </p:nvSpPr>
        <p:spPr bwMode="auto">
          <a:xfrm>
            <a:off x="251520" y="116563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コミュニティモデル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ボランティアベースのコミュニティを企業の開発者が支援</a:t>
            </a:r>
          </a:p>
        </p:txBody>
      </p:sp>
      <p:grpSp>
        <p:nvGrpSpPr>
          <p:cNvPr id="17" name="グループ化 16"/>
          <p:cNvGrpSpPr/>
          <p:nvPr/>
        </p:nvGrpSpPr>
        <p:grpSpPr>
          <a:xfrm>
            <a:off x="3308669" y="1165636"/>
            <a:ext cx="4359675" cy="4392488"/>
            <a:chOff x="3380677" y="1412776"/>
            <a:chExt cx="4359675" cy="4392488"/>
          </a:xfrm>
        </p:grpSpPr>
        <p:sp>
          <p:nvSpPr>
            <p:cNvPr id="7" name="角丸四角形 6"/>
            <p:cNvSpPr/>
            <p:nvPr/>
          </p:nvSpPr>
          <p:spPr bwMode="auto">
            <a:xfrm>
              <a:off x="4427984" y="3933056"/>
              <a:ext cx="3312368" cy="187220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デュアルライセンスモデル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一つのソフトウェアをオープンソースと商用</a:t>
              </a:r>
              <a:r>
                <a:rPr kumimoji="0" lang="en-US" altLang="ja-JP" sz="1600" b="0" i="0" u="none" strike="noStrike" cap="none" normalizeH="0" dirty="0" smtClean="0">
                  <a:ln>
                    <a:noFill/>
                  </a:ln>
                  <a:solidFill>
                    <a:schemeClr val="bg1"/>
                  </a:solidFill>
                  <a:effectLst/>
                  <a:latin typeface="+mn-lt"/>
                  <a:ea typeface="+mn-ea"/>
                </a:rPr>
                <a:t>/</a:t>
              </a:r>
              <a:r>
                <a:rPr kumimoji="0" lang="ja-JP" altLang="en-US" sz="1600" b="0" i="0" u="none" strike="noStrike" cap="none" normalizeH="0" dirty="0" smtClean="0">
                  <a:ln>
                    <a:noFill/>
                  </a:ln>
                  <a:solidFill>
                    <a:schemeClr val="bg1"/>
                  </a:solidFill>
                  <a:effectLst/>
                  <a:latin typeface="+mn-lt"/>
                  <a:ea typeface="+mn-ea"/>
                </a:rPr>
                <a:t>有償サブスクリプションなどの複数の方式で提供</a:t>
              </a:r>
            </a:p>
          </p:txBody>
        </p:sp>
        <p:sp>
          <p:nvSpPr>
            <p:cNvPr id="13" name="右矢印 12"/>
            <p:cNvSpPr/>
            <p:nvPr/>
          </p:nvSpPr>
          <p:spPr bwMode="auto">
            <a:xfrm rot="2540797">
              <a:off x="3380677" y="3263608"/>
              <a:ext cx="131231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4427984" y="1412776"/>
              <a:ext cx="3312368" cy="1872208"/>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ファウンデーションモデル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企業が資金を提供してコミュニティを組織化し、開発を推進</a:t>
              </a:r>
            </a:p>
          </p:txBody>
        </p:sp>
        <p:sp>
          <p:nvSpPr>
            <p:cNvPr id="8" name="右矢印 7"/>
            <p:cNvSpPr/>
            <p:nvPr/>
          </p:nvSpPr>
          <p:spPr bwMode="auto">
            <a:xfrm>
              <a:off x="3563888" y="195283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18" name="グループ化 17"/>
          <p:cNvGrpSpPr/>
          <p:nvPr/>
        </p:nvGrpSpPr>
        <p:grpSpPr>
          <a:xfrm>
            <a:off x="251520" y="2610683"/>
            <a:ext cx="4176464" cy="2947441"/>
            <a:chOff x="323528" y="2857823"/>
            <a:chExt cx="4176464" cy="2947441"/>
          </a:xfrm>
        </p:grpSpPr>
        <p:sp>
          <p:nvSpPr>
            <p:cNvPr id="6" name="角丸四角形 5"/>
            <p:cNvSpPr/>
            <p:nvPr/>
          </p:nvSpPr>
          <p:spPr bwMode="auto">
            <a:xfrm>
              <a:off x="323528" y="3933056"/>
              <a:ext cx="3312368" cy="187220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単独開発モデル</a:t>
              </a: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dirty="0">
                  <a:solidFill>
                    <a:schemeClr val="bg1"/>
                  </a:solidFill>
                  <a:latin typeface="+mn-lt"/>
                  <a:ea typeface="+mn-ea"/>
                </a:rPr>
                <a:t>企業</a:t>
              </a:r>
              <a:r>
                <a:rPr kumimoji="0" lang="ja-JP" altLang="en-US" dirty="0" smtClean="0">
                  <a:solidFill>
                    <a:schemeClr val="bg1"/>
                  </a:solidFill>
                  <a:latin typeface="+mn-lt"/>
                  <a:ea typeface="+mn-ea"/>
                </a:rPr>
                <a:t>が自社技術をオープン化して提供</a:t>
              </a:r>
              <a:endParaRPr kumimoji="0" lang="ja-JP" altLang="en-US" b="0" i="0" u="none" strike="noStrike" cap="none" normalizeH="0" dirty="0" smtClean="0">
                <a:ln>
                  <a:noFill/>
                </a:ln>
                <a:solidFill>
                  <a:schemeClr val="bg1"/>
                </a:solidFill>
                <a:effectLst/>
                <a:latin typeface="+mn-lt"/>
                <a:ea typeface="+mn-ea"/>
              </a:endParaRPr>
            </a:p>
          </p:txBody>
        </p:sp>
        <p:sp>
          <p:nvSpPr>
            <p:cNvPr id="9" name="右矢印 8"/>
            <p:cNvSpPr/>
            <p:nvPr/>
          </p:nvSpPr>
          <p:spPr bwMode="auto">
            <a:xfrm>
              <a:off x="3563888" y="4473116"/>
              <a:ext cx="936104"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10" name="右矢印 9"/>
            <p:cNvSpPr/>
            <p:nvPr/>
          </p:nvSpPr>
          <p:spPr bwMode="auto">
            <a:xfrm rot="18873155">
              <a:off x="3356390" y="3137604"/>
              <a:ext cx="1351649"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grpSp>
        <p:nvGrpSpPr>
          <p:cNvPr id="22" name="グループ化 21"/>
          <p:cNvGrpSpPr/>
          <p:nvPr/>
        </p:nvGrpSpPr>
        <p:grpSpPr>
          <a:xfrm>
            <a:off x="7596336" y="1165636"/>
            <a:ext cx="1296144" cy="4392488"/>
            <a:chOff x="7596336" y="1412776"/>
            <a:chExt cx="1296144" cy="4392488"/>
          </a:xfrm>
        </p:grpSpPr>
        <p:sp>
          <p:nvSpPr>
            <p:cNvPr id="20" name="角丸四角形 19"/>
            <p:cNvSpPr/>
            <p:nvPr/>
          </p:nvSpPr>
          <p:spPr bwMode="auto">
            <a:xfrm>
              <a:off x="8006604" y="1412776"/>
              <a:ext cx="885876" cy="4392488"/>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vert270"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ディストリビューション</a:t>
              </a:r>
              <a:endParaRPr kumimoji="0" lang="en-US" altLang="ja-JP"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サブスクリプション</a:t>
              </a:r>
            </a:p>
          </p:txBody>
        </p:sp>
        <p:sp>
          <p:nvSpPr>
            <p:cNvPr id="19" name="右矢印 18"/>
            <p:cNvSpPr/>
            <p:nvPr/>
          </p:nvSpPr>
          <p:spPr bwMode="auto">
            <a:xfrm>
              <a:off x="7596336" y="195283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1" name="右矢印 20"/>
            <p:cNvSpPr/>
            <p:nvPr/>
          </p:nvSpPr>
          <p:spPr bwMode="auto">
            <a:xfrm>
              <a:off x="7596336" y="4473116"/>
              <a:ext cx="504056" cy="792088"/>
            </a:xfrm>
            <a:prstGeom prst="rightArrow">
              <a:avLst/>
            </a:prstGeom>
            <a:solidFill>
              <a:srgbClr val="FFC000"/>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sp>
        <p:nvSpPr>
          <p:cNvPr id="23" name="角丸四角形 22"/>
          <p:cNvSpPr/>
          <p:nvPr/>
        </p:nvSpPr>
        <p:spPr bwMode="auto">
          <a:xfrm>
            <a:off x="263876" y="5718764"/>
            <a:ext cx="8628603" cy="620251"/>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sz="2800" dirty="0" smtClean="0">
                <a:solidFill>
                  <a:schemeClr val="bg1"/>
                </a:solidFill>
                <a:latin typeface="HGP創英角ｺﾞｼｯｸUB" panose="020B0900000000000000" pitchFamily="50" charset="-128"/>
                <a:ea typeface="HGP創英角ｺﾞｼｯｸUB" panose="020B0900000000000000" pitchFamily="50" charset="-128"/>
              </a:rPr>
              <a:t>開発・サポート基盤の安定＝安心して利用可能</a:t>
            </a:r>
            <a:endParaRPr kumimoji="0" lang="en-US" altLang="ja-JP" sz="2800" dirty="0" smtClean="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5572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様々なオープン</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5395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Open Compute Project</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pic>
        <p:nvPicPr>
          <p:cNvPr id="2050" name="Picture 2" descr="C:\Users\SHOJIO~1\AppData\Local\Temp\ScreenCli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16" y="1047750"/>
            <a:ext cx="7523849" cy="516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39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オープン戦略</a:t>
            </a:r>
            <a:endParaRPr kumimoji="1" lang="ja-JP" altLang="en-US" dirty="0"/>
          </a:p>
        </p:txBody>
      </p:sp>
      <p:sp>
        <p:nvSpPr>
          <p:cNvPr id="3" name="下矢印 2"/>
          <p:cNvSpPr/>
          <p:nvPr/>
        </p:nvSpPr>
        <p:spPr>
          <a:xfrm>
            <a:off x="3111690" y="3001180"/>
            <a:ext cx="2893325" cy="1364776"/>
          </a:xfrm>
          <a:prstGeom prst="downArrow">
            <a:avLst>
              <a:gd name="adj1" fmla="val 50000"/>
              <a:gd name="adj2" fmla="val 15606"/>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角丸四角形 3"/>
          <p:cNvSpPr/>
          <p:nvPr/>
        </p:nvSpPr>
        <p:spPr bwMode="auto">
          <a:xfrm>
            <a:off x="476250" y="1033727"/>
            <a:ext cx="8134350" cy="1905000"/>
          </a:xfrm>
          <a:prstGeom prst="roundRect">
            <a:avLst>
              <a:gd name="adj" fmla="val 0"/>
            </a:avLst>
          </a:prstGeom>
          <a:solidFill>
            <a:schemeClr val="bg1">
              <a:lumMod val="75000"/>
              <a:alpha val="61000"/>
            </a:scheme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角丸四角形 4"/>
          <p:cNvSpPr/>
          <p:nvPr/>
        </p:nvSpPr>
        <p:spPr bwMode="auto">
          <a:xfrm>
            <a:off x="457200" y="4406900"/>
            <a:ext cx="8153400" cy="1905000"/>
          </a:xfrm>
          <a:prstGeom prst="roundRect">
            <a:avLst>
              <a:gd name="adj" fmla="val 0"/>
            </a:avLst>
          </a:prstGeom>
          <a:solidFill>
            <a:srgbClr val="FFFF00">
              <a:alpha val="61000"/>
            </a:srgbClr>
          </a:solidFill>
          <a:ln w="19050" cap="flat" cmpd="sng" algn="ctr">
            <a:no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角丸四角形 5"/>
          <p:cNvSpPr/>
          <p:nvPr/>
        </p:nvSpPr>
        <p:spPr bwMode="auto">
          <a:xfrm>
            <a:off x="2970213" y="12013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自社技術による顧客の囲い込み</a:t>
            </a:r>
          </a:p>
        </p:txBody>
      </p:sp>
      <p:sp>
        <p:nvSpPr>
          <p:cNvPr id="7" name="角丸四角形 6"/>
          <p:cNvSpPr/>
          <p:nvPr/>
        </p:nvSpPr>
        <p:spPr bwMode="auto">
          <a:xfrm>
            <a:off x="2970213" y="17347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特許などによる技術の保護</a:t>
            </a:r>
          </a:p>
        </p:txBody>
      </p:sp>
      <p:sp>
        <p:nvSpPr>
          <p:cNvPr id="8" name="角丸四角形 7"/>
          <p:cNvSpPr/>
          <p:nvPr/>
        </p:nvSpPr>
        <p:spPr bwMode="auto">
          <a:xfrm>
            <a:off x="2970213" y="2268110"/>
            <a:ext cx="3200400" cy="475715"/>
          </a:xfrm>
          <a:prstGeom prst="roundRect">
            <a:avLst>
              <a:gd name="adj" fmla="val 5000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自社のみで利益を独占</a:t>
            </a:r>
          </a:p>
        </p:txBody>
      </p:sp>
      <p:sp>
        <p:nvSpPr>
          <p:cNvPr id="9" name="角丸四角形 8"/>
          <p:cNvSpPr/>
          <p:nvPr/>
        </p:nvSpPr>
        <p:spPr bwMode="auto">
          <a:xfrm>
            <a:off x="2970213" y="46169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外部のリソースを積極活用</a:t>
            </a:r>
          </a:p>
        </p:txBody>
      </p:sp>
      <p:sp>
        <p:nvSpPr>
          <p:cNvPr id="10" name="角丸四角形 9"/>
          <p:cNvSpPr/>
          <p:nvPr/>
        </p:nvSpPr>
        <p:spPr bwMode="auto">
          <a:xfrm>
            <a:off x="2970213" y="51503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自社で全てを開発する必要</a:t>
            </a:r>
            <a:r>
              <a:rPr kumimoji="0" lang="ja-JP" altLang="en-US" sz="1400" dirty="0" smtClean="0">
                <a:solidFill>
                  <a:schemeClr val="bg1"/>
                </a:solidFill>
                <a:latin typeface="Arial" charset="0"/>
                <a:ea typeface="HG丸ｺﾞｼｯｸM-PRO" pitchFamily="50" charset="-128"/>
              </a:rPr>
              <a:t>は無い</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1" name="角丸四角形 10"/>
          <p:cNvSpPr/>
          <p:nvPr/>
        </p:nvSpPr>
        <p:spPr bwMode="auto">
          <a:xfrm>
            <a:off x="2970213" y="5683785"/>
            <a:ext cx="3200400" cy="475715"/>
          </a:xfrm>
          <a:prstGeom prst="roundRect">
            <a:avLst>
              <a:gd name="adj" fmla="val 5000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charset="0"/>
                <a:ea typeface="HG丸ｺﾞｼｯｸM-PRO" pitchFamily="50" charset="-128"/>
              </a:rPr>
              <a:t>スモールスタート</a:t>
            </a:r>
            <a:r>
              <a:rPr kumimoji="0" lang="ja-JP" altLang="en-US" sz="1400" dirty="0" smtClean="0">
                <a:solidFill>
                  <a:schemeClr val="bg1"/>
                </a:solidFill>
                <a:latin typeface="Arial" charset="0"/>
                <a:ea typeface="HG丸ｺﾞｼｯｸM-PRO" pitchFamily="50" charset="-128"/>
              </a:rPr>
              <a:t>が可能</a:t>
            </a:r>
            <a:endParaRPr kumimoji="0" lang="ja-JP" altLang="en-US" sz="14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2" name="角丸四角形 11"/>
          <p:cNvSpPr/>
          <p:nvPr/>
        </p:nvSpPr>
        <p:spPr bwMode="auto">
          <a:xfrm>
            <a:off x="2724150" y="3244564"/>
            <a:ext cx="3740150" cy="685800"/>
          </a:xfrm>
          <a:prstGeom prst="roundRect">
            <a:avLst>
              <a:gd name="adj"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オープン化</a:t>
            </a:r>
          </a:p>
        </p:txBody>
      </p:sp>
      <p:sp>
        <p:nvSpPr>
          <p:cNvPr id="13" name="テキスト ボックス 12"/>
          <p:cNvSpPr txBox="1"/>
          <p:nvPr/>
        </p:nvSpPr>
        <p:spPr>
          <a:xfrm>
            <a:off x="876300" y="1479550"/>
            <a:ext cx="1600200" cy="1015663"/>
          </a:xfrm>
          <a:prstGeom prst="rect">
            <a:avLst/>
          </a:prstGeom>
          <a:noFill/>
        </p:spPr>
        <p:txBody>
          <a:bodyPr wrap="square" rtlCol="0">
            <a:spAutoFit/>
          </a:bodyPr>
          <a:lstStyle/>
          <a:p>
            <a:pPr algn="ctr"/>
            <a:r>
              <a:rPr kumimoji="1" lang="ja-JP" altLang="en-US" sz="2400" dirty="0" smtClean="0">
                <a:solidFill>
                  <a:srgbClr val="800000"/>
                </a:solidFill>
                <a:effectLst/>
                <a:latin typeface="HGP創英角ｺﾞｼｯｸUB"/>
                <a:ea typeface="HGP創英角ｺﾞｼｯｸUB"/>
                <a:cs typeface="HGP創英角ｺﾞｼｯｸUB"/>
              </a:rPr>
              <a:t>かつての</a:t>
            </a:r>
          </a:p>
          <a:p>
            <a:pPr algn="ctr"/>
            <a:r>
              <a:rPr kumimoji="1" lang="ja-JP" altLang="en-US" sz="3600" dirty="0" smtClean="0">
                <a:solidFill>
                  <a:srgbClr val="800000"/>
                </a:solidFill>
                <a:effectLst/>
                <a:latin typeface="HGP創英角ｺﾞｼｯｸUB"/>
                <a:ea typeface="HGP創英角ｺﾞｼｯｸUB"/>
                <a:cs typeface="HGP創英角ｺﾞｼｯｸUB"/>
              </a:rPr>
              <a:t>常識</a:t>
            </a:r>
            <a:endParaRPr kumimoji="1" lang="ja-JP" altLang="en-US" sz="3600" dirty="0">
              <a:solidFill>
                <a:srgbClr val="800000"/>
              </a:solidFill>
              <a:effectLst/>
              <a:latin typeface="HGP創英角ｺﾞｼｯｸUB"/>
              <a:ea typeface="HGP創英角ｺﾞｼｯｸUB"/>
              <a:cs typeface="HGP創英角ｺﾞｼｯｸUB"/>
            </a:endParaRPr>
          </a:p>
        </p:txBody>
      </p:sp>
      <p:sp>
        <p:nvSpPr>
          <p:cNvPr id="14" name="テキスト ボックス 13"/>
          <p:cNvSpPr txBox="1"/>
          <p:nvPr/>
        </p:nvSpPr>
        <p:spPr>
          <a:xfrm>
            <a:off x="6247858" y="5060664"/>
            <a:ext cx="2362742" cy="646331"/>
          </a:xfrm>
          <a:prstGeom prst="rect">
            <a:avLst/>
          </a:prstGeom>
          <a:noFill/>
        </p:spPr>
        <p:txBody>
          <a:bodyPr wrap="square" rtlCol="0">
            <a:spAutoFit/>
          </a:bodyPr>
          <a:lstStyle/>
          <a:p>
            <a:pPr marL="342900" indent="-342900">
              <a:buFont typeface="Wingdings" charset="2"/>
              <a:buChar char="v"/>
            </a:pPr>
            <a:r>
              <a:rPr kumimoji="1" lang="ja-JP" altLang="en-US" sz="1200" dirty="0" smtClean="0">
                <a:solidFill>
                  <a:srgbClr val="0000FF"/>
                </a:solidFill>
                <a:effectLst/>
              </a:rPr>
              <a:t>オープンソース・ソフトウエア</a:t>
            </a:r>
          </a:p>
          <a:p>
            <a:pPr marL="342900" indent="-342900">
              <a:buFont typeface="Wingdings" charset="2"/>
              <a:buChar char="v"/>
            </a:pPr>
            <a:r>
              <a:rPr kumimoji="1" lang="ja-JP" altLang="en-US" sz="1200" dirty="0" smtClean="0">
                <a:solidFill>
                  <a:srgbClr val="0000FF"/>
                </a:solidFill>
                <a:effectLst/>
              </a:rPr>
              <a:t>オープン・データ</a:t>
            </a:r>
          </a:p>
          <a:p>
            <a:pPr marL="342900" indent="-342900">
              <a:buFont typeface="Wingdings" charset="2"/>
              <a:buChar char="v"/>
            </a:pPr>
            <a:r>
              <a:rPr lang="ja-JP" altLang="en-US" sz="1200" dirty="0" smtClean="0">
                <a:solidFill>
                  <a:srgbClr val="0000FF"/>
                </a:solidFill>
              </a:rPr>
              <a:t>オープン・ハードウェア</a:t>
            </a:r>
            <a:endParaRPr kumimoji="1" lang="en-US" altLang="ja-JP" sz="1200" dirty="0" smtClean="0">
              <a:solidFill>
                <a:srgbClr val="0000FF"/>
              </a:solidFill>
              <a:effectLst/>
            </a:endParaRPr>
          </a:p>
        </p:txBody>
      </p:sp>
      <p:sp>
        <p:nvSpPr>
          <p:cNvPr id="15" name="テキスト ボックス 14"/>
          <p:cNvSpPr txBox="1"/>
          <p:nvPr/>
        </p:nvSpPr>
        <p:spPr>
          <a:xfrm>
            <a:off x="615950" y="4978400"/>
            <a:ext cx="2108200" cy="861774"/>
          </a:xfrm>
          <a:prstGeom prst="rect">
            <a:avLst/>
          </a:prstGeom>
          <a:noFill/>
        </p:spPr>
        <p:txBody>
          <a:bodyPr wrap="square" rtlCol="0">
            <a:spAutoFit/>
          </a:bodyPr>
          <a:lstStyle/>
          <a:p>
            <a:pPr algn="ctr"/>
            <a:r>
              <a:rPr kumimoji="1" lang="ja-JP" altLang="en-US" dirty="0" smtClean="0">
                <a:solidFill>
                  <a:srgbClr val="0000FF"/>
                </a:solidFill>
                <a:effectLst/>
                <a:latin typeface="HGP創英角ｺﾞｼｯｸUB"/>
                <a:ea typeface="HGP創英角ｺﾞｼｯｸUB"/>
                <a:cs typeface="HGP創英角ｺﾞｼｯｸUB"/>
              </a:rPr>
              <a:t>クラウド</a:t>
            </a:r>
            <a:r>
              <a:rPr lang="ja-JP" altLang="en-US" dirty="0" smtClean="0">
                <a:solidFill>
                  <a:srgbClr val="0000FF"/>
                </a:solidFill>
                <a:latin typeface="HGP創英角ｺﾞｼｯｸUB"/>
                <a:ea typeface="HGP創英角ｺﾞｼｯｸUB"/>
                <a:cs typeface="HGP創英角ｺﾞｼｯｸUB"/>
              </a:rPr>
              <a:t>時代</a:t>
            </a:r>
            <a:r>
              <a:rPr kumimoji="1" lang="ja-JP" altLang="en-US" dirty="0" smtClean="0">
                <a:solidFill>
                  <a:srgbClr val="0000FF"/>
                </a:solidFill>
                <a:effectLst/>
                <a:latin typeface="HGP創英角ｺﾞｼｯｸUB"/>
                <a:ea typeface="HGP創英角ｺﾞｼｯｸUB"/>
                <a:cs typeface="HGP創英角ｺﾞｼｯｸUB"/>
              </a:rPr>
              <a:t>の</a:t>
            </a:r>
          </a:p>
          <a:p>
            <a:pPr algn="ctr"/>
            <a:r>
              <a:rPr kumimoji="1" lang="ja-JP" altLang="en-US" sz="3200" dirty="0" smtClean="0">
                <a:solidFill>
                  <a:srgbClr val="0000FF"/>
                </a:solidFill>
                <a:effectLst/>
                <a:latin typeface="HGP創英角ｺﾞｼｯｸUB"/>
                <a:ea typeface="HGP創英角ｺﾞｼｯｸUB"/>
                <a:cs typeface="HGP創英角ｺﾞｼｯｸUB"/>
              </a:rPr>
              <a:t>常識</a:t>
            </a:r>
            <a:endParaRPr kumimoji="1" lang="ja-JP" altLang="en-US" sz="3200" dirty="0">
              <a:solidFill>
                <a:srgbClr val="0000FF"/>
              </a:solidFill>
              <a:effectLst/>
              <a:latin typeface="HGP創英角ｺﾞｼｯｸUB"/>
              <a:ea typeface="HGP創英角ｺﾞｼｯｸUB"/>
              <a:cs typeface="HGP創英角ｺﾞｼｯｸUB"/>
            </a:endParaRPr>
          </a:p>
        </p:txBody>
      </p:sp>
      <p:sp>
        <p:nvSpPr>
          <p:cNvPr id="16" name="テキスト ボックス 15"/>
          <p:cNvSpPr txBox="1"/>
          <p:nvPr/>
        </p:nvSpPr>
        <p:spPr>
          <a:xfrm>
            <a:off x="6247858" y="1621779"/>
            <a:ext cx="2362742" cy="646331"/>
          </a:xfrm>
          <a:prstGeom prst="rect">
            <a:avLst/>
          </a:prstGeom>
          <a:noFill/>
        </p:spPr>
        <p:txBody>
          <a:bodyPr wrap="square" rtlCol="0">
            <a:spAutoFit/>
          </a:bodyPr>
          <a:lstStyle/>
          <a:p>
            <a:pPr marL="342900" indent="-342900">
              <a:buFont typeface="Wingdings" charset="2"/>
              <a:buChar char="v"/>
            </a:pPr>
            <a:r>
              <a:rPr lang="ja-JP" altLang="en-US" sz="1200" dirty="0" smtClean="0">
                <a:solidFill>
                  <a:srgbClr val="0000FF"/>
                </a:solidFill>
              </a:rPr>
              <a:t>プロプライエタリ・ソフトウェア</a:t>
            </a:r>
            <a:endParaRPr kumimoji="1" lang="ja-JP" altLang="en-US" sz="1200" dirty="0" smtClean="0">
              <a:solidFill>
                <a:srgbClr val="0000FF"/>
              </a:solidFill>
              <a:effectLst/>
            </a:endParaRPr>
          </a:p>
          <a:p>
            <a:pPr marL="342900" indent="-342900">
              <a:buFont typeface="Wingdings" charset="2"/>
              <a:buChar char="v"/>
            </a:pPr>
            <a:r>
              <a:rPr lang="ja-JP" altLang="en-US" sz="1200" dirty="0" smtClean="0">
                <a:solidFill>
                  <a:srgbClr val="0000FF"/>
                </a:solidFill>
              </a:rPr>
              <a:t>独自アーキテクチャ</a:t>
            </a:r>
            <a:endParaRPr lang="ja-JP" altLang="en-US" sz="1200" dirty="0">
              <a:solidFill>
                <a:srgbClr val="0000FF"/>
              </a:solidFill>
            </a:endParaRPr>
          </a:p>
          <a:p>
            <a:pPr marL="342900" indent="-342900">
              <a:buFont typeface="Wingdings" charset="2"/>
              <a:buChar char="v"/>
            </a:pPr>
            <a:r>
              <a:rPr lang="ja-JP" altLang="en-US" sz="1200" dirty="0" smtClean="0">
                <a:solidFill>
                  <a:srgbClr val="0000FF"/>
                </a:solidFill>
              </a:rPr>
              <a:t>ファミリー化戦略</a:t>
            </a:r>
          </a:p>
        </p:txBody>
      </p:sp>
    </p:spTree>
    <p:extLst>
      <p:ext uri="{BB962C8B-B14F-4D97-AF65-F5344CB8AC3E}">
        <p14:creationId xmlns:p14="http://schemas.microsoft.com/office/powerpoint/2010/main" val="1734942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Open Source Hardware</a:t>
            </a:r>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52736"/>
            <a:ext cx="78486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SI logo 100x117 for use on ligh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41934"/>
            <a:ext cx="95250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oshwlogo.com/logos/oshw-logo-2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83" y="4941168"/>
            <a:ext cx="1440160" cy="1515958"/>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bwMode="auto">
          <a:xfrm>
            <a:off x="3851920" y="5118212"/>
            <a:ext cx="4536504" cy="1047091"/>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ja-JP" altLang="en-US" sz="1600">
                <a:solidFill>
                  <a:schemeClr val="bg1"/>
                </a:solidFill>
                <a:latin typeface="+mn-lt"/>
                <a:ea typeface="+mn-ea"/>
              </a:rPr>
              <a:t>マシンやデバイスなどの物理的なハードを対象に、設計が一般に公開されており、誰もが作成、改変、頒布、利用できるもの</a:t>
            </a:r>
            <a:endParaRPr kumimoji="0" lang="ja-JP" altLang="en-US" sz="1600" b="0" i="0" u="none" strike="noStrike" cap="none" normalizeH="0" smtClean="0">
              <a:ln>
                <a:noFill/>
              </a:ln>
              <a:solidFill>
                <a:schemeClr val="bg1"/>
              </a:solidFill>
              <a:effectLst/>
              <a:latin typeface="+mn-lt"/>
              <a:ea typeface="+mn-ea"/>
            </a:endParaRPr>
          </a:p>
        </p:txBody>
      </p:sp>
      <p:sp>
        <p:nvSpPr>
          <p:cNvPr id="3" name="正方形/長方形 2"/>
          <p:cNvSpPr/>
          <p:nvPr/>
        </p:nvSpPr>
        <p:spPr>
          <a:xfrm>
            <a:off x="6300192" y="4725144"/>
            <a:ext cx="2146742" cy="253916"/>
          </a:xfrm>
          <a:prstGeom prst="rect">
            <a:avLst/>
          </a:prstGeom>
        </p:spPr>
        <p:txBody>
          <a:bodyPr wrap="none">
            <a:spAutoFit/>
          </a:bodyPr>
          <a:lstStyle/>
          <a:p>
            <a:r>
              <a:rPr lang="en-US" altLang="ja-JP" sz="1050"/>
              <a:t>http://freedomdefined.org/OSHW</a:t>
            </a:r>
            <a:endParaRPr lang="ja-JP" altLang="en-US" sz="1050"/>
          </a:p>
        </p:txBody>
      </p:sp>
    </p:spTree>
    <p:extLst>
      <p:ext uri="{BB962C8B-B14F-4D97-AF65-F5344CB8AC3E}">
        <p14:creationId xmlns:p14="http://schemas.microsoft.com/office/powerpoint/2010/main" val="664708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a:t>
            </a:r>
            <a:endParaRPr kumimoji="1" lang="ja-JP" altLang="en-US" dirty="0"/>
          </a:p>
        </p:txBody>
      </p:sp>
      <p:pic>
        <p:nvPicPr>
          <p:cNvPr id="5122" name="Picture 2" descr="C:\Users\SHOJIO~1\AppData\Local\Temp\ScreenCli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37304"/>
            <a:ext cx="4032448" cy="3494527"/>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39553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特定のデータが、一切の著作権、特許などの制御メカニズムの制限なしで、全ての人が望むように利用・再掲載できるような形で入手できるべきであるという</a:t>
            </a:r>
            <a:r>
              <a:rPr kumimoji="0" lang="ja-JP" altLang="en-US" dirty="0" smtClean="0">
                <a:solidFill>
                  <a:schemeClr val="bg1"/>
                </a:solidFill>
                <a:latin typeface="+mn-lt"/>
                <a:ea typeface="+mn-ea"/>
              </a:rPr>
              <a:t>アイデア </a:t>
            </a:r>
            <a:r>
              <a:rPr kumimoji="0" lang="en-US" altLang="ja-JP" dirty="0" smtClean="0">
                <a:solidFill>
                  <a:schemeClr val="bg1"/>
                </a:solidFill>
                <a:latin typeface="+mn-lt"/>
                <a:ea typeface="+mn-ea"/>
              </a:rPr>
              <a:t>(Wikipedia)</a:t>
            </a:r>
            <a:endParaRPr kumimoji="0" lang="ja-JP" altLang="en-US" dirty="0">
              <a:solidFill>
                <a:schemeClr val="bg1"/>
              </a:solidFill>
              <a:latin typeface="+mn-lt"/>
              <a:ea typeface="+mn-ea"/>
            </a:endParaRPr>
          </a:p>
        </p:txBody>
      </p:sp>
      <p:sp>
        <p:nvSpPr>
          <p:cNvPr id="4" name="正方形/長方形 3"/>
          <p:cNvSpPr/>
          <p:nvPr/>
        </p:nvSpPr>
        <p:spPr bwMode="auto">
          <a:xfrm>
            <a:off x="4716016" y="1124744"/>
            <a:ext cx="4032448" cy="172819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行政や公的機関などが業務で蓄積した情報を、利用しやすい形で広く公開</a:t>
            </a:r>
            <a:r>
              <a:rPr kumimoji="0" lang="ja-JP" altLang="en-US" dirty="0" smtClean="0">
                <a:solidFill>
                  <a:schemeClr val="bg1"/>
                </a:solidFill>
                <a:latin typeface="+mn-lt"/>
                <a:ea typeface="+mn-ea"/>
              </a:rPr>
              <a:t>する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日経コンピュータ</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
        <p:nvSpPr>
          <p:cNvPr id="6" name="正方形/長方形 5"/>
          <p:cNvSpPr/>
          <p:nvPr/>
        </p:nvSpPr>
        <p:spPr bwMode="auto">
          <a:xfrm>
            <a:off x="4716016" y="3037304"/>
            <a:ext cx="4032448" cy="111177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気象庁</a:t>
            </a:r>
            <a:endParaRPr kumimoji="0" lang="en-US" altLang="ja-JP" sz="2800" dirty="0" smtClean="0">
              <a:solidFill>
                <a:schemeClr val="bg1"/>
              </a:solidFill>
              <a:latin typeface="+mn-lt"/>
              <a:ea typeface="+mn-ea"/>
            </a:endParaRPr>
          </a:p>
          <a:p>
            <a:pPr algn="ctr">
              <a:spcBef>
                <a:spcPct val="20000"/>
              </a:spcBef>
            </a:pPr>
            <a:r>
              <a:rPr kumimoji="0" lang="en-US" altLang="ja-JP" dirty="0">
                <a:solidFill>
                  <a:schemeClr val="bg1"/>
                </a:solidFill>
                <a:latin typeface="+mn-lt"/>
                <a:ea typeface="+mn-ea"/>
              </a:rPr>
              <a:t>2013</a:t>
            </a:r>
            <a:r>
              <a:rPr kumimoji="0" lang="ja-JP" altLang="en-US" dirty="0">
                <a:solidFill>
                  <a:schemeClr val="bg1"/>
                </a:solidFill>
                <a:latin typeface="+mn-lt"/>
                <a:ea typeface="+mn-ea"/>
              </a:rPr>
              <a:t>年</a:t>
            </a:r>
            <a:r>
              <a:rPr kumimoji="0" lang="en-US" altLang="ja-JP" dirty="0">
                <a:solidFill>
                  <a:schemeClr val="bg1"/>
                </a:solidFill>
                <a:latin typeface="+mn-lt"/>
                <a:ea typeface="+mn-ea"/>
              </a:rPr>
              <a:t>5</a:t>
            </a:r>
            <a:r>
              <a:rPr kumimoji="0" lang="ja-JP" altLang="en-US" dirty="0">
                <a:solidFill>
                  <a:schemeClr val="bg1"/>
                </a:solidFill>
                <a:latin typeface="+mn-lt"/>
                <a:ea typeface="+mn-ea"/>
              </a:rPr>
              <a:t>月</a:t>
            </a:r>
            <a:r>
              <a:rPr kumimoji="0" lang="en-US" altLang="ja-JP" dirty="0">
                <a:solidFill>
                  <a:schemeClr val="bg1"/>
                </a:solidFill>
                <a:latin typeface="+mn-lt"/>
                <a:ea typeface="+mn-ea"/>
              </a:rPr>
              <a:t>1</a:t>
            </a:r>
            <a:r>
              <a:rPr kumimoji="0" lang="ja-JP" altLang="en-US" dirty="0" smtClean="0">
                <a:solidFill>
                  <a:schemeClr val="bg1"/>
                </a:solidFill>
                <a:latin typeface="+mn-lt"/>
                <a:ea typeface="+mn-ea"/>
              </a:rPr>
              <a:t>日、過去の気象データを無料で公開</a:t>
            </a:r>
            <a:endParaRPr kumimoji="0" lang="ja-JP" altLang="en-US" dirty="0">
              <a:solidFill>
                <a:schemeClr val="bg1"/>
              </a:solidFill>
              <a:latin typeface="+mn-lt"/>
              <a:ea typeface="+mn-ea"/>
            </a:endParaRPr>
          </a:p>
        </p:txBody>
      </p:sp>
      <p:sp>
        <p:nvSpPr>
          <p:cNvPr id="7" name="正方形/長方形 6"/>
          <p:cNvSpPr/>
          <p:nvPr/>
        </p:nvSpPr>
        <p:spPr bwMode="auto">
          <a:xfrm>
            <a:off x="4716016" y="4293096"/>
            <a:ext cx="4032448"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それまで有料で入手または自社でデータを蓄積していたが、それを無料で利用できるようになった</a:t>
            </a:r>
            <a:endParaRPr kumimoji="0" lang="ja-JP" altLang="en-US" dirty="0">
              <a:solidFill>
                <a:schemeClr val="bg1"/>
              </a:solidFill>
              <a:latin typeface="+mn-lt"/>
              <a:ea typeface="+mn-ea"/>
            </a:endParaRPr>
          </a:p>
        </p:txBody>
      </p:sp>
      <p:sp>
        <p:nvSpPr>
          <p:cNvPr id="8" name="正方形/長方形 7"/>
          <p:cNvSpPr/>
          <p:nvPr/>
        </p:nvSpPr>
        <p:spPr bwMode="auto">
          <a:xfrm>
            <a:off x="4716016" y="5561856"/>
            <a:ext cx="4032448" cy="96997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様々な規模の企業が様々な用途に利用可能→データ再利用の可能性</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501424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クリエイティブ・コモンズ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7"/>
            <a:ext cx="6087709" cy="546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856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「オープン」は損か、得か</a:t>
            </a:r>
            <a:endParaRPr kumimoji="1" lang="ja-JP" altLang="en-US" dirty="0"/>
          </a:p>
        </p:txBody>
      </p:sp>
      <p:sp>
        <p:nvSpPr>
          <p:cNvPr id="4" name="正方形/長方形 3"/>
          <p:cNvSpPr/>
          <p:nvPr/>
        </p:nvSpPr>
        <p:spPr bwMode="auto">
          <a:xfrm>
            <a:off x="611560" y="4221088"/>
            <a:ext cx="399644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アーキテクチャを公開してプラットフォームを握る</a:t>
            </a:r>
          </a:p>
        </p:txBody>
      </p:sp>
      <p:sp>
        <p:nvSpPr>
          <p:cNvPr id="5" name="正方形/長方形 4"/>
          <p:cNvSpPr/>
          <p:nvPr/>
        </p:nvSpPr>
        <p:spPr bwMode="auto">
          <a:xfrm>
            <a:off x="4788024" y="4221088"/>
            <a:ext cx="3816424" cy="201622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成功例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System360</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・プラットフォームと</a:t>
            </a:r>
            <a:r>
              <a:rPr kumimoji="0" lang="ja-JP" altLang="en-US" sz="1400" dirty="0">
                <a:solidFill>
                  <a:schemeClr val="bg1"/>
                </a:solidFill>
                <a:latin typeface="+mn-lt"/>
                <a:ea typeface="+mn-ea"/>
              </a:rPr>
              <a:t>しての</a:t>
            </a:r>
            <a:r>
              <a:rPr kumimoji="0" lang="en-US" altLang="ja-JP" sz="1400" dirty="0" smtClean="0">
                <a:solidFill>
                  <a:schemeClr val="bg1"/>
                </a:solidFill>
                <a:latin typeface="+mn-lt"/>
                <a:ea typeface="+mn-ea"/>
              </a:rPr>
              <a:t>IBM PC/AT</a:t>
            </a: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失敗例</a:t>
            </a:r>
            <a:endParaRPr kumimoji="0" lang="en-US" altLang="ja-JP" sz="20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a:t>
            </a:r>
            <a:r>
              <a:rPr kumimoji="0" lang="en-US" altLang="ja-JP" sz="1400" dirty="0" smtClean="0">
                <a:solidFill>
                  <a:schemeClr val="bg1"/>
                </a:solidFill>
                <a:latin typeface="+mn-lt"/>
                <a:ea typeface="+mn-ea"/>
              </a:rPr>
              <a:t>IBM</a:t>
            </a:r>
            <a:r>
              <a:rPr kumimoji="0" lang="ja-JP" altLang="en-US" sz="1400" dirty="0" smtClean="0">
                <a:solidFill>
                  <a:schemeClr val="bg1"/>
                </a:solidFill>
                <a:latin typeface="+mn-lt"/>
                <a:ea typeface="+mn-ea"/>
              </a:rPr>
              <a:t>にとっての</a:t>
            </a:r>
            <a:r>
              <a:rPr kumimoji="0" lang="en-US" altLang="ja-JP" sz="1400" dirty="0" smtClean="0">
                <a:solidFill>
                  <a:schemeClr val="bg1"/>
                </a:solidFill>
                <a:latin typeface="+mn-lt"/>
                <a:ea typeface="+mn-ea"/>
              </a:rPr>
              <a:t>PC/AT</a:t>
            </a:r>
          </a:p>
        </p:txBody>
      </p:sp>
      <p:sp>
        <p:nvSpPr>
          <p:cNvPr id="7" name="正方形/長方形 6"/>
          <p:cNvSpPr/>
          <p:nvPr/>
        </p:nvSpPr>
        <p:spPr bwMode="auto">
          <a:xfrm>
            <a:off x="611560" y="3429000"/>
            <a:ext cx="7992888" cy="64807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プロプライエタリ</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非公開</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とは反対の戦略</a:t>
            </a:r>
            <a:endParaRPr kumimoji="0" lang="en-US" altLang="ja-JP" sz="2800" dirty="0" smtClean="0">
              <a:solidFill>
                <a:schemeClr val="bg1"/>
              </a:solidFill>
              <a:latin typeface="+mn-lt"/>
              <a:ea typeface="+mn-ea"/>
            </a:endParaRPr>
          </a:p>
        </p:txBody>
      </p:sp>
      <p:sp>
        <p:nvSpPr>
          <p:cNvPr id="9" name="正方形/長方形 8"/>
          <p:cNvSpPr/>
          <p:nvPr/>
        </p:nvSpPr>
        <p:spPr bwMode="auto">
          <a:xfrm>
            <a:off x="611560" y="1124744"/>
            <a:ext cx="7992888" cy="1008112"/>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オープン</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自社技術や仕様・特許などを広く一般に無償または低価格で公開すること</a:t>
            </a:r>
          </a:p>
        </p:txBody>
      </p:sp>
      <p:sp>
        <p:nvSpPr>
          <p:cNvPr id="10" name="正方形/長方形 9"/>
          <p:cNvSpPr/>
          <p:nvPr/>
        </p:nvSpPr>
        <p:spPr bwMode="auto">
          <a:xfrm>
            <a:off x="4788024" y="2300697"/>
            <a:ext cx="381642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他社が周辺機器、アプリを開発してくれる</a:t>
            </a:r>
          </a:p>
        </p:txBody>
      </p:sp>
      <p:sp>
        <p:nvSpPr>
          <p:cNvPr id="13" name="正方形/長方形 12"/>
          <p:cNvSpPr/>
          <p:nvPr/>
        </p:nvSpPr>
        <p:spPr bwMode="auto">
          <a:xfrm>
            <a:off x="611560" y="2297197"/>
            <a:ext cx="3996444"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互換製品によってシェアや利益を落とすリスクがある</a:t>
            </a:r>
          </a:p>
        </p:txBody>
      </p:sp>
    </p:spTree>
    <p:extLst>
      <p:ext uri="{BB962C8B-B14F-4D97-AF65-F5344CB8AC3E}">
        <p14:creationId xmlns:p14="http://schemas.microsoft.com/office/powerpoint/2010/main" val="389526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における「オープン」の歴史</a:t>
            </a:r>
            <a:endParaRPr kumimoji="1" lang="ja-JP" altLang="en-US" dirty="0"/>
          </a:p>
        </p:txBody>
      </p:sp>
      <p:sp>
        <p:nvSpPr>
          <p:cNvPr id="5" name="下矢印 4"/>
          <p:cNvSpPr/>
          <p:nvPr/>
        </p:nvSpPr>
        <p:spPr bwMode="auto">
          <a:xfrm>
            <a:off x="179512" y="1124744"/>
            <a:ext cx="648072" cy="5400600"/>
          </a:xfrm>
          <a:prstGeom prst="downArrow">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角丸四角形 5"/>
          <p:cNvSpPr/>
          <p:nvPr/>
        </p:nvSpPr>
        <p:spPr bwMode="auto">
          <a:xfrm>
            <a:off x="1043608" y="134076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IBM System/360</a:t>
            </a:r>
            <a:endParaRPr kumimoji="0" lang="ja-JP" altLang="en-US" sz="1400" b="0" i="0" u="none" strike="noStrike" cap="none" normalizeH="0" smtClean="0">
              <a:ln>
                <a:noFill/>
              </a:ln>
              <a:solidFill>
                <a:schemeClr val="bg1"/>
              </a:solidFill>
              <a:effectLst/>
              <a:latin typeface="+mn-lt"/>
              <a:ea typeface="+mn-ea"/>
            </a:endParaRPr>
          </a:p>
        </p:txBody>
      </p:sp>
      <p:sp>
        <p:nvSpPr>
          <p:cNvPr id="7" name="角丸四角形 6"/>
          <p:cNvSpPr/>
          <p:nvPr/>
        </p:nvSpPr>
        <p:spPr bwMode="auto">
          <a:xfrm>
            <a:off x="1043608" y="2492896"/>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Apple II</a:t>
            </a:r>
            <a:endParaRPr kumimoji="0" lang="ja-JP" altLang="en-US" sz="1400" b="0" i="0" u="none" strike="noStrike" cap="none" normalizeH="0" smtClean="0">
              <a:ln>
                <a:noFill/>
              </a:ln>
              <a:solidFill>
                <a:schemeClr val="bg1"/>
              </a:solidFill>
              <a:effectLst/>
              <a:latin typeface="+mn-lt"/>
              <a:ea typeface="+mn-ea"/>
            </a:endParaRPr>
          </a:p>
        </p:txBody>
      </p:sp>
      <p:sp>
        <p:nvSpPr>
          <p:cNvPr id="8" name="角丸四角形 7"/>
          <p:cNvSpPr/>
          <p:nvPr/>
        </p:nvSpPr>
        <p:spPr bwMode="auto">
          <a:xfrm>
            <a:off x="1043608" y="3068960"/>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IBM</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PC</a:t>
            </a:r>
            <a:endParaRPr kumimoji="0" lang="ja-JP" altLang="en-US" sz="1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1043608" y="3645024"/>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Free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1043608" y="4221088"/>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Source Software</a:t>
            </a:r>
            <a:endParaRPr kumimoji="0" lang="ja-JP" altLang="en-US" sz="1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1043608" y="4797152"/>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Source Hardware</a:t>
            </a:r>
            <a:endParaRPr kumimoji="0" lang="ja-JP" altLang="en-US" sz="1400" b="0" i="0" u="none" strike="noStrike" cap="none" normalizeH="0" smtClean="0">
              <a:ln>
                <a:noFill/>
              </a:ln>
              <a:solidFill>
                <a:schemeClr val="bg1"/>
              </a:solidFill>
              <a:effectLst/>
              <a:latin typeface="+mn-lt"/>
              <a:ea typeface="+mn-ea"/>
            </a:endParaRPr>
          </a:p>
        </p:txBody>
      </p:sp>
      <p:sp>
        <p:nvSpPr>
          <p:cNvPr id="12" name="テキスト ボックス 11"/>
          <p:cNvSpPr txBox="1"/>
          <p:nvPr/>
        </p:nvSpPr>
        <p:spPr>
          <a:xfrm>
            <a:off x="251520" y="1079158"/>
            <a:ext cx="498855" cy="5339923"/>
          </a:xfrm>
          <a:prstGeom prst="rect">
            <a:avLst/>
          </a:prstGeom>
          <a:noFill/>
        </p:spPr>
        <p:txBody>
          <a:bodyPr wrap="none" rtlCol="0">
            <a:spAutoFit/>
          </a:bodyPr>
          <a:lstStyle/>
          <a:p>
            <a:pPr algn="ctr"/>
            <a:r>
              <a:rPr kumimoji="1" lang="en-US" altLang="ja-JP" sz="1100" dirty="0" smtClean="0">
                <a:solidFill>
                  <a:schemeClr val="bg1"/>
                </a:solidFill>
                <a:latin typeface="+mn-lt"/>
                <a:ea typeface="+mn-ea"/>
              </a:rPr>
              <a:t>1960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1970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1980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1990</a:t>
            </a:r>
          </a:p>
          <a:p>
            <a:pPr algn="ctr"/>
            <a:endParaRPr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2000</a:t>
            </a:r>
          </a:p>
          <a:p>
            <a:pPr algn="ctr"/>
            <a:endParaRPr lang="en-US" altLang="ja-JP" sz="1100" dirty="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smtClean="0">
              <a:solidFill>
                <a:schemeClr val="bg1"/>
              </a:solidFill>
              <a:latin typeface="+mn-lt"/>
              <a:ea typeface="+mn-ea"/>
            </a:endParaRPr>
          </a:p>
          <a:p>
            <a:pPr algn="ctr"/>
            <a:endParaRPr kumimoji="1" lang="en-US" altLang="ja-JP" sz="1100" dirty="0" smtClean="0">
              <a:solidFill>
                <a:schemeClr val="bg1"/>
              </a:solidFill>
              <a:latin typeface="+mn-lt"/>
              <a:ea typeface="+mn-ea"/>
            </a:endParaRPr>
          </a:p>
          <a:p>
            <a:pPr algn="ctr"/>
            <a:endParaRPr lang="en-US" altLang="ja-JP" sz="1100" dirty="0">
              <a:solidFill>
                <a:schemeClr val="bg1"/>
              </a:solidFill>
              <a:latin typeface="+mn-lt"/>
              <a:ea typeface="+mn-ea"/>
            </a:endParaRPr>
          </a:p>
          <a:p>
            <a:pPr algn="ctr"/>
            <a:r>
              <a:rPr kumimoji="1" lang="en-US" altLang="ja-JP" sz="1100" dirty="0" smtClean="0">
                <a:solidFill>
                  <a:schemeClr val="bg1"/>
                </a:solidFill>
                <a:latin typeface="+mn-lt"/>
                <a:ea typeface="+mn-ea"/>
              </a:rPr>
              <a:t>2010</a:t>
            </a:r>
            <a:endParaRPr kumimoji="1" lang="ja-JP" altLang="en-US" sz="1100" dirty="0">
              <a:solidFill>
                <a:schemeClr val="bg1"/>
              </a:solidFill>
              <a:latin typeface="+mn-lt"/>
              <a:ea typeface="+mn-ea"/>
            </a:endParaRPr>
          </a:p>
        </p:txBody>
      </p:sp>
      <p:sp>
        <p:nvSpPr>
          <p:cNvPr id="13" name="角丸四角形 12"/>
          <p:cNvSpPr/>
          <p:nvPr/>
        </p:nvSpPr>
        <p:spPr bwMode="auto">
          <a:xfrm>
            <a:off x="3203848" y="1340768"/>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アーキテクチャの公開</a:t>
            </a:r>
          </a:p>
        </p:txBody>
      </p:sp>
      <p:sp>
        <p:nvSpPr>
          <p:cNvPr id="14" name="角丸四角形 13"/>
          <p:cNvSpPr/>
          <p:nvPr/>
        </p:nvSpPr>
        <p:spPr bwMode="auto">
          <a:xfrm>
            <a:off x="3203848" y="2492896"/>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a:solidFill>
                  <a:schemeClr val="bg1"/>
                </a:solidFill>
                <a:latin typeface="+mn-lt"/>
                <a:ea typeface="+mn-ea"/>
              </a:rPr>
              <a:t>回路図</a:t>
            </a:r>
            <a:r>
              <a:rPr kumimoji="0" lang="en-US" altLang="ja-JP" sz="1200" b="0" i="0" u="none" strike="noStrike" cap="none" normalizeH="0" smtClean="0">
                <a:ln>
                  <a:noFill/>
                </a:ln>
                <a:solidFill>
                  <a:schemeClr val="bg1"/>
                </a:solidFill>
                <a:effectLst/>
                <a:latin typeface="+mn-lt"/>
                <a:ea typeface="+mn-ea"/>
              </a:rPr>
              <a:t>/OS API</a:t>
            </a:r>
            <a:r>
              <a:rPr kumimoji="0" lang="ja-JP" altLang="en-US" sz="1200" b="0" i="0" u="none" strike="noStrike" cap="none" normalizeH="0" smtClean="0">
                <a:ln>
                  <a:noFill/>
                </a:ln>
                <a:solidFill>
                  <a:schemeClr val="bg1"/>
                </a:solidFill>
                <a:effectLst/>
                <a:latin typeface="+mn-lt"/>
                <a:ea typeface="+mn-ea"/>
              </a:rPr>
              <a:t>の公開</a:t>
            </a:r>
          </a:p>
        </p:txBody>
      </p:sp>
      <p:sp>
        <p:nvSpPr>
          <p:cNvPr id="15" name="角丸四角形 14"/>
          <p:cNvSpPr/>
          <p:nvPr/>
        </p:nvSpPr>
        <p:spPr bwMode="auto">
          <a:xfrm>
            <a:off x="3203848" y="3645024"/>
            <a:ext cx="2088232" cy="1080120"/>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ソースコードの公開</a:t>
            </a:r>
          </a:p>
        </p:txBody>
      </p:sp>
      <p:sp>
        <p:nvSpPr>
          <p:cNvPr id="17" name="角丸四角形 16"/>
          <p:cNvSpPr/>
          <p:nvPr/>
        </p:nvSpPr>
        <p:spPr bwMode="auto">
          <a:xfrm>
            <a:off x="5364088" y="1340768"/>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HW</a:t>
            </a:r>
            <a:r>
              <a:rPr kumimoji="0" lang="ja-JP" altLang="en-US" sz="1200" b="0" i="0" u="none" strike="noStrike" cap="none" normalizeH="0" dirty="0" smtClean="0">
                <a:ln>
                  <a:noFill/>
                </a:ln>
                <a:solidFill>
                  <a:schemeClr val="bg1"/>
                </a:solidFill>
                <a:effectLst/>
                <a:latin typeface="+mn-lt"/>
                <a:ea typeface="+mn-ea"/>
              </a:rPr>
              <a:t>のファミリー化</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周辺</a:t>
            </a:r>
            <a:r>
              <a:rPr kumimoji="0" lang="ja-JP" altLang="en-US" sz="1200" dirty="0" smtClean="0">
                <a:solidFill>
                  <a:schemeClr val="bg1"/>
                </a:solidFill>
                <a:latin typeface="+mn-lt"/>
                <a:ea typeface="+mn-ea"/>
              </a:rPr>
              <a:t>機器</a:t>
            </a:r>
            <a:r>
              <a:rPr kumimoji="0" lang="en-US" altLang="ja-JP" sz="1200" dirty="0" smtClean="0">
                <a:solidFill>
                  <a:schemeClr val="bg1"/>
                </a:solidFill>
                <a:latin typeface="+mn-lt"/>
                <a:ea typeface="+mn-ea"/>
              </a:rPr>
              <a:t>/SW</a:t>
            </a:r>
            <a:r>
              <a:rPr kumimoji="0" lang="ja-JP" altLang="en-US" sz="1200" dirty="0" smtClean="0">
                <a:solidFill>
                  <a:schemeClr val="bg1"/>
                </a:solidFill>
                <a:latin typeface="+mn-lt"/>
                <a:ea typeface="+mn-ea"/>
              </a:rPr>
              <a:t>の互換性</a:t>
            </a:r>
            <a:r>
              <a:rPr kumimoji="0" lang="ja-JP" altLang="en-US" sz="1200" dirty="0">
                <a:solidFill>
                  <a:schemeClr val="bg1"/>
                </a:solidFill>
                <a:latin typeface="+mn-lt"/>
                <a:ea typeface="+mn-ea"/>
              </a:rPr>
              <a:t>確保</a:t>
            </a:r>
            <a:endParaRPr kumimoji="0" lang="en-US" altLang="ja-JP" sz="1200" dirty="0" smtClean="0">
              <a:solidFill>
                <a:schemeClr val="bg1"/>
              </a:solidFill>
              <a:latin typeface="+mn-lt"/>
              <a:ea typeface="+mn-ea"/>
            </a:endParaRPr>
          </a:p>
        </p:txBody>
      </p:sp>
      <p:sp>
        <p:nvSpPr>
          <p:cNvPr id="18" name="角丸四角形 17"/>
          <p:cNvSpPr/>
          <p:nvPr/>
        </p:nvSpPr>
        <p:spPr bwMode="auto">
          <a:xfrm>
            <a:off x="5364088" y="2492896"/>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サードパーティの活用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a:t>
            </a:r>
            <a:r>
              <a:rPr kumimoji="0" lang="ja-JP" altLang="en-US" sz="1200" dirty="0" smtClean="0">
                <a:solidFill>
                  <a:schemeClr val="bg1"/>
                </a:solidFill>
                <a:latin typeface="+mn-lt"/>
                <a:ea typeface="+mn-ea"/>
              </a:rPr>
              <a:t>周辺機器</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・アプリーケーション</a:t>
            </a:r>
          </a:p>
        </p:txBody>
      </p:sp>
      <p:sp>
        <p:nvSpPr>
          <p:cNvPr id="19" name="角丸四角形 18"/>
          <p:cNvSpPr/>
          <p:nvPr/>
        </p:nvSpPr>
        <p:spPr bwMode="auto">
          <a:xfrm>
            <a:off x="5364088" y="3645024"/>
            <a:ext cx="2088232" cy="108012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ベンダーロックインの回避</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開発効率の向上</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ソフトウェアの民主化</a:t>
            </a:r>
            <a:endParaRPr kumimoji="0" lang="ja-JP" altLang="en-US" sz="1200" b="0" i="0" u="none" strike="noStrike" cap="none" normalizeH="0" dirty="0" smtClean="0">
              <a:ln>
                <a:noFill/>
              </a:ln>
              <a:solidFill>
                <a:schemeClr val="bg1"/>
              </a:solidFill>
              <a:effectLst/>
              <a:latin typeface="+mn-lt"/>
              <a:ea typeface="+mn-ea"/>
            </a:endParaRPr>
          </a:p>
        </p:txBody>
      </p:sp>
      <p:sp>
        <p:nvSpPr>
          <p:cNvPr id="20" name="角丸四角形 19"/>
          <p:cNvSpPr/>
          <p:nvPr/>
        </p:nvSpPr>
        <p:spPr bwMode="auto">
          <a:xfrm>
            <a:off x="3203848" y="4797152"/>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設計情報の公開</a:t>
            </a:r>
          </a:p>
        </p:txBody>
      </p:sp>
      <p:sp>
        <p:nvSpPr>
          <p:cNvPr id="21" name="角丸四角形 20"/>
          <p:cNvSpPr/>
          <p:nvPr/>
        </p:nvSpPr>
        <p:spPr bwMode="auto">
          <a:xfrm>
            <a:off x="5364088" y="4797152"/>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コスト削減</a:t>
            </a:r>
          </a:p>
        </p:txBody>
      </p:sp>
      <p:sp>
        <p:nvSpPr>
          <p:cNvPr id="23" name="角丸四角形 22"/>
          <p:cNvSpPr/>
          <p:nvPr/>
        </p:nvSpPr>
        <p:spPr bwMode="auto">
          <a:xfrm>
            <a:off x="7524328" y="134076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a:t>
            </a:r>
          </a:p>
        </p:txBody>
      </p:sp>
      <p:sp>
        <p:nvSpPr>
          <p:cNvPr id="25" name="角丸四角形 24"/>
          <p:cNvSpPr/>
          <p:nvPr/>
        </p:nvSpPr>
        <p:spPr bwMode="auto">
          <a:xfrm>
            <a:off x="7524328" y="4221088"/>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新しいビジネスモデル</a:t>
            </a:r>
            <a:r>
              <a:rPr kumimoji="0" lang="ja-JP" altLang="en-US" sz="1200" dirty="0" smtClean="0">
                <a:solidFill>
                  <a:schemeClr val="bg1"/>
                </a:solidFill>
                <a:latin typeface="+mn-lt"/>
                <a:ea typeface="+mn-ea"/>
              </a:rPr>
              <a:t>の誕生</a:t>
            </a:r>
            <a:endParaRPr kumimoji="0" lang="ja-JP" altLang="en-US" sz="12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1043608" y="5301208"/>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smtClean="0">
                <a:ln>
                  <a:noFill/>
                </a:ln>
                <a:solidFill>
                  <a:schemeClr val="bg1"/>
                </a:solidFill>
                <a:effectLst/>
                <a:latin typeface="+mn-lt"/>
                <a:ea typeface="+mn-ea"/>
              </a:rPr>
              <a:t>Open Cloud</a:t>
            </a:r>
            <a:endParaRPr kumimoji="0" lang="ja-JP" altLang="en-US" sz="1400" b="0" i="0" u="none" strike="noStrike" cap="none" normalizeH="0" smtClean="0">
              <a:ln>
                <a:noFill/>
              </a:ln>
              <a:solidFill>
                <a:schemeClr val="bg1"/>
              </a:solidFill>
              <a:effectLst/>
              <a:latin typeface="+mn-lt"/>
              <a:ea typeface="+mn-ea"/>
            </a:endParaRPr>
          </a:p>
        </p:txBody>
      </p:sp>
      <p:sp>
        <p:nvSpPr>
          <p:cNvPr id="28" name="角丸四角形 27"/>
          <p:cNvSpPr/>
          <p:nvPr/>
        </p:nvSpPr>
        <p:spPr bwMode="auto">
          <a:xfrm>
            <a:off x="3203848" y="5301208"/>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bg1"/>
                </a:solidFill>
                <a:effectLst/>
                <a:latin typeface="+mn-lt"/>
                <a:ea typeface="+mn-ea"/>
              </a:rPr>
              <a:t>OSS</a:t>
            </a:r>
            <a:r>
              <a:rPr kumimoji="0" lang="ja-JP" altLang="en-US" sz="1200" b="0" i="0" u="none" strike="noStrike" cap="none" normalizeH="0" dirty="0" smtClean="0">
                <a:ln>
                  <a:noFill/>
                </a:ln>
                <a:solidFill>
                  <a:schemeClr val="bg1"/>
                </a:solidFill>
                <a:effectLst/>
                <a:latin typeface="+mn-lt"/>
                <a:ea typeface="+mn-ea"/>
              </a:rPr>
              <a:t>のクラウドインフラ</a:t>
            </a:r>
          </a:p>
        </p:txBody>
      </p:sp>
      <p:sp>
        <p:nvSpPr>
          <p:cNvPr id="29" name="角丸四角形 28"/>
          <p:cNvSpPr/>
          <p:nvPr/>
        </p:nvSpPr>
        <p:spPr bwMode="auto">
          <a:xfrm>
            <a:off x="5364088" y="5301208"/>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smtClean="0">
                <a:ln>
                  <a:noFill/>
                </a:ln>
                <a:solidFill>
                  <a:schemeClr val="bg1"/>
                </a:solidFill>
                <a:effectLst/>
                <a:latin typeface="+mn-lt"/>
                <a:ea typeface="+mn-ea"/>
              </a:rPr>
              <a:t>インフラの標準化</a:t>
            </a:r>
          </a:p>
        </p:txBody>
      </p:sp>
      <p:sp>
        <p:nvSpPr>
          <p:cNvPr id="32" name="角丸四角形 31"/>
          <p:cNvSpPr/>
          <p:nvPr/>
        </p:nvSpPr>
        <p:spPr bwMode="auto">
          <a:xfrm>
            <a:off x="1043608" y="5805264"/>
            <a:ext cx="2088232" cy="43204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Open </a:t>
            </a:r>
            <a:r>
              <a:rPr kumimoji="0" lang="en-US" altLang="ja-JP" sz="1400" dirty="0">
                <a:solidFill>
                  <a:schemeClr val="bg1"/>
                </a:solidFill>
                <a:latin typeface="+mn-lt"/>
                <a:ea typeface="+mn-ea"/>
              </a:rPr>
              <a:t>Data</a:t>
            </a:r>
            <a:endParaRPr kumimoji="0" lang="ja-JP" altLang="en-US" sz="1400" b="0" i="0" u="none" strike="noStrike" cap="none" normalizeH="0" dirty="0" smtClean="0">
              <a:ln>
                <a:noFill/>
              </a:ln>
              <a:solidFill>
                <a:schemeClr val="bg1"/>
              </a:solidFill>
              <a:effectLst/>
              <a:latin typeface="+mn-lt"/>
              <a:ea typeface="+mn-ea"/>
            </a:endParaRPr>
          </a:p>
        </p:txBody>
      </p:sp>
      <p:sp>
        <p:nvSpPr>
          <p:cNvPr id="33" name="角丸四角形 32"/>
          <p:cNvSpPr/>
          <p:nvPr/>
        </p:nvSpPr>
        <p:spPr bwMode="auto">
          <a:xfrm>
            <a:off x="3203848" y="5805264"/>
            <a:ext cx="2088232" cy="43204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官公庁</a:t>
            </a:r>
            <a:r>
              <a:rPr kumimoji="0" lang="ja-JP" altLang="en-US" sz="1200" b="0" i="0" u="none" strike="noStrike" cap="none" normalizeH="0" dirty="0" smtClean="0">
                <a:ln>
                  <a:noFill/>
                </a:ln>
                <a:solidFill>
                  <a:schemeClr val="bg1"/>
                </a:solidFill>
                <a:effectLst/>
                <a:latin typeface="+mn-lt"/>
                <a:ea typeface="+mn-ea"/>
              </a:rPr>
              <a:t>データの公開</a:t>
            </a:r>
          </a:p>
        </p:txBody>
      </p:sp>
      <p:sp>
        <p:nvSpPr>
          <p:cNvPr id="34" name="角丸四角形 33"/>
          <p:cNvSpPr/>
          <p:nvPr/>
        </p:nvSpPr>
        <p:spPr bwMode="auto">
          <a:xfrm>
            <a:off x="5364088" y="5805264"/>
            <a:ext cx="2088232" cy="43204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ビッグデータの無償利用</a:t>
            </a:r>
          </a:p>
        </p:txBody>
      </p:sp>
      <p:sp>
        <p:nvSpPr>
          <p:cNvPr id="36" name="角丸四角形 35"/>
          <p:cNvSpPr/>
          <p:nvPr/>
        </p:nvSpPr>
        <p:spPr bwMode="auto">
          <a:xfrm>
            <a:off x="1050726" y="1916832"/>
            <a:ext cx="208823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UNIX</a:t>
            </a:r>
            <a:endParaRPr kumimoji="0" lang="ja-JP" altLang="en-US" sz="1400" b="0" i="0" u="none" strike="noStrike" cap="none" normalizeH="0" dirty="0" smtClean="0">
              <a:ln>
                <a:noFill/>
              </a:ln>
              <a:solidFill>
                <a:schemeClr val="bg1"/>
              </a:solidFill>
              <a:effectLst/>
              <a:latin typeface="+mn-lt"/>
              <a:ea typeface="+mn-ea"/>
            </a:endParaRPr>
          </a:p>
        </p:txBody>
      </p:sp>
      <p:sp>
        <p:nvSpPr>
          <p:cNvPr id="37" name="角丸四角形 36"/>
          <p:cNvSpPr/>
          <p:nvPr/>
        </p:nvSpPr>
        <p:spPr bwMode="auto">
          <a:xfrm>
            <a:off x="3210966" y="1916832"/>
            <a:ext cx="2088232" cy="504056"/>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ソース公開</a:t>
            </a:r>
            <a:endParaRPr kumimoji="0" lang="en-US" altLang="ja-JP" sz="12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a:t>
            </a:r>
            <a:r>
              <a:rPr kumimoji="0" lang="ja-JP" altLang="en-US" sz="1200" dirty="0">
                <a:solidFill>
                  <a:schemeClr val="bg1"/>
                </a:solidFill>
                <a:latin typeface="+mn-lt"/>
                <a:ea typeface="+mn-ea"/>
              </a:rPr>
              <a:t>独禁</a:t>
            </a:r>
            <a:r>
              <a:rPr kumimoji="0" lang="ja-JP" altLang="en-US" sz="1200" dirty="0" smtClean="0">
                <a:solidFill>
                  <a:schemeClr val="bg1"/>
                </a:solidFill>
                <a:latin typeface="+mn-lt"/>
                <a:ea typeface="+mn-ea"/>
              </a:rPr>
              <a:t>法による販売禁止</a:t>
            </a:r>
            <a:r>
              <a:rPr kumimoji="0" lang="en-US" altLang="ja-JP" sz="1200" dirty="0" smtClean="0">
                <a:solidFill>
                  <a:schemeClr val="bg1"/>
                </a:solidFill>
                <a:latin typeface="+mn-lt"/>
                <a:ea typeface="+mn-ea"/>
              </a:rPr>
              <a:t>)</a:t>
            </a:r>
            <a:endParaRPr kumimoji="0" lang="ja-JP" altLang="en-US" sz="1200" b="0" i="0" u="none" strike="noStrike" cap="none" normalizeH="0" dirty="0" smtClean="0">
              <a:ln>
                <a:noFill/>
              </a:ln>
              <a:solidFill>
                <a:schemeClr val="bg1"/>
              </a:solidFill>
              <a:effectLst/>
              <a:latin typeface="+mn-lt"/>
              <a:ea typeface="+mn-ea"/>
            </a:endParaRPr>
          </a:p>
        </p:txBody>
      </p:sp>
      <p:sp>
        <p:nvSpPr>
          <p:cNvPr id="38" name="角丸四角形 37"/>
          <p:cNvSpPr/>
          <p:nvPr/>
        </p:nvSpPr>
        <p:spPr bwMode="auto">
          <a:xfrm>
            <a:off x="5364088" y="1916832"/>
            <a:ext cx="2088232"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latin typeface="+mn-lt"/>
                <a:ea typeface="+mn-ea"/>
              </a:rPr>
              <a:t>研究機関での普及</a:t>
            </a:r>
            <a:endParaRPr kumimoji="0" lang="en-US" altLang="ja-JP" sz="12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n-lt"/>
                <a:ea typeface="+mn-ea"/>
              </a:rPr>
              <a:t>分散</a:t>
            </a:r>
            <a:r>
              <a:rPr kumimoji="0" lang="ja-JP" altLang="en-US" sz="1200" dirty="0" smtClean="0">
                <a:solidFill>
                  <a:schemeClr val="bg1"/>
                </a:solidFill>
                <a:latin typeface="+mn-lt"/>
                <a:ea typeface="+mn-ea"/>
              </a:rPr>
              <a:t>した共同開発</a:t>
            </a:r>
            <a:endParaRPr kumimoji="0" lang="en-US" altLang="ja-JP" sz="1200" dirty="0" smtClean="0">
              <a:solidFill>
                <a:schemeClr val="bg1"/>
              </a:solidFill>
              <a:latin typeface="+mn-lt"/>
              <a:ea typeface="+mn-ea"/>
            </a:endParaRPr>
          </a:p>
        </p:txBody>
      </p:sp>
      <p:sp>
        <p:nvSpPr>
          <p:cNvPr id="39" name="角丸四角形 38"/>
          <p:cNvSpPr/>
          <p:nvPr/>
        </p:nvSpPr>
        <p:spPr bwMode="auto">
          <a:xfrm>
            <a:off x="7524328" y="3068960"/>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互換機の誕生と</a:t>
            </a:r>
            <a:r>
              <a:rPr kumimoji="0" lang="en-US" altLang="ja-JP" sz="1200" b="0" i="0" u="none" strike="noStrike" cap="none" normalizeH="0" dirty="0" smtClean="0">
                <a:ln>
                  <a:noFill/>
                </a:ln>
                <a:solidFill>
                  <a:schemeClr val="bg1"/>
                </a:solidFill>
                <a:effectLst/>
                <a:latin typeface="+mn-lt"/>
                <a:ea typeface="+mn-ea"/>
              </a:rPr>
              <a:t>PC</a:t>
            </a:r>
            <a:r>
              <a:rPr kumimoji="0" lang="ja-JP" altLang="en-US" sz="1200" b="0" i="0" u="none" strike="noStrike" cap="none" normalizeH="0" dirty="0" smtClean="0">
                <a:ln>
                  <a:noFill/>
                </a:ln>
                <a:solidFill>
                  <a:schemeClr val="bg1"/>
                </a:solidFill>
                <a:effectLst/>
                <a:latin typeface="+mn-lt"/>
                <a:ea typeface="+mn-ea"/>
              </a:rPr>
              <a:t>事業らの撤退</a:t>
            </a:r>
          </a:p>
        </p:txBody>
      </p:sp>
      <p:sp>
        <p:nvSpPr>
          <p:cNvPr id="40" name="角丸四角形 39"/>
          <p:cNvSpPr/>
          <p:nvPr/>
        </p:nvSpPr>
        <p:spPr bwMode="auto">
          <a:xfrm>
            <a:off x="7524328" y="1916832"/>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世界中で機能拡張・バグ修正</a:t>
            </a:r>
          </a:p>
        </p:txBody>
      </p:sp>
      <p:sp>
        <p:nvSpPr>
          <p:cNvPr id="41" name="角丸四角形 40"/>
          <p:cNvSpPr/>
          <p:nvPr/>
        </p:nvSpPr>
        <p:spPr bwMode="auto">
          <a:xfrm>
            <a:off x="7524328" y="2492896"/>
            <a:ext cx="1440160" cy="504056"/>
          </a:xfrm>
          <a:prstGeom prst="roundRect">
            <a:avLst>
              <a:gd name="adj" fmla="val 0"/>
            </a:avLst>
          </a:prstGeom>
          <a:solidFill>
            <a:srgbClr val="EC8B4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豊富な周辺機器・アプリケーション</a:t>
            </a:r>
          </a:p>
        </p:txBody>
      </p:sp>
    </p:spTree>
    <p:extLst>
      <p:ext uri="{BB962C8B-B14F-4D97-AF65-F5344CB8AC3E}">
        <p14:creationId xmlns:p14="http://schemas.microsoft.com/office/powerpoint/2010/main" val="246574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1000"/>
                                        <p:tgtEl>
                                          <p:spTgt spid="28"/>
                                        </p:tgtEl>
                                      </p:cBhvr>
                                    </p:animEffect>
                                    <p:anim calcmode="lin" valueType="num">
                                      <p:cBhvr>
                                        <p:cTn id="91" dur="1000" fill="hold"/>
                                        <p:tgtEl>
                                          <p:spTgt spid="28"/>
                                        </p:tgtEl>
                                        <p:attrNameLst>
                                          <p:attrName>ppt_x</p:attrName>
                                        </p:attrNameLst>
                                      </p:cBhvr>
                                      <p:tavLst>
                                        <p:tav tm="0">
                                          <p:val>
                                            <p:strVal val="#ppt_x"/>
                                          </p:val>
                                        </p:tav>
                                        <p:tav tm="100000">
                                          <p:val>
                                            <p:strVal val="#ppt_x"/>
                                          </p:val>
                                        </p:tav>
                                      </p:tavLst>
                                    </p:anim>
                                    <p:anim calcmode="lin" valueType="num">
                                      <p:cBhvr>
                                        <p:cTn id="92" dur="1000" fill="hold"/>
                                        <p:tgtEl>
                                          <p:spTgt spid="2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fade">
                                      <p:cBhvr>
                                        <p:cTn id="100" dur="1000"/>
                                        <p:tgtEl>
                                          <p:spTgt spid="32"/>
                                        </p:tgtEl>
                                      </p:cBhvr>
                                    </p:animEffect>
                                    <p:anim calcmode="lin" valueType="num">
                                      <p:cBhvr>
                                        <p:cTn id="101" dur="1000" fill="hold"/>
                                        <p:tgtEl>
                                          <p:spTgt spid="32"/>
                                        </p:tgtEl>
                                        <p:attrNameLst>
                                          <p:attrName>ppt_x</p:attrName>
                                        </p:attrNameLst>
                                      </p:cBhvr>
                                      <p:tavLst>
                                        <p:tav tm="0">
                                          <p:val>
                                            <p:strVal val="#ppt_x"/>
                                          </p:val>
                                        </p:tav>
                                        <p:tav tm="100000">
                                          <p:val>
                                            <p:strVal val="#ppt_x"/>
                                          </p:val>
                                        </p:tav>
                                      </p:tavLst>
                                    </p:anim>
                                    <p:anim calcmode="lin" valueType="num">
                                      <p:cBhvr>
                                        <p:cTn id="102" dur="1000" fill="hold"/>
                                        <p:tgtEl>
                                          <p:spTgt spid="3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1000"/>
                                        <p:tgtEl>
                                          <p:spTgt spid="33"/>
                                        </p:tgtEl>
                                      </p:cBhvr>
                                    </p:animEffect>
                                    <p:anim calcmode="lin" valueType="num">
                                      <p:cBhvr>
                                        <p:cTn id="106" dur="1000" fill="hold"/>
                                        <p:tgtEl>
                                          <p:spTgt spid="33"/>
                                        </p:tgtEl>
                                        <p:attrNameLst>
                                          <p:attrName>ppt_x</p:attrName>
                                        </p:attrNameLst>
                                      </p:cBhvr>
                                      <p:tavLst>
                                        <p:tav tm="0">
                                          <p:val>
                                            <p:strVal val="#ppt_x"/>
                                          </p:val>
                                        </p:tav>
                                        <p:tav tm="100000">
                                          <p:val>
                                            <p:strVal val="#ppt_x"/>
                                          </p:val>
                                        </p:tav>
                                      </p:tavLst>
                                    </p:anim>
                                    <p:anim calcmode="lin" valueType="num">
                                      <p:cBhvr>
                                        <p:cTn id="107" dur="1000" fill="hold"/>
                                        <p:tgtEl>
                                          <p:spTgt spid="33"/>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1000" fill="hold"/>
                                        <p:tgtEl>
                                          <p:spTgt spid="34"/>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fade">
                                      <p:cBhvr>
                                        <p:cTn id="115" dur="1000"/>
                                        <p:tgtEl>
                                          <p:spTgt spid="36"/>
                                        </p:tgtEl>
                                      </p:cBhvr>
                                    </p:animEffect>
                                    <p:anim calcmode="lin" valueType="num">
                                      <p:cBhvr>
                                        <p:cTn id="116" dur="1000" fill="hold"/>
                                        <p:tgtEl>
                                          <p:spTgt spid="36"/>
                                        </p:tgtEl>
                                        <p:attrNameLst>
                                          <p:attrName>ppt_x</p:attrName>
                                        </p:attrNameLst>
                                      </p:cBhvr>
                                      <p:tavLst>
                                        <p:tav tm="0">
                                          <p:val>
                                            <p:strVal val="#ppt_x"/>
                                          </p:val>
                                        </p:tav>
                                        <p:tav tm="100000">
                                          <p:val>
                                            <p:strVal val="#ppt_x"/>
                                          </p:val>
                                        </p:tav>
                                      </p:tavLst>
                                    </p:anim>
                                    <p:anim calcmode="lin" valueType="num">
                                      <p:cBhvr>
                                        <p:cTn id="117" dur="1000" fill="hold"/>
                                        <p:tgtEl>
                                          <p:spTgt spid="36"/>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23"/>
                                        </p:tgtEl>
                                        <p:attrNameLst>
                                          <p:attrName>style.visibility</p:attrName>
                                        </p:attrNameLst>
                                      </p:cBhvr>
                                      <p:to>
                                        <p:strVal val="visible"/>
                                      </p:to>
                                    </p:set>
                                    <p:anim calcmode="lin" valueType="num">
                                      <p:cBhvr>
                                        <p:cTn id="132" dur="500" fill="hold"/>
                                        <p:tgtEl>
                                          <p:spTgt spid="23"/>
                                        </p:tgtEl>
                                        <p:attrNameLst>
                                          <p:attrName>ppt_w</p:attrName>
                                        </p:attrNameLst>
                                      </p:cBhvr>
                                      <p:tavLst>
                                        <p:tav tm="0">
                                          <p:val>
                                            <p:fltVal val="0"/>
                                          </p:val>
                                        </p:tav>
                                        <p:tav tm="100000">
                                          <p:val>
                                            <p:strVal val="#ppt_w"/>
                                          </p:val>
                                        </p:tav>
                                      </p:tavLst>
                                    </p:anim>
                                    <p:anim calcmode="lin" valueType="num">
                                      <p:cBhvr>
                                        <p:cTn id="133" dur="500" fill="hold"/>
                                        <p:tgtEl>
                                          <p:spTgt spid="23"/>
                                        </p:tgtEl>
                                        <p:attrNameLst>
                                          <p:attrName>ppt_h</p:attrName>
                                        </p:attrNameLst>
                                      </p:cBhvr>
                                      <p:tavLst>
                                        <p:tav tm="0">
                                          <p:val>
                                            <p:fltVal val="0"/>
                                          </p:val>
                                        </p:tav>
                                        <p:tav tm="100000">
                                          <p:val>
                                            <p:strVal val="#ppt_h"/>
                                          </p:val>
                                        </p:tav>
                                      </p:tavLst>
                                    </p:anim>
                                    <p:animEffect transition="in" filter="fade">
                                      <p:cBhvr>
                                        <p:cTn id="134" dur="500"/>
                                        <p:tgtEl>
                                          <p:spTgt spid="23"/>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5"/>
                                        </p:tgtEl>
                                        <p:attrNameLst>
                                          <p:attrName>style.visibility</p:attrName>
                                        </p:attrNameLst>
                                      </p:cBhvr>
                                      <p:to>
                                        <p:strVal val="visible"/>
                                      </p:to>
                                    </p:set>
                                    <p:anim calcmode="lin" valueType="num">
                                      <p:cBhvr>
                                        <p:cTn id="137" dur="500" fill="hold"/>
                                        <p:tgtEl>
                                          <p:spTgt spid="25"/>
                                        </p:tgtEl>
                                        <p:attrNameLst>
                                          <p:attrName>ppt_w</p:attrName>
                                        </p:attrNameLst>
                                      </p:cBhvr>
                                      <p:tavLst>
                                        <p:tav tm="0">
                                          <p:val>
                                            <p:fltVal val="0"/>
                                          </p:val>
                                        </p:tav>
                                        <p:tav tm="100000">
                                          <p:val>
                                            <p:strVal val="#ppt_w"/>
                                          </p:val>
                                        </p:tav>
                                      </p:tavLst>
                                    </p:anim>
                                    <p:anim calcmode="lin" valueType="num">
                                      <p:cBhvr>
                                        <p:cTn id="138" dur="500" fill="hold"/>
                                        <p:tgtEl>
                                          <p:spTgt spid="25"/>
                                        </p:tgtEl>
                                        <p:attrNameLst>
                                          <p:attrName>ppt_h</p:attrName>
                                        </p:attrNameLst>
                                      </p:cBhvr>
                                      <p:tavLst>
                                        <p:tav tm="0">
                                          <p:val>
                                            <p:fltVal val="0"/>
                                          </p:val>
                                        </p:tav>
                                        <p:tav tm="100000">
                                          <p:val>
                                            <p:strVal val="#ppt_h"/>
                                          </p:val>
                                        </p:tav>
                                      </p:tavLst>
                                    </p:anim>
                                    <p:animEffect transition="in" filter="fade">
                                      <p:cBhvr>
                                        <p:cTn id="139" dur="500"/>
                                        <p:tgtEl>
                                          <p:spTgt spid="2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9"/>
                                        </p:tgtEl>
                                        <p:attrNameLst>
                                          <p:attrName>style.visibility</p:attrName>
                                        </p:attrNameLst>
                                      </p:cBhvr>
                                      <p:to>
                                        <p:strVal val="visible"/>
                                      </p:to>
                                    </p:set>
                                    <p:anim calcmode="lin" valueType="num">
                                      <p:cBhvr>
                                        <p:cTn id="142" dur="500" fill="hold"/>
                                        <p:tgtEl>
                                          <p:spTgt spid="39"/>
                                        </p:tgtEl>
                                        <p:attrNameLst>
                                          <p:attrName>ppt_w</p:attrName>
                                        </p:attrNameLst>
                                      </p:cBhvr>
                                      <p:tavLst>
                                        <p:tav tm="0">
                                          <p:val>
                                            <p:fltVal val="0"/>
                                          </p:val>
                                        </p:tav>
                                        <p:tav tm="100000">
                                          <p:val>
                                            <p:strVal val="#ppt_w"/>
                                          </p:val>
                                        </p:tav>
                                      </p:tavLst>
                                    </p:anim>
                                    <p:anim calcmode="lin" valueType="num">
                                      <p:cBhvr>
                                        <p:cTn id="143" dur="500" fill="hold"/>
                                        <p:tgtEl>
                                          <p:spTgt spid="39"/>
                                        </p:tgtEl>
                                        <p:attrNameLst>
                                          <p:attrName>ppt_h</p:attrName>
                                        </p:attrNameLst>
                                      </p:cBhvr>
                                      <p:tavLst>
                                        <p:tav tm="0">
                                          <p:val>
                                            <p:fltVal val="0"/>
                                          </p:val>
                                        </p:tav>
                                        <p:tav tm="100000">
                                          <p:val>
                                            <p:strVal val="#ppt_h"/>
                                          </p:val>
                                        </p:tav>
                                      </p:tavLst>
                                    </p:anim>
                                    <p:animEffect transition="in" filter="fade">
                                      <p:cBhvr>
                                        <p:cTn id="144" dur="500"/>
                                        <p:tgtEl>
                                          <p:spTgt spid="3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p:cTn id="147" dur="500" fill="hold"/>
                                        <p:tgtEl>
                                          <p:spTgt spid="40"/>
                                        </p:tgtEl>
                                        <p:attrNameLst>
                                          <p:attrName>ppt_w</p:attrName>
                                        </p:attrNameLst>
                                      </p:cBhvr>
                                      <p:tavLst>
                                        <p:tav tm="0">
                                          <p:val>
                                            <p:fltVal val="0"/>
                                          </p:val>
                                        </p:tav>
                                        <p:tav tm="100000">
                                          <p:val>
                                            <p:strVal val="#ppt_w"/>
                                          </p:val>
                                        </p:tav>
                                      </p:tavLst>
                                    </p:anim>
                                    <p:anim calcmode="lin" valueType="num">
                                      <p:cBhvr>
                                        <p:cTn id="148" dur="500" fill="hold"/>
                                        <p:tgtEl>
                                          <p:spTgt spid="40"/>
                                        </p:tgtEl>
                                        <p:attrNameLst>
                                          <p:attrName>ppt_h</p:attrName>
                                        </p:attrNameLst>
                                      </p:cBhvr>
                                      <p:tavLst>
                                        <p:tav tm="0">
                                          <p:val>
                                            <p:fltVal val="0"/>
                                          </p:val>
                                        </p:tav>
                                        <p:tav tm="100000">
                                          <p:val>
                                            <p:strVal val="#ppt_h"/>
                                          </p:val>
                                        </p:tav>
                                      </p:tavLst>
                                    </p:anim>
                                    <p:animEffect transition="in" filter="fade">
                                      <p:cBhvr>
                                        <p:cTn id="149" dur="500"/>
                                        <p:tgtEl>
                                          <p:spTgt spid="40"/>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7" grpId="0" animBg="1"/>
      <p:bldP spid="18" grpId="0" animBg="1"/>
      <p:bldP spid="19" grpId="0" animBg="1"/>
      <p:bldP spid="20" grpId="0" animBg="1"/>
      <p:bldP spid="21" grpId="0" animBg="1"/>
      <p:bldP spid="23" grpId="0" animBg="1"/>
      <p:bldP spid="25" grpId="0" animBg="1"/>
      <p:bldP spid="27" grpId="0" animBg="1"/>
      <p:bldP spid="28" grpId="0" animBg="1"/>
      <p:bldP spid="29" grpId="0" animBg="1"/>
      <p:bldP spid="32" grpId="0" animBg="1"/>
      <p:bldP spid="33" grpId="0" animBg="1"/>
      <p:bldP spid="34" grpId="0" animBg="1"/>
      <p:bldP spid="36"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Black" panose="020B0A04020102020204" pitchFamily="34" charset="0"/>
                <a:ea typeface="HGP創英角ｺﾞｼｯｸUB" pitchFamily="50" charset="-128"/>
                <a:cs typeface="Arial"/>
              </a:rPr>
              <a:t>オープンソースソフトウェア</a:t>
            </a:r>
            <a:r>
              <a:rPr lang="en-US" altLang="ja-JP" sz="2400" dirty="0" smtClean="0">
                <a:solidFill>
                  <a:srgbClr val="FFFFFF"/>
                </a:solidFill>
                <a:effectLst/>
                <a:latin typeface="Arial Black" panose="020B0A04020102020204" pitchFamily="34" charset="0"/>
                <a:ea typeface="HGP創英角ｺﾞｼｯｸUB" pitchFamily="50" charset="-128"/>
                <a:cs typeface="Arial"/>
              </a:rPr>
              <a:t>(OSS)</a:t>
            </a:r>
            <a:endParaRPr lang="ja-JP" altLang="en-US" sz="2400" dirty="0" smtClean="0">
              <a:solidFill>
                <a:srgbClr val="FFFFFF"/>
              </a:solidFill>
              <a:effectLst/>
              <a:latin typeface="Arial Black" panose="020B0A04020102020204" pitchFamily="34" charset="0"/>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mn-lt"/>
                <a:ea typeface="+mn-ea"/>
              </a:rPr>
              <a:t>OSS</a:t>
            </a:r>
            <a:r>
              <a:rPr lang="ja-JP" altLang="en-US" dirty="0" err="1" smtClean="0">
                <a:latin typeface="+mn-lt"/>
                <a:ea typeface="+mn-ea"/>
              </a:rPr>
              <a:t>への</a:t>
            </a:r>
            <a:r>
              <a:rPr lang="ja-JP" altLang="en-US" dirty="0" smtClean="0">
                <a:latin typeface="+mn-lt"/>
                <a:ea typeface="+mn-ea"/>
              </a:rPr>
              <a:t>不安と日米でのこれまでの取り組み</a:t>
            </a:r>
            <a:endParaRPr lang="ja-JP" altLang="en-US" dirty="0">
              <a:latin typeface="+mn-lt"/>
              <a:ea typeface="+mn-ea"/>
            </a:endParaRPr>
          </a:p>
        </p:txBody>
      </p:sp>
      <p:sp>
        <p:nvSpPr>
          <p:cNvPr id="3" name="正方形/長方形 2"/>
          <p:cNvSpPr/>
          <p:nvPr/>
        </p:nvSpPr>
        <p:spPr bwMode="auto">
          <a:xfrm>
            <a:off x="395536" y="1340768"/>
            <a:ext cx="8352928" cy="720080"/>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オープンソース＝ボランティアが開発している無償ソフト</a:t>
            </a:r>
          </a:p>
        </p:txBody>
      </p:sp>
      <p:sp>
        <p:nvSpPr>
          <p:cNvPr id="5" name="正方形/長方形 4"/>
          <p:cNvSpPr/>
          <p:nvPr/>
        </p:nvSpPr>
        <p:spPr bwMode="auto">
          <a:xfrm>
            <a:off x="395536"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サポートは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8" name="正方形/長方形 7"/>
          <p:cNvSpPr/>
          <p:nvPr/>
        </p:nvSpPr>
        <p:spPr bwMode="auto">
          <a:xfrm>
            <a:off x="3203848"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開発継続性は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9" name="正方形/長方形 8"/>
          <p:cNvSpPr/>
          <p:nvPr/>
        </p:nvSpPr>
        <p:spPr bwMode="auto">
          <a:xfrm>
            <a:off x="6012160" y="2147451"/>
            <a:ext cx="2736304" cy="720080"/>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品質</a:t>
            </a:r>
            <a:r>
              <a:rPr kumimoji="0" lang="ja-JP" altLang="en-US" sz="2400" dirty="0" smtClean="0">
                <a:solidFill>
                  <a:schemeClr val="bg1"/>
                </a:solidFill>
                <a:latin typeface="+mn-lt"/>
                <a:ea typeface="+mn-ea"/>
              </a:rPr>
              <a:t>は</a:t>
            </a:r>
            <a:r>
              <a:rPr kumimoji="0" lang="en-US" altLang="ja-JP" sz="2400" dirty="0" smtClean="0">
                <a:solidFill>
                  <a:schemeClr val="bg1"/>
                </a:solidFill>
                <a:latin typeface="+mn-lt"/>
                <a:ea typeface="+mn-ea"/>
              </a:rPr>
              <a:t>?</a:t>
            </a:r>
            <a:endParaRPr kumimoji="0" lang="ja-JP" altLang="en-US" sz="2400" dirty="0">
              <a:solidFill>
                <a:schemeClr val="bg1"/>
              </a:solidFill>
              <a:latin typeface="+mn-lt"/>
              <a:ea typeface="+mn-ea"/>
            </a:endParaRPr>
          </a:p>
        </p:txBody>
      </p:sp>
      <p:sp>
        <p:nvSpPr>
          <p:cNvPr id="10" name="正方形/長方形 9"/>
          <p:cNvSpPr/>
          <p:nvPr/>
        </p:nvSpPr>
        <p:spPr bwMode="auto">
          <a:xfrm>
            <a:off x="395536"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海外＝積極的</a:t>
            </a:r>
            <a:endParaRPr kumimoji="0" lang="ja-JP" altLang="en-US" sz="2400" dirty="0">
              <a:solidFill>
                <a:schemeClr val="bg1"/>
              </a:solidFill>
              <a:latin typeface="+mn-lt"/>
              <a:ea typeface="+mn-ea"/>
            </a:endParaRPr>
          </a:p>
        </p:txBody>
      </p:sp>
      <p:sp>
        <p:nvSpPr>
          <p:cNvPr id="11" name="正方形/長方形 10"/>
          <p:cNvSpPr/>
          <p:nvPr/>
        </p:nvSpPr>
        <p:spPr bwMode="auto">
          <a:xfrm>
            <a:off x="4629777" y="3212976"/>
            <a:ext cx="410445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日本＝消極的</a:t>
            </a:r>
            <a:endParaRPr kumimoji="0" lang="ja-JP" altLang="en-US" sz="2400" dirty="0">
              <a:solidFill>
                <a:schemeClr val="bg1"/>
              </a:solidFill>
              <a:latin typeface="+mn-lt"/>
              <a:ea typeface="+mn-ea"/>
            </a:endParaRPr>
          </a:p>
        </p:txBody>
      </p:sp>
      <p:sp>
        <p:nvSpPr>
          <p:cNvPr id="12" name="正方形/長方形 11"/>
          <p:cNvSpPr/>
          <p:nvPr/>
        </p:nvSpPr>
        <p:spPr bwMode="auto">
          <a:xfrm>
            <a:off x="395536"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自己責任原則</a:t>
            </a:r>
            <a:endParaRPr kumimoji="0" lang="ja-JP" altLang="en-US" sz="2400" dirty="0">
              <a:solidFill>
                <a:schemeClr val="bg1"/>
              </a:solidFill>
              <a:latin typeface="+mn-lt"/>
              <a:ea typeface="+mn-ea"/>
            </a:endParaRPr>
          </a:p>
        </p:txBody>
      </p:sp>
      <p:sp>
        <p:nvSpPr>
          <p:cNvPr id="13" name="正方形/長方形 12"/>
          <p:cNvSpPr/>
          <p:nvPr/>
        </p:nvSpPr>
        <p:spPr bwMode="auto">
          <a:xfrm>
            <a:off x="4629777" y="3825467"/>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a:t>
            </a:r>
            <a:r>
              <a:rPr kumimoji="0" lang="en-US" altLang="ja-JP" sz="2400" dirty="0" smtClean="0">
                <a:solidFill>
                  <a:schemeClr val="bg1"/>
                </a:solidFill>
                <a:latin typeface="+mn-lt"/>
                <a:ea typeface="+mn-ea"/>
              </a:rPr>
              <a:t>/SI</a:t>
            </a:r>
            <a:r>
              <a:rPr kumimoji="0" lang="ja-JP" altLang="en-US" sz="2400" dirty="0">
                <a:solidFill>
                  <a:schemeClr val="bg1"/>
                </a:solidFill>
                <a:latin typeface="+mn-lt"/>
                <a:ea typeface="+mn-ea"/>
              </a:rPr>
              <a:t>依存</a:t>
            </a:r>
          </a:p>
        </p:txBody>
      </p:sp>
      <p:sp>
        <p:nvSpPr>
          <p:cNvPr id="14" name="正方形/長方形 13"/>
          <p:cNvSpPr/>
          <p:nvPr/>
        </p:nvSpPr>
        <p:spPr bwMode="auto">
          <a:xfrm>
            <a:off x="395601"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ベンダー支配からの脱却</a:t>
            </a:r>
            <a:endParaRPr kumimoji="0" lang="ja-JP" altLang="en-US" sz="2400" dirty="0">
              <a:solidFill>
                <a:schemeClr val="bg1"/>
              </a:solidFill>
              <a:latin typeface="+mn-lt"/>
              <a:ea typeface="+mn-ea"/>
            </a:endParaRPr>
          </a:p>
        </p:txBody>
      </p:sp>
      <p:sp>
        <p:nvSpPr>
          <p:cNvPr id="15" name="正方形/長方形 14"/>
          <p:cNvSpPr/>
          <p:nvPr/>
        </p:nvSpPr>
        <p:spPr bwMode="auto">
          <a:xfrm>
            <a:off x="4629842" y="4437112"/>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安定志向</a:t>
            </a:r>
            <a:endParaRPr kumimoji="0" lang="ja-JP" altLang="en-US" sz="2400" dirty="0">
              <a:solidFill>
                <a:schemeClr val="bg1"/>
              </a:solidFill>
              <a:latin typeface="+mn-lt"/>
              <a:ea typeface="+mn-ea"/>
            </a:endParaRPr>
          </a:p>
        </p:txBody>
      </p:sp>
      <p:sp>
        <p:nvSpPr>
          <p:cNvPr id="18" name="正方形/長方形 17"/>
          <p:cNvSpPr/>
          <p:nvPr/>
        </p:nvSpPr>
        <p:spPr bwMode="auto">
          <a:xfrm>
            <a:off x="395536"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社内にエンジニアが存在</a:t>
            </a:r>
            <a:endParaRPr kumimoji="0" lang="ja-JP" altLang="en-US" sz="2400" dirty="0">
              <a:solidFill>
                <a:schemeClr val="bg1"/>
              </a:solidFill>
              <a:latin typeface="+mn-lt"/>
              <a:ea typeface="+mn-ea"/>
            </a:endParaRPr>
          </a:p>
        </p:txBody>
      </p:sp>
      <p:sp>
        <p:nvSpPr>
          <p:cNvPr id="19" name="正方形/長方形 18"/>
          <p:cNvSpPr/>
          <p:nvPr/>
        </p:nvSpPr>
        <p:spPr bwMode="auto">
          <a:xfrm>
            <a:off x="4629777" y="5085184"/>
            <a:ext cx="410445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社内</a:t>
            </a:r>
            <a:r>
              <a:rPr kumimoji="0" lang="ja-JP" altLang="en-US" sz="2400" dirty="0" smtClean="0">
                <a:solidFill>
                  <a:schemeClr val="bg1"/>
                </a:solidFill>
                <a:latin typeface="+mn-lt"/>
                <a:ea typeface="+mn-ea"/>
              </a:rPr>
              <a:t>エンジニアの不足</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80429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p:txBody>
          <a:bodyPr/>
          <a:lstStyle/>
          <a:p>
            <a:r>
              <a:rPr lang="en-US" altLang="ja-JP" dirty="0" smtClean="0">
                <a:latin typeface="+mn-lt"/>
                <a:ea typeface="+mn-ea"/>
              </a:rPr>
              <a:t>OSS</a:t>
            </a:r>
            <a:r>
              <a:rPr lang="ja-JP" altLang="en-US" dirty="0" smtClean="0">
                <a:latin typeface="+mn-lt"/>
                <a:ea typeface="+mn-ea"/>
              </a:rPr>
              <a:t>が無ければクラウドは成り立たない</a:t>
            </a:r>
          </a:p>
        </p:txBody>
      </p:sp>
      <p:sp>
        <p:nvSpPr>
          <p:cNvPr id="7" name="正方形/長方形 6"/>
          <p:cNvSpPr/>
          <p:nvPr/>
        </p:nvSpPr>
        <p:spPr bwMode="auto">
          <a:xfrm>
            <a:off x="1259632" y="4775688"/>
            <a:ext cx="6624736" cy="648072"/>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クラウド構築基盤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OpenStack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CloudStack</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CloudFoundry</a:t>
            </a:r>
            <a:r>
              <a:rPr kumimoji="0" lang="ja-JP" altLang="en-US" sz="1200" dirty="0" err="1">
                <a:solidFill>
                  <a:schemeClr val="bg1"/>
                </a:solidFill>
                <a:cs typeface="Arial" pitchFamily="34" charset="0"/>
              </a:rPr>
              <a:t>、</a:t>
            </a:r>
            <a:r>
              <a:rPr kumimoji="0" lang="en-US" altLang="ja-JP" sz="1200" dirty="0" err="1">
                <a:solidFill>
                  <a:schemeClr val="bg1"/>
                </a:solidFill>
                <a:cs typeface="Arial" pitchFamily="34" charset="0"/>
              </a:rPr>
              <a:t>Openshift</a:t>
            </a:r>
            <a:r>
              <a:rPr kumimoji="0" lang="ja-JP" altLang="en-US" sz="1200" dirty="0" err="1">
                <a:solidFill>
                  <a:schemeClr val="bg1"/>
                </a:solidFill>
                <a:cs typeface="Arial" pitchFamily="34" charset="0"/>
              </a:rPr>
              <a:t>、</a:t>
            </a:r>
            <a:r>
              <a:rPr kumimoji="0" lang="en-US" altLang="ja-JP" sz="1200" dirty="0" err="1" smtClean="0">
                <a:solidFill>
                  <a:schemeClr val="bg1"/>
                </a:solidFill>
                <a:cs typeface="Arial" pitchFamily="34" charset="0"/>
              </a:rPr>
              <a:t>OpenFlow</a:t>
            </a:r>
            <a:r>
              <a:rPr kumimoji="0" lang="ja-JP" altLang="en-US" sz="1200" dirty="0" err="1" smtClean="0">
                <a:solidFill>
                  <a:schemeClr val="bg1"/>
                </a:solidFill>
                <a:cs typeface="Arial" pitchFamily="34" charset="0"/>
              </a:rPr>
              <a:t>、</a:t>
            </a:r>
            <a:r>
              <a:rPr kumimoji="0" lang="en-US" altLang="ja-JP" sz="1200" dirty="0" err="1" smtClean="0">
                <a:solidFill>
                  <a:schemeClr val="bg1"/>
                </a:solidFill>
                <a:cs typeface="Arial" pitchFamily="34" charset="0"/>
              </a:rPr>
              <a:t>Docker</a:t>
            </a:r>
            <a:endParaRPr kumimoji="0" lang="en-US" altLang="ja-JP" sz="1200" dirty="0">
              <a:solidFill>
                <a:schemeClr val="bg1"/>
              </a:solidFill>
              <a:cs typeface="Arial" pitchFamily="34" charset="0"/>
            </a:endParaRPr>
          </a:p>
        </p:txBody>
      </p:sp>
      <p:sp>
        <p:nvSpPr>
          <p:cNvPr id="17" name="正方形/長方形 16"/>
          <p:cNvSpPr/>
          <p:nvPr/>
        </p:nvSpPr>
        <p:spPr bwMode="auto">
          <a:xfrm>
            <a:off x="1259632" y="3842556"/>
            <a:ext cx="3312368" cy="936104"/>
          </a:xfrm>
          <a:prstGeom prst="rect">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lang="ja-JP" altLang="en-US" sz="1200" dirty="0">
                <a:solidFill>
                  <a:schemeClr val="bg1"/>
                </a:solidFill>
                <a:cs typeface="Arial" pitchFamily="34" charset="0"/>
              </a:rPr>
              <a:t>オペレーティング・システム</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Red Hat Enterprise </a:t>
            </a:r>
            <a:r>
              <a:rPr lang="en-US" altLang="ja-JP" sz="1200" dirty="0" err="1" smtClean="0">
                <a:solidFill>
                  <a:schemeClr val="bg1"/>
                </a:solidFill>
                <a:cs typeface="Arial" pitchFamily="34" charset="0"/>
              </a:rPr>
              <a:t>Linux,</a:t>
            </a:r>
            <a:r>
              <a:rPr kumimoji="0" lang="en-US" altLang="ja-JP" sz="1200" b="0" i="0" u="none" strike="noStrike" cap="none" normalizeH="0" dirty="0" err="1" smtClean="0">
                <a:ln>
                  <a:noFill/>
                </a:ln>
                <a:solidFill>
                  <a:schemeClr val="bg1"/>
                </a:solidFill>
                <a:effectLst/>
                <a:cs typeface="Arial" pitchFamily="34" charset="0"/>
              </a:rPr>
              <a:t>IBM</a:t>
            </a:r>
            <a:r>
              <a:rPr kumimoji="0" lang="en-US" altLang="ja-JP" sz="1200" b="0" i="0" u="none" strike="noStrike" cap="none" normalizeH="0" dirty="0" smtClean="0">
                <a:ln>
                  <a:noFill/>
                </a:ln>
                <a:solidFill>
                  <a:schemeClr val="bg1"/>
                </a:solidFill>
                <a:effectLst/>
                <a:cs typeface="Arial" pitchFamily="34" charset="0"/>
              </a:rPr>
              <a:t> Z/Linux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18" name="正方形/長方形 17"/>
          <p:cNvSpPr/>
          <p:nvPr/>
        </p:nvSpPr>
        <p:spPr bwMode="auto">
          <a:xfrm>
            <a:off x="1259632" y="2906452"/>
            <a:ext cx="3312368" cy="936104"/>
          </a:xfrm>
          <a:prstGeom prst="rect">
            <a:avLst/>
          </a:prstGeom>
          <a:solidFill>
            <a:schemeClr val="accent1">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データベース　</a:t>
            </a:r>
            <a:r>
              <a:rPr kumimoji="0" lang="en-US" altLang="ja-JP" sz="1200" dirty="0" err="1" smtClean="0">
                <a:solidFill>
                  <a:schemeClr val="bg1"/>
                </a:solidFill>
                <a:cs typeface="Arial" pitchFamily="34" charset="0"/>
              </a:rPr>
              <a:t>MySQL,PostgreSQL,NoSQL</a:t>
            </a:r>
            <a:endParaRPr kumimoji="0" lang="ja-JP" altLang="en-US" sz="1200" dirty="0" smtClean="0">
              <a:solidFill>
                <a:schemeClr val="bg1"/>
              </a:solidFill>
              <a:cs typeface="Arial" pitchFamily="34" charset="0"/>
            </a:endParaRPr>
          </a:p>
          <a:p>
            <a:pPr>
              <a:spcBef>
                <a:spcPts val="0"/>
              </a:spcBef>
            </a:pPr>
            <a:r>
              <a:rPr kumimoji="0" lang="ja-JP" altLang="en-US" sz="1200" dirty="0" smtClean="0">
                <a:solidFill>
                  <a:schemeClr val="bg1"/>
                </a:solidFill>
                <a:cs typeface="Arial" pitchFamily="34" charset="0"/>
              </a:rPr>
              <a:t>分散トランザクション処理　</a:t>
            </a:r>
            <a:r>
              <a:rPr kumimoji="0" lang="en-US" altLang="ja-JP" sz="1200" dirty="0" err="1" smtClean="0">
                <a:solidFill>
                  <a:schemeClr val="bg1"/>
                </a:solidFill>
                <a:cs typeface="Arial" pitchFamily="34" charset="0"/>
              </a:rPr>
              <a:t>Hadoop</a:t>
            </a:r>
            <a:r>
              <a:rPr kumimoji="0" lang="en-US" altLang="ja-JP" sz="1200" dirty="0" smtClean="0">
                <a:solidFill>
                  <a:schemeClr val="bg1"/>
                </a:solidFill>
                <a:cs typeface="Arial" pitchFamily="34" charset="0"/>
              </a:rPr>
              <a:t>,</a:t>
            </a:r>
          </a:p>
          <a:p>
            <a:pPr>
              <a:spcBef>
                <a:spcPts val="0"/>
              </a:spcBef>
            </a:pPr>
            <a:r>
              <a:rPr kumimoji="0" lang="ja-JP" altLang="en-US" sz="1200" dirty="0" smtClean="0">
                <a:solidFill>
                  <a:schemeClr val="bg1"/>
                </a:solidFill>
                <a:cs typeface="Arial" pitchFamily="34" charset="0"/>
              </a:rPr>
              <a:t>フレームワーク　</a:t>
            </a:r>
            <a:r>
              <a:rPr kumimoji="0" lang="en-US" altLang="ja-JP" sz="1200" dirty="0" smtClean="0">
                <a:solidFill>
                  <a:schemeClr val="bg1"/>
                </a:solidFill>
                <a:cs typeface="Arial" pitchFamily="34" charset="0"/>
              </a:rPr>
              <a:t>Java, Ruby, Spring, </a:t>
            </a:r>
            <a:r>
              <a:rPr kumimoji="0" lang="en-US" altLang="ja-JP" sz="1200" dirty="0" err="1" smtClean="0">
                <a:solidFill>
                  <a:schemeClr val="bg1"/>
                </a:solidFill>
                <a:cs typeface="Arial" pitchFamily="34" charset="0"/>
              </a:rPr>
              <a:t>Jboss</a:t>
            </a:r>
            <a:endParaRPr kumimoji="0" lang="ja-JP" altLang="en-US" sz="1200" dirty="0" smtClean="0">
              <a:solidFill>
                <a:schemeClr val="bg1"/>
              </a:solidFill>
              <a:cs typeface="Arial" pitchFamily="34" charset="0"/>
            </a:endParaRPr>
          </a:p>
          <a:p>
            <a:pPr>
              <a:spcBef>
                <a:spcPts val="0"/>
              </a:spcBef>
            </a:pPr>
            <a:r>
              <a:rPr kumimoji="0" lang="ja-JP" altLang="en-US" sz="1200" dirty="0">
                <a:solidFill>
                  <a:schemeClr val="bg1"/>
                </a:solidFill>
                <a:cs typeface="Arial" pitchFamily="34" charset="0"/>
              </a:rPr>
              <a:t>運用</a:t>
            </a:r>
            <a:r>
              <a:rPr kumimoji="0" lang="ja-JP" altLang="en-US" sz="1200" dirty="0" smtClean="0">
                <a:solidFill>
                  <a:schemeClr val="bg1"/>
                </a:solidFill>
                <a:cs typeface="Arial" pitchFamily="34" charset="0"/>
              </a:rPr>
              <a:t>管理　</a:t>
            </a:r>
            <a:r>
              <a:rPr kumimoji="0" lang="en-US" altLang="ja-JP" sz="1200" dirty="0" err="1">
                <a:solidFill>
                  <a:schemeClr val="bg1"/>
                </a:solidFill>
                <a:cs typeface="Arial" pitchFamily="34" charset="0"/>
              </a:rPr>
              <a:t>Hinemos</a:t>
            </a:r>
            <a:endParaRPr kumimoji="0" lang="en-US" altLang="ja-JP" sz="1200" dirty="0">
              <a:solidFill>
                <a:schemeClr val="bg1"/>
              </a:solidFill>
              <a:cs typeface="Arial" pitchFamily="34" charset="0"/>
            </a:endParaRPr>
          </a:p>
        </p:txBody>
      </p:sp>
      <p:sp>
        <p:nvSpPr>
          <p:cNvPr id="19" name="正方形/長方形 18"/>
          <p:cNvSpPr/>
          <p:nvPr/>
        </p:nvSpPr>
        <p:spPr bwMode="auto">
          <a:xfrm>
            <a:off x="1259632" y="1970348"/>
            <a:ext cx="3312368" cy="936104"/>
          </a:xfrm>
          <a:prstGeom prst="rect">
            <a:avLst/>
          </a:prstGeom>
          <a:solidFill>
            <a:schemeClr val="accent1">
              <a:lumMod val="60000"/>
              <a:lumOff val="4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en-US" altLang="ja-JP" sz="1200" b="0" i="0" u="none" strike="noStrike" cap="none" normalizeH="0" dirty="0" smtClean="0">
                <a:ln>
                  <a:noFill/>
                </a:ln>
                <a:solidFill>
                  <a:schemeClr val="bg1"/>
                </a:solidFill>
                <a:effectLst/>
                <a:cs typeface="Arial" pitchFamily="34" charset="0"/>
              </a:rPr>
              <a:t>BI R</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Pentaho</a:t>
            </a:r>
            <a:r>
              <a:rPr kumimoji="0" lang="en-US" altLang="ja-JP" sz="1200" dirty="0" smtClean="0">
                <a:solidFill>
                  <a:schemeClr val="bg1"/>
                </a:solidFill>
                <a:cs typeface="Arial" pitchFamily="34" charset="0"/>
              </a:rPr>
              <a:t>,</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JASPEERSOFT </a:t>
            </a:r>
          </a:p>
          <a:p>
            <a:pPr>
              <a:spcBef>
                <a:spcPts val="0"/>
              </a:spcBef>
            </a:pPr>
            <a:r>
              <a:rPr lang="en-US" altLang="ja-JP" sz="1200" dirty="0" smtClean="0">
                <a:solidFill>
                  <a:schemeClr val="bg1"/>
                </a:solidFill>
                <a:cs typeface="Arial" pitchFamily="34" charset="0"/>
              </a:rPr>
              <a:t>ERP </a:t>
            </a:r>
            <a:r>
              <a:rPr lang="en-US" altLang="ja-JP" sz="1200" dirty="0" err="1" smtClean="0">
                <a:solidFill>
                  <a:schemeClr val="bg1"/>
                </a:solidFill>
                <a:cs typeface="Arial" pitchFamily="34" charset="0"/>
              </a:rPr>
              <a:t>Compiere</a:t>
            </a:r>
            <a:r>
              <a:rPr lang="en-US" altLang="ja-JP" sz="1200" dirty="0">
                <a:solidFill>
                  <a:schemeClr val="bg1"/>
                </a:solidFill>
                <a:cs typeface="Arial" pitchFamily="34" charset="0"/>
              </a:rPr>
              <a:t>, </a:t>
            </a:r>
            <a:r>
              <a:rPr lang="en-US" altLang="ja-JP" sz="1200" dirty="0" err="1" smtClean="0">
                <a:solidFill>
                  <a:schemeClr val="bg1"/>
                </a:solidFill>
                <a:cs typeface="Arial" pitchFamily="34" charset="0"/>
              </a:rPr>
              <a:t>Adempiere</a:t>
            </a:r>
            <a:endParaRPr lang="en-US" altLang="ja-JP" sz="1200" dirty="0" smtClean="0">
              <a:solidFill>
                <a:schemeClr val="bg1"/>
              </a:solidFill>
              <a:cs typeface="Arial" pitchFamily="34" charset="0"/>
            </a:endParaRPr>
          </a:p>
          <a:p>
            <a:pPr>
              <a:spcBef>
                <a:spcPts val="0"/>
              </a:spcBef>
            </a:pPr>
            <a:r>
              <a:rPr lang="en-US" altLang="ja-JP" sz="1200" dirty="0" smtClean="0">
                <a:solidFill>
                  <a:schemeClr val="bg1"/>
                </a:solidFill>
                <a:cs typeface="Arial" pitchFamily="34" charset="0"/>
              </a:rPr>
              <a:t>CRM </a:t>
            </a:r>
            <a:r>
              <a:rPr lang="en-US" altLang="ja-JP" sz="1200" dirty="0" err="1" smtClean="0">
                <a:solidFill>
                  <a:schemeClr val="bg1"/>
                </a:solidFill>
                <a:cs typeface="Arial" pitchFamily="34" charset="0"/>
              </a:rPr>
              <a:t>SugarCRM</a:t>
            </a:r>
            <a:r>
              <a:rPr lang="en-US" altLang="ja-JP" sz="1200" dirty="0">
                <a:solidFill>
                  <a:schemeClr val="bg1"/>
                </a:solidFill>
                <a:cs typeface="Arial" pitchFamily="34" charset="0"/>
              </a:rPr>
              <a:t>, </a:t>
            </a:r>
            <a:r>
              <a:rPr lang="en-US" altLang="ja-JP" sz="1200" dirty="0" err="1">
                <a:solidFill>
                  <a:schemeClr val="bg1"/>
                </a:solidFill>
                <a:cs typeface="Arial" pitchFamily="34" charset="0"/>
              </a:rPr>
              <a:t>vtiger</a:t>
            </a:r>
            <a:r>
              <a:rPr lang="en-US" altLang="ja-JP" sz="1200" dirty="0">
                <a:solidFill>
                  <a:schemeClr val="bg1"/>
                </a:solidFill>
                <a:cs typeface="Arial" pitchFamily="34" charset="0"/>
              </a:rPr>
              <a:t> CRM</a:t>
            </a:r>
            <a:endParaRPr lang="en-US" altLang="ja-JP" sz="1200" dirty="0" smtClean="0">
              <a:solidFill>
                <a:schemeClr val="bg1"/>
              </a:solidFill>
              <a:cs typeface="Arial" pitchFamily="34" charset="0"/>
            </a:endParaRPr>
          </a:p>
        </p:txBody>
      </p:sp>
      <p:sp>
        <p:nvSpPr>
          <p:cNvPr id="21" name="正方形/長方形 20"/>
          <p:cNvSpPr/>
          <p:nvPr/>
        </p:nvSpPr>
        <p:spPr bwMode="auto">
          <a:xfrm>
            <a:off x="4572000" y="3842556"/>
            <a:ext cx="3312368" cy="936104"/>
          </a:xfrm>
          <a:prstGeom prst="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オペレーティング・システム</a:t>
            </a:r>
          </a:p>
          <a:p>
            <a:pPr>
              <a:spcBef>
                <a:spcPts val="0"/>
              </a:spcBef>
            </a:pPr>
            <a:r>
              <a:rPr kumimoji="0" lang="en-US" altLang="ja-JP" sz="1200" dirty="0" err="1" smtClean="0">
                <a:solidFill>
                  <a:schemeClr val="bg1"/>
                </a:solidFill>
                <a:cs typeface="Arial" pitchFamily="34" charset="0"/>
              </a:rPr>
              <a:t>Android,</a:t>
            </a:r>
            <a:r>
              <a:rPr kumimoji="0" lang="en-US" altLang="ja-JP" sz="1200" b="0" i="0" u="none" strike="noStrike" cap="none" normalizeH="0" dirty="0" err="1" smtClean="0">
                <a:ln>
                  <a:noFill/>
                </a:ln>
                <a:solidFill>
                  <a:schemeClr val="bg1"/>
                </a:solidFill>
                <a:effectLst/>
                <a:cs typeface="Arial" pitchFamily="34" charset="0"/>
              </a:rPr>
              <a:t>Chrome</a:t>
            </a:r>
            <a:r>
              <a:rPr kumimoji="0" lang="en-US" altLang="ja-JP" sz="1200" b="0" i="0" u="none" strike="noStrike" cap="none" normalizeH="0" dirty="0" smtClean="0">
                <a:ln>
                  <a:noFill/>
                </a:ln>
                <a:solidFill>
                  <a:schemeClr val="bg1"/>
                </a:solidFill>
                <a:effectLst/>
                <a:cs typeface="Arial" pitchFamily="34" charset="0"/>
              </a:rPr>
              <a:t> </a:t>
            </a:r>
            <a:r>
              <a:rPr kumimoji="0" lang="en-US" altLang="ja-JP" sz="1200" b="0" i="0" u="none" strike="noStrike" cap="none" normalizeH="0" dirty="0" err="1" smtClean="0">
                <a:ln>
                  <a:noFill/>
                </a:ln>
                <a:solidFill>
                  <a:schemeClr val="bg1"/>
                </a:solidFill>
                <a:effectLst/>
                <a:cs typeface="Arial" pitchFamily="34" charset="0"/>
              </a:rPr>
              <a:t>OS,</a:t>
            </a:r>
            <a:r>
              <a:rPr lang="en-US" altLang="ja-JP" sz="1200" dirty="0" err="1" smtClean="0">
                <a:solidFill>
                  <a:schemeClr val="bg1"/>
                </a:solidFill>
                <a:cs typeface="Arial" pitchFamily="34" charset="0"/>
              </a:rPr>
              <a:t>Ubuntu</a:t>
            </a:r>
            <a:r>
              <a:rPr lang="en-US" altLang="ja-JP" sz="1200" dirty="0" smtClean="0">
                <a:solidFill>
                  <a:schemeClr val="bg1"/>
                </a:solidFill>
                <a:cs typeface="Arial" pitchFamily="34" charset="0"/>
              </a:rPr>
              <a:t> Linux</a:t>
            </a:r>
            <a:endParaRPr kumimoji="0" lang="ja-JP" altLang="en-US" sz="1200" b="0" i="0" u="none" strike="noStrike" cap="none" normalizeH="0" dirty="0" smtClean="0">
              <a:ln>
                <a:noFill/>
              </a:ln>
              <a:solidFill>
                <a:schemeClr val="bg1"/>
              </a:solidFill>
              <a:effectLst/>
              <a:cs typeface="Arial" pitchFamily="34" charset="0"/>
            </a:endParaRPr>
          </a:p>
        </p:txBody>
      </p:sp>
      <p:sp>
        <p:nvSpPr>
          <p:cNvPr id="22" name="正方形/長方形 21"/>
          <p:cNvSpPr/>
          <p:nvPr/>
        </p:nvSpPr>
        <p:spPr bwMode="auto">
          <a:xfrm>
            <a:off x="4572000" y="2906452"/>
            <a:ext cx="3312368" cy="936104"/>
          </a:xfrm>
          <a:prstGeom prst="rect">
            <a:avLst/>
          </a:prstGeom>
          <a:solidFill>
            <a:schemeClr val="accent3">
              <a:lumMod val="75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ts val="0"/>
              </a:spcBef>
            </a:pPr>
            <a:r>
              <a:rPr kumimoji="0" lang="ja-JP" altLang="en-US" sz="1200" dirty="0" smtClean="0">
                <a:solidFill>
                  <a:schemeClr val="bg1"/>
                </a:solidFill>
                <a:cs typeface="Arial" pitchFamily="34" charset="0"/>
              </a:rPr>
              <a:t>ブラウザー </a:t>
            </a:r>
            <a:endParaRPr kumimoji="0" lang="en-US" altLang="ja-JP" sz="1200" dirty="0" smtClean="0">
              <a:solidFill>
                <a:schemeClr val="bg1"/>
              </a:solidFill>
              <a:cs typeface="Arial" pitchFamily="34" charset="0"/>
            </a:endParaRPr>
          </a:p>
          <a:p>
            <a:pPr>
              <a:spcBef>
                <a:spcPts val="0"/>
              </a:spcBef>
            </a:pPr>
            <a:r>
              <a:rPr kumimoji="0" lang="en-US" altLang="ja-JP" sz="1200" dirty="0" err="1" smtClean="0">
                <a:solidFill>
                  <a:schemeClr val="bg1"/>
                </a:solidFill>
                <a:cs typeface="Arial" pitchFamily="34" charset="0"/>
              </a:rPr>
              <a:t>Webkit</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Chrome,Safari</a:t>
            </a:r>
            <a:r>
              <a:rPr kumimoji="0" lang="en-US" altLang="ja-JP" sz="1200" dirty="0" smtClean="0">
                <a:solidFill>
                  <a:schemeClr val="bg1"/>
                </a:solidFill>
                <a:cs typeface="Arial" pitchFamily="34" charset="0"/>
              </a:rPr>
              <a:t>)</a:t>
            </a:r>
          </a:p>
          <a:p>
            <a:pPr>
              <a:spcBef>
                <a:spcPts val="0"/>
              </a:spcBef>
            </a:pPr>
            <a:r>
              <a:rPr kumimoji="0" lang="en-US" altLang="ja-JP" sz="1200" dirty="0" smtClean="0">
                <a:solidFill>
                  <a:schemeClr val="bg1"/>
                </a:solidFill>
                <a:cs typeface="Arial" pitchFamily="34" charset="0"/>
              </a:rPr>
              <a:t>Gecko</a:t>
            </a:r>
            <a:r>
              <a:rPr kumimoji="0" lang="ja-JP" altLang="en-US" sz="1200" dirty="0">
                <a:solidFill>
                  <a:schemeClr val="bg1"/>
                </a:solidFill>
                <a:cs typeface="Arial" pitchFamily="34" charset="0"/>
              </a:rPr>
              <a:t> </a:t>
            </a:r>
            <a:r>
              <a:rPr kumimoji="0" lang="en-US" altLang="ja-JP" sz="1200" dirty="0" smtClean="0">
                <a:solidFill>
                  <a:schemeClr val="bg1"/>
                </a:solidFill>
                <a:cs typeface="Arial" pitchFamily="34" charset="0"/>
              </a:rPr>
              <a:t>(Firefox)</a:t>
            </a:r>
            <a:endParaRPr kumimoji="0" lang="en-US" altLang="ja-JP" sz="1200" dirty="0">
              <a:solidFill>
                <a:schemeClr val="bg1"/>
              </a:solidFill>
              <a:cs typeface="Arial" pitchFamily="34" charset="0"/>
            </a:endParaRPr>
          </a:p>
        </p:txBody>
      </p:sp>
      <p:sp>
        <p:nvSpPr>
          <p:cNvPr id="23" name="正方形/長方形 22"/>
          <p:cNvSpPr/>
          <p:nvPr/>
        </p:nvSpPr>
        <p:spPr bwMode="auto">
          <a:xfrm>
            <a:off x="4572000" y="1970348"/>
            <a:ext cx="3312368" cy="936104"/>
          </a:xfrm>
          <a:prstGeom prst="rect">
            <a:avLst/>
          </a:prstGeom>
          <a:solidFill>
            <a:srgbClr val="EC8B42"/>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cs typeface="Arial" pitchFamily="34" charset="0"/>
              </a:rPr>
              <a:t>オフィス　</a:t>
            </a:r>
            <a:r>
              <a:rPr kumimoji="0" lang="en-US" altLang="ja-JP" sz="1200" b="0" i="0" u="none" strike="noStrike" cap="none" normalizeH="0" dirty="0" smtClean="0">
                <a:ln>
                  <a:noFill/>
                </a:ln>
                <a:solidFill>
                  <a:schemeClr val="bg1"/>
                </a:solidFill>
                <a:effectLst/>
                <a:cs typeface="Arial" pitchFamily="34" charset="0"/>
              </a:rPr>
              <a:t>Open Office</a:t>
            </a:r>
            <a:endParaRPr kumimoji="0" lang="ja-JP" altLang="en-US" sz="1200" b="0" i="0" u="none" strike="noStrike" cap="none" normalizeH="0" dirty="0" smtClean="0">
              <a:ln>
                <a:noFill/>
              </a:ln>
              <a:solidFill>
                <a:schemeClr val="bg1"/>
              </a:solidFill>
              <a:effectLst/>
              <a:cs typeface="Arial" pitchFamily="34" charset="0"/>
            </a:endParaRPr>
          </a:p>
          <a:p>
            <a:pPr>
              <a:spcBef>
                <a:spcPts val="0"/>
              </a:spcBef>
            </a:pPr>
            <a:r>
              <a:rPr kumimoji="0" lang="ja-JP" altLang="en-US" sz="1200" dirty="0">
                <a:solidFill>
                  <a:schemeClr val="bg1"/>
                </a:solidFill>
                <a:cs typeface="Arial" pitchFamily="34" charset="0"/>
              </a:rPr>
              <a:t>開発</a:t>
            </a:r>
            <a:r>
              <a:rPr kumimoji="0" lang="ja-JP" altLang="en-US" sz="1200" dirty="0" smtClean="0">
                <a:solidFill>
                  <a:schemeClr val="bg1"/>
                </a:solidFill>
                <a:cs typeface="Arial" pitchFamily="34" charset="0"/>
              </a:rPr>
              <a:t>環境</a:t>
            </a:r>
            <a:r>
              <a:rPr kumimoji="0" lang="ja-JP" altLang="en-US" sz="1200" dirty="0">
                <a:solidFill>
                  <a:schemeClr val="bg1"/>
                </a:solidFill>
                <a:cs typeface="Arial" pitchFamily="34" charset="0"/>
              </a:rPr>
              <a:t>　</a:t>
            </a:r>
            <a:r>
              <a:rPr kumimoji="0" lang="en-US" altLang="ja-JP" sz="1200" dirty="0" err="1" smtClean="0">
                <a:solidFill>
                  <a:schemeClr val="bg1"/>
                </a:solidFill>
                <a:cs typeface="Arial" pitchFamily="34" charset="0"/>
              </a:rPr>
              <a:t>Eclips</a:t>
            </a:r>
            <a:endParaRPr kumimoji="0" lang="ja-JP" altLang="en-US" sz="1200" b="0" i="0" u="none" strike="noStrike" cap="none" normalizeH="0" dirty="0" smtClean="0">
              <a:ln>
                <a:noFill/>
              </a:ln>
              <a:solidFill>
                <a:schemeClr val="bg1"/>
              </a:solidFill>
              <a:effectLst/>
              <a:cs typeface="Arial" pitchFamily="34" charset="0"/>
            </a:endParaRPr>
          </a:p>
        </p:txBody>
      </p:sp>
      <p:pic>
        <p:nvPicPr>
          <p:cNvPr id="24" name="Picture 2" descr="WebK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7740" y="3118136"/>
            <a:ext cx="736716" cy="64807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adoo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4" y="3640826"/>
            <a:ext cx="889143" cy="2287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openoffice-c937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779" y="2234467"/>
            <a:ext cx="817552" cy="5549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matsu.tymy.net/blog/wp-content/uploads/2010/07/logomysql.gif"/>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809" y="2566136"/>
            <a:ext cx="967471" cy="6442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ttp://www.ashleyangell.com/wp-content/uploads/2009/04/logopg70.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2283615"/>
            <a:ext cx="629301" cy="49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http://3.bp.blogspot.com/__7ilm2ZJcxc/SGD_lE5sIOI/AAAAAAAABPM/g6k6rc3UFXQ/s320/android.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845" y="3824064"/>
            <a:ext cx="871963" cy="87196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images.startupsearch.org/company/jbos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955" y="3210358"/>
            <a:ext cx="631179" cy="3692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http://t0.gstatic.com/images?q=tbn:ANd9GcSAtivDvrC-zWvSMUdnSGBmFCmlF3lLYQQpBtY8DujW9c1jK_sv"/>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232" y="4120325"/>
            <a:ext cx="682885" cy="4059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aspersoft BI"/>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427" y="1970348"/>
            <a:ext cx="738189" cy="27622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sanori\AppData\Local\Microsoft\Windows\Temporary Internet Files\Content.IE5\D2FM6I18\MP900410084[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66350" y="1196752"/>
            <a:ext cx="650466" cy="6902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nori\AppData\Local\Microsoft\Windows\Temporary Internet Files\Content.IE5\NYKY5OTT\MC900434845[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403648" y="1196752"/>
            <a:ext cx="690235" cy="69023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325238" y="1280259"/>
            <a:ext cx="1620957" cy="523220"/>
          </a:xfrm>
          <a:prstGeom prst="rect">
            <a:avLst/>
          </a:prstGeom>
          <a:noFill/>
        </p:spPr>
        <p:txBody>
          <a:bodyPr wrap="none" rtlCol="0">
            <a:spAutoFit/>
          </a:bodyPr>
          <a:lstStyle/>
          <a:p>
            <a:r>
              <a:rPr kumimoji="1" lang="ja-JP" altLang="en-US" sz="2800" dirty="0" smtClean="0">
                <a:solidFill>
                  <a:srgbClr val="006600"/>
                </a:solidFill>
                <a:latin typeface="+mn-lt"/>
                <a:ea typeface="+mn-ea"/>
              </a:rPr>
              <a:t>サーバー</a:t>
            </a:r>
            <a:endParaRPr kumimoji="1" lang="ja-JP" altLang="en-US" sz="2800" dirty="0">
              <a:solidFill>
                <a:srgbClr val="006600"/>
              </a:solidFill>
              <a:latin typeface="+mn-lt"/>
              <a:ea typeface="+mn-ea"/>
            </a:endParaRPr>
          </a:p>
        </p:txBody>
      </p:sp>
      <p:sp>
        <p:nvSpPr>
          <p:cNvPr id="37" name="テキスト ボックス 36"/>
          <p:cNvSpPr txBox="1"/>
          <p:nvPr/>
        </p:nvSpPr>
        <p:spPr>
          <a:xfrm>
            <a:off x="5496335" y="1280259"/>
            <a:ext cx="2339102" cy="523220"/>
          </a:xfrm>
          <a:prstGeom prst="rect">
            <a:avLst/>
          </a:prstGeom>
          <a:noFill/>
        </p:spPr>
        <p:txBody>
          <a:bodyPr wrap="none" rtlCol="0">
            <a:spAutoFit/>
          </a:bodyPr>
          <a:lstStyle/>
          <a:p>
            <a:r>
              <a:rPr kumimoji="1" lang="ja-JP" altLang="en-US" sz="2800" dirty="0" smtClean="0">
                <a:solidFill>
                  <a:srgbClr val="C00000"/>
                </a:solidFill>
                <a:latin typeface="+mn-lt"/>
                <a:ea typeface="+mn-ea"/>
              </a:rPr>
              <a:t>クライアント</a:t>
            </a:r>
            <a:endParaRPr kumimoji="1" lang="ja-JP" altLang="en-US" sz="2800" dirty="0">
              <a:solidFill>
                <a:srgbClr val="C00000"/>
              </a:solidFill>
              <a:latin typeface="+mn-lt"/>
              <a:ea typeface="+mn-ea"/>
            </a:endParaRPr>
          </a:p>
        </p:txBody>
      </p:sp>
      <p:sp>
        <p:nvSpPr>
          <p:cNvPr id="32" name="正方形/長方形 31"/>
          <p:cNvSpPr/>
          <p:nvPr/>
        </p:nvSpPr>
        <p:spPr bwMode="auto">
          <a:xfrm>
            <a:off x="1259632" y="5420274"/>
            <a:ext cx="6624736" cy="648072"/>
          </a:xfrm>
          <a:prstGeom prst="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2000" dirty="0" smtClean="0">
                <a:solidFill>
                  <a:schemeClr val="bg1"/>
                </a:solidFill>
                <a:cs typeface="Arial" pitchFamily="34" charset="0"/>
              </a:rPr>
              <a:t>管理・運用基盤</a:t>
            </a:r>
            <a:endParaRPr kumimoji="0" lang="en-US" altLang="ja-JP" sz="2000" dirty="0" smtClean="0">
              <a:solidFill>
                <a:schemeClr val="bg1"/>
              </a:solidFill>
              <a:cs typeface="Arial" pitchFamily="34" charset="0"/>
            </a:endParaRPr>
          </a:p>
          <a:p>
            <a:pPr algn="ctr">
              <a:spcBef>
                <a:spcPts val="0"/>
              </a:spcBef>
            </a:pPr>
            <a:r>
              <a:rPr kumimoji="0" lang="en-US" altLang="ja-JP" sz="1200" dirty="0" err="1" smtClean="0">
                <a:solidFill>
                  <a:schemeClr val="bg1"/>
                </a:solidFill>
                <a:cs typeface="Arial" pitchFamily="34" charset="0"/>
              </a:rPr>
              <a:t>Hinemos</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Hyperic</a:t>
            </a:r>
            <a:r>
              <a:rPr kumimoji="0" lang="en-US" altLang="ja-JP" sz="1200" dirty="0" smtClean="0">
                <a:solidFill>
                  <a:schemeClr val="bg1"/>
                </a:solidFill>
                <a:cs typeface="Arial" pitchFamily="34" charset="0"/>
              </a:rPr>
              <a:t> HQ, </a:t>
            </a:r>
            <a:r>
              <a:rPr kumimoji="0" lang="en-US" altLang="ja-JP" sz="1200" dirty="0" err="1" smtClean="0">
                <a:solidFill>
                  <a:schemeClr val="bg1"/>
                </a:solidFill>
                <a:cs typeface="Arial" pitchFamily="34" charset="0"/>
              </a:rPr>
              <a:t>Zabbix</a:t>
            </a:r>
            <a:r>
              <a:rPr kumimoji="0" lang="en-US" altLang="ja-JP" sz="1200" dirty="0" smtClean="0">
                <a:solidFill>
                  <a:schemeClr val="bg1"/>
                </a:solidFill>
                <a:cs typeface="Arial" pitchFamily="34" charset="0"/>
              </a:rPr>
              <a:t>, </a:t>
            </a:r>
            <a:r>
              <a:rPr kumimoji="0" lang="en-US" altLang="ja-JP" sz="1200" dirty="0" err="1" smtClean="0">
                <a:solidFill>
                  <a:schemeClr val="bg1"/>
                </a:solidFill>
                <a:cs typeface="Arial" pitchFamily="34" charset="0"/>
              </a:rPr>
              <a:t>Scalr</a:t>
            </a:r>
            <a:r>
              <a:rPr kumimoji="0" lang="en-US" altLang="ja-JP" sz="1200" dirty="0" smtClean="0">
                <a:solidFill>
                  <a:schemeClr val="bg1"/>
                </a:solidFill>
                <a:cs typeface="Arial" pitchFamily="34" charset="0"/>
              </a:rPr>
              <a:t>, Aeolus, Puppet, Chef</a:t>
            </a:r>
            <a:endParaRPr kumimoji="0" lang="en-US" altLang="ja-JP" sz="1200" dirty="0">
              <a:solidFill>
                <a:schemeClr val="bg1"/>
              </a:solidFill>
              <a:cs typeface="Arial" pitchFamily="34" charset="0"/>
            </a:endParaRPr>
          </a:p>
        </p:txBody>
      </p:sp>
      <p:pic>
        <p:nvPicPr>
          <p:cNvPr id="2" name="Picture 2" descr="http://ddf912383141a8d7bbe4-e053e711fc85de3290f121ef0f0e3a1f.r87.cf1.rackcdn.com/docker-whale.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31583" y="4775688"/>
            <a:ext cx="631944" cy="63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87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smtClean="0">
                <a:latin typeface="Arial" charset="0"/>
              </a:rPr>
              <a:t>Linux</a:t>
            </a:r>
            <a:r>
              <a:rPr lang="ja-JP" altLang="en-US" dirty="0" smtClean="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118098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smtClean="0">
                <a:latin typeface="Arial" charset="0"/>
              </a:rPr>
              <a:t>Linux</a:t>
            </a:r>
            <a:r>
              <a:rPr lang="ja-JP" altLang="en-US" dirty="0" smtClean="0">
                <a:latin typeface="Arial" charset="0"/>
              </a:rPr>
              <a:t>の転機／</a:t>
            </a:r>
            <a:r>
              <a:rPr lang="en-US" altLang="ja-JP" dirty="0" smtClean="0">
                <a:latin typeface="Arial" charset="0"/>
              </a:rPr>
              <a:t>IBM</a:t>
            </a:r>
            <a:r>
              <a:rPr lang="ja-JP" altLang="en-US" dirty="0" smtClean="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smtClean="0">
                <a:solidFill>
                  <a:schemeClr val="bg1"/>
                </a:solidFill>
              </a:rPr>
              <a:t>自社</a:t>
            </a:r>
            <a:r>
              <a:rPr kumimoji="0" lang="en-US" altLang="ja-JP" dirty="0" smtClean="0">
                <a:solidFill>
                  <a:schemeClr val="bg1"/>
                </a:solidFill>
              </a:rPr>
              <a:t>OS</a:t>
            </a:r>
            <a:r>
              <a:rPr kumimoji="0" lang="ja-JP" altLang="en-US" dirty="0" smtClean="0">
                <a:solidFill>
                  <a:schemeClr val="bg1"/>
                </a:solidFill>
              </a:rPr>
              <a:t>と同等のサポート</a:t>
            </a:r>
            <a:endParaRPr kumimoji="0" lang="ja-JP" altLang="en-US" dirty="0">
              <a:solidFill>
                <a:schemeClr val="bg1"/>
              </a:solidFill>
            </a:endParaRP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smtClean="0">
                <a:solidFill>
                  <a:schemeClr val="bg1"/>
                </a:solidFill>
              </a:rPr>
              <a:t>自社内に専任の開発部隊を設置</a:t>
            </a:r>
            <a:endParaRPr kumimoji="0" lang="ja-JP" altLang="en-US" dirty="0">
              <a:solidFill>
                <a:schemeClr val="bg1"/>
              </a:solidFill>
            </a:endParaRP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a:t>
            </a:r>
            <a:r>
              <a:rPr kumimoji="0" lang="ja-JP" altLang="en-US" dirty="0" smtClean="0">
                <a:solidFill>
                  <a:schemeClr val="bg1"/>
                </a:solidFill>
              </a:rPr>
              <a:t>の投資を約束</a:t>
            </a:r>
            <a:endParaRPr kumimoji="0" lang="ja-JP" altLang="en-US" dirty="0">
              <a:solidFill>
                <a:schemeClr val="bg1"/>
              </a:solidFill>
            </a:endParaRP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2677</TotalTime>
  <Words>4640</Words>
  <Application>Microsoft Office PowerPoint</Application>
  <PresentationFormat>画面に合わせる (4:3)</PresentationFormat>
  <Paragraphs>416</Paragraphs>
  <Slides>22</Slides>
  <Notes>17</Notes>
  <HiddenSlides>0</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NC標準テンプレート</vt:lpstr>
      <vt:lpstr>PowerPoint プレゼンテーション</vt:lpstr>
      <vt:lpstr>オープン戦略</vt:lpstr>
      <vt:lpstr>「オープン」は損か、得か</vt:lpstr>
      <vt:lpstr>ITにおける「オープン」の歴史</vt:lpstr>
      <vt:lpstr>PowerPoint プレゼンテーション</vt:lpstr>
      <vt:lpstr>OSSへの不安と日米でのこれまでの取り組み</vt:lpstr>
      <vt:lpstr>OSSが無ければクラウドは成り立たない</vt:lpstr>
      <vt:lpstr>Linuxディストリビューション</vt:lpstr>
      <vt:lpstr>Linuxの転機／IBMによるコミットメント</vt:lpstr>
      <vt:lpstr>オープンソース開発の実際</vt:lpstr>
      <vt:lpstr>Linuxの開発・ビジネスモデル</vt:lpstr>
      <vt:lpstr>PowerPoint プレゼンテーション</vt:lpstr>
      <vt:lpstr>例えばセキュリティ・アプライアンスの場合</vt:lpstr>
      <vt:lpstr>OSSはベンダーにとってもメリットがある</vt:lpstr>
      <vt:lpstr>ファウンデーションモデル</vt:lpstr>
      <vt:lpstr>FoundationとSponsorship</vt:lpstr>
      <vt:lpstr>オープンソースのビジネスモデル</vt:lpstr>
      <vt:lpstr>PowerPoint プレゼンテーション</vt:lpstr>
      <vt:lpstr>Open Compute Project</vt:lpstr>
      <vt:lpstr>Open Source Hardware</vt:lpstr>
      <vt:lpstr>オープンデータ</vt:lpstr>
      <vt:lpstr>クリエイティブ・コモンズ</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Windows ユーザー</cp:lastModifiedBy>
  <cp:revision>214</cp:revision>
  <dcterms:created xsi:type="dcterms:W3CDTF">2014-04-30T01:58:06Z</dcterms:created>
  <dcterms:modified xsi:type="dcterms:W3CDTF">2015-02-18T05:03:08Z</dcterms:modified>
</cp:coreProperties>
</file>