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503" r:id="rId2"/>
    <p:sldId id="521" r:id="rId3"/>
    <p:sldId id="504" r:id="rId4"/>
    <p:sldId id="505" r:id="rId5"/>
    <p:sldId id="506" r:id="rId6"/>
    <p:sldId id="507" r:id="rId7"/>
    <p:sldId id="509" r:id="rId8"/>
    <p:sldId id="510" r:id="rId9"/>
    <p:sldId id="511" r:id="rId10"/>
    <p:sldId id="512" r:id="rId11"/>
    <p:sldId id="522" r:id="rId12"/>
    <p:sldId id="518" r:id="rId13"/>
    <p:sldId id="519" r:id="rId1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66FF"/>
    <a:srgbClr val="FFFBD2"/>
    <a:srgbClr val="FFFFFF"/>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28" autoAdjust="0"/>
  </p:normalViewPr>
  <p:slideViewPr>
    <p:cSldViewPr snapToGrid="0" snapToObjects="1" showGuides="1">
      <p:cViewPr>
        <p:scale>
          <a:sx n="77" d="100"/>
          <a:sy n="77" d="100"/>
        </p:scale>
        <p:origin x="-1147" y="-152"/>
      </p:cViewPr>
      <p:guideLst>
        <p:guide orient="horz"/>
        <p:guide pos="575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2015/3/3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2015/3/3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pPr defTabSz="913232"/>
            <a:fld id="{E26728EA-0FFF-4A63-B395-E6982821CD75}" type="slidenum">
              <a:rPr lang="ja-JP" altLang="en-US" smtClean="0"/>
              <a:pPr defTabSz="913232"/>
              <a:t>2</a:t>
            </a:fld>
            <a:endParaRPr lang="en-US" altLang="ja-JP" smtClean="0"/>
          </a:p>
        </p:txBody>
      </p:sp>
      <p:sp>
        <p:nvSpPr>
          <p:cNvPr id="28674" name="Rectangle 2"/>
          <p:cNvSpPr>
            <a:spLocks noGrp="1" noRot="1" noChangeAspect="1" noChangeArrowheads="1" noTextEdit="1"/>
          </p:cNvSpPr>
          <p:nvPr>
            <p:ph type="sldImg"/>
          </p:nvPr>
        </p:nvSpPr>
        <p:spPr>
          <a:xfrm>
            <a:off x="1143000" y="685800"/>
            <a:ext cx="4575175" cy="3430588"/>
          </a:xfrm>
          <a:ln/>
        </p:spPr>
      </p:sp>
      <p:sp>
        <p:nvSpPr>
          <p:cNvPr id="28675" name="Rectangle 3"/>
          <p:cNvSpPr>
            <a:spLocks noGrp="1" noChangeArrowheads="1"/>
          </p:cNvSpPr>
          <p:nvPr>
            <p:ph type="body" idx="1"/>
          </p:nvPr>
        </p:nvSpPr>
        <p:spPr>
          <a:xfrm>
            <a:off x="915138" y="4343110"/>
            <a:ext cx="5027724" cy="4115670"/>
          </a:xfrm>
          <a:noFill/>
          <a:ln/>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Salesforce</a:t>
            </a:r>
            <a:r>
              <a:rPr kumimoji="1" lang="ja-JP" altLang="en-US" dirty="0" smtClean="0"/>
              <a:t>のサービス開始は</a:t>
            </a:r>
            <a:r>
              <a:rPr kumimoji="1" lang="en-US" altLang="ja-JP" dirty="0" smtClean="0"/>
              <a:t>1999</a:t>
            </a:r>
            <a:r>
              <a:rPr kumimoji="1" lang="ja-JP" altLang="en-US" dirty="0" smtClean="0"/>
              <a:t>年</a:t>
            </a:r>
            <a:endParaRPr kumimoji="1" lang="en-US" altLang="ja-JP" dirty="0" smtClean="0"/>
          </a:p>
          <a:p>
            <a:r>
              <a:rPr kumimoji="1" lang="en-US" altLang="ja-JP" dirty="0" smtClean="0"/>
              <a:t>AWS</a:t>
            </a:r>
            <a:r>
              <a:rPr kumimoji="1" lang="ja-JP" altLang="en-US" dirty="0" smtClean="0"/>
              <a:t>の公開は</a:t>
            </a:r>
            <a:r>
              <a:rPr kumimoji="1" lang="en-US" altLang="ja-JP" dirty="0" smtClean="0"/>
              <a:t>2006</a:t>
            </a:r>
            <a:r>
              <a:rPr kumimoji="1" lang="ja-JP" altLang="en-US" dirty="0" smtClean="0"/>
              <a:t>年</a:t>
            </a:r>
            <a:r>
              <a:rPr kumimoji="1" lang="en-US" altLang="ja-JP" dirty="0" smtClean="0"/>
              <a:t>7</a:t>
            </a:r>
            <a:r>
              <a:rPr kumimoji="1" lang="ja-JP" altLang="en-US" dirty="0" smtClean="0"/>
              <a:t>月</a:t>
            </a:r>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3</a:t>
            </a:fld>
            <a:endParaRPr kumimoji="1" lang="ja-JP" altLang="en-US"/>
          </a:p>
        </p:txBody>
      </p:sp>
    </p:spTree>
    <p:extLst>
      <p:ext uri="{BB962C8B-B14F-4D97-AF65-F5344CB8AC3E}">
        <p14:creationId xmlns:p14="http://schemas.microsoft.com/office/powerpoint/2010/main" val="42298761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プレースホルダーまでドラッグするかアイコンをクリックして図を追加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1</a:t>
            </a:fld>
            <a:endParaRPr kumimoji="1" lang="ja-JP" altLang="en-US" dirty="0"/>
          </a:p>
        </p:txBody>
      </p:sp>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800" dirty="0" smtClean="0">
                <a:solidFill>
                  <a:srgbClr val="FFFFFF"/>
                </a:solidFill>
                <a:effectLst/>
                <a:latin typeface="Arial Black" panose="020B0A04020102020204" pitchFamily="34" charset="0"/>
                <a:ea typeface="HGP創英角ｺﾞｼｯｸUB" pitchFamily="50" charset="-128"/>
                <a:cs typeface="Arial"/>
              </a:rPr>
              <a:t>SaaS/</a:t>
            </a:r>
            <a:r>
              <a:rPr lang="en-US" altLang="ja-JP" sz="2800" dirty="0" err="1" smtClean="0">
                <a:solidFill>
                  <a:srgbClr val="FFFFFF"/>
                </a:solidFill>
                <a:effectLst/>
                <a:latin typeface="Arial Black" panose="020B0A04020102020204" pitchFamily="34" charset="0"/>
                <a:ea typeface="HGP創英角ｺﾞｼｯｸUB" pitchFamily="50" charset="-128"/>
                <a:cs typeface="Arial"/>
              </a:rPr>
              <a:t>PaaS</a:t>
            </a:r>
            <a:r>
              <a:rPr lang="ja-JP" altLang="en-US" sz="2800" dirty="0" smtClean="0">
                <a:solidFill>
                  <a:srgbClr val="FFFFFF"/>
                </a:solidFill>
                <a:effectLst/>
                <a:latin typeface="Arial Black" panose="020B0A04020102020204" pitchFamily="34" charset="0"/>
                <a:ea typeface="HGP創英角ｺﾞｼｯｸUB" pitchFamily="50" charset="-128"/>
                <a:cs typeface="Arial"/>
              </a:rPr>
              <a:t>の起源とこれから</a:t>
            </a:r>
            <a:endParaRPr lang="en-US" altLang="ja-JP" sz="2800" dirty="0">
              <a:solidFill>
                <a:srgbClr val="FFFFFF"/>
              </a:solidFill>
              <a:effectLst/>
              <a:latin typeface="Arial Black" panose="020B0A04020102020204" pitchFamily="34" charset="0"/>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pic>
        <p:nvPicPr>
          <p:cNvPr id="8" name="図 7" descr="単独LOGO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9918" y="960284"/>
            <a:ext cx="488658" cy="535644"/>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804" y="948576"/>
            <a:ext cx="1199293" cy="547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3793523" y="5715176"/>
            <a:ext cx="4536465" cy="646331"/>
          </a:xfrm>
          <a:prstGeom prst="rect">
            <a:avLst/>
          </a:prstGeom>
          <a:noFill/>
        </p:spPr>
        <p:txBody>
          <a:bodyPr wrap="square" rtlCol="0">
            <a:spAutoFit/>
          </a:bodyPr>
          <a:lstStyle/>
          <a:p>
            <a:pPr algn="r"/>
            <a:r>
              <a:rPr kumimoji="1" lang="ja-JP" altLang="en-US" sz="1200" dirty="0" smtClean="0">
                <a:latin typeface="Century Gothic" panose="020B0502020202020204" pitchFamily="34" charset="0"/>
                <a:ea typeface="HG丸ｺﾞｼｯｸM-PRO" panose="020F0600000000000000" pitchFamily="50" charset="-128"/>
              </a:rPr>
              <a:t>株式会社アプライド・マーケティング</a:t>
            </a:r>
            <a:endParaRPr kumimoji="1" lang="en-US" altLang="ja-JP" sz="1200" dirty="0" smtClean="0">
              <a:latin typeface="Century Gothic" panose="020B0502020202020204" pitchFamily="34" charset="0"/>
              <a:ea typeface="HG丸ｺﾞｼｯｸM-PRO" panose="020F0600000000000000" pitchFamily="50" charset="-128"/>
            </a:endParaRPr>
          </a:p>
          <a:p>
            <a:pPr algn="r"/>
            <a:r>
              <a:rPr lang="ja-JP" altLang="en-US" sz="1200" dirty="0" smtClean="0">
                <a:latin typeface="Century Gothic" panose="020B0502020202020204" pitchFamily="34" charset="0"/>
                <a:ea typeface="HG丸ｺﾞｼｯｸM-PRO" panose="020F0600000000000000" pitchFamily="50" charset="-128"/>
              </a:rPr>
              <a:t>大越　章司</a:t>
            </a:r>
            <a:endParaRPr lang="en-US" altLang="ja-JP" sz="1200" dirty="0" smtClean="0">
              <a:latin typeface="Century Gothic" panose="020B0502020202020204" pitchFamily="34" charset="0"/>
              <a:ea typeface="HG丸ｺﾞｼｯｸM-PRO" panose="020F0600000000000000" pitchFamily="50" charset="-128"/>
            </a:endParaRPr>
          </a:p>
          <a:p>
            <a:pPr algn="r"/>
            <a:r>
              <a:rPr lang="en-US" altLang="ja-JP" sz="1200" dirty="0" smtClean="0">
                <a:latin typeface="Century Gothic" panose="020B0502020202020204" pitchFamily="34" charset="0"/>
                <a:ea typeface="HG丸ｺﾞｼｯｸM-PRO" panose="020F0600000000000000" pitchFamily="50" charset="-128"/>
              </a:rPr>
              <a:t>shoji@appliedmarketing.co.jp</a:t>
            </a:r>
          </a:p>
        </p:txBody>
      </p:sp>
    </p:spTree>
    <p:extLst>
      <p:ext uri="{BB962C8B-B14F-4D97-AF65-F5344CB8AC3E}">
        <p14:creationId xmlns:p14="http://schemas.microsoft.com/office/powerpoint/2010/main" val="1603877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マッシュアップ開発の部品としての</a:t>
            </a:r>
            <a:r>
              <a:rPr kumimoji="1" lang="en-US" altLang="ja-JP" dirty="0" smtClean="0"/>
              <a:t>Web</a:t>
            </a:r>
            <a:r>
              <a:rPr kumimoji="1" lang="ja-JP" altLang="en-US" dirty="0" smtClean="0"/>
              <a:t>サービス</a:t>
            </a:r>
            <a:endParaRPr kumimoji="1" lang="ja-JP" altLang="en-US" dirty="0"/>
          </a:p>
        </p:txBody>
      </p:sp>
      <p:grpSp>
        <p:nvGrpSpPr>
          <p:cNvPr id="19" name="グループ化 18"/>
          <p:cNvGrpSpPr/>
          <p:nvPr/>
        </p:nvGrpSpPr>
        <p:grpSpPr>
          <a:xfrm>
            <a:off x="196083" y="1052736"/>
            <a:ext cx="2719733" cy="1730766"/>
            <a:chOff x="196083" y="1052736"/>
            <a:chExt cx="2719733" cy="1730766"/>
          </a:xfrm>
        </p:grpSpPr>
        <p:sp>
          <p:nvSpPr>
            <p:cNvPr id="3" name="正方形/長方形 2"/>
            <p:cNvSpPr/>
            <p:nvPr/>
          </p:nvSpPr>
          <p:spPr bwMode="auto">
            <a:xfrm>
              <a:off x="196083" y="1052736"/>
              <a:ext cx="2088232" cy="1728192"/>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effectLst/>
                  <a:latin typeface="+mn-lt"/>
                  <a:ea typeface="+mn-ea"/>
                </a:rPr>
                <a:t>クラウドサービス</a:t>
              </a:r>
            </a:p>
          </p:txBody>
        </p:sp>
        <p:sp>
          <p:nvSpPr>
            <p:cNvPr id="6" name="正方形/長方形 5"/>
            <p:cNvSpPr/>
            <p:nvPr/>
          </p:nvSpPr>
          <p:spPr bwMode="auto">
            <a:xfrm>
              <a:off x="2267744" y="1055310"/>
              <a:ext cx="648072" cy="1728192"/>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API</a:t>
              </a:r>
              <a:endParaRPr kumimoji="0" lang="ja-JP" altLang="en-US" sz="1400" b="0" i="0" u="none" strike="noStrike" cap="none" normalizeH="0" dirty="0" smtClean="0">
                <a:ln>
                  <a:noFill/>
                </a:ln>
                <a:solidFill>
                  <a:schemeClr val="bg1"/>
                </a:solidFill>
                <a:effectLst/>
                <a:latin typeface="+mn-lt"/>
                <a:ea typeface="+mn-ea"/>
              </a:endParaRPr>
            </a:p>
          </p:txBody>
        </p:sp>
      </p:grpSp>
      <p:grpSp>
        <p:nvGrpSpPr>
          <p:cNvPr id="20" name="グループ化 19"/>
          <p:cNvGrpSpPr/>
          <p:nvPr/>
        </p:nvGrpSpPr>
        <p:grpSpPr>
          <a:xfrm>
            <a:off x="196083" y="2884803"/>
            <a:ext cx="2719733" cy="1728192"/>
            <a:chOff x="196083" y="2884803"/>
            <a:chExt cx="2719733" cy="1728192"/>
          </a:xfrm>
        </p:grpSpPr>
        <p:sp>
          <p:nvSpPr>
            <p:cNvPr id="4" name="正方形/長方形 3"/>
            <p:cNvSpPr/>
            <p:nvPr/>
          </p:nvSpPr>
          <p:spPr bwMode="auto">
            <a:xfrm>
              <a:off x="196083" y="2884803"/>
              <a:ext cx="2088232" cy="1728192"/>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smtClean="0">
                  <a:latin typeface="+mn-lt"/>
                  <a:ea typeface="+mn-ea"/>
                </a:rPr>
                <a:t>クラウドサービス</a:t>
              </a:r>
              <a:endParaRPr kumimoji="0" lang="ja-JP" altLang="en-US" sz="1400" dirty="0">
                <a:latin typeface="+mn-lt"/>
                <a:ea typeface="+mn-ea"/>
              </a:endParaRPr>
            </a:p>
          </p:txBody>
        </p:sp>
        <p:sp>
          <p:nvSpPr>
            <p:cNvPr id="7" name="正方形/長方形 6"/>
            <p:cNvSpPr/>
            <p:nvPr/>
          </p:nvSpPr>
          <p:spPr bwMode="auto">
            <a:xfrm>
              <a:off x="2267744" y="2884803"/>
              <a:ext cx="648072" cy="1728192"/>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API</a:t>
              </a:r>
              <a:endParaRPr kumimoji="0" lang="ja-JP" altLang="en-US" sz="1400" b="0" i="0" u="none" strike="noStrike" cap="none" normalizeH="0" dirty="0" smtClean="0">
                <a:ln>
                  <a:noFill/>
                </a:ln>
                <a:solidFill>
                  <a:schemeClr val="bg1"/>
                </a:solidFill>
                <a:effectLst/>
                <a:latin typeface="+mn-lt"/>
                <a:ea typeface="+mn-ea"/>
              </a:endParaRPr>
            </a:p>
          </p:txBody>
        </p:sp>
      </p:grpSp>
      <p:grpSp>
        <p:nvGrpSpPr>
          <p:cNvPr id="21" name="グループ化 20"/>
          <p:cNvGrpSpPr/>
          <p:nvPr/>
        </p:nvGrpSpPr>
        <p:grpSpPr>
          <a:xfrm>
            <a:off x="179512" y="4733336"/>
            <a:ext cx="2736304" cy="1728192"/>
            <a:chOff x="179512" y="4733336"/>
            <a:chExt cx="2736304" cy="1728192"/>
          </a:xfrm>
        </p:grpSpPr>
        <p:sp>
          <p:nvSpPr>
            <p:cNvPr id="5" name="正方形/長方形 4"/>
            <p:cNvSpPr/>
            <p:nvPr/>
          </p:nvSpPr>
          <p:spPr bwMode="auto">
            <a:xfrm>
              <a:off x="179512" y="4733336"/>
              <a:ext cx="2088232" cy="1728192"/>
            </a:xfrm>
            <a:prstGeom prst="rect">
              <a:avLst/>
            </a:prstGeom>
            <a:solidFill>
              <a:schemeClr val="accent4">
                <a:lumMod val="40000"/>
                <a:lumOff val="6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1400" dirty="0" smtClean="0">
                  <a:latin typeface="+mn-lt"/>
                  <a:ea typeface="+mn-ea"/>
                </a:rPr>
                <a:t>OSS</a:t>
              </a:r>
              <a:r>
                <a:rPr kumimoji="0" lang="ja-JP" altLang="en-US" sz="1400" dirty="0" smtClean="0">
                  <a:latin typeface="+mn-lt"/>
                  <a:ea typeface="+mn-ea"/>
                </a:rPr>
                <a:t>パッケージ</a:t>
              </a:r>
              <a:endParaRPr kumimoji="0" lang="ja-JP" altLang="en-US" sz="1400" dirty="0">
                <a:latin typeface="+mn-lt"/>
                <a:ea typeface="+mn-ea"/>
              </a:endParaRPr>
            </a:p>
          </p:txBody>
        </p:sp>
        <p:sp>
          <p:nvSpPr>
            <p:cNvPr id="8" name="正方形/長方形 7"/>
            <p:cNvSpPr/>
            <p:nvPr/>
          </p:nvSpPr>
          <p:spPr bwMode="auto">
            <a:xfrm>
              <a:off x="2267744" y="4733336"/>
              <a:ext cx="648072" cy="1728192"/>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API</a:t>
              </a:r>
              <a:endParaRPr kumimoji="0" lang="ja-JP" altLang="en-US" sz="1400" b="0" i="0" u="none" strike="noStrike" cap="none" normalizeH="0" dirty="0" smtClean="0">
                <a:ln>
                  <a:noFill/>
                </a:ln>
                <a:solidFill>
                  <a:schemeClr val="bg1"/>
                </a:solidFill>
                <a:effectLst/>
                <a:latin typeface="+mn-lt"/>
                <a:ea typeface="+mn-ea"/>
              </a:endParaRPr>
            </a:p>
          </p:txBody>
        </p:sp>
      </p:grpSp>
      <p:sp>
        <p:nvSpPr>
          <p:cNvPr id="23" name="正方形/長方形 22"/>
          <p:cNvSpPr/>
          <p:nvPr/>
        </p:nvSpPr>
        <p:spPr bwMode="auto">
          <a:xfrm>
            <a:off x="6228184" y="1052736"/>
            <a:ext cx="2592288" cy="1728192"/>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smtClean="0">
                <a:solidFill>
                  <a:schemeClr val="bg1"/>
                </a:solidFill>
                <a:latin typeface="+mn-lt"/>
                <a:ea typeface="+mn-ea"/>
              </a:rPr>
              <a:t>マッシュアップ開発</a:t>
            </a:r>
            <a:endParaRPr kumimoji="0" lang="en-US" altLang="ja-JP" sz="1400" dirty="0" smtClean="0">
              <a:solidFill>
                <a:schemeClr val="bg1"/>
              </a:solidFill>
              <a:latin typeface="+mn-lt"/>
              <a:ea typeface="+mn-ea"/>
            </a:endParaRPr>
          </a:p>
          <a:p>
            <a:pPr algn="ctr">
              <a:spcBef>
                <a:spcPct val="20000"/>
              </a:spcBef>
            </a:pPr>
            <a:r>
              <a:rPr kumimoji="0" lang="en-US" altLang="ja-JP" sz="1400" dirty="0" smtClean="0">
                <a:solidFill>
                  <a:schemeClr val="bg1"/>
                </a:solidFill>
                <a:latin typeface="+mn-lt"/>
                <a:ea typeface="+mn-ea"/>
              </a:rPr>
              <a:t>IT </a:t>
            </a:r>
            <a:r>
              <a:rPr kumimoji="0" lang="ja-JP" altLang="en-US" sz="1400" dirty="0">
                <a:solidFill>
                  <a:schemeClr val="bg1"/>
                </a:solidFill>
                <a:latin typeface="+mn-lt"/>
                <a:ea typeface="+mn-ea"/>
              </a:rPr>
              <a:t>の深い知識がなくても、既存の</a:t>
            </a:r>
            <a:r>
              <a:rPr kumimoji="0" lang="en-US" altLang="ja-JP" sz="1400" dirty="0">
                <a:solidFill>
                  <a:schemeClr val="bg1"/>
                </a:solidFill>
                <a:latin typeface="+mn-lt"/>
                <a:ea typeface="+mn-ea"/>
              </a:rPr>
              <a:t>Web</a:t>
            </a:r>
            <a:r>
              <a:rPr kumimoji="0" lang="ja-JP" altLang="en-US" sz="1400" dirty="0">
                <a:solidFill>
                  <a:schemeClr val="bg1"/>
                </a:solidFill>
                <a:latin typeface="+mn-lt"/>
                <a:ea typeface="+mn-ea"/>
              </a:rPr>
              <a:t>サービス</a:t>
            </a:r>
            <a:r>
              <a:rPr kumimoji="0" lang="en-US" altLang="ja-JP" sz="1400" dirty="0">
                <a:solidFill>
                  <a:schemeClr val="bg1"/>
                </a:solidFill>
                <a:latin typeface="+mn-lt"/>
                <a:ea typeface="+mn-ea"/>
              </a:rPr>
              <a:t>API</a:t>
            </a:r>
            <a:r>
              <a:rPr kumimoji="0" lang="ja-JP" altLang="en-US" sz="1400" dirty="0">
                <a:solidFill>
                  <a:schemeClr val="bg1"/>
                </a:solidFill>
                <a:latin typeface="+mn-lt"/>
                <a:ea typeface="+mn-ea"/>
              </a:rPr>
              <a:t>を組み合わせて</a:t>
            </a:r>
            <a:r>
              <a:rPr kumimoji="0" lang="ja-JP" altLang="en-US" sz="1400" dirty="0" smtClean="0">
                <a:solidFill>
                  <a:schemeClr val="bg1"/>
                </a:solidFill>
                <a:latin typeface="+mn-lt"/>
                <a:ea typeface="+mn-ea"/>
              </a:rPr>
              <a:t>、短期間</a:t>
            </a:r>
            <a:r>
              <a:rPr kumimoji="0" lang="ja-JP" altLang="en-US" sz="1400" dirty="0">
                <a:solidFill>
                  <a:schemeClr val="bg1"/>
                </a:solidFill>
                <a:latin typeface="+mn-lt"/>
                <a:ea typeface="+mn-ea"/>
              </a:rPr>
              <a:t>でアプリケーション開発を行うこと。新しい開発技法として注目されて</a:t>
            </a:r>
            <a:r>
              <a:rPr kumimoji="0" lang="ja-JP" altLang="en-US" sz="1400" dirty="0" smtClean="0">
                <a:solidFill>
                  <a:schemeClr val="bg1"/>
                </a:solidFill>
                <a:latin typeface="+mn-lt"/>
                <a:ea typeface="+mn-ea"/>
              </a:rPr>
              <a:t>いる。</a:t>
            </a:r>
            <a:endParaRPr kumimoji="0" lang="ja-JP" altLang="en-US" sz="1400" dirty="0">
              <a:solidFill>
                <a:schemeClr val="bg1"/>
              </a:solidFill>
              <a:latin typeface="+mn-lt"/>
              <a:ea typeface="+mn-ea"/>
            </a:endParaRPr>
          </a:p>
        </p:txBody>
      </p:sp>
      <p:sp>
        <p:nvSpPr>
          <p:cNvPr id="15" name="正方形/長方形 14"/>
          <p:cNvSpPr/>
          <p:nvPr/>
        </p:nvSpPr>
        <p:spPr bwMode="auto">
          <a:xfrm>
            <a:off x="6228184" y="4733336"/>
            <a:ext cx="2592288" cy="1728192"/>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400" dirty="0">
                <a:solidFill>
                  <a:schemeClr val="bg1"/>
                </a:solidFill>
                <a:latin typeface="+mn-lt"/>
                <a:ea typeface="+mn-ea"/>
              </a:rPr>
              <a:t>様々</a:t>
            </a:r>
            <a:r>
              <a:rPr kumimoji="0" lang="ja-JP" altLang="en-US" sz="1400" dirty="0" smtClean="0">
                <a:solidFill>
                  <a:schemeClr val="bg1"/>
                </a:solidFill>
                <a:latin typeface="+mn-lt"/>
                <a:ea typeface="+mn-ea"/>
              </a:rPr>
              <a:t>な</a:t>
            </a:r>
            <a:r>
              <a:rPr kumimoji="0" lang="en-US" altLang="ja-JP" sz="1400" dirty="0" smtClean="0">
                <a:solidFill>
                  <a:schemeClr val="bg1"/>
                </a:solidFill>
                <a:latin typeface="+mn-lt"/>
                <a:ea typeface="+mn-ea"/>
              </a:rPr>
              <a:t>Web</a:t>
            </a:r>
            <a:r>
              <a:rPr kumimoji="0" lang="ja-JP" altLang="en-US" sz="1400" dirty="0" smtClean="0">
                <a:solidFill>
                  <a:schemeClr val="bg1"/>
                </a:solidFill>
                <a:latin typeface="+mn-lt"/>
                <a:ea typeface="+mn-ea"/>
              </a:rPr>
              <a:t>サービスや</a:t>
            </a:r>
            <a:r>
              <a:rPr kumimoji="0" lang="en-US" altLang="ja-JP" sz="1400" dirty="0" err="1" smtClean="0">
                <a:solidFill>
                  <a:schemeClr val="bg1"/>
                </a:solidFill>
                <a:latin typeface="+mn-lt"/>
                <a:ea typeface="+mn-ea"/>
              </a:rPr>
              <a:t>BaaS</a:t>
            </a:r>
            <a:r>
              <a:rPr kumimoji="0" lang="ja-JP" altLang="en-US" sz="1400" dirty="0" smtClean="0">
                <a:solidFill>
                  <a:schemeClr val="bg1"/>
                </a:solidFill>
                <a:latin typeface="+mn-lt"/>
                <a:ea typeface="+mn-ea"/>
              </a:rPr>
              <a:t>などのサービス、</a:t>
            </a:r>
            <a:r>
              <a:rPr kumimoji="0" lang="ja-JP" altLang="en-US" sz="1400" dirty="0">
                <a:solidFill>
                  <a:schemeClr val="bg1"/>
                </a:solidFill>
                <a:latin typeface="+mn-lt"/>
                <a:ea typeface="+mn-ea"/>
              </a:rPr>
              <a:t>豊富</a:t>
            </a:r>
            <a:r>
              <a:rPr kumimoji="0" lang="ja-JP" altLang="en-US" sz="1400" dirty="0" smtClean="0">
                <a:solidFill>
                  <a:schemeClr val="bg1"/>
                </a:solidFill>
                <a:latin typeface="+mn-lt"/>
                <a:ea typeface="+mn-ea"/>
              </a:rPr>
              <a:t>な</a:t>
            </a:r>
            <a:r>
              <a:rPr kumimoji="0" lang="en-US" altLang="ja-JP" sz="1400" dirty="0" smtClean="0">
                <a:solidFill>
                  <a:schemeClr val="bg1"/>
                </a:solidFill>
                <a:latin typeface="+mn-lt"/>
                <a:ea typeface="+mn-ea"/>
              </a:rPr>
              <a:t>OSS</a:t>
            </a:r>
            <a:r>
              <a:rPr kumimoji="0" lang="ja-JP" altLang="en-US" sz="1400" dirty="0">
                <a:solidFill>
                  <a:schemeClr val="bg1"/>
                </a:solidFill>
                <a:latin typeface="+mn-lt"/>
                <a:ea typeface="+mn-ea"/>
              </a:rPr>
              <a:t>などにより</a:t>
            </a:r>
            <a:r>
              <a:rPr kumimoji="0" lang="ja-JP" altLang="en-US" sz="1400" dirty="0" smtClean="0">
                <a:solidFill>
                  <a:schemeClr val="bg1"/>
                </a:solidFill>
                <a:latin typeface="+mn-lt"/>
                <a:ea typeface="+mn-ea"/>
              </a:rPr>
              <a:t>、新たなプログラミングをせずにアプリケーションを開発することが可能になってきた</a:t>
            </a:r>
            <a:endParaRPr kumimoji="0" lang="ja-JP" altLang="en-US" sz="1400" dirty="0">
              <a:solidFill>
                <a:schemeClr val="bg1"/>
              </a:solidFill>
              <a:latin typeface="+mn-lt"/>
              <a:ea typeface="+mn-ea"/>
            </a:endParaRPr>
          </a:p>
        </p:txBody>
      </p:sp>
      <p:grpSp>
        <p:nvGrpSpPr>
          <p:cNvPr id="11" name="グループ化 10"/>
          <p:cNvGrpSpPr/>
          <p:nvPr/>
        </p:nvGrpSpPr>
        <p:grpSpPr>
          <a:xfrm>
            <a:off x="2915816" y="1408639"/>
            <a:ext cx="5904656" cy="4680520"/>
            <a:chOff x="2915816" y="1408639"/>
            <a:chExt cx="5904656" cy="4680520"/>
          </a:xfrm>
        </p:grpSpPr>
        <p:cxnSp>
          <p:nvCxnSpPr>
            <p:cNvPr id="12" name="カギ線コネクタ 11"/>
            <p:cNvCxnSpPr>
              <a:stCxn id="6" idx="3"/>
            </p:cNvCxnSpPr>
            <p:nvPr/>
          </p:nvCxnSpPr>
          <p:spPr bwMode="auto">
            <a:xfrm>
              <a:off x="2915816" y="1919406"/>
              <a:ext cx="1584176" cy="1293570"/>
            </a:xfrm>
            <a:prstGeom prst="bentConnector3">
              <a:avLst/>
            </a:prstGeom>
            <a:solidFill>
              <a:schemeClr val="bg1"/>
            </a:solidFill>
            <a:ln w="38100" cap="flat" cmpd="sng" algn="ctr">
              <a:solidFill>
                <a:srgbClr val="C00000"/>
              </a:solidFill>
              <a:prstDash val="solid"/>
              <a:round/>
              <a:headEnd type="none" w="med" len="med"/>
              <a:tailEnd type="none" w="med" len="med"/>
            </a:ln>
            <a:effectLst/>
          </p:spPr>
        </p:cxnSp>
        <p:cxnSp>
          <p:nvCxnSpPr>
            <p:cNvPr id="14" name="直線コネクタ 13"/>
            <p:cNvCxnSpPr>
              <a:stCxn id="7" idx="3"/>
              <a:endCxn id="10" idx="0"/>
            </p:cNvCxnSpPr>
            <p:nvPr/>
          </p:nvCxnSpPr>
          <p:spPr bwMode="auto">
            <a:xfrm>
              <a:off x="2915816" y="3748899"/>
              <a:ext cx="1584176" cy="0"/>
            </a:xfrm>
            <a:prstGeom prst="line">
              <a:avLst/>
            </a:prstGeom>
            <a:solidFill>
              <a:schemeClr val="bg1"/>
            </a:solidFill>
            <a:ln w="38100" cap="flat" cmpd="sng" algn="ctr">
              <a:solidFill>
                <a:srgbClr val="C00000"/>
              </a:solidFill>
              <a:prstDash val="solid"/>
              <a:round/>
              <a:headEnd type="none" w="med" len="med"/>
              <a:tailEnd type="none" w="med" len="med"/>
            </a:ln>
            <a:effectLst/>
          </p:spPr>
        </p:cxnSp>
        <p:cxnSp>
          <p:nvCxnSpPr>
            <p:cNvPr id="16" name="カギ線コネクタ 15"/>
            <p:cNvCxnSpPr>
              <a:stCxn id="8" idx="3"/>
            </p:cNvCxnSpPr>
            <p:nvPr/>
          </p:nvCxnSpPr>
          <p:spPr bwMode="auto">
            <a:xfrm flipV="1">
              <a:off x="2915816" y="4293096"/>
              <a:ext cx="1584176" cy="1304336"/>
            </a:xfrm>
            <a:prstGeom prst="bentConnector3">
              <a:avLst/>
            </a:prstGeom>
            <a:solidFill>
              <a:schemeClr val="bg1"/>
            </a:solidFill>
            <a:ln w="38100" cap="flat" cmpd="sng" algn="ctr">
              <a:solidFill>
                <a:srgbClr val="C00000"/>
              </a:solidFill>
              <a:prstDash val="solid"/>
              <a:round/>
              <a:headEnd type="none" w="med" len="med"/>
              <a:tailEnd type="none" w="med" len="med"/>
            </a:ln>
            <a:effectLst/>
          </p:spPr>
        </p:cxnSp>
        <p:sp>
          <p:nvSpPr>
            <p:cNvPr id="10" name="正方形/長方形 9"/>
            <p:cNvSpPr/>
            <p:nvPr/>
          </p:nvSpPr>
          <p:spPr bwMode="auto">
            <a:xfrm rot="16200000">
              <a:off x="2519772" y="3388859"/>
              <a:ext cx="4680520" cy="720080"/>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3200" b="0" i="0" u="none" strike="noStrike" cap="none" normalizeH="0" dirty="0" smtClean="0">
                  <a:ln>
                    <a:noFill/>
                  </a:ln>
                  <a:solidFill>
                    <a:schemeClr val="bg1"/>
                  </a:solidFill>
                  <a:effectLst/>
                  <a:latin typeface="+mn-lt"/>
                  <a:ea typeface="+mn-ea"/>
                </a:rPr>
                <a:t>マッシュアップ</a:t>
              </a:r>
            </a:p>
          </p:txBody>
        </p:sp>
        <p:sp>
          <p:nvSpPr>
            <p:cNvPr id="9" name="正方形/長方形 8"/>
            <p:cNvSpPr/>
            <p:nvPr/>
          </p:nvSpPr>
          <p:spPr bwMode="auto">
            <a:xfrm>
              <a:off x="6228184" y="2884803"/>
              <a:ext cx="2592288" cy="1728192"/>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2400" dirty="0" smtClean="0">
                  <a:solidFill>
                    <a:schemeClr val="bg1"/>
                  </a:solidFill>
                  <a:latin typeface="+mn-lt"/>
                  <a:ea typeface="+mn-ea"/>
                </a:rPr>
                <a:t>自社サービス</a:t>
              </a:r>
              <a:endParaRPr kumimoji="0" lang="ja-JP" altLang="en-US" sz="2400" dirty="0">
                <a:solidFill>
                  <a:schemeClr val="bg1"/>
                </a:solidFill>
                <a:latin typeface="+mn-lt"/>
                <a:ea typeface="+mn-ea"/>
              </a:endParaRPr>
            </a:p>
          </p:txBody>
        </p:sp>
        <p:cxnSp>
          <p:nvCxnSpPr>
            <p:cNvPr id="17" name="直線コネクタ 16"/>
            <p:cNvCxnSpPr>
              <a:stCxn id="10" idx="2"/>
              <a:endCxn id="9" idx="1"/>
            </p:cNvCxnSpPr>
            <p:nvPr/>
          </p:nvCxnSpPr>
          <p:spPr bwMode="auto">
            <a:xfrm>
              <a:off x="5220072" y="3748899"/>
              <a:ext cx="1008112" cy="0"/>
            </a:xfrm>
            <a:prstGeom prst="line">
              <a:avLst/>
            </a:prstGeom>
            <a:solidFill>
              <a:schemeClr val="bg1"/>
            </a:solidFill>
            <a:ln w="38100" cap="flat" cmpd="sng" algn="ctr">
              <a:solidFill>
                <a:srgbClr val="C00000"/>
              </a:solidFill>
              <a:prstDash val="solid"/>
              <a:round/>
              <a:headEnd type="none" w="med" len="med"/>
              <a:tailEnd type="none" w="med" len="med"/>
            </a:ln>
            <a:effectLst/>
          </p:spPr>
        </p:cxnSp>
      </p:grpSp>
    </p:spTree>
    <p:extLst>
      <p:ext uri="{BB962C8B-B14F-4D97-AF65-F5344CB8AC3E}">
        <p14:creationId xmlns:p14="http://schemas.microsoft.com/office/powerpoint/2010/main" val="397137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500" fill="hold"/>
                                        <p:tgtEl>
                                          <p:spTgt spid="20"/>
                                        </p:tgtEl>
                                        <p:attrNameLst>
                                          <p:attrName>ppt_w</p:attrName>
                                        </p:attrNameLst>
                                      </p:cBhvr>
                                      <p:tavLst>
                                        <p:tav tm="0">
                                          <p:val>
                                            <p:fltVal val="0"/>
                                          </p:val>
                                        </p:tav>
                                        <p:tav tm="100000">
                                          <p:val>
                                            <p:strVal val="#ppt_w"/>
                                          </p:val>
                                        </p:tav>
                                      </p:tavLst>
                                    </p:anim>
                                    <p:anim calcmode="lin" valueType="num">
                                      <p:cBhvr>
                                        <p:cTn id="14" dur="500" fill="hold"/>
                                        <p:tgtEl>
                                          <p:spTgt spid="20"/>
                                        </p:tgtEl>
                                        <p:attrNameLst>
                                          <p:attrName>ppt_h</p:attrName>
                                        </p:attrNameLst>
                                      </p:cBhvr>
                                      <p:tavLst>
                                        <p:tav tm="0">
                                          <p:val>
                                            <p:fltVal val="0"/>
                                          </p:val>
                                        </p:tav>
                                        <p:tav tm="100000">
                                          <p:val>
                                            <p:strVal val="#ppt_h"/>
                                          </p:val>
                                        </p:tav>
                                      </p:tavLst>
                                    </p:anim>
                                    <p:animEffect transition="in" filter="fade">
                                      <p:cBhvr>
                                        <p:cTn id="15" dur="500"/>
                                        <p:tgtEl>
                                          <p:spTgt spid="20"/>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animEffect transition="in" filter="fade">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animEffect transition="in" filter="fade">
                                      <p:cBhvr>
                                        <p:cTn id="33" dur="500"/>
                                        <p:tgtEl>
                                          <p:spTgt spid="23"/>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377" y="883040"/>
            <a:ext cx="7733785" cy="565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title"/>
          </p:nvPr>
        </p:nvSpPr>
        <p:spPr/>
        <p:txBody>
          <a:bodyPr/>
          <a:lstStyle/>
          <a:p>
            <a:r>
              <a:rPr kumimoji="1" lang="ja-JP" altLang="en-US" dirty="0" smtClean="0"/>
              <a:t>簡単なマッシュアップの例</a:t>
            </a:r>
            <a:endParaRPr kumimoji="1" lang="ja-JP" altLang="en-US" dirty="0"/>
          </a:p>
        </p:txBody>
      </p:sp>
      <p:sp>
        <p:nvSpPr>
          <p:cNvPr id="3" name="スライド番号プレースホルダー 2"/>
          <p:cNvSpPr>
            <a:spLocks noGrp="1"/>
          </p:cNvSpPr>
          <p:nvPr>
            <p:ph type="sldNum" sz="quarter" idx="12"/>
          </p:nvPr>
        </p:nvSpPr>
        <p:spPr/>
        <p:txBody>
          <a:bodyPr/>
          <a:lstStyle/>
          <a:p>
            <a:fld id="{8FF8CC5D-A65D-5946-99B5-645367A967AD}" type="slidenum">
              <a:rPr kumimoji="1" lang="ja-JP" altLang="en-US" smtClean="0"/>
              <a:t>11</a:t>
            </a:fld>
            <a:endParaRPr kumimoji="1" lang="ja-JP" altLang="en-US"/>
          </a:p>
        </p:txBody>
      </p:sp>
      <p:sp>
        <p:nvSpPr>
          <p:cNvPr id="4" name="正方形/長方形 3"/>
          <p:cNvSpPr/>
          <p:nvPr/>
        </p:nvSpPr>
        <p:spPr>
          <a:xfrm>
            <a:off x="5430900" y="4596714"/>
            <a:ext cx="3002692" cy="1843860"/>
          </a:xfrm>
          <a:prstGeom prst="rect">
            <a:avLst/>
          </a:prstGeom>
          <a:noFill/>
          <a:ln>
            <a:solidFill>
              <a:srgbClr val="FF6666"/>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Tree>
    <p:extLst>
      <p:ext uri="{BB962C8B-B14F-4D97-AF65-F5344CB8AC3E}">
        <p14:creationId xmlns:p14="http://schemas.microsoft.com/office/powerpoint/2010/main" val="103889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Force.com</a:t>
            </a:r>
            <a:r>
              <a:rPr kumimoji="1" lang="ja-JP" altLang="en-US" dirty="0" smtClean="0"/>
              <a:t>はいつの間にか</a:t>
            </a:r>
            <a:r>
              <a:rPr kumimoji="1" lang="en-US" altLang="ja-JP" dirty="0" err="1" smtClean="0"/>
              <a:t>AP</a:t>
            </a:r>
            <a:r>
              <a:rPr lang="en-US" altLang="ja-JP" dirty="0" err="1" smtClean="0"/>
              <a:t>aaS</a:t>
            </a:r>
            <a:r>
              <a:rPr lang="ja-JP" altLang="en-US" dirty="0" smtClean="0"/>
              <a:t>に</a:t>
            </a:r>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8813" y="1028700"/>
            <a:ext cx="5286375"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3781168" y="5967799"/>
            <a:ext cx="4917989" cy="276999"/>
          </a:xfrm>
          <a:prstGeom prst="rect">
            <a:avLst/>
          </a:prstGeom>
        </p:spPr>
        <p:txBody>
          <a:bodyPr wrap="square">
            <a:spAutoFit/>
          </a:bodyPr>
          <a:lstStyle/>
          <a:p>
            <a:r>
              <a:rPr lang="en-US" altLang="ja-JP" sz="1200" dirty="0"/>
              <a:t>http://itpro.nikkeibp.co.jp/article/COLUMN/20090625/332571/</a:t>
            </a:r>
            <a:endParaRPr lang="ja-JP" altLang="en-US" sz="1200" dirty="0"/>
          </a:p>
        </p:txBody>
      </p:sp>
    </p:spTree>
    <p:extLst>
      <p:ext uri="{BB962C8B-B14F-4D97-AF65-F5344CB8AC3E}">
        <p14:creationId xmlns:p14="http://schemas.microsoft.com/office/powerpoint/2010/main" val="2098511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これ以上の細分化は必要なのか？</a:t>
            </a:r>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8713"/>
            <a:ext cx="6191250" cy="4600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467544" y="5853284"/>
            <a:ext cx="5381625" cy="276999"/>
          </a:xfrm>
          <a:prstGeom prst="rect">
            <a:avLst/>
          </a:prstGeom>
        </p:spPr>
        <p:txBody>
          <a:bodyPr wrap="square">
            <a:spAutoFit/>
          </a:bodyPr>
          <a:lstStyle/>
          <a:p>
            <a:r>
              <a:rPr lang="en-US" altLang="ja-JP" sz="1200" dirty="0"/>
              <a:t>http://</a:t>
            </a:r>
            <a:r>
              <a:rPr lang="en-US" altLang="ja-JP" sz="1200" dirty="0" smtClean="0"/>
              <a:t>www.infoq.com/jp/news/2014/02/paas-future</a:t>
            </a:r>
            <a:endParaRPr lang="ja-JP" altLang="en-US" sz="1200" dirty="0"/>
          </a:p>
        </p:txBody>
      </p:sp>
      <p:sp>
        <p:nvSpPr>
          <p:cNvPr id="4" name="正方形/長方形 3"/>
          <p:cNvSpPr/>
          <p:nvPr/>
        </p:nvSpPr>
        <p:spPr bwMode="auto">
          <a:xfrm>
            <a:off x="5841738" y="1412776"/>
            <a:ext cx="3043311" cy="1080120"/>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800" b="0" i="0" u="none" strike="noStrike" cap="none" normalizeH="0" dirty="0" err="1" smtClean="0">
                <a:ln>
                  <a:noFill/>
                </a:ln>
                <a:solidFill>
                  <a:schemeClr val="bg1"/>
                </a:solidFill>
                <a:effectLst/>
                <a:latin typeface="+mn-lt"/>
                <a:ea typeface="+mn-ea"/>
              </a:rPr>
              <a:t>PaaS</a:t>
            </a:r>
            <a:r>
              <a:rPr kumimoji="0" lang="ja-JP" altLang="en-US" sz="2800" b="0" i="0" u="none" strike="noStrike" cap="none" normalizeH="0" dirty="0" smtClean="0">
                <a:ln>
                  <a:noFill/>
                </a:ln>
                <a:solidFill>
                  <a:schemeClr val="bg1"/>
                </a:solidFill>
                <a:effectLst/>
                <a:latin typeface="+mn-lt"/>
                <a:ea typeface="+mn-ea"/>
              </a:rPr>
              <a:t>は本当に必要なのか</a:t>
            </a:r>
          </a:p>
        </p:txBody>
      </p:sp>
      <p:sp>
        <p:nvSpPr>
          <p:cNvPr id="6" name="正方形/長方形 5"/>
          <p:cNvSpPr/>
          <p:nvPr/>
        </p:nvSpPr>
        <p:spPr bwMode="auto">
          <a:xfrm>
            <a:off x="5841738" y="2593759"/>
            <a:ext cx="3043311" cy="1080120"/>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800" b="0" i="0" u="none" strike="noStrike" cap="none" normalizeH="0" dirty="0" err="1" smtClean="0">
                <a:ln>
                  <a:noFill/>
                </a:ln>
                <a:solidFill>
                  <a:schemeClr val="bg1"/>
                </a:solidFill>
                <a:effectLst/>
                <a:latin typeface="+mn-lt"/>
                <a:ea typeface="+mn-ea"/>
              </a:rPr>
              <a:t>PaaS</a:t>
            </a:r>
            <a:r>
              <a:rPr kumimoji="0" lang="ja-JP" altLang="en-US" sz="2800" b="0" i="0" u="none" strike="noStrike" cap="none" normalizeH="0" dirty="0" smtClean="0">
                <a:ln>
                  <a:noFill/>
                </a:ln>
                <a:solidFill>
                  <a:schemeClr val="bg1"/>
                </a:solidFill>
                <a:effectLst/>
                <a:latin typeface="+mn-lt"/>
                <a:ea typeface="+mn-ea"/>
              </a:rPr>
              <a:t>は滅亡種では無いのか</a:t>
            </a:r>
          </a:p>
        </p:txBody>
      </p:sp>
      <p:sp>
        <p:nvSpPr>
          <p:cNvPr id="7" name="正方形/長方形 6"/>
          <p:cNvSpPr/>
          <p:nvPr/>
        </p:nvSpPr>
        <p:spPr bwMode="auto">
          <a:xfrm>
            <a:off x="5841738" y="3789040"/>
            <a:ext cx="3043311" cy="1080120"/>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800" b="0" i="0" u="none" strike="noStrike" cap="none" normalizeH="0" dirty="0" err="1" smtClean="0">
                <a:ln>
                  <a:noFill/>
                </a:ln>
                <a:solidFill>
                  <a:schemeClr val="bg1"/>
                </a:solidFill>
                <a:effectLst/>
                <a:latin typeface="+mn-lt"/>
                <a:ea typeface="+mn-ea"/>
              </a:rPr>
              <a:t>IaaS</a:t>
            </a:r>
            <a:r>
              <a:rPr kumimoji="0" lang="ja-JP" altLang="en-US" sz="2800" b="0" i="0" u="none" strike="noStrike" cap="none" normalizeH="0" dirty="0" smtClean="0">
                <a:ln>
                  <a:noFill/>
                </a:ln>
                <a:solidFill>
                  <a:schemeClr val="bg1"/>
                </a:solidFill>
                <a:effectLst/>
                <a:latin typeface="+mn-lt"/>
                <a:ea typeface="+mn-ea"/>
              </a:rPr>
              <a:t>に吸収されるのでは無いか</a:t>
            </a:r>
          </a:p>
        </p:txBody>
      </p:sp>
      <p:sp>
        <p:nvSpPr>
          <p:cNvPr id="8" name="正方形/長方形 7"/>
          <p:cNvSpPr/>
          <p:nvPr/>
        </p:nvSpPr>
        <p:spPr bwMode="auto">
          <a:xfrm>
            <a:off x="5841736" y="5003712"/>
            <a:ext cx="3043311" cy="108012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800" b="0" i="0" u="none" strike="noStrike" cap="none" normalizeH="0" dirty="0" err="1" smtClean="0">
                <a:ln>
                  <a:noFill/>
                </a:ln>
                <a:solidFill>
                  <a:schemeClr val="bg1"/>
                </a:solidFill>
                <a:effectLst/>
                <a:latin typeface="+mn-lt"/>
                <a:ea typeface="+mn-ea"/>
              </a:rPr>
              <a:t>PaaS</a:t>
            </a:r>
            <a:r>
              <a:rPr kumimoji="0" lang="ja-JP" altLang="en-US" sz="2800" b="0" i="0" u="none" strike="noStrike" cap="none" normalizeH="0" dirty="0" smtClean="0">
                <a:ln>
                  <a:noFill/>
                </a:ln>
                <a:solidFill>
                  <a:schemeClr val="bg1"/>
                </a:solidFill>
                <a:effectLst/>
                <a:latin typeface="+mn-lt"/>
                <a:ea typeface="+mn-ea"/>
              </a:rPr>
              <a:t>はまだ発展途上</a:t>
            </a:r>
          </a:p>
        </p:txBody>
      </p:sp>
    </p:spTree>
    <p:extLst>
      <p:ext uri="{BB962C8B-B14F-4D97-AF65-F5344CB8AC3E}">
        <p14:creationId xmlns:p14="http://schemas.microsoft.com/office/powerpoint/2010/main" val="146661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1+#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1+#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30"/>
          <p:cNvSpPr>
            <a:spLocks noGrp="1" noChangeArrowheads="1"/>
          </p:cNvSpPr>
          <p:nvPr>
            <p:ph type="title"/>
          </p:nvPr>
        </p:nvSpPr>
        <p:spPr/>
        <p:txBody>
          <a:bodyPr/>
          <a:lstStyle/>
          <a:p>
            <a:pPr eaLnBrk="1" hangingPunct="1"/>
            <a:r>
              <a:rPr lang="ja-JP" altLang="en-US" sz="2800" dirty="0" smtClean="0">
                <a:ea typeface="ＭＳ Ｐゴシック" charset="-128"/>
              </a:rPr>
              <a:t>クラウドの定義／サービス・モデル </a:t>
            </a:r>
            <a:r>
              <a:rPr lang="en-US" altLang="ja-JP" sz="2800" dirty="0" smtClean="0">
                <a:ea typeface="ＭＳ Ｐゴシック" charset="-128"/>
              </a:rPr>
              <a:t>(Service Model)</a:t>
            </a:r>
            <a:endParaRPr lang="ja-JP" altLang="en-US" sz="2800" dirty="0" smtClean="0">
              <a:ea typeface="ＭＳ Ｐゴシック" charset="-128"/>
            </a:endParaRPr>
          </a:p>
        </p:txBody>
      </p:sp>
      <p:grpSp>
        <p:nvGrpSpPr>
          <p:cNvPr id="71" name="グループ化 70"/>
          <p:cNvGrpSpPr/>
          <p:nvPr/>
        </p:nvGrpSpPr>
        <p:grpSpPr>
          <a:xfrm>
            <a:off x="381000" y="1388075"/>
            <a:ext cx="6278563" cy="3695700"/>
            <a:chOff x="381000" y="1714500"/>
            <a:chExt cx="6278563" cy="3695700"/>
          </a:xfrm>
        </p:grpSpPr>
        <p:sp>
          <p:nvSpPr>
            <p:cNvPr id="72" name="AutoShape 41"/>
            <p:cNvSpPr>
              <a:spLocks noChangeArrowheads="1"/>
            </p:cNvSpPr>
            <p:nvPr/>
          </p:nvSpPr>
          <p:spPr bwMode="auto">
            <a:xfrm>
              <a:off x="381000" y="1714500"/>
              <a:ext cx="6278563" cy="923925"/>
            </a:xfrm>
            <a:prstGeom prst="roundRect">
              <a:avLst>
                <a:gd name="adj" fmla="val 16667"/>
              </a:avLst>
            </a:prstGeom>
            <a:solidFill>
              <a:srgbClr val="3366FF"/>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ja-JP" altLang="en-US" sz="1200">
                <a:solidFill>
                  <a:srgbClr val="FFFFFF"/>
                </a:solidFill>
                <a:latin typeface="Arial Black"/>
                <a:ea typeface="ＤＦＰ太丸ゴシック体"/>
                <a:cs typeface="Arial Black"/>
              </a:endParaRPr>
            </a:p>
          </p:txBody>
        </p:sp>
        <p:sp>
          <p:nvSpPr>
            <p:cNvPr id="73" name="AutoShape 42"/>
            <p:cNvSpPr>
              <a:spLocks noChangeArrowheads="1"/>
            </p:cNvSpPr>
            <p:nvPr/>
          </p:nvSpPr>
          <p:spPr bwMode="auto">
            <a:xfrm>
              <a:off x="381000" y="2638425"/>
              <a:ext cx="6278563" cy="923925"/>
            </a:xfrm>
            <a:prstGeom prst="roundRect">
              <a:avLst>
                <a:gd name="adj" fmla="val 16667"/>
              </a:avLst>
            </a:prstGeom>
            <a:solidFill>
              <a:srgbClr val="0000FF"/>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ja-JP" altLang="en-US" sz="1200">
                <a:solidFill>
                  <a:srgbClr val="FFFFFF"/>
                </a:solidFill>
                <a:latin typeface="Arial Black"/>
                <a:ea typeface="ＤＦＰ太丸ゴシック体"/>
                <a:cs typeface="Arial Black"/>
              </a:endParaRPr>
            </a:p>
          </p:txBody>
        </p:sp>
        <p:sp>
          <p:nvSpPr>
            <p:cNvPr id="74" name="AutoShape 43"/>
            <p:cNvSpPr>
              <a:spLocks noChangeArrowheads="1"/>
            </p:cNvSpPr>
            <p:nvPr/>
          </p:nvSpPr>
          <p:spPr bwMode="auto">
            <a:xfrm>
              <a:off x="381000" y="3562350"/>
              <a:ext cx="6278563" cy="923925"/>
            </a:xfrm>
            <a:prstGeom prst="roundRect">
              <a:avLst>
                <a:gd name="adj" fmla="val 16667"/>
              </a:avLst>
            </a:prstGeom>
            <a:solidFill>
              <a:srgbClr val="00009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ja-JP" altLang="en-US" sz="1200">
                <a:solidFill>
                  <a:srgbClr val="FFFFFF"/>
                </a:solidFill>
                <a:latin typeface="Arial Black"/>
                <a:ea typeface="ＤＦＰ太丸ゴシック体"/>
                <a:cs typeface="Arial Black"/>
              </a:endParaRPr>
            </a:p>
          </p:txBody>
        </p:sp>
        <p:sp>
          <p:nvSpPr>
            <p:cNvPr id="75" name="AutoShape 44"/>
            <p:cNvSpPr>
              <a:spLocks noChangeArrowheads="1"/>
            </p:cNvSpPr>
            <p:nvPr/>
          </p:nvSpPr>
          <p:spPr bwMode="auto">
            <a:xfrm>
              <a:off x="381000" y="4486275"/>
              <a:ext cx="6278563" cy="923925"/>
            </a:xfrm>
            <a:prstGeom prst="roundRect">
              <a:avLst>
                <a:gd name="adj" fmla="val 16667"/>
              </a:avLst>
            </a:prstGeom>
            <a:solidFill>
              <a:srgbClr val="800000"/>
            </a:soli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ja-JP" altLang="en-US" sz="1200">
                <a:solidFill>
                  <a:srgbClr val="FFFFFF"/>
                </a:solidFill>
                <a:effectLst/>
                <a:latin typeface="Arial Black"/>
                <a:ea typeface="ＤＦＰ太丸ゴシック体"/>
                <a:cs typeface="Arial Black"/>
              </a:endParaRPr>
            </a:p>
          </p:txBody>
        </p:sp>
        <p:sp>
          <p:nvSpPr>
            <p:cNvPr id="76" name="Text Box 45"/>
            <p:cNvSpPr txBox="1">
              <a:spLocks noChangeArrowheads="1"/>
            </p:cNvSpPr>
            <p:nvPr/>
          </p:nvSpPr>
          <p:spPr bwMode="auto">
            <a:xfrm>
              <a:off x="457200" y="2006600"/>
              <a:ext cx="1826141" cy="338554"/>
            </a:xfrm>
            <a:prstGeom prst="rect">
              <a:avLst/>
            </a:prstGeom>
            <a:noFill/>
            <a:ln w="9525">
              <a:noFill/>
              <a:miter lim="800000"/>
              <a:headEnd/>
              <a:tailEnd/>
            </a:ln>
          </p:spPr>
          <p:txBody>
            <a:bodyPr wrap="none">
              <a:spAutoFit/>
            </a:bodyPr>
            <a:lstStyle/>
            <a:p>
              <a:r>
                <a:rPr lang="ja-JP" altLang="en-US" sz="1600" dirty="0">
                  <a:solidFill>
                    <a:schemeClr val="bg1"/>
                  </a:solidFill>
                  <a:effectLst/>
                  <a:latin typeface="Arial Black"/>
                  <a:ea typeface="ＤＦＰ太丸ゴシック体"/>
                  <a:cs typeface="Arial Black"/>
                </a:rPr>
                <a:t>アプリケーション</a:t>
              </a:r>
            </a:p>
          </p:txBody>
        </p:sp>
        <p:sp>
          <p:nvSpPr>
            <p:cNvPr id="77" name="Text Box 46"/>
            <p:cNvSpPr txBox="1">
              <a:spLocks noChangeArrowheads="1"/>
            </p:cNvSpPr>
            <p:nvPr/>
          </p:nvSpPr>
          <p:spPr bwMode="auto">
            <a:xfrm>
              <a:off x="520700" y="2931110"/>
              <a:ext cx="1415772" cy="338554"/>
            </a:xfrm>
            <a:prstGeom prst="rect">
              <a:avLst/>
            </a:prstGeom>
            <a:noFill/>
            <a:ln w="9525">
              <a:noFill/>
              <a:miter lim="800000"/>
              <a:headEnd/>
              <a:tailEnd/>
            </a:ln>
          </p:spPr>
          <p:txBody>
            <a:bodyPr wrap="none">
              <a:spAutoFit/>
            </a:bodyPr>
            <a:lstStyle/>
            <a:p>
              <a:r>
                <a:rPr lang="ja-JP" altLang="en-US" sz="1600" dirty="0">
                  <a:solidFill>
                    <a:schemeClr val="bg1"/>
                  </a:solidFill>
                  <a:effectLst/>
                  <a:latin typeface="Arial Black"/>
                  <a:ea typeface="ＤＦＰ太丸ゴシック体"/>
                  <a:cs typeface="Arial Black"/>
                </a:rPr>
                <a:t>ミドルウェア</a:t>
              </a:r>
            </a:p>
          </p:txBody>
        </p:sp>
        <p:sp>
          <p:nvSpPr>
            <p:cNvPr id="78" name="Text Box 47"/>
            <p:cNvSpPr txBox="1">
              <a:spLocks noChangeArrowheads="1"/>
            </p:cNvSpPr>
            <p:nvPr/>
          </p:nvSpPr>
          <p:spPr bwMode="auto">
            <a:xfrm>
              <a:off x="457200" y="3745035"/>
              <a:ext cx="1826141" cy="584776"/>
            </a:xfrm>
            <a:prstGeom prst="rect">
              <a:avLst/>
            </a:prstGeom>
            <a:noFill/>
            <a:ln w="9525">
              <a:noFill/>
              <a:miter lim="800000"/>
              <a:headEnd/>
              <a:tailEnd/>
            </a:ln>
          </p:spPr>
          <p:txBody>
            <a:bodyPr wrap="none">
              <a:spAutoFit/>
            </a:bodyPr>
            <a:lstStyle/>
            <a:p>
              <a:r>
                <a:rPr lang="ja-JP" altLang="en-US" sz="1600" dirty="0" smtClean="0">
                  <a:solidFill>
                    <a:schemeClr val="bg1"/>
                  </a:solidFill>
                  <a:effectLst/>
                  <a:latin typeface="Arial Black"/>
                  <a:ea typeface="ＤＦＰ太丸ゴシック体"/>
                  <a:cs typeface="Arial Black"/>
                </a:rPr>
                <a:t>オペレーティング</a:t>
              </a:r>
            </a:p>
            <a:p>
              <a:r>
                <a:rPr lang="ja-JP" altLang="en-US" sz="1600" dirty="0" smtClean="0">
                  <a:solidFill>
                    <a:schemeClr val="bg1"/>
                  </a:solidFill>
                  <a:effectLst/>
                  <a:latin typeface="Arial Black"/>
                  <a:ea typeface="ＤＦＰ太丸ゴシック体"/>
                  <a:cs typeface="Arial Black"/>
                </a:rPr>
                <a:t>システム</a:t>
              </a:r>
              <a:endParaRPr lang="en-US" altLang="ja-JP" sz="1600" dirty="0">
                <a:solidFill>
                  <a:schemeClr val="bg1"/>
                </a:solidFill>
                <a:effectLst/>
                <a:latin typeface="Arial Black"/>
                <a:ea typeface="ＤＦＰ太丸ゴシック体"/>
                <a:cs typeface="Arial Black"/>
              </a:endParaRPr>
            </a:p>
          </p:txBody>
        </p:sp>
        <p:sp>
          <p:nvSpPr>
            <p:cNvPr id="79" name="Text Box 48"/>
            <p:cNvSpPr txBox="1">
              <a:spLocks noChangeArrowheads="1"/>
            </p:cNvSpPr>
            <p:nvPr/>
          </p:nvSpPr>
          <p:spPr bwMode="auto">
            <a:xfrm>
              <a:off x="520700" y="4778960"/>
              <a:ext cx="1415772" cy="338554"/>
            </a:xfrm>
            <a:prstGeom prst="rect">
              <a:avLst/>
            </a:prstGeom>
            <a:noFill/>
            <a:ln w="9525">
              <a:noFill/>
              <a:miter lim="800000"/>
              <a:headEnd/>
              <a:tailEnd/>
            </a:ln>
          </p:spPr>
          <p:txBody>
            <a:bodyPr wrap="none">
              <a:spAutoFit/>
            </a:bodyPr>
            <a:lstStyle/>
            <a:p>
              <a:r>
                <a:rPr lang="ja-JP" altLang="en-US" sz="1600" dirty="0">
                  <a:solidFill>
                    <a:schemeClr val="bg1"/>
                  </a:solidFill>
                  <a:effectLst/>
                  <a:latin typeface="Arial Black"/>
                  <a:ea typeface="ＤＦＰ太丸ゴシック体"/>
                  <a:cs typeface="Arial Black"/>
                </a:rPr>
                <a:t>ハードウェア</a:t>
              </a:r>
            </a:p>
          </p:txBody>
        </p:sp>
      </p:grpSp>
      <p:grpSp>
        <p:nvGrpSpPr>
          <p:cNvPr id="11" name="グループ化 10"/>
          <p:cNvGrpSpPr/>
          <p:nvPr/>
        </p:nvGrpSpPr>
        <p:grpSpPr>
          <a:xfrm>
            <a:off x="3659187" y="2398409"/>
            <a:ext cx="1233299" cy="2609165"/>
            <a:chOff x="3659187" y="2398409"/>
            <a:chExt cx="1233299" cy="2609165"/>
          </a:xfrm>
        </p:grpSpPr>
        <p:sp>
          <p:nvSpPr>
            <p:cNvPr id="81" name="AutoShape 50"/>
            <p:cNvSpPr>
              <a:spLocks noChangeArrowheads="1"/>
            </p:cNvSpPr>
            <p:nvPr/>
          </p:nvSpPr>
          <p:spPr bwMode="auto">
            <a:xfrm>
              <a:off x="3659187" y="2398409"/>
              <a:ext cx="1233299" cy="2609165"/>
            </a:xfrm>
            <a:prstGeom prst="roundRect">
              <a:avLst>
                <a:gd name="adj" fmla="val 16667"/>
              </a:avLst>
            </a:prstGeom>
            <a:ln>
              <a:headEnd/>
              <a:tailEnd/>
            </a:ln>
            <a:extLst/>
          </p:spPr>
          <p:style>
            <a:lnRef idx="0">
              <a:schemeClr val="accent2"/>
            </a:lnRef>
            <a:fillRef idx="3">
              <a:schemeClr val="accent2"/>
            </a:fillRef>
            <a:effectRef idx="3">
              <a:schemeClr val="accent2"/>
            </a:effectRef>
            <a:fontRef idx="minor">
              <a:schemeClr val="lt1"/>
            </a:fontRef>
          </p:style>
          <p:txBody>
            <a:bodyPr wrap="none" anchor="ctr"/>
            <a:lstStyle/>
            <a:p>
              <a:pPr algn="ctr">
                <a:defRPr/>
              </a:pPr>
              <a:endParaRPr lang="en-US" altLang="ja-JP" sz="2800" dirty="0" smtClean="0">
                <a:solidFill>
                  <a:srgbClr val="FFFFFF"/>
                </a:solidFill>
                <a:latin typeface="Arial Black"/>
                <a:ea typeface="ＤＦＰ太丸ゴシック体"/>
                <a:cs typeface="Arial Black"/>
              </a:endParaRPr>
            </a:p>
            <a:p>
              <a:pPr algn="ctr">
                <a:defRPr/>
              </a:pPr>
              <a:r>
                <a:rPr lang="en-US" altLang="ja-JP" sz="2800" dirty="0" err="1" smtClean="0">
                  <a:solidFill>
                    <a:srgbClr val="FFFFFF"/>
                  </a:solidFill>
                  <a:latin typeface="Arial Black"/>
                  <a:ea typeface="ＤＦＰ太丸ゴシック体"/>
                  <a:cs typeface="Arial Black"/>
                </a:rPr>
                <a:t>PaaS</a:t>
              </a:r>
              <a:endParaRPr lang="en-US" altLang="ja-JP" sz="2800" dirty="0" smtClean="0">
                <a:solidFill>
                  <a:srgbClr val="FFFFFF"/>
                </a:solidFill>
                <a:latin typeface="Arial Black"/>
                <a:ea typeface="ＤＦＰ太丸ゴシック体"/>
                <a:cs typeface="Arial Black"/>
              </a:endParaRPr>
            </a:p>
            <a:p>
              <a:pPr algn="ctr">
                <a:defRPr/>
              </a:pPr>
              <a:endParaRPr lang="en-US" altLang="ja-JP" sz="2800" dirty="0">
                <a:solidFill>
                  <a:srgbClr val="FFFFFF"/>
                </a:solidFill>
                <a:latin typeface="Arial Black"/>
                <a:ea typeface="ＤＦＰ太丸ゴシック体"/>
                <a:cs typeface="Arial Black"/>
              </a:endParaRPr>
            </a:p>
            <a:p>
              <a:pPr algn="ctr">
                <a:defRPr/>
              </a:pPr>
              <a:endParaRPr lang="en-US" altLang="ja-JP" sz="2800" dirty="0" smtClean="0">
                <a:solidFill>
                  <a:srgbClr val="FFFFFF"/>
                </a:solidFill>
                <a:latin typeface="Arial Black"/>
                <a:ea typeface="ＤＦＰ太丸ゴシック体"/>
                <a:cs typeface="Arial Black"/>
              </a:endParaRPr>
            </a:p>
            <a:p>
              <a:pPr algn="ctr">
                <a:defRPr/>
              </a:pPr>
              <a:endParaRPr lang="en-US" altLang="ja-JP" sz="2800" dirty="0">
                <a:solidFill>
                  <a:srgbClr val="FFFFFF"/>
                </a:solidFill>
                <a:latin typeface="Arial Black"/>
                <a:ea typeface="ＤＦＰ太丸ゴシック体"/>
                <a:cs typeface="Arial Black"/>
              </a:endParaRPr>
            </a:p>
            <a:p>
              <a:pPr algn="ctr">
                <a:defRPr/>
              </a:pPr>
              <a:endParaRPr lang="en-US" altLang="ja-JP" sz="2800" dirty="0">
                <a:solidFill>
                  <a:srgbClr val="FFFFFF"/>
                </a:solidFill>
                <a:latin typeface="Arial Black"/>
                <a:ea typeface="ＤＦＰ太丸ゴシック体"/>
                <a:cs typeface="Arial Black"/>
              </a:endParaRPr>
            </a:p>
            <a:p>
              <a:pPr algn="ctr">
                <a:defRPr/>
              </a:pPr>
              <a:endParaRPr lang="en-US" altLang="ja-JP" sz="2800" dirty="0">
                <a:solidFill>
                  <a:srgbClr val="FFFFFF"/>
                </a:solidFill>
                <a:latin typeface="Arial Black"/>
                <a:ea typeface="ＤＦＰ太丸ゴシック体"/>
                <a:cs typeface="Arial Black"/>
              </a:endParaRPr>
            </a:p>
          </p:txBody>
        </p:sp>
        <p:sp>
          <p:nvSpPr>
            <p:cNvPr id="83" name="Text Box 65"/>
            <p:cNvSpPr txBox="1">
              <a:spLocks noChangeArrowheads="1"/>
            </p:cNvSpPr>
            <p:nvPr/>
          </p:nvSpPr>
          <p:spPr bwMode="auto">
            <a:xfrm>
              <a:off x="3682999" y="3174667"/>
              <a:ext cx="1185674" cy="430887"/>
            </a:xfrm>
            <a:prstGeom prst="rect">
              <a:avLst/>
            </a:prstGeom>
            <a:noFill/>
            <a:ln w="9525">
              <a:noFill/>
              <a:miter lim="800000"/>
              <a:headEnd/>
              <a:tailEnd/>
            </a:ln>
          </p:spPr>
          <p:txBody>
            <a:bodyPr wrap="square">
              <a:spAutoFit/>
            </a:bodyPr>
            <a:lstStyle/>
            <a:p>
              <a:pPr algn="ctr"/>
              <a:r>
                <a:rPr lang="en-US" altLang="ja-JP" sz="1100" dirty="0">
                  <a:solidFill>
                    <a:srgbClr val="FFFFFF"/>
                  </a:solidFill>
                  <a:latin typeface="Arial Black"/>
                  <a:ea typeface="ＤＦＰ太丸ゴシック体"/>
                  <a:cs typeface="Arial Black"/>
                </a:rPr>
                <a:t>Platform </a:t>
              </a:r>
              <a:endParaRPr lang="en-US" altLang="ja-JP" sz="1100" dirty="0" smtClean="0">
                <a:solidFill>
                  <a:srgbClr val="FFFFFF"/>
                </a:solidFill>
                <a:latin typeface="Arial Black"/>
                <a:ea typeface="ＤＦＰ太丸ゴシック体"/>
                <a:cs typeface="Arial Black"/>
              </a:endParaRPr>
            </a:p>
            <a:p>
              <a:pPr algn="ctr"/>
              <a:r>
                <a:rPr lang="en-US" altLang="ja-JP" sz="1100" dirty="0" smtClean="0">
                  <a:solidFill>
                    <a:srgbClr val="FFFFFF"/>
                  </a:solidFill>
                  <a:latin typeface="Arial Black"/>
                  <a:ea typeface="ＤＦＰ太丸ゴシック体"/>
                  <a:cs typeface="Arial Black"/>
                </a:rPr>
                <a:t>as </a:t>
              </a:r>
              <a:r>
                <a:rPr lang="en-US" altLang="ja-JP" sz="1100" dirty="0">
                  <a:solidFill>
                    <a:srgbClr val="FFFFFF"/>
                  </a:solidFill>
                  <a:latin typeface="Arial Black"/>
                  <a:ea typeface="ＤＦＰ太丸ゴシック体"/>
                  <a:cs typeface="Arial Black"/>
                </a:rPr>
                <a:t>a Service</a:t>
              </a:r>
            </a:p>
          </p:txBody>
        </p:sp>
      </p:grpSp>
      <p:grpSp>
        <p:nvGrpSpPr>
          <p:cNvPr id="12" name="グループ化 11"/>
          <p:cNvGrpSpPr/>
          <p:nvPr/>
        </p:nvGrpSpPr>
        <p:grpSpPr>
          <a:xfrm>
            <a:off x="4953000" y="4233748"/>
            <a:ext cx="1365961" cy="771877"/>
            <a:chOff x="4953000" y="3309999"/>
            <a:chExt cx="1365961" cy="1697575"/>
          </a:xfrm>
        </p:grpSpPr>
        <p:sp>
          <p:nvSpPr>
            <p:cNvPr id="85" name="AutoShape 51"/>
            <p:cNvSpPr>
              <a:spLocks noChangeArrowheads="1"/>
            </p:cNvSpPr>
            <p:nvPr/>
          </p:nvSpPr>
          <p:spPr bwMode="auto">
            <a:xfrm>
              <a:off x="5027613" y="3309999"/>
              <a:ext cx="1220787" cy="1697575"/>
            </a:xfrm>
            <a:prstGeom prst="roundRect">
              <a:avLst>
                <a:gd name="adj" fmla="val 16667"/>
              </a:avLst>
            </a:prstGeom>
            <a:gradFill>
              <a:gsLst>
                <a:gs pos="0">
                  <a:srgbClr val="008000"/>
                </a:gs>
                <a:gs pos="80000">
                  <a:srgbClr val="008000"/>
                </a:gs>
                <a:gs pos="100000">
                  <a:srgbClr val="008000"/>
                </a:gs>
              </a:gsLst>
            </a:gradFill>
            <a:ln>
              <a:headEnd/>
              <a:tailEnd/>
            </a:ln>
            <a:extLst/>
          </p:spPr>
          <p:style>
            <a:lnRef idx="0">
              <a:schemeClr val="accent2"/>
            </a:lnRef>
            <a:fillRef idx="3">
              <a:schemeClr val="accent2"/>
            </a:fillRef>
            <a:effectRef idx="3">
              <a:schemeClr val="accent2"/>
            </a:effectRef>
            <a:fontRef idx="minor">
              <a:schemeClr val="lt1"/>
            </a:fontRef>
          </p:style>
          <p:txBody>
            <a:bodyPr wrap="none" anchor="ctr"/>
            <a:lstStyle/>
            <a:p>
              <a:pPr algn="ctr">
                <a:lnSpc>
                  <a:spcPts val="2800"/>
                </a:lnSpc>
                <a:defRPr/>
              </a:pPr>
              <a:r>
                <a:rPr lang="en-US" altLang="ja-JP" sz="2800" dirty="0" err="1" smtClean="0">
                  <a:solidFill>
                    <a:srgbClr val="FFFFFF"/>
                  </a:solidFill>
                  <a:latin typeface="Arial Black"/>
                  <a:ea typeface="ＤＦＰ太丸ゴシック体"/>
                  <a:cs typeface="Arial Black"/>
                </a:rPr>
                <a:t>IaaS</a:t>
              </a:r>
              <a:endParaRPr lang="en-US" altLang="ja-JP" sz="2800" dirty="0" smtClean="0">
                <a:solidFill>
                  <a:srgbClr val="FFFFFF"/>
                </a:solidFill>
                <a:latin typeface="Arial Black"/>
                <a:ea typeface="ＤＦＰ太丸ゴシック体"/>
                <a:cs typeface="Arial Black"/>
              </a:endParaRPr>
            </a:p>
            <a:p>
              <a:pPr algn="ctr">
                <a:lnSpc>
                  <a:spcPts val="2800"/>
                </a:lnSpc>
                <a:defRPr/>
              </a:pPr>
              <a:endParaRPr lang="en-US" altLang="ja-JP" sz="2800" dirty="0">
                <a:solidFill>
                  <a:srgbClr val="FFFFFF"/>
                </a:solidFill>
                <a:latin typeface="Arial Black"/>
                <a:ea typeface="ＤＦＰ太丸ゴシック体"/>
                <a:cs typeface="Arial Black"/>
              </a:endParaRPr>
            </a:p>
          </p:txBody>
        </p:sp>
        <p:sp>
          <p:nvSpPr>
            <p:cNvPr id="87" name="Text Box 66"/>
            <p:cNvSpPr txBox="1">
              <a:spLocks noChangeArrowheads="1"/>
            </p:cNvSpPr>
            <p:nvPr/>
          </p:nvSpPr>
          <p:spPr bwMode="auto">
            <a:xfrm>
              <a:off x="4953000" y="4054076"/>
              <a:ext cx="1365961" cy="947643"/>
            </a:xfrm>
            <a:prstGeom prst="rect">
              <a:avLst/>
            </a:prstGeom>
            <a:noFill/>
            <a:ln w="9525">
              <a:noFill/>
              <a:miter lim="800000"/>
              <a:headEnd/>
              <a:tailEnd/>
            </a:ln>
          </p:spPr>
          <p:txBody>
            <a:bodyPr wrap="square">
              <a:spAutoFit/>
            </a:bodyPr>
            <a:lstStyle/>
            <a:p>
              <a:pPr algn="ctr"/>
              <a:r>
                <a:rPr lang="en-US" altLang="ja-JP" sz="1100" dirty="0">
                  <a:solidFill>
                    <a:srgbClr val="FFFFFF"/>
                  </a:solidFill>
                  <a:latin typeface="Arial Black"/>
                  <a:ea typeface="ＤＦＰ太丸ゴシック体"/>
                  <a:cs typeface="Arial Black"/>
                </a:rPr>
                <a:t>Infrastructure </a:t>
              </a:r>
              <a:endParaRPr lang="en-US" altLang="ja-JP" sz="1100" dirty="0" smtClean="0">
                <a:solidFill>
                  <a:srgbClr val="FFFFFF"/>
                </a:solidFill>
                <a:latin typeface="Arial Black"/>
                <a:ea typeface="ＤＦＰ太丸ゴシック体"/>
                <a:cs typeface="Arial Black"/>
              </a:endParaRPr>
            </a:p>
            <a:p>
              <a:pPr algn="ctr"/>
              <a:r>
                <a:rPr lang="en-US" altLang="ja-JP" sz="1100" dirty="0" smtClean="0">
                  <a:solidFill>
                    <a:srgbClr val="FFFFFF"/>
                  </a:solidFill>
                  <a:latin typeface="Arial Black"/>
                  <a:ea typeface="ＤＦＰ太丸ゴシック体"/>
                  <a:cs typeface="Arial Black"/>
                </a:rPr>
                <a:t>as </a:t>
              </a:r>
              <a:r>
                <a:rPr lang="en-US" altLang="ja-JP" sz="1100" dirty="0">
                  <a:solidFill>
                    <a:srgbClr val="FFFFFF"/>
                  </a:solidFill>
                  <a:latin typeface="Arial Black"/>
                  <a:ea typeface="ＤＦＰ太丸ゴシック体"/>
                  <a:cs typeface="Arial Black"/>
                </a:rPr>
                <a:t>a Service</a:t>
              </a:r>
            </a:p>
          </p:txBody>
        </p:sp>
      </p:grpSp>
      <p:grpSp>
        <p:nvGrpSpPr>
          <p:cNvPr id="10" name="グループ化 9"/>
          <p:cNvGrpSpPr/>
          <p:nvPr/>
        </p:nvGrpSpPr>
        <p:grpSpPr>
          <a:xfrm>
            <a:off x="2285998" y="1464274"/>
            <a:ext cx="1233300" cy="3543301"/>
            <a:chOff x="2285998" y="1464274"/>
            <a:chExt cx="1233300" cy="3543301"/>
          </a:xfrm>
        </p:grpSpPr>
        <p:sp>
          <p:nvSpPr>
            <p:cNvPr id="92" name="AutoShape 49"/>
            <p:cNvSpPr>
              <a:spLocks noChangeArrowheads="1"/>
            </p:cNvSpPr>
            <p:nvPr/>
          </p:nvSpPr>
          <p:spPr bwMode="auto">
            <a:xfrm>
              <a:off x="2285999" y="1464274"/>
              <a:ext cx="1233299" cy="3543301"/>
            </a:xfrm>
            <a:prstGeom prst="roundRect">
              <a:avLst>
                <a:gd name="adj" fmla="val 16667"/>
              </a:avLst>
            </a:prstGeom>
            <a:gradFill>
              <a:gsLst>
                <a:gs pos="0">
                  <a:srgbClr val="FF9900"/>
                </a:gs>
                <a:gs pos="80000">
                  <a:srgbClr val="FF9900"/>
                </a:gs>
                <a:gs pos="100000">
                  <a:srgbClr val="FF9900"/>
                </a:gs>
              </a:gsLst>
            </a:gradFill>
            <a:ln>
              <a:headEnd/>
              <a:tailEnd/>
            </a:ln>
            <a:extLst/>
          </p:spPr>
          <p:style>
            <a:lnRef idx="0">
              <a:schemeClr val="accent2"/>
            </a:lnRef>
            <a:fillRef idx="3">
              <a:schemeClr val="accent2"/>
            </a:fillRef>
            <a:effectRef idx="3">
              <a:schemeClr val="accent2"/>
            </a:effectRef>
            <a:fontRef idx="minor">
              <a:schemeClr val="lt1"/>
            </a:fontRef>
          </p:style>
          <p:txBody>
            <a:bodyPr wrap="none" anchor="ctr"/>
            <a:lstStyle/>
            <a:p>
              <a:pPr algn="ctr">
                <a:defRPr/>
              </a:pPr>
              <a:endParaRPr lang="en-US" altLang="ja-JP" sz="2400" dirty="0">
                <a:solidFill>
                  <a:srgbClr val="FFFFFF"/>
                </a:solidFill>
                <a:latin typeface="Arial Black"/>
                <a:ea typeface="ＤＦＰ太丸ゴシック体"/>
                <a:cs typeface="Arial Black"/>
              </a:endParaRPr>
            </a:p>
            <a:p>
              <a:pPr algn="ctr">
                <a:defRPr/>
              </a:pPr>
              <a:endParaRPr lang="en-US" altLang="ja-JP" sz="2400" dirty="0">
                <a:solidFill>
                  <a:srgbClr val="FFFFFF"/>
                </a:solidFill>
                <a:latin typeface="Arial Black"/>
                <a:ea typeface="ＤＦＰ太丸ゴシック体"/>
                <a:cs typeface="Arial Black"/>
              </a:endParaRPr>
            </a:p>
            <a:p>
              <a:pPr algn="ctr">
                <a:defRPr/>
              </a:pPr>
              <a:endParaRPr lang="en-US" altLang="ja-JP" sz="2400" dirty="0">
                <a:solidFill>
                  <a:srgbClr val="FFFFFF"/>
                </a:solidFill>
                <a:latin typeface="Arial Black"/>
                <a:ea typeface="ＤＦＰ太丸ゴシック体"/>
                <a:cs typeface="Arial Black"/>
              </a:endParaRPr>
            </a:p>
          </p:txBody>
        </p:sp>
        <p:sp>
          <p:nvSpPr>
            <p:cNvPr id="90" name="Text Box 64"/>
            <p:cNvSpPr txBox="1">
              <a:spLocks noChangeArrowheads="1"/>
            </p:cNvSpPr>
            <p:nvPr/>
          </p:nvSpPr>
          <p:spPr bwMode="auto">
            <a:xfrm>
              <a:off x="2285998" y="2136799"/>
              <a:ext cx="1233299" cy="430887"/>
            </a:xfrm>
            <a:prstGeom prst="rect">
              <a:avLst/>
            </a:prstGeom>
            <a:noFill/>
            <a:ln w="9525">
              <a:noFill/>
              <a:miter lim="800000"/>
              <a:headEnd/>
              <a:tailEnd/>
            </a:ln>
          </p:spPr>
          <p:txBody>
            <a:bodyPr wrap="square">
              <a:spAutoFit/>
            </a:bodyPr>
            <a:lstStyle/>
            <a:p>
              <a:pPr algn="ctr"/>
              <a:r>
                <a:rPr lang="en-US" altLang="ja-JP" sz="1100" dirty="0">
                  <a:solidFill>
                    <a:srgbClr val="FFFFFF"/>
                  </a:solidFill>
                  <a:latin typeface="Arial Black"/>
                  <a:ea typeface="ＤＦＰ太丸ゴシック体"/>
                  <a:cs typeface="Arial Black"/>
                </a:rPr>
                <a:t>Software </a:t>
              </a:r>
              <a:endParaRPr lang="en-US" altLang="ja-JP" sz="1100" dirty="0" smtClean="0">
                <a:solidFill>
                  <a:srgbClr val="FFFFFF"/>
                </a:solidFill>
                <a:latin typeface="Arial Black"/>
                <a:ea typeface="ＤＦＰ太丸ゴシック体"/>
                <a:cs typeface="Arial Black"/>
              </a:endParaRPr>
            </a:p>
            <a:p>
              <a:pPr algn="ctr"/>
              <a:r>
                <a:rPr lang="en-US" altLang="ja-JP" sz="1100" dirty="0" smtClean="0">
                  <a:solidFill>
                    <a:srgbClr val="FFFFFF"/>
                  </a:solidFill>
                  <a:latin typeface="Arial Black"/>
                  <a:ea typeface="ＤＦＰ太丸ゴシック体"/>
                  <a:cs typeface="Arial Black"/>
                </a:rPr>
                <a:t>as </a:t>
              </a:r>
              <a:r>
                <a:rPr lang="en-US" altLang="ja-JP" sz="1100" dirty="0">
                  <a:solidFill>
                    <a:srgbClr val="FFFFFF"/>
                  </a:solidFill>
                  <a:latin typeface="Arial Black"/>
                  <a:ea typeface="ＤＦＰ太丸ゴシック体"/>
                  <a:cs typeface="Arial Black"/>
                </a:rPr>
                <a:t>a Service</a:t>
              </a:r>
            </a:p>
          </p:txBody>
        </p:sp>
        <p:sp>
          <p:nvSpPr>
            <p:cNvPr id="91" name="正方形/長方形 90"/>
            <p:cNvSpPr/>
            <p:nvPr/>
          </p:nvSpPr>
          <p:spPr>
            <a:xfrm>
              <a:off x="2311505" y="1583309"/>
              <a:ext cx="1182285" cy="523220"/>
            </a:xfrm>
            <a:prstGeom prst="rect">
              <a:avLst/>
            </a:prstGeom>
          </p:spPr>
          <p:txBody>
            <a:bodyPr wrap="none">
              <a:spAutoFit/>
            </a:bodyPr>
            <a:lstStyle/>
            <a:p>
              <a:pPr lvl="0" algn="ctr">
                <a:defRPr/>
              </a:pPr>
              <a:r>
                <a:rPr lang="en-US" altLang="ja-JP" sz="2800" dirty="0" err="1">
                  <a:solidFill>
                    <a:srgbClr val="FFFFFF"/>
                  </a:solidFill>
                  <a:latin typeface="Arial Black"/>
                  <a:ea typeface="ＤＦＰ太丸ゴシック体"/>
                  <a:cs typeface="Arial Black"/>
                </a:rPr>
                <a:t>SaaS</a:t>
              </a:r>
              <a:endParaRPr lang="en-US" altLang="ja-JP" sz="2800" dirty="0">
                <a:solidFill>
                  <a:srgbClr val="FFFFFF"/>
                </a:solidFill>
                <a:latin typeface="Arial Black"/>
                <a:ea typeface="ＤＦＰ太丸ゴシック体"/>
                <a:cs typeface="Arial Black"/>
              </a:endParaRPr>
            </a:p>
          </p:txBody>
        </p:sp>
      </p:grpSp>
      <p:grpSp>
        <p:nvGrpSpPr>
          <p:cNvPr id="13" name="グループ化 12"/>
          <p:cNvGrpSpPr/>
          <p:nvPr/>
        </p:nvGrpSpPr>
        <p:grpSpPr>
          <a:xfrm>
            <a:off x="2285013" y="5257800"/>
            <a:ext cx="1235269" cy="1088427"/>
            <a:chOff x="2285013" y="5257800"/>
            <a:chExt cx="1235269" cy="1088427"/>
          </a:xfrm>
        </p:grpSpPr>
        <p:sp>
          <p:nvSpPr>
            <p:cNvPr id="8" name="ホームベース 7"/>
            <p:cNvSpPr/>
            <p:nvPr/>
          </p:nvSpPr>
          <p:spPr bwMode="auto">
            <a:xfrm rot="16200000">
              <a:off x="2358434" y="5184379"/>
              <a:ext cx="1088427" cy="1235269"/>
            </a:xfrm>
            <a:prstGeom prst="homePlate">
              <a:avLst>
                <a:gd name="adj" fmla="val 26664"/>
              </a:avLst>
            </a:prstGeom>
            <a:solidFill>
              <a:srgbClr val="FF99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rgbClr val="484848"/>
                </a:solidFill>
                <a:effectLst/>
                <a:latin typeface="Arial" charset="0"/>
                <a:ea typeface="HG丸ｺﾞｼｯｸM-PRO" pitchFamily="50" charset="-128"/>
              </a:endParaRPr>
            </a:p>
          </p:txBody>
        </p:sp>
        <p:sp>
          <p:nvSpPr>
            <p:cNvPr id="9" name="テキスト ボックス 8"/>
            <p:cNvSpPr txBox="1"/>
            <p:nvPr/>
          </p:nvSpPr>
          <p:spPr>
            <a:xfrm>
              <a:off x="2363190" y="5562600"/>
              <a:ext cx="1078916" cy="646331"/>
            </a:xfrm>
            <a:prstGeom prst="rect">
              <a:avLst/>
            </a:prstGeom>
            <a:noFill/>
          </p:spPr>
          <p:txBody>
            <a:bodyPr wrap="none" rtlCol="0">
              <a:spAutoFit/>
            </a:bodyPr>
            <a:lstStyle/>
            <a:p>
              <a:pPr algn="ctr"/>
              <a:r>
                <a:rPr kumimoji="1" lang="en-US" altLang="ja-JP" sz="1200" dirty="0" smtClean="0">
                  <a:solidFill>
                    <a:schemeClr val="bg1"/>
                  </a:solidFill>
                </a:rPr>
                <a:t>Salesfoce.com</a:t>
              </a:r>
            </a:p>
            <a:p>
              <a:pPr algn="ctr"/>
              <a:r>
                <a:rPr lang="en-US" altLang="ja-JP" sz="1200" dirty="0" smtClean="0">
                  <a:solidFill>
                    <a:schemeClr val="bg1"/>
                  </a:solidFill>
                </a:rPr>
                <a:t>Google Apps</a:t>
              </a:r>
            </a:p>
            <a:p>
              <a:pPr algn="ctr"/>
              <a:r>
                <a:rPr lang="en-US" altLang="ja-JP" sz="1200" dirty="0" smtClean="0">
                  <a:solidFill>
                    <a:schemeClr val="bg1"/>
                  </a:solidFill>
                </a:rPr>
                <a:t>Office 365</a:t>
              </a:r>
              <a:endParaRPr kumimoji="1" lang="ja-JP" altLang="en-US" sz="1200" dirty="0">
                <a:solidFill>
                  <a:schemeClr val="bg1"/>
                </a:solidFill>
              </a:endParaRPr>
            </a:p>
          </p:txBody>
        </p:sp>
      </p:grpSp>
      <p:grpSp>
        <p:nvGrpSpPr>
          <p:cNvPr id="14" name="グループ化 13"/>
          <p:cNvGrpSpPr/>
          <p:nvPr/>
        </p:nvGrpSpPr>
        <p:grpSpPr>
          <a:xfrm>
            <a:off x="3658827" y="5257798"/>
            <a:ext cx="1235269" cy="1088427"/>
            <a:chOff x="3658827" y="5257798"/>
            <a:chExt cx="1235269" cy="1088427"/>
          </a:xfrm>
        </p:grpSpPr>
        <p:sp>
          <p:nvSpPr>
            <p:cNvPr id="100" name="ホームベース 99"/>
            <p:cNvSpPr/>
            <p:nvPr/>
          </p:nvSpPr>
          <p:spPr bwMode="auto">
            <a:xfrm rot="16200000">
              <a:off x="3732248" y="5184377"/>
              <a:ext cx="1088427" cy="1235269"/>
            </a:xfrm>
            <a:prstGeom prst="homePlate">
              <a:avLst>
                <a:gd name="adj" fmla="val 26664"/>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rgbClr val="484848"/>
                </a:solidFill>
                <a:effectLst/>
                <a:latin typeface="Arial" charset="0"/>
                <a:ea typeface="HG丸ｺﾞｼｯｸM-PRO" pitchFamily="50" charset="-128"/>
              </a:endParaRPr>
            </a:p>
          </p:txBody>
        </p:sp>
        <p:sp>
          <p:nvSpPr>
            <p:cNvPr id="101" name="テキスト ボックス 100"/>
            <p:cNvSpPr txBox="1"/>
            <p:nvPr/>
          </p:nvSpPr>
          <p:spPr>
            <a:xfrm>
              <a:off x="3690404" y="5562599"/>
              <a:ext cx="1172116" cy="646331"/>
            </a:xfrm>
            <a:prstGeom prst="rect">
              <a:avLst/>
            </a:prstGeom>
            <a:noFill/>
          </p:spPr>
          <p:txBody>
            <a:bodyPr wrap="none" rtlCol="0">
              <a:spAutoFit/>
            </a:bodyPr>
            <a:lstStyle/>
            <a:p>
              <a:pPr algn="ctr"/>
              <a:r>
                <a:rPr lang="en-US" altLang="ja-JP" sz="1200" dirty="0" smtClean="0">
                  <a:solidFill>
                    <a:schemeClr val="bg1"/>
                  </a:solidFill>
                </a:rPr>
                <a:t>Windows Azure</a:t>
              </a:r>
            </a:p>
            <a:p>
              <a:pPr algn="ctr"/>
              <a:r>
                <a:rPr kumimoji="1" lang="en-US" altLang="ja-JP" sz="1200" dirty="0" err="1" smtClean="0">
                  <a:solidFill>
                    <a:schemeClr val="bg1"/>
                  </a:solidFill>
                </a:rPr>
                <a:t>Force.com</a:t>
              </a:r>
              <a:endParaRPr kumimoji="1" lang="en-US" altLang="ja-JP" sz="1200" dirty="0" smtClean="0">
                <a:solidFill>
                  <a:schemeClr val="bg1"/>
                </a:solidFill>
              </a:endParaRPr>
            </a:p>
            <a:p>
              <a:pPr algn="ctr"/>
              <a:r>
                <a:rPr lang="en-US" altLang="ja-JP" sz="1200" dirty="0" smtClean="0">
                  <a:solidFill>
                    <a:schemeClr val="bg1"/>
                  </a:solidFill>
                </a:rPr>
                <a:t>Google App En</a:t>
              </a:r>
              <a:endParaRPr kumimoji="1" lang="ja-JP" altLang="en-US" sz="1200" dirty="0">
                <a:solidFill>
                  <a:schemeClr val="bg1"/>
                </a:solidFill>
              </a:endParaRPr>
            </a:p>
          </p:txBody>
        </p:sp>
      </p:grpSp>
      <p:grpSp>
        <p:nvGrpSpPr>
          <p:cNvPr id="15" name="グループ化 14"/>
          <p:cNvGrpSpPr/>
          <p:nvPr/>
        </p:nvGrpSpPr>
        <p:grpSpPr>
          <a:xfrm>
            <a:off x="5033516" y="5257800"/>
            <a:ext cx="1235269" cy="1088427"/>
            <a:chOff x="5033516" y="5257800"/>
            <a:chExt cx="1235269" cy="1088427"/>
          </a:xfrm>
        </p:grpSpPr>
        <p:sp>
          <p:nvSpPr>
            <p:cNvPr id="102" name="ホームベース 101"/>
            <p:cNvSpPr/>
            <p:nvPr/>
          </p:nvSpPr>
          <p:spPr bwMode="auto">
            <a:xfrm rot="16200000">
              <a:off x="5106937" y="5184379"/>
              <a:ext cx="1088427" cy="1235269"/>
            </a:xfrm>
            <a:prstGeom prst="homePlate">
              <a:avLst>
                <a:gd name="adj" fmla="val 26664"/>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rgbClr val="484848"/>
                </a:solidFill>
                <a:effectLst/>
                <a:latin typeface="Arial" charset="0"/>
                <a:ea typeface="HG丸ｺﾞｼｯｸM-PRO" pitchFamily="50" charset="-128"/>
              </a:endParaRPr>
            </a:p>
          </p:txBody>
        </p:sp>
        <p:sp>
          <p:nvSpPr>
            <p:cNvPr id="103" name="テキスト ボックス 102"/>
            <p:cNvSpPr txBox="1"/>
            <p:nvPr/>
          </p:nvSpPr>
          <p:spPr>
            <a:xfrm>
              <a:off x="5053987" y="5577703"/>
              <a:ext cx="1146468" cy="646331"/>
            </a:xfrm>
            <a:prstGeom prst="rect">
              <a:avLst/>
            </a:prstGeom>
            <a:noFill/>
          </p:spPr>
          <p:txBody>
            <a:bodyPr wrap="none" rtlCol="0">
              <a:spAutoFit/>
            </a:bodyPr>
            <a:lstStyle/>
            <a:p>
              <a:pPr algn="ctr"/>
              <a:r>
                <a:rPr lang="en-US" altLang="ja-JP" sz="1200" dirty="0" smtClean="0">
                  <a:solidFill>
                    <a:schemeClr val="bg1"/>
                  </a:solidFill>
                </a:rPr>
                <a:t>Amazon EC2</a:t>
              </a:r>
            </a:p>
            <a:p>
              <a:pPr algn="ctr"/>
              <a:r>
                <a:rPr kumimoji="1" lang="en-US" altLang="ja-JP" sz="1200" dirty="0" smtClean="0">
                  <a:solidFill>
                    <a:schemeClr val="bg1"/>
                  </a:solidFill>
                </a:rPr>
                <a:t>IIJ GIO Cloud</a:t>
              </a:r>
            </a:p>
            <a:p>
              <a:pPr algn="ctr"/>
              <a:r>
                <a:rPr lang="en-US" altLang="ja-JP" sz="1200" dirty="0" smtClean="0">
                  <a:solidFill>
                    <a:schemeClr val="bg1"/>
                  </a:solidFill>
                </a:rPr>
                <a:t>Google Storage</a:t>
              </a:r>
              <a:endParaRPr kumimoji="1" lang="ja-JP" altLang="en-US" sz="1200" dirty="0">
                <a:solidFill>
                  <a:schemeClr val="bg1"/>
                </a:solidFill>
              </a:endParaRPr>
            </a:p>
          </p:txBody>
        </p:sp>
      </p:grpSp>
      <p:grpSp>
        <p:nvGrpSpPr>
          <p:cNvPr id="3" name="図形グループ 2"/>
          <p:cNvGrpSpPr/>
          <p:nvPr/>
        </p:nvGrpSpPr>
        <p:grpSpPr>
          <a:xfrm>
            <a:off x="3666426" y="1249863"/>
            <a:ext cx="5242624" cy="1136833"/>
            <a:chOff x="3666426" y="1249863"/>
            <a:chExt cx="5242624" cy="1136833"/>
          </a:xfrm>
        </p:grpSpPr>
        <p:sp>
          <p:nvSpPr>
            <p:cNvPr id="7" name="ホームベース 6"/>
            <p:cNvSpPr/>
            <p:nvPr/>
          </p:nvSpPr>
          <p:spPr bwMode="auto">
            <a:xfrm>
              <a:off x="3666426" y="1583309"/>
              <a:ext cx="4085336" cy="435420"/>
            </a:xfrm>
            <a:prstGeom prst="homePlate">
              <a:avLst/>
            </a:prstGeom>
            <a:solidFill>
              <a:srgbClr val="FF99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2000" b="0" i="0" u="none" strike="noStrike" cap="none" normalizeH="0" baseline="0" dirty="0" smtClean="0">
                  <a:ln>
                    <a:noFill/>
                  </a:ln>
                  <a:solidFill>
                    <a:schemeClr val="bg1"/>
                  </a:solidFill>
                  <a:effectLst/>
                  <a:latin typeface="ＤＦＰ太丸ゴシック体"/>
                  <a:ea typeface="ＤＦＰ太丸ゴシック体"/>
                  <a:cs typeface="ＤＦＰ太丸ゴシック体"/>
                </a:rPr>
                <a:t>アプリケーション</a:t>
              </a:r>
            </a:p>
          </p:txBody>
        </p:sp>
        <p:pic>
          <p:nvPicPr>
            <p:cNvPr id="27655" name="Picture 8" descr="j0433942"/>
            <p:cNvPicPr>
              <a:picLocks noChangeAspect="1" noChangeArrowheads="1"/>
            </p:cNvPicPr>
            <p:nvPr/>
          </p:nvPicPr>
          <p:blipFill>
            <a:blip r:embed="rId3"/>
            <a:srcRect/>
            <a:stretch>
              <a:fillRect/>
            </a:stretch>
          </p:blipFill>
          <p:spPr bwMode="auto">
            <a:xfrm>
              <a:off x="7824787" y="1249863"/>
              <a:ext cx="1084263" cy="1084263"/>
            </a:xfrm>
            <a:prstGeom prst="rect">
              <a:avLst/>
            </a:prstGeom>
            <a:noFill/>
            <a:ln w="9525">
              <a:noFill/>
              <a:miter lim="800000"/>
              <a:headEnd/>
              <a:tailEnd/>
            </a:ln>
          </p:spPr>
        </p:pic>
        <p:sp>
          <p:nvSpPr>
            <p:cNvPr id="2" name="テキスト ボックス 1"/>
            <p:cNvSpPr txBox="1"/>
            <p:nvPr/>
          </p:nvSpPr>
          <p:spPr>
            <a:xfrm>
              <a:off x="6742439" y="2140475"/>
              <a:ext cx="1082348" cy="246221"/>
            </a:xfrm>
            <a:prstGeom prst="rect">
              <a:avLst/>
            </a:prstGeom>
            <a:noFill/>
          </p:spPr>
          <p:txBody>
            <a:bodyPr wrap="none" rtlCol="0">
              <a:spAutoFit/>
            </a:bodyPr>
            <a:lstStyle/>
            <a:p>
              <a:pPr algn="r"/>
              <a:r>
                <a:rPr kumimoji="1" lang="ja-JP" altLang="en-US" sz="1000" dirty="0" smtClean="0">
                  <a:solidFill>
                    <a:srgbClr val="3366FF"/>
                  </a:solidFill>
                  <a:latin typeface="ＤＦＰ太丸ゴシック体"/>
                  <a:ea typeface="ＤＦＰ太丸ゴシック体"/>
                  <a:cs typeface="ＤＦＰ太丸ゴシック体"/>
                </a:rPr>
                <a:t>エンドユーザー</a:t>
              </a:r>
              <a:endParaRPr kumimoji="1" lang="ja-JP" altLang="en-US" sz="1000" dirty="0">
                <a:solidFill>
                  <a:srgbClr val="3366FF"/>
                </a:solidFill>
                <a:latin typeface="ＤＦＰ太丸ゴシック体"/>
                <a:ea typeface="ＤＦＰ太丸ゴシック体"/>
                <a:cs typeface="ＤＦＰ太丸ゴシック体"/>
              </a:endParaRPr>
            </a:p>
          </p:txBody>
        </p:sp>
      </p:grpSp>
      <p:grpSp>
        <p:nvGrpSpPr>
          <p:cNvPr id="4" name="図形グループ 3"/>
          <p:cNvGrpSpPr/>
          <p:nvPr/>
        </p:nvGrpSpPr>
        <p:grpSpPr>
          <a:xfrm>
            <a:off x="4975924" y="2224687"/>
            <a:ext cx="3860101" cy="1211590"/>
            <a:chOff x="4975924" y="2224687"/>
            <a:chExt cx="3860101" cy="1211590"/>
          </a:xfrm>
        </p:grpSpPr>
        <p:pic>
          <p:nvPicPr>
            <p:cNvPr id="27654" name="Picture 7" descr="j0433941"/>
            <p:cNvPicPr>
              <a:picLocks noChangeAspect="1" noChangeArrowheads="1"/>
            </p:cNvPicPr>
            <p:nvPr/>
          </p:nvPicPr>
          <p:blipFill>
            <a:blip r:embed="rId4"/>
            <a:srcRect/>
            <a:stretch>
              <a:fillRect/>
            </a:stretch>
          </p:blipFill>
          <p:spPr bwMode="auto">
            <a:xfrm flipH="1">
              <a:off x="7824787" y="2224687"/>
              <a:ext cx="1011238" cy="1011238"/>
            </a:xfrm>
            <a:prstGeom prst="rect">
              <a:avLst/>
            </a:prstGeom>
            <a:noFill/>
            <a:ln w="9525">
              <a:noFill/>
              <a:miter lim="800000"/>
              <a:headEnd/>
              <a:tailEnd/>
            </a:ln>
          </p:spPr>
        </p:pic>
        <p:sp>
          <p:nvSpPr>
            <p:cNvPr id="95" name="ホームベース 94"/>
            <p:cNvSpPr/>
            <p:nvPr/>
          </p:nvSpPr>
          <p:spPr bwMode="auto">
            <a:xfrm>
              <a:off x="4975924" y="2556252"/>
              <a:ext cx="2775838" cy="435420"/>
            </a:xfrm>
            <a:prstGeom prst="homePlate">
              <a:avLst/>
            </a:prstGeom>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2000" b="0" i="0" u="none" strike="noStrike" cap="none" normalizeH="0" baseline="0" dirty="0" smtClean="0">
                  <a:ln>
                    <a:noFill/>
                  </a:ln>
                  <a:solidFill>
                    <a:schemeClr val="bg1"/>
                  </a:solidFill>
                  <a:effectLst/>
                  <a:latin typeface="Arial Black"/>
                  <a:ea typeface="ＤＦＰ太丸ゴシック体"/>
                  <a:cs typeface="Arial Black"/>
                </a:rPr>
                <a:t>ミドルウェア</a:t>
              </a:r>
            </a:p>
          </p:txBody>
        </p:sp>
        <p:sp>
          <p:nvSpPr>
            <p:cNvPr id="42" name="テキスト ボックス 41"/>
            <p:cNvSpPr txBox="1"/>
            <p:nvPr/>
          </p:nvSpPr>
          <p:spPr>
            <a:xfrm>
              <a:off x="6638012" y="3036167"/>
              <a:ext cx="1210588" cy="400110"/>
            </a:xfrm>
            <a:prstGeom prst="rect">
              <a:avLst/>
            </a:prstGeom>
            <a:noFill/>
          </p:spPr>
          <p:txBody>
            <a:bodyPr wrap="none" rtlCol="0">
              <a:spAutoFit/>
            </a:bodyPr>
            <a:lstStyle/>
            <a:p>
              <a:pPr algn="r"/>
              <a:r>
                <a:rPr kumimoji="1" lang="ja-JP" altLang="en-US" sz="1000" dirty="0" smtClean="0">
                  <a:solidFill>
                    <a:srgbClr val="0000FF"/>
                  </a:solidFill>
                  <a:latin typeface="Arial Black"/>
                  <a:ea typeface="ＤＦＰ太丸ゴシック体"/>
                  <a:cs typeface="Arial Black"/>
                </a:rPr>
                <a:t>アプリケーション</a:t>
              </a:r>
              <a:endParaRPr kumimoji="1" lang="en-US" altLang="ja-JP" sz="1000" dirty="0" smtClean="0">
                <a:solidFill>
                  <a:srgbClr val="0000FF"/>
                </a:solidFill>
                <a:latin typeface="Arial Black"/>
                <a:ea typeface="ＤＦＰ太丸ゴシック体"/>
                <a:cs typeface="Arial Black"/>
              </a:endParaRPr>
            </a:p>
            <a:p>
              <a:pPr algn="r"/>
              <a:r>
                <a:rPr lang="ja-JP" altLang="en-US" sz="1000" dirty="0" smtClean="0">
                  <a:solidFill>
                    <a:srgbClr val="0000FF"/>
                  </a:solidFill>
                  <a:latin typeface="Arial Black"/>
                  <a:ea typeface="ＤＦＰ太丸ゴシック体"/>
                  <a:cs typeface="Arial Black"/>
                </a:rPr>
                <a:t>開発者</a:t>
              </a:r>
              <a:endParaRPr kumimoji="1" lang="ja-JP" altLang="en-US" sz="1000" dirty="0">
                <a:solidFill>
                  <a:srgbClr val="0000FF"/>
                </a:solidFill>
                <a:latin typeface="Arial Black"/>
                <a:ea typeface="ＤＦＰ太丸ゴシック体"/>
                <a:cs typeface="Arial Black"/>
              </a:endParaRPr>
            </a:p>
          </p:txBody>
        </p:sp>
      </p:grpSp>
      <p:grpSp>
        <p:nvGrpSpPr>
          <p:cNvPr id="5" name="図形グループ 4"/>
          <p:cNvGrpSpPr/>
          <p:nvPr/>
        </p:nvGrpSpPr>
        <p:grpSpPr>
          <a:xfrm>
            <a:off x="6363843" y="4042146"/>
            <a:ext cx="2472182" cy="1215653"/>
            <a:chOff x="6363843" y="4042146"/>
            <a:chExt cx="2472182" cy="1215653"/>
          </a:xfrm>
        </p:grpSpPr>
        <p:sp>
          <p:nvSpPr>
            <p:cNvPr id="96" name="ホームベース 95"/>
            <p:cNvSpPr/>
            <p:nvPr/>
          </p:nvSpPr>
          <p:spPr bwMode="auto">
            <a:xfrm>
              <a:off x="6363843" y="4402709"/>
              <a:ext cx="1387919" cy="435420"/>
            </a:xfrm>
            <a:prstGeom prst="homePlate">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ts val="0"/>
                </a:spcBef>
                <a:spcAft>
                  <a:spcPct val="0"/>
                </a:spcAft>
                <a:buClrTx/>
                <a:buSzTx/>
                <a:buFontTx/>
                <a:buNone/>
                <a:tabLst/>
              </a:pPr>
              <a:r>
                <a:rPr kumimoji="0" lang="ja-JP" altLang="en-US" sz="1400" b="0" i="0" u="none" strike="noStrike" cap="none" normalizeH="0" baseline="0" dirty="0" smtClean="0">
                  <a:ln>
                    <a:noFill/>
                  </a:ln>
                  <a:solidFill>
                    <a:schemeClr val="bg1"/>
                  </a:solidFill>
                  <a:effectLst/>
                  <a:latin typeface="Arial Black"/>
                  <a:ea typeface="ＤＦＰ太丸ゴシック体"/>
                  <a:cs typeface="Arial Black"/>
                </a:rPr>
                <a:t>仮想マシン</a:t>
              </a:r>
            </a:p>
          </p:txBody>
        </p:sp>
        <p:pic>
          <p:nvPicPr>
            <p:cNvPr id="97" name="Picture 7" descr="j0433941"/>
            <p:cNvPicPr>
              <a:picLocks noChangeAspect="1" noChangeArrowheads="1"/>
            </p:cNvPicPr>
            <p:nvPr/>
          </p:nvPicPr>
          <p:blipFill>
            <a:blip r:embed="rId4"/>
            <a:srcRect/>
            <a:stretch>
              <a:fillRect/>
            </a:stretch>
          </p:blipFill>
          <p:spPr bwMode="auto">
            <a:xfrm flipH="1">
              <a:off x="7824787" y="4042146"/>
              <a:ext cx="1011238" cy="1011238"/>
            </a:xfrm>
            <a:prstGeom prst="rect">
              <a:avLst/>
            </a:prstGeom>
            <a:noFill/>
            <a:ln w="9525">
              <a:noFill/>
              <a:miter lim="800000"/>
              <a:headEnd/>
              <a:tailEnd/>
            </a:ln>
          </p:spPr>
        </p:pic>
        <p:sp>
          <p:nvSpPr>
            <p:cNvPr id="43" name="テキスト ボックス 42"/>
            <p:cNvSpPr txBox="1"/>
            <p:nvPr/>
          </p:nvSpPr>
          <p:spPr>
            <a:xfrm>
              <a:off x="6870680" y="4857689"/>
              <a:ext cx="954107" cy="400110"/>
            </a:xfrm>
            <a:prstGeom prst="rect">
              <a:avLst/>
            </a:prstGeom>
            <a:noFill/>
          </p:spPr>
          <p:txBody>
            <a:bodyPr wrap="none" rtlCol="0">
              <a:spAutoFit/>
            </a:bodyPr>
            <a:lstStyle/>
            <a:p>
              <a:pPr algn="r"/>
              <a:r>
                <a:rPr kumimoji="1" lang="ja-JP" altLang="en-US" sz="1000" dirty="0" smtClean="0">
                  <a:solidFill>
                    <a:srgbClr val="800000"/>
                  </a:solidFill>
                  <a:latin typeface="Arial Black"/>
                  <a:ea typeface="ＤＦＰ太丸ゴシック体"/>
                  <a:cs typeface="Arial Black"/>
                </a:rPr>
                <a:t>システム</a:t>
              </a:r>
              <a:endParaRPr kumimoji="1" lang="en-US" altLang="ja-JP" sz="1000" dirty="0" smtClean="0">
                <a:solidFill>
                  <a:srgbClr val="800000"/>
                </a:solidFill>
                <a:latin typeface="Arial Black"/>
                <a:ea typeface="ＤＦＰ太丸ゴシック体"/>
                <a:cs typeface="Arial Black"/>
              </a:endParaRPr>
            </a:p>
            <a:p>
              <a:pPr algn="r"/>
              <a:r>
                <a:rPr lang="ja-JP" altLang="en-US" sz="1000" dirty="0" smtClean="0">
                  <a:solidFill>
                    <a:srgbClr val="800000"/>
                  </a:solidFill>
                  <a:latin typeface="Arial Black"/>
                  <a:ea typeface="ＤＦＰ太丸ゴシック体"/>
                  <a:cs typeface="Arial Black"/>
                </a:rPr>
                <a:t>アーキテクト</a:t>
              </a:r>
              <a:endParaRPr kumimoji="1" lang="ja-JP" altLang="en-US" sz="1000" dirty="0">
                <a:solidFill>
                  <a:srgbClr val="800000"/>
                </a:solidFill>
                <a:latin typeface="Arial Black"/>
                <a:ea typeface="ＤＦＰ太丸ゴシック体"/>
                <a:cs typeface="Arial Black"/>
              </a:endParaRPr>
            </a:p>
          </p:txBody>
        </p:sp>
      </p:grpSp>
    </p:spTree>
    <p:extLst>
      <p:ext uri="{BB962C8B-B14F-4D97-AF65-F5344CB8AC3E}">
        <p14:creationId xmlns:p14="http://schemas.microsoft.com/office/powerpoint/2010/main" val="2341674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ASP</a:t>
            </a:r>
            <a:r>
              <a:rPr kumimoji="1" lang="ja-JP" altLang="en-US" dirty="0" smtClean="0"/>
              <a:t>から</a:t>
            </a:r>
            <a:r>
              <a:rPr kumimoji="1" lang="en-US" altLang="ja-JP" dirty="0" err="1" smtClean="0"/>
              <a:t>SaaS</a:t>
            </a:r>
            <a:r>
              <a:rPr kumimoji="1" lang="ja-JP" altLang="en-US" dirty="0" smtClean="0"/>
              <a:t>へ、ホスティングから</a:t>
            </a:r>
            <a:r>
              <a:rPr kumimoji="1" lang="en-US" altLang="ja-JP" dirty="0" err="1" smtClean="0"/>
              <a:t>IaaS</a:t>
            </a:r>
            <a:r>
              <a:rPr kumimoji="1" lang="ja-JP" altLang="en-US" dirty="0" smtClean="0"/>
              <a:t>へ</a:t>
            </a:r>
            <a:endParaRPr kumimoji="1" lang="ja-JP" altLang="en-US" dirty="0"/>
          </a:p>
        </p:txBody>
      </p:sp>
      <p:sp>
        <p:nvSpPr>
          <p:cNvPr id="5" name="正方形/長方形 4"/>
          <p:cNvSpPr/>
          <p:nvPr/>
        </p:nvSpPr>
        <p:spPr bwMode="auto">
          <a:xfrm>
            <a:off x="153942" y="972612"/>
            <a:ext cx="2088232" cy="648072"/>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latin typeface="+mn-lt"/>
                <a:ea typeface="+mn-ea"/>
              </a:rPr>
              <a:t>オンプレミス</a:t>
            </a:r>
          </a:p>
        </p:txBody>
      </p:sp>
      <p:sp>
        <p:nvSpPr>
          <p:cNvPr id="21" name="正方形/長方形 20"/>
          <p:cNvSpPr/>
          <p:nvPr/>
        </p:nvSpPr>
        <p:spPr bwMode="auto">
          <a:xfrm>
            <a:off x="153942" y="1773084"/>
            <a:ext cx="2088232" cy="1503784"/>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アプリケーション</a:t>
            </a:r>
          </a:p>
        </p:txBody>
      </p:sp>
      <p:sp>
        <p:nvSpPr>
          <p:cNvPr id="22" name="正方形/長方形 21"/>
          <p:cNvSpPr/>
          <p:nvPr/>
        </p:nvSpPr>
        <p:spPr bwMode="auto">
          <a:xfrm>
            <a:off x="153942" y="3365729"/>
            <a:ext cx="2088232" cy="1503784"/>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ミドルウェア</a:t>
            </a:r>
          </a:p>
        </p:txBody>
      </p:sp>
      <p:sp>
        <p:nvSpPr>
          <p:cNvPr id="23" name="正方形/長方形 22"/>
          <p:cNvSpPr/>
          <p:nvPr/>
        </p:nvSpPr>
        <p:spPr bwMode="auto">
          <a:xfrm>
            <a:off x="153942" y="4941436"/>
            <a:ext cx="2088232" cy="1503784"/>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OS/</a:t>
            </a:r>
            <a:r>
              <a:rPr kumimoji="0" lang="ja-JP" altLang="en-US" sz="1400" b="0" i="0" u="none" strike="noStrike" cap="none" normalizeH="0" dirty="0" smtClean="0">
                <a:ln>
                  <a:noFill/>
                </a:ln>
                <a:solidFill>
                  <a:schemeClr val="bg1"/>
                </a:solidFill>
                <a:effectLst/>
                <a:latin typeface="+mn-lt"/>
                <a:ea typeface="+mn-ea"/>
              </a:rPr>
              <a:t>ハードウェア</a:t>
            </a:r>
          </a:p>
        </p:txBody>
      </p:sp>
      <p:sp>
        <p:nvSpPr>
          <p:cNvPr id="24" name="正方形/長方形 23"/>
          <p:cNvSpPr/>
          <p:nvPr/>
        </p:nvSpPr>
        <p:spPr bwMode="auto">
          <a:xfrm>
            <a:off x="2403376" y="972612"/>
            <a:ext cx="2088232" cy="648072"/>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latin typeface="+mn-lt"/>
                <a:ea typeface="+mn-ea"/>
              </a:rPr>
              <a:t>サービスプロバイダ</a:t>
            </a:r>
          </a:p>
        </p:txBody>
      </p:sp>
      <p:sp>
        <p:nvSpPr>
          <p:cNvPr id="25" name="正方形/長方形 24"/>
          <p:cNvSpPr/>
          <p:nvPr/>
        </p:nvSpPr>
        <p:spPr bwMode="auto">
          <a:xfrm>
            <a:off x="2403376" y="1773083"/>
            <a:ext cx="2088232" cy="3096075"/>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2400" b="1" dirty="0">
                <a:solidFill>
                  <a:schemeClr val="bg1"/>
                </a:solidFill>
              </a:rPr>
              <a:t>ASP</a:t>
            </a:r>
          </a:p>
          <a:p>
            <a:pPr algn="ctr">
              <a:spcBef>
                <a:spcPct val="20000"/>
              </a:spcBef>
            </a:pPr>
            <a:r>
              <a:rPr kumimoji="0" lang="en-US" altLang="ja-JP" sz="1400" dirty="0">
                <a:solidFill>
                  <a:schemeClr val="bg1"/>
                </a:solidFill>
              </a:rPr>
              <a:t>(Application Service Provider)</a:t>
            </a:r>
          </a:p>
          <a:p>
            <a:pPr algn="ctr">
              <a:spcBef>
                <a:spcPct val="20000"/>
              </a:spcBef>
            </a:pPr>
            <a:r>
              <a:rPr kumimoji="0" lang="ja-JP" altLang="en-US" sz="1400" dirty="0">
                <a:solidFill>
                  <a:schemeClr val="bg1"/>
                </a:solidFill>
              </a:rPr>
              <a:t>ネットワーク上のサーバーにパッケージソフトを搭載してネットワーク越しに提供</a:t>
            </a:r>
          </a:p>
        </p:txBody>
      </p:sp>
      <p:sp>
        <p:nvSpPr>
          <p:cNvPr id="27" name="正方形/長方形 26"/>
          <p:cNvSpPr/>
          <p:nvPr/>
        </p:nvSpPr>
        <p:spPr bwMode="auto">
          <a:xfrm>
            <a:off x="2403376" y="4941436"/>
            <a:ext cx="2088232" cy="1503784"/>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b="1" dirty="0" smtClean="0">
                <a:solidFill>
                  <a:schemeClr val="bg1"/>
                </a:solidFill>
              </a:rPr>
              <a:t>Hosting/Housing</a:t>
            </a:r>
            <a:endParaRPr kumimoji="0" lang="en-US" altLang="ja-JP" b="1" dirty="0">
              <a:solidFill>
                <a:schemeClr val="bg1"/>
              </a:solidFill>
            </a:endParaRPr>
          </a:p>
          <a:p>
            <a:pPr algn="ctr">
              <a:spcBef>
                <a:spcPct val="20000"/>
              </a:spcBef>
            </a:pPr>
            <a:r>
              <a:rPr kumimoji="0" lang="ja-JP" altLang="en-US" sz="1400" dirty="0">
                <a:solidFill>
                  <a:schemeClr val="bg1"/>
                </a:solidFill>
              </a:rPr>
              <a:t>データセンターのサーバーをネットワーク越しに提供</a:t>
            </a:r>
          </a:p>
        </p:txBody>
      </p:sp>
      <p:sp>
        <p:nvSpPr>
          <p:cNvPr id="28" name="正方形/長方形 27"/>
          <p:cNvSpPr/>
          <p:nvPr/>
        </p:nvSpPr>
        <p:spPr bwMode="auto">
          <a:xfrm>
            <a:off x="4644008" y="972612"/>
            <a:ext cx="4328864" cy="648072"/>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latin typeface="+mn-lt"/>
                <a:ea typeface="+mn-ea"/>
              </a:rPr>
              <a:t>クラウド</a:t>
            </a:r>
          </a:p>
        </p:txBody>
      </p:sp>
      <p:sp>
        <p:nvSpPr>
          <p:cNvPr id="29" name="正方形/長方形 28"/>
          <p:cNvSpPr/>
          <p:nvPr/>
        </p:nvSpPr>
        <p:spPr bwMode="auto">
          <a:xfrm>
            <a:off x="4644008" y="1773083"/>
            <a:ext cx="2088232" cy="3096075"/>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2400" b="1" dirty="0" smtClean="0">
                <a:solidFill>
                  <a:schemeClr val="bg1"/>
                </a:solidFill>
              </a:rPr>
              <a:t>SaaS</a:t>
            </a:r>
          </a:p>
          <a:p>
            <a:pPr algn="ctr">
              <a:spcBef>
                <a:spcPct val="20000"/>
              </a:spcBef>
            </a:pPr>
            <a:r>
              <a:rPr kumimoji="0" lang="en-US" altLang="ja-JP" sz="1400" b="1" dirty="0">
                <a:solidFill>
                  <a:schemeClr val="bg1"/>
                </a:solidFill>
              </a:rPr>
              <a:t>(1999~)</a:t>
            </a:r>
            <a:endParaRPr kumimoji="0" lang="en-US" altLang="ja-JP" sz="1400" dirty="0">
              <a:solidFill>
                <a:schemeClr val="bg1"/>
              </a:solidFill>
            </a:endParaRPr>
          </a:p>
          <a:p>
            <a:pPr algn="ctr">
              <a:spcBef>
                <a:spcPct val="20000"/>
              </a:spcBef>
            </a:pPr>
            <a:r>
              <a:rPr kumimoji="0" lang="ja-JP" altLang="en-US" sz="1400" dirty="0" smtClean="0">
                <a:solidFill>
                  <a:srgbClr val="FF0000"/>
                </a:solidFill>
              </a:rPr>
              <a:t>マルチテナント</a:t>
            </a:r>
            <a:r>
              <a:rPr kumimoji="0" lang="ja-JP" altLang="en-US" sz="1400" dirty="0" smtClean="0">
                <a:solidFill>
                  <a:schemeClr val="bg1"/>
                </a:solidFill>
              </a:rPr>
              <a:t>対応アプリケーションを「サービス」と</a:t>
            </a:r>
            <a:r>
              <a:rPr kumimoji="0" lang="ja-JP" altLang="en-US" sz="1400" dirty="0">
                <a:solidFill>
                  <a:schemeClr val="bg1"/>
                </a:solidFill>
              </a:rPr>
              <a:t>して提供し、従量課金</a:t>
            </a:r>
          </a:p>
        </p:txBody>
      </p:sp>
      <p:sp>
        <p:nvSpPr>
          <p:cNvPr id="30" name="正方形/長方形 29"/>
          <p:cNvSpPr/>
          <p:nvPr/>
        </p:nvSpPr>
        <p:spPr bwMode="auto">
          <a:xfrm>
            <a:off x="4644008" y="4941436"/>
            <a:ext cx="2088232" cy="1503784"/>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2400" b="1" dirty="0" err="1" smtClean="0">
                <a:solidFill>
                  <a:schemeClr val="bg1"/>
                </a:solidFill>
              </a:rPr>
              <a:t>IaaS</a:t>
            </a:r>
            <a:endParaRPr kumimoji="0" lang="en-US" altLang="ja-JP" sz="2400" b="1" dirty="0" smtClean="0">
              <a:solidFill>
                <a:schemeClr val="bg1"/>
              </a:solidFill>
            </a:endParaRPr>
          </a:p>
          <a:p>
            <a:pPr algn="ctr">
              <a:spcBef>
                <a:spcPct val="20000"/>
              </a:spcBef>
            </a:pPr>
            <a:r>
              <a:rPr kumimoji="0" lang="en-US" altLang="ja-JP" sz="1400" b="1" dirty="0">
                <a:solidFill>
                  <a:schemeClr val="bg1"/>
                </a:solidFill>
              </a:rPr>
              <a:t>(2006~)</a:t>
            </a:r>
          </a:p>
          <a:p>
            <a:pPr algn="ctr">
              <a:spcBef>
                <a:spcPct val="20000"/>
              </a:spcBef>
            </a:pPr>
            <a:r>
              <a:rPr kumimoji="0" lang="ja-JP" altLang="en-US" sz="1400" dirty="0">
                <a:solidFill>
                  <a:schemeClr val="bg1"/>
                </a:solidFill>
              </a:rPr>
              <a:t>リソースを「サービス」として提供し、従量課金</a:t>
            </a:r>
          </a:p>
        </p:txBody>
      </p:sp>
      <p:sp>
        <p:nvSpPr>
          <p:cNvPr id="31" name="正方形/長方形 30"/>
          <p:cNvSpPr/>
          <p:nvPr/>
        </p:nvSpPr>
        <p:spPr bwMode="auto">
          <a:xfrm>
            <a:off x="6884640" y="1773439"/>
            <a:ext cx="2088232" cy="1503430"/>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2400" b="1" dirty="0" err="1" smtClean="0">
                <a:solidFill>
                  <a:schemeClr val="bg1"/>
                </a:solidFill>
              </a:rPr>
              <a:t>SaaS</a:t>
            </a:r>
            <a:endParaRPr kumimoji="0" lang="en-US" altLang="ja-JP" sz="1600" dirty="0">
              <a:solidFill>
                <a:schemeClr val="bg1"/>
              </a:solidFill>
            </a:endParaRPr>
          </a:p>
        </p:txBody>
      </p:sp>
      <p:sp>
        <p:nvSpPr>
          <p:cNvPr id="32" name="正方形/長方形 31"/>
          <p:cNvSpPr/>
          <p:nvPr/>
        </p:nvSpPr>
        <p:spPr bwMode="auto">
          <a:xfrm>
            <a:off x="6884640" y="4941791"/>
            <a:ext cx="2088232" cy="1503784"/>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2400" b="1" dirty="0" err="1" smtClean="0">
                <a:solidFill>
                  <a:schemeClr val="bg1"/>
                </a:solidFill>
              </a:rPr>
              <a:t>IaaS</a:t>
            </a:r>
            <a:endParaRPr kumimoji="0" lang="en-US" altLang="ja-JP" sz="1600" b="1" dirty="0">
              <a:solidFill>
                <a:schemeClr val="bg1"/>
              </a:solidFill>
            </a:endParaRPr>
          </a:p>
        </p:txBody>
      </p:sp>
      <p:sp>
        <p:nvSpPr>
          <p:cNvPr id="33" name="正方形/長方形 32"/>
          <p:cNvSpPr/>
          <p:nvPr/>
        </p:nvSpPr>
        <p:spPr bwMode="auto">
          <a:xfrm>
            <a:off x="6884640" y="3366083"/>
            <a:ext cx="2088232" cy="150343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en-US" altLang="ja-JP" sz="2400" b="1" dirty="0" err="1" smtClean="0">
                <a:solidFill>
                  <a:schemeClr val="bg1"/>
                </a:solidFill>
              </a:rPr>
              <a:t>PaaS</a:t>
            </a:r>
            <a:endParaRPr kumimoji="0" lang="en-US" altLang="ja-JP" sz="2400" b="1" dirty="0" smtClean="0">
              <a:solidFill>
                <a:schemeClr val="bg1"/>
              </a:solidFill>
            </a:endParaRPr>
          </a:p>
          <a:p>
            <a:pPr algn="ctr">
              <a:spcBef>
                <a:spcPct val="20000"/>
              </a:spcBef>
            </a:pPr>
            <a:r>
              <a:rPr kumimoji="0" lang="en-US" altLang="ja-JP" sz="1400" b="1" dirty="0">
                <a:solidFill>
                  <a:schemeClr val="bg1"/>
                </a:solidFill>
              </a:rPr>
              <a:t>(2007~)</a:t>
            </a:r>
            <a:endParaRPr kumimoji="0" lang="en-US" altLang="ja-JP" sz="1400" dirty="0">
              <a:solidFill>
                <a:schemeClr val="bg1"/>
              </a:solidFill>
            </a:endParaRPr>
          </a:p>
        </p:txBody>
      </p:sp>
      <p:sp>
        <p:nvSpPr>
          <p:cNvPr id="3" name="右矢印 2"/>
          <p:cNvSpPr/>
          <p:nvPr/>
        </p:nvSpPr>
        <p:spPr>
          <a:xfrm>
            <a:off x="6640527" y="2211859"/>
            <a:ext cx="335825" cy="753763"/>
          </a:xfrm>
          <a:prstGeom prst="rightArrow">
            <a:avLst/>
          </a:prstGeom>
          <a:solidFill>
            <a:schemeClr val="accent6"/>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7" name="右矢印 16"/>
          <p:cNvSpPr/>
          <p:nvPr/>
        </p:nvSpPr>
        <p:spPr>
          <a:xfrm>
            <a:off x="6640527" y="3740916"/>
            <a:ext cx="335825" cy="753763"/>
          </a:xfrm>
          <a:prstGeom prst="rightArrow">
            <a:avLst/>
          </a:prstGeom>
          <a:solidFill>
            <a:schemeClr val="accent6"/>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8" name="右矢印 17"/>
          <p:cNvSpPr/>
          <p:nvPr/>
        </p:nvSpPr>
        <p:spPr>
          <a:xfrm>
            <a:off x="4399816" y="2944238"/>
            <a:ext cx="335825" cy="753763"/>
          </a:xfrm>
          <a:prstGeom prst="rightArrow">
            <a:avLst/>
          </a:prstGeom>
          <a:solidFill>
            <a:schemeClr val="accent6"/>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9" name="右矢印 18"/>
          <p:cNvSpPr/>
          <p:nvPr/>
        </p:nvSpPr>
        <p:spPr>
          <a:xfrm>
            <a:off x="4399816" y="5316801"/>
            <a:ext cx="335825" cy="753763"/>
          </a:xfrm>
          <a:prstGeom prst="rightArrow">
            <a:avLst/>
          </a:prstGeom>
          <a:solidFill>
            <a:schemeClr val="accent6"/>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Tree>
    <p:extLst>
      <p:ext uri="{BB962C8B-B14F-4D97-AF65-F5344CB8AC3E}">
        <p14:creationId xmlns:p14="http://schemas.microsoft.com/office/powerpoint/2010/main" val="421395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left)">
                                      <p:cBhvr>
                                        <p:cTn id="40" dur="500"/>
                                        <p:tgtEl>
                                          <p:spTgt spid="19"/>
                                        </p:tgtEl>
                                      </p:cBhvr>
                                    </p:animEffect>
                                  </p:childTnLst>
                                </p:cTn>
                              </p:par>
                            </p:childTnLst>
                          </p:cTn>
                        </p:par>
                        <p:par>
                          <p:cTn id="41" fill="hold">
                            <p:stCondLst>
                              <p:cond delay="500"/>
                            </p:stCondLst>
                            <p:childTnLst>
                              <p:par>
                                <p:cTn id="42" presetID="10" presetClass="entr" presetSubtype="0" fill="hold" grpId="0" nodeType="after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wipe(left)">
                                      <p:cBhvr>
                                        <p:cTn id="52" dur="500"/>
                                        <p:tgtEl>
                                          <p:spTgt spid="3"/>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left)">
                                      <p:cBhvr>
                                        <p:cTn id="55" dur="500"/>
                                        <p:tgtEl>
                                          <p:spTgt spid="17"/>
                                        </p:tgtEl>
                                      </p:cBhvr>
                                    </p:animEffect>
                                  </p:childTnLst>
                                </p:cTn>
                              </p:par>
                            </p:childTnLst>
                          </p:cTn>
                        </p:par>
                        <p:par>
                          <p:cTn id="56" fill="hold">
                            <p:stCondLst>
                              <p:cond delay="500"/>
                            </p:stCondLst>
                            <p:childTnLst>
                              <p:par>
                                <p:cTn id="57" presetID="10" presetClass="entr" presetSubtype="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500"/>
                                        <p:tgtEl>
                                          <p:spTgt spid="3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fade">
                                      <p:cBhvr>
                                        <p:cTn id="6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bwMode="auto">
          <a:xfrm>
            <a:off x="395536" y="4120669"/>
            <a:ext cx="3600400" cy="1756606"/>
          </a:xfrm>
          <a:prstGeom prst="rect">
            <a:avLst/>
          </a:prstGeom>
          <a:solidFill>
            <a:schemeClr val="accent4">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accent4"/>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accent4"/>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accent4"/>
                </a:solidFill>
                <a:latin typeface="+mn-lt"/>
                <a:ea typeface="+mn-ea"/>
              </a:rPr>
              <a:t>データセンター</a:t>
            </a:r>
            <a:endParaRPr kumimoji="0" lang="ja-JP" altLang="en-US" sz="1400" b="0" i="0" u="none" strike="noStrike" cap="none" normalizeH="0" dirty="0" smtClean="0">
              <a:ln>
                <a:noFill/>
              </a:ln>
              <a:solidFill>
                <a:schemeClr val="accent4"/>
              </a:solidFill>
              <a:effectLst/>
              <a:latin typeface="+mn-lt"/>
              <a:ea typeface="+mn-ea"/>
            </a:endParaRPr>
          </a:p>
        </p:txBody>
      </p:sp>
      <p:sp>
        <p:nvSpPr>
          <p:cNvPr id="9" name="正方形/長方形 8"/>
          <p:cNvSpPr/>
          <p:nvPr/>
        </p:nvSpPr>
        <p:spPr bwMode="auto">
          <a:xfrm>
            <a:off x="395536" y="2204868"/>
            <a:ext cx="3600400" cy="1576585"/>
          </a:xfrm>
          <a:prstGeom prst="rect">
            <a:avLst/>
          </a:prstGeom>
          <a:solidFill>
            <a:schemeClr val="accent4">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accent4"/>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accent4"/>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accent4"/>
                </a:solidFill>
                <a:latin typeface="+mn-lt"/>
                <a:ea typeface="+mn-ea"/>
              </a:rPr>
              <a:t>データセンター</a:t>
            </a:r>
            <a:endParaRPr kumimoji="0" lang="en-US" altLang="ja-JP" sz="1400" dirty="0" smtClean="0">
              <a:solidFill>
                <a:schemeClr val="accent4"/>
              </a:solidFill>
              <a:latin typeface="+mn-lt"/>
              <a:ea typeface="+mn-ea"/>
            </a:endParaRPr>
          </a:p>
        </p:txBody>
      </p:sp>
      <p:sp>
        <p:nvSpPr>
          <p:cNvPr id="2" name="タイトル 1"/>
          <p:cNvSpPr>
            <a:spLocks noGrp="1"/>
          </p:cNvSpPr>
          <p:nvPr>
            <p:ph type="title"/>
          </p:nvPr>
        </p:nvSpPr>
        <p:spPr/>
        <p:txBody>
          <a:bodyPr/>
          <a:lstStyle/>
          <a:p>
            <a:r>
              <a:rPr kumimoji="1" lang="en-US" altLang="ja-JP" dirty="0" smtClean="0"/>
              <a:t>ASP</a:t>
            </a:r>
            <a:r>
              <a:rPr kumimoji="1" lang="ja-JP" altLang="en-US" dirty="0" smtClean="0"/>
              <a:t>と</a:t>
            </a:r>
            <a:r>
              <a:rPr kumimoji="1" lang="en-US" altLang="ja-JP" dirty="0" smtClean="0"/>
              <a:t>SaaS</a:t>
            </a:r>
            <a:r>
              <a:rPr kumimoji="1" lang="ja-JP" altLang="en-US" dirty="0" smtClean="0"/>
              <a:t>の違い </a:t>
            </a:r>
            <a:r>
              <a:rPr kumimoji="1" lang="en-US" altLang="ja-JP" dirty="0" smtClean="0"/>
              <a:t>– </a:t>
            </a:r>
            <a:r>
              <a:rPr kumimoji="1" lang="ja-JP" altLang="en-US" dirty="0" smtClean="0"/>
              <a:t>マルチテナント</a:t>
            </a:r>
            <a:endParaRPr kumimoji="1" lang="ja-JP" altLang="en-US" dirty="0"/>
          </a:p>
        </p:txBody>
      </p:sp>
      <p:sp>
        <p:nvSpPr>
          <p:cNvPr id="3" name="正方形/長方形 2"/>
          <p:cNvSpPr/>
          <p:nvPr/>
        </p:nvSpPr>
        <p:spPr bwMode="auto">
          <a:xfrm>
            <a:off x="539552" y="2989365"/>
            <a:ext cx="1008112"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4" name="正方形/長方形 3"/>
          <p:cNvSpPr/>
          <p:nvPr/>
        </p:nvSpPr>
        <p:spPr bwMode="auto">
          <a:xfrm>
            <a:off x="1700064" y="2989365"/>
            <a:ext cx="1008112"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5" name="正方形/長方形 4"/>
          <p:cNvSpPr/>
          <p:nvPr/>
        </p:nvSpPr>
        <p:spPr bwMode="auto">
          <a:xfrm>
            <a:off x="2843808" y="2994462"/>
            <a:ext cx="1008112"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6" name="正方形/長方形 5"/>
          <p:cNvSpPr/>
          <p:nvPr/>
        </p:nvSpPr>
        <p:spPr bwMode="auto">
          <a:xfrm>
            <a:off x="539552" y="2413301"/>
            <a:ext cx="1008112"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アプリ</a:t>
            </a:r>
          </a:p>
        </p:txBody>
      </p:sp>
      <p:sp>
        <p:nvSpPr>
          <p:cNvPr id="7" name="正方形/長方形 6"/>
          <p:cNvSpPr/>
          <p:nvPr/>
        </p:nvSpPr>
        <p:spPr bwMode="auto">
          <a:xfrm>
            <a:off x="1700064" y="2413301"/>
            <a:ext cx="1008112"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アプリ</a:t>
            </a:r>
          </a:p>
        </p:txBody>
      </p:sp>
      <p:sp>
        <p:nvSpPr>
          <p:cNvPr id="8" name="正方形/長方形 7"/>
          <p:cNvSpPr/>
          <p:nvPr/>
        </p:nvSpPr>
        <p:spPr bwMode="auto">
          <a:xfrm>
            <a:off x="2843808" y="2413301"/>
            <a:ext cx="1008112"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アプリ</a:t>
            </a:r>
          </a:p>
        </p:txBody>
      </p:sp>
      <p:sp>
        <p:nvSpPr>
          <p:cNvPr id="10" name="正方形/長方形 9"/>
          <p:cNvSpPr/>
          <p:nvPr/>
        </p:nvSpPr>
        <p:spPr bwMode="auto">
          <a:xfrm>
            <a:off x="539552" y="5085187"/>
            <a:ext cx="1656184"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11" name="正方形/長方形 10"/>
          <p:cNvSpPr/>
          <p:nvPr/>
        </p:nvSpPr>
        <p:spPr bwMode="auto">
          <a:xfrm>
            <a:off x="2267744" y="5085187"/>
            <a:ext cx="1584176"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16" name="正方形/長方形 15"/>
          <p:cNvSpPr/>
          <p:nvPr/>
        </p:nvSpPr>
        <p:spPr bwMode="auto">
          <a:xfrm>
            <a:off x="539552" y="4796528"/>
            <a:ext cx="3312368" cy="211554"/>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仮想化</a:t>
            </a:r>
          </a:p>
        </p:txBody>
      </p:sp>
      <p:sp>
        <p:nvSpPr>
          <p:cNvPr id="20" name="正方形/長方形 19"/>
          <p:cNvSpPr/>
          <p:nvPr/>
        </p:nvSpPr>
        <p:spPr bwMode="auto">
          <a:xfrm>
            <a:off x="539552" y="1412777"/>
            <a:ext cx="1008112" cy="504056"/>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顧客</a:t>
            </a:r>
          </a:p>
        </p:txBody>
      </p:sp>
      <p:sp>
        <p:nvSpPr>
          <p:cNvPr id="21" name="正方形/長方形 20"/>
          <p:cNvSpPr/>
          <p:nvPr/>
        </p:nvSpPr>
        <p:spPr bwMode="auto">
          <a:xfrm>
            <a:off x="1691680" y="1412777"/>
            <a:ext cx="1008112" cy="504056"/>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顧客</a:t>
            </a:r>
          </a:p>
        </p:txBody>
      </p:sp>
      <p:sp>
        <p:nvSpPr>
          <p:cNvPr id="23" name="正方形/長方形 22"/>
          <p:cNvSpPr/>
          <p:nvPr/>
        </p:nvSpPr>
        <p:spPr bwMode="auto">
          <a:xfrm>
            <a:off x="2843808" y="1412777"/>
            <a:ext cx="1008112" cy="504056"/>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顧客</a:t>
            </a:r>
          </a:p>
        </p:txBody>
      </p:sp>
      <p:sp>
        <p:nvSpPr>
          <p:cNvPr id="24" name="正方形/長方形 23"/>
          <p:cNvSpPr/>
          <p:nvPr/>
        </p:nvSpPr>
        <p:spPr bwMode="auto">
          <a:xfrm>
            <a:off x="539552" y="4221091"/>
            <a:ext cx="1008112"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アプリ</a:t>
            </a:r>
          </a:p>
        </p:txBody>
      </p:sp>
      <p:sp>
        <p:nvSpPr>
          <p:cNvPr id="25" name="正方形/長方形 24"/>
          <p:cNvSpPr/>
          <p:nvPr/>
        </p:nvSpPr>
        <p:spPr bwMode="auto">
          <a:xfrm>
            <a:off x="1700064" y="4221091"/>
            <a:ext cx="1008112"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アプリ</a:t>
            </a:r>
          </a:p>
        </p:txBody>
      </p:sp>
      <p:sp>
        <p:nvSpPr>
          <p:cNvPr id="26" name="正方形/長方形 25"/>
          <p:cNvSpPr/>
          <p:nvPr/>
        </p:nvSpPr>
        <p:spPr bwMode="auto">
          <a:xfrm>
            <a:off x="2843808" y="4221091"/>
            <a:ext cx="1008112" cy="50405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アプリ</a:t>
            </a:r>
          </a:p>
        </p:txBody>
      </p:sp>
      <p:sp>
        <p:nvSpPr>
          <p:cNvPr id="40" name="正方形/長方形 39"/>
          <p:cNvSpPr/>
          <p:nvPr/>
        </p:nvSpPr>
        <p:spPr bwMode="auto">
          <a:xfrm>
            <a:off x="5076056" y="2204866"/>
            <a:ext cx="3600400" cy="2591661"/>
          </a:xfrm>
          <a:prstGeom prst="rect">
            <a:avLst/>
          </a:prstGeom>
          <a:solidFill>
            <a:schemeClr val="accent4">
              <a:lumMod val="20000"/>
              <a:lumOff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accent4"/>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accent4"/>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dirty="0">
              <a:solidFill>
                <a:schemeClr val="accent4"/>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dirty="0" smtClean="0">
              <a:ln>
                <a:noFill/>
              </a:ln>
              <a:solidFill>
                <a:schemeClr val="accent4"/>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accent4"/>
                </a:solidFill>
                <a:latin typeface="+mn-lt"/>
                <a:ea typeface="+mn-ea"/>
              </a:rPr>
              <a:t>データセンター</a:t>
            </a:r>
            <a:endParaRPr kumimoji="0" lang="ja-JP" altLang="en-US" sz="1400" b="0" i="0" u="none" strike="noStrike" cap="none" normalizeH="0" dirty="0" smtClean="0">
              <a:ln>
                <a:noFill/>
              </a:ln>
              <a:solidFill>
                <a:schemeClr val="accent4"/>
              </a:solidFill>
              <a:effectLst/>
              <a:latin typeface="+mn-lt"/>
              <a:ea typeface="+mn-ea"/>
            </a:endParaRPr>
          </a:p>
        </p:txBody>
      </p:sp>
      <p:sp>
        <p:nvSpPr>
          <p:cNvPr id="41" name="正方形/長方形 40"/>
          <p:cNvSpPr/>
          <p:nvPr/>
        </p:nvSpPr>
        <p:spPr bwMode="auto">
          <a:xfrm>
            <a:off x="5220072" y="3783943"/>
            <a:ext cx="1008112"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42" name="正方形/長方形 41"/>
          <p:cNvSpPr/>
          <p:nvPr/>
        </p:nvSpPr>
        <p:spPr bwMode="auto">
          <a:xfrm>
            <a:off x="6380584" y="3783943"/>
            <a:ext cx="1008112"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43" name="正方形/長方形 42"/>
          <p:cNvSpPr/>
          <p:nvPr/>
        </p:nvSpPr>
        <p:spPr bwMode="auto">
          <a:xfrm>
            <a:off x="7524328" y="3789040"/>
            <a:ext cx="1008112" cy="504056"/>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サーバー</a:t>
            </a:r>
          </a:p>
        </p:txBody>
      </p:sp>
      <p:sp>
        <p:nvSpPr>
          <p:cNvPr id="44" name="正方形/長方形 43"/>
          <p:cNvSpPr/>
          <p:nvPr/>
        </p:nvSpPr>
        <p:spPr bwMode="auto">
          <a:xfrm>
            <a:off x="5220072" y="2413300"/>
            <a:ext cx="3312368" cy="1015700"/>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latin typeface="+mn-lt"/>
                <a:ea typeface="+mn-ea"/>
              </a:rPr>
              <a:t>アプリケーション</a:t>
            </a:r>
            <a:endParaRPr kumimoji="0" lang="en-US" altLang="ja-JP" sz="1600"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600"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600" b="0" i="0" u="none" strike="noStrike" cap="none" normalizeH="0" dirty="0" smtClean="0">
              <a:ln>
                <a:noFill/>
              </a:ln>
              <a:solidFill>
                <a:schemeClr val="bg1"/>
              </a:solidFill>
              <a:effectLst/>
              <a:latin typeface="+mn-lt"/>
              <a:ea typeface="+mn-ea"/>
            </a:endParaRPr>
          </a:p>
        </p:txBody>
      </p:sp>
      <p:sp>
        <p:nvSpPr>
          <p:cNvPr id="49" name="正方形/長方形 48"/>
          <p:cNvSpPr/>
          <p:nvPr/>
        </p:nvSpPr>
        <p:spPr bwMode="auto">
          <a:xfrm>
            <a:off x="5220072" y="3501008"/>
            <a:ext cx="3312368" cy="211554"/>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dirty="0" smtClean="0">
                <a:ln>
                  <a:noFill/>
                </a:ln>
                <a:solidFill>
                  <a:schemeClr val="bg1"/>
                </a:solidFill>
                <a:effectLst/>
                <a:latin typeface="+mn-lt"/>
                <a:ea typeface="+mn-ea"/>
              </a:rPr>
              <a:t>仮想化</a:t>
            </a:r>
          </a:p>
        </p:txBody>
      </p:sp>
      <p:sp>
        <p:nvSpPr>
          <p:cNvPr id="50" name="正方形/長方形 49"/>
          <p:cNvSpPr/>
          <p:nvPr/>
        </p:nvSpPr>
        <p:spPr bwMode="auto">
          <a:xfrm>
            <a:off x="5220072" y="1412776"/>
            <a:ext cx="1008112" cy="504056"/>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顧客</a:t>
            </a:r>
          </a:p>
        </p:txBody>
      </p:sp>
      <p:sp>
        <p:nvSpPr>
          <p:cNvPr id="51" name="正方形/長方形 50"/>
          <p:cNvSpPr/>
          <p:nvPr/>
        </p:nvSpPr>
        <p:spPr bwMode="auto">
          <a:xfrm>
            <a:off x="6372200" y="1412776"/>
            <a:ext cx="1008112" cy="504056"/>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顧客</a:t>
            </a:r>
          </a:p>
        </p:txBody>
      </p:sp>
      <p:sp>
        <p:nvSpPr>
          <p:cNvPr id="52" name="正方形/長方形 51"/>
          <p:cNvSpPr/>
          <p:nvPr/>
        </p:nvSpPr>
        <p:spPr bwMode="auto">
          <a:xfrm>
            <a:off x="7524328" y="1412776"/>
            <a:ext cx="1008112" cy="504056"/>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顧客</a:t>
            </a:r>
          </a:p>
        </p:txBody>
      </p:sp>
      <p:cxnSp>
        <p:nvCxnSpPr>
          <p:cNvPr id="28" name="直線矢印コネクタ 27"/>
          <p:cNvCxnSpPr/>
          <p:nvPr/>
        </p:nvCxnSpPr>
        <p:spPr bwMode="auto">
          <a:xfrm>
            <a:off x="1043608" y="1880829"/>
            <a:ext cx="0" cy="324036"/>
          </a:xfrm>
          <a:prstGeom prst="straightConnector1">
            <a:avLst/>
          </a:prstGeom>
          <a:solidFill>
            <a:schemeClr val="bg1"/>
          </a:solidFill>
          <a:ln w="38100" cap="flat" cmpd="sng" algn="ctr">
            <a:solidFill>
              <a:schemeClr val="accent6"/>
            </a:solidFill>
            <a:prstDash val="solid"/>
            <a:round/>
            <a:headEnd type="triangle"/>
            <a:tailEnd type="triangle"/>
          </a:ln>
          <a:effectLst/>
        </p:spPr>
      </p:cxnSp>
      <p:cxnSp>
        <p:nvCxnSpPr>
          <p:cNvPr id="29" name="直線矢印コネクタ 28"/>
          <p:cNvCxnSpPr/>
          <p:nvPr/>
        </p:nvCxnSpPr>
        <p:spPr bwMode="auto">
          <a:xfrm>
            <a:off x="2195736" y="1880829"/>
            <a:ext cx="0" cy="324036"/>
          </a:xfrm>
          <a:prstGeom prst="straightConnector1">
            <a:avLst/>
          </a:prstGeom>
          <a:solidFill>
            <a:schemeClr val="bg1"/>
          </a:solidFill>
          <a:ln w="38100" cap="flat" cmpd="sng" algn="ctr">
            <a:solidFill>
              <a:schemeClr val="accent6"/>
            </a:solidFill>
            <a:prstDash val="solid"/>
            <a:round/>
            <a:headEnd type="triangle"/>
            <a:tailEnd type="triangle"/>
          </a:ln>
          <a:effectLst/>
        </p:spPr>
      </p:cxnSp>
      <p:cxnSp>
        <p:nvCxnSpPr>
          <p:cNvPr id="30" name="直線矢印コネクタ 29"/>
          <p:cNvCxnSpPr/>
          <p:nvPr/>
        </p:nvCxnSpPr>
        <p:spPr bwMode="auto">
          <a:xfrm flipH="1">
            <a:off x="3347233" y="1880829"/>
            <a:ext cx="631" cy="324036"/>
          </a:xfrm>
          <a:prstGeom prst="straightConnector1">
            <a:avLst/>
          </a:prstGeom>
          <a:solidFill>
            <a:schemeClr val="bg1"/>
          </a:solidFill>
          <a:ln w="38100" cap="flat" cmpd="sng" algn="ctr">
            <a:solidFill>
              <a:schemeClr val="accent6"/>
            </a:solidFill>
            <a:prstDash val="solid"/>
            <a:round/>
            <a:headEnd type="triangle"/>
            <a:tailEnd type="triangle"/>
          </a:ln>
          <a:effectLst/>
        </p:spPr>
      </p:cxnSp>
      <p:cxnSp>
        <p:nvCxnSpPr>
          <p:cNvPr id="56" name="直線矢印コネクタ 55"/>
          <p:cNvCxnSpPr/>
          <p:nvPr/>
        </p:nvCxnSpPr>
        <p:spPr bwMode="auto">
          <a:xfrm>
            <a:off x="5724128" y="1880828"/>
            <a:ext cx="0" cy="324036"/>
          </a:xfrm>
          <a:prstGeom prst="straightConnector1">
            <a:avLst/>
          </a:prstGeom>
          <a:solidFill>
            <a:schemeClr val="bg1"/>
          </a:solidFill>
          <a:ln w="38100" cap="flat" cmpd="sng" algn="ctr">
            <a:solidFill>
              <a:schemeClr val="accent6"/>
            </a:solidFill>
            <a:prstDash val="solid"/>
            <a:round/>
            <a:headEnd type="triangle"/>
            <a:tailEnd type="triangle"/>
          </a:ln>
          <a:effectLst/>
        </p:spPr>
      </p:cxnSp>
      <p:cxnSp>
        <p:nvCxnSpPr>
          <p:cNvPr id="57" name="直線矢印コネクタ 56"/>
          <p:cNvCxnSpPr/>
          <p:nvPr/>
        </p:nvCxnSpPr>
        <p:spPr bwMode="auto">
          <a:xfrm>
            <a:off x="6876256" y="1880828"/>
            <a:ext cx="0" cy="324036"/>
          </a:xfrm>
          <a:prstGeom prst="straightConnector1">
            <a:avLst/>
          </a:prstGeom>
          <a:solidFill>
            <a:schemeClr val="bg1"/>
          </a:solidFill>
          <a:ln w="38100" cap="flat" cmpd="sng" algn="ctr">
            <a:solidFill>
              <a:schemeClr val="accent6"/>
            </a:solidFill>
            <a:prstDash val="solid"/>
            <a:round/>
            <a:headEnd type="triangle"/>
            <a:tailEnd type="triangle"/>
          </a:ln>
          <a:effectLst/>
        </p:spPr>
      </p:cxnSp>
      <p:cxnSp>
        <p:nvCxnSpPr>
          <p:cNvPr id="58" name="直線矢印コネクタ 57"/>
          <p:cNvCxnSpPr/>
          <p:nvPr/>
        </p:nvCxnSpPr>
        <p:spPr bwMode="auto">
          <a:xfrm flipH="1">
            <a:off x="8027753" y="1880828"/>
            <a:ext cx="631" cy="324036"/>
          </a:xfrm>
          <a:prstGeom prst="straightConnector1">
            <a:avLst/>
          </a:prstGeom>
          <a:solidFill>
            <a:schemeClr val="bg1"/>
          </a:solidFill>
          <a:ln w="38100" cap="flat" cmpd="sng" algn="ctr">
            <a:solidFill>
              <a:schemeClr val="accent6"/>
            </a:solidFill>
            <a:prstDash val="solid"/>
            <a:round/>
            <a:headEnd type="triangle"/>
            <a:tailEnd type="triangle"/>
          </a:ln>
          <a:effectLst/>
        </p:spPr>
      </p:cxnSp>
      <p:sp>
        <p:nvSpPr>
          <p:cNvPr id="59" name="正方形/長方形 58"/>
          <p:cNvSpPr/>
          <p:nvPr/>
        </p:nvSpPr>
        <p:spPr bwMode="auto">
          <a:xfrm>
            <a:off x="395536" y="5949282"/>
            <a:ext cx="3600400" cy="504055"/>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latin typeface="+mn-lt"/>
                <a:ea typeface="+mn-ea"/>
              </a:rPr>
              <a:t>パッケージをそのまま使用</a:t>
            </a:r>
          </a:p>
        </p:txBody>
      </p:sp>
      <p:sp>
        <p:nvSpPr>
          <p:cNvPr id="60" name="正方形/長方形 59"/>
          <p:cNvSpPr/>
          <p:nvPr/>
        </p:nvSpPr>
        <p:spPr bwMode="auto">
          <a:xfrm>
            <a:off x="5076056" y="4902305"/>
            <a:ext cx="3600400" cy="1551032"/>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latin typeface="+mn-lt"/>
                <a:ea typeface="+mn-ea"/>
              </a:rPr>
              <a:t>複数企業で</a:t>
            </a:r>
            <a:r>
              <a:rPr kumimoji="0" lang="ja-JP" altLang="en-US" sz="1600" dirty="0" smtClean="0">
                <a:solidFill>
                  <a:schemeClr val="bg1"/>
                </a:solidFill>
                <a:latin typeface="+mn-lt"/>
                <a:ea typeface="+mn-ea"/>
              </a:rPr>
              <a:t>の共有</a:t>
            </a:r>
            <a:r>
              <a:rPr kumimoji="0" lang="ja-JP" altLang="en-US" sz="1600" b="0" i="0" u="none" strike="noStrike" cap="none" normalizeH="0" dirty="0" smtClean="0">
                <a:ln>
                  <a:noFill/>
                </a:ln>
                <a:solidFill>
                  <a:schemeClr val="bg1"/>
                </a:solidFill>
                <a:effectLst/>
                <a:latin typeface="+mn-lt"/>
                <a:ea typeface="+mn-ea"/>
              </a:rPr>
              <a:t>を前提とした設計</a:t>
            </a:r>
            <a:endParaRPr kumimoji="0" lang="en-US" altLang="ja-JP" sz="1600"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latin typeface="+mn-lt"/>
                <a:ea typeface="+mn-ea"/>
              </a:rPr>
              <a:t>データ</a:t>
            </a:r>
            <a:r>
              <a:rPr kumimoji="0" lang="ja-JP" altLang="en-US" sz="1600" dirty="0" smtClean="0">
                <a:solidFill>
                  <a:schemeClr val="bg1"/>
                </a:solidFill>
                <a:latin typeface="+mn-lt"/>
                <a:ea typeface="+mn-ea"/>
              </a:rPr>
              <a:t>の分離、セキュリティに配慮</a:t>
            </a:r>
            <a:endParaRPr kumimoji="0" lang="en-US" altLang="ja-JP" sz="1600" dirty="0" smtClean="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smtClean="0">
                <a:solidFill>
                  <a:schemeClr val="bg1"/>
                </a:solidFill>
                <a:latin typeface="+mn-lt"/>
                <a:ea typeface="+mn-ea"/>
              </a:rPr>
              <a:t>メンテナンスコストが低い</a:t>
            </a:r>
            <a:endParaRPr kumimoji="0" lang="en-US" altLang="ja-JP" sz="1600" dirty="0" smtClean="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latin typeface="+mn-lt"/>
                <a:ea typeface="+mn-ea"/>
              </a:rPr>
              <a:t>リソース</a:t>
            </a:r>
            <a:r>
              <a:rPr kumimoji="0" lang="ja-JP" altLang="en-US" sz="1600" dirty="0" smtClean="0">
                <a:solidFill>
                  <a:schemeClr val="bg1"/>
                </a:solidFill>
                <a:latin typeface="+mn-lt"/>
                <a:ea typeface="+mn-ea"/>
              </a:rPr>
              <a:t>の利用効率が高い</a:t>
            </a:r>
            <a:endParaRPr kumimoji="0" lang="en-US" altLang="ja-JP" sz="1600" dirty="0" smtClean="0">
              <a:solidFill>
                <a:schemeClr val="bg1"/>
              </a:solidFill>
              <a:latin typeface="+mn-lt"/>
              <a:ea typeface="+mn-ea"/>
            </a:endParaRPr>
          </a:p>
        </p:txBody>
      </p:sp>
      <p:sp>
        <p:nvSpPr>
          <p:cNvPr id="13" name="テキスト ボックス 12"/>
          <p:cNvSpPr txBox="1"/>
          <p:nvPr/>
        </p:nvSpPr>
        <p:spPr>
          <a:xfrm>
            <a:off x="395536" y="3789041"/>
            <a:ext cx="3600400" cy="338554"/>
          </a:xfrm>
          <a:prstGeom prst="rect">
            <a:avLst/>
          </a:prstGeom>
          <a:noFill/>
        </p:spPr>
        <p:txBody>
          <a:bodyPr wrap="square" rtlCol="0">
            <a:spAutoFit/>
          </a:bodyPr>
          <a:lstStyle/>
          <a:p>
            <a:pPr algn="ctr"/>
            <a:r>
              <a:rPr kumimoji="1" lang="ja-JP" altLang="en-US" sz="1600" dirty="0" smtClean="0">
                <a:solidFill>
                  <a:schemeClr val="accent4"/>
                </a:solidFill>
                <a:latin typeface="+mn-lt"/>
                <a:ea typeface="+mn-ea"/>
              </a:rPr>
              <a:t>または</a:t>
            </a:r>
          </a:p>
        </p:txBody>
      </p:sp>
      <p:sp>
        <p:nvSpPr>
          <p:cNvPr id="39" name="正方形/長方形 38"/>
          <p:cNvSpPr/>
          <p:nvPr/>
        </p:nvSpPr>
        <p:spPr bwMode="auto">
          <a:xfrm>
            <a:off x="5372472" y="2994462"/>
            <a:ext cx="3015952" cy="357805"/>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latin typeface="+mn-lt"/>
                <a:ea typeface="+mn-ea"/>
              </a:rPr>
              <a:t>マルチテナント</a:t>
            </a:r>
            <a:r>
              <a:rPr kumimoji="0" lang="en-US" altLang="ja-JP" sz="1600" b="0" i="0" u="none" strike="noStrike" cap="none" normalizeH="0" dirty="0" smtClean="0">
                <a:ln>
                  <a:noFill/>
                </a:ln>
                <a:solidFill>
                  <a:schemeClr val="bg1"/>
                </a:solidFill>
                <a:effectLst/>
                <a:latin typeface="+mn-lt"/>
                <a:ea typeface="+mn-ea"/>
              </a:rPr>
              <a:t>DB</a:t>
            </a:r>
            <a:endParaRPr kumimoji="0" lang="ja-JP" altLang="en-US" sz="1600" b="0" i="0" u="none" strike="noStrike" cap="none" normalizeH="0" dirty="0" smtClean="0">
              <a:ln>
                <a:noFill/>
              </a:ln>
              <a:solidFill>
                <a:schemeClr val="bg1"/>
              </a:solidFill>
              <a:effectLst/>
              <a:latin typeface="+mn-lt"/>
              <a:ea typeface="+mn-ea"/>
            </a:endParaRPr>
          </a:p>
        </p:txBody>
      </p:sp>
      <p:sp>
        <p:nvSpPr>
          <p:cNvPr id="47" name="正方形/長方形 46"/>
          <p:cNvSpPr/>
          <p:nvPr/>
        </p:nvSpPr>
        <p:spPr bwMode="auto">
          <a:xfrm>
            <a:off x="395536" y="980727"/>
            <a:ext cx="3600400" cy="357805"/>
          </a:xfrm>
          <a:prstGeom prst="rect">
            <a:avLst/>
          </a:prstGeom>
          <a:solidFill>
            <a:schemeClr val="bg1">
              <a:lumMod val="6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600" b="0" i="0" u="none" strike="noStrike" cap="none" normalizeH="0" dirty="0" smtClean="0">
                <a:ln>
                  <a:noFill/>
                </a:ln>
                <a:solidFill>
                  <a:schemeClr val="bg1"/>
                </a:solidFill>
                <a:effectLst/>
                <a:latin typeface="+mn-lt"/>
                <a:ea typeface="+mn-ea"/>
              </a:rPr>
              <a:t>ASP</a:t>
            </a:r>
            <a:endParaRPr kumimoji="0" lang="ja-JP" altLang="en-US" sz="1600" b="0" i="0" u="none" strike="noStrike" cap="none" normalizeH="0" dirty="0" smtClean="0">
              <a:ln>
                <a:noFill/>
              </a:ln>
              <a:solidFill>
                <a:schemeClr val="bg1"/>
              </a:solidFill>
              <a:effectLst/>
              <a:latin typeface="+mn-lt"/>
              <a:ea typeface="+mn-ea"/>
            </a:endParaRPr>
          </a:p>
        </p:txBody>
      </p:sp>
      <p:sp>
        <p:nvSpPr>
          <p:cNvPr id="48" name="正方形/長方形 47"/>
          <p:cNvSpPr/>
          <p:nvPr/>
        </p:nvSpPr>
        <p:spPr bwMode="auto">
          <a:xfrm>
            <a:off x="5076056" y="980726"/>
            <a:ext cx="3600400" cy="357805"/>
          </a:xfrm>
          <a:prstGeom prst="rect">
            <a:avLst/>
          </a:prstGeom>
          <a:solidFill>
            <a:schemeClr val="bg1">
              <a:lumMod val="6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600" b="0" i="0" u="none" strike="noStrike" cap="none" normalizeH="0" dirty="0" smtClean="0">
                <a:ln>
                  <a:noFill/>
                </a:ln>
                <a:solidFill>
                  <a:schemeClr val="bg1"/>
                </a:solidFill>
                <a:effectLst/>
                <a:latin typeface="+mn-lt"/>
                <a:ea typeface="+mn-ea"/>
              </a:rPr>
              <a:t>SaaS</a:t>
            </a:r>
            <a:endParaRPr kumimoji="0" lang="ja-JP" altLang="en-US" sz="16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261517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500"/>
                                        <p:tgtEl>
                                          <p:spTgt spid="23"/>
                                        </p:tgtEl>
                                      </p:cBhvr>
                                    </p:animEffect>
                                  </p:childTnLst>
                                </p:cTn>
                              </p:par>
                              <p:par>
                                <p:cTn id="35" presetID="10"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par>
                                <p:cTn id="38" presetID="10" presetClass="entr" presetSubtype="0" fill="hold"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par>
                                <p:cTn id="41" presetID="10" presetClass="entr" presetSubtype="0" fill="hold" nodeType="with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500"/>
                                        <p:tgtEl>
                                          <p:spTgt spid="3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7"/>
                                        </p:tgtEl>
                                        <p:attrNameLst>
                                          <p:attrName>style.visibility</p:attrName>
                                        </p:attrNameLst>
                                      </p:cBhvr>
                                      <p:to>
                                        <p:strVal val="visible"/>
                                      </p:to>
                                    </p:set>
                                    <p:animEffect transition="in" filter="fade">
                                      <p:cBhvr>
                                        <p:cTn id="46" dur="500"/>
                                        <p:tgtEl>
                                          <p:spTgt spid="47"/>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fade">
                                      <p:cBhvr>
                                        <p:cTn id="54" dur="500"/>
                                        <p:tgtEl>
                                          <p:spTgt spid="1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500"/>
                                        <p:tgtEl>
                                          <p:spTgt spid="1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fade">
                                      <p:cBhvr>
                                        <p:cTn id="60" dur="500"/>
                                        <p:tgtEl>
                                          <p:spTgt spid="16"/>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500"/>
                                        <p:tgtEl>
                                          <p:spTgt spid="2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fade">
                                      <p:cBhvr>
                                        <p:cTn id="69" dur="500"/>
                                        <p:tgtEl>
                                          <p:spTgt spid="2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fade">
                                      <p:cBhvr>
                                        <p:cTn id="72" dur="500"/>
                                        <p:tgtEl>
                                          <p:spTgt spid="59"/>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fade">
                                      <p:cBhvr>
                                        <p:cTn id="75" dur="500"/>
                                        <p:tgtEl>
                                          <p:spTgt spid="13"/>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fade">
                                      <p:cBhvr>
                                        <p:cTn id="80" dur="500"/>
                                        <p:tgtEl>
                                          <p:spTgt spid="4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fade">
                                      <p:cBhvr>
                                        <p:cTn id="83" dur="500"/>
                                        <p:tgtEl>
                                          <p:spTgt spid="41"/>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500"/>
                                        <p:tgtEl>
                                          <p:spTgt spid="42"/>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500"/>
                                        <p:tgtEl>
                                          <p:spTgt spid="43"/>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fade">
                                      <p:cBhvr>
                                        <p:cTn id="92" dur="500"/>
                                        <p:tgtEl>
                                          <p:spTgt spid="44"/>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500"/>
                                        <p:tgtEl>
                                          <p:spTgt spid="49"/>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50"/>
                                        </p:tgtEl>
                                        <p:attrNameLst>
                                          <p:attrName>style.visibility</p:attrName>
                                        </p:attrNameLst>
                                      </p:cBhvr>
                                      <p:to>
                                        <p:strVal val="visible"/>
                                      </p:to>
                                    </p:set>
                                    <p:animEffect transition="in" filter="fade">
                                      <p:cBhvr>
                                        <p:cTn id="98" dur="500"/>
                                        <p:tgtEl>
                                          <p:spTgt spid="50"/>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fade">
                                      <p:cBhvr>
                                        <p:cTn id="101" dur="500"/>
                                        <p:tgtEl>
                                          <p:spTgt spid="5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500"/>
                                        <p:tgtEl>
                                          <p:spTgt spid="52"/>
                                        </p:tgtEl>
                                      </p:cBhvr>
                                    </p:animEffect>
                                  </p:childTnLst>
                                </p:cTn>
                              </p:par>
                              <p:par>
                                <p:cTn id="105" presetID="10" presetClass="entr" presetSubtype="0" fill="hold" nodeType="with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fade">
                                      <p:cBhvr>
                                        <p:cTn id="107" dur="500"/>
                                        <p:tgtEl>
                                          <p:spTgt spid="56"/>
                                        </p:tgtEl>
                                      </p:cBhvr>
                                    </p:animEffect>
                                  </p:childTnLst>
                                </p:cTn>
                              </p:par>
                              <p:par>
                                <p:cTn id="108" presetID="10" presetClass="entr" presetSubtype="0" fill="hold" nodeType="withEffect">
                                  <p:stCondLst>
                                    <p:cond delay="0"/>
                                  </p:stCondLst>
                                  <p:childTnLst>
                                    <p:set>
                                      <p:cBhvr>
                                        <p:cTn id="109" dur="1" fill="hold">
                                          <p:stCondLst>
                                            <p:cond delay="0"/>
                                          </p:stCondLst>
                                        </p:cTn>
                                        <p:tgtEl>
                                          <p:spTgt spid="57"/>
                                        </p:tgtEl>
                                        <p:attrNameLst>
                                          <p:attrName>style.visibility</p:attrName>
                                        </p:attrNameLst>
                                      </p:cBhvr>
                                      <p:to>
                                        <p:strVal val="visible"/>
                                      </p:to>
                                    </p:set>
                                    <p:animEffect transition="in" filter="fade">
                                      <p:cBhvr>
                                        <p:cTn id="110" dur="500"/>
                                        <p:tgtEl>
                                          <p:spTgt spid="57"/>
                                        </p:tgtEl>
                                      </p:cBhvr>
                                    </p:animEffect>
                                  </p:childTnLst>
                                </p:cTn>
                              </p:par>
                              <p:par>
                                <p:cTn id="111" presetID="10" presetClass="entr" presetSubtype="0" fill="hold" nodeType="with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500"/>
                                        <p:tgtEl>
                                          <p:spTgt spid="58"/>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fade">
                                      <p:cBhvr>
                                        <p:cTn id="116" dur="500"/>
                                        <p:tgtEl>
                                          <p:spTgt spid="60"/>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fade">
                                      <p:cBhvr>
                                        <p:cTn id="119" dur="500"/>
                                        <p:tgtEl>
                                          <p:spTgt spid="39"/>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48"/>
                                        </p:tgtEl>
                                        <p:attrNameLst>
                                          <p:attrName>style.visibility</p:attrName>
                                        </p:attrNameLst>
                                      </p:cBhvr>
                                      <p:to>
                                        <p:strVal val="visible"/>
                                      </p:to>
                                    </p:set>
                                    <p:animEffect transition="in" filter="fade">
                                      <p:cBhvr>
                                        <p:cTn id="122"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9" grpId="0" animBg="1"/>
      <p:bldP spid="3" grpId="0" animBg="1"/>
      <p:bldP spid="4" grpId="0" animBg="1"/>
      <p:bldP spid="5" grpId="0" animBg="1"/>
      <p:bldP spid="6" grpId="0" animBg="1"/>
      <p:bldP spid="7" grpId="0" animBg="1"/>
      <p:bldP spid="8" grpId="0" animBg="1"/>
      <p:bldP spid="10" grpId="0" animBg="1"/>
      <p:bldP spid="11" grpId="0" animBg="1"/>
      <p:bldP spid="16" grpId="0" animBg="1"/>
      <p:bldP spid="20" grpId="0" animBg="1"/>
      <p:bldP spid="21" grpId="0" animBg="1"/>
      <p:bldP spid="23" grpId="0" animBg="1"/>
      <p:bldP spid="24" grpId="0" animBg="1"/>
      <p:bldP spid="25" grpId="0" animBg="1"/>
      <p:bldP spid="26" grpId="0" animBg="1"/>
      <p:bldP spid="40" grpId="0" animBg="1"/>
      <p:bldP spid="41" grpId="0" animBg="1"/>
      <p:bldP spid="42" grpId="0" animBg="1"/>
      <p:bldP spid="43" grpId="0" animBg="1"/>
      <p:bldP spid="44" grpId="0" animBg="1"/>
      <p:bldP spid="49" grpId="0" animBg="1"/>
      <p:bldP spid="50" grpId="0" animBg="1"/>
      <p:bldP spid="51" grpId="0" animBg="1"/>
      <p:bldP spid="52" grpId="0" animBg="1"/>
      <p:bldP spid="59" grpId="0" animBg="1"/>
      <p:bldP spid="60" grpId="0" animBg="1"/>
      <p:bldP spid="13" grpId="0"/>
      <p:bldP spid="39" grpId="0" animBg="1"/>
      <p:bldP spid="47" grpId="0" animBg="1"/>
      <p:bldP spid="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PaaS</a:t>
            </a:r>
            <a:r>
              <a:rPr kumimoji="1" lang="ja-JP" altLang="en-US" dirty="0" smtClean="0"/>
              <a:t>の誕生</a:t>
            </a:r>
            <a:endParaRPr kumimoji="1" lang="ja-JP" altLang="en-US" dirty="0"/>
          </a:p>
        </p:txBody>
      </p:sp>
      <p:sp>
        <p:nvSpPr>
          <p:cNvPr id="19" name="正方形/長方形 18"/>
          <p:cNvSpPr/>
          <p:nvPr/>
        </p:nvSpPr>
        <p:spPr bwMode="auto">
          <a:xfrm>
            <a:off x="539552" y="1124744"/>
            <a:ext cx="4608513" cy="180020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3600" b="0" i="0" u="none" strike="noStrike" cap="none" normalizeH="0" dirty="0" smtClean="0">
                <a:ln>
                  <a:noFill/>
                </a:ln>
                <a:solidFill>
                  <a:schemeClr val="bg1"/>
                </a:solidFill>
                <a:effectLst/>
                <a:latin typeface="+mn-lt"/>
                <a:ea typeface="+mn-ea"/>
              </a:rPr>
              <a:t>Sales</a:t>
            </a:r>
            <a:r>
              <a:rPr kumimoji="0" lang="en-US" altLang="ja-JP" sz="3600" dirty="0" smtClean="0">
                <a:solidFill>
                  <a:schemeClr val="bg1"/>
                </a:solidFill>
                <a:latin typeface="+mn-lt"/>
                <a:ea typeface="+mn-ea"/>
              </a:rPr>
              <a:t>force (1999)</a:t>
            </a:r>
            <a:endParaRPr kumimoji="0" lang="ja-JP" altLang="en-US" sz="3600" b="0" i="0" u="none" strike="noStrike" cap="none" normalizeH="0" dirty="0" smtClean="0">
              <a:ln>
                <a:noFill/>
              </a:ln>
              <a:solidFill>
                <a:schemeClr val="bg1"/>
              </a:solidFill>
              <a:effectLst/>
              <a:latin typeface="+mn-lt"/>
              <a:ea typeface="+mn-ea"/>
            </a:endParaRPr>
          </a:p>
        </p:txBody>
      </p:sp>
      <p:grpSp>
        <p:nvGrpSpPr>
          <p:cNvPr id="3" name="グループ化 2"/>
          <p:cNvGrpSpPr/>
          <p:nvPr/>
        </p:nvGrpSpPr>
        <p:grpSpPr>
          <a:xfrm>
            <a:off x="539553" y="3140968"/>
            <a:ext cx="4617755" cy="3196743"/>
            <a:chOff x="539553" y="3140968"/>
            <a:chExt cx="4617755" cy="3196743"/>
          </a:xfrm>
        </p:grpSpPr>
        <p:cxnSp>
          <p:nvCxnSpPr>
            <p:cNvPr id="8" name="直線コネクタ 7"/>
            <p:cNvCxnSpPr/>
            <p:nvPr/>
          </p:nvCxnSpPr>
          <p:spPr bwMode="auto">
            <a:xfrm>
              <a:off x="539553" y="5539298"/>
              <a:ext cx="4617755" cy="0"/>
            </a:xfrm>
            <a:prstGeom prst="line">
              <a:avLst/>
            </a:prstGeom>
            <a:solidFill>
              <a:schemeClr val="bg1"/>
            </a:solidFill>
            <a:ln w="38100" cap="flat" cmpd="sng" algn="ctr">
              <a:solidFill>
                <a:srgbClr val="C00000"/>
              </a:solidFill>
              <a:prstDash val="solid"/>
              <a:round/>
              <a:headEnd type="none" w="med" len="med"/>
              <a:tailEnd type="none" w="med" len="med"/>
            </a:ln>
            <a:effectLst/>
          </p:spPr>
        </p:cxnSp>
        <p:sp>
          <p:nvSpPr>
            <p:cNvPr id="5" name="下矢印 4"/>
            <p:cNvSpPr/>
            <p:nvPr/>
          </p:nvSpPr>
          <p:spPr bwMode="auto">
            <a:xfrm>
              <a:off x="548795" y="3140968"/>
              <a:ext cx="4608513" cy="864096"/>
            </a:xfrm>
            <a:prstGeom prst="downArrow">
              <a:avLst/>
            </a:prstGeom>
            <a:solidFill>
              <a:srgbClr val="92D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mn-lt"/>
                <a:ea typeface="+mn-ea"/>
              </a:endParaRPr>
            </a:p>
          </p:txBody>
        </p:sp>
        <p:sp>
          <p:nvSpPr>
            <p:cNvPr id="20" name="正方形/長方形 19"/>
            <p:cNvSpPr/>
            <p:nvPr/>
          </p:nvSpPr>
          <p:spPr bwMode="auto">
            <a:xfrm>
              <a:off x="539554" y="4196988"/>
              <a:ext cx="3032720" cy="126014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3600" b="0" i="0" u="none" strike="noStrike" cap="none" normalizeH="0" dirty="0" err="1" smtClean="0">
                  <a:ln>
                    <a:noFill/>
                  </a:ln>
                  <a:solidFill>
                    <a:schemeClr val="bg1"/>
                  </a:solidFill>
                  <a:effectLst/>
                  <a:latin typeface="+mn-lt"/>
                  <a:ea typeface="+mn-ea"/>
                </a:rPr>
                <a:t>Sales</a:t>
              </a:r>
              <a:r>
                <a:rPr kumimoji="0" lang="en-US" altLang="ja-JP" sz="3600" dirty="0" err="1">
                  <a:solidFill>
                    <a:schemeClr val="bg1"/>
                  </a:solidFill>
                  <a:latin typeface="+mn-lt"/>
                  <a:ea typeface="+mn-ea"/>
                </a:rPr>
                <a:t>force</a:t>
              </a:r>
              <a:endParaRPr kumimoji="0" lang="ja-JP" altLang="en-US" sz="3600" b="0" i="0" u="none" strike="noStrike" cap="none" normalizeH="0" dirty="0" smtClean="0">
                <a:ln>
                  <a:noFill/>
                </a:ln>
                <a:solidFill>
                  <a:schemeClr val="bg1"/>
                </a:solidFill>
                <a:effectLst/>
                <a:latin typeface="+mn-lt"/>
                <a:ea typeface="+mn-ea"/>
              </a:endParaRPr>
            </a:p>
          </p:txBody>
        </p:sp>
        <p:sp>
          <p:nvSpPr>
            <p:cNvPr id="23" name="正方形/長方形 22"/>
            <p:cNvSpPr/>
            <p:nvPr/>
          </p:nvSpPr>
          <p:spPr bwMode="auto">
            <a:xfrm>
              <a:off x="539554" y="5609528"/>
              <a:ext cx="1440160" cy="728183"/>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Database</a:t>
              </a:r>
              <a:endParaRPr kumimoji="0" lang="ja-JP" altLang="en-US" sz="1400" b="0" i="0" u="none" strike="noStrike" cap="none" normalizeH="0" dirty="0" smtClean="0">
                <a:ln>
                  <a:noFill/>
                </a:ln>
                <a:solidFill>
                  <a:schemeClr val="bg1"/>
                </a:solidFill>
                <a:effectLst/>
                <a:latin typeface="+mn-lt"/>
                <a:ea typeface="+mn-ea"/>
              </a:endParaRPr>
            </a:p>
          </p:txBody>
        </p:sp>
        <p:sp>
          <p:nvSpPr>
            <p:cNvPr id="24" name="正方形/長方形 23"/>
            <p:cNvSpPr/>
            <p:nvPr/>
          </p:nvSpPr>
          <p:spPr bwMode="auto">
            <a:xfrm>
              <a:off x="2132114" y="5609247"/>
              <a:ext cx="1440160" cy="728183"/>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Workflow</a:t>
              </a:r>
              <a:endParaRPr kumimoji="0" lang="ja-JP" altLang="en-US" sz="1400" b="0" i="0" u="none" strike="noStrike" cap="none" normalizeH="0" dirty="0" smtClean="0">
                <a:ln>
                  <a:noFill/>
                </a:ln>
                <a:solidFill>
                  <a:schemeClr val="bg1"/>
                </a:solidFill>
                <a:effectLst/>
                <a:latin typeface="+mn-lt"/>
                <a:ea typeface="+mn-ea"/>
              </a:endParaRPr>
            </a:p>
          </p:txBody>
        </p:sp>
        <p:sp>
          <p:nvSpPr>
            <p:cNvPr id="25" name="正方形/長方形 24"/>
            <p:cNvSpPr/>
            <p:nvPr/>
          </p:nvSpPr>
          <p:spPr bwMode="auto">
            <a:xfrm>
              <a:off x="3707905" y="5609528"/>
              <a:ext cx="1440160" cy="728183"/>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Other</a:t>
              </a:r>
              <a:endParaRPr kumimoji="0" lang="ja-JP" altLang="en-US" sz="1400" b="0" i="0" u="none" strike="noStrike" cap="none" normalizeH="0" dirty="0" smtClean="0">
                <a:ln>
                  <a:noFill/>
                </a:ln>
                <a:solidFill>
                  <a:schemeClr val="bg1"/>
                </a:solidFill>
                <a:effectLst/>
                <a:latin typeface="+mn-lt"/>
                <a:ea typeface="+mn-ea"/>
              </a:endParaRPr>
            </a:p>
          </p:txBody>
        </p:sp>
      </p:grpSp>
      <p:sp>
        <p:nvSpPr>
          <p:cNvPr id="26" name="正方形/長方形 25"/>
          <p:cNvSpPr/>
          <p:nvPr/>
        </p:nvSpPr>
        <p:spPr bwMode="auto">
          <a:xfrm>
            <a:off x="3707905" y="4198267"/>
            <a:ext cx="650931" cy="126222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User</a:t>
            </a: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dirty="0">
                <a:solidFill>
                  <a:schemeClr val="bg1"/>
                </a:solidFill>
                <a:latin typeface="+mn-lt"/>
                <a:ea typeface="+mn-ea"/>
              </a:rPr>
              <a:t>App</a:t>
            </a:r>
            <a:endParaRPr kumimoji="0" lang="ja-JP" altLang="en-US" sz="1400" b="0" i="0" u="none" strike="noStrike" cap="none" normalizeH="0" dirty="0" smtClean="0">
              <a:ln>
                <a:noFill/>
              </a:ln>
              <a:solidFill>
                <a:schemeClr val="bg1"/>
              </a:solidFill>
              <a:effectLst/>
              <a:latin typeface="+mn-lt"/>
              <a:ea typeface="+mn-ea"/>
            </a:endParaRPr>
          </a:p>
        </p:txBody>
      </p:sp>
      <p:sp>
        <p:nvSpPr>
          <p:cNvPr id="27" name="正方形/長方形 26"/>
          <p:cNvSpPr/>
          <p:nvPr/>
        </p:nvSpPr>
        <p:spPr bwMode="auto">
          <a:xfrm>
            <a:off x="4497134" y="4194908"/>
            <a:ext cx="650931" cy="1262220"/>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User</a:t>
            </a: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dirty="0">
                <a:solidFill>
                  <a:schemeClr val="bg1"/>
                </a:solidFill>
                <a:latin typeface="+mn-lt"/>
                <a:ea typeface="+mn-ea"/>
              </a:rPr>
              <a:t>App</a:t>
            </a:r>
            <a:endParaRPr kumimoji="0" lang="ja-JP" altLang="en-US" sz="1400" b="0" i="0" u="none" strike="noStrike" cap="none" normalizeH="0" dirty="0" smtClean="0">
              <a:ln>
                <a:noFill/>
              </a:ln>
              <a:solidFill>
                <a:schemeClr val="bg1"/>
              </a:solidFill>
              <a:effectLst/>
              <a:latin typeface="+mn-lt"/>
              <a:ea typeface="+mn-ea"/>
            </a:endParaRPr>
          </a:p>
        </p:txBody>
      </p:sp>
      <p:sp>
        <p:nvSpPr>
          <p:cNvPr id="28" name="正方形/長方形 27"/>
          <p:cNvSpPr/>
          <p:nvPr/>
        </p:nvSpPr>
        <p:spPr bwMode="auto">
          <a:xfrm>
            <a:off x="5580112" y="1124744"/>
            <a:ext cx="3161532" cy="1800200"/>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altLang="ja-JP" sz="1600" dirty="0" err="1">
                <a:solidFill>
                  <a:schemeClr val="bg1"/>
                </a:solidFill>
              </a:rPr>
              <a:t>Salesforce</a:t>
            </a:r>
            <a:r>
              <a:rPr lang="ja-JP" altLang="en-US" sz="1600" dirty="0">
                <a:solidFill>
                  <a:schemeClr val="bg1"/>
                </a:solidFill>
              </a:rPr>
              <a:t>の顧客から、</a:t>
            </a:r>
            <a:r>
              <a:rPr lang="en-US" altLang="ja-JP" sz="1600" dirty="0" err="1">
                <a:solidFill>
                  <a:schemeClr val="bg1"/>
                </a:solidFill>
              </a:rPr>
              <a:t>Salesforce</a:t>
            </a:r>
            <a:r>
              <a:rPr lang="ja-JP" altLang="en-US" sz="1600" dirty="0">
                <a:solidFill>
                  <a:schemeClr val="bg1"/>
                </a:solidFill>
              </a:rPr>
              <a:t>が持っているデータベース、ワークフローなどの機能を使って</a:t>
            </a:r>
            <a:r>
              <a:rPr lang="en-US" altLang="ja-JP" sz="1600" dirty="0">
                <a:solidFill>
                  <a:schemeClr val="bg1"/>
                </a:solidFill>
              </a:rPr>
              <a:t>CRM</a:t>
            </a:r>
            <a:r>
              <a:rPr lang="ja-JP" altLang="en-US" sz="1600" dirty="0">
                <a:solidFill>
                  <a:schemeClr val="bg1"/>
                </a:solidFill>
              </a:rPr>
              <a:t>以外のアプリを作成したいという要望が高まった</a:t>
            </a:r>
          </a:p>
        </p:txBody>
      </p:sp>
      <p:sp>
        <p:nvSpPr>
          <p:cNvPr id="29" name="正方形/長方形 28"/>
          <p:cNvSpPr/>
          <p:nvPr/>
        </p:nvSpPr>
        <p:spPr bwMode="auto">
          <a:xfrm>
            <a:off x="5580112" y="4198266"/>
            <a:ext cx="3161532" cy="2139163"/>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altLang="ja-JP" sz="1600" dirty="0">
                <a:solidFill>
                  <a:schemeClr val="bg1"/>
                </a:solidFill>
              </a:rPr>
              <a:t>API</a:t>
            </a:r>
            <a:r>
              <a:rPr lang="ja-JP" altLang="en-US" sz="1600" dirty="0">
                <a:solidFill>
                  <a:schemeClr val="bg1"/>
                </a:solidFill>
              </a:rPr>
              <a:t>を整備して公開 </a:t>
            </a:r>
            <a:r>
              <a:rPr lang="en-US" altLang="ja-JP" sz="1600" dirty="0">
                <a:solidFill>
                  <a:schemeClr val="bg1"/>
                </a:solidFill>
              </a:rPr>
              <a:t>(2007.7</a:t>
            </a:r>
            <a:r>
              <a:rPr lang="en-US" altLang="ja-JP" sz="1600" dirty="0" smtClean="0">
                <a:solidFill>
                  <a:schemeClr val="bg1"/>
                </a:solidFill>
              </a:rPr>
              <a:t>)</a:t>
            </a:r>
          </a:p>
          <a:p>
            <a:endParaRPr lang="en-US" altLang="ja-JP" sz="1600" dirty="0">
              <a:solidFill>
                <a:schemeClr val="bg1"/>
              </a:solidFill>
            </a:endParaRPr>
          </a:p>
          <a:p>
            <a:r>
              <a:rPr lang="ja-JP" altLang="en-US" sz="1600" dirty="0" smtClean="0">
                <a:solidFill>
                  <a:schemeClr val="bg1"/>
                </a:solidFill>
              </a:rPr>
              <a:t>→ </a:t>
            </a:r>
            <a:r>
              <a:rPr lang="en-US" altLang="ja-JP" sz="1600" dirty="0" smtClean="0">
                <a:solidFill>
                  <a:schemeClr val="bg1"/>
                </a:solidFill>
              </a:rPr>
              <a:t>Force.com (2007)</a:t>
            </a:r>
            <a:endParaRPr lang="en-US" altLang="ja-JP" sz="1600" dirty="0">
              <a:solidFill>
                <a:schemeClr val="bg1"/>
              </a:solidFill>
            </a:endParaRPr>
          </a:p>
          <a:p>
            <a:r>
              <a:rPr lang="ja-JP" altLang="en-US" sz="1600" dirty="0" smtClean="0">
                <a:solidFill>
                  <a:schemeClr val="bg1"/>
                </a:solidFill>
              </a:rPr>
              <a:t>→ </a:t>
            </a:r>
            <a:r>
              <a:rPr lang="en-US" altLang="ja-JP" sz="1600" dirty="0" smtClean="0">
                <a:solidFill>
                  <a:schemeClr val="bg1"/>
                </a:solidFill>
              </a:rPr>
              <a:t>database.com </a:t>
            </a:r>
            <a:r>
              <a:rPr lang="en-US" altLang="ja-JP" sz="1600" dirty="0">
                <a:solidFill>
                  <a:schemeClr val="bg1"/>
                </a:solidFill>
              </a:rPr>
              <a:t>(</a:t>
            </a:r>
            <a:r>
              <a:rPr lang="en-US" altLang="ja-JP" sz="1600" dirty="0" smtClean="0">
                <a:solidFill>
                  <a:schemeClr val="bg1"/>
                </a:solidFill>
              </a:rPr>
              <a:t>2010)</a:t>
            </a:r>
          </a:p>
          <a:p>
            <a:r>
              <a:rPr lang="ja-JP" altLang="en-US" sz="1600" dirty="0">
                <a:solidFill>
                  <a:schemeClr val="bg1"/>
                </a:solidFill>
              </a:rPr>
              <a:t>　</a:t>
            </a:r>
            <a:r>
              <a:rPr lang="ja-JP" altLang="en-US" sz="1600" dirty="0" smtClean="0">
                <a:solidFill>
                  <a:schemeClr val="bg1"/>
                </a:solidFill>
              </a:rPr>
              <a:t>　マルチテナント</a:t>
            </a:r>
            <a:r>
              <a:rPr lang="en-US" altLang="ja-JP" sz="1600" dirty="0" smtClean="0">
                <a:solidFill>
                  <a:schemeClr val="bg1"/>
                </a:solidFill>
              </a:rPr>
              <a:t>DB</a:t>
            </a:r>
            <a:endParaRPr lang="ja-JP" altLang="en-US" sz="1600" dirty="0">
              <a:solidFill>
                <a:schemeClr val="bg1"/>
              </a:solidFill>
            </a:endParaRPr>
          </a:p>
        </p:txBody>
      </p:sp>
    </p:spTree>
    <p:extLst>
      <p:ext uri="{BB962C8B-B14F-4D97-AF65-F5344CB8AC3E}">
        <p14:creationId xmlns:p14="http://schemas.microsoft.com/office/powerpoint/2010/main" val="2483592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fade">
                                      <p:cBhvr>
                                        <p:cTn id="26" dur="500"/>
                                        <p:tgtEl>
                                          <p:spTgt spid="29"/>
                                        </p:tgtEl>
                                      </p:cBhvr>
                                    </p:animEffect>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anim calcmode="lin" valueType="num">
                                      <p:cBhvr>
                                        <p:cTn id="32" dur="1000" fill="hold"/>
                                        <p:tgtEl>
                                          <p:spTgt spid="26"/>
                                        </p:tgtEl>
                                        <p:attrNameLst>
                                          <p:attrName>ppt_x</p:attrName>
                                        </p:attrNameLst>
                                      </p:cBhvr>
                                      <p:tavLst>
                                        <p:tav tm="0">
                                          <p:val>
                                            <p:strVal val="#ppt_x"/>
                                          </p:val>
                                        </p:tav>
                                        <p:tav tm="100000">
                                          <p:val>
                                            <p:strVal val="#ppt_x"/>
                                          </p:val>
                                        </p:tav>
                                      </p:tavLst>
                                    </p:anim>
                                    <p:anim calcmode="lin" valueType="num">
                                      <p:cBhvr>
                                        <p:cTn id="33" dur="1000" fill="hold"/>
                                        <p:tgtEl>
                                          <p:spTgt spid="26"/>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1000"/>
                                        <p:tgtEl>
                                          <p:spTgt spid="27"/>
                                        </p:tgtEl>
                                      </p:cBhvr>
                                    </p:animEffect>
                                    <p:anim calcmode="lin" valueType="num">
                                      <p:cBhvr>
                                        <p:cTn id="37" dur="1000" fill="hold"/>
                                        <p:tgtEl>
                                          <p:spTgt spid="27"/>
                                        </p:tgtEl>
                                        <p:attrNameLst>
                                          <p:attrName>ppt_x</p:attrName>
                                        </p:attrNameLst>
                                      </p:cBhvr>
                                      <p:tavLst>
                                        <p:tav tm="0">
                                          <p:val>
                                            <p:strVal val="#ppt_x"/>
                                          </p:val>
                                        </p:tav>
                                        <p:tav tm="100000">
                                          <p:val>
                                            <p:strVal val="#ppt_x"/>
                                          </p:val>
                                        </p:tav>
                                      </p:tavLst>
                                    </p:anim>
                                    <p:anim calcmode="lin" valueType="num">
                                      <p:cBhvr>
                                        <p:cTn id="38"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6" grpId="0" animBg="1"/>
      <p:bldP spid="27" grpId="0" animBg="1"/>
      <p:bldP spid="2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Force.com</a:t>
            </a:r>
            <a:r>
              <a:rPr kumimoji="1" lang="ja-JP" altLang="en-US" dirty="0" smtClean="0"/>
              <a:t>のターゲットマーケット</a:t>
            </a:r>
            <a:endParaRPr kumimoji="1" lang="ja-JP" altLang="en-US" dirty="0"/>
          </a:p>
        </p:txBody>
      </p:sp>
      <p:sp>
        <p:nvSpPr>
          <p:cNvPr id="3" name="正方形/長方形 2"/>
          <p:cNvSpPr/>
          <p:nvPr/>
        </p:nvSpPr>
        <p:spPr bwMode="auto">
          <a:xfrm>
            <a:off x="467544" y="1556792"/>
            <a:ext cx="4648572" cy="3264024"/>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mn-lt"/>
              <a:ea typeface="+mn-ea"/>
            </a:endParaRPr>
          </a:p>
        </p:txBody>
      </p:sp>
      <p:sp>
        <p:nvSpPr>
          <p:cNvPr id="19" name="テキスト ボックス 18"/>
          <p:cNvSpPr txBox="1"/>
          <p:nvPr/>
        </p:nvSpPr>
        <p:spPr>
          <a:xfrm>
            <a:off x="611560" y="2112238"/>
            <a:ext cx="646395" cy="1892826"/>
          </a:xfrm>
          <a:prstGeom prst="rect">
            <a:avLst/>
          </a:prstGeom>
          <a:noFill/>
        </p:spPr>
        <p:txBody>
          <a:bodyPr wrap="none" rtlCol="0">
            <a:spAutoFit/>
          </a:bodyPr>
          <a:lstStyle/>
          <a:p>
            <a:pPr algn="r"/>
            <a:r>
              <a:rPr kumimoji="1" lang="ja-JP" altLang="en-US" sz="900" dirty="0" smtClean="0">
                <a:solidFill>
                  <a:schemeClr val="bg1"/>
                </a:solidFill>
                <a:latin typeface="+mn-lt"/>
                <a:ea typeface="+mn-ea"/>
              </a:rPr>
              <a:t>消費者</a:t>
            </a:r>
            <a:endParaRPr kumimoji="1" lang="en-US" altLang="ja-JP" sz="900" dirty="0" smtClean="0">
              <a:solidFill>
                <a:schemeClr val="bg1"/>
              </a:solidFill>
              <a:latin typeface="+mn-lt"/>
              <a:ea typeface="+mn-ea"/>
            </a:endParaRPr>
          </a:p>
          <a:p>
            <a:pPr algn="r"/>
            <a:endParaRPr lang="en-US" altLang="ja-JP" sz="900" dirty="0" smtClean="0">
              <a:solidFill>
                <a:schemeClr val="bg1"/>
              </a:solidFill>
              <a:latin typeface="+mn-lt"/>
              <a:ea typeface="+mn-ea"/>
            </a:endParaRPr>
          </a:p>
          <a:p>
            <a:pPr algn="r"/>
            <a:endParaRPr lang="en-US" altLang="ja-JP" sz="900" dirty="0" smtClean="0">
              <a:solidFill>
                <a:schemeClr val="bg1"/>
              </a:solidFill>
              <a:latin typeface="+mn-lt"/>
              <a:ea typeface="+mn-ea"/>
            </a:endParaRPr>
          </a:p>
          <a:p>
            <a:pPr algn="r"/>
            <a:endParaRPr lang="en-US" altLang="ja-JP" sz="900" dirty="0">
              <a:solidFill>
                <a:schemeClr val="bg1"/>
              </a:solidFill>
              <a:latin typeface="+mn-lt"/>
              <a:ea typeface="+mn-ea"/>
            </a:endParaRPr>
          </a:p>
          <a:p>
            <a:pPr algn="r"/>
            <a:r>
              <a:rPr kumimoji="1" lang="ja-JP" altLang="en-US" sz="900" dirty="0" smtClean="0">
                <a:solidFill>
                  <a:schemeClr val="bg1"/>
                </a:solidFill>
                <a:latin typeface="+mn-lt"/>
                <a:ea typeface="+mn-ea"/>
              </a:rPr>
              <a:t>全社</a:t>
            </a:r>
            <a:endParaRPr kumimoji="1" lang="en-US" altLang="ja-JP" sz="900" dirty="0" smtClean="0">
              <a:solidFill>
                <a:schemeClr val="bg1"/>
              </a:solidFill>
              <a:latin typeface="+mn-lt"/>
              <a:ea typeface="+mn-ea"/>
            </a:endParaRPr>
          </a:p>
          <a:p>
            <a:pPr algn="r"/>
            <a:endParaRPr lang="en-US" altLang="ja-JP" sz="900" dirty="0" smtClean="0">
              <a:solidFill>
                <a:schemeClr val="bg1"/>
              </a:solidFill>
              <a:latin typeface="+mn-lt"/>
              <a:ea typeface="+mn-ea"/>
            </a:endParaRPr>
          </a:p>
          <a:p>
            <a:pPr algn="r"/>
            <a:endParaRPr lang="en-US" altLang="ja-JP" sz="900" dirty="0" smtClean="0">
              <a:solidFill>
                <a:schemeClr val="bg1"/>
              </a:solidFill>
              <a:latin typeface="+mn-lt"/>
              <a:ea typeface="+mn-ea"/>
            </a:endParaRPr>
          </a:p>
          <a:p>
            <a:pPr algn="r"/>
            <a:endParaRPr lang="en-US" altLang="ja-JP" sz="900" dirty="0">
              <a:solidFill>
                <a:schemeClr val="bg1"/>
              </a:solidFill>
              <a:latin typeface="+mn-lt"/>
              <a:ea typeface="+mn-ea"/>
            </a:endParaRPr>
          </a:p>
          <a:p>
            <a:pPr algn="r"/>
            <a:r>
              <a:rPr kumimoji="1" lang="ja-JP" altLang="en-US" sz="900" dirty="0" smtClean="0">
                <a:solidFill>
                  <a:schemeClr val="bg1"/>
                </a:solidFill>
                <a:latin typeface="+mn-lt"/>
                <a:ea typeface="+mn-ea"/>
              </a:rPr>
              <a:t>部門</a:t>
            </a:r>
            <a:endParaRPr kumimoji="1" lang="en-US" altLang="ja-JP" sz="900" dirty="0" smtClean="0">
              <a:solidFill>
                <a:schemeClr val="bg1"/>
              </a:solidFill>
              <a:latin typeface="+mn-lt"/>
              <a:ea typeface="+mn-ea"/>
            </a:endParaRPr>
          </a:p>
          <a:p>
            <a:pPr algn="r"/>
            <a:endParaRPr lang="en-US" altLang="ja-JP" sz="900" dirty="0" smtClean="0">
              <a:solidFill>
                <a:schemeClr val="bg1"/>
              </a:solidFill>
              <a:latin typeface="+mn-lt"/>
              <a:ea typeface="+mn-ea"/>
            </a:endParaRPr>
          </a:p>
          <a:p>
            <a:pPr algn="r"/>
            <a:endParaRPr lang="en-US" altLang="ja-JP" sz="900" dirty="0" smtClean="0">
              <a:solidFill>
                <a:schemeClr val="bg1"/>
              </a:solidFill>
              <a:latin typeface="+mn-lt"/>
              <a:ea typeface="+mn-ea"/>
            </a:endParaRPr>
          </a:p>
          <a:p>
            <a:pPr algn="r"/>
            <a:endParaRPr lang="en-US" altLang="ja-JP" sz="900" dirty="0">
              <a:solidFill>
                <a:schemeClr val="bg1"/>
              </a:solidFill>
              <a:latin typeface="+mn-lt"/>
              <a:ea typeface="+mn-ea"/>
            </a:endParaRPr>
          </a:p>
          <a:p>
            <a:pPr algn="r"/>
            <a:r>
              <a:rPr lang="ja-JP" altLang="en-US" sz="900" dirty="0">
                <a:solidFill>
                  <a:schemeClr val="bg1"/>
                </a:solidFill>
                <a:latin typeface="+mn-lt"/>
                <a:ea typeface="+mn-ea"/>
              </a:rPr>
              <a:t>グループ</a:t>
            </a:r>
            <a:endParaRPr kumimoji="1" lang="ja-JP" altLang="en-US" sz="900" dirty="0" smtClean="0">
              <a:solidFill>
                <a:schemeClr val="bg1"/>
              </a:solidFill>
              <a:latin typeface="+mn-lt"/>
              <a:ea typeface="+mn-ea"/>
            </a:endParaRPr>
          </a:p>
        </p:txBody>
      </p:sp>
      <p:grpSp>
        <p:nvGrpSpPr>
          <p:cNvPr id="20" name="グループ化 19"/>
          <p:cNvGrpSpPr/>
          <p:nvPr/>
        </p:nvGrpSpPr>
        <p:grpSpPr>
          <a:xfrm>
            <a:off x="1331640" y="1916832"/>
            <a:ext cx="3456384" cy="2304256"/>
            <a:chOff x="5004048" y="1700808"/>
            <a:chExt cx="3456384" cy="2304256"/>
          </a:xfrm>
        </p:grpSpPr>
        <p:cxnSp>
          <p:nvCxnSpPr>
            <p:cNvPr id="6" name="直線コネクタ 5"/>
            <p:cNvCxnSpPr/>
            <p:nvPr/>
          </p:nvCxnSpPr>
          <p:spPr bwMode="auto">
            <a:xfrm>
              <a:off x="5004048" y="4005064"/>
              <a:ext cx="3456384" cy="0"/>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0" name="直線コネクタ 9"/>
            <p:cNvCxnSpPr/>
            <p:nvPr/>
          </p:nvCxnSpPr>
          <p:spPr bwMode="auto">
            <a:xfrm flipV="1">
              <a:off x="5004048" y="1700808"/>
              <a:ext cx="0" cy="2304256"/>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2" name="直線コネクタ 11"/>
            <p:cNvCxnSpPr/>
            <p:nvPr/>
          </p:nvCxnSpPr>
          <p:spPr bwMode="auto">
            <a:xfrm>
              <a:off x="5004048" y="3429000"/>
              <a:ext cx="3456384" cy="0"/>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3" name="直線コネクタ 12"/>
            <p:cNvCxnSpPr/>
            <p:nvPr/>
          </p:nvCxnSpPr>
          <p:spPr bwMode="auto">
            <a:xfrm>
              <a:off x="5004048" y="2276872"/>
              <a:ext cx="3456384" cy="0"/>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4" name="直線コネクタ 13"/>
            <p:cNvCxnSpPr/>
            <p:nvPr/>
          </p:nvCxnSpPr>
          <p:spPr bwMode="auto">
            <a:xfrm>
              <a:off x="5004048" y="1700808"/>
              <a:ext cx="3456384" cy="0"/>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5" name="直線コネクタ 14"/>
            <p:cNvCxnSpPr/>
            <p:nvPr/>
          </p:nvCxnSpPr>
          <p:spPr bwMode="auto">
            <a:xfrm flipV="1">
              <a:off x="5868144" y="1700808"/>
              <a:ext cx="0" cy="2304256"/>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6" name="直線コネクタ 15"/>
            <p:cNvCxnSpPr/>
            <p:nvPr/>
          </p:nvCxnSpPr>
          <p:spPr bwMode="auto">
            <a:xfrm flipV="1">
              <a:off x="6732240" y="1700808"/>
              <a:ext cx="0" cy="2304256"/>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7" name="直線コネクタ 16"/>
            <p:cNvCxnSpPr/>
            <p:nvPr/>
          </p:nvCxnSpPr>
          <p:spPr bwMode="auto">
            <a:xfrm flipV="1">
              <a:off x="7596336" y="1700808"/>
              <a:ext cx="0" cy="2304256"/>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18" name="直線コネクタ 17"/>
            <p:cNvCxnSpPr/>
            <p:nvPr/>
          </p:nvCxnSpPr>
          <p:spPr bwMode="auto">
            <a:xfrm flipV="1">
              <a:off x="8460432" y="1700808"/>
              <a:ext cx="0" cy="2304256"/>
            </a:xfrm>
            <a:prstGeom prst="line">
              <a:avLst/>
            </a:prstGeom>
            <a:solidFill>
              <a:schemeClr val="bg1"/>
            </a:solidFill>
            <a:ln w="38100" cap="rnd" cmpd="sng" algn="ctr">
              <a:solidFill>
                <a:schemeClr val="bg1"/>
              </a:solidFill>
              <a:prstDash val="solid"/>
              <a:round/>
              <a:headEnd type="none" w="med" len="med"/>
              <a:tailEnd type="none" w="med" len="med"/>
            </a:ln>
            <a:effectLst/>
          </p:spPr>
        </p:cxnSp>
        <p:cxnSp>
          <p:nvCxnSpPr>
            <p:cNvPr id="21" name="直線コネクタ 20"/>
            <p:cNvCxnSpPr/>
            <p:nvPr/>
          </p:nvCxnSpPr>
          <p:spPr bwMode="auto">
            <a:xfrm>
              <a:off x="5004048" y="2852936"/>
              <a:ext cx="3456384" cy="0"/>
            </a:xfrm>
            <a:prstGeom prst="line">
              <a:avLst/>
            </a:prstGeom>
            <a:solidFill>
              <a:schemeClr val="bg1"/>
            </a:solidFill>
            <a:ln w="38100" cap="rnd" cmpd="sng" algn="ctr">
              <a:solidFill>
                <a:schemeClr val="bg1"/>
              </a:solidFill>
              <a:prstDash val="solid"/>
              <a:round/>
              <a:headEnd type="none" w="med" len="med"/>
              <a:tailEnd type="none" w="med" len="med"/>
            </a:ln>
            <a:effectLst/>
          </p:spPr>
        </p:cxnSp>
      </p:grpSp>
      <p:sp>
        <p:nvSpPr>
          <p:cNvPr id="23" name="テキスト ボックス 22"/>
          <p:cNvSpPr txBox="1"/>
          <p:nvPr/>
        </p:nvSpPr>
        <p:spPr>
          <a:xfrm>
            <a:off x="1405040" y="4293096"/>
            <a:ext cx="3512500" cy="230832"/>
          </a:xfrm>
          <a:prstGeom prst="rect">
            <a:avLst/>
          </a:prstGeom>
          <a:noFill/>
        </p:spPr>
        <p:txBody>
          <a:bodyPr wrap="none" rtlCol="0">
            <a:spAutoFit/>
          </a:bodyPr>
          <a:lstStyle/>
          <a:p>
            <a:r>
              <a:rPr kumimoji="1" lang="ja-JP" altLang="en-US" sz="900" dirty="0" smtClean="0">
                <a:solidFill>
                  <a:schemeClr val="bg1"/>
                </a:solidFill>
                <a:latin typeface="+mn-lt"/>
                <a:ea typeface="+mn-ea"/>
              </a:rPr>
              <a:t>コンテンツ　　　データ　　　　 プロセス</a:t>
            </a:r>
            <a:r>
              <a:rPr lang="ja-JP" altLang="en-US" sz="900" dirty="0" smtClean="0">
                <a:solidFill>
                  <a:schemeClr val="bg1"/>
                </a:solidFill>
                <a:latin typeface="+mn-lt"/>
                <a:ea typeface="+mn-ea"/>
              </a:rPr>
              <a:t>　  トランザクション</a:t>
            </a:r>
            <a:endParaRPr kumimoji="1" lang="en-US" altLang="ja-JP" sz="900" dirty="0" smtClean="0">
              <a:solidFill>
                <a:schemeClr val="bg1"/>
              </a:solidFill>
              <a:latin typeface="+mn-lt"/>
              <a:ea typeface="+mn-ea"/>
            </a:endParaRPr>
          </a:p>
        </p:txBody>
      </p:sp>
      <p:sp>
        <p:nvSpPr>
          <p:cNvPr id="24" name="テキスト ボックス 23"/>
          <p:cNvSpPr txBox="1"/>
          <p:nvPr/>
        </p:nvSpPr>
        <p:spPr>
          <a:xfrm>
            <a:off x="2275002" y="4509120"/>
            <a:ext cx="1569660" cy="230832"/>
          </a:xfrm>
          <a:prstGeom prst="rect">
            <a:avLst/>
          </a:prstGeom>
          <a:noFill/>
        </p:spPr>
        <p:txBody>
          <a:bodyPr wrap="none" rtlCol="0">
            <a:spAutoFit/>
          </a:bodyPr>
          <a:lstStyle/>
          <a:p>
            <a:r>
              <a:rPr kumimoji="1" lang="ja-JP" altLang="en-US" sz="900" dirty="0" smtClean="0">
                <a:solidFill>
                  <a:schemeClr val="bg1"/>
                </a:solidFill>
                <a:latin typeface="+mn-lt"/>
                <a:ea typeface="+mn-ea"/>
              </a:rPr>
              <a:t>アプリケーションのタイプ</a:t>
            </a:r>
            <a:endParaRPr kumimoji="1" lang="en-US" altLang="ja-JP" sz="900" dirty="0" smtClean="0">
              <a:solidFill>
                <a:schemeClr val="bg1"/>
              </a:solidFill>
              <a:latin typeface="+mn-lt"/>
              <a:ea typeface="+mn-ea"/>
            </a:endParaRPr>
          </a:p>
        </p:txBody>
      </p:sp>
      <p:sp>
        <p:nvSpPr>
          <p:cNvPr id="25" name="テキスト ボックス 24"/>
          <p:cNvSpPr txBox="1"/>
          <p:nvPr/>
        </p:nvSpPr>
        <p:spPr>
          <a:xfrm rot="16200000">
            <a:off x="159369" y="2953544"/>
            <a:ext cx="1107996" cy="230832"/>
          </a:xfrm>
          <a:prstGeom prst="rect">
            <a:avLst/>
          </a:prstGeom>
          <a:noFill/>
        </p:spPr>
        <p:txBody>
          <a:bodyPr wrap="none" rtlCol="0">
            <a:spAutoFit/>
          </a:bodyPr>
          <a:lstStyle/>
          <a:p>
            <a:r>
              <a:rPr kumimoji="1" lang="ja-JP" altLang="en-US" sz="900" dirty="0" smtClean="0">
                <a:solidFill>
                  <a:schemeClr val="bg1"/>
                </a:solidFill>
                <a:latin typeface="+mn-lt"/>
                <a:ea typeface="+mn-ea"/>
              </a:rPr>
              <a:t>ユーザーのタイプ</a:t>
            </a:r>
            <a:endParaRPr kumimoji="1" lang="en-US" altLang="ja-JP" sz="900" dirty="0" smtClean="0">
              <a:solidFill>
                <a:schemeClr val="bg1"/>
              </a:solidFill>
              <a:latin typeface="+mn-lt"/>
              <a:ea typeface="+mn-ea"/>
            </a:endParaRPr>
          </a:p>
        </p:txBody>
      </p:sp>
      <p:sp>
        <p:nvSpPr>
          <p:cNvPr id="22" name="正方形/長方形 21"/>
          <p:cNvSpPr/>
          <p:nvPr/>
        </p:nvSpPr>
        <p:spPr bwMode="auto">
          <a:xfrm>
            <a:off x="1907704" y="2420888"/>
            <a:ext cx="2290647" cy="1512168"/>
          </a:xfrm>
          <a:prstGeom prst="rect">
            <a:avLst/>
          </a:prstGeom>
          <a:solidFill>
            <a:schemeClr val="accent2">
              <a:alpha val="8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mn-lt"/>
              <a:ea typeface="+mn-ea"/>
            </a:endParaRPr>
          </a:p>
        </p:txBody>
      </p:sp>
      <p:sp>
        <p:nvSpPr>
          <p:cNvPr id="26" name="正方形/長方形 25"/>
          <p:cNvSpPr/>
          <p:nvPr/>
        </p:nvSpPr>
        <p:spPr bwMode="auto">
          <a:xfrm>
            <a:off x="467544" y="4941168"/>
            <a:ext cx="4648571" cy="661871"/>
          </a:xfrm>
          <a:prstGeom prst="rect">
            <a:avLst/>
          </a:prstGeom>
          <a:solidFill>
            <a:schemeClr val="accent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400" b="0" i="0" u="none" strike="noStrike" cap="none" normalizeH="0" dirty="0" smtClean="0">
                <a:ln>
                  <a:noFill/>
                </a:ln>
                <a:solidFill>
                  <a:schemeClr val="bg1"/>
                </a:solidFill>
                <a:effectLst/>
                <a:latin typeface="+mn-lt"/>
                <a:ea typeface="+mn-ea"/>
              </a:rPr>
              <a:t>Excel </a:t>
            </a:r>
            <a:r>
              <a:rPr kumimoji="0" lang="ja-JP" altLang="en-US" sz="2400" b="0" i="0" u="none" strike="noStrike" cap="none" normalizeH="0" dirty="0" smtClean="0">
                <a:ln>
                  <a:noFill/>
                </a:ln>
                <a:solidFill>
                  <a:schemeClr val="bg1"/>
                </a:solidFill>
                <a:effectLst/>
                <a:latin typeface="+mn-lt"/>
                <a:ea typeface="+mn-ea"/>
              </a:rPr>
              <a:t>以上、全社システム以下</a:t>
            </a:r>
          </a:p>
        </p:txBody>
      </p:sp>
      <p:sp>
        <p:nvSpPr>
          <p:cNvPr id="27" name="正方形/長方形 26"/>
          <p:cNvSpPr/>
          <p:nvPr/>
        </p:nvSpPr>
        <p:spPr bwMode="auto">
          <a:xfrm>
            <a:off x="5292080" y="1556792"/>
            <a:ext cx="3384376" cy="1165927"/>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spcBef>
                <a:spcPct val="20000"/>
              </a:spcBef>
            </a:pPr>
            <a:r>
              <a:rPr kumimoji="0" lang="ja-JP" altLang="en-US" sz="1600" dirty="0">
                <a:solidFill>
                  <a:schemeClr val="bg1"/>
                </a:solidFill>
              </a:rPr>
              <a:t>全社規模の基幹システムであればコストをかけてシステムを開発できる</a:t>
            </a:r>
          </a:p>
        </p:txBody>
      </p:sp>
      <p:sp>
        <p:nvSpPr>
          <p:cNvPr id="29" name="正方形/長方形 28"/>
          <p:cNvSpPr/>
          <p:nvPr/>
        </p:nvSpPr>
        <p:spPr bwMode="auto">
          <a:xfrm>
            <a:off x="5292080" y="2794727"/>
            <a:ext cx="3384376" cy="2808312"/>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ja-JP" altLang="en-US" sz="1600" dirty="0">
                <a:solidFill>
                  <a:schemeClr val="bg1"/>
                </a:solidFill>
              </a:rPr>
              <a:t>部門レベルでは、コストをかけられない一方で変化の速度が速いため、改修が頻繁に起こるため、</a:t>
            </a:r>
            <a:r>
              <a:rPr lang="en-US" altLang="ja-JP" sz="1600" dirty="0">
                <a:solidFill>
                  <a:schemeClr val="bg1"/>
                </a:solidFill>
              </a:rPr>
              <a:t>IT</a:t>
            </a:r>
            <a:r>
              <a:rPr lang="ja-JP" altLang="en-US" sz="1600" dirty="0">
                <a:solidFill>
                  <a:schemeClr val="bg1"/>
                </a:solidFill>
              </a:rPr>
              <a:t>部門も</a:t>
            </a:r>
            <a:r>
              <a:rPr lang="en-US" altLang="ja-JP" sz="1600" dirty="0" err="1">
                <a:solidFill>
                  <a:schemeClr val="bg1"/>
                </a:solidFill>
              </a:rPr>
              <a:t>SIer</a:t>
            </a:r>
            <a:r>
              <a:rPr lang="ja-JP" altLang="en-US" sz="1600" dirty="0">
                <a:solidFill>
                  <a:schemeClr val="bg1"/>
                </a:solidFill>
              </a:rPr>
              <a:t>も対応しにくい。</a:t>
            </a:r>
            <a:endParaRPr lang="en-US" altLang="ja-JP" sz="1600" dirty="0">
              <a:solidFill>
                <a:schemeClr val="bg1"/>
              </a:solidFill>
            </a:endParaRPr>
          </a:p>
          <a:p>
            <a:r>
              <a:rPr lang="ja-JP" altLang="en-US" sz="1600" dirty="0">
                <a:solidFill>
                  <a:schemeClr val="bg1"/>
                </a:solidFill>
              </a:rPr>
              <a:t>このためユーザーが自分で作る必要があるが、一から作るのは大変なため、何からのツールが必要。</a:t>
            </a:r>
            <a:endParaRPr lang="en-US" altLang="ja-JP" sz="1600" dirty="0">
              <a:solidFill>
                <a:schemeClr val="bg1"/>
              </a:solidFill>
            </a:endParaRPr>
          </a:p>
          <a:p>
            <a:endParaRPr lang="en-US" altLang="ja-JP" sz="1600" dirty="0">
              <a:solidFill>
                <a:schemeClr val="bg1"/>
              </a:solidFill>
            </a:endParaRPr>
          </a:p>
          <a:p>
            <a:r>
              <a:rPr lang="ja-JP" altLang="en-US" sz="1600" dirty="0" smtClean="0">
                <a:solidFill>
                  <a:schemeClr val="bg1"/>
                </a:solidFill>
              </a:rPr>
              <a:t>→ </a:t>
            </a:r>
            <a:r>
              <a:rPr lang="en-US" altLang="ja-JP" sz="1600" dirty="0" smtClean="0">
                <a:solidFill>
                  <a:schemeClr val="bg1"/>
                </a:solidFill>
              </a:rPr>
              <a:t>Notes</a:t>
            </a:r>
            <a:r>
              <a:rPr lang="ja-JP" altLang="en-US" sz="1600" dirty="0" smtClean="0">
                <a:solidFill>
                  <a:schemeClr val="bg1"/>
                </a:solidFill>
              </a:rPr>
              <a:t>のマクロ</a:t>
            </a:r>
            <a:endParaRPr lang="en-US" altLang="ja-JP" sz="1600" dirty="0">
              <a:solidFill>
                <a:schemeClr val="bg1"/>
              </a:solidFill>
            </a:endParaRPr>
          </a:p>
          <a:p>
            <a:r>
              <a:rPr lang="ja-JP" altLang="en-US" sz="1600" dirty="0" smtClean="0">
                <a:solidFill>
                  <a:schemeClr val="bg1"/>
                </a:solidFill>
              </a:rPr>
              <a:t>→ </a:t>
            </a:r>
            <a:r>
              <a:rPr lang="en-US" altLang="ja-JP" sz="1600" dirty="0" smtClean="0">
                <a:solidFill>
                  <a:schemeClr val="bg1"/>
                </a:solidFill>
              </a:rPr>
              <a:t>Excel/Access</a:t>
            </a:r>
            <a:endParaRPr lang="en-US" altLang="ja-JP" sz="1600" dirty="0">
              <a:solidFill>
                <a:schemeClr val="bg1"/>
              </a:solidFill>
            </a:endParaRPr>
          </a:p>
        </p:txBody>
      </p:sp>
    </p:spTree>
    <p:extLst>
      <p:ext uri="{BB962C8B-B14F-4D97-AF65-F5344CB8AC3E}">
        <p14:creationId xmlns:p14="http://schemas.microsoft.com/office/powerpoint/2010/main" val="161760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 calcmode="lin" valueType="num">
                                      <p:cBhvr additive="base">
                                        <p:cTn id="14" dur="500" fill="hold"/>
                                        <p:tgtEl>
                                          <p:spTgt spid="26"/>
                                        </p:tgtEl>
                                        <p:attrNameLst>
                                          <p:attrName>ppt_x</p:attrName>
                                        </p:attrNameLst>
                                      </p:cBhvr>
                                      <p:tavLst>
                                        <p:tav tm="0">
                                          <p:val>
                                            <p:strVal val="#ppt_x"/>
                                          </p:val>
                                        </p:tav>
                                        <p:tav tm="100000">
                                          <p:val>
                                            <p:strVal val="#ppt_x"/>
                                          </p:val>
                                        </p:tav>
                                      </p:tavLst>
                                    </p:anim>
                                    <p:anim calcmode="lin" valueType="num">
                                      <p:cBhvr additive="base">
                                        <p:cTn id="1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Effect transition="in" filter="fad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6" grpId="0" animBg="1"/>
      <p:bldP spid="27" grpId="0" animBg="1"/>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アプリ開発基盤としての </a:t>
            </a:r>
            <a:r>
              <a:rPr kumimoji="1" lang="en-US" altLang="ja-JP" dirty="0" smtClean="0"/>
              <a:t>Lotus Notes</a:t>
            </a:r>
            <a:endParaRPr kumimoji="1" lang="ja-JP" altLang="en-US" dirty="0"/>
          </a:p>
        </p:txBody>
      </p:sp>
      <p:sp>
        <p:nvSpPr>
          <p:cNvPr id="4" name="角丸四角形 3"/>
          <p:cNvSpPr/>
          <p:nvPr/>
        </p:nvSpPr>
        <p:spPr bwMode="auto">
          <a:xfrm>
            <a:off x="395536" y="1124744"/>
            <a:ext cx="8364063" cy="720080"/>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dirty="0" smtClean="0">
                <a:solidFill>
                  <a:schemeClr val="bg1"/>
                </a:solidFill>
                <a:latin typeface="+mn-lt"/>
                <a:ea typeface="+mn-ea"/>
              </a:rPr>
              <a:t>グループウェア＝グループ内</a:t>
            </a:r>
            <a:r>
              <a:rPr lang="ja-JP" altLang="en-US" dirty="0">
                <a:solidFill>
                  <a:schemeClr val="bg1"/>
                </a:solidFill>
                <a:latin typeface="+mn-lt"/>
                <a:ea typeface="+mn-ea"/>
              </a:rPr>
              <a:t>での情報共有、コミュニケーション、コラボレーションを支援するソフトウェアスイート</a:t>
            </a:r>
            <a:endParaRPr lang="en-US" altLang="ja-JP" dirty="0">
              <a:solidFill>
                <a:schemeClr val="bg1"/>
              </a:solidFill>
              <a:latin typeface="+mn-lt"/>
              <a:ea typeface="+mn-ea"/>
            </a:endParaRPr>
          </a:p>
        </p:txBody>
      </p:sp>
      <p:sp>
        <p:nvSpPr>
          <p:cNvPr id="10" name="角丸四角形 9"/>
          <p:cNvSpPr/>
          <p:nvPr/>
        </p:nvSpPr>
        <p:spPr bwMode="auto">
          <a:xfrm>
            <a:off x="3706789" y="1988840"/>
            <a:ext cx="5052810" cy="2088232"/>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ja-JP" altLang="en-US" sz="1600">
                <a:solidFill>
                  <a:schemeClr val="bg1"/>
                </a:solidFill>
                <a:latin typeface="+mn-lt"/>
                <a:ea typeface="+mn-ea"/>
              </a:rPr>
              <a:t>様々なコミュニケーション機能をワンパッケージ化</a:t>
            </a:r>
            <a:endParaRPr lang="en-US" altLang="ja-JP" sz="1600">
              <a:solidFill>
                <a:schemeClr val="bg1"/>
              </a:solidFill>
              <a:latin typeface="+mn-lt"/>
              <a:ea typeface="+mn-ea"/>
            </a:endParaRPr>
          </a:p>
        </p:txBody>
      </p:sp>
      <p:sp>
        <p:nvSpPr>
          <p:cNvPr id="5" name="角丸四角形 4"/>
          <p:cNvSpPr/>
          <p:nvPr/>
        </p:nvSpPr>
        <p:spPr bwMode="auto">
          <a:xfrm>
            <a:off x="4670424" y="2441141"/>
            <a:ext cx="1440160" cy="648072"/>
          </a:xfrm>
          <a:prstGeom prst="roundRect">
            <a:avLst>
              <a:gd name="adj" fmla="val 0"/>
            </a:avLst>
          </a:prstGeom>
          <a:solidFill>
            <a:schemeClr val="accent6">
              <a:lumMod val="75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lang="ja-JP" altLang="en-US" sz="1600">
                <a:solidFill>
                  <a:schemeClr val="bg1"/>
                </a:solidFill>
              </a:rPr>
              <a:t>電子メール</a:t>
            </a:r>
            <a:endParaRPr lang="ja-JP" altLang="en-US" sz="1600" dirty="0">
              <a:solidFill>
                <a:schemeClr val="bg1"/>
              </a:solidFill>
            </a:endParaRPr>
          </a:p>
        </p:txBody>
      </p:sp>
      <p:sp>
        <p:nvSpPr>
          <p:cNvPr id="6" name="角丸四角形 5"/>
          <p:cNvSpPr/>
          <p:nvPr/>
        </p:nvSpPr>
        <p:spPr bwMode="auto">
          <a:xfrm>
            <a:off x="7092281" y="3212976"/>
            <a:ext cx="1440160" cy="648072"/>
          </a:xfrm>
          <a:prstGeom prst="roundRect">
            <a:avLst>
              <a:gd name="adj" fmla="val 0"/>
            </a:avLst>
          </a:prstGeom>
          <a:solidFill>
            <a:schemeClr val="accent6">
              <a:lumMod val="75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lang="en-US" altLang="ja-JP" sz="1600" dirty="0">
                <a:solidFill>
                  <a:schemeClr val="bg1"/>
                </a:solidFill>
              </a:rPr>
              <a:t>BBS</a:t>
            </a:r>
          </a:p>
          <a:p>
            <a:pPr algn="ctr">
              <a:spcBef>
                <a:spcPts val="0"/>
              </a:spcBef>
            </a:pPr>
            <a:r>
              <a:rPr lang="ja-JP" altLang="en-US" sz="1600" dirty="0">
                <a:solidFill>
                  <a:schemeClr val="bg1"/>
                </a:solidFill>
              </a:rPr>
              <a:t>電子会議室</a:t>
            </a:r>
          </a:p>
        </p:txBody>
      </p:sp>
      <p:sp>
        <p:nvSpPr>
          <p:cNvPr id="7" name="角丸四角形 6"/>
          <p:cNvSpPr/>
          <p:nvPr/>
        </p:nvSpPr>
        <p:spPr bwMode="auto">
          <a:xfrm>
            <a:off x="3923929" y="3195448"/>
            <a:ext cx="1440160" cy="648072"/>
          </a:xfrm>
          <a:prstGeom prst="roundRect">
            <a:avLst>
              <a:gd name="adj" fmla="val 0"/>
            </a:avLst>
          </a:prstGeom>
          <a:solidFill>
            <a:schemeClr val="accent6">
              <a:lumMod val="75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lang="ja-JP" altLang="en-US" sz="1600">
                <a:solidFill>
                  <a:schemeClr val="bg1"/>
                </a:solidFill>
              </a:rPr>
              <a:t>ライブラリ</a:t>
            </a:r>
            <a:endParaRPr lang="ja-JP" altLang="en-US" sz="1600" dirty="0">
              <a:solidFill>
                <a:schemeClr val="bg1"/>
              </a:solidFill>
            </a:endParaRPr>
          </a:p>
        </p:txBody>
      </p:sp>
      <p:sp>
        <p:nvSpPr>
          <p:cNvPr id="8" name="角丸四角形 7"/>
          <p:cNvSpPr/>
          <p:nvPr/>
        </p:nvSpPr>
        <p:spPr bwMode="auto">
          <a:xfrm>
            <a:off x="6312769" y="2441141"/>
            <a:ext cx="1440160" cy="648072"/>
          </a:xfrm>
          <a:prstGeom prst="roundRect">
            <a:avLst>
              <a:gd name="adj" fmla="val 0"/>
            </a:avLst>
          </a:prstGeom>
          <a:solidFill>
            <a:schemeClr val="accent6">
              <a:lumMod val="75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ts val="0"/>
              </a:spcBef>
            </a:pPr>
            <a:r>
              <a:rPr lang="ja-JP" altLang="en-US" sz="1600">
                <a:solidFill>
                  <a:schemeClr val="bg1"/>
                </a:solidFill>
              </a:rPr>
              <a:t>スケジューラ</a:t>
            </a:r>
            <a:endParaRPr lang="ja-JP" altLang="en-US" sz="1600" dirty="0">
              <a:solidFill>
                <a:schemeClr val="bg1"/>
              </a:solidFill>
            </a:endParaRPr>
          </a:p>
        </p:txBody>
      </p:sp>
      <p:sp>
        <p:nvSpPr>
          <p:cNvPr id="9" name="角丸四角形 8"/>
          <p:cNvSpPr/>
          <p:nvPr/>
        </p:nvSpPr>
        <p:spPr bwMode="auto">
          <a:xfrm>
            <a:off x="5508105" y="3195448"/>
            <a:ext cx="1440160" cy="648072"/>
          </a:xfrm>
          <a:prstGeom prst="roundRect">
            <a:avLst>
              <a:gd name="adj" fmla="val 0"/>
            </a:avLst>
          </a:prstGeom>
          <a:solidFill>
            <a:schemeClr val="accent6">
              <a:lumMod val="75000"/>
            </a:schemeClr>
          </a:solidFill>
          <a:ln>
            <a:headEnd type="none" w="med" len="med"/>
            <a:tailEnd type="none" w="med" len="med"/>
          </a:ln>
          <a:effectLst/>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algn="ctr"/>
            <a:r>
              <a:rPr lang="ja-JP" altLang="en-US" sz="1600" dirty="0">
                <a:solidFill>
                  <a:schemeClr val="bg1"/>
                </a:solidFill>
              </a:rPr>
              <a:t>ワークフロー</a:t>
            </a:r>
          </a:p>
          <a:p>
            <a:pPr algn="ctr"/>
            <a:r>
              <a:rPr lang="ja-JP" altLang="en-US" sz="1600" dirty="0">
                <a:solidFill>
                  <a:schemeClr val="bg1"/>
                </a:solidFill>
              </a:rPr>
              <a:t>（電子決裁）</a:t>
            </a:r>
          </a:p>
        </p:txBody>
      </p:sp>
      <p:sp>
        <p:nvSpPr>
          <p:cNvPr id="11" name="角丸四角形 10"/>
          <p:cNvSpPr/>
          <p:nvPr/>
        </p:nvSpPr>
        <p:spPr bwMode="auto">
          <a:xfrm>
            <a:off x="419573" y="1988840"/>
            <a:ext cx="2136204" cy="864096"/>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ja-JP" altLang="en-US" sz="1600" dirty="0">
                <a:solidFill>
                  <a:schemeClr val="bg1"/>
                </a:solidFill>
                <a:latin typeface="+mn-lt"/>
                <a:ea typeface="+mn-ea"/>
              </a:rPr>
              <a:t>グループウェアのアイデアは</a:t>
            </a:r>
            <a:r>
              <a:rPr lang="en-US" altLang="ja-JP" sz="1600" dirty="0">
                <a:solidFill>
                  <a:schemeClr val="bg1"/>
                </a:solidFill>
                <a:latin typeface="+mn-lt"/>
                <a:ea typeface="+mn-ea"/>
              </a:rPr>
              <a:t>1960</a:t>
            </a:r>
            <a:r>
              <a:rPr lang="ja-JP" altLang="en-US" sz="1600" dirty="0">
                <a:solidFill>
                  <a:schemeClr val="bg1"/>
                </a:solidFill>
                <a:latin typeface="+mn-lt"/>
                <a:ea typeface="+mn-ea"/>
              </a:rPr>
              <a:t>年代末からあった</a:t>
            </a:r>
            <a:endParaRPr lang="en-US" altLang="ja-JP" sz="1600" dirty="0">
              <a:solidFill>
                <a:schemeClr val="bg1"/>
              </a:solidFill>
              <a:latin typeface="+mn-lt"/>
              <a:ea typeface="+mn-ea"/>
            </a:endParaRPr>
          </a:p>
        </p:txBody>
      </p:sp>
      <p:sp>
        <p:nvSpPr>
          <p:cNvPr id="12" name="角丸四角形 11"/>
          <p:cNvSpPr/>
          <p:nvPr/>
        </p:nvSpPr>
        <p:spPr bwMode="auto">
          <a:xfrm>
            <a:off x="419573" y="2924944"/>
            <a:ext cx="2136204" cy="1152128"/>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ja-JP" sz="1600" dirty="0">
                <a:solidFill>
                  <a:schemeClr val="bg1"/>
                </a:solidFill>
                <a:latin typeface="+mn-lt"/>
                <a:ea typeface="+mn-ea"/>
              </a:rPr>
              <a:t>PC</a:t>
            </a:r>
            <a:r>
              <a:rPr lang="ja-JP" altLang="en-US" sz="1600" dirty="0">
                <a:solidFill>
                  <a:schemeClr val="bg1"/>
                </a:solidFill>
                <a:latin typeface="+mn-lt"/>
                <a:ea typeface="+mn-ea"/>
              </a:rPr>
              <a:t>の普及により情報量が増大し、情報の効率的共有へのニーズが増した</a:t>
            </a:r>
            <a:endParaRPr lang="en-US" altLang="ja-JP" sz="1600" dirty="0">
              <a:solidFill>
                <a:schemeClr val="bg1"/>
              </a:solidFill>
              <a:latin typeface="+mn-lt"/>
              <a:ea typeface="+mn-ea"/>
            </a:endParaRPr>
          </a:p>
        </p:txBody>
      </p:sp>
      <p:sp>
        <p:nvSpPr>
          <p:cNvPr id="13" name="右矢印 12"/>
          <p:cNvSpPr/>
          <p:nvPr/>
        </p:nvSpPr>
        <p:spPr bwMode="auto">
          <a:xfrm>
            <a:off x="2627785" y="2456892"/>
            <a:ext cx="1008112" cy="1152128"/>
          </a:xfrm>
          <a:prstGeom prst="rightArrow">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lang="ja-JP" altLang="en-US">
              <a:solidFill>
                <a:schemeClr val="bg1"/>
              </a:solidFill>
              <a:latin typeface="+mn-lt"/>
              <a:ea typeface="+mn-ea"/>
            </a:endParaRPr>
          </a:p>
        </p:txBody>
      </p:sp>
      <p:grpSp>
        <p:nvGrpSpPr>
          <p:cNvPr id="14" name="グループ化 13"/>
          <p:cNvGrpSpPr/>
          <p:nvPr/>
        </p:nvGrpSpPr>
        <p:grpSpPr>
          <a:xfrm>
            <a:off x="395537" y="4270966"/>
            <a:ext cx="6834027" cy="742950"/>
            <a:chOff x="395537" y="4270966"/>
            <a:chExt cx="6834027" cy="74295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4270966"/>
              <a:ext cx="2714625"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3059833" y="4411608"/>
              <a:ext cx="4169731" cy="461665"/>
            </a:xfrm>
            <a:prstGeom prst="rect">
              <a:avLst/>
            </a:prstGeom>
            <a:noFill/>
          </p:spPr>
          <p:txBody>
            <a:bodyPr wrap="none" rtlCol="0">
              <a:spAutoFit/>
            </a:bodyPr>
            <a:lstStyle/>
            <a:p>
              <a:pPr algn="ctr"/>
              <a:r>
                <a:rPr lang="en-US" altLang="ja-JP" sz="2400" dirty="0">
                  <a:latin typeface="+mn-lt"/>
                  <a:ea typeface="+mn-ea"/>
                </a:rPr>
                <a:t>(1989)</a:t>
              </a:r>
              <a:r>
                <a:rPr lang="ja-JP" altLang="en-US" sz="2400" dirty="0" smtClean="0">
                  <a:latin typeface="+mn-lt"/>
                  <a:ea typeface="+mn-ea"/>
                </a:rPr>
                <a:t>＝インターネット直前</a:t>
              </a:r>
              <a:endParaRPr lang="ja-JP" altLang="en-US" sz="2400" dirty="0">
                <a:latin typeface="+mn-lt"/>
                <a:ea typeface="+mn-ea"/>
              </a:endParaRPr>
            </a:p>
          </p:txBody>
        </p:sp>
      </p:grpSp>
      <p:sp>
        <p:nvSpPr>
          <p:cNvPr id="17" name="角丸四角形 16"/>
          <p:cNvSpPr/>
          <p:nvPr/>
        </p:nvSpPr>
        <p:spPr bwMode="auto">
          <a:xfrm>
            <a:off x="419573" y="5157192"/>
            <a:ext cx="2136204" cy="1152128"/>
          </a:xfrm>
          <a:prstGeom prst="roundRect">
            <a:avLst>
              <a:gd name="adj" fmla="val 0"/>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dirty="0" smtClean="0">
                <a:solidFill>
                  <a:schemeClr val="bg1"/>
                </a:solidFill>
                <a:latin typeface="+mn-lt"/>
                <a:ea typeface="+mn-ea"/>
              </a:rPr>
              <a:t>当時</a:t>
            </a:r>
            <a:r>
              <a:rPr lang="en-US" altLang="ja-JP" dirty="0" smtClean="0">
                <a:solidFill>
                  <a:schemeClr val="bg1"/>
                </a:solidFill>
                <a:latin typeface="+mn-lt"/>
                <a:ea typeface="+mn-ea"/>
              </a:rPr>
              <a:t>Lotus </a:t>
            </a:r>
            <a:r>
              <a:rPr lang="en-US" altLang="ja-JP" dirty="0">
                <a:solidFill>
                  <a:schemeClr val="bg1"/>
                </a:solidFill>
                <a:latin typeface="+mn-lt"/>
                <a:ea typeface="+mn-ea"/>
              </a:rPr>
              <a:t>Notes</a:t>
            </a:r>
            <a:r>
              <a:rPr lang="ja-JP" altLang="en-US" dirty="0">
                <a:solidFill>
                  <a:schemeClr val="bg1"/>
                </a:solidFill>
                <a:latin typeface="+mn-lt"/>
                <a:ea typeface="+mn-ea"/>
              </a:rPr>
              <a:t>が大企業に受け入れられた理由</a:t>
            </a:r>
            <a:endParaRPr lang="en-US" altLang="ja-JP" dirty="0">
              <a:solidFill>
                <a:schemeClr val="bg1"/>
              </a:solidFill>
              <a:latin typeface="+mn-lt"/>
              <a:ea typeface="+mn-ea"/>
            </a:endParaRPr>
          </a:p>
        </p:txBody>
      </p:sp>
      <p:sp>
        <p:nvSpPr>
          <p:cNvPr id="18" name="角丸四角形 17"/>
          <p:cNvSpPr/>
          <p:nvPr/>
        </p:nvSpPr>
        <p:spPr bwMode="auto">
          <a:xfrm>
            <a:off x="2649101" y="5157192"/>
            <a:ext cx="3015952" cy="1152128"/>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ja-JP" altLang="en-US" sz="1600" dirty="0">
                <a:solidFill>
                  <a:schemeClr val="bg1"/>
                </a:solidFill>
                <a:latin typeface="+mn-lt"/>
                <a:ea typeface="+mn-ea"/>
              </a:rPr>
              <a:t>細い回線でも効率的にレプリケーションを行うことができ、複数の拠点を持つ大企業にとって使い勝手が良かった</a:t>
            </a:r>
            <a:endParaRPr lang="en-US" altLang="ja-JP" sz="1600" dirty="0">
              <a:solidFill>
                <a:schemeClr val="bg1"/>
              </a:solidFill>
              <a:latin typeface="+mn-lt"/>
              <a:ea typeface="+mn-ea"/>
            </a:endParaRPr>
          </a:p>
        </p:txBody>
      </p:sp>
      <p:sp>
        <p:nvSpPr>
          <p:cNvPr id="19" name="角丸四角形 18"/>
          <p:cNvSpPr/>
          <p:nvPr/>
        </p:nvSpPr>
        <p:spPr bwMode="auto">
          <a:xfrm>
            <a:off x="5743648" y="5157192"/>
            <a:ext cx="3015952" cy="1152128"/>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ja-JP" altLang="en-US" sz="1600">
                <a:solidFill>
                  <a:schemeClr val="bg1"/>
                </a:solidFill>
                <a:latin typeface="+mn-lt"/>
                <a:ea typeface="+mn-ea"/>
              </a:rPr>
              <a:t>強力で柔軟なスクリプトにより、ワークフローを比較的簡単に作り込むことができた</a:t>
            </a:r>
            <a:endParaRPr lang="en-US" altLang="ja-JP" sz="1600">
              <a:solidFill>
                <a:schemeClr val="bg1"/>
              </a:solidFill>
              <a:latin typeface="+mn-lt"/>
              <a:ea typeface="+mn-ea"/>
            </a:endParaRPr>
          </a:p>
        </p:txBody>
      </p:sp>
      <p:sp>
        <p:nvSpPr>
          <p:cNvPr id="20" name="角丸四角形 19"/>
          <p:cNvSpPr/>
          <p:nvPr/>
        </p:nvSpPr>
        <p:spPr bwMode="auto">
          <a:xfrm>
            <a:off x="7251624" y="4210392"/>
            <a:ext cx="1507975" cy="864096"/>
          </a:xfrm>
          <a:prstGeom prst="roundRect">
            <a:avLst>
              <a:gd name="adj" fmla="val 0"/>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ja-JP" altLang="en-US" sz="1600" dirty="0" smtClean="0">
                <a:solidFill>
                  <a:schemeClr val="bg1"/>
                </a:solidFill>
                <a:latin typeface="+mn-lt"/>
                <a:ea typeface="+mn-ea"/>
              </a:rPr>
              <a:t>インターネットの商用利用開始は</a:t>
            </a:r>
            <a:r>
              <a:rPr lang="en-US" altLang="ja-JP" sz="1600" dirty="0" smtClean="0">
                <a:solidFill>
                  <a:schemeClr val="bg1"/>
                </a:solidFill>
                <a:latin typeface="+mn-lt"/>
                <a:ea typeface="+mn-ea"/>
              </a:rPr>
              <a:t>1988</a:t>
            </a:r>
            <a:r>
              <a:rPr lang="ja-JP" altLang="en-US" sz="1600" dirty="0" smtClean="0">
                <a:solidFill>
                  <a:schemeClr val="bg1"/>
                </a:solidFill>
                <a:latin typeface="+mn-lt"/>
                <a:ea typeface="+mn-ea"/>
              </a:rPr>
              <a:t>年</a:t>
            </a:r>
            <a:endParaRPr lang="en-US" altLang="ja-JP" sz="1600" dirty="0">
              <a:solidFill>
                <a:schemeClr val="bg1"/>
              </a:solidFill>
              <a:latin typeface="+mn-lt"/>
              <a:ea typeface="+mn-ea"/>
            </a:endParaRPr>
          </a:p>
        </p:txBody>
      </p:sp>
      <p:sp>
        <p:nvSpPr>
          <p:cNvPr id="3" name="星 10 2"/>
          <p:cNvSpPr/>
          <p:nvPr/>
        </p:nvSpPr>
        <p:spPr bwMode="auto">
          <a:xfrm rot="19733153">
            <a:off x="7834377" y="5615849"/>
            <a:ext cx="1139550" cy="720080"/>
          </a:xfrm>
          <a:prstGeom prst="star10">
            <a:avLst/>
          </a:prstGeom>
          <a:solidFill>
            <a:srgbClr val="C0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mn-lt"/>
                <a:ea typeface="+mn-ea"/>
              </a:rPr>
              <a:t>Lock-in</a:t>
            </a:r>
            <a:endParaRPr kumimoji="0" lang="ja-JP" altLang="en-US" sz="14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414948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left)">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p:cTn id="58" dur="500" fill="hold"/>
                                        <p:tgtEl>
                                          <p:spTgt spid="18"/>
                                        </p:tgtEl>
                                        <p:attrNameLst>
                                          <p:attrName>ppt_w</p:attrName>
                                        </p:attrNameLst>
                                      </p:cBhvr>
                                      <p:tavLst>
                                        <p:tav tm="0">
                                          <p:val>
                                            <p:fltVal val="0"/>
                                          </p:val>
                                        </p:tav>
                                        <p:tav tm="100000">
                                          <p:val>
                                            <p:strVal val="#ppt_w"/>
                                          </p:val>
                                        </p:tav>
                                      </p:tavLst>
                                    </p:anim>
                                    <p:anim calcmode="lin" valueType="num">
                                      <p:cBhvr>
                                        <p:cTn id="59" dur="500" fill="hold"/>
                                        <p:tgtEl>
                                          <p:spTgt spid="18"/>
                                        </p:tgtEl>
                                        <p:attrNameLst>
                                          <p:attrName>ppt_h</p:attrName>
                                        </p:attrNameLst>
                                      </p:cBhvr>
                                      <p:tavLst>
                                        <p:tav tm="0">
                                          <p:val>
                                            <p:fltVal val="0"/>
                                          </p:val>
                                        </p:tav>
                                        <p:tav tm="100000">
                                          <p:val>
                                            <p:strVal val="#ppt_h"/>
                                          </p:val>
                                        </p:tav>
                                      </p:tavLst>
                                    </p:anim>
                                    <p:animEffect transition="in" filter="fade">
                                      <p:cBhvr>
                                        <p:cTn id="60" dur="500"/>
                                        <p:tgtEl>
                                          <p:spTgt spid="18"/>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p:cTn id="63" dur="500" fill="hold"/>
                                        <p:tgtEl>
                                          <p:spTgt spid="19"/>
                                        </p:tgtEl>
                                        <p:attrNameLst>
                                          <p:attrName>ppt_w</p:attrName>
                                        </p:attrNameLst>
                                      </p:cBhvr>
                                      <p:tavLst>
                                        <p:tav tm="0">
                                          <p:val>
                                            <p:fltVal val="0"/>
                                          </p:val>
                                        </p:tav>
                                        <p:tav tm="100000">
                                          <p:val>
                                            <p:strVal val="#ppt_w"/>
                                          </p:val>
                                        </p:tav>
                                      </p:tavLst>
                                    </p:anim>
                                    <p:anim calcmode="lin" valueType="num">
                                      <p:cBhvr>
                                        <p:cTn id="64" dur="500" fill="hold"/>
                                        <p:tgtEl>
                                          <p:spTgt spid="19"/>
                                        </p:tgtEl>
                                        <p:attrNameLst>
                                          <p:attrName>ppt_h</p:attrName>
                                        </p:attrNameLst>
                                      </p:cBhvr>
                                      <p:tavLst>
                                        <p:tav tm="0">
                                          <p:val>
                                            <p:fltVal val="0"/>
                                          </p:val>
                                        </p:tav>
                                        <p:tav tm="100000">
                                          <p:val>
                                            <p:strVal val="#ppt_h"/>
                                          </p:val>
                                        </p:tav>
                                      </p:tavLst>
                                    </p:anim>
                                    <p:animEffect transition="in" filter="fade">
                                      <p:cBhvr>
                                        <p:cTn id="65" dur="500"/>
                                        <p:tgtEl>
                                          <p:spTgt spid="19"/>
                                        </p:tgtEl>
                                      </p:cBhvr>
                                    </p:animEffect>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grpId="0" nodeType="clickEffect">
                                  <p:stCondLst>
                                    <p:cond delay="0"/>
                                  </p:stCondLst>
                                  <p:childTnLst>
                                    <p:set>
                                      <p:cBhvr>
                                        <p:cTn id="69" dur="1" fill="hold">
                                          <p:stCondLst>
                                            <p:cond delay="0"/>
                                          </p:stCondLst>
                                        </p:cTn>
                                        <p:tgtEl>
                                          <p:spTgt spid="3"/>
                                        </p:tgtEl>
                                        <p:attrNameLst>
                                          <p:attrName>style.visibility</p:attrName>
                                        </p:attrNameLst>
                                      </p:cBhvr>
                                      <p:to>
                                        <p:strVal val="visible"/>
                                      </p:to>
                                    </p:set>
                                    <p:anim calcmode="lin" valueType="num">
                                      <p:cBhvr>
                                        <p:cTn id="70" dur="1000" fill="hold"/>
                                        <p:tgtEl>
                                          <p:spTgt spid="3"/>
                                        </p:tgtEl>
                                        <p:attrNameLst>
                                          <p:attrName>ppt_w</p:attrName>
                                        </p:attrNameLst>
                                      </p:cBhvr>
                                      <p:tavLst>
                                        <p:tav tm="0">
                                          <p:val>
                                            <p:fltVal val="0"/>
                                          </p:val>
                                        </p:tav>
                                        <p:tav tm="100000">
                                          <p:val>
                                            <p:strVal val="#ppt_w"/>
                                          </p:val>
                                        </p:tav>
                                      </p:tavLst>
                                    </p:anim>
                                    <p:anim calcmode="lin" valueType="num">
                                      <p:cBhvr>
                                        <p:cTn id="71" dur="1000" fill="hold"/>
                                        <p:tgtEl>
                                          <p:spTgt spid="3"/>
                                        </p:tgtEl>
                                        <p:attrNameLst>
                                          <p:attrName>ppt_h</p:attrName>
                                        </p:attrNameLst>
                                      </p:cBhvr>
                                      <p:tavLst>
                                        <p:tav tm="0">
                                          <p:val>
                                            <p:fltVal val="0"/>
                                          </p:val>
                                        </p:tav>
                                        <p:tav tm="100000">
                                          <p:val>
                                            <p:strVal val="#ppt_h"/>
                                          </p:val>
                                        </p:tav>
                                      </p:tavLst>
                                    </p:anim>
                                    <p:anim calcmode="lin" valueType="num">
                                      <p:cBhvr>
                                        <p:cTn id="72" dur="1000" fill="hold"/>
                                        <p:tgtEl>
                                          <p:spTgt spid="3"/>
                                        </p:tgtEl>
                                        <p:attrNameLst>
                                          <p:attrName>style.rotation</p:attrName>
                                        </p:attrNameLst>
                                      </p:cBhvr>
                                      <p:tavLst>
                                        <p:tav tm="0">
                                          <p:val>
                                            <p:fltVal val="90"/>
                                          </p:val>
                                        </p:tav>
                                        <p:tav tm="100000">
                                          <p:val>
                                            <p:fltVal val="0"/>
                                          </p:val>
                                        </p:tav>
                                      </p:tavLst>
                                    </p:anim>
                                    <p:animEffect transition="in" filter="fade">
                                      <p:cBhvr>
                                        <p:cTn id="73"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5" grpId="0" animBg="1"/>
      <p:bldP spid="6" grpId="0" animBg="1"/>
      <p:bldP spid="7" grpId="0" animBg="1"/>
      <p:bldP spid="8" grpId="0" animBg="1"/>
      <p:bldP spid="9" grpId="0" animBg="1"/>
      <p:bldP spid="11" grpId="0" animBg="1"/>
      <p:bldP spid="12" grpId="0" animBg="1"/>
      <p:bldP spid="13" grpId="0" animBg="1"/>
      <p:bldP spid="17" grpId="0" animBg="1"/>
      <p:bldP spid="18" grpId="0" animBg="1"/>
      <p:bldP spid="19" grpId="0" animBg="1"/>
      <p:bldP spid="20"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XaaS</a:t>
            </a:r>
            <a:r>
              <a:rPr lang="ja-JP" altLang="en-US" dirty="0" smtClean="0"/>
              <a:t>の多様化</a:t>
            </a:r>
            <a:endParaRPr kumimoji="1" lang="ja-JP" altLang="en-US" dirty="0"/>
          </a:p>
        </p:txBody>
      </p:sp>
      <p:sp>
        <p:nvSpPr>
          <p:cNvPr id="3" name="正方形/長方形 2"/>
          <p:cNvSpPr/>
          <p:nvPr/>
        </p:nvSpPr>
        <p:spPr bwMode="auto">
          <a:xfrm>
            <a:off x="323527" y="1268760"/>
            <a:ext cx="8632491"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latin typeface="+mn-lt"/>
                <a:ea typeface="+mn-ea"/>
              </a:rPr>
              <a:t>アプリケーション</a:t>
            </a:r>
            <a:endParaRPr kumimoji="0" lang="en-US" altLang="ja-JP" sz="1400" dirty="0" smtClean="0">
              <a:latin typeface="+mn-lt"/>
              <a:ea typeface="+mn-ea"/>
            </a:endParaRPr>
          </a:p>
        </p:txBody>
      </p:sp>
      <p:sp>
        <p:nvSpPr>
          <p:cNvPr id="4" name="正方形/長方形 3"/>
          <p:cNvSpPr/>
          <p:nvPr/>
        </p:nvSpPr>
        <p:spPr bwMode="auto">
          <a:xfrm>
            <a:off x="323527" y="2264462"/>
            <a:ext cx="8632491"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latin typeface="+mn-lt"/>
                <a:ea typeface="+mn-ea"/>
              </a:rPr>
              <a:t>ミドルウェア</a:t>
            </a:r>
            <a:endParaRPr kumimoji="0" lang="en-US" altLang="ja-JP" sz="1400" dirty="0" smtClean="0">
              <a:latin typeface="+mn-lt"/>
              <a:ea typeface="+mn-ea"/>
            </a:endParaRPr>
          </a:p>
        </p:txBody>
      </p:sp>
      <p:sp>
        <p:nvSpPr>
          <p:cNvPr id="5" name="正方形/長方形 4"/>
          <p:cNvSpPr/>
          <p:nvPr/>
        </p:nvSpPr>
        <p:spPr bwMode="auto">
          <a:xfrm>
            <a:off x="323527" y="3280958"/>
            <a:ext cx="8632491"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en-US" altLang="ja-JP" sz="1400" dirty="0" smtClean="0">
                <a:latin typeface="+mn-lt"/>
                <a:ea typeface="+mn-ea"/>
              </a:rPr>
              <a:t>OS</a:t>
            </a:r>
          </a:p>
        </p:txBody>
      </p:sp>
      <p:sp>
        <p:nvSpPr>
          <p:cNvPr id="6" name="正方形/長方形 5"/>
          <p:cNvSpPr/>
          <p:nvPr/>
        </p:nvSpPr>
        <p:spPr bwMode="auto">
          <a:xfrm>
            <a:off x="323527" y="4293096"/>
            <a:ext cx="8632491"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latin typeface="+mn-lt"/>
                <a:ea typeface="+mn-ea"/>
              </a:rPr>
              <a:t>ハードウェア</a:t>
            </a:r>
            <a:endParaRPr kumimoji="0" lang="en-US" altLang="ja-JP" sz="1400" dirty="0" smtClean="0">
              <a:latin typeface="+mn-lt"/>
              <a:ea typeface="+mn-ea"/>
            </a:endParaRPr>
          </a:p>
        </p:txBody>
      </p:sp>
      <p:sp>
        <p:nvSpPr>
          <p:cNvPr id="7" name="正方形/長方形 6"/>
          <p:cNvSpPr/>
          <p:nvPr/>
        </p:nvSpPr>
        <p:spPr bwMode="auto">
          <a:xfrm rot="16200000">
            <a:off x="752614" y="2888939"/>
            <a:ext cx="3672409" cy="720079"/>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400" dirty="0" err="1" smtClean="0">
                <a:solidFill>
                  <a:schemeClr val="bg1"/>
                </a:solidFill>
                <a:latin typeface="+mn-lt"/>
                <a:ea typeface="+mn-ea"/>
              </a:rPr>
              <a:t>SaaS</a:t>
            </a:r>
            <a:endParaRPr kumimoji="0" lang="en-US" altLang="ja-JP" sz="4400" dirty="0" smtClean="0">
              <a:solidFill>
                <a:schemeClr val="bg1"/>
              </a:solidFill>
              <a:latin typeface="+mn-lt"/>
              <a:ea typeface="+mn-ea"/>
            </a:endParaRPr>
          </a:p>
        </p:txBody>
      </p:sp>
      <p:sp>
        <p:nvSpPr>
          <p:cNvPr id="9" name="正方形/長方形 8"/>
          <p:cNvSpPr/>
          <p:nvPr/>
        </p:nvSpPr>
        <p:spPr bwMode="auto">
          <a:xfrm rot="16200000">
            <a:off x="5436098" y="3861048"/>
            <a:ext cx="1728192" cy="720079"/>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400" dirty="0" err="1">
                <a:solidFill>
                  <a:schemeClr val="bg1"/>
                </a:solidFill>
                <a:latin typeface="+mn-lt"/>
                <a:ea typeface="+mn-ea"/>
              </a:rPr>
              <a:t>I</a:t>
            </a:r>
            <a:r>
              <a:rPr kumimoji="0" lang="en-US" altLang="ja-JP" sz="4400" dirty="0" err="1" smtClean="0">
                <a:solidFill>
                  <a:schemeClr val="bg1"/>
                </a:solidFill>
                <a:latin typeface="+mn-lt"/>
                <a:ea typeface="+mn-ea"/>
              </a:rPr>
              <a:t>aaS</a:t>
            </a:r>
            <a:endParaRPr kumimoji="0" lang="en-US" altLang="ja-JP" sz="4400" dirty="0" smtClean="0">
              <a:solidFill>
                <a:schemeClr val="bg1"/>
              </a:solidFill>
              <a:latin typeface="+mn-lt"/>
              <a:ea typeface="+mn-ea"/>
            </a:endParaRPr>
          </a:p>
        </p:txBody>
      </p:sp>
      <p:sp>
        <p:nvSpPr>
          <p:cNvPr id="10" name="正方形/長方形 9"/>
          <p:cNvSpPr/>
          <p:nvPr/>
        </p:nvSpPr>
        <p:spPr bwMode="auto">
          <a:xfrm rot="16200000">
            <a:off x="2159733" y="3392996"/>
            <a:ext cx="2664296" cy="720079"/>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3200" dirty="0" smtClean="0">
                <a:solidFill>
                  <a:schemeClr val="bg1"/>
                </a:solidFill>
                <a:latin typeface="+mn-lt"/>
                <a:ea typeface="+mn-ea"/>
              </a:rPr>
              <a:t>Force.com</a:t>
            </a:r>
          </a:p>
        </p:txBody>
      </p:sp>
      <p:sp>
        <p:nvSpPr>
          <p:cNvPr id="11" name="正方形/長方形 10"/>
          <p:cNvSpPr/>
          <p:nvPr/>
        </p:nvSpPr>
        <p:spPr bwMode="auto">
          <a:xfrm>
            <a:off x="306832" y="5301208"/>
            <a:ext cx="8649187" cy="936104"/>
          </a:xfrm>
          <a:prstGeom prst="rect">
            <a:avLst/>
          </a:prstGeom>
          <a:solidFill>
            <a:schemeClr val="accent6">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400" dirty="0" smtClean="0">
                <a:solidFill>
                  <a:schemeClr val="bg1"/>
                </a:solidFill>
                <a:latin typeface="+mn-lt"/>
                <a:ea typeface="+mn-ea"/>
              </a:rPr>
              <a:t>様々な</a:t>
            </a:r>
            <a:r>
              <a:rPr kumimoji="0" lang="en-US" altLang="ja-JP" sz="2400" dirty="0" err="1" smtClean="0">
                <a:solidFill>
                  <a:schemeClr val="bg1"/>
                </a:solidFill>
                <a:latin typeface="+mn-lt"/>
                <a:ea typeface="+mn-ea"/>
              </a:rPr>
              <a:t>XaaS</a:t>
            </a:r>
            <a:r>
              <a:rPr kumimoji="0" lang="ja-JP" altLang="en-US" sz="2400" dirty="0" smtClean="0">
                <a:solidFill>
                  <a:schemeClr val="bg1"/>
                </a:solidFill>
                <a:latin typeface="+mn-lt"/>
                <a:ea typeface="+mn-ea"/>
              </a:rPr>
              <a:t>が考案され、従来の分類に収まらなくなった</a:t>
            </a:r>
            <a:endParaRPr kumimoji="0" lang="en-US" altLang="ja-JP" sz="2400" dirty="0" smtClean="0">
              <a:solidFill>
                <a:schemeClr val="bg1"/>
              </a:solidFill>
              <a:latin typeface="+mn-lt"/>
              <a:ea typeface="+mn-ea"/>
            </a:endParaRPr>
          </a:p>
        </p:txBody>
      </p:sp>
      <p:sp>
        <p:nvSpPr>
          <p:cNvPr id="21" name="正方形/長方形 20"/>
          <p:cNvSpPr/>
          <p:nvPr/>
        </p:nvSpPr>
        <p:spPr bwMode="auto">
          <a:xfrm rot="16200000">
            <a:off x="2807803" y="3104964"/>
            <a:ext cx="3240360" cy="720079"/>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000" dirty="0" err="1" smtClean="0">
                <a:solidFill>
                  <a:schemeClr val="bg1"/>
                </a:solidFill>
                <a:latin typeface="+mn-lt"/>
                <a:ea typeface="+mn-ea"/>
              </a:rPr>
              <a:t>BaaS</a:t>
            </a:r>
            <a:endParaRPr kumimoji="0" lang="en-US" altLang="ja-JP" sz="4000" dirty="0" smtClean="0">
              <a:solidFill>
                <a:schemeClr val="bg1"/>
              </a:solidFill>
              <a:latin typeface="+mn-lt"/>
              <a:ea typeface="+mn-ea"/>
            </a:endParaRPr>
          </a:p>
        </p:txBody>
      </p:sp>
      <p:sp>
        <p:nvSpPr>
          <p:cNvPr id="22" name="正方形/長方形 21"/>
          <p:cNvSpPr/>
          <p:nvPr/>
        </p:nvSpPr>
        <p:spPr bwMode="auto">
          <a:xfrm rot="16200000">
            <a:off x="4319972" y="3681028"/>
            <a:ext cx="2088231" cy="720079"/>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ts val="1600"/>
              </a:lnSpc>
              <a:spcBef>
                <a:spcPts val="0"/>
              </a:spcBef>
              <a:spcAft>
                <a:spcPct val="0"/>
              </a:spcAft>
              <a:buClrTx/>
              <a:buSzTx/>
              <a:buFontTx/>
              <a:buNone/>
              <a:tabLst/>
            </a:pPr>
            <a:r>
              <a:rPr kumimoji="0" lang="en-US" altLang="ja-JP" sz="2000" dirty="0" smtClean="0">
                <a:solidFill>
                  <a:schemeClr val="bg1"/>
                </a:solidFill>
                <a:latin typeface="+mn-lt"/>
                <a:ea typeface="+mn-ea"/>
              </a:rPr>
              <a:t>Amazon RDS</a:t>
            </a:r>
          </a:p>
          <a:p>
            <a:pPr marL="0" marR="0" indent="0" algn="ctr" defTabSz="914400" rtl="0" eaLnBrk="1" fontAlgn="base" latinLnBrk="0" hangingPunct="1">
              <a:lnSpc>
                <a:spcPts val="1600"/>
              </a:lnSpc>
              <a:spcBef>
                <a:spcPts val="0"/>
              </a:spcBef>
              <a:spcAft>
                <a:spcPct val="0"/>
              </a:spcAft>
              <a:buClrTx/>
              <a:buSzTx/>
              <a:buFontTx/>
              <a:buNone/>
              <a:tabLst/>
            </a:pPr>
            <a:r>
              <a:rPr kumimoji="0" lang="en-US" altLang="ja-JP" sz="2000" dirty="0" smtClean="0">
                <a:solidFill>
                  <a:schemeClr val="bg1"/>
                </a:solidFill>
                <a:latin typeface="+mn-lt"/>
                <a:ea typeface="+mn-ea"/>
              </a:rPr>
              <a:t>Database.com</a:t>
            </a:r>
          </a:p>
        </p:txBody>
      </p:sp>
      <p:sp>
        <p:nvSpPr>
          <p:cNvPr id="14" name="正方形/長方形 13"/>
          <p:cNvSpPr/>
          <p:nvPr/>
        </p:nvSpPr>
        <p:spPr bwMode="auto">
          <a:xfrm rot="16200000">
            <a:off x="6876257" y="4365103"/>
            <a:ext cx="720079" cy="720079"/>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仮想マシン</a:t>
            </a:r>
            <a:endParaRPr kumimoji="0" lang="en-US" altLang="ja-JP" sz="1400" dirty="0" smtClean="0">
              <a:solidFill>
                <a:schemeClr val="bg1"/>
              </a:solidFill>
              <a:latin typeface="+mn-lt"/>
              <a:ea typeface="+mn-ea"/>
            </a:endParaRPr>
          </a:p>
        </p:txBody>
      </p:sp>
      <p:sp>
        <p:nvSpPr>
          <p:cNvPr id="15" name="正方形/長方形 14"/>
          <p:cNvSpPr/>
          <p:nvPr/>
        </p:nvSpPr>
        <p:spPr bwMode="auto">
          <a:xfrm rot="16200000">
            <a:off x="7813026" y="4365101"/>
            <a:ext cx="720080" cy="720079"/>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ベアメタル</a:t>
            </a:r>
            <a:endParaRPr kumimoji="0" lang="en-US" altLang="ja-JP" sz="1400" dirty="0" smtClean="0">
              <a:solidFill>
                <a:schemeClr val="bg1"/>
              </a:solidFill>
              <a:latin typeface="+mn-lt"/>
              <a:ea typeface="+mn-ea"/>
            </a:endParaRPr>
          </a:p>
        </p:txBody>
      </p:sp>
    </p:spTree>
    <p:extLst>
      <p:ext uri="{BB962C8B-B14F-4D97-AF65-F5344CB8AC3E}">
        <p14:creationId xmlns:p14="http://schemas.microsoft.com/office/powerpoint/2010/main" val="2772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outHorizontal)">
                                      <p:cBhvr>
                                        <p:cTn id="15" dur="500"/>
                                        <p:tgtEl>
                                          <p:spTgt spid="10"/>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arn(outHorizontal)">
                                      <p:cBhvr>
                                        <p:cTn id="18" dur="500"/>
                                        <p:tgtEl>
                                          <p:spTgt spid="21"/>
                                        </p:tgtEl>
                                      </p:cBhvr>
                                    </p:animEffect>
                                  </p:childTnLst>
                                </p:cTn>
                              </p:par>
                              <p:par>
                                <p:cTn id="19" presetID="16" presetClass="entr" presetSubtype="42"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arn(outHorizontal)">
                                      <p:cBhvr>
                                        <p:cTn id="21" dur="500"/>
                                        <p:tgtEl>
                                          <p:spTgt spid="2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down)">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500" fill="hold"/>
                                        <p:tgtEl>
                                          <p:spTgt spid="11"/>
                                        </p:tgtEl>
                                        <p:attrNameLst>
                                          <p:attrName>ppt_w</p:attrName>
                                        </p:attrNameLst>
                                      </p:cBhvr>
                                      <p:tavLst>
                                        <p:tav tm="0">
                                          <p:val>
                                            <p:fltVal val="0"/>
                                          </p:val>
                                        </p:tav>
                                        <p:tav tm="100000">
                                          <p:val>
                                            <p:strVal val="#ppt_w"/>
                                          </p:val>
                                        </p:tav>
                                      </p:tavLst>
                                    </p:anim>
                                    <p:anim calcmode="lin" valueType="num">
                                      <p:cBhvr>
                                        <p:cTn id="35" dur="500" fill="hold"/>
                                        <p:tgtEl>
                                          <p:spTgt spid="11"/>
                                        </p:tgtEl>
                                        <p:attrNameLst>
                                          <p:attrName>ppt_h</p:attrName>
                                        </p:attrNameLst>
                                      </p:cBhvr>
                                      <p:tavLst>
                                        <p:tav tm="0">
                                          <p:val>
                                            <p:fltVal val="0"/>
                                          </p:val>
                                        </p:tav>
                                        <p:tav tm="100000">
                                          <p:val>
                                            <p:strVal val="#ppt_h"/>
                                          </p:val>
                                        </p:tav>
                                      </p:tavLst>
                                    </p:anim>
                                    <p:animEffect transition="in" filter="fade">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21" grpId="0" animBg="1"/>
      <p:bldP spid="22"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BaaS</a:t>
            </a:r>
            <a:r>
              <a:rPr kumimoji="1" lang="en-US" altLang="ja-JP" dirty="0" smtClean="0"/>
              <a:t> (Backend as a Service)/</a:t>
            </a:r>
            <a:r>
              <a:rPr lang="en-US" altLang="ja-JP" dirty="0" err="1"/>
              <a:t>M</a:t>
            </a:r>
            <a:r>
              <a:rPr kumimoji="1" lang="en-US" altLang="ja-JP" dirty="0" err="1" smtClean="0"/>
              <a:t>BaaS</a:t>
            </a:r>
            <a:endParaRPr kumimoji="1" lang="ja-JP" altLang="en-US" dirty="0"/>
          </a:p>
        </p:txBody>
      </p:sp>
      <p:sp>
        <p:nvSpPr>
          <p:cNvPr id="3" name="正方形/長方形 2"/>
          <p:cNvSpPr/>
          <p:nvPr/>
        </p:nvSpPr>
        <p:spPr bwMode="auto">
          <a:xfrm>
            <a:off x="323528" y="1271163"/>
            <a:ext cx="5472608"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latin typeface="+mn-lt"/>
                <a:ea typeface="+mn-ea"/>
              </a:rPr>
              <a:t>アプリケーション</a:t>
            </a:r>
            <a:endParaRPr kumimoji="0" lang="en-US" altLang="ja-JP" sz="1400" dirty="0" smtClean="0">
              <a:latin typeface="+mn-lt"/>
              <a:ea typeface="+mn-ea"/>
            </a:endParaRPr>
          </a:p>
        </p:txBody>
      </p:sp>
      <p:sp>
        <p:nvSpPr>
          <p:cNvPr id="4" name="正方形/長方形 3"/>
          <p:cNvSpPr/>
          <p:nvPr/>
        </p:nvSpPr>
        <p:spPr bwMode="auto">
          <a:xfrm>
            <a:off x="323528" y="2266865"/>
            <a:ext cx="5472608"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latin typeface="+mn-lt"/>
                <a:ea typeface="+mn-ea"/>
              </a:rPr>
              <a:t>ミドルウェア</a:t>
            </a:r>
            <a:endParaRPr kumimoji="0" lang="en-US" altLang="ja-JP" sz="1400" dirty="0" smtClean="0">
              <a:latin typeface="+mn-lt"/>
              <a:ea typeface="+mn-ea"/>
            </a:endParaRPr>
          </a:p>
        </p:txBody>
      </p:sp>
      <p:sp>
        <p:nvSpPr>
          <p:cNvPr id="5" name="正方形/長方形 4"/>
          <p:cNvSpPr/>
          <p:nvPr/>
        </p:nvSpPr>
        <p:spPr bwMode="auto">
          <a:xfrm>
            <a:off x="323528" y="3283361"/>
            <a:ext cx="5472608"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en-US" altLang="ja-JP" sz="1400" dirty="0" smtClean="0">
                <a:latin typeface="+mn-lt"/>
                <a:ea typeface="+mn-ea"/>
              </a:rPr>
              <a:t>OS</a:t>
            </a:r>
          </a:p>
        </p:txBody>
      </p:sp>
      <p:sp>
        <p:nvSpPr>
          <p:cNvPr id="6" name="正方形/長方形 5"/>
          <p:cNvSpPr/>
          <p:nvPr/>
        </p:nvSpPr>
        <p:spPr bwMode="auto">
          <a:xfrm>
            <a:off x="323528" y="4295499"/>
            <a:ext cx="5472608" cy="864096"/>
          </a:xfrm>
          <a:prstGeom prst="rect">
            <a:avLst/>
          </a:prstGeom>
          <a:solidFill>
            <a:schemeClr val="bg1">
              <a:lumMod val="7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latin typeface="+mn-lt"/>
                <a:ea typeface="+mn-ea"/>
              </a:rPr>
              <a:t>ハードウェア</a:t>
            </a:r>
            <a:endParaRPr kumimoji="0" lang="en-US" altLang="ja-JP" sz="1400" dirty="0" smtClean="0">
              <a:latin typeface="+mn-lt"/>
              <a:ea typeface="+mn-ea"/>
            </a:endParaRPr>
          </a:p>
        </p:txBody>
      </p:sp>
      <p:sp>
        <p:nvSpPr>
          <p:cNvPr id="7" name="正方形/長方形 6"/>
          <p:cNvSpPr/>
          <p:nvPr/>
        </p:nvSpPr>
        <p:spPr bwMode="auto">
          <a:xfrm rot="16200000">
            <a:off x="655365" y="2916586"/>
            <a:ext cx="3744416" cy="59758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400" dirty="0" err="1" smtClean="0">
                <a:solidFill>
                  <a:schemeClr val="bg1"/>
                </a:solidFill>
                <a:latin typeface="+mn-lt"/>
                <a:ea typeface="+mn-ea"/>
              </a:rPr>
              <a:t>SaaS</a:t>
            </a:r>
            <a:endParaRPr kumimoji="0" lang="en-US" altLang="ja-JP" sz="4400" dirty="0" smtClean="0">
              <a:solidFill>
                <a:schemeClr val="bg1"/>
              </a:solidFill>
              <a:latin typeface="+mn-lt"/>
              <a:ea typeface="+mn-ea"/>
            </a:endParaRPr>
          </a:p>
        </p:txBody>
      </p:sp>
      <p:sp>
        <p:nvSpPr>
          <p:cNvPr id="8" name="正方形/長方形 7"/>
          <p:cNvSpPr/>
          <p:nvPr/>
        </p:nvSpPr>
        <p:spPr bwMode="auto">
          <a:xfrm rot="16200000">
            <a:off x="1933319" y="3420642"/>
            <a:ext cx="2736305" cy="59758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400" dirty="0" err="1" smtClean="0">
                <a:solidFill>
                  <a:schemeClr val="bg1"/>
                </a:solidFill>
                <a:latin typeface="+mn-lt"/>
                <a:ea typeface="+mn-ea"/>
              </a:rPr>
              <a:t>PaaS</a:t>
            </a:r>
            <a:endParaRPr kumimoji="0" lang="en-US" altLang="ja-JP" sz="4400" dirty="0" smtClean="0">
              <a:solidFill>
                <a:schemeClr val="bg1"/>
              </a:solidFill>
              <a:latin typeface="+mn-lt"/>
              <a:ea typeface="+mn-ea"/>
            </a:endParaRPr>
          </a:p>
        </p:txBody>
      </p:sp>
      <p:sp>
        <p:nvSpPr>
          <p:cNvPr id="9" name="正方形/長方形 8"/>
          <p:cNvSpPr/>
          <p:nvPr/>
        </p:nvSpPr>
        <p:spPr bwMode="auto">
          <a:xfrm rot="16200000">
            <a:off x="3211275" y="3924696"/>
            <a:ext cx="1728191" cy="597586"/>
          </a:xfrm>
          <a:prstGeom prst="rect">
            <a:avLst/>
          </a:prstGeom>
          <a:solidFill>
            <a:schemeClr val="accent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400" dirty="0" err="1">
                <a:solidFill>
                  <a:schemeClr val="bg1"/>
                </a:solidFill>
                <a:latin typeface="+mn-lt"/>
                <a:ea typeface="+mn-ea"/>
              </a:rPr>
              <a:t>I</a:t>
            </a:r>
            <a:r>
              <a:rPr kumimoji="0" lang="en-US" altLang="ja-JP" sz="4400" dirty="0" err="1" smtClean="0">
                <a:solidFill>
                  <a:schemeClr val="bg1"/>
                </a:solidFill>
                <a:latin typeface="+mn-lt"/>
                <a:ea typeface="+mn-ea"/>
              </a:rPr>
              <a:t>aaS</a:t>
            </a:r>
            <a:endParaRPr kumimoji="0" lang="en-US" altLang="ja-JP" sz="4400" dirty="0" smtClean="0">
              <a:solidFill>
                <a:schemeClr val="bg1"/>
              </a:solidFill>
              <a:latin typeface="+mn-lt"/>
              <a:ea typeface="+mn-ea"/>
            </a:endParaRPr>
          </a:p>
        </p:txBody>
      </p:sp>
      <p:sp>
        <p:nvSpPr>
          <p:cNvPr id="10" name="正方形/長方形 9"/>
          <p:cNvSpPr/>
          <p:nvPr/>
        </p:nvSpPr>
        <p:spPr bwMode="auto">
          <a:xfrm rot="16200000">
            <a:off x="3193088" y="3132608"/>
            <a:ext cx="3312365" cy="597586"/>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4400" dirty="0" err="1" smtClean="0">
                <a:solidFill>
                  <a:schemeClr val="bg1"/>
                </a:solidFill>
                <a:latin typeface="+mn-lt"/>
                <a:ea typeface="+mn-ea"/>
              </a:rPr>
              <a:t>BaaS</a:t>
            </a:r>
            <a:endParaRPr kumimoji="0" lang="en-US" altLang="ja-JP" sz="4400" dirty="0" smtClean="0">
              <a:solidFill>
                <a:schemeClr val="bg1"/>
              </a:solidFill>
              <a:latin typeface="+mn-lt"/>
              <a:ea typeface="+mn-ea"/>
            </a:endParaRPr>
          </a:p>
        </p:txBody>
      </p:sp>
      <p:sp>
        <p:nvSpPr>
          <p:cNvPr id="11" name="正方形/長方形 10"/>
          <p:cNvSpPr/>
          <p:nvPr/>
        </p:nvSpPr>
        <p:spPr bwMode="auto">
          <a:xfrm>
            <a:off x="306833" y="5303611"/>
            <a:ext cx="5472608" cy="936104"/>
          </a:xfrm>
          <a:prstGeom prst="rect">
            <a:avLst/>
          </a:prstGeom>
          <a:solidFill>
            <a:schemeClr val="bg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en-US" altLang="ja-JP" sz="1400" dirty="0" err="1" smtClean="0">
                <a:latin typeface="+mn-lt"/>
                <a:ea typeface="+mn-ea"/>
              </a:rPr>
              <a:t>BaaS</a:t>
            </a:r>
            <a:r>
              <a:rPr kumimoji="0" lang="ja-JP" altLang="en-US" sz="1400" dirty="0" smtClean="0">
                <a:latin typeface="+mn-lt"/>
                <a:ea typeface="+mn-ea"/>
              </a:rPr>
              <a:t>は元々モバイル向けサービスとして発表されたが、最近ではモバイル用の</a:t>
            </a:r>
            <a:r>
              <a:rPr kumimoji="0" lang="en-US" altLang="ja-JP" sz="1400" dirty="0" err="1" smtClean="0">
                <a:latin typeface="+mn-lt"/>
                <a:ea typeface="+mn-ea"/>
              </a:rPr>
              <a:t>BaaS</a:t>
            </a:r>
            <a:r>
              <a:rPr kumimoji="0" lang="ja-JP" altLang="en-US" sz="1400" dirty="0" smtClean="0">
                <a:latin typeface="+mn-lt"/>
                <a:ea typeface="+mn-ea"/>
              </a:rPr>
              <a:t>を</a:t>
            </a:r>
            <a:r>
              <a:rPr kumimoji="0" lang="en-US" altLang="ja-JP" sz="1400" dirty="0" err="1">
                <a:latin typeface="+mn-lt"/>
                <a:ea typeface="+mn-ea"/>
              </a:rPr>
              <a:t>M</a:t>
            </a:r>
            <a:r>
              <a:rPr kumimoji="0" lang="en-US" altLang="ja-JP" sz="1400" dirty="0" err="1" smtClean="0">
                <a:latin typeface="+mn-lt"/>
                <a:ea typeface="+mn-ea"/>
              </a:rPr>
              <a:t>BaaS</a:t>
            </a:r>
            <a:r>
              <a:rPr kumimoji="0" lang="ja-JP" altLang="en-US" sz="1400" dirty="0" smtClean="0">
                <a:latin typeface="+mn-lt"/>
                <a:ea typeface="+mn-ea"/>
              </a:rPr>
              <a:t>と呼ぶこともある</a:t>
            </a:r>
            <a:endParaRPr kumimoji="0" lang="en-US" altLang="ja-JP" sz="1400" dirty="0" smtClean="0">
              <a:latin typeface="+mn-lt"/>
              <a:ea typeface="+mn-ea"/>
            </a:endParaRPr>
          </a:p>
        </p:txBody>
      </p:sp>
      <p:sp>
        <p:nvSpPr>
          <p:cNvPr id="12" name="正方形/長方形 11"/>
          <p:cNvSpPr/>
          <p:nvPr/>
        </p:nvSpPr>
        <p:spPr bwMode="auto">
          <a:xfrm>
            <a:off x="6372200" y="1268760"/>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en-US" altLang="ja-JP" sz="2800" dirty="0" err="1" smtClean="0">
                <a:solidFill>
                  <a:schemeClr val="bg1"/>
                </a:solidFill>
                <a:latin typeface="+mn-lt"/>
                <a:ea typeface="+mn-ea"/>
              </a:rPr>
              <a:t>BaaS</a:t>
            </a:r>
            <a:endParaRPr kumimoji="0" lang="en-US" altLang="ja-JP" sz="2800" dirty="0" smtClean="0">
              <a:solidFill>
                <a:schemeClr val="bg1"/>
              </a:solidFill>
              <a:latin typeface="+mn-lt"/>
              <a:ea typeface="+mn-ea"/>
            </a:endParaRPr>
          </a:p>
        </p:txBody>
      </p:sp>
      <p:sp>
        <p:nvSpPr>
          <p:cNvPr id="13" name="正方形/長方形 12"/>
          <p:cNvSpPr/>
          <p:nvPr/>
        </p:nvSpPr>
        <p:spPr bwMode="auto">
          <a:xfrm>
            <a:off x="6372200" y="1775217"/>
            <a:ext cx="2439888" cy="923696"/>
          </a:xfrm>
          <a:prstGeom prst="rect">
            <a:avLst/>
          </a:prstGeom>
          <a:solidFill>
            <a:schemeClr val="bg2"/>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latin typeface="+mn-lt"/>
                <a:ea typeface="+mn-ea"/>
              </a:rPr>
              <a:t>モバイルサービスを構築する際に共通して必要となる機能をサービスとして用意し、パッケージで提供する</a:t>
            </a:r>
            <a:endParaRPr kumimoji="0" lang="en-US" altLang="ja-JP" sz="1400" dirty="0" smtClean="0">
              <a:latin typeface="+mn-lt"/>
              <a:ea typeface="+mn-ea"/>
            </a:endParaRPr>
          </a:p>
        </p:txBody>
      </p:sp>
      <p:sp>
        <p:nvSpPr>
          <p:cNvPr id="14" name="正方形/長方形 13"/>
          <p:cNvSpPr/>
          <p:nvPr/>
        </p:nvSpPr>
        <p:spPr bwMode="auto">
          <a:xfrm>
            <a:off x="6372200" y="2783330"/>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ユーザー管理</a:t>
            </a:r>
            <a:endParaRPr kumimoji="0" lang="en-US" altLang="ja-JP" sz="1400" dirty="0" smtClean="0">
              <a:solidFill>
                <a:schemeClr val="bg1"/>
              </a:solidFill>
              <a:latin typeface="+mn-lt"/>
              <a:ea typeface="+mn-ea"/>
            </a:endParaRPr>
          </a:p>
        </p:txBody>
      </p:sp>
      <p:sp>
        <p:nvSpPr>
          <p:cNvPr id="15" name="正方形/長方形 14"/>
          <p:cNvSpPr/>
          <p:nvPr/>
        </p:nvSpPr>
        <p:spPr bwMode="auto">
          <a:xfrm>
            <a:off x="6381968" y="3283361"/>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プッシュ通知</a:t>
            </a:r>
            <a:endParaRPr kumimoji="0" lang="en-US" altLang="ja-JP" sz="1400" dirty="0" smtClean="0">
              <a:solidFill>
                <a:schemeClr val="bg1"/>
              </a:solidFill>
              <a:latin typeface="+mn-lt"/>
              <a:ea typeface="+mn-ea"/>
            </a:endParaRPr>
          </a:p>
        </p:txBody>
      </p:sp>
      <p:sp>
        <p:nvSpPr>
          <p:cNvPr id="16" name="正方形/長方形 15"/>
          <p:cNvSpPr/>
          <p:nvPr/>
        </p:nvSpPr>
        <p:spPr bwMode="auto">
          <a:xfrm>
            <a:off x="6372200" y="3791441"/>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ソーシャルメディア連携</a:t>
            </a:r>
            <a:endParaRPr kumimoji="0" lang="en-US" altLang="ja-JP" sz="1400" dirty="0" smtClean="0">
              <a:solidFill>
                <a:schemeClr val="bg1"/>
              </a:solidFill>
              <a:latin typeface="+mn-lt"/>
              <a:ea typeface="+mn-ea"/>
            </a:endParaRPr>
          </a:p>
        </p:txBody>
      </p:sp>
      <p:sp>
        <p:nvSpPr>
          <p:cNvPr id="17" name="正方形/長方形 16"/>
          <p:cNvSpPr/>
          <p:nvPr/>
        </p:nvSpPr>
        <p:spPr bwMode="auto">
          <a:xfrm>
            <a:off x="6372200" y="4297952"/>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課金・決済処理</a:t>
            </a:r>
            <a:endParaRPr kumimoji="0" lang="en-US" altLang="ja-JP" sz="1400" dirty="0" smtClean="0">
              <a:solidFill>
                <a:schemeClr val="bg1"/>
              </a:solidFill>
              <a:latin typeface="+mn-lt"/>
              <a:ea typeface="+mn-ea"/>
            </a:endParaRPr>
          </a:p>
        </p:txBody>
      </p:sp>
      <p:sp>
        <p:nvSpPr>
          <p:cNvPr id="18" name="正方形/長方形 17"/>
          <p:cNvSpPr/>
          <p:nvPr/>
        </p:nvSpPr>
        <p:spPr bwMode="auto">
          <a:xfrm>
            <a:off x="6372200" y="4799555"/>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同期・共有・バックアップ</a:t>
            </a:r>
            <a:endParaRPr kumimoji="0" lang="en-US" altLang="ja-JP" sz="1400" dirty="0" smtClean="0">
              <a:solidFill>
                <a:schemeClr val="bg1"/>
              </a:solidFill>
              <a:latin typeface="+mn-lt"/>
              <a:ea typeface="+mn-ea"/>
            </a:endParaRPr>
          </a:p>
        </p:txBody>
      </p:sp>
      <p:sp>
        <p:nvSpPr>
          <p:cNvPr id="19" name="正方形/長方形 18"/>
          <p:cNvSpPr/>
          <p:nvPr/>
        </p:nvSpPr>
        <p:spPr bwMode="auto">
          <a:xfrm>
            <a:off x="6381968" y="5303611"/>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ユーザー間のチャット</a:t>
            </a:r>
            <a:endParaRPr kumimoji="0" lang="en-US" altLang="ja-JP" sz="1400" dirty="0" smtClean="0">
              <a:solidFill>
                <a:schemeClr val="bg1"/>
              </a:solidFill>
              <a:latin typeface="+mn-lt"/>
              <a:ea typeface="+mn-ea"/>
            </a:endParaRPr>
          </a:p>
        </p:txBody>
      </p:sp>
      <p:sp>
        <p:nvSpPr>
          <p:cNvPr id="20" name="正方形/長方形 19"/>
          <p:cNvSpPr/>
          <p:nvPr/>
        </p:nvSpPr>
        <p:spPr bwMode="auto">
          <a:xfrm>
            <a:off x="6381968" y="5807667"/>
            <a:ext cx="2439888" cy="432048"/>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ロケーション連携</a:t>
            </a:r>
            <a:endParaRPr kumimoji="0" lang="en-US" altLang="ja-JP" sz="1400" dirty="0" smtClean="0">
              <a:solidFill>
                <a:schemeClr val="bg1"/>
              </a:solidFill>
              <a:latin typeface="+mn-lt"/>
              <a:ea typeface="+mn-ea"/>
            </a:endParaRPr>
          </a:p>
        </p:txBody>
      </p:sp>
    </p:spTree>
    <p:extLst>
      <p:ext uri="{BB962C8B-B14F-4D97-AF65-F5344CB8AC3E}">
        <p14:creationId xmlns:p14="http://schemas.microsoft.com/office/powerpoint/2010/main" val="3528946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entury Gothic"/>
        <a:ea typeface="HG丸ｺﾞｼｯｸM-PRO"/>
        <a:cs typeface=""/>
      </a:majorFont>
      <a:minorFont>
        <a:latin typeface="Century Gothic"/>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3022</TotalTime>
  <Words>799</Words>
  <Application>Microsoft Office PowerPoint</Application>
  <PresentationFormat>画面に合わせる (4:3)</PresentationFormat>
  <Paragraphs>236</Paragraphs>
  <Slides>13</Slides>
  <Notes>2</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NC標準テンプレート</vt:lpstr>
      <vt:lpstr>PowerPoint プレゼンテーション</vt:lpstr>
      <vt:lpstr>クラウドの定義／サービス・モデル (Service Model)</vt:lpstr>
      <vt:lpstr>ASPからSaaSへ、ホスティングからIaaSへ</vt:lpstr>
      <vt:lpstr>ASPとSaaSの違い – マルチテナント</vt:lpstr>
      <vt:lpstr>PaaSの誕生</vt:lpstr>
      <vt:lpstr>Force.comのターゲットマーケット</vt:lpstr>
      <vt:lpstr>アプリ開発基盤としての Lotus Notes</vt:lpstr>
      <vt:lpstr>XaaSの多様化</vt:lpstr>
      <vt:lpstr>BaaS (Backend as a Service)/MBaaS</vt:lpstr>
      <vt:lpstr>マッシュアップ開発の部品としてのWebサービス</vt:lpstr>
      <vt:lpstr>簡単なマッシュアップの例</vt:lpstr>
      <vt:lpstr>Force.comはいつの間にかAPaaSに</vt:lpstr>
      <vt:lpstr>これ以上の細分化は必要なのか？</vt:lpstr>
    </vt:vector>
  </TitlesOfParts>
  <Company>NetCommerce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Shoji</cp:lastModifiedBy>
  <cp:revision>307</cp:revision>
  <dcterms:created xsi:type="dcterms:W3CDTF">2014-04-30T01:58:06Z</dcterms:created>
  <dcterms:modified xsi:type="dcterms:W3CDTF">2015-03-03T01:10:40Z</dcterms:modified>
</cp:coreProperties>
</file>