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717" r:id="rId2"/>
    <p:sldId id="607" r:id="rId3"/>
    <p:sldId id="608" r:id="rId4"/>
    <p:sldId id="609" r:id="rId5"/>
    <p:sldId id="610" r:id="rId6"/>
    <p:sldId id="611" r:id="rId7"/>
    <p:sldId id="612" r:id="rId8"/>
    <p:sldId id="613" r:id="rId9"/>
    <p:sldId id="687" r:id="rId10"/>
    <p:sldId id="614" r:id="rId11"/>
    <p:sldId id="615" r:id="rId12"/>
    <p:sldId id="617" r:id="rId13"/>
    <p:sldId id="618" r:id="rId14"/>
    <p:sldId id="638" r:id="rId15"/>
    <p:sldId id="620" r:id="rId16"/>
    <p:sldId id="635" r:id="rId17"/>
    <p:sldId id="727" r:id="rId18"/>
    <p:sldId id="724" r:id="rId19"/>
    <p:sldId id="637" r:id="rId20"/>
    <p:sldId id="625" r:id="rId21"/>
    <p:sldId id="636" r:id="rId22"/>
    <p:sldId id="639" r:id="rId23"/>
    <p:sldId id="344" r:id="rId24"/>
    <p:sldId id="335" r:id="rId25"/>
    <p:sldId id="691" r:id="rId26"/>
    <p:sldId id="692" r:id="rId27"/>
    <p:sldId id="338" r:id="rId28"/>
    <p:sldId id="339" r:id="rId29"/>
    <p:sldId id="696" r:id="rId30"/>
    <p:sldId id="345" r:id="rId31"/>
    <p:sldId id="795" r:id="rId32"/>
    <p:sldId id="794" r:id="rId33"/>
    <p:sldId id="796" r:id="rId34"/>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CC"/>
    <a:srgbClr val="66FF66"/>
    <a:srgbClr val="FF6666"/>
    <a:srgbClr val="FF66FF"/>
    <a:srgbClr val="FFFBD2"/>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917" autoAdjust="0"/>
  </p:normalViewPr>
  <p:slideViewPr>
    <p:cSldViewPr snapToGrid="0" snapToObjects="1" showGuides="1">
      <p:cViewPr varScale="1">
        <p:scale>
          <a:sx n="196" d="100"/>
          <a:sy n="196" d="100"/>
        </p:scale>
        <p:origin x="-720" y="-96"/>
      </p:cViewPr>
      <p:guideLst>
        <p:guide orient="horz" pos="74"/>
        <p:guide pos="2881"/>
      </p:guideLst>
    </p:cSldViewPr>
  </p:slideViewPr>
  <p:notesTextViewPr>
    <p:cViewPr>
      <p:scale>
        <a:sx n="100" d="100"/>
        <a:sy n="100" d="100"/>
      </p:scale>
      <p:origin x="0" y="0"/>
    </p:cViewPr>
  </p:notesTextViewPr>
  <p:sorterViewPr>
    <p:cViewPr>
      <p:scale>
        <a:sx n="158" d="100"/>
        <a:sy n="158"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15/03/02</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15/03/02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13</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1" y="4343440"/>
            <a:ext cx="5488640" cy="4115603"/>
          </a:xfrm>
        </p:spPr>
        <p:txBody>
          <a:bodyPr/>
          <a:lstStyle/>
          <a:p>
            <a:r>
              <a:rPr kumimoji="1" lang="ja-JP" altLang="ja-JP" sz="1200" kern="1200" dirty="0" smtClean="0">
                <a:solidFill>
                  <a:schemeClr val="tx1"/>
                </a:solidFill>
                <a:effectLst/>
                <a:latin typeface="+mn-lt"/>
                <a:ea typeface="+mn-ea"/>
                <a:cs typeface="+mn-cs"/>
              </a:rPr>
              <a:t>「サーバー仮想化」の他にもシステム資源を仮想化する技術があります。</a:t>
            </a:r>
          </a:p>
          <a:p>
            <a:r>
              <a:rPr kumimoji="1" lang="ja-JP" altLang="ja-JP" sz="1200" kern="1200" dirty="0" smtClean="0">
                <a:solidFill>
                  <a:schemeClr val="tx1"/>
                </a:solidFill>
                <a:effectLst/>
                <a:latin typeface="+mn-lt"/>
                <a:ea typeface="+mn-ea"/>
                <a:cs typeface="+mn-cs"/>
              </a:rPr>
              <a:t>「デスクトップ仮想化」では、ユーザーの使用する</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を共用コンピュータであるサーバーの上に「仮想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」として動かし、そのディスプレイ、キーボード、マウスをネットワーク越しに使えるようにします。ユーザーは手元の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を操作しながらも、実はサーバー上の仮想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のプロセッサーやストレージを使っているのです。このためディスプレイ、キーボード、マウスそしてネットワーク接続などの必要最低限の機能に限定した</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シンクライアント」から使うこともできます。ちなみに「クライアント」とは、「サーバーから提供されるサービスを利用する」コンピュータという意味ですが、ここでは、「一時点でひとりのユーザーが占有して使用するコンピュータ」と理解しておけば良いでしょう。</a:t>
            </a:r>
          </a:p>
          <a:p>
            <a:r>
              <a:rPr kumimoji="1" lang="ja-JP" altLang="ja-JP" sz="1200" kern="1200" dirty="0" smtClean="0">
                <a:solidFill>
                  <a:schemeClr val="tx1"/>
                </a:solidFill>
                <a:effectLst/>
                <a:latin typeface="+mn-lt"/>
                <a:ea typeface="+mn-ea"/>
                <a:cs typeface="+mn-cs"/>
              </a:rPr>
              <a:t>「アプリケーション仮想化」では、</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Word</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Excel</a:t>
            </a:r>
            <a:r>
              <a:rPr kumimoji="1" lang="ja-JP" altLang="ja-JP" sz="1200" kern="1200" dirty="0" smtClean="0">
                <a:solidFill>
                  <a:schemeClr val="tx1"/>
                </a:solidFill>
                <a:effectLst/>
                <a:latin typeface="+mn-lt"/>
                <a:ea typeface="+mn-ea"/>
                <a:cs typeface="+mn-cs"/>
              </a:rPr>
              <a:t>といった、本来ユーザー</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上で稼働するアプリケーション・プログラムをサーバー上で動かし、ネットワークを介して複数のユーザーで共同使用するものです。デスクトップ仮想化と同様にシンクライアントを使うこともできます。</a:t>
            </a:r>
          </a:p>
          <a:p>
            <a:r>
              <a:rPr kumimoji="1" lang="ja-JP" altLang="ja-JP" sz="1200" kern="1200" dirty="0" smtClean="0">
                <a:solidFill>
                  <a:schemeClr val="tx1"/>
                </a:solidFill>
                <a:effectLst/>
                <a:latin typeface="+mn-lt"/>
                <a:ea typeface="+mn-ea"/>
                <a:cs typeface="+mn-cs"/>
              </a:rPr>
              <a:t>「クライアント仮想化」では、一台の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Mac OS</a:t>
            </a:r>
            <a:r>
              <a:rPr kumimoji="1" lang="ja-JP" altLang="ja-JP" sz="1200" kern="1200" dirty="0" smtClean="0">
                <a:solidFill>
                  <a:schemeClr val="tx1"/>
                </a:solidFill>
                <a:effectLst/>
                <a:latin typeface="+mn-lt"/>
                <a:ea typeface="+mn-ea"/>
                <a:cs typeface="+mn-cs"/>
              </a:rPr>
              <a:t>といった異なる</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を同時に稼働させます。</a:t>
            </a:r>
          </a:p>
          <a:p>
            <a:r>
              <a:rPr kumimoji="1" lang="ja-JP" altLang="ja-JP" sz="1200" kern="1200" dirty="0" smtClean="0">
                <a:solidFill>
                  <a:schemeClr val="tx1"/>
                </a:solidFill>
                <a:effectLst/>
                <a:latin typeface="+mn-lt"/>
                <a:ea typeface="+mn-ea"/>
                <a:cs typeface="+mn-cs"/>
              </a:rPr>
              <a:t>「ストレージ仮想化」では、ストレージ（記憶装置）といわれるデータやプログラムを格納しておく装置を複数のコンピュータで共用し、利用効率や利便性を高めるものです。</a:t>
            </a:r>
          </a:p>
          <a:p>
            <a:r>
              <a:rPr kumimoji="1" lang="ja-JP" altLang="ja-JP" sz="1200" kern="1200" dirty="0" smtClean="0">
                <a:solidFill>
                  <a:schemeClr val="tx1"/>
                </a:solidFill>
                <a:effectLst/>
                <a:latin typeface="+mn-lt"/>
                <a:ea typeface="+mn-ea"/>
                <a:cs typeface="+mn-cs"/>
              </a:rPr>
              <a:t>「ネットワーク仮想化」では、ネットワークの接続ルートやルーターやスイッチと言われるネットワーク機器の構成をソフトウェアの設定だけで調達、変更できるようにします。</a:t>
            </a:r>
          </a:p>
          <a:p>
            <a:r>
              <a:rPr kumimoji="1" lang="ja-JP" altLang="ja-JP" sz="1200" kern="1200" dirty="0" smtClean="0">
                <a:solidFill>
                  <a:schemeClr val="tx1"/>
                </a:solidFill>
                <a:effectLst/>
                <a:latin typeface="+mn-lt"/>
                <a:ea typeface="+mn-ea"/>
                <a:cs typeface="+mn-cs"/>
              </a:rPr>
              <a:t>それでは、それらについて見てゆくことにしましょう。</a:t>
            </a:r>
          </a:p>
          <a:p>
            <a:endParaRPr lang="ja-JP"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サーバーとして使われるコンピュータは、プロセッサー、メモリ、ストレージといったハードウェアによって構成されています。</a:t>
            </a:r>
          </a:p>
          <a:p>
            <a:r>
              <a:rPr kumimoji="1" lang="ja-JP" altLang="ja-JP" sz="1200" kern="1200" dirty="0" smtClean="0">
                <a:solidFill>
                  <a:schemeClr val="tx1"/>
                </a:solidFill>
                <a:effectLst/>
                <a:latin typeface="+mn-lt"/>
                <a:ea typeface="+mn-ea"/>
                <a:cs typeface="+mn-cs"/>
              </a:rPr>
              <a:t>このハードウェアをオペレーティング・システム（</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と言われるソフトウェアが制御し、業務を処理するアプリケーションやデータを管理するデータベース、通信制御やユーザー管理を行うシステムなど、様々なプログラムに、ハードウェア資源を適宜割り当て、ユーザーの求める処理を効率よく確実に実行させるように機能します。こ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には、</a:t>
            </a:r>
            <a:r>
              <a:rPr kumimoji="1" lang="en-US" altLang="ja-JP" sz="1200" kern="1200" dirty="0" smtClean="0">
                <a:solidFill>
                  <a:schemeClr val="tx1"/>
                </a:solidFill>
                <a:effectLst/>
                <a:latin typeface="+mn-lt"/>
                <a:ea typeface="+mn-ea"/>
                <a:cs typeface="+mn-cs"/>
              </a:rPr>
              <a:t>Windows Server</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などがあります。</a:t>
            </a:r>
          </a:p>
          <a:p>
            <a:r>
              <a:rPr kumimoji="1" lang="ja-JP" altLang="ja-JP" sz="1200" kern="1200" dirty="0" smtClean="0">
                <a:solidFill>
                  <a:schemeClr val="tx1"/>
                </a:solidFill>
                <a:effectLst/>
                <a:latin typeface="+mn-lt"/>
                <a:ea typeface="+mn-ea"/>
                <a:cs typeface="+mn-cs"/>
              </a:rPr>
              <a:t>「サーバー仮想化」は、このハードウェアに搭載されているプロセッサーやメモリの使用時間やストレージの容量を細かく分割して複数のユーザーに割り当てます。ユーザーは、割り当てられたシステム資源をそれぞれ占有使用することができます。このような仕組みにより、物理的には一台のハードウェアであるにもかかわらず、自分専用の個別のサーバーがユーザー毎に提供されているように見せかけることができるのです。この見かけ上のひとつひとつのサーバーを「仮想サーバー」または、「仮想マシン」と言い、これを実現するソフトウェアは、ハイパーバイザー（</a:t>
            </a:r>
            <a:r>
              <a:rPr kumimoji="1" lang="en-US" altLang="ja-JP" sz="1200" kern="1200" dirty="0" smtClean="0">
                <a:solidFill>
                  <a:schemeClr val="tx1"/>
                </a:solidFill>
                <a:effectLst/>
                <a:latin typeface="+mn-lt"/>
                <a:ea typeface="+mn-ea"/>
                <a:cs typeface="+mn-cs"/>
              </a:rPr>
              <a:t>Hypervisor</a:t>
            </a:r>
            <a:r>
              <a:rPr kumimoji="1" lang="ja-JP" altLang="ja-JP" sz="1200" kern="1200" dirty="0" smtClean="0">
                <a:solidFill>
                  <a:schemeClr val="tx1"/>
                </a:solidFill>
                <a:effectLst/>
                <a:latin typeface="+mn-lt"/>
                <a:ea typeface="+mn-ea"/>
                <a:cs typeface="+mn-cs"/>
              </a:rPr>
              <a:t>）と呼ばれています。</a:t>
            </a:r>
            <a:r>
              <a:rPr kumimoji="1" lang="en-US" altLang="ja-JP" sz="1200" kern="1200" dirty="0" smtClean="0">
                <a:solidFill>
                  <a:schemeClr val="tx1"/>
                </a:solidFill>
                <a:effectLst/>
                <a:latin typeface="+mn-lt"/>
                <a:ea typeface="+mn-ea"/>
                <a:cs typeface="+mn-cs"/>
              </a:rPr>
              <a:t>VMware </a:t>
            </a:r>
            <a:r>
              <a:rPr kumimoji="1" lang="en-US" altLang="ja-JP" sz="1200" kern="1200" dirty="0" err="1" smtClean="0">
                <a:solidFill>
                  <a:schemeClr val="tx1"/>
                </a:solidFill>
                <a:effectLst/>
                <a:latin typeface="+mn-lt"/>
                <a:ea typeface="+mn-ea"/>
                <a:cs typeface="+mn-cs"/>
              </a:rPr>
              <a:t>vSphere</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Microsoft Hyper-V</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Citrix </a:t>
            </a:r>
            <a:r>
              <a:rPr kumimoji="1" lang="en-US" altLang="ja-JP" sz="1200" kern="1200" dirty="0" err="1" smtClean="0">
                <a:solidFill>
                  <a:schemeClr val="tx1"/>
                </a:solidFill>
                <a:effectLst/>
                <a:latin typeface="+mn-lt"/>
                <a:ea typeface="+mn-ea"/>
                <a:cs typeface="+mn-cs"/>
              </a:rPr>
              <a:t>Xen</a:t>
            </a:r>
            <a:r>
              <a:rPr kumimoji="1" lang="en-US" altLang="ja-JP" sz="1200" kern="1200" dirty="0" smtClean="0">
                <a:solidFill>
                  <a:schemeClr val="tx1"/>
                </a:solidFill>
                <a:effectLst/>
                <a:latin typeface="+mn-lt"/>
                <a:ea typeface="+mn-ea"/>
                <a:cs typeface="+mn-cs"/>
              </a:rPr>
              <a:t> Server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に組み込まれている</a:t>
            </a:r>
            <a:r>
              <a:rPr kumimoji="1" lang="en-US" altLang="ja-JP" sz="1200" kern="1200" dirty="0" smtClean="0">
                <a:solidFill>
                  <a:schemeClr val="tx1"/>
                </a:solidFill>
                <a:effectLst/>
                <a:latin typeface="+mn-lt"/>
                <a:ea typeface="+mn-ea"/>
                <a:cs typeface="+mn-cs"/>
              </a:rPr>
              <a:t>KVM</a:t>
            </a:r>
            <a:r>
              <a:rPr kumimoji="1" lang="ja-JP" altLang="ja-JP" sz="1200" kern="1200" dirty="0" smtClean="0">
                <a:solidFill>
                  <a:schemeClr val="tx1"/>
                </a:solidFill>
                <a:effectLst/>
                <a:latin typeface="+mn-lt"/>
                <a:ea typeface="+mn-ea"/>
                <a:cs typeface="+mn-cs"/>
              </a:rPr>
              <a:t>といった製品が広く使われています。</a:t>
            </a:r>
          </a:p>
          <a:p>
            <a:r>
              <a:rPr kumimoji="1" lang="ja-JP" altLang="ja-JP" sz="1200" kern="1200" dirty="0" smtClean="0">
                <a:solidFill>
                  <a:schemeClr val="tx1"/>
                </a:solidFill>
                <a:effectLst/>
                <a:latin typeface="+mn-lt"/>
                <a:ea typeface="+mn-ea"/>
                <a:cs typeface="+mn-cs"/>
              </a:rPr>
              <a:t>仮想サーバーは、実際の物理的なサーバーと同様に振る舞い、機能します。ですから、サーバー毎に独立した</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載せ、個別にアプリケーションを実行させることができます。ユーザーは、まるで専用のハードウェアを与えられたような自由度と利便性を享受しつつ、全体としては、ハードウェアの使用効率を高めることができ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14</a:t>
            </a:fld>
            <a:endParaRPr kumimoji="1" lang="ja-JP" altLang="en-US"/>
          </a:p>
        </p:txBody>
      </p:sp>
    </p:spTree>
    <p:extLst>
      <p:ext uri="{BB962C8B-B14F-4D97-AF65-F5344CB8AC3E}">
        <p14:creationId xmlns:p14="http://schemas.microsoft.com/office/powerpoint/2010/main" val="1179959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「デスクトップ仮想化」は、サーバー仮想化と同様の技術で、サーバー上にユーザー個別の「仮想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」を稼働させ、ネットワークを介して利用させる技術で、「</a:t>
            </a:r>
            <a:r>
              <a:rPr kumimoji="1" lang="en-US" altLang="ja-JP" sz="1200" kern="1200" dirty="0" smtClean="0">
                <a:solidFill>
                  <a:schemeClr val="tx1"/>
                </a:solidFill>
                <a:effectLst/>
                <a:latin typeface="+mn-lt"/>
                <a:ea typeface="+mn-ea"/>
                <a:cs typeface="+mn-cs"/>
              </a:rPr>
              <a:t>VDI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Virtual Desktop Infrastructure</a:t>
            </a:r>
            <a:r>
              <a:rPr kumimoji="1" lang="ja-JP" altLang="ja-JP" sz="1200" kern="1200" dirty="0" smtClean="0">
                <a:solidFill>
                  <a:schemeClr val="tx1"/>
                </a:solidFill>
                <a:effectLst/>
                <a:latin typeface="+mn-lt"/>
                <a:ea typeface="+mn-ea"/>
                <a:cs typeface="+mn-cs"/>
              </a:rPr>
              <a:t>）」とも呼ばれています。ちなみに「デスクトップ」とは、</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画面のことです。</a:t>
            </a:r>
          </a:p>
          <a:p>
            <a:r>
              <a:rPr kumimoji="1" lang="ja-JP" altLang="ja-JP" sz="1200" kern="1200" dirty="0" smtClean="0">
                <a:solidFill>
                  <a:schemeClr val="tx1"/>
                </a:solidFill>
                <a:effectLst/>
                <a:latin typeface="+mn-lt"/>
                <a:ea typeface="+mn-ea"/>
                <a:cs typeface="+mn-cs"/>
              </a:rPr>
              <a:t>例えば、仮想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で、普通の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と同様に</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を動かし、</a:t>
            </a:r>
            <a:r>
              <a:rPr kumimoji="1" lang="en-US" altLang="ja-JP" sz="1200" kern="1200" dirty="0" smtClean="0">
                <a:solidFill>
                  <a:schemeClr val="tx1"/>
                </a:solidFill>
                <a:effectLst/>
                <a:latin typeface="+mn-lt"/>
                <a:ea typeface="+mn-ea"/>
                <a:cs typeface="+mn-cs"/>
              </a:rPr>
              <a:t>Word</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Excel</a:t>
            </a:r>
            <a:r>
              <a:rPr kumimoji="1" lang="ja-JP" altLang="ja-JP" sz="1200" kern="1200" dirty="0" smtClean="0">
                <a:solidFill>
                  <a:schemeClr val="tx1"/>
                </a:solidFill>
                <a:effectLst/>
                <a:latin typeface="+mn-lt"/>
                <a:ea typeface="+mn-ea"/>
                <a:cs typeface="+mn-cs"/>
              </a:rPr>
              <a:t>を使い、作成した文書や表は、自分の仮想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に割り当てられたストレージに保存します。ユーザーは、手元にある</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のディスプレイ、キーボード、マウスを操作しますが、実際に使うプロセッサーやストレージは、サーバーのものです。</a:t>
            </a:r>
          </a:p>
          <a:p>
            <a:r>
              <a:rPr kumimoji="1" lang="ja-JP" altLang="ja-JP" sz="1200" kern="1200" dirty="0" smtClean="0">
                <a:solidFill>
                  <a:schemeClr val="tx1"/>
                </a:solidFill>
                <a:effectLst/>
                <a:latin typeface="+mn-lt"/>
                <a:ea typeface="+mn-ea"/>
                <a:cs typeface="+mn-cs"/>
              </a:rPr>
              <a:t>一方、「アプリケーション仮想化」は、</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全機能ではなく、特定のアプリケーションだけをサーバーで動かし、ネットワーク越しに複数ユーザーで共用する技術です。さらに、ネットワークがつながっていないときでも操作を継続できるようにしたソフトウェアも登場しています。</a:t>
            </a:r>
          </a:p>
          <a:p>
            <a:r>
              <a:rPr kumimoji="1" lang="ja-JP" altLang="ja-JP" sz="1200" kern="1200" dirty="0" smtClean="0">
                <a:solidFill>
                  <a:schemeClr val="tx1"/>
                </a:solidFill>
                <a:effectLst/>
                <a:latin typeface="+mn-lt"/>
                <a:ea typeface="+mn-ea"/>
                <a:cs typeface="+mn-cs"/>
              </a:rPr>
              <a:t>例えば、</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IE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Internet Explorer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6</a:t>
            </a:r>
            <a:r>
              <a:rPr kumimoji="1" lang="ja-JP" altLang="ja-JP" sz="1200" kern="1200" dirty="0" smtClean="0">
                <a:solidFill>
                  <a:schemeClr val="tx1"/>
                </a:solidFill>
                <a:effectLst/>
                <a:latin typeface="+mn-lt"/>
                <a:ea typeface="+mn-ea"/>
                <a:cs typeface="+mn-cs"/>
              </a:rPr>
              <a:t>でなければ動かないアプリケーションがあり、同時に最新</a:t>
            </a:r>
            <a:r>
              <a:rPr kumimoji="1" lang="en-US" altLang="ja-JP" sz="1200" kern="1200" dirty="0" smtClean="0">
                <a:solidFill>
                  <a:schemeClr val="tx1"/>
                </a:solidFill>
                <a:effectLst/>
                <a:latin typeface="+mn-lt"/>
                <a:ea typeface="+mn-ea"/>
                <a:cs typeface="+mn-cs"/>
              </a:rPr>
              <a:t>IE</a:t>
            </a:r>
            <a:r>
              <a:rPr kumimoji="1" lang="ja-JP" altLang="ja-JP" sz="1200" kern="1200" dirty="0" smtClean="0">
                <a:solidFill>
                  <a:schemeClr val="tx1"/>
                </a:solidFill>
                <a:effectLst/>
                <a:latin typeface="+mn-lt"/>
                <a:ea typeface="+mn-ea"/>
                <a:cs typeface="+mn-cs"/>
              </a:rPr>
              <a:t>も利用したいとき、</a:t>
            </a:r>
            <a:r>
              <a:rPr kumimoji="1" lang="en-US" altLang="ja-JP" sz="1200" kern="1200" dirty="0" smtClean="0">
                <a:solidFill>
                  <a:schemeClr val="tx1"/>
                </a:solidFill>
                <a:effectLst/>
                <a:latin typeface="+mn-lt"/>
                <a:ea typeface="+mn-ea"/>
                <a:cs typeface="+mn-cs"/>
              </a:rPr>
              <a:t>IE6</a:t>
            </a:r>
            <a:r>
              <a:rPr kumimoji="1" lang="ja-JP" altLang="ja-JP" sz="1200" kern="1200" dirty="0" smtClean="0">
                <a:solidFill>
                  <a:schemeClr val="tx1"/>
                </a:solidFill>
                <a:effectLst/>
                <a:latin typeface="+mn-lt"/>
                <a:ea typeface="+mn-ea"/>
                <a:cs typeface="+mn-cs"/>
              </a:rPr>
              <a:t>を「アプリケーション仮想化」で使用し、</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では最新</a:t>
            </a:r>
            <a:r>
              <a:rPr kumimoji="1" lang="en-US" altLang="ja-JP" sz="1200" kern="1200" dirty="0" smtClean="0">
                <a:solidFill>
                  <a:schemeClr val="tx1"/>
                </a:solidFill>
                <a:effectLst/>
                <a:latin typeface="+mn-lt"/>
                <a:ea typeface="+mn-ea"/>
                <a:cs typeface="+mn-cs"/>
              </a:rPr>
              <a:t>IE</a:t>
            </a:r>
            <a:r>
              <a:rPr kumimoji="1" lang="ja-JP" altLang="ja-JP" sz="1200" kern="1200" dirty="0" smtClean="0">
                <a:solidFill>
                  <a:schemeClr val="tx1"/>
                </a:solidFill>
                <a:effectLst/>
                <a:latin typeface="+mn-lt"/>
                <a:ea typeface="+mn-ea"/>
                <a:cs typeface="+mn-cs"/>
              </a:rPr>
              <a:t>を動かせば対処できます。</a:t>
            </a:r>
          </a:p>
          <a:p>
            <a:r>
              <a:rPr kumimoji="1" lang="ja-JP" altLang="ja-JP" sz="1200" kern="1200" dirty="0" smtClean="0">
                <a:solidFill>
                  <a:schemeClr val="tx1"/>
                </a:solidFill>
                <a:effectLst/>
                <a:latin typeface="+mn-lt"/>
                <a:ea typeface="+mn-ea"/>
                <a:cs typeface="+mn-cs"/>
              </a:rPr>
              <a:t>どちらも管理されたデータセンターに設置されたサーバーで動かすため、データの持ち出しは困難です。また、忘れがちなバックアップやセキュリティ対策など、運用管理者が、サーバーに対して一括でできることから、安全安心の担保、運用管理負担の軽減に役立ちます。</a:t>
            </a:r>
          </a:p>
          <a:p>
            <a:r>
              <a:rPr kumimoji="1" lang="ja-JP" altLang="ja-JP" sz="1200" kern="1200" dirty="0" smtClean="0">
                <a:solidFill>
                  <a:schemeClr val="tx1"/>
                </a:solidFill>
                <a:effectLst/>
                <a:latin typeface="+mn-lt"/>
                <a:ea typeface="+mn-ea"/>
                <a:cs typeface="+mn-cs"/>
              </a:rPr>
              <a:t>また、自宅で仕事をする場合、自宅の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からネットワークを介して会社で使っている仮想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のデスクトップを呼び出せば同じ環境をそのまま使えます。これは、災害や事故で</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が破損してしまっても使えることから、事業継続の観点からも注目されています。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16</a:t>
            </a:fld>
            <a:endParaRPr kumimoji="1" lang="ja-JP" altLang="en-US"/>
          </a:p>
        </p:txBody>
      </p:sp>
    </p:spTree>
    <p:extLst>
      <p:ext uri="{BB962C8B-B14F-4D97-AF65-F5344CB8AC3E}">
        <p14:creationId xmlns:p14="http://schemas.microsoft.com/office/powerpoint/2010/main" val="3525471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クライアントの仮想化は、ひとつのクライアント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上に複数の異なるオペレーティング・システムを同時に稼働させる技術です。</a:t>
            </a:r>
          </a:p>
          <a:p>
            <a:r>
              <a:rPr kumimoji="1" lang="ja-JP" altLang="ja-JP" sz="1200" kern="1200" dirty="0" smtClean="0">
                <a:solidFill>
                  <a:schemeClr val="tx1"/>
                </a:solidFill>
                <a:effectLst/>
                <a:latin typeface="+mn-lt"/>
                <a:ea typeface="+mn-ea"/>
                <a:cs typeface="+mn-cs"/>
              </a:rPr>
              <a:t>本来、ひとりのユーザーに占有使用されるクライアント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に、複数の仮想マシンを動かし異なるオペレーティング・システムを稼働させるのは、プログラムやデータの互換性を確保するためです。</a:t>
            </a:r>
          </a:p>
          <a:p>
            <a:r>
              <a:rPr kumimoji="1" lang="ja-JP" altLang="ja-JP" sz="1200" kern="1200" dirty="0" smtClean="0">
                <a:solidFill>
                  <a:schemeClr val="tx1"/>
                </a:solidFill>
                <a:effectLst/>
                <a:latin typeface="+mn-lt"/>
                <a:ea typeface="+mn-ea"/>
                <a:cs typeface="+mn-cs"/>
              </a:rPr>
              <a:t>例えば、</a:t>
            </a:r>
            <a:r>
              <a:rPr kumimoji="1" lang="en-US" altLang="ja-JP" sz="1200" kern="1200" dirty="0" smtClean="0">
                <a:solidFill>
                  <a:schemeClr val="tx1"/>
                </a:solidFill>
                <a:effectLst/>
                <a:latin typeface="+mn-lt"/>
                <a:ea typeface="+mn-ea"/>
                <a:cs typeface="+mn-cs"/>
              </a:rPr>
              <a:t>Window 7</a:t>
            </a:r>
            <a:r>
              <a:rPr kumimoji="1" lang="ja-JP" altLang="ja-JP" sz="1200" kern="1200" dirty="0" smtClean="0">
                <a:solidFill>
                  <a:schemeClr val="tx1"/>
                </a:solidFill>
                <a:effectLst/>
                <a:latin typeface="+mn-lt"/>
                <a:ea typeface="+mn-ea"/>
                <a:cs typeface="+mn-cs"/>
              </a:rPr>
              <a:t>と言われる</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用のオペレーティング・システム上で、「</a:t>
            </a:r>
            <a:r>
              <a:rPr kumimoji="1" lang="en-US" altLang="ja-JP" sz="1200" kern="1200" dirty="0" smtClean="0">
                <a:solidFill>
                  <a:schemeClr val="tx1"/>
                </a:solidFill>
                <a:effectLst/>
                <a:latin typeface="+mn-lt"/>
                <a:ea typeface="+mn-ea"/>
                <a:cs typeface="+mn-cs"/>
              </a:rPr>
              <a:t>XP</a:t>
            </a:r>
            <a:r>
              <a:rPr kumimoji="1" lang="ja-JP" altLang="ja-JP" sz="1200" kern="1200" dirty="0" smtClean="0">
                <a:solidFill>
                  <a:schemeClr val="tx1"/>
                </a:solidFill>
                <a:effectLst/>
                <a:latin typeface="+mn-lt"/>
                <a:ea typeface="+mn-ea"/>
                <a:cs typeface="+mn-cs"/>
              </a:rPr>
              <a:t>モード」と呼ばれる仮想化の機能が動きます。この機能は</a:t>
            </a:r>
            <a:r>
              <a:rPr kumimoji="1" lang="en-US" altLang="ja-JP" sz="1200" kern="1200" dirty="0" smtClean="0">
                <a:solidFill>
                  <a:schemeClr val="tx1"/>
                </a:solidFill>
                <a:effectLst/>
                <a:latin typeface="+mn-lt"/>
                <a:ea typeface="+mn-ea"/>
                <a:cs typeface="+mn-cs"/>
              </a:rPr>
              <a:t>Windows 7</a:t>
            </a:r>
            <a:r>
              <a:rPr kumimoji="1" lang="ja-JP" altLang="ja-JP" sz="1200" kern="1200" dirty="0" smtClean="0">
                <a:solidFill>
                  <a:schemeClr val="tx1"/>
                </a:solidFill>
                <a:effectLst/>
                <a:latin typeface="+mn-lt"/>
                <a:ea typeface="+mn-ea"/>
                <a:cs typeface="+mn-cs"/>
              </a:rPr>
              <a:t>の前のバージョンである</a:t>
            </a:r>
            <a:r>
              <a:rPr kumimoji="1" lang="en-US" altLang="ja-JP" sz="1200" kern="1200" dirty="0" smtClean="0">
                <a:solidFill>
                  <a:schemeClr val="tx1"/>
                </a:solidFill>
                <a:effectLst/>
                <a:latin typeface="+mn-lt"/>
                <a:ea typeface="+mn-ea"/>
                <a:cs typeface="+mn-cs"/>
              </a:rPr>
              <a:t>Windows XP</a:t>
            </a:r>
            <a:r>
              <a:rPr kumimoji="1" lang="ja-JP" altLang="ja-JP" sz="1200" kern="1200" dirty="0" smtClean="0">
                <a:solidFill>
                  <a:schemeClr val="tx1"/>
                </a:solidFill>
                <a:effectLst/>
                <a:latin typeface="+mn-lt"/>
                <a:ea typeface="+mn-ea"/>
                <a:cs typeface="+mn-cs"/>
              </a:rPr>
              <a:t>を動かすことができる仮想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a:t>
            </a:r>
            <a:r>
              <a:rPr kumimoji="1" lang="en-US" altLang="ja-JP" sz="1200" kern="1200" dirty="0" smtClean="0">
                <a:solidFill>
                  <a:schemeClr val="tx1"/>
                </a:solidFill>
                <a:effectLst/>
                <a:latin typeface="+mn-lt"/>
                <a:ea typeface="+mn-ea"/>
                <a:cs typeface="+mn-cs"/>
              </a:rPr>
              <a:t>Windows7</a:t>
            </a:r>
            <a:r>
              <a:rPr kumimoji="1" lang="ja-JP" altLang="ja-JP" sz="1200" kern="1200" dirty="0" smtClean="0">
                <a:solidFill>
                  <a:schemeClr val="tx1"/>
                </a:solidFill>
                <a:effectLst/>
                <a:latin typeface="+mn-lt"/>
                <a:ea typeface="+mn-ea"/>
                <a:cs typeface="+mn-cs"/>
              </a:rPr>
              <a:t>の中に作ります。この上で、</a:t>
            </a:r>
            <a:r>
              <a:rPr kumimoji="1" lang="en-US" altLang="ja-JP" sz="1200" kern="1200" dirty="0" smtClean="0">
                <a:solidFill>
                  <a:schemeClr val="tx1"/>
                </a:solidFill>
                <a:effectLst/>
                <a:latin typeface="+mn-lt"/>
                <a:ea typeface="+mn-ea"/>
                <a:cs typeface="+mn-cs"/>
              </a:rPr>
              <a:t>Windows XP</a:t>
            </a:r>
            <a:r>
              <a:rPr kumimoji="1" lang="ja-JP" altLang="ja-JP" sz="1200" kern="1200" dirty="0" smtClean="0">
                <a:solidFill>
                  <a:schemeClr val="tx1"/>
                </a:solidFill>
                <a:effectLst/>
                <a:latin typeface="+mn-lt"/>
                <a:ea typeface="+mn-ea"/>
                <a:cs typeface="+mn-cs"/>
              </a:rPr>
              <a:t>を動かせば、一台の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の上で、同時に</a:t>
            </a:r>
            <a:r>
              <a:rPr kumimoji="1" lang="en-US" altLang="ja-JP" sz="1200" kern="1200" dirty="0" smtClean="0">
                <a:solidFill>
                  <a:schemeClr val="tx1"/>
                </a:solidFill>
                <a:effectLst/>
                <a:latin typeface="+mn-lt"/>
                <a:ea typeface="+mn-ea"/>
                <a:cs typeface="+mn-cs"/>
              </a:rPr>
              <a:t>Windows 7</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Windows XP</a:t>
            </a:r>
            <a:r>
              <a:rPr kumimoji="1" lang="ja-JP" altLang="ja-JP" sz="1200" kern="1200" dirty="0" smtClean="0">
                <a:solidFill>
                  <a:schemeClr val="tx1"/>
                </a:solidFill>
                <a:effectLst/>
                <a:latin typeface="+mn-lt"/>
                <a:ea typeface="+mn-ea"/>
                <a:cs typeface="+mn-cs"/>
              </a:rPr>
              <a:t>を同時に稼働させることができます。</a:t>
            </a:r>
          </a:p>
          <a:p>
            <a:r>
              <a:rPr kumimoji="1" lang="ja-JP" altLang="ja-JP" sz="1200" kern="1200" dirty="0" smtClean="0">
                <a:solidFill>
                  <a:schemeClr val="tx1"/>
                </a:solidFill>
                <a:effectLst/>
                <a:latin typeface="+mn-lt"/>
                <a:ea typeface="+mn-ea"/>
                <a:cs typeface="+mn-cs"/>
              </a:rPr>
              <a:t>このようなことが必要になるのは、</a:t>
            </a:r>
            <a:r>
              <a:rPr kumimoji="1" lang="en-US" altLang="ja-JP" sz="1200" kern="1200" dirty="0" smtClean="0">
                <a:solidFill>
                  <a:schemeClr val="tx1"/>
                </a:solidFill>
                <a:effectLst/>
                <a:latin typeface="+mn-lt"/>
                <a:ea typeface="+mn-ea"/>
                <a:cs typeface="+mn-cs"/>
              </a:rPr>
              <a:t>Windows XP</a:t>
            </a:r>
            <a:r>
              <a:rPr kumimoji="1" lang="ja-JP" altLang="ja-JP" sz="1200" kern="1200" dirty="0" smtClean="0">
                <a:solidFill>
                  <a:schemeClr val="tx1"/>
                </a:solidFill>
                <a:effectLst/>
                <a:latin typeface="+mn-lt"/>
                <a:ea typeface="+mn-ea"/>
                <a:cs typeface="+mn-cs"/>
              </a:rPr>
              <a:t>では動くが</a:t>
            </a:r>
            <a:r>
              <a:rPr kumimoji="1" lang="en-US" altLang="ja-JP" sz="1200" kern="1200" dirty="0" smtClean="0">
                <a:solidFill>
                  <a:schemeClr val="tx1"/>
                </a:solidFill>
                <a:effectLst/>
                <a:latin typeface="+mn-lt"/>
                <a:ea typeface="+mn-ea"/>
                <a:cs typeface="+mn-cs"/>
              </a:rPr>
              <a:t>Windows 7</a:t>
            </a:r>
            <a:r>
              <a:rPr kumimoji="1" lang="ja-JP" altLang="ja-JP" sz="1200" kern="1200" dirty="0" smtClean="0">
                <a:solidFill>
                  <a:schemeClr val="tx1"/>
                </a:solidFill>
                <a:effectLst/>
                <a:latin typeface="+mn-lt"/>
                <a:ea typeface="+mn-ea"/>
                <a:cs typeface="+mn-cs"/>
              </a:rPr>
              <a:t>では動かないソフトウェアがあるからです。バージョンアップのためにこれを移行するとなると、プログラムの修正やテスト、購入したパッケージ・ソフトウェアであれば、バージョンアップしなければなりません。そのための作業の手間や費用は、台数が多ければ多いほど、大きな負担となります。しかし、この機能を使えば、</a:t>
            </a:r>
            <a:r>
              <a:rPr kumimoji="1" lang="en-US" altLang="ja-JP" sz="1200" kern="1200" dirty="0" smtClean="0">
                <a:solidFill>
                  <a:schemeClr val="tx1"/>
                </a:solidFill>
                <a:effectLst/>
                <a:latin typeface="+mn-lt"/>
                <a:ea typeface="+mn-ea"/>
                <a:cs typeface="+mn-cs"/>
              </a:rPr>
              <a:t>XP</a:t>
            </a:r>
            <a:r>
              <a:rPr kumimoji="1" lang="ja-JP" altLang="ja-JP" sz="1200" kern="1200" dirty="0" smtClean="0">
                <a:solidFill>
                  <a:schemeClr val="tx1"/>
                </a:solidFill>
                <a:effectLst/>
                <a:latin typeface="+mn-lt"/>
                <a:ea typeface="+mn-ea"/>
                <a:cs typeface="+mn-cs"/>
              </a:rPr>
              <a:t>用として開発、購入したソフトウェアを無駄にしないですむのです。</a:t>
            </a:r>
          </a:p>
          <a:p>
            <a:r>
              <a:rPr kumimoji="1" lang="ja-JP" altLang="ja-JP" sz="1200" kern="1200" dirty="0" smtClean="0">
                <a:solidFill>
                  <a:schemeClr val="tx1"/>
                </a:solidFill>
                <a:effectLst/>
                <a:latin typeface="+mn-lt"/>
                <a:ea typeface="+mn-ea"/>
                <a:cs typeface="+mn-cs"/>
              </a:rPr>
              <a:t>また、</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Mac OS</a:t>
            </a:r>
            <a:r>
              <a:rPr kumimoji="1" lang="ja-JP" altLang="ja-JP" sz="1200" kern="1200" dirty="0" smtClean="0">
                <a:solidFill>
                  <a:schemeClr val="tx1"/>
                </a:solidFill>
                <a:effectLst/>
                <a:latin typeface="+mn-lt"/>
                <a:ea typeface="+mn-ea"/>
                <a:cs typeface="+mn-cs"/>
              </a:rPr>
              <a:t>上で</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を動かすクライアント仮想化のソフトウェアもあります。これを使えば、一台の</a:t>
            </a:r>
            <a:r>
              <a:rPr kumimoji="1" lang="en-US" altLang="ja-JP" sz="1200" kern="1200" dirty="0" smtClean="0">
                <a:solidFill>
                  <a:schemeClr val="tx1"/>
                </a:solidFill>
                <a:effectLst/>
                <a:latin typeface="+mn-lt"/>
                <a:ea typeface="+mn-ea"/>
                <a:cs typeface="+mn-cs"/>
              </a:rPr>
              <a:t>Mac PC</a:t>
            </a:r>
            <a:r>
              <a:rPr kumimoji="1" lang="ja-JP" altLang="ja-JP" sz="1200" kern="1200" dirty="0" smtClean="0">
                <a:solidFill>
                  <a:schemeClr val="tx1"/>
                </a:solidFill>
                <a:effectLst/>
                <a:latin typeface="+mn-lt"/>
                <a:ea typeface="+mn-ea"/>
                <a:cs typeface="+mn-cs"/>
              </a:rPr>
              <a:t>で</a:t>
            </a:r>
            <a:r>
              <a:rPr kumimoji="1" lang="en-US" altLang="ja-JP" sz="1200" kern="1200" dirty="0" smtClean="0">
                <a:solidFill>
                  <a:schemeClr val="tx1"/>
                </a:solidFill>
                <a:effectLst/>
                <a:latin typeface="+mn-lt"/>
                <a:ea typeface="+mn-ea"/>
                <a:cs typeface="+mn-cs"/>
              </a:rPr>
              <a:t>Mac OS</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を同時に動かすことができます。そのため、それぞれでしか動かないが、どちらも使いたいと言ったときに、ふたつの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を用意する必要はありません。また、データも相互にやりとりできますので、大変便利です。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19</a:t>
            </a:fld>
            <a:endParaRPr kumimoji="1" lang="ja-JP" altLang="en-US"/>
          </a:p>
        </p:txBody>
      </p:sp>
    </p:spTree>
    <p:extLst>
      <p:ext uri="{BB962C8B-B14F-4D97-AF65-F5344CB8AC3E}">
        <p14:creationId xmlns:p14="http://schemas.microsoft.com/office/powerpoint/2010/main" val="3770682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83B3A2-CC8F-4783-9F1F-9F49AA25FA2F}" type="slidenum">
              <a:rPr lang="ja-JP" altLang="en-US"/>
              <a:pPr/>
              <a:t>20</a:t>
            </a:fld>
            <a:endParaRPr lang="en-US" altLang="ja-JP"/>
          </a:p>
        </p:txBody>
      </p:sp>
      <p:sp>
        <p:nvSpPr>
          <p:cNvPr id="780290" name="Rectangle 2"/>
          <p:cNvSpPr>
            <a:spLocks noGrp="1" noRot="1" noChangeAspect="1" noChangeArrowheads="1" noTextEdit="1"/>
          </p:cNvSpPr>
          <p:nvPr>
            <p:ph type="sldImg"/>
          </p:nvPr>
        </p:nvSpPr>
        <p:spPr>
          <a:xfrm>
            <a:off x="1141413" y="684213"/>
            <a:ext cx="4576762" cy="3432175"/>
          </a:xfrm>
          <a:ln/>
        </p:spPr>
      </p:sp>
      <p:sp>
        <p:nvSpPr>
          <p:cNvPr id="780291" name="Rectangle 3"/>
          <p:cNvSpPr>
            <a:spLocks noGrp="1" noChangeArrowheads="1"/>
          </p:cNvSpPr>
          <p:nvPr>
            <p:ph type="body" idx="1"/>
          </p:nvPr>
        </p:nvSpPr>
        <p:spPr>
          <a:xfrm>
            <a:off x="684681" y="4343437"/>
            <a:ext cx="5488640" cy="4115603"/>
          </a:xfrm>
        </p:spPr>
        <p:txBody>
          <a:bodyPr/>
          <a:lstStyle/>
          <a:p>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ストレージ仮想化は、ハードウェアの物理的な制限・制約からの解放するために使われます。</a:t>
            </a:r>
          </a:p>
          <a:p>
            <a:r>
              <a:rPr kumimoji="1" lang="ja-JP" altLang="ja-JP" sz="1200" kern="1200" dirty="0" smtClean="0">
                <a:solidFill>
                  <a:schemeClr val="tx1"/>
                </a:solidFill>
                <a:effectLst/>
                <a:latin typeface="+mn-lt"/>
                <a:ea typeface="+mn-ea"/>
                <a:cs typeface="+mn-cs"/>
              </a:rPr>
              <a:t>例えば、ストレージの容量は、使っている／いないに関わらず、「</a:t>
            </a:r>
            <a:r>
              <a:rPr kumimoji="1" lang="en-US" altLang="ja-JP" sz="1200" kern="1200" dirty="0" smtClean="0">
                <a:solidFill>
                  <a:schemeClr val="tx1"/>
                </a:solidFill>
                <a:effectLst/>
                <a:latin typeface="+mn-lt"/>
                <a:ea typeface="+mn-ea"/>
                <a:cs typeface="+mn-cs"/>
              </a:rPr>
              <a:t>128GB</a:t>
            </a:r>
            <a:r>
              <a:rPr kumimoji="1" lang="ja-JP" altLang="ja-JP" sz="1200" kern="1200" dirty="0" smtClean="0">
                <a:solidFill>
                  <a:schemeClr val="tx1"/>
                </a:solidFill>
                <a:effectLst/>
                <a:latin typeface="+mn-lt"/>
                <a:ea typeface="+mn-ea"/>
                <a:cs typeface="+mn-cs"/>
              </a:rPr>
              <a:t>」というように物理的に決まってしまいます。これをサーバー個別に割り当て、そこでしか使えないのでは、複数サーバーを使っている場合などは非効率です。そこで、複数ストレージをひとつにまとめ複数サーバーで共用し必要な容量だけを割り当てることで使用効率を高めることができます。</a:t>
            </a:r>
          </a:p>
          <a:p>
            <a:r>
              <a:rPr kumimoji="1" lang="ja-JP" altLang="ja-JP" sz="1200" kern="1200" dirty="0" smtClean="0">
                <a:solidFill>
                  <a:schemeClr val="tx1"/>
                </a:solidFill>
                <a:effectLst/>
                <a:latin typeface="+mn-lt"/>
                <a:ea typeface="+mn-ea"/>
                <a:cs typeface="+mn-cs"/>
              </a:rPr>
              <a:t>また、シンプロビジョニングや重複排除という技術で使用効率や利便性をさらに高めることができます。</a:t>
            </a:r>
          </a:p>
          <a:p>
            <a:r>
              <a:rPr kumimoji="1" lang="ja-JP" altLang="ja-JP" sz="1200" kern="1200" dirty="0" smtClean="0">
                <a:solidFill>
                  <a:schemeClr val="tx1"/>
                </a:solidFill>
                <a:effectLst/>
                <a:latin typeface="+mn-lt"/>
                <a:ea typeface="+mn-ea"/>
                <a:cs typeface="+mn-cs"/>
              </a:rPr>
              <a:t>シンプロビジョニングは、物理ストレージの容量を実際より多くあるようにサーバー上のアプリケーションに見せかける技術です。これまでなら、物理ストレージの容量が変われば、サーバーやアプリケーションへの設定変更が必要でした。しかし、この技術を使えば、サーバーやアプリケーションには、最初から大きな容量で設定しておき、実際にはその時点で使う容量だけを用意し、足らなくなった容量を物理的に補充するだけで設定の変更が不要になります。これにより容量を節約できると共に運用負担が軽減できます。</a:t>
            </a:r>
          </a:p>
          <a:p>
            <a:r>
              <a:rPr kumimoji="1" lang="ja-JP" altLang="ja-JP" sz="1200" kern="1200" dirty="0" smtClean="0">
                <a:solidFill>
                  <a:schemeClr val="tx1"/>
                </a:solidFill>
                <a:effectLst/>
                <a:latin typeface="+mn-lt"/>
                <a:ea typeface="+mn-ea"/>
                <a:cs typeface="+mn-cs"/>
              </a:rPr>
              <a:t>重複排除は、データの重複している部分を削減し、ストレージの使用効率を高める技術です。例えば、電子メールでファイルを添付して同時に複数の人に送信すると、同じファイルのコピーがいくつも作られてしまいます。この重複データを削除してデータ容量を削減する一方で、ユーザーには、これまでと変わらず複数のファイルがそこにあるように見せかけることができます。このように、ユーザーに意識させずストレージの容量を減らすことができるのです。</a:t>
            </a:r>
            <a:r>
              <a:rPr lang="ja-JP" altLang="ja-JP" dirty="0" smtClean="0">
                <a:effectLst/>
              </a:rPr>
              <a:t> </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21</a:t>
            </a:fld>
            <a:endParaRPr kumimoji="1" lang="ja-JP" altLang="en-US"/>
          </a:p>
        </p:txBody>
      </p:sp>
    </p:spTree>
    <p:extLst>
      <p:ext uri="{BB962C8B-B14F-4D97-AF65-F5344CB8AC3E}">
        <p14:creationId xmlns:p14="http://schemas.microsoft.com/office/powerpoint/2010/main" val="740698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22</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1" y="4343440"/>
            <a:ext cx="5488640" cy="4115603"/>
          </a:xfrm>
        </p:spPr>
        <p:txBody>
          <a:bodyPr/>
          <a:lstStyle/>
          <a:p>
            <a:r>
              <a:rPr kumimoji="1" lang="ja-JP" altLang="ja-JP" sz="1200" kern="1200" dirty="0" smtClean="0">
                <a:solidFill>
                  <a:schemeClr val="tx1"/>
                </a:solidFill>
                <a:effectLst/>
                <a:latin typeface="+mn-lt"/>
                <a:ea typeface="+mn-ea"/>
                <a:cs typeface="+mn-cs"/>
              </a:rPr>
              <a:t>従来、ネットワークの構築は、異なる役割や機能を持つ多数の機器をケーブルで接続し、それぞれに手間のかかる設定が必要でした。この常識を変えたのが「ネットワーク仮想化」です。これは、</a:t>
            </a:r>
            <a:r>
              <a:rPr kumimoji="1" lang="en-US" altLang="ja-JP" sz="1200" kern="1200" dirty="0" smtClean="0">
                <a:solidFill>
                  <a:schemeClr val="tx1"/>
                </a:solidFill>
                <a:effectLst/>
                <a:latin typeface="+mn-lt"/>
                <a:ea typeface="+mn-ea"/>
                <a:cs typeface="+mn-cs"/>
              </a:rPr>
              <a:t>SDN</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Networking</a:t>
            </a:r>
            <a:r>
              <a:rPr kumimoji="1" lang="ja-JP" altLang="ja-JP" sz="1200" kern="1200" dirty="0" smtClean="0">
                <a:solidFill>
                  <a:schemeClr val="tx1"/>
                </a:solidFill>
                <a:effectLst/>
                <a:latin typeface="+mn-lt"/>
                <a:ea typeface="+mn-ea"/>
                <a:cs typeface="+mn-cs"/>
              </a:rPr>
              <a:t>）と言う考え方を前提にしています。</a:t>
            </a:r>
          </a:p>
          <a:p>
            <a:r>
              <a:rPr kumimoji="1" lang="en-US" altLang="ja-JP" sz="1200" kern="1200" dirty="0" smtClean="0">
                <a:solidFill>
                  <a:schemeClr val="tx1"/>
                </a:solidFill>
                <a:effectLst/>
                <a:latin typeface="+mn-lt"/>
                <a:ea typeface="+mn-ea"/>
                <a:cs typeface="+mn-cs"/>
              </a:rPr>
              <a:t>SDN</a:t>
            </a:r>
            <a:r>
              <a:rPr kumimoji="1" lang="ja-JP" altLang="ja-JP" sz="1200" kern="1200" dirty="0" smtClean="0">
                <a:solidFill>
                  <a:schemeClr val="tx1"/>
                </a:solidFill>
                <a:effectLst/>
                <a:latin typeface="+mn-lt"/>
                <a:ea typeface="+mn-ea"/>
                <a:cs typeface="+mn-cs"/>
              </a:rPr>
              <a:t>とは、ルーターやスイッチなどのネットワーク機器の構成や機能、ネットワーク接続ルートなどを、物理的な機器の導入や配線などの作業をしなくても、ソフトウェアへの設定だけで実現する技術の総称です。</a:t>
            </a:r>
          </a:p>
          <a:p>
            <a:r>
              <a:rPr kumimoji="1" lang="ja-JP" altLang="ja-JP" sz="1200" kern="1200" dirty="0" smtClean="0">
                <a:solidFill>
                  <a:schemeClr val="tx1"/>
                </a:solidFill>
                <a:effectLst/>
                <a:latin typeface="+mn-lt"/>
                <a:ea typeface="+mn-ea"/>
                <a:cs typeface="+mn-cs"/>
              </a:rPr>
              <a:t>例えば、異なる会社の機器が設置されているデータセンターの場合、従来であれば、独立性を保証するため機器もネットワークも物理的に分離して別々に管理しなければなりませんでした。しかし、</a:t>
            </a:r>
            <a:r>
              <a:rPr kumimoji="1" lang="en-US" altLang="ja-JP" sz="1200" kern="1200" dirty="0" smtClean="0">
                <a:solidFill>
                  <a:schemeClr val="tx1"/>
                </a:solidFill>
                <a:effectLst/>
                <a:latin typeface="+mn-lt"/>
                <a:ea typeface="+mn-ea"/>
                <a:cs typeface="+mn-cs"/>
              </a:rPr>
              <a:t>SDN</a:t>
            </a:r>
            <a:r>
              <a:rPr kumimoji="1" lang="ja-JP" altLang="ja-JP" sz="1200" kern="1200" dirty="0" smtClean="0">
                <a:solidFill>
                  <a:schemeClr val="tx1"/>
                </a:solidFill>
                <a:effectLst/>
                <a:latin typeface="+mn-lt"/>
                <a:ea typeface="+mn-ea"/>
                <a:cs typeface="+mn-cs"/>
              </a:rPr>
              <a:t>であれば、全てをひとつの物理的なネットワークでつなぎ、設定だけで分割して個別独立のネットワークに見せかけることができます。また、ルーターやスイッチ、ファイヤーウォールなどの機能や役割の違う物理的な機器が必要でしたが、物理的には同じ機器を使って、設定だけで必要とする機能構成を実現することもできます。</a:t>
            </a:r>
          </a:p>
          <a:p>
            <a:r>
              <a:rPr kumimoji="1" lang="ja-JP" altLang="ja-JP" sz="1200" kern="1200" dirty="0" smtClean="0">
                <a:solidFill>
                  <a:schemeClr val="tx1"/>
                </a:solidFill>
                <a:effectLst/>
                <a:latin typeface="+mn-lt"/>
                <a:ea typeface="+mn-ea"/>
                <a:cs typeface="+mn-cs"/>
              </a:rPr>
              <a:t>また、ネットワーク全体を一元的に集中制御できるので、個々のネットワーク機器の設定に時間を取られません。</a:t>
            </a:r>
          </a:p>
          <a:p>
            <a:r>
              <a:rPr kumimoji="1" lang="ja-JP" altLang="ja-JP" sz="1200" kern="1200" dirty="0" smtClean="0">
                <a:solidFill>
                  <a:schemeClr val="tx1"/>
                </a:solidFill>
                <a:effectLst/>
                <a:latin typeface="+mn-lt"/>
                <a:ea typeface="+mn-ea"/>
                <a:cs typeface="+mn-cs"/>
              </a:rPr>
              <a:t>さらに、利用目的に応じた「ポリシー」に応じてネットワークの特性を自由に制御できるようになりました。ポリシーとは、どのように扱うかの方針や制約条件を体系的かつ具体的に定めた規範のことです。</a:t>
            </a:r>
          </a:p>
          <a:p>
            <a:r>
              <a:rPr kumimoji="1" lang="ja-JP" altLang="ja-JP" sz="1200" kern="1200" dirty="0" smtClean="0">
                <a:solidFill>
                  <a:schemeClr val="tx1"/>
                </a:solidFill>
                <a:effectLst/>
                <a:latin typeface="+mn-lt"/>
                <a:ea typeface="+mn-ea"/>
                <a:cs typeface="+mn-cs"/>
              </a:rPr>
              <a:t>例えば、セキュリティを高度に保ちたい、負荷分散を行いたい、音声や映像は途切れないように優先的に処理したいといった、アプリケーションに応じたポリシーを設定し、それに応じてネットワーク全体の挙動を制御できるようになったのです。</a:t>
            </a:r>
          </a:p>
          <a:p>
            <a:endParaRPr lang="ja-JP"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1F13EE-CBD2-4D23-A6F4-85843E33E783}" type="slidenum">
              <a:rPr lang="ja-JP" altLang="en-US"/>
              <a:pPr/>
              <a:t>24</a:t>
            </a:fld>
            <a:endParaRPr lang="en-US" altLang="ja-JP"/>
          </a:p>
        </p:txBody>
      </p:sp>
      <p:sp>
        <p:nvSpPr>
          <p:cNvPr id="770050" name="Rectangle 2"/>
          <p:cNvSpPr>
            <a:spLocks noGrp="1" noRot="1" noChangeAspect="1" noChangeArrowheads="1" noTextEdit="1"/>
          </p:cNvSpPr>
          <p:nvPr>
            <p:ph type="sldImg"/>
          </p:nvPr>
        </p:nvSpPr>
        <p:spPr>
          <a:xfrm>
            <a:off x="1144588" y="684213"/>
            <a:ext cx="4575175" cy="3432175"/>
          </a:xfrm>
          <a:ln/>
        </p:spPr>
      </p:sp>
      <p:sp>
        <p:nvSpPr>
          <p:cNvPr id="770051" name="Rectangle 3"/>
          <p:cNvSpPr>
            <a:spLocks noGrp="1" noChangeArrowheads="1"/>
          </p:cNvSpPr>
          <p:nvPr>
            <p:ph type="body" idx="1"/>
          </p:nvPr>
        </p:nvSpPr>
        <p:spPr>
          <a:xfrm>
            <a:off x="915041" y="4343440"/>
            <a:ext cx="5027920" cy="4115603"/>
          </a:xfrm>
        </p:spPr>
        <p:txBody>
          <a:bodyPr/>
          <a:lstStyle/>
          <a:p>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「サーバー仮想化」によって、従来では考えられなかったことが可能になりました。</a:t>
            </a:r>
          </a:p>
          <a:p>
            <a:pPr lvl="0"/>
            <a:r>
              <a:rPr kumimoji="1" lang="ja-JP" altLang="ja-JP" sz="1200" kern="1200" dirty="0" smtClean="0">
                <a:solidFill>
                  <a:schemeClr val="tx1"/>
                </a:solidFill>
                <a:effectLst/>
                <a:latin typeface="+mn-lt"/>
                <a:ea typeface="+mn-ea"/>
                <a:cs typeface="+mn-cs"/>
              </a:rPr>
              <a:t>すぐに稼動</a:t>
            </a:r>
          </a:p>
          <a:p>
            <a:r>
              <a:rPr kumimoji="1" lang="ja-JP" altLang="ja-JP" sz="1200" kern="1200" dirty="0" smtClean="0">
                <a:solidFill>
                  <a:schemeClr val="tx1"/>
                </a:solidFill>
                <a:effectLst/>
                <a:latin typeface="+mn-lt"/>
                <a:ea typeface="+mn-ea"/>
                <a:cs typeface="+mn-cs"/>
              </a:rPr>
              <a:t>従来は、ハードウェアを調達した後、機器の据付・導入が必要でした。しかし、サーバー仮想化を使えば、ソフトウェアへの設定だけで、必要なシステム資源（プロセッサー、メモリ、ストレージなど）を割り当て、その資源相当の構成と能力を持った、見かけ上物理サーバーと同様に機能する「仮想サーバー」を稼働させることができます。これによりシステムの稼働に関わる作業時間は、大幅に短縮できます。</a:t>
            </a:r>
          </a:p>
          <a:p>
            <a:r>
              <a:rPr kumimoji="1" lang="ja-JP" altLang="ja-JP" sz="1200" kern="1200" dirty="0" smtClean="0">
                <a:solidFill>
                  <a:schemeClr val="tx1"/>
                </a:solidFill>
                <a:effectLst/>
                <a:latin typeface="+mn-lt"/>
                <a:ea typeface="+mn-ea"/>
                <a:cs typeface="+mn-cs"/>
              </a:rPr>
              <a:t>但し、仮想サーバーが、いくつでも簡単に作れるからと言って、それを動かすハードウェアの能力を超えて動かすことができない点は、注意が必要です。</a:t>
            </a:r>
          </a:p>
          <a:p>
            <a:pPr lvl="0"/>
            <a:r>
              <a:rPr kumimoji="1" lang="ja-JP" altLang="ja-JP" sz="1200" kern="1200" dirty="0" smtClean="0">
                <a:solidFill>
                  <a:schemeClr val="tx1"/>
                </a:solidFill>
                <a:effectLst/>
                <a:latin typeface="+mn-lt"/>
                <a:ea typeface="+mn-ea"/>
                <a:cs typeface="+mn-cs"/>
              </a:rPr>
              <a:t>複製が簡単</a:t>
            </a:r>
          </a:p>
          <a:p>
            <a:r>
              <a:rPr kumimoji="1" lang="ja-JP" altLang="ja-JP" sz="1200" kern="1200" dirty="0" smtClean="0">
                <a:solidFill>
                  <a:schemeClr val="tx1"/>
                </a:solidFill>
                <a:effectLst/>
                <a:latin typeface="+mn-lt"/>
                <a:ea typeface="+mn-ea"/>
                <a:cs typeface="+mn-cs"/>
              </a:rPr>
              <a:t>仮想サーバーの構成についての情報は、「設定ファイル」に書き込まれます。ハイパーバイザーは、この設定ファイルを読んでハードウェアから資源を割り当て、仮想サーバーを稼働させます。そのため、同じ構成であれば、この設定ファイルと仮想サーバーのデータをコピーするだけで、仮想サーバーを複製できます。あとは、ホスト名といわれるサーバーの名称や</a:t>
            </a:r>
            <a:r>
              <a:rPr kumimoji="1" lang="en-US" altLang="ja-JP" sz="1200" kern="1200" dirty="0" smtClean="0">
                <a:solidFill>
                  <a:schemeClr val="tx1"/>
                </a:solidFill>
                <a:effectLst/>
                <a:latin typeface="+mn-lt"/>
                <a:ea typeface="+mn-ea"/>
                <a:cs typeface="+mn-cs"/>
              </a:rPr>
              <a:t>IP</a:t>
            </a:r>
            <a:r>
              <a:rPr kumimoji="1" lang="ja-JP" altLang="ja-JP" sz="1200" kern="1200" dirty="0" smtClean="0">
                <a:solidFill>
                  <a:schemeClr val="tx1"/>
                </a:solidFill>
                <a:effectLst/>
                <a:latin typeface="+mn-lt"/>
                <a:ea typeface="+mn-ea"/>
                <a:cs typeface="+mn-cs"/>
              </a:rPr>
              <a:t>アドレスといわれるネットワーク上の住所を表す番号を変更するだけで、別のサーバーとして、すぐに利用できるようになります。</a:t>
            </a:r>
          </a:p>
          <a:p>
            <a:pPr lvl="0"/>
            <a:r>
              <a:rPr kumimoji="1" lang="ja-JP" altLang="ja-JP" sz="1200" kern="1200" dirty="0" smtClean="0">
                <a:solidFill>
                  <a:schemeClr val="tx1"/>
                </a:solidFill>
                <a:effectLst/>
                <a:latin typeface="+mn-lt"/>
                <a:ea typeface="+mn-ea"/>
                <a:cs typeface="+mn-cs"/>
              </a:rPr>
              <a:t>柔軟な構成変更</a:t>
            </a:r>
          </a:p>
          <a:p>
            <a:r>
              <a:rPr kumimoji="1" lang="ja-JP" altLang="ja-JP" sz="1200" kern="1200" smtClean="0">
                <a:solidFill>
                  <a:schemeClr val="tx1"/>
                </a:solidFill>
                <a:effectLst/>
                <a:latin typeface="+mn-lt"/>
                <a:ea typeface="+mn-ea"/>
                <a:cs typeface="+mn-cs"/>
              </a:rPr>
              <a:t>従来、システム構成を変更するためには、いったん電源を停止し、物理的な構成変更作業を行い再稼働させる必要がありました。しかし、サーバー仮想化を使えば、システム資源の増減は、仮想サーバーを稼動したままでも行うことができます。そのおかげで、サーバーへのアクセスが急増した時や構成変更が時でも、迅速・柔軟に対応することができます。</a:t>
            </a: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25</a:t>
            </a:fld>
            <a:endParaRPr kumimoji="1" lang="ja-JP" altLang="en-US"/>
          </a:p>
        </p:txBody>
      </p:sp>
    </p:spTree>
    <p:extLst>
      <p:ext uri="{BB962C8B-B14F-4D97-AF65-F5344CB8AC3E}">
        <p14:creationId xmlns:p14="http://schemas.microsoft.com/office/powerpoint/2010/main" val="347703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日本語の「仮想」という言葉を聞くと、「虚像の」、「実態のない」という意味を思い浮かべてしまいます。ところが、この言葉の元となった英語の「</a:t>
            </a:r>
            <a:r>
              <a:rPr kumimoji="1" lang="en-US" altLang="ja-JP" sz="1200" kern="1200" dirty="0" smtClean="0">
                <a:solidFill>
                  <a:schemeClr val="tx1"/>
                </a:solidFill>
                <a:effectLst/>
                <a:latin typeface="+mn-lt"/>
                <a:ea typeface="+mn-ea"/>
                <a:cs typeface="+mn-cs"/>
              </a:rPr>
              <a:t>Virtual</a:t>
            </a:r>
            <a:r>
              <a:rPr kumimoji="1" lang="ja-JP" altLang="ja-JP" sz="1200" kern="1200" dirty="0" smtClean="0">
                <a:solidFill>
                  <a:schemeClr val="tx1"/>
                </a:solidFill>
                <a:effectLst/>
                <a:latin typeface="+mn-lt"/>
                <a:ea typeface="+mn-ea"/>
                <a:cs typeface="+mn-cs"/>
              </a:rPr>
              <a:t>」は、どうもそういう意味ではないらしいのです。調べてみると、「（表面または名目上はそうでないが）事実上の／実質上の／実際の」という意味があるようです。また、ラテン語の語源を見ると「力のある〜」と記されています。</a:t>
            </a:r>
          </a:p>
          <a:p>
            <a:r>
              <a:rPr kumimoji="1" lang="ja-JP" altLang="ja-JP" sz="1200" kern="1200" dirty="0" smtClean="0">
                <a:solidFill>
                  <a:schemeClr val="tx1"/>
                </a:solidFill>
                <a:effectLst/>
                <a:latin typeface="+mn-lt"/>
                <a:ea typeface="+mn-ea"/>
                <a:cs typeface="+mn-cs"/>
              </a:rPr>
              <a:t>辞書を引くと英語の文例には、次のような記述がありました。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 was a virtual promise.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（約束ではないが）実際には約束も同然だった。</a:t>
            </a:r>
          </a:p>
          <a:p>
            <a:r>
              <a:rPr kumimoji="1" lang="en-US" altLang="ja-JP" sz="1200" kern="1200" dirty="0" smtClean="0">
                <a:solidFill>
                  <a:schemeClr val="tx1"/>
                </a:solidFill>
                <a:effectLst/>
                <a:latin typeface="+mn-lt"/>
                <a:ea typeface="+mn-ea"/>
                <a:cs typeface="+mn-cs"/>
              </a:rPr>
              <a:t>He was the virtual leader of the movement.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彼はその運動の事実上の指導者だった。</a:t>
            </a:r>
          </a:p>
          <a:p>
            <a:r>
              <a:rPr kumimoji="1" lang="en-US" altLang="ja-JP" sz="1200" kern="1200" dirty="0" smtClean="0">
                <a:solidFill>
                  <a:schemeClr val="tx1"/>
                </a:solidFill>
                <a:effectLst/>
                <a:latin typeface="+mn-lt"/>
                <a:ea typeface="+mn-ea"/>
                <a:cs typeface="+mn-cs"/>
              </a:rPr>
              <a:t>He was formally a general, but he was a virtual king of this country</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　彼は公式には「将軍」ではあったが、彼はこの国の実質的国王だった。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このように見ていくと、私たちが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の用語として使っている「仮想化＝</a:t>
            </a:r>
            <a:r>
              <a:rPr kumimoji="1" lang="en-US" altLang="ja-JP" sz="1200" kern="1200" dirty="0" smtClean="0">
                <a:solidFill>
                  <a:schemeClr val="tx1"/>
                </a:solidFill>
                <a:effectLst/>
                <a:latin typeface="+mn-lt"/>
                <a:ea typeface="+mn-ea"/>
                <a:cs typeface="+mn-cs"/>
              </a:rPr>
              <a:t>Virtualization</a:t>
            </a:r>
            <a:r>
              <a:rPr kumimoji="1" lang="ja-JP" altLang="ja-JP" sz="1200" kern="1200" dirty="0" smtClean="0">
                <a:solidFill>
                  <a:schemeClr val="tx1"/>
                </a:solidFill>
                <a:effectLst/>
                <a:latin typeface="+mn-lt"/>
                <a:ea typeface="+mn-ea"/>
                <a:cs typeface="+mn-cs"/>
              </a:rPr>
              <a:t>」は、次のような意味と理解するのが、自然かも知れません。</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「物理的実態とは異なるが実質的機能を実現する仕組み」</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仮想化は決して、「虚像で実態のないシステムを作り出す仕組み」ではないのです。</a:t>
            </a:r>
          </a:p>
          <a:p>
            <a:r>
              <a:rPr kumimoji="1" lang="ja-JP" altLang="ja-JP" sz="1200" kern="1200" dirty="0" smtClean="0">
                <a:solidFill>
                  <a:schemeClr val="tx1"/>
                </a:solidFill>
                <a:effectLst/>
                <a:latin typeface="+mn-lt"/>
                <a:ea typeface="+mn-ea"/>
                <a:cs typeface="+mn-cs"/>
              </a:rPr>
              <a:t>つまり、サーバーやストレージ、ネットワークの物理的な構成や機能、性能とは異なる形態をしているが、実質的には、これと同様の役割を果たす仕組みを実現する技術と考える方が現実に即しています。</a:t>
            </a:r>
          </a:p>
          <a:p>
            <a:r>
              <a:rPr kumimoji="1" lang="ja-JP" altLang="ja-JP" sz="1200" kern="1200" dirty="0" smtClean="0">
                <a:solidFill>
                  <a:schemeClr val="tx1"/>
                </a:solidFill>
                <a:effectLst/>
                <a:latin typeface="+mn-lt"/>
                <a:ea typeface="+mn-ea"/>
                <a:cs typeface="+mn-cs"/>
              </a:rPr>
              <a:t>私たちは、物理的な実態がそこになければ、その存在を認めにくいものです。しかし、考えてみれば、物理的実態にかかわらず、必要な機器構成や機能、性能と同等のものが、実質的に使えるのならば十分です。</a:t>
            </a:r>
          </a:p>
          <a:p>
            <a:r>
              <a:rPr kumimoji="1" lang="ja-JP" altLang="ja-JP" sz="1200" kern="1200" dirty="0" smtClean="0">
                <a:solidFill>
                  <a:schemeClr val="tx1"/>
                </a:solidFill>
                <a:effectLst/>
                <a:latin typeface="+mn-lt"/>
                <a:ea typeface="+mn-ea"/>
                <a:cs typeface="+mn-cs"/>
              </a:rPr>
              <a:t>「仮想化」とは、まさに物理的なシステム資源とは異なるが「実質的」には、物理的なシステム資源と同等の扱いができるものを実現し、ユーザーに提供する仕組みなのです。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713683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サーバー仮想化は、調達や構成変更の利便性を高めただけではなく、障害や災害が発生したときの対処のためにも使われています。</a:t>
            </a:r>
          </a:p>
          <a:p>
            <a:pPr lvl="0"/>
            <a:r>
              <a:rPr kumimoji="1" lang="ja-JP" altLang="ja-JP" sz="1200" kern="1200" dirty="0" smtClean="0">
                <a:solidFill>
                  <a:schemeClr val="tx1"/>
                </a:solidFill>
                <a:effectLst/>
                <a:latin typeface="+mn-lt"/>
                <a:ea typeface="+mn-ea"/>
                <a:cs typeface="+mn-cs"/>
              </a:rPr>
              <a:t>停止時間の低減</a:t>
            </a:r>
          </a:p>
          <a:p>
            <a:r>
              <a:rPr kumimoji="1" lang="ja-JP" altLang="ja-JP" sz="1200" kern="1200" dirty="0" smtClean="0">
                <a:solidFill>
                  <a:schemeClr val="tx1"/>
                </a:solidFill>
                <a:effectLst/>
                <a:latin typeface="+mn-lt"/>
                <a:ea typeface="+mn-ea"/>
                <a:cs typeface="+mn-cs"/>
              </a:rPr>
              <a:t>仮想サーバーは設定ファイルをハイパーバイザーが読み込むことで稼働します。したがって、ある物理サーバーに障害が発生した時、他の物理サーバーで動くハイパーバイザーが、その設定ファイルを読み込むように設定しておけば、この物理サーバー上で仮想サーバーを再稼動させることができます。</a:t>
            </a:r>
          </a:p>
          <a:p>
            <a:r>
              <a:rPr kumimoji="1" lang="ja-JP" altLang="ja-JP" sz="1200" kern="1200" dirty="0" smtClean="0">
                <a:solidFill>
                  <a:schemeClr val="tx1"/>
                </a:solidFill>
                <a:effectLst/>
                <a:latin typeface="+mn-lt"/>
                <a:ea typeface="+mn-ea"/>
                <a:cs typeface="+mn-cs"/>
              </a:rPr>
              <a:t>従来は、サーバーの障害が発生すると、機械の復旧とデータ復元で半日～</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日の作業が必要でしたが、サーバー仮想化を使えば停止時間は、仮想サーバーを再起動するための数分程度となります。</a:t>
            </a:r>
          </a:p>
          <a:p>
            <a:r>
              <a:rPr kumimoji="1" lang="ja-JP" altLang="ja-JP" sz="1200" kern="1200" dirty="0" smtClean="0">
                <a:solidFill>
                  <a:schemeClr val="tx1"/>
                </a:solidFill>
                <a:effectLst/>
                <a:latin typeface="+mn-lt"/>
                <a:ea typeface="+mn-ea"/>
                <a:cs typeface="+mn-cs"/>
              </a:rPr>
              <a:t>また、仮想サーバーを稼動させたまま、他の物理サーバーへこれを移動させることもできるようになりました。この仕組みを「ライブマイグレーション」と言います。例えば、保守点検に際して物理サーバーを停止させても、利用者にそれを感じさせることなく作業することができます。</a:t>
            </a:r>
          </a:p>
          <a:p>
            <a:pPr lvl="0"/>
            <a:r>
              <a:rPr kumimoji="1" lang="ja-JP" altLang="ja-JP" sz="1200" kern="1200" dirty="0" smtClean="0">
                <a:solidFill>
                  <a:schemeClr val="tx1"/>
                </a:solidFill>
                <a:effectLst/>
                <a:latin typeface="+mn-lt"/>
                <a:ea typeface="+mn-ea"/>
                <a:cs typeface="+mn-cs"/>
              </a:rPr>
              <a:t>災害対策への対応</a:t>
            </a:r>
          </a:p>
          <a:p>
            <a:r>
              <a:rPr kumimoji="1" lang="ja-JP" altLang="ja-JP" sz="1200" kern="1200" dirty="0" smtClean="0">
                <a:solidFill>
                  <a:schemeClr val="tx1"/>
                </a:solidFill>
                <a:effectLst/>
                <a:latin typeface="+mn-lt"/>
                <a:ea typeface="+mn-ea"/>
                <a:cs typeface="+mn-cs"/>
              </a:rPr>
              <a:t>複数の地理的に離れた物理サーバー同士で、仮想サーバーのイメージ（設定ファイルとデータやアプリケーションを格納したファイル）をコピーしておくことで、一方が災害で機能しなくなったときに、もう一方で仮想サーバーを稼動させることができます。</a:t>
            </a:r>
          </a:p>
          <a:p>
            <a:r>
              <a:rPr kumimoji="1" lang="ja-JP" altLang="ja-JP" sz="1200" kern="1200" dirty="0" smtClean="0">
                <a:solidFill>
                  <a:schemeClr val="tx1"/>
                </a:solidFill>
                <a:effectLst/>
                <a:latin typeface="+mn-lt"/>
                <a:ea typeface="+mn-ea"/>
                <a:cs typeface="+mn-cs"/>
              </a:rPr>
              <a:t>従来、災害対策用には、普段は使わないが同等の構成を持つ機器をバックアップとして保持しなくてはならず非常に高いコストが掛かっていました。しかし普段は開発や優先度の低い業務で使っている物理サーバーを、災害時には優先度の高い仮想サーバー用に使えば、災害対策のためのコストを抑えることができるようになり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26</a:t>
            </a:fld>
            <a:endParaRPr kumimoji="1" lang="ja-JP" altLang="en-US"/>
          </a:p>
        </p:txBody>
      </p:sp>
    </p:spTree>
    <p:extLst>
      <p:ext uri="{BB962C8B-B14F-4D97-AF65-F5344CB8AC3E}">
        <p14:creationId xmlns:p14="http://schemas.microsoft.com/office/powerpoint/2010/main" val="900053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D71E10-845B-4D08-9EDB-751F4239C3A9}" type="slidenum">
              <a:rPr lang="ja-JP" altLang="en-US"/>
              <a:pPr/>
              <a:t>27</a:t>
            </a:fld>
            <a:endParaRPr lang="en-US" altLang="ja-JP"/>
          </a:p>
        </p:txBody>
      </p:sp>
      <p:sp>
        <p:nvSpPr>
          <p:cNvPr id="772098" name="Rectangle 2"/>
          <p:cNvSpPr>
            <a:spLocks noGrp="1" noRot="1" noChangeAspect="1" noChangeArrowheads="1" noTextEdit="1"/>
          </p:cNvSpPr>
          <p:nvPr>
            <p:ph type="sldImg"/>
          </p:nvPr>
        </p:nvSpPr>
        <p:spPr>
          <a:xfrm>
            <a:off x="1144588" y="684213"/>
            <a:ext cx="4575175" cy="3432175"/>
          </a:xfrm>
          <a:ln/>
        </p:spPr>
      </p:sp>
      <p:sp>
        <p:nvSpPr>
          <p:cNvPr id="772099" name="Rectangle 3"/>
          <p:cNvSpPr>
            <a:spLocks noGrp="1" noChangeArrowheads="1"/>
          </p:cNvSpPr>
          <p:nvPr>
            <p:ph type="body" idx="1"/>
          </p:nvPr>
        </p:nvSpPr>
        <p:spPr>
          <a:xfrm>
            <a:off x="915041" y="4343440"/>
            <a:ext cx="5027920" cy="4115603"/>
          </a:xfrm>
        </p:spPr>
        <p:txBody>
          <a:bodyPr/>
          <a:lstStyle/>
          <a:p>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28</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1" y="4343440"/>
            <a:ext cx="5488640" cy="4115603"/>
          </a:xfrm>
        </p:spPr>
        <p:txBody>
          <a:bodyPr/>
          <a:lstStyle/>
          <a:p>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インフラは、その適用範囲を拡大すると同時にセキュリティ侵害の危険性を高めてしまいました。また、技術の進化は、攻撃の技術をも進化させ、その対策を難しくしています。</a:t>
            </a:r>
          </a:p>
          <a:p>
            <a:r>
              <a:rPr kumimoji="1" lang="ja-JP" altLang="ja-JP" sz="1200" kern="1200" dirty="0" smtClean="0">
                <a:solidFill>
                  <a:schemeClr val="tx1"/>
                </a:solidFill>
                <a:effectLst/>
                <a:latin typeface="+mn-lt"/>
                <a:ea typeface="+mn-ea"/>
                <a:cs typeface="+mn-cs"/>
              </a:rPr>
              <a:t>例えば、</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がウイルスに感染して情報が漏洩してしまうことを想定した場合、ウイルス対策ソフトを導入して</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自体のセキュリティを強化することが一般的です。しかし、ウイルス対策ソフトをくぐり抜ける高度な攻撃を受けてしまえば、被害はシステム資源全体に及ぶ危険性もあります。</a:t>
            </a:r>
          </a:p>
          <a:p>
            <a:r>
              <a:rPr kumimoji="1" lang="ja-JP" altLang="ja-JP" sz="1200" kern="1200" dirty="0" smtClean="0">
                <a:solidFill>
                  <a:schemeClr val="tx1"/>
                </a:solidFill>
                <a:effectLst/>
                <a:latin typeface="+mn-lt"/>
                <a:ea typeface="+mn-ea"/>
                <a:cs typeface="+mn-cs"/>
              </a:rPr>
              <a:t>このような事態に対処する手段として「多層防御」という考え方が生まれました。</a:t>
            </a:r>
          </a:p>
          <a:p>
            <a:r>
              <a:rPr kumimoji="1" lang="ja-JP" altLang="ja-JP" sz="1200" kern="1200" dirty="0" smtClean="0">
                <a:solidFill>
                  <a:schemeClr val="tx1"/>
                </a:solidFill>
                <a:effectLst/>
                <a:latin typeface="+mn-lt"/>
                <a:ea typeface="+mn-ea"/>
                <a:cs typeface="+mn-cs"/>
              </a:rPr>
              <a:t>多層防御とは、</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自体のセキュリティ対策だけではなく、ネットワークやサーバーなど、</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にウイルスが侵入する経路をも考え、その経路上でも対策を施し、</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インフラ全体のセキュリティ強度を向上させようというものです。このやり方であれば、ウイルス対策ソフトが破られてもネットワークで防ぎ、それが突破されてもサーバーで防ぐことができます。</a:t>
            </a:r>
          </a:p>
          <a:p>
            <a:r>
              <a:rPr kumimoji="1" lang="ja-JP" altLang="ja-JP" sz="1200" kern="1200" dirty="0" smtClean="0">
                <a:solidFill>
                  <a:schemeClr val="tx1"/>
                </a:solidFill>
                <a:effectLst/>
                <a:latin typeface="+mn-lt"/>
                <a:ea typeface="+mn-ea"/>
                <a:cs typeface="+mn-cs"/>
              </a:rPr>
              <a:t>もちろん、多層防御といえども完璧ではありません。セキュリティを侵害する技術は、日々進化し攻撃力を増しています。また、スマートフォンやタブレットは、ビジネスの現場でこれまでにも増して使われるようになり、</a:t>
            </a:r>
            <a:r>
              <a:rPr kumimoji="1" lang="en-US" altLang="ja-JP" sz="1200" kern="1200" dirty="0" smtClean="0">
                <a:solidFill>
                  <a:schemeClr val="tx1"/>
                </a:solidFill>
                <a:effectLst/>
                <a:latin typeface="+mn-lt"/>
                <a:ea typeface="+mn-ea"/>
                <a:cs typeface="+mn-cs"/>
              </a:rPr>
              <a:t>BYOD</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Bring Your Own Device</a:t>
            </a:r>
            <a:r>
              <a:rPr kumimoji="1" lang="ja-JP" altLang="ja-JP" sz="1200" kern="1200" dirty="0" smtClean="0">
                <a:solidFill>
                  <a:schemeClr val="tx1"/>
                </a:solidFill>
                <a:effectLst/>
                <a:latin typeface="+mn-lt"/>
                <a:ea typeface="+mn-ea"/>
                <a:cs typeface="+mn-cs"/>
              </a:rPr>
              <a:t>：個人のデバイスを業務目的で使用すること）も普及し、対策すべきリスクも高まります。</a:t>
            </a:r>
          </a:p>
          <a:p>
            <a:r>
              <a:rPr kumimoji="1" lang="ja-JP" altLang="ja-JP" sz="1200" kern="1200" dirty="0" smtClean="0">
                <a:solidFill>
                  <a:schemeClr val="tx1"/>
                </a:solidFill>
                <a:effectLst/>
                <a:latin typeface="+mn-lt"/>
                <a:ea typeface="+mn-ea"/>
                <a:cs typeface="+mn-cs"/>
              </a:rPr>
              <a:t>これに対処するには、技術面に頼るだけではなく、事故や外部からの侵害を招かないための業務手順を整備することや、事故や侵害が起きてもすぐに気付くことがでる体制や手順を整えること、事故や侵害が起きたときの対策を予め準備しておくなどなどの総合的な対策が、益々重要になって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29</a:t>
            </a:fld>
            <a:endParaRPr kumimoji="1" lang="ja-JP" altLang="en-US"/>
          </a:p>
        </p:txBody>
      </p:sp>
    </p:spTree>
    <p:extLst>
      <p:ext uri="{BB962C8B-B14F-4D97-AF65-F5344CB8AC3E}">
        <p14:creationId xmlns:p14="http://schemas.microsoft.com/office/powerpoint/2010/main" val="3401552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30</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仮想化とは、物理的な実態とは異なるものの、あたかもその物理的な実態がそこにあるかのように機能させるソフトウェア技術のことです。</a:t>
            </a:r>
          </a:p>
          <a:p>
            <a:r>
              <a:rPr kumimoji="1" lang="ja-JP" altLang="ja-JP" sz="1200" kern="1200" dirty="0" smtClean="0">
                <a:solidFill>
                  <a:schemeClr val="tx1"/>
                </a:solidFill>
                <a:effectLst/>
                <a:latin typeface="+mn-lt"/>
                <a:ea typeface="+mn-ea"/>
                <a:cs typeface="+mn-cs"/>
              </a:rPr>
              <a:t>仮想化には、次の</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つのタイプがあります。</a:t>
            </a:r>
          </a:p>
          <a:p>
            <a:pPr lvl="0"/>
            <a:r>
              <a:rPr kumimoji="1" lang="ja-JP" altLang="ja-JP" sz="1200" kern="1200" dirty="0" smtClean="0">
                <a:solidFill>
                  <a:schemeClr val="tx1"/>
                </a:solidFill>
                <a:effectLst/>
                <a:latin typeface="+mn-lt"/>
                <a:ea typeface="+mn-ea"/>
                <a:cs typeface="+mn-cs"/>
              </a:rPr>
              <a:t>パーティショニング（分割）</a:t>
            </a:r>
          </a:p>
          <a:p>
            <a:r>
              <a:rPr kumimoji="1" lang="ja-JP" altLang="ja-JP" sz="1200" kern="1200" dirty="0" smtClean="0">
                <a:solidFill>
                  <a:schemeClr val="tx1"/>
                </a:solidFill>
                <a:effectLst/>
                <a:latin typeface="+mn-lt"/>
                <a:ea typeface="+mn-ea"/>
                <a:cs typeface="+mn-cs"/>
              </a:rPr>
              <a:t>ひとつのシステム資源を複数の独立した個別の資源として機能させます。　　　　　　　　　　　　　　　　　　　　　　　　　　　　　　　　　　　　　　　　　　　　　　　　　　　　　　　　　　　　　　　　　　例えば</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台のサーバーを、</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台の個別・独立したサーバーが存在しているかのように機能させる場合などです。</a:t>
            </a:r>
          </a:p>
          <a:p>
            <a:r>
              <a:rPr kumimoji="1" lang="ja-JP" altLang="ja-JP" sz="1200" kern="1200" dirty="0" smtClean="0">
                <a:solidFill>
                  <a:schemeClr val="tx1"/>
                </a:solidFill>
                <a:effectLst/>
                <a:latin typeface="+mn-lt"/>
                <a:ea typeface="+mn-ea"/>
                <a:cs typeface="+mn-cs"/>
              </a:rPr>
              <a:t>この方法を使えば、１ユーザーだけでは能力に余裕のある物理サーバー上に、見かけ上複数のサーバーを稼働させ、複数のユーザーが、それぞれを自分専用のサーバーとして扱うことができます。また、システム資源を余らせることなく有効活用することができます。</a:t>
            </a:r>
          </a:p>
          <a:p>
            <a:pPr lvl="0"/>
            <a:r>
              <a:rPr kumimoji="1" lang="ja-JP" altLang="ja-JP" sz="1200" kern="1200" dirty="0" smtClean="0">
                <a:solidFill>
                  <a:schemeClr val="tx1"/>
                </a:solidFill>
                <a:effectLst/>
                <a:latin typeface="+mn-lt"/>
                <a:ea typeface="+mn-ea"/>
                <a:cs typeface="+mn-cs"/>
              </a:rPr>
              <a:t>アグリゲーション（集約）</a:t>
            </a:r>
          </a:p>
          <a:p>
            <a:r>
              <a:rPr kumimoji="1" lang="ja-JP" altLang="ja-JP" sz="1200" kern="1200" dirty="0" smtClean="0">
                <a:solidFill>
                  <a:schemeClr val="tx1"/>
                </a:solidFill>
                <a:effectLst/>
                <a:latin typeface="+mn-lt"/>
                <a:ea typeface="+mn-ea"/>
                <a:cs typeface="+mn-cs"/>
              </a:rPr>
              <a:t>複数のシステム資源をひとつのシステム資源のように機能させます。例えば、複数の異なるストレージを</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つの大きなストレージに見せかける場合などです。この機能を使わなければ、ユーザーは、複数の別々のストレージの存在を意識し、煩雑な操作や設定を行わなければなりません。しかし、この機能により、そんなことは気にすることなく、またメーカーや機種を意識することなく、１つのストレージとして扱えますので、使用上の利便性は大いに高まります。</a:t>
            </a:r>
          </a:p>
          <a:p>
            <a:pPr lvl="0"/>
            <a:r>
              <a:rPr kumimoji="1" lang="ja-JP" altLang="ja-JP" sz="1200" kern="1200" dirty="0" smtClean="0">
                <a:solidFill>
                  <a:schemeClr val="tx1"/>
                </a:solidFill>
                <a:effectLst/>
                <a:latin typeface="+mn-lt"/>
                <a:ea typeface="+mn-ea"/>
                <a:cs typeface="+mn-cs"/>
              </a:rPr>
              <a:t>エミュレーション（模倣）</a:t>
            </a:r>
          </a:p>
          <a:p>
            <a:r>
              <a:rPr kumimoji="1" lang="ja-JP" altLang="ja-JP" sz="1200" kern="1200" dirty="0" smtClean="0">
                <a:solidFill>
                  <a:schemeClr val="tx1"/>
                </a:solidFill>
                <a:effectLst/>
                <a:latin typeface="+mn-lt"/>
                <a:ea typeface="+mn-ea"/>
                <a:cs typeface="+mn-cs"/>
              </a:rPr>
              <a:t>あるシステム資源を異なるシステム資源として機能させます。例えば、</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上で、スマートフォンの基本ソフトウェアが稼働し、スマートフォンに模した画面を表示させることができます。スマートフォンにはない、大きな画面とキーボードで同様の操作ができるようになり、アプリケーション開発やテストの利便性を高めることが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2496904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仮想化の歴史は古く、</a:t>
            </a:r>
            <a:r>
              <a:rPr kumimoji="1" lang="en-US" altLang="ja-JP" sz="1200" kern="1200" dirty="0" smtClean="0">
                <a:solidFill>
                  <a:schemeClr val="tx1"/>
                </a:solidFill>
                <a:effectLst/>
                <a:latin typeface="+mn-lt"/>
                <a:ea typeface="+mn-ea"/>
                <a:cs typeface="+mn-cs"/>
              </a:rPr>
              <a:t>1960</a:t>
            </a:r>
            <a:r>
              <a:rPr kumimoji="1" lang="ja-JP" altLang="ja-JP" sz="1200" kern="1200" dirty="0" smtClean="0">
                <a:solidFill>
                  <a:schemeClr val="tx1"/>
                </a:solidFill>
                <a:effectLst/>
                <a:latin typeface="+mn-lt"/>
                <a:ea typeface="+mn-ea"/>
                <a:cs typeface="+mn-cs"/>
              </a:rPr>
              <a:t>年代から使われています。当時コンピュータは大変高価でした。しかし、その機能と利便性が認められるようになると、利用したいと考えるユーザーが増えていきました。しかし、ユーザー毎に購入していては、お金が続きません。そこで、一台のコンピュータをあたかも複数の独立したコンピュータが存在しているかのように見せかけ、個別専用コンピュータのように使ってもらおうと生みだされたのが「仮想化」です。</a:t>
            </a:r>
          </a:p>
          <a:p>
            <a:r>
              <a:rPr kumimoji="1" lang="ja-JP" altLang="ja-JP" sz="1200" kern="1200" dirty="0" smtClean="0">
                <a:solidFill>
                  <a:schemeClr val="tx1"/>
                </a:solidFill>
                <a:effectLst/>
                <a:latin typeface="+mn-lt"/>
                <a:ea typeface="+mn-ea"/>
                <a:cs typeface="+mn-cs"/>
              </a:rPr>
              <a:t>その後、コンピュータは性能を高め価格は下がり続けます。そうなると、大型のコンピュータを複数のユーザーで使うよりも、それぞれに専用のコンピュータを購入する方が自由度も高く費用も少なくてすむようになりました。その結果、多数のコンピュータが導入されるようになったのです。</a:t>
            </a:r>
          </a:p>
          <a:p>
            <a:r>
              <a:rPr kumimoji="1" lang="ja-JP" altLang="ja-JP" sz="1200" kern="1200" dirty="0" smtClean="0">
                <a:solidFill>
                  <a:schemeClr val="tx1"/>
                </a:solidFill>
                <a:effectLst/>
                <a:latin typeface="+mn-lt"/>
                <a:ea typeface="+mn-ea"/>
                <a:cs typeface="+mn-cs"/>
              </a:rPr>
              <a:t>一方で、機能や役割の重複、管理も利用部門任せでガバナンスが効かない、会社全体として運用管理の負荷やコストが増大するなどの問題を抱えるようになりました。</a:t>
            </a:r>
          </a:p>
          <a:p>
            <a:r>
              <a:rPr kumimoji="1" lang="ja-JP" altLang="ja-JP" sz="1200" kern="1200" dirty="0" smtClean="0">
                <a:solidFill>
                  <a:schemeClr val="tx1"/>
                </a:solidFill>
                <a:effectLst/>
                <a:latin typeface="+mn-lt"/>
                <a:ea typeface="+mn-ea"/>
                <a:cs typeface="+mn-cs"/>
              </a:rPr>
              <a:t>この状況に対処するために、再び「仮想化」が注目されるようになりました。高性能で安くなったコンピュータと仮想化の技術を使えば、複数のコンピュータを集約し、物理的なコンピュータの台数を減らすことができます。これにより、コンピュータの購入台数を減らし、運用管理負担を軽減し、コストも削減できます。かつて高価なコンピュータを分割する手段として使われた仮想化は、集約の手段として使用されることになったのです。</a:t>
            </a:r>
          </a:p>
          <a:p>
            <a:r>
              <a:rPr kumimoji="1" lang="ja-JP" altLang="ja-JP" sz="1200" kern="1200" dirty="0" smtClean="0">
                <a:solidFill>
                  <a:schemeClr val="tx1"/>
                </a:solidFill>
                <a:effectLst/>
                <a:latin typeface="+mn-lt"/>
                <a:ea typeface="+mn-ea"/>
                <a:cs typeface="+mn-cs"/>
              </a:rPr>
              <a:t>このような仮想化を「サーバー仮想化」といいます。「サーバー」とは、本来「サービスを提供するもの」という意味ですが、ここでは、複数のユーザーが共用するコンピュータと理解しておいて下さい。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7</a:t>
            </a:fld>
            <a:endParaRPr kumimoji="1" lang="ja-JP" altLang="en-US"/>
          </a:p>
        </p:txBody>
      </p:sp>
    </p:spTree>
    <p:extLst>
      <p:ext uri="{BB962C8B-B14F-4D97-AF65-F5344CB8AC3E}">
        <p14:creationId xmlns:p14="http://schemas.microsoft.com/office/powerpoint/2010/main" val="2656066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道路や鉄道、電気や電話、病院や学校など、私たちの生活や社会を維持する基盤を、インフラストラクチャー（インフラ）と呼んでいます。</a:t>
            </a:r>
          </a:p>
          <a:p>
            <a:r>
              <a:rPr kumimoji="1" lang="ja-JP" altLang="ja-JP" sz="1200" kern="1200" dirty="0" smtClean="0">
                <a:solidFill>
                  <a:schemeClr val="tx1"/>
                </a:solidFill>
                <a:effectLst/>
                <a:latin typeface="+mn-lt"/>
                <a:ea typeface="+mn-ea"/>
                <a:cs typeface="+mn-cs"/>
              </a:rPr>
              <a:t>クラウドやモバイルなど、本書で紹介してきた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サービスも、業務を処理するサーバー、データを保管するストレージ、通信を担うネットワーク機器、これらを設置するデータセンターなどの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インフラに支えられています。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インフラは、従来、</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毎に、個別に調達・構築するものでした。しかし、このやり方では、変化の激しくなった市場に即応することはできません。また、不確実なビジネスの先行きを見通すことも難しく、必要となる機能や規模を予測することも困難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の需要が衰えることはありません。一方で、需要が読めないままの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インフラの調達・構築は、これまでに無く大きなリスクを伴うようになりました。</a:t>
            </a:r>
          </a:p>
          <a:p>
            <a:r>
              <a:rPr kumimoji="1" lang="ja-JP" altLang="ja-JP" sz="1200" kern="1200" dirty="0" smtClean="0">
                <a:solidFill>
                  <a:schemeClr val="tx1"/>
                </a:solidFill>
                <a:effectLst/>
                <a:latin typeface="+mn-lt"/>
                <a:ea typeface="+mn-ea"/>
                <a:cs typeface="+mn-cs"/>
              </a:rPr>
              <a:t>この状況を打破する技術として「仮想化」が注目されています。予め標準的な構成の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インフラを用意しておけば、そこから必要となるシステム資源を取り出し、自由に調達・構成できるソフトウェア技術のことです。</a:t>
            </a:r>
          </a:p>
          <a:p>
            <a:r>
              <a:rPr kumimoji="1" lang="ja-JP" altLang="ja-JP" sz="1200" kern="1200" dirty="0" smtClean="0">
                <a:solidFill>
                  <a:schemeClr val="tx1"/>
                </a:solidFill>
                <a:effectLst/>
                <a:latin typeface="+mn-lt"/>
                <a:ea typeface="+mn-ea"/>
                <a:cs typeface="+mn-cs"/>
              </a:rPr>
              <a:t>例えば、私たちが電気を使うとき、発電所の設備や運用を気にすることがないように、仮想化は、サーバー、ストレージ、ネットワークの設備や運用を気にすることなく、必要な人に、必要な構成で、その能力や機能を使えるようにする技術です。これにより、</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インフラの調達や構築に掛かる費用や時間は大幅に削減され、変更にも即応できるようになったのです。</a:t>
            </a:r>
          </a:p>
          <a:p>
            <a:r>
              <a:rPr kumimoji="1" lang="ja-JP" altLang="ja-JP" sz="1200" kern="1200" dirty="0" smtClean="0">
                <a:solidFill>
                  <a:schemeClr val="tx1"/>
                </a:solidFill>
                <a:effectLst/>
                <a:latin typeface="+mn-lt"/>
                <a:ea typeface="+mn-ea"/>
                <a:cs typeface="+mn-cs"/>
              </a:rPr>
              <a:t>さらに、ネットワークの大容量・高速化、モバイル通信の普及は、いつでもどこでも</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を使えるようにし、その利用範囲をさらに拡大し続けています。</a:t>
            </a:r>
          </a:p>
          <a:p>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9</a:t>
            </a:fld>
            <a:endParaRPr kumimoji="1" lang="ja-JP" altLang="en-US"/>
          </a:p>
        </p:txBody>
      </p:sp>
    </p:spTree>
    <p:extLst>
      <p:ext uri="{BB962C8B-B14F-4D97-AF65-F5344CB8AC3E}">
        <p14:creationId xmlns:p14="http://schemas.microsoft.com/office/powerpoint/2010/main" val="3312705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ビジネス環境の不透明感が増し、変化への即応が求められる時代になり、</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もまた、この事態に対応しなければなりません。しかし、需要が生まれるたびに機器を購入、導入作業を行うことは、時間も手間もかかり、変化への即応も困難です。また、機器を設置しても、思惑通りに事業が運ばず需要がなくなったり、逆に想定外に需要が拡大したりといった事態も起こります。</a:t>
            </a:r>
          </a:p>
          <a:p>
            <a:r>
              <a:rPr kumimoji="1" lang="ja-JP" altLang="ja-JP" sz="1200" kern="1200" dirty="0" smtClean="0">
                <a:solidFill>
                  <a:schemeClr val="tx1"/>
                </a:solidFill>
                <a:effectLst/>
                <a:latin typeface="+mn-lt"/>
                <a:ea typeface="+mn-ea"/>
                <a:cs typeface="+mn-cs"/>
              </a:rPr>
              <a:t>そこで、業務やユーザー毎にシステム資源を物理的・固定的に割り当てることを辞め、必要に応じてシステム資源を柔軟・動的に提供できる仕組み求められるようになりました。それを実現する技術が「仮想化（</a:t>
            </a:r>
            <a:r>
              <a:rPr kumimoji="1" lang="en-US" altLang="ja-JP" sz="1200" kern="1200" dirty="0" smtClean="0">
                <a:solidFill>
                  <a:schemeClr val="tx1"/>
                </a:solidFill>
                <a:effectLst/>
                <a:latin typeface="+mn-lt"/>
                <a:ea typeface="+mn-ea"/>
                <a:cs typeface="+mn-cs"/>
              </a:rPr>
              <a:t>Virtualization</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仮想化」は、物理的なシステム資源の構成や機能、能力などの技術的要素をユーザーからは見えないように隠してしまいます。そして、必要に応じて統合・分割して、ユーザーに必要な機能や能力の組合せを取り出し、あたかも物理的なシステム資源を直接扱っているように見せかける仕組みです。</a:t>
            </a:r>
          </a:p>
          <a:p>
            <a:r>
              <a:rPr kumimoji="1" lang="ja-JP" altLang="ja-JP" sz="1200" kern="1200" dirty="0" smtClean="0">
                <a:solidFill>
                  <a:schemeClr val="tx1"/>
                </a:solidFill>
                <a:effectLst/>
                <a:latin typeface="+mn-lt"/>
                <a:ea typeface="+mn-ea"/>
                <a:cs typeface="+mn-cs"/>
              </a:rPr>
              <a:t>これにより、ユーザーは、物理的な構成に縛られることがなくなり、システム資源の調達や変更を物理的な作業を伴わずにソフトウェアの設定だけで行えるようになります。</a:t>
            </a:r>
          </a:p>
          <a:p>
            <a:r>
              <a:rPr kumimoji="1" lang="ja-JP" altLang="ja-JP" sz="1200" kern="1200" dirty="0" smtClean="0">
                <a:solidFill>
                  <a:schemeClr val="tx1"/>
                </a:solidFill>
                <a:effectLst/>
                <a:latin typeface="+mn-lt"/>
                <a:ea typeface="+mn-ea"/>
                <a:cs typeface="+mn-cs"/>
              </a:rPr>
              <a:t>もちろん、このような仕組みを実現する前提として、その需要を満たす物理的なシステム資源（リソース・プール）を持たなくてはなりません。一方で調達や構成変更の自由度とスピードを手に入れることができるようになります。</a:t>
            </a:r>
          </a:p>
          <a:p>
            <a:r>
              <a:rPr kumimoji="1" lang="ja-JP" altLang="ja-JP" sz="1200" kern="1200" dirty="0" smtClean="0">
                <a:solidFill>
                  <a:schemeClr val="tx1"/>
                </a:solidFill>
                <a:effectLst/>
                <a:latin typeface="+mn-lt"/>
                <a:ea typeface="+mn-ea"/>
                <a:cs typeface="+mn-cs"/>
              </a:rPr>
              <a:t>この仕組みに運用管理の自動化や調達・課金の仕組みを組合せ、クラウド・サービスとして提供しているのが、</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です。</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は、仮想化された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インフラを一企業で所有せず、複数企業で共用するためのサービスです。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4065381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サーバーやストレージ、ネットワークなどの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インフラを構成するシステム資源が仮想化できるようになると、これら全体をひとまとめにして、ソフトウェアへの設定だけで、構成、管理、制御できるようになります。この考え方が「</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Infrastructure</a:t>
            </a:r>
            <a:r>
              <a:rPr kumimoji="1" lang="ja-JP" altLang="ja-JP" sz="1200" kern="1200" dirty="0" smtClean="0">
                <a:solidFill>
                  <a:schemeClr val="tx1"/>
                </a:solidFill>
                <a:effectLst/>
                <a:latin typeface="+mn-lt"/>
                <a:ea typeface="+mn-ea"/>
                <a:cs typeface="+mn-cs"/>
              </a:rPr>
              <a:t>）」です。</a:t>
            </a:r>
            <a:r>
              <a:rPr kumimoji="1" lang="en-US" altLang="ja-JP" sz="1200" kern="1200" dirty="0" smtClean="0">
                <a:solidFill>
                  <a:schemeClr val="tx1"/>
                </a:solidFill>
                <a:effectLst/>
                <a:latin typeface="+mn-lt"/>
                <a:ea typeface="+mn-ea"/>
                <a:cs typeface="+mn-cs"/>
              </a:rPr>
              <a:t>VMware</a:t>
            </a:r>
            <a:r>
              <a:rPr kumimoji="1" lang="ja-JP" altLang="ja-JP" sz="1200" kern="1200" dirty="0" smtClean="0">
                <a:solidFill>
                  <a:schemeClr val="tx1"/>
                </a:solidFill>
                <a:effectLst/>
                <a:latin typeface="+mn-lt"/>
                <a:ea typeface="+mn-ea"/>
                <a:cs typeface="+mn-cs"/>
              </a:rPr>
              <a:t>などは、これを</a:t>
            </a:r>
            <a:r>
              <a:rPr kumimoji="1" lang="en-US" altLang="ja-JP" sz="1200" kern="1200" dirty="0" smtClean="0">
                <a:solidFill>
                  <a:schemeClr val="tx1"/>
                </a:solidFill>
                <a:effectLst/>
                <a:latin typeface="+mn-lt"/>
                <a:ea typeface="+mn-ea"/>
                <a:cs typeface="+mn-cs"/>
              </a:rPr>
              <a:t>Software-Defined Data Center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SDDC</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Software-Defined Environment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SDE</a:t>
            </a:r>
            <a:r>
              <a:rPr kumimoji="1" lang="ja-JP" altLang="ja-JP" sz="1200" kern="1200" dirty="0" smtClean="0">
                <a:solidFill>
                  <a:schemeClr val="tx1"/>
                </a:solidFill>
                <a:effectLst/>
                <a:latin typeface="+mn-lt"/>
                <a:ea typeface="+mn-ea"/>
                <a:cs typeface="+mn-cs"/>
              </a:rPr>
              <a:t>）と呼び、それぞれの思惑を込めて使い分けています。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では、予め全体の必要量を想定して、物理的なシステム資源を用意しておきます。これは、「リソース・プール」と呼ばれています。このリソース・プールから、利用者は必要な機器構成や機能をソフトウェアへの設定だけで、取り出し、組合せて利用すること、構成変更や追加、削除もできるようになります。物理的な導入・据え付けやネットワーク接続といった作業は必要ありません。</a:t>
            </a:r>
          </a:p>
          <a:p>
            <a:r>
              <a:rPr kumimoji="1" lang="ja-JP" altLang="ja-JP" sz="1200" kern="1200" dirty="0" smtClean="0">
                <a:solidFill>
                  <a:schemeClr val="tx1"/>
                </a:solidFill>
                <a:effectLst/>
                <a:latin typeface="+mn-lt"/>
                <a:ea typeface="+mn-ea"/>
                <a:cs typeface="+mn-cs"/>
              </a:rPr>
              <a:t>この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を実現するソフトウェアのことを「クラウド</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」と呼びます。クラウド</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は、仮想化されたシステム資源の割り当てだけではなく、ユーザー認証、利用量による課金などの運用管理に関わる機能が提供されています。</a:t>
            </a:r>
          </a:p>
          <a:p>
            <a:r>
              <a:rPr kumimoji="1" lang="ja-JP" altLang="ja-JP" sz="1200" kern="1200" dirty="0" smtClean="0">
                <a:solidFill>
                  <a:schemeClr val="tx1"/>
                </a:solidFill>
                <a:effectLst/>
                <a:latin typeface="+mn-lt"/>
                <a:ea typeface="+mn-ea"/>
                <a:cs typeface="+mn-cs"/>
              </a:rPr>
              <a:t>また、仮想システムを簡単に作れるよう、構成のひな形となるテンプレート、システムを調達・変更するときに必要な社内の申請手続きを自動化するためのワークフロー、管理画面であるセルフ・サービス・ポータルなどの機能も組み込まれています。</a:t>
            </a:r>
          </a:p>
          <a:p>
            <a:r>
              <a:rPr kumimoji="1" lang="ja-JP" altLang="ja-JP" sz="1200" kern="1200" dirty="0" smtClean="0">
                <a:solidFill>
                  <a:schemeClr val="tx1"/>
                </a:solidFill>
                <a:effectLst/>
                <a:latin typeface="+mn-lt"/>
                <a:ea typeface="+mn-ea"/>
                <a:cs typeface="+mn-cs"/>
              </a:rPr>
              <a:t>また、</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は、煩雑な手続きや物理作業がないため、常に新たな仮想システムが生まれては、消えていきます。したがって、その動きを把握した上で、システムの健全性を確認するモニタリング（監視）の仕組みも必要になります。</a:t>
            </a:r>
          </a:p>
          <a:p>
            <a:r>
              <a:rPr kumimoji="1" lang="ja-JP" altLang="ja-JP" sz="1200" kern="1200" dirty="0" smtClean="0">
                <a:solidFill>
                  <a:schemeClr val="tx1"/>
                </a:solidFill>
                <a:effectLst/>
                <a:latin typeface="+mn-lt"/>
                <a:ea typeface="+mn-ea"/>
                <a:cs typeface="+mn-cs"/>
              </a:rPr>
              <a:t>このようなクラウド</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として、オープンソースの</a:t>
            </a:r>
            <a:r>
              <a:rPr kumimoji="1" lang="en-US" altLang="ja-JP" sz="1200" kern="1200" dirty="0" err="1" smtClean="0">
                <a:solidFill>
                  <a:schemeClr val="tx1"/>
                </a:solidFill>
                <a:effectLst/>
                <a:latin typeface="+mn-lt"/>
                <a:ea typeface="+mn-ea"/>
                <a:cs typeface="+mn-cs"/>
              </a:rPr>
              <a:t>OpenStack</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CloudStack</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VMware</a:t>
            </a:r>
            <a:r>
              <a:rPr kumimoji="1" lang="ja-JP" altLang="ja-JP" sz="1200" kern="1200" dirty="0" smtClean="0">
                <a:solidFill>
                  <a:schemeClr val="tx1"/>
                </a:solidFill>
                <a:effectLst/>
                <a:latin typeface="+mn-lt"/>
                <a:ea typeface="+mn-ea"/>
                <a:cs typeface="+mn-cs"/>
              </a:rPr>
              <a:t>が提供している</a:t>
            </a:r>
            <a:r>
              <a:rPr kumimoji="1" lang="en-US" altLang="ja-JP" sz="1200" kern="1200" dirty="0" err="1" smtClean="0">
                <a:solidFill>
                  <a:schemeClr val="tx1"/>
                </a:solidFill>
                <a:effectLst/>
                <a:latin typeface="+mn-lt"/>
                <a:ea typeface="+mn-ea"/>
                <a:cs typeface="+mn-cs"/>
              </a:rPr>
              <a:t>vRealize</a:t>
            </a:r>
            <a:r>
              <a:rPr kumimoji="1" lang="en-US" altLang="ja-JP" sz="1200" kern="1200" dirty="0" smtClean="0">
                <a:solidFill>
                  <a:schemeClr val="tx1"/>
                </a:solidFill>
                <a:effectLst/>
                <a:latin typeface="+mn-lt"/>
                <a:ea typeface="+mn-ea"/>
                <a:cs typeface="+mn-cs"/>
              </a:rPr>
              <a:t> Automation</a:t>
            </a:r>
            <a:r>
              <a:rPr kumimoji="1" lang="ja-JP" altLang="ja-JP" sz="1200" kern="1200" dirty="0" smtClean="0">
                <a:solidFill>
                  <a:schemeClr val="tx1"/>
                </a:solidFill>
                <a:effectLst/>
                <a:latin typeface="+mn-lt"/>
                <a:ea typeface="+mn-ea"/>
                <a:cs typeface="+mn-cs"/>
              </a:rPr>
              <a:t>などがあります。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2740093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0.gif"/><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1.GIF"/><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2.gif"/><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32.xml.rels><?xml version="1.0" encoding="UTF-8" standalone="yes"?>
<Relationships xmlns="http://schemas.openxmlformats.org/package/2006/relationships"><Relationship Id="rId9" Type="http://schemas.openxmlformats.org/officeDocument/2006/relationships/image" Target="../media/image21.jpg"/><Relationship Id="rId20" Type="http://schemas.openxmlformats.org/officeDocument/2006/relationships/image" Target="../media/image32.jpg"/><Relationship Id="rId21" Type="http://schemas.openxmlformats.org/officeDocument/2006/relationships/image" Target="../media/image33.jpg"/><Relationship Id="rId22" Type="http://schemas.openxmlformats.org/officeDocument/2006/relationships/image" Target="../media/image34.jpg"/><Relationship Id="rId23" Type="http://schemas.openxmlformats.org/officeDocument/2006/relationships/image" Target="../media/image35.jpg"/><Relationship Id="rId24" Type="http://schemas.openxmlformats.org/officeDocument/2006/relationships/image" Target="../media/image36.png"/><Relationship Id="rId10" Type="http://schemas.openxmlformats.org/officeDocument/2006/relationships/image" Target="../media/image22.jpg"/><Relationship Id="rId11" Type="http://schemas.openxmlformats.org/officeDocument/2006/relationships/image" Target="../media/image23.jpg"/><Relationship Id="rId12" Type="http://schemas.openxmlformats.org/officeDocument/2006/relationships/image" Target="../media/image24.png"/><Relationship Id="rId13" Type="http://schemas.openxmlformats.org/officeDocument/2006/relationships/image" Target="../media/image25.png"/><Relationship Id="rId14" Type="http://schemas.openxmlformats.org/officeDocument/2006/relationships/image" Target="../media/image26.png"/><Relationship Id="rId15" Type="http://schemas.openxmlformats.org/officeDocument/2006/relationships/image" Target="../media/image27.png"/><Relationship Id="rId16" Type="http://schemas.openxmlformats.org/officeDocument/2006/relationships/image" Target="../media/image28.png"/><Relationship Id="rId17" Type="http://schemas.openxmlformats.org/officeDocument/2006/relationships/image" Target="../media/image29.png"/><Relationship Id="rId18" Type="http://schemas.openxmlformats.org/officeDocument/2006/relationships/image" Target="../media/image30.jpg"/><Relationship Id="rId19" Type="http://schemas.openxmlformats.org/officeDocument/2006/relationships/image" Target="../media/image31.gif"/><Relationship Id="rId1" Type="http://schemas.openxmlformats.org/officeDocument/2006/relationships/slideLayout" Target="../slideLayouts/slideLayout6.xml"/><Relationship Id="rId2" Type="http://schemas.openxmlformats.org/officeDocument/2006/relationships/image" Target="../media/image14.jpg"/><Relationship Id="rId3" Type="http://schemas.openxmlformats.org/officeDocument/2006/relationships/image" Target="../media/image15.jpg"/><Relationship Id="rId4" Type="http://schemas.openxmlformats.org/officeDocument/2006/relationships/image" Target="../media/image16.png"/><Relationship Id="rId5" Type="http://schemas.openxmlformats.org/officeDocument/2006/relationships/image" Target="../media/image17.jpg"/><Relationship Id="rId6" Type="http://schemas.openxmlformats.org/officeDocument/2006/relationships/image" Target="../media/image18.jpg"/><Relationship Id="rId7" Type="http://schemas.openxmlformats.org/officeDocument/2006/relationships/image" Target="../media/image19.jpg"/><Relationship Id="rId8" Type="http://schemas.openxmlformats.org/officeDocument/2006/relationships/image" Target="../media/image20.jpg"/></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sz="3200" dirty="0" smtClean="0"/>
              <a:t>仮想化</a:t>
            </a:r>
            <a:r>
              <a:rPr kumimoji="1" lang="ja-JP" altLang="en-US" sz="3200" dirty="0" smtClean="0"/>
              <a:t>と</a:t>
            </a:r>
            <a:r>
              <a:rPr kumimoji="1" lang="en-US" altLang="ja-JP" sz="3200" dirty="0" smtClean="0"/>
              <a:t>SDI</a:t>
            </a:r>
            <a:br>
              <a:rPr kumimoji="1" lang="en-US" altLang="ja-JP" sz="3200" dirty="0" smtClean="0"/>
            </a:br>
            <a:r>
              <a:rPr kumimoji="1" lang="en-US" altLang="ja-JP" sz="1200" dirty="0" smtClean="0"/>
              <a:t>Virtualization &amp; Software-defined Infrastructure </a:t>
            </a:r>
            <a:endParaRPr kumimoji="1" lang="ja-JP" altLang="en-US" sz="1200" dirty="0"/>
          </a:p>
        </p:txBody>
      </p:sp>
      <p:sp>
        <p:nvSpPr>
          <p:cNvPr id="4" name="サブタイトル 3"/>
          <p:cNvSpPr>
            <a:spLocks noGrp="1"/>
          </p:cNvSpPr>
          <p:nvPr>
            <p:ph type="subTitle" idx="1"/>
          </p:nvPr>
        </p:nvSpPr>
        <p:spPr>
          <a:xfrm>
            <a:off x="685800" y="3391244"/>
            <a:ext cx="7772400" cy="1264162"/>
          </a:xfrm>
        </p:spPr>
        <p:txBody>
          <a:bodyPr>
            <a:normAutofit/>
          </a:bodyPr>
          <a:lstStyle/>
          <a:p>
            <a:endParaRPr kumimoji="1" lang="en-US" altLang="ja-JP" dirty="0" smtClean="0"/>
          </a:p>
          <a:p>
            <a:r>
              <a:rPr kumimoji="1" lang="en-US" altLang="ja-JP" dirty="0" smtClean="0"/>
              <a:t>2015</a:t>
            </a:r>
            <a:r>
              <a:rPr kumimoji="1" lang="ja-JP" altLang="en-US" dirty="0" smtClean="0"/>
              <a:t>年</a:t>
            </a:r>
            <a:r>
              <a:rPr lang="en-US" altLang="ja-JP" dirty="0"/>
              <a:t>3</a:t>
            </a:r>
            <a:r>
              <a:rPr kumimoji="1" lang="ja-JP" altLang="en-US" dirty="0" smtClean="0"/>
              <a:t>月</a:t>
            </a:r>
            <a:r>
              <a:rPr kumimoji="1" lang="en-US" altLang="ja-JP" dirty="0" smtClean="0"/>
              <a:t>4</a:t>
            </a:r>
            <a:r>
              <a:rPr kumimoji="1" lang="ja-JP" altLang="en-US" dirty="0" smtClean="0"/>
              <a:t>日</a:t>
            </a:r>
            <a:endParaRPr kumimoji="1" lang="ja-JP" altLang="en-US" dirty="0"/>
          </a:p>
        </p:txBody>
      </p:sp>
    </p:spTree>
    <p:extLst>
      <p:ext uri="{BB962C8B-B14F-4D97-AF65-F5344CB8AC3E}">
        <p14:creationId xmlns:p14="http://schemas.microsoft.com/office/powerpoint/2010/main" val="22417953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これからの</a:t>
            </a:r>
            <a:r>
              <a:rPr lang="en-US" altLang="ja-JP" dirty="0"/>
              <a:t>IT</a:t>
            </a:r>
            <a:r>
              <a:rPr lang="ja-JP" altLang="en-US" dirty="0"/>
              <a:t>インフラを支える仮想化</a:t>
            </a:r>
            <a:endParaRPr kumimoji="1" lang="ja-JP" altLang="en-US" dirty="0"/>
          </a:p>
        </p:txBody>
      </p:sp>
      <p:sp>
        <p:nvSpPr>
          <p:cNvPr id="22" name="角丸四角形 21"/>
          <p:cNvSpPr/>
          <p:nvPr/>
        </p:nvSpPr>
        <p:spPr>
          <a:xfrm>
            <a:off x="457200" y="4101841"/>
            <a:ext cx="3886200" cy="622817"/>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4" name="図形グループ 23"/>
          <p:cNvGrpSpPr/>
          <p:nvPr/>
        </p:nvGrpSpPr>
        <p:grpSpPr>
          <a:xfrm>
            <a:off x="709636" y="950712"/>
            <a:ext cx="530176" cy="1101571"/>
            <a:chOff x="1946324" y="4125162"/>
            <a:chExt cx="969964" cy="2007872"/>
          </a:xfrm>
        </p:grpSpPr>
        <p:sp>
          <p:nvSpPr>
            <p:cNvPr id="25" name="円/楕円 2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フローチャート: 論理積ゲート 2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7" name="正方形/長方形 26"/>
          <p:cNvSpPr/>
          <p:nvPr/>
        </p:nvSpPr>
        <p:spPr>
          <a:xfrm>
            <a:off x="457200" y="4895850"/>
            <a:ext cx="1028700" cy="148590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28" name="正方形/長方形 27"/>
          <p:cNvSpPr/>
          <p:nvPr/>
        </p:nvSpPr>
        <p:spPr>
          <a:xfrm>
            <a:off x="1797050" y="4895850"/>
            <a:ext cx="1028700" cy="148590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3149600" y="4895850"/>
            <a:ext cx="1028700" cy="148590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フローチャート: 磁気ディスク 31"/>
          <p:cNvSpPr/>
          <p:nvPr/>
        </p:nvSpPr>
        <p:spPr>
          <a:xfrm>
            <a:off x="1038225" y="5727700"/>
            <a:ext cx="654050" cy="717550"/>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33" name="正方形/長方形 32"/>
          <p:cNvSpPr/>
          <p:nvPr/>
        </p:nvSpPr>
        <p:spPr>
          <a:xfrm>
            <a:off x="520699" y="6051550"/>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4" name="正方形/長方形 33"/>
          <p:cNvSpPr/>
          <p:nvPr/>
        </p:nvSpPr>
        <p:spPr>
          <a:xfrm>
            <a:off x="520699" y="5727700"/>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35" name="正方形/長方形 34"/>
          <p:cNvSpPr/>
          <p:nvPr/>
        </p:nvSpPr>
        <p:spPr>
          <a:xfrm>
            <a:off x="520699" y="5422900"/>
            <a:ext cx="908051" cy="22860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smtClean="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36" name="正方形/長方形 35"/>
          <p:cNvSpPr/>
          <p:nvPr/>
        </p:nvSpPr>
        <p:spPr>
          <a:xfrm>
            <a:off x="520699" y="5130800"/>
            <a:ext cx="908051" cy="228600"/>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アプリケーション</a:t>
            </a:r>
            <a:endParaRPr kumimoji="1" lang="ja-JP" altLang="en-US" sz="800" dirty="0">
              <a:solidFill>
                <a:srgbClr val="FFFFFF"/>
              </a:solidFill>
              <a:latin typeface="ＭＳ Ｐゴシック"/>
              <a:ea typeface="ＭＳ Ｐゴシック"/>
              <a:cs typeface="ＭＳ Ｐゴシック"/>
            </a:endParaRPr>
          </a:p>
        </p:txBody>
      </p:sp>
      <p:grpSp>
        <p:nvGrpSpPr>
          <p:cNvPr id="43" name="図形グループ 42"/>
          <p:cNvGrpSpPr/>
          <p:nvPr/>
        </p:nvGrpSpPr>
        <p:grpSpPr>
          <a:xfrm>
            <a:off x="2046312" y="950712"/>
            <a:ext cx="530176" cy="1101571"/>
            <a:chOff x="1946324" y="4125162"/>
            <a:chExt cx="969964" cy="2007872"/>
          </a:xfrm>
        </p:grpSpPr>
        <p:sp>
          <p:nvSpPr>
            <p:cNvPr id="44" name="円/楕円 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フローチャート: 論理積ゲート 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 name="図形グループ 45"/>
          <p:cNvGrpSpPr/>
          <p:nvPr/>
        </p:nvGrpSpPr>
        <p:grpSpPr>
          <a:xfrm>
            <a:off x="3398862" y="950712"/>
            <a:ext cx="530176" cy="1101571"/>
            <a:chOff x="1946324" y="4125162"/>
            <a:chExt cx="969964" cy="2007872"/>
          </a:xfrm>
        </p:grpSpPr>
        <p:sp>
          <p:nvSpPr>
            <p:cNvPr id="47" name="円/楕円 4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フローチャート: 論理積ゲート 4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50" name="直線矢印コネクタ 49"/>
          <p:cNvCxnSpPr>
            <a:stCxn id="27" idx="0"/>
            <a:endCxn id="26" idx="1"/>
          </p:cNvCxnSpPr>
          <p:nvPr/>
        </p:nvCxnSpPr>
        <p:spPr>
          <a:xfrm flipV="1">
            <a:off x="971550" y="2052283"/>
            <a:ext cx="3176" cy="284356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2" name="直線矢印コネクタ 51"/>
          <p:cNvCxnSpPr>
            <a:stCxn id="28" idx="0"/>
            <a:endCxn id="45" idx="1"/>
          </p:cNvCxnSpPr>
          <p:nvPr/>
        </p:nvCxnSpPr>
        <p:spPr>
          <a:xfrm flipV="1">
            <a:off x="2311400" y="2052283"/>
            <a:ext cx="2" cy="284356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a:stCxn id="29" idx="0"/>
            <a:endCxn id="48" idx="1"/>
          </p:cNvCxnSpPr>
          <p:nvPr/>
        </p:nvCxnSpPr>
        <p:spPr>
          <a:xfrm flipV="1">
            <a:off x="3663950" y="2052283"/>
            <a:ext cx="2" cy="284356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8" name="テキスト ボックス 57"/>
          <p:cNvSpPr txBox="1"/>
          <p:nvPr/>
        </p:nvSpPr>
        <p:spPr>
          <a:xfrm>
            <a:off x="596900" y="4867701"/>
            <a:ext cx="788197" cy="276999"/>
          </a:xfrm>
          <a:prstGeom prst="rect">
            <a:avLst/>
          </a:prstGeom>
          <a:noFill/>
        </p:spPr>
        <p:txBody>
          <a:bodyPr wrap="none" rtlCol="0">
            <a:spAutoFit/>
          </a:bodyPr>
          <a:lstStyle/>
          <a:p>
            <a:pPr algn="ctr"/>
            <a:r>
              <a:rPr kumimoji="1" lang="ja-JP" altLang="en-US" sz="1200" dirty="0" smtClean="0">
                <a:solidFill>
                  <a:srgbClr val="0000FF"/>
                </a:solidFill>
              </a:rPr>
              <a:t>サーバー</a:t>
            </a:r>
            <a:endParaRPr kumimoji="1" lang="ja-JP" altLang="en-US" sz="1200" dirty="0">
              <a:solidFill>
                <a:srgbClr val="0000FF"/>
              </a:solidFill>
            </a:endParaRPr>
          </a:p>
        </p:txBody>
      </p:sp>
      <p:cxnSp>
        <p:nvCxnSpPr>
          <p:cNvPr id="59" name="直線矢印コネクタ 58"/>
          <p:cNvCxnSpPr>
            <a:stCxn id="28" idx="0"/>
            <a:endCxn id="26" idx="1"/>
          </p:cNvCxnSpPr>
          <p:nvPr/>
        </p:nvCxnSpPr>
        <p:spPr>
          <a:xfrm flipH="1" flipV="1">
            <a:off x="974726" y="2052283"/>
            <a:ext cx="1336674" cy="284356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0" name="直線矢印コネクタ 59"/>
          <p:cNvCxnSpPr>
            <a:stCxn id="29" idx="0"/>
            <a:endCxn id="45" idx="1"/>
          </p:cNvCxnSpPr>
          <p:nvPr/>
        </p:nvCxnSpPr>
        <p:spPr>
          <a:xfrm flipH="1" flipV="1">
            <a:off x="2311402" y="2052283"/>
            <a:ext cx="1352548" cy="284356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1" name="直線矢印コネクタ 60"/>
          <p:cNvCxnSpPr>
            <a:stCxn id="27" idx="0"/>
            <a:endCxn id="48" idx="1"/>
          </p:cNvCxnSpPr>
          <p:nvPr/>
        </p:nvCxnSpPr>
        <p:spPr>
          <a:xfrm flipV="1">
            <a:off x="971550" y="2052283"/>
            <a:ext cx="2692402" cy="284356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7" name="正方形/長方形 36"/>
          <p:cNvSpPr/>
          <p:nvPr/>
        </p:nvSpPr>
        <p:spPr>
          <a:xfrm>
            <a:off x="688974" y="4426209"/>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8" name="正方形/長方形 37"/>
          <p:cNvSpPr/>
          <p:nvPr/>
        </p:nvSpPr>
        <p:spPr>
          <a:xfrm>
            <a:off x="1797050" y="4426209"/>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ファイヤウォール</a:t>
            </a:r>
            <a:endParaRPr kumimoji="1" lang="ja-JP" altLang="en-US" sz="800" dirty="0">
              <a:solidFill>
                <a:srgbClr val="FFFFFF"/>
              </a:solidFill>
              <a:latin typeface="ＭＳ Ｐゴシック"/>
              <a:ea typeface="ＭＳ Ｐゴシック"/>
              <a:cs typeface="ＭＳ Ｐゴシック"/>
            </a:endParaRPr>
          </a:p>
        </p:txBody>
      </p:sp>
      <p:sp>
        <p:nvSpPr>
          <p:cNvPr id="39" name="正方形/長方形 38"/>
          <p:cNvSpPr/>
          <p:nvPr/>
        </p:nvSpPr>
        <p:spPr>
          <a:xfrm>
            <a:off x="2965450" y="4419859"/>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 name="正方形/長方形 39"/>
          <p:cNvSpPr/>
          <p:nvPr/>
        </p:nvSpPr>
        <p:spPr>
          <a:xfrm>
            <a:off x="974724" y="4261109"/>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スイッチ</a:t>
            </a:r>
            <a:endParaRPr kumimoji="1" lang="ja-JP" altLang="en-US" sz="800" dirty="0">
              <a:solidFill>
                <a:srgbClr val="FFFFFF"/>
              </a:solidFill>
              <a:latin typeface="ＭＳ Ｐゴシック"/>
              <a:ea typeface="ＭＳ Ｐゴシック"/>
              <a:cs typeface="ＭＳ Ｐゴシック"/>
            </a:endParaRPr>
          </a:p>
        </p:txBody>
      </p:sp>
      <p:sp>
        <p:nvSpPr>
          <p:cNvPr id="41" name="正方形/長方形 40"/>
          <p:cNvSpPr/>
          <p:nvPr/>
        </p:nvSpPr>
        <p:spPr>
          <a:xfrm>
            <a:off x="2127249" y="4254759"/>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負荷分散装置</a:t>
            </a:r>
            <a:endParaRPr kumimoji="1" lang="ja-JP" altLang="en-US" sz="800" dirty="0">
              <a:solidFill>
                <a:srgbClr val="FFFFFF"/>
              </a:solidFill>
              <a:latin typeface="ＭＳ Ｐゴシック"/>
              <a:ea typeface="ＭＳ Ｐゴシック"/>
              <a:cs typeface="ＭＳ Ｐゴシック"/>
            </a:endParaRPr>
          </a:p>
        </p:txBody>
      </p:sp>
      <p:sp>
        <p:nvSpPr>
          <p:cNvPr id="42" name="正方形/長方形 41"/>
          <p:cNvSpPr/>
          <p:nvPr/>
        </p:nvSpPr>
        <p:spPr>
          <a:xfrm>
            <a:off x="3209924" y="4261109"/>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ルーター</a:t>
            </a:r>
            <a:endParaRPr kumimoji="1" lang="ja-JP" altLang="en-US" sz="800" dirty="0">
              <a:solidFill>
                <a:srgbClr val="FFFFFF"/>
              </a:solidFill>
              <a:latin typeface="ＭＳ Ｐゴシック"/>
              <a:ea typeface="ＭＳ Ｐゴシック"/>
              <a:cs typeface="ＭＳ Ｐゴシック"/>
            </a:endParaRPr>
          </a:p>
        </p:txBody>
      </p:sp>
      <p:sp>
        <p:nvSpPr>
          <p:cNvPr id="69" name="フローチャート: 磁気ディスク 68"/>
          <p:cNvSpPr/>
          <p:nvPr/>
        </p:nvSpPr>
        <p:spPr>
          <a:xfrm>
            <a:off x="2387601" y="5727700"/>
            <a:ext cx="654050" cy="717550"/>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70" name="正方形/長方形 69"/>
          <p:cNvSpPr/>
          <p:nvPr/>
        </p:nvSpPr>
        <p:spPr>
          <a:xfrm>
            <a:off x="1870075" y="6051550"/>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71" name="正方形/長方形 70"/>
          <p:cNvSpPr/>
          <p:nvPr/>
        </p:nvSpPr>
        <p:spPr>
          <a:xfrm>
            <a:off x="1870075" y="5727700"/>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72" name="正方形/長方形 71"/>
          <p:cNvSpPr/>
          <p:nvPr/>
        </p:nvSpPr>
        <p:spPr>
          <a:xfrm>
            <a:off x="1870075" y="5422900"/>
            <a:ext cx="908051" cy="228600"/>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smtClean="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73" name="正方形/長方形 72"/>
          <p:cNvSpPr/>
          <p:nvPr/>
        </p:nvSpPr>
        <p:spPr>
          <a:xfrm>
            <a:off x="1870075" y="5130800"/>
            <a:ext cx="908051" cy="228600"/>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アプリケーション</a:t>
            </a:r>
            <a:endParaRPr kumimoji="1" lang="ja-JP" altLang="en-US" sz="800" dirty="0">
              <a:solidFill>
                <a:srgbClr val="FFFFFF"/>
              </a:solidFill>
              <a:latin typeface="ＭＳ Ｐゴシック"/>
              <a:ea typeface="ＭＳ Ｐゴシック"/>
              <a:cs typeface="ＭＳ Ｐゴシック"/>
            </a:endParaRPr>
          </a:p>
        </p:txBody>
      </p:sp>
      <p:sp>
        <p:nvSpPr>
          <p:cNvPr id="74" name="テキスト ボックス 73"/>
          <p:cNvSpPr txBox="1"/>
          <p:nvPr/>
        </p:nvSpPr>
        <p:spPr>
          <a:xfrm>
            <a:off x="1946276" y="4851400"/>
            <a:ext cx="788197" cy="276999"/>
          </a:xfrm>
          <a:prstGeom prst="rect">
            <a:avLst/>
          </a:prstGeom>
          <a:noFill/>
        </p:spPr>
        <p:txBody>
          <a:bodyPr wrap="none" rtlCol="0">
            <a:spAutoFit/>
          </a:bodyPr>
          <a:lstStyle/>
          <a:p>
            <a:pPr algn="ctr"/>
            <a:r>
              <a:rPr kumimoji="1" lang="ja-JP" altLang="en-US" sz="1200" dirty="0" smtClean="0">
                <a:solidFill>
                  <a:srgbClr val="0000FF"/>
                </a:solidFill>
              </a:rPr>
              <a:t>サーバー</a:t>
            </a:r>
            <a:endParaRPr kumimoji="1" lang="ja-JP" altLang="en-US" sz="1200" dirty="0">
              <a:solidFill>
                <a:srgbClr val="0000FF"/>
              </a:solidFill>
            </a:endParaRPr>
          </a:p>
        </p:txBody>
      </p:sp>
      <p:sp>
        <p:nvSpPr>
          <p:cNvPr id="79" name="フローチャート: 磁気ディスク 78"/>
          <p:cNvSpPr/>
          <p:nvPr/>
        </p:nvSpPr>
        <p:spPr>
          <a:xfrm>
            <a:off x="3727452" y="5725299"/>
            <a:ext cx="654050" cy="717550"/>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80" name="正方形/長方形 79"/>
          <p:cNvSpPr/>
          <p:nvPr/>
        </p:nvSpPr>
        <p:spPr>
          <a:xfrm>
            <a:off x="3209926" y="6049149"/>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81" name="正方形/長方形 80"/>
          <p:cNvSpPr/>
          <p:nvPr/>
        </p:nvSpPr>
        <p:spPr>
          <a:xfrm>
            <a:off x="3209926" y="5725299"/>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82" name="正方形/長方形 81"/>
          <p:cNvSpPr/>
          <p:nvPr/>
        </p:nvSpPr>
        <p:spPr>
          <a:xfrm>
            <a:off x="3209926" y="5420499"/>
            <a:ext cx="908051" cy="22860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smtClean="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83" name="正方形/長方形 82"/>
          <p:cNvSpPr/>
          <p:nvPr/>
        </p:nvSpPr>
        <p:spPr>
          <a:xfrm>
            <a:off x="3209926" y="5128399"/>
            <a:ext cx="908051" cy="228600"/>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アプリケーション</a:t>
            </a:r>
            <a:endParaRPr kumimoji="1" lang="ja-JP" altLang="en-US" sz="800" dirty="0">
              <a:solidFill>
                <a:srgbClr val="FFFFFF"/>
              </a:solidFill>
              <a:latin typeface="ＭＳ Ｐゴシック"/>
              <a:ea typeface="ＭＳ Ｐゴシック"/>
              <a:cs typeface="ＭＳ Ｐゴシック"/>
            </a:endParaRPr>
          </a:p>
        </p:txBody>
      </p:sp>
      <p:sp>
        <p:nvSpPr>
          <p:cNvPr id="84" name="テキスト ボックス 83"/>
          <p:cNvSpPr txBox="1"/>
          <p:nvPr/>
        </p:nvSpPr>
        <p:spPr>
          <a:xfrm>
            <a:off x="3286127" y="4865300"/>
            <a:ext cx="788197" cy="276999"/>
          </a:xfrm>
          <a:prstGeom prst="rect">
            <a:avLst/>
          </a:prstGeom>
          <a:noFill/>
        </p:spPr>
        <p:txBody>
          <a:bodyPr wrap="none" rtlCol="0">
            <a:spAutoFit/>
          </a:bodyPr>
          <a:lstStyle/>
          <a:p>
            <a:pPr algn="ctr"/>
            <a:r>
              <a:rPr kumimoji="1" lang="ja-JP" altLang="en-US" sz="1200" dirty="0" smtClean="0">
                <a:solidFill>
                  <a:srgbClr val="0000FF"/>
                </a:solidFill>
              </a:rPr>
              <a:t>サーバー</a:t>
            </a:r>
            <a:endParaRPr kumimoji="1" lang="ja-JP" altLang="en-US" sz="1200" dirty="0">
              <a:solidFill>
                <a:srgbClr val="0000FF"/>
              </a:solidFill>
            </a:endParaRPr>
          </a:p>
        </p:txBody>
      </p:sp>
      <p:sp>
        <p:nvSpPr>
          <p:cNvPr id="85" name="テキスト ボックス 84"/>
          <p:cNvSpPr txBox="1"/>
          <p:nvPr/>
        </p:nvSpPr>
        <p:spPr>
          <a:xfrm>
            <a:off x="3671051" y="4081880"/>
            <a:ext cx="710451" cy="215444"/>
          </a:xfrm>
          <a:prstGeom prst="rect">
            <a:avLst/>
          </a:prstGeom>
          <a:noFill/>
        </p:spPr>
        <p:txBody>
          <a:bodyPr wrap="none" rtlCol="0">
            <a:spAutoFit/>
          </a:bodyPr>
          <a:lstStyle/>
          <a:p>
            <a:pPr algn="ctr"/>
            <a:r>
              <a:rPr kumimoji="1" lang="ja-JP" altLang="en-US" sz="800" dirty="0" smtClean="0">
                <a:solidFill>
                  <a:srgbClr val="0000FF"/>
                </a:solidFill>
              </a:rPr>
              <a:t>ネットワーク</a:t>
            </a:r>
            <a:endParaRPr kumimoji="1" lang="ja-JP" altLang="en-US" sz="800" dirty="0">
              <a:solidFill>
                <a:srgbClr val="0000FF"/>
              </a:solidFill>
            </a:endParaRPr>
          </a:p>
        </p:txBody>
      </p:sp>
      <p:sp>
        <p:nvSpPr>
          <p:cNvPr id="189" name="テキスト ボックス 188"/>
          <p:cNvSpPr txBox="1"/>
          <p:nvPr/>
        </p:nvSpPr>
        <p:spPr>
          <a:xfrm>
            <a:off x="2989237" y="3835659"/>
            <a:ext cx="1415772" cy="246221"/>
          </a:xfrm>
          <a:prstGeom prst="rect">
            <a:avLst/>
          </a:prstGeom>
          <a:noFill/>
        </p:spPr>
        <p:txBody>
          <a:bodyPr wrap="none" rtlCol="0">
            <a:spAutoFit/>
          </a:bodyPr>
          <a:lstStyle/>
          <a:p>
            <a:pPr algn="r"/>
            <a:r>
              <a:rPr kumimoji="1" lang="ja-JP" altLang="en-US" sz="1000" dirty="0" smtClean="0">
                <a:solidFill>
                  <a:srgbClr val="0000FF"/>
                </a:solidFill>
              </a:rPr>
              <a:t>物理的な</a:t>
            </a:r>
            <a:r>
              <a:rPr lang="ja-JP" altLang="en-US" sz="1000" dirty="0" smtClean="0">
                <a:solidFill>
                  <a:srgbClr val="0000FF"/>
                </a:solidFill>
              </a:rPr>
              <a:t>システム資源</a:t>
            </a:r>
            <a:endParaRPr kumimoji="1" lang="ja-JP" altLang="en-US" sz="1000" dirty="0">
              <a:solidFill>
                <a:srgbClr val="0000FF"/>
              </a:solidFill>
            </a:endParaRPr>
          </a:p>
        </p:txBody>
      </p:sp>
      <p:grpSp>
        <p:nvGrpSpPr>
          <p:cNvPr id="3" name="図形グループ 2"/>
          <p:cNvGrpSpPr/>
          <p:nvPr/>
        </p:nvGrpSpPr>
        <p:grpSpPr>
          <a:xfrm>
            <a:off x="4723034" y="948311"/>
            <a:ext cx="4008216" cy="5496937"/>
            <a:chOff x="4723034" y="948311"/>
            <a:chExt cx="4008216" cy="5496937"/>
          </a:xfrm>
        </p:grpSpPr>
        <p:sp>
          <p:nvSpPr>
            <p:cNvPr id="190" name="角丸四角形 189"/>
            <p:cNvSpPr/>
            <p:nvPr/>
          </p:nvSpPr>
          <p:spPr>
            <a:xfrm>
              <a:off x="4732500" y="3937001"/>
              <a:ext cx="3998750" cy="331130"/>
            </a:xfrm>
            <a:prstGeom prst="roundRect">
              <a:avLst>
                <a:gd name="adj" fmla="val 1908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1200" dirty="0">
                <a:solidFill>
                  <a:srgbClr val="FFFFFF"/>
                </a:solidFill>
                <a:latin typeface="ＭＳ Ｐゴシック"/>
                <a:ea typeface="ＭＳ Ｐゴシック"/>
                <a:cs typeface="ＭＳ Ｐゴシック"/>
              </a:endParaRPr>
            </a:p>
          </p:txBody>
        </p:sp>
        <p:sp>
          <p:nvSpPr>
            <p:cNvPr id="143" name="角丸四角形 142"/>
            <p:cNvSpPr/>
            <p:nvPr/>
          </p:nvSpPr>
          <p:spPr>
            <a:xfrm>
              <a:off x="4723034" y="4368343"/>
              <a:ext cx="4008216" cy="2076905"/>
            </a:xfrm>
            <a:prstGeom prst="roundRect">
              <a:avLst>
                <a:gd name="adj" fmla="val 3738"/>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1200" dirty="0">
                <a:solidFill>
                  <a:srgbClr val="FFFFFF"/>
                </a:solidFill>
                <a:latin typeface="ＭＳ Ｐゴシック"/>
                <a:ea typeface="ＭＳ Ｐゴシック"/>
                <a:cs typeface="ＭＳ Ｐゴシック"/>
              </a:endParaRPr>
            </a:p>
          </p:txBody>
        </p:sp>
        <p:sp>
          <p:nvSpPr>
            <p:cNvPr id="86" name="角丸四角形 85"/>
            <p:cNvSpPr/>
            <p:nvPr/>
          </p:nvSpPr>
          <p:spPr>
            <a:xfrm>
              <a:off x="4810126" y="4628632"/>
              <a:ext cx="3802284" cy="622817"/>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87" name="図形グループ 86"/>
            <p:cNvGrpSpPr/>
            <p:nvPr/>
          </p:nvGrpSpPr>
          <p:grpSpPr>
            <a:xfrm>
              <a:off x="5065191" y="948311"/>
              <a:ext cx="530176" cy="1101571"/>
              <a:chOff x="1946324" y="4125162"/>
              <a:chExt cx="969964" cy="2007872"/>
            </a:xfrm>
          </p:grpSpPr>
          <p:sp>
            <p:nvSpPr>
              <p:cNvPr id="88" name="円/楕円 8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9" name="フローチャート: 論理積ゲート 8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90" name="正方形/長方形 89"/>
            <p:cNvSpPr/>
            <p:nvPr/>
          </p:nvSpPr>
          <p:spPr>
            <a:xfrm>
              <a:off x="4806950" y="5299849"/>
              <a:ext cx="1028700" cy="102235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91" name="正方形/長方形 90"/>
            <p:cNvSpPr/>
            <p:nvPr/>
          </p:nvSpPr>
          <p:spPr>
            <a:xfrm>
              <a:off x="6096000" y="5299849"/>
              <a:ext cx="1028700" cy="102235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正方形/長方形 91"/>
            <p:cNvSpPr/>
            <p:nvPr/>
          </p:nvSpPr>
          <p:spPr>
            <a:xfrm>
              <a:off x="7397750" y="5299849"/>
              <a:ext cx="1028700" cy="102235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フローチャート: 磁気ディスク 92"/>
            <p:cNvSpPr/>
            <p:nvPr/>
          </p:nvSpPr>
          <p:spPr>
            <a:xfrm>
              <a:off x="5387975" y="5668149"/>
              <a:ext cx="654050" cy="717550"/>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94" name="正方形/長方形 93"/>
            <p:cNvSpPr/>
            <p:nvPr/>
          </p:nvSpPr>
          <p:spPr>
            <a:xfrm>
              <a:off x="4870449" y="5991999"/>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95" name="正方形/長方形 94"/>
            <p:cNvSpPr/>
            <p:nvPr/>
          </p:nvSpPr>
          <p:spPr>
            <a:xfrm>
              <a:off x="4870449" y="5668149"/>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grpSp>
          <p:nvGrpSpPr>
            <p:cNvPr id="98" name="図形グループ 97"/>
            <p:cNvGrpSpPr/>
            <p:nvPr/>
          </p:nvGrpSpPr>
          <p:grpSpPr>
            <a:xfrm>
              <a:off x="6345262" y="948311"/>
              <a:ext cx="530176" cy="1101571"/>
              <a:chOff x="1946324" y="4125162"/>
              <a:chExt cx="969964" cy="2007872"/>
            </a:xfrm>
          </p:grpSpPr>
          <p:sp>
            <p:nvSpPr>
              <p:cNvPr id="99" name="円/楕円 9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フローチャート: 論理積ゲート 9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1" name="図形グループ 100"/>
            <p:cNvGrpSpPr/>
            <p:nvPr/>
          </p:nvGrpSpPr>
          <p:grpSpPr>
            <a:xfrm>
              <a:off x="7647015" y="948311"/>
              <a:ext cx="530176" cy="1101571"/>
              <a:chOff x="1946324" y="4125162"/>
              <a:chExt cx="969964" cy="2007872"/>
            </a:xfrm>
          </p:grpSpPr>
          <p:sp>
            <p:nvSpPr>
              <p:cNvPr id="102" name="円/楕円 10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3" name="フローチャート: 論理積ゲート 10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07" name="テキスト ボックス 106"/>
            <p:cNvSpPr txBox="1"/>
            <p:nvPr/>
          </p:nvSpPr>
          <p:spPr>
            <a:xfrm>
              <a:off x="4930377" y="5319752"/>
              <a:ext cx="788197" cy="276999"/>
            </a:xfrm>
            <a:prstGeom prst="rect">
              <a:avLst/>
            </a:prstGeom>
            <a:noFill/>
          </p:spPr>
          <p:txBody>
            <a:bodyPr wrap="none" rtlCol="0">
              <a:spAutoFit/>
            </a:bodyPr>
            <a:lstStyle/>
            <a:p>
              <a:pPr algn="ctr"/>
              <a:r>
                <a:rPr kumimoji="1" lang="ja-JP" altLang="en-US" sz="1200" dirty="0" smtClean="0">
                  <a:solidFill>
                    <a:srgbClr val="0000FF"/>
                  </a:solidFill>
                </a:rPr>
                <a:t>サーバー</a:t>
              </a:r>
              <a:endParaRPr kumimoji="1" lang="ja-JP" altLang="en-US" sz="1200" dirty="0">
                <a:solidFill>
                  <a:srgbClr val="0000FF"/>
                </a:solidFill>
              </a:endParaRPr>
            </a:p>
          </p:txBody>
        </p:sp>
        <p:sp>
          <p:nvSpPr>
            <p:cNvPr id="111" name="正方形/長方形 110"/>
            <p:cNvSpPr/>
            <p:nvPr/>
          </p:nvSpPr>
          <p:spPr>
            <a:xfrm>
              <a:off x="4977034" y="4953000"/>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2" name="正方形/長方形 111"/>
            <p:cNvSpPr/>
            <p:nvPr/>
          </p:nvSpPr>
          <p:spPr>
            <a:xfrm>
              <a:off x="6085110" y="4953000"/>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ファイヤウォール</a:t>
              </a:r>
              <a:endParaRPr kumimoji="1" lang="ja-JP" altLang="en-US" sz="800" dirty="0">
                <a:solidFill>
                  <a:srgbClr val="FFFFFF"/>
                </a:solidFill>
                <a:latin typeface="ＭＳ Ｐゴシック"/>
                <a:ea typeface="ＭＳ Ｐゴシック"/>
                <a:cs typeface="ＭＳ Ｐゴシック"/>
              </a:endParaRPr>
            </a:p>
          </p:txBody>
        </p:sp>
        <p:sp>
          <p:nvSpPr>
            <p:cNvPr id="113" name="正方形/長方形 112"/>
            <p:cNvSpPr/>
            <p:nvPr/>
          </p:nvSpPr>
          <p:spPr>
            <a:xfrm>
              <a:off x="7253510" y="4946650"/>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4" name="正方形/長方形 113"/>
            <p:cNvSpPr/>
            <p:nvPr/>
          </p:nvSpPr>
          <p:spPr>
            <a:xfrm>
              <a:off x="5262784" y="4787900"/>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スイッチ</a:t>
              </a:r>
              <a:endParaRPr kumimoji="1" lang="ja-JP" altLang="en-US" sz="800" dirty="0">
                <a:solidFill>
                  <a:srgbClr val="FFFFFF"/>
                </a:solidFill>
                <a:latin typeface="ＭＳ Ｐゴシック"/>
                <a:ea typeface="ＭＳ Ｐゴシック"/>
                <a:cs typeface="ＭＳ Ｐゴシック"/>
              </a:endParaRPr>
            </a:p>
          </p:txBody>
        </p:sp>
        <p:sp>
          <p:nvSpPr>
            <p:cNvPr id="115" name="正方形/長方形 114"/>
            <p:cNvSpPr/>
            <p:nvPr/>
          </p:nvSpPr>
          <p:spPr>
            <a:xfrm>
              <a:off x="6415309" y="4781550"/>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負荷分散装置</a:t>
              </a:r>
              <a:endParaRPr kumimoji="1" lang="ja-JP" altLang="en-US" sz="800" dirty="0">
                <a:solidFill>
                  <a:srgbClr val="FFFFFF"/>
                </a:solidFill>
                <a:latin typeface="ＭＳ Ｐゴシック"/>
                <a:ea typeface="ＭＳ Ｐゴシック"/>
                <a:cs typeface="ＭＳ Ｐゴシック"/>
              </a:endParaRPr>
            </a:p>
          </p:txBody>
        </p:sp>
        <p:sp>
          <p:nvSpPr>
            <p:cNvPr id="116" name="正方形/長方形 115"/>
            <p:cNvSpPr/>
            <p:nvPr/>
          </p:nvSpPr>
          <p:spPr>
            <a:xfrm>
              <a:off x="7497984" y="4787900"/>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ルーター</a:t>
              </a:r>
              <a:endParaRPr kumimoji="1" lang="ja-JP" altLang="en-US" sz="800" dirty="0">
                <a:solidFill>
                  <a:srgbClr val="FFFFFF"/>
                </a:solidFill>
                <a:latin typeface="ＭＳ Ｐゴシック"/>
                <a:ea typeface="ＭＳ Ｐゴシック"/>
                <a:cs typeface="ＭＳ Ｐゴシック"/>
              </a:endParaRPr>
            </a:p>
          </p:txBody>
        </p:sp>
        <p:sp>
          <p:nvSpPr>
            <p:cNvPr id="117" name="フローチャート: 磁気ディスク 116"/>
            <p:cNvSpPr/>
            <p:nvPr/>
          </p:nvSpPr>
          <p:spPr>
            <a:xfrm>
              <a:off x="6686551" y="5668149"/>
              <a:ext cx="654050" cy="717550"/>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118" name="正方形/長方形 117"/>
            <p:cNvSpPr/>
            <p:nvPr/>
          </p:nvSpPr>
          <p:spPr>
            <a:xfrm>
              <a:off x="6169025" y="5991999"/>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9" name="正方形/長方形 118"/>
            <p:cNvSpPr/>
            <p:nvPr/>
          </p:nvSpPr>
          <p:spPr>
            <a:xfrm>
              <a:off x="6169025" y="5668149"/>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2" name="テキスト ボックス 121"/>
            <p:cNvSpPr txBox="1"/>
            <p:nvPr/>
          </p:nvSpPr>
          <p:spPr>
            <a:xfrm>
              <a:off x="6228953" y="5303451"/>
              <a:ext cx="788197" cy="276999"/>
            </a:xfrm>
            <a:prstGeom prst="rect">
              <a:avLst/>
            </a:prstGeom>
            <a:noFill/>
          </p:spPr>
          <p:txBody>
            <a:bodyPr wrap="none" rtlCol="0">
              <a:spAutoFit/>
            </a:bodyPr>
            <a:lstStyle/>
            <a:p>
              <a:pPr algn="ctr"/>
              <a:r>
                <a:rPr kumimoji="1" lang="ja-JP" altLang="en-US" sz="1200" dirty="0" smtClean="0">
                  <a:solidFill>
                    <a:srgbClr val="0000FF"/>
                  </a:solidFill>
                </a:rPr>
                <a:t>サーバー</a:t>
              </a:r>
              <a:endParaRPr kumimoji="1" lang="ja-JP" altLang="en-US" sz="1200" dirty="0">
                <a:solidFill>
                  <a:srgbClr val="0000FF"/>
                </a:solidFill>
              </a:endParaRPr>
            </a:p>
          </p:txBody>
        </p:sp>
        <p:sp>
          <p:nvSpPr>
            <p:cNvPr id="123" name="フローチャート: 磁気ディスク 122"/>
            <p:cNvSpPr/>
            <p:nvPr/>
          </p:nvSpPr>
          <p:spPr>
            <a:xfrm>
              <a:off x="7975602" y="5665748"/>
              <a:ext cx="654050" cy="717550"/>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124" name="正方形/長方形 123"/>
            <p:cNvSpPr/>
            <p:nvPr/>
          </p:nvSpPr>
          <p:spPr>
            <a:xfrm>
              <a:off x="7458076" y="5989598"/>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25" name="正方形/長方形 124"/>
            <p:cNvSpPr/>
            <p:nvPr/>
          </p:nvSpPr>
          <p:spPr>
            <a:xfrm>
              <a:off x="7458076" y="5665748"/>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8" name="テキスト ボックス 127"/>
            <p:cNvSpPr txBox="1"/>
            <p:nvPr/>
          </p:nvSpPr>
          <p:spPr>
            <a:xfrm>
              <a:off x="7518004" y="5317351"/>
              <a:ext cx="788197" cy="276999"/>
            </a:xfrm>
            <a:prstGeom prst="rect">
              <a:avLst/>
            </a:prstGeom>
            <a:noFill/>
          </p:spPr>
          <p:txBody>
            <a:bodyPr wrap="none" rtlCol="0">
              <a:spAutoFit/>
            </a:bodyPr>
            <a:lstStyle/>
            <a:p>
              <a:pPr algn="ctr"/>
              <a:r>
                <a:rPr kumimoji="1" lang="ja-JP" altLang="en-US" sz="1200" dirty="0" smtClean="0">
                  <a:solidFill>
                    <a:srgbClr val="0000FF"/>
                  </a:solidFill>
                </a:rPr>
                <a:t>サーバー</a:t>
              </a:r>
              <a:endParaRPr kumimoji="1" lang="ja-JP" altLang="en-US" sz="1200" dirty="0">
                <a:solidFill>
                  <a:srgbClr val="0000FF"/>
                </a:solidFill>
              </a:endParaRPr>
            </a:p>
          </p:txBody>
        </p:sp>
        <p:sp>
          <p:nvSpPr>
            <p:cNvPr id="129" name="テキスト ボックス 128"/>
            <p:cNvSpPr txBox="1"/>
            <p:nvPr/>
          </p:nvSpPr>
          <p:spPr>
            <a:xfrm>
              <a:off x="7925177" y="4595453"/>
              <a:ext cx="710451" cy="215444"/>
            </a:xfrm>
            <a:prstGeom prst="rect">
              <a:avLst/>
            </a:prstGeom>
            <a:noFill/>
          </p:spPr>
          <p:txBody>
            <a:bodyPr wrap="none" rtlCol="0">
              <a:spAutoFit/>
            </a:bodyPr>
            <a:lstStyle/>
            <a:p>
              <a:pPr algn="ctr"/>
              <a:r>
                <a:rPr kumimoji="1" lang="ja-JP" altLang="en-US" sz="800" dirty="0" smtClean="0">
                  <a:solidFill>
                    <a:srgbClr val="0000FF"/>
                  </a:solidFill>
                </a:rPr>
                <a:t>ネットワーク</a:t>
              </a:r>
              <a:endParaRPr kumimoji="1" lang="ja-JP" altLang="en-US" sz="800" dirty="0">
                <a:solidFill>
                  <a:srgbClr val="0000FF"/>
                </a:solidFill>
              </a:endParaRPr>
            </a:p>
          </p:txBody>
        </p:sp>
        <p:sp>
          <p:nvSpPr>
            <p:cNvPr id="130" name="角丸四角形 129"/>
            <p:cNvSpPr/>
            <p:nvPr/>
          </p:nvSpPr>
          <p:spPr>
            <a:xfrm>
              <a:off x="4806950" y="2351138"/>
              <a:ext cx="1227356"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角丸四角形 137"/>
            <p:cNvSpPr/>
            <p:nvPr/>
          </p:nvSpPr>
          <p:spPr>
            <a:xfrm>
              <a:off x="6094636" y="2347290"/>
              <a:ext cx="1227356"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テキスト ボックス 143"/>
            <p:cNvSpPr txBox="1"/>
            <p:nvPr/>
          </p:nvSpPr>
          <p:spPr>
            <a:xfrm>
              <a:off x="5625102" y="3929576"/>
              <a:ext cx="2119090" cy="338554"/>
            </a:xfrm>
            <a:prstGeom prst="rect">
              <a:avLst/>
            </a:prstGeom>
            <a:noFill/>
          </p:spPr>
          <p:txBody>
            <a:bodyPr wrap="none" rtlCol="0">
              <a:spAutoFit/>
            </a:bodyPr>
            <a:lstStyle/>
            <a:p>
              <a:pPr algn="ctr"/>
              <a:r>
                <a:rPr kumimoji="1" lang="ja-JP" altLang="en-US" sz="1600" dirty="0" smtClean="0">
                  <a:solidFill>
                    <a:schemeClr val="bg1"/>
                  </a:solidFill>
                </a:rPr>
                <a:t>仮想化（</a:t>
              </a:r>
              <a:r>
                <a:rPr kumimoji="1" lang="en-US" altLang="ja-JP" sz="1600" dirty="0" smtClean="0">
                  <a:solidFill>
                    <a:schemeClr val="bg1"/>
                  </a:solidFill>
                </a:rPr>
                <a:t>Virtualization</a:t>
              </a:r>
              <a:r>
                <a:rPr kumimoji="1" lang="ja-JP" altLang="en-US" sz="1600" dirty="0" smtClean="0">
                  <a:solidFill>
                    <a:schemeClr val="bg1"/>
                  </a:solidFill>
                </a:rPr>
                <a:t>）</a:t>
              </a:r>
              <a:endParaRPr kumimoji="1" lang="ja-JP" altLang="en-US" sz="1600" dirty="0">
                <a:solidFill>
                  <a:schemeClr val="bg1"/>
                </a:solidFill>
              </a:endParaRPr>
            </a:p>
          </p:txBody>
        </p:sp>
        <p:sp>
          <p:nvSpPr>
            <p:cNvPr id="147" name="正方形/長方形 146"/>
            <p:cNvSpPr/>
            <p:nvPr/>
          </p:nvSpPr>
          <p:spPr>
            <a:xfrm>
              <a:off x="4806950" y="2943617"/>
              <a:ext cx="1028700" cy="84618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148" name="フローチャート: 磁気ディスク 147"/>
            <p:cNvSpPr/>
            <p:nvPr/>
          </p:nvSpPr>
          <p:spPr>
            <a:xfrm>
              <a:off x="5495925" y="3349511"/>
              <a:ext cx="557433" cy="452735"/>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49" name="正方形/長方形 148"/>
            <p:cNvSpPr/>
            <p:nvPr/>
          </p:nvSpPr>
          <p:spPr>
            <a:xfrm>
              <a:off x="4870449" y="3575879"/>
              <a:ext cx="537943" cy="14364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0" name="正方形/長方形 149"/>
            <p:cNvSpPr/>
            <p:nvPr/>
          </p:nvSpPr>
          <p:spPr>
            <a:xfrm>
              <a:off x="4870449" y="3395678"/>
              <a:ext cx="537943" cy="14364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3" name="正方形/長方形 152"/>
            <p:cNvSpPr/>
            <p:nvPr/>
          </p:nvSpPr>
          <p:spPr>
            <a:xfrm>
              <a:off x="4870449" y="3019907"/>
              <a:ext cx="908051" cy="89843"/>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4" name="正方形/長方形 153"/>
            <p:cNvSpPr/>
            <p:nvPr/>
          </p:nvSpPr>
          <p:spPr>
            <a:xfrm>
              <a:off x="4876253" y="3167078"/>
              <a:ext cx="908051" cy="10777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155" name="正方形/長方形 154"/>
            <p:cNvSpPr/>
            <p:nvPr/>
          </p:nvSpPr>
          <p:spPr>
            <a:xfrm>
              <a:off x="6094636" y="2935989"/>
              <a:ext cx="1028700" cy="84618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156" name="フローチャート: 磁気ディスク 155"/>
            <p:cNvSpPr/>
            <p:nvPr/>
          </p:nvSpPr>
          <p:spPr>
            <a:xfrm>
              <a:off x="6783611" y="3341883"/>
              <a:ext cx="557433" cy="452735"/>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7" name="正方形/長方形 156"/>
            <p:cNvSpPr/>
            <p:nvPr/>
          </p:nvSpPr>
          <p:spPr>
            <a:xfrm>
              <a:off x="6158135" y="3568251"/>
              <a:ext cx="537943" cy="14364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8" name="正方形/長方形 157"/>
            <p:cNvSpPr/>
            <p:nvPr/>
          </p:nvSpPr>
          <p:spPr>
            <a:xfrm>
              <a:off x="6158135" y="3388050"/>
              <a:ext cx="537943" cy="14364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0" name="正方形/長方形 159"/>
            <p:cNvSpPr/>
            <p:nvPr/>
          </p:nvSpPr>
          <p:spPr>
            <a:xfrm>
              <a:off x="6158135" y="3012279"/>
              <a:ext cx="908051" cy="89843"/>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1" name="正方形/長方形 160"/>
            <p:cNvSpPr/>
            <p:nvPr/>
          </p:nvSpPr>
          <p:spPr>
            <a:xfrm>
              <a:off x="6163939" y="3159450"/>
              <a:ext cx="908051" cy="10777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162" name="角丸四角形 161"/>
            <p:cNvSpPr/>
            <p:nvPr/>
          </p:nvSpPr>
          <p:spPr>
            <a:xfrm>
              <a:off x="7381878" y="2347290"/>
              <a:ext cx="1227356"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正方形/長方形 165"/>
            <p:cNvSpPr/>
            <p:nvPr/>
          </p:nvSpPr>
          <p:spPr>
            <a:xfrm>
              <a:off x="7381878" y="2935989"/>
              <a:ext cx="1028700" cy="84618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167" name="フローチャート: 磁気ディスク 166"/>
            <p:cNvSpPr/>
            <p:nvPr/>
          </p:nvSpPr>
          <p:spPr>
            <a:xfrm>
              <a:off x="8070853" y="3341883"/>
              <a:ext cx="557433" cy="452735"/>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8" name="正方形/長方形 167"/>
            <p:cNvSpPr/>
            <p:nvPr/>
          </p:nvSpPr>
          <p:spPr>
            <a:xfrm>
              <a:off x="7445377" y="3568251"/>
              <a:ext cx="537943" cy="14364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9" name="正方形/長方形 168"/>
            <p:cNvSpPr/>
            <p:nvPr/>
          </p:nvSpPr>
          <p:spPr>
            <a:xfrm>
              <a:off x="7445377" y="3388050"/>
              <a:ext cx="537943" cy="14364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71" name="正方形/長方形 170"/>
            <p:cNvSpPr/>
            <p:nvPr/>
          </p:nvSpPr>
          <p:spPr>
            <a:xfrm>
              <a:off x="7445377" y="3012279"/>
              <a:ext cx="908051" cy="89843"/>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72" name="正方形/長方形 171"/>
            <p:cNvSpPr/>
            <p:nvPr/>
          </p:nvSpPr>
          <p:spPr>
            <a:xfrm>
              <a:off x="7451181" y="3159450"/>
              <a:ext cx="908051" cy="107772"/>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cxnSp>
          <p:nvCxnSpPr>
            <p:cNvPr id="173" name="直線矢印コネクタ 172"/>
            <p:cNvCxnSpPr>
              <a:stCxn id="147" idx="0"/>
              <a:endCxn id="89" idx="1"/>
            </p:cNvCxnSpPr>
            <p:nvPr/>
          </p:nvCxnSpPr>
          <p:spPr>
            <a:xfrm flipV="1">
              <a:off x="5321300" y="2049882"/>
              <a:ext cx="8981" cy="893735"/>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76" name="直線矢印コネクタ 175"/>
            <p:cNvCxnSpPr>
              <a:stCxn id="155" idx="0"/>
              <a:endCxn id="100" idx="1"/>
            </p:cNvCxnSpPr>
            <p:nvPr/>
          </p:nvCxnSpPr>
          <p:spPr>
            <a:xfrm flipV="1">
              <a:off x="6608986" y="2049882"/>
              <a:ext cx="1366" cy="88610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79" name="直線矢印コネクタ 178"/>
            <p:cNvCxnSpPr>
              <a:stCxn id="166" idx="0"/>
              <a:endCxn id="103" idx="1"/>
            </p:cNvCxnSpPr>
            <p:nvPr/>
          </p:nvCxnSpPr>
          <p:spPr>
            <a:xfrm flipV="1">
              <a:off x="7896228" y="2049882"/>
              <a:ext cx="15877" cy="88610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31" name="正方形/長方形 130"/>
            <p:cNvSpPr/>
            <p:nvPr/>
          </p:nvSpPr>
          <p:spPr>
            <a:xfrm>
              <a:off x="5038724" y="2544813"/>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2" name="正方形/長方形 131"/>
            <p:cNvSpPr/>
            <p:nvPr/>
          </p:nvSpPr>
          <p:spPr>
            <a:xfrm>
              <a:off x="5400674" y="256146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4" name="正方形/長方形 133"/>
            <p:cNvSpPr/>
            <p:nvPr/>
          </p:nvSpPr>
          <p:spPr>
            <a:xfrm>
              <a:off x="5184501" y="2430513"/>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5" name="正方形/長方形 134"/>
            <p:cNvSpPr/>
            <p:nvPr/>
          </p:nvSpPr>
          <p:spPr>
            <a:xfrm>
              <a:off x="5557591" y="2424163"/>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9" name="正方形/長方形 138"/>
            <p:cNvSpPr/>
            <p:nvPr/>
          </p:nvSpPr>
          <p:spPr>
            <a:xfrm>
              <a:off x="6326410" y="2540965"/>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40" name="正方形/長方形 139"/>
            <p:cNvSpPr/>
            <p:nvPr/>
          </p:nvSpPr>
          <p:spPr>
            <a:xfrm>
              <a:off x="6789964" y="255761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41" name="正方形/長方形 140"/>
            <p:cNvSpPr/>
            <p:nvPr/>
          </p:nvSpPr>
          <p:spPr>
            <a:xfrm>
              <a:off x="6621688" y="2420315"/>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3" name="正方形/長方形 162"/>
            <p:cNvSpPr/>
            <p:nvPr/>
          </p:nvSpPr>
          <p:spPr>
            <a:xfrm>
              <a:off x="7613652" y="2420315"/>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4" name="正方形/長方形 163"/>
            <p:cNvSpPr/>
            <p:nvPr/>
          </p:nvSpPr>
          <p:spPr>
            <a:xfrm>
              <a:off x="8077206" y="244331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5" name="正方形/長方形 164"/>
            <p:cNvSpPr/>
            <p:nvPr/>
          </p:nvSpPr>
          <p:spPr>
            <a:xfrm>
              <a:off x="7829824" y="255761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82" name="上矢印 181"/>
            <p:cNvSpPr/>
            <p:nvPr/>
          </p:nvSpPr>
          <p:spPr>
            <a:xfrm>
              <a:off x="5181325" y="3724114"/>
              <a:ext cx="544734" cy="281307"/>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上矢印 182"/>
            <p:cNvSpPr/>
            <p:nvPr/>
          </p:nvSpPr>
          <p:spPr>
            <a:xfrm>
              <a:off x="6414184" y="4220865"/>
              <a:ext cx="544734" cy="192385"/>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上矢印 183"/>
            <p:cNvSpPr/>
            <p:nvPr/>
          </p:nvSpPr>
          <p:spPr>
            <a:xfrm>
              <a:off x="7710953" y="3719193"/>
              <a:ext cx="544734" cy="281307"/>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テキスト ボックス 184"/>
            <p:cNvSpPr txBox="1"/>
            <p:nvPr/>
          </p:nvSpPr>
          <p:spPr>
            <a:xfrm>
              <a:off x="5216040" y="2117010"/>
              <a:ext cx="915635" cy="246221"/>
            </a:xfrm>
            <a:prstGeom prst="rect">
              <a:avLst/>
            </a:prstGeom>
            <a:noFill/>
          </p:spPr>
          <p:txBody>
            <a:bodyPr wrap="none" rtlCol="0">
              <a:spAutoFit/>
            </a:bodyPr>
            <a:lstStyle/>
            <a:p>
              <a:pPr algn="r"/>
              <a:r>
                <a:rPr kumimoji="1" lang="ja-JP" altLang="en-US" sz="1000" dirty="0" smtClean="0">
                  <a:solidFill>
                    <a:schemeClr val="accent6">
                      <a:lumMod val="75000"/>
                    </a:schemeClr>
                  </a:solidFill>
                </a:rPr>
                <a:t>仮想システム</a:t>
              </a:r>
              <a:endParaRPr kumimoji="1" lang="ja-JP" altLang="en-US" sz="1000" dirty="0">
                <a:solidFill>
                  <a:schemeClr val="accent6">
                    <a:lumMod val="75000"/>
                  </a:schemeClr>
                </a:solidFill>
              </a:endParaRPr>
            </a:p>
          </p:txBody>
        </p:sp>
        <p:sp>
          <p:nvSpPr>
            <p:cNvPr id="186" name="テキスト ボックス 185"/>
            <p:cNvSpPr txBox="1"/>
            <p:nvPr/>
          </p:nvSpPr>
          <p:spPr>
            <a:xfrm>
              <a:off x="6488595" y="2117010"/>
              <a:ext cx="915635" cy="246221"/>
            </a:xfrm>
            <a:prstGeom prst="rect">
              <a:avLst/>
            </a:prstGeom>
            <a:noFill/>
          </p:spPr>
          <p:txBody>
            <a:bodyPr wrap="none" rtlCol="0">
              <a:spAutoFit/>
            </a:bodyPr>
            <a:lstStyle/>
            <a:p>
              <a:pPr algn="r"/>
              <a:r>
                <a:rPr kumimoji="1" lang="ja-JP" altLang="en-US" sz="1000" dirty="0" smtClean="0">
                  <a:solidFill>
                    <a:schemeClr val="accent6">
                      <a:lumMod val="75000"/>
                    </a:schemeClr>
                  </a:solidFill>
                </a:rPr>
                <a:t>仮想システム</a:t>
              </a:r>
              <a:endParaRPr kumimoji="1" lang="ja-JP" altLang="en-US" sz="1000" dirty="0">
                <a:solidFill>
                  <a:schemeClr val="accent6">
                    <a:lumMod val="75000"/>
                  </a:schemeClr>
                </a:solidFill>
              </a:endParaRPr>
            </a:p>
          </p:txBody>
        </p:sp>
        <p:sp>
          <p:nvSpPr>
            <p:cNvPr id="187" name="テキスト ボックス 186"/>
            <p:cNvSpPr txBox="1"/>
            <p:nvPr/>
          </p:nvSpPr>
          <p:spPr>
            <a:xfrm>
              <a:off x="7797440" y="2117010"/>
              <a:ext cx="915635" cy="246221"/>
            </a:xfrm>
            <a:prstGeom prst="rect">
              <a:avLst/>
            </a:prstGeom>
            <a:noFill/>
          </p:spPr>
          <p:txBody>
            <a:bodyPr wrap="none" rtlCol="0">
              <a:spAutoFit/>
            </a:bodyPr>
            <a:lstStyle/>
            <a:p>
              <a:pPr algn="r"/>
              <a:r>
                <a:rPr kumimoji="1" lang="ja-JP" altLang="en-US" sz="1000" dirty="0" smtClean="0">
                  <a:solidFill>
                    <a:schemeClr val="accent6">
                      <a:lumMod val="75000"/>
                    </a:schemeClr>
                  </a:solidFill>
                </a:rPr>
                <a:t>仮想システム</a:t>
              </a:r>
              <a:endParaRPr kumimoji="1" lang="ja-JP" altLang="en-US" sz="1000" dirty="0">
                <a:solidFill>
                  <a:schemeClr val="accent6">
                    <a:lumMod val="75000"/>
                  </a:schemeClr>
                </a:solidFill>
              </a:endParaRPr>
            </a:p>
          </p:txBody>
        </p:sp>
        <p:sp>
          <p:nvSpPr>
            <p:cNvPr id="188" name="テキスト ボックス 187"/>
            <p:cNvSpPr txBox="1"/>
            <p:nvPr/>
          </p:nvSpPr>
          <p:spPr>
            <a:xfrm>
              <a:off x="5114234" y="4368343"/>
              <a:ext cx="3127178" cy="246221"/>
            </a:xfrm>
            <a:prstGeom prst="rect">
              <a:avLst/>
            </a:prstGeom>
            <a:noFill/>
          </p:spPr>
          <p:txBody>
            <a:bodyPr wrap="none" rtlCol="0">
              <a:spAutoFit/>
            </a:bodyPr>
            <a:lstStyle/>
            <a:p>
              <a:pPr algn="ctr"/>
              <a:r>
                <a:rPr lang="ja-JP" altLang="en-US" sz="1000" dirty="0" smtClean="0">
                  <a:solidFill>
                    <a:srgbClr val="0000FF"/>
                  </a:solidFill>
                </a:rPr>
                <a:t>物理的なシステム資源のまとまり　＝　リソース・プール</a:t>
              </a:r>
              <a:endParaRPr kumimoji="1" lang="ja-JP" altLang="en-US" sz="1000" dirty="0">
                <a:solidFill>
                  <a:srgbClr val="0000FF"/>
                </a:solidFill>
              </a:endParaRPr>
            </a:p>
          </p:txBody>
        </p:sp>
        <p:sp>
          <p:nvSpPr>
            <p:cNvPr id="191" name="上矢印 190"/>
            <p:cNvSpPr/>
            <p:nvPr/>
          </p:nvSpPr>
          <p:spPr>
            <a:xfrm>
              <a:off x="6448427" y="3719193"/>
              <a:ext cx="544734" cy="281307"/>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41484654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effectLst/>
              </a:rPr>
              <a:t>仮想化と</a:t>
            </a:r>
            <a:r>
              <a:rPr kumimoji="1" lang="en-US" altLang="ja-JP" dirty="0" err="1" smtClean="0">
                <a:effectLst/>
              </a:rPr>
              <a:t>SDx</a:t>
            </a:r>
            <a:endParaRPr kumimoji="1" lang="ja-JP" altLang="en-US" dirty="0">
              <a:effectLst/>
            </a:endParaRPr>
          </a:p>
        </p:txBody>
      </p:sp>
      <p:sp>
        <p:nvSpPr>
          <p:cNvPr id="90" name="正方形/長方形 89"/>
          <p:cNvSpPr/>
          <p:nvPr/>
        </p:nvSpPr>
        <p:spPr bwMode="auto">
          <a:xfrm>
            <a:off x="457200" y="4687042"/>
            <a:ext cx="1524000" cy="328282"/>
          </a:xfrm>
          <a:prstGeom prst="rect">
            <a:avLst/>
          </a:prstGeom>
          <a:solidFill>
            <a:srgbClr val="800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HW</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96" name="正方形/長方形 95"/>
          <p:cNvSpPr/>
          <p:nvPr/>
        </p:nvSpPr>
        <p:spPr bwMode="auto">
          <a:xfrm>
            <a:off x="457200" y="3863358"/>
            <a:ext cx="1524000" cy="762000"/>
          </a:xfrm>
          <a:prstGeom prst="rect">
            <a:avLst/>
          </a:prstGeom>
          <a:solidFill>
            <a:srgbClr val="FF99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HV</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97" name="正方形/長方形 96"/>
          <p:cNvSpPr/>
          <p:nvPr/>
        </p:nvSpPr>
        <p:spPr bwMode="auto">
          <a:xfrm>
            <a:off x="457200" y="3101358"/>
            <a:ext cx="457200" cy="457200"/>
          </a:xfrm>
          <a:prstGeom prst="rect">
            <a:avLst/>
          </a:prstGeom>
          <a:solidFill>
            <a:srgbClr val="008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98" name="正方形/長方形 97"/>
          <p:cNvSpPr/>
          <p:nvPr/>
        </p:nvSpPr>
        <p:spPr bwMode="auto">
          <a:xfrm>
            <a:off x="990600" y="3101358"/>
            <a:ext cx="457200" cy="457200"/>
          </a:xfrm>
          <a:prstGeom prst="rect">
            <a:avLst/>
          </a:prstGeom>
          <a:solidFill>
            <a:srgbClr val="008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99" name="正方形/長方形 98"/>
          <p:cNvSpPr/>
          <p:nvPr/>
        </p:nvSpPr>
        <p:spPr bwMode="auto">
          <a:xfrm>
            <a:off x="1524000" y="3101358"/>
            <a:ext cx="457200" cy="457200"/>
          </a:xfrm>
          <a:prstGeom prst="rect">
            <a:avLst/>
          </a:prstGeom>
          <a:solidFill>
            <a:srgbClr val="008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en-US" altLang="ja-JP" sz="1200" dirty="0" smtClean="0">
                <a:solidFill>
                  <a:schemeClr val="bg1"/>
                </a:solidFill>
              </a:rPr>
              <a:t>OS</a:t>
            </a:r>
            <a:endParaRPr kumimoji="0" lang="ja-JP" altLang="en-US" sz="1200" b="0" i="0" u="none" strike="noStrike" cap="none" normalizeH="0" baseline="0" dirty="0" smtClean="0">
              <a:ln>
                <a:noFill/>
              </a:ln>
              <a:solidFill>
                <a:schemeClr val="bg1"/>
              </a:solidFill>
              <a:effectLst/>
            </a:endParaRPr>
          </a:p>
        </p:txBody>
      </p:sp>
      <p:sp>
        <p:nvSpPr>
          <p:cNvPr id="100" name="正方形/長方形 99"/>
          <p:cNvSpPr/>
          <p:nvPr/>
        </p:nvSpPr>
        <p:spPr bwMode="auto">
          <a:xfrm>
            <a:off x="457200" y="2567958"/>
            <a:ext cx="457200" cy="457200"/>
          </a:xfrm>
          <a:prstGeom prst="rect">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01" name="正方形/長方形 100"/>
          <p:cNvSpPr/>
          <p:nvPr/>
        </p:nvSpPr>
        <p:spPr bwMode="auto">
          <a:xfrm>
            <a:off x="990600" y="2567958"/>
            <a:ext cx="457200" cy="457200"/>
          </a:xfrm>
          <a:prstGeom prst="rect">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02" name="正方形/長方形 101"/>
          <p:cNvSpPr/>
          <p:nvPr/>
        </p:nvSpPr>
        <p:spPr bwMode="auto">
          <a:xfrm>
            <a:off x="1524000" y="2567958"/>
            <a:ext cx="457200" cy="457200"/>
          </a:xfrm>
          <a:prstGeom prst="rect">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93" name="正方形/長方形 92"/>
          <p:cNvSpPr/>
          <p:nvPr/>
        </p:nvSpPr>
        <p:spPr bwMode="auto">
          <a:xfrm>
            <a:off x="457200" y="3634758"/>
            <a:ext cx="457200" cy="457200"/>
          </a:xfrm>
          <a:prstGeom prst="rect">
            <a:avLst/>
          </a:prstGeom>
          <a:solidFill>
            <a:srgbClr val="996633">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94" name="正方形/長方形 93"/>
          <p:cNvSpPr/>
          <p:nvPr/>
        </p:nvSpPr>
        <p:spPr bwMode="auto">
          <a:xfrm>
            <a:off x="990600" y="3634758"/>
            <a:ext cx="457200" cy="457200"/>
          </a:xfrm>
          <a:prstGeom prst="rect">
            <a:avLst/>
          </a:prstGeom>
          <a:solidFill>
            <a:srgbClr val="996633">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95" name="正方形/長方形 94"/>
          <p:cNvSpPr/>
          <p:nvPr/>
        </p:nvSpPr>
        <p:spPr bwMode="auto">
          <a:xfrm>
            <a:off x="1524000" y="3634758"/>
            <a:ext cx="457200" cy="457200"/>
          </a:xfrm>
          <a:prstGeom prst="rect">
            <a:avLst/>
          </a:prstGeom>
          <a:solidFill>
            <a:srgbClr val="996633">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26" name="テキスト ボックス 125"/>
          <p:cNvSpPr txBox="1"/>
          <p:nvPr/>
        </p:nvSpPr>
        <p:spPr>
          <a:xfrm>
            <a:off x="599746" y="6445907"/>
            <a:ext cx="8450353" cy="215444"/>
          </a:xfrm>
          <a:prstGeom prst="rect">
            <a:avLst/>
          </a:prstGeom>
          <a:noFill/>
        </p:spPr>
        <p:txBody>
          <a:bodyPr wrap="square" rtlCol="0">
            <a:spAutoFit/>
          </a:bodyPr>
          <a:lstStyle/>
          <a:p>
            <a:pPr algn="r"/>
            <a:r>
              <a:rPr kumimoji="1" lang="en-US" altLang="ja-JP" sz="800" dirty="0" smtClean="0">
                <a:solidFill>
                  <a:schemeClr val="tx1">
                    <a:lumMod val="50000"/>
                    <a:lumOff val="50000"/>
                  </a:schemeClr>
                </a:solidFill>
                <a:effectLst/>
                <a:latin typeface="Arial"/>
                <a:ea typeface="ＤＦＰ太丸ゴシック体"/>
                <a:cs typeface="Arial"/>
              </a:rPr>
              <a:t>AP: Application / OS: Operating System / VM: Virtual Machine / HV: Hypervisor / HW: </a:t>
            </a:r>
            <a:r>
              <a:rPr kumimoji="1" lang="en-US" altLang="ja-JP" sz="800" dirty="0" smtClean="0">
                <a:solidFill>
                  <a:schemeClr val="tx1">
                    <a:lumMod val="50000"/>
                    <a:lumOff val="50000"/>
                  </a:schemeClr>
                </a:solidFill>
                <a:effectLst/>
                <a:latin typeface="Arial"/>
                <a:ea typeface="ＤＦＰ太丸ゴシック体"/>
                <a:cs typeface="Arial"/>
              </a:rPr>
              <a:t>Hardware</a:t>
            </a:r>
            <a:r>
              <a:rPr kumimoji="1" lang="ja-JP" altLang="en-US" sz="800" dirty="0" smtClean="0">
                <a:solidFill>
                  <a:schemeClr val="tx1">
                    <a:lumMod val="50000"/>
                    <a:lumOff val="50000"/>
                  </a:schemeClr>
                </a:solidFill>
                <a:effectLst/>
                <a:latin typeface="Arial"/>
                <a:ea typeface="ＤＦＰ太丸ゴシック体"/>
                <a:cs typeface="Arial"/>
              </a:rPr>
              <a:t>　</a:t>
            </a:r>
            <a:r>
              <a:rPr kumimoji="1" lang="en-US" altLang="ja-JP" sz="800" dirty="0" smtClean="0">
                <a:solidFill>
                  <a:schemeClr val="tx1">
                    <a:lumMod val="50000"/>
                    <a:lumOff val="50000"/>
                  </a:schemeClr>
                </a:solidFill>
                <a:effectLst/>
                <a:latin typeface="Arial"/>
                <a:ea typeface="ＤＦＰ太丸ゴシック体"/>
                <a:cs typeface="Arial"/>
              </a:rPr>
              <a:t>SV</a:t>
            </a:r>
            <a:r>
              <a:rPr kumimoji="1" lang="en-US" altLang="ja-JP" sz="800" dirty="0" smtClean="0">
                <a:solidFill>
                  <a:schemeClr val="tx1">
                    <a:lumMod val="50000"/>
                    <a:lumOff val="50000"/>
                  </a:schemeClr>
                </a:solidFill>
                <a:effectLst/>
                <a:latin typeface="Arial"/>
                <a:ea typeface="ＤＦＰ太丸ゴシック体"/>
                <a:cs typeface="Arial"/>
              </a:rPr>
              <a:t>: Server / ST: Storage / NW: Network</a:t>
            </a:r>
          </a:p>
        </p:txBody>
      </p:sp>
      <p:grpSp>
        <p:nvGrpSpPr>
          <p:cNvPr id="3" name="図形グループ 2"/>
          <p:cNvGrpSpPr/>
          <p:nvPr/>
        </p:nvGrpSpPr>
        <p:grpSpPr>
          <a:xfrm>
            <a:off x="1981200" y="822210"/>
            <a:ext cx="6339647" cy="4412748"/>
            <a:chOff x="1981200" y="1378452"/>
            <a:chExt cx="6339647" cy="4412748"/>
          </a:xfrm>
          <a:effectLst>
            <a:outerShdw blurRad="50800" dist="38100" dir="2700000" algn="tl" rotWithShape="0">
              <a:prstClr val="black">
                <a:alpha val="40000"/>
              </a:prstClr>
            </a:outerShdw>
          </a:effectLst>
        </p:grpSpPr>
        <p:sp>
          <p:nvSpPr>
            <p:cNvPr id="7" name="角丸四角形 6"/>
            <p:cNvSpPr/>
            <p:nvPr/>
          </p:nvSpPr>
          <p:spPr bwMode="auto">
            <a:xfrm>
              <a:off x="2971800" y="2667000"/>
              <a:ext cx="5334000" cy="1828800"/>
            </a:xfrm>
            <a:prstGeom prst="roundRect">
              <a:avLst>
                <a:gd name="adj" fmla="val 0"/>
              </a:avLst>
            </a:prstGeom>
            <a:solidFill>
              <a:schemeClr val="accent2">
                <a:lumMod val="60000"/>
                <a:lumOff val="40000"/>
                <a:alpha val="50000"/>
              </a:scheme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3" name="正方形/長方形 102"/>
            <p:cNvSpPr/>
            <p:nvPr/>
          </p:nvSpPr>
          <p:spPr bwMode="auto">
            <a:xfrm>
              <a:off x="3124200" y="5243284"/>
              <a:ext cx="457200" cy="328282"/>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SV</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07" name="正方形/長方形 106"/>
            <p:cNvSpPr/>
            <p:nvPr/>
          </p:nvSpPr>
          <p:spPr bwMode="auto">
            <a:xfrm>
              <a:off x="3657600" y="5243284"/>
              <a:ext cx="457200" cy="328282"/>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SV</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12" name="正方形/長方形 111"/>
            <p:cNvSpPr/>
            <p:nvPr/>
          </p:nvSpPr>
          <p:spPr bwMode="auto">
            <a:xfrm>
              <a:off x="4191000" y="5243284"/>
              <a:ext cx="457200" cy="328282"/>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SV</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20" name="正方形/長方形 119"/>
            <p:cNvSpPr/>
            <p:nvPr/>
          </p:nvSpPr>
          <p:spPr bwMode="auto">
            <a:xfrm>
              <a:off x="3124200" y="4419600"/>
              <a:ext cx="1524000" cy="762000"/>
            </a:xfrm>
            <a:prstGeom prst="rect">
              <a:avLst/>
            </a:prstGeom>
            <a:solidFill>
              <a:srgbClr val="FF99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サーバー</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Aft>
                  <a:spcPct val="0"/>
                </a:spcAft>
                <a:buClrTx/>
                <a:buSzTx/>
                <a:buFontTx/>
                <a:buNone/>
                <a:tabLst/>
              </a:pPr>
              <a:r>
                <a:rPr kumimoji="0" lang="ja-JP" altLang="en-US" b="0" i="0" u="none" strike="noStrike" cap="none" normalizeH="0" baseline="0" dirty="0" smtClean="0">
                  <a:ln>
                    <a:noFill/>
                  </a:ln>
                  <a:solidFill>
                    <a:schemeClr val="bg1"/>
                  </a:solidFill>
                  <a:effectLst/>
                  <a:latin typeface="Arial" charset="0"/>
                  <a:ea typeface="HG丸ｺﾞｼｯｸM-PRO" pitchFamily="50" charset="-128"/>
                </a:rPr>
                <a:t>仮想化</a:t>
              </a:r>
              <a:endParaRPr kumimoji="0" lang="en-US" altLang="ja-JP"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31" name="正方形/長方形 130"/>
            <p:cNvSpPr/>
            <p:nvPr/>
          </p:nvSpPr>
          <p:spPr bwMode="auto">
            <a:xfrm>
              <a:off x="3124200" y="4191000"/>
              <a:ext cx="457200" cy="457200"/>
            </a:xfrm>
            <a:prstGeom prst="rect">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32" name="正方形/長方形 131"/>
            <p:cNvSpPr/>
            <p:nvPr/>
          </p:nvSpPr>
          <p:spPr bwMode="auto">
            <a:xfrm>
              <a:off x="3657600" y="4191000"/>
              <a:ext cx="457200" cy="457200"/>
            </a:xfrm>
            <a:prstGeom prst="rect">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33" name="正方形/長方形 132"/>
            <p:cNvSpPr/>
            <p:nvPr/>
          </p:nvSpPr>
          <p:spPr bwMode="auto">
            <a:xfrm>
              <a:off x="4191000" y="4191000"/>
              <a:ext cx="457200" cy="457200"/>
            </a:xfrm>
            <a:prstGeom prst="rect">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37" name="正方形/長方形 136"/>
            <p:cNvSpPr/>
            <p:nvPr/>
          </p:nvSpPr>
          <p:spPr bwMode="auto">
            <a:xfrm>
              <a:off x="4876800" y="4419600"/>
              <a:ext cx="1524000" cy="762000"/>
            </a:xfrm>
            <a:prstGeom prst="rect">
              <a:avLst/>
            </a:prstGeom>
            <a:solidFill>
              <a:srgbClr val="FF99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ストレージ</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Aft>
                  <a:spcPct val="0"/>
                </a:spcAft>
                <a:buClrTx/>
                <a:buSzTx/>
                <a:buFontTx/>
                <a:buNone/>
                <a:tabLst/>
              </a:pPr>
              <a:r>
                <a:rPr lang="ja-JP" altLang="en-US" dirty="0" smtClean="0">
                  <a:solidFill>
                    <a:schemeClr val="bg1"/>
                  </a:solidFill>
                </a:rPr>
                <a:t>仮想化</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44" name="正方形/長方形 143"/>
            <p:cNvSpPr/>
            <p:nvPr/>
          </p:nvSpPr>
          <p:spPr bwMode="auto">
            <a:xfrm>
              <a:off x="6604000" y="4419600"/>
              <a:ext cx="1524000" cy="762000"/>
            </a:xfrm>
            <a:prstGeom prst="rect">
              <a:avLst/>
            </a:prstGeom>
            <a:solidFill>
              <a:srgbClr val="FF99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ネットワーク</a:t>
              </a:r>
              <a:endParaRPr lang="en-US" altLang="ja-JP" dirty="0">
                <a:solidFill>
                  <a:schemeClr val="bg1"/>
                </a:solidFill>
              </a:endParaRPr>
            </a:p>
            <a:p>
              <a:pPr marL="0" marR="0" indent="0" algn="ctr" defTabSz="914400" rtl="0" eaLnBrk="1" fontAlgn="base" latinLnBrk="0" hangingPunct="1">
                <a:lnSpc>
                  <a:spcPct val="100000"/>
                </a:lnSpc>
                <a:spcAft>
                  <a:spcPct val="0"/>
                </a:spcAft>
                <a:buClrTx/>
                <a:buSzTx/>
                <a:buFontTx/>
                <a:buNone/>
                <a:tabLst/>
              </a:pPr>
              <a:r>
                <a:rPr lang="ja-JP" altLang="en-US" dirty="0" smtClean="0">
                  <a:solidFill>
                    <a:schemeClr val="bg1"/>
                  </a:solidFill>
                </a:rPr>
                <a:t>仮想化</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4" name="フローチャート: 磁気ディスク 3"/>
            <p:cNvSpPr/>
            <p:nvPr/>
          </p:nvSpPr>
          <p:spPr bwMode="auto">
            <a:xfrm>
              <a:off x="4876800" y="4191000"/>
              <a:ext cx="457200" cy="457200"/>
            </a:xfrm>
            <a:prstGeom prst="flowChartMagneticDisk">
              <a:avLst/>
            </a:prstGeom>
            <a:solidFill>
              <a:srgbClr val="996633">
                <a:alpha val="70000"/>
              </a:srgbClr>
            </a:solidFill>
            <a:ln w="127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dirty="0" smtClean="0">
                  <a:solidFill>
                    <a:schemeClr val="bg1"/>
                  </a:solidFill>
                </a:rPr>
                <a:t>ST</a:t>
              </a:r>
              <a:endParaRPr lang="ja-JP" altLang="en-US" dirty="0">
                <a:solidFill>
                  <a:schemeClr val="bg1"/>
                </a:solidFill>
              </a:endParaRPr>
            </a:p>
          </p:txBody>
        </p:sp>
        <p:sp>
          <p:nvSpPr>
            <p:cNvPr id="148" name="フローチャート: 磁気ディスク 147"/>
            <p:cNvSpPr/>
            <p:nvPr/>
          </p:nvSpPr>
          <p:spPr bwMode="auto">
            <a:xfrm>
              <a:off x="4876800" y="5243284"/>
              <a:ext cx="457200" cy="328282"/>
            </a:xfrm>
            <a:prstGeom prst="flowChartMagneticDisk">
              <a:avLst/>
            </a:prstGeom>
            <a:solidFill>
              <a:srgbClr val="800000"/>
            </a:solidFill>
            <a:ln w="127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dirty="0">
                  <a:solidFill>
                    <a:schemeClr val="bg1"/>
                  </a:solidFill>
                </a:rPr>
                <a:t>ST</a:t>
              </a:r>
              <a:endParaRPr lang="ja-JP" altLang="en-US" dirty="0">
                <a:solidFill>
                  <a:schemeClr val="bg1"/>
                </a:solidFill>
              </a:endParaRPr>
            </a:p>
          </p:txBody>
        </p:sp>
        <p:sp>
          <p:nvSpPr>
            <p:cNvPr id="149" name="フローチャート: 磁気ディスク 148"/>
            <p:cNvSpPr/>
            <p:nvPr/>
          </p:nvSpPr>
          <p:spPr bwMode="auto">
            <a:xfrm>
              <a:off x="5410200" y="5243284"/>
              <a:ext cx="457200" cy="328282"/>
            </a:xfrm>
            <a:prstGeom prst="flowChartMagneticDisk">
              <a:avLst/>
            </a:prstGeom>
            <a:solidFill>
              <a:srgbClr val="800000"/>
            </a:solidFill>
            <a:ln w="127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dirty="0">
                  <a:solidFill>
                    <a:schemeClr val="bg1"/>
                  </a:solidFill>
                </a:rPr>
                <a:t>ST</a:t>
              </a:r>
              <a:endParaRPr lang="ja-JP" altLang="en-US" dirty="0">
                <a:solidFill>
                  <a:schemeClr val="bg1"/>
                </a:solidFill>
              </a:endParaRPr>
            </a:p>
          </p:txBody>
        </p:sp>
        <p:sp>
          <p:nvSpPr>
            <p:cNvPr id="150" name="フローチャート: 磁気ディスク 149"/>
            <p:cNvSpPr/>
            <p:nvPr/>
          </p:nvSpPr>
          <p:spPr bwMode="auto">
            <a:xfrm>
              <a:off x="5943600" y="5243284"/>
              <a:ext cx="457200" cy="328282"/>
            </a:xfrm>
            <a:prstGeom prst="flowChartMagneticDisk">
              <a:avLst/>
            </a:prstGeom>
            <a:solidFill>
              <a:srgbClr val="800000"/>
            </a:solidFill>
            <a:ln w="127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dirty="0">
                  <a:solidFill>
                    <a:schemeClr val="bg1"/>
                  </a:solidFill>
                </a:rPr>
                <a:t>ST</a:t>
              </a:r>
              <a:endParaRPr lang="ja-JP" altLang="en-US" dirty="0">
                <a:solidFill>
                  <a:schemeClr val="bg1"/>
                </a:solidFill>
              </a:endParaRPr>
            </a:p>
          </p:txBody>
        </p:sp>
        <p:sp>
          <p:nvSpPr>
            <p:cNvPr id="151" name="フローチャート: 磁気ディスク 150"/>
            <p:cNvSpPr/>
            <p:nvPr/>
          </p:nvSpPr>
          <p:spPr bwMode="auto">
            <a:xfrm>
              <a:off x="5410200" y="4191000"/>
              <a:ext cx="457200" cy="457200"/>
            </a:xfrm>
            <a:prstGeom prst="flowChartMagneticDisk">
              <a:avLst/>
            </a:prstGeom>
            <a:solidFill>
              <a:srgbClr val="996633">
                <a:alpha val="70000"/>
              </a:srgbClr>
            </a:solidFill>
            <a:ln w="127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dirty="0" smtClean="0">
                  <a:solidFill>
                    <a:schemeClr val="bg1"/>
                  </a:solidFill>
                </a:rPr>
                <a:t>ST</a:t>
              </a:r>
              <a:endParaRPr lang="ja-JP" altLang="en-US" dirty="0">
                <a:solidFill>
                  <a:schemeClr val="bg1"/>
                </a:solidFill>
              </a:endParaRPr>
            </a:p>
          </p:txBody>
        </p:sp>
        <p:sp>
          <p:nvSpPr>
            <p:cNvPr id="152" name="フローチャート: 磁気ディスク 151"/>
            <p:cNvSpPr/>
            <p:nvPr/>
          </p:nvSpPr>
          <p:spPr bwMode="auto">
            <a:xfrm>
              <a:off x="5943600" y="4191000"/>
              <a:ext cx="457200" cy="457200"/>
            </a:xfrm>
            <a:prstGeom prst="flowChartMagneticDisk">
              <a:avLst/>
            </a:prstGeom>
            <a:solidFill>
              <a:srgbClr val="996633">
                <a:alpha val="70000"/>
              </a:srgbClr>
            </a:solidFill>
            <a:ln w="127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dirty="0">
                  <a:solidFill>
                    <a:schemeClr val="bg1"/>
                  </a:solidFill>
                </a:rPr>
                <a:t>ST</a:t>
              </a:r>
              <a:endParaRPr lang="ja-JP" altLang="en-US" dirty="0">
                <a:solidFill>
                  <a:schemeClr val="bg1"/>
                </a:solidFill>
              </a:endParaRPr>
            </a:p>
          </p:txBody>
        </p:sp>
        <p:sp>
          <p:nvSpPr>
            <p:cNvPr id="6" name="角丸四角形 5"/>
            <p:cNvSpPr/>
            <p:nvPr/>
          </p:nvSpPr>
          <p:spPr bwMode="auto">
            <a:xfrm>
              <a:off x="7162800" y="5243284"/>
              <a:ext cx="457200" cy="328282"/>
            </a:xfrm>
            <a:prstGeom prst="roundRect">
              <a:avLst>
                <a:gd name="adj" fmla="val 33333"/>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sz="900" dirty="0">
                  <a:solidFill>
                    <a:schemeClr val="bg1"/>
                  </a:solidFill>
                </a:rPr>
                <a:t>NW</a:t>
              </a:r>
              <a:endParaRPr lang="ja-JP" altLang="en-US" sz="900" dirty="0">
                <a:solidFill>
                  <a:schemeClr val="bg1"/>
                </a:solidFill>
              </a:endParaRPr>
            </a:p>
          </p:txBody>
        </p:sp>
        <p:sp>
          <p:nvSpPr>
            <p:cNvPr id="153" name="角丸四角形 152"/>
            <p:cNvSpPr/>
            <p:nvPr/>
          </p:nvSpPr>
          <p:spPr bwMode="auto">
            <a:xfrm>
              <a:off x="7696200" y="5243284"/>
              <a:ext cx="457200" cy="328282"/>
            </a:xfrm>
            <a:prstGeom prst="roundRect">
              <a:avLst>
                <a:gd name="adj" fmla="val 33333"/>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sz="900" dirty="0">
                  <a:solidFill>
                    <a:schemeClr val="bg1"/>
                  </a:solidFill>
                </a:rPr>
                <a:t>NW</a:t>
              </a:r>
              <a:endParaRPr lang="ja-JP" altLang="en-US" sz="900" dirty="0">
                <a:solidFill>
                  <a:schemeClr val="bg1"/>
                </a:solidFill>
              </a:endParaRPr>
            </a:p>
          </p:txBody>
        </p:sp>
        <p:sp>
          <p:nvSpPr>
            <p:cNvPr id="154" name="角丸四角形 153"/>
            <p:cNvSpPr/>
            <p:nvPr/>
          </p:nvSpPr>
          <p:spPr bwMode="auto">
            <a:xfrm>
              <a:off x="6629400" y="5243284"/>
              <a:ext cx="457200" cy="328282"/>
            </a:xfrm>
            <a:prstGeom prst="roundRect">
              <a:avLst>
                <a:gd name="adj" fmla="val 33333"/>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sz="900" dirty="0">
                  <a:solidFill>
                    <a:schemeClr val="bg1"/>
                  </a:solidFill>
                </a:rPr>
                <a:t>NW</a:t>
              </a:r>
              <a:endParaRPr lang="ja-JP" altLang="en-US" sz="900" dirty="0">
                <a:solidFill>
                  <a:schemeClr val="bg1"/>
                </a:solidFill>
              </a:endParaRPr>
            </a:p>
          </p:txBody>
        </p:sp>
        <p:sp>
          <p:nvSpPr>
            <p:cNvPr id="155" name="角丸四角形 154"/>
            <p:cNvSpPr/>
            <p:nvPr/>
          </p:nvSpPr>
          <p:spPr bwMode="auto">
            <a:xfrm>
              <a:off x="7162800" y="4191000"/>
              <a:ext cx="457200" cy="457200"/>
            </a:xfrm>
            <a:prstGeom prst="roundRect">
              <a:avLst>
                <a:gd name="adj" fmla="val 33333"/>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sz="900" dirty="0">
                  <a:solidFill>
                    <a:schemeClr val="bg1"/>
                  </a:solidFill>
                </a:rPr>
                <a:t>NW</a:t>
              </a:r>
              <a:endParaRPr lang="ja-JP" altLang="en-US" sz="900" dirty="0">
                <a:solidFill>
                  <a:schemeClr val="bg1"/>
                </a:solidFill>
              </a:endParaRPr>
            </a:p>
          </p:txBody>
        </p:sp>
        <p:sp>
          <p:nvSpPr>
            <p:cNvPr id="156" name="角丸四角形 155"/>
            <p:cNvSpPr/>
            <p:nvPr/>
          </p:nvSpPr>
          <p:spPr bwMode="auto">
            <a:xfrm>
              <a:off x="7696200" y="4191000"/>
              <a:ext cx="457200" cy="457200"/>
            </a:xfrm>
            <a:prstGeom prst="roundRect">
              <a:avLst>
                <a:gd name="adj" fmla="val 33333"/>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sz="900" dirty="0">
                  <a:solidFill>
                    <a:schemeClr val="bg1"/>
                  </a:solidFill>
                </a:rPr>
                <a:t>NW</a:t>
              </a:r>
              <a:endParaRPr lang="ja-JP" altLang="en-US" sz="900" dirty="0">
                <a:solidFill>
                  <a:schemeClr val="bg1"/>
                </a:solidFill>
              </a:endParaRPr>
            </a:p>
          </p:txBody>
        </p:sp>
        <p:sp>
          <p:nvSpPr>
            <p:cNvPr id="157" name="角丸四角形 156"/>
            <p:cNvSpPr/>
            <p:nvPr/>
          </p:nvSpPr>
          <p:spPr bwMode="auto">
            <a:xfrm>
              <a:off x="6629400" y="4191000"/>
              <a:ext cx="457200" cy="457200"/>
            </a:xfrm>
            <a:prstGeom prst="roundRect">
              <a:avLst>
                <a:gd name="adj" fmla="val 33333"/>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sz="900" dirty="0">
                  <a:solidFill>
                    <a:schemeClr val="bg1"/>
                  </a:solidFill>
                </a:rPr>
                <a:t>NW</a:t>
              </a:r>
              <a:endParaRPr lang="ja-JP" altLang="en-US" sz="900" dirty="0">
                <a:solidFill>
                  <a:schemeClr val="bg1"/>
                </a:solidFill>
              </a:endParaRPr>
            </a:p>
          </p:txBody>
        </p:sp>
        <p:grpSp>
          <p:nvGrpSpPr>
            <p:cNvPr id="158" name="図形グループ 157"/>
            <p:cNvGrpSpPr/>
            <p:nvPr/>
          </p:nvGrpSpPr>
          <p:grpSpPr>
            <a:xfrm>
              <a:off x="3758168" y="1378452"/>
              <a:ext cx="228602" cy="450348"/>
              <a:chOff x="2081768" y="5417052"/>
              <a:chExt cx="228602" cy="450348"/>
            </a:xfrm>
          </p:grpSpPr>
          <p:sp>
            <p:nvSpPr>
              <p:cNvPr id="159" name="円/楕円 158"/>
              <p:cNvSpPr/>
              <p:nvPr/>
            </p:nvSpPr>
            <p:spPr bwMode="auto">
              <a:xfrm>
                <a:off x="2081768" y="5417052"/>
                <a:ext cx="228600" cy="223308"/>
              </a:xfrm>
              <a:prstGeom prst="ellipse">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0" name="フローチャート: 論理積ゲート 159"/>
              <p:cNvSpPr/>
              <p:nvPr/>
            </p:nvSpPr>
            <p:spPr bwMode="auto">
              <a:xfrm rot="16200000">
                <a:off x="2084415" y="5641445"/>
                <a:ext cx="223308" cy="228602"/>
              </a:xfrm>
              <a:prstGeom prst="flowChartDelay">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161" name="図形グループ 160"/>
            <p:cNvGrpSpPr/>
            <p:nvPr/>
          </p:nvGrpSpPr>
          <p:grpSpPr>
            <a:xfrm>
              <a:off x="5510768" y="1378452"/>
              <a:ext cx="228602" cy="450348"/>
              <a:chOff x="3758168" y="5417052"/>
              <a:chExt cx="228602" cy="450348"/>
            </a:xfrm>
          </p:grpSpPr>
          <p:sp>
            <p:nvSpPr>
              <p:cNvPr id="162" name="円/楕円 161"/>
              <p:cNvSpPr/>
              <p:nvPr/>
            </p:nvSpPr>
            <p:spPr bwMode="auto">
              <a:xfrm>
                <a:off x="3758168" y="5417052"/>
                <a:ext cx="228600" cy="223308"/>
              </a:xfrm>
              <a:prstGeom prst="ellipse">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3" name="フローチャート: 論理積ゲート 162"/>
              <p:cNvSpPr/>
              <p:nvPr/>
            </p:nvSpPr>
            <p:spPr bwMode="auto">
              <a:xfrm rot="16200000">
                <a:off x="3760815" y="5641445"/>
                <a:ext cx="223308" cy="228602"/>
              </a:xfrm>
              <a:prstGeom prst="flowChartDelay">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164" name="図形グループ 163"/>
            <p:cNvGrpSpPr/>
            <p:nvPr/>
          </p:nvGrpSpPr>
          <p:grpSpPr>
            <a:xfrm>
              <a:off x="7187168" y="1378452"/>
              <a:ext cx="228602" cy="450348"/>
              <a:chOff x="5358368" y="5417052"/>
              <a:chExt cx="228602" cy="450348"/>
            </a:xfrm>
          </p:grpSpPr>
          <p:sp>
            <p:nvSpPr>
              <p:cNvPr id="165" name="円/楕円 164"/>
              <p:cNvSpPr/>
              <p:nvPr/>
            </p:nvSpPr>
            <p:spPr bwMode="auto">
              <a:xfrm>
                <a:off x="5358368" y="5417052"/>
                <a:ext cx="228600" cy="223308"/>
              </a:xfrm>
              <a:prstGeom prst="ellipse">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6" name="フローチャート: 論理積ゲート 165"/>
              <p:cNvSpPr/>
              <p:nvPr/>
            </p:nvSpPr>
            <p:spPr bwMode="auto">
              <a:xfrm rot="16200000">
                <a:off x="5361015" y="5641445"/>
                <a:ext cx="223308" cy="228602"/>
              </a:xfrm>
              <a:prstGeom prst="flowChartDelay">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168" name="フローチャート: 磁気ディスク 167"/>
            <p:cNvSpPr/>
            <p:nvPr/>
          </p:nvSpPr>
          <p:spPr bwMode="auto">
            <a:xfrm>
              <a:off x="3124200" y="3124200"/>
              <a:ext cx="685800" cy="381000"/>
            </a:xfrm>
            <a:prstGeom prst="flowChartMagneticDisk">
              <a:avLst/>
            </a:prstGeom>
            <a:solidFill>
              <a:srgbClr val="996633">
                <a:alpha val="70000"/>
              </a:srgbClr>
            </a:solidFill>
            <a:ln w="127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dirty="0" smtClean="0">
                  <a:solidFill>
                    <a:schemeClr val="bg1"/>
                  </a:solidFill>
                </a:rPr>
                <a:t>ST</a:t>
              </a:r>
              <a:endParaRPr lang="ja-JP" altLang="en-US" dirty="0">
                <a:solidFill>
                  <a:schemeClr val="bg1"/>
                </a:solidFill>
              </a:endParaRPr>
            </a:p>
          </p:txBody>
        </p:sp>
        <p:sp>
          <p:nvSpPr>
            <p:cNvPr id="169" name="角丸四角形 168"/>
            <p:cNvSpPr/>
            <p:nvPr/>
          </p:nvSpPr>
          <p:spPr bwMode="auto">
            <a:xfrm>
              <a:off x="3962400" y="3124200"/>
              <a:ext cx="685800" cy="381000"/>
            </a:xfrm>
            <a:prstGeom prst="roundRect">
              <a:avLst>
                <a:gd name="adj" fmla="val 33333"/>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sz="900" dirty="0">
                  <a:solidFill>
                    <a:schemeClr val="bg1"/>
                  </a:solidFill>
                </a:rPr>
                <a:t>NW</a:t>
              </a:r>
              <a:endParaRPr lang="ja-JP" altLang="en-US" sz="900" dirty="0">
                <a:solidFill>
                  <a:schemeClr val="bg1"/>
                </a:solidFill>
              </a:endParaRPr>
            </a:p>
          </p:txBody>
        </p:sp>
        <p:sp>
          <p:nvSpPr>
            <p:cNvPr id="171" name="フローチャート: 磁気ディスク 170"/>
            <p:cNvSpPr/>
            <p:nvPr/>
          </p:nvSpPr>
          <p:spPr bwMode="auto">
            <a:xfrm>
              <a:off x="6553200" y="3124200"/>
              <a:ext cx="685800" cy="381000"/>
            </a:xfrm>
            <a:prstGeom prst="flowChartMagneticDisk">
              <a:avLst/>
            </a:prstGeom>
            <a:solidFill>
              <a:srgbClr val="996633">
                <a:alpha val="70000"/>
              </a:srgbClr>
            </a:solidFill>
            <a:ln w="127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dirty="0" smtClean="0">
                  <a:solidFill>
                    <a:schemeClr val="bg1"/>
                  </a:solidFill>
                </a:rPr>
                <a:t>ST</a:t>
              </a:r>
              <a:endParaRPr lang="ja-JP" altLang="en-US" dirty="0">
                <a:solidFill>
                  <a:schemeClr val="bg1"/>
                </a:solidFill>
              </a:endParaRPr>
            </a:p>
          </p:txBody>
        </p:sp>
        <p:sp>
          <p:nvSpPr>
            <p:cNvPr id="172" name="角丸四角形 171"/>
            <p:cNvSpPr/>
            <p:nvPr/>
          </p:nvSpPr>
          <p:spPr bwMode="auto">
            <a:xfrm>
              <a:off x="7391400" y="3124200"/>
              <a:ext cx="685800" cy="381000"/>
            </a:xfrm>
            <a:prstGeom prst="roundRect">
              <a:avLst>
                <a:gd name="adj" fmla="val 33333"/>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sz="900" dirty="0">
                  <a:solidFill>
                    <a:schemeClr val="bg1"/>
                  </a:solidFill>
                </a:rPr>
                <a:t>NW</a:t>
              </a:r>
              <a:endParaRPr lang="ja-JP" altLang="en-US" sz="900" dirty="0">
                <a:solidFill>
                  <a:schemeClr val="bg1"/>
                </a:solidFill>
              </a:endParaRPr>
            </a:p>
          </p:txBody>
        </p:sp>
        <p:sp>
          <p:nvSpPr>
            <p:cNvPr id="174" name="フローチャート: 磁気ディスク 173"/>
            <p:cNvSpPr/>
            <p:nvPr/>
          </p:nvSpPr>
          <p:spPr bwMode="auto">
            <a:xfrm>
              <a:off x="4876800" y="3124200"/>
              <a:ext cx="685800" cy="381000"/>
            </a:xfrm>
            <a:prstGeom prst="flowChartMagneticDisk">
              <a:avLst/>
            </a:prstGeom>
            <a:solidFill>
              <a:srgbClr val="996633">
                <a:alpha val="70000"/>
              </a:srgbClr>
            </a:solidFill>
            <a:ln w="127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dirty="0" smtClean="0">
                  <a:solidFill>
                    <a:schemeClr val="bg1"/>
                  </a:solidFill>
                </a:rPr>
                <a:t>ST</a:t>
              </a:r>
              <a:endParaRPr lang="ja-JP" altLang="en-US" dirty="0">
                <a:solidFill>
                  <a:schemeClr val="bg1"/>
                </a:solidFill>
              </a:endParaRPr>
            </a:p>
          </p:txBody>
        </p:sp>
        <p:sp>
          <p:nvSpPr>
            <p:cNvPr id="175" name="角丸四角形 174"/>
            <p:cNvSpPr/>
            <p:nvPr/>
          </p:nvSpPr>
          <p:spPr bwMode="auto">
            <a:xfrm>
              <a:off x="5715000" y="3124200"/>
              <a:ext cx="685800" cy="381000"/>
            </a:xfrm>
            <a:prstGeom prst="roundRect">
              <a:avLst>
                <a:gd name="adj" fmla="val 33333"/>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sz="900" dirty="0">
                  <a:solidFill>
                    <a:schemeClr val="bg1"/>
                  </a:solidFill>
                </a:rPr>
                <a:t>NW</a:t>
              </a:r>
              <a:endParaRPr lang="ja-JP" altLang="en-US" sz="900" dirty="0">
                <a:solidFill>
                  <a:schemeClr val="bg1"/>
                </a:solidFill>
              </a:endParaRPr>
            </a:p>
          </p:txBody>
        </p:sp>
        <p:sp>
          <p:nvSpPr>
            <p:cNvPr id="180" name="正方形/長方形 179"/>
            <p:cNvSpPr/>
            <p:nvPr/>
          </p:nvSpPr>
          <p:spPr bwMode="auto">
            <a:xfrm>
              <a:off x="3124200" y="2286000"/>
              <a:ext cx="457200" cy="304800"/>
            </a:xfrm>
            <a:prstGeom prst="rect">
              <a:avLst/>
            </a:prstGeom>
            <a:solidFill>
              <a:srgbClr val="008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1" name="正方形/長方形 180"/>
            <p:cNvSpPr/>
            <p:nvPr/>
          </p:nvSpPr>
          <p:spPr bwMode="auto">
            <a:xfrm>
              <a:off x="3657600" y="2286000"/>
              <a:ext cx="457200" cy="304800"/>
            </a:xfrm>
            <a:prstGeom prst="rect">
              <a:avLst/>
            </a:prstGeom>
            <a:solidFill>
              <a:srgbClr val="008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2" name="正方形/長方形 181"/>
            <p:cNvSpPr/>
            <p:nvPr/>
          </p:nvSpPr>
          <p:spPr bwMode="auto">
            <a:xfrm>
              <a:off x="4191000" y="2286000"/>
              <a:ext cx="457200" cy="304800"/>
            </a:xfrm>
            <a:prstGeom prst="rect">
              <a:avLst/>
            </a:prstGeom>
            <a:solidFill>
              <a:srgbClr val="008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en-US" altLang="ja-JP" dirty="0" smtClean="0">
                  <a:solidFill>
                    <a:schemeClr val="bg1"/>
                  </a:solidFill>
                </a:rPr>
                <a:t>OS</a:t>
              </a:r>
              <a:endParaRPr kumimoji="0" lang="ja-JP" altLang="en-US" sz="1200" b="0" i="0" u="none" strike="noStrike" cap="none" normalizeH="0" baseline="0" dirty="0" smtClean="0">
                <a:ln>
                  <a:noFill/>
                </a:ln>
                <a:solidFill>
                  <a:schemeClr val="bg1"/>
                </a:solidFill>
                <a:effectLst/>
              </a:endParaRPr>
            </a:p>
          </p:txBody>
        </p:sp>
        <p:sp>
          <p:nvSpPr>
            <p:cNvPr id="183" name="正方形/長方形 182"/>
            <p:cNvSpPr/>
            <p:nvPr/>
          </p:nvSpPr>
          <p:spPr bwMode="auto">
            <a:xfrm>
              <a:off x="3124200" y="1905000"/>
              <a:ext cx="457200" cy="304800"/>
            </a:xfrm>
            <a:prstGeom prst="rect">
              <a:avLst/>
            </a:prstGeom>
            <a:solidFill>
              <a:srgbClr val="0000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4" name="正方形/長方形 183"/>
            <p:cNvSpPr/>
            <p:nvPr/>
          </p:nvSpPr>
          <p:spPr bwMode="auto">
            <a:xfrm>
              <a:off x="3657600" y="1905000"/>
              <a:ext cx="457200" cy="304800"/>
            </a:xfrm>
            <a:prstGeom prst="rect">
              <a:avLst/>
            </a:prstGeom>
            <a:solidFill>
              <a:srgbClr val="0000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5" name="正方形/長方形 184"/>
            <p:cNvSpPr/>
            <p:nvPr/>
          </p:nvSpPr>
          <p:spPr bwMode="auto">
            <a:xfrm>
              <a:off x="4191000" y="1905000"/>
              <a:ext cx="457200" cy="304800"/>
            </a:xfrm>
            <a:prstGeom prst="rect">
              <a:avLst/>
            </a:prstGeom>
            <a:solidFill>
              <a:srgbClr val="0000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6" name="正方形/長方形 185"/>
            <p:cNvSpPr/>
            <p:nvPr/>
          </p:nvSpPr>
          <p:spPr bwMode="auto">
            <a:xfrm>
              <a:off x="3124200" y="2743200"/>
              <a:ext cx="457200" cy="304800"/>
            </a:xfrm>
            <a:prstGeom prst="rect">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7" name="正方形/長方形 186"/>
            <p:cNvSpPr/>
            <p:nvPr/>
          </p:nvSpPr>
          <p:spPr bwMode="auto">
            <a:xfrm>
              <a:off x="3657600" y="2743200"/>
              <a:ext cx="457200" cy="304800"/>
            </a:xfrm>
            <a:prstGeom prst="rect">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8" name="正方形/長方形 187"/>
            <p:cNvSpPr/>
            <p:nvPr/>
          </p:nvSpPr>
          <p:spPr bwMode="auto">
            <a:xfrm>
              <a:off x="4191000" y="2743200"/>
              <a:ext cx="457200" cy="304800"/>
            </a:xfrm>
            <a:prstGeom prst="rect">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9" name="正方形/長方形 188"/>
            <p:cNvSpPr/>
            <p:nvPr/>
          </p:nvSpPr>
          <p:spPr bwMode="auto">
            <a:xfrm>
              <a:off x="4876800" y="2286000"/>
              <a:ext cx="457200" cy="304800"/>
            </a:xfrm>
            <a:prstGeom prst="rect">
              <a:avLst/>
            </a:prstGeom>
            <a:solidFill>
              <a:srgbClr val="008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90" name="正方形/長方形 189"/>
            <p:cNvSpPr/>
            <p:nvPr/>
          </p:nvSpPr>
          <p:spPr bwMode="auto">
            <a:xfrm>
              <a:off x="5410200" y="2286000"/>
              <a:ext cx="457200" cy="304800"/>
            </a:xfrm>
            <a:prstGeom prst="rect">
              <a:avLst/>
            </a:prstGeom>
            <a:solidFill>
              <a:srgbClr val="008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91" name="正方形/長方形 190"/>
            <p:cNvSpPr/>
            <p:nvPr/>
          </p:nvSpPr>
          <p:spPr bwMode="auto">
            <a:xfrm>
              <a:off x="5943600" y="2286000"/>
              <a:ext cx="457200" cy="304800"/>
            </a:xfrm>
            <a:prstGeom prst="rect">
              <a:avLst/>
            </a:prstGeom>
            <a:solidFill>
              <a:srgbClr val="008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en-US" altLang="ja-JP" dirty="0" smtClean="0">
                  <a:solidFill>
                    <a:schemeClr val="bg1"/>
                  </a:solidFill>
                </a:rPr>
                <a:t>OS</a:t>
              </a:r>
              <a:endParaRPr kumimoji="0" lang="ja-JP" altLang="en-US" sz="1200" b="0" i="0" u="none" strike="noStrike" cap="none" normalizeH="0" baseline="0" dirty="0" smtClean="0">
                <a:ln>
                  <a:noFill/>
                </a:ln>
                <a:solidFill>
                  <a:schemeClr val="bg1"/>
                </a:solidFill>
                <a:effectLst/>
              </a:endParaRPr>
            </a:p>
          </p:txBody>
        </p:sp>
        <p:sp>
          <p:nvSpPr>
            <p:cNvPr id="192" name="正方形/長方形 191"/>
            <p:cNvSpPr/>
            <p:nvPr/>
          </p:nvSpPr>
          <p:spPr bwMode="auto">
            <a:xfrm>
              <a:off x="4876800" y="1905000"/>
              <a:ext cx="457200" cy="304800"/>
            </a:xfrm>
            <a:prstGeom prst="rect">
              <a:avLst/>
            </a:prstGeom>
            <a:solidFill>
              <a:srgbClr val="0000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93" name="正方形/長方形 192"/>
            <p:cNvSpPr/>
            <p:nvPr/>
          </p:nvSpPr>
          <p:spPr bwMode="auto">
            <a:xfrm>
              <a:off x="5410200" y="1905000"/>
              <a:ext cx="457200" cy="304800"/>
            </a:xfrm>
            <a:prstGeom prst="rect">
              <a:avLst/>
            </a:prstGeom>
            <a:solidFill>
              <a:srgbClr val="0000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94" name="正方形/長方形 193"/>
            <p:cNvSpPr/>
            <p:nvPr/>
          </p:nvSpPr>
          <p:spPr bwMode="auto">
            <a:xfrm>
              <a:off x="5943600" y="1905000"/>
              <a:ext cx="457200" cy="304800"/>
            </a:xfrm>
            <a:prstGeom prst="rect">
              <a:avLst/>
            </a:prstGeom>
            <a:solidFill>
              <a:srgbClr val="0000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95" name="正方形/長方形 194"/>
            <p:cNvSpPr/>
            <p:nvPr/>
          </p:nvSpPr>
          <p:spPr bwMode="auto">
            <a:xfrm>
              <a:off x="4876800" y="2743200"/>
              <a:ext cx="457200" cy="304800"/>
            </a:xfrm>
            <a:prstGeom prst="rect">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96" name="正方形/長方形 195"/>
            <p:cNvSpPr/>
            <p:nvPr/>
          </p:nvSpPr>
          <p:spPr bwMode="auto">
            <a:xfrm>
              <a:off x="5410200" y="2743200"/>
              <a:ext cx="457200" cy="304800"/>
            </a:xfrm>
            <a:prstGeom prst="rect">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97" name="正方形/長方形 196"/>
            <p:cNvSpPr/>
            <p:nvPr/>
          </p:nvSpPr>
          <p:spPr bwMode="auto">
            <a:xfrm>
              <a:off x="5943600" y="2743200"/>
              <a:ext cx="457200" cy="304800"/>
            </a:xfrm>
            <a:prstGeom prst="rect">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98" name="正方形/長方形 197"/>
            <p:cNvSpPr/>
            <p:nvPr/>
          </p:nvSpPr>
          <p:spPr bwMode="auto">
            <a:xfrm>
              <a:off x="6553200" y="2286000"/>
              <a:ext cx="457200" cy="304800"/>
            </a:xfrm>
            <a:prstGeom prst="rect">
              <a:avLst/>
            </a:prstGeom>
            <a:solidFill>
              <a:srgbClr val="008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99" name="正方形/長方形 198"/>
            <p:cNvSpPr/>
            <p:nvPr/>
          </p:nvSpPr>
          <p:spPr bwMode="auto">
            <a:xfrm>
              <a:off x="7086600" y="2286000"/>
              <a:ext cx="457200" cy="304800"/>
            </a:xfrm>
            <a:prstGeom prst="rect">
              <a:avLst/>
            </a:prstGeom>
            <a:solidFill>
              <a:srgbClr val="008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00" name="正方形/長方形 199"/>
            <p:cNvSpPr/>
            <p:nvPr/>
          </p:nvSpPr>
          <p:spPr bwMode="auto">
            <a:xfrm>
              <a:off x="7620000" y="2286000"/>
              <a:ext cx="457200" cy="304800"/>
            </a:xfrm>
            <a:prstGeom prst="rect">
              <a:avLst/>
            </a:prstGeom>
            <a:solidFill>
              <a:srgbClr val="008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en-US" altLang="ja-JP" dirty="0" smtClean="0">
                  <a:solidFill>
                    <a:schemeClr val="bg1"/>
                  </a:solidFill>
                </a:rPr>
                <a:t>OS</a:t>
              </a:r>
              <a:endParaRPr kumimoji="0" lang="ja-JP" altLang="en-US" sz="1200" b="0" i="0" u="none" strike="noStrike" cap="none" normalizeH="0" baseline="0" dirty="0" smtClean="0">
                <a:ln>
                  <a:noFill/>
                </a:ln>
                <a:solidFill>
                  <a:schemeClr val="bg1"/>
                </a:solidFill>
                <a:effectLst/>
              </a:endParaRPr>
            </a:p>
          </p:txBody>
        </p:sp>
        <p:sp>
          <p:nvSpPr>
            <p:cNvPr id="201" name="正方形/長方形 200"/>
            <p:cNvSpPr/>
            <p:nvPr/>
          </p:nvSpPr>
          <p:spPr bwMode="auto">
            <a:xfrm>
              <a:off x="6553200" y="1905000"/>
              <a:ext cx="457200" cy="304800"/>
            </a:xfrm>
            <a:prstGeom prst="rect">
              <a:avLst/>
            </a:prstGeom>
            <a:solidFill>
              <a:srgbClr val="0000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02" name="正方形/長方形 201"/>
            <p:cNvSpPr/>
            <p:nvPr/>
          </p:nvSpPr>
          <p:spPr bwMode="auto">
            <a:xfrm>
              <a:off x="7086600" y="1905000"/>
              <a:ext cx="457200" cy="304800"/>
            </a:xfrm>
            <a:prstGeom prst="rect">
              <a:avLst/>
            </a:prstGeom>
            <a:solidFill>
              <a:srgbClr val="0000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03" name="正方形/長方形 202"/>
            <p:cNvSpPr/>
            <p:nvPr/>
          </p:nvSpPr>
          <p:spPr bwMode="auto">
            <a:xfrm>
              <a:off x="7620000" y="1905000"/>
              <a:ext cx="457200" cy="304800"/>
            </a:xfrm>
            <a:prstGeom prst="rect">
              <a:avLst/>
            </a:prstGeom>
            <a:solidFill>
              <a:srgbClr val="0000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04" name="正方形/長方形 203"/>
            <p:cNvSpPr/>
            <p:nvPr/>
          </p:nvSpPr>
          <p:spPr bwMode="auto">
            <a:xfrm>
              <a:off x="6553200" y="2743200"/>
              <a:ext cx="457200" cy="304800"/>
            </a:xfrm>
            <a:prstGeom prst="rect">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05" name="正方形/長方形 204"/>
            <p:cNvSpPr/>
            <p:nvPr/>
          </p:nvSpPr>
          <p:spPr bwMode="auto">
            <a:xfrm>
              <a:off x="7086600" y="2743200"/>
              <a:ext cx="457200" cy="304800"/>
            </a:xfrm>
            <a:prstGeom prst="rect">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06" name="正方形/長方形 205"/>
            <p:cNvSpPr/>
            <p:nvPr/>
          </p:nvSpPr>
          <p:spPr bwMode="auto">
            <a:xfrm>
              <a:off x="7620000" y="2743200"/>
              <a:ext cx="457200" cy="304800"/>
            </a:xfrm>
            <a:prstGeom prst="rect">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8" name="上矢印 7"/>
            <p:cNvSpPr/>
            <p:nvPr/>
          </p:nvSpPr>
          <p:spPr bwMode="auto">
            <a:xfrm>
              <a:off x="5181600" y="3581400"/>
              <a:ext cx="914400" cy="533400"/>
            </a:xfrm>
            <a:prstGeom prst="upArrow">
              <a:avLst/>
            </a:prstGeom>
            <a:solidFill>
              <a:schemeClr val="accent6">
                <a:lumMod val="75000"/>
              </a:scheme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7" name="上矢印 206"/>
            <p:cNvSpPr/>
            <p:nvPr/>
          </p:nvSpPr>
          <p:spPr bwMode="auto">
            <a:xfrm>
              <a:off x="3429000" y="3581400"/>
              <a:ext cx="914400" cy="533400"/>
            </a:xfrm>
            <a:prstGeom prst="upArrow">
              <a:avLst/>
            </a:prstGeom>
            <a:solidFill>
              <a:schemeClr val="accent6">
                <a:lumMod val="75000"/>
              </a:scheme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8" name="上矢印 207"/>
            <p:cNvSpPr/>
            <p:nvPr/>
          </p:nvSpPr>
          <p:spPr bwMode="auto">
            <a:xfrm>
              <a:off x="6934200" y="3581400"/>
              <a:ext cx="914400" cy="533400"/>
            </a:xfrm>
            <a:prstGeom prst="upArrow">
              <a:avLst/>
            </a:prstGeom>
            <a:solidFill>
              <a:schemeClr val="accent6">
                <a:lumMod val="75000"/>
              </a:scheme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10" name="直線コネクタ 9"/>
            <p:cNvCxnSpPr/>
            <p:nvPr/>
          </p:nvCxnSpPr>
          <p:spPr bwMode="auto">
            <a:xfrm flipV="1">
              <a:off x="1981200" y="1905000"/>
              <a:ext cx="1143000" cy="1219200"/>
            </a:xfrm>
            <a:prstGeom prst="line">
              <a:avLst/>
            </a:prstGeom>
            <a:solidFill>
              <a:schemeClr val="bg1"/>
            </a:solidFill>
            <a:ln w="38100" cap="flat" cmpd="sng" algn="ctr">
              <a:no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直線コネクタ 208"/>
            <p:cNvCxnSpPr/>
            <p:nvPr/>
          </p:nvCxnSpPr>
          <p:spPr bwMode="auto">
            <a:xfrm>
              <a:off x="1981200" y="5791200"/>
              <a:ext cx="1143000" cy="0"/>
            </a:xfrm>
            <a:prstGeom prst="line">
              <a:avLst/>
            </a:prstGeom>
            <a:solidFill>
              <a:schemeClr val="bg1"/>
            </a:solidFill>
            <a:ln w="38100" cap="flat" cmpd="sng" algn="ctr">
              <a:no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テキスト ボックス 14"/>
            <p:cNvSpPr txBox="1"/>
            <p:nvPr/>
          </p:nvSpPr>
          <p:spPr>
            <a:xfrm>
              <a:off x="2971800" y="3653135"/>
              <a:ext cx="5349047" cy="400110"/>
            </a:xfrm>
            <a:prstGeom prst="rect">
              <a:avLst/>
            </a:prstGeom>
            <a:noFill/>
            <a:ln>
              <a:noFill/>
            </a:ln>
          </p:spPr>
          <p:txBody>
            <a:bodyPr wrap="square" rtlCol="0">
              <a:spAutoFit/>
            </a:bodyPr>
            <a:lstStyle/>
            <a:p>
              <a:pPr algn="ctr"/>
              <a:r>
                <a:rPr kumimoji="1" lang="ja-JP" altLang="en-US" sz="2000" dirty="0" smtClean="0">
                  <a:ln w="12700">
                    <a:noFill/>
                    <a:prstDash val="solid"/>
                  </a:ln>
                  <a:solidFill>
                    <a:schemeClr val="bg1"/>
                  </a:solidFill>
                  <a:latin typeface="+mj-ea"/>
                  <a:ea typeface="+mj-ea"/>
                  <a:cs typeface="Arial Black"/>
                </a:rPr>
                <a:t>クラウド</a:t>
              </a:r>
              <a:r>
                <a:rPr kumimoji="1" lang="en-US" altLang="ja-JP" sz="2000" dirty="0" smtClean="0">
                  <a:ln w="12700">
                    <a:noFill/>
                    <a:prstDash val="solid"/>
                  </a:ln>
                  <a:solidFill>
                    <a:schemeClr val="bg1"/>
                  </a:solidFill>
                  <a:latin typeface="+mj-ea"/>
                  <a:ea typeface="+mj-ea"/>
                  <a:cs typeface="Arial Black"/>
                </a:rPr>
                <a:t>OS</a:t>
              </a:r>
              <a:r>
                <a:rPr kumimoji="1" lang="ja-JP" altLang="en-US" sz="2000" dirty="0" smtClean="0">
                  <a:ln w="12700">
                    <a:noFill/>
                    <a:prstDash val="solid"/>
                  </a:ln>
                  <a:solidFill>
                    <a:schemeClr val="bg1"/>
                  </a:solidFill>
                  <a:latin typeface="+mj-ea"/>
                  <a:ea typeface="+mj-ea"/>
                  <a:cs typeface="Arial Black"/>
                </a:rPr>
                <a:t>（仮想資源の一元管理）</a:t>
              </a:r>
              <a:r>
                <a:rPr kumimoji="1" lang="en-US" altLang="ja-JP" sz="2000" dirty="0" smtClean="0">
                  <a:ln w="12700">
                    <a:noFill/>
                    <a:prstDash val="solid"/>
                  </a:ln>
                  <a:solidFill>
                    <a:schemeClr val="bg1"/>
                  </a:solidFill>
                  <a:latin typeface="+mj-ea"/>
                  <a:ea typeface="+mj-ea"/>
                  <a:cs typeface="Arial Black"/>
                </a:rPr>
                <a:t>= </a:t>
              </a:r>
              <a:r>
                <a:rPr kumimoji="1" lang="en-US" altLang="ja-JP" sz="2000" dirty="0" err="1" smtClean="0">
                  <a:ln w="12700">
                    <a:noFill/>
                    <a:prstDash val="solid"/>
                  </a:ln>
                  <a:solidFill>
                    <a:schemeClr val="bg1"/>
                  </a:solidFill>
                  <a:latin typeface="+mj-ea"/>
                  <a:ea typeface="+mj-ea"/>
                  <a:cs typeface="Arial Black"/>
                </a:rPr>
                <a:t>IaaS</a:t>
              </a:r>
              <a:endParaRPr kumimoji="1" lang="ja-JP" altLang="en-US" sz="2000" dirty="0">
                <a:ln w="12700">
                  <a:noFill/>
                  <a:prstDash val="solid"/>
                </a:ln>
                <a:solidFill>
                  <a:schemeClr val="bg1"/>
                </a:solidFill>
                <a:latin typeface="+mj-ea"/>
                <a:ea typeface="+mj-ea"/>
                <a:cs typeface="Arial Black"/>
              </a:endParaRPr>
            </a:p>
          </p:txBody>
        </p:sp>
      </p:grpSp>
      <p:sp>
        <p:nvSpPr>
          <p:cNvPr id="5" name="四角形吹き出し 4"/>
          <p:cNvSpPr/>
          <p:nvPr/>
        </p:nvSpPr>
        <p:spPr>
          <a:xfrm>
            <a:off x="406400" y="822210"/>
            <a:ext cx="2455333" cy="687794"/>
          </a:xfrm>
          <a:prstGeom prst="wedgeRectCallout">
            <a:avLst>
              <a:gd name="adj1" fmla="val 57341"/>
              <a:gd name="adj2" fmla="val -14536"/>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20000"/>
              </a:spcBef>
              <a:spcAft>
                <a:spcPct val="0"/>
              </a:spcAft>
            </a:pPr>
            <a:r>
              <a:rPr kumimoji="0" lang="ja-JP" altLang="en-US" sz="1200" dirty="0">
                <a:solidFill>
                  <a:srgbClr val="FFFFFF"/>
                </a:solidFill>
                <a:latin typeface="HG丸ｺﾞｼｯｸM-PRO"/>
                <a:ea typeface="HG丸ｺﾞｼｯｸM-PRO"/>
                <a:cs typeface="HG丸ｺﾞｼｯｸM-PRO"/>
              </a:rPr>
              <a:t>システム資源全体を仮想化し</a:t>
            </a:r>
            <a:endParaRPr kumimoji="0" lang="en-US" altLang="ja-JP" sz="1200" dirty="0">
              <a:solidFill>
                <a:srgbClr val="FFFFFF"/>
              </a:solidFill>
              <a:latin typeface="HG丸ｺﾞｼｯｸM-PRO"/>
              <a:ea typeface="HG丸ｺﾞｼｯｸM-PRO"/>
              <a:cs typeface="HG丸ｺﾞｼｯｸM-PRO"/>
            </a:endParaRPr>
          </a:p>
          <a:p>
            <a:pPr algn="ctr" defTabSz="914400" fontAlgn="base">
              <a:spcBef>
                <a:spcPct val="20000"/>
              </a:spcBef>
              <a:spcAft>
                <a:spcPct val="0"/>
              </a:spcAft>
            </a:pPr>
            <a:r>
              <a:rPr lang="ja-JP" altLang="en-US" sz="1200" dirty="0">
                <a:solidFill>
                  <a:srgbClr val="FFFFFF"/>
                </a:solidFill>
                <a:latin typeface="HG丸ｺﾞｼｯｸM-PRO"/>
                <a:ea typeface="HG丸ｺﾞｼｯｸM-PRO"/>
                <a:cs typeface="HG丸ｺﾞｼｯｸM-PRO"/>
              </a:rPr>
              <a:t>それらの組合せを動的に定義</a:t>
            </a:r>
            <a:endParaRPr lang="en-US" altLang="ja-JP" sz="1200" dirty="0">
              <a:solidFill>
                <a:srgbClr val="FFFFFF"/>
              </a:solidFill>
              <a:latin typeface="HG丸ｺﾞｼｯｸM-PRO"/>
              <a:ea typeface="HG丸ｺﾞｼｯｸM-PRO"/>
              <a:cs typeface="HG丸ｺﾞｼｯｸM-PRO"/>
            </a:endParaRPr>
          </a:p>
          <a:p>
            <a:pPr algn="ctr" defTabSz="914400" fontAlgn="base">
              <a:spcBef>
                <a:spcPct val="20000"/>
              </a:spcBef>
              <a:spcAft>
                <a:spcPct val="0"/>
              </a:spcAft>
            </a:pPr>
            <a:r>
              <a:rPr kumimoji="0" lang="en-US" altLang="ja-JP" sz="1000" dirty="0">
                <a:solidFill>
                  <a:srgbClr val="FFFFFF"/>
                </a:solidFill>
                <a:latin typeface="Arial Black"/>
                <a:ea typeface="HG丸ｺﾞｼｯｸM-PRO"/>
                <a:cs typeface="Arial Black"/>
              </a:rPr>
              <a:t>SDI </a:t>
            </a:r>
            <a:r>
              <a:rPr kumimoji="0" lang="en-US" altLang="ja-JP" sz="1000" dirty="0">
                <a:solidFill>
                  <a:srgbClr val="FFFFFF"/>
                </a:solidFill>
                <a:latin typeface="Arial"/>
                <a:ea typeface="HG丸ｺﾞｼｯｸM-PRO"/>
                <a:cs typeface="Arial"/>
              </a:rPr>
              <a:t>(</a:t>
            </a:r>
            <a:r>
              <a:rPr kumimoji="0" lang="en-US" altLang="ja-JP" sz="1000" dirty="0">
                <a:solidFill>
                  <a:srgbClr val="FFFFFF"/>
                </a:solidFill>
                <a:latin typeface="Arial Black"/>
                <a:ea typeface="HG丸ｺﾞｼｯｸM-PRO"/>
                <a:cs typeface="Arial Black"/>
              </a:rPr>
              <a:t>S</a:t>
            </a:r>
            <a:r>
              <a:rPr kumimoji="0" lang="en-US" altLang="ja-JP" sz="1000" dirty="0">
                <a:solidFill>
                  <a:srgbClr val="FFFFFF"/>
                </a:solidFill>
                <a:latin typeface="Arial"/>
                <a:ea typeface="HG丸ｺﾞｼｯｸM-PRO"/>
                <a:cs typeface="Arial"/>
              </a:rPr>
              <a:t>oftware</a:t>
            </a:r>
            <a:r>
              <a:rPr kumimoji="0" lang="en-US" altLang="ja-JP" sz="1000" dirty="0">
                <a:solidFill>
                  <a:srgbClr val="FFFFFF"/>
                </a:solidFill>
                <a:latin typeface="Arial Black"/>
                <a:ea typeface="HG丸ｺﾞｼｯｸM-PRO"/>
                <a:cs typeface="Arial Black"/>
              </a:rPr>
              <a:t>-D</a:t>
            </a:r>
            <a:r>
              <a:rPr kumimoji="0" lang="en-US" altLang="ja-JP" sz="1000" dirty="0">
                <a:solidFill>
                  <a:srgbClr val="FFFFFF"/>
                </a:solidFill>
                <a:latin typeface="Arial"/>
                <a:ea typeface="HG丸ｺﾞｼｯｸM-PRO"/>
                <a:cs typeface="Arial"/>
              </a:rPr>
              <a:t>efined Infrastructure)</a:t>
            </a:r>
            <a:endParaRPr kumimoji="0" lang="ja-JP" altLang="en-US" sz="1000" dirty="0">
              <a:solidFill>
                <a:srgbClr val="FFFFFF"/>
              </a:solidFill>
              <a:latin typeface="Arial"/>
              <a:ea typeface="HG丸ｺﾞｼｯｸM-PRO"/>
              <a:cs typeface="Arial"/>
            </a:endParaRPr>
          </a:p>
        </p:txBody>
      </p:sp>
      <p:sp>
        <p:nvSpPr>
          <p:cNvPr id="89" name="四角形吹き出し 88"/>
          <p:cNvSpPr/>
          <p:nvPr/>
        </p:nvSpPr>
        <p:spPr>
          <a:xfrm>
            <a:off x="406400" y="1690661"/>
            <a:ext cx="2455333" cy="687794"/>
          </a:xfrm>
          <a:prstGeom prst="wedgeRectCallout">
            <a:avLst>
              <a:gd name="adj1" fmla="val -17040"/>
              <a:gd name="adj2" fmla="val 73736"/>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20000"/>
              </a:spcBef>
              <a:spcAft>
                <a:spcPct val="0"/>
              </a:spcAft>
            </a:pPr>
            <a:r>
              <a:rPr kumimoji="0" lang="ja-JP" altLang="en-US" sz="1200" dirty="0">
                <a:solidFill>
                  <a:srgbClr val="FFFFFF"/>
                </a:solidFill>
                <a:latin typeface="HG丸ｺﾞｼｯｸM-PRO"/>
                <a:ea typeface="HG丸ｺﾞｼｯｸM-PRO"/>
                <a:cs typeface="HG丸ｺﾞｼｯｸM-PRO"/>
              </a:rPr>
              <a:t>単一のシステム資源を仮想化し</a:t>
            </a:r>
            <a:endParaRPr kumimoji="0" lang="en-US" altLang="ja-JP" sz="1200" dirty="0">
              <a:solidFill>
                <a:srgbClr val="FFFFFF"/>
              </a:solidFill>
              <a:latin typeface="HG丸ｺﾞｼｯｸM-PRO"/>
              <a:ea typeface="HG丸ｺﾞｼｯｸM-PRO"/>
              <a:cs typeface="HG丸ｺﾞｼｯｸM-PRO"/>
            </a:endParaRPr>
          </a:p>
          <a:p>
            <a:pPr algn="ctr" defTabSz="914400" fontAlgn="base">
              <a:spcBef>
                <a:spcPct val="20000"/>
              </a:spcBef>
              <a:spcAft>
                <a:spcPct val="0"/>
              </a:spcAft>
            </a:pPr>
            <a:r>
              <a:rPr lang="ja-JP" altLang="en-US" sz="1200" dirty="0">
                <a:solidFill>
                  <a:srgbClr val="FFFFFF"/>
                </a:solidFill>
                <a:latin typeface="HG丸ｺﾞｼｯｸM-PRO"/>
                <a:ea typeface="HG丸ｺﾞｼｯｸM-PRO"/>
                <a:cs typeface="HG丸ｺﾞｼｯｸM-PRO"/>
              </a:rPr>
              <a:t>その組合せを動的に定義</a:t>
            </a:r>
            <a:endParaRPr kumimoji="0" lang="ja-JP" altLang="en-US" sz="1200" dirty="0">
              <a:solidFill>
                <a:srgbClr val="FFFFFF"/>
              </a:solidFill>
              <a:latin typeface="HG丸ｺﾞｼｯｸM-PRO"/>
              <a:ea typeface="HG丸ｺﾞｼｯｸM-PRO"/>
              <a:cs typeface="HG丸ｺﾞｼｯｸM-PRO"/>
            </a:endParaRPr>
          </a:p>
        </p:txBody>
      </p:sp>
      <p:sp>
        <p:nvSpPr>
          <p:cNvPr id="88" name="角丸四角形 87"/>
          <p:cNvSpPr/>
          <p:nvPr/>
        </p:nvSpPr>
        <p:spPr bwMode="auto">
          <a:xfrm>
            <a:off x="457200" y="5124802"/>
            <a:ext cx="7848600" cy="1314627"/>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228600" marR="0" indent="-228600" algn="l" defTabSz="914400" rtl="0" eaLnBrk="1" fontAlgn="base" latinLnBrk="0" hangingPunct="1">
              <a:lnSpc>
                <a:spcPct val="100000"/>
              </a:lnSpc>
              <a:spcBef>
                <a:spcPct val="20000"/>
              </a:spcBef>
              <a:spcAft>
                <a:spcPct val="0"/>
              </a:spcAft>
              <a:buClrTx/>
              <a:buSzTx/>
              <a:buFont typeface="+mj-lt"/>
              <a:buAutoNum type="arabicPeriod"/>
              <a:tabLst/>
            </a:pPr>
            <a:r>
              <a:rPr kumimoji="0" lang="ja-JP" altLang="en-US" sz="1200" b="0" i="0" u="none" strike="noStrike" cap="none" normalizeH="0" baseline="0" dirty="0" smtClean="0">
                <a:ln>
                  <a:noFill/>
                </a:ln>
                <a:solidFill>
                  <a:schemeClr val="bg1"/>
                </a:solidFill>
                <a:effectLst/>
                <a:latin typeface="HGP創英角ｺﾞｼｯｸUB"/>
                <a:ea typeface="HGP創英角ｺﾞｼｯｸUB"/>
                <a:cs typeface="HGP創英角ｺﾞｼｯｸUB"/>
              </a:rPr>
              <a:t>スピードとアジリティ</a:t>
            </a:r>
            <a:endParaRPr kumimoji="0" lang="ja-JP" altLang="en-US" sz="1000" b="0" i="0" u="none" strike="noStrike" cap="none" normalizeH="0" baseline="0" dirty="0" smtClean="0">
              <a:ln>
                <a:noFill/>
              </a:ln>
              <a:solidFill>
                <a:schemeClr val="bg1"/>
              </a:solidFill>
              <a:effectLst/>
              <a:latin typeface="HGP創英角ｺﾞｼｯｸUB"/>
              <a:ea typeface="HGP創英角ｺﾞｼｯｸUB"/>
              <a:cs typeface="HGP創英角ｺﾞｼｯｸUB"/>
            </a:endParaRPr>
          </a:p>
          <a:p>
            <a:pPr lvl="1">
              <a:spcBef>
                <a:spcPct val="20000"/>
              </a:spcBef>
            </a:pPr>
            <a:r>
              <a:rPr kumimoji="0" lang="ja-JP" altLang="en-US" sz="1000" dirty="0" smtClean="0">
                <a:solidFill>
                  <a:schemeClr val="bg1"/>
                </a:solidFill>
                <a:latin typeface="HG丸ｺﾞｼｯｸM-PRO"/>
                <a:ea typeface="HG丸ｺﾞｼｯｸM-PRO"/>
                <a:cs typeface="HG丸ｺﾞｼｯｸM-PRO"/>
              </a:rPr>
              <a:t>システム・リソースの調達や構成の変更を物理作業を伴わず柔軟・迅速にできる</a:t>
            </a:r>
            <a:endParaRPr kumimoji="0" lang="ja-JP" altLang="en-US" sz="1000" b="0" i="0" u="none" strike="noStrike" cap="none" normalizeH="0" baseline="0" dirty="0" smtClean="0">
              <a:ln>
                <a:noFill/>
              </a:ln>
              <a:solidFill>
                <a:schemeClr val="bg1"/>
              </a:solidFill>
              <a:effectLst/>
              <a:latin typeface="HG丸ｺﾞｼｯｸM-PRO"/>
              <a:ea typeface="HG丸ｺﾞｼｯｸM-PRO"/>
              <a:cs typeface="HG丸ｺﾞｼｯｸM-PRO"/>
            </a:endParaRPr>
          </a:p>
          <a:p>
            <a:pPr marL="228600" marR="0" indent="-228600" algn="l" defTabSz="914400" rtl="0" eaLnBrk="1" fontAlgn="base" latinLnBrk="0" hangingPunct="1">
              <a:lnSpc>
                <a:spcPct val="100000"/>
              </a:lnSpc>
              <a:spcBef>
                <a:spcPct val="20000"/>
              </a:spcBef>
              <a:spcAft>
                <a:spcPct val="0"/>
              </a:spcAft>
              <a:buClrTx/>
              <a:buSzTx/>
              <a:buFont typeface="+mj-lt"/>
              <a:buAutoNum type="arabicPeriod"/>
              <a:tabLst/>
            </a:pPr>
            <a:r>
              <a:rPr kumimoji="0" lang="ja-JP" altLang="en-US" sz="1200" dirty="0" smtClean="0">
                <a:solidFill>
                  <a:schemeClr val="bg1"/>
                </a:solidFill>
                <a:latin typeface="HGP創英角ｺﾞｼｯｸUB"/>
                <a:ea typeface="HGP創英角ｺﾞｼｯｸUB"/>
                <a:cs typeface="HGP創英角ｺﾞｼｯｸUB"/>
              </a:rPr>
              <a:t>機器構成の変更や障害による影響の最小化</a:t>
            </a:r>
          </a:p>
          <a:p>
            <a:pPr lvl="1">
              <a:spcBef>
                <a:spcPct val="20000"/>
              </a:spcBef>
            </a:pPr>
            <a:r>
              <a:rPr kumimoji="0" lang="ja-JP" altLang="en-US" sz="1000" dirty="0" smtClean="0">
                <a:solidFill>
                  <a:schemeClr val="bg1"/>
                </a:solidFill>
                <a:latin typeface="HG丸ｺﾞｼｯｸM-PRO"/>
                <a:ea typeface="HG丸ｺﾞｼｯｸM-PRO"/>
                <a:cs typeface="HG丸ｺﾞｼｯｸM-PRO"/>
              </a:rPr>
              <a:t>物理リソース（リソース・プール）での構成</a:t>
            </a:r>
            <a:r>
              <a:rPr kumimoji="0" lang="ja-JP" altLang="en-US" sz="1000" dirty="0">
                <a:solidFill>
                  <a:schemeClr val="bg1"/>
                </a:solidFill>
                <a:latin typeface="HG丸ｺﾞｼｯｸM-PRO"/>
                <a:ea typeface="HG丸ｺﾞｼｯｸM-PRO"/>
                <a:cs typeface="HG丸ｺﾞｼｯｸM-PRO"/>
              </a:rPr>
              <a:t>変更や</a:t>
            </a:r>
            <a:r>
              <a:rPr kumimoji="0" lang="ja-JP" altLang="en-US" sz="1000" dirty="0" smtClean="0">
                <a:solidFill>
                  <a:schemeClr val="bg1"/>
                </a:solidFill>
                <a:latin typeface="HG丸ｺﾞｼｯｸM-PRO"/>
                <a:ea typeface="HG丸ｺﾞｼｯｸM-PRO"/>
                <a:cs typeface="HG丸ｺﾞｼｯｸM-PRO"/>
              </a:rPr>
              <a:t>障害による影響を回避、または、局所化できる</a:t>
            </a:r>
          </a:p>
          <a:p>
            <a:pPr marL="228600" marR="0" indent="-228600" algn="l" defTabSz="914400" rtl="0" eaLnBrk="1" fontAlgn="base" latinLnBrk="0" hangingPunct="1">
              <a:lnSpc>
                <a:spcPct val="100000"/>
              </a:lnSpc>
              <a:spcBef>
                <a:spcPct val="20000"/>
              </a:spcBef>
              <a:spcAft>
                <a:spcPct val="0"/>
              </a:spcAft>
              <a:buClrTx/>
              <a:buSzTx/>
              <a:buFont typeface="+mj-lt"/>
              <a:buAutoNum type="arabicPeriod"/>
              <a:tabLst/>
            </a:pPr>
            <a:r>
              <a:rPr kumimoji="0" lang="ja-JP" altLang="en-US" sz="1200" b="0" i="0" u="none" strike="noStrike" cap="none" normalizeH="0" baseline="0" dirty="0" smtClean="0">
                <a:ln>
                  <a:noFill/>
                </a:ln>
                <a:solidFill>
                  <a:schemeClr val="bg1"/>
                </a:solidFill>
                <a:effectLst/>
                <a:latin typeface="HGP創英角ｺﾞｼｯｸUB"/>
                <a:ea typeface="HGP創英角ｺﾞｼｯｸUB"/>
                <a:cs typeface="HGP創英角ｺﾞｼｯｸUB"/>
              </a:rPr>
              <a:t>運用の自動化</a:t>
            </a:r>
          </a:p>
          <a:p>
            <a:pPr lvl="1">
              <a:spcBef>
                <a:spcPct val="20000"/>
              </a:spcBef>
            </a:pPr>
            <a:r>
              <a:rPr kumimoji="0" lang="ja-JP" altLang="en-US" sz="1000" dirty="0" smtClean="0">
                <a:solidFill>
                  <a:schemeClr val="bg1"/>
                </a:solidFill>
                <a:latin typeface="HG丸ｺﾞｼｯｸM-PRO"/>
                <a:ea typeface="HG丸ｺﾞｼｯｸM-PRO"/>
                <a:cs typeface="HG丸ｺﾞｼｯｸM-PRO"/>
              </a:rPr>
              <a:t>物理的な作業を伴わずソフトウェアの設定を変えることで、システム全体の構成変更や運用管理ができる</a:t>
            </a:r>
            <a:endParaRPr kumimoji="0" lang="ja-JP" altLang="en-US" sz="1000" b="0" i="0" u="none" strike="noStrike" cap="none" normalizeH="0" baseline="0" dirty="0" smtClean="0">
              <a:ln>
                <a:noFill/>
              </a:ln>
              <a:solidFill>
                <a:schemeClr val="bg1"/>
              </a:solidFill>
              <a:effectLst/>
              <a:latin typeface="HG丸ｺﾞｼｯｸM-PRO"/>
              <a:ea typeface="HG丸ｺﾞｼｯｸM-PRO"/>
              <a:cs typeface="HG丸ｺﾞｼｯｸM-PRO"/>
            </a:endParaRPr>
          </a:p>
        </p:txBody>
      </p:sp>
    </p:spTree>
    <p:extLst>
      <p:ext uri="{BB962C8B-B14F-4D97-AF65-F5344CB8AC3E}">
        <p14:creationId xmlns:p14="http://schemas.microsoft.com/office/powerpoint/2010/main" val="822037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down)">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righ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wipe(left)">
                                      <p:cBhvr>
                                        <p:cTn id="23"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9" grpId="0" animBg="1"/>
      <p:bldP spid="8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仮想化の種類</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402489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en-US" sz="2800" dirty="0" smtClean="0">
                <a:ea typeface="ＭＳ Ｐゴシック" pitchFamily="50" charset="-128"/>
              </a:rPr>
              <a:t>仮想化の種類</a:t>
            </a:r>
            <a:r>
              <a:rPr lang="en-US" altLang="ja-JP" sz="2800" dirty="0" smtClean="0">
                <a:ea typeface="ＭＳ Ｐゴシック" pitchFamily="50" charset="-128"/>
              </a:rPr>
              <a:t>(</a:t>
            </a:r>
            <a:r>
              <a:rPr lang="ja-JP" altLang="en-US" sz="2800" dirty="0" smtClean="0">
                <a:ea typeface="ＭＳ Ｐゴシック" pitchFamily="50" charset="-128"/>
              </a:rPr>
              <a:t>システム資源の構成要素から考える</a:t>
            </a:r>
            <a:r>
              <a:rPr lang="en-US" altLang="ja-JP" sz="2800" dirty="0" smtClean="0">
                <a:ea typeface="ＭＳ Ｐゴシック" pitchFamily="50" charset="-128"/>
              </a:rPr>
              <a:t>)</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角丸四角形 20"/>
          <p:cNvSpPr/>
          <p:nvPr/>
        </p:nvSpPr>
        <p:spPr bwMode="auto">
          <a:xfrm>
            <a:off x="381000" y="2926475"/>
            <a:ext cx="1371601" cy="838200"/>
          </a:xfrm>
          <a:prstGeom prst="roundRect">
            <a:avLst>
              <a:gd name="adj" fmla="val 0"/>
            </a:avLst>
          </a:prstGeom>
          <a:solidFill>
            <a:schemeClr val="accent5"/>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仮想化</a:t>
            </a:r>
          </a:p>
        </p:txBody>
      </p:sp>
      <p:sp>
        <p:nvSpPr>
          <p:cNvPr id="154" name="角丸四角形 153"/>
          <p:cNvSpPr/>
          <p:nvPr/>
        </p:nvSpPr>
        <p:spPr bwMode="auto">
          <a:xfrm>
            <a:off x="3352799" y="869075"/>
            <a:ext cx="3429000" cy="381000"/>
          </a:xfrm>
          <a:prstGeom prst="roundRect">
            <a:avLst>
              <a:gd name="adj" fmla="val 0"/>
            </a:avLst>
          </a:prstGeom>
          <a:solidFill>
            <a:srgbClr val="00009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サーバーの仮想化</a:t>
            </a:r>
          </a:p>
        </p:txBody>
      </p:sp>
      <p:cxnSp>
        <p:nvCxnSpPr>
          <p:cNvPr id="23" name="カギ線コネクタ 22"/>
          <p:cNvCxnSpPr>
            <a:stCxn id="21" idx="3"/>
            <a:endCxn id="154" idx="1"/>
          </p:cNvCxnSpPr>
          <p:nvPr/>
        </p:nvCxnSpPr>
        <p:spPr bwMode="auto">
          <a:xfrm flipV="1">
            <a:off x="1752601" y="1059575"/>
            <a:ext cx="1600198" cy="2286000"/>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55" name="角丸四角形 154"/>
          <p:cNvSpPr/>
          <p:nvPr/>
        </p:nvSpPr>
        <p:spPr bwMode="auto">
          <a:xfrm>
            <a:off x="3352799" y="2732219"/>
            <a:ext cx="3429000" cy="381000"/>
          </a:xfrm>
          <a:prstGeom prst="roundRect">
            <a:avLst>
              <a:gd name="adj" fmla="val 0"/>
            </a:avLst>
          </a:prstGeom>
          <a:solidFill>
            <a:srgbClr val="3366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クライアントの仮想化</a:t>
            </a:r>
          </a:p>
        </p:txBody>
      </p:sp>
      <p:sp>
        <p:nvSpPr>
          <p:cNvPr id="157" name="角丸四角形 156"/>
          <p:cNvSpPr/>
          <p:nvPr/>
        </p:nvSpPr>
        <p:spPr bwMode="auto">
          <a:xfrm>
            <a:off x="3352799" y="4637698"/>
            <a:ext cx="3429000" cy="3810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ストレージの仮想化</a:t>
            </a:r>
          </a:p>
        </p:txBody>
      </p:sp>
      <p:sp>
        <p:nvSpPr>
          <p:cNvPr id="158" name="角丸四角形 157"/>
          <p:cNvSpPr/>
          <p:nvPr/>
        </p:nvSpPr>
        <p:spPr bwMode="auto">
          <a:xfrm>
            <a:off x="3340099" y="5602900"/>
            <a:ext cx="3429000" cy="381000"/>
          </a:xfrm>
          <a:prstGeom prst="roundRect">
            <a:avLst>
              <a:gd name="adj" fmla="val 0"/>
            </a:avLst>
          </a:prstGeom>
          <a:solidFill>
            <a:srgbClr val="00800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ネットワークの仮想化</a:t>
            </a:r>
          </a:p>
        </p:txBody>
      </p:sp>
      <p:cxnSp>
        <p:nvCxnSpPr>
          <p:cNvPr id="165" name="カギ線コネクタ 164"/>
          <p:cNvCxnSpPr>
            <a:stCxn id="21" idx="3"/>
            <a:endCxn id="155" idx="1"/>
          </p:cNvCxnSpPr>
          <p:nvPr/>
        </p:nvCxnSpPr>
        <p:spPr bwMode="auto">
          <a:xfrm flipV="1">
            <a:off x="1752601" y="2922719"/>
            <a:ext cx="1600198" cy="422856"/>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76" name="カギ線コネクタ 175"/>
          <p:cNvCxnSpPr>
            <a:stCxn id="21" idx="3"/>
            <a:endCxn id="168" idx="1"/>
          </p:cNvCxnSpPr>
          <p:nvPr/>
        </p:nvCxnSpPr>
        <p:spPr bwMode="auto">
          <a:xfrm>
            <a:off x="1752601" y="3345575"/>
            <a:ext cx="1600198" cy="525888"/>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79" name="カギ線コネクタ 178"/>
          <p:cNvCxnSpPr>
            <a:stCxn id="21" idx="3"/>
            <a:endCxn id="157" idx="1"/>
          </p:cNvCxnSpPr>
          <p:nvPr/>
        </p:nvCxnSpPr>
        <p:spPr bwMode="auto">
          <a:xfrm>
            <a:off x="1752601" y="3345575"/>
            <a:ext cx="1600198" cy="1482623"/>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82" name="カギ線コネクタ 181"/>
          <p:cNvCxnSpPr>
            <a:stCxn id="21" idx="3"/>
            <a:endCxn id="158" idx="1"/>
          </p:cNvCxnSpPr>
          <p:nvPr/>
        </p:nvCxnSpPr>
        <p:spPr bwMode="auto">
          <a:xfrm>
            <a:off x="1752601" y="3345575"/>
            <a:ext cx="1587498" cy="2447825"/>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32" name="角丸四角形 31"/>
          <p:cNvSpPr/>
          <p:nvPr/>
        </p:nvSpPr>
        <p:spPr bwMode="auto">
          <a:xfrm>
            <a:off x="3352800" y="1801361"/>
            <a:ext cx="3429000" cy="381000"/>
          </a:xfrm>
          <a:prstGeom prst="roundRect">
            <a:avLst>
              <a:gd name="adj" fmla="val 0"/>
            </a:avLst>
          </a:prstGeom>
          <a:solidFill>
            <a:srgbClr val="0000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デスクトップの仮想化</a:t>
            </a:r>
          </a:p>
        </p:txBody>
      </p:sp>
      <p:sp>
        <p:nvSpPr>
          <p:cNvPr id="168" name="角丸四角形 167"/>
          <p:cNvSpPr/>
          <p:nvPr/>
        </p:nvSpPr>
        <p:spPr bwMode="auto">
          <a:xfrm>
            <a:off x="3352799" y="3680963"/>
            <a:ext cx="3429000" cy="381000"/>
          </a:xfrm>
          <a:prstGeom prst="roundRect">
            <a:avLst>
              <a:gd name="adj" fmla="val 0"/>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アプリケーションの仮想化</a:t>
            </a:r>
          </a:p>
        </p:txBody>
      </p:sp>
      <p:cxnSp>
        <p:nvCxnSpPr>
          <p:cNvPr id="28" name="カギ線コネクタ 27"/>
          <p:cNvCxnSpPr>
            <a:stCxn id="21" idx="3"/>
            <a:endCxn id="32" idx="1"/>
          </p:cNvCxnSpPr>
          <p:nvPr/>
        </p:nvCxnSpPr>
        <p:spPr bwMode="auto">
          <a:xfrm flipV="1">
            <a:off x="1752601" y="1991861"/>
            <a:ext cx="1600199" cy="1353714"/>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63" name="角丸四角形 162"/>
          <p:cNvSpPr/>
          <p:nvPr/>
        </p:nvSpPr>
        <p:spPr bwMode="auto">
          <a:xfrm>
            <a:off x="5798048" y="6017768"/>
            <a:ext cx="2895600" cy="220609"/>
          </a:xfrm>
          <a:prstGeom prst="roundRect">
            <a:avLst>
              <a:gd name="adj" fmla="val 0"/>
            </a:avLst>
          </a:prstGeom>
          <a:solidFill>
            <a:srgbClr val="00800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050" dirty="0" smtClean="0">
                <a:solidFill>
                  <a:schemeClr val="bg1"/>
                </a:solidFill>
                <a:latin typeface="Arial"/>
                <a:ea typeface="HGP創英角ｺﾞｼｯｸUB" pitchFamily="50" charset="-128"/>
                <a:cs typeface="Arial"/>
              </a:rPr>
              <a:t>仮想</a:t>
            </a:r>
            <a:r>
              <a:rPr lang="en-US" altLang="ja-JP" sz="1050" dirty="0" smtClean="0">
                <a:solidFill>
                  <a:schemeClr val="bg1"/>
                </a:solidFill>
                <a:latin typeface="Arial"/>
                <a:ea typeface="HGP創英角ｺﾞｼｯｸUB" pitchFamily="50" charset="-128"/>
                <a:cs typeface="Arial"/>
              </a:rPr>
              <a:t>LAN(VLAN</a:t>
            </a:r>
            <a:r>
              <a:rPr kumimoji="0" lang="en-US" altLang="ja-JP" sz="1050" b="0" i="0" u="none" strike="noStrike" cap="none" normalizeH="0" baseline="0" dirty="0" smtClean="0">
                <a:ln>
                  <a:noFill/>
                </a:ln>
                <a:solidFill>
                  <a:schemeClr val="bg1"/>
                </a:solidFill>
                <a:effectLst/>
                <a:latin typeface="Arial"/>
                <a:ea typeface="HGP創英角ｺﾞｼｯｸUB" pitchFamily="50" charset="-128"/>
                <a:cs typeface="Arial"/>
              </a:rPr>
              <a:t>)</a:t>
            </a:r>
            <a:endParaRPr kumimoji="0" lang="ja-JP" altLang="en-US" sz="1050" b="0" i="0" u="none" strike="noStrike" cap="none" normalizeH="0" baseline="0" dirty="0" smtClean="0">
              <a:ln>
                <a:noFill/>
              </a:ln>
              <a:solidFill>
                <a:schemeClr val="bg1"/>
              </a:solidFill>
              <a:effectLst/>
              <a:latin typeface="Arial"/>
              <a:ea typeface="HGP創英角ｺﾞｼｯｸUB" pitchFamily="50" charset="-128"/>
              <a:cs typeface="Arial"/>
            </a:endParaRPr>
          </a:p>
        </p:txBody>
      </p:sp>
      <p:sp>
        <p:nvSpPr>
          <p:cNvPr id="164" name="角丸四角形 163"/>
          <p:cNvSpPr/>
          <p:nvPr/>
        </p:nvSpPr>
        <p:spPr bwMode="auto">
          <a:xfrm>
            <a:off x="5793099" y="6263778"/>
            <a:ext cx="2895600" cy="220609"/>
          </a:xfrm>
          <a:prstGeom prst="roundRect">
            <a:avLst>
              <a:gd name="adj" fmla="val 0"/>
            </a:avLst>
          </a:prstGeom>
          <a:solidFill>
            <a:srgbClr val="00800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dirty="0" smtClean="0">
                <a:ln>
                  <a:noFill/>
                </a:ln>
                <a:solidFill>
                  <a:schemeClr val="bg1"/>
                </a:solidFill>
                <a:effectLst/>
                <a:latin typeface="Arial"/>
                <a:ea typeface="HGP創英角ｺﾞｼｯｸUB" pitchFamily="50" charset="-128"/>
                <a:cs typeface="Arial"/>
              </a:rPr>
              <a:t>SDN(Software-Defined Networking)</a:t>
            </a:r>
            <a:endParaRPr kumimoji="0" lang="ja-JP" altLang="en-US" sz="1050" b="0" i="0" u="none" strike="noStrike" cap="none" normalizeH="0" baseline="0" dirty="0" smtClean="0">
              <a:ln>
                <a:noFill/>
              </a:ln>
              <a:solidFill>
                <a:schemeClr val="bg1"/>
              </a:solidFill>
              <a:effectLst/>
              <a:latin typeface="Arial"/>
              <a:ea typeface="HGP創英角ｺﾞｼｯｸUB" pitchFamily="50" charset="-128"/>
              <a:cs typeface="Arial"/>
            </a:endParaRPr>
          </a:p>
        </p:txBody>
      </p:sp>
      <p:cxnSp>
        <p:nvCxnSpPr>
          <p:cNvPr id="185" name="カギ線コネクタ 184"/>
          <p:cNvCxnSpPr>
            <a:stCxn id="158" idx="2"/>
            <a:endCxn id="163" idx="1"/>
          </p:cNvCxnSpPr>
          <p:nvPr/>
        </p:nvCxnSpPr>
        <p:spPr bwMode="auto">
          <a:xfrm rot="16200000" flipH="1">
            <a:off x="5354237" y="5684261"/>
            <a:ext cx="144173" cy="7434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90" name="カギ線コネクタ 189"/>
          <p:cNvCxnSpPr>
            <a:stCxn id="158" idx="2"/>
            <a:endCxn id="164" idx="1"/>
          </p:cNvCxnSpPr>
          <p:nvPr/>
        </p:nvCxnSpPr>
        <p:spPr bwMode="auto">
          <a:xfrm rot="16200000" flipH="1">
            <a:off x="5228758" y="5809741"/>
            <a:ext cx="390183" cy="7385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72" name="角丸四角形 171"/>
          <p:cNvSpPr/>
          <p:nvPr/>
        </p:nvSpPr>
        <p:spPr bwMode="auto">
          <a:xfrm>
            <a:off x="5792815" y="5052566"/>
            <a:ext cx="2895600" cy="220609"/>
          </a:xfrm>
          <a:prstGeom prst="roundRect">
            <a:avLst>
              <a:gd name="adj" fmla="val 0"/>
            </a:avLst>
          </a:prstGeom>
          <a:solidFill>
            <a:schemeClr val="accent6">
              <a:lumMod val="75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050" dirty="0">
                <a:solidFill>
                  <a:schemeClr val="bg1"/>
                </a:solidFill>
                <a:latin typeface="HGP創英角ｺﾞｼｯｸUB" pitchFamily="50" charset="-128"/>
                <a:ea typeface="HGP創英角ｺﾞｼｯｸUB" pitchFamily="50" charset="-128"/>
              </a:rPr>
              <a:t>ブロック・レベル</a:t>
            </a:r>
            <a:r>
              <a:rPr kumimoji="0" lang="ja-JP" altLang="en-US" sz="105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の仮想化</a:t>
            </a:r>
          </a:p>
        </p:txBody>
      </p:sp>
      <p:sp>
        <p:nvSpPr>
          <p:cNvPr id="174" name="角丸四角形 173"/>
          <p:cNvSpPr/>
          <p:nvPr/>
        </p:nvSpPr>
        <p:spPr bwMode="auto">
          <a:xfrm>
            <a:off x="5798048" y="5306567"/>
            <a:ext cx="2895600" cy="220609"/>
          </a:xfrm>
          <a:prstGeom prst="roundRect">
            <a:avLst>
              <a:gd name="adj" fmla="val 0"/>
            </a:avLst>
          </a:prstGeom>
          <a:solidFill>
            <a:schemeClr val="accent6">
              <a:lumMod val="75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ファイル・レベルの仮想化</a:t>
            </a:r>
          </a:p>
        </p:txBody>
      </p:sp>
      <p:cxnSp>
        <p:nvCxnSpPr>
          <p:cNvPr id="175" name="カギ線コネクタ 174"/>
          <p:cNvCxnSpPr>
            <a:stCxn id="157" idx="2"/>
            <a:endCxn id="172" idx="1"/>
          </p:cNvCxnSpPr>
          <p:nvPr/>
        </p:nvCxnSpPr>
        <p:spPr bwMode="auto">
          <a:xfrm rot="16200000" flipH="1">
            <a:off x="5357971" y="4728026"/>
            <a:ext cx="144173" cy="725516"/>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77" name="カギ線コネクタ 176"/>
          <p:cNvCxnSpPr>
            <a:stCxn id="157" idx="2"/>
            <a:endCxn id="174" idx="1"/>
          </p:cNvCxnSpPr>
          <p:nvPr/>
        </p:nvCxnSpPr>
        <p:spPr bwMode="auto">
          <a:xfrm rot="16200000" flipH="1">
            <a:off x="5233586" y="4852410"/>
            <a:ext cx="398174" cy="7307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35" name="角丸四角形 34"/>
          <p:cNvSpPr/>
          <p:nvPr/>
        </p:nvSpPr>
        <p:spPr bwMode="auto">
          <a:xfrm>
            <a:off x="5811748" y="4095831"/>
            <a:ext cx="2895600" cy="220609"/>
          </a:xfrm>
          <a:prstGeom prst="roundRect">
            <a:avLst>
              <a:gd name="adj" fmla="val 0"/>
            </a:avLst>
          </a:prstGeom>
          <a:solidFill>
            <a:schemeClr val="tx2">
              <a:lumMod val="60000"/>
              <a:lumOff val="40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a:solidFill>
                  <a:schemeClr val="bg1"/>
                </a:solidFill>
                <a:latin typeface="HGP創英角ｺﾞｼｯｸUB" pitchFamily="50" charset="-128"/>
                <a:ea typeface="HGP創英角ｺﾞｼｯｸUB" pitchFamily="50" charset="-128"/>
              </a:rPr>
              <a:t>画面転送方式</a:t>
            </a:r>
          </a:p>
        </p:txBody>
      </p:sp>
      <p:sp>
        <p:nvSpPr>
          <p:cNvPr id="36" name="角丸四角形 35"/>
          <p:cNvSpPr/>
          <p:nvPr/>
        </p:nvSpPr>
        <p:spPr bwMode="auto">
          <a:xfrm>
            <a:off x="5811748" y="4349832"/>
            <a:ext cx="2895600" cy="220609"/>
          </a:xfrm>
          <a:prstGeom prst="roundRect">
            <a:avLst>
              <a:gd name="adj" fmla="val 0"/>
            </a:avLst>
          </a:prstGeom>
          <a:solidFill>
            <a:schemeClr val="tx2">
              <a:lumMod val="60000"/>
              <a:lumOff val="40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ストリーミング方式</a:t>
            </a:r>
            <a:endParaRPr lang="ja-JP" altLang="en-US" sz="1050" dirty="0">
              <a:solidFill>
                <a:schemeClr val="bg1"/>
              </a:solidFill>
              <a:latin typeface="HGP創英角ｺﾞｼｯｸUB" pitchFamily="50" charset="-128"/>
              <a:ea typeface="HGP創英角ｺﾞｼｯｸUB" pitchFamily="50" charset="-128"/>
            </a:endParaRPr>
          </a:p>
        </p:txBody>
      </p:sp>
      <p:cxnSp>
        <p:nvCxnSpPr>
          <p:cNvPr id="37" name="カギ線コネクタ 36"/>
          <p:cNvCxnSpPr>
            <a:stCxn id="168" idx="2"/>
            <a:endCxn id="35" idx="1"/>
          </p:cNvCxnSpPr>
          <p:nvPr/>
        </p:nvCxnSpPr>
        <p:spPr bwMode="auto">
          <a:xfrm rot="16200000" flipH="1">
            <a:off x="5367437" y="3761824"/>
            <a:ext cx="144173" cy="7444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38" name="カギ線コネクタ 37"/>
          <p:cNvCxnSpPr>
            <a:stCxn id="168" idx="2"/>
            <a:endCxn id="36" idx="1"/>
          </p:cNvCxnSpPr>
          <p:nvPr/>
        </p:nvCxnSpPr>
        <p:spPr bwMode="auto">
          <a:xfrm rot="16200000" flipH="1">
            <a:off x="5240436" y="3888825"/>
            <a:ext cx="398174" cy="7444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65" name="角丸四角形 64"/>
          <p:cNvSpPr/>
          <p:nvPr/>
        </p:nvSpPr>
        <p:spPr bwMode="auto">
          <a:xfrm>
            <a:off x="5812606" y="3147087"/>
            <a:ext cx="2895600" cy="220609"/>
          </a:xfrm>
          <a:prstGeom prst="roundRect">
            <a:avLst>
              <a:gd name="adj" fmla="val 0"/>
            </a:avLst>
          </a:prstGeom>
          <a:solidFill>
            <a:srgbClr val="3366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アプリケーション方式</a:t>
            </a:r>
            <a:endParaRPr lang="ja-JP" altLang="en-US" sz="1050" dirty="0">
              <a:solidFill>
                <a:schemeClr val="bg1"/>
              </a:solidFill>
              <a:latin typeface="HGP創英角ｺﾞｼｯｸUB" pitchFamily="50" charset="-128"/>
              <a:ea typeface="HGP創英角ｺﾞｼｯｸUB" pitchFamily="50" charset="-128"/>
            </a:endParaRPr>
          </a:p>
        </p:txBody>
      </p:sp>
      <p:sp>
        <p:nvSpPr>
          <p:cNvPr id="66" name="角丸四角形 65"/>
          <p:cNvSpPr/>
          <p:nvPr/>
        </p:nvSpPr>
        <p:spPr bwMode="auto">
          <a:xfrm>
            <a:off x="5812606" y="3401088"/>
            <a:ext cx="2895600" cy="220609"/>
          </a:xfrm>
          <a:prstGeom prst="roundRect">
            <a:avLst>
              <a:gd name="adj" fmla="val 0"/>
            </a:avLst>
          </a:prstGeom>
          <a:solidFill>
            <a:srgbClr val="3366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ストリーミング方式</a:t>
            </a:r>
            <a:endParaRPr lang="ja-JP" altLang="en-US" sz="1050" dirty="0">
              <a:solidFill>
                <a:schemeClr val="bg1"/>
              </a:solidFill>
              <a:latin typeface="HGP創英角ｺﾞｼｯｸUB" pitchFamily="50" charset="-128"/>
              <a:ea typeface="HGP創英角ｺﾞｼｯｸUB" pitchFamily="50" charset="-128"/>
            </a:endParaRPr>
          </a:p>
        </p:txBody>
      </p:sp>
      <p:cxnSp>
        <p:nvCxnSpPr>
          <p:cNvPr id="67" name="カギ線コネクタ 66"/>
          <p:cNvCxnSpPr>
            <a:stCxn id="155" idx="2"/>
            <a:endCxn id="65" idx="1"/>
          </p:cNvCxnSpPr>
          <p:nvPr/>
        </p:nvCxnSpPr>
        <p:spPr bwMode="auto">
          <a:xfrm rot="16200000" flipH="1">
            <a:off x="5367866" y="2812651"/>
            <a:ext cx="144173" cy="745307"/>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68" name="カギ線コネクタ 67"/>
          <p:cNvCxnSpPr>
            <a:stCxn id="155" idx="2"/>
            <a:endCxn id="66" idx="1"/>
          </p:cNvCxnSpPr>
          <p:nvPr/>
        </p:nvCxnSpPr>
        <p:spPr bwMode="auto">
          <a:xfrm rot="16200000" flipH="1">
            <a:off x="5240865" y="2939652"/>
            <a:ext cx="398174" cy="745307"/>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47" name="角丸四角形 46"/>
          <p:cNvSpPr/>
          <p:nvPr/>
        </p:nvSpPr>
        <p:spPr bwMode="auto">
          <a:xfrm>
            <a:off x="5791199" y="1283943"/>
            <a:ext cx="2895600" cy="220609"/>
          </a:xfrm>
          <a:prstGeom prst="roundRect">
            <a:avLst>
              <a:gd name="adj" fmla="val 0"/>
            </a:avLst>
          </a:prstGeom>
          <a:solidFill>
            <a:srgbClr val="00009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ハイパーバイザー方式</a:t>
            </a:r>
            <a:endParaRPr lang="ja-JP" altLang="en-US" sz="1050" dirty="0">
              <a:solidFill>
                <a:schemeClr val="bg1"/>
              </a:solidFill>
              <a:latin typeface="HGP創英角ｺﾞｼｯｸUB" pitchFamily="50" charset="-128"/>
              <a:ea typeface="HGP創英角ｺﾞｼｯｸUB" pitchFamily="50" charset="-128"/>
            </a:endParaRPr>
          </a:p>
        </p:txBody>
      </p:sp>
      <p:sp>
        <p:nvSpPr>
          <p:cNvPr id="48" name="角丸四角形 47"/>
          <p:cNvSpPr/>
          <p:nvPr/>
        </p:nvSpPr>
        <p:spPr bwMode="auto">
          <a:xfrm>
            <a:off x="5791199" y="1529953"/>
            <a:ext cx="2895600" cy="220609"/>
          </a:xfrm>
          <a:prstGeom prst="roundRect">
            <a:avLst>
              <a:gd name="adj" fmla="val 0"/>
            </a:avLst>
          </a:prstGeom>
          <a:solidFill>
            <a:srgbClr val="00009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コンテナ方式</a:t>
            </a:r>
            <a:r>
              <a:rPr lang="en-US" altLang="ja-JP" sz="1050" dirty="0" smtClean="0">
                <a:solidFill>
                  <a:schemeClr val="bg1"/>
                </a:solidFill>
                <a:latin typeface="HGP創英角ｺﾞｼｯｸUB" pitchFamily="50" charset="-128"/>
                <a:ea typeface="HGP創英角ｺﾞｼｯｸUB" pitchFamily="50" charset="-128"/>
              </a:rPr>
              <a:t>/OS</a:t>
            </a:r>
            <a:r>
              <a:rPr lang="ja-JP" altLang="en-US" sz="1050" dirty="0" smtClean="0">
                <a:solidFill>
                  <a:schemeClr val="bg1"/>
                </a:solidFill>
                <a:latin typeface="HGP創英角ｺﾞｼｯｸUB" pitchFamily="50" charset="-128"/>
                <a:ea typeface="HGP創英角ｺﾞｼｯｸUB" pitchFamily="50" charset="-128"/>
              </a:rPr>
              <a:t>の仮想化</a:t>
            </a:r>
            <a:endParaRPr lang="ja-JP" altLang="en-US" sz="1050" dirty="0">
              <a:solidFill>
                <a:schemeClr val="bg1"/>
              </a:solidFill>
              <a:latin typeface="HGP創英角ｺﾞｼｯｸUB" pitchFamily="50" charset="-128"/>
              <a:ea typeface="HGP創英角ｺﾞｼｯｸUB" pitchFamily="50" charset="-128"/>
            </a:endParaRPr>
          </a:p>
        </p:txBody>
      </p:sp>
      <p:cxnSp>
        <p:nvCxnSpPr>
          <p:cNvPr id="49" name="カギ線コネクタ 48"/>
          <p:cNvCxnSpPr>
            <a:stCxn id="154" idx="2"/>
            <a:endCxn id="47" idx="1"/>
          </p:cNvCxnSpPr>
          <p:nvPr/>
        </p:nvCxnSpPr>
        <p:spPr bwMode="auto">
          <a:xfrm rot="16200000" flipH="1">
            <a:off x="5357163" y="960211"/>
            <a:ext cx="144173"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50" name="カギ線コネクタ 49"/>
          <p:cNvCxnSpPr>
            <a:stCxn id="154" idx="2"/>
            <a:endCxn id="48" idx="1"/>
          </p:cNvCxnSpPr>
          <p:nvPr/>
        </p:nvCxnSpPr>
        <p:spPr bwMode="auto">
          <a:xfrm rot="16200000" flipH="1">
            <a:off x="5234158" y="1083216"/>
            <a:ext cx="390183"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07" name="角丸四角形 106"/>
          <p:cNvSpPr/>
          <p:nvPr/>
        </p:nvSpPr>
        <p:spPr bwMode="auto">
          <a:xfrm>
            <a:off x="5791200" y="2214325"/>
            <a:ext cx="2895600" cy="220609"/>
          </a:xfrm>
          <a:prstGeom prst="roundRect">
            <a:avLst>
              <a:gd name="adj" fmla="val 0"/>
            </a:avLst>
          </a:prstGeom>
          <a:solidFill>
            <a:srgbClr val="0000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仮想</a:t>
            </a:r>
            <a:r>
              <a:rPr lang="en-US" altLang="ja-JP" sz="1050" dirty="0" smtClean="0">
                <a:solidFill>
                  <a:schemeClr val="bg1"/>
                </a:solidFill>
                <a:latin typeface="HGP創英角ｺﾞｼｯｸUB" pitchFamily="50" charset="-128"/>
                <a:ea typeface="HGP創英角ｺﾞｼｯｸUB" pitchFamily="50" charset="-128"/>
              </a:rPr>
              <a:t>PC</a:t>
            </a:r>
            <a:r>
              <a:rPr lang="ja-JP" altLang="en-US" sz="1050" dirty="0" smtClean="0">
                <a:solidFill>
                  <a:schemeClr val="bg1"/>
                </a:solidFill>
                <a:latin typeface="HGP創英角ｺﾞｼｯｸUB" pitchFamily="50" charset="-128"/>
                <a:ea typeface="HGP創英角ｺﾞｼｯｸUB" pitchFamily="50" charset="-128"/>
              </a:rPr>
              <a:t>方式</a:t>
            </a:r>
            <a:endParaRPr lang="ja-JP" altLang="en-US" sz="1050" dirty="0">
              <a:solidFill>
                <a:schemeClr val="bg1"/>
              </a:solidFill>
              <a:latin typeface="HGP創英角ｺﾞｼｯｸUB" pitchFamily="50" charset="-128"/>
              <a:ea typeface="HGP創英角ｺﾞｼｯｸUB" pitchFamily="50" charset="-128"/>
            </a:endParaRPr>
          </a:p>
        </p:txBody>
      </p:sp>
      <p:sp>
        <p:nvSpPr>
          <p:cNvPr id="108" name="角丸四角形 107"/>
          <p:cNvSpPr/>
          <p:nvPr/>
        </p:nvSpPr>
        <p:spPr bwMode="auto">
          <a:xfrm>
            <a:off x="5791200" y="2460335"/>
            <a:ext cx="2895600" cy="220609"/>
          </a:xfrm>
          <a:prstGeom prst="roundRect">
            <a:avLst>
              <a:gd name="adj" fmla="val 0"/>
            </a:avLst>
          </a:prstGeom>
          <a:solidFill>
            <a:srgbClr val="0000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ブレード</a:t>
            </a:r>
            <a:r>
              <a:rPr lang="en-US" altLang="ja-JP" sz="1050" dirty="0" smtClean="0">
                <a:solidFill>
                  <a:schemeClr val="bg1"/>
                </a:solidFill>
                <a:latin typeface="HGP創英角ｺﾞｼｯｸUB" pitchFamily="50" charset="-128"/>
                <a:ea typeface="HGP創英角ｺﾞｼｯｸUB" pitchFamily="50" charset="-128"/>
              </a:rPr>
              <a:t>PC</a:t>
            </a:r>
            <a:r>
              <a:rPr lang="ja-JP" altLang="en-US" sz="1050" dirty="0" smtClean="0">
                <a:solidFill>
                  <a:schemeClr val="bg1"/>
                </a:solidFill>
                <a:latin typeface="HGP創英角ｺﾞｼｯｸUB" pitchFamily="50" charset="-128"/>
                <a:ea typeface="HGP創英角ｺﾞｼｯｸUB" pitchFamily="50" charset="-128"/>
              </a:rPr>
              <a:t>方式</a:t>
            </a:r>
            <a:endParaRPr lang="ja-JP" altLang="en-US" sz="1050" dirty="0">
              <a:solidFill>
                <a:schemeClr val="bg1"/>
              </a:solidFill>
              <a:latin typeface="HGP創英角ｺﾞｼｯｸUB" pitchFamily="50" charset="-128"/>
              <a:ea typeface="HGP創英角ｺﾞｼｯｸUB" pitchFamily="50" charset="-128"/>
            </a:endParaRPr>
          </a:p>
        </p:txBody>
      </p:sp>
      <p:cxnSp>
        <p:nvCxnSpPr>
          <p:cNvPr id="109" name="カギ線コネクタ 108"/>
          <p:cNvCxnSpPr>
            <a:stCxn id="32" idx="2"/>
            <a:endCxn id="107" idx="1"/>
          </p:cNvCxnSpPr>
          <p:nvPr/>
        </p:nvCxnSpPr>
        <p:spPr bwMode="auto">
          <a:xfrm rot="16200000" flipH="1">
            <a:off x="5358116" y="1891545"/>
            <a:ext cx="142269"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10" name="カギ線コネクタ 109"/>
          <p:cNvCxnSpPr>
            <a:stCxn id="32" idx="2"/>
            <a:endCxn id="108" idx="1"/>
          </p:cNvCxnSpPr>
          <p:nvPr/>
        </p:nvCxnSpPr>
        <p:spPr bwMode="auto">
          <a:xfrm rot="16200000" flipH="1">
            <a:off x="5235111" y="2014550"/>
            <a:ext cx="388279"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Tree>
    <p:extLst>
      <p:ext uri="{BB962C8B-B14F-4D97-AF65-F5344CB8AC3E}">
        <p14:creationId xmlns:p14="http://schemas.microsoft.com/office/powerpoint/2010/main" val="15432804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サーバー仮想化</a:t>
            </a:r>
            <a:endParaRPr kumimoji="1" lang="ja-JP" altLang="en-US" dirty="0"/>
          </a:p>
        </p:txBody>
      </p:sp>
      <p:sp>
        <p:nvSpPr>
          <p:cNvPr id="3" name="スライド番号プレースホルダー 2"/>
          <p:cNvSpPr>
            <a:spLocks noGrp="1"/>
          </p:cNvSpPr>
          <p:nvPr>
            <p:ph type="sldNum" sz="quarter" idx="12"/>
          </p:nvPr>
        </p:nvSpPr>
        <p:spPr>
          <a:effectLst>
            <a:outerShdw blurRad="50800" dist="38100" dir="2700000" algn="tl" rotWithShape="0">
              <a:prstClr val="black">
                <a:alpha val="40000"/>
              </a:prstClr>
            </a:outerShdw>
          </a:effectLst>
        </p:spPr>
        <p:txBody>
          <a:bodyPr/>
          <a:lstStyle/>
          <a:p>
            <a:fld id="{8FF8CC5D-A65D-5946-99B5-645367A967AD}" type="slidenum">
              <a:rPr kumimoji="1" lang="ja-JP" altLang="en-US" smtClean="0"/>
              <a:t>14</a:t>
            </a:fld>
            <a:endParaRPr kumimoji="1" lang="ja-JP" altLang="en-US"/>
          </a:p>
        </p:txBody>
      </p:sp>
      <p:sp>
        <p:nvSpPr>
          <p:cNvPr id="6" name="正方形/長方形 5"/>
          <p:cNvSpPr/>
          <p:nvPr/>
        </p:nvSpPr>
        <p:spPr>
          <a:xfrm>
            <a:off x="884764" y="1956862"/>
            <a:ext cx="1049865" cy="328198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960962" y="3050987"/>
            <a:ext cx="916709" cy="38662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1028557" y="4844395"/>
            <a:ext cx="825867" cy="400110"/>
          </a:xfrm>
          <a:prstGeom prst="rect">
            <a:avLst/>
          </a:prstGeom>
          <a:noFill/>
          <a:ln>
            <a:noFill/>
          </a:ln>
        </p:spPr>
        <p:txBody>
          <a:bodyPr wrap="none" rtlCol="0">
            <a:spAutoFit/>
          </a:bodyPr>
          <a:lstStyle/>
          <a:p>
            <a:pPr algn="ctr"/>
            <a:r>
              <a:rPr kumimoji="1" lang="ja-JP" altLang="en-US" sz="1200" dirty="0" smtClean="0">
                <a:solidFill>
                  <a:srgbClr val="FFFFFF"/>
                </a:solidFill>
              </a:rPr>
              <a:t>サーバー</a:t>
            </a:r>
            <a:endParaRPr kumimoji="1" lang="en-US" altLang="ja-JP" sz="1200" dirty="0" smtClean="0">
              <a:solidFill>
                <a:srgbClr val="FFFFFF"/>
              </a:solidFill>
            </a:endParaRPr>
          </a:p>
          <a:p>
            <a:pPr algn="ctr"/>
            <a:r>
              <a:rPr lang="ja-JP" altLang="en-US" sz="800" dirty="0" smtClean="0">
                <a:solidFill>
                  <a:srgbClr val="FFFFFF"/>
                </a:solidFill>
              </a:rPr>
              <a:t>（ハードウェア）</a:t>
            </a:r>
            <a:endParaRPr kumimoji="1" lang="ja-JP" altLang="en-US" sz="800" dirty="0">
              <a:solidFill>
                <a:srgbClr val="FFFFFF"/>
              </a:solidFill>
            </a:endParaRPr>
          </a:p>
        </p:txBody>
      </p:sp>
      <p:sp>
        <p:nvSpPr>
          <p:cNvPr id="16" name="正方形/長方形 15"/>
          <p:cNvSpPr/>
          <p:nvPr/>
        </p:nvSpPr>
        <p:spPr>
          <a:xfrm>
            <a:off x="960962" y="2550492"/>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17" name="正方形/長方形 16"/>
          <p:cNvSpPr/>
          <p:nvPr/>
        </p:nvSpPr>
        <p:spPr>
          <a:xfrm>
            <a:off x="960962" y="2049997"/>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989460" y="1956862"/>
            <a:ext cx="1049865" cy="328198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2065658" y="3050987"/>
            <a:ext cx="916709" cy="38662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2065658" y="2550492"/>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2" name="正方形/長方形 21"/>
          <p:cNvSpPr/>
          <p:nvPr/>
        </p:nvSpPr>
        <p:spPr>
          <a:xfrm>
            <a:off x="2065658" y="2049997"/>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3096815" y="1956862"/>
            <a:ext cx="1049865" cy="328198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3173013" y="3050987"/>
            <a:ext cx="916709" cy="38662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3173013" y="2550492"/>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7" name="正方形/長方形 26"/>
          <p:cNvSpPr/>
          <p:nvPr/>
        </p:nvSpPr>
        <p:spPr>
          <a:xfrm>
            <a:off x="3173013" y="2049997"/>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56" name="正方形/長方形 55"/>
          <p:cNvSpPr/>
          <p:nvPr/>
        </p:nvSpPr>
        <p:spPr>
          <a:xfrm>
            <a:off x="4728630" y="2191910"/>
            <a:ext cx="3776134" cy="3046938"/>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正方形/長方形 78"/>
          <p:cNvSpPr/>
          <p:nvPr/>
        </p:nvSpPr>
        <p:spPr>
          <a:xfrm>
            <a:off x="4847163" y="2067528"/>
            <a:ext cx="3581400" cy="231169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正方形/長方形 79"/>
          <p:cNvSpPr/>
          <p:nvPr/>
        </p:nvSpPr>
        <p:spPr>
          <a:xfrm>
            <a:off x="4999564" y="1932424"/>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正方形/長方形 80"/>
          <p:cNvSpPr/>
          <p:nvPr/>
        </p:nvSpPr>
        <p:spPr>
          <a:xfrm>
            <a:off x="5075762" y="3026549"/>
            <a:ext cx="916709" cy="38662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2" name="テキスト ボックス 81"/>
          <p:cNvSpPr txBox="1"/>
          <p:nvPr/>
        </p:nvSpPr>
        <p:spPr>
          <a:xfrm>
            <a:off x="6049429" y="4941082"/>
            <a:ext cx="1127232" cy="307777"/>
          </a:xfrm>
          <a:prstGeom prst="rect">
            <a:avLst/>
          </a:prstGeom>
          <a:noFill/>
        </p:spPr>
        <p:txBody>
          <a:bodyPr wrap="none" rtlCol="0">
            <a:spAutoFit/>
          </a:bodyPr>
          <a:lstStyle/>
          <a:p>
            <a:pPr algn="ctr"/>
            <a:r>
              <a:rPr kumimoji="1" lang="ja-JP" altLang="en-US" sz="1400" dirty="0" smtClean="0">
                <a:solidFill>
                  <a:srgbClr val="FFFFFF"/>
                </a:solidFill>
              </a:rPr>
              <a:t>ハードウェア</a:t>
            </a:r>
            <a:endParaRPr kumimoji="1" lang="ja-JP" altLang="en-US" sz="1400" dirty="0">
              <a:solidFill>
                <a:srgbClr val="FFFFFF"/>
              </a:solidFill>
            </a:endParaRPr>
          </a:p>
        </p:txBody>
      </p:sp>
      <p:sp>
        <p:nvSpPr>
          <p:cNvPr id="83" name="テキスト ボックス 82"/>
          <p:cNvSpPr txBox="1"/>
          <p:nvPr/>
        </p:nvSpPr>
        <p:spPr>
          <a:xfrm>
            <a:off x="5958886" y="4102227"/>
            <a:ext cx="1349648" cy="276999"/>
          </a:xfrm>
          <a:prstGeom prst="rect">
            <a:avLst/>
          </a:prstGeom>
          <a:noFill/>
        </p:spPr>
        <p:txBody>
          <a:bodyPr wrap="none" rtlCol="0">
            <a:spAutoFit/>
          </a:bodyPr>
          <a:lstStyle/>
          <a:p>
            <a:pPr algn="ctr"/>
            <a:r>
              <a:rPr kumimoji="1" lang="ja-JP" altLang="en-US" sz="1200" dirty="0" smtClean="0">
                <a:solidFill>
                  <a:srgbClr val="FFFFFF"/>
                </a:solidFill>
              </a:rPr>
              <a:t>ハイパーバイザー</a:t>
            </a:r>
            <a:endParaRPr kumimoji="1" lang="ja-JP" altLang="en-US" sz="1200" dirty="0">
              <a:solidFill>
                <a:srgbClr val="FFFFFF"/>
              </a:solidFill>
            </a:endParaRPr>
          </a:p>
        </p:txBody>
      </p:sp>
      <p:sp>
        <p:nvSpPr>
          <p:cNvPr id="84" name="テキスト ボックス 83"/>
          <p:cNvSpPr txBox="1"/>
          <p:nvPr/>
        </p:nvSpPr>
        <p:spPr>
          <a:xfrm>
            <a:off x="5030512" y="3868952"/>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85" name="正方形/長方形 84"/>
          <p:cNvSpPr/>
          <p:nvPr/>
        </p:nvSpPr>
        <p:spPr>
          <a:xfrm>
            <a:off x="5075762" y="2526054"/>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86" name="正方形/長方形 85"/>
          <p:cNvSpPr/>
          <p:nvPr/>
        </p:nvSpPr>
        <p:spPr>
          <a:xfrm>
            <a:off x="5075762" y="2025559"/>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87" name="正方形/長方形 86"/>
          <p:cNvSpPr/>
          <p:nvPr/>
        </p:nvSpPr>
        <p:spPr>
          <a:xfrm>
            <a:off x="6104260" y="1932424"/>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正方形/長方形 87"/>
          <p:cNvSpPr/>
          <p:nvPr/>
        </p:nvSpPr>
        <p:spPr>
          <a:xfrm>
            <a:off x="6180458" y="3026549"/>
            <a:ext cx="916709" cy="38662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9" name="テキスト ボックス 88"/>
          <p:cNvSpPr txBox="1"/>
          <p:nvPr/>
        </p:nvSpPr>
        <p:spPr>
          <a:xfrm>
            <a:off x="6135208" y="3868952"/>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90" name="正方形/長方形 89"/>
          <p:cNvSpPr/>
          <p:nvPr/>
        </p:nvSpPr>
        <p:spPr>
          <a:xfrm>
            <a:off x="6180458" y="2526054"/>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91" name="正方形/長方形 90"/>
          <p:cNvSpPr/>
          <p:nvPr/>
        </p:nvSpPr>
        <p:spPr>
          <a:xfrm>
            <a:off x="6180458" y="2025559"/>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92" name="正方形/長方形 91"/>
          <p:cNvSpPr/>
          <p:nvPr/>
        </p:nvSpPr>
        <p:spPr>
          <a:xfrm>
            <a:off x="7211615" y="1932424"/>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正方形/長方形 92"/>
          <p:cNvSpPr/>
          <p:nvPr/>
        </p:nvSpPr>
        <p:spPr>
          <a:xfrm>
            <a:off x="7287813" y="3026549"/>
            <a:ext cx="916709" cy="38662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94" name="テキスト ボックス 93"/>
          <p:cNvSpPr txBox="1"/>
          <p:nvPr/>
        </p:nvSpPr>
        <p:spPr>
          <a:xfrm>
            <a:off x="7242563" y="3868952"/>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95" name="正方形/長方形 94"/>
          <p:cNvSpPr/>
          <p:nvPr/>
        </p:nvSpPr>
        <p:spPr>
          <a:xfrm>
            <a:off x="7287813" y="2526054"/>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96" name="正方形/長方形 95"/>
          <p:cNvSpPr/>
          <p:nvPr/>
        </p:nvSpPr>
        <p:spPr>
          <a:xfrm>
            <a:off x="7287813" y="2025559"/>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03" name="フローチャート: 磁気ディスク 102"/>
          <p:cNvSpPr/>
          <p:nvPr/>
        </p:nvSpPr>
        <p:spPr>
          <a:xfrm>
            <a:off x="5930534" y="4485628"/>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4" name="正方形/長方形 103"/>
          <p:cNvSpPr/>
          <p:nvPr/>
        </p:nvSpPr>
        <p:spPr>
          <a:xfrm>
            <a:off x="5302809" y="4742000"/>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05" name="正方形/長方形 104"/>
          <p:cNvSpPr/>
          <p:nvPr/>
        </p:nvSpPr>
        <p:spPr>
          <a:xfrm>
            <a:off x="5302809" y="4485627"/>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06" name="フローチャート: 磁気ディスク 105"/>
          <p:cNvSpPr/>
          <p:nvPr/>
        </p:nvSpPr>
        <p:spPr>
          <a:xfrm>
            <a:off x="5586921" y="3480708"/>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7" name="正方形/長方形 106"/>
          <p:cNvSpPr/>
          <p:nvPr/>
        </p:nvSpPr>
        <p:spPr>
          <a:xfrm>
            <a:off x="5074688" y="367674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08" name="正方形/長方形 107"/>
          <p:cNvSpPr/>
          <p:nvPr/>
        </p:nvSpPr>
        <p:spPr>
          <a:xfrm>
            <a:off x="5074688" y="348070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09" name="フローチャート: 磁気ディスク 108"/>
          <p:cNvSpPr/>
          <p:nvPr/>
        </p:nvSpPr>
        <p:spPr>
          <a:xfrm>
            <a:off x="6740492" y="3480708"/>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0" name="正方形/長方形 109"/>
          <p:cNvSpPr/>
          <p:nvPr/>
        </p:nvSpPr>
        <p:spPr>
          <a:xfrm>
            <a:off x="6228259" y="367674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1" name="正方形/長方形 110"/>
          <p:cNvSpPr/>
          <p:nvPr/>
        </p:nvSpPr>
        <p:spPr>
          <a:xfrm>
            <a:off x="6228259" y="348070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12" name="フローチャート: 磁気ディスク 111"/>
          <p:cNvSpPr/>
          <p:nvPr/>
        </p:nvSpPr>
        <p:spPr>
          <a:xfrm>
            <a:off x="7798972" y="3480708"/>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3" name="正方形/長方形 112"/>
          <p:cNvSpPr/>
          <p:nvPr/>
        </p:nvSpPr>
        <p:spPr>
          <a:xfrm>
            <a:off x="7286739" y="367674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4" name="正方形/長方形 113"/>
          <p:cNvSpPr/>
          <p:nvPr/>
        </p:nvSpPr>
        <p:spPr>
          <a:xfrm>
            <a:off x="7286739" y="348070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15" name="テキスト ボックス 114"/>
          <p:cNvSpPr txBox="1"/>
          <p:nvPr/>
        </p:nvSpPr>
        <p:spPr>
          <a:xfrm>
            <a:off x="2143982" y="4844395"/>
            <a:ext cx="825867" cy="400110"/>
          </a:xfrm>
          <a:prstGeom prst="rect">
            <a:avLst/>
          </a:prstGeom>
          <a:noFill/>
          <a:ln>
            <a:noFill/>
          </a:ln>
        </p:spPr>
        <p:txBody>
          <a:bodyPr wrap="none" rtlCol="0">
            <a:spAutoFit/>
          </a:bodyPr>
          <a:lstStyle/>
          <a:p>
            <a:pPr algn="ctr"/>
            <a:r>
              <a:rPr kumimoji="1" lang="ja-JP" altLang="en-US" sz="1200" dirty="0" smtClean="0">
                <a:solidFill>
                  <a:srgbClr val="FFFFFF"/>
                </a:solidFill>
              </a:rPr>
              <a:t>サーバー</a:t>
            </a:r>
            <a:endParaRPr kumimoji="1" lang="en-US" altLang="ja-JP" sz="1200" dirty="0" smtClean="0">
              <a:solidFill>
                <a:srgbClr val="FFFFFF"/>
              </a:solidFill>
            </a:endParaRPr>
          </a:p>
          <a:p>
            <a:pPr algn="ctr"/>
            <a:r>
              <a:rPr lang="ja-JP" altLang="en-US" sz="800" dirty="0" smtClean="0">
                <a:solidFill>
                  <a:srgbClr val="FFFFFF"/>
                </a:solidFill>
              </a:rPr>
              <a:t>（ハードウェア）</a:t>
            </a:r>
            <a:endParaRPr kumimoji="1" lang="ja-JP" altLang="en-US" sz="800" dirty="0">
              <a:solidFill>
                <a:srgbClr val="FFFFFF"/>
              </a:solidFill>
            </a:endParaRPr>
          </a:p>
        </p:txBody>
      </p:sp>
      <p:sp>
        <p:nvSpPr>
          <p:cNvPr id="116" name="テキスト ボックス 115"/>
          <p:cNvSpPr txBox="1"/>
          <p:nvPr/>
        </p:nvSpPr>
        <p:spPr>
          <a:xfrm>
            <a:off x="3231911" y="4823623"/>
            <a:ext cx="825867" cy="400110"/>
          </a:xfrm>
          <a:prstGeom prst="rect">
            <a:avLst/>
          </a:prstGeom>
          <a:noFill/>
          <a:ln>
            <a:noFill/>
          </a:ln>
        </p:spPr>
        <p:txBody>
          <a:bodyPr wrap="none" rtlCol="0">
            <a:spAutoFit/>
          </a:bodyPr>
          <a:lstStyle/>
          <a:p>
            <a:pPr algn="ctr"/>
            <a:r>
              <a:rPr kumimoji="1" lang="ja-JP" altLang="en-US" sz="1200" dirty="0" smtClean="0">
                <a:solidFill>
                  <a:srgbClr val="FFFFFF"/>
                </a:solidFill>
              </a:rPr>
              <a:t>サーバー</a:t>
            </a:r>
            <a:endParaRPr kumimoji="1" lang="en-US" altLang="ja-JP" sz="1200" dirty="0" smtClean="0">
              <a:solidFill>
                <a:srgbClr val="FFFFFF"/>
              </a:solidFill>
            </a:endParaRPr>
          </a:p>
          <a:p>
            <a:pPr algn="ctr"/>
            <a:r>
              <a:rPr lang="ja-JP" altLang="en-US" sz="800" dirty="0" smtClean="0">
                <a:solidFill>
                  <a:srgbClr val="FFFFFF"/>
                </a:solidFill>
              </a:rPr>
              <a:t>（ハードウェア）</a:t>
            </a:r>
            <a:endParaRPr kumimoji="1" lang="ja-JP" altLang="en-US" sz="800" dirty="0">
              <a:solidFill>
                <a:srgbClr val="FFFFFF"/>
              </a:solidFill>
            </a:endParaRPr>
          </a:p>
        </p:txBody>
      </p:sp>
      <p:sp>
        <p:nvSpPr>
          <p:cNvPr id="117" name="フローチャート: 磁気ディスク 116"/>
          <p:cNvSpPr/>
          <p:nvPr/>
        </p:nvSpPr>
        <p:spPr>
          <a:xfrm>
            <a:off x="1473195" y="4122868"/>
            <a:ext cx="355601" cy="362760"/>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8" name="正方形/長方形 117"/>
          <p:cNvSpPr/>
          <p:nvPr/>
        </p:nvSpPr>
        <p:spPr>
          <a:xfrm>
            <a:off x="960962" y="431890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9" name="正方形/長方形 118"/>
          <p:cNvSpPr/>
          <p:nvPr/>
        </p:nvSpPr>
        <p:spPr>
          <a:xfrm>
            <a:off x="960962" y="412286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0" name="フローチャート: 磁気ディスク 119"/>
          <p:cNvSpPr/>
          <p:nvPr/>
        </p:nvSpPr>
        <p:spPr>
          <a:xfrm>
            <a:off x="2626766" y="4122868"/>
            <a:ext cx="355601" cy="362760"/>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1" name="正方形/長方形 120"/>
          <p:cNvSpPr/>
          <p:nvPr/>
        </p:nvSpPr>
        <p:spPr>
          <a:xfrm>
            <a:off x="2114533" y="431890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22" name="正方形/長方形 121"/>
          <p:cNvSpPr/>
          <p:nvPr/>
        </p:nvSpPr>
        <p:spPr>
          <a:xfrm>
            <a:off x="2114533" y="412286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3" name="フローチャート: 磁気ディスク 122"/>
          <p:cNvSpPr/>
          <p:nvPr/>
        </p:nvSpPr>
        <p:spPr>
          <a:xfrm>
            <a:off x="3685246" y="4122868"/>
            <a:ext cx="355601" cy="362760"/>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4" name="正方形/長方形 123"/>
          <p:cNvSpPr/>
          <p:nvPr/>
        </p:nvSpPr>
        <p:spPr>
          <a:xfrm>
            <a:off x="3173013" y="431890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25" name="正方形/長方形 124"/>
          <p:cNvSpPr/>
          <p:nvPr/>
        </p:nvSpPr>
        <p:spPr>
          <a:xfrm>
            <a:off x="3173013" y="412286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6" name="フローチャート: 磁気ディスク 125"/>
          <p:cNvSpPr/>
          <p:nvPr/>
        </p:nvSpPr>
        <p:spPr>
          <a:xfrm>
            <a:off x="7234373" y="4485627"/>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7" name="フローチャート: 磁気ディスク 126"/>
          <p:cNvSpPr/>
          <p:nvPr/>
        </p:nvSpPr>
        <p:spPr>
          <a:xfrm>
            <a:off x="6576303" y="4489244"/>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1801262" y="1428750"/>
            <a:ext cx="1492115" cy="369332"/>
          </a:xfrm>
          <a:prstGeom prst="rect">
            <a:avLst/>
          </a:prstGeom>
          <a:noFill/>
        </p:spPr>
        <p:txBody>
          <a:bodyPr wrap="none" rtlCol="0">
            <a:spAutoFit/>
          </a:bodyPr>
          <a:lstStyle/>
          <a:p>
            <a:pPr algn="ctr"/>
            <a:r>
              <a:rPr kumimoji="1" lang="ja-JP" altLang="en-US" dirty="0" smtClean="0">
                <a:solidFill>
                  <a:srgbClr val="0000FF"/>
                </a:solidFill>
              </a:rPr>
              <a:t>物理システム</a:t>
            </a:r>
            <a:endParaRPr kumimoji="1" lang="ja-JP" altLang="en-US" dirty="0">
              <a:solidFill>
                <a:srgbClr val="0000FF"/>
              </a:solidFill>
            </a:endParaRPr>
          </a:p>
        </p:txBody>
      </p:sp>
      <p:sp>
        <p:nvSpPr>
          <p:cNvPr id="128" name="テキスト ボックス 127"/>
          <p:cNvSpPr txBox="1"/>
          <p:nvPr/>
        </p:nvSpPr>
        <p:spPr>
          <a:xfrm>
            <a:off x="5924584" y="1428750"/>
            <a:ext cx="1492115" cy="369332"/>
          </a:xfrm>
          <a:prstGeom prst="rect">
            <a:avLst/>
          </a:prstGeom>
          <a:noFill/>
        </p:spPr>
        <p:txBody>
          <a:bodyPr wrap="none" rtlCol="0">
            <a:spAutoFit/>
          </a:bodyPr>
          <a:lstStyle/>
          <a:p>
            <a:pPr algn="ctr"/>
            <a:r>
              <a:rPr kumimoji="1" lang="ja-JP" altLang="en-US" dirty="0" smtClean="0">
                <a:solidFill>
                  <a:srgbClr val="0000FF"/>
                </a:solidFill>
              </a:rPr>
              <a:t>仮想システム</a:t>
            </a:r>
            <a:endParaRPr kumimoji="1" lang="ja-JP" altLang="en-US" dirty="0">
              <a:solidFill>
                <a:srgbClr val="0000FF"/>
              </a:solidFill>
            </a:endParaRPr>
          </a:p>
        </p:txBody>
      </p:sp>
    </p:spTree>
    <p:extLst>
      <p:ext uri="{BB962C8B-B14F-4D97-AF65-F5344CB8AC3E}">
        <p14:creationId xmlns:p14="http://schemas.microsoft.com/office/powerpoint/2010/main" val="24357735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コンテナ型仮想化「</a:t>
            </a:r>
            <a:r>
              <a:rPr kumimoji="1" lang="en-US" altLang="ja-JP" dirty="0" err="1" smtClean="0"/>
              <a:t>Docker</a:t>
            </a:r>
            <a:r>
              <a:rPr kumimoji="1" lang="ja-JP" altLang="en-US" dirty="0" smtClean="0"/>
              <a:t>」</a:t>
            </a:r>
            <a:endParaRPr kumimoji="1" lang="ja-JP" altLang="en-US" dirty="0"/>
          </a:p>
        </p:txBody>
      </p:sp>
      <p:sp>
        <p:nvSpPr>
          <p:cNvPr id="3" name="スライド番号プレースホルダー 2"/>
          <p:cNvSpPr>
            <a:spLocks noGrp="1"/>
          </p:cNvSpPr>
          <p:nvPr>
            <p:ph type="sldNum" sz="quarter" idx="12"/>
          </p:nvPr>
        </p:nvSpPr>
        <p:spPr>
          <a:effectLst>
            <a:outerShdw blurRad="50800" dist="38100" dir="2700000" algn="tl" rotWithShape="0">
              <a:prstClr val="black">
                <a:alpha val="40000"/>
              </a:prstClr>
            </a:outerShdw>
          </a:effectLst>
        </p:spPr>
        <p:txBody>
          <a:bodyPr/>
          <a:lstStyle/>
          <a:p>
            <a:fld id="{8FF8CC5D-A65D-5946-99B5-645367A967AD}" type="slidenum">
              <a:rPr kumimoji="1" lang="ja-JP" altLang="en-US" smtClean="0"/>
              <a:t>15</a:t>
            </a:fld>
            <a:endParaRPr kumimoji="1" lang="ja-JP" altLang="en-US"/>
          </a:p>
        </p:txBody>
      </p:sp>
      <p:sp>
        <p:nvSpPr>
          <p:cNvPr id="4" name="正方形/長方形 3"/>
          <p:cNvSpPr/>
          <p:nvPr/>
        </p:nvSpPr>
        <p:spPr>
          <a:xfrm>
            <a:off x="626534" y="1581250"/>
            <a:ext cx="3776134" cy="268691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745067" y="1456868"/>
            <a:ext cx="3581400" cy="2320229"/>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897468" y="1321764"/>
            <a:ext cx="1049865" cy="19219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973666" y="2464765"/>
            <a:ext cx="916709" cy="435504"/>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1756631" y="3836364"/>
            <a:ext cx="1531188" cy="400110"/>
          </a:xfrm>
          <a:prstGeom prst="rect">
            <a:avLst/>
          </a:prstGeom>
          <a:noFill/>
        </p:spPr>
        <p:txBody>
          <a:bodyPr wrap="none" rtlCol="0">
            <a:spAutoFit/>
          </a:bodyPr>
          <a:lstStyle/>
          <a:p>
            <a:pPr algn="ctr"/>
            <a:r>
              <a:rPr kumimoji="1" lang="ja-JP" altLang="en-US" sz="2000" dirty="0" smtClean="0">
                <a:solidFill>
                  <a:srgbClr val="FFFFFF"/>
                </a:solidFill>
              </a:rPr>
              <a:t>ハードウェア</a:t>
            </a:r>
            <a:endParaRPr kumimoji="1" lang="ja-JP" altLang="en-US" sz="2000" dirty="0">
              <a:solidFill>
                <a:srgbClr val="FFFFFF"/>
              </a:solidFill>
            </a:endParaRPr>
          </a:p>
        </p:txBody>
      </p:sp>
      <p:sp>
        <p:nvSpPr>
          <p:cNvPr id="9" name="テキスト ボックス 8"/>
          <p:cNvSpPr txBox="1"/>
          <p:nvPr/>
        </p:nvSpPr>
        <p:spPr>
          <a:xfrm>
            <a:off x="1451831" y="3334655"/>
            <a:ext cx="2159566" cy="400110"/>
          </a:xfrm>
          <a:prstGeom prst="rect">
            <a:avLst/>
          </a:prstGeom>
          <a:noFill/>
        </p:spPr>
        <p:txBody>
          <a:bodyPr wrap="none" rtlCol="0">
            <a:spAutoFit/>
          </a:bodyPr>
          <a:lstStyle/>
          <a:p>
            <a:pPr algn="ctr"/>
            <a:r>
              <a:rPr kumimoji="1" lang="ja-JP" altLang="en-US" sz="2000" dirty="0" smtClean="0">
                <a:solidFill>
                  <a:srgbClr val="FFFFFF"/>
                </a:solidFill>
              </a:rPr>
              <a:t>ハイパーバイザー</a:t>
            </a:r>
            <a:endParaRPr kumimoji="1" lang="ja-JP" altLang="en-US" sz="2000" dirty="0">
              <a:solidFill>
                <a:srgbClr val="FFFFFF"/>
              </a:solidFill>
            </a:endParaRPr>
          </a:p>
        </p:txBody>
      </p:sp>
      <p:sp>
        <p:nvSpPr>
          <p:cNvPr id="10" name="テキスト ボックス 9"/>
          <p:cNvSpPr txBox="1"/>
          <p:nvPr/>
        </p:nvSpPr>
        <p:spPr>
          <a:xfrm>
            <a:off x="908316" y="2942970"/>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16" name="正方形/長方形 15"/>
          <p:cNvSpPr/>
          <p:nvPr/>
        </p:nvSpPr>
        <p:spPr>
          <a:xfrm>
            <a:off x="973666" y="1939832"/>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17" name="正方形/長方形 16"/>
          <p:cNvSpPr/>
          <p:nvPr/>
        </p:nvSpPr>
        <p:spPr>
          <a:xfrm>
            <a:off x="973666" y="1414899"/>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2002164" y="1321764"/>
            <a:ext cx="1049865" cy="19219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2078362" y="2464765"/>
            <a:ext cx="916709" cy="435504"/>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0" name="テキスト ボックス 19"/>
          <p:cNvSpPr txBox="1"/>
          <p:nvPr/>
        </p:nvSpPr>
        <p:spPr>
          <a:xfrm>
            <a:off x="2013012" y="2942970"/>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21" name="正方形/長方形 20"/>
          <p:cNvSpPr/>
          <p:nvPr/>
        </p:nvSpPr>
        <p:spPr>
          <a:xfrm>
            <a:off x="2078362" y="1939832"/>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2" name="正方形/長方形 21"/>
          <p:cNvSpPr/>
          <p:nvPr/>
        </p:nvSpPr>
        <p:spPr>
          <a:xfrm>
            <a:off x="2078362" y="1414899"/>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3109519" y="1321764"/>
            <a:ext cx="1049865" cy="19219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3185717" y="2464765"/>
            <a:ext cx="916709" cy="435504"/>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3120367" y="2942970"/>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26" name="正方形/長方形 25"/>
          <p:cNvSpPr/>
          <p:nvPr/>
        </p:nvSpPr>
        <p:spPr>
          <a:xfrm>
            <a:off x="3185717" y="1939832"/>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7" name="正方形/長方形 26"/>
          <p:cNvSpPr/>
          <p:nvPr/>
        </p:nvSpPr>
        <p:spPr>
          <a:xfrm>
            <a:off x="3185717" y="1414899"/>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grpSp>
        <p:nvGrpSpPr>
          <p:cNvPr id="12" name="図形グループ 11"/>
          <p:cNvGrpSpPr/>
          <p:nvPr/>
        </p:nvGrpSpPr>
        <p:grpSpPr>
          <a:xfrm>
            <a:off x="626534" y="4382451"/>
            <a:ext cx="3776134" cy="1993467"/>
            <a:chOff x="626534" y="4382451"/>
            <a:chExt cx="3776134" cy="1993467"/>
          </a:xfrm>
        </p:grpSpPr>
        <p:sp>
          <p:nvSpPr>
            <p:cNvPr id="64" name="角丸四角形 63"/>
            <p:cNvSpPr/>
            <p:nvPr/>
          </p:nvSpPr>
          <p:spPr bwMode="auto">
            <a:xfrm>
              <a:off x="626534" y="4382451"/>
              <a:ext cx="3776134" cy="39604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異なる</a:t>
              </a:r>
              <a:r>
                <a:rPr kumimoji="0" lang="en-US" altLang="ja-JP" b="0" i="0" u="none" strike="noStrike" cap="none" normalizeH="0" dirty="0" smtClean="0">
                  <a:ln>
                    <a:noFill/>
                  </a:ln>
                  <a:solidFill>
                    <a:schemeClr val="bg1"/>
                  </a:solidFill>
                  <a:effectLst/>
                  <a:latin typeface="+mn-lt"/>
                  <a:ea typeface="+mn-ea"/>
                </a:rPr>
                <a:t>OS</a:t>
              </a:r>
              <a:r>
                <a:rPr kumimoji="0" lang="ja-JP" altLang="en-US" b="0" i="0" u="none" strike="noStrike" cap="none" normalizeH="0" dirty="0" smtClean="0">
                  <a:ln>
                    <a:noFill/>
                  </a:ln>
                  <a:solidFill>
                    <a:schemeClr val="bg1"/>
                  </a:solidFill>
                  <a:effectLst/>
                  <a:latin typeface="+mn-lt"/>
                  <a:ea typeface="+mn-ea"/>
                </a:rPr>
                <a:t>でも可</a:t>
              </a:r>
            </a:p>
          </p:txBody>
        </p:sp>
        <p:sp>
          <p:nvSpPr>
            <p:cNvPr id="65" name="角丸四角形 64"/>
            <p:cNvSpPr/>
            <p:nvPr/>
          </p:nvSpPr>
          <p:spPr bwMode="auto">
            <a:xfrm>
              <a:off x="626534" y="4827141"/>
              <a:ext cx="3776134" cy="39604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ディスク・メモリ消費大</a:t>
              </a:r>
            </a:p>
          </p:txBody>
        </p:sp>
        <p:sp>
          <p:nvSpPr>
            <p:cNvPr id="68" name="角丸四角形 67"/>
            <p:cNvSpPr/>
            <p:nvPr/>
          </p:nvSpPr>
          <p:spPr bwMode="auto">
            <a:xfrm>
              <a:off x="626534" y="5268674"/>
              <a:ext cx="3776134" cy="39604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構成はハードウェアに依存</a:t>
              </a:r>
            </a:p>
          </p:txBody>
        </p:sp>
        <p:sp>
          <p:nvSpPr>
            <p:cNvPr id="70" name="角丸四角形 69"/>
            <p:cNvSpPr/>
            <p:nvPr/>
          </p:nvSpPr>
          <p:spPr bwMode="auto">
            <a:xfrm>
              <a:off x="626534" y="5979874"/>
              <a:ext cx="3776134" cy="39604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構成の自由度が高い仮想化技術</a:t>
              </a:r>
            </a:p>
          </p:txBody>
        </p:sp>
        <p:sp>
          <p:nvSpPr>
            <p:cNvPr id="72" name="下矢印 71"/>
            <p:cNvSpPr/>
            <p:nvPr/>
          </p:nvSpPr>
          <p:spPr>
            <a:xfrm>
              <a:off x="2235200" y="5709458"/>
              <a:ext cx="590539" cy="270416"/>
            </a:xfrm>
            <a:prstGeom prst="downArrow">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 name="図形グループ 12"/>
          <p:cNvGrpSpPr/>
          <p:nvPr/>
        </p:nvGrpSpPr>
        <p:grpSpPr>
          <a:xfrm>
            <a:off x="4712847" y="4382451"/>
            <a:ext cx="3782306" cy="1993467"/>
            <a:chOff x="4712847" y="4382451"/>
            <a:chExt cx="3782306" cy="1993467"/>
          </a:xfrm>
        </p:grpSpPr>
        <p:sp>
          <p:nvSpPr>
            <p:cNvPr id="66" name="角丸四角形 65"/>
            <p:cNvSpPr/>
            <p:nvPr/>
          </p:nvSpPr>
          <p:spPr bwMode="auto">
            <a:xfrm>
              <a:off x="4712847" y="4382451"/>
              <a:ext cx="3779220" cy="396044"/>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同じ</a:t>
              </a:r>
              <a:r>
                <a:rPr kumimoji="0" lang="en-US" altLang="ja-JP" b="0" i="0" u="none" strike="noStrike" cap="none" normalizeH="0" dirty="0" smtClean="0">
                  <a:ln>
                    <a:noFill/>
                  </a:ln>
                  <a:solidFill>
                    <a:schemeClr val="bg1"/>
                  </a:solidFill>
                  <a:effectLst/>
                  <a:latin typeface="+mn-lt"/>
                  <a:ea typeface="+mn-ea"/>
                </a:rPr>
                <a:t>OS</a:t>
              </a:r>
              <a:endParaRPr kumimoji="0" lang="ja-JP" altLang="en-US" b="0" i="0" u="none" strike="noStrike" cap="none" normalizeH="0" dirty="0" smtClean="0">
                <a:ln>
                  <a:noFill/>
                </a:ln>
                <a:solidFill>
                  <a:schemeClr val="bg1"/>
                </a:solidFill>
                <a:effectLst/>
                <a:latin typeface="+mn-lt"/>
                <a:ea typeface="+mn-ea"/>
              </a:endParaRPr>
            </a:p>
          </p:txBody>
        </p:sp>
        <p:sp>
          <p:nvSpPr>
            <p:cNvPr id="67" name="角丸四角形 66"/>
            <p:cNvSpPr/>
            <p:nvPr/>
          </p:nvSpPr>
          <p:spPr bwMode="auto">
            <a:xfrm>
              <a:off x="4712847" y="4827141"/>
              <a:ext cx="3779220" cy="396044"/>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ディスク・メモリ</a:t>
              </a:r>
              <a:r>
                <a:rPr kumimoji="0" lang="ja-JP" altLang="en-US" dirty="0" smtClean="0">
                  <a:solidFill>
                    <a:schemeClr val="bg1"/>
                  </a:solidFill>
                  <a:latin typeface="+mn-lt"/>
                  <a:ea typeface="+mn-ea"/>
                </a:rPr>
                <a:t>消費小</a:t>
              </a:r>
              <a:endParaRPr kumimoji="0" lang="ja-JP" altLang="en-US" dirty="0">
                <a:solidFill>
                  <a:schemeClr val="bg1"/>
                </a:solidFill>
                <a:latin typeface="+mn-lt"/>
                <a:ea typeface="+mn-ea"/>
              </a:endParaRPr>
            </a:p>
          </p:txBody>
        </p:sp>
        <p:sp>
          <p:nvSpPr>
            <p:cNvPr id="69" name="角丸四角形 68"/>
            <p:cNvSpPr/>
            <p:nvPr/>
          </p:nvSpPr>
          <p:spPr bwMode="auto">
            <a:xfrm>
              <a:off x="4712847" y="5268674"/>
              <a:ext cx="3779220" cy="396044"/>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構成はハードウェアに依存しない</a:t>
              </a:r>
            </a:p>
          </p:txBody>
        </p:sp>
        <p:sp>
          <p:nvSpPr>
            <p:cNvPr id="71" name="角丸四角形 70"/>
            <p:cNvSpPr/>
            <p:nvPr/>
          </p:nvSpPr>
          <p:spPr bwMode="auto">
            <a:xfrm>
              <a:off x="4715933" y="5979874"/>
              <a:ext cx="3779220" cy="396044"/>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軽量・可搬性の高い仮想化技術</a:t>
              </a:r>
            </a:p>
          </p:txBody>
        </p:sp>
        <p:sp>
          <p:nvSpPr>
            <p:cNvPr id="73" name="下矢印 72"/>
            <p:cNvSpPr/>
            <p:nvPr/>
          </p:nvSpPr>
          <p:spPr>
            <a:xfrm>
              <a:off x="6341707" y="5709458"/>
              <a:ext cx="590539" cy="270416"/>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4" name="テキスト ボックス 73"/>
          <p:cNvSpPr txBox="1"/>
          <p:nvPr/>
        </p:nvSpPr>
        <p:spPr>
          <a:xfrm>
            <a:off x="580730" y="843166"/>
            <a:ext cx="3745737" cy="461665"/>
          </a:xfrm>
          <a:prstGeom prst="rect">
            <a:avLst/>
          </a:prstGeom>
          <a:noFill/>
        </p:spPr>
        <p:txBody>
          <a:bodyPr wrap="none" rtlCol="0">
            <a:spAutoFit/>
          </a:bodyPr>
          <a:lstStyle/>
          <a:p>
            <a:pPr algn="ctr"/>
            <a:r>
              <a:rPr kumimoji="1" lang="ja-JP" altLang="en-US" sz="2400" dirty="0" smtClean="0">
                <a:solidFill>
                  <a:srgbClr val="3366FF"/>
                </a:solidFill>
              </a:rPr>
              <a:t>ハイパーバイザー型仮想化</a:t>
            </a:r>
            <a:endParaRPr kumimoji="1" lang="ja-JP" altLang="en-US" sz="2400" dirty="0">
              <a:solidFill>
                <a:srgbClr val="3366FF"/>
              </a:solidFill>
            </a:endParaRPr>
          </a:p>
        </p:txBody>
      </p:sp>
      <p:grpSp>
        <p:nvGrpSpPr>
          <p:cNvPr id="11" name="図形グループ 10"/>
          <p:cNvGrpSpPr/>
          <p:nvPr/>
        </p:nvGrpSpPr>
        <p:grpSpPr>
          <a:xfrm>
            <a:off x="4715933" y="843166"/>
            <a:ext cx="3776134" cy="3424998"/>
            <a:chOff x="4715933" y="843166"/>
            <a:chExt cx="3776134" cy="3424998"/>
          </a:xfrm>
        </p:grpSpPr>
        <p:sp>
          <p:nvSpPr>
            <p:cNvPr id="28" name="正方形/長方形 27"/>
            <p:cNvSpPr/>
            <p:nvPr/>
          </p:nvSpPr>
          <p:spPr>
            <a:xfrm>
              <a:off x="4715933" y="1581250"/>
              <a:ext cx="3776134" cy="268691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4834466" y="1516498"/>
              <a:ext cx="3581400" cy="2260599"/>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4986867" y="1414898"/>
              <a:ext cx="3293533" cy="1828799"/>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テキスト ボックス 31"/>
            <p:cNvSpPr txBox="1"/>
            <p:nvPr/>
          </p:nvSpPr>
          <p:spPr>
            <a:xfrm>
              <a:off x="5846030" y="3836364"/>
              <a:ext cx="1531188" cy="400110"/>
            </a:xfrm>
            <a:prstGeom prst="rect">
              <a:avLst/>
            </a:prstGeom>
            <a:noFill/>
          </p:spPr>
          <p:txBody>
            <a:bodyPr wrap="none" rtlCol="0">
              <a:spAutoFit/>
            </a:bodyPr>
            <a:lstStyle/>
            <a:p>
              <a:pPr algn="ctr"/>
              <a:r>
                <a:rPr kumimoji="1" lang="ja-JP" altLang="en-US" sz="2000" dirty="0" smtClean="0">
                  <a:solidFill>
                    <a:srgbClr val="FFFFFF"/>
                  </a:solidFill>
                </a:rPr>
                <a:t>ハードウェア</a:t>
              </a:r>
              <a:endParaRPr kumimoji="1" lang="ja-JP" altLang="en-US" sz="2000" dirty="0">
                <a:solidFill>
                  <a:srgbClr val="FFFFFF"/>
                </a:solidFill>
              </a:endParaRPr>
            </a:p>
          </p:txBody>
        </p:sp>
        <p:sp>
          <p:nvSpPr>
            <p:cNvPr id="33" name="テキスト ボックス 32"/>
            <p:cNvSpPr txBox="1"/>
            <p:nvPr/>
          </p:nvSpPr>
          <p:spPr>
            <a:xfrm>
              <a:off x="5153104" y="2796776"/>
              <a:ext cx="2935820" cy="400110"/>
            </a:xfrm>
            <a:prstGeom prst="rect">
              <a:avLst/>
            </a:prstGeom>
            <a:noFill/>
          </p:spPr>
          <p:txBody>
            <a:bodyPr wrap="none" rtlCol="0">
              <a:spAutoFit/>
            </a:bodyPr>
            <a:lstStyle/>
            <a:p>
              <a:pPr algn="ctr"/>
              <a:r>
                <a:rPr kumimoji="1" lang="ja-JP" altLang="en-US" sz="2000" dirty="0" smtClean="0">
                  <a:solidFill>
                    <a:srgbClr val="FFFFFF"/>
                  </a:solidFill>
                </a:rPr>
                <a:t>コンテナ管理ソフトウエア</a:t>
              </a:r>
              <a:endParaRPr kumimoji="1" lang="ja-JP" altLang="en-US" sz="2000" dirty="0">
                <a:solidFill>
                  <a:srgbClr val="FFFFFF"/>
                </a:solidFill>
              </a:endParaRPr>
            </a:p>
          </p:txBody>
        </p:sp>
        <p:sp>
          <p:nvSpPr>
            <p:cNvPr id="47" name="テキスト ボックス 46"/>
            <p:cNvSpPr txBox="1"/>
            <p:nvPr/>
          </p:nvSpPr>
          <p:spPr>
            <a:xfrm>
              <a:off x="6384848" y="3332479"/>
              <a:ext cx="472330" cy="400110"/>
            </a:xfrm>
            <a:prstGeom prst="rect">
              <a:avLst/>
            </a:prstGeom>
            <a:noFill/>
          </p:spPr>
          <p:txBody>
            <a:bodyPr wrap="none" rtlCol="0">
              <a:spAutoFit/>
            </a:bodyPr>
            <a:lstStyle/>
            <a:p>
              <a:pPr algn="ctr"/>
              <a:r>
                <a:rPr kumimoji="1" lang="en-US" altLang="ja-JP" sz="2000" dirty="0" smtClean="0">
                  <a:solidFill>
                    <a:srgbClr val="FFFFFF"/>
                  </a:solidFill>
                </a:rPr>
                <a:t>OS</a:t>
              </a:r>
              <a:endParaRPr kumimoji="1" lang="ja-JP" altLang="en-US" sz="2000" dirty="0">
                <a:solidFill>
                  <a:srgbClr val="FFFFFF"/>
                </a:solidFill>
              </a:endParaRPr>
            </a:p>
          </p:txBody>
        </p:sp>
        <p:sp>
          <p:nvSpPr>
            <p:cNvPr id="48" name="正方形/長方形 47"/>
            <p:cNvSpPr/>
            <p:nvPr/>
          </p:nvSpPr>
          <p:spPr>
            <a:xfrm>
              <a:off x="5118305" y="1321764"/>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正方形/長方形 48"/>
            <p:cNvSpPr/>
            <p:nvPr/>
          </p:nvSpPr>
          <p:spPr>
            <a:xfrm>
              <a:off x="6168170" y="1321764"/>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7218035" y="1321764"/>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p:cNvSpPr/>
            <p:nvPr/>
          </p:nvSpPr>
          <p:spPr>
            <a:xfrm>
              <a:off x="5195438" y="1939832"/>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ミドルウェア</a:t>
              </a:r>
              <a:endParaRPr kumimoji="1" lang="ja-JP" altLang="en-US" sz="900" dirty="0">
                <a:solidFill>
                  <a:srgbClr val="FFFFFF"/>
                </a:solidFill>
                <a:latin typeface="ＭＳ Ｐゴシック"/>
                <a:ea typeface="ＭＳ Ｐゴシック"/>
                <a:cs typeface="ＭＳ Ｐゴシック"/>
              </a:endParaRPr>
            </a:p>
          </p:txBody>
        </p:sp>
        <p:sp>
          <p:nvSpPr>
            <p:cNvPr id="52" name="正方形/長方形 51"/>
            <p:cNvSpPr/>
            <p:nvPr/>
          </p:nvSpPr>
          <p:spPr>
            <a:xfrm>
              <a:off x="5195438" y="1414899"/>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57" name="正方形/長方形 56"/>
            <p:cNvSpPr/>
            <p:nvPr/>
          </p:nvSpPr>
          <p:spPr>
            <a:xfrm>
              <a:off x="6228372" y="1939832"/>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ミドルウェア</a:t>
              </a:r>
              <a:endParaRPr kumimoji="1" lang="ja-JP" altLang="en-US" sz="900" dirty="0">
                <a:solidFill>
                  <a:srgbClr val="FFFFFF"/>
                </a:solidFill>
                <a:latin typeface="ＭＳ Ｐゴシック"/>
                <a:ea typeface="ＭＳ Ｐゴシック"/>
                <a:cs typeface="ＭＳ Ｐゴシック"/>
              </a:endParaRPr>
            </a:p>
          </p:txBody>
        </p:sp>
        <p:sp>
          <p:nvSpPr>
            <p:cNvPr id="58" name="正方形/長方形 57"/>
            <p:cNvSpPr/>
            <p:nvPr/>
          </p:nvSpPr>
          <p:spPr>
            <a:xfrm>
              <a:off x="6228372" y="1414899"/>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59" name="正方形/長方形 58"/>
            <p:cNvSpPr/>
            <p:nvPr/>
          </p:nvSpPr>
          <p:spPr>
            <a:xfrm>
              <a:off x="7298427" y="1981801"/>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ミドルウェア</a:t>
              </a:r>
              <a:endParaRPr kumimoji="1" lang="ja-JP" altLang="en-US" sz="900" dirty="0">
                <a:solidFill>
                  <a:srgbClr val="FFFFFF"/>
                </a:solidFill>
                <a:latin typeface="ＭＳ Ｐゴシック"/>
                <a:ea typeface="ＭＳ Ｐゴシック"/>
                <a:cs typeface="ＭＳ Ｐゴシック"/>
              </a:endParaRPr>
            </a:p>
          </p:txBody>
        </p:sp>
        <p:sp>
          <p:nvSpPr>
            <p:cNvPr id="60" name="正方形/長方形 59"/>
            <p:cNvSpPr/>
            <p:nvPr/>
          </p:nvSpPr>
          <p:spPr>
            <a:xfrm>
              <a:off x="7298427" y="1456868"/>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61" name="テキスト ボックス 60"/>
            <p:cNvSpPr txBox="1"/>
            <p:nvPr/>
          </p:nvSpPr>
          <p:spPr>
            <a:xfrm>
              <a:off x="5246336" y="2515567"/>
              <a:ext cx="671979" cy="253916"/>
            </a:xfrm>
            <a:prstGeom prst="rect">
              <a:avLst/>
            </a:prstGeom>
            <a:noFill/>
            <a:ln>
              <a:noFill/>
            </a:ln>
          </p:spPr>
          <p:txBody>
            <a:bodyPr wrap="none" rtlCol="0">
              <a:spAutoFit/>
            </a:bodyPr>
            <a:lstStyle/>
            <a:p>
              <a:pPr algn="ctr"/>
              <a:r>
                <a:rPr kumimoji="1" lang="ja-JP" altLang="en-US" sz="1050" dirty="0" smtClean="0">
                  <a:solidFill>
                    <a:srgbClr val="FFFFFF"/>
                  </a:solidFill>
                </a:rPr>
                <a:t>コンテナ</a:t>
              </a:r>
              <a:endParaRPr kumimoji="1" lang="ja-JP" altLang="en-US" sz="1050" dirty="0">
                <a:solidFill>
                  <a:srgbClr val="FFFFFF"/>
                </a:solidFill>
              </a:endParaRPr>
            </a:p>
          </p:txBody>
        </p:sp>
        <p:sp>
          <p:nvSpPr>
            <p:cNvPr id="62" name="テキスト ボックス 61"/>
            <p:cNvSpPr txBox="1"/>
            <p:nvPr/>
          </p:nvSpPr>
          <p:spPr>
            <a:xfrm>
              <a:off x="6294250" y="2515567"/>
              <a:ext cx="671979" cy="253916"/>
            </a:xfrm>
            <a:prstGeom prst="rect">
              <a:avLst/>
            </a:prstGeom>
            <a:noFill/>
            <a:ln>
              <a:noFill/>
            </a:ln>
          </p:spPr>
          <p:txBody>
            <a:bodyPr wrap="none" rtlCol="0">
              <a:spAutoFit/>
            </a:bodyPr>
            <a:lstStyle/>
            <a:p>
              <a:pPr algn="ctr"/>
              <a:r>
                <a:rPr kumimoji="1" lang="ja-JP" altLang="en-US" sz="1050" dirty="0" smtClean="0">
                  <a:solidFill>
                    <a:srgbClr val="FFFFFF"/>
                  </a:solidFill>
                </a:rPr>
                <a:t>コンテナ</a:t>
              </a:r>
              <a:endParaRPr kumimoji="1" lang="ja-JP" altLang="en-US" sz="1050" dirty="0">
                <a:solidFill>
                  <a:srgbClr val="FFFFFF"/>
                </a:solidFill>
              </a:endParaRPr>
            </a:p>
          </p:txBody>
        </p:sp>
        <p:sp>
          <p:nvSpPr>
            <p:cNvPr id="63" name="テキスト ボックス 62"/>
            <p:cNvSpPr txBox="1"/>
            <p:nvPr/>
          </p:nvSpPr>
          <p:spPr>
            <a:xfrm>
              <a:off x="7356873" y="2515567"/>
              <a:ext cx="671979" cy="253916"/>
            </a:xfrm>
            <a:prstGeom prst="rect">
              <a:avLst/>
            </a:prstGeom>
            <a:noFill/>
            <a:ln>
              <a:noFill/>
            </a:ln>
          </p:spPr>
          <p:txBody>
            <a:bodyPr wrap="none" rtlCol="0">
              <a:spAutoFit/>
            </a:bodyPr>
            <a:lstStyle/>
            <a:p>
              <a:pPr algn="ctr"/>
              <a:r>
                <a:rPr kumimoji="1" lang="ja-JP" altLang="en-US" sz="1050" dirty="0" smtClean="0">
                  <a:solidFill>
                    <a:srgbClr val="FFFFFF"/>
                  </a:solidFill>
                </a:rPr>
                <a:t>コンテナ</a:t>
              </a:r>
              <a:endParaRPr kumimoji="1" lang="ja-JP" altLang="en-US" sz="1050" dirty="0">
                <a:solidFill>
                  <a:srgbClr val="FFFFFF"/>
                </a:solidFill>
              </a:endParaRPr>
            </a:p>
          </p:txBody>
        </p:sp>
        <p:sp>
          <p:nvSpPr>
            <p:cNvPr id="75" name="テキスト ボックス 74"/>
            <p:cNvSpPr txBox="1"/>
            <p:nvPr/>
          </p:nvSpPr>
          <p:spPr>
            <a:xfrm>
              <a:off x="5350712" y="843166"/>
              <a:ext cx="2512226" cy="461665"/>
            </a:xfrm>
            <a:prstGeom prst="rect">
              <a:avLst/>
            </a:prstGeom>
            <a:noFill/>
          </p:spPr>
          <p:txBody>
            <a:bodyPr wrap="none" rtlCol="0">
              <a:spAutoFit/>
            </a:bodyPr>
            <a:lstStyle/>
            <a:p>
              <a:pPr algn="ctr"/>
              <a:r>
                <a:rPr kumimoji="1" lang="ja-JP" altLang="en-US" sz="2400" dirty="0" smtClean="0">
                  <a:solidFill>
                    <a:srgbClr val="FF6600"/>
                  </a:solidFill>
                </a:rPr>
                <a:t>コンテナ型仮想化</a:t>
              </a:r>
              <a:endParaRPr kumimoji="1" lang="ja-JP" altLang="en-US" sz="2400" dirty="0">
                <a:solidFill>
                  <a:srgbClr val="FF6600"/>
                </a:solidFill>
              </a:endParaRPr>
            </a:p>
          </p:txBody>
        </p:sp>
        <p:sp>
          <p:nvSpPr>
            <p:cNvPr id="76" name="正方形/長方形 75"/>
            <p:cNvSpPr/>
            <p:nvPr/>
          </p:nvSpPr>
          <p:spPr>
            <a:xfrm>
              <a:off x="5195438" y="2227463"/>
              <a:ext cx="790497" cy="261866"/>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ライブラリ</a:t>
              </a:r>
              <a:endParaRPr kumimoji="1" lang="ja-JP" altLang="en-US" sz="900" dirty="0">
                <a:solidFill>
                  <a:srgbClr val="FFFFFF"/>
                </a:solidFill>
                <a:latin typeface="ＭＳ Ｐゴシック"/>
                <a:ea typeface="ＭＳ Ｐゴシック"/>
                <a:cs typeface="ＭＳ Ｐゴシック"/>
              </a:endParaRPr>
            </a:p>
          </p:txBody>
        </p:sp>
        <p:sp>
          <p:nvSpPr>
            <p:cNvPr id="77" name="正方形/長方形 76"/>
            <p:cNvSpPr/>
            <p:nvPr/>
          </p:nvSpPr>
          <p:spPr>
            <a:xfrm>
              <a:off x="6228372" y="2227463"/>
              <a:ext cx="790497" cy="261866"/>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ライブラリ</a:t>
              </a:r>
              <a:endParaRPr kumimoji="1" lang="ja-JP" altLang="en-US" sz="900" dirty="0">
                <a:solidFill>
                  <a:srgbClr val="FFFFFF"/>
                </a:solidFill>
                <a:latin typeface="ＭＳ Ｐゴシック"/>
                <a:ea typeface="ＭＳ Ｐゴシック"/>
                <a:cs typeface="ＭＳ Ｐゴシック"/>
              </a:endParaRPr>
            </a:p>
          </p:txBody>
        </p:sp>
        <p:sp>
          <p:nvSpPr>
            <p:cNvPr id="78" name="正方形/長方形 77"/>
            <p:cNvSpPr/>
            <p:nvPr/>
          </p:nvSpPr>
          <p:spPr>
            <a:xfrm>
              <a:off x="7298427" y="2269432"/>
              <a:ext cx="790497" cy="261866"/>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ライブラリ</a:t>
              </a:r>
              <a:endParaRPr kumimoji="1" lang="ja-JP" altLang="en-US" sz="9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38956553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正方形/長方形 82"/>
          <p:cNvSpPr/>
          <p:nvPr/>
        </p:nvSpPr>
        <p:spPr>
          <a:xfrm>
            <a:off x="1418001" y="3795400"/>
            <a:ext cx="2608454" cy="2685922"/>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1559304" y="3871446"/>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918664" y="1225826"/>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smtClean="0"/>
              <a:t>デスクトップ仮想化とアプリケーション仮装化</a:t>
            </a:r>
            <a:endParaRPr kumimoji="1" lang="ja-JP" altLang="en-US" dirty="0"/>
          </a:p>
        </p:txBody>
      </p:sp>
      <p:sp>
        <p:nvSpPr>
          <p:cNvPr id="3" name="スライド番号プレースホルダー 2"/>
          <p:cNvSpPr>
            <a:spLocks noGrp="1"/>
          </p:cNvSpPr>
          <p:nvPr>
            <p:ph type="sldNum" sz="quarter" idx="12"/>
          </p:nvPr>
        </p:nvSpPr>
        <p:spPr>
          <a:xfrm>
            <a:off x="6355975" y="6640200"/>
            <a:ext cx="2133600" cy="217800"/>
          </a:xfrm>
        </p:spPr>
        <p:txBody>
          <a:bodyPr/>
          <a:lstStyle/>
          <a:p>
            <a:fld id="{8FF8CC5D-A65D-5946-99B5-645367A967AD}" type="slidenum">
              <a:rPr kumimoji="1" lang="ja-JP" altLang="en-US" smtClean="0"/>
              <a:t>16</a:t>
            </a:fld>
            <a:endParaRPr kumimoji="1" lang="ja-JP" altLang="en-US"/>
          </a:p>
        </p:txBody>
      </p:sp>
      <p:sp>
        <p:nvSpPr>
          <p:cNvPr id="8" name="角丸四角形 7"/>
          <p:cNvSpPr/>
          <p:nvPr/>
        </p:nvSpPr>
        <p:spPr>
          <a:xfrm>
            <a:off x="885170" y="3290499"/>
            <a:ext cx="7382387" cy="450850"/>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ネットワーク</a:t>
            </a:r>
            <a:endParaRPr kumimoji="1" lang="ja-JP" altLang="en-US" dirty="0">
              <a:solidFill>
                <a:srgbClr val="FFFFFF"/>
              </a:solidFill>
              <a:latin typeface="ＭＳ Ｐゴシック"/>
              <a:ea typeface="ＭＳ Ｐゴシック"/>
              <a:cs typeface="ＭＳ Ｐゴシック"/>
            </a:endParaRPr>
          </a:p>
        </p:txBody>
      </p:sp>
      <p:sp>
        <p:nvSpPr>
          <p:cNvPr id="22" name="正方形/長方形 21"/>
          <p:cNvSpPr/>
          <p:nvPr/>
        </p:nvSpPr>
        <p:spPr>
          <a:xfrm>
            <a:off x="1052771" y="1499527"/>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1040746" y="2895461"/>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74" name="テキスト ボックス 73"/>
          <p:cNvSpPr txBox="1"/>
          <p:nvPr/>
        </p:nvSpPr>
        <p:spPr>
          <a:xfrm>
            <a:off x="1194728" y="1214682"/>
            <a:ext cx="1243474" cy="307777"/>
          </a:xfrm>
          <a:prstGeom prst="rect">
            <a:avLst/>
          </a:prstGeom>
          <a:noFill/>
        </p:spPr>
        <p:txBody>
          <a:bodyPr wrap="none" rtlCol="0">
            <a:spAutoFit/>
          </a:bodyPr>
          <a:lstStyle/>
          <a:p>
            <a:r>
              <a:rPr kumimoji="1" lang="ja-JP" altLang="en-US" sz="1400" dirty="0" smtClean="0">
                <a:solidFill>
                  <a:srgbClr val="0000FF"/>
                </a:solidFill>
              </a:rPr>
              <a:t>クライアント</a:t>
            </a:r>
            <a:r>
              <a:rPr kumimoji="1" lang="en-US" altLang="ja-JP" sz="1400" dirty="0" smtClean="0">
                <a:solidFill>
                  <a:srgbClr val="0000FF"/>
                </a:solidFill>
              </a:rPr>
              <a:t>PC</a:t>
            </a:r>
            <a:endParaRPr kumimoji="1" lang="ja-JP" altLang="en-US" sz="1400" dirty="0">
              <a:solidFill>
                <a:srgbClr val="0000FF"/>
              </a:solidFill>
            </a:endParaRPr>
          </a:p>
        </p:txBody>
      </p:sp>
      <p:sp>
        <p:nvSpPr>
          <p:cNvPr id="63" name="正方形/長方形 62"/>
          <p:cNvSpPr/>
          <p:nvPr/>
        </p:nvSpPr>
        <p:spPr>
          <a:xfrm>
            <a:off x="1052771" y="1813853"/>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p:cNvSpPr/>
          <p:nvPr/>
        </p:nvSpPr>
        <p:spPr>
          <a:xfrm>
            <a:off x="1120399"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65" name="正方形/長方形 64"/>
          <p:cNvSpPr/>
          <p:nvPr/>
        </p:nvSpPr>
        <p:spPr>
          <a:xfrm>
            <a:off x="1850649"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75" name="正方形/長方形 74"/>
          <p:cNvSpPr/>
          <p:nvPr/>
        </p:nvSpPr>
        <p:spPr>
          <a:xfrm>
            <a:off x="1120399"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76" name="正方形/長方形 75"/>
          <p:cNvSpPr/>
          <p:nvPr/>
        </p:nvSpPr>
        <p:spPr>
          <a:xfrm>
            <a:off x="1850649"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77" name="テキスト ボックス 76"/>
          <p:cNvSpPr txBox="1"/>
          <p:nvPr/>
        </p:nvSpPr>
        <p:spPr>
          <a:xfrm>
            <a:off x="1063424" y="1813853"/>
            <a:ext cx="1538922" cy="276999"/>
          </a:xfrm>
          <a:prstGeom prst="rect">
            <a:avLst/>
          </a:prstGeom>
          <a:noFill/>
        </p:spPr>
        <p:txBody>
          <a:bodyPr wrap="square" rtlCol="0">
            <a:spAutoFit/>
          </a:bodyPr>
          <a:lstStyle/>
          <a:p>
            <a:pPr algn="ctr"/>
            <a:r>
              <a:rPr kumimoji="1" lang="ja-JP" altLang="en-US" sz="1200" dirty="0" smtClean="0">
                <a:solidFill>
                  <a:srgbClr val="FFFFFF"/>
                </a:solidFill>
              </a:rPr>
              <a:t>デスクトップ画面</a:t>
            </a:r>
            <a:endParaRPr kumimoji="1" lang="ja-JP" altLang="en-US" sz="1200" dirty="0">
              <a:solidFill>
                <a:srgbClr val="FFFFFF"/>
              </a:solidFill>
            </a:endParaRPr>
          </a:p>
        </p:txBody>
      </p:sp>
      <p:cxnSp>
        <p:nvCxnSpPr>
          <p:cNvPr id="53" name="直線矢印コネクタ 52"/>
          <p:cNvCxnSpPr/>
          <p:nvPr/>
        </p:nvCxnSpPr>
        <p:spPr>
          <a:xfrm>
            <a:off x="2534543" y="2780919"/>
            <a:ext cx="65150" cy="1341150"/>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a:off x="1120399" y="2780919"/>
            <a:ext cx="531375" cy="13442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84" name="正方形/長方形 83"/>
          <p:cNvSpPr/>
          <p:nvPr/>
        </p:nvSpPr>
        <p:spPr>
          <a:xfrm>
            <a:off x="3303209" y="5630078"/>
            <a:ext cx="585059" cy="52739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メモリー</a:t>
            </a:r>
            <a:endParaRPr kumimoji="1" lang="ja-JP" altLang="en-US" sz="800" dirty="0">
              <a:solidFill>
                <a:srgbClr val="FFFFFF"/>
              </a:solidFill>
              <a:latin typeface="ＭＳ Ｐゴシック"/>
              <a:ea typeface="ＭＳ Ｐゴシック"/>
              <a:cs typeface="ＭＳ Ｐゴシック"/>
            </a:endParaRPr>
          </a:p>
        </p:txBody>
      </p:sp>
      <p:sp>
        <p:nvSpPr>
          <p:cNvPr id="85" name="円柱 84"/>
          <p:cNvSpPr/>
          <p:nvPr/>
        </p:nvSpPr>
        <p:spPr>
          <a:xfrm>
            <a:off x="1559304" y="5630078"/>
            <a:ext cx="836687" cy="52739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58" name="正方形/長方形 57"/>
          <p:cNvSpPr/>
          <p:nvPr/>
        </p:nvSpPr>
        <p:spPr>
          <a:xfrm>
            <a:off x="1559304" y="5254605"/>
            <a:ext cx="2328964" cy="250125"/>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dirty="0" smtClean="0">
                <a:solidFill>
                  <a:srgbClr val="FFFFFF"/>
                </a:solidFill>
                <a:latin typeface="ＭＳ Ｐゴシック"/>
                <a:ea typeface="ＭＳ Ｐゴシック"/>
                <a:cs typeface="ＭＳ Ｐゴシック"/>
              </a:rPr>
              <a:t>ハイパーバイザー</a:t>
            </a:r>
            <a:endParaRPr kumimoji="1" lang="ja-JP" altLang="en-US" sz="1400" dirty="0">
              <a:solidFill>
                <a:srgbClr val="FFFFFF"/>
              </a:solidFill>
              <a:latin typeface="ＭＳ Ｐゴシック"/>
              <a:ea typeface="ＭＳ Ｐゴシック"/>
              <a:cs typeface="ＭＳ Ｐゴシック"/>
            </a:endParaRPr>
          </a:p>
        </p:txBody>
      </p:sp>
      <p:sp>
        <p:nvSpPr>
          <p:cNvPr id="56" name="正方形/長方形 55"/>
          <p:cNvSpPr/>
          <p:nvPr/>
        </p:nvSpPr>
        <p:spPr>
          <a:xfrm>
            <a:off x="1640843" y="4879955"/>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57" name="正方形/長方形 56"/>
          <p:cNvSpPr/>
          <p:nvPr/>
        </p:nvSpPr>
        <p:spPr>
          <a:xfrm>
            <a:off x="2491517" y="5630078"/>
            <a:ext cx="748410" cy="527395"/>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プロセッサー</a:t>
            </a:r>
            <a:endParaRPr kumimoji="1" lang="ja-JP" altLang="en-US" sz="800" dirty="0">
              <a:solidFill>
                <a:srgbClr val="FFFFFF"/>
              </a:solidFill>
              <a:latin typeface="ＭＳ Ｐゴシック"/>
              <a:ea typeface="ＭＳ Ｐゴシック"/>
              <a:cs typeface="ＭＳ Ｐゴシック"/>
            </a:endParaRPr>
          </a:p>
        </p:txBody>
      </p:sp>
      <p:sp>
        <p:nvSpPr>
          <p:cNvPr id="67" name="正方形/長方形 66"/>
          <p:cNvSpPr/>
          <p:nvPr/>
        </p:nvSpPr>
        <p:spPr>
          <a:xfrm>
            <a:off x="1651774"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78" name="正方形/長方形 77"/>
          <p:cNvSpPr/>
          <p:nvPr/>
        </p:nvSpPr>
        <p:spPr>
          <a:xfrm>
            <a:off x="2176208"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79" name="正方形/長方形 78"/>
          <p:cNvSpPr/>
          <p:nvPr/>
        </p:nvSpPr>
        <p:spPr>
          <a:xfrm>
            <a:off x="1651774"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82" name="正方形/長方形 81"/>
          <p:cNvSpPr/>
          <p:nvPr/>
        </p:nvSpPr>
        <p:spPr>
          <a:xfrm>
            <a:off x="2176208"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grpSp>
        <p:nvGrpSpPr>
          <p:cNvPr id="19" name="図形グループ 18"/>
          <p:cNvGrpSpPr/>
          <p:nvPr/>
        </p:nvGrpSpPr>
        <p:grpSpPr>
          <a:xfrm>
            <a:off x="805362" y="1131809"/>
            <a:ext cx="494818" cy="531668"/>
            <a:chOff x="2667295" y="1059799"/>
            <a:chExt cx="681672" cy="722281"/>
          </a:xfrm>
        </p:grpSpPr>
        <p:sp>
          <p:nvSpPr>
            <p:cNvPr id="12" name="角丸四角形 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95" name="正方形/長方形 94"/>
          <p:cNvSpPr/>
          <p:nvPr/>
        </p:nvSpPr>
        <p:spPr>
          <a:xfrm>
            <a:off x="4685769" y="1225826"/>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4819876" y="1499527"/>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97" name="正方形/長方形 96"/>
          <p:cNvSpPr/>
          <p:nvPr/>
        </p:nvSpPr>
        <p:spPr>
          <a:xfrm>
            <a:off x="4807851" y="2895461"/>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98" name="テキスト ボックス 97"/>
          <p:cNvSpPr txBox="1"/>
          <p:nvPr/>
        </p:nvSpPr>
        <p:spPr>
          <a:xfrm>
            <a:off x="4961833" y="1214682"/>
            <a:ext cx="1243474" cy="307777"/>
          </a:xfrm>
          <a:prstGeom prst="rect">
            <a:avLst/>
          </a:prstGeom>
          <a:noFill/>
        </p:spPr>
        <p:txBody>
          <a:bodyPr wrap="none" rtlCol="0">
            <a:spAutoFit/>
          </a:bodyPr>
          <a:lstStyle/>
          <a:p>
            <a:r>
              <a:rPr lang="ja-JP" altLang="en-US" sz="1400" dirty="0" smtClean="0">
                <a:solidFill>
                  <a:srgbClr val="0000FF"/>
                </a:solidFill>
              </a:rPr>
              <a:t>クライアント</a:t>
            </a:r>
            <a:r>
              <a:rPr lang="en-US" altLang="ja-JP" sz="1400" dirty="0" smtClean="0">
                <a:solidFill>
                  <a:srgbClr val="0000FF"/>
                </a:solidFill>
              </a:rPr>
              <a:t>PC</a:t>
            </a:r>
          </a:p>
        </p:txBody>
      </p:sp>
      <p:sp>
        <p:nvSpPr>
          <p:cNvPr id="99" name="正方形/長方形 98"/>
          <p:cNvSpPr/>
          <p:nvPr/>
        </p:nvSpPr>
        <p:spPr>
          <a:xfrm>
            <a:off x="4819876" y="1813853"/>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正方形/長方形 99"/>
          <p:cNvSpPr/>
          <p:nvPr/>
        </p:nvSpPr>
        <p:spPr>
          <a:xfrm>
            <a:off x="5229451" y="22602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04" name="テキスト ボックス 103"/>
          <p:cNvSpPr txBox="1"/>
          <p:nvPr/>
        </p:nvSpPr>
        <p:spPr>
          <a:xfrm>
            <a:off x="4830529" y="1813853"/>
            <a:ext cx="1538922" cy="276999"/>
          </a:xfrm>
          <a:prstGeom prst="rect">
            <a:avLst/>
          </a:prstGeom>
          <a:noFill/>
        </p:spPr>
        <p:txBody>
          <a:bodyPr wrap="square" rtlCol="0">
            <a:spAutoFit/>
          </a:bodyPr>
          <a:lstStyle/>
          <a:p>
            <a:pPr algn="ctr"/>
            <a:r>
              <a:rPr kumimoji="1" lang="ja-JP" altLang="en-US" sz="1200" dirty="0" smtClean="0">
                <a:solidFill>
                  <a:srgbClr val="FFFFFF"/>
                </a:solidFill>
              </a:rPr>
              <a:t>画面表示</a:t>
            </a:r>
            <a:endParaRPr kumimoji="1" lang="ja-JP" altLang="en-US" sz="1200" dirty="0">
              <a:solidFill>
                <a:srgbClr val="FFFFFF"/>
              </a:solidFill>
            </a:endParaRPr>
          </a:p>
        </p:txBody>
      </p:sp>
      <p:sp>
        <p:nvSpPr>
          <p:cNvPr id="110" name="テキスト ボックス 109"/>
          <p:cNvSpPr txBox="1"/>
          <p:nvPr/>
        </p:nvSpPr>
        <p:spPr>
          <a:xfrm>
            <a:off x="1759299" y="3846046"/>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13" name="テキスト ボックス 112"/>
          <p:cNvSpPr txBox="1"/>
          <p:nvPr/>
        </p:nvSpPr>
        <p:spPr>
          <a:xfrm>
            <a:off x="2272386" y="6173545"/>
            <a:ext cx="888785" cy="307777"/>
          </a:xfrm>
          <a:prstGeom prst="rect">
            <a:avLst/>
          </a:prstGeom>
          <a:noFill/>
        </p:spPr>
        <p:txBody>
          <a:bodyPr wrap="none" rtlCol="0">
            <a:spAutoFit/>
          </a:bodyPr>
          <a:lstStyle/>
          <a:p>
            <a:r>
              <a:rPr lang="ja-JP" altLang="en-US" sz="1400" dirty="0" smtClean="0">
                <a:solidFill>
                  <a:srgbClr val="0000FF"/>
                </a:solidFill>
              </a:rPr>
              <a:t>サーバー</a:t>
            </a:r>
            <a:endParaRPr kumimoji="1" lang="en-US" altLang="ja-JP" sz="1400" dirty="0" smtClean="0">
              <a:solidFill>
                <a:srgbClr val="0000FF"/>
              </a:solidFill>
            </a:endParaRPr>
          </a:p>
        </p:txBody>
      </p:sp>
      <p:sp>
        <p:nvSpPr>
          <p:cNvPr id="81" name="正方形/長方形 80"/>
          <p:cNvSpPr/>
          <p:nvPr/>
        </p:nvSpPr>
        <p:spPr>
          <a:xfrm>
            <a:off x="2762071" y="3871446"/>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正方形/長方形 92"/>
          <p:cNvSpPr/>
          <p:nvPr/>
        </p:nvSpPr>
        <p:spPr>
          <a:xfrm>
            <a:off x="2843610" y="4879955"/>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128" name="正方形/長方形 127"/>
          <p:cNvSpPr/>
          <p:nvPr/>
        </p:nvSpPr>
        <p:spPr>
          <a:xfrm>
            <a:off x="2854541"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30" name="正方形/長方形 129"/>
          <p:cNvSpPr/>
          <p:nvPr/>
        </p:nvSpPr>
        <p:spPr>
          <a:xfrm>
            <a:off x="3378975"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133" name="正方形/長方形 132"/>
          <p:cNvSpPr/>
          <p:nvPr/>
        </p:nvSpPr>
        <p:spPr>
          <a:xfrm>
            <a:off x="2854541"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34" name="正方形/長方形 133"/>
          <p:cNvSpPr/>
          <p:nvPr/>
        </p:nvSpPr>
        <p:spPr>
          <a:xfrm>
            <a:off x="3378975"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35" name="テキスト ボックス 134"/>
          <p:cNvSpPr txBox="1"/>
          <p:nvPr/>
        </p:nvSpPr>
        <p:spPr>
          <a:xfrm>
            <a:off x="2962066" y="3846046"/>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56" name="正方形/長方形 155"/>
          <p:cNvSpPr/>
          <p:nvPr/>
        </p:nvSpPr>
        <p:spPr>
          <a:xfrm>
            <a:off x="5168002" y="3798498"/>
            <a:ext cx="2608454" cy="2685922"/>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正方形/長方形 157"/>
          <p:cNvSpPr/>
          <p:nvPr/>
        </p:nvSpPr>
        <p:spPr>
          <a:xfrm>
            <a:off x="7053210" y="5633176"/>
            <a:ext cx="585059" cy="52739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メモリー</a:t>
            </a:r>
            <a:endParaRPr kumimoji="1" lang="ja-JP" altLang="en-US" sz="800" dirty="0">
              <a:solidFill>
                <a:srgbClr val="FFFFFF"/>
              </a:solidFill>
              <a:latin typeface="ＭＳ Ｐゴシック"/>
              <a:ea typeface="ＭＳ Ｐゴシック"/>
              <a:cs typeface="ＭＳ Ｐゴシック"/>
            </a:endParaRPr>
          </a:p>
        </p:txBody>
      </p:sp>
      <p:sp>
        <p:nvSpPr>
          <p:cNvPr id="159" name="円柱 158"/>
          <p:cNvSpPr/>
          <p:nvPr/>
        </p:nvSpPr>
        <p:spPr>
          <a:xfrm>
            <a:off x="5309305" y="5633176"/>
            <a:ext cx="836687" cy="52739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160" name="正方形/長方形 159"/>
          <p:cNvSpPr/>
          <p:nvPr/>
        </p:nvSpPr>
        <p:spPr>
          <a:xfrm>
            <a:off x="5309305" y="4935291"/>
            <a:ext cx="2328964" cy="572537"/>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1400" dirty="0" smtClean="0">
                <a:solidFill>
                  <a:srgbClr val="FFFFFF"/>
                </a:solidFill>
                <a:latin typeface="ＭＳ Ｐゴシック"/>
                <a:ea typeface="ＭＳ Ｐゴシック"/>
                <a:cs typeface="ＭＳ Ｐゴシック"/>
              </a:rPr>
              <a:t>OS</a:t>
            </a:r>
            <a:endParaRPr kumimoji="1" lang="ja-JP" altLang="en-US" sz="1400" dirty="0">
              <a:solidFill>
                <a:srgbClr val="FFFFFF"/>
              </a:solidFill>
              <a:latin typeface="ＭＳ Ｐゴシック"/>
              <a:ea typeface="ＭＳ Ｐゴシック"/>
              <a:cs typeface="ＭＳ Ｐゴシック"/>
            </a:endParaRPr>
          </a:p>
        </p:txBody>
      </p:sp>
      <p:sp>
        <p:nvSpPr>
          <p:cNvPr id="162" name="正方形/長方形 161"/>
          <p:cNvSpPr/>
          <p:nvPr/>
        </p:nvSpPr>
        <p:spPr>
          <a:xfrm>
            <a:off x="6241518" y="5633176"/>
            <a:ext cx="748410" cy="527395"/>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プロセッサー</a:t>
            </a:r>
            <a:endParaRPr kumimoji="1" lang="ja-JP" altLang="en-US" sz="800" dirty="0">
              <a:solidFill>
                <a:srgbClr val="FFFFFF"/>
              </a:solidFill>
              <a:latin typeface="ＭＳ Ｐゴシック"/>
              <a:ea typeface="ＭＳ Ｐゴシック"/>
              <a:cs typeface="ＭＳ Ｐゴシック"/>
            </a:endParaRPr>
          </a:p>
        </p:txBody>
      </p:sp>
      <p:sp>
        <p:nvSpPr>
          <p:cNvPr id="168" name="テキスト ボックス 167"/>
          <p:cNvSpPr txBox="1"/>
          <p:nvPr/>
        </p:nvSpPr>
        <p:spPr>
          <a:xfrm>
            <a:off x="6022387" y="6176643"/>
            <a:ext cx="888785" cy="307777"/>
          </a:xfrm>
          <a:prstGeom prst="rect">
            <a:avLst/>
          </a:prstGeom>
          <a:noFill/>
        </p:spPr>
        <p:txBody>
          <a:bodyPr wrap="none" rtlCol="0">
            <a:spAutoFit/>
          </a:bodyPr>
          <a:lstStyle/>
          <a:p>
            <a:r>
              <a:rPr lang="ja-JP" altLang="en-US" sz="1400" dirty="0" smtClean="0">
                <a:solidFill>
                  <a:srgbClr val="0000FF"/>
                </a:solidFill>
              </a:rPr>
              <a:t>サーバー</a:t>
            </a:r>
            <a:endParaRPr kumimoji="1" lang="en-US" altLang="ja-JP" sz="1400" dirty="0" smtClean="0">
              <a:solidFill>
                <a:srgbClr val="0000FF"/>
              </a:solidFill>
            </a:endParaRPr>
          </a:p>
        </p:txBody>
      </p:sp>
      <p:sp>
        <p:nvSpPr>
          <p:cNvPr id="176" name="正方形/長方形 175"/>
          <p:cNvSpPr/>
          <p:nvPr/>
        </p:nvSpPr>
        <p:spPr>
          <a:xfrm>
            <a:off x="5309959" y="4300292"/>
            <a:ext cx="2328964" cy="582762"/>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dirty="0" smtClean="0">
                <a:solidFill>
                  <a:srgbClr val="FFFFFF"/>
                </a:solidFill>
                <a:latin typeface="ＭＳ Ｐゴシック"/>
                <a:ea typeface="ＭＳ Ｐゴシック"/>
                <a:cs typeface="ＭＳ Ｐゴシック"/>
              </a:rPr>
              <a:t>ターミナル・モニター</a:t>
            </a:r>
            <a:endParaRPr kumimoji="1" lang="ja-JP" altLang="en-US" sz="1400" dirty="0">
              <a:solidFill>
                <a:srgbClr val="FFFFFF"/>
              </a:solidFill>
              <a:latin typeface="ＭＳ Ｐゴシック"/>
              <a:ea typeface="ＭＳ Ｐゴシック"/>
              <a:cs typeface="ＭＳ Ｐゴシック"/>
            </a:endParaRPr>
          </a:p>
        </p:txBody>
      </p:sp>
      <p:sp>
        <p:nvSpPr>
          <p:cNvPr id="177" name="正方形/長方形 176"/>
          <p:cNvSpPr/>
          <p:nvPr/>
        </p:nvSpPr>
        <p:spPr>
          <a:xfrm>
            <a:off x="5344300"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作成</a:t>
            </a:r>
            <a:endParaRPr kumimoji="1" lang="ja-JP" altLang="en-US" sz="800" dirty="0">
              <a:solidFill>
                <a:srgbClr val="FFFFFF"/>
              </a:solidFill>
              <a:latin typeface="ＭＳ Ｐゴシック"/>
              <a:ea typeface="ＭＳ Ｐゴシック"/>
              <a:cs typeface="ＭＳ Ｐゴシック"/>
            </a:endParaRPr>
          </a:p>
        </p:txBody>
      </p:sp>
      <p:sp>
        <p:nvSpPr>
          <p:cNvPr id="178" name="正方形/長方形 177"/>
          <p:cNvSpPr/>
          <p:nvPr/>
        </p:nvSpPr>
        <p:spPr>
          <a:xfrm>
            <a:off x="5919524"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179" name="正方形/長方形 178"/>
          <p:cNvSpPr/>
          <p:nvPr/>
        </p:nvSpPr>
        <p:spPr>
          <a:xfrm>
            <a:off x="6504505"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80" name="正方形/長方形 179"/>
          <p:cNvSpPr/>
          <p:nvPr/>
        </p:nvSpPr>
        <p:spPr>
          <a:xfrm>
            <a:off x="7089564"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83" name="正方形/長方形 182"/>
          <p:cNvSpPr/>
          <p:nvPr/>
        </p:nvSpPr>
        <p:spPr>
          <a:xfrm>
            <a:off x="2722228" y="1225826"/>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正方形/長方形 183"/>
          <p:cNvSpPr/>
          <p:nvPr/>
        </p:nvSpPr>
        <p:spPr>
          <a:xfrm>
            <a:off x="2856335" y="1499527"/>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185" name="正方形/長方形 184"/>
          <p:cNvSpPr/>
          <p:nvPr/>
        </p:nvSpPr>
        <p:spPr>
          <a:xfrm>
            <a:off x="2844310" y="2895461"/>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186" name="テキスト ボックス 185"/>
          <p:cNvSpPr txBox="1"/>
          <p:nvPr/>
        </p:nvSpPr>
        <p:spPr>
          <a:xfrm>
            <a:off x="2998292" y="1214682"/>
            <a:ext cx="1243474" cy="307777"/>
          </a:xfrm>
          <a:prstGeom prst="rect">
            <a:avLst/>
          </a:prstGeom>
          <a:noFill/>
        </p:spPr>
        <p:txBody>
          <a:bodyPr wrap="none" rtlCol="0">
            <a:spAutoFit/>
          </a:bodyPr>
          <a:lstStyle/>
          <a:p>
            <a:r>
              <a:rPr kumimoji="1" lang="ja-JP" altLang="en-US" sz="1400" dirty="0" smtClean="0">
                <a:solidFill>
                  <a:srgbClr val="0000FF"/>
                </a:solidFill>
              </a:rPr>
              <a:t>クライアント</a:t>
            </a:r>
            <a:r>
              <a:rPr kumimoji="1" lang="en-US" altLang="ja-JP" sz="1400" dirty="0" smtClean="0">
                <a:solidFill>
                  <a:srgbClr val="0000FF"/>
                </a:solidFill>
              </a:rPr>
              <a:t>PC</a:t>
            </a:r>
            <a:endParaRPr kumimoji="1" lang="ja-JP" altLang="en-US" sz="1400" dirty="0">
              <a:solidFill>
                <a:srgbClr val="0000FF"/>
              </a:solidFill>
            </a:endParaRPr>
          </a:p>
        </p:txBody>
      </p:sp>
      <p:sp>
        <p:nvSpPr>
          <p:cNvPr id="187" name="正方形/長方形 186"/>
          <p:cNvSpPr/>
          <p:nvPr/>
        </p:nvSpPr>
        <p:spPr>
          <a:xfrm>
            <a:off x="2856335" y="1813853"/>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8" name="正方形/長方形 187"/>
          <p:cNvSpPr/>
          <p:nvPr/>
        </p:nvSpPr>
        <p:spPr>
          <a:xfrm>
            <a:off x="2923963"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89" name="正方形/長方形 188"/>
          <p:cNvSpPr/>
          <p:nvPr/>
        </p:nvSpPr>
        <p:spPr>
          <a:xfrm>
            <a:off x="3654213"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90" name="正方形/長方形 189"/>
          <p:cNvSpPr/>
          <p:nvPr/>
        </p:nvSpPr>
        <p:spPr>
          <a:xfrm>
            <a:off x="2923963"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91" name="正方形/長方形 190"/>
          <p:cNvSpPr/>
          <p:nvPr/>
        </p:nvSpPr>
        <p:spPr>
          <a:xfrm>
            <a:off x="3654213"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92" name="テキスト ボックス 191"/>
          <p:cNvSpPr txBox="1"/>
          <p:nvPr/>
        </p:nvSpPr>
        <p:spPr>
          <a:xfrm>
            <a:off x="2866988" y="1813853"/>
            <a:ext cx="1538922" cy="276999"/>
          </a:xfrm>
          <a:prstGeom prst="rect">
            <a:avLst/>
          </a:prstGeom>
          <a:noFill/>
        </p:spPr>
        <p:txBody>
          <a:bodyPr wrap="square" rtlCol="0">
            <a:spAutoFit/>
          </a:bodyPr>
          <a:lstStyle/>
          <a:p>
            <a:pPr algn="ctr"/>
            <a:r>
              <a:rPr kumimoji="1" lang="ja-JP" altLang="en-US" sz="1200" dirty="0" smtClean="0">
                <a:solidFill>
                  <a:srgbClr val="FFFFFF"/>
                </a:solidFill>
              </a:rPr>
              <a:t>デスクトップ画面</a:t>
            </a:r>
            <a:endParaRPr kumimoji="1" lang="ja-JP" altLang="en-US" sz="1200" dirty="0">
              <a:solidFill>
                <a:srgbClr val="FFFFFF"/>
              </a:solidFill>
            </a:endParaRPr>
          </a:p>
        </p:txBody>
      </p:sp>
      <p:sp>
        <p:nvSpPr>
          <p:cNvPr id="193" name="正方形/長方形 192"/>
          <p:cNvSpPr/>
          <p:nvPr/>
        </p:nvSpPr>
        <p:spPr>
          <a:xfrm>
            <a:off x="6495093" y="1236970"/>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4" name="正方形/長方形 193"/>
          <p:cNvSpPr/>
          <p:nvPr/>
        </p:nvSpPr>
        <p:spPr>
          <a:xfrm>
            <a:off x="6629200" y="1510671"/>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195" name="正方形/長方形 194"/>
          <p:cNvSpPr/>
          <p:nvPr/>
        </p:nvSpPr>
        <p:spPr>
          <a:xfrm>
            <a:off x="6617175" y="2906605"/>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196" name="テキスト ボックス 195"/>
          <p:cNvSpPr txBox="1"/>
          <p:nvPr/>
        </p:nvSpPr>
        <p:spPr>
          <a:xfrm>
            <a:off x="6771157" y="1225826"/>
            <a:ext cx="1243474" cy="307777"/>
          </a:xfrm>
          <a:prstGeom prst="rect">
            <a:avLst/>
          </a:prstGeom>
          <a:noFill/>
        </p:spPr>
        <p:txBody>
          <a:bodyPr wrap="none" rtlCol="0">
            <a:spAutoFit/>
          </a:bodyPr>
          <a:lstStyle/>
          <a:p>
            <a:r>
              <a:rPr lang="ja-JP" altLang="en-US" sz="1400" dirty="0" smtClean="0">
                <a:solidFill>
                  <a:srgbClr val="0000FF"/>
                </a:solidFill>
              </a:rPr>
              <a:t>クライアント</a:t>
            </a:r>
            <a:r>
              <a:rPr lang="en-US" altLang="ja-JP" sz="1400" dirty="0" smtClean="0">
                <a:solidFill>
                  <a:srgbClr val="0000FF"/>
                </a:solidFill>
              </a:rPr>
              <a:t>PC</a:t>
            </a:r>
          </a:p>
        </p:txBody>
      </p:sp>
      <p:sp>
        <p:nvSpPr>
          <p:cNvPr id="197" name="正方形/長方形 196"/>
          <p:cNvSpPr/>
          <p:nvPr/>
        </p:nvSpPr>
        <p:spPr>
          <a:xfrm>
            <a:off x="6629200" y="1824997"/>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正方形/長方形 197"/>
          <p:cNvSpPr/>
          <p:nvPr/>
        </p:nvSpPr>
        <p:spPr>
          <a:xfrm>
            <a:off x="7038775" y="2271363"/>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99" name="テキスト ボックス 198"/>
          <p:cNvSpPr txBox="1"/>
          <p:nvPr/>
        </p:nvSpPr>
        <p:spPr>
          <a:xfrm>
            <a:off x="6639853" y="1824997"/>
            <a:ext cx="1538922" cy="276999"/>
          </a:xfrm>
          <a:prstGeom prst="rect">
            <a:avLst/>
          </a:prstGeom>
          <a:noFill/>
        </p:spPr>
        <p:txBody>
          <a:bodyPr wrap="square" rtlCol="0">
            <a:spAutoFit/>
          </a:bodyPr>
          <a:lstStyle/>
          <a:p>
            <a:pPr algn="ctr"/>
            <a:r>
              <a:rPr kumimoji="1" lang="ja-JP" altLang="en-US" sz="1200" dirty="0" smtClean="0">
                <a:solidFill>
                  <a:srgbClr val="FFFFFF"/>
                </a:solidFill>
              </a:rPr>
              <a:t>画面表示</a:t>
            </a:r>
            <a:endParaRPr kumimoji="1" lang="ja-JP" altLang="en-US" sz="1200" dirty="0">
              <a:solidFill>
                <a:srgbClr val="FFFFFF"/>
              </a:solidFill>
            </a:endParaRPr>
          </a:p>
        </p:txBody>
      </p:sp>
      <p:cxnSp>
        <p:nvCxnSpPr>
          <p:cNvPr id="200" name="直線矢印コネクタ 199"/>
          <p:cNvCxnSpPr/>
          <p:nvPr/>
        </p:nvCxnSpPr>
        <p:spPr>
          <a:xfrm flipH="1">
            <a:off x="3802460" y="2780919"/>
            <a:ext cx="535648" cy="13442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201" name="直線矢印コネクタ 200"/>
          <p:cNvCxnSpPr/>
          <p:nvPr/>
        </p:nvCxnSpPr>
        <p:spPr>
          <a:xfrm flipH="1">
            <a:off x="2856335" y="2833028"/>
            <a:ext cx="67628" cy="1289041"/>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202" name="直線矢印コネクタ 201"/>
          <p:cNvCxnSpPr/>
          <p:nvPr/>
        </p:nvCxnSpPr>
        <p:spPr>
          <a:xfrm flipH="1">
            <a:off x="5344300" y="2577719"/>
            <a:ext cx="1694475" cy="1576104"/>
          </a:xfrm>
          <a:prstGeom prst="straightConnector1">
            <a:avLst/>
          </a:prstGeom>
          <a:ln w="12700" cmpd="sng">
            <a:solidFill>
              <a:schemeClr val="bg1">
                <a:lumMod val="75000"/>
              </a:schemeClr>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203" name="直線矢印コネクタ 202"/>
          <p:cNvCxnSpPr/>
          <p:nvPr/>
        </p:nvCxnSpPr>
        <p:spPr>
          <a:xfrm flipH="1">
            <a:off x="5893005" y="2588863"/>
            <a:ext cx="1829664" cy="1536304"/>
          </a:xfrm>
          <a:prstGeom prst="straightConnector1">
            <a:avLst/>
          </a:prstGeom>
          <a:ln w="12700" cmpd="sng">
            <a:solidFill>
              <a:schemeClr val="bg1">
                <a:lumMod val="75000"/>
              </a:schemeClr>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182" name="直線矢印コネクタ 181"/>
          <p:cNvCxnSpPr/>
          <p:nvPr/>
        </p:nvCxnSpPr>
        <p:spPr>
          <a:xfrm>
            <a:off x="5229451" y="2577719"/>
            <a:ext cx="114849" cy="1544350"/>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181" name="直線矢印コネクタ 180"/>
          <p:cNvCxnSpPr/>
          <p:nvPr/>
        </p:nvCxnSpPr>
        <p:spPr>
          <a:xfrm flipH="1">
            <a:off x="5893005" y="2577719"/>
            <a:ext cx="26519" cy="15474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grpSp>
        <p:nvGrpSpPr>
          <p:cNvPr id="206" name="図形グループ 205"/>
          <p:cNvGrpSpPr/>
          <p:nvPr/>
        </p:nvGrpSpPr>
        <p:grpSpPr>
          <a:xfrm>
            <a:off x="2608926" y="1131809"/>
            <a:ext cx="494818" cy="531668"/>
            <a:chOff x="2667295" y="1059799"/>
            <a:chExt cx="681672" cy="722281"/>
          </a:xfrm>
        </p:grpSpPr>
        <p:sp>
          <p:nvSpPr>
            <p:cNvPr id="207" name="角丸四角形 20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08" name="図 207"/>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09" name="図形グループ 208"/>
          <p:cNvGrpSpPr/>
          <p:nvPr/>
        </p:nvGrpSpPr>
        <p:grpSpPr>
          <a:xfrm>
            <a:off x="4572467" y="1131809"/>
            <a:ext cx="494818" cy="531668"/>
            <a:chOff x="2667295" y="1059799"/>
            <a:chExt cx="681672" cy="722281"/>
          </a:xfrm>
        </p:grpSpPr>
        <p:sp>
          <p:nvSpPr>
            <p:cNvPr id="210" name="角丸四角形 20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11" name="図 21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12" name="図形グループ 211"/>
          <p:cNvGrpSpPr/>
          <p:nvPr/>
        </p:nvGrpSpPr>
        <p:grpSpPr>
          <a:xfrm>
            <a:off x="6377848" y="1131809"/>
            <a:ext cx="494818" cy="531668"/>
            <a:chOff x="2667295" y="1059799"/>
            <a:chExt cx="681672" cy="722281"/>
          </a:xfrm>
        </p:grpSpPr>
        <p:sp>
          <p:nvSpPr>
            <p:cNvPr id="213" name="角丸四角形 21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14" name="図 21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215" name="正方形/長方形 214"/>
          <p:cNvSpPr/>
          <p:nvPr/>
        </p:nvSpPr>
        <p:spPr>
          <a:xfrm>
            <a:off x="1560829" y="782810"/>
            <a:ext cx="2286000" cy="400110"/>
          </a:xfrm>
          <a:prstGeom prst="rect">
            <a:avLst/>
          </a:prstGeom>
        </p:spPr>
        <p:txBody>
          <a:bodyPr>
            <a:spAutoFit/>
          </a:bodyPr>
          <a:lstStyle/>
          <a:p>
            <a:pPr lvl="0">
              <a:spcBef>
                <a:spcPct val="0"/>
              </a:spcBef>
            </a:pPr>
            <a:r>
              <a:rPr lang="ja-JP" altLang="en-US" sz="2000" dirty="0">
                <a:solidFill>
                  <a:srgbClr val="7F7F7F"/>
                </a:solidFill>
                <a:cs typeface="+mj-cs"/>
              </a:rPr>
              <a:t>デスクトップ</a:t>
            </a:r>
            <a:r>
              <a:rPr lang="ja-JP" altLang="en-US" sz="2000" dirty="0" smtClean="0">
                <a:solidFill>
                  <a:srgbClr val="7F7F7F"/>
                </a:solidFill>
                <a:cs typeface="+mj-cs"/>
              </a:rPr>
              <a:t>仮想化</a:t>
            </a:r>
            <a:endParaRPr lang="ja-JP" altLang="en-US" sz="2000" dirty="0">
              <a:solidFill>
                <a:srgbClr val="7F7F7F"/>
              </a:solidFill>
              <a:cs typeface="+mj-cs"/>
            </a:endParaRPr>
          </a:p>
        </p:txBody>
      </p:sp>
      <p:sp>
        <p:nvSpPr>
          <p:cNvPr id="216" name="正方形/長方形 215"/>
          <p:cNvSpPr/>
          <p:nvPr/>
        </p:nvSpPr>
        <p:spPr>
          <a:xfrm>
            <a:off x="4938943" y="782810"/>
            <a:ext cx="3058572" cy="400110"/>
          </a:xfrm>
          <a:prstGeom prst="rect">
            <a:avLst/>
          </a:prstGeom>
        </p:spPr>
        <p:txBody>
          <a:bodyPr wrap="square">
            <a:spAutoFit/>
          </a:bodyPr>
          <a:lstStyle/>
          <a:p>
            <a:pPr lvl="0" algn="ctr">
              <a:spcBef>
                <a:spcPct val="0"/>
              </a:spcBef>
            </a:pPr>
            <a:r>
              <a:rPr lang="ja-JP" altLang="en-US" sz="2000" dirty="0">
                <a:solidFill>
                  <a:srgbClr val="7F7F7F"/>
                </a:solidFill>
              </a:rPr>
              <a:t>アプリケーション仮装化</a:t>
            </a:r>
          </a:p>
        </p:txBody>
      </p:sp>
    </p:spTree>
    <p:extLst>
      <p:ext uri="{BB962C8B-B14F-4D97-AF65-F5344CB8AC3E}">
        <p14:creationId xmlns:p14="http://schemas.microsoft.com/office/powerpoint/2010/main" val="15538750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正方形/長方形 82"/>
          <p:cNvSpPr/>
          <p:nvPr/>
        </p:nvSpPr>
        <p:spPr>
          <a:xfrm>
            <a:off x="1059858" y="3645649"/>
            <a:ext cx="3683592" cy="2780459"/>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1226561" y="3816233"/>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正方形/長方形 60"/>
          <p:cNvSpPr/>
          <p:nvPr/>
        </p:nvSpPr>
        <p:spPr>
          <a:xfrm>
            <a:off x="2391228" y="3816233"/>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正方形/長方形 61"/>
          <p:cNvSpPr/>
          <p:nvPr/>
        </p:nvSpPr>
        <p:spPr>
          <a:xfrm>
            <a:off x="3555524" y="3816233"/>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1072335" y="1015258"/>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smtClean="0"/>
              <a:t>シンクライアント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17</a:t>
            </a:fld>
            <a:endParaRPr kumimoji="1" lang="ja-JP" altLang="en-US"/>
          </a:p>
        </p:txBody>
      </p:sp>
      <p:sp>
        <p:nvSpPr>
          <p:cNvPr id="8" name="角丸四角形 7"/>
          <p:cNvSpPr/>
          <p:nvPr/>
        </p:nvSpPr>
        <p:spPr>
          <a:xfrm>
            <a:off x="1059858" y="3105059"/>
            <a:ext cx="3683592" cy="450850"/>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ネットワーク</a:t>
            </a:r>
            <a:endParaRPr kumimoji="1" lang="ja-JP" altLang="en-US" dirty="0">
              <a:solidFill>
                <a:srgbClr val="FFFFFF"/>
              </a:solidFill>
              <a:latin typeface="ＭＳ Ｐゴシック"/>
              <a:ea typeface="ＭＳ Ｐゴシック"/>
              <a:cs typeface="ＭＳ Ｐゴシック"/>
            </a:endParaRPr>
          </a:p>
        </p:txBody>
      </p:sp>
      <p:sp>
        <p:nvSpPr>
          <p:cNvPr id="22" name="正方形/長方形 21"/>
          <p:cNvSpPr/>
          <p:nvPr/>
        </p:nvSpPr>
        <p:spPr>
          <a:xfrm>
            <a:off x="1206442" y="1288959"/>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1194417" y="2684893"/>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74" name="テキスト ボックス 73"/>
          <p:cNvSpPr txBox="1"/>
          <p:nvPr/>
        </p:nvSpPr>
        <p:spPr>
          <a:xfrm>
            <a:off x="1261098" y="1015258"/>
            <a:ext cx="1393731" cy="307777"/>
          </a:xfrm>
          <a:prstGeom prst="rect">
            <a:avLst/>
          </a:prstGeom>
          <a:noFill/>
        </p:spPr>
        <p:txBody>
          <a:bodyPr wrap="none" rtlCol="0">
            <a:spAutoFit/>
          </a:bodyPr>
          <a:lstStyle/>
          <a:p>
            <a:r>
              <a:rPr kumimoji="1" lang="ja-JP" altLang="en-US" sz="1400" dirty="0" smtClean="0">
                <a:solidFill>
                  <a:srgbClr val="0000FF"/>
                </a:solidFill>
              </a:rPr>
              <a:t>シンクライアント</a:t>
            </a:r>
            <a:endParaRPr kumimoji="1" lang="ja-JP" altLang="en-US" sz="1400" dirty="0">
              <a:solidFill>
                <a:srgbClr val="0000FF"/>
              </a:solidFill>
            </a:endParaRPr>
          </a:p>
        </p:txBody>
      </p:sp>
      <p:sp>
        <p:nvSpPr>
          <p:cNvPr id="63" name="正方形/長方形 62"/>
          <p:cNvSpPr/>
          <p:nvPr/>
        </p:nvSpPr>
        <p:spPr>
          <a:xfrm>
            <a:off x="1206442" y="1603285"/>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p:cNvSpPr/>
          <p:nvPr/>
        </p:nvSpPr>
        <p:spPr>
          <a:xfrm>
            <a:off x="127407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65" name="正方形/長方形 64"/>
          <p:cNvSpPr/>
          <p:nvPr/>
        </p:nvSpPr>
        <p:spPr>
          <a:xfrm>
            <a:off x="200432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75" name="正方形/長方形 74"/>
          <p:cNvSpPr/>
          <p:nvPr/>
        </p:nvSpPr>
        <p:spPr>
          <a:xfrm>
            <a:off x="127407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76" name="正方形/長方形 75"/>
          <p:cNvSpPr/>
          <p:nvPr/>
        </p:nvSpPr>
        <p:spPr>
          <a:xfrm>
            <a:off x="200432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77" name="テキスト ボックス 76"/>
          <p:cNvSpPr txBox="1"/>
          <p:nvPr/>
        </p:nvSpPr>
        <p:spPr>
          <a:xfrm>
            <a:off x="1217095" y="1603285"/>
            <a:ext cx="1538922" cy="276999"/>
          </a:xfrm>
          <a:prstGeom prst="rect">
            <a:avLst/>
          </a:prstGeom>
          <a:noFill/>
        </p:spPr>
        <p:txBody>
          <a:bodyPr wrap="square" rtlCol="0">
            <a:spAutoFit/>
          </a:bodyPr>
          <a:lstStyle/>
          <a:p>
            <a:pPr algn="ctr"/>
            <a:r>
              <a:rPr kumimoji="1" lang="ja-JP" altLang="en-US" sz="1200" dirty="0" smtClean="0">
                <a:solidFill>
                  <a:srgbClr val="FFFFFF"/>
                </a:solidFill>
              </a:rPr>
              <a:t>画面表示</a:t>
            </a:r>
            <a:endParaRPr kumimoji="1" lang="ja-JP" altLang="en-US" sz="1200" dirty="0">
              <a:solidFill>
                <a:srgbClr val="FFFFFF"/>
              </a:solidFill>
            </a:endParaRPr>
          </a:p>
        </p:txBody>
      </p:sp>
      <p:cxnSp>
        <p:nvCxnSpPr>
          <p:cNvPr id="53" name="直線矢印コネクタ 52"/>
          <p:cNvCxnSpPr/>
          <p:nvPr/>
        </p:nvCxnSpPr>
        <p:spPr>
          <a:xfrm flipH="1">
            <a:off x="2266950" y="2570351"/>
            <a:ext cx="421264" cy="1464756"/>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a:off x="1274070" y="2622460"/>
            <a:ext cx="44962" cy="1412647"/>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84" name="正方形/長方形 83"/>
          <p:cNvSpPr/>
          <p:nvPr/>
        </p:nvSpPr>
        <p:spPr>
          <a:xfrm>
            <a:off x="2391228" y="5524409"/>
            <a:ext cx="1100797" cy="55188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メモリー</a:t>
            </a:r>
            <a:endParaRPr kumimoji="1" lang="ja-JP" altLang="en-US" sz="1200" dirty="0">
              <a:solidFill>
                <a:srgbClr val="FFFFFF"/>
              </a:solidFill>
              <a:latin typeface="ＭＳ Ｐゴシック"/>
              <a:ea typeface="ＭＳ Ｐゴシック"/>
              <a:cs typeface="ＭＳ Ｐゴシック"/>
            </a:endParaRPr>
          </a:p>
        </p:txBody>
      </p:sp>
      <p:sp>
        <p:nvSpPr>
          <p:cNvPr id="85" name="円柱 84"/>
          <p:cNvSpPr/>
          <p:nvPr/>
        </p:nvSpPr>
        <p:spPr>
          <a:xfrm>
            <a:off x="1226561" y="5550372"/>
            <a:ext cx="1100797" cy="551888"/>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ストレージ</a:t>
            </a:r>
            <a:endParaRPr kumimoji="1" lang="ja-JP" altLang="en-US" sz="1200" dirty="0">
              <a:solidFill>
                <a:srgbClr val="FFFFFF"/>
              </a:solidFill>
              <a:latin typeface="ＭＳ Ｐゴシック"/>
              <a:ea typeface="ＭＳ Ｐゴシック"/>
              <a:cs typeface="ＭＳ Ｐゴシック"/>
            </a:endParaRPr>
          </a:p>
        </p:txBody>
      </p:sp>
      <p:sp>
        <p:nvSpPr>
          <p:cNvPr id="58" name="正方形/長方形 57"/>
          <p:cNvSpPr/>
          <p:nvPr/>
        </p:nvSpPr>
        <p:spPr>
          <a:xfrm>
            <a:off x="1226561" y="5199392"/>
            <a:ext cx="3429760" cy="250125"/>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dirty="0" smtClean="0">
                <a:solidFill>
                  <a:srgbClr val="FFFFFF"/>
                </a:solidFill>
                <a:latin typeface="ＭＳ Ｐゴシック"/>
                <a:ea typeface="ＭＳ Ｐゴシック"/>
                <a:cs typeface="ＭＳ Ｐゴシック"/>
              </a:rPr>
              <a:t>ハイパーバイザー</a:t>
            </a:r>
            <a:endParaRPr kumimoji="1" lang="ja-JP" altLang="en-US" sz="1400" dirty="0">
              <a:solidFill>
                <a:srgbClr val="FFFFFF"/>
              </a:solidFill>
              <a:latin typeface="ＭＳ Ｐゴシック"/>
              <a:ea typeface="ＭＳ Ｐゴシック"/>
              <a:cs typeface="ＭＳ Ｐゴシック"/>
            </a:endParaRPr>
          </a:p>
        </p:txBody>
      </p:sp>
      <p:sp>
        <p:nvSpPr>
          <p:cNvPr id="56" name="正方形/長方形 55"/>
          <p:cNvSpPr/>
          <p:nvPr/>
        </p:nvSpPr>
        <p:spPr>
          <a:xfrm>
            <a:off x="1308100" y="4824742"/>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57" name="正方形/長方形 56"/>
          <p:cNvSpPr/>
          <p:nvPr/>
        </p:nvSpPr>
        <p:spPr>
          <a:xfrm>
            <a:off x="3555525" y="5525879"/>
            <a:ext cx="1100797" cy="551888"/>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プロセッサー</a:t>
            </a:r>
            <a:endParaRPr kumimoji="1" lang="ja-JP" altLang="en-US" sz="1200" dirty="0">
              <a:solidFill>
                <a:srgbClr val="FFFFFF"/>
              </a:solidFill>
              <a:latin typeface="ＭＳ Ｐゴシック"/>
              <a:ea typeface="ＭＳ Ｐゴシック"/>
              <a:cs typeface="ＭＳ Ｐゴシック"/>
            </a:endParaRPr>
          </a:p>
        </p:txBody>
      </p:sp>
      <p:sp>
        <p:nvSpPr>
          <p:cNvPr id="59" name="正方形/長方形 58"/>
          <p:cNvSpPr/>
          <p:nvPr/>
        </p:nvSpPr>
        <p:spPr>
          <a:xfrm>
            <a:off x="3637063" y="4824742"/>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60" name="正方形/長方形 59"/>
          <p:cNvSpPr/>
          <p:nvPr/>
        </p:nvSpPr>
        <p:spPr>
          <a:xfrm>
            <a:off x="2472766" y="4824742"/>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67" name="正方形/長方形 66"/>
          <p:cNvSpPr/>
          <p:nvPr/>
        </p:nvSpPr>
        <p:spPr>
          <a:xfrm>
            <a:off x="1319031"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78" name="正方形/長方形 77"/>
          <p:cNvSpPr/>
          <p:nvPr/>
        </p:nvSpPr>
        <p:spPr>
          <a:xfrm>
            <a:off x="1843465"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79" name="正方形/長方形 78"/>
          <p:cNvSpPr/>
          <p:nvPr/>
        </p:nvSpPr>
        <p:spPr>
          <a:xfrm>
            <a:off x="1319031"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82" name="正方形/長方形 81"/>
          <p:cNvSpPr/>
          <p:nvPr/>
        </p:nvSpPr>
        <p:spPr>
          <a:xfrm>
            <a:off x="1843465"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86" name="正方形/長方形 85"/>
          <p:cNvSpPr/>
          <p:nvPr/>
        </p:nvSpPr>
        <p:spPr>
          <a:xfrm>
            <a:off x="2483697"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87" name="正方形/長方形 86"/>
          <p:cNvSpPr/>
          <p:nvPr/>
        </p:nvSpPr>
        <p:spPr>
          <a:xfrm>
            <a:off x="3008131"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88" name="正方形/長方形 87"/>
          <p:cNvSpPr/>
          <p:nvPr/>
        </p:nvSpPr>
        <p:spPr>
          <a:xfrm>
            <a:off x="2483697"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89" name="正方形/長方形 88"/>
          <p:cNvSpPr/>
          <p:nvPr/>
        </p:nvSpPr>
        <p:spPr>
          <a:xfrm>
            <a:off x="3008131"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90" name="正方形/長方形 89"/>
          <p:cNvSpPr/>
          <p:nvPr/>
        </p:nvSpPr>
        <p:spPr>
          <a:xfrm>
            <a:off x="3637063"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91" name="正方形/長方形 90"/>
          <p:cNvSpPr/>
          <p:nvPr/>
        </p:nvSpPr>
        <p:spPr>
          <a:xfrm>
            <a:off x="4161497"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92" name="正方形/長方形 91"/>
          <p:cNvSpPr/>
          <p:nvPr/>
        </p:nvSpPr>
        <p:spPr>
          <a:xfrm>
            <a:off x="3637063"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94" name="正方形/長方形 93"/>
          <p:cNvSpPr/>
          <p:nvPr/>
        </p:nvSpPr>
        <p:spPr>
          <a:xfrm>
            <a:off x="4161497"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grpSp>
        <p:nvGrpSpPr>
          <p:cNvPr id="19" name="図形グループ 18"/>
          <p:cNvGrpSpPr/>
          <p:nvPr/>
        </p:nvGrpSpPr>
        <p:grpSpPr>
          <a:xfrm>
            <a:off x="624659" y="1158003"/>
            <a:ext cx="681672" cy="722281"/>
            <a:chOff x="2667295" y="1059799"/>
            <a:chExt cx="681672" cy="722281"/>
          </a:xfrm>
        </p:grpSpPr>
        <p:sp>
          <p:nvSpPr>
            <p:cNvPr id="12" name="角丸四角形 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 name="図 3"/>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95" name="正方形/長方形 94"/>
          <p:cNvSpPr/>
          <p:nvPr/>
        </p:nvSpPr>
        <p:spPr>
          <a:xfrm>
            <a:off x="2970985" y="1015258"/>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3105092" y="1288959"/>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97" name="正方形/長方形 96"/>
          <p:cNvSpPr/>
          <p:nvPr/>
        </p:nvSpPr>
        <p:spPr>
          <a:xfrm>
            <a:off x="3093067" y="2684893"/>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98" name="テキスト ボックス 97"/>
          <p:cNvSpPr txBox="1"/>
          <p:nvPr/>
        </p:nvSpPr>
        <p:spPr>
          <a:xfrm>
            <a:off x="3159748" y="1015258"/>
            <a:ext cx="1393731" cy="307777"/>
          </a:xfrm>
          <a:prstGeom prst="rect">
            <a:avLst/>
          </a:prstGeom>
          <a:noFill/>
        </p:spPr>
        <p:txBody>
          <a:bodyPr wrap="none" rtlCol="0">
            <a:spAutoFit/>
          </a:bodyPr>
          <a:lstStyle/>
          <a:p>
            <a:r>
              <a:rPr kumimoji="1" lang="ja-JP" altLang="en-US" sz="1400" dirty="0" smtClean="0">
                <a:solidFill>
                  <a:srgbClr val="0000FF"/>
                </a:solidFill>
              </a:rPr>
              <a:t>シンクライアント</a:t>
            </a:r>
            <a:endParaRPr kumimoji="1" lang="ja-JP" altLang="en-US" sz="1400" dirty="0">
              <a:solidFill>
                <a:srgbClr val="0000FF"/>
              </a:solidFill>
            </a:endParaRPr>
          </a:p>
        </p:txBody>
      </p:sp>
      <p:sp>
        <p:nvSpPr>
          <p:cNvPr id="99" name="正方形/長方形 98"/>
          <p:cNvSpPr/>
          <p:nvPr/>
        </p:nvSpPr>
        <p:spPr>
          <a:xfrm>
            <a:off x="3105092" y="1603285"/>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正方形/長方形 99"/>
          <p:cNvSpPr/>
          <p:nvPr/>
        </p:nvSpPr>
        <p:spPr>
          <a:xfrm>
            <a:off x="317272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01" name="正方形/長方形 100"/>
          <p:cNvSpPr/>
          <p:nvPr/>
        </p:nvSpPr>
        <p:spPr>
          <a:xfrm>
            <a:off x="390297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02" name="正方形/長方形 101"/>
          <p:cNvSpPr/>
          <p:nvPr/>
        </p:nvSpPr>
        <p:spPr>
          <a:xfrm>
            <a:off x="317272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03" name="正方形/長方形 102"/>
          <p:cNvSpPr/>
          <p:nvPr/>
        </p:nvSpPr>
        <p:spPr>
          <a:xfrm>
            <a:off x="390297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04" name="テキスト ボックス 103"/>
          <p:cNvSpPr txBox="1"/>
          <p:nvPr/>
        </p:nvSpPr>
        <p:spPr>
          <a:xfrm>
            <a:off x="3115745" y="1603285"/>
            <a:ext cx="1538922" cy="276999"/>
          </a:xfrm>
          <a:prstGeom prst="rect">
            <a:avLst/>
          </a:prstGeom>
          <a:noFill/>
        </p:spPr>
        <p:txBody>
          <a:bodyPr wrap="square" rtlCol="0">
            <a:spAutoFit/>
          </a:bodyPr>
          <a:lstStyle/>
          <a:p>
            <a:pPr algn="ctr"/>
            <a:r>
              <a:rPr kumimoji="1" lang="ja-JP" altLang="en-US" sz="1200" dirty="0" smtClean="0">
                <a:solidFill>
                  <a:srgbClr val="FFFFFF"/>
                </a:solidFill>
              </a:rPr>
              <a:t>画面表示</a:t>
            </a:r>
            <a:endParaRPr kumimoji="1" lang="ja-JP" altLang="en-US" sz="1200" dirty="0">
              <a:solidFill>
                <a:srgbClr val="FFFFFF"/>
              </a:solidFill>
            </a:endParaRPr>
          </a:p>
        </p:txBody>
      </p:sp>
      <p:grpSp>
        <p:nvGrpSpPr>
          <p:cNvPr id="105" name="図形グループ 104"/>
          <p:cNvGrpSpPr/>
          <p:nvPr/>
        </p:nvGrpSpPr>
        <p:grpSpPr>
          <a:xfrm>
            <a:off x="4540879" y="1154027"/>
            <a:ext cx="681672" cy="722281"/>
            <a:chOff x="2667295" y="1059799"/>
            <a:chExt cx="681672" cy="722281"/>
          </a:xfrm>
        </p:grpSpPr>
        <p:sp>
          <p:nvSpPr>
            <p:cNvPr id="106" name="角丸四角形 1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07" name="図 106"/>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cxnSp>
        <p:nvCxnSpPr>
          <p:cNvPr id="108" name="直線矢印コネクタ 107"/>
          <p:cNvCxnSpPr/>
          <p:nvPr/>
        </p:nvCxnSpPr>
        <p:spPr>
          <a:xfrm flipH="1">
            <a:off x="2500025" y="2570351"/>
            <a:ext cx="659723" cy="1464756"/>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109" name="直線矢印コネクタ 108"/>
          <p:cNvCxnSpPr/>
          <p:nvPr/>
        </p:nvCxnSpPr>
        <p:spPr>
          <a:xfrm flipH="1">
            <a:off x="3429848" y="2570351"/>
            <a:ext cx="1166065" cy="1464756"/>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110" name="テキスト ボックス 109"/>
          <p:cNvSpPr txBox="1"/>
          <p:nvPr/>
        </p:nvSpPr>
        <p:spPr>
          <a:xfrm>
            <a:off x="1426556" y="3790833"/>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11" name="テキスト ボックス 110"/>
          <p:cNvSpPr txBox="1"/>
          <p:nvPr/>
        </p:nvSpPr>
        <p:spPr>
          <a:xfrm>
            <a:off x="2591873" y="3790833"/>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12" name="テキスト ボックス 111"/>
          <p:cNvSpPr txBox="1"/>
          <p:nvPr/>
        </p:nvSpPr>
        <p:spPr>
          <a:xfrm>
            <a:off x="3741223" y="3790833"/>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13" name="テキスト ボックス 112"/>
          <p:cNvSpPr txBox="1"/>
          <p:nvPr/>
        </p:nvSpPr>
        <p:spPr>
          <a:xfrm>
            <a:off x="2500025" y="6102260"/>
            <a:ext cx="888785" cy="307777"/>
          </a:xfrm>
          <a:prstGeom prst="rect">
            <a:avLst/>
          </a:prstGeom>
          <a:noFill/>
        </p:spPr>
        <p:txBody>
          <a:bodyPr wrap="none" rtlCol="0">
            <a:spAutoFit/>
          </a:bodyPr>
          <a:lstStyle/>
          <a:p>
            <a:r>
              <a:rPr lang="ja-JP" altLang="en-US" sz="1400" dirty="0" smtClean="0">
                <a:solidFill>
                  <a:srgbClr val="0000FF"/>
                </a:solidFill>
              </a:rPr>
              <a:t>サーバー</a:t>
            </a:r>
            <a:endParaRPr kumimoji="1" lang="en-US" altLang="ja-JP" sz="1400" dirty="0" smtClean="0">
              <a:solidFill>
                <a:srgbClr val="0000FF"/>
              </a:solidFill>
            </a:endParaRPr>
          </a:p>
        </p:txBody>
      </p:sp>
      <p:sp>
        <p:nvSpPr>
          <p:cNvPr id="114" name="正方形/長方形 113"/>
          <p:cNvSpPr/>
          <p:nvPr/>
        </p:nvSpPr>
        <p:spPr>
          <a:xfrm>
            <a:off x="5766852" y="2477504"/>
            <a:ext cx="2696408" cy="286999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正方形/長方形 114"/>
          <p:cNvSpPr/>
          <p:nvPr/>
        </p:nvSpPr>
        <p:spPr>
          <a:xfrm>
            <a:off x="6790988" y="3456966"/>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円柱 117"/>
          <p:cNvSpPr/>
          <p:nvPr/>
        </p:nvSpPr>
        <p:spPr>
          <a:xfrm>
            <a:off x="5880100" y="3456966"/>
            <a:ext cx="765791" cy="1019175"/>
          </a:xfrm>
          <a:prstGeom prst="ca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ストレージ</a:t>
            </a:r>
            <a:endParaRPr kumimoji="1" lang="ja-JP" altLang="en-US" sz="1050" dirty="0">
              <a:solidFill>
                <a:srgbClr val="FFFFFF"/>
              </a:solidFill>
              <a:latin typeface="ＭＳ Ｐゴシック"/>
              <a:ea typeface="ＭＳ Ｐゴシック"/>
              <a:cs typeface="ＭＳ Ｐゴシック"/>
            </a:endParaRPr>
          </a:p>
        </p:txBody>
      </p:sp>
      <p:sp>
        <p:nvSpPr>
          <p:cNvPr id="119" name="正方形/長方形 118"/>
          <p:cNvSpPr/>
          <p:nvPr/>
        </p:nvSpPr>
        <p:spPr>
          <a:xfrm>
            <a:off x="6858616" y="350459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20" name="正方形/長方形 119"/>
          <p:cNvSpPr/>
          <p:nvPr/>
        </p:nvSpPr>
        <p:spPr>
          <a:xfrm>
            <a:off x="7588866" y="350459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21" name="正方形/長方形 120"/>
          <p:cNvSpPr/>
          <p:nvPr/>
        </p:nvSpPr>
        <p:spPr>
          <a:xfrm>
            <a:off x="6858616" y="386654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22" name="正方形/長方形 121"/>
          <p:cNvSpPr/>
          <p:nvPr/>
        </p:nvSpPr>
        <p:spPr>
          <a:xfrm>
            <a:off x="7588866" y="386654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23" name="正方形/長方形 122"/>
          <p:cNvSpPr/>
          <p:nvPr/>
        </p:nvSpPr>
        <p:spPr>
          <a:xfrm>
            <a:off x="5880100" y="4933342"/>
            <a:ext cx="2449810" cy="309613"/>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124" name="正方形/長方形 123"/>
          <p:cNvSpPr/>
          <p:nvPr/>
        </p:nvSpPr>
        <p:spPr>
          <a:xfrm>
            <a:off x="5880100" y="2977543"/>
            <a:ext cx="244981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125" name="テキスト ボックス 124"/>
          <p:cNvSpPr txBox="1"/>
          <p:nvPr/>
        </p:nvSpPr>
        <p:spPr>
          <a:xfrm>
            <a:off x="6790988" y="4173742"/>
            <a:ext cx="1538922" cy="276999"/>
          </a:xfrm>
          <a:prstGeom prst="rect">
            <a:avLst/>
          </a:prstGeom>
          <a:noFill/>
        </p:spPr>
        <p:txBody>
          <a:bodyPr wrap="square" rtlCol="0">
            <a:spAutoFit/>
          </a:bodyPr>
          <a:lstStyle/>
          <a:p>
            <a:pPr algn="ctr"/>
            <a:r>
              <a:rPr kumimoji="1" lang="ja-JP" altLang="en-US" sz="1200" dirty="0" smtClean="0">
                <a:solidFill>
                  <a:srgbClr val="FFFFFF"/>
                </a:solidFill>
              </a:rPr>
              <a:t>アプリケーション</a:t>
            </a:r>
            <a:endParaRPr kumimoji="1" lang="ja-JP" altLang="en-US" sz="1200" dirty="0">
              <a:solidFill>
                <a:srgbClr val="FFFFFF"/>
              </a:solidFill>
            </a:endParaRPr>
          </a:p>
        </p:txBody>
      </p:sp>
      <p:sp>
        <p:nvSpPr>
          <p:cNvPr id="126" name="上下矢印 125"/>
          <p:cNvSpPr/>
          <p:nvPr/>
        </p:nvSpPr>
        <p:spPr>
          <a:xfrm>
            <a:off x="7476362" y="4427069"/>
            <a:ext cx="180557" cy="188354"/>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上下矢印 126"/>
          <p:cNvSpPr/>
          <p:nvPr/>
        </p:nvSpPr>
        <p:spPr>
          <a:xfrm rot="5400000">
            <a:off x="6610241" y="388529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テキスト ボックス 128"/>
          <p:cNvSpPr txBox="1"/>
          <p:nvPr/>
        </p:nvSpPr>
        <p:spPr>
          <a:xfrm>
            <a:off x="6121359" y="2577048"/>
            <a:ext cx="2214706" cy="307777"/>
          </a:xfrm>
          <a:prstGeom prst="rect">
            <a:avLst/>
          </a:prstGeom>
          <a:noFill/>
        </p:spPr>
        <p:txBody>
          <a:bodyPr wrap="none" rtlCol="0">
            <a:spAutoFit/>
          </a:bodyPr>
          <a:lstStyle/>
          <a:p>
            <a:pPr algn="ctr"/>
            <a:r>
              <a:rPr kumimoji="1" lang="en-US" altLang="ja-JP" sz="1400" dirty="0" smtClean="0"/>
              <a:t>PC / Windows</a:t>
            </a:r>
            <a:r>
              <a:rPr lang="ja-JP" altLang="en-US" sz="1400" dirty="0" smtClean="0"/>
              <a:t>・</a:t>
            </a:r>
            <a:r>
              <a:rPr lang="en-US" altLang="ja-JP" sz="1400" dirty="0" smtClean="0"/>
              <a:t>Mac OS </a:t>
            </a:r>
            <a:r>
              <a:rPr lang="ja-JP" altLang="en-US" sz="1400" dirty="0" smtClean="0"/>
              <a:t>など</a:t>
            </a:r>
            <a:endParaRPr kumimoji="1" lang="ja-JP" altLang="en-US" sz="1400" dirty="0"/>
          </a:p>
        </p:txBody>
      </p:sp>
      <p:sp>
        <p:nvSpPr>
          <p:cNvPr id="131" name="正方形/長方形 130"/>
          <p:cNvSpPr/>
          <p:nvPr/>
        </p:nvSpPr>
        <p:spPr>
          <a:xfrm>
            <a:off x="5880100" y="4544999"/>
            <a:ext cx="2449810" cy="30961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画面表示</a:t>
            </a:r>
            <a:endParaRPr kumimoji="1" lang="ja-JP" altLang="en-US" sz="1200" dirty="0">
              <a:solidFill>
                <a:srgbClr val="FFFFFF"/>
              </a:solidFill>
              <a:latin typeface="ＭＳ Ｐゴシック"/>
              <a:ea typeface="ＭＳ Ｐゴシック"/>
              <a:cs typeface="ＭＳ Ｐゴシック"/>
            </a:endParaRPr>
          </a:p>
        </p:txBody>
      </p:sp>
      <p:grpSp>
        <p:nvGrpSpPr>
          <p:cNvPr id="39" name="図形グループ 38"/>
          <p:cNvGrpSpPr/>
          <p:nvPr/>
        </p:nvGrpSpPr>
        <p:grpSpPr>
          <a:xfrm>
            <a:off x="5424012" y="4736822"/>
            <a:ext cx="685680" cy="726528"/>
            <a:chOff x="5733812" y="4202386"/>
            <a:chExt cx="685680" cy="726528"/>
          </a:xfrm>
        </p:grpSpPr>
        <p:sp>
          <p:nvSpPr>
            <p:cNvPr id="116" name="角丸四角形 115"/>
            <p:cNvSpPr/>
            <p:nvPr/>
          </p:nvSpPr>
          <p:spPr>
            <a:xfrm>
              <a:off x="5779552" y="4256037"/>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17" name="図 116"/>
            <p:cNvPicPr>
              <a:picLocks noChangeAspect="1"/>
            </p:cNvPicPr>
            <p:nvPr/>
          </p:nvPicPr>
          <p:blipFill>
            <a:blip r:embed="rId2">
              <a:clrChange>
                <a:clrFrom>
                  <a:srgbClr val="FFFFFF"/>
                </a:clrFrom>
                <a:clrTo>
                  <a:srgbClr val="FFFFFF">
                    <a:alpha val="0"/>
                  </a:srgbClr>
                </a:clrTo>
              </a:clrChange>
            </a:blip>
            <a:stretch>
              <a:fillRect/>
            </a:stretch>
          </p:blipFill>
          <p:spPr>
            <a:xfrm>
              <a:off x="5733812" y="4202386"/>
              <a:ext cx="685680" cy="726528"/>
            </a:xfrm>
            <a:prstGeom prst="rect">
              <a:avLst/>
            </a:prstGeom>
          </p:spPr>
        </p:pic>
      </p:grpSp>
      <p:sp>
        <p:nvSpPr>
          <p:cNvPr id="40" name="角丸四角形吹き出し 39"/>
          <p:cNvSpPr/>
          <p:nvPr/>
        </p:nvSpPr>
        <p:spPr>
          <a:xfrm>
            <a:off x="5766852" y="5651500"/>
            <a:ext cx="2696408" cy="758536"/>
          </a:xfrm>
          <a:prstGeom prst="wedgeRoundRectCallout">
            <a:avLst>
              <a:gd name="adj1" fmla="val -34491"/>
              <a:gd name="adj2" fmla="val -104827"/>
              <a:gd name="adj3" fmla="val 16667"/>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データと</a:t>
            </a:r>
            <a:r>
              <a:rPr lang="ja-JP" altLang="en-US" sz="1200" dirty="0" smtClean="0">
                <a:solidFill>
                  <a:srgbClr val="FFFFFF"/>
                </a:solidFill>
                <a:latin typeface="ＭＳ Ｐゴシック"/>
                <a:ea typeface="ＭＳ Ｐゴシック"/>
                <a:cs typeface="ＭＳ Ｐゴシック"/>
              </a:rPr>
              <a:t>プログラムの</a:t>
            </a:r>
            <a:r>
              <a:rPr kumimoji="1" lang="ja-JP" altLang="en-US" sz="1200" dirty="0" smtClean="0">
                <a:solidFill>
                  <a:srgbClr val="FFFFFF"/>
                </a:solidFill>
                <a:latin typeface="ＭＳ Ｐゴシック"/>
                <a:ea typeface="ＭＳ Ｐゴシック"/>
                <a:cs typeface="ＭＳ Ｐゴシック"/>
              </a:rPr>
              <a:t>保管</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プログラムの実行</a:t>
            </a:r>
            <a:endParaRPr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は、</a:t>
            </a:r>
            <a:r>
              <a:rPr kumimoji="1" lang="en-US" altLang="ja-JP" sz="1200" dirty="0" smtClean="0">
                <a:solidFill>
                  <a:srgbClr val="FFFFFF"/>
                </a:solidFill>
                <a:latin typeface="ＭＳ Ｐゴシック"/>
                <a:ea typeface="ＭＳ Ｐゴシック"/>
                <a:cs typeface="ＭＳ Ｐゴシック"/>
              </a:rPr>
              <a:t>PC</a:t>
            </a:r>
            <a:r>
              <a:rPr kumimoji="1" lang="ja-JP" altLang="en-US" sz="1200" dirty="0" smtClean="0">
                <a:solidFill>
                  <a:srgbClr val="FFFFFF"/>
                </a:solidFill>
                <a:latin typeface="ＭＳ Ｐゴシック"/>
                <a:ea typeface="ＭＳ Ｐゴシック"/>
                <a:cs typeface="ＭＳ Ｐゴシック"/>
              </a:rPr>
              <a:t>内にて処理</a:t>
            </a:r>
            <a:endParaRPr kumimoji="1" lang="ja-JP" altLang="en-US" sz="1200" dirty="0">
              <a:solidFill>
                <a:srgbClr val="FFFFFF"/>
              </a:solidFill>
              <a:latin typeface="ＭＳ Ｐゴシック"/>
              <a:ea typeface="ＭＳ Ｐゴシック"/>
              <a:cs typeface="ＭＳ Ｐゴシック"/>
            </a:endParaRPr>
          </a:p>
        </p:txBody>
      </p:sp>
      <p:sp>
        <p:nvSpPr>
          <p:cNvPr id="132" name="角丸四角形吹き出し 131"/>
          <p:cNvSpPr/>
          <p:nvPr/>
        </p:nvSpPr>
        <p:spPr>
          <a:xfrm>
            <a:off x="5766852" y="1013744"/>
            <a:ext cx="2696408" cy="1132555"/>
          </a:xfrm>
          <a:prstGeom prst="wedgeRoundRectCallout">
            <a:avLst>
              <a:gd name="adj1" fmla="val -69345"/>
              <a:gd name="adj2" fmla="val -1353"/>
              <a:gd name="adj3" fmla="val 16667"/>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データと</a:t>
            </a:r>
            <a:r>
              <a:rPr lang="ja-JP" altLang="en-US" sz="1200" dirty="0" smtClean="0">
                <a:solidFill>
                  <a:srgbClr val="FFFFFF"/>
                </a:solidFill>
                <a:latin typeface="ＭＳ Ｐゴシック"/>
                <a:ea typeface="ＭＳ Ｐゴシック"/>
                <a:cs typeface="ＭＳ Ｐゴシック"/>
              </a:rPr>
              <a:t>プログラムの</a:t>
            </a:r>
            <a:r>
              <a:rPr kumimoji="1" lang="ja-JP" altLang="en-US" sz="1200" dirty="0" smtClean="0">
                <a:solidFill>
                  <a:srgbClr val="FFFFFF"/>
                </a:solidFill>
                <a:latin typeface="ＭＳ Ｐゴシック"/>
                <a:ea typeface="ＭＳ Ｐゴシック"/>
                <a:cs typeface="ＭＳ Ｐゴシック"/>
              </a:rPr>
              <a:t>保管</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プログラムの実行</a:t>
            </a:r>
            <a:endParaRPr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は、サーバー内にて処理</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シンクライアントは</a:t>
            </a:r>
            <a:endParaRPr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画面表示と入出力操作</a:t>
            </a: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114913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990600" y="985089"/>
            <a:ext cx="7156450" cy="1805736"/>
          </a:xfrm>
          <a:prstGeom prst="rect">
            <a:avLst/>
          </a:prstGeom>
          <a:solidFill>
            <a:srgbClr val="99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5137945" y="1123950"/>
            <a:ext cx="2674415" cy="1506736"/>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990600" y="3658438"/>
            <a:ext cx="3441700" cy="235501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864678" y="4233113"/>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4705350" y="3658438"/>
            <a:ext cx="3441700" cy="235501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角丸四角形 11"/>
          <p:cNvSpPr/>
          <p:nvPr/>
        </p:nvSpPr>
        <p:spPr>
          <a:xfrm>
            <a:off x="7700328" y="5583759"/>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1" name="角丸四角形 10"/>
          <p:cNvSpPr/>
          <p:nvPr/>
        </p:nvSpPr>
        <p:spPr>
          <a:xfrm>
            <a:off x="840542" y="5588839"/>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err="1" smtClean="0"/>
              <a:t>Chromebook</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18</a:t>
            </a:fld>
            <a:endParaRPr kumimoji="1" lang="ja-JP" altLang="en-US"/>
          </a:p>
        </p:txBody>
      </p:sp>
      <p:pic>
        <p:nvPicPr>
          <p:cNvPr id="4" name="図 3"/>
          <p:cNvPicPr>
            <a:picLocks noChangeAspect="1"/>
          </p:cNvPicPr>
          <p:nvPr/>
        </p:nvPicPr>
        <p:blipFill>
          <a:blip r:embed="rId2">
            <a:clrChange>
              <a:clrFrom>
                <a:srgbClr val="FFFFFF"/>
              </a:clrFrom>
              <a:clrTo>
                <a:srgbClr val="FFFFFF">
                  <a:alpha val="0"/>
                </a:srgbClr>
              </a:clrTo>
            </a:clrChange>
          </a:blip>
          <a:stretch>
            <a:fillRect/>
          </a:stretch>
        </p:blipFill>
        <p:spPr>
          <a:xfrm>
            <a:off x="7643178" y="5523849"/>
            <a:ext cx="681672" cy="722281"/>
          </a:xfrm>
          <a:prstGeom prst="rect">
            <a:avLst/>
          </a:prstGeom>
        </p:spPr>
      </p:pic>
      <p:pic>
        <p:nvPicPr>
          <p:cNvPr id="5" name="図 4"/>
          <p:cNvPicPr>
            <a:picLocks noChangeAspect="1"/>
          </p:cNvPicPr>
          <p:nvPr/>
        </p:nvPicPr>
        <p:blipFill>
          <a:blip r:embed="rId2">
            <a:clrChange>
              <a:clrFrom>
                <a:srgbClr val="FFFFFF"/>
              </a:clrFrom>
              <a:clrTo>
                <a:srgbClr val="FFFFFF">
                  <a:alpha val="0"/>
                </a:srgbClr>
              </a:clrTo>
            </a:clrChange>
          </a:blip>
          <a:stretch>
            <a:fillRect/>
          </a:stretch>
        </p:blipFill>
        <p:spPr>
          <a:xfrm>
            <a:off x="808792" y="5519602"/>
            <a:ext cx="685680" cy="726528"/>
          </a:xfrm>
          <a:prstGeom prst="rect">
            <a:avLst/>
          </a:prstGeom>
        </p:spPr>
      </p:pic>
      <p:pic>
        <p:nvPicPr>
          <p:cNvPr id="7" name="図 6" descr="MC9004418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792" y="420298"/>
            <a:ext cx="1853764" cy="1853764"/>
          </a:xfrm>
          <a:prstGeom prst="rect">
            <a:avLst/>
          </a:prstGeom>
        </p:spPr>
      </p:pic>
      <p:sp>
        <p:nvSpPr>
          <p:cNvPr id="8" name="角丸四角形 7"/>
          <p:cNvSpPr/>
          <p:nvPr/>
        </p:nvSpPr>
        <p:spPr>
          <a:xfrm>
            <a:off x="990600" y="2867864"/>
            <a:ext cx="7156450" cy="732586"/>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smtClean="0">
                <a:solidFill>
                  <a:srgbClr val="FFFFFF"/>
                </a:solidFill>
                <a:latin typeface="ＭＳ Ｐゴシック"/>
                <a:ea typeface="ＭＳ Ｐゴシック"/>
                <a:cs typeface="ＭＳ Ｐゴシック"/>
              </a:rPr>
              <a:t>　　　インターネット</a:t>
            </a:r>
            <a:endParaRPr kumimoji="1" lang="ja-JP" altLang="en-US" dirty="0">
              <a:solidFill>
                <a:srgbClr val="FFFFFF"/>
              </a:solidFill>
              <a:latin typeface="ＭＳ Ｐゴシック"/>
              <a:ea typeface="ＭＳ Ｐゴシック"/>
              <a:cs typeface="ＭＳ Ｐゴシック"/>
            </a:endParaRPr>
          </a:p>
        </p:txBody>
      </p:sp>
      <p:sp>
        <p:nvSpPr>
          <p:cNvPr id="13" name="円柱 12"/>
          <p:cNvSpPr/>
          <p:nvPr/>
        </p:nvSpPr>
        <p:spPr>
          <a:xfrm>
            <a:off x="1073150" y="4233113"/>
            <a:ext cx="646431" cy="1019175"/>
          </a:xfrm>
          <a:prstGeom prst="ca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1932306" y="428073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5" name="正方形/長方形 14"/>
          <p:cNvSpPr/>
          <p:nvPr/>
        </p:nvSpPr>
        <p:spPr>
          <a:xfrm>
            <a:off x="2662556" y="428073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6" name="正方形/長方形 15"/>
          <p:cNvSpPr/>
          <p:nvPr/>
        </p:nvSpPr>
        <p:spPr>
          <a:xfrm>
            <a:off x="1932306" y="464268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7" name="正方形/長方形 16"/>
          <p:cNvSpPr/>
          <p:nvPr/>
        </p:nvSpPr>
        <p:spPr>
          <a:xfrm>
            <a:off x="2662556" y="464268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9" name="正方形/長方形 18"/>
          <p:cNvSpPr/>
          <p:nvPr/>
        </p:nvSpPr>
        <p:spPr>
          <a:xfrm>
            <a:off x="3478689" y="4233113"/>
            <a:ext cx="858361" cy="101917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ブラウザ</a:t>
            </a: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1864678" y="5347539"/>
            <a:ext cx="2472372" cy="40407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画面表示・入出力操作</a:t>
            </a: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1073150" y="3753690"/>
            <a:ext cx="326390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4768850" y="5347539"/>
            <a:ext cx="2472372" cy="40407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画面表示・入出力操作</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4768850" y="3753690"/>
            <a:ext cx="326390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4768850" y="4233113"/>
            <a:ext cx="3263900" cy="101917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1864678" y="4949889"/>
            <a:ext cx="1538922" cy="276999"/>
          </a:xfrm>
          <a:prstGeom prst="rect">
            <a:avLst/>
          </a:prstGeom>
          <a:noFill/>
        </p:spPr>
        <p:txBody>
          <a:bodyPr wrap="square" rtlCol="0">
            <a:spAutoFit/>
          </a:bodyPr>
          <a:lstStyle/>
          <a:p>
            <a:pPr algn="ctr"/>
            <a:r>
              <a:rPr kumimoji="1" lang="ja-JP" altLang="en-US" sz="1200" dirty="0" smtClean="0">
                <a:solidFill>
                  <a:srgbClr val="FFFFFF"/>
                </a:solidFill>
              </a:rPr>
              <a:t>オフィス・アプリ</a:t>
            </a:r>
            <a:endParaRPr kumimoji="1" lang="ja-JP" altLang="en-US" sz="1200" dirty="0">
              <a:solidFill>
                <a:srgbClr val="FFFFFF"/>
              </a:solidFill>
            </a:endParaRPr>
          </a:p>
        </p:txBody>
      </p:sp>
      <p:sp>
        <p:nvSpPr>
          <p:cNvPr id="27" name="正方形/長方形 26"/>
          <p:cNvSpPr/>
          <p:nvPr/>
        </p:nvSpPr>
        <p:spPr>
          <a:xfrm>
            <a:off x="6101397" y="1430286"/>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柱 27"/>
          <p:cNvSpPr/>
          <p:nvPr/>
        </p:nvSpPr>
        <p:spPr>
          <a:xfrm>
            <a:off x="5309869" y="1430286"/>
            <a:ext cx="646431" cy="101917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6169025" y="147791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30" name="正方形/長方形 29"/>
          <p:cNvSpPr/>
          <p:nvPr/>
        </p:nvSpPr>
        <p:spPr>
          <a:xfrm>
            <a:off x="6899275" y="147791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31" name="正方形/長方形 30"/>
          <p:cNvSpPr/>
          <p:nvPr/>
        </p:nvSpPr>
        <p:spPr>
          <a:xfrm>
            <a:off x="6169025" y="183986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32" name="正方形/長方形 31"/>
          <p:cNvSpPr/>
          <p:nvPr/>
        </p:nvSpPr>
        <p:spPr>
          <a:xfrm>
            <a:off x="6899275" y="183986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33" name="テキスト ボックス 32"/>
          <p:cNvSpPr txBox="1"/>
          <p:nvPr/>
        </p:nvSpPr>
        <p:spPr>
          <a:xfrm>
            <a:off x="6101397" y="2147062"/>
            <a:ext cx="1538922" cy="276999"/>
          </a:xfrm>
          <a:prstGeom prst="rect">
            <a:avLst/>
          </a:prstGeom>
          <a:noFill/>
        </p:spPr>
        <p:txBody>
          <a:bodyPr wrap="square" rtlCol="0">
            <a:spAutoFit/>
          </a:bodyPr>
          <a:lstStyle/>
          <a:p>
            <a:pPr algn="ctr"/>
            <a:r>
              <a:rPr kumimoji="1" lang="ja-JP" altLang="en-US" sz="1200" dirty="0" smtClean="0">
                <a:solidFill>
                  <a:srgbClr val="FFFFFF"/>
                </a:solidFill>
              </a:rPr>
              <a:t>オフィス・アプリ</a:t>
            </a:r>
            <a:endParaRPr kumimoji="1" lang="ja-JP" altLang="en-US" sz="1200" dirty="0">
              <a:solidFill>
                <a:srgbClr val="FFFFFF"/>
              </a:solidFill>
            </a:endParaRPr>
          </a:p>
        </p:txBody>
      </p:sp>
      <p:sp>
        <p:nvSpPr>
          <p:cNvPr id="34" name="正方形/長方形 33"/>
          <p:cNvSpPr/>
          <p:nvPr/>
        </p:nvSpPr>
        <p:spPr>
          <a:xfrm>
            <a:off x="138318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正方形/長方形 34"/>
          <p:cNvSpPr/>
          <p:nvPr/>
        </p:nvSpPr>
        <p:spPr>
          <a:xfrm>
            <a:off x="222773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307863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393588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正方形/長方形 37"/>
          <p:cNvSpPr/>
          <p:nvPr/>
        </p:nvSpPr>
        <p:spPr>
          <a:xfrm>
            <a:off x="138318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222773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307863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393588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テキスト ボックス 41"/>
          <p:cNvSpPr txBox="1"/>
          <p:nvPr/>
        </p:nvSpPr>
        <p:spPr>
          <a:xfrm>
            <a:off x="1864678" y="1016247"/>
            <a:ext cx="2335495" cy="461665"/>
          </a:xfrm>
          <a:prstGeom prst="rect">
            <a:avLst/>
          </a:prstGeom>
          <a:noFill/>
        </p:spPr>
        <p:txBody>
          <a:bodyPr wrap="none" rtlCol="0">
            <a:spAutoFit/>
          </a:bodyPr>
          <a:lstStyle/>
          <a:p>
            <a:r>
              <a:rPr kumimoji="1" lang="ja-JP" altLang="en-US" sz="2400" dirty="0" smtClean="0">
                <a:solidFill>
                  <a:srgbClr val="FFFFFF"/>
                </a:solidFill>
              </a:rPr>
              <a:t>クラウドサービス</a:t>
            </a:r>
            <a:endParaRPr kumimoji="1" lang="ja-JP" altLang="en-US" sz="2400" dirty="0">
              <a:solidFill>
                <a:srgbClr val="FFFFFF"/>
              </a:solidFill>
            </a:endParaRPr>
          </a:p>
        </p:txBody>
      </p:sp>
      <p:sp>
        <p:nvSpPr>
          <p:cNvPr id="43" name="上下矢印 42"/>
          <p:cNvSpPr/>
          <p:nvPr/>
        </p:nvSpPr>
        <p:spPr>
          <a:xfrm>
            <a:off x="3715545" y="2730500"/>
            <a:ext cx="405605" cy="1613739"/>
          </a:xfrm>
          <a:prstGeom prst="upDown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上下矢印 43"/>
          <p:cNvSpPr/>
          <p:nvPr/>
        </p:nvSpPr>
        <p:spPr>
          <a:xfrm>
            <a:off x="4935142" y="2730500"/>
            <a:ext cx="405605" cy="1613739"/>
          </a:xfrm>
          <a:prstGeom prst="upDown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テキスト ボックス 45"/>
          <p:cNvSpPr txBox="1"/>
          <p:nvPr/>
        </p:nvSpPr>
        <p:spPr>
          <a:xfrm>
            <a:off x="5137944" y="1123950"/>
            <a:ext cx="2674415" cy="276999"/>
          </a:xfrm>
          <a:prstGeom prst="rect">
            <a:avLst/>
          </a:prstGeom>
          <a:noFill/>
        </p:spPr>
        <p:txBody>
          <a:bodyPr wrap="square" rtlCol="0">
            <a:spAutoFit/>
          </a:bodyPr>
          <a:lstStyle/>
          <a:p>
            <a:pPr algn="ctr"/>
            <a:r>
              <a:rPr kumimoji="1" lang="en-US" altLang="ja-JP" sz="1200" dirty="0" smtClean="0"/>
              <a:t>Google Apps for work</a:t>
            </a:r>
            <a:r>
              <a:rPr kumimoji="1" lang="ja-JP" altLang="en-US" sz="1200" dirty="0" smtClean="0"/>
              <a:t>など</a:t>
            </a:r>
            <a:endParaRPr kumimoji="1" lang="ja-JP" altLang="en-US" sz="1200" dirty="0"/>
          </a:p>
        </p:txBody>
      </p:sp>
      <p:sp>
        <p:nvSpPr>
          <p:cNvPr id="47" name="正方形/長方形 46"/>
          <p:cNvSpPr/>
          <p:nvPr/>
        </p:nvSpPr>
        <p:spPr>
          <a:xfrm>
            <a:off x="4781550" y="4622801"/>
            <a:ext cx="748923" cy="276999"/>
          </a:xfrm>
          <a:prstGeom prst="rect">
            <a:avLst/>
          </a:prstGeom>
        </p:spPr>
        <p:txBody>
          <a:bodyPr wrap="none">
            <a:spAutoFit/>
          </a:bodyPr>
          <a:lstStyle/>
          <a:p>
            <a:pPr lvl="0" algn="ctr"/>
            <a:r>
              <a:rPr lang="ja-JP" altLang="en-US" sz="1200" dirty="0">
                <a:solidFill>
                  <a:srgbClr val="FFFFFF"/>
                </a:solidFill>
                <a:latin typeface="ＭＳ Ｐゴシック"/>
                <a:cs typeface="ＭＳ Ｐゴシック"/>
              </a:rPr>
              <a:t>ブラウザ</a:t>
            </a:r>
          </a:p>
        </p:txBody>
      </p:sp>
      <p:cxnSp>
        <p:nvCxnSpPr>
          <p:cNvPr id="53" name="直線矢印コネクタ 52"/>
          <p:cNvCxnSpPr/>
          <p:nvPr/>
        </p:nvCxnSpPr>
        <p:spPr>
          <a:xfrm flipV="1">
            <a:off x="7583169" y="2147062"/>
            <a:ext cx="0" cy="22391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flipV="1">
            <a:off x="6169025" y="2147062"/>
            <a:ext cx="0" cy="22391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48" name="正方形/長方形 47"/>
          <p:cNvSpPr/>
          <p:nvPr/>
        </p:nvSpPr>
        <p:spPr>
          <a:xfrm>
            <a:off x="6169025" y="437351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49" name="正方形/長方形 48"/>
          <p:cNvSpPr/>
          <p:nvPr/>
        </p:nvSpPr>
        <p:spPr>
          <a:xfrm>
            <a:off x="6899275" y="437351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50" name="正方形/長方形 49"/>
          <p:cNvSpPr/>
          <p:nvPr/>
        </p:nvSpPr>
        <p:spPr>
          <a:xfrm>
            <a:off x="6169025" y="473546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6899275" y="473546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66" name="上下矢印 65"/>
          <p:cNvSpPr/>
          <p:nvPr/>
        </p:nvSpPr>
        <p:spPr>
          <a:xfrm>
            <a:off x="5905500" y="5162550"/>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上下矢印 66"/>
          <p:cNvSpPr/>
          <p:nvPr/>
        </p:nvSpPr>
        <p:spPr>
          <a:xfrm>
            <a:off x="3810685" y="517697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上下矢印 67"/>
          <p:cNvSpPr/>
          <p:nvPr/>
        </p:nvSpPr>
        <p:spPr>
          <a:xfrm>
            <a:off x="2550052" y="517697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上下矢印 68"/>
          <p:cNvSpPr/>
          <p:nvPr/>
        </p:nvSpPr>
        <p:spPr>
          <a:xfrm rot="5400000">
            <a:off x="5927000" y="1867704"/>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上下矢印 69"/>
          <p:cNvSpPr/>
          <p:nvPr/>
        </p:nvSpPr>
        <p:spPr>
          <a:xfrm rot="5400000">
            <a:off x="1683931" y="4661445"/>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上下矢印 70"/>
          <p:cNvSpPr/>
          <p:nvPr/>
        </p:nvSpPr>
        <p:spPr>
          <a:xfrm rot="5400000">
            <a:off x="1574542" y="5395124"/>
            <a:ext cx="180557" cy="532430"/>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上下矢印 71"/>
          <p:cNvSpPr/>
          <p:nvPr/>
        </p:nvSpPr>
        <p:spPr>
          <a:xfrm rot="5400000">
            <a:off x="7366097" y="5395123"/>
            <a:ext cx="180557" cy="532430"/>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テキスト ボックス 72"/>
          <p:cNvSpPr txBox="1"/>
          <p:nvPr/>
        </p:nvSpPr>
        <p:spPr>
          <a:xfrm>
            <a:off x="2122344" y="5738918"/>
            <a:ext cx="2214706" cy="307777"/>
          </a:xfrm>
          <a:prstGeom prst="rect">
            <a:avLst/>
          </a:prstGeom>
          <a:noFill/>
        </p:spPr>
        <p:txBody>
          <a:bodyPr wrap="none" rtlCol="0">
            <a:spAutoFit/>
          </a:bodyPr>
          <a:lstStyle/>
          <a:p>
            <a:r>
              <a:rPr kumimoji="1" lang="en-US" altLang="ja-JP" sz="1400" dirty="0" smtClean="0"/>
              <a:t>PC / Windows</a:t>
            </a:r>
            <a:r>
              <a:rPr lang="ja-JP" altLang="en-US" sz="1400" dirty="0" smtClean="0"/>
              <a:t>・</a:t>
            </a:r>
            <a:r>
              <a:rPr lang="en-US" altLang="ja-JP" sz="1400" dirty="0" smtClean="0"/>
              <a:t>Mac OS </a:t>
            </a:r>
            <a:r>
              <a:rPr lang="ja-JP" altLang="en-US" sz="1400" dirty="0" smtClean="0"/>
              <a:t>など</a:t>
            </a:r>
            <a:endParaRPr kumimoji="1" lang="ja-JP" altLang="en-US" sz="1400" dirty="0"/>
          </a:p>
        </p:txBody>
      </p:sp>
      <p:sp>
        <p:nvSpPr>
          <p:cNvPr id="74" name="テキスト ボックス 73"/>
          <p:cNvSpPr txBox="1"/>
          <p:nvPr/>
        </p:nvSpPr>
        <p:spPr>
          <a:xfrm>
            <a:off x="4740677" y="5738917"/>
            <a:ext cx="2102584" cy="307777"/>
          </a:xfrm>
          <a:prstGeom prst="rect">
            <a:avLst/>
          </a:prstGeom>
          <a:noFill/>
        </p:spPr>
        <p:txBody>
          <a:bodyPr wrap="none" rtlCol="0">
            <a:spAutoFit/>
          </a:bodyPr>
          <a:lstStyle/>
          <a:p>
            <a:r>
              <a:rPr kumimoji="1" lang="en-US" altLang="ja-JP" sz="1400" dirty="0" err="1" smtClean="0">
                <a:solidFill>
                  <a:srgbClr val="0000FF"/>
                </a:solidFill>
              </a:rPr>
              <a:t>Chromebook</a:t>
            </a:r>
            <a:r>
              <a:rPr lang="en-US" altLang="ja-JP" sz="1400" dirty="0">
                <a:solidFill>
                  <a:srgbClr val="0000FF"/>
                </a:solidFill>
              </a:rPr>
              <a:t> </a:t>
            </a:r>
            <a:r>
              <a:rPr kumimoji="1" lang="en-US" altLang="ja-JP" sz="1400" dirty="0" smtClean="0">
                <a:solidFill>
                  <a:srgbClr val="0000FF"/>
                </a:solidFill>
              </a:rPr>
              <a:t>/ Chrome OS </a:t>
            </a:r>
            <a:endParaRPr kumimoji="1" lang="ja-JP" altLang="en-US" sz="1400" dirty="0">
              <a:solidFill>
                <a:srgbClr val="0000FF"/>
              </a:solidFill>
            </a:endParaRPr>
          </a:p>
        </p:txBody>
      </p:sp>
    </p:spTree>
    <p:extLst>
      <p:ext uri="{BB962C8B-B14F-4D97-AF65-F5344CB8AC3E}">
        <p14:creationId xmlns:p14="http://schemas.microsoft.com/office/powerpoint/2010/main" val="31064461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クライアント仮想化</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19</a:t>
            </a:fld>
            <a:endParaRPr kumimoji="1" lang="ja-JP" altLang="en-US"/>
          </a:p>
        </p:txBody>
      </p:sp>
      <p:sp>
        <p:nvSpPr>
          <p:cNvPr id="4" name="テキスト ボックス 3"/>
          <p:cNvSpPr txBox="1"/>
          <p:nvPr/>
        </p:nvSpPr>
        <p:spPr>
          <a:xfrm>
            <a:off x="1307289" y="902946"/>
            <a:ext cx="2380780" cy="646331"/>
          </a:xfrm>
          <a:prstGeom prst="rect">
            <a:avLst/>
          </a:prstGeom>
          <a:noFill/>
        </p:spPr>
        <p:txBody>
          <a:bodyPr wrap="none" rtlCol="0">
            <a:spAutoFit/>
          </a:bodyPr>
          <a:lstStyle/>
          <a:p>
            <a:pPr algn="ctr">
              <a:spcBef>
                <a:spcPts val="0"/>
              </a:spcBef>
            </a:pPr>
            <a:r>
              <a:rPr kumimoji="1" lang="ja-JP" altLang="en-US" sz="1800" dirty="0" smtClean="0">
                <a:solidFill>
                  <a:srgbClr val="0000CC"/>
                </a:solidFill>
                <a:latin typeface="Arial"/>
                <a:ea typeface="HGP創英角ｺﾞｼｯｸUB" pitchFamily="50" charset="-128"/>
                <a:cs typeface="Arial"/>
              </a:rPr>
              <a:t>クライアントの仮想化</a:t>
            </a:r>
          </a:p>
          <a:p>
            <a:pPr algn="ctr">
              <a:spcBef>
                <a:spcPts val="0"/>
              </a:spcBef>
            </a:pPr>
            <a:r>
              <a:rPr kumimoji="1" lang="ja-JP" altLang="en-US" sz="1800" dirty="0" smtClean="0">
                <a:solidFill>
                  <a:srgbClr val="0000CC"/>
                </a:solidFill>
                <a:latin typeface="Arial"/>
                <a:ea typeface="HGP創英角ｺﾞｼｯｸUB" pitchFamily="50" charset="-128"/>
                <a:cs typeface="Arial"/>
              </a:rPr>
              <a:t>（アプリケーション方式）</a:t>
            </a:r>
            <a:endParaRPr kumimoji="1" lang="ja-JP" altLang="en-US" sz="1400" dirty="0" smtClean="0">
              <a:solidFill>
                <a:srgbClr val="0000CC"/>
              </a:solidFill>
              <a:latin typeface="Arial"/>
              <a:ea typeface="HGP創英角ｺﾞｼｯｸUB" pitchFamily="50" charset="-128"/>
              <a:cs typeface="Arial"/>
            </a:endParaRPr>
          </a:p>
        </p:txBody>
      </p:sp>
      <p:sp>
        <p:nvSpPr>
          <p:cNvPr id="5" name="角丸四角形 4"/>
          <p:cNvSpPr/>
          <p:nvPr/>
        </p:nvSpPr>
        <p:spPr bwMode="auto">
          <a:xfrm>
            <a:off x="1219200" y="1657283"/>
            <a:ext cx="2587625" cy="4732061"/>
          </a:xfrm>
          <a:prstGeom prst="roundRect">
            <a:avLst>
              <a:gd name="adj" fmla="val 0"/>
            </a:avLst>
          </a:prstGeom>
          <a:solidFill>
            <a:srgbClr val="FFFF9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n-ea"/>
              <a:cs typeface="Arial"/>
            </a:endParaRPr>
          </a:p>
        </p:txBody>
      </p:sp>
      <p:sp>
        <p:nvSpPr>
          <p:cNvPr id="6" name="正方形/長方形 5"/>
          <p:cNvSpPr/>
          <p:nvPr/>
        </p:nvSpPr>
        <p:spPr bwMode="auto">
          <a:xfrm>
            <a:off x="1371600" y="4179546"/>
            <a:ext cx="1086846" cy="392454"/>
          </a:xfrm>
          <a:prstGeom prst="rect">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200" dirty="0" smtClean="0">
                <a:solidFill>
                  <a:schemeClr val="bg1"/>
                </a:solidFill>
                <a:latin typeface="+mn-ea"/>
                <a:cs typeface="Arial"/>
              </a:rPr>
              <a:t>仮想化</a:t>
            </a:r>
          </a:p>
          <a:p>
            <a:pPr algn="ctr">
              <a:spcBef>
                <a:spcPts val="0"/>
              </a:spcBef>
            </a:pPr>
            <a:r>
              <a:rPr lang="ja-JP" altLang="en-US" sz="1200" dirty="0">
                <a:solidFill>
                  <a:schemeClr val="bg1"/>
                </a:solidFill>
                <a:latin typeface="+mn-ea"/>
                <a:cs typeface="Arial"/>
              </a:rPr>
              <a:t>ソフトウェア</a:t>
            </a:r>
          </a:p>
        </p:txBody>
      </p:sp>
      <p:sp>
        <p:nvSpPr>
          <p:cNvPr id="7" name="角丸四角形 6"/>
          <p:cNvSpPr/>
          <p:nvPr/>
        </p:nvSpPr>
        <p:spPr bwMode="auto">
          <a:xfrm>
            <a:off x="1371067" y="5133141"/>
            <a:ext cx="2253227" cy="96920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dirty="0" smtClean="0">
                <a:latin typeface="+mn-ea"/>
                <a:cs typeface="Arial"/>
              </a:rPr>
              <a:t>ハードウェア</a:t>
            </a:r>
            <a:endParaRPr lang="en-US" altLang="ja-JP" dirty="0" smtClean="0">
              <a:latin typeface="+mn-ea"/>
              <a:cs typeface="Arial"/>
            </a:endParaRPr>
          </a:p>
          <a:p>
            <a:pPr algn="ctr"/>
            <a:endParaRPr lang="en-US" altLang="ja-JP" dirty="0">
              <a:latin typeface="+mn-ea"/>
              <a:cs typeface="Arial"/>
            </a:endParaRPr>
          </a:p>
          <a:p>
            <a:pPr algn="ctr"/>
            <a:endParaRPr lang="en-US" altLang="ja-JP" dirty="0" smtClean="0">
              <a:latin typeface="+mn-ea"/>
              <a:cs typeface="Arial"/>
            </a:endParaRPr>
          </a:p>
        </p:txBody>
      </p:sp>
      <p:sp>
        <p:nvSpPr>
          <p:cNvPr id="9" name="テキスト ボックス 8"/>
          <p:cNvSpPr txBox="1"/>
          <p:nvPr/>
        </p:nvSpPr>
        <p:spPr>
          <a:xfrm>
            <a:off x="1691005" y="1725433"/>
            <a:ext cx="1599416" cy="369332"/>
          </a:xfrm>
          <a:prstGeom prst="rect">
            <a:avLst/>
          </a:prstGeom>
          <a:noFill/>
          <a:ln>
            <a:noFill/>
          </a:ln>
        </p:spPr>
        <p:txBody>
          <a:bodyPr wrap="none" rtlCol="0">
            <a:spAutoFit/>
          </a:bodyPr>
          <a:lstStyle/>
          <a:p>
            <a:pPr algn="ctr"/>
            <a:r>
              <a:rPr kumimoji="1" lang="ja-JP" altLang="en-US" sz="1800" dirty="0" smtClean="0">
                <a:solidFill>
                  <a:srgbClr val="0000CC"/>
                </a:solidFill>
                <a:latin typeface="+mn-ea"/>
                <a:cs typeface="Arial"/>
              </a:rPr>
              <a:t>クライアント</a:t>
            </a:r>
            <a:r>
              <a:rPr kumimoji="1" lang="en-US" altLang="ja-JP" sz="1800" dirty="0" smtClean="0">
                <a:solidFill>
                  <a:srgbClr val="0000CC"/>
                </a:solidFill>
                <a:latin typeface="+mn-ea"/>
                <a:cs typeface="Arial"/>
              </a:rPr>
              <a:t>PC</a:t>
            </a:r>
            <a:endParaRPr kumimoji="1" lang="ja-JP" altLang="en-US" sz="1800" dirty="0">
              <a:solidFill>
                <a:srgbClr val="0000CC"/>
              </a:solidFill>
              <a:latin typeface="+mn-ea"/>
              <a:cs typeface="Arial"/>
            </a:endParaRPr>
          </a:p>
        </p:txBody>
      </p:sp>
      <p:sp>
        <p:nvSpPr>
          <p:cNvPr id="10" name="正方形/長方形 9"/>
          <p:cNvSpPr/>
          <p:nvPr/>
        </p:nvSpPr>
        <p:spPr bwMode="auto">
          <a:xfrm>
            <a:off x="1371067" y="4636746"/>
            <a:ext cx="2253227" cy="425774"/>
          </a:xfrm>
          <a:prstGeom prst="rect">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pPr>
            <a:r>
              <a:rPr lang="ja-JP" altLang="en-US" sz="1400" dirty="0" smtClean="0">
                <a:solidFill>
                  <a:schemeClr val="bg1"/>
                </a:solidFill>
                <a:latin typeface="+mn-ea"/>
                <a:cs typeface="Arial"/>
              </a:rPr>
              <a:t>オペレーティング・システム</a:t>
            </a:r>
            <a:endParaRPr lang="en-US" altLang="ja-JP" sz="1400" dirty="0" smtClean="0">
              <a:solidFill>
                <a:schemeClr val="bg1"/>
              </a:solidFill>
              <a:latin typeface="+mn-ea"/>
              <a:cs typeface="Arial"/>
            </a:endParaRPr>
          </a:p>
          <a:p>
            <a:pPr algn="ctr">
              <a:lnSpc>
                <a:spcPts val="1400"/>
              </a:lnSpc>
            </a:pPr>
            <a:r>
              <a:rPr lang="ja-JP" altLang="en-US" sz="1000" dirty="0" smtClean="0">
                <a:solidFill>
                  <a:schemeClr val="bg1"/>
                </a:solidFill>
                <a:latin typeface="+mn-ea"/>
                <a:cs typeface="Arial"/>
              </a:rPr>
              <a:t>（ホストＯＳ）</a:t>
            </a:r>
            <a:endParaRPr lang="ja-JP" altLang="en-US" sz="1000" dirty="0">
              <a:solidFill>
                <a:schemeClr val="bg1"/>
              </a:solidFill>
              <a:latin typeface="+mn-ea"/>
              <a:cs typeface="Arial"/>
            </a:endParaRPr>
          </a:p>
        </p:txBody>
      </p:sp>
      <p:sp>
        <p:nvSpPr>
          <p:cNvPr id="11" name="正方形/長方形 10"/>
          <p:cNvSpPr/>
          <p:nvPr/>
        </p:nvSpPr>
        <p:spPr bwMode="auto">
          <a:xfrm>
            <a:off x="2490713" y="2198346"/>
            <a:ext cx="1133581" cy="2373654"/>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アプリケーション</a:t>
            </a:r>
            <a:endParaRPr lang="ja-JP" altLang="en-US" sz="1000" dirty="0">
              <a:solidFill>
                <a:schemeClr val="bg1"/>
              </a:solidFill>
              <a:latin typeface="+mn-ea"/>
              <a:cs typeface="Arial"/>
            </a:endParaRPr>
          </a:p>
        </p:txBody>
      </p:sp>
      <p:sp>
        <p:nvSpPr>
          <p:cNvPr id="12" name="正方形/長方形 11"/>
          <p:cNvSpPr/>
          <p:nvPr/>
        </p:nvSpPr>
        <p:spPr bwMode="auto">
          <a:xfrm>
            <a:off x="1371067" y="3321050"/>
            <a:ext cx="1079878" cy="457200"/>
          </a:xfrm>
          <a:prstGeom prst="rect">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pPr>
            <a:r>
              <a:rPr lang="ja-JP" altLang="en-US" sz="1400" dirty="0" smtClean="0">
                <a:solidFill>
                  <a:schemeClr val="bg1"/>
                </a:solidFill>
                <a:latin typeface="+mn-ea"/>
                <a:cs typeface="Arial"/>
              </a:rPr>
              <a:t>ＯＳ</a:t>
            </a:r>
            <a:endParaRPr lang="en-US" altLang="ja-JP" sz="1400" dirty="0" smtClean="0">
              <a:solidFill>
                <a:schemeClr val="bg1"/>
              </a:solidFill>
              <a:latin typeface="+mn-ea"/>
              <a:cs typeface="Arial"/>
            </a:endParaRPr>
          </a:p>
          <a:p>
            <a:pPr algn="ctr">
              <a:lnSpc>
                <a:spcPts val="1400"/>
              </a:lnSpc>
            </a:pPr>
            <a:r>
              <a:rPr lang="ja-JP" altLang="en-US" sz="800" dirty="0" smtClean="0">
                <a:solidFill>
                  <a:schemeClr val="bg1"/>
                </a:solidFill>
                <a:latin typeface="+mn-ea"/>
                <a:cs typeface="Arial"/>
              </a:rPr>
              <a:t>（ゲストＯＳ）</a:t>
            </a:r>
            <a:endParaRPr lang="ja-JP" altLang="en-US" sz="800" dirty="0">
              <a:solidFill>
                <a:schemeClr val="bg1"/>
              </a:solidFill>
              <a:latin typeface="+mn-ea"/>
              <a:cs typeface="Arial"/>
            </a:endParaRPr>
          </a:p>
        </p:txBody>
      </p:sp>
      <p:sp>
        <p:nvSpPr>
          <p:cNvPr id="13" name="正方形/長方形 12"/>
          <p:cNvSpPr/>
          <p:nvPr/>
        </p:nvSpPr>
        <p:spPr bwMode="auto">
          <a:xfrm>
            <a:off x="1371067" y="2198344"/>
            <a:ext cx="1079878" cy="1065556"/>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アプリケーション</a:t>
            </a:r>
            <a:endParaRPr lang="ja-JP" altLang="en-US" sz="1000" dirty="0">
              <a:solidFill>
                <a:schemeClr val="bg1"/>
              </a:solidFill>
              <a:latin typeface="+mn-ea"/>
              <a:cs typeface="Arial"/>
            </a:endParaRPr>
          </a:p>
        </p:txBody>
      </p:sp>
      <p:sp>
        <p:nvSpPr>
          <p:cNvPr id="15" name="テキスト ボックス 14"/>
          <p:cNvSpPr txBox="1"/>
          <p:nvPr/>
        </p:nvSpPr>
        <p:spPr>
          <a:xfrm>
            <a:off x="5366831" y="862723"/>
            <a:ext cx="2486579" cy="646331"/>
          </a:xfrm>
          <a:prstGeom prst="rect">
            <a:avLst/>
          </a:prstGeom>
          <a:noFill/>
        </p:spPr>
        <p:txBody>
          <a:bodyPr wrap="none" rtlCol="0">
            <a:spAutoFit/>
          </a:bodyPr>
          <a:lstStyle/>
          <a:p>
            <a:pPr algn="ctr">
              <a:spcBef>
                <a:spcPts val="0"/>
              </a:spcBef>
            </a:pPr>
            <a:r>
              <a:rPr kumimoji="1" lang="ja-JP" altLang="en-US" sz="1800" dirty="0" smtClean="0">
                <a:solidFill>
                  <a:srgbClr val="0000CC"/>
                </a:solidFill>
                <a:latin typeface="Arial"/>
                <a:ea typeface="HGP創英角ｺﾞｼｯｸUB" pitchFamily="50" charset="-128"/>
                <a:cs typeface="Arial"/>
              </a:rPr>
              <a:t>クライアントの仮想化</a:t>
            </a:r>
          </a:p>
          <a:p>
            <a:pPr algn="ctr">
              <a:spcBef>
                <a:spcPts val="0"/>
              </a:spcBef>
            </a:pPr>
            <a:r>
              <a:rPr kumimoji="1" lang="ja-JP" altLang="en-US" sz="1800" dirty="0" smtClean="0">
                <a:solidFill>
                  <a:srgbClr val="0000CC"/>
                </a:solidFill>
                <a:latin typeface="Arial"/>
                <a:ea typeface="HGP創英角ｺﾞｼｯｸUB" pitchFamily="50" charset="-128"/>
                <a:cs typeface="Arial"/>
              </a:rPr>
              <a:t>（ハイパーバイザー方式）</a:t>
            </a:r>
            <a:endParaRPr kumimoji="1" lang="ja-JP" altLang="en-US" sz="1400" dirty="0" smtClean="0">
              <a:solidFill>
                <a:srgbClr val="0000CC"/>
              </a:solidFill>
              <a:latin typeface="Arial"/>
              <a:ea typeface="HGP創英角ｺﾞｼｯｸUB" pitchFamily="50" charset="-128"/>
              <a:cs typeface="Arial"/>
            </a:endParaRPr>
          </a:p>
        </p:txBody>
      </p:sp>
      <p:sp>
        <p:nvSpPr>
          <p:cNvPr id="16" name="角丸四角形 15"/>
          <p:cNvSpPr/>
          <p:nvPr/>
        </p:nvSpPr>
        <p:spPr bwMode="auto">
          <a:xfrm>
            <a:off x="5331641" y="1617060"/>
            <a:ext cx="2637609" cy="4732061"/>
          </a:xfrm>
          <a:prstGeom prst="roundRect">
            <a:avLst>
              <a:gd name="adj" fmla="val 0"/>
            </a:avLst>
          </a:prstGeom>
          <a:solidFill>
            <a:srgbClr val="FFFF9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n-ea"/>
              <a:cs typeface="Arial"/>
            </a:endParaRPr>
          </a:p>
        </p:txBody>
      </p:sp>
      <p:sp>
        <p:nvSpPr>
          <p:cNvPr id="17" name="正方形/長方形 16"/>
          <p:cNvSpPr/>
          <p:nvPr/>
        </p:nvSpPr>
        <p:spPr bwMode="auto">
          <a:xfrm>
            <a:off x="5505101" y="4179546"/>
            <a:ext cx="2285999" cy="879158"/>
          </a:xfrm>
          <a:prstGeom prst="rect">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400" dirty="0" smtClean="0">
                <a:solidFill>
                  <a:schemeClr val="bg1"/>
                </a:solidFill>
                <a:latin typeface="+mn-ea"/>
                <a:cs typeface="Arial"/>
              </a:rPr>
              <a:t>仮想化ソフトウェア</a:t>
            </a:r>
            <a:r>
              <a:rPr lang="en-US" altLang="ja-JP" sz="1400" dirty="0" smtClean="0">
                <a:solidFill>
                  <a:schemeClr val="bg1"/>
                </a:solidFill>
                <a:latin typeface="+mn-ea"/>
                <a:cs typeface="Arial"/>
              </a:rPr>
              <a:t/>
            </a:r>
            <a:br>
              <a:rPr lang="en-US" altLang="ja-JP" sz="1400" dirty="0" smtClean="0">
                <a:solidFill>
                  <a:schemeClr val="bg1"/>
                </a:solidFill>
                <a:latin typeface="+mn-ea"/>
                <a:cs typeface="Arial"/>
              </a:rPr>
            </a:br>
            <a:r>
              <a:rPr lang="en-US" altLang="ja-JP" sz="1000" dirty="0" smtClean="0">
                <a:solidFill>
                  <a:schemeClr val="bg1"/>
                </a:solidFill>
                <a:latin typeface="+mn-ea"/>
                <a:cs typeface="Arial"/>
              </a:rPr>
              <a:t>(</a:t>
            </a:r>
            <a:r>
              <a:rPr lang="ja-JP" altLang="en-US" sz="1000" dirty="0" smtClean="0">
                <a:solidFill>
                  <a:schemeClr val="bg1"/>
                </a:solidFill>
                <a:latin typeface="+mn-ea"/>
                <a:cs typeface="Arial"/>
              </a:rPr>
              <a:t>ハイパーバイザー</a:t>
            </a:r>
            <a:r>
              <a:rPr lang="en-US" altLang="ja-JP" sz="1000" dirty="0" smtClean="0">
                <a:solidFill>
                  <a:schemeClr val="bg1"/>
                </a:solidFill>
                <a:latin typeface="+mn-ea"/>
                <a:cs typeface="Arial"/>
              </a:rPr>
              <a:t>)</a:t>
            </a:r>
            <a:endParaRPr lang="ja-JP" altLang="en-US" sz="1000" dirty="0">
              <a:solidFill>
                <a:schemeClr val="bg1"/>
              </a:solidFill>
              <a:latin typeface="+mn-ea"/>
              <a:cs typeface="Arial"/>
            </a:endParaRPr>
          </a:p>
        </p:txBody>
      </p:sp>
      <p:sp>
        <p:nvSpPr>
          <p:cNvPr id="18" name="角丸四角形 17"/>
          <p:cNvSpPr/>
          <p:nvPr/>
        </p:nvSpPr>
        <p:spPr bwMode="auto">
          <a:xfrm>
            <a:off x="5501665" y="5124664"/>
            <a:ext cx="2274956" cy="97155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dirty="0" smtClean="0">
                <a:latin typeface="+mn-ea"/>
                <a:cs typeface="Arial"/>
              </a:rPr>
              <a:t>ハードウェア</a:t>
            </a:r>
            <a:endParaRPr lang="en-US" altLang="ja-JP" dirty="0" smtClean="0">
              <a:latin typeface="+mn-ea"/>
              <a:cs typeface="Arial"/>
            </a:endParaRPr>
          </a:p>
          <a:p>
            <a:pPr algn="ctr"/>
            <a:endParaRPr lang="en-US" altLang="ja-JP" dirty="0">
              <a:latin typeface="+mn-ea"/>
              <a:cs typeface="Arial"/>
            </a:endParaRPr>
          </a:p>
          <a:p>
            <a:pPr algn="ctr"/>
            <a:endParaRPr lang="en-US" altLang="ja-JP" dirty="0" smtClean="0">
              <a:latin typeface="+mn-ea"/>
              <a:cs typeface="Arial"/>
            </a:endParaRPr>
          </a:p>
        </p:txBody>
      </p:sp>
      <p:sp>
        <p:nvSpPr>
          <p:cNvPr id="20" name="テキスト ボックス 19"/>
          <p:cNvSpPr txBox="1"/>
          <p:nvPr/>
        </p:nvSpPr>
        <p:spPr>
          <a:xfrm>
            <a:off x="5829692" y="1685210"/>
            <a:ext cx="1599416" cy="369332"/>
          </a:xfrm>
          <a:prstGeom prst="rect">
            <a:avLst/>
          </a:prstGeom>
          <a:noFill/>
          <a:ln>
            <a:noFill/>
          </a:ln>
        </p:spPr>
        <p:txBody>
          <a:bodyPr wrap="none" rtlCol="0">
            <a:spAutoFit/>
          </a:bodyPr>
          <a:lstStyle/>
          <a:p>
            <a:pPr algn="ctr"/>
            <a:r>
              <a:rPr kumimoji="1" lang="ja-JP" altLang="en-US" sz="1800" dirty="0" smtClean="0">
                <a:solidFill>
                  <a:srgbClr val="0000CC"/>
                </a:solidFill>
                <a:latin typeface="+mn-ea"/>
                <a:cs typeface="Arial"/>
              </a:rPr>
              <a:t>クライアント</a:t>
            </a:r>
            <a:r>
              <a:rPr kumimoji="1" lang="en-US" altLang="ja-JP" sz="1800" dirty="0" smtClean="0">
                <a:solidFill>
                  <a:srgbClr val="0000CC"/>
                </a:solidFill>
                <a:latin typeface="+mn-ea"/>
                <a:cs typeface="Arial"/>
              </a:rPr>
              <a:t>PC</a:t>
            </a:r>
            <a:endParaRPr kumimoji="1" lang="ja-JP" altLang="en-US" sz="1800" dirty="0">
              <a:solidFill>
                <a:srgbClr val="0000CC"/>
              </a:solidFill>
              <a:latin typeface="+mn-ea"/>
              <a:cs typeface="Arial"/>
            </a:endParaRPr>
          </a:p>
        </p:txBody>
      </p:sp>
      <p:sp>
        <p:nvSpPr>
          <p:cNvPr id="21" name="正方形/長方形 20"/>
          <p:cNvSpPr/>
          <p:nvPr/>
        </p:nvSpPr>
        <p:spPr bwMode="auto">
          <a:xfrm>
            <a:off x="6686357" y="2198344"/>
            <a:ext cx="1092670" cy="1052854"/>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アプリケーション</a:t>
            </a:r>
            <a:endParaRPr lang="ja-JP" altLang="en-US" sz="1000" dirty="0">
              <a:solidFill>
                <a:schemeClr val="bg1"/>
              </a:solidFill>
              <a:latin typeface="+mn-ea"/>
              <a:cs typeface="Arial"/>
            </a:endParaRPr>
          </a:p>
        </p:txBody>
      </p:sp>
      <p:sp>
        <p:nvSpPr>
          <p:cNvPr id="22" name="正方形/長方形 21"/>
          <p:cNvSpPr/>
          <p:nvPr/>
        </p:nvSpPr>
        <p:spPr bwMode="auto">
          <a:xfrm>
            <a:off x="6679874" y="3321050"/>
            <a:ext cx="1096748" cy="464457"/>
          </a:xfrm>
          <a:prstGeom prst="rect">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400" dirty="0" smtClean="0">
                <a:solidFill>
                  <a:schemeClr val="bg1"/>
                </a:solidFill>
                <a:latin typeface="+mn-ea"/>
                <a:cs typeface="Arial"/>
              </a:rPr>
              <a:t>ＯＳ</a:t>
            </a:r>
            <a:endParaRPr lang="ja-JP" altLang="en-US" sz="1400" dirty="0">
              <a:solidFill>
                <a:schemeClr val="bg1"/>
              </a:solidFill>
              <a:latin typeface="+mn-ea"/>
              <a:cs typeface="Arial"/>
            </a:endParaRPr>
          </a:p>
        </p:txBody>
      </p:sp>
      <p:sp>
        <p:nvSpPr>
          <p:cNvPr id="23" name="正方形/長方形 22"/>
          <p:cNvSpPr/>
          <p:nvPr/>
        </p:nvSpPr>
        <p:spPr bwMode="auto">
          <a:xfrm>
            <a:off x="5497445" y="2198345"/>
            <a:ext cx="1131955" cy="1065555"/>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アプリケーション</a:t>
            </a:r>
            <a:endParaRPr lang="ja-JP" altLang="en-US" sz="1000" dirty="0">
              <a:solidFill>
                <a:schemeClr val="bg1"/>
              </a:solidFill>
              <a:latin typeface="+mn-ea"/>
              <a:cs typeface="Arial"/>
            </a:endParaRPr>
          </a:p>
        </p:txBody>
      </p:sp>
      <p:sp>
        <p:nvSpPr>
          <p:cNvPr id="24" name="正方形/長方形 23"/>
          <p:cNvSpPr/>
          <p:nvPr/>
        </p:nvSpPr>
        <p:spPr bwMode="auto">
          <a:xfrm>
            <a:off x="5497444" y="3321050"/>
            <a:ext cx="1131956" cy="457200"/>
          </a:xfrm>
          <a:prstGeom prst="rect">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400" dirty="0" smtClean="0">
                <a:solidFill>
                  <a:schemeClr val="bg1"/>
                </a:solidFill>
                <a:latin typeface="+mn-ea"/>
                <a:cs typeface="Arial"/>
              </a:rPr>
              <a:t>ＯＳ</a:t>
            </a:r>
            <a:endParaRPr lang="ja-JP" altLang="en-US" sz="1400" dirty="0">
              <a:solidFill>
                <a:schemeClr val="bg1"/>
              </a:solidFill>
              <a:latin typeface="+mn-ea"/>
              <a:cs typeface="Arial"/>
            </a:endParaRPr>
          </a:p>
        </p:txBody>
      </p:sp>
      <p:sp>
        <p:nvSpPr>
          <p:cNvPr id="25" name="正方形/長方形 24"/>
          <p:cNvSpPr/>
          <p:nvPr/>
        </p:nvSpPr>
        <p:spPr bwMode="auto">
          <a:xfrm>
            <a:off x="6679874" y="3836646"/>
            <a:ext cx="1096748" cy="289947"/>
          </a:xfrm>
          <a:prstGeom prst="rect">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仮想マシン</a:t>
            </a:r>
            <a:endParaRPr lang="ja-JP" altLang="en-US" sz="1000" dirty="0">
              <a:solidFill>
                <a:schemeClr val="bg1"/>
              </a:solidFill>
              <a:latin typeface="+mn-ea"/>
              <a:cs typeface="Arial"/>
            </a:endParaRPr>
          </a:p>
        </p:txBody>
      </p:sp>
      <p:sp>
        <p:nvSpPr>
          <p:cNvPr id="26" name="正方形/長方形 25"/>
          <p:cNvSpPr/>
          <p:nvPr/>
        </p:nvSpPr>
        <p:spPr bwMode="auto">
          <a:xfrm>
            <a:off x="5501665" y="3836646"/>
            <a:ext cx="1127735" cy="285416"/>
          </a:xfrm>
          <a:prstGeom prst="rect">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仮想マシン</a:t>
            </a:r>
            <a:endParaRPr lang="ja-JP" altLang="en-US" sz="1000" dirty="0">
              <a:solidFill>
                <a:schemeClr val="bg1"/>
              </a:solidFill>
              <a:latin typeface="+mn-ea"/>
              <a:cs typeface="Arial"/>
            </a:endParaRPr>
          </a:p>
        </p:txBody>
      </p:sp>
      <p:sp>
        <p:nvSpPr>
          <p:cNvPr id="27" name="正方形/長方形 26"/>
          <p:cNvSpPr/>
          <p:nvPr/>
        </p:nvSpPr>
        <p:spPr bwMode="auto">
          <a:xfrm>
            <a:off x="1371067" y="3829050"/>
            <a:ext cx="1079878" cy="297543"/>
          </a:xfrm>
          <a:prstGeom prst="rect">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仮想マシン</a:t>
            </a:r>
            <a:endParaRPr lang="ja-JP" altLang="en-US" sz="1000" dirty="0">
              <a:solidFill>
                <a:schemeClr val="bg1"/>
              </a:solidFill>
              <a:latin typeface="+mn-ea"/>
              <a:cs typeface="Arial"/>
            </a:endParaRPr>
          </a:p>
        </p:txBody>
      </p:sp>
      <p:sp>
        <p:nvSpPr>
          <p:cNvPr id="28" name="フローチャート: 磁気ディスク 27"/>
          <p:cNvSpPr/>
          <p:nvPr/>
        </p:nvSpPr>
        <p:spPr>
          <a:xfrm>
            <a:off x="2542235" y="5507978"/>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 name="正方形/長方形 28"/>
          <p:cNvSpPr/>
          <p:nvPr/>
        </p:nvSpPr>
        <p:spPr>
          <a:xfrm>
            <a:off x="1914510" y="5764350"/>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0" name="正方形/長方形 29"/>
          <p:cNvSpPr/>
          <p:nvPr/>
        </p:nvSpPr>
        <p:spPr>
          <a:xfrm>
            <a:off x="1914510" y="5507977"/>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31" name="フローチャート: 磁気ディスク 30"/>
          <p:cNvSpPr/>
          <p:nvPr/>
        </p:nvSpPr>
        <p:spPr>
          <a:xfrm>
            <a:off x="6654676" y="5507978"/>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2" name="正方形/長方形 31"/>
          <p:cNvSpPr/>
          <p:nvPr/>
        </p:nvSpPr>
        <p:spPr>
          <a:xfrm>
            <a:off x="6026951" y="5764350"/>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3" name="正方形/長方形 32"/>
          <p:cNvSpPr/>
          <p:nvPr/>
        </p:nvSpPr>
        <p:spPr>
          <a:xfrm>
            <a:off x="6026951" y="5507977"/>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0530429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仮想化とは</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8568901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p:txBody>
          <a:bodyPr/>
          <a:lstStyle/>
          <a:p>
            <a:r>
              <a:rPr lang="ja-JP" altLang="en-US" sz="2800" dirty="0" smtClean="0"/>
              <a:t>ストレージ仮想化</a:t>
            </a:r>
            <a:endParaRPr lang="ja-JP" altLang="en-US" sz="2800" dirty="0">
              <a:ea typeface="ＭＳ Ｐゴシック" pitchFamily="50" charset="-128"/>
            </a:endParaRPr>
          </a:p>
        </p:txBody>
      </p:sp>
      <p:pic>
        <p:nvPicPr>
          <p:cNvPr id="288" name="図 287"/>
          <p:cNvPicPr/>
          <p:nvPr/>
        </p:nvPicPr>
        <p:blipFill>
          <a:blip r:embed="rId3">
            <a:extLst>
              <a:ext uri="{28A0092B-C50C-407E-A947-70E740481C1C}">
                <a14:useLocalDpi xmlns:a14="http://schemas.microsoft.com/office/drawing/2010/main" val="0"/>
              </a:ext>
            </a:extLst>
          </a:blip>
          <a:srcRect/>
          <a:stretch>
            <a:fillRect/>
          </a:stretch>
        </p:blipFill>
        <p:spPr bwMode="auto">
          <a:xfrm>
            <a:off x="1027113" y="990600"/>
            <a:ext cx="7086600" cy="2895600"/>
          </a:xfrm>
          <a:prstGeom prst="rect">
            <a:avLst/>
          </a:prstGeom>
          <a:noFill/>
          <a:ln>
            <a:noFill/>
          </a:ln>
        </p:spPr>
      </p:pic>
      <p:sp>
        <p:nvSpPr>
          <p:cNvPr id="3" name="正方形/長方形 2"/>
          <p:cNvSpPr/>
          <p:nvPr/>
        </p:nvSpPr>
        <p:spPr>
          <a:xfrm>
            <a:off x="989013" y="3962400"/>
            <a:ext cx="7162800" cy="572464"/>
          </a:xfrm>
          <a:prstGeom prst="rect">
            <a:avLst/>
          </a:prstGeom>
        </p:spPr>
        <p:txBody>
          <a:bodyPr wrap="square">
            <a:spAutoFit/>
          </a:bodyPr>
          <a:lstStyle/>
          <a:p>
            <a:pPr algn="ctr"/>
            <a:r>
              <a:rPr lang="ja-JP" altLang="ja-JP" dirty="0"/>
              <a:t>ストレージの業界団体である</a:t>
            </a:r>
            <a:r>
              <a:rPr lang="en-US" altLang="ja-JP" dirty="0"/>
              <a:t>SNIA</a:t>
            </a:r>
            <a:r>
              <a:rPr lang="ja-JP" altLang="ja-JP" dirty="0"/>
              <a:t>（</a:t>
            </a:r>
            <a:r>
              <a:rPr lang="en-US" altLang="ja-JP" dirty="0"/>
              <a:t>Storage Network Industry Association</a:t>
            </a:r>
            <a:r>
              <a:rPr lang="ja-JP" altLang="ja-JP" dirty="0" smtClean="0"/>
              <a:t>）</a:t>
            </a:r>
            <a:r>
              <a:rPr lang="ja-JP" altLang="en-US" dirty="0" smtClean="0"/>
              <a:t>による</a:t>
            </a:r>
            <a:endParaRPr lang="en-US" altLang="ja-JP" dirty="0" smtClean="0"/>
          </a:p>
          <a:p>
            <a:pPr algn="ctr"/>
            <a:r>
              <a:rPr lang="ja-JP" altLang="ja-JP" sz="1600" dirty="0" smtClean="0"/>
              <a:t>「</a:t>
            </a:r>
            <a:r>
              <a:rPr lang="ja-JP" altLang="ja-JP" sz="1600" dirty="0"/>
              <a:t>ストレージ仮想化技術の分類」 </a:t>
            </a:r>
            <a:endParaRPr lang="ja-JP" altLang="en-US" sz="1600" dirty="0"/>
          </a:p>
        </p:txBody>
      </p:sp>
      <p:sp>
        <p:nvSpPr>
          <p:cNvPr id="4" name="正方形/長方形 3"/>
          <p:cNvSpPr/>
          <p:nvPr/>
        </p:nvSpPr>
        <p:spPr>
          <a:xfrm>
            <a:off x="1179513" y="4724400"/>
            <a:ext cx="6781800" cy="1698927"/>
          </a:xfrm>
          <a:prstGeom prst="rect">
            <a:avLst/>
          </a:prstGeom>
        </p:spPr>
        <p:txBody>
          <a:bodyPr wrap="square">
            <a:spAutoFit/>
          </a:bodyPr>
          <a:lstStyle/>
          <a:p>
            <a:pPr marL="285750" indent="-285750">
              <a:buFont typeface="Wingdings" charset="2"/>
              <a:buChar char="l"/>
            </a:pPr>
            <a:r>
              <a:rPr lang="en-US" altLang="ja-JP" sz="1800" dirty="0"/>
              <a:t>Disk Virtualization </a:t>
            </a:r>
            <a:r>
              <a:rPr lang="ja-JP" altLang="ja-JP" sz="1800" dirty="0"/>
              <a:t>（ディスクの仮想化）</a:t>
            </a:r>
          </a:p>
          <a:p>
            <a:pPr marL="285750" indent="-285750">
              <a:buFont typeface="Wingdings" charset="2"/>
              <a:buChar char="l"/>
            </a:pPr>
            <a:r>
              <a:rPr lang="en-US" altLang="ja-JP" sz="1800" dirty="0">
                <a:solidFill>
                  <a:srgbClr val="3366FF"/>
                </a:solidFill>
              </a:rPr>
              <a:t>Block Virtualization </a:t>
            </a:r>
            <a:r>
              <a:rPr lang="ja-JP" altLang="ja-JP" sz="1800" dirty="0">
                <a:solidFill>
                  <a:srgbClr val="3366FF"/>
                </a:solidFill>
              </a:rPr>
              <a:t>（ブロックの仮想化）</a:t>
            </a:r>
          </a:p>
          <a:p>
            <a:pPr marL="285750" indent="-285750">
              <a:buFont typeface="Wingdings" charset="2"/>
              <a:buChar char="l"/>
            </a:pPr>
            <a:r>
              <a:rPr lang="en-US" altLang="ja-JP" sz="1800" dirty="0">
                <a:solidFill>
                  <a:srgbClr val="3366FF"/>
                </a:solidFill>
              </a:rPr>
              <a:t>File System Virtualization </a:t>
            </a:r>
            <a:r>
              <a:rPr lang="ja-JP" altLang="ja-JP" sz="1800" dirty="0">
                <a:solidFill>
                  <a:srgbClr val="3366FF"/>
                </a:solidFill>
              </a:rPr>
              <a:t>（ファイル・システムの仮想化）</a:t>
            </a:r>
          </a:p>
          <a:p>
            <a:pPr marL="285750" indent="-285750">
              <a:buFont typeface="Wingdings" charset="2"/>
              <a:buChar char="l"/>
            </a:pPr>
            <a:r>
              <a:rPr lang="en-US" altLang="ja-JP" sz="1800" dirty="0"/>
              <a:t>File Virtualization </a:t>
            </a:r>
            <a:r>
              <a:rPr lang="ja-JP" altLang="ja-JP" sz="1800" dirty="0"/>
              <a:t>（ファイルの仮想化）</a:t>
            </a:r>
          </a:p>
          <a:p>
            <a:pPr marL="285750" indent="-285750">
              <a:buFont typeface="Wingdings" charset="2"/>
              <a:buChar char="l"/>
            </a:pPr>
            <a:r>
              <a:rPr lang="en-US" altLang="ja-JP" sz="1800" dirty="0"/>
              <a:t>Tape Virtualization</a:t>
            </a:r>
            <a:r>
              <a:rPr lang="ja-JP" altLang="ja-JP" sz="1800" dirty="0"/>
              <a:t>（テープの仮想化）</a:t>
            </a:r>
          </a:p>
        </p:txBody>
      </p:sp>
    </p:spTree>
    <p:extLst>
      <p:ext uri="{BB962C8B-B14F-4D97-AF65-F5344CB8AC3E}">
        <p14:creationId xmlns:p14="http://schemas.microsoft.com/office/powerpoint/2010/main" val="27556449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ストレージ仮想化</a:t>
            </a:r>
            <a:endParaRPr kumimoji="1" lang="ja-JP" altLang="en-US" dirty="0"/>
          </a:p>
        </p:txBody>
      </p:sp>
      <p:sp>
        <p:nvSpPr>
          <p:cNvPr id="5" name="AutoShape 3"/>
          <p:cNvSpPr>
            <a:spLocks noChangeArrowheads="1"/>
          </p:cNvSpPr>
          <p:nvPr/>
        </p:nvSpPr>
        <p:spPr bwMode="auto">
          <a:xfrm>
            <a:off x="457200" y="1485900"/>
            <a:ext cx="2473834" cy="2086490"/>
          </a:xfrm>
          <a:prstGeom prst="roundRect">
            <a:avLst>
              <a:gd name="adj" fmla="val 0"/>
            </a:avLst>
          </a:prstGeom>
          <a:solidFill>
            <a:schemeClr val="accent6">
              <a:lumMod val="60000"/>
              <a:lumOff val="4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6" name="AutoShape 5"/>
          <p:cNvSpPr>
            <a:spLocks noChangeArrowheads="1"/>
          </p:cNvSpPr>
          <p:nvPr/>
        </p:nvSpPr>
        <p:spPr bwMode="auto">
          <a:xfrm>
            <a:off x="599165" y="2230953"/>
            <a:ext cx="692674" cy="960436"/>
          </a:xfrm>
          <a:prstGeom prst="can">
            <a:avLst>
              <a:gd name="adj" fmla="val 31883"/>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7" name="AutoShape 6"/>
          <p:cNvSpPr>
            <a:spLocks noChangeArrowheads="1"/>
          </p:cNvSpPr>
          <p:nvPr/>
        </p:nvSpPr>
        <p:spPr bwMode="auto">
          <a:xfrm>
            <a:off x="599165" y="1895990"/>
            <a:ext cx="692674" cy="533400"/>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Arial" pitchFamily="34" charset="0"/>
              <a:ea typeface="HGP創英角ｺﾞｼｯｸUB" pitchFamily="50" charset="-128"/>
              <a:cs typeface="Arial" pitchFamily="34" charset="0"/>
            </a:endParaRPr>
          </a:p>
        </p:txBody>
      </p:sp>
      <p:sp>
        <p:nvSpPr>
          <p:cNvPr id="8" name="Text Box 7"/>
          <p:cNvSpPr txBox="1">
            <a:spLocks noChangeArrowheads="1"/>
          </p:cNvSpPr>
          <p:nvPr/>
        </p:nvSpPr>
        <p:spPr bwMode="auto">
          <a:xfrm>
            <a:off x="599165" y="2154753"/>
            <a:ext cx="69267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Arial" pitchFamily="34" charset="0"/>
                <a:ea typeface="HGP創英角ｺﾞｼｯｸUB" pitchFamily="50" charset="-128"/>
                <a:cs typeface="Arial" pitchFamily="34" charset="0"/>
              </a:rPr>
              <a:t>2TB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9" name="Text Box 8"/>
          <p:cNvSpPr txBox="1">
            <a:spLocks noChangeArrowheads="1"/>
          </p:cNvSpPr>
          <p:nvPr/>
        </p:nvSpPr>
        <p:spPr bwMode="auto">
          <a:xfrm>
            <a:off x="605515" y="1915040"/>
            <a:ext cx="692674"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Arial" pitchFamily="34" charset="0"/>
                <a:ea typeface="HGP創英角ｺﾞｼｯｸUB" pitchFamily="50" charset="-128"/>
                <a:cs typeface="Arial" pitchFamily="34" charset="0"/>
              </a:rPr>
              <a:t>実データ</a:t>
            </a:r>
          </a:p>
        </p:txBody>
      </p:sp>
      <p:sp>
        <p:nvSpPr>
          <p:cNvPr id="10" name="AutoShape 9"/>
          <p:cNvSpPr>
            <a:spLocks noChangeArrowheads="1"/>
          </p:cNvSpPr>
          <p:nvPr/>
        </p:nvSpPr>
        <p:spPr bwMode="auto">
          <a:xfrm>
            <a:off x="1360750" y="2329218"/>
            <a:ext cx="692674" cy="862171"/>
          </a:xfrm>
          <a:prstGeom prst="can">
            <a:avLst>
              <a:gd name="adj" fmla="val 30966"/>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11" name="AutoShape 10"/>
          <p:cNvSpPr>
            <a:spLocks noChangeArrowheads="1"/>
          </p:cNvSpPr>
          <p:nvPr/>
        </p:nvSpPr>
        <p:spPr bwMode="auto">
          <a:xfrm>
            <a:off x="1360750" y="1895990"/>
            <a:ext cx="692674" cy="631310"/>
          </a:xfrm>
          <a:prstGeom prst="can">
            <a:avLst>
              <a:gd name="adj" fmla="val 38889"/>
            </a:avLst>
          </a:prstGeom>
          <a:solidFill>
            <a:srgbClr val="0000FF"/>
          </a:solidFill>
          <a:ln w="12700" cmpd="sng">
            <a:solidFill>
              <a:schemeClr val="bg1"/>
            </a:solidFill>
            <a:round/>
            <a:headEnd/>
            <a:tailEnd/>
          </a:ln>
          <a:effectLst/>
          <a:extLst/>
        </p:spPr>
        <p:txBody>
          <a:bodyPr wrap="none" anchor="ctr"/>
          <a:lstStyle/>
          <a:p>
            <a:endParaRPr lang="ja-JP" altLang="en-US" sz="800">
              <a:latin typeface="Arial" pitchFamily="34" charset="0"/>
              <a:ea typeface="HGP創英角ｺﾞｼｯｸUB" pitchFamily="50" charset="-128"/>
              <a:cs typeface="Arial" pitchFamily="34" charset="0"/>
            </a:endParaRPr>
          </a:p>
        </p:txBody>
      </p:sp>
      <p:sp>
        <p:nvSpPr>
          <p:cNvPr id="12" name="Text Box 11"/>
          <p:cNvSpPr txBox="1">
            <a:spLocks noChangeArrowheads="1"/>
          </p:cNvSpPr>
          <p:nvPr/>
        </p:nvSpPr>
        <p:spPr bwMode="auto">
          <a:xfrm>
            <a:off x="1366350" y="2154752"/>
            <a:ext cx="658551"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Arial" pitchFamily="34" charset="0"/>
                <a:ea typeface="HGP創英角ｺﾞｼｯｸUB" pitchFamily="50" charset="-128"/>
                <a:cs typeface="Arial" pitchFamily="34" charset="0"/>
              </a:rPr>
              <a:t>3TB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13" name="Text Box 12"/>
          <p:cNvSpPr txBox="1">
            <a:spLocks noChangeArrowheads="1"/>
          </p:cNvSpPr>
          <p:nvPr/>
        </p:nvSpPr>
        <p:spPr bwMode="auto">
          <a:xfrm>
            <a:off x="1367100" y="1915040"/>
            <a:ext cx="692674"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Arial" pitchFamily="34" charset="0"/>
                <a:ea typeface="HGP創英角ｺﾞｼｯｸUB" pitchFamily="50" charset="-128"/>
                <a:cs typeface="Arial" pitchFamily="34" charset="0"/>
              </a:rPr>
              <a:t>実データ</a:t>
            </a:r>
          </a:p>
        </p:txBody>
      </p:sp>
      <p:sp>
        <p:nvSpPr>
          <p:cNvPr id="14" name="AutoShape 13"/>
          <p:cNvSpPr>
            <a:spLocks noChangeArrowheads="1"/>
          </p:cNvSpPr>
          <p:nvPr/>
        </p:nvSpPr>
        <p:spPr bwMode="auto">
          <a:xfrm>
            <a:off x="2114551" y="2400974"/>
            <a:ext cx="692674" cy="790416"/>
          </a:xfrm>
          <a:prstGeom prst="can">
            <a:avLst>
              <a:gd name="adj" fmla="val 33717"/>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15" name="AutoShape 14"/>
          <p:cNvSpPr>
            <a:spLocks noChangeArrowheads="1"/>
          </p:cNvSpPr>
          <p:nvPr/>
        </p:nvSpPr>
        <p:spPr bwMode="auto">
          <a:xfrm>
            <a:off x="2114551" y="1895990"/>
            <a:ext cx="692674" cy="721798"/>
          </a:xfrm>
          <a:prstGeom prst="can">
            <a:avLst>
              <a:gd name="adj" fmla="val 35288"/>
            </a:avLst>
          </a:prstGeom>
          <a:solidFill>
            <a:srgbClr val="0000FF"/>
          </a:solidFill>
          <a:ln w="12700" cmpd="sng">
            <a:solidFill>
              <a:schemeClr val="bg1"/>
            </a:solidFill>
            <a:round/>
            <a:headEnd/>
            <a:tailEnd/>
          </a:ln>
          <a:effectLst/>
          <a:extLst/>
        </p:spPr>
        <p:txBody>
          <a:bodyPr wrap="none" anchor="ctr"/>
          <a:lstStyle/>
          <a:p>
            <a:endParaRPr lang="ja-JP" altLang="en-US" sz="800">
              <a:latin typeface="Arial" pitchFamily="34" charset="0"/>
              <a:ea typeface="HGP創英角ｺﾞｼｯｸUB" pitchFamily="50" charset="-128"/>
              <a:cs typeface="Arial" pitchFamily="34" charset="0"/>
            </a:endParaRPr>
          </a:p>
        </p:txBody>
      </p:sp>
      <p:sp>
        <p:nvSpPr>
          <p:cNvPr id="16" name="Text Box 15"/>
          <p:cNvSpPr txBox="1">
            <a:spLocks noChangeArrowheads="1"/>
          </p:cNvSpPr>
          <p:nvPr/>
        </p:nvSpPr>
        <p:spPr bwMode="auto">
          <a:xfrm>
            <a:off x="2114550" y="2154752"/>
            <a:ext cx="69267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Arial" pitchFamily="34" charset="0"/>
                <a:ea typeface="HGP創英角ｺﾞｼｯｸUB" pitchFamily="50" charset="-128"/>
                <a:cs typeface="Arial" pitchFamily="34" charset="0"/>
              </a:rPr>
              <a:t>5TB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17" name="Text Box 16"/>
          <p:cNvSpPr txBox="1">
            <a:spLocks noChangeArrowheads="1"/>
          </p:cNvSpPr>
          <p:nvPr/>
        </p:nvSpPr>
        <p:spPr bwMode="auto">
          <a:xfrm>
            <a:off x="2120901" y="1915040"/>
            <a:ext cx="692674"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800">
                <a:solidFill>
                  <a:schemeClr val="bg1"/>
                </a:solidFill>
                <a:latin typeface="Arial" pitchFamily="34" charset="0"/>
                <a:ea typeface="HGP創英角ｺﾞｼｯｸUB" pitchFamily="50" charset="-128"/>
                <a:cs typeface="Arial" pitchFamily="34" charset="0"/>
              </a:rPr>
              <a:t>実データ</a:t>
            </a:r>
          </a:p>
        </p:txBody>
      </p:sp>
      <p:sp>
        <p:nvSpPr>
          <p:cNvPr id="19" name="Text Box 18"/>
          <p:cNvSpPr txBox="1">
            <a:spLocks noChangeArrowheads="1"/>
          </p:cNvSpPr>
          <p:nvPr/>
        </p:nvSpPr>
        <p:spPr bwMode="auto">
          <a:xfrm>
            <a:off x="599165" y="1587876"/>
            <a:ext cx="69267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Arial" pitchFamily="34" charset="0"/>
                <a:ea typeface="HGP創英角ｺﾞｼｯｸUB" pitchFamily="50" charset="-128"/>
                <a:cs typeface="Arial" pitchFamily="34" charset="0"/>
              </a:rPr>
              <a:t>10TB</a:t>
            </a:r>
            <a:endParaRPr lang="ja-JP" altLang="en-US" sz="1200">
              <a:solidFill>
                <a:srgbClr val="0000FF"/>
              </a:solidFill>
              <a:latin typeface="Arial" pitchFamily="34" charset="0"/>
              <a:ea typeface="HGP創英角ｺﾞｼｯｸUB" pitchFamily="50" charset="-128"/>
              <a:cs typeface="Arial" pitchFamily="34" charset="0"/>
            </a:endParaRPr>
          </a:p>
        </p:txBody>
      </p:sp>
      <p:sp>
        <p:nvSpPr>
          <p:cNvPr id="20" name="Text Box 19"/>
          <p:cNvSpPr txBox="1">
            <a:spLocks noChangeArrowheads="1"/>
          </p:cNvSpPr>
          <p:nvPr/>
        </p:nvSpPr>
        <p:spPr bwMode="auto">
          <a:xfrm>
            <a:off x="1360750" y="1587876"/>
            <a:ext cx="69267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Arial" pitchFamily="34" charset="0"/>
                <a:ea typeface="HGP創英角ｺﾞｼｯｸUB" pitchFamily="50" charset="-128"/>
                <a:cs typeface="Arial" pitchFamily="34" charset="0"/>
              </a:rPr>
              <a:t>10TB</a:t>
            </a:r>
            <a:endParaRPr lang="ja-JP" altLang="en-US" sz="1200">
              <a:solidFill>
                <a:srgbClr val="0000FF"/>
              </a:solidFill>
              <a:latin typeface="Arial" pitchFamily="34" charset="0"/>
              <a:ea typeface="HGP創英角ｺﾞｼｯｸUB" pitchFamily="50" charset="-128"/>
              <a:cs typeface="Arial" pitchFamily="34" charset="0"/>
            </a:endParaRPr>
          </a:p>
        </p:txBody>
      </p:sp>
      <p:sp>
        <p:nvSpPr>
          <p:cNvPr id="21" name="Text Box 20"/>
          <p:cNvSpPr txBox="1">
            <a:spLocks noChangeArrowheads="1"/>
          </p:cNvSpPr>
          <p:nvPr/>
        </p:nvSpPr>
        <p:spPr bwMode="auto">
          <a:xfrm>
            <a:off x="2133601" y="1587876"/>
            <a:ext cx="69267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Arial" pitchFamily="34" charset="0"/>
                <a:ea typeface="HGP創英角ｺﾞｼｯｸUB" pitchFamily="50" charset="-128"/>
                <a:cs typeface="Arial" pitchFamily="34" charset="0"/>
              </a:rPr>
              <a:t>10TB</a:t>
            </a:r>
            <a:endParaRPr lang="ja-JP" altLang="en-US" sz="1200">
              <a:solidFill>
                <a:srgbClr val="0000FF"/>
              </a:solidFill>
              <a:latin typeface="Arial" pitchFamily="34" charset="0"/>
              <a:ea typeface="HGP創英角ｺﾞｼｯｸUB" pitchFamily="50" charset="-128"/>
              <a:cs typeface="Arial" pitchFamily="34" charset="0"/>
            </a:endParaRPr>
          </a:p>
        </p:txBody>
      </p:sp>
      <p:sp>
        <p:nvSpPr>
          <p:cNvPr id="27" name="Text Box 26"/>
          <p:cNvSpPr txBox="1">
            <a:spLocks noChangeArrowheads="1"/>
          </p:cNvSpPr>
          <p:nvPr/>
        </p:nvSpPr>
        <p:spPr bwMode="auto">
          <a:xfrm>
            <a:off x="457200" y="3231633"/>
            <a:ext cx="2473834"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1600" dirty="0" smtClean="0">
                <a:solidFill>
                  <a:srgbClr val="0000FF"/>
                </a:solidFill>
                <a:latin typeface="Arial" pitchFamily="34" charset="0"/>
                <a:ea typeface="HGP創英角ｺﾞｼｯｸUB" pitchFamily="50" charset="-128"/>
                <a:cs typeface="Arial" pitchFamily="34" charset="0"/>
              </a:rPr>
              <a:t>仮想ストレージ</a:t>
            </a:r>
            <a:endParaRPr lang="ja-JP" altLang="en-US" sz="1600" dirty="0">
              <a:solidFill>
                <a:srgbClr val="0000FF"/>
              </a:solidFill>
              <a:latin typeface="Arial" pitchFamily="34" charset="0"/>
              <a:ea typeface="HGP創英角ｺﾞｼｯｸUB" pitchFamily="50" charset="-128"/>
              <a:cs typeface="Arial" pitchFamily="34" charset="0"/>
            </a:endParaRPr>
          </a:p>
        </p:txBody>
      </p:sp>
      <p:sp>
        <p:nvSpPr>
          <p:cNvPr id="29" name="Rectangle 28"/>
          <p:cNvSpPr>
            <a:spLocks noChangeArrowheads="1"/>
          </p:cNvSpPr>
          <p:nvPr/>
        </p:nvSpPr>
        <p:spPr bwMode="auto">
          <a:xfrm>
            <a:off x="457200" y="962540"/>
            <a:ext cx="2473834"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smtClean="0">
                <a:solidFill>
                  <a:schemeClr val="tx1">
                    <a:lumMod val="50000"/>
                    <a:lumOff val="50000"/>
                  </a:schemeClr>
                </a:solidFill>
                <a:latin typeface="Arial" pitchFamily="34" charset="0"/>
                <a:ea typeface="HGP創英角ｺﾞｼｯｸUB" pitchFamily="50" charset="-128"/>
                <a:cs typeface="Arial" pitchFamily="34" charset="0"/>
              </a:rPr>
              <a:t>ブロック仮想化</a:t>
            </a:r>
            <a:endParaRPr lang="ja-JP" altLang="en-US" sz="2000" dirty="0">
              <a:solidFill>
                <a:schemeClr val="tx1">
                  <a:lumMod val="50000"/>
                  <a:lumOff val="50000"/>
                </a:schemeClr>
              </a:solidFill>
              <a:latin typeface="Arial" pitchFamily="34" charset="0"/>
              <a:ea typeface="HGP創英角ｺﾞｼｯｸUB" pitchFamily="50" charset="-128"/>
              <a:cs typeface="Arial" pitchFamily="34" charset="0"/>
            </a:endParaRPr>
          </a:p>
        </p:txBody>
      </p:sp>
      <p:sp>
        <p:nvSpPr>
          <p:cNvPr id="61" name="AutoShape 3"/>
          <p:cNvSpPr>
            <a:spLocks noChangeArrowheads="1"/>
          </p:cNvSpPr>
          <p:nvPr/>
        </p:nvSpPr>
        <p:spPr bwMode="auto">
          <a:xfrm>
            <a:off x="457200" y="3793093"/>
            <a:ext cx="2473834" cy="2049463"/>
          </a:xfrm>
          <a:prstGeom prst="roundRect">
            <a:avLst>
              <a:gd name="adj" fmla="val 0"/>
            </a:avLst>
          </a:prstGeom>
          <a:solidFill>
            <a:srgbClr val="CCFFCC"/>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62" name="AutoShape 5"/>
          <p:cNvSpPr>
            <a:spLocks noChangeArrowheads="1"/>
          </p:cNvSpPr>
          <p:nvPr/>
        </p:nvSpPr>
        <p:spPr bwMode="auto">
          <a:xfrm>
            <a:off x="596901" y="4548030"/>
            <a:ext cx="2205793" cy="913526"/>
          </a:xfrm>
          <a:prstGeom prst="can">
            <a:avLst>
              <a:gd name="adj" fmla="val 34502"/>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800">
              <a:latin typeface="Arial" pitchFamily="34" charset="0"/>
              <a:ea typeface="HGP創英角ｺﾞｼｯｸUB" pitchFamily="50" charset="-128"/>
              <a:cs typeface="Arial" pitchFamily="34" charset="0"/>
            </a:endParaRPr>
          </a:p>
        </p:txBody>
      </p:sp>
      <p:sp>
        <p:nvSpPr>
          <p:cNvPr id="63" name="AutoShape 6"/>
          <p:cNvSpPr>
            <a:spLocks noChangeArrowheads="1"/>
          </p:cNvSpPr>
          <p:nvPr/>
        </p:nvSpPr>
        <p:spPr bwMode="auto">
          <a:xfrm>
            <a:off x="599165" y="4166157"/>
            <a:ext cx="2205794" cy="674688"/>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Arial" pitchFamily="34" charset="0"/>
              <a:ea typeface="HGP創英角ｺﾞｼｯｸUB" pitchFamily="50" charset="-128"/>
              <a:cs typeface="Arial" pitchFamily="34" charset="0"/>
            </a:endParaRPr>
          </a:p>
        </p:txBody>
      </p:sp>
      <p:sp>
        <p:nvSpPr>
          <p:cNvPr id="64" name="Text Box 7"/>
          <p:cNvSpPr txBox="1">
            <a:spLocks noChangeArrowheads="1"/>
          </p:cNvSpPr>
          <p:nvPr/>
        </p:nvSpPr>
        <p:spPr bwMode="auto">
          <a:xfrm>
            <a:off x="599166" y="4548030"/>
            <a:ext cx="220579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Arial" pitchFamily="34" charset="0"/>
                <a:ea typeface="HGP創英角ｺﾞｼｯｸUB" pitchFamily="50" charset="-128"/>
                <a:cs typeface="Arial" pitchFamily="34" charset="0"/>
              </a:rPr>
              <a:t>10TB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65" name="Text Box 8"/>
          <p:cNvSpPr txBox="1">
            <a:spLocks noChangeArrowheads="1"/>
          </p:cNvSpPr>
          <p:nvPr/>
        </p:nvSpPr>
        <p:spPr bwMode="auto">
          <a:xfrm>
            <a:off x="599165" y="4233964"/>
            <a:ext cx="2205794"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Arial" pitchFamily="34" charset="0"/>
                <a:ea typeface="HGP創英角ｺﾞｼｯｸUB" pitchFamily="50" charset="-128"/>
                <a:cs typeface="Arial" pitchFamily="34" charset="0"/>
              </a:rPr>
              <a:t>実データ</a:t>
            </a:r>
          </a:p>
        </p:txBody>
      </p:sp>
      <p:sp>
        <p:nvSpPr>
          <p:cNvPr id="75" name="Text Box 19"/>
          <p:cNvSpPr txBox="1">
            <a:spLocks noChangeArrowheads="1"/>
          </p:cNvSpPr>
          <p:nvPr/>
        </p:nvSpPr>
        <p:spPr bwMode="auto">
          <a:xfrm>
            <a:off x="1360750" y="3858043"/>
            <a:ext cx="69267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200" dirty="0" smtClean="0">
                <a:solidFill>
                  <a:srgbClr val="0000FF"/>
                </a:solidFill>
                <a:latin typeface="Arial" pitchFamily="34" charset="0"/>
                <a:ea typeface="HGP創英角ｺﾞｼｯｸUB" pitchFamily="50" charset="-128"/>
                <a:cs typeface="Arial" pitchFamily="34" charset="0"/>
              </a:rPr>
              <a:t>30TB</a:t>
            </a:r>
            <a:endParaRPr lang="ja-JP" altLang="en-US" sz="1200" dirty="0">
              <a:solidFill>
                <a:srgbClr val="0000FF"/>
              </a:solidFill>
              <a:latin typeface="Arial" pitchFamily="34" charset="0"/>
              <a:ea typeface="HGP創英角ｺﾞｼｯｸUB" pitchFamily="50" charset="-128"/>
              <a:cs typeface="Arial" pitchFamily="34" charset="0"/>
            </a:endParaRPr>
          </a:p>
        </p:txBody>
      </p:sp>
      <p:sp>
        <p:nvSpPr>
          <p:cNvPr id="77" name="Text Box 26"/>
          <p:cNvSpPr txBox="1">
            <a:spLocks noChangeArrowheads="1"/>
          </p:cNvSpPr>
          <p:nvPr/>
        </p:nvSpPr>
        <p:spPr bwMode="auto">
          <a:xfrm>
            <a:off x="457200" y="5501800"/>
            <a:ext cx="2473834"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1600" dirty="0" smtClean="0">
                <a:solidFill>
                  <a:srgbClr val="0000FF"/>
                </a:solidFill>
                <a:latin typeface="Arial" pitchFamily="34" charset="0"/>
                <a:ea typeface="HGP創英角ｺﾞｼｯｸUB" pitchFamily="50" charset="-128"/>
                <a:cs typeface="Arial" pitchFamily="34" charset="0"/>
              </a:rPr>
              <a:t>ストレージ（ハードウェア）</a:t>
            </a:r>
            <a:endParaRPr lang="ja-JP" altLang="en-US" sz="1600" dirty="0">
              <a:solidFill>
                <a:srgbClr val="0000FF"/>
              </a:solidFill>
              <a:latin typeface="Arial" pitchFamily="34" charset="0"/>
              <a:ea typeface="HGP創英角ｺﾞｼｯｸUB" pitchFamily="50" charset="-128"/>
              <a:cs typeface="Arial" pitchFamily="34" charset="0"/>
            </a:endParaRPr>
          </a:p>
        </p:txBody>
      </p:sp>
      <p:sp>
        <p:nvSpPr>
          <p:cNvPr id="78" name="Text Box 15"/>
          <p:cNvSpPr txBox="1">
            <a:spLocks noChangeArrowheads="1"/>
          </p:cNvSpPr>
          <p:nvPr/>
        </p:nvSpPr>
        <p:spPr bwMode="auto">
          <a:xfrm>
            <a:off x="601430" y="2815153"/>
            <a:ext cx="69267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Arial" pitchFamily="34" charset="0"/>
                <a:ea typeface="HGP創英角ｺﾞｼｯｸUB" pitchFamily="50" charset="-128"/>
                <a:cs typeface="Arial" pitchFamily="34" charset="0"/>
              </a:rPr>
              <a:t>8TB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79" name="Text Box 15"/>
          <p:cNvSpPr txBox="1">
            <a:spLocks noChangeArrowheads="1"/>
          </p:cNvSpPr>
          <p:nvPr/>
        </p:nvSpPr>
        <p:spPr bwMode="auto">
          <a:xfrm>
            <a:off x="1363015" y="2810390"/>
            <a:ext cx="69267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Arial" pitchFamily="34" charset="0"/>
                <a:ea typeface="HGP創英角ｺﾞｼｯｸUB" pitchFamily="50" charset="-128"/>
                <a:cs typeface="Arial" pitchFamily="34" charset="0"/>
              </a:rPr>
              <a:t>7TB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80" name="Text Box 15"/>
          <p:cNvSpPr txBox="1">
            <a:spLocks noChangeArrowheads="1"/>
          </p:cNvSpPr>
          <p:nvPr/>
        </p:nvSpPr>
        <p:spPr bwMode="auto">
          <a:xfrm>
            <a:off x="2133601" y="2815153"/>
            <a:ext cx="69267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Arial" pitchFamily="34" charset="0"/>
                <a:ea typeface="HGP創英角ｺﾞｼｯｸUB" pitchFamily="50" charset="-128"/>
                <a:cs typeface="Arial" pitchFamily="34" charset="0"/>
              </a:rPr>
              <a:t>5TB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81" name="Text Box 7"/>
          <p:cNvSpPr txBox="1">
            <a:spLocks noChangeArrowheads="1"/>
          </p:cNvSpPr>
          <p:nvPr/>
        </p:nvSpPr>
        <p:spPr bwMode="auto">
          <a:xfrm>
            <a:off x="596900" y="4980544"/>
            <a:ext cx="2205794"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1200" dirty="0" smtClean="0">
                <a:solidFill>
                  <a:schemeClr val="bg1"/>
                </a:solidFill>
                <a:latin typeface="Arial" pitchFamily="34" charset="0"/>
                <a:ea typeface="HGP創英角ｺﾞｼｯｸUB" pitchFamily="50" charset="-128"/>
                <a:cs typeface="Arial" pitchFamily="34" charset="0"/>
              </a:rPr>
              <a:t>未使用領域</a:t>
            </a:r>
            <a:endParaRPr lang="en-US" altLang="ja-JP" sz="1200" dirty="0" smtClean="0">
              <a:solidFill>
                <a:schemeClr val="bg1"/>
              </a:solidFill>
              <a:latin typeface="Arial" pitchFamily="34" charset="0"/>
              <a:ea typeface="HGP創英角ｺﾞｼｯｸUB" pitchFamily="50" charset="-128"/>
              <a:cs typeface="Arial" pitchFamily="34" charset="0"/>
            </a:endParaRPr>
          </a:p>
          <a:p>
            <a:pPr algn="ctr"/>
            <a:r>
              <a:rPr lang="en-US" altLang="ja-JP" sz="1200" dirty="0" smtClean="0">
                <a:solidFill>
                  <a:schemeClr val="bg1"/>
                </a:solidFill>
                <a:latin typeface="Arial" pitchFamily="34" charset="0"/>
                <a:ea typeface="HGP創英角ｺﾞｼｯｸUB" pitchFamily="50" charset="-128"/>
                <a:cs typeface="Arial" pitchFamily="34" charset="0"/>
              </a:rPr>
              <a:t>20TB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82" name="Text Box 29"/>
          <p:cNvSpPr txBox="1">
            <a:spLocks noChangeArrowheads="1"/>
          </p:cNvSpPr>
          <p:nvPr/>
        </p:nvSpPr>
        <p:spPr bwMode="auto">
          <a:xfrm>
            <a:off x="457200" y="6007100"/>
            <a:ext cx="2473834"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2000" dirty="0">
                <a:solidFill>
                  <a:srgbClr val="800000"/>
                </a:solidFill>
                <a:latin typeface="Arial" pitchFamily="34" charset="0"/>
                <a:ea typeface="HGP創英角ｺﾞｼｯｸUB" pitchFamily="50" charset="-128"/>
                <a:cs typeface="Arial" pitchFamily="34" charset="0"/>
              </a:rPr>
              <a:t>ボリュームの仮想化</a:t>
            </a:r>
          </a:p>
        </p:txBody>
      </p:sp>
      <p:sp>
        <p:nvSpPr>
          <p:cNvPr id="184" name="上矢印 183"/>
          <p:cNvSpPr/>
          <p:nvPr/>
        </p:nvSpPr>
        <p:spPr>
          <a:xfrm>
            <a:off x="1316824" y="3505200"/>
            <a:ext cx="755650" cy="352843"/>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 name="図形グループ 2"/>
          <p:cNvGrpSpPr/>
          <p:nvPr/>
        </p:nvGrpSpPr>
        <p:grpSpPr>
          <a:xfrm>
            <a:off x="3149600" y="962540"/>
            <a:ext cx="2659317" cy="5444670"/>
            <a:chOff x="3149600" y="962540"/>
            <a:chExt cx="2659317" cy="5444670"/>
          </a:xfrm>
        </p:grpSpPr>
        <p:sp>
          <p:nvSpPr>
            <p:cNvPr id="83" name="AutoShape 3"/>
            <p:cNvSpPr>
              <a:spLocks noChangeArrowheads="1"/>
            </p:cNvSpPr>
            <p:nvPr/>
          </p:nvSpPr>
          <p:spPr bwMode="auto">
            <a:xfrm>
              <a:off x="3335083" y="1485900"/>
              <a:ext cx="2473834" cy="2086490"/>
            </a:xfrm>
            <a:prstGeom prst="roundRect">
              <a:avLst>
                <a:gd name="adj" fmla="val 0"/>
              </a:avLst>
            </a:prstGeom>
            <a:solidFill>
              <a:schemeClr val="accent6">
                <a:lumMod val="60000"/>
                <a:lumOff val="4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96" name="Text Box 18"/>
            <p:cNvSpPr txBox="1">
              <a:spLocks noChangeArrowheads="1"/>
            </p:cNvSpPr>
            <p:nvPr/>
          </p:nvSpPr>
          <p:spPr bwMode="auto">
            <a:xfrm>
              <a:off x="3477048" y="1587876"/>
              <a:ext cx="69267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Arial" pitchFamily="34" charset="0"/>
                  <a:ea typeface="HGP創英角ｺﾞｼｯｸUB" pitchFamily="50" charset="-128"/>
                  <a:cs typeface="Arial" pitchFamily="34" charset="0"/>
                </a:rPr>
                <a:t>10TB</a:t>
              </a:r>
              <a:endParaRPr lang="ja-JP" altLang="en-US" sz="1200">
                <a:solidFill>
                  <a:srgbClr val="0000FF"/>
                </a:solidFill>
                <a:latin typeface="Arial" pitchFamily="34" charset="0"/>
                <a:ea typeface="HGP創英角ｺﾞｼｯｸUB" pitchFamily="50" charset="-128"/>
                <a:cs typeface="Arial" pitchFamily="34" charset="0"/>
              </a:endParaRPr>
            </a:p>
          </p:txBody>
        </p:sp>
        <p:sp>
          <p:nvSpPr>
            <p:cNvPr id="97" name="Text Box 19"/>
            <p:cNvSpPr txBox="1">
              <a:spLocks noChangeArrowheads="1"/>
            </p:cNvSpPr>
            <p:nvPr/>
          </p:nvSpPr>
          <p:spPr bwMode="auto">
            <a:xfrm>
              <a:off x="4238633" y="1587876"/>
              <a:ext cx="69267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Arial" pitchFamily="34" charset="0"/>
                  <a:ea typeface="HGP創英角ｺﾞｼｯｸUB" pitchFamily="50" charset="-128"/>
                  <a:cs typeface="Arial" pitchFamily="34" charset="0"/>
                </a:rPr>
                <a:t>10TB</a:t>
              </a:r>
              <a:endParaRPr lang="ja-JP" altLang="en-US" sz="1200">
                <a:solidFill>
                  <a:srgbClr val="0000FF"/>
                </a:solidFill>
                <a:latin typeface="Arial" pitchFamily="34" charset="0"/>
                <a:ea typeface="HGP創英角ｺﾞｼｯｸUB" pitchFamily="50" charset="-128"/>
                <a:cs typeface="Arial" pitchFamily="34" charset="0"/>
              </a:endParaRPr>
            </a:p>
          </p:txBody>
        </p:sp>
        <p:sp>
          <p:nvSpPr>
            <p:cNvPr id="98" name="Text Box 20"/>
            <p:cNvSpPr txBox="1">
              <a:spLocks noChangeArrowheads="1"/>
            </p:cNvSpPr>
            <p:nvPr/>
          </p:nvSpPr>
          <p:spPr bwMode="auto">
            <a:xfrm>
              <a:off x="5011484" y="1587876"/>
              <a:ext cx="69267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Arial" pitchFamily="34" charset="0"/>
                  <a:ea typeface="HGP創英角ｺﾞｼｯｸUB" pitchFamily="50" charset="-128"/>
                  <a:cs typeface="Arial" pitchFamily="34" charset="0"/>
                </a:rPr>
                <a:t>10TB</a:t>
              </a:r>
              <a:endParaRPr lang="ja-JP" altLang="en-US" sz="1200">
                <a:solidFill>
                  <a:srgbClr val="0000FF"/>
                </a:solidFill>
                <a:latin typeface="Arial" pitchFamily="34" charset="0"/>
                <a:ea typeface="HGP創英角ｺﾞｼｯｸUB" pitchFamily="50" charset="-128"/>
                <a:cs typeface="Arial" pitchFamily="34" charset="0"/>
              </a:endParaRPr>
            </a:p>
          </p:txBody>
        </p:sp>
        <p:sp>
          <p:nvSpPr>
            <p:cNvPr id="99" name="Text Box 26"/>
            <p:cNvSpPr txBox="1">
              <a:spLocks noChangeArrowheads="1"/>
            </p:cNvSpPr>
            <p:nvPr/>
          </p:nvSpPr>
          <p:spPr bwMode="auto">
            <a:xfrm>
              <a:off x="3335083" y="3231633"/>
              <a:ext cx="2473834"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1600" dirty="0" smtClean="0">
                  <a:solidFill>
                    <a:srgbClr val="0000FF"/>
                  </a:solidFill>
                  <a:latin typeface="Arial" pitchFamily="34" charset="0"/>
                  <a:ea typeface="HGP創英角ｺﾞｼｯｸUB" pitchFamily="50" charset="-128"/>
                  <a:cs typeface="Arial" pitchFamily="34" charset="0"/>
                </a:rPr>
                <a:t>仮想ストレージ</a:t>
              </a:r>
              <a:endParaRPr lang="ja-JP" altLang="en-US" sz="1600" dirty="0">
                <a:solidFill>
                  <a:srgbClr val="0000FF"/>
                </a:solidFill>
                <a:latin typeface="Arial" pitchFamily="34" charset="0"/>
                <a:ea typeface="HGP創英角ｺﾞｼｯｸUB" pitchFamily="50" charset="-128"/>
                <a:cs typeface="Arial" pitchFamily="34" charset="0"/>
              </a:endParaRPr>
            </a:p>
          </p:txBody>
        </p:sp>
        <p:sp>
          <p:nvSpPr>
            <p:cNvPr id="100" name="Rectangle 28"/>
            <p:cNvSpPr>
              <a:spLocks noChangeArrowheads="1"/>
            </p:cNvSpPr>
            <p:nvPr/>
          </p:nvSpPr>
          <p:spPr bwMode="auto">
            <a:xfrm>
              <a:off x="3335083" y="962540"/>
              <a:ext cx="2473834"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smtClean="0">
                  <a:solidFill>
                    <a:schemeClr val="tx1">
                      <a:lumMod val="50000"/>
                      <a:lumOff val="50000"/>
                    </a:schemeClr>
                  </a:solidFill>
                  <a:latin typeface="Arial" pitchFamily="34" charset="0"/>
                  <a:ea typeface="HGP創英角ｺﾞｼｯｸUB" pitchFamily="50" charset="-128"/>
                  <a:cs typeface="Arial" pitchFamily="34" charset="0"/>
                </a:rPr>
                <a:t>シンプロビジョニング</a:t>
              </a:r>
              <a:endParaRPr lang="ja-JP" altLang="en-US" sz="2000" dirty="0">
                <a:solidFill>
                  <a:schemeClr val="tx1">
                    <a:lumMod val="50000"/>
                    <a:lumOff val="50000"/>
                  </a:schemeClr>
                </a:solidFill>
                <a:latin typeface="Arial" pitchFamily="34" charset="0"/>
                <a:ea typeface="HGP創英角ｺﾞｼｯｸUB" pitchFamily="50" charset="-128"/>
                <a:cs typeface="Arial" pitchFamily="34" charset="0"/>
              </a:endParaRPr>
            </a:p>
          </p:txBody>
        </p:sp>
        <p:sp>
          <p:nvSpPr>
            <p:cNvPr id="101" name="AutoShape 3"/>
            <p:cNvSpPr>
              <a:spLocks noChangeArrowheads="1"/>
            </p:cNvSpPr>
            <p:nvPr/>
          </p:nvSpPr>
          <p:spPr bwMode="auto">
            <a:xfrm>
              <a:off x="3335083" y="3793093"/>
              <a:ext cx="2473834" cy="2049463"/>
            </a:xfrm>
            <a:prstGeom prst="roundRect">
              <a:avLst>
                <a:gd name="adj" fmla="val 0"/>
              </a:avLst>
            </a:prstGeom>
            <a:solidFill>
              <a:schemeClr val="accent5">
                <a:lumMod val="20000"/>
                <a:lumOff val="8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102" name="AutoShape 5"/>
            <p:cNvSpPr>
              <a:spLocks noChangeArrowheads="1"/>
            </p:cNvSpPr>
            <p:nvPr/>
          </p:nvSpPr>
          <p:spPr bwMode="auto">
            <a:xfrm>
              <a:off x="3474783" y="4548030"/>
              <a:ext cx="2216675" cy="913526"/>
            </a:xfrm>
            <a:prstGeom prst="can">
              <a:avLst>
                <a:gd name="adj" fmla="val 33564"/>
              </a:avLst>
            </a:prstGeom>
            <a:solidFill>
              <a:srgbClr val="BFBFBF"/>
            </a:solidFill>
            <a:ln w="12700" cmpd="sng">
              <a:solidFill>
                <a:schemeClr val="tx1">
                  <a:lumMod val="65000"/>
                  <a:lumOff val="35000"/>
                </a:schemeClr>
              </a:solidFill>
              <a:prstDash val="sysDash"/>
              <a:round/>
              <a:headEnd/>
              <a:tailEnd/>
            </a:ln>
            <a:effectLst/>
            <a:extLst/>
          </p:spPr>
          <p:txBody>
            <a:bodyPr wrap="none" anchor="ctr"/>
            <a:lstStyle/>
            <a:p>
              <a:endParaRPr lang="ja-JP" altLang="en-US" sz="800">
                <a:latin typeface="Arial" pitchFamily="34" charset="0"/>
                <a:ea typeface="HGP創英角ｺﾞｼｯｸUB" pitchFamily="50" charset="-128"/>
                <a:cs typeface="Arial" pitchFamily="34" charset="0"/>
              </a:endParaRPr>
            </a:p>
          </p:txBody>
        </p:sp>
        <p:sp>
          <p:nvSpPr>
            <p:cNvPr id="103" name="AutoShape 6"/>
            <p:cNvSpPr>
              <a:spLocks noChangeArrowheads="1"/>
            </p:cNvSpPr>
            <p:nvPr/>
          </p:nvSpPr>
          <p:spPr bwMode="auto">
            <a:xfrm>
              <a:off x="3477048" y="4166157"/>
              <a:ext cx="2205794" cy="674688"/>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Arial" pitchFamily="34" charset="0"/>
                <a:ea typeface="HGP創英角ｺﾞｼｯｸUB" pitchFamily="50" charset="-128"/>
                <a:cs typeface="Arial" pitchFamily="34" charset="0"/>
              </a:endParaRPr>
            </a:p>
          </p:txBody>
        </p:sp>
        <p:sp>
          <p:nvSpPr>
            <p:cNvPr id="104" name="Text Box 7"/>
            <p:cNvSpPr txBox="1">
              <a:spLocks noChangeArrowheads="1"/>
            </p:cNvSpPr>
            <p:nvPr/>
          </p:nvSpPr>
          <p:spPr bwMode="auto">
            <a:xfrm>
              <a:off x="3477049" y="4548030"/>
              <a:ext cx="220579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Arial" pitchFamily="34" charset="0"/>
                  <a:ea typeface="HGP創英角ｺﾞｼｯｸUB" pitchFamily="50" charset="-128"/>
                  <a:cs typeface="Arial" pitchFamily="34" charset="0"/>
                </a:rPr>
                <a:t>10TB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105" name="Text Box 8"/>
            <p:cNvSpPr txBox="1">
              <a:spLocks noChangeArrowheads="1"/>
            </p:cNvSpPr>
            <p:nvPr/>
          </p:nvSpPr>
          <p:spPr bwMode="auto">
            <a:xfrm>
              <a:off x="3477048" y="4233964"/>
              <a:ext cx="2205794"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Arial" pitchFamily="34" charset="0"/>
                  <a:ea typeface="HGP創英角ｺﾞｼｯｸUB" pitchFamily="50" charset="-128"/>
                  <a:cs typeface="Arial" pitchFamily="34" charset="0"/>
                </a:rPr>
                <a:t>実データ</a:t>
              </a:r>
            </a:p>
          </p:txBody>
        </p:sp>
        <p:sp>
          <p:nvSpPr>
            <p:cNvPr id="106" name="Text Box 19"/>
            <p:cNvSpPr txBox="1">
              <a:spLocks noChangeArrowheads="1"/>
            </p:cNvSpPr>
            <p:nvPr/>
          </p:nvSpPr>
          <p:spPr bwMode="auto">
            <a:xfrm>
              <a:off x="4238633" y="3858043"/>
              <a:ext cx="69267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200" dirty="0" smtClean="0">
                  <a:solidFill>
                    <a:srgbClr val="0000FF"/>
                  </a:solidFill>
                  <a:latin typeface="Arial" pitchFamily="34" charset="0"/>
                  <a:ea typeface="HGP創英角ｺﾞｼｯｸUB" pitchFamily="50" charset="-128"/>
                  <a:cs typeface="Arial" pitchFamily="34" charset="0"/>
                </a:rPr>
                <a:t>30TB</a:t>
              </a:r>
              <a:endParaRPr lang="ja-JP" altLang="en-US" sz="1200" dirty="0">
                <a:solidFill>
                  <a:srgbClr val="0000FF"/>
                </a:solidFill>
                <a:latin typeface="Arial" pitchFamily="34" charset="0"/>
                <a:ea typeface="HGP創英角ｺﾞｼｯｸUB" pitchFamily="50" charset="-128"/>
                <a:cs typeface="Arial" pitchFamily="34" charset="0"/>
              </a:endParaRPr>
            </a:p>
          </p:txBody>
        </p:sp>
        <p:sp>
          <p:nvSpPr>
            <p:cNvPr id="107" name="Text Box 26"/>
            <p:cNvSpPr txBox="1">
              <a:spLocks noChangeArrowheads="1"/>
            </p:cNvSpPr>
            <p:nvPr/>
          </p:nvSpPr>
          <p:spPr bwMode="auto">
            <a:xfrm>
              <a:off x="3335083" y="5501800"/>
              <a:ext cx="2473834"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1600" dirty="0" smtClean="0">
                  <a:solidFill>
                    <a:srgbClr val="0000FF"/>
                  </a:solidFill>
                  <a:latin typeface="Arial" pitchFamily="34" charset="0"/>
                  <a:ea typeface="HGP創英角ｺﾞｼｯｸUB" pitchFamily="50" charset="-128"/>
                  <a:cs typeface="Arial" pitchFamily="34" charset="0"/>
                </a:rPr>
                <a:t>ストレージ（ハードウェア）</a:t>
              </a:r>
              <a:endParaRPr lang="ja-JP" altLang="en-US" sz="1600" dirty="0">
                <a:solidFill>
                  <a:srgbClr val="0000FF"/>
                </a:solidFill>
                <a:latin typeface="Arial" pitchFamily="34" charset="0"/>
                <a:ea typeface="HGP創英角ｺﾞｼｯｸUB" pitchFamily="50" charset="-128"/>
                <a:cs typeface="Arial" pitchFamily="34" charset="0"/>
              </a:endParaRPr>
            </a:p>
          </p:txBody>
        </p:sp>
        <p:sp>
          <p:nvSpPr>
            <p:cNvPr id="111" name="Text Box 7"/>
            <p:cNvSpPr txBox="1">
              <a:spLocks noChangeArrowheads="1"/>
            </p:cNvSpPr>
            <p:nvPr/>
          </p:nvSpPr>
          <p:spPr bwMode="auto">
            <a:xfrm>
              <a:off x="3474783" y="4980544"/>
              <a:ext cx="220579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112" name="Text Box 29"/>
            <p:cNvSpPr txBox="1">
              <a:spLocks noChangeArrowheads="1"/>
            </p:cNvSpPr>
            <p:nvPr/>
          </p:nvSpPr>
          <p:spPr bwMode="auto">
            <a:xfrm>
              <a:off x="3335083" y="6007100"/>
              <a:ext cx="2473834"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2000" dirty="0" smtClean="0">
                  <a:solidFill>
                    <a:srgbClr val="800000"/>
                  </a:solidFill>
                  <a:latin typeface="Arial" pitchFamily="34" charset="0"/>
                  <a:ea typeface="HGP創英角ｺﾞｼｯｸUB" pitchFamily="50" charset="-128"/>
                  <a:cs typeface="Arial" pitchFamily="34" charset="0"/>
                </a:rPr>
                <a:t>容量の</a:t>
              </a:r>
              <a:r>
                <a:rPr lang="ja-JP" altLang="en-US" sz="2000" dirty="0">
                  <a:solidFill>
                    <a:srgbClr val="800000"/>
                  </a:solidFill>
                  <a:latin typeface="Arial" pitchFamily="34" charset="0"/>
                  <a:ea typeface="HGP創英角ｺﾞｼｯｸUB" pitchFamily="50" charset="-128"/>
                  <a:cs typeface="Arial" pitchFamily="34" charset="0"/>
                </a:rPr>
                <a:t>仮想化</a:t>
              </a:r>
            </a:p>
          </p:txBody>
        </p:sp>
        <p:sp>
          <p:nvSpPr>
            <p:cNvPr id="113" name="Text Box 7"/>
            <p:cNvSpPr txBox="1">
              <a:spLocks noChangeArrowheads="1"/>
            </p:cNvSpPr>
            <p:nvPr/>
          </p:nvSpPr>
          <p:spPr bwMode="auto">
            <a:xfrm>
              <a:off x="3469103" y="4980544"/>
              <a:ext cx="2205794"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1200" dirty="0" smtClean="0">
                  <a:solidFill>
                    <a:schemeClr val="bg1"/>
                  </a:solidFill>
                  <a:latin typeface="Arial" pitchFamily="34" charset="0"/>
                  <a:ea typeface="HGP創英角ｺﾞｼｯｸUB" pitchFamily="50" charset="-128"/>
                  <a:cs typeface="Arial" pitchFamily="34" charset="0"/>
                </a:rPr>
                <a:t>未使用領域</a:t>
              </a:r>
              <a:endParaRPr lang="en-US" altLang="ja-JP" sz="1200" dirty="0" smtClean="0">
                <a:solidFill>
                  <a:schemeClr val="bg1"/>
                </a:solidFill>
                <a:latin typeface="Arial" pitchFamily="34" charset="0"/>
                <a:ea typeface="HGP創英角ｺﾞｼｯｸUB" pitchFamily="50" charset="-128"/>
                <a:cs typeface="Arial" pitchFamily="34" charset="0"/>
              </a:endParaRPr>
            </a:p>
            <a:p>
              <a:pPr algn="ctr"/>
              <a:r>
                <a:rPr lang="en-US" altLang="ja-JP" sz="1200" dirty="0">
                  <a:solidFill>
                    <a:schemeClr val="bg1"/>
                  </a:solidFill>
                  <a:latin typeface="Arial" pitchFamily="34" charset="0"/>
                  <a:ea typeface="HGP創英角ｺﾞｼｯｸUB" pitchFamily="50" charset="-128"/>
                  <a:cs typeface="Arial" pitchFamily="34" charset="0"/>
                </a:rPr>
                <a:t>0</a:t>
              </a:r>
              <a:r>
                <a:rPr lang="en-US" altLang="ja-JP" sz="1200" dirty="0" smtClean="0">
                  <a:solidFill>
                    <a:schemeClr val="bg1"/>
                  </a:solidFill>
                  <a:latin typeface="Arial" pitchFamily="34" charset="0"/>
                  <a:ea typeface="HGP創英角ｺﾞｼｯｸUB" pitchFamily="50" charset="-128"/>
                  <a:cs typeface="Arial" pitchFamily="34" charset="0"/>
                </a:rPr>
                <a:t>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114" name="四角形吹き出し 113"/>
            <p:cNvSpPr/>
            <p:nvPr/>
          </p:nvSpPr>
          <p:spPr>
            <a:xfrm>
              <a:off x="3149600" y="4889500"/>
              <a:ext cx="882650" cy="425450"/>
            </a:xfrm>
            <a:prstGeom prst="wedgeRectCallout">
              <a:avLst>
                <a:gd name="adj1" fmla="val 66937"/>
                <a:gd name="adj2" fmla="val -30037"/>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必要な時に</a:t>
              </a:r>
              <a:endParaRPr kumimoji="1" lang="en-US" altLang="ja-JP" sz="1000" dirty="0" smtClean="0">
                <a:solidFill>
                  <a:srgbClr val="FFFFFF"/>
                </a:solidFill>
                <a:latin typeface="ＭＳ Ｐゴシック"/>
                <a:ea typeface="ＭＳ Ｐゴシック"/>
                <a:cs typeface="ＭＳ Ｐゴシック"/>
              </a:endParaRPr>
            </a:p>
            <a:p>
              <a:pPr algn="ctr"/>
              <a:r>
                <a:rPr kumimoji="1" lang="ja-JP" altLang="en-US" sz="1000" dirty="0" smtClean="0">
                  <a:solidFill>
                    <a:srgbClr val="FFFFFF"/>
                  </a:solidFill>
                  <a:latin typeface="ＭＳ Ｐゴシック"/>
                  <a:ea typeface="ＭＳ Ｐゴシック"/>
                  <a:cs typeface="ＭＳ Ｐゴシック"/>
                </a:rPr>
                <a:t>追加</a:t>
              </a:r>
              <a:endParaRPr kumimoji="1" lang="ja-JP" altLang="en-US" sz="1000" dirty="0">
                <a:solidFill>
                  <a:srgbClr val="FFFFFF"/>
                </a:solidFill>
                <a:latin typeface="ＭＳ Ｐゴシック"/>
                <a:ea typeface="ＭＳ Ｐゴシック"/>
                <a:cs typeface="ＭＳ Ｐゴシック"/>
              </a:endParaRPr>
            </a:p>
          </p:txBody>
        </p:sp>
        <p:sp>
          <p:nvSpPr>
            <p:cNvPr id="115" name="AutoShape 5"/>
            <p:cNvSpPr>
              <a:spLocks noChangeArrowheads="1"/>
            </p:cNvSpPr>
            <p:nvPr/>
          </p:nvSpPr>
          <p:spPr bwMode="auto">
            <a:xfrm>
              <a:off x="3469103" y="2230953"/>
              <a:ext cx="692674" cy="960436"/>
            </a:xfrm>
            <a:prstGeom prst="can">
              <a:avLst>
                <a:gd name="adj" fmla="val 31883"/>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116" name="AutoShape 6"/>
            <p:cNvSpPr>
              <a:spLocks noChangeArrowheads="1"/>
            </p:cNvSpPr>
            <p:nvPr/>
          </p:nvSpPr>
          <p:spPr bwMode="auto">
            <a:xfrm>
              <a:off x="3469103" y="1895990"/>
              <a:ext cx="692674" cy="533400"/>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Arial" pitchFamily="34" charset="0"/>
                <a:ea typeface="HGP創英角ｺﾞｼｯｸUB" pitchFamily="50" charset="-128"/>
                <a:cs typeface="Arial" pitchFamily="34" charset="0"/>
              </a:endParaRPr>
            </a:p>
          </p:txBody>
        </p:sp>
        <p:sp>
          <p:nvSpPr>
            <p:cNvPr id="117" name="Text Box 7"/>
            <p:cNvSpPr txBox="1">
              <a:spLocks noChangeArrowheads="1"/>
            </p:cNvSpPr>
            <p:nvPr/>
          </p:nvSpPr>
          <p:spPr bwMode="auto">
            <a:xfrm>
              <a:off x="3469103" y="2154753"/>
              <a:ext cx="69267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Arial" pitchFamily="34" charset="0"/>
                  <a:ea typeface="HGP創英角ｺﾞｼｯｸUB" pitchFamily="50" charset="-128"/>
                  <a:cs typeface="Arial" pitchFamily="34" charset="0"/>
                </a:rPr>
                <a:t>2TB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118" name="Text Box 8"/>
            <p:cNvSpPr txBox="1">
              <a:spLocks noChangeArrowheads="1"/>
            </p:cNvSpPr>
            <p:nvPr/>
          </p:nvSpPr>
          <p:spPr bwMode="auto">
            <a:xfrm>
              <a:off x="3475453" y="1915040"/>
              <a:ext cx="692674"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Arial" pitchFamily="34" charset="0"/>
                  <a:ea typeface="HGP創英角ｺﾞｼｯｸUB" pitchFamily="50" charset="-128"/>
                  <a:cs typeface="Arial" pitchFamily="34" charset="0"/>
                </a:rPr>
                <a:t>実データ</a:t>
              </a:r>
            </a:p>
          </p:txBody>
        </p:sp>
        <p:sp>
          <p:nvSpPr>
            <p:cNvPr id="119" name="AutoShape 9"/>
            <p:cNvSpPr>
              <a:spLocks noChangeArrowheads="1"/>
            </p:cNvSpPr>
            <p:nvPr/>
          </p:nvSpPr>
          <p:spPr bwMode="auto">
            <a:xfrm>
              <a:off x="4230688" y="2329218"/>
              <a:ext cx="692674" cy="862171"/>
            </a:xfrm>
            <a:prstGeom prst="can">
              <a:avLst>
                <a:gd name="adj" fmla="val 30966"/>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120" name="AutoShape 10"/>
            <p:cNvSpPr>
              <a:spLocks noChangeArrowheads="1"/>
            </p:cNvSpPr>
            <p:nvPr/>
          </p:nvSpPr>
          <p:spPr bwMode="auto">
            <a:xfrm>
              <a:off x="4230688" y="1895990"/>
              <a:ext cx="692674" cy="631310"/>
            </a:xfrm>
            <a:prstGeom prst="can">
              <a:avLst>
                <a:gd name="adj" fmla="val 38889"/>
              </a:avLst>
            </a:prstGeom>
            <a:solidFill>
              <a:srgbClr val="0000FF"/>
            </a:solidFill>
            <a:ln w="12700" cmpd="sng">
              <a:solidFill>
                <a:schemeClr val="bg1"/>
              </a:solidFill>
              <a:round/>
              <a:headEnd/>
              <a:tailEnd/>
            </a:ln>
            <a:effectLst/>
            <a:extLst/>
          </p:spPr>
          <p:txBody>
            <a:bodyPr wrap="none" anchor="ctr"/>
            <a:lstStyle/>
            <a:p>
              <a:endParaRPr lang="ja-JP" altLang="en-US" sz="800">
                <a:latin typeface="Arial" pitchFamily="34" charset="0"/>
                <a:ea typeface="HGP創英角ｺﾞｼｯｸUB" pitchFamily="50" charset="-128"/>
                <a:cs typeface="Arial" pitchFamily="34" charset="0"/>
              </a:endParaRPr>
            </a:p>
          </p:txBody>
        </p:sp>
        <p:sp>
          <p:nvSpPr>
            <p:cNvPr id="121" name="Text Box 11"/>
            <p:cNvSpPr txBox="1">
              <a:spLocks noChangeArrowheads="1"/>
            </p:cNvSpPr>
            <p:nvPr/>
          </p:nvSpPr>
          <p:spPr bwMode="auto">
            <a:xfrm>
              <a:off x="4236288" y="2154752"/>
              <a:ext cx="658551"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Arial" pitchFamily="34" charset="0"/>
                  <a:ea typeface="HGP創英角ｺﾞｼｯｸUB" pitchFamily="50" charset="-128"/>
                  <a:cs typeface="Arial" pitchFamily="34" charset="0"/>
                </a:rPr>
                <a:t>3TB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122" name="Text Box 12"/>
            <p:cNvSpPr txBox="1">
              <a:spLocks noChangeArrowheads="1"/>
            </p:cNvSpPr>
            <p:nvPr/>
          </p:nvSpPr>
          <p:spPr bwMode="auto">
            <a:xfrm>
              <a:off x="4237038" y="1915040"/>
              <a:ext cx="692674"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Arial" pitchFamily="34" charset="0"/>
                  <a:ea typeface="HGP創英角ｺﾞｼｯｸUB" pitchFamily="50" charset="-128"/>
                  <a:cs typeface="Arial" pitchFamily="34" charset="0"/>
                </a:rPr>
                <a:t>実データ</a:t>
              </a:r>
            </a:p>
          </p:txBody>
        </p:sp>
        <p:sp>
          <p:nvSpPr>
            <p:cNvPr id="123" name="AutoShape 13"/>
            <p:cNvSpPr>
              <a:spLocks noChangeArrowheads="1"/>
            </p:cNvSpPr>
            <p:nvPr/>
          </p:nvSpPr>
          <p:spPr bwMode="auto">
            <a:xfrm>
              <a:off x="4984489" y="2400974"/>
              <a:ext cx="692674" cy="790416"/>
            </a:xfrm>
            <a:prstGeom prst="can">
              <a:avLst>
                <a:gd name="adj" fmla="val 33717"/>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124" name="AutoShape 14"/>
            <p:cNvSpPr>
              <a:spLocks noChangeArrowheads="1"/>
            </p:cNvSpPr>
            <p:nvPr/>
          </p:nvSpPr>
          <p:spPr bwMode="auto">
            <a:xfrm>
              <a:off x="4984489" y="1895990"/>
              <a:ext cx="692674" cy="721798"/>
            </a:xfrm>
            <a:prstGeom prst="can">
              <a:avLst>
                <a:gd name="adj" fmla="val 35288"/>
              </a:avLst>
            </a:prstGeom>
            <a:solidFill>
              <a:srgbClr val="0000FF"/>
            </a:solidFill>
            <a:ln w="12700" cmpd="sng">
              <a:solidFill>
                <a:schemeClr val="bg1"/>
              </a:solidFill>
              <a:round/>
              <a:headEnd/>
              <a:tailEnd/>
            </a:ln>
            <a:effectLst/>
            <a:extLst/>
          </p:spPr>
          <p:txBody>
            <a:bodyPr wrap="none" anchor="ctr"/>
            <a:lstStyle/>
            <a:p>
              <a:endParaRPr lang="ja-JP" altLang="en-US" sz="800">
                <a:latin typeface="Arial" pitchFamily="34" charset="0"/>
                <a:ea typeface="HGP創英角ｺﾞｼｯｸUB" pitchFamily="50" charset="-128"/>
                <a:cs typeface="Arial" pitchFamily="34" charset="0"/>
              </a:endParaRPr>
            </a:p>
          </p:txBody>
        </p:sp>
        <p:sp>
          <p:nvSpPr>
            <p:cNvPr id="125" name="Text Box 15"/>
            <p:cNvSpPr txBox="1">
              <a:spLocks noChangeArrowheads="1"/>
            </p:cNvSpPr>
            <p:nvPr/>
          </p:nvSpPr>
          <p:spPr bwMode="auto">
            <a:xfrm>
              <a:off x="4984488" y="2154752"/>
              <a:ext cx="69267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Arial" pitchFamily="34" charset="0"/>
                  <a:ea typeface="HGP創英角ｺﾞｼｯｸUB" pitchFamily="50" charset="-128"/>
                  <a:cs typeface="Arial" pitchFamily="34" charset="0"/>
                </a:rPr>
                <a:t>5TB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126" name="Text Box 16"/>
            <p:cNvSpPr txBox="1">
              <a:spLocks noChangeArrowheads="1"/>
            </p:cNvSpPr>
            <p:nvPr/>
          </p:nvSpPr>
          <p:spPr bwMode="auto">
            <a:xfrm>
              <a:off x="4990839" y="1915040"/>
              <a:ext cx="692674"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800">
                  <a:solidFill>
                    <a:schemeClr val="bg1"/>
                  </a:solidFill>
                  <a:latin typeface="Arial" pitchFamily="34" charset="0"/>
                  <a:ea typeface="HGP創英角ｺﾞｼｯｸUB" pitchFamily="50" charset="-128"/>
                  <a:cs typeface="Arial" pitchFamily="34" charset="0"/>
                </a:rPr>
                <a:t>実データ</a:t>
              </a:r>
            </a:p>
          </p:txBody>
        </p:sp>
        <p:sp>
          <p:nvSpPr>
            <p:cNvPr id="127" name="Text Box 15"/>
            <p:cNvSpPr txBox="1">
              <a:spLocks noChangeArrowheads="1"/>
            </p:cNvSpPr>
            <p:nvPr/>
          </p:nvSpPr>
          <p:spPr bwMode="auto">
            <a:xfrm>
              <a:off x="3471368" y="2815153"/>
              <a:ext cx="69267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Arial" pitchFamily="34" charset="0"/>
                  <a:ea typeface="HGP創英角ｺﾞｼｯｸUB" pitchFamily="50" charset="-128"/>
                  <a:cs typeface="Arial" pitchFamily="34" charset="0"/>
                </a:rPr>
                <a:t>8TB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128" name="Text Box 15"/>
            <p:cNvSpPr txBox="1">
              <a:spLocks noChangeArrowheads="1"/>
            </p:cNvSpPr>
            <p:nvPr/>
          </p:nvSpPr>
          <p:spPr bwMode="auto">
            <a:xfrm>
              <a:off x="4232953" y="2810390"/>
              <a:ext cx="69267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Arial" pitchFamily="34" charset="0"/>
                  <a:ea typeface="HGP創英角ｺﾞｼｯｸUB" pitchFamily="50" charset="-128"/>
                  <a:cs typeface="Arial" pitchFamily="34" charset="0"/>
                </a:rPr>
                <a:t>7TB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129" name="Text Box 15"/>
            <p:cNvSpPr txBox="1">
              <a:spLocks noChangeArrowheads="1"/>
            </p:cNvSpPr>
            <p:nvPr/>
          </p:nvSpPr>
          <p:spPr bwMode="auto">
            <a:xfrm>
              <a:off x="4998784" y="2815153"/>
              <a:ext cx="69267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Arial" pitchFamily="34" charset="0"/>
                  <a:ea typeface="HGP創英角ｺﾞｼｯｸUB" pitchFamily="50" charset="-128"/>
                  <a:cs typeface="Arial" pitchFamily="34" charset="0"/>
                </a:rPr>
                <a:t>5TB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185" name="上矢印 184"/>
            <p:cNvSpPr/>
            <p:nvPr/>
          </p:nvSpPr>
          <p:spPr>
            <a:xfrm>
              <a:off x="4194175" y="3505200"/>
              <a:ext cx="755650" cy="352843"/>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 name="図形グループ 3"/>
          <p:cNvGrpSpPr/>
          <p:nvPr/>
        </p:nvGrpSpPr>
        <p:grpSpPr>
          <a:xfrm>
            <a:off x="5951827" y="960337"/>
            <a:ext cx="2746340" cy="5444670"/>
            <a:chOff x="5951827" y="960337"/>
            <a:chExt cx="2746340" cy="5444670"/>
          </a:xfrm>
        </p:grpSpPr>
        <p:sp>
          <p:nvSpPr>
            <p:cNvPr id="136" name="AutoShape 3"/>
            <p:cNvSpPr>
              <a:spLocks noChangeArrowheads="1"/>
            </p:cNvSpPr>
            <p:nvPr/>
          </p:nvSpPr>
          <p:spPr bwMode="auto">
            <a:xfrm>
              <a:off x="6224333" y="3790890"/>
              <a:ext cx="2473834" cy="2049463"/>
            </a:xfrm>
            <a:prstGeom prst="roundRect">
              <a:avLst>
                <a:gd name="adj" fmla="val 0"/>
              </a:avLst>
            </a:prstGeom>
            <a:solidFill>
              <a:srgbClr val="E6D6AF"/>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175" name="AutoShape 13"/>
            <p:cNvSpPr>
              <a:spLocks noChangeArrowheads="1"/>
            </p:cNvSpPr>
            <p:nvPr/>
          </p:nvSpPr>
          <p:spPr bwMode="auto">
            <a:xfrm>
              <a:off x="6393152" y="4134383"/>
              <a:ext cx="2141248" cy="1326514"/>
            </a:xfrm>
            <a:prstGeom prst="can">
              <a:avLst>
                <a:gd name="adj" fmla="val 22707"/>
              </a:avLst>
            </a:prstGeom>
            <a:solidFill>
              <a:schemeClr val="accent5">
                <a:lumMod val="60000"/>
                <a:lumOff val="40000"/>
              </a:schemeClr>
            </a:solidFill>
            <a:ln w="12700" cmpd="sng">
              <a:solidFill>
                <a:schemeClr val="bg1"/>
              </a:solidFill>
              <a:round/>
              <a:headEnd/>
              <a:tailEnd/>
            </a:ln>
            <a:effectLs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182" name="Rectangle 34"/>
            <p:cNvSpPr>
              <a:spLocks noChangeArrowheads="1"/>
            </p:cNvSpPr>
            <p:nvPr/>
          </p:nvSpPr>
          <p:spPr bwMode="auto">
            <a:xfrm>
              <a:off x="6890790" y="4594445"/>
              <a:ext cx="1154660" cy="663098"/>
            </a:xfrm>
            <a:prstGeom prst="rect">
              <a:avLst/>
            </a:prstGeom>
            <a:solidFill>
              <a:schemeClr val="accent6">
                <a:lumMod val="60000"/>
                <a:lumOff val="40000"/>
              </a:schemeClr>
            </a:solidFill>
            <a:ln w="19050" algn="ctr">
              <a:noFill/>
              <a:miter lim="800000"/>
              <a:headEnd/>
              <a:tailEnd/>
            </a:ln>
            <a:effectLst>
              <a:outerShdw blurRad="50800" dist="38100" dir="2700000" algn="tl" rotWithShape="0">
                <a:prstClr val="black">
                  <a:alpha val="40000"/>
                </a:prstClr>
              </a:outerShdw>
            </a:effectLst>
            <a:extLst/>
          </p:spPr>
          <p:txBody>
            <a:bodyPr wrap="none" anchor="ctr"/>
            <a:lstStyle/>
            <a:p>
              <a:endParaRPr lang="ja-JP" altLang="en-US" sz="800">
                <a:latin typeface="Arial" pitchFamily="34" charset="0"/>
                <a:ea typeface="HGP創英角ｺﾞｼｯｸUB" pitchFamily="50" charset="-128"/>
                <a:cs typeface="Arial" pitchFamily="34" charset="0"/>
              </a:endParaRPr>
            </a:p>
          </p:txBody>
        </p:sp>
        <p:sp>
          <p:nvSpPr>
            <p:cNvPr id="130" name="AutoShape 3"/>
            <p:cNvSpPr>
              <a:spLocks noChangeArrowheads="1"/>
            </p:cNvSpPr>
            <p:nvPr/>
          </p:nvSpPr>
          <p:spPr bwMode="auto">
            <a:xfrm>
              <a:off x="6224333" y="1483697"/>
              <a:ext cx="2473834" cy="2086490"/>
            </a:xfrm>
            <a:prstGeom prst="roundRect">
              <a:avLst>
                <a:gd name="adj" fmla="val 0"/>
              </a:avLst>
            </a:prstGeom>
            <a:solidFill>
              <a:schemeClr val="accent4">
                <a:lumMod val="40000"/>
                <a:lumOff val="6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174" name="AutoShape 13"/>
            <p:cNvSpPr>
              <a:spLocks noChangeArrowheads="1"/>
            </p:cNvSpPr>
            <p:nvPr/>
          </p:nvSpPr>
          <p:spPr bwMode="auto">
            <a:xfrm>
              <a:off x="6393152" y="1864875"/>
              <a:ext cx="2141248" cy="1326514"/>
            </a:xfrm>
            <a:prstGeom prst="can">
              <a:avLst>
                <a:gd name="adj" fmla="val 22707"/>
              </a:avLst>
            </a:prstGeom>
            <a:solidFill>
              <a:schemeClr val="accent5">
                <a:lumMod val="60000"/>
                <a:lumOff val="40000"/>
              </a:schemeClr>
            </a:solidFill>
            <a:ln w="12700" cmpd="sng">
              <a:solidFill>
                <a:schemeClr val="bg1"/>
              </a:solidFill>
              <a:round/>
              <a:headEnd/>
              <a:tailEnd/>
            </a:ln>
            <a:effectLs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134" name="Text Box 26"/>
            <p:cNvSpPr txBox="1">
              <a:spLocks noChangeArrowheads="1"/>
            </p:cNvSpPr>
            <p:nvPr/>
          </p:nvSpPr>
          <p:spPr bwMode="auto">
            <a:xfrm>
              <a:off x="6224333" y="3229430"/>
              <a:ext cx="2473834"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1600" dirty="0" smtClean="0">
                  <a:solidFill>
                    <a:srgbClr val="0000FF"/>
                  </a:solidFill>
                  <a:latin typeface="Arial" pitchFamily="34" charset="0"/>
                  <a:ea typeface="HGP創英角ｺﾞｼｯｸUB" pitchFamily="50" charset="-128"/>
                  <a:cs typeface="Arial" pitchFamily="34" charset="0"/>
                </a:rPr>
                <a:t>仮想ストレージ</a:t>
              </a:r>
              <a:endParaRPr lang="ja-JP" altLang="en-US" sz="1600" dirty="0">
                <a:solidFill>
                  <a:srgbClr val="0000FF"/>
                </a:solidFill>
                <a:latin typeface="Arial" pitchFamily="34" charset="0"/>
                <a:ea typeface="HGP創英角ｺﾞｼｯｸUB" pitchFamily="50" charset="-128"/>
                <a:cs typeface="Arial" pitchFamily="34" charset="0"/>
              </a:endParaRPr>
            </a:p>
          </p:txBody>
        </p:sp>
        <p:sp>
          <p:nvSpPr>
            <p:cNvPr id="135" name="Rectangle 28"/>
            <p:cNvSpPr>
              <a:spLocks noChangeArrowheads="1"/>
            </p:cNvSpPr>
            <p:nvPr/>
          </p:nvSpPr>
          <p:spPr bwMode="auto">
            <a:xfrm>
              <a:off x="6224333" y="960337"/>
              <a:ext cx="2473834"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smtClean="0">
                  <a:solidFill>
                    <a:schemeClr val="tx1">
                      <a:lumMod val="50000"/>
                      <a:lumOff val="50000"/>
                    </a:schemeClr>
                  </a:solidFill>
                  <a:latin typeface="Arial" pitchFamily="34" charset="0"/>
                  <a:ea typeface="HGP創英角ｺﾞｼｯｸUB" pitchFamily="50" charset="-128"/>
                  <a:cs typeface="Arial" pitchFamily="34" charset="0"/>
                </a:rPr>
                <a:t>重複排除</a:t>
              </a:r>
              <a:endParaRPr lang="ja-JP" altLang="en-US" sz="2000" dirty="0">
                <a:solidFill>
                  <a:schemeClr val="tx1">
                    <a:lumMod val="50000"/>
                    <a:lumOff val="50000"/>
                  </a:schemeClr>
                </a:solidFill>
                <a:latin typeface="Arial" pitchFamily="34" charset="0"/>
                <a:ea typeface="HGP創英角ｺﾞｼｯｸUB" pitchFamily="50" charset="-128"/>
                <a:cs typeface="Arial" pitchFamily="34" charset="0"/>
              </a:endParaRPr>
            </a:p>
          </p:txBody>
        </p:sp>
        <p:sp>
          <p:nvSpPr>
            <p:cNvPr id="142" name="Text Box 26"/>
            <p:cNvSpPr txBox="1">
              <a:spLocks noChangeArrowheads="1"/>
            </p:cNvSpPr>
            <p:nvPr/>
          </p:nvSpPr>
          <p:spPr bwMode="auto">
            <a:xfrm>
              <a:off x="6224333" y="5499597"/>
              <a:ext cx="2473834"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1600" dirty="0" smtClean="0">
                  <a:solidFill>
                    <a:srgbClr val="0000FF"/>
                  </a:solidFill>
                  <a:latin typeface="Arial" pitchFamily="34" charset="0"/>
                  <a:ea typeface="HGP創英角ｺﾞｼｯｸUB" pitchFamily="50" charset="-128"/>
                  <a:cs typeface="Arial" pitchFamily="34" charset="0"/>
                </a:rPr>
                <a:t>ストレージ（ハードウェア）</a:t>
              </a:r>
              <a:endParaRPr lang="ja-JP" altLang="en-US" sz="1600" dirty="0">
                <a:solidFill>
                  <a:srgbClr val="0000FF"/>
                </a:solidFill>
                <a:latin typeface="Arial" pitchFamily="34" charset="0"/>
                <a:ea typeface="HGP創英角ｺﾞｼｯｸUB" pitchFamily="50" charset="-128"/>
                <a:cs typeface="Arial" pitchFamily="34" charset="0"/>
              </a:endParaRPr>
            </a:p>
          </p:txBody>
        </p:sp>
        <p:sp>
          <p:nvSpPr>
            <p:cNvPr id="144" name="Text Box 29"/>
            <p:cNvSpPr txBox="1">
              <a:spLocks noChangeArrowheads="1"/>
            </p:cNvSpPr>
            <p:nvPr/>
          </p:nvSpPr>
          <p:spPr bwMode="auto">
            <a:xfrm>
              <a:off x="6224333" y="6004897"/>
              <a:ext cx="2473834"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sz="2000" dirty="0" smtClean="0">
                  <a:solidFill>
                    <a:srgbClr val="800000"/>
                  </a:solidFill>
                  <a:latin typeface="Arial" pitchFamily="34" charset="0"/>
                  <a:ea typeface="HGP創英角ｺﾞｼｯｸUB" pitchFamily="50" charset="-128"/>
                  <a:cs typeface="Arial" pitchFamily="34" charset="0"/>
                </a:rPr>
                <a:t>データ容量の削減</a:t>
              </a:r>
              <a:endParaRPr lang="ja-JP" altLang="en-US" sz="2000" dirty="0">
                <a:solidFill>
                  <a:srgbClr val="800000"/>
                </a:solidFill>
                <a:latin typeface="Arial" pitchFamily="34" charset="0"/>
                <a:ea typeface="HGP創英角ｺﾞｼｯｸUB" pitchFamily="50" charset="-128"/>
                <a:cs typeface="Arial" pitchFamily="34" charset="0"/>
              </a:endParaRPr>
            </a:p>
          </p:txBody>
        </p:sp>
        <p:sp>
          <p:nvSpPr>
            <p:cNvPr id="162" name="Rectangle 35"/>
            <p:cNvSpPr>
              <a:spLocks noChangeArrowheads="1"/>
            </p:cNvSpPr>
            <p:nvPr/>
          </p:nvSpPr>
          <p:spPr bwMode="auto">
            <a:xfrm>
              <a:off x="7558447" y="2355191"/>
              <a:ext cx="667657" cy="663098"/>
            </a:xfrm>
            <a:prstGeom prst="rect">
              <a:avLst/>
            </a:prstGeom>
            <a:solidFill>
              <a:srgbClr val="CCFF99"/>
            </a:solidFill>
            <a:ln w="19050" algn="ctr">
              <a:noFill/>
              <a:miter lim="800000"/>
              <a:headEnd/>
              <a:tailEnd/>
            </a:ln>
            <a:effectLst>
              <a:outerShdw dist="35921" dir="2700000" algn="ctr" rotWithShape="0">
                <a:schemeClr val="bg1">
                  <a:lumMod val="50000"/>
                </a:schemeClr>
              </a:outerShdw>
            </a:effectLst>
            <a:extLst/>
          </p:spPr>
          <p:txBody>
            <a:bodyPr wrap="none" anchor="ctr"/>
            <a:lstStyle/>
            <a:p>
              <a:endParaRPr lang="ja-JP" altLang="en-US" sz="800">
                <a:latin typeface="Arial" pitchFamily="34" charset="0"/>
                <a:ea typeface="HGP創英角ｺﾞｼｯｸUB" pitchFamily="50" charset="-128"/>
                <a:cs typeface="Arial" pitchFamily="34" charset="0"/>
              </a:endParaRPr>
            </a:p>
          </p:txBody>
        </p:sp>
        <p:sp>
          <p:nvSpPr>
            <p:cNvPr id="163" name="Rectangle 34"/>
            <p:cNvSpPr>
              <a:spLocks noChangeArrowheads="1"/>
            </p:cNvSpPr>
            <p:nvPr/>
          </p:nvSpPr>
          <p:spPr bwMode="auto">
            <a:xfrm>
              <a:off x="6751997" y="2350789"/>
              <a:ext cx="667657" cy="663098"/>
            </a:xfrm>
            <a:prstGeom prst="rect">
              <a:avLst/>
            </a:prstGeom>
            <a:solidFill>
              <a:srgbClr val="FFFF00"/>
            </a:solidFill>
            <a:ln w="19050" algn="ctr">
              <a:noFill/>
              <a:miter lim="800000"/>
              <a:headEnd/>
              <a:tailEnd/>
            </a:ln>
            <a:effectLst>
              <a:outerShdw blurRad="50800" dist="38100" dir="2700000" algn="tl" rotWithShape="0">
                <a:prstClr val="black">
                  <a:alpha val="40000"/>
                </a:prstClr>
              </a:outerShdw>
            </a:effectLst>
            <a:extLst/>
          </p:spPr>
          <p:txBody>
            <a:bodyPr wrap="none" anchor="ctr"/>
            <a:lstStyle/>
            <a:p>
              <a:endParaRPr lang="ja-JP" altLang="en-US" sz="800">
                <a:latin typeface="Arial" pitchFamily="34" charset="0"/>
                <a:ea typeface="HGP創英角ｺﾞｼｯｸUB" pitchFamily="50" charset="-128"/>
                <a:cs typeface="Arial" pitchFamily="34" charset="0"/>
              </a:endParaRPr>
            </a:p>
          </p:txBody>
        </p:sp>
        <p:sp>
          <p:nvSpPr>
            <p:cNvPr id="164" name="Rectangle 13"/>
            <p:cNvSpPr>
              <a:spLocks noChangeArrowheads="1"/>
            </p:cNvSpPr>
            <p:nvPr/>
          </p:nvSpPr>
          <p:spPr bwMode="auto">
            <a:xfrm>
              <a:off x="7127554" y="2768399"/>
              <a:ext cx="222249" cy="185221"/>
            </a:xfrm>
            <a:prstGeom prst="rect">
              <a:avLst/>
            </a:prstGeom>
            <a:solidFill>
              <a:schemeClr val="accent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Arial" pitchFamily="34" charset="0"/>
                  <a:ea typeface="HGP創英角ｺﾞｼｯｸUB" pitchFamily="50" charset="-128"/>
                  <a:cs typeface="Arial" pitchFamily="34" charset="0"/>
                </a:rPr>
                <a:t>D</a:t>
              </a:r>
            </a:p>
          </p:txBody>
        </p:sp>
        <p:sp>
          <p:nvSpPr>
            <p:cNvPr id="165" name="Rectangle 16"/>
            <p:cNvSpPr>
              <a:spLocks noChangeArrowheads="1"/>
            </p:cNvSpPr>
            <p:nvPr/>
          </p:nvSpPr>
          <p:spPr bwMode="auto">
            <a:xfrm>
              <a:off x="6828198" y="2553990"/>
              <a:ext cx="222249" cy="185221"/>
            </a:xfrm>
            <a:prstGeom prst="rect">
              <a:avLst/>
            </a:prstGeom>
            <a:solidFill>
              <a:schemeClr val="tx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Arial" pitchFamily="34" charset="0"/>
                  <a:ea typeface="HGP創英角ｺﾞｼｯｸUB" pitchFamily="50" charset="-128"/>
                  <a:cs typeface="Arial" pitchFamily="34" charset="0"/>
                </a:rPr>
                <a:t>A</a:t>
              </a:r>
            </a:p>
          </p:txBody>
        </p:sp>
        <p:sp>
          <p:nvSpPr>
            <p:cNvPr id="166" name="Rectangle 17"/>
            <p:cNvSpPr>
              <a:spLocks noChangeArrowheads="1"/>
            </p:cNvSpPr>
            <p:nvPr/>
          </p:nvSpPr>
          <p:spPr bwMode="auto">
            <a:xfrm>
              <a:off x="7127554" y="2553990"/>
              <a:ext cx="222249" cy="185221"/>
            </a:xfrm>
            <a:prstGeom prst="rect">
              <a:avLst/>
            </a:prstGeom>
            <a:solidFill>
              <a:srgbClr val="0066FF"/>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Arial" pitchFamily="34" charset="0"/>
                  <a:ea typeface="HGP創英角ｺﾞｼｯｸUB" pitchFamily="50" charset="-128"/>
                  <a:cs typeface="Arial" pitchFamily="34" charset="0"/>
                </a:rPr>
                <a:t>B</a:t>
              </a:r>
            </a:p>
          </p:txBody>
        </p:sp>
        <p:sp>
          <p:nvSpPr>
            <p:cNvPr id="167" name="Rectangle 25"/>
            <p:cNvSpPr>
              <a:spLocks noChangeArrowheads="1"/>
            </p:cNvSpPr>
            <p:nvPr/>
          </p:nvSpPr>
          <p:spPr bwMode="auto">
            <a:xfrm>
              <a:off x="6828198" y="2768399"/>
              <a:ext cx="222249" cy="185221"/>
            </a:xfrm>
            <a:prstGeom prst="rect">
              <a:avLst/>
            </a:prstGeom>
            <a:solidFill>
              <a:srgbClr val="FF99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Arial" pitchFamily="34" charset="0"/>
                  <a:ea typeface="HGP創英角ｺﾞｼｯｸUB" pitchFamily="50" charset="-128"/>
                  <a:cs typeface="Arial" pitchFamily="34" charset="0"/>
                </a:rPr>
                <a:t>C</a:t>
              </a:r>
            </a:p>
          </p:txBody>
        </p:sp>
        <p:sp>
          <p:nvSpPr>
            <p:cNvPr id="168" name="Rectangle 26"/>
            <p:cNvSpPr>
              <a:spLocks noChangeArrowheads="1"/>
            </p:cNvSpPr>
            <p:nvPr/>
          </p:nvSpPr>
          <p:spPr bwMode="auto">
            <a:xfrm>
              <a:off x="7634648" y="2768399"/>
              <a:ext cx="222249" cy="185221"/>
            </a:xfrm>
            <a:prstGeom prst="rect">
              <a:avLst/>
            </a:prstGeom>
            <a:solidFill>
              <a:schemeClr val="folHlink"/>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Arial" pitchFamily="34" charset="0"/>
                  <a:ea typeface="HGP創英角ｺﾞｼｯｸUB" pitchFamily="50" charset="-128"/>
                  <a:cs typeface="Arial" pitchFamily="34" charset="0"/>
                </a:rPr>
                <a:t>E</a:t>
              </a:r>
            </a:p>
          </p:txBody>
        </p:sp>
        <p:sp>
          <p:nvSpPr>
            <p:cNvPr id="169" name="Rectangle 30"/>
            <p:cNvSpPr>
              <a:spLocks noChangeArrowheads="1"/>
            </p:cNvSpPr>
            <p:nvPr/>
          </p:nvSpPr>
          <p:spPr bwMode="auto">
            <a:xfrm>
              <a:off x="7934004" y="2768399"/>
              <a:ext cx="222249" cy="185221"/>
            </a:xfrm>
            <a:prstGeom prst="rect">
              <a:avLst/>
            </a:prstGeom>
            <a:solidFill>
              <a:srgbClr val="FF00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Arial" pitchFamily="34" charset="0"/>
                  <a:ea typeface="HGP創英角ｺﾞｼｯｸUB" pitchFamily="50" charset="-128"/>
                  <a:cs typeface="Arial" pitchFamily="34" charset="0"/>
                </a:rPr>
                <a:t>F</a:t>
              </a:r>
            </a:p>
          </p:txBody>
        </p:sp>
        <p:sp>
          <p:nvSpPr>
            <p:cNvPr id="170" name="Rectangle 31"/>
            <p:cNvSpPr>
              <a:spLocks noChangeArrowheads="1"/>
            </p:cNvSpPr>
            <p:nvPr/>
          </p:nvSpPr>
          <p:spPr bwMode="auto">
            <a:xfrm>
              <a:off x="7634648" y="2548829"/>
              <a:ext cx="222249" cy="185221"/>
            </a:xfrm>
            <a:prstGeom prst="rect">
              <a:avLst/>
            </a:prstGeom>
            <a:solidFill>
              <a:schemeClr val="tx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Arial" pitchFamily="34" charset="0"/>
                  <a:ea typeface="HGP創英角ｺﾞｼｯｸUB" pitchFamily="50" charset="-128"/>
                  <a:cs typeface="Arial" pitchFamily="34" charset="0"/>
                </a:rPr>
                <a:t>A</a:t>
              </a:r>
            </a:p>
          </p:txBody>
        </p:sp>
        <p:sp>
          <p:nvSpPr>
            <p:cNvPr id="171" name="Rectangle 32"/>
            <p:cNvSpPr>
              <a:spLocks noChangeArrowheads="1"/>
            </p:cNvSpPr>
            <p:nvPr/>
          </p:nvSpPr>
          <p:spPr bwMode="auto">
            <a:xfrm>
              <a:off x="7934004" y="2545891"/>
              <a:ext cx="222249" cy="185221"/>
            </a:xfrm>
            <a:prstGeom prst="rect">
              <a:avLst/>
            </a:prstGeom>
            <a:solidFill>
              <a:srgbClr val="0066FF"/>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Arial" pitchFamily="34" charset="0"/>
                  <a:ea typeface="HGP創英角ｺﾞｼｯｸUB" pitchFamily="50" charset="-128"/>
                  <a:cs typeface="Arial" pitchFamily="34" charset="0"/>
                </a:rPr>
                <a:t>B</a:t>
              </a:r>
            </a:p>
          </p:txBody>
        </p:sp>
        <p:sp>
          <p:nvSpPr>
            <p:cNvPr id="172" name="Text Box 36"/>
            <p:cNvSpPr txBox="1">
              <a:spLocks noChangeArrowheads="1"/>
            </p:cNvSpPr>
            <p:nvPr/>
          </p:nvSpPr>
          <p:spPr bwMode="auto">
            <a:xfrm>
              <a:off x="7558447" y="2355191"/>
              <a:ext cx="658719" cy="215444"/>
            </a:xfrm>
            <a:prstGeom prst="rect">
              <a:avLst/>
            </a:prstGeom>
            <a:noFill/>
            <a:ln w="38100" algn="ctr">
              <a:no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bg1"/>
                  </a:solidFill>
                </a14:hiddenFill>
              </a:ext>
            </a:extLst>
          </p:spPr>
          <p:txBody>
            <a:bodyPr wrap="square">
              <a:spAutoFit/>
            </a:bodyPr>
            <a:lstStyle/>
            <a:p>
              <a:pPr algn="ctr"/>
              <a:r>
                <a:rPr lang="ja-JP" altLang="en-US" sz="800" dirty="0">
                  <a:solidFill>
                    <a:srgbClr val="3366FF"/>
                  </a:solidFill>
                  <a:latin typeface="Arial" pitchFamily="34" charset="0"/>
                  <a:ea typeface="HGP創英角ｺﾞｼｯｸUB" pitchFamily="50" charset="-128"/>
                  <a:cs typeface="Arial" pitchFamily="34" charset="0"/>
                </a:rPr>
                <a:t>ファイル２</a:t>
              </a:r>
            </a:p>
          </p:txBody>
        </p:sp>
        <p:sp>
          <p:nvSpPr>
            <p:cNvPr id="173" name="Text Box 37"/>
            <p:cNvSpPr txBox="1">
              <a:spLocks noChangeArrowheads="1"/>
            </p:cNvSpPr>
            <p:nvPr/>
          </p:nvSpPr>
          <p:spPr bwMode="auto">
            <a:xfrm>
              <a:off x="6751997" y="2350789"/>
              <a:ext cx="660307" cy="21544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Lst>
          </p:spPr>
          <p:txBody>
            <a:bodyPr wrap="square">
              <a:spAutoFit/>
            </a:bodyPr>
            <a:lstStyle/>
            <a:p>
              <a:pPr algn="ctr"/>
              <a:r>
                <a:rPr lang="ja-JP" altLang="en-US" sz="800" dirty="0">
                  <a:solidFill>
                    <a:srgbClr val="3366FF"/>
                  </a:solidFill>
                  <a:latin typeface="Arial" pitchFamily="34" charset="0"/>
                  <a:ea typeface="HGP創英角ｺﾞｼｯｸUB" pitchFamily="50" charset="-128"/>
                  <a:cs typeface="Arial" pitchFamily="34" charset="0"/>
                </a:rPr>
                <a:t>ファイル１</a:t>
              </a:r>
            </a:p>
          </p:txBody>
        </p:sp>
        <p:sp>
          <p:nvSpPr>
            <p:cNvPr id="176" name="Rectangle 13"/>
            <p:cNvSpPr>
              <a:spLocks noChangeArrowheads="1"/>
            </p:cNvSpPr>
            <p:nvPr/>
          </p:nvSpPr>
          <p:spPr bwMode="auto">
            <a:xfrm>
              <a:off x="7059651" y="4980544"/>
              <a:ext cx="222249" cy="185221"/>
            </a:xfrm>
            <a:prstGeom prst="rect">
              <a:avLst/>
            </a:prstGeom>
            <a:solidFill>
              <a:schemeClr val="accent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Arial" pitchFamily="34" charset="0"/>
                  <a:ea typeface="HGP創英角ｺﾞｼｯｸUB" pitchFamily="50" charset="-128"/>
                  <a:cs typeface="Arial" pitchFamily="34" charset="0"/>
                </a:rPr>
                <a:t>D</a:t>
              </a:r>
            </a:p>
          </p:txBody>
        </p:sp>
        <p:sp>
          <p:nvSpPr>
            <p:cNvPr id="177" name="Rectangle 16"/>
            <p:cNvSpPr>
              <a:spLocks noChangeArrowheads="1"/>
            </p:cNvSpPr>
            <p:nvPr/>
          </p:nvSpPr>
          <p:spPr bwMode="auto">
            <a:xfrm>
              <a:off x="7059651" y="4725891"/>
              <a:ext cx="222249" cy="185221"/>
            </a:xfrm>
            <a:prstGeom prst="rect">
              <a:avLst/>
            </a:prstGeom>
            <a:solidFill>
              <a:schemeClr val="tx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Arial" pitchFamily="34" charset="0"/>
                  <a:ea typeface="HGP創英角ｺﾞｼｯｸUB" pitchFamily="50" charset="-128"/>
                  <a:cs typeface="Arial" pitchFamily="34" charset="0"/>
                </a:rPr>
                <a:t>A</a:t>
              </a:r>
            </a:p>
          </p:txBody>
        </p:sp>
        <p:sp>
          <p:nvSpPr>
            <p:cNvPr id="178" name="Rectangle 17"/>
            <p:cNvSpPr>
              <a:spLocks noChangeArrowheads="1"/>
            </p:cNvSpPr>
            <p:nvPr/>
          </p:nvSpPr>
          <p:spPr bwMode="auto">
            <a:xfrm>
              <a:off x="7359007" y="4725891"/>
              <a:ext cx="222249" cy="185221"/>
            </a:xfrm>
            <a:prstGeom prst="rect">
              <a:avLst/>
            </a:prstGeom>
            <a:solidFill>
              <a:srgbClr val="0066FF"/>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Arial" pitchFamily="34" charset="0"/>
                  <a:ea typeface="HGP創英角ｺﾞｼｯｸUB" pitchFamily="50" charset="-128"/>
                  <a:cs typeface="Arial" pitchFamily="34" charset="0"/>
                </a:rPr>
                <a:t>B</a:t>
              </a:r>
            </a:p>
          </p:txBody>
        </p:sp>
        <p:sp>
          <p:nvSpPr>
            <p:cNvPr id="179" name="Rectangle 25"/>
            <p:cNvSpPr>
              <a:spLocks noChangeArrowheads="1"/>
            </p:cNvSpPr>
            <p:nvPr/>
          </p:nvSpPr>
          <p:spPr bwMode="auto">
            <a:xfrm>
              <a:off x="7643757" y="4725891"/>
              <a:ext cx="222249" cy="185221"/>
            </a:xfrm>
            <a:prstGeom prst="rect">
              <a:avLst/>
            </a:prstGeom>
            <a:solidFill>
              <a:srgbClr val="FF99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Arial" pitchFamily="34" charset="0"/>
                  <a:ea typeface="HGP創英角ｺﾞｼｯｸUB" pitchFamily="50" charset="-128"/>
                  <a:cs typeface="Arial" pitchFamily="34" charset="0"/>
                </a:rPr>
                <a:t>C</a:t>
              </a:r>
            </a:p>
          </p:txBody>
        </p:sp>
        <p:sp>
          <p:nvSpPr>
            <p:cNvPr id="180" name="Rectangle 26"/>
            <p:cNvSpPr>
              <a:spLocks noChangeArrowheads="1"/>
            </p:cNvSpPr>
            <p:nvPr/>
          </p:nvSpPr>
          <p:spPr bwMode="auto">
            <a:xfrm>
              <a:off x="7359007" y="4980544"/>
              <a:ext cx="222249" cy="185221"/>
            </a:xfrm>
            <a:prstGeom prst="rect">
              <a:avLst/>
            </a:prstGeom>
            <a:solidFill>
              <a:schemeClr val="folHlink"/>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Arial" pitchFamily="34" charset="0"/>
                  <a:ea typeface="HGP創英角ｺﾞｼｯｸUB" pitchFamily="50" charset="-128"/>
                  <a:cs typeface="Arial" pitchFamily="34" charset="0"/>
                </a:rPr>
                <a:t>E</a:t>
              </a:r>
            </a:p>
          </p:txBody>
        </p:sp>
        <p:sp>
          <p:nvSpPr>
            <p:cNvPr id="181" name="Rectangle 30"/>
            <p:cNvSpPr>
              <a:spLocks noChangeArrowheads="1"/>
            </p:cNvSpPr>
            <p:nvPr/>
          </p:nvSpPr>
          <p:spPr bwMode="auto">
            <a:xfrm>
              <a:off x="7643757" y="4980544"/>
              <a:ext cx="222249" cy="185221"/>
            </a:xfrm>
            <a:prstGeom prst="rect">
              <a:avLst/>
            </a:prstGeom>
            <a:solidFill>
              <a:srgbClr val="FF00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Arial" pitchFamily="34" charset="0"/>
                  <a:ea typeface="HGP創英角ｺﾞｼｯｸUB" pitchFamily="50" charset="-128"/>
                  <a:cs typeface="Arial" pitchFamily="34" charset="0"/>
                </a:rPr>
                <a:t>F</a:t>
              </a:r>
            </a:p>
          </p:txBody>
        </p:sp>
        <p:sp>
          <p:nvSpPr>
            <p:cNvPr id="183" name="四角形吹き出し 182"/>
            <p:cNvSpPr/>
            <p:nvPr/>
          </p:nvSpPr>
          <p:spPr>
            <a:xfrm>
              <a:off x="5951827" y="4889243"/>
              <a:ext cx="882650" cy="425450"/>
            </a:xfrm>
            <a:prstGeom prst="wedgeRectCallout">
              <a:avLst>
                <a:gd name="adj1" fmla="val 66937"/>
                <a:gd name="adj2" fmla="val -30037"/>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重複データを</a:t>
              </a:r>
              <a:endParaRPr kumimoji="1" lang="en-US" altLang="ja-JP" sz="1000" dirty="0" smtClean="0">
                <a:solidFill>
                  <a:srgbClr val="FFFFFF"/>
                </a:solidFill>
                <a:latin typeface="ＭＳ Ｐゴシック"/>
                <a:ea typeface="ＭＳ Ｐゴシック"/>
                <a:cs typeface="ＭＳ Ｐゴシック"/>
              </a:endParaRPr>
            </a:p>
            <a:p>
              <a:pPr algn="ctr"/>
              <a:r>
                <a:rPr kumimoji="1" lang="ja-JP" altLang="en-US" sz="1000" dirty="0" smtClean="0">
                  <a:solidFill>
                    <a:srgbClr val="FFFFFF"/>
                  </a:solidFill>
                  <a:latin typeface="ＭＳ Ｐゴシック"/>
                  <a:ea typeface="ＭＳ Ｐゴシック"/>
                  <a:cs typeface="ＭＳ Ｐゴシック"/>
                </a:rPr>
                <a:t>排除</a:t>
              </a:r>
              <a:endParaRPr kumimoji="1" lang="ja-JP" altLang="en-US" sz="1000" dirty="0">
                <a:solidFill>
                  <a:srgbClr val="FFFFFF"/>
                </a:solidFill>
                <a:latin typeface="ＭＳ Ｐゴシック"/>
                <a:ea typeface="ＭＳ Ｐゴシック"/>
                <a:cs typeface="ＭＳ Ｐゴシック"/>
              </a:endParaRPr>
            </a:p>
          </p:txBody>
        </p:sp>
        <p:sp>
          <p:nvSpPr>
            <p:cNvPr id="186" name="上矢印 185"/>
            <p:cNvSpPr/>
            <p:nvPr/>
          </p:nvSpPr>
          <p:spPr>
            <a:xfrm>
              <a:off x="7059651" y="3505200"/>
              <a:ext cx="755650" cy="352843"/>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640135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en-US" sz="2800" smtClean="0">
                <a:ea typeface="ＭＳ Ｐゴシック" pitchFamily="50" charset="-128"/>
              </a:rPr>
              <a:t>ネットワーク</a:t>
            </a:r>
            <a:r>
              <a:rPr lang="ja-JP" altLang="en-US" sz="2800" dirty="0" smtClean="0">
                <a:ea typeface="ＭＳ Ｐゴシック" pitchFamily="50" charset="-128"/>
              </a:rPr>
              <a:t>の仮想化</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六角形 156"/>
          <p:cNvSpPr/>
          <p:nvPr/>
        </p:nvSpPr>
        <p:spPr bwMode="auto">
          <a:xfrm>
            <a:off x="3848100" y="5715000"/>
            <a:ext cx="1486344" cy="228600"/>
          </a:xfrm>
          <a:prstGeom prst="hexagon">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err="1" smtClean="0">
                <a:ln>
                  <a:noFill/>
                </a:ln>
                <a:solidFill>
                  <a:srgbClr val="FFFFFF"/>
                </a:solidFill>
                <a:effectLst/>
                <a:latin typeface="Arial" charset="0"/>
                <a:ea typeface="HG丸ｺﾞｼｯｸM-PRO" pitchFamily="50" charset="-128"/>
              </a:rPr>
              <a:t>QoS</a:t>
            </a: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・セキュリティ</a:t>
            </a:r>
          </a:p>
        </p:txBody>
      </p:sp>
      <p:sp>
        <p:nvSpPr>
          <p:cNvPr id="158" name="六角形 157"/>
          <p:cNvSpPr/>
          <p:nvPr/>
        </p:nvSpPr>
        <p:spPr bwMode="auto">
          <a:xfrm>
            <a:off x="3848100" y="6019800"/>
            <a:ext cx="1486344" cy="228600"/>
          </a:xfrm>
          <a:prstGeom prst="hexagon">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機　能</a:t>
            </a:r>
          </a:p>
        </p:txBody>
      </p:sp>
      <p:sp>
        <p:nvSpPr>
          <p:cNvPr id="159" name="六角形 158"/>
          <p:cNvSpPr/>
          <p:nvPr/>
        </p:nvSpPr>
        <p:spPr bwMode="auto">
          <a:xfrm>
            <a:off x="3848100" y="6324600"/>
            <a:ext cx="1486344" cy="228600"/>
          </a:xfrm>
          <a:prstGeom prst="hexagon">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制　御</a:t>
            </a:r>
          </a:p>
        </p:txBody>
      </p:sp>
      <p:sp>
        <p:nvSpPr>
          <p:cNvPr id="161" name="角丸四角形 160"/>
          <p:cNvSpPr/>
          <p:nvPr/>
        </p:nvSpPr>
        <p:spPr bwMode="auto">
          <a:xfrm>
            <a:off x="457200" y="5715000"/>
            <a:ext cx="33909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パケットの種類に応じて設定</a:t>
            </a:r>
          </a:p>
        </p:txBody>
      </p:sp>
      <p:sp>
        <p:nvSpPr>
          <p:cNvPr id="162" name="角丸四角形 161"/>
          <p:cNvSpPr/>
          <p:nvPr/>
        </p:nvSpPr>
        <p:spPr bwMode="auto">
          <a:xfrm>
            <a:off x="457200" y="6019800"/>
            <a:ext cx="33909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物理構成に依存</a:t>
            </a:r>
          </a:p>
        </p:txBody>
      </p:sp>
      <p:sp>
        <p:nvSpPr>
          <p:cNvPr id="163" name="角丸四角形 162"/>
          <p:cNvSpPr/>
          <p:nvPr/>
        </p:nvSpPr>
        <p:spPr bwMode="auto">
          <a:xfrm>
            <a:off x="457200" y="6324600"/>
            <a:ext cx="33909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機器ごとに個別・手動制御</a:t>
            </a:r>
          </a:p>
        </p:txBody>
      </p:sp>
      <p:grpSp>
        <p:nvGrpSpPr>
          <p:cNvPr id="227" name="図形グループ 226"/>
          <p:cNvGrpSpPr/>
          <p:nvPr/>
        </p:nvGrpSpPr>
        <p:grpSpPr>
          <a:xfrm>
            <a:off x="1339850" y="4229411"/>
            <a:ext cx="2197100" cy="1422400"/>
            <a:chOff x="1397000" y="2749550"/>
            <a:chExt cx="2197100" cy="1422400"/>
          </a:xfrm>
        </p:grpSpPr>
        <p:sp>
          <p:nvSpPr>
            <p:cNvPr id="226" name="円/楕円 225"/>
            <p:cNvSpPr/>
            <p:nvPr/>
          </p:nvSpPr>
          <p:spPr>
            <a:xfrm>
              <a:off x="1397000" y="2749550"/>
              <a:ext cx="2197100" cy="1422400"/>
            </a:xfrm>
            <a:prstGeom prst="ellipse">
              <a:avLst/>
            </a:prstGeom>
            <a:solidFill>
              <a:srgbClr val="FFFF66">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正方形/長方形 1"/>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正方形/長方形 108"/>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正方形/長方形 113"/>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正方形/長方形 114"/>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正方形/長方形 115"/>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正方形/長方形 116"/>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正方形/長方形 117"/>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 name="正方形/長方形 118"/>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 name="直線コネクタ 4"/>
            <p:cNvCxnSpPr>
              <a:stCxn id="109" idx="1"/>
              <a:endCxn id="2"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0" name="直線コネクタ 119"/>
            <p:cNvCxnSpPr>
              <a:stCxn id="114" idx="1"/>
              <a:endCxn id="2"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1" name="直線コネクタ 120"/>
            <p:cNvCxnSpPr>
              <a:stCxn id="118" idx="1"/>
              <a:endCxn id="2"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6" name="直線コネクタ 125"/>
            <p:cNvCxnSpPr>
              <a:stCxn id="109" idx="3"/>
              <a:endCxn id="115"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1" name="直線コネクタ 130"/>
            <p:cNvCxnSpPr>
              <a:stCxn id="118" idx="3"/>
              <a:endCxn id="119"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2" name="直線コネクタ 131"/>
            <p:cNvCxnSpPr>
              <a:stCxn id="114" idx="3"/>
              <a:endCxn id="116"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2" name="直線コネクタ 141"/>
            <p:cNvCxnSpPr>
              <a:stCxn id="115" idx="3"/>
              <a:endCxn id="117"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4" name="直線コネクタ 143"/>
            <p:cNvCxnSpPr>
              <a:stCxn id="117" idx="1"/>
              <a:endCxn id="116"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9" name="直線コネクタ 168"/>
            <p:cNvCxnSpPr>
              <a:stCxn id="117" idx="1"/>
              <a:endCxn id="119"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97" name="図形グループ 196"/>
          <p:cNvGrpSpPr/>
          <p:nvPr/>
        </p:nvGrpSpPr>
        <p:grpSpPr>
          <a:xfrm>
            <a:off x="1339850" y="2728386"/>
            <a:ext cx="2197100" cy="1422400"/>
            <a:chOff x="1397000" y="2698750"/>
            <a:chExt cx="2197100" cy="1422400"/>
          </a:xfrm>
        </p:grpSpPr>
        <p:sp>
          <p:nvSpPr>
            <p:cNvPr id="198" name="円/楕円 197"/>
            <p:cNvSpPr/>
            <p:nvPr/>
          </p:nvSpPr>
          <p:spPr>
            <a:xfrm>
              <a:off x="1397000" y="2698750"/>
              <a:ext cx="2197100" cy="1422400"/>
            </a:xfrm>
            <a:prstGeom prst="ellipse">
              <a:avLst/>
            </a:prstGeom>
            <a:solidFill>
              <a:srgbClr val="008000">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0" name="正方形/長方形 199"/>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1" name="正方形/長方形 200"/>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2" name="正方形/長方形 201"/>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4" name="正方形/長方形 203"/>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正方形/長方形 204"/>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6" name="正方形/長方形 205"/>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7" name="正方形/長方形 206"/>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8" name="正方形/長方形 207"/>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9" name="直線コネクタ 208"/>
            <p:cNvCxnSpPr>
              <a:stCxn id="201" idx="1"/>
              <a:endCxn id="200"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0" name="直線コネクタ 209"/>
            <p:cNvCxnSpPr>
              <a:stCxn id="202" idx="1"/>
              <a:endCxn id="200"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1" name="直線コネクタ 210"/>
            <p:cNvCxnSpPr>
              <a:stCxn id="207" idx="1"/>
              <a:endCxn id="200"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2" name="直線コネクタ 211"/>
            <p:cNvCxnSpPr>
              <a:stCxn id="201" idx="3"/>
              <a:endCxn id="204"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3" name="直線コネクタ 212"/>
            <p:cNvCxnSpPr>
              <a:stCxn id="207" idx="3"/>
              <a:endCxn id="208"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4" name="直線コネクタ 213"/>
            <p:cNvCxnSpPr>
              <a:stCxn id="202" idx="3"/>
              <a:endCxn id="205"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5" name="直線コネクタ 214"/>
            <p:cNvCxnSpPr>
              <a:stCxn id="204" idx="3"/>
              <a:endCxn id="206"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6" name="直線コネクタ 215"/>
            <p:cNvCxnSpPr>
              <a:stCxn id="206" idx="1"/>
              <a:endCxn id="205"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7" name="直線コネクタ 216"/>
            <p:cNvCxnSpPr>
              <a:stCxn id="206" idx="1"/>
              <a:endCxn id="208"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71" name="図形グループ 170"/>
          <p:cNvGrpSpPr/>
          <p:nvPr/>
        </p:nvGrpSpPr>
        <p:grpSpPr>
          <a:xfrm>
            <a:off x="1339850" y="1204386"/>
            <a:ext cx="2197100" cy="1422400"/>
            <a:chOff x="1397000" y="2749550"/>
            <a:chExt cx="2197100" cy="1422400"/>
          </a:xfrm>
        </p:grpSpPr>
        <p:sp>
          <p:nvSpPr>
            <p:cNvPr id="172" name="円/楕円 171"/>
            <p:cNvSpPr/>
            <p:nvPr/>
          </p:nvSpPr>
          <p:spPr>
            <a:xfrm>
              <a:off x="1397000" y="2749550"/>
              <a:ext cx="2197100" cy="1422400"/>
            </a:xfrm>
            <a:prstGeom prst="ellipse">
              <a:avLst/>
            </a:prstGeom>
            <a:solidFill>
              <a:srgbClr val="3366FF">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正方形/長方形 172"/>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正方形/長方形 173"/>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正方形/長方形 177"/>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9" name="正方形/長方形 178"/>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0" name="正方形/長方形 179"/>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正方形/長方形 180"/>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正方形/長方形 181"/>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正方形/長方形 182"/>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4" name="直線コネクタ 183"/>
            <p:cNvCxnSpPr>
              <a:stCxn id="174" idx="1"/>
              <a:endCxn id="173"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5" name="直線コネクタ 184"/>
            <p:cNvCxnSpPr>
              <a:stCxn id="178" idx="1"/>
              <a:endCxn id="173"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6" name="直線コネクタ 185"/>
            <p:cNvCxnSpPr>
              <a:stCxn id="182" idx="1"/>
              <a:endCxn id="173"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7" name="直線コネクタ 186"/>
            <p:cNvCxnSpPr>
              <a:stCxn id="174" idx="3"/>
              <a:endCxn id="179"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8" name="直線コネクタ 187"/>
            <p:cNvCxnSpPr>
              <a:stCxn id="182" idx="3"/>
              <a:endCxn id="183"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9" name="直線コネクタ 188"/>
            <p:cNvCxnSpPr>
              <a:stCxn id="178" idx="3"/>
              <a:endCxn id="180"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0" name="直線コネクタ 189"/>
            <p:cNvCxnSpPr>
              <a:stCxn id="179" idx="3"/>
              <a:endCxn id="181"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1" name="直線コネクタ 190"/>
            <p:cNvCxnSpPr>
              <a:stCxn id="181" idx="1"/>
              <a:endCxn id="180"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2" name="直線コネクタ 191"/>
            <p:cNvCxnSpPr>
              <a:stCxn id="181" idx="1"/>
              <a:endCxn id="183"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sp>
        <p:nvSpPr>
          <p:cNvPr id="61" name="ホームベース 60"/>
          <p:cNvSpPr/>
          <p:nvPr/>
        </p:nvSpPr>
        <p:spPr>
          <a:xfrm>
            <a:off x="457200" y="1651000"/>
            <a:ext cx="882650" cy="514350"/>
          </a:xfrm>
          <a:prstGeom prst="homePlate">
            <a:avLst>
              <a:gd name="adj" fmla="val 26543"/>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物理</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A</a:t>
            </a:r>
            <a:endParaRPr kumimoji="1" lang="ja-JP" altLang="en-US" sz="1200" dirty="0">
              <a:solidFill>
                <a:srgbClr val="FFFFFF"/>
              </a:solidFill>
              <a:latin typeface="ＭＳ Ｐゴシック"/>
              <a:ea typeface="ＭＳ Ｐゴシック"/>
              <a:cs typeface="ＭＳ Ｐゴシック"/>
            </a:endParaRPr>
          </a:p>
        </p:txBody>
      </p:sp>
      <p:sp>
        <p:nvSpPr>
          <p:cNvPr id="309" name="ホームベース 308"/>
          <p:cNvSpPr/>
          <p:nvPr/>
        </p:nvSpPr>
        <p:spPr>
          <a:xfrm>
            <a:off x="457200" y="3220511"/>
            <a:ext cx="882650" cy="514350"/>
          </a:xfrm>
          <a:prstGeom prst="homePlate">
            <a:avLst>
              <a:gd name="adj" fmla="val 26543"/>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物理</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B</a:t>
            </a:r>
            <a:endParaRPr kumimoji="1" lang="ja-JP" altLang="en-US" sz="1200" dirty="0">
              <a:solidFill>
                <a:srgbClr val="FFFFFF"/>
              </a:solidFill>
              <a:latin typeface="ＭＳ Ｐゴシック"/>
              <a:ea typeface="ＭＳ Ｐゴシック"/>
              <a:cs typeface="ＭＳ Ｐゴシック"/>
            </a:endParaRPr>
          </a:p>
        </p:txBody>
      </p:sp>
      <p:sp>
        <p:nvSpPr>
          <p:cNvPr id="310" name="ホームベース 309"/>
          <p:cNvSpPr/>
          <p:nvPr/>
        </p:nvSpPr>
        <p:spPr>
          <a:xfrm>
            <a:off x="460375" y="4664386"/>
            <a:ext cx="882650" cy="514350"/>
          </a:xfrm>
          <a:prstGeom prst="homePlate">
            <a:avLst>
              <a:gd name="adj" fmla="val 26543"/>
            </a:avLst>
          </a:prstGeom>
          <a:solidFill>
            <a:srgbClr val="CC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物理</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C</a:t>
            </a:r>
            <a:endParaRPr kumimoji="1" lang="ja-JP" altLang="en-US" sz="1200" dirty="0">
              <a:solidFill>
                <a:srgbClr val="FFFFFF"/>
              </a:solidFill>
              <a:latin typeface="ＭＳ Ｐゴシック"/>
              <a:ea typeface="ＭＳ Ｐゴシック"/>
              <a:cs typeface="ＭＳ Ｐゴシック"/>
            </a:endParaRPr>
          </a:p>
        </p:txBody>
      </p:sp>
      <p:sp>
        <p:nvSpPr>
          <p:cNvPr id="64" name="テキスト ボックス 63"/>
          <p:cNvSpPr txBox="1"/>
          <p:nvPr/>
        </p:nvSpPr>
        <p:spPr>
          <a:xfrm>
            <a:off x="1384300" y="820240"/>
            <a:ext cx="2059278" cy="369332"/>
          </a:xfrm>
          <a:prstGeom prst="rect">
            <a:avLst/>
          </a:prstGeom>
          <a:noFill/>
        </p:spPr>
        <p:txBody>
          <a:bodyPr wrap="none" rtlCol="0">
            <a:spAutoFit/>
          </a:bodyPr>
          <a:lstStyle/>
          <a:p>
            <a:pPr algn="ctr"/>
            <a:r>
              <a:rPr kumimoji="1" lang="ja-JP" altLang="en-US" dirty="0" smtClean="0">
                <a:solidFill>
                  <a:schemeClr val="tx1">
                    <a:lumMod val="50000"/>
                    <a:lumOff val="50000"/>
                  </a:schemeClr>
                </a:solidFill>
              </a:rPr>
              <a:t>従来のネットワーク</a:t>
            </a:r>
            <a:endParaRPr kumimoji="1" lang="ja-JP" altLang="en-US" dirty="0">
              <a:solidFill>
                <a:schemeClr val="tx1">
                  <a:lumMod val="50000"/>
                  <a:lumOff val="50000"/>
                </a:schemeClr>
              </a:solidFill>
            </a:endParaRPr>
          </a:p>
        </p:txBody>
      </p:sp>
      <p:grpSp>
        <p:nvGrpSpPr>
          <p:cNvPr id="3" name="図形グループ 2"/>
          <p:cNvGrpSpPr/>
          <p:nvPr/>
        </p:nvGrpSpPr>
        <p:grpSpPr>
          <a:xfrm>
            <a:off x="4666818" y="820240"/>
            <a:ext cx="4032681" cy="5732960"/>
            <a:chOff x="4666818" y="820240"/>
            <a:chExt cx="4032681" cy="5732960"/>
          </a:xfrm>
        </p:grpSpPr>
        <p:sp>
          <p:nvSpPr>
            <p:cNvPr id="165" name="角丸四角形 164"/>
            <p:cNvSpPr/>
            <p:nvPr/>
          </p:nvSpPr>
          <p:spPr bwMode="auto">
            <a:xfrm>
              <a:off x="5352808" y="5715000"/>
              <a:ext cx="3346691" cy="2286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アプリケーションに応じて設定</a:t>
              </a:r>
            </a:p>
          </p:txBody>
        </p:sp>
        <p:sp>
          <p:nvSpPr>
            <p:cNvPr id="166" name="角丸四角形 165"/>
            <p:cNvSpPr/>
            <p:nvPr/>
          </p:nvSpPr>
          <p:spPr bwMode="auto">
            <a:xfrm>
              <a:off x="5352808" y="6019800"/>
              <a:ext cx="3346691" cy="2286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物理構成に関係なく、論理構成設計可能</a:t>
              </a:r>
            </a:p>
          </p:txBody>
        </p:sp>
        <p:sp>
          <p:nvSpPr>
            <p:cNvPr id="167" name="角丸四角形 166"/>
            <p:cNvSpPr/>
            <p:nvPr/>
          </p:nvSpPr>
          <p:spPr bwMode="auto">
            <a:xfrm>
              <a:off x="5352808" y="6324600"/>
              <a:ext cx="3346691" cy="2286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rgbClr val="FFFFFF"/>
                  </a:solidFill>
                  <a:effectLst/>
                  <a:latin typeface="HG丸ｺﾞｼｯｸM-PRO"/>
                  <a:ea typeface="HG丸ｺﾞｼｯｸM-PRO"/>
                  <a:cs typeface="HG丸ｺﾞｼｯｸM-PRO"/>
                </a:rPr>
                <a:t>機器全体を集中制御・アプリケーション経由で制御可能</a:t>
              </a:r>
            </a:p>
          </p:txBody>
        </p:sp>
        <p:sp>
          <p:nvSpPr>
            <p:cNvPr id="219" name="円/楕円 218"/>
            <p:cNvSpPr/>
            <p:nvPr/>
          </p:nvSpPr>
          <p:spPr>
            <a:xfrm>
              <a:off x="5537200" y="2514600"/>
              <a:ext cx="2197100" cy="1422400"/>
            </a:xfrm>
            <a:prstGeom prst="ellipse">
              <a:avLst/>
            </a:prstGeom>
            <a:solidFill>
              <a:srgbClr val="FFFF66">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正方形/長方形 219"/>
            <p:cNvSpPr/>
            <p:nvPr/>
          </p:nvSpPr>
          <p:spPr>
            <a:xfrm>
              <a:off x="55816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1" name="正方形/長方形 220"/>
            <p:cNvSpPr/>
            <p:nvPr/>
          </p:nvSpPr>
          <p:spPr>
            <a:xfrm>
              <a:off x="6203950" y="2658536"/>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2" name="正方形/長方形 221"/>
            <p:cNvSpPr/>
            <p:nvPr/>
          </p:nvSpPr>
          <p:spPr>
            <a:xfrm>
              <a:off x="6191250" y="35877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3" name="正方形/長方形 222"/>
            <p:cNvSpPr/>
            <p:nvPr/>
          </p:nvSpPr>
          <p:spPr>
            <a:xfrm>
              <a:off x="6775450" y="2658536"/>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8" name="正方形/長方形 227"/>
            <p:cNvSpPr/>
            <p:nvPr/>
          </p:nvSpPr>
          <p:spPr>
            <a:xfrm>
              <a:off x="6762750" y="35877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9" name="正方形/長方形 228"/>
            <p:cNvSpPr/>
            <p:nvPr/>
          </p:nvSpPr>
          <p:spPr>
            <a:xfrm>
              <a:off x="73850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0" name="正方形/長方形 229"/>
            <p:cNvSpPr/>
            <p:nvPr/>
          </p:nvSpPr>
          <p:spPr>
            <a:xfrm>
              <a:off x="61912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1" name="正方形/長方形 230"/>
            <p:cNvSpPr/>
            <p:nvPr/>
          </p:nvSpPr>
          <p:spPr>
            <a:xfrm>
              <a:off x="67627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2" name="直線コネクタ 231"/>
            <p:cNvCxnSpPr>
              <a:endCxn id="220" idx="3"/>
            </p:cNvCxnSpPr>
            <p:nvPr/>
          </p:nvCxnSpPr>
          <p:spPr>
            <a:xfrm flipH="1">
              <a:off x="5873750" y="2755900"/>
              <a:ext cx="3302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3" name="直線コネクタ 232"/>
            <p:cNvCxnSpPr>
              <a:stCxn id="222" idx="1"/>
              <a:endCxn id="220" idx="3"/>
            </p:cNvCxnSpPr>
            <p:nvPr/>
          </p:nvCxnSpPr>
          <p:spPr>
            <a:xfrm flipH="1" flipV="1">
              <a:off x="5873750" y="321310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4" name="直線コネクタ 233"/>
            <p:cNvCxnSpPr>
              <a:stCxn id="230" idx="1"/>
              <a:endCxn id="220" idx="3"/>
            </p:cNvCxnSpPr>
            <p:nvPr/>
          </p:nvCxnSpPr>
          <p:spPr>
            <a:xfrm flipH="1">
              <a:off x="5873750" y="321310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5" name="直線コネクタ 234"/>
            <p:cNvCxnSpPr/>
            <p:nvPr/>
          </p:nvCxnSpPr>
          <p:spPr>
            <a:xfrm>
              <a:off x="6483350" y="2755900"/>
              <a:ext cx="2921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6" name="直線コネクタ 235"/>
            <p:cNvCxnSpPr>
              <a:stCxn id="230" idx="3"/>
              <a:endCxn id="231" idx="1"/>
            </p:cNvCxnSpPr>
            <p:nvPr/>
          </p:nvCxnSpPr>
          <p:spPr>
            <a:xfrm>
              <a:off x="6483350" y="321310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7" name="直線コネクタ 236"/>
            <p:cNvCxnSpPr>
              <a:stCxn id="222" idx="3"/>
              <a:endCxn id="228" idx="1"/>
            </p:cNvCxnSpPr>
            <p:nvPr/>
          </p:nvCxnSpPr>
          <p:spPr>
            <a:xfrm>
              <a:off x="6483350" y="370840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8" name="直線コネクタ 237"/>
            <p:cNvCxnSpPr>
              <a:endCxn id="229" idx="1"/>
            </p:cNvCxnSpPr>
            <p:nvPr/>
          </p:nvCxnSpPr>
          <p:spPr>
            <a:xfrm>
              <a:off x="7054850" y="2755900"/>
              <a:ext cx="3302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9" name="直線コネクタ 238"/>
            <p:cNvCxnSpPr>
              <a:stCxn id="229" idx="1"/>
              <a:endCxn id="228" idx="3"/>
            </p:cNvCxnSpPr>
            <p:nvPr/>
          </p:nvCxnSpPr>
          <p:spPr>
            <a:xfrm flipH="1">
              <a:off x="7054850" y="321310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0" name="直線コネクタ 239"/>
            <p:cNvCxnSpPr>
              <a:stCxn id="229" idx="1"/>
              <a:endCxn id="231" idx="3"/>
            </p:cNvCxnSpPr>
            <p:nvPr/>
          </p:nvCxnSpPr>
          <p:spPr>
            <a:xfrm flipH="1">
              <a:off x="7054850" y="321310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42" name="円/楕円 241"/>
            <p:cNvSpPr/>
            <p:nvPr/>
          </p:nvSpPr>
          <p:spPr>
            <a:xfrm>
              <a:off x="5549900" y="1873250"/>
              <a:ext cx="2197100" cy="1422400"/>
            </a:xfrm>
            <a:prstGeom prst="ellipse">
              <a:avLst/>
            </a:prstGeom>
            <a:solidFill>
              <a:srgbClr val="008000">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3" name="正方形/長方形 242"/>
            <p:cNvSpPr/>
            <p:nvPr/>
          </p:nvSpPr>
          <p:spPr>
            <a:xfrm>
              <a:off x="55943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4" name="正方形/長方形 243"/>
            <p:cNvSpPr/>
            <p:nvPr/>
          </p:nvSpPr>
          <p:spPr>
            <a:xfrm>
              <a:off x="6203950" y="19558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6" name="正方形/長方形 245"/>
            <p:cNvSpPr/>
            <p:nvPr/>
          </p:nvSpPr>
          <p:spPr>
            <a:xfrm>
              <a:off x="6191250" y="28511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7" name="正方形/長方形 246"/>
            <p:cNvSpPr/>
            <p:nvPr/>
          </p:nvSpPr>
          <p:spPr>
            <a:xfrm>
              <a:off x="6775450" y="19558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8" name="正方形/長方形 247"/>
            <p:cNvSpPr/>
            <p:nvPr/>
          </p:nvSpPr>
          <p:spPr>
            <a:xfrm>
              <a:off x="6762750" y="28511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9" name="正方形/長方形 248"/>
            <p:cNvSpPr/>
            <p:nvPr/>
          </p:nvSpPr>
          <p:spPr>
            <a:xfrm>
              <a:off x="73977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0" name="正方形/長方形 249"/>
            <p:cNvSpPr/>
            <p:nvPr/>
          </p:nvSpPr>
          <p:spPr>
            <a:xfrm>
              <a:off x="62039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4" name="正方形/長方形 253"/>
            <p:cNvSpPr/>
            <p:nvPr/>
          </p:nvSpPr>
          <p:spPr>
            <a:xfrm>
              <a:off x="67754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5" name="直線コネクタ 254"/>
            <p:cNvCxnSpPr>
              <a:stCxn id="244" idx="1"/>
              <a:endCxn id="243" idx="3"/>
            </p:cNvCxnSpPr>
            <p:nvPr/>
          </p:nvCxnSpPr>
          <p:spPr>
            <a:xfrm flipH="1">
              <a:off x="5886450" y="20764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6" name="直線コネクタ 255"/>
            <p:cNvCxnSpPr>
              <a:stCxn id="246" idx="1"/>
              <a:endCxn id="243" idx="3"/>
            </p:cNvCxnSpPr>
            <p:nvPr/>
          </p:nvCxnSpPr>
          <p:spPr>
            <a:xfrm flipH="1" flipV="1">
              <a:off x="5886450" y="2571750"/>
              <a:ext cx="304800" cy="40005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7" name="直線コネクタ 256"/>
            <p:cNvCxnSpPr>
              <a:stCxn id="250" idx="1"/>
              <a:endCxn id="243" idx="3"/>
            </p:cNvCxnSpPr>
            <p:nvPr/>
          </p:nvCxnSpPr>
          <p:spPr>
            <a:xfrm flipH="1">
              <a:off x="5886450" y="25717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8" name="直線コネクタ 257"/>
            <p:cNvCxnSpPr>
              <a:stCxn id="244" idx="3"/>
              <a:endCxn id="247" idx="1"/>
            </p:cNvCxnSpPr>
            <p:nvPr/>
          </p:nvCxnSpPr>
          <p:spPr>
            <a:xfrm>
              <a:off x="6496050" y="20764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9" name="直線コネクタ 258"/>
            <p:cNvCxnSpPr>
              <a:stCxn id="250" idx="3"/>
              <a:endCxn id="254" idx="1"/>
            </p:cNvCxnSpPr>
            <p:nvPr/>
          </p:nvCxnSpPr>
          <p:spPr>
            <a:xfrm>
              <a:off x="6496050" y="2571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0" name="直線コネクタ 259"/>
            <p:cNvCxnSpPr/>
            <p:nvPr/>
          </p:nvCxnSpPr>
          <p:spPr>
            <a:xfrm>
              <a:off x="6483350" y="2937936"/>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1" name="直線コネクタ 260"/>
            <p:cNvCxnSpPr>
              <a:stCxn id="247" idx="3"/>
              <a:endCxn id="249" idx="1"/>
            </p:cNvCxnSpPr>
            <p:nvPr/>
          </p:nvCxnSpPr>
          <p:spPr>
            <a:xfrm>
              <a:off x="7067550" y="20764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2" name="直線コネクタ 261"/>
            <p:cNvCxnSpPr>
              <a:stCxn id="249" idx="1"/>
              <a:endCxn id="248" idx="3"/>
            </p:cNvCxnSpPr>
            <p:nvPr/>
          </p:nvCxnSpPr>
          <p:spPr>
            <a:xfrm flipH="1">
              <a:off x="7054850" y="2571750"/>
              <a:ext cx="342900" cy="40005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3" name="直線コネクタ 262"/>
            <p:cNvCxnSpPr>
              <a:stCxn id="249" idx="1"/>
              <a:endCxn id="254" idx="3"/>
            </p:cNvCxnSpPr>
            <p:nvPr/>
          </p:nvCxnSpPr>
          <p:spPr>
            <a:xfrm flipH="1">
              <a:off x="7067550" y="25717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65" name="円/楕円 264"/>
            <p:cNvSpPr/>
            <p:nvPr/>
          </p:nvSpPr>
          <p:spPr>
            <a:xfrm>
              <a:off x="5549900" y="1204386"/>
              <a:ext cx="2197100" cy="1422400"/>
            </a:xfrm>
            <a:prstGeom prst="ellipse">
              <a:avLst/>
            </a:prstGeom>
            <a:solidFill>
              <a:srgbClr val="3366FF">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6" name="正方形/長方形 265"/>
            <p:cNvSpPr/>
            <p:nvPr/>
          </p:nvSpPr>
          <p:spPr>
            <a:xfrm>
              <a:off x="55943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7" name="正方形/長方形 266"/>
            <p:cNvSpPr/>
            <p:nvPr/>
          </p:nvSpPr>
          <p:spPr>
            <a:xfrm>
              <a:off x="6203950" y="12996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8" name="正方形/長方形 267"/>
            <p:cNvSpPr/>
            <p:nvPr/>
          </p:nvSpPr>
          <p:spPr>
            <a:xfrm>
              <a:off x="6203950" y="22902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9" name="正方形/長方形 268"/>
            <p:cNvSpPr/>
            <p:nvPr/>
          </p:nvSpPr>
          <p:spPr>
            <a:xfrm>
              <a:off x="6775450" y="12996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0" name="正方形/長方形 269"/>
            <p:cNvSpPr/>
            <p:nvPr/>
          </p:nvSpPr>
          <p:spPr>
            <a:xfrm>
              <a:off x="6775450" y="22902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1" name="正方形/長方形 270"/>
            <p:cNvSpPr/>
            <p:nvPr/>
          </p:nvSpPr>
          <p:spPr>
            <a:xfrm>
              <a:off x="73977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2" name="正方形/長方形 271"/>
            <p:cNvSpPr/>
            <p:nvPr/>
          </p:nvSpPr>
          <p:spPr>
            <a:xfrm>
              <a:off x="62039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3" name="正方形/長方形 272"/>
            <p:cNvSpPr/>
            <p:nvPr/>
          </p:nvSpPr>
          <p:spPr>
            <a:xfrm>
              <a:off x="67754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4" name="直線コネクタ 273"/>
            <p:cNvCxnSpPr>
              <a:stCxn id="267" idx="1"/>
              <a:endCxn id="266" idx="3"/>
            </p:cNvCxnSpPr>
            <p:nvPr/>
          </p:nvCxnSpPr>
          <p:spPr>
            <a:xfrm flipH="1">
              <a:off x="5886450" y="1420288"/>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5" name="直線コネクタ 274"/>
            <p:cNvCxnSpPr>
              <a:stCxn id="268" idx="1"/>
              <a:endCxn id="266" idx="3"/>
            </p:cNvCxnSpPr>
            <p:nvPr/>
          </p:nvCxnSpPr>
          <p:spPr>
            <a:xfrm flipH="1" flipV="1">
              <a:off x="5886450" y="1915588"/>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6" name="直線コネクタ 275"/>
            <p:cNvCxnSpPr>
              <a:stCxn id="272" idx="1"/>
              <a:endCxn id="266" idx="3"/>
            </p:cNvCxnSpPr>
            <p:nvPr/>
          </p:nvCxnSpPr>
          <p:spPr>
            <a:xfrm flipH="1">
              <a:off x="5886450" y="1915588"/>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7" name="直線コネクタ 276"/>
            <p:cNvCxnSpPr>
              <a:stCxn id="267" idx="3"/>
              <a:endCxn id="269" idx="1"/>
            </p:cNvCxnSpPr>
            <p:nvPr/>
          </p:nvCxnSpPr>
          <p:spPr>
            <a:xfrm>
              <a:off x="6496050" y="1420288"/>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8" name="直線コネクタ 277"/>
            <p:cNvCxnSpPr>
              <a:stCxn id="272" idx="3"/>
              <a:endCxn id="273" idx="1"/>
            </p:cNvCxnSpPr>
            <p:nvPr/>
          </p:nvCxnSpPr>
          <p:spPr>
            <a:xfrm>
              <a:off x="6496050" y="1915588"/>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9" name="直線コネクタ 278"/>
            <p:cNvCxnSpPr>
              <a:stCxn id="268" idx="3"/>
              <a:endCxn id="270" idx="1"/>
            </p:cNvCxnSpPr>
            <p:nvPr/>
          </p:nvCxnSpPr>
          <p:spPr>
            <a:xfrm>
              <a:off x="6496050" y="2410888"/>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0" name="直線コネクタ 279"/>
            <p:cNvCxnSpPr>
              <a:stCxn id="269" idx="3"/>
              <a:endCxn id="271" idx="1"/>
            </p:cNvCxnSpPr>
            <p:nvPr/>
          </p:nvCxnSpPr>
          <p:spPr>
            <a:xfrm>
              <a:off x="7067550" y="1420288"/>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1" name="直線コネクタ 280"/>
            <p:cNvCxnSpPr>
              <a:stCxn id="271" idx="1"/>
              <a:endCxn id="270" idx="3"/>
            </p:cNvCxnSpPr>
            <p:nvPr/>
          </p:nvCxnSpPr>
          <p:spPr>
            <a:xfrm flipH="1">
              <a:off x="7067550" y="1915588"/>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2" name="直線コネクタ 281"/>
            <p:cNvCxnSpPr>
              <a:stCxn id="271" idx="1"/>
              <a:endCxn id="273" idx="3"/>
            </p:cNvCxnSpPr>
            <p:nvPr/>
          </p:nvCxnSpPr>
          <p:spPr>
            <a:xfrm flipH="1">
              <a:off x="7067550" y="1915588"/>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nvGrpSpPr>
            <p:cNvPr id="283" name="図形グループ 282"/>
            <p:cNvGrpSpPr/>
            <p:nvPr/>
          </p:nvGrpSpPr>
          <p:grpSpPr>
            <a:xfrm>
              <a:off x="5549900" y="4216711"/>
              <a:ext cx="2197100" cy="1422400"/>
              <a:chOff x="1397000" y="2749550"/>
              <a:chExt cx="2197100" cy="1422400"/>
            </a:xfrm>
          </p:grpSpPr>
          <p:sp>
            <p:nvSpPr>
              <p:cNvPr id="284" name="円/楕円 283"/>
              <p:cNvSpPr/>
              <p:nvPr/>
            </p:nvSpPr>
            <p:spPr>
              <a:xfrm>
                <a:off x="1397000" y="2749550"/>
                <a:ext cx="2197100" cy="1422400"/>
              </a:xfrm>
              <a:prstGeom prst="ellipse">
                <a:avLst/>
              </a:prstGeom>
              <a:solidFill>
                <a:srgbClr val="FF6666">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5" name="正方形/長方形 284"/>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6" name="正方形/長方形 285"/>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7" name="正方形/長方形 286"/>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8" name="正方形/長方形 287"/>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9" name="正方形/長方形 288"/>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0" name="正方形/長方形 289"/>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1" name="正方形/長方形 290"/>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2" name="正方形/長方形 291"/>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3" name="直線コネクタ 292"/>
              <p:cNvCxnSpPr>
                <a:stCxn id="286" idx="1"/>
                <a:endCxn id="285"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4" name="直線コネクタ 293"/>
              <p:cNvCxnSpPr>
                <a:stCxn id="287" idx="1"/>
                <a:endCxn id="285"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5" name="直線コネクタ 294"/>
              <p:cNvCxnSpPr>
                <a:stCxn id="291" idx="1"/>
                <a:endCxn id="285"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6" name="直線コネクタ 295"/>
              <p:cNvCxnSpPr>
                <a:stCxn id="286" idx="3"/>
                <a:endCxn id="288"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7" name="直線コネクタ 296"/>
              <p:cNvCxnSpPr>
                <a:stCxn id="291" idx="3"/>
                <a:endCxn id="292"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8" name="直線コネクタ 297"/>
              <p:cNvCxnSpPr>
                <a:stCxn id="287" idx="3"/>
                <a:endCxn id="289"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9" name="直線コネクタ 298"/>
              <p:cNvCxnSpPr>
                <a:stCxn id="288" idx="3"/>
                <a:endCxn id="290"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0" name="直線コネクタ 299"/>
              <p:cNvCxnSpPr>
                <a:stCxn id="290" idx="1"/>
                <a:endCxn id="289"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1" name="直線コネクタ 300"/>
              <p:cNvCxnSpPr>
                <a:stCxn id="290" idx="1"/>
                <a:endCxn id="292"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302" name="図形グループ 301"/>
            <p:cNvGrpSpPr/>
            <p:nvPr/>
          </p:nvGrpSpPr>
          <p:grpSpPr>
            <a:xfrm>
              <a:off x="4857991" y="4229411"/>
              <a:ext cx="494818" cy="531668"/>
              <a:chOff x="2667295" y="1059799"/>
              <a:chExt cx="681672" cy="722281"/>
            </a:xfrm>
          </p:grpSpPr>
          <p:sp>
            <p:nvSpPr>
              <p:cNvPr id="303" name="角丸四角形 30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304" name="図 30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48" name="上矢印 47"/>
            <p:cNvSpPr/>
            <p:nvPr/>
          </p:nvSpPr>
          <p:spPr>
            <a:xfrm>
              <a:off x="5886450" y="3867150"/>
              <a:ext cx="1504950" cy="343055"/>
            </a:xfrm>
            <a:prstGeom prst="upArrow">
              <a:avLst>
                <a:gd name="adj1" fmla="val 68333"/>
                <a:gd name="adj2" fmla="val 50000"/>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仮想化</a:t>
              </a:r>
              <a:endParaRPr kumimoji="1" lang="ja-JP" altLang="en-US" sz="1000" dirty="0">
                <a:solidFill>
                  <a:srgbClr val="FFFFFF"/>
                </a:solidFill>
                <a:latin typeface="ＭＳ Ｐゴシック"/>
                <a:ea typeface="ＭＳ Ｐゴシック"/>
                <a:cs typeface="ＭＳ Ｐゴシック"/>
              </a:endParaRPr>
            </a:p>
          </p:txBody>
        </p:sp>
        <p:sp>
          <p:nvSpPr>
            <p:cNvPr id="311" name="ホームベース 310"/>
            <p:cNvSpPr/>
            <p:nvPr/>
          </p:nvSpPr>
          <p:spPr>
            <a:xfrm flipH="1">
              <a:off x="7734300" y="1651000"/>
              <a:ext cx="882650" cy="514350"/>
            </a:xfrm>
            <a:prstGeom prst="homePlate">
              <a:avLst>
                <a:gd name="adj" fmla="val 26543"/>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仮想</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A</a:t>
              </a:r>
              <a:endParaRPr kumimoji="1" lang="ja-JP" altLang="en-US" sz="1200" dirty="0">
                <a:solidFill>
                  <a:srgbClr val="FFFFFF"/>
                </a:solidFill>
                <a:latin typeface="ＭＳ Ｐゴシック"/>
                <a:ea typeface="ＭＳ Ｐゴシック"/>
                <a:cs typeface="ＭＳ Ｐゴシック"/>
              </a:endParaRPr>
            </a:p>
          </p:txBody>
        </p:sp>
        <p:sp>
          <p:nvSpPr>
            <p:cNvPr id="312" name="ホームベース 311"/>
            <p:cNvSpPr/>
            <p:nvPr/>
          </p:nvSpPr>
          <p:spPr>
            <a:xfrm flipH="1">
              <a:off x="7734300" y="2314575"/>
              <a:ext cx="882650" cy="514350"/>
            </a:xfrm>
            <a:prstGeom prst="homePlate">
              <a:avLst>
                <a:gd name="adj" fmla="val 26543"/>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仮想</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B</a:t>
              </a:r>
              <a:endParaRPr kumimoji="1" lang="ja-JP" altLang="en-US" sz="1200" dirty="0">
                <a:solidFill>
                  <a:srgbClr val="FFFFFF"/>
                </a:solidFill>
                <a:latin typeface="ＭＳ Ｐゴシック"/>
                <a:ea typeface="ＭＳ Ｐゴシック"/>
                <a:cs typeface="ＭＳ Ｐゴシック"/>
              </a:endParaRPr>
            </a:p>
          </p:txBody>
        </p:sp>
        <p:sp>
          <p:nvSpPr>
            <p:cNvPr id="313" name="ホームベース 312"/>
            <p:cNvSpPr/>
            <p:nvPr/>
          </p:nvSpPr>
          <p:spPr>
            <a:xfrm flipH="1">
              <a:off x="7747000" y="2979522"/>
              <a:ext cx="882650" cy="514350"/>
            </a:xfrm>
            <a:prstGeom prst="homePlate">
              <a:avLst>
                <a:gd name="adj" fmla="val 26543"/>
              </a:avLst>
            </a:prstGeom>
            <a:solidFill>
              <a:srgbClr val="CC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仮想</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C</a:t>
              </a:r>
              <a:endParaRPr kumimoji="1" lang="ja-JP" altLang="en-US" sz="1200" dirty="0">
                <a:solidFill>
                  <a:srgbClr val="FFFFFF"/>
                </a:solidFill>
                <a:latin typeface="ＭＳ Ｐゴシック"/>
                <a:ea typeface="ＭＳ Ｐゴシック"/>
                <a:cs typeface="ＭＳ Ｐゴシック"/>
              </a:endParaRPr>
            </a:p>
          </p:txBody>
        </p:sp>
        <p:sp>
          <p:nvSpPr>
            <p:cNvPr id="314" name="ホームベース 313"/>
            <p:cNvSpPr/>
            <p:nvPr/>
          </p:nvSpPr>
          <p:spPr>
            <a:xfrm flipH="1">
              <a:off x="7759700" y="4658036"/>
              <a:ext cx="882650" cy="514350"/>
            </a:xfrm>
            <a:prstGeom prst="homePlate">
              <a:avLst>
                <a:gd name="adj" fmla="val 26543"/>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物理</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p:txBody>
        </p:sp>
        <p:sp>
          <p:nvSpPr>
            <p:cNvPr id="62" name="右矢印 61"/>
            <p:cNvSpPr/>
            <p:nvPr/>
          </p:nvSpPr>
          <p:spPr>
            <a:xfrm>
              <a:off x="5403850" y="4305611"/>
              <a:ext cx="577850" cy="352425"/>
            </a:xfrm>
            <a:prstGeom prst="right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テキスト ボックス 62"/>
            <p:cNvSpPr txBox="1"/>
            <p:nvPr/>
          </p:nvSpPr>
          <p:spPr>
            <a:xfrm>
              <a:off x="4666818" y="4742340"/>
              <a:ext cx="800219" cy="276999"/>
            </a:xfrm>
            <a:prstGeom prst="rect">
              <a:avLst/>
            </a:prstGeom>
            <a:noFill/>
          </p:spPr>
          <p:txBody>
            <a:bodyPr wrap="none" rtlCol="0">
              <a:spAutoFit/>
            </a:bodyPr>
            <a:lstStyle/>
            <a:p>
              <a:r>
                <a:rPr lang="ja-JP" altLang="en-US" sz="1200" dirty="0" smtClean="0"/>
                <a:t>集中</a:t>
              </a:r>
              <a:r>
                <a:rPr kumimoji="1" lang="ja-JP" altLang="en-US" sz="1200" dirty="0" smtClean="0"/>
                <a:t>制御</a:t>
              </a:r>
              <a:endParaRPr kumimoji="1" lang="ja-JP" altLang="en-US" sz="1200" dirty="0"/>
            </a:p>
          </p:txBody>
        </p:sp>
        <p:sp>
          <p:nvSpPr>
            <p:cNvPr id="325" name="テキスト ボックス 324"/>
            <p:cNvSpPr txBox="1"/>
            <p:nvPr/>
          </p:nvSpPr>
          <p:spPr>
            <a:xfrm>
              <a:off x="4892300" y="820240"/>
              <a:ext cx="3499613" cy="369332"/>
            </a:xfrm>
            <a:prstGeom prst="rect">
              <a:avLst/>
            </a:prstGeom>
            <a:noFill/>
          </p:spPr>
          <p:txBody>
            <a:bodyPr wrap="none" rtlCol="0">
              <a:spAutoFit/>
            </a:bodyPr>
            <a:lstStyle/>
            <a:p>
              <a:pPr algn="ctr"/>
              <a:r>
                <a:rPr kumimoji="1" lang="en-US" altLang="ja-JP" dirty="0" smtClean="0">
                  <a:solidFill>
                    <a:srgbClr val="0000FF"/>
                  </a:solidFill>
                </a:rPr>
                <a:t>SDN(Software Defined Networking) </a:t>
              </a:r>
              <a:endParaRPr kumimoji="1" lang="ja-JP" altLang="en-US" dirty="0">
                <a:solidFill>
                  <a:srgbClr val="0000FF"/>
                </a:solidFill>
              </a:endParaRPr>
            </a:p>
          </p:txBody>
        </p:sp>
      </p:grpSp>
    </p:spTree>
    <p:extLst>
      <p:ext uri="{BB962C8B-B14F-4D97-AF65-F5344CB8AC3E}">
        <p14:creationId xmlns:p14="http://schemas.microsoft.com/office/powerpoint/2010/main" val="18505697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chemeClr val="bg1"/>
                </a:solidFill>
                <a:latin typeface="Arial" pitchFamily="34" charset="0"/>
                <a:ea typeface="HGP創英角ｺﾞｼｯｸUB" pitchFamily="50" charset="-128"/>
                <a:cs typeface="Arial" pitchFamily="34" charset="0"/>
              </a:rPr>
              <a:t>サーバーの仮想化</a:t>
            </a:r>
            <a:endParaRPr lang="en-US" altLang="ja-JP" sz="2400" dirty="0">
              <a:solidFill>
                <a:schemeClr val="bg1"/>
              </a:solidFill>
              <a:latin typeface="Arial" pitchFamily="34" charset="0"/>
              <a:ea typeface="HGP創英角ｺﾞｼｯｸUB" pitchFamily="50" charset="-128"/>
              <a:cs typeface="Arial" pitchFamily="34" charset="0"/>
            </a:endParaRPr>
          </a:p>
          <a:p>
            <a:pPr algn="r"/>
            <a:r>
              <a:rPr lang="ja-JP" altLang="en-US" sz="2400" dirty="0">
                <a:solidFill>
                  <a:schemeClr val="bg1"/>
                </a:solidFill>
                <a:latin typeface="Arial" pitchFamily="34" charset="0"/>
                <a:ea typeface="HGP創英角ｺﾞｼｯｸUB" pitchFamily="50" charset="-128"/>
                <a:cs typeface="Arial" pitchFamily="34" charset="0"/>
              </a:rPr>
              <a:t>そのメリットと課題</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5655947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ChangeArrowheads="1"/>
          </p:cNvSpPr>
          <p:nvPr>
            <p:ph type="title"/>
          </p:nvPr>
        </p:nvSpPr>
        <p:spPr>
          <a:xfrm>
            <a:off x="152400" y="152400"/>
            <a:ext cx="8991600" cy="533400"/>
          </a:xfrm>
        </p:spPr>
        <p:txBody>
          <a:bodyPr/>
          <a:lstStyle/>
          <a:p>
            <a:r>
              <a:rPr lang="ja-JP" altLang="en-US" sz="2800" dirty="0" smtClean="0">
                <a:ea typeface="ＭＳ Ｐゴシック" pitchFamily="50" charset="-128"/>
              </a:rPr>
              <a:t>サーバー</a:t>
            </a:r>
            <a:r>
              <a:rPr lang="ja-JP" altLang="en-US" sz="2800" dirty="0">
                <a:ea typeface="ＭＳ Ｐゴシック" pitchFamily="50" charset="-128"/>
              </a:rPr>
              <a:t>の仮想化</a:t>
            </a:r>
            <a:r>
              <a:rPr lang="ja-JP" altLang="en-US" sz="2800" dirty="0" smtClean="0">
                <a:ea typeface="ＭＳ Ｐゴシック" pitchFamily="50" charset="-128"/>
              </a:rPr>
              <a:t>／物理的</a:t>
            </a:r>
            <a:r>
              <a:rPr lang="ja-JP" altLang="en-US" sz="2800" dirty="0">
                <a:ea typeface="ＭＳ Ｐゴシック" pitchFamily="50" charset="-128"/>
              </a:rPr>
              <a:t>資源の</a:t>
            </a:r>
            <a:r>
              <a:rPr lang="ja-JP" altLang="en-US" sz="2800" dirty="0" smtClean="0">
                <a:ea typeface="ＭＳ Ｐゴシック" pitchFamily="50" charset="-128"/>
              </a:rPr>
              <a:t>削減</a:t>
            </a:r>
            <a:endParaRPr lang="ja-JP" altLang="en-US" sz="2800" dirty="0">
              <a:ea typeface="ＭＳ Ｐゴシック" pitchFamily="50" charset="-128"/>
            </a:endParaRPr>
          </a:p>
        </p:txBody>
      </p:sp>
      <p:sp>
        <p:nvSpPr>
          <p:cNvPr id="769027" name="AutoShape 3"/>
          <p:cNvSpPr>
            <a:spLocks noChangeArrowheads="1"/>
          </p:cNvSpPr>
          <p:nvPr/>
        </p:nvSpPr>
        <p:spPr bwMode="auto">
          <a:xfrm>
            <a:off x="388938" y="1080750"/>
            <a:ext cx="4191000" cy="5257800"/>
          </a:xfrm>
          <a:prstGeom prst="roundRect">
            <a:avLst>
              <a:gd name="adj" fmla="val 3472"/>
            </a:avLst>
          </a:prstGeom>
          <a:solidFill>
            <a:schemeClr val="bg1"/>
          </a:solidFill>
          <a:ln w="38100" algn="ctr">
            <a:solidFill>
              <a:srgbClr val="4168A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507" name="角丸四角形 2"/>
          <p:cNvSpPr>
            <a:spLocks noChangeArrowheads="1"/>
          </p:cNvSpPr>
          <p:nvPr/>
        </p:nvSpPr>
        <p:spPr bwMode="auto">
          <a:xfrm>
            <a:off x="657670" y="1580797"/>
            <a:ext cx="856810" cy="1928813"/>
          </a:xfrm>
          <a:prstGeom prst="roundRect">
            <a:avLst>
              <a:gd name="adj" fmla="val 16667"/>
            </a:avLst>
          </a:prstGeom>
          <a:solidFill>
            <a:srgbClr val="4168A7"/>
          </a:solidFill>
          <a:ln w="38100" algn="ctr">
            <a:noFill/>
            <a:round/>
            <a:headEnd/>
            <a:tailEnd/>
          </a:ln>
          <a:scene3d>
            <a:camera prst="orthographicFront"/>
            <a:lightRig rig="threePt" dir="t"/>
          </a:scene3d>
          <a:sp3d>
            <a:bevelT/>
          </a:sp3d>
        </p:spPr>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09" name="角丸四角形 4"/>
          <p:cNvSpPr>
            <a:spLocks noChangeArrowheads="1"/>
          </p:cNvSpPr>
          <p:nvPr/>
        </p:nvSpPr>
        <p:spPr bwMode="auto">
          <a:xfrm>
            <a:off x="1575473" y="1580797"/>
            <a:ext cx="856810" cy="1928813"/>
          </a:xfrm>
          <a:prstGeom prst="roundRect">
            <a:avLst>
              <a:gd name="adj" fmla="val 16667"/>
            </a:avLst>
          </a:prstGeom>
          <a:solidFill>
            <a:srgbClr val="4168A7"/>
          </a:solidFill>
          <a:ln w="38100" algn="ctr">
            <a:noFill/>
            <a:round/>
            <a:headEnd/>
            <a:tailEnd/>
          </a:ln>
          <a:scene3d>
            <a:camera prst="orthographicFront"/>
            <a:lightRig rig="threePt" dir="t"/>
          </a:scene3d>
          <a:sp3d>
            <a:bevelT/>
          </a:sp3d>
        </p:spPr>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11" name="角丸四角形 6"/>
          <p:cNvSpPr>
            <a:spLocks noChangeArrowheads="1"/>
          </p:cNvSpPr>
          <p:nvPr/>
        </p:nvSpPr>
        <p:spPr bwMode="auto">
          <a:xfrm>
            <a:off x="2493275" y="1580797"/>
            <a:ext cx="856810" cy="1928813"/>
          </a:xfrm>
          <a:prstGeom prst="roundRect">
            <a:avLst>
              <a:gd name="adj" fmla="val 16667"/>
            </a:avLst>
          </a:prstGeom>
          <a:solidFill>
            <a:srgbClr val="4168A7"/>
          </a:solidFill>
          <a:ln w="38100" algn="ctr">
            <a:noFill/>
            <a:round/>
            <a:headEnd/>
            <a:tailEnd/>
          </a:ln>
          <a:scene3d>
            <a:camera prst="orthographicFront"/>
            <a:lightRig rig="threePt" dir="t"/>
          </a:scene3d>
          <a:sp3d>
            <a:bevelT/>
          </a:sp3d>
        </p:spPr>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13" name="角丸四角形 8"/>
          <p:cNvSpPr>
            <a:spLocks noChangeArrowheads="1"/>
          </p:cNvSpPr>
          <p:nvPr/>
        </p:nvSpPr>
        <p:spPr bwMode="auto">
          <a:xfrm>
            <a:off x="3410168" y="1580797"/>
            <a:ext cx="856810" cy="1928813"/>
          </a:xfrm>
          <a:prstGeom prst="roundRect">
            <a:avLst>
              <a:gd name="adj" fmla="val 16667"/>
            </a:avLst>
          </a:prstGeom>
          <a:solidFill>
            <a:srgbClr val="4168A7"/>
          </a:solidFill>
          <a:ln w="38100" algn="ctr">
            <a:noFill/>
            <a:round/>
            <a:headEnd/>
            <a:tailEnd/>
          </a:ln>
          <a:scene3d>
            <a:camera prst="orthographicFront"/>
            <a:lightRig rig="threePt" dir="t"/>
          </a:scene3d>
          <a:sp3d>
            <a:bevelT/>
          </a:sp3d>
        </p:spPr>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08" name="角丸四角形 3"/>
          <p:cNvSpPr>
            <a:spLocks noChangeArrowheads="1"/>
          </p:cNvSpPr>
          <p:nvPr/>
        </p:nvSpPr>
        <p:spPr bwMode="auto">
          <a:xfrm>
            <a:off x="718193" y="2795249"/>
            <a:ext cx="734131" cy="642938"/>
          </a:xfrm>
          <a:prstGeom prst="roundRect">
            <a:avLst>
              <a:gd name="adj" fmla="val 16667"/>
            </a:avLst>
          </a:prstGeom>
          <a:solidFill>
            <a:srgbClr val="FF9933"/>
          </a:solidFill>
          <a:ln w="38100" algn="ctr">
            <a:noFill/>
            <a:round/>
            <a:headEnd/>
            <a:tailEnd/>
          </a:ln>
          <a:scene3d>
            <a:camera prst="orthographicFront"/>
            <a:lightRig rig="threePt" dir="t"/>
          </a:scene3d>
          <a:sp3d>
            <a:bevelT/>
          </a:sp3d>
        </p:spPr>
        <p:txBody>
          <a:bodyPr anchor="ctr"/>
          <a:lstStyle/>
          <a:p>
            <a:pPr algn="ctr">
              <a:defRPr/>
            </a:pPr>
            <a:r>
              <a:rPr lang="en-US" altLang="ja-JP" sz="1200" dirty="0" smtClean="0">
                <a:solidFill>
                  <a:srgbClr val="FFFFFF"/>
                </a:solidFill>
                <a:effectLst>
                  <a:glow rad="63500">
                    <a:schemeClr val="accent3">
                      <a:satMod val="175000"/>
                      <a:alpha val="40000"/>
                    </a:schemeClr>
                  </a:glow>
                </a:effectLst>
                <a:latin typeface="Arial" pitchFamily="34" charset="0"/>
                <a:ea typeface="HGP創英角ｺﾞｼｯｸUB" pitchFamily="50" charset="-128"/>
                <a:cs typeface="Arial" pitchFamily="34" charset="0"/>
              </a:rPr>
              <a:t>CPU</a:t>
            </a:r>
          </a:p>
          <a:p>
            <a:pPr algn="ctr">
              <a:defRPr/>
            </a:pPr>
            <a:r>
              <a:rPr lang="ja-JP" altLang="en-US" sz="1200" dirty="0" smtClean="0">
                <a:solidFill>
                  <a:srgbClr val="FFFFFF"/>
                </a:solidFill>
                <a:effectLst>
                  <a:glow rad="63500">
                    <a:schemeClr val="accent3">
                      <a:satMod val="175000"/>
                      <a:alpha val="40000"/>
                    </a:schemeClr>
                  </a:glow>
                </a:effectLst>
                <a:latin typeface="Arial" pitchFamily="34" charset="0"/>
                <a:ea typeface="HGP創英角ｺﾞｼｯｸUB" pitchFamily="50" charset="-128"/>
                <a:cs typeface="Arial" pitchFamily="34" charset="0"/>
              </a:rPr>
              <a:t>使用率</a:t>
            </a:r>
            <a:endParaRPr lang="ja-JP" altLang="en-US" sz="1200" dirty="0">
              <a:solidFill>
                <a:srgbClr val="FFFFFF"/>
              </a:solidFill>
              <a:effectLst>
                <a:glow rad="63500">
                  <a:schemeClr val="accent3">
                    <a:satMod val="175000"/>
                    <a:alpha val="40000"/>
                  </a:schemeClr>
                </a:glow>
              </a:effectLst>
              <a:latin typeface="Arial" pitchFamily="34" charset="0"/>
              <a:ea typeface="HGP創英角ｺﾞｼｯｸUB" pitchFamily="50" charset="-128"/>
              <a:cs typeface="Arial" pitchFamily="34" charset="0"/>
            </a:endParaRPr>
          </a:p>
        </p:txBody>
      </p:sp>
      <p:sp>
        <p:nvSpPr>
          <p:cNvPr id="19" name="角丸四角形 3"/>
          <p:cNvSpPr>
            <a:spLocks noChangeArrowheads="1"/>
          </p:cNvSpPr>
          <p:nvPr/>
        </p:nvSpPr>
        <p:spPr bwMode="auto">
          <a:xfrm>
            <a:off x="3472282" y="2938119"/>
            <a:ext cx="733482" cy="500062"/>
          </a:xfrm>
          <a:prstGeom prst="roundRect">
            <a:avLst>
              <a:gd name="adj" fmla="val 16667"/>
            </a:avLst>
          </a:prstGeom>
          <a:solidFill>
            <a:srgbClr val="FF9933"/>
          </a:solidFill>
          <a:ln w="38100" algn="ctr">
            <a:noFill/>
            <a:round/>
            <a:headEnd/>
            <a:tailEnd/>
          </a:ln>
          <a:scene3d>
            <a:camera prst="orthographicFront"/>
            <a:lightRig rig="threePt" dir="t"/>
          </a:scene3d>
          <a:sp3d>
            <a:bevelT/>
          </a:sp3d>
        </p:spPr>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0" name="角丸四角形 3"/>
          <p:cNvSpPr>
            <a:spLocks noChangeArrowheads="1"/>
          </p:cNvSpPr>
          <p:nvPr/>
        </p:nvSpPr>
        <p:spPr bwMode="auto">
          <a:xfrm>
            <a:off x="1636002" y="3152433"/>
            <a:ext cx="734132" cy="285748"/>
          </a:xfrm>
          <a:prstGeom prst="roundRect">
            <a:avLst>
              <a:gd name="adj" fmla="val 16667"/>
            </a:avLst>
          </a:prstGeom>
          <a:solidFill>
            <a:srgbClr val="FF9933"/>
          </a:solidFill>
          <a:ln w="38100" algn="ctr">
            <a:noFill/>
            <a:round/>
            <a:headEnd/>
            <a:tailEnd/>
          </a:ln>
          <a:scene3d>
            <a:camera prst="orthographicFront"/>
            <a:lightRig rig="threePt" dir="t"/>
          </a:scene3d>
          <a:sp3d>
            <a:bevelT/>
          </a:sp3d>
        </p:spPr>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 name="角丸四角形 3"/>
          <p:cNvSpPr>
            <a:spLocks noChangeArrowheads="1"/>
          </p:cNvSpPr>
          <p:nvPr/>
        </p:nvSpPr>
        <p:spPr bwMode="auto">
          <a:xfrm>
            <a:off x="2554471" y="2652367"/>
            <a:ext cx="733482" cy="785814"/>
          </a:xfrm>
          <a:prstGeom prst="roundRect">
            <a:avLst>
              <a:gd name="adj" fmla="val 11552"/>
            </a:avLst>
          </a:prstGeom>
          <a:solidFill>
            <a:srgbClr val="FF9933"/>
          </a:solidFill>
          <a:ln w="38100" algn="ctr">
            <a:noFill/>
            <a:round/>
            <a:headEnd/>
            <a:tailEnd/>
          </a:ln>
          <a:scene3d>
            <a:camera prst="orthographicFront"/>
            <a:lightRig rig="threePt" dir="t"/>
          </a:scene3d>
          <a:sp3d>
            <a:bevelT/>
          </a:sp3d>
        </p:spPr>
        <p:txBody>
          <a:bodyPr anchor="ctr"/>
          <a:lstStyle/>
          <a:p>
            <a:pPr>
              <a:defRPr/>
            </a:pPr>
            <a:endParaRPr lang="ja-JP" altLang="en-US" sz="1400">
              <a:latin typeface="Arial" pitchFamily="34" charset="0"/>
              <a:ea typeface="HGP創英角ｺﾞｼｯｸUB" pitchFamily="50" charset="-128"/>
              <a:cs typeface="Arial" pitchFamily="34" charset="0"/>
            </a:endParaRPr>
          </a:p>
        </p:txBody>
      </p:sp>
      <p:grpSp>
        <p:nvGrpSpPr>
          <p:cNvPr id="769052" name="Group 28"/>
          <p:cNvGrpSpPr>
            <a:grpSpLocks/>
          </p:cNvGrpSpPr>
          <p:nvPr/>
        </p:nvGrpSpPr>
        <p:grpSpPr bwMode="auto">
          <a:xfrm>
            <a:off x="657225" y="3431839"/>
            <a:ext cx="3181350" cy="2430463"/>
            <a:chOff x="313" y="2345"/>
            <a:chExt cx="2004" cy="1531"/>
          </a:xfrm>
        </p:grpSpPr>
        <p:sp>
          <p:nvSpPr>
            <p:cNvPr id="22" name="角丸四角形 2"/>
            <p:cNvSpPr>
              <a:spLocks noChangeArrowheads="1"/>
            </p:cNvSpPr>
            <p:nvPr/>
          </p:nvSpPr>
          <p:spPr bwMode="auto">
            <a:xfrm>
              <a:off x="313" y="2661"/>
              <a:ext cx="540" cy="1215"/>
            </a:xfrm>
            <a:prstGeom prst="roundRect">
              <a:avLst>
                <a:gd name="adj" fmla="val 16667"/>
              </a:avLst>
            </a:prstGeom>
            <a:solidFill>
              <a:srgbClr val="4168A7"/>
            </a:solidFill>
            <a:ln w="38100" algn="ctr">
              <a:noFill/>
              <a:round/>
              <a:headEnd/>
              <a:tailEnd/>
            </a:ln>
            <a:scene3d>
              <a:camera prst="orthographicFront"/>
              <a:lightRig rig="threePt" dir="t"/>
            </a:scene3d>
            <a:sp3d>
              <a:bevelT/>
            </a:sp3d>
          </p:spPr>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4" name="角丸四角形 4"/>
            <p:cNvSpPr>
              <a:spLocks noChangeArrowheads="1"/>
            </p:cNvSpPr>
            <p:nvPr/>
          </p:nvSpPr>
          <p:spPr bwMode="auto">
            <a:xfrm>
              <a:off x="891" y="2661"/>
              <a:ext cx="540" cy="1215"/>
            </a:xfrm>
            <a:prstGeom prst="roundRect">
              <a:avLst>
                <a:gd name="adj" fmla="val 16667"/>
              </a:avLst>
            </a:prstGeom>
            <a:solidFill>
              <a:srgbClr val="4168A7"/>
            </a:solidFill>
            <a:ln w="38100" algn="ctr">
              <a:noFill/>
              <a:round/>
              <a:headEnd/>
              <a:tailEnd/>
            </a:ln>
            <a:scene3d>
              <a:camera prst="orthographicFront"/>
              <a:lightRig rig="threePt" dir="t"/>
            </a:scene3d>
            <a:sp3d>
              <a:bevelT/>
            </a:sp3d>
          </p:spPr>
          <p:txBody>
            <a:bodyPr anchor="ctr"/>
            <a:lstStyle/>
            <a:p>
              <a:pPr>
                <a:defRPr/>
              </a:pPr>
              <a:endParaRPr lang="ja-JP" altLang="en-US" sz="1400">
                <a:latin typeface="Arial" pitchFamily="34" charset="0"/>
                <a:ea typeface="HGP創英角ｺﾞｼｯｸUB" pitchFamily="50" charset="-128"/>
                <a:cs typeface="Arial" pitchFamily="34" charset="0"/>
              </a:endParaRPr>
            </a:p>
          </p:txBody>
        </p:sp>
        <p:grpSp>
          <p:nvGrpSpPr>
            <p:cNvPr id="769059" name="Group 35"/>
            <p:cNvGrpSpPr>
              <a:grpSpLocks/>
            </p:cNvGrpSpPr>
            <p:nvPr/>
          </p:nvGrpSpPr>
          <p:grpSpPr bwMode="auto">
            <a:xfrm>
              <a:off x="351" y="2345"/>
              <a:ext cx="1966" cy="1486"/>
              <a:chOff x="360" y="2345"/>
              <a:chExt cx="2295" cy="1486"/>
            </a:xfrm>
          </p:grpSpPr>
          <p:sp>
            <p:nvSpPr>
              <p:cNvPr id="23" name="角丸四角形 3"/>
              <p:cNvSpPr>
                <a:spLocks noChangeArrowheads="1"/>
              </p:cNvSpPr>
              <p:nvPr/>
            </p:nvSpPr>
            <p:spPr bwMode="auto">
              <a:xfrm>
                <a:off x="360" y="3426"/>
                <a:ext cx="540" cy="405"/>
              </a:xfrm>
              <a:prstGeom prst="roundRect">
                <a:avLst>
                  <a:gd name="adj" fmla="val 16667"/>
                </a:avLst>
              </a:prstGeom>
              <a:solidFill>
                <a:srgbClr val="FF9933"/>
              </a:solidFill>
              <a:ln w="38100" algn="ctr">
                <a:noFill/>
                <a:round/>
                <a:headEnd/>
                <a:tailEnd/>
              </a:ln>
              <a:scene3d>
                <a:camera prst="orthographicFront"/>
                <a:lightRig rig="threePt" dir="t"/>
              </a:scene3d>
              <a:sp3d>
                <a:bevelT/>
              </a:sp3d>
            </p:spPr>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5" name="角丸四角形 3"/>
              <p:cNvSpPr>
                <a:spLocks noChangeArrowheads="1"/>
              </p:cNvSpPr>
              <p:nvPr/>
            </p:nvSpPr>
            <p:spPr bwMode="auto">
              <a:xfrm>
                <a:off x="1035" y="3516"/>
                <a:ext cx="540" cy="315"/>
              </a:xfrm>
              <a:prstGeom prst="roundRect">
                <a:avLst>
                  <a:gd name="adj" fmla="val 16667"/>
                </a:avLst>
              </a:prstGeom>
              <a:solidFill>
                <a:srgbClr val="FF9933"/>
              </a:solidFill>
              <a:ln w="38100" algn="ctr">
                <a:noFill/>
                <a:round/>
                <a:headEnd/>
                <a:tailEnd/>
              </a:ln>
              <a:scene3d>
                <a:camera prst="orthographicFront"/>
                <a:lightRig rig="threePt" dir="t"/>
              </a:scene3d>
              <a:sp3d>
                <a:bevelT/>
              </a:sp3d>
            </p:spPr>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6" name="角丸四角形 3"/>
              <p:cNvSpPr>
                <a:spLocks noChangeArrowheads="1"/>
              </p:cNvSpPr>
              <p:nvPr/>
            </p:nvSpPr>
            <p:spPr bwMode="auto">
              <a:xfrm>
                <a:off x="360" y="3201"/>
                <a:ext cx="540" cy="180"/>
              </a:xfrm>
              <a:prstGeom prst="roundRect">
                <a:avLst>
                  <a:gd name="adj" fmla="val 16667"/>
                </a:avLst>
              </a:prstGeom>
              <a:solidFill>
                <a:srgbClr val="FF9933"/>
              </a:solidFill>
              <a:ln w="38100" algn="ctr">
                <a:noFill/>
                <a:round/>
                <a:headEnd/>
                <a:tailEnd/>
              </a:ln>
              <a:scene3d>
                <a:camera prst="orthographicFront"/>
                <a:lightRig rig="threePt" dir="t"/>
              </a:scene3d>
              <a:sp3d>
                <a:bevelT/>
              </a:sp3d>
            </p:spPr>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7" name="角丸四角形 3"/>
              <p:cNvSpPr>
                <a:spLocks noChangeArrowheads="1"/>
              </p:cNvSpPr>
              <p:nvPr/>
            </p:nvSpPr>
            <p:spPr bwMode="auto">
              <a:xfrm>
                <a:off x="1035" y="2976"/>
                <a:ext cx="540" cy="495"/>
              </a:xfrm>
              <a:prstGeom prst="roundRect">
                <a:avLst>
                  <a:gd name="adj" fmla="val 10273"/>
                </a:avLst>
              </a:prstGeom>
              <a:solidFill>
                <a:srgbClr val="FF9933"/>
              </a:solidFill>
              <a:ln w="38100" algn="ctr">
                <a:noFill/>
                <a:round/>
                <a:headEnd/>
                <a:tailEnd/>
              </a:ln>
              <a:scene3d>
                <a:camera prst="orthographicFront"/>
                <a:lightRig rig="threePt" dir="t"/>
              </a:scene3d>
              <a:sp3d>
                <a:bevelT/>
              </a:sp3d>
            </p:spPr>
            <p:txBody>
              <a:bodyPr anchor="ctr"/>
              <a:lstStyle/>
              <a:p>
                <a:pPr>
                  <a:defRPr/>
                </a:pPr>
                <a:endParaRPr lang="ja-JP" altLang="en-US" sz="1400">
                  <a:latin typeface="Arial" pitchFamily="34" charset="0"/>
                  <a:ea typeface="HGP創英角ｺﾞｼｯｸUB" pitchFamily="50" charset="-128"/>
                  <a:cs typeface="Arial" pitchFamily="34" charset="0"/>
                </a:endParaRPr>
              </a:p>
            </p:txBody>
          </p:sp>
          <p:cxnSp>
            <p:nvCxnSpPr>
              <p:cNvPr id="11309" name="曲線コネクタ 28"/>
              <p:cNvCxnSpPr>
                <a:cxnSpLocks noChangeShapeType="1"/>
                <a:stCxn id="20" idx="2"/>
                <a:endCxn id="26" idx="0"/>
              </p:cNvCxnSpPr>
              <p:nvPr/>
            </p:nvCxnSpPr>
            <p:spPr bwMode="auto">
              <a:xfrm rot="5400000">
                <a:off x="540" y="2435"/>
                <a:ext cx="856" cy="675"/>
              </a:xfrm>
              <a:prstGeom prst="curvedConnector3">
                <a:avLst>
                  <a:gd name="adj1" fmla="val 50000"/>
                </a:avLst>
              </a:prstGeom>
              <a:noFill/>
              <a:ln w="38100" algn="ctr">
                <a:solidFill>
                  <a:srgbClr val="FFC000"/>
                </a:solidFill>
                <a:prstDash val="sysDot"/>
                <a:round/>
                <a:headEnd/>
                <a:tailEnd type="arrow" w="med" len="med"/>
              </a:ln>
              <a:extLst>
                <a:ext uri="{909E8E84-426E-40dd-AFC4-6F175D3DCCD1}">
                  <a14:hiddenFill xmlns:a14="http://schemas.microsoft.com/office/drawing/2010/main">
                    <a:noFill/>
                  </a14:hiddenFill>
                </a:ext>
              </a:extLst>
            </p:spPr>
          </p:cxnSp>
          <p:cxnSp>
            <p:nvCxnSpPr>
              <p:cNvPr id="11310" name="曲線コネクタ 37"/>
              <p:cNvCxnSpPr>
                <a:cxnSpLocks noChangeShapeType="1"/>
                <a:stCxn id="21" idx="2"/>
                <a:endCxn id="27" idx="0"/>
              </p:cNvCxnSpPr>
              <p:nvPr/>
            </p:nvCxnSpPr>
            <p:spPr bwMode="auto">
              <a:xfrm rot="5400000">
                <a:off x="1327" y="2323"/>
                <a:ext cx="631" cy="675"/>
              </a:xfrm>
              <a:prstGeom prst="curvedConnector3">
                <a:avLst>
                  <a:gd name="adj1" fmla="val 50000"/>
                </a:avLst>
              </a:prstGeom>
              <a:noFill/>
              <a:ln w="38100" algn="ctr">
                <a:solidFill>
                  <a:srgbClr val="FFC000"/>
                </a:solidFill>
                <a:prstDash val="sysDot"/>
                <a:round/>
                <a:headEnd/>
                <a:tailEnd type="arrow" w="med" len="med"/>
              </a:ln>
              <a:extLst>
                <a:ext uri="{909E8E84-426E-40dd-AFC4-6F175D3DCCD1}">
                  <a14:hiddenFill xmlns:a14="http://schemas.microsoft.com/office/drawing/2010/main">
                    <a:noFill/>
                  </a14:hiddenFill>
                </a:ext>
              </a:extLst>
            </p:spPr>
          </p:cxnSp>
          <p:cxnSp>
            <p:nvCxnSpPr>
              <p:cNvPr id="11311" name="曲線コネクタ 40"/>
              <p:cNvCxnSpPr>
                <a:cxnSpLocks noChangeShapeType="1"/>
                <a:stCxn id="19" idx="2"/>
                <a:endCxn id="25" idx="3"/>
              </p:cNvCxnSpPr>
              <p:nvPr/>
            </p:nvCxnSpPr>
            <p:spPr bwMode="auto">
              <a:xfrm rot="5400000">
                <a:off x="1451" y="2469"/>
                <a:ext cx="1328" cy="1080"/>
              </a:xfrm>
              <a:prstGeom prst="curvedConnector2">
                <a:avLst/>
              </a:prstGeom>
              <a:noFill/>
              <a:ln w="38100" algn="ctr">
                <a:solidFill>
                  <a:srgbClr val="FFC000"/>
                </a:solidFill>
                <a:prstDash val="sysDot"/>
                <a:round/>
                <a:headEnd/>
                <a:tailEnd type="arrow" w="med" len="med"/>
              </a:ln>
              <a:extLst>
                <a:ext uri="{909E8E84-426E-40dd-AFC4-6F175D3DCCD1}">
                  <a14:hiddenFill xmlns:a14="http://schemas.microsoft.com/office/drawing/2010/main">
                    <a:noFill/>
                  </a14:hiddenFill>
                </a:ext>
              </a:extLst>
            </p:spPr>
          </p:cxnSp>
          <p:cxnSp>
            <p:nvCxnSpPr>
              <p:cNvPr id="11312" name="曲線コネクタ 43"/>
              <p:cNvCxnSpPr>
                <a:cxnSpLocks noChangeShapeType="1"/>
                <a:stCxn id="21508" idx="2"/>
                <a:endCxn id="23" idx="1"/>
              </p:cNvCxnSpPr>
              <p:nvPr/>
            </p:nvCxnSpPr>
            <p:spPr bwMode="auto">
              <a:xfrm rot="5400000">
                <a:off x="-147" y="2852"/>
                <a:ext cx="1283" cy="270"/>
              </a:xfrm>
              <a:prstGeom prst="curvedConnector4">
                <a:avLst>
                  <a:gd name="adj1" fmla="val 42111"/>
                  <a:gd name="adj2" fmla="val 162169"/>
                </a:avLst>
              </a:prstGeom>
              <a:noFill/>
              <a:ln w="38100" algn="ctr">
                <a:solidFill>
                  <a:srgbClr val="FFC000"/>
                </a:solidFill>
                <a:prstDash val="sysDot"/>
                <a:round/>
                <a:headEnd/>
                <a:tailEnd type="arrow" w="med" len="med"/>
              </a:ln>
              <a:extLst>
                <a:ext uri="{909E8E84-426E-40dd-AFC4-6F175D3DCCD1}">
                  <a14:hiddenFill xmlns:a14="http://schemas.microsoft.com/office/drawing/2010/main">
                    <a:noFill/>
                  </a14:hiddenFill>
                </a:ext>
              </a:extLst>
            </p:spPr>
          </p:cxnSp>
        </p:grpSp>
      </p:grpSp>
      <p:grpSp>
        <p:nvGrpSpPr>
          <p:cNvPr id="769077" name="Group 53"/>
          <p:cNvGrpSpPr>
            <a:grpSpLocks/>
          </p:cNvGrpSpPr>
          <p:nvPr/>
        </p:nvGrpSpPr>
        <p:grpSpPr bwMode="auto">
          <a:xfrm>
            <a:off x="2522538" y="3595350"/>
            <a:ext cx="1685925" cy="2362200"/>
            <a:chOff x="1680" y="2256"/>
            <a:chExt cx="1248" cy="1632"/>
          </a:xfrm>
        </p:grpSpPr>
        <p:sp>
          <p:nvSpPr>
            <p:cNvPr id="769078" name="Line 54"/>
            <p:cNvSpPr>
              <a:spLocks noChangeShapeType="1"/>
            </p:cNvSpPr>
            <p:nvPr/>
          </p:nvSpPr>
          <p:spPr bwMode="auto">
            <a:xfrm>
              <a:off x="2928" y="2256"/>
              <a:ext cx="0" cy="1632"/>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Arial" pitchFamily="34" charset="0"/>
                <a:ea typeface="HGP創英角ｺﾞｼｯｸUB" pitchFamily="50" charset="-128"/>
                <a:cs typeface="Arial" pitchFamily="34" charset="0"/>
              </a:endParaRPr>
            </a:p>
          </p:txBody>
        </p:sp>
        <p:sp>
          <p:nvSpPr>
            <p:cNvPr id="769079" name="AutoShape 55"/>
            <p:cNvSpPr>
              <a:spLocks noChangeArrowheads="1"/>
            </p:cNvSpPr>
            <p:nvPr/>
          </p:nvSpPr>
          <p:spPr bwMode="auto">
            <a:xfrm>
              <a:off x="1680" y="2688"/>
              <a:ext cx="1152" cy="1200"/>
            </a:xfrm>
            <a:prstGeom prst="leftArrow">
              <a:avLst>
                <a:gd name="adj1" fmla="val 67759"/>
                <a:gd name="adj2" fmla="val 45833"/>
              </a:avLst>
            </a:prstGeom>
            <a:solidFill>
              <a:srgbClr val="FF0000">
                <a:alpha val="70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latin typeface="Arial" pitchFamily="34" charset="0"/>
                <a:ea typeface="HGP創英角ｺﾞｼｯｸUB" pitchFamily="50" charset="-128"/>
                <a:cs typeface="Arial" pitchFamily="34" charset="0"/>
              </a:endParaRPr>
            </a:p>
          </p:txBody>
        </p:sp>
        <p:sp>
          <p:nvSpPr>
            <p:cNvPr id="769080" name="Text Box 56"/>
            <p:cNvSpPr txBox="1">
              <a:spLocks noChangeArrowheads="1"/>
            </p:cNvSpPr>
            <p:nvPr/>
          </p:nvSpPr>
          <p:spPr bwMode="auto">
            <a:xfrm>
              <a:off x="1872" y="2879"/>
              <a:ext cx="1056" cy="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a:solidFill>
                    <a:schemeClr val="tx1"/>
                  </a:solidFill>
                  <a:latin typeface="Arial" charset="0"/>
                </a:defRPr>
              </a:lvl1pPr>
              <a:lvl2pPr marL="365125" indent="-185738">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kumimoji="1" lang="ja-JP" altLang="en-US" sz="2000">
                  <a:solidFill>
                    <a:schemeClr val="bg1"/>
                  </a:solidFill>
                  <a:latin typeface="Arial" pitchFamily="34" charset="0"/>
                  <a:ea typeface="HGP創英角ｺﾞｼｯｸUB" pitchFamily="50" charset="-128"/>
                  <a:cs typeface="Arial" pitchFamily="34" charset="0"/>
                </a:rPr>
                <a:t>サーバー</a:t>
              </a:r>
            </a:p>
            <a:p>
              <a:pPr algn="ctr"/>
              <a:r>
                <a:rPr kumimoji="1" lang="ja-JP" altLang="en-US" sz="2000">
                  <a:solidFill>
                    <a:schemeClr val="bg1"/>
                  </a:solidFill>
                  <a:latin typeface="Arial" pitchFamily="34" charset="0"/>
                  <a:ea typeface="HGP創英角ｺﾞｼｯｸUB" pitchFamily="50" charset="-128"/>
                  <a:cs typeface="Arial" pitchFamily="34" charset="0"/>
                </a:rPr>
                <a:t>集約</a:t>
              </a:r>
              <a:endParaRPr kumimoji="1" lang="en-US" altLang="ja-JP" sz="2000">
                <a:solidFill>
                  <a:schemeClr val="bg1"/>
                </a:solidFill>
                <a:latin typeface="Arial" pitchFamily="34" charset="0"/>
                <a:ea typeface="HGP創英角ｺﾞｼｯｸUB" pitchFamily="50" charset="-128"/>
                <a:cs typeface="Arial" pitchFamily="34" charset="0"/>
              </a:endParaRPr>
            </a:p>
          </p:txBody>
        </p:sp>
      </p:grpSp>
      <p:sp>
        <p:nvSpPr>
          <p:cNvPr id="769082" name="Text Box 58"/>
          <p:cNvSpPr txBox="1">
            <a:spLocks noChangeArrowheads="1"/>
          </p:cNvSpPr>
          <p:nvPr/>
        </p:nvSpPr>
        <p:spPr bwMode="auto">
          <a:xfrm>
            <a:off x="4884738" y="1918950"/>
            <a:ext cx="3962400" cy="32070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6213" indent="-176213">
              <a:spcBef>
                <a:spcPct val="0"/>
              </a:spcBef>
              <a:defRPr>
                <a:solidFill>
                  <a:schemeClr val="tx1"/>
                </a:solidFill>
                <a:latin typeface="Arial" charset="0"/>
              </a:defRPr>
            </a:lvl1pPr>
            <a:lvl2pPr marL="363538" indent="-7938">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Wingdings" pitchFamily="2" charset="2"/>
              <a:buChar char="l"/>
            </a:pPr>
            <a:r>
              <a:rPr lang="ja-JP" altLang="en-US" sz="2000" u="sng" dirty="0">
                <a:solidFill>
                  <a:srgbClr val="3333FF"/>
                </a:solidFill>
                <a:latin typeface="Arial" pitchFamily="34" charset="0"/>
                <a:ea typeface="HGP創英角ｺﾞｼｯｸUB" pitchFamily="50" charset="-128"/>
                <a:cs typeface="Arial" pitchFamily="34" charset="0"/>
              </a:rPr>
              <a:t>スペース活用の効率化</a:t>
            </a:r>
          </a:p>
          <a:p>
            <a:pPr lvl="1">
              <a:spcBef>
                <a:spcPct val="20000"/>
              </a:spcBef>
              <a:buFont typeface="Wingdings" pitchFamily="2" charset="2"/>
              <a:buNone/>
            </a:pPr>
            <a:r>
              <a:rPr lang="ja-JP" altLang="en-US" sz="1600" dirty="0">
                <a:solidFill>
                  <a:srgbClr val="3333FF"/>
                </a:solidFill>
                <a:latin typeface="Arial" pitchFamily="34" charset="0"/>
                <a:ea typeface="HGP創英角ｺﾞｼｯｸUB" pitchFamily="50" charset="-128"/>
                <a:cs typeface="Arial" pitchFamily="34" charset="0"/>
              </a:rPr>
              <a:t>設置スペースが削減され、土地や建物に関わるコストを削減</a:t>
            </a:r>
            <a:r>
              <a:rPr lang="ja-JP" altLang="en-US" sz="1600" dirty="0" smtClean="0">
                <a:solidFill>
                  <a:srgbClr val="3333FF"/>
                </a:solidFill>
                <a:latin typeface="Arial" pitchFamily="34" charset="0"/>
                <a:ea typeface="HGP創英角ｺﾞｼｯｸUB" pitchFamily="50" charset="-128"/>
                <a:cs typeface="Arial" pitchFamily="34" charset="0"/>
              </a:rPr>
              <a:t>できる</a:t>
            </a:r>
          </a:p>
          <a:p>
            <a:pPr lvl="1">
              <a:spcBef>
                <a:spcPct val="20000"/>
              </a:spcBef>
              <a:buFont typeface="Wingdings" pitchFamily="2" charset="2"/>
              <a:buNone/>
            </a:pPr>
            <a:endParaRPr lang="ja-JP" altLang="en-US" dirty="0">
              <a:solidFill>
                <a:srgbClr val="3333FF"/>
              </a:solidFill>
              <a:latin typeface="Arial" pitchFamily="34" charset="0"/>
              <a:ea typeface="HGP創英角ｺﾞｼｯｸUB" pitchFamily="50" charset="-128"/>
              <a:cs typeface="Arial" pitchFamily="34" charset="0"/>
            </a:endParaRPr>
          </a:p>
          <a:p>
            <a:pPr>
              <a:spcBef>
                <a:spcPct val="20000"/>
              </a:spcBef>
              <a:buFont typeface="Wingdings" pitchFamily="2" charset="2"/>
              <a:buChar char="l"/>
            </a:pPr>
            <a:r>
              <a:rPr lang="ja-JP" altLang="en-US" sz="2000" u="sng" dirty="0">
                <a:solidFill>
                  <a:srgbClr val="3333FF"/>
                </a:solidFill>
                <a:latin typeface="Arial" pitchFamily="34" charset="0"/>
                <a:ea typeface="HGP創英角ｺﾞｼｯｸUB" pitchFamily="50" charset="-128"/>
                <a:cs typeface="Arial" pitchFamily="34" charset="0"/>
              </a:rPr>
              <a:t>消費電力の削減</a:t>
            </a:r>
          </a:p>
          <a:p>
            <a:pPr lvl="1">
              <a:spcBef>
                <a:spcPct val="20000"/>
              </a:spcBef>
              <a:buFont typeface="Wingdings" pitchFamily="2" charset="2"/>
              <a:buNone/>
            </a:pPr>
            <a:r>
              <a:rPr lang="ja-JP" altLang="en-US" sz="1600" dirty="0">
                <a:solidFill>
                  <a:srgbClr val="3333FF"/>
                </a:solidFill>
                <a:latin typeface="Arial" pitchFamily="34" charset="0"/>
                <a:ea typeface="HGP創英角ｺﾞｼｯｸUB" pitchFamily="50" charset="-128"/>
                <a:cs typeface="Arial" pitchFamily="34" charset="0"/>
              </a:rPr>
              <a:t>サーバーの冷却に必要な空調装置、サーバー本体の電力</a:t>
            </a:r>
            <a:r>
              <a:rPr lang="ja-JP" altLang="en-US" sz="1600" dirty="0" smtClean="0">
                <a:solidFill>
                  <a:srgbClr val="3333FF"/>
                </a:solidFill>
                <a:latin typeface="Arial" pitchFamily="34" charset="0"/>
                <a:ea typeface="HGP創英角ｺﾞｼｯｸUB" pitchFamily="50" charset="-128"/>
                <a:cs typeface="Arial" pitchFamily="34" charset="0"/>
              </a:rPr>
              <a:t>消費・</a:t>
            </a:r>
            <a:r>
              <a:rPr lang="en-US" altLang="ja-JP" sz="1600" dirty="0" smtClean="0">
                <a:solidFill>
                  <a:srgbClr val="3333FF"/>
                </a:solidFill>
                <a:latin typeface="Arial" pitchFamily="34" charset="0"/>
                <a:ea typeface="HGP創英角ｺﾞｼｯｸUB" pitchFamily="50" charset="-128"/>
                <a:cs typeface="Arial" pitchFamily="34" charset="0"/>
              </a:rPr>
              <a:t>CO2</a:t>
            </a:r>
            <a:r>
              <a:rPr lang="ja-JP" altLang="en-US" sz="1600" dirty="0" smtClean="0">
                <a:solidFill>
                  <a:srgbClr val="3333FF"/>
                </a:solidFill>
                <a:latin typeface="Arial" pitchFamily="34" charset="0"/>
                <a:ea typeface="HGP創英角ｺﾞｼｯｸUB" pitchFamily="50" charset="-128"/>
                <a:cs typeface="Arial" pitchFamily="34" charset="0"/>
              </a:rPr>
              <a:t>を</a:t>
            </a:r>
            <a:r>
              <a:rPr lang="ja-JP" altLang="en-US" sz="1600" dirty="0">
                <a:solidFill>
                  <a:srgbClr val="3333FF"/>
                </a:solidFill>
                <a:latin typeface="Arial" pitchFamily="34" charset="0"/>
                <a:ea typeface="HGP創英角ｺﾞｼｯｸUB" pitchFamily="50" charset="-128"/>
                <a:cs typeface="Arial" pitchFamily="34" charset="0"/>
              </a:rPr>
              <a:t>削減</a:t>
            </a:r>
            <a:r>
              <a:rPr lang="ja-JP" altLang="en-US" sz="1600" dirty="0" smtClean="0">
                <a:solidFill>
                  <a:srgbClr val="3333FF"/>
                </a:solidFill>
                <a:latin typeface="Arial" pitchFamily="34" charset="0"/>
                <a:ea typeface="HGP創英角ｺﾞｼｯｸUB" pitchFamily="50" charset="-128"/>
                <a:cs typeface="Arial" pitchFamily="34" charset="0"/>
              </a:rPr>
              <a:t>できる</a:t>
            </a:r>
          </a:p>
          <a:p>
            <a:pPr lvl="1">
              <a:spcBef>
                <a:spcPct val="20000"/>
              </a:spcBef>
              <a:buFont typeface="Wingdings" pitchFamily="2" charset="2"/>
              <a:buNone/>
            </a:pPr>
            <a:endParaRPr lang="ja-JP" altLang="en-US" dirty="0" smtClean="0">
              <a:solidFill>
                <a:srgbClr val="3333FF"/>
              </a:solidFill>
              <a:latin typeface="Arial" pitchFamily="34" charset="0"/>
              <a:ea typeface="HGP創英角ｺﾞｼｯｸUB" pitchFamily="50" charset="-128"/>
              <a:cs typeface="Arial" pitchFamily="34" charset="0"/>
            </a:endParaRPr>
          </a:p>
          <a:p>
            <a:pPr>
              <a:spcBef>
                <a:spcPct val="20000"/>
              </a:spcBef>
              <a:buFont typeface="Wingdings" pitchFamily="2" charset="2"/>
              <a:buChar char="l"/>
            </a:pPr>
            <a:r>
              <a:rPr lang="ja-JP" altLang="en-US" sz="2000" u="sng" dirty="0" smtClean="0">
                <a:solidFill>
                  <a:srgbClr val="3333FF"/>
                </a:solidFill>
                <a:latin typeface="Arial" pitchFamily="34" charset="0"/>
                <a:ea typeface="HGP創英角ｺﾞｼｯｸUB" pitchFamily="50" charset="-128"/>
                <a:cs typeface="Arial" pitchFamily="34" charset="0"/>
              </a:rPr>
              <a:t>サーバーの稼働率向上</a:t>
            </a:r>
          </a:p>
          <a:p>
            <a:pPr lvl="1">
              <a:spcBef>
                <a:spcPct val="20000"/>
              </a:spcBef>
              <a:buFont typeface="Wingdings" pitchFamily="2" charset="2"/>
              <a:buNone/>
            </a:pPr>
            <a:r>
              <a:rPr lang="ja-JP" altLang="en-US" sz="1600" dirty="0" smtClean="0">
                <a:solidFill>
                  <a:srgbClr val="3333FF"/>
                </a:solidFill>
                <a:latin typeface="Arial" pitchFamily="34" charset="0"/>
                <a:ea typeface="HGP創英角ｺﾞｼｯｸUB" pitchFamily="50" charset="-128"/>
                <a:cs typeface="Arial" pitchFamily="34" charset="0"/>
              </a:rPr>
              <a:t>購入するサーバー台数を、減らすことができる</a:t>
            </a:r>
            <a:endParaRPr lang="ja-JP" altLang="en-US" sz="1600" dirty="0">
              <a:solidFill>
                <a:srgbClr val="3333FF"/>
              </a:solidFill>
              <a:latin typeface="Arial" pitchFamily="34" charset="0"/>
              <a:ea typeface="HGP創英角ｺﾞｼｯｸUB" pitchFamily="50" charset="-128"/>
              <a:cs typeface="Arial" pitchFamily="34" charset="0"/>
            </a:endParaRPr>
          </a:p>
        </p:txBody>
      </p:sp>
      <p:sp>
        <p:nvSpPr>
          <p:cNvPr id="769083" name="AutoShape 59"/>
          <p:cNvSpPr>
            <a:spLocks noChangeArrowheads="1"/>
          </p:cNvSpPr>
          <p:nvPr/>
        </p:nvSpPr>
        <p:spPr bwMode="auto">
          <a:xfrm>
            <a:off x="4732338" y="1080750"/>
            <a:ext cx="4114800" cy="533400"/>
          </a:xfrm>
          <a:prstGeom prst="roundRect">
            <a:avLst>
              <a:gd name="adj" fmla="val 0"/>
            </a:avLst>
          </a:prstGeom>
          <a:solidFill>
            <a:schemeClr val="accent2"/>
          </a:solidFill>
          <a:ln>
            <a:noFill/>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pPr algn="ctr"/>
            <a:r>
              <a:rPr lang="ja-JP" altLang="en-US" sz="2000" dirty="0">
                <a:solidFill>
                  <a:schemeClr val="bg1"/>
                </a:solidFill>
                <a:latin typeface="Arial" pitchFamily="34" charset="0"/>
                <a:ea typeface="HGP創英角ｺﾞｼｯｸUB" pitchFamily="50" charset="-128"/>
                <a:cs typeface="Arial" pitchFamily="34" charset="0"/>
              </a:rPr>
              <a:t>物理的資源の削減</a:t>
            </a:r>
            <a:endParaRPr lang="en-US" altLang="ja-JP" sz="2000" dirty="0">
              <a:solidFill>
                <a:schemeClr val="bg1"/>
              </a:solidFill>
              <a:latin typeface="Arial" pitchFamily="34" charset="0"/>
              <a:ea typeface="HGP創英角ｺﾞｼｯｸUB" pitchFamily="50" charset="-128"/>
              <a:cs typeface="Arial" pitchFamily="34" charset="0"/>
            </a:endParaRPr>
          </a:p>
        </p:txBody>
      </p:sp>
      <p:sp>
        <p:nvSpPr>
          <p:cNvPr id="769084" name="Text Box 60"/>
          <p:cNvSpPr txBox="1">
            <a:spLocks noChangeArrowheads="1"/>
          </p:cNvSpPr>
          <p:nvPr/>
        </p:nvSpPr>
        <p:spPr bwMode="auto">
          <a:xfrm>
            <a:off x="5418138" y="1156950"/>
            <a:ext cx="184150" cy="400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ja-JP" sz="2000" dirty="0">
              <a:solidFill>
                <a:schemeClr val="bg1"/>
              </a:solidFill>
              <a:latin typeface="Arial" pitchFamily="34" charset="0"/>
              <a:ea typeface="HGP創英角ｺﾞｼｯｸUB" pitchFamily="50" charset="-128"/>
              <a:cs typeface="Arial" pitchFamily="34" charset="0"/>
            </a:endParaRPr>
          </a:p>
        </p:txBody>
      </p:sp>
    </p:spTree>
    <p:extLst>
      <p:ext uri="{BB962C8B-B14F-4D97-AF65-F5344CB8AC3E}">
        <p14:creationId xmlns:p14="http://schemas.microsoft.com/office/powerpoint/2010/main" val="17412138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69052"/>
                                        </p:tgtEl>
                                        <p:attrNameLst>
                                          <p:attrName>style.visibility</p:attrName>
                                        </p:attrNameLst>
                                      </p:cBhvr>
                                      <p:to>
                                        <p:strVal val="visible"/>
                                      </p:to>
                                    </p:set>
                                    <p:animEffect transition="in" filter="wipe(up)">
                                      <p:cBhvr>
                                        <p:cTn id="7" dur="500"/>
                                        <p:tgtEl>
                                          <p:spTgt spid="769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769077"/>
                                        </p:tgtEl>
                                        <p:attrNameLst>
                                          <p:attrName>style.visibility</p:attrName>
                                        </p:attrNameLst>
                                      </p:cBhvr>
                                      <p:to>
                                        <p:strVal val="visible"/>
                                      </p:to>
                                    </p:set>
                                    <p:animEffect transition="in" filter="wipe(right)">
                                      <p:cBhvr>
                                        <p:cTn id="12" dur="500"/>
                                        <p:tgtEl>
                                          <p:spTgt spid="76907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69082"/>
                                        </p:tgtEl>
                                        <p:attrNameLst>
                                          <p:attrName>style.visibility</p:attrName>
                                        </p:attrNameLst>
                                      </p:cBhvr>
                                      <p:to>
                                        <p:strVal val="visible"/>
                                      </p:to>
                                    </p:set>
                                    <p:animEffect transition="in" filter="wipe(left)">
                                      <p:cBhvr>
                                        <p:cTn id="17" dur="500"/>
                                        <p:tgtEl>
                                          <p:spTgt spid="769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08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正方形/長方形 73"/>
          <p:cNvSpPr/>
          <p:nvPr/>
        </p:nvSpPr>
        <p:spPr>
          <a:xfrm>
            <a:off x="4749800" y="3395529"/>
            <a:ext cx="4006850" cy="95422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正方形/長方形 74"/>
          <p:cNvSpPr/>
          <p:nvPr/>
        </p:nvSpPr>
        <p:spPr>
          <a:xfrm>
            <a:off x="4749800" y="5065579"/>
            <a:ext cx="4006850" cy="95422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0000FF"/>
              </a:solidFill>
              <a:latin typeface="ＭＳ Ｐゴシック"/>
              <a:ea typeface="ＭＳ Ｐゴシック"/>
              <a:cs typeface="ＭＳ Ｐゴシック"/>
            </a:endParaRPr>
          </a:p>
        </p:txBody>
      </p:sp>
      <p:sp>
        <p:nvSpPr>
          <p:cNvPr id="73" name="正方形/長方形 72"/>
          <p:cNvSpPr/>
          <p:nvPr/>
        </p:nvSpPr>
        <p:spPr>
          <a:xfrm>
            <a:off x="4749800" y="1528629"/>
            <a:ext cx="4006850" cy="95422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787097" y="3328766"/>
            <a:ext cx="3261916" cy="1236884"/>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ja-JP" dirty="0"/>
              <a:t>サーバー仮想化が変えたサーバー利用の常識（１）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25</a:t>
            </a:fld>
            <a:endParaRPr kumimoji="1" lang="ja-JP" altLang="en-US"/>
          </a:p>
        </p:txBody>
      </p:sp>
      <p:sp>
        <p:nvSpPr>
          <p:cNvPr id="4" name="正方形/長方形 3"/>
          <p:cNvSpPr/>
          <p:nvPr/>
        </p:nvSpPr>
        <p:spPr>
          <a:xfrm>
            <a:off x="787097" y="1048866"/>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863295" y="2142991"/>
            <a:ext cx="916709" cy="38662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6" name="テキスト ボックス 5"/>
          <p:cNvSpPr txBox="1"/>
          <p:nvPr/>
        </p:nvSpPr>
        <p:spPr>
          <a:xfrm>
            <a:off x="828565" y="2985394"/>
            <a:ext cx="961020" cy="230832"/>
          </a:xfrm>
          <a:prstGeom prst="rect">
            <a:avLst/>
          </a:prstGeom>
          <a:noFill/>
          <a:ln>
            <a:noFill/>
          </a:ln>
        </p:spPr>
        <p:txBody>
          <a:bodyPr wrap="none" rtlCol="0">
            <a:spAutoFit/>
          </a:bodyPr>
          <a:lstStyle/>
          <a:p>
            <a:pPr algn="ctr"/>
            <a:r>
              <a:rPr kumimoji="1" lang="ja-JP" altLang="en-US" sz="900" dirty="0" smtClean="0">
                <a:solidFill>
                  <a:srgbClr val="FFFFFF"/>
                </a:solidFill>
              </a:rPr>
              <a:t>仮想サーバー</a:t>
            </a:r>
            <a:r>
              <a:rPr kumimoji="1" lang="en-US" altLang="ja-JP" sz="900" dirty="0" smtClean="0">
                <a:solidFill>
                  <a:srgbClr val="FFFFFF"/>
                </a:solidFill>
              </a:rPr>
              <a:t> A</a:t>
            </a:r>
            <a:endParaRPr kumimoji="1" lang="ja-JP" altLang="en-US" sz="900" dirty="0">
              <a:solidFill>
                <a:srgbClr val="FFFFFF"/>
              </a:solidFill>
            </a:endParaRPr>
          </a:p>
        </p:txBody>
      </p:sp>
      <p:sp>
        <p:nvSpPr>
          <p:cNvPr id="7" name="正方形/長方形 6"/>
          <p:cNvSpPr/>
          <p:nvPr/>
        </p:nvSpPr>
        <p:spPr>
          <a:xfrm>
            <a:off x="863295" y="1642496"/>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8" name="正方形/長方形 7"/>
          <p:cNvSpPr/>
          <p:nvPr/>
        </p:nvSpPr>
        <p:spPr>
          <a:xfrm>
            <a:off x="863295" y="1142001"/>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1891793" y="1048866"/>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1967991" y="2142991"/>
            <a:ext cx="916709" cy="38662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1935261" y="2985394"/>
            <a:ext cx="957019" cy="230832"/>
          </a:xfrm>
          <a:prstGeom prst="rect">
            <a:avLst/>
          </a:prstGeom>
          <a:noFill/>
          <a:ln>
            <a:noFill/>
          </a:ln>
        </p:spPr>
        <p:txBody>
          <a:bodyPr wrap="none" rtlCol="0">
            <a:spAutoFit/>
          </a:bodyPr>
          <a:lstStyle/>
          <a:p>
            <a:pPr algn="ctr"/>
            <a:r>
              <a:rPr kumimoji="1" lang="ja-JP" altLang="en-US" sz="900" dirty="0" smtClean="0">
                <a:solidFill>
                  <a:srgbClr val="FFFFFF"/>
                </a:solidFill>
              </a:rPr>
              <a:t>仮想サーバー</a:t>
            </a:r>
            <a:r>
              <a:rPr kumimoji="1" lang="en-US" altLang="ja-JP" sz="900" dirty="0" smtClean="0">
                <a:solidFill>
                  <a:srgbClr val="FFFFFF"/>
                </a:solidFill>
              </a:rPr>
              <a:t> B</a:t>
            </a:r>
            <a:endParaRPr kumimoji="1" lang="ja-JP" altLang="en-US" sz="900" dirty="0">
              <a:solidFill>
                <a:srgbClr val="FFFFFF"/>
              </a:solidFill>
            </a:endParaRPr>
          </a:p>
        </p:txBody>
      </p:sp>
      <p:sp>
        <p:nvSpPr>
          <p:cNvPr id="12" name="正方形/長方形 11"/>
          <p:cNvSpPr/>
          <p:nvPr/>
        </p:nvSpPr>
        <p:spPr>
          <a:xfrm>
            <a:off x="1967991" y="1642496"/>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13" name="正方形/長方形 12"/>
          <p:cNvSpPr/>
          <p:nvPr/>
        </p:nvSpPr>
        <p:spPr>
          <a:xfrm>
            <a:off x="1967991" y="1142001"/>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2999148" y="1048866"/>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3075346" y="2142991"/>
            <a:ext cx="916709" cy="38662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6" name="テキスト ボックス 15"/>
          <p:cNvSpPr txBox="1"/>
          <p:nvPr/>
        </p:nvSpPr>
        <p:spPr>
          <a:xfrm>
            <a:off x="3043236" y="2985394"/>
            <a:ext cx="955779" cy="230832"/>
          </a:xfrm>
          <a:prstGeom prst="rect">
            <a:avLst/>
          </a:prstGeom>
          <a:noFill/>
          <a:ln>
            <a:noFill/>
          </a:ln>
        </p:spPr>
        <p:txBody>
          <a:bodyPr wrap="none" rtlCol="0">
            <a:spAutoFit/>
          </a:bodyPr>
          <a:lstStyle/>
          <a:p>
            <a:pPr algn="ctr"/>
            <a:r>
              <a:rPr kumimoji="1" lang="ja-JP" altLang="en-US" sz="900" dirty="0" smtClean="0">
                <a:solidFill>
                  <a:srgbClr val="FFFFFF"/>
                </a:solidFill>
              </a:rPr>
              <a:t>仮想サーバー</a:t>
            </a:r>
            <a:r>
              <a:rPr kumimoji="1" lang="en-US" altLang="ja-JP" sz="900" dirty="0" smtClean="0">
                <a:solidFill>
                  <a:srgbClr val="FFFFFF"/>
                </a:solidFill>
              </a:rPr>
              <a:t> C</a:t>
            </a:r>
            <a:endParaRPr kumimoji="1" lang="ja-JP" altLang="en-US" sz="900" dirty="0">
              <a:solidFill>
                <a:srgbClr val="FFFFFF"/>
              </a:solidFill>
            </a:endParaRPr>
          </a:p>
        </p:txBody>
      </p:sp>
      <p:sp>
        <p:nvSpPr>
          <p:cNvPr id="17" name="正方形/長方形 16"/>
          <p:cNvSpPr/>
          <p:nvPr/>
        </p:nvSpPr>
        <p:spPr>
          <a:xfrm>
            <a:off x="3075346" y="1642496"/>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18" name="正方形/長方形 17"/>
          <p:cNvSpPr/>
          <p:nvPr/>
        </p:nvSpPr>
        <p:spPr>
          <a:xfrm>
            <a:off x="3075346" y="1142001"/>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9" name="フローチャート: 磁気ディスク 18"/>
          <p:cNvSpPr/>
          <p:nvPr/>
        </p:nvSpPr>
        <p:spPr>
          <a:xfrm>
            <a:off x="1374454" y="2597150"/>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0" name="正方形/長方形 19"/>
          <p:cNvSpPr/>
          <p:nvPr/>
        </p:nvSpPr>
        <p:spPr>
          <a:xfrm>
            <a:off x="862221" y="279319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21" name="正方形/長方形 20"/>
          <p:cNvSpPr/>
          <p:nvPr/>
        </p:nvSpPr>
        <p:spPr>
          <a:xfrm>
            <a:off x="862221" y="259715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22" name="フローチャート: 磁気ディスク 21"/>
          <p:cNvSpPr/>
          <p:nvPr/>
        </p:nvSpPr>
        <p:spPr>
          <a:xfrm>
            <a:off x="2528025" y="2597150"/>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3" name="正方形/長方形 22"/>
          <p:cNvSpPr/>
          <p:nvPr/>
        </p:nvSpPr>
        <p:spPr>
          <a:xfrm>
            <a:off x="2015792" y="279319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24" name="正方形/長方形 23"/>
          <p:cNvSpPr/>
          <p:nvPr/>
        </p:nvSpPr>
        <p:spPr>
          <a:xfrm>
            <a:off x="2015792" y="259715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25" name="フローチャート: 磁気ディスク 24"/>
          <p:cNvSpPr/>
          <p:nvPr/>
        </p:nvSpPr>
        <p:spPr>
          <a:xfrm>
            <a:off x="3586505" y="2597150"/>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6" name="正方形/長方形 25"/>
          <p:cNvSpPr/>
          <p:nvPr/>
        </p:nvSpPr>
        <p:spPr>
          <a:xfrm>
            <a:off x="3074272" y="279319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27" name="正方形/長方形 26"/>
          <p:cNvSpPr/>
          <p:nvPr/>
        </p:nvSpPr>
        <p:spPr>
          <a:xfrm>
            <a:off x="3074272" y="259715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28" name="正方形/長方形 27"/>
          <p:cNvSpPr/>
          <p:nvPr/>
        </p:nvSpPr>
        <p:spPr>
          <a:xfrm>
            <a:off x="787097" y="5187950"/>
            <a:ext cx="3261916" cy="1178368"/>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テキスト ボックス 28"/>
          <p:cNvSpPr txBox="1"/>
          <p:nvPr/>
        </p:nvSpPr>
        <p:spPr>
          <a:xfrm>
            <a:off x="1850534" y="6052126"/>
            <a:ext cx="1127232" cy="307777"/>
          </a:xfrm>
          <a:prstGeom prst="rect">
            <a:avLst/>
          </a:prstGeom>
          <a:noFill/>
        </p:spPr>
        <p:txBody>
          <a:bodyPr wrap="none" rtlCol="0">
            <a:spAutoFit/>
          </a:bodyPr>
          <a:lstStyle/>
          <a:p>
            <a:pPr algn="ctr"/>
            <a:r>
              <a:rPr kumimoji="1" lang="ja-JP" altLang="en-US" sz="1400" dirty="0" smtClean="0">
                <a:solidFill>
                  <a:srgbClr val="FFFFFF"/>
                </a:solidFill>
              </a:rPr>
              <a:t>ハードウェア</a:t>
            </a:r>
            <a:endParaRPr kumimoji="1" lang="ja-JP" altLang="en-US" sz="1400" dirty="0">
              <a:solidFill>
                <a:srgbClr val="FFFFFF"/>
              </a:solidFill>
            </a:endParaRPr>
          </a:p>
        </p:txBody>
      </p:sp>
      <p:sp>
        <p:nvSpPr>
          <p:cNvPr id="30" name="フローチャート: 磁気ディスク 29"/>
          <p:cNvSpPr/>
          <p:nvPr/>
        </p:nvSpPr>
        <p:spPr>
          <a:xfrm>
            <a:off x="1792512" y="5457384"/>
            <a:ext cx="595450" cy="596412"/>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1" name="正方形/長方形 30"/>
          <p:cNvSpPr/>
          <p:nvPr/>
        </p:nvSpPr>
        <p:spPr>
          <a:xfrm>
            <a:off x="1164787" y="5763718"/>
            <a:ext cx="557876" cy="288408"/>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2" name="正方形/長方形 31"/>
          <p:cNvSpPr/>
          <p:nvPr/>
        </p:nvSpPr>
        <p:spPr>
          <a:xfrm>
            <a:off x="1164787" y="5457384"/>
            <a:ext cx="557876" cy="288408"/>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33" name="フローチャート: 磁気ディスク 32"/>
          <p:cNvSpPr/>
          <p:nvPr/>
        </p:nvSpPr>
        <p:spPr>
          <a:xfrm>
            <a:off x="3096351" y="5460189"/>
            <a:ext cx="595450" cy="59360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 name="フローチャート: 磁気ディスク 33"/>
          <p:cNvSpPr/>
          <p:nvPr/>
        </p:nvSpPr>
        <p:spPr>
          <a:xfrm>
            <a:off x="2438281" y="5461000"/>
            <a:ext cx="595450" cy="596412"/>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4" name="上矢印 43"/>
          <p:cNvSpPr/>
          <p:nvPr/>
        </p:nvSpPr>
        <p:spPr>
          <a:xfrm>
            <a:off x="961601" y="3155950"/>
            <a:ext cx="349050" cy="2133600"/>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上矢印 44"/>
          <p:cNvSpPr/>
          <p:nvPr/>
        </p:nvSpPr>
        <p:spPr>
          <a:xfrm>
            <a:off x="2089231" y="3155950"/>
            <a:ext cx="349050" cy="2133600"/>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上矢印 45"/>
          <p:cNvSpPr/>
          <p:nvPr/>
        </p:nvSpPr>
        <p:spPr>
          <a:xfrm>
            <a:off x="3167605" y="3155950"/>
            <a:ext cx="349050" cy="2133600"/>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フローチャート: 書類 35"/>
          <p:cNvSpPr/>
          <p:nvPr/>
        </p:nvSpPr>
        <p:spPr>
          <a:xfrm>
            <a:off x="920550" y="3689350"/>
            <a:ext cx="809505" cy="698500"/>
          </a:xfrm>
          <a:prstGeom prst="flowChartDocumen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en-US" altLang="ja-JP" sz="800" dirty="0">
              <a:solidFill>
                <a:srgbClr val="FFFFFF"/>
              </a:solidFill>
              <a:latin typeface="ＭＳ Ｐゴシック"/>
              <a:ea typeface="ＭＳ Ｐゴシック"/>
              <a:cs typeface="ＭＳ Ｐゴシック"/>
            </a:endParaRPr>
          </a:p>
          <a:p>
            <a:r>
              <a:rPr lang="ja-JP" altLang="en-US" sz="800" dirty="0" smtClean="0">
                <a:solidFill>
                  <a:srgbClr val="FFFFFF"/>
                </a:solidFill>
                <a:latin typeface="ＭＳ Ｐゴシック"/>
                <a:ea typeface="ＭＳ Ｐゴシック"/>
                <a:cs typeface="ＭＳ Ｐゴシック"/>
              </a:rPr>
              <a:t>ホスト名　</a:t>
            </a:r>
            <a:r>
              <a:rPr lang="en-US" altLang="ja-JP" sz="800" dirty="0" smtClean="0">
                <a:solidFill>
                  <a:srgbClr val="FFFFFF"/>
                </a:solidFill>
                <a:latin typeface="ＭＳ Ｐゴシック"/>
                <a:ea typeface="ＭＳ Ｐゴシック"/>
                <a:cs typeface="ＭＳ Ｐゴシック"/>
              </a:rPr>
              <a:t>A</a:t>
            </a:r>
          </a:p>
          <a:p>
            <a:r>
              <a:rPr lang="en-US" altLang="ja-JP" sz="800" dirty="0" smtClean="0">
                <a:solidFill>
                  <a:srgbClr val="FFFFFF"/>
                </a:solidFill>
                <a:latin typeface="ＭＳ Ｐゴシック"/>
                <a:ea typeface="ＭＳ Ｐゴシック"/>
                <a:cs typeface="ＭＳ Ｐゴシック"/>
              </a:rPr>
              <a:t>CPU XXX</a:t>
            </a:r>
          </a:p>
          <a:p>
            <a:r>
              <a:rPr kumimoji="1" lang="ja-JP" altLang="en-US" sz="800" dirty="0" smtClean="0">
                <a:solidFill>
                  <a:srgbClr val="FFFFFF"/>
                </a:solidFill>
                <a:latin typeface="ＭＳ Ｐゴシック"/>
                <a:ea typeface="ＭＳ Ｐゴシック"/>
                <a:cs typeface="ＭＳ Ｐゴシック"/>
              </a:rPr>
              <a:t>メモリ　</a:t>
            </a:r>
            <a:r>
              <a:rPr kumimoji="1" lang="en-US" altLang="ja-JP" sz="800" dirty="0" smtClean="0">
                <a:solidFill>
                  <a:srgbClr val="FFFFFF"/>
                </a:solidFill>
                <a:latin typeface="ＭＳ Ｐゴシック"/>
                <a:ea typeface="ＭＳ Ｐゴシック"/>
                <a:cs typeface="ＭＳ Ｐゴシック"/>
              </a:rPr>
              <a:t>XXX</a:t>
            </a:r>
          </a:p>
          <a:p>
            <a:r>
              <a:rPr lang="en-US" altLang="ja-JP" sz="800" dirty="0" smtClean="0">
                <a:solidFill>
                  <a:srgbClr val="FFFFFF"/>
                </a:solidFill>
                <a:latin typeface="ＭＳ Ｐゴシック"/>
                <a:ea typeface="ＭＳ Ｐゴシック"/>
                <a:cs typeface="ＭＳ Ｐゴシック"/>
              </a:rPr>
              <a:t>IP XXX</a:t>
            </a:r>
            <a:endParaRPr kumimoji="1" lang="ja-JP" altLang="en-US" sz="800" dirty="0">
              <a:solidFill>
                <a:srgbClr val="FFFFFF"/>
              </a:solidFill>
              <a:latin typeface="ＭＳ Ｐゴシック"/>
              <a:ea typeface="ＭＳ Ｐゴシック"/>
              <a:cs typeface="ＭＳ Ｐゴシック"/>
            </a:endParaRPr>
          </a:p>
        </p:txBody>
      </p:sp>
      <p:sp>
        <p:nvSpPr>
          <p:cNvPr id="37" name="フローチャート: 書類 36"/>
          <p:cNvSpPr/>
          <p:nvPr/>
        </p:nvSpPr>
        <p:spPr>
          <a:xfrm>
            <a:off x="2033528" y="3689350"/>
            <a:ext cx="809505" cy="698500"/>
          </a:xfrm>
          <a:prstGeom prst="flowChartDocumen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en-US" altLang="ja-JP" sz="800" dirty="0">
              <a:solidFill>
                <a:srgbClr val="FFFFFF"/>
              </a:solidFill>
              <a:latin typeface="ＭＳ Ｐゴシック"/>
              <a:ea typeface="ＭＳ Ｐゴシック"/>
              <a:cs typeface="ＭＳ Ｐゴシック"/>
            </a:endParaRPr>
          </a:p>
          <a:p>
            <a:r>
              <a:rPr lang="ja-JP" altLang="en-US" sz="800" dirty="0" smtClean="0">
                <a:solidFill>
                  <a:srgbClr val="FFFFFF"/>
                </a:solidFill>
                <a:latin typeface="ＭＳ Ｐゴシック"/>
                <a:ea typeface="ＭＳ Ｐゴシック"/>
                <a:cs typeface="ＭＳ Ｐゴシック"/>
              </a:rPr>
              <a:t>ホスト名　</a:t>
            </a:r>
            <a:r>
              <a:rPr lang="en-US" altLang="ja-JP" sz="800" dirty="0" smtClean="0">
                <a:solidFill>
                  <a:srgbClr val="FFFFFF"/>
                </a:solidFill>
                <a:latin typeface="ＭＳ Ｐゴシック"/>
                <a:ea typeface="ＭＳ Ｐゴシック"/>
                <a:cs typeface="ＭＳ Ｐゴシック"/>
              </a:rPr>
              <a:t>B</a:t>
            </a:r>
          </a:p>
          <a:p>
            <a:r>
              <a:rPr lang="en-US" altLang="ja-JP" sz="800" dirty="0" smtClean="0">
                <a:solidFill>
                  <a:srgbClr val="FFFFFF"/>
                </a:solidFill>
                <a:latin typeface="ＭＳ Ｐゴシック"/>
                <a:ea typeface="ＭＳ Ｐゴシック"/>
                <a:cs typeface="ＭＳ Ｐゴシック"/>
              </a:rPr>
              <a:t>CPU XXX</a:t>
            </a:r>
          </a:p>
          <a:p>
            <a:r>
              <a:rPr kumimoji="1" lang="ja-JP" altLang="en-US" sz="800" dirty="0" smtClean="0">
                <a:solidFill>
                  <a:srgbClr val="FFFFFF"/>
                </a:solidFill>
                <a:latin typeface="ＭＳ Ｐゴシック"/>
                <a:ea typeface="ＭＳ Ｐゴシック"/>
                <a:cs typeface="ＭＳ Ｐゴシック"/>
              </a:rPr>
              <a:t>メモリ　</a:t>
            </a:r>
            <a:r>
              <a:rPr kumimoji="1" lang="en-US" altLang="ja-JP" sz="800" dirty="0" smtClean="0">
                <a:solidFill>
                  <a:srgbClr val="FFFFFF"/>
                </a:solidFill>
                <a:latin typeface="ＭＳ Ｐゴシック"/>
                <a:ea typeface="ＭＳ Ｐゴシック"/>
                <a:cs typeface="ＭＳ Ｐゴシック"/>
              </a:rPr>
              <a:t>XXX</a:t>
            </a:r>
          </a:p>
          <a:p>
            <a:r>
              <a:rPr lang="en-US" altLang="ja-JP" sz="800" dirty="0" smtClean="0">
                <a:solidFill>
                  <a:srgbClr val="FFFFFF"/>
                </a:solidFill>
                <a:latin typeface="ＭＳ Ｐゴシック"/>
                <a:ea typeface="ＭＳ Ｐゴシック"/>
                <a:cs typeface="ＭＳ Ｐゴシック"/>
              </a:rPr>
              <a:t>IP XXX</a:t>
            </a:r>
            <a:endParaRPr kumimoji="1" lang="ja-JP" altLang="en-US" sz="800" dirty="0">
              <a:solidFill>
                <a:srgbClr val="FFFFFF"/>
              </a:solidFill>
              <a:latin typeface="ＭＳ Ｐゴシック"/>
              <a:ea typeface="ＭＳ Ｐゴシック"/>
              <a:cs typeface="ＭＳ Ｐゴシック"/>
            </a:endParaRPr>
          </a:p>
        </p:txBody>
      </p:sp>
      <p:sp>
        <p:nvSpPr>
          <p:cNvPr id="38" name="フローチャート: 書類 37"/>
          <p:cNvSpPr/>
          <p:nvPr/>
        </p:nvSpPr>
        <p:spPr>
          <a:xfrm>
            <a:off x="3074272" y="3689350"/>
            <a:ext cx="809505" cy="698500"/>
          </a:xfrm>
          <a:prstGeom prst="flowChartDocumen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en-US" altLang="ja-JP" sz="800" dirty="0">
              <a:solidFill>
                <a:srgbClr val="FFFFFF"/>
              </a:solidFill>
              <a:latin typeface="ＭＳ Ｐゴシック"/>
              <a:ea typeface="ＭＳ Ｐゴシック"/>
              <a:cs typeface="ＭＳ Ｐゴシック"/>
            </a:endParaRPr>
          </a:p>
          <a:p>
            <a:r>
              <a:rPr lang="ja-JP" altLang="en-US" sz="800" dirty="0" smtClean="0">
                <a:solidFill>
                  <a:srgbClr val="FFFFFF"/>
                </a:solidFill>
                <a:latin typeface="ＭＳ Ｐゴシック"/>
                <a:ea typeface="ＭＳ Ｐゴシック"/>
                <a:cs typeface="ＭＳ Ｐゴシック"/>
              </a:rPr>
              <a:t>ホスト名　</a:t>
            </a:r>
            <a:r>
              <a:rPr lang="en-US" altLang="ja-JP" sz="800" dirty="0" smtClean="0">
                <a:solidFill>
                  <a:srgbClr val="FFFFFF"/>
                </a:solidFill>
                <a:latin typeface="ＭＳ Ｐゴシック"/>
                <a:ea typeface="ＭＳ Ｐゴシック"/>
                <a:cs typeface="ＭＳ Ｐゴシック"/>
              </a:rPr>
              <a:t>C</a:t>
            </a:r>
          </a:p>
          <a:p>
            <a:r>
              <a:rPr lang="en-US" altLang="ja-JP" sz="800" dirty="0" smtClean="0">
                <a:solidFill>
                  <a:srgbClr val="FFFFFF"/>
                </a:solidFill>
                <a:latin typeface="ＭＳ Ｐゴシック"/>
                <a:ea typeface="ＭＳ Ｐゴシック"/>
                <a:cs typeface="ＭＳ Ｐゴシック"/>
              </a:rPr>
              <a:t>CPU XXX</a:t>
            </a:r>
          </a:p>
          <a:p>
            <a:r>
              <a:rPr kumimoji="1" lang="ja-JP" altLang="en-US" sz="800" dirty="0" smtClean="0">
                <a:solidFill>
                  <a:srgbClr val="FFFFFF"/>
                </a:solidFill>
                <a:latin typeface="ＭＳ Ｐゴシック"/>
                <a:ea typeface="ＭＳ Ｐゴシック"/>
                <a:cs typeface="ＭＳ Ｐゴシック"/>
              </a:rPr>
              <a:t>メモリ　</a:t>
            </a:r>
            <a:r>
              <a:rPr kumimoji="1" lang="en-US" altLang="ja-JP" sz="800" dirty="0" smtClean="0">
                <a:solidFill>
                  <a:srgbClr val="FFFFFF"/>
                </a:solidFill>
                <a:latin typeface="ＭＳ Ｐゴシック"/>
                <a:ea typeface="ＭＳ Ｐゴシック"/>
                <a:cs typeface="ＭＳ Ｐゴシック"/>
              </a:rPr>
              <a:t>XXX</a:t>
            </a:r>
          </a:p>
          <a:p>
            <a:r>
              <a:rPr lang="en-US" altLang="ja-JP" sz="800" dirty="0" smtClean="0">
                <a:solidFill>
                  <a:srgbClr val="FFFFFF"/>
                </a:solidFill>
                <a:latin typeface="ＭＳ Ｐゴシック"/>
                <a:ea typeface="ＭＳ Ｐゴシック"/>
                <a:cs typeface="ＭＳ Ｐゴシック"/>
              </a:rPr>
              <a:t>IP XXX</a:t>
            </a:r>
            <a:endParaRPr kumimoji="1" lang="ja-JP" altLang="en-US" sz="800" dirty="0">
              <a:solidFill>
                <a:srgbClr val="FFFFFF"/>
              </a:solidFill>
              <a:latin typeface="ＭＳ Ｐゴシック"/>
              <a:ea typeface="ＭＳ Ｐゴシック"/>
              <a:cs typeface="ＭＳ Ｐゴシック"/>
            </a:endParaRPr>
          </a:p>
        </p:txBody>
      </p:sp>
      <p:sp>
        <p:nvSpPr>
          <p:cNvPr id="40" name="テキスト ボックス 39"/>
          <p:cNvSpPr txBox="1"/>
          <p:nvPr/>
        </p:nvSpPr>
        <p:spPr>
          <a:xfrm>
            <a:off x="2387962" y="3373153"/>
            <a:ext cx="877163" cy="246221"/>
          </a:xfrm>
          <a:prstGeom prst="rect">
            <a:avLst/>
          </a:prstGeom>
          <a:noFill/>
        </p:spPr>
        <p:txBody>
          <a:bodyPr wrap="none" rtlCol="0">
            <a:spAutoFit/>
          </a:bodyPr>
          <a:lstStyle/>
          <a:p>
            <a:r>
              <a:rPr kumimoji="1" lang="ja-JP" altLang="en-US" sz="1000" dirty="0" smtClean="0">
                <a:solidFill>
                  <a:srgbClr val="3366FF"/>
                </a:solidFill>
              </a:rPr>
              <a:t>設定ファイル</a:t>
            </a:r>
            <a:endParaRPr kumimoji="1" lang="ja-JP" altLang="en-US" sz="1000" dirty="0">
              <a:solidFill>
                <a:srgbClr val="3366FF"/>
              </a:solidFill>
            </a:endParaRPr>
          </a:p>
        </p:txBody>
      </p:sp>
      <p:sp>
        <p:nvSpPr>
          <p:cNvPr id="35" name="正方形/長方形 34"/>
          <p:cNvSpPr/>
          <p:nvPr/>
        </p:nvSpPr>
        <p:spPr>
          <a:xfrm>
            <a:off x="787097" y="4648200"/>
            <a:ext cx="3261916" cy="467168"/>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41" name="上矢印 40"/>
          <p:cNvSpPr/>
          <p:nvPr/>
        </p:nvSpPr>
        <p:spPr>
          <a:xfrm flipV="1">
            <a:off x="2514241" y="4359275"/>
            <a:ext cx="406400" cy="412750"/>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上矢印 41"/>
          <p:cNvSpPr/>
          <p:nvPr/>
        </p:nvSpPr>
        <p:spPr>
          <a:xfrm flipV="1">
            <a:off x="1380564" y="4359275"/>
            <a:ext cx="406400" cy="412750"/>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上矢印 42"/>
          <p:cNvSpPr/>
          <p:nvPr/>
        </p:nvSpPr>
        <p:spPr>
          <a:xfrm flipV="1">
            <a:off x="3535706" y="4359275"/>
            <a:ext cx="406400" cy="412750"/>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49" name="図形グループ 48"/>
          <p:cNvGrpSpPr/>
          <p:nvPr/>
        </p:nvGrpSpPr>
        <p:grpSpPr>
          <a:xfrm>
            <a:off x="4958522" y="3517774"/>
            <a:ext cx="680450" cy="654176"/>
            <a:chOff x="2667295" y="1059799"/>
            <a:chExt cx="681672" cy="722281"/>
          </a:xfrm>
        </p:grpSpPr>
        <p:sp>
          <p:nvSpPr>
            <p:cNvPr id="50" name="角丸四角形 4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1" name="図 5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2" name="図形グループ 51"/>
          <p:cNvGrpSpPr/>
          <p:nvPr/>
        </p:nvGrpSpPr>
        <p:grpSpPr>
          <a:xfrm>
            <a:off x="5157711" y="3694190"/>
            <a:ext cx="246139" cy="509104"/>
            <a:chOff x="1946324" y="4125162"/>
            <a:chExt cx="969964" cy="2007872"/>
          </a:xfrm>
        </p:grpSpPr>
        <p:sp>
          <p:nvSpPr>
            <p:cNvPr id="53" name="円/楕円 5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フローチャート: 論理積ゲート 5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7" name="テキスト ボックス 46"/>
          <p:cNvSpPr txBox="1"/>
          <p:nvPr/>
        </p:nvSpPr>
        <p:spPr>
          <a:xfrm>
            <a:off x="5746750" y="3517774"/>
            <a:ext cx="2940599" cy="738664"/>
          </a:xfrm>
          <a:prstGeom prst="rect">
            <a:avLst/>
          </a:prstGeom>
          <a:noFill/>
        </p:spPr>
        <p:txBody>
          <a:bodyPr wrap="square" rtlCol="0">
            <a:spAutoFit/>
          </a:bodyPr>
          <a:lstStyle/>
          <a:p>
            <a:r>
              <a:rPr lang="ja-JP" altLang="en-US" sz="1400" dirty="0" smtClean="0">
                <a:solidFill>
                  <a:srgbClr val="0000FF"/>
                </a:solidFill>
              </a:rPr>
              <a:t>システム管理者は、「設定ファイル」を作成・複製・変更することで、仮想サーバーの調達や構成変更できる。</a:t>
            </a:r>
            <a:endParaRPr kumimoji="1" lang="ja-JP" altLang="en-US" sz="1400" dirty="0">
              <a:solidFill>
                <a:srgbClr val="0000FF"/>
              </a:solidFill>
            </a:endParaRPr>
          </a:p>
        </p:txBody>
      </p:sp>
      <p:sp>
        <p:nvSpPr>
          <p:cNvPr id="55" name="テキスト ボックス 54"/>
          <p:cNvSpPr txBox="1"/>
          <p:nvPr/>
        </p:nvSpPr>
        <p:spPr>
          <a:xfrm>
            <a:off x="5746750" y="5175250"/>
            <a:ext cx="2940599" cy="738664"/>
          </a:xfrm>
          <a:prstGeom prst="rect">
            <a:avLst/>
          </a:prstGeom>
          <a:noFill/>
        </p:spPr>
        <p:txBody>
          <a:bodyPr wrap="square" rtlCol="0">
            <a:spAutoFit/>
          </a:bodyPr>
          <a:lstStyle/>
          <a:p>
            <a:r>
              <a:rPr kumimoji="1" lang="ja-JP" altLang="en-US" sz="1400" dirty="0" smtClean="0">
                <a:solidFill>
                  <a:srgbClr val="0000FF"/>
                </a:solidFill>
              </a:rPr>
              <a:t>ハイパーバイザーは、「設定ファイル」に記述された内容に従って、必要なシステム資源の割り当てを行う</a:t>
            </a:r>
            <a:endParaRPr kumimoji="1" lang="ja-JP" altLang="en-US" sz="1400" dirty="0">
              <a:solidFill>
                <a:srgbClr val="0000FF"/>
              </a:solidFill>
            </a:endParaRPr>
          </a:p>
        </p:txBody>
      </p:sp>
      <p:pic>
        <p:nvPicPr>
          <p:cNvPr id="56" name="図 55" descr="20120923172222dfb.gif"/>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29953" y="5296925"/>
            <a:ext cx="602814" cy="616989"/>
          </a:xfrm>
          <a:prstGeom prst="rect">
            <a:avLst/>
          </a:prstGeom>
        </p:spPr>
      </p:pic>
      <p:sp>
        <p:nvSpPr>
          <p:cNvPr id="57" name="テキスト ボックス 56"/>
          <p:cNvSpPr txBox="1"/>
          <p:nvPr/>
        </p:nvSpPr>
        <p:spPr>
          <a:xfrm>
            <a:off x="5746750" y="1622187"/>
            <a:ext cx="2940599" cy="738664"/>
          </a:xfrm>
          <a:prstGeom prst="rect">
            <a:avLst/>
          </a:prstGeom>
          <a:noFill/>
        </p:spPr>
        <p:txBody>
          <a:bodyPr wrap="square" rtlCol="0">
            <a:spAutoFit/>
          </a:bodyPr>
          <a:lstStyle/>
          <a:p>
            <a:r>
              <a:rPr lang="ja-JP" altLang="en-US" sz="1400" dirty="0" smtClean="0">
                <a:solidFill>
                  <a:srgbClr val="0000FF"/>
                </a:solidFill>
              </a:rPr>
              <a:t>ハイパーバイザーから割り当てられたシステム資源に相当する能力・機能を持った仮想マシンが稼働する</a:t>
            </a:r>
            <a:endParaRPr kumimoji="1" lang="ja-JP" altLang="en-US" sz="1400" dirty="0">
              <a:solidFill>
                <a:srgbClr val="0000FF"/>
              </a:solidFill>
            </a:endParaRPr>
          </a:p>
        </p:txBody>
      </p:sp>
      <p:grpSp>
        <p:nvGrpSpPr>
          <p:cNvPr id="59" name="図形グループ 58"/>
          <p:cNvGrpSpPr/>
          <p:nvPr/>
        </p:nvGrpSpPr>
        <p:grpSpPr>
          <a:xfrm>
            <a:off x="4956533" y="1794743"/>
            <a:ext cx="277765" cy="142424"/>
            <a:chOff x="6769100" y="1390650"/>
            <a:chExt cx="317500" cy="157483"/>
          </a:xfrm>
        </p:grpSpPr>
        <p:sp>
          <p:nvSpPr>
            <p:cNvPr id="60" name="正方形/長方形 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円/楕円 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 name="直線コネクタ 61"/>
            <p:cNvCxnSpPr>
              <a:stCxn id="61" idx="6"/>
              <a:endCxn id="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 name="図形グループ 62"/>
          <p:cNvGrpSpPr/>
          <p:nvPr/>
        </p:nvGrpSpPr>
        <p:grpSpPr>
          <a:xfrm>
            <a:off x="4956533" y="1962805"/>
            <a:ext cx="277765" cy="142424"/>
            <a:chOff x="6769100" y="1390650"/>
            <a:chExt cx="317500" cy="157483"/>
          </a:xfrm>
        </p:grpSpPr>
        <p:sp>
          <p:nvSpPr>
            <p:cNvPr id="64" name="正方形/長方形 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円/楕円 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 name="直線コネクタ 65"/>
            <p:cNvCxnSpPr>
              <a:stCxn id="65" idx="6"/>
              <a:endCxn id="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7" name="図形グループ 66"/>
          <p:cNvGrpSpPr/>
          <p:nvPr/>
        </p:nvGrpSpPr>
        <p:grpSpPr>
          <a:xfrm>
            <a:off x="4956533" y="2131698"/>
            <a:ext cx="277765" cy="142424"/>
            <a:chOff x="6769100" y="1390650"/>
            <a:chExt cx="317500" cy="157483"/>
          </a:xfrm>
        </p:grpSpPr>
        <p:sp>
          <p:nvSpPr>
            <p:cNvPr id="68" name="正方形/長方形 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円/楕円 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0" name="直線コネクタ 69"/>
            <p:cNvCxnSpPr>
              <a:stCxn id="69" idx="6"/>
              <a:endCxn id="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1" name="フローチャート: 磁気ディスク 70"/>
          <p:cNvSpPr/>
          <p:nvPr/>
        </p:nvSpPr>
        <p:spPr>
          <a:xfrm>
            <a:off x="5285952" y="2034017"/>
            <a:ext cx="327765" cy="23523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2" name="フローチャート: 磁気ディスク 71"/>
          <p:cNvSpPr/>
          <p:nvPr/>
        </p:nvSpPr>
        <p:spPr>
          <a:xfrm>
            <a:off x="5285952" y="1798787"/>
            <a:ext cx="327765" cy="23523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981317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サーバー仮想化が変えたサーバー利用の常識（２）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26</a:t>
            </a:fld>
            <a:endParaRPr kumimoji="1" lang="ja-JP" altLang="en-US"/>
          </a:p>
        </p:txBody>
      </p:sp>
      <p:sp>
        <p:nvSpPr>
          <p:cNvPr id="12" name="正方形/長方形 11"/>
          <p:cNvSpPr/>
          <p:nvPr/>
        </p:nvSpPr>
        <p:spPr>
          <a:xfrm>
            <a:off x="533400" y="9344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536616" y="1434953"/>
            <a:ext cx="833630" cy="461665"/>
          </a:xfrm>
          <a:prstGeom prst="rect">
            <a:avLst/>
          </a:prstGeom>
          <a:noFill/>
          <a:ln>
            <a:noFill/>
          </a:ln>
        </p:spPr>
        <p:txBody>
          <a:bodyPr wrap="square" rtlCol="0">
            <a:spAutoFit/>
          </a:bodyPr>
          <a:lstStyle/>
          <a:p>
            <a:pPr algn="ctr"/>
            <a:r>
              <a:rPr kumimoji="1" lang="ja-JP" altLang="en-US" sz="800" dirty="0" smtClean="0">
                <a:solidFill>
                  <a:srgbClr val="0000FF"/>
                </a:solidFill>
              </a:rPr>
              <a:t>仮想サーバー</a:t>
            </a:r>
            <a:r>
              <a:rPr kumimoji="1" lang="en-US" altLang="ja-JP" sz="800" dirty="0" smtClean="0">
                <a:solidFill>
                  <a:srgbClr val="0000FF"/>
                </a:solidFill>
              </a:rPr>
              <a:t> </a:t>
            </a:r>
            <a:r>
              <a:rPr kumimoji="1" lang="en-US" altLang="ja-JP" sz="1600" dirty="0" smtClean="0">
                <a:solidFill>
                  <a:srgbClr val="0000FF"/>
                </a:solidFill>
              </a:rPr>
              <a:t>A</a:t>
            </a:r>
            <a:endParaRPr kumimoji="1" lang="ja-JP" altLang="en-US" sz="1600" dirty="0">
              <a:solidFill>
                <a:srgbClr val="0000FF"/>
              </a:solidFill>
            </a:endParaRPr>
          </a:p>
        </p:txBody>
      </p:sp>
      <p:sp>
        <p:nvSpPr>
          <p:cNvPr id="14" name="フローチャート: 磁気ディスク 13"/>
          <p:cNvSpPr/>
          <p:nvPr/>
        </p:nvSpPr>
        <p:spPr>
          <a:xfrm>
            <a:off x="1026437" y="10189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 name="正方形/長方形 14"/>
          <p:cNvSpPr/>
          <p:nvPr/>
        </p:nvSpPr>
        <p:spPr>
          <a:xfrm>
            <a:off x="608524" y="12404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16" name="正方形/長方形 15"/>
          <p:cNvSpPr/>
          <p:nvPr/>
        </p:nvSpPr>
        <p:spPr>
          <a:xfrm>
            <a:off x="608524" y="10189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17" name="正方形/長方形 16"/>
          <p:cNvSpPr/>
          <p:nvPr/>
        </p:nvSpPr>
        <p:spPr>
          <a:xfrm>
            <a:off x="1475315" y="9344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p:cNvSpPr txBox="1"/>
          <p:nvPr/>
        </p:nvSpPr>
        <p:spPr>
          <a:xfrm>
            <a:off x="1478531" y="1434953"/>
            <a:ext cx="833630" cy="461665"/>
          </a:xfrm>
          <a:prstGeom prst="rect">
            <a:avLst/>
          </a:prstGeom>
          <a:noFill/>
          <a:ln>
            <a:noFill/>
          </a:ln>
        </p:spPr>
        <p:txBody>
          <a:bodyPr wrap="square" rtlCol="0">
            <a:spAutoFit/>
          </a:bodyPr>
          <a:lstStyle/>
          <a:p>
            <a:pPr algn="ctr"/>
            <a:r>
              <a:rPr kumimoji="1" lang="ja-JP" altLang="en-US" sz="800" dirty="0" smtClean="0">
                <a:solidFill>
                  <a:srgbClr val="0000FF"/>
                </a:solidFill>
              </a:rPr>
              <a:t>仮想サーバー</a:t>
            </a:r>
            <a:r>
              <a:rPr kumimoji="1" lang="en-US" altLang="ja-JP" sz="800" dirty="0" smtClean="0">
                <a:solidFill>
                  <a:srgbClr val="0000FF"/>
                </a:solidFill>
              </a:rPr>
              <a:t> </a:t>
            </a:r>
            <a:r>
              <a:rPr kumimoji="1" lang="en-US" altLang="ja-JP" sz="1600" dirty="0" smtClean="0">
                <a:solidFill>
                  <a:srgbClr val="0000FF"/>
                </a:solidFill>
              </a:rPr>
              <a:t>B</a:t>
            </a:r>
            <a:endParaRPr kumimoji="1" lang="ja-JP" altLang="en-US" sz="1600" dirty="0">
              <a:solidFill>
                <a:srgbClr val="0000FF"/>
              </a:solidFill>
            </a:endParaRPr>
          </a:p>
        </p:txBody>
      </p:sp>
      <p:sp>
        <p:nvSpPr>
          <p:cNvPr id="19" name="フローチャート: 磁気ディスク 18"/>
          <p:cNvSpPr/>
          <p:nvPr/>
        </p:nvSpPr>
        <p:spPr>
          <a:xfrm>
            <a:off x="1968352" y="10189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0" name="正方形/長方形 19"/>
          <p:cNvSpPr/>
          <p:nvPr/>
        </p:nvSpPr>
        <p:spPr>
          <a:xfrm>
            <a:off x="1550439" y="12404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21" name="正方形/長方形 20"/>
          <p:cNvSpPr/>
          <p:nvPr/>
        </p:nvSpPr>
        <p:spPr>
          <a:xfrm>
            <a:off x="1550439" y="10189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38" name="フローチャート: 磁気ディスク 37"/>
          <p:cNvSpPr/>
          <p:nvPr/>
        </p:nvSpPr>
        <p:spPr>
          <a:xfrm>
            <a:off x="3657600" y="2448058"/>
            <a:ext cx="1828800" cy="958850"/>
          </a:xfrm>
          <a:prstGeom prst="flowChartMagneticDisk">
            <a:avLst/>
          </a:prstGeom>
          <a:solidFill>
            <a:schemeClr val="accent6">
              <a:lumMod val="75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7774514" y="906668"/>
            <a:ext cx="836846" cy="924105"/>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テキスト ボックス 51"/>
          <p:cNvSpPr txBox="1"/>
          <p:nvPr/>
        </p:nvSpPr>
        <p:spPr>
          <a:xfrm>
            <a:off x="7777730" y="1407209"/>
            <a:ext cx="833630" cy="461665"/>
          </a:xfrm>
          <a:prstGeom prst="rect">
            <a:avLst/>
          </a:prstGeom>
          <a:noFill/>
          <a:ln>
            <a:noFill/>
          </a:ln>
        </p:spPr>
        <p:txBody>
          <a:bodyPr wrap="square" rtlCol="0">
            <a:spAutoFit/>
          </a:bodyPr>
          <a:lstStyle/>
          <a:p>
            <a:pPr algn="ctr"/>
            <a:r>
              <a:rPr kumimoji="1" lang="ja-JP" altLang="en-US" sz="800" dirty="0" smtClean="0">
                <a:solidFill>
                  <a:srgbClr val="008000"/>
                </a:solidFill>
              </a:rPr>
              <a:t>仮想サーバー</a:t>
            </a:r>
            <a:r>
              <a:rPr kumimoji="1" lang="en-US" altLang="ja-JP" sz="800" dirty="0" smtClean="0">
                <a:solidFill>
                  <a:srgbClr val="008000"/>
                </a:solidFill>
              </a:rPr>
              <a:t> </a:t>
            </a:r>
            <a:r>
              <a:rPr kumimoji="1" lang="en-US" altLang="ja-JP" sz="1600" dirty="0" smtClean="0">
                <a:solidFill>
                  <a:srgbClr val="008000"/>
                </a:solidFill>
              </a:rPr>
              <a:t>X</a:t>
            </a:r>
            <a:endParaRPr kumimoji="1" lang="ja-JP" altLang="en-US" sz="1600" dirty="0">
              <a:solidFill>
                <a:srgbClr val="008000"/>
              </a:solidFill>
            </a:endParaRPr>
          </a:p>
        </p:txBody>
      </p:sp>
      <p:sp>
        <p:nvSpPr>
          <p:cNvPr id="53" name="フローチャート: 磁気ディスク 52"/>
          <p:cNvSpPr/>
          <p:nvPr/>
        </p:nvSpPr>
        <p:spPr>
          <a:xfrm>
            <a:off x="8267551" y="991221"/>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4" name="正方形/長方形 53"/>
          <p:cNvSpPr/>
          <p:nvPr/>
        </p:nvSpPr>
        <p:spPr>
          <a:xfrm>
            <a:off x="7849638" y="121274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55" name="正方形/長方形 54"/>
          <p:cNvSpPr/>
          <p:nvPr/>
        </p:nvSpPr>
        <p:spPr>
          <a:xfrm>
            <a:off x="7849638" y="991221"/>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56" name="フローチャート: 書類 55"/>
          <p:cNvSpPr/>
          <p:nvPr/>
        </p:nvSpPr>
        <p:spPr>
          <a:xfrm>
            <a:off x="3706137" y="27863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59" name="フローチャート: 書類 58"/>
          <p:cNvSpPr/>
          <p:nvPr/>
        </p:nvSpPr>
        <p:spPr>
          <a:xfrm>
            <a:off x="4322087" y="27863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60" name="フローチャート: 書類 59"/>
          <p:cNvSpPr/>
          <p:nvPr/>
        </p:nvSpPr>
        <p:spPr>
          <a:xfrm>
            <a:off x="4917948" y="2786382"/>
            <a:ext cx="524002" cy="501650"/>
          </a:xfrm>
          <a:prstGeom prst="flowChartDocumen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X</a:t>
            </a:r>
            <a:endParaRPr kumimoji="1" lang="ja-JP" altLang="en-US" sz="1000" dirty="0">
              <a:solidFill>
                <a:srgbClr val="FFFFFF"/>
              </a:solidFill>
              <a:latin typeface="ＭＳ Ｐゴシック"/>
              <a:ea typeface="ＭＳ Ｐゴシック"/>
              <a:cs typeface="ＭＳ Ｐゴシック"/>
            </a:endParaRPr>
          </a:p>
        </p:txBody>
      </p:sp>
      <p:sp>
        <p:nvSpPr>
          <p:cNvPr id="61" name="左右矢印 60"/>
          <p:cNvSpPr/>
          <p:nvPr/>
        </p:nvSpPr>
        <p:spPr>
          <a:xfrm>
            <a:off x="3232910" y="2013263"/>
            <a:ext cx="2678940" cy="358595"/>
          </a:xfrm>
          <a:prstGeom prst="leftRightArrow">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相互に稼働しているかどうかを監視</a:t>
            </a:r>
            <a:endParaRPr kumimoji="1" lang="ja-JP" altLang="en-US" sz="800" dirty="0">
              <a:solidFill>
                <a:srgbClr val="FFFFFF"/>
              </a:solidFill>
              <a:latin typeface="ＭＳ Ｐゴシック"/>
              <a:ea typeface="ＭＳ Ｐゴシック"/>
              <a:cs typeface="ＭＳ Ｐゴシック"/>
            </a:endParaRPr>
          </a:p>
        </p:txBody>
      </p:sp>
      <p:cxnSp>
        <p:nvCxnSpPr>
          <p:cNvPr id="66" name="曲線コネクタ 65"/>
          <p:cNvCxnSpPr>
            <a:stCxn id="56" idx="0"/>
            <a:endCxn id="12" idx="2"/>
          </p:cNvCxnSpPr>
          <p:nvPr/>
        </p:nvCxnSpPr>
        <p:spPr>
          <a:xfrm rot="16200000" flipV="1">
            <a:off x="1996049" y="814292"/>
            <a:ext cx="927865" cy="3016315"/>
          </a:xfrm>
          <a:prstGeom prst="curvedConnector3">
            <a:avLst>
              <a:gd name="adj1" fmla="val 22626"/>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7" name="曲線コネクタ 66"/>
          <p:cNvCxnSpPr>
            <a:stCxn id="59" idx="0"/>
            <a:endCxn id="18" idx="2"/>
          </p:cNvCxnSpPr>
          <p:nvPr/>
        </p:nvCxnSpPr>
        <p:spPr>
          <a:xfrm rot="16200000" flipV="1">
            <a:off x="2794835" y="997129"/>
            <a:ext cx="889764" cy="2688742"/>
          </a:xfrm>
          <a:prstGeom prst="curvedConnector3">
            <a:avLst>
              <a:gd name="adj1" fmla="val 30731"/>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64" name="テキスト ボックス 63"/>
          <p:cNvSpPr txBox="1"/>
          <p:nvPr/>
        </p:nvSpPr>
        <p:spPr>
          <a:xfrm>
            <a:off x="4080586" y="2496558"/>
            <a:ext cx="992579" cy="246221"/>
          </a:xfrm>
          <a:prstGeom prst="rect">
            <a:avLst/>
          </a:prstGeom>
          <a:noFill/>
        </p:spPr>
        <p:txBody>
          <a:bodyPr wrap="none" rtlCol="0">
            <a:spAutoFit/>
          </a:bodyPr>
          <a:lstStyle/>
          <a:p>
            <a:pPr algn="ctr"/>
            <a:r>
              <a:rPr kumimoji="1" lang="ja-JP" altLang="en-US" sz="1000" dirty="0" smtClean="0">
                <a:solidFill>
                  <a:schemeClr val="bg1"/>
                </a:solidFill>
              </a:rPr>
              <a:t>共用ストレージ</a:t>
            </a:r>
            <a:endParaRPr kumimoji="1" lang="ja-JP" altLang="en-US" sz="1000" dirty="0">
              <a:solidFill>
                <a:schemeClr val="bg1"/>
              </a:solidFill>
            </a:endParaRPr>
          </a:p>
        </p:txBody>
      </p:sp>
      <p:sp>
        <p:nvSpPr>
          <p:cNvPr id="11" name="正方形/長方形 10"/>
          <p:cNvSpPr/>
          <p:nvPr/>
        </p:nvSpPr>
        <p:spPr>
          <a:xfrm>
            <a:off x="533399" y="2013263"/>
            <a:ext cx="2699511" cy="358595"/>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p:cNvSpPr/>
          <p:nvPr/>
        </p:nvSpPr>
        <p:spPr>
          <a:xfrm>
            <a:off x="533400" y="2448058"/>
            <a:ext cx="2699510" cy="958850"/>
          </a:xfrm>
          <a:prstGeom prst="rect">
            <a:avLst/>
          </a:prstGeom>
          <a:solidFill>
            <a:srgbClr val="0000FF">
              <a:alpha val="62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テキスト ボックス 4"/>
          <p:cNvSpPr txBox="1"/>
          <p:nvPr/>
        </p:nvSpPr>
        <p:spPr>
          <a:xfrm>
            <a:off x="1322114" y="3108789"/>
            <a:ext cx="1189999" cy="307777"/>
          </a:xfrm>
          <a:prstGeom prst="rect">
            <a:avLst/>
          </a:prstGeom>
          <a:noFill/>
        </p:spPr>
        <p:txBody>
          <a:bodyPr wrap="none" rtlCol="0">
            <a:spAutoFit/>
          </a:bodyPr>
          <a:lstStyle/>
          <a:p>
            <a:pPr algn="ctr"/>
            <a:r>
              <a:rPr lang="ja-JP" altLang="en-US" sz="1400" dirty="0" smtClean="0">
                <a:solidFill>
                  <a:srgbClr val="FFFFFF"/>
                </a:solidFill>
              </a:rPr>
              <a:t>サーバー　</a:t>
            </a:r>
            <a:r>
              <a:rPr lang="en-US" altLang="ja-JP" sz="1400" dirty="0" smtClean="0">
                <a:solidFill>
                  <a:srgbClr val="FFFFFF"/>
                </a:solidFill>
              </a:rPr>
              <a:t>01</a:t>
            </a:r>
            <a:endParaRPr kumimoji="1" lang="ja-JP" altLang="en-US" sz="1400" dirty="0">
              <a:solidFill>
                <a:srgbClr val="FFFFFF"/>
              </a:solidFill>
            </a:endParaRPr>
          </a:p>
        </p:txBody>
      </p:sp>
      <p:sp>
        <p:nvSpPr>
          <p:cNvPr id="6" name="フローチャート: 磁気ディスク 5"/>
          <p:cNvSpPr/>
          <p:nvPr/>
        </p:nvSpPr>
        <p:spPr>
          <a:xfrm>
            <a:off x="1968352" y="2630538"/>
            <a:ext cx="595450" cy="462178"/>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 name="正方形/長方形 6"/>
          <p:cNvSpPr/>
          <p:nvPr/>
        </p:nvSpPr>
        <p:spPr>
          <a:xfrm>
            <a:off x="1271501" y="2869220"/>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8" name="正方形/長方形 7"/>
          <p:cNvSpPr/>
          <p:nvPr/>
        </p:nvSpPr>
        <p:spPr>
          <a:xfrm>
            <a:off x="1271501" y="2562886"/>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cxnSp>
        <p:nvCxnSpPr>
          <p:cNvPr id="74" name="曲線コネクタ 73"/>
          <p:cNvCxnSpPr>
            <a:stCxn id="60" idx="0"/>
            <a:endCxn id="52" idx="2"/>
          </p:cNvCxnSpPr>
          <p:nvPr/>
        </p:nvCxnSpPr>
        <p:spPr>
          <a:xfrm rot="5400000" flipH="1" flipV="1">
            <a:off x="6228493" y="820330"/>
            <a:ext cx="917508" cy="3014596"/>
          </a:xfrm>
          <a:prstGeom prst="curvedConnector3">
            <a:avLst>
              <a:gd name="adj1" fmla="val 23008"/>
            </a:avLst>
          </a:prstGeom>
          <a:ln>
            <a:solidFill>
              <a:srgbClr val="008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40" name="正方形/長方形 39"/>
          <p:cNvSpPr/>
          <p:nvPr/>
        </p:nvSpPr>
        <p:spPr>
          <a:xfrm>
            <a:off x="5911850" y="2448058"/>
            <a:ext cx="2699510" cy="958850"/>
          </a:xfrm>
          <a:prstGeom prst="rect">
            <a:avLst/>
          </a:prstGeom>
          <a:solidFill>
            <a:srgbClr val="008000">
              <a:alpha val="62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テキスト ボックス 40"/>
          <p:cNvSpPr txBox="1"/>
          <p:nvPr/>
        </p:nvSpPr>
        <p:spPr>
          <a:xfrm>
            <a:off x="6700566" y="3108789"/>
            <a:ext cx="1189999" cy="307777"/>
          </a:xfrm>
          <a:prstGeom prst="rect">
            <a:avLst/>
          </a:prstGeom>
          <a:noFill/>
        </p:spPr>
        <p:txBody>
          <a:bodyPr wrap="none" rtlCol="0">
            <a:spAutoFit/>
          </a:bodyPr>
          <a:lstStyle/>
          <a:p>
            <a:pPr algn="ctr"/>
            <a:r>
              <a:rPr kumimoji="1" lang="ja-JP" altLang="en-US" sz="1400" dirty="0" smtClean="0">
                <a:solidFill>
                  <a:srgbClr val="FFFFFF"/>
                </a:solidFill>
              </a:rPr>
              <a:t>サーバー　</a:t>
            </a:r>
            <a:r>
              <a:rPr kumimoji="1" lang="en-US" altLang="ja-JP" sz="1400" dirty="0" smtClean="0">
                <a:solidFill>
                  <a:srgbClr val="FFFFFF"/>
                </a:solidFill>
              </a:rPr>
              <a:t>02</a:t>
            </a:r>
            <a:endParaRPr kumimoji="1" lang="ja-JP" altLang="en-US" sz="1400" dirty="0">
              <a:solidFill>
                <a:srgbClr val="FFFFFF"/>
              </a:solidFill>
            </a:endParaRPr>
          </a:p>
        </p:txBody>
      </p:sp>
      <p:sp>
        <p:nvSpPr>
          <p:cNvPr id="42" name="フローチャート: 磁気ディスク 41"/>
          <p:cNvSpPr/>
          <p:nvPr/>
        </p:nvSpPr>
        <p:spPr>
          <a:xfrm>
            <a:off x="7346802" y="2630538"/>
            <a:ext cx="595450" cy="462178"/>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3" name="正方形/長方形 42"/>
          <p:cNvSpPr/>
          <p:nvPr/>
        </p:nvSpPr>
        <p:spPr>
          <a:xfrm>
            <a:off x="6649951" y="2869220"/>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44" name="正方形/長方形 43"/>
          <p:cNvSpPr/>
          <p:nvPr/>
        </p:nvSpPr>
        <p:spPr>
          <a:xfrm>
            <a:off x="6649951" y="2562886"/>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62" name="左右矢印 61"/>
          <p:cNvSpPr/>
          <p:nvPr/>
        </p:nvSpPr>
        <p:spPr>
          <a:xfrm>
            <a:off x="3162300" y="2869198"/>
            <a:ext cx="543837" cy="223518"/>
          </a:xfrm>
          <a:prstGeom prst="lef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左右矢印 62"/>
          <p:cNvSpPr/>
          <p:nvPr/>
        </p:nvSpPr>
        <p:spPr>
          <a:xfrm>
            <a:off x="5441950" y="2869198"/>
            <a:ext cx="543837" cy="223518"/>
          </a:xfrm>
          <a:prstGeom prst="lef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5911849" y="2013263"/>
            <a:ext cx="2699511" cy="358595"/>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85" name="正方形/長方形 84"/>
          <p:cNvSpPr/>
          <p:nvPr/>
        </p:nvSpPr>
        <p:spPr>
          <a:xfrm>
            <a:off x="5925307" y="37495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テキスト ボックス 85"/>
          <p:cNvSpPr txBox="1"/>
          <p:nvPr/>
        </p:nvSpPr>
        <p:spPr>
          <a:xfrm>
            <a:off x="5928523" y="4250053"/>
            <a:ext cx="833630" cy="461665"/>
          </a:xfrm>
          <a:prstGeom prst="rect">
            <a:avLst/>
          </a:prstGeom>
          <a:noFill/>
          <a:ln>
            <a:noFill/>
          </a:ln>
        </p:spPr>
        <p:txBody>
          <a:bodyPr wrap="square" rtlCol="0">
            <a:spAutoFit/>
          </a:bodyPr>
          <a:lstStyle/>
          <a:p>
            <a:pPr algn="ctr"/>
            <a:r>
              <a:rPr kumimoji="1" lang="ja-JP" altLang="en-US" sz="800" dirty="0" smtClean="0">
                <a:solidFill>
                  <a:srgbClr val="0000FF"/>
                </a:solidFill>
              </a:rPr>
              <a:t>仮想サーバー</a:t>
            </a:r>
            <a:r>
              <a:rPr kumimoji="1" lang="en-US" altLang="ja-JP" sz="800" dirty="0" smtClean="0">
                <a:solidFill>
                  <a:srgbClr val="0000FF"/>
                </a:solidFill>
              </a:rPr>
              <a:t> </a:t>
            </a:r>
            <a:r>
              <a:rPr kumimoji="1" lang="en-US" altLang="ja-JP" sz="1600" dirty="0" smtClean="0">
                <a:solidFill>
                  <a:srgbClr val="0000FF"/>
                </a:solidFill>
              </a:rPr>
              <a:t>A</a:t>
            </a:r>
            <a:endParaRPr kumimoji="1" lang="ja-JP" altLang="en-US" sz="1600" dirty="0">
              <a:solidFill>
                <a:srgbClr val="0000FF"/>
              </a:solidFill>
            </a:endParaRPr>
          </a:p>
        </p:txBody>
      </p:sp>
      <p:sp>
        <p:nvSpPr>
          <p:cNvPr id="87" name="フローチャート: 磁気ディスク 86"/>
          <p:cNvSpPr/>
          <p:nvPr/>
        </p:nvSpPr>
        <p:spPr>
          <a:xfrm>
            <a:off x="6418344" y="38340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8" name="正方形/長方形 87"/>
          <p:cNvSpPr/>
          <p:nvPr/>
        </p:nvSpPr>
        <p:spPr>
          <a:xfrm>
            <a:off x="6000431" y="40555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89" name="正方形/長方形 88"/>
          <p:cNvSpPr/>
          <p:nvPr/>
        </p:nvSpPr>
        <p:spPr>
          <a:xfrm>
            <a:off x="6000431" y="38340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90" name="正方形/長方形 89"/>
          <p:cNvSpPr/>
          <p:nvPr/>
        </p:nvSpPr>
        <p:spPr>
          <a:xfrm>
            <a:off x="6867222" y="37495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テキスト ボックス 90"/>
          <p:cNvSpPr txBox="1"/>
          <p:nvPr/>
        </p:nvSpPr>
        <p:spPr>
          <a:xfrm>
            <a:off x="6870438" y="4250053"/>
            <a:ext cx="833630" cy="461665"/>
          </a:xfrm>
          <a:prstGeom prst="rect">
            <a:avLst/>
          </a:prstGeom>
          <a:noFill/>
          <a:ln>
            <a:noFill/>
          </a:ln>
        </p:spPr>
        <p:txBody>
          <a:bodyPr wrap="square" rtlCol="0">
            <a:spAutoFit/>
          </a:bodyPr>
          <a:lstStyle/>
          <a:p>
            <a:pPr algn="ctr"/>
            <a:r>
              <a:rPr kumimoji="1" lang="ja-JP" altLang="en-US" sz="800" dirty="0" smtClean="0">
                <a:solidFill>
                  <a:srgbClr val="0000FF"/>
                </a:solidFill>
              </a:rPr>
              <a:t>仮想サーバー</a:t>
            </a:r>
            <a:r>
              <a:rPr kumimoji="1" lang="en-US" altLang="ja-JP" sz="800" dirty="0" smtClean="0">
                <a:solidFill>
                  <a:srgbClr val="0000FF"/>
                </a:solidFill>
              </a:rPr>
              <a:t> </a:t>
            </a:r>
            <a:r>
              <a:rPr kumimoji="1" lang="en-US" altLang="ja-JP" sz="1600" dirty="0" smtClean="0">
                <a:solidFill>
                  <a:srgbClr val="0000FF"/>
                </a:solidFill>
              </a:rPr>
              <a:t>B</a:t>
            </a:r>
            <a:endParaRPr kumimoji="1" lang="ja-JP" altLang="en-US" sz="1600" dirty="0">
              <a:solidFill>
                <a:srgbClr val="0000FF"/>
              </a:solidFill>
            </a:endParaRPr>
          </a:p>
        </p:txBody>
      </p:sp>
      <p:sp>
        <p:nvSpPr>
          <p:cNvPr id="92" name="フローチャート: 磁気ディスク 91"/>
          <p:cNvSpPr/>
          <p:nvPr/>
        </p:nvSpPr>
        <p:spPr>
          <a:xfrm>
            <a:off x="7360259" y="38340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3" name="正方形/長方形 92"/>
          <p:cNvSpPr/>
          <p:nvPr/>
        </p:nvSpPr>
        <p:spPr>
          <a:xfrm>
            <a:off x="6942346" y="40555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94" name="正方形/長方形 93"/>
          <p:cNvSpPr/>
          <p:nvPr/>
        </p:nvSpPr>
        <p:spPr>
          <a:xfrm>
            <a:off x="6942346" y="38340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95" name="フローチャート: 磁気ディスク 94"/>
          <p:cNvSpPr/>
          <p:nvPr/>
        </p:nvSpPr>
        <p:spPr>
          <a:xfrm>
            <a:off x="3657599" y="5280158"/>
            <a:ext cx="1828800" cy="958850"/>
          </a:xfrm>
          <a:prstGeom prst="flowChartMagneticDisk">
            <a:avLst/>
          </a:prstGeom>
          <a:solidFill>
            <a:schemeClr val="accent6">
              <a:lumMod val="75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6" name="正方形/長方形 95"/>
          <p:cNvSpPr/>
          <p:nvPr/>
        </p:nvSpPr>
        <p:spPr>
          <a:xfrm>
            <a:off x="7774513" y="3738768"/>
            <a:ext cx="836846" cy="924105"/>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テキスト ボックス 96"/>
          <p:cNvSpPr txBox="1"/>
          <p:nvPr/>
        </p:nvSpPr>
        <p:spPr>
          <a:xfrm>
            <a:off x="7777729" y="4239309"/>
            <a:ext cx="833630" cy="461665"/>
          </a:xfrm>
          <a:prstGeom prst="rect">
            <a:avLst/>
          </a:prstGeom>
          <a:noFill/>
          <a:ln>
            <a:noFill/>
          </a:ln>
        </p:spPr>
        <p:txBody>
          <a:bodyPr wrap="square" rtlCol="0">
            <a:spAutoFit/>
          </a:bodyPr>
          <a:lstStyle/>
          <a:p>
            <a:pPr algn="ctr"/>
            <a:r>
              <a:rPr kumimoji="1" lang="ja-JP" altLang="en-US" sz="800" dirty="0" smtClean="0">
                <a:solidFill>
                  <a:srgbClr val="008000"/>
                </a:solidFill>
              </a:rPr>
              <a:t>仮想サーバー</a:t>
            </a:r>
            <a:r>
              <a:rPr kumimoji="1" lang="en-US" altLang="ja-JP" sz="800" dirty="0" smtClean="0">
                <a:solidFill>
                  <a:srgbClr val="008000"/>
                </a:solidFill>
              </a:rPr>
              <a:t> </a:t>
            </a:r>
            <a:r>
              <a:rPr kumimoji="1" lang="en-US" altLang="ja-JP" sz="1600" dirty="0" smtClean="0">
                <a:solidFill>
                  <a:srgbClr val="008000"/>
                </a:solidFill>
              </a:rPr>
              <a:t>X</a:t>
            </a:r>
            <a:endParaRPr kumimoji="1" lang="ja-JP" altLang="en-US" sz="1600" dirty="0">
              <a:solidFill>
                <a:srgbClr val="008000"/>
              </a:solidFill>
            </a:endParaRPr>
          </a:p>
        </p:txBody>
      </p:sp>
      <p:sp>
        <p:nvSpPr>
          <p:cNvPr id="98" name="フローチャート: 磁気ディスク 97"/>
          <p:cNvSpPr/>
          <p:nvPr/>
        </p:nvSpPr>
        <p:spPr>
          <a:xfrm>
            <a:off x="8267550" y="3823321"/>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9" name="正方形/長方形 98"/>
          <p:cNvSpPr/>
          <p:nvPr/>
        </p:nvSpPr>
        <p:spPr>
          <a:xfrm>
            <a:off x="7849637" y="404484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100" name="正方形/長方形 99"/>
          <p:cNvSpPr/>
          <p:nvPr/>
        </p:nvSpPr>
        <p:spPr>
          <a:xfrm>
            <a:off x="7849637" y="3823321"/>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101" name="フローチャート: 書類 100"/>
          <p:cNvSpPr/>
          <p:nvPr/>
        </p:nvSpPr>
        <p:spPr>
          <a:xfrm>
            <a:off x="3706136" y="56184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102" name="フローチャート: 書類 101"/>
          <p:cNvSpPr/>
          <p:nvPr/>
        </p:nvSpPr>
        <p:spPr>
          <a:xfrm>
            <a:off x="4322086" y="56184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103" name="フローチャート: 書類 102"/>
          <p:cNvSpPr/>
          <p:nvPr/>
        </p:nvSpPr>
        <p:spPr>
          <a:xfrm>
            <a:off x="4917947" y="5618482"/>
            <a:ext cx="524002" cy="501650"/>
          </a:xfrm>
          <a:prstGeom prst="flowChartDocumen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X</a:t>
            </a:r>
            <a:endParaRPr kumimoji="1" lang="ja-JP" altLang="en-US" sz="1000" dirty="0">
              <a:solidFill>
                <a:srgbClr val="FFFFFF"/>
              </a:solidFill>
              <a:latin typeface="ＭＳ Ｐゴシック"/>
              <a:ea typeface="ＭＳ Ｐゴシック"/>
              <a:cs typeface="ＭＳ Ｐゴシック"/>
            </a:endParaRPr>
          </a:p>
        </p:txBody>
      </p:sp>
      <p:cxnSp>
        <p:nvCxnSpPr>
          <p:cNvPr id="105" name="曲線コネクタ 104"/>
          <p:cNvCxnSpPr>
            <a:stCxn id="101" idx="0"/>
            <a:endCxn id="85" idx="2"/>
          </p:cNvCxnSpPr>
          <p:nvPr/>
        </p:nvCxnSpPr>
        <p:spPr>
          <a:xfrm rot="5400000" flipH="1" flipV="1">
            <a:off x="4683501" y="3958254"/>
            <a:ext cx="944865" cy="2375593"/>
          </a:xfrm>
          <a:prstGeom prst="curvedConnector3">
            <a:avLst>
              <a:gd name="adj1" fmla="val 27822"/>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06" name="曲線コネクタ 105"/>
          <p:cNvCxnSpPr>
            <a:stCxn id="102" idx="0"/>
            <a:endCxn id="91" idx="2"/>
          </p:cNvCxnSpPr>
          <p:nvPr/>
        </p:nvCxnSpPr>
        <p:spPr>
          <a:xfrm rot="5400000" flipH="1" flipV="1">
            <a:off x="5482288" y="3813517"/>
            <a:ext cx="906764" cy="2703166"/>
          </a:xfrm>
          <a:prstGeom prst="curvedConnector3">
            <a:avLst>
              <a:gd name="adj1" fmla="val 17086"/>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107" name="テキスト ボックス 106"/>
          <p:cNvSpPr txBox="1"/>
          <p:nvPr/>
        </p:nvSpPr>
        <p:spPr>
          <a:xfrm>
            <a:off x="4080585" y="5328658"/>
            <a:ext cx="992579" cy="246221"/>
          </a:xfrm>
          <a:prstGeom prst="rect">
            <a:avLst/>
          </a:prstGeom>
          <a:noFill/>
        </p:spPr>
        <p:txBody>
          <a:bodyPr wrap="none" rtlCol="0">
            <a:spAutoFit/>
          </a:bodyPr>
          <a:lstStyle/>
          <a:p>
            <a:pPr algn="ctr"/>
            <a:r>
              <a:rPr kumimoji="1" lang="ja-JP" altLang="en-US" sz="1000" dirty="0" smtClean="0">
                <a:solidFill>
                  <a:schemeClr val="bg1"/>
                </a:solidFill>
              </a:rPr>
              <a:t>共用ストレージ</a:t>
            </a:r>
            <a:endParaRPr kumimoji="1" lang="ja-JP" altLang="en-US" sz="1000" dirty="0">
              <a:solidFill>
                <a:schemeClr val="bg1"/>
              </a:solidFill>
            </a:endParaRPr>
          </a:p>
        </p:txBody>
      </p:sp>
      <p:sp>
        <p:nvSpPr>
          <p:cNvPr id="108" name="正方形/長方形 107"/>
          <p:cNvSpPr/>
          <p:nvPr/>
        </p:nvSpPr>
        <p:spPr>
          <a:xfrm>
            <a:off x="533398" y="4845363"/>
            <a:ext cx="2699511" cy="3585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109" name="正方形/長方形 108"/>
          <p:cNvSpPr/>
          <p:nvPr/>
        </p:nvSpPr>
        <p:spPr>
          <a:xfrm>
            <a:off x="533399" y="5280158"/>
            <a:ext cx="2699510" cy="958850"/>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テキスト ボックス 109"/>
          <p:cNvSpPr txBox="1"/>
          <p:nvPr/>
        </p:nvSpPr>
        <p:spPr>
          <a:xfrm>
            <a:off x="1322115" y="5940889"/>
            <a:ext cx="1189999" cy="307777"/>
          </a:xfrm>
          <a:prstGeom prst="rect">
            <a:avLst/>
          </a:prstGeom>
          <a:solidFill>
            <a:schemeClr val="bg1">
              <a:lumMod val="50000"/>
            </a:schemeClr>
          </a:solidFill>
        </p:spPr>
        <p:txBody>
          <a:bodyPr wrap="none" rtlCol="0">
            <a:spAutoFit/>
          </a:bodyPr>
          <a:lstStyle/>
          <a:p>
            <a:pPr algn="ctr"/>
            <a:r>
              <a:rPr kumimoji="1" lang="ja-JP" altLang="en-US" sz="1400" dirty="0" smtClean="0">
                <a:solidFill>
                  <a:srgbClr val="FFFFFF"/>
                </a:solidFill>
              </a:rPr>
              <a:t>サーバー　</a:t>
            </a:r>
            <a:r>
              <a:rPr kumimoji="1" lang="en-US" altLang="ja-JP" sz="1400" dirty="0" smtClean="0">
                <a:solidFill>
                  <a:srgbClr val="FFFFFF"/>
                </a:solidFill>
              </a:rPr>
              <a:t>01</a:t>
            </a:r>
            <a:endParaRPr kumimoji="1" lang="ja-JP" altLang="en-US" sz="1400" dirty="0">
              <a:solidFill>
                <a:srgbClr val="FFFFFF"/>
              </a:solidFill>
            </a:endParaRPr>
          </a:p>
        </p:txBody>
      </p:sp>
      <p:sp>
        <p:nvSpPr>
          <p:cNvPr id="111" name="フローチャート: 磁気ディスク 110"/>
          <p:cNvSpPr/>
          <p:nvPr/>
        </p:nvSpPr>
        <p:spPr>
          <a:xfrm>
            <a:off x="1968351" y="5462638"/>
            <a:ext cx="595450" cy="462178"/>
          </a:xfrm>
          <a:prstGeom prst="flowChartMagneticDisk">
            <a:avLst/>
          </a:prstGeom>
          <a:solidFill>
            <a:schemeClr val="bg1">
              <a:lumMod val="50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2" name="正方形/長方形 111"/>
          <p:cNvSpPr/>
          <p:nvPr/>
        </p:nvSpPr>
        <p:spPr>
          <a:xfrm>
            <a:off x="1271500" y="5701320"/>
            <a:ext cx="557876" cy="223496"/>
          </a:xfrm>
          <a:prstGeom prst="rect">
            <a:avLst/>
          </a:prstGeom>
          <a:solidFill>
            <a:schemeClr val="bg1">
              <a:lumMod val="50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3" name="正方形/長方形 112"/>
          <p:cNvSpPr/>
          <p:nvPr/>
        </p:nvSpPr>
        <p:spPr>
          <a:xfrm>
            <a:off x="1271500" y="5394986"/>
            <a:ext cx="557876" cy="223496"/>
          </a:xfrm>
          <a:prstGeom prst="rect">
            <a:avLst/>
          </a:prstGeom>
          <a:solidFill>
            <a:schemeClr val="bg1">
              <a:lumMod val="50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cxnSp>
        <p:nvCxnSpPr>
          <p:cNvPr id="114" name="曲線コネクタ 113"/>
          <p:cNvCxnSpPr>
            <a:stCxn id="103" idx="0"/>
            <a:endCxn id="97" idx="2"/>
          </p:cNvCxnSpPr>
          <p:nvPr/>
        </p:nvCxnSpPr>
        <p:spPr>
          <a:xfrm rot="5400000" flipH="1" flipV="1">
            <a:off x="6228492" y="3652430"/>
            <a:ext cx="917508" cy="3014596"/>
          </a:xfrm>
          <a:prstGeom prst="curvedConnector3">
            <a:avLst>
              <a:gd name="adj1" fmla="val 8474"/>
            </a:avLst>
          </a:prstGeom>
          <a:ln>
            <a:solidFill>
              <a:srgbClr val="008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115" name="正方形/長方形 114"/>
          <p:cNvSpPr/>
          <p:nvPr/>
        </p:nvSpPr>
        <p:spPr>
          <a:xfrm>
            <a:off x="5911849" y="5280158"/>
            <a:ext cx="2699510" cy="958850"/>
          </a:xfrm>
          <a:prstGeom prst="rect">
            <a:avLst/>
          </a:prstGeom>
          <a:solidFill>
            <a:srgbClr val="008000">
              <a:alpha val="62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テキスト ボックス 115"/>
          <p:cNvSpPr txBox="1"/>
          <p:nvPr/>
        </p:nvSpPr>
        <p:spPr>
          <a:xfrm>
            <a:off x="6700565" y="5940889"/>
            <a:ext cx="1189999" cy="307777"/>
          </a:xfrm>
          <a:prstGeom prst="rect">
            <a:avLst/>
          </a:prstGeom>
          <a:noFill/>
        </p:spPr>
        <p:txBody>
          <a:bodyPr wrap="none" rtlCol="0">
            <a:spAutoFit/>
          </a:bodyPr>
          <a:lstStyle/>
          <a:p>
            <a:pPr algn="ctr"/>
            <a:r>
              <a:rPr kumimoji="1" lang="ja-JP" altLang="en-US" sz="1400" dirty="0" smtClean="0">
                <a:solidFill>
                  <a:srgbClr val="FFFFFF"/>
                </a:solidFill>
              </a:rPr>
              <a:t>サーバー</a:t>
            </a:r>
            <a:r>
              <a:rPr lang="ja-JP" altLang="ja-JP" sz="1400" dirty="0">
                <a:solidFill>
                  <a:srgbClr val="FFFFFF"/>
                </a:solidFill>
              </a:rPr>
              <a:t>　</a:t>
            </a:r>
            <a:r>
              <a:rPr kumimoji="1" lang="en-US" altLang="ja-JP" sz="1400" dirty="0" smtClean="0">
                <a:solidFill>
                  <a:srgbClr val="FFFFFF"/>
                </a:solidFill>
              </a:rPr>
              <a:t>02</a:t>
            </a:r>
            <a:endParaRPr kumimoji="1" lang="ja-JP" altLang="en-US" sz="1400" dirty="0">
              <a:solidFill>
                <a:srgbClr val="FFFFFF"/>
              </a:solidFill>
            </a:endParaRPr>
          </a:p>
        </p:txBody>
      </p:sp>
      <p:sp>
        <p:nvSpPr>
          <p:cNvPr id="117" name="フローチャート: 磁気ディスク 116"/>
          <p:cNvSpPr/>
          <p:nvPr/>
        </p:nvSpPr>
        <p:spPr>
          <a:xfrm>
            <a:off x="7346801" y="5462638"/>
            <a:ext cx="595450" cy="462178"/>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8" name="正方形/長方形 117"/>
          <p:cNvSpPr/>
          <p:nvPr/>
        </p:nvSpPr>
        <p:spPr>
          <a:xfrm>
            <a:off x="6649950" y="5701320"/>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9" name="正方形/長方形 118"/>
          <p:cNvSpPr/>
          <p:nvPr/>
        </p:nvSpPr>
        <p:spPr>
          <a:xfrm>
            <a:off x="6649950" y="5394986"/>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0" name="左右矢印 119"/>
          <p:cNvSpPr/>
          <p:nvPr/>
        </p:nvSpPr>
        <p:spPr>
          <a:xfrm>
            <a:off x="3162299" y="5701298"/>
            <a:ext cx="543837" cy="223518"/>
          </a:xfrm>
          <a:prstGeom prst="leftRightArrow">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左右矢印 120"/>
          <p:cNvSpPr/>
          <p:nvPr/>
        </p:nvSpPr>
        <p:spPr>
          <a:xfrm>
            <a:off x="5441949" y="5701298"/>
            <a:ext cx="543837" cy="223518"/>
          </a:xfrm>
          <a:prstGeom prst="lef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正方形/長方形 121"/>
          <p:cNvSpPr/>
          <p:nvPr/>
        </p:nvSpPr>
        <p:spPr>
          <a:xfrm>
            <a:off x="5911848" y="4845363"/>
            <a:ext cx="2699511" cy="358595"/>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137" name="乗算記号 136"/>
          <p:cNvSpPr/>
          <p:nvPr/>
        </p:nvSpPr>
        <p:spPr>
          <a:xfrm>
            <a:off x="533399" y="4476750"/>
            <a:ext cx="2774952" cy="2120900"/>
          </a:xfrm>
          <a:prstGeom prst="mathMultiply">
            <a:avLst>
              <a:gd name="adj1" fmla="val 5240"/>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2" name="テキスト ボックス 141"/>
          <p:cNvSpPr txBox="1"/>
          <p:nvPr/>
        </p:nvSpPr>
        <p:spPr>
          <a:xfrm>
            <a:off x="4016320" y="3941289"/>
            <a:ext cx="1111364" cy="677108"/>
          </a:xfrm>
          <a:prstGeom prst="rect">
            <a:avLst/>
          </a:prstGeom>
          <a:noFill/>
        </p:spPr>
        <p:txBody>
          <a:bodyPr wrap="none" rtlCol="0">
            <a:spAutoFit/>
          </a:bodyPr>
          <a:lstStyle/>
          <a:p>
            <a:pPr algn="ctr"/>
            <a:r>
              <a:rPr kumimoji="1" lang="ja-JP" altLang="en-US" sz="1400" dirty="0" smtClean="0">
                <a:solidFill>
                  <a:srgbClr val="FF0000"/>
                </a:solidFill>
              </a:rPr>
              <a:t>サーバー</a:t>
            </a:r>
            <a:r>
              <a:rPr kumimoji="1" lang="en-US" altLang="ja-JP" sz="1400" dirty="0" smtClean="0">
                <a:solidFill>
                  <a:srgbClr val="FF0000"/>
                </a:solidFill>
              </a:rPr>
              <a:t> 01</a:t>
            </a:r>
          </a:p>
          <a:p>
            <a:pPr algn="ctr"/>
            <a:r>
              <a:rPr kumimoji="1" lang="ja-JP" altLang="en-US" sz="2400" dirty="0" smtClean="0">
                <a:solidFill>
                  <a:srgbClr val="FF0000"/>
                </a:solidFill>
              </a:rPr>
              <a:t>障害時</a:t>
            </a:r>
            <a:endParaRPr kumimoji="1" lang="ja-JP" altLang="en-US" sz="2400" dirty="0">
              <a:solidFill>
                <a:srgbClr val="FF0000"/>
              </a:solidFill>
            </a:endParaRPr>
          </a:p>
        </p:txBody>
      </p:sp>
      <p:sp>
        <p:nvSpPr>
          <p:cNvPr id="143" name="テキスト ボックス 142"/>
          <p:cNvSpPr txBox="1"/>
          <p:nvPr/>
        </p:nvSpPr>
        <p:spPr>
          <a:xfrm>
            <a:off x="4018004" y="1142867"/>
            <a:ext cx="1107996" cy="461665"/>
          </a:xfrm>
          <a:prstGeom prst="rect">
            <a:avLst/>
          </a:prstGeom>
          <a:noFill/>
        </p:spPr>
        <p:txBody>
          <a:bodyPr wrap="none" rtlCol="0">
            <a:spAutoFit/>
          </a:bodyPr>
          <a:lstStyle/>
          <a:p>
            <a:pPr algn="ctr"/>
            <a:r>
              <a:rPr kumimoji="1" lang="ja-JP" altLang="en-US" sz="2400" dirty="0" smtClean="0">
                <a:solidFill>
                  <a:srgbClr val="0000FF"/>
                </a:solidFill>
              </a:rPr>
              <a:t>正常時</a:t>
            </a:r>
            <a:endParaRPr kumimoji="1" lang="ja-JP" altLang="en-US" sz="2400" dirty="0">
              <a:solidFill>
                <a:srgbClr val="0000FF"/>
              </a:solidFill>
            </a:endParaRPr>
          </a:p>
        </p:txBody>
      </p:sp>
      <p:cxnSp>
        <p:nvCxnSpPr>
          <p:cNvPr id="145" name="直線コネクタ 144"/>
          <p:cNvCxnSpPr/>
          <p:nvPr/>
        </p:nvCxnSpPr>
        <p:spPr>
          <a:xfrm flipV="1">
            <a:off x="567012" y="3597571"/>
            <a:ext cx="8074743" cy="10744"/>
          </a:xfrm>
          <a:prstGeom prst="line">
            <a:avLst/>
          </a:prstGeom>
          <a:ln>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46" name="正方形/長方形 145"/>
          <p:cNvSpPr/>
          <p:nvPr/>
        </p:nvSpPr>
        <p:spPr>
          <a:xfrm>
            <a:off x="567012" y="3738768"/>
            <a:ext cx="2665897" cy="92410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6600"/>
                </a:solidFill>
                <a:latin typeface="ＭＳ Ｐゴシック"/>
                <a:ea typeface="ＭＳ Ｐゴシック"/>
                <a:cs typeface="ＭＳ Ｐゴシック"/>
              </a:rPr>
              <a:t>仮想サーバーＡと</a:t>
            </a:r>
            <a:r>
              <a:rPr kumimoji="1" lang="en-US" altLang="ja-JP" sz="1200" dirty="0" smtClean="0">
                <a:solidFill>
                  <a:srgbClr val="FF6600"/>
                </a:solidFill>
                <a:latin typeface="ＭＳ Ｐゴシック"/>
                <a:ea typeface="ＭＳ Ｐゴシック"/>
                <a:cs typeface="ＭＳ Ｐゴシック"/>
              </a:rPr>
              <a:t>B</a:t>
            </a:r>
            <a:r>
              <a:rPr kumimoji="1" lang="ja-JP" altLang="en-US" sz="1200" dirty="0" smtClean="0">
                <a:solidFill>
                  <a:srgbClr val="FF6600"/>
                </a:solidFill>
                <a:latin typeface="ＭＳ Ｐゴシック"/>
                <a:ea typeface="ＭＳ Ｐゴシック"/>
                <a:cs typeface="ＭＳ Ｐゴシック"/>
              </a:rPr>
              <a:t>は、</a:t>
            </a:r>
            <a:endParaRPr kumimoji="1" lang="en-US" altLang="ja-JP" sz="1200" dirty="0" smtClean="0">
              <a:solidFill>
                <a:srgbClr val="FF6600"/>
              </a:solidFill>
              <a:latin typeface="ＭＳ Ｐゴシック"/>
              <a:ea typeface="ＭＳ Ｐゴシック"/>
              <a:cs typeface="ＭＳ Ｐゴシック"/>
            </a:endParaRPr>
          </a:p>
          <a:p>
            <a:pPr algn="ctr"/>
            <a:r>
              <a:rPr lang="ja-JP" altLang="en-US" sz="1200" dirty="0" smtClean="0">
                <a:solidFill>
                  <a:srgbClr val="FF6600"/>
                </a:solidFill>
                <a:latin typeface="ＭＳ Ｐゴシック"/>
                <a:ea typeface="ＭＳ Ｐゴシック"/>
                <a:cs typeface="ＭＳ Ｐゴシック"/>
              </a:rPr>
              <a:t>見かけ上稼働し続けることができ</a:t>
            </a:r>
            <a:endParaRPr lang="en-US" altLang="ja-JP" sz="1200" dirty="0" smtClean="0">
              <a:solidFill>
                <a:srgbClr val="FF6600"/>
              </a:solidFill>
              <a:latin typeface="ＭＳ Ｐゴシック"/>
              <a:ea typeface="ＭＳ Ｐゴシック"/>
              <a:cs typeface="ＭＳ Ｐゴシック"/>
            </a:endParaRPr>
          </a:p>
          <a:p>
            <a:pPr algn="ctr"/>
            <a:r>
              <a:rPr lang="ja-JP" altLang="en-US" sz="1200" dirty="0" smtClean="0">
                <a:solidFill>
                  <a:srgbClr val="FF6600"/>
                </a:solidFill>
                <a:latin typeface="ＭＳ Ｐゴシック"/>
                <a:ea typeface="ＭＳ Ｐゴシック"/>
                <a:cs typeface="ＭＳ Ｐゴシック"/>
              </a:rPr>
              <a:t>ユーザーは影響を受けない</a:t>
            </a:r>
            <a:endParaRPr kumimoji="1" lang="ja-JP" altLang="en-US" sz="1200" dirty="0">
              <a:solidFill>
                <a:srgbClr val="FF6600"/>
              </a:solidFill>
              <a:latin typeface="ＭＳ Ｐゴシック"/>
              <a:ea typeface="ＭＳ Ｐゴシック"/>
              <a:cs typeface="ＭＳ Ｐゴシック"/>
            </a:endParaRPr>
          </a:p>
        </p:txBody>
      </p:sp>
    </p:spTree>
    <p:extLst>
      <p:ext uri="{BB962C8B-B14F-4D97-AF65-F5344CB8AC3E}">
        <p14:creationId xmlns:p14="http://schemas.microsoft.com/office/powerpoint/2010/main" val="366446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5" name="Rectangle 3"/>
          <p:cNvSpPr>
            <a:spLocks noGrp="1" noChangeArrowheads="1"/>
          </p:cNvSpPr>
          <p:nvPr>
            <p:ph type="title"/>
          </p:nvPr>
        </p:nvSpPr>
        <p:spPr>
          <a:xfrm>
            <a:off x="152400" y="152400"/>
            <a:ext cx="8991600" cy="533400"/>
          </a:xfrm>
        </p:spPr>
        <p:txBody>
          <a:bodyPr/>
          <a:lstStyle/>
          <a:p>
            <a:r>
              <a:rPr lang="ja-JP" altLang="en-US" sz="2800" dirty="0" smtClean="0">
                <a:ea typeface="ＭＳ Ｐゴシック" pitchFamily="50" charset="-128"/>
              </a:rPr>
              <a:t>サーバーの仮想化</a:t>
            </a:r>
            <a:r>
              <a:rPr lang="en-US" altLang="ja-JP" sz="2800" dirty="0" smtClean="0">
                <a:ea typeface="ＭＳ Ｐゴシック" pitchFamily="50" charset="-128"/>
              </a:rPr>
              <a:t> / </a:t>
            </a:r>
            <a:r>
              <a:rPr lang="en-US" altLang="ja-JP" sz="2400" dirty="0" smtClean="0">
                <a:ea typeface="ＭＳ Ｐゴシック" pitchFamily="50" charset="-128"/>
              </a:rPr>
              <a:t>BCP</a:t>
            </a:r>
            <a:r>
              <a:rPr lang="ja-JP" altLang="en-US" sz="2400" dirty="0" smtClean="0">
                <a:ea typeface="ＭＳ Ｐゴシック" pitchFamily="50" charset="-128"/>
              </a:rPr>
              <a:t>対策・仮想マシン・レプリケーション</a:t>
            </a:r>
            <a:endParaRPr lang="ja-JP" altLang="en-US" sz="2400" dirty="0">
              <a:ea typeface="ＭＳ Ｐゴシック" pitchFamily="50" charset="-128"/>
            </a:endParaRPr>
          </a:p>
        </p:txBody>
      </p:sp>
      <p:sp>
        <p:nvSpPr>
          <p:cNvPr id="4" name="角丸四角形 3"/>
          <p:cNvSpPr/>
          <p:nvPr/>
        </p:nvSpPr>
        <p:spPr bwMode="auto">
          <a:xfrm>
            <a:off x="533398" y="2985750"/>
            <a:ext cx="914401" cy="304800"/>
          </a:xfrm>
          <a:prstGeom prst="roundRect">
            <a:avLst>
              <a:gd name="adj" fmla="val 8179"/>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VM A</a:t>
            </a:r>
          </a:p>
        </p:txBody>
      </p:sp>
      <p:sp>
        <p:nvSpPr>
          <p:cNvPr id="5" name="角丸四角形 4"/>
          <p:cNvSpPr/>
          <p:nvPr/>
        </p:nvSpPr>
        <p:spPr bwMode="auto">
          <a:xfrm>
            <a:off x="1447800" y="2985750"/>
            <a:ext cx="914401" cy="304800"/>
          </a:xfrm>
          <a:prstGeom prst="roundRect">
            <a:avLst>
              <a:gd name="adj" fmla="val 8179"/>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VM B</a:t>
            </a:r>
          </a:p>
        </p:txBody>
      </p:sp>
      <p:sp>
        <p:nvSpPr>
          <p:cNvPr id="12" name="角丸四角形 11"/>
          <p:cNvSpPr/>
          <p:nvPr/>
        </p:nvSpPr>
        <p:spPr bwMode="auto">
          <a:xfrm>
            <a:off x="533400" y="3976350"/>
            <a:ext cx="1828800" cy="914400"/>
          </a:xfrm>
          <a:prstGeom prst="roundRect">
            <a:avLst>
              <a:gd name="adj" fmla="val 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FFFF"/>
                </a:solidFill>
                <a:latin typeface="HGP創英角ｺﾞｼｯｸUB"/>
                <a:ea typeface="HGP創英角ｺﾞｼｯｸUB"/>
                <a:cs typeface="HGP創英角ｺﾞｼｯｸUB"/>
              </a:rPr>
              <a:t>物理</a:t>
            </a:r>
            <a:endParaRPr kumimoji="0" lang="en-US" altLang="ja-JP" sz="20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FFFF"/>
                </a:solidFill>
                <a:latin typeface="HGP創英角ｺﾞｼｯｸUB"/>
                <a:ea typeface="HGP創英角ｺﾞｼｯｸUB"/>
                <a:cs typeface="HGP創英角ｺﾞｼｯｸUB"/>
              </a:rPr>
              <a:t>マシン</a:t>
            </a:r>
            <a:endParaRPr kumimoji="0" lang="ja-JP" altLang="en-US" sz="2000" b="0" i="0" u="none" strike="noStrike" cap="none" normalizeH="0" baseline="0" dirty="0" smtClean="0">
              <a:ln>
                <a:noFill/>
              </a:ln>
              <a:solidFill>
                <a:srgbClr val="FFFFFF"/>
              </a:solidFill>
              <a:effectLst/>
              <a:latin typeface="Arial"/>
              <a:ea typeface="HGP創英角ｺﾞｼｯｸUB"/>
              <a:cs typeface="Arial"/>
            </a:endParaRPr>
          </a:p>
        </p:txBody>
      </p:sp>
      <p:sp>
        <p:nvSpPr>
          <p:cNvPr id="14" name="AutoShape 139"/>
          <p:cNvSpPr>
            <a:spLocks noChangeArrowheads="1"/>
          </p:cNvSpPr>
          <p:nvPr/>
        </p:nvSpPr>
        <p:spPr bwMode="auto">
          <a:xfrm>
            <a:off x="533400" y="3366750"/>
            <a:ext cx="1828800" cy="533400"/>
          </a:xfrm>
          <a:prstGeom prst="roundRect">
            <a:avLst>
              <a:gd name="adj" fmla="val 0"/>
            </a:avLst>
          </a:prstGeom>
          <a:solidFill>
            <a:srgbClr val="FF66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400" dirty="0">
                <a:solidFill>
                  <a:schemeClr val="bg1"/>
                </a:solidFill>
                <a:latin typeface="HGP創英角ｺﾞｼｯｸUB" pitchFamily="50" charset="-128"/>
                <a:ea typeface="HGP創英角ｺﾞｼｯｸUB" pitchFamily="50" charset="-128"/>
              </a:rPr>
              <a:t>仮想化ソフトウェア</a:t>
            </a:r>
          </a:p>
        </p:txBody>
      </p:sp>
      <p:sp>
        <p:nvSpPr>
          <p:cNvPr id="6" name="フローチャート: 磁気ディスク 5"/>
          <p:cNvSpPr/>
          <p:nvPr/>
        </p:nvSpPr>
        <p:spPr bwMode="auto">
          <a:xfrm>
            <a:off x="2057400" y="4128750"/>
            <a:ext cx="838200" cy="8382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glow rad="228600">
                    <a:schemeClr val="accent2">
                      <a:satMod val="175000"/>
                      <a:alpha val="40000"/>
                    </a:schemeClr>
                  </a:glow>
                </a:effectLst>
                <a:latin typeface="HGP創英角ｺﾞｼｯｸUB"/>
                <a:ea typeface="HGP創英角ｺﾞｼｯｸUB"/>
                <a:cs typeface="HGP創英角ｺﾞｼｯｸUB"/>
              </a:rPr>
              <a:t>データ</a:t>
            </a:r>
          </a:p>
        </p:txBody>
      </p:sp>
      <p:sp>
        <p:nvSpPr>
          <p:cNvPr id="2" name="角丸四角形 1"/>
          <p:cNvSpPr/>
          <p:nvPr/>
        </p:nvSpPr>
        <p:spPr bwMode="auto">
          <a:xfrm>
            <a:off x="3505200" y="2071350"/>
            <a:ext cx="1447800" cy="3429000"/>
          </a:xfrm>
          <a:prstGeom prst="roundRect">
            <a:avLst>
              <a:gd name="adj" fmla="val 50000"/>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25" name="図 24" descr="MC9004418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852150"/>
            <a:ext cx="3276600" cy="3276600"/>
          </a:xfrm>
          <a:prstGeom prst="rect">
            <a:avLst/>
          </a:prstGeom>
        </p:spPr>
      </p:pic>
      <p:sp>
        <p:nvSpPr>
          <p:cNvPr id="64" name="角丸四角形 63"/>
          <p:cNvSpPr/>
          <p:nvPr/>
        </p:nvSpPr>
        <p:spPr bwMode="auto">
          <a:xfrm>
            <a:off x="533398" y="2680950"/>
            <a:ext cx="914401" cy="304800"/>
          </a:xfrm>
          <a:prstGeom prst="roundRect">
            <a:avLst>
              <a:gd name="adj" fmla="val 8179"/>
            </a:avLst>
          </a:prstGeom>
          <a:solidFill>
            <a:schemeClr val="accent5">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AP</a:t>
            </a:r>
          </a:p>
        </p:txBody>
      </p:sp>
      <p:sp>
        <p:nvSpPr>
          <p:cNvPr id="65" name="角丸四角形 64"/>
          <p:cNvSpPr/>
          <p:nvPr/>
        </p:nvSpPr>
        <p:spPr bwMode="auto">
          <a:xfrm>
            <a:off x="1447800" y="2680950"/>
            <a:ext cx="914401" cy="304800"/>
          </a:xfrm>
          <a:prstGeom prst="roundRect">
            <a:avLst>
              <a:gd name="adj" fmla="val 8179"/>
            </a:avLst>
          </a:prstGeom>
          <a:solidFill>
            <a:schemeClr val="accent5">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AP</a:t>
            </a:r>
          </a:p>
        </p:txBody>
      </p:sp>
      <p:grpSp>
        <p:nvGrpSpPr>
          <p:cNvPr id="771101" name="図形グループ 771100"/>
          <p:cNvGrpSpPr/>
          <p:nvPr/>
        </p:nvGrpSpPr>
        <p:grpSpPr>
          <a:xfrm>
            <a:off x="533400" y="2071350"/>
            <a:ext cx="2225040" cy="3624943"/>
            <a:chOff x="533400" y="2133600"/>
            <a:chExt cx="2225040" cy="3624943"/>
          </a:xfrm>
        </p:grpSpPr>
        <p:pic>
          <p:nvPicPr>
            <p:cNvPr id="771092" name="図 771091" descr="MM910001087 (1).GIF"/>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7400" y="2133600"/>
              <a:ext cx="701040" cy="500743"/>
            </a:xfrm>
            <a:prstGeom prst="rect">
              <a:avLst/>
            </a:prstGeom>
          </p:spPr>
        </p:pic>
        <p:pic>
          <p:nvPicPr>
            <p:cNvPr id="58" name="図 57" descr="MM910001087 (1).GIF"/>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7400" y="5257800"/>
              <a:ext cx="701040" cy="500743"/>
            </a:xfrm>
            <a:prstGeom prst="rect">
              <a:avLst/>
            </a:prstGeom>
          </p:spPr>
        </p:pic>
        <p:sp>
          <p:nvSpPr>
            <p:cNvPr id="771093" name="テキスト ボックス 771092"/>
            <p:cNvSpPr txBox="1"/>
            <p:nvPr/>
          </p:nvSpPr>
          <p:spPr>
            <a:xfrm>
              <a:off x="533400" y="2133600"/>
              <a:ext cx="1505540" cy="461665"/>
            </a:xfrm>
            <a:prstGeom prst="rect">
              <a:avLst/>
            </a:prstGeom>
            <a:noFill/>
          </p:spPr>
          <p:txBody>
            <a:bodyPr wrap="none" rtlCol="0">
              <a:spAutoFit/>
            </a:bodyPr>
            <a:lstStyle/>
            <a:p>
              <a:pPr>
                <a:spcBef>
                  <a:spcPts val="0"/>
                </a:spcBef>
              </a:pPr>
              <a:r>
                <a:rPr kumimoji="1" lang="ja-JP" altLang="en-US" sz="1200" dirty="0" smtClean="0">
                  <a:solidFill>
                    <a:srgbClr val="0000FF"/>
                  </a:solidFill>
                </a:rPr>
                <a:t>仮想マシン・イメージ</a:t>
              </a:r>
              <a:endParaRPr kumimoji="1" lang="en-US" altLang="ja-JP" sz="1200" dirty="0" smtClean="0">
                <a:solidFill>
                  <a:srgbClr val="0000FF"/>
                </a:solidFill>
              </a:endParaRPr>
            </a:p>
            <a:p>
              <a:pPr>
                <a:spcBef>
                  <a:spcPts val="0"/>
                </a:spcBef>
              </a:pPr>
              <a:r>
                <a:rPr kumimoji="1" lang="ja-JP" altLang="en-US" sz="1200" dirty="0" smtClean="0">
                  <a:solidFill>
                    <a:srgbClr val="0000FF"/>
                  </a:solidFill>
                </a:rPr>
                <a:t>のレプリケーション</a:t>
              </a:r>
              <a:endParaRPr kumimoji="1" lang="ja-JP" altLang="en-US" sz="1200" dirty="0">
                <a:solidFill>
                  <a:srgbClr val="0000FF"/>
                </a:solidFill>
              </a:endParaRPr>
            </a:p>
          </p:txBody>
        </p:sp>
        <p:sp>
          <p:nvSpPr>
            <p:cNvPr id="70" name="テキスト ボックス 69"/>
            <p:cNvSpPr txBox="1"/>
            <p:nvPr/>
          </p:nvSpPr>
          <p:spPr>
            <a:xfrm>
              <a:off x="533400" y="5257800"/>
              <a:ext cx="1225215" cy="461665"/>
            </a:xfrm>
            <a:prstGeom prst="rect">
              <a:avLst/>
            </a:prstGeom>
            <a:noFill/>
          </p:spPr>
          <p:txBody>
            <a:bodyPr wrap="none" rtlCol="0">
              <a:spAutoFit/>
            </a:bodyPr>
            <a:lstStyle/>
            <a:p>
              <a:pPr>
                <a:spcBef>
                  <a:spcPts val="0"/>
                </a:spcBef>
              </a:pPr>
              <a:r>
                <a:rPr kumimoji="1" lang="ja-JP" altLang="en-US" sz="1200" dirty="0" smtClean="0">
                  <a:solidFill>
                    <a:srgbClr val="3366FF"/>
                  </a:solidFill>
                </a:rPr>
                <a:t>データの</a:t>
              </a:r>
              <a:endParaRPr kumimoji="1" lang="en-US" altLang="ja-JP" sz="1200" dirty="0" smtClean="0">
                <a:solidFill>
                  <a:srgbClr val="3366FF"/>
                </a:solidFill>
              </a:endParaRPr>
            </a:p>
            <a:p>
              <a:pPr>
                <a:spcBef>
                  <a:spcPts val="0"/>
                </a:spcBef>
              </a:pPr>
              <a:r>
                <a:rPr kumimoji="1" lang="ja-JP" altLang="en-US" sz="1200" dirty="0" smtClean="0">
                  <a:solidFill>
                    <a:srgbClr val="3366FF"/>
                  </a:solidFill>
                </a:rPr>
                <a:t>レプリケーション</a:t>
              </a:r>
              <a:endParaRPr kumimoji="1" lang="ja-JP" altLang="en-US" sz="1200" dirty="0">
                <a:solidFill>
                  <a:srgbClr val="3366FF"/>
                </a:solidFill>
              </a:endParaRPr>
            </a:p>
          </p:txBody>
        </p:sp>
      </p:grpSp>
      <p:sp>
        <p:nvSpPr>
          <p:cNvPr id="771098" name="テキスト ボックス 771097"/>
          <p:cNvSpPr txBox="1"/>
          <p:nvPr/>
        </p:nvSpPr>
        <p:spPr>
          <a:xfrm>
            <a:off x="3733800" y="2985750"/>
            <a:ext cx="916236" cy="276999"/>
          </a:xfrm>
          <a:prstGeom prst="rect">
            <a:avLst/>
          </a:prstGeom>
          <a:noFill/>
        </p:spPr>
        <p:txBody>
          <a:bodyPr wrap="none" rtlCol="0">
            <a:spAutoFit/>
          </a:bodyPr>
          <a:lstStyle/>
          <a:p>
            <a:pPr algn="ctr"/>
            <a:r>
              <a:rPr kumimoji="1" lang="ja-JP" altLang="en-US" sz="1200" dirty="0" smtClean="0">
                <a:solidFill>
                  <a:srgbClr val="0000FF"/>
                </a:solidFill>
                <a:latin typeface="HGP創英角ｺﾞｼｯｸUB"/>
                <a:ea typeface="HGP創英角ｺﾞｼｯｸUB"/>
                <a:cs typeface="HGP創英角ｺﾞｼｯｸUB"/>
              </a:rPr>
              <a:t>ネットワーク</a:t>
            </a:r>
            <a:endParaRPr kumimoji="1" lang="ja-JP" altLang="en-US" sz="1200" dirty="0">
              <a:solidFill>
                <a:srgbClr val="0000FF"/>
              </a:solidFill>
              <a:latin typeface="HGP創英角ｺﾞｼｯｸUB"/>
              <a:ea typeface="HGP創英角ｺﾞｼｯｸUB"/>
              <a:cs typeface="HGP創英角ｺﾞｼｯｸUB"/>
            </a:endParaRPr>
          </a:p>
        </p:txBody>
      </p:sp>
      <p:grpSp>
        <p:nvGrpSpPr>
          <p:cNvPr id="771103" name="図形グループ 771102"/>
          <p:cNvGrpSpPr/>
          <p:nvPr/>
        </p:nvGrpSpPr>
        <p:grpSpPr>
          <a:xfrm>
            <a:off x="2362201" y="928350"/>
            <a:ext cx="6172197" cy="3613275"/>
            <a:chOff x="2362201" y="990600"/>
            <a:chExt cx="6172197" cy="3613275"/>
          </a:xfrm>
        </p:grpSpPr>
        <p:sp>
          <p:nvSpPr>
            <p:cNvPr id="26" name="角丸四角形 25"/>
            <p:cNvSpPr/>
            <p:nvPr/>
          </p:nvSpPr>
          <p:spPr bwMode="auto">
            <a:xfrm>
              <a:off x="6172198" y="1600200"/>
              <a:ext cx="914401" cy="304800"/>
            </a:xfrm>
            <a:prstGeom prst="roundRect">
              <a:avLst>
                <a:gd name="adj" fmla="val 8179"/>
              </a:avLst>
            </a:prstGeom>
            <a:solidFill>
              <a:srgbClr val="3366FF">
                <a:alpha val="64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VM A</a:t>
              </a:r>
            </a:p>
          </p:txBody>
        </p:sp>
        <p:sp>
          <p:nvSpPr>
            <p:cNvPr id="27" name="角丸四角形 26"/>
            <p:cNvSpPr/>
            <p:nvPr/>
          </p:nvSpPr>
          <p:spPr bwMode="auto">
            <a:xfrm>
              <a:off x="7086600" y="1600200"/>
              <a:ext cx="914401" cy="304800"/>
            </a:xfrm>
            <a:prstGeom prst="roundRect">
              <a:avLst>
                <a:gd name="adj" fmla="val 8179"/>
              </a:avLst>
            </a:prstGeom>
            <a:solidFill>
              <a:srgbClr val="3366FF">
                <a:alpha val="64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VM B</a:t>
              </a:r>
            </a:p>
          </p:txBody>
        </p:sp>
        <p:sp>
          <p:nvSpPr>
            <p:cNvPr id="28" name="角丸四角形 27"/>
            <p:cNvSpPr/>
            <p:nvPr/>
          </p:nvSpPr>
          <p:spPr bwMode="auto">
            <a:xfrm>
              <a:off x="6172198" y="2590800"/>
              <a:ext cx="1828800" cy="914400"/>
            </a:xfrm>
            <a:prstGeom prst="roundRect">
              <a:avLst>
                <a:gd name="adj" fmla="val 0"/>
              </a:avLst>
            </a:prstGeom>
            <a:solidFill>
              <a:srgbClr val="127C5E">
                <a:alpha val="57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FFFF"/>
                  </a:solidFill>
                  <a:latin typeface="HGP創英角ｺﾞｼｯｸUB"/>
                  <a:ea typeface="HGP創英角ｺﾞｼｯｸUB"/>
                  <a:cs typeface="HGP創英角ｺﾞｼｯｸUB"/>
                </a:rPr>
                <a:t>物理</a:t>
              </a:r>
              <a:endParaRPr kumimoji="0" lang="en-US" altLang="ja-JP" sz="20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FFFF"/>
                  </a:solidFill>
                  <a:latin typeface="HGP創英角ｺﾞｼｯｸUB"/>
                  <a:ea typeface="HGP創英角ｺﾞｼｯｸUB"/>
                  <a:cs typeface="HGP創英角ｺﾞｼｯｸUB"/>
                </a:rPr>
                <a:t>マシン</a:t>
              </a:r>
              <a:endParaRPr kumimoji="0" lang="ja-JP" altLang="en-US" sz="2000" b="0" i="0" u="none" strike="noStrike" cap="none" normalizeH="0" baseline="0" dirty="0" smtClean="0">
                <a:ln>
                  <a:noFill/>
                </a:ln>
                <a:solidFill>
                  <a:srgbClr val="FFFFFF"/>
                </a:solidFill>
                <a:effectLst/>
                <a:latin typeface="Arial"/>
                <a:ea typeface="HGP創英角ｺﾞｼｯｸUB"/>
                <a:cs typeface="Arial"/>
              </a:endParaRPr>
            </a:p>
          </p:txBody>
        </p:sp>
        <p:sp>
          <p:nvSpPr>
            <p:cNvPr id="29" name="AutoShape 139"/>
            <p:cNvSpPr>
              <a:spLocks noChangeArrowheads="1"/>
            </p:cNvSpPr>
            <p:nvPr/>
          </p:nvSpPr>
          <p:spPr bwMode="auto">
            <a:xfrm>
              <a:off x="6172198" y="1981200"/>
              <a:ext cx="1828800" cy="533400"/>
            </a:xfrm>
            <a:prstGeom prst="roundRect">
              <a:avLst>
                <a:gd name="adj" fmla="val 0"/>
              </a:avLst>
            </a:prstGeom>
            <a:solidFill>
              <a:srgbClr val="FF6600">
                <a:alpha val="58000"/>
              </a:srgbClr>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400" dirty="0">
                  <a:solidFill>
                    <a:schemeClr val="bg1"/>
                  </a:solidFill>
                  <a:latin typeface="HGP創英角ｺﾞｼｯｸUB" pitchFamily="50" charset="-128"/>
                  <a:ea typeface="HGP創英角ｺﾞｼｯｸUB" pitchFamily="50" charset="-128"/>
                </a:rPr>
                <a:t>仮想化ソフトウェア</a:t>
              </a:r>
            </a:p>
          </p:txBody>
        </p:sp>
        <p:sp>
          <p:nvSpPr>
            <p:cNvPr id="30" name="フローチャート: 磁気ディスク 29"/>
            <p:cNvSpPr/>
            <p:nvPr/>
          </p:nvSpPr>
          <p:spPr bwMode="auto">
            <a:xfrm>
              <a:off x="7696198" y="2743200"/>
              <a:ext cx="838200" cy="838200"/>
            </a:xfrm>
            <a:prstGeom prst="flowChartMagneticDisk">
              <a:avLst/>
            </a:prstGeom>
            <a:gradFill flip="none" rotWithShape="1">
              <a:gsLst>
                <a:gs pos="0">
                  <a:schemeClr val="accent2">
                    <a:tint val="50000"/>
                    <a:satMod val="300000"/>
                    <a:alpha val="65000"/>
                  </a:schemeClr>
                </a:gs>
                <a:gs pos="35000">
                  <a:schemeClr val="accent2">
                    <a:tint val="37000"/>
                    <a:satMod val="300000"/>
                    <a:alpha val="65000"/>
                  </a:schemeClr>
                </a:gs>
                <a:gs pos="100000">
                  <a:schemeClr val="accent2">
                    <a:tint val="15000"/>
                    <a:satMod val="350000"/>
                    <a:alpha val="65000"/>
                  </a:schemeClr>
                </a:gs>
              </a:gsLst>
              <a:lin ang="16200000" scaled="1"/>
              <a:tileRect/>
            </a:gra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glow rad="228600">
                      <a:schemeClr val="accent2">
                        <a:satMod val="175000"/>
                        <a:alpha val="40000"/>
                      </a:schemeClr>
                    </a:glow>
                  </a:effectLst>
                  <a:latin typeface="HGP創英角ｺﾞｼｯｸUB"/>
                  <a:ea typeface="HGP創英角ｺﾞｼｯｸUB"/>
                  <a:cs typeface="HGP創英角ｺﾞｼｯｸUB"/>
                </a:rPr>
                <a:t>データ</a:t>
              </a:r>
            </a:p>
          </p:txBody>
        </p:sp>
        <p:cxnSp>
          <p:nvCxnSpPr>
            <p:cNvPr id="771072" name="曲線コネクタ 771071"/>
            <p:cNvCxnSpPr>
              <a:stCxn id="5" idx="3"/>
              <a:endCxn id="26" idx="1"/>
            </p:cNvCxnSpPr>
            <p:nvPr/>
          </p:nvCxnSpPr>
          <p:spPr bwMode="auto">
            <a:xfrm flipV="1">
              <a:off x="2362201" y="1752600"/>
              <a:ext cx="3809997" cy="1441575"/>
            </a:xfrm>
            <a:prstGeom prst="curvedConnector3">
              <a:avLst>
                <a:gd name="adj1" fmla="val 50000"/>
              </a:avLst>
            </a:prstGeom>
            <a:solidFill>
              <a:schemeClr val="bg1"/>
            </a:solidFill>
            <a:ln w="38100" cap="flat" cmpd="sng" algn="ctr">
              <a:solidFill>
                <a:srgbClr val="00CCFF"/>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曲線コネクタ 43"/>
            <p:cNvCxnSpPr>
              <a:stCxn id="6" idx="4"/>
              <a:endCxn id="30" idx="2"/>
            </p:cNvCxnSpPr>
            <p:nvPr/>
          </p:nvCxnSpPr>
          <p:spPr bwMode="auto">
            <a:xfrm flipV="1">
              <a:off x="2895600" y="3162300"/>
              <a:ext cx="4800598" cy="1441575"/>
            </a:xfrm>
            <a:prstGeom prst="curvedConnector3">
              <a:avLst>
                <a:gd name="adj1" fmla="val 50000"/>
              </a:avLst>
            </a:prstGeom>
            <a:solidFill>
              <a:schemeClr val="bg1"/>
            </a:solidFill>
            <a:ln w="38100" cap="flat" cmpd="sng" algn="ctr">
              <a:solidFill>
                <a:schemeClr val="accent6">
                  <a:lumMod val="40000"/>
                  <a:lumOff val="60000"/>
                </a:schemeClr>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角丸四角形 67"/>
            <p:cNvSpPr/>
            <p:nvPr/>
          </p:nvSpPr>
          <p:spPr bwMode="auto">
            <a:xfrm>
              <a:off x="6172198" y="1295400"/>
              <a:ext cx="914401" cy="304800"/>
            </a:xfrm>
            <a:prstGeom prst="roundRect">
              <a:avLst>
                <a:gd name="adj" fmla="val 8179"/>
              </a:avLst>
            </a:prstGeom>
            <a:solidFill>
              <a:srgbClr val="4597A0">
                <a:alpha val="64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AP</a:t>
              </a:r>
            </a:p>
          </p:txBody>
        </p:sp>
        <p:sp>
          <p:nvSpPr>
            <p:cNvPr id="69" name="角丸四角形 68"/>
            <p:cNvSpPr/>
            <p:nvPr/>
          </p:nvSpPr>
          <p:spPr bwMode="auto">
            <a:xfrm>
              <a:off x="7086600" y="1295400"/>
              <a:ext cx="914401" cy="304800"/>
            </a:xfrm>
            <a:prstGeom prst="roundRect">
              <a:avLst>
                <a:gd name="adj" fmla="val 8179"/>
              </a:avLst>
            </a:prstGeom>
            <a:solidFill>
              <a:srgbClr val="4597A0">
                <a:alpha val="64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AP</a:t>
              </a:r>
            </a:p>
          </p:txBody>
        </p:sp>
        <p:sp>
          <p:nvSpPr>
            <p:cNvPr id="771100" name="テキスト ボックス 771099"/>
            <p:cNvSpPr txBox="1"/>
            <p:nvPr/>
          </p:nvSpPr>
          <p:spPr>
            <a:xfrm>
              <a:off x="5943284" y="990600"/>
              <a:ext cx="2342709" cy="276999"/>
            </a:xfrm>
            <a:prstGeom prst="rect">
              <a:avLst/>
            </a:prstGeom>
            <a:noFill/>
          </p:spPr>
          <p:txBody>
            <a:bodyPr wrap="none" rtlCol="0">
              <a:spAutoFit/>
            </a:bodyPr>
            <a:lstStyle/>
            <a:p>
              <a:pPr algn="ctr"/>
              <a:r>
                <a:rPr kumimoji="1" lang="ja-JP" altLang="en-US" sz="1200" dirty="0" smtClean="0">
                  <a:solidFill>
                    <a:srgbClr val="0000FF"/>
                  </a:solidFill>
                </a:rPr>
                <a:t>クラウド基盤へのレプリケーション</a:t>
              </a:r>
              <a:endParaRPr kumimoji="1" lang="ja-JP" altLang="en-US" sz="1200" dirty="0">
                <a:solidFill>
                  <a:srgbClr val="0000FF"/>
                </a:solidFill>
              </a:endParaRPr>
            </a:p>
          </p:txBody>
        </p:sp>
      </p:grpSp>
      <p:grpSp>
        <p:nvGrpSpPr>
          <p:cNvPr id="771102" name="図形グループ 771101"/>
          <p:cNvGrpSpPr/>
          <p:nvPr/>
        </p:nvGrpSpPr>
        <p:grpSpPr>
          <a:xfrm>
            <a:off x="2362201" y="3131925"/>
            <a:ext cx="6172199" cy="3206625"/>
            <a:chOff x="2362201" y="3194175"/>
            <a:chExt cx="6172199" cy="3206625"/>
          </a:xfrm>
        </p:grpSpPr>
        <p:sp>
          <p:nvSpPr>
            <p:cNvPr id="20" name="角丸四角形 19"/>
            <p:cNvSpPr/>
            <p:nvPr/>
          </p:nvSpPr>
          <p:spPr bwMode="auto">
            <a:xfrm>
              <a:off x="6172200" y="4419600"/>
              <a:ext cx="914401" cy="304800"/>
            </a:xfrm>
            <a:prstGeom prst="roundRect">
              <a:avLst>
                <a:gd name="adj" fmla="val 8179"/>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VM A</a:t>
              </a:r>
            </a:p>
          </p:txBody>
        </p:sp>
        <p:sp>
          <p:nvSpPr>
            <p:cNvPr id="21" name="角丸四角形 20"/>
            <p:cNvSpPr/>
            <p:nvPr/>
          </p:nvSpPr>
          <p:spPr bwMode="auto">
            <a:xfrm>
              <a:off x="7086602" y="4419600"/>
              <a:ext cx="914401" cy="304800"/>
            </a:xfrm>
            <a:prstGeom prst="roundRect">
              <a:avLst>
                <a:gd name="adj" fmla="val 8179"/>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VM B</a:t>
              </a:r>
            </a:p>
          </p:txBody>
        </p:sp>
        <p:sp>
          <p:nvSpPr>
            <p:cNvPr id="22" name="角丸四角形 21"/>
            <p:cNvSpPr/>
            <p:nvPr/>
          </p:nvSpPr>
          <p:spPr bwMode="auto">
            <a:xfrm>
              <a:off x="6172200" y="5410200"/>
              <a:ext cx="1828800" cy="914400"/>
            </a:xfrm>
            <a:prstGeom prst="roundRect">
              <a:avLst>
                <a:gd name="adj" fmla="val 0"/>
              </a:avLst>
            </a:prstGeom>
            <a:solidFill>
              <a:srgbClr val="127C5E"/>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FFFF"/>
                  </a:solidFill>
                  <a:latin typeface="HGP創英角ｺﾞｼｯｸUB"/>
                  <a:ea typeface="HGP創英角ｺﾞｼｯｸUB"/>
                  <a:cs typeface="HGP創英角ｺﾞｼｯｸUB"/>
                </a:rPr>
                <a:t>物理</a:t>
              </a:r>
              <a:endParaRPr kumimoji="0" lang="en-US" altLang="ja-JP" sz="20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FFFF"/>
                  </a:solidFill>
                  <a:latin typeface="HGP創英角ｺﾞｼｯｸUB"/>
                  <a:ea typeface="HGP創英角ｺﾞｼｯｸUB"/>
                  <a:cs typeface="HGP創英角ｺﾞｼｯｸUB"/>
                </a:rPr>
                <a:t>マシン</a:t>
              </a:r>
              <a:endParaRPr kumimoji="0" lang="ja-JP" altLang="en-US" sz="2000" b="0" i="0" u="none" strike="noStrike" cap="none" normalizeH="0" baseline="0" dirty="0" smtClean="0">
                <a:ln>
                  <a:noFill/>
                </a:ln>
                <a:solidFill>
                  <a:srgbClr val="FFFFFF"/>
                </a:solidFill>
                <a:effectLst/>
                <a:latin typeface="Arial"/>
                <a:ea typeface="HGP創英角ｺﾞｼｯｸUB"/>
                <a:cs typeface="Arial"/>
              </a:endParaRPr>
            </a:p>
          </p:txBody>
        </p:sp>
        <p:sp>
          <p:nvSpPr>
            <p:cNvPr id="23" name="AutoShape 139"/>
            <p:cNvSpPr>
              <a:spLocks noChangeArrowheads="1"/>
            </p:cNvSpPr>
            <p:nvPr/>
          </p:nvSpPr>
          <p:spPr bwMode="auto">
            <a:xfrm>
              <a:off x="6172200" y="4800600"/>
              <a:ext cx="1828800" cy="533400"/>
            </a:xfrm>
            <a:prstGeom prst="roundRect">
              <a:avLst>
                <a:gd name="adj" fmla="val 0"/>
              </a:avLst>
            </a:prstGeom>
            <a:solidFill>
              <a:srgbClr val="FF66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400" dirty="0">
                  <a:solidFill>
                    <a:schemeClr val="bg1"/>
                  </a:solidFill>
                  <a:latin typeface="HGP創英角ｺﾞｼｯｸUB" pitchFamily="50" charset="-128"/>
                  <a:ea typeface="HGP創英角ｺﾞｼｯｸUB" pitchFamily="50" charset="-128"/>
                </a:rPr>
                <a:t>仮想化ソフトウェア</a:t>
              </a:r>
            </a:p>
          </p:txBody>
        </p:sp>
        <p:sp>
          <p:nvSpPr>
            <p:cNvPr id="24" name="フローチャート: 磁気ディスク 23"/>
            <p:cNvSpPr/>
            <p:nvPr/>
          </p:nvSpPr>
          <p:spPr bwMode="auto">
            <a:xfrm>
              <a:off x="7696200" y="5562600"/>
              <a:ext cx="838200" cy="8382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glow rad="228600">
                      <a:schemeClr val="accent2">
                        <a:satMod val="175000"/>
                        <a:alpha val="40000"/>
                      </a:schemeClr>
                    </a:glow>
                  </a:effectLst>
                  <a:latin typeface="HGP創英角ｺﾞｼｯｸUB"/>
                  <a:ea typeface="HGP創英角ｺﾞｼｯｸUB"/>
                  <a:cs typeface="HGP創英角ｺﾞｼｯｸUB"/>
                </a:rPr>
                <a:t>データ</a:t>
              </a:r>
            </a:p>
          </p:txBody>
        </p:sp>
        <p:cxnSp>
          <p:nvCxnSpPr>
            <p:cNvPr id="38" name="曲線コネクタ 37"/>
            <p:cNvCxnSpPr>
              <a:stCxn id="5" idx="3"/>
              <a:endCxn id="20" idx="1"/>
            </p:cNvCxnSpPr>
            <p:nvPr/>
          </p:nvCxnSpPr>
          <p:spPr bwMode="auto">
            <a:xfrm>
              <a:off x="2362201" y="3194175"/>
              <a:ext cx="3809999" cy="1377825"/>
            </a:xfrm>
            <a:prstGeom prst="curvedConnector3">
              <a:avLst>
                <a:gd name="adj1" fmla="val 50000"/>
              </a:avLst>
            </a:prstGeom>
            <a:solidFill>
              <a:schemeClr val="bg1"/>
            </a:solidFill>
            <a:ln w="38100" cap="flat" cmpd="sng" algn="ctr">
              <a:solidFill>
                <a:srgbClr val="3366FF"/>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曲線コネクタ 46"/>
            <p:cNvCxnSpPr>
              <a:stCxn id="6" idx="4"/>
              <a:endCxn id="24" idx="2"/>
            </p:cNvCxnSpPr>
            <p:nvPr/>
          </p:nvCxnSpPr>
          <p:spPr bwMode="auto">
            <a:xfrm>
              <a:off x="2895600" y="4603875"/>
              <a:ext cx="4800600" cy="1377825"/>
            </a:xfrm>
            <a:prstGeom prst="curvedConnector3">
              <a:avLst/>
            </a:prstGeom>
            <a:solidFill>
              <a:schemeClr val="bg1"/>
            </a:solidFill>
            <a:ln w="38100" cap="flat" cmpd="sng" algn="ctr">
              <a:solidFill>
                <a:schemeClr val="accent6">
                  <a:lumMod val="60000"/>
                  <a:lumOff val="40000"/>
                </a:schemeClr>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角丸四角形 65"/>
            <p:cNvSpPr/>
            <p:nvPr/>
          </p:nvSpPr>
          <p:spPr bwMode="auto">
            <a:xfrm>
              <a:off x="6172200" y="4114800"/>
              <a:ext cx="914401" cy="304800"/>
            </a:xfrm>
            <a:prstGeom prst="roundRect">
              <a:avLst>
                <a:gd name="adj" fmla="val 8179"/>
              </a:avLst>
            </a:prstGeom>
            <a:solidFill>
              <a:srgbClr val="4597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AP</a:t>
              </a:r>
            </a:p>
          </p:txBody>
        </p:sp>
        <p:sp>
          <p:nvSpPr>
            <p:cNvPr id="67" name="角丸四角形 66"/>
            <p:cNvSpPr/>
            <p:nvPr/>
          </p:nvSpPr>
          <p:spPr bwMode="auto">
            <a:xfrm>
              <a:off x="7086602" y="4114800"/>
              <a:ext cx="914401" cy="304800"/>
            </a:xfrm>
            <a:prstGeom prst="roundRect">
              <a:avLst>
                <a:gd name="adj" fmla="val 8179"/>
              </a:avLst>
            </a:prstGeom>
            <a:solidFill>
              <a:srgbClr val="4597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AP</a:t>
              </a:r>
            </a:p>
          </p:txBody>
        </p:sp>
        <p:sp>
          <p:nvSpPr>
            <p:cNvPr id="74" name="テキスト ボックス 73"/>
            <p:cNvSpPr txBox="1"/>
            <p:nvPr/>
          </p:nvSpPr>
          <p:spPr>
            <a:xfrm>
              <a:off x="5964166" y="3810000"/>
              <a:ext cx="2148545" cy="276999"/>
            </a:xfrm>
            <a:prstGeom prst="rect">
              <a:avLst/>
            </a:prstGeom>
            <a:noFill/>
          </p:spPr>
          <p:txBody>
            <a:bodyPr wrap="none" rtlCol="0">
              <a:spAutoFit/>
            </a:bodyPr>
            <a:lstStyle/>
            <a:p>
              <a:pPr algn="ctr"/>
              <a:r>
                <a:rPr kumimoji="1" lang="ja-JP" altLang="en-US" sz="1200" dirty="0" smtClean="0">
                  <a:solidFill>
                    <a:srgbClr val="0000FF"/>
                  </a:solidFill>
                </a:rPr>
                <a:t>個別基盤へのレプリケーション</a:t>
              </a:r>
              <a:endParaRPr kumimoji="1" lang="ja-JP" altLang="en-US" sz="1200" dirty="0">
                <a:solidFill>
                  <a:srgbClr val="0000FF"/>
                </a:solidFill>
              </a:endParaRPr>
            </a:p>
          </p:txBody>
        </p:sp>
      </p:grpSp>
    </p:spTree>
    <p:extLst>
      <p:ext uri="{BB962C8B-B14F-4D97-AF65-F5344CB8AC3E}">
        <p14:creationId xmlns:p14="http://schemas.microsoft.com/office/powerpoint/2010/main" val="164060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71101"/>
                                        </p:tgtEl>
                                        <p:attrNameLst>
                                          <p:attrName>style.visibility</p:attrName>
                                        </p:attrNameLst>
                                      </p:cBhvr>
                                      <p:to>
                                        <p:strVal val="visible"/>
                                      </p:to>
                                    </p:set>
                                    <p:animEffect transition="in" filter="wipe(left)">
                                      <p:cBhvr>
                                        <p:cTn id="7" dur="500"/>
                                        <p:tgtEl>
                                          <p:spTgt spid="7711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71102"/>
                                        </p:tgtEl>
                                        <p:attrNameLst>
                                          <p:attrName>style.visibility</p:attrName>
                                        </p:attrNameLst>
                                      </p:cBhvr>
                                      <p:to>
                                        <p:strVal val="visible"/>
                                      </p:to>
                                    </p:set>
                                    <p:animEffect transition="in" filter="wipe(left)">
                                      <p:cBhvr>
                                        <p:cTn id="12" dur="500"/>
                                        <p:tgtEl>
                                          <p:spTgt spid="7711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71103"/>
                                        </p:tgtEl>
                                        <p:attrNameLst>
                                          <p:attrName>style.visibility</p:attrName>
                                        </p:attrNameLst>
                                      </p:cBhvr>
                                      <p:to>
                                        <p:strVal val="visible"/>
                                      </p:to>
                                    </p:set>
                                    <p:animEffect transition="in" filter="wipe(left)">
                                      <p:cBhvr>
                                        <p:cTn id="17" dur="500"/>
                                        <p:tgtEl>
                                          <p:spTgt spid="771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en-US" sz="2800" dirty="0">
                <a:ea typeface="ＭＳ Ｐゴシック" pitchFamily="50" charset="-128"/>
              </a:rPr>
              <a:t>サーバーの仮想化</a:t>
            </a:r>
            <a:r>
              <a:rPr lang="ja-JP" altLang="en-US" sz="2800" dirty="0" smtClean="0">
                <a:ea typeface="ＭＳ Ｐゴシック" pitchFamily="50" charset="-128"/>
              </a:rPr>
              <a:t>／課題</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 name="角丸四角形 1"/>
          <p:cNvSpPr/>
          <p:nvPr/>
        </p:nvSpPr>
        <p:spPr bwMode="auto">
          <a:xfrm>
            <a:off x="228600" y="2065125"/>
            <a:ext cx="2971800" cy="1219200"/>
          </a:xfrm>
          <a:prstGeom prst="roundRect">
            <a:avLst>
              <a:gd name="adj" fmla="val 9375"/>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14" name="角丸四角形 13"/>
          <p:cNvSpPr/>
          <p:nvPr/>
        </p:nvSpPr>
        <p:spPr bwMode="auto">
          <a:xfrm>
            <a:off x="2057400" y="3512925"/>
            <a:ext cx="1131277" cy="609600"/>
          </a:xfrm>
          <a:prstGeom prst="round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15" name="角丸四角形 14"/>
          <p:cNvSpPr/>
          <p:nvPr/>
        </p:nvSpPr>
        <p:spPr bwMode="auto">
          <a:xfrm>
            <a:off x="3352800" y="3512925"/>
            <a:ext cx="1131277" cy="609600"/>
          </a:xfrm>
          <a:prstGeom prst="round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16" name="角丸四角形 15"/>
          <p:cNvSpPr/>
          <p:nvPr/>
        </p:nvSpPr>
        <p:spPr bwMode="auto">
          <a:xfrm>
            <a:off x="228600" y="4351125"/>
            <a:ext cx="6096000" cy="609600"/>
          </a:xfrm>
          <a:prstGeom prst="roundRect">
            <a:avLst>
              <a:gd name="adj" fmla="val 50000"/>
            </a:avLst>
          </a:prstGeom>
          <a:solidFill>
            <a:srgbClr val="127C5E"/>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Arial" charset="0"/>
                <a:ea typeface="HG丸ｺﾞｼｯｸM-PRO" pitchFamily="50" charset="-128"/>
              </a:rPr>
              <a:t>ネットワーク</a:t>
            </a:r>
          </a:p>
        </p:txBody>
      </p:sp>
      <p:sp>
        <p:nvSpPr>
          <p:cNvPr id="18" name="角丸四角形 17"/>
          <p:cNvSpPr/>
          <p:nvPr/>
        </p:nvSpPr>
        <p:spPr bwMode="auto">
          <a:xfrm>
            <a:off x="3352800" y="2065125"/>
            <a:ext cx="2971800" cy="1219200"/>
          </a:xfrm>
          <a:prstGeom prst="roundRect">
            <a:avLst>
              <a:gd name="adj" fmla="val 9375"/>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19" name="角丸四角形 18"/>
          <p:cNvSpPr/>
          <p:nvPr/>
        </p:nvSpPr>
        <p:spPr bwMode="auto">
          <a:xfrm>
            <a:off x="381000" y="2217525"/>
            <a:ext cx="838200" cy="914400"/>
          </a:xfrm>
          <a:prstGeom prst="roundRect">
            <a:avLst>
              <a:gd name="adj" fmla="val 9375"/>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仮想</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マシン</a:t>
            </a:r>
          </a:p>
        </p:txBody>
      </p:sp>
      <p:sp>
        <p:nvSpPr>
          <p:cNvPr id="20" name="角丸四角形 19"/>
          <p:cNvSpPr/>
          <p:nvPr/>
        </p:nvSpPr>
        <p:spPr bwMode="auto">
          <a:xfrm>
            <a:off x="1295400" y="2217525"/>
            <a:ext cx="838200" cy="914400"/>
          </a:xfrm>
          <a:prstGeom prst="roundRect">
            <a:avLst>
              <a:gd name="adj" fmla="val 9375"/>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仮想</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マシン</a:t>
            </a:r>
          </a:p>
        </p:txBody>
      </p:sp>
      <p:sp>
        <p:nvSpPr>
          <p:cNvPr id="21" name="角丸四角形 20"/>
          <p:cNvSpPr/>
          <p:nvPr/>
        </p:nvSpPr>
        <p:spPr bwMode="auto">
          <a:xfrm>
            <a:off x="2209800" y="2217525"/>
            <a:ext cx="838200" cy="914400"/>
          </a:xfrm>
          <a:prstGeom prst="roundRect">
            <a:avLst>
              <a:gd name="adj" fmla="val 9375"/>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仮想</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マシン</a:t>
            </a:r>
          </a:p>
        </p:txBody>
      </p:sp>
      <p:sp>
        <p:nvSpPr>
          <p:cNvPr id="22" name="角丸四角形 21"/>
          <p:cNvSpPr/>
          <p:nvPr/>
        </p:nvSpPr>
        <p:spPr bwMode="auto">
          <a:xfrm>
            <a:off x="3505200" y="2217525"/>
            <a:ext cx="838200" cy="914400"/>
          </a:xfrm>
          <a:prstGeom prst="roundRect">
            <a:avLst>
              <a:gd name="adj" fmla="val 9375"/>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仮想</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マシン</a:t>
            </a:r>
          </a:p>
        </p:txBody>
      </p:sp>
      <p:sp>
        <p:nvSpPr>
          <p:cNvPr id="23" name="角丸四角形 22"/>
          <p:cNvSpPr/>
          <p:nvPr/>
        </p:nvSpPr>
        <p:spPr bwMode="auto">
          <a:xfrm>
            <a:off x="4419600" y="2217525"/>
            <a:ext cx="838200" cy="914400"/>
          </a:xfrm>
          <a:prstGeom prst="roundRect">
            <a:avLst>
              <a:gd name="adj" fmla="val 9375"/>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仮想</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マシン</a:t>
            </a:r>
          </a:p>
        </p:txBody>
      </p:sp>
      <p:sp>
        <p:nvSpPr>
          <p:cNvPr id="24" name="角丸四角形 23"/>
          <p:cNvSpPr/>
          <p:nvPr/>
        </p:nvSpPr>
        <p:spPr bwMode="auto">
          <a:xfrm>
            <a:off x="5334000" y="2217525"/>
            <a:ext cx="838200" cy="914400"/>
          </a:xfrm>
          <a:prstGeom prst="roundRect">
            <a:avLst>
              <a:gd name="adj" fmla="val 9375"/>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仮想</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マシン</a:t>
            </a:r>
          </a:p>
        </p:txBody>
      </p:sp>
      <p:sp>
        <p:nvSpPr>
          <p:cNvPr id="3" name="フローチャート: 磁気ディスク 2"/>
          <p:cNvSpPr/>
          <p:nvPr/>
        </p:nvSpPr>
        <p:spPr bwMode="auto">
          <a:xfrm>
            <a:off x="228600" y="5113125"/>
            <a:ext cx="1828800" cy="12954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0000FF"/>
                </a:solidFill>
                <a:effectLst/>
                <a:latin typeface="Arial" charset="0"/>
                <a:ea typeface="HG丸ｺﾞｼｯｸM-PRO" pitchFamily="50" charset="-128"/>
              </a:rPr>
              <a:t>ストレージ</a:t>
            </a:r>
          </a:p>
        </p:txBody>
      </p:sp>
      <p:sp>
        <p:nvSpPr>
          <p:cNvPr id="4" name="角丸四角形吹き出し 3"/>
          <p:cNvSpPr/>
          <p:nvPr/>
        </p:nvSpPr>
        <p:spPr bwMode="auto">
          <a:xfrm>
            <a:off x="228600" y="998325"/>
            <a:ext cx="6096000" cy="914400"/>
          </a:xfrm>
          <a:prstGeom prst="wedgeRoundRectCallout">
            <a:avLst>
              <a:gd name="adj1" fmla="val -23437"/>
              <a:gd name="adj2" fmla="val 77500"/>
              <a:gd name="adj3" fmla="val 16667"/>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lang="ja-JP" altLang="en-US" sz="2000" dirty="0" smtClean="0">
                <a:solidFill>
                  <a:srgbClr val="FFFFFF"/>
                </a:solidFill>
              </a:rPr>
              <a:t>サーバー・スプロール</a:t>
            </a:r>
            <a:endParaRPr lang="en-US" altLang="ja-JP" sz="2000" dirty="0" smtClean="0">
              <a:solidFill>
                <a:srgbClr val="FFFFFF"/>
              </a:solidFill>
            </a:endParaRPr>
          </a:p>
          <a:p>
            <a:pPr marL="0" marR="0" indent="0" algn="l" defTabSz="914400" rtl="0" eaLnBrk="1" fontAlgn="base" latinLnBrk="0" hangingPunct="1">
              <a:lnSpc>
                <a:spcPct val="100000"/>
              </a:lnSpc>
              <a:spcBef>
                <a:spcPct val="20000"/>
              </a:spcBef>
              <a:spcAft>
                <a:spcPct val="0"/>
              </a:spcAft>
              <a:buClrTx/>
              <a:buSzTx/>
              <a:buFontTx/>
              <a:buNone/>
              <a:tabLst/>
            </a:pPr>
            <a:r>
              <a:rPr lang="ja-JP" altLang="en-US" sz="1200" dirty="0" smtClean="0">
                <a:solidFill>
                  <a:srgbClr val="FFFFFF"/>
                </a:solidFill>
              </a:rPr>
              <a:t>未使用の仮想マシンの乱立。管理の複雑化とシステム資源の圧迫。運用ルール、管理方法により対応。</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7" name="角丸四角形吹き出し 26"/>
          <p:cNvSpPr/>
          <p:nvPr/>
        </p:nvSpPr>
        <p:spPr bwMode="auto">
          <a:xfrm>
            <a:off x="2438400" y="5189325"/>
            <a:ext cx="3886200" cy="1219200"/>
          </a:xfrm>
          <a:prstGeom prst="wedgeRoundRectCallout">
            <a:avLst>
              <a:gd name="adj1" fmla="val -66395"/>
              <a:gd name="adj2" fmla="val 2500"/>
              <a:gd name="adj3" fmla="val 16667"/>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lang="ja-JP" altLang="en-US" sz="2000" dirty="0" smtClean="0">
                <a:solidFill>
                  <a:srgbClr val="FFFFFF"/>
                </a:solidFill>
              </a:rPr>
              <a:t>ストレージ設計</a:t>
            </a:r>
          </a:p>
          <a:p>
            <a:pPr marL="0" marR="0" indent="0" algn="l" defTabSz="914400" rtl="0" eaLnBrk="1" fontAlgn="base" latinLnBrk="0" hangingPunct="1">
              <a:lnSpc>
                <a:spcPct val="100000"/>
              </a:lnSpc>
              <a:spcBef>
                <a:spcPct val="20000"/>
              </a:spcBef>
              <a:spcAft>
                <a:spcPct val="0"/>
              </a:spcAft>
              <a:buClrTx/>
              <a:buSzTx/>
              <a:buFontTx/>
              <a:buNone/>
              <a:tabLst/>
            </a:pPr>
            <a:r>
              <a:rPr lang="ja-JP" altLang="en-US" sz="1200" dirty="0" smtClean="0">
                <a:solidFill>
                  <a:srgbClr val="FFFFFF"/>
                </a:solidFill>
              </a:rPr>
              <a:t>ライブマイグレーション、ストレージ共有、ランダムアクセスの増大により</a:t>
            </a:r>
            <a:r>
              <a:rPr lang="en-US" altLang="ja-JP" sz="1200" dirty="0" smtClean="0">
                <a:solidFill>
                  <a:srgbClr val="FFFFFF"/>
                </a:solidFill>
              </a:rPr>
              <a:t>I/0</a:t>
            </a:r>
            <a:r>
              <a:rPr lang="ja-JP" altLang="en-US" sz="1200" dirty="0" smtClean="0">
                <a:solidFill>
                  <a:srgbClr val="FFFFFF"/>
                </a:solidFill>
              </a:rPr>
              <a:t>ボトルネックが発生しやすくなる。フラッシュ・ストレージなど</a:t>
            </a:r>
            <a:r>
              <a:rPr lang="en-US" altLang="ja-JP" sz="1200" dirty="0" smtClean="0">
                <a:solidFill>
                  <a:srgbClr val="FFFFFF"/>
                </a:solidFill>
              </a:rPr>
              <a:t>I/O</a:t>
            </a:r>
            <a:r>
              <a:rPr lang="ja-JP" altLang="en-US" sz="1200" dirty="0" smtClean="0">
                <a:solidFill>
                  <a:srgbClr val="FFFFFF"/>
                </a:solidFill>
              </a:rPr>
              <a:t>の高速化やボトルネックの生じにくい設計により対応。</a:t>
            </a:r>
            <a:endParaRPr lang="en-US" altLang="ja-JP" sz="1200" dirty="0" smtClean="0">
              <a:solidFill>
                <a:srgbClr val="FFFFFF"/>
              </a:solidFill>
            </a:endParaRPr>
          </a:p>
        </p:txBody>
      </p:sp>
      <p:sp>
        <p:nvSpPr>
          <p:cNvPr id="5" name="右大かっこ 4"/>
          <p:cNvSpPr/>
          <p:nvPr/>
        </p:nvSpPr>
        <p:spPr bwMode="auto">
          <a:xfrm>
            <a:off x="6477000" y="998325"/>
            <a:ext cx="152400" cy="5410200"/>
          </a:xfrm>
          <a:prstGeom prst="rightBracket">
            <a:avLst/>
          </a:prstGeom>
          <a:solidFill>
            <a:schemeClr val="bg1"/>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28" name="角丸四角形吹き出し 27"/>
          <p:cNvSpPr/>
          <p:nvPr/>
        </p:nvSpPr>
        <p:spPr bwMode="auto">
          <a:xfrm>
            <a:off x="6858000" y="998325"/>
            <a:ext cx="2133600" cy="2133600"/>
          </a:xfrm>
          <a:prstGeom prst="wedgeRoundRectCallout">
            <a:avLst>
              <a:gd name="adj1" fmla="val -65800"/>
              <a:gd name="adj2" fmla="val 29881"/>
              <a:gd name="adj3" fmla="val 16667"/>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lang="ja-JP" altLang="en-US" sz="2000" dirty="0" smtClean="0">
                <a:solidFill>
                  <a:srgbClr val="FFFFFF"/>
                </a:solidFill>
              </a:rPr>
              <a:t>ポリシー管理</a:t>
            </a:r>
            <a:endParaRPr lang="en-US" altLang="ja-JP" sz="2000" dirty="0" smtClean="0">
              <a:solidFill>
                <a:srgbClr val="FFFFFF"/>
              </a:solidFill>
            </a:endParaRPr>
          </a:p>
          <a:p>
            <a:pPr marL="0" marR="0" indent="0" algn="l" defTabSz="914400" rtl="0" eaLnBrk="1" fontAlgn="base" latinLnBrk="0" hangingPunct="1">
              <a:lnSpc>
                <a:spcPct val="100000"/>
              </a:lnSpc>
              <a:spcBef>
                <a:spcPct val="20000"/>
              </a:spcBef>
              <a:spcAft>
                <a:spcPct val="0"/>
              </a:spcAft>
              <a:buClrTx/>
              <a:buSzTx/>
              <a:buFontTx/>
              <a:buNone/>
              <a:tabLst/>
            </a:pPr>
            <a:r>
              <a:rPr lang="ja-JP" altLang="en-US" sz="1200" dirty="0" smtClean="0">
                <a:solidFill>
                  <a:srgbClr val="FFFFFF"/>
                </a:solidFill>
              </a:rPr>
              <a:t>サーバーとネットワークが物理的に対応している場合は、ポリシーも管理しやすいが、それぞれが仮想化し追加や変更が頻繁に起こる場合、対応が複雑化。クラウド</a:t>
            </a:r>
            <a:r>
              <a:rPr lang="en-US" altLang="ja-JP" sz="1200" dirty="0" smtClean="0">
                <a:solidFill>
                  <a:srgbClr val="FFFFFF"/>
                </a:solidFill>
              </a:rPr>
              <a:t>OS</a:t>
            </a:r>
            <a:r>
              <a:rPr lang="ja-JP" altLang="en-US" sz="1200" dirty="0" smtClean="0">
                <a:solidFill>
                  <a:srgbClr val="FFFFFF"/>
                </a:solidFill>
              </a:rPr>
              <a:t>や自動化ツールにより対応。</a:t>
            </a:r>
            <a:endParaRPr lang="en-US" altLang="ja-JP" sz="1200" dirty="0" smtClean="0">
              <a:solidFill>
                <a:srgbClr val="FFFFFF"/>
              </a:solidFill>
            </a:endParaRPr>
          </a:p>
        </p:txBody>
      </p:sp>
      <p:cxnSp>
        <p:nvCxnSpPr>
          <p:cNvPr id="7" name="カギ線コネクタ 6"/>
          <p:cNvCxnSpPr>
            <a:stCxn id="2" idx="2"/>
            <a:endCxn id="14" idx="0"/>
          </p:cNvCxnSpPr>
          <p:nvPr/>
        </p:nvCxnSpPr>
        <p:spPr bwMode="auto">
          <a:xfrm rot="16200000" flipH="1">
            <a:off x="2054469" y="2944355"/>
            <a:ext cx="228600" cy="908539"/>
          </a:xfrm>
          <a:prstGeom prst="bentConnector3">
            <a:avLst/>
          </a:prstGeom>
          <a:solidFill>
            <a:schemeClr val="bg1"/>
          </a:solidFill>
          <a:ln w="38100" cap="flat" cmpd="sng" algn="ctr">
            <a:solidFill>
              <a:srgbClr val="4168A7"/>
            </a:solidFill>
            <a:prstDash val="solid"/>
            <a:round/>
            <a:headEnd type="none" w="med" len="med"/>
            <a:tailEnd type="none" w="med" len="med"/>
          </a:ln>
          <a:effectLst/>
          <a:extLst/>
        </p:spPr>
      </p:cxnSp>
      <p:cxnSp>
        <p:nvCxnSpPr>
          <p:cNvPr id="37" name="カギ線コネクタ 36"/>
          <p:cNvCxnSpPr>
            <a:stCxn id="18" idx="2"/>
            <a:endCxn id="15" idx="0"/>
          </p:cNvCxnSpPr>
          <p:nvPr/>
        </p:nvCxnSpPr>
        <p:spPr bwMode="auto">
          <a:xfrm rot="5400000">
            <a:off x="4264270" y="2938495"/>
            <a:ext cx="228600" cy="920261"/>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p:spPr>
      </p:cxnSp>
      <p:cxnSp>
        <p:nvCxnSpPr>
          <p:cNvPr id="48" name="カギ線コネクタ 47"/>
          <p:cNvCxnSpPr>
            <a:stCxn id="14" idx="2"/>
            <a:endCxn id="16" idx="0"/>
          </p:cNvCxnSpPr>
          <p:nvPr/>
        </p:nvCxnSpPr>
        <p:spPr bwMode="auto">
          <a:xfrm rot="16200000" flipH="1">
            <a:off x="2835519" y="3910044"/>
            <a:ext cx="228600" cy="653561"/>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p:spPr>
      </p:cxnSp>
      <p:cxnSp>
        <p:nvCxnSpPr>
          <p:cNvPr id="51" name="カギ線コネクタ 50"/>
          <p:cNvCxnSpPr>
            <a:stCxn id="15" idx="2"/>
            <a:endCxn id="16" idx="0"/>
          </p:cNvCxnSpPr>
          <p:nvPr/>
        </p:nvCxnSpPr>
        <p:spPr bwMode="auto">
          <a:xfrm rot="5400000">
            <a:off x="3483220" y="3915906"/>
            <a:ext cx="228600" cy="641839"/>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p:spPr>
      </p:cxnSp>
      <p:cxnSp>
        <p:nvCxnSpPr>
          <p:cNvPr id="237" name="直線コネクタ 236"/>
          <p:cNvCxnSpPr>
            <a:endCxn id="3" idx="1"/>
          </p:cNvCxnSpPr>
          <p:nvPr/>
        </p:nvCxnSpPr>
        <p:spPr bwMode="auto">
          <a:xfrm>
            <a:off x="1143000" y="4960725"/>
            <a:ext cx="0" cy="152400"/>
          </a:xfrm>
          <a:prstGeom prst="line">
            <a:avLst/>
          </a:prstGeom>
          <a:solidFill>
            <a:schemeClr val="bg1"/>
          </a:solidFill>
          <a:ln w="38100" cap="flat" cmpd="sng" algn="ctr">
            <a:solidFill>
              <a:srgbClr val="4168A7"/>
            </a:solidFill>
            <a:prstDash val="solid"/>
            <a:round/>
            <a:headEnd type="none" w="med" len="med"/>
            <a:tailEnd type="none" w="med" len="med"/>
          </a:ln>
          <a:effectLst/>
          <a:extLst/>
        </p:spPr>
      </p:cxnSp>
      <p:sp>
        <p:nvSpPr>
          <p:cNvPr id="244" name="テキスト ボックス 243"/>
          <p:cNvSpPr txBox="1"/>
          <p:nvPr/>
        </p:nvSpPr>
        <p:spPr>
          <a:xfrm>
            <a:off x="6781800" y="3992277"/>
            <a:ext cx="2209800" cy="2031325"/>
          </a:xfrm>
          <a:prstGeom prst="rect">
            <a:avLst/>
          </a:prstGeom>
          <a:noFill/>
        </p:spPr>
        <p:txBody>
          <a:bodyPr wrap="square" rtlCol="0">
            <a:spAutoFit/>
          </a:bodyPr>
          <a:lstStyle/>
          <a:p>
            <a:r>
              <a:rPr kumimoji="1" lang="ja-JP" altLang="en-US" sz="1400" dirty="0" smtClean="0">
                <a:solidFill>
                  <a:srgbClr val="800000"/>
                </a:solidFill>
              </a:rPr>
              <a:t>　物理システムを前提としたシステム設計とは考慮点が異なる点が多い。</a:t>
            </a:r>
            <a:endParaRPr kumimoji="1" lang="en-US" altLang="ja-JP" sz="1400" dirty="0">
              <a:solidFill>
                <a:srgbClr val="800000"/>
              </a:solidFill>
            </a:endParaRPr>
          </a:p>
          <a:p>
            <a:endParaRPr kumimoji="1" lang="en-US" altLang="ja-JP" sz="1400" dirty="0" smtClean="0">
              <a:solidFill>
                <a:srgbClr val="800000"/>
              </a:solidFill>
            </a:endParaRPr>
          </a:p>
          <a:p>
            <a:r>
              <a:rPr kumimoji="1" lang="ja-JP" altLang="en-US" sz="1400" dirty="0" smtClean="0">
                <a:solidFill>
                  <a:srgbClr val="800000"/>
                </a:solidFill>
              </a:rPr>
              <a:t>フラッシュ・ストレージ、</a:t>
            </a:r>
            <a:r>
              <a:rPr kumimoji="1" lang="en-US" altLang="ja-JP" sz="1400" dirty="0" smtClean="0">
                <a:solidFill>
                  <a:srgbClr val="800000"/>
                </a:solidFill>
              </a:rPr>
              <a:t>SDN</a:t>
            </a:r>
            <a:r>
              <a:rPr kumimoji="1" lang="ja-JP" altLang="en-US" sz="1400" dirty="0" smtClean="0">
                <a:solidFill>
                  <a:srgbClr val="800000"/>
                </a:solidFill>
              </a:rPr>
              <a:t>、クラウド</a:t>
            </a:r>
            <a:r>
              <a:rPr kumimoji="1" lang="en-US" altLang="ja-JP" sz="1400" dirty="0" smtClean="0">
                <a:solidFill>
                  <a:srgbClr val="800000"/>
                </a:solidFill>
              </a:rPr>
              <a:t>OS</a:t>
            </a:r>
            <a:r>
              <a:rPr kumimoji="1" lang="ja-JP" altLang="en-US" sz="1400" dirty="0" smtClean="0">
                <a:solidFill>
                  <a:srgbClr val="800000"/>
                </a:solidFill>
              </a:rPr>
              <a:t>など仮想化環境を最適化できるテクノロジーの活用を組み合わせた構築が必要。</a:t>
            </a:r>
            <a:endParaRPr kumimoji="1" lang="ja-JP" altLang="en-US" sz="1400" dirty="0">
              <a:solidFill>
                <a:srgbClr val="800000"/>
              </a:solidFill>
            </a:endParaRPr>
          </a:p>
        </p:txBody>
      </p:sp>
    </p:spTree>
    <p:extLst>
      <p:ext uri="{BB962C8B-B14F-4D97-AF65-F5344CB8AC3E}">
        <p14:creationId xmlns:p14="http://schemas.microsoft.com/office/powerpoint/2010/main" val="29730981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利便性の向上とセキュリティについての考え方</a:t>
            </a:r>
            <a:endParaRPr kumimoji="1" lang="ja-JP" altLang="en-US" dirty="0"/>
          </a:p>
        </p:txBody>
      </p:sp>
      <p:sp>
        <p:nvSpPr>
          <p:cNvPr id="3" name="スライド番号プレースホルダー 2"/>
          <p:cNvSpPr>
            <a:spLocks noGrp="1"/>
          </p:cNvSpPr>
          <p:nvPr>
            <p:ph type="sldNum" sz="quarter" idx="12"/>
          </p:nvPr>
        </p:nvSpPr>
        <p:spPr>
          <a:xfrm>
            <a:off x="7129798" y="6651702"/>
            <a:ext cx="1925302" cy="217800"/>
          </a:xfrm>
        </p:spPr>
        <p:txBody>
          <a:bodyPr/>
          <a:lstStyle/>
          <a:p>
            <a:fld id="{8FF8CC5D-A65D-5946-99B5-645367A967AD}" type="slidenum">
              <a:rPr kumimoji="1" lang="ja-JP" altLang="en-US" smtClean="0"/>
              <a:t>29</a:t>
            </a:fld>
            <a:endParaRPr kumimoji="1" lang="ja-JP" altLang="en-US" dirty="0"/>
          </a:p>
        </p:txBody>
      </p:sp>
      <p:sp>
        <p:nvSpPr>
          <p:cNvPr id="4" name="正方形/長方形 3"/>
          <p:cNvSpPr/>
          <p:nvPr/>
        </p:nvSpPr>
        <p:spPr>
          <a:xfrm>
            <a:off x="654752" y="1816100"/>
            <a:ext cx="5994400" cy="3314700"/>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1391730" y="1970902"/>
            <a:ext cx="2300654" cy="1231900"/>
          </a:xfrm>
          <a:prstGeom prst="rect">
            <a:avLst/>
          </a:prstGeom>
          <a:solidFill>
            <a:schemeClr val="accent5">
              <a:lumMod val="20000"/>
              <a:lumOff val="80000"/>
            </a:schemeClr>
          </a:solidFill>
          <a:ln w="76200" cmpd="sng">
            <a:solidFill>
              <a:schemeClr val="tx1">
                <a:lumMod val="50000"/>
                <a:lumOff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角丸四角形 7"/>
          <p:cNvSpPr/>
          <p:nvPr/>
        </p:nvSpPr>
        <p:spPr>
          <a:xfrm>
            <a:off x="654752" y="975564"/>
            <a:ext cx="7821246" cy="732586"/>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インターネット</a:t>
            </a:r>
            <a:endParaRPr kumimoji="1" lang="ja-JP" altLang="en-US" sz="2400" dirty="0">
              <a:solidFill>
                <a:srgbClr val="FFFFFF"/>
              </a:solidFill>
              <a:latin typeface="ＭＳ Ｐゴシック"/>
              <a:ea typeface="ＭＳ Ｐゴシック"/>
              <a:cs typeface="ＭＳ Ｐゴシック"/>
            </a:endParaRPr>
          </a:p>
        </p:txBody>
      </p:sp>
      <p:sp>
        <p:nvSpPr>
          <p:cNvPr id="9" name="正方形/長方形 8"/>
          <p:cNvSpPr/>
          <p:nvPr/>
        </p:nvSpPr>
        <p:spPr>
          <a:xfrm>
            <a:off x="6266198" y="4902200"/>
            <a:ext cx="2209800" cy="15621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ＭＳ Ｐゴシック"/>
                <a:ea typeface="ＭＳ Ｐゴシック"/>
                <a:cs typeface="ＭＳ Ｐゴシック"/>
              </a:rPr>
              <a:t>技術だけに頼らない</a:t>
            </a:r>
            <a:endParaRPr kumimoji="1" lang="en-US" altLang="ja-JP" sz="1400" dirty="0" smtClean="0">
              <a:solidFill>
                <a:srgbClr val="FFFFFF"/>
              </a:solidFill>
              <a:latin typeface="ＭＳ Ｐゴシック"/>
              <a:ea typeface="ＭＳ Ｐゴシック"/>
              <a:cs typeface="ＭＳ Ｐゴシック"/>
            </a:endParaRPr>
          </a:p>
          <a:p>
            <a:pPr algn="ctr"/>
            <a:r>
              <a:rPr lang="ja-JP" altLang="en-US" sz="2800" dirty="0" smtClean="0">
                <a:solidFill>
                  <a:srgbClr val="FFFFFF"/>
                </a:solidFill>
                <a:latin typeface="ＭＳ Ｐゴシック"/>
                <a:ea typeface="ＭＳ Ｐゴシック"/>
                <a:cs typeface="ＭＳ Ｐゴシック"/>
              </a:rPr>
              <a:t>総合対策</a:t>
            </a:r>
            <a:endParaRPr kumimoji="1" lang="ja-JP" altLang="en-US" sz="2800" dirty="0">
              <a:solidFill>
                <a:srgbClr val="FFFFFF"/>
              </a:solidFill>
              <a:latin typeface="ＭＳ Ｐゴシック"/>
              <a:ea typeface="ＭＳ Ｐゴシック"/>
              <a:cs typeface="ＭＳ Ｐゴシック"/>
            </a:endParaRPr>
          </a:p>
        </p:txBody>
      </p:sp>
      <p:sp>
        <p:nvSpPr>
          <p:cNvPr id="10" name="下矢印 9"/>
          <p:cNvSpPr/>
          <p:nvPr/>
        </p:nvSpPr>
        <p:spPr>
          <a:xfrm>
            <a:off x="6266198" y="1816100"/>
            <a:ext cx="2209800" cy="3200400"/>
          </a:xfrm>
          <a:prstGeom prst="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r>
              <a:rPr kumimoji="1" lang="ja-JP" altLang="en-US" dirty="0" smtClean="0">
                <a:solidFill>
                  <a:srgbClr val="FFFFFF"/>
                </a:solidFill>
                <a:latin typeface="ＭＳ Ｐゴシック"/>
                <a:ea typeface="ＭＳ Ｐゴシック"/>
                <a:cs typeface="ＭＳ Ｐゴシック"/>
              </a:rPr>
              <a:t>　　事故や侵害を招かない　</a:t>
            </a:r>
            <a:endParaRPr kumimoji="1" lang="en-US" altLang="ja-JP" dirty="0" smtClean="0">
              <a:solidFill>
                <a:srgbClr val="FFFFFF"/>
              </a:solidFill>
              <a:latin typeface="ＭＳ Ｐゴシック"/>
              <a:ea typeface="ＭＳ Ｐゴシック"/>
              <a:cs typeface="ＭＳ Ｐゴシック"/>
            </a:endParaRPr>
          </a:p>
          <a:p>
            <a:r>
              <a:rPr lang="ja-JP" altLang="en-US" dirty="0" smtClean="0">
                <a:solidFill>
                  <a:srgbClr val="FFFFFF"/>
                </a:solidFill>
                <a:latin typeface="ＭＳ Ｐゴシック"/>
                <a:ea typeface="ＭＳ Ｐゴシック"/>
                <a:cs typeface="ＭＳ Ｐゴシック"/>
              </a:rPr>
              <a:t>　　業務手順の整備と運用</a:t>
            </a:r>
            <a:endParaRPr kumimoji="1" lang="ja-JP" altLang="en-US" dirty="0">
              <a:solidFill>
                <a:srgbClr val="FFFFFF"/>
              </a:solidFill>
              <a:latin typeface="ＭＳ Ｐゴシック"/>
              <a:ea typeface="ＭＳ Ｐゴシック"/>
              <a:cs typeface="ＭＳ Ｐゴシック"/>
            </a:endParaRPr>
          </a:p>
        </p:txBody>
      </p:sp>
      <p:sp>
        <p:nvSpPr>
          <p:cNvPr id="11" name="右矢印 10"/>
          <p:cNvSpPr/>
          <p:nvPr/>
        </p:nvSpPr>
        <p:spPr>
          <a:xfrm>
            <a:off x="654752" y="4902200"/>
            <a:ext cx="5740400" cy="1562100"/>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事故や侵害が起きても</a:t>
            </a:r>
            <a:endParaRPr kumimoji="1" lang="en-US" altLang="ja-JP" dirty="0" smtClean="0">
              <a:solidFill>
                <a:srgbClr val="FFFFFF"/>
              </a:solidFill>
              <a:latin typeface="ＭＳ Ｐゴシック"/>
              <a:ea typeface="ＭＳ Ｐゴシック"/>
              <a:cs typeface="ＭＳ Ｐゴシック"/>
            </a:endParaRPr>
          </a:p>
          <a:p>
            <a:pPr algn="ctr"/>
            <a:r>
              <a:rPr lang="ja-JP" altLang="en-US" dirty="0" smtClean="0">
                <a:solidFill>
                  <a:srgbClr val="FFFFFF"/>
                </a:solidFill>
                <a:latin typeface="ＭＳ Ｐゴシック"/>
                <a:ea typeface="ＭＳ Ｐゴシック"/>
                <a:cs typeface="ＭＳ Ｐゴシック"/>
              </a:rPr>
              <a:t>すぐに気付くことができる体制と手順</a:t>
            </a:r>
            <a:endParaRPr kumimoji="1" lang="ja-JP" altLang="en-US" dirty="0">
              <a:solidFill>
                <a:srgbClr val="FFFFFF"/>
              </a:solidFill>
              <a:latin typeface="ＭＳ Ｐゴシック"/>
              <a:ea typeface="ＭＳ Ｐゴシック"/>
              <a:cs typeface="ＭＳ Ｐゴシック"/>
            </a:endParaRPr>
          </a:p>
        </p:txBody>
      </p:sp>
      <p:sp>
        <p:nvSpPr>
          <p:cNvPr id="13" name="正方形/長方形 12"/>
          <p:cNvSpPr/>
          <p:nvPr/>
        </p:nvSpPr>
        <p:spPr>
          <a:xfrm>
            <a:off x="1391730" y="3406002"/>
            <a:ext cx="2300654" cy="1231900"/>
          </a:xfrm>
          <a:prstGeom prst="rect">
            <a:avLst/>
          </a:prstGeom>
          <a:solidFill>
            <a:schemeClr val="accent5">
              <a:lumMod val="20000"/>
              <a:lumOff val="80000"/>
            </a:schemeClr>
          </a:solidFill>
          <a:ln w="76200" cmpd="sng">
            <a:solidFill>
              <a:schemeClr val="tx1">
                <a:lumMod val="50000"/>
                <a:lumOff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3906330" y="1970902"/>
            <a:ext cx="2300654" cy="1231900"/>
          </a:xfrm>
          <a:prstGeom prst="rect">
            <a:avLst/>
          </a:prstGeom>
          <a:solidFill>
            <a:schemeClr val="accent5">
              <a:lumMod val="20000"/>
              <a:lumOff val="80000"/>
            </a:schemeClr>
          </a:solidFill>
          <a:ln w="76200" cmpd="sng">
            <a:solidFill>
              <a:schemeClr val="tx1">
                <a:lumMod val="50000"/>
                <a:lumOff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3906330" y="3406002"/>
            <a:ext cx="2300654" cy="1231900"/>
          </a:xfrm>
          <a:prstGeom prst="rect">
            <a:avLst/>
          </a:prstGeom>
          <a:solidFill>
            <a:schemeClr val="accent6">
              <a:lumMod val="20000"/>
              <a:lumOff val="80000"/>
            </a:schemeClr>
          </a:solidFill>
          <a:ln w="7620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角丸四角形 16"/>
          <p:cNvSpPr/>
          <p:nvPr/>
        </p:nvSpPr>
        <p:spPr>
          <a:xfrm>
            <a:off x="1546759" y="3825941"/>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8" name="図 17"/>
          <p:cNvPicPr>
            <a:picLocks noChangeAspect="1"/>
          </p:cNvPicPr>
          <p:nvPr/>
        </p:nvPicPr>
        <p:blipFill>
          <a:blip r:embed="rId3">
            <a:clrChange>
              <a:clrFrom>
                <a:srgbClr val="FFFFFF"/>
              </a:clrFrom>
              <a:clrTo>
                <a:srgbClr val="FFFFFF">
                  <a:alpha val="0"/>
                </a:srgbClr>
              </a:clrTo>
            </a:clrChange>
          </a:blip>
          <a:stretch>
            <a:fillRect/>
          </a:stretch>
        </p:blipFill>
        <p:spPr>
          <a:xfrm>
            <a:off x="1515009" y="3693204"/>
            <a:ext cx="685680" cy="726528"/>
          </a:xfrm>
          <a:prstGeom prst="rect">
            <a:avLst/>
          </a:prstGeom>
        </p:spPr>
      </p:pic>
      <p:sp>
        <p:nvSpPr>
          <p:cNvPr id="22" name="テキスト ボックス 21"/>
          <p:cNvSpPr txBox="1"/>
          <p:nvPr/>
        </p:nvSpPr>
        <p:spPr>
          <a:xfrm>
            <a:off x="2247481" y="3721073"/>
            <a:ext cx="1347645" cy="584776"/>
          </a:xfrm>
          <a:prstGeom prst="rect">
            <a:avLst/>
          </a:prstGeom>
          <a:noFill/>
        </p:spPr>
        <p:txBody>
          <a:bodyPr wrap="none" rtlCol="0">
            <a:spAutoFit/>
          </a:bodyPr>
          <a:lstStyle/>
          <a:p>
            <a:r>
              <a:rPr kumimoji="1" lang="ja-JP" altLang="en-US" sz="1600" dirty="0" smtClean="0">
                <a:solidFill>
                  <a:srgbClr val="0000FF"/>
                </a:solidFill>
              </a:rPr>
              <a:t>ウイルス対策</a:t>
            </a:r>
            <a:endParaRPr kumimoji="1" lang="en-US" altLang="ja-JP" sz="1600" dirty="0" smtClean="0">
              <a:solidFill>
                <a:srgbClr val="0000FF"/>
              </a:solidFill>
            </a:endParaRPr>
          </a:p>
          <a:p>
            <a:r>
              <a:rPr kumimoji="1" lang="ja-JP" altLang="en-US" sz="1600" dirty="0" smtClean="0">
                <a:solidFill>
                  <a:srgbClr val="0000FF"/>
                </a:solidFill>
              </a:rPr>
              <a:t>ソフトウエア</a:t>
            </a:r>
            <a:endParaRPr kumimoji="1" lang="ja-JP" altLang="en-US" sz="1600" dirty="0">
              <a:solidFill>
                <a:srgbClr val="0000FF"/>
              </a:solidFill>
            </a:endParaRPr>
          </a:p>
        </p:txBody>
      </p:sp>
      <p:sp>
        <p:nvSpPr>
          <p:cNvPr id="24" name="角丸四角形 23"/>
          <p:cNvSpPr/>
          <p:nvPr/>
        </p:nvSpPr>
        <p:spPr>
          <a:xfrm>
            <a:off x="1546759" y="2260573"/>
            <a:ext cx="1948775" cy="732586"/>
          </a:xfrm>
          <a:prstGeom prst="roundRect">
            <a:avLst>
              <a:gd name="adj" fmla="val 50000"/>
            </a:avLst>
          </a:prstGeom>
          <a:solidFill>
            <a:srgbClr val="000090">
              <a:alpha val="5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ネットワーク</a:t>
            </a:r>
            <a:endParaRPr kumimoji="1" lang="en-US" altLang="ja-JP" sz="1600" dirty="0" smtClean="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セキュリティ対策</a:t>
            </a:r>
            <a:endParaRPr kumimoji="1" lang="ja-JP" altLang="en-US" sz="1600" dirty="0">
              <a:solidFill>
                <a:srgbClr val="FFFFFF"/>
              </a:solidFill>
              <a:latin typeface="ＭＳ Ｐゴシック"/>
              <a:ea typeface="ＭＳ Ｐゴシック"/>
              <a:cs typeface="ＭＳ Ｐゴシック"/>
            </a:endParaRPr>
          </a:p>
        </p:txBody>
      </p:sp>
      <p:grpSp>
        <p:nvGrpSpPr>
          <p:cNvPr id="46" name="図形グループ 45"/>
          <p:cNvGrpSpPr/>
          <p:nvPr/>
        </p:nvGrpSpPr>
        <p:grpSpPr>
          <a:xfrm>
            <a:off x="5236789" y="2370629"/>
            <a:ext cx="317500" cy="157483"/>
            <a:chOff x="6769100" y="1390650"/>
            <a:chExt cx="317500" cy="157483"/>
          </a:xfrm>
        </p:grpSpPr>
        <p:sp>
          <p:nvSpPr>
            <p:cNvPr id="47" name="正方形/長方形 4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円/楕円 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9" name="直線コネクタ 48"/>
            <p:cNvCxnSpPr>
              <a:stCxn id="48" idx="6"/>
              <a:endCxn id="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0" name="図形グループ 49"/>
          <p:cNvGrpSpPr/>
          <p:nvPr/>
        </p:nvGrpSpPr>
        <p:grpSpPr>
          <a:xfrm>
            <a:off x="5236789" y="2564091"/>
            <a:ext cx="317500" cy="157483"/>
            <a:chOff x="6769100" y="1390650"/>
            <a:chExt cx="317500" cy="157483"/>
          </a:xfrm>
        </p:grpSpPr>
        <p:sp>
          <p:nvSpPr>
            <p:cNvPr id="51" name="正方形/長方形 5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円/楕円 5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3" name="直線コネクタ 52"/>
            <p:cNvCxnSpPr>
              <a:stCxn id="52" idx="6"/>
              <a:endCxn id="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4" name="図形グループ 53"/>
          <p:cNvGrpSpPr/>
          <p:nvPr/>
        </p:nvGrpSpPr>
        <p:grpSpPr>
          <a:xfrm>
            <a:off x="5236789" y="2745684"/>
            <a:ext cx="317500" cy="157483"/>
            <a:chOff x="6769100" y="1390650"/>
            <a:chExt cx="317500" cy="157483"/>
          </a:xfrm>
        </p:grpSpPr>
        <p:sp>
          <p:nvSpPr>
            <p:cNvPr id="55" name="正方形/長方形 5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円/楕円 5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7" name="直線コネクタ 56"/>
            <p:cNvCxnSpPr>
              <a:stCxn id="56" idx="6"/>
              <a:endCxn id="5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66" name="フローチャート: 磁気ディスク 65"/>
          <p:cNvSpPr/>
          <p:nvPr/>
        </p:nvSpPr>
        <p:spPr>
          <a:xfrm>
            <a:off x="5642091" y="2648748"/>
            <a:ext cx="374652" cy="260101"/>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 name="フローチャート: 磁気ディスク 66"/>
          <p:cNvSpPr/>
          <p:nvPr/>
        </p:nvSpPr>
        <p:spPr>
          <a:xfrm>
            <a:off x="5642091" y="2369459"/>
            <a:ext cx="374652" cy="260101"/>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2" name="テキスト ボックス 71"/>
          <p:cNvSpPr txBox="1"/>
          <p:nvPr/>
        </p:nvSpPr>
        <p:spPr>
          <a:xfrm>
            <a:off x="4031812" y="2260573"/>
            <a:ext cx="1249060" cy="723275"/>
          </a:xfrm>
          <a:prstGeom prst="rect">
            <a:avLst/>
          </a:prstGeom>
          <a:noFill/>
        </p:spPr>
        <p:txBody>
          <a:bodyPr wrap="none" rtlCol="0">
            <a:spAutoFit/>
          </a:bodyPr>
          <a:lstStyle/>
          <a:p>
            <a:r>
              <a:rPr kumimoji="1" lang="ja-JP" altLang="en-US" sz="900" dirty="0" smtClean="0"/>
              <a:t>サーバー</a:t>
            </a:r>
            <a:r>
              <a:rPr lang="ja-JP" altLang="en-US" sz="900" dirty="0" smtClean="0"/>
              <a:t>／ストレージ</a:t>
            </a:r>
            <a:endParaRPr lang="en-US" altLang="ja-JP" sz="900" dirty="0" smtClean="0"/>
          </a:p>
          <a:p>
            <a:r>
              <a:rPr lang="ja-JP" altLang="en-US" sz="1600" dirty="0" smtClean="0"/>
              <a:t>セキュリティ</a:t>
            </a:r>
            <a:endParaRPr lang="en-US" altLang="ja-JP" sz="1600" dirty="0"/>
          </a:p>
          <a:p>
            <a:r>
              <a:rPr lang="ja-JP" altLang="en-US" sz="1600" dirty="0" smtClean="0"/>
              <a:t>対策</a:t>
            </a:r>
            <a:endParaRPr kumimoji="1" lang="ja-JP" altLang="en-US" sz="1600" dirty="0"/>
          </a:p>
        </p:txBody>
      </p:sp>
      <p:grpSp>
        <p:nvGrpSpPr>
          <p:cNvPr id="79" name="図形グループ 78"/>
          <p:cNvGrpSpPr/>
          <p:nvPr/>
        </p:nvGrpSpPr>
        <p:grpSpPr>
          <a:xfrm>
            <a:off x="4122212" y="3693204"/>
            <a:ext cx="685680" cy="726528"/>
            <a:chOff x="934125" y="3906702"/>
            <a:chExt cx="685680" cy="726528"/>
          </a:xfrm>
        </p:grpSpPr>
        <p:sp>
          <p:nvSpPr>
            <p:cNvPr id="77" name="角丸四角形 76"/>
            <p:cNvSpPr/>
            <p:nvPr/>
          </p:nvSpPr>
          <p:spPr>
            <a:xfrm>
              <a:off x="965875" y="3975939"/>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78" name="図 77"/>
            <p:cNvPicPr>
              <a:picLocks noChangeAspect="1"/>
            </p:cNvPicPr>
            <p:nvPr/>
          </p:nvPicPr>
          <p:blipFill>
            <a:blip r:embed="rId3">
              <a:clrChange>
                <a:clrFrom>
                  <a:srgbClr val="FFFFFF"/>
                </a:clrFrom>
                <a:clrTo>
                  <a:srgbClr val="FFFFFF">
                    <a:alpha val="0"/>
                  </a:srgbClr>
                </a:clrTo>
              </a:clrChange>
            </a:blip>
            <a:stretch>
              <a:fillRect/>
            </a:stretch>
          </p:blipFill>
          <p:spPr>
            <a:xfrm>
              <a:off x="934125" y="3906702"/>
              <a:ext cx="685680" cy="726528"/>
            </a:xfrm>
            <a:prstGeom prst="rect">
              <a:avLst/>
            </a:prstGeom>
          </p:spPr>
        </p:pic>
      </p:grpSp>
      <p:grpSp>
        <p:nvGrpSpPr>
          <p:cNvPr id="74" name="図形グループ 73"/>
          <p:cNvGrpSpPr/>
          <p:nvPr/>
        </p:nvGrpSpPr>
        <p:grpSpPr>
          <a:xfrm>
            <a:off x="4465052" y="3833853"/>
            <a:ext cx="265954" cy="577851"/>
            <a:chOff x="1946324" y="4125162"/>
            <a:chExt cx="969964" cy="2007872"/>
          </a:xfrm>
        </p:grpSpPr>
        <p:sp>
          <p:nvSpPr>
            <p:cNvPr id="75" name="円/楕円 7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フローチャート: 論理積ゲート 7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80" name="テキスト ボックス 79"/>
          <p:cNvSpPr txBox="1"/>
          <p:nvPr/>
        </p:nvSpPr>
        <p:spPr>
          <a:xfrm>
            <a:off x="4859339" y="3721073"/>
            <a:ext cx="1005403" cy="584776"/>
          </a:xfrm>
          <a:prstGeom prst="rect">
            <a:avLst/>
          </a:prstGeom>
          <a:noFill/>
        </p:spPr>
        <p:txBody>
          <a:bodyPr wrap="none" rtlCol="0">
            <a:spAutoFit/>
          </a:bodyPr>
          <a:lstStyle/>
          <a:p>
            <a:r>
              <a:rPr kumimoji="1" lang="ja-JP" altLang="en-US" sz="1600" dirty="0" smtClean="0">
                <a:solidFill>
                  <a:srgbClr val="FF0000"/>
                </a:solidFill>
              </a:rPr>
              <a:t>運用監視</a:t>
            </a:r>
            <a:endParaRPr lang="en-US" altLang="ja-JP" sz="1600" dirty="0">
              <a:solidFill>
                <a:srgbClr val="FF0000"/>
              </a:solidFill>
            </a:endParaRPr>
          </a:p>
          <a:p>
            <a:r>
              <a:rPr kumimoji="1" lang="ja-JP" altLang="en-US" sz="1600" dirty="0" smtClean="0">
                <a:solidFill>
                  <a:srgbClr val="FF0000"/>
                </a:solidFill>
              </a:rPr>
              <a:t>運用管理</a:t>
            </a:r>
            <a:endParaRPr kumimoji="1" lang="en-US" altLang="ja-JP" sz="1600" dirty="0" smtClean="0">
              <a:solidFill>
                <a:srgbClr val="FF0000"/>
              </a:solidFill>
            </a:endParaRPr>
          </a:p>
        </p:txBody>
      </p:sp>
      <p:sp>
        <p:nvSpPr>
          <p:cNvPr id="81" name="下矢印 80"/>
          <p:cNvSpPr/>
          <p:nvPr/>
        </p:nvSpPr>
        <p:spPr>
          <a:xfrm>
            <a:off x="1505636" y="1302965"/>
            <a:ext cx="644803" cy="595685"/>
          </a:xfrm>
          <a:prstGeom prst="downArrow">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82" name="図 81" descr="illust_novirus_001.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282" y="1868347"/>
            <a:ext cx="627157" cy="627157"/>
          </a:xfrm>
          <a:prstGeom prst="rect">
            <a:avLst/>
          </a:prstGeom>
        </p:spPr>
      </p:pic>
      <p:pic>
        <p:nvPicPr>
          <p:cNvPr id="83" name="図 82" descr="illust_novirus_001.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9484" y="2663566"/>
            <a:ext cx="439674" cy="439674"/>
          </a:xfrm>
          <a:prstGeom prst="rect">
            <a:avLst/>
          </a:prstGeom>
        </p:spPr>
      </p:pic>
      <p:pic>
        <p:nvPicPr>
          <p:cNvPr id="84" name="図 83" descr="illust_novirus_001.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1106" y="3798498"/>
            <a:ext cx="340852" cy="340852"/>
          </a:xfrm>
          <a:prstGeom prst="rect">
            <a:avLst/>
          </a:prstGeom>
        </p:spPr>
      </p:pic>
      <p:sp>
        <p:nvSpPr>
          <p:cNvPr id="85" name="左矢印 84"/>
          <p:cNvSpPr/>
          <p:nvPr/>
        </p:nvSpPr>
        <p:spPr>
          <a:xfrm rot="2638313">
            <a:off x="3163976" y="3031073"/>
            <a:ext cx="1112671" cy="547710"/>
          </a:xfrm>
          <a:prstGeom prst="leftArrow">
            <a:avLst/>
          </a:prstGeom>
          <a:solidFill>
            <a:srgbClr val="FF6600">
              <a:alpha val="4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左矢印 85"/>
          <p:cNvSpPr/>
          <p:nvPr/>
        </p:nvSpPr>
        <p:spPr>
          <a:xfrm>
            <a:off x="3495534" y="3721979"/>
            <a:ext cx="592491" cy="547710"/>
          </a:xfrm>
          <a:prstGeom prst="leftArrow">
            <a:avLst/>
          </a:prstGeom>
          <a:solidFill>
            <a:srgbClr val="FF6600">
              <a:alpha val="4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7" name="左矢印 86"/>
          <p:cNvSpPr/>
          <p:nvPr/>
        </p:nvSpPr>
        <p:spPr>
          <a:xfrm rot="8020891">
            <a:off x="4669668" y="3088645"/>
            <a:ext cx="955971" cy="547710"/>
          </a:xfrm>
          <a:prstGeom prst="leftArrow">
            <a:avLst/>
          </a:prstGeom>
          <a:solidFill>
            <a:srgbClr val="FF6600">
              <a:alpha val="4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テキスト ボックス 87"/>
          <p:cNvSpPr txBox="1"/>
          <p:nvPr/>
        </p:nvSpPr>
        <p:spPr>
          <a:xfrm>
            <a:off x="735417" y="2663566"/>
            <a:ext cx="553998" cy="1323439"/>
          </a:xfrm>
          <a:prstGeom prst="rect">
            <a:avLst/>
          </a:prstGeom>
          <a:noFill/>
        </p:spPr>
        <p:txBody>
          <a:bodyPr vert="eaVert" wrap="none" rtlCol="0">
            <a:spAutoFit/>
          </a:bodyPr>
          <a:lstStyle/>
          <a:p>
            <a:pPr algn="ctr"/>
            <a:r>
              <a:rPr kumimoji="1" lang="ja-JP" altLang="en-US" sz="2400" dirty="0" smtClean="0">
                <a:solidFill>
                  <a:schemeClr val="bg1"/>
                </a:solidFill>
              </a:rPr>
              <a:t>多層防御</a:t>
            </a:r>
            <a:endParaRPr kumimoji="1" lang="ja-JP" altLang="en-US" sz="2400" dirty="0">
              <a:solidFill>
                <a:schemeClr val="bg1"/>
              </a:solidFill>
            </a:endParaRPr>
          </a:p>
        </p:txBody>
      </p:sp>
      <p:sp>
        <p:nvSpPr>
          <p:cNvPr id="89" name="テキスト ボックス 88"/>
          <p:cNvSpPr txBox="1"/>
          <p:nvPr/>
        </p:nvSpPr>
        <p:spPr>
          <a:xfrm>
            <a:off x="1404862" y="4704834"/>
            <a:ext cx="4076206" cy="400110"/>
          </a:xfrm>
          <a:prstGeom prst="rect">
            <a:avLst/>
          </a:prstGeom>
          <a:noFill/>
        </p:spPr>
        <p:txBody>
          <a:bodyPr wrap="none" rtlCol="0">
            <a:spAutoFit/>
          </a:bodyPr>
          <a:lstStyle/>
          <a:p>
            <a:pPr algn="ctr"/>
            <a:r>
              <a:rPr kumimoji="1" lang="en-US" altLang="ja-JP" sz="2000" dirty="0" smtClean="0">
                <a:solidFill>
                  <a:srgbClr val="FFFFFF"/>
                </a:solidFill>
              </a:rPr>
              <a:t>IT</a:t>
            </a:r>
            <a:r>
              <a:rPr kumimoji="1" lang="ja-JP" altLang="en-US" sz="2000" dirty="0" smtClean="0">
                <a:solidFill>
                  <a:srgbClr val="FFFFFF"/>
                </a:solidFill>
              </a:rPr>
              <a:t>インフラ全体としての強度を高める</a:t>
            </a:r>
            <a:endParaRPr kumimoji="1" lang="ja-JP" altLang="en-US" sz="2000" dirty="0">
              <a:solidFill>
                <a:srgbClr val="FFFFFF"/>
              </a:solidFill>
            </a:endParaRPr>
          </a:p>
        </p:txBody>
      </p:sp>
    </p:spTree>
    <p:extLst>
      <p:ext uri="{BB962C8B-B14F-4D97-AF65-F5344CB8AC3E}">
        <p14:creationId xmlns:p14="http://schemas.microsoft.com/office/powerpoint/2010/main" val="2183942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81000" y="1448594"/>
            <a:ext cx="2897450" cy="1440429"/>
          </a:xfrm>
          <a:prstGeom prst="rect">
            <a:avLst/>
          </a:prstGeom>
          <a:solidFill>
            <a:srgbClr val="3366FF"/>
          </a:solid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p:cNvSpPr txBox="1"/>
          <p:nvPr/>
        </p:nvSpPr>
        <p:spPr>
          <a:xfrm>
            <a:off x="984250" y="1448594"/>
            <a:ext cx="1723549" cy="1015663"/>
          </a:xfrm>
          <a:prstGeom prst="rect">
            <a:avLst/>
          </a:prstGeom>
          <a:solidFill>
            <a:srgbClr val="3366FF"/>
          </a:solidFill>
          <a:ln>
            <a:solidFill>
              <a:srgbClr val="3366FF"/>
            </a:solidFill>
          </a:ln>
        </p:spPr>
        <p:txBody>
          <a:bodyPr wrap="none" rtlCol="0">
            <a:spAutoFit/>
          </a:bodyPr>
          <a:lstStyle/>
          <a:p>
            <a:r>
              <a:rPr kumimoji="1" lang="ja-JP" altLang="en-US" sz="6000" dirty="0" smtClean="0">
                <a:solidFill>
                  <a:schemeClr val="bg1"/>
                </a:solidFill>
                <a:latin typeface="ＤＦＰ太丸ゴシック体"/>
                <a:ea typeface="ＤＦＰ太丸ゴシック体"/>
                <a:cs typeface="ＤＦＰ太丸ゴシック体"/>
              </a:rPr>
              <a:t>仮想</a:t>
            </a:r>
            <a:endParaRPr kumimoji="1" lang="ja-JP" altLang="en-US" sz="6000" dirty="0">
              <a:solidFill>
                <a:schemeClr val="bg1"/>
              </a:solidFill>
              <a:latin typeface="ＤＦＰ太丸ゴシック体"/>
              <a:ea typeface="ＤＦＰ太丸ゴシック体"/>
              <a:cs typeface="ＤＦＰ太丸ゴシック体"/>
            </a:endParaRPr>
          </a:p>
        </p:txBody>
      </p:sp>
      <p:sp>
        <p:nvSpPr>
          <p:cNvPr id="8" name="正方形/長方形 7"/>
          <p:cNvSpPr/>
          <p:nvPr/>
        </p:nvSpPr>
        <p:spPr>
          <a:xfrm>
            <a:off x="1157550" y="2276556"/>
            <a:ext cx="1458778" cy="523220"/>
          </a:xfrm>
          <a:prstGeom prst="rect">
            <a:avLst/>
          </a:prstGeom>
          <a:noFill/>
          <a:ln>
            <a:noFill/>
          </a:ln>
        </p:spPr>
        <p:txBody>
          <a:bodyPr wrap="none">
            <a:spAutoFit/>
          </a:bodyPr>
          <a:lstStyle/>
          <a:p>
            <a:pPr algn="r"/>
            <a:r>
              <a:rPr lang="en-US" altLang="ja-JP" sz="2800" dirty="0" smtClean="0">
                <a:solidFill>
                  <a:schemeClr val="bg1"/>
                </a:solidFill>
                <a:latin typeface="Arial Black"/>
                <a:cs typeface="Arial Black"/>
              </a:rPr>
              <a:t>virtual</a:t>
            </a:r>
            <a:endParaRPr lang="en-US" altLang="ja-JP" sz="2800" dirty="0">
              <a:solidFill>
                <a:schemeClr val="bg1"/>
              </a:solidFill>
              <a:latin typeface="Arial Black"/>
              <a:cs typeface="Arial Black"/>
            </a:endParaRPr>
          </a:p>
        </p:txBody>
      </p:sp>
      <p:grpSp>
        <p:nvGrpSpPr>
          <p:cNvPr id="2" name="図形グループ 1"/>
          <p:cNvGrpSpPr/>
          <p:nvPr/>
        </p:nvGrpSpPr>
        <p:grpSpPr>
          <a:xfrm>
            <a:off x="3225800" y="1448594"/>
            <a:ext cx="5613400" cy="1440429"/>
            <a:chOff x="3225800" y="1448594"/>
            <a:chExt cx="5613400" cy="1440429"/>
          </a:xfrm>
        </p:grpSpPr>
        <p:sp>
          <p:nvSpPr>
            <p:cNvPr id="16" name="正方形/長方形 15"/>
            <p:cNvSpPr/>
            <p:nvPr/>
          </p:nvSpPr>
          <p:spPr>
            <a:xfrm>
              <a:off x="3454400" y="1448594"/>
              <a:ext cx="5384800" cy="1440429"/>
            </a:xfrm>
            <a:prstGeom prst="rect">
              <a:avLst/>
            </a:prstGeom>
            <a:solidFill>
              <a:srgbClr val="FFFFFF"/>
            </a:solid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正方形/長方形 2"/>
            <p:cNvSpPr/>
            <p:nvPr/>
          </p:nvSpPr>
          <p:spPr>
            <a:xfrm>
              <a:off x="3556000" y="1906371"/>
              <a:ext cx="5283200" cy="892552"/>
            </a:xfrm>
            <a:prstGeom prst="rect">
              <a:avLst/>
            </a:prstGeom>
            <a:noFill/>
            <a:ln>
              <a:noFill/>
            </a:ln>
          </p:spPr>
          <p:txBody>
            <a:bodyPr wrap="square">
              <a:spAutoFit/>
            </a:bodyPr>
            <a:lstStyle/>
            <a:p>
              <a:pPr algn="ctr">
                <a:spcBef>
                  <a:spcPts val="0"/>
                </a:spcBef>
              </a:pPr>
              <a:r>
                <a:rPr lang="ja-JP" altLang="en-US" sz="2400" dirty="0" smtClean="0">
                  <a:solidFill>
                    <a:srgbClr val="0000FF"/>
                  </a:solidFill>
                  <a:effectLst/>
                </a:rPr>
                <a:t>表面</a:t>
              </a:r>
              <a:r>
                <a:rPr lang="ja-JP" altLang="en-US" sz="2400" dirty="0">
                  <a:solidFill>
                    <a:srgbClr val="0000FF"/>
                  </a:solidFill>
                  <a:effectLst/>
                </a:rPr>
                <a:t>または名目上はそうでない</a:t>
              </a:r>
              <a:r>
                <a:rPr lang="ja-JP" altLang="en-US" sz="2400" dirty="0" smtClean="0">
                  <a:solidFill>
                    <a:srgbClr val="0000FF"/>
                  </a:solidFill>
                  <a:effectLst/>
                </a:rPr>
                <a:t>が</a:t>
              </a:r>
              <a:endParaRPr lang="en-US" altLang="ja-JP" sz="2400" dirty="0" smtClean="0">
                <a:solidFill>
                  <a:srgbClr val="0000FF"/>
                </a:solidFill>
                <a:effectLst/>
              </a:endParaRPr>
            </a:p>
            <a:p>
              <a:pPr algn="ctr">
                <a:spcBef>
                  <a:spcPts val="0"/>
                </a:spcBef>
              </a:pPr>
              <a:r>
                <a:rPr lang="ja-JP" altLang="en-US" sz="2800" dirty="0" smtClean="0">
                  <a:solidFill>
                    <a:srgbClr val="0000FF"/>
                  </a:solidFill>
                  <a:effectLst/>
                </a:rPr>
                <a:t>事実上の</a:t>
              </a:r>
              <a:r>
                <a:rPr lang="en-US" altLang="ja-JP" sz="2800" dirty="0">
                  <a:solidFill>
                    <a:srgbClr val="0000FF"/>
                  </a:solidFill>
                  <a:effectLst/>
                </a:rPr>
                <a:t>/</a:t>
              </a:r>
              <a:r>
                <a:rPr lang="ja-JP" altLang="en-US" sz="2800" dirty="0" smtClean="0">
                  <a:solidFill>
                    <a:srgbClr val="0000FF"/>
                  </a:solidFill>
                  <a:effectLst/>
                </a:rPr>
                <a:t>実質上の</a:t>
              </a:r>
              <a:r>
                <a:rPr lang="en-US" altLang="ja-JP" sz="2800" dirty="0" smtClean="0">
                  <a:solidFill>
                    <a:srgbClr val="0000FF"/>
                  </a:solidFill>
                  <a:effectLst/>
                </a:rPr>
                <a:t>/</a:t>
              </a:r>
              <a:r>
                <a:rPr lang="ja-JP" altLang="en-US" sz="2800" dirty="0" smtClean="0">
                  <a:solidFill>
                    <a:srgbClr val="0000FF"/>
                  </a:solidFill>
                  <a:effectLst/>
                </a:rPr>
                <a:t>実際の</a:t>
              </a:r>
              <a:endParaRPr lang="en-US" altLang="ja-JP" sz="2800" dirty="0">
                <a:solidFill>
                  <a:srgbClr val="0000FF"/>
                </a:solidFill>
                <a:effectLst/>
              </a:endParaRPr>
            </a:p>
          </p:txBody>
        </p:sp>
        <p:sp>
          <p:nvSpPr>
            <p:cNvPr id="4" name="正方形/長方形 3"/>
            <p:cNvSpPr/>
            <p:nvPr/>
          </p:nvSpPr>
          <p:spPr>
            <a:xfrm>
              <a:off x="3454400" y="1448594"/>
              <a:ext cx="5384800" cy="363211"/>
            </a:xfrm>
            <a:prstGeom prst="rect">
              <a:avLst/>
            </a:prstGeom>
            <a:solidFill>
              <a:srgbClr val="3366FF"/>
            </a:solidFill>
            <a:ln>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ＭＳ Ｐゴシック"/>
                  <a:ea typeface="ＭＳ Ｐゴシック"/>
                  <a:cs typeface="ＭＳ Ｐゴシック"/>
                </a:rPr>
                <a:t>本来の意味</a:t>
              </a:r>
              <a:endParaRPr kumimoji="1" lang="ja-JP" altLang="en-US" sz="2000" dirty="0">
                <a:solidFill>
                  <a:srgbClr val="FFFFFF"/>
                </a:solidFill>
                <a:latin typeface="ＭＳ Ｐゴシック"/>
                <a:ea typeface="ＭＳ Ｐゴシック"/>
                <a:cs typeface="ＭＳ Ｐゴシック"/>
              </a:endParaRPr>
            </a:p>
          </p:txBody>
        </p:sp>
        <p:sp>
          <p:nvSpPr>
            <p:cNvPr id="6" name="右矢印 5"/>
            <p:cNvSpPr/>
            <p:nvPr/>
          </p:nvSpPr>
          <p:spPr>
            <a:xfrm>
              <a:off x="3225800" y="1885723"/>
              <a:ext cx="330200" cy="578534"/>
            </a:xfrm>
            <a:prstGeom prst="rightArrow">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1" name="タイトル 10"/>
          <p:cNvSpPr>
            <a:spLocks noGrp="1"/>
          </p:cNvSpPr>
          <p:nvPr>
            <p:ph type="title"/>
          </p:nvPr>
        </p:nvSpPr>
        <p:spPr/>
        <p:txBody>
          <a:bodyPr/>
          <a:lstStyle/>
          <a:p>
            <a:r>
              <a:rPr kumimoji="1" lang="ja-JP" altLang="en-US" dirty="0" smtClean="0"/>
              <a:t>「仮想化」の本当の意味</a:t>
            </a:r>
            <a:endParaRPr kumimoji="1" lang="ja-JP" altLang="en-US" dirty="0"/>
          </a:p>
        </p:txBody>
      </p:sp>
      <p:grpSp>
        <p:nvGrpSpPr>
          <p:cNvPr id="5" name="図形グループ 4"/>
          <p:cNvGrpSpPr/>
          <p:nvPr/>
        </p:nvGrpSpPr>
        <p:grpSpPr>
          <a:xfrm>
            <a:off x="381000" y="2889024"/>
            <a:ext cx="8458200" cy="3040508"/>
            <a:chOff x="381000" y="2889024"/>
            <a:chExt cx="8458200" cy="3040508"/>
          </a:xfrm>
        </p:grpSpPr>
        <p:sp>
          <p:nvSpPr>
            <p:cNvPr id="20" name="正方形/長方形 19"/>
            <p:cNvSpPr/>
            <p:nvPr/>
          </p:nvSpPr>
          <p:spPr>
            <a:xfrm>
              <a:off x="3454400" y="4489103"/>
              <a:ext cx="5384800" cy="1440429"/>
            </a:xfrm>
            <a:prstGeom prst="rect">
              <a:avLst/>
            </a:prstGeom>
            <a:no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3454400" y="4489103"/>
              <a:ext cx="5384800" cy="363211"/>
            </a:xfrm>
            <a:prstGeom prst="rect">
              <a:avLst/>
            </a:prstGeom>
            <a:solidFill>
              <a:srgbClr val="3366FF"/>
            </a:solidFill>
            <a:ln>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ＭＳ Ｐゴシック"/>
                  <a:ea typeface="ＭＳ Ｐゴシック"/>
                  <a:cs typeface="ＭＳ Ｐゴシック"/>
                </a:rPr>
                <a:t>本来の意味</a:t>
              </a:r>
              <a:endParaRPr kumimoji="1" lang="ja-JP" altLang="en-US" sz="2000" dirty="0">
                <a:solidFill>
                  <a:srgbClr val="FFFFFF"/>
                </a:solidFill>
                <a:latin typeface="ＭＳ Ｐゴシック"/>
                <a:ea typeface="ＭＳ Ｐゴシック"/>
                <a:cs typeface="ＭＳ Ｐゴシック"/>
              </a:endParaRPr>
            </a:p>
          </p:txBody>
        </p:sp>
        <p:sp>
          <p:nvSpPr>
            <p:cNvPr id="19" name="正方形/長方形 18"/>
            <p:cNvSpPr/>
            <p:nvPr/>
          </p:nvSpPr>
          <p:spPr>
            <a:xfrm>
              <a:off x="381000" y="4489103"/>
              <a:ext cx="2897450" cy="1440429"/>
            </a:xfrm>
            <a:prstGeom prst="rect">
              <a:avLst/>
            </a:prstGeom>
            <a:solidFill>
              <a:srgbClr val="3366FF"/>
            </a:solid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520700" y="4489103"/>
              <a:ext cx="2492990" cy="1415772"/>
            </a:xfrm>
            <a:prstGeom prst="rect">
              <a:avLst/>
            </a:prstGeom>
            <a:solidFill>
              <a:srgbClr val="3366FF"/>
            </a:solidFill>
            <a:ln>
              <a:solidFill>
                <a:srgbClr val="3366FF"/>
              </a:solidFill>
            </a:ln>
          </p:spPr>
          <p:txBody>
            <a:bodyPr wrap="none" rtlCol="0">
              <a:spAutoFit/>
            </a:bodyPr>
            <a:lstStyle/>
            <a:p>
              <a:pPr algn="ctr">
                <a:spcBef>
                  <a:spcPts val="0"/>
                </a:spcBef>
              </a:pPr>
              <a:r>
                <a:rPr kumimoji="1" lang="ja-JP" altLang="en-US" sz="6000" dirty="0" smtClean="0">
                  <a:solidFill>
                    <a:srgbClr val="FFFFFF"/>
                  </a:solidFill>
                  <a:latin typeface="ＤＦＰ太丸ゴシック体"/>
                  <a:ea typeface="ＤＦＰ太丸ゴシック体"/>
                  <a:cs typeface="ＤＦＰ太丸ゴシック体"/>
                </a:rPr>
                <a:t>仮想化</a:t>
              </a:r>
              <a:endParaRPr kumimoji="1" lang="en-US" altLang="ja-JP" sz="6000" dirty="0" smtClean="0">
                <a:solidFill>
                  <a:srgbClr val="FFFFFF"/>
                </a:solidFill>
                <a:latin typeface="ＤＦＰ太丸ゴシック体"/>
                <a:ea typeface="ＤＦＰ太丸ゴシック体"/>
                <a:cs typeface="ＤＦＰ太丸ゴシック体"/>
              </a:endParaRPr>
            </a:p>
            <a:p>
              <a:pPr algn="ctr">
                <a:spcBef>
                  <a:spcPts val="0"/>
                </a:spcBef>
              </a:pPr>
              <a:r>
                <a:rPr kumimoji="1" lang="en-US" altLang="ja-JP" sz="2400" dirty="0" smtClean="0">
                  <a:solidFill>
                    <a:srgbClr val="FFFFFF"/>
                  </a:solidFill>
                  <a:latin typeface="Arial Black"/>
                  <a:ea typeface="ＤＦＰ太丸ゴシック体"/>
                  <a:cs typeface="Arial Black"/>
                </a:rPr>
                <a:t>Virtualization</a:t>
              </a:r>
              <a:endParaRPr kumimoji="1" lang="ja-JP" altLang="en-US" sz="2400" dirty="0">
                <a:solidFill>
                  <a:srgbClr val="FFFFFF"/>
                </a:solidFill>
                <a:latin typeface="Arial Black"/>
                <a:ea typeface="ＤＦＰ太丸ゴシック体"/>
                <a:cs typeface="Arial Black"/>
              </a:endParaRPr>
            </a:p>
          </p:txBody>
        </p:sp>
        <p:sp>
          <p:nvSpPr>
            <p:cNvPr id="14" name="正方形/長方形 13"/>
            <p:cNvSpPr/>
            <p:nvPr/>
          </p:nvSpPr>
          <p:spPr>
            <a:xfrm>
              <a:off x="3505200" y="4950768"/>
              <a:ext cx="5257800" cy="954107"/>
            </a:xfrm>
            <a:prstGeom prst="rect">
              <a:avLst/>
            </a:prstGeom>
            <a:noFill/>
            <a:ln>
              <a:noFill/>
            </a:ln>
          </p:spPr>
          <p:txBody>
            <a:bodyPr wrap="square">
              <a:spAutoFit/>
            </a:bodyPr>
            <a:lstStyle/>
            <a:p>
              <a:pPr algn="ctr"/>
              <a:r>
                <a:rPr lang="ja-JP" altLang="en-US" sz="2800" dirty="0" smtClean="0">
                  <a:solidFill>
                    <a:srgbClr val="0000FF"/>
                  </a:solidFill>
                </a:rPr>
                <a:t>物理的実態とは異なるが、</a:t>
              </a:r>
              <a:endParaRPr lang="en-US" altLang="ja-JP" sz="2800" dirty="0" smtClean="0">
                <a:solidFill>
                  <a:srgbClr val="0000FF"/>
                </a:solidFill>
              </a:endParaRPr>
            </a:p>
            <a:p>
              <a:pPr algn="ctr"/>
              <a:r>
                <a:rPr lang="ja-JP" altLang="en-US" sz="2800" dirty="0" smtClean="0">
                  <a:solidFill>
                    <a:srgbClr val="0000FF"/>
                  </a:solidFill>
                </a:rPr>
                <a:t>実質的機能を実現する仕組み</a:t>
              </a:r>
              <a:endParaRPr lang="en-US" altLang="ja-JP" sz="2800" dirty="0">
                <a:solidFill>
                  <a:srgbClr val="0000FF"/>
                </a:solidFill>
              </a:endParaRPr>
            </a:p>
          </p:txBody>
        </p:sp>
        <p:sp>
          <p:nvSpPr>
            <p:cNvPr id="23" name="右矢印 22"/>
            <p:cNvSpPr/>
            <p:nvPr/>
          </p:nvSpPr>
          <p:spPr>
            <a:xfrm>
              <a:off x="3225800" y="4902200"/>
              <a:ext cx="330200" cy="578534"/>
            </a:xfrm>
            <a:prstGeom prst="rightArrow">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下矢印 9"/>
            <p:cNvSpPr/>
            <p:nvPr/>
          </p:nvSpPr>
          <p:spPr>
            <a:xfrm>
              <a:off x="1250950" y="2889024"/>
              <a:ext cx="1155700" cy="1704344"/>
            </a:xfrm>
            <a:prstGeom prst="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1" name="角丸四角形吹き出し 20"/>
          <p:cNvSpPr/>
          <p:nvPr/>
        </p:nvSpPr>
        <p:spPr>
          <a:xfrm>
            <a:off x="2707799" y="928511"/>
            <a:ext cx="1812595" cy="762264"/>
          </a:xfrm>
          <a:prstGeom prst="wedgeRoundRectCallout">
            <a:avLst>
              <a:gd name="adj1" fmla="val -52109"/>
              <a:gd name="adj2" fmla="val 101544"/>
              <a:gd name="adj3" fmla="val 16667"/>
            </a:avLst>
          </a:prstGeom>
          <a:solidFill>
            <a:srgbClr val="FF6666">
              <a:alpha val="7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日本語での語感</a:t>
            </a:r>
            <a:endParaRPr kumimoji="1" lang="en-US" altLang="ja-JP" sz="1600" dirty="0" smtClean="0">
              <a:solidFill>
                <a:srgbClr val="FFFFFF"/>
              </a:solidFill>
              <a:latin typeface="ＭＳ Ｐゴシック"/>
              <a:ea typeface="ＭＳ Ｐゴシック"/>
              <a:cs typeface="ＭＳ Ｐゴシック"/>
            </a:endParaRPr>
          </a:p>
          <a:p>
            <a:pPr marL="171450" indent="-171450">
              <a:buFont typeface="Wingdings" charset="2"/>
              <a:buChar char="ü"/>
            </a:pPr>
            <a:r>
              <a:rPr lang="ja-JP" altLang="en-US" sz="1600" dirty="0" smtClean="0">
                <a:solidFill>
                  <a:srgbClr val="FFFFFF"/>
                </a:solidFill>
                <a:latin typeface="ＭＳ Ｐゴシック"/>
                <a:ea typeface="ＭＳ Ｐゴシック"/>
                <a:cs typeface="ＭＳ Ｐゴシック"/>
              </a:rPr>
              <a:t>虚像の</a:t>
            </a:r>
            <a:r>
              <a:rPr lang="en-US" altLang="ja-JP" sz="1600" dirty="0" smtClean="0">
                <a:solidFill>
                  <a:srgbClr val="FFFFFF"/>
                </a:solidFill>
                <a:latin typeface="ＭＳ Ｐゴシック"/>
                <a:ea typeface="ＭＳ Ｐゴシック"/>
                <a:cs typeface="ＭＳ Ｐゴシック"/>
              </a:rPr>
              <a:t>〜</a:t>
            </a:r>
          </a:p>
          <a:p>
            <a:pPr marL="171450" indent="-171450">
              <a:buFont typeface="Wingdings" charset="2"/>
              <a:buChar char="ü"/>
            </a:pPr>
            <a:r>
              <a:rPr lang="ja-JP" altLang="en-US" sz="1600" dirty="0" smtClean="0">
                <a:solidFill>
                  <a:srgbClr val="FFFFFF"/>
                </a:solidFill>
                <a:latin typeface="ＭＳ Ｐゴシック"/>
                <a:ea typeface="ＭＳ Ｐゴシック"/>
                <a:cs typeface="ＭＳ Ｐゴシック"/>
              </a:rPr>
              <a:t>実態のない</a:t>
            </a:r>
            <a:r>
              <a:rPr lang="en-US" altLang="ja-JP" sz="1600" dirty="0" smtClean="0">
                <a:solidFill>
                  <a:srgbClr val="FFFFFF"/>
                </a:solidFill>
                <a:latin typeface="ＭＳ Ｐゴシック"/>
                <a:ea typeface="ＭＳ Ｐゴシック"/>
                <a:cs typeface="ＭＳ Ｐゴシック"/>
              </a:rPr>
              <a:t>〜</a:t>
            </a:r>
            <a:endParaRPr kumimoji="1" lang="ja-JP" altLang="en-US" sz="1600" dirty="0">
              <a:solidFill>
                <a:srgbClr val="FFFFFF"/>
              </a:solidFill>
              <a:latin typeface="ＭＳ Ｐゴシック"/>
              <a:ea typeface="ＭＳ Ｐゴシック"/>
              <a:cs typeface="ＭＳ Ｐゴシック"/>
            </a:endParaRPr>
          </a:p>
        </p:txBody>
      </p:sp>
      <p:sp>
        <p:nvSpPr>
          <p:cNvPr id="18" name="正方形/長方形 17"/>
          <p:cNvSpPr/>
          <p:nvPr/>
        </p:nvSpPr>
        <p:spPr>
          <a:xfrm>
            <a:off x="3454399" y="3057468"/>
            <a:ext cx="5427133" cy="1261884"/>
          </a:xfrm>
          <a:prstGeom prst="rect">
            <a:avLst/>
          </a:prstGeom>
        </p:spPr>
        <p:txBody>
          <a:bodyPr wrap="square">
            <a:spAutoFit/>
          </a:bodyPr>
          <a:lstStyle/>
          <a:p>
            <a:r>
              <a:rPr lang="en-US" altLang="ja-JP" sz="2000" dirty="0">
                <a:solidFill>
                  <a:srgbClr val="0000FF"/>
                </a:solidFill>
                <a:effectLst/>
              </a:rPr>
              <a:t>It was a virtual promise. </a:t>
            </a:r>
            <a:endParaRPr lang="en-US" altLang="ja-JP" sz="2000" dirty="0" smtClean="0">
              <a:solidFill>
                <a:srgbClr val="0000FF"/>
              </a:solidFill>
              <a:effectLst/>
            </a:endParaRPr>
          </a:p>
          <a:p>
            <a:r>
              <a:rPr lang="en-US" altLang="ja-JP" dirty="0">
                <a:solidFill>
                  <a:srgbClr val="0000FF"/>
                </a:solidFill>
                <a:effectLst/>
              </a:rPr>
              <a:t>　</a:t>
            </a:r>
            <a:r>
              <a:rPr lang="ja-JP" altLang="en-US" dirty="0" smtClean="0">
                <a:solidFill>
                  <a:srgbClr val="0000FF"/>
                </a:solidFill>
                <a:effectLst/>
              </a:rPr>
              <a:t>　</a:t>
            </a:r>
            <a:r>
              <a:rPr lang="ja-JP" altLang="en-US" sz="1800" dirty="0" smtClean="0">
                <a:solidFill>
                  <a:srgbClr val="0000FF"/>
                </a:solidFill>
                <a:effectLst/>
              </a:rPr>
              <a:t>（約束</a:t>
            </a:r>
            <a:r>
              <a:rPr lang="ja-JP" altLang="en-US" sz="1800" dirty="0">
                <a:solidFill>
                  <a:srgbClr val="0000FF"/>
                </a:solidFill>
                <a:effectLst/>
              </a:rPr>
              <a:t>で</a:t>
            </a:r>
            <a:r>
              <a:rPr lang="ja-JP" altLang="en-US" sz="1800" dirty="0" smtClean="0">
                <a:solidFill>
                  <a:srgbClr val="0000FF"/>
                </a:solidFill>
                <a:effectLst/>
              </a:rPr>
              <a:t>はないが）実際には約束</a:t>
            </a:r>
            <a:r>
              <a:rPr lang="ja-JP" altLang="en-US" sz="1800" dirty="0">
                <a:solidFill>
                  <a:srgbClr val="0000FF"/>
                </a:solidFill>
                <a:effectLst/>
              </a:rPr>
              <a:t>も同然</a:t>
            </a:r>
            <a:r>
              <a:rPr lang="ja-JP" altLang="en-US" sz="1800" dirty="0" smtClean="0">
                <a:solidFill>
                  <a:srgbClr val="0000FF"/>
                </a:solidFill>
                <a:effectLst/>
              </a:rPr>
              <a:t>だった。</a:t>
            </a:r>
            <a:endParaRPr lang="en-US" altLang="ja-JP" sz="1800" dirty="0">
              <a:solidFill>
                <a:srgbClr val="0000FF"/>
              </a:solidFill>
              <a:effectLst/>
            </a:endParaRPr>
          </a:p>
          <a:p>
            <a:r>
              <a:rPr lang="en-US" altLang="ja-JP" sz="2000" dirty="0">
                <a:solidFill>
                  <a:srgbClr val="0000FF"/>
                </a:solidFill>
                <a:effectLst/>
              </a:rPr>
              <a:t>He was the virtual leader of the movement. </a:t>
            </a:r>
            <a:endParaRPr lang="en-US" altLang="ja-JP" sz="2000" dirty="0" smtClean="0">
              <a:solidFill>
                <a:srgbClr val="0000FF"/>
              </a:solidFill>
              <a:effectLst/>
            </a:endParaRPr>
          </a:p>
          <a:p>
            <a:r>
              <a:rPr lang="ja-JP" altLang="en-US" sz="1800" dirty="0" smtClean="0">
                <a:solidFill>
                  <a:srgbClr val="0000FF"/>
                </a:solidFill>
                <a:effectLst/>
              </a:rPr>
              <a:t>　　彼</a:t>
            </a:r>
            <a:r>
              <a:rPr lang="ja-JP" altLang="en-US" sz="1800" dirty="0">
                <a:solidFill>
                  <a:srgbClr val="0000FF"/>
                </a:solidFill>
                <a:effectLst/>
              </a:rPr>
              <a:t>はその運動の事実上の指導者</a:t>
            </a:r>
            <a:r>
              <a:rPr lang="ja-JP" altLang="en-US" sz="1800" dirty="0" smtClean="0">
                <a:solidFill>
                  <a:srgbClr val="0000FF"/>
                </a:solidFill>
                <a:effectLst/>
              </a:rPr>
              <a:t>だった。</a:t>
            </a:r>
            <a:endParaRPr lang="ja-JP" altLang="en-US" sz="1800" dirty="0">
              <a:solidFill>
                <a:srgbClr val="0000FF"/>
              </a:solidFill>
              <a:effectLst/>
            </a:endParaRPr>
          </a:p>
        </p:txBody>
      </p:sp>
    </p:spTree>
    <p:extLst>
      <p:ext uri="{BB962C8B-B14F-4D97-AF65-F5344CB8AC3E}">
        <p14:creationId xmlns:p14="http://schemas.microsoft.com/office/powerpoint/2010/main" val="13831659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pitchFamily="34" charset="0"/>
                <a:ea typeface="HGP創英角ｺﾞｼｯｸUB" pitchFamily="50" charset="-128"/>
                <a:cs typeface="Arial" pitchFamily="34" charset="0"/>
              </a:rPr>
              <a:t>垂直統合システム</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8240072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5810310" y="861979"/>
            <a:ext cx="3104492" cy="560615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正方形/長方形 31"/>
          <p:cNvSpPr/>
          <p:nvPr/>
        </p:nvSpPr>
        <p:spPr>
          <a:xfrm>
            <a:off x="165864" y="861979"/>
            <a:ext cx="5512842" cy="5606156"/>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タイトル 3"/>
          <p:cNvSpPr>
            <a:spLocks noGrp="1"/>
          </p:cNvSpPr>
          <p:nvPr>
            <p:ph type="title"/>
          </p:nvPr>
        </p:nvSpPr>
        <p:spPr/>
        <p:txBody>
          <a:bodyPr/>
          <a:lstStyle/>
          <a:p>
            <a:r>
              <a:rPr kumimoji="1" lang="ja-JP" altLang="en-US" dirty="0" smtClean="0"/>
              <a:t>垂直統合システム（</a:t>
            </a:r>
            <a:r>
              <a:rPr kumimoji="1" lang="en-US" altLang="ja-JP" dirty="0" smtClean="0"/>
              <a:t>Converged System</a:t>
            </a:r>
            <a:r>
              <a:rPr kumimoji="1" lang="ja-JP" altLang="en-US" dirty="0" smtClean="0"/>
              <a:t>）</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31</a:t>
            </a:fld>
            <a:endParaRPr kumimoji="1" lang="ja-JP" altLang="en-US"/>
          </a:p>
        </p:txBody>
      </p:sp>
      <p:sp>
        <p:nvSpPr>
          <p:cNvPr id="34" name="テキスト ボックス 33"/>
          <p:cNvSpPr txBox="1"/>
          <p:nvPr/>
        </p:nvSpPr>
        <p:spPr>
          <a:xfrm>
            <a:off x="1772006" y="948373"/>
            <a:ext cx="2298225" cy="369332"/>
          </a:xfrm>
          <a:prstGeom prst="rect">
            <a:avLst/>
          </a:prstGeom>
          <a:noFill/>
        </p:spPr>
        <p:txBody>
          <a:bodyPr wrap="none" rtlCol="0">
            <a:spAutoFit/>
          </a:bodyPr>
          <a:lstStyle/>
          <a:p>
            <a:pPr algn="ctr"/>
            <a:r>
              <a:rPr lang="en-US" altLang="ja-JP" dirty="0" smtClean="0">
                <a:solidFill>
                  <a:schemeClr val="tx1">
                    <a:lumMod val="50000"/>
                    <a:lumOff val="50000"/>
                  </a:schemeClr>
                </a:solidFill>
                <a:latin typeface="メイリオ"/>
                <a:ea typeface="メイリオ"/>
                <a:cs typeface="メイリオ"/>
              </a:rPr>
              <a:t>Converged System</a:t>
            </a:r>
            <a:endParaRPr kumimoji="1" lang="ja-JP" altLang="en-US" dirty="0">
              <a:solidFill>
                <a:schemeClr val="tx1">
                  <a:lumMod val="50000"/>
                  <a:lumOff val="50000"/>
                </a:schemeClr>
              </a:solidFill>
              <a:latin typeface="メイリオ"/>
              <a:ea typeface="メイリオ"/>
              <a:cs typeface="メイリオ"/>
            </a:endParaRPr>
          </a:p>
        </p:txBody>
      </p:sp>
      <p:sp>
        <p:nvSpPr>
          <p:cNvPr id="35" name="テキスト ボックス 34"/>
          <p:cNvSpPr txBox="1"/>
          <p:nvPr/>
        </p:nvSpPr>
        <p:spPr>
          <a:xfrm>
            <a:off x="5810310" y="948373"/>
            <a:ext cx="3068831" cy="615553"/>
          </a:xfrm>
          <a:prstGeom prst="rect">
            <a:avLst/>
          </a:prstGeom>
          <a:noFill/>
        </p:spPr>
        <p:txBody>
          <a:bodyPr wrap="none" rtlCol="0">
            <a:spAutoFit/>
          </a:bodyPr>
          <a:lstStyle/>
          <a:p>
            <a:pPr algn="ctr"/>
            <a:r>
              <a:rPr lang="en-US" altLang="ja-JP" dirty="0" smtClean="0">
                <a:solidFill>
                  <a:schemeClr val="tx1">
                    <a:lumMod val="50000"/>
                    <a:lumOff val="50000"/>
                  </a:schemeClr>
                </a:solidFill>
                <a:latin typeface="メイリオ"/>
                <a:ea typeface="メイリオ"/>
                <a:cs typeface="メイリオ"/>
              </a:rPr>
              <a:t>Hyper-Converged System</a:t>
            </a:r>
          </a:p>
          <a:p>
            <a:pPr algn="ctr"/>
            <a:r>
              <a:rPr kumimoji="1" lang="en-US" altLang="ja-JP" sz="1600" dirty="0" smtClean="0">
                <a:solidFill>
                  <a:schemeClr val="tx1">
                    <a:lumMod val="50000"/>
                    <a:lumOff val="50000"/>
                  </a:schemeClr>
                </a:solidFill>
                <a:latin typeface="メイリオ"/>
                <a:ea typeface="メイリオ"/>
                <a:cs typeface="メイリオ"/>
              </a:rPr>
              <a:t>(Web</a:t>
            </a:r>
            <a:r>
              <a:rPr lang="en-US" altLang="ja-JP" sz="1600" dirty="0">
                <a:solidFill>
                  <a:schemeClr val="tx1">
                    <a:lumMod val="50000"/>
                    <a:lumOff val="50000"/>
                  </a:schemeClr>
                </a:solidFill>
                <a:latin typeface="メイリオ"/>
                <a:ea typeface="メイリオ"/>
                <a:cs typeface="メイリオ"/>
              </a:rPr>
              <a:t> </a:t>
            </a:r>
            <a:r>
              <a:rPr kumimoji="1" lang="en-US" altLang="ja-JP" sz="1600" dirty="0" smtClean="0">
                <a:solidFill>
                  <a:schemeClr val="tx1">
                    <a:lumMod val="50000"/>
                    <a:lumOff val="50000"/>
                  </a:schemeClr>
                </a:solidFill>
                <a:latin typeface="メイリオ"/>
                <a:ea typeface="メイリオ"/>
                <a:cs typeface="メイリオ"/>
              </a:rPr>
              <a:t>Scale Infrastructure)</a:t>
            </a:r>
            <a:endParaRPr kumimoji="1" lang="ja-JP" altLang="en-US" sz="1600" dirty="0">
              <a:solidFill>
                <a:schemeClr val="tx1">
                  <a:lumMod val="50000"/>
                  <a:lumOff val="50000"/>
                </a:schemeClr>
              </a:solidFill>
              <a:latin typeface="メイリオ"/>
              <a:ea typeface="メイリオ"/>
              <a:cs typeface="メイリオ"/>
            </a:endParaRPr>
          </a:p>
        </p:txBody>
      </p:sp>
      <p:grpSp>
        <p:nvGrpSpPr>
          <p:cNvPr id="8" name="図形グループ 7"/>
          <p:cNvGrpSpPr/>
          <p:nvPr/>
        </p:nvGrpSpPr>
        <p:grpSpPr>
          <a:xfrm>
            <a:off x="620206" y="2009135"/>
            <a:ext cx="2069427" cy="3334199"/>
            <a:chOff x="1874601" y="1796753"/>
            <a:chExt cx="2069427" cy="3334199"/>
          </a:xfrm>
        </p:grpSpPr>
        <p:sp>
          <p:nvSpPr>
            <p:cNvPr id="38" name="正方形/長方形 37"/>
            <p:cNvSpPr/>
            <p:nvPr/>
          </p:nvSpPr>
          <p:spPr>
            <a:xfrm>
              <a:off x="1874601" y="1804299"/>
              <a:ext cx="2069427" cy="959741"/>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1874601" y="2979379"/>
              <a:ext cx="2069427" cy="959741"/>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1874601" y="4171211"/>
              <a:ext cx="2069427" cy="95974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tx1">
                    <a:lumMod val="50000"/>
                    <a:lumOff val="50000"/>
                  </a:schemeClr>
                </a:solidFill>
                <a:latin typeface="ＭＳ Ｐゴシック"/>
                <a:ea typeface="ＭＳ Ｐゴシック"/>
                <a:cs typeface="ＭＳ Ｐゴシック"/>
              </a:endParaRPr>
            </a:p>
          </p:txBody>
        </p:sp>
        <p:sp>
          <p:nvSpPr>
            <p:cNvPr id="42" name="フローチャート: 磁気ディスク 41"/>
            <p:cNvSpPr/>
            <p:nvPr/>
          </p:nvSpPr>
          <p:spPr>
            <a:xfrm>
              <a:off x="1946264" y="4512042"/>
              <a:ext cx="599554" cy="51576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3" name="図形グループ 42"/>
            <p:cNvGrpSpPr/>
            <p:nvPr/>
          </p:nvGrpSpPr>
          <p:grpSpPr>
            <a:xfrm>
              <a:off x="1946264" y="2413577"/>
              <a:ext cx="599554" cy="278543"/>
              <a:chOff x="6769100" y="1390650"/>
              <a:chExt cx="317500" cy="157483"/>
            </a:xfrm>
          </p:grpSpPr>
          <p:sp>
            <p:nvSpPr>
              <p:cNvPr id="44" name="正方形/長方形 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円/楕円 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6" name="直線コネクタ 45"/>
              <p:cNvCxnSpPr>
                <a:stCxn id="45" idx="6"/>
                <a:endCxn id="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7" name="図形グループ 46"/>
            <p:cNvGrpSpPr/>
            <p:nvPr/>
          </p:nvGrpSpPr>
          <p:grpSpPr>
            <a:xfrm>
              <a:off x="1946264" y="2073752"/>
              <a:ext cx="599554" cy="278543"/>
              <a:chOff x="6769100" y="1390650"/>
              <a:chExt cx="317500" cy="157483"/>
            </a:xfrm>
          </p:grpSpPr>
          <p:sp>
            <p:nvSpPr>
              <p:cNvPr id="48" name="正方形/長方形 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円/楕円 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0" name="直線コネクタ 49"/>
              <p:cNvCxnSpPr>
                <a:stCxn id="49" idx="6"/>
                <a:endCxn id="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1" name="図形グループ 50"/>
            <p:cNvGrpSpPr/>
            <p:nvPr/>
          </p:nvGrpSpPr>
          <p:grpSpPr>
            <a:xfrm>
              <a:off x="2609385" y="2413577"/>
              <a:ext cx="599554" cy="278543"/>
              <a:chOff x="6769100" y="1390650"/>
              <a:chExt cx="317500" cy="157483"/>
            </a:xfrm>
          </p:grpSpPr>
          <p:sp>
            <p:nvSpPr>
              <p:cNvPr id="52" name="正方形/長方形 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円/楕円 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4" name="直線コネクタ 53"/>
              <p:cNvCxnSpPr>
                <a:stCxn id="53" idx="6"/>
                <a:endCxn id="5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5" name="図形グループ 54"/>
            <p:cNvGrpSpPr/>
            <p:nvPr/>
          </p:nvGrpSpPr>
          <p:grpSpPr>
            <a:xfrm>
              <a:off x="2609385" y="2073752"/>
              <a:ext cx="599554" cy="278543"/>
              <a:chOff x="6769100" y="1390650"/>
              <a:chExt cx="317500" cy="157483"/>
            </a:xfrm>
          </p:grpSpPr>
          <p:sp>
            <p:nvSpPr>
              <p:cNvPr id="56" name="正方形/長方形 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円/楕円 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8" name="直線コネクタ 57"/>
              <p:cNvCxnSpPr>
                <a:stCxn id="57" idx="6"/>
                <a:endCxn id="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9" name="図形グループ 58"/>
            <p:cNvGrpSpPr/>
            <p:nvPr/>
          </p:nvGrpSpPr>
          <p:grpSpPr>
            <a:xfrm>
              <a:off x="3263476" y="2412819"/>
              <a:ext cx="599554" cy="278543"/>
              <a:chOff x="6769100" y="1390650"/>
              <a:chExt cx="317500" cy="157483"/>
            </a:xfrm>
          </p:grpSpPr>
          <p:sp>
            <p:nvSpPr>
              <p:cNvPr id="60" name="正方形/長方形 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円/楕円 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 name="直線コネクタ 61"/>
              <p:cNvCxnSpPr>
                <a:stCxn id="61" idx="6"/>
                <a:endCxn id="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 name="図形グループ 62"/>
            <p:cNvGrpSpPr/>
            <p:nvPr/>
          </p:nvGrpSpPr>
          <p:grpSpPr>
            <a:xfrm>
              <a:off x="3263476" y="2072994"/>
              <a:ext cx="599554" cy="278543"/>
              <a:chOff x="6769100" y="1390650"/>
              <a:chExt cx="317500" cy="157483"/>
            </a:xfrm>
          </p:grpSpPr>
          <p:sp>
            <p:nvSpPr>
              <p:cNvPr id="64" name="正方形/長方形 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円/楕円 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 name="直線コネクタ 65"/>
              <p:cNvCxnSpPr>
                <a:stCxn id="65" idx="6"/>
                <a:endCxn id="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67" name="フローチャート: 磁気ディスク 66"/>
            <p:cNvSpPr/>
            <p:nvPr/>
          </p:nvSpPr>
          <p:spPr>
            <a:xfrm>
              <a:off x="2609385" y="4512042"/>
              <a:ext cx="599554" cy="51576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 name="フローチャート: 磁気ディスク 67"/>
            <p:cNvSpPr/>
            <p:nvPr/>
          </p:nvSpPr>
          <p:spPr>
            <a:xfrm>
              <a:off x="3263476" y="4512042"/>
              <a:ext cx="599554" cy="51576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 name="正方形/長方形 68"/>
            <p:cNvSpPr/>
            <p:nvPr/>
          </p:nvSpPr>
          <p:spPr>
            <a:xfrm>
              <a:off x="1946264" y="3584404"/>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正方形/長方形 69"/>
            <p:cNvSpPr/>
            <p:nvPr/>
          </p:nvSpPr>
          <p:spPr>
            <a:xfrm>
              <a:off x="2609385" y="3584404"/>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正方形/長方形 70"/>
            <p:cNvSpPr/>
            <p:nvPr/>
          </p:nvSpPr>
          <p:spPr>
            <a:xfrm>
              <a:off x="3263476" y="3583646"/>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正方形/長方形 71"/>
            <p:cNvSpPr/>
            <p:nvPr/>
          </p:nvSpPr>
          <p:spPr>
            <a:xfrm>
              <a:off x="1946264" y="3254874"/>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正方形/長方形 72"/>
            <p:cNvSpPr/>
            <p:nvPr/>
          </p:nvSpPr>
          <p:spPr>
            <a:xfrm>
              <a:off x="2609385" y="3254874"/>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3263476" y="3254116"/>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テキスト ボックス 74"/>
            <p:cNvSpPr txBox="1"/>
            <p:nvPr/>
          </p:nvSpPr>
          <p:spPr>
            <a:xfrm>
              <a:off x="2511407" y="1796753"/>
              <a:ext cx="788197" cy="276999"/>
            </a:xfrm>
            <a:prstGeom prst="rect">
              <a:avLst/>
            </a:prstGeom>
            <a:noFill/>
          </p:spPr>
          <p:txBody>
            <a:bodyPr wrap="none" rtlCol="0">
              <a:spAutoFit/>
            </a:bodyPr>
            <a:lstStyle/>
            <a:p>
              <a:pPr algn="ctr"/>
              <a:r>
                <a:rPr kumimoji="1" lang="ja-JP" altLang="en-US" sz="1200" dirty="0" smtClean="0">
                  <a:solidFill>
                    <a:schemeClr val="tx1">
                      <a:lumMod val="50000"/>
                      <a:lumOff val="50000"/>
                    </a:schemeClr>
                  </a:solidFill>
                </a:rPr>
                <a:t>サーバー</a:t>
              </a:r>
              <a:endParaRPr kumimoji="1" lang="ja-JP" altLang="en-US" sz="1200" dirty="0">
                <a:solidFill>
                  <a:schemeClr val="tx1">
                    <a:lumMod val="50000"/>
                    <a:lumOff val="50000"/>
                  </a:schemeClr>
                </a:solidFill>
              </a:endParaRPr>
            </a:p>
          </p:txBody>
        </p:sp>
        <p:sp>
          <p:nvSpPr>
            <p:cNvPr id="76" name="テキスト ボックス 75"/>
            <p:cNvSpPr txBox="1"/>
            <p:nvPr/>
          </p:nvSpPr>
          <p:spPr>
            <a:xfrm>
              <a:off x="2419135" y="2984726"/>
              <a:ext cx="972742" cy="276999"/>
            </a:xfrm>
            <a:prstGeom prst="rect">
              <a:avLst/>
            </a:prstGeom>
            <a:noFill/>
          </p:spPr>
          <p:txBody>
            <a:bodyPr wrap="none" rtlCol="0">
              <a:spAutoFit/>
            </a:bodyPr>
            <a:lstStyle/>
            <a:p>
              <a:pPr algn="ctr"/>
              <a:r>
                <a:rPr kumimoji="1" lang="ja-JP" altLang="en-US" sz="1200" dirty="0" smtClean="0">
                  <a:solidFill>
                    <a:schemeClr val="tx1">
                      <a:lumMod val="50000"/>
                      <a:lumOff val="50000"/>
                    </a:schemeClr>
                  </a:solidFill>
                </a:rPr>
                <a:t>ネットワーク</a:t>
              </a:r>
              <a:endParaRPr kumimoji="1" lang="ja-JP" altLang="en-US" sz="1200" dirty="0">
                <a:solidFill>
                  <a:schemeClr val="tx1">
                    <a:lumMod val="50000"/>
                    <a:lumOff val="50000"/>
                  </a:schemeClr>
                </a:solidFill>
              </a:endParaRPr>
            </a:p>
          </p:txBody>
        </p:sp>
        <p:sp>
          <p:nvSpPr>
            <p:cNvPr id="77" name="テキスト ボックス 76"/>
            <p:cNvSpPr txBox="1"/>
            <p:nvPr/>
          </p:nvSpPr>
          <p:spPr>
            <a:xfrm>
              <a:off x="2061203" y="4193404"/>
              <a:ext cx="1688608" cy="276999"/>
            </a:xfrm>
            <a:prstGeom prst="rect">
              <a:avLst/>
            </a:prstGeom>
            <a:noFill/>
          </p:spPr>
          <p:txBody>
            <a:bodyPr wrap="none" rtlCol="0">
              <a:spAutoFit/>
            </a:bodyPr>
            <a:lstStyle/>
            <a:p>
              <a:pPr algn="ctr"/>
              <a:r>
                <a:rPr kumimoji="1" lang="ja-JP" altLang="en-US" sz="1200" dirty="0" smtClean="0">
                  <a:solidFill>
                    <a:schemeClr val="tx1">
                      <a:lumMod val="50000"/>
                      <a:lumOff val="50000"/>
                    </a:schemeClr>
                  </a:solidFill>
                </a:rPr>
                <a:t>ネットワーク（</a:t>
              </a:r>
              <a:r>
                <a:rPr kumimoji="1" lang="en-US" altLang="ja-JP" sz="1200" dirty="0" smtClean="0">
                  <a:solidFill>
                    <a:schemeClr val="tx1">
                      <a:lumMod val="50000"/>
                      <a:lumOff val="50000"/>
                    </a:schemeClr>
                  </a:solidFill>
                </a:rPr>
                <a:t>SAN/NAS</a:t>
              </a:r>
              <a:r>
                <a:rPr kumimoji="1" lang="ja-JP" altLang="en-US" sz="1200" dirty="0" smtClean="0">
                  <a:solidFill>
                    <a:schemeClr val="tx1">
                      <a:lumMod val="50000"/>
                      <a:lumOff val="50000"/>
                    </a:schemeClr>
                  </a:solidFill>
                </a:rPr>
                <a:t>）</a:t>
              </a:r>
              <a:endParaRPr kumimoji="1" lang="ja-JP" altLang="en-US" sz="1200" dirty="0">
                <a:solidFill>
                  <a:schemeClr val="tx1">
                    <a:lumMod val="50000"/>
                    <a:lumOff val="50000"/>
                  </a:schemeClr>
                </a:solidFill>
              </a:endParaRPr>
            </a:p>
          </p:txBody>
        </p:sp>
        <p:sp>
          <p:nvSpPr>
            <p:cNvPr id="78" name="上下矢印 77"/>
            <p:cNvSpPr/>
            <p:nvPr/>
          </p:nvSpPr>
          <p:spPr>
            <a:xfrm>
              <a:off x="2784941" y="3889532"/>
              <a:ext cx="232084" cy="303872"/>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上下矢印 78"/>
            <p:cNvSpPr/>
            <p:nvPr/>
          </p:nvSpPr>
          <p:spPr>
            <a:xfrm>
              <a:off x="2784941" y="2692120"/>
              <a:ext cx="232084" cy="303872"/>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0" name="図形グループ 79"/>
          <p:cNvGrpSpPr/>
          <p:nvPr/>
        </p:nvGrpSpPr>
        <p:grpSpPr>
          <a:xfrm>
            <a:off x="6537434" y="2016681"/>
            <a:ext cx="599554" cy="1865366"/>
            <a:chOff x="6769100" y="1390650"/>
            <a:chExt cx="317500" cy="1054643"/>
          </a:xfrm>
        </p:grpSpPr>
        <p:sp>
          <p:nvSpPr>
            <p:cNvPr id="81" name="正方形/長方形 80"/>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a:stCxn id="82" idx="6"/>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4" name="正方形/長方形 83"/>
          <p:cNvSpPr/>
          <p:nvPr/>
        </p:nvSpPr>
        <p:spPr>
          <a:xfrm>
            <a:off x="6617682" y="2356505"/>
            <a:ext cx="459364" cy="279301"/>
          </a:xfrm>
          <a:prstGeom prst="rect">
            <a:avLst/>
          </a:prstGeom>
          <a:solidFill>
            <a:srgbClr val="F2F2F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85" name="フローチャート: 磁気ディスク 84"/>
          <p:cNvSpPr/>
          <p:nvPr/>
        </p:nvSpPr>
        <p:spPr>
          <a:xfrm>
            <a:off x="6617682" y="2773567"/>
            <a:ext cx="459364" cy="48870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6" name="正方形/長方形 85"/>
          <p:cNvSpPr/>
          <p:nvPr/>
        </p:nvSpPr>
        <p:spPr>
          <a:xfrm>
            <a:off x="6617682" y="3388061"/>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smtClean="0">
                <a:solidFill>
                  <a:schemeClr val="tx1">
                    <a:lumMod val="50000"/>
                    <a:lumOff val="50000"/>
                  </a:schemeClr>
                </a:solidFill>
                <a:latin typeface="ＭＳ Ｐゴシック"/>
                <a:ea typeface="ＭＳ Ｐゴシック"/>
                <a:cs typeface="ＭＳ Ｐゴシック"/>
              </a:rPr>
              <a:t>機能</a:t>
            </a:r>
            <a:endParaRPr kumimoji="1" lang="ja-JP" altLang="en-US" sz="800" dirty="0">
              <a:solidFill>
                <a:schemeClr val="tx1">
                  <a:lumMod val="50000"/>
                  <a:lumOff val="50000"/>
                </a:schemeClr>
              </a:solidFill>
              <a:latin typeface="ＭＳ Ｐゴシック"/>
              <a:ea typeface="ＭＳ Ｐゴシック"/>
              <a:cs typeface="ＭＳ Ｐゴシック"/>
            </a:endParaRPr>
          </a:p>
        </p:txBody>
      </p:sp>
      <p:grpSp>
        <p:nvGrpSpPr>
          <p:cNvPr id="88" name="図形グループ 87"/>
          <p:cNvGrpSpPr/>
          <p:nvPr/>
        </p:nvGrpSpPr>
        <p:grpSpPr>
          <a:xfrm>
            <a:off x="7214350" y="2018198"/>
            <a:ext cx="599554" cy="1865366"/>
            <a:chOff x="6769100" y="1390650"/>
            <a:chExt cx="317500" cy="1054643"/>
          </a:xfrm>
        </p:grpSpPr>
        <p:sp>
          <p:nvSpPr>
            <p:cNvPr id="89" name="正方形/長方形 88"/>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円/楕円 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1" name="直線コネクタ 90"/>
            <p:cNvCxnSpPr>
              <a:stCxn id="90" idx="6"/>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92" name="正方形/長方形 91"/>
          <p:cNvSpPr/>
          <p:nvPr/>
        </p:nvSpPr>
        <p:spPr>
          <a:xfrm>
            <a:off x="7294598" y="2358022"/>
            <a:ext cx="459364" cy="279301"/>
          </a:xfrm>
          <a:prstGeom prst="rect">
            <a:avLst/>
          </a:prstGeom>
          <a:solidFill>
            <a:srgbClr val="F2F2F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93" name="フローチャート: 磁気ディスク 92"/>
          <p:cNvSpPr/>
          <p:nvPr/>
        </p:nvSpPr>
        <p:spPr>
          <a:xfrm>
            <a:off x="7294598" y="2775084"/>
            <a:ext cx="459364" cy="48870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4" name="正方形/長方形 93"/>
          <p:cNvSpPr/>
          <p:nvPr/>
        </p:nvSpPr>
        <p:spPr>
          <a:xfrm>
            <a:off x="7294598" y="3389578"/>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smtClean="0">
                <a:solidFill>
                  <a:schemeClr val="tx1">
                    <a:lumMod val="50000"/>
                    <a:lumOff val="50000"/>
                  </a:schemeClr>
                </a:solidFill>
                <a:latin typeface="ＭＳ Ｐゴシック"/>
                <a:ea typeface="ＭＳ Ｐゴシック"/>
                <a:cs typeface="ＭＳ Ｐゴシック"/>
              </a:rPr>
              <a:t>機能</a:t>
            </a:r>
            <a:endParaRPr kumimoji="1" lang="ja-JP" altLang="en-US" sz="800" dirty="0">
              <a:solidFill>
                <a:schemeClr val="tx1">
                  <a:lumMod val="50000"/>
                  <a:lumOff val="50000"/>
                </a:schemeClr>
              </a:solidFill>
              <a:latin typeface="ＭＳ Ｐゴシック"/>
              <a:ea typeface="ＭＳ Ｐゴシック"/>
              <a:cs typeface="ＭＳ Ｐゴシック"/>
            </a:endParaRPr>
          </a:p>
        </p:txBody>
      </p:sp>
      <p:grpSp>
        <p:nvGrpSpPr>
          <p:cNvPr id="95" name="図形グループ 94"/>
          <p:cNvGrpSpPr/>
          <p:nvPr/>
        </p:nvGrpSpPr>
        <p:grpSpPr>
          <a:xfrm>
            <a:off x="7570366" y="3477968"/>
            <a:ext cx="599554" cy="1865366"/>
            <a:chOff x="6769100" y="1390650"/>
            <a:chExt cx="317500" cy="1054643"/>
          </a:xfrm>
        </p:grpSpPr>
        <p:sp>
          <p:nvSpPr>
            <p:cNvPr id="96" name="正方形/長方形 95"/>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円/楕円 9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8" name="直線コネクタ 97"/>
            <p:cNvCxnSpPr>
              <a:stCxn id="97" idx="6"/>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99" name="正方形/長方形 98"/>
          <p:cNvSpPr/>
          <p:nvPr/>
        </p:nvSpPr>
        <p:spPr>
          <a:xfrm>
            <a:off x="7650614" y="3817792"/>
            <a:ext cx="459364" cy="279301"/>
          </a:xfrm>
          <a:prstGeom prst="rect">
            <a:avLst/>
          </a:prstGeom>
          <a:solidFill>
            <a:srgbClr val="F2F2F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100" name="フローチャート: 磁気ディスク 99"/>
          <p:cNvSpPr/>
          <p:nvPr/>
        </p:nvSpPr>
        <p:spPr>
          <a:xfrm>
            <a:off x="7650614" y="4234854"/>
            <a:ext cx="459364" cy="48870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1" name="正方形/長方形 100"/>
          <p:cNvSpPr/>
          <p:nvPr/>
        </p:nvSpPr>
        <p:spPr>
          <a:xfrm>
            <a:off x="7650614" y="4849348"/>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smtClean="0">
                <a:solidFill>
                  <a:schemeClr val="tx1">
                    <a:lumMod val="50000"/>
                    <a:lumOff val="50000"/>
                  </a:schemeClr>
                </a:solidFill>
                <a:latin typeface="ＭＳ Ｐゴシック"/>
                <a:ea typeface="ＭＳ Ｐゴシック"/>
                <a:cs typeface="ＭＳ Ｐゴシック"/>
              </a:rPr>
              <a:t>機能</a:t>
            </a:r>
            <a:endParaRPr kumimoji="1" lang="ja-JP" altLang="en-US" sz="800" dirty="0">
              <a:solidFill>
                <a:schemeClr val="tx1">
                  <a:lumMod val="50000"/>
                  <a:lumOff val="50000"/>
                </a:schemeClr>
              </a:solidFill>
              <a:latin typeface="ＭＳ Ｐゴシック"/>
              <a:ea typeface="ＭＳ Ｐゴシック"/>
              <a:cs typeface="ＭＳ Ｐゴシック"/>
            </a:endParaRPr>
          </a:p>
        </p:txBody>
      </p:sp>
      <p:pic>
        <p:nvPicPr>
          <p:cNvPr id="102" name="図 101" descr="0122.png"/>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0644397">
            <a:off x="7849512" y="2856314"/>
            <a:ext cx="432161" cy="566922"/>
          </a:xfrm>
          <a:prstGeom prst="rect">
            <a:avLst/>
          </a:prstGeom>
          <a:ln>
            <a:noFill/>
          </a:ln>
          <a:effectLst>
            <a:outerShdw blurRad="292100" dist="139700" dir="2700000" algn="tl" rotWithShape="0">
              <a:srgbClr val="333333">
                <a:alpha val="65000"/>
              </a:srgbClr>
            </a:outerShdw>
          </a:effectLst>
        </p:spPr>
      </p:pic>
      <p:sp>
        <p:nvSpPr>
          <p:cNvPr id="103" name="テキスト ボックス 102"/>
          <p:cNvSpPr txBox="1"/>
          <p:nvPr/>
        </p:nvSpPr>
        <p:spPr>
          <a:xfrm>
            <a:off x="7923698" y="2341533"/>
            <a:ext cx="492443" cy="461665"/>
          </a:xfrm>
          <a:prstGeom prst="rect">
            <a:avLst/>
          </a:prstGeom>
          <a:noFill/>
        </p:spPr>
        <p:txBody>
          <a:bodyPr wrap="none" rtlCol="0">
            <a:spAutoFit/>
          </a:bodyPr>
          <a:lstStyle/>
          <a:p>
            <a:r>
              <a:rPr kumimoji="1" lang="ja-JP" altLang="en-US" sz="1200" dirty="0" smtClean="0">
                <a:solidFill>
                  <a:srgbClr val="800000"/>
                </a:solidFill>
              </a:rPr>
              <a:t>追加</a:t>
            </a:r>
            <a:endParaRPr kumimoji="1" lang="en-US" altLang="ja-JP" sz="1200" dirty="0" smtClean="0">
              <a:solidFill>
                <a:srgbClr val="800000"/>
              </a:solidFill>
            </a:endParaRPr>
          </a:p>
          <a:p>
            <a:r>
              <a:rPr kumimoji="1" lang="ja-JP" altLang="en-US" sz="1200" dirty="0" smtClean="0">
                <a:solidFill>
                  <a:srgbClr val="800000"/>
                </a:solidFill>
              </a:rPr>
              <a:t>拡張</a:t>
            </a:r>
            <a:endParaRPr kumimoji="1" lang="ja-JP" altLang="en-US" sz="1200" dirty="0">
              <a:solidFill>
                <a:srgbClr val="800000"/>
              </a:solidFill>
            </a:endParaRPr>
          </a:p>
        </p:txBody>
      </p:sp>
      <p:sp>
        <p:nvSpPr>
          <p:cNvPr id="104" name="右矢印 103"/>
          <p:cNvSpPr/>
          <p:nvPr/>
        </p:nvSpPr>
        <p:spPr>
          <a:xfrm>
            <a:off x="6537434" y="3947827"/>
            <a:ext cx="913048" cy="734958"/>
          </a:xfrm>
          <a:prstGeom prst="rightArrow">
            <a:avLst>
              <a:gd name="adj1" fmla="val 50000"/>
              <a:gd name="adj2" fmla="val 30702"/>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smtClean="0">
                <a:solidFill>
                  <a:srgbClr val="FFFFFF"/>
                </a:solidFill>
                <a:latin typeface="ＭＳ Ｐゴシック"/>
                <a:ea typeface="ＭＳ Ｐゴシック"/>
                <a:cs typeface="ＭＳ Ｐゴシック"/>
              </a:rPr>
              <a:t>スケール</a:t>
            </a:r>
            <a:endParaRPr lang="en-US" altLang="ja-JP" sz="1000" dirty="0" smtClean="0">
              <a:solidFill>
                <a:srgbClr val="FFFFFF"/>
              </a:solidFill>
              <a:latin typeface="ＭＳ Ｐゴシック"/>
              <a:ea typeface="ＭＳ Ｐゴシック"/>
              <a:cs typeface="ＭＳ Ｐゴシック"/>
            </a:endParaRPr>
          </a:p>
          <a:p>
            <a:pPr algn="ctr"/>
            <a:r>
              <a:rPr lang="ja-JP" altLang="en-US" sz="1000" dirty="0" smtClean="0">
                <a:solidFill>
                  <a:srgbClr val="FFFFFF"/>
                </a:solidFill>
                <a:latin typeface="ＭＳ Ｐゴシック"/>
                <a:ea typeface="ＭＳ Ｐゴシック"/>
                <a:cs typeface="ＭＳ Ｐゴシック"/>
              </a:rPr>
              <a:t>アウト</a:t>
            </a:r>
            <a:endParaRPr kumimoji="1" lang="ja-JP" altLang="en-US" sz="1000" dirty="0">
              <a:solidFill>
                <a:srgbClr val="FFFFFF"/>
              </a:solidFill>
              <a:latin typeface="ＭＳ Ｐゴシック"/>
              <a:ea typeface="ＭＳ Ｐゴシック"/>
              <a:cs typeface="ＭＳ Ｐゴシック"/>
            </a:endParaRPr>
          </a:p>
        </p:txBody>
      </p:sp>
      <p:sp>
        <p:nvSpPr>
          <p:cNvPr id="14" name="正方形/長方形 13"/>
          <p:cNvSpPr/>
          <p:nvPr/>
        </p:nvSpPr>
        <p:spPr>
          <a:xfrm>
            <a:off x="2888705" y="2016681"/>
            <a:ext cx="2507053" cy="408726"/>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コンポーネントが多く管理が大変</a:t>
            </a:r>
            <a:endParaRPr kumimoji="1" lang="ja-JP" altLang="en-US" sz="1200" dirty="0">
              <a:solidFill>
                <a:srgbClr val="FFFFFF"/>
              </a:solidFill>
              <a:latin typeface="ＭＳ Ｐゴシック"/>
              <a:ea typeface="ＭＳ Ｐゴシック"/>
              <a:cs typeface="ＭＳ Ｐゴシック"/>
            </a:endParaRPr>
          </a:p>
        </p:txBody>
      </p:sp>
      <p:sp>
        <p:nvSpPr>
          <p:cNvPr id="105" name="正方形/長方形 104"/>
          <p:cNvSpPr/>
          <p:nvPr/>
        </p:nvSpPr>
        <p:spPr>
          <a:xfrm>
            <a:off x="2888705" y="3203311"/>
            <a:ext cx="2507053" cy="408726"/>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スケールアップの限界</a:t>
            </a:r>
            <a:endParaRPr kumimoji="1" lang="ja-JP" altLang="en-US" sz="1200" dirty="0">
              <a:solidFill>
                <a:srgbClr val="FFFFFF"/>
              </a:solidFill>
              <a:latin typeface="ＭＳ Ｐゴシック"/>
              <a:ea typeface="ＭＳ Ｐゴシック"/>
              <a:cs typeface="ＭＳ Ｐゴシック"/>
            </a:endParaRPr>
          </a:p>
        </p:txBody>
      </p:sp>
      <p:sp>
        <p:nvSpPr>
          <p:cNvPr id="106" name="正方形/長方形 105"/>
          <p:cNvSpPr/>
          <p:nvPr/>
        </p:nvSpPr>
        <p:spPr>
          <a:xfrm>
            <a:off x="2888705" y="4411189"/>
            <a:ext cx="2507053" cy="408726"/>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ストレージの複雑化</a:t>
            </a:r>
            <a:endParaRPr kumimoji="1" lang="ja-JP" altLang="en-US" sz="1200" dirty="0">
              <a:solidFill>
                <a:srgbClr val="FFFFFF"/>
              </a:solidFill>
              <a:latin typeface="ＭＳ Ｐゴシック"/>
              <a:ea typeface="ＭＳ Ｐゴシック"/>
              <a:cs typeface="ＭＳ Ｐゴシック"/>
            </a:endParaRPr>
          </a:p>
        </p:txBody>
      </p:sp>
      <p:sp>
        <p:nvSpPr>
          <p:cNvPr id="15" name="テキスト ボックス 14"/>
          <p:cNvSpPr txBox="1"/>
          <p:nvPr/>
        </p:nvSpPr>
        <p:spPr>
          <a:xfrm>
            <a:off x="2888705" y="2507874"/>
            <a:ext cx="2492990" cy="400110"/>
          </a:xfrm>
          <a:prstGeom prst="rect">
            <a:avLst/>
          </a:prstGeom>
          <a:noFill/>
        </p:spPr>
        <p:txBody>
          <a:bodyPr wrap="none" rtlCol="0">
            <a:spAutoFit/>
          </a:bodyPr>
          <a:lstStyle/>
          <a:p>
            <a:pPr marL="171450" indent="-171450">
              <a:buFont typeface="Wingdings" charset="2"/>
              <a:buChar char="ü"/>
            </a:pPr>
            <a:r>
              <a:rPr kumimoji="1" lang="ja-JP" altLang="en-US" sz="1000" dirty="0" smtClean="0">
                <a:solidFill>
                  <a:srgbClr val="7F7F7F"/>
                </a:solidFill>
              </a:rPr>
              <a:t>ハードや仮想化ソフトなどの複雑な設計</a:t>
            </a:r>
            <a:endParaRPr kumimoji="1" lang="en-US" altLang="ja-JP" sz="1000" dirty="0" smtClean="0">
              <a:solidFill>
                <a:srgbClr val="7F7F7F"/>
              </a:solidFill>
            </a:endParaRPr>
          </a:p>
          <a:p>
            <a:pPr marL="171450" indent="-171450">
              <a:buFont typeface="Wingdings" charset="2"/>
              <a:buChar char="ü"/>
            </a:pPr>
            <a:r>
              <a:rPr lang="ja-JP" altLang="en-US" sz="1000" dirty="0" smtClean="0">
                <a:solidFill>
                  <a:srgbClr val="7F7F7F"/>
                </a:solidFill>
              </a:rPr>
              <a:t>複雑な運用管理、管理者間の分散</a:t>
            </a:r>
            <a:endParaRPr lang="en-US" altLang="ja-JP" sz="1000" dirty="0" smtClean="0">
              <a:solidFill>
                <a:srgbClr val="7F7F7F"/>
              </a:solidFill>
            </a:endParaRPr>
          </a:p>
        </p:txBody>
      </p:sp>
      <p:sp>
        <p:nvSpPr>
          <p:cNvPr id="107" name="テキスト ボックス 106"/>
          <p:cNvSpPr txBox="1"/>
          <p:nvPr/>
        </p:nvSpPr>
        <p:spPr>
          <a:xfrm>
            <a:off x="2888705" y="3685669"/>
            <a:ext cx="1774845" cy="400110"/>
          </a:xfrm>
          <a:prstGeom prst="rect">
            <a:avLst/>
          </a:prstGeom>
          <a:noFill/>
        </p:spPr>
        <p:txBody>
          <a:bodyPr wrap="none" rtlCol="0">
            <a:spAutoFit/>
          </a:bodyPr>
          <a:lstStyle/>
          <a:p>
            <a:pPr marL="171450" indent="-171450">
              <a:buFont typeface="Wingdings" charset="2"/>
              <a:buChar char="ü"/>
            </a:pPr>
            <a:r>
              <a:rPr lang="ja-JP" altLang="en-US" sz="1000" dirty="0" smtClean="0">
                <a:solidFill>
                  <a:srgbClr val="7F7F7F"/>
                </a:solidFill>
              </a:rPr>
              <a:t>性能拡張の限界</a:t>
            </a:r>
          </a:p>
          <a:p>
            <a:pPr marL="171450" indent="-171450">
              <a:buFont typeface="Wingdings" charset="2"/>
              <a:buChar char="ü"/>
            </a:pPr>
            <a:r>
              <a:rPr kumimoji="1" lang="ja-JP" altLang="en-US" sz="1000" dirty="0" smtClean="0">
                <a:solidFill>
                  <a:srgbClr val="7F7F7F"/>
                </a:solidFill>
              </a:rPr>
              <a:t>ネットワークのボトルネック</a:t>
            </a:r>
            <a:endParaRPr kumimoji="1" lang="en-US" altLang="ja-JP" sz="1000" dirty="0" smtClean="0">
              <a:solidFill>
                <a:srgbClr val="7F7F7F"/>
              </a:solidFill>
            </a:endParaRPr>
          </a:p>
        </p:txBody>
      </p:sp>
      <p:sp>
        <p:nvSpPr>
          <p:cNvPr id="108" name="テキスト ボックス 107"/>
          <p:cNvSpPr txBox="1"/>
          <p:nvPr/>
        </p:nvSpPr>
        <p:spPr>
          <a:xfrm>
            <a:off x="2888705" y="4927836"/>
            <a:ext cx="2531462" cy="400110"/>
          </a:xfrm>
          <a:prstGeom prst="rect">
            <a:avLst/>
          </a:prstGeom>
          <a:noFill/>
        </p:spPr>
        <p:txBody>
          <a:bodyPr wrap="none" rtlCol="0">
            <a:spAutoFit/>
          </a:bodyPr>
          <a:lstStyle/>
          <a:p>
            <a:pPr marL="171450" indent="-171450">
              <a:buFont typeface="Wingdings" charset="2"/>
              <a:buChar char="ü"/>
            </a:pPr>
            <a:r>
              <a:rPr kumimoji="1" lang="ja-JP" altLang="en-US" sz="1000" dirty="0" smtClean="0">
                <a:solidFill>
                  <a:srgbClr val="7F7F7F"/>
                </a:solidFill>
              </a:rPr>
              <a:t>ボリューム、</a:t>
            </a:r>
            <a:r>
              <a:rPr kumimoji="1" lang="en-US" altLang="ja-JP" sz="1000" dirty="0" smtClean="0">
                <a:solidFill>
                  <a:srgbClr val="7F7F7F"/>
                </a:solidFill>
              </a:rPr>
              <a:t>LUN</a:t>
            </a:r>
            <a:r>
              <a:rPr kumimoji="1" lang="ja-JP" altLang="en-US" sz="1000" dirty="0" smtClean="0">
                <a:solidFill>
                  <a:srgbClr val="7F7F7F"/>
                </a:solidFill>
              </a:rPr>
              <a:t>、ファイルシステム単位</a:t>
            </a:r>
            <a:endParaRPr kumimoji="1" lang="en-US" altLang="ja-JP" sz="1000" dirty="0" smtClean="0">
              <a:solidFill>
                <a:srgbClr val="7F7F7F"/>
              </a:solidFill>
            </a:endParaRPr>
          </a:p>
          <a:p>
            <a:pPr marL="171450" indent="-171450">
              <a:buFont typeface="Wingdings" charset="2"/>
              <a:buChar char="ü"/>
            </a:pPr>
            <a:r>
              <a:rPr kumimoji="1" lang="ja-JP" altLang="en-US" sz="1000" dirty="0" smtClean="0">
                <a:solidFill>
                  <a:srgbClr val="7F7F7F"/>
                </a:solidFill>
              </a:rPr>
              <a:t>サーバーは</a:t>
            </a:r>
            <a:r>
              <a:rPr kumimoji="1" lang="en-US" altLang="ja-JP" sz="1000" dirty="0" smtClean="0">
                <a:solidFill>
                  <a:srgbClr val="7F7F7F"/>
                </a:solidFill>
              </a:rPr>
              <a:t>VM</a:t>
            </a:r>
            <a:r>
              <a:rPr kumimoji="1" lang="ja-JP" altLang="en-US" sz="1000" dirty="0" smtClean="0">
                <a:solidFill>
                  <a:srgbClr val="7F7F7F"/>
                </a:solidFill>
              </a:rPr>
              <a:t>や仮想デスク単位で管理</a:t>
            </a:r>
            <a:endParaRPr kumimoji="1" lang="en-US" altLang="ja-JP" sz="1000" dirty="0" smtClean="0">
              <a:solidFill>
                <a:srgbClr val="7F7F7F"/>
              </a:solidFill>
            </a:endParaRPr>
          </a:p>
        </p:txBody>
      </p:sp>
      <p:sp>
        <p:nvSpPr>
          <p:cNvPr id="16" name="正方形/長方形 15"/>
          <p:cNvSpPr/>
          <p:nvPr/>
        </p:nvSpPr>
        <p:spPr>
          <a:xfrm>
            <a:off x="6457186" y="4682785"/>
            <a:ext cx="1113180" cy="707886"/>
          </a:xfrm>
          <a:prstGeom prst="rect">
            <a:avLst/>
          </a:prstGeom>
        </p:spPr>
        <p:txBody>
          <a:bodyPr wrap="square">
            <a:spAutoFit/>
          </a:bodyPr>
          <a:lstStyle/>
          <a:p>
            <a:r>
              <a:rPr lang="ja-JP" altLang="en-US" sz="1000" dirty="0" smtClean="0">
                <a:solidFill>
                  <a:srgbClr val="FF6600"/>
                </a:solidFill>
                <a:latin typeface="ＭＳ Ｐゴシック"/>
                <a:cs typeface="ＭＳ Ｐゴシック"/>
              </a:rPr>
              <a:t>独立サーバを</a:t>
            </a:r>
            <a:endParaRPr lang="en-US" altLang="ja-JP" sz="1000" dirty="0" smtClean="0">
              <a:solidFill>
                <a:srgbClr val="FF6600"/>
              </a:solidFill>
              <a:latin typeface="ＭＳ Ｐゴシック"/>
              <a:cs typeface="ＭＳ Ｐゴシック"/>
            </a:endParaRPr>
          </a:p>
          <a:p>
            <a:r>
              <a:rPr lang="ja-JP" altLang="en-US" sz="1000" dirty="0" smtClean="0">
                <a:solidFill>
                  <a:srgbClr val="FF6600"/>
                </a:solidFill>
                <a:latin typeface="ＭＳ Ｐゴシック"/>
                <a:cs typeface="ＭＳ Ｐゴシック"/>
              </a:rPr>
              <a:t>複数</a:t>
            </a:r>
            <a:r>
              <a:rPr lang="ja-JP" altLang="en-US" sz="1000" dirty="0">
                <a:solidFill>
                  <a:srgbClr val="FF6600"/>
                </a:solidFill>
                <a:latin typeface="ＭＳ Ｐゴシック"/>
                <a:cs typeface="ＭＳ Ｐゴシック"/>
              </a:rPr>
              <a:t>連結し</a:t>
            </a:r>
            <a:endParaRPr lang="en-US" altLang="ja-JP" sz="1000" dirty="0">
              <a:solidFill>
                <a:srgbClr val="FF6600"/>
              </a:solidFill>
              <a:latin typeface="ＭＳ Ｐゴシック"/>
              <a:cs typeface="ＭＳ Ｐゴシック"/>
            </a:endParaRPr>
          </a:p>
          <a:p>
            <a:r>
              <a:rPr lang="ja-JP" altLang="en-US" sz="1000" dirty="0">
                <a:solidFill>
                  <a:srgbClr val="FF6600"/>
                </a:solidFill>
                <a:latin typeface="ＭＳ Ｐゴシック"/>
                <a:cs typeface="ＭＳ Ｐゴシック"/>
              </a:rPr>
              <a:t>簡単・無制限</a:t>
            </a:r>
            <a:r>
              <a:rPr lang="ja-JP" altLang="en-US" sz="1000" dirty="0" smtClean="0">
                <a:solidFill>
                  <a:srgbClr val="FF6600"/>
                </a:solidFill>
                <a:latin typeface="ＭＳ Ｐゴシック"/>
                <a:cs typeface="ＭＳ Ｐゴシック"/>
              </a:rPr>
              <a:t>に</a:t>
            </a:r>
            <a:endParaRPr lang="en-US" altLang="ja-JP" sz="1000" dirty="0" smtClean="0">
              <a:solidFill>
                <a:srgbClr val="FF6600"/>
              </a:solidFill>
              <a:latin typeface="ＭＳ Ｐゴシック"/>
              <a:cs typeface="ＭＳ Ｐゴシック"/>
            </a:endParaRPr>
          </a:p>
          <a:p>
            <a:r>
              <a:rPr lang="ja-JP" altLang="en-US" sz="1000" dirty="0" smtClean="0">
                <a:solidFill>
                  <a:srgbClr val="FF6600"/>
                </a:solidFill>
                <a:latin typeface="ＭＳ Ｐゴシック"/>
                <a:cs typeface="ＭＳ Ｐゴシック"/>
              </a:rPr>
              <a:t>拡張できる</a:t>
            </a:r>
            <a:endParaRPr lang="en-US" altLang="ja-JP" sz="1000" dirty="0">
              <a:solidFill>
                <a:srgbClr val="FF6600"/>
              </a:solidFill>
              <a:latin typeface="ＭＳ Ｐゴシック"/>
              <a:cs typeface="ＭＳ Ｐゴシック"/>
            </a:endParaRPr>
          </a:p>
        </p:txBody>
      </p:sp>
    </p:spTree>
    <p:extLst>
      <p:ext uri="{BB962C8B-B14F-4D97-AF65-F5344CB8AC3E}">
        <p14:creationId xmlns:p14="http://schemas.microsoft.com/office/powerpoint/2010/main" val="1982223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5810310" y="861979"/>
            <a:ext cx="3104492" cy="560615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正方形/長方形 31"/>
          <p:cNvSpPr/>
          <p:nvPr/>
        </p:nvSpPr>
        <p:spPr>
          <a:xfrm>
            <a:off x="165864" y="861979"/>
            <a:ext cx="5512842" cy="5606156"/>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3" name="図 22" descr="SimpliVity OmniCube_2.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20686" y="4429125"/>
            <a:ext cx="2201940" cy="1689989"/>
          </a:xfrm>
          <a:prstGeom prst="rect">
            <a:avLst/>
          </a:prstGeom>
        </p:spPr>
      </p:pic>
      <p:pic>
        <p:nvPicPr>
          <p:cNvPr id="22" name="図 21" descr="imgres.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71899" y="2962811"/>
            <a:ext cx="2317066" cy="851678"/>
          </a:xfrm>
          <a:prstGeom prst="rect">
            <a:avLst/>
          </a:prstGeom>
        </p:spPr>
      </p:pic>
      <p:pic>
        <p:nvPicPr>
          <p:cNvPr id="21" name="図 20" descr="Nutanix-Virtual-Computing-Platform_Product-Image.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52411" y="1695300"/>
            <a:ext cx="2147198" cy="1211240"/>
          </a:xfrm>
          <a:prstGeom prst="rect">
            <a:avLst/>
          </a:prstGeom>
        </p:spPr>
      </p:pic>
      <p:sp>
        <p:nvSpPr>
          <p:cNvPr id="38" name="タイトル 37"/>
          <p:cNvSpPr>
            <a:spLocks noGrp="1"/>
          </p:cNvSpPr>
          <p:nvPr>
            <p:ph type="title"/>
          </p:nvPr>
        </p:nvSpPr>
        <p:spPr/>
        <p:txBody>
          <a:bodyPr/>
          <a:lstStyle/>
          <a:p>
            <a:r>
              <a:rPr lang="ja-JP" altLang="en-US" dirty="0"/>
              <a:t>垂直統合システム（</a:t>
            </a:r>
            <a:r>
              <a:rPr lang="en-US" altLang="ja-JP" dirty="0"/>
              <a:t>Converged System</a:t>
            </a:r>
            <a:r>
              <a:rPr lang="ja-JP" altLang="en-US" dirty="0"/>
              <a:t>）</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32</a:t>
            </a:fld>
            <a:endParaRPr kumimoji="1" lang="ja-JP" altLang="en-US"/>
          </a:p>
        </p:txBody>
      </p:sp>
      <p:pic>
        <p:nvPicPr>
          <p:cNvPr id="3" name="図 2" descr="121126_oracle_1.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68372" y="1991474"/>
            <a:ext cx="900463" cy="1800926"/>
          </a:xfrm>
          <a:prstGeom prst="rect">
            <a:avLst/>
          </a:prstGeom>
        </p:spPr>
      </p:pic>
      <p:pic>
        <p:nvPicPr>
          <p:cNvPr id="5" name="図 4" descr="images.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59867" y="4215067"/>
            <a:ext cx="1749348" cy="1749348"/>
          </a:xfrm>
          <a:prstGeom prst="rect">
            <a:avLst/>
          </a:prstGeom>
        </p:spPr>
      </p:pic>
      <p:pic>
        <p:nvPicPr>
          <p:cNvPr id="6" name="図 5" descr="vce-vblock.jpg"/>
          <p:cNvPicPr>
            <a:picLocks noChangeAspect="1"/>
          </p:cNvPicPr>
          <p:nvPr/>
        </p:nvPicPr>
        <p:blipFill>
          <a:blip r:embed="rId7">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2658824" y="4064976"/>
            <a:ext cx="1919218" cy="1919218"/>
          </a:xfrm>
          <a:prstGeom prst="rect">
            <a:avLst/>
          </a:prstGeom>
        </p:spPr>
      </p:pic>
      <p:pic>
        <p:nvPicPr>
          <p:cNvPr id="7" name="図 6" descr="4666.activesys800_les_0015lf_chassis1_D2D.jp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19300" y="4032130"/>
            <a:ext cx="957112" cy="1952063"/>
          </a:xfrm>
          <a:prstGeom prst="rect">
            <a:avLst/>
          </a:prstGeom>
        </p:spPr>
      </p:pic>
      <p:pic>
        <p:nvPicPr>
          <p:cNvPr id="9" name="図 8" descr="1901-01.jpg"/>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4334" y="2025785"/>
            <a:ext cx="1123735" cy="1638780"/>
          </a:xfrm>
          <a:prstGeom prst="rect">
            <a:avLst/>
          </a:prstGeom>
        </p:spPr>
      </p:pic>
      <p:pic>
        <p:nvPicPr>
          <p:cNvPr id="10" name="図 9" descr="images.jpg"/>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24348" y="2033924"/>
            <a:ext cx="2667544" cy="1699255"/>
          </a:xfrm>
          <a:prstGeom prst="rect">
            <a:avLst/>
          </a:prstGeom>
        </p:spPr>
      </p:pic>
      <p:pic>
        <p:nvPicPr>
          <p:cNvPr id="11" name="図 10" descr="IBM-pureflex-flex-systems.jpg"/>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095" y="4182918"/>
            <a:ext cx="1336430" cy="1801276"/>
          </a:xfrm>
          <a:prstGeom prst="rect">
            <a:avLst/>
          </a:prstGeom>
        </p:spPr>
      </p:pic>
      <p:pic>
        <p:nvPicPr>
          <p:cNvPr id="12" name="図 11"/>
          <p:cNvPicPr>
            <a:picLocks noChangeAspect="1"/>
          </p:cNvPicPr>
          <p:nvPr/>
        </p:nvPicPr>
        <p:blipFill>
          <a:blip r:embed="rId12">
            <a:clrChange>
              <a:clrFrom>
                <a:srgbClr val="FFFFFF"/>
              </a:clrFrom>
              <a:clrTo>
                <a:srgbClr val="FFFFFF">
                  <a:alpha val="0"/>
                </a:srgbClr>
              </a:clrTo>
            </a:clrChange>
          </a:blip>
          <a:stretch>
            <a:fillRect/>
          </a:stretch>
        </p:blipFill>
        <p:spPr>
          <a:xfrm>
            <a:off x="1719300" y="2027028"/>
            <a:ext cx="1042619" cy="1648012"/>
          </a:xfrm>
          <a:prstGeom prst="rect">
            <a:avLst/>
          </a:prstGeom>
        </p:spPr>
      </p:pic>
      <p:pic>
        <p:nvPicPr>
          <p:cNvPr id="17" name="図 16" descr="imgres.png"/>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01618" y="2590711"/>
            <a:ext cx="1755344" cy="315829"/>
          </a:xfrm>
          <a:prstGeom prst="rect">
            <a:avLst/>
          </a:prstGeom>
        </p:spPr>
      </p:pic>
      <p:pic>
        <p:nvPicPr>
          <p:cNvPr id="18" name="図 17" descr="VMW-LOGO-EVO-Rail-108.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219204" y="3746389"/>
            <a:ext cx="525875" cy="487768"/>
          </a:xfrm>
          <a:prstGeom prst="rect">
            <a:avLst/>
          </a:prstGeom>
        </p:spPr>
      </p:pic>
      <p:pic>
        <p:nvPicPr>
          <p:cNvPr id="19" name="図 18" descr="simplivity-logo.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07987" y="5878078"/>
            <a:ext cx="1558047" cy="418177"/>
          </a:xfrm>
          <a:prstGeom prst="rect">
            <a:avLst/>
          </a:prstGeom>
        </p:spPr>
      </p:pic>
      <p:pic>
        <p:nvPicPr>
          <p:cNvPr id="20" name="図 19" descr="simplivity-product-home-image.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352411" y="4588959"/>
            <a:ext cx="1462936" cy="420106"/>
          </a:xfrm>
          <a:prstGeom prst="rect">
            <a:avLst/>
          </a:prstGeom>
        </p:spPr>
      </p:pic>
      <p:pic>
        <p:nvPicPr>
          <p:cNvPr id="24" name="図 23" descr="220px-NEC_logo.svg.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17844" y="3849593"/>
            <a:ext cx="507369" cy="140680"/>
          </a:xfrm>
          <a:prstGeom prst="rect">
            <a:avLst/>
          </a:prstGeom>
        </p:spPr>
      </p:pic>
      <p:pic>
        <p:nvPicPr>
          <p:cNvPr id="25" name="図 24" descr="imgres.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805556" y="3849593"/>
            <a:ext cx="739361" cy="127099"/>
          </a:xfrm>
          <a:prstGeom prst="rect">
            <a:avLst/>
          </a:prstGeom>
        </p:spPr>
      </p:pic>
      <p:pic>
        <p:nvPicPr>
          <p:cNvPr id="26" name="図 25" descr="logo_tcm102-1314398.gif"/>
          <p:cNvPicPr>
            <a:picLocks noChangeAspect="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9013" y="3640066"/>
            <a:ext cx="789623" cy="493514"/>
          </a:xfrm>
          <a:prstGeom prst="rect">
            <a:avLst/>
          </a:prstGeom>
        </p:spPr>
      </p:pic>
      <p:pic>
        <p:nvPicPr>
          <p:cNvPr id="27" name="図 26" descr="url.jpg"/>
          <p:cNvPicPr>
            <a:picLocks noChangeAspect="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66217" y="3814489"/>
            <a:ext cx="1072571" cy="221015"/>
          </a:xfrm>
          <a:prstGeom prst="rect">
            <a:avLst/>
          </a:prstGeom>
        </p:spPr>
      </p:pic>
      <p:pic>
        <p:nvPicPr>
          <p:cNvPr id="28" name="図 27" descr="dell-logo.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682150" y="6023562"/>
            <a:ext cx="784033" cy="229313"/>
          </a:xfrm>
          <a:prstGeom prst="rect">
            <a:avLst/>
          </a:prstGeom>
        </p:spPr>
      </p:pic>
      <p:pic>
        <p:nvPicPr>
          <p:cNvPr id="29" name="図 28" descr="imgres.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401960" y="5972007"/>
            <a:ext cx="323503" cy="323503"/>
          </a:xfrm>
          <a:prstGeom prst="rect">
            <a:avLst/>
          </a:prstGeom>
        </p:spPr>
      </p:pic>
      <p:pic>
        <p:nvPicPr>
          <p:cNvPr id="30" name="図 29" descr="ibm.jpg"/>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8911" y="5973719"/>
            <a:ext cx="729117" cy="356614"/>
          </a:xfrm>
          <a:prstGeom prst="rect">
            <a:avLst/>
          </a:prstGeom>
        </p:spPr>
      </p:pic>
      <p:pic>
        <p:nvPicPr>
          <p:cNvPr id="31" name="図 30" descr="HP-large.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783806" y="6023562"/>
            <a:ext cx="315849" cy="315849"/>
          </a:xfrm>
          <a:prstGeom prst="rect">
            <a:avLst/>
          </a:prstGeom>
        </p:spPr>
      </p:pic>
      <p:sp>
        <p:nvSpPr>
          <p:cNvPr id="34" name="テキスト ボックス 33"/>
          <p:cNvSpPr txBox="1"/>
          <p:nvPr/>
        </p:nvSpPr>
        <p:spPr>
          <a:xfrm>
            <a:off x="1772006" y="948373"/>
            <a:ext cx="2298225" cy="369332"/>
          </a:xfrm>
          <a:prstGeom prst="rect">
            <a:avLst/>
          </a:prstGeom>
          <a:noFill/>
        </p:spPr>
        <p:txBody>
          <a:bodyPr wrap="none" rtlCol="0">
            <a:spAutoFit/>
          </a:bodyPr>
          <a:lstStyle/>
          <a:p>
            <a:pPr algn="ctr"/>
            <a:r>
              <a:rPr lang="en-US" altLang="ja-JP" dirty="0" smtClean="0">
                <a:solidFill>
                  <a:schemeClr val="tx1">
                    <a:lumMod val="50000"/>
                    <a:lumOff val="50000"/>
                  </a:schemeClr>
                </a:solidFill>
                <a:latin typeface="メイリオ"/>
                <a:ea typeface="メイリオ"/>
                <a:cs typeface="メイリオ"/>
              </a:rPr>
              <a:t>Converged System</a:t>
            </a:r>
            <a:endParaRPr kumimoji="1" lang="ja-JP" altLang="en-US" dirty="0">
              <a:solidFill>
                <a:schemeClr val="tx1">
                  <a:lumMod val="50000"/>
                  <a:lumOff val="50000"/>
                </a:schemeClr>
              </a:solidFill>
              <a:latin typeface="メイリオ"/>
              <a:ea typeface="メイリオ"/>
              <a:cs typeface="メイリオ"/>
            </a:endParaRPr>
          </a:p>
        </p:txBody>
      </p:sp>
      <p:sp>
        <p:nvSpPr>
          <p:cNvPr id="35" name="テキスト ボックス 34"/>
          <p:cNvSpPr txBox="1"/>
          <p:nvPr/>
        </p:nvSpPr>
        <p:spPr>
          <a:xfrm>
            <a:off x="5810310" y="948373"/>
            <a:ext cx="3068831" cy="369332"/>
          </a:xfrm>
          <a:prstGeom prst="rect">
            <a:avLst/>
          </a:prstGeom>
          <a:noFill/>
        </p:spPr>
        <p:txBody>
          <a:bodyPr wrap="none" rtlCol="0">
            <a:spAutoFit/>
          </a:bodyPr>
          <a:lstStyle/>
          <a:p>
            <a:pPr algn="ctr"/>
            <a:r>
              <a:rPr lang="en-US" altLang="ja-JP" dirty="0" smtClean="0">
                <a:solidFill>
                  <a:schemeClr val="tx1">
                    <a:lumMod val="50000"/>
                    <a:lumOff val="50000"/>
                  </a:schemeClr>
                </a:solidFill>
                <a:latin typeface="メイリオ"/>
                <a:ea typeface="メイリオ"/>
                <a:cs typeface="メイリオ"/>
              </a:rPr>
              <a:t>Hyper-Converged System</a:t>
            </a:r>
            <a:endParaRPr kumimoji="1" lang="ja-JP" altLang="en-US" dirty="0">
              <a:solidFill>
                <a:schemeClr val="tx1">
                  <a:lumMod val="50000"/>
                  <a:lumOff val="50000"/>
                </a:schemeClr>
              </a:solidFill>
              <a:latin typeface="メイリオ"/>
              <a:ea typeface="メイリオ"/>
              <a:cs typeface="メイリオ"/>
            </a:endParaRPr>
          </a:p>
        </p:txBody>
      </p:sp>
      <p:sp>
        <p:nvSpPr>
          <p:cNvPr id="36" name="テキスト ボックス 35"/>
          <p:cNvSpPr txBox="1"/>
          <p:nvPr/>
        </p:nvSpPr>
        <p:spPr>
          <a:xfrm>
            <a:off x="1967079" y="1308077"/>
            <a:ext cx="1941557" cy="646331"/>
          </a:xfrm>
          <a:prstGeom prst="rect">
            <a:avLst/>
          </a:prstGeom>
          <a:noFill/>
        </p:spPr>
        <p:txBody>
          <a:bodyPr wrap="none" rtlCol="0">
            <a:spAutoFit/>
          </a:bodyPr>
          <a:lstStyle/>
          <a:p>
            <a:pPr marL="171450" indent="-171450">
              <a:buFont typeface="Wingdings" charset="2"/>
              <a:buChar char="ü"/>
            </a:pPr>
            <a:r>
              <a:rPr kumimoji="1" lang="ja-JP" altLang="en-US" sz="1200" dirty="0" smtClean="0">
                <a:solidFill>
                  <a:srgbClr val="7F7F7F"/>
                </a:solidFill>
              </a:rPr>
              <a:t>メーカーのお墨付き構成</a:t>
            </a:r>
            <a:endParaRPr kumimoji="1" lang="en-US" altLang="ja-JP" sz="1200" dirty="0" smtClean="0">
              <a:solidFill>
                <a:srgbClr val="7F7F7F"/>
              </a:solidFill>
            </a:endParaRPr>
          </a:p>
          <a:p>
            <a:pPr marL="171450" indent="-171450">
              <a:buFont typeface="Wingdings" charset="2"/>
              <a:buChar char="ü"/>
            </a:pPr>
            <a:r>
              <a:rPr lang="ja-JP" altLang="en-US" sz="1200" dirty="0" smtClean="0">
                <a:solidFill>
                  <a:srgbClr val="7F7F7F"/>
                </a:solidFill>
              </a:rPr>
              <a:t>迅速な実装</a:t>
            </a:r>
            <a:endParaRPr lang="en-US" altLang="ja-JP" sz="1200" dirty="0" smtClean="0">
              <a:solidFill>
                <a:srgbClr val="7F7F7F"/>
              </a:solidFill>
            </a:endParaRPr>
          </a:p>
          <a:p>
            <a:pPr marL="171450" indent="-171450">
              <a:buFont typeface="Wingdings" charset="2"/>
              <a:buChar char="ü"/>
            </a:pPr>
            <a:r>
              <a:rPr kumimoji="1" lang="ja-JP" altLang="en-US" sz="1200" dirty="0" smtClean="0">
                <a:solidFill>
                  <a:srgbClr val="7F7F7F"/>
                </a:solidFill>
              </a:rPr>
              <a:t>カスタマイズはできない</a:t>
            </a:r>
            <a:endParaRPr kumimoji="1" lang="ja-JP" altLang="en-US" sz="1200" dirty="0">
              <a:solidFill>
                <a:srgbClr val="7F7F7F"/>
              </a:solidFill>
            </a:endParaRPr>
          </a:p>
        </p:txBody>
      </p:sp>
      <p:sp>
        <p:nvSpPr>
          <p:cNvPr id="37" name="テキスト ボックス 36"/>
          <p:cNvSpPr txBox="1"/>
          <p:nvPr/>
        </p:nvSpPr>
        <p:spPr>
          <a:xfrm>
            <a:off x="6530060" y="1308077"/>
            <a:ext cx="1749197" cy="646331"/>
          </a:xfrm>
          <a:prstGeom prst="rect">
            <a:avLst/>
          </a:prstGeom>
          <a:noFill/>
        </p:spPr>
        <p:txBody>
          <a:bodyPr wrap="none" rtlCol="0">
            <a:spAutoFit/>
          </a:bodyPr>
          <a:lstStyle/>
          <a:p>
            <a:pPr marL="171450" indent="-171450">
              <a:buFont typeface="Wingdings" charset="2"/>
              <a:buChar char="ü"/>
            </a:pPr>
            <a:r>
              <a:rPr kumimoji="1" lang="ja-JP" altLang="en-US" sz="1200" dirty="0" smtClean="0">
                <a:solidFill>
                  <a:srgbClr val="7F7F7F"/>
                </a:solidFill>
              </a:rPr>
              <a:t>高い拡張性</a:t>
            </a:r>
            <a:endParaRPr kumimoji="1" lang="en-US" altLang="ja-JP" sz="1200" dirty="0" smtClean="0">
              <a:solidFill>
                <a:srgbClr val="7F7F7F"/>
              </a:solidFill>
            </a:endParaRPr>
          </a:p>
          <a:p>
            <a:pPr marL="171450" indent="-171450">
              <a:buFont typeface="Wingdings" charset="2"/>
              <a:buChar char="ü"/>
            </a:pPr>
            <a:r>
              <a:rPr kumimoji="1" lang="ja-JP" altLang="en-US" sz="1200" dirty="0" smtClean="0">
                <a:solidFill>
                  <a:srgbClr val="7F7F7F"/>
                </a:solidFill>
              </a:rPr>
              <a:t>簡単に導入</a:t>
            </a:r>
            <a:endParaRPr kumimoji="1" lang="en-US" altLang="ja-JP" sz="1200" dirty="0" smtClean="0">
              <a:solidFill>
                <a:srgbClr val="7F7F7F"/>
              </a:solidFill>
            </a:endParaRPr>
          </a:p>
          <a:p>
            <a:pPr marL="171450" indent="-171450">
              <a:buFont typeface="Wingdings" charset="2"/>
              <a:buChar char="ü"/>
            </a:pPr>
            <a:r>
              <a:rPr lang="ja-JP" altLang="en-US" sz="1200" dirty="0" smtClean="0">
                <a:solidFill>
                  <a:srgbClr val="7F7F7F"/>
                </a:solidFill>
              </a:rPr>
              <a:t>構成や運用の自動化</a:t>
            </a:r>
            <a:endParaRPr kumimoji="1" lang="en-US" altLang="ja-JP" sz="1200" dirty="0" smtClean="0">
              <a:solidFill>
                <a:srgbClr val="7F7F7F"/>
              </a:solidFill>
            </a:endParaRPr>
          </a:p>
        </p:txBody>
      </p:sp>
    </p:spTree>
    <p:extLst>
      <p:ext uri="{BB962C8B-B14F-4D97-AF65-F5344CB8AC3E}">
        <p14:creationId xmlns:p14="http://schemas.microsoft.com/office/powerpoint/2010/main" val="2185759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5810310" y="861979"/>
            <a:ext cx="3104492" cy="560615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3" name="図 22" descr="SimpliVity OmniCube_2.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20686" y="4429125"/>
            <a:ext cx="2201940" cy="1689989"/>
          </a:xfrm>
          <a:prstGeom prst="rect">
            <a:avLst/>
          </a:prstGeom>
        </p:spPr>
      </p:pic>
      <p:pic>
        <p:nvPicPr>
          <p:cNvPr id="22" name="図 21" descr="imgres.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71899" y="2962811"/>
            <a:ext cx="2317066" cy="851678"/>
          </a:xfrm>
          <a:prstGeom prst="rect">
            <a:avLst/>
          </a:prstGeom>
        </p:spPr>
      </p:pic>
      <p:pic>
        <p:nvPicPr>
          <p:cNvPr id="21" name="図 20" descr="Nutanix-Virtual-Computing-Platform_Product-Image.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52411" y="1695300"/>
            <a:ext cx="2147198" cy="1211240"/>
          </a:xfrm>
          <a:prstGeom prst="rect">
            <a:avLst/>
          </a:prstGeom>
        </p:spPr>
      </p:pic>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33</a:t>
            </a:fld>
            <a:endParaRPr kumimoji="1" lang="ja-JP" altLang="en-US"/>
          </a:p>
        </p:txBody>
      </p:sp>
      <p:pic>
        <p:nvPicPr>
          <p:cNvPr id="17" name="図 16" descr="imgres.p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01618" y="2590711"/>
            <a:ext cx="1755344" cy="315829"/>
          </a:xfrm>
          <a:prstGeom prst="rect">
            <a:avLst/>
          </a:prstGeom>
        </p:spPr>
      </p:pic>
      <p:pic>
        <p:nvPicPr>
          <p:cNvPr id="18" name="図 17" descr="VMW-LOGO-EVO-Rail-108.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9204" y="3746389"/>
            <a:ext cx="525875" cy="487768"/>
          </a:xfrm>
          <a:prstGeom prst="rect">
            <a:avLst/>
          </a:prstGeom>
        </p:spPr>
      </p:pic>
      <p:pic>
        <p:nvPicPr>
          <p:cNvPr id="19" name="図 18" descr="simplivity-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7987" y="5878078"/>
            <a:ext cx="1558047" cy="418177"/>
          </a:xfrm>
          <a:prstGeom prst="rect">
            <a:avLst/>
          </a:prstGeom>
        </p:spPr>
      </p:pic>
      <p:pic>
        <p:nvPicPr>
          <p:cNvPr id="20" name="図 19" descr="simplivity-product-home-imag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52411" y="4588959"/>
            <a:ext cx="1462936" cy="420106"/>
          </a:xfrm>
          <a:prstGeom prst="rect">
            <a:avLst/>
          </a:prstGeom>
        </p:spPr>
      </p:pic>
      <p:sp>
        <p:nvSpPr>
          <p:cNvPr id="35" name="テキスト ボックス 34"/>
          <p:cNvSpPr txBox="1"/>
          <p:nvPr/>
        </p:nvSpPr>
        <p:spPr>
          <a:xfrm>
            <a:off x="5810310" y="948373"/>
            <a:ext cx="3068831" cy="369332"/>
          </a:xfrm>
          <a:prstGeom prst="rect">
            <a:avLst/>
          </a:prstGeom>
          <a:noFill/>
        </p:spPr>
        <p:txBody>
          <a:bodyPr wrap="none" rtlCol="0">
            <a:spAutoFit/>
          </a:bodyPr>
          <a:lstStyle/>
          <a:p>
            <a:pPr algn="ctr"/>
            <a:r>
              <a:rPr lang="en-US" altLang="ja-JP" dirty="0" smtClean="0">
                <a:solidFill>
                  <a:schemeClr val="tx1">
                    <a:lumMod val="50000"/>
                    <a:lumOff val="50000"/>
                  </a:schemeClr>
                </a:solidFill>
                <a:latin typeface="メイリオ"/>
                <a:ea typeface="メイリオ"/>
                <a:cs typeface="メイリオ"/>
              </a:rPr>
              <a:t>Hyper-Converged System</a:t>
            </a:r>
            <a:endParaRPr kumimoji="1" lang="ja-JP" altLang="en-US" dirty="0">
              <a:solidFill>
                <a:schemeClr val="tx1">
                  <a:lumMod val="50000"/>
                  <a:lumOff val="50000"/>
                </a:schemeClr>
              </a:solidFill>
              <a:latin typeface="メイリオ"/>
              <a:ea typeface="メイリオ"/>
              <a:cs typeface="メイリオ"/>
            </a:endParaRPr>
          </a:p>
        </p:txBody>
      </p:sp>
      <p:sp>
        <p:nvSpPr>
          <p:cNvPr id="37" name="テキスト ボックス 36"/>
          <p:cNvSpPr txBox="1"/>
          <p:nvPr/>
        </p:nvSpPr>
        <p:spPr>
          <a:xfrm>
            <a:off x="6530060" y="1308077"/>
            <a:ext cx="1749197" cy="646331"/>
          </a:xfrm>
          <a:prstGeom prst="rect">
            <a:avLst/>
          </a:prstGeom>
          <a:noFill/>
        </p:spPr>
        <p:txBody>
          <a:bodyPr wrap="none" rtlCol="0">
            <a:spAutoFit/>
          </a:bodyPr>
          <a:lstStyle/>
          <a:p>
            <a:pPr marL="171450" indent="-171450">
              <a:buFont typeface="Wingdings" charset="2"/>
              <a:buChar char="ü"/>
            </a:pPr>
            <a:r>
              <a:rPr kumimoji="1" lang="ja-JP" altLang="en-US" sz="1200" dirty="0" smtClean="0">
                <a:solidFill>
                  <a:srgbClr val="7F7F7F"/>
                </a:solidFill>
              </a:rPr>
              <a:t>段階的・高い拡張性</a:t>
            </a:r>
            <a:endParaRPr kumimoji="1" lang="en-US" altLang="ja-JP" sz="1200" dirty="0" smtClean="0">
              <a:solidFill>
                <a:srgbClr val="7F7F7F"/>
              </a:solidFill>
            </a:endParaRPr>
          </a:p>
          <a:p>
            <a:pPr marL="171450" indent="-171450">
              <a:buFont typeface="Wingdings" charset="2"/>
              <a:buChar char="ü"/>
            </a:pPr>
            <a:r>
              <a:rPr kumimoji="1" lang="ja-JP" altLang="en-US" sz="1200" dirty="0" smtClean="0">
                <a:solidFill>
                  <a:srgbClr val="7F7F7F"/>
                </a:solidFill>
              </a:rPr>
              <a:t>簡単に導入</a:t>
            </a:r>
            <a:endParaRPr kumimoji="1" lang="en-US" altLang="ja-JP" sz="1200" dirty="0" smtClean="0">
              <a:solidFill>
                <a:srgbClr val="7F7F7F"/>
              </a:solidFill>
            </a:endParaRPr>
          </a:p>
          <a:p>
            <a:pPr marL="171450" indent="-171450">
              <a:buFont typeface="Wingdings" charset="2"/>
              <a:buChar char="ü"/>
            </a:pPr>
            <a:r>
              <a:rPr lang="ja-JP" altLang="en-US" sz="1200" dirty="0" smtClean="0">
                <a:solidFill>
                  <a:srgbClr val="7F7F7F"/>
                </a:solidFill>
              </a:rPr>
              <a:t>構成や運用の自動化</a:t>
            </a:r>
            <a:endParaRPr kumimoji="1" lang="en-US" altLang="ja-JP" sz="1200" dirty="0" smtClean="0">
              <a:solidFill>
                <a:srgbClr val="7F7F7F"/>
              </a:solidFill>
            </a:endParaRPr>
          </a:p>
        </p:txBody>
      </p:sp>
      <p:sp>
        <p:nvSpPr>
          <p:cNvPr id="44" name="フリーフォーム 43"/>
          <p:cNvSpPr/>
          <p:nvPr/>
        </p:nvSpPr>
        <p:spPr>
          <a:xfrm>
            <a:off x="5047008" y="861979"/>
            <a:ext cx="763302" cy="5606156"/>
          </a:xfrm>
          <a:custGeom>
            <a:avLst/>
            <a:gdLst>
              <a:gd name="connsiteX0" fmla="*/ 0 w 400342"/>
              <a:gd name="connsiteY0" fmla="*/ 0 h 5252422"/>
              <a:gd name="connsiteX1" fmla="*/ 400342 w 400342"/>
              <a:gd name="connsiteY1" fmla="*/ 862750 h 5252422"/>
              <a:gd name="connsiteX2" fmla="*/ 20708 w 400342"/>
              <a:gd name="connsiteY2" fmla="*/ 5252422 h 5252422"/>
              <a:gd name="connsiteX3" fmla="*/ 0 w 400342"/>
              <a:gd name="connsiteY3" fmla="*/ 0 h 5252422"/>
            </a:gdLst>
            <a:ahLst/>
            <a:cxnLst>
              <a:cxn ang="0">
                <a:pos x="connsiteX0" y="connsiteY0"/>
              </a:cxn>
              <a:cxn ang="0">
                <a:pos x="connsiteX1" y="connsiteY1"/>
              </a:cxn>
              <a:cxn ang="0">
                <a:pos x="connsiteX2" y="connsiteY2"/>
              </a:cxn>
              <a:cxn ang="0">
                <a:pos x="connsiteX3" y="connsiteY3"/>
              </a:cxn>
            </a:cxnLst>
            <a:rect l="l" t="t" r="r" b="b"/>
            <a:pathLst>
              <a:path w="400342" h="5252422">
                <a:moveTo>
                  <a:pt x="0" y="0"/>
                </a:moveTo>
                <a:lnTo>
                  <a:pt x="400342" y="862750"/>
                </a:lnTo>
                <a:lnTo>
                  <a:pt x="20708" y="5252422"/>
                </a:lnTo>
                <a:cubicBezTo>
                  <a:pt x="13805" y="3501615"/>
                  <a:pt x="6903" y="1750807"/>
                  <a:pt x="0" y="0"/>
                </a:cubicBezTo>
                <a:close/>
              </a:path>
            </a:pathLst>
          </a:custGeom>
          <a:gradFill flip="none" rotWithShape="1">
            <a:gsLst>
              <a:gs pos="0">
                <a:schemeClr val="bg1"/>
              </a:gs>
              <a:gs pos="100000">
                <a:srgbClr val="3366FF"/>
              </a:gs>
            </a:gsLst>
            <a:lin ang="0" scaled="1"/>
            <a:tileRect/>
          </a:gra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タイトル 37"/>
          <p:cNvSpPr>
            <a:spLocks noGrp="1"/>
          </p:cNvSpPr>
          <p:nvPr>
            <p:ph type="title"/>
          </p:nvPr>
        </p:nvSpPr>
        <p:spPr/>
        <p:txBody>
          <a:bodyPr/>
          <a:lstStyle/>
          <a:p>
            <a:r>
              <a:rPr lang="ja-JP" altLang="en-US" dirty="0"/>
              <a:t>垂直統合システム（</a:t>
            </a:r>
            <a:r>
              <a:rPr lang="en-US" altLang="ja-JP" dirty="0"/>
              <a:t>Converged System</a:t>
            </a:r>
            <a:r>
              <a:rPr lang="ja-JP" altLang="en-US" dirty="0"/>
              <a:t>）</a:t>
            </a:r>
            <a:endParaRPr kumimoji="1" lang="ja-JP" altLang="en-US" dirty="0"/>
          </a:p>
        </p:txBody>
      </p:sp>
      <p:sp>
        <p:nvSpPr>
          <p:cNvPr id="39" name="正方形/長方形 38"/>
          <p:cNvSpPr/>
          <p:nvPr/>
        </p:nvSpPr>
        <p:spPr>
          <a:xfrm>
            <a:off x="355330" y="861979"/>
            <a:ext cx="4759374" cy="105872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標準化されたモジュール</a:t>
            </a:r>
            <a:endParaRPr kumimoji="1" lang="en-US" altLang="ja-JP" sz="24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サーバー、ネットワーク、ストレージで</a:t>
            </a:r>
            <a:r>
              <a:rPr lang="en-US" altLang="ja-JP" sz="1200" dirty="0" smtClean="0">
                <a:solidFill>
                  <a:srgbClr val="FFFFFF"/>
                </a:solidFill>
                <a:latin typeface="ＭＳ Ｐゴシック"/>
                <a:ea typeface="ＭＳ Ｐゴシック"/>
                <a:cs typeface="ＭＳ Ｐゴシック"/>
              </a:rPr>
              <a:t>1</a:t>
            </a:r>
            <a:r>
              <a:rPr lang="ja-JP" altLang="en-US" sz="1200" dirty="0" smtClean="0">
                <a:solidFill>
                  <a:srgbClr val="FFFFFF"/>
                </a:solidFill>
                <a:latin typeface="ＭＳ Ｐゴシック"/>
                <a:ea typeface="ＭＳ Ｐゴシック"/>
                <a:cs typeface="ＭＳ Ｐゴシック"/>
              </a:rPr>
              <a:t>単位のモジュール構成</a:t>
            </a: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355330" y="1989629"/>
            <a:ext cx="4759374" cy="1058722"/>
          </a:xfrm>
          <a:prstGeom prst="rect">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全てをソフトウエアで設定・構成</a:t>
            </a:r>
            <a:endParaRPr kumimoji="1" lang="en-US" altLang="ja-JP" sz="24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システム全体の構成をソフトウエアの設定で行える</a:t>
            </a: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355330" y="3129375"/>
            <a:ext cx="4759374" cy="1058722"/>
          </a:xfrm>
          <a:prstGeom prst="rect">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自己修復</a:t>
            </a:r>
            <a:endParaRPr kumimoji="1" lang="en-US" altLang="ja-JP" sz="24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障害の検知、切り分け、分散処理で自動的に修復</a:t>
            </a: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p:cNvSpPr/>
          <p:nvPr/>
        </p:nvSpPr>
        <p:spPr>
          <a:xfrm>
            <a:off x="355330" y="4268746"/>
            <a:ext cx="4759374" cy="1058722"/>
          </a:xfrm>
          <a:prstGeom prst="rect">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データとサービスを分散</a:t>
            </a:r>
            <a:endParaRPr kumimoji="1" lang="en-US" altLang="ja-JP" sz="24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データの管理とアプリケーション・サービスを分散処理</a:t>
            </a: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348426" y="5409413"/>
            <a:ext cx="4759374" cy="1058722"/>
          </a:xfrm>
          <a:prstGeom prst="rect">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400" dirty="0" smtClean="0">
                <a:solidFill>
                  <a:srgbClr val="FFFFFF"/>
                </a:solidFill>
                <a:latin typeface="ＭＳ Ｐゴシック"/>
                <a:ea typeface="ＭＳ Ｐゴシック"/>
                <a:cs typeface="ＭＳ Ｐゴシック"/>
              </a:rPr>
              <a:t>API</a:t>
            </a:r>
            <a:r>
              <a:rPr lang="ja-JP" altLang="en-US" sz="2400" dirty="0" smtClean="0">
                <a:solidFill>
                  <a:srgbClr val="FFFFFF"/>
                </a:solidFill>
                <a:latin typeface="ＭＳ Ｐゴシック"/>
                <a:ea typeface="ＭＳ Ｐゴシック"/>
                <a:cs typeface="ＭＳ Ｐゴシック"/>
              </a:rPr>
              <a:t>と自動化</a:t>
            </a:r>
            <a:endParaRPr lang="en-US" altLang="ja-JP" sz="24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アプリケーションや管理ツールと連携して運用や調達を自動化</a:t>
            </a: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358553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bwMode="auto">
          <a:xfrm>
            <a:off x="762000" y="996046"/>
            <a:ext cx="7620000" cy="3890203"/>
          </a:xfrm>
          <a:prstGeom prst="roundRect">
            <a:avLst>
              <a:gd name="adj" fmla="val 0"/>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7" name="角丸四角形 6"/>
          <p:cNvSpPr/>
          <p:nvPr/>
        </p:nvSpPr>
        <p:spPr bwMode="auto">
          <a:xfrm>
            <a:off x="762000" y="5114850"/>
            <a:ext cx="7620000" cy="1295400"/>
          </a:xfrm>
          <a:prstGeom prst="roundRect">
            <a:avLst>
              <a:gd name="adj" fmla="val 0"/>
            </a:avLst>
          </a:prstGeom>
          <a:solidFill>
            <a:schemeClr val="accent5">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a:solidFill>
                <a:srgbClr val="484848"/>
              </a:solidFill>
              <a:latin typeface="+mj-ea"/>
              <a:ea typeface="+mj-ea"/>
            </a:endParaRPr>
          </a:p>
        </p:txBody>
      </p:sp>
      <p:sp>
        <p:nvSpPr>
          <p:cNvPr id="8" name="正方形/長方形 7"/>
          <p:cNvSpPr/>
          <p:nvPr/>
        </p:nvSpPr>
        <p:spPr bwMode="auto">
          <a:xfrm>
            <a:off x="1905000" y="1685850"/>
            <a:ext cx="457200" cy="381000"/>
          </a:xfrm>
          <a:prstGeom prst="rect">
            <a:avLst/>
          </a:prstGeom>
          <a:solidFill>
            <a:srgbClr val="00FF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9" name="正方形/長方形 8"/>
          <p:cNvSpPr/>
          <p:nvPr/>
        </p:nvSpPr>
        <p:spPr bwMode="auto">
          <a:xfrm>
            <a:off x="1295400" y="1685850"/>
            <a:ext cx="457200" cy="381000"/>
          </a:xfrm>
          <a:prstGeom prst="rect">
            <a:avLst/>
          </a:prstGeom>
          <a:solidFill>
            <a:srgbClr val="00FF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0" name="正方形/長方形 9"/>
          <p:cNvSpPr/>
          <p:nvPr/>
        </p:nvSpPr>
        <p:spPr bwMode="auto">
          <a:xfrm>
            <a:off x="2514600" y="1685850"/>
            <a:ext cx="457200" cy="381000"/>
          </a:xfrm>
          <a:prstGeom prst="rect">
            <a:avLst/>
          </a:prstGeom>
          <a:solidFill>
            <a:srgbClr val="00FF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4" name="正方形/長方形 13"/>
          <p:cNvSpPr/>
          <p:nvPr/>
        </p:nvSpPr>
        <p:spPr bwMode="auto">
          <a:xfrm>
            <a:off x="3733800" y="1685850"/>
            <a:ext cx="1676400" cy="381000"/>
          </a:xfrm>
          <a:prstGeom prst="rect">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5" name="六角形 14"/>
          <p:cNvSpPr/>
          <p:nvPr/>
        </p:nvSpPr>
        <p:spPr bwMode="auto">
          <a:xfrm>
            <a:off x="6172200" y="1685850"/>
            <a:ext cx="1676400" cy="457200"/>
          </a:xfrm>
          <a:prstGeom prst="hexagon">
            <a:avLst>
              <a:gd name="adj" fmla="val 78140"/>
              <a:gd name="vf" fmla="val 115470"/>
            </a:avLst>
          </a:prstGeom>
          <a:solidFill>
            <a:srgbClr val="800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6" name="正方形/長方形 15"/>
          <p:cNvSpPr/>
          <p:nvPr/>
        </p:nvSpPr>
        <p:spPr bwMode="auto">
          <a:xfrm>
            <a:off x="1295400" y="5419650"/>
            <a:ext cx="1676400" cy="381000"/>
          </a:xfrm>
          <a:prstGeom prst="rect">
            <a:avLst/>
          </a:prstGeom>
          <a:solidFill>
            <a:srgbClr val="03800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7" name="正方形/長方形 16"/>
          <p:cNvSpPr/>
          <p:nvPr/>
        </p:nvSpPr>
        <p:spPr bwMode="auto">
          <a:xfrm>
            <a:off x="4343400" y="5419650"/>
            <a:ext cx="457200" cy="381000"/>
          </a:xfrm>
          <a:prstGeom prst="rect">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8" name="正方形/長方形 17"/>
          <p:cNvSpPr/>
          <p:nvPr/>
        </p:nvSpPr>
        <p:spPr bwMode="auto">
          <a:xfrm>
            <a:off x="3733800" y="5419650"/>
            <a:ext cx="457200" cy="381000"/>
          </a:xfrm>
          <a:prstGeom prst="rect">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9" name="正方形/長方形 18"/>
          <p:cNvSpPr/>
          <p:nvPr/>
        </p:nvSpPr>
        <p:spPr bwMode="auto">
          <a:xfrm>
            <a:off x="4953000" y="5419650"/>
            <a:ext cx="457200" cy="381000"/>
          </a:xfrm>
          <a:prstGeom prst="rect">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20" name="正方形/長方形 19"/>
          <p:cNvSpPr/>
          <p:nvPr/>
        </p:nvSpPr>
        <p:spPr bwMode="auto">
          <a:xfrm>
            <a:off x="6172200" y="5419650"/>
            <a:ext cx="1676400" cy="381000"/>
          </a:xfrm>
          <a:prstGeom prst="rect">
            <a:avLst/>
          </a:prstGeom>
          <a:solidFill>
            <a:schemeClr val="accent5">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21" name="テキスト ボックス 20"/>
          <p:cNvSpPr txBox="1"/>
          <p:nvPr/>
        </p:nvSpPr>
        <p:spPr>
          <a:xfrm>
            <a:off x="3171616" y="5876850"/>
            <a:ext cx="2800767" cy="461665"/>
          </a:xfrm>
          <a:prstGeom prst="rect">
            <a:avLst/>
          </a:prstGeom>
          <a:noFill/>
          <a:effectLst/>
        </p:spPr>
        <p:txBody>
          <a:bodyPr wrap="none" rtlCol="0">
            <a:spAutoFit/>
          </a:bodyPr>
          <a:lstStyle/>
          <a:p>
            <a:pPr algn="ctr"/>
            <a:r>
              <a:rPr kumimoji="1" lang="ja-JP" altLang="en-US" sz="2400" dirty="0" smtClean="0">
                <a:solidFill>
                  <a:srgbClr val="000090"/>
                </a:solidFill>
                <a:latin typeface="+mj-ea"/>
                <a:ea typeface="+mj-ea"/>
                <a:cs typeface="ＤＦＰ太丸ゴシック体"/>
              </a:rPr>
              <a:t>物理資源・物理機械</a:t>
            </a:r>
            <a:endParaRPr kumimoji="1" lang="ja-JP" altLang="en-US" sz="2400" dirty="0">
              <a:solidFill>
                <a:srgbClr val="000090"/>
              </a:solidFill>
              <a:latin typeface="+mj-ea"/>
              <a:ea typeface="+mj-ea"/>
              <a:cs typeface="ＤＦＰ太丸ゴシック体"/>
            </a:endParaRPr>
          </a:p>
        </p:txBody>
      </p:sp>
      <p:sp>
        <p:nvSpPr>
          <p:cNvPr id="23" name="テキスト ボックス 22"/>
          <p:cNvSpPr txBox="1"/>
          <p:nvPr/>
        </p:nvSpPr>
        <p:spPr>
          <a:xfrm>
            <a:off x="1219200" y="1194525"/>
            <a:ext cx="1826141" cy="338554"/>
          </a:xfrm>
          <a:prstGeom prst="rect">
            <a:avLst/>
          </a:prstGeom>
          <a:noFill/>
          <a:effectLst/>
        </p:spPr>
        <p:txBody>
          <a:bodyPr wrap="none" rtlCol="0">
            <a:spAutoFit/>
          </a:bodyPr>
          <a:lstStyle/>
          <a:p>
            <a:pPr algn="ctr"/>
            <a:r>
              <a:rPr kumimoji="1" lang="ja-JP" altLang="en-US" sz="1600" dirty="0" smtClean="0">
                <a:solidFill>
                  <a:srgbClr val="008000"/>
                </a:solidFill>
                <a:effectLst/>
                <a:latin typeface="+mj-ea"/>
                <a:ea typeface="+mj-ea"/>
                <a:cs typeface="ＤＦＰ太丸ゴシック体"/>
              </a:rPr>
              <a:t>サーバーの仮想化</a:t>
            </a:r>
            <a:endParaRPr kumimoji="1" lang="en-US" altLang="ja-JP" sz="1600" dirty="0" smtClean="0">
              <a:solidFill>
                <a:srgbClr val="008000"/>
              </a:solidFill>
              <a:effectLst/>
              <a:latin typeface="+mj-ea"/>
              <a:ea typeface="+mj-ea"/>
              <a:cs typeface="ＤＦＰ太丸ゴシック体"/>
            </a:endParaRPr>
          </a:p>
        </p:txBody>
      </p:sp>
      <p:sp>
        <p:nvSpPr>
          <p:cNvPr id="24" name="テキスト ボックス 23"/>
          <p:cNvSpPr txBox="1"/>
          <p:nvPr/>
        </p:nvSpPr>
        <p:spPr>
          <a:xfrm>
            <a:off x="3632078" y="1194525"/>
            <a:ext cx="1879842" cy="338554"/>
          </a:xfrm>
          <a:prstGeom prst="rect">
            <a:avLst/>
          </a:prstGeom>
          <a:noFill/>
          <a:effectLst/>
        </p:spPr>
        <p:txBody>
          <a:bodyPr wrap="none" rtlCol="0">
            <a:spAutoFit/>
          </a:bodyPr>
          <a:lstStyle/>
          <a:p>
            <a:pPr algn="ctr"/>
            <a:r>
              <a:rPr kumimoji="1" lang="ja-JP" altLang="en-US" sz="1600" dirty="0" smtClean="0">
                <a:solidFill>
                  <a:srgbClr val="3366FF"/>
                </a:solidFill>
                <a:effectLst/>
                <a:latin typeface="+mj-ea"/>
                <a:ea typeface="+mj-ea"/>
                <a:cs typeface="ＤＦＰ太丸ゴシック体"/>
              </a:rPr>
              <a:t>ストレージの仮想化</a:t>
            </a:r>
            <a:endParaRPr kumimoji="1" lang="en-US" altLang="ja-JP" sz="1600" dirty="0" smtClean="0">
              <a:solidFill>
                <a:srgbClr val="3366FF"/>
              </a:solidFill>
              <a:effectLst/>
              <a:latin typeface="+mj-ea"/>
              <a:ea typeface="+mj-ea"/>
              <a:cs typeface="ＤＦＰ太丸ゴシック体"/>
            </a:endParaRPr>
          </a:p>
        </p:txBody>
      </p:sp>
      <p:sp>
        <p:nvSpPr>
          <p:cNvPr id="25" name="テキスト ボックス 24"/>
          <p:cNvSpPr txBox="1"/>
          <p:nvPr/>
        </p:nvSpPr>
        <p:spPr>
          <a:xfrm>
            <a:off x="5968907" y="1042125"/>
            <a:ext cx="2133116" cy="584776"/>
          </a:xfrm>
          <a:prstGeom prst="rect">
            <a:avLst/>
          </a:prstGeom>
          <a:noFill/>
          <a:effectLst/>
        </p:spPr>
        <p:txBody>
          <a:bodyPr wrap="none" rtlCol="0">
            <a:spAutoFit/>
          </a:bodyPr>
          <a:lstStyle/>
          <a:p>
            <a:pPr algn="ctr"/>
            <a:r>
              <a:rPr kumimoji="1" lang="en-US" altLang="ja-JP" sz="1600" dirty="0" smtClean="0">
                <a:solidFill>
                  <a:srgbClr val="800000"/>
                </a:solidFill>
                <a:effectLst/>
                <a:latin typeface="+mj-ea"/>
                <a:ea typeface="+mj-ea"/>
                <a:cs typeface="ＤＦＰ太丸ゴシック体"/>
              </a:rPr>
              <a:t>Java</a:t>
            </a:r>
            <a:r>
              <a:rPr kumimoji="1" lang="ja-JP" altLang="en-US" sz="1600" dirty="0" smtClean="0">
                <a:solidFill>
                  <a:srgbClr val="800000"/>
                </a:solidFill>
                <a:effectLst/>
                <a:latin typeface="+mj-ea"/>
                <a:ea typeface="+mj-ea"/>
                <a:cs typeface="ＤＦＰ太丸ゴシック体"/>
              </a:rPr>
              <a:t>仮想マシン</a:t>
            </a:r>
            <a:endParaRPr kumimoji="1" lang="en-US" altLang="ja-JP" sz="1600" dirty="0" smtClean="0">
              <a:solidFill>
                <a:srgbClr val="800000"/>
              </a:solidFill>
              <a:effectLst/>
              <a:latin typeface="+mj-ea"/>
              <a:ea typeface="+mj-ea"/>
              <a:cs typeface="ＤＦＰ太丸ゴシック体"/>
            </a:endParaRPr>
          </a:p>
          <a:p>
            <a:pPr algn="ctr"/>
            <a:r>
              <a:rPr kumimoji="1" lang="ja-JP" altLang="en-US" sz="1600" dirty="0" smtClean="0">
                <a:solidFill>
                  <a:srgbClr val="800000"/>
                </a:solidFill>
                <a:effectLst/>
                <a:latin typeface="+mj-ea"/>
                <a:ea typeface="+mj-ea"/>
                <a:cs typeface="ＤＦＰ太丸ゴシック体"/>
              </a:rPr>
              <a:t>データベースの仮想化</a:t>
            </a:r>
            <a:endParaRPr kumimoji="1" lang="en-US" altLang="ja-JP" sz="1600" dirty="0" smtClean="0">
              <a:solidFill>
                <a:srgbClr val="800000"/>
              </a:solidFill>
              <a:effectLst/>
              <a:latin typeface="+mj-ea"/>
              <a:ea typeface="+mj-ea"/>
              <a:cs typeface="ＤＦＰ太丸ゴシック体"/>
            </a:endParaRPr>
          </a:p>
        </p:txBody>
      </p:sp>
      <p:sp>
        <p:nvSpPr>
          <p:cNvPr id="26" name="上矢印 25"/>
          <p:cNvSpPr/>
          <p:nvPr/>
        </p:nvSpPr>
        <p:spPr bwMode="auto">
          <a:xfrm>
            <a:off x="1676400" y="2219250"/>
            <a:ext cx="914400" cy="3124200"/>
          </a:xfrm>
          <a:prstGeom prst="upArrow">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27" name="上矢印 26"/>
          <p:cNvSpPr/>
          <p:nvPr/>
        </p:nvSpPr>
        <p:spPr bwMode="auto">
          <a:xfrm>
            <a:off x="4114800" y="2219250"/>
            <a:ext cx="914400" cy="3124200"/>
          </a:xfrm>
          <a:prstGeom prst="upArrow">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28" name="上矢印 27"/>
          <p:cNvSpPr/>
          <p:nvPr/>
        </p:nvSpPr>
        <p:spPr bwMode="auto">
          <a:xfrm>
            <a:off x="6553200" y="2219250"/>
            <a:ext cx="914400" cy="3124200"/>
          </a:xfrm>
          <a:prstGeom prst="upArrow">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1" name="正方形/長方形 10"/>
          <p:cNvSpPr/>
          <p:nvPr/>
        </p:nvSpPr>
        <p:spPr bwMode="auto">
          <a:xfrm>
            <a:off x="1295400" y="3362250"/>
            <a:ext cx="1676400" cy="609600"/>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mj-ea"/>
                <a:ea typeface="+mj-ea"/>
                <a:cs typeface="ＤＦＰ太丸ゴシック体"/>
              </a:rPr>
              <a:t>パーティショニング</a:t>
            </a:r>
            <a:endParaRPr kumimoji="0" lang="en-US" altLang="ja-JP" sz="1200" b="0" i="0" u="none" strike="noStrike" cap="none" normalizeH="0" baseline="0" dirty="0" smtClean="0">
              <a:ln>
                <a:noFill/>
              </a:ln>
              <a:solidFill>
                <a:srgbClr val="FFFFFF"/>
              </a:solidFill>
              <a:effectLst/>
              <a:latin typeface="+mj-ea"/>
              <a:ea typeface="+mj-ea"/>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800" dirty="0" smtClean="0">
                <a:solidFill>
                  <a:srgbClr val="FFFFFF"/>
                </a:solidFill>
                <a:latin typeface="+mj-ea"/>
                <a:ea typeface="+mj-ea"/>
                <a:cs typeface="ＤＦＰ太丸ゴシック体"/>
              </a:rPr>
              <a:t>分　割</a:t>
            </a:r>
            <a:endParaRPr kumimoji="0" lang="ja-JP" altLang="en-US" sz="1800" b="0" i="0" u="none" strike="noStrike" cap="none" normalizeH="0" baseline="0" dirty="0" smtClean="0">
              <a:ln>
                <a:noFill/>
              </a:ln>
              <a:solidFill>
                <a:srgbClr val="FFFFFF"/>
              </a:solidFill>
              <a:effectLst/>
              <a:latin typeface="+mj-ea"/>
              <a:ea typeface="+mj-ea"/>
              <a:cs typeface="ＤＦＰ太丸ゴシック体"/>
            </a:endParaRPr>
          </a:p>
        </p:txBody>
      </p:sp>
      <p:sp>
        <p:nvSpPr>
          <p:cNvPr id="12" name="正方形/長方形 11"/>
          <p:cNvSpPr/>
          <p:nvPr/>
        </p:nvSpPr>
        <p:spPr bwMode="auto">
          <a:xfrm>
            <a:off x="3733800" y="3362250"/>
            <a:ext cx="1676400" cy="609600"/>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mj-ea"/>
                <a:ea typeface="+mj-ea"/>
                <a:cs typeface="ＤＦＰ太丸ゴシック体"/>
              </a:rPr>
              <a:t>アグリゲーション</a:t>
            </a:r>
            <a:endParaRPr kumimoji="0" lang="en-US" altLang="ja-JP" sz="1200" b="0" i="0" u="none" strike="noStrike" cap="none" normalizeH="0" baseline="0" dirty="0" smtClean="0">
              <a:ln>
                <a:noFill/>
              </a:ln>
              <a:solidFill>
                <a:srgbClr val="FFFFFF"/>
              </a:solidFill>
              <a:effectLst/>
              <a:latin typeface="+mj-ea"/>
              <a:ea typeface="+mj-ea"/>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600" dirty="0" smtClean="0">
                <a:solidFill>
                  <a:srgbClr val="FFFFFF"/>
                </a:solidFill>
                <a:latin typeface="+mj-ea"/>
                <a:ea typeface="+mj-ea"/>
                <a:cs typeface="ＤＦＰ太丸ゴシック体"/>
              </a:rPr>
              <a:t>集　約</a:t>
            </a:r>
            <a:endParaRPr kumimoji="0" lang="ja-JP" altLang="en-US" sz="1600" b="0" i="0" u="none" strike="noStrike" cap="none" normalizeH="0" baseline="0" dirty="0" smtClean="0">
              <a:ln>
                <a:noFill/>
              </a:ln>
              <a:solidFill>
                <a:srgbClr val="FFFFFF"/>
              </a:solidFill>
              <a:effectLst/>
              <a:latin typeface="+mj-ea"/>
              <a:ea typeface="+mj-ea"/>
              <a:cs typeface="ＤＦＰ太丸ゴシック体"/>
            </a:endParaRPr>
          </a:p>
        </p:txBody>
      </p:sp>
      <p:sp>
        <p:nvSpPr>
          <p:cNvPr id="13" name="正方形/長方形 12"/>
          <p:cNvSpPr/>
          <p:nvPr/>
        </p:nvSpPr>
        <p:spPr bwMode="auto">
          <a:xfrm>
            <a:off x="6172200" y="3362250"/>
            <a:ext cx="1676400" cy="609600"/>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mj-ea"/>
                <a:ea typeface="+mj-ea"/>
                <a:cs typeface="ＤＦＰ太丸ゴシック体"/>
              </a:rPr>
              <a:t>エミュレーション</a:t>
            </a:r>
            <a:endParaRPr kumimoji="0" lang="en-US" altLang="ja-JP" sz="1200" b="0" i="0" u="none" strike="noStrike" cap="none" normalizeH="0" baseline="0" dirty="0" smtClean="0">
              <a:ln>
                <a:noFill/>
              </a:ln>
              <a:solidFill>
                <a:srgbClr val="FFFFFF"/>
              </a:solidFill>
              <a:effectLst/>
              <a:latin typeface="+mj-ea"/>
              <a:ea typeface="+mj-ea"/>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mj-ea"/>
                <a:ea typeface="+mj-ea"/>
                <a:cs typeface="ＤＦＰ太丸ゴシック体"/>
              </a:rPr>
              <a:t>模　倣</a:t>
            </a:r>
          </a:p>
        </p:txBody>
      </p:sp>
      <p:sp>
        <p:nvSpPr>
          <p:cNvPr id="22" name="テキスト ボックス 21"/>
          <p:cNvSpPr txBox="1"/>
          <p:nvPr/>
        </p:nvSpPr>
        <p:spPr>
          <a:xfrm>
            <a:off x="3039369" y="2828850"/>
            <a:ext cx="3065262" cy="461665"/>
          </a:xfrm>
          <a:prstGeom prst="rect">
            <a:avLst/>
          </a:prstGeom>
          <a:noFill/>
          <a:effectLst/>
        </p:spPr>
        <p:txBody>
          <a:bodyPr wrap="none" rtlCol="0">
            <a:spAutoFit/>
          </a:bodyPr>
          <a:lstStyle/>
          <a:p>
            <a:pPr algn="ctr"/>
            <a:r>
              <a:rPr kumimoji="1" lang="ja-JP" altLang="en-US" sz="2400" dirty="0" smtClean="0">
                <a:solidFill>
                  <a:srgbClr val="FF6600"/>
                </a:solidFill>
                <a:effectLst/>
                <a:latin typeface="+mj-ea"/>
                <a:ea typeface="+mj-ea"/>
                <a:cs typeface="ＤＦＰ太丸ゴシック体"/>
              </a:rPr>
              <a:t>仮想化</a:t>
            </a:r>
            <a:r>
              <a:rPr kumimoji="1" lang="en-US" altLang="ja-JP" sz="2400" dirty="0" smtClean="0">
                <a:solidFill>
                  <a:srgbClr val="FF6600"/>
                </a:solidFill>
                <a:effectLst/>
                <a:latin typeface="+mj-ea"/>
                <a:ea typeface="+mj-ea"/>
                <a:cs typeface="ＤＦＰ太丸ゴシック体"/>
              </a:rPr>
              <a:t> (Virtualization)</a:t>
            </a:r>
            <a:endParaRPr kumimoji="1" lang="ja-JP" altLang="en-US" sz="2400" dirty="0">
              <a:solidFill>
                <a:srgbClr val="FF6600"/>
              </a:solidFill>
              <a:effectLst/>
              <a:latin typeface="+mj-ea"/>
              <a:ea typeface="+mj-ea"/>
              <a:cs typeface="ＤＦＰ太丸ゴシック体"/>
            </a:endParaRPr>
          </a:p>
        </p:txBody>
      </p:sp>
      <p:sp>
        <p:nvSpPr>
          <p:cNvPr id="30" name="テキスト ボックス 29"/>
          <p:cNvSpPr txBox="1"/>
          <p:nvPr/>
        </p:nvSpPr>
        <p:spPr>
          <a:xfrm>
            <a:off x="1159972" y="4124250"/>
            <a:ext cx="1980029" cy="523220"/>
          </a:xfrm>
          <a:prstGeom prst="rect">
            <a:avLst/>
          </a:prstGeom>
          <a:noFill/>
          <a:effectLst/>
        </p:spPr>
        <p:txBody>
          <a:bodyPr wrap="none" rtlCol="0">
            <a:spAutoFit/>
          </a:bodyPr>
          <a:lstStyle/>
          <a:p>
            <a:pPr algn="ctr"/>
            <a:r>
              <a:rPr kumimoji="1" lang="ja-JP" altLang="en-US" sz="1400" dirty="0" smtClean="0">
                <a:solidFill>
                  <a:srgbClr val="FF6600"/>
                </a:solidFill>
                <a:effectLst/>
                <a:latin typeface="+mj-ea"/>
                <a:ea typeface="+mj-ea"/>
                <a:cs typeface="ＤＦＰ太丸ゴシック体"/>
              </a:rPr>
              <a:t>ひとつの物理資源を</a:t>
            </a:r>
            <a:endParaRPr kumimoji="1" lang="en-US" altLang="ja-JP" sz="1400" dirty="0" smtClean="0">
              <a:solidFill>
                <a:srgbClr val="FF6600"/>
              </a:solidFill>
              <a:effectLst/>
              <a:latin typeface="+mj-ea"/>
              <a:ea typeface="+mj-ea"/>
              <a:cs typeface="ＤＦＰ太丸ゴシック体"/>
            </a:endParaRPr>
          </a:p>
          <a:p>
            <a:pPr algn="ctr"/>
            <a:r>
              <a:rPr kumimoji="1" lang="ja-JP" altLang="en-US" sz="1400" dirty="0" smtClean="0">
                <a:solidFill>
                  <a:srgbClr val="FF6600"/>
                </a:solidFill>
                <a:effectLst/>
                <a:latin typeface="+mj-ea"/>
                <a:ea typeface="+mj-ea"/>
                <a:cs typeface="ＤＦＰ太丸ゴシック体"/>
              </a:rPr>
              <a:t>複数の仮想資源に分割</a:t>
            </a:r>
            <a:endParaRPr kumimoji="1" lang="ja-JP" altLang="en-US" sz="1400" dirty="0">
              <a:solidFill>
                <a:srgbClr val="FF6600"/>
              </a:solidFill>
              <a:effectLst/>
              <a:latin typeface="+mj-ea"/>
              <a:ea typeface="+mj-ea"/>
              <a:cs typeface="ＤＦＰ太丸ゴシック体"/>
            </a:endParaRPr>
          </a:p>
        </p:txBody>
      </p:sp>
      <p:sp>
        <p:nvSpPr>
          <p:cNvPr id="31" name="テキスト ボックス 30"/>
          <p:cNvSpPr txBox="1"/>
          <p:nvPr/>
        </p:nvSpPr>
        <p:spPr>
          <a:xfrm>
            <a:off x="3492217" y="4124250"/>
            <a:ext cx="2159566" cy="523220"/>
          </a:xfrm>
          <a:prstGeom prst="rect">
            <a:avLst/>
          </a:prstGeom>
          <a:noFill/>
          <a:effectLst/>
        </p:spPr>
        <p:txBody>
          <a:bodyPr wrap="none" rtlCol="0">
            <a:spAutoFit/>
          </a:bodyPr>
          <a:lstStyle/>
          <a:p>
            <a:pPr algn="ctr"/>
            <a:r>
              <a:rPr kumimoji="1" lang="ja-JP" altLang="en-US" sz="1400" dirty="0" smtClean="0">
                <a:solidFill>
                  <a:srgbClr val="FF6600"/>
                </a:solidFill>
                <a:effectLst/>
                <a:latin typeface="+mj-ea"/>
                <a:ea typeface="+mj-ea"/>
                <a:cs typeface="ＤＦＰ太丸ゴシック体"/>
              </a:rPr>
              <a:t>複数の物理資源を</a:t>
            </a:r>
            <a:endParaRPr kumimoji="1" lang="en-US" altLang="ja-JP" sz="1400" dirty="0" smtClean="0">
              <a:solidFill>
                <a:srgbClr val="FF6600"/>
              </a:solidFill>
              <a:effectLst/>
              <a:latin typeface="+mj-ea"/>
              <a:ea typeface="+mj-ea"/>
              <a:cs typeface="ＤＦＰ太丸ゴシック体"/>
            </a:endParaRPr>
          </a:p>
          <a:p>
            <a:pPr algn="ctr"/>
            <a:r>
              <a:rPr kumimoji="1" lang="ja-JP" altLang="en-US" sz="1400" dirty="0" smtClean="0">
                <a:solidFill>
                  <a:srgbClr val="FF6600"/>
                </a:solidFill>
                <a:effectLst/>
                <a:latin typeface="+mj-ea"/>
                <a:ea typeface="+mj-ea"/>
                <a:cs typeface="ＤＦＰ太丸ゴシック体"/>
              </a:rPr>
              <a:t>ひとつの仮想資源に分割</a:t>
            </a:r>
            <a:endParaRPr kumimoji="1" lang="ja-JP" altLang="en-US" sz="1400" dirty="0">
              <a:solidFill>
                <a:srgbClr val="FF6600"/>
              </a:solidFill>
              <a:effectLst/>
              <a:latin typeface="+mj-ea"/>
              <a:ea typeface="+mj-ea"/>
              <a:cs typeface="ＤＦＰ太丸ゴシック体"/>
            </a:endParaRPr>
          </a:p>
        </p:txBody>
      </p:sp>
      <p:sp>
        <p:nvSpPr>
          <p:cNvPr id="32" name="テキスト ボックス 31"/>
          <p:cNvSpPr txBox="1"/>
          <p:nvPr/>
        </p:nvSpPr>
        <p:spPr>
          <a:xfrm>
            <a:off x="5987082" y="4124250"/>
            <a:ext cx="2072603" cy="523220"/>
          </a:xfrm>
          <a:prstGeom prst="rect">
            <a:avLst/>
          </a:prstGeom>
          <a:noFill/>
          <a:effectLst/>
        </p:spPr>
        <p:txBody>
          <a:bodyPr wrap="none" rtlCol="0">
            <a:spAutoFit/>
          </a:bodyPr>
          <a:lstStyle/>
          <a:p>
            <a:pPr algn="ctr"/>
            <a:r>
              <a:rPr kumimoji="1" lang="ja-JP" altLang="en-US" sz="1400" dirty="0" smtClean="0">
                <a:solidFill>
                  <a:srgbClr val="FF6600"/>
                </a:solidFill>
                <a:effectLst/>
                <a:latin typeface="+mj-ea"/>
                <a:ea typeface="+mj-ea"/>
                <a:cs typeface="ＤＦＰ太丸ゴシック体"/>
              </a:rPr>
              <a:t>ある物理資源を</a:t>
            </a:r>
          </a:p>
          <a:p>
            <a:pPr algn="ctr"/>
            <a:r>
              <a:rPr kumimoji="1" lang="ja-JP" altLang="en-US" sz="1400" dirty="0" smtClean="0">
                <a:solidFill>
                  <a:srgbClr val="FF6600"/>
                </a:solidFill>
                <a:effectLst/>
                <a:latin typeface="+mj-ea"/>
                <a:ea typeface="+mj-ea"/>
                <a:cs typeface="ＤＦＰ太丸ゴシック体"/>
              </a:rPr>
              <a:t>異なる資源に見せかける</a:t>
            </a:r>
            <a:endParaRPr kumimoji="1" lang="en-US" altLang="ja-JP" sz="1400" dirty="0" smtClean="0">
              <a:solidFill>
                <a:srgbClr val="FF6600"/>
              </a:solidFill>
              <a:effectLst/>
              <a:latin typeface="+mj-ea"/>
              <a:ea typeface="+mj-ea"/>
              <a:cs typeface="ＤＦＰ太丸ゴシック体"/>
            </a:endParaRPr>
          </a:p>
        </p:txBody>
      </p:sp>
      <p:sp>
        <p:nvSpPr>
          <p:cNvPr id="2" name="タイトル 1"/>
          <p:cNvSpPr>
            <a:spLocks noGrp="1"/>
          </p:cNvSpPr>
          <p:nvPr>
            <p:ph type="title"/>
          </p:nvPr>
        </p:nvSpPr>
        <p:spPr/>
        <p:txBody>
          <a:bodyPr/>
          <a:lstStyle/>
          <a:p>
            <a:r>
              <a:rPr kumimoji="1" lang="ja-JP" altLang="en-US" dirty="0" smtClean="0">
                <a:effectLst/>
              </a:rPr>
              <a:t>仮想化の</a:t>
            </a:r>
            <a:r>
              <a:rPr kumimoji="1" lang="en-US" altLang="ja-JP" dirty="0" smtClean="0">
                <a:effectLst/>
              </a:rPr>
              <a:t>3</a:t>
            </a:r>
            <a:r>
              <a:rPr kumimoji="1" lang="ja-JP" altLang="en-US" dirty="0" smtClean="0">
                <a:effectLst/>
              </a:rPr>
              <a:t>つのタイプ</a:t>
            </a:r>
            <a:endParaRPr kumimoji="1" lang="ja-JP" altLang="en-US" dirty="0">
              <a:effectLst/>
            </a:endParaRPr>
          </a:p>
        </p:txBody>
      </p:sp>
    </p:spTree>
    <p:extLst>
      <p:ext uri="{BB962C8B-B14F-4D97-AF65-F5344CB8AC3E}">
        <p14:creationId xmlns:p14="http://schemas.microsoft.com/office/powerpoint/2010/main" val="25543821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図形グループ 11"/>
          <p:cNvGrpSpPr/>
          <p:nvPr/>
        </p:nvGrpSpPr>
        <p:grpSpPr>
          <a:xfrm>
            <a:off x="381000" y="838200"/>
            <a:ext cx="8458200" cy="3352800"/>
            <a:chOff x="381000" y="838200"/>
            <a:chExt cx="8458200" cy="3352800"/>
          </a:xfrm>
        </p:grpSpPr>
        <p:sp>
          <p:nvSpPr>
            <p:cNvPr id="10" name="正方形/長方形 9"/>
            <p:cNvSpPr/>
            <p:nvPr/>
          </p:nvSpPr>
          <p:spPr bwMode="auto">
            <a:xfrm>
              <a:off x="381000" y="838200"/>
              <a:ext cx="8458200" cy="3352800"/>
            </a:xfrm>
            <a:prstGeom prst="rect">
              <a:avLst/>
            </a:prstGeom>
            <a:solidFill>
              <a:schemeClr val="accent6">
                <a:lumMod val="20000"/>
                <a:lumOff val="80000"/>
                <a:alpha val="90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ホームベース 5"/>
            <p:cNvSpPr/>
            <p:nvPr/>
          </p:nvSpPr>
          <p:spPr bwMode="auto">
            <a:xfrm>
              <a:off x="51054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 name="ホームベース 6"/>
            <p:cNvSpPr/>
            <p:nvPr/>
          </p:nvSpPr>
          <p:spPr bwMode="auto">
            <a:xfrm>
              <a:off x="48768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 name="ホームベース 7"/>
            <p:cNvSpPr/>
            <p:nvPr/>
          </p:nvSpPr>
          <p:spPr bwMode="auto">
            <a:xfrm>
              <a:off x="46482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 name="ホームベース 29"/>
            <p:cNvSpPr/>
            <p:nvPr/>
          </p:nvSpPr>
          <p:spPr bwMode="auto">
            <a:xfrm>
              <a:off x="44196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ホームベース 30"/>
            <p:cNvSpPr/>
            <p:nvPr/>
          </p:nvSpPr>
          <p:spPr bwMode="auto">
            <a:xfrm>
              <a:off x="41910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ホームベース 31"/>
            <p:cNvSpPr/>
            <p:nvPr/>
          </p:nvSpPr>
          <p:spPr bwMode="auto">
            <a:xfrm>
              <a:off x="39624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3" name="ホームベース 32"/>
            <p:cNvSpPr/>
            <p:nvPr/>
          </p:nvSpPr>
          <p:spPr bwMode="auto">
            <a:xfrm>
              <a:off x="37338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ホームベース 33"/>
            <p:cNvSpPr/>
            <p:nvPr/>
          </p:nvSpPr>
          <p:spPr bwMode="auto">
            <a:xfrm>
              <a:off x="35052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ホームベース 34"/>
            <p:cNvSpPr/>
            <p:nvPr/>
          </p:nvSpPr>
          <p:spPr bwMode="auto">
            <a:xfrm>
              <a:off x="32766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ホームベース 35"/>
            <p:cNvSpPr/>
            <p:nvPr/>
          </p:nvSpPr>
          <p:spPr bwMode="auto">
            <a:xfrm>
              <a:off x="30480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ホームベース 36"/>
            <p:cNvSpPr/>
            <p:nvPr/>
          </p:nvSpPr>
          <p:spPr bwMode="auto">
            <a:xfrm>
              <a:off x="28194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ホームベース 37"/>
            <p:cNvSpPr/>
            <p:nvPr/>
          </p:nvSpPr>
          <p:spPr bwMode="auto">
            <a:xfrm>
              <a:off x="25908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ホームベース 38"/>
            <p:cNvSpPr/>
            <p:nvPr/>
          </p:nvSpPr>
          <p:spPr bwMode="auto">
            <a:xfrm>
              <a:off x="23622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0" name="ホームベース 39"/>
            <p:cNvSpPr/>
            <p:nvPr/>
          </p:nvSpPr>
          <p:spPr bwMode="auto">
            <a:xfrm>
              <a:off x="21336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ホームベース 40"/>
            <p:cNvSpPr/>
            <p:nvPr/>
          </p:nvSpPr>
          <p:spPr bwMode="auto">
            <a:xfrm>
              <a:off x="19050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2" name="ホームベース 41"/>
            <p:cNvSpPr/>
            <p:nvPr/>
          </p:nvSpPr>
          <p:spPr bwMode="auto">
            <a:xfrm>
              <a:off x="16764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ホームベース 42"/>
            <p:cNvSpPr/>
            <p:nvPr/>
          </p:nvSpPr>
          <p:spPr bwMode="auto">
            <a:xfrm>
              <a:off x="14478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ホームベース 43"/>
            <p:cNvSpPr/>
            <p:nvPr/>
          </p:nvSpPr>
          <p:spPr bwMode="auto">
            <a:xfrm>
              <a:off x="12192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ホームベース 44"/>
            <p:cNvSpPr/>
            <p:nvPr/>
          </p:nvSpPr>
          <p:spPr bwMode="auto">
            <a:xfrm>
              <a:off x="9906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6" name="ホームベース 45"/>
            <p:cNvSpPr/>
            <p:nvPr/>
          </p:nvSpPr>
          <p:spPr bwMode="auto">
            <a:xfrm>
              <a:off x="7620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7" name="ホームベース 46"/>
            <p:cNvSpPr/>
            <p:nvPr/>
          </p:nvSpPr>
          <p:spPr bwMode="auto">
            <a:xfrm>
              <a:off x="5334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57" name="図形グループ 56"/>
            <p:cNvGrpSpPr/>
            <p:nvPr/>
          </p:nvGrpSpPr>
          <p:grpSpPr>
            <a:xfrm>
              <a:off x="1143000" y="1066800"/>
              <a:ext cx="304800" cy="609600"/>
              <a:chOff x="2057400" y="5105400"/>
              <a:chExt cx="304800" cy="609600"/>
            </a:xfrm>
          </p:grpSpPr>
          <p:sp>
            <p:nvSpPr>
              <p:cNvPr id="58" name="円/楕円 57"/>
              <p:cNvSpPr/>
              <p:nvPr/>
            </p:nvSpPr>
            <p:spPr bwMode="auto">
              <a:xfrm>
                <a:off x="20574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フローチャート: 論理積ゲート 58"/>
              <p:cNvSpPr/>
              <p:nvPr/>
            </p:nvSpPr>
            <p:spPr bwMode="auto">
              <a:xfrm rot="16200000">
                <a:off x="20574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60" name="図形グループ 59"/>
            <p:cNvGrpSpPr/>
            <p:nvPr/>
          </p:nvGrpSpPr>
          <p:grpSpPr>
            <a:xfrm>
              <a:off x="2895600" y="1066800"/>
              <a:ext cx="304800" cy="609600"/>
              <a:chOff x="3733800" y="5105400"/>
              <a:chExt cx="304800" cy="609600"/>
            </a:xfrm>
          </p:grpSpPr>
          <p:sp>
            <p:nvSpPr>
              <p:cNvPr id="61" name="円/楕円 60"/>
              <p:cNvSpPr/>
              <p:nvPr/>
            </p:nvSpPr>
            <p:spPr bwMode="auto">
              <a:xfrm>
                <a:off x="37338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2" name="フローチャート: 論理積ゲート 61"/>
              <p:cNvSpPr/>
              <p:nvPr/>
            </p:nvSpPr>
            <p:spPr bwMode="auto">
              <a:xfrm rot="16200000">
                <a:off x="37338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63" name="図形グループ 62"/>
            <p:cNvGrpSpPr/>
            <p:nvPr/>
          </p:nvGrpSpPr>
          <p:grpSpPr>
            <a:xfrm>
              <a:off x="4495800" y="1066800"/>
              <a:ext cx="304800" cy="609600"/>
              <a:chOff x="5334000" y="5105400"/>
              <a:chExt cx="304800" cy="609600"/>
            </a:xfrm>
          </p:grpSpPr>
          <p:sp>
            <p:nvSpPr>
              <p:cNvPr id="64" name="円/楕円 63"/>
              <p:cNvSpPr/>
              <p:nvPr/>
            </p:nvSpPr>
            <p:spPr bwMode="auto">
              <a:xfrm>
                <a:off x="53340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フローチャート: 論理積ゲート 64"/>
              <p:cNvSpPr/>
              <p:nvPr/>
            </p:nvSpPr>
            <p:spPr bwMode="auto">
              <a:xfrm rot="16200000">
                <a:off x="53340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cxnSp>
          <p:nvCxnSpPr>
            <p:cNvPr id="82" name="直線矢印コネクタ 81"/>
            <p:cNvCxnSpPr>
              <a:stCxn id="47" idx="0"/>
              <a:endCxn id="59" idx="1"/>
            </p:cNvCxnSpPr>
            <p:nvPr/>
          </p:nvCxnSpPr>
          <p:spPr bwMode="auto">
            <a:xfrm flipV="1">
              <a:off x="647700" y="1676400"/>
              <a:ext cx="6477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直線矢印コネクタ 82"/>
            <p:cNvCxnSpPr>
              <a:stCxn id="46" idx="0"/>
              <a:endCxn id="62" idx="1"/>
            </p:cNvCxnSpPr>
            <p:nvPr/>
          </p:nvCxnSpPr>
          <p:spPr bwMode="auto">
            <a:xfrm flipV="1">
              <a:off x="876300" y="1676400"/>
              <a:ext cx="21717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直線矢印コネクタ 83"/>
            <p:cNvCxnSpPr>
              <a:stCxn id="45" idx="0"/>
              <a:endCxn id="65" idx="1"/>
            </p:cNvCxnSpPr>
            <p:nvPr/>
          </p:nvCxnSpPr>
          <p:spPr bwMode="auto">
            <a:xfrm flipV="1">
              <a:off x="1104900" y="1676400"/>
              <a:ext cx="35433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直線矢印コネクタ 92"/>
            <p:cNvCxnSpPr>
              <a:stCxn id="41" idx="0"/>
              <a:endCxn id="59" idx="1"/>
            </p:cNvCxnSpPr>
            <p:nvPr/>
          </p:nvCxnSpPr>
          <p:spPr bwMode="auto">
            <a:xfrm flipH="1" flipV="1">
              <a:off x="1295400" y="1676400"/>
              <a:ext cx="7239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直線矢印コネクタ 93"/>
            <p:cNvCxnSpPr>
              <a:stCxn id="43" idx="0"/>
              <a:endCxn id="62" idx="1"/>
            </p:cNvCxnSpPr>
            <p:nvPr/>
          </p:nvCxnSpPr>
          <p:spPr bwMode="auto">
            <a:xfrm flipV="1">
              <a:off x="1562100" y="1676400"/>
              <a:ext cx="14859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直線矢印コネクタ 94"/>
            <p:cNvCxnSpPr>
              <a:stCxn id="42" idx="0"/>
              <a:endCxn id="65" idx="1"/>
            </p:cNvCxnSpPr>
            <p:nvPr/>
          </p:nvCxnSpPr>
          <p:spPr bwMode="auto">
            <a:xfrm flipV="1">
              <a:off x="1790700" y="1676400"/>
              <a:ext cx="28575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直線矢印コネクタ 105"/>
            <p:cNvCxnSpPr>
              <a:stCxn id="44" idx="0"/>
              <a:endCxn id="59" idx="1"/>
            </p:cNvCxnSpPr>
            <p:nvPr/>
          </p:nvCxnSpPr>
          <p:spPr bwMode="auto">
            <a:xfrm flipH="1" flipV="1">
              <a:off x="1295400" y="1676400"/>
              <a:ext cx="381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直線矢印コネクタ 106"/>
            <p:cNvCxnSpPr>
              <a:stCxn id="43" idx="0"/>
              <a:endCxn id="62" idx="1"/>
            </p:cNvCxnSpPr>
            <p:nvPr/>
          </p:nvCxnSpPr>
          <p:spPr bwMode="auto">
            <a:xfrm flipV="1">
              <a:off x="1562100" y="1676400"/>
              <a:ext cx="14859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直線矢印コネクタ 107"/>
            <p:cNvCxnSpPr>
              <a:stCxn id="42" idx="0"/>
              <a:endCxn id="65" idx="1"/>
            </p:cNvCxnSpPr>
            <p:nvPr/>
          </p:nvCxnSpPr>
          <p:spPr bwMode="auto">
            <a:xfrm flipV="1">
              <a:off x="1790700" y="1676400"/>
              <a:ext cx="28575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直線矢印コネクタ 108"/>
            <p:cNvCxnSpPr>
              <a:stCxn id="38" idx="0"/>
              <a:endCxn id="59" idx="1"/>
            </p:cNvCxnSpPr>
            <p:nvPr/>
          </p:nvCxnSpPr>
          <p:spPr bwMode="auto">
            <a:xfrm flipH="1" flipV="1">
              <a:off x="1295400" y="1676400"/>
              <a:ext cx="14097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直線矢印コネクタ 109"/>
            <p:cNvCxnSpPr>
              <a:stCxn id="40" idx="0"/>
              <a:endCxn id="62" idx="1"/>
            </p:cNvCxnSpPr>
            <p:nvPr/>
          </p:nvCxnSpPr>
          <p:spPr bwMode="auto">
            <a:xfrm flipV="1">
              <a:off x="2247900" y="1676400"/>
              <a:ext cx="8001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直線矢印コネクタ 110"/>
            <p:cNvCxnSpPr>
              <a:stCxn id="39" idx="0"/>
              <a:endCxn id="65" idx="1"/>
            </p:cNvCxnSpPr>
            <p:nvPr/>
          </p:nvCxnSpPr>
          <p:spPr bwMode="auto">
            <a:xfrm flipV="1">
              <a:off x="2476500" y="1676400"/>
              <a:ext cx="21717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直線矢印コネクタ 137"/>
            <p:cNvCxnSpPr>
              <a:stCxn id="36" idx="0"/>
              <a:endCxn id="65" idx="1"/>
            </p:cNvCxnSpPr>
            <p:nvPr/>
          </p:nvCxnSpPr>
          <p:spPr bwMode="auto">
            <a:xfrm flipV="1">
              <a:off x="3162300" y="1676400"/>
              <a:ext cx="14859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直線矢印コネクタ 140"/>
            <p:cNvCxnSpPr>
              <a:stCxn id="33" idx="0"/>
              <a:endCxn id="65" idx="1"/>
            </p:cNvCxnSpPr>
            <p:nvPr/>
          </p:nvCxnSpPr>
          <p:spPr bwMode="auto">
            <a:xfrm flipV="1">
              <a:off x="3848100" y="1676400"/>
              <a:ext cx="8001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直線矢印コネクタ 143"/>
            <p:cNvCxnSpPr>
              <a:stCxn id="30" idx="0"/>
              <a:endCxn id="65" idx="1"/>
            </p:cNvCxnSpPr>
            <p:nvPr/>
          </p:nvCxnSpPr>
          <p:spPr bwMode="auto">
            <a:xfrm flipV="1">
              <a:off x="4533900" y="1676400"/>
              <a:ext cx="1143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直線矢印コネクタ 144"/>
            <p:cNvCxnSpPr>
              <a:stCxn id="6" idx="0"/>
              <a:endCxn id="65" idx="1"/>
            </p:cNvCxnSpPr>
            <p:nvPr/>
          </p:nvCxnSpPr>
          <p:spPr bwMode="auto">
            <a:xfrm flipH="1" flipV="1">
              <a:off x="4648200" y="1676400"/>
              <a:ext cx="5715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直線矢印コネクタ 149"/>
            <p:cNvCxnSpPr>
              <a:stCxn id="37" idx="0"/>
              <a:endCxn id="62" idx="1"/>
            </p:cNvCxnSpPr>
            <p:nvPr/>
          </p:nvCxnSpPr>
          <p:spPr bwMode="auto">
            <a:xfrm flipV="1">
              <a:off x="2933700" y="1676400"/>
              <a:ext cx="1143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直線矢印コネクタ 150"/>
            <p:cNvCxnSpPr>
              <a:stCxn id="34" idx="0"/>
              <a:endCxn id="62" idx="1"/>
            </p:cNvCxnSpPr>
            <p:nvPr/>
          </p:nvCxnSpPr>
          <p:spPr bwMode="auto">
            <a:xfrm flipH="1" flipV="1">
              <a:off x="3048000" y="1676400"/>
              <a:ext cx="5715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直線矢印コネクタ 151"/>
            <p:cNvCxnSpPr>
              <a:stCxn id="31" idx="0"/>
              <a:endCxn id="62" idx="1"/>
            </p:cNvCxnSpPr>
            <p:nvPr/>
          </p:nvCxnSpPr>
          <p:spPr bwMode="auto">
            <a:xfrm flipH="1" flipV="1">
              <a:off x="3048000" y="1676400"/>
              <a:ext cx="12573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直線矢印コネクタ 158"/>
            <p:cNvCxnSpPr>
              <a:stCxn id="7" idx="0"/>
              <a:endCxn id="62" idx="1"/>
            </p:cNvCxnSpPr>
            <p:nvPr/>
          </p:nvCxnSpPr>
          <p:spPr bwMode="auto">
            <a:xfrm flipH="1" flipV="1">
              <a:off x="3048000" y="1676400"/>
              <a:ext cx="19431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直線矢印コネクタ 162"/>
            <p:cNvCxnSpPr>
              <a:stCxn id="32" idx="0"/>
              <a:endCxn id="59" idx="1"/>
            </p:cNvCxnSpPr>
            <p:nvPr/>
          </p:nvCxnSpPr>
          <p:spPr bwMode="auto">
            <a:xfrm flipH="1" flipV="1">
              <a:off x="1295400" y="1676400"/>
              <a:ext cx="27813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直線矢印コネクタ 163"/>
            <p:cNvCxnSpPr>
              <a:stCxn id="35" idx="0"/>
              <a:endCxn id="59" idx="1"/>
            </p:cNvCxnSpPr>
            <p:nvPr/>
          </p:nvCxnSpPr>
          <p:spPr bwMode="auto">
            <a:xfrm flipH="1" flipV="1">
              <a:off x="1295400" y="1676400"/>
              <a:ext cx="20955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直線矢印コネクタ 164"/>
            <p:cNvCxnSpPr>
              <a:stCxn id="8" idx="0"/>
              <a:endCxn id="59" idx="1"/>
            </p:cNvCxnSpPr>
            <p:nvPr/>
          </p:nvCxnSpPr>
          <p:spPr bwMode="auto">
            <a:xfrm flipH="1" flipV="1">
              <a:off x="1295400" y="1676400"/>
              <a:ext cx="34671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テキスト ボックス 1"/>
            <p:cNvSpPr txBox="1"/>
            <p:nvPr/>
          </p:nvSpPr>
          <p:spPr>
            <a:xfrm>
              <a:off x="5715000" y="3200400"/>
              <a:ext cx="3020090" cy="634020"/>
            </a:xfrm>
            <a:prstGeom prst="rect">
              <a:avLst/>
            </a:prstGeom>
            <a:noFill/>
          </p:spPr>
          <p:txBody>
            <a:bodyPr wrap="none" rtlCol="0">
              <a:spAutoFit/>
            </a:bodyPr>
            <a:lstStyle/>
            <a:p>
              <a:r>
                <a:rPr kumimoji="1" lang="ja-JP" altLang="en-US" sz="1600" dirty="0" smtClean="0">
                  <a:solidFill>
                    <a:srgbClr val="0000FF"/>
                  </a:solidFill>
                  <a:latin typeface="ＤＦＰ太丸ゴシック体"/>
                  <a:ea typeface="ＤＦＰ太丸ゴシック体"/>
                  <a:cs typeface="ＤＦＰ太丸ゴシック体"/>
                </a:rPr>
                <a:t>タイムシェア（</a:t>
              </a:r>
              <a:r>
                <a:rPr kumimoji="1" lang="en-US" altLang="ja-JP" sz="1600" dirty="0" smtClean="0">
                  <a:solidFill>
                    <a:srgbClr val="0000FF"/>
                  </a:solidFill>
                  <a:latin typeface="ＤＦＰ太丸ゴシック体"/>
                  <a:ea typeface="ＤＦＰ太丸ゴシック体"/>
                  <a:cs typeface="ＤＦＰ太丸ゴシック体"/>
                </a:rPr>
                <a:t>Time Share</a:t>
              </a:r>
              <a:r>
                <a:rPr kumimoji="1" lang="ja-JP" altLang="en-US" sz="1600" dirty="0" smtClean="0">
                  <a:solidFill>
                    <a:srgbClr val="0000FF"/>
                  </a:solidFill>
                  <a:latin typeface="ＤＦＰ太丸ゴシック体"/>
                  <a:ea typeface="ＤＦＰ太丸ゴシック体"/>
                  <a:cs typeface="ＤＦＰ太丸ゴシック体"/>
                </a:rPr>
                <a:t>）</a:t>
              </a:r>
              <a:endParaRPr kumimoji="1" lang="en-US" altLang="ja-JP" sz="1600" dirty="0" smtClean="0">
                <a:solidFill>
                  <a:srgbClr val="0000FF"/>
                </a:solidFill>
                <a:latin typeface="ＤＦＰ太丸ゴシック体"/>
                <a:ea typeface="ＤＦＰ太丸ゴシック体"/>
                <a:cs typeface="ＤＦＰ太丸ゴシック体"/>
              </a:endParaRPr>
            </a:p>
            <a:p>
              <a:r>
                <a:rPr kumimoji="1" lang="ja-JP" altLang="en-US" sz="1600" dirty="0" smtClean="0">
                  <a:solidFill>
                    <a:srgbClr val="0000FF"/>
                  </a:solidFill>
                  <a:latin typeface="ＤＦＰ太丸ゴシック体"/>
                  <a:ea typeface="ＤＦＰ太丸ゴシック体"/>
                  <a:cs typeface="ＤＦＰ太丸ゴシック体"/>
                </a:rPr>
                <a:t>モニター（</a:t>
              </a:r>
              <a:r>
                <a:rPr kumimoji="1" lang="en-US" altLang="ja-JP" sz="1600" dirty="0" smtClean="0">
                  <a:solidFill>
                    <a:srgbClr val="0000FF"/>
                  </a:solidFill>
                  <a:latin typeface="ＤＦＰ太丸ゴシック体"/>
                  <a:ea typeface="ＤＦＰ太丸ゴシック体"/>
                  <a:cs typeface="ＤＦＰ太丸ゴシック体"/>
                </a:rPr>
                <a:t>Monitor</a:t>
              </a:r>
              <a:r>
                <a:rPr kumimoji="1" lang="ja-JP" altLang="en-US" sz="1600" dirty="0" smtClean="0">
                  <a:solidFill>
                    <a:srgbClr val="0000FF"/>
                  </a:solidFill>
                  <a:latin typeface="ＤＦＰ太丸ゴシック体"/>
                  <a:ea typeface="ＤＦＰ太丸ゴシック体"/>
                  <a:cs typeface="ＤＦＰ太丸ゴシック体"/>
                </a:rPr>
                <a:t>）</a:t>
              </a:r>
              <a:endParaRPr kumimoji="1" lang="ja-JP" altLang="en-US" sz="1600" dirty="0">
                <a:solidFill>
                  <a:srgbClr val="0000FF"/>
                </a:solidFill>
                <a:latin typeface="ＤＦＰ太丸ゴシック体"/>
                <a:ea typeface="ＤＦＰ太丸ゴシック体"/>
                <a:cs typeface="ＤＦＰ太丸ゴシック体"/>
              </a:endParaRPr>
            </a:p>
          </p:txBody>
        </p:sp>
        <p:sp>
          <p:nvSpPr>
            <p:cNvPr id="9" name="角丸四角形吹き出し 8"/>
            <p:cNvSpPr/>
            <p:nvPr/>
          </p:nvSpPr>
          <p:spPr bwMode="auto">
            <a:xfrm>
              <a:off x="5867400" y="1066800"/>
              <a:ext cx="2667000" cy="762000"/>
            </a:xfrm>
            <a:prstGeom prst="wedgeRoundRectCallout">
              <a:avLst>
                <a:gd name="adj1" fmla="val -76547"/>
                <a:gd name="adj2" fmla="val -13055"/>
                <a:gd name="adj3" fmla="val 16667"/>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smtClean="0">
                  <a:ln>
                    <a:noFill/>
                  </a:ln>
                  <a:solidFill>
                    <a:srgbClr val="000090"/>
                  </a:solidFill>
                  <a:effectLst/>
                  <a:latin typeface="HG丸ｺﾞｼｯｸM-PRO"/>
                  <a:ea typeface="HG丸ｺﾞｼｯｸM-PRO"/>
                  <a:cs typeface="HG丸ｺﾞｼｯｸM-PRO"/>
                </a:rPr>
                <a:t>“</a:t>
              </a:r>
              <a:r>
                <a:rPr kumimoji="0" lang="ja-JP" altLang="en-US" sz="1800" b="0" i="0" u="none" strike="noStrike" cap="none" normalizeH="0" baseline="0" dirty="0" smtClean="0">
                  <a:ln>
                    <a:noFill/>
                  </a:ln>
                  <a:solidFill>
                    <a:srgbClr val="000090"/>
                  </a:solidFill>
                  <a:effectLst/>
                  <a:latin typeface="HG丸ｺﾞｼｯｸM-PRO"/>
                  <a:ea typeface="HG丸ｺﾞｼｯｸM-PRO"/>
                  <a:cs typeface="HG丸ｺﾞｼｯｸM-PRO"/>
                </a:rPr>
                <a:t>見かけ上</a:t>
              </a:r>
              <a:r>
                <a:rPr kumimoji="0" lang="en-US" altLang="ja-JP" sz="1800" b="0" i="0" u="none" strike="noStrike" cap="none" normalizeH="0" baseline="0" dirty="0" smtClean="0">
                  <a:ln>
                    <a:noFill/>
                  </a:ln>
                  <a:solidFill>
                    <a:srgbClr val="000090"/>
                  </a:solidFill>
                  <a:effectLst/>
                  <a:latin typeface="HG丸ｺﾞｼｯｸM-PRO"/>
                  <a:ea typeface="HG丸ｺﾞｼｯｸM-PRO"/>
                  <a:cs typeface="HG丸ｺﾞｼｯｸM-PRO"/>
                </a:rPr>
                <a:t>”</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rgbClr val="000090"/>
                  </a:solidFill>
                  <a:effectLst/>
                  <a:latin typeface="HG丸ｺﾞｼｯｸM-PRO"/>
                  <a:ea typeface="HG丸ｺﾞｼｯｸM-PRO"/>
                  <a:cs typeface="HG丸ｺﾞｼｯｸM-PRO"/>
                </a:rPr>
                <a:t>同時使用できる</a:t>
              </a:r>
            </a:p>
          </p:txBody>
        </p:sp>
      </p:grpSp>
      <p:sp>
        <p:nvSpPr>
          <p:cNvPr id="11" name="タイトル 10"/>
          <p:cNvSpPr>
            <a:spLocks noGrp="1"/>
          </p:cNvSpPr>
          <p:nvPr>
            <p:ph type="title"/>
          </p:nvPr>
        </p:nvSpPr>
        <p:spPr>
          <a:xfrm>
            <a:off x="152400" y="152400"/>
            <a:ext cx="8991600" cy="533400"/>
          </a:xfrm>
        </p:spPr>
        <p:txBody>
          <a:bodyPr/>
          <a:lstStyle/>
          <a:p>
            <a:r>
              <a:rPr kumimoji="1" lang="ja-JP" altLang="en-US" dirty="0" smtClean="0">
                <a:effectLst/>
              </a:rPr>
              <a:t>仮想化の誕生</a:t>
            </a:r>
            <a:r>
              <a:rPr kumimoji="1" lang="en-US" altLang="ja-JP" dirty="0" smtClean="0">
                <a:effectLst/>
              </a:rPr>
              <a:t>(1)</a:t>
            </a:r>
            <a:r>
              <a:rPr kumimoji="1" lang="ja-JP" altLang="en-US" dirty="0" smtClean="0">
                <a:effectLst/>
              </a:rPr>
              <a:t>　</a:t>
            </a:r>
            <a:r>
              <a:rPr kumimoji="1" lang="ja-JP" altLang="en-US" sz="2800" dirty="0" smtClean="0">
                <a:effectLst/>
              </a:rPr>
              <a:t>コンピューターを共同利用する技術</a:t>
            </a:r>
            <a:endParaRPr kumimoji="1" lang="ja-JP" altLang="en-US" sz="2800" dirty="0">
              <a:effectLst/>
            </a:endParaRPr>
          </a:p>
        </p:txBody>
      </p:sp>
      <p:grpSp>
        <p:nvGrpSpPr>
          <p:cNvPr id="14" name="図形グループ 13"/>
          <p:cNvGrpSpPr/>
          <p:nvPr/>
        </p:nvGrpSpPr>
        <p:grpSpPr>
          <a:xfrm>
            <a:off x="381000" y="3962400"/>
            <a:ext cx="8458200" cy="2438400"/>
            <a:chOff x="381000" y="3962400"/>
            <a:chExt cx="8458200" cy="2438400"/>
          </a:xfrm>
        </p:grpSpPr>
        <p:sp>
          <p:nvSpPr>
            <p:cNvPr id="76" name="正方形/長方形 75"/>
            <p:cNvSpPr/>
            <p:nvPr/>
          </p:nvSpPr>
          <p:spPr bwMode="auto">
            <a:xfrm>
              <a:off x="381000" y="4191000"/>
              <a:ext cx="8458200" cy="2209800"/>
            </a:xfrm>
            <a:prstGeom prst="rect">
              <a:avLst/>
            </a:prstGeom>
            <a:solidFill>
              <a:srgbClr val="FFFF99">
                <a:alpha val="85000"/>
              </a:srgb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 name="ホームベース 2"/>
            <p:cNvSpPr/>
            <p:nvPr/>
          </p:nvSpPr>
          <p:spPr bwMode="auto">
            <a:xfrm>
              <a:off x="3733800" y="4572000"/>
              <a:ext cx="18288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 name="ホームベース 3"/>
            <p:cNvSpPr/>
            <p:nvPr/>
          </p:nvSpPr>
          <p:spPr bwMode="auto">
            <a:xfrm>
              <a:off x="2133600" y="4572000"/>
              <a:ext cx="18288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 name="ホームベース 4"/>
            <p:cNvSpPr/>
            <p:nvPr/>
          </p:nvSpPr>
          <p:spPr bwMode="auto">
            <a:xfrm>
              <a:off x="533400" y="4572000"/>
              <a:ext cx="18288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56" name="図形グループ 55"/>
            <p:cNvGrpSpPr/>
            <p:nvPr/>
          </p:nvGrpSpPr>
          <p:grpSpPr>
            <a:xfrm>
              <a:off x="1143000" y="5562600"/>
              <a:ext cx="304800" cy="609600"/>
              <a:chOff x="2057400" y="5105400"/>
              <a:chExt cx="304800" cy="609600"/>
            </a:xfrm>
          </p:grpSpPr>
          <p:sp>
            <p:nvSpPr>
              <p:cNvPr id="48" name="円/楕円 47"/>
              <p:cNvSpPr/>
              <p:nvPr/>
            </p:nvSpPr>
            <p:spPr bwMode="auto">
              <a:xfrm>
                <a:off x="20574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9" name="フローチャート: 論理積ゲート 48"/>
              <p:cNvSpPr/>
              <p:nvPr/>
            </p:nvSpPr>
            <p:spPr bwMode="auto">
              <a:xfrm rot="16200000">
                <a:off x="20574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55" name="図形グループ 54"/>
            <p:cNvGrpSpPr/>
            <p:nvPr/>
          </p:nvGrpSpPr>
          <p:grpSpPr>
            <a:xfrm>
              <a:off x="2895600" y="5562600"/>
              <a:ext cx="304800" cy="609600"/>
              <a:chOff x="3733800" y="5105400"/>
              <a:chExt cx="304800" cy="609600"/>
            </a:xfrm>
          </p:grpSpPr>
          <p:sp>
            <p:nvSpPr>
              <p:cNvPr id="50" name="円/楕円 49"/>
              <p:cNvSpPr/>
              <p:nvPr/>
            </p:nvSpPr>
            <p:spPr bwMode="auto">
              <a:xfrm>
                <a:off x="37338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1" name="フローチャート: 論理積ゲート 50"/>
              <p:cNvSpPr/>
              <p:nvPr/>
            </p:nvSpPr>
            <p:spPr bwMode="auto">
              <a:xfrm rot="16200000">
                <a:off x="37338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54" name="図形グループ 53"/>
            <p:cNvGrpSpPr/>
            <p:nvPr/>
          </p:nvGrpSpPr>
          <p:grpSpPr>
            <a:xfrm>
              <a:off x="4495800" y="5562600"/>
              <a:ext cx="304800" cy="609600"/>
              <a:chOff x="5334000" y="5105400"/>
              <a:chExt cx="304800" cy="609600"/>
            </a:xfrm>
          </p:grpSpPr>
          <p:sp>
            <p:nvSpPr>
              <p:cNvPr id="52" name="円/楕円 51"/>
              <p:cNvSpPr/>
              <p:nvPr/>
            </p:nvSpPr>
            <p:spPr bwMode="auto">
              <a:xfrm>
                <a:off x="53340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3" name="フローチャート: 論理積ゲート 52"/>
              <p:cNvSpPr/>
              <p:nvPr/>
            </p:nvSpPr>
            <p:spPr bwMode="auto">
              <a:xfrm rot="16200000">
                <a:off x="53340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cxnSp>
          <p:nvCxnSpPr>
            <p:cNvPr id="67" name="直線矢印コネクタ 66"/>
            <p:cNvCxnSpPr>
              <a:endCxn id="48" idx="0"/>
            </p:cNvCxnSpPr>
            <p:nvPr/>
          </p:nvCxnSpPr>
          <p:spPr bwMode="auto">
            <a:xfrm>
              <a:off x="1295400" y="5029200"/>
              <a:ext cx="0" cy="533400"/>
            </a:xfrm>
            <a:prstGeom prst="straightConnector1">
              <a:avLst/>
            </a:prstGeom>
            <a:solidFill>
              <a:schemeClr val="bg1"/>
            </a:solidFill>
            <a:ln w="76200" cap="flat" cmpd="sng" algn="ctr">
              <a:solidFill>
                <a:srgbClr val="FF99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直線矢印コネクタ 71"/>
            <p:cNvCxnSpPr>
              <a:endCxn id="50" idx="0"/>
            </p:cNvCxnSpPr>
            <p:nvPr/>
          </p:nvCxnSpPr>
          <p:spPr bwMode="auto">
            <a:xfrm>
              <a:off x="3048000" y="5029200"/>
              <a:ext cx="0" cy="533400"/>
            </a:xfrm>
            <a:prstGeom prst="straightConnector1">
              <a:avLst/>
            </a:prstGeom>
            <a:solidFill>
              <a:schemeClr val="bg1"/>
            </a:solidFill>
            <a:ln w="76200" cap="flat" cmpd="sng" algn="ctr">
              <a:solidFill>
                <a:srgbClr val="00FF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線矢印コネクタ 74"/>
            <p:cNvCxnSpPr>
              <a:endCxn id="52" idx="0"/>
            </p:cNvCxnSpPr>
            <p:nvPr/>
          </p:nvCxnSpPr>
          <p:spPr bwMode="auto">
            <a:xfrm>
              <a:off x="4648200" y="5029200"/>
              <a:ext cx="0" cy="533400"/>
            </a:xfrm>
            <a:prstGeom prst="straightConnector1">
              <a:avLst/>
            </a:prstGeom>
            <a:solidFill>
              <a:schemeClr val="bg1"/>
            </a:solidFill>
            <a:ln w="76200" cap="flat" cmpd="sng" algn="ctr">
              <a:solidFill>
                <a:srgbClr val="00CCFF"/>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8" name="正方形/長方形 177"/>
            <p:cNvSpPr/>
            <p:nvPr/>
          </p:nvSpPr>
          <p:spPr bwMode="auto">
            <a:xfrm>
              <a:off x="533400" y="3962400"/>
              <a:ext cx="50292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高価なコンピューター（物理資源）</a:t>
              </a:r>
            </a:p>
          </p:txBody>
        </p:sp>
        <p:sp>
          <p:nvSpPr>
            <p:cNvPr id="73" name="テキスト ボックス 72"/>
            <p:cNvSpPr txBox="1"/>
            <p:nvPr/>
          </p:nvSpPr>
          <p:spPr>
            <a:xfrm>
              <a:off x="6096000" y="4648200"/>
              <a:ext cx="2271125" cy="400110"/>
            </a:xfrm>
            <a:prstGeom prst="rect">
              <a:avLst/>
            </a:prstGeom>
            <a:noFill/>
          </p:spPr>
          <p:txBody>
            <a:bodyPr wrap="none" rtlCol="0">
              <a:spAutoFit/>
            </a:bodyPr>
            <a:lstStyle/>
            <a:p>
              <a:r>
                <a:rPr kumimoji="1" lang="ja-JP" altLang="en-US" sz="2000" dirty="0" smtClean="0">
                  <a:solidFill>
                    <a:srgbClr val="000090"/>
                  </a:solidFill>
                  <a:latin typeface="ＤＦＰ太丸ゴシック体"/>
                  <a:ea typeface="ＤＦＰ太丸ゴシック体"/>
                  <a:cs typeface="ＤＦＰ太丸ゴシック体"/>
                </a:rPr>
                <a:t>バッチ（</a:t>
              </a:r>
              <a:r>
                <a:rPr kumimoji="1" lang="en-US" altLang="ja-JP" sz="2000" dirty="0" smtClean="0">
                  <a:solidFill>
                    <a:srgbClr val="000090"/>
                  </a:solidFill>
                  <a:latin typeface="ＤＦＰ太丸ゴシック体"/>
                  <a:ea typeface="ＤＦＰ太丸ゴシック体"/>
                  <a:cs typeface="ＤＦＰ太丸ゴシック体"/>
                </a:rPr>
                <a:t>Batch</a:t>
              </a:r>
              <a:r>
                <a:rPr kumimoji="1" lang="ja-JP" altLang="en-US" sz="2000" dirty="0" smtClean="0">
                  <a:solidFill>
                    <a:srgbClr val="000090"/>
                  </a:solidFill>
                  <a:latin typeface="ＤＦＰ太丸ゴシック体"/>
                  <a:ea typeface="ＤＦＰ太丸ゴシック体"/>
                  <a:cs typeface="ＤＦＰ太丸ゴシック体"/>
                </a:rPr>
                <a:t>）</a:t>
              </a:r>
              <a:endParaRPr kumimoji="1" lang="ja-JP" altLang="en-US" sz="2000" dirty="0">
                <a:solidFill>
                  <a:srgbClr val="000090"/>
                </a:solidFill>
                <a:latin typeface="ＤＦＰ太丸ゴシック体"/>
                <a:ea typeface="ＤＦＰ太丸ゴシック体"/>
                <a:cs typeface="ＤＦＰ太丸ゴシック体"/>
              </a:endParaRPr>
            </a:p>
          </p:txBody>
        </p:sp>
        <p:sp>
          <p:nvSpPr>
            <p:cNvPr id="74" name="角丸四角形吹き出し 73"/>
            <p:cNvSpPr/>
            <p:nvPr/>
          </p:nvSpPr>
          <p:spPr bwMode="auto">
            <a:xfrm>
              <a:off x="5867400" y="5410200"/>
              <a:ext cx="2667000" cy="762000"/>
            </a:xfrm>
            <a:prstGeom prst="wedgeRoundRectCallout">
              <a:avLst>
                <a:gd name="adj1" fmla="val -78928"/>
                <a:gd name="adj2" fmla="val 3612"/>
                <a:gd name="adj3" fmla="val 16667"/>
              </a:avLst>
            </a:prstGeom>
            <a:solidFill>
              <a:srgbClr val="FFFF99"/>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800" dirty="0">
                  <a:solidFill>
                    <a:srgbClr val="800000"/>
                  </a:solidFill>
                  <a:latin typeface="Arial" charset="0"/>
                  <a:ea typeface="HG丸ｺﾞｼｯｸM-PRO" pitchFamily="50" charset="-128"/>
                </a:rPr>
                <a:t>前の処理が終わるまで</a:t>
              </a:r>
              <a:endParaRPr lang="en-US" altLang="ja-JP" sz="1800" dirty="0">
                <a:solidFill>
                  <a:srgbClr val="800000"/>
                </a:solidFill>
                <a:latin typeface="Arial" charset="0"/>
                <a:ea typeface="HG丸ｺﾞｼｯｸM-PRO" pitchFamily="50" charset="-128"/>
              </a:endParaRPr>
            </a:p>
            <a:p>
              <a:pPr algn="ctr">
                <a:spcBef>
                  <a:spcPts val="0"/>
                </a:spcBef>
              </a:pPr>
              <a:r>
                <a:rPr lang="ja-JP" altLang="en-US" sz="1800" dirty="0">
                  <a:solidFill>
                    <a:srgbClr val="800000"/>
                  </a:solidFill>
                  <a:latin typeface="Arial" charset="0"/>
                  <a:ea typeface="HG丸ｺﾞｼｯｸM-PRO" pitchFamily="50" charset="-128"/>
                </a:rPr>
                <a:t>待たなくてはならない</a:t>
              </a:r>
            </a:p>
          </p:txBody>
        </p:sp>
      </p:grpSp>
    </p:spTree>
    <p:extLst>
      <p:ext uri="{BB962C8B-B14F-4D97-AF65-F5344CB8AC3E}">
        <p14:creationId xmlns:p14="http://schemas.microsoft.com/office/powerpoint/2010/main" val="38796317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正方形/長方形 76"/>
          <p:cNvSpPr/>
          <p:nvPr/>
        </p:nvSpPr>
        <p:spPr bwMode="auto">
          <a:xfrm>
            <a:off x="381000" y="838200"/>
            <a:ext cx="8458200" cy="5486400"/>
          </a:xfrm>
          <a:prstGeom prst="rect">
            <a:avLst/>
          </a:prstGeom>
          <a:solidFill>
            <a:srgbClr val="FDEADA">
              <a:alpha val="90000"/>
            </a:srgb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 name="角丸四角形 11"/>
          <p:cNvSpPr/>
          <p:nvPr/>
        </p:nvSpPr>
        <p:spPr bwMode="auto">
          <a:xfrm>
            <a:off x="457200" y="3352800"/>
            <a:ext cx="5029200" cy="2209800"/>
          </a:xfrm>
          <a:prstGeom prst="roundRect">
            <a:avLst>
              <a:gd name="adj" fmla="val 5747"/>
            </a:avLst>
          </a:prstGeom>
          <a:solidFill>
            <a:srgbClr val="996633">
              <a:alpha val="70000"/>
            </a:srgbClr>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ホームベース 5"/>
          <p:cNvSpPr/>
          <p:nvPr/>
        </p:nvSpPr>
        <p:spPr bwMode="auto">
          <a:xfrm>
            <a:off x="50571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 name="ホームベース 6"/>
          <p:cNvSpPr/>
          <p:nvPr/>
        </p:nvSpPr>
        <p:spPr bwMode="auto">
          <a:xfrm>
            <a:off x="48285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 name="ホームベース 7"/>
          <p:cNvSpPr/>
          <p:nvPr/>
        </p:nvSpPr>
        <p:spPr bwMode="auto">
          <a:xfrm>
            <a:off x="45999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 name="ホームベース 29"/>
          <p:cNvSpPr/>
          <p:nvPr/>
        </p:nvSpPr>
        <p:spPr bwMode="auto">
          <a:xfrm>
            <a:off x="43713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ホームベース 30"/>
          <p:cNvSpPr/>
          <p:nvPr/>
        </p:nvSpPr>
        <p:spPr bwMode="auto">
          <a:xfrm>
            <a:off x="41427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ホームベース 31"/>
          <p:cNvSpPr/>
          <p:nvPr/>
        </p:nvSpPr>
        <p:spPr bwMode="auto">
          <a:xfrm>
            <a:off x="39141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3" name="ホームベース 32"/>
          <p:cNvSpPr/>
          <p:nvPr/>
        </p:nvSpPr>
        <p:spPr bwMode="auto">
          <a:xfrm>
            <a:off x="36855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ホームベース 33"/>
          <p:cNvSpPr/>
          <p:nvPr/>
        </p:nvSpPr>
        <p:spPr bwMode="auto">
          <a:xfrm>
            <a:off x="34569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ホームベース 34"/>
          <p:cNvSpPr/>
          <p:nvPr/>
        </p:nvSpPr>
        <p:spPr bwMode="auto">
          <a:xfrm>
            <a:off x="32283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ホームベース 35"/>
          <p:cNvSpPr/>
          <p:nvPr/>
        </p:nvSpPr>
        <p:spPr bwMode="auto">
          <a:xfrm>
            <a:off x="29997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ホームベース 36"/>
          <p:cNvSpPr/>
          <p:nvPr/>
        </p:nvSpPr>
        <p:spPr bwMode="auto">
          <a:xfrm>
            <a:off x="27711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ホームベース 37"/>
          <p:cNvSpPr/>
          <p:nvPr/>
        </p:nvSpPr>
        <p:spPr bwMode="auto">
          <a:xfrm>
            <a:off x="25425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ホームベース 38"/>
          <p:cNvSpPr/>
          <p:nvPr/>
        </p:nvSpPr>
        <p:spPr bwMode="auto">
          <a:xfrm>
            <a:off x="23139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0" name="ホームベース 39"/>
          <p:cNvSpPr/>
          <p:nvPr/>
        </p:nvSpPr>
        <p:spPr bwMode="auto">
          <a:xfrm>
            <a:off x="20853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ホームベース 40"/>
          <p:cNvSpPr/>
          <p:nvPr/>
        </p:nvSpPr>
        <p:spPr bwMode="auto">
          <a:xfrm>
            <a:off x="18567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2" name="ホームベース 41"/>
          <p:cNvSpPr/>
          <p:nvPr/>
        </p:nvSpPr>
        <p:spPr bwMode="auto">
          <a:xfrm>
            <a:off x="16281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ホームベース 42"/>
          <p:cNvSpPr/>
          <p:nvPr/>
        </p:nvSpPr>
        <p:spPr bwMode="auto">
          <a:xfrm>
            <a:off x="13995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ホームベース 43"/>
          <p:cNvSpPr/>
          <p:nvPr/>
        </p:nvSpPr>
        <p:spPr bwMode="auto">
          <a:xfrm>
            <a:off x="11709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ホームベース 44"/>
          <p:cNvSpPr/>
          <p:nvPr/>
        </p:nvSpPr>
        <p:spPr bwMode="auto">
          <a:xfrm>
            <a:off x="9423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6" name="ホームベース 45"/>
          <p:cNvSpPr/>
          <p:nvPr/>
        </p:nvSpPr>
        <p:spPr bwMode="auto">
          <a:xfrm>
            <a:off x="7137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7" name="ホームベース 46"/>
          <p:cNvSpPr/>
          <p:nvPr/>
        </p:nvSpPr>
        <p:spPr bwMode="auto">
          <a:xfrm>
            <a:off x="4851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57" name="図形グループ 56"/>
          <p:cNvGrpSpPr/>
          <p:nvPr/>
        </p:nvGrpSpPr>
        <p:grpSpPr>
          <a:xfrm>
            <a:off x="1094710" y="1066800"/>
            <a:ext cx="304800" cy="609600"/>
            <a:chOff x="2057400" y="5105400"/>
            <a:chExt cx="304800" cy="609600"/>
          </a:xfrm>
        </p:grpSpPr>
        <p:sp>
          <p:nvSpPr>
            <p:cNvPr id="58" name="円/楕円 57"/>
            <p:cNvSpPr/>
            <p:nvPr/>
          </p:nvSpPr>
          <p:spPr bwMode="auto">
            <a:xfrm>
              <a:off x="20574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フローチャート: 論理積ゲート 58"/>
            <p:cNvSpPr/>
            <p:nvPr/>
          </p:nvSpPr>
          <p:spPr bwMode="auto">
            <a:xfrm rot="16200000">
              <a:off x="20574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60" name="図形グループ 59"/>
          <p:cNvGrpSpPr/>
          <p:nvPr/>
        </p:nvGrpSpPr>
        <p:grpSpPr>
          <a:xfrm>
            <a:off x="2847310" y="1066800"/>
            <a:ext cx="304800" cy="609600"/>
            <a:chOff x="3733800" y="5105400"/>
            <a:chExt cx="304800" cy="609600"/>
          </a:xfrm>
        </p:grpSpPr>
        <p:sp>
          <p:nvSpPr>
            <p:cNvPr id="61" name="円/楕円 60"/>
            <p:cNvSpPr/>
            <p:nvPr/>
          </p:nvSpPr>
          <p:spPr bwMode="auto">
            <a:xfrm>
              <a:off x="37338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2" name="フローチャート: 論理積ゲート 61"/>
            <p:cNvSpPr/>
            <p:nvPr/>
          </p:nvSpPr>
          <p:spPr bwMode="auto">
            <a:xfrm rot="16200000">
              <a:off x="37338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63" name="図形グループ 62"/>
          <p:cNvGrpSpPr/>
          <p:nvPr/>
        </p:nvGrpSpPr>
        <p:grpSpPr>
          <a:xfrm>
            <a:off x="4447510" y="1066800"/>
            <a:ext cx="304800" cy="609600"/>
            <a:chOff x="5334000" y="5105400"/>
            <a:chExt cx="304800" cy="609600"/>
          </a:xfrm>
        </p:grpSpPr>
        <p:sp>
          <p:nvSpPr>
            <p:cNvPr id="64" name="円/楕円 63"/>
            <p:cNvSpPr/>
            <p:nvPr/>
          </p:nvSpPr>
          <p:spPr bwMode="auto">
            <a:xfrm>
              <a:off x="53340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フローチャート: 論理積ゲート 64"/>
            <p:cNvSpPr/>
            <p:nvPr/>
          </p:nvSpPr>
          <p:spPr bwMode="auto">
            <a:xfrm rot="16200000">
              <a:off x="53340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cxnSp>
        <p:nvCxnSpPr>
          <p:cNvPr id="82" name="直線矢印コネクタ 81"/>
          <p:cNvCxnSpPr>
            <a:stCxn id="47" idx="0"/>
            <a:endCxn id="59" idx="1"/>
          </p:cNvCxnSpPr>
          <p:nvPr/>
        </p:nvCxnSpPr>
        <p:spPr bwMode="auto">
          <a:xfrm flipV="1">
            <a:off x="599410" y="1676400"/>
            <a:ext cx="6477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直線矢印コネクタ 82"/>
          <p:cNvCxnSpPr>
            <a:stCxn id="46" idx="0"/>
            <a:endCxn id="62" idx="1"/>
          </p:cNvCxnSpPr>
          <p:nvPr/>
        </p:nvCxnSpPr>
        <p:spPr bwMode="auto">
          <a:xfrm flipV="1">
            <a:off x="828010" y="1676400"/>
            <a:ext cx="21717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直線矢印コネクタ 83"/>
          <p:cNvCxnSpPr>
            <a:stCxn id="45" idx="0"/>
            <a:endCxn id="65" idx="1"/>
          </p:cNvCxnSpPr>
          <p:nvPr/>
        </p:nvCxnSpPr>
        <p:spPr bwMode="auto">
          <a:xfrm flipV="1">
            <a:off x="1056610" y="1676400"/>
            <a:ext cx="35433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直線矢印コネクタ 92"/>
          <p:cNvCxnSpPr>
            <a:stCxn id="41" idx="0"/>
            <a:endCxn id="59" idx="1"/>
          </p:cNvCxnSpPr>
          <p:nvPr/>
        </p:nvCxnSpPr>
        <p:spPr bwMode="auto">
          <a:xfrm flipH="1" flipV="1">
            <a:off x="1247110" y="1676400"/>
            <a:ext cx="7239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直線矢印コネクタ 93"/>
          <p:cNvCxnSpPr>
            <a:stCxn id="43" idx="0"/>
            <a:endCxn id="62" idx="1"/>
          </p:cNvCxnSpPr>
          <p:nvPr/>
        </p:nvCxnSpPr>
        <p:spPr bwMode="auto">
          <a:xfrm flipV="1">
            <a:off x="1513810" y="1676400"/>
            <a:ext cx="14859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直線矢印コネクタ 94"/>
          <p:cNvCxnSpPr>
            <a:stCxn id="42" idx="0"/>
            <a:endCxn id="65" idx="1"/>
          </p:cNvCxnSpPr>
          <p:nvPr/>
        </p:nvCxnSpPr>
        <p:spPr bwMode="auto">
          <a:xfrm flipV="1">
            <a:off x="1742410" y="1676400"/>
            <a:ext cx="28575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直線矢印コネクタ 105"/>
          <p:cNvCxnSpPr>
            <a:stCxn id="44" idx="0"/>
            <a:endCxn id="59" idx="1"/>
          </p:cNvCxnSpPr>
          <p:nvPr/>
        </p:nvCxnSpPr>
        <p:spPr bwMode="auto">
          <a:xfrm flipH="1" flipV="1">
            <a:off x="1247110" y="1676400"/>
            <a:ext cx="381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直線矢印コネクタ 106"/>
          <p:cNvCxnSpPr>
            <a:stCxn id="43" idx="0"/>
            <a:endCxn id="62" idx="1"/>
          </p:cNvCxnSpPr>
          <p:nvPr/>
        </p:nvCxnSpPr>
        <p:spPr bwMode="auto">
          <a:xfrm flipV="1">
            <a:off x="1513810" y="1676400"/>
            <a:ext cx="14859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直線矢印コネクタ 107"/>
          <p:cNvCxnSpPr>
            <a:stCxn id="42" idx="0"/>
            <a:endCxn id="65" idx="1"/>
          </p:cNvCxnSpPr>
          <p:nvPr/>
        </p:nvCxnSpPr>
        <p:spPr bwMode="auto">
          <a:xfrm flipV="1">
            <a:off x="1742410" y="1676400"/>
            <a:ext cx="28575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直線矢印コネクタ 108"/>
          <p:cNvCxnSpPr>
            <a:stCxn id="38" idx="0"/>
            <a:endCxn id="59" idx="1"/>
          </p:cNvCxnSpPr>
          <p:nvPr/>
        </p:nvCxnSpPr>
        <p:spPr bwMode="auto">
          <a:xfrm flipH="1" flipV="1">
            <a:off x="1247110" y="1676400"/>
            <a:ext cx="14097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直線矢印コネクタ 109"/>
          <p:cNvCxnSpPr>
            <a:stCxn id="40" idx="0"/>
            <a:endCxn id="62" idx="1"/>
          </p:cNvCxnSpPr>
          <p:nvPr/>
        </p:nvCxnSpPr>
        <p:spPr bwMode="auto">
          <a:xfrm flipV="1">
            <a:off x="2199610" y="1676400"/>
            <a:ext cx="8001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直線矢印コネクタ 110"/>
          <p:cNvCxnSpPr>
            <a:stCxn id="39" idx="0"/>
            <a:endCxn id="65" idx="1"/>
          </p:cNvCxnSpPr>
          <p:nvPr/>
        </p:nvCxnSpPr>
        <p:spPr bwMode="auto">
          <a:xfrm flipV="1">
            <a:off x="2428210" y="1676400"/>
            <a:ext cx="21717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直線矢印コネクタ 137"/>
          <p:cNvCxnSpPr>
            <a:stCxn id="36" idx="0"/>
            <a:endCxn id="65" idx="1"/>
          </p:cNvCxnSpPr>
          <p:nvPr/>
        </p:nvCxnSpPr>
        <p:spPr bwMode="auto">
          <a:xfrm flipV="1">
            <a:off x="3114010" y="1676400"/>
            <a:ext cx="14859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直線矢印コネクタ 140"/>
          <p:cNvCxnSpPr>
            <a:stCxn id="33" idx="0"/>
            <a:endCxn id="65" idx="1"/>
          </p:cNvCxnSpPr>
          <p:nvPr/>
        </p:nvCxnSpPr>
        <p:spPr bwMode="auto">
          <a:xfrm flipV="1">
            <a:off x="3799810" y="1676400"/>
            <a:ext cx="8001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直線矢印コネクタ 143"/>
          <p:cNvCxnSpPr>
            <a:stCxn id="30" idx="0"/>
            <a:endCxn id="65" idx="1"/>
          </p:cNvCxnSpPr>
          <p:nvPr/>
        </p:nvCxnSpPr>
        <p:spPr bwMode="auto">
          <a:xfrm flipV="1">
            <a:off x="4485610" y="1676400"/>
            <a:ext cx="1143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直線矢印コネクタ 144"/>
          <p:cNvCxnSpPr>
            <a:stCxn id="6" idx="0"/>
            <a:endCxn id="65" idx="1"/>
          </p:cNvCxnSpPr>
          <p:nvPr/>
        </p:nvCxnSpPr>
        <p:spPr bwMode="auto">
          <a:xfrm flipH="1" flipV="1">
            <a:off x="4599910" y="1676400"/>
            <a:ext cx="5715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直線矢印コネクタ 149"/>
          <p:cNvCxnSpPr>
            <a:stCxn id="37" idx="0"/>
            <a:endCxn id="62" idx="1"/>
          </p:cNvCxnSpPr>
          <p:nvPr/>
        </p:nvCxnSpPr>
        <p:spPr bwMode="auto">
          <a:xfrm flipV="1">
            <a:off x="2885410" y="1676400"/>
            <a:ext cx="1143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直線矢印コネクタ 150"/>
          <p:cNvCxnSpPr>
            <a:stCxn id="34" idx="0"/>
            <a:endCxn id="62" idx="1"/>
          </p:cNvCxnSpPr>
          <p:nvPr/>
        </p:nvCxnSpPr>
        <p:spPr bwMode="auto">
          <a:xfrm flipH="1" flipV="1">
            <a:off x="2999710" y="1676400"/>
            <a:ext cx="5715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直線矢印コネクタ 151"/>
          <p:cNvCxnSpPr>
            <a:stCxn id="31" idx="0"/>
            <a:endCxn id="62" idx="1"/>
          </p:cNvCxnSpPr>
          <p:nvPr/>
        </p:nvCxnSpPr>
        <p:spPr bwMode="auto">
          <a:xfrm flipH="1" flipV="1">
            <a:off x="2999710" y="1676400"/>
            <a:ext cx="12573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直線矢印コネクタ 158"/>
          <p:cNvCxnSpPr>
            <a:stCxn id="7" idx="0"/>
            <a:endCxn id="62" idx="1"/>
          </p:cNvCxnSpPr>
          <p:nvPr/>
        </p:nvCxnSpPr>
        <p:spPr bwMode="auto">
          <a:xfrm flipH="1" flipV="1">
            <a:off x="2999710" y="1676400"/>
            <a:ext cx="19431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直線矢印コネクタ 162"/>
          <p:cNvCxnSpPr>
            <a:stCxn id="32" idx="0"/>
            <a:endCxn id="59" idx="1"/>
          </p:cNvCxnSpPr>
          <p:nvPr/>
        </p:nvCxnSpPr>
        <p:spPr bwMode="auto">
          <a:xfrm flipH="1" flipV="1">
            <a:off x="1247110" y="1676400"/>
            <a:ext cx="27813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直線矢印コネクタ 163"/>
          <p:cNvCxnSpPr>
            <a:stCxn id="35" idx="0"/>
            <a:endCxn id="59" idx="1"/>
          </p:cNvCxnSpPr>
          <p:nvPr/>
        </p:nvCxnSpPr>
        <p:spPr bwMode="auto">
          <a:xfrm flipH="1" flipV="1">
            <a:off x="1247110" y="1676400"/>
            <a:ext cx="20955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直線矢印コネクタ 164"/>
          <p:cNvCxnSpPr>
            <a:stCxn id="8" idx="0"/>
            <a:endCxn id="59" idx="1"/>
          </p:cNvCxnSpPr>
          <p:nvPr/>
        </p:nvCxnSpPr>
        <p:spPr bwMode="auto">
          <a:xfrm flipH="1" flipV="1">
            <a:off x="1247110" y="1676400"/>
            <a:ext cx="34671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テキスト ボックス 1"/>
          <p:cNvSpPr txBox="1"/>
          <p:nvPr/>
        </p:nvSpPr>
        <p:spPr>
          <a:xfrm>
            <a:off x="5666710" y="4852380"/>
            <a:ext cx="3020090" cy="634020"/>
          </a:xfrm>
          <a:prstGeom prst="rect">
            <a:avLst/>
          </a:prstGeom>
          <a:noFill/>
        </p:spPr>
        <p:txBody>
          <a:bodyPr wrap="none" rtlCol="0">
            <a:spAutoFit/>
          </a:bodyPr>
          <a:lstStyle/>
          <a:p>
            <a:r>
              <a:rPr kumimoji="1" lang="ja-JP" altLang="en-US" sz="1600" dirty="0" smtClean="0">
                <a:solidFill>
                  <a:srgbClr val="0000FF"/>
                </a:solidFill>
                <a:latin typeface="ＤＦＰ太丸ゴシック体"/>
                <a:ea typeface="ＤＦＰ太丸ゴシック体"/>
                <a:cs typeface="ＤＦＰ太丸ゴシック体"/>
              </a:rPr>
              <a:t>タイムシェア（</a:t>
            </a:r>
            <a:r>
              <a:rPr kumimoji="1" lang="en-US" altLang="ja-JP" sz="1600" dirty="0" smtClean="0">
                <a:solidFill>
                  <a:srgbClr val="0000FF"/>
                </a:solidFill>
                <a:latin typeface="ＤＦＰ太丸ゴシック体"/>
                <a:ea typeface="ＤＦＰ太丸ゴシック体"/>
                <a:cs typeface="ＤＦＰ太丸ゴシック体"/>
              </a:rPr>
              <a:t>Time Share</a:t>
            </a:r>
            <a:r>
              <a:rPr kumimoji="1" lang="ja-JP" altLang="en-US" sz="1600" dirty="0" smtClean="0">
                <a:solidFill>
                  <a:srgbClr val="0000FF"/>
                </a:solidFill>
                <a:latin typeface="ＤＦＰ太丸ゴシック体"/>
                <a:ea typeface="ＤＦＰ太丸ゴシック体"/>
                <a:cs typeface="ＤＦＰ太丸ゴシック体"/>
              </a:rPr>
              <a:t>）</a:t>
            </a:r>
            <a:endParaRPr kumimoji="1" lang="en-US" altLang="ja-JP" sz="1600" dirty="0" smtClean="0">
              <a:solidFill>
                <a:srgbClr val="0000FF"/>
              </a:solidFill>
              <a:latin typeface="ＤＦＰ太丸ゴシック体"/>
              <a:ea typeface="ＤＦＰ太丸ゴシック体"/>
              <a:cs typeface="ＤＦＰ太丸ゴシック体"/>
            </a:endParaRPr>
          </a:p>
          <a:p>
            <a:r>
              <a:rPr kumimoji="1" lang="ja-JP" altLang="en-US" sz="1600" dirty="0" smtClean="0">
                <a:solidFill>
                  <a:srgbClr val="0000FF"/>
                </a:solidFill>
                <a:latin typeface="ＤＦＰ太丸ゴシック体"/>
                <a:ea typeface="ＤＦＰ太丸ゴシック体"/>
                <a:cs typeface="ＤＦＰ太丸ゴシック体"/>
              </a:rPr>
              <a:t>モニター（</a:t>
            </a:r>
            <a:r>
              <a:rPr kumimoji="1" lang="en-US" altLang="ja-JP" sz="1600" dirty="0" smtClean="0">
                <a:solidFill>
                  <a:srgbClr val="0000FF"/>
                </a:solidFill>
                <a:latin typeface="ＤＦＰ太丸ゴシック体"/>
                <a:ea typeface="ＤＦＰ太丸ゴシック体"/>
                <a:cs typeface="ＤＦＰ太丸ゴシック体"/>
              </a:rPr>
              <a:t>Monitor</a:t>
            </a:r>
            <a:r>
              <a:rPr kumimoji="1" lang="ja-JP" altLang="en-US" sz="1600" dirty="0" smtClean="0">
                <a:solidFill>
                  <a:srgbClr val="0000FF"/>
                </a:solidFill>
                <a:latin typeface="ＤＦＰ太丸ゴシック体"/>
                <a:ea typeface="ＤＦＰ太丸ゴシック体"/>
                <a:cs typeface="ＤＦＰ太丸ゴシック体"/>
              </a:rPr>
              <a:t>）</a:t>
            </a:r>
            <a:endParaRPr kumimoji="1" lang="ja-JP" altLang="en-US" sz="1600" dirty="0">
              <a:solidFill>
                <a:srgbClr val="0000FF"/>
              </a:solidFill>
              <a:latin typeface="ＤＦＰ太丸ゴシック体"/>
              <a:ea typeface="ＤＦＰ太丸ゴシック体"/>
              <a:cs typeface="ＤＦＰ太丸ゴシック体"/>
            </a:endParaRPr>
          </a:p>
        </p:txBody>
      </p:sp>
      <p:sp>
        <p:nvSpPr>
          <p:cNvPr id="9" name="角丸四角形吹き出し 8"/>
          <p:cNvSpPr/>
          <p:nvPr/>
        </p:nvSpPr>
        <p:spPr bwMode="auto">
          <a:xfrm>
            <a:off x="5867400" y="1066800"/>
            <a:ext cx="2667000" cy="762000"/>
          </a:xfrm>
          <a:prstGeom prst="wedgeRoundRectCallout">
            <a:avLst>
              <a:gd name="adj1" fmla="val -76547"/>
              <a:gd name="adj2" fmla="val -13055"/>
              <a:gd name="adj3" fmla="val 16667"/>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800" dirty="0">
                <a:solidFill>
                  <a:srgbClr val="000090"/>
                </a:solidFill>
                <a:latin typeface="HG丸ｺﾞｼｯｸM-PRO"/>
                <a:ea typeface="HG丸ｺﾞｼｯｸM-PRO"/>
                <a:cs typeface="HG丸ｺﾞｼｯｸM-PRO"/>
              </a:rPr>
              <a:t>“</a:t>
            </a:r>
            <a:r>
              <a:rPr lang="ja-JP" altLang="en-US" sz="1800" dirty="0">
                <a:solidFill>
                  <a:srgbClr val="000090"/>
                </a:solidFill>
                <a:latin typeface="HG丸ｺﾞｼｯｸM-PRO"/>
                <a:ea typeface="HG丸ｺﾞｼｯｸM-PRO"/>
                <a:cs typeface="HG丸ｺﾞｼｯｸM-PRO"/>
              </a:rPr>
              <a:t>見かけ上</a:t>
            </a:r>
            <a:r>
              <a:rPr lang="en-US" altLang="ja-JP" sz="1800" dirty="0" smtClean="0">
                <a:solidFill>
                  <a:srgbClr val="000090"/>
                </a:solidFill>
                <a:latin typeface="HG丸ｺﾞｼｯｸM-PRO"/>
                <a:ea typeface="HG丸ｺﾞｼｯｸM-PRO"/>
                <a:cs typeface="HG丸ｺﾞｼｯｸM-PRO"/>
              </a:rPr>
              <a:t>”</a:t>
            </a:r>
          </a:p>
          <a:p>
            <a:pPr algn="ctr">
              <a:spcBef>
                <a:spcPts val="0"/>
              </a:spcBef>
            </a:pPr>
            <a:r>
              <a:rPr lang="ja-JP" altLang="en-US" sz="1800" dirty="0" smtClean="0">
                <a:solidFill>
                  <a:srgbClr val="000090"/>
                </a:solidFill>
                <a:latin typeface="HG丸ｺﾞｼｯｸM-PRO"/>
                <a:ea typeface="HG丸ｺﾞｼｯｸM-PRO"/>
                <a:cs typeface="HG丸ｺﾞｼｯｸM-PRO"/>
              </a:rPr>
              <a:t>同時使用できる</a:t>
            </a:r>
            <a:endParaRPr lang="ja-JP" altLang="en-US" sz="1800" dirty="0">
              <a:solidFill>
                <a:srgbClr val="000090"/>
              </a:solidFill>
              <a:latin typeface="HG丸ｺﾞｼｯｸM-PRO"/>
              <a:ea typeface="HG丸ｺﾞｼｯｸM-PRO"/>
              <a:cs typeface="HG丸ｺﾞｼｯｸM-PRO"/>
            </a:endParaRPr>
          </a:p>
        </p:txBody>
      </p:sp>
      <p:sp>
        <p:nvSpPr>
          <p:cNvPr id="76" name="正方形/長方形 75"/>
          <p:cNvSpPr/>
          <p:nvPr/>
        </p:nvSpPr>
        <p:spPr bwMode="auto">
          <a:xfrm>
            <a:off x="485110" y="5638800"/>
            <a:ext cx="500129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コンピューター（物理資源）</a:t>
            </a:r>
          </a:p>
        </p:txBody>
      </p:sp>
      <p:sp>
        <p:nvSpPr>
          <p:cNvPr id="10" name="正方形/長方形 9"/>
          <p:cNvSpPr/>
          <p:nvPr/>
        </p:nvSpPr>
        <p:spPr bwMode="auto">
          <a:xfrm>
            <a:off x="609600" y="3505200"/>
            <a:ext cx="1371600" cy="381000"/>
          </a:xfrm>
          <a:prstGeom prst="rect">
            <a:avLst/>
          </a:prstGeom>
          <a:solidFill>
            <a:srgbClr val="FF6600">
              <a:alpha val="58000"/>
            </a:srgbClr>
          </a:solidFill>
          <a:ln w="38100" cap="flat" cmpd="sng" algn="ctr">
            <a:solidFill>
              <a:srgbClr val="FFFFFF"/>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400" dirty="0" smtClean="0">
                <a:solidFill>
                  <a:srgbClr val="FFFFFF"/>
                </a:solidFill>
                <a:latin typeface="ＤＦＰ太丸ゴシック体"/>
                <a:ea typeface="ＤＦＰ太丸ゴシック体"/>
                <a:cs typeface="ＤＦＰ太丸ゴシック体"/>
              </a:rPr>
              <a:t>個別の</a:t>
            </a: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資源</a:t>
            </a:r>
          </a:p>
        </p:txBody>
      </p:sp>
      <p:sp>
        <p:nvSpPr>
          <p:cNvPr id="78" name="正方形/長方形 77"/>
          <p:cNvSpPr/>
          <p:nvPr/>
        </p:nvSpPr>
        <p:spPr bwMode="auto">
          <a:xfrm>
            <a:off x="2286000" y="3505200"/>
            <a:ext cx="1371600" cy="381000"/>
          </a:xfrm>
          <a:prstGeom prst="rect">
            <a:avLst/>
          </a:prstGeom>
          <a:solidFill>
            <a:srgbClr val="008000">
              <a:alpha val="58000"/>
            </a:srgbClr>
          </a:solidFill>
          <a:ln w="38100" cap="flat" cmpd="sng" algn="ctr">
            <a:solidFill>
              <a:srgbClr val="FFFFFF"/>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400" dirty="0" smtClean="0">
                <a:solidFill>
                  <a:srgbClr val="FFFFFF"/>
                </a:solidFill>
                <a:latin typeface="ＤＦＰ太丸ゴシック体"/>
                <a:ea typeface="ＤＦＰ太丸ゴシック体"/>
                <a:cs typeface="ＤＦＰ太丸ゴシック体"/>
              </a:rPr>
              <a:t>個別の</a:t>
            </a: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資源</a:t>
            </a:r>
          </a:p>
        </p:txBody>
      </p:sp>
      <p:sp>
        <p:nvSpPr>
          <p:cNvPr id="79" name="正方形/長方形 78"/>
          <p:cNvSpPr/>
          <p:nvPr/>
        </p:nvSpPr>
        <p:spPr bwMode="auto">
          <a:xfrm>
            <a:off x="3962400" y="3505200"/>
            <a:ext cx="1371600" cy="381000"/>
          </a:xfrm>
          <a:prstGeom prst="rect">
            <a:avLst/>
          </a:prstGeom>
          <a:solidFill>
            <a:srgbClr val="00CCFF">
              <a:alpha val="58000"/>
            </a:srgbClr>
          </a:solidFill>
          <a:ln w="38100" cap="flat" cmpd="sng" algn="ctr">
            <a:solidFill>
              <a:srgbClr val="FFFFFF"/>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400" dirty="0" smtClean="0">
                <a:solidFill>
                  <a:srgbClr val="FFFFFF"/>
                </a:solidFill>
                <a:latin typeface="ＤＦＰ太丸ゴシック体"/>
                <a:ea typeface="ＤＦＰ太丸ゴシック体"/>
                <a:cs typeface="ＤＦＰ太丸ゴシック体"/>
              </a:rPr>
              <a:t>個別の</a:t>
            </a: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資源</a:t>
            </a:r>
          </a:p>
        </p:txBody>
      </p:sp>
      <p:sp>
        <p:nvSpPr>
          <p:cNvPr id="80" name="正方形/長方形 79"/>
          <p:cNvSpPr/>
          <p:nvPr/>
        </p:nvSpPr>
        <p:spPr bwMode="auto">
          <a:xfrm>
            <a:off x="609600" y="2743200"/>
            <a:ext cx="1371600" cy="381000"/>
          </a:xfrm>
          <a:prstGeom prst="rect">
            <a:avLst/>
          </a:prstGeom>
          <a:solidFill>
            <a:srgbClr val="FF6600">
              <a:alpha val="58000"/>
            </a:srgbClr>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個別の</a:t>
            </a:r>
            <a:r>
              <a:rPr kumimoji="0" lang="en-US" altLang="ja-JP"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OS</a:t>
            </a:r>
            <a:endPar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endParaRPr>
          </a:p>
        </p:txBody>
      </p:sp>
      <p:sp>
        <p:nvSpPr>
          <p:cNvPr id="81" name="正方形/長方形 80"/>
          <p:cNvSpPr/>
          <p:nvPr/>
        </p:nvSpPr>
        <p:spPr bwMode="auto">
          <a:xfrm>
            <a:off x="2286000" y="2743200"/>
            <a:ext cx="1371600" cy="381000"/>
          </a:xfrm>
          <a:prstGeom prst="rect">
            <a:avLst/>
          </a:prstGeom>
          <a:solidFill>
            <a:srgbClr val="008000">
              <a:alpha val="58000"/>
            </a:srgbClr>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個別の</a:t>
            </a:r>
            <a:r>
              <a:rPr kumimoji="0" lang="en-US" altLang="ja-JP"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OS</a:t>
            </a:r>
            <a:endPar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endParaRPr>
          </a:p>
        </p:txBody>
      </p:sp>
      <p:sp>
        <p:nvSpPr>
          <p:cNvPr id="85" name="正方形/長方形 84"/>
          <p:cNvSpPr/>
          <p:nvPr/>
        </p:nvSpPr>
        <p:spPr bwMode="auto">
          <a:xfrm>
            <a:off x="3962400" y="2743200"/>
            <a:ext cx="1371600" cy="381000"/>
          </a:xfrm>
          <a:prstGeom prst="rect">
            <a:avLst/>
          </a:prstGeom>
          <a:solidFill>
            <a:srgbClr val="00CCFF">
              <a:alpha val="58000"/>
            </a:srgbClr>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個別の</a:t>
            </a:r>
            <a:r>
              <a:rPr kumimoji="0" lang="en-US" altLang="ja-JP"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OS</a:t>
            </a:r>
            <a:endPar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endParaRPr>
          </a:p>
        </p:txBody>
      </p:sp>
      <p:sp>
        <p:nvSpPr>
          <p:cNvPr id="86" name="角丸四角形吹き出し 85"/>
          <p:cNvSpPr/>
          <p:nvPr/>
        </p:nvSpPr>
        <p:spPr bwMode="auto">
          <a:xfrm>
            <a:off x="5867400" y="2514600"/>
            <a:ext cx="2667000" cy="990600"/>
          </a:xfrm>
          <a:prstGeom prst="wedgeRoundRectCallout">
            <a:avLst>
              <a:gd name="adj1" fmla="val -69880"/>
              <a:gd name="adj2" fmla="val 47201"/>
              <a:gd name="adj3" fmla="val 16667"/>
            </a:avLst>
          </a:prstGeom>
          <a:solidFill>
            <a:srgbClr val="0000FF"/>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800" dirty="0">
                <a:solidFill>
                  <a:srgbClr val="FFFFFF"/>
                </a:solidFill>
                <a:latin typeface="HG丸ｺﾞｼｯｸM-PRO"/>
                <a:ea typeface="HG丸ｺﾞｼｯｸM-PRO"/>
                <a:cs typeface="HG丸ｺﾞｼｯｸM-PRO"/>
              </a:rPr>
              <a:t>“</a:t>
            </a:r>
            <a:r>
              <a:rPr lang="ja-JP" altLang="en-US" sz="1800" dirty="0">
                <a:solidFill>
                  <a:srgbClr val="FFFFFF"/>
                </a:solidFill>
                <a:latin typeface="HG丸ｺﾞｼｯｸM-PRO"/>
                <a:ea typeface="HG丸ｺﾞｼｯｸM-PRO"/>
                <a:cs typeface="HG丸ｺﾞｼｯｸM-PRO"/>
              </a:rPr>
              <a:t>見かけ上</a:t>
            </a:r>
            <a:r>
              <a:rPr lang="en-US" altLang="ja-JP" sz="1800" dirty="0" smtClean="0">
                <a:solidFill>
                  <a:srgbClr val="FFFFFF"/>
                </a:solidFill>
                <a:latin typeface="HG丸ｺﾞｼｯｸM-PRO"/>
                <a:ea typeface="HG丸ｺﾞｼｯｸM-PRO"/>
                <a:cs typeface="HG丸ｺﾞｼｯｸM-PRO"/>
              </a:rPr>
              <a:t>”</a:t>
            </a:r>
          </a:p>
          <a:p>
            <a:pPr algn="ctr">
              <a:spcBef>
                <a:spcPts val="0"/>
              </a:spcBef>
            </a:pPr>
            <a:r>
              <a:rPr lang="ja-JP" altLang="en-US" sz="1800" dirty="0" smtClean="0">
                <a:solidFill>
                  <a:srgbClr val="FFFFFF"/>
                </a:solidFill>
                <a:latin typeface="HG丸ｺﾞｼｯｸM-PRO"/>
                <a:ea typeface="HG丸ｺﾞｼｯｸM-PRO"/>
                <a:cs typeface="HG丸ｺﾞｼｯｸM-PRO"/>
              </a:rPr>
              <a:t>別々の資源として</a:t>
            </a:r>
            <a:endParaRPr lang="en-US" altLang="ja-JP" sz="1800" dirty="0" smtClean="0">
              <a:solidFill>
                <a:srgbClr val="FFFFFF"/>
              </a:solidFill>
              <a:latin typeface="HG丸ｺﾞｼｯｸM-PRO"/>
              <a:ea typeface="HG丸ｺﾞｼｯｸM-PRO"/>
              <a:cs typeface="HG丸ｺﾞｼｯｸM-PRO"/>
            </a:endParaRPr>
          </a:p>
          <a:p>
            <a:pPr algn="ctr">
              <a:spcBef>
                <a:spcPts val="0"/>
              </a:spcBef>
            </a:pPr>
            <a:r>
              <a:rPr lang="ja-JP" altLang="en-US" sz="1800" dirty="0" smtClean="0">
                <a:solidFill>
                  <a:srgbClr val="FFFFFF"/>
                </a:solidFill>
                <a:latin typeface="HG丸ｺﾞｼｯｸM-PRO"/>
                <a:ea typeface="HG丸ｺﾞｼｯｸM-PRO"/>
                <a:cs typeface="HG丸ｺﾞｼｯｸM-PRO"/>
              </a:rPr>
              <a:t>使用できる</a:t>
            </a:r>
            <a:endParaRPr lang="ja-JP" altLang="en-US" sz="1800" dirty="0">
              <a:solidFill>
                <a:srgbClr val="FFFFFF"/>
              </a:solidFill>
              <a:latin typeface="HG丸ｺﾞｼｯｸM-PRO"/>
              <a:ea typeface="HG丸ｺﾞｼｯｸM-PRO"/>
              <a:cs typeface="HG丸ｺﾞｼｯｸM-PRO"/>
            </a:endParaRPr>
          </a:p>
        </p:txBody>
      </p:sp>
      <p:sp>
        <p:nvSpPr>
          <p:cNvPr id="11" name="タイトル 10"/>
          <p:cNvSpPr>
            <a:spLocks noGrp="1"/>
          </p:cNvSpPr>
          <p:nvPr>
            <p:ph type="title"/>
          </p:nvPr>
        </p:nvSpPr>
        <p:spPr>
          <a:xfrm>
            <a:off x="152400" y="152400"/>
            <a:ext cx="8991600" cy="533400"/>
          </a:xfrm>
        </p:spPr>
        <p:txBody>
          <a:bodyPr/>
          <a:lstStyle/>
          <a:p>
            <a:r>
              <a:rPr kumimoji="1" lang="ja-JP" altLang="en-US" dirty="0" smtClean="0">
                <a:effectLst/>
              </a:rPr>
              <a:t>仮想化の誕生</a:t>
            </a:r>
            <a:r>
              <a:rPr kumimoji="1" lang="en-US" altLang="ja-JP" dirty="0" smtClean="0">
                <a:effectLst/>
              </a:rPr>
              <a:t>(2) </a:t>
            </a:r>
            <a:r>
              <a:rPr kumimoji="1" lang="ja-JP" altLang="en-US" sz="2800" dirty="0" smtClean="0">
                <a:effectLst/>
              </a:rPr>
              <a:t>コンピューター</a:t>
            </a:r>
            <a:r>
              <a:rPr kumimoji="1" lang="ja-JP" altLang="en-US" sz="2800" dirty="0">
                <a:effectLst/>
              </a:rPr>
              <a:t>を共同利用する</a:t>
            </a:r>
            <a:r>
              <a:rPr kumimoji="1" lang="ja-JP" altLang="en-US" sz="2800" dirty="0" smtClean="0">
                <a:effectLst/>
              </a:rPr>
              <a:t>技術</a:t>
            </a:r>
            <a:endParaRPr kumimoji="1" lang="ja-JP" altLang="en-US" sz="2800" dirty="0">
              <a:effectLst/>
            </a:endParaRPr>
          </a:p>
        </p:txBody>
      </p:sp>
      <p:sp>
        <p:nvSpPr>
          <p:cNvPr id="13" name="テキスト ボックス 12"/>
          <p:cNvSpPr txBox="1"/>
          <p:nvPr/>
        </p:nvSpPr>
        <p:spPr>
          <a:xfrm>
            <a:off x="1295400" y="4124980"/>
            <a:ext cx="3416320" cy="523220"/>
          </a:xfrm>
          <a:prstGeom prst="rect">
            <a:avLst/>
          </a:prstGeom>
          <a:noFill/>
        </p:spPr>
        <p:txBody>
          <a:bodyPr wrap="none" rtlCol="0">
            <a:spAutoFit/>
          </a:bodyPr>
          <a:lstStyle/>
          <a:p>
            <a:r>
              <a:rPr kumimoji="1" lang="ja-JP" altLang="en-US" sz="2800" dirty="0" smtClean="0">
                <a:solidFill>
                  <a:srgbClr val="FFFFFF"/>
                </a:solidFill>
                <a:latin typeface="ＤＦＰ太丸ゴシック体"/>
                <a:ea typeface="ＤＦＰ太丸ゴシック体"/>
                <a:cs typeface="ＤＦＰ太丸ゴシック体"/>
              </a:rPr>
              <a:t>仮想化ソフトウェア</a:t>
            </a:r>
            <a:endParaRPr kumimoji="1" lang="ja-JP" altLang="en-US" sz="2800" dirty="0">
              <a:solidFill>
                <a:srgbClr val="FFFFFF"/>
              </a:solidFill>
              <a:latin typeface="ＤＦＰ太丸ゴシック体"/>
              <a:ea typeface="ＤＦＰ太丸ゴシック体"/>
              <a:cs typeface="ＤＦＰ太丸ゴシック体"/>
            </a:endParaRPr>
          </a:p>
        </p:txBody>
      </p:sp>
      <p:sp>
        <p:nvSpPr>
          <p:cNvPr id="89" name="テキスト ボックス 88"/>
          <p:cNvSpPr txBox="1"/>
          <p:nvPr/>
        </p:nvSpPr>
        <p:spPr>
          <a:xfrm>
            <a:off x="5638800" y="4191000"/>
            <a:ext cx="2941831" cy="338554"/>
          </a:xfrm>
          <a:prstGeom prst="rect">
            <a:avLst/>
          </a:prstGeom>
          <a:noFill/>
        </p:spPr>
        <p:txBody>
          <a:bodyPr wrap="none" rtlCol="0">
            <a:spAutoFit/>
          </a:bodyPr>
          <a:lstStyle/>
          <a:p>
            <a:pPr algn="ctr">
              <a:spcBef>
                <a:spcPts val="0"/>
              </a:spcBef>
            </a:pPr>
            <a:r>
              <a:rPr kumimoji="1" lang="ja-JP" altLang="en-US" sz="1600" dirty="0">
                <a:solidFill>
                  <a:srgbClr val="800000"/>
                </a:solidFill>
                <a:latin typeface="ＤＦＰ太丸ゴシック体"/>
                <a:ea typeface="ＤＦＰ太丸ゴシック体"/>
                <a:cs typeface="ＤＦＰ太丸ゴシック体"/>
              </a:rPr>
              <a:t>ハイパーバイザ </a:t>
            </a:r>
            <a:r>
              <a:rPr kumimoji="1" lang="en-US" altLang="ja-JP" sz="1600" dirty="0">
                <a:solidFill>
                  <a:srgbClr val="800000"/>
                </a:solidFill>
                <a:latin typeface="ＤＦＰ太丸ゴシック体"/>
                <a:ea typeface="ＤＦＰ太丸ゴシック体"/>
                <a:cs typeface="ＤＦＰ太丸ゴシック体"/>
              </a:rPr>
              <a:t>(</a:t>
            </a:r>
            <a:r>
              <a:rPr kumimoji="1" lang="en-US" altLang="ja-JP" sz="1600" dirty="0" smtClean="0">
                <a:solidFill>
                  <a:srgbClr val="800000"/>
                </a:solidFill>
                <a:latin typeface="ＤＦＰ太丸ゴシック体"/>
                <a:ea typeface="ＤＦＰ太丸ゴシック体"/>
                <a:cs typeface="ＤＦＰ太丸ゴシック体"/>
              </a:rPr>
              <a:t>hypervisor)</a:t>
            </a:r>
            <a:endParaRPr kumimoji="1" lang="ja-JP" altLang="en-US" sz="1600" dirty="0">
              <a:solidFill>
                <a:srgbClr val="800000"/>
              </a:solidFill>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7936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cBhvr>
                                        <p:cTn id="12" dur="500" fill="hold"/>
                                        <p:tgtEl>
                                          <p:spTgt spid="78"/>
                                        </p:tgtEl>
                                        <p:attrNameLst>
                                          <p:attrName>ppt_w</p:attrName>
                                        </p:attrNameLst>
                                      </p:cBhvr>
                                      <p:tavLst>
                                        <p:tav tm="0">
                                          <p:val>
                                            <p:fltVal val="0"/>
                                          </p:val>
                                        </p:tav>
                                        <p:tav tm="100000">
                                          <p:val>
                                            <p:strVal val="#ppt_w"/>
                                          </p:val>
                                        </p:tav>
                                      </p:tavLst>
                                    </p:anim>
                                    <p:anim calcmode="lin" valueType="num">
                                      <p:cBhvr>
                                        <p:cTn id="13" dur="500" fill="hold"/>
                                        <p:tgtEl>
                                          <p:spTgt spid="78"/>
                                        </p:tgtEl>
                                        <p:attrNameLst>
                                          <p:attrName>ppt_h</p:attrName>
                                        </p:attrNameLst>
                                      </p:cBhvr>
                                      <p:tavLst>
                                        <p:tav tm="0">
                                          <p:val>
                                            <p:fltVal val="0"/>
                                          </p:val>
                                        </p:tav>
                                        <p:tav tm="100000">
                                          <p:val>
                                            <p:strVal val="#ppt_h"/>
                                          </p:val>
                                        </p:tav>
                                      </p:tavLst>
                                    </p:anim>
                                    <p:animEffect transition="in" filter="fade">
                                      <p:cBhvr>
                                        <p:cTn id="14" dur="500"/>
                                        <p:tgtEl>
                                          <p:spTgt spid="7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p:cTn id="17" dur="500" fill="hold"/>
                                        <p:tgtEl>
                                          <p:spTgt spid="79"/>
                                        </p:tgtEl>
                                        <p:attrNameLst>
                                          <p:attrName>ppt_w</p:attrName>
                                        </p:attrNameLst>
                                      </p:cBhvr>
                                      <p:tavLst>
                                        <p:tav tm="0">
                                          <p:val>
                                            <p:fltVal val="0"/>
                                          </p:val>
                                        </p:tav>
                                        <p:tav tm="100000">
                                          <p:val>
                                            <p:strVal val="#ppt_w"/>
                                          </p:val>
                                        </p:tav>
                                      </p:tavLst>
                                    </p:anim>
                                    <p:anim calcmode="lin" valueType="num">
                                      <p:cBhvr>
                                        <p:cTn id="18" dur="500" fill="hold"/>
                                        <p:tgtEl>
                                          <p:spTgt spid="79"/>
                                        </p:tgtEl>
                                        <p:attrNameLst>
                                          <p:attrName>ppt_h</p:attrName>
                                        </p:attrNameLst>
                                      </p:cBhvr>
                                      <p:tavLst>
                                        <p:tav tm="0">
                                          <p:val>
                                            <p:fltVal val="0"/>
                                          </p:val>
                                        </p:tav>
                                        <p:tav tm="100000">
                                          <p:val>
                                            <p:strVal val="#ppt_h"/>
                                          </p:val>
                                        </p:tav>
                                      </p:tavLst>
                                    </p:anim>
                                    <p:animEffect transition="in" filter="fade">
                                      <p:cBhvr>
                                        <p:cTn id="19" dur="500"/>
                                        <p:tgtEl>
                                          <p:spTgt spid="7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 calcmode="lin" valueType="num">
                                      <p:cBhvr>
                                        <p:cTn id="22" dur="500" fill="hold"/>
                                        <p:tgtEl>
                                          <p:spTgt spid="80"/>
                                        </p:tgtEl>
                                        <p:attrNameLst>
                                          <p:attrName>ppt_w</p:attrName>
                                        </p:attrNameLst>
                                      </p:cBhvr>
                                      <p:tavLst>
                                        <p:tav tm="0">
                                          <p:val>
                                            <p:fltVal val="0"/>
                                          </p:val>
                                        </p:tav>
                                        <p:tav tm="100000">
                                          <p:val>
                                            <p:strVal val="#ppt_w"/>
                                          </p:val>
                                        </p:tav>
                                      </p:tavLst>
                                    </p:anim>
                                    <p:anim calcmode="lin" valueType="num">
                                      <p:cBhvr>
                                        <p:cTn id="23" dur="500" fill="hold"/>
                                        <p:tgtEl>
                                          <p:spTgt spid="80"/>
                                        </p:tgtEl>
                                        <p:attrNameLst>
                                          <p:attrName>ppt_h</p:attrName>
                                        </p:attrNameLst>
                                      </p:cBhvr>
                                      <p:tavLst>
                                        <p:tav tm="0">
                                          <p:val>
                                            <p:fltVal val="0"/>
                                          </p:val>
                                        </p:tav>
                                        <p:tav tm="100000">
                                          <p:val>
                                            <p:strVal val="#ppt_h"/>
                                          </p:val>
                                        </p:tav>
                                      </p:tavLst>
                                    </p:anim>
                                    <p:animEffect transition="in" filter="fade">
                                      <p:cBhvr>
                                        <p:cTn id="24" dur="500"/>
                                        <p:tgtEl>
                                          <p:spTgt spid="8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cBhvr>
                                        <p:cTn id="27" dur="500" fill="hold"/>
                                        <p:tgtEl>
                                          <p:spTgt spid="81"/>
                                        </p:tgtEl>
                                        <p:attrNameLst>
                                          <p:attrName>ppt_w</p:attrName>
                                        </p:attrNameLst>
                                      </p:cBhvr>
                                      <p:tavLst>
                                        <p:tav tm="0">
                                          <p:val>
                                            <p:fltVal val="0"/>
                                          </p:val>
                                        </p:tav>
                                        <p:tav tm="100000">
                                          <p:val>
                                            <p:strVal val="#ppt_w"/>
                                          </p:val>
                                        </p:tav>
                                      </p:tavLst>
                                    </p:anim>
                                    <p:anim calcmode="lin" valueType="num">
                                      <p:cBhvr>
                                        <p:cTn id="28" dur="500" fill="hold"/>
                                        <p:tgtEl>
                                          <p:spTgt spid="81"/>
                                        </p:tgtEl>
                                        <p:attrNameLst>
                                          <p:attrName>ppt_h</p:attrName>
                                        </p:attrNameLst>
                                      </p:cBhvr>
                                      <p:tavLst>
                                        <p:tav tm="0">
                                          <p:val>
                                            <p:fltVal val="0"/>
                                          </p:val>
                                        </p:tav>
                                        <p:tav tm="100000">
                                          <p:val>
                                            <p:strVal val="#ppt_h"/>
                                          </p:val>
                                        </p:tav>
                                      </p:tavLst>
                                    </p:anim>
                                    <p:animEffect transition="in" filter="fade">
                                      <p:cBhvr>
                                        <p:cTn id="29" dur="500"/>
                                        <p:tgtEl>
                                          <p:spTgt spid="8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5"/>
                                        </p:tgtEl>
                                        <p:attrNameLst>
                                          <p:attrName>style.visibility</p:attrName>
                                        </p:attrNameLst>
                                      </p:cBhvr>
                                      <p:to>
                                        <p:strVal val="visible"/>
                                      </p:to>
                                    </p:set>
                                    <p:anim calcmode="lin" valueType="num">
                                      <p:cBhvr>
                                        <p:cTn id="32" dur="500" fill="hold"/>
                                        <p:tgtEl>
                                          <p:spTgt spid="85"/>
                                        </p:tgtEl>
                                        <p:attrNameLst>
                                          <p:attrName>ppt_w</p:attrName>
                                        </p:attrNameLst>
                                      </p:cBhvr>
                                      <p:tavLst>
                                        <p:tav tm="0">
                                          <p:val>
                                            <p:fltVal val="0"/>
                                          </p:val>
                                        </p:tav>
                                        <p:tav tm="100000">
                                          <p:val>
                                            <p:strVal val="#ppt_w"/>
                                          </p:val>
                                        </p:tav>
                                      </p:tavLst>
                                    </p:anim>
                                    <p:anim calcmode="lin" valueType="num">
                                      <p:cBhvr>
                                        <p:cTn id="33" dur="500" fill="hold"/>
                                        <p:tgtEl>
                                          <p:spTgt spid="85"/>
                                        </p:tgtEl>
                                        <p:attrNameLst>
                                          <p:attrName>ppt_h</p:attrName>
                                        </p:attrNameLst>
                                      </p:cBhvr>
                                      <p:tavLst>
                                        <p:tav tm="0">
                                          <p:val>
                                            <p:fltVal val="0"/>
                                          </p:val>
                                        </p:tav>
                                        <p:tav tm="100000">
                                          <p:val>
                                            <p:strVal val="#ppt_h"/>
                                          </p:val>
                                        </p:tav>
                                      </p:tavLst>
                                    </p:anim>
                                    <p:animEffect transition="in" filter="fade">
                                      <p:cBhvr>
                                        <p:cTn id="34" dur="500"/>
                                        <p:tgtEl>
                                          <p:spTgt spid="8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89"/>
                                        </p:tgtEl>
                                        <p:attrNameLst>
                                          <p:attrName>style.visibility</p:attrName>
                                        </p:attrNameLst>
                                      </p:cBhvr>
                                      <p:to>
                                        <p:strVal val="visible"/>
                                      </p:to>
                                    </p:set>
                                    <p:anim calcmode="lin" valueType="num">
                                      <p:cBhvr>
                                        <p:cTn id="49" dur="500" fill="hold"/>
                                        <p:tgtEl>
                                          <p:spTgt spid="89"/>
                                        </p:tgtEl>
                                        <p:attrNameLst>
                                          <p:attrName>ppt_w</p:attrName>
                                        </p:attrNameLst>
                                      </p:cBhvr>
                                      <p:tavLst>
                                        <p:tav tm="0">
                                          <p:val>
                                            <p:fltVal val="0"/>
                                          </p:val>
                                        </p:tav>
                                        <p:tav tm="100000">
                                          <p:val>
                                            <p:strVal val="#ppt_w"/>
                                          </p:val>
                                        </p:tav>
                                      </p:tavLst>
                                    </p:anim>
                                    <p:anim calcmode="lin" valueType="num">
                                      <p:cBhvr>
                                        <p:cTn id="50" dur="500" fill="hold"/>
                                        <p:tgtEl>
                                          <p:spTgt spid="89"/>
                                        </p:tgtEl>
                                        <p:attrNameLst>
                                          <p:attrName>ppt_h</p:attrName>
                                        </p:attrNameLst>
                                      </p:cBhvr>
                                      <p:tavLst>
                                        <p:tav tm="0">
                                          <p:val>
                                            <p:fltVal val="0"/>
                                          </p:val>
                                        </p:tav>
                                        <p:tav tm="100000">
                                          <p:val>
                                            <p:strVal val="#ppt_h"/>
                                          </p:val>
                                        </p:tav>
                                      </p:tavLst>
                                    </p:anim>
                                    <p:animEffect transition="in" filter="fade">
                                      <p:cBhvr>
                                        <p:cTn id="51" dur="500"/>
                                        <p:tgtEl>
                                          <p:spTgt spid="8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86"/>
                                        </p:tgtEl>
                                        <p:attrNameLst>
                                          <p:attrName>style.visibility</p:attrName>
                                        </p:attrNameLst>
                                      </p:cBhvr>
                                      <p:to>
                                        <p:strVal val="visible"/>
                                      </p:to>
                                    </p:set>
                                    <p:animEffect transition="in" filter="wipe(down)">
                                      <p:cBhvr>
                                        <p:cTn id="5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78" grpId="0" animBg="1"/>
      <p:bldP spid="79" grpId="0" animBg="1"/>
      <p:bldP spid="80" grpId="0" animBg="1"/>
      <p:bldP spid="81" grpId="0" animBg="1"/>
      <p:bldP spid="85" grpId="0" animBg="1"/>
      <p:bldP spid="86" grpId="0" animBg="1"/>
      <p:bldP spid="13"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effectLst/>
              </a:rPr>
              <a:t>仮想化の歴史</a:t>
            </a:r>
            <a:endParaRPr kumimoji="1" lang="ja-JP" altLang="en-US" dirty="0">
              <a:effectLst/>
            </a:endParaRPr>
          </a:p>
        </p:txBody>
      </p:sp>
      <p:sp>
        <p:nvSpPr>
          <p:cNvPr id="3" name="正方形/長方形 2"/>
          <p:cNvSpPr/>
          <p:nvPr/>
        </p:nvSpPr>
        <p:spPr bwMode="auto">
          <a:xfrm>
            <a:off x="3048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HW</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34" name="正方形/長方形 33"/>
          <p:cNvSpPr/>
          <p:nvPr/>
        </p:nvSpPr>
        <p:spPr bwMode="auto">
          <a:xfrm>
            <a:off x="8382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HW</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35" name="正方形/長方形 34"/>
          <p:cNvSpPr/>
          <p:nvPr/>
        </p:nvSpPr>
        <p:spPr bwMode="auto">
          <a:xfrm>
            <a:off x="13716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HW</a:t>
            </a:r>
            <a:endParaRPr kumimoji="0" lang="ja-JP" altLang="en-US" sz="1200" b="0" i="0" u="none" strike="noStrike" cap="none" normalizeH="0" baseline="0" dirty="0" smtClean="0">
              <a:ln>
                <a:noFill/>
              </a:ln>
              <a:solidFill>
                <a:schemeClr val="bg1"/>
              </a:solidFill>
              <a:effectLst/>
              <a:latin typeface="+mj-ea"/>
              <a:ea typeface="+mj-ea"/>
            </a:endParaRPr>
          </a:p>
        </p:txBody>
      </p:sp>
      <p:cxnSp>
        <p:nvCxnSpPr>
          <p:cNvPr id="5" name="直線コネクタ 4"/>
          <p:cNvCxnSpPr/>
          <p:nvPr/>
        </p:nvCxnSpPr>
        <p:spPr bwMode="auto">
          <a:xfrm>
            <a:off x="304800" y="1219200"/>
            <a:ext cx="1676400" cy="0"/>
          </a:xfrm>
          <a:prstGeom prst="line">
            <a:avLst/>
          </a:prstGeom>
          <a:solidFill>
            <a:schemeClr val="bg1"/>
          </a:solidFill>
          <a:ln w="57150" cap="flat" cmpd="sng" algn="ctr">
            <a:solidFill>
              <a:srgbClr val="3366FF"/>
            </a:solidFill>
            <a:prstDash val="solid"/>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 name="角丸四角形 107"/>
          <p:cNvSpPr/>
          <p:nvPr/>
        </p:nvSpPr>
        <p:spPr bwMode="auto">
          <a:xfrm>
            <a:off x="457200" y="990600"/>
            <a:ext cx="1219200" cy="4572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j-ea"/>
                <a:ea typeface="+mj-ea"/>
                <a:cs typeface="ＤＦＰ太丸ゴシック体"/>
              </a:rPr>
              <a:t>分　散</a:t>
            </a:r>
          </a:p>
        </p:txBody>
      </p:sp>
      <p:sp>
        <p:nvSpPr>
          <p:cNvPr id="115" name="テキスト ボックス 114"/>
          <p:cNvSpPr txBox="1"/>
          <p:nvPr/>
        </p:nvSpPr>
        <p:spPr>
          <a:xfrm>
            <a:off x="652042" y="1600200"/>
            <a:ext cx="877163" cy="369332"/>
          </a:xfrm>
          <a:prstGeom prst="rect">
            <a:avLst/>
          </a:prstGeom>
          <a:noFill/>
        </p:spPr>
        <p:txBody>
          <a:bodyPr wrap="none" rtlCol="0">
            <a:spAutoFit/>
          </a:bodyPr>
          <a:lstStyle/>
          <a:p>
            <a:pPr algn="ctr"/>
            <a:r>
              <a:rPr kumimoji="1" lang="en-US" altLang="ja-JP" sz="1800" dirty="0" smtClean="0">
                <a:solidFill>
                  <a:srgbClr val="0000FF"/>
                </a:solidFill>
                <a:effectLst/>
                <a:latin typeface="+mj-ea"/>
                <a:ea typeface="+mj-ea"/>
                <a:cs typeface="ＤＦＰ太丸ゴシック体"/>
              </a:rPr>
              <a:t>〜1964</a:t>
            </a:r>
            <a:endParaRPr kumimoji="1" lang="ja-JP" altLang="en-US" sz="1800" dirty="0">
              <a:solidFill>
                <a:srgbClr val="0000FF"/>
              </a:solidFill>
              <a:effectLst/>
              <a:latin typeface="+mj-ea"/>
              <a:ea typeface="+mj-ea"/>
              <a:cs typeface="ＤＦＰ太丸ゴシック体"/>
            </a:endParaRPr>
          </a:p>
        </p:txBody>
      </p:sp>
      <p:sp>
        <p:nvSpPr>
          <p:cNvPr id="81" name="正方形/長方形 80"/>
          <p:cNvSpPr/>
          <p:nvPr/>
        </p:nvSpPr>
        <p:spPr bwMode="auto">
          <a:xfrm>
            <a:off x="55626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HW</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82" name="正方形/長方形 81"/>
          <p:cNvSpPr/>
          <p:nvPr/>
        </p:nvSpPr>
        <p:spPr bwMode="auto">
          <a:xfrm>
            <a:off x="60960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HW</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83" name="正方形/長方形 82"/>
          <p:cNvSpPr/>
          <p:nvPr/>
        </p:nvSpPr>
        <p:spPr bwMode="auto">
          <a:xfrm>
            <a:off x="66294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HW</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84" name="正方形/長方形 83"/>
          <p:cNvSpPr/>
          <p:nvPr/>
        </p:nvSpPr>
        <p:spPr bwMode="auto">
          <a:xfrm>
            <a:off x="55626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OS</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85" name="正方形/長方形 84"/>
          <p:cNvSpPr/>
          <p:nvPr/>
        </p:nvSpPr>
        <p:spPr bwMode="auto">
          <a:xfrm>
            <a:off x="60960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OS</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86" name="正方形/長方形 85"/>
          <p:cNvSpPr/>
          <p:nvPr/>
        </p:nvSpPr>
        <p:spPr bwMode="auto">
          <a:xfrm>
            <a:off x="66294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OS</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87" name="正方形/長方形 86"/>
          <p:cNvSpPr/>
          <p:nvPr/>
        </p:nvSpPr>
        <p:spPr bwMode="auto">
          <a:xfrm>
            <a:off x="55626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88" name="正方形/長方形 87"/>
          <p:cNvSpPr/>
          <p:nvPr/>
        </p:nvSpPr>
        <p:spPr bwMode="auto">
          <a:xfrm>
            <a:off x="60960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89" name="正方形/長方形 88"/>
          <p:cNvSpPr/>
          <p:nvPr/>
        </p:nvSpPr>
        <p:spPr bwMode="auto">
          <a:xfrm>
            <a:off x="66294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cxnSp>
        <p:nvCxnSpPr>
          <p:cNvPr id="105" name="直線コネクタ 104"/>
          <p:cNvCxnSpPr/>
          <p:nvPr/>
        </p:nvCxnSpPr>
        <p:spPr bwMode="auto">
          <a:xfrm>
            <a:off x="5562600" y="1219200"/>
            <a:ext cx="1676400" cy="0"/>
          </a:xfrm>
          <a:prstGeom prst="line">
            <a:avLst/>
          </a:prstGeom>
          <a:solidFill>
            <a:schemeClr val="bg1"/>
          </a:solidFill>
          <a:ln w="57150" cap="flat" cmpd="sng" algn="ctr">
            <a:solidFill>
              <a:srgbClr val="3366FF"/>
            </a:solidFill>
            <a:prstDash val="solid"/>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 name="角丸四角形 109"/>
          <p:cNvSpPr/>
          <p:nvPr/>
        </p:nvSpPr>
        <p:spPr bwMode="auto">
          <a:xfrm>
            <a:off x="5715000" y="990600"/>
            <a:ext cx="1219200" cy="4572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rgbClr val="FFFFFF"/>
                </a:solidFill>
                <a:effectLst/>
                <a:latin typeface="+mj-ea"/>
                <a:ea typeface="+mj-ea"/>
                <a:cs typeface="ＤＦＰ太丸ゴシック体"/>
              </a:rPr>
              <a:t>分　散</a:t>
            </a:r>
          </a:p>
        </p:txBody>
      </p:sp>
      <p:sp>
        <p:nvSpPr>
          <p:cNvPr id="118" name="テキスト ボックス 117"/>
          <p:cNvSpPr txBox="1"/>
          <p:nvPr/>
        </p:nvSpPr>
        <p:spPr>
          <a:xfrm>
            <a:off x="5605996" y="1600200"/>
            <a:ext cx="1338828" cy="369332"/>
          </a:xfrm>
          <a:prstGeom prst="rect">
            <a:avLst/>
          </a:prstGeom>
          <a:noFill/>
        </p:spPr>
        <p:txBody>
          <a:bodyPr wrap="none" rtlCol="0">
            <a:spAutoFit/>
          </a:bodyPr>
          <a:lstStyle/>
          <a:p>
            <a:pPr algn="ctr"/>
            <a:r>
              <a:rPr kumimoji="1" lang="en-US" altLang="ja-JP" sz="1800" dirty="0" smtClean="0">
                <a:solidFill>
                  <a:srgbClr val="0000FF"/>
                </a:solidFill>
                <a:effectLst/>
                <a:latin typeface="+mj-ea"/>
                <a:ea typeface="+mj-ea"/>
                <a:cs typeface="ＤＦＰ太丸ゴシック体"/>
              </a:rPr>
              <a:t>1980</a:t>
            </a:r>
            <a:r>
              <a:rPr kumimoji="1" lang="ja-JP" altLang="en-US" sz="1800" dirty="0" smtClean="0">
                <a:solidFill>
                  <a:srgbClr val="0000FF"/>
                </a:solidFill>
                <a:effectLst/>
                <a:latin typeface="+mj-ea"/>
                <a:ea typeface="+mj-ea"/>
                <a:cs typeface="ＤＦＰ太丸ゴシック体"/>
              </a:rPr>
              <a:t>年代</a:t>
            </a:r>
            <a:r>
              <a:rPr kumimoji="1" lang="en-US" altLang="ja-JP" sz="1800" dirty="0" smtClean="0">
                <a:solidFill>
                  <a:srgbClr val="0000FF"/>
                </a:solidFill>
                <a:effectLst/>
                <a:latin typeface="+mj-ea"/>
                <a:ea typeface="+mj-ea"/>
                <a:cs typeface="ＤＦＰ太丸ゴシック体"/>
              </a:rPr>
              <a:t>〜</a:t>
            </a:r>
            <a:endParaRPr kumimoji="1" lang="ja-JP" altLang="en-US" sz="1800" dirty="0">
              <a:solidFill>
                <a:srgbClr val="0000FF"/>
              </a:solidFill>
              <a:effectLst/>
              <a:latin typeface="+mj-ea"/>
              <a:ea typeface="+mj-ea"/>
              <a:cs typeface="ＤＦＰ太丸ゴシック体"/>
            </a:endParaRPr>
          </a:p>
        </p:txBody>
      </p:sp>
      <p:sp>
        <p:nvSpPr>
          <p:cNvPr id="121" name="テキスト ボックス 120"/>
          <p:cNvSpPr txBox="1"/>
          <p:nvPr/>
        </p:nvSpPr>
        <p:spPr>
          <a:xfrm>
            <a:off x="5584142" y="5181600"/>
            <a:ext cx="1441420" cy="738664"/>
          </a:xfrm>
          <a:prstGeom prst="rect">
            <a:avLst/>
          </a:prstGeom>
          <a:noFill/>
        </p:spPr>
        <p:txBody>
          <a:bodyPr wrap="none" rtlCol="0">
            <a:spAutoFit/>
          </a:bodyPr>
          <a:lstStyle/>
          <a:p>
            <a:pPr algn="ctr"/>
            <a:r>
              <a:rPr kumimoji="1" lang="ja-JP" altLang="en-US" sz="1400" dirty="0" smtClean="0">
                <a:solidFill>
                  <a:srgbClr val="0000FF"/>
                </a:solidFill>
                <a:effectLst/>
                <a:latin typeface="+mj-ea"/>
                <a:ea typeface="+mj-ea"/>
                <a:cs typeface="ＤＦＰ太丸ゴシック体"/>
              </a:rPr>
              <a:t>安価なハード</a:t>
            </a:r>
            <a:endParaRPr kumimoji="1" lang="en-US" altLang="ja-JP" sz="1400" dirty="0" smtClean="0">
              <a:solidFill>
                <a:srgbClr val="0000FF"/>
              </a:solidFill>
              <a:effectLst/>
              <a:latin typeface="+mj-ea"/>
              <a:ea typeface="+mj-ea"/>
              <a:cs typeface="ＤＦＰ太丸ゴシック体"/>
            </a:endParaRPr>
          </a:p>
          <a:p>
            <a:pPr algn="ctr"/>
            <a:r>
              <a:rPr kumimoji="1" lang="ja-JP" altLang="en-US" sz="1400" dirty="0" smtClean="0">
                <a:solidFill>
                  <a:srgbClr val="0000FF"/>
                </a:solidFill>
                <a:effectLst/>
                <a:latin typeface="+mj-ea"/>
                <a:ea typeface="+mj-ea"/>
                <a:cs typeface="ＤＦＰ太丸ゴシック体"/>
              </a:rPr>
              <a:t>運用負担の増大</a:t>
            </a:r>
            <a:endParaRPr kumimoji="1" lang="en-US" altLang="ja-JP" sz="1400" dirty="0" smtClean="0">
              <a:solidFill>
                <a:srgbClr val="0000FF"/>
              </a:solidFill>
              <a:effectLst/>
              <a:latin typeface="+mj-ea"/>
              <a:ea typeface="+mj-ea"/>
              <a:cs typeface="ＤＦＰ太丸ゴシック体"/>
            </a:endParaRPr>
          </a:p>
          <a:p>
            <a:pPr algn="ctr"/>
            <a:r>
              <a:rPr kumimoji="1" lang="en-US" altLang="ja-JP" sz="1400" dirty="0" smtClean="0">
                <a:solidFill>
                  <a:srgbClr val="0000FF"/>
                </a:solidFill>
                <a:effectLst/>
                <a:latin typeface="+mj-ea"/>
                <a:ea typeface="+mj-ea"/>
                <a:cs typeface="ＤＦＰ太丸ゴシック体"/>
              </a:rPr>
              <a:t>TCO</a:t>
            </a:r>
            <a:r>
              <a:rPr kumimoji="1" lang="ja-JP" altLang="en-US" sz="1400" dirty="0" smtClean="0">
                <a:solidFill>
                  <a:srgbClr val="0000FF"/>
                </a:solidFill>
                <a:effectLst/>
                <a:latin typeface="+mj-ea"/>
                <a:ea typeface="+mj-ea"/>
                <a:cs typeface="ＤＦＰ太丸ゴシック体"/>
              </a:rPr>
              <a:t>の増大</a:t>
            </a:r>
            <a:endParaRPr kumimoji="1" lang="en-US" altLang="ja-JP" sz="1400" dirty="0" smtClean="0">
              <a:solidFill>
                <a:srgbClr val="0000FF"/>
              </a:solidFill>
              <a:effectLst/>
              <a:latin typeface="+mj-ea"/>
              <a:ea typeface="+mj-ea"/>
              <a:cs typeface="ＤＦＰ太丸ゴシック体"/>
            </a:endParaRPr>
          </a:p>
        </p:txBody>
      </p:sp>
      <p:sp>
        <p:nvSpPr>
          <p:cNvPr id="125" name="テキスト ボックス 124"/>
          <p:cNvSpPr txBox="1"/>
          <p:nvPr/>
        </p:nvSpPr>
        <p:spPr>
          <a:xfrm>
            <a:off x="326342" y="5181600"/>
            <a:ext cx="1441420" cy="738664"/>
          </a:xfrm>
          <a:prstGeom prst="rect">
            <a:avLst/>
          </a:prstGeom>
          <a:noFill/>
        </p:spPr>
        <p:txBody>
          <a:bodyPr wrap="none" rtlCol="0">
            <a:spAutoFit/>
          </a:bodyPr>
          <a:lstStyle/>
          <a:p>
            <a:pPr algn="ctr"/>
            <a:r>
              <a:rPr kumimoji="1" lang="ja-JP" altLang="en-US" sz="1400" dirty="0" smtClean="0">
                <a:solidFill>
                  <a:srgbClr val="0000FF"/>
                </a:solidFill>
                <a:effectLst/>
                <a:latin typeface="+mj-ea"/>
                <a:ea typeface="+mj-ea"/>
                <a:cs typeface="ＤＦＰ太丸ゴシック体"/>
              </a:rPr>
              <a:t>高価なハード</a:t>
            </a:r>
            <a:endParaRPr kumimoji="1" lang="en-US" altLang="ja-JP" sz="1400" dirty="0" smtClean="0">
              <a:solidFill>
                <a:srgbClr val="0000FF"/>
              </a:solidFill>
              <a:effectLst/>
              <a:latin typeface="+mj-ea"/>
              <a:ea typeface="+mj-ea"/>
              <a:cs typeface="ＤＦＰ太丸ゴシック体"/>
            </a:endParaRPr>
          </a:p>
          <a:p>
            <a:pPr algn="ctr"/>
            <a:r>
              <a:rPr kumimoji="1" lang="ja-JP" altLang="en-US" sz="1400" dirty="0" smtClean="0">
                <a:solidFill>
                  <a:srgbClr val="0000FF"/>
                </a:solidFill>
                <a:effectLst/>
                <a:latin typeface="+mj-ea"/>
                <a:ea typeface="+mj-ea"/>
                <a:cs typeface="ＤＦＰ太丸ゴシック体"/>
              </a:rPr>
              <a:t>運用負担の増大</a:t>
            </a:r>
            <a:endParaRPr kumimoji="1" lang="en-US" altLang="ja-JP" sz="1400" dirty="0" smtClean="0">
              <a:solidFill>
                <a:srgbClr val="0000FF"/>
              </a:solidFill>
              <a:effectLst/>
              <a:latin typeface="+mj-ea"/>
              <a:ea typeface="+mj-ea"/>
              <a:cs typeface="ＤＦＰ太丸ゴシック体"/>
            </a:endParaRPr>
          </a:p>
          <a:p>
            <a:pPr algn="ctr"/>
            <a:r>
              <a:rPr kumimoji="1" lang="ja-JP" altLang="en-US" sz="1400" dirty="0" smtClean="0">
                <a:solidFill>
                  <a:srgbClr val="0000FF"/>
                </a:solidFill>
                <a:effectLst/>
                <a:latin typeface="+mj-ea"/>
                <a:ea typeface="+mj-ea"/>
                <a:cs typeface="ＤＦＰ太丸ゴシック体"/>
              </a:rPr>
              <a:t>コストの増大</a:t>
            </a:r>
            <a:endParaRPr kumimoji="1" lang="en-US" altLang="ja-JP" sz="1400" dirty="0" smtClean="0">
              <a:solidFill>
                <a:srgbClr val="0000FF"/>
              </a:solidFill>
              <a:effectLst/>
              <a:latin typeface="+mj-ea"/>
              <a:ea typeface="+mj-ea"/>
              <a:cs typeface="ＤＦＰ太丸ゴシック体"/>
            </a:endParaRPr>
          </a:p>
        </p:txBody>
      </p:sp>
      <p:sp>
        <p:nvSpPr>
          <p:cNvPr id="126" name="テキスト ボックス 125"/>
          <p:cNvSpPr txBox="1"/>
          <p:nvPr/>
        </p:nvSpPr>
        <p:spPr>
          <a:xfrm>
            <a:off x="1143000" y="6096000"/>
            <a:ext cx="7764553" cy="307777"/>
          </a:xfrm>
          <a:prstGeom prst="rect">
            <a:avLst/>
          </a:prstGeom>
          <a:noFill/>
        </p:spPr>
        <p:txBody>
          <a:bodyPr wrap="none" rtlCol="0">
            <a:spAutoFit/>
          </a:bodyPr>
          <a:lstStyle/>
          <a:p>
            <a:pPr algn="ctr"/>
            <a:r>
              <a:rPr kumimoji="1" lang="en-US" altLang="ja-JP" sz="1400" dirty="0" smtClean="0">
                <a:solidFill>
                  <a:schemeClr val="tx1">
                    <a:lumMod val="50000"/>
                    <a:lumOff val="50000"/>
                  </a:schemeClr>
                </a:solidFill>
                <a:effectLst/>
                <a:latin typeface="Arial"/>
                <a:ea typeface="ＤＦＰ太丸ゴシック体"/>
                <a:cs typeface="Arial"/>
              </a:rPr>
              <a:t>AP: Application / OS: Operating System / VM: Virtual Machine / HV: Hypervisor / HW: Hardware</a:t>
            </a:r>
          </a:p>
        </p:txBody>
      </p:sp>
      <p:sp>
        <p:nvSpPr>
          <p:cNvPr id="72" name="正方形/長方形 71"/>
          <p:cNvSpPr/>
          <p:nvPr/>
        </p:nvSpPr>
        <p:spPr bwMode="auto">
          <a:xfrm>
            <a:off x="2057400" y="3505200"/>
            <a:ext cx="15240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HW</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75" name="正方形/長方形 74"/>
          <p:cNvSpPr/>
          <p:nvPr/>
        </p:nvSpPr>
        <p:spPr bwMode="auto">
          <a:xfrm>
            <a:off x="2057400" y="2971800"/>
            <a:ext cx="15240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OS</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78" name="正方形/長方形 77"/>
          <p:cNvSpPr/>
          <p:nvPr/>
        </p:nvSpPr>
        <p:spPr bwMode="auto">
          <a:xfrm>
            <a:off x="20574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79" name="正方形/長方形 78"/>
          <p:cNvSpPr/>
          <p:nvPr/>
        </p:nvSpPr>
        <p:spPr bwMode="auto">
          <a:xfrm>
            <a:off x="25908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80" name="正方形/長方形 79"/>
          <p:cNvSpPr/>
          <p:nvPr/>
        </p:nvSpPr>
        <p:spPr bwMode="auto">
          <a:xfrm>
            <a:off x="31242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cxnSp>
        <p:nvCxnSpPr>
          <p:cNvPr id="104" name="直線コネクタ 103"/>
          <p:cNvCxnSpPr/>
          <p:nvPr/>
        </p:nvCxnSpPr>
        <p:spPr bwMode="auto">
          <a:xfrm>
            <a:off x="2057400" y="1219200"/>
            <a:ext cx="1676400" cy="0"/>
          </a:xfrm>
          <a:prstGeom prst="line">
            <a:avLst/>
          </a:prstGeom>
          <a:solidFill>
            <a:schemeClr val="bg1"/>
          </a:solidFill>
          <a:ln w="57150" cap="flat" cmpd="sng" algn="ctr">
            <a:solidFill>
              <a:srgbClr val="3366FF"/>
            </a:solidFill>
            <a:prstDash val="solid"/>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9" name="角丸四角形 108"/>
          <p:cNvSpPr/>
          <p:nvPr/>
        </p:nvSpPr>
        <p:spPr bwMode="auto">
          <a:xfrm>
            <a:off x="2209800" y="990600"/>
            <a:ext cx="1219200" cy="4572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dirty="0" smtClean="0">
                <a:solidFill>
                  <a:srgbClr val="FFFFFF"/>
                </a:solidFill>
                <a:latin typeface="+mj-ea"/>
                <a:ea typeface="+mj-ea"/>
                <a:cs typeface="ＤＦＰ太丸ゴシック体"/>
              </a:rPr>
              <a:t>集　中</a:t>
            </a:r>
            <a:endParaRPr kumimoji="0" lang="ja-JP" altLang="en-US" b="0" i="0" u="none" strike="noStrike" cap="none" normalizeH="0" baseline="0" dirty="0" smtClean="0">
              <a:ln>
                <a:noFill/>
              </a:ln>
              <a:solidFill>
                <a:srgbClr val="FFFFFF"/>
              </a:solidFill>
              <a:effectLst/>
              <a:latin typeface="+mj-ea"/>
              <a:ea typeface="+mj-ea"/>
              <a:cs typeface="ＤＦＰ太丸ゴシック体"/>
            </a:endParaRPr>
          </a:p>
        </p:txBody>
      </p:sp>
      <p:sp>
        <p:nvSpPr>
          <p:cNvPr id="116" name="テキスト ボックス 115"/>
          <p:cNvSpPr txBox="1"/>
          <p:nvPr/>
        </p:nvSpPr>
        <p:spPr>
          <a:xfrm>
            <a:off x="2404642" y="1600200"/>
            <a:ext cx="877163" cy="369332"/>
          </a:xfrm>
          <a:prstGeom prst="rect">
            <a:avLst/>
          </a:prstGeom>
          <a:noFill/>
        </p:spPr>
        <p:txBody>
          <a:bodyPr wrap="none" rtlCol="0">
            <a:spAutoFit/>
          </a:bodyPr>
          <a:lstStyle/>
          <a:p>
            <a:pPr algn="ctr"/>
            <a:r>
              <a:rPr kumimoji="1" lang="en-US" altLang="ja-JP" sz="1800" dirty="0" smtClean="0">
                <a:solidFill>
                  <a:srgbClr val="0000FF"/>
                </a:solidFill>
                <a:effectLst/>
                <a:latin typeface="+mj-ea"/>
                <a:ea typeface="+mj-ea"/>
                <a:cs typeface="ＤＦＰ太丸ゴシック体"/>
              </a:rPr>
              <a:t>1964〜</a:t>
            </a:r>
            <a:endParaRPr kumimoji="1" lang="ja-JP" altLang="en-US" sz="1800" dirty="0">
              <a:solidFill>
                <a:srgbClr val="0000FF"/>
              </a:solidFill>
              <a:effectLst/>
              <a:latin typeface="+mj-ea"/>
              <a:ea typeface="+mj-ea"/>
              <a:cs typeface="ＤＦＰ太丸ゴシック体"/>
            </a:endParaRPr>
          </a:p>
        </p:txBody>
      </p:sp>
      <p:sp>
        <p:nvSpPr>
          <p:cNvPr id="124" name="テキスト ボックス 123"/>
          <p:cNvSpPr txBox="1"/>
          <p:nvPr/>
        </p:nvSpPr>
        <p:spPr>
          <a:xfrm>
            <a:off x="1981200" y="5181600"/>
            <a:ext cx="1620957" cy="738664"/>
          </a:xfrm>
          <a:prstGeom prst="rect">
            <a:avLst/>
          </a:prstGeom>
          <a:noFill/>
        </p:spPr>
        <p:txBody>
          <a:bodyPr wrap="none" rtlCol="0">
            <a:spAutoFit/>
          </a:bodyPr>
          <a:lstStyle/>
          <a:p>
            <a:pPr algn="ctr"/>
            <a:r>
              <a:rPr kumimoji="1" lang="ja-JP" altLang="en-US" sz="1400" dirty="0" smtClean="0">
                <a:solidFill>
                  <a:srgbClr val="0000FF"/>
                </a:solidFill>
                <a:effectLst/>
                <a:latin typeface="+mj-ea"/>
                <a:ea typeface="+mj-ea"/>
                <a:cs typeface="ＤＦＰ太丸ゴシック体"/>
              </a:rPr>
              <a:t>高価なハード</a:t>
            </a:r>
            <a:endParaRPr kumimoji="1" lang="en-US" altLang="ja-JP" sz="1400" dirty="0" smtClean="0">
              <a:solidFill>
                <a:srgbClr val="0000FF"/>
              </a:solidFill>
              <a:effectLst/>
              <a:latin typeface="+mj-ea"/>
              <a:ea typeface="+mj-ea"/>
              <a:cs typeface="ＤＦＰ太丸ゴシック体"/>
            </a:endParaRPr>
          </a:p>
          <a:p>
            <a:pPr algn="ctr"/>
            <a:r>
              <a:rPr kumimoji="1" lang="ja-JP" altLang="en-US" sz="1400" dirty="0" smtClean="0">
                <a:solidFill>
                  <a:srgbClr val="0000FF"/>
                </a:solidFill>
                <a:effectLst/>
                <a:latin typeface="+mj-ea"/>
                <a:ea typeface="+mj-ea"/>
                <a:cs typeface="ＤＦＰ太丸ゴシック体"/>
              </a:rPr>
              <a:t>資源の制約・競合</a:t>
            </a:r>
            <a:endParaRPr kumimoji="1" lang="en-US" altLang="ja-JP" sz="1400" dirty="0" smtClean="0">
              <a:solidFill>
                <a:srgbClr val="0000FF"/>
              </a:solidFill>
              <a:effectLst/>
              <a:latin typeface="+mj-ea"/>
              <a:ea typeface="+mj-ea"/>
              <a:cs typeface="ＤＦＰ太丸ゴシック体"/>
            </a:endParaRPr>
          </a:p>
          <a:p>
            <a:pPr algn="ctr"/>
            <a:r>
              <a:rPr kumimoji="1" lang="ja-JP" altLang="en-US" sz="1400" dirty="0" smtClean="0">
                <a:solidFill>
                  <a:srgbClr val="0000FF"/>
                </a:solidFill>
                <a:effectLst/>
                <a:latin typeface="+mj-ea"/>
                <a:ea typeface="+mj-ea"/>
                <a:cs typeface="ＤＦＰ太丸ゴシック体"/>
              </a:rPr>
              <a:t>障害時の影響拡大</a:t>
            </a:r>
            <a:endParaRPr kumimoji="1" lang="en-US" altLang="ja-JP" sz="1400" dirty="0" smtClean="0">
              <a:solidFill>
                <a:srgbClr val="0000FF"/>
              </a:solidFill>
              <a:effectLst/>
              <a:latin typeface="+mj-ea"/>
              <a:ea typeface="+mj-ea"/>
              <a:cs typeface="ＤＦＰ太丸ゴシック体"/>
            </a:endParaRPr>
          </a:p>
        </p:txBody>
      </p:sp>
      <p:sp>
        <p:nvSpPr>
          <p:cNvPr id="128" name="テキスト ボックス 127"/>
          <p:cNvSpPr txBox="1"/>
          <p:nvPr/>
        </p:nvSpPr>
        <p:spPr>
          <a:xfrm>
            <a:off x="2215208" y="1981200"/>
            <a:ext cx="1262410" cy="369332"/>
          </a:xfrm>
          <a:prstGeom prst="rect">
            <a:avLst/>
          </a:prstGeom>
          <a:noFill/>
        </p:spPr>
        <p:txBody>
          <a:bodyPr wrap="none" rtlCol="0">
            <a:spAutoFit/>
          </a:bodyPr>
          <a:lstStyle/>
          <a:p>
            <a:pPr algn="ctr"/>
            <a:r>
              <a:rPr kumimoji="1" lang="en-US" altLang="ja-JP" sz="1800" dirty="0" smtClean="0">
                <a:solidFill>
                  <a:srgbClr val="0000FF"/>
                </a:solidFill>
                <a:effectLst/>
                <a:latin typeface="+mj-ea"/>
                <a:ea typeface="+mj-ea"/>
                <a:cs typeface="Arial"/>
              </a:rPr>
              <a:t>IBM S/360</a:t>
            </a:r>
            <a:endParaRPr kumimoji="1" lang="ja-JP" altLang="en-US" sz="1800" dirty="0">
              <a:solidFill>
                <a:srgbClr val="0000FF"/>
              </a:solidFill>
              <a:effectLst/>
              <a:latin typeface="+mj-ea"/>
              <a:ea typeface="+mj-ea"/>
              <a:cs typeface="Arial"/>
            </a:endParaRPr>
          </a:p>
        </p:txBody>
      </p:sp>
      <p:sp>
        <p:nvSpPr>
          <p:cNvPr id="46" name="正方形/長方形 45"/>
          <p:cNvSpPr/>
          <p:nvPr/>
        </p:nvSpPr>
        <p:spPr bwMode="auto">
          <a:xfrm>
            <a:off x="3810000" y="4572000"/>
            <a:ext cx="1524000" cy="4572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HW</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52" name="正方形/長方形 51"/>
          <p:cNvSpPr/>
          <p:nvPr/>
        </p:nvSpPr>
        <p:spPr bwMode="auto">
          <a:xfrm>
            <a:off x="3810000" y="3733800"/>
            <a:ext cx="1524000" cy="762000"/>
          </a:xfrm>
          <a:prstGeom prst="rect">
            <a:avLst/>
          </a:prstGeom>
          <a:solidFill>
            <a:srgbClr val="FF99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200" b="0" i="0" u="none" strike="noStrike" cap="none" normalizeH="0" baseline="0" dirty="0" smtClean="0">
              <a:ln>
                <a:noFill/>
              </a:ln>
              <a:solidFill>
                <a:schemeClr val="bg1"/>
              </a:solidFill>
              <a:effectLst/>
              <a:latin typeface="+mj-ea"/>
              <a:ea typeface="+mj-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HV</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53" name="正方形/長方形 52"/>
          <p:cNvSpPr/>
          <p:nvPr/>
        </p:nvSpPr>
        <p:spPr bwMode="auto">
          <a:xfrm>
            <a:off x="38100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OS</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54" name="正方形/長方形 53"/>
          <p:cNvSpPr/>
          <p:nvPr/>
        </p:nvSpPr>
        <p:spPr bwMode="auto">
          <a:xfrm>
            <a:off x="43434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OS</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55" name="正方形/長方形 54"/>
          <p:cNvSpPr/>
          <p:nvPr/>
        </p:nvSpPr>
        <p:spPr bwMode="auto">
          <a:xfrm>
            <a:off x="48768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OS</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56" name="正方形/長方形 55"/>
          <p:cNvSpPr/>
          <p:nvPr/>
        </p:nvSpPr>
        <p:spPr bwMode="auto">
          <a:xfrm>
            <a:off x="38100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57" name="正方形/長方形 56"/>
          <p:cNvSpPr/>
          <p:nvPr/>
        </p:nvSpPr>
        <p:spPr bwMode="auto">
          <a:xfrm>
            <a:off x="43434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58" name="正方形/長方形 57"/>
          <p:cNvSpPr/>
          <p:nvPr/>
        </p:nvSpPr>
        <p:spPr bwMode="auto">
          <a:xfrm>
            <a:off x="48768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49" name="正方形/長方形 48"/>
          <p:cNvSpPr/>
          <p:nvPr/>
        </p:nvSpPr>
        <p:spPr bwMode="auto">
          <a:xfrm>
            <a:off x="38100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VM</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50" name="正方形/長方形 49"/>
          <p:cNvSpPr/>
          <p:nvPr/>
        </p:nvSpPr>
        <p:spPr bwMode="auto">
          <a:xfrm>
            <a:off x="43434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VM</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51" name="正方形/長方形 50"/>
          <p:cNvSpPr/>
          <p:nvPr/>
        </p:nvSpPr>
        <p:spPr bwMode="auto">
          <a:xfrm>
            <a:off x="48768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VM</a:t>
            </a:r>
            <a:endParaRPr kumimoji="0" lang="ja-JP" altLang="en-US" sz="1200" b="0" i="0" u="none" strike="noStrike" cap="none" normalizeH="0" baseline="0" dirty="0" smtClean="0">
              <a:ln>
                <a:noFill/>
              </a:ln>
              <a:solidFill>
                <a:schemeClr val="bg1"/>
              </a:solidFill>
              <a:effectLst/>
              <a:latin typeface="+mj-ea"/>
              <a:ea typeface="+mj-ea"/>
            </a:endParaRPr>
          </a:p>
        </p:txBody>
      </p:sp>
      <p:cxnSp>
        <p:nvCxnSpPr>
          <p:cNvPr id="113" name="直線コネクタ 112"/>
          <p:cNvCxnSpPr/>
          <p:nvPr/>
        </p:nvCxnSpPr>
        <p:spPr bwMode="auto">
          <a:xfrm>
            <a:off x="3810000" y="1219200"/>
            <a:ext cx="1676400" cy="0"/>
          </a:xfrm>
          <a:prstGeom prst="line">
            <a:avLst/>
          </a:prstGeom>
          <a:solidFill>
            <a:schemeClr val="bg1"/>
          </a:solidFill>
          <a:ln w="57150" cap="flat" cmpd="sng" algn="ctr">
            <a:solidFill>
              <a:srgbClr val="3366FF"/>
            </a:solidFill>
            <a:prstDash val="solid"/>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角丸四角形 113"/>
          <p:cNvSpPr/>
          <p:nvPr/>
        </p:nvSpPr>
        <p:spPr bwMode="auto">
          <a:xfrm>
            <a:off x="3962400" y="990600"/>
            <a:ext cx="1219200" cy="4572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j-ea"/>
                <a:ea typeface="+mj-ea"/>
                <a:cs typeface="ＤＦＰ太丸ゴシック体"/>
              </a:rPr>
              <a:t>集中・分割</a:t>
            </a:r>
          </a:p>
        </p:txBody>
      </p:sp>
      <p:sp>
        <p:nvSpPr>
          <p:cNvPr id="117" name="テキスト ボックス 116"/>
          <p:cNvSpPr txBox="1"/>
          <p:nvPr/>
        </p:nvSpPr>
        <p:spPr>
          <a:xfrm>
            <a:off x="4084228" y="1600200"/>
            <a:ext cx="877163" cy="369332"/>
          </a:xfrm>
          <a:prstGeom prst="rect">
            <a:avLst/>
          </a:prstGeom>
          <a:noFill/>
        </p:spPr>
        <p:txBody>
          <a:bodyPr wrap="none" rtlCol="0">
            <a:spAutoFit/>
          </a:bodyPr>
          <a:lstStyle/>
          <a:p>
            <a:pPr algn="ctr"/>
            <a:r>
              <a:rPr kumimoji="1" lang="en-US" altLang="ja-JP" sz="1800" dirty="0" smtClean="0">
                <a:solidFill>
                  <a:srgbClr val="0000FF"/>
                </a:solidFill>
                <a:effectLst/>
                <a:latin typeface="+mj-ea"/>
                <a:ea typeface="+mj-ea"/>
                <a:cs typeface="ＤＦＰ太丸ゴシック体"/>
              </a:rPr>
              <a:t>1967〜</a:t>
            </a:r>
            <a:endParaRPr kumimoji="1" lang="ja-JP" altLang="en-US" sz="1800" dirty="0">
              <a:solidFill>
                <a:srgbClr val="0000FF"/>
              </a:solidFill>
              <a:effectLst/>
              <a:latin typeface="+mj-ea"/>
              <a:ea typeface="+mj-ea"/>
              <a:cs typeface="ＤＦＰ太丸ゴシック体"/>
            </a:endParaRPr>
          </a:p>
        </p:txBody>
      </p:sp>
      <p:sp>
        <p:nvSpPr>
          <p:cNvPr id="123" name="テキスト ボックス 122"/>
          <p:cNvSpPr txBox="1"/>
          <p:nvPr/>
        </p:nvSpPr>
        <p:spPr>
          <a:xfrm>
            <a:off x="3913336" y="5181600"/>
            <a:ext cx="1261884" cy="738664"/>
          </a:xfrm>
          <a:prstGeom prst="rect">
            <a:avLst/>
          </a:prstGeom>
          <a:noFill/>
        </p:spPr>
        <p:txBody>
          <a:bodyPr wrap="none" rtlCol="0">
            <a:spAutoFit/>
          </a:bodyPr>
          <a:lstStyle/>
          <a:p>
            <a:pPr algn="ctr"/>
            <a:r>
              <a:rPr kumimoji="1" lang="ja-JP" altLang="en-US" sz="1400" dirty="0" smtClean="0">
                <a:solidFill>
                  <a:srgbClr val="0000FF"/>
                </a:solidFill>
                <a:effectLst/>
                <a:latin typeface="+mj-ea"/>
                <a:ea typeface="+mj-ea"/>
                <a:cs typeface="ＤＦＰ太丸ゴシック体"/>
              </a:rPr>
              <a:t>高価なハード</a:t>
            </a:r>
            <a:endParaRPr kumimoji="1" lang="en-US" altLang="ja-JP" sz="1400" dirty="0" smtClean="0">
              <a:solidFill>
                <a:srgbClr val="0000FF"/>
              </a:solidFill>
              <a:effectLst/>
              <a:latin typeface="+mj-ea"/>
              <a:ea typeface="+mj-ea"/>
              <a:cs typeface="ＤＦＰ太丸ゴシック体"/>
            </a:endParaRPr>
          </a:p>
          <a:p>
            <a:pPr algn="ctr"/>
            <a:r>
              <a:rPr kumimoji="1" lang="ja-JP" altLang="en-US" sz="1400" dirty="0" smtClean="0">
                <a:solidFill>
                  <a:srgbClr val="0000FF"/>
                </a:solidFill>
                <a:effectLst/>
                <a:latin typeface="+mj-ea"/>
                <a:ea typeface="+mj-ea"/>
                <a:cs typeface="ＤＦＰ太丸ゴシック体"/>
              </a:rPr>
              <a:t>自由度の制約</a:t>
            </a:r>
            <a:endParaRPr kumimoji="1" lang="en-US" altLang="ja-JP" sz="1400" dirty="0" smtClean="0">
              <a:solidFill>
                <a:srgbClr val="0000FF"/>
              </a:solidFill>
              <a:effectLst/>
              <a:latin typeface="+mj-ea"/>
              <a:ea typeface="+mj-ea"/>
              <a:cs typeface="ＤＦＰ太丸ゴシック体"/>
            </a:endParaRPr>
          </a:p>
          <a:p>
            <a:pPr algn="ctr"/>
            <a:r>
              <a:rPr kumimoji="1" lang="ja-JP" altLang="en-US" sz="1400" dirty="0" smtClean="0">
                <a:solidFill>
                  <a:srgbClr val="0000FF"/>
                </a:solidFill>
                <a:effectLst/>
                <a:latin typeface="+mj-ea"/>
                <a:ea typeface="+mj-ea"/>
                <a:cs typeface="ＤＦＰ太丸ゴシック体"/>
              </a:rPr>
              <a:t>コストの増大</a:t>
            </a:r>
            <a:endParaRPr kumimoji="1" lang="en-US" altLang="ja-JP" sz="1400" dirty="0" smtClean="0">
              <a:solidFill>
                <a:srgbClr val="0000FF"/>
              </a:solidFill>
              <a:effectLst/>
              <a:latin typeface="+mj-ea"/>
              <a:ea typeface="+mj-ea"/>
              <a:cs typeface="ＤＦＰ太丸ゴシック体"/>
            </a:endParaRPr>
          </a:p>
        </p:txBody>
      </p:sp>
      <p:sp>
        <p:nvSpPr>
          <p:cNvPr id="129" name="テキスト ボックス 128"/>
          <p:cNvSpPr txBox="1"/>
          <p:nvPr/>
        </p:nvSpPr>
        <p:spPr>
          <a:xfrm>
            <a:off x="3834804" y="1981200"/>
            <a:ext cx="1506317" cy="369332"/>
          </a:xfrm>
          <a:prstGeom prst="rect">
            <a:avLst/>
          </a:prstGeom>
          <a:noFill/>
        </p:spPr>
        <p:txBody>
          <a:bodyPr wrap="none" rtlCol="0">
            <a:spAutoFit/>
          </a:bodyPr>
          <a:lstStyle/>
          <a:p>
            <a:pPr algn="ctr"/>
            <a:r>
              <a:rPr kumimoji="1" lang="en-US" altLang="ja-JP" sz="1800" dirty="0" smtClean="0">
                <a:solidFill>
                  <a:srgbClr val="0000FF"/>
                </a:solidFill>
                <a:effectLst/>
                <a:latin typeface="+mj-ea"/>
                <a:ea typeface="+mj-ea"/>
                <a:cs typeface="Arial"/>
              </a:rPr>
              <a:t>S/360 CP-</a:t>
            </a:r>
            <a:r>
              <a:rPr lang="en-US" altLang="ja-JP" dirty="0" smtClean="0">
                <a:solidFill>
                  <a:srgbClr val="0000FF"/>
                </a:solidFill>
                <a:effectLst/>
                <a:latin typeface="+mj-ea"/>
                <a:ea typeface="+mj-ea"/>
                <a:cs typeface="Arial"/>
              </a:rPr>
              <a:t>67</a:t>
            </a:r>
            <a:endParaRPr kumimoji="1" lang="ja-JP" altLang="en-US" sz="1800" dirty="0">
              <a:solidFill>
                <a:srgbClr val="0000FF"/>
              </a:solidFill>
              <a:effectLst/>
              <a:latin typeface="+mj-ea"/>
              <a:ea typeface="+mj-ea"/>
              <a:cs typeface="Arial"/>
            </a:endParaRPr>
          </a:p>
        </p:txBody>
      </p:sp>
      <p:sp>
        <p:nvSpPr>
          <p:cNvPr id="90" name="正方形/長方形 89"/>
          <p:cNvSpPr/>
          <p:nvPr/>
        </p:nvSpPr>
        <p:spPr bwMode="auto">
          <a:xfrm>
            <a:off x="7315200" y="4572000"/>
            <a:ext cx="1524000" cy="4572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HW</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96" name="正方形/長方形 95"/>
          <p:cNvSpPr/>
          <p:nvPr/>
        </p:nvSpPr>
        <p:spPr bwMode="auto">
          <a:xfrm>
            <a:off x="7315200" y="3733800"/>
            <a:ext cx="1524000" cy="762000"/>
          </a:xfrm>
          <a:prstGeom prst="rect">
            <a:avLst/>
          </a:prstGeom>
          <a:solidFill>
            <a:srgbClr val="FF99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200" b="0" i="0" u="none" strike="noStrike" cap="none" normalizeH="0" baseline="0" dirty="0" smtClean="0">
              <a:ln>
                <a:noFill/>
              </a:ln>
              <a:solidFill>
                <a:schemeClr val="bg1"/>
              </a:solidFill>
              <a:effectLst/>
              <a:latin typeface="+mj-ea"/>
              <a:ea typeface="+mj-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HV</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97" name="正方形/長方形 96"/>
          <p:cNvSpPr/>
          <p:nvPr/>
        </p:nvSpPr>
        <p:spPr bwMode="auto">
          <a:xfrm>
            <a:off x="73152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OS</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98" name="正方形/長方形 97"/>
          <p:cNvSpPr/>
          <p:nvPr/>
        </p:nvSpPr>
        <p:spPr bwMode="auto">
          <a:xfrm>
            <a:off x="78486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OS</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99" name="正方形/長方形 98"/>
          <p:cNvSpPr/>
          <p:nvPr/>
        </p:nvSpPr>
        <p:spPr bwMode="auto">
          <a:xfrm>
            <a:off x="83820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en-US" altLang="ja-JP" sz="1200" dirty="0" smtClean="0">
                <a:solidFill>
                  <a:schemeClr val="bg1"/>
                </a:solidFill>
                <a:latin typeface="+mj-ea"/>
                <a:ea typeface="+mj-ea"/>
              </a:rPr>
              <a:t>OS</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100" name="正方形/長方形 99"/>
          <p:cNvSpPr/>
          <p:nvPr/>
        </p:nvSpPr>
        <p:spPr bwMode="auto">
          <a:xfrm>
            <a:off x="73152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101" name="正方形/長方形 100"/>
          <p:cNvSpPr/>
          <p:nvPr/>
        </p:nvSpPr>
        <p:spPr bwMode="auto">
          <a:xfrm>
            <a:off x="78486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102" name="正方形/長方形 101"/>
          <p:cNvSpPr/>
          <p:nvPr/>
        </p:nvSpPr>
        <p:spPr bwMode="auto">
          <a:xfrm>
            <a:off x="83820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93" name="正方形/長方形 92"/>
          <p:cNvSpPr/>
          <p:nvPr/>
        </p:nvSpPr>
        <p:spPr bwMode="auto">
          <a:xfrm>
            <a:off x="73152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VM</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94" name="正方形/長方形 93"/>
          <p:cNvSpPr/>
          <p:nvPr/>
        </p:nvSpPr>
        <p:spPr bwMode="auto">
          <a:xfrm>
            <a:off x="78486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VM</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95" name="正方形/長方形 94"/>
          <p:cNvSpPr/>
          <p:nvPr/>
        </p:nvSpPr>
        <p:spPr bwMode="auto">
          <a:xfrm>
            <a:off x="83820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VM</a:t>
            </a:r>
            <a:endParaRPr kumimoji="0" lang="ja-JP" altLang="en-US" sz="1200" b="0" i="0" u="none" strike="noStrike" cap="none" normalizeH="0" baseline="0" dirty="0" smtClean="0">
              <a:ln>
                <a:noFill/>
              </a:ln>
              <a:solidFill>
                <a:schemeClr val="bg1"/>
              </a:solidFill>
              <a:effectLst/>
              <a:latin typeface="+mj-ea"/>
              <a:ea typeface="+mj-ea"/>
            </a:endParaRPr>
          </a:p>
        </p:txBody>
      </p:sp>
      <p:cxnSp>
        <p:nvCxnSpPr>
          <p:cNvPr id="106" name="直線コネクタ 105"/>
          <p:cNvCxnSpPr/>
          <p:nvPr/>
        </p:nvCxnSpPr>
        <p:spPr bwMode="auto">
          <a:xfrm>
            <a:off x="7315200" y="1219200"/>
            <a:ext cx="1676400" cy="0"/>
          </a:xfrm>
          <a:prstGeom prst="line">
            <a:avLst/>
          </a:prstGeom>
          <a:solidFill>
            <a:schemeClr val="bg1"/>
          </a:solidFill>
          <a:ln w="57150" cap="flat" cmpd="sng" algn="ctr">
            <a:solidFill>
              <a:srgbClr val="3366FF"/>
            </a:solidFill>
            <a:prstDash val="solid"/>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角丸四角形 110"/>
          <p:cNvSpPr/>
          <p:nvPr/>
        </p:nvSpPr>
        <p:spPr bwMode="auto">
          <a:xfrm>
            <a:off x="7467600" y="990600"/>
            <a:ext cx="1219200" cy="4572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j-ea"/>
                <a:ea typeface="+mj-ea"/>
                <a:cs typeface="ＤＦＰ太丸ゴシック体"/>
              </a:rPr>
              <a:t>集中・集約</a:t>
            </a:r>
          </a:p>
        </p:txBody>
      </p:sp>
      <p:sp>
        <p:nvSpPr>
          <p:cNvPr id="119" name="テキスト ボックス 118"/>
          <p:cNvSpPr txBox="1"/>
          <p:nvPr/>
        </p:nvSpPr>
        <p:spPr>
          <a:xfrm>
            <a:off x="7638618" y="1600200"/>
            <a:ext cx="877163" cy="369332"/>
          </a:xfrm>
          <a:prstGeom prst="rect">
            <a:avLst/>
          </a:prstGeom>
          <a:noFill/>
        </p:spPr>
        <p:txBody>
          <a:bodyPr wrap="none" rtlCol="0">
            <a:spAutoFit/>
          </a:bodyPr>
          <a:lstStyle/>
          <a:p>
            <a:pPr algn="ctr"/>
            <a:r>
              <a:rPr kumimoji="1" lang="en-US" altLang="ja-JP" sz="1800" dirty="0" smtClean="0">
                <a:solidFill>
                  <a:srgbClr val="0000FF"/>
                </a:solidFill>
                <a:effectLst/>
                <a:latin typeface="+mj-ea"/>
                <a:ea typeface="+mj-ea"/>
                <a:cs typeface="ＤＦＰ太丸ゴシック体"/>
              </a:rPr>
              <a:t>1999〜</a:t>
            </a:r>
            <a:endParaRPr kumimoji="1" lang="ja-JP" altLang="en-US" sz="1800" dirty="0">
              <a:solidFill>
                <a:srgbClr val="0000FF"/>
              </a:solidFill>
              <a:effectLst/>
              <a:latin typeface="+mj-ea"/>
              <a:ea typeface="+mj-ea"/>
              <a:cs typeface="ＤＦＰ太丸ゴシック体"/>
            </a:endParaRPr>
          </a:p>
        </p:txBody>
      </p:sp>
      <p:sp>
        <p:nvSpPr>
          <p:cNvPr id="122" name="テキスト ボックス 121"/>
          <p:cNvSpPr txBox="1"/>
          <p:nvPr/>
        </p:nvSpPr>
        <p:spPr>
          <a:xfrm>
            <a:off x="7239720" y="5181600"/>
            <a:ext cx="1674958" cy="738664"/>
          </a:xfrm>
          <a:prstGeom prst="rect">
            <a:avLst/>
          </a:prstGeom>
          <a:noFill/>
        </p:spPr>
        <p:txBody>
          <a:bodyPr wrap="none" rtlCol="0">
            <a:spAutoFit/>
          </a:bodyPr>
          <a:lstStyle/>
          <a:p>
            <a:pPr algn="ctr"/>
            <a:r>
              <a:rPr kumimoji="1" lang="ja-JP" altLang="en-US" sz="1400" dirty="0" smtClean="0">
                <a:solidFill>
                  <a:srgbClr val="0000FF"/>
                </a:solidFill>
                <a:effectLst/>
                <a:latin typeface="+mj-ea"/>
                <a:ea typeface="+mj-ea"/>
                <a:cs typeface="ＤＦＰ太丸ゴシック体"/>
              </a:rPr>
              <a:t>ハードの高性能化</a:t>
            </a:r>
            <a:endParaRPr kumimoji="1" lang="en-US" altLang="ja-JP" sz="1400" dirty="0" smtClean="0">
              <a:solidFill>
                <a:srgbClr val="0000FF"/>
              </a:solidFill>
              <a:effectLst/>
              <a:latin typeface="+mj-ea"/>
              <a:ea typeface="+mj-ea"/>
              <a:cs typeface="ＤＦＰ太丸ゴシック体"/>
            </a:endParaRPr>
          </a:p>
          <a:p>
            <a:pPr algn="ctr"/>
            <a:r>
              <a:rPr kumimoji="1" lang="ja-JP" altLang="en-US" sz="1400" dirty="0" smtClean="0">
                <a:solidFill>
                  <a:srgbClr val="0000FF"/>
                </a:solidFill>
                <a:effectLst/>
                <a:latin typeface="+mj-ea"/>
                <a:ea typeface="+mj-ea"/>
                <a:cs typeface="ＤＦＰ太丸ゴシック体"/>
              </a:rPr>
              <a:t>管理対象の増大</a:t>
            </a:r>
            <a:endParaRPr kumimoji="1" lang="en-US" altLang="ja-JP" sz="1400" dirty="0" smtClean="0">
              <a:solidFill>
                <a:srgbClr val="0000FF"/>
              </a:solidFill>
              <a:effectLst/>
              <a:latin typeface="+mj-ea"/>
              <a:ea typeface="+mj-ea"/>
              <a:cs typeface="ＤＦＰ太丸ゴシック体"/>
            </a:endParaRPr>
          </a:p>
          <a:p>
            <a:pPr algn="ctr"/>
            <a:r>
              <a:rPr kumimoji="1" lang="ja-JP" altLang="en-US" sz="1400" dirty="0" smtClean="0">
                <a:solidFill>
                  <a:srgbClr val="0000FF"/>
                </a:solidFill>
                <a:effectLst/>
                <a:latin typeface="+mj-ea"/>
                <a:ea typeface="+mj-ea"/>
                <a:cs typeface="ＤＦＰ太丸ゴシック体"/>
              </a:rPr>
              <a:t>インフラ負担の増大</a:t>
            </a:r>
            <a:endParaRPr kumimoji="1" lang="en-US" altLang="ja-JP" sz="1400" dirty="0" smtClean="0">
              <a:solidFill>
                <a:srgbClr val="0000FF"/>
              </a:solidFill>
              <a:effectLst/>
              <a:latin typeface="+mj-ea"/>
              <a:ea typeface="+mj-ea"/>
              <a:cs typeface="ＤＦＰ太丸ゴシック体"/>
            </a:endParaRPr>
          </a:p>
        </p:txBody>
      </p:sp>
      <p:sp>
        <p:nvSpPr>
          <p:cNvPr id="130" name="テキスト ボックス 129"/>
          <p:cNvSpPr txBox="1"/>
          <p:nvPr/>
        </p:nvSpPr>
        <p:spPr>
          <a:xfrm>
            <a:off x="7598493" y="1981200"/>
            <a:ext cx="957414" cy="369332"/>
          </a:xfrm>
          <a:prstGeom prst="rect">
            <a:avLst/>
          </a:prstGeom>
          <a:noFill/>
        </p:spPr>
        <p:txBody>
          <a:bodyPr wrap="none" rtlCol="0">
            <a:spAutoFit/>
          </a:bodyPr>
          <a:lstStyle/>
          <a:p>
            <a:pPr algn="ctr"/>
            <a:r>
              <a:rPr kumimoji="1" lang="en-US" altLang="ja-JP" sz="1800" dirty="0" smtClean="0">
                <a:solidFill>
                  <a:srgbClr val="0000FF"/>
                </a:solidFill>
                <a:effectLst/>
                <a:latin typeface="+mj-ea"/>
                <a:ea typeface="+mj-ea"/>
                <a:cs typeface="Arial"/>
              </a:rPr>
              <a:t>VMware </a:t>
            </a:r>
            <a:endParaRPr kumimoji="1" lang="ja-JP" altLang="en-US" sz="1800" dirty="0">
              <a:solidFill>
                <a:srgbClr val="0000FF"/>
              </a:solidFill>
              <a:effectLst/>
              <a:latin typeface="+mj-ea"/>
              <a:ea typeface="+mj-ea"/>
              <a:cs typeface="Arial"/>
            </a:endParaRPr>
          </a:p>
        </p:txBody>
      </p:sp>
      <p:sp>
        <p:nvSpPr>
          <p:cNvPr id="73" name="正方形/長方形 72"/>
          <p:cNvSpPr/>
          <p:nvPr/>
        </p:nvSpPr>
        <p:spPr bwMode="auto">
          <a:xfrm>
            <a:off x="304800" y="2438400"/>
            <a:ext cx="457200" cy="990600"/>
          </a:xfrm>
          <a:prstGeom prst="rect">
            <a:avLst/>
          </a:prstGeom>
          <a:solidFill>
            <a:schemeClr val="accent6">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chemeClr val="bg1"/>
              </a:solidFill>
              <a:effectLst/>
              <a:latin typeface="+mj-ea"/>
              <a:ea typeface="+mj-ea"/>
            </a:endParaRPr>
          </a:p>
        </p:txBody>
      </p:sp>
      <p:grpSp>
        <p:nvGrpSpPr>
          <p:cNvPr id="7" name="図形グループ 6"/>
          <p:cNvGrpSpPr/>
          <p:nvPr/>
        </p:nvGrpSpPr>
        <p:grpSpPr>
          <a:xfrm>
            <a:off x="300022" y="2523996"/>
            <a:ext cx="442194" cy="823228"/>
            <a:chOff x="896506" y="2550316"/>
            <a:chExt cx="442194" cy="823228"/>
          </a:xfrm>
          <a:effectLst>
            <a:outerShdw blurRad="50800" dist="38100" dir="2700000" algn="tl" rotWithShape="0">
              <a:prstClr val="black">
                <a:alpha val="40000"/>
              </a:prstClr>
            </a:outerShdw>
          </a:effectLst>
        </p:grpSpPr>
        <p:sp>
          <p:nvSpPr>
            <p:cNvPr id="4" name="直角三角形 3"/>
            <p:cNvSpPr/>
            <p:nvPr/>
          </p:nvSpPr>
          <p:spPr>
            <a:xfrm>
              <a:off x="945987" y="2570056"/>
              <a:ext cx="349413" cy="803488"/>
            </a:xfrm>
            <a:prstGeom prst="rtTriangle">
              <a:avLst/>
            </a:prstGeom>
            <a:solidFill>
              <a:schemeClr val="accent3">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直角三角形 73"/>
            <p:cNvSpPr/>
            <p:nvPr/>
          </p:nvSpPr>
          <p:spPr>
            <a:xfrm rot="10800000">
              <a:off x="945987" y="2570056"/>
              <a:ext cx="349413" cy="803488"/>
            </a:xfrm>
            <a:prstGeom prst="rtTriangle">
              <a:avLst/>
            </a:prstGeom>
            <a:solidFill>
              <a:schemeClr val="accent5">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テキスト ボックス 5"/>
            <p:cNvSpPr txBox="1"/>
            <p:nvPr/>
          </p:nvSpPr>
          <p:spPr>
            <a:xfrm>
              <a:off x="896506" y="3096545"/>
              <a:ext cx="357264" cy="276999"/>
            </a:xfrm>
            <a:prstGeom prst="rect">
              <a:avLst/>
            </a:prstGeom>
            <a:noFill/>
          </p:spPr>
          <p:txBody>
            <a:bodyPr wrap="none" rtlCol="0">
              <a:spAutoFit/>
            </a:bodyPr>
            <a:lstStyle/>
            <a:p>
              <a:r>
                <a:rPr kumimoji="1" lang="en-US" altLang="ja-JP" sz="1200" dirty="0" smtClean="0">
                  <a:solidFill>
                    <a:srgbClr val="FFFFFF"/>
                  </a:solidFill>
                </a:rPr>
                <a:t>OS</a:t>
              </a:r>
              <a:endParaRPr kumimoji="1" lang="ja-JP" altLang="en-US" sz="1200" dirty="0">
                <a:solidFill>
                  <a:srgbClr val="FFFFFF"/>
                </a:solidFill>
              </a:endParaRPr>
            </a:p>
          </p:txBody>
        </p:sp>
        <p:sp>
          <p:nvSpPr>
            <p:cNvPr id="76" name="テキスト ボックス 75"/>
            <p:cNvSpPr txBox="1"/>
            <p:nvPr/>
          </p:nvSpPr>
          <p:spPr>
            <a:xfrm>
              <a:off x="985493" y="2550316"/>
              <a:ext cx="353207" cy="276999"/>
            </a:xfrm>
            <a:prstGeom prst="rect">
              <a:avLst/>
            </a:prstGeom>
            <a:noFill/>
          </p:spPr>
          <p:txBody>
            <a:bodyPr wrap="none" rtlCol="0">
              <a:spAutoFit/>
            </a:bodyPr>
            <a:lstStyle/>
            <a:p>
              <a:r>
                <a:rPr kumimoji="1" lang="en-US" altLang="ja-JP" sz="1200" dirty="0" smtClean="0">
                  <a:solidFill>
                    <a:srgbClr val="FFFFFF"/>
                  </a:solidFill>
                </a:rPr>
                <a:t>AP</a:t>
              </a:r>
              <a:endParaRPr kumimoji="1" lang="ja-JP" altLang="en-US" sz="1200" dirty="0">
                <a:solidFill>
                  <a:srgbClr val="FFFFFF"/>
                </a:solidFill>
              </a:endParaRPr>
            </a:p>
          </p:txBody>
        </p:sp>
      </p:grpSp>
      <p:sp>
        <p:nvSpPr>
          <p:cNvPr id="91" name="正方形/長方形 90"/>
          <p:cNvSpPr/>
          <p:nvPr/>
        </p:nvSpPr>
        <p:spPr bwMode="auto">
          <a:xfrm>
            <a:off x="838200" y="2438400"/>
            <a:ext cx="457200" cy="990600"/>
          </a:xfrm>
          <a:prstGeom prst="rect">
            <a:avLst/>
          </a:prstGeom>
          <a:solidFill>
            <a:schemeClr val="accent6">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chemeClr val="bg1"/>
              </a:solidFill>
              <a:effectLst/>
              <a:latin typeface="+mj-ea"/>
              <a:ea typeface="+mj-ea"/>
            </a:endParaRPr>
          </a:p>
        </p:txBody>
      </p:sp>
      <p:grpSp>
        <p:nvGrpSpPr>
          <p:cNvPr id="92" name="図形グループ 91"/>
          <p:cNvGrpSpPr/>
          <p:nvPr/>
        </p:nvGrpSpPr>
        <p:grpSpPr>
          <a:xfrm>
            <a:off x="833422" y="2523996"/>
            <a:ext cx="442194" cy="823228"/>
            <a:chOff x="896506" y="2550316"/>
            <a:chExt cx="442194" cy="823228"/>
          </a:xfrm>
          <a:effectLst>
            <a:outerShdw blurRad="50800" dist="38100" dir="2700000" algn="tl" rotWithShape="0">
              <a:prstClr val="black">
                <a:alpha val="40000"/>
              </a:prstClr>
            </a:outerShdw>
          </a:effectLst>
        </p:grpSpPr>
        <p:sp>
          <p:nvSpPr>
            <p:cNvPr id="103" name="直角三角形 102"/>
            <p:cNvSpPr/>
            <p:nvPr/>
          </p:nvSpPr>
          <p:spPr>
            <a:xfrm>
              <a:off x="945987" y="2570056"/>
              <a:ext cx="349413" cy="803488"/>
            </a:xfrm>
            <a:prstGeom prst="rtTriangle">
              <a:avLst/>
            </a:prstGeom>
            <a:solidFill>
              <a:schemeClr val="accent3">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直角三角形 106"/>
            <p:cNvSpPr/>
            <p:nvPr/>
          </p:nvSpPr>
          <p:spPr>
            <a:xfrm rot="10800000">
              <a:off x="945987" y="2570056"/>
              <a:ext cx="349413" cy="803488"/>
            </a:xfrm>
            <a:prstGeom prst="rtTriangle">
              <a:avLst/>
            </a:prstGeom>
            <a:solidFill>
              <a:schemeClr val="accent5">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 name="テキスト ボックス 111"/>
            <p:cNvSpPr txBox="1"/>
            <p:nvPr/>
          </p:nvSpPr>
          <p:spPr>
            <a:xfrm>
              <a:off x="896506" y="3096545"/>
              <a:ext cx="357264" cy="276999"/>
            </a:xfrm>
            <a:prstGeom prst="rect">
              <a:avLst/>
            </a:prstGeom>
            <a:noFill/>
          </p:spPr>
          <p:txBody>
            <a:bodyPr wrap="none" rtlCol="0">
              <a:spAutoFit/>
            </a:bodyPr>
            <a:lstStyle/>
            <a:p>
              <a:r>
                <a:rPr kumimoji="1" lang="en-US" altLang="ja-JP" sz="1200" dirty="0" smtClean="0">
                  <a:solidFill>
                    <a:srgbClr val="FFFFFF"/>
                  </a:solidFill>
                </a:rPr>
                <a:t>OS</a:t>
              </a:r>
              <a:endParaRPr kumimoji="1" lang="ja-JP" altLang="en-US" sz="1200" dirty="0">
                <a:solidFill>
                  <a:srgbClr val="FFFFFF"/>
                </a:solidFill>
              </a:endParaRPr>
            </a:p>
          </p:txBody>
        </p:sp>
        <p:sp>
          <p:nvSpPr>
            <p:cNvPr id="120" name="テキスト ボックス 119"/>
            <p:cNvSpPr txBox="1"/>
            <p:nvPr/>
          </p:nvSpPr>
          <p:spPr>
            <a:xfrm>
              <a:off x="985493" y="2550316"/>
              <a:ext cx="353207" cy="276999"/>
            </a:xfrm>
            <a:prstGeom prst="rect">
              <a:avLst/>
            </a:prstGeom>
            <a:noFill/>
          </p:spPr>
          <p:txBody>
            <a:bodyPr wrap="none" rtlCol="0">
              <a:spAutoFit/>
            </a:bodyPr>
            <a:lstStyle/>
            <a:p>
              <a:r>
                <a:rPr kumimoji="1" lang="en-US" altLang="ja-JP" sz="1200" dirty="0" smtClean="0">
                  <a:solidFill>
                    <a:srgbClr val="FFFFFF"/>
                  </a:solidFill>
                </a:rPr>
                <a:t>AP</a:t>
              </a:r>
              <a:endParaRPr kumimoji="1" lang="ja-JP" altLang="en-US" sz="1200" dirty="0">
                <a:solidFill>
                  <a:srgbClr val="FFFFFF"/>
                </a:solidFill>
              </a:endParaRPr>
            </a:p>
          </p:txBody>
        </p:sp>
      </p:grpSp>
      <p:sp>
        <p:nvSpPr>
          <p:cNvPr id="127" name="正方形/長方形 126"/>
          <p:cNvSpPr/>
          <p:nvPr/>
        </p:nvSpPr>
        <p:spPr bwMode="auto">
          <a:xfrm>
            <a:off x="1371600" y="2438400"/>
            <a:ext cx="457200" cy="990600"/>
          </a:xfrm>
          <a:prstGeom prst="rect">
            <a:avLst/>
          </a:prstGeom>
          <a:solidFill>
            <a:schemeClr val="accent6">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chemeClr val="bg1"/>
              </a:solidFill>
              <a:effectLst/>
              <a:latin typeface="+mj-ea"/>
              <a:ea typeface="+mj-ea"/>
            </a:endParaRPr>
          </a:p>
        </p:txBody>
      </p:sp>
      <p:grpSp>
        <p:nvGrpSpPr>
          <p:cNvPr id="131" name="図形グループ 130"/>
          <p:cNvGrpSpPr/>
          <p:nvPr/>
        </p:nvGrpSpPr>
        <p:grpSpPr>
          <a:xfrm>
            <a:off x="1366822" y="2523996"/>
            <a:ext cx="442194" cy="823228"/>
            <a:chOff x="896506" y="2550316"/>
            <a:chExt cx="442194" cy="823228"/>
          </a:xfrm>
          <a:effectLst>
            <a:outerShdw blurRad="50800" dist="38100" dir="2700000" algn="tl" rotWithShape="0">
              <a:prstClr val="black">
                <a:alpha val="40000"/>
              </a:prstClr>
            </a:outerShdw>
          </a:effectLst>
        </p:grpSpPr>
        <p:sp>
          <p:nvSpPr>
            <p:cNvPr id="132" name="直角三角形 131"/>
            <p:cNvSpPr/>
            <p:nvPr/>
          </p:nvSpPr>
          <p:spPr>
            <a:xfrm>
              <a:off x="945987" y="2570056"/>
              <a:ext cx="349413" cy="803488"/>
            </a:xfrm>
            <a:prstGeom prst="rtTriangle">
              <a:avLst/>
            </a:prstGeom>
            <a:solidFill>
              <a:schemeClr val="accent3">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直角三角形 132"/>
            <p:cNvSpPr/>
            <p:nvPr/>
          </p:nvSpPr>
          <p:spPr>
            <a:xfrm rot="10800000">
              <a:off x="945987" y="2570056"/>
              <a:ext cx="349413" cy="803488"/>
            </a:xfrm>
            <a:prstGeom prst="rtTriangle">
              <a:avLst/>
            </a:prstGeom>
            <a:solidFill>
              <a:schemeClr val="accent5">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4" name="テキスト ボックス 133"/>
            <p:cNvSpPr txBox="1"/>
            <p:nvPr/>
          </p:nvSpPr>
          <p:spPr>
            <a:xfrm>
              <a:off x="896506" y="3096545"/>
              <a:ext cx="357264" cy="276999"/>
            </a:xfrm>
            <a:prstGeom prst="rect">
              <a:avLst/>
            </a:prstGeom>
            <a:noFill/>
          </p:spPr>
          <p:txBody>
            <a:bodyPr wrap="none" rtlCol="0">
              <a:spAutoFit/>
            </a:bodyPr>
            <a:lstStyle/>
            <a:p>
              <a:r>
                <a:rPr kumimoji="1" lang="en-US" altLang="ja-JP" sz="1200" dirty="0" smtClean="0">
                  <a:solidFill>
                    <a:srgbClr val="FFFFFF"/>
                  </a:solidFill>
                </a:rPr>
                <a:t>OS</a:t>
              </a:r>
              <a:endParaRPr kumimoji="1" lang="ja-JP" altLang="en-US" sz="1200" dirty="0">
                <a:solidFill>
                  <a:srgbClr val="FFFFFF"/>
                </a:solidFill>
              </a:endParaRPr>
            </a:p>
          </p:txBody>
        </p:sp>
        <p:sp>
          <p:nvSpPr>
            <p:cNvPr id="135" name="テキスト ボックス 134"/>
            <p:cNvSpPr txBox="1"/>
            <p:nvPr/>
          </p:nvSpPr>
          <p:spPr>
            <a:xfrm>
              <a:off x="985493" y="2550316"/>
              <a:ext cx="353207" cy="276999"/>
            </a:xfrm>
            <a:prstGeom prst="rect">
              <a:avLst/>
            </a:prstGeom>
            <a:noFill/>
          </p:spPr>
          <p:txBody>
            <a:bodyPr wrap="none" rtlCol="0">
              <a:spAutoFit/>
            </a:bodyPr>
            <a:lstStyle/>
            <a:p>
              <a:r>
                <a:rPr kumimoji="1" lang="en-US" altLang="ja-JP" sz="1200" dirty="0" smtClean="0">
                  <a:solidFill>
                    <a:srgbClr val="FFFFFF"/>
                  </a:solidFill>
                </a:rPr>
                <a:t>AP</a:t>
              </a:r>
              <a:endParaRPr kumimoji="1" lang="ja-JP" altLang="en-US" sz="1200" dirty="0">
                <a:solidFill>
                  <a:srgbClr val="FFFFFF"/>
                </a:solidFill>
              </a:endParaRPr>
            </a:p>
          </p:txBody>
        </p:sp>
      </p:grpSp>
    </p:spTree>
    <p:extLst>
      <p:ext uri="{BB962C8B-B14F-4D97-AF65-F5344CB8AC3E}">
        <p14:creationId xmlns:p14="http://schemas.microsoft.com/office/powerpoint/2010/main" val="18882187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仮想化から</a:t>
            </a:r>
            <a:r>
              <a:rPr lang="en-US" altLang="ja-JP" sz="2400" dirty="0" smtClean="0">
                <a:solidFill>
                  <a:srgbClr val="FFFFFF"/>
                </a:solidFill>
                <a:effectLst/>
                <a:latin typeface="Arial"/>
                <a:ea typeface="HGP創英角ｺﾞｼｯｸUB" pitchFamily="50" charset="-128"/>
                <a:cs typeface="Arial"/>
              </a:rPr>
              <a:t>SDI</a:t>
            </a:r>
            <a:r>
              <a:rPr lang="ja-JP" altLang="en-US" sz="2400" dirty="0" smtClean="0">
                <a:solidFill>
                  <a:srgbClr val="FFFFFF"/>
                </a:solidFill>
                <a:effectLst/>
                <a:latin typeface="Arial"/>
                <a:ea typeface="HGP創英角ｺﾞｼｯｸUB" pitchFamily="50" charset="-128"/>
                <a:cs typeface="Arial"/>
              </a:rPr>
              <a:t>へ</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2412775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正方形/長方形 425"/>
          <p:cNvSpPr/>
          <p:nvPr/>
        </p:nvSpPr>
        <p:spPr>
          <a:xfrm>
            <a:off x="6763326" y="1268061"/>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7" name="正方形/長方形 426"/>
          <p:cNvSpPr/>
          <p:nvPr/>
        </p:nvSpPr>
        <p:spPr>
          <a:xfrm>
            <a:off x="4736968" y="1268061"/>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8" name="正方形/長方形 427"/>
          <p:cNvSpPr/>
          <p:nvPr/>
        </p:nvSpPr>
        <p:spPr>
          <a:xfrm>
            <a:off x="2715700" y="1268512"/>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9" name="正方形/長方形 428"/>
          <p:cNvSpPr/>
          <p:nvPr/>
        </p:nvSpPr>
        <p:spPr>
          <a:xfrm>
            <a:off x="715413" y="1268512"/>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652439" y="1185603"/>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652439" y="3733800"/>
            <a:ext cx="7926964" cy="2591024"/>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コレ１枚でわかる</a:t>
            </a:r>
            <a:r>
              <a:rPr kumimoji="1" lang="en-US" altLang="ja-JP" dirty="0" smtClean="0"/>
              <a:t>IT</a:t>
            </a:r>
            <a:r>
              <a:rPr kumimoji="1" lang="ja-JP" altLang="en-US" dirty="0" smtClean="0"/>
              <a:t>インフラ</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9</a:t>
            </a:fld>
            <a:endParaRPr kumimoji="1" lang="ja-JP" altLang="en-US"/>
          </a:p>
        </p:txBody>
      </p:sp>
      <p:sp>
        <p:nvSpPr>
          <p:cNvPr id="8" name="角丸四角形 7"/>
          <p:cNvSpPr/>
          <p:nvPr/>
        </p:nvSpPr>
        <p:spPr>
          <a:xfrm>
            <a:off x="654050" y="2907643"/>
            <a:ext cx="7861300" cy="584199"/>
          </a:xfrm>
          <a:prstGeom prst="roundRect">
            <a:avLst>
              <a:gd name="adj" fmla="val 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仮想化（</a:t>
            </a:r>
            <a:r>
              <a:rPr kumimoji="1" lang="en-US" altLang="ja-JP" sz="2000" dirty="0" smtClean="0">
                <a:solidFill>
                  <a:srgbClr val="FFFFFF"/>
                </a:solidFill>
                <a:latin typeface="ＭＳ Ｐゴシック"/>
                <a:ea typeface="ＭＳ Ｐゴシック"/>
                <a:cs typeface="ＭＳ Ｐゴシック"/>
              </a:rPr>
              <a:t>Virtualization</a:t>
            </a:r>
            <a:r>
              <a:rPr kumimoji="1" lang="ja-JP" altLang="en-US" sz="2000" dirty="0" smtClean="0">
                <a:solidFill>
                  <a:srgbClr val="FFFFFF"/>
                </a:solidFill>
                <a:latin typeface="ＭＳ Ｐゴシック"/>
                <a:ea typeface="ＭＳ Ｐゴシック"/>
                <a:cs typeface="ＭＳ Ｐゴシック"/>
              </a:rPr>
              <a:t>）</a:t>
            </a:r>
            <a:endParaRPr kumimoji="1" lang="ja-JP" altLang="en-US" sz="2000" dirty="0">
              <a:solidFill>
                <a:srgbClr val="FFFFFF"/>
              </a:solidFill>
              <a:latin typeface="ＭＳ Ｐゴシック"/>
              <a:ea typeface="ＭＳ Ｐゴシック"/>
              <a:cs typeface="ＭＳ Ｐゴシック"/>
            </a:endParaRPr>
          </a:p>
        </p:txBody>
      </p:sp>
      <p:sp>
        <p:nvSpPr>
          <p:cNvPr id="12" name="角丸四角形 11"/>
          <p:cNvSpPr/>
          <p:nvPr/>
        </p:nvSpPr>
        <p:spPr>
          <a:xfrm>
            <a:off x="996927" y="3949700"/>
            <a:ext cx="7097712" cy="877398"/>
          </a:xfrm>
          <a:prstGeom prst="roundRect">
            <a:avLst>
              <a:gd name="adj" fmla="val 10386"/>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角丸四角形 41"/>
          <p:cNvSpPr/>
          <p:nvPr/>
        </p:nvSpPr>
        <p:spPr>
          <a:xfrm>
            <a:off x="1098573" y="1594418"/>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1793901" y="169044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1546519" y="180474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2" name="上矢印 51"/>
          <p:cNvSpPr/>
          <p:nvPr/>
        </p:nvSpPr>
        <p:spPr>
          <a:xfrm>
            <a:off x="1302744" y="2627021"/>
            <a:ext cx="544734" cy="343348"/>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フローチャート: 磁気ディスク 77"/>
          <p:cNvSpPr/>
          <p:nvPr/>
        </p:nvSpPr>
        <p:spPr>
          <a:xfrm>
            <a:off x="4739435" y="563941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9" name="図形グループ 78"/>
          <p:cNvGrpSpPr/>
          <p:nvPr/>
        </p:nvGrpSpPr>
        <p:grpSpPr>
          <a:xfrm>
            <a:off x="996927" y="5074691"/>
            <a:ext cx="317500" cy="157483"/>
            <a:chOff x="6769100" y="1390650"/>
            <a:chExt cx="317500" cy="157483"/>
          </a:xfrm>
        </p:grpSpPr>
        <p:sp>
          <p:nvSpPr>
            <p:cNvPr id="80" name="正方形/長方形 7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円/楕円 8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2" name="直線コネクタ 81"/>
            <p:cNvCxnSpPr>
              <a:stCxn id="81" idx="6"/>
              <a:endCxn id="8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3" name="図形グループ 82"/>
          <p:cNvGrpSpPr/>
          <p:nvPr/>
        </p:nvGrpSpPr>
        <p:grpSpPr>
          <a:xfrm>
            <a:off x="996927" y="5268153"/>
            <a:ext cx="317500" cy="157483"/>
            <a:chOff x="6769100" y="1390650"/>
            <a:chExt cx="317500" cy="157483"/>
          </a:xfrm>
        </p:grpSpPr>
        <p:sp>
          <p:nvSpPr>
            <p:cNvPr id="84" name="正方形/長方形 8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円/楕円 8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6" name="直線コネクタ 85"/>
            <p:cNvCxnSpPr>
              <a:stCxn id="85" idx="6"/>
              <a:endCxn id="8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7" name="図形グループ 86"/>
          <p:cNvGrpSpPr/>
          <p:nvPr/>
        </p:nvGrpSpPr>
        <p:grpSpPr>
          <a:xfrm>
            <a:off x="996927" y="5449746"/>
            <a:ext cx="317500" cy="157483"/>
            <a:chOff x="6769100" y="1390650"/>
            <a:chExt cx="317500" cy="157483"/>
          </a:xfrm>
        </p:grpSpPr>
        <p:sp>
          <p:nvSpPr>
            <p:cNvPr id="88" name="正方形/長方形 8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9" name="円/楕円 8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0" name="直線コネクタ 89"/>
            <p:cNvCxnSpPr>
              <a:stCxn id="89" idx="6"/>
              <a:endCxn id="8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1" name="図形グループ 90"/>
          <p:cNvGrpSpPr/>
          <p:nvPr/>
        </p:nvGrpSpPr>
        <p:grpSpPr>
          <a:xfrm>
            <a:off x="996927" y="5808749"/>
            <a:ext cx="317500" cy="157483"/>
            <a:chOff x="6769100" y="1390650"/>
            <a:chExt cx="317500" cy="157483"/>
          </a:xfrm>
        </p:grpSpPr>
        <p:sp>
          <p:nvSpPr>
            <p:cNvPr id="92" name="正方形/長方形 9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円/楕円 9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4" name="直線コネクタ 93"/>
            <p:cNvCxnSpPr>
              <a:stCxn id="93" idx="6"/>
              <a:endCxn id="9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5" name="図形グループ 94"/>
          <p:cNvGrpSpPr/>
          <p:nvPr/>
        </p:nvGrpSpPr>
        <p:grpSpPr>
          <a:xfrm>
            <a:off x="996927" y="5625434"/>
            <a:ext cx="317500" cy="157483"/>
            <a:chOff x="6769100" y="1390650"/>
            <a:chExt cx="317500" cy="157483"/>
          </a:xfrm>
        </p:grpSpPr>
        <p:sp>
          <p:nvSpPr>
            <p:cNvPr id="96" name="正方形/長方形 9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円/楕円 9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8" name="直線コネクタ 97"/>
            <p:cNvCxnSpPr>
              <a:stCxn id="97" idx="6"/>
              <a:endCxn id="9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9" name="図形グループ 98"/>
          <p:cNvGrpSpPr/>
          <p:nvPr/>
        </p:nvGrpSpPr>
        <p:grpSpPr>
          <a:xfrm>
            <a:off x="1367181" y="5077232"/>
            <a:ext cx="317500" cy="157483"/>
            <a:chOff x="6769100" y="1390650"/>
            <a:chExt cx="317500" cy="157483"/>
          </a:xfrm>
        </p:grpSpPr>
        <p:sp>
          <p:nvSpPr>
            <p:cNvPr id="100" name="正方形/長方形 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円/楕円 1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2" name="直線コネクタ 101"/>
            <p:cNvCxnSpPr>
              <a:stCxn id="101" idx="6"/>
              <a:endCxn id="10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3" name="図形グループ 102"/>
          <p:cNvGrpSpPr/>
          <p:nvPr/>
        </p:nvGrpSpPr>
        <p:grpSpPr>
          <a:xfrm>
            <a:off x="1367181" y="5270694"/>
            <a:ext cx="317500" cy="157483"/>
            <a:chOff x="6769100" y="1390650"/>
            <a:chExt cx="317500" cy="157483"/>
          </a:xfrm>
        </p:grpSpPr>
        <p:sp>
          <p:nvSpPr>
            <p:cNvPr id="104" name="正方形/長方形 1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楕円 1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p:cNvCxnSpPr>
              <a:stCxn id="105" idx="6"/>
              <a:endCxn id="1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106"/>
          <p:cNvGrpSpPr/>
          <p:nvPr/>
        </p:nvGrpSpPr>
        <p:grpSpPr>
          <a:xfrm>
            <a:off x="1367181" y="5452287"/>
            <a:ext cx="317500" cy="157483"/>
            <a:chOff x="6769100" y="1390650"/>
            <a:chExt cx="317500" cy="157483"/>
          </a:xfrm>
        </p:grpSpPr>
        <p:sp>
          <p:nvSpPr>
            <p:cNvPr id="108" name="正方形/長方形 1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円/楕円 1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p:cNvCxnSpPr>
              <a:stCxn id="109" idx="6"/>
              <a:endCxn id="1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1" name="図形グループ 110"/>
          <p:cNvGrpSpPr/>
          <p:nvPr/>
        </p:nvGrpSpPr>
        <p:grpSpPr>
          <a:xfrm>
            <a:off x="1367181" y="5811290"/>
            <a:ext cx="317500" cy="157483"/>
            <a:chOff x="6769100" y="1390650"/>
            <a:chExt cx="317500" cy="157483"/>
          </a:xfrm>
        </p:grpSpPr>
        <p:sp>
          <p:nvSpPr>
            <p:cNvPr id="112" name="正方形/長方形 1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 name="円/楕円 1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4" name="直線コネクタ 113"/>
            <p:cNvCxnSpPr>
              <a:stCxn id="113" idx="6"/>
              <a:endCxn id="11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5" name="図形グループ 114"/>
          <p:cNvGrpSpPr/>
          <p:nvPr/>
        </p:nvGrpSpPr>
        <p:grpSpPr>
          <a:xfrm>
            <a:off x="1367181" y="5627975"/>
            <a:ext cx="317500" cy="157483"/>
            <a:chOff x="6769100" y="1390650"/>
            <a:chExt cx="317500" cy="157483"/>
          </a:xfrm>
        </p:grpSpPr>
        <p:sp>
          <p:nvSpPr>
            <p:cNvPr id="116" name="正方形/長方形 1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円/楕円 1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8" name="直線コネクタ 117"/>
            <p:cNvCxnSpPr>
              <a:stCxn id="117" idx="6"/>
              <a:endCxn id="1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9" name="図形グループ 118"/>
          <p:cNvGrpSpPr/>
          <p:nvPr/>
        </p:nvGrpSpPr>
        <p:grpSpPr>
          <a:xfrm>
            <a:off x="1741831" y="5079773"/>
            <a:ext cx="317500" cy="157483"/>
            <a:chOff x="6769100" y="1390650"/>
            <a:chExt cx="317500" cy="157483"/>
          </a:xfrm>
        </p:grpSpPr>
        <p:sp>
          <p:nvSpPr>
            <p:cNvPr id="120" name="正方形/長方形 1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円/楕円 1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2" name="直線コネクタ 121"/>
            <p:cNvCxnSpPr>
              <a:stCxn id="121" idx="6"/>
              <a:endCxn id="12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3" name="図形グループ 122"/>
          <p:cNvGrpSpPr/>
          <p:nvPr/>
        </p:nvGrpSpPr>
        <p:grpSpPr>
          <a:xfrm>
            <a:off x="1741831" y="5273235"/>
            <a:ext cx="317500" cy="157483"/>
            <a:chOff x="6769100" y="1390650"/>
            <a:chExt cx="317500" cy="157483"/>
          </a:xfrm>
        </p:grpSpPr>
        <p:sp>
          <p:nvSpPr>
            <p:cNvPr id="124" name="正方形/長方形 1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 name="円/楕円 1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6" name="直線コネクタ 125"/>
            <p:cNvCxnSpPr>
              <a:stCxn id="125" idx="6"/>
              <a:endCxn id="12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7" name="図形グループ 126"/>
          <p:cNvGrpSpPr/>
          <p:nvPr/>
        </p:nvGrpSpPr>
        <p:grpSpPr>
          <a:xfrm>
            <a:off x="1741831" y="5454828"/>
            <a:ext cx="317500" cy="157483"/>
            <a:chOff x="6769100" y="1390650"/>
            <a:chExt cx="317500" cy="157483"/>
          </a:xfrm>
        </p:grpSpPr>
        <p:sp>
          <p:nvSpPr>
            <p:cNvPr id="128" name="正方形/長方形 1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円/楕円 1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0" name="直線コネクタ 129"/>
            <p:cNvCxnSpPr>
              <a:stCxn id="129" idx="6"/>
              <a:endCxn id="12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1" name="図形グループ 130"/>
          <p:cNvGrpSpPr/>
          <p:nvPr/>
        </p:nvGrpSpPr>
        <p:grpSpPr>
          <a:xfrm>
            <a:off x="1741831" y="5813831"/>
            <a:ext cx="317500" cy="157483"/>
            <a:chOff x="6769100" y="1390650"/>
            <a:chExt cx="317500" cy="157483"/>
          </a:xfrm>
        </p:grpSpPr>
        <p:sp>
          <p:nvSpPr>
            <p:cNvPr id="132" name="正方形/長方形 13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円/楕円 13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4" name="直線コネクタ 133"/>
            <p:cNvCxnSpPr>
              <a:stCxn id="133" idx="6"/>
              <a:endCxn id="13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5" name="図形グループ 134"/>
          <p:cNvGrpSpPr/>
          <p:nvPr/>
        </p:nvGrpSpPr>
        <p:grpSpPr>
          <a:xfrm>
            <a:off x="1741831" y="5630516"/>
            <a:ext cx="317500" cy="157483"/>
            <a:chOff x="6769100" y="1390650"/>
            <a:chExt cx="317500" cy="157483"/>
          </a:xfrm>
        </p:grpSpPr>
        <p:sp>
          <p:nvSpPr>
            <p:cNvPr id="136" name="正方形/長方形 1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7" name="円/楕円 1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8" name="直線コネクタ 137"/>
            <p:cNvCxnSpPr>
              <a:stCxn id="137" idx="6"/>
              <a:endCxn id="13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9" name="図形グループ 138"/>
          <p:cNvGrpSpPr/>
          <p:nvPr/>
        </p:nvGrpSpPr>
        <p:grpSpPr>
          <a:xfrm>
            <a:off x="2095477" y="5077232"/>
            <a:ext cx="317500" cy="157483"/>
            <a:chOff x="6769100" y="1390650"/>
            <a:chExt cx="317500" cy="157483"/>
          </a:xfrm>
        </p:grpSpPr>
        <p:sp>
          <p:nvSpPr>
            <p:cNvPr id="140" name="正方形/長方形 1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円/楕円 1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2" name="直線コネクタ 141"/>
            <p:cNvCxnSpPr>
              <a:stCxn id="141" idx="6"/>
              <a:endCxn id="1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3" name="図形グループ 142"/>
          <p:cNvGrpSpPr/>
          <p:nvPr/>
        </p:nvGrpSpPr>
        <p:grpSpPr>
          <a:xfrm>
            <a:off x="2095477" y="5270694"/>
            <a:ext cx="317500" cy="157483"/>
            <a:chOff x="6769100" y="1390650"/>
            <a:chExt cx="317500" cy="157483"/>
          </a:xfrm>
        </p:grpSpPr>
        <p:sp>
          <p:nvSpPr>
            <p:cNvPr id="144" name="正方形/長方形 1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円/楕円 1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6" name="直線コネクタ 145"/>
            <p:cNvCxnSpPr>
              <a:stCxn id="145" idx="6"/>
              <a:endCxn id="1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7" name="図形グループ 146"/>
          <p:cNvGrpSpPr/>
          <p:nvPr/>
        </p:nvGrpSpPr>
        <p:grpSpPr>
          <a:xfrm>
            <a:off x="2095477" y="5452287"/>
            <a:ext cx="317500" cy="157483"/>
            <a:chOff x="6769100" y="1390650"/>
            <a:chExt cx="317500" cy="157483"/>
          </a:xfrm>
        </p:grpSpPr>
        <p:sp>
          <p:nvSpPr>
            <p:cNvPr id="148" name="正方形/長方形 1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円/楕円 1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0" name="直線コネクタ 149"/>
            <p:cNvCxnSpPr>
              <a:stCxn id="149" idx="6"/>
              <a:endCxn id="1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1" name="図形グループ 150"/>
          <p:cNvGrpSpPr/>
          <p:nvPr/>
        </p:nvGrpSpPr>
        <p:grpSpPr>
          <a:xfrm>
            <a:off x="2095477" y="5811290"/>
            <a:ext cx="317500" cy="157483"/>
            <a:chOff x="6769100" y="1390650"/>
            <a:chExt cx="317500" cy="157483"/>
          </a:xfrm>
        </p:grpSpPr>
        <p:sp>
          <p:nvSpPr>
            <p:cNvPr id="152" name="正方形/長方形 1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3" name="円/楕円 1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4" name="直線コネクタ 153"/>
            <p:cNvCxnSpPr>
              <a:stCxn id="153" idx="6"/>
              <a:endCxn id="15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5" name="図形グループ 154"/>
          <p:cNvGrpSpPr/>
          <p:nvPr/>
        </p:nvGrpSpPr>
        <p:grpSpPr>
          <a:xfrm>
            <a:off x="2095477" y="5627975"/>
            <a:ext cx="317500" cy="157483"/>
            <a:chOff x="6769100" y="1390650"/>
            <a:chExt cx="317500" cy="157483"/>
          </a:xfrm>
        </p:grpSpPr>
        <p:sp>
          <p:nvSpPr>
            <p:cNvPr id="156" name="正方形/長方形 1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円/楕円 1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8" name="直線コネクタ 157"/>
            <p:cNvCxnSpPr>
              <a:stCxn id="157" idx="6"/>
              <a:endCxn id="1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9" name="図形グループ 158"/>
          <p:cNvGrpSpPr/>
          <p:nvPr/>
        </p:nvGrpSpPr>
        <p:grpSpPr>
          <a:xfrm>
            <a:off x="2470127" y="5079773"/>
            <a:ext cx="317500" cy="157483"/>
            <a:chOff x="6769100" y="1390650"/>
            <a:chExt cx="317500" cy="157483"/>
          </a:xfrm>
        </p:grpSpPr>
        <p:sp>
          <p:nvSpPr>
            <p:cNvPr id="160" name="正方形/長方形 1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円/楕円 1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2" name="直線コネクタ 161"/>
            <p:cNvCxnSpPr>
              <a:stCxn id="161" idx="6"/>
              <a:endCxn id="1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3" name="図形グループ 162"/>
          <p:cNvGrpSpPr/>
          <p:nvPr/>
        </p:nvGrpSpPr>
        <p:grpSpPr>
          <a:xfrm>
            <a:off x="2470127" y="5273235"/>
            <a:ext cx="317500" cy="157483"/>
            <a:chOff x="6769100" y="1390650"/>
            <a:chExt cx="317500" cy="157483"/>
          </a:xfrm>
        </p:grpSpPr>
        <p:sp>
          <p:nvSpPr>
            <p:cNvPr id="164" name="正方形/長方形 1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円/楕円 1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6" name="直線コネクタ 165"/>
            <p:cNvCxnSpPr>
              <a:stCxn id="165" idx="6"/>
              <a:endCxn id="1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7" name="図形グループ 166"/>
          <p:cNvGrpSpPr/>
          <p:nvPr/>
        </p:nvGrpSpPr>
        <p:grpSpPr>
          <a:xfrm>
            <a:off x="2470127" y="5454828"/>
            <a:ext cx="317500" cy="157483"/>
            <a:chOff x="6769100" y="1390650"/>
            <a:chExt cx="317500" cy="157483"/>
          </a:xfrm>
        </p:grpSpPr>
        <p:sp>
          <p:nvSpPr>
            <p:cNvPr id="168" name="正方形/長方形 1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円/楕円 1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0" name="直線コネクタ 169"/>
            <p:cNvCxnSpPr>
              <a:stCxn id="169" idx="6"/>
              <a:endCxn id="1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1" name="図形グループ 170"/>
          <p:cNvGrpSpPr/>
          <p:nvPr/>
        </p:nvGrpSpPr>
        <p:grpSpPr>
          <a:xfrm>
            <a:off x="2470127" y="5813831"/>
            <a:ext cx="317500" cy="157483"/>
            <a:chOff x="6769100" y="1390650"/>
            <a:chExt cx="317500" cy="157483"/>
          </a:xfrm>
        </p:grpSpPr>
        <p:sp>
          <p:nvSpPr>
            <p:cNvPr id="172" name="正方形/長方形 17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円/楕円 17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4" name="直線コネクタ 173"/>
            <p:cNvCxnSpPr>
              <a:stCxn id="173" idx="6"/>
              <a:endCxn id="17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5" name="図形グループ 174"/>
          <p:cNvGrpSpPr/>
          <p:nvPr/>
        </p:nvGrpSpPr>
        <p:grpSpPr>
          <a:xfrm>
            <a:off x="2470127" y="5630516"/>
            <a:ext cx="317500" cy="157483"/>
            <a:chOff x="6769100" y="1390650"/>
            <a:chExt cx="317500" cy="157483"/>
          </a:xfrm>
        </p:grpSpPr>
        <p:sp>
          <p:nvSpPr>
            <p:cNvPr id="176" name="正方形/長方形 1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円/楕円 1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8" name="直線コネクタ 177"/>
            <p:cNvCxnSpPr>
              <a:stCxn id="177" idx="6"/>
              <a:endCxn id="17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9" name="図形グループ 178"/>
          <p:cNvGrpSpPr/>
          <p:nvPr/>
        </p:nvGrpSpPr>
        <p:grpSpPr>
          <a:xfrm>
            <a:off x="2835533" y="5079773"/>
            <a:ext cx="317500" cy="157483"/>
            <a:chOff x="6769100" y="1390650"/>
            <a:chExt cx="317500" cy="157483"/>
          </a:xfrm>
        </p:grpSpPr>
        <p:sp>
          <p:nvSpPr>
            <p:cNvPr id="180" name="正方形/長方形 17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円/楕円 18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2" name="直線コネクタ 181"/>
            <p:cNvCxnSpPr>
              <a:stCxn id="181" idx="6"/>
              <a:endCxn id="18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3" name="図形グループ 182"/>
          <p:cNvGrpSpPr/>
          <p:nvPr/>
        </p:nvGrpSpPr>
        <p:grpSpPr>
          <a:xfrm>
            <a:off x="2835533" y="5273235"/>
            <a:ext cx="317500" cy="157483"/>
            <a:chOff x="6769100" y="1390650"/>
            <a:chExt cx="317500" cy="157483"/>
          </a:xfrm>
        </p:grpSpPr>
        <p:sp>
          <p:nvSpPr>
            <p:cNvPr id="184" name="正方形/長方形 18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円/楕円 18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6" name="直線コネクタ 185"/>
            <p:cNvCxnSpPr>
              <a:stCxn id="185" idx="6"/>
              <a:endCxn id="18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7" name="図形グループ 186"/>
          <p:cNvGrpSpPr/>
          <p:nvPr/>
        </p:nvGrpSpPr>
        <p:grpSpPr>
          <a:xfrm>
            <a:off x="2835533" y="5454828"/>
            <a:ext cx="317500" cy="157483"/>
            <a:chOff x="6769100" y="1390650"/>
            <a:chExt cx="317500" cy="157483"/>
          </a:xfrm>
        </p:grpSpPr>
        <p:sp>
          <p:nvSpPr>
            <p:cNvPr id="188" name="正方形/長方形 18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円/楕円 18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0" name="直線コネクタ 189"/>
            <p:cNvCxnSpPr>
              <a:stCxn id="189" idx="6"/>
              <a:endCxn id="18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1" name="図形グループ 190"/>
          <p:cNvGrpSpPr/>
          <p:nvPr/>
        </p:nvGrpSpPr>
        <p:grpSpPr>
          <a:xfrm>
            <a:off x="2835533" y="5813831"/>
            <a:ext cx="317500" cy="157483"/>
            <a:chOff x="6769100" y="1390650"/>
            <a:chExt cx="317500" cy="157483"/>
          </a:xfrm>
        </p:grpSpPr>
        <p:sp>
          <p:nvSpPr>
            <p:cNvPr id="192" name="正方形/長方形 19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3" name="円/楕円 19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4" name="直線コネクタ 193"/>
            <p:cNvCxnSpPr>
              <a:stCxn id="193" idx="6"/>
              <a:endCxn id="19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5" name="図形グループ 194"/>
          <p:cNvGrpSpPr/>
          <p:nvPr/>
        </p:nvGrpSpPr>
        <p:grpSpPr>
          <a:xfrm>
            <a:off x="2835533" y="5630516"/>
            <a:ext cx="317500" cy="157483"/>
            <a:chOff x="6769100" y="1390650"/>
            <a:chExt cx="317500" cy="157483"/>
          </a:xfrm>
        </p:grpSpPr>
        <p:sp>
          <p:nvSpPr>
            <p:cNvPr id="196" name="正方形/長方形 19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7" name="円/楕円 19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8" name="直線コネクタ 197"/>
            <p:cNvCxnSpPr>
              <a:stCxn id="197" idx="6"/>
              <a:endCxn id="19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9" name="図形グループ 198"/>
          <p:cNvGrpSpPr/>
          <p:nvPr/>
        </p:nvGrpSpPr>
        <p:grpSpPr>
          <a:xfrm>
            <a:off x="3205787" y="5082314"/>
            <a:ext cx="317500" cy="157483"/>
            <a:chOff x="6769100" y="1390650"/>
            <a:chExt cx="317500" cy="157483"/>
          </a:xfrm>
        </p:grpSpPr>
        <p:sp>
          <p:nvSpPr>
            <p:cNvPr id="200" name="正方形/長方形 1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1" name="円/楕円 2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2" name="直線コネクタ 201"/>
            <p:cNvCxnSpPr>
              <a:stCxn id="201" idx="6"/>
              <a:endCxn id="20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3" name="図形グループ 202"/>
          <p:cNvGrpSpPr/>
          <p:nvPr/>
        </p:nvGrpSpPr>
        <p:grpSpPr>
          <a:xfrm>
            <a:off x="3205787" y="5275776"/>
            <a:ext cx="317500" cy="157483"/>
            <a:chOff x="6769100" y="1390650"/>
            <a:chExt cx="317500" cy="157483"/>
          </a:xfrm>
        </p:grpSpPr>
        <p:sp>
          <p:nvSpPr>
            <p:cNvPr id="204" name="正方形/長方形 2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円/楕円 2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6" name="直線コネクタ 205"/>
            <p:cNvCxnSpPr>
              <a:stCxn id="205" idx="6"/>
              <a:endCxn id="2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7" name="図形グループ 206"/>
          <p:cNvGrpSpPr/>
          <p:nvPr/>
        </p:nvGrpSpPr>
        <p:grpSpPr>
          <a:xfrm>
            <a:off x="3205787" y="5457369"/>
            <a:ext cx="317500" cy="157483"/>
            <a:chOff x="6769100" y="1390650"/>
            <a:chExt cx="317500" cy="157483"/>
          </a:xfrm>
        </p:grpSpPr>
        <p:sp>
          <p:nvSpPr>
            <p:cNvPr id="208" name="正方形/長方形 2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9" name="円/楕円 2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0" name="直線コネクタ 209"/>
            <p:cNvCxnSpPr>
              <a:stCxn id="209" idx="6"/>
              <a:endCxn id="2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1" name="図形グループ 210"/>
          <p:cNvGrpSpPr/>
          <p:nvPr/>
        </p:nvGrpSpPr>
        <p:grpSpPr>
          <a:xfrm>
            <a:off x="3205787" y="5816372"/>
            <a:ext cx="317500" cy="157483"/>
            <a:chOff x="6769100" y="1390650"/>
            <a:chExt cx="317500" cy="157483"/>
          </a:xfrm>
        </p:grpSpPr>
        <p:sp>
          <p:nvSpPr>
            <p:cNvPr id="212" name="正方形/長方形 2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3" name="円/楕円 2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4" name="直線コネクタ 213"/>
            <p:cNvCxnSpPr>
              <a:stCxn id="213" idx="6"/>
              <a:endCxn id="21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5" name="図形グループ 214"/>
          <p:cNvGrpSpPr/>
          <p:nvPr/>
        </p:nvGrpSpPr>
        <p:grpSpPr>
          <a:xfrm>
            <a:off x="3205787" y="5633057"/>
            <a:ext cx="317500" cy="157483"/>
            <a:chOff x="6769100" y="1390650"/>
            <a:chExt cx="317500" cy="157483"/>
          </a:xfrm>
        </p:grpSpPr>
        <p:sp>
          <p:nvSpPr>
            <p:cNvPr id="216" name="正方形/長方形 2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7" name="円/楕円 2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8" name="直線コネクタ 217"/>
            <p:cNvCxnSpPr>
              <a:stCxn id="217" idx="6"/>
              <a:endCxn id="2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9" name="図形グループ 218"/>
          <p:cNvGrpSpPr/>
          <p:nvPr/>
        </p:nvGrpSpPr>
        <p:grpSpPr>
          <a:xfrm>
            <a:off x="3580437" y="5084855"/>
            <a:ext cx="317500" cy="157483"/>
            <a:chOff x="6769100" y="1390650"/>
            <a:chExt cx="317500" cy="157483"/>
          </a:xfrm>
        </p:grpSpPr>
        <p:sp>
          <p:nvSpPr>
            <p:cNvPr id="220" name="正方形/長方形 2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1" name="円/楕円 2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2" name="直線コネクタ 221"/>
            <p:cNvCxnSpPr>
              <a:stCxn id="221" idx="6"/>
              <a:endCxn id="22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3" name="図形グループ 222"/>
          <p:cNvGrpSpPr/>
          <p:nvPr/>
        </p:nvGrpSpPr>
        <p:grpSpPr>
          <a:xfrm>
            <a:off x="3580437" y="5278317"/>
            <a:ext cx="317500" cy="157483"/>
            <a:chOff x="6769100" y="1390650"/>
            <a:chExt cx="317500" cy="157483"/>
          </a:xfrm>
        </p:grpSpPr>
        <p:sp>
          <p:nvSpPr>
            <p:cNvPr id="224" name="正方形/長方形 2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5" name="円/楕円 2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6" name="直線コネクタ 225"/>
            <p:cNvCxnSpPr>
              <a:stCxn id="225" idx="6"/>
              <a:endCxn id="22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7" name="図形グループ 226"/>
          <p:cNvGrpSpPr/>
          <p:nvPr/>
        </p:nvGrpSpPr>
        <p:grpSpPr>
          <a:xfrm>
            <a:off x="3580437" y="5459910"/>
            <a:ext cx="317500" cy="157483"/>
            <a:chOff x="6769100" y="1390650"/>
            <a:chExt cx="317500" cy="157483"/>
          </a:xfrm>
        </p:grpSpPr>
        <p:sp>
          <p:nvSpPr>
            <p:cNvPr id="228" name="正方形/長方形 2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9" name="円/楕円 2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0" name="直線コネクタ 229"/>
            <p:cNvCxnSpPr>
              <a:stCxn id="229" idx="6"/>
              <a:endCxn id="22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1" name="図形グループ 230"/>
          <p:cNvGrpSpPr/>
          <p:nvPr/>
        </p:nvGrpSpPr>
        <p:grpSpPr>
          <a:xfrm>
            <a:off x="3580437" y="5818913"/>
            <a:ext cx="317500" cy="157483"/>
            <a:chOff x="6769100" y="1390650"/>
            <a:chExt cx="317500" cy="157483"/>
          </a:xfrm>
        </p:grpSpPr>
        <p:sp>
          <p:nvSpPr>
            <p:cNvPr id="232" name="正方形/長方形 23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3" name="円/楕円 23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4" name="直線コネクタ 233"/>
            <p:cNvCxnSpPr>
              <a:stCxn id="233" idx="6"/>
              <a:endCxn id="23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5" name="図形グループ 234"/>
          <p:cNvGrpSpPr/>
          <p:nvPr/>
        </p:nvGrpSpPr>
        <p:grpSpPr>
          <a:xfrm>
            <a:off x="3580437" y="5635598"/>
            <a:ext cx="317500" cy="157483"/>
            <a:chOff x="6769100" y="1390650"/>
            <a:chExt cx="317500" cy="157483"/>
          </a:xfrm>
        </p:grpSpPr>
        <p:sp>
          <p:nvSpPr>
            <p:cNvPr id="236" name="正方形/長方形 2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7" name="円/楕円 2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8" name="直線コネクタ 237"/>
            <p:cNvCxnSpPr>
              <a:stCxn id="237" idx="6"/>
              <a:endCxn id="23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9" name="図形グループ 238"/>
          <p:cNvGrpSpPr/>
          <p:nvPr/>
        </p:nvGrpSpPr>
        <p:grpSpPr>
          <a:xfrm>
            <a:off x="3934083" y="5082314"/>
            <a:ext cx="317500" cy="157483"/>
            <a:chOff x="6769100" y="1390650"/>
            <a:chExt cx="317500" cy="157483"/>
          </a:xfrm>
        </p:grpSpPr>
        <p:sp>
          <p:nvSpPr>
            <p:cNvPr id="240" name="正方形/長方形 2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1" name="円/楕円 2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2" name="直線コネクタ 241"/>
            <p:cNvCxnSpPr>
              <a:stCxn id="241" idx="6"/>
              <a:endCxn id="2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3" name="図形グループ 242"/>
          <p:cNvGrpSpPr/>
          <p:nvPr/>
        </p:nvGrpSpPr>
        <p:grpSpPr>
          <a:xfrm>
            <a:off x="3934083" y="5275776"/>
            <a:ext cx="317500" cy="157483"/>
            <a:chOff x="6769100" y="1390650"/>
            <a:chExt cx="317500" cy="157483"/>
          </a:xfrm>
        </p:grpSpPr>
        <p:sp>
          <p:nvSpPr>
            <p:cNvPr id="244" name="正方形/長方形 2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5" name="円/楕円 2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6" name="直線コネクタ 245"/>
            <p:cNvCxnSpPr>
              <a:stCxn id="245" idx="6"/>
              <a:endCxn id="2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7" name="図形グループ 246"/>
          <p:cNvGrpSpPr/>
          <p:nvPr/>
        </p:nvGrpSpPr>
        <p:grpSpPr>
          <a:xfrm>
            <a:off x="3934083" y="5457369"/>
            <a:ext cx="317500" cy="157483"/>
            <a:chOff x="6769100" y="1390650"/>
            <a:chExt cx="317500" cy="157483"/>
          </a:xfrm>
        </p:grpSpPr>
        <p:sp>
          <p:nvSpPr>
            <p:cNvPr id="248" name="正方形/長方形 2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9" name="円/楕円 2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0" name="直線コネクタ 249"/>
            <p:cNvCxnSpPr>
              <a:stCxn id="249" idx="6"/>
              <a:endCxn id="2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1" name="図形グループ 250"/>
          <p:cNvGrpSpPr/>
          <p:nvPr/>
        </p:nvGrpSpPr>
        <p:grpSpPr>
          <a:xfrm>
            <a:off x="3934083" y="5816372"/>
            <a:ext cx="317500" cy="157483"/>
            <a:chOff x="6769100" y="1390650"/>
            <a:chExt cx="317500" cy="157483"/>
          </a:xfrm>
        </p:grpSpPr>
        <p:sp>
          <p:nvSpPr>
            <p:cNvPr id="252" name="正方形/長方形 2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3" name="円/楕円 2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4" name="直線コネクタ 253"/>
            <p:cNvCxnSpPr>
              <a:stCxn id="253" idx="6"/>
              <a:endCxn id="25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5" name="図形グループ 254"/>
          <p:cNvGrpSpPr/>
          <p:nvPr/>
        </p:nvGrpSpPr>
        <p:grpSpPr>
          <a:xfrm>
            <a:off x="3934083" y="5633057"/>
            <a:ext cx="317500" cy="157483"/>
            <a:chOff x="6769100" y="1390650"/>
            <a:chExt cx="317500" cy="157483"/>
          </a:xfrm>
        </p:grpSpPr>
        <p:sp>
          <p:nvSpPr>
            <p:cNvPr id="256" name="正方形/長方形 2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7" name="円/楕円 2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8" name="直線コネクタ 257"/>
            <p:cNvCxnSpPr>
              <a:stCxn id="257" idx="6"/>
              <a:endCxn id="2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9" name="図形グループ 258"/>
          <p:cNvGrpSpPr/>
          <p:nvPr/>
        </p:nvGrpSpPr>
        <p:grpSpPr>
          <a:xfrm>
            <a:off x="4308733" y="5084855"/>
            <a:ext cx="317500" cy="157483"/>
            <a:chOff x="6769100" y="1390650"/>
            <a:chExt cx="317500" cy="157483"/>
          </a:xfrm>
        </p:grpSpPr>
        <p:sp>
          <p:nvSpPr>
            <p:cNvPr id="260" name="正方形/長方形 2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1" name="円/楕円 2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62" name="直線コネクタ 261"/>
            <p:cNvCxnSpPr>
              <a:stCxn id="261" idx="6"/>
              <a:endCxn id="2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63" name="図形グループ 262"/>
          <p:cNvGrpSpPr/>
          <p:nvPr/>
        </p:nvGrpSpPr>
        <p:grpSpPr>
          <a:xfrm>
            <a:off x="4308733" y="5278317"/>
            <a:ext cx="317500" cy="157483"/>
            <a:chOff x="6769100" y="1390650"/>
            <a:chExt cx="317500" cy="157483"/>
          </a:xfrm>
        </p:grpSpPr>
        <p:sp>
          <p:nvSpPr>
            <p:cNvPr id="264" name="正方形/長方形 2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5" name="円/楕円 2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66" name="直線コネクタ 265"/>
            <p:cNvCxnSpPr>
              <a:stCxn id="265" idx="6"/>
              <a:endCxn id="2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67" name="図形グループ 266"/>
          <p:cNvGrpSpPr/>
          <p:nvPr/>
        </p:nvGrpSpPr>
        <p:grpSpPr>
          <a:xfrm>
            <a:off x="4308733" y="5459910"/>
            <a:ext cx="317500" cy="157483"/>
            <a:chOff x="6769100" y="1390650"/>
            <a:chExt cx="317500" cy="157483"/>
          </a:xfrm>
        </p:grpSpPr>
        <p:sp>
          <p:nvSpPr>
            <p:cNvPr id="268" name="正方形/長方形 2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9" name="円/楕円 2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0" name="直線コネクタ 269"/>
            <p:cNvCxnSpPr>
              <a:stCxn id="269" idx="6"/>
              <a:endCxn id="2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1" name="図形グループ 270"/>
          <p:cNvGrpSpPr/>
          <p:nvPr/>
        </p:nvGrpSpPr>
        <p:grpSpPr>
          <a:xfrm>
            <a:off x="4308733" y="5818913"/>
            <a:ext cx="317500" cy="157483"/>
            <a:chOff x="6769100" y="1390650"/>
            <a:chExt cx="317500" cy="157483"/>
          </a:xfrm>
        </p:grpSpPr>
        <p:sp>
          <p:nvSpPr>
            <p:cNvPr id="272" name="正方形/長方形 27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3" name="円/楕円 27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4" name="直線コネクタ 273"/>
            <p:cNvCxnSpPr>
              <a:stCxn id="273" idx="6"/>
              <a:endCxn id="27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5" name="図形グループ 274"/>
          <p:cNvGrpSpPr/>
          <p:nvPr/>
        </p:nvGrpSpPr>
        <p:grpSpPr>
          <a:xfrm>
            <a:off x="4308733" y="5635598"/>
            <a:ext cx="317500" cy="157483"/>
            <a:chOff x="6769100" y="1390650"/>
            <a:chExt cx="317500" cy="157483"/>
          </a:xfrm>
        </p:grpSpPr>
        <p:sp>
          <p:nvSpPr>
            <p:cNvPr id="276" name="正方形/長方形 2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7" name="円/楕円 2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8" name="直線コネクタ 277"/>
            <p:cNvCxnSpPr>
              <a:stCxn id="277" idx="6"/>
              <a:endCxn id="27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79" name="フローチャート: 磁気ディスク 278"/>
          <p:cNvSpPr/>
          <p:nvPr/>
        </p:nvSpPr>
        <p:spPr>
          <a:xfrm>
            <a:off x="4739435" y="536297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0" name="フローチャート: 磁気ディスク 279"/>
          <p:cNvSpPr/>
          <p:nvPr/>
        </p:nvSpPr>
        <p:spPr>
          <a:xfrm>
            <a:off x="4739435" y="5096280"/>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1" name="フローチャート: 磁気ディスク 280"/>
          <p:cNvSpPr/>
          <p:nvPr/>
        </p:nvSpPr>
        <p:spPr>
          <a:xfrm>
            <a:off x="5160294" y="563941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2" name="フローチャート: 磁気ディスク 281"/>
          <p:cNvSpPr/>
          <p:nvPr/>
        </p:nvSpPr>
        <p:spPr>
          <a:xfrm>
            <a:off x="5160294" y="536297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3" name="フローチャート: 磁気ディスク 282"/>
          <p:cNvSpPr/>
          <p:nvPr/>
        </p:nvSpPr>
        <p:spPr>
          <a:xfrm>
            <a:off x="5160294" y="5096280"/>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4" name="フローチャート: 磁気ディスク 283"/>
          <p:cNvSpPr/>
          <p:nvPr/>
        </p:nvSpPr>
        <p:spPr>
          <a:xfrm>
            <a:off x="5594107" y="563941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5" name="フローチャート: 磁気ディスク 284"/>
          <p:cNvSpPr/>
          <p:nvPr/>
        </p:nvSpPr>
        <p:spPr>
          <a:xfrm>
            <a:off x="5594107" y="536297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6" name="フローチャート: 磁気ディスク 285"/>
          <p:cNvSpPr/>
          <p:nvPr/>
        </p:nvSpPr>
        <p:spPr>
          <a:xfrm>
            <a:off x="5594107" y="5096280"/>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7" name="フローチャート: 磁気ディスク 286"/>
          <p:cNvSpPr/>
          <p:nvPr/>
        </p:nvSpPr>
        <p:spPr>
          <a:xfrm>
            <a:off x="6014966" y="563941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8" name="フローチャート: 磁気ディスク 287"/>
          <p:cNvSpPr/>
          <p:nvPr/>
        </p:nvSpPr>
        <p:spPr>
          <a:xfrm>
            <a:off x="6014966" y="536297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9" name="フローチャート: 磁気ディスク 288"/>
          <p:cNvSpPr/>
          <p:nvPr/>
        </p:nvSpPr>
        <p:spPr>
          <a:xfrm>
            <a:off x="6014966" y="5096280"/>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0" name="フローチャート: 磁気ディスク 289"/>
          <p:cNvSpPr/>
          <p:nvPr/>
        </p:nvSpPr>
        <p:spPr>
          <a:xfrm>
            <a:off x="6441235" y="563307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1" name="フローチャート: 磁気ディスク 290"/>
          <p:cNvSpPr/>
          <p:nvPr/>
        </p:nvSpPr>
        <p:spPr>
          <a:xfrm>
            <a:off x="6441235" y="5356631"/>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2" name="フローチャート: 磁気ディスク 291"/>
          <p:cNvSpPr/>
          <p:nvPr/>
        </p:nvSpPr>
        <p:spPr>
          <a:xfrm>
            <a:off x="6441235" y="508993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3" name="フローチャート: 磁気ディスク 292"/>
          <p:cNvSpPr/>
          <p:nvPr/>
        </p:nvSpPr>
        <p:spPr>
          <a:xfrm>
            <a:off x="6862094" y="563307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4" name="フローチャート: 磁気ディスク 293"/>
          <p:cNvSpPr/>
          <p:nvPr/>
        </p:nvSpPr>
        <p:spPr>
          <a:xfrm>
            <a:off x="6862094" y="5356631"/>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5" name="フローチャート: 磁気ディスク 294"/>
          <p:cNvSpPr/>
          <p:nvPr/>
        </p:nvSpPr>
        <p:spPr>
          <a:xfrm>
            <a:off x="6862094" y="508993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6" name="フローチャート: 磁気ディスク 295"/>
          <p:cNvSpPr/>
          <p:nvPr/>
        </p:nvSpPr>
        <p:spPr>
          <a:xfrm>
            <a:off x="7295907" y="563307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7" name="フローチャート: 磁気ディスク 296"/>
          <p:cNvSpPr/>
          <p:nvPr/>
        </p:nvSpPr>
        <p:spPr>
          <a:xfrm>
            <a:off x="7295907" y="5356631"/>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8" name="フローチャート: 磁気ディスク 297"/>
          <p:cNvSpPr/>
          <p:nvPr/>
        </p:nvSpPr>
        <p:spPr>
          <a:xfrm>
            <a:off x="7295907" y="508993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9" name="フローチャート: 磁気ディスク 298"/>
          <p:cNvSpPr/>
          <p:nvPr/>
        </p:nvSpPr>
        <p:spPr>
          <a:xfrm>
            <a:off x="7716766" y="563307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00" name="フローチャート: 磁気ディスク 299"/>
          <p:cNvSpPr/>
          <p:nvPr/>
        </p:nvSpPr>
        <p:spPr>
          <a:xfrm>
            <a:off x="7716766" y="5356631"/>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01" name="フローチャート: 磁気ディスク 300"/>
          <p:cNvSpPr/>
          <p:nvPr/>
        </p:nvSpPr>
        <p:spPr>
          <a:xfrm>
            <a:off x="7716766" y="508993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09" name="正方形/長方形 308"/>
          <p:cNvSpPr/>
          <p:nvPr/>
        </p:nvSpPr>
        <p:spPr>
          <a:xfrm>
            <a:off x="5001286" y="4452391"/>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ファイヤウォール</a:t>
            </a:r>
            <a:endParaRPr kumimoji="1" lang="ja-JP" altLang="en-US" sz="800" dirty="0">
              <a:solidFill>
                <a:srgbClr val="FFFFFF"/>
              </a:solidFill>
              <a:latin typeface="ＭＳ Ｐゴシック"/>
              <a:ea typeface="ＭＳ Ｐゴシック"/>
              <a:cs typeface="ＭＳ Ｐゴシック"/>
            </a:endParaRPr>
          </a:p>
        </p:txBody>
      </p:sp>
      <p:sp>
        <p:nvSpPr>
          <p:cNvPr id="310" name="正方形/長方形 309"/>
          <p:cNvSpPr/>
          <p:nvPr/>
        </p:nvSpPr>
        <p:spPr>
          <a:xfrm>
            <a:off x="6137033" y="4446041"/>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12" name="正方形/長方形 311"/>
          <p:cNvSpPr/>
          <p:nvPr/>
        </p:nvSpPr>
        <p:spPr>
          <a:xfrm>
            <a:off x="5331485" y="4280941"/>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負荷分散装置</a:t>
            </a:r>
            <a:endParaRPr kumimoji="1" lang="ja-JP" altLang="en-US" sz="800" dirty="0">
              <a:solidFill>
                <a:srgbClr val="FFFFFF"/>
              </a:solidFill>
              <a:latin typeface="ＭＳ Ｐゴシック"/>
              <a:ea typeface="ＭＳ Ｐゴシック"/>
              <a:cs typeface="ＭＳ Ｐゴシック"/>
            </a:endParaRPr>
          </a:p>
        </p:txBody>
      </p:sp>
      <p:sp>
        <p:nvSpPr>
          <p:cNvPr id="313" name="正方形/長方形 312"/>
          <p:cNvSpPr/>
          <p:nvPr/>
        </p:nvSpPr>
        <p:spPr>
          <a:xfrm>
            <a:off x="6414160" y="4287291"/>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ルーター</a:t>
            </a:r>
            <a:endParaRPr kumimoji="1" lang="ja-JP" altLang="en-US" sz="800" dirty="0">
              <a:solidFill>
                <a:srgbClr val="FFFFFF"/>
              </a:solidFill>
              <a:latin typeface="ＭＳ Ｐゴシック"/>
              <a:ea typeface="ＭＳ Ｐゴシック"/>
              <a:cs typeface="ＭＳ Ｐゴシック"/>
            </a:endParaRPr>
          </a:p>
        </p:txBody>
      </p:sp>
      <p:sp>
        <p:nvSpPr>
          <p:cNvPr id="302" name="正方形/長方形 301"/>
          <p:cNvSpPr/>
          <p:nvPr/>
        </p:nvSpPr>
        <p:spPr>
          <a:xfrm>
            <a:off x="1697239" y="4452391"/>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03" name="正方形/長方形 302"/>
          <p:cNvSpPr/>
          <p:nvPr/>
        </p:nvSpPr>
        <p:spPr>
          <a:xfrm>
            <a:off x="2805315" y="4452391"/>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ファイヤウォール</a:t>
            </a:r>
            <a:endParaRPr kumimoji="1" lang="ja-JP" altLang="en-US" sz="800" dirty="0">
              <a:solidFill>
                <a:srgbClr val="FFFFFF"/>
              </a:solidFill>
              <a:latin typeface="ＭＳ Ｐゴシック"/>
              <a:ea typeface="ＭＳ Ｐゴシック"/>
              <a:cs typeface="ＭＳ Ｐゴシック"/>
            </a:endParaRPr>
          </a:p>
        </p:txBody>
      </p:sp>
      <p:sp>
        <p:nvSpPr>
          <p:cNvPr id="304" name="正方形/長方形 303"/>
          <p:cNvSpPr/>
          <p:nvPr/>
        </p:nvSpPr>
        <p:spPr>
          <a:xfrm>
            <a:off x="3897937" y="4446041"/>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05" name="正方形/長方形 304"/>
          <p:cNvSpPr/>
          <p:nvPr/>
        </p:nvSpPr>
        <p:spPr>
          <a:xfrm>
            <a:off x="1982989" y="4287291"/>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スイッチ</a:t>
            </a:r>
            <a:endParaRPr kumimoji="1" lang="ja-JP" altLang="en-US" sz="800" dirty="0">
              <a:solidFill>
                <a:srgbClr val="FFFFFF"/>
              </a:solidFill>
              <a:latin typeface="ＭＳ Ｐゴシック"/>
              <a:ea typeface="ＭＳ Ｐゴシック"/>
              <a:cs typeface="ＭＳ Ｐゴシック"/>
            </a:endParaRPr>
          </a:p>
        </p:txBody>
      </p:sp>
      <p:sp>
        <p:nvSpPr>
          <p:cNvPr id="306" name="正方形/長方形 305"/>
          <p:cNvSpPr/>
          <p:nvPr/>
        </p:nvSpPr>
        <p:spPr>
          <a:xfrm>
            <a:off x="3135514" y="4280941"/>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負荷分散装置</a:t>
            </a:r>
            <a:endParaRPr kumimoji="1" lang="ja-JP" altLang="en-US" sz="800" dirty="0">
              <a:solidFill>
                <a:srgbClr val="FFFFFF"/>
              </a:solidFill>
              <a:latin typeface="ＭＳ Ｐゴシック"/>
              <a:ea typeface="ＭＳ Ｐゴシック"/>
              <a:cs typeface="ＭＳ Ｐゴシック"/>
            </a:endParaRPr>
          </a:p>
        </p:txBody>
      </p:sp>
      <p:sp>
        <p:nvSpPr>
          <p:cNvPr id="307" name="正方形/長方形 306"/>
          <p:cNvSpPr/>
          <p:nvPr/>
        </p:nvSpPr>
        <p:spPr>
          <a:xfrm>
            <a:off x="4218189" y="4287291"/>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ルーター</a:t>
            </a:r>
            <a:endParaRPr kumimoji="1" lang="ja-JP" altLang="en-US" sz="800" dirty="0">
              <a:solidFill>
                <a:srgbClr val="FFFFFF"/>
              </a:solidFill>
              <a:latin typeface="ＭＳ Ｐゴシック"/>
              <a:ea typeface="ＭＳ Ｐゴシック"/>
              <a:cs typeface="ＭＳ Ｐゴシック"/>
            </a:endParaRPr>
          </a:p>
        </p:txBody>
      </p:sp>
      <p:grpSp>
        <p:nvGrpSpPr>
          <p:cNvPr id="314" name="図形グループ 313"/>
          <p:cNvGrpSpPr/>
          <p:nvPr/>
        </p:nvGrpSpPr>
        <p:grpSpPr>
          <a:xfrm>
            <a:off x="1098573" y="2240198"/>
            <a:ext cx="317500" cy="157483"/>
            <a:chOff x="6769100" y="1390650"/>
            <a:chExt cx="317500" cy="157483"/>
          </a:xfrm>
        </p:grpSpPr>
        <p:sp>
          <p:nvSpPr>
            <p:cNvPr id="315" name="正方形/長方形 3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6" name="円/楕円 3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7" name="直線コネクタ 316"/>
            <p:cNvCxnSpPr>
              <a:stCxn id="316" idx="6"/>
              <a:endCxn id="3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8" name="図形グループ 317"/>
          <p:cNvGrpSpPr/>
          <p:nvPr/>
        </p:nvGrpSpPr>
        <p:grpSpPr>
          <a:xfrm>
            <a:off x="1098573" y="2433660"/>
            <a:ext cx="317500" cy="157483"/>
            <a:chOff x="6769100" y="1390650"/>
            <a:chExt cx="317500" cy="157483"/>
          </a:xfrm>
        </p:grpSpPr>
        <p:sp>
          <p:nvSpPr>
            <p:cNvPr id="319" name="正方形/長方形 3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0" name="円/楕円 3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1" name="直線コネクタ 320"/>
            <p:cNvCxnSpPr>
              <a:stCxn id="320" idx="6"/>
              <a:endCxn id="3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2" name="図形グループ 321"/>
          <p:cNvGrpSpPr/>
          <p:nvPr/>
        </p:nvGrpSpPr>
        <p:grpSpPr>
          <a:xfrm>
            <a:off x="1468827" y="2242739"/>
            <a:ext cx="317500" cy="157483"/>
            <a:chOff x="6769100" y="1390650"/>
            <a:chExt cx="317500" cy="157483"/>
          </a:xfrm>
        </p:grpSpPr>
        <p:sp>
          <p:nvSpPr>
            <p:cNvPr id="323" name="正方形/長方形 3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4" name="円/楕円 3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5" name="直線コネクタ 324"/>
            <p:cNvCxnSpPr>
              <a:stCxn id="324" idx="6"/>
              <a:endCxn id="3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6" name="図形グループ 325"/>
          <p:cNvGrpSpPr/>
          <p:nvPr/>
        </p:nvGrpSpPr>
        <p:grpSpPr>
          <a:xfrm>
            <a:off x="1468827" y="2436201"/>
            <a:ext cx="317500" cy="157483"/>
            <a:chOff x="6769100" y="1390650"/>
            <a:chExt cx="317500" cy="157483"/>
          </a:xfrm>
        </p:grpSpPr>
        <p:sp>
          <p:nvSpPr>
            <p:cNvPr id="327" name="正方形/長方形 3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8" name="円/楕円 3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9" name="直線コネクタ 328"/>
            <p:cNvCxnSpPr>
              <a:stCxn id="328" idx="6"/>
              <a:endCxn id="3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30" name="フローチャート: 磁気ディスク 329"/>
          <p:cNvSpPr/>
          <p:nvPr/>
        </p:nvSpPr>
        <p:spPr>
          <a:xfrm>
            <a:off x="1900300" y="22607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9" name="正方形/長方形 348"/>
          <p:cNvSpPr/>
          <p:nvPr/>
        </p:nvSpPr>
        <p:spPr>
          <a:xfrm>
            <a:off x="2643164" y="1185603"/>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0" name="角丸四角形 349"/>
          <p:cNvSpPr/>
          <p:nvPr/>
        </p:nvSpPr>
        <p:spPr>
          <a:xfrm>
            <a:off x="3089298" y="1594418"/>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1" name="正方形/長方形 350"/>
          <p:cNvSpPr/>
          <p:nvPr/>
        </p:nvSpPr>
        <p:spPr>
          <a:xfrm>
            <a:off x="3336336" y="1807031"/>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2" name="正方形/長方形 351"/>
          <p:cNvSpPr/>
          <p:nvPr/>
        </p:nvSpPr>
        <p:spPr>
          <a:xfrm>
            <a:off x="3689982" y="180474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3" name="正方形/長方形 352"/>
          <p:cNvSpPr/>
          <p:nvPr/>
        </p:nvSpPr>
        <p:spPr>
          <a:xfrm>
            <a:off x="3544205" y="1682386"/>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57" name="図形グループ 356"/>
          <p:cNvGrpSpPr/>
          <p:nvPr/>
        </p:nvGrpSpPr>
        <p:grpSpPr>
          <a:xfrm>
            <a:off x="3089298" y="2240198"/>
            <a:ext cx="317500" cy="157483"/>
            <a:chOff x="6769100" y="1390650"/>
            <a:chExt cx="317500" cy="157483"/>
          </a:xfrm>
        </p:grpSpPr>
        <p:sp>
          <p:nvSpPr>
            <p:cNvPr id="358" name="正方形/長方形 3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9" name="円/楕円 3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0" name="直線コネクタ 359"/>
            <p:cNvCxnSpPr>
              <a:stCxn id="359" idx="6"/>
              <a:endCxn id="35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1" name="図形グループ 360"/>
          <p:cNvGrpSpPr/>
          <p:nvPr/>
        </p:nvGrpSpPr>
        <p:grpSpPr>
          <a:xfrm>
            <a:off x="3089298" y="2433660"/>
            <a:ext cx="317500" cy="157483"/>
            <a:chOff x="6769100" y="1390650"/>
            <a:chExt cx="317500" cy="157483"/>
          </a:xfrm>
        </p:grpSpPr>
        <p:sp>
          <p:nvSpPr>
            <p:cNvPr id="362" name="正方形/長方形 3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3" name="円/楕円 3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4" name="直線コネクタ 363"/>
            <p:cNvCxnSpPr>
              <a:stCxn id="363" idx="6"/>
              <a:endCxn id="36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73" name="フローチャート: 磁気ディスク 372"/>
          <p:cNvSpPr/>
          <p:nvPr/>
        </p:nvSpPr>
        <p:spPr>
          <a:xfrm>
            <a:off x="3891025" y="22607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4" name="正方形/長方形 373"/>
          <p:cNvSpPr/>
          <p:nvPr/>
        </p:nvSpPr>
        <p:spPr>
          <a:xfrm>
            <a:off x="4662464" y="1179207"/>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5" name="角丸四角形 374"/>
          <p:cNvSpPr/>
          <p:nvPr/>
        </p:nvSpPr>
        <p:spPr>
          <a:xfrm>
            <a:off x="5108598" y="1588022"/>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6" name="正方形/長方形 375"/>
          <p:cNvSpPr/>
          <p:nvPr/>
        </p:nvSpPr>
        <p:spPr>
          <a:xfrm>
            <a:off x="5375570" y="171314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7" name="正方形/長方形 376"/>
          <p:cNvSpPr/>
          <p:nvPr/>
        </p:nvSpPr>
        <p:spPr>
          <a:xfrm>
            <a:off x="5770865" y="1715391"/>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82" name="図形グループ 381"/>
          <p:cNvGrpSpPr/>
          <p:nvPr/>
        </p:nvGrpSpPr>
        <p:grpSpPr>
          <a:xfrm>
            <a:off x="5108598" y="2233802"/>
            <a:ext cx="317500" cy="157483"/>
            <a:chOff x="6769100" y="1390650"/>
            <a:chExt cx="317500" cy="157483"/>
          </a:xfrm>
        </p:grpSpPr>
        <p:sp>
          <p:nvSpPr>
            <p:cNvPr id="383" name="正方形/長方形 3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4" name="円/楕円 3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5" name="直線コネクタ 384"/>
            <p:cNvCxnSpPr>
              <a:stCxn id="384" idx="6"/>
              <a:endCxn id="3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6" name="図形グループ 385"/>
          <p:cNvGrpSpPr/>
          <p:nvPr/>
        </p:nvGrpSpPr>
        <p:grpSpPr>
          <a:xfrm>
            <a:off x="5108598" y="2427264"/>
            <a:ext cx="317500" cy="157483"/>
            <a:chOff x="6769100" y="1390650"/>
            <a:chExt cx="317500" cy="157483"/>
          </a:xfrm>
        </p:grpSpPr>
        <p:sp>
          <p:nvSpPr>
            <p:cNvPr id="387" name="正方形/長方形 3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8" name="円/楕円 3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9" name="直線コネクタ 388"/>
            <p:cNvCxnSpPr>
              <a:stCxn id="388" idx="6"/>
              <a:endCxn id="3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98" name="フローチャート: 磁気ディスク 397"/>
          <p:cNvSpPr/>
          <p:nvPr/>
        </p:nvSpPr>
        <p:spPr>
          <a:xfrm>
            <a:off x="5910325" y="2254332"/>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9" name="正方形/長方形 398"/>
          <p:cNvSpPr/>
          <p:nvPr/>
        </p:nvSpPr>
        <p:spPr>
          <a:xfrm>
            <a:off x="6697662" y="1185603"/>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0" name="角丸四角形 399"/>
          <p:cNvSpPr/>
          <p:nvPr/>
        </p:nvSpPr>
        <p:spPr>
          <a:xfrm>
            <a:off x="7143796" y="1594418"/>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3" name="正方形/長方形 402"/>
          <p:cNvSpPr/>
          <p:nvPr/>
        </p:nvSpPr>
        <p:spPr>
          <a:xfrm>
            <a:off x="7426458" y="1781743"/>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07" name="図形グループ 406"/>
          <p:cNvGrpSpPr/>
          <p:nvPr/>
        </p:nvGrpSpPr>
        <p:grpSpPr>
          <a:xfrm>
            <a:off x="7143796" y="2240198"/>
            <a:ext cx="317500" cy="157483"/>
            <a:chOff x="6769100" y="1390650"/>
            <a:chExt cx="317500" cy="157483"/>
          </a:xfrm>
        </p:grpSpPr>
        <p:sp>
          <p:nvSpPr>
            <p:cNvPr id="408" name="正方形/長方形 4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9" name="円/楕円 4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0" name="直線コネクタ 409"/>
            <p:cNvCxnSpPr>
              <a:stCxn id="409" idx="6"/>
              <a:endCxn id="4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1" name="図形グループ 410"/>
          <p:cNvGrpSpPr/>
          <p:nvPr/>
        </p:nvGrpSpPr>
        <p:grpSpPr>
          <a:xfrm>
            <a:off x="7143796" y="2433660"/>
            <a:ext cx="317500" cy="157483"/>
            <a:chOff x="6769100" y="1390650"/>
            <a:chExt cx="317500" cy="157483"/>
          </a:xfrm>
        </p:grpSpPr>
        <p:sp>
          <p:nvSpPr>
            <p:cNvPr id="412" name="正方形/長方形 4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3" name="円/楕円 4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4" name="直線コネクタ 413"/>
            <p:cNvCxnSpPr>
              <a:stCxn id="413" idx="6"/>
              <a:endCxn id="41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5" name="図形グループ 414"/>
          <p:cNvGrpSpPr/>
          <p:nvPr/>
        </p:nvGrpSpPr>
        <p:grpSpPr>
          <a:xfrm>
            <a:off x="7514050" y="2242739"/>
            <a:ext cx="317500" cy="157483"/>
            <a:chOff x="6769100" y="1390650"/>
            <a:chExt cx="317500" cy="157483"/>
          </a:xfrm>
        </p:grpSpPr>
        <p:sp>
          <p:nvSpPr>
            <p:cNvPr id="416" name="正方形/長方形 4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7" name="円/楕円 4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8" name="直線コネクタ 417"/>
            <p:cNvCxnSpPr>
              <a:stCxn id="417" idx="6"/>
              <a:endCxn id="4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23" name="フローチャート: 磁気ディスク 422"/>
          <p:cNvSpPr/>
          <p:nvPr/>
        </p:nvSpPr>
        <p:spPr>
          <a:xfrm>
            <a:off x="7945523" y="22607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4" name="正方形/長方形 423"/>
          <p:cNvSpPr/>
          <p:nvPr/>
        </p:nvSpPr>
        <p:spPr>
          <a:xfrm>
            <a:off x="7870880" y="1796686"/>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9" name="正方形/長方形 48"/>
          <p:cNvSpPr/>
          <p:nvPr/>
        </p:nvSpPr>
        <p:spPr>
          <a:xfrm>
            <a:off x="1330347" y="1667443"/>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1" name="正方形/長方形 400"/>
          <p:cNvSpPr/>
          <p:nvPr/>
        </p:nvSpPr>
        <p:spPr>
          <a:xfrm>
            <a:off x="7375570" y="1667443"/>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2" name="正方形/長方形 401"/>
          <p:cNvSpPr/>
          <p:nvPr/>
        </p:nvSpPr>
        <p:spPr>
          <a:xfrm>
            <a:off x="7777182" y="1667443"/>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5" name="フローチャート: 磁気ディスク 424"/>
          <p:cNvSpPr/>
          <p:nvPr/>
        </p:nvSpPr>
        <p:spPr>
          <a:xfrm>
            <a:off x="3482114" y="2254332"/>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30" name="上矢印 429"/>
          <p:cNvSpPr/>
          <p:nvPr/>
        </p:nvSpPr>
        <p:spPr>
          <a:xfrm>
            <a:off x="3309681" y="2626359"/>
            <a:ext cx="544734" cy="343348"/>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1" name="上矢印 430"/>
          <p:cNvSpPr/>
          <p:nvPr/>
        </p:nvSpPr>
        <p:spPr>
          <a:xfrm>
            <a:off x="5323351" y="2627021"/>
            <a:ext cx="544734" cy="343348"/>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2" name="上矢印 431"/>
          <p:cNvSpPr/>
          <p:nvPr/>
        </p:nvSpPr>
        <p:spPr>
          <a:xfrm>
            <a:off x="7332382" y="2626359"/>
            <a:ext cx="544734" cy="343348"/>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3" name="上矢印 432"/>
          <p:cNvSpPr/>
          <p:nvPr/>
        </p:nvSpPr>
        <p:spPr>
          <a:xfrm>
            <a:off x="3815245" y="3402942"/>
            <a:ext cx="1510336" cy="419324"/>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4" name="テキスト ボックス 433"/>
          <p:cNvSpPr txBox="1"/>
          <p:nvPr/>
        </p:nvSpPr>
        <p:spPr>
          <a:xfrm>
            <a:off x="3885412" y="3937616"/>
            <a:ext cx="1366780" cy="369332"/>
          </a:xfrm>
          <a:prstGeom prst="rect">
            <a:avLst/>
          </a:prstGeom>
          <a:noFill/>
        </p:spPr>
        <p:txBody>
          <a:bodyPr wrap="none" rtlCol="0">
            <a:spAutoFit/>
          </a:bodyPr>
          <a:lstStyle/>
          <a:p>
            <a:pPr algn="ctr"/>
            <a:r>
              <a:rPr kumimoji="1" lang="ja-JP" altLang="en-US" dirty="0" smtClean="0">
                <a:solidFill>
                  <a:srgbClr val="0000FF"/>
                </a:solidFill>
              </a:rPr>
              <a:t>ネットワーク</a:t>
            </a:r>
            <a:endParaRPr kumimoji="1" lang="ja-JP" altLang="en-US" dirty="0">
              <a:solidFill>
                <a:srgbClr val="0000FF"/>
              </a:solidFill>
            </a:endParaRPr>
          </a:p>
        </p:txBody>
      </p:sp>
      <p:sp>
        <p:nvSpPr>
          <p:cNvPr id="435" name="テキスト ボックス 434"/>
          <p:cNvSpPr txBox="1"/>
          <p:nvPr/>
        </p:nvSpPr>
        <p:spPr>
          <a:xfrm>
            <a:off x="3822746" y="5955492"/>
            <a:ext cx="1492115" cy="369332"/>
          </a:xfrm>
          <a:prstGeom prst="rect">
            <a:avLst/>
          </a:prstGeom>
          <a:noFill/>
        </p:spPr>
        <p:txBody>
          <a:bodyPr wrap="none" rtlCol="0">
            <a:spAutoFit/>
          </a:bodyPr>
          <a:lstStyle/>
          <a:p>
            <a:pPr algn="ctr"/>
            <a:r>
              <a:rPr lang="ja-JP" altLang="en-US" dirty="0" smtClean="0">
                <a:solidFill>
                  <a:srgbClr val="0000FF"/>
                </a:solidFill>
              </a:rPr>
              <a:t>システム資源</a:t>
            </a:r>
            <a:endParaRPr kumimoji="1" lang="ja-JP" altLang="en-US" dirty="0">
              <a:solidFill>
                <a:srgbClr val="0000FF"/>
              </a:solidFill>
            </a:endParaRPr>
          </a:p>
        </p:txBody>
      </p:sp>
      <p:grpSp>
        <p:nvGrpSpPr>
          <p:cNvPr id="438" name="図形グループ 437"/>
          <p:cNvGrpSpPr/>
          <p:nvPr/>
        </p:nvGrpSpPr>
        <p:grpSpPr>
          <a:xfrm>
            <a:off x="816831" y="1311843"/>
            <a:ext cx="457588" cy="387786"/>
            <a:chOff x="758730" y="3198675"/>
            <a:chExt cx="806939" cy="688305"/>
          </a:xfrm>
        </p:grpSpPr>
        <p:sp>
          <p:nvSpPr>
            <p:cNvPr id="439" name="正方形/長方形 438"/>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0" name="角丸四角形 43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1" name="角丸四角形 44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2" name="台形 44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3" name="図形グループ 442"/>
          <p:cNvGrpSpPr/>
          <p:nvPr/>
        </p:nvGrpSpPr>
        <p:grpSpPr>
          <a:xfrm>
            <a:off x="946951" y="1421828"/>
            <a:ext cx="150692" cy="345179"/>
            <a:chOff x="1946324" y="4125162"/>
            <a:chExt cx="969964" cy="2007872"/>
          </a:xfrm>
        </p:grpSpPr>
        <p:sp>
          <p:nvSpPr>
            <p:cNvPr id="444" name="円/楕円 4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5" name="フローチャート: 論理積ゲート 4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9" name="図形グループ 448"/>
          <p:cNvGrpSpPr/>
          <p:nvPr/>
        </p:nvGrpSpPr>
        <p:grpSpPr>
          <a:xfrm>
            <a:off x="2792717" y="1776167"/>
            <a:ext cx="370254" cy="367267"/>
            <a:chOff x="2667295" y="1059799"/>
            <a:chExt cx="681672" cy="722281"/>
          </a:xfrm>
        </p:grpSpPr>
        <p:sp>
          <p:nvSpPr>
            <p:cNvPr id="450" name="角丸四角形 44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1" name="図 45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64" name="図形グループ 463"/>
          <p:cNvGrpSpPr/>
          <p:nvPr/>
        </p:nvGrpSpPr>
        <p:grpSpPr>
          <a:xfrm>
            <a:off x="816831" y="1776167"/>
            <a:ext cx="457588" cy="387786"/>
            <a:chOff x="758730" y="3198675"/>
            <a:chExt cx="806939" cy="688305"/>
          </a:xfrm>
        </p:grpSpPr>
        <p:sp>
          <p:nvSpPr>
            <p:cNvPr id="465" name="正方形/長方形 46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6" name="角丸四角形 46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7" name="角丸四角形 46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8" name="台形 46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9" name="図形グループ 468"/>
          <p:cNvGrpSpPr/>
          <p:nvPr/>
        </p:nvGrpSpPr>
        <p:grpSpPr>
          <a:xfrm>
            <a:off x="946951" y="1864585"/>
            <a:ext cx="150692" cy="345179"/>
            <a:chOff x="1946324" y="4125162"/>
            <a:chExt cx="969964" cy="2007872"/>
          </a:xfrm>
        </p:grpSpPr>
        <p:sp>
          <p:nvSpPr>
            <p:cNvPr id="470" name="円/楕円 46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1" name="フローチャート: 論理積ゲート 47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2" name="図形グループ 471"/>
          <p:cNvGrpSpPr/>
          <p:nvPr/>
        </p:nvGrpSpPr>
        <p:grpSpPr>
          <a:xfrm>
            <a:off x="2828394" y="1294977"/>
            <a:ext cx="355849" cy="285140"/>
            <a:chOff x="-62676" y="3965594"/>
            <a:chExt cx="679541" cy="593816"/>
          </a:xfrm>
        </p:grpSpPr>
        <p:sp>
          <p:nvSpPr>
            <p:cNvPr id="473" name="角丸四角形 47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74" name="図 473"/>
            <p:cNvPicPr>
              <a:picLocks noChangeAspect="1"/>
            </p:cNvPicPr>
            <p:nvPr/>
          </p:nvPicPr>
          <p:blipFill>
            <a:blip r:embed="rId4">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475" name="図形グループ 474"/>
          <p:cNvGrpSpPr/>
          <p:nvPr/>
        </p:nvGrpSpPr>
        <p:grpSpPr>
          <a:xfrm>
            <a:off x="2904018" y="1422892"/>
            <a:ext cx="150692" cy="345179"/>
            <a:chOff x="1946324" y="4125162"/>
            <a:chExt cx="969964" cy="2007872"/>
          </a:xfrm>
        </p:grpSpPr>
        <p:sp>
          <p:nvSpPr>
            <p:cNvPr id="476" name="円/楕円 4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7" name="フローチャート: 論理積ゲート 4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8" name="図形グループ 477"/>
          <p:cNvGrpSpPr/>
          <p:nvPr/>
        </p:nvGrpSpPr>
        <p:grpSpPr>
          <a:xfrm>
            <a:off x="4024033" y="1344802"/>
            <a:ext cx="204682" cy="322641"/>
            <a:chOff x="1140657" y="4229811"/>
            <a:chExt cx="341289" cy="550466"/>
          </a:xfrm>
        </p:grpSpPr>
        <p:sp>
          <p:nvSpPr>
            <p:cNvPr id="479" name="角丸四角形 47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80" name="図 47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481" name="図形グループ 480"/>
          <p:cNvGrpSpPr/>
          <p:nvPr/>
        </p:nvGrpSpPr>
        <p:grpSpPr>
          <a:xfrm>
            <a:off x="3946161" y="1436564"/>
            <a:ext cx="150692" cy="345179"/>
            <a:chOff x="1946324" y="4125162"/>
            <a:chExt cx="969964" cy="2007872"/>
          </a:xfrm>
        </p:grpSpPr>
        <p:sp>
          <p:nvSpPr>
            <p:cNvPr id="482" name="円/楕円 48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3" name="フローチャート: 論理積ゲート 4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4" name="図形グループ 483"/>
          <p:cNvGrpSpPr/>
          <p:nvPr/>
        </p:nvGrpSpPr>
        <p:grpSpPr>
          <a:xfrm>
            <a:off x="2904018" y="1867938"/>
            <a:ext cx="150692" cy="345179"/>
            <a:chOff x="1946324" y="4125162"/>
            <a:chExt cx="969964" cy="2007872"/>
          </a:xfrm>
        </p:grpSpPr>
        <p:sp>
          <p:nvSpPr>
            <p:cNvPr id="485" name="円/楕円 4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6" name="フローチャート: 論理積ゲート 4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7" name="図形グループ 486"/>
          <p:cNvGrpSpPr/>
          <p:nvPr/>
        </p:nvGrpSpPr>
        <p:grpSpPr>
          <a:xfrm>
            <a:off x="1884666" y="1294977"/>
            <a:ext cx="370254" cy="367267"/>
            <a:chOff x="2667295" y="1059799"/>
            <a:chExt cx="681672" cy="722281"/>
          </a:xfrm>
        </p:grpSpPr>
        <p:sp>
          <p:nvSpPr>
            <p:cNvPr id="488" name="角丸四角形 48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89" name="図 488"/>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0" name="図形グループ 489"/>
          <p:cNvGrpSpPr/>
          <p:nvPr/>
        </p:nvGrpSpPr>
        <p:grpSpPr>
          <a:xfrm>
            <a:off x="1995967" y="1386748"/>
            <a:ext cx="150692" cy="345179"/>
            <a:chOff x="1946324" y="4125162"/>
            <a:chExt cx="969964" cy="2007872"/>
          </a:xfrm>
        </p:grpSpPr>
        <p:sp>
          <p:nvSpPr>
            <p:cNvPr id="491" name="円/楕円 49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2" name="フローチャート: 論理積ゲート 49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3" name="図形グループ 492"/>
          <p:cNvGrpSpPr/>
          <p:nvPr/>
        </p:nvGrpSpPr>
        <p:grpSpPr>
          <a:xfrm>
            <a:off x="4877080" y="1332698"/>
            <a:ext cx="370254" cy="367267"/>
            <a:chOff x="2667295" y="1059799"/>
            <a:chExt cx="681672" cy="722281"/>
          </a:xfrm>
        </p:grpSpPr>
        <p:sp>
          <p:nvSpPr>
            <p:cNvPr id="494" name="角丸四角形 49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95" name="図 494"/>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6" name="図形グループ 495"/>
          <p:cNvGrpSpPr/>
          <p:nvPr/>
        </p:nvGrpSpPr>
        <p:grpSpPr>
          <a:xfrm>
            <a:off x="4988381" y="1424469"/>
            <a:ext cx="150692" cy="345179"/>
            <a:chOff x="1946324" y="4125162"/>
            <a:chExt cx="969964" cy="2007872"/>
          </a:xfrm>
        </p:grpSpPr>
        <p:sp>
          <p:nvSpPr>
            <p:cNvPr id="497" name="円/楕円 49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8" name="フローチャート: 論理積ゲート 49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9" name="図形グループ 498"/>
          <p:cNvGrpSpPr/>
          <p:nvPr/>
        </p:nvGrpSpPr>
        <p:grpSpPr>
          <a:xfrm>
            <a:off x="4876844" y="1769648"/>
            <a:ext cx="370254" cy="367267"/>
            <a:chOff x="2667295" y="1059799"/>
            <a:chExt cx="681672" cy="722281"/>
          </a:xfrm>
        </p:grpSpPr>
        <p:sp>
          <p:nvSpPr>
            <p:cNvPr id="500" name="角丸四角形 4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1" name="図 50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2" name="図形グループ 501"/>
          <p:cNvGrpSpPr/>
          <p:nvPr/>
        </p:nvGrpSpPr>
        <p:grpSpPr>
          <a:xfrm>
            <a:off x="4988145" y="1861419"/>
            <a:ext cx="150692" cy="345179"/>
            <a:chOff x="1946324" y="4125162"/>
            <a:chExt cx="969964" cy="2007872"/>
          </a:xfrm>
        </p:grpSpPr>
        <p:sp>
          <p:nvSpPr>
            <p:cNvPr id="503" name="円/楕円 5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4" name="フローチャート: 論理積ゲート 5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5" name="図形グループ 504"/>
          <p:cNvGrpSpPr/>
          <p:nvPr/>
        </p:nvGrpSpPr>
        <p:grpSpPr>
          <a:xfrm>
            <a:off x="6905132" y="1345253"/>
            <a:ext cx="370254" cy="367267"/>
            <a:chOff x="2667295" y="1059799"/>
            <a:chExt cx="681672" cy="722281"/>
          </a:xfrm>
        </p:grpSpPr>
        <p:sp>
          <p:nvSpPr>
            <p:cNvPr id="506" name="角丸四角形 5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7" name="図 506"/>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8" name="図形グループ 507"/>
          <p:cNvGrpSpPr/>
          <p:nvPr/>
        </p:nvGrpSpPr>
        <p:grpSpPr>
          <a:xfrm>
            <a:off x="7016433" y="1437024"/>
            <a:ext cx="150692" cy="345179"/>
            <a:chOff x="1946324" y="4125162"/>
            <a:chExt cx="969964" cy="2007872"/>
          </a:xfrm>
        </p:grpSpPr>
        <p:sp>
          <p:nvSpPr>
            <p:cNvPr id="509" name="円/楕円 5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0" name="フローチャート: 論理積ゲート 5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1" name="図形グループ 510"/>
          <p:cNvGrpSpPr/>
          <p:nvPr/>
        </p:nvGrpSpPr>
        <p:grpSpPr>
          <a:xfrm>
            <a:off x="6904896" y="1782203"/>
            <a:ext cx="370254" cy="367267"/>
            <a:chOff x="2667295" y="1059799"/>
            <a:chExt cx="681672" cy="722281"/>
          </a:xfrm>
        </p:grpSpPr>
        <p:sp>
          <p:nvSpPr>
            <p:cNvPr id="512" name="角丸四角形 5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13" name="図 512"/>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14" name="図形グループ 513"/>
          <p:cNvGrpSpPr/>
          <p:nvPr/>
        </p:nvGrpSpPr>
        <p:grpSpPr>
          <a:xfrm>
            <a:off x="7016197" y="1873974"/>
            <a:ext cx="150692" cy="345179"/>
            <a:chOff x="1946324" y="4125162"/>
            <a:chExt cx="969964" cy="2007872"/>
          </a:xfrm>
        </p:grpSpPr>
        <p:sp>
          <p:nvSpPr>
            <p:cNvPr id="515" name="円/楕円 5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6" name="フローチャート: 論理積ゲート 5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17" name="タイトル 1"/>
          <p:cNvSpPr txBox="1">
            <a:spLocks/>
          </p:cNvSpPr>
          <p:nvPr/>
        </p:nvSpPr>
        <p:spPr>
          <a:xfrm>
            <a:off x="2477525" y="258522"/>
            <a:ext cx="8686800" cy="416221"/>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endParaRPr lang="ja-JP" altLang="en-US"/>
          </a:p>
        </p:txBody>
      </p:sp>
      <p:grpSp>
        <p:nvGrpSpPr>
          <p:cNvPr id="518" name="図形グループ 517"/>
          <p:cNvGrpSpPr/>
          <p:nvPr/>
        </p:nvGrpSpPr>
        <p:grpSpPr>
          <a:xfrm>
            <a:off x="6044358" y="1328686"/>
            <a:ext cx="204682" cy="322641"/>
            <a:chOff x="1140657" y="4229811"/>
            <a:chExt cx="341289" cy="550466"/>
          </a:xfrm>
        </p:grpSpPr>
        <p:sp>
          <p:nvSpPr>
            <p:cNvPr id="519" name="角丸四角形 51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20" name="図 51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521" name="図形グループ 520"/>
          <p:cNvGrpSpPr/>
          <p:nvPr/>
        </p:nvGrpSpPr>
        <p:grpSpPr>
          <a:xfrm>
            <a:off x="5966486" y="1420448"/>
            <a:ext cx="150692" cy="345179"/>
            <a:chOff x="1946324" y="4125162"/>
            <a:chExt cx="969964" cy="2007872"/>
          </a:xfrm>
        </p:grpSpPr>
        <p:sp>
          <p:nvSpPr>
            <p:cNvPr id="522" name="円/楕円 52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3" name="フローチャート: 論理積ゲート 52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4" name="図形グループ 523"/>
          <p:cNvGrpSpPr/>
          <p:nvPr/>
        </p:nvGrpSpPr>
        <p:grpSpPr>
          <a:xfrm>
            <a:off x="7877858" y="1308958"/>
            <a:ext cx="457588" cy="387786"/>
            <a:chOff x="758730" y="3198675"/>
            <a:chExt cx="806939" cy="688305"/>
          </a:xfrm>
        </p:grpSpPr>
        <p:sp>
          <p:nvSpPr>
            <p:cNvPr id="525" name="正方形/長方形 52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6" name="角丸四角形 52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7" name="角丸四角形 52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8" name="台形 52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9" name="図形グループ 528"/>
          <p:cNvGrpSpPr/>
          <p:nvPr/>
        </p:nvGrpSpPr>
        <p:grpSpPr>
          <a:xfrm>
            <a:off x="8007978" y="1418943"/>
            <a:ext cx="150692" cy="345179"/>
            <a:chOff x="1946324" y="4125162"/>
            <a:chExt cx="969964" cy="2007872"/>
          </a:xfrm>
        </p:grpSpPr>
        <p:sp>
          <p:nvSpPr>
            <p:cNvPr id="530" name="円/楕円 5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1" name="フローチャート: 論理積ゲート 53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32" name="テキスト ボックス 531"/>
          <p:cNvSpPr txBox="1"/>
          <p:nvPr/>
        </p:nvSpPr>
        <p:spPr>
          <a:xfrm>
            <a:off x="1236977" y="1185603"/>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3" name="テキスト ボックス 532"/>
          <p:cNvSpPr txBox="1"/>
          <p:nvPr/>
        </p:nvSpPr>
        <p:spPr>
          <a:xfrm>
            <a:off x="3224236" y="1187255"/>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4" name="テキスト ボックス 533"/>
          <p:cNvSpPr txBox="1"/>
          <p:nvPr/>
        </p:nvSpPr>
        <p:spPr>
          <a:xfrm>
            <a:off x="5272552" y="1187255"/>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5" name="テキスト ボックス 534"/>
          <p:cNvSpPr txBox="1"/>
          <p:nvPr/>
        </p:nvSpPr>
        <p:spPr>
          <a:xfrm>
            <a:off x="7275432" y="1188926"/>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6" name="四角形吹き出し 535"/>
          <p:cNvSpPr/>
          <p:nvPr/>
        </p:nvSpPr>
        <p:spPr>
          <a:xfrm>
            <a:off x="1954286" y="2803336"/>
            <a:ext cx="851029" cy="332742"/>
          </a:xfrm>
          <a:prstGeom prst="wedgeRectCallout">
            <a:avLst>
              <a:gd name="adj1" fmla="val 806"/>
              <a:gd name="adj2" fmla="val -97804"/>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柔軟に！</a:t>
            </a:r>
            <a:endParaRPr kumimoji="1" lang="ja-JP" altLang="en-US" sz="1200" dirty="0">
              <a:solidFill>
                <a:srgbClr val="FFFFFF"/>
              </a:solidFill>
              <a:latin typeface="ＭＳ Ｐゴシック"/>
              <a:ea typeface="ＭＳ Ｐゴシック"/>
              <a:cs typeface="ＭＳ Ｐゴシック"/>
            </a:endParaRPr>
          </a:p>
        </p:txBody>
      </p:sp>
      <p:sp>
        <p:nvSpPr>
          <p:cNvPr id="537" name="四角形吹き出し 536"/>
          <p:cNvSpPr/>
          <p:nvPr/>
        </p:nvSpPr>
        <p:spPr>
          <a:xfrm>
            <a:off x="5912873" y="2810508"/>
            <a:ext cx="851029" cy="332742"/>
          </a:xfrm>
          <a:prstGeom prst="wedgeRectCallout">
            <a:avLst>
              <a:gd name="adj1" fmla="val 806"/>
              <a:gd name="adj2" fmla="val -97804"/>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即座に！</a:t>
            </a:r>
            <a:endParaRPr kumimoji="1" lang="ja-JP" altLang="en-US" sz="1200" dirty="0">
              <a:solidFill>
                <a:srgbClr val="FFFFFF"/>
              </a:solidFill>
              <a:latin typeface="ＭＳ Ｐゴシック"/>
              <a:ea typeface="ＭＳ Ｐゴシック"/>
              <a:cs typeface="ＭＳ Ｐゴシック"/>
            </a:endParaRPr>
          </a:p>
        </p:txBody>
      </p:sp>
      <p:sp>
        <p:nvSpPr>
          <p:cNvPr id="538" name="四角形吹き出し 537"/>
          <p:cNvSpPr/>
          <p:nvPr/>
        </p:nvSpPr>
        <p:spPr>
          <a:xfrm>
            <a:off x="7921763" y="2810508"/>
            <a:ext cx="851029" cy="332742"/>
          </a:xfrm>
          <a:prstGeom prst="wedgeRectCallout">
            <a:avLst>
              <a:gd name="adj1" fmla="val 806"/>
              <a:gd name="adj2" fmla="val -97804"/>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簡単に！</a:t>
            </a: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678300645"/>
      </p:ext>
    </p:extLst>
  </p:cSld>
  <p:clrMapOvr>
    <a:masterClrMapping/>
  </p:clrMapOvr>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6235</TotalTime>
  <Words>6433</Words>
  <Application>Microsoft Macintosh PowerPoint</Application>
  <PresentationFormat>画面に合わせる (4:3)</PresentationFormat>
  <Paragraphs>1104</Paragraphs>
  <Slides>33</Slides>
  <Notes>24</Notes>
  <HiddenSlides>0</HiddenSlides>
  <MMClips>0</MMClips>
  <ScaleCrop>false</ScaleCrop>
  <HeadingPairs>
    <vt:vector size="4" baseType="variant">
      <vt:variant>
        <vt:lpstr>テーマ</vt:lpstr>
      </vt:variant>
      <vt:variant>
        <vt:i4>1</vt:i4>
      </vt:variant>
      <vt:variant>
        <vt:lpstr>スライド タイトル</vt:lpstr>
      </vt:variant>
      <vt:variant>
        <vt:i4>33</vt:i4>
      </vt:variant>
    </vt:vector>
  </HeadingPairs>
  <TitlesOfParts>
    <vt:vector size="34" baseType="lpstr">
      <vt:lpstr>NC標準テンプレート</vt:lpstr>
      <vt:lpstr>仮想化とSDI Virtualization &amp; Software-defined Infrastructure </vt:lpstr>
      <vt:lpstr>PowerPoint プレゼンテーション</vt:lpstr>
      <vt:lpstr>「仮想化」の本当の意味</vt:lpstr>
      <vt:lpstr>仮想化の3つのタイプ</vt:lpstr>
      <vt:lpstr>仮想化の誕生(1)　コンピューターを共同利用する技術</vt:lpstr>
      <vt:lpstr>仮想化の誕生(2) コンピューターを共同利用する技術</vt:lpstr>
      <vt:lpstr>仮想化の歴史</vt:lpstr>
      <vt:lpstr>PowerPoint プレゼンテーション</vt:lpstr>
      <vt:lpstr>コレ１枚でわかるITインフラ</vt:lpstr>
      <vt:lpstr>これからのITインフラを支える仮想化</vt:lpstr>
      <vt:lpstr>仮想化とSDx</vt:lpstr>
      <vt:lpstr>PowerPoint プレゼンテーション</vt:lpstr>
      <vt:lpstr>仮想化の種類(システム資源の構成要素から考える)</vt:lpstr>
      <vt:lpstr>サーバー仮想化</vt:lpstr>
      <vt:lpstr>コンテナ型仮想化「Docker」</vt:lpstr>
      <vt:lpstr>デスクトップ仮想化とアプリケーション仮装化</vt:lpstr>
      <vt:lpstr>シンクライアント</vt:lpstr>
      <vt:lpstr>Chromebook</vt:lpstr>
      <vt:lpstr>クライアント仮想化</vt:lpstr>
      <vt:lpstr>ストレージ仮想化</vt:lpstr>
      <vt:lpstr>ストレージ仮想化</vt:lpstr>
      <vt:lpstr>ネットワークの仮想化</vt:lpstr>
      <vt:lpstr>PowerPoint プレゼンテーション</vt:lpstr>
      <vt:lpstr>サーバーの仮想化／物理的資源の削減</vt:lpstr>
      <vt:lpstr>サーバー仮想化が変えたサーバー利用の常識（１） </vt:lpstr>
      <vt:lpstr>サーバー仮想化が変えたサーバー利用の常識（２） </vt:lpstr>
      <vt:lpstr>サーバーの仮想化 / BCP対策・仮想マシン・レプリケーション</vt:lpstr>
      <vt:lpstr>サーバーの仮想化／課題</vt:lpstr>
      <vt:lpstr>利便性の向上とセキュリティについての考え方</vt:lpstr>
      <vt:lpstr>PowerPoint プレゼンテーション</vt:lpstr>
      <vt:lpstr>垂直統合システム（Converged System）</vt:lpstr>
      <vt:lpstr>垂直統合システム（Converged System）</vt:lpstr>
      <vt:lpstr>垂直統合システム（Converged System）</vt:lpstr>
    </vt:vector>
  </TitlesOfParts>
  <Company>NetCommerce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斎藤 昌義</cp:lastModifiedBy>
  <cp:revision>306</cp:revision>
  <dcterms:created xsi:type="dcterms:W3CDTF">2014-04-30T01:58:06Z</dcterms:created>
  <dcterms:modified xsi:type="dcterms:W3CDTF">2015-03-02T02:35:15Z</dcterms:modified>
</cp:coreProperties>
</file>