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Lst>
  <p:notesMasterIdLst>
    <p:notesMasterId r:id="rId11"/>
  </p:notesMasterIdLst>
  <p:sldIdLst>
    <p:sldId id="324" r:id="rId2"/>
    <p:sldId id="381" r:id="rId3"/>
    <p:sldId id="383" r:id="rId4"/>
    <p:sldId id="342" r:id="rId5"/>
    <p:sldId id="343" r:id="rId6"/>
    <p:sldId id="345" r:id="rId7"/>
    <p:sldId id="376" r:id="rId8"/>
    <p:sldId id="365" r:id="rId9"/>
    <p:sldId id="380" r:id="rId10"/>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109" charset="-128"/>
        <a:cs typeface="+mn-cs"/>
      </a:defRPr>
    </a:lvl5pPr>
    <a:lvl6pPr marL="2286000" algn="l" defTabSz="914400" rtl="0" eaLnBrk="1" latinLnBrk="0" hangingPunct="1">
      <a:defRPr kumimoji="1" kern="1200">
        <a:solidFill>
          <a:schemeClr val="tx1"/>
        </a:solidFill>
        <a:latin typeface="Arial" charset="0"/>
        <a:ea typeface="ＭＳ Ｐゴシック" pitchFamily="-109" charset="-128"/>
        <a:cs typeface="+mn-cs"/>
      </a:defRPr>
    </a:lvl6pPr>
    <a:lvl7pPr marL="2743200" algn="l" defTabSz="914400" rtl="0" eaLnBrk="1" latinLnBrk="0" hangingPunct="1">
      <a:defRPr kumimoji="1" kern="1200">
        <a:solidFill>
          <a:schemeClr val="tx1"/>
        </a:solidFill>
        <a:latin typeface="Arial" charset="0"/>
        <a:ea typeface="ＭＳ Ｐゴシック" pitchFamily="-109" charset="-128"/>
        <a:cs typeface="+mn-cs"/>
      </a:defRPr>
    </a:lvl7pPr>
    <a:lvl8pPr marL="3200400" algn="l" defTabSz="914400" rtl="0" eaLnBrk="1" latinLnBrk="0" hangingPunct="1">
      <a:defRPr kumimoji="1" kern="1200">
        <a:solidFill>
          <a:schemeClr val="tx1"/>
        </a:solidFill>
        <a:latin typeface="Arial" charset="0"/>
        <a:ea typeface="ＭＳ Ｐゴシック" pitchFamily="-109" charset="-128"/>
        <a:cs typeface="+mn-cs"/>
      </a:defRPr>
    </a:lvl8pPr>
    <a:lvl9pPr marL="3657600" algn="l" defTabSz="914400" rtl="0" eaLnBrk="1" latinLnBrk="0" hangingPunct="1">
      <a:defRPr kumimoji="1"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CCFF99"/>
    <a:srgbClr val="66FF33"/>
    <a:srgbClr val="33CC00"/>
    <a:srgbClr val="FF6600"/>
    <a:srgbClr val="4168A7"/>
    <a:srgbClr val="C4E59F"/>
    <a:srgbClr val="FFE389"/>
    <a:srgbClr val="FF9933"/>
    <a:srgbClr val="FFA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7" autoAdjust="0"/>
    <p:restoredTop sz="97227" autoAdjust="0"/>
  </p:normalViewPr>
  <p:slideViewPr>
    <p:cSldViewPr snapToGrid="0">
      <p:cViewPr>
        <p:scale>
          <a:sx n="200" d="100"/>
          <a:sy n="200" d="100"/>
        </p:scale>
        <p:origin x="-480" y="120"/>
      </p:cViewPr>
      <p:guideLst>
        <p:guide orient="horz" pos="4319"/>
        <p:guide pos="4614"/>
      </p:guideLst>
    </p:cSldViewPr>
  </p:slideViewPr>
  <p:notesTextViewPr>
    <p:cViewPr>
      <p:scale>
        <a:sx n="100" d="100"/>
        <a:sy n="100" d="100"/>
      </p:scale>
      <p:origin x="0" y="0"/>
    </p:cViewPr>
  </p:notesTextViewPr>
  <p:sorterViewPr>
    <p:cViewPr>
      <p:scale>
        <a:sx n="76" d="100"/>
        <a:sy n="7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A6AA2F50-CB91-4431-ABD2-C55522DB25F6}" type="datetimeFigureOut">
              <a:rPr lang="ja-JP" altLang="en-US"/>
              <a:pPr>
                <a:defRPr/>
              </a:pPr>
              <a:t>15/03/09</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8986A19A-77ED-4209-8446-DC20928B7A42}" type="slidenum">
              <a:rPr lang="ja-JP" altLang="en-US"/>
              <a:pPr>
                <a:defRPr/>
              </a:pPr>
              <a:t>‹#›</a:t>
            </a:fld>
            <a:endParaRPr lang="ja-JP" altLang="en-US"/>
          </a:p>
        </p:txBody>
      </p:sp>
    </p:spTree>
    <p:extLst>
      <p:ext uri="{BB962C8B-B14F-4D97-AF65-F5344CB8AC3E}">
        <p14:creationId xmlns:p14="http://schemas.microsoft.com/office/powerpoint/2010/main" val="3216892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noTextEdit="1"/>
          </p:cNvSpPr>
          <p:nvPr>
            <p:ph type="sldImg"/>
          </p:nvPr>
        </p:nvSpPr>
        <p:spPr>
          <a:ln/>
        </p:spPr>
      </p:sp>
      <p:sp>
        <p:nvSpPr>
          <p:cNvPr id="16386"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6387"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defRPr kumimoji="1" sz="1200">
                <a:solidFill>
                  <a:srgbClr val="484848"/>
                </a:solidFill>
                <a:latin typeface="Arial" charset="0"/>
                <a:ea typeface="HG丸ｺﾞｼｯｸM-PRO" charset="0"/>
                <a:cs typeface="HG丸ｺﾞｼｯｸM-PRO" charset="0"/>
              </a:defRPr>
            </a:lvl1pPr>
            <a:lvl2pPr marL="742950" indent="-285750" defTabSz="957263">
              <a:spcBef>
                <a:spcPct val="20000"/>
              </a:spcBef>
              <a:defRPr kumimoji="1" sz="1200">
                <a:solidFill>
                  <a:srgbClr val="484848"/>
                </a:solidFill>
                <a:latin typeface="Arial" charset="0"/>
                <a:ea typeface="HG丸ｺﾞｼｯｸM-PRO" charset="0"/>
                <a:cs typeface="HG丸ｺﾞｼｯｸM-PRO" charset="0"/>
              </a:defRPr>
            </a:lvl2pPr>
            <a:lvl3pPr marL="1143000" indent="-228600" defTabSz="957263">
              <a:spcBef>
                <a:spcPct val="20000"/>
              </a:spcBef>
              <a:defRPr kumimoji="1" sz="1200">
                <a:solidFill>
                  <a:srgbClr val="484848"/>
                </a:solidFill>
                <a:latin typeface="Arial" charset="0"/>
                <a:ea typeface="HG丸ｺﾞｼｯｸM-PRO" charset="0"/>
                <a:cs typeface="HG丸ｺﾞｼｯｸM-PRO" charset="0"/>
              </a:defRPr>
            </a:lvl3pPr>
            <a:lvl4pPr marL="1600200" indent="-228600" defTabSz="957263">
              <a:spcBef>
                <a:spcPct val="20000"/>
              </a:spcBef>
              <a:defRPr kumimoji="1" sz="1200">
                <a:solidFill>
                  <a:srgbClr val="484848"/>
                </a:solidFill>
                <a:latin typeface="Arial" charset="0"/>
                <a:ea typeface="HG丸ｺﾞｼｯｸM-PRO" charset="0"/>
                <a:cs typeface="HG丸ｺﾞｼｯｸM-PRO" charset="0"/>
              </a:defRPr>
            </a:lvl4pPr>
            <a:lvl5pPr marL="2057400" indent="-228600" defTabSz="957263">
              <a:spcBef>
                <a:spcPct val="20000"/>
              </a:spcBef>
              <a:defRPr kumimoji="1" sz="1200">
                <a:solidFill>
                  <a:srgbClr val="484848"/>
                </a:solidFill>
                <a:latin typeface="Arial" charset="0"/>
                <a:ea typeface="HG丸ｺﾞｼｯｸM-PRO" charset="0"/>
                <a:cs typeface="HG丸ｺﾞｼｯｸM-PRO" charset="0"/>
              </a:defRPr>
            </a:lvl5pPr>
            <a:lvl6pPr marL="25146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46012C16-3889-FA4B-AEF2-58F205AEC631}" type="slidenum">
              <a:rPr lang="ja-JP" altLang="en-US" sz="1300">
                <a:solidFill>
                  <a:schemeClr val="tx1"/>
                </a:solidFill>
                <a:ea typeface="ＭＳ Ｐゴシック" charset="0"/>
                <a:cs typeface="ＭＳ Ｐゴシック" charset="0"/>
              </a:rPr>
              <a:pPr>
                <a:spcBef>
                  <a:spcPct val="0"/>
                </a:spcBef>
              </a:pPr>
              <a:t>1</a:t>
            </a:fld>
            <a:endParaRPr lang="ja-JP" altLang="en-US" sz="1300">
              <a:solidFill>
                <a:schemeClr val="tx1"/>
              </a:solidFill>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828800" cy="68580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4" name="AutoShape 7"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 name="Text Box 8"/>
          <p:cNvSpPr txBox="1">
            <a:spLocks noChangeArrowheads="1"/>
          </p:cNvSpPr>
          <p:nvPr/>
        </p:nvSpPr>
        <p:spPr bwMode="auto">
          <a:xfrm>
            <a:off x="152400" y="6461125"/>
            <a:ext cx="152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2000" smtClean="0">
                <a:solidFill>
                  <a:schemeClr val="bg1"/>
                </a:solidFill>
                <a:latin typeface="Arial Narrow" pitchFamily="34" charset="0"/>
              </a:rPr>
              <a:t>NetCommerce</a:t>
            </a:r>
          </a:p>
        </p:txBody>
      </p:sp>
      <p:sp>
        <p:nvSpPr>
          <p:cNvPr id="6" name="Text Box 9"/>
          <p:cNvSpPr txBox="1">
            <a:spLocks noChangeArrowheads="1"/>
          </p:cNvSpPr>
          <p:nvPr/>
        </p:nvSpPr>
        <p:spPr bwMode="auto">
          <a:xfrm>
            <a:off x="1828800" y="6461125"/>
            <a:ext cx="218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2000" smtClean="0">
                <a:solidFill>
                  <a:srgbClr val="FF3300"/>
                </a:solidFill>
              </a:rPr>
              <a:t>applied marketing</a:t>
            </a:r>
          </a:p>
        </p:txBody>
      </p:sp>
      <p:sp>
        <p:nvSpPr>
          <p:cNvPr id="7" name="Text Box 10"/>
          <p:cNvSpPr txBox="1">
            <a:spLocks noChangeArrowheads="1"/>
          </p:cNvSpPr>
          <p:nvPr/>
        </p:nvSpPr>
        <p:spPr bwMode="auto">
          <a:xfrm>
            <a:off x="6012160" y="6643688"/>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t>2009-13, all rights reserved by NetCommerce &amp; applied marketing</a:t>
            </a:r>
          </a:p>
        </p:txBody>
      </p:sp>
      <p:sp>
        <p:nvSpPr>
          <p:cNvPr id="8" name="Line 11"/>
          <p:cNvSpPr>
            <a:spLocks noChangeShapeType="1"/>
          </p:cNvSpPr>
          <p:nvPr/>
        </p:nvSpPr>
        <p:spPr bwMode="auto">
          <a:xfrm>
            <a:off x="4038600" y="3352800"/>
            <a:ext cx="0" cy="350520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Line 12"/>
          <p:cNvSpPr>
            <a:spLocks noChangeShapeType="1"/>
          </p:cNvSpPr>
          <p:nvPr/>
        </p:nvSpPr>
        <p:spPr bwMode="auto">
          <a:xfrm>
            <a:off x="4038600" y="0"/>
            <a:ext cx="0" cy="243840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Text Box 13"/>
          <p:cNvSpPr txBox="1">
            <a:spLocks noChangeArrowheads="1"/>
          </p:cNvSpPr>
          <p:nvPr/>
        </p:nvSpPr>
        <p:spPr bwMode="auto">
          <a:xfrm>
            <a:off x="6964363" y="0"/>
            <a:ext cx="2179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ja-JP" altLang="en-US" sz="1200" smtClean="0">
                <a:ea typeface="HGP創英角ｺﾞｼｯｸUB" pitchFamily="50" charset="-128"/>
              </a:rPr>
              <a:t>ソリューション営業塾　講義資料</a:t>
            </a:r>
          </a:p>
        </p:txBody>
      </p:sp>
      <p:sp>
        <p:nvSpPr>
          <p:cNvPr id="11" name="Text Box 15"/>
          <p:cNvSpPr txBox="1">
            <a:spLocks noChangeArrowheads="1"/>
          </p:cNvSpPr>
          <p:nvPr/>
        </p:nvSpPr>
        <p:spPr bwMode="auto">
          <a:xfrm>
            <a:off x="4495800" y="3581400"/>
            <a:ext cx="3929063" cy="1074738"/>
          </a:xfrm>
          <a:prstGeom prst="rect">
            <a:avLst/>
          </a:prstGeom>
          <a:noFill/>
          <a:ln w="38100" algn="ctr">
            <a:solidFill>
              <a:srgbClr val="B2B2B2"/>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ja-JP" altLang="en-US" sz="1000" smtClean="0"/>
              <a:t>　本資料の著作権は、ネットコマース株式会社と株式会社アプライド・マーケティングに帰属します。但し、ソリューション営業塾参加者及び参加者が帰属する会社が、本資料をそのまま、または改変して使用することができます。</a:t>
            </a:r>
          </a:p>
          <a:p>
            <a:pPr eaLnBrk="1" hangingPunct="1">
              <a:defRPr/>
            </a:pPr>
            <a:r>
              <a:rPr lang="ja-JP" altLang="en-US" sz="1000" smtClean="0"/>
              <a:t>　なお、本資料を参加者以外の第三者に提供する場合、その内容についての責任は負いかねますので、ご了承ください。</a:t>
            </a:r>
          </a:p>
        </p:txBody>
      </p:sp>
      <p:sp>
        <p:nvSpPr>
          <p:cNvPr id="12" name="Line 16"/>
          <p:cNvSpPr>
            <a:spLocks noChangeShapeType="1"/>
          </p:cNvSpPr>
          <p:nvPr/>
        </p:nvSpPr>
        <p:spPr bwMode="auto">
          <a:xfrm>
            <a:off x="1828800" y="3352800"/>
            <a:ext cx="6629400" cy="0"/>
          </a:xfrm>
          <a:prstGeom prst="line">
            <a:avLst/>
          </a:prstGeom>
          <a:noFill/>
          <a:ln w="38100">
            <a:solidFill>
              <a:srgbClr val="4168A7"/>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415210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4454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102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ea typeface="+mn-ea"/>
              </a:defRPr>
            </a:lvl1pPr>
            <a:lvl2pPr>
              <a:defRPr sz="2000" baseline="0">
                <a:ea typeface="+mn-ea"/>
              </a:defRPr>
            </a:lvl2pPr>
            <a:lvl3pPr>
              <a:defRPr sz="2000" baseline="0">
                <a:ea typeface="+mn-ea"/>
              </a:defRPr>
            </a:lvl3pPr>
            <a:lvl4pPr>
              <a:defRPr sz="1800" baseline="0">
                <a:ea typeface="+mn-ea"/>
              </a:defRPr>
            </a:lvl4pPr>
            <a:lvl5pPr>
              <a:defRPr sz="1800" baseline="0">
                <a:ea typeface="+mn-ea"/>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853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20591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71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1281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352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28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0837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889199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auto">
          <a:xfrm>
            <a:off x="0" y="0"/>
            <a:ext cx="9144000" cy="8382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537325" y="6583363"/>
            <a:ext cx="2630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en-US" altLang="ja-JP" sz="1200" smtClean="0">
                <a:solidFill>
                  <a:srgbClr val="FF3300"/>
                </a:solidFill>
              </a:rPr>
              <a:t>Net</a:t>
            </a:r>
            <a:r>
              <a:rPr lang="en-US" altLang="ja-JP" sz="1200" smtClean="0">
                <a:solidFill>
                  <a:srgbClr val="006699"/>
                </a:solidFill>
              </a:rPr>
              <a:t>Commerce</a:t>
            </a:r>
            <a:r>
              <a:rPr lang="ja-JP" altLang="en-US" sz="1200" smtClean="0">
                <a:solidFill>
                  <a:srgbClr val="006699"/>
                </a:solidFill>
              </a:rPr>
              <a:t>　</a:t>
            </a:r>
            <a:r>
              <a:rPr lang="en-US" altLang="ja-JP" sz="1200" smtClean="0">
                <a:solidFill>
                  <a:srgbClr val="006699"/>
                </a:solidFill>
              </a:rPr>
              <a:t>&amp; </a:t>
            </a:r>
            <a:r>
              <a:rPr lang="en-US" altLang="ja-JP" sz="1200" smtClean="0">
                <a:solidFill>
                  <a:srgbClr val="FF3300"/>
                </a:solidFill>
              </a:rPr>
              <a:t>applied marketing</a:t>
            </a:r>
          </a:p>
        </p:txBody>
      </p:sp>
      <p:sp>
        <p:nvSpPr>
          <p:cNvPr id="1030" name="Text Box 24"/>
          <p:cNvSpPr txBox="1">
            <a:spLocks noChangeArrowheads="1"/>
          </p:cNvSpPr>
          <p:nvPr/>
        </p:nvSpPr>
        <p:spPr bwMode="auto">
          <a:xfrm>
            <a:off x="-44029" y="6643688"/>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t>2009-13, all rights reserved by NetCommerce &amp; applied marketing</a:t>
            </a:r>
          </a:p>
        </p:txBody>
      </p:sp>
    </p:spTree>
  </p:cSld>
  <p:clrMap bg1="lt1" tx1="dk1" bg2="lt2" tx2="dk2" accent1="accent1" accent2="accent2" accent3="accent3" accent4="accent4" accent5="accent5" accent6="accent6" hlink="hlink" folHlink="folHlink"/>
  <p:sldLayoutIdLst>
    <p:sldLayoutId id="2147484267"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Arial" charset="0"/>
          <a:ea typeface="ＭＳ Ｐゴシック" charset="-128"/>
        </a:defRPr>
      </a:lvl2pPr>
      <a:lvl3pPr algn="l" rtl="0" eaLnBrk="0" fontAlgn="base" hangingPunct="0">
        <a:spcBef>
          <a:spcPct val="0"/>
        </a:spcBef>
        <a:spcAft>
          <a:spcPct val="0"/>
        </a:spcAft>
        <a:defRPr kumimoji="1" sz="3200">
          <a:solidFill>
            <a:schemeClr val="bg1"/>
          </a:solidFill>
          <a:latin typeface="Arial" charset="0"/>
          <a:ea typeface="ＭＳ Ｐゴシック" charset="-128"/>
        </a:defRPr>
      </a:lvl3pPr>
      <a:lvl4pPr algn="l" rtl="0" eaLnBrk="0" fontAlgn="base" hangingPunct="0">
        <a:spcBef>
          <a:spcPct val="0"/>
        </a:spcBef>
        <a:spcAft>
          <a:spcPct val="0"/>
        </a:spcAft>
        <a:defRPr kumimoji="1" sz="3200">
          <a:solidFill>
            <a:schemeClr val="bg1"/>
          </a:solidFill>
          <a:latin typeface="Arial" charset="0"/>
          <a:ea typeface="ＭＳ Ｐゴシック" charset="-128"/>
        </a:defRPr>
      </a:lvl4pPr>
      <a:lvl5pPr algn="l" rtl="0" eaLnBrk="0" fontAlgn="base" hangingPunct="0">
        <a:spcBef>
          <a:spcPct val="0"/>
        </a:spcBef>
        <a:spcAft>
          <a:spcPct val="0"/>
        </a:spcAft>
        <a:defRPr kumimoji="1" sz="32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g"/><Relationship Id="rId5" Type="http://schemas.openxmlformats.org/officeDocument/2006/relationships/image" Target="../media/image5.jpg"/><Relationship Id="rId6"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jpeg"/><Relationship Id="rId9"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9046"/>
            <a:ext cx="9144000" cy="6863701"/>
          </a:xfrm>
          <a:prstGeom prst="rect">
            <a:avLst/>
          </a:prstGeom>
        </p:spPr>
      </p:pic>
      <p:sp>
        <p:nvSpPr>
          <p:cNvPr id="3074" name="タイトル 1"/>
          <p:cNvSpPr>
            <a:spLocks noGrp="1"/>
          </p:cNvSpPr>
          <p:nvPr>
            <p:ph type="ctrTitle"/>
          </p:nvPr>
        </p:nvSpPr>
        <p:spPr>
          <a:xfrm>
            <a:off x="2267744" y="2708920"/>
            <a:ext cx="6624736" cy="1562472"/>
          </a:xfrm>
        </p:spPr>
        <p:txBody>
          <a:bodyPr/>
          <a:lstStyle/>
          <a:p>
            <a:pPr>
              <a:defRPr/>
            </a:pPr>
            <a:r>
              <a:rPr kumimoji="0" lang="ja-JP" altLang="en-US" sz="4400" dirty="0" smtClean="0">
                <a:solidFill>
                  <a:srgbClr val="FFFFFF"/>
                </a:solidFill>
                <a:effectLst>
                  <a:glow rad="228600">
                    <a:schemeClr val="accent2">
                      <a:satMod val="175000"/>
                      <a:alpha val="40000"/>
                    </a:schemeClr>
                  </a:glow>
                </a:effectLst>
                <a:ea typeface="+mn-ea"/>
                <a:cs typeface="+mj-cs"/>
              </a:rPr>
              <a:t>データベースとストレージ</a:t>
            </a:r>
            <a:r>
              <a:rPr kumimoji="0" lang="en-US" altLang="ja-JP" sz="4400" dirty="0" smtClean="0">
                <a:solidFill>
                  <a:srgbClr val="FFFFFF"/>
                </a:solidFill>
                <a:effectLst>
                  <a:glow rad="228600">
                    <a:schemeClr val="accent2">
                      <a:satMod val="175000"/>
                      <a:alpha val="40000"/>
                    </a:schemeClr>
                  </a:glow>
                </a:effectLst>
                <a:ea typeface="+mn-ea"/>
                <a:cs typeface="+mj-cs"/>
              </a:rPr>
              <a:t/>
            </a:r>
            <a:br>
              <a:rPr kumimoji="0" lang="en-US" altLang="ja-JP" sz="4400" dirty="0" smtClean="0">
                <a:solidFill>
                  <a:srgbClr val="FFFFFF"/>
                </a:solidFill>
                <a:effectLst>
                  <a:glow rad="228600">
                    <a:schemeClr val="accent2">
                      <a:satMod val="175000"/>
                      <a:alpha val="40000"/>
                    </a:schemeClr>
                  </a:glow>
                </a:effectLst>
                <a:ea typeface="+mn-ea"/>
                <a:cs typeface="+mj-cs"/>
              </a:rPr>
            </a:br>
            <a:r>
              <a:rPr kumimoji="0" lang="ja-JP" altLang="en-US" sz="4400" dirty="0" smtClean="0">
                <a:solidFill>
                  <a:srgbClr val="FFFFFF"/>
                </a:solidFill>
                <a:effectLst>
                  <a:glow rad="228600">
                    <a:schemeClr val="accent2">
                      <a:satMod val="175000"/>
                      <a:alpha val="40000"/>
                    </a:schemeClr>
                  </a:glow>
                </a:effectLst>
                <a:ea typeface="+mn-ea"/>
              </a:rPr>
              <a:t>の最新動向</a:t>
            </a:r>
            <a:endParaRPr kumimoji="0" lang="ja-JP" altLang="en-US" sz="4400" dirty="0" smtClean="0">
              <a:solidFill>
                <a:srgbClr val="FFFFFF"/>
              </a:solidFill>
              <a:effectLst>
                <a:glow rad="228600">
                  <a:schemeClr val="accent2">
                    <a:satMod val="175000"/>
                    <a:alpha val="40000"/>
                  </a:schemeClr>
                </a:glow>
              </a:effectLst>
              <a:ea typeface="+mn-ea"/>
              <a:cs typeface="+mj-cs"/>
            </a:endParaRPr>
          </a:p>
        </p:txBody>
      </p:sp>
      <p:pic>
        <p:nvPicPr>
          <p:cNvPr id="7" name="図 6"/>
          <p:cNvPicPr>
            <a:picLocks noChangeAspect="1"/>
          </p:cNvPicPr>
          <p:nvPr/>
        </p:nvPicPr>
        <p:blipFill>
          <a:blip r:embed="rId4"/>
          <a:stretch>
            <a:fillRect/>
          </a:stretch>
        </p:blipFill>
        <p:spPr>
          <a:xfrm>
            <a:off x="5004048" y="6381328"/>
            <a:ext cx="1454149" cy="248269"/>
          </a:xfrm>
          <a:prstGeom prst="rect">
            <a:avLst/>
          </a:prstGeom>
        </p:spPr>
      </p:pic>
      <p:sp>
        <p:nvSpPr>
          <p:cNvPr id="8" name="テキスト ボックス 7"/>
          <p:cNvSpPr txBox="1"/>
          <p:nvPr/>
        </p:nvSpPr>
        <p:spPr>
          <a:xfrm>
            <a:off x="7848600" y="6400800"/>
            <a:ext cx="1282485" cy="307777"/>
          </a:xfrm>
          <a:prstGeom prst="rect">
            <a:avLst/>
          </a:prstGeom>
          <a:noFill/>
        </p:spPr>
        <p:txBody>
          <a:bodyPr wrap="none" rtlCol="0">
            <a:spAutoFit/>
          </a:bodyPr>
          <a:lstStyle/>
          <a:p>
            <a:r>
              <a:rPr lang="en-US" altLang="ja-JP" sz="1400" dirty="0" smtClean="0">
                <a:solidFill>
                  <a:schemeClr val="bg1"/>
                </a:solidFill>
                <a:effectLst>
                  <a:glow rad="101600">
                    <a:schemeClr val="accent2">
                      <a:satMod val="175000"/>
                      <a:alpha val="40000"/>
                    </a:schemeClr>
                  </a:glow>
                </a:effectLst>
              </a:rPr>
              <a:t>12.MAR</a:t>
            </a:r>
            <a:r>
              <a:rPr kumimoji="1" lang="en-US" altLang="ja-JP" sz="1400" dirty="0" smtClean="0">
                <a:solidFill>
                  <a:schemeClr val="bg1"/>
                </a:solidFill>
                <a:effectLst>
                  <a:glow rad="101600">
                    <a:schemeClr val="accent2">
                      <a:satMod val="175000"/>
                      <a:alpha val="40000"/>
                    </a:schemeClr>
                  </a:glow>
                </a:effectLst>
              </a:rPr>
              <a:t>.2015</a:t>
            </a:r>
            <a:endParaRPr kumimoji="1" lang="ja-JP" altLang="en-US" sz="1400" dirty="0">
              <a:solidFill>
                <a:schemeClr val="bg1"/>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36166430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ストレージ性能の推移</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0000FF">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sp>
        <p:nvSpPr>
          <p:cNvPr id="16" name="テキスト ボックス 15"/>
          <p:cNvSpPr txBox="1"/>
          <p:nvPr/>
        </p:nvSpPr>
        <p:spPr>
          <a:xfrm>
            <a:off x="395536" y="6309320"/>
            <a:ext cx="526913" cy="276999"/>
          </a:xfrm>
          <a:prstGeom prst="rect">
            <a:avLst/>
          </a:prstGeom>
          <a:noFill/>
        </p:spPr>
        <p:txBody>
          <a:bodyPr wrap="none" rtlCol="0">
            <a:spAutoFit/>
          </a:bodyPr>
          <a:lstStyle/>
          <a:p>
            <a:r>
              <a:rPr kumimoji="1" lang="en-US" altLang="ja-JP" sz="1200" dirty="0" smtClean="0">
                <a:solidFill>
                  <a:schemeClr val="tx1">
                    <a:lumMod val="50000"/>
                    <a:lumOff val="50000"/>
                  </a:schemeClr>
                </a:solidFill>
                <a:latin typeface="Avenir Book"/>
                <a:cs typeface="Avenir Book"/>
              </a:rPr>
              <a:t>1980</a:t>
            </a:r>
            <a:endParaRPr kumimoji="1" lang="ja-JP" altLang="en-US" sz="12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28" name="円/楕円 27"/>
          <p:cNvSpPr/>
          <p:nvPr/>
        </p:nvSpPr>
        <p:spPr bwMode="auto">
          <a:xfrm>
            <a:off x="4283968" y="5733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円/楕円 28"/>
          <p:cNvSpPr/>
          <p:nvPr/>
        </p:nvSpPr>
        <p:spPr bwMode="auto">
          <a:xfrm>
            <a:off x="4860032" y="5491832"/>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円/楕円 29"/>
          <p:cNvSpPr/>
          <p:nvPr/>
        </p:nvSpPr>
        <p:spPr bwMode="auto">
          <a:xfrm>
            <a:off x="5433318" y="5225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円/楕円 30"/>
          <p:cNvSpPr/>
          <p:nvPr/>
        </p:nvSpPr>
        <p:spPr bwMode="auto">
          <a:xfrm>
            <a:off x="6017518" y="4729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円/楕円 31"/>
          <p:cNvSpPr/>
          <p:nvPr/>
        </p:nvSpPr>
        <p:spPr bwMode="auto">
          <a:xfrm>
            <a:off x="6589018" y="4209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テキスト ボックス 32"/>
          <p:cNvSpPr txBox="1"/>
          <p:nvPr/>
        </p:nvSpPr>
        <p:spPr>
          <a:xfrm>
            <a:off x="412750" y="5670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412750" y="51562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412750" y="46609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412750" y="4146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412750" y="3663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412750" y="31496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412750" y="2654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412750" y="2139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412750" y="1638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368300" y="112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43" name="円/楕円 42"/>
          <p:cNvSpPr/>
          <p:nvPr/>
        </p:nvSpPr>
        <p:spPr bwMode="auto">
          <a:xfrm>
            <a:off x="7744718" y="3205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円/楕円 43"/>
          <p:cNvSpPr/>
          <p:nvPr/>
        </p:nvSpPr>
        <p:spPr bwMode="auto">
          <a:xfrm>
            <a:off x="8309868" y="22090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8309868" y="1199356"/>
            <a:ext cx="144016" cy="144016"/>
          </a:xfrm>
          <a:prstGeom prst="ellipse">
            <a:avLst/>
          </a:prstGeom>
          <a:solidFill>
            <a:srgbClr val="FFA89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円/楕円 45"/>
          <p:cNvSpPr/>
          <p:nvPr/>
        </p:nvSpPr>
        <p:spPr bwMode="auto">
          <a:xfrm>
            <a:off x="620018" y="62349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円/楕円 46"/>
          <p:cNvSpPr/>
          <p:nvPr/>
        </p:nvSpPr>
        <p:spPr bwMode="auto">
          <a:xfrm>
            <a:off x="3706118" y="58793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円/楕円 47"/>
          <p:cNvSpPr/>
          <p:nvPr/>
        </p:nvSpPr>
        <p:spPr bwMode="auto">
          <a:xfrm>
            <a:off x="3128268" y="5987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50" name="直線矢印コネクタ 49"/>
          <p:cNvCxnSpPr>
            <a:stCxn id="46" idx="6"/>
            <a:endCxn id="48" idx="2"/>
          </p:cNvCxnSpPr>
          <p:nvPr/>
        </p:nvCxnSpPr>
        <p:spPr bwMode="auto">
          <a:xfrm flipV="1">
            <a:off x="764034" y="6059264"/>
            <a:ext cx="2364234" cy="247650"/>
          </a:xfrm>
          <a:prstGeom prst="straightConnector1">
            <a:avLst/>
          </a:prstGeom>
          <a:solidFill>
            <a:schemeClr val="bg1"/>
          </a:solidFill>
          <a:ln w="9525" cap="flat" cmpd="sng" algn="ctr">
            <a:solidFill>
              <a:schemeClr val="bg1">
                <a:lumMod val="50000"/>
              </a:schemeClr>
            </a:solidFill>
            <a:prstDash val="sysDash"/>
            <a:round/>
            <a:headEnd type="none" w="med" len="med"/>
            <a:tailEnd type="none"/>
          </a:ln>
          <a:effectLst/>
        </p:spPr>
      </p:cxnSp>
      <p:cxnSp>
        <p:nvCxnSpPr>
          <p:cNvPr id="51" name="直線矢印コネクタ 50"/>
          <p:cNvCxnSpPr>
            <a:stCxn id="48" idx="6"/>
            <a:endCxn id="47" idx="2"/>
          </p:cNvCxnSpPr>
          <p:nvPr/>
        </p:nvCxnSpPr>
        <p:spPr bwMode="auto">
          <a:xfrm flipV="1">
            <a:off x="3272284" y="5951314"/>
            <a:ext cx="433834" cy="1079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6" name="直線矢印コネクタ 55"/>
          <p:cNvCxnSpPr>
            <a:stCxn id="47" idx="6"/>
            <a:endCxn id="28" idx="2"/>
          </p:cNvCxnSpPr>
          <p:nvPr/>
        </p:nvCxnSpPr>
        <p:spPr bwMode="auto">
          <a:xfrm flipV="1">
            <a:off x="3850134" y="5805264"/>
            <a:ext cx="433834" cy="1460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9" name="直線矢印コネクタ 58"/>
          <p:cNvCxnSpPr>
            <a:stCxn id="28" idx="6"/>
            <a:endCxn id="29" idx="3"/>
          </p:cNvCxnSpPr>
          <p:nvPr/>
        </p:nvCxnSpPr>
        <p:spPr bwMode="auto">
          <a:xfrm flipV="1">
            <a:off x="4427984" y="5614757"/>
            <a:ext cx="453139" cy="190507"/>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2" name="直線矢印コネクタ 61"/>
          <p:cNvCxnSpPr>
            <a:stCxn id="29" idx="6"/>
            <a:endCxn id="30" idx="3"/>
          </p:cNvCxnSpPr>
          <p:nvPr/>
        </p:nvCxnSpPr>
        <p:spPr bwMode="auto">
          <a:xfrm flipV="1">
            <a:off x="5004048" y="5348181"/>
            <a:ext cx="450361" cy="215659"/>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5" name="直線矢印コネクタ 64"/>
          <p:cNvCxnSpPr>
            <a:stCxn id="30" idx="7"/>
            <a:endCxn id="31" idx="3"/>
          </p:cNvCxnSpPr>
          <p:nvPr/>
        </p:nvCxnSpPr>
        <p:spPr bwMode="auto">
          <a:xfrm flipV="1">
            <a:off x="5556243" y="4852881"/>
            <a:ext cx="482366" cy="393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9" name="直線矢印コネクタ 68"/>
          <p:cNvCxnSpPr>
            <a:stCxn id="31" idx="7"/>
            <a:endCxn id="32" idx="3"/>
          </p:cNvCxnSpPr>
          <p:nvPr/>
        </p:nvCxnSpPr>
        <p:spPr bwMode="auto">
          <a:xfrm flipV="1">
            <a:off x="6140443" y="4332181"/>
            <a:ext cx="469666" cy="4188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3" name="直線矢印コネクタ 72"/>
          <p:cNvCxnSpPr>
            <a:stCxn id="32" idx="7"/>
            <a:endCxn id="43" idx="3"/>
          </p:cNvCxnSpPr>
          <p:nvPr/>
        </p:nvCxnSpPr>
        <p:spPr bwMode="auto">
          <a:xfrm flipV="1">
            <a:off x="6711943" y="3328881"/>
            <a:ext cx="1053866" cy="901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6" name="直線矢印コネクタ 75"/>
          <p:cNvCxnSpPr>
            <a:stCxn id="43" idx="7"/>
            <a:endCxn id="44" idx="3"/>
          </p:cNvCxnSpPr>
          <p:nvPr/>
        </p:nvCxnSpPr>
        <p:spPr bwMode="auto">
          <a:xfrm flipV="1">
            <a:off x="7867643" y="2331931"/>
            <a:ext cx="463316" cy="89511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9" name="直線矢印コネクタ 78"/>
          <p:cNvCxnSpPr>
            <a:stCxn id="43" idx="7"/>
            <a:endCxn id="45" idx="3"/>
          </p:cNvCxnSpPr>
          <p:nvPr/>
        </p:nvCxnSpPr>
        <p:spPr bwMode="auto">
          <a:xfrm flipV="1">
            <a:off x="7867643" y="1322281"/>
            <a:ext cx="463316" cy="1904766"/>
          </a:xfrm>
          <a:prstGeom prst="straightConnector1">
            <a:avLst/>
          </a:prstGeom>
          <a:solidFill>
            <a:schemeClr val="bg1"/>
          </a:solidFill>
          <a:ln w="9525" cap="flat" cmpd="sng" algn="ctr">
            <a:solidFill>
              <a:srgbClr val="800000"/>
            </a:solidFill>
            <a:prstDash val="sysDash"/>
            <a:round/>
            <a:headEnd type="none" w="med" len="med"/>
            <a:tailEnd type="none"/>
          </a:ln>
          <a:effectLst/>
        </p:spPr>
      </p:cxnSp>
      <p:sp>
        <p:nvSpPr>
          <p:cNvPr id="83" name="テキスト ボックス 82"/>
          <p:cNvSpPr txBox="1"/>
          <p:nvPr/>
        </p:nvSpPr>
        <p:spPr>
          <a:xfrm>
            <a:off x="355600" y="6089650"/>
            <a:ext cx="402674" cy="215444"/>
          </a:xfrm>
          <a:prstGeom prst="rect">
            <a:avLst/>
          </a:prstGeom>
          <a:noFill/>
        </p:spPr>
        <p:txBody>
          <a:bodyPr wrap="none" rtlCol="0">
            <a:spAutoFit/>
          </a:bodyPr>
          <a:lstStyle/>
          <a:p>
            <a:r>
              <a:rPr kumimoji="1" lang="en-US" altLang="ja-JP" sz="800" dirty="0" smtClean="0">
                <a:solidFill>
                  <a:srgbClr val="FF9933"/>
                </a:solidFill>
                <a:latin typeface="Avenir Book"/>
                <a:cs typeface="Avenir Book"/>
              </a:rPr>
              <a:t>5MB</a:t>
            </a:r>
            <a:endParaRPr kumimoji="1" lang="ja-JP" altLang="en-US" sz="800" dirty="0">
              <a:solidFill>
                <a:srgbClr val="FF9933"/>
              </a:solidFill>
              <a:latin typeface="Avenir Book"/>
              <a:cs typeface="Avenir Book"/>
            </a:endParaRPr>
          </a:p>
        </p:txBody>
      </p:sp>
      <p:sp>
        <p:nvSpPr>
          <p:cNvPr id="84" name="上矢印 83"/>
          <p:cNvSpPr/>
          <p:nvPr/>
        </p:nvSpPr>
        <p:spPr bwMode="auto">
          <a:xfrm>
            <a:off x="2616200" y="1263650"/>
            <a:ext cx="609600" cy="4737100"/>
          </a:xfrm>
          <a:prstGeom prst="upArrow">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ea typeface="HG丸ｺﾞｼｯｸM-PRO" pitchFamily="50" charset="-128"/>
              </a:rPr>
              <a:t>容量</a:t>
            </a:r>
            <a:r>
              <a:rPr kumimoji="0" lang="ja-JP" altLang="ja-JP" sz="1200" dirty="0">
                <a:solidFill>
                  <a:schemeClr val="bg1"/>
                </a:solidFill>
                <a:ea typeface="HG丸ｺﾞｼｯｸM-PRO" pitchFamily="50" charset="-128"/>
              </a:rPr>
              <a:t>　</a:t>
            </a:r>
            <a:r>
              <a:rPr kumimoji="0" lang="ja-JP" altLang="en-US" sz="1200" dirty="0" smtClean="0">
                <a:solidFill>
                  <a:schemeClr val="bg1"/>
                </a:solidFill>
                <a:ea typeface="HG丸ｺﾞｼｯｸM-PRO" pitchFamily="50" charset="-128"/>
              </a:rPr>
              <a:t>　倍</a:t>
            </a:r>
            <a:endParaRPr kumimoji="0" lang="ja-JP" altLang="en-US" sz="1200" b="0" i="0" u="none" strike="noStrike" cap="none" normalizeH="0" baseline="0" dirty="0" smtClean="0">
              <a:ln>
                <a:noFill/>
              </a:ln>
              <a:solidFill>
                <a:schemeClr val="bg1"/>
              </a:solidFill>
              <a:effectLst/>
              <a:ea typeface="HG丸ｺﾞｼｯｸM-PRO" pitchFamily="50" charset="-128"/>
            </a:endParaRPr>
          </a:p>
        </p:txBody>
      </p:sp>
      <p:sp>
        <p:nvSpPr>
          <p:cNvPr id="85" name="上矢印 84"/>
          <p:cNvSpPr/>
          <p:nvPr/>
        </p:nvSpPr>
        <p:spPr bwMode="auto">
          <a:xfrm>
            <a:off x="1936750" y="4121150"/>
            <a:ext cx="609600" cy="1866900"/>
          </a:xfrm>
          <a:prstGeom prst="upArrow">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速度</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600" b="0" i="0" u="none" strike="noStrike" cap="none" normalizeH="0" baseline="0" dirty="0" smtClean="0">
                <a:ln>
                  <a:noFill/>
                </a:ln>
                <a:solidFill>
                  <a:srgbClr val="FFFFFF"/>
                </a:solidFill>
                <a:effectLst/>
                <a:ea typeface="HG丸ｺﾞｼｯｸM-PRO" pitchFamily="50" charset="-128"/>
              </a:rPr>
              <a:t>４</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200" dirty="0" smtClean="0">
                <a:solidFill>
                  <a:srgbClr val="FFFFFF"/>
                </a:solidFill>
                <a:ea typeface="HG丸ｺﾞｼｯｸM-PRO" pitchFamily="50" charset="-128"/>
              </a:rPr>
              <a:t>倍</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86" name="テキスト ボックス 85"/>
          <p:cNvSpPr txBox="1"/>
          <p:nvPr/>
        </p:nvSpPr>
        <p:spPr>
          <a:xfrm>
            <a:off x="2717800" y="3594100"/>
            <a:ext cx="412893" cy="338554"/>
          </a:xfrm>
          <a:prstGeom prst="rect">
            <a:avLst/>
          </a:prstGeom>
          <a:noFill/>
        </p:spPr>
        <p:txBody>
          <a:bodyPr wrap="none" rtlCol="0">
            <a:spAutoFit/>
          </a:bodyPr>
          <a:lstStyle/>
          <a:p>
            <a:r>
              <a:rPr kumimoji="1" lang="en-US" altLang="ja-JP" sz="1600" dirty="0" smtClean="0">
                <a:solidFill>
                  <a:srgbClr val="FFFFFF"/>
                </a:solidFill>
              </a:rPr>
              <a:t>20</a:t>
            </a:r>
            <a:endParaRPr kumimoji="1" lang="ja-JP" altLang="en-US" sz="1600" dirty="0">
              <a:solidFill>
                <a:srgbClr val="FFFFFF"/>
              </a:solidFill>
            </a:endParaRPr>
          </a:p>
        </p:txBody>
      </p:sp>
      <p:sp>
        <p:nvSpPr>
          <p:cNvPr id="88" name="上矢印 87"/>
          <p:cNvSpPr/>
          <p:nvPr/>
        </p:nvSpPr>
        <p:spPr bwMode="auto">
          <a:xfrm>
            <a:off x="1231900" y="5461000"/>
            <a:ext cx="609600" cy="533400"/>
          </a:xfrm>
          <a:prstGeom prst="upArrow">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800" b="0" i="0" u="none" strike="noStrike" cap="none" normalizeH="0" baseline="0" dirty="0" smtClean="0">
              <a:ln>
                <a:noFill/>
              </a:ln>
              <a:solidFill>
                <a:srgbClr val="FFFFFF"/>
              </a:solidFill>
              <a:effectLst/>
              <a:ea typeface="HG丸ｺﾞｼｯｸM-PRO" pitchFamily="50" charset="-128"/>
            </a:endParaRPr>
          </a:p>
        </p:txBody>
      </p:sp>
      <p:sp>
        <p:nvSpPr>
          <p:cNvPr id="90" name="テキスト ボックス 89"/>
          <p:cNvSpPr txBox="1"/>
          <p:nvPr/>
        </p:nvSpPr>
        <p:spPr>
          <a:xfrm>
            <a:off x="1143000" y="5118100"/>
            <a:ext cx="800219" cy="400110"/>
          </a:xfrm>
          <a:prstGeom prst="rect">
            <a:avLst/>
          </a:prstGeom>
          <a:noFill/>
        </p:spPr>
        <p:txBody>
          <a:bodyPr wrap="none" rtlCol="0">
            <a:spAutoFit/>
          </a:bodyPr>
          <a:lstStyle/>
          <a:p>
            <a:pPr algn="ctr"/>
            <a:r>
              <a:rPr kumimoji="1" lang="ja-JP" altLang="en-US" sz="800" dirty="0" smtClean="0">
                <a:solidFill>
                  <a:srgbClr val="800000"/>
                </a:solidFill>
                <a:latin typeface="HG丸ｺﾞｼｯｸM-PRO"/>
                <a:ea typeface="HG丸ｺﾞｼｯｸM-PRO"/>
                <a:cs typeface="HG丸ｺﾞｼｯｸM-PRO"/>
              </a:rPr>
              <a:t>アクセス性能</a:t>
            </a:r>
            <a:endParaRPr kumimoji="1" lang="en-US" altLang="ja-JP" sz="800" dirty="0" smtClean="0">
              <a:solidFill>
                <a:srgbClr val="800000"/>
              </a:solidFill>
              <a:latin typeface="HG丸ｺﾞｼｯｸM-PRO"/>
              <a:ea typeface="HG丸ｺﾞｼｯｸM-PRO"/>
              <a:cs typeface="HG丸ｺﾞｼｯｸM-PRO"/>
            </a:endParaRPr>
          </a:p>
          <a:p>
            <a:pPr algn="ctr"/>
            <a:r>
              <a:rPr lang="en-US" altLang="ja-JP" sz="1200" dirty="0" smtClean="0">
                <a:solidFill>
                  <a:srgbClr val="800000"/>
                </a:solidFill>
                <a:latin typeface="HG丸ｺﾞｼｯｸM-PRO"/>
                <a:ea typeface="HG丸ｺﾞｼｯｸM-PRO"/>
                <a:cs typeface="HG丸ｺﾞｼｯｸM-PRO"/>
              </a:rPr>
              <a:t>1.2</a:t>
            </a:r>
            <a:r>
              <a:rPr lang="ja-JP" altLang="en-US" sz="1200" dirty="0" smtClean="0">
                <a:solidFill>
                  <a:srgbClr val="800000"/>
                </a:solidFill>
                <a:latin typeface="HG丸ｺﾞｼｯｸM-PRO"/>
                <a:ea typeface="HG丸ｺﾞｼｯｸM-PRO"/>
                <a:cs typeface="HG丸ｺﾞｼｯｸM-PRO"/>
              </a:rPr>
              <a:t>倍</a:t>
            </a:r>
            <a:endParaRPr kumimoji="1" lang="ja-JP" altLang="en-US" sz="1200" dirty="0">
              <a:solidFill>
                <a:srgbClr val="800000"/>
              </a:solidFill>
              <a:latin typeface="HG丸ｺﾞｼｯｸM-PRO"/>
              <a:ea typeface="HG丸ｺﾞｼｯｸM-PRO"/>
              <a:cs typeface="HG丸ｺﾞｼｯｸM-PRO"/>
            </a:endParaRPr>
          </a:p>
        </p:txBody>
      </p:sp>
      <p:sp>
        <p:nvSpPr>
          <p:cNvPr id="92" name="テキスト ボックス 91"/>
          <p:cNvSpPr txBox="1"/>
          <p:nvPr/>
        </p:nvSpPr>
        <p:spPr>
          <a:xfrm>
            <a:off x="2066878" y="5695950"/>
            <a:ext cx="355837" cy="276999"/>
          </a:xfrm>
          <a:prstGeom prst="rect">
            <a:avLst/>
          </a:prstGeom>
          <a:noFill/>
        </p:spPr>
        <p:txBody>
          <a:bodyPr wrap="none" rtlCol="0">
            <a:spAutoFit/>
          </a:bodyPr>
          <a:lstStyle/>
          <a:p>
            <a:pPr algn="ctr"/>
            <a:r>
              <a:rPr kumimoji="1" lang="en-US" altLang="ja-JP" sz="600" dirty="0" smtClean="0">
                <a:solidFill>
                  <a:schemeClr val="bg1"/>
                </a:solidFill>
              </a:rPr>
              <a:t>3600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3" name="テキスト ボックス 92"/>
          <p:cNvSpPr txBox="1"/>
          <p:nvPr/>
        </p:nvSpPr>
        <p:spPr>
          <a:xfrm>
            <a:off x="2045482" y="4216400"/>
            <a:ext cx="398629" cy="276999"/>
          </a:xfrm>
          <a:prstGeom prst="rect">
            <a:avLst/>
          </a:prstGeom>
          <a:noFill/>
        </p:spPr>
        <p:txBody>
          <a:bodyPr wrap="none" rtlCol="0">
            <a:spAutoFit/>
          </a:bodyPr>
          <a:lstStyle/>
          <a:p>
            <a:pPr algn="ctr"/>
            <a:r>
              <a:rPr kumimoji="1" lang="en-US" altLang="ja-JP" sz="600" dirty="0" smtClean="0">
                <a:solidFill>
                  <a:schemeClr val="bg1"/>
                </a:solidFill>
              </a:rPr>
              <a:t>15000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Tree>
    <p:extLst>
      <p:ext uri="{BB962C8B-B14F-4D97-AF65-F5344CB8AC3E}">
        <p14:creationId xmlns:p14="http://schemas.microsoft.com/office/powerpoint/2010/main" val="98779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CPU</a:t>
            </a:r>
            <a:r>
              <a:rPr kumimoji="1" lang="ja-JP" altLang="en-US" dirty="0" smtClean="0"/>
              <a:t>とストレージのパフォーマンス</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33CC00">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33" name="テキスト ボックス 32"/>
          <p:cNvSpPr txBox="1"/>
          <p:nvPr/>
        </p:nvSpPr>
        <p:spPr>
          <a:xfrm>
            <a:off x="342900" y="5670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342900" y="51562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20</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342900" y="46609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30</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342900" y="4146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40</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342900" y="366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50</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342900" y="31496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60</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342900" y="2654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70</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342900" y="2139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80</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342900" y="1638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90</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298450" y="1123950"/>
            <a:ext cx="441351"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100</a:t>
            </a:r>
            <a:endParaRPr kumimoji="1" lang="ja-JP" altLang="en-US" sz="1200" dirty="0">
              <a:solidFill>
                <a:srgbClr val="7F7F7F"/>
              </a:solidFill>
              <a:latin typeface="Avenir Book"/>
              <a:cs typeface="Avenir Book"/>
            </a:endParaRPr>
          </a:p>
        </p:txBody>
      </p:sp>
      <p:sp>
        <p:nvSpPr>
          <p:cNvPr id="46" name="円/楕円 45"/>
          <p:cNvSpPr/>
          <p:nvPr/>
        </p:nvSpPr>
        <p:spPr bwMode="auto">
          <a:xfrm>
            <a:off x="3128268" y="6171406"/>
            <a:ext cx="144016" cy="144016"/>
          </a:xfrm>
          <a:prstGeom prst="ellipse">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
        <p:nvSpPr>
          <p:cNvPr id="66" name="円/楕円 65"/>
          <p:cNvSpPr/>
          <p:nvPr/>
        </p:nvSpPr>
        <p:spPr bwMode="auto">
          <a:xfrm>
            <a:off x="8309868" y="1250156"/>
            <a:ext cx="144016" cy="144016"/>
          </a:xfrm>
          <a:prstGeom prst="ellipse">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円/楕円 67"/>
          <p:cNvSpPr/>
          <p:nvPr/>
        </p:nvSpPr>
        <p:spPr bwMode="auto">
          <a:xfrm>
            <a:off x="8322568" y="6139656"/>
            <a:ext cx="144016" cy="144016"/>
          </a:xfrm>
          <a:prstGeom prst="ellipse">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9" name="直線矢印コネクタ 18"/>
          <p:cNvCxnSpPr>
            <a:stCxn id="46" idx="7"/>
            <a:endCxn id="66" idx="3"/>
          </p:cNvCxnSpPr>
          <p:nvPr/>
        </p:nvCxnSpPr>
        <p:spPr bwMode="auto">
          <a:xfrm flipV="1">
            <a:off x="3251193" y="1373081"/>
            <a:ext cx="5079766" cy="4819416"/>
          </a:xfrm>
          <a:prstGeom prst="straightConnector1">
            <a:avLst/>
          </a:prstGeom>
          <a:solidFill>
            <a:schemeClr val="bg1"/>
          </a:solidFill>
          <a:ln w="38100" cap="flat" cmpd="sng" algn="ctr">
            <a:solidFill>
              <a:srgbClr val="0000FF"/>
            </a:solidFill>
            <a:prstDash val="solid"/>
            <a:round/>
            <a:headEnd type="none" w="med" len="med"/>
            <a:tailEnd type="arrow"/>
          </a:ln>
          <a:effectLst>
            <a:outerShdw blurRad="50800" dist="38100" dir="2700000" algn="tl" rotWithShape="0">
              <a:prstClr val="black">
                <a:alpha val="40000"/>
              </a:prstClr>
            </a:outerShdw>
          </a:effectLst>
        </p:spPr>
      </p:cxnSp>
      <p:cxnSp>
        <p:nvCxnSpPr>
          <p:cNvPr id="71" name="直線矢印コネクタ 70"/>
          <p:cNvCxnSpPr>
            <a:stCxn id="46" idx="6"/>
            <a:endCxn id="68" idx="2"/>
          </p:cNvCxnSpPr>
          <p:nvPr/>
        </p:nvCxnSpPr>
        <p:spPr bwMode="auto">
          <a:xfrm flipV="1">
            <a:off x="3272284" y="6211664"/>
            <a:ext cx="5050284" cy="31750"/>
          </a:xfrm>
          <a:prstGeom prst="straightConnector1">
            <a:avLst/>
          </a:prstGeom>
          <a:solidFill>
            <a:schemeClr val="bg1"/>
          </a:solidFill>
          <a:ln w="38100" cap="flat" cmpd="sng" algn="ctr">
            <a:solidFill>
              <a:srgbClr val="800000"/>
            </a:solidFill>
            <a:prstDash val="solid"/>
            <a:round/>
            <a:headEnd type="none" w="med" len="med"/>
            <a:tailEnd type="arrow"/>
          </a:ln>
          <a:effectLst>
            <a:outerShdw blurRad="50800" dist="38100" dir="2700000" algn="tl" rotWithShape="0">
              <a:prstClr val="black">
                <a:alpha val="40000"/>
              </a:prstClr>
            </a:outerShdw>
          </a:effectLst>
        </p:spPr>
      </p:cxnSp>
      <p:pic>
        <p:nvPicPr>
          <p:cNvPr id="74" name="図 73"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0825" y="5176774"/>
            <a:ext cx="1295400" cy="1109726"/>
          </a:xfrm>
          <a:prstGeom prst="rect">
            <a:avLst/>
          </a:prstGeom>
        </p:spPr>
      </p:pic>
      <p:grpSp>
        <p:nvGrpSpPr>
          <p:cNvPr id="75" name="図形グループ 74"/>
          <p:cNvGrpSpPr/>
          <p:nvPr/>
        </p:nvGrpSpPr>
        <p:grpSpPr>
          <a:xfrm>
            <a:off x="6737350" y="1684274"/>
            <a:ext cx="1219200" cy="913223"/>
            <a:chOff x="4876800" y="1447800"/>
            <a:chExt cx="1219200" cy="913223"/>
          </a:xfrm>
        </p:grpSpPr>
        <p:sp>
          <p:nvSpPr>
            <p:cNvPr id="77" name="正方形/長方形 76"/>
            <p:cNvSpPr/>
            <p:nvPr/>
          </p:nvSpPr>
          <p:spPr bwMode="auto">
            <a:xfrm rot="957712">
              <a:off x="5247874" y="1587197"/>
              <a:ext cx="537758" cy="557391"/>
            </a:xfrm>
            <a:prstGeom prst="rect">
              <a:avLst/>
            </a:prstGeom>
            <a:solidFill>
              <a:schemeClr val="bg1"/>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8" name="図 77" descr="imgres.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1447800"/>
              <a:ext cx="1219200" cy="913223"/>
            </a:xfrm>
            <a:prstGeom prst="rect">
              <a:avLst/>
            </a:prstGeom>
          </p:spPr>
        </p:pic>
      </p:grpSp>
      <p:sp>
        <p:nvSpPr>
          <p:cNvPr id="53" name="テキスト ボックス 52"/>
          <p:cNvSpPr txBox="1"/>
          <p:nvPr/>
        </p:nvSpPr>
        <p:spPr>
          <a:xfrm>
            <a:off x="5041900" y="1778000"/>
            <a:ext cx="1954381" cy="369332"/>
          </a:xfrm>
          <a:prstGeom prst="rect">
            <a:avLst/>
          </a:prstGeom>
          <a:noFill/>
        </p:spPr>
        <p:txBody>
          <a:bodyPr wrap="none" rtlCol="0">
            <a:spAutoFit/>
          </a:bodyPr>
          <a:lstStyle/>
          <a:p>
            <a:r>
              <a:rPr kumimoji="1" lang="en-US" altLang="ja-JP" dirty="0" smtClean="0">
                <a:solidFill>
                  <a:srgbClr val="0000FF"/>
                </a:solidFill>
                <a:latin typeface="メイリオ"/>
                <a:ea typeface="メイリオ"/>
                <a:cs typeface="メイリオ"/>
              </a:rPr>
              <a:t>CPU</a:t>
            </a:r>
            <a:r>
              <a:rPr kumimoji="1" lang="ja-JP" altLang="en-US" dirty="0" smtClean="0">
                <a:solidFill>
                  <a:srgbClr val="0000FF"/>
                </a:solidFill>
                <a:latin typeface="メイリオ"/>
                <a:ea typeface="メイリオ"/>
                <a:cs typeface="メイリオ"/>
              </a:rPr>
              <a:t>性能</a:t>
            </a:r>
            <a:r>
              <a:rPr kumimoji="1" lang="en-US" altLang="ja-JP" dirty="0" smtClean="0">
                <a:solidFill>
                  <a:srgbClr val="0000FF"/>
                </a:solidFill>
                <a:latin typeface="メイリオ"/>
                <a:ea typeface="メイリオ"/>
                <a:cs typeface="メイリオ"/>
              </a:rPr>
              <a:t>×100</a:t>
            </a:r>
            <a:r>
              <a:rPr kumimoji="1" lang="ja-JP" altLang="en-US" dirty="0" smtClean="0">
                <a:solidFill>
                  <a:srgbClr val="0000FF"/>
                </a:solidFill>
                <a:latin typeface="メイリオ"/>
                <a:ea typeface="メイリオ"/>
                <a:cs typeface="メイリオ"/>
              </a:rPr>
              <a:t>倍</a:t>
            </a:r>
            <a:endParaRPr kumimoji="1" lang="ja-JP" altLang="en-US" dirty="0">
              <a:solidFill>
                <a:srgbClr val="0000FF"/>
              </a:solidFill>
              <a:latin typeface="メイリオ"/>
              <a:ea typeface="メイリオ"/>
              <a:cs typeface="メイリオ"/>
            </a:endParaRPr>
          </a:p>
        </p:txBody>
      </p:sp>
      <p:sp>
        <p:nvSpPr>
          <p:cNvPr id="80" name="テキスト ボックス 79"/>
          <p:cNvSpPr txBox="1"/>
          <p:nvPr/>
        </p:nvSpPr>
        <p:spPr>
          <a:xfrm>
            <a:off x="4413250" y="5302250"/>
            <a:ext cx="2584174" cy="369332"/>
          </a:xfrm>
          <a:prstGeom prst="rect">
            <a:avLst/>
          </a:prstGeom>
          <a:noFill/>
        </p:spPr>
        <p:txBody>
          <a:bodyPr wrap="none" rtlCol="0">
            <a:spAutoFit/>
          </a:bodyPr>
          <a:lstStyle/>
          <a:p>
            <a:r>
              <a:rPr kumimoji="1" lang="ja-JP" altLang="en-US" dirty="0" smtClean="0">
                <a:solidFill>
                  <a:srgbClr val="800000"/>
                </a:solidFill>
                <a:latin typeface="メイリオ"/>
                <a:ea typeface="メイリオ"/>
                <a:cs typeface="メイリオ"/>
              </a:rPr>
              <a:t>ストレージ性能</a:t>
            </a:r>
            <a:r>
              <a:rPr kumimoji="1" lang="en-US" altLang="ja-JP" dirty="0" smtClean="0">
                <a:solidFill>
                  <a:srgbClr val="800000"/>
                </a:solidFill>
                <a:latin typeface="メイリオ"/>
                <a:ea typeface="メイリオ"/>
                <a:cs typeface="メイリオ"/>
              </a:rPr>
              <a:t>×1.2</a:t>
            </a:r>
            <a:r>
              <a:rPr kumimoji="1" lang="ja-JP" altLang="en-US" dirty="0" smtClean="0">
                <a:solidFill>
                  <a:srgbClr val="800000"/>
                </a:solidFill>
                <a:latin typeface="メイリオ"/>
                <a:ea typeface="メイリオ"/>
                <a:cs typeface="メイリオ"/>
              </a:rPr>
              <a:t>倍</a:t>
            </a:r>
            <a:endParaRPr kumimoji="1" lang="ja-JP" altLang="en-US" dirty="0">
              <a:solidFill>
                <a:srgbClr val="800000"/>
              </a:solidFill>
              <a:latin typeface="メイリオ"/>
              <a:ea typeface="メイリオ"/>
              <a:cs typeface="メイリオ"/>
            </a:endParaRPr>
          </a:p>
        </p:txBody>
      </p:sp>
      <p:sp>
        <p:nvSpPr>
          <p:cNvPr id="54" name="上下矢印 53"/>
          <p:cNvSpPr/>
          <p:nvPr/>
        </p:nvSpPr>
        <p:spPr bwMode="auto">
          <a:xfrm>
            <a:off x="1727200" y="1282700"/>
            <a:ext cx="1384300" cy="4864100"/>
          </a:xfrm>
          <a:prstGeom prst="upDownArrow">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パフォーマンス・ギャップ</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87" name="図 86" descr="03.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6913" y="3315381"/>
            <a:ext cx="1404974" cy="1078819"/>
          </a:xfrm>
          <a:prstGeom prst="rect">
            <a:avLst/>
          </a:prstGeom>
          <a:ln>
            <a:noFill/>
          </a:ln>
          <a:effectLst>
            <a:outerShdw blurRad="292100" dist="139700" dir="2700000" algn="tl" rotWithShape="0">
              <a:srgbClr val="333333">
                <a:alpha val="65000"/>
              </a:srgbClr>
            </a:outerShdw>
          </a:effectLst>
        </p:spPr>
      </p:pic>
      <p:sp>
        <p:nvSpPr>
          <p:cNvPr id="89" name="テキスト ボックス 88"/>
          <p:cNvSpPr txBox="1"/>
          <p:nvPr/>
        </p:nvSpPr>
        <p:spPr>
          <a:xfrm>
            <a:off x="2889250" y="2800350"/>
            <a:ext cx="2723823" cy="507831"/>
          </a:xfrm>
          <a:prstGeom prst="rect">
            <a:avLst/>
          </a:prstGeom>
          <a:noFill/>
        </p:spPr>
        <p:txBody>
          <a:bodyPr wrap="none" rtlCol="0">
            <a:spAutoFit/>
          </a:bodyPr>
          <a:lstStyle/>
          <a:p>
            <a:r>
              <a:rPr kumimoji="1" lang="ja-JP" altLang="en-US" sz="900" dirty="0" smtClean="0">
                <a:solidFill>
                  <a:srgbClr val="FF6600"/>
                </a:solidFill>
                <a:latin typeface="メイリオ"/>
                <a:ea typeface="メイリオ"/>
                <a:cs typeface="メイリオ"/>
              </a:rPr>
              <a:t>両者のギャップを埋める手段として注目される</a:t>
            </a:r>
            <a:endParaRPr kumimoji="1" lang="en-US" altLang="ja-JP" sz="900" dirty="0" smtClean="0">
              <a:solidFill>
                <a:srgbClr val="FF6600"/>
              </a:solidFill>
              <a:latin typeface="メイリオ"/>
              <a:ea typeface="メイリオ"/>
              <a:cs typeface="メイリオ"/>
            </a:endParaRPr>
          </a:p>
          <a:p>
            <a:r>
              <a:rPr kumimoji="1" lang="ja-JP" altLang="en-US" dirty="0" smtClean="0">
                <a:solidFill>
                  <a:srgbClr val="FF6600"/>
                </a:solidFill>
                <a:latin typeface="メイリオ"/>
                <a:ea typeface="メイリオ"/>
                <a:cs typeface="メイリオ"/>
              </a:rPr>
              <a:t>フラッシュ・ストレージ</a:t>
            </a:r>
            <a:endParaRPr kumimoji="1" lang="ja-JP" altLang="en-US"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225254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曲折矢印 10"/>
          <p:cNvSpPr/>
          <p:nvPr/>
        </p:nvSpPr>
        <p:spPr bwMode="auto">
          <a:xfrm flipV="1">
            <a:off x="869950" y="3016250"/>
            <a:ext cx="1708150" cy="2895600"/>
          </a:xfrm>
          <a:prstGeom prst="bentArrow">
            <a:avLst/>
          </a:prstGeom>
          <a:solidFill>
            <a:srgbClr val="FF9933"/>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sp>
        <p:nvSpPr>
          <p:cNvPr id="2" name="タイトル 1"/>
          <p:cNvSpPr>
            <a:spLocks noGrp="1"/>
          </p:cNvSpPr>
          <p:nvPr>
            <p:ph type="title"/>
          </p:nvPr>
        </p:nvSpPr>
        <p:spPr>
          <a:xfrm>
            <a:off x="152400" y="152400"/>
            <a:ext cx="8991600" cy="533400"/>
          </a:xfrm>
        </p:spPr>
        <p:txBody>
          <a:bodyPr/>
          <a:lstStyle/>
          <a:p>
            <a:r>
              <a:rPr lang="ja-JP" altLang="en-US" dirty="0"/>
              <a:t>フラッシュ</a:t>
            </a:r>
            <a:r>
              <a:rPr lang="en-US" altLang="ja-JP" dirty="0"/>
              <a:t>･</a:t>
            </a:r>
            <a:r>
              <a:rPr lang="ja-JP" altLang="en-US" dirty="0"/>
              <a:t>ストレージ</a:t>
            </a:r>
            <a:r>
              <a:rPr lang="ja-JP" altLang="en-US" dirty="0" smtClean="0"/>
              <a:t>／</a:t>
            </a:r>
            <a:r>
              <a:rPr lang="ja-JP" altLang="en-US" dirty="0" smtClean="0"/>
              <a:t>今後の展開</a:t>
            </a:r>
            <a:r>
              <a:rPr kumimoji="1" lang="ja-JP" altLang="en-US" dirty="0" smtClean="0"/>
              <a:t>と</a:t>
            </a:r>
            <a:r>
              <a:rPr kumimoji="1" lang="ja-JP" altLang="en-US" dirty="0" smtClean="0"/>
              <a:t>その分類</a:t>
            </a:r>
            <a:endParaRPr kumimoji="1" lang="ja-JP" altLang="en-US" dirty="0"/>
          </a:p>
        </p:txBody>
      </p:sp>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900" y="1308100"/>
            <a:ext cx="1905000" cy="1631950"/>
          </a:xfrm>
          <a:prstGeom prst="rect">
            <a:avLst/>
          </a:prstGeom>
        </p:spPr>
      </p:pic>
      <p:pic>
        <p:nvPicPr>
          <p:cNvPr id="31" name="図 30" descr="080105_sandisc_ss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1500" y="2482850"/>
            <a:ext cx="1657954" cy="1392198"/>
          </a:xfrm>
          <a:prstGeom prst="rect">
            <a:avLst/>
          </a:prstGeom>
        </p:spPr>
      </p:pic>
      <p:sp>
        <p:nvSpPr>
          <p:cNvPr id="34" name="右矢印 33"/>
          <p:cNvSpPr/>
          <p:nvPr/>
        </p:nvSpPr>
        <p:spPr bwMode="auto">
          <a:xfrm rot="1644300">
            <a:off x="1889820" y="2659832"/>
            <a:ext cx="1131529" cy="381000"/>
          </a:xfrm>
          <a:prstGeom prst="right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テキスト ボックス 39"/>
          <p:cNvSpPr txBox="1"/>
          <p:nvPr/>
        </p:nvSpPr>
        <p:spPr>
          <a:xfrm>
            <a:off x="298450" y="3060700"/>
            <a:ext cx="2557110" cy="923330"/>
          </a:xfrm>
          <a:prstGeom prst="rect">
            <a:avLst/>
          </a:prstGeom>
          <a:noFill/>
        </p:spPr>
        <p:txBody>
          <a:bodyPr wrap="none" rtlCol="0">
            <a:spAutoFit/>
          </a:bodyPr>
          <a:lstStyle/>
          <a:p>
            <a:pPr marL="285750" indent="-285750">
              <a:buFont typeface="Wingdings" charset="2"/>
              <a:buChar char="ü"/>
            </a:pPr>
            <a:r>
              <a:rPr kumimoji="1" lang="ja-JP" altLang="en-US" dirty="0" smtClean="0">
                <a:solidFill>
                  <a:srgbClr val="0000FF"/>
                </a:solidFill>
              </a:rPr>
              <a:t>大容量</a:t>
            </a:r>
            <a:r>
              <a:rPr kumimoji="1" lang="ja-JP" altLang="en-US" dirty="0" smtClean="0">
                <a:solidFill>
                  <a:srgbClr val="0000FF"/>
                </a:solidFill>
              </a:rPr>
              <a:t>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高速化の限界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低消費電力化の限界</a:t>
            </a:r>
            <a:endParaRPr kumimoji="1" lang="ja-JP" altLang="en-US" dirty="0">
              <a:solidFill>
                <a:srgbClr val="0000FF"/>
              </a:solidFill>
            </a:endParaRPr>
          </a:p>
        </p:txBody>
      </p:sp>
      <p:sp>
        <p:nvSpPr>
          <p:cNvPr id="37" name="角丸四角形 36"/>
          <p:cNvSpPr/>
          <p:nvPr/>
        </p:nvSpPr>
        <p:spPr bwMode="auto">
          <a:xfrm>
            <a:off x="5181600" y="1295400"/>
            <a:ext cx="3733800" cy="5175250"/>
          </a:xfrm>
          <a:prstGeom prst="roundRect">
            <a:avLst>
              <a:gd name="adj" fmla="val 488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テキスト ボックス 22"/>
          <p:cNvSpPr txBox="1"/>
          <p:nvPr/>
        </p:nvSpPr>
        <p:spPr>
          <a:xfrm>
            <a:off x="6465703" y="2184400"/>
            <a:ext cx="2031926" cy="492443"/>
          </a:xfrm>
          <a:prstGeom prst="rect">
            <a:avLst/>
          </a:prstGeom>
          <a:noFill/>
        </p:spPr>
        <p:txBody>
          <a:bodyPr wrap="none" rtlCol="0">
            <a:spAutoFit/>
          </a:bodyPr>
          <a:lstStyle/>
          <a:p>
            <a:pPr algn="ctr"/>
            <a:r>
              <a:rPr kumimoji="1" lang="ja-JP" altLang="en-US" sz="1400" dirty="0" smtClean="0">
                <a:latin typeface="Arial"/>
                <a:ea typeface="HGP創英角ｺﾞｼｯｸUB"/>
                <a:cs typeface="Arial"/>
              </a:rPr>
              <a:t>サーバーサイド・フラッシュ</a:t>
            </a:r>
          </a:p>
          <a:p>
            <a:pPr algn="ctr"/>
            <a:r>
              <a:rPr lang="en-US" altLang="ja-JP" sz="1200" dirty="0" smtClean="0">
                <a:latin typeface="Arial"/>
                <a:ea typeface="HGP創英角ｺﾞｼｯｸUB"/>
                <a:cs typeface="Arial"/>
              </a:rPr>
              <a:t>(</a:t>
            </a:r>
            <a:r>
              <a:rPr lang="en-US" altLang="ja-JP" sz="1200" dirty="0" err="1" smtClean="0">
                <a:latin typeface="Arial"/>
                <a:ea typeface="HGP創英角ｺﾞｼｯｸUB"/>
                <a:cs typeface="Arial"/>
              </a:rPr>
              <a:t>PCIe</a:t>
            </a:r>
            <a:r>
              <a:rPr lang="ja-JP" altLang="en-US" sz="1200" dirty="0" smtClean="0">
                <a:latin typeface="Arial"/>
                <a:ea typeface="HGP創英角ｺﾞｼｯｸUB"/>
                <a:cs typeface="Arial"/>
              </a:rPr>
              <a:t>フラッシュ</a:t>
            </a:r>
            <a:r>
              <a:rPr lang="en-US" altLang="ja-JP" sz="1200" dirty="0" smtClean="0">
                <a:latin typeface="Arial"/>
                <a:ea typeface="HGP創英角ｺﾞｼｯｸUB"/>
                <a:cs typeface="Arial"/>
              </a:rPr>
              <a:t>)</a:t>
            </a:r>
            <a:endParaRPr kumimoji="1" lang="ja-JP" altLang="en-US" sz="1200" dirty="0">
              <a:latin typeface="Arial"/>
              <a:ea typeface="HGP創英角ｺﾞｼｯｸUB"/>
              <a:cs typeface="Arial"/>
            </a:endParaRPr>
          </a:p>
        </p:txBody>
      </p:sp>
      <p:sp>
        <p:nvSpPr>
          <p:cNvPr id="24" name="テキスト ボックス 23"/>
          <p:cNvSpPr txBox="1"/>
          <p:nvPr/>
        </p:nvSpPr>
        <p:spPr>
          <a:xfrm>
            <a:off x="6470650" y="3797300"/>
            <a:ext cx="2350323"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オールフラッシュ・ストレージ・アレイ</a:t>
            </a:r>
            <a:endParaRPr kumimoji="1" lang="ja-JP" altLang="en-US" sz="1200" dirty="0">
              <a:latin typeface="HGP創英角ｺﾞｼｯｸUB"/>
              <a:ea typeface="HGP創英角ｺﾞｼｯｸUB"/>
              <a:cs typeface="HGP創英角ｺﾞｼｯｸUB"/>
            </a:endParaRPr>
          </a:p>
        </p:txBody>
      </p:sp>
      <p:sp>
        <p:nvSpPr>
          <p:cNvPr id="25" name="テキスト ボックス 24"/>
          <p:cNvSpPr txBox="1"/>
          <p:nvPr/>
        </p:nvSpPr>
        <p:spPr>
          <a:xfrm>
            <a:off x="6540500" y="4984750"/>
            <a:ext cx="2066591"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ハイブリッド・ストレージ・アレイ</a:t>
            </a:r>
            <a:endParaRPr kumimoji="1" lang="ja-JP" altLang="en-US" sz="1200" dirty="0">
              <a:latin typeface="HGP創英角ｺﾞｼｯｸUB"/>
              <a:ea typeface="HGP創英角ｺﾞｼｯｸUB"/>
              <a:cs typeface="HGP創英角ｺﾞｼｯｸUB"/>
            </a:endParaRPr>
          </a:p>
        </p:txBody>
      </p:sp>
      <p:sp>
        <p:nvSpPr>
          <p:cNvPr id="26" name="テキスト ボックス 25"/>
          <p:cNvSpPr txBox="1"/>
          <p:nvPr/>
        </p:nvSpPr>
        <p:spPr>
          <a:xfrm>
            <a:off x="6483350" y="2711450"/>
            <a:ext cx="2254250" cy="707886"/>
          </a:xfrm>
          <a:prstGeom prst="rect">
            <a:avLst/>
          </a:prstGeom>
          <a:noFill/>
        </p:spPr>
        <p:txBody>
          <a:bodyPr wrap="square" rtlCol="0">
            <a:spAutoFit/>
          </a:bodyPr>
          <a:lstStyle/>
          <a:p>
            <a:r>
              <a:rPr lang="ja-JP" altLang="en-US" sz="800" dirty="0"/>
              <a:t>サーバー内の</a:t>
            </a:r>
            <a:r>
              <a:rPr lang="en-US" altLang="ja-JP" sz="800" dirty="0" err="1"/>
              <a:t>PCIe</a:t>
            </a:r>
            <a:r>
              <a:rPr lang="ja-JP" altLang="en-US" sz="800" dirty="0"/>
              <a:t>（</a:t>
            </a:r>
            <a:r>
              <a:rPr lang="en-US" altLang="ja-JP" sz="800" dirty="0"/>
              <a:t>PCI Express</a:t>
            </a:r>
            <a:r>
              <a:rPr lang="ja-JP" altLang="en-US" sz="800" dirty="0"/>
              <a:t>）ポートに直接接続する、ボード型のフラッシュストレージ製品。「ホストフラッシュ」と呼ばれることも。サーバー内の</a:t>
            </a:r>
            <a:r>
              <a:rPr lang="en-US" altLang="ja-JP" sz="800" dirty="0" err="1"/>
              <a:t>PCIe</a:t>
            </a:r>
            <a:r>
              <a:rPr lang="ja-JP" altLang="en-US" sz="800" dirty="0"/>
              <a:t>ポートに直接接続するので、他のサーバーとの共用はできない。</a:t>
            </a:r>
            <a:endParaRPr kumimoji="1" lang="ja-JP" altLang="en-US" sz="800" dirty="0"/>
          </a:p>
        </p:txBody>
      </p:sp>
      <p:sp>
        <p:nvSpPr>
          <p:cNvPr id="27" name="テキスト ボックス 26"/>
          <p:cNvSpPr txBox="1"/>
          <p:nvPr/>
        </p:nvSpPr>
        <p:spPr>
          <a:xfrm>
            <a:off x="6521450" y="4210050"/>
            <a:ext cx="2165350" cy="461665"/>
          </a:xfrm>
          <a:prstGeom prst="rect">
            <a:avLst/>
          </a:prstGeom>
          <a:noFill/>
        </p:spPr>
        <p:txBody>
          <a:bodyPr wrap="square" rtlCol="0">
            <a:spAutoFit/>
          </a:bodyPr>
          <a:lstStyle/>
          <a:p>
            <a:r>
              <a:rPr lang="ja-JP" altLang="en-US" sz="800" dirty="0"/>
              <a:t>ストレージアレイ内の記憶装置が、すべてフラッシュメモリで構成されたフラッシュストレージ製品。</a:t>
            </a:r>
            <a:endParaRPr kumimoji="1" lang="ja-JP" altLang="en-US" sz="800" dirty="0"/>
          </a:p>
        </p:txBody>
      </p:sp>
      <p:sp>
        <p:nvSpPr>
          <p:cNvPr id="28" name="テキスト ボックス 27"/>
          <p:cNvSpPr txBox="1"/>
          <p:nvPr/>
        </p:nvSpPr>
        <p:spPr>
          <a:xfrm>
            <a:off x="6502400" y="5410200"/>
            <a:ext cx="2254250" cy="584776"/>
          </a:xfrm>
          <a:prstGeom prst="rect">
            <a:avLst/>
          </a:prstGeom>
          <a:noFill/>
        </p:spPr>
        <p:txBody>
          <a:bodyPr wrap="square" rtlCol="0">
            <a:spAutoFit/>
          </a:bodyPr>
          <a:lstStyle/>
          <a:p>
            <a:r>
              <a:rPr lang="ja-JP" altLang="en-US" sz="800" dirty="0"/>
              <a:t>ストレージアレイ内の記憶装置が、フラッシュメモリと</a:t>
            </a:r>
            <a:r>
              <a:rPr lang="en-US" altLang="ja-JP" sz="800" dirty="0"/>
              <a:t>HDD</a:t>
            </a:r>
            <a:r>
              <a:rPr lang="ja-JP" altLang="en-US" sz="800" dirty="0"/>
              <a:t>の混在状態で構成されたフラッシュストレージ製品。</a:t>
            </a:r>
            <a:r>
              <a:rPr lang="en-US" altLang="ja-JP" sz="800" dirty="0"/>
              <a:t>HDD</a:t>
            </a:r>
            <a:r>
              <a:rPr lang="ja-JP" altLang="en-US" sz="800" dirty="0"/>
              <a:t>と混在することでオールフラッシュアレイよりもデータ容量を増やせる。</a:t>
            </a:r>
            <a:endParaRPr kumimoji="1" lang="ja-JP" altLang="en-US" sz="800" dirty="0"/>
          </a:p>
        </p:txBody>
      </p:sp>
      <p:pic>
        <p:nvPicPr>
          <p:cNvPr id="7" name="図 6" descr="05.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2100" y="3695700"/>
            <a:ext cx="1060450" cy="1060450"/>
          </a:xfrm>
          <a:prstGeom prst="rect">
            <a:avLst/>
          </a:prstGeom>
        </p:spPr>
      </p:pic>
      <p:pic>
        <p:nvPicPr>
          <p:cNvPr id="9" name="図 8" descr="03.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7500" y="2297226"/>
            <a:ext cx="1060450" cy="814274"/>
          </a:xfrm>
          <a:prstGeom prst="rect">
            <a:avLst/>
          </a:prstGeom>
        </p:spPr>
      </p:pic>
      <p:pic>
        <p:nvPicPr>
          <p:cNvPr id="10" name="図 9" descr="06.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9550" y="4927600"/>
            <a:ext cx="1212850" cy="1212850"/>
          </a:xfrm>
          <a:prstGeom prst="rect">
            <a:avLst/>
          </a:prstGeom>
        </p:spPr>
      </p:pic>
      <p:sp>
        <p:nvSpPr>
          <p:cNvPr id="32" name="右矢印 31"/>
          <p:cNvSpPr/>
          <p:nvPr/>
        </p:nvSpPr>
        <p:spPr bwMode="auto">
          <a:xfrm>
            <a:off x="2070100" y="1568450"/>
            <a:ext cx="3060054" cy="732498"/>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テキスト ボックス 34"/>
          <p:cNvSpPr txBox="1"/>
          <p:nvPr/>
        </p:nvSpPr>
        <p:spPr>
          <a:xfrm>
            <a:off x="5700285" y="1466850"/>
            <a:ext cx="2800767" cy="461665"/>
          </a:xfrm>
          <a:prstGeom prst="rect">
            <a:avLst/>
          </a:prstGeom>
          <a:noFill/>
        </p:spPr>
        <p:txBody>
          <a:bodyPr wrap="none" rtlCol="0">
            <a:spAutoFit/>
          </a:bodyPr>
          <a:lstStyle/>
          <a:p>
            <a:pPr algn="ctr"/>
            <a:r>
              <a:rPr kumimoji="1" lang="ja-JP" altLang="en-US" sz="2400" dirty="0" smtClean="0">
                <a:solidFill>
                  <a:srgbClr val="0000FF"/>
                </a:solidFill>
                <a:latin typeface="Arial"/>
                <a:ea typeface="HGP創英角ｺﾞｼｯｸUB"/>
                <a:cs typeface="Arial"/>
              </a:rPr>
              <a:t>フラッシュ・ストレージ</a:t>
            </a:r>
            <a:endParaRPr kumimoji="1" lang="ja-JP" altLang="en-US" sz="2400" dirty="0">
              <a:solidFill>
                <a:srgbClr val="0000FF"/>
              </a:solidFill>
              <a:latin typeface="Arial"/>
              <a:ea typeface="HGP創英角ｺﾞｼｯｸUB"/>
              <a:cs typeface="Arial"/>
            </a:endParaRPr>
          </a:p>
        </p:txBody>
      </p:sp>
      <p:pic>
        <p:nvPicPr>
          <p:cNvPr id="41" name="図 40"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9063" y="4838700"/>
            <a:ext cx="1927237" cy="1651000"/>
          </a:xfrm>
          <a:prstGeom prst="rect">
            <a:avLst/>
          </a:prstGeom>
        </p:spPr>
      </p:pic>
      <p:sp>
        <p:nvSpPr>
          <p:cNvPr id="42" name="テキスト ボックス 41"/>
          <p:cNvSpPr txBox="1"/>
          <p:nvPr/>
        </p:nvSpPr>
        <p:spPr>
          <a:xfrm>
            <a:off x="558800" y="5886450"/>
            <a:ext cx="2198038"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800000"/>
                </a:solidFill>
              </a:rPr>
              <a:t>長期・大容量保存</a:t>
            </a:r>
            <a:endParaRPr kumimoji="1" lang="ja-JP" altLang="en-US" dirty="0">
              <a:solidFill>
                <a:srgbClr val="800000"/>
              </a:solidFill>
            </a:endParaRPr>
          </a:p>
        </p:txBody>
      </p:sp>
      <p:sp>
        <p:nvSpPr>
          <p:cNvPr id="43" name="テキスト ボックス 42"/>
          <p:cNvSpPr txBox="1"/>
          <p:nvPr/>
        </p:nvSpPr>
        <p:spPr>
          <a:xfrm>
            <a:off x="2933700" y="1371600"/>
            <a:ext cx="1633781"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0000FF"/>
                </a:solidFill>
              </a:rPr>
              <a:t>高速</a:t>
            </a:r>
            <a:r>
              <a:rPr kumimoji="1" lang="en-US" altLang="ja-JP" dirty="0" smtClean="0">
                <a:solidFill>
                  <a:srgbClr val="0000FF"/>
                </a:solidFill>
              </a:rPr>
              <a:t>IO</a:t>
            </a:r>
            <a:r>
              <a:rPr kumimoji="1" lang="ja-JP" altLang="en-US" dirty="0" smtClean="0">
                <a:solidFill>
                  <a:srgbClr val="0000FF"/>
                </a:solidFill>
              </a:rPr>
              <a:t>性能</a:t>
            </a:r>
            <a:endParaRPr kumimoji="1" lang="ja-JP" altLang="en-US" dirty="0">
              <a:solidFill>
                <a:srgbClr val="0000FF"/>
              </a:solidFill>
            </a:endParaRPr>
          </a:p>
        </p:txBody>
      </p:sp>
      <p:sp>
        <p:nvSpPr>
          <p:cNvPr id="44" name="テキスト ボックス 43"/>
          <p:cNvSpPr txBox="1"/>
          <p:nvPr/>
        </p:nvSpPr>
        <p:spPr>
          <a:xfrm>
            <a:off x="2914650" y="3905250"/>
            <a:ext cx="1864613" cy="369332"/>
          </a:xfrm>
          <a:prstGeom prst="rect">
            <a:avLst/>
          </a:prstGeom>
          <a:noFill/>
        </p:spPr>
        <p:txBody>
          <a:bodyPr wrap="none" rtlCol="0">
            <a:spAutoFit/>
          </a:bodyPr>
          <a:lstStyle/>
          <a:p>
            <a:pPr marL="285750" indent="-285750">
              <a:buFont typeface="Wingdings" charset="2"/>
              <a:buChar char="Ø"/>
            </a:pPr>
            <a:r>
              <a:rPr kumimoji="1" lang="en-US" altLang="ja-JP" dirty="0" smtClean="0">
                <a:solidFill>
                  <a:srgbClr val="0000FF"/>
                </a:solidFill>
              </a:rPr>
              <a:t>HDD</a:t>
            </a:r>
            <a:r>
              <a:rPr kumimoji="1" lang="ja-JP" altLang="en-US" dirty="0" smtClean="0">
                <a:solidFill>
                  <a:srgbClr val="0000FF"/>
                </a:solidFill>
              </a:rPr>
              <a:t>互換・</a:t>
            </a:r>
            <a:r>
              <a:rPr kumimoji="1" lang="en-US" altLang="ja-JP" dirty="0" smtClean="0">
                <a:solidFill>
                  <a:srgbClr val="0000FF"/>
                </a:solidFill>
              </a:rPr>
              <a:t>PC</a:t>
            </a:r>
            <a:endParaRPr kumimoji="1" lang="ja-JP" altLang="en-US" dirty="0">
              <a:solidFill>
                <a:srgbClr val="0000FF"/>
              </a:solidFill>
            </a:endParaRPr>
          </a:p>
        </p:txBody>
      </p:sp>
    </p:spTree>
    <p:extLst>
      <p:ext uri="{BB962C8B-B14F-4D97-AF65-F5344CB8AC3E}">
        <p14:creationId xmlns:p14="http://schemas.microsoft.com/office/powerpoint/2010/main" val="16436083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kumimoji="1" lang="ja-JP" altLang="en-US" dirty="0" smtClean="0"/>
              <a:t>性能比較と用途</a:t>
            </a:r>
            <a:endParaRPr kumimoji="1" lang="ja-JP" altLang="en-US" dirty="0"/>
          </a:p>
        </p:txBody>
      </p:sp>
      <p:grpSp>
        <p:nvGrpSpPr>
          <p:cNvPr id="12" name="図形グループ 11"/>
          <p:cNvGrpSpPr/>
          <p:nvPr/>
        </p:nvGrpSpPr>
        <p:grpSpPr>
          <a:xfrm>
            <a:off x="228600" y="914400"/>
            <a:ext cx="4150787" cy="5257800"/>
            <a:chOff x="228600" y="914400"/>
            <a:chExt cx="4150787" cy="5257800"/>
          </a:xfrm>
        </p:grpSpPr>
        <p:sp>
          <p:nvSpPr>
            <p:cNvPr id="51" name="テキスト ボックス 50"/>
            <p:cNvSpPr txBox="1"/>
            <p:nvPr/>
          </p:nvSpPr>
          <p:spPr>
            <a:xfrm>
              <a:off x="3810000" y="5049612"/>
              <a:ext cx="569387" cy="307777"/>
            </a:xfrm>
            <a:prstGeom prst="rect">
              <a:avLst/>
            </a:prstGeom>
            <a:noFill/>
          </p:spPr>
          <p:txBody>
            <a:bodyPr wrap="none" rtlCol="0">
              <a:spAutoFit/>
            </a:bodyPr>
            <a:lstStyle/>
            <a:p>
              <a:pPr algn="ctr"/>
              <a:r>
                <a:rPr kumimoji="1" lang="en-US" altLang="ja-JP" sz="800" dirty="0" smtClean="0"/>
                <a:t>SRAM</a:t>
              </a:r>
            </a:p>
            <a:p>
              <a:pPr algn="ctr"/>
              <a:r>
                <a:rPr lang="ja-JP" altLang="en-US" sz="600" dirty="0" smtClean="0"/>
                <a:t>キャッシュ</a:t>
              </a:r>
              <a:endParaRPr kumimoji="1" lang="ja-JP" altLang="en-US" sz="600" dirty="0"/>
            </a:p>
          </p:txBody>
        </p:sp>
        <p:grpSp>
          <p:nvGrpSpPr>
            <p:cNvPr id="5" name="図形グループ 4"/>
            <p:cNvGrpSpPr/>
            <p:nvPr/>
          </p:nvGrpSpPr>
          <p:grpSpPr>
            <a:xfrm>
              <a:off x="228600" y="914400"/>
              <a:ext cx="4114800" cy="5257800"/>
              <a:chOff x="228600" y="914400"/>
              <a:chExt cx="4114800" cy="5257800"/>
            </a:xfrm>
          </p:grpSpPr>
          <p:sp>
            <p:nvSpPr>
              <p:cNvPr id="7" name="角丸四角形 6"/>
              <p:cNvSpPr/>
              <p:nvPr/>
            </p:nvSpPr>
            <p:spPr bwMode="auto">
              <a:xfrm>
                <a:off x="3886200" y="5638800"/>
                <a:ext cx="381000" cy="228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角丸四角形 34"/>
              <p:cNvSpPr/>
              <p:nvPr/>
            </p:nvSpPr>
            <p:spPr bwMode="auto">
              <a:xfrm>
                <a:off x="3352800" y="5486400"/>
                <a:ext cx="381000" cy="3810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角丸四角形 40"/>
              <p:cNvSpPr/>
              <p:nvPr/>
            </p:nvSpPr>
            <p:spPr bwMode="auto">
              <a:xfrm>
                <a:off x="2286000" y="4953000"/>
                <a:ext cx="381000" cy="914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2" name="角丸四角形 41"/>
              <p:cNvSpPr/>
              <p:nvPr/>
            </p:nvSpPr>
            <p:spPr bwMode="auto">
              <a:xfrm>
                <a:off x="2819400" y="5257800"/>
                <a:ext cx="381000" cy="609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角丸四角形 42"/>
              <p:cNvSpPr/>
              <p:nvPr/>
            </p:nvSpPr>
            <p:spPr bwMode="auto">
              <a:xfrm>
                <a:off x="990600" y="3352800"/>
                <a:ext cx="381000" cy="25146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角丸四角形 43"/>
              <p:cNvSpPr/>
              <p:nvPr/>
            </p:nvSpPr>
            <p:spPr bwMode="auto">
              <a:xfrm>
                <a:off x="457200" y="1676400"/>
                <a:ext cx="381000" cy="4191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片側の 2 つの角を丸めた四角形 8"/>
              <p:cNvSpPr/>
              <p:nvPr/>
            </p:nvSpPr>
            <p:spPr bwMode="auto">
              <a:xfrm flipV="1">
                <a:off x="457200" y="5791200"/>
                <a:ext cx="3810000" cy="381000"/>
              </a:xfrm>
              <a:prstGeom prst="round2SameRect">
                <a:avLst/>
              </a:prstGeom>
              <a:gradFill flip="none" rotWithShape="1">
                <a:gsLst>
                  <a:gs pos="0">
                    <a:srgbClr val="FF0000"/>
                  </a:gs>
                  <a:gs pos="100000">
                    <a:srgbClr val="00CC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46" name="図 4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914400"/>
                <a:ext cx="838200" cy="718058"/>
              </a:xfrm>
              <a:prstGeom prst="rect">
                <a:avLst/>
              </a:prstGeom>
            </p:spPr>
          </p:pic>
          <p:pic>
            <p:nvPicPr>
              <p:cNvPr id="47" name="図 46"/>
              <p:cNvPicPr>
                <a:picLocks noChangeAspect="1"/>
              </p:cNvPicPr>
              <p:nvPr/>
            </p:nvPicPr>
            <p:blipFill>
              <a:blip r:embed="rId3">
                <a:clrChange>
                  <a:clrFrom>
                    <a:srgbClr val="FFFFFF"/>
                  </a:clrFrom>
                  <a:clrTo>
                    <a:srgbClr val="FFFFFF">
                      <a:alpha val="0"/>
                    </a:srgbClr>
                  </a:clrTo>
                </a:clrChange>
              </a:blip>
              <a:stretch>
                <a:fillRect/>
              </a:stretch>
            </p:blipFill>
            <p:spPr>
              <a:xfrm>
                <a:off x="2667000" y="4724400"/>
                <a:ext cx="689548" cy="457200"/>
              </a:xfrm>
              <a:prstGeom prst="rect">
                <a:avLst/>
              </a:prstGeom>
            </p:spPr>
          </p:pic>
          <p:pic>
            <p:nvPicPr>
              <p:cNvPr id="48" name="図 47" descr="080105_sandisc_ss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819400"/>
                <a:ext cx="569005" cy="477798"/>
              </a:xfrm>
              <a:prstGeom prst="rect">
                <a:avLst/>
              </a:prstGeom>
            </p:spPr>
          </p:pic>
          <p:pic>
            <p:nvPicPr>
              <p:cNvPr id="50" name="図 49"/>
              <p:cNvPicPr>
                <a:picLocks noChangeAspect="1"/>
              </p:cNvPicPr>
              <p:nvPr/>
            </p:nvPicPr>
            <p:blipFill>
              <a:blip r:embed="rId5">
                <a:clrChange>
                  <a:clrFrom>
                    <a:srgbClr val="FFFFFF"/>
                  </a:clrFrom>
                  <a:clrTo>
                    <a:srgbClr val="FFFFFF">
                      <a:alpha val="0"/>
                    </a:srgbClr>
                  </a:clrTo>
                </a:clrChange>
              </a:blip>
              <a:stretch>
                <a:fillRect/>
              </a:stretch>
            </p:blipFill>
            <p:spPr>
              <a:xfrm>
                <a:off x="2209800" y="4267200"/>
                <a:ext cx="546712" cy="609600"/>
              </a:xfrm>
              <a:prstGeom prst="rect">
                <a:avLst/>
              </a:prstGeom>
            </p:spPr>
          </p:pic>
          <p:pic>
            <p:nvPicPr>
              <p:cNvPr id="10" name="図 9"/>
              <p:cNvPicPr>
                <a:picLocks noChangeAspect="1"/>
              </p:cNvPicPr>
              <p:nvPr/>
            </p:nvPicPr>
            <p:blipFill>
              <a:blip r:embed="rId6"/>
              <a:stretch>
                <a:fillRect/>
              </a:stretch>
            </p:blipFill>
            <p:spPr>
              <a:xfrm>
                <a:off x="3276600" y="5105400"/>
                <a:ext cx="533400" cy="315979"/>
              </a:xfrm>
              <a:prstGeom prst="rect">
                <a:avLst/>
              </a:prstGeom>
            </p:spPr>
          </p:pic>
          <p:pic>
            <p:nvPicPr>
              <p:cNvPr id="11" name="図 10"/>
              <p:cNvPicPr>
                <a:picLocks noChangeAspect="1"/>
              </p:cNvPicPr>
              <p:nvPr/>
            </p:nvPicPr>
            <p:blipFill>
              <a:blip r:embed="rId7"/>
              <a:stretch>
                <a:fillRect/>
              </a:stretch>
            </p:blipFill>
            <p:spPr>
              <a:xfrm>
                <a:off x="3886200" y="5354412"/>
                <a:ext cx="381000" cy="208188"/>
              </a:xfrm>
              <a:prstGeom prst="rect">
                <a:avLst/>
              </a:prstGeom>
            </p:spPr>
          </p:pic>
          <p:sp>
            <p:nvSpPr>
              <p:cNvPr id="16" name="テキスト ボックス 15"/>
              <p:cNvSpPr txBox="1"/>
              <p:nvPr/>
            </p:nvSpPr>
            <p:spPr>
              <a:xfrm>
                <a:off x="3352800" y="4941821"/>
                <a:ext cx="486732" cy="215444"/>
              </a:xfrm>
              <a:prstGeom prst="rect">
                <a:avLst/>
              </a:prstGeom>
              <a:noFill/>
            </p:spPr>
            <p:txBody>
              <a:bodyPr wrap="none" rtlCol="0">
                <a:spAutoFit/>
              </a:bodyPr>
              <a:lstStyle/>
              <a:p>
                <a:pPr algn="ctr"/>
                <a:r>
                  <a:rPr kumimoji="1" lang="en-US" altLang="ja-JP" sz="800" dirty="0" smtClean="0"/>
                  <a:t>DRAM</a:t>
                </a:r>
                <a:endParaRPr kumimoji="1" lang="ja-JP" altLang="en-US" sz="800" dirty="0"/>
              </a:p>
            </p:txBody>
          </p:sp>
          <p:sp>
            <p:nvSpPr>
              <p:cNvPr id="17" name="テキスト ボックス 16"/>
              <p:cNvSpPr txBox="1"/>
              <p:nvPr/>
            </p:nvSpPr>
            <p:spPr>
              <a:xfrm>
                <a:off x="457200" y="5867400"/>
                <a:ext cx="736099" cy="215444"/>
              </a:xfrm>
              <a:prstGeom prst="rect">
                <a:avLst/>
              </a:prstGeom>
              <a:noFill/>
            </p:spPr>
            <p:txBody>
              <a:bodyPr wrap="none" rtlCol="0">
                <a:spAutoFit/>
              </a:bodyPr>
              <a:lstStyle/>
              <a:p>
                <a:r>
                  <a:rPr kumimoji="1" lang="ja-JP" altLang="en-US" sz="800" dirty="0" smtClean="0">
                    <a:solidFill>
                      <a:srgbClr val="FFFFFF"/>
                    </a:solidFill>
                  </a:rPr>
                  <a:t>ミリ秒</a:t>
                </a:r>
                <a:r>
                  <a:rPr kumimoji="1" lang="en-US" altLang="ja-JP" sz="800" dirty="0" smtClean="0">
                    <a:solidFill>
                      <a:srgbClr val="FFFFFF"/>
                    </a:solidFill>
                  </a:rPr>
                  <a:t>(10</a:t>
                </a:r>
                <a:r>
                  <a:rPr kumimoji="1" lang="en-US" altLang="ja-JP" sz="800" baseline="30000" dirty="0" smtClean="0">
                    <a:solidFill>
                      <a:srgbClr val="FFFFFF"/>
                    </a:solidFill>
                  </a:rPr>
                  <a:t>-3</a:t>
                </a:r>
                <a:r>
                  <a:rPr kumimoji="1" lang="en-US" altLang="ja-JP" sz="800" dirty="0" smtClean="0">
                    <a:solidFill>
                      <a:srgbClr val="FFFFFF"/>
                    </a:solidFill>
                  </a:rPr>
                  <a:t>)</a:t>
                </a:r>
                <a:endParaRPr kumimoji="1" lang="ja-JP" altLang="en-US" sz="800" dirty="0">
                  <a:solidFill>
                    <a:srgbClr val="FFFFFF"/>
                  </a:solidFill>
                </a:endParaRPr>
              </a:p>
            </p:txBody>
          </p:sp>
          <p:sp>
            <p:nvSpPr>
              <p:cNvPr id="52" name="テキスト ボックス 51"/>
              <p:cNvSpPr txBox="1"/>
              <p:nvPr/>
            </p:nvSpPr>
            <p:spPr>
              <a:xfrm>
                <a:off x="2286000" y="5867400"/>
                <a:ext cx="1066800" cy="215444"/>
              </a:xfrm>
              <a:prstGeom prst="rect">
                <a:avLst/>
              </a:prstGeom>
              <a:noFill/>
            </p:spPr>
            <p:txBody>
              <a:bodyPr wrap="square" rtlCol="0">
                <a:spAutoFit/>
              </a:bodyPr>
              <a:lstStyle/>
              <a:p>
                <a:r>
                  <a:rPr kumimoji="1" lang="ja-JP" altLang="en-US" sz="800" dirty="0" smtClean="0">
                    <a:solidFill>
                      <a:srgbClr val="FFFFFF"/>
                    </a:solidFill>
                  </a:rPr>
                  <a:t>マイクロ秒</a:t>
                </a:r>
                <a:r>
                  <a:rPr lang="en-US" altLang="ja-JP" sz="800" dirty="0">
                    <a:solidFill>
                      <a:srgbClr val="FFFFFF"/>
                    </a:solidFill>
                  </a:rPr>
                  <a:t>(10</a:t>
                </a:r>
                <a:r>
                  <a:rPr lang="en-US" altLang="ja-JP" sz="800" baseline="30000" dirty="0" smtClean="0">
                    <a:solidFill>
                      <a:srgbClr val="FFFFFF"/>
                    </a:solidFill>
                  </a:rPr>
                  <a:t>-6</a:t>
                </a:r>
                <a:r>
                  <a:rPr lang="en-US" altLang="ja-JP" sz="800" dirty="0" smtClean="0">
                    <a:solidFill>
                      <a:srgbClr val="FFFFFF"/>
                    </a:solidFill>
                  </a:rPr>
                  <a:t>)</a:t>
                </a:r>
                <a:endParaRPr kumimoji="1" lang="ja-JP" altLang="en-US" sz="800" dirty="0">
                  <a:solidFill>
                    <a:srgbClr val="FFFFFF"/>
                  </a:solidFill>
                </a:endParaRPr>
              </a:p>
            </p:txBody>
          </p:sp>
          <p:sp>
            <p:nvSpPr>
              <p:cNvPr id="53" name="テキスト ボックス 52"/>
              <p:cNvSpPr txBox="1"/>
              <p:nvPr/>
            </p:nvSpPr>
            <p:spPr>
              <a:xfrm>
                <a:off x="3581400" y="5867400"/>
                <a:ext cx="762000" cy="215444"/>
              </a:xfrm>
              <a:prstGeom prst="rect">
                <a:avLst/>
              </a:prstGeom>
              <a:noFill/>
            </p:spPr>
            <p:txBody>
              <a:bodyPr wrap="square" rtlCol="0">
                <a:spAutoFit/>
              </a:bodyPr>
              <a:lstStyle/>
              <a:p>
                <a:r>
                  <a:rPr lang="ja-JP" altLang="en-US" sz="800" dirty="0" smtClean="0">
                    <a:solidFill>
                      <a:srgbClr val="FFFFFF"/>
                    </a:solidFill>
                  </a:rPr>
                  <a:t>ナノ</a:t>
                </a:r>
                <a:r>
                  <a:rPr kumimoji="1" lang="ja-JP" altLang="en-US" sz="800" dirty="0" smtClean="0">
                    <a:solidFill>
                      <a:srgbClr val="FFFFFF"/>
                    </a:solidFill>
                  </a:rPr>
                  <a:t>秒</a:t>
                </a:r>
                <a:r>
                  <a:rPr lang="en-US" altLang="ja-JP" sz="800" dirty="0">
                    <a:solidFill>
                      <a:srgbClr val="FFFFFF"/>
                    </a:solidFill>
                  </a:rPr>
                  <a:t>(10</a:t>
                </a:r>
                <a:r>
                  <a:rPr lang="en-US" altLang="ja-JP" sz="800" baseline="30000" dirty="0" smtClean="0">
                    <a:solidFill>
                      <a:srgbClr val="FFFFFF"/>
                    </a:solidFill>
                  </a:rPr>
                  <a:t>-9</a:t>
                </a:r>
                <a:r>
                  <a:rPr lang="en-US" altLang="ja-JP" sz="800" dirty="0" smtClean="0">
                    <a:solidFill>
                      <a:srgbClr val="FFFFFF"/>
                    </a:solidFill>
                  </a:rPr>
                  <a:t>)</a:t>
                </a:r>
                <a:endParaRPr lang="ja-JP" altLang="en-US" sz="800" dirty="0">
                  <a:solidFill>
                    <a:srgbClr val="FFFFFF"/>
                  </a:solidFill>
                </a:endParaRPr>
              </a:p>
            </p:txBody>
          </p:sp>
          <p:cxnSp>
            <p:nvCxnSpPr>
              <p:cNvPr id="20" name="曲線コネクタ 19"/>
              <p:cNvCxnSpPr/>
              <p:nvPr/>
            </p:nvCxnSpPr>
            <p:spPr bwMode="auto">
              <a:xfrm flipV="1">
                <a:off x="381000" y="23622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曲線コネクタ 53"/>
              <p:cNvCxnSpPr/>
              <p:nvPr/>
            </p:nvCxnSpPr>
            <p:spPr bwMode="auto">
              <a:xfrm flipV="1">
                <a:off x="914400" y="38100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左右矢印 63"/>
              <p:cNvSpPr/>
              <p:nvPr/>
            </p:nvSpPr>
            <p:spPr bwMode="auto">
              <a:xfrm>
                <a:off x="1447800" y="4953000"/>
                <a:ext cx="762000" cy="304800"/>
              </a:xfrm>
              <a:prstGeom prst="leftRightArrow">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角丸四角形吹き出し 64"/>
              <p:cNvSpPr/>
              <p:nvPr/>
            </p:nvSpPr>
            <p:spPr bwMode="auto">
              <a:xfrm>
                <a:off x="1524000" y="3810000"/>
                <a:ext cx="990600" cy="381000"/>
              </a:xfrm>
              <a:prstGeom prst="wedgeRoundRectCallout">
                <a:avLst>
                  <a:gd name="adj1" fmla="val -19545"/>
                  <a:gd name="adj2" fmla="val 26006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3</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桁の違い</a:t>
                </a:r>
              </a:p>
            </p:txBody>
          </p:sp>
        </p:grpSp>
      </p:grpSp>
      <p:grpSp>
        <p:nvGrpSpPr>
          <p:cNvPr id="4" name="図形グループ 3"/>
          <p:cNvGrpSpPr/>
          <p:nvPr/>
        </p:nvGrpSpPr>
        <p:grpSpPr>
          <a:xfrm>
            <a:off x="4800600" y="1143000"/>
            <a:ext cx="4007370" cy="5202198"/>
            <a:chOff x="4800600" y="1143000"/>
            <a:chExt cx="4007370" cy="5202198"/>
          </a:xfrm>
        </p:grpSpPr>
        <p:sp>
          <p:nvSpPr>
            <p:cNvPr id="3" name="正方形/長方形 2"/>
            <p:cNvSpPr/>
            <p:nvPr/>
          </p:nvSpPr>
          <p:spPr bwMode="auto">
            <a:xfrm>
              <a:off x="4953000" y="5181600"/>
              <a:ext cx="838200" cy="762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29" name="正方形/長方形 28"/>
            <p:cNvSpPr/>
            <p:nvPr/>
          </p:nvSpPr>
          <p:spPr bwMode="auto">
            <a:xfrm>
              <a:off x="6324600" y="4648200"/>
              <a:ext cx="838200" cy="6096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30" name="正方形/長方形 29"/>
            <p:cNvSpPr/>
            <p:nvPr/>
          </p:nvSpPr>
          <p:spPr bwMode="auto">
            <a:xfrm>
              <a:off x="7772400" y="1447800"/>
              <a:ext cx="838200" cy="3810000"/>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descr="hdd.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5410200"/>
              <a:ext cx="1066800" cy="913892"/>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543800" y="5486400"/>
              <a:ext cx="1264170" cy="838200"/>
            </a:xfrm>
            <a:prstGeom prst="rect">
              <a:avLst/>
            </a:prstGeom>
          </p:spPr>
        </p:pic>
        <p:pic>
          <p:nvPicPr>
            <p:cNvPr id="31" name="図 30" descr="080105_sandisc_ss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5486400"/>
              <a:ext cx="1022734" cy="858798"/>
            </a:xfrm>
            <a:prstGeom prst="rect">
              <a:avLst/>
            </a:prstGeom>
          </p:spPr>
        </p:pic>
        <p:sp>
          <p:nvSpPr>
            <p:cNvPr id="66" name="テキスト ボックス 65"/>
            <p:cNvSpPr txBox="1"/>
            <p:nvPr/>
          </p:nvSpPr>
          <p:spPr>
            <a:xfrm>
              <a:off x="5029200" y="4876800"/>
              <a:ext cx="793231" cy="307777"/>
            </a:xfrm>
            <a:prstGeom prst="rect">
              <a:avLst/>
            </a:prstGeom>
            <a:noFill/>
          </p:spPr>
          <p:txBody>
            <a:bodyPr wrap="none" rtlCol="0">
              <a:spAutoFit/>
            </a:bodyPr>
            <a:lstStyle/>
            <a:p>
              <a:r>
                <a:rPr kumimoji="1" lang="ja-JP" altLang="en-US" sz="1400" dirty="0" smtClean="0">
                  <a:solidFill>
                    <a:schemeClr val="bg1">
                      <a:lumMod val="50000"/>
                    </a:schemeClr>
                  </a:solidFill>
                </a:rPr>
                <a:t>百</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7" name="テキスト ボックス 66"/>
            <p:cNvSpPr txBox="1"/>
            <p:nvPr/>
          </p:nvSpPr>
          <p:spPr>
            <a:xfrm>
              <a:off x="6267563" y="4343400"/>
              <a:ext cx="972767" cy="307777"/>
            </a:xfrm>
            <a:prstGeom prst="rect">
              <a:avLst/>
            </a:prstGeom>
            <a:noFill/>
          </p:spPr>
          <p:txBody>
            <a:bodyPr wrap="none" rtlCol="0">
              <a:spAutoFit/>
            </a:bodyPr>
            <a:lstStyle/>
            <a:p>
              <a:pPr algn="ctr"/>
              <a:r>
                <a:rPr lang="ja-JP" altLang="en-US" sz="1400" dirty="0" smtClean="0">
                  <a:solidFill>
                    <a:schemeClr val="bg1">
                      <a:lumMod val="50000"/>
                    </a:schemeClr>
                  </a:solidFill>
                </a:rPr>
                <a:t>数万</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8" name="テキスト ボックス 67"/>
            <p:cNvSpPr txBox="1"/>
            <p:nvPr/>
          </p:nvSpPr>
          <p:spPr>
            <a:xfrm>
              <a:off x="7626339" y="1143000"/>
              <a:ext cx="1152304" cy="307777"/>
            </a:xfrm>
            <a:prstGeom prst="rect">
              <a:avLst/>
            </a:prstGeom>
            <a:noFill/>
          </p:spPr>
          <p:txBody>
            <a:bodyPr wrap="none" rtlCol="0">
              <a:spAutoFit/>
            </a:bodyPr>
            <a:lstStyle/>
            <a:p>
              <a:pPr algn="ctr"/>
              <a:r>
                <a:rPr lang="ja-JP" altLang="en-US" sz="1400" dirty="0" smtClean="0">
                  <a:solidFill>
                    <a:srgbClr val="0000FF"/>
                  </a:solidFill>
                </a:rPr>
                <a:t>数百万</a:t>
              </a:r>
              <a:r>
                <a:rPr lang="en-US" altLang="ja-JP" sz="1400" dirty="0" smtClean="0">
                  <a:solidFill>
                    <a:srgbClr val="0000FF"/>
                  </a:solidFill>
                </a:rPr>
                <a:t>IOPS</a:t>
              </a:r>
              <a:endParaRPr kumimoji="1" lang="ja-JP" altLang="en-US" sz="1400" dirty="0">
                <a:solidFill>
                  <a:srgbClr val="0000FF"/>
                </a:solidFill>
              </a:endParaRPr>
            </a:p>
          </p:txBody>
        </p:sp>
      </p:grpSp>
      <p:grpSp>
        <p:nvGrpSpPr>
          <p:cNvPr id="8" name="図形グループ 7"/>
          <p:cNvGrpSpPr/>
          <p:nvPr/>
        </p:nvGrpSpPr>
        <p:grpSpPr>
          <a:xfrm>
            <a:off x="2979256" y="1447800"/>
            <a:ext cx="3185487" cy="2146995"/>
            <a:chOff x="2979256" y="1447800"/>
            <a:chExt cx="3185487" cy="2146995"/>
          </a:xfrm>
        </p:grpSpPr>
        <p:sp>
          <p:nvSpPr>
            <p:cNvPr id="69" name="角丸四角形 68"/>
            <p:cNvSpPr/>
            <p:nvPr/>
          </p:nvSpPr>
          <p:spPr bwMode="auto">
            <a:xfrm>
              <a:off x="3009900" y="1447800"/>
              <a:ext cx="31242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メモリー速度に近い</a:t>
              </a:r>
              <a:r>
                <a:rPr kumimoji="0" lang="en-US" altLang="ja-JP"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IO</a:t>
              </a:r>
              <a:r>
                <a:rPr kumimoji="0" lang="ja-JP" altLang="en-US"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速度</a:t>
              </a:r>
            </a:p>
          </p:txBody>
        </p:sp>
        <p:sp>
          <p:nvSpPr>
            <p:cNvPr id="70" name="テキスト ボックス 69"/>
            <p:cNvSpPr txBox="1"/>
            <p:nvPr/>
          </p:nvSpPr>
          <p:spPr>
            <a:xfrm>
              <a:off x="2979256" y="2209800"/>
              <a:ext cx="3185487" cy="1384995"/>
            </a:xfrm>
            <a:prstGeom prst="rect">
              <a:avLst/>
            </a:prstGeom>
            <a:noFill/>
          </p:spPr>
          <p:txBody>
            <a:bodyPr wrap="none" rtlCol="0">
              <a:spAutoFit/>
            </a:bodyPr>
            <a:lstStyle/>
            <a:p>
              <a:pPr marL="457200" indent="-457200">
                <a:buFont typeface="Wingdings" charset="2"/>
                <a:buChar char="v"/>
              </a:pPr>
              <a:r>
                <a:rPr kumimoji="1" lang="ja-JP" altLang="en-US" sz="2800" dirty="0" smtClean="0">
                  <a:solidFill>
                    <a:srgbClr val="0000FF"/>
                  </a:solidFill>
                </a:rPr>
                <a:t>仮想化</a:t>
              </a:r>
              <a:r>
                <a:rPr kumimoji="1" lang="en-US" altLang="ja-JP" sz="2800" dirty="0" smtClean="0">
                  <a:solidFill>
                    <a:srgbClr val="0000FF"/>
                  </a:solidFill>
                </a:rPr>
                <a:t> </a:t>
              </a:r>
              <a:r>
                <a:rPr kumimoji="1" lang="en-US" altLang="ja-JP" sz="900" dirty="0" smtClean="0">
                  <a:solidFill>
                    <a:srgbClr val="0000FF"/>
                  </a:solidFill>
                </a:rPr>
                <a:t>(</a:t>
              </a:r>
              <a:r>
                <a:rPr kumimoji="1" lang="ja-JP" altLang="en-US" sz="900" dirty="0" smtClean="0">
                  <a:solidFill>
                    <a:srgbClr val="0000FF"/>
                  </a:solidFill>
                </a:rPr>
                <a:t>サーバーやデスクトップ</a:t>
              </a:r>
              <a:r>
                <a:rPr kumimoji="1" lang="en-US" altLang="ja-JP" sz="900" dirty="0" smtClean="0">
                  <a:solidFill>
                    <a:srgbClr val="0000FF"/>
                  </a:solidFill>
                </a:rPr>
                <a:t>)</a:t>
              </a:r>
              <a:endParaRPr kumimoji="1" lang="ja-JP" altLang="en-US" sz="900" dirty="0" smtClean="0">
                <a:solidFill>
                  <a:srgbClr val="0000FF"/>
                </a:solidFill>
              </a:endParaRPr>
            </a:p>
            <a:p>
              <a:pPr marL="457200" indent="-457200">
                <a:buFont typeface="Wingdings" charset="2"/>
                <a:buChar char="v"/>
              </a:pPr>
              <a:r>
                <a:rPr lang="ja-JP" altLang="en-US" sz="2800" dirty="0" smtClean="0">
                  <a:solidFill>
                    <a:srgbClr val="0000FF"/>
                  </a:solidFill>
                </a:rPr>
                <a:t>データ分析</a:t>
              </a:r>
            </a:p>
            <a:p>
              <a:pPr marL="457200" indent="-457200">
                <a:buFont typeface="Wingdings" charset="2"/>
                <a:buChar char="v"/>
              </a:pPr>
              <a:r>
                <a:rPr kumimoji="1" lang="ja-JP" altLang="en-US" sz="2800" dirty="0" smtClean="0">
                  <a:solidFill>
                    <a:srgbClr val="0000FF"/>
                  </a:solidFill>
                </a:rPr>
                <a:t>デーベース処理</a:t>
              </a:r>
            </a:p>
          </p:txBody>
        </p:sp>
      </p:grpSp>
    </p:spTree>
    <p:extLst>
      <p:ext uri="{BB962C8B-B14F-4D97-AF65-F5344CB8AC3E}">
        <p14:creationId xmlns:p14="http://schemas.microsoft.com/office/powerpoint/2010/main" val="708749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lang="ja-JP" altLang="ja-JP" dirty="0" smtClean="0"/>
              <a:t>／</a:t>
            </a:r>
            <a:r>
              <a:rPr lang="ja-JP" altLang="en-US" dirty="0" smtClean="0"/>
              <a:t>提供される価値</a:t>
            </a:r>
            <a:endParaRPr kumimoji="1" lang="ja-JP" altLang="en-US" dirty="0"/>
          </a:p>
        </p:txBody>
      </p:sp>
      <p:sp>
        <p:nvSpPr>
          <p:cNvPr id="9" name="角丸四角形 8"/>
          <p:cNvSpPr/>
          <p:nvPr/>
        </p:nvSpPr>
        <p:spPr bwMode="auto">
          <a:xfrm>
            <a:off x="457200" y="1295400"/>
            <a:ext cx="8229600" cy="533400"/>
          </a:xfrm>
          <a:prstGeom prst="roundRect">
            <a:avLst>
              <a:gd name="adj" fmla="val 4338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10" name="角丸四角形 9"/>
          <p:cNvSpPr/>
          <p:nvPr/>
        </p:nvSpPr>
        <p:spPr bwMode="auto">
          <a:xfrm>
            <a:off x="457200" y="2133600"/>
            <a:ext cx="3886200" cy="4175720"/>
          </a:xfrm>
          <a:prstGeom prst="roundRect">
            <a:avLst>
              <a:gd name="adj" fmla="val 582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457200" y="2286000"/>
            <a:ext cx="3886200" cy="369332"/>
          </a:xfrm>
          <a:prstGeom prst="rect">
            <a:avLst/>
          </a:prstGeom>
          <a:noFill/>
        </p:spPr>
        <p:txBody>
          <a:bodyPr wrap="square" rtlCol="0">
            <a:spAutoFit/>
          </a:bodyPr>
          <a:lstStyle/>
          <a:p>
            <a:pPr algn="ctr"/>
            <a:r>
              <a:rPr kumimoji="1" lang="ja-JP" altLang="en-US" sz="1800" dirty="0" smtClean="0"/>
              <a:t>現状の</a:t>
            </a:r>
            <a:r>
              <a:rPr kumimoji="1" lang="en-US" altLang="ja-JP" sz="1800" dirty="0" smtClean="0"/>
              <a:t>HDD</a:t>
            </a:r>
            <a:r>
              <a:rPr kumimoji="1" lang="ja-JP" altLang="en-US" sz="1800" dirty="0" smtClean="0"/>
              <a:t>ストレージによる対応</a:t>
            </a:r>
            <a:endParaRPr kumimoji="1" lang="ja-JP" altLang="en-US" sz="1800" dirty="0"/>
          </a:p>
        </p:txBody>
      </p:sp>
      <p:sp>
        <p:nvSpPr>
          <p:cNvPr id="44" name="角丸四角形 43"/>
          <p:cNvSpPr/>
          <p:nvPr/>
        </p:nvSpPr>
        <p:spPr bwMode="auto">
          <a:xfrm>
            <a:off x="685800" y="3140968"/>
            <a:ext cx="3429000" cy="389384"/>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メモリー</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角丸四角形 47"/>
          <p:cNvSpPr/>
          <p:nvPr/>
        </p:nvSpPr>
        <p:spPr bwMode="auto">
          <a:xfrm>
            <a:off x="685800" y="4221088"/>
            <a:ext cx="3429000" cy="1791816"/>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上下矢印 64"/>
          <p:cNvSpPr/>
          <p:nvPr/>
        </p:nvSpPr>
        <p:spPr bwMode="auto">
          <a:xfrm>
            <a:off x="1043608"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上下矢印 65"/>
          <p:cNvSpPr/>
          <p:nvPr/>
        </p:nvSpPr>
        <p:spPr bwMode="auto">
          <a:xfrm>
            <a:off x="219573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上下矢印 66"/>
          <p:cNvSpPr/>
          <p:nvPr/>
        </p:nvSpPr>
        <p:spPr bwMode="auto">
          <a:xfrm>
            <a:off x="327585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角丸四角形 44"/>
          <p:cNvSpPr/>
          <p:nvPr/>
        </p:nvSpPr>
        <p:spPr bwMode="auto">
          <a:xfrm>
            <a:off x="685800" y="3755504"/>
            <a:ext cx="10668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分散キャッシュ</a:t>
            </a:r>
          </a:p>
        </p:txBody>
      </p:sp>
      <p:sp>
        <p:nvSpPr>
          <p:cNvPr id="46" name="角丸四角形 45"/>
          <p:cNvSpPr/>
          <p:nvPr/>
        </p:nvSpPr>
        <p:spPr bwMode="auto">
          <a:xfrm>
            <a:off x="1866900" y="3755504"/>
            <a:ext cx="11049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シャーディング</a:t>
            </a:r>
          </a:p>
        </p:txBody>
      </p:sp>
      <p:sp>
        <p:nvSpPr>
          <p:cNvPr id="47" name="角丸四角形 46"/>
          <p:cNvSpPr/>
          <p:nvPr/>
        </p:nvSpPr>
        <p:spPr bwMode="auto">
          <a:xfrm>
            <a:off x="3048000" y="3755504"/>
            <a:ext cx="10668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大規模分散処理</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ea typeface="HG丸ｺﾞｼｯｸM-PRO" pitchFamily="50" charset="-128"/>
              </a:rPr>
              <a:t>(</a:t>
            </a:r>
            <a:r>
              <a:rPr kumimoji="0" lang="en-US" altLang="ja-JP" sz="800" dirty="0" err="1" smtClean="0">
                <a:solidFill>
                  <a:srgbClr val="FFFFFF"/>
                </a:solidFill>
                <a:ea typeface="HG丸ｺﾞｼｯｸM-PRO" pitchFamily="50" charset="-128"/>
              </a:rPr>
              <a:t>NoSQL</a:t>
            </a:r>
            <a:r>
              <a:rPr kumimoji="0" lang="en-US" altLang="ja-JP" sz="800" dirty="0" smtClean="0">
                <a:solidFill>
                  <a:srgbClr val="FFFFFF"/>
                </a:solidFill>
                <a:ea typeface="HG丸ｺﾞｼｯｸM-PRO" pitchFamily="50" charset="-128"/>
              </a:rPr>
              <a:t>)</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8" name="フローチャート: 磁気ディスク 87"/>
          <p:cNvSpPr/>
          <p:nvPr/>
        </p:nvSpPr>
        <p:spPr bwMode="auto">
          <a:xfrm>
            <a:off x="7620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8" name="フローチャート: 磁気ディスク 97"/>
          <p:cNvSpPr/>
          <p:nvPr/>
        </p:nvSpPr>
        <p:spPr bwMode="auto">
          <a:xfrm>
            <a:off x="14478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9" name="フローチャート: 磁気ディスク 98"/>
          <p:cNvSpPr/>
          <p:nvPr/>
        </p:nvSpPr>
        <p:spPr bwMode="auto">
          <a:xfrm>
            <a:off x="21336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0" name="フローチャート: 磁気ディスク 99"/>
          <p:cNvSpPr/>
          <p:nvPr/>
        </p:nvSpPr>
        <p:spPr bwMode="auto">
          <a:xfrm>
            <a:off x="28194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1" name="フローチャート: 磁気ディスク 100"/>
          <p:cNvSpPr/>
          <p:nvPr/>
        </p:nvSpPr>
        <p:spPr bwMode="auto">
          <a:xfrm>
            <a:off x="35052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4" name="フローチャート: 磁気ディスク 53"/>
          <p:cNvSpPr/>
          <p:nvPr/>
        </p:nvSpPr>
        <p:spPr bwMode="auto">
          <a:xfrm>
            <a:off x="7620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5" name="フローチャート: 磁気ディスク 54"/>
          <p:cNvSpPr/>
          <p:nvPr/>
        </p:nvSpPr>
        <p:spPr bwMode="auto">
          <a:xfrm>
            <a:off x="14478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6" name="フローチャート: 磁気ディスク 55"/>
          <p:cNvSpPr/>
          <p:nvPr/>
        </p:nvSpPr>
        <p:spPr bwMode="auto">
          <a:xfrm>
            <a:off x="21336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7" name="フローチャート: 磁気ディスク 56"/>
          <p:cNvSpPr/>
          <p:nvPr/>
        </p:nvSpPr>
        <p:spPr bwMode="auto">
          <a:xfrm>
            <a:off x="28194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8" name="フローチャート: 磁気ディスク 57"/>
          <p:cNvSpPr/>
          <p:nvPr/>
        </p:nvSpPr>
        <p:spPr bwMode="auto">
          <a:xfrm>
            <a:off x="35052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49" name="フローチャート: 磁気ディスク 48"/>
          <p:cNvSpPr/>
          <p:nvPr/>
        </p:nvSpPr>
        <p:spPr bwMode="auto">
          <a:xfrm>
            <a:off x="7620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0" name="フローチャート: 磁気ディスク 49"/>
          <p:cNvSpPr/>
          <p:nvPr/>
        </p:nvSpPr>
        <p:spPr bwMode="auto">
          <a:xfrm>
            <a:off x="14478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1" name="フローチャート: 磁気ディスク 50"/>
          <p:cNvSpPr/>
          <p:nvPr/>
        </p:nvSpPr>
        <p:spPr bwMode="auto">
          <a:xfrm>
            <a:off x="21336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2" name="フローチャート: 磁気ディスク 51"/>
          <p:cNvSpPr/>
          <p:nvPr/>
        </p:nvSpPr>
        <p:spPr bwMode="auto">
          <a:xfrm>
            <a:off x="28194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3" name="フローチャート: 磁気ディスク 52"/>
          <p:cNvSpPr/>
          <p:nvPr/>
        </p:nvSpPr>
        <p:spPr bwMode="auto">
          <a:xfrm>
            <a:off x="35052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7" name="フローチャート: 磁気ディスク 106"/>
          <p:cNvSpPr/>
          <p:nvPr/>
        </p:nvSpPr>
        <p:spPr bwMode="auto">
          <a:xfrm>
            <a:off x="7620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8" name="フローチャート: 磁気ディスク 107"/>
          <p:cNvSpPr/>
          <p:nvPr/>
        </p:nvSpPr>
        <p:spPr bwMode="auto">
          <a:xfrm>
            <a:off x="14478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9" name="フローチャート: 磁気ディスク 108"/>
          <p:cNvSpPr/>
          <p:nvPr/>
        </p:nvSpPr>
        <p:spPr bwMode="auto">
          <a:xfrm>
            <a:off x="21336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0" name="フローチャート: 磁気ディスク 109"/>
          <p:cNvSpPr/>
          <p:nvPr/>
        </p:nvSpPr>
        <p:spPr bwMode="auto">
          <a:xfrm>
            <a:off x="28194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1" name="フローチャート: 磁気ディスク 110"/>
          <p:cNvSpPr/>
          <p:nvPr/>
        </p:nvSpPr>
        <p:spPr bwMode="auto">
          <a:xfrm>
            <a:off x="35052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3" name="星 32 112"/>
          <p:cNvSpPr/>
          <p:nvPr/>
        </p:nvSpPr>
        <p:spPr bwMode="auto">
          <a:xfrm>
            <a:off x="685800" y="4953000"/>
            <a:ext cx="3352800" cy="1295400"/>
          </a:xfrm>
          <a:prstGeom prst="star32">
            <a:avLst/>
          </a:prstGeom>
          <a:solidFill>
            <a:srgbClr val="FFFF00">
              <a:alpha val="70000"/>
            </a:srgbClr>
          </a:solidFill>
          <a:ln w="57150" cmpd="sng">
            <a:solidFill>
              <a:srgbClr val="FF6600">
                <a:alpha val="66000"/>
              </a:srgb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サーバー台数増加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ライセンス増加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保守負担増大</a:t>
            </a:r>
          </a:p>
        </p:txBody>
      </p:sp>
      <p:sp>
        <p:nvSpPr>
          <p:cNvPr id="68" name="角丸四角形 67"/>
          <p:cNvSpPr/>
          <p:nvPr/>
        </p:nvSpPr>
        <p:spPr bwMode="auto">
          <a:xfrm>
            <a:off x="685800" y="2708920"/>
            <a:ext cx="3429000" cy="389384"/>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rgbClr val="FFFFFF"/>
                </a:solidFill>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5" name="図形グループ 4"/>
          <p:cNvGrpSpPr/>
          <p:nvPr/>
        </p:nvGrpSpPr>
        <p:grpSpPr>
          <a:xfrm>
            <a:off x="4800600" y="2133600"/>
            <a:ext cx="3886200" cy="4175720"/>
            <a:chOff x="4800600" y="2133600"/>
            <a:chExt cx="3886200" cy="4175720"/>
          </a:xfrm>
        </p:grpSpPr>
        <p:sp>
          <p:nvSpPr>
            <p:cNvPr id="12" name="角丸四角形 11"/>
            <p:cNvSpPr/>
            <p:nvPr/>
          </p:nvSpPr>
          <p:spPr bwMode="auto">
            <a:xfrm>
              <a:off x="4800600" y="2133600"/>
              <a:ext cx="3886200" cy="4175720"/>
            </a:xfrm>
            <a:prstGeom prst="roundRect">
              <a:avLst>
                <a:gd name="adj" fmla="val 5827"/>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5040313" y="4184104"/>
              <a:ext cx="3341687" cy="19812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テキスト ボックス 12"/>
            <p:cNvSpPr txBox="1"/>
            <p:nvPr/>
          </p:nvSpPr>
          <p:spPr>
            <a:xfrm>
              <a:off x="4800600" y="2286000"/>
              <a:ext cx="3886200" cy="369332"/>
            </a:xfrm>
            <a:prstGeom prst="rect">
              <a:avLst/>
            </a:prstGeom>
            <a:noFill/>
          </p:spPr>
          <p:txBody>
            <a:bodyPr wrap="square" rtlCol="0">
              <a:spAutoFit/>
            </a:bodyPr>
            <a:lstStyle/>
            <a:p>
              <a:pPr algn="ctr"/>
              <a:r>
                <a:rPr kumimoji="1" lang="ja-JP" altLang="en-US" sz="1800" dirty="0" smtClean="0"/>
                <a:t>フラッシュストレージによる対応</a:t>
              </a:r>
              <a:endParaRPr kumimoji="1" lang="ja-JP" altLang="en-US" sz="1800" dirty="0"/>
            </a:p>
          </p:txBody>
        </p:sp>
        <p:sp>
          <p:nvSpPr>
            <p:cNvPr id="19" name="額縁 18"/>
            <p:cNvSpPr/>
            <p:nvPr/>
          </p:nvSpPr>
          <p:spPr bwMode="auto">
            <a:xfrm>
              <a:off x="69342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額縁 19"/>
            <p:cNvSpPr/>
            <p:nvPr/>
          </p:nvSpPr>
          <p:spPr bwMode="auto">
            <a:xfrm>
              <a:off x="66294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額縁 21"/>
            <p:cNvSpPr/>
            <p:nvPr/>
          </p:nvSpPr>
          <p:spPr bwMode="auto">
            <a:xfrm>
              <a:off x="72390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額縁 22"/>
            <p:cNvSpPr/>
            <p:nvPr/>
          </p:nvSpPr>
          <p:spPr bwMode="auto">
            <a:xfrm>
              <a:off x="69342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額縁 23"/>
            <p:cNvSpPr/>
            <p:nvPr/>
          </p:nvSpPr>
          <p:spPr bwMode="auto">
            <a:xfrm>
              <a:off x="66294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額縁 24"/>
            <p:cNvSpPr/>
            <p:nvPr/>
          </p:nvSpPr>
          <p:spPr bwMode="auto">
            <a:xfrm>
              <a:off x="7543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額縁 25"/>
            <p:cNvSpPr/>
            <p:nvPr/>
          </p:nvSpPr>
          <p:spPr bwMode="auto">
            <a:xfrm>
              <a:off x="7239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63246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60198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5715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63246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6019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5040313" y="3140968"/>
              <a:ext cx="3417887" cy="389384"/>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メモリー</a:t>
              </a:r>
            </a:p>
          </p:txBody>
        </p:sp>
        <p:sp>
          <p:nvSpPr>
            <p:cNvPr id="62" name="上下矢印 61"/>
            <p:cNvSpPr/>
            <p:nvPr/>
          </p:nvSpPr>
          <p:spPr bwMode="auto">
            <a:xfrm>
              <a:off x="5364088"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上下矢印 62"/>
            <p:cNvSpPr/>
            <p:nvPr/>
          </p:nvSpPr>
          <p:spPr bwMode="auto">
            <a:xfrm>
              <a:off x="6516216"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上下矢印 63"/>
            <p:cNvSpPr/>
            <p:nvPr/>
          </p:nvSpPr>
          <p:spPr bwMode="auto">
            <a:xfrm>
              <a:off x="7668344"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額縁 68"/>
            <p:cNvSpPr/>
            <p:nvPr/>
          </p:nvSpPr>
          <p:spPr bwMode="auto">
            <a:xfrm>
              <a:off x="69342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額縁 69"/>
            <p:cNvSpPr/>
            <p:nvPr/>
          </p:nvSpPr>
          <p:spPr bwMode="auto">
            <a:xfrm>
              <a:off x="66294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額縁 71"/>
            <p:cNvSpPr/>
            <p:nvPr/>
          </p:nvSpPr>
          <p:spPr bwMode="auto">
            <a:xfrm>
              <a:off x="72390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額縁 78"/>
            <p:cNvSpPr/>
            <p:nvPr/>
          </p:nvSpPr>
          <p:spPr bwMode="auto">
            <a:xfrm>
              <a:off x="63246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額縁 79"/>
            <p:cNvSpPr/>
            <p:nvPr/>
          </p:nvSpPr>
          <p:spPr bwMode="auto">
            <a:xfrm>
              <a:off x="60198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テキスト ボックス 84"/>
            <p:cNvSpPr txBox="1"/>
            <p:nvPr/>
          </p:nvSpPr>
          <p:spPr>
            <a:xfrm>
              <a:off x="5410200" y="4727684"/>
              <a:ext cx="2743200" cy="523220"/>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4" name="テキスト ボックス 3"/>
            <p:cNvSpPr txBox="1"/>
            <p:nvPr/>
          </p:nvSpPr>
          <p:spPr>
            <a:xfrm>
              <a:off x="5274201" y="5403304"/>
              <a:ext cx="2951449" cy="646331"/>
            </a:xfrm>
            <a:prstGeom prst="rect">
              <a:avLst/>
            </a:prstGeom>
            <a:noFill/>
          </p:spPr>
          <p:txBody>
            <a:bodyPr wrap="none" rtlCol="0">
              <a:spAutoFit/>
            </a:bodyPr>
            <a:lstStyle/>
            <a:p>
              <a:pPr marL="171450" indent="-171450">
                <a:buFont typeface="Wingdings" charset="2"/>
                <a:buChar char="v"/>
              </a:pPr>
              <a:r>
                <a:rPr kumimoji="1" lang="en-US" altLang="ja-JP" sz="1200" dirty="0" smtClean="0">
                  <a:solidFill>
                    <a:schemeClr val="bg1"/>
                  </a:solidFill>
                  <a:effectLst>
                    <a:glow rad="228600">
                      <a:schemeClr val="accent2">
                        <a:satMod val="175000"/>
                        <a:alpha val="40000"/>
                      </a:schemeClr>
                    </a:glow>
                  </a:effectLst>
                </a:rPr>
                <a:t>DB</a:t>
              </a:r>
              <a:r>
                <a:rPr kumimoji="1" lang="ja-JP" altLang="en-US" sz="1200" dirty="0" smtClean="0">
                  <a:solidFill>
                    <a:schemeClr val="bg1"/>
                  </a:solidFill>
                  <a:effectLst>
                    <a:glow rad="228600">
                      <a:schemeClr val="accent2">
                        <a:satMod val="175000"/>
                        <a:alpha val="40000"/>
                      </a:schemeClr>
                    </a:glow>
                  </a:effectLst>
                </a:rPr>
                <a:t>サーバー集約により台数の大幅削減</a:t>
              </a:r>
            </a:p>
            <a:p>
              <a:pPr marL="171450" indent="-171450">
                <a:buFont typeface="Wingdings" charset="2"/>
                <a:buChar char="v"/>
              </a:pPr>
              <a:r>
                <a:rPr lang="ja-JP" altLang="en-US" sz="1200" dirty="0" smtClean="0">
                  <a:solidFill>
                    <a:schemeClr val="bg1"/>
                  </a:solidFill>
                  <a:effectLst>
                    <a:glow rad="228600">
                      <a:schemeClr val="accent2">
                        <a:satMod val="175000"/>
                        <a:alpha val="40000"/>
                      </a:schemeClr>
                    </a:glow>
                  </a:effectLst>
                </a:rPr>
                <a:t>ソフトウェア・ライセンスの削減</a:t>
              </a:r>
            </a:p>
            <a:p>
              <a:pPr marL="171450" indent="-171450">
                <a:buFont typeface="Wingdings" charset="2"/>
                <a:buChar char="v"/>
              </a:pPr>
              <a:r>
                <a:rPr kumimoji="1" lang="ja-JP" altLang="en-US" sz="1200" dirty="0" smtClean="0">
                  <a:solidFill>
                    <a:schemeClr val="bg1"/>
                  </a:solidFill>
                  <a:effectLst>
                    <a:glow rad="228600">
                      <a:schemeClr val="accent2">
                        <a:satMod val="175000"/>
                        <a:alpha val="40000"/>
                      </a:schemeClr>
                    </a:glow>
                  </a:effectLst>
                </a:rPr>
                <a:t>メンテナンスの簡素化</a:t>
              </a:r>
              <a:endParaRPr kumimoji="1" lang="ja-JP" altLang="en-US" sz="1200" dirty="0">
                <a:solidFill>
                  <a:schemeClr val="bg1"/>
                </a:solidFill>
                <a:effectLst>
                  <a:glow rad="228600">
                    <a:schemeClr val="accent2">
                      <a:satMod val="175000"/>
                      <a:alpha val="40000"/>
                    </a:schemeClr>
                  </a:glow>
                </a:effectLst>
              </a:endParaRPr>
            </a:p>
          </p:txBody>
        </p:sp>
        <p:sp>
          <p:nvSpPr>
            <p:cNvPr id="3" name="角丸四角形 2"/>
            <p:cNvSpPr/>
            <p:nvPr/>
          </p:nvSpPr>
          <p:spPr bwMode="auto">
            <a:xfrm>
              <a:off x="5040313" y="3755504"/>
              <a:ext cx="3420119" cy="288032"/>
            </a:xfrm>
            <a:prstGeom prst="roundRect">
              <a:avLst>
                <a:gd name="adj" fmla="val 5000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高速接続</a:t>
              </a:r>
              <a:r>
                <a:rPr kumimoji="0" lang="en-US" altLang="ja-JP" sz="1200" dirty="0">
                  <a:solidFill>
                    <a:srgbClr val="FFFFFF"/>
                  </a:solidFill>
                  <a:ea typeface="HG丸ｺﾞｼｯｸM-PRO" pitchFamily="50" charset="-128"/>
                </a:rPr>
                <a:t>:</a:t>
              </a:r>
              <a:r>
                <a:rPr kumimoji="0" lang="en-US" altLang="ja-JP" sz="1200" dirty="0" smtClean="0">
                  <a:solidFill>
                    <a:srgbClr val="FFFFFF"/>
                  </a:solidFill>
                  <a:ea typeface="HG丸ｺﾞｼｯｸM-PRO" pitchFamily="50" charset="-128"/>
                </a:rPr>
                <a:t> </a:t>
              </a:r>
              <a:r>
                <a:rPr kumimoji="0" lang="en-US" altLang="ja-JP" sz="1200" dirty="0" err="1" smtClean="0">
                  <a:solidFill>
                    <a:srgbClr val="FFFFFF"/>
                  </a:solidFill>
                  <a:ea typeface="HG丸ｺﾞｼｯｸM-PRO" pitchFamily="50" charset="-128"/>
                </a:rPr>
                <a:t>PCIe,InfiniBand,FC</a:t>
              </a:r>
              <a:r>
                <a:rPr kumimoji="0" lang="ja-JP" altLang="en-US" sz="1200" dirty="0" smtClean="0">
                  <a:solidFill>
                    <a:srgbClr val="FFFFFF"/>
                  </a:solidFill>
                  <a:ea typeface="HG丸ｺﾞｼｯｸM-PRO" pitchFamily="50" charset="-128"/>
                </a:rPr>
                <a:t>など</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71" name="角丸四角形 70"/>
            <p:cNvSpPr/>
            <p:nvPr/>
          </p:nvSpPr>
          <p:spPr bwMode="auto">
            <a:xfrm>
              <a:off x="5040313" y="2708920"/>
              <a:ext cx="3417887" cy="389384"/>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3324762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フラッシュ</a:t>
            </a:r>
            <a:r>
              <a:rPr lang="en-US" altLang="ja-JP" dirty="0"/>
              <a:t>･</a:t>
            </a:r>
            <a:r>
              <a:rPr lang="ja-JP" altLang="en-US" dirty="0"/>
              <a:t>ストレージ／ </a:t>
            </a:r>
            <a:r>
              <a:rPr lang="ja-JP" altLang="en-US" dirty="0" smtClean="0"/>
              <a:t>普及の背景</a:t>
            </a:r>
            <a:endParaRPr kumimoji="1" lang="ja-JP" altLang="en-US" dirty="0"/>
          </a:p>
        </p:txBody>
      </p:sp>
      <p:grpSp>
        <p:nvGrpSpPr>
          <p:cNvPr id="10" name="図形グループ 9"/>
          <p:cNvGrpSpPr/>
          <p:nvPr/>
        </p:nvGrpSpPr>
        <p:grpSpPr>
          <a:xfrm>
            <a:off x="533400" y="2057400"/>
            <a:ext cx="1981200" cy="4038600"/>
            <a:chOff x="533400" y="2057400"/>
            <a:chExt cx="1981200" cy="4038600"/>
          </a:xfrm>
        </p:grpSpPr>
        <p:sp>
          <p:nvSpPr>
            <p:cNvPr id="14" name="角丸四角形 13"/>
            <p:cNvSpPr/>
            <p:nvPr/>
          </p:nvSpPr>
          <p:spPr bwMode="auto">
            <a:xfrm>
              <a:off x="533400" y="2057400"/>
              <a:ext cx="1981200" cy="4038600"/>
            </a:xfrm>
            <a:prstGeom prst="roundRect">
              <a:avLst/>
            </a:prstGeom>
            <a:solidFill>
              <a:schemeClr val="bg1"/>
            </a:solidFill>
            <a:ln>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 name="図 2"/>
            <p:cNvPicPr>
              <a:picLocks noChangeAspect="1"/>
            </p:cNvPicPr>
            <p:nvPr/>
          </p:nvPicPr>
          <p:blipFill>
            <a:blip r:embed="rId2">
              <a:clrChange>
                <a:clrFrom>
                  <a:srgbClr val="FFFFFF"/>
                </a:clrFrom>
                <a:clrTo>
                  <a:srgbClr val="FFFFFF">
                    <a:alpha val="0"/>
                  </a:srgbClr>
                </a:clrTo>
              </a:clrChange>
            </a:blip>
            <a:stretch>
              <a:fillRect/>
            </a:stretch>
          </p:blipFill>
          <p:spPr>
            <a:xfrm>
              <a:off x="914400" y="5334000"/>
              <a:ext cx="1143000" cy="672941"/>
            </a:xfrm>
            <a:prstGeom prst="rect">
              <a:avLst/>
            </a:prstGeom>
          </p:spPr>
        </p:pic>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990600" y="4800600"/>
              <a:ext cx="519980" cy="563922"/>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990599" y="3200400"/>
              <a:ext cx="990601" cy="390297"/>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a:off x="914400" y="3352800"/>
              <a:ext cx="1161762" cy="1295400"/>
            </a:xfrm>
            <a:prstGeom prst="rect">
              <a:avLst/>
            </a:prstGeom>
          </p:spPr>
        </p:pic>
        <p:pic>
          <p:nvPicPr>
            <p:cNvPr id="7" name="図 6"/>
            <p:cNvPicPr>
              <a:picLocks noChangeAspect="1"/>
            </p:cNvPicPr>
            <p:nvPr/>
          </p:nvPicPr>
          <p:blipFill>
            <a:blip r:embed="rId6">
              <a:clrChange>
                <a:clrFrom>
                  <a:srgbClr val="FFFFFF"/>
                </a:clrFrom>
                <a:clrTo>
                  <a:srgbClr val="FFFFFF">
                    <a:alpha val="0"/>
                  </a:srgbClr>
                </a:clrTo>
              </a:clrChange>
            </a:blip>
            <a:stretch>
              <a:fillRect/>
            </a:stretch>
          </p:blipFill>
          <p:spPr>
            <a:xfrm>
              <a:off x="914400" y="2438400"/>
              <a:ext cx="1264170" cy="838200"/>
            </a:xfrm>
            <a:prstGeom prst="rect">
              <a:avLst/>
            </a:prstGeom>
          </p:spPr>
        </p:pic>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976039" y="2133600"/>
              <a:ext cx="1081361" cy="480604"/>
            </a:xfrm>
            <a:prstGeom prst="rect">
              <a:avLst/>
            </a:prstGeom>
          </p:spPr>
        </p:pic>
      </p:grpSp>
      <p:sp>
        <p:nvSpPr>
          <p:cNvPr id="9" name="角丸四角形 8"/>
          <p:cNvSpPr/>
          <p:nvPr/>
        </p:nvSpPr>
        <p:spPr bwMode="auto">
          <a:xfrm>
            <a:off x="457200" y="1295400"/>
            <a:ext cx="8229600" cy="533400"/>
          </a:xfrm>
          <a:prstGeom prst="roundRect">
            <a:avLst>
              <a:gd name="adj" fmla="val 4338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21" name="角丸四角形 20"/>
          <p:cNvSpPr/>
          <p:nvPr/>
        </p:nvSpPr>
        <p:spPr bwMode="auto">
          <a:xfrm>
            <a:off x="3347864" y="2060848"/>
            <a:ext cx="2520280" cy="4032448"/>
          </a:xfrm>
          <a:prstGeom prst="roundRect">
            <a:avLst>
              <a:gd name="adj" fmla="val 6589"/>
            </a:avLst>
          </a:prstGeom>
          <a:solidFill>
            <a:srgbClr val="FF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ja-JP" altLang="en-US" sz="1400" dirty="0"/>
              <a:t>フラッシュの容量当たり単価が高く</a:t>
            </a:r>
            <a:r>
              <a:rPr lang="en-US" altLang="ja-JP" sz="1400" dirty="0"/>
              <a:t>HDD</a:t>
            </a:r>
            <a:r>
              <a:rPr lang="ja-JP" altLang="en-US" sz="1400" dirty="0"/>
              <a:t>との差がなかなか縮まらなかった</a:t>
            </a:r>
            <a:r>
              <a:rPr lang="ja-JP" altLang="en-US" sz="1400" dirty="0" smtClean="0"/>
              <a:t>。</a:t>
            </a:r>
            <a:endParaRPr lang="en-US" altLang="ja-JP" sz="1400" dirty="0" smtClean="0"/>
          </a:p>
          <a:p>
            <a:pPr marL="171450" indent="-171450">
              <a:buFont typeface="Wingdings" charset="2"/>
              <a:buChar char="v"/>
            </a:pPr>
            <a:endParaRPr lang="en-US" altLang="ja-JP" sz="1400" dirty="0" smtClean="0"/>
          </a:p>
          <a:p>
            <a:pPr marL="171450" indent="-171450">
              <a:buFont typeface="Wingdings" charset="2"/>
              <a:buChar char="v"/>
            </a:pPr>
            <a:r>
              <a:rPr lang="ja-JP" altLang="en-US" sz="1400" dirty="0" smtClean="0"/>
              <a:t>フラッシュストレージ</a:t>
            </a:r>
            <a:r>
              <a:rPr lang="ja-JP" altLang="en-US" sz="1400" dirty="0"/>
              <a:t>の特性に起因する信頼性が問題視された</a:t>
            </a:r>
            <a:r>
              <a:rPr lang="ja-JP" altLang="en-US" sz="1400" dirty="0" smtClean="0"/>
              <a:t>。</a:t>
            </a:r>
            <a:endParaRPr lang="en-US" altLang="ja-JP" sz="1400" dirty="0" smtClean="0"/>
          </a:p>
          <a:p>
            <a:pPr marL="171450" indent="-171450">
              <a:buFont typeface="Wingdings" charset="2"/>
              <a:buChar char="v"/>
            </a:pPr>
            <a:endParaRPr lang="en-US" altLang="ja-JP" sz="1400" dirty="0"/>
          </a:p>
          <a:p>
            <a:pPr marL="171450" indent="-171450">
              <a:buFont typeface="Wingdings" charset="2"/>
              <a:buChar char="v"/>
            </a:pPr>
            <a:r>
              <a:rPr lang="en-US" altLang="ja-JP" sz="1400" dirty="0"/>
              <a:t>HDD</a:t>
            </a:r>
            <a:r>
              <a:rPr lang="ja-JP" altLang="en-US" sz="1400" dirty="0"/>
              <a:t>の</a:t>
            </a:r>
            <a:r>
              <a:rPr lang="en-US" altLang="ja-JP" sz="1400" dirty="0"/>
              <a:t>IF(ATA,SATA</a:t>
            </a:r>
            <a:r>
              <a:rPr lang="ja-JP" altLang="en-US" sz="1400" dirty="0"/>
              <a:t>など</a:t>
            </a:r>
            <a:r>
              <a:rPr lang="en-US" altLang="ja-JP" sz="1400" dirty="0"/>
              <a:t>)</a:t>
            </a:r>
            <a:r>
              <a:rPr lang="ja-JP" altLang="en-US" sz="1400" dirty="0"/>
              <a:t>が普及しフラッシュの特性を活かした仕組みの普及が阻害されていた。</a:t>
            </a:r>
          </a:p>
        </p:txBody>
      </p:sp>
      <p:grpSp>
        <p:nvGrpSpPr>
          <p:cNvPr id="13" name="図形グループ 12"/>
          <p:cNvGrpSpPr/>
          <p:nvPr/>
        </p:nvGrpSpPr>
        <p:grpSpPr>
          <a:xfrm>
            <a:off x="5796136" y="2060848"/>
            <a:ext cx="2880320" cy="4032448"/>
            <a:chOff x="5796136" y="2060848"/>
            <a:chExt cx="2880320" cy="4032448"/>
          </a:xfrm>
        </p:grpSpPr>
        <p:sp>
          <p:nvSpPr>
            <p:cNvPr id="11" name="角丸四角形 10"/>
            <p:cNvSpPr/>
            <p:nvPr/>
          </p:nvSpPr>
          <p:spPr bwMode="auto">
            <a:xfrm>
              <a:off x="6156176" y="2060848"/>
              <a:ext cx="2520280" cy="4032448"/>
            </a:xfrm>
            <a:prstGeom prst="roundRect">
              <a:avLst>
                <a:gd name="adj" fmla="val 6589"/>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Ø"/>
              </a:pPr>
              <a:r>
                <a:rPr lang="ja-JP" altLang="en-US" sz="1400" dirty="0"/>
                <a:t>エラー訂正や障害対策の機能</a:t>
              </a:r>
              <a:r>
                <a:rPr lang="ja-JP" altLang="en-US" sz="1400" dirty="0" smtClean="0"/>
                <a:t>がソフトウェア、ファームウェアで対応できるようになり、</a:t>
              </a:r>
              <a:r>
                <a:rPr lang="ja-JP" altLang="en-US" sz="1400" dirty="0"/>
                <a:t>書き換え回数上限や耐障害性の懸念がほぼ払拭</a:t>
              </a:r>
              <a:endParaRPr lang="en-US" altLang="ja-JP" sz="1400" dirty="0"/>
            </a:p>
            <a:p>
              <a:pPr marL="171450" indent="-171450">
                <a:buFont typeface="Wingdings" charset="2"/>
                <a:buChar char="Ø"/>
              </a:pPr>
              <a:r>
                <a:rPr lang="ja-JP" altLang="en-US" sz="1400" dirty="0"/>
                <a:t>コンシューマー市場で</a:t>
              </a:r>
              <a:r>
                <a:rPr lang="ja-JP" altLang="en-US" sz="1400" dirty="0" smtClean="0"/>
                <a:t>の普及</a:t>
              </a:r>
              <a:r>
                <a:rPr lang="ja-JP" altLang="en-US" sz="1400" dirty="0"/>
                <a:t>に</a:t>
              </a:r>
              <a:r>
                <a:rPr lang="ja-JP" altLang="en-US" sz="1400" dirty="0" smtClean="0"/>
                <a:t>より容量</a:t>
              </a:r>
              <a:r>
                <a:rPr lang="ja-JP" altLang="en-US" sz="1400" dirty="0"/>
                <a:t>当たり単価が大きく</a:t>
              </a:r>
              <a:r>
                <a:rPr lang="ja-JP" altLang="en-US" sz="1400" dirty="0" smtClean="0"/>
                <a:t>低下</a:t>
              </a:r>
              <a:r>
                <a:rPr lang="ja-JP" altLang="en-US" sz="1000" dirty="0" smtClean="0"/>
                <a:t>（</a:t>
              </a:r>
              <a:r>
                <a:rPr lang="ja-JP" altLang="en-US" sz="1000" dirty="0"/>
                <a:t>普及の基準とされていた「</a:t>
              </a:r>
              <a:r>
                <a:rPr lang="en-US" altLang="ja-JP" sz="1000" dirty="0"/>
                <a:t>1GB</a:t>
              </a:r>
              <a:r>
                <a:rPr lang="ja-JP" altLang="en-US" sz="1000" dirty="0"/>
                <a:t>当たり単価</a:t>
              </a:r>
              <a:r>
                <a:rPr lang="en-US" altLang="ja-JP" sz="1000" dirty="0"/>
                <a:t>1</a:t>
              </a:r>
              <a:r>
                <a:rPr lang="ja-JP" altLang="en-US" sz="1000" dirty="0"/>
                <a:t>ドル未満」を</a:t>
              </a:r>
              <a:r>
                <a:rPr lang="en-US" altLang="ja-JP" sz="1000" dirty="0"/>
                <a:t>2012</a:t>
              </a:r>
              <a:r>
                <a:rPr lang="ja-JP" altLang="en-US" sz="1000" dirty="0"/>
                <a:t>年に達成）</a:t>
              </a:r>
              <a:endParaRPr lang="en-US" altLang="ja-JP" sz="1000" dirty="0"/>
            </a:p>
            <a:p>
              <a:pPr marL="171450" indent="-171450">
                <a:buFont typeface="Wingdings" charset="2"/>
                <a:buChar char="Ø"/>
              </a:pPr>
              <a:r>
                <a:rPr lang="ja-JP" altLang="en-US" sz="1400" dirty="0"/>
                <a:t>業務アプリケーションや</a:t>
              </a:r>
              <a:r>
                <a:rPr lang="en-US" altLang="ja-JP" sz="1400" dirty="0"/>
                <a:t>DB</a:t>
              </a:r>
              <a:r>
                <a:rPr lang="ja-JP" altLang="en-US" sz="1400" dirty="0"/>
                <a:t>のインメモリー技術などストレージ以外でも進化</a:t>
              </a:r>
            </a:p>
          </p:txBody>
        </p:sp>
        <p:sp>
          <p:nvSpPr>
            <p:cNvPr id="12" name="右矢印 11"/>
            <p:cNvSpPr/>
            <p:nvPr/>
          </p:nvSpPr>
          <p:spPr bwMode="auto">
            <a:xfrm>
              <a:off x="5796136" y="3645024"/>
              <a:ext cx="432048" cy="720080"/>
            </a:xfrm>
            <a:prstGeom prst="rightArrow">
              <a:avLst/>
            </a:prstGeom>
            <a:solidFill>
              <a:srgbClr val="FF66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ホームベース 14"/>
          <p:cNvSpPr/>
          <p:nvPr/>
        </p:nvSpPr>
        <p:spPr bwMode="auto">
          <a:xfrm>
            <a:off x="2286000" y="28194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高速</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en-US" altLang="ja-JP" sz="800" dirty="0" smtClean="0">
                <a:solidFill>
                  <a:srgbClr val="FFFFFF"/>
                </a:solidFill>
                <a:ea typeface="HG丸ｺﾞｼｯｸM-PRO" pitchFamily="50" charset="-128"/>
              </a:rPr>
              <a:t>HDD</a:t>
            </a:r>
            <a:r>
              <a:rPr kumimoji="0" lang="ja-JP" altLang="en-US" sz="800" dirty="0" smtClean="0">
                <a:solidFill>
                  <a:srgbClr val="FFFFFF"/>
                </a:solidFill>
                <a:ea typeface="HG丸ｺﾞｼｯｸM-PRO" pitchFamily="50" charset="-128"/>
              </a:rPr>
              <a:t>の</a:t>
            </a:r>
            <a:r>
              <a:rPr kumimoji="0" lang="en-US" altLang="ja-JP" sz="800" dirty="0" smtClean="0">
                <a:solidFill>
                  <a:srgbClr val="FFFFFF"/>
                </a:solidFill>
                <a:ea typeface="HG丸ｺﾞｼｯｸM-PRO" pitchFamily="50" charset="-128"/>
              </a:rPr>
              <a:t>1000</a:t>
            </a:r>
            <a:r>
              <a:rPr kumimoji="0" lang="ja-JP" altLang="en-US" sz="800" dirty="0" smtClean="0">
                <a:solidFill>
                  <a:srgbClr val="FFFFFF"/>
                </a:solidFill>
                <a:ea typeface="HG丸ｺﾞｼｯｸM-PRO" pitchFamily="50" charset="-128"/>
              </a:rPr>
              <a:t>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0" name="ホームベース 59"/>
          <p:cNvSpPr/>
          <p:nvPr/>
        </p:nvSpPr>
        <p:spPr bwMode="auto">
          <a:xfrm>
            <a:off x="2286000" y="36576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高密度</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ja-JP" altLang="en-US" sz="800" dirty="0" smtClean="0">
                <a:solidFill>
                  <a:srgbClr val="FFFFFF"/>
                </a:solidFill>
                <a:ea typeface="HG丸ｺﾞｼｯｸM-PRO" pitchFamily="50" charset="-128"/>
              </a:rPr>
              <a:t>設置面積）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1" name="ホームベース 60"/>
          <p:cNvSpPr/>
          <p:nvPr/>
        </p:nvSpPr>
        <p:spPr bwMode="auto">
          <a:xfrm>
            <a:off x="2286000" y="44958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低消費電力</a:t>
            </a:r>
          </a:p>
        </p:txBody>
      </p:sp>
    </p:spTree>
    <p:extLst>
      <p:ext uri="{BB962C8B-B14F-4D97-AF65-F5344CB8AC3E}">
        <p14:creationId xmlns:p14="http://schemas.microsoft.com/office/powerpoint/2010/main" val="1904591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フリーフォーム 318"/>
          <p:cNvSpPr/>
          <p:nvPr/>
        </p:nvSpPr>
        <p:spPr>
          <a:xfrm>
            <a:off x="1026583" y="1268761"/>
            <a:ext cx="593089" cy="2808312"/>
          </a:xfrm>
          <a:custGeom>
            <a:avLst/>
            <a:gdLst>
              <a:gd name="connsiteX0" fmla="*/ 74084 w 582084"/>
              <a:gd name="connsiteY0" fmla="*/ 455083 h 2804583"/>
              <a:gd name="connsiteX1" fmla="*/ 550334 w 582084"/>
              <a:gd name="connsiteY1" fmla="*/ 0 h 2804583"/>
              <a:gd name="connsiteX2" fmla="*/ 582084 w 582084"/>
              <a:gd name="connsiteY2" fmla="*/ 2804583 h 2804583"/>
              <a:gd name="connsiteX3" fmla="*/ 0 w 582084"/>
              <a:gd name="connsiteY3" fmla="*/ 476250 h 2804583"/>
              <a:gd name="connsiteX0" fmla="*/ 74084 w 585800"/>
              <a:gd name="connsiteY0" fmla="*/ 455083 h 2804583"/>
              <a:gd name="connsiteX1" fmla="*/ 585800 w 585800"/>
              <a:gd name="connsiteY1" fmla="*/ 0 h 2804583"/>
              <a:gd name="connsiteX2" fmla="*/ 582084 w 585800"/>
              <a:gd name="connsiteY2" fmla="*/ 2804583 h 2804583"/>
              <a:gd name="connsiteX3" fmla="*/ 0 w 585800"/>
              <a:gd name="connsiteY3" fmla="*/ 476250 h 2804583"/>
              <a:gd name="connsiteX0" fmla="*/ 74084 w 589907"/>
              <a:gd name="connsiteY0" fmla="*/ 455083 h 2804583"/>
              <a:gd name="connsiteX1" fmla="*/ 585800 w 589907"/>
              <a:gd name="connsiteY1" fmla="*/ 0 h 2804583"/>
              <a:gd name="connsiteX2" fmla="*/ 582084 w 589907"/>
              <a:gd name="connsiteY2" fmla="*/ 2804583 h 2804583"/>
              <a:gd name="connsiteX3" fmla="*/ 0 w 589907"/>
              <a:gd name="connsiteY3" fmla="*/ 476250 h 2804583"/>
              <a:gd name="connsiteX0" fmla="*/ 14972 w 589908"/>
              <a:gd name="connsiteY0" fmla="*/ 465652 h 2804583"/>
              <a:gd name="connsiteX1" fmla="*/ 585800 w 589908"/>
              <a:gd name="connsiteY1" fmla="*/ 0 h 2804583"/>
              <a:gd name="connsiteX2" fmla="*/ 582084 w 589908"/>
              <a:gd name="connsiteY2" fmla="*/ 2804583 h 2804583"/>
              <a:gd name="connsiteX3" fmla="*/ 0 w 589908"/>
              <a:gd name="connsiteY3" fmla="*/ 476250 h 2804583"/>
            </a:gdLst>
            <a:ahLst/>
            <a:cxnLst>
              <a:cxn ang="0">
                <a:pos x="connsiteX0" y="connsiteY0"/>
              </a:cxn>
              <a:cxn ang="0">
                <a:pos x="connsiteX1" y="connsiteY1"/>
              </a:cxn>
              <a:cxn ang="0">
                <a:pos x="connsiteX2" y="connsiteY2"/>
              </a:cxn>
              <a:cxn ang="0">
                <a:pos x="connsiteX3" y="connsiteY3"/>
              </a:cxn>
            </a:cxnLst>
            <a:rect l="l" t="t" r="r" b="b"/>
            <a:pathLst>
              <a:path w="589908" h="2804583">
                <a:moveTo>
                  <a:pt x="14972" y="465652"/>
                </a:moveTo>
                <a:lnTo>
                  <a:pt x="585800" y="0"/>
                </a:lnTo>
                <a:cubicBezTo>
                  <a:pt x="596383" y="934861"/>
                  <a:pt x="583323" y="1869722"/>
                  <a:pt x="582084" y="2804583"/>
                </a:cubicBezTo>
                <a:lnTo>
                  <a:pt x="0" y="476250"/>
                </a:lnTo>
              </a:path>
            </a:pathLst>
          </a:custGeom>
          <a:gradFill flip="none" rotWithShape="1">
            <a:gsLst>
              <a:gs pos="0">
                <a:srgbClr val="0000FF"/>
              </a:gs>
              <a:gs pos="100000">
                <a:srgbClr val="FFFF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ホームベース 303"/>
          <p:cNvSpPr/>
          <p:nvPr/>
        </p:nvSpPr>
        <p:spPr bwMode="auto">
          <a:xfrm flipH="1">
            <a:off x="5148064" y="5733256"/>
            <a:ext cx="357944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ソフトウェア</a:t>
            </a:r>
            <a:r>
              <a:rPr kumimoji="0" lang="ja-JP" altLang="en-US" sz="1200" dirty="0" smtClean="0">
                <a:solidFill>
                  <a:schemeClr val="bg1"/>
                </a:solidFill>
                <a:ea typeface="HG丸ｺﾞｼｯｸM-PRO" pitchFamily="50" charset="-128"/>
              </a:rPr>
              <a:t>として提供される場合と</a:t>
            </a:r>
          </a:p>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アプライアンスとして提供される場合</a:t>
            </a:r>
          </a:p>
        </p:txBody>
      </p:sp>
      <p:sp>
        <p:nvSpPr>
          <p:cNvPr id="305" name="ホームベース 304"/>
          <p:cNvSpPr/>
          <p:nvPr/>
        </p:nvSpPr>
        <p:spPr bwMode="auto">
          <a:xfrm flipH="1">
            <a:off x="5148064" y="4293096"/>
            <a:ext cx="3579440" cy="6858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200" dirty="0" smtClean="0">
                <a:solidFill>
                  <a:schemeClr val="bg1"/>
                </a:solidFill>
                <a:ea typeface="HG丸ｺﾞｼｯｸM-PRO" pitchFamily="50" charset="-128"/>
              </a:rPr>
              <a:t>ハードディスクなどの不揮発性媒体である</a:t>
            </a:r>
          </a:p>
          <a:p>
            <a:pPr algn="ctr">
              <a:spcBef>
                <a:spcPts val="0"/>
              </a:spcBef>
            </a:pPr>
            <a:r>
              <a:rPr kumimoji="0" lang="ja-JP" altLang="en-US" sz="1200" dirty="0" smtClean="0">
                <a:solidFill>
                  <a:schemeClr val="bg1"/>
                </a:solidFill>
                <a:ea typeface="HG丸ｺﾞｼｯｸM-PRO" pitchFamily="50" charset="-128"/>
              </a:rPr>
              <a:t>二次</a:t>
            </a:r>
            <a:r>
              <a:rPr kumimoji="0" lang="ja-JP" altLang="en-US" sz="1200" dirty="0">
                <a:solidFill>
                  <a:schemeClr val="bg1"/>
                </a:solidFill>
                <a:ea typeface="HG丸ｺﾞｼｯｸM-PRO" pitchFamily="50" charset="-128"/>
              </a:rPr>
              <a:t>記憶</a:t>
            </a:r>
            <a:r>
              <a:rPr kumimoji="0" lang="ja-JP" altLang="ja-JP" sz="1200" dirty="0" smtClean="0">
                <a:solidFill>
                  <a:schemeClr val="bg1"/>
                </a:solidFill>
                <a:ea typeface="HG丸ｺﾞｼｯｸM-PRO" pitchFamily="50" charset="-128"/>
              </a:rPr>
              <a:t>（</a:t>
            </a:r>
            <a:r>
              <a:rPr kumimoji="0" lang="ja-JP" altLang="en-US" sz="1200" dirty="0" smtClean="0">
                <a:solidFill>
                  <a:schemeClr val="bg1"/>
                </a:solidFill>
                <a:ea typeface="HG丸ｺﾞｼｯｸM-PRO" pitchFamily="50" charset="-128"/>
              </a:rPr>
              <a:t>ストレージ）にリアルタイムで</a:t>
            </a:r>
          </a:p>
          <a:p>
            <a:pPr algn="ctr">
              <a:spcBef>
                <a:spcPts val="0"/>
              </a:spcBef>
            </a:pPr>
            <a:r>
              <a:rPr kumimoji="0" lang="ja-JP" altLang="en-US" sz="1200" dirty="0" smtClean="0">
                <a:solidFill>
                  <a:schemeClr val="bg1"/>
                </a:solidFill>
                <a:ea typeface="HG丸ｺﾞｼｯｸM-PRO" pitchFamily="50" charset="-128"/>
              </a:rPr>
              <a:t>データの永続化を行わない</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06" name="ホームベース 305"/>
          <p:cNvSpPr/>
          <p:nvPr/>
        </p:nvSpPr>
        <p:spPr bwMode="auto">
          <a:xfrm flipH="1">
            <a:off x="5148064" y="5013176"/>
            <a:ext cx="3579440" cy="685800"/>
          </a:xfrm>
          <a:prstGeom prst="homePlate">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リセットや電源が切断されても</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algn="ctr">
              <a:spcBef>
                <a:spcPct val="20000"/>
              </a:spcBef>
            </a:pPr>
            <a:r>
              <a:rPr kumimoji="0" lang="ja-JP" altLang="en-US" sz="1200" dirty="0" smtClean="0">
                <a:solidFill>
                  <a:schemeClr val="bg1"/>
                </a:solidFill>
                <a:latin typeface="Arial" charset="0"/>
                <a:ea typeface="HG丸ｺﾞｼｯｸM-PRO" pitchFamily="50" charset="-128"/>
              </a:rPr>
              <a:t>ログとスナップショットからデータを</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復元</a:t>
            </a:r>
          </a:p>
        </p:txBody>
      </p:sp>
      <p:sp>
        <p:nvSpPr>
          <p:cNvPr id="26" name="角丸四角形 25"/>
          <p:cNvSpPr/>
          <p:nvPr/>
        </p:nvSpPr>
        <p:spPr bwMode="auto">
          <a:xfrm>
            <a:off x="1547664" y="1268760"/>
            <a:ext cx="3024336" cy="2808312"/>
          </a:xfrm>
          <a:prstGeom prst="roundRect">
            <a:avLst>
              <a:gd name="adj" fmla="val 3914"/>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インメモリー・データベース</a:t>
            </a:r>
            <a:endParaRPr kumimoji="1" lang="ja-JP" altLang="en-US" dirty="0"/>
          </a:p>
        </p:txBody>
      </p:sp>
      <p:pic>
        <p:nvPicPr>
          <p:cNvPr id="6" name="Picture 117" descr="MCj04316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1106432" cy="10844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図形グループ 3"/>
          <p:cNvGrpSpPr/>
          <p:nvPr/>
        </p:nvGrpSpPr>
        <p:grpSpPr>
          <a:xfrm>
            <a:off x="1802458" y="2780928"/>
            <a:ext cx="2448272" cy="1152128"/>
            <a:chOff x="2090490" y="3573016"/>
            <a:chExt cx="2448272" cy="1152128"/>
          </a:xfrm>
        </p:grpSpPr>
        <p:sp>
          <p:nvSpPr>
            <p:cNvPr id="34" name="正方形/長方形 33"/>
            <p:cNvSpPr/>
            <p:nvPr/>
          </p:nvSpPr>
          <p:spPr bwMode="auto">
            <a:xfrm>
              <a:off x="209049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正方形/長方形 34"/>
            <p:cNvSpPr/>
            <p:nvPr/>
          </p:nvSpPr>
          <p:spPr bwMode="auto">
            <a:xfrm>
              <a:off x="223450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正方形/長方形 35"/>
            <p:cNvSpPr/>
            <p:nvPr/>
          </p:nvSpPr>
          <p:spPr bwMode="auto">
            <a:xfrm>
              <a:off x="237852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252253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266655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281057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bwMode="auto">
            <a:xfrm>
              <a:off x="295458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正方形/長方形 40"/>
            <p:cNvSpPr/>
            <p:nvPr/>
          </p:nvSpPr>
          <p:spPr bwMode="auto">
            <a:xfrm>
              <a:off x="309860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正方形/長方形 41"/>
            <p:cNvSpPr/>
            <p:nvPr/>
          </p:nvSpPr>
          <p:spPr bwMode="auto">
            <a:xfrm>
              <a:off x="324261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338663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正方形/長方形 43"/>
            <p:cNvSpPr/>
            <p:nvPr/>
          </p:nvSpPr>
          <p:spPr bwMode="auto">
            <a:xfrm>
              <a:off x="353065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正方形/長方形 44"/>
            <p:cNvSpPr/>
            <p:nvPr/>
          </p:nvSpPr>
          <p:spPr bwMode="auto">
            <a:xfrm>
              <a:off x="367466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正方形/長方形 45"/>
            <p:cNvSpPr/>
            <p:nvPr/>
          </p:nvSpPr>
          <p:spPr bwMode="auto">
            <a:xfrm>
              <a:off x="381868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正方形/長方形 46"/>
            <p:cNvSpPr/>
            <p:nvPr/>
          </p:nvSpPr>
          <p:spPr bwMode="auto">
            <a:xfrm>
              <a:off x="396269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正方形/長方形 47"/>
            <p:cNvSpPr/>
            <p:nvPr/>
          </p:nvSpPr>
          <p:spPr bwMode="auto">
            <a:xfrm>
              <a:off x="410671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正方形/長方形 48"/>
            <p:cNvSpPr/>
            <p:nvPr/>
          </p:nvSpPr>
          <p:spPr bwMode="auto">
            <a:xfrm>
              <a:off x="425073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正方形/長方形 49"/>
            <p:cNvSpPr/>
            <p:nvPr/>
          </p:nvSpPr>
          <p:spPr bwMode="auto">
            <a:xfrm>
              <a:off x="439474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209049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223450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237852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52253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266655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281057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295458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309860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324261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正方形/長方形 74"/>
            <p:cNvSpPr/>
            <p:nvPr/>
          </p:nvSpPr>
          <p:spPr bwMode="auto">
            <a:xfrm>
              <a:off x="338663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 name="正方形/長方形 75"/>
            <p:cNvSpPr/>
            <p:nvPr/>
          </p:nvSpPr>
          <p:spPr bwMode="auto">
            <a:xfrm>
              <a:off x="353065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367466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381868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396269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正方形/長方形 79"/>
            <p:cNvSpPr/>
            <p:nvPr/>
          </p:nvSpPr>
          <p:spPr bwMode="auto">
            <a:xfrm>
              <a:off x="410671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1" name="正方形/長方形 80"/>
            <p:cNvSpPr/>
            <p:nvPr/>
          </p:nvSpPr>
          <p:spPr bwMode="auto">
            <a:xfrm>
              <a:off x="425073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439474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209049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223450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237852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252253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266655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281057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295458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309860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324261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338663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353065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67466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81868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96269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410671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425073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439474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209049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223450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237852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252253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266655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281057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295458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309860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324261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338663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353065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367466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381868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96269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410671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425073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439474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正方形/長方形 161"/>
            <p:cNvSpPr/>
            <p:nvPr/>
          </p:nvSpPr>
          <p:spPr bwMode="auto">
            <a:xfrm>
              <a:off x="209049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正方形/長方形 162"/>
            <p:cNvSpPr/>
            <p:nvPr/>
          </p:nvSpPr>
          <p:spPr bwMode="auto">
            <a:xfrm>
              <a:off x="223450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237852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252253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266655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281057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295458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309860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324261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338663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353065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367466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381868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396269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410671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425073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439474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209049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223450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237852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252253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266655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281057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295458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09860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24261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338663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353065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367466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381868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396269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10671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425073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439474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209049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223450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237852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252253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266655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281057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295458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09860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24261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38663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53065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367466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381868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396269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10671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25073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39474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8" name="正方形/長方形 257"/>
            <p:cNvSpPr/>
            <p:nvPr/>
          </p:nvSpPr>
          <p:spPr bwMode="auto">
            <a:xfrm>
              <a:off x="209049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9" name="正方形/長方形 258"/>
            <p:cNvSpPr/>
            <p:nvPr/>
          </p:nvSpPr>
          <p:spPr bwMode="auto">
            <a:xfrm>
              <a:off x="223450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0" name="正方形/長方形 259"/>
            <p:cNvSpPr/>
            <p:nvPr/>
          </p:nvSpPr>
          <p:spPr bwMode="auto">
            <a:xfrm>
              <a:off x="237852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1" name="正方形/長方形 260"/>
            <p:cNvSpPr/>
            <p:nvPr/>
          </p:nvSpPr>
          <p:spPr bwMode="auto">
            <a:xfrm>
              <a:off x="252253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2" name="正方形/長方形 261"/>
            <p:cNvSpPr/>
            <p:nvPr/>
          </p:nvSpPr>
          <p:spPr bwMode="auto">
            <a:xfrm>
              <a:off x="266655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3" name="正方形/長方形 262"/>
            <p:cNvSpPr/>
            <p:nvPr/>
          </p:nvSpPr>
          <p:spPr bwMode="auto">
            <a:xfrm>
              <a:off x="281057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4" name="正方形/長方形 263"/>
            <p:cNvSpPr/>
            <p:nvPr/>
          </p:nvSpPr>
          <p:spPr bwMode="auto">
            <a:xfrm>
              <a:off x="295458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5" name="正方形/長方形 264"/>
            <p:cNvSpPr/>
            <p:nvPr/>
          </p:nvSpPr>
          <p:spPr bwMode="auto">
            <a:xfrm>
              <a:off x="309860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6" name="正方形/長方形 265"/>
            <p:cNvSpPr/>
            <p:nvPr/>
          </p:nvSpPr>
          <p:spPr bwMode="auto">
            <a:xfrm>
              <a:off x="324261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7" name="正方形/長方形 266"/>
            <p:cNvSpPr/>
            <p:nvPr/>
          </p:nvSpPr>
          <p:spPr bwMode="auto">
            <a:xfrm>
              <a:off x="338663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8" name="正方形/長方形 267"/>
            <p:cNvSpPr/>
            <p:nvPr/>
          </p:nvSpPr>
          <p:spPr bwMode="auto">
            <a:xfrm>
              <a:off x="353065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9" name="正方形/長方形 268"/>
            <p:cNvSpPr/>
            <p:nvPr/>
          </p:nvSpPr>
          <p:spPr bwMode="auto">
            <a:xfrm>
              <a:off x="367466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0" name="正方形/長方形 269"/>
            <p:cNvSpPr/>
            <p:nvPr/>
          </p:nvSpPr>
          <p:spPr bwMode="auto">
            <a:xfrm>
              <a:off x="381868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1" name="正方形/長方形 270"/>
            <p:cNvSpPr/>
            <p:nvPr/>
          </p:nvSpPr>
          <p:spPr bwMode="auto">
            <a:xfrm>
              <a:off x="396269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2" name="正方形/長方形 271"/>
            <p:cNvSpPr/>
            <p:nvPr/>
          </p:nvSpPr>
          <p:spPr bwMode="auto">
            <a:xfrm>
              <a:off x="410671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3" name="正方形/長方形 272"/>
            <p:cNvSpPr/>
            <p:nvPr/>
          </p:nvSpPr>
          <p:spPr bwMode="auto">
            <a:xfrm>
              <a:off x="425073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4" name="正方形/長方形 273"/>
            <p:cNvSpPr/>
            <p:nvPr/>
          </p:nvSpPr>
          <p:spPr bwMode="auto">
            <a:xfrm>
              <a:off x="439474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91" name="角丸四角形 290"/>
          <p:cNvSpPr/>
          <p:nvPr/>
        </p:nvSpPr>
        <p:spPr bwMode="auto">
          <a:xfrm>
            <a:off x="1763688" y="2060848"/>
            <a:ext cx="2520280" cy="648072"/>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2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92" name="テキスト ボックス 291"/>
          <p:cNvSpPr txBox="1"/>
          <p:nvPr/>
        </p:nvSpPr>
        <p:spPr>
          <a:xfrm>
            <a:off x="1763688" y="1484784"/>
            <a:ext cx="2477887" cy="369332"/>
          </a:xfrm>
          <a:prstGeom prst="rect">
            <a:avLst/>
          </a:prstGeom>
          <a:noFill/>
        </p:spPr>
        <p:txBody>
          <a:bodyPr wrap="none" rtlCol="0">
            <a:spAutoFit/>
          </a:bodyPr>
          <a:lstStyle/>
          <a:p>
            <a:pPr algn="ctr"/>
            <a:r>
              <a:rPr lang="ja-JP" altLang="en-US" dirty="0" smtClean="0">
                <a:solidFill>
                  <a:srgbClr val="0000FF"/>
                </a:solidFill>
              </a:rPr>
              <a:t>揮発性メモリー</a:t>
            </a:r>
            <a:r>
              <a:rPr lang="en-US" altLang="ja-JP" dirty="0" smtClean="0">
                <a:solidFill>
                  <a:srgbClr val="0000FF"/>
                </a:solidFill>
              </a:rPr>
              <a:t>(DRAM)</a:t>
            </a:r>
            <a:endParaRPr kumimoji="1" lang="ja-JP" altLang="en-US" dirty="0">
              <a:solidFill>
                <a:srgbClr val="0000FF"/>
              </a:solidFill>
            </a:endParaRPr>
          </a:p>
        </p:txBody>
      </p:sp>
      <p:cxnSp>
        <p:nvCxnSpPr>
          <p:cNvPr id="15" name="曲線コネクタ 14"/>
          <p:cNvCxnSpPr>
            <a:endCxn id="26" idx="3"/>
          </p:cNvCxnSpPr>
          <p:nvPr/>
        </p:nvCxnSpPr>
        <p:spPr bwMode="auto">
          <a:xfrm flipV="1">
            <a:off x="4572000" y="2672916"/>
            <a:ext cx="12700" cy="3132348"/>
          </a:xfrm>
          <a:prstGeom prst="curvedConnector3">
            <a:avLst>
              <a:gd name="adj1" fmla="val 3633323"/>
            </a:avLst>
          </a:prstGeom>
          <a:solidFill>
            <a:schemeClr val="bg1"/>
          </a:solidFill>
          <a:ln w="38100" cap="flat" cmpd="sng" algn="ctr">
            <a:solidFill>
              <a:srgbClr val="FF0000"/>
            </a:solidFill>
            <a:prstDash val="sysDash"/>
            <a:round/>
            <a:headEnd type="none" w="med" len="med"/>
            <a:tailEnd type="triangle"/>
          </a:ln>
          <a:effectLst/>
        </p:spPr>
      </p:cxnSp>
      <p:cxnSp>
        <p:nvCxnSpPr>
          <p:cNvPr id="295" name="曲線コネクタ 294"/>
          <p:cNvCxnSpPr>
            <a:endCxn id="26" idx="1"/>
          </p:cNvCxnSpPr>
          <p:nvPr/>
        </p:nvCxnSpPr>
        <p:spPr bwMode="auto">
          <a:xfrm rot="10800000">
            <a:off x="1547664" y="2672916"/>
            <a:ext cx="12700" cy="3132348"/>
          </a:xfrm>
          <a:prstGeom prst="curvedConnector3">
            <a:avLst>
              <a:gd name="adj1" fmla="val 3883331"/>
            </a:avLst>
          </a:prstGeom>
          <a:solidFill>
            <a:schemeClr val="bg1"/>
          </a:solidFill>
          <a:ln w="38100" cap="flat" cmpd="sng" algn="ctr">
            <a:solidFill>
              <a:srgbClr val="FF0000"/>
            </a:solidFill>
            <a:prstDash val="sysDash"/>
            <a:round/>
            <a:headEnd type="none" w="med" len="med"/>
            <a:tailEnd type="triangle"/>
          </a:ln>
          <a:effectLst/>
        </p:spPr>
      </p:cxnSp>
      <p:grpSp>
        <p:nvGrpSpPr>
          <p:cNvPr id="323" name="図形グループ 322"/>
          <p:cNvGrpSpPr/>
          <p:nvPr/>
        </p:nvGrpSpPr>
        <p:grpSpPr>
          <a:xfrm>
            <a:off x="1547664" y="4077072"/>
            <a:ext cx="3024337" cy="2376264"/>
            <a:chOff x="1547664" y="4077072"/>
            <a:chExt cx="3024337" cy="2376264"/>
          </a:xfrm>
        </p:grpSpPr>
        <p:sp>
          <p:nvSpPr>
            <p:cNvPr id="3" name="フローチャート: 磁気ディスク 2"/>
            <p:cNvSpPr/>
            <p:nvPr/>
          </p:nvSpPr>
          <p:spPr bwMode="auto">
            <a:xfrm>
              <a:off x="3203849" y="5445224"/>
              <a:ext cx="1368152" cy="1008112"/>
            </a:xfrm>
            <a:prstGeom prst="flowChartMagneticDisk">
              <a:avLst/>
            </a:prstGeom>
            <a:gradFill>
              <a:gsLst>
                <a:gs pos="0">
                  <a:srgbClr val="CCFF99"/>
                </a:gs>
                <a:gs pos="43000">
                  <a:srgbClr val="C4E59F"/>
                </a:gs>
                <a:gs pos="100000">
                  <a:srgbClr val="CCFFCC"/>
                </a:gs>
              </a:gsLst>
            </a:gradFill>
            <a:ln>
              <a:solidFill>
                <a:srgbClr val="008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スナップ</a:t>
              </a: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ショット</a:t>
              </a:r>
            </a:p>
          </p:txBody>
        </p:sp>
        <p:sp>
          <p:nvSpPr>
            <p:cNvPr id="293" name="フローチャート: 磁気ディスク 292"/>
            <p:cNvSpPr/>
            <p:nvPr/>
          </p:nvSpPr>
          <p:spPr bwMode="auto">
            <a:xfrm>
              <a:off x="1547665" y="5445224"/>
              <a:ext cx="1368152" cy="100811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39700">
                      <a:schemeClr val="accent2">
                        <a:satMod val="175000"/>
                        <a:alpha val="40000"/>
                      </a:schemeClr>
                    </a:glow>
                  </a:effectLst>
                  <a:latin typeface="Arial" charset="0"/>
                  <a:ea typeface="HG丸ｺﾞｼｯｸM-PRO" pitchFamily="50" charset="-128"/>
                </a:rPr>
                <a:t>ログ</a:t>
              </a:r>
            </a:p>
          </p:txBody>
        </p:sp>
        <p:cxnSp>
          <p:nvCxnSpPr>
            <p:cNvPr id="7" name="直線矢印コネクタ 6"/>
            <p:cNvCxnSpPr>
              <a:stCxn id="26" idx="2"/>
              <a:endCxn id="293" idx="1"/>
            </p:cNvCxnSpPr>
            <p:nvPr/>
          </p:nvCxnSpPr>
          <p:spPr bwMode="auto">
            <a:xfrm flipH="1">
              <a:off x="2231741" y="4077072"/>
              <a:ext cx="828091" cy="1368152"/>
            </a:xfrm>
            <a:prstGeom prst="straightConnector1">
              <a:avLst/>
            </a:prstGeom>
            <a:solidFill>
              <a:schemeClr val="bg1"/>
            </a:solidFill>
            <a:ln w="76200" cap="flat" cmpd="sng" algn="ctr">
              <a:solidFill>
                <a:srgbClr val="0000FF"/>
              </a:solidFill>
              <a:prstDash val="solid"/>
              <a:round/>
              <a:headEnd type="none" w="med" len="med"/>
              <a:tailEnd type="triangle"/>
            </a:ln>
            <a:effectLst/>
          </p:spPr>
        </p:cxnSp>
        <p:cxnSp>
          <p:nvCxnSpPr>
            <p:cNvPr id="294" name="直線矢印コネクタ 293"/>
            <p:cNvCxnSpPr>
              <a:stCxn id="26" idx="2"/>
              <a:endCxn id="3" idx="1"/>
            </p:cNvCxnSpPr>
            <p:nvPr/>
          </p:nvCxnSpPr>
          <p:spPr bwMode="auto">
            <a:xfrm>
              <a:off x="3059832" y="4077072"/>
              <a:ext cx="828093" cy="1368152"/>
            </a:xfrm>
            <a:prstGeom prst="straightConnector1">
              <a:avLst/>
            </a:prstGeom>
            <a:solidFill>
              <a:schemeClr val="bg1"/>
            </a:solidFill>
            <a:ln w="76200" cap="flat" cmpd="sng" algn="ctr">
              <a:solidFill>
                <a:srgbClr val="008000"/>
              </a:solidFill>
              <a:prstDash val="solid"/>
              <a:round/>
              <a:headEnd type="none" w="med" len="med"/>
              <a:tailEnd type="triangle"/>
            </a:ln>
            <a:effectLst/>
          </p:spPr>
        </p:cxnSp>
        <p:sp>
          <p:nvSpPr>
            <p:cNvPr id="28" name="テキスト ボックス 27"/>
            <p:cNvSpPr txBox="1"/>
            <p:nvPr/>
          </p:nvSpPr>
          <p:spPr>
            <a:xfrm>
              <a:off x="1547664" y="4509120"/>
              <a:ext cx="1031051" cy="307777"/>
            </a:xfrm>
            <a:prstGeom prst="rect">
              <a:avLst/>
            </a:prstGeom>
            <a:noFill/>
          </p:spPr>
          <p:txBody>
            <a:bodyPr wrap="none" rtlCol="0">
              <a:spAutoFit/>
            </a:bodyPr>
            <a:lstStyle/>
            <a:p>
              <a:r>
                <a:rPr kumimoji="1" lang="ja-JP" altLang="en-US" sz="1400" dirty="0" smtClean="0">
                  <a:solidFill>
                    <a:srgbClr val="0000FF"/>
                  </a:solidFill>
                </a:rPr>
                <a:t>データ更新</a:t>
              </a:r>
              <a:endParaRPr kumimoji="1" lang="ja-JP" altLang="en-US" sz="1400" dirty="0">
                <a:solidFill>
                  <a:srgbClr val="0000FF"/>
                </a:solidFill>
              </a:endParaRPr>
            </a:p>
          </p:txBody>
        </p:sp>
        <p:sp>
          <p:nvSpPr>
            <p:cNvPr id="300" name="テキスト ボックス 299"/>
            <p:cNvSpPr txBox="1"/>
            <p:nvPr/>
          </p:nvSpPr>
          <p:spPr>
            <a:xfrm>
              <a:off x="3664496" y="4365104"/>
              <a:ext cx="902811" cy="738664"/>
            </a:xfrm>
            <a:prstGeom prst="rect">
              <a:avLst/>
            </a:prstGeom>
            <a:noFill/>
          </p:spPr>
          <p:txBody>
            <a:bodyPr wrap="none" rtlCol="0">
              <a:spAutoFit/>
            </a:bodyPr>
            <a:lstStyle/>
            <a:p>
              <a:pPr algn="r"/>
              <a:r>
                <a:rPr kumimoji="1" lang="ja-JP" altLang="en-US" sz="1400" dirty="0" smtClean="0">
                  <a:solidFill>
                    <a:srgbClr val="008000"/>
                  </a:solidFill>
                </a:rPr>
                <a:t>定期的</a:t>
              </a:r>
              <a:endParaRPr kumimoji="1" lang="en-US" altLang="ja-JP" sz="1400" dirty="0" smtClean="0">
                <a:solidFill>
                  <a:srgbClr val="008000"/>
                </a:solidFill>
              </a:endParaRPr>
            </a:p>
            <a:p>
              <a:pPr algn="r"/>
              <a:r>
                <a:rPr kumimoji="1" lang="ja-JP" altLang="en-US" sz="1400" dirty="0" smtClean="0">
                  <a:solidFill>
                    <a:srgbClr val="008000"/>
                  </a:solidFill>
                </a:rPr>
                <a:t>セーフ</a:t>
              </a:r>
              <a:endParaRPr kumimoji="1" lang="en-US" altLang="ja-JP" sz="1400" dirty="0" smtClean="0">
                <a:solidFill>
                  <a:srgbClr val="008000"/>
                </a:solidFill>
              </a:endParaRPr>
            </a:p>
            <a:p>
              <a:pPr algn="r"/>
              <a:r>
                <a:rPr kumimoji="1" lang="ja-JP" altLang="en-US" sz="1400" dirty="0" smtClean="0">
                  <a:solidFill>
                    <a:srgbClr val="008000"/>
                  </a:solidFill>
                </a:rPr>
                <a:t>ポイント</a:t>
              </a:r>
              <a:endParaRPr kumimoji="1" lang="ja-JP" altLang="en-US" sz="1400" dirty="0">
                <a:solidFill>
                  <a:srgbClr val="008000"/>
                </a:solidFill>
              </a:endParaRPr>
            </a:p>
          </p:txBody>
        </p:sp>
      </p:grpSp>
      <p:grpSp>
        <p:nvGrpSpPr>
          <p:cNvPr id="322" name="図形グループ 321"/>
          <p:cNvGrpSpPr/>
          <p:nvPr/>
        </p:nvGrpSpPr>
        <p:grpSpPr>
          <a:xfrm>
            <a:off x="5220071" y="1268760"/>
            <a:ext cx="3528393" cy="2808312"/>
            <a:chOff x="5076055" y="1268760"/>
            <a:chExt cx="3528393" cy="2808312"/>
          </a:xfrm>
        </p:grpSpPr>
        <p:sp>
          <p:nvSpPr>
            <p:cNvPr id="313" name="角丸四角形 312"/>
            <p:cNvSpPr/>
            <p:nvPr/>
          </p:nvSpPr>
          <p:spPr bwMode="auto">
            <a:xfrm>
              <a:off x="5076055" y="1268760"/>
              <a:ext cx="3528392" cy="2808312"/>
            </a:xfrm>
            <a:prstGeom prst="roundRect">
              <a:avLst>
                <a:gd name="adj" fmla="val 3914"/>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5076055" y="2924944"/>
              <a:ext cx="3528392" cy="923330"/>
            </a:xfrm>
            <a:prstGeom prst="rect">
              <a:avLst/>
            </a:prstGeom>
            <a:noFill/>
          </p:spPr>
          <p:txBody>
            <a:bodyPr wrap="square" rtlCol="0">
              <a:spAutoFit/>
            </a:bodyPr>
            <a:lstStyle/>
            <a:p>
              <a:pPr algn="ctr"/>
              <a:r>
                <a:rPr kumimoji="1" lang="en-US" altLang="ja-JP" sz="1800" dirty="0" smtClean="0">
                  <a:solidFill>
                    <a:srgbClr val="FFFFFF"/>
                  </a:solidFill>
                  <a:effectLst>
                    <a:glow rad="139700">
                      <a:schemeClr val="accent2">
                        <a:satMod val="175000"/>
                        <a:alpha val="40000"/>
                      </a:schemeClr>
                    </a:glow>
                  </a:effectLst>
                </a:rPr>
                <a:t> SAP HANA, IBM </a:t>
              </a:r>
              <a:r>
                <a:rPr kumimoji="1" lang="en-US" altLang="ja-JP" sz="1800" dirty="0" err="1" smtClean="0">
                  <a:solidFill>
                    <a:srgbClr val="FFFFFF"/>
                  </a:solidFill>
                  <a:effectLst>
                    <a:glow rad="139700">
                      <a:schemeClr val="accent2">
                        <a:satMod val="175000"/>
                        <a:alpha val="40000"/>
                      </a:schemeClr>
                    </a:glow>
                  </a:effectLst>
                </a:rPr>
                <a:t>solidDB</a:t>
              </a:r>
              <a:endParaRPr kumimoji="1" lang="ja-JP" altLang="en-US" sz="1800" dirty="0" smtClean="0">
                <a:solidFill>
                  <a:srgbClr val="FFFFFF"/>
                </a:solidFill>
                <a:effectLst>
                  <a:glow rad="139700">
                    <a:schemeClr val="accent2">
                      <a:satMod val="175000"/>
                      <a:alpha val="40000"/>
                    </a:schemeClr>
                  </a:glow>
                </a:effectLst>
              </a:endParaRPr>
            </a:p>
            <a:p>
              <a:pPr algn="ctr"/>
              <a:r>
                <a:rPr kumimoji="1" lang="en-US" altLang="ja-JP" sz="1800" dirty="0" smtClean="0">
                  <a:solidFill>
                    <a:srgbClr val="FFFFFF"/>
                  </a:solidFill>
                  <a:effectLst>
                    <a:glow rad="139700">
                      <a:schemeClr val="accent2">
                        <a:satMod val="175000"/>
                        <a:alpha val="40000"/>
                      </a:schemeClr>
                    </a:glow>
                  </a:effectLst>
                </a:rPr>
                <a:t>Oracle </a:t>
              </a:r>
              <a:r>
                <a:rPr kumimoji="1" lang="en-US" altLang="ja-JP" sz="1800" dirty="0" err="1" smtClean="0">
                  <a:solidFill>
                    <a:srgbClr val="FFFFFF"/>
                  </a:solidFill>
                  <a:effectLst>
                    <a:glow rad="139700">
                      <a:schemeClr val="accent2">
                        <a:satMod val="175000"/>
                        <a:alpha val="40000"/>
                      </a:schemeClr>
                    </a:glow>
                  </a:effectLst>
                </a:rPr>
                <a:t>TimeTen</a:t>
              </a:r>
              <a:r>
                <a:rPr kumimoji="1" lang="en-US" altLang="ja-JP" sz="1800" dirty="0" smtClean="0">
                  <a:solidFill>
                    <a:srgbClr val="FFFFFF"/>
                  </a:solidFill>
                  <a:effectLst>
                    <a:glow rad="139700">
                      <a:schemeClr val="accent2">
                        <a:satMod val="175000"/>
                        <a:alpha val="40000"/>
                      </a:schemeClr>
                    </a:glow>
                  </a:effectLst>
                </a:rPr>
                <a:t>, </a:t>
              </a:r>
              <a:r>
                <a:rPr kumimoji="1" lang="en-US" altLang="ja-JP" sz="1800" dirty="0" err="1" smtClean="0">
                  <a:solidFill>
                    <a:srgbClr val="FFFFFF"/>
                  </a:solidFill>
                  <a:effectLst>
                    <a:glow rad="139700">
                      <a:schemeClr val="accent2">
                        <a:satMod val="175000"/>
                        <a:alpha val="40000"/>
                      </a:schemeClr>
                    </a:glow>
                  </a:effectLst>
                </a:rPr>
                <a:t>Altibase</a:t>
              </a:r>
              <a:endParaRPr kumimoji="1" lang="en-US" altLang="ja-JP" sz="1800" dirty="0" smtClean="0">
                <a:solidFill>
                  <a:srgbClr val="FFFFFF"/>
                </a:solidFill>
                <a:effectLst>
                  <a:glow rad="139700">
                    <a:schemeClr val="accent2">
                      <a:satMod val="175000"/>
                      <a:alpha val="40000"/>
                    </a:schemeClr>
                  </a:glow>
                </a:effectLst>
              </a:endParaRPr>
            </a:p>
            <a:p>
              <a:pPr algn="ctr"/>
              <a:r>
                <a:rPr kumimoji="1" lang="ja-JP" altLang="en-US" sz="1800" dirty="0" smtClean="0">
                  <a:solidFill>
                    <a:srgbClr val="FFFFFF"/>
                  </a:solidFill>
                  <a:effectLst>
                    <a:glow rad="139700">
                      <a:schemeClr val="accent2">
                        <a:satMod val="175000"/>
                        <a:alpha val="40000"/>
                      </a:schemeClr>
                    </a:glow>
                  </a:effectLst>
                </a:rPr>
                <a:t>・・・</a:t>
              </a:r>
              <a:r>
                <a:rPr kumimoji="1" lang="en-US" altLang="ja-JP" sz="1800" dirty="0" smtClean="0">
                  <a:solidFill>
                    <a:srgbClr val="FFFFFF"/>
                  </a:solidFill>
                  <a:effectLst>
                    <a:glow rad="139700">
                      <a:schemeClr val="accent2">
                        <a:satMod val="175000"/>
                        <a:alpha val="40000"/>
                      </a:schemeClr>
                    </a:glow>
                  </a:effectLst>
                </a:rPr>
                <a:t> </a:t>
              </a:r>
              <a:endParaRPr kumimoji="1" lang="ja-JP" altLang="en-US" sz="1800" dirty="0" smtClean="0">
                <a:solidFill>
                  <a:srgbClr val="FFFFFF"/>
                </a:solidFill>
                <a:effectLst>
                  <a:glow rad="139700">
                    <a:schemeClr val="accent2">
                      <a:satMod val="175000"/>
                      <a:alpha val="40000"/>
                    </a:schemeClr>
                  </a:glow>
                </a:effectLst>
              </a:endParaRPr>
            </a:p>
          </p:txBody>
        </p:sp>
        <p:sp>
          <p:nvSpPr>
            <p:cNvPr id="307" name="テキスト ボックス 306"/>
            <p:cNvSpPr txBox="1"/>
            <p:nvPr/>
          </p:nvSpPr>
          <p:spPr>
            <a:xfrm>
              <a:off x="5076056" y="1628800"/>
              <a:ext cx="3528392" cy="923330"/>
            </a:xfrm>
            <a:prstGeom prst="rect">
              <a:avLst/>
            </a:prstGeom>
            <a:noFill/>
          </p:spPr>
          <p:txBody>
            <a:bodyPr wrap="square" rtlCol="0">
              <a:spAutoFit/>
            </a:bodyPr>
            <a:lstStyle/>
            <a:p>
              <a:pPr algn="ctr"/>
              <a:r>
                <a:rPr kumimoji="1" lang="en-US" altLang="ja-JP" sz="1800" dirty="0" smtClean="0">
                  <a:solidFill>
                    <a:srgbClr val="FFFFFF"/>
                  </a:solidFill>
                  <a:effectLst>
                    <a:glow rad="139700">
                      <a:schemeClr val="accent2">
                        <a:satMod val="175000"/>
                        <a:alpha val="40000"/>
                      </a:schemeClr>
                    </a:glow>
                  </a:effectLst>
                </a:rPr>
                <a:t>DRAM</a:t>
              </a:r>
              <a:r>
                <a:rPr kumimoji="1" lang="ja-JP" altLang="en-US" sz="1800" dirty="0" smtClean="0">
                  <a:solidFill>
                    <a:srgbClr val="FFFFFF"/>
                  </a:solidFill>
                  <a:effectLst>
                    <a:glow rad="139700">
                      <a:schemeClr val="accent2">
                        <a:satMod val="175000"/>
                        <a:alpha val="40000"/>
                      </a:schemeClr>
                    </a:glow>
                  </a:effectLst>
                </a:rPr>
                <a:t>などの揮発性メモリーの</a:t>
              </a:r>
            </a:p>
            <a:p>
              <a:pPr algn="ctr"/>
              <a:r>
                <a:rPr kumimoji="1" lang="ja-JP" altLang="en-US" sz="1800" dirty="0" smtClean="0">
                  <a:solidFill>
                    <a:srgbClr val="FFFFFF"/>
                  </a:solidFill>
                  <a:effectLst>
                    <a:glow rad="139700">
                      <a:schemeClr val="accent2">
                        <a:satMod val="175000"/>
                        <a:alpha val="40000"/>
                      </a:schemeClr>
                    </a:glow>
                  </a:effectLst>
                </a:rPr>
                <a:t>一次記憶</a:t>
              </a:r>
              <a:r>
                <a:rPr lang="ja-JP" altLang="ja-JP" sz="1800" dirty="0" smtClean="0">
                  <a:solidFill>
                    <a:srgbClr val="FFFFFF"/>
                  </a:solidFill>
                  <a:effectLst>
                    <a:glow rad="139700">
                      <a:schemeClr val="accent2">
                        <a:satMod val="175000"/>
                        <a:alpha val="40000"/>
                      </a:schemeClr>
                    </a:glow>
                  </a:effectLst>
                </a:rPr>
                <a:t>（</a:t>
              </a:r>
              <a:r>
                <a:rPr lang="ja-JP" altLang="en-US" sz="1800" dirty="0" smtClean="0">
                  <a:solidFill>
                    <a:srgbClr val="FFFFFF"/>
                  </a:solidFill>
                  <a:effectLst>
                    <a:glow rad="139700">
                      <a:schemeClr val="accent2">
                        <a:satMod val="175000"/>
                        <a:alpha val="40000"/>
                      </a:schemeClr>
                    </a:glow>
                  </a:effectLst>
                </a:rPr>
                <a:t>主記憶装置）に</a:t>
              </a:r>
              <a:endParaRPr lang="en-US" altLang="ja-JP" sz="1800" dirty="0" smtClean="0">
                <a:solidFill>
                  <a:srgbClr val="FFFFFF"/>
                </a:solidFill>
                <a:effectLst>
                  <a:glow rad="139700">
                    <a:schemeClr val="accent2">
                      <a:satMod val="175000"/>
                      <a:alpha val="40000"/>
                    </a:schemeClr>
                  </a:glow>
                </a:effectLst>
              </a:endParaRPr>
            </a:p>
            <a:p>
              <a:pPr algn="ctr"/>
              <a:r>
                <a:rPr lang="ja-JP" altLang="en-US" sz="1800" dirty="0" smtClean="0">
                  <a:solidFill>
                    <a:srgbClr val="FFFFFF"/>
                  </a:solidFill>
                  <a:effectLst>
                    <a:glow rad="139700">
                      <a:schemeClr val="accent2">
                        <a:satMod val="175000"/>
                        <a:alpha val="40000"/>
                      </a:schemeClr>
                    </a:glow>
                  </a:effectLst>
                </a:rPr>
                <a:t>データを保持・処理</a:t>
              </a:r>
              <a:endParaRPr kumimoji="1" lang="ja-JP" altLang="en-US" sz="1800" dirty="0">
                <a:solidFill>
                  <a:srgbClr val="FFFFFF"/>
                </a:solidFill>
                <a:effectLst>
                  <a:glow rad="139700">
                    <a:schemeClr val="accent2">
                      <a:satMod val="175000"/>
                      <a:alpha val="40000"/>
                    </a:schemeClr>
                  </a:glow>
                </a:effectLst>
              </a:endParaRPr>
            </a:p>
          </p:txBody>
        </p:sp>
      </p:grpSp>
      <p:sp>
        <p:nvSpPr>
          <p:cNvPr id="325" name="テキスト ボックス 324"/>
          <p:cNvSpPr txBox="1"/>
          <p:nvPr/>
        </p:nvSpPr>
        <p:spPr>
          <a:xfrm>
            <a:off x="2248674" y="2996952"/>
            <a:ext cx="1563248" cy="707886"/>
          </a:xfrm>
          <a:prstGeom prst="rect">
            <a:avLst/>
          </a:prstGeom>
          <a:noFill/>
        </p:spPr>
        <p:txBody>
          <a:bodyPr wrap="none" rtlCol="0">
            <a:spAutoFit/>
          </a:bodyPr>
          <a:lstStyle/>
          <a:p>
            <a:pPr algn="ctr"/>
            <a:r>
              <a:rPr kumimoji="1" lang="ja-JP" altLang="en-US" sz="4000" dirty="0" smtClean="0">
                <a:solidFill>
                  <a:schemeClr val="bg1"/>
                </a:solidFill>
                <a:effectLst>
                  <a:glow rad="228600">
                    <a:schemeClr val="accent2">
                      <a:satMod val="175000"/>
                      <a:alpha val="40000"/>
                    </a:schemeClr>
                  </a:glow>
                </a:effectLst>
              </a:rPr>
              <a:t>データ</a:t>
            </a:r>
            <a:endParaRPr kumimoji="1" lang="ja-JP" altLang="en-US" sz="40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252273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ppt_x</p:attrName>
                                        </p:attrNameLst>
                                      </p:cBhvr>
                                      <p:tavLst>
                                        <p:tav tm="0">
                                          <p:val>
                                            <p:strVal val="#ppt_x-#ppt_w*1.125000"/>
                                          </p:val>
                                        </p:tav>
                                        <p:tav tm="100000">
                                          <p:val>
                                            <p:strVal val="#ppt_x"/>
                                          </p:val>
                                        </p:tav>
                                      </p:tavLst>
                                    </p:anim>
                                    <p:animEffect transition="in" filter="wipe(right)">
                                      <p:cBhvr>
                                        <p:cTn id="8" dur="500"/>
                                        <p:tgtEl>
                                          <p:spTgt spid="3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5"/>
                                        </p:tgtEl>
                                        <p:attrNameLst>
                                          <p:attrName>style.visibility</p:attrName>
                                        </p:attrNameLst>
                                      </p:cBhvr>
                                      <p:to>
                                        <p:strVal val="visible"/>
                                      </p:to>
                                    </p:set>
                                    <p:anim calcmode="lin" valueType="num">
                                      <p:cBhvr additive="base">
                                        <p:cTn id="13" dur="500" fill="hold"/>
                                        <p:tgtEl>
                                          <p:spTgt spid="305"/>
                                        </p:tgtEl>
                                        <p:attrNameLst>
                                          <p:attrName>ppt_x</p:attrName>
                                        </p:attrNameLst>
                                      </p:cBhvr>
                                      <p:tavLst>
                                        <p:tav tm="0">
                                          <p:val>
                                            <p:strVal val="1+#ppt_w/2"/>
                                          </p:val>
                                        </p:tav>
                                        <p:tav tm="100000">
                                          <p:val>
                                            <p:strVal val="#ppt_x"/>
                                          </p:val>
                                        </p:tav>
                                      </p:tavLst>
                                    </p:anim>
                                    <p:anim calcmode="lin" valueType="num">
                                      <p:cBhvr additive="base">
                                        <p:cTn id="14" dur="5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wipe(up)">
                                      <p:cBhvr>
                                        <p:cTn id="19" dur="500"/>
                                        <p:tgtEl>
                                          <p:spTgt spid="3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wipe(down)">
                                      <p:cBhvr>
                                        <p:cTn id="24" dur="500"/>
                                        <p:tgtEl>
                                          <p:spTgt spid="295"/>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06"/>
                                        </p:tgtEl>
                                        <p:attrNameLst>
                                          <p:attrName>style.visibility</p:attrName>
                                        </p:attrNameLst>
                                      </p:cBhvr>
                                      <p:to>
                                        <p:strVal val="visible"/>
                                      </p:to>
                                    </p:set>
                                    <p:anim calcmode="lin" valueType="num">
                                      <p:cBhvr additive="base">
                                        <p:cTn id="32" dur="500" fill="hold"/>
                                        <p:tgtEl>
                                          <p:spTgt spid="306"/>
                                        </p:tgtEl>
                                        <p:attrNameLst>
                                          <p:attrName>ppt_x</p:attrName>
                                        </p:attrNameLst>
                                      </p:cBhvr>
                                      <p:tavLst>
                                        <p:tav tm="0">
                                          <p:val>
                                            <p:strVal val="1+#ppt_w/2"/>
                                          </p:val>
                                        </p:tav>
                                        <p:tav tm="100000">
                                          <p:val>
                                            <p:strVal val="#ppt_x"/>
                                          </p:val>
                                        </p:tav>
                                      </p:tavLst>
                                    </p:anim>
                                    <p:anim calcmode="lin" valueType="num">
                                      <p:cBhvr additive="base">
                                        <p:cTn id="33"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4"/>
                                        </p:tgtEl>
                                        <p:attrNameLst>
                                          <p:attrName>style.visibility</p:attrName>
                                        </p:attrNameLst>
                                      </p:cBhvr>
                                      <p:to>
                                        <p:strVal val="visible"/>
                                      </p:to>
                                    </p:set>
                                    <p:anim calcmode="lin" valueType="num">
                                      <p:cBhvr additive="base">
                                        <p:cTn id="38" dur="500" fill="hold"/>
                                        <p:tgtEl>
                                          <p:spTgt spid="304"/>
                                        </p:tgtEl>
                                        <p:attrNameLst>
                                          <p:attrName>ppt_x</p:attrName>
                                        </p:attrNameLst>
                                      </p:cBhvr>
                                      <p:tavLst>
                                        <p:tav tm="0">
                                          <p:val>
                                            <p:strVal val="1+#ppt_w/2"/>
                                          </p:val>
                                        </p:tav>
                                        <p:tav tm="100000">
                                          <p:val>
                                            <p:strVal val="#ppt_x"/>
                                          </p:val>
                                        </p:tav>
                                      </p:tavLst>
                                    </p:anim>
                                    <p:anim calcmode="lin" valueType="num">
                                      <p:cBhvr additive="base">
                                        <p:cTn id="39" dur="500" fill="hold"/>
                                        <p:tgtEl>
                                          <p:spTgt spid="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P spid="3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2627784" y="1988840"/>
            <a:ext cx="3816424" cy="2346002"/>
            <a:chOff x="2627784" y="1988840"/>
            <a:chExt cx="3816424" cy="2346002"/>
          </a:xfrm>
        </p:grpSpPr>
        <p:sp>
          <p:nvSpPr>
            <p:cNvPr id="22" name="角丸四角形 21"/>
            <p:cNvSpPr/>
            <p:nvPr/>
          </p:nvSpPr>
          <p:spPr bwMode="auto">
            <a:xfrm>
              <a:off x="2627784" y="1988840"/>
              <a:ext cx="3816424" cy="2346002"/>
            </a:xfrm>
            <a:prstGeom prst="roundRect">
              <a:avLst>
                <a:gd name="adj" fmla="val 3914"/>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1" name="テキスト ボックス 160"/>
            <p:cNvSpPr txBox="1"/>
            <p:nvPr/>
          </p:nvSpPr>
          <p:spPr>
            <a:xfrm>
              <a:off x="3552934" y="2833191"/>
              <a:ext cx="1968282" cy="307777"/>
            </a:xfrm>
            <a:prstGeom prst="rect">
              <a:avLst/>
            </a:prstGeom>
            <a:noFill/>
          </p:spPr>
          <p:txBody>
            <a:bodyPr wrap="none" rtlCol="0">
              <a:spAutoFit/>
            </a:bodyPr>
            <a:lstStyle/>
            <a:p>
              <a:pPr algn="ctr"/>
              <a:r>
                <a:rPr lang="ja-JP" altLang="en-US" sz="1400" dirty="0" smtClean="0">
                  <a:solidFill>
                    <a:srgbClr val="0000FF"/>
                  </a:solidFill>
                </a:rPr>
                <a:t>揮発性メモリー</a:t>
              </a:r>
              <a:r>
                <a:rPr lang="en-US" altLang="ja-JP" sz="1400" dirty="0" smtClean="0">
                  <a:solidFill>
                    <a:srgbClr val="0000FF"/>
                  </a:solidFill>
                </a:rPr>
                <a:t>(DRAM)</a:t>
              </a:r>
              <a:endParaRPr kumimoji="1" lang="ja-JP" altLang="en-US" sz="1400" dirty="0">
                <a:solidFill>
                  <a:srgbClr val="0000FF"/>
                </a:solidFill>
              </a:endParaRPr>
            </a:p>
          </p:txBody>
        </p:sp>
        <p:grpSp>
          <p:nvGrpSpPr>
            <p:cNvPr id="3" name="図形グループ 2"/>
            <p:cNvGrpSpPr/>
            <p:nvPr/>
          </p:nvGrpSpPr>
          <p:grpSpPr>
            <a:xfrm>
              <a:off x="3312939" y="3140968"/>
              <a:ext cx="2448272" cy="1031809"/>
              <a:chOff x="3275856" y="2763664"/>
              <a:chExt cx="2448272" cy="1031809"/>
            </a:xfrm>
          </p:grpSpPr>
          <p:sp>
            <p:nvSpPr>
              <p:cNvPr id="160" name="角丸四角形 159"/>
              <p:cNvSpPr/>
              <p:nvPr/>
            </p:nvSpPr>
            <p:spPr bwMode="auto">
              <a:xfrm>
                <a:off x="3275856" y="2763664"/>
                <a:ext cx="2411189" cy="233288"/>
              </a:xfrm>
              <a:prstGeom prst="roundRect">
                <a:avLst>
                  <a:gd name="adj" fmla="val 882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63" name="正方形/長方形 162"/>
              <p:cNvSpPr/>
              <p:nvPr/>
            </p:nvSpPr>
            <p:spPr bwMode="auto">
              <a:xfrm>
                <a:off x="327585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341987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356388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370790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385192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399593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413995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428396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442798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457200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471601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486003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500404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514806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529208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543609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9" name="正方形/長方形 178"/>
              <p:cNvSpPr/>
              <p:nvPr/>
            </p:nvSpPr>
            <p:spPr bwMode="auto">
              <a:xfrm>
                <a:off x="558011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0" name="正方形/長方形 179"/>
              <p:cNvSpPr/>
              <p:nvPr/>
            </p:nvSpPr>
            <p:spPr bwMode="auto">
              <a:xfrm>
                <a:off x="327585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1" name="正方形/長方形 180"/>
              <p:cNvSpPr/>
              <p:nvPr/>
            </p:nvSpPr>
            <p:spPr bwMode="auto">
              <a:xfrm>
                <a:off x="341987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2" name="正方形/長方形 181"/>
              <p:cNvSpPr/>
              <p:nvPr/>
            </p:nvSpPr>
            <p:spPr bwMode="auto">
              <a:xfrm>
                <a:off x="356388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3" name="正方形/長方形 182"/>
              <p:cNvSpPr/>
              <p:nvPr/>
            </p:nvSpPr>
            <p:spPr bwMode="auto">
              <a:xfrm>
                <a:off x="370790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4" name="正方形/長方形 183"/>
              <p:cNvSpPr/>
              <p:nvPr/>
            </p:nvSpPr>
            <p:spPr bwMode="auto">
              <a:xfrm>
                <a:off x="385192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5" name="正方形/長方形 184"/>
              <p:cNvSpPr/>
              <p:nvPr/>
            </p:nvSpPr>
            <p:spPr bwMode="auto">
              <a:xfrm>
                <a:off x="399593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6" name="正方形/長方形 185"/>
              <p:cNvSpPr/>
              <p:nvPr/>
            </p:nvSpPr>
            <p:spPr bwMode="auto">
              <a:xfrm>
                <a:off x="413995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7" name="正方形/長方形 186"/>
              <p:cNvSpPr/>
              <p:nvPr/>
            </p:nvSpPr>
            <p:spPr bwMode="auto">
              <a:xfrm>
                <a:off x="428396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正方形/長方形 187"/>
              <p:cNvSpPr/>
              <p:nvPr/>
            </p:nvSpPr>
            <p:spPr bwMode="auto">
              <a:xfrm>
                <a:off x="442798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9" name="正方形/長方形 188"/>
              <p:cNvSpPr/>
              <p:nvPr/>
            </p:nvSpPr>
            <p:spPr bwMode="auto">
              <a:xfrm>
                <a:off x="457200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0" name="正方形/長方形 189"/>
              <p:cNvSpPr/>
              <p:nvPr/>
            </p:nvSpPr>
            <p:spPr bwMode="auto">
              <a:xfrm>
                <a:off x="471601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1" name="正方形/長方形 190"/>
              <p:cNvSpPr/>
              <p:nvPr/>
            </p:nvSpPr>
            <p:spPr bwMode="auto">
              <a:xfrm>
                <a:off x="486003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2" name="正方形/長方形 191"/>
              <p:cNvSpPr/>
              <p:nvPr/>
            </p:nvSpPr>
            <p:spPr bwMode="auto">
              <a:xfrm>
                <a:off x="500404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3" name="正方形/長方形 192"/>
              <p:cNvSpPr/>
              <p:nvPr/>
            </p:nvSpPr>
            <p:spPr bwMode="auto">
              <a:xfrm>
                <a:off x="514806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529208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543609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558011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327585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341987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356388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370790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85192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99593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413995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428396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442798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457200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471601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86003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500404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514806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1" name="正方形/長方形 210"/>
              <p:cNvSpPr/>
              <p:nvPr/>
            </p:nvSpPr>
            <p:spPr bwMode="auto">
              <a:xfrm>
                <a:off x="529208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2" name="正方形/長方形 211"/>
              <p:cNvSpPr/>
              <p:nvPr/>
            </p:nvSpPr>
            <p:spPr bwMode="auto">
              <a:xfrm>
                <a:off x="543609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3" name="正方形/長方形 212"/>
              <p:cNvSpPr/>
              <p:nvPr/>
            </p:nvSpPr>
            <p:spPr bwMode="auto">
              <a:xfrm>
                <a:off x="558011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4" name="正方形/長方形 213"/>
              <p:cNvSpPr/>
              <p:nvPr/>
            </p:nvSpPr>
            <p:spPr bwMode="auto">
              <a:xfrm>
                <a:off x="327585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5" name="正方形/長方形 214"/>
              <p:cNvSpPr/>
              <p:nvPr/>
            </p:nvSpPr>
            <p:spPr bwMode="auto">
              <a:xfrm>
                <a:off x="341987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6" name="正方形/長方形 215"/>
              <p:cNvSpPr/>
              <p:nvPr/>
            </p:nvSpPr>
            <p:spPr bwMode="auto">
              <a:xfrm>
                <a:off x="356388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7" name="正方形/長方形 216"/>
              <p:cNvSpPr/>
              <p:nvPr/>
            </p:nvSpPr>
            <p:spPr bwMode="auto">
              <a:xfrm>
                <a:off x="370790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8" name="正方形/長方形 217"/>
              <p:cNvSpPr/>
              <p:nvPr/>
            </p:nvSpPr>
            <p:spPr bwMode="auto">
              <a:xfrm>
                <a:off x="385192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9" name="正方形/長方形 218"/>
              <p:cNvSpPr/>
              <p:nvPr/>
            </p:nvSpPr>
            <p:spPr bwMode="auto">
              <a:xfrm>
                <a:off x="399593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0" name="正方形/長方形 219"/>
              <p:cNvSpPr/>
              <p:nvPr/>
            </p:nvSpPr>
            <p:spPr bwMode="auto">
              <a:xfrm>
                <a:off x="413995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1" name="正方形/長方形 220"/>
              <p:cNvSpPr/>
              <p:nvPr/>
            </p:nvSpPr>
            <p:spPr bwMode="auto">
              <a:xfrm>
                <a:off x="428396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2" name="正方形/長方形 221"/>
              <p:cNvSpPr/>
              <p:nvPr/>
            </p:nvSpPr>
            <p:spPr bwMode="auto">
              <a:xfrm>
                <a:off x="442798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3" name="正方形/長方形 222"/>
              <p:cNvSpPr/>
              <p:nvPr/>
            </p:nvSpPr>
            <p:spPr bwMode="auto">
              <a:xfrm>
                <a:off x="457200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4" name="正方形/長方形 223"/>
              <p:cNvSpPr/>
              <p:nvPr/>
            </p:nvSpPr>
            <p:spPr bwMode="auto">
              <a:xfrm>
                <a:off x="471601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5" name="正方形/長方形 224"/>
              <p:cNvSpPr/>
              <p:nvPr/>
            </p:nvSpPr>
            <p:spPr bwMode="auto">
              <a:xfrm>
                <a:off x="486003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500404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514806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529208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543609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558011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327585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341987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56388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70790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85192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99593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413995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428396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442798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57200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71601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86003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3" name="正方形/長方形 242"/>
              <p:cNvSpPr/>
              <p:nvPr/>
            </p:nvSpPr>
            <p:spPr bwMode="auto">
              <a:xfrm>
                <a:off x="500404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4" name="正方形/長方形 243"/>
              <p:cNvSpPr/>
              <p:nvPr/>
            </p:nvSpPr>
            <p:spPr bwMode="auto">
              <a:xfrm>
                <a:off x="514806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5" name="正方形/長方形 244"/>
              <p:cNvSpPr/>
              <p:nvPr/>
            </p:nvSpPr>
            <p:spPr bwMode="auto">
              <a:xfrm>
                <a:off x="529208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6" name="正方形/長方形 245"/>
              <p:cNvSpPr/>
              <p:nvPr/>
            </p:nvSpPr>
            <p:spPr bwMode="auto">
              <a:xfrm>
                <a:off x="543609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7" name="正方形/長方形 246"/>
              <p:cNvSpPr/>
              <p:nvPr/>
            </p:nvSpPr>
            <p:spPr bwMode="auto">
              <a:xfrm>
                <a:off x="558011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8" name="テキスト ボックス 247"/>
              <p:cNvSpPr txBox="1"/>
              <p:nvPr/>
            </p:nvSpPr>
            <p:spPr>
              <a:xfrm>
                <a:off x="3947929" y="3193812"/>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256" name="テキスト ボックス 255"/>
            <p:cNvSpPr txBox="1"/>
            <p:nvPr/>
          </p:nvSpPr>
          <p:spPr>
            <a:xfrm>
              <a:off x="2699792" y="2564904"/>
              <a:ext cx="1341834" cy="307777"/>
            </a:xfrm>
            <a:prstGeom prst="rect">
              <a:avLst/>
            </a:prstGeom>
            <a:noFill/>
          </p:spPr>
          <p:txBody>
            <a:bodyPr wrap="none" rtlCol="0">
              <a:spAutoFit/>
            </a:bodyPr>
            <a:lstStyle/>
            <a:p>
              <a:pPr algn="ctr"/>
              <a:r>
                <a:rPr lang="en-US" altLang="ja-JP" sz="1400" dirty="0" smtClean="0">
                  <a:solidFill>
                    <a:schemeClr val="bg1"/>
                  </a:solidFill>
                  <a:effectLst>
                    <a:glow rad="101600">
                      <a:srgbClr val="008000">
                        <a:alpha val="75000"/>
                      </a:srgbClr>
                    </a:glow>
                  </a:effectLst>
                </a:rPr>
                <a:t>In-Memory DB</a:t>
              </a:r>
              <a:endParaRPr kumimoji="1" lang="ja-JP" altLang="en-US" sz="1400" dirty="0">
                <a:solidFill>
                  <a:schemeClr val="bg1"/>
                </a:solidFill>
                <a:effectLst>
                  <a:glow rad="101600">
                    <a:srgbClr val="008000">
                      <a:alpha val="75000"/>
                    </a:srgbClr>
                  </a:glow>
                </a:effectLst>
              </a:endParaRPr>
            </a:p>
          </p:txBody>
        </p:sp>
      </p:grpSp>
      <p:sp>
        <p:nvSpPr>
          <p:cNvPr id="12" name="角丸四角形 11"/>
          <p:cNvSpPr/>
          <p:nvPr/>
        </p:nvSpPr>
        <p:spPr bwMode="auto">
          <a:xfrm>
            <a:off x="827584" y="1052736"/>
            <a:ext cx="3528392" cy="144016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3" name="角丸四角形 252"/>
          <p:cNvSpPr/>
          <p:nvPr/>
        </p:nvSpPr>
        <p:spPr bwMode="auto">
          <a:xfrm>
            <a:off x="4716016" y="1052736"/>
            <a:ext cx="3528392" cy="144016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デュアル</a:t>
            </a:r>
            <a:r>
              <a:rPr kumimoji="1" lang="en-US" altLang="ja-JP" dirty="0" smtClean="0"/>
              <a:t>･</a:t>
            </a:r>
            <a:r>
              <a:rPr kumimoji="1" lang="ja-JP" altLang="en-US" smtClean="0"/>
              <a:t>フォーマット・データベース</a:t>
            </a:r>
            <a:endParaRPr kumimoji="1" lang="ja-JP" altLang="en-US" dirty="0"/>
          </a:p>
        </p:txBody>
      </p:sp>
      <p:grpSp>
        <p:nvGrpSpPr>
          <p:cNvPr id="25" name="図形グループ 24"/>
          <p:cNvGrpSpPr/>
          <p:nvPr/>
        </p:nvGrpSpPr>
        <p:grpSpPr>
          <a:xfrm>
            <a:off x="6581794" y="5312241"/>
            <a:ext cx="2119753" cy="276999"/>
            <a:chOff x="6581794" y="5312241"/>
            <a:chExt cx="2119753" cy="276999"/>
          </a:xfrm>
        </p:grpSpPr>
        <p:pic>
          <p:nvPicPr>
            <p:cNvPr id="16" name="図 15"/>
            <p:cNvPicPr>
              <a:picLocks noChangeAspect="1"/>
            </p:cNvPicPr>
            <p:nvPr/>
          </p:nvPicPr>
          <p:blipFill>
            <a:blip r:embed="rId2"/>
            <a:stretch>
              <a:fillRect/>
            </a:stretch>
          </p:blipFill>
          <p:spPr>
            <a:xfrm>
              <a:off x="6581794" y="5380499"/>
              <a:ext cx="913032" cy="188532"/>
            </a:xfrm>
            <a:prstGeom prst="rect">
              <a:avLst/>
            </a:prstGeom>
          </p:spPr>
        </p:pic>
        <p:sp>
          <p:nvSpPr>
            <p:cNvPr id="20" name="テキスト ボックス 19"/>
            <p:cNvSpPr txBox="1"/>
            <p:nvPr/>
          </p:nvSpPr>
          <p:spPr>
            <a:xfrm>
              <a:off x="7524497" y="5312241"/>
              <a:ext cx="1177050" cy="276999"/>
            </a:xfrm>
            <a:prstGeom prst="rect">
              <a:avLst/>
            </a:prstGeom>
            <a:noFill/>
          </p:spPr>
          <p:txBody>
            <a:bodyPr wrap="none" rtlCol="0">
              <a:spAutoFit/>
            </a:bodyPr>
            <a:lstStyle/>
            <a:p>
              <a:r>
                <a:rPr kumimoji="1" lang="en-US" altLang="ja-JP" sz="1200" dirty="0" smtClean="0">
                  <a:solidFill>
                    <a:srgbClr val="0000FF"/>
                  </a:solidFill>
                </a:rPr>
                <a:t>Database 12c</a:t>
              </a:r>
              <a:endParaRPr kumimoji="1" lang="ja-JP" altLang="en-US" sz="1200" dirty="0">
                <a:solidFill>
                  <a:srgbClr val="0000FF"/>
                </a:solidFill>
              </a:endParaRPr>
            </a:p>
          </p:txBody>
        </p:sp>
      </p:grpSp>
      <p:sp>
        <p:nvSpPr>
          <p:cNvPr id="21" name="角丸四角形 20"/>
          <p:cNvSpPr/>
          <p:nvPr/>
        </p:nvSpPr>
        <p:spPr bwMode="auto">
          <a:xfrm>
            <a:off x="827584" y="5966544"/>
            <a:ext cx="7416824" cy="558800"/>
          </a:xfrm>
          <a:prstGeom prst="roundRect">
            <a:avLst>
              <a:gd name="adj" fmla="val 5000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リアルタイム統合データベース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基幹業務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(ERP)+</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分析業務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(BI)</a:t>
            </a:r>
          </a:p>
        </p:txBody>
      </p:sp>
      <p:pic>
        <p:nvPicPr>
          <p:cNvPr id="249" name="図 248"/>
          <p:cNvPicPr>
            <a:picLocks noChangeAspect="1"/>
          </p:cNvPicPr>
          <p:nvPr/>
        </p:nvPicPr>
        <p:blipFill>
          <a:blip r:embed="rId3"/>
          <a:stretch>
            <a:fillRect/>
          </a:stretch>
        </p:blipFill>
        <p:spPr>
          <a:xfrm>
            <a:off x="2624336" y="1124744"/>
            <a:ext cx="1371600" cy="1206500"/>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bwMode="auto">
          <a:xfrm>
            <a:off x="2624336" y="1484784"/>
            <a:ext cx="1368152" cy="21602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latin typeface="Arial" charset="0"/>
                <a:ea typeface="HG丸ｺﾞｼｯｸM-PRO" pitchFamily="50" charset="-128"/>
              </a:rPr>
              <a:t>行単位で処理</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250" name="図 249"/>
          <p:cNvPicPr>
            <a:picLocks noChangeAspect="1"/>
          </p:cNvPicPr>
          <p:nvPr/>
        </p:nvPicPr>
        <p:blipFill>
          <a:blip r:embed="rId3"/>
          <a:stretch>
            <a:fillRect/>
          </a:stretch>
        </p:blipFill>
        <p:spPr>
          <a:xfrm>
            <a:off x="5076056" y="1124744"/>
            <a:ext cx="1371600" cy="1206500"/>
          </a:xfrm>
          <a:prstGeom prst="rect">
            <a:avLst/>
          </a:prstGeom>
          <a:ln>
            <a:noFill/>
          </a:ln>
          <a:effectLst>
            <a:outerShdw blurRad="292100" dist="139700" dir="2700000" algn="tl" rotWithShape="0">
              <a:srgbClr val="333333">
                <a:alpha val="65000"/>
              </a:srgbClr>
            </a:outerShdw>
          </a:effectLst>
        </p:spPr>
      </p:pic>
      <p:sp>
        <p:nvSpPr>
          <p:cNvPr id="251" name="正方形/長方形 250"/>
          <p:cNvSpPr/>
          <p:nvPr/>
        </p:nvSpPr>
        <p:spPr bwMode="auto">
          <a:xfrm>
            <a:off x="5364088" y="1412776"/>
            <a:ext cx="216024" cy="93610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列単位で処理</a:t>
            </a:r>
          </a:p>
        </p:txBody>
      </p:sp>
      <p:sp>
        <p:nvSpPr>
          <p:cNvPr id="8" name="右矢印 7"/>
          <p:cNvSpPr/>
          <p:nvPr/>
        </p:nvSpPr>
        <p:spPr bwMode="auto">
          <a:xfrm flipH="1">
            <a:off x="3995936" y="1484784"/>
            <a:ext cx="288032" cy="216024"/>
          </a:xfrm>
          <a:prstGeom prst="right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下矢印 9"/>
          <p:cNvSpPr/>
          <p:nvPr/>
        </p:nvSpPr>
        <p:spPr bwMode="auto">
          <a:xfrm>
            <a:off x="5364088" y="1124744"/>
            <a:ext cx="216024" cy="288032"/>
          </a:xfrm>
          <a:prstGeom prst="down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2813062" y="1722874"/>
            <a:ext cx="1041271" cy="553998"/>
          </a:xfrm>
          <a:prstGeom prst="rect">
            <a:avLst/>
          </a:prstGeom>
          <a:noFill/>
        </p:spPr>
        <p:txBody>
          <a:bodyPr wrap="none" rtlCol="0">
            <a:spAutoFit/>
          </a:bodyPr>
          <a:lstStyle/>
          <a:p>
            <a:pPr algn="ctr"/>
            <a:r>
              <a:rPr kumimoji="1" lang="ja-JP" altLang="en-US" sz="1000" dirty="0" smtClean="0">
                <a:solidFill>
                  <a:srgbClr val="000090"/>
                </a:solidFill>
              </a:rPr>
              <a:t>行指向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a:t>
            </a:r>
            <a:r>
              <a:rPr lang="ja-JP" altLang="en-US" sz="1000" dirty="0" smtClean="0">
                <a:solidFill>
                  <a:srgbClr val="000090"/>
                </a:solidFill>
              </a:rPr>
              <a:t>一般的な</a:t>
            </a:r>
            <a:r>
              <a:rPr lang="en-US" altLang="ja-JP" sz="1000" dirty="0" smtClean="0">
                <a:solidFill>
                  <a:srgbClr val="000090"/>
                </a:solidFill>
              </a:rPr>
              <a:t>RDB)</a:t>
            </a:r>
            <a:endParaRPr kumimoji="1" lang="ja-JP" altLang="en-US" sz="1000" dirty="0">
              <a:solidFill>
                <a:srgbClr val="000090"/>
              </a:solidFill>
            </a:endParaRPr>
          </a:p>
        </p:txBody>
      </p:sp>
      <p:sp>
        <p:nvSpPr>
          <p:cNvPr id="252" name="テキスト ボックス 251"/>
          <p:cNvSpPr txBox="1"/>
          <p:nvPr/>
        </p:nvSpPr>
        <p:spPr>
          <a:xfrm>
            <a:off x="5580112" y="1556792"/>
            <a:ext cx="889987" cy="553998"/>
          </a:xfrm>
          <a:prstGeom prst="rect">
            <a:avLst/>
          </a:prstGeom>
          <a:noFill/>
        </p:spPr>
        <p:txBody>
          <a:bodyPr wrap="none" rtlCol="0">
            <a:spAutoFit/>
          </a:bodyPr>
          <a:lstStyle/>
          <a:p>
            <a:pPr algn="ctr"/>
            <a:r>
              <a:rPr kumimoji="1" lang="ja-JP" altLang="en-US" sz="1000" dirty="0" smtClean="0">
                <a:solidFill>
                  <a:srgbClr val="000090"/>
                </a:solidFill>
              </a:rPr>
              <a:t>列指向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(DWH)</a:t>
            </a:r>
            <a:endParaRPr kumimoji="1" lang="ja-JP" altLang="en-US" sz="1000" dirty="0">
              <a:solidFill>
                <a:srgbClr val="000090"/>
              </a:solidFill>
            </a:endParaRPr>
          </a:p>
        </p:txBody>
      </p:sp>
      <p:sp>
        <p:nvSpPr>
          <p:cNvPr id="13" name="テキスト ボックス 12"/>
          <p:cNvSpPr txBox="1"/>
          <p:nvPr/>
        </p:nvSpPr>
        <p:spPr>
          <a:xfrm>
            <a:off x="838341" y="1340768"/>
            <a:ext cx="1839566" cy="861774"/>
          </a:xfrm>
          <a:prstGeom prst="rect">
            <a:avLst/>
          </a:prstGeom>
          <a:noFill/>
        </p:spPr>
        <p:txBody>
          <a:bodyPr wrap="none" rtlCol="0">
            <a:spAutoFit/>
          </a:bodyPr>
          <a:lstStyle/>
          <a:p>
            <a:pPr algn="ctr"/>
            <a:r>
              <a:rPr kumimoji="1" lang="ja-JP" altLang="en-US" sz="1200" dirty="0" smtClean="0">
                <a:solidFill>
                  <a:srgbClr val="000090"/>
                </a:solidFill>
              </a:rPr>
              <a:t>業務トランザクション処理</a:t>
            </a:r>
            <a:endParaRPr kumimoji="1" lang="en-US" altLang="ja-JP" sz="1200" dirty="0" smtClean="0">
              <a:solidFill>
                <a:srgbClr val="000090"/>
              </a:solidFill>
            </a:endParaRPr>
          </a:p>
          <a:p>
            <a:pPr algn="ctr"/>
            <a:r>
              <a:rPr lang="en-US" altLang="ja-JP" sz="2000" dirty="0" smtClean="0">
                <a:solidFill>
                  <a:srgbClr val="000090"/>
                </a:solidFill>
              </a:rPr>
              <a:t>OLTP</a:t>
            </a:r>
          </a:p>
          <a:p>
            <a:pPr algn="ctr"/>
            <a:r>
              <a:rPr lang="en-US" altLang="ja-JP" sz="800" dirty="0" smtClean="0">
                <a:solidFill>
                  <a:srgbClr val="000090"/>
                </a:solidFill>
              </a:rPr>
              <a:t>(Online Transaction Processing)</a:t>
            </a:r>
          </a:p>
          <a:p>
            <a:pPr algn="ctr"/>
            <a:r>
              <a:rPr lang="ja-JP" altLang="en-US" sz="1000" dirty="0" smtClean="0">
                <a:solidFill>
                  <a:srgbClr val="000090"/>
                </a:solidFill>
              </a:rPr>
              <a:t>頻繁にデータを</a:t>
            </a:r>
            <a:r>
              <a:rPr kumimoji="1" lang="ja-JP" altLang="en-US" sz="1000" dirty="0" smtClean="0">
                <a:solidFill>
                  <a:srgbClr val="000090"/>
                </a:solidFill>
              </a:rPr>
              <a:t>追加・更新</a:t>
            </a:r>
            <a:endParaRPr kumimoji="1" lang="ja-JP" altLang="en-US" sz="1000" dirty="0">
              <a:solidFill>
                <a:srgbClr val="000090"/>
              </a:solidFill>
            </a:endParaRPr>
          </a:p>
        </p:txBody>
      </p:sp>
      <p:sp>
        <p:nvSpPr>
          <p:cNvPr id="254" name="テキスト ボックス 253"/>
          <p:cNvSpPr txBox="1"/>
          <p:nvPr/>
        </p:nvSpPr>
        <p:spPr>
          <a:xfrm>
            <a:off x="6386459" y="1340768"/>
            <a:ext cx="1876335" cy="861774"/>
          </a:xfrm>
          <a:prstGeom prst="rect">
            <a:avLst/>
          </a:prstGeom>
          <a:noFill/>
        </p:spPr>
        <p:txBody>
          <a:bodyPr wrap="none" rtlCol="0">
            <a:spAutoFit/>
          </a:bodyPr>
          <a:lstStyle/>
          <a:p>
            <a:pPr algn="ctr"/>
            <a:r>
              <a:rPr kumimoji="1" lang="ja-JP" altLang="en-US" sz="1200" dirty="0" smtClean="0">
                <a:solidFill>
                  <a:schemeClr val="bg1"/>
                </a:solidFill>
                <a:effectLst>
                  <a:glow rad="101600">
                    <a:schemeClr val="accent2">
                      <a:satMod val="175000"/>
                      <a:alpha val="40000"/>
                    </a:schemeClr>
                  </a:glow>
                </a:effectLst>
              </a:rPr>
              <a:t>分析・レポーティング処理</a:t>
            </a:r>
            <a:endParaRPr kumimoji="1" lang="en-US" altLang="ja-JP" sz="1200" dirty="0" smtClean="0">
              <a:solidFill>
                <a:schemeClr val="bg1"/>
              </a:solidFill>
              <a:effectLst>
                <a:glow rad="101600">
                  <a:schemeClr val="accent2">
                    <a:satMod val="175000"/>
                    <a:alpha val="40000"/>
                  </a:schemeClr>
                </a:glow>
              </a:effectLst>
            </a:endParaRPr>
          </a:p>
          <a:p>
            <a:pPr algn="ctr"/>
            <a:r>
              <a:rPr lang="en-US" altLang="ja-JP" sz="2000" dirty="0" smtClean="0">
                <a:solidFill>
                  <a:schemeClr val="bg1"/>
                </a:solidFill>
                <a:effectLst>
                  <a:glow rad="101600">
                    <a:schemeClr val="accent2">
                      <a:satMod val="175000"/>
                      <a:alpha val="40000"/>
                    </a:schemeClr>
                  </a:glow>
                </a:effectLst>
              </a:rPr>
              <a:t>OLAP</a:t>
            </a:r>
          </a:p>
          <a:p>
            <a:pPr algn="ctr"/>
            <a:r>
              <a:rPr lang="en-US" altLang="ja-JP" sz="800" dirty="0" smtClean="0">
                <a:solidFill>
                  <a:schemeClr val="bg1"/>
                </a:solidFill>
                <a:effectLst>
                  <a:glow rad="101600">
                    <a:schemeClr val="accent2">
                      <a:satMod val="175000"/>
                      <a:alpha val="40000"/>
                    </a:schemeClr>
                  </a:glow>
                </a:effectLst>
              </a:rPr>
              <a:t>(Online Analytic Processing)</a:t>
            </a:r>
          </a:p>
          <a:p>
            <a:pPr algn="ctr"/>
            <a:r>
              <a:rPr lang="ja-JP" altLang="en-US" sz="1000" dirty="0" smtClean="0">
                <a:solidFill>
                  <a:schemeClr val="bg1"/>
                </a:solidFill>
                <a:effectLst>
                  <a:glow rad="101600">
                    <a:schemeClr val="accent2">
                      <a:satMod val="175000"/>
                      <a:alpha val="40000"/>
                    </a:schemeClr>
                  </a:glow>
                </a:effectLst>
              </a:rPr>
              <a:t>大量にデータを検索</a:t>
            </a:r>
            <a:r>
              <a:rPr kumimoji="1" lang="ja-JP" altLang="en-US" sz="1000" dirty="0" smtClean="0">
                <a:solidFill>
                  <a:schemeClr val="bg1"/>
                </a:solidFill>
                <a:effectLst>
                  <a:glow rad="101600">
                    <a:schemeClr val="accent2">
                      <a:satMod val="175000"/>
                      <a:alpha val="40000"/>
                    </a:schemeClr>
                  </a:glow>
                </a:effectLst>
              </a:rPr>
              <a:t>・集計</a:t>
            </a:r>
            <a:endParaRPr kumimoji="1" lang="ja-JP" altLang="en-US" sz="1000" dirty="0">
              <a:solidFill>
                <a:schemeClr val="bg1"/>
              </a:solidFill>
              <a:effectLst>
                <a:glow rad="101600">
                  <a:schemeClr val="accent2">
                    <a:satMod val="175000"/>
                    <a:alpha val="40000"/>
                  </a:schemeClr>
                </a:glow>
              </a:effectLst>
            </a:endParaRPr>
          </a:p>
        </p:txBody>
      </p:sp>
      <p:grpSp>
        <p:nvGrpSpPr>
          <p:cNvPr id="23" name="図形グループ 22"/>
          <p:cNvGrpSpPr/>
          <p:nvPr/>
        </p:nvGrpSpPr>
        <p:grpSpPr>
          <a:xfrm>
            <a:off x="4081369" y="2085541"/>
            <a:ext cx="911411" cy="911411"/>
            <a:chOff x="4081369" y="2085541"/>
            <a:chExt cx="911411" cy="911411"/>
          </a:xfrm>
        </p:grpSpPr>
        <p:pic>
          <p:nvPicPr>
            <p:cNvPr id="14" name="図 13" descr="MC90043158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369" y="2085541"/>
              <a:ext cx="911411" cy="911411"/>
            </a:xfrm>
            <a:prstGeom prst="rect">
              <a:avLst/>
            </a:prstGeom>
          </p:spPr>
        </p:pic>
        <p:sp>
          <p:nvSpPr>
            <p:cNvPr id="255" name="テキスト ボックス 254"/>
            <p:cNvSpPr txBox="1"/>
            <p:nvPr/>
          </p:nvSpPr>
          <p:spPr>
            <a:xfrm>
              <a:off x="4136965" y="2312598"/>
              <a:ext cx="800219" cy="276999"/>
            </a:xfrm>
            <a:prstGeom prst="rect">
              <a:avLst/>
            </a:prstGeom>
            <a:noFill/>
          </p:spPr>
          <p:txBody>
            <a:bodyPr wrap="none" rtlCol="0">
              <a:spAutoFit/>
            </a:bodyPr>
            <a:lstStyle/>
            <a:p>
              <a:pPr algn="ctr"/>
              <a:r>
                <a:rPr kumimoji="1" lang="ja-JP" altLang="en-US" sz="1200" dirty="0" smtClean="0">
                  <a:solidFill>
                    <a:srgbClr val="008000"/>
                  </a:solidFill>
                  <a:effectLst>
                    <a:glow rad="139700">
                      <a:schemeClr val="accent3">
                        <a:satMod val="175000"/>
                        <a:alpha val="40000"/>
                      </a:schemeClr>
                    </a:glow>
                  </a:effectLst>
                </a:rPr>
                <a:t>自動同期</a:t>
              </a:r>
              <a:endParaRPr kumimoji="1" lang="ja-JP" altLang="en-US" sz="1200" dirty="0">
                <a:solidFill>
                  <a:srgbClr val="008000"/>
                </a:solidFill>
                <a:effectLst>
                  <a:glow rad="139700">
                    <a:schemeClr val="accent3">
                      <a:satMod val="175000"/>
                      <a:alpha val="40000"/>
                    </a:schemeClr>
                  </a:glow>
                </a:effectLst>
              </a:endParaRPr>
            </a:p>
          </p:txBody>
        </p:sp>
      </p:grpSp>
      <p:grpSp>
        <p:nvGrpSpPr>
          <p:cNvPr id="24" name="図形グループ 23"/>
          <p:cNvGrpSpPr/>
          <p:nvPr/>
        </p:nvGrpSpPr>
        <p:grpSpPr>
          <a:xfrm>
            <a:off x="2627784" y="4238352"/>
            <a:ext cx="3816424" cy="1631702"/>
            <a:chOff x="2627784" y="4238352"/>
            <a:chExt cx="3816424" cy="1631702"/>
          </a:xfrm>
        </p:grpSpPr>
        <p:sp>
          <p:nvSpPr>
            <p:cNvPr id="5" name="フローチャート: 磁気ディスク 4"/>
            <p:cNvSpPr/>
            <p:nvPr/>
          </p:nvSpPr>
          <p:spPr bwMode="auto">
            <a:xfrm>
              <a:off x="2627784" y="4382368"/>
              <a:ext cx="3816424" cy="148768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chemeClr val="bg1"/>
                </a:solidFill>
                <a:effectLst>
                  <a:glow rad="139700">
                    <a:schemeClr val="accent2">
                      <a:satMod val="175000"/>
                      <a:alpha val="40000"/>
                    </a:schemeClr>
                  </a:glow>
                </a:effectLst>
                <a:ea typeface="HG丸ｺﾞｼｯｸM-PRO" pitchFamily="50" charset="-128"/>
              </a:endParaRPr>
            </a:p>
          </p:txBody>
        </p:sp>
        <p:grpSp>
          <p:nvGrpSpPr>
            <p:cNvPr id="4" name="図形グループ 3"/>
            <p:cNvGrpSpPr/>
            <p:nvPr/>
          </p:nvGrpSpPr>
          <p:grpSpPr>
            <a:xfrm>
              <a:off x="3312939" y="4958432"/>
              <a:ext cx="2448272" cy="726513"/>
              <a:chOff x="3275856" y="4568262"/>
              <a:chExt cx="2448272" cy="726513"/>
            </a:xfrm>
          </p:grpSpPr>
          <p:sp>
            <p:nvSpPr>
              <p:cNvPr id="58" name="正方形/長方形 57"/>
              <p:cNvSpPr/>
              <p:nvPr/>
            </p:nvSpPr>
            <p:spPr bwMode="auto">
              <a:xfrm>
                <a:off x="327585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正方形/長方形 58"/>
              <p:cNvSpPr/>
              <p:nvPr/>
            </p:nvSpPr>
            <p:spPr bwMode="auto">
              <a:xfrm>
                <a:off x="341987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正方形/長方形 59"/>
              <p:cNvSpPr/>
              <p:nvPr/>
            </p:nvSpPr>
            <p:spPr bwMode="auto">
              <a:xfrm>
                <a:off x="356388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正方形/長方形 60"/>
              <p:cNvSpPr/>
              <p:nvPr/>
            </p:nvSpPr>
            <p:spPr bwMode="auto">
              <a:xfrm>
                <a:off x="370790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正方形/長方形 61"/>
              <p:cNvSpPr/>
              <p:nvPr/>
            </p:nvSpPr>
            <p:spPr bwMode="auto">
              <a:xfrm>
                <a:off x="385192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正方形/長方形 62"/>
              <p:cNvSpPr/>
              <p:nvPr/>
            </p:nvSpPr>
            <p:spPr bwMode="auto">
              <a:xfrm>
                <a:off x="399593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正方形/長方形 63"/>
              <p:cNvSpPr/>
              <p:nvPr/>
            </p:nvSpPr>
            <p:spPr bwMode="auto">
              <a:xfrm>
                <a:off x="413995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正方形/長方形 64"/>
              <p:cNvSpPr/>
              <p:nvPr/>
            </p:nvSpPr>
            <p:spPr bwMode="auto">
              <a:xfrm>
                <a:off x="428396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442798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457200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471601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486003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500404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4806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529208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543609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558011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正方形/長方形 91"/>
              <p:cNvSpPr/>
              <p:nvPr/>
            </p:nvSpPr>
            <p:spPr bwMode="auto">
              <a:xfrm>
                <a:off x="327585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341987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正方形/長方形 93"/>
              <p:cNvSpPr/>
              <p:nvPr/>
            </p:nvSpPr>
            <p:spPr bwMode="auto">
              <a:xfrm>
                <a:off x="356388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5" name="正方形/長方形 94"/>
              <p:cNvSpPr/>
              <p:nvPr/>
            </p:nvSpPr>
            <p:spPr bwMode="auto">
              <a:xfrm>
                <a:off x="370790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6" name="正方形/長方形 95"/>
              <p:cNvSpPr/>
              <p:nvPr/>
            </p:nvSpPr>
            <p:spPr bwMode="auto">
              <a:xfrm>
                <a:off x="385192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7" name="正方形/長方形 96"/>
              <p:cNvSpPr/>
              <p:nvPr/>
            </p:nvSpPr>
            <p:spPr bwMode="auto">
              <a:xfrm>
                <a:off x="399593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413995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428396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442798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457200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471601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486003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500404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514806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529208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543609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558011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27585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41987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56388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370790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385192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399593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正方形/長方形 114"/>
              <p:cNvSpPr/>
              <p:nvPr/>
            </p:nvSpPr>
            <p:spPr bwMode="auto">
              <a:xfrm>
                <a:off x="413995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正方形/長方形 115"/>
              <p:cNvSpPr/>
              <p:nvPr/>
            </p:nvSpPr>
            <p:spPr bwMode="auto">
              <a:xfrm>
                <a:off x="428396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正方形/長方形 116"/>
              <p:cNvSpPr/>
              <p:nvPr/>
            </p:nvSpPr>
            <p:spPr bwMode="auto">
              <a:xfrm>
                <a:off x="442798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8" name="正方形/長方形 117"/>
              <p:cNvSpPr/>
              <p:nvPr/>
            </p:nvSpPr>
            <p:spPr bwMode="auto">
              <a:xfrm>
                <a:off x="457200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9" name="正方形/長方形 118"/>
              <p:cNvSpPr/>
              <p:nvPr/>
            </p:nvSpPr>
            <p:spPr bwMode="auto">
              <a:xfrm>
                <a:off x="471601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正方形/長方形 119"/>
              <p:cNvSpPr/>
              <p:nvPr/>
            </p:nvSpPr>
            <p:spPr bwMode="auto">
              <a:xfrm>
                <a:off x="486003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正方形/長方形 120"/>
              <p:cNvSpPr/>
              <p:nvPr/>
            </p:nvSpPr>
            <p:spPr bwMode="auto">
              <a:xfrm>
                <a:off x="500404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正方形/長方形 121"/>
              <p:cNvSpPr/>
              <p:nvPr/>
            </p:nvSpPr>
            <p:spPr bwMode="auto">
              <a:xfrm>
                <a:off x="514806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正方形/長方形 122"/>
              <p:cNvSpPr/>
              <p:nvPr/>
            </p:nvSpPr>
            <p:spPr bwMode="auto">
              <a:xfrm>
                <a:off x="529208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正方形/長方形 123"/>
              <p:cNvSpPr/>
              <p:nvPr/>
            </p:nvSpPr>
            <p:spPr bwMode="auto">
              <a:xfrm>
                <a:off x="543609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正方形/長方形 124"/>
              <p:cNvSpPr/>
              <p:nvPr/>
            </p:nvSpPr>
            <p:spPr bwMode="auto">
              <a:xfrm>
                <a:off x="558011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正方形/長方形 125"/>
              <p:cNvSpPr/>
              <p:nvPr/>
            </p:nvSpPr>
            <p:spPr bwMode="auto">
              <a:xfrm>
                <a:off x="327585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正方形/長方形 126"/>
              <p:cNvSpPr/>
              <p:nvPr/>
            </p:nvSpPr>
            <p:spPr bwMode="auto">
              <a:xfrm>
                <a:off x="341987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8" name="正方形/長方形 127"/>
              <p:cNvSpPr/>
              <p:nvPr/>
            </p:nvSpPr>
            <p:spPr bwMode="auto">
              <a:xfrm>
                <a:off x="356388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9" name="正方形/長方形 128"/>
              <p:cNvSpPr/>
              <p:nvPr/>
            </p:nvSpPr>
            <p:spPr bwMode="auto">
              <a:xfrm>
                <a:off x="370790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385192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399593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413995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428396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442798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457200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471601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486003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500404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514806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529208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543609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558011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27585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341987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356388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370790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7" name="正方形/長方形 146"/>
              <p:cNvSpPr/>
              <p:nvPr/>
            </p:nvSpPr>
            <p:spPr bwMode="auto">
              <a:xfrm>
                <a:off x="385192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8" name="正方形/長方形 147"/>
              <p:cNvSpPr/>
              <p:nvPr/>
            </p:nvSpPr>
            <p:spPr bwMode="auto">
              <a:xfrm>
                <a:off x="399593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9" name="正方形/長方形 148"/>
              <p:cNvSpPr/>
              <p:nvPr/>
            </p:nvSpPr>
            <p:spPr bwMode="auto">
              <a:xfrm>
                <a:off x="413995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0" name="正方形/長方形 149"/>
              <p:cNvSpPr/>
              <p:nvPr/>
            </p:nvSpPr>
            <p:spPr bwMode="auto">
              <a:xfrm>
                <a:off x="428396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1" name="正方形/長方形 150"/>
              <p:cNvSpPr/>
              <p:nvPr/>
            </p:nvSpPr>
            <p:spPr bwMode="auto">
              <a:xfrm>
                <a:off x="442798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2" name="正方形/長方形 151"/>
              <p:cNvSpPr/>
              <p:nvPr/>
            </p:nvSpPr>
            <p:spPr bwMode="auto">
              <a:xfrm>
                <a:off x="457200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正方形/長方形 152"/>
              <p:cNvSpPr/>
              <p:nvPr/>
            </p:nvSpPr>
            <p:spPr bwMode="auto">
              <a:xfrm>
                <a:off x="471601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4" name="正方形/長方形 153"/>
              <p:cNvSpPr/>
              <p:nvPr/>
            </p:nvSpPr>
            <p:spPr bwMode="auto">
              <a:xfrm>
                <a:off x="486003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5" name="正方形/長方形 154"/>
              <p:cNvSpPr/>
              <p:nvPr/>
            </p:nvSpPr>
            <p:spPr bwMode="auto">
              <a:xfrm>
                <a:off x="500404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6" name="正方形/長方形 155"/>
              <p:cNvSpPr/>
              <p:nvPr/>
            </p:nvSpPr>
            <p:spPr bwMode="auto">
              <a:xfrm>
                <a:off x="514806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正方形/長方形 156"/>
              <p:cNvSpPr/>
              <p:nvPr/>
            </p:nvSpPr>
            <p:spPr bwMode="auto">
              <a:xfrm>
                <a:off x="529208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8" name="正方形/長方形 157"/>
              <p:cNvSpPr/>
              <p:nvPr/>
            </p:nvSpPr>
            <p:spPr bwMode="auto">
              <a:xfrm>
                <a:off x="543609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9" name="正方形/長方形 158"/>
              <p:cNvSpPr/>
              <p:nvPr/>
            </p:nvSpPr>
            <p:spPr bwMode="auto">
              <a:xfrm>
                <a:off x="558011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テキスト ボックス 161"/>
              <p:cNvSpPr txBox="1"/>
              <p:nvPr/>
            </p:nvSpPr>
            <p:spPr>
              <a:xfrm>
                <a:off x="3947929" y="4705980"/>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6" name="上下矢印 5"/>
            <p:cNvSpPr/>
            <p:nvPr/>
          </p:nvSpPr>
          <p:spPr bwMode="auto">
            <a:xfrm>
              <a:off x="4393059" y="4238352"/>
              <a:ext cx="288032" cy="576064"/>
            </a:xfrm>
            <a:prstGeom prst="up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7" name="テキスト ボックス 256"/>
            <p:cNvSpPr txBox="1"/>
            <p:nvPr/>
          </p:nvSpPr>
          <p:spPr>
            <a:xfrm>
              <a:off x="3347864" y="4437112"/>
              <a:ext cx="949799" cy="307777"/>
            </a:xfrm>
            <a:prstGeom prst="rect">
              <a:avLst/>
            </a:prstGeom>
            <a:noFill/>
          </p:spPr>
          <p:txBody>
            <a:bodyPr wrap="none" rtlCol="0">
              <a:spAutoFit/>
            </a:bodyPr>
            <a:lstStyle/>
            <a:p>
              <a:pPr algn="ctr"/>
              <a:r>
                <a:rPr kumimoji="1" lang="ja-JP" altLang="en-US" sz="1400" dirty="0" smtClean="0">
                  <a:solidFill>
                    <a:srgbClr val="0000FF"/>
                  </a:solidFill>
                </a:rPr>
                <a:t>ストレージ</a:t>
              </a:r>
              <a:endParaRPr kumimoji="1" lang="ja-JP" altLang="en-US" sz="1400" dirty="0">
                <a:solidFill>
                  <a:srgbClr val="0000FF"/>
                </a:solidFill>
              </a:endParaRPr>
            </a:p>
          </p:txBody>
        </p:sp>
      </p:grpSp>
    </p:spTree>
    <p:extLst>
      <p:ext uri="{BB962C8B-B14F-4D97-AF65-F5344CB8AC3E}">
        <p14:creationId xmlns:p14="http://schemas.microsoft.com/office/powerpoint/2010/main" val="1337384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0905_Juku">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4723</TotalTime>
  <Words>737</Words>
  <Application>Microsoft Macintosh PowerPoint</Application>
  <PresentationFormat>画面に合わせる (4:3)</PresentationFormat>
  <Paragraphs>183</Paragraphs>
  <Slides>9</Slides>
  <Notes>1</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0905_Juku</vt:lpstr>
      <vt:lpstr>データベースとストレージ の最新動向</vt:lpstr>
      <vt:lpstr>ストレージ性能の推移</vt:lpstr>
      <vt:lpstr>CPUとストレージのパフォーマンス</vt:lpstr>
      <vt:lpstr>フラッシュ･ストレージ／今後の展開とその分類</vt:lpstr>
      <vt:lpstr>フラッシュ･ストレージ／性能比較と用途</vt:lpstr>
      <vt:lpstr>フラッシュ･ストレージ／提供される価値</vt:lpstr>
      <vt:lpstr>フラッシュ･ストレージ／ 普及の背景</vt:lpstr>
      <vt:lpstr>インメモリー・データベース</vt:lpstr>
      <vt:lpstr>デュアル･フォーマット・データベース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斎藤 昌義</cp:lastModifiedBy>
  <cp:revision>736</cp:revision>
  <dcterms:created xsi:type="dcterms:W3CDTF">2008-07-07T05:29:44Z</dcterms:created>
  <dcterms:modified xsi:type="dcterms:W3CDTF">2015-03-09T05:50:39Z</dcterms:modified>
</cp:coreProperties>
</file>