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503" r:id="rId2"/>
    <p:sldId id="549" r:id="rId3"/>
    <p:sldId id="550" r:id="rId4"/>
    <p:sldId id="551" r:id="rId5"/>
    <p:sldId id="552" r:id="rId6"/>
    <p:sldId id="553" r:id="rId7"/>
    <p:sldId id="554" r:id="rId8"/>
    <p:sldId id="555" r:id="rId9"/>
    <p:sldId id="556" r:id="rId10"/>
    <p:sldId id="571" r:id="rId11"/>
    <p:sldId id="558" r:id="rId12"/>
    <p:sldId id="576" r:id="rId13"/>
    <p:sldId id="575" r:id="rId14"/>
    <p:sldId id="561" r:id="rId15"/>
    <p:sldId id="572" r:id="rId16"/>
    <p:sldId id="563" r:id="rId17"/>
    <p:sldId id="564" r:id="rId18"/>
    <p:sldId id="573" r:id="rId19"/>
    <p:sldId id="569" r:id="rId20"/>
    <p:sldId id="570" r:id="rId21"/>
    <p:sldId id="582" r:id="rId22"/>
    <p:sldId id="578" r:id="rId23"/>
    <p:sldId id="579" r:id="rId24"/>
    <p:sldId id="580" r:id="rId25"/>
    <p:sldId id="581" r:id="rId26"/>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66FF"/>
    <a:srgbClr val="FFFBD2"/>
    <a:srgbClr val="FFFFFF"/>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87" autoAdjust="0"/>
    <p:restoredTop sz="82538" autoAdjust="0"/>
  </p:normalViewPr>
  <p:slideViewPr>
    <p:cSldViewPr snapToGrid="0" snapToObjects="1" showGuides="1">
      <p:cViewPr>
        <p:scale>
          <a:sx n="77" d="100"/>
          <a:sy n="77" d="100"/>
        </p:scale>
        <p:origin x="-1624" y="-160"/>
      </p:cViewPr>
      <p:guideLst>
        <p:guide orient="horz"/>
        <p:guide pos="575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smtClean="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smtClean="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smtClean="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smtClean="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smtClean="0"/>
            <a:t>改善・再ち構築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t>
        <a:bodyPr/>
        <a:lstStyle/>
        <a:p>
          <a:endParaRPr kumimoji="1" lang="ja-JP" altLang="en-US"/>
        </a:p>
      </dgm:t>
    </dgm:pt>
    <dgm:pt modelId="{8BF664A4-7180-43DF-B531-B5886A06C366}" type="pres">
      <dgm:prSet presAssocID="{216CD671-E845-4BF8-8C71-34940F25D610}" presName="dummy" presStyleCnt="0"/>
      <dgm:spPr/>
      <dgm:t>
        <a:bodyPr/>
        <a:lstStyle/>
        <a:p>
          <a:endParaRPr kumimoji="1" lang="ja-JP" altLang="en-US"/>
        </a:p>
      </dgm:t>
    </dgm:pt>
    <dgm:pt modelId="{0180128D-2302-489D-8802-6FC46A85AA99}" type="pres">
      <dgm:prSet presAssocID="{216CD671-E845-4BF8-8C71-34940F25D610}" presName="node" presStyleLbl="revTx" presStyleIdx="0" presStyleCnt="5">
        <dgm:presLayoutVars>
          <dgm:bulletEnabled val="1"/>
        </dgm:presLayoutVars>
      </dgm:prSet>
      <dgm:spPr/>
      <dgm:t>
        <a:bodyPr/>
        <a:lstStyle/>
        <a:p>
          <a:endParaRPr kumimoji="1" lang="ja-JP" altLang="en-US"/>
        </a:p>
      </dgm:t>
    </dgm:pt>
    <dgm:pt modelId="{119E42E2-C06E-431E-B698-A632E2031781}" type="pres">
      <dgm:prSet presAssocID="{4CFA988C-A38E-41C6-8A34-51F75B2B394E}" presName="sibTrans" presStyleLbl="node1" presStyleIdx="0" presStyleCnt="5"/>
      <dgm:spPr/>
      <dgm:t>
        <a:bodyPr/>
        <a:lstStyle/>
        <a:p>
          <a:endParaRPr kumimoji="1" lang="ja-JP" altLang="en-US"/>
        </a:p>
      </dgm:t>
    </dgm:pt>
    <dgm:pt modelId="{39515D80-6550-46DD-8C36-B5A1D1736B91}" type="pres">
      <dgm:prSet presAssocID="{A6DD9C7B-2244-4016-B187-306868DEB597}" presName="dummy" presStyleCnt="0"/>
      <dgm:spPr/>
      <dgm:t>
        <a:bodyPr/>
        <a:lstStyle/>
        <a:p>
          <a:endParaRPr kumimoji="1" lang="ja-JP" altLang="en-US"/>
        </a:p>
      </dgm:t>
    </dgm:pt>
    <dgm:pt modelId="{B730924C-5F50-413E-BE34-7DFD516A4664}" type="pres">
      <dgm:prSet presAssocID="{A6DD9C7B-2244-4016-B187-306868DEB597}" presName="node" presStyleLbl="revTx" presStyleIdx="1" presStyleCnt="5">
        <dgm:presLayoutVars>
          <dgm:bulletEnabled val="1"/>
        </dgm:presLayoutVars>
      </dgm:prSet>
      <dgm:spPr/>
      <dgm:t>
        <a:bodyPr/>
        <a:lstStyle/>
        <a:p>
          <a:endParaRPr kumimoji="1" lang="ja-JP" altLang="en-US"/>
        </a:p>
      </dgm:t>
    </dgm:pt>
    <dgm:pt modelId="{EE7C69A6-5C57-41DD-998B-10FF48CFE1AC}" type="pres">
      <dgm:prSet presAssocID="{1AC72FE6-2319-4F18-9E79-BC952FA92DA8}" presName="sibTrans" presStyleLbl="node1" presStyleIdx="1" presStyleCnt="5"/>
      <dgm:spPr/>
      <dgm:t>
        <a:bodyPr/>
        <a:lstStyle/>
        <a:p>
          <a:endParaRPr kumimoji="1" lang="ja-JP" altLang="en-US"/>
        </a:p>
      </dgm:t>
    </dgm:pt>
    <dgm:pt modelId="{C7AD5828-7CCA-4822-9587-15DBD0A1D371}" type="pres">
      <dgm:prSet presAssocID="{3F679A64-A99C-4092-BA33-A76B5A3B071D}" presName="dummy" presStyleCnt="0"/>
      <dgm:spPr/>
      <dgm:t>
        <a:bodyPr/>
        <a:lstStyle/>
        <a:p>
          <a:endParaRPr kumimoji="1" lang="ja-JP" altLang="en-US"/>
        </a:p>
      </dgm:t>
    </dgm:pt>
    <dgm:pt modelId="{43F706E5-F0A6-48AD-89E7-D020A3C2C618}" type="pres">
      <dgm:prSet presAssocID="{3F679A64-A99C-4092-BA33-A76B5A3B071D}" presName="node" presStyleLbl="revTx" presStyleIdx="2" presStyleCnt="5">
        <dgm:presLayoutVars>
          <dgm:bulletEnabled val="1"/>
        </dgm:presLayoutVars>
      </dgm:prSet>
      <dgm:spPr/>
      <dgm:t>
        <a:bodyPr/>
        <a:lstStyle/>
        <a:p>
          <a:endParaRPr kumimoji="1" lang="ja-JP" altLang="en-US"/>
        </a:p>
      </dgm:t>
    </dgm:pt>
    <dgm:pt modelId="{9A4438D7-8465-4C46-8FBC-776D412F4513}" type="pres">
      <dgm:prSet presAssocID="{0E1C9C73-3FF3-421F-9DE4-9658D2E70ACD}" presName="sibTrans" presStyleLbl="node1" presStyleIdx="2" presStyleCnt="5"/>
      <dgm:spPr/>
      <dgm:t>
        <a:bodyPr/>
        <a:lstStyle/>
        <a:p>
          <a:endParaRPr kumimoji="1" lang="ja-JP" altLang="en-US"/>
        </a:p>
      </dgm:t>
    </dgm:pt>
    <dgm:pt modelId="{DEB618E1-339F-453F-A3A6-DEECCD91FD11}" type="pres">
      <dgm:prSet presAssocID="{5F7938BA-D379-4745-BF0B-8F8EEAED1E34}" presName="dummy" presStyleCnt="0"/>
      <dgm:spPr/>
      <dgm:t>
        <a:bodyPr/>
        <a:lstStyle/>
        <a:p>
          <a:endParaRPr kumimoji="1" lang="ja-JP" altLang="en-US"/>
        </a:p>
      </dgm:t>
    </dgm:pt>
    <dgm:pt modelId="{36B629B8-AB48-48C1-877D-A6BBFB2692A4}" type="pres">
      <dgm:prSet presAssocID="{5F7938BA-D379-4745-BF0B-8F8EEAED1E34}" presName="node" presStyleLbl="revTx" presStyleIdx="3" presStyleCnt="5">
        <dgm:presLayoutVars>
          <dgm:bulletEnabled val="1"/>
        </dgm:presLayoutVars>
      </dgm:prSet>
      <dgm:spPr/>
      <dgm:t>
        <a:bodyPr/>
        <a:lstStyle/>
        <a:p>
          <a:endParaRPr kumimoji="1" lang="ja-JP" altLang="en-US"/>
        </a:p>
      </dgm:t>
    </dgm:pt>
    <dgm:pt modelId="{C523DCB5-2750-430A-BFE7-B9D73E4CE90A}" type="pres">
      <dgm:prSet presAssocID="{3E355B0F-C7DE-4220-BAF2-57488185B924}" presName="sibTrans" presStyleLbl="node1" presStyleIdx="3" presStyleCnt="5"/>
      <dgm:spPr/>
      <dgm:t>
        <a:bodyPr/>
        <a:lstStyle/>
        <a:p>
          <a:endParaRPr kumimoji="1" lang="ja-JP" altLang="en-US"/>
        </a:p>
      </dgm:t>
    </dgm:pt>
    <dgm:pt modelId="{B6927CE7-619C-4647-A070-41C2319150A9}" type="pres">
      <dgm:prSet presAssocID="{769FBBCC-F56B-4544-BB1D-5F6FF69A1F55}" presName="dummy" presStyleCnt="0"/>
      <dgm:spPr/>
      <dgm:t>
        <a:bodyPr/>
        <a:lstStyle/>
        <a:p>
          <a:endParaRPr kumimoji="1" lang="ja-JP" altLang="en-US"/>
        </a:p>
      </dgm:t>
    </dgm:pt>
    <dgm:pt modelId="{1BC4804D-3E32-401B-ADB9-95685A84285F}" type="pres">
      <dgm:prSet presAssocID="{769FBBCC-F56B-4544-BB1D-5F6FF69A1F55}" presName="node" presStyleLbl="revTx" presStyleIdx="4" presStyleCnt="5">
        <dgm:presLayoutVars>
          <dgm:bulletEnabled val="1"/>
        </dgm:presLayoutVars>
      </dgm:prSet>
      <dgm:spPr/>
      <dgm:t>
        <a:bodyPr/>
        <a:lstStyle/>
        <a:p>
          <a:endParaRPr kumimoji="1" lang="ja-JP" altLang="en-US"/>
        </a:p>
      </dgm:t>
    </dgm:pt>
    <dgm:pt modelId="{D680522A-7F22-43EF-B086-F1B154A1C8E9}" type="pres">
      <dgm:prSet presAssocID="{267F55C0-9B45-4F41-A8F6-E9EDA82E1F14}" presName="sibTrans" presStyleLbl="node1" presStyleIdx="4" presStyleCnt="5"/>
      <dgm:spPr/>
      <dgm:t>
        <a:bodyPr/>
        <a:lstStyle/>
        <a:p>
          <a:endParaRPr kumimoji="1" lang="ja-JP" altLang="en-US"/>
        </a:p>
      </dgm:t>
    </dgm:pt>
  </dgm:ptLst>
  <dgm:cxnLst>
    <dgm:cxn modelId="{BC9A12C2-79D2-4F65-A16D-F2CA0F09BE33}" type="presOf" srcId="{267F55C0-9B45-4F41-A8F6-E9EDA82E1F14}" destId="{D680522A-7F22-43EF-B086-F1B154A1C8E9}" srcOrd="0" destOrd="0" presId="urn:microsoft.com/office/officeart/2005/8/layout/cycle1"/>
    <dgm:cxn modelId="{2D98FCD9-1C04-45A6-BBF7-18E0456E1A0B}" type="presOf" srcId="{A6DD9C7B-2244-4016-B187-306868DEB597}" destId="{B730924C-5F50-413E-BE34-7DFD516A4664}"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88AF68D9-05C2-474F-A487-78667DA0930A}" type="presOf" srcId="{1AC72FE6-2319-4F18-9E79-BC952FA92DA8}" destId="{EE7C69A6-5C57-41DD-998B-10FF48CFE1AC}" srcOrd="0" destOrd="0" presId="urn:microsoft.com/office/officeart/2005/8/layout/cycle1"/>
    <dgm:cxn modelId="{8A7B0CD8-7082-47C2-842F-0774060DD9BB}" type="presOf" srcId="{3E355B0F-C7DE-4220-BAF2-57488185B924}" destId="{C523DCB5-2750-430A-BFE7-B9D73E4CE90A}" srcOrd="0" destOrd="0" presId="urn:microsoft.com/office/officeart/2005/8/layout/cycle1"/>
    <dgm:cxn modelId="{B5423C44-1FDA-4F13-9203-86D2EA45E2D2}" type="presOf" srcId="{3F679A64-A99C-4092-BA33-A76B5A3B071D}" destId="{43F706E5-F0A6-48AD-89E7-D020A3C2C618}" srcOrd="0" destOrd="0" presId="urn:microsoft.com/office/officeart/2005/8/layout/cycle1"/>
    <dgm:cxn modelId="{F4CE887A-82BD-47BA-B8B7-C5C07789EF3E}" type="presOf" srcId="{5F7938BA-D379-4745-BF0B-8F8EEAED1E34}" destId="{36B629B8-AB48-48C1-877D-A6BBFB2692A4}" srcOrd="0" destOrd="0" presId="urn:microsoft.com/office/officeart/2005/8/layout/cycle1"/>
    <dgm:cxn modelId="{851205F1-2A36-493C-9944-349DAFEE5D2D}" srcId="{0166CC2B-BD2C-4045-8D9C-335B6DABCB97}" destId="{769FBBCC-F56B-4544-BB1D-5F6FF69A1F55}" srcOrd="4" destOrd="0" parTransId="{A9945AE8-358D-4E2D-918B-B387EF03E67F}" sibTransId="{267F55C0-9B45-4F41-A8F6-E9EDA82E1F14}"/>
    <dgm:cxn modelId="{E82B3961-2FED-4D91-BED1-1AD711E70507}" srcId="{0166CC2B-BD2C-4045-8D9C-335B6DABCB97}" destId="{3F679A64-A99C-4092-BA33-A76B5A3B071D}" srcOrd="2" destOrd="0" parTransId="{811B70FB-EA80-417C-A8A6-293747A648A8}" sibTransId="{0E1C9C73-3FF3-421F-9DE4-9658D2E70ACD}"/>
    <dgm:cxn modelId="{E71551B9-159E-4AB7-AA83-A7824DE07435}" type="presOf" srcId="{0166CC2B-BD2C-4045-8D9C-335B6DABCB97}" destId="{8F67F7B8-A7DE-4953-9D5B-301003507AB5}" srcOrd="0" destOrd="0" presId="urn:microsoft.com/office/officeart/2005/8/layout/cycle1"/>
    <dgm:cxn modelId="{C6DC6443-77DC-4D25-88C0-0D46AEAAA091}" srcId="{0166CC2B-BD2C-4045-8D9C-335B6DABCB97}" destId="{216CD671-E845-4BF8-8C71-34940F25D610}" srcOrd="0" destOrd="0" parTransId="{4A0F852C-7E1A-4787-A5FB-802ECF56848E}" sibTransId="{4CFA988C-A38E-41C6-8A34-51F75B2B394E}"/>
    <dgm:cxn modelId="{97C40113-B097-41F4-9BDF-D8843B434037}" type="presOf" srcId="{0E1C9C73-3FF3-421F-9DE4-9658D2E70ACD}" destId="{9A4438D7-8465-4C46-8FBC-776D412F4513}" srcOrd="0" destOrd="0" presId="urn:microsoft.com/office/officeart/2005/8/layout/cycle1"/>
    <dgm:cxn modelId="{F3D2CF7C-D924-45F8-97FA-0675B0393D58}" type="presOf" srcId="{216CD671-E845-4BF8-8C71-34940F25D610}" destId="{0180128D-2302-489D-8802-6FC46A85AA99}"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237E8371-7687-41CC-AB55-891854CBEA1B}" type="presOf" srcId="{769FBBCC-F56B-4544-BB1D-5F6FF69A1F55}" destId="{1BC4804D-3E32-401B-ADB9-95685A84285F}" srcOrd="0" destOrd="0" presId="urn:microsoft.com/office/officeart/2005/8/layout/cycle1"/>
    <dgm:cxn modelId="{7EDFE609-D36E-4152-AFBD-DFD9BB54E17E}" type="presOf" srcId="{4CFA988C-A38E-41C6-8A34-51F75B2B394E}" destId="{119E42E2-C06E-431E-B698-A632E2031781}" srcOrd="0" destOrd="0" presId="urn:microsoft.com/office/officeart/2005/8/layout/cycle1"/>
    <dgm:cxn modelId="{17B08F46-496A-41DC-BB27-B87487C93DFD}" type="presParOf" srcId="{8F67F7B8-A7DE-4953-9D5B-301003507AB5}" destId="{8BF664A4-7180-43DF-B531-B5886A06C366}" srcOrd="0" destOrd="0" presId="urn:microsoft.com/office/officeart/2005/8/layout/cycle1"/>
    <dgm:cxn modelId="{885F4A25-104E-4A58-A716-B95C3A62F787}" type="presParOf" srcId="{8F67F7B8-A7DE-4953-9D5B-301003507AB5}" destId="{0180128D-2302-489D-8802-6FC46A85AA99}" srcOrd="1" destOrd="0" presId="urn:microsoft.com/office/officeart/2005/8/layout/cycle1"/>
    <dgm:cxn modelId="{C94B8CDD-120D-4893-AE90-EDED2FA8AC0C}" type="presParOf" srcId="{8F67F7B8-A7DE-4953-9D5B-301003507AB5}" destId="{119E42E2-C06E-431E-B698-A632E2031781}" srcOrd="2" destOrd="0" presId="urn:microsoft.com/office/officeart/2005/8/layout/cycle1"/>
    <dgm:cxn modelId="{F30DD12C-4A10-4811-8E50-E50B2543F908}" type="presParOf" srcId="{8F67F7B8-A7DE-4953-9D5B-301003507AB5}" destId="{39515D80-6550-46DD-8C36-B5A1D1736B91}" srcOrd="3" destOrd="0" presId="urn:microsoft.com/office/officeart/2005/8/layout/cycle1"/>
    <dgm:cxn modelId="{A92DE0A3-127D-4420-8295-D5B361F4E061}" type="presParOf" srcId="{8F67F7B8-A7DE-4953-9D5B-301003507AB5}" destId="{B730924C-5F50-413E-BE34-7DFD516A4664}" srcOrd="4" destOrd="0" presId="urn:microsoft.com/office/officeart/2005/8/layout/cycle1"/>
    <dgm:cxn modelId="{86B9C812-6551-4B28-B71F-70E576C792C0}" type="presParOf" srcId="{8F67F7B8-A7DE-4953-9D5B-301003507AB5}" destId="{EE7C69A6-5C57-41DD-998B-10FF48CFE1AC}" srcOrd="5" destOrd="0" presId="urn:microsoft.com/office/officeart/2005/8/layout/cycle1"/>
    <dgm:cxn modelId="{A8B1B65A-102E-48A7-9BA1-7C9A7E4598D7}" type="presParOf" srcId="{8F67F7B8-A7DE-4953-9D5B-301003507AB5}" destId="{C7AD5828-7CCA-4822-9587-15DBD0A1D371}" srcOrd="6" destOrd="0" presId="urn:microsoft.com/office/officeart/2005/8/layout/cycle1"/>
    <dgm:cxn modelId="{BE53E567-C5A9-440B-99EB-1A7384AF4CE4}" type="presParOf" srcId="{8F67F7B8-A7DE-4953-9D5B-301003507AB5}" destId="{43F706E5-F0A6-48AD-89E7-D020A3C2C618}" srcOrd="7" destOrd="0" presId="urn:microsoft.com/office/officeart/2005/8/layout/cycle1"/>
    <dgm:cxn modelId="{AA23D393-7111-436F-86BA-3EF898884589}" type="presParOf" srcId="{8F67F7B8-A7DE-4953-9D5B-301003507AB5}" destId="{9A4438D7-8465-4C46-8FBC-776D412F4513}" srcOrd="8" destOrd="0" presId="urn:microsoft.com/office/officeart/2005/8/layout/cycle1"/>
    <dgm:cxn modelId="{0F59D926-36FF-4F25-9CAB-63C22E513E33}" type="presParOf" srcId="{8F67F7B8-A7DE-4953-9D5B-301003507AB5}" destId="{DEB618E1-339F-453F-A3A6-DEECCD91FD11}" srcOrd="9" destOrd="0" presId="urn:microsoft.com/office/officeart/2005/8/layout/cycle1"/>
    <dgm:cxn modelId="{529ACEFF-6A99-41CF-A27B-E288A2396174}" type="presParOf" srcId="{8F67F7B8-A7DE-4953-9D5B-301003507AB5}" destId="{36B629B8-AB48-48C1-877D-A6BBFB2692A4}" srcOrd="10" destOrd="0" presId="urn:microsoft.com/office/officeart/2005/8/layout/cycle1"/>
    <dgm:cxn modelId="{C935F763-3617-4941-AEEC-8760C04188FA}" type="presParOf" srcId="{8F67F7B8-A7DE-4953-9D5B-301003507AB5}" destId="{C523DCB5-2750-430A-BFE7-B9D73E4CE90A}" srcOrd="11" destOrd="0" presId="urn:microsoft.com/office/officeart/2005/8/layout/cycle1"/>
    <dgm:cxn modelId="{A006405D-7252-49E4-B05B-392957B77926}" type="presParOf" srcId="{8F67F7B8-A7DE-4953-9D5B-301003507AB5}" destId="{B6927CE7-619C-4647-A070-41C2319150A9}" srcOrd="12" destOrd="0" presId="urn:microsoft.com/office/officeart/2005/8/layout/cycle1"/>
    <dgm:cxn modelId="{7CD1A7BF-0195-44FD-B4CE-128C9056B7E9}" type="presParOf" srcId="{8F67F7B8-A7DE-4953-9D5B-301003507AB5}" destId="{1BC4804D-3E32-401B-ADB9-95685A84285F}" srcOrd="13" destOrd="0" presId="urn:microsoft.com/office/officeart/2005/8/layout/cycle1"/>
    <dgm:cxn modelId="{51A24D72-675F-47AA-97F6-F8C313D657C5}"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smtClean="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smtClean="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smtClean="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smtClean="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smtClean="0"/>
            <a:t>改善・再構築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t>
        <a:bodyPr/>
        <a:lstStyle/>
        <a:p>
          <a:endParaRPr kumimoji="1" lang="ja-JP" altLang="en-US"/>
        </a:p>
      </dgm:t>
    </dgm:pt>
    <dgm:pt modelId="{8BF664A4-7180-43DF-B531-B5886A06C366}" type="pres">
      <dgm:prSet presAssocID="{216CD671-E845-4BF8-8C71-34940F25D610}" presName="dummy" presStyleCnt="0"/>
      <dgm:spPr/>
      <dgm:t>
        <a:bodyPr/>
        <a:lstStyle/>
        <a:p>
          <a:endParaRPr kumimoji="1" lang="ja-JP" altLang="en-US"/>
        </a:p>
      </dgm:t>
    </dgm:pt>
    <dgm:pt modelId="{0180128D-2302-489D-8802-6FC46A85AA99}" type="pres">
      <dgm:prSet presAssocID="{216CD671-E845-4BF8-8C71-34940F25D610}" presName="node" presStyleLbl="revTx" presStyleIdx="0" presStyleCnt="5">
        <dgm:presLayoutVars>
          <dgm:bulletEnabled val="1"/>
        </dgm:presLayoutVars>
      </dgm:prSet>
      <dgm:spPr/>
      <dgm:t>
        <a:bodyPr/>
        <a:lstStyle/>
        <a:p>
          <a:endParaRPr kumimoji="1" lang="ja-JP" altLang="en-US"/>
        </a:p>
      </dgm:t>
    </dgm:pt>
    <dgm:pt modelId="{119E42E2-C06E-431E-B698-A632E2031781}" type="pres">
      <dgm:prSet presAssocID="{4CFA988C-A38E-41C6-8A34-51F75B2B394E}" presName="sibTrans" presStyleLbl="node1" presStyleIdx="0" presStyleCnt="5"/>
      <dgm:spPr/>
      <dgm:t>
        <a:bodyPr/>
        <a:lstStyle/>
        <a:p>
          <a:endParaRPr kumimoji="1" lang="ja-JP" altLang="en-US"/>
        </a:p>
      </dgm:t>
    </dgm:pt>
    <dgm:pt modelId="{39515D80-6550-46DD-8C36-B5A1D1736B91}" type="pres">
      <dgm:prSet presAssocID="{A6DD9C7B-2244-4016-B187-306868DEB597}" presName="dummy" presStyleCnt="0"/>
      <dgm:spPr/>
      <dgm:t>
        <a:bodyPr/>
        <a:lstStyle/>
        <a:p>
          <a:endParaRPr kumimoji="1" lang="ja-JP" altLang="en-US"/>
        </a:p>
      </dgm:t>
    </dgm:pt>
    <dgm:pt modelId="{B730924C-5F50-413E-BE34-7DFD516A4664}" type="pres">
      <dgm:prSet presAssocID="{A6DD9C7B-2244-4016-B187-306868DEB597}" presName="node" presStyleLbl="revTx" presStyleIdx="1" presStyleCnt="5">
        <dgm:presLayoutVars>
          <dgm:bulletEnabled val="1"/>
        </dgm:presLayoutVars>
      </dgm:prSet>
      <dgm:spPr/>
      <dgm:t>
        <a:bodyPr/>
        <a:lstStyle/>
        <a:p>
          <a:endParaRPr kumimoji="1" lang="ja-JP" altLang="en-US"/>
        </a:p>
      </dgm:t>
    </dgm:pt>
    <dgm:pt modelId="{EE7C69A6-5C57-41DD-998B-10FF48CFE1AC}" type="pres">
      <dgm:prSet presAssocID="{1AC72FE6-2319-4F18-9E79-BC952FA92DA8}" presName="sibTrans" presStyleLbl="node1" presStyleIdx="1" presStyleCnt="5"/>
      <dgm:spPr/>
      <dgm:t>
        <a:bodyPr/>
        <a:lstStyle/>
        <a:p>
          <a:endParaRPr kumimoji="1" lang="ja-JP" altLang="en-US"/>
        </a:p>
      </dgm:t>
    </dgm:pt>
    <dgm:pt modelId="{C7AD5828-7CCA-4822-9587-15DBD0A1D371}" type="pres">
      <dgm:prSet presAssocID="{3F679A64-A99C-4092-BA33-A76B5A3B071D}" presName="dummy" presStyleCnt="0"/>
      <dgm:spPr/>
      <dgm:t>
        <a:bodyPr/>
        <a:lstStyle/>
        <a:p>
          <a:endParaRPr kumimoji="1" lang="ja-JP" altLang="en-US"/>
        </a:p>
      </dgm:t>
    </dgm:pt>
    <dgm:pt modelId="{43F706E5-F0A6-48AD-89E7-D020A3C2C618}" type="pres">
      <dgm:prSet presAssocID="{3F679A64-A99C-4092-BA33-A76B5A3B071D}" presName="node" presStyleLbl="revTx" presStyleIdx="2" presStyleCnt="5">
        <dgm:presLayoutVars>
          <dgm:bulletEnabled val="1"/>
        </dgm:presLayoutVars>
      </dgm:prSet>
      <dgm:spPr/>
      <dgm:t>
        <a:bodyPr/>
        <a:lstStyle/>
        <a:p>
          <a:endParaRPr kumimoji="1" lang="ja-JP" altLang="en-US"/>
        </a:p>
      </dgm:t>
    </dgm:pt>
    <dgm:pt modelId="{9A4438D7-8465-4C46-8FBC-776D412F4513}" type="pres">
      <dgm:prSet presAssocID="{0E1C9C73-3FF3-421F-9DE4-9658D2E70ACD}" presName="sibTrans" presStyleLbl="node1" presStyleIdx="2" presStyleCnt="5"/>
      <dgm:spPr/>
      <dgm:t>
        <a:bodyPr/>
        <a:lstStyle/>
        <a:p>
          <a:endParaRPr kumimoji="1" lang="ja-JP" altLang="en-US"/>
        </a:p>
      </dgm:t>
    </dgm:pt>
    <dgm:pt modelId="{DEB618E1-339F-453F-A3A6-DEECCD91FD11}" type="pres">
      <dgm:prSet presAssocID="{5F7938BA-D379-4745-BF0B-8F8EEAED1E34}" presName="dummy" presStyleCnt="0"/>
      <dgm:spPr/>
      <dgm:t>
        <a:bodyPr/>
        <a:lstStyle/>
        <a:p>
          <a:endParaRPr kumimoji="1" lang="ja-JP" altLang="en-US"/>
        </a:p>
      </dgm:t>
    </dgm:pt>
    <dgm:pt modelId="{36B629B8-AB48-48C1-877D-A6BBFB2692A4}" type="pres">
      <dgm:prSet presAssocID="{5F7938BA-D379-4745-BF0B-8F8EEAED1E34}" presName="node" presStyleLbl="revTx" presStyleIdx="3" presStyleCnt="5">
        <dgm:presLayoutVars>
          <dgm:bulletEnabled val="1"/>
        </dgm:presLayoutVars>
      </dgm:prSet>
      <dgm:spPr/>
      <dgm:t>
        <a:bodyPr/>
        <a:lstStyle/>
        <a:p>
          <a:endParaRPr kumimoji="1" lang="ja-JP" altLang="en-US"/>
        </a:p>
      </dgm:t>
    </dgm:pt>
    <dgm:pt modelId="{C523DCB5-2750-430A-BFE7-B9D73E4CE90A}" type="pres">
      <dgm:prSet presAssocID="{3E355B0F-C7DE-4220-BAF2-57488185B924}" presName="sibTrans" presStyleLbl="node1" presStyleIdx="3" presStyleCnt="5"/>
      <dgm:spPr/>
      <dgm:t>
        <a:bodyPr/>
        <a:lstStyle/>
        <a:p>
          <a:endParaRPr kumimoji="1" lang="ja-JP" altLang="en-US"/>
        </a:p>
      </dgm:t>
    </dgm:pt>
    <dgm:pt modelId="{B6927CE7-619C-4647-A070-41C2319150A9}" type="pres">
      <dgm:prSet presAssocID="{769FBBCC-F56B-4544-BB1D-5F6FF69A1F55}" presName="dummy" presStyleCnt="0"/>
      <dgm:spPr/>
      <dgm:t>
        <a:bodyPr/>
        <a:lstStyle/>
        <a:p>
          <a:endParaRPr kumimoji="1" lang="ja-JP" altLang="en-US"/>
        </a:p>
      </dgm:t>
    </dgm:pt>
    <dgm:pt modelId="{1BC4804D-3E32-401B-ADB9-95685A84285F}" type="pres">
      <dgm:prSet presAssocID="{769FBBCC-F56B-4544-BB1D-5F6FF69A1F55}" presName="node" presStyleLbl="revTx" presStyleIdx="4" presStyleCnt="5">
        <dgm:presLayoutVars>
          <dgm:bulletEnabled val="1"/>
        </dgm:presLayoutVars>
      </dgm:prSet>
      <dgm:spPr/>
      <dgm:t>
        <a:bodyPr/>
        <a:lstStyle/>
        <a:p>
          <a:endParaRPr kumimoji="1" lang="ja-JP" altLang="en-US"/>
        </a:p>
      </dgm:t>
    </dgm:pt>
    <dgm:pt modelId="{D680522A-7F22-43EF-B086-F1B154A1C8E9}" type="pres">
      <dgm:prSet presAssocID="{267F55C0-9B45-4F41-A8F6-E9EDA82E1F14}" presName="sibTrans" presStyleLbl="node1" presStyleIdx="4" presStyleCnt="5"/>
      <dgm:spPr/>
      <dgm:t>
        <a:bodyPr/>
        <a:lstStyle/>
        <a:p>
          <a:endParaRPr kumimoji="1" lang="ja-JP" altLang="en-US"/>
        </a:p>
      </dgm:t>
    </dgm:pt>
  </dgm:ptLst>
  <dgm:cxnLst>
    <dgm:cxn modelId="{DEFCB537-5AE2-4223-BECD-96BACF8ECC04}" type="presOf" srcId="{5F7938BA-D379-4745-BF0B-8F8EEAED1E34}" destId="{36B629B8-AB48-48C1-877D-A6BBFB2692A4}" srcOrd="0" destOrd="0" presId="urn:microsoft.com/office/officeart/2005/8/layout/cycle1"/>
    <dgm:cxn modelId="{C15854A1-A262-4F14-A534-DF7D59746294}" type="presOf" srcId="{3F679A64-A99C-4092-BA33-A76B5A3B071D}" destId="{43F706E5-F0A6-48AD-89E7-D020A3C2C618}"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DC139D9B-2DD5-4F19-B306-5B73A976925A}" type="presOf" srcId="{216CD671-E845-4BF8-8C71-34940F25D610}" destId="{0180128D-2302-489D-8802-6FC46A85AA99}" srcOrd="0" destOrd="0" presId="urn:microsoft.com/office/officeart/2005/8/layout/cycle1"/>
    <dgm:cxn modelId="{CB75A29A-D9B4-4A40-8AD7-597C7AC4D8A9}" type="presOf" srcId="{0166CC2B-BD2C-4045-8D9C-335B6DABCB97}" destId="{8F67F7B8-A7DE-4953-9D5B-301003507AB5}" srcOrd="0" destOrd="0" presId="urn:microsoft.com/office/officeart/2005/8/layout/cycle1"/>
    <dgm:cxn modelId="{04A96B37-4D6B-4EE9-AD8A-49B02132183B}" type="presOf" srcId="{A6DD9C7B-2244-4016-B187-306868DEB597}" destId="{B730924C-5F50-413E-BE34-7DFD516A4664}" srcOrd="0" destOrd="0" presId="urn:microsoft.com/office/officeart/2005/8/layout/cycle1"/>
    <dgm:cxn modelId="{F6213EFD-1BCF-410E-BCC1-B0DA327A46B0}" type="presOf" srcId="{3E355B0F-C7DE-4220-BAF2-57488185B924}" destId="{C523DCB5-2750-430A-BFE7-B9D73E4CE90A}" srcOrd="0" destOrd="0" presId="urn:microsoft.com/office/officeart/2005/8/layout/cycle1"/>
    <dgm:cxn modelId="{851205F1-2A36-493C-9944-349DAFEE5D2D}" srcId="{0166CC2B-BD2C-4045-8D9C-335B6DABCB97}" destId="{769FBBCC-F56B-4544-BB1D-5F6FF69A1F55}" srcOrd="4" destOrd="0" parTransId="{A9945AE8-358D-4E2D-918B-B387EF03E67F}" sibTransId="{267F55C0-9B45-4F41-A8F6-E9EDA82E1F14}"/>
    <dgm:cxn modelId="{EF6C9BD9-9D40-477E-971E-0E0438A8D1ED}" type="presOf" srcId="{769FBBCC-F56B-4544-BB1D-5F6FF69A1F55}" destId="{1BC4804D-3E32-401B-ADB9-95685A84285F}" srcOrd="0" destOrd="0" presId="urn:microsoft.com/office/officeart/2005/8/layout/cycle1"/>
    <dgm:cxn modelId="{E82B3961-2FED-4D91-BED1-1AD711E70507}" srcId="{0166CC2B-BD2C-4045-8D9C-335B6DABCB97}" destId="{3F679A64-A99C-4092-BA33-A76B5A3B071D}" srcOrd="2" destOrd="0" parTransId="{811B70FB-EA80-417C-A8A6-293747A648A8}" sibTransId="{0E1C9C73-3FF3-421F-9DE4-9658D2E70ACD}"/>
    <dgm:cxn modelId="{C6DC6443-77DC-4D25-88C0-0D46AEAAA091}" srcId="{0166CC2B-BD2C-4045-8D9C-335B6DABCB97}" destId="{216CD671-E845-4BF8-8C71-34940F25D610}" srcOrd="0" destOrd="0" parTransId="{4A0F852C-7E1A-4787-A5FB-802ECF56848E}" sibTransId="{4CFA988C-A38E-41C6-8A34-51F75B2B394E}"/>
    <dgm:cxn modelId="{418B7862-264D-42EF-9757-43E6C22E8942}" type="presOf" srcId="{0E1C9C73-3FF3-421F-9DE4-9658D2E70ACD}" destId="{9A4438D7-8465-4C46-8FBC-776D412F4513}" srcOrd="0" destOrd="0" presId="urn:microsoft.com/office/officeart/2005/8/layout/cycle1"/>
    <dgm:cxn modelId="{AAE2D0D3-B5E0-44AE-AF25-A87163FD75DA}" type="presOf" srcId="{267F55C0-9B45-4F41-A8F6-E9EDA82E1F14}" destId="{D680522A-7F22-43EF-B086-F1B154A1C8E9}"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19EF76A1-89C9-457D-8E80-023C4B0D24F0}" type="presOf" srcId="{4CFA988C-A38E-41C6-8A34-51F75B2B394E}" destId="{119E42E2-C06E-431E-B698-A632E2031781}" srcOrd="0" destOrd="0" presId="urn:microsoft.com/office/officeart/2005/8/layout/cycle1"/>
    <dgm:cxn modelId="{836BEF15-FF5E-4606-AA37-877836A3121D}" type="presOf" srcId="{1AC72FE6-2319-4F18-9E79-BC952FA92DA8}" destId="{EE7C69A6-5C57-41DD-998B-10FF48CFE1AC}" srcOrd="0" destOrd="0" presId="urn:microsoft.com/office/officeart/2005/8/layout/cycle1"/>
    <dgm:cxn modelId="{DA0E52B5-A1B7-4225-B689-B99C6D930E29}" type="presParOf" srcId="{8F67F7B8-A7DE-4953-9D5B-301003507AB5}" destId="{8BF664A4-7180-43DF-B531-B5886A06C366}" srcOrd="0" destOrd="0" presId="urn:microsoft.com/office/officeart/2005/8/layout/cycle1"/>
    <dgm:cxn modelId="{D01A842C-2B11-40B9-83D2-7AAAA96EC5EA}" type="presParOf" srcId="{8F67F7B8-A7DE-4953-9D5B-301003507AB5}" destId="{0180128D-2302-489D-8802-6FC46A85AA99}" srcOrd="1" destOrd="0" presId="urn:microsoft.com/office/officeart/2005/8/layout/cycle1"/>
    <dgm:cxn modelId="{8C6DBA0C-1048-4E4D-8A85-F6D007285449}" type="presParOf" srcId="{8F67F7B8-A7DE-4953-9D5B-301003507AB5}" destId="{119E42E2-C06E-431E-B698-A632E2031781}" srcOrd="2" destOrd="0" presId="urn:microsoft.com/office/officeart/2005/8/layout/cycle1"/>
    <dgm:cxn modelId="{0A8259B7-65D0-49FE-9F52-30CF9404DD81}" type="presParOf" srcId="{8F67F7B8-A7DE-4953-9D5B-301003507AB5}" destId="{39515D80-6550-46DD-8C36-B5A1D1736B91}" srcOrd="3" destOrd="0" presId="urn:microsoft.com/office/officeart/2005/8/layout/cycle1"/>
    <dgm:cxn modelId="{9646317B-FCE3-42EF-8CCA-4DC63CB7FF5D}" type="presParOf" srcId="{8F67F7B8-A7DE-4953-9D5B-301003507AB5}" destId="{B730924C-5F50-413E-BE34-7DFD516A4664}" srcOrd="4" destOrd="0" presId="urn:microsoft.com/office/officeart/2005/8/layout/cycle1"/>
    <dgm:cxn modelId="{BF2B39B4-E190-42FE-9898-3B41F1DFAB68}" type="presParOf" srcId="{8F67F7B8-A7DE-4953-9D5B-301003507AB5}" destId="{EE7C69A6-5C57-41DD-998B-10FF48CFE1AC}" srcOrd="5" destOrd="0" presId="urn:microsoft.com/office/officeart/2005/8/layout/cycle1"/>
    <dgm:cxn modelId="{A2863979-DA53-4134-ADB0-B229BB1883F3}" type="presParOf" srcId="{8F67F7B8-A7DE-4953-9D5B-301003507AB5}" destId="{C7AD5828-7CCA-4822-9587-15DBD0A1D371}" srcOrd="6" destOrd="0" presId="urn:microsoft.com/office/officeart/2005/8/layout/cycle1"/>
    <dgm:cxn modelId="{5797403F-DB49-492C-AEEE-3A8563AB205B}" type="presParOf" srcId="{8F67F7B8-A7DE-4953-9D5B-301003507AB5}" destId="{43F706E5-F0A6-48AD-89E7-D020A3C2C618}" srcOrd="7" destOrd="0" presId="urn:microsoft.com/office/officeart/2005/8/layout/cycle1"/>
    <dgm:cxn modelId="{657C06DB-8FD2-41EC-8C8A-D4DB4E692DCC}" type="presParOf" srcId="{8F67F7B8-A7DE-4953-9D5B-301003507AB5}" destId="{9A4438D7-8465-4C46-8FBC-776D412F4513}" srcOrd="8" destOrd="0" presId="urn:microsoft.com/office/officeart/2005/8/layout/cycle1"/>
    <dgm:cxn modelId="{CF995865-E42C-4382-842C-B87C7ABF16B2}" type="presParOf" srcId="{8F67F7B8-A7DE-4953-9D5B-301003507AB5}" destId="{DEB618E1-339F-453F-A3A6-DEECCD91FD11}" srcOrd="9" destOrd="0" presId="urn:microsoft.com/office/officeart/2005/8/layout/cycle1"/>
    <dgm:cxn modelId="{E72D5C80-0D4F-4567-BE36-169431475312}" type="presParOf" srcId="{8F67F7B8-A7DE-4953-9D5B-301003507AB5}" destId="{36B629B8-AB48-48C1-877D-A6BBFB2692A4}" srcOrd="10" destOrd="0" presId="urn:microsoft.com/office/officeart/2005/8/layout/cycle1"/>
    <dgm:cxn modelId="{426D572D-3D67-4DC6-9465-B1DD68DDC2E0}" type="presParOf" srcId="{8F67F7B8-A7DE-4953-9D5B-301003507AB5}" destId="{C523DCB5-2750-430A-BFE7-B9D73E4CE90A}" srcOrd="11" destOrd="0" presId="urn:microsoft.com/office/officeart/2005/8/layout/cycle1"/>
    <dgm:cxn modelId="{A5E819A3-1BD8-47C6-8392-49B9EAACBA75}" type="presParOf" srcId="{8F67F7B8-A7DE-4953-9D5B-301003507AB5}" destId="{B6927CE7-619C-4647-A070-41C2319150A9}" srcOrd="12" destOrd="0" presId="urn:microsoft.com/office/officeart/2005/8/layout/cycle1"/>
    <dgm:cxn modelId="{8758E4F2-13A1-4191-8838-A1EF0DB7BB30}" type="presParOf" srcId="{8F67F7B8-A7DE-4953-9D5B-301003507AB5}" destId="{1BC4804D-3E32-401B-ADB9-95685A84285F}" srcOrd="13" destOrd="0" presId="urn:microsoft.com/office/officeart/2005/8/layout/cycle1"/>
    <dgm:cxn modelId="{FAE04848-A82B-4D78-B6C9-C06204D63CCD}"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3041664"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分析</a:t>
          </a:r>
          <a:endParaRPr kumimoji="1" lang="ja-JP" altLang="en-US" sz="1400" kern="1200" dirty="0"/>
        </a:p>
      </dsp:txBody>
      <dsp:txXfrm>
        <a:off x="3041664" y="21200"/>
        <a:ext cx="758679" cy="758679"/>
      </dsp:txXfrm>
    </dsp:sp>
    <dsp:sp modelId="{119E42E2-C06E-431E-B698-A632E2031781}">
      <dsp:nvSpPr>
        <dsp:cNvPr id="0" name=""/>
        <dsp:cNvSpPr/>
      </dsp:nvSpPr>
      <dsp:spPr>
        <a:xfrm>
          <a:off x="1256152" y="-847"/>
          <a:ext cx="2845545" cy="2845545"/>
        </a:xfrm>
        <a:prstGeom prst="circularArrow">
          <a:avLst>
            <a:gd name="adj1" fmla="val 5199"/>
            <a:gd name="adj2" fmla="val 335836"/>
            <a:gd name="adj3" fmla="val 21293558"/>
            <a:gd name="adj4" fmla="val 1976596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500295"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設計</a:t>
          </a:r>
          <a:endParaRPr kumimoji="1" lang="ja-JP" altLang="en-US" sz="1400" kern="1200" dirty="0"/>
        </a:p>
      </dsp:txBody>
      <dsp:txXfrm>
        <a:off x="3500295" y="1432719"/>
        <a:ext cx="758679" cy="758679"/>
      </dsp:txXfrm>
    </dsp:sp>
    <dsp:sp modelId="{EE7C69A6-5C57-41DD-998B-10FF48CFE1AC}">
      <dsp:nvSpPr>
        <dsp:cNvPr id="0" name=""/>
        <dsp:cNvSpPr/>
      </dsp:nvSpPr>
      <dsp:spPr>
        <a:xfrm>
          <a:off x="1256152" y="-847"/>
          <a:ext cx="2845545" cy="2845545"/>
        </a:xfrm>
        <a:prstGeom prst="circularArrow">
          <a:avLst>
            <a:gd name="adj1" fmla="val 5199"/>
            <a:gd name="adj2" fmla="val 335836"/>
            <a:gd name="adj3" fmla="val 4015025"/>
            <a:gd name="adj4" fmla="val 225313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99585" y="2305087"/>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実効</a:t>
          </a:r>
          <a:endParaRPr kumimoji="1" lang="ja-JP" altLang="en-US" sz="1400" kern="1200" dirty="0"/>
        </a:p>
      </dsp:txBody>
      <dsp:txXfrm>
        <a:off x="2299585" y="2305087"/>
        <a:ext cx="758679" cy="758679"/>
      </dsp:txXfrm>
    </dsp:sp>
    <dsp:sp modelId="{9A4438D7-8465-4C46-8FBC-776D412F4513}">
      <dsp:nvSpPr>
        <dsp:cNvPr id="0" name=""/>
        <dsp:cNvSpPr/>
      </dsp:nvSpPr>
      <dsp:spPr>
        <a:xfrm>
          <a:off x="1256152" y="-847"/>
          <a:ext cx="2845545" cy="2845545"/>
        </a:xfrm>
        <a:prstGeom prst="circularArrow">
          <a:avLst>
            <a:gd name="adj1" fmla="val 5199"/>
            <a:gd name="adj2" fmla="val 335836"/>
            <a:gd name="adj3" fmla="val 8211033"/>
            <a:gd name="adj4" fmla="val 6449139"/>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98874"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モニタリング</a:t>
          </a:r>
          <a:endParaRPr kumimoji="1" lang="ja-JP" altLang="en-US" sz="1400" kern="1200" dirty="0"/>
        </a:p>
      </dsp:txBody>
      <dsp:txXfrm>
        <a:off x="1098874" y="1432719"/>
        <a:ext cx="758679" cy="758679"/>
      </dsp:txXfrm>
    </dsp:sp>
    <dsp:sp modelId="{C523DCB5-2750-430A-BFE7-B9D73E4CE90A}">
      <dsp:nvSpPr>
        <dsp:cNvPr id="0" name=""/>
        <dsp:cNvSpPr/>
      </dsp:nvSpPr>
      <dsp:spPr>
        <a:xfrm>
          <a:off x="1256152" y="-847"/>
          <a:ext cx="2845545" cy="2845545"/>
        </a:xfrm>
        <a:prstGeom prst="circularArrow">
          <a:avLst>
            <a:gd name="adj1" fmla="val 5199"/>
            <a:gd name="adj2" fmla="val 335836"/>
            <a:gd name="adj3" fmla="val 12298202"/>
            <a:gd name="adj4" fmla="val 10770607"/>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57505"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改善・再ち構築</a:t>
          </a:r>
          <a:endParaRPr kumimoji="1" lang="ja-JP" altLang="en-US" sz="1400" kern="1200" dirty="0"/>
        </a:p>
      </dsp:txBody>
      <dsp:txXfrm>
        <a:off x="1557505" y="21200"/>
        <a:ext cx="758679" cy="758679"/>
      </dsp:txXfrm>
    </dsp:sp>
    <dsp:sp modelId="{D680522A-7F22-43EF-B086-F1B154A1C8E9}">
      <dsp:nvSpPr>
        <dsp:cNvPr id="0" name=""/>
        <dsp:cNvSpPr/>
      </dsp:nvSpPr>
      <dsp:spPr>
        <a:xfrm>
          <a:off x="1256152" y="-847"/>
          <a:ext cx="2845545" cy="2845545"/>
        </a:xfrm>
        <a:prstGeom prst="circularArrow">
          <a:avLst>
            <a:gd name="adj1" fmla="val 5199"/>
            <a:gd name="adj2" fmla="val 335836"/>
            <a:gd name="adj3" fmla="val 16866013"/>
            <a:gd name="adj4" fmla="val 15198151"/>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2992979"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分析</a:t>
          </a:r>
          <a:endParaRPr kumimoji="1" lang="ja-JP" altLang="en-US" sz="1400" kern="1200" dirty="0"/>
        </a:p>
      </dsp:txBody>
      <dsp:txXfrm>
        <a:off x="2992979" y="22412"/>
        <a:ext cx="757721" cy="757721"/>
      </dsp:txXfrm>
    </dsp:sp>
    <dsp:sp modelId="{119E42E2-C06E-431E-B698-A632E2031781}">
      <dsp:nvSpPr>
        <dsp:cNvPr id="0" name=""/>
        <dsp:cNvSpPr/>
      </dsp:nvSpPr>
      <dsp:spPr>
        <a:xfrm>
          <a:off x="1208355" y="228"/>
          <a:ext cx="2843672" cy="2843672"/>
        </a:xfrm>
        <a:prstGeom prst="circularArrow">
          <a:avLst>
            <a:gd name="adj1" fmla="val 5196"/>
            <a:gd name="adj2" fmla="val 335606"/>
            <a:gd name="adj3" fmla="val 21294493"/>
            <a:gd name="adj4" fmla="val 19765143"/>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451343"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設計</a:t>
          </a:r>
          <a:endParaRPr kumimoji="1" lang="ja-JP" altLang="en-US" sz="1400" kern="1200" dirty="0"/>
        </a:p>
      </dsp:txBody>
      <dsp:txXfrm>
        <a:off x="3451343" y="1433111"/>
        <a:ext cx="757721" cy="757721"/>
      </dsp:txXfrm>
    </dsp:sp>
    <dsp:sp modelId="{EE7C69A6-5C57-41DD-998B-10FF48CFE1AC}">
      <dsp:nvSpPr>
        <dsp:cNvPr id="0" name=""/>
        <dsp:cNvSpPr/>
      </dsp:nvSpPr>
      <dsp:spPr>
        <a:xfrm>
          <a:off x="1208355" y="228"/>
          <a:ext cx="2843672" cy="2843672"/>
        </a:xfrm>
        <a:prstGeom prst="circularArrow">
          <a:avLst>
            <a:gd name="adj1" fmla="val 5196"/>
            <a:gd name="adj2" fmla="val 335606"/>
            <a:gd name="adj3" fmla="val 4015994"/>
            <a:gd name="adj4" fmla="val 2252242"/>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51330" y="230497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実効</a:t>
          </a:r>
          <a:endParaRPr kumimoji="1" lang="ja-JP" altLang="en-US" sz="1400" kern="1200" dirty="0"/>
        </a:p>
      </dsp:txBody>
      <dsp:txXfrm>
        <a:off x="2251330" y="2304971"/>
        <a:ext cx="757721" cy="757721"/>
      </dsp:txXfrm>
    </dsp:sp>
    <dsp:sp modelId="{9A4438D7-8465-4C46-8FBC-776D412F4513}">
      <dsp:nvSpPr>
        <dsp:cNvPr id="0" name=""/>
        <dsp:cNvSpPr/>
      </dsp:nvSpPr>
      <dsp:spPr>
        <a:xfrm>
          <a:off x="1208355" y="228"/>
          <a:ext cx="2843672" cy="2843672"/>
        </a:xfrm>
        <a:prstGeom prst="circularArrow">
          <a:avLst>
            <a:gd name="adj1" fmla="val 5196"/>
            <a:gd name="adj2" fmla="val 335606"/>
            <a:gd name="adj3" fmla="val 8212152"/>
            <a:gd name="adj4" fmla="val 6448400"/>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51318"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モニタリング</a:t>
          </a:r>
          <a:endParaRPr kumimoji="1" lang="ja-JP" altLang="en-US" sz="1400" kern="1200" dirty="0"/>
        </a:p>
      </dsp:txBody>
      <dsp:txXfrm>
        <a:off x="1051318" y="1433111"/>
        <a:ext cx="757721" cy="757721"/>
      </dsp:txXfrm>
    </dsp:sp>
    <dsp:sp modelId="{C523DCB5-2750-430A-BFE7-B9D73E4CE90A}">
      <dsp:nvSpPr>
        <dsp:cNvPr id="0" name=""/>
        <dsp:cNvSpPr/>
      </dsp:nvSpPr>
      <dsp:spPr>
        <a:xfrm>
          <a:off x="1208355" y="228"/>
          <a:ext cx="2843672" cy="2843672"/>
        </a:xfrm>
        <a:prstGeom prst="circularArrow">
          <a:avLst>
            <a:gd name="adj1" fmla="val 5196"/>
            <a:gd name="adj2" fmla="val 335606"/>
            <a:gd name="adj3" fmla="val 12299251"/>
            <a:gd name="adj4" fmla="val 10769901"/>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09682"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改善・再構築</a:t>
          </a:r>
          <a:endParaRPr kumimoji="1" lang="ja-JP" altLang="en-US" sz="1400" kern="1200" dirty="0"/>
        </a:p>
      </dsp:txBody>
      <dsp:txXfrm>
        <a:off x="1509682" y="22412"/>
        <a:ext cx="757721" cy="757721"/>
      </dsp:txXfrm>
    </dsp:sp>
    <dsp:sp modelId="{D680522A-7F22-43EF-B086-F1B154A1C8E9}">
      <dsp:nvSpPr>
        <dsp:cNvPr id="0" name=""/>
        <dsp:cNvSpPr/>
      </dsp:nvSpPr>
      <dsp:spPr>
        <a:xfrm>
          <a:off x="1208355" y="228"/>
          <a:ext cx="2843672" cy="2843672"/>
        </a:xfrm>
        <a:prstGeom prst="circularArrow">
          <a:avLst>
            <a:gd name="adj1" fmla="val 5196"/>
            <a:gd name="adj2" fmla="val 335606"/>
            <a:gd name="adj3" fmla="val 16866979"/>
            <a:gd name="adj4" fmla="val 15197415"/>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15/03/25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15/03/25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lnSpcReduction="10000"/>
          </a:bodyPr>
          <a:lstStyle/>
          <a:p>
            <a:r>
              <a:rPr kumimoji="1" lang="en-US" altLang="ja-JP" dirty="0" smtClean="0"/>
              <a:t>1964</a:t>
            </a:r>
            <a:r>
              <a:rPr kumimoji="1" lang="ja-JP" altLang="en-US" dirty="0" smtClean="0"/>
              <a:t>年に発表された世界初の汎用機である</a:t>
            </a:r>
            <a:r>
              <a:rPr kumimoji="1" lang="en-US" altLang="ja-JP" dirty="0" smtClean="0"/>
              <a:t>IBM System360</a:t>
            </a:r>
            <a:r>
              <a:rPr kumimoji="1" lang="ja-JP" altLang="en-US" dirty="0" smtClean="0"/>
              <a:t>は、「</a:t>
            </a:r>
            <a:r>
              <a:rPr kumimoji="1" lang="en-US" altLang="ja-JP" dirty="0" smtClean="0"/>
              <a:t>360</a:t>
            </a:r>
            <a:r>
              <a:rPr kumimoji="1" lang="ja-JP" altLang="en-US" dirty="0" smtClean="0"/>
              <a:t>度全ての用途に使える」コンピュータでした。</a:t>
            </a:r>
            <a:endParaRPr kumimoji="1" lang="en-US" altLang="ja-JP" dirty="0" smtClean="0"/>
          </a:p>
          <a:p>
            <a:r>
              <a:rPr kumimoji="1" lang="ja-JP" altLang="en-US" dirty="0" smtClean="0"/>
              <a:t>生産管理・販売管理・会計処理などをひとつのシステムで行うことができました。</a:t>
            </a:r>
            <a:endParaRPr kumimoji="1" lang="en-US" altLang="ja-JP" dirty="0" smtClean="0"/>
          </a:p>
          <a:p>
            <a:r>
              <a:rPr kumimoji="1" lang="en-US" altLang="ja-JP" dirty="0" smtClean="0"/>
              <a:t>1</a:t>
            </a:r>
            <a:r>
              <a:rPr kumimoji="1" lang="ja-JP" altLang="en-US" dirty="0" smtClean="0"/>
              <a:t>台のマシンで全てのアプリを動かすわけですから、開発・運用もほとんどの場合ひとつの会社が請け負います。</a:t>
            </a:r>
            <a:endParaRPr kumimoji="1" lang="en-US" altLang="ja-JP" dirty="0" smtClean="0"/>
          </a:p>
          <a:p>
            <a:r>
              <a:rPr kumimoji="1" lang="ja-JP" altLang="en-US" dirty="0" smtClean="0"/>
              <a:t>システム構成や他のアプリも熟知していますから、アプリ間の連携がとれない、などという事態は起こらなかったわけです。</a:t>
            </a:r>
            <a:endParaRPr kumimoji="1" lang="en-US" altLang="ja-JP" dirty="0" smtClean="0"/>
          </a:p>
          <a:p>
            <a:r>
              <a:rPr kumimoji="1" lang="ja-JP" altLang="en-US" dirty="0" smtClean="0"/>
              <a:t>しかし、メインフレームは数十億円もするシステムですから、導入できる企業は限られています。</a:t>
            </a:r>
            <a:endParaRPr kumimoji="1" lang="en-US" altLang="ja-JP" dirty="0" smtClean="0"/>
          </a:p>
          <a:p>
            <a:endParaRPr kumimoji="1" lang="en-US" altLang="ja-JP" dirty="0" smtClean="0"/>
          </a:p>
          <a:p>
            <a:r>
              <a:rPr kumimoji="1" lang="en-US" altLang="ja-JP" dirty="0" smtClean="0"/>
              <a:t>1970</a:t>
            </a:r>
            <a:r>
              <a:rPr kumimoji="1" lang="ja-JP" altLang="en-US" dirty="0" smtClean="0"/>
              <a:t>年代以降、ダウンサイジングの波が起こり、コンピュータの価格が劇的に下がり、それまでコンピュータを導入できなかった企業にも浸透しはじめたのです。</a:t>
            </a:r>
            <a:endParaRPr kumimoji="1" lang="en-US" altLang="ja-JP" dirty="0" smtClean="0"/>
          </a:p>
          <a:p>
            <a:r>
              <a:rPr kumimoji="1" lang="ja-JP" altLang="en-US" dirty="0" smtClean="0"/>
              <a:t>その結果、事業部門毎に様々なシステムが入ることになりました。</a:t>
            </a:r>
            <a:r>
              <a:rPr kumimoji="1" lang="en-US" altLang="ja-JP" dirty="0" smtClean="0"/>
              <a:t>IT</a:t>
            </a:r>
            <a:r>
              <a:rPr kumimoji="1" lang="ja-JP" altLang="en-US" dirty="0" smtClean="0"/>
              <a:t>部門が頑張って整合性をとろうとする動きもあったでしょうが、全ての面倒を見ることはできません。</a:t>
            </a:r>
            <a:endParaRPr kumimoji="1" lang="en-US" altLang="ja-JP" dirty="0" smtClean="0"/>
          </a:p>
          <a:p>
            <a:r>
              <a:rPr kumimoji="1" lang="ja-JP" altLang="en-US" dirty="0" smtClean="0"/>
              <a:t>様々なシステムが、個々の事業部門の要求仕様に従って構築されたのです。どうしても、他部門のシステムとの統合にまで考えがおよばないケースもあったでしょう。</a:t>
            </a:r>
            <a:endParaRPr kumimoji="1" lang="en-US" altLang="ja-JP" dirty="0" smtClean="0"/>
          </a:p>
          <a:p>
            <a:r>
              <a:rPr kumimoji="1" lang="ja-JP" altLang="en-US" dirty="0" smtClean="0"/>
              <a:t>システム毎にメーカーが違ったり、開発業者が違うケースもあります。導入時期が違えば、使う技術も変わります。</a:t>
            </a:r>
            <a:endParaRPr kumimoji="1" lang="en-US" altLang="ja-JP" dirty="0" smtClean="0"/>
          </a:p>
          <a:p>
            <a:endParaRPr kumimoji="1" lang="en-US" altLang="ja-JP" dirty="0" smtClean="0"/>
          </a:p>
          <a:p>
            <a:r>
              <a:rPr kumimoji="1" lang="ja-JP" altLang="en-US" dirty="0" smtClean="0"/>
              <a:t>しかし、発注元である現場部門としては、自分達の要求が満たされることが第一の目的です。</a:t>
            </a:r>
            <a:endParaRPr kumimoji="1" lang="en-US" altLang="ja-JP" dirty="0" smtClean="0"/>
          </a:p>
          <a:p>
            <a:endParaRPr kumimoji="1" lang="en-US" altLang="ja-JP" dirty="0" smtClean="0"/>
          </a:p>
          <a:p>
            <a:r>
              <a:rPr kumimoji="1" lang="ja-JP" altLang="en-US" dirty="0" smtClean="0"/>
              <a:t>要求仕様をどう作るかというと、皆さんも経験があるでしょうが、現場でどういった業務を行っているかをヒアリングするのがまずは第一歩です。</a:t>
            </a:r>
            <a:endParaRPr kumimoji="1" lang="en-US" altLang="ja-JP" dirty="0" smtClean="0"/>
          </a:p>
          <a:p>
            <a:r>
              <a:rPr kumimoji="1" lang="ja-JP" altLang="en-US" dirty="0" smtClean="0"/>
              <a:t>その業務の流れを、そのままコンピュータ化するのがシステム開発です。いわば「その時点での</a:t>
            </a:r>
            <a:r>
              <a:rPr kumimoji="1" lang="en-US" altLang="ja-JP" dirty="0" smtClean="0"/>
              <a:t>『</a:t>
            </a:r>
            <a:r>
              <a:rPr kumimoji="1" lang="ja-JP" altLang="en-US" dirty="0" smtClean="0"/>
              <a:t>書類の流れ</a:t>
            </a:r>
            <a:r>
              <a:rPr kumimoji="1" lang="en-US" altLang="ja-JP" dirty="0" smtClean="0"/>
              <a:t>』</a:t>
            </a:r>
            <a:r>
              <a:rPr kumimoji="1" lang="ja-JP" altLang="en-US" dirty="0" smtClean="0"/>
              <a:t>をシステム上に実装したもの」ということができます。</a:t>
            </a:r>
            <a:endParaRPr kumimoji="1" lang="en-US" altLang="ja-JP" dirty="0" smtClean="0"/>
          </a:p>
          <a:p>
            <a:endParaRPr kumimoji="1" lang="en-US" altLang="ja-JP" dirty="0" smtClean="0"/>
          </a:p>
          <a:p>
            <a:r>
              <a:rPr kumimoji="1" lang="ja-JP" altLang="en-US" dirty="0" smtClean="0"/>
              <a:t>このようなシステムの作り方だと、他のシステムとの連携も、必要最小限しか考慮されないでしょう。部門内の業務をメインに考えられた「部分最適のシステム」ができあがります。</a:t>
            </a:r>
            <a:endParaRPr kumimoji="1" lang="en-US" altLang="ja-JP" dirty="0" smtClean="0"/>
          </a:p>
          <a:p>
            <a:endParaRPr kumimoji="1" lang="en-US" altLang="ja-JP" dirty="0" smtClean="0"/>
          </a:p>
          <a:p>
            <a:r>
              <a:rPr kumimoji="1" lang="ja-JP" altLang="en-US" dirty="0" smtClean="0"/>
              <a:t>そうなると、顧客マスターの登録業務を会計部門でも営業部門でも製造部門でも行っていたりすることになります。</a:t>
            </a:r>
            <a:endParaRPr kumimoji="1" lang="en-US" altLang="ja-JP" dirty="0" smtClean="0"/>
          </a:p>
          <a:p>
            <a:r>
              <a:rPr kumimoji="1" lang="ja-JP" altLang="en-US" dirty="0" smtClean="0"/>
              <a:t>各々の部門が「顧客マスター」のデータベースを持ち、どれが本物のマスターなのかが分からなくなります。正確な顧客リストが出せなくなるわけです。</a:t>
            </a:r>
            <a:endParaRPr kumimoji="1" lang="en-US" altLang="ja-JP" dirty="0" smtClean="0"/>
          </a:p>
          <a:p>
            <a:r>
              <a:rPr kumimoji="1" lang="ja-JP" altLang="en-US" dirty="0" smtClean="0"/>
              <a:t>うっかりすると、各マスター間で互換性が無く、名寄せもできない、などということが起こっても不思議ではありません。</a:t>
            </a:r>
            <a:endParaRPr kumimoji="1" lang="en-US" altLang="ja-JP" dirty="0" smtClean="0"/>
          </a:p>
          <a:p>
            <a:endParaRPr kumimoji="1" lang="en-US" altLang="ja-JP" dirty="0" smtClean="0"/>
          </a:p>
          <a:p>
            <a:r>
              <a:rPr kumimoji="1" lang="ja-JP" altLang="en-US" dirty="0" smtClean="0"/>
              <a:t>このように、お互いに連携が不足で、孤立化した状況を「システムのサイロ化」などと言います。サイロとは、北海道などに良くある、牧草を入れておく塔のような建物のことです。お互いに孤立してますよね。</a:t>
            </a:r>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2</a:t>
            </a:fld>
            <a:endParaRPr lang="ja-JP" altLang="en-US"/>
          </a:p>
        </p:txBody>
      </p:sp>
    </p:spTree>
    <p:extLst>
      <p:ext uri="{BB962C8B-B14F-4D97-AF65-F5344CB8AC3E}">
        <p14:creationId xmlns:p14="http://schemas.microsoft.com/office/powerpoint/2010/main" val="2539011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smtClean="0"/>
              <a:t>これまで話してきたように、</a:t>
            </a:r>
            <a:r>
              <a:rPr lang="en-US" altLang="ja-JP" dirty="0" smtClean="0"/>
              <a:t>EA</a:t>
            </a:r>
            <a:r>
              <a:rPr lang="ja-JP" altLang="en-US" dirty="0" smtClean="0"/>
              <a:t>は全体最適を目指すという「理念」です。</a:t>
            </a:r>
            <a:endParaRPr lang="en-US" altLang="ja-JP" dirty="0" smtClean="0"/>
          </a:p>
          <a:p>
            <a:endParaRPr lang="en-US" altLang="ja-JP" dirty="0" smtClean="0"/>
          </a:p>
          <a:p>
            <a:r>
              <a:rPr lang="ja-JP" altLang="en-US" dirty="0" smtClean="0"/>
              <a:t>この</a:t>
            </a:r>
            <a:r>
              <a:rPr lang="en-US" altLang="ja-JP" dirty="0" smtClean="0"/>
              <a:t>EA</a:t>
            </a:r>
            <a:r>
              <a:rPr lang="ja-JP" altLang="en-US" dirty="0" smtClean="0"/>
              <a:t>の中の、ビジネスプロセスの見直しとそれを継続的に行う仕組みを取り入れた上で、</a:t>
            </a:r>
            <a:r>
              <a:rPr lang="en-US" altLang="ja-JP" dirty="0" smtClean="0"/>
              <a:t>EA</a:t>
            </a:r>
            <a:r>
              <a:rPr lang="ja-JP" altLang="en-US" dirty="0" smtClean="0"/>
              <a:t>が定める</a:t>
            </a:r>
            <a:r>
              <a:rPr lang="en-US" altLang="ja-JP" dirty="0" smtClean="0"/>
              <a:t>4</a:t>
            </a:r>
            <a:r>
              <a:rPr lang="ja-JP" altLang="en-US" dirty="0" err="1" smtClean="0"/>
              <a:t>つの</a:t>
            </a:r>
            <a:r>
              <a:rPr lang="ja-JP" altLang="en-US" dirty="0" smtClean="0"/>
              <a:t>アーキテクチャを定義し、全体最適な</a:t>
            </a:r>
            <a:r>
              <a:rPr lang="en-US" altLang="ja-JP" dirty="0" smtClean="0"/>
              <a:t>IT</a:t>
            </a:r>
            <a:r>
              <a:rPr lang="ja-JP" altLang="en-US" dirty="0" smtClean="0"/>
              <a:t>システムを開発するという考え方が</a:t>
            </a:r>
            <a:r>
              <a:rPr lang="en-US" altLang="ja-JP" dirty="0" smtClean="0"/>
              <a:t>ERP</a:t>
            </a:r>
            <a:r>
              <a:rPr lang="ja-JP" altLang="en-US" dirty="0" err="1" smtClean="0"/>
              <a:t>、</a:t>
            </a:r>
            <a:r>
              <a:rPr lang="ja-JP" altLang="en-US" dirty="0" smtClean="0"/>
              <a:t>その考え方に基づいて構築されたシステムが</a:t>
            </a:r>
            <a:r>
              <a:rPr lang="en-US" altLang="ja-JP" dirty="0" smtClean="0"/>
              <a:t>ERP</a:t>
            </a:r>
            <a:r>
              <a:rPr lang="ja-JP" altLang="en-US" dirty="0" smtClean="0"/>
              <a:t>システムです。</a:t>
            </a:r>
            <a:endParaRPr lang="en-US" altLang="ja-JP" dirty="0" smtClean="0"/>
          </a:p>
          <a:p>
            <a:endParaRPr lang="en-US" altLang="ja-JP" dirty="0" smtClean="0"/>
          </a:p>
          <a:p>
            <a:r>
              <a:rPr lang="ja-JP" altLang="en-US" dirty="0" smtClean="0"/>
              <a:t>つまり、全体最適な</a:t>
            </a:r>
            <a:r>
              <a:rPr lang="en-US" altLang="ja-JP" dirty="0" smtClean="0"/>
              <a:t>ERP</a:t>
            </a:r>
            <a:r>
              <a:rPr lang="ja-JP" altLang="en-US" dirty="0" smtClean="0"/>
              <a:t>システムの構築のためには、まず全社規模での</a:t>
            </a:r>
            <a:r>
              <a:rPr lang="en-US" altLang="ja-JP" dirty="0" smtClean="0"/>
              <a:t>BPR</a:t>
            </a:r>
            <a:r>
              <a:rPr lang="ja-JP" altLang="en-US" dirty="0" smtClean="0"/>
              <a:t>を行い、それを元にアプリケーションアーキテクチャ、データアーキテクチャ、テクノロジアーキテクチャを作成することが必要になるということです。これは大変な作業です。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11</a:t>
            </a:fld>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こうしてできた</a:t>
            </a:r>
            <a:r>
              <a:rPr lang="en-US" altLang="ja-JP" dirty="0" smtClean="0"/>
              <a:t>ERP</a:t>
            </a:r>
            <a:r>
              <a:rPr lang="ja-JP" altLang="en-US" dirty="0" smtClean="0"/>
              <a:t>システムは、ゼロベースで見直された効率的なビジネスプロセスに対応しており、全てのアプリケーションが単一のデータベースを共有し、無駄な業務は一切無く、将来の技術革新にも業務プロセスの見直しにも柔軟に対応できるという理想的なシステムになる</a:t>
            </a:r>
            <a:r>
              <a:rPr lang="ja-JP" altLang="en-US" dirty="0" err="1" smtClean="0"/>
              <a:t>。。。</a:t>
            </a:r>
            <a:r>
              <a:rPr lang="ja-JP" altLang="en-US" dirty="0" smtClean="0"/>
              <a:t>はずです。</a:t>
            </a:r>
            <a:endParaRPr lang="en-US" altLang="ja-JP" dirty="0" smtClean="0"/>
          </a:p>
          <a:p>
            <a:endParaRPr lang="en-US" altLang="ja-JP" dirty="0" smtClean="0"/>
          </a:p>
          <a:p>
            <a:r>
              <a:rPr lang="ja-JP" altLang="en-US" dirty="0" smtClean="0"/>
              <a:t>少なくとも、目指しているのはそういったシステムです。</a:t>
            </a:r>
            <a:endParaRPr lang="en-US" altLang="ja-JP" dirty="0" smtClean="0"/>
          </a:p>
          <a:p>
            <a:endParaRPr lang="en-US" altLang="ja-JP" dirty="0" smtClean="0"/>
          </a:p>
          <a:p>
            <a:r>
              <a:rPr lang="ja-JP" altLang="en-US" dirty="0" smtClean="0"/>
              <a:t>しかし、皆さんもお気づきのように、なかなかそううまくはいきません。</a:t>
            </a:r>
            <a:endParaRPr lang="en-US" altLang="ja-JP" dirty="0" smtClean="0"/>
          </a:p>
          <a:p>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0C02EF9-4678-4E5D-8F40-B4237E2EF4B0}" type="slidenum">
              <a:rPr lang="ja-JP" altLang="en-US" smtClean="0"/>
              <a:pPr>
                <a:defRPr/>
              </a:pPr>
              <a:t>12</a:t>
            </a:fld>
            <a:endParaRPr lang="ja-JP" altLang="en-US"/>
          </a:p>
        </p:txBody>
      </p:sp>
    </p:spTree>
    <p:extLst>
      <p:ext uri="{BB962C8B-B14F-4D97-AF65-F5344CB8AC3E}">
        <p14:creationId xmlns:p14="http://schemas.microsoft.com/office/powerpoint/2010/main" val="590227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なにより、全社の業務を洗い直すためには相当な時間とコストがかかります。どんな会社でもできるというわけではありません。</a:t>
            </a:r>
            <a:endParaRPr kumimoji="1" lang="en-US" altLang="ja-JP" dirty="0" smtClean="0"/>
          </a:p>
          <a:p>
            <a:r>
              <a:rPr kumimoji="1" lang="ja-JP" altLang="en-US" dirty="0" smtClean="0"/>
              <a:t>また、ある時期に企業内の全てのシステムを一斉に入れ替える必要があります。これも非常に高いハードルです。</a:t>
            </a:r>
            <a:endParaRPr kumimoji="1" lang="en-US" altLang="ja-JP" dirty="0" smtClean="0"/>
          </a:p>
          <a:p>
            <a:r>
              <a:rPr kumimoji="1" lang="ja-JP" altLang="en-US" dirty="0" smtClean="0"/>
              <a:t>そしてもちろん、</a:t>
            </a:r>
            <a:r>
              <a:rPr kumimoji="1" lang="en-US" altLang="ja-JP" dirty="0" smtClean="0"/>
              <a:t>ERP</a:t>
            </a:r>
            <a:r>
              <a:rPr kumimoji="1" lang="ja-JP" altLang="en-US" dirty="0" smtClean="0"/>
              <a:t>システムを一から開発するのは非常に大変です。何年もかかるプロジェクトになる可能性があります。</a:t>
            </a:r>
            <a:endParaRPr kumimoji="1" lang="en-US" altLang="ja-JP" dirty="0" smtClean="0"/>
          </a:p>
          <a:p>
            <a:endParaRPr kumimoji="1" lang="en-US" altLang="ja-JP" dirty="0" smtClean="0"/>
          </a:p>
          <a:p>
            <a:r>
              <a:rPr kumimoji="1" lang="ja-JP" altLang="en-US" dirty="0" smtClean="0"/>
              <a:t>しかし、システムを作っているうちにプロセスが変わってしまったり、要件が変わることは充分に考えられます。アジャイル開発の回でもでてきましたが、</a:t>
            </a:r>
            <a:r>
              <a:rPr kumimoji="1" lang="en-US" altLang="ja-JP" dirty="0" smtClean="0"/>
              <a:t>1</a:t>
            </a:r>
            <a:r>
              <a:rPr kumimoji="1" lang="ja-JP" altLang="en-US" dirty="0" smtClean="0"/>
              <a:t>年経つと要件の</a:t>
            </a:r>
            <a:r>
              <a:rPr kumimoji="1" lang="en-US" altLang="ja-JP" dirty="0" smtClean="0"/>
              <a:t>40%</a:t>
            </a:r>
            <a:r>
              <a:rPr kumimoji="1" lang="ja-JP" altLang="en-US" dirty="0" smtClean="0"/>
              <a:t>が不要になってしまうというデータもあります。これでは、いつまで経ってもシステムが完成しません。あるいは、完成しても使えないシステムにしかなりません。</a:t>
            </a:r>
            <a:endParaRPr kumimoji="1" lang="en-US" altLang="ja-JP" dirty="0" smtClean="0"/>
          </a:p>
          <a:p>
            <a:endParaRPr kumimoji="1" lang="en-US" altLang="ja-JP" dirty="0" smtClean="0"/>
          </a:p>
          <a:p>
            <a:r>
              <a:rPr kumimoji="1" lang="ja-JP" altLang="en-US" dirty="0" smtClean="0"/>
              <a:t>こういった背景から出てきたのが、</a:t>
            </a:r>
            <a:r>
              <a:rPr kumimoji="1" lang="en-US" altLang="ja-JP" dirty="0" smtClean="0"/>
              <a:t>ERP</a:t>
            </a:r>
            <a:r>
              <a:rPr kumimoji="1" lang="ja-JP" altLang="en-US" dirty="0" smtClean="0"/>
              <a:t>パッケージです。</a:t>
            </a:r>
            <a:endParaRPr kumimoji="1" lang="en-US" altLang="ja-JP" dirty="0" smtClean="0"/>
          </a:p>
          <a:p>
            <a:endParaRPr kumimoji="1" lang="en-US" altLang="ja-JP" dirty="0" smtClean="0"/>
          </a:p>
          <a:p>
            <a:r>
              <a:rPr kumimoji="1" lang="ja-JP" altLang="en-US" dirty="0" smtClean="0"/>
              <a:t>パッケージですから、一から作るよりも安価ですし、短期間で導入できます。</a:t>
            </a:r>
            <a:endParaRPr kumimoji="1" lang="en-US" altLang="ja-JP" dirty="0" smtClean="0"/>
          </a:p>
          <a:p>
            <a:r>
              <a:rPr kumimoji="1" lang="ja-JP" altLang="en-US" dirty="0" smtClean="0"/>
              <a:t>しかし、</a:t>
            </a:r>
            <a:r>
              <a:rPr kumimoji="1" lang="en-US" altLang="ja-JP" dirty="0" smtClean="0"/>
              <a:t>ERP</a:t>
            </a:r>
            <a:r>
              <a:rPr kumimoji="1" lang="ja-JP" altLang="en-US" dirty="0" smtClean="0"/>
              <a:t>パッケージの最大の特徴は、あらかじめ業種毎のテンプレートが用意されていることです。</a:t>
            </a:r>
            <a:endParaRPr kumimoji="1" lang="en-US" altLang="ja-JP" dirty="0" smtClean="0"/>
          </a:p>
          <a:p>
            <a:r>
              <a:rPr kumimoji="1" lang="ja-JP" altLang="en-US" dirty="0" smtClean="0"/>
              <a:t>世界中の企業のビジネスプロセスが研究され、標準的なもの（ベストプラクティス）がテンプレートとして用意されているのです。つまり、個々の企業が自社のビジネスプロセスを見直さなくとも、「これに合わせれば良い」というプロセスが用意されているのです。</a:t>
            </a:r>
            <a:endParaRPr kumimoji="1" lang="en-US" altLang="ja-JP" dirty="0" smtClean="0"/>
          </a:p>
          <a:p>
            <a:r>
              <a:rPr kumimoji="1" lang="en-US" altLang="ja-JP" dirty="0" smtClean="0"/>
              <a:t>BPR/BPM</a:t>
            </a:r>
            <a:r>
              <a:rPr kumimoji="1" lang="ja-JP" altLang="en-US" dirty="0" smtClean="0"/>
              <a:t>不要で</a:t>
            </a:r>
            <a:r>
              <a:rPr kumimoji="1" lang="en-US" altLang="ja-JP" dirty="0" smtClean="0"/>
              <a:t>ERP</a:t>
            </a:r>
            <a:r>
              <a:rPr kumimoji="1" lang="ja-JP" altLang="en-US" dirty="0" smtClean="0"/>
              <a:t>を導入できるのが、実は</a:t>
            </a:r>
            <a:r>
              <a:rPr kumimoji="1" lang="en-US" altLang="ja-JP" dirty="0" smtClean="0"/>
              <a:t>ERP</a:t>
            </a:r>
            <a:r>
              <a:rPr kumimoji="1" lang="ja-JP" altLang="en-US" dirty="0" smtClean="0"/>
              <a:t>パッケージ最大のメリットなのです。</a:t>
            </a:r>
            <a:endParaRPr kumimoji="1" lang="en-US" altLang="ja-JP" dirty="0" smtClean="0"/>
          </a:p>
          <a:p>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http://itpro.nikkeibp.co.jp/article/lecture/20070530/272910/</a:t>
            </a:r>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13</a:t>
            </a:fld>
            <a:endParaRPr kumimoji="1" lang="ja-JP" altLang="en-US"/>
          </a:p>
        </p:txBody>
      </p:sp>
    </p:spTree>
    <p:extLst>
      <p:ext uri="{BB962C8B-B14F-4D97-AF65-F5344CB8AC3E}">
        <p14:creationId xmlns:p14="http://schemas.microsoft.com/office/powerpoint/2010/main" val="2372953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これは、</a:t>
            </a:r>
            <a:r>
              <a:rPr kumimoji="1" lang="en-US" altLang="ja-JP" dirty="0"/>
              <a:t>SAP</a:t>
            </a:r>
            <a:r>
              <a:rPr kumimoji="1" lang="ja-JP" altLang="en-US" dirty="0"/>
              <a:t>を初めとする欧米の</a:t>
            </a:r>
            <a:r>
              <a:rPr kumimoji="1" lang="en-US" altLang="ja-JP" dirty="0"/>
              <a:t>ERP</a:t>
            </a:r>
            <a:r>
              <a:rPr kumimoji="1" lang="ja-JP" altLang="en-US" dirty="0"/>
              <a:t>パッケージの考え方です。</a:t>
            </a:r>
            <a:endParaRPr kumimoji="1" lang="en-US" altLang="ja-JP" dirty="0"/>
          </a:p>
          <a:p>
            <a:endParaRPr kumimoji="1" lang="en-US" altLang="ja-JP" dirty="0"/>
          </a:p>
          <a:p>
            <a:r>
              <a:rPr kumimoji="1" lang="ja-JP" altLang="en-US" dirty="0"/>
              <a:t>もちろん、自社のプロセスに合わせて細かくカスタマイズできる余地は残されていますが、それをやり始めると時間もコストもかかります。</a:t>
            </a:r>
            <a:r>
              <a:rPr kumimoji="1" lang="en-US" altLang="ja-JP" dirty="0"/>
              <a:t>ERP</a:t>
            </a:r>
            <a:r>
              <a:rPr kumimoji="1" lang="ja-JP" altLang="en-US" dirty="0"/>
              <a:t>パッケージの正しい導入方法は、「なるべくそのままテンプレートを使う」ということなのです。</a:t>
            </a:r>
          </a:p>
          <a:p>
            <a:endParaRPr kumimoji="1" lang="en-US" altLang="ja-JP" dirty="0"/>
          </a:p>
          <a:p>
            <a:r>
              <a:rPr kumimoji="1" lang="ja-JP" altLang="en-US" dirty="0"/>
              <a:t>これに対し、国産の</a:t>
            </a:r>
            <a:r>
              <a:rPr kumimoji="1" lang="en-US" altLang="ja-JP" dirty="0"/>
              <a:t>ERP</a:t>
            </a:r>
            <a:r>
              <a:rPr kumimoji="1" lang="ja-JP" altLang="en-US" dirty="0"/>
              <a:t>パッケージは、会計パッケージを母体にして機能を拡張してできたものが多いのです。会計以外の部分を外部から調達している場合もあり、データベースが統合されていない場合もあります。</a:t>
            </a:r>
            <a:endParaRPr kumimoji="1" lang="en-US" altLang="ja-JP" dirty="0"/>
          </a:p>
          <a:p>
            <a:r>
              <a:rPr kumimoji="1" lang="ja-JP" altLang="en-US" dirty="0"/>
              <a:t>また、日本のユーザーは、既存のプロセスを変更したがらない場合が多く、国産</a:t>
            </a:r>
            <a:r>
              <a:rPr kumimoji="1" lang="en-US" altLang="ja-JP" dirty="0"/>
              <a:t>ERP</a:t>
            </a:r>
            <a:r>
              <a:rPr kumimoji="1" lang="ja-JP" altLang="en-US" dirty="0"/>
              <a:t>パッケージの場合には現場最適化のためのカスタマイズを前提としており、導入にあたって大量のカスタマイズが行われる場合も多いようです。これは、日本企業の現場力の高さを示している例かもしれません。</a:t>
            </a:r>
            <a:endParaRPr kumimoji="1" lang="en-US" altLang="ja-JP" dirty="0"/>
          </a:p>
          <a:p>
            <a:endParaRPr kumimoji="1" lang="en-US" altLang="ja-JP" dirty="0"/>
          </a:p>
          <a:p>
            <a:r>
              <a:rPr kumimoji="1" lang="ja-JP" altLang="en-US" dirty="0"/>
              <a:t>この流れで、欧米パッケージの導入時にも大量のカスタマイズを要求するケースが多いという話もよく聞きます。</a:t>
            </a:r>
            <a:endParaRPr kumimoji="1" lang="en-US" altLang="ja-JP" dirty="0"/>
          </a:p>
          <a:p>
            <a:endParaRPr kumimoji="1" lang="en-US" altLang="ja-JP" dirty="0"/>
          </a:p>
          <a:p>
            <a:r>
              <a:rPr kumimoji="1" lang="ja-JP" altLang="en-US" dirty="0"/>
              <a:t>しかし、これまで見てきたように、このアプローチ</a:t>
            </a:r>
            <a:r>
              <a:rPr kumimoji="1" lang="ja-JP" altLang="en-US" dirty="0" smtClean="0"/>
              <a:t>は</a:t>
            </a:r>
            <a:r>
              <a:rPr kumimoji="1" lang="en-US" altLang="ja-JP" dirty="0" smtClean="0"/>
              <a:t>ERP</a:t>
            </a:r>
            <a:r>
              <a:rPr kumimoji="1" lang="ja-JP" altLang="en-US" dirty="0"/>
              <a:t>パッケージの特徴を殺してしまっています。コストと時間をかけて既存のプロセスを温存することになり、本来の目的（業務改革）が進まない、という結果になりかねません。</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14</a:t>
            </a:fld>
            <a:endParaRPr lang="ja-JP" altLang="en-US"/>
          </a:p>
        </p:txBody>
      </p:sp>
    </p:spTree>
    <p:extLst>
      <p:ext uri="{BB962C8B-B14F-4D97-AF65-F5344CB8AC3E}">
        <p14:creationId xmlns:p14="http://schemas.microsoft.com/office/powerpoint/2010/main" val="3874231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15</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これまで全体最適化のための</a:t>
            </a:r>
            <a:r>
              <a:rPr kumimoji="1" lang="en-US" altLang="ja-JP" dirty="0"/>
              <a:t>ERP</a:t>
            </a:r>
            <a:r>
              <a:rPr kumimoji="1" lang="ja-JP" altLang="en-US" dirty="0"/>
              <a:t>システムについて見て来ましたが、</a:t>
            </a:r>
            <a:r>
              <a:rPr kumimoji="1" lang="en-US" altLang="ja-JP" dirty="0"/>
              <a:t>ERP</a:t>
            </a:r>
            <a:r>
              <a:rPr kumimoji="1" lang="ja-JP" altLang="en-US" dirty="0"/>
              <a:t>は大規模なシステムであり、中小の企業が簡単に導入できるものではありません。一度に全てのシステムを入れ替えると言うのもハードルが高いでしょう。</a:t>
            </a:r>
            <a:endParaRPr kumimoji="1" lang="en-US" altLang="ja-JP" dirty="0"/>
          </a:p>
          <a:p>
            <a:endParaRPr kumimoji="1" lang="en-US" altLang="ja-JP" dirty="0"/>
          </a:p>
          <a:p>
            <a:r>
              <a:rPr kumimoji="1" lang="ja-JP" altLang="en-US" dirty="0"/>
              <a:t>このため、既存のシステムをうまく相互接続して統合できないかというアプローチが考えられました。</a:t>
            </a:r>
            <a:endParaRPr kumimoji="1" lang="en-US" altLang="ja-JP" dirty="0"/>
          </a:p>
          <a:p>
            <a:endParaRPr kumimoji="1" lang="en-US" altLang="ja-JP" dirty="0"/>
          </a:p>
          <a:p>
            <a:r>
              <a:rPr kumimoji="1" lang="en-US" altLang="ja-JP" dirty="0"/>
              <a:t>1990</a:t>
            </a:r>
            <a:r>
              <a:rPr kumimoji="1" lang="ja-JP" altLang="en-US" dirty="0"/>
              <a:t>年代末に発表された、</a:t>
            </a:r>
            <a:r>
              <a:rPr kumimoji="1" lang="en-US" altLang="ja-JP" dirty="0"/>
              <a:t>EAI (Enterprise</a:t>
            </a:r>
            <a:r>
              <a:rPr kumimoji="1" lang="en-US" altLang="ja-JP" baseline="0" dirty="0"/>
              <a:t> Application Interconnect</a:t>
            </a:r>
            <a:r>
              <a:rPr kumimoji="1" lang="en-US" altLang="ja-JP" dirty="0"/>
              <a:t>)</a:t>
            </a:r>
            <a:r>
              <a:rPr kumimoji="1" lang="en-US" altLang="ja-JP" baseline="0" dirty="0"/>
              <a:t> </a:t>
            </a:r>
            <a:r>
              <a:rPr kumimoji="1" lang="ja-JP" altLang="en-US" baseline="0" dirty="0"/>
              <a:t>です。</a:t>
            </a:r>
            <a:endParaRPr kumimoji="1" lang="en-US" altLang="ja-JP" baseline="0" dirty="0"/>
          </a:p>
          <a:p>
            <a:r>
              <a:rPr kumimoji="1" lang="ja-JP" altLang="en-US" baseline="0" dirty="0"/>
              <a:t>これは、バラバラに開発された個別最適のシステム同士をデータ変換やプロトコル変換を通して相互に接続しようとするものです。ちょうどハブのような構造になっており、システムとの結合部分は「アダプタ」と呼ばれます。</a:t>
            </a:r>
            <a:endParaRPr kumimoji="1" lang="en-US" altLang="ja-JP" baseline="0" dirty="0"/>
          </a:p>
          <a:p>
            <a:r>
              <a:rPr kumimoji="1" lang="ja-JP" altLang="en-US" baseline="0" dirty="0"/>
              <a:t>個々のシステム用にアダプタを開発するだけで、システムを統合できるため、非常に手軽で安価です。このため、</a:t>
            </a:r>
            <a:r>
              <a:rPr kumimoji="1" lang="en-US" altLang="ja-JP" baseline="0" dirty="0"/>
              <a:t>EAI</a:t>
            </a:r>
            <a:r>
              <a:rPr kumimoji="1" lang="ja-JP" altLang="en-US" baseline="0" dirty="0"/>
              <a:t>は現在でも広く使われています。</a:t>
            </a:r>
            <a:endParaRPr kumimoji="1" lang="en-US" altLang="ja-JP" baseline="0" dirty="0"/>
          </a:p>
          <a:p>
            <a:endParaRPr kumimoji="1" lang="en-US" altLang="ja-JP" baseline="0" dirty="0"/>
          </a:p>
          <a:p>
            <a:r>
              <a:rPr kumimoji="1" lang="ja-JP" altLang="en-US" baseline="0" dirty="0"/>
              <a:t>アダプタの開発についても、多くのシステムで共通する機能があるため、当初よりも開発は容易になっており、最近ではクラウド向けのアダプタが用意され、ハイブリッドクラウド環境への対応も進んで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16</a:t>
            </a:fld>
            <a:endParaRPr lang="ja-JP" altLang="en-US"/>
          </a:p>
        </p:txBody>
      </p:sp>
    </p:spTree>
    <p:extLst>
      <p:ext uri="{BB962C8B-B14F-4D97-AF65-F5344CB8AC3E}">
        <p14:creationId xmlns:p14="http://schemas.microsoft.com/office/powerpoint/2010/main" val="2478239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en-US" altLang="ja-JP" dirty="0" smtClean="0"/>
              <a:t>ERP</a:t>
            </a:r>
            <a:r>
              <a:rPr lang="ja-JP" altLang="en-US" dirty="0" smtClean="0"/>
              <a:t>の大きな特徴として統合データベースがありますが、</a:t>
            </a:r>
            <a:r>
              <a:rPr lang="en-US" altLang="ja-JP" dirty="0" smtClean="0"/>
              <a:t>MDM</a:t>
            </a:r>
            <a:r>
              <a:rPr lang="ja-JP" altLang="en-US" dirty="0" smtClean="0"/>
              <a:t>は、既存のシステムに分散したデータベースを集約して統合データベースを作るためのソリューションです。</a:t>
            </a:r>
            <a:endParaRPr lang="en-US" altLang="ja-JP" dirty="0" smtClean="0"/>
          </a:p>
          <a:p>
            <a:endParaRPr lang="en-US" altLang="ja-JP" dirty="0" smtClean="0"/>
          </a:p>
          <a:p>
            <a:r>
              <a:rPr lang="ja-JP" altLang="en-US" dirty="0" smtClean="0"/>
              <a:t>様々なシステムに分散しているデータベースを、リアルタイムあるいはバッチ処理で集約し、ひとつのデータベースを作成します。</a:t>
            </a:r>
            <a:endParaRPr lang="en-US" altLang="ja-JP" dirty="0" smtClean="0"/>
          </a:p>
          <a:p>
            <a:r>
              <a:rPr lang="en-US" altLang="ja-JP" dirty="0" smtClean="0"/>
              <a:t>EAI</a:t>
            </a:r>
            <a:r>
              <a:rPr lang="ja-JP" altLang="en-US" dirty="0" smtClean="0"/>
              <a:t>と合わせて活用することにより、</a:t>
            </a:r>
            <a:r>
              <a:rPr lang="en-US" altLang="ja-JP" dirty="0" smtClean="0"/>
              <a:t>ERP</a:t>
            </a:r>
            <a:r>
              <a:rPr lang="ja-JP" altLang="en-US" dirty="0" smtClean="0"/>
              <a:t>システムと見かけ上同等の機能を提供できます。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17</a:t>
            </a:fld>
            <a:endParaRPr lang="ja-JP"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18</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最近</a:t>
            </a:r>
            <a:r>
              <a:rPr kumimoji="1" lang="en-US" altLang="ja-JP" dirty="0" smtClean="0"/>
              <a:t>Gartner</a:t>
            </a:r>
            <a:r>
              <a:rPr kumimoji="1" lang="ja-JP" altLang="en-US" dirty="0" smtClean="0"/>
              <a:t>が使い始めた言葉として、</a:t>
            </a:r>
            <a:r>
              <a:rPr kumimoji="1" lang="en-US" altLang="ja-JP" dirty="0" smtClean="0"/>
              <a:t>OT</a:t>
            </a:r>
            <a:r>
              <a:rPr kumimoji="1" lang="ja-JP" altLang="en-US" dirty="0" smtClean="0"/>
              <a:t>というのがあります。</a:t>
            </a:r>
            <a:endParaRPr kumimoji="1" lang="en-US" altLang="ja-JP" dirty="0" smtClean="0"/>
          </a:p>
          <a:p>
            <a:r>
              <a:rPr kumimoji="1" lang="ja-JP" altLang="en-US" dirty="0" smtClean="0"/>
              <a:t>これは、情報システムを表す </a:t>
            </a:r>
            <a:r>
              <a:rPr kumimoji="1" lang="en-US" altLang="ja-JP" dirty="0" smtClean="0"/>
              <a:t>IT </a:t>
            </a:r>
            <a:r>
              <a:rPr kumimoji="1" lang="ja-JP" altLang="en-US" dirty="0" smtClean="0"/>
              <a:t>（</a:t>
            </a:r>
            <a:r>
              <a:rPr kumimoji="1" lang="en-US" altLang="ja-JP" dirty="0" smtClean="0"/>
              <a:t>Information Technology)</a:t>
            </a:r>
            <a:r>
              <a:rPr kumimoji="1" lang="ja-JP" altLang="en-US" baseline="0" dirty="0" smtClean="0"/>
              <a:t> に対して </a:t>
            </a:r>
            <a:r>
              <a:rPr kumimoji="1" lang="en-US" altLang="ja-JP" baseline="0" dirty="0" smtClean="0"/>
              <a:t>Operation Technology</a:t>
            </a:r>
            <a:r>
              <a:rPr kumimoji="1" lang="ja-JP" altLang="en-US" baseline="0" dirty="0" smtClean="0"/>
              <a:t> を指す言葉で、工作機械などの生産設備をネットワーク化して管理していこうというものです。</a:t>
            </a:r>
            <a:endParaRPr kumimoji="1" lang="en-US" altLang="ja-JP" baseline="0" dirty="0" smtClean="0"/>
          </a:p>
          <a:p>
            <a:endParaRPr kumimoji="1" lang="en-US" altLang="ja-JP" baseline="0" dirty="0" smtClean="0"/>
          </a:p>
          <a:p>
            <a:r>
              <a:rPr kumimoji="1" lang="ja-JP" altLang="en-US" baseline="0" dirty="0" smtClean="0"/>
              <a:t>これまでは生産管理システムと言っても、工作機械までがオンライン化されているわけではありませんでした。各工程での仕掛品や完成品の数を管理しているだけだったのです。</a:t>
            </a:r>
            <a:endParaRPr kumimoji="1" lang="en-US" altLang="ja-JP" baseline="0" dirty="0" smtClean="0"/>
          </a:p>
          <a:p>
            <a:endParaRPr kumimoji="1" lang="en-US" altLang="ja-JP" baseline="0" dirty="0" smtClean="0"/>
          </a:p>
          <a:p>
            <a:r>
              <a:rPr kumimoji="1" lang="ja-JP" altLang="en-US" baseline="0" dirty="0" smtClean="0"/>
              <a:t>しかし、生産現場の状況をもっと詳細に知りたい（工作機械の稼働率・エラー率や仕掛品の進捗度合いなど）という要望が高まっており、様々な機器をネットワーク化する</a:t>
            </a:r>
            <a:r>
              <a:rPr kumimoji="1" lang="en-US" altLang="ja-JP" baseline="0" dirty="0" err="1" smtClean="0"/>
              <a:t>IoT</a:t>
            </a:r>
            <a:r>
              <a:rPr kumimoji="1" lang="ja-JP" altLang="en-US" baseline="0" dirty="0" err="1" smtClean="0"/>
              <a:t>への</a:t>
            </a:r>
            <a:r>
              <a:rPr kumimoji="1" lang="ja-JP" altLang="en-US" baseline="0" dirty="0" smtClean="0"/>
              <a:t>動きとも相まって、生産設備の情報も</a:t>
            </a:r>
            <a:r>
              <a:rPr kumimoji="1" lang="en-US" altLang="ja-JP" baseline="0" dirty="0" smtClean="0"/>
              <a:t>ERP</a:t>
            </a:r>
            <a:r>
              <a:rPr kumimoji="1" lang="ja-JP" altLang="en-US" baseline="0" dirty="0" smtClean="0"/>
              <a:t>にとりこみ、経営判断に役立てるという考え方が産まれてきました。</a:t>
            </a:r>
            <a:endParaRPr kumimoji="1" lang="en-US" altLang="ja-JP" baseline="0" dirty="0" smtClean="0"/>
          </a:p>
          <a:p>
            <a:endParaRPr kumimoji="1" lang="en-US" altLang="ja-JP" baseline="0" dirty="0" smtClean="0"/>
          </a:p>
          <a:p>
            <a:r>
              <a:rPr kumimoji="1" lang="ja-JP" altLang="en-US" baseline="0" dirty="0" smtClean="0"/>
              <a:t>しかし、これまでネットワーク化についてはあまり考えられていなかった生産設備を繋ぐに当たっては、</a:t>
            </a:r>
            <a:r>
              <a:rPr kumimoji="1" lang="en-US" altLang="ja-JP" baseline="0" dirty="0" smtClean="0"/>
              <a:t>IT</a:t>
            </a:r>
            <a:r>
              <a:rPr kumimoji="1" lang="ja-JP" altLang="en-US" baseline="0" dirty="0" smtClean="0"/>
              <a:t>機器では当たり前の様々な機能を整備していく必要があります。</a:t>
            </a:r>
            <a:endParaRPr kumimoji="1" lang="en-US" altLang="ja-JP" baseline="0" dirty="0" smtClean="0"/>
          </a:p>
          <a:p>
            <a:endParaRPr kumimoji="1" lang="en-US" altLang="ja-JP" baseline="0" dirty="0" smtClean="0"/>
          </a:p>
          <a:p>
            <a:r>
              <a:rPr kumimoji="1" lang="ja-JP" altLang="en-US" baseline="0" dirty="0" smtClean="0"/>
              <a:t>そして、生産設備を</a:t>
            </a:r>
            <a:r>
              <a:rPr kumimoji="1" lang="en-US" altLang="ja-JP" baseline="0" dirty="0" smtClean="0"/>
              <a:t>ERP</a:t>
            </a:r>
            <a:r>
              <a:rPr kumimoji="1" lang="ja-JP" altLang="en-US" baseline="0" dirty="0" err="1" smtClean="0"/>
              <a:t>に統</a:t>
            </a:r>
            <a:r>
              <a:rPr kumimoji="1" lang="ja-JP" altLang="en-US" baseline="0" dirty="0" smtClean="0"/>
              <a:t>合する上で重要な役割を担うのが</a:t>
            </a:r>
            <a:r>
              <a:rPr kumimoji="1" lang="en-US" altLang="ja-JP" baseline="0" dirty="0" smtClean="0"/>
              <a:t>EAM</a:t>
            </a:r>
            <a:r>
              <a:rPr kumimoji="1" lang="ja-JP" altLang="en-US" baseline="0" dirty="0" smtClean="0"/>
              <a:t>と呼ばれるソフトウェアです。</a:t>
            </a:r>
            <a:endParaRPr kumimoji="1" lang="en-US" altLang="ja-JP" baseline="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19</a:t>
            </a:fld>
            <a:endParaRPr lang="ja-JP" altLang="en-US"/>
          </a:p>
        </p:txBody>
      </p:sp>
    </p:spTree>
    <p:extLst>
      <p:ext uri="{BB962C8B-B14F-4D97-AF65-F5344CB8AC3E}">
        <p14:creationId xmlns:p14="http://schemas.microsoft.com/office/powerpoint/2010/main" val="33182739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200" dirty="0" smtClean="0">
                <a:latin typeface="+mn-lt"/>
                <a:ea typeface="+mn-ea"/>
              </a:rPr>
              <a:t>EAM</a:t>
            </a:r>
            <a:r>
              <a:rPr lang="en-US" altLang="ja-JP" sz="1200" baseline="0" dirty="0" smtClean="0">
                <a:latin typeface="+mn-lt"/>
                <a:ea typeface="+mn-ea"/>
              </a:rPr>
              <a:t> </a:t>
            </a:r>
            <a:r>
              <a:rPr lang="ja-JP" altLang="en-US" sz="1200" baseline="0" dirty="0" smtClean="0">
                <a:latin typeface="+mn-lt"/>
                <a:ea typeface="+mn-ea"/>
              </a:rPr>
              <a:t>は、</a:t>
            </a:r>
            <a:r>
              <a:rPr lang="ja-JP" altLang="en-US" sz="1200" dirty="0" smtClean="0">
                <a:latin typeface="+mn-lt"/>
                <a:ea typeface="+mn-ea"/>
              </a:rPr>
              <a:t>企業が保有する設備資産に関するさまざまな情報を、そのライフサイクルを通じて一元管理することで、資産自体とそれにかかわる業務を可視化・標準化・効率化する業務改善ソリューションのことです。</a:t>
            </a:r>
            <a:endParaRPr lang="en-US" altLang="ja-JP" sz="1200" dirty="0" smtClean="0">
              <a:latin typeface="+mn-lt"/>
              <a:ea typeface="+mn-ea"/>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sz="1200" dirty="0" smtClean="0">
                <a:latin typeface="+mn-lt"/>
                <a:ea typeface="+mn-ea"/>
              </a:rPr>
              <a:t>EAM</a:t>
            </a:r>
            <a:r>
              <a:rPr lang="ja-JP" altLang="en-US" sz="1200" dirty="0" smtClean="0">
                <a:latin typeface="+mn-lt"/>
                <a:ea typeface="+mn-ea"/>
              </a:rPr>
              <a:t>の前身は発電所や化学プラント、船舶</a:t>
            </a:r>
            <a:r>
              <a:rPr lang="en-US" altLang="ja-JP" sz="1200" dirty="0" smtClean="0">
                <a:latin typeface="+mn-lt"/>
                <a:ea typeface="+mn-ea"/>
              </a:rPr>
              <a:t>/</a:t>
            </a:r>
            <a:r>
              <a:rPr lang="ja-JP" altLang="en-US" sz="1200" dirty="0" smtClean="0">
                <a:latin typeface="+mn-lt"/>
                <a:ea typeface="+mn-ea"/>
              </a:rPr>
              <a:t>航空機、建築物などの設備・施設のメンテナンスに関する情報を電子化し、一元的に管理する</a:t>
            </a:r>
            <a:r>
              <a:rPr lang="en-US" altLang="ja-JP" sz="1200" dirty="0" smtClean="0">
                <a:latin typeface="+mn-lt"/>
                <a:ea typeface="+mn-ea"/>
              </a:rPr>
              <a:t>CMMS</a:t>
            </a:r>
            <a:r>
              <a:rPr lang="ja-JP" altLang="en-US" sz="1200" dirty="0" smtClean="0">
                <a:latin typeface="+mn-lt"/>
                <a:ea typeface="+mn-ea"/>
              </a:rPr>
              <a:t>で、</a:t>
            </a:r>
            <a:r>
              <a:rPr lang="en-US" altLang="ja-JP" sz="1200" dirty="0" smtClean="0">
                <a:latin typeface="+mn-lt"/>
                <a:ea typeface="+mn-ea"/>
              </a:rPr>
              <a:t>EAM</a:t>
            </a:r>
            <a:r>
              <a:rPr lang="ja-JP" altLang="en-US" sz="1200" dirty="0" smtClean="0">
                <a:latin typeface="+mn-lt"/>
                <a:ea typeface="+mn-ea"/>
              </a:rPr>
              <a:t>はこの</a:t>
            </a:r>
            <a:r>
              <a:rPr lang="en-US" altLang="ja-JP" sz="1200" dirty="0" smtClean="0">
                <a:latin typeface="+mn-lt"/>
                <a:ea typeface="+mn-ea"/>
              </a:rPr>
              <a:t>CMMS</a:t>
            </a:r>
            <a:r>
              <a:rPr lang="ja-JP" altLang="en-US" sz="1200" dirty="0" smtClean="0">
                <a:latin typeface="+mn-lt"/>
                <a:ea typeface="+mn-ea"/>
              </a:rPr>
              <a:t>の基本機能に加えて、保全資材の在庫・購買管理や資産保全の予算・コスト管理、</a:t>
            </a:r>
            <a:r>
              <a:rPr lang="en-US" altLang="ja-JP" sz="1200" dirty="0" smtClean="0">
                <a:latin typeface="+mn-lt"/>
                <a:ea typeface="+mn-ea"/>
              </a:rPr>
              <a:t>KPI</a:t>
            </a:r>
            <a:r>
              <a:rPr lang="ja-JP" altLang="en-US" sz="1200" dirty="0" smtClean="0">
                <a:latin typeface="+mn-lt"/>
                <a:ea typeface="+mn-ea"/>
              </a:rPr>
              <a:t>による統制機能などを備え、</a:t>
            </a:r>
            <a:r>
              <a:rPr lang="en-US" altLang="ja-JP" sz="1200" dirty="0" smtClean="0">
                <a:latin typeface="+mn-lt"/>
                <a:ea typeface="+mn-ea"/>
              </a:rPr>
              <a:t>ERP</a:t>
            </a:r>
            <a:r>
              <a:rPr lang="ja-JP" altLang="en-US" sz="1200" dirty="0" smtClean="0">
                <a:latin typeface="+mn-lt"/>
                <a:ea typeface="+mn-ea"/>
              </a:rPr>
              <a:t>システムと連動して会計的なマネジメントが行えるようにしたシステムのことです。</a:t>
            </a:r>
            <a:endParaRPr lang="en-US" altLang="ja-JP" sz="1200" dirty="0" smtClean="0">
              <a:latin typeface="+mn-lt"/>
              <a:ea typeface="+mn-ea"/>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kumimoji="1" lang="en-US" altLang="ja-JP" sz="1200" dirty="0" smtClean="0">
              <a:latin typeface="+mn-lt"/>
              <a:ea typeface="+mn-ea"/>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sz="1200" dirty="0" smtClean="0">
                <a:latin typeface="+mn-lt"/>
                <a:ea typeface="+mn-ea"/>
              </a:rPr>
              <a:t>Gartner</a:t>
            </a:r>
            <a:r>
              <a:rPr kumimoji="1" lang="ja-JP" altLang="en-US" sz="1200" dirty="0" smtClean="0">
                <a:latin typeface="+mn-lt"/>
                <a:ea typeface="+mn-ea"/>
              </a:rPr>
              <a:t>では、</a:t>
            </a:r>
            <a:r>
              <a:rPr kumimoji="1" lang="en-US" altLang="ja-JP" sz="1200" dirty="0" smtClean="0">
                <a:latin typeface="+mn-lt"/>
                <a:ea typeface="+mn-ea"/>
              </a:rPr>
              <a:t>2015</a:t>
            </a:r>
            <a:r>
              <a:rPr kumimoji="1" lang="ja-JP" altLang="en-US" sz="1200" dirty="0" smtClean="0">
                <a:latin typeface="+mn-lt"/>
                <a:ea typeface="+mn-ea"/>
              </a:rPr>
              <a:t>年までに</a:t>
            </a:r>
            <a:r>
              <a:rPr kumimoji="1" lang="en-US" altLang="ja-JP" sz="1200" dirty="0" smtClean="0">
                <a:latin typeface="+mn-lt"/>
                <a:ea typeface="+mn-ea"/>
              </a:rPr>
              <a:t>EAM</a:t>
            </a:r>
            <a:r>
              <a:rPr kumimoji="1" lang="ja-JP" altLang="en-US" sz="1200" dirty="0" smtClean="0">
                <a:latin typeface="+mn-lt"/>
                <a:ea typeface="+mn-ea"/>
              </a:rPr>
              <a:t>の半分以上が</a:t>
            </a:r>
            <a:r>
              <a:rPr kumimoji="1" lang="en-US" altLang="ja-JP" sz="1200" dirty="0" smtClean="0">
                <a:latin typeface="+mn-lt"/>
                <a:ea typeface="+mn-ea"/>
              </a:rPr>
              <a:t>ERP</a:t>
            </a:r>
            <a:r>
              <a:rPr kumimoji="1" lang="ja-JP" altLang="en-US" sz="1200" dirty="0" err="1" smtClean="0">
                <a:latin typeface="+mn-lt"/>
                <a:ea typeface="+mn-ea"/>
              </a:rPr>
              <a:t>と統</a:t>
            </a:r>
            <a:r>
              <a:rPr kumimoji="1" lang="ja-JP" altLang="en-US" sz="1200" dirty="0" smtClean="0">
                <a:latin typeface="+mn-lt"/>
                <a:ea typeface="+mn-ea"/>
              </a:rPr>
              <a:t>合されるか、何らかの形で経営判断に影響を与えるようになると予測しました。ただ、これは</a:t>
            </a:r>
            <a:r>
              <a:rPr kumimoji="1" lang="en-US" altLang="ja-JP" sz="1200" dirty="0" smtClean="0">
                <a:latin typeface="+mn-lt"/>
                <a:ea typeface="+mn-ea"/>
              </a:rPr>
              <a:t>2012</a:t>
            </a:r>
            <a:r>
              <a:rPr kumimoji="1" lang="ja-JP" altLang="en-US" sz="1200" dirty="0" smtClean="0">
                <a:latin typeface="+mn-lt"/>
                <a:ea typeface="+mn-ea"/>
              </a:rPr>
              <a:t>年に出された</a:t>
            </a:r>
            <a:r>
              <a:rPr kumimoji="1" lang="ja-JP" altLang="en-US" sz="1200" smtClean="0">
                <a:latin typeface="+mn-lt"/>
                <a:ea typeface="+mn-ea"/>
              </a:rPr>
              <a:t>予測で、</a:t>
            </a:r>
            <a:r>
              <a:rPr kumimoji="1" lang="ja-JP" altLang="en-US" sz="1200" dirty="0" smtClean="0">
                <a:latin typeface="+mn-lt"/>
                <a:ea typeface="+mn-ea"/>
              </a:rPr>
              <a:t>その後アップデートが無いため、現状についてはわかりません。</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20</a:t>
            </a:fld>
            <a:endParaRPr lang="ja-JP" altLang="en-US"/>
          </a:p>
        </p:txBody>
      </p:sp>
    </p:spTree>
    <p:extLst>
      <p:ext uri="{BB962C8B-B14F-4D97-AF65-F5344CB8AC3E}">
        <p14:creationId xmlns:p14="http://schemas.microsoft.com/office/powerpoint/2010/main" val="58237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このように、ダウンサイジングによってコンピュータが普及した代わりに、企業内</a:t>
            </a:r>
            <a:r>
              <a:rPr kumimoji="1" lang="ja-JP" altLang="en-US" dirty="0"/>
              <a:t>に部分最適の業務システムが乱立してしまいました。</a:t>
            </a:r>
            <a:endParaRPr kumimoji="1" lang="en-US" altLang="ja-JP" dirty="0"/>
          </a:p>
          <a:p>
            <a:r>
              <a:rPr kumimoji="1" lang="ja-JP" altLang="en-US" dirty="0"/>
              <a:t>システム間の連携が充分に考えられておらず、必要になった時点で開発する、などといった二度手間が生じるようになってきたのです</a:t>
            </a:r>
            <a:r>
              <a:rPr kumimoji="1" lang="ja-JP" altLang="en-US" dirty="0" smtClean="0"/>
              <a:t>。全社的な観点から見た開発</a:t>
            </a:r>
            <a:r>
              <a:rPr kumimoji="1" lang="ja-JP" altLang="en-US" dirty="0"/>
              <a:t>効率と</a:t>
            </a:r>
            <a:r>
              <a:rPr kumimoji="1" lang="ja-JP" altLang="en-US" dirty="0" smtClean="0"/>
              <a:t>しては、良く</a:t>
            </a:r>
            <a:r>
              <a:rPr kumimoji="1" lang="ja-JP" altLang="en-US" dirty="0"/>
              <a:t>はありません。</a:t>
            </a:r>
            <a:endParaRPr kumimoji="1" lang="en-US" altLang="ja-JP" dirty="0"/>
          </a:p>
          <a:p>
            <a:r>
              <a:rPr kumimoji="1" lang="ja-JP" altLang="en-US" dirty="0"/>
              <a:t>これは、システムの設計開発にあたって全体的な視点というものが欠けていたことが原因です。</a:t>
            </a:r>
            <a:endParaRPr kumimoji="1" lang="en-US" altLang="ja-JP" dirty="0"/>
          </a:p>
          <a:p>
            <a:endParaRPr kumimoji="1" lang="en-US" altLang="ja-JP" dirty="0"/>
          </a:p>
          <a:p>
            <a:r>
              <a:rPr kumimoji="1" lang="ja-JP" altLang="en-US" dirty="0"/>
              <a:t>この反省に立って、全社的な視点からシステム開発を考えようという動きが起こりました</a:t>
            </a:r>
            <a:r>
              <a:rPr kumimoji="1" lang="ja-JP" altLang="en-US" dirty="0" smtClean="0"/>
              <a:t>。</a:t>
            </a:r>
            <a:r>
              <a:rPr kumimoji="1" lang="en-US" altLang="ja-JP" dirty="0" smtClean="0"/>
              <a:t>1980</a:t>
            </a:r>
            <a:r>
              <a:rPr kumimoji="1" lang="ja-JP" altLang="en-US" dirty="0" smtClean="0"/>
              <a:t>年代に提唱された</a:t>
            </a:r>
            <a:r>
              <a:rPr kumimoji="1" lang="en-US" altLang="ja-JP" dirty="0" smtClean="0"/>
              <a:t>Enterprise Architecture</a:t>
            </a:r>
            <a:r>
              <a:rPr kumimoji="1" lang="ja-JP" altLang="en-US" dirty="0" smtClean="0"/>
              <a:t>です。</a:t>
            </a:r>
            <a:endParaRPr kumimoji="1" lang="en-US" altLang="ja-JP" dirty="0"/>
          </a:p>
          <a:p>
            <a:endParaRPr kumimoji="1" lang="en-US" altLang="ja-JP" dirty="0"/>
          </a:p>
          <a:p>
            <a:r>
              <a:rPr kumimoji="1" lang="en-US" altLang="ja-JP" dirty="0"/>
              <a:t>EA</a:t>
            </a:r>
            <a:r>
              <a:rPr kumimoji="1" lang="ja-JP" altLang="en-US" dirty="0"/>
              <a:t>は、複雑化し非効率化した巨大な組織の業務手順や情報システムを抜本から見直し、全体規模で最適化しようとする、非常に大きな枠組みの考え方です。</a:t>
            </a:r>
            <a:r>
              <a:rPr kumimoji="1" lang="en-US" altLang="ja-JP" dirty="0"/>
              <a:t>EA</a:t>
            </a:r>
            <a:r>
              <a:rPr kumimoji="1" lang="ja-JP" altLang="en-US" dirty="0"/>
              <a:t>により、システムへの要件が決まり、それをベースにシステムを構築すれば、全体最適化された</a:t>
            </a:r>
            <a:r>
              <a:rPr kumimoji="1" lang="en-US" altLang="ja-JP" dirty="0"/>
              <a:t>IT</a:t>
            </a:r>
            <a:r>
              <a:rPr kumimoji="1" lang="ja-JP" altLang="en-US" dirty="0"/>
              <a:t>システムを構築できます。</a:t>
            </a:r>
            <a:endParaRPr kumimoji="1" lang="en-US" altLang="ja-JP" dirty="0"/>
          </a:p>
          <a:p>
            <a:endParaRPr kumimoji="1" lang="en-US" altLang="ja-JP" dirty="0"/>
          </a:p>
          <a:p>
            <a:r>
              <a:rPr kumimoji="1" lang="ja-JP" altLang="en-US" dirty="0"/>
              <a:t>この</a:t>
            </a:r>
            <a:r>
              <a:rPr kumimoji="1" lang="en-US" altLang="ja-JP" dirty="0"/>
              <a:t>EA</a:t>
            </a:r>
            <a:r>
              <a:rPr kumimoji="1" lang="ja-JP" altLang="en-US" dirty="0"/>
              <a:t>という大きな考え方の中</a:t>
            </a:r>
            <a:r>
              <a:rPr kumimoji="1" lang="ja-JP" altLang="en-US" dirty="0" smtClean="0"/>
              <a:t>で、ビジネスプロセスに注目し、これを</a:t>
            </a:r>
            <a:r>
              <a:rPr kumimoji="1" lang="ja-JP" altLang="en-US" dirty="0"/>
              <a:t>根本的に見直していこうという部分が</a:t>
            </a:r>
            <a:r>
              <a:rPr kumimoji="1" lang="en-US" altLang="ja-JP" dirty="0" smtClean="0"/>
              <a:t>BPR</a:t>
            </a:r>
            <a:r>
              <a:rPr kumimoji="1" lang="ja-JP" altLang="en-US" dirty="0" smtClean="0"/>
              <a:t>ということができます</a:t>
            </a:r>
            <a:r>
              <a:rPr kumimoji="1" lang="ja-JP" altLang="en-US" dirty="0"/>
              <a:t>。</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3</a:t>
            </a:fld>
            <a:endParaRPr lang="ja-JP" altLang="en-US"/>
          </a:p>
        </p:txBody>
      </p:sp>
    </p:spTree>
    <p:extLst>
      <p:ext uri="{BB962C8B-B14F-4D97-AF65-F5344CB8AC3E}">
        <p14:creationId xmlns:p14="http://schemas.microsoft.com/office/powerpoint/2010/main" val="25592392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21</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kumimoji="1" lang="en-US" altLang="ja-JP" dirty="0" smtClean="0"/>
              <a:t>2000</a:t>
            </a:r>
            <a:r>
              <a:rPr kumimoji="1" lang="ja-JP" altLang="en-US" dirty="0" smtClean="0"/>
              <a:t>年前後に、ビジネスプロセスの考え方をベースにしたシステム構築における新しい考え方が</a:t>
            </a:r>
            <a:r>
              <a:rPr kumimoji="1" lang="ja-JP" altLang="en-US" smtClean="0"/>
              <a:t>出てきました。</a:t>
            </a:r>
            <a:r>
              <a:rPr kumimoji="1" lang="ja-JP" altLang="en-US" dirty="0" smtClean="0"/>
              <a:t>それが</a:t>
            </a:r>
            <a:r>
              <a:rPr kumimoji="1" lang="en-US" altLang="ja-JP" dirty="0" smtClean="0"/>
              <a:t>SOA</a:t>
            </a:r>
            <a:r>
              <a:rPr kumimoji="1" lang="ja-JP" altLang="en-US" dirty="0" smtClean="0"/>
              <a:t>です。</a:t>
            </a:r>
            <a:endParaRPr kumimoji="1" lang="en-US" altLang="ja-JP" dirty="0" smtClean="0"/>
          </a:p>
          <a:p>
            <a:endParaRPr kumimoji="1" lang="en-US" altLang="ja-JP" dirty="0" smtClean="0"/>
          </a:p>
          <a:p>
            <a:r>
              <a:rPr kumimoji="1" lang="en-US" altLang="ja-JP" dirty="0" smtClean="0"/>
              <a:t>SOA</a:t>
            </a:r>
            <a:r>
              <a:rPr kumimoji="1" lang="ja-JP" altLang="en-US" dirty="0" smtClean="0"/>
              <a:t>は</a:t>
            </a:r>
            <a:r>
              <a:rPr kumimoji="1" lang="en-US" altLang="ja-JP" dirty="0" smtClean="0"/>
              <a:t>ERP</a:t>
            </a:r>
            <a:r>
              <a:rPr kumimoji="1" lang="ja-JP" altLang="en-US" dirty="0" smtClean="0"/>
              <a:t>とは直接関係はありません。大規模なシステムを如何に効率よく、柔軟性を持たせたまま構築するべきか、と言うシステム構築の方法論です。</a:t>
            </a:r>
            <a:endParaRPr kumimoji="1" lang="en-US" altLang="ja-JP" dirty="0" smtClean="0"/>
          </a:p>
          <a:p>
            <a:r>
              <a:rPr kumimoji="1" lang="ja-JP" altLang="en-US" dirty="0" smtClean="0"/>
              <a:t>ソフトウェア開発において、一部を部品化して再利用するという取り組みは長く行われてきました。</a:t>
            </a:r>
            <a:r>
              <a:rPr kumimoji="1" lang="en-US" altLang="ja-JP" dirty="0" smtClean="0"/>
              <a:t>SOA</a:t>
            </a:r>
            <a:r>
              <a:rPr kumimoji="1" lang="ja-JP" altLang="en-US" dirty="0" smtClean="0"/>
              <a:t>は、その部品化の粒度をビジネスプロセスに求めたのです。業務の最小単位をサービスとして実装することにより、開発効率の向上を目指したのです。</a:t>
            </a:r>
            <a:endParaRPr kumimoji="1" lang="en-US" altLang="ja-JP" dirty="0" smtClean="0"/>
          </a:p>
          <a:p>
            <a:endParaRPr kumimoji="1" lang="en-US" altLang="ja-JP" dirty="0" smtClean="0"/>
          </a:p>
          <a:p>
            <a:r>
              <a:rPr kumimoji="1" lang="en-US" altLang="ja-JP" dirty="0" smtClean="0"/>
              <a:t>SOA</a:t>
            </a:r>
            <a:r>
              <a:rPr kumimoji="1" lang="ja-JP" altLang="en-US" dirty="0" smtClean="0"/>
              <a:t>は発表当初非常に期待されましたが、数年後には姿を消してしまいました。「</a:t>
            </a:r>
            <a:r>
              <a:rPr kumimoji="1" lang="en-US" altLang="ja-JP" dirty="0" smtClean="0"/>
              <a:t>SOA</a:t>
            </a:r>
            <a:r>
              <a:rPr kumimoji="1" lang="ja-JP" altLang="en-US" dirty="0" smtClean="0"/>
              <a:t>は使い物にならない」という烙印を押されてしまったのです。</a:t>
            </a:r>
            <a:endParaRPr kumimoji="1" lang="en-US" altLang="ja-JP" dirty="0" smtClean="0"/>
          </a:p>
          <a:p>
            <a:r>
              <a:rPr kumimoji="1" lang="ja-JP" altLang="en-US" dirty="0" smtClean="0"/>
              <a:t>しかし、クラウド時代になって、</a:t>
            </a:r>
            <a:r>
              <a:rPr kumimoji="1" lang="en-US" altLang="ja-JP" dirty="0" smtClean="0"/>
              <a:t>SOA</a:t>
            </a:r>
            <a:r>
              <a:rPr kumimoji="1" lang="ja-JP" altLang="en-US" dirty="0" smtClean="0"/>
              <a:t>のメリットが再認識されるようになってきました。</a:t>
            </a:r>
            <a:endParaRPr lang="ja-JP"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1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en-US" altLang="ja-JP" dirty="0" smtClean="0"/>
              <a:t>SOA</a:t>
            </a:r>
            <a:r>
              <a:rPr lang="ja-JP" altLang="en-US" dirty="0" smtClean="0"/>
              <a:t>による実装とは、ビジネスプロセスに対応させたモジュール構成とすることです。具体的な例を挙げて説明しましょう。</a:t>
            </a:r>
            <a:endParaRPr lang="en-US" altLang="ja-JP" dirty="0" smtClean="0"/>
          </a:p>
          <a:p>
            <a:endParaRPr lang="en-US" altLang="ja-JP" dirty="0" smtClean="0"/>
          </a:p>
          <a:p>
            <a:r>
              <a:rPr kumimoji="1" lang="ja-JP" altLang="en-US" dirty="0" smtClean="0"/>
              <a:t>もう一度、先ほどの販売管理のプロセスを使いましょう。とある企業における販売管理の業務プロセスです。</a:t>
            </a:r>
            <a:endParaRPr kumimoji="1" lang="en-US" altLang="ja-JP" dirty="0" smtClean="0"/>
          </a:p>
          <a:p>
            <a:r>
              <a:rPr kumimoji="1" lang="ja-JP" altLang="en-US" dirty="0" smtClean="0"/>
              <a:t>受注して、請求処理をして、入金を確認したら商品を出荷する、という流れです。</a:t>
            </a:r>
            <a:endParaRPr kumimoji="1" lang="en-US" altLang="ja-JP" dirty="0" smtClean="0"/>
          </a:p>
          <a:p>
            <a:endParaRPr lang="en-US" altLang="ja-JP" dirty="0" smtClean="0"/>
          </a:p>
          <a:p>
            <a:r>
              <a:rPr lang="ja-JP" altLang="en-US" dirty="0" smtClean="0"/>
              <a:t>一般的なシステム開発では、先ほどもお話ししたように、現在行っているプロセスを元にして要求仕様を作成します。</a:t>
            </a:r>
            <a:endParaRPr lang="en-US" altLang="ja-JP" dirty="0" smtClean="0"/>
          </a:p>
          <a:p>
            <a:r>
              <a:rPr lang="ja-JP" altLang="en-US" dirty="0" smtClean="0"/>
              <a:t>プログラマは、要求仕様を元に実装計画を作ります。ここでは、請求・入金は会計的処理なので一つのモジュールにしよう、という決定が下されたとします。</a:t>
            </a:r>
            <a:endParaRPr lang="en-US" altLang="ja-JP" dirty="0" smtClean="0"/>
          </a:p>
          <a:p>
            <a:r>
              <a:rPr lang="ja-JP" altLang="en-US" dirty="0" smtClean="0"/>
              <a:t>こうして、受注処理モジュール、請求・入金確認モジュール、出荷管理モジュールの</a:t>
            </a:r>
            <a:r>
              <a:rPr lang="en-US" altLang="ja-JP" dirty="0" smtClean="0"/>
              <a:t>3</a:t>
            </a:r>
            <a:r>
              <a:rPr lang="ja-JP" altLang="en-US" dirty="0" err="1" smtClean="0"/>
              <a:t>つで</a:t>
            </a:r>
            <a:r>
              <a:rPr lang="ja-JP" altLang="en-US" dirty="0" smtClean="0"/>
              <a:t>システムを構築します。</a:t>
            </a:r>
            <a:endParaRPr lang="en-US" altLang="ja-JP" dirty="0" smtClean="0"/>
          </a:p>
          <a:p>
            <a:endParaRPr lang="en-US" altLang="ja-JP" dirty="0" smtClean="0"/>
          </a:p>
          <a:p>
            <a:r>
              <a:rPr lang="ja-JP" altLang="en-US" dirty="0" smtClean="0"/>
              <a:t>ところが、競合状況が厳しくなり、顧客からの要望により、請求後、入金を確認できる前に出荷するというプロセスに変更する必要が出てきました。</a:t>
            </a:r>
            <a:endParaRPr lang="en-US" altLang="ja-JP" dirty="0" smtClean="0"/>
          </a:p>
          <a:p>
            <a:r>
              <a:rPr lang="ja-JP" altLang="en-US" dirty="0" smtClean="0"/>
              <a:t>この際、システム側でうまく対応できるかどうかは運次第です。要求仕様にはそんなことは書いてありませんから、モジュールの構造上そんなことはできないかも知れません。あるいは、そんな事態にも対応できるよう、設計されているかもしれません。</a:t>
            </a:r>
            <a:endParaRPr lang="en-US" altLang="ja-JP" dirty="0" smtClean="0"/>
          </a:p>
          <a:p>
            <a:r>
              <a:rPr lang="ja-JP" altLang="en-US" dirty="0" smtClean="0"/>
              <a:t>対応できなければ、改修に多額の費用と時間をかけるか、プロセスの変更を断念するかという選択になります。どちらの場合でも、ビジネスに良い影響がある訳はありません。</a:t>
            </a:r>
            <a:endParaRPr lang="en-US" altLang="ja-JP" dirty="0" smtClean="0"/>
          </a:p>
          <a:p>
            <a:endParaRPr lang="en-US" altLang="ja-JP" dirty="0" smtClean="0"/>
          </a:p>
          <a:p>
            <a:r>
              <a:rPr lang="en-US" altLang="ja-JP" dirty="0" smtClean="0"/>
              <a:t>SOA</a:t>
            </a:r>
            <a:r>
              <a:rPr lang="ja-JP" altLang="en-US" dirty="0" smtClean="0"/>
              <a:t>の考え方は、ビジネスプロセスをサービスとして捉え、プロセス単位でモジュール化することです。モジュール間のインターフェースさえきちんとしていれば、先ほどのようなプロセスの組み替え要求にも柔軟かつ迅速に対応できるわけです。</a:t>
            </a:r>
            <a:endParaRPr lang="en-US" altLang="ja-JP" dirty="0" smtClean="0"/>
          </a:p>
          <a:p>
            <a:endParaRPr lang="en-US" altLang="ja-JP" dirty="0" smtClean="0"/>
          </a:p>
          <a:p>
            <a:r>
              <a:rPr lang="ja-JP" altLang="en-US" dirty="0" smtClean="0"/>
              <a:t>言い換えれば、従来型は書類の流れに沿って作られたシステムであり、</a:t>
            </a:r>
            <a:r>
              <a:rPr lang="en-US" altLang="ja-JP" dirty="0" smtClean="0"/>
              <a:t>SOA</a:t>
            </a:r>
            <a:r>
              <a:rPr lang="ja-JP" altLang="en-US" dirty="0" smtClean="0"/>
              <a:t>による実装は、情報の流れに注目した手法であると言うことができるでしょう。</a:t>
            </a:r>
            <a:endParaRPr lang="en-US" altLang="ja-JP" dirty="0" smtClean="0"/>
          </a:p>
          <a:p>
            <a:endParaRPr lang="en-US" altLang="ja-JP" dirty="0" smtClean="0"/>
          </a:p>
          <a:p>
            <a:r>
              <a:rPr lang="ja-JP" altLang="en-US" dirty="0" smtClean="0"/>
              <a:t>もちろんこれは相当に単純化したモデルであり、元になるビジネスプロセスがしっかり見直され、粒度も適切である必要があります。</a:t>
            </a:r>
            <a:endParaRPr lang="en-US" altLang="ja-JP" dirty="0" smtClean="0"/>
          </a:p>
        </p:txBody>
      </p:sp>
      <p:sp>
        <p:nvSpPr>
          <p:cNvPr id="471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37101C-F450-42D3-8A60-19E27BA25349}" type="slidenum">
              <a:rPr lang="ja-JP" altLang="en-US" smtClean="0"/>
              <a:pPr/>
              <a:t>22</a:t>
            </a:fld>
            <a:endParaRPr lang="ja-JP"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a:t>
            </a:r>
            <a:r>
              <a:rPr kumimoji="1" lang="ja-JP" altLang="en-US" dirty="0" smtClean="0"/>
              <a:t>スライド</a:t>
            </a:r>
            <a:r>
              <a:rPr kumimoji="1" lang="ja-JP" altLang="en-US" dirty="0"/>
              <a:t>で説明したように、プロセス単位でサービスを実装し、後の組み替えにも対応するという方法は、小規模なシステムであれば有効ですが、大きなシステムになるとコードの見通しも悪くなり、効率的ではなくなります。</a:t>
            </a:r>
            <a:endParaRPr kumimoji="1" lang="en-US" altLang="ja-JP" dirty="0"/>
          </a:p>
          <a:p>
            <a:endParaRPr kumimoji="1" lang="en-US" altLang="ja-JP" dirty="0"/>
          </a:p>
          <a:p>
            <a:r>
              <a:rPr kumimoji="1" lang="ja-JP" altLang="en-US" dirty="0"/>
              <a:t>そのため、モジュール間の汎用的な接続方法を提供するために</a:t>
            </a:r>
            <a:r>
              <a:rPr kumimoji="1" lang="en-US" altLang="ja-JP" dirty="0"/>
              <a:t>ESB (Enterprise Service Bus) </a:t>
            </a:r>
            <a:r>
              <a:rPr kumimoji="1" lang="ja-JP" altLang="en-US" dirty="0"/>
              <a:t>が考え出されました。サービスモジュール向けの標準的な</a:t>
            </a:r>
            <a:r>
              <a:rPr kumimoji="1" lang="en-US" altLang="ja-JP" dirty="0"/>
              <a:t>API</a:t>
            </a:r>
            <a:r>
              <a:rPr kumimoji="1" lang="ja-JP" altLang="en-US" dirty="0"/>
              <a:t>や、開発支援ツール、データの流れを制御するツールなどが含まれています。様々なサービスやシステムを接続することができます。</a:t>
            </a:r>
            <a:endParaRPr kumimoji="1" lang="en-US" altLang="ja-JP" dirty="0"/>
          </a:p>
          <a:p>
            <a:endParaRPr kumimoji="1" lang="en-US" altLang="ja-JP" dirty="0"/>
          </a:p>
          <a:p>
            <a:r>
              <a:rPr kumimoji="1" lang="en-US" altLang="ja-JP" dirty="0"/>
              <a:t>SOA</a:t>
            </a:r>
            <a:r>
              <a:rPr kumimoji="1" lang="ja-JP" altLang="en-US" dirty="0"/>
              <a:t>という製品はありませんが、</a:t>
            </a:r>
            <a:r>
              <a:rPr kumimoji="1" lang="en-US" altLang="ja-JP" dirty="0"/>
              <a:t>ESB</a:t>
            </a:r>
            <a:r>
              <a:rPr kumimoji="1" lang="ja-JP" altLang="en-US" dirty="0"/>
              <a:t>という製品はあります。このため、</a:t>
            </a:r>
            <a:r>
              <a:rPr kumimoji="1" lang="en-US" altLang="ja-JP" dirty="0"/>
              <a:t>ESB</a:t>
            </a:r>
            <a:r>
              <a:rPr kumimoji="1" lang="ja-JP" altLang="en-US" dirty="0"/>
              <a:t>のことを</a:t>
            </a:r>
            <a:r>
              <a:rPr kumimoji="1" lang="en-US" altLang="ja-JP" dirty="0"/>
              <a:t>SOA</a:t>
            </a:r>
            <a:r>
              <a:rPr kumimoji="1" lang="ja-JP" altLang="en-US" dirty="0"/>
              <a:t>だと思っている人もいますが、これもまた正しくないと言えます。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23</a:t>
            </a:fld>
            <a:endParaRPr lang="ja-JP" altLang="en-US"/>
          </a:p>
        </p:txBody>
      </p:sp>
    </p:spTree>
    <p:extLst>
      <p:ext uri="{BB962C8B-B14F-4D97-AF65-F5344CB8AC3E}">
        <p14:creationId xmlns:p14="http://schemas.microsoft.com/office/powerpoint/2010/main" val="40193168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655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smtClean="0"/>
              <a:t>こういった形で、ビジネスプロセスを</a:t>
            </a:r>
            <a:r>
              <a:rPr lang="en-US" altLang="ja-JP" dirty="0" smtClean="0"/>
              <a:t>Web</a:t>
            </a:r>
            <a:r>
              <a:rPr lang="ja-JP" altLang="en-US" dirty="0" smtClean="0"/>
              <a:t>サービスとして実装しておくと、クラウドとの相性が非常によくなります。</a:t>
            </a:r>
            <a:endParaRPr lang="en-US" altLang="ja-JP" dirty="0" smtClean="0"/>
          </a:p>
          <a:p>
            <a:endParaRPr lang="en-US" altLang="ja-JP" dirty="0" smtClean="0"/>
          </a:p>
          <a:p>
            <a:r>
              <a:rPr lang="ja-JP" altLang="en-US" dirty="0" smtClean="0"/>
              <a:t>たとえば最初はオンプレミスで全てを稼働させている場合、これは</a:t>
            </a:r>
            <a:r>
              <a:rPr lang="en-US" altLang="ja-JP" dirty="0" smtClean="0"/>
              <a:t>Web</a:t>
            </a:r>
            <a:r>
              <a:rPr lang="ja-JP" altLang="en-US" dirty="0" smtClean="0"/>
              <a:t>技術の上で稼働させていますから、プライベートクラウド上で動かしていることになります。</a:t>
            </a:r>
            <a:endParaRPr lang="en-US" altLang="ja-JP" dirty="0" smtClean="0"/>
          </a:p>
          <a:p>
            <a:r>
              <a:rPr lang="ja-JP" altLang="en-US" dirty="0" smtClean="0"/>
              <a:t>決算期や繁忙期でシステムリソースが足りなくなってきた場合、必要に応じてサービスをパブリッククラウド上で実行させることにより、社内にハードウェアを追加しなくとも、需要の急増に応えることができます。必要に応じてハイブリッドクラウドに移行できるわけです。</a:t>
            </a:r>
            <a:endParaRPr lang="en-US" altLang="ja-JP" dirty="0" smtClean="0"/>
          </a:p>
          <a:p>
            <a:r>
              <a:rPr lang="ja-JP" altLang="en-US" dirty="0" smtClean="0"/>
              <a:t>このとき、外部に出したくないものは出さない、という選択ももちろん可能です。</a:t>
            </a:r>
            <a:endParaRPr lang="en-US" altLang="ja-JP" dirty="0" smtClean="0"/>
          </a:p>
          <a:p>
            <a:endParaRPr lang="en-US" altLang="ja-JP" dirty="0" smtClean="0"/>
          </a:p>
          <a:p>
            <a:r>
              <a:rPr lang="ja-JP" altLang="en-US" dirty="0" smtClean="0"/>
              <a:t>このように、サービスの提供側がプラットフォームを移動してもサービスを継続させることができます。これを、サービス・コンポーネントとサービス・プロバイダーとの分離と言います。また、この場合に利用者側（サービス・コンシューマ）には何ら変更は必要ありません（必要無いようにしなければなりません）。</a:t>
            </a:r>
          </a:p>
        </p:txBody>
      </p:sp>
      <p:sp>
        <p:nvSpPr>
          <p:cNvPr id="655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6D7574-0515-4E9E-A3AE-A5C29E257D8D}" type="slidenum">
              <a:rPr lang="ja-JP" altLang="en-US" smtClean="0"/>
              <a:pPr/>
              <a:t>24</a:t>
            </a:fld>
            <a:endParaRPr lang="ja-JP"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前にお話しした</a:t>
            </a:r>
            <a:r>
              <a:rPr kumimoji="1" lang="en-US" altLang="ja-JP"/>
              <a:t>EAI</a:t>
            </a:r>
            <a:r>
              <a:rPr kumimoji="1" lang="ja-JP" altLang="en-US"/>
              <a:t>との共通性に気づかれたでしょうか？</a:t>
            </a:r>
            <a:r>
              <a:rPr kumimoji="1" lang="en-US" altLang="ja-JP"/>
              <a:t>EAI</a:t>
            </a:r>
            <a:r>
              <a:rPr kumimoji="1" lang="ja-JP" altLang="en-US"/>
              <a:t>はシステムを、</a:t>
            </a:r>
            <a:r>
              <a:rPr kumimoji="1" lang="en-US" altLang="ja-JP"/>
              <a:t>ESB</a:t>
            </a:r>
            <a:r>
              <a:rPr kumimoji="1" lang="ja-JP" altLang="en-US"/>
              <a:t>はサービスを結合するためのデータ交換用基盤と見ることができます。</a:t>
            </a:r>
            <a:endParaRPr kumimoji="1" lang="en-US" altLang="ja-JP"/>
          </a:p>
          <a:p>
            <a:endParaRPr kumimoji="1" lang="en-US" altLang="ja-JP"/>
          </a:p>
          <a:p>
            <a:r>
              <a:rPr kumimoji="1" lang="ja-JP" altLang="en-US"/>
              <a:t>実際、</a:t>
            </a:r>
            <a:r>
              <a:rPr kumimoji="1" lang="en-US" altLang="ja-JP"/>
              <a:t>EAI</a:t>
            </a:r>
            <a:r>
              <a:rPr kumimoji="1" lang="ja-JP" altLang="en-US"/>
              <a:t>ツールは</a:t>
            </a:r>
            <a:r>
              <a:rPr kumimoji="1" lang="en-US" altLang="ja-JP"/>
              <a:t>ESB</a:t>
            </a:r>
            <a:r>
              <a:rPr kumimoji="1" lang="ja-JP" altLang="en-US"/>
              <a:t>的な機能をどんどん実装してきており、両者間の違いは無くなりつつあると言えます。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25</a:t>
            </a:fld>
            <a:endParaRPr lang="ja-JP" altLang="en-US"/>
          </a:p>
        </p:txBody>
      </p:sp>
    </p:spTree>
    <p:extLst>
      <p:ext uri="{BB962C8B-B14F-4D97-AF65-F5344CB8AC3E}">
        <p14:creationId xmlns:p14="http://schemas.microsoft.com/office/powerpoint/2010/main" val="894652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EA</a:t>
            </a:r>
            <a:r>
              <a:rPr kumimoji="1" lang="ja-JP" altLang="en-US" dirty="0"/>
              <a:t>には、全社的な観点から業務を見直し、効率化するビジネス戦略の側面と、データの標準化や</a:t>
            </a:r>
            <a:r>
              <a:rPr kumimoji="1" lang="en-US" altLang="ja-JP" dirty="0"/>
              <a:t>IT</a:t>
            </a:r>
            <a:r>
              <a:rPr kumimoji="1" lang="ja-JP" altLang="en-US" dirty="0"/>
              <a:t>技術の活用という</a:t>
            </a:r>
            <a:r>
              <a:rPr kumimoji="1" lang="en-US" altLang="ja-JP" dirty="0"/>
              <a:t>IT</a:t>
            </a:r>
            <a:r>
              <a:rPr kumimoji="1" lang="ja-JP" altLang="en-US" dirty="0"/>
              <a:t>戦略の側面があります</a:t>
            </a:r>
            <a:r>
              <a:rPr kumimoji="1" lang="ja-JP" altLang="en-US" dirty="0" smtClean="0"/>
              <a:t>。経営改革の概念も含んでいるのです。</a:t>
            </a:r>
            <a:endParaRPr kumimoji="1" lang="en-US" altLang="ja-JP" dirty="0"/>
          </a:p>
          <a:p>
            <a:r>
              <a:rPr kumimoji="1" lang="ja-JP" altLang="en-US" sz="1200" kern="1200" dirty="0" smtClean="0">
                <a:solidFill>
                  <a:schemeClr val="tx1"/>
                </a:solidFill>
                <a:latin typeface="+mn-lt"/>
                <a:ea typeface="+mn-ea"/>
                <a:cs typeface="+mn-cs"/>
              </a:rPr>
              <a:t>ビジネス戦略と</a:t>
            </a:r>
            <a:r>
              <a:rPr kumimoji="1" lang="en-US" altLang="ja-JP" sz="1200" kern="1200" dirty="0" smtClean="0">
                <a:solidFill>
                  <a:schemeClr val="tx1"/>
                </a:solidFill>
                <a:latin typeface="+mn-lt"/>
                <a:ea typeface="+mn-ea"/>
                <a:cs typeface="+mn-cs"/>
              </a:rPr>
              <a:t>IT</a:t>
            </a:r>
            <a:r>
              <a:rPr kumimoji="1" lang="ja-JP" altLang="en-US" sz="1200" kern="1200" dirty="0" smtClean="0">
                <a:solidFill>
                  <a:schemeClr val="tx1"/>
                </a:solidFill>
                <a:latin typeface="+mn-lt"/>
                <a:ea typeface="+mn-ea"/>
                <a:cs typeface="+mn-cs"/>
              </a:rPr>
              <a:t>戦略を結び付け、個々のシステムをデザインする際に従うべき規範や、業務とシステムの“あるべき姿”に到達するためのプロセスを定めることで全体最適化を図るのが目的です。</a:t>
            </a:r>
            <a:endParaRPr kumimoji="1" lang="en-US" altLang="ja-JP" sz="1200" kern="1200" dirty="0" smtClean="0">
              <a:solidFill>
                <a:schemeClr val="tx1"/>
              </a:solidFill>
              <a:latin typeface="+mn-lt"/>
              <a:ea typeface="+mn-ea"/>
              <a:cs typeface="+mn-cs"/>
            </a:endParaRPr>
          </a:p>
          <a:p>
            <a:endParaRPr kumimoji="1" lang="en-US" altLang="ja-JP" dirty="0"/>
          </a:p>
          <a:p>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は</a:t>
            </a:r>
            <a:r>
              <a:rPr kumimoji="1" lang="en-US" altLang="ja-JP" sz="1200" kern="1200" dirty="0" smtClean="0">
                <a:solidFill>
                  <a:schemeClr val="tx1"/>
                </a:solidFill>
                <a:latin typeface="+mn-lt"/>
                <a:ea typeface="+mn-ea"/>
                <a:cs typeface="+mn-cs"/>
              </a:rPr>
              <a:t>4</a:t>
            </a:r>
            <a:r>
              <a:rPr kumimoji="1" lang="ja-JP" altLang="en-US" sz="1200" kern="1200" dirty="0" err="1" smtClean="0">
                <a:solidFill>
                  <a:schemeClr val="tx1"/>
                </a:solidFill>
                <a:latin typeface="+mn-lt"/>
                <a:ea typeface="+mn-ea"/>
                <a:cs typeface="+mn-cs"/>
              </a:rPr>
              <a:t>つの</a:t>
            </a:r>
            <a:r>
              <a:rPr kumimoji="1" lang="ja-JP" altLang="en-US" sz="1200" kern="1200" dirty="0" smtClean="0">
                <a:solidFill>
                  <a:schemeClr val="tx1"/>
                </a:solidFill>
                <a:latin typeface="+mn-lt"/>
                <a:ea typeface="+mn-ea"/>
                <a:cs typeface="+mn-cs"/>
              </a:rPr>
              <a:t>アーキテクチャから構成されています。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・ビジネス・アーキテクチャ（</a:t>
            </a:r>
            <a:r>
              <a:rPr kumimoji="1" lang="en-US" altLang="ja-JP" sz="1200" kern="1200" dirty="0" smtClean="0">
                <a:solidFill>
                  <a:schemeClr val="tx1"/>
                </a:solidFill>
                <a:latin typeface="+mn-lt"/>
                <a:ea typeface="+mn-ea"/>
                <a:cs typeface="+mn-cs"/>
              </a:rPr>
              <a:t>BA</a:t>
            </a:r>
            <a:r>
              <a:rPr kumimoji="1" lang="ja-JP" altLang="en-US" sz="1200" kern="1200" dirty="0" smtClean="0">
                <a:solidFill>
                  <a:schemeClr val="tx1"/>
                </a:solidFill>
                <a:latin typeface="+mn-lt"/>
                <a:ea typeface="+mn-ea"/>
                <a:cs typeface="+mn-cs"/>
              </a:rPr>
              <a:t>：政策・業務体系）</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・アプリケーション・アーキテクチャ（</a:t>
            </a:r>
            <a:r>
              <a:rPr kumimoji="1" lang="en-US" altLang="ja-JP" sz="1200" kern="1200" dirty="0" smtClean="0">
                <a:solidFill>
                  <a:schemeClr val="tx1"/>
                </a:solidFill>
                <a:latin typeface="+mn-lt"/>
                <a:ea typeface="+mn-ea"/>
                <a:cs typeface="+mn-cs"/>
              </a:rPr>
              <a:t>AA</a:t>
            </a:r>
            <a:r>
              <a:rPr kumimoji="1" lang="ja-JP" altLang="en-US" sz="1200" kern="1200" dirty="0" smtClean="0">
                <a:solidFill>
                  <a:schemeClr val="tx1"/>
                </a:solidFill>
                <a:latin typeface="+mn-lt"/>
                <a:ea typeface="+mn-ea"/>
                <a:cs typeface="+mn-cs"/>
              </a:rPr>
              <a:t>：適用処理体系）</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・データ・アーキテクチャ（</a:t>
            </a:r>
            <a:r>
              <a:rPr kumimoji="1" lang="en-US" altLang="ja-JP" sz="1200" kern="1200" dirty="0" smtClean="0">
                <a:solidFill>
                  <a:schemeClr val="tx1"/>
                </a:solidFill>
                <a:latin typeface="+mn-lt"/>
                <a:ea typeface="+mn-ea"/>
                <a:cs typeface="+mn-cs"/>
              </a:rPr>
              <a:t>DA</a:t>
            </a:r>
            <a:r>
              <a:rPr kumimoji="1" lang="ja-JP" altLang="en-US" sz="1200" kern="1200" dirty="0" smtClean="0">
                <a:solidFill>
                  <a:schemeClr val="tx1"/>
                </a:solidFill>
                <a:latin typeface="+mn-lt"/>
                <a:ea typeface="+mn-ea"/>
                <a:cs typeface="+mn-cs"/>
              </a:rPr>
              <a:t>：データ体系）</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・テクノロジ・アーキテクチャ（</a:t>
            </a:r>
            <a:r>
              <a:rPr kumimoji="1" lang="en-US" altLang="ja-JP" sz="1200" kern="1200" dirty="0" smtClean="0">
                <a:solidFill>
                  <a:schemeClr val="tx1"/>
                </a:solidFill>
                <a:latin typeface="+mn-lt"/>
                <a:ea typeface="+mn-ea"/>
                <a:cs typeface="+mn-cs"/>
              </a:rPr>
              <a:t>TA</a:t>
            </a:r>
            <a:r>
              <a:rPr kumimoji="1" lang="ja-JP" altLang="en-US" sz="1200" kern="1200" dirty="0" smtClean="0">
                <a:solidFill>
                  <a:schemeClr val="tx1"/>
                </a:solidFill>
                <a:latin typeface="+mn-lt"/>
                <a:ea typeface="+mn-ea"/>
                <a:cs typeface="+mn-cs"/>
              </a:rPr>
              <a:t>：技術体系）</a:t>
            </a:r>
            <a:endParaRPr kumimoji="1" lang="en-US" altLang="ja-JP" dirty="0"/>
          </a:p>
          <a:p>
            <a:endParaRPr kumimoji="1" lang="en-US" altLang="ja-JP" dirty="0"/>
          </a:p>
          <a:p>
            <a:r>
              <a:rPr kumimoji="1" lang="en-US" altLang="ja-JP" dirty="0"/>
              <a:t>EA</a:t>
            </a:r>
            <a:r>
              <a:rPr kumimoji="1" lang="ja-JP" altLang="en-US" dirty="0"/>
              <a:t>の起源は、</a:t>
            </a:r>
            <a:r>
              <a:rPr kumimoji="1" lang="en-US" altLang="ja-JP" dirty="0"/>
              <a:t>1987</a:t>
            </a:r>
            <a:r>
              <a:rPr kumimoji="1" lang="ja-JP" altLang="en-US" dirty="0"/>
              <a:t>年に「</a:t>
            </a:r>
            <a:r>
              <a:rPr kumimoji="1" lang="en-US" altLang="ja-JP" dirty="0"/>
              <a:t>IBM Systems Journal</a:t>
            </a:r>
            <a:r>
              <a:rPr kumimoji="1" lang="ja-JP" altLang="en-US" dirty="0"/>
              <a:t>」誌で提案された「</a:t>
            </a:r>
            <a:r>
              <a:rPr kumimoji="1" lang="en-US" altLang="ja-JP" dirty="0" err="1"/>
              <a:t>Zachman</a:t>
            </a:r>
            <a:r>
              <a:rPr kumimoji="1" lang="ja-JP" altLang="en-US" dirty="0"/>
              <a:t>フレームワーク」とされます。</a:t>
            </a:r>
            <a:r>
              <a:rPr kumimoji="1" lang="en-US" altLang="ja-JP" dirty="0"/>
              <a:t>1990</a:t>
            </a:r>
            <a:r>
              <a:rPr kumimoji="1" lang="ja-JP" altLang="en-US" dirty="0"/>
              <a:t>年代に米連邦政府が</a:t>
            </a:r>
            <a:r>
              <a:rPr kumimoji="1" lang="en-US" altLang="ja-JP" dirty="0"/>
              <a:t>EA</a:t>
            </a:r>
            <a:r>
              <a:rPr kumimoji="1" lang="ja-JP" altLang="en-US" dirty="0"/>
              <a:t>の作成を義務づけたことから注目され、大企業が</a:t>
            </a:r>
            <a:r>
              <a:rPr kumimoji="1" lang="en-US" altLang="ja-JP" dirty="0"/>
              <a:t>EA</a:t>
            </a:r>
            <a:r>
              <a:rPr kumimoji="1" lang="ja-JP" altLang="en-US" dirty="0"/>
              <a:t>に取り組みました。日本でも</a:t>
            </a:r>
            <a:r>
              <a:rPr kumimoji="1" lang="ja-JP" altLang="en-US" sz="1200" kern="1200" dirty="0" smtClean="0">
                <a:solidFill>
                  <a:schemeClr val="tx1"/>
                </a:solidFill>
                <a:latin typeface="+mn-lt"/>
                <a:ea typeface="+mn-ea"/>
                <a:cs typeface="+mn-cs"/>
              </a:rPr>
              <a:t>東京三菱銀行や松下電器産業が取り組んだということです。日本政府も</a:t>
            </a:r>
            <a:r>
              <a:rPr kumimoji="1" lang="en-US" altLang="ja-JP" sz="1200" kern="1200" dirty="0" smtClean="0">
                <a:solidFill>
                  <a:schemeClr val="tx1"/>
                </a:solidFill>
                <a:latin typeface="+mn-lt"/>
                <a:ea typeface="+mn-ea"/>
                <a:cs typeface="+mn-cs"/>
              </a:rPr>
              <a:t>2003</a:t>
            </a:r>
            <a:r>
              <a:rPr kumimoji="1" lang="ja-JP" altLang="en-US" sz="1200" kern="1200" dirty="0" smtClean="0">
                <a:solidFill>
                  <a:schemeClr val="tx1"/>
                </a:solidFill>
                <a:latin typeface="+mn-lt"/>
                <a:ea typeface="+mn-ea"/>
                <a:cs typeface="+mn-cs"/>
              </a:rPr>
              <a:t>年から電子政府の取り組みのなかで</a:t>
            </a:r>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を位置づけています。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しかし、</a:t>
            </a:r>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は厳格すぎ、大規模すぎてうまくいかない例も多かったとされます。日本の電子政府の取り組みも、最近はトーンダウン気味のようです。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smtClean="0">
                <a:solidFill>
                  <a:schemeClr val="tx1"/>
                </a:solidFill>
                <a:latin typeface="+mn-lt"/>
                <a:ea typeface="+mn-ea"/>
                <a:cs typeface="+mn-cs"/>
              </a:rPr>
              <a:t>この</a:t>
            </a:r>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の中のビジネスアーキテクチャの中に、プロセスモデルの定義があります。この部分にフォーカスし、プロセスモデルの最適化を行うために考えられたのが、</a:t>
            </a:r>
            <a:r>
              <a:rPr kumimoji="1" lang="ja-JP" altLang="en-US" dirty="0" smtClean="0"/>
              <a:t>ビジネスプロセスリエンジニアリングということができます。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4</a:t>
            </a:fld>
            <a:endParaRPr lang="ja-JP" altLang="en-US"/>
          </a:p>
        </p:txBody>
      </p:sp>
    </p:spTree>
    <p:extLst>
      <p:ext uri="{BB962C8B-B14F-4D97-AF65-F5344CB8AC3E}">
        <p14:creationId xmlns:p14="http://schemas.microsoft.com/office/powerpoint/2010/main" val="2684476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という考え方は、</a:t>
            </a:r>
            <a:r>
              <a:rPr kumimoji="1" lang="en-US" altLang="ja-JP" dirty="0"/>
              <a:t>EA</a:t>
            </a:r>
            <a:r>
              <a:rPr kumimoji="1" lang="ja-JP" altLang="en-US" dirty="0"/>
              <a:t>よりも少し後、</a:t>
            </a:r>
            <a:r>
              <a:rPr kumimoji="1" lang="en-US" altLang="ja-JP" dirty="0"/>
              <a:t>1990</a:t>
            </a:r>
            <a:r>
              <a:rPr kumimoji="1" lang="ja-JP" altLang="en-US" dirty="0"/>
              <a:t>年に</a:t>
            </a:r>
            <a:r>
              <a:rPr lang="ja-JP" altLang="en-US" sz="1200" dirty="0">
                <a:solidFill>
                  <a:schemeClr val="bg1"/>
                </a:solidFill>
                <a:latin typeface="+mn-lt"/>
                <a:ea typeface="+mn-ea"/>
              </a:rPr>
              <a:t>元マサチューセッツ工科大学教授のマイケル・ハマーが</a:t>
            </a:r>
            <a:r>
              <a:rPr kumimoji="1" lang="ja-JP" altLang="en-US" dirty="0"/>
              <a:t>発表した論文が</a:t>
            </a:r>
            <a:r>
              <a:rPr kumimoji="1" lang="ja-JP" altLang="en-US" dirty="0" smtClean="0"/>
              <a:t>始まりとされます</a:t>
            </a:r>
            <a:r>
              <a:rPr kumimoji="1" lang="ja-JP" altLang="en-US" dirty="0"/>
              <a:t>。</a:t>
            </a:r>
            <a:endParaRPr kumimoji="1" lang="en-US" altLang="ja-JP" dirty="0"/>
          </a:p>
          <a:p>
            <a:r>
              <a:rPr kumimoji="1" lang="en-US" altLang="ja-JP" dirty="0"/>
              <a:t>http://www.itmedia.co.jp/im/articles/0401/14/news089.html</a:t>
            </a:r>
          </a:p>
          <a:p>
            <a:endParaRPr kumimoji="1" lang="en-US" altLang="ja-JP" dirty="0"/>
          </a:p>
          <a:p>
            <a:r>
              <a:rPr kumimoji="1" lang="ja-JP" altLang="en-US" dirty="0" smtClean="0"/>
              <a:t>ただ、ビジネスプロセス</a:t>
            </a:r>
            <a:r>
              <a:rPr kumimoji="1" lang="ja-JP" altLang="en-US" dirty="0"/>
              <a:t>という考え方</a:t>
            </a:r>
            <a:r>
              <a:rPr kumimoji="1" lang="ja-JP" altLang="en-US" dirty="0" smtClean="0"/>
              <a:t>そのものの歴史はもう少し古く、</a:t>
            </a:r>
            <a:r>
              <a:rPr kumimoji="1" lang="en-US" altLang="ja-JP" dirty="0"/>
              <a:t>1980</a:t>
            </a:r>
            <a:r>
              <a:rPr kumimoji="1" lang="ja-JP" altLang="en-US" dirty="0"/>
              <a:t>年代にモトローラや</a:t>
            </a:r>
            <a:r>
              <a:rPr kumimoji="1" lang="en-US" altLang="ja-JP" dirty="0"/>
              <a:t>GE</a:t>
            </a:r>
            <a:r>
              <a:rPr kumimoji="1" lang="ja-JP" altLang="en-US" dirty="0"/>
              <a:t>などが取り組んだ品質管理手法であるシックスシグマが取り入れたのが最初と言われています。</a:t>
            </a:r>
            <a:endParaRPr kumimoji="1" lang="en-US" altLang="ja-JP" dirty="0"/>
          </a:p>
          <a:p>
            <a:endParaRPr kumimoji="1" lang="en-US" altLang="ja-JP" dirty="0"/>
          </a:p>
          <a:p>
            <a:r>
              <a:rPr kumimoji="1" lang="ja-JP" altLang="en-US" sz="1200" kern="1200" dirty="0" smtClean="0">
                <a:solidFill>
                  <a:schemeClr val="tx1"/>
                </a:solidFill>
                <a:latin typeface="+mn-lt"/>
                <a:ea typeface="+mn-ea"/>
                <a:cs typeface="+mn-cs"/>
              </a:rPr>
              <a:t>ハマーは、高度に専門化され、プロセスが分断された分業型組織に見られる職能別の古典的なビジネス構造を全面的に否定し、プロセス志向の新たな組織構造・価値観・評価システムをゼロから作り出すことを勧め、抜本的な変化を起こすための一連の手順として</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を考え出しました。</a:t>
            </a:r>
            <a:endParaRPr kumimoji="1" lang="en-US" altLang="ja-JP"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の定義は「コスト、品質、サービス、スピードのような、重大で現代的なパフォーマンス基準を劇的に改善するために、ビジネス・プロセスを根本的に考え直し、抜本的にそれをデザインし直すこと」です。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これは要するに「既存のやり方は全部駄目」という考え方で、</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の導入はまず既存のプロセスの破壊から始まったのです。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このため、</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を導入しようとした企業の多くが「プロセスの見直しのしすぎ」で混乱に陥り、</a:t>
            </a:r>
            <a:r>
              <a:rPr kumimoji="1" lang="en-US" altLang="ja-JP" sz="1200" kern="1200" dirty="0" smtClean="0">
                <a:solidFill>
                  <a:schemeClr val="tx1"/>
                </a:solidFill>
                <a:latin typeface="+mn-lt"/>
                <a:ea typeface="+mn-ea"/>
                <a:cs typeface="+mn-cs"/>
              </a:rPr>
              <a:t>97</a:t>
            </a:r>
            <a:r>
              <a:rPr kumimoji="1" lang="ja-JP" altLang="en-US" sz="1200" kern="1200" dirty="0" smtClean="0">
                <a:solidFill>
                  <a:schemeClr val="tx1"/>
                </a:solidFill>
                <a:latin typeface="+mn-lt"/>
                <a:ea typeface="+mn-ea"/>
                <a:cs typeface="+mn-cs"/>
              </a:rPr>
              <a:t>年には</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の</a:t>
            </a:r>
            <a:r>
              <a:rPr kumimoji="1" lang="en-US" altLang="ja-JP" sz="1200" kern="1200" dirty="0" smtClean="0">
                <a:solidFill>
                  <a:schemeClr val="tx1"/>
                </a:solidFill>
                <a:latin typeface="+mn-lt"/>
                <a:ea typeface="+mn-ea"/>
                <a:cs typeface="+mn-cs"/>
              </a:rPr>
              <a:t>70%</a:t>
            </a:r>
            <a:r>
              <a:rPr kumimoji="1" lang="ja-JP" altLang="en-US" sz="1200" kern="1200" dirty="0" smtClean="0">
                <a:solidFill>
                  <a:schemeClr val="tx1"/>
                </a:solidFill>
                <a:latin typeface="+mn-lt"/>
                <a:ea typeface="+mn-ea"/>
                <a:cs typeface="+mn-cs"/>
              </a:rPr>
              <a:t>が失敗に終わったという報告が出されました。</a:t>
            </a:r>
            <a:endParaRPr kumimoji="1" lang="en-US" altLang="ja-JP" sz="12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smtClean="0">
                <a:solidFill>
                  <a:schemeClr val="tx1"/>
                </a:solidFill>
                <a:latin typeface="+mn-lt"/>
                <a:ea typeface="+mn-ea"/>
                <a:cs typeface="+mn-cs"/>
              </a:rPr>
              <a:t>しかし、逆に言えば</a:t>
            </a:r>
            <a:r>
              <a:rPr kumimoji="1" lang="en-US" altLang="ja-JP" sz="1200" kern="1200" dirty="0" smtClean="0">
                <a:solidFill>
                  <a:schemeClr val="tx1"/>
                </a:solidFill>
                <a:latin typeface="+mn-lt"/>
                <a:ea typeface="+mn-ea"/>
                <a:cs typeface="+mn-cs"/>
              </a:rPr>
              <a:t>30%</a:t>
            </a:r>
            <a:r>
              <a:rPr kumimoji="1" lang="ja-JP" altLang="en-US" sz="1200" kern="1200" dirty="0" smtClean="0">
                <a:solidFill>
                  <a:schemeClr val="tx1"/>
                </a:solidFill>
                <a:latin typeface="+mn-lt"/>
                <a:ea typeface="+mn-ea"/>
                <a:cs typeface="+mn-cs"/>
              </a:rPr>
              <a:t>の企業では効果があったとも言えます。業態や取り扱い製品の違いなどによるものなのでしょうが、</a:t>
            </a:r>
            <a:r>
              <a:rPr kumimoji="1" lang="en-US" altLang="ja-JP" sz="1200" kern="1200" dirty="0" smtClean="0">
                <a:solidFill>
                  <a:schemeClr val="tx1"/>
                </a:solidFill>
                <a:latin typeface="+mn-lt"/>
                <a:ea typeface="+mn-ea"/>
                <a:cs typeface="+mn-cs"/>
              </a:rPr>
              <a:t>BPR</a:t>
            </a:r>
            <a:r>
              <a:rPr kumimoji="1" lang="ja-JP" altLang="en-US" dirty="0"/>
              <a:t>の考え方そのものが間違っていたわけではなく、やり方がよくなかったということでしょう。</a:t>
            </a:r>
            <a:endParaRPr kumimoji="1" lang="en-US" altLang="ja-JP" sz="1200" kern="1200" dirty="0" smtClean="0">
              <a:solidFill>
                <a:schemeClr val="tx1"/>
              </a:solidFill>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5</a:t>
            </a:fld>
            <a:endParaRPr lang="ja-JP" altLang="en-US"/>
          </a:p>
        </p:txBody>
      </p:sp>
    </p:spTree>
    <p:extLst>
      <p:ext uri="{BB962C8B-B14F-4D97-AF65-F5344CB8AC3E}">
        <p14:creationId xmlns:p14="http://schemas.microsoft.com/office/powerpoint/2010/main" val="2051981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lnSpcReduction="10000"/>
          </a:bodyPr>
          <a:lstStyle/>
          <a:p>
            <a:r>
              <a:rPr kumimoji="1" lang="ja-JP" altLang="en-US" dirty="0" smtClean="0"/>
              <a:t>ところで、ビジネスプロセスとは何か、というのは、実は大変に難しい問題なんですが、ここではあまり深いところまでは行かずに、ビジネスプロセスとは何かを考えて行きましょう。</a:t>
            </a:r>
            <a:endParaRPr kumimoji="1" lang="en-US" altLang="ja-JP" dirty="0" smtClean="0"/>
          </a:p>
          <a:p>
            <a:endParaRPr kumimoji="1" lang="en-US" altLang="ja-JP" dirty="0" smtClean="0"/>
          </a:p>
          <a:p>
            <a:r>
              <a:rPr kumimoji="1" lang="ja-JP" altLang="en-US" dirty="0" smtClean="0"/>
              <a:t>例えば、とある企業における販売管理の業務プロセスを考える場合、こういった流れになったとします。受注して、請求処理をして、入金を確認したら商品を出荷する、という流れです。</a:t>
            </a:r>
            <a:endParaRPr kumimoji="1" lang="en-US" altLang="ja-JP" dirty="0" smtClean="0"/>
          </a:p>
          <a:p>
            <a:r>
              <a:rPr kumimoji="1" lang="ja-JP" altLang="en-US" dirty="0" smtClean="0"/>
              <a:t>この販売管理プロセス自身、さらに細かいプロセスから構成されます。例えば、請求処理であれば、金額・納期の確認や請求書の発行、発送といったプロセスに分解できるでしょう。</a:t>
            </a:r>
            <a:endParaRPr kumimoji="1" lang="en-US" altLang="ja-JP" dirty="0" smtClean="0"/>
          </a:p>
          <a:p>
            <a:r>
              <a:rPr kumimoji="1" lang="ja-JP" altLang="en-US" dirty="0" smtClean="0"/>
              <a:t>一方で、このプロセスは、より上位のプロセスの一部でもあります。営業活動や製造・在庫管理などと連携しています。</a:t>
            </a:r>
            <a:endParaRPr kumimoji="1" lang="en-US" altLang="ja-JP" dirty="0" smtClean="0"/>
          </a:p>
          <a:p>
            <a:endParaRPr kumimoji="1" lang="en-US" altLang="ja-JP" dirty="0" smtClean="0"/>
          </a:p>
          <a:p>
            <a:r>
              <a:rPr kumimoji="1" lang="ja-JP" altLang="en-US" dirty="0" smtClean="0"/>
              <a:t>ビジネスプロセスの要件としては、一連の作業をひとまとめにして、ひとつの目的を達成できること、というのがあります。</a:t>
            </a:r>
            <a:endParaRPr kumimoji="1" lang="en-US" altLang="ja-JP" dirty="0" smtClean="0"/>
          </a:p>
          <a:p>
            <a:r>
              <a:rPr kumimoji="1" lang="ja-JP" altLang="en-US" dirty="0" smtClean="0"/>
              <a:t>そして、情報の入出力があること。どういった情報が必要で、プロセスの終わりにどういった情報を出力するかを明確に定義できなければなりません。</a:t>
            </a:r>
            <a:endParaRPr kumimoji="1" lang="en-US" altLang="ja-JP" dirty="0" smtClean="0"/>
          </a:p>
          <a:p>
            <a:r>
              <a:rPr kumimoji="1" lang="ja-JP" altLang="en-US" dirty="0" smtClean="0"/>
              <a:t>さらに、必要な情報さえ揃っているならば、ビジネスプロセスの単位で独立してそれを繰り返すことができること。</a:t>
            </a:r>
            <a:endParaRPr kumimoji="1" lang="en-US" altLang="ja-JP" dirty="0" smtClean="0"/>
          </a:p>
          <a:p>
            <a:r>
              <a:rPr kumimoji="1" lang="ja-JP" altLang="en-US" dirty="0" smtClean="0"/>
              <a:t>硬化が測定できるというのは、アウトプットが明確でそれを定量化できるということです。</a:t>
            </a:r>
            <a:endParaRPr kumimoji="1" lang="en-US" altLang="ja-JP" dirty="0" smtClean="0"/>
          </a:p>
          <a:p>
            <a:r>
              <a:rPr kumimoji="1" lang="ja-JP" altLang="en-US" dirty="0" smtClean="0"/>
              <a:t>そして、ご覧のようにビジネスプロセスは階層化されています。</a:t>
            </a:r>
            <a:endParaRPr kumimoji="1" lang="en-US" altLang="ja-JP" dirty="0" smtClean="0"/>
          </a:p>
          <a:p>
            <a:endParaRPr kumimoji="1" lang="en-US" altLang="ja-JP" dirty="0" smtClean="0"/>
          </a:p>
          <a:p>
            <a:r>
              <a:rPr kumimoji="1" lang="ja-JP" altLang="en-US" dirty="0" smtClean="0"/>
              <a:t>このように業務手順を分解してビジネスプロセスに落とし込むことにより、業務の流れが可視化され、繋がりが明確になり、どのような情報がどのように流れているのかがわかるようになります。</a:t>
            </a:r>
            <a:endParaRPr kumimoji="1" lang="en-US" altLang="ja-JP" dirty="0" smtClean="0"/>
          </a:p>
          <a:p>
            <a:r>
              <a:rPr kumimoji="1" lang="ja-JP" altLang="en-US" dirty="0" smtClean="0"/>
              <a:t>それらが明らかになることにより、ビジネス環境の変化が起きた場合に、どこを直せば良いかがすぐにわかり、変化に柔軟に対応できるようになります。</a:t>
            </a:r>
            <a:endParaRPr kumimoji="1" lang="en-US" altLang="ja-JP" dirty="0" smtClean="0"/>
          </a:p>
          <a:p>
            <a:r>
              <a:rPr kumimoji="1" lang="ja-JP" altLang="en-US" dirty="0" smtClean="0"/>
              <a:t>さらに、このようにビジネスプロセスを明確にしておくことにより、</a:t>
            </a:r>
            <a:r>
              <a:rPr kumimoji="1" lang="en-US" altLang="ja-JP" dirty="0" smtClean="0"/>
              <a:t>IT</a:t>
            </a:r>
            <a:r>
              <a:rPr kumimoji="1" lang="ja-JP" altLang="en-US" dirty="0" smtClean="0"/>
              <a:t>システムへの実装がやりやすくなります。このあとお話しする</a:t>
            </a:r>
            <a:r>
              <a:rPr kumimoji="1" lang="en-US" altLang="ja-JP" dirty="0" smtClean="0"/>
              <a:t>SOA</a:t>
            </a:r>
            <a:r>
              <a:rPr kumimoji="1" lang="ja-JP" altLang="en-US" dirty="0" smtClean="0"/>
              <a:t>に結び着くわけです。</a:t>
            </a:r>
            <a:endParaRPr kumimoji="1" lang="en-US" altLang="ja-JP" dirty="0" smtClean="0"/>
          </a:p>
          <a:p>
            <a:endParaRPr kumimoji="1" lang="en-US" altLang="ja-JP" dirty="0" smtClean="0"/>
          </a:p>
          <a:p>
            <a:r>
              <a:rPr kumimoji="1" lang="ja-JP" altLang="en-US" dirty="0" smtClean="0"/>
              <a:t>ビジネスプロセスを考えるときに特に難しいのが、どこまでをひとつのプロセスとして切り出すか、という「粒度」の問題なんですが、</a:t>
            </a:r>
            <a:r>
              <a:rPr kumimoji="1" lang="en-US" altLang="ja-JP" dirty="0" smtClean="0"/>
              <a:t>IT</a:t>
            </a:r>
            <a:r>
              <a:rPr kumimoji="1" lang="ja-JP" altLang="en-US" dirty="0" smtClean="0"/>
              <a:t>システムとして考える場合には、開発するシステムの目的とか業務内容によって都度考えて行く、ということにしかなりませんので、ここでは突っ込みません。そここそが難しい、という問題はあるわけですけれども。</a:t>
            </a:r>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6</a:t>
            </a:fld>
            <a:endParaRPr lang="ja-JP" altLang="en-US"/>
          </a:p>
        </p:txBody>
      </p:sp>
    </p:spTree>
    <p:extLst>
      <p:ext uri="{BB962C8B-B14F-4D97-AF65-F5344CB8AC3E}">
        <p14:creationId xmlns:p14="http://schemas.microsoft.com/office/powerpoint/2010/main" val="1248545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は日本語では「業務改善」などと訳されますが、これはあまり良い訳では無いようです。</a:t>
            </a:r>
            <a:endParaRPr kumimoji="1" lang="en-US" altLang="ja-JP" dirty="0"/>
          </a:p>
          <a:p>
            <a:endParaRPr kumimoji="1" lang="en-US" altLang="ja-JP" dirty="0"/>
          </a:p>
          <a:p>
            <a:r>
              <a:rPr kumimoji="1" lang="en-US" altLang="ja-JP" dirty="0"/>
              <a:t>BPR</a:t>
            </a:r>
            <a:r>
              <a:rPr kumimoji="1" lang="ja-JP" altLang="en-US" dirty="0"/>
              <a:t>と通常の業務改革の違いを分かりやすく説明した子がインターネットにありましたのでコピーして参りました。</a:t>
            </a:r>
            <a:endParaRPr kumimoji="1" lang="en-US" altLang="ja-JP" dirty="0"/>
          </a:p>
          <a:p>
            <a:r>
              <a:rPr kumimoji="1" lang="ja-JP" altLang="en-US" dirty="0"/>
              <a:t>これを見るとわかるように、複雑になってしまったビジネスプロセスを整理して業務をスムーズに流れるようにしようと考えるのが通常の業務改革あるいは業務改善ということになります。</a:t>
            </a:r>
            <a:endParaRPr kumimoji="1" lang="en-US" altLang="ja-JP" dirty="0"/>
          </a:p>
          <a:p>
            <a:r>
              <a:rPr kumimoji="1" lang="ja-JP" altLang="en-US" dirty="0"/>
              <a:t>これに対し</a:t>
            </a:r>
            <a:r>
              <a:rPr kumimoji="1" lang="en-US" altLang="ja-JP" dirty="0"/>
              <a:t>BPR</a:t>
            </a:r>
            <a:r>
              <a:rPr kumimoji="1" lang="ja-JP" altLang="en-US" dirty="0"/>
              <a:t>の考え方は、右の下の図のようになります。これまで行っていた処理そのものが必要かどうかを考え直し、業務を効率化します。</a:t>
            </a:r>
            <a:endParaRPr kumimoji="1" lang="en-US" altLang="ja-JP" dirty="0"/>
          </a:p>
          <a:p>
            <a:endParaRPr kumimoji="1" lang="ja-JP" altLang="en-US" dirty="0"/>
          </a:p>
          <a:p>
            <a:r>
              <a:rPr kumimoji="1" lang="ja-JP" altLang="en-US" dirty="0"/>
              <a:t>改善ではなく、ゼロベースでもう一度業務のやり方を考え直すというスタンスがわかると思います。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7</a:t>
            </a:fld>
            <a:endParaRPr lang="ja-JP" altLang="en-US"/>
          </a:p>
        </p:txBody>
      </p:sp>
    </p:spTree>
    <p:extLst>
      <p:ext uri="{BB962C8B-B14F-4D97-AF65-F5344CB8AC3E}">
        <p14:creationId xmlns:p14="http://schemas.microsoft.com/office/powerpoint/2010/main" val="420952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lnSpcReduction="10000"/>
          </a:bodyPr>
          <a:lstStyle/>
          <a:p>
            <a:r>
              <a:rPr kumimoji="1" lang="ja-JP" altLang="en-US" dirty="0"/>
              <a:t>しかし、ビジネスプロセスの見直しは、一回行ったらそれで終わり、ということにはなりません。具体的な例を挙げてご説明します。</a:t>
            </a:r>
            <a:endParaRPr kumimoji="1" lang="en-US" altLang="ja-JP" dirty="0"/>
          </a:p>
          <a:p>
            <a:endParaRPr kumimoji="1" lang="en-US" altLang="ja-JP" dirty="0"/>
          </a:p>
          <a:p>
            <a:r>
              <a:rPr kumimoji="1" lang="ja-JP" altLang="en-US" dirty="0"/>
              <a:t>ある製品の受注処理を行う場合の本来望ましい業務プロセスな上のようなものだったとします。</a:t>
            </a:r>
            <a:endParaRPr kumimoji="1" lang="en-US" altLang="ja-JP" dirty="0"/>
          </a:p>
          <a:p>
            <a:r>
              <a:rPr kumimoji="1" lang="ja-JP" altLang="en-US" dirty="0"/>
              <a:t>前提として、この製品は構成が難しく、きちんと動かすためには受注した構成を</a:t>
            </a:r>
            <a:r>
              <a:rPr kumimoji="1" lang="en-US" altLang="ja-JP" dirty="0"/>
              <a:t>1</a:t>
            </a:r>
            <a:r>
              <a:rPr kumimoji="1" lang="ja-JP" altLang="en-US" dirty="0"/>
              <a:t>度工場でチェックするのが望ましいとします。</a:t>
            </a:r>
            <a:endParaRPr kumimoji="1" lang="en-US" altLang="ja-JP" dirty="0"/>
          </a:p>
          <a:p>
            <a:r>
              <a:rPr kumimoji="1" lang="ja-JP" altLang="en-US" dirty="0"/>
              <a:t>またこの当時は本社と工場の間がオンライン化されておらず、校正チェックのためには受注書類を</a:t>
            </a:r>
            <a:r>
              <a:rPr kumimoji="1" lang="en-US" altLang="ja-JP" dirty="0"/>
              <a:t>1</a:t>
            </a:r>
            <a:r>
              <a:rPr kumimoji="1" lang="ja-JP" altLang="en-US" dirty="0"/>
              <a:t>度向上に郵送しなければならないとします。</a:t>
            </a:r>
            <a:endParaRPr kumimoji="1" lang="en-US" altLang="ja-JP" dirty="0"/>
          </a:p>
          <a:p>
            <a:endParaRPr kumimoji="1" lang="en-US" altLang="ja-JP" dirty="0"/>
          </a:p>
          <a:p>
            <a:r>
              <a:rPr kumimoji="1" lang="ja-JP" altLang="en-US" dirty="0"/>
              <a:t>このような場合受注して書類を工場にいったん送りそれがおおきであればもう一度本社に戻して受注処理を行った後に最終的に生産のためにもう一度工場に送るというプロセスになります。あまりやりそうにない話ですがビジネスプロセスをご理解いただくための例としてお考え下さい。</a:t>
            </a:r>
            <a:endParaRPr kumimoji="1" lang="en-US" altLang="ja-JP" dirty="0"/>
          </a:p>
          <a:p>
            <a:r>
              <a:rPr kumimoji="1" lang="ja-JP" altLang="en-US" dirty="0"/>
              <a:t>しかしこの書類のやり取りを郵送で行っていると、いかにも時間がかかります。そこでこの企業では、オーバーヘッドを減らすために、受注処理前の校正チェックを行わないというプロセスを考えました。受注書類を工場に送ると同時に、本社で受注処理をしてしまうのです。そうすれば書類を送るのは</a:t>
            </a:r>
            <a:r>
              <a:rPr kumimoji="1" lang="en-US" altLang="ja-JP" dirty="0"/>
              <a:t>1</a:t>
            </a:r>
            <a:r>
              <a:rPr kumimoji="1" lang="ja-JP" altLang="en-US" dirty="0"/>
              <a:t>階ですみます。</a:t>
            </a:r>
            <a:endParaRPr kumimoji="1" lang="en-US" altLang="ja-JP" dirty="0"/>
          </a:p>
          <a:p>
            <a:r>
              <a:rPr kumimoji="1" lang="ja-JP" altLang="en-US" dirty="0"/>
              <a:t>構成が間違っていた場合には、受注処理をやり直すことになりますが、その可能性が</a:t>
            </a:r>
            <a:r>
              <a:rPr kumimoji="1" lang="en-US" altLang="ja-JP" dirty="0"/>
              <a:t>10</a:t>
            </a:r>
            <a:r>
              <a:rPr kumimoji="1" lang="ja-JP" altLang="en-US" dirty="0"/>
              <a:t>分低い場合には有効な考え方です。</a:t>
            </a:r>
            <a:endParaRPr kumimoji="1" lang="en-US" altLang="ja-JP" dirty="0"/>
          </a:p>
          <a:p>
            <a:endParaRPr kumimoji="1" lang="en-US" altLang="ja-JP" dirty="0"/>
          </a:p>
          <a:p>
            <a:r>
              <a:rPr kumimoji="1" lang="ja-JP" altLang="en-US" dirty="0"/>
              <a:t>さて、時代が進み、本社と工場がコンピュータネットワークで接続されかとします。環境の変化です。この場合には書類のやり取りによる時間のロスが発生しませんから、本来望ましい業務プロセスに戻す必要があります。そうすれば例外処理もなくなり更に効率化望めるからです。</a:t>
            </a:r>
            <a:endParaRPr kumimoji="1" lang="en-US" altLang="ja-JP" dirty="0"/>
          </a:p>
          <a:p>
            <a:r>
              <a:rPr kumimoji="1" lang="ja-JP" altLang="en-US" dirty="0"/>
              <a:t>しかし大にしてこの望ましい業務プロセスの変更は行われないことが多いようです。業務プロセスの修正から時間が経ってしまうとなぜその業務プロセスを採用しているのか、誰も疑問を持たなくなりますし、過去の経緯を知っている人も少なくなってしまうからです。このため本来望ましい業務プロセスがあるにもかかわらず、効率の劣る業務プロセスを使い続けるという結果になってしま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8</a:t>
            </a:fld>
            <a:endParaRPr lang="ja-JP" altLang="en-US"/>
          </a:p>
        </p:txBody>
      </p:sp>
    </p:spTree>
    <p:extLst>
      <p:ext uri="{BB962C8B-B14F-4D97-AF65-F5344CB8AC3E}">
        <p14:creationId xmlns:p14="http://schemas.microsoft.com/office/powerpoint/2010/main" val="3366998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smtClean="0"/>
              <a:t>これが</a:t>
            </a:r>
            <a:r>
              <a:rPr lang="en-US" altLang="ja-JP" dirty="0" smtClean="0"/>
              <a:t>BPR</a:t>
            </a:r>
            <a:r>
              <a:rPr lang="ja-JP" altLang="en-US" dirty="0" smtClean="0"/>
              <a:t>の問題点です。</a:t>
            </a:r>
            <a:r>
              <a:rPr lang="en-US" altLang="ja-JP" dirty="0" smtClean="0"/>
              <a:t>BPR</a:t>
            </a:r>
            <a:r>
              <a:rPr lang="ja-JP" altLang="en-US" dirty="0" smtClean="0"/>
              <a:t>はビジネスプロセスを根底から見直すと言う作業を行いますが、それを継続するという考え方が抜けていました。</a:t>
            </a:r>
            <a:endParaRPr lang="en-US" altLang="ja-JP" dirty="0" smtClean="0"/>
          </a:p>
          <a:p>
            <a:r>
              <a:rPr lang="ja-JP" altLang="en-US" dirty="0" smtClean="0"/>
              <a:t>これを改善したのが</a:t>
            </a:r>
            <a:r>
              <a:rPr lang="en-US" altLang="ja-JP" dirty="0" smtClean="0"/>
              <a:t>BPM</a:t>
            </a:r>
            <a:r>
              <a:rPr lang="ja-JP" altLang="en-US" dirty="0" err="1" smtClean="0"/>
              <a:t>、</a:t>
            </a:r>
            <a:r>
              <a:rPr lang="en-US" altLang="ja-JP" dirty="0" smtClean="0"/>
              <a:t>Business Process Management</a:t>
            </a:r>
            <a:r>
              <a:rPr lang="ja-JP" altLang="en-US" dirty="0" smtClean="0"/>
              <a:t>です。</a:t>
            </a:r>
            <a:endParaRPr lang="en-US" altLang="ja-JP" dirty="0" smtClean="0"/>
          </a:p>
          <a:p>
            <a:endParaRPr lang="en-US" altLang="ja-JP" dirty="0" smtClean="0"/>
          </a:p>
          <a:p>
            <a:r>
              <a:rPr lang="en-US" altLang="ja-JP" dirty="0" smtClean="0"/>
              <a:t>BPM</a:t>
            </a:r>
            <a:r>
              <a:rPr lang="ja-JP" altLang="en-US" dirty="0" smtClean="0"/>
              <a:t>では</a:t>
            </a:r>
            <a:r>
              <a:rPr lang="en-US" altLang="ja-JP" dirty="0" smtClean="0"/>
              <a:t>PDCA</a:t>
            </a:r>
            <a:r>
              <a:rPr lang="ja-JP" altLang="en-US" dirty="0" smtClean="0"/>
              <a:t>サイクルを回して</a:t>
            </a:r>
            <a:r>
              <a:rPr lang="en-US" altLang="ja-JP" dirty="0" smtClean="0"/>
              <a:t>BPR</a:t>
            </a:r>
            <a:r>
              <a:rPr lang="ja-JP" altLang="en-US" dirty="0" smtClean="0"/>
              <a:t>に継続的に取り組むための仕組みを作ることを要求しています。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9</a:t>
            </a:fld>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10</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プレースホルダーまでドラッグするかアイコンをクリックして図を追加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 Id="rId3"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image" Target="../media/image7.wmf"/><Relationship Id="rId6" Type="http://schemas.openxmlformats.org/officeDocument/2006/relationships/image" Target="../media/image8.wmf"/><Relationship Id="rId7" Type="http://schemas.openxmlformats.org/officeDocument/2006/relationships/image" Target="../media/image9.png"/><Relationship Id="rId8" Type="http://schemas.openxmlformats.org/officeDocument/2006/relationships/image" Target="../media/image10.wmf"/><Relationship Id="rId9" Type="http://schemas.openxmlformats.org/officeDocument/2006/relationships/image" Target="../media/image11.jpe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1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1</a:t>
            </a:fld>
            <a:endParaRPr kumimoji="1" lang="ja-JP" altLang="en-US" dirty="0"/>
          </a:p>
        </p:txBody>
      </p:sp>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a:solidFill>
                  <a:srgbClr val="FFFFFF"/>
                </a:solidFill>
                <a:latin typeface="Arial"/>
                <a:ea typeface="HGP創英角ｺﾞｼｯｸUB" pitchFamily="50" charset="-128"/>
                <a:cs typeface="Arial"/>
              </a:rPr>
              <a:t>部分最適と全体最適</a:t>
            </a:r>
            <a:br>
              <a:rPr lang="ja-JP" altLang="en-US" sz="2800" dirty="0">
                <a:solidFill>
                  <a:srgbClr val="FFFFFF"/>
                </a:solidFill>
                <a:latin typeface="Arial"/>
                <a:ea typeface="HGP創英角ｺﾞｼｯｸUB" pitchFamily="50" charset="-128"/>
                <a:cs typeface="Arial"/>
              </a:rPr>
            </a:br>
            <a:r>
              <a:rPr lang="en-US" altLang="ja-JP" sz="2800" dirty="0" smtClean="0">
                <a:solidFill>
                  <a:srgbClr val="FFFFFF"/>
                </a:solidFill>
                <a:latin typeface="Arial"/>
                <a:ea typeface="HGP創英角ｺﾞｼｯｸUB" pitchFamily="50" charset="-128"/>
                <a:cs typeface="Arial"/>
              </a:rPr>
              <a:t>EA/BPM/BPR/ERP</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pic>
        <p:nvPicPr>
          <p:cNvPr id="8" name="図 7" descr="単独LOGO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918" y="960284"/>
            <a:ext cx="488658" cy="535644"/>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804" y="948576"/>
            <a:ext cx="1199293" cy="547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3793523" y="5715176"/>
            <a:ext cx="4536465" cy="646331"/>
          </a:xfrm>
          <a:prstGeom prst="rect">
            <a:avLst/>
          </a:prstGeom>
          <a:noFill/>
        </p:spPr>
        <p:txBody>
          <a:bodyPr wrap="square" rtlCol="0">
            <a:spAutoFit/>
          </a:bodyPr>
          <a:lstStyle/>
          <a:p>
            <a:pPr algn="r"/>
            <a:r>
              <a:rPr kumimoji="1" lang="ja-JP" altLang="en-US" sz="1200" dirty="0" smtClean="0">
                <a:latin typeface="Century Gothic" panose="020B0502020202020204" pitchFamily="34" charset="0"/>
                <a:ea typeface="HG丸ｺﾞｼｯｸM-PRO" panose="020F0600000000000000" pitchFamily="50" charset="-128"/>
              </a:rPr>
              <a:t>株式会社アプライド・マーケティング</a:t>
            </a:r>
            <a:endParaRPr kumimoji="1" lang="en-US" altLang="ja-JP" sz="1200" dirty="0" smtClean="0">
              <a:latin typeface="Century Gothic" panose="020B0502020202020204" pitchFamily="34" charset="0"/>
              <a:ea typeface="HG丸ｺﾞｼｯｸM-PRO" panose="020F0600000000000000" pitchFamily="50" charset="-128"/>
            </a:endParaRPr>
          </a:p>
          <a:p>
            <a:pPr algn="r"/>
            <a:r>
              <a:rPr lang="ja-JP" altLang="en-US" sz="1200" dirty="0" smtClean="0">
                <a:latin typeface="Century Gothic" panose="020B0502020202020204" pitchFamily="34" charset="0"/>
                <a:ea typeface="HG丸ｺﾞｼｯｸM-PRO" panose="020F0600000000000000" pitchFamily="50" charset="-128"/>
              </a:rPr>
              <a:t>大越 章司</a:t>
            </a:r>
            <a:endParaRPr lang="en-US" altLang="ja-JP" sz="1200" dirty="0" smtClean="0">
              <a:latin typeface="Century Gothic" panose="020B0502020202020204" pitchFamily="34" charset="0"/>
              <a:ea typeface="HG丸ｺﾞｼｯｸM-PRO" panose="020F0600000000000000" pitchFamily="50" charset="-128"/>
            </a:endParaRPr>
          </a:p>
          <a:p>
            <a:pPr algn="r"/>
            <a:r>
              <a:rPr lang="en-US" altLang="ja-JP" sz="1200" dirty="0" smtClean="0">
                <a:latin typeface="Century Gothic" panose="020B0502020202020204" pitchFamily="34" charset="0"/>
                <a:ea typeface="HG丸ｺﾞｼｯｸM-PRO" panose="020F0600000000000000" pitchFamily="50" charset="-128"/>
              </a:rPr>
              <a:t>shoji@appliedmarketing.co.jp</a:t>
            </a:r>
          </a:p>
        </p:txBody>
      </p:sp>
    </p:spTree>
    <p:extLst>
      <p:ext uri="{BB962C8B-B14F-4D97-AF65-F5344CB8AC3E}">
        <p14:creationId xmlns:p14="http://schemas.microsoft.com/office/powerpoint/2010/main" val="160387753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smtClean="0">
                <a:solidFill>
                  <a:schemeClr val="bg1"/>
                </a:solidFill>
                <a:latin typeface="Arial Black" panose="020B0A04020102020204" pitchFamily="34" charset="0"/>
                <a:ea typeface="HGP創英角ｺﾞｼｯｸUB" pitchFamily="50" charset="-128"/>
                <a:cs typeface="Arial" pitchFamily="34" charset="0"/>
              </a:rPr>
              <a:t>ERP</a:t>
            </a:r>
            <a:endParaRPr lang="ja-JP" altLang="en-US" sz="2400" dirty="0">
              <a:solidFill>
                <a:schemeClr val="bg1"/>
              </a:solidFill>
              <a:latin typeface="Arial Black" panose="020B0A04020102020204" pitchFamily="34" charset="0"/>
              <a:ea typeface="HGP創英角ｺﾞｼｯｸUB" pitchFamily="50" charset="-128"/>
              <a:cs typeface="Arial" pitchFamily="34" charset="0"/>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16197535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下矢印 17"/>
          <p:cNvSpPr/>
          <p:nvPr/>
        </p:nvSpPr>
        <p:spPr bwMode="auto">
          <a:xfrm>
            <a:off x="1935634" y="2214554"/>
            <a:ext cx="3500462" cy="3429024"/>
          </a:xfrm>
          <a:prstGeom prst="downArrow">
            <a:avLst>
              <a:gd name="adj1" fmla="val 70009"/>
              <a:gd name="adj2" fmla="val 20213"/>
            </a:avLst>
          </a:prstGeom>
          <a:solidFill>
            <a:schemeClr val="accent3">
              <a:lumMod val="40000"/>
              <a:lumOff val="60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graphicFrame>
        <p:nvGraphicFramePr>
          <p:cNvPr id="16" name="図表 15"/>
          <p:cNvGraphicFramePr/>
          <p:nvPr>
            <p:extLst>
              <p:ext uri="{D42A27DB-BD31-4B8C-83A1-F6EECF244321}">
                <p14:modId xmlns:p14="http://schemas.microsoft.com/office/powerpoint/2010/main" val="3301037516"/>
              </p:ext>
            </p:extLst>
          </p:nvPr>
        </p:nvGraphicFramePr>
        <p:xfrm>
          <a:off x="1042659" y="2561908"/>
          <a:ext cx="5260383"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角丸四角形 5"/>
          <p:cNvSpPr>
            <a:spLocks noChangeArrowheads="1"/>
          </p:cNvSpPr>
          <p:nvPr/>
        </p:nvSpPr>
        <p:spPr bwMode="auto">
          <a:xfrm>
            <a:off x="1935634" y="1000108"/>
            <a:ext cx="3500462" cy="1071570"/>
          </a:xfrm>
          <a:prstGeom prst="roundRect">
            <a:avLst>
              <a:gd name="adj" fmla="val 0"/>
            </a:avLst>
          </a:prstGeom>
          <a:solidFill>
            <a:schemeClr val="accent1"/>
          </a:solidFill>
          <a:ln w="38100" algn="ctr">
            <a:noFill/>
            <a:round/>
            <a:headEnd/>
            <a:tailEnd/>
          </a:ln>
          <a:effectLst/>
        </p:spPr>
        <p:txBody>
          <a:bodyPr/>
          <a:lstStyle/>
          <a:p>
            <a:pPr algn="ctr">
              <a:spcBef>
                <a:spcPct val="20000"/>
              </a:spcBef>
              <a:defRPr/>
            </a:pPr>
            <a:r>
              <a:rPr kumimoji="0" lang="en-US" altLang="ja-JP" sz="2000" dirty="0">
                <a:solidFill>
                  <a:schemeClr val="bg1"/>
                </a:solidFill>
                <a:latin typeface="+mn-lt"/>
                <a:ea typeface="+mn-ea"/>
              </a:rPr>
              <a:t>Enterprise</a:t>
            </a:r>
            <a:r>
              <a:rPr kumimoji="0" lang="ja-JP" altLang="en-US" sz="2000" dirty="0">
                <a:solidFill>
                  <a:schemeClr val="bg1"/>
                </a:solidFill>
                <a:latin typeface="+mn-lt"/>
                <a:ea typeface="+mn-ea"/>
              </a:rPr>
              <a:t> </a:t>
            </a:r>
            <a:r>
              <a:rPr kumimoji="0" lang="en-US" altLang="ja-JP" sz="2000" dirty="0">
                <a:solidFill>
                  <a:schemeClr val="bg1"/>
                </a:solidFill>
                <a:latin typeface="+mn-lt"/>
                <a:ea typeface="+mn-ea"/>
              </a:rPr>
              <a:t>Architecture</a:t>
            </a:r>
            <a:endParaRPr kumimoji="0" lang="ja-JP" altLang="en-US" sz="2000" dirty="0">
              <a:solidFill>
                <a:schemeClr val="bg1"/>
              </a:solidFill>
              <a:latin typeface="+mn-lt"/>
              <a:ea typeface="+mn-ea"/>
            </a:endParaRPr>
          </a:p>
        </p:txBody>
      </p:sp>
      <p:sp>
        <p:nvSpPr>
          <p:cNvPr id="11273" name="タイトル 3"/>
          <p:cNvSpPr>
            <a:spLocks noGrp="1"/>
          </p:cNvSpPr>
          <p:nvPr>
            <p:ph type="title"/>
          </p:nvPr>
        </p:nvSpPr>
        <p:spPr/>
        <p:txBody>
          <a:bodyPr/>
          <a:lstStyle/>
          <a:p>
            <a:r>
              <a:rPr lang="en-US" altLang="ja-JP" smtClean="0"/>
              <a:t>EA</a:t>
            </a:r>
            <a:r>
              <a:rPr lang="ja-JP" altLang="en-US" smtClean="0"/>
              <a:t>→</a:t>
            </a:r>
            <a:r>
              <a:rPr lang="en-US" altLang="ja-JP" smtClean="0"/>
              <a:t>BPM</a:t>
            </a:r>
            <a:r>
              <a:rPr lang="ja-JP" altLang="en-US" smtClean="0"/>
              <a:t>→</a:t>
            </a:r>
            <a:r>
              <a:rPr lang="en-US" altLang="ja-JP" smtClean="0"/>
              <a:t>ERP</a:t>
            </a:r>
            <a:endParaRPr lang="ja-JP" altLang="en-US" smtClean="0"/>
          </a:p>
        </p:txBody>
      </p:sp>
      <p:sp>
        <p:nvSpPr>
          <p:cNvPr id="24580" name="角丸四角形 5"/>
          <p:cNvSpPr>
            <a:spLocks noChangeArrowheads="1"/>
          </p:cNvSpPr>
          <p:nvPr/>
        </p:nvSpPr>
        <p:spPr bwMode="auto">
          <a:xfrm>
            <a:off x="1935634" y="5805264"/>
            <a:ext cx="3500462" cy="624127"/>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400" b="1" smtClean="0">
                <a:solidFill>
                  <a:schemeClr val="bg1"/>
                </a:solidFill>
                <a:latin typeface="+mn-lt"/>
                <a:ea typeface="+mn-ea"/>
              </a:rPr>
              <a:t>ERP</a:t>
            </a:r>
          </a:p>
          <a:p>
            <a:pPr algn="ctr">
              <a:lnSpc>
                <a:spcPts val="1200"/>
              </a:lnSpc>
              <a:spcBef>
                <a:spcPct val="20000"/>
              </a:spcBef>
              <a:defRPr/>
            </a:pPr>
            <a:r>
              <a:rPr kumimoji="0" lang="en-US" altLang="ja-JP" sz="1600" b="1" smtClean="0">
                <a:solidFill>
                  <a:schemeClr val="bg1"/>
                </a:solidFill>
                <a:latin typeface="+mn-lt"/>
                <a:ea typeface="+mn-ea"/>
              </a:rPr>
              <a:t>Enterprise Resource Planning</a:t>
            </a:r>
            <a:endParaRPr kumimoji="0" lang="ja-JP" altLang="en-US" sz="1600" b="1" dirty="0">
              <a:solidFill>
                <a:schemeClr val="bg1"/>
              </a:solidFill>
              <a:latin typeface="+mn-lt"/>
              <a:ea typeface="+mn-ea"/>
            </a:endParaRPr>
          </a:p>
        </p:txBody>
      </p:sp>
      <p:sp>
        <p:nvSpPr>
          <p:cNvPr id="24583" name="角丸四角形 20"/>
          <p:cNvSpPr>
            <a:spLocks noChangeArrowheads="1"/>
          </p:cNvSpPr>
          <p:nvPr/>
        </p:nvSpPr>
        <p:spPr bwMode="auto">
          <a:xfrm>
            <a:off x="2411760" y="1412776"/>
            <a:ext cx="2520280" cy="571499"/>
          </a:xfrm>
          <a:prstGeom prst="roundRect">
            <a:avLst>
              <a:gd name="adj" fmla="val 0"/>
            </a:avLst>
          </a:prstGeom>
          <a:solidFill>
            <a:schemeClr val="accent3"/>
          </a:solidFill>
          <a:ln>
            <a:headEnd/>
            <a:tailEn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anchor="ctr"/>
          <a:lstStyle/>
          <a:p>
            <a:pPr algn="ctr">
              <a:spcBef>
                <a:spcPct val="20000"/>
              </a:spcBef>
              <a:defRPr/>
            </a:pPr>
            <a:r>
              <a:rPr kumimoji="0" lang="ja-JP" altLang="en-US" sz="3200" dirty="0" smtClean="0">
                <a:solidFill>
                  <a:schemeClr val="bg1"/>
                </a:solidFill>
              </a:rPr>
              <a:t>全体最適</a:t>
            </a:r>
            <a:endParaRPr kumimoji="0" lang="ja-JP" altLang="en-US" sz="3200" dirty="0">
              <a:solidFill>
                <a:schemeClr val="bg1"/>
              </a:solidFill>
            </a:endParaRPr>
          </a:p>
        </p:txBody>
      </p:sp>
      <p:sp>
        <p:nvSpPr>
          <p:cNvPr id="24585" name="角丸四角形 22"/>
          <p:cNvSpPr>
            <a:spLocks noChangeArrowheads="1"/>
          </p:cNvSpPr>
          <p:nvPr/>
        </p:nvSpPr>
        <p:spPr bwMode="auto">
          <a:xfrm>
            <a:off x="3007204" y="3643314"/>
            <a:ext cx="1357322" cy="571504"/>
          </a:xfrm>
          <a:prstGeom prst="roundRect">
            <a:avLst>
              <a:gd name="adj" fmla="val 9107"/>
            </a:avLst>
          </a:prstGeom>
          <a:solidFill>
            <a:srgbClr val="FF6666"/>
          </a:solidFill>
          <a:ln w="38100" algn="ctr">
            <a:noFill/>
            <a:round/>
            <a:headEnd/>
            <a:tailEnd/>
          </a:ln>
          <a:effectLst/>
        </p:spPr>
        <p:txBody>
          <a:bodyPr anchor="ctr"/>
          <a:lstStyle/>
          <a:p>
            <a:pPr algn="ctr">
              <a:spcBef>
                <a:spcPct val="20000"/>
              </a:spcBef>
              <a:defRPr/>
            </a:pPr>
            <a:r>
              <a:rPr kumimoji="0" lang="en-US" altLang="ja-JP" sz="3200" b="1" dirty="0">
                <a:solidFill>
                  <a:schemeClr val="bg1"/>
                </a:solidFill>
                <a:latin typeface="+mn-lt"/>
                <a:ea typeface="+mn-ea"/>
              </a:rPr>
              <a:t>BPM</a:t>
            </a:r>
            <a:endParaRPr kumimoji="0" lang="ja-JP" altLang="en-US" sz="3200" b="1" dirty="0">
              <a:solidFill>
                <a:schemeClr val="bg1"/>
              </a:solidFill>
              <a:latin typeface="+mn-lt"/>
              <a:ea typeface="+mn-ea"/>
            </a:endParaRPr>
          </a:p>
        </p:txBody>
      </p:sp>
      <p:sp>
        <p:nvSpPr>
          <p:cNvPr id="11" name="角丸四角形 5"/>
          <p:cNvSpPr>
            <a:spLocks noChangeArrowheads="1"/>
          </p:cNvSpPr>
          <p:nvPr/>
        </p:nvSpPr>
        <p:spPr bwMode="auto">
          <a:xfrm>
            <a:off x="6012160" y="5786454"/>
            <a:ext cx="2880320" cy="642937"/>
          </a:xfrm>
          <a:prstGeom prst="roundRect">
            <a:avLst>
              <a:gd name="adj" fmla="val 0"/>
            </a:avLst>
          </a:prstGeom>
          <a:solidFill>
            <a:srgbClr val="4168A7"/>
          </a:solidFill>
          <a:ln w="38100" algn="ctr">
            <a:noFill/>
            <a:round/>
            <a:headEnd/>
            <a:tailEnd/>
          </a:ln>
          <a:effectLst/>
        </p:spPr>
        <p:txBody>
          <a:bodyPr anchor="ctr"/>
          <a:lstStyle/>
          <a:p>
            <a:pPr marL="0" lvl="2"/>
            <a:r>
              <a:rPr lang="en-US" altLang="ja-JP" sz="1100" dirty="0">
                <a:solidFill>
                  <a:schemeClr val="bg1"/>
                </a:solidFill>
                <a:latin typeface="+mn-lt"/>
                <a:ea typeface="+mn-ea"/>
              </a:rPr>
              <a:t>BPR</a:t>
            </a:r>
            <a:r>
              <a:rPr lang="ja-JP" altLang="en-US" sz="1100" dirty="0">
                <a:solidFill>
                  <a:schemeClr val="bg1"/>
                </a:solidFill>
                <a:latin typeface="+mn-lt"/>
                <a:ea typeface="+mn-ea"/>
              </a:rPr>
              <a:t>に基づき全社最適化を行い、各業務システム間の連携まで含めてシステムを開発する考え方とそのため</a:t>
            </a:r>
            <a:r>
              <a:rPr lang="ja-JP" altLang="en-US" sz="1100" dirty="0" smtClean="0">
                <a:solidFill>
                  <a:schemeClr val="bg1"/>
                </a:solidFill>
                <a:latin typeface="+mn-lt"/>
                <a:ea typeface="+mn-ea"/>
              </a:rPr>
              <a:t>の統合型パッケージ</a:t>
            </a:r>
            <a:endParaRPr lang="en-US" altLang="ja-JP" sz="1100" dirty="0">
              <a:solidFill>
                <a:schemeClr val="bg1"/>
              </a:solidFill>
              <a:latin typeface="+mn-lt"/>
              <a:ea typeface="+mn-ea"/>
            </a:endParaRPr>
          </a:p>
        </p:txBody>
      </p:sp>
      <p:sp>
        <p:nvSpPr>
          <p:cNvPr id="3" name="正方形/長方形 2"/>
          <p:cNvSpPr/>
          <p:nvPr/>
        </p:nvSpPr>
        <p:spPr bwMode="auto">
          <a:xfrm>
            <a:off x="251520" y="1000108"/>
            <a:ext cx="1152128" cy="1071570"/>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smtClean="0">
                <a:ln>
                  <a:noFill/>
                </a:ln>
                <a:solidFill>
                  <a:srgbClr val="0070C0"/>
                </a:solidFill>
                <a:effectLst/>
                <a:latin typeface="+mn-lt"/>
                <a:ea typeface="+mn-ea"/>
              </a:rPr>
              <a:t>理念</a:t>
            </a:r>
          </a:p>
        </p:txBody>
      </p:sp>
      <p:sp>
        <p:nvSpPr>
          <p:cNvPr id="14" name="正方形/長方形 13"/>
          <p:cNvSpPr/>
          <p:nvPr/>
        </p:nvSpPr>
        <p:spPr bwMode="auto">
          <a:xfrm>
            <a:off x="251520" y="2249992"/>
            <a:ext cx="1152128" cy="3393586"/>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smtClean="0">
                <a:ln>
                  <a:noFill/>
                </a:ln>
                <a:solidFill>
                  <a:srgbClr val="0070C0"/>
                </a:solidFill>
                <a:effectLst/>
                <a:latin typeface="+mn-lt"/>
                <a:ea typeface="+mn-ea"/>
              </a:rPr>
              <a:t>プロセス</a:t>
            </a:r>
          </a:p>
        </p:txBody>
      </p:sp>
      <p:sp>
        <p:nvSpPr>
          <p:cNvPr id="15" name="正方形/長方形 14"/>
          <p:cNvSpPr/>
          <p:nvPr/>
        </p:nvSpPr>
        <p:spPr bwMode="auto">
          <a:xfrm>
            <a:off x="251520" y="5786453"/>
            <a:ext cx="1152128" cy="642937"/>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smtClean="0">
                <a:ln>
                  <a:noFill/>
                </a:ln>
                <a:solidFill>
                  <a:srgbClr val="0070C0"/>
                </a:solidFill>
                <a:effectLst/>
                <a:latin typeface="+mn-lt"/>
                <a:ea typeface="+mn-ea"/>
              </a:rPr>
              <a:t>システム</a:t>
            </a:r>
          </a:p>
        </p:txBody>
      </p:sp>
      <p:sp>
        <p:nvSpPr>
          <p:cNvPr id="19" name="角丸四角形 5"/>
          <p:cNvSpPr>
            <a:spLocks noChangeArrowheads="1"/>
          </p:cNvSpPr>
          <p:nvPr/>
        </p:nvSpPr>
        <p:spPr bwMode="auto">
          <a:xfrm>
            <a:off x="6012160" y="1000108"/>
            <a:ext cx="2880320" cy="1071570"/>
          </a:xfrm>
          <a:prstGeom prst="roundRect">
            <a:avLst>
              <a:gd name="adj" fmla="val 0"/>
            </a:avLst>
          </a:prstGeom>
          <a:solidFill>
            <a:srgbClr val="4168A7"/>
          </a:solidFill>
          <a:ln w="38100" algn="ctr">
            <a:noFill/>
            <a:round/>
            <a:headEnd/>
            <a:tailEnd/>
          </a:ln>
          <a:effectLst/>
        </p:spPr>
        <p:txBody>
          <a:bodyPr anchor="ctr"/>
          <a:lstStyle/>
          <a:p>
            <a:pPr marL="0" lvl="2"/>
            <a:r>
              <a:rPr lang="ja-JP" altLang="en-US" sz="1100">
                <a:solidFill>
                  <a:schemeClr val="bg1"/>
                </a:solidFill>
                <a:latin typeface="+mn-lt"/>
                <a:ea typeface="+mn-ea"/>
              </a:rPr>
              <a:t>巨大な組織</a:t>
            </a:r>
            <a:r>
              <a:rPr lang="en-US" altLang="ja-JP" sz="1100">
                <a:solidFill>
                  <a:schemeClr val="bg1"/>
                </a:solidFill>
                <a:latin typeface="+mn-lt"/>
                <a:ea typeface="+mn-ea"/>
              </a:rPr>
              <a:t>(enterprise)</a:t>
            </a:r>
            <a:r>
              <a:rPr lang="ja-JP" altLang="en-US" sz="1100">
                <a:solidFill>
                  <a:schemeClr val="bg1"/>
                </a:solidFill>
                <a:latin typeface="+mn-lt"/>
                <a:ea typeface="+mn-ea"/>
              </a:rPr>
              <a:t>の業務手順や情報システムの標準化、組織の最適化を進め、効率よい組織の運営を図るための</a:t>
            </a:r>
            <a:r>
              <a:rPr lang="ja-JP" altLang="en-US" sz="1100" smtClean="0">
                <a:solidFill>
                  <a:schemeClr val="bg1"/>
                </a:solidFill>
                <a:latin typeface="+mn-lt"/>
                <a:ea typeface="+mn-ea"/>
              </a:rPr>
              <a:t>方法論あるいは</a:t>
            </a:r>
            <a:r>
              <a:rPr lang="ja-JP" altLang="en-US" sz="1100">
                <a:solidFill>
                  <a:schemeClr val="bg1"/>
                </a:solidFill>
                <a:latin typeface="+mn-lt"/>
                <a:ea typeface="+mn-ea"/>
              </a:rPr>
              <a:t>、そのような組織構造を実現するための設計思想・基本理念</a:t>
            </a:r>
            <a:r>
              <a:rPr lang="en-US" altLang="ja-JP" sz="1100">
                <a:solidFill>
                  <a:schemeClr val="bg1"/>
                </a:solidFill>
                <a:latin typeface="+mn-lt"/>
                <a:ea typeface="+mn-ea"/>
              </a:rPr>
              <a:t>(architecture)</a:t>
            </a:r>
          </a:p>
        </p:txBody>
      </p:sp>
      <p:sp>
        <p:nvSpPr>
          <p:cNvPr id="20" name="角丸四角形 5"/>
          <p:cNvSpPr>
            <a:spLocks noChangeArrowheads="1"/>
          </p:cNvSpPr>
          <p:nvPr/>
        </p:nvSpPr>
        <p:spPr bwMode="auto">
          <a:xfrm>
            <a:off x="5993824" y="2249992"/>
            <a:ext cx="2880320" cy="3393586"/>
          </a:xfrm>
          <a:prstGeom prst="roundRect">
            <a:avLst>
              <a:gd name="adj" fmla="val 0"/>
            </a:avLst>
          </a:prstGeom>
          <a:solidFill>
            <a:srgbClr val="4168A7"/>
          </a:solidFill>
          <a:ln w="38100" algn="ctr">
            <a:noFill/>
            <a:round/>
            <a:headEnd/>
            <a:tailEnd/>
          </a:ln>
          <a:effectLst/>
        </p:spPr>
        <p:txBody>
          <a:bodyPr anchor="ctr"/>
          <a:lstStyle/>
          <a:p>
            <a:pPr algn="just"/>
            <a:r>
              <a:rPr lang="ja-JP" altLang="en-US" sz="1600" smtClean="0">
                <a:solidFill>
                  <a:schemeClr val="bg1"/>
                </a:solidFill>
                <a:latin typeface="+mn-lt"/>
                <a:ea typeface="+mn-ea"/>
              </a:rPr>
              <a:t>ある</a:t>
            </a:r>
            <a:r>
              <a:rPr lang="ja-JP" altLang="en-US" sz="1600">
                <a:solidFill>
                  <a:schemeClr val="bg1"/>
                </a:solidFill>
                <a:latin typeface="+mn-lt"/>
                <a:ea typeface="+mn-ea"/>
              </a:rPr>
              <a:t>仕事のスタートから完了までの流れを業務単位（プロセス）に分解して検証し、新しいプロセスが必要になった場合にもできるだけ他のプロセスに影響を与えないように挿入するなど、改善や再構築をしながら常に分析し、ビジネス効率を高めること</a:t>
            </a:r>
            <a:r>
              <a:rPr lang="ja-JP" altLang="en-US" sz="1600" smtClean="0">
                <a:solidFill>
                  <a:schemeClr val="bg1"/>
                </a:solidFill>
                <a:latin typeface="+mn-lt"/>
                <a:ea typeface="+mn-ea"/>
              </a:rPr>
              <a:t>。</a:t>
            </a:r>
            <a:r>
              <a:rPr lang="en-US" altLang="ja-JP" sz="1600" smtClean="0">
                <a:solidFill>
                  <a:schemeClr val="bg1"/>
                </a:solidFill>
                <a:latin typeface="+mn-lt"/>
                <a:ea typeface="+mn-ea"/>
              </a:rPr>
              <a:t>Enterprise</a:t>
            </a:r>
            <a:r>
              <a:rPr lang="ja-JP" altLang="en-US" sz="1600" smtClean="0">
                <a:solidFill>
                  <a:schemeClr val="bg1"/>
                </a:solidFill>
                <a:latin typeface="+mn-lt"/>
                <a:ea typeface="+mn-ea"/>
              </a:rPr>
              <a:t> </a:t>
            </a:r>
            <a:r>
              <a:rPr lang="en-US" altLang="ja-JP" sz="1600">
                <a:solidFill>
                  <a:schemeClr val="bg1"/>
                </a:solidFill>
                <a:latin typeface="+mn-lt"/>
                <a:ea typeface="+mn-ea"/>
              </a:rPr>
              <a:t>Archtecture </a:t>
            </a:r>
            <a:r>
              <a:rPr lang="ja-JP" altLang="en-US" sz="1600">
                <a:solidFill>
                  <a:schemeClr val="bg1"/>
                </a:solidFill>
                <a:latin typeface="+mn-lt"/>
                <a:ea typeface="+mn-ea"/>
              </a:rPr>
              <a:t>による全社的最適化との連携も重要。</a:t>
            </a:r>
          </a:p>
        </p:txBody>
      </p:sp>
    </p:spTree>
    <p:extLst>
      <p:ext uri="{BB962C8B-B14F-4D97-AF65-F5344CB8AC3E}">
        <p14:creationId xmlns:p14="http://schemas.microsoft.com/office/powerpoint/2010/main" val="1109259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4583"/>
                                        </p:tgtEl>
                                        <p:attrNameLst>
                                          <p:attrName>style.visibility</p:attrName>
                                        </p:attrNameLst>
                                      </p:cBhvr>
                                      <p:to>
                                        <p:strVal val="visible"/>
                                      </p:to>
                                    </p:set>
                                    <p:anim calcmode="lin" valueType="num">
                                      <p:cBhvr>
                                        <p:cTn id="11" dur="500" fill="hold"/>
                                        <p:tgtEl>
                                          <p:spTgt spid="24583"/>
                                        </p:tgtEl>
                                        <p:attrNameLst>
                                          <p:attrName>ppt_w</p:attrName>
                                        </p:attrNameLst>
                                      </p:cBhvr>
                                      <p:tavLst>
                                        <p:tav tm="0">
                                          <p:val>
                                            <p:fltVal val="0"/>
                                          </p:val>
                                        </p:tav>
                                        <p:tav tm="100000">
                                          <p:val>
                                            <p:strVal val="#ppt_w"/>
                                          </p:val>
                                        </p:tav>
                                      </p:tavLst>
                                    </p:anim>
                                    <p:anim calcmode="lin" valueType="num">
                                      <p:cBhvr>
                                        <p:cTn id="12" dur="500" fill="hold"/>
                                        <p:tgtEl>
                                          <p:spTgt spid="24583"/>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par>
                                <p:cTn id="18" presetID="22" presetClass="entr" presetSubtype="1" fill="hold" nodeType="withEffect">
                                  <p:stCondLst>
                                    <p:cond delay="0"/>
                                  </p:stCondLst>
                                  <p:childTnLst>
                                    <p:set>
                                      <p:cBhvr>
                                        <p:cTn id="19" dur="1" fill="hold">
                                          <p:stCondLst>
                                            <p:cond delay="0"/>
                                          </p:stCondLst>
                                        </p:cTn>
                                        <p:tgtEl>
                                          <p:spTgt spid="24585"/>
                                        </p:tgtEl>
                                        <p:attrNameLst>
                                          <p:attrName>style.visibility</p:attrName>
                                        </p:attrNameLst>
                                      </p:cBhvr>
                                      <p:to>
                                        <p:strVal val="visible"/>
                                      </p:to>
                                    </p:set>
                                    <p:animEffect transition="in" filter="wipe(up)">
                                      <p:cBhvr>
                                        <p:cTn id="20" dur="500"/>
                                        <p:tgtEl>
                                          <p:spTgt spid="24585"/>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heel(4)">
                                      <p:cBhvr>
                                        <p:cTn id="25" dur="20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24580"/>
                                        </p:tgtEl>
                                        <p:attrNameLst>
                                          <p:attrName>style.visibility</p:attrName>
                                        </p:attrNameLst>
                                      </p:cBhvr>
                                      <p:to>
                                        <p:strVal val="visible"/>
                                      </p:to>
                                    </p:set>
                                    <p:anim calcmode="lin" valueType="num">
                                      <p:cBhvr>
                                        <p:cTn id="30" dur="500" fill="hold"/>
                                        <p:tgtEl>
                                          <p:spTgt spid="24580"/>
                                        </p:tgtEl>
                                        <p:attrNameLst>
                                          <p:attrName>ppt_w</p:attrName>
                                        </p:attrNameLst>
                                      </p:cBhvr>
                                      <p:tavLst>
                                        <p:tav tm="0">
                                          <p:val>
                                            <p:fltVal val="0"/>
                                          </p:val>
                                        </p:tav>
                                        <p:tav tm="100000">
                                          <p:val>
                                            <p:strVal val="#ppt_w"/>
                                          </p:val>
                                        </p:tav>
                                      </p:tavLst>
                                    </p:anim>
                                    <p:anim calcmode="lin" valueType="num">
                                      <p:cBhvr>
                                        <p:cTn id="31" dur="500" fill="hold"/>
                                        <p:tgtEl>
                                          <p:spTgt spid="24580"/>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p:cTn id="41" dur="500" fill="hold"/>
                                        <p:tgtEl>
                                          <p:spTgt spid="14"/>
                                        </p:tgtEl>
                                        <p:attrNameLst>
                                          <p:attrName>ppt_w</p:attrName>
                                        </p:attrNameLst>
                                      </p:cBhvr>
                                      <p:tavLst>
                                        <p:tav tm="0">
                                          <p:val>
                                            <p:fltVal val="0"/>
                                          </p:val>
                                        </p:tav>
                                        <p:tav tm="100000">
                                          <p:val>
                                            <p:strVal val="#ppt_w"/>
                                          </p:val>
                                        </p:tav>
                                      </p:tavLst>
                                    </p:anim>
                                    <p:anim calcmode="lin" valueType="num">
                                      <p:cBhvr>
                                        <p:cTn id="42" dur="500" fill="hold"/>
                                        <p:tgtEl>
                                          <p:spTgt spid="14"/>
                                        </p:tgtEl>
                                        <p:attrNameLst>
                                          <p:attrName>ppt_h</p:attrName>
                                        </p:attrNameLst>
                                      </p:cBhvr>
                                      <p:tavLst>
                                        <p:tav tm="0">
                                          <p:val>
                                            <p:fltVal val="0"/>
                                          </p:val>
                                        </p:tav>
                                        <p:tav tm="100000">
                                          <p:val>
                                            <p:strVal val="#ppt_h"/>
                                          </p:val>
                                        </p:tav>
                                      </p:tavLst>
                                    </p:anim>
                                    <p:animEffect transition="in" filter="fade">
                                      <p:cBhvr>
                                        <p:cTn id="43" dur="500"/>
                                        <p:tgtEl>
                                          <p:spTgt spid="14"/>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p:cTn id="46" dur="500" fill="hold"/>
                                        <p:tgtEl>
                                          <p:spTgt spid="3"/>
                                        </p:tgtEl>
                                        <p:attrNameLst>
                                          <p:attrName>ppt_w</p:attrName>
                                        </p:attrNameLst>
                                      </p:cBhvr>
                                      <p:tavLst>
                                        <p:tav tm="0">
                                          <p:val>
                                            <p:fltVal val="0"/>
                                          </p:val>
                                        </p:tav>
                                        <p:tav tm="100000">
                                          <p:val>
                                            <p:strVal val="#ppt_w"/>
                                          </p:val>
                                        </p:tav>
                                      </p:tavLst>
                                    </p:anim>
                                    <p:anim calcmode="lin" valueType="num">
                                      <p:cBhvr>
                                        <p:cTn id="47" dur="500" fill="hold"/>
                                        <p:tgtEl>
                                          <p:spTgt spid="3"/>
                                        </p:tgtEl>
                                        <p:attrNameLst>
                                          <p:attrName>ppt_h</p:attrName>
                                        </p:attrNameLst>
                                      </p:cBhvr>
                                      <p:tavLst>
                                        <p:tav tm="0">
                                          <p:val>
                                            <p:fltVal val="0"/>
                                          </p:val>
                                        </p:tav>
                                        <p:tav tm="100000">
                                          <p:val>
                                            <p:strVal val="#ppt_h"/>
                                          </p:val>
                                        </p:tav>
                                      </p:tavLst>
                                    </p:anim>
                                    <p:animEffect transition="in" filter="fade">
                                      <p:cBhvr>
                                        <p:cTn id="48" dur="500"/>
                                        <p:tgtEl>
                                          <p:spTgt spid="3"/>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wipe(left)">
                                      <p:cBhvr>
                                        <p:cTn id="51" dur="500"/>
                                        <p:tgtEl>
                                          <p:spTgt spid="11"/>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500"/>
                                        <p:tgtEl>
                                          <p:spTgt spid="19"/>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wipe(left)">
                                      <p:cBhvr>
                                        <p:cTn id="5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P spid="11" grpId="0" animBg="1"/>
      <p:bldP spid="3" grpId="0" animBg="1"/>
      <p:bldP spid="14" grpId="0" animBg="1"/>
      <p:bldP spid="15" grpId="0" animBg="1"/>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ERP</a:t>
            </a:r>
            <a:r>
              <a:rPr kumimoji="1" lang="ja-JP" altLang="en-US" dirty="0" smtClean="0"/>
              <a:t>システムとは</a:t>
            </a:r>
            <a:endParaRPr kumimoji="1" lang="ja-JP" altLang="en-US" dirty="0"/>
          </a:p>
        </p:txBody>
      </p:sp>
      <p:sp>
        <p:nvSpPr>
          <p:cNvPr id="3" name="角丸四角形 2"/>
          <p:cNvSpPr/>
          <p:nvPr/>
        </p:nvSpPr>
        <p:spPr bwMode="auto">
          <a:xfrm>
            <a:off x="1259632" y="1340768"/>
            <a:ext cx="3744416" cy="432048"/>
          </a:xfrm>
          <a:prstGeom prst="roundRect">
            <a:avLst>
              <a:gd name="adj" fmla="val 50000"/>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個別業務</a:t>
            </a:r>
            <a:r>
              <a:rPr kumimoji="0" lang="ja-JP" altLang="en-US" sz="1400" b="0" i="0" u="none" strike="noStrike" cap="none" normalizeH="0" dirty="0" smtClean="0">
                <a:ln>
                  <a:noFill/>
                </a:ln>
                <a:solidFill>
                  <a:schemeClr val="bg1"/>
                </a:solidFill>
                <a:effectLst/>
                <a:latin typeface="+mn-lt"/>
                <a:ea typeface="+mn-ea"/>
              </a:rPr>
              <a:t>システム</a:t>
            </a:r>
          </a:p>
        </p:txBody>
      </p:sp>
      <p:sp>
        <p:nvSpPr>
          <p:cNvPr id="5" name="角丸四角形 4"/>
          <p:cNvSpPr/>
          <p:nvPr/>
        </p:nvSpPr>
        <p:spPr bwMode="auto">
          <a:xfrm>
            <a:off x="1260450"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sp>
        <p:nvSpPr>
          <p:cNvPr id="6" name="角丸四角形 5"/>
          <p:cNvSpPr/>
          <p:nvPr/>
        </p:nvSpPr>
        <p:spPr bwMode="auto">
          <a:xfrm>
            <a:off x="2196554"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7" name="角丸四角形 6"/>
          <p:cNvSpPr/>
          <p:nvPr/>
        </p:nvSpPr>
        <p:spPr bwMode="auto">
          <a:xfrm>
            <a:off x="3132658"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 name="角丸四角形 7"/>
          <p:cNvSpPr/>
          <p:nvPr/>
        </p:nvSpPr>
        <p:spPr bwMode="auto">
          <a:xfrm>
            <a:off x="4067944"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 name="テキスト ボックス 8"/>
          <p:cNvSpPr txBox="1"/>
          <p:nvPr/>
        </p:nvSpPr>
        <p:spPr>
          <a:xfrm>
            <a:off x="2334981" y="2060848"/>
            <a:ext cx="646331" cy="369332"/>
          </a:xfrm>
          <a:prstGeom prst="rect">
            <a:avLst/>
          </a:prstGeom>
          <a:noFill/>
          <a:effectLst/>
        </p:spPr>
        <p:txBody>
          <a:bodyPr wrap="none" rtlCol="0">
            <a:spAutoFit/>
          </a:bodyPr>
          <a:lstStyle/>
          <a:p>
            <a:pPr algn="ctr"/>
            <a:r>
              <a:rPr lang="ja-JP" altLang="en-US" dirty="0" smtClean="0">
                <a:solidFill>
                  <a:srgbClr val="0000FF"/>
                </a:solidFill>
              </a:rPr>
              <a:t>生産</a:t>
            </a:r>
            <a:endParaRPr kumimoji="1" lang="ja-JP" altLang="en-US" dirty="0">
              <a:solidFill>
                <a:srgbClr val="0000FF"/>
              </a:solidFill>
            </a:endParaRPr>
          </a:p>
        </p:txBody>
      </p:sp>
      <p:sp>
        <p:nvSpPr>
          <p:cNvPr id="11" name="テキスト ボックス 10"/>
          <p:cNvSpPr txBox="1"/>
          <p:nvPr/>
        </p:nvSpPr>
        <p:spPr>
          <a:xfrm>
            <a:off x="3275856" y="2060848"/>
            <a:ext cx="646331" cy="369332"/>
          </a:xfrm>
          <a:prstGeom prst="rect">
            <a:avLst/>
          </a:prstGeom>
          <a:noFill/>
          <a:effectLst/>
        </p:spPr>
        <p:txBody>
          <a:bodyPr wrap="none" rtlCol="0">
            <a:spAutoFit/>
          </a:bodyPr>
          <a:lstStyle/>
          <a:p>
            <a:pPr algn="ctr"/>
            <a:r>
              <a:rPr kumimoji="1" lang="ja-JP" altLang="en-US" dirty="0" smtClean="0">
                <a:solidFill>
                  <a:srgbClr val="0000FF"/>
                </a:solidFill>
              </a:rPr>
              <a:t>販売</a:t>
            </a:r>
            <a:endParaRPr kumimoji="1" lang="ja-JP" altLang="en-US" dirty="0">
              <a:solidFill>
                <a:srgbClr val="0000FF"/>
              </a:solidFill>
            </a:endParaRPr>
          </a:p>
        </p:txBody>
      </p:sp>
      <p:sp>
        <p:nvSpPr>
          <p:cNvPr id="12" name="テキスト ボックス 11"/>
          <p:cNvSpPr txBox="1"/>
          <p:nvPr/>
        </p:nvSpPr>
        <p:spPr>
          <a:xfrm>
            <a:off x="4211961" y="2060848"/>
            <a:ext cx="646331" cy="369332"/>
          </a:xfrm>
          <a:prstGeom prst="rect">
            <a:avLst/>
          </a:prstGeom>
          <a:noFill/>
          <a:effectLst/>
        </p:spPr>
        <p:txBody>
          <a:bodyPr wrap="none" rtlCol="0">
            <a:spAutoFit/>
          </a:bodyPr>
          <a:lstStyle/>
          <a:p>
            <a:pPr algn="ctr"/>
            <a:r>
              <a:rPr kumimoji="1" lang="ja-JP" altLang="en-US" dirty="0" smtClean="0">
                <a:solidFill>
                  <a:srgbClr val="0000FF"/>
                </a:solidFill>
              </a:rPr>
              <a:t>会計</a:t>
            </a:r>
            <a:endParaRPr kumimoji="1" lang="ja-JP" altLang="en-US" dirty="0">
              <a:solidFill>
                <a:srgbClr val="0000FF"/>
              </a:solidFill>
            </a:endParaRPr>
          </a:p>
        </p:txBody>
      </p:sp>
      <p:sp>
        <p:nvSpPr>
          <p:cNvPr id="13" name="角丸四角形 12"/>
          <p:cNvSpPr/>
          <p:nvPr/>
        </p:nvSpPr>
        <p:spPr bwMode="auto">
          <a:xfrm>
            <a:off x="1304964" y="2492896"/>
            <a:ext cx="242700"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4" name="角丸四角形 13"/>
          <p:cNvSpPr/>
          <p:nvPr/>
        </p:nvSpPr>
        <p:spPr bwMode="auto">
          <a:xfrm>
            <a:off x="1547664" y="2708920"/>
            <a:ext cx="216024" cy="144016"/>
          </a:xfrm>
          <a:prstGeom prst="roundRect">
            <a:avLst/>
          </a:prstGeom>
          <a:solidFill>
            <a:srgbClr val="FFA89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5" name="角丸四角形 14"/>
          <p:cNvSpPr/>
          <p:nvPr/>
        </p:nvSpPr>
        <p:spPr bwMode="auto">
          <a:xfrm>
            <a:off x="1907704" y="2708920"/>
            <a:ext cx="216024" cy="144016"/>
          </a:xfrm>
          <a:prstGeom prst="roundRect">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6" name="角丸四角形 15"/>
          <p:cNvSpPr/>
          <p:nvPr/>
        </p:nvSpPr>
        <p:spPr bwMode="auto">
          <a:xfrm>
            <a:off x="1907704" y="2492896"/>
            <a:ext cx="216024"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18" name="直線矢印コネクタ 17"/>
          <p:cNvCxnSpPr>
            <a:stCxn id="13" idx="3"/>
            <a:endCxn id="16" idx="1"/>
          </p:cNvCxnSpPr>
          <p:nvPr/>
        </p:nvCxnSpPr>
        <p:spPr bwMode="auto">
          <a:xfrm>
            <a:off x="1547664"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cxnSp>
        <p:nvCxnSpPr>
          <p:cNvPr id="20" name="カギ線コネクタ 19"/>
          <p:cNvCxnSpPr>
            <a:stCxn id="13" idx="2"/>
            <a:endCxn id="14" idx="1"/>
          </p:cNvCxnSpPr>
          <p:nvPr/>
        </p:nvCxnSpPr>
        <p:spPr bwMode="auto">
          <a:xfrm rot="16200000" flipH="1">
            <a:off x="1414981" y="2648245"/>
            <a:ext cx="144016" cy="121350"/>
          </a:xfrm>
          <a:prstGeom prst="bentConnector2">
            <a:avLst/>
          </a:prstGeom>
          <a:solidFill>
            <a:schemeClr val="bg1"/>
          </a:solidFill>
          <a:ln w="12700" cap="flat" cmpd="sng" algn="ctr">
            <a:solidFill>
              <a:srgbClr val="FF6600"/>
            </a:solidFill>
            <a:prstDash val="solid"/>
            <a:round/>
            <a:headEnd type="none" w="med" len="med"/>
            <a:tailEnd type="triangle"/>
          </a:ln>
          <a:effectLst/>
        </p:spPr>
      </p:cxnSp>
      <p:cxnSp>
        <p:nvCxnSpPr>
          <p:cNvPr id="21" name="直線矢印コネクタ 20"/>
          <p:cNvCxnSpPr>
            <a:stCxn id="14" idx="3"/>
            <a:endCxn id="15" idx="1"/>
          </p:cNvCxnSpPr>
          <p:nvPr/>
        </p:nvCxnSpPr>
        <p:spPr bwMode="auto">
          <a:xfrm>
            <a:off x="1763688" y="2780928"/>
            <a:ext cx="144016"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26" name="角丸四角形 25"/>
          <p:cNvSpPr/>
          <p:nvPr/>
        </p:nvSpPr>
        <p:spPr bwMode="auto">
          <a:xfrm>
            <a:off x="2267744" y="2492896"/>
            <a:ext cx="216024" cy="144016"/>
          </a:xfrm>
          <a:prstGeom prst="roundRect">
            <a:avLst/>
          </a:prstGeom>
          <a:solidFill>
            <a:srgbClr val="0000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7" name="角丸四角形 26"/>
          <p:cNvSpPr/>
          <p:nvPr/>
        </p:nvSpPr>
        <p:spPr bwMode="auto">
          <a:xfrm>
            <a:off x="2483768" y="2708920"/>
            <a:ext cx="216024" cy="144016"/>
          </a:xfrm>
          <a:prstGeom prst="roundRect">
            <a:avLst/>
          </a:prstGeom>
          <a:solidFill>
            <a:schemeClr val="accent1">
              <a:lumMod val="50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8" name="角丸四角形 27"/>
          <p:cNvSpPr/>
          <p:nvPr/>
        </p:nvSpPr>
        <p:spPr bwMode="auto">
          <a:xfrm>
            <a:off x="2843808" y="2708920"/>
            <a:ext cx="216024" cy="144016"/>
          </a:xfrm>
          <a:prstGeom prst="roundRect">
            <a:avLst/>
          </a:prstGeom>
          <a:solidFill>
            <a:srgbClr val="FF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9" name="角丸四角形 28"/>
          <p:cNvSpPr/>
          <p:nvPr/>
        </p:nvSpPr>
        <p:spPr bwMode="auto">
          <a:xfrm>
            <a:off x="2843808" y="2492896"/>
            <a:ext cx="216024" cy="144016"/>
          </a:xfrm>
          <a:prstGeom prst="roundRect">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31" name="カギ線コネクタ 30"/>
          <p:cNvCxnSpPr>
            <a:stCxn id="27" idx="0"/>
            <a:endCxn id="29" idx="1"/>
          </p:cNvCxnSpPr>
          <p:nvPr/>
        </p:nvCxnSpPr>
        <p:spPr bwMode="auto">
          <a:xfrm rot="5400000" flipH="1" flipV="1">
            <a:off x="2645786" y="2510898"/>
            <a:ext cx="144016" cy="252028"/>
          </a:xfrm>
          <a:prstGeom prst="bentConnector2">
            <a:avLst/>
          </a:prstGeom>
          <a:solidFill>
            <a:schemeClr val="bg1"/>
          </a:solidFill>
          <a:ln w="12700" cap="flat" cmpd="sng" algn="ctr">
            <a:solidFill>
              <a:srgbClr val="FF6600"/>
            </a:solidFill>
            <a:prstDash val="solid"/>
            <a:round/>
            <a:headEnd type="none" w="med" len="med"/>
            <a:tailEnd type="triangle"/>
          </a:ln>
          <a:effectLst/>
        </p:spPr>
      </p:cxnSp>
      <p:cxnSp>
        <p:nvCxnSpPr>
          <p:cNvPr id="32" name="直線矢印コネクタ 31"/>
          <p:cNvCxnSpPr>
            <a:stCxn id="27" idx="3"/>
            <a:endCxn id="28" idx="1"/>
          </p:cNvCxnSpPr>
          <p:nvPr/>
        </p:nvCxnSpPr>
        <p:spPr bwMode="auto">
          <a:xfrm>
            <a:off x="2699792" y="2780928"/>
            <a:ext cx="144016"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cxnSp>
        <p:nvCxnSpPr>
          <p:cNvPr id="37" name="カギ線コネクタ 36"/>
          <p:cNvCxnSpPr>
            <a:stCxn id="26" idx="2"/>
            <a:endCxn id="27" idx="1"/>
          </p:cNvCxnSpPr>
          <p:nvPr/>
        </p:nvCxnSpPr>
        <p:spPr bwMode="auto">
          <a:xfrm rot="16200000" flipH="1">
            <a:off x="2357754" y="2654914"/>
            <a:ext cx="144016" cy="108012"/>
          </a:xfrm>
          <a:prstGeom prst="bentConnector2">
            <a:avLst/>
          </a:prstGeom>
          <a:solidFill>
            <a:schemeClr val="bg1"/>
          </a:solidFill>
          <a:ln w="12700" cap="flat" cmpd="sng" algn="ctr">
            <a:solidFill>
              <a:srgbClr val="FF6600"/>
            </a:solidFill>
            <a:prstDash val="solid"/>
            <a:round/>
            <a:headEnd type="none" w="med" len="med"/>
            <a:tailEnd type="triangle"/>
          </a:ln>
          <a:effectLst/>
        </p:spPr>
      </p:cxnSp>
      <p:sp>
        <p:nvSpPr>
          <p:cNvPr id="41" name="角丸四角形 40"/>
          <p:cNvSpPr/>
          <p:nvPr/>
        </p:nvSpPr>
        <p:spPr bwMode="auto">
          <a:xfrm>
            <a:off x="3203848"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3" name="角丸四角形 42"/>
          <p:cNvSpPr/>
          <p:nvPr/>
        </p:nvSpPr>
        <p:spPr bwMode="auto">
          <a:xfrm>
            <a:off x="3779912" y="2708920"/>
            <a:ext cx="216024" cy="144016"/>
          </a:xfrm>
          <a:prstGeom prst="roundRect">
            <a:avLst/>
          </a:prstGeom>
          <a:solidFill>
            <a:srgbClr val="FF6FC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4" name="角丸四角形 43"/>
          <p:cNvSpPr/>
          <p:nvPr/>
        </p:nvSpPr>
        <p:spPr bwMode="auto">
          <a:xfrm>
            <a:off x="3779912"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47" name="カギ線コネクタ 46"/>
          <p:cNvCxnSpPr>
            <a:stCxn id="41" idx="2"/>
            <a:endCxn id="43" idx="1"/>
          </p:cNvCxnSpPr>
          <p:nvPr/>
        </p:nvCxnSpPr>
        <p:spPr bwMode="auto">
          <a:xfrm rot="16200000" flipH="1">
            <a:off x="3473878" y="2474894"/>
            <a:ext cx="144016" cy="468052"/>
          </a:xfrm>
          <a:prstGeom prst="bentConnector2">
            <a:avLst/>
          </a:prstGeom>
          <a:solidFill>
            <a:schemeClr val="bg1"/>
          </a:solidFill>
          <a:ln w="12700" cap="flat" cmpd="sng" algn="ctr">
            <a:solidFill>
              <a:srgbClr val="FF6600"/>
            </a:solidFill>
            <a:prstDash val="solid"/>
            <a:round/>
            <a:headEnd type="none" w="med" len="med"/>
            <a:tailEnd type="triangle"/>
          </a:ln>
          <a:effectLst/>
        </p:spPr>
      </p:cxnSp>
      <p:cxnSp>
        <p:nvCxnSpPr>
          <p:cNvPr id="50" name="直線矢印コネクタ 49"/>
          <p:cNvCxnSpPr>
            <a:stCxn id="41" idx="3"/>
            <a:endCxn id="44" idx="1"/>
          </p:cNvCxnSpPr>
          <p:nvPr/>
        </p:nvCxnSpPr>
        <p:spPr bwMode="auto">
          <a:xfrm>
            <a:off x="3419872"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56" name="角丸四角形 55"/>
          <p:cNvSpPr/>
          <p:nvPr/>
        </p:nvSpPr>
        <p:spPr bwMode="auto">
          <a:xfrm>
            <a:off x="4139952"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8" name="角丸四角形 57"/>
          <p:cNvSpPr/>
          <p:nvPr/>
        </p:nvSpPr>
        <p:spPr bwMode="auto">
          <a:xfrm>
            <a:off x="4716016"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59" name="カギ線コネクタ 58"/>
          <p:cNvCxnSpPr>
            <a:stCxn id="63" idx="3"/>
            <a:endCxn id="58" idx="1"/>
          </p:cNvCxnSpPr>
          <p:nvPr/>
        </p:nvCxnSpPr>
        <p:spPr bwMode="auto">
          <a:xfrm flipV="1">
            <a:off x="4355976" y="2564904"/>
            <a:ext cx="360040" cy="216024"/>
          </a:xfrm>
          <a:prstGeom prst="bentConnector3">
            <a:avLst>
              <a:gd name="adj1" fmla="val 50000"/>
            </a:avLst>
          </a:prstGeom>
          <a:solidFill>
            <a:schemeClr val="bg1"/>
          </a:solidFill>
          <a:ln w="12700" cap="flat" cmpd="sng" algn="ctr">
            <a:solidFill>
              <a:srgbClr val="FF6600"/>
            </a:solidFill>
            <a:prstDash val="solid"/>
            <a:round/>
            <a:headEnd type="none" w="med" len="med"/>
            <a:tailEnd type="triangle"/>
          </a:ln>
          <a:effectLst/>
        </p:spPr>
      </p:cxnSp>
      <p:cxnSp>
        <p:nvCxnSpPr>
          <p:cNvPr id="60" name="直線矢印コネクタ 59"/>
          <p:cNvCxnSpPr>
            <a:stCxn id="56" idx="3"/>
            <a:endCxn id="58" idx="1"/>
          </p:cNvCxnSpPr>
          <p:nvPr/>
        </p:nvCxnSpPr>
        <p:spPr bwMode="auto">
          <a:xfrm>
            <a:off x="4355976"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63" name="角丸四角形 62"/>
          <p:cNvSpPr/>
          <p:nvPr/>
        </p:nvSpPr>
        <p:spPr bwMode="auto">
          <a:xfrm>
            <a:off x="4139952" y="2708920"/>
            <a:ext cx="216024"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71" name="角丸四角形 70"/>
          <p:cNvSpPr/>
          <p:nvPr/>
        </p:nvSpPr>
        <p:spPr bwMode="auto">
          <a:xfrm>
            <a:off x="1331640"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2" name="角丸四角形 71"/>
          <p:cNvSpPr/>
          <p:nvPr/>
        </p:nvSpPr>
        <p:spPr bwMode="auto">
          <a:xfrm>
            <a:off x="2267744"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3" name="角丸四角形 72"/>
          <p:cNvSpPr/>
          <p:nvPr/>
        </p:nvSpPr>
        <p:spPr bwMode="auto">
          <a:xfrm>
            <a:off x="3203848"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4" name="角丸四角形 73"/>
          <p:cNvSpPr/>
          <p:nvPr/>
        </p:nvSpPr>
        <p:spPr bwMode="auto">
          <a:xfrm>
            <a:off x="4139952"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5" name="フローチャート: 磁気ディスク 74"/>
          <p:cNvSpPr/>
          <p:nvPr/>
        </p:nvSpPr>
        <p:spPr bwMode="auto">
          <a:xfrm>
            <a:off x="1331640"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76" name="フローチャート: 磁気ディスク 75"/>
          <p:cNvSpPr/>
          <p:nvPr/>
        </p:nvSpPr>
        <p:spPr bwMode="auto">
          <a:xfrm>
            <a:off x="2267744"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77" name="フローチャート: 磁気ディスク 76"/>
          <p:cNvSpPr/>
          <p:nvPr/>
        </p:nvSpPr>
        <p:spPr bwMode="auto">
          <a:xfrm>
            <a:off x="3203848"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78" name="フローチャート: 磁気ディスク 77"/>
          <p:cNvSpPr/>
          <p:nvPr/>
        </p:nvSpPr>
        <p:spPr bwMode="auto">
          <a:xfrm>
            <a:off x="4139952"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101" name="テキスト ボックス 100"/>
          <p:cNvSpPr txBox="1"/>
          <p:nvPr/>
        </p:nvSpPr>
        <p:spPr>
          <a:xfrm>
            <a:off x="1403649" y="2060848"/>
            <a:ext cx="646331" cy="369332"/>
          </a:xfrm>
          <a:prstGeom prst="rect">
            <a:avLst/>
          </a:prstGeom>
          <a:noFill/>
          <a:effectLst/>
        </p:spPr>
        <p:txBody>
          <a:bodyPr wrap="none" rtlCol="0">
            <a:spAutoFit/>
          </a:bodyPr>
          <a:lstStyle/>
          <a:p>
            <a:pPr algn="ctr"/>
            <a:r>
              <a:rPr kumimoji="1" lang="ja-JP" altLang="en-US" dirty="0" smtClean="0">
                <a:solidFill>
                  <a:srgbClr val="0000FF"/>
                </a:solidFill>
              </a:rPr>
              <a:t>購買</a:t>
            </a:r>
            <a:endParaRPr kumimoji="1" lang="ja-JP" altLang="en-US" dirty="0">
              <a:solidFill>
                <a:srgbClr val="0000FF"/>
              </a:solidFill>
            </a:endParaRPr>
          </a:p>
        </p:txBody>
      </p:sp>
      <p:sp>
        <p:nvSpPr>
          <p:cNvPr id="122" name="角丸四角形 121"/>
          <p:cNvSpPr/>
          <p:nvPr/>
        </p:nvSpPr>
        <p:spPr bwMode="auto">
          <a:xfrm>
            <a:off x="1259632" y="4869160"/>
            <a:ext cx="3744416" cy="1512168"/>
          </a:xfrm>
          <a:prstGeom prst="roundRect">
            <a:avLst>
              <a:gd name="adj" fmla="val 6673"/>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処理にタイムラグ</a:t>
            </a:r>
            <a:r>
              <a:rPr kumimoji="0" lang="ja-JP" altLang="en-US" sz="1400" dirty="0" smtClean="0">
                <a:solidFill>
                  <a:schemeClr val="bg1"/>
                </a:solidFill>
              </a:rPr>
              <a:t>が</a:t>
            </a:r>
            <a:r>
              <a:rPr kumimoji="0" lang="ja-JP" altLang="en-US" sz="1400" b="0" i="0" u="none" strike="noStrike" cap="none" normalizeH="0" dirty="0" smtClean="0">
                <a:ln>
                  <a:noFill/>
                </a:ln>
                <a:solidFill>
                  <a:schemeClr val="bg1"/>
                </a:solidFill>
                <a:effectLst/>
                <a:latin typeface="+mn-lt"/>
                <a:ea typeface="+mn-ea"/>
              </a:rPr>
              <a:t>発生</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二重入力によりマスターの分散</a:t>
            </a:r>
          </a:p>
          <a:p>
            <a:pPr marL="742950" lvl="1" indent="-285750">
              <a:spcBef>
                <a:spcPts val="0"/>
              </a:spcBef>
              <a:buFont typeface="Wingdings" charset="2"/>
              <a:buChar char="v"/>
            </a:pPr>
            <a:r>
              <a:rPr kumimoji="0" lang="ja-JP" altLang="en-US" sz="1400" dirty="0" smtClean="0">
                <a:solidFill>
                  <a:schemeClr val="bg1"/>
                </a:solidFill>
                <a:latin typeface="+mn-lt"/>
                <a:ea typeface="+mn-ea"/>
              </a:rPr>
              <a:t>個別設計・構築</a:t>
            </a:r>
          </a:p>
          <a:p>
            <a:pPr marL="742950" lvl="1" indent="-285750">
              <a:spcBef>
                <a:spcPts val="0"/>
              </a:spcBef>
              <a:buFont typeface="Wingdings" charset="2"/>
              <a:buChar char="v"/>
            </a:pPr>
            <a:r>
              <a:rPr kumimoji="0" lang="ja-JP" altLang="en-US" sz="1400" dirty="0" smtClean="0">
                <a:solidFill>
                  <a:schemeClr val="bg1"/>
                </a:solidFill>
                <a:latin typeface="+mn-lt"/>
                <a:ea typeface="+mn-ea"/>
              </a:rPr>
              <a:t>データやプロセスの不整合</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個別維持管理による運用負担</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プロセス全体の可視性なし</a:t>
            </a:r>
          </a:p>
        </p:txBody>
      </p:sp>
      <p:sp>
        <p:nvSpPr>
          <p:cNvPr id="126" name="角丸四角形 125"/>
          <p:cNvSpPr/>
          <p:nvPr/>
        </p:nvSpPr>
        <p:spPr bwMode="auto">
          <a:xfrm>
            <a:off x="1259632" y="4293096"/>
            <a:ext cx="3744416" cy="504056"/>
          </a:xfrm>
          <a:prstGeom prst="roundRect">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業務個別に</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dirty="0" smtClean="0">
                <a:solidFill>
                  <a:schemeClr val="bg1"/>
                </a:solidFill>
                <a:latin typeface="+mn-lt"/>
                <a:ea typeface="+mn-ea"/>
              </a:rPr>
              <a:t>プロセス・データの整合性を確保</a:t>
            </a:r>
            <a:endParaRPr kumimoji="0" lang="ja-JP" altLang="en-US" sz="1400" b="0" i="0" u="none" strike="noStrike" cap="none" normalizeH="0" dirty="0" smtClean="0">
              <a:ln>
                <a:noFill/>
              </a:ln>
              <a:solidFill>
                <a:schemeClr val="bg1"/>
              </a:solidFill>
              <a:effectLst/>
              <a:latin typeface="+mn-lt"/>
              <a:ea typeface="+mn-ea"/>
            </a:endParaRPr>
          </a:p>
        </p:txBody>
      </p:sp>
      <p:grpSp>
        <p:nvGrpSpPr>
          <p:cNvPr id="10" name="図形グループ 9"/>
          <p:cNvGrpSpPr/>
          <p:nvPr/>
        </p:nvGrpSpPr>
        <p:grpSpPr>
          <a:xfrm>
            <a:off x="5148064" y="1340768"/>
            <a:ext cx="3744416" cy="5040560"/>
            <a:chOff x="5148064" y="1340768"/>
            <a:chExt cx="3744416" cy="5040560"/>
          </a:xfrm>
        </p:grpSpPr>
        <p:sp>
          <p:nvSpPr>
            <p:cNvPr id="88" name="角丸四角形 87"/>
            <p:cNvSpPr/>
            <p:nvPr/>
          </p:nvSpPr>
          <p:spPr bwMode="auto">
            <a:xfrm>
              <a:off x="5148882"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sp>
          <p:nvSpPr>
            <p:cNvPr id="89" name="角丸四角形 88"/>
            <p:cNvSpPr/>
            <p:nvPr/>
          </p:nvSpPr>
          <p:spPr bwMode="auto">
            <a:xfrm>
              <a:off x="6084986"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0" name="角丸四角形 89"/>
            <p:cNvSpPr/>
            <p:nvPr/>
          </p:nvSpPr>
          <p:spPr bwMode="auto">
            <a:xfrm>
              <a:off x="7021090"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1" name="角丸四角形 90"/>
            <p:cNvSpPr/>
            <p:nvPr/>
          </p:nvSpPr>
          <p:spPr bwMode="auto">
            <a:xfrm>
              <a:off x="7956376"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 name="角丸四角形 3"/>
            <p:cNvSpPr/>
            <p:nvPr/>
          </p:nvSpPr>
          <p:spPr bwMode="auto">
            <a:xfrm>
              <a:off x="5148064" y="1340768"/>
              <a:ext cx="3744416" cy="432048"/>
            </a:xfrm>
            <a:prstGeom prst="roundRect">
              <a:avLst>
                <a:gd name="adj" fmla="val 50000"/>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ERP</a:t>
              </a:r>
              <a:r>
                <a:rPr kumimoji="0" lang="ja-JP" altLang="en-US" sz="1400" b="0" i="0" u="none" strike="noStrike" cap="none" normalizeH="0" dirty="0" smtClean="0">
                  <a:ln>
                    <a:noFill/>
                  </a:ln>
                  <a:solidFill>
                    <a:schemeClr val="bg1"/>
                  </a:solidFill>
                  <a:effectLst/>
                  <a:latin typeface="+mn-lt"/>
                  <a:ea typeface="+mn-ea"/>
                </a:rPr>
                <a:t>システム</a:t>
              </a:r>
            </a:p>
          </p:txBody>
        </p:sp>
        <p:sp>
          <p:nvSpPr>
            <p:cNvPr id="81" name="角丸四角形 80"/>
            <p:cNvSpPr/>
            <p:nvPr/>
          </p:nvSpPr>
          <p:spPr bwMode="auto">
            <a:xfrm>
              <a:off x="5220072"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2" name="角丸四角形 81"/>
            <p:cNvSpPr/>
            <p:nvPr/>
          </p:nvSpPr>
          <p:spPr bwMode="auto">
            <a:xfrm>
              <a:off x="5796136"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83" name="カギ線コネクタ 82"/>
            <p:cNvCxnSpPr>
              <a:stCxn id="85" idx="3"/>
              <a:endCxn id="82" idx="1"/>
            </p:cNvCxnSpPr>
            <p:nvPr/>
          </p:nvCxnSpPr>
          <p:spPr bwMode="auto">
            <a:xfrm flipV="1">
              <a:off x="5436096" y="2564904"/>
              <a:ext cx="360040" cy="216024"/>
            </a:xfrm>
            <a:prstGeom prst="bentConnector3">
              <a:avLst>
                <a:gd name="adj1" fmla="val 50000"/>
              </a:avLst>
            </a:prstGeom>
            <a:solidFill>
              <a:schemeClr val="bg1"/>
            </a:solidFill>
            <a:ln w="12700" cap="flat" cmpd="sng" algn="ctr">
              <a:solidFill>
                <a:srgbClr val="FF6600"/>
              </a:solidFill>
              <a:prstDash val="solid"/>
              <a:round/>
              <a:headEnd type="none" w="med" len="med"/>
              <a:tailEnd type="triangle"/>
            </a:ln>
            <a:effectLst/>
          </p:spPr>
        </p:cxnSp>
        <p:cxnSp>
          <p:nvCxnSpPr>
            <p:cNvPr id="84" name="直線矢印コネクタ 83"/>
            <p:cNvCxnSpPr>
              <a:stCxn id="81" idx="3"/>
              <a:endCxn id="82" idx="1"/>
            </p:cNvCxnSpPr>
            <p:nvPr/>
          </p:nvCxnSpPr>
          <p:spPr bwMode="auto">
            <a:xfrm>
              <a:off x="5436096"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85" name="角丸四角形 84"/>
            <p:cNvSpPr/>
            <p:nvPr/>
          </p:nvSpPr>
          <p:spPr bwMode="auto">
            <a:xfrm>
              <a:off x="5220072" y="2708920"/>
              <a:ext cx="216024"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6" name="角丸四角形 85"/>
            <p:cNvSpPr/>
            <p:nvPr/>
          </p:nvSpPr>
          <p:spPr bwMode="auto">
            <a:xfrm>
              <a:off x="5220072" y="2924944"/>
              <a:ext cx="3600400"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dirty="0" smtClean="0">
                <a:ln>
                  <a:noFill/>
                </a:ln>
                <a:solidFill>
                  <a:srgbClr val="008000"/>
                </a:solidFill>
                <a:effectLst/>
                <a:latin typeface="+mn-lt"/>
                <a:ea typeface="+mn-ea"/>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dirty="0">
                <a:solidFill>
                  <a:srgbClr val="008000"/>
                </a:solidFill>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dirty="0" smtClean="0">
                <a:ln>
                  <a:noFill/>
                </a:ln>
                <a:solidFill>
                  <a:srgbClr val="008000"/>
                </a:solidFill>
                <a:effectLst/>
                <a:latin typeface="+mn-lt"/>
                <a:ea typeface="+mn-ea"/>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dirty="0">
                <a:solidFill>
                  <a:srgbClr val="008000"/>
                </a:solidFill>
              </a:endParaRPr>
            </a:p>
            <a:p>
              <a:pPr marL="0" marR="0" indent="0"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dirty="0" smtClean="0">
                  <a:ln>
                    <a:noFill/>
                  </a:ln>
                  <a:solidFill>
                    <a:srgbClr val="FFFFFF"/>
                  </a:solidFill>
                  <a:effectLst/>
                  <a:latin typeface="+mn-lt"/>
                  <a:ea typeface="+mn-ea"/>
                </a:rPr>
                <a:t>ERP</a:t>
              </a:r>
              <a:r>
                <a:rPr kumimoji="0" lang="ja-JP" altLang="en-US" sz="900" b="0" i="0" u="none" strike="noStrike" cap="none" normalizeH="0" dirty="0" smtClean="0">
                  <a:ln>
                    <a:noFill/>
                  </a:ln>
                  <a:solidFill>
                    <a:srgbClr val="FFFFFF"/>
                  </a:solidFill>
                  <a:effectLst/>
                  <a:latin typeface="+mn-lt"/>
                  <a:ea typeface="+mn-ea"/>
                </a:rPr>
                <a:t>システム</a:t>
              </a: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dirty="0">
                <a:solidFill>
                  <a:srgbClr val="008000"/>
                </a:solidFill>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dirty="0" smtClean="0">
                <a:ln>
                  <a:noFill/>
                </a:ln>
                <a:solidFill>
                  <a:srgbClr val="008000"/>
                </a:solidFill>
                <a:effectLst/>
                <a:latin typeface="+mn-lt"/>
                <a:ea typeface="+mn-ea"/>
              </a:endParaRPr>
            </a:p>
          </p:txBody>
        </p:sp>
        <p:sp>
          <p:nvSpPr>
            <p:cNvPr id="87" name="フローチャート: 磁気ディスク 86"/>
            <p:cNvSpPr/>
            <p:nvPr/>
          </p:nvSpPr>
          <p:spPr bwMode="auto">
            <a:xfrm>
              <a:off x="5220072" y="3501008"/>
              <a:ext cx="3600400" cy="432048"/>
            </a:xfrm>
            <a:prstGeom prst="flowChartMagneticDisk">
              <a:avLst/>
            </a:prstGeom>
            <a:solidFill>
              <a:srgbClr val="008000"/>
            </a:solidFill>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dirty="0" smtClean="0">
                  <a:solidFill>
                    <a:schemeClr val="bg1"/>
                  </a:solidFill>
                </a:rPr>
                <a:t>全社</a:t>
              </a:r>
              <a:r>
                <a:rPr kumimoji="0" lang="ja-JP" altLang="en-US" sz="1200" b="0" i="0" u="none" strike="noStrike" cap="none" normalizeH="0" dirty="0" smtClean="0">
                  <a:ln>
                    <a:noFill/>
                  </a:ln>
                  <a:solidFill>
                    <a:schemeClr val="bg1"/>
                  </a:solidFill>
                  <a:effectLst/>
                  <a:latin typeface="+mn-lt"/>
                  <a:ea typeface="+mn-ea"/>
                </a:rPr>
                <a:t>統合</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92" name="テキスト ボックス 91"/>
            <p:cNvSpPr txBox="1"/>
            <p:nvPr/>
          </p:nvSpPr>
          <p:spPr>
            <a:xfrm>
              <a:off x="6223413" y="2060848"/>
              <a:ext cx="646331" cy="369332"/>
            </a:xfrm>
            <a:prstGeom prst="rect">
              <a:avLst/>
            </a:prstGeom>
            <a:noFill/>
          </p:spPr>
          <p:txBody>
            <a:bodyPr wrap="none" rtlCol="0">
              <a:spAutoFit/>
            </a:bodyPr>
            <a:lstStyle/>
            <a:p>
              <a:pPr algn="ctr"/>
              <a:r>
                <a:rPr lang="ja-JP" altLang="en-US" dirty="0" smtClean="0">
                  <a:solidFill>
                    <a:srgbClr val="0000FF"/>
                  </a:solidFill>
                </a:rPr>
                <a:t>生産</a:t>
              </a:r>
              <a:endParaRPr kumimoji="1" lang="ja-JP" altLang="en-US" dirty="0">
                <a:solidFill>
                  <a:srgbClr val="0000FF"/>
                </a:solidFill>
              </a:endParaRPr>
            </a:p>
          </p:txBody>
        </p:sp>
        <p:sp>
          <p:nvSpPr>
            <p:cNvPr id="93" name="テキスト ボックス 92"/>
            <p:cNvSpPr txBox="1"/>
            <p:nvPr/>
          </p:nvSpPr>
          <p:spPr>
            <a:xfrm>
              <a:off x="5292080" y="2060848"/>
              <a:ext cx="646331" cy="369332"/>
            </a:xfrm>
            <a:prstGeom prst="rect">
              <a:avLst/>
            </a:prstGeom>
            <a:noFill/>
          </p:spPr>
          <p:txBody>
            <a:bodyPr wrap="none" rtlCol="0">
              <a:spAutoFit/>
            </a:bodyPr>
            <a:lstStyle/>
            <a:p>
              <a:pPr algn="ctr"/>
              <a:r>
                <a:rPr kumimoji="1" lang="ja-JP" altLang="en-US" dirty="0" smtClean="0">
                  <a:solidFill>
                    <a:srgbClr val="0000FF"/>
                  </a:solidFill>
                </a:rPr>
                <a:t>購買</a:t>
              </a:r>
              <a:endParaRPr kumimoji="1" lang="ja-JP" altLang="en-US" dirty="0">
                <a:solidFill>
                  <a:srgbClr val="0000FF"/>
                </a:solidFill>
              </a:endParaRPr>
            </a:p>
          </p:txBody>
        </p:sp>
        <p:sp>
          <p:nvSpPr>
            <p:cNvPr id="94" name="テキスト ボックス 93"/>
            <p:cNvSpPr txBox="1"/>
            <p:nvPr/>
          </p:nvSpPr>
          <p:spPr>
            <a:xfrm>
              <a:off x="7164288" y="2060848"/>
              <a:ext cx="646331" cy="369332"/>
            </a:xfrm>
            <a:prstGeom prst="rect">
              <a:avLst/>
            </a:prstGeom>
            <a:noFill/>
          </p:spPr>
          <p:txBody>
            <a:bodyPr wrap="none" rtlCol="0">
              <a:spAutoFit/>
            </a:bodyPr>
            <a:lstStyle/>
            <a:p>
              <a:pPr algn="ctr"/>
              <a:r>
                <a:rPr kumimoji="1" lang="ja-JP" altLang="en-US" dirty="0" smtClean="0">
                  <a:solidFill>
                    <a:srgbClr val="0000FF"/>
                  </a:solidFill>
                </a:rPr>
                <a:t>販売</a:t>
              </a:r>
              <a:endParaRPr kumimoji="1" lang="ja-JP" altLang="en-US" dirty="0">
                <a:solidFill>
                  <a:srgbClr val="0000FF"/>
                </a:solidFill>
              </a:endParaRPr>
            </a:p>
          </p:txBody>
        </p:sp>
        <p:sp>
          <p:nvSpPr>
            <p:cNvPr id="95" name="テキスト ボックス 94"/>
            <p:cNvSpPr txBox="1"/>
            <p:nvPr/>
          </p:nvSpPr>
          <p:spPr>
            <a:xfrm>
              <a:off x="8100393" y="2060848"/>
              <a:ext cx="646331" cy="369332"/>
            </a:xfrm>
            <a:prstGeom prst="rect">
              <a:avLst/>
            </a:prstGeom>
            <a:noFill/>
          </p:spPr>
          <p:txBody>
            <a:bodyPr wrap="none" rtlCol="0">
              <a:spAutoFit/>
            </a:bodyPr>
            <a:lstStyle/>
            <a:p>
              <a:pPr algn="ctr"/>
              <a:r>
                <a:rPr kumimoji="1" lang="ja-JP" altLang="en-US" dirty="0" smtClean="0">
                  <a:solidFill>
                    <a:srgbClr val="0000FF"/>
                  </a:solidFill>
                </a:rPr>
                <a:t>会計</a:t>
              </a:r>
              <a:endParaRPr kumimoji="1" lang="ja-JP" altLang="en-US" dirty="0">
                <a:solidFill>
                  <a:srgbClr val="0000FF"/>
                </a:solidFill>
              </a:endParaRPr>
            </a:p>
          </p:txBody>
        </p:sp>
        <p:sp>
          <p:nvSpPr>
            <p:cNvPr id="96" name="角丸四角形 95"/>
            <p:cNvSpPr/>
            <p:nvPr/>
          </p:nvSpPr>
          <p:spPr bwMode="auto">
            <a:xfrm>
              <a:off x="5292080"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購買</a:t>
              </a:r>
            </a:p>
          </p:txBody>
        </p:sp>
        <p:sp>
          <p:nvSpPr>
            <p:cNvPr id="97" name="角丸四角形 96"/>
            <p:cNvSpPr/>
            <p:nvPr/>
          </p:nvSpPr>
          <p:spPr bwMode="auto">
            <a:xfrm>
              <a:off x="6228184"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生産</a:t>
              </a:r>
            </a:p>
          </p:txBody>
        </p:sp>
        <p:sp>
          <p:nvSpPr>
            <p:cNvPr id="98" name="角丸四角形 97"/>
            <p:cNvSpPr/>
            <p:nvPr/>
          </p:nvSpPr>
          <p:spPr bwMode="auto">
            <a:xfrm>
              <a:off x="7164288"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販売</a:t>
              </a:r>
            </a:p>
          </p:txBody>
        </p:sp>
        <p:sp>
          <p:nvSpPr>
            <p:cNvPr id="99" name="角丸四角形 98"/>
            <p:cNvSpPr/>
            <p:nvPr/>
          </p:nvSpPr>
          <p:spPr bwMode="auto">
            <a:xfrm>
              <a:off x="8100392"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会計</a:t>
              </a:r>
            </a:p>
          </p:txBody>
        </p:sp>
        <p:sp>
          <p:nvSpPr>
            <p:cNvPr id="100" name="角丸四角形 99"/>
            <p:cNvSpPr/>
            <p:nvPr/>
          </p:nvSpPr>
          <p:spPr bwMode="auto">
            <a:xfrm>
              <a:off x="6444208" y="3212976"/>
              <a:ext cx="1152128" cy="144016"/>
            </a:xfrm>
            <a:prstGeom prst="roundRect">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経営</a:t>
              </a:r>
            </a:p>
          </p:txBody>
        </p:sp>
        <p:sp>
          <p:nvSpPr>
            <p:cNvPr id="103" name="角丸四角形 102"/>
            <p:cNvSpPr/>
            <p:nvPr/>
          </p:nvSpPr>
          <p:spPr bwMode="auto">
            <a:xfrm>
              <a:off x="6372200" y="2708920"/>
              <a:ext cx="216024" cy="144016"/>
            </a:xfrm>
            <a:prstGeom prst="roundRect">
              <a:avLst/>
            </a:prstGeom>
            <a:solidFill>
              <a:schemeClr val="accent1">
                <a:lumMod val="50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04" name="角丸四角形 103"/>
            <p:cNvSpPr/>
            <p:nvPr/>
          </p:nvSpPr>
          <p:spPr bwMode="auto">
            <a:xfrm>
              <a:off x="6732240" y="2708920"/>
              <a:ext cx="216024" cy="144016"/>
            </a:xfrm>
            <a:prstGeom prst="roundRect">
              <a:avLst/>
            </a:prstGeom>
            <a:solidFill>
              <a:srgbClr val="FF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106" name="カギ線コネクタ 105"/>
            <p:cNvCxnSpPr>
              <a:stCxn id="103" idx="0"/>
              <a:endCxn id="109" idx="1"/>
            </p:cNvCxnSpPr>
            <p:nvPr/>
          </p:nvCxnSpPr>
          <p:spPr bwMode="auto">
            <a:xfrm rot="5400000" flipH="1" flipV="1">
              <a:off x="6714238" y="2330878"/>
              <a:ext cx="144016" cy="612068"/>
            </a:xfrm>
            <a:prstGeom prst="bentConnector2">
              <a:avLst/>
            </a:prstGeom>
            <a:solidFill>
              <a:schemeClr val="bg1"/>
            </a:solidFill>
            <a:ln w="12700" cap="flat" cmpd="sng" algn="ctr">
              <a:solidFill>
                <a:srgbClr val="008000"/>
              </a:solidFill>
              <a:prstDash val="solid"/>
              <a:round/>
              <a:headEnd type="none" w="med" len="med"/>
              <a:tailEnd type="triangle"/>
            </a:ln>
            <a:effectLst/>
          </p:spPr>
        </p:cxnSp>
        <p:cxnSp>
          <p:nvCxnSpPr>
            <p:cNvPr id="107" name="直線矢印コネクタ 106"/>
            <p:cNvCxnSpPr>
              <a:stCxn id="103" idx="3"/>
              <a:endCxn id="104" idx="1"/>
            </p:cNvCxnSpPr>
            <p:nvPr/>
          </p:nvCxnSpPr>
          <p:spPr bwMode="auto">
            <a:xfrm>
              <a:off x="6588224" y="2780928"/>
              <a:ext cx="144016"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cxnSp>
          <p:nvCxnSpPr>
            <p:cNvPr id="108" name="カギ線コネクタ 107"/>
            <p:cNvCxnSpPr>
              <a:stCxn id="82" idx="3"/>
              <a:endCxn id="103" idx="1"/>
            </p:cNvCxnSpPr>
            <p:nvPr/>
          </p:nvCxnSpPr>
          <p:spPr bwMode="auto">
            <a:xfrm>
              <a:off x="6012160" y="2564904"/>
              <a:ext cx="360040" cy="216024"/>
            </a:xfrm>
            <a:prstGeom prst="bentConnector3">
              <a:avLst>
                <a:gd name="adj1" fmla="val 50000"/>
              </a:avLst>
            </a:prstGeom>
            <a:solidFill>
              <a:schemeClr val="bg1"/>
            </a:solidFill>
            <a:ln w="12700" cap="flat" cmpd="sng" algn="ctr">
              <a:solidFill>
                <a:srgbClr val="008000"/>
              </a:solidFill>
              <a:prstDash val="solid"/>
              <a:round/>
              <a:headEnd type="none" w="med" len="med"/>
              <a:tailEnd type="triangle"/>
            </a:ln>
            <a:effectLst/>
          </p:spPr>
        </p:cxnSp>
        <p:sp>
          <p:nvSpPr>
            <p:cNvPr id="109" name="角丸四角形 108"/>
            <p:cNvSpPr/>
            <p:nvPr/>
          </p:nvSpPr>
          <p:spPr bwMode="auto">
            <a:xfrm>
              <a:off x="7092280"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11" name="角丸四角形 110"/>
            <p:cNvSpPr/>
            <p:nvPr/>
          </p:nvSpPr>
          <p:spPr bwMode="auto">
            <a:xfrm>
              <a:off x="7668344"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112" name="カギ線コネクタ 111"/>
            <p:cNvCxnSpPr>
              <a:stCxn id="109" idx="2"/>
              <a:endCxn id="118" idx="1"/>
            </p:cNvCxnSpPr>
            <p:nvPr/>
          </p:nvCxnSpPr>
          <p:spPr bwMode="auto">
            <a:xfrm rot="16200000" flipH="1">
              <a:off x="7542330" y="2294874"/>
              <a:ext cx="144016" cy="828092"/>
            </a:xfrm>
            <a:prstGeom prst="bentConnector2">
              <a:avLst/>
            </a:prstGeom>
            <a:solidFill>
              <a:schemeClr val="bg1"/>
            </a:solidFill>
            <a:ln w="12700" cap="flat" cmpd="sng" algn="ctr">
              <a:solidFill>
                <a:srgbClr val="008000"/>
              </a:solidFill>
              <a:prstDash val="solid"/>
              <a:round/>
              <a:headEnd type="none" w="med" len="med"/>
              <a:tailEnd type="triangle"/>
            </a:ln>
            <a:effectLst/>
          </p:spPr>
        </p:cxnSp>
        <p:cxnSp>
          <p:nvCxnSpPr>
            <p:cNvPr id="113" name="直線矢印コネクタ 112"/>
            <p:cNvCxnSpPr>
              <a:stCxn id="109" idx="3"/>
              <a:endCxn id="111" idx="1"/>
            </p:cNvCxnSpPr>
            <p:nvPr/>
          </p:nvCxnSpPr>
          <p:spPr bwMode="auto">
            <a:xfrm>
              <a:off x="7308304"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114" name="角丸四角形 113"/>
            <p:cNvSpPr/>
            <p:nvPr/>
          </p:nvSpPr>
          <p:spPr bwMode="auto">
            <a:xfrm>
              <a:off x="8028384"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15" name="角丸四角形 114"/>
            <p:cNvSpPr/>
            <p:nvPr/>
          </p:nvSpPr>
          <p:spPr bwMode="auto">
            <a:xfrm>
              <a:off x="8604448"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116" name="カギ線コネクタ 115"/>
            <p:cNvCxnSpPr>
              <a:stCxn id="118" idx="3"/>
              <a:endCxn id="115" idx="1"/>
            </p:cNvCxnSpPr>
            <p:nvPr/>
          </p:nvCxnSpPr>
          <p:spPr bwMode="auto">
            <a:xfrm flipV="1">
              <a:off x="8244408" y="2564904"/>
              <a:ext cx="360040" cy="216024"/>
            </a:xfrm>
            <a:prstGeom prst="bentConnector3">
              <a:avLst>
                <a:gd name="adj1" fmla="val 50000"/>
              </a:avLst>
            </a:prstGeom>
            <a:solidFill>
              <a:schemeClr val="bg1"/>
            </a:solidFill>
            <a:ln w="12700" cap="flat" cmpd="sng" algn="ctr">
              <a:solidFill>
                <a:srgbClr val="FF6600"/>
              </a:solidFill>
              <a:prstDash val="solid"/>
              <a:round/>
              <a:headEnd type="none" w="med" len="med"/>
              <a:tailEnd type="triangle"/>
            </a:ln>
            <a:effectLst/>
          </p:spPr>
        </p:cxnSp>
        <p:cxnSp>
          <p:nvCxnSpPr>
            <p:cNvPr id="117" name="直線矢印コネクタ 116"/>
            <p:cNvCxnSpPr>
              <a:stCxn id="114" idx="3"/>
              <a:endCxn id="115" idx="1"/>
            </p:cNvCxnSpPr>
            <p:nvPr/>
          </p:nvCxnSpPr>
          <p:spPr bwMode="auto">
            <a:xfrm>
              <a:off x="8244408"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118" name="角丸四角形 117"/>
            <p:cNvSpPr/>
            <p:nvPr/>
          </p:nvSpPr>
          <p:spPr bwMode="auto">
            <a:xfrm>
              <a:off x="8028384" y="2708920"/>
              <a:ext cx="216024"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23" name="角丸四角形 122"/>
            <p:cNvSpPr/>
            <p:nvPr/>
          </p:nvSpPr>
          <p:spPr bwMode="auto">
            <a:xfrm>
              <a:off x="5148064" y="4293096"/>
              <a:ext cx="3744416" cy="50405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会社全体として業務間の</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プロセス・データの整合性を保証</a:t>
              </a:r>
            </a:p>
          </p:txBody>
        </p:sp>
        <p:sp>
          <p:nvSpPr>
            <p:cNvPr id="127" name="角丸四角形 126"/>
            <p:cNvSpPr/>
            <p:nvPr/>
          </p:nvSpPr>
          <p:spPr bwMode="auto">
            <a:xfrm>
              <a:off x="5148064" y="4869160"/>
              <a:ext cx="3744416" cy="1512168"/>
            </a:xfrm>
            <a:prstGeom prst="roundRect">
              <a:avLst>
                <a:gd name="adj" fmla="val 6673"/>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リアルタイム処理</a:t>
              </a:r>
            </a:p>
            <a:p>
              <a:pPr marL="742950" lvl="1" indent="-285750">
                <a:spcBef>
                  <a:spcPts val="0"/>
                </a:spcBef>
                <a:buFont typeface="Wingdings" charset="2"/>
                <a:buChar char="v"/>
              </a:pPr>
              <a:r>
                <a:rPr kumimoji="0" lang="ja-JP" altLang="en-US" sz="1400" dirty="0" smtClean="0">
                  <a:solidFill>
                    <a:schemeClr val="bg1"/>
                  </a:solidFill>
                  <a:latin typeface="+mn-lt"/>
                  <a:ea typeface="+mn-ea"/>
                </a:rPr>
                <a:t>マスターの統合</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全体最適化された設計・構築</a:t>
              </a:r>
            </a:p>
            <a:p>
              <a:pPr marL="742950" lvl="1" indent="-285750">
                <a:spcBef>
                  <a:spcPts val="0"/>
                </a:spcBef>
                <a:buFont typeface="Wingdings" charset="2"/>
                <a:buChar char="v"/>
              </a:pPr>
              <a:r>
                <a:rPr kumimoji="0" lang="ja-JP" altLang="en-US" sz="1400" dirty="0" smtClean="0">
                  <a:solidFill>
                    <a:schemeClr val="bg1"/>
                  </a:solidFill>
                  <a:latin typeface="+mn-lt"/>
                  <a:ea typeface="+mn-ea"/>
                </a:rPr>
                <a:t>データやプロセスの整合性を保証</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プロセス全体の可視性を確保</a:t>
              </a:r>
            </a:p>
          </p:txBody>
        </p:sp>
      </p:grpSp>
      <p:sp>
        <p:nvSpPr>
          <p:cNvPr id="128" name="ホームベース 127"/>
          <p:cNvSpPr/>
          <p:nvPr/>
        </p:nvSpPr>
        <p:spPr bwMode="auto">
          <a:xfrm>
            <a:off x="135924" y="2564904"/>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プロセス</a:t>
            </a:r>
          </a:p>
        </p:txBody>
      </p:sp>
      <p:sp>
        <p:nvSpPr>
          <p:cNvPr id="129" name="ホームベース 128"/>
          <p:cNvSpPr/>
          <p:nvPr/>
        </p:nvSpPr>
        <p:spPr bwMode="auto">
          <a:xfrm>
            <a:off x="135924" y="3068960"/>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業務システム</a:t>
            </a:r>
          </a:p>
        </p:txBody>
      </p:sp>
      <p:sp>
        <p:nvSpPr>
          <p:cNvPr id="130" name="ホームベース 129"/>
          <p:cNvSpPr/>
          <p:nvPr/>
        </p:nvSpPr>
        <p:spPr bwMode="auto">
          <a:xfrm>
            <a:off x="135924" y="3573016"/>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データベース</a:t>
            </a:r>
          </a:p>
        </p:txBody>
      </p:sp>
      <p:sp>
        <p:nvSpPr>
          <p:cNvPr id="131" name="ホームベース 130"/>
          <p:cNvSpPr/>
          <p:nvPr/>
        </p:nvSpPr>
        <p:spPr bwMode="auto">
          <a:xfrm>
            <a:off x="135924" y="4725144"/>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特　徴</a:t>
            </a:r>
          </a:p>
        </p:txBody>
      </p:sp>
    </p:spTree>
    <p:extLst>
      <p:ext uri="{BB962C8B-B14F-4D97-AF65-F5344CB8AC3E}">
        <p14:creationId xmlns:p14="http://schemas.microsoft.com/office/powerpoint/2010/main" val="1455727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ppt_x</p:attrName>
                                        </p:attrNameLst>
                                      </p:cBhvr>
                                      <p:tavLst>
                                        <p:tav tm="0">
                                          <p:val>
                                            <p:strVal val="#ppt_x-#ppt_w*1.125000"/>
                                          </p:val>
                                        </p:tav>
                                        <p:tav tm="100000">
                                          <p:val>
                                            <p:strVal val="#ppt_x"/>
                                          </p:val>
                                        </p:tav>
                                      </p:tavLst>
                                    </p:anim>
                                    <p:animEffect transition="in" filter="wipe(right)">
                                      <p:cBhvr>
                                        <p:cTn id="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152400"/>
            <a:ext cx="8991600" cy="533400"/>
          </a:xfrm>
        </p:spPr>
        <p:txBody>
          <a:bodyPr/>
          <a:lstStyle/>
          <a:p>
            <a:r>
              <a:rPr kumimoji="1" lang="ja-JP" altLang="en-US" sz="2800" dirty="0" smtClean="0"/>
              <a:t>「</a:t>
            </a:r>
            <a:r>
              <a:rPr kumimoji="1" lang="en-US" altLang="ja-JP" sz="2800" dirty="0" smtClean="0"/>
              <a:t>ERP</a:t>
            </a:r>
            <a:r>
              <a:rPr kumimoji="1" lang="ja-JP" altLang="en-US" sz="2800" dirty="0" smtClean="0"/>
              <a:t>」と「</a:t>
            </a:r>
            <a:r>
              <a:rPr kumimoji="1" lang="en-US" altLang="ja-JP" sz="2800" dirty="0" smtClean="0"/>
              <a:t>ERP</a:t>
            </a:r>
            <a:r>
              <a:rPr kumimoji="1" lang="ja-JP" altLang="en-US" sz="2800" dirty="0" smtClean="0"/>
              <a:t>システム」と「</a:t>
            </a:r>
            <a:r>
              <a:rPr kumimoji="1" lang="en-US" altLang="ja-JP" sz="2800" dirty="0" smtClean="0"/>
              <a:t>ERP</a:t>
            </a:r>
            <a:r>
              <a:rPr kumimoji="1" lang="ja-JP" altLang="en-US" sz="2800" dirty="0" smtClean="0"/>
              <a:t>パッケージ」</a:t>
            </a:r>
            <a:endParaRPr kumimoji="1" lang="ja-JP" altLang="en-US" sz="2800" dirty="0"/>
          </a:p>
        </p:txBody>
      </p:sp>
      <p:sp>
        <p:nvSpPr>
          <p:cNvPr id="3" name="角丸四角形 2"/>
          <p:cNvSpPr/>
          <p:nvPr/>
        </p:nvSpPr>
        <p:spPr bwMode="auto">
          <a:xfrm>
            <a:off x="683568" y="1556792"/>
            <a:ext cx="5760640" cy="4536504"/>
          </a:xfrm>
          <a:prstGeom prst="roundRect">
            <a:avLst>
              <a:gd name="adj" fmla="val 3369"/>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endParaRPr>
          </a:p>
        </p:txBody>
      </p:sp>
      <p:sp>
        <p:nvSpPr>
          <p:cNvPr id="8" name="テキスト ボックス 7"/>
          <p:cNvSpPr txBox="1"/>
          <p:nvPr/>
        </p:nvSpPr>
        <p:spPr>
          <a:xfrm>
            <a:off x="899592" y="1700808"/>
            <a:ext cx="2820591" cy="400110"/>
          </a:xfrm>
          <a:prstGeom prst="rect">
            <a:avLst/>
          </a:prstGeom>
          <a:noFill/>
        </p:spPr>
        <p:txBody>
          <a:bodyPr wrap="none" rtlCol="0">
            <a:spAutoFit/>
          </a:bodyPr>
          <a:lstStyle/>
          <a:p>
            <a:r>
              <a:rPr kumimoji="1" lang="en-US" altLang="ja-JP" sz="2000" dirty="0" smtClean="0">
                <a:solidFill>
                  <a:srgbClr val="FFFFFF"/>
                </a:solidFill>
                <a:latin typeface="+mn-lt"/>
                <a:ea typeface="+mn-ea"/>
              </a:rPr>
              <a:t>ERP</a:t>
            </a:r>
            <a:r>
              <a:rPr kumimoji="1" lang="en-US" altLang="ja-JP" dirty="0" smtClean="0">
                <a:solidFill>
                  <a:srgbClr val="FFFFFF"/>
                </a:solidFill>
                <a:latin typeface="+mn-lt"/>
                <a:ea typeface="+mn-ea"/>
              </a:rPr>
              <a:t> </a:t>
            </a:r>
            <a:r>
              <a:rPr kumimoji="1" lang="en-US" altLang="ja-JP" sz="1200" dirty="0" smtClean="0">
                <a:solidFill>
                  <a:srgbClr val="FFFFFF"/>
                </a:solidFill>
                <a:latin typeface="+mn-lt"/>
                <a:ea typeface="+mn-ea"/>
              </a:rPr>
              <a:t>Enterprise Recourse Planning</a:t>
            </a:r>
            <a:endParaRPr kumimoji="1" lang="ja-JP" altLang="en-US" sz="1200" dirty="0">
              <a:solidFill>
                <a:srgbClr val="FFFFFF"/>
              </a:solidFill>
              <a:latin typeface="+mn-lt"/>
              <a:ea typeface="+mn-ea"/>
            </a:endParaRPr>
          </a:p>
        </p:txBody>
      </p:sp>
      <p:sp>
        <p:nvSpPr>
          <p:cNvPr id="12" name="テキスト ボックス 11"/>
          <p:cNvSpPr txBox="1"/>
          <p:nvPr/>
        </p:nvSpPr>
        <p:spPr>
          <a:xfrm>
            <a:off x="899592" y="2060848"/>
            <a:ext cx="5314275" cy="338554"/>
          </a:xfrm>
          <a:prstGeom prst="rect">
            <a:avLst/>
          </a:prstGeom>
          <a:noFill/>
        </p:spPr>
        <p:txBody>
          <a:bodyPr wrap="none" rtlCol="0">
            <a:spAutoFit/>
          </a:bodyPr>
          <a:lstStyle/>
          <a:p>
            <a:r>
              <a:rPr kumimoji="1" lang="ja-JP" altLang="en-US" sz="1600" dirty="0" smtClean="0">
                <a:solidFill>
                  <a:srgbClr val="FFFFFF"/>
                </a:solidFill>
                <a:latin typeface="+mn-lt"/>
                <a:ea typeface="+mn-ea"/>
              </a:rPr>
              <a:t>業務プロセスを標準化し、全体最適を志向した経営手法</a:t>
            </a:r>
            <a:endParaRPr kumimoji="1" lang="ja-JP" altLang="en-US" sz="1600" dirty="0">
              <a:solidFill>
                <a:srgbClr val="FFFFFF"/>
              </a:solidFill>
              <a:latin typeface="+mn-lt"/>
              <a:ea typeface="+mn-ea"/>
            </a:endParaRPr>
          </a:p>
        </p:txBody>
      </p:sp>
      <p:grpSp>
        <p:nvGrpSpPr>
          <p:cNvPr id="21" name="図形グループ 20"/>
          <p:cNvGrpSpPr/>
          <p:nvPr/>
        </p:nvGrpSpPr>
        <p:grpSpPr>
          <a:xfrm>
            <a:off x="827584" y="2780928"/>
            <a:ext cx="3312368" cy="1368152"/>
            <a:chOff x="827584" y="2780928"/>
            <a:chExt cx="3312368" cy="1368152"/>
          </a:xfrm>
          <a:effectLst/>
        </p:grpSpPr>
        <p:sp>
          <p:nvSpPr>
            <p:cNvPr id="4" name="角丸四角形 3"/>
            <p:cNvSpPr/>
            <p:nvPr/>
          </p:nvSpPr>
          <p:spPr bwMode="auto">
            <a:xfrm>
              <a:off x="827584" y="2780928"/>
              <a:ext cx="3312368" cy="1368152"/>
            </a:xfrm>
            <a:prstGeom prst="roundRect">
              <a:avLst>
                <a:gd name="adj" fmla="val 11376"/>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endParaRPr>
            </a:p>
          </p:txBody>
        </p:sp>
        <p:sp>
          <p:nvSpPr>
            <p:cNvPr id="9" name="テキスト ボックス 8"/>
            <p:cNvSpPr txBox="1"/>
            <p:nvPr/>
          </p:nvSpPr>
          <p:spPr>
            <a:xfrm>
              <a:off x="899592" y="2924944"/>
              <a:ext cx="1781257" cy="400110"/>
            </a:xfrm>
            <a:prstGeom prst="rect">
              <a:avLst/>
            </a:prstGeom>
            <a:noFill/>
          </p:spPr>
          <p:txBody>
            <a:bodyPr wrap="none" rtlCol="0">
              <a:spAutoFit/>
            </a:bodyPr>
            <a:lstStyle/>
            <a:p>
              <a:r>
                <a:rPr kumimoji="1" lang="en-US" altLang="ja-JP" sz="2000" dirty="0" smtClean="0">
                  <a:solidFill>
                    <a:srgbClr val="FFFFFF"/>
                  </a:solidFill>
                  <a:latin typeface="+mn-lt"/>
                  <a:ea typeface="+mn-ea"/>
                </a:rPr>
                <a:t>ERP </a:t>
              </a:r>
              <a:r>
                <a:rPr kumimoji="1" lang="ja-JP" altLang="en-US" sz="2000" dirty="0" smtClean="0">
                  <a:solidFill>
                    <a:srgbClr val="FFFFFF"/>
                  </a:solidFill>
                  <a:latin typeface="+mn-lt"/>
                  <a:ea typeface="+mn-ea"/>
                </a:rPr>
                <a:t>システム</a:t>
              </a:r>
              <a:endParaRPr kumimoji="1" lang="ja-JP" altLang="en-US" sz="2000" dirty="0">
                <a:solidFill>
                  <a:srgbClr val="FFFFFF"/>
                </a:solidFill>
                <a:latin typeface="+mn-lt"/>
                <a:ea typeface="+mn-ea"/>
              </a:endParaRPr>
            </a:p>
          </p:txBody>
        </p:sp>
        <p:sp>
          <p:nvSpPr>
            <p:cNvPr id="13" name="テキスト ボックス 12"/>
            <p:cNvSpPr txBox="1"/>
            <p:nvPr/>
          </p:nvSpPr>
          <p:spPr>
            <a:xfrm>
              <a:off x="899592" y="3284984"/>
              <a:ext cx="3046027" cy="584775"/>
            </a:xfrm>
            <a:prstGeom prst="rect">
              <a:avLst/>
            </a:prstGeom>
            <a:noFill/>
          </p:spPr>
          <p:txBody>
            <a:bodyPr wrap="none" rtlCol="0">
              <a:spAutoFit/>
            </a:bodyPr>
            <a:lstStyle/>
            <a:p>
              <a:r>
                <a:rPr kumimoji="1" lang="ja-JP" altLang="en-US" sz="1600" dirty="0" smtClean="0">
                  <a:solidFill>
                    <a:srgbClr val="FFFFFF"/>
                  </a:solidFill>
                  <a:latin typeface="+mn-lt"/>
                  <a:ea typeface="+mn-ea"/>
                </a:rPr>
                <a:t>企業毎の</a:t>
              </a:r>
              <a:r>
                <a:rPr kumimoji="1" lang="en-US" altLang="ja-JP" sz="1600" dirty="0" smtClean="0">
                  <a:solidFill>
                    <a:srgbClr val="FFFFFF"/>
                  </a:solidFill>
                  <a:latin typeface="+mn-lt"/>
                  <a:ea typeface="+mn-ea"/>
                </a:rPr>
                <a:t>ERP</a:t>
              </a:r>
              <a:r>
                <a:rPr kumimoji="1" lang="ja-JP" altLang="en-US" sz="1600" dirty="0" smtClean="0">
                  <a:solidFill>
                    <a:srgbClr val="FFFFFF"/>
                  </a:solidFill>
                  <a:latin typeface="+mn-lt"/>
                  <a:ea typeface="+mn-ea"/>
                </a:rPr>
                <a:t>を実現するための</a:t>
              </a:r>
            </a:p>
            <a:p>
              <a:r>
                <a:rPr lang="ja-JP" altLang="en-US" sz="1600" dirty="0" smtClean="0">
                  <a:solidFill>
                    <a:srgbClr val="FFFFFF"/>
                  </a:solidFill>
                  <a:latin typeface="+mn-lt"/>
                  <a:ea typeface="+mn-ea"/>
                </a:rPr>
                <a:t>情報システム</a:t>
              </a:r>
              <a:endParaRPr kumimoji="1" lang="ja-JP" altLang="en-US" sz="1600" dirty="0">
                <a:solidFill>
                  <a:srgbClr val="FFFFFF"/>
                </a:solidFill>
                <a:latin typeface="+mn-lt"/>
                <a:ea typeface="+mn-ea"/>
              </a:endParaRPr>
            </a:p>
          </p:txBody>
        </p:sp>
      </p:grpSp>
      <p:grpSp>
        <p:nvGrpSpPr>
          <p:cNvPr id="19" name="図形グループ 18"/>
          <p:cNvGrpSpPr/>
          <p:nvPr/>
        </p:nvGrpSpPr>
        <p:grpSpPr>
          <a:xfrm>
            <a:off x="827584" y="2780928"/>
            <a:ext cx="7632848" cy="3096344"/>
            <a:chOff x="827584" y="2780928"/>
            <a:chExt cx="7632848" cy="3096344"/>
          </a:xfrm>
        </p:grpSpPr>
        <p:sp>
          <p:nvSpPr>
            <p:cNvPr id="5" name="角丸四角形 4"/>
            <p:cNvSpPr/>
            <p:nvPr/>
          </p:nvSpPr>
          <p:spPr bwMode="auto">
            <a:xfrm>
              <a:off x="827584" y="4581128"/>
              <a:ext cx="7632848" cy="1296144"/>
            </a:xfrm>
            <a:prstGeom prst="roundRect">
              <a:avLst>
                <a:gd name="adj" fmla="val 11376"/>
              </a:avLst>
            </a:prstGeom>
            <a:solidFill>
              <a:srgbClr val="33CC3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FFFFFF"/>
                </a:solidFill>
                <a:effectLst/>
              </a:endParaRPr>
            </a:p>
          </p:txBody>
        </p:sp>
        <p:sp>
          <p:nvSpPr>
            <p:cNvPr id="10" name="テキスト ボックス 9"/>
            <p:cNvSpPr txBox="1"/>
            <p:nvPr/>
          </p:nvSpPr>
          <p:spPr>
            <a:xfrm>
              <a:off x="899592" y="4716432"/>
              <a:ext cx="2037737" cy="400110"/>
            </a:xfrm>
            <a:prstGeom prst="rect">
              <a:avLst/>
            </a:prstGeom>
            <a:noFill/>
          </p:spPr>
          <p:txBody>
            <a:bodyPr wrap="none" rtlCol="0">
              <a:spAutoFit/>
            </a:bodyPr>
            <a:lstStyle/>
            <a:p>
              <a:r>
                <a:rPr kumimoji="1" lang="en-US" altLang="ja-JP" sz="2000" dirty="0" smtClean="0">
                  <a:solidFill>
                    <a:srgbClr val="FFFFFF"/>
                  </a:solidFill>
                  <a:latin typeface="+mn-lt"/>
                  <a:ea typeface="+mn-ea"/>
                </a:rPr>
                <a:t>ERP </a:t>
              </a:r>
              <a:r>
                <a:rPr kumimoji="1" lang="ja-JP" altLang="en-US" sz="2000" dirty="0" smtClean="0">
                  <a:solidFill>
                    <a:srgbClr val="FFFFFF"/>
                  </a:solidFill>
                  <a:latin typeface="+mn-lt"/>
                  <a:ea typeface="+mn-ea"/>
                </a:rPr>
                <a:t>パッケージ</a:t>
              </a:r>
              <a:endParaRPr kumimoji="1" lang="ja-JP" altLang="en-US" sz="2000" dirty="0">
                <a:solidFill>
                  <a:srgbClr val="FFFFFF"/>
                </a:solidFill>
                <a:latin typeface="+mn-lt"/>
                <a:ea typeface="+mn-ea"/>
              </a:endParaRPr>
            </a:p>
          </p:txBody>
        </p:sp>
        <p:sp>
          <p:nvSpPr>
            <p:cNvPr id="11" name="テキスト ボックス 10"/>
            <p:cNvSpPr txBox="1"/>
            <p:nvPr/>
          </p:nvSpPr>
          <p:spPr>
            <a:xfrm>
              <a:off x="899592" y="5076472"/>
              <a:ext cx="7160935" cy="338554"/>
            </a:xfrm>
            <a:prstGeom prst="rect">
              <a:avLst/>
            </a:prstGeom>
            <a:noFill/>
          </p:spPr>
          <p:txBody>
            <a:bodyPr wrap="none" rtlCol="0">
              <a:spAutoFit/>
            </a:bodyPr>
            <a:lstStyle/>
            <a:p>
              <a:r>
                <a:rPr kumimoji="1" lang="ja-JP" altLang="en-US" sz="1600" dirty="0" smtClean="0">
                  <a:solidFill>
                    <a:srgbClr val="FFFFFF"/>
                  </a:solidFill>
                  <a:latin typeface="+mn-lt"/>
                  <a:ea typeface="+mn-ea"/>
                </a:rPr>
                <a:t>あるべき姿の</a:t>
              </a:r>
              <a:r>
                <a:rPr lang="ja-JP" altLang="en-US" sz="1600" dirty="0" smtClean="0">
                  <a:solidFill>
                    <a:srgbClr val="FFFFFF"/>
                  </a:solidFill>
                  <a:latin typeface="+mn-lt"/>
                  <a:ea typeface="+mn-ea"/>
                </a:rPr>
                <a:t>業務プロセスをひな形としたパッケージ化された情報システム</a:t>
              </a:r>
              <a:endParaRPr kumimoji="1" lang="ja-JP" altLang="en-US" sz="1600" dirty="0">
                <a:solidFill>
                  <a:srgbClr val="FFFFFF"/>
                </a:solidFill>
                <a:latin typeface="+mn-lt"/>
                <a:ea typeface="+mn-ea"/>
              </a:endParaRPr>
            </a:p>
          </p:txBody>
        </p:sp>
        <p:grpSp>
          <p:nvGrpSpPr>
            <p:cNvPr id="16" name="図形グループ 15"/>
            <p:cNvGrpSpPr/>
            <p:nvPr/>
          </p:nvGrpSpPr>
          <p:grpSpPr>
            <a:xfrm>
              <a:off x="4211960" y="2780928"/>
              <a:ext cx="1944216" cy="1872208"/>
              <a:chOff x="4211960" y="2780928"/>
              <a:chExt cx="1944216" cy="1872208"/>
            </a:xfrm>
          </p:grpSpPr>
          <p:sp>
            <p:nvSpPr>
              <p:cNvPr id="14" name="曲折矢印 13"/>
              <p:cNvSpPr/>
              <p:nvPr/>
            </p:nvSpPr>
            <p:spPr bwMode="auto">
              <a:xfrm rot="5400000">
                <a:off x="4247964" y="3176972"/>
                <a:ext cx="1440160" cy="1512168"/>
              </a:xfrm>
              <a:prstGeom prst="bentArrow">
                <a:avLst/>
              </a:prstGeom>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endParaRPr>
              </a:p>
            </p:txBody>
          </p:sp>
          <p:sp>
            <p:nvSpPr>
              <p:cNvPr id="7" name="角丸四角形 6"/>
              <p:cNvSpPr/>
              <p:nvPr/>
            </p:nvSpPr>
            <p:spPr bwMode="auto">
              <a:xfrm>
                <a:off x="4427984" y="2780928"/>
                <a:ext cx="1728192" cy="1368152"/>
              </a:xfrm>
              <a:prstGeom prst="roundRect">
                <a:avLst>
                  <a:gd name="adj" fmla="val 11376"/>
                </a:avLst>
              </a:prstGeom>
              <a:solidFill>
                <a:srgbClr val="FF66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rgbClr val="FFFFFF"/>
                    </a:solidFill>
                    <a:effectLst/>
                  </a:rPr>
                  <a:t>業務分析や業務プロセスの標準化</a:t>
                </a:r>
                <a:r>
                  <a:rPr kumimoji="0" lang="en-US" altLang="ja-JP" sz="1400" b="0" i="0" u="none" strike="noStrike" cap="none" normalizeH="0" dirty="0" smtClean="0">
                    <a:ln>
                      <a:noFill/>
                    </a:ln>
                    <a:solidFill>
                      <a:srgbClr val="FFFFFF"/>
                    </a:solidFill>
                    <a:effectLst/>
                  </a:rPr>
                  <a:t>(BPR/BPM)</a:t>
                </a:r>
                <a:r>
                  <a:rPr kumimoji="0" lang="ja-JP" altLang="en-US" sz="1400" b="0" i="0" u="none" strike="noStrike" cap="none" normalizeH="0" dirty="0" smtClean="0">
                    <a:ln>
                      <a:noFill/>
                    </a:ln>
                    <a:solidFill>
                      <a:srgbClr val="FFFFFF"/>
                    </a:solidFill>
                    <a:effectLst/>
                  </a:rPr>
                  <a:t>に手間やコストがかかり、実現が困難</a:t>
                </a:r>
              </a:p>
            </p:txBody>
          </p:sp>
        </p:grpSp>
      </p:grpSp>
      <p:grpSp>
        <p:nvGrpSpPr>
          <p:cNvPr id="20" name="図形グループ 19"/>
          <p:cNvGrpSpPr/>
          <p:nvPr/>
        </p:nvGrpSpPr>
        <p:grpSpPr>
          <a:xfrm>
            <a:off x="6228184" y="1988840"/>
            <a:ext cx="2232248" cy="2520280"/>
            <a:chOff x="6228184" y="1988840"/>
            <a:chExt cx="2232248" cy="2520280"/>
          </a:xfrm>
        </p:grpSpPr>
        <p:sp>
          <p:nvSpPr>
            <p:cNvPr id="15" name="曲折矢印 14"/>
            <p:cNvSpPr/>
            <p:nvPr/>
          </p:nvSpPr>
          <p:spPr bwMode="auto">
            <a:xfrm flipH="1">
              <a:off x="6228184" y="1988840"/>
              <a:ext cx="1512168" cy="2520280"/>
            </a:xfrm>
            <a:prstGeom prst="bentArrow">
              <a:avLst/>
            </a:prstGeom>
            <a:solidFill>
              <a:srgbClr val="FF6FC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endParaRPr>
            </a:p>
          </p:txBody>
        </p:sp>
        <p:sp>
          <p:nvSpPr>
            <p:cNvPr id="6" name="角丸四角形 5"/>
            <p:cNvSpPr/>
            <p:nvPr/>
          </p:nvSpPr>
          <p:spPr bwMode="auto">
            <a:xfrm>
              <a:off x="6732240" y="2780928"/>
              <a:ext cx="1728192" cy="1368152"/>
            </a:xfrm>
            <a:prstGeom prst="roundRect">
              <a:avLst>
                <a:gd name="adj" fmla="val 11376"/>
              </a:avLst>
            </a:prstGeom>
            <a:solidFill>
              <a:srgbClr val="FF66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rgbClr val="FFFFFF"/>
                  </a:solidFill>
                  <a:effectLst/>
                </a:rPr>
                <a:t>あるべき姿のひな形を使って、</a:t>
              </a:r>
              <a:r>
                <a:rPr kumimoji="0" lang="ja-JP" altLang="en-US" sz="1400" dirty="0" smtClean="0">
                  <a:solidFill>
                    <a:srgbClr val="FFFFFF"/>
                  </a:solidFill>
                </a:rPr>
                <a:t>経営や業務の全体最適化を加速</a:t>
              </a:r>
              <a:endParaRPr kumimoji="0" lang="ja-JP" altLang="en-US" sz="1400" b="0" i="0" u="none" strike="noStrike" cap="none" normalizeH="0" dirty="0" smtClean="0">
                <a:ln>
                  <a:noFill/>
                </a:ln>
                <a:solidFill>
                  <a:srgbClr val="FFFFFF"/>
                </a:solidFill>
                <a:effectLst/>
              </a:endParaRPr>
            </a:p>
          </p:txBody>
        </p:sp>
      </p:grpSp>
    </p:spTree>
    <p:extLst>
      <p:ext uri="{BB962C8B-B14F-4D97-AF65-F5344CB8AC3E}">
        <p14:creationId xmlns:p14="http://schemas.microsoft.com/office/powerpoint/2010/main" val="42034464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ipe(up)">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down)">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ERP</a:t>
            </a:r>
            <a:r>
              <a:rPr lang="ja-JP" altLang="en-US" smtClean="0"/>
              <a:t>パッケージ </a:t>
            </a:r>
            <a:r>
              <a:rPr lang="en-US" altLang="ja-JP" smtClean="0"/>
              <a:t>– </a:t>
            </a:r>
            <a:r>
              <a:rPr lang="ja-JP" altLang="en-US" smtClean="0"/>
              <a:t>海外と日本の違い</a:t>
            </a:r>
            <a:endParaRPr lang="ja-JP" altLang="en-US"/>
          </a:p>
        </p:txBody>
      </p:sp>
      <p:sp>
        <p:nvSpPr>
          <p:cNvPr id="3" name="コンテンツ プレースホルダー 2"/>
          <p:cNvSpPr>
            <a:spLocks noGrp="1"/>
          </p:cNvSpPr>
          <p:nvPr>
            <p:ph idx="1"/>
          </p:nvPr>
        </p:nvSpPr>
        <p:spPr>
          <a:xfrm>
            <a:off x="457200" y="1014045"/>
            <a:ext cx="8229600" cy="5149190"/>
          </a:xfrm>
        </p:spPr>
        <p:txBody>
          <a:bodyPr>
            <a:noAutofit/>
          </a:bodyPr>
          <a:lstStyle/>
          <a:p>
            <a:r>
              <a:rPr lang="ja-JP" altLang="en-US" sz="2400" dirty="0" smtClean="0"/>
              <a:t>欧米の</a:t>
            </a:r>
            <a:r>
              <a:rPr lang="en-US" altLang="ja-JP" sz="2400" dirty="0" smtClean="0"/>
              <a:t>ERP</a:t>
            </a:r>
            <a:r>
              <a:rPr lang="ja-JP" altLang="en-US" sz="2400" dirty="0" smtClean="0"/>
              <a:t>パッケージの狙い</a:t>
            </a:r>
            <a:endParaRPr lang="en-US" altLang="ja-JP" sz="2400" dirty="0" smtClean="0"/>
          </a:p>
          <a:p>
            <a:pPr lvl="1"/>
            <a:r>
              <a:rPr lang="ja-JP" altLang="en-US" sz="2000" dirty="0" smtClean="0"/>
              <a:t>個別企業の</a:t>
            </a:r>
            <a:r>
              <a:rPr lang="en-US" altLang="ja-JP" sz="2000" dirty="0" smtClean="0"/>
              <a:t>BPM/BPR</a:t>
            </a:r>
            <a:r>
              <a:rPr lang="ja-JP" altLang="en-US" sz="2000" dirty="0" smtClean="0"/>
              <a:t>を行ってシステム化するのでは無く、パッケージにあらかじめ標準的な業務フローをテンプレート化して実装</a:t>
            </a:r>
            <a:endParaRPr lang="en-US" altLang="ja-JP" sz="2000" dirty="0" smtClean="0"/>
          </a:p>
          <a:p>
            <a:pPr lvl="1"/>
            <a:r>
              <a:rPr lang="ja-JP" altLang="en-US" sz="2000" dirty="0" smtClean="0"/>
              <a:t>企業はこのテンプレートに合わせるだけで効率的なビジネスプロセスを取込むことができる</a:t>
            </a:r>
            <a:endParaRPr lang="en-US" altLang="ja-JP" sz="2000" dirty="0" smtClean="0"/>
          </a:p>
          <a:p>
            <a:pPr lvl="1"/>
            <a:r>
              <a:rPr lang="ja-JP" altLang="en-US" sz="2000" dirty="0" smtClean="0"/>
              <a:t>パッケージ化による低コスト化</a:t>
            </a:r>
            <a:endParaRPr lang="en-US" altLang="ja-JP" sz="2000" dirty="0" smtClean="0"/>
          </a:p>
          <a:p>
            <a:r>
              <a:rPr lang="ja-JP" altLang="en-US" sz="2400" dirty="0" smtClean="0"/>
              <a:t>日本の</a:t>
            </a:r>
            <a:r>
              <a:rPr lang="en-US" altLang="ja-JP" sz="2400" dirty="0" smtClean="0"/>
              <a:t>ERP</a:t>
            </a:r>
            <a:r>
              <a:rPr lang="ja-JP" altLang="en-US" sz="2400" dirty="0"/>
              <a:t>パッケージ</a:t>
            </a:r>
            <a:endParaRPr lang="en-US" altLang="ja-JP" sz="2400" dirty="0" smtClean="0"/>
          </a:p>
          <a:p>
            <a:pPr lvl="1"/>
            <a:r>
              <a:rPr lang="ja-JP" altLang="en-US" sz="2000" dirty="0" smtClean="0"/>
              <a:t>会計パッケージをベースに機能拡張して</a:t>
            </a:r>
            <a:r>
              <a:rPr lang="ja-JP" altLang="en-US" sz="2000" dirty="0"/>
              <a:t>いること</a:t>
            </a:r>
            <a:r>
              <a:rPr lang="ja-JP" altLang="en-US" sz="2000" dirty="0" smtClean="0"/>
              <a:t>が多い</a:t>
            </a:r>
            <a:endParaRPr lang="en-US" altLang="ja-JP" sz="2000" dirty="0" smtClean="0"/>
          </a:p>
          <a:p>
            <a:pPr lvl="2"/>
            <a:r>
              <a:rPr lang="ja-JP" altLang="en-US" sz="1800" dirty="0"/>
              <a:t>データの一元化など</a:t>
            </a:r>
            <a:r>
              <a:rPr lang="ja-JP" altLang="en-US" sz="1800" dirty="0" smtClean="0"/>
              <a:t>ができていない場合もある</a:t>
            </a:r>
            <a:endParaRPr lang="en-US" altLang="ja-JP" sz="1800" dirty="0" smtClean="0"/>
          </a:p>
          <a:p>
            <a:pPr lvl="1"/>
            <a:r>
              <a:rPr lang="ja-JP" altLang="en-US" sz="2000" dirty="0" smtClean="0"/>
              <a:t>現場最適</a:t>
            </a:r>
            <a:r>
              <a:rPr lang="en-US" altLang="ja-JP" sz="2000" dirty="0" smtClean="0"/>
              <a:t>/</a:t>
            </a:r>
            <a:r>
              <a:rPr lang="ja-JP" altLang="en-US" sz="2000" dirty="0" smtClean="0"/>
              <a:t>カスタマイズ前提</a:t>
            </a:r>
            <a:endParaRPr lang="en-US" altLang="ja-JP" sz="2000" dirty="0" smtClean="0"/>
          </a:p>
          <a:p>
            <a:pPr lvl="2"/>
            <a:r>
              <a:rPr lang="ja-JP" altLang="en-US" sz="1800" dirty="0" smtClean="0"/>
              <a:t>導入に当たって大量のカスタマイズが行われる場合が多い</a:t>
            </a:r>
            <a:endParaRPr lang="en-US" altLang="ja-JP" sz="1800" dirty="0" smtClean="0"/>
          </a:p>
          <a:p>
            <a:pPr lvl="2"/>
            <a:r>
              <a:rPr lang="ja-JP" altLang="en-US" sz="1800" dirty="0" smtClean="0"/>
              <a:t>現場力の強さ、取引先へのきめ細かな対応</a:t>
            </a:r>
            <a:endParaRPr lang="en-US" altLang="ja-JP" sz="1800" dirty="0" smtClean="0"/>
          </a:p>
          <a:p>
            <a:pPr lvl="1"/>
            <a:r>
              <a:rPr lang="ja-JP" altLang="en-US" sz="2000" dirty="0" smtClean="0"/>
              <a:t>カスタマイズが多いと、導入コスト</a:t>
            </a:r>
            <a:r>
              <a:rPr lang="ja-JP" altLang="en-US" sz="2000" dirty="0"/>
              <a:t>が</a:t>
            </a:r>
            <a:r>
              <a:rPr lang="ja-JP" altLang="en-US" sz="2000" dirty="0" smtClean="0"/>
              <a:t>高額になる傾向がある</a:t>
            </a:r>
            <a:endParaRPr lang="en-US" altLang="ja-JP" sz="2000" dirty="0" smtClean="0"/>
          </a:p>
        </p:txBody>
      </p:sp>
    </p:spTree>
    <p:extLst>
      <p:ext uri="{BB962C8B-B14F-4D97-AF65-F5344CB8AC3E}">
        <p14:creationId xmlns:p14="http://schemas.microsoft.com/office/powerpoint/2010/main" val="105276194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a:solidFill>
                  <a:schemeClr val="bg1"/>
                </a:solidFill>
                <a:latin typeface="Arial Black" panose="020B0A04020102020204" pitchFamily="34" charset="0"/>
                <a:ea typeface="HGP創英角ｺﾞｼｯｸUB" pitchFamily="50" charset="-128"/>
                <a:cs typeface="Arial" pitchFamily="34" charset="0"/>
              </a:rPr>
              <a:t>その他のシステム統合</a:t>
            </a:r>
            <a:br>
              <a:rPr lang="ja-JP" altLang="en-US" sz="2400" dirty="0">
                <a:solidFill>
                  <a:schemeClr val="bg1"/>
                </a:solidFill>
                <a:latin typeface="Arial Black" panose="020B0A04020102020204" pitchFamily="34" charset="0"/>
                <a:ea typeface="HGP創英角ｺﾞｼｯｸUB" pitchFamily="50" charset="-128"/>
                <a:cs typeface="Arial" pitchFamily="34" charset="0"/>
              </a:rPr>
            </a:br>
            <a:r>
              <a:rPr lang="en-US" altLang="ja-JP" sz="2400" dirty="0">
                <a:solidFill>
                  <a:schemeClr val="bg1"/>
                </a:solidFill>
                <a:latin typeface="Arial Black" panose="020B0A04020102020204" pitchFamily="34" charset="0"/>
                <a:ea typeface="HGP創英角ｺﾞｼｯｸUB" pitchFamily="50" charset="-128"/>
                <a:cs typeface="Arial" pitchFamily="34" charset="0"/>
              </a:rPr>
              <a:t>EIA/MDM</a:t>
            </a:r>
            <a:endParaRPr lang="ja-JP" altLang="en-US" sz="2400" dirty="0">
              <a:solidFill>
                <a:schemeClr val="bg1"/>
              </a:solidFill>
              <a:latin typeface="Arial Black" panose="020B0A04020102020204" pitchFamily="34" charset="0"/>
              <a:ea typeface="HGP創英角ｺﾞｼｯｸUB" pitchFamily="50" charset="-128"/>
              <a:cs typeface="Arial" pitchFamily="34" charset="0"/>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1679084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既存システム</a:t>
            </a:r>
            <a:r>
              <a:rPr lang="ja-JP" altLang="en-US" smtClean="0"/>
              <a:t>を繋ぐ</a:t>
            </a:r>
            <a:r>
              <a:rPr lang="en-US" altLang="ja-JP" smtClean="0"/>
              <a:t>EAI</a:t>
            </a:r>
            <a:endParaRPr lang="ja-JP" altLang="en-US"/>
          </a:p>
        </p:txBody>
      </p:sp>
      <p:sp>
        <p:nvSpPr>
          <p:cNvPr id="12" name="角丸四角形 11"/>
          <p:cNvSpPr/>
          <p:nvPr/>
        </p:nvSpPr>
        <p:spPr bwMode="auto">
          <a:xfrm>
            <a:off x="251520" y="3357563"/>
            <a:ext cx="3888432" cy="864096"/>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既存システムを相互接続して統合</a:t>
            </a:r>
          </a:p>
        </p:txBody>
      </p:sp>
      <p:sp>
        <p:nvSpPr>
          <p:cNvPr id="16" name="角丸四角形 15"/>
          <p:cNvSpPr/>
          <p:nvPr/>
        </p:nvSpPr>
        <p:spPr bwMode="auto">
          <a:xfrm>
            <a:off x="251520" y="4941168"/>
            <a:ext cx="3888432" cy="1512168"/>
          </a:xfrm>
          <a:prstGeom prst="roundRect">
            <a:avLst>
              <a:gd name="adj" fmla="val 0"/>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altLang="ja-JP" sz="2000" dirty="0" smtClean="0">
                <a:solidFill>
                  <a:schemeClr val="bg1"/>
                </a:solidFill>
                <a:latin typeface="+mn-lt"/>
                <a:ea typeface="+mn-ea"/>
              </a:rPr>
              <a:t>EAI (1990</a:t>
            </a:r>
            <a:r>
              <a:rPr lang="ja-JP" altLang="en-US" sz="2000" dirty="0" smtClean="0">
                <a:solidFill>
                  <a:schemeClr val="bg1"/>
                </a:solidFill>
                <a:latin typeface="+mn-lt"/>
                <a:ea typeface="+mn-ea"/>
              </a:rPr>
              <a:t>年代末</a:t>
            </a:r>
            <a:r>
              <a:rPr lang="en-US" altLang="ja-JP" sz="2000" dirty="0" smtClean="0">
                <a:solidFill>
                  <a:schemeClr val="bg1"/>
                </a:solidFill>
                <a:latin typeface="+mn-lt"/>
                <a:ea typeface="+mn-ea"/>
              </a:rPr>
              <a:t>)</a:t>
            </a:r>
          </a:p>
          <a:p>
            <a:pPr lvl="1" indent="-7938"/>
            <a:r>
              <a:rPr lang="ja-JP" altLang="en-US" sz="1600" dirty="0" smtClean="0">
                <a:solidFill>
                  <a:schemeClr val="bg1"/>
                </a:solidFill>
                <a:latin typeface="+mn-lt"/>
                <a:ea typeface="+mn-ea"/>
              </a:rPr>
              <a:t>ばらばらに開発された業務システムをプロトコル変換などで統合</a:t>
            </a:r>
            <a:endParaRPr lang="en-US" altLang="ja-JP" sz="1600" dirty="0" smtClean="0">
              <a:solidFill>
                <a:schemeClr val="bg1"/>
              </a:solidFill>
              <a:latin typeface="+mn-lt"/>
              <a:ea typeface="+mn-ea"/>
            </a:endParaRPr>
          </a:p>
        </p:txBody>
      </p:sp>
      <p:sp>
        <p:nvSpPr>
          <p:cNvPr id="8" name="下矢印 7"/>
          <p:cNvSpPr/>
          <p:nvPr/>
        </p:nvSpPr>
        <p:spPr bwMode="auto">
          <a:xfrm>
            <a:off x="1727684" y="4365104"/>
            <a:ext cx="936104" cy="432048"/>
          </a:xfrm>
          <a:prstGeom prst="down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chemeClr val="bg1"/>
              </a:solidFill>
              <a:effectLst/>
              <a:latin typeface="+mn-lt"/>
              <a:ea typeface="+mn-ea"/>
            </a:endParaRPr>
          </a:p>
        </p:txBody>
      </p:sp>
      <p:sp>
        <p:nvSpPr>
          <p:cNvPr id="9" name="角丸四角形 8"/>
          <p:cNvSpPr/>
          <p:nvPr/>
        </p:nvSpPr>
        <p:spPr bwMode="auto">
          <a:xfrm>
            <a:off x="251520" y="1000310"/>
            <a:ext cx="3888432" cy="2284674"/>
          </a:xfrm>
          <a:prstGeom prst="roundRect">
            <a:avLst>
              <a:gd name="adj" fmla="val 275"/>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ja-JP" altLang="en-US" sz="2000" dirty="0" smtClean="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個別</a:t>
            </a:r>
            <a:r>
              <a:rPr lang="ja-JP" altLang="en-US" sz="1400" dirty="0">
                <a:solidFill>
                  <a:schemeClr val="bg1"/>
                </a:solidFill>
                <a:latin typeface="+mn-lt"/>
                <a:ea typeface="+mn-ea"/>
              </a:rPr>
              <a:t>に</a:t>
            </a:r>
            <a:r>
              <a:rPr lang="ja-JP" altLang="en-US" sz="1400" dirty="0" smtClean="0">
                <a:solidFill>
                  <a:schemeClr val="bg1"/>
                </a:solidFill>
                <a:latin typeface="+mn-lt"/>
                <a:ea typeface="+mn-ea"/>
              </a:rPr>
              <a:t>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現場</a:t>
            </a:r>
            <a:r>
              <a:rPr lang="ja-JP" altLang="en-US" sz="1400" dirty="0">
                <a:solidFill>
                  <a:schemeClr val="bg1"/>
                </a:solidFill>
                <a:latin typeface="+mn-lt"/>
                <a:ea typeface="+mn-ea"/>
              </a:rPr>
              <a:t>の仕事をそのまま</a:t>
            </a:r>
            <a:r>
              <a:rPr lang="ja-JP" altLang="en-US" sz="1400" dirty="0" smtClean="0">
                <a:solidFill>
                  <a:schemeClr val="bg1"/>
                </a:solidFill>
                <a:latin typeface="+mn-lt"/>
                <a:ea typeface="+mn-ea"/>
              </a:rPr>
              <a:t>システム化</a:t>
            </a:r>
            <a:endParaRPr lang="en-US" altLang="ja-JP" sz="14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a:t>
            </a:r>
            <a:r>
              <a:rPr lang="ja-JP" altLang="en-US" sz="1400" dirty="0">
                <a:solidFill>
                  <a:schemeClr val="bg1"/>
                </a:solidFill>
                <a:latin typeface="+mn-lt"/>
                <a:ea typeface="+mn-ea"/>
              </a:rPr>
              <a:t>その時点」</a:t>
            </a:r>
            <a:r>
              <a:rPr lang="ja-JP" altLang="en-US" sz="1400" dirty="0" smtClean="0">
                <a:solidFill>
                  <a:schemeClr val="bg1"/>
                </a:solidFill>
                <a:latin typeface="+mn-lt"/>
                <a:ea typeface="+mn-ea"/>
              </a:rPr>
              <a:t>での技術</a:t>
            </a:r>
            <a:r>
              <a:rPr lang="ja-JP" altLang="en-US" sz="1400" dirty="0">
                <a:solidFill>
                  <a:schemeClr val="bg1"/>
                </a:solidFill>
                <a:latin typeface="+mn-lt"/>
                <a:ea typeface="+mn-ea"/>
              </a:rPr>
              <a:t>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他</a:t>
            </a:r>
            <a:r>
              <a:rPr lang="ja-JP" altLang="en-US" sz="1400" dirty="0">
                <a:solidFill>
                  <a:schemeClr val="bg1"/>
                </a:solidFill>
                <a:latin typeface="+mn-lt"/>
                <a:ea typeface="+mn-ea"/>
              </a:rPr>
              <a:t>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全社的</a:t>
            </a:r>
            <a:r>
              <a:rPr lang="ja-JP" altLang="en-US" sz="1400" dirty="0">
                <a:solidFill>
                  <a:schemeClr val="bg1"/>
                </a:solidFill>
                <a:latin typeface="+mn-lt"/>
                <a:ea typeface="+mn-ea"/>
              </a:rPr>
              <a:t>最適化という視点はない</a:t>
            </a:r>
            <a:endParaRPr lang="en-US" altLang="ja-JP" sz="1400" dirty="0">
              <a:solidFill>
                <a:schemeClr val="bg1"/>
              </a:solidFill>
              <a:latin typeface="+mn-lt"/>
              <a:ea typeface="+mn-ea"/>
            </a:endParaRPr>
          </a:p>
        </p:txBody>
      </p:sp>
      <p:sp>
        <p:nvSpPr>
          <p:cNvPr id="10" name="角丸四角形 9"/>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a:t>
            </a:r>
            <a:r>
              <a:rPr lang="ja-JP" altLang="en-US" sz="2000" dirty="0" smtClean="0">
                <a:solidFill>
                  <a:schemeClr val="bg1"/>
                </a:solidFill>
                <a:latin typeface="+mn-lt"/>
                <a:ea typeface="+mn-ea"/>
              </a:rPr>
              <a:t>最適化手法</a:t>
            </a:r>
            <a:endParaRPr lang="en-US" altLang="ja-JP" sz="2000" dirty="0">
              <a:solidFill>
                <a:schemeClr val="bg1"/>
              </a:solidFill>
              <a:latin typeface="+mn-lt"/>
              <a:ea typeface="+mn-ea"/>
            </a:endParaRPr>
          </a:p>
          <a:p>
            <a:pPr marL="366713" lvl="1" indent="-188913"/>
            <a:endParaRPr lang="en-US" altLang="ja-JP" sz="2000" dirty="0" smtClean="0">
              <a:solidFill>
                <a:schemeClr val="bg1"/>
              </a:solidFill>
              <a:latin typeface="+mn-lt"/>
              <a:ea typeface="+mn-ea"/>
            </a:endParaRPr>
          </a:p>
          <a:p>
            <a:pPr marL="366713" lvl="1" indent="-188913"/>
            <a:r>
              <a:rPr lang="en-US" altLang="ja-JP" sz="2000" dirty="0" smtClean="0">
                <a:solidFill>
                  <a:schemeClr val="bg1"/>
                </a:solidFill>
                <a:latin typeface="+mn-lt"/>
                <a:ea typeface="+mn-ea"/>
              </a:rPr>
              <a:t>EA </a:t>
            </a:r>
            <a:r>
              <a:rPr lang="en-US" altLang="ja-JP" sz="1400" dirty="0" smtClean="0">
                <a:solidFill>
                  <a:schemeClr val="bg1"/>
                </a:solidFill>
                <a:latin typeface="+mn-lt"/>
                <a:ea typeface="+mn-ea"/>
              </a:rPr>
              <a:t>Enterprise Architecture</a:t>
            </a:r>
          </a:p>
          <a:p>
            <a:pPr marL="366713" lvl="1" indent="-188913"/>
            <a:endParaRPr lang="en-US" altLang="ja-JP" sz="1400" dirty="0">
              <a:solidFill>
                <a:schemeClr val="bg1"/>
              </a:solidFill>
              <a:latin typeface="+mn-lt"/>
              <a:ea typeface="+mn-ea"/>
            </a:endParaRPr>
          </a:p>
          <a:p>
            <a:pPr marL="366713" lvl="1" indent="-188913"/>
            <a:r>
              <a:rPr lang="en-US" altLang="ja-JP" sz="2000" dirty="0" smtClean="0">
                <a:solidFill>
                  <a:schemeClr val="bg1"/>
                </a:solidFill>
                <a:latin typeface="+mn-lt"/>
                <a:ea typeface="+mn-ea"/>
              </a:rPr>
              <a:t>BPR</a:t>
            </a:r>
            <a:r>
              <a:rPr lang="en-US" altLang="ja-JP" sz="1400" dirty="0" smtClean="0">
                <a:solidFill>
                  <a:schemeClr val="bg1"/>
                </a:solidFill>
                <a:latin typeface="+mn-lt"/>
                <a:ea typeface="+mn-ea"/>
              </a:rPr>
              <a:t> Business </a:t>
            </a:r>
            <a:r>
              <a:rPr lang="en-US" altLang="ja-JP" sz="1400" dirty="0">
                <a:solidFill>
                  <a:schemeClr val="bg1"/>
                </a:solidFill>
                <a:latin typeface="+mn-lt"/>
                <a:ea typeface="+mn-ea"/>
              </a:rPr>
              <a:t>Process Re-</a:t>
            </a:r>
            <a:r>
              <a:rPr lang="en-US" altLang="ja-JP" sz="1400" dirty="0" smtClean="0">
                <a:solidFill>
                  <a:schemeClr val="bg1"/>
                </a:solidFill>
                <a:latin typeface="+mn-lt"/>
                <a:ea typeface="+mn-ea"/>
              </a:rPr>
              <a:t>engineering</a:t>
            </a:r>
          </a:p>
          <a:p>
            <a:pPr marL="366713" lvl="1" indent="-188913"/>
            <a:endParaRPr lang="en-US" altLang="ja-JP" sz="1400" dirty="0">
              <a:solidFill>
                <a:schemeClr val="bg1"/>
              </a:solidFill>
              <a:latin typeface="+mn-lt"/>
              <a:ea typeface="+mn-ea"/>
            </a:endParaRPr>
          </a:p>
          <a:p>
            <a:pPr marL="366713" lvl="1" indent="-188913"/>
            <a:r>
              <a:rPr lang="en-US" altLang="ja-JP" sz="2000" dirty="0" smtClean="0">
                <a:solidFill>
                  <a:schemeClr val="bg1"/>
                </a:solidFill>
                <a:latin typeface="+mn-lt"/>
                <a:ea typeface="+mn-ea"/>
              </a:rPr>
              <a:t>ERP </a:t>
            </a:r>
            <a:r>
              <a:rPr lang="en-US" altLang="ja-JP" sz="1400" dirty="0" smtClean="0">
                <a:solidFill>
                  <a:schemeClr val="bg1"/>
                </a:solidFill>
                <a:latin typeface="+mn-lt"/>
                <a:ea typeface="+mn-ea"/>
              </a:rPr>
              <a:t>Enterprise Resource Planning</a:t>
            </a:r>
          </a:p>
        </p:txBody>
      </p:sp>
      <p:sp>
        <p:nvSpPr>
          <p:cNvPr id="11" name="右矢印 10"/>
          <p:cNvSpPr/>
          <p:nvPr/>
        </p:nvSpPr>
        <p:spPr bwMode="auto">
          <a:xfrm>
            <a:off x="4211960" y="1278551"/>
            <a:ext cx="648072" cy="1728192"/>
          </a:xfrm>
          <a:prstGeom prst="right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grpSp>
        <p:nvGrpSpPr>
          <p:cNvPr id="4" name="グループ化 3"/>
          <p:cNvGrpSpPr/>
          <p:nvPr/>
        </p:nvGrpSpPr>
        <p:grpSpPr>
          <a:xfrm>
            <a:off x="6012160" y="3573016"/>
            <a:ext cx="2264261" cy="2903949"/>
            <a:chOff x="6012160" y="3573016"/>
            <a:chExt cx="2264261" cy="2903949"/>
          </a:xfrm>
        </p:grpSpPr>
        <p:grpSp>
          <p:nvGrpSpPr>
            <p:cNvPr id="2" name="図形グループ 1"/>
            <p:cNvGrpSpPr/>
            <p:nvPr/>
          </p:nvGrpSpPr>
          <p:grpSpPr>
            <a:xfrm>
              <a:off x="6012160" y="3573016"/>
              <a:ext cx="2264261" cy="2903949"/>
              <a:chOff x="723563" y="1228016"/>
              <a:chExt cx="3810072" cy="4744893"/>
            </a:xfrm>
          </p:grpSpPr>
          <p:cxnSp>
            <p:nvCxnSpPr>
              <p:cNvPr id="41" name="直線コネクタ 40"/>
              <p:cNvCxnSpPr/>
              <p:nvPr/>
            </p:nvCxnSpPr>
            <p:spPr bwMode="auto">
              <a:xfrm>
                <a:off x="1350417" y="1552052"/>
                <a:ext cx="1910564" cy="107789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2" name="直線コネクタ 41"/>
              <p:cNvCxnSpPr/>
              <p:nvPr/>
            </p:nvCxnSpPr>
            <p:spPr bwMode="auto">
              <a:xfrm flipH="1" flipV="1">
                <a:off x="2936945" y="1710284"/>
                <a:ext cx="324036" cy="91965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3" name="直線コネクタ 42"/>
              <p:cNvCxnSpPr/>
              <p:nvPr/>
            </p:nvCxnSpPr>
            <p:spPr bwMode="auto">
              <a:xfrm flipH="1">
                <a:off x="2131653" y="2629943"/>
                <a:ext cx="1119427" cy="178311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4" name="直線コネクタ 43"/>
              <p:cNvCxnSpPr/>
              <p:nvPr/>
            </p:nvCxnSpPr>
            <p:spPr bwMode="auto">
              <a:xfrm flipV="1">
                <a:off x="1979253" y="2629943"/>
                <a:ext cx="1281728" cy="71685"/>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5" name="直線コネクタ 44"/>
              <p:cNvCxnSpPr/>
              <p:nvPr/>
            </p:nvCxnSpPr>
            <p:spPr bwMode="auto">
              <a:xfrm flipH="1">
                <a:off x="2131653" y="3692972"/>
                <a:ext cx="1129328" cy="72008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6" name="直線コネクタ 45"/>
              <p:cNvCxnSpPr/>
              <p:nvPr/>
            </p:nvCxnSpPr>
            <p:spPr bwMode="auto">
              <a:xfrm flipH="1" flipV="1">
                <a:off x="1152478" y="3651070"/>
                <a:ext cx="979175" cy="761982"/>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7" name="直線コネクタ 46"/>
              <p:cNvCxnSpPr/>
              <p:nvPr/>
            </p:nvCxnSpPr>
            <p:spPr bwMode="auto">
              <a:xfrm flipH="1">
                <a:off x="1047599" y="4413052"/>
                <a:ext cx="1084054" cy="12028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8" name="直線コネクタ 47"/>
              <p:cNvCxnSpPr/>
              <p:nvPr/>
            </p:nvCxnSpPr>
            <p:spPr bwMode="auto">
              <a:xfrm flipH="1">
                <a:off x="1476515" y="4413052"/>
                <a:ext cx="655138" cy="123582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9" name="直線コネクタ 48"/>
              <p:cNvCxnSpPr/>
              <p:nvPr/>
            </p:nvCxnSpPr>
            <p:spPr bwMode="auto">
              <a:xfrm flipH="1" flipV="1">
                <a:off x="2131653" y="4413053"/>
                <a:ext cx="1295928" cy="587748"/>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sp>
            <p:nvSpPr>
              <p:cNvPr id="50" name="円/楕円 49"/>
              <p:cNvSpPr/>
              <p:nvPr/>
            </p:nvSpPr>
            <p:spPr bwMode="auto">
              <a:xfrm>
                <a:off x="853520" y="3327034"/>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1" name="円/楕円 50"/>
              <p:cNvSpPr/>
              <p:nvPr/>
            </p:nvSpPr>
            <p:spPr bwMode="auto">
              <a:xfrm>
                <a:off x="1655217" y="2377592"/>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2" name="円/楕円 51"/>
              <p:cNvSpPr/>
              <p:nvPr/>
            </p:nvSpPr>
            <p:spPr bwMode="auto">
              <a:xfrm>
                <a:off x="2936945" y="2305907"/>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3" name="円/楕円 52"/>
              <p:cNvSpPr/>
              <p:nvPr/>
            </p:nvSpPr>
            <p:spPr bwMode="auto">
              <a:xfrm>
                <a:off x="1807617" y="4089016"/>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4" name="円/楕円 53"/>
              <p:cNvSpPr/>
              <p:nvPr/>
            </p:nvSpPr>
            <p:spPr bwMode="auto">
              <a:xfrm>
                <a:off x="1152478" y="5324837"/>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5" name="円/楕円 54"/>
              <p:cNvSpPr/>
              <p:nvPr/>
            </p:nvSpPr>
            <p:spPr bwMode="auto">
              <a:xfrm>
                <a:off x="723563" y="420930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6" name="円/楕円 55"/>
              <p:cNvSpPr/>
              <p:nvPr/>
            </p:nvSpPr>
            <p:spPr bwMode="auto">
              <a:xfrm>
                <a:off x="3885563" y="187608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7" name="円/楕円 56"/>
              <p:cNvSpPr/>
              <p:nvPr/>
            </p:nvSpPr>
            <p:spPr bwMode="auto">
              <a:xfrm>
                <a:off x="3103545" y="467676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8" name="円/楕円 57"/>
              <p:cNvSpPr/>
              <p:nvPr/>
            </p:nvSpPr>
            <p:spPr bwMode="auto">
              <a:xfrm>
                <a:off x="2936945" y="336893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9" name="円/楕円 58"/>
              <p:cNvSpPr/>
              <p:nvPr/>
            </p:nvSpPr>
            <p:spPr bwMode="auto">
              <a:xfrm>
                <a:off x="2612909" y="138624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60" name="円/楕円 59"/>
              <p:cNvSpPr/>
              <p:nvPr/>
            </p:nvSpPr>
            <p:spPr bwMode="auto">
              <a:xfrm>
                <a:off x="1026381" y="122801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61" name="テキスト ボックス 60"/>
              <p:cNvSpPr txBox="1"/>
              <p:nvPr/>
            </p:nvSpPr>
            <p:spPr>
              <a:xfrm>
                <a:off x="2999514" y="2435426"/>
                <a:ext cx="566989" cy="352024"/>
              </a:xfrm>
              <a:prstGeom prst="rect">
                <a:avLst/>
              </a:prstGeom>
              <a:noFill/>
              <a:effectLst/>
            </p:spPr>
            <p:txBody>
              <a:bodyPr wrap="none" rtlCol="0">
                <a:spAutoFit/>
              </a:bodyPr>
              <a:lstStyle/>
              <a:p>
                <a:r>
                  <a:rPr kumimoji="1" lang="en-US" altLang="ja-JP" sz="800" dirty="0" smtClean="0">
                    <a:solidFill>
                      <a:schemeClr val="bg1"/>
                    </a:solidFill>
                    <a:latin typeface="+mn-lt"/>
                    <a:ea typeface="+mn-ea"/>
                  </a:rPr>
                  <a:t>EAI</a:t>
                </a:r>
                <a:endParaRPr kumimoji="1" lang="ja-JP" altLang="en-US" sz="800" dirty="0">
                  <a:solidFill>
                    <a:schemeClr val="bg1"/>
                  </a:solidFill>
                  <a:latin typeface="+mn-lt"/>
                  <a:ea typeface="+mn-ea"/>
                </a:endParaRPr>
              </a:p>
            </p:txBody>
          </p:sp>
          <p:sp>
            <p:nvSpPr>
              <p:cNvPr id="62" name="テキスト ボックス 61"/>
              <p:cNvSpPr txBox="1"/>
              <p:nvPr/>
            </p:nvSpPr>
            <p:spPr>
              <a:xfrm>
                <a:off x="1848906" y="4228387"/>
                <a:ext cx="566989" cy="352024"/>
              </a:xfrm>
              <a:prstGeom prst="rect">
                <a:avLst/>
              </a:prstGeom>
              <a:noFill/>
              <a:effectLst/>
            </p:spPr>
            <p:txBody>
              <a:bodyPr wrap="none" rtlCol="0">
                <a:spAutoFit/>
              </a:bodyPr>
              <a:lstStyle/>
              <a:p>
                <a:r>
                  <a:rPr kumimoji="1" lang="en-US" altLang="ja-JP" sz="800" dirty="0" smtClean="0">
                    <a:solidFill>
                      <a:schemeClr val="bg1"/>
                    </a:solidFill>
                    <a:latin typeface="+mn-lt"/>
                    <a:ea typeface="+mn-ea"/>
                  </a:rPr>
                  <a:t>EAI</a:t>
                </a:r>
                <a:endParaRPr kumimoji="1" lang="ja-JP" altLang="en-US" sz="800" dirty="0">
                  <a:solidFill>
                    <a:schemeClr val="bg1"/>
                  </a:solidFill>
                  <a:latin typeface="+mn-lt"/>
                  <a:ea typeface="+mn-ea"/>
                </a:endParaRPr>
              </a:p>
            </p:txBody>
          </p:sp>
        </p:grpSp>
        <p:cxnSp>
          <p:nvCxnSpPr>
            <p:cNvPr id="63" name="直線コネクタ 62"/>
            <p:cNvCxnSpPr>
              <a:stCxn id="61" idx="3"/>
            </p:cNvCxnSpPr>
            <p:nvPr/>
          </p:nvCxnSpPr>
          <p:spPr bwMode="auto">
            <a:xfrm flipV="1">
              <a:off x="7701671" y="4293098"/>
              <a:ext cx="267219" cy="126594"/>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grpSp>
    </p:spTree>
    <p:extLst>
      <p:ext uri="{BB962C8B-B14F-4D97-AF65-F5344CB8AC3E}">
        <p14:creationId xmlns:p14="http://schemas.microsoft.com/office/powerpoint/2010/main" val="11458240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043608" y="2276872"/>
            <a:ext cx="6314132" cy="2884884"/>
            <a:chOff x="1043608" y="2276872"/>
            <a:chExt cx="6314132" cy="2884884"/>
          </a:xfrm>
        </p:grpSpPr>
        <p:sp>
          <p:nvSpPr>
            <p:cNvPr id="58" name="フローチャート : 磁気ディスク 124"/>
            <p:cNvSpPr/>
            <p:nvPr/>
          </p:nvSpPr>
          <p:spPr bwMode="auto">
            <a:xfrm>
              <a:off x="4932040" y="3068960"/>
              <a:ext cx="2425700" cy="1143000"/>
            </a:xfrm>
            <a:prstGeom prst="flowChartMagneticDisk">
              <a:avLst/>
            </a:prstGeom>
            <a:solidFill>
              <a:schemeClr val="accent4"/>
            </a:solidFill>
            <a:ln w="25400">
              <a:headEnd type="none" w="med" len="med"/>
              <a:tailEnd type="none" w="med" len="med"/>
            </a:ln>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統合</a:t>
              </a:r>
              <a:r>
                <a:rPr kumimoji="0" lang="ja-JP" altLang="en-US" sz="1600" dirty="0">
                  <a:solidFill>
                    <a:schemeClr val="bg1"/>
                  </a:solidFill>
                </a:rPr>
                <a:t>データベース</a:t>
              </a:r>
              <a:endParaRPr kumimoji="0" lang="ja-JP" altLang="en-US" sz="1600" b="0" i="0" u="none" strike="noStrike" cap="none" normalizeH="0" baseline="0" dirty="0" smtClean="0">
                <a:ln>
                  <a:noFill/>
                </a:ln>
                <a:solidFill>
                  <a:schemeClr val="bg1"/>
                </a:solidFill>
                <a:effectLst/>
              </a:endParaRPr>
            </a:p>
          </p:txBody>
        </p:sp>
        <p:cxnSp>
          <p:nvCxnSpPr>
            <p:cNvPr id="6" name="カギ線コネクタ 5"/>
            <p:cNvCxnSpPr/>
            <p:nvPr/>
          </p:nvCxnSpPr>
          <p:spPr bwMode="auto">
            <a:xfrm flipV="1">
              <a:off x="1043608" y="4221088"/>
              <a:ext cx="5077544" cy="940668"/>
            </a:xfrm>
            <a:prstGeom prst="bentConnector2">
              <a:avLst/>
            </a:prstGeom>
            <a:solidFill>
              <a:schemeClr val="bg1"/>
            </a:solidFill>
            <a:ln w="38100" cap="flat" cmpd="sng" algn="ctr">
              <a:solidFill>
                <a:srgbClr val="4168A7"/>
              </a:solidFill>
              <a:prstDash val="solid"/>
              <a:round/>
              <a:headEnd type="none" w="med" len="med"/>
              <a:tailEnd type="arrow"/>
            </a:ln>
            <a:effectLst/>
          </p:spPr>
        </p:cxnSp>
        <p:cxnSp>
          <p:nvCxnSpPr>
            <p:cNvPr id="3" name="カギ線コネクタ 2"/>
            <p:cNvCxnSpPr/>
            <p:nvPr/>
          </p:nvCxnSpPr>
          <p:spPr bwMode="auto">
            <a:xfrm>
              <a:off x="1043608" y="2276872"/>
              <a:ext cx="5077544" cy="796652"/>
            </a:xfrm>
            <a:prstGeom prst="bentConnector2">
              <a:avLst/>
            </a:prstGeom>
            <a:solidFill>
              <a:schemeClr val="bg1"/>
            </a:solidFill>
            <a:ln w="38100" cap="flat" cmpd="sng" algn="ctr">
              <a:solidFill>
                <a:srgbClr val="4168A7"/>
              </a:solidFill>
              <a:prstDash val="solid"/>
              <a:round/>
              <a:headEnd type="none" w="med" len="med"/>
              <a:tailEnd type="arrow"/>
            </a:ln>
            <a:effectLst/>
          </p:spPr>
        </p:cxnSp>
      </p:grpSp>
      <p:sp>
        <p:nvSpPr>
          <p:cNvPr id="11273" name="タイトル 3"/>
          <p:cNvSpPr>
            <a:spLocks noGrp="1"/>
          </p:cNvSpPr>
          <p:nvPr>
            <p:ph type="title"/>
          </p:nvPr>
        </p:nvSpPr>
        <p:spPr/>
        <p:txBody>
          <a:bodyPr/>
          <a:lstStyle/>
          <a:p>
            <a:r>
              <a:rPr lang="ja-JP" altLang="en-US" dirty="0" smtClean="0"/>
              <a:t>分散し断片化した</a:t>
            </a:r>
            <a:r>
              <a:rPr lang="en-US" altLang="ja-JP" dirty="0" smtClean="0"/>
              <a:t>DB</a:t>
            </a:r>
            <a:r>
              <a:rPr lang="ja-JP" altLang="en-US" dirty="0" smtClean="0"/>
              <a:t>を集約する</a:t>
            </a:r>
            <a:r>
              <a:rPr lang="en-US" altLang="ja-JP" dirty="0" smtClean="0"/>
              <a:t>MDM</a:t>
            </a:r>
            <a:endParaRPr lang="ja-JP" altLang="en-US" dirty="0" smtClean="0"/>
          </a:p>
        </p:txBody>
      </p:sp>
      <p:sp>
        <p:nvSpPr>
          <p:cNvPr id="21" name="角丸四角形 20"/>
          <p:cNvSpPr/>
          <p:nvPr/>
        </p:nvSpPr>
        <p:spPr bwMode="auto">
          <a:xfrm>
            <a:off x="702568" y="2777480"/>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販売</a:t>
            </a:r>
          </a:p>
        </p:txBody>
      </p:sp>
      <p:sp>
        <p:nvSpPr>
          <p:cNvPr id="22" name="角丸四角形 21"/>
          <p:cNvSpPr/>
          <p:nvPr/>
        </p:nvSpPr>
        <p:spPr bwMode="auto">
          <a:xfrm>
            <a:off x="1845568" y="2777480"/>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生産</a:t>
            </a:r>
          </a:p>
        </p:txBody>
      </p:sp>
      <p:sp>
        <p:nvSpPr>
          <p:cNvPr id="23" name="角丸四角形 22"/>
          <p:cNvSpPr/>
          <p:nvPr/>
        </p:nvSpPr>
        <p:spPr bwMode="auto">
          <a:xfrm>
            <a:off x="2975868" y="2777480"/>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物流</a:t>
            </a:r>
          </a:p>
        </p:txBody>
      </p:sp>
      <p:sp>
        <p:nvSpPr>
          <p:cNvPr id="24" name="角丸四角形 23"/>
          <p:cNvSpPr/>
          <p:nvPr/>
        </p:nvSpPr>
        <p:spPr bwMode="auto">
          <a:xfrm>
            <a:off x="702568" y="3997424"/>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購買</a:t>
            </a:r>
          </a:p>
        </p:txBody>
      </p:sp>
      <p:sp>
        <p:nvSpPr>
          <p:cNvPr id="25" name="角丸四角形 24"/>
          <p:cNvSpPr/>
          <p:nvPr/>
        </p:nvSpPr>
        <p:spPr bwMode="auto">
          <a:xfrm>
            <a:off x="1845568" y="3997424"/>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会計</a:t>
            </a:r>
          </a:p>
        </p:txBody>
      </p:sp>
      <p:sp>
        <p:nvSpPr>
          <p:cNvPr id="26" name="角丸四角形 25"/>
          <p:cNvSpPr/>
          <p:nvPr/>
        </p:nvSpPr>
        <p:spPr bwMode="auto">
          <a:xfrm>
            <a:off x="2975868" y="3997424"/>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rPr>
              <a:t>人事</a:t>
            </a:r>
            <a:endParaRPr kumimoji="0" lang="ja-JP" altLang="en-US" sz="1600" b="0" i="0" u="none" strike="noStrike" cap="none" normalizeH="0" baseline="0" dirty="0" smtClean="0">
              <a:ln>
                <a:noFill/>
              </a:ln>
              <a:solidFill>
                <a:schemeClr val="bg1"/>
              </a:solidFill>
              <a:effectLst/>
            </a:endParaRPr>
          </a:p>
        </p:txBody>
      </p:sp>
      <p:sp>
        <p:nvSpPr>
          <p:cNvPr id="27" name="フローチャート : 磁気ディスク 3"/>
          <p:cNvSpPr/>
          <p:nvPr/>
        </p:nvSpPr>
        <p:spPr bwMode="auto">
          <a:xfrm>
            <a:off x="702568" y="2015480"/>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28" name="フローチャート : 磁気ディスク 41"/>
          <p:cNvSpPr/>
          <p:nvPr/>
        </p:nvSpPr>
        <p:spPr bwMode="auto">
          <a:xfrm>
            <a:off x="1845568" y="2015480"/>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29" name="フローチャート : 磁気ディスク 42"/>
          <p:cNvSpPr/>
          <p:nvPr/>
        </p:nvSpPr>
        <p:spPr bwMode="auto">
          <a:xfrm>
            <a:off x="2975868" y="2015480"/>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30" name="フローチャート : 磁気ディスク 43"/>
          <p:cNvSpPr/>
          <p:nvPr/>
        </p:nvSpPr>
        <p:spPr bwMode="auto">
          <a:xfrm>
            <a:off x="702568" y="4911824"/>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31" name="フローチャート : 磁気ディスク 44"/>
          <p:cNvSpPr/>
          <p:nvPr/>
        </p:nvSpPr>
        <p:spPr bwMode="auto">
          <a:xfrm>
            <a:off x="1845568" y="4911824"/>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32" name="フローチャート : 磁気ディスク 52"/>
          <p:cNvSpPr/>
          <p:nvPr/>
        </p:nvSpPr>
        <p:spPr bwMode="auto">
          <a:xfrm>
            <a:off x="2975868" y="4911824"/>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cxnSp>
        <p:nvCxnSpPr>
          <p:cNvPr id="33" name="直線矢印コネクタ 32"/>
          <p:cNvCxnSpPr>
            <a:stCxn id="27" idx="3"/>
            <a:endCxn id="21" idx="0"/>
          </p:cNvCxnSpPr>
          <p:nvPr/>
        </p:nvCxnSpPr>
        <p:spPr bwMode="auto">
          <a:xfrm>
            <a:off x="1159768" y="25488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a:stCxn id="21" idx="2"/>
            <a:endCxn id="24" idx="0"/>
          </p:cNvCxnSpPr>
          <p:nvPr/>
        </p:nvCxnSpPr>
        <p:spPr bwMode="auto">
          <a:xfrm>
            <a:off x="1159768" y="3463280"/>
            <a:ext cx="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24" idx="2"/>
            <a:endCxn id="30" idx="1"/>
          </p:cNvCxnSpPr>
          <p:nvPr/>
        </p:nvCxnSpPr>
        <p:spPr bwMode="auto">
          <a:xfrm>
            <a:off x="1159768" y="46832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21" idx="2"/>
            <a:endCxn id="25" idx="0"/>
          </p:cNvCxnSpPr>
          <p:nvPr/>
        </p:nvCxnSpPr>
        <p:spPr bwMode="auto">
          <a:xfrm>
            <a:off x="1159768" y="3463280"/>
            <a:ext cx="11430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矢印コネクタ 36"/>
          <p:cNvCxnSpPr>
            <a:stCxn id="25" idx="2"/>
            <a:endCxn id="31" idx="1"/>
          </p:cNvCxnSpPr>
          <p:nvPr/>
        </p:nvCxnSpPr>
        <p:spPr bwMode="auto">
          <a:xfrm>
            <a:off x="2302768" y="46832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a:stCxn id="28" idx="3"/>
            <a:endCxn id="22" idx="0"/>
          </p:cNvCxnSpPr>
          <p:nvPr/>
        </p:nvCxnSpPr>
        <p:spPr bwMode="auto">
          <a:xfrm>
            <a:off x="2302768" y="25488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stCxn id="25" idx="0"/>
            <a:endCxn id="23" idx="2"/>
          </p:cNvCxnSpPr>
          <p:nvPr/>
        </p:nvCxnSpPr>
        <p:spPr bwMode="auto">
          <a:xfrm flipV="1">
            <a:off x="2302768" y="3463280"/>
            <a:ext cx="11303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stCxn id="25" idx="0"/>
            <a:endCxn id="22" idx="2"/>
          </p:cNvCxnSpPr>
          <p:nvPr/>
        </p:nvCxnSpPr>
        <p:spPr bwMode="auto">
          <a:xfrm flipV="1">
            <a:off x="2302768" y="3463280"/>
            <a:ext cx="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a:stCxn id="26" idx="1"/>
            <a:endCxn id="25" idx="3"/>
          </p:cNvCxnSpPr>
          <p:nvPr/>
        </p:nvCxnSpPr>
        <p:spPr bwMode="auto">
          <a:xfrm flipH="1">
            <a:off x="2759968" y="4340324"/>
            <a:ext cx="2159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cxnSp>
        <p:nvCxnSpPr>
          <p:cNvPr id="42" name="直線矢印コネクタ 41"/>
          <p:cNvCxnSpPr>
            <a:stCxn id="25" idx="1"/>
            <a:endCxn id="24" idx="3"/>
          </p:cNvCxnSpPr>
          <p:nvPr/>
        </p:nvCxnSpPr>
        <p:spPr bwMode="auto">
          <a:xfrm flipH="1">
            <a:off x="1616968" y="4340324"/>
            <a:ext cx="2286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cxnSp>
        <p:nvCxnSpPr>
          <p:cNvPr id="43" name="直線矢印コネクタ 42"/>
          <p:cNvCxnSpPr>
            <a:stCxn id="32" idx="1"/>
            <a:endCxn id="26" idx="2"/>
          </p:cNvCxnSpPr>
          <p:nvPr/>
        </p:nvCxnSpPr>
        <p:spPr bwMode="auto">
          <a:xfrm flipV="1">
            <a:off x="3433068" y="46832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a:stCxn id="29" idx="3"/>
            <a:endCxn id="23" idx="0"/>
          </p:cNvCxnSpPr>
          <p:nvPr/>
        </p:nvCxnSpPr>
        <p:spPr bwMode="auto">
          <a:xfrm>
            <a:off x="3433068" y="25488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a:stCxn id="24" idx="0"/>
            <a:endCxn id="22" idx="2"/>
          </p:cNvCxnSpPr>
          <p:nvPr/>
        </p:nvCxnSpPr>
        <p:spPr bwMode="auto">
          <a:xfrm flipV="1">
            <a:off x="1159768" y="3463280"/>
            <a:ext cx="11430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stCxn id="22" idx="1"/>
            <a:endCxn id="21" idx="3"/>
          </p:cNvCxnSpPr>
          <p:nvPr/>
        </p:nvCxnSpPr>
        <p:spPr bwMode="auto">
          <a:xfrm flipH="1">
            <a:off x="1616968" y="3120380"/>
            <a:ext cx="2286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cxnSp>
        <p:nvCxnSpPr>
          <p:cNvPr id="47" name="直線矢印コネクタ 46"/>
          <p:cNvCxnSpPr>
            <a:stCxn id="23" idx="1"/>
            <a:endCxn id="22" idx="3"/>
          </p:cNvCxnSpPr>
          <p:nvPr/>
        </p:nvCxnSpPr>
        <p:spPr bwMode="auto">
          <a:xfrm flipH="1">
            <a:off x="2759968" y="3120380"/>
            <a:ext cx="2159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sp>
        <p:nvSpPr>
          <p:cNvPr id="49" name="角丸四角形 48"/>
          <p:cNvSpPr/>
          <p:nvPr/>
        </p:nvSpPr>
        <p:spPr bwMode="auto">
          <a:xfrm>
            <a:off x="702568" y="1243608"/>
            <a:ext cx="3187700" cy="4572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cs typeface="Arial" pitchFamily="34" charset="0"/>
              </a:rPr>
              <a:t>個別業務システム</a:t>
            </a:r>
          </a:p>
        </p:txBody>
      </p:sp>
      <p:sp>
        <p:nvSpPr>
          <p:cNvPr id="50" name="角丸四角形 49"/>
          <p:cNvSpPr/>
          <p:nvPr/>
        </p:nvSpPr>
        <p:spPr bwMode="auto">
          <a:xfrm>
            <a:off x="683568" y="5780112"/>
            <a:ext cx="3240360" cy="4572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800" b="0" i="0" u="none" strike="noStrike" cap="none" normalizeH="0" baseline="0" dirty="0" smtClean="0">
                <a:ln>
                  <a:noFill/>
                </a:ln>
                <a:solidFill>
                  <a:schemeClr val="bg1"/>
                </a:solidFill>
                <a:effectLst/>
                <a:cs typeface="Arial" pitchFamily="34" charset="0"/>
              </a:rPr>
              <a:t>個別業務システム</a:t>
            </a:r>
          </a:p>
        </p:txBody>
      </p:sp>
      <p:sp>
        <p:nvSpPr>
          <p:cNvPr id="2" name="角丸四角形 1"/>
          <p:cNvSpPr/>
          <p:nvPr/>
        </p:nvSpPr>
        <p:spPr bwMode="auto">
          <a:xfrm>
            <a:off x="6516216" y="1268760"/>
            <a:ext cx="2160240" cy="1368152"/>
          </a:xfrm>
          <a:prstGeom prst="roundRect">
            <a:avLst>
              <a:gd name="adj" fmla="val 0"/>
            </a:avLst>
          </a:prstGeom>
          <a:solidFill>
            <a:srgbClr val="FF66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lang="en-US" altLang="ja-JP" sz="2800" dirty="0" smtClean="0">
                <a:solidFill>
                  <a:schemeClr val="bg1"/>
                </a:solidFill>
                <a:latin typeface="+mn-lt"/>
                <a:ea typeface="+mn-ea"/>
              </a:rPr>
              <a:t>MDM</a:t>
            </a:r>
          </a:p>
          <a:p>
            <a:pPr algn="ctr">
              <a:spcBef>
                <a:spcPct val="20000"/>
              </a:spcBef>
            </a:pPr>
            <a:r>
              <a:rPr lang="en-US" altLang="ja-JP" sz="2000" dirty="0" smtClean="0">
                <a:solidFill>
                  <a:schemeClr val="bg1"/>
                </a:solidFill>
                <a:latin typeface="+mn-lt"/>
                <a:ea typeface="+mn-ea"/>
              </a:rPr>
              <a:t>Master </a:t>
            </a:r>
            <a:r>
              <a:rPr lang="en-US" altLang="ja-JP" sz="2000" dirty="0">
                <a:solidFill>
                  <a:schemeClr val="bg1"/>
                </a:solidFill>
                <a:latin typeface="+mn-lt"/>
                <a:ea typeface="+mn-ea"/>
              </a:rPr>
              <a:t>Data </a:t>
            </a:r>
            <a:r>
              <a:rPr lang="en-US" altLang="ja-JP" sz="2000" dirty="0" smtClean="0">
                <a:solidFill>
                  <a:schemeClr val="bg1"/>
                </a:solidFill>
                <a:latin typeface="+mn-lt"/>
                <a:ea typeface="+mn-ea"/>
              </a:rPr>
              <a:t>Management</a:t>
            </a:r>
            <a:endParaRPr kumimoji="0" lang="ja-JP" altLang="en-US" sz="2000" b="0" i="0" u="none" strike="noStrike" cap="none" normalizeH="0" dirty="0" smtClean="0">
              <a:ln>
                <a:noFill/>
              </a:ln>
              <a:solidFill>
                <a:schemeClr val="bg1"/>
              </a:solidFill>
              <a:effectLst/>
              <a:latin typeface="+mn-lt"/>
              <a:ea typeface="+mn-ea"/>
            </a:endParaRPr>
          </a:p>
        </p:txBody>
      </p:sp>
      <p:sp>
        <p:nvSpPr>
          <p:cNvPr id="5" name="角丸四角形吹き出し 4"/>
          <p:cNvSpPr/>
          <p:nvPr/>
        </p:nvSpPr>
        <p:spPr bwMode="auto">
          <a:xfrm>
            <a:off x="6516216" y="4365104"/>
            <a:ext cx="2088232" cy="1872208"/>
          </a:xfrm>
          <a:prstGeom prst="wedgeRoundRectCallout">
            <a:avLst>
              <a:gd name="adj1" fmla="val 8764"/>
              <a:gd name="adj2" fmla="val -129574"/>
              <a:gd name="adj3" fmla="val 16667"/>
            </a:avLst>
          </a:prstGeom>
          <a:solidFill>
            <a:srgbClr val="FF66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ja-JP" altLang="en-US" sz="1200" dirty="0">
                <a:solidFill>
                  <a:srgbClr val="FFFFFF"/>
                </a:solidFill>
              </a:rPr>
              <a:t>主な </a:t>
            </a:r>
            <a:r>
              <a:rPr lang="en-US" altLang="ja-JP" sz="1200" dirty="0">
                <a:solidFill>
                  <a:srgbClr val="FFFFFF"/>
                </a:solidFill>
              </a:rPr>
              <a:t>MDM </a:t>
            </a:r>
            <a:r>
              <a:rPr lang="ja-JP" altLang="en-US" sz="1200" dirty="0" smtClean="0">
                <a:solidFill>
                  <a:srgbClr val="FFFFFF"/>
                </a:solidFill>
              </a:rPr>
              <a:t>パッケージ</a:t>
            </a:r>
            <a:r>
              <a:rPr lang="en-US" altLang="ja-JP" sz="1200" dirty="0" smtClean="0">
                <a:solidFill>
                  <a:srgbClr val="FFFFFF"/>
                </a:solidFill>
              </a:rPr>
              <a:t>            </a:t>
            </a:r>
            <a:endParaRPr lang="en-US" altLang="ja-JP" sz="1200" dirty="0">
              <a:solidFill>
                <a:srgbClr val="FFFFFF"/>
              </a:solidFill>
            </a:endParaRPr>
          </a:p>
          <a:p>
            <a:pPr marL="171450" indent="-171450">
              <a:buFont typeface="Wingdings" charset="2"/>
              <a:buChar char="v"/>
            </a:pPr>
            <a:r>
              <a:rPr lang="en-US" altLang="ja-JP" sz="1000" dirty="0" smtClean="0">
                <a:solidFill>
                  <a:srgbClr val="FFFFFF"/>
                </a:solidFill>
              </a:rPr>
              <a:t>ASTERIA   MDM One </a:t>
            </a:r>
            <a:r>
              <a:rPr lang="en-US" altLang="ja-JP" sz="1000" dirty="0" err="1" smtClean="0">
                <a:solidFill>
                  <a:srgbClr val="FFFFFF"/>
                </a:solidFill>
              </a:rPr>
              <a:t>Infosphere</a:t>
            </a:r>
            <a:r>
              <a:rPr lang="en-US" altLang="ja-JP" sz="1000" dirty="0" smtClean="0">
                <a:solidFill>
                  <a:srgbClr val="FFFFFF"/>
                </a:solidFill>
              </a:rPr>
              <a:t> </a:t>
            </a:r>
            <a:r>
              <a:rPr lang="en-US" altLang="ja-JP" sz="1000" dirty="0">
                <a:solidFill>
                  <a:srgbClr val="FFFFFF"/>
                </a:solidFill>
              </a:rPr>
              <a:t>Master Data Management Server</a:t>
            </a:r>
          </a:p>
          <a:p>
            <a:pPr marL="171450" indent="-171450">
              <a:buFont typeface="Wingdings" charset="2"/>
              <a:buChar char="v"/>
            </a:pPr>
            <a:r>
              <a:rPr lang="en-US" altLang="ja-JP" sz="1000" dirty="0" err="1" smtClean="0">
                <a:solidFill>
                  <a:srgbClr val="FFFFFF"/>
                </a:solidFill>
              </a:rPr>
              <a:t>Informatica</a:t>
            </a:r>
            <a:r>
              <a:rPr lang="en-US" altLang="ja-JP" sz="1000" dirty="0" smtClean="0">
                <a:solidFill>
                  <a:srgbClr val="FFFFFF"/>
                </a:solidFill>
              </a:rPr>
              <a:t> </a:t>
            </a:r>
            <a:r>
              <a:rPr lang="en-US" altLang="ja-JP" sz="1000" dirty="0">
                <a:solidFill>
                  <a:srgbClr val="FFFFFF"/>
                </a:solidFill>
              </a:rPr>
              <a:t>MDM</a:t>
            </a:r>
          </a:p>
          <a:p>
            <a:pPr marL="171450" indent="-171450">
              <a:buFont typeface="Wingdings" charset="2"/>
              <a:buChar char="v"/>
            </a:pPr>
            <a:r>
              <a:rPr lang="en-US" altLang="ja-JP" sz="1000" dirty="0" err="1" smtClean="0">
                <a:solidFill>
                  <a:srgbClr val="FFFFFF"/>
                </a:solidFill>
              </a:rPr>
              <a:t>MobiControl</a:t>
            </a:r>
            <a:endParaRPr lang="ja-JP" altLang="en-US" sz="1000" dirty="0">
              <a:solidFill>
                <a:srgbClr val="FFFFFF"/>
              </a:solidFill>
            </a:endParaRPr>
          </a:p>
          <a:p>
            <a:pPr marL="171450" indent="-171450">
              <a:buFont typeface="Wingdings" charset="2"/>
              <a:buChar char="v"/>
            </a:pPr>
            <a:r>
              <a:rPr lang="en-US" altLang="ja-JP" sz="1000" dirty="0" err="1" smtClean="0">
                <a:solidFill>
                  <a:srgbClr val="FFFFFF"/>
                </a:solidFill>
              </a:rPr>
              <a:t>Netweaver</a:t>
            </a:r>
            <a:r>
              <a:rPr lang="en-US" altLang="ja-JP" sz="1000" dirty="0" smtClean="0">
                <a:solidFill>
                  <a:srgbClr val="FFFFFF"/>
                </a:solidFill>
              </a:rPr>
              <a:t> MDM (SAP)</a:t>
            </a:r>
            <a:endParaRPr lang="ja-JP" altLang="en-US" sz="1000" dirty="0" smtClean="0">
              <a:solidFill>
                <a:srgbClr val="FFFFFF"/>
              </a:solidFill>
            </a:endParaRPr>
          </a:p>
          <a:p>
            <a:pPr marL="171450" indent="-171450">
              <a:buFont typeface="Wingdings" charset="2"/>
              <a:buChar char="v"/>
            </a:pPr>
            <a:r>
              <a:rPr lang="en-US" altLang="ja-JP" sz="1000" dirty="0" smtClean="0">
                <a:solidFill>
                  <a:srgbClr val="FFFFFF"/>
                </a:solidFill>
              </a:rPr>
              <a:t>Oracle MDM Data Hub</a:t>
            </a:r>
          </a:p>
          <a:p>
            <a:pPr marL="171450" indent="-171450">
              <a:buFont typeface="Wingdings" charset="2"/>
              <a:buChar char="v"/>
            </a:pPr>
            <a:r>
              <a:rPr lang="en-US" altLang="ja-JP" sz="1000" dirty="0" err="1" smtClean="0">
                <a:solidFill>
                  <a:srgbClr val="FFFFFF"/>
                </a:solidFill>
              </a:rPr>
              <a:t>Talend</a:t>
            </a:r>
            <a:r>
              <a:rPr lang="en-US" altLang="ja-JP" sz="1000" dirty="0" smtClean="0">
                <a:solidFill>
                  <a:srgbClr val="FFFFFF"/>
                </a:solidFill>
              </a:rPr>
              <a:t> Enterprise MDM</a:t>
            </a:r>
            <a:endParaRPr lang="ja-JP" altLang="en-US" sz="1000" dirty="0">
              <a:solidFill>
                <a:srgbClr val="FFFFFF"/>
              </a:solidFill>
            </a:endParaRPr>
          </a:p>
        </p:txBody>
      </p:sp>
    </p:spTree>
    <p:extLst>
      <p:ext uri="{BB962C8B-B14F-4D97-AF65-F5344CB8AC3E}">
        <p14:creationId xmlns:p14="http://schemas.microsoft.com/office/powerpoint/2010/main" val="30889864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smtClean="0">
                <a:solidFill>
                  <a:schemeClr val="bg1"/>
                </a:solidFill>
                <a:latin typeface="Arial Black" panose="020B0A04020102020204" pitchFamily="34" charset="0"/>
                <a:ea typeface="HGP創英角ｺﾞｼｯｸUB" pitchFamily="50" charset="-128"/>
                <a:cs typeface="Arial" pitchFamily="34" charset="0"/>
              </a:rPr>
              <a:t>IT</a:t>
            </a:r>
            <a:r>
              <a:rPr lang="ja-JP" altLang="en-US" sz="2400" dirty="0" smtClean="0">
                <a:solidFill>
                  <a:schemeClr val="bg1"/>
                </a:solidFill>
                <a:latin typeface="Arial Black" panose="020B0A04020102020204" pitchFamily="34" charset="0"/>
                <a:ea typeface="HGP創英角ｺﾞｼｯｸUB" pitchFamily="50" charset="-128"/>
                <a:cs typeface="Arial" pitchFamily="34" charset="0"/>
              </a:rPr>
              <a:t>と</a:t>
            </a:r>
            <a:r>
              <a:rPr lang="en-US" altLang="ja-JP" sz="2400" dirty="0" smtClean="0">
                <a:solidFill>
                  <a:schemeClr val="bg1"/>
                </a:solidFill>
                <a:latin typeface="Arial Black" panose="020B0A04020102020204" pitchFamily="34" charset="0"/>
                <a:ea typeface="HGP創英角ｺﾞｼｯｸUB" pitchFamily="50" charset="-128"/>
                <a:cs typeface="Arial" pitchFamily="34" charset="0"/>
              </a:rPr>
              <a:t>OT</a:t>
            </a:r>
            <a:endParaRPr lang="ja-JP" altLang="en-US" sz="2400" dirty="0">
              <a:solidFill>
                <a:schemeClr val="bg1"/>
              </a:solidFill>
              <a:latin typeface="Arial Black" panose="020B0A04020102020204" pitchFamily="34" charset="0"/>
              <a:ea typeface="HGP創英角ｺﾞｼｯｸUB" pitchFamily="50" charset="-128"/>
              <a:cs typeface="Arial" pitchFamily="34" charset="0"/>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1679084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p:cNvGrpSpPr/>
          <p:nvPr/>
        </p:nvGrpSpPr>
        <p:grpSpPr>
          <a:xfrm>
            <a:off x="395536" y="1484784"/>
            <a:ext cx="5477914" cy="2592288"/>
            <a:chOff x="395536" y="1484784"/>
            <a:chExt cx="5477914" cy="2592288"/>
          </a:xfrm>
        </p:grpSpPr>
        <p:sp>
          <p:nvSpPr>
            <p:cNvPr id="14" name="正方形/長方形 13"/>
            <p:cNvSpPr/>
            <p:nvPr/>
          </p:nvSpPr>
          <p:spPr bwMode="auto">
            <a:xfrm>
              <a:off x="395536" y="1484784"/>
              <a:ext cx="5477914" cy="2592288"/>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smtClean="0">
                  <a:ln>
                    <a:noFill/>
                  </a:ln>
                  <a:solidFill>
                    <a:schemeClr val="bg1"/>
                  </a:solidFill>
                  <a:effectLst/>
                  <a:latin typeface="+mn-lt"/>
                  <a:ea typeface="+mn-ea"/>
                </a:rPr>
                <a:t>生産現場</a:t>
              </a:r>
              <a:r>
                <a:rPr kumimoji="0" lang="en-US" altLang="ja-JP" sz="2400" b="0" i="0" u="none" strike="noStrike" cap="none" normalizeH="0" dirty="0" smtClean="0">
                  <a:ln>
                    <a:noFill/>
                  </a:ln>
                  <a:solidFill>
                    <a:schemeClr val="bg1"/>
                  </a:solidFill>
                  <a:effectLst/>
                  <a:latin typeface="+mn-lt"/>
                  <a:ea typeface="+mn-ea"/>
                </a:rPr>
                <a:t>(</a:t>
              </a:r>
              <a:r>
                <a:rPr kumimoji="0" lang="ja-JP" altLang="en-US" sz="2400" dirty="0" smtClean="0">
                  <a:solidFill>
                    <a:schemeClr val="bg1"/>
                  </a:solidFill>
                  <a:latin typeface="+mn-lt"/>
                  <a:ea typeface="+mn-ea"/>
                </a:rPr>
                <a:t>工場など</a:t>
              </a:r>
              <a:r>
                <a:rPr kumimoji="0" lang="en-US" altLang="ja-JP" sz="2400" b="0" i="0" u="none" strike="noStrike" cap="none" normalizeH="0" dirty="0" smtClean="0">
                  <a:ln>
                    <a:noFill/>
                  </a:ln>
                  <a:solidFill>
                    <a:schemeClr val="bg1"/>
                  </a:solidFill>
                  <a:effectLst/>
                  <a:latin typeface="+mn-lt"/>
                  <a:ea typeface="+mn-ea"/>
                </a:rPr>
                <a:t>)</a:t>
              </a:r>
              <a:endParaRPr kumimoji="0" lang="ja-JP" altLang="en-US" sz="2400" b="0" i="0" u="none" strike="noStrike" cap="none" normalizeH="0" dirty="0" smtClean="0">
                <a:ln>
                  <a:noFill/>
                </a:ln>
                <a:solidFill>
                  <a:schemeClr val="bg1"/>
                </a:solidFill>
                <a:effectLst/>
                <a:latin typeface="+mn-lt"/>
                <a:ea typeface="+mn-ea"/>
              </a:endParaRPr>
            </a:p>
          </p:txBody>
        </p:sp>
        <p:sp>
          <p:nvSpPr>
            <p:cNvPr id="5" name="正方形/長方形 4"/>
            <p:cNvSpPr/>
            <p:nvPr/>
          </p:nvSpPr>
          <p:spPr bwMode="auto">
            <a:xfrm>
              <a:off x="683568" y="3010395"/>
              <a:ext cx="4896544"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生産設備の制御・監視 </a:t>
              </a:r>
              <a:r>
                <a:rPr kumimoji="0" lang="en-US" altLang="ja-JP" sz="1400" b="0" i="0" u="none" strike="noStrike" cap="none" normalizeH="0" dirty="0" smtClean="0">
                  <a:ln>
                    <a:noFill/>
                  </a:ln>
                  <a:solidFill>
                    <a:schemeClr val="bg1"/>
                  </a:solidFill>
                  <a:effectLst/>
                  <a:latin typeface="+mn-lt"/>
                  <a:ea typeface="+mn-ea"/>
                </a:rPr>
                <a:t>(FA</a:t>
              </a:r>
              <a:r>
                <a:rPr kumimoji="0" lang="ja-JP" altLang="en-US" sz="1400" b="0" i="0" u="none" strike="noStrike" cap="none" normalizeH="0" dirty="0" smtClean="0">
                  <a:ln>
                    <a:noFill/>
                  </a:ln>
                  <a:solidFill>
                    <a:schemeClr val="bg1"/>
                  </a:solidFill>
                  <a:effectLst/>
                  <a:latin typeface="+mn-lt"/>
                  <a:ea typeface="+mn-ea"/>
                </a:rPr>
                <a:t>など</a:t>
              </a:r>
              <a:r>
                <a:rPr kumimoji="0" lang="en-US" altLang="ja-JP" sz="1400" b="0" i="0" u="none" strike="noStrike" cap="none" normalizeH="0" dirty="0" smtClean="0">
                  <a:ln>
                    <a:noFill/>
                  </a:ln>
                  <a:solidFill>
                    <a:schemeClr val="bg1"/>
                  </a:solidFill>
                  <a:effectLst/>
                  <a:latin typeface="+mn-lt"/>
                  <a:ea typeface="+mn-ea"/>
                </a:rPr>
                <a:t>)</a:t>
              </a:r>
              <a:endParaRPr kumimoji="0" lang="ja-JP" altLang="en-US" sz="1400" b="0" i="0" u="none" strike="noStrike" cap="none" normalizeH="0" dirty="0" smtClean="0">
                <a:ln>
                  <a:noFill/>
                </a:ln>
                <a:solidFill>
                  <a:schemeClr val="bg1"/>
                </a:solidFill>
                <a:effectLst/>
                <a:latin typeface="+mn-lt"/>
                <a:ea typeface="+mn-ea"/>
              </a:endParaRPr>
            </a:p>
          </p:txBody>
        </p:sp>
      </p:grpSp>
      <p:sp>
        <p:nvSpPr>
          <p:cNvPr id="2" name="タイトル 1"/>
          <p:cNvSpPr>
            <a:spLocks noGrp="1"/>
          </p:cNvSpPr>
          <p:nvPr>
            <p:ph type="title"/>
          </p:nvPr>
        </p:nvSpPr>
        <p:spPr/>
        <p:txBody>
          <a:bodyPr/>
          <a:lstStyle/>
          <a:p>
            <a:r>
              <a:rPr kumimoji="1" lang="en-US" altLang="ja-JP" dirty="0" smtClean="0"/>
              <a:t>IT</a:t>
            </a:r>
            <a:r>
              <a:rPr kumimoji="1" lang="ja-JP" altLang="en-US" dirty="0" smtClean="0"/>
              <a:t>と</a:t>
            </a:r>
            <a:r>
              <a:rPr kumimoji="1" lang="en-US" altLang="ja-JP" dirty="0" smtClean="0"/>
              <a:t>OT</a:t>
            </a:r>
            <a:r>
              <a:rPr kumimoji="1" lang="ja-JP" altLang="en-US" dirty="0" smtClean="0"/>
              <a:t>の統合</a:t>
            </a:r>
            <a:endParaRPr kumimoji="1" lang="ja-JP" altLang="en-US" dirty="0"/>
          </a:p>
        </p:txBody>
      </p:sp>
      <p:grpSp>
        <p:nvGrpSpPr>
          <p:cNvPr id="13" name="グループ化 12"/>
          <p:cNvGrpSpPr/>
          <p:nvPr/>
        </p:nvGrpSpPr>
        <p:grpSpPr>
          <a:xfrm>
            <a:off x="539552" y="980728"/>
            <a:ext cx="5184576" cy="1296144"/>
            <a:chOff x="539552" y="980728"/>
            <a:chExt cx="5184576" cy="1296144"/>
          </a:xfrm>
        </p:grpSpPr>
        <p:sp>
          <p:nvSpPr>
            <p:cNvPr id="3" name="正方形/長方形 2"/>
            <p:cNvSpPr/>
            <p:nvPr/>
          </p:nvSpPr>
          <p:spPr bwMode="auto">
            <a:xfrm>
              <a:off x="539552" y="980728"/>
              <a:ext cx="5184576" cy="1296144"/>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3200" b="0" i="0" u="none" strike="noStrike" cap="none" normalizeH="0" dirty="0" smtClean="0">
                  <a:ln>
                    <a:noFill/>
                  </a:ln>
                  <a:solidFill>
                    <a:schemeClr val="bg1"/>
                  </a:solidFill>
                  <a:effectLst/>
                  <a:latin typeface="+mn-lt"/>
                  <a:ea typeface="+mn-ea"/>
                </a:rPr>
                <a:t>ERP</a:t>
              </a:r>
              <a:endParaRPr kumimoji="0" lang="ja-JP" altLang="en-US" sz="3200" b="0" i="0" u="none" strike="noStrike" cap="none" normalizeH="0" dirty="0" smtClean="0">
                <a:ln>
                  <a:noFill/>
                </a:ln>
                <a:solidFill>
                  <a:schemeClr val="bg1"/>
                </a:solidFill>
                <a:effectLst/>
                <a:latin typeface="+mn-lt"/>
                <a:ea typeface="+mn-ea"/>
              </a:endParaRPr>
            </a:p>
          </p:txBody>
        </p:sp>
        <p:sp>
          <p:nvSpPr>
            <p:cNvPr id="4" name="正方形/長方形 3"/>
            <p:cNvSpPr/>
            <p:nvPr/>
          </p:nvSpPr>
          <p:spPr bwMode="auto">
            <a:xfrm>
              <a:off x="683568" y="1628800"/>
              <a:ext cx="4896544"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生産管理システム</a:t>
              </a:r>
            </a:p>
          </p:txBody>
        </p:sp>
      </p:grpSp>
      <p:sp>
        <p:nvSpPr>
          <p:cNvPr id="6" name="正方形/長方形 5"/>
          <p:cNvSpPr/>
          <p:nvPr/>
        </p:nvSpPr>
        <p:spPr bwMode="auto">
          <a:xfrm>
            <a:off x="6156175" y="4221088"/>
            <a:ext cx="2592289"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ソフトウェアライフサイクル管理</a:t>
            </a:r>
          </a:p>
        </p:txBody>
      </p:sp>
      <p:sp>
        <p:nvSpPr>
          <p:cNvPr id="7" name="正方形/長方形 6"/>
          <p:cNvSpPr/>
          <p:nvPr/>
        </p:nvSpPr>
        <p:spPr bwMode="auto">
          <a:xfrm>
            <a:off x="6156175" y="4757334"/>
            <a:ext cx="2592289"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コンプライアンス</a:t>
            </a:r>
          </a:p>
        </p:txBody>
      </p:sp>
      <p:sp>
        <p:nvSpPr>
          <p:cNvPr id="8" name="正方形/長方形 7"/>
          <p:cNvSpPr/>
          <p:nvPr/>
        </p:nvSpPr>
        <p:spPr bwMode="auto">
          <a:xfrm>
            <a:off x="6156175" y="5304666"/>
            <a:ext cx="2592289"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セキュリティの向上</a:t>
            </a:r>
          </a:p>
        </p:txBody>
      </p:sp>
      <p:sp>
        <p:nvSpPr>
          <p:cNvPr id="9" name="正方形/長方形 8"/>
          <p:cNvSpPr/>
          <p:nvPr/>
        </p:nvSpPr>
        <p:spPr bwMode="auto">
          <a:xfrm>
            <a:off x="6156175" y="5845980"/>
            <a:ext cx="2592289"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相互接続性の向上</a:t>
            </a:r>
          </a:p>
        </p:txBody>
      </p:sp>
      <p:sp>
        <p:nvSpPr>
          <p:cNvPr id="11" name="正方形/長方形 10"/>
          <p:cNvSpPr/>
          <p:nvPr/>
        </p:nvSpPr>
        <p:spPr bwMode="auto">
          <a:xfrm>
            <a:off x="6156176" y="980728"/>
            <a:ext cx="2592288" cy="1296144"/>
          </a:xfrm>
          <a:prstGeom prst="rect">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effectLst/>
                <a:latin typeface="+mn-lt"/>
                <a:ea typeface="+mn-ea"/>
              </a:rPr>
              <a:t>IT </a:t>
            </a:r>
            <a:r>
              <a:rPr kumimoji="0" lang="en-US" altLang="ja-JP" sz="1400" dirty="0">
                <a:latin typeface="+mn-lt"/>
                <a:ea typeface="+mn-ea"/>
              </a:rPr>
              <a:t>(</a:t>
            </a:r>
            <a:r>
              <a:rPr kumimoji="0" lang="en-US" altLang="ja-JP" sz="1400" b="0" i="0" u="none" strike="noStrike" cap="none" normalizeH="0" dirty="0" smtClean="0">
                <a:ln>
                  <a:noFill/>
                </a:ln>
                <a:effectLst/>
                <a:latin typeface="+mn-lt"/>
                <a:ea typeface="+mn-ea"/>
              </a:rPr>
              <a:t>Information Technology)  =</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effectLst/>
                <a:latin typeface="+mn-lt"/>
                <a:ea typeface="+mn-ea"/>
              </a:rPr>
              <a:t>情報システムを中心とした全社的なマネジメント</a:t>
            </a:r>
          </a:p>
        </p:txBody>
      </p:sp>
      <p:sp>
        <p:nvSpPr>
          <p:cNvPr id="12" name="正方形/長方形 11"/>
          <p:cNvSpPr/>
          <p:nvPr/>
        </p:nvSpPr>
        <p:spPr bwMode="auto">
          <a:xfrm>
            <a:off x="6156175" y="2420889"/>
            <a:ext cx="2592288" cy="1656184"/>
          </a:xfrm>
          <a:prstGeom prst="rect">
            <a:avLst/>
          </a:prstGeom>
          <a:solidFill>
            <a:schemeClr val="bg1">
              <a:lumMod val="8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effectLst/>
                <a:latin typeface="+mn-lt"/>
                <a:ea typeface="+mn-ea"/>
              </a:rPr>
              <a:t>OT (Operational Technology) =</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effectLst/>
                <a:latin typeface="+mn-lt"/>
                <a:ea typeface="+mn-ea"/>
              </a:rPr>
              <a:t>生産設備の効率的な管理</a:t>
            </a:r>
            <a:endParaRPr kumimoji="0" lang="en-US" altLang="ja-JP" sz="1400" b="0" i="0" u="none" strike="noStrike" cap="none" normalizeH="0" dirty="0" smtClean="0">
              <a:ln>
                <a:noFill/>
              </a:ln>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latin typeface="+mn-lt"/>
                <a:ea typeface="+mn-ea"/>
              </a:rPr>
              <a:t>外部との接続</a:t>
            </a:r>
            <a:r>
              <a:rPr kumimoji="0" lang="ja-JP" altLang="en-US" sz="1400" dirty="0" smtClean="0">
                <a:latin typeface="+mn-lt"/>
                <a:ea typeface="+mn-ea"/>
              </a:rPr>
              <a:t>をあまり考慮してこなかった</a:t>
            </a:r>
            <a:endParaRPr kumimoji="0" lang="ja-JP" altLang="en-US" sz="1400" b="0" i="0" u="none" strike="noStrike" cap="none" normalizeH="0" dirty="0" smtClean="0">
              <a:ln>
                <a:noFill/>
              </a:ln>
              <a:effectLst/>
              <a:latin typeface="+mn-lt"/>
              <a:ea typeface="+mn-ea"/>
            </a:endParaRPr>
          </a:p>
        </p:txBody>
      </p:sp>
      <p:sp>
        <p:nvSpPr>
          <p:cNvPr id="15" name="上下矢印 14"/>
          <p:cNvSpPr/>
          <p:nvPr/>
        </p:nvSpPr>
        <p:spPr bwMode="auto">
          <a:xfrm>
            <a:off x="683568" y="2276872"/>
            <a:ext cx="4896544" cy="720080"/>
          </a:xfrm>
          <a:prstGeom prst="upDownArrow">
            <a:avLst>
              <a:gd name="adj1" fmla="val 35934"/>
              <a:gd name="adj2" fmla="val 27324"/>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3200" b="0" i="0" u="none" strike="noStrike" cap="none" normalizeH="0" dirty="0" smtClean="0">
                <a:ln>
                  <a:noFill/>
                </a:ln>
                <a:solidFill>
                  <a:schemeClr val="bg1"/>
                </a:solidFill>
                <a:effectLst/>
                <a:latin typeface="+mn-lt"/>
                <a:ea typeface="+mn-ea"/>
              </a:rPr>
              <a:t>EAM</a:t>
            </a:r>
            <a:endParaRPr kumimoji="0" lang="ja-JP" altLang="en-US" sz="3200" b="0" i="0" u="none" strike="noStrike" cap="none" normalizeH="0" dirty="0" smtClean="0">
              <a:ln>
                <a:noFill/>
              </a:ln>
              <a:solidFill>
                <a:schemeClr val="bg1"/>
              </a:solidFill>
              <a:effectLst/>
              <a:latin typeface="+mn-lt"/>
              <a:ea typeface="+mn-ea"/>
            </a:endParaRPr>
          </a:p>
        </p:txBody>
      </p:sp>
      <p:sp>
        <p:nvSpPr>
          <p:cNvPr id="16" name="正方形/長方形 15"/>
          <p:cNvSpPr/>
          <p:nvPr/>
        </p:nvSpPr>
        <p:spPr bwMode="auto">
          <a:xfrm>
            <a:off x="395536" y="4221088"/>
            <a:ext cx="4032448" cy="58915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OT</a:t>
            </a:r>
            <a:r>
              <a:rPr kumimoji="0" lang="ja-JP" altLang="en-US" sz="1400" b="0" i="0" u="none" strike="noStrike" cap="none" normalizeH="0" dirty="0" smtClean="0">
                <a:ln>
                  <a:noFill/>
                </a:ln>
                <a:solidFill>
                  <a:schemeClr val="bg1"/>
                </a:solidFill>
                <a:effectLst/>
                <a:latin typeface="+mn-lt"/>
                <a:ea typeface="+mn-ea"/>
              </a:rPr>
              <a:t>制御機器の高機能</a:t>
            </a:r>
            <a:r>
              <a:rPr kumimoji="0" lang="ja-JP" altLang="en-US" sz="1400" dirty="0" smtClean="0">
                <a:solidFill>
                  <a:schemeClr val="bg1"/>
                </a:solidFill>
                <a:latin typeface="+mn-lt"/>
                <a:ea typeface="+mn-ea"/>
              </a:rPr>
              <a:t>化・高性能化</a:t>
            </a:r>
            <a:endParaRPr kumimoji="0" lang="ja-JP" altLang="en-US" sz="1400" b="0" i="0" u="none" strike="noStrike" cap="none" normalizeH="0" dirty="0" smtClean="0">
              <a:ln>
                <a:noFill/>
              </a:ln>
              <a:solidFill>
                <a:schemeClr val="bg1"/>
              </a:solidFill>
              <a:effectLst/>
              <a:latin typeface="+mn-lt"/>
              <a:ea typeface="+mn-ea"/>
            </a:endParaRPr>
          </a:p>
        </p:txBody>
      </p:sp>
      <p:sp>
        <p:nvSpPr>
          <p:cNvPr id="17" name="正方形/長方形 16"/>
          <p:cNvSpPr/>
          <p:nvPr/>
        </p:nvSpPr>
        <p:spPr bwMode="auto">
          <a:xfrm>
            <a:off x="395536" y="4966815"/>
            <a:ext cx="4032448" cy="58915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err="1" smtClean="0">
                <a:ln>
                  <a:noFill/>
                </a:ln>
                <a:solidFill>
                  <a:schemeClr val="bg1"/>
                </a:solidFill>
                <a:effectLst/>
                <a:latin typeface="+mn-lt"/>
                <a:ea typeface="+mn-ea"/>
              </a:rPr>
              <a:t>IoT</a:t>
            </a:r>
            <a:r>
              <a:rPr kumimoji="0" lang="ja-JP" altLang="en-US" sz="1400" b="0" i="0" u="none" strike="noStrike" cap="none" normalizeH="0" dirty="0" err="1" smtClean="0">
                <a:ln>
                  <a:noFill/>
                </a:ln>
                <a:solidFill>
                  <a:schemeClr val="bg1"/>
                </a:solidFill>
                <a:effectLst/>
                <a:latin typeface="+mn-lt"/>
                <a:ea typeface="+mn-ea"/>
              </a:rPr>
              <a:t>への</a:t>
            </a:r>
            <a:r>
              <a:rPr kumimoji="0" lang="ja-JP" altLang="en-US" sz="1400" b="0" i="0" u="none" strike="noStrike" cap="none" normalizeH="0" dirty="0" smtClean="0">
                <a:ln>
                  <a:noFill/>
                </a:ln>
                <a:solidFill>
                  <a:schemeClr val="bg1"/>
                </a:solidFill>
                <a:effectLst/>
                <a:latin typeface="+mn-lt"/>
                <a:ea typeface="+mn-ea"/>
              </a:rPr>
              <a:t>動き</a:t>
            </a:r>
          </a:p>
        </p:txBody>
      </p:sp>
      <p:sp>
        <p:nvSpPr>
          <p:cNvPr id="18" name="正方形/長方形 17"/>
          <p:cNvSpPr/>
          <p:nvPr/>
        </p:nvSpPr>
        <p:spPr bwMode="auto">
          <a:xfrm>
            <a:off x="395643" y="5760886"/>
            <a:ext cx="4032342" cy="58915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生産現場</a:t>
            </a:r>
            <a:r>
              <a:rPr kumimoji="0" lang="ja-JP" altLang="en-US" sz="1400" dirty="0" smtClean="0">
                <a:solidFill>
                  <a:schemeClr val="bg1"/>
                </a:solidFill>
                <a:latin typeface="+mn-lt"/>
                <a:ea typeface="+mn-ea"/>
              </a:rPr>
              <a:t>の情報をリアルタイムに取得したいという経営サイドからの要望</a:t>
            </a:r>
            <a:endParaRPr kumimoji="0" lang="ja-JP" altLang="en-US" sz="1400" b="0" i="0" u="none" strike="noStrike" cap="none" normalizeH="0" dirty="0" smtClean="0">
              <a:ln>
                <a:noFill/>
              </a:ln>
              <a:solidFill>
                <a:schemeClr val="bg1"/>
              </a:solidFill>
              <a:effectLst/>
              <a:latin typeface="+mn-lt"/>
              <a:ea typeface="+mn-ea"/>
            </a:endParaRPr>
          </a:p>
        </p:txBody>
      </p:sp>
      <p:sp>
        <p:nvSpPr>
          <p:cNvPr id="10" name="右矢印 9"/>
          <p:cNvSpPr/>
          <p:nvPr/>
        </p:nvSpPr>
        <p:spPr bwMode="auto">
          <a:xfrm>
            <a:off x="4551053" y="4221088"/>
            <a:ext cx="1461108" cy="2128948"/>
          </a:xfrm>
          <a:prstGeom prst="right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ERP</a:t>
            </a:r>
            <a:r>
              <a:rPr kumimoji="0" lang="ja-JP" altLang="en-US" sz="1400" b="0" i="0" u="none" strike="noStrike" cap="none" normalizeH="0" dirty="0" smtClean="0">
                <a:ln>
                  <a:noFill/>
                </a:ln>
                <a:solidFill>
                  <a:schemeClr val="bg1"/>
                </a:solidFill>
                <a:effectLst/>
                <a:latin typeface="+mn-lt"/>
                <a:ea typeface="+mn-ea"/>
              </a:rPr>
              <a:t>との</a:t>
            </a:r>
            <a:endParaRPr kumimoji="0" lang="en-US" altLang="ja-JP" sz="1400"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統合強化</a:t>
            </a:r>
          </a:p>
        </p:txBody>
      </p:sp>
    </p:spTree>
    <p:extLst>
      <p:ext uri="{BB962C8B-B14F-4D97-AF65-F5344CB8AC3E}">
        <p14:creationId xmlns:p14="http://schemas.microsoft.com/office/powerpoint/2010/main" val="42745813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500"/>
                                        <p:tgtEl>
                                          <p:spTgt spid="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500"/>
                                        <p:tgtEl>
                                          <p:spTgt spid="7"/>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500"/>
                                        <p:tgtEl>
                                          <p:spTgt spid="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42"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arn(outHorizontal)">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2" grpId="0" animBg="1"/>
      <p:bldP spid="15" grpId="0" animBg="1"/>
      <p:bldP spid="16" grpId="0" animBg="1"/>
      <p:bldP spid="17" grpId="0" animBg="1"/>
      <p:bldP spid="1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descr="C:\Users\Shoji\AppData\Local\Microsoft\Windows\Temporary Internet Files\Content.IE5\KDR1NI43\MC900290083[1].wmf"/>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23781" y="1620579"/>
            <a:ext cx="1620663" cy="164268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Program Files (x86)\Microsoft Office\MEDIA\CAGCAT10\j0205462.wmf"/>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20238" y="1069502"/>
            <a:ext cx="2594066" cy="2581024"/>
          </a:xfrm>
          <a:prstGeom prst="rect">
            <a:avLst/>
          </a:prstGeom>
          <a:noFill/>
          <a:extLst>
            <a:ext uri="{909E8E84-426E-40dd-AFC4-6F175D3DCCD1}">
              <a14:hiddenFill xmlns:a14="http://schemas.microsoft.com/office/drawing/2010/main">
                <a:solidFill>
                  <a:srgbClr val="FFFFFF"/>
                </a:solidFill>
              </a14:hiddenFill>
            </a:ext>
          </a:extLst>
        </p:spPr>
      </p:pic>
      <p:sp>
        <p:nvSpPr>
          <p:cNvPr id="4" name="タイトル 3"/>
          <p:cNvSpPr>
            <a:spLocks noGrp="1"/>
          </p:cNvSpPr>
          <p:nvPr>
            <p:ph type="title"/>
          </p:nvPr>
        </p:nvSpPr>
        <p:spPr/>
        <p:txBody>
          <a:bodyPr/>
          <a:lstStyle/>
          <a:p>
            <a:r>
              <a:rPr kumimoji="1" lang="ja-JP" altLang="en-US" smtClean="0"/>
              <a:t>部分最適なシステム構築</a:t>
            </a:r>
            <a:endParaRPr kumimoji="1" lang="ja-JP" altLang="en-US"/>
          </a:p>
        </p:txBody>
      </p:sp>
      <p:pic>
        <p:nvPicPr>
          <p:cNvPr id="1026" name="Picture 2" descr="C:\Users\Shoji\AppData\Local\Microsoft\Windows\Temporary Internet Files\Content.IE5\QDAR6V81\MC90042897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06023" y="2425196"/>
            <a:ext cx="456179" cy="66682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hoji\AppData\Local\Microsoft\Windows\Temporary Internet Files\Content.IE5\9DROLYQE\MC900428969[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58672" y="2272636"/>
            <a:ext cx="423599" cy="5874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hoji\AppData\Local\Microsoft\Windows\Temporary Internet Files\Content.IE5\WCGM3UW8\MC900434845[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66584" y="1429542"/>
            <a:ext cx="641226" cy="64122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Shoji\AppData\Local\Microsoft\Windows\Temporary Internet Files\Content.IE5\KDR1NI43\MC900235463[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18512" y="2590608"/>
            <a:ext cx="846131" cy="845701"/>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852211" y="3912038"/>
            <a:ext cx="4330120" cy="1877437"/>
          </a:xfrm>
          <a:prstGeom prst="rect">
            <a:avLst/>
          </a:prstGeom>
          <a:noFill/>
        </p:spPr>
        <p:txBody>
          <a:bodyPr wrap="square" rtlCol="0">
            <a:spAutoFit/>
          </a:bodyPr>
          <a:lstStyle/>
          <a:p>
            <a:r>
              <a:rPr kumimoji="1" lang="ja-JP" altLang="en-US" sz="2000" dirty="0" smtClean="0">
                <a:solidFill>
                  <a:srgbClr val="FF3300"/>
                </a:solidFill>
                <a:latin typeface="+mn-lt"/>
                <a:ea typeface="+mn-ea"/>
              </a:rPr>
              <a:t>現場の業務をそのままシステム化</a:t>
            </a:r>
            <a:endParaRPr kumimoji="1" lang="en-US" altLang="ja-JP" sz="2000" dirty="0" smtClean="0">
              <a:solidFill>
                <a:srgbClr val="FF3300"/>
              </a:solidFill>
              <a:latin typeface="+mn-lt"/>
              <a:ea typeface="+mn-ea"/>
            </a:endParaRPr>
          </a:p>
          <a:p>
            <a:r>
              <a:rPr lang="ja-JP" altLang="en-US" sz="1600" dirty="0" smtClean="0">
                <a:solidFill>
                  <a:srgbClr val="0070C0"/>
                </a:solidFill>
                <a:latin typeface="+mn-lt"/>
                <a:ea typeface="+mn-ea"/>
              </a:rPr>
              <a:t>・元々の「書類の流れ」に合わせたシステム</a:t>
            </a:r>
            <a:endParaRPr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a:t>
            </a:r>
            <a:r>
              <a:rPr kumimoji="1" lang="ja-JP" altLang="en-US" sz="1600" dirty="0" smtClean="0">
                <a:solidFill>
                  <a:srgbClr val="0070C0"/>
                </a:solidFill>
                <a:latin typeface="+mn-lt"/>
                <a:ea typeface="+mn-ea"/>
              </a:rPr>
              <a:t>部分最適なシステム構築</a:t>
            </a:r>
            <a:endParaRPr kumimoji="1" lang="en-US" altLang="ja-JP" sz="1600" dirty="0" smtClean="0">
              <a:solidFill>
                <a:srgbClr val="0070C0"/>
              </a:solidFill>
              <a:latin typeface="+mn-lt"/>
              <a:ea typeface="+mn-ea"/>
            </a:endParaRPr>
          </a:p>
          <a:p>
            <a:r>
              <a:rPr kumimoji="1" lang="ja-JP" altLang="en-US" sz="1600" dirty="0" smtClean="0">
                <a:solidFill>
                  <a:srgbClr val="0070C0"/>
                </a:solidFill>
                <a:latin typeface="+mn-lt"/>
                <a:ea typeface="+mn-ea"/>
              </a:rPr>
              <a:t>・様々な部門が様々なシステムを導入</a:t>
            </a:r>
            <a:endParaRPr kumimoji="1"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・重複する業務（顧客マスターの登録など）</a:t>
            </a:r>
            <a:endParaRPr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・別々の</a:t>
            </a:r>
            <a:r>
              <a:rPr lang="en-US" altLang="ja-JP" sz="1600" dirty="0" smtClean="0">
                <a:solidFill>
                  <a:srgbClr val="0070C0"/>
                </a:solidFill>
                <a:latin typeface="+mn-lt"/>
                <a:ea typeface="+mn-ea"/>
              </a:rPr>
              <a:t>DB</a:t>
            </a:r>
            <a:r>
              <a:rPr lang="ja-JP" altLang="en-US" sz="1600" dirty="0" smtClean="0">
                <a:solidFill>
                  <a:srgbClr val="0070C0"/>
                </a:solidFill>
                <a:latin typeface="+mn-lt"/>
                <a:ea typeface="+mn-ea"/>
              </a:rPr>
              <a:t>（顧客データなど）</a:t>
            </a:r>
            <a:endParaRPr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・システム間でデータ</a:t>
            </a:r>
            <a:r>
              <a:rPr lang="ja-JP" altLang="en-US" sz="1600" dirty="0">
                <a:solidFill>
                  <a:srgbClr val="0070C0"/>
                </a:solidFill>
                <a:latin typeface="+mn-lt"/>
                <a:ea typeface="+mn-ea"/>
              </a:rPr>
              <a:t>の</a:t>
            </a:r>
            <a:r>
              <a:rPr lang="ja-JP" altLang="en-US" sz="1600" dirty="0" smtClean="0">
                <a:solidFill>
                  <a:srgbClr val="0070C0"/>
                </a:solidFill>
                <a:latin typeface="+mn-lt"/>
                <a:ea typeface="+mn-ea"/>
              </a:rPr>
              <a:t>互換性が無い</a:t>
            </a:r>
            <a:endParaRPr kumimoji="1" lang="ja-JP" altLang="en-US" sz="1600" dirty="0">
              <a:solidFill>
                <a:srgbClr val="0070C0"/>
              </a:solidFill>
              <a:latin typeface="+mn-lt"/>
              <a:ea typeface="+mn-ea"/>
            </a:endParaRPr>
          </a:p>
        </p:txBody>
      </p:sp>
      <p:cxnSp>
        <p:nvCxnSpPr>
          <p:cNvPr id="3" name="直線矢印コネクタ 2"/>
          <p:cNvCxnSpPr/>
          <p:nvPr/>
        </p:nvCxnSpPr>
        <p:spPr bwMode="auto">
          <a:xfrm>
            <a:off x="4314304" y="2758610"/>
            <a:ext cx="1193800" cy="0"/>
          </a:xfrm>
          <a:prstGeom prst="straightConnector1">
            <a:avLst/>
          </a:prstGeom>
          <a:solidFill>
            <a:schemeClr val="bg1"/>
          </a:solidFill>
          <a:ln w="38100" cap="flat" cmpd="sng" algn="ctr">
            <a:solidFill>
              <a:srgbClr val="4168A7"/>
            </a:solidFill>
            <a:prstDash val="sysDot"/>
            <a:round/>
            <a:headEnd type="arrow"/>
            <a:tailEnd type="arrow"/>
          </a:ln>
          <a:effectLst/>
        </p:spPr>
      </p:cxnSp>
      <p:sp>
        <p:nvSpPr>
          <p:cNvPr id="2" name="角丸四角形 1"/>
          <p:cNvSpPr/>
          <p:nvPr/>
        </p:nvSpPr>
        <p:spPr bwMode="auto">
          <a:xfrm>
            <a:off x="971599" y="5808210"/>
            <a:ext cx="4032449" cy="429102"/>
          </a:xfrm>
          <a:prstGeom prst="roundRect">
            <a:avLst>
              <a:gd name="adj" fmla="val 0"/>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smtClean="0">
                <a:ln>
                  <a:noFill/>
                </a:ln>
                <a:solidFill>
                  <a:schemeClr val="bg1"/>
                </a:solidFill>
                <a:effectLst/>
              </a:rPr>
              <a:t>サイロ化</a:t>
            </a:r>
          </a:p>
        </p:txBody>
      </p:sp>
      <p:pic>
        <p:nvPicPr>
          <p:cNvPr id="6" name="Picture 2" descr="明治公園第１・２・３サイロ"/>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0152" y="4003204"/>
            <a:ext cx="2318175" cy="2238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8206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p:cTn id="7" dur="500" fill="hold"/>
                                        <p:tgtEl>
                                          <p:spTgt spid="1028"/>
                                        </p:tgtEl>
                                        <p:attrNameLst>
                                          <p:attrName>ppt_w</p:attrName>
                                        </p:attrNameLst>
                                      </p:cBhvr>
                                      <p:tavLst>
                                        <p:tav tm="0">
                                          <p:val>
                                            <p:fltVal val="0"/>
                                          </p:val>
                                        </p:tav>
                                        <p:tav tm="100000">
                                          <p:val>
                                            <p:strVal val="#ppt_w"/>
                                          </p:val>
                                        </p:tav>
                                      </p:tavLst>
                                    </p:anim>
                                    <p:anim calcmode="lin" valueType="num">
                                      <p:cBhvr>
                                        <p:cTn id="8" dur="500" fill="hold"/>
                                        <p:tgtEl>
                                          <p:spTgt spid="1028"/>
                                        </p:tgtEl>
                                        <p:attrNameLst>
                                          <p:attrName>ppt_h</p:attrName>
                                        </p:attrNameLst>
                                      </p:cBhvr>
                                      <p:tavLst>
                                        <p:tav tm="0">
                                          <p:val>
                                            <p:fltVal val="0"/>
                                          </p:val>
                                        </p:tav>
                                        <p:tav tm="100000">
                                          <p:val>
                                            <p:strVal val="#ppt_h"/>
                                          </p:val>
                                        </p:tav>
                                      </p:tavLst>
                                    </p:anim>
                                    <p:animEffect transition="in" filter="fade">
                                      <p:cBhvr>
                                        <p:cTn id="9" dur="500"/>
                                        <p:tgtEl>
                                          <p:spTgt spid="102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p:cTn id="14" dur="500" fill="hold"/>
                                        <p:tgtEl>
                                          <p:spTgt spid="1027"/>
                                        </p:tgtEl>
                                        <p:attrNameLst>
                                          <p:attrName>ppt_w</p:attrName>
                                        </p:attrNameLst>
                                      </p:cBhvr>
                                      <p:tavLst>
                                        <p:tav tm="0">
                                          <p:val>
                                            <p:fltVal val="0"/>
                                          </p:val>
                                        </p:tav>
                                        <p:tav tm="100000">
                                          <p:val>
                                            <p:strVal val="#ppt_w"/>
                                          </p:val>
                                        </p:tav>
                                      </p:tavLst>
                                    </p:anim>
                                    <p:anim calcmode="lin" valueType="num">
                                      <p:cBhvr>
                                        <p:cTn id="15" dur="500" fill="hold"/>
                                        <p:tgtEl>
                                          <p:spTgt spid="1027"/>
                                        </p:tgtEl>
                                        <p:attrNameLst>
                                          <p:attrName>ppt_h</p:attrName>
                                        </p:attrNameLst>
                                      </p:cBhvr>
                                      <p:tavLst>
                                        <p:tav tm="0">
                                          <p:val>
                                            <p:fltVal val="0"/>
                                          </p:val>
                                        </p:tav>
                                        <p:tav tm="100000">
                                          <p:val>
                                            <p:strVal val="#ppt_h"/>
                                          </p:val>
                                        </p:tav>
                                      </p:tavLst>
                                    </p:anim>
                                    <p:animEffect transition="in" filter="fade">
                                      <p:cBhvr>
                                        <p:cTn id="16" dur="500"/>
                                        <p:tgtEl>
                                          <p:spTgt spid="102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30"/>
                                        </p:tgtEl>
                                        <p:attrNameLst>
                                          <p:attrName>style.visibility</p:attrName>
                                        </p:attrNameLst>
                                      </p:cBhvr>
                                      <p:to>
                                        <p:strVal val="visible"/>
                                      </p:to>
                                    </p:set>
                                    <p:anim calcmode="lin" valueType="num">
                                      <p:cBhvr>
                                        <p:cTn id="21" dur="500" fill="hold"/>
                                        <p:tgtEl>
                                          <p:spTgt spid="1030"/>
                                        </p:tgtEl>
                                        <p:attrNameLst>
                                          <p:attrName>ppt_w</p:attrName>
                                        </p:attrNameLst>
                                      </p:cBhvr>
                                      <p:tavLst>
                                        <p:tav tm="0">
                                          <p:val>
                                            <p:fltVal val="0"/>
                                          </p:val>
                                        </p:tav>
                                        <p:tav tm="100000">
                                          <p:val>
                                            <p:strVal val="#ppt_w"/>
                                          </p:val>
                                        </p:tav>
                                      </p:tavLst>
                                    </p:anim>
                                    <p:anim calcmode="lin" valueType="num">
                                      <p:cBhvr>
                                        <p:cTn id="22" dur="500" fill="hold"/>
                                        <p:tgtEl>
                                          <p:spTgt spid="1030"/>
                                        </p:tgtEl>
                                        <p:attrNameLst>
                                          <p:attrName>ppt_h</p:attrName>
                                        </p:attrNameLst>
                                      </p:cBhvr>
                                      <p:tavLst>
                                        <p:tav tm="0">
                                          <p:val>
                                            <p:fltVal val="0"/>
                                          </p:val>
                                        </p:tav>
                                        <p:tav tm="100000">
                                          <p:val>
                                            <p:strVal val="#ppt_h"/>
                                          </p:val>
                                        </p:tav>
                                      </p:tavLst>
                                    </p:anim>
                                    <p:animEffect transition="in" filter="fade">
                                      <p:cBhvr>
                                        <p:cTn id="23" dur="500"/>
                                        <p:tgtEl>
                                          <p:spTgt spid="103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anim calcmode="lin" valueType="num">
                                      <p:cBhvr>
                                        <p:cTn id="28" dur="500" fill="hold"/>
                                        <p:tgtEl>
                                          <p:spTgt spid="1026"/>
                                        </p:tgtEl>
                                        <p:attrNameLst>
                                          <p:attrName>ppt_w</p:attrName>
                                        </p:attrNameLst>
                                      </p:cBhvr>
                                      <p:tavLst>
                                        <p:tav tm="0">
                                          <p:val>
                                            <p:fltVal val="0"/>
                                          </p:val>
                                        </p:tav>
                                        <p:tav tm="100000">
                                          <p:val>
                                            <p:strVal val="#ppt_w"/>
                                          </p:val>
                                        </p:tav>
                                      </p:tavLst>
                                    </p:anim>
                                    <p:anim calcmode="lin" valueType="num">
                                      <p:cBhvr>
                                        <p:cTn id="29" dur="500" fill="hold"/>
                                        <p:tgtEl>
                                          <p:spTgt spid="1026"/>
                                        </p:tgtEl>
                                        <p:attrNameLst>
                                          <p:attrName>ppt_h</p:attrName>
                                        </p:attrNameLst>
                                      </p:cBhvr>
                                      <p:tavLst>
                                        <p:tav tm="0">
                                          <p:val>
                                            <p:fltVal val="0"/>
                                          </p:val>
                                        </p:tav>
                                        <p:tav tm="100000">
                                          <p:val>
                                            <p:strVal val="#ppt_h"/>
                                          </p:val>
                                        </p:tav>
                                      </p:tavLst>
                                    </p:anim>
                                    <p:animEffect transition="in" filter="fade">
                                      <p:cBhvr>
                                        <p:cTn id="30" dur="500"/>
                                        <p:tgtEl>
                                          <p:spTgt spid="102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1+#ppt_w/2"/>
                                          </p:val>
                                        </p:tav>
                                        <p:tav tm="100000">
                                          <p:val>
                                            <p:strVal val="#ppt_x"/>
                                          </p:val>
                                        </p:tav>
                                      </p:tavLst>
                                    </p:anim>
                                    <p:anim calcmode="lin" valueType="num">
                                      <p:cBhvr additive="base">
                                        <p:cTn id="3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animEffect transition="in" filter="fade">
                                      <p:cBhvr>
                                        <p:cTn id="43" dur="500"/>
                                        <p:tgtEl>
                                          <p:spTgt spid="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EAM (Enterprise Asset Management)</a:t>
            </a:r>
            <a:endParaRPr kumimoji="1" lang="ja-JP" altLang="en-US" dirty="0"/>
          </a:p>
        </p:txBody>
      </p:sp>
      <p:sp>
        <p:nvSpPr>
          <p:cNvPr id="3" name="正方形/長方形 2"/>
          <p:cNvSpPr/>
          <p:nvPr/>
        </p:nvSpPr>
        <p:spPr bwMode="auto">
          <a:xfrm>
            <a:off x="467544" y="1359243"/>
            <a:ext cx="5040560" cy="695284"/>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CMMS (Computerized Maintenance Management</a:t>
            </a:r>
            <a:r>
              <a:rPr kumimoji="0" lang="ja-JP" altLang="en-US" sz="1400" dirty="0">
                <a:solidFill>
                  <a:schemeClr val="bg1"/>
                </a:solidFill>
                <a:latin typeface="+mn-lt"/>
                <a:ea typeface="+mn-ea"/>
              </a:rPr>
              <a:t> </a:t>
            </a:r>
            <a:r>
              <a:rPr kumimoji="0" lang="en-US" altLang="ja-JP" sz="1400" dirty="0" smtClean="0">
                <a:solidFill>
                  <a:schemeClr val="bg1"/>
                </a:solidFill>
                <a:latin typeface="+mn-lt"/>
                <a:ea typeface="+mn-ea"/>
              </a:rPr>
              <a:t>System</a:t>
            </a:r>
            <a:r>
              <a:rPr kumimoji="0" lang="en-US" altLang="ja-JP" sz="1400" b="0" i="0" u="none" strike="noStrike" cap="none" normalizeH="0" dirty="0" smtClean="0">
                <a:ln>
                  <a:noFill/>
                </a:ln>
                <a:solidFill>
                  <a:schemeClr val="bg1"/>
                </a:solidFill>
                <a:effectLst/>
                <a:latin typeface="+mn-lt"/>
                <a:ea typeface="+mn-ea"/>
              </a:rPr>
              <a:t>)</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設備</a:t>
            </a:r>
            <a:r>
              <a:rPr kumimoji="0" lang="ja-JP" altLang="en-US" sz="1400" dirty="0" smtClean="0">
                <a:solidFill>
                  <a:schemeClr val="bg1"/>
                </a:solidFill>
                <a:latin typeface="+mn-lt"/>
                <a:ea typeface="+mn-ea"/>
              </a:rPr>
              <a:t>保全管理システム</a:t>
            </a:r>
            <a:endParaRPr kumimoji="0" lang="ja-JP" altLang="en-US" sz="1400" b="0" i="0" u="none" strike="noStrike" cap="none" normalizeH="0" dirty="0" smtClean="0">
              <a:ln>
                <a:noFill/>
              </a:ln>
              <a:solidFill>
                <a:schemeClr val="bg1"/>
              </a:solidFill>
              <a:effectLst/>
              <a:latin typeface="+mn-lt"/>
              <a:ea typeface="+mn-ea"/>
            </a:endParaRPr>
          </a:p>
        </p:txBody>
      </p:sp>
      <p:sp>
        <p:nvSpPr>
          <p:cNvPr id="4" name="正方形/長方形 3"/>
          <p:cNvSpPr/>
          <p:nvPr/>
        </p:nvSpPr>
        <p:spPr bwMode="auto">
          <a:xfrm>
            <a:off x="467544" y="3356992"/>
            <a:ext cx="5040560"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EAM (Enterprise Asset Management)</a:t>
            </a:r>
            <a:endParaRPr kumimoji="0" lang="ja-JP" altLang="en-US" sz="1400" b="0" i="0" u="none" strike="noStrike" cap="none" normalizeH="0" dirty="0" smtClean="0">
              <a:ln>
                <a:noFill/>
              </a:ln>
              <a:solidFill>
                <a:schemeClr val="bg1"/>
              </a:solidFill>
              <a:effectLst/>
              <a:latin typeface="+mn-lt"/>
              <a:ea typeface="+mn-ea"/>
            </a:endParaRPr>
          </a:p>
        </p:txBody>
      </p:sp>
      <p:sp>
        <p:nvSpPr>
          <p:cNvPr id="5" name="テキスト ボックス 4"/>
          <p:cNvSpPr txBox="1"/>
          <p:nvPr/>
        </p:nvSpPr>
        <p:spPr>
          <a:xfrm>
            <a:off x="5796136" y="1550471"/>
            <a:ext cx="3012018" cy="954107"/>
          </a:xfrm>
          <a:prstGeom prst="rect">
            <a:avLst/>
          </a:prstGeom>
          <a:noFill/>
        </p:spPr>
        <p:txBody>
          <a:bodyPr wrap="square" rtlCol="0">
            <a:spAutoFit/>
          </a:bodyPr>
          <a:lstStyle/>
          <a:p>
            <a:r>
              <a:rPr lang="ja-JP" altLang="en-US" sz="1400" dirty="0">
                <a:latin typeface="+mn-lt"/>
                <a:ea typeface="+mn-ea"/>
              </a:rPr>
              <a:t>発電所や化学プラント、</a:t>
            </a:r>
            <a:r>
              <a:rPr lang="ja-JP" altLang="en-US" sz="1400" dirty="0" smtClean="0">
                <a:latin typeface="+mn-lt"/>
                <a:ea typeface="+mn-ea"/>
              </a:rPr>
              <a:t>船舶</a:t>
            </a:r>
            <a:r>
              <a:rPr lang="en-US" altLang="ja-JP" sz="1400" dirty="0" smtClean="0">
                <a:latin typeface="+mn-lt"/>
                <a:ea typeface="+mn-ea"/>
              </a:rPr>
              <a:t>/</a:t>
            </a:r>
            <a:r>
              <a:rPr lang="ja-JP" altLang="en-US" sz="1400" dirty="0" smtClean="0">
                <a:latin typeface="+mn-lt"/>
                <a:ea typeface="+mn-ea"/>
              </a:rPr>
              <a:t>航空機</a:t>
            </a:r>
            <a:r>
              <a:rPr lang="ja-JP" altLang="en-US" sz="1400" dirty="0">
                <a:latin typeface="+mn-lt"/>
                <a:ea typeface="+mn-ea"/>
              </a:rPr>
              <a:t>、建築物などの設備・施設のメンテナンスに関する情報を電子化し、一元的に管理するシステム</a:t>
            </a:r>
            <a:endParaRPr kumimoji="1" lang="ja-JP" altLang="en-US" sz="1400" dirty="0" smtClean="0">
              <a:latin typeface="+mn-lt"/>
              <a:ea typeface="+mn-ea"/>
            </a:endParaRPr>
          </a:p>
        </p:txBody>
      </p:sp>
      <p:sp>
        <p:nvSpPr>
          <p:cNvPr id="6" name="テキスト ボックス 5"/>
          <p:cNvSpPr txBox="1"/>
          <p:nvPr/>
        </p:nvSpPr>
        <p:spPr>
          <a:xfrm>
            <a:off x="5796136" y="3356992"/>
            <a:ext cx="3012018" cy="2677656"/>
          </a:xfrm>
          <a:prstGeom prst="rect">
            <a:avLst/>
          </a:prstGeom>
          <a:noFill/>
        </p:spPr>
        <p:txBody>
          <a:bodyPr wrap="square" rtlCol="0">
            <a:spAutoFit/>
          </a:bodyPr>
          <a:lstStyle/>
          <a:p>
            <a:r>
              <a:rPr lang="ja-JP" altLang="en-US" sz="1400" dirty="0">
                <a:latin typeface="+mn-lt"/>
                <a:ea typeface="+mn-ea"/>
              </a:rPr>
              <a:t>企業が保有する設備資産に関するさまざまな情報を、そのライフサイクルを通じて一元管理することで、資産自体とそれにかかわる業務を可視化・標準化・効率化する業務改善</a:t>
            </a:r>
            <a:r>
              <a:rPr lang="ja-JP" altLang="en-US" sz="1400" dirty="0" smtClean="0">
                <a:latin typeface="+mn-lt"/>
                <a:ea typeface="+mn-ea"/>
              </a:rPr>
              <a:t>ソリューション。</a:t>
            </a:r>
            <a:endParaRPr lang="en-US" altLang="ja-JP" sz="1400" dirty="0" smtClean="0">
              <a:latin typeface="+mn-lt"/>
              <a:ea typeface="+mn-ea"/>
            </a:endParaRPr>
          </a:p>
          <a:p>
            <a:r>
              <a:rPr lang="en-US" altLang="ja-JP" sz="1400" dirty="0" smtClean="0">
                <a:latin typeface="+mn-lt"/>
                <a:ea typeface="+mn-ea"/>
              </a:rPr>
              <a:t>CMMS</a:t>
            </a:r>
            <a:r>
              <a:rPr lang="ja-JP" altLang="en-US" sz="1400" dirty="0">
                <a:latin typeface="+mn-lt"/>
                <a:ea typeface="+mn-ea"/>
              </a:rPr>
              <a:t>の基本機能に加えて、保全資材の在庫・購買管理や資産保全の予算・コスト管理、</a:t>
            </a:r>
            <a:r>
              <a:rPr lang="en-US" altLang="ja-JP" sz="1400" dirty="0">
                <a:latin typeface="+mn-lt"/>
                <a:ea typeface="+mn-ea"/>
              </a:rPr>
              <a:t>KPI</a:t>
            </a:r>
            <a:r>
              <a:rPr lang="ja-JP" altLang="en-US" sz="1400" dirty="0">
                <a:latin typeface="+mn-lt"/>
                <a:ea typeface="+mn-ea"/>
              </a:rPr>
              <a:t>による統制機能などを備え、</a:t>
            </a:r>
            <a:r>
              <a:rPr lang="en-US" altLang="ja-JP" sz="1400" dirty="0">
                <a:latin typeface="+mn-lt"/>
                <a:ea typeface="+mn-ea"/>
              </a:rPr>
              <a:t>ERP</a:t>
            </a:r>
            <a:r>
              <a:rPr lang="ja-JP" altLang="en-US" sz="1400" dirty="0">
                <a:latin typeface="+mn-lt"/>
                <a:ea typeface="+mn-ea"/>
              </a:rPr>
              <a:t>システムと連動して会計的なマネジメントが行えるようにした</a:t>
            </a:r>
            <a:r>
              <a:rPr lang="ja-JP" altLang="en-US" sz="1400" dirty="0" smtClean="0">
                <a:latin typeface="+mn-lt"/>
                <a:ea typeface="+mn-ea"/>
              </a:rPr>
              <a:t>システム。</a:t>
            </a:r>
            <a:endParaRPr kumimoji="1" lang="ja-JP" altLang="en-US" sz="1400" dirty="0" smtClean="0">
              <a:latin typeface="+mn-lt"/>
              <a:ea typeface="+mn-ea"/>
            </a:endParaRPr>
          </a:p>
        </p:txBody>
      </p:sp>
      <p:sp>
        <p:nvSpPr>
          <p:cNvPr id="7" name="正方形/長方形 6"/>
          <p:cNvSpPr/>
          <p:nvPr/>
        </p:nvSpPr>
        <p:spPr bwMode="auto">
          <a:xfrm>
            <a:off x="467544" y="2204081"/>
            <a:ext cx="1224136"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a:solidFill>
                  <a:schemeClr val="bg1"/>
                </a:solidFill>
                <a:latin typeface="+mn-lt"/>
                <a:ea typeface="+mn-ea"/>
              </a:rPr>
              <a:t>設備台帳</a:t>
            </a:r>
            <a:endParaRPr kumimoji="0" lang="ja-JP" altLang="en-US" sz="1050" b="0" i="0" u="none" strike="noStrike" cap="none" normalizeH="0" dirty="0" smtClean="0">
              <a:ln>
                <a:noFill/>
              </a:ln>
              <a:solidFill>
                <a:schemeClr val="bg1"/>
              </a:solidFill>
              <a:effectLst/>
              <a:latin typeface="+mn-lt"/>
              <a:ea typeface="+mn-ea"/>
            </a:endParaRPr>
          </a:p>
        </p:txBody>
      </p:sp>
      <p:sp>
        <p:nvSpPr>
          <p:cNvPr id="8" name="正方形/長方形 7"/>
          <p:cNvSpPr/>
          <p:nvPr/>
        </p:nvSpPr>
        <p:spPr bwMode="auto">
          <a:xfrm>
            <a:off x="1735336" y="2204081"/>
            <a:ext cx="1224136"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dirty="0" smtClean="0">
                <a:ln>
                  <a:noFill/>
                </a:ln>
                <a:solidFill>
                  <a:schemeClr val="bg1"/>
                </a:solidFill>
                <a:effectLst/>
                <a:latin typeface="+mn-lt"/>
                <a:ea typeface="+mn-ea"/>
              </a:rPr>
              <a:t>保全作業・実績管理</a:t>
            </a:r>
          </a:p>
        </p:txBody>
      </p:sp>
      <p:sp>
        <p:nvSpPr>
          <p:cNvPr id="9" name="正方形/長方形 8"/>
          <p:cNvSpPr/>
          <p:nvPr/>
        </p:nvSpPr>
        <p:spPr bwMode="auto">
          <a:xfrm>
            <a:off x="3008329" y="2204864"/>
            <a:ext cx="1224136"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dirty="0" smtClean="0">
                <a:ln>
                  <a:noFill/>
                </a:ln>
                <a:solidFill>
                  <a:schemeClr val="bg1"/>
                </a:solidFill>
                <a:effectLst/>
                <a:latin typeface="+mn-lt"/>
                <a:ea typeface="+mn-ea"/>
              </a:rPr>
              <a:t>交換・予備・消耗品などの在庫管理、調達依頼</a:t>
            </a:r>
          </a:p>
        </p:txBody>
      </p:sp>
      <p:sp>
        <p:nvSpPr>
          <p:cNvPr id="10" name="正方形/長方形 9"/>
          <p:cNvSpPr/>
          <p:nvPr/>
        </p:nvSpPr>
        <p:spPr bwMode="auto">
          <a:xfrm>
            <a:off x="4283968" y="2204081"/>
            <a:ext cx="1224136"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dirty="0" smtClean="0">
                <a:ln>
                  <a:noFill/>
                </a:ln>
                <a:solidFill>
                  <a:schemeClr val="bg1"/>
                </a:solidFill>
                <a:effectLst/>
                <a:latin typeface="+mn-lt"/>
                <a:ea typeface="+mn-ea"/>
              </a:rPr>
              <a:t>予防保全・保全計画管理</a:t>
            </a:r>
          </a:p>
        </p:txBody>
      </p:sp>
      <p:sp>
        <p:nvSpPr>
          <p:cNvPr id="11" name="正方形/長方形 10"/>
          <p:cNvSpPr/>
          <p:nvPr/>
        </p:nvSpPr>
        <p:spPr bwMode="auto">
          <a:xfrm>
            <a:off x="467544" y="4695820"/>
            <a:ext cx="5040560" cy="125346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lang="en-US" altLang="ja-JP" b="1" dirty="0">
                <a:solidFill>
                  <a:schemeClr val="bg1"/>
                </a:solidFill>
                <a:latin typeface="+mn-lt"/>
                <a:ea typeface="+mn-ea"/>
              </a:rPr>
              <a:t>2015</a:t>
            </a:r>
            <a:r>
              <a:rPr lang="ja-JP" altLang="en-US" b="1" dirty="0">
                <a:solidFill>
                  <a:schemeClr val="bg1"/>
                </a:solidFill>
                <a:latin typeface="+mn-lt"/>
                <a:ea typeface="+mn-ea"/>
              </a:rPr>
              <a:t>年までに、</a:t>
            </a:r>
            <a:r>
              <a:rPr lang="en-US" altLang="ja-JP" b="1" dirty="0">
                <a:solidFill>
                  <a:schemeClr val="bg1"/>
                </a:solidFill>
                <a:latin typeface="+mn-lt"/>
                <a:ea typeface="+mn-ea"/>
              </a:rPr>
              <a:t>EAM</a:t>
            </a:r>
            <a:r>
              <a:rPr lang="ja-JP" altLang="en-US" b="1" dirty="0">
                <a:solidFill>
                  <a:schemeClr val="bg1"/>
                </a:solidFill>
                <a:latin typeface="+mn-lt"/>
                <a:ea typeface="+mn-ea"/>
              </a:rPr>
              <a:t>ソフトウェア・ソリューションの</a:t>
            </a:r>
            <a:r>
              <a:rPr lang="en-US" altLang="ja-JP" b="1" dirty="0">
                <a:solidFill>
                  <a:schemeClr val="bg1"/>
                </a:solidFill>
                <a:latin typeface="+mn-lt"/>
                <a:ea typeface="+mn-ea"/>
              </a:rPr>
              <a:t>50%</a:t>
            </a:r>
            <a:r>
              <a:rPr lang="ja-JP" altLang="en-US" b="1" dirty="0">
                <a:solidFill>
                  <a:schemeClr val="bg1"/>
                </a:solidFill>
                <a:latin typeface="+mn-lt"/>
                <a:ea typeface="+mn-ea"/>
              </a:rPr>
              <a:t>以上が、</a:t>
            </a:r>
            <a:r>
              <a:rPr lang="en-US" altLang="ja-JP" b="1" dirty="0">
                <a:solidFill>
                  <a:schemeClr val="bg1"/>
                </a:solidFill>
                <a:latin typeface="+mn-lt"/>
                <a:ea typeface="+mn-ea"/>
              </a:rPr>
              <a:t>ERP</a:t>
            </a:r>
            <a:r>
              <a:rPr lang="ja-JP" altLang="en-US" b="1" dirty="0">
                <a:solidFill>
                  <a:schemeClr val="bg1"/>
                </a:solidFill>
                <a:latin typeface="+mn-lt"/>
                <a:ea typeface="+mn-ea"/>
              </a:rPr>
              <a:t>統合と同程度か、あるいはそれ以上に重要な作業として</a:t>
            </a:r>
            <a:r>
              <a:rPr lang="en-US" altLang="ja-JP" b="1" dirty="0">
                <a:solidFill>
                  <a:schemeClr val="bg1"/>
                </a:solidFill>
                <a:latin typeface="+mn-lt"/>
                <a:ea typeface="+mn-ea"/>
              </a:rPr>
              <a:t>OT</a:t>
            </a:r>
            <a:r>
              <a:rPr lang="ja-JP" altLang="en-US" b="1" dirty="0">
                <a:solidFill>
                  <a:schemeClr val="bg1"/>
                </a:solidFill>
                <a:latin typeface="+mn-lt"/>
                <a:ea typeface="+mn-ea"/>
              </a:rPr>
              <a:t>環境との統合を推進</a:t>
            </a:r>
            <a:r>
              <a:rPr lang="ja-JP" altLang="en-US" b="1" dirty="0" smtClean="0">
                <a:solidFill>
                  <a:schemeClr val="bg1"/>
                </a:solidFill>
                <a:latin typeface="+mn-lt"/>
                <a:ea typeface="+mn-ea"/>
              </a:rPr>
              <a:t>する </a:t>
            </a:r>
            <a:r>
              <a:rPr lang="en-US" altLang="ja-JP" b="1" dirty="0" smtClean="0">
                <a:solidFill>
                  <a:schemeClr val="bg1"/>
                </a:solidFill>
                <a:latin typeface="+mn-lt"/>
                <a:ea typeface="+mn-ea"/>
              </a:rPr>
              <a:t>(2012</a:t>
            </a:r>
            <a:r>
              <a:rPr lang="ja-JP" altLang="en-US" b="1" dirty="0" smtClean="0">
                <a:solidFill>
                  <a:schemeClr val="bg1"/>
                </a:solidFill>
                <a:latin typeface="+mn-lt"/>
                <a:ea typeface="+mn-ea"/>
              </a:rPr>
              <a:t>年の</a:t>
            </a:r>
            <a:r>
              <a:rPr lang="en-US" altLang="ja-JP" b="1" dirty="0" smtClean="0">
                <a:solidFill>
                  <a:schemeClr val="bg1"/>
                </a:solidFill>
                <a:latin typeface="+mn-lt"/>
                <a:ea typeface="+mn-ea"/>
              </a:rPr>
              <a:t>Gartner</a:t>
            </a:r>
            <a:r>
              <a:rPr lang="ja-JP" altLang="en-US" b="1" dirty="0" smtClean="0">
                <a:solidFill>
                  <a:schemeClr val="bg1"/>
                </a:solidFill>
                <a:latin typeface="+mn-lt"/>
                <a:ea typeface="+mn-ea"/>
              </a:rPr>
              <a:t>の予測</a:t>
            </a:r>
            <a:r>
              <a:rPr lang="en-US" altLang="ja-JP" b="1" dirty="0" smtClean="0">
                <a:solidFill>
                  <a:schemeClr val="bg1"/>
                </a:solidFill>
                <a:latin typeface="+mn-lt"/>
                <a:ea typeface="+mn-ea"/>
              </a:rPr>
              <a:t>)</a:t>
            </a:r>
            <a:endParaRPr kumimoji="0" lang="ja-JP" altLang="en-US" b="0" i="0" u="none" strike="noStrike" cap="none" normalizeH="0" dirty="0" smtClean="0">
              <a:ln>
                <a:noFill/>
              </a:ln>
              <a:solidFill>
                <a:schemeClr val="bg1"/>
              </a:solidFill>
              <a:effectLst/>
              <a:latin typeface="+mn-lt"/>
              <a:ea typeface="+mn-ea"/>
            </a:endParaRPr>
          </a:p>
        </p:txBody>
      </p:sp>
      <p:sp>
        <p:nvSpPr>
          <p:cNvPr id="12" name="正方形/長方形 11"/>
          <p:cNvSpPr/>
          <p:nvPr/>
        </p:nvSpPr>
        <p:spPr bwMode="auto">
          <a:xfrm>
            <a:off x="467544" y="4005064"/>
            <a:ext cx="1224136"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smtClean="0">
                <a:solidFill>
                  <a:schemeClr val="bg1"/>
                </a:solidFill>
                <a:latin typeface="+mn-lt"/>
                <a:ea typeface="+mn-ea"/>
              </a:rPr>
              <a:t>保全資産の</a:t>
            </a:r>
            <a:r>
              <a:rPr kumimoji="0" lang="ja-JP" altLang="en-US" sz="1050" b="0" i="0" u="none" strike="noStrike" cap="none" normalizeH="0" dirty="0" smtClean="0">
                <a:ln>
                  <a:noFill/>
                </a:ln>
                <a:solidFill>
                  <a:schemeClr val="bg1"/>
                </a:solidFill>
                <a:effectLst/>
                <a:latin typeface="+mn-lt"/>
                <a:ea typeface="+mn-ea"/>
              </a:rPr>
              <a:t>在庫・購買管理</a:t>
            </a:r>
          </a:p>
        </p:txBody>
      </p:sp>
      <p:sp>
        <p:nvSpPr>
          <p:cNvPr id="13" name="正方形/長方形 12"/>
          <p:cNvSpPr/>
          <p:nvPr/>
        </p:nvSpPr>
        <p:spPr bwMode="auto">
          <a:xfrm>
            <a:off x="1735336" y="4005064"/>
            <a:ext cx="1224136"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dirty="0" smtClean="0">
                <a:ln>
                  <a:noFill/>
                </a:ln>
                <a:solidFill>
                  <a:schemeClr val="bg1"/>
                </a:solidFill>
                <a:effectLst/>
                <a:latin typeface="+mn-lt"/>
                <a:ea typeface="+mn-ea"/>
              </a:rPr>
              <a:t>資産保全の予算・コスト管理</a:t>
            </a:r>
          </a:p>
        </p:txBody>
      </p:sp>
      <p:sp>
        <p:nvSpPr>
          <p:cNvPr id="14" name="正方形/長方形 13"/>
          <p:cNvSpPr/>
          <p:nvPr/>
        </p:nvSpPr>
        <p:spPr bwMode="auto">
          <a:xfrm>
            <a:off x="3008329" y="4005847"/>
            <a:ext cx="1224136"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dirty="0" smtClean="0">
                <a:ln>
                  <a:noFill/>
                </a:ln>
                <a:solidFill>
                  <a:schemeClr val="bg1"/>
                </a:solidFill>
                <a:effectLst/>
                <a:latin typeface="+mn-lt"/>
                <a:ea typeface="+mn-ea"/>
              </a:rPr>
              <a:t>KPI</a:t>
            </a:r>
            <a:r>
              <a:rPr kumimoji="0" lang="ja-JP" altLang="en-US" sz="1050" b="0" i="0" u="none" strike="noStrike" cap="none" normalizeH="0" dirty="0" smtClean="0">
                <a:ln>
                  <a:noFill/>
                </a:ln>
                <a:solidFill>
                  <a:schemeClr val="bg1"/>
                </a:solidFill>
                <a:effectLst/>
                <a:latin typeface="+mn-lt"/>
                <a:ea typeface="+mn-ea"/>
              </a:rPr>
              <a:t>による統制機能</a:t>
            </a:r>
          </a:p>
        </p:txBody>
      </p:sp>
      <p:sp>
        <p:nvSpPr>
          <p:cNvPr id="15" name="正方形/長方形 14"/>
          <p:cNvSpPr/>
          <p:nvPr/>
        </p:nvSpPr>
        <p:spPr bwMode="auto">
          <a:xfrm>
            <a:off x="4283968" y="4005064"/>
            <a:ext cx="1224136"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dirty="0" smtClean="0">
                <a:ln>
                  <a:noFill/>
                </a:ln>
                <a:solidFill>
                  <a:schemeClr val="bg1"/>
                </a:solidFill>
                <a:effectLst/>
                <a:latin typeface="+mn-lt"/>
                <a:ea typeface="+mn-ea"/>
              </a:rPr>
              <a:t>ERP</a:t>
            </a:r>
            <a:r>
              <a:rPr kumimoji="0" lang="ja-JP" altLang="en-US" sz="1050" b="0" i="0" u="none" strike="noStrike" cap="none" normalizeH="0" dirty="0" smtClean="0">
                <a:ln>
                  <a:noFill/>
                </a:ln>
                <a:solidFill>
                  <a:schemeClr val="bg1"/>
                </a:solidFill>
                <a:effectLst/>
                <a:latin typeface="+mn-lt"/>
                <a:ea typeface="+mn-ea"/>
              </a:rPr>
              <a:t>との連携</a:t>
            </a:r>
          </a:p>
        </p:txBody>
      </p:sp>
    </p:spTree>
    <p:extLst>
      <p:ext uri="{BB962C8B-B14F-4D97-AF65-F5344CB8AC3E}">
        <p14:creationId xmlns:p14="http://schemas.microsoft.com/office/powerpoint/2010/main" val="2479574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smtClean="0">
                <a:solidFill>
                  <a:schemeClr val="bg1"/>
                </a:solidFill>
                <a:latin typeface="Arial Black" panose="020B0A04020102020204" pitchFamily="34" charset="0"/>
                <a:ea typeface="HGP創英角ｺﾞｼｯｸUB" pitchFamily="50" charset="-128"/>
                <a:cs typeface="Arial" pitchFamily="34" charset="0"/>
              </a:rPr>
              <a:t>SOA (Service Oriented Architecture)</a:t>
            </a:r>
            <a:endParaRPr lang="ja-JP" altLang="en-US" sz="2400" dirty="0">
              <a:solidFill>
                <a:schemeClr val="bg1"/>
              </a:solidFill>
              <a:latin typeface="Arial Black" panose="020B0A04020102020204" pitchFamily="34" charset="0"/>
              <a:ea typeface="HGP創英角ｺﾞｼｯｸUB" pitchFamily="50" charset="-128"/>
              <a:cs typeface="Arial" pitchFamily="34" charset="0"/>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4759166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3"/>
          <p:cNvSpPr>
            <a:spLocks noGrp="1"/>
          </p:cNvSpPr>
          <p:nvPr>
            <p:ph type="title"/>
          </p:nvPr>
        </p:nvSpPr>
        <p:spPr/>
        <p:txBody>
          <a:bodyPr/>
          <a:lstStyle/>
          <a:p>
            <a:r>
              <a:rPr lang="en-US" altLang="ja-JP" smtClean="0"/>
              <a:t>SOA (Service Oriented Architecture)</a:t>
            </a:r>
            <a:endParaRPr lang="ja-JP" altLang="en-US" smtClean="0"/>
          </a:p>
        </p:txBody>
      </p:sp>
      <p:sp>
        <p:nvSpPr>
          <p:cNvPr id="6" name="角丸四角形 4"/>
          <p:cNvSpPr>
            <a:spLocks noChangeArrowheads="1"/>
          </p:cNvSpPr>
          <p:nvPr/>
        </p:nvSpPr>
        <p:spPr bwMode="auto">
          <a:xfrm>
            <a:off x="857224" y="3000372"/>
            <a:ext cx="4429156" cy="928694"/>
          </a:xfrm>
          <a:prstGeom prst="roundRect">
            <a:avLst>
              <a:gd name="adj" fmla="val 0"/>
            </a:avLst>
          </a:prstGeom>
          <a:solidFill>
            <a:srgbClr val="FFE389"/>
          </a:solidFill>
          <a:ln w="38100" algn="ctr">
            <a:noFill/>
            <a:round/>
            <a:headEnd/>
            <a:tailEnd/>
          </a:ln>
        </p:spPr>
        <p:txBody>
          <a:bodyPr/>
          <a:lstStyle/>
          <a:p>
            <a:pPr>
              <a:spcBef>
                <a:spcPct val="20000"/>
              </a:spcBef>
              <a:defRPr/>
            </a:pPr>
            <a:r>
              <a:rPr kumimoji="0" lang="ja-JP" altLang="en-US" sz="1400" dirty="0">
                <a:solidFill>
                  <a:srgbClr val="4168A7"/>
                </a:solidFill>
                <a:latin typeface="+mn-lt"/>
                <a:ea typeface="+mn-ea"/>
              </a:rPr>
              <a:t>販売管理プロセス</a:t>
            </a:r>
          </a:p>
        </p:txBody>
      </p:sp>
      <p:sp>
        <p:nvSpPr>
          <p:cNvPr id="7" name="角丸四角形 8"/>
          <p:cNvSpPr>
            <a:spLocks noChangeArrowheads="1"/>
          </p:cNvSpPr>
          <p:nvPr/>
        </p:nvSpPr>
        <p:spPr bwMode="auto">
          <a:xfrm>
            <a:off x="1071538" y="3429000"/>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8" name="角丸四角形 8"/>
          <p:cNvSpPr>
            <a:spLocks noChangeArrowheads="1"/>
          </p:cNvSpPr>
          <p:nvPr/>
        </p:nvSpPr>
        <p:spPr bwMode="auto">
          <a:xfrm>
            <a:off x="2143108" y="3429000"/>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9" name="角丸四角形 8"/>
          <p:cNvSpPr>
            <a:spLocks noChangeArrowheads="1"/>
          </p:cNvSpPr>
          <p:nvPr/>
        </p:nvSpPr>
        <p:spPr bwMode="auto">
          <a:xfrm>
            <a:off x="3214678" y="3429000"/>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入金</a:t>
            </a:r>
          </a:p>
        </p:txBody>
      </p:sp>
      <p:sp>
        <p:nvSpPr>
          <p:cNvPr id="10" name="角丸四角形 8"/>
          <p:cNvSpPr>
            <a:spLocks noChangeArrowheads="1"/>
          </p:cNvSpPr>
          <p:nvPr/>
        </p:nvSpPr>
        <p:spPr bwMode="auto">
          <a:xfrm>
            <a:off x="4286248" y="3429000"/>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出荷</a:t>
            </a:r>
          </a:p>
        </p:txBody>
      </p:sp>
      <p:cxnSp>
        <p:nvCxnSpPr>
          <p:cNvPr id="10258" name="直線矢印コネクタ 11"/>
          <p:cNvCxnSpPr>
            <a:cxnSpLocks noChangeShapeType="1"/>
          </p:cNvCxnSpPr>
          <p:nvPr/>
        </p:nvCxnSpPr>
        <p:spPr bwMode="auto">
          <a:xfrm>
            <a:off x="1857375" y="3606800"/>
            <a:ext cx="285750" cy="1588"/>
          </a:xfrm>
          <a:prstGeom prst="straightConnector1">
            <a:avLst/>
          </a:prstGeom>
          <a:noFill/>
          <a:ln w="38100" algn="ctr">
            <a:solidFill>
              <a:srgbClr val="4168A7"/>
            </a:solidFill>
            <a:round/>
            <a:headEnd/>
            <a:tailEnd type="arrow" w="med" len="med"/>
          </a:ln>
        </p:spPr>
      </p:cxnSp>
      <p:cxnSp>
        <p:nvCxnSpPr>
          <p:cNvPr id="10259" name="直線矢印コネクタ 12"/>
          <p:cNvCxnSpPr>
            <a:cxnSpLocks noChangeShapeType="1"/>
          </p:cNvCxnSpPr>
          <p:nvPr/>
        </p:nvCxnSpPr>
        <p:spPr bwMode="auto">
          <a:xfrm>
            <a:off x="2928938" y="3606800"/>
            <a:ext cx="285750" cy="1588"/>
          </a:xfrm>
          <a:prstGeom prst="straightConnector1">
            <a:avLst/>
          </a:prstGeom>
          <a:noFill/>
          <a:ln w="38100" algn="ctr">
            <a:solidFill>
              <a:srgbClr val="4168A7"/>
            </a:solidFill>
            <a:round/>
            <a:headEnd/>
            <a:tailEnd type="arrow" w="med" len="med"/>
          </a:ln>
        </p:spPr>
      </p:cxnSp>
      <p:cxnSp>
        <p:nvCxnSpPr>
          <p:cNvPr id="10260" name="直線矢印コネクタ 13"/>
          <p:cNvCxnSpPr>
            <a:cxnSpLocks noChangeShapeType="1"/>
          </p:cNvCxnSpPr>
          <p:nvPr/>
        </p:nvCxnSpPr>
        <p:spPr bwMode="auto">
          <a:xfrm>
            <a:off x="4000500" y="3606800"/>
            <a:ext cx="285750" cy="1588"/>
          </a:xfrm>
          <a:prstGeom prst="straightConnector1">
            <a:avLst/>
          </a:prstGeom>
          <a:noFill/>
          <a:ln w="38100" algn="ctr">
            <a:solidFill>
              <a:srgbClr val="4168A7"/>
            </a:solidFill>
            <a:round/>
            <a:headEnd/>
            <a:tailEnd type="arrow" w="med" len="med"/>
          </a:ln>
        </p:spPr>
      </p:cxnSp>
      <p:grpSp>
        <p:nvGrpSpPr>
          <p:cNvPr id="2" name="グループ化 40"/>
          <p:cNvGrpSpPr>
            <a:grpSpLocks/>
          </p:cNvGrpSpPr>
          <p:nvPr/>
        </p:nvGrpSpPr>
        <p:grpSpPr bwMode="auto">
          <a:xfrm>
            <a:off x="857250" y="4500563"/>
            <a:ext cx="4429125" cy="928687"/>
            <a:chOff x="857224" y="4500570"/>
            <a:chExt cx="4429156" cy="928694"/>
          </a:xfrm>
          <a:solidFill>
            <a:schemeClr val="accent1"/>
          </a:solidFill>
        </p:grpSpPr>
        <p:sp>
          <p:nvSpPr>
            <p:cNvPr id="57" name="角丸四角形 4"/>
            <p:cNvSpPr>
              <a:spLocks noChangeArrowheads="1"/>
            </p:cNvSpPr>
            <p:nvPr/>
          </p:nvSpPr>
          <p:spPr bwMode="auto">
            <a:xfrm>
              <a:off x="857224" y="4500570"/>
              <a:ext cx="4429156" cy="928694"/>
            </a:xfrm>
            <a:prstGeom prst="roundRect">
              <a:avLst>
                <a:gd name="adj" fmla="val 0"/>
              </a:avLst>
            </a:prstGeom>
            <a:grpFill/>
            <a:ln w="38100" algn="ctr">
              <a:noFill/>
              <a:round/>
              <a:headEnd/>
              <a:tailEnd/>
            </a:ln>
          </p:spPr>
          <p:txBody>
            <a:bodyPr/>
            <a:lstStyle/>
            <a:p>
              <a:pPr>
                <a:spcBef>
                  <a:spcPct val="20000"/>
                </a:spcBef>
                <a:defRPr/>
              </a:pPr>
              <a:r>
                <a:rPr kumimoji="0" lang="en-US" altLang="ja-JP" sz="1400" dirty="0">
                  <a:solidFill>
                    <a:schemeClr val="bg1"/>
                  </a:solidFill>
                  <a:latin typeface="+mn-lt"/>
                  <a:ea typeface="+mn-ea"/>
                </a:rPr>
                <a:t>SOA</a:t>
              </a:r>
              <a:r>
                <a:rPr kumimoji="0" lang="ja-JP" altLang="en-US" sz="1400" dirty="0">
                  <a:solidFill>
                    <a:schemeClr val="bg1"/>
                  </a:solidFill>
                  <a:latin typeface="+mn-lt"/>
                  <a:ea typeface="+mn-ea"/>
                </a:rPr>
                <a:t>をベースにした販売管理プロセス</a:t>
              </a:r>
            </a:p>
          </p:txBody>
        </p:sp>
        <p:sp>
          <p:nvSpPr>
            <p:cNvPr id="28" name="角丸四角形 8"/>
            <p:cNvSpPr>
              <a:spLocks noChangeArrowheads="1"/>
            </p:cNvSpPr>
            <p:nvPr/>
          </p:nvSpPr>
          <p:spPr bwMode="auto">
            <a:xfrm>
              <a:off x="1071545" y="4929200"/>
              <a:ext cx="785819"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受注</a:t>
              </a:r>
            </a:p>
          </p:txBody>
        </p:sp>
        <p:sp>
          <p:nvSpPr>
            <p:cNvPr id="29" name="角丸四角形 8"/>
            <p:cNvSpPr>
              <a:spLocks noChangeArrowheads="1"/>
            </p:cNvSpPr>
            <p:nvPr/>
          </p:nvSpPr>
          <p:spPr bwMode="auto">
            <a:xfrm>
              <a:off x="2143115" y="4929200"/>
              <a:ext cx="785819"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請求</a:t>
              </a:r>
            </a:p>
          </p:txBody>
        </p:sp>
        <p:sp>
          <p:nvSpPr>
            <p:cNvPr id="30" name="角丸四角形 29"/>
            <p:cNvSpPr>
              <a:spLocks noChangeArrowheads="1"/>
            </p:cNvSpPr>
            <p:nvPr/>
          </p:nvSpPr>
          <p:spPr bwMode="auto">
            <a:xfrm>
              <a:off x="3214685" y="4929200"/>
              <a:ext cx="785819"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入金</a:t>
              </a:r>
            </a:p>
          </p:txBody>
        </p:sp>
        <p:sp>
          <p:nvSpPr>
            <p:cNvPr id="31" name="角丸四角形 8"/>
            <p:cNvSpPr>
              <a:spLocks noChangeArrowheads="1"/>
            </p:cNvSpPr>
            <p:nvPr/>
          </p:nvSpPr>
          <p:spPr bwMode="auto">
            <a:xfrm>
              <a:off x="4286255" y="4929200"/>
              <a:ext cx="785819" cy="357189"/>
            </a:xfrm>
            <a:prstGeom prst="roundRect">
              <a:avLst>
                <a:gd name="adj" fmla="val 0"/>
              </a:avLst>
            </a:prstGeom>
            <a:solidFill>
              <a:schemeClr val="accent6">
                <a:lumMod val="75000"/>
              </a:schemeClr>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出荷</a:t>
              </a:r>
            </a:p>
          </p:txBody>
        </p:sp>
        <p:cxnSp>
          <p:nvCxnSpPr>
            <p:cNvPr id="10325" name="直線矢印コネクタ 31"/>
            <p:cNvCxnSpPr>
              <a:cxnSpLocks noChangeShapeType="1"/>
            </p:cNvCxnSpPr>
            <p:nvPr/>
          </p:nvCxnSpPr>
          <p:spPr bwMode="auto">
            <a:xfrm>
              <a:off x="1857375" y="5108575"/>
              <a:ext cx="285750" cy="1588"/>
            </a:xfrm>
            <a:prstGeom prst="straightConnector1">
              <a:avLst/>
            </a:prstGeom>
            <a:grpFill/>
            <a:ln w="38100" algn="ctr">
              <a:solidFill>
                <a:srgbClr val="C00000"/>
              </a:solidFill>
              <a:round/>
              <a:headEnd/>
              <a:tailEnd type="arrow" w="med" len="med"/>
            </a:ln>
          </p:spPr>
        </p:cxnSp>
        <p:cxnSp>
          <p:nvCxnSpPr>
            <p:cNvPr id="10326" name="直線矢印コネクタ 32"/>
            <p:cNvCxnSpPr>
              <a:cxnSpLocks noChangeShapeType="1"/>
            </p:cNvCxnSpPr>
            <p:nvPr/>
          </p:nvCxnSpPr>
          <p:spPr bwMode="auto">
            <a:xfrm>
              <a:off x="2928938" y="5108575"/>
              <a:ext cx="285750" cy="1588"/>
            </a:xfrm>
            <a:prstGeom prst="straightConnector1">
              <a:avLst/>
            </a:prstGeom>
            <a:grpFill/>
            <a:ln w="38100" algn="ctr">
              <a:solidFill>
                <a:srgbClr val="C00000"/>
              </a:solidFill>
              <a:round/>
              <a:headEnd/>
              <a:tailEnd type="arrow" w="med" len="med"/>
            </a:ln>
          </p:spPr>
        </p:cxnSp>
        <p:cxnSp>
          <p:nvCxnSpPr>
            <p:cNvPr id="10327" name="直線矢印コネクタ 33"/>
            <p:cNvCxnSpPr>
              <a:cxnSpLocks noChangeShapeType="1"/>
            </p:cNvCxnSpPr>
            <p:nvPr/>
          </p:nvCxnSpPr>
          <p:spPr bwMode="auto">
            <a:xfrm>
              <a:off x="4000500" y="5108575"/>
              <a:ext cx="285750" cy="1588"/>
            </a:xfrm>
            <a:prstGeom prst="straightConnector1">
              <a:avLst/>
            </a:prstGeom>
            <a:grpFill/>
            <a:ln w="38100" algn="ctr">
              <a:solidFill>
                <a:srgbClr val="C00000"/>
              </a:solidFill>
              <a:round/>
              <a:headEnd/>
              <a:tailEnd type="arrow" w="med" len="med"/>
            </a:ln>
          </p:spPr>
        </p:cxnSp>
      </p:grpSp>
      <p:grpSp>
        <p:nvGrpSpPr>
          <p:cNvPr id="3" name="グループ化 41"/>
          <p:cNvGrpSpPr>
            <a:grpSpLocks/>
          </p:cNvGrpSpPr>
          <p:nvPr/>
        </p:nvGrpSpPr>
        <p:grpSpPr bwMode="auto">
          <a:xfrm>
            <a:off x="857250" y="5500688"/>
            <a:ext cx="4429125" cy="928687"/>
            <a:chOff x="857224" y="5500702"/>
            <a:chExt cx="4429156" cy="928694"/>
          </a:xfrm>
          <a:solidFill>
            <a:schemeClr val="accent1"/>
          </a:solidFill>
        </p:grpSpPr>
        <p:sp>
          <p:nvSpPr>
            <p:cNvPr id="58" name="角丸四角形 4"/>
            <p:cNvSpPr>
              <a:spLocks noChangeArrowheads="1"/>
            </p:cNvSpPr>
            <p:nvPr/>
          </p:nvSpPr>
          <p:spPr bwMode="auto">
            <a:xfrm>
              <a:off x="857224" y="5500702"/>
              <a:ext cx="4429156" cy="928694"/>
            </a:xfrm>
            <a:prstGeom prst="roundRect">
              <a:avLst>
                <a:gd name="adj" fmla="val 0"/>
              </a:avLst>
            </a:prstGeom>
            <a:grpFill/>
            <a:ln w="38100" algn="ctr">
              <a:noFill/>
              <a:round/>
              <a:headEnd/>
              <a:tailEnd/>
            </a:ln>
          </p:spPr>
          <p:txBody>
            <a:bodyPr/>
            <a:lstStyle/>
            <a:p>
              <a:pPr>
                <a:spcBef>
                  <a:spcPct val="20000"/>
                </a:spcBef>
                <a:defRPr/>
              </a:pPr>
              <a:r>
                <a:rPr kumimoji="0" lang="ja-JP" altLang="en-US" sz="1400" dirty="0">
                  <a:solidFill>
                    <a:schemeClr val="bg1"/>
                  </a:solidFill>
                  <a:latin typeface="+mn-lt"/>
                  <a:ea typeface="+mn-ea"/>
                </a:rPr>
                <a:t>ビジネスプロセスの変更にも柔軟に対応可能</a:t>
              </a:r>
            </a:p>
          </p:txBody>
        </p:sp>
        <p:sp>
          <p:nvSpPr>
            <p:cNvPr id="35" name="角丸四角形 8"/>
            <p:cNvSpPr>
              <a:spLocks noChangeArrowheads="1"/>
            </p:cNvSpPr>
            <p:nvPr/>
          </p:nvSpPr>
          <p:spPr bwMode="auto">
            <a:xfrm>
              <a:off x="1071545" y="5929332"/>
              <a:ext cx="785819"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受注</a:t>
              </a:r>
            </a:p>
          </p:txBody>
        </p:sp>
        <p:sp>
          <p:nvSpPr>
            <p:cNvPr id="36" name="角丸四角形 8"/>
            <p:cNvSpPr>
              <a:spLocks noChangeArrowheads="1"/>
            </p:cNvSpPr>
            <p:nvPr/>
          </p:nvSpPr>
          <p:spPr bwMode="auto">
            <a:xfrm>
              <a:off x="3214688" y="5930899"/>
              <a:ext cx="785819" cy="357189"/>
            </a:xfrm>
            <a:prstGeom prst="roundRect">
              <a:avLst>
                <a:gd name="adj" fmla="val 0"/>
              </a:avLst>
            </a:prstGeom>
            <a:solidFill>
              <a:schemeClr val="accent6">
                <a:lumMod val="75000"/>
              </a:schemeClr>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出荷</a:t>
              </a:r>
            </a:p>
          </p:txBody>
        </p:sp>
        <p:sp>
          <p:nvSpPr>
            <p:cNvPr id="37" name="角丸四角形 36"/>
            <p:cNvSpPr>
              <a:spLocks noChangeArrowheads="1"/>
            </p:cNvSpPr>
            <p:nvPr/>
          </p:nvSpPr>
          <p:spPr bwMode="auto">
            <a:xfrm>
              <a:off x="2143125" y="5938062"/>
              <a:ext cx="785819"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請求</a:t>
              </a:r>
            </a:p>
          </p:txBody>
        </p:sp>
        <p:sp>
          <p:nvSpPr>
            <p:cNvPr id="38" name="角丸四角形 8"/>
            <p:cNvSpPr>
              <a:spLocks noChangeArrowheads="1"/>
            </p:cNvSpPr>
            <p:nvPr/>
          </p:nvSpPr>
          <p:spPr bwMode="auto">
            <a:xfrm>
              <a:off x="4286255" y="5929332"/>
              <a:ext cx="785819"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入金</a:t>
              </a:r>
            </a:p>
          </p:txBody>
        </p:sp>
        <p:cxnSp>
          <p:nvCxnSpPr>
            <p:cNvPr id="10307" name="直線矢印コネクタ 38"/>
            <p:cNvCxnSpPr>
              <a:cxnSpLocks noChangeShapeType="1"/>
            </p:cNvCxnSpPr>
            <p:nvPr/>
          </p:nvCxnSpPr>
          <p:spPr bwMode="auto">
            <a:xfrm>
              <a:off x="1857375" y="6108700"/>
              <a:ext cx="285750" cy="1588"/>
            </a:xfrm>
            <a:prstGeom prst="straightConnector1">
              <a:avLst/>
            </a:prstGeom>
            <a:grpFill/>
            <a:ln w="38100" algn="ctr">
              <a:solidFill>
                <a:srgbClr val="C00000"/>
              </a:solidFill>
              <a:round/>
              <a:headEnd/>
              <a:tailEnd type="arrow" w="med" len="med"/>
            </a:ln>
          </p:spPr>
        </p:cxnSp>
        <p:cxnSp>
          <p:nvCxnSpPr>
            <p:cNvPr id="10308" name="直線矢印コネクタ 39"/>
            <p:cNvCxnSpPr>
              <a:cxnSpLocks noChangeShapeType="1"/>
            </p:cNvCxnSpPr>
            <p:nvPr/>
          </p:nvCxnSpPr>
          <p:spPr bwMode="auto">
            <a:xfrm>
              <a:off x="2928938" y="6108700"/>
              <a:ext cx="285750" cy="1588"/>
            </a:xfrm>
            <a:prstGeom prst="straightConnector1">
              <a:avLst/>
            </a:prstGeom>
            <a:grpFill/>
            <a:ln w="38100" algn="ctr">
              <a:solidFill>
                <a:srgbClr val="C00000"/>
              </a:solidFill>
              <a:round/>
              <a:headEnd/>
              <a:tailEnd type="arrow" w="med" len="med"/>
            </a:ln>
          </p:spPr>
        </p:cxnSp>
        <p:cxnSp>
          <p:nvCxnSpPr>
            <p:cNvPr id="10309" name="直線矢印コネクタ 40"/>
            <p:cNvCxnSpPr>
              <a:cxnSpLocks noChangeShapeType="1"/>
            </p:cNvCxnSpPr>
            <p:nvPr/>
          </p:nvCxnSpPr>
          <p:spPr bwMode="auto">
            <a:xfrm>
              <a:off x="4000500" y="6108700"/>
              <a:ext cx="285750" cy="1588"/>
            </a:xfrm>
            <a:prstGeom prst="straightConnector1">
              <a:avLst/>
            </a:prstGeom>
            <a:grpFill/>
            <a:ln w="38100" algn="ctr">
              <a:solidFill>
                <a:srgbClr val="C00000"/>
              </a:solidFill>
              <a:round/>
              <a:headEnd/>
              <a:tailEnd type="arrow" w="med" len="med"/>
            </a:ln>
          </p:spPr>
        </p:cxnSp>
      </p:grpSp>
      <p:sp>
        <p:nvSpPr>
          <p:cNvPr id="14408" name="テキスト ボックス 47"/>
          <p:cNvSpPr txBox="1">
            <a:spLocks noChangeArrowheads="1"/>
          </p:cNvSpPr>
          <p:nvPr/>
        </p:nvSpPr>
        <p:spPr bwMode="auto">
          <a:xfrm>
            <a:off x="5429250" y="4500563"/>
            <a:ext cx="3286125" cy="1938992"/>
          </a:xfrm>
          <a:prstGeom prst="rect">
            <a:avLst/>
          </a:prstGeom>
          <a:noFill/>
          <a:ln w="9525">
            <a:noFill/>
            <a:miter lim="800000"/>
            <a:headEnd/>
            <a:tailEnd/>
          </a:ln>
        </p:spPr>
        <p:txBody>
          <a:bodyPr>
            <a:spAutoFit/>
          </a:bodyPr>
          <a:lstStyle/>
          <a:p>
            <a:r>
              <a:rPr lang="ja-JP" altLang="en-US" sz="1200" dirty="0">
                <a:solidFill>
                  <a:srgbClr val="4168A7"/>
                </a:solidFill>
                <a:latin typeface="+mn-lt"/>
                <a:ea typeface="+mn-ea"/>
              </a:rPr>
              <a:t>プロセスの各業務単位（サービス）に合わせてソフトウェアを作ってあるので、後でプロセスが変わっても柔軟に対応できる</a:t>
            </a:r>
            <a:endParaRPr lang="en-US" altLang="ja-JP" sz="1200" dirty="0">
              <a:solidFill>
                <a:srgbClr val="4168A7"/>
              </a:solidFill>
              <a:latin typeface="+mn-lt"/>
              <a:ea typeface="+mn-ea"/>
            </a:endParaRPr>
          </a:p>
          <a:p>
            <a:endParaRPr lang="en-US" altLang="ja-JP" sz="1200" dirty="0">
              <a:solidFill>
                <a:srgbClr val="4168A7"/>
              </a:solidFill>
              <a:latin typeface="+mn-lt"/>
              <a:ea typeface="+mn-ea"/>
            </a:endParaRPr>
          </a:p>
          <a:p>
            <a:r>
              <a:rPr lang="ja-JP" altLang="en-US" sz="1200" dirty="0">
                <a:solidFill>
                  <a:srgbClr val="4168A7"/>
                </a:solidFill>
                <a:latin typeface="+mn-lt"/>
                <a:ea typeface="+mn-ea"/>
              </a:rPr>
              <a:t>サービス間でやりとりするデータの種類とフォーマットを</a:t>
            </a:r>
            <a:r>
              <a:rPr lang="en-US" altLang="ja-JP" sz="1200" dirty="0" smtClean="0">
                <a:solidFill>
                  <a:srgbClr val="4168A7"/>
                </a:solidFill>
                <a:latin typeface="+mn-lt"/>
                <a:ea typeface="+mn-ea"/>
              </a:rPr>
              <a:t>XML</a:t>
            </a:r>
            <a:r>
              <a:rPr lang="ja-JP" altLang="en-US" sz="1200" dirty="0" smtClean="0">
                <a:solidFill>
                  <a:srgbClr val="4168A7"/>
                </a:solidFill>
                <a:latin typeface="+mn-lt"/>
                <a:ea typeface="+mn-ea"/>
              </a:rPr>
              <a:t>等で決めて</a:t>
            </a:r>
            <a:r>
              <a:rPr lang="ja-JP" altLang="en-US" sz="1200" dirty="0">
                <a:solidFill>
                  <a:srgbClr val="4168A7"/>
                </a:solidFill>
                <a:latin typeface="+mn-lt"/>
                <a:ea typeface="+mn-ea"/>
              </a:rPr>
              <a:t>標準化</a:t>
            </a:r>
            <a:endParaRPr lang="en-US" altLang="ja-JP" sz="1200" dirty="0">
              <a:solidFill>
                <a:srgbClr val="4168A7"/>
              </a:solidFill>
              <a:latin typeface="+mn-lt"/>
              <a:ea typeface="+mn-ea"/>
            </a:endParaRPr>
          </a:p>
          <a:p>
            <a:endParaRPr lang="en-US" altLang="ja-JP" sz="1200" dirty="0">
              <a:solidFill>
                <a:srgbClr val="4168A7"/>
              </a:solidFill>
              <a:latin typeface="+mn-lt"/>
              <a:ea typeface="+mn-ea"/>
            </a:endParaRPr>
          </a:p>
          <a:p>
            <a:r>
              <a:rPr lang="ja-JP" altLang="en-US" sz="1200" dirty="0">
                <a:solidFill>
                  <a:srgbClr val="4168A7"/>
                </a:solidFill>
                <a:latin typeface="+mn-lt"/>
                <a:ea typeface="+mn-ea"/>
              </a:rPr>
              <a:t>さらに、各ソフトを</a:t>
            </a:r>
            <a:r>
              <a:rPr lang="en-US" altLang="ja-JP" sz="1200" dirty="0">
                <a:solidFill>
                  <a:srgbClr val="4168A7"/>
                </a:solidFill>
                <a:latin typeface="+mn-lt"/>
                <a:ea typeface="+mn-ea"/>
              </a:rPr>
              <a:t>Web</a:t>
            </a:r>
            <a:r>
              <a:rPr lang="ja-JP" altLang="en-US" sz="1200" dirty="0" smtClean="0">
                <a:solidFill>
                  <a:srgbClr val="4168A7"/>
                </a:solidFill>
                <a:latin typeface="+mn-lt"/>
                <a:ea typeface="+mn-ea"/>
              </a:rPr>
              <a:t>アプリ </a:t>
            </a:r>
            <a:r>
              <a:rPr lang="en-US" altLang="ja-JP" sz="1200" dirty="0" smtClean="0">
                <a:solidFill>
                  <a:srgbClr val="4168A7"/>
                </a:solidFill>
                <a:latin typeface="+mn-lt"/>
                <a:ea typeface="+mn-ea"/>
              </a:rPr>
              <a:t>(Web</a:t>
            </a:r>
            <a:r>
              <a:rPr lang="ja-JP" altLang="en-US" sz="1200" dirty="0" smtClean="0">
                <a:solidFill>
                  <a:srgbClr val="4168A7"/>
                </a:solidFill>
                <a:latin typeface="+mn-lt"/>
                <a:ea typeface="+mn-ea"/>
              </a:rPr>
              <a:t>サービス</a:t>
            </a:r>
            <a:r>
              <a:rPr lang="en-US" altLang="ja-JP" sz="1200" dirty="0" smtClean="0">
                <a:solidFill>
                  <a:srgbClr val="4168A7"/>
                </a:solidFill>
                <a:latin typeface="+mn-lt"/>
                <a:ea typeface="+mn-ea"/>
              </a:rPr>
              <a:t>)</a:t>
            </a:r>
            <a:r>
              <a:rPr lang="ja-JP" altLang="en-US" sz="1200" dirty="0" smtClean="0">
                <a:solidFill>
                  <a:srgbClr val="4168A7"/>
                </a:solidFill>
                <a:latin typeface="+mn-lt"/>
                <a:ea typeface="+mn-ea"/>
              </a:rPr>
              <a:t>に</a:t>
            </a:r>
            <a:r>
              <a:rPr lang="ja-JP" altLang="en-US" sz="1200" dirty="0">
                <a:solidFill>
                  <a:srgbClr val="4168A7"/>
                </a:solidFill>
                <a:latin typeface="+mn-lt"/>
                <a:ea typeface="+mn-ea"/>
              </a:rPr>
              <a:t>しておくと、将来のクラウド対応など、柔軟性が高まる</a:t>
            </a:r>
            <a:endParaRPr lang="en-US" altLang="ja-JP" sz="1200" dirty="0">
              <a:solidFill>
                <a:srgbClr val="4168A7"/>
              </a:solidFill>
              <a:latin typeface="+mn-lt"/>
              <a:ea typeface="+mn-ea"/>
            </a:endParaRPr>
          </a:p>
        </p:txBody>
      </p:sp>
      <p:grpSp>
        <p:nvGrpSpPr>
          <p:cNvPr id="4" name="グループ化 39"/>
          <p:cNvGrpSpPr>
            <a:grpSpLocks/>
          </p:cNvGrpSpPr>
          <p:nvPr/>
        </p:nvGrpSpPr>
        <p:grpSpPr bwMode="auto">
          <a:xfrm>
            <a:off x="857250" y="1071563"/>
            <a:ext cx="7858125" cy="1385012"/>
            <a:chOff x="857224" y="1071546"/>
            <a:chExt cx="7858151" cy="1385022"/>
          </a:xfrm>
        </p:grpSpPr>
        <p:sp>
          <p:nvSpPr>
            <p:cNvPr id="20" name="角丸四角形 4"/>
            <p:cNvSpPr>
              <a:spLocks noChangeArrowheads="1"/>
            </p:cNvSpPr>
            <p:nvPr/>
          </p:nvSpPr>
          <p:spPr bwMode="auto">
            <a:xfrm>
              <a:off x="857224" y="1071546"/>
              <a:ext cx="4429156" cy="1357322"/>
            </a:xfrm>
            <a:prstGeom prst="roundRect">
              <a:avLst>
                <a:gd name="adj" fmla="val 0"/>
              </a:avLst>
            </a:prstGeom>
            <a:solidFill>
              <a:schemeClr val="accent4">
                <a:lumMod val="20000"/>
                <a:lumOff val="80000"/>
              </a:schemeClr>
            </a:solidFill>
            <a:ln w="38100" algn="ctr">
              <a:noFill/>
              <a:round/>
              <a:headEnd/>
              <a:tailEnd/>
            </a:ln>
            <a:effectLst/>
          </p:spPr>
          <p:txBody>
            <a:bodyPr/>
            <a:lstStyle/>
            <a:p>
              <a:pPr>
                <a:spcBef>
                  <a:spcPct val="20000"/>
                </a:spcBef>
                <a:defRPr/>
              </a:pPr>
              <a:r>
                <a:rPr kumimoji="0" lang="ja-JP" altLang="en-US" sz="1400" dirty="0">
                  <a:solidFill>
                    <a:srgbClr val="4168A7"/>
                  </a:solidFill>
                  <a:latin typeface="+mn-lt"/>
                  <a:ea typeface="+mn-ea"/>
                </a:rPr>
                <a:t>従来型のシステム構築手法による販売管理システム</a:t>
              </a:r>
            </a:p>
          </p:txBody>
        </p:sp>
        <p:sp>
          <p:nvSpPr>
            <p:cNvPr id="21" name="角丸四角形 8"/>
            <p:cNvSpPr>
              <a:spLocks noChangeArrowheads="1"/>
            </p:cNvSpPr>
            <p:nvPr/>
          </p:nvSpPr>
          <p:spPr bwMode="auto">
            <a:xfrm>
              <a:off x="1071538" y="1500174"/>
              <a:ext cx="785818"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受注</a:t>
              </a:r>
            </a:p>
          </p:txBody>
        </p:sp>
        <p:sp>
          <p:nvSpPr>
            <p:cNvPr id="22" name="角丸四角形 8"/>
            <p:cNvSpPr>
              <a:spLocks noChangeArrowheads="1"/>
            </p:cNvSpPr>
            <p:nvPr/>
          </p:nvSpPr>
          <p:spPr bwMode="auto">
            <a:xfrm>
              <a:off x="2214546" y="1928802"/>
              <a:ext cx="1643074"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請求・入金</a:t>
              </a:r>
            </a:p>
          </p:txBody>
        </p:sp>
        <p:sp>
          <p:nvSpPr>
            <p:cNvPr id="24" name="角丸四角形 8"/>
            <p:cNvSpPr>
              <a:spLocks noChangeArrowheads="1"/>
            </p:cNvSpPr>
            <p:nvPr/>
          </p:nvSpPr>
          <p:spPr bwMode="auto">
            <a:xfrm>
              <a:off x="4286248" y="1500174"/>
              <a:ext cx="785818" cy="357189"/>
            </a:xfrm>
            <a:prstGeom prst="roundRect">
              <a:avLst>
                <a:gd name="adj" fmla="val 0"/>
              </a:avLst>
            </a:prstGeom>
            <a:solidFill>
              <a:schemeClr val="accent5"/>
            </a:solidFill>
            <a:ln w="38100" algn="ctr">
              <a:noFill/>
              <a:round/>
              <a:headEnd/>
              <a:tailEnd/>
            </a:ln>
          </p:spPr>
          <p:txBody>
            <a:bodyPr anchor="ctr"/>
            <a:lstStyle/>
            <a:p>
              <a:pPr algn="ctr">
                <a:spcBef>
                  <a:spcPct val="20000"/>
                </a:spcBef>
                <a:defRPr/>
              </a:pPr>
              <a:r>
                <a:rPr kumimoji="0" lang="ja-JP" altLang="en-US" sz="1200" dirty="0">
                  <a:solidFill>
                    <a:schemeClr val="bg1"/>
                  </a:solidFill>
                  <a:latin typeface="+mn-lt"/>
                  <a:ea typeface="+mn-ea"/>
                </a:rPr>
                <a:t>出荷</a:t>
              </a:r>
            </a:p>
          </p:txBody>
        </p:sp>
        <p:cxnSp>
          <p:nvCxnSpPr>
            <p:cNvPr id="10288" name="直線矢印コネクタ 24"/>
            <p:cNvCxnSpPr>
              <a:cxnSpLocks noChangeShapeType="1"/>
            </p:cNvCxnSpPr>
            <p:nvPr/>
          </p:nvCxnSpPr>
          <p:spPr bwMode="auto">
            <a:xfrm rot="16200000" flipH="1">
              <a:off x="1714500" y="1606550"/>
              <a:ext cx="249238" cy="750888"/>
            </a:xfrm>
            <a:prstGeom prst="straightConnector1">
              <a:avLst/>
            </a:prstGeom>
            <a:noFill/>
            <a:ln w="38100" algn="ctr">
              <a:solidFill>
                <a:srgbClr val="4168A7"/>
              </a:solidFill>
              <a:round/>
              <a:headEnd/>
              <a:tailEnd type="arrow" w="med" len="med"/>
            </a:ln>
          </p:spPr>
        </p:cxnSp>
        <p:sp>
          <p:nvSpPr>
            <p:cNvPr id="10290" name="テキスト ボックス 46"/>
            <p:cNvSpPr txBox="1">
              <a:spLocks noChangeArrowheads="1"/>
            </p:cNvSpPr>
            <p:nvPr/>
          </p:nvSpPr>
          <p:spPr bwMode="auto">
            <a:xfrm>
              <a:off x="5429250" y="1071563"/>
              <a:ext cx="3286125" cy="1385005"/>
            </a:xfrm>
            <a:prstGeom prst="rect">
              <a:avLst/>
            </a:prstGeom>
            <a:noFill/>
            <a:ln w="9525">
              <a:noFill/>
              <a:miter lim="800000"/>
              <a:headEnd/>
              <a:tailEnd/>
            </a:ln>
          </p:spPr>
          <p:txBody>
            <a:bodyPr>
              <a:spAutoFit/>
            </a:bodyPr>
            <a:lstStyle/>
            <a:p>
              <a:r>
                <a:rPr lang="ja-JP" altLang="en-US" sz="1200" dirty="0">
                  <a:solidFill>
                    <a:srgbClr val="4168A7"/>
                  </a:solidFill>
                  <a:latin typeface="+mn-lt"/>
                  <a:ea typeface="+mn-ea"/>
                </a:rPr>
                <a:t>ビジネスプロセスに合わせてシステムを構築していない場合、後で変更するのが大変</a:t>
              </a:r>
              <a:endParaRPr lang="en-US" altLang="ja-JP" sz="1200" dirty="0">
                <a:solidFill>
                  <a:srgbClr val="4168A7"/>
                </a:solidFill>
                <a:latin typeface="+mn-lt"/>
                <a:ea typeface="+mn-ea"/>
              </a:endParaRPr>
            </a:p>
            <a:p>
              <a:endParaRPr lang="en-US" altLang="ja-JP" sz="1200" dirty="0">
                <a:solidFill>
                  <a:srgbClr val="4168A7"/>
                </a:solidFill>
                <a:latin typeface="+mn-lt"/>
                <a:ea typeface="+mn-ea"/>
              </a:endParaRPr>
            </a:p>
            <a:p>
              <a:r>
                <a:rPr lang="ja-JP" altLang="en-US" sz="1200" dirty="0">
                  <a:solidFill>
                    <a:srgbClr val="4168A7"/>
                  </a:solidFill>
                  <a:latin typeface="+mn-lt"/>
                  <a:ea typeface="+mn-ea"/>
                </a:rPr>
                <a:t>他のシステムとの連携を考えていない場合（インターフェースの標準化が行われていない）、後から付け加えるのは大変な作業になる</a:t>
              </a:r>
              <a:endParaRPr lang="en-US" altLang="ja-JP" sz="1200" dirty="0">
                <a:solidFill>
                  <a:srgbClr val="4168A7"/>
                </a:solidFill>
                <a:latin typeface="+mn-lt"/>
                <a:ea typeface="+mn-ea"/>
              </a:endParaRPr>
            </a:p>
          </p:txBody>
        </p:sp>
        <p:cxnSp>
          <p:nvCxnSpPr>
            <p:cNvPr id="10291" name="直線矢印コネクタ 25"/>
            <p:cNvCxnSpPr>
              <a:cxnSpLocks noChangeShapeType="1"/>
            </p:cNvCxnSpPr>
            <p:nvPr/>
          </p:nvCxnSpPr>
          <p:spPr bwMode="auto">
            <a:xfrm flipV="1">
              <a:off x="3857625" y="1857375"/>
              <a:ext cx="822325" cy="249238"/>
            </a:xfrm>
            <a:prstGeom prst="straightConnector1">
              <a:avLst/>
            </a:prstGeom>
            <a:noFill/>
            <a:ln w="38100" algn="ctr">
              <a:solidFill>
                <a:srgbClr val="4168A7"/>
              </a:solidFill>
              <a:round/>
              <a:headEnd/>
              <a:tailEnd type="arrow" w="med" len="med"/>
            </a:ln>
          </p:spPr>
        </p:cxnSp>
      </p:grpSp>
      <p:sp>
        <p:nvSpPr>
          <p:cNvPr id="59" name="上矢印 58"/>
          <p:cNvSpPr/>
          <p:nvPr/>
        </p:nvSpPr>
        <p:spPr bwMode="auto">
          <a:xfrm>
            <a:off x="2000232" y="2500306"/>
            <a:ext cx="2071702" cy="428628"/>
          </a:xfrm>
          <a:prstGeom prst="upArrow">
            <a:avLst/>
          </a:prstGeom>
          <a:solidFill>
            <a:schemeClr val="accent5"/>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60" name="上矢印 59"/>
          <p:cNvSpPr/>
          <p:nvPr/>
        </p:nvSpPr>
        <p:spPr bwMode="auto">
          <a:xfrm rot="10800000">
            <a:off x="2000232" y="4000504"/>
            <a:ext cx="2071702" cy="428628"/>
          </a:xfrm>
          <a:prstGeom prst="upArrow">
            <a:avLst/>
          </a:prstGeom>
          <a:solidFill>
            <a:schemeClr val="accent1"/>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4416" name="テキスト ボックス 47"/>
          <p:cNvSpPr txBox="1">
            <a:spLocks noChangeArrowheads="1"/>
          </p:cNvSpPr>
          <p:nvPr/>
        </p:nvSpPr>
        <p:spPr bwMode="auto">
          <a:xfrm>
            <a:off x="2643176" y="2583651"/>
            <a:ext cx="785812" cy="261938"/>
          </a:xfrm>
          <a:prstGeom prst="rect">
            <a:avLst/>
          </a:prstGeom>
          <a:noFill/>
          <a:ln w="9525">
            <a:noFill/>
            <a:miter lim="800000"/>
            <a:headEnd/>
            <a:tailEnd/>
          </a:ln>
        </p:spPr>
        <p:txBody>
          <a:bodyPr>
            <a:spAutoFit/>
          </a:bodyPr>
          <a:lstStyle/>
          <a:p>
            <a:r>
              <a:rPr lang="ja-JP" altLang="en-US" sz="1100" dirty="0">
                <a:solidFill>
                  <a:schemeClr val="bg1"/>
                </a:solidFill>
                <a:effectLst>
                  <a:outerShdw blurRad="38100" dist="38100" dir="2700000" algn="tl">
                    <a:srgbClr val="000000">
                      <a:alpha val="43137"/>
                    </a:srgbClr>
                  </a:outerShdw>
                </a:effectLst>
                <a:latin typeface="+mn-lt"/>
                <a:ea typeface="+mn-ea"/>
              </a:rPr>
              <a:t>要求仕様</a:t>
            </a:r>
            <a:endParaRPr lang="en-US" altLang="ja-JP" sz="1100" dirty="0">
              <a:solidFill>
                <a:schemeClr val="bg1"/>
              </a:solidFill>
              <a:effectLst>
                <a:outerShdw blurRad="38100" dist="38100" dir="2700000" algn="tl">
                  <a:srgbClr val="000000">
                    <a:alpha val="43137"/>
                  </a:srgbClr>
                </a:outerShdw>
              </a:effectLst>
              <a:latin typeface="+mn-lt"/>
              <a:ea typeface="+mn-ea"/>
            </a:endParaRPr>
          </a:p>
        </p:txBody>
      </p:sp>
      <p:sp>
        <p:nvSpPr>
          <p:cNvPr id="14417" name="テキスト ボックス 47"/>
          <p:cNvSpPr txBox="1">
            <a:spLocks noChangeArrowheads="1"/>
          </p:cNvSpPr>
          <p:nvPr/>
        </p:nvSpPr>
        <p:spPr bwMode="auto">
          <a:xfrm>
            <a:off x="2035957" y="3951336"/>
            <a:ext cx="2000250" cy="430887"/>
          </a:xfrm>
          <a:prstGeom prst="rect">
            <a:avLst/>
          </a:prstGeom>
          <a:noFill/>
          <a:ln w="9525">
            <a:noFill/>
            <a:miter lim="800000"/>
            <a:headEnd/>
            <a:tailEnd/>
          </a:ln>
        </p:spPr>
        <p:txBody>
          <a:bodyPr>
            <a:spAutoFit/>
          </a:bodyPr>
          <a:lstStyle/>
          <a:p>
            <a:pPr algn="ctr"/>
            <a:r>
              <a:rPr lang="ja-JP" altLang="en-US" sz="1100" dirty="0" smtClean="0">
                <a:solidFill>
                  <a:schemeClr val="bg1"/>
                </a:solidFill>
                <a:effectLst>
                  <a:outerShdw blurRad="38100" dist="38100" dir="2700000" algn="tl">
                    <a:srgbClr val="000000">
                      <a:alpha val="43137"/>
                    </a:srgbClr>
                  </a:outerShdw>
                </a:effectLst>
                <a:latin typeface="+mn-lt"/>
                <a:ea typeface="+mn-ea"/>
              </a:rPr>
              <a:t>プロセス単位で</a:t>
            </a:r>
            <a:endParaRPr lang="en-US" altLang="ja-JP" sz="1100" dirty="0" smtClean="0">
              <a:solidFill>
                <a:schemeClr val="bg1"/>
              </a:solidFill>
              <a:effectLst>
                <a:outerShdw blurRad="38100" dist="38100" dir="2700000" algn="tl">
                  <a:srgbClr val="000000">
                    <a:alpha val="43137"/>
                  </a:srgbClr>
                </a:outerShdw>
              </a:effectLst>
              <a:latin typeface="+mn-lt"/>
              <a:ea typeface="+mn-ea"/>
            </a:endParaRPr>
          </a:p>
          <a:p>
            <a:pPr algn="ctr"/>
            <a:r>
              <a:rPr lang="ja-JP" altLang="en-US" sz="1100" dirty="0" smtClean="0">
                <a:solidFill>
                  <a:schemeClr val="bg1"/>
                </a:solidFill>
                <a:effectLst>
                  <a:outerShdw blurRad="38100" dist="38100" dir="2700000" algn="tl">
                    <a:srgbClr val="000000">
                      <a:alpha val="43137"/>
                    </a:srgbClr>
                  </a:outerShdw>
                </a:effectLst>
                <a:latin typeface="+mn-lt"/>
                <a:ea typeface="+mn-ea"/>
              </a:rPr>
              <a:t>サービス化</a:t>
            </a:r>
            <a:endParaRPr lang="en-US" altLang="ja-JP" sz="1100" dirty="0">
              <a:solidFill>
                <a:schemeClr val="bg1"/>
              </a:solidFill>
              <a:effectLst>
                <a:outerShdw blurRad="38100" dist="38100" dir="2700000" algn="tl">
                  <a:srgbClr val="000000">
                    <a:alpha val="43137"/>
                  </a:srgbClr>
                </a:outerShdw>
              </a:effectLst>
              <a:latin typeface="+mn-lt"/>
              <a:ea typeface="+mn-ea"/>
            </a:endParaRPr>
          </a:p>
        </p:txBody>
      </p:sp>
      <p:sp>
        <p:nvSpPr>
          <p:cNvPr id="43" name="環状矢印 42"/>
          <p:cNvSpPr/>
          <p:nvPr/>
        </p:nvSpPr>
        <p:spPr bwMode="auto">
          <a:xfrm rot="16200000" flipH="1">
            <a:off x="357158" y="5000636"/>
            <a:ext cx="857256" cy="857256"/>
          </a:xfrm>
          <a:prstGeom prst="circularArrow">
            <a:avLst>
              <a:gd name="adj1" fmla="val 12500"/>
              <a:gd name="adj2" fmla="val 1142319"/>
              <a:gd name="adj3" fmla="val 20457681"/>
              <a:gd name="adj4" fmla="val 10983815"/>
              <a:gd name="adj5" fmla="val 12500"/>
            </a:avLst>
          </a:prstGeom>
          <a:solidFill>
            <a:schemeClr val="accent6">
              <a:lumMod val="75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grpSp>
        <p:nvGrpSpPr>
          <p:cNvPr id="17" name="グループ化 16"/>
          <p:cNvGrpSpPr/>
          <p:nvPr/>
        </p:nvGrpSpPr>
        <p:grpSpPr>
          <a:xfrm>
            <a:off x="2843808" y="1678781"/>
            <a:ext cx="1424994" cy="250032"/>
            <a:chOff x="3214678" y="1678781"/>
            <a:chExt cx="928700" cy="250032"/>
          </a:xfrm>
        </p:grpSpPr>
        <p:cxnSp>
          <p:nvCxnSpPr>
            <p:cNvPr id="14" name="直線コネクタ 13"/>
            <p:cNvCxnSpPr/>
            <p:nvPr/>
          </p:nvCxnSpPr>
          <p:spPr bwMode="auto">
            <a:xfrm flipV="1">
              <a:off x="3214678" y="1678781"/>
              <a:ext cx="0" cy="250032"/>
            </a:xfrm>
            <a:prstGeom prst="line">
              <a:avLst/>
            </a:prstGeom>
            <a:solidFill>
              <a:schemeClr val="bg1"/>
            </a:solidFill>
            <a:ln w="38100" cap="rnd" cmpd="sng" algn="ctr">
              <a:solidFill>
                <a:srgbClr val="4168A7"/>
              </a:solidFill>
              <a:prstDash val="sysDash"/>
              <a:round/>
              <a:headEnd type="none" w="med" len="med"/>
              <a:tailEnd type="none" w="med" len="med"/>
            </a:ln>
            <a:effectLst/>
          </p:spPr>
        </p:cxnSp>
        <p:cxnSp>
          <p:nvCxnSpPr>
            <p:cNvPr id="16" name="直線矢印コネクタ 15"/>
            <p:cNvCxnSpPr/>
            <p:nvPr/>
          </p:nvCxnSpPr>
          <p:spPr bwMode="auto">
            <a:xfrm>
              <a:off x="3214697" y="1678781"/>
              <a:ext cx="928681" cy="0"/>
            </a:xfrm>
            <a:prstGeom prst="straightConnector1">
              <a:avLst/>
            </a:prstGeom>
            <a:solidFill>
              <a:schemeClr val="bg1"/>
            </a:solidFill>
            <a:ln w="38100" cap="rnd" cmpd="sng" algn="ctr">
              <a:solidFill>
                <a:srgbClr val="4168A7"/>
              </a:solidFill>
              <a:prstDash val="sysDash"/>
              <a:round/>
              <a:headEnd type="none" w="med" len="med"/>
              <a:tailEnd type="arrow"/>
            </a:ln>
            <a:effectLst/>
          </p:spPr>
        </p:cxnSp>
      </p:grpSp>
      <p:grpSp>
        <p:nvGrpSpPr>
          <p:cNvPr id="26" name="グループ化 25"/>
          <p:cNvGrpSpPr/>
          <p:nvPr/>
        </p:nvGrpSpPr>
        <p:grpSpPr>
          <a:xfrm>
            <a:off x="3553505" y="1529954"/>
            <a:ext cx="288032" cy="297653"/>
            <a:chOff x="6660232" y="2702719"/>
            <a:chExt cx="288032" cy="297653"/>
          </a:xfrm>
        </p:grpSpPr>
        <p:cxnSp>
          <p:nvCxnSpPr>
            <p:cNvPr id="19" name="直線コネクタ 18"/>
            <p:cNvCxnSpPr/>
            <p:nvPr/>
          </p:nvCxnSpPr>
          <p:spPr bwMode="auto">
            <a:xfrm>
              <a:off x="6660232" y="2702719"/>
              <a:ext cx="288032" cy="297653"/>
            </a:xfrm>
            <a:prstGeom prst="line">
              <a:avLst/>
            </a:prstGeom>
            <a:solidFill>
              <a:schemeClr val="bg1"/>
            </a:solidFill>
            <a:ln w="38100" cap="flat" cmpd="sng" algn="ctr">
              <a:solidFill>
                <a:srgbClr val="C00000"/>
              </a:solidFill>
              <a:prstDash val="solid"/>
              <a:round/>
              <a:headEnd type="none" w="med" len="med"/>
              <a:tailEnd type="none" w="med" len="med"/>
            </a:ln>
            <a:effectLst/>
          </p:spPr>
        </p:cxnSp>
        <p:cxnSp>
          <p:nvCxnSpPr>
            <p:cNvPr id="25" name="直線コネクタ 24"/>
            <p:cNvCxnSpPr/>
            <p:nvPr/>
          </p:nvCxnSpPr>
          <p:spPr bwMode="auto">
            <a:xfrm flipV="1">
              <a:off x="6660232" y="2702719"/>
              <a:ext cx="288032" cy="297653"/>
            </a:xfrm>
            <a:prstGeom prst="line">
              <a:avLst/>
            </a:prstGeom>
            <a:solidFill>
              <a:schemeClr val="bg1"/>
            </a:solidFill>
            <a:ln w="38100" cap="flat" cmpd="sng" algn="ctr">
              <a:solidFill>
                <a:srgbClr val="C00000"/>
              </a:solidFill>
              <a:prstDash val="solid"/>
              <a:round/>
              <a:headEnd type="none" w="med" len="med"/>
              <a:tailEnd type="none" w="med" len="med"/>
            </a:ln>
            <a:effectLst/>
          </p:spPr>
        </p:cxnSp>
      </p:grpSp>
      <p:sp>
        <p:nvSpPr>
          <p:cNvPr id="27" name="角丸四角形吹き出し 26"/>
          <p:cNvSpPr/>
          <p:nvPr/>
        </p:nvSpPr>
        <p:spPr bwMode="auto">
          <a:xfrm>
            <a:off x="5429262" y="2500306"/>
            <a:ext cx="3286114" cy="428628"/>
          </a:xfrm>
          <a:prstGeom prst="wedgeRoundRectCallout">
            <a:avLst>
              <a:gd name="adj1" fmla="val -54795"/>
              <a:gd name="adj2" fmla="val -67780"/>
              <a:gd name="adj3" fmla="val 16667"/>
            </a:avLst>
          </a:prstGeom>
          <a:solidFill>
            <a:schemeClr val="accent4"/>
          </a:solidFill>
          <a:ln w="381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dirty="0" smtClean="0">
                <a:ln>
                  <a:noFill/>
                </a:ln>
                <a:solidFill>
                  <a:schemeClr val="bg1"/>
                </a:solidFill>
                <a:effectLst/>
                <a:latin typeface="+mn-lt"/>
                <a:ea typeface="+mn-ea"/>
              </a:rPr>
              <a:t>伝票のフローに沿ったシステム</a:t>
            </a:r>
          </a:p>
        </p:txBody>
      </p:sp>
      <p:sp>
        <p:nvSpPr>
          <p:cNvPr id="61" name="角丸四角形吹き出し 60"/>
          <p:cNvSpPr/>
          <p:nvPr/>
        </p:nvSpPr>
        <p:spPr bwMode="auto">
          <a:xfrm>
            <a:off x="5429262" y="4000504"/>
            <a:ext cx="3286114" cy="428628"/>
          </a:xfrm>
          <a:prstGeom prst="wedgeRoundRectCallout">
            <a:avLst>
              <a:gd name="adj1" fmla="val -54692"/>
              <a:gd name="adj2" fmla="val 70062"/>
              <a:gd name="adj3" fmla="val 16667"/>
            </a:avLst>
          </a:prstGeom>
          <a:solidFill>
            <a:schemeClr val="accent1"/>
          </a:solidFill>
          <a:ln w="381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smtClean="0">
                <a:ln>
                  <a:noFill/>
                </a:ln>
                <a:solidFill>
                  <a:schemeClr val="bg1"/>
                </a:solidFill>
                <a:effectLst/>
                <a:latin typeface="+mn-lt"/>
                <a:ea typeface="+mn-ea"/>
              </a:rPr>
              <a:t>情報のフローに沿ったシステム</a:t>
            </a:r>
          </a:p>
        </p:txBody>
      </p:sp>
      <p:sp>
        <p:nvSpPr>
          <p:cNvPr id="5" name="正方形/長方形 4"/>
          <p:cNvSpPr/>
          <p:nvPr/>
        </p:nvSpPr>
        <p:spPr bwMode="auto">
          <a:xfrm>
            <a:off x="5429262" y="3000372"/>
            <a:ext cx="3286113" cy="928694"/>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dirty="0" smtClean="0">
                <a:solidFill>
                  <a:schemeClr val="bg1"/>
                </a:solidFill>
                <a:latin typeface="+mn-lt"/>
                <a:ea typeface="+mn-ea"/>
              </a:rPr>
              <a:t>サービス＝業務上の一処理に相当する機能をモジュールとして実装 </a:t>
            </a:r>
            <a:r>
              <a:rPr kumimoji="0" lang="en-US" altLang="ja-JP" dirty="0" smtClean="0">
                <a:solidFill>
                  <a:schemeClr val="bg1"/>
                </a:solidFill>
                <a:latin typeface="+mn-lt"/>
                <a:ea typeface="+mn-ea"/>
              </a:rPr>
              <a:t>(</a:t>
            </a:r>
            <a:r>
              <a:rPr kumimoji="0" lang="ja-JP" altLang="en-US" dirty="0" smtClean="0">
                <a:solidFill>
                  <a:schemeClr val="bg1"/>
                </a:solidFill>
                <a:latin typeface="+mn-lt"/>
                <a:ea typeface="+mn-ea"/>
              </a:rPr>
              <a:t>粒度は様々</a:t>
            </a:r>
            <a:r>
              <a:rPr kumimoji="0" lang="en-US" altLang="ja-JP" dirty="0" smtClean="0">
                <a:solidFill>
                  <a:schemeClr val="bg1"/>
                </a:solidFill>
                <a:latin typeface="+mn-lt"/>
                <a:ea typeface="+mn-ea"/>
              </a:rPr>
              <a:t>)</a:t>
            </a:r>
            <a:endParaRPr kumimoji="0" lang="ja-JP" altLang="en-US" dirty="0">
              <a:solidFill>
                <a:schemeClr val="bg1"/>
              </a:solidFill>
              <a:latin typeface="+mn-lt"/>
              <a:ea typeface="+mn-ea"/>
            </a:endParaRPr>
          </a:p>
        </p:txBody>
      </p:sp>
    </p:spTree>
    <p:extLst>
      <p:ext uri="{BB962C8B-B14F-4D97-AF65-F5344CB8AC3E}">
        <p14:creationId xmlns:p14="http://schemas.microsoft.com/office/powerpoint/2010/main" val="9119704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down)">
                                      <p:cBhvr>
                                        <p:cTn id="7" dur="500"/>
                                        <p:tgtEl>
                                          <p:spTgt spid="5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416"/>
                                        </p:tgtEl>
                                        <p:attrNameLst>
                                          <p:attrName>style.visibility</p:attrName>
                                        </p:attrNameLst>
                                      </p:cBhvr>
                                      <p:to>
                                        <p:strVal val="visible"/>
                                      </p:to>
                                    </p:set>
                                    <p:animEffect transition="in" filter="wipe(down)">
                                      <p:cBhvr>
                                        <p:cTn id="10" dur="500"/>
                                        <p:tgtEl>
                                          <p:spTgt spid="1441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0-#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wipe(up)">
                                      <p:cBhvr>
                                        <p:cTn id="30" dur="500"/>
                                        <p:tgtEl>
                                          <p:spTgt spid="60"/>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14417"/>
                                        </p:tgtEl>
                                        <p:attrNameLst>
                                          <p:attrName>style.visibility</p:attrName>
                                        </p:attrNameLst>
                                      </p:cBhvr>
                                      <p:to>
                                        <p:strVal val="visible"/>
                                      </p:to>
                                    </p:set>
                                    <p:animEffect transition="in" filter="wipe(up)">
                                      <p:cBhvr>
                                        <p:cTn id="33" dur="500"/>
                                        <p:tgtEl>
                                          <p:spTgt spid="14417"/>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additive="base">
                                        <p:cTn id="38" dur="500" fill="hold"/>
                                        <p:tgtEl>
                                          <p:spTgt spid="2"/>
                                        </p:tgtEl>
                                        <p:attrNameLst>
                                          <p:attrName>ppt_x</p:attrName>
                                        </p:attrNameLst>
                                      </p:cBhvr>
                                      <p:tavLst>
                                        <p:tav tm="0">
                                          <p:val>
                                            <p:strVal val="0-#ppt_w/2"/>
                                          </p:val>
                                        </p:tav>
                                        <p:tav tm="100000">
                                          <p:val>
                                            <p:strVal val="#ppt_x"/>
                                          </p:val>
                                        </p:tav>
                                      </p:tavLst>
                                    </p:anim>
                                    <p:anim calcmode="lin" valueType="num">
                                      <p:cBhvr additive="base">
                                        <p:cTn id="39"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43"/>
                                        </p:tgtEl>
                                        <p:attrNameLst>
                                          <p:attrName>style.visibility</p:attrName>
                                        </p:attrNameLst>
                                      </p:cBhvr>
                                      <p:to>
                                        <p:strVal val="visible"/>
                                      </p:to>
                                    </p:set>
                                    <p:animEffect transition="in" filter="wipe(up)">
                                      <p:cBhvr>
                                        <p:cTn id="44" dur="500"/>
                                        <p:tgtEl>
                                          <p:spTgt spid="43"/>
                                        </p:tgtEl>
                                      </p:cBhvr>
                                    </p:animEffect>
                                  </p:childTnLst>
                                </p:cTn>
                              </p:par>
                            </p:childTnLst>
                          </p:cTn>
                        </p:par>
                        <p:par>
                          <p:cTn id="45" fill="hold">
                            <p:stCondLst>
                              <p:cond delay="500"/>
                            </p:stCondLst>
                            <p:childTnLst>
                              <p:par>
                                <p:cTn id="46" presetID="2" presetClass="entr" presetSubtype="8" fill="hold" nodeType="after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0-#ppt_w/2"/>
                                          </p:val>
                                        </p:tav>
                                        <p:tav tm="100000">
                                          <p:val>
                                            <p:strVal val="#ppt_x"/>
                                          </p:val>
                                        </p:tav>
                                      </p:tavLst>
                                    </p:anim>
                                    <p:anim calcmode="lin" valueType="num">
                                      <p:cBhvr additive="base">
                                        <p:cTn id="49"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grpId="0" nodeType="clickEffect">
                                  <p:stCondLst>
                                    <p:cond delay="0"/>
                                  </p:stCondLst>
                                  <p:childTnLst>
                                    <p:set>
                                      <p:cBhvr>
                                        <p:cTn id="53" dur="1" fill="hold">
                                          <p:stCondLst>
                                            <p:cond delay="0"/>
                                          </p:stCondLst>
                                        </p:cTn>
                                        <p:tgtEl>
                                          <p:spTgt spid="14408"/>
                                        </p:tgtEl>
                                        <p:attrNameLst>
                                          <p:attrName>style.visibility</p:attrName>
                                        </p:attrNameLst>
                                      </p:cBhvr>
                                      <p:to>
                                        <p:strVal val="visible"/>
                                      </p:to>
                                    </p:set>
                                    <p:anim calcmode="lin" valueType="num">
                                      <p:cBhvr additive="base">
                                        <p:cTn id="54" dur="500" fill="hold"/>
                                        <p:tgtEl>
                                          <p:spTgt spid="14408"/>
                                        </p:tgtEl>
                                        <p:attrNameLst>
                                          <p:attrName>ppt_x</p:attrName>
                                        </p:attrNameLst>
                                      </p:cBhvr>
                                      <p:tavLst>
                                        <p:tav tm="0">
                                          <p:val>
                                            <p:strVal val="1+#ppt_w/2"/>
                                          </p:val>
                                        </p:tav>
                                        <p:tav tm="100000">
                                          <p:val>
                                            <p:strVal val="#ppt_x"/>
                                          </p:val>
                                        </p:tav>
                                      </p:tavLst>
                                    </p:anim>
                                    <p:anim calcmode="lin" valueType="num">
                                      <p:cBhvr additive="base">
                                        <p:cTn id="55" dur="500" fill="hold"/>
                                        <p:tgtEl>
                                          <p:spTgt spid="14408"/>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p:cTn id="60" dur="500" fill="hold"/>
                                        <p:tgtEl>
                                          <p:spTgt spid="27"/>
                                        </p:tgtEl>
                                        <p:attrNameLst>
                                          <p:attrName>ppt_w</p:attrName>
                                        </p:attrNameLst>
                                      </p:cBhvr>
                                      <p:tavLst>
                                        <p:tav tm="0">
                                          <p:val>
                                            <p:fltVal val="0"/>
                                          </p:val>
                                        </p:tav>
                                        <p:tav tm="100000">
                                          <p:val>
                                            <p:strVal val="#ppt_w"/>
                                          </p:val>
                                        </p:tav>
                                      </p:tavLst>
                                    </p:anim>
                                    <p:anim calcmode="lin" valueType="num">
                                      <p:cBhvr>
                                        <p:cTn id="61" dur="500" fill="hold"/>
                                        <p:tgtEl>
                                          <p:spTgt spid="27"/>
                                        </p:tgtEl>
                                        <p:attrNameLst>
                                          <p:attrName>ppt_h</p:attrName>
                                        </p:attrNameLst>
                                      </p:cBhvr>
                                      <p:tavLst>
                                        <p:tav tm="0">
                                          <p:val>
                                            <p:fltVal val="0"/>
                                          </p:val>
                                        </p:tav>
                                        <p:tav tm="100000">
                                          <p:val>
                                            <p:strVal val="#ppt_h"/>
                                          </p:val>
                                        </p:tav>
                                      </p:tavLst>
                                    </p:anim>
                                    <p:animEffect transition="in" filter="fade">
                                      <p:cBhvr>
                                        <p:cTn id="62" dur="500"/>
                                        <p:tgtEl>
                                          <p:spTgt spid="27"/>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1"/>
                                        </p:tgtEl>
                                        <p:attrNameLst>
                                          <p:attrName>style.visibility</p:attrName>
                                        </p:attrNameLst>
                                      </p:cBhvr>
                                      <p:to>
                                        <p:strVal val="visible"/>
                                      </p:to>
                                    </p:set>
                                    <p:anim calcmode="lin" valueType="num">
                                      <p:cBhvr>
                                        <p:cTn id="65" dur="500" fill="hold"/>
                                        <p:tgtEl>
                                          <p:spTgt spid="61"/>
                                        </p:tgtEl>
                                        <p:attrNameLst>
                                          <p:attrName>ppt_w</p:attrName>
                                        </p:attrNameLst>
                                      </p:cBhvr>
                                      <p:tavLst>
                                        <p:tav tm="0">
                                          <p:val>
                                            <p:fltVal val="0"/>
                                          </p:val>
                                        </p:tav>
                                        <p:tav tm="100000">
                                          <p:val>
                                            <p:strVal val="#ppt_w"/>
                                          </p:val>
                                        </p:tav>
                                      </p:tavLst>
                                    </p:anim>
                                    <p:anim calcmode="lin" valueType="num">
                                      <p:cBhvr>
                                        <p:cTn id="66" dur="500" fill="hold"/>
                                        <p:tgtEl>
                                          <p:spTgt spid="61"/>
                                        </p:tgtEl>
                                        <p:attrNameLst>
                                          <p:attrName>ppt_h</p:attrName>
                                        </p:attrNameLst>
                                      </p:cBhvr>
                                      <p:tavLst>
                                        <p:tav tm="0">
                                          <p:val>
                                            <p:fltVal val="0"/>
                                          </p:val>
                                        </p:tav>
                                        <p:tav tm="100000">
                                          <p:val>
                                            <p:strVal val="#ppt_h"/>
                                          </p:val>
                                        </p:tav>
                                      </p:tavLst>
                                    </p:anim>
                                    <p:animEffect transition="in" filter="fade">
                                      <p:cBhvr>
                                        <p:cTn id="67" dur="500"/>
                                        <p:tgtEl>
                                          <p:spTgt spid="6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fade">
                                      <p:cBhvr>
                                        <p:cTn id="7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08" grpId="0"/>
      <p:bldP spid="14416" grpId="0"/>
      <p:bldP spid="14417" grpId="0"/>
      <p:bldP spid="27" grpId="0" animBg="1"/>
      <p:bldP spid="61"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SOA</a:t>
            </a:r>
            <a:r>
              <a:rPr kumimoji="1" lang="ja-JP" altLang="en-US" smtClean="0"/>
              <a:t>の実装としての</a:t>
            </a:r>
            <a:r>
              <a:rPr kumimoji="1" lang="en-US" altLang="ja-JP" smtClean="0"/>
              <a:t>ESB</a:t>
            </a:r>
            <a:endParaRPr kumimoji="1" lang="ja-JP" altLang="en-US"/>
          </a:p>
        </p:txBody>
      </p:sp>
      <p:sp>
        <p:nvSpPr>
          <p:cNvPr id="4" name="角丸四角形 4"/>
          <p:cNvSpPr>
            <a:spLocks noChangeArrowheads="1"/>
          </p:cNvSpPr>
          <p:nvPr/>
        </p:nvSpPr>
        <p:spPr bwMode="auto">
          <a:xfrm>
            <a:off x="1214424" y="1518221"/>
            <a:ext cx="4429125" cy="928687"/>
          </a:xfrm>
          <a:prstGeom prst="roundRect">
            <a:avLst>
              <a:gd name="adj" fmla="val 0"/>
            </a:avLst>
          </a:prstGeom>
          <a:solidFill>
            <a:schemeClr val="accent1"/>
          </a:solidFill>
          <a:ln w="38100" algn="ctr">
            <a:noFill/>
            <a:round/>
            <a:headEnd/>
            <a:tailEnd/>
          </a:ln>
          <a:effectLst/>
        </p:spPr>
        <p:txBody>
          <a:bodyPr/>
          <a:lstStyle/>
          <a:p>
            <a:pPr>
              <a:spcBef>
                <a:spcPct val="20000"/>
              </a:spcBef>
              <a:defRPr/>
            </a:pPr>
            <a:r>
              <a:rPr kumimoji="0" lang="en-US" altLang="ja-JP" sz="1200" dirty="0">
                <a:solidFill>
                  <a:schemeClr val="bg1"/>
                </a:solidFill>
                <a:latin typeface="+mn-lt"/>
                <a:ea typeface="+mn-ea"/>
              </a:rPr>
              <a:t>SOA</a:t>
            </a:r>
            <a:r>
              <a:rPr kumimoji="0" lang="ja-JP" altLang="en-US" sz="1200" dirty="0">
                <a:solidFill>
                  <a:schemeClr val="bg1"/>
                </a:solidFill>
                <a:latin typeface="+mn-lt"/>
                <a:ea typeface="+mn-ea"/>
              </a:rPr>
              <a:t>をベースにした販売管理プロセス</a:t>
            </a:r>
          </a:p>
        </p:txBody>
      </p:sp>
      <p:sp>
        <p:nvSpPr>
          <p:cNvPr id="5" name="角丸四角形 8"/>
          <p:cNvSpPr>
            <a:spLocks noChangeArrowheads="1"/>
          </p:cNvSpPr>
          <p:nvPr/>
        </p:nvSpPr>
        <p:spPr bwMode="auto">
          <a:xfrm>
            <a:off x="1428743" y="1946848"/>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6" name="角丸四角形 8"/>
          <p:cNvSpPr>
            <a:spLocks noChangeArrowheads="1"/>
          </p:cNvSpPr>
          <p:nvPr/>
        </p:nvSpPr>
        <p:spPr bwMode="auto">
          <a:xfrm>
            <a:off x="2500306" y="1946848"/>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7" name="角丸四角形 6"/>
          <p:cNvSpPr>
            <a:spLocks noChangeArrowheads="1"/>
          </p:cNvSpPr>
          <p:nvPr/>
        </p:nvSpPr>
        <p:spPr bwMode="auto">
          <a:xfrm>
            <a:off x="3571868" y="1946848"/>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入金</a:t>
            </a:r>
          </a:p>
        </p:txBody>
      </p:sp>
      <p:sp>
        <p:nvSpPr>
          <p:cNvPr id="8" name="角丸四角形 8"/>
          <p:cNvSpPr>
            <a:spLocks noChangeArrowheads="1"/>
          </p:cNvSpPr>
          <p:nvPr/>
        </p:nvSpPr>
        <p:spPr bwMode="auto">
          <a:xfrm>
            <a:off x="4643431" y="1946848"/>
            <a:ext cx="785813" cy="357186"/>
          </a:xfrm>
          <a:prstGeom prst="roundRect">
            <a:avLst>
              <a:gd name="adj" fmla="val 0"/>
            </a:avLst>
          </a:prstGeom>
          <a:solidFill>
            <a:schemeClr val="accent6">
              <a:lumMod val="75000"/>
            </a:schemeClr>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出荷</a:t>
            </a:r>
          </a:p>
        </p:txBody>
      </p:sp>
      <p:cxnSp>
        <p:nvCxnSpPr>
          <p:cNvPr id="9" name="直線矢印コネクタ 31"/>
          <p:cNvCxnSpPr>
            <a:cxnSpLocks noChangeShapeType="1"/>
          </p:cNvCxnSpPr>
          <p:nvPr/>
        </p:nvCxnSpPr>
        <p:spPr bwMode="auto">
          <a:xfrm>
            <a:off x="2214568" y="2126221"/>
            <a:ext cx="285748" cy="1588"/>
          </a:xfrm>
          <a:prstGeom prst="straightConnector1">
            <a:avLst/>
          </a:prstGeom>
          <a:noFill/>
          <a:ln w="38100" algn="ctr">
            <a:solidFill>
              <a:schemeClr val="accent6">
                <a:lumMod val="40000"/>
                <a:lumOff val="60000"/>
              </a:schemeClr>
            </a:solidFill>
            <a:round/>
            <a:headEnd/>
            <a:tailEnd type="arrow" w="med" len="med"/>
          </a:ln>
          <a:effectLst/>
        </p:spPr>
      </p:cxnSp>
      <p:cxnSp>
        <p:nvCxnSpPr>
          <p:cNvPr id="10" name="直線矢印コネクタ 32"/>
          <p:cNvCxnSpPr>
            <a:cxnSpLocks noChangeShapeType="1"/>
          </p:cNvCxnSpPr>
          <p:nvPr/>
        </p:nvCxnSpPr>
        <p:spPr bwMode="auto">
          <a:xfrm>
            <a:off x="3286123" y="2126221"/>
            <a:ext cx="285748" cy="1588"/>
          </a:xfrm>
          <a:prstGeom prst="straightConnector1">
            <a:avLst/>
          </a:prstGeom>
          <a:noFill/>
          <a:ln w="38100" algn="ctr">
            <a:solidFill>
              <a:schemeClr val="accent6">
                <a:lumMod val="40000"/>
                <a:lumOff val="60000"/>
              </a:schemeClr>
            </a:solidFill>
            <a:round/>
            <a:headEnd/>
            <a:tailEnd type="arrow" w="med" len="med"/>
          </a:ln>
          <a:effectLst/>
        </p:spPr>
      </p:cxnSp>
      <p:cxnSp>
        <p:nvCxnSpPr>
          <p:cNvPr id="11" name="直線矢印コネクタ 33"/>
          <p:cNvCxnSpPr>
            <a:cxnSpLocks noChangeShapeType="1"/>
          </p:cNvCxnSpPr>
          <p:nvPr/>
        </p:nvCxnSpPr>
        <p:spPr bwMode="auto">
          <a:xfrm>
            <a:off x="4357678" y="2126221"/>
            <a:ext cx="285748" cy="1588"/>
          </a:xfrm>
          <a:prstGeom prst="straightConnector1">
            <a:avLst/>
          </a:prstGeom>
          <a:noFill/>
          <a:ln w="38100" algn="ctr">
            <a:solidFill>
              <a:schemeClr val="accent6">
                <a:lumMod val="40000"/>
                <a:lumOff val="60000"/>
              </a:schemeClr>
            </a:solidFill>
            <a:round/>
            <a:headEnd/>
            <a:tailEnd type="arrow" w="med" len="med"/>
          </a:ln>
          <a:effectLst/>
        </p:spPr>
      </p:cxnSp>
      <p:sp>
        <p:nvSpPr>
          <p:cNvPr id="13" name="角丸四角形 4"/>
          <p:cNvSpPr>
            <a:spLocks noChangeArrowheads="1"/>
          </p:cNvSpPr>
          <p:nvPr/>
        </p:nvSpPr>
        <p:spPr bwMode="auto">
          <a:xfrm>
            <a:off x="1214424" y="2518346"/>
            <a:ext cx="4429125" cy="928687"/>
          </a:xfrm>
          <a:prstGeom prst="roundRect">
            <a:avLst>
              <a:gd name="adj" fmla="val 0"/>
            </a:avLst>
          </a:prstGeom>
          <a:solidFill>
            <a:schemeClr val="accent1"/>
          </a:solidFill>
          <a:ln w="38100" algn="ctr">
            <a:noFill/>
            <a:round/>
            <a:headEnd/>
            <a:tailEnd/>
          </a:ln>
          <a:effectLst/>
        </p:spPr>
        <p:txBody>
          <a:bodyPr/>
          <a:lstStyle/>
          <a:p>
            <a:pPr>
              <a:spcBef>
                <a:spcPct val="20000"/>
              </a:spcBef>
              <a:defRPr/>
            </a:pPr>
            <a:r>
              <a:rPr kumimoji="0" lang="ja-JP" altLang="en-US" sz="1200" dirty="0">
                <a:solidFill>
                  <a:schemeClr val="bg1"/>
                </a:solidFill>
                <a:latin typeface="+mn-lt"/>
                <a:ea typeface="+mn-ea"/>
              </a:rPr>
              <a:t>ビジネスプロセスの変更にも柔軟に対応可能</a:t>
            </a:r>
          </a:p>
        </p:txBody>
      </p:sp>
      <p:sp>
        <p:nvSpPr>
          <p:cNvPr id="14" name="角丸四角形 8"/>
          <p:cNvSpPr>
            <a:spLocks noChangeArrowheads="1"/>
          </p:cNvSpPr>
          <p:nvPr/>
        </p:nvSpPr>
        <p:spPr bwMode="auto">
          <a:xfrm>
            <a:off x="1428743" y="2946973"/>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15" name="角丸四角形 8"/>
          <p:cNvSpPr>
            <a:spLocks noChangeArrowheads="1"/>
          </p:cNvSpPr>
          <p:nvPr/>
        </p:nvSpPr>
        <p:spPr bwMode="auto">
          <a:xfrm>
            <a:off x="3571871" y="2948540"/>
            <a:ext cx="785813" cy="357186"/>
          </a:xfrm>
          <a:prstGeom prst="roundRect">
            <a:avLst>
              <a:gd name="adj" fmla="val 0"/>
            </a:avLst>
          </a:prstGeom>
          <a:solidFill>
            <a:schemeClr val="accent6">
              <a:lumMod val="75000"/>
            </a:schemeClr>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出荷</a:t>
            </a:r>
          </a:p>
        </p:txBody>
      </p:sp>
      <p:sp>
        <p:nvSpPr>
          <p:cNvPr id="16" name="角丸四角形 15"/>
          <p:cNvSpPr>
            <a:spLocks noChangeArrowheads="1"/>
          </p:cNvSpPr>
          <p:nvPr/>
        </p:nvSpPr>
        <p:spPr bwMode="auto">
          <a:xfrm>
            <a:off x="2500316" y="2955703"/>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17" name="角丸四角形 8"/>
          <p:cNvSpPr>
            <a:spLocks noChangeArrowheads="1"/>
          </p:cNvSpPr>
          <p:nvPr/>
        </p:nvSpPr>
        <p:spPr bwMode="auto">
          <a:xfrm>
            <a:off x="4643431" y="2946973"/>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入金</a:t>
            </a:r>
          </a:p>
        </p:txBody>
      </p:sp>
      <p:cxnSp>
        <p:nvCxnSpPr>
          <p:cNvPr id="18" name="直線矢印コネクタ 38"/>
          <p:cNvCxnSpPr>
            <a:cxnSpLocks noChangeShapeType="1"/>
          </p:cNvCxnSpPr>
          <p:nvPr/>
        </p:nvCxnSpPr>
        <p:spPr bwMode="auto">
          <a:xfrm>
            <a:off x="2214568" y="3126339"/>
            <a:ext cx="285748" cy="1588"/>
          </a:xfrm>
          <a:prstGeom prst="straightConnector1">
            <a:avLst/>
          </a:prstGeom>
          <a:noFill/>
          <a:ln w="38100" algn="ctr">
            <a:solidFill>
              <a:schemeClr val="accent6">
                <a:lumMod val="40000"/>
                <a:lumOff val="60000"/>
              </a:schemeClr>
            </a:solidFill>
            <a:round/>
            <a:headEnd/>
            <a:tailEnd type="arrow" w="med" len="med"/>
          </a:ln>
          <a:effectLst/>
        </p:spPr>
      </p:cxnSp>
      <p:cxnSp>
        <p:nvCxnSpPr>
          <p:cNvPr id="19" name="直線矢印コネクタ 39"/>
          <p:cNvCxnSpPr>
            <a:cxnSpLocks noChangeShapeType="1"/>
          </p:cNvCxnSpPr>
          <p:nvPr/>
        </p:nvCxnSpPr>
        <p:spPr bwMode="auto">
          <a:xfrm>
            <a:off x="3286123" y="3126339"/>
            <a:ext cx="285748" cy="1588"/>
          </a:xfrm>
          <a:prstGeom prst="straightConnector1">
            <a:avLst/>
          </a:prstGeom>
          <a:noFill/>
          <a:ln w="38100" algn="ctr">
            <a:solidFill>
              <a:schemeClr val="accent6">
                <a:lumMod val="40000"/>
                <a:lumOff val="60000"/>
              </a:schemeClr>
            </a:solidFill>
            <a:round/>
            <a:headEnd/>
            <a:tailEnd type="arrow" w="med" len="med"/>
          </a:ln>
          <a:effectLst/>
        </p:spPr>
      </p:cxnSp>
      <p:cxnSp>
        <p:nvCxnSpPr>
          <p:cNvPr id="20" name="直線矢印コネクタ 40"/>
          <p:cNvCxnSpPr>
            <a:cxnSpLocks noChangeShapeType="1"/>
          </p:cNvCxnSpPr>
          <p:nvPr/>
        </p:nvCxnSpPr>
        <p:spPr bwMode="auto">
          <a:xfrm>
            <a:off x="4357678" y="3126339"/>
            <a:ext cx="285748" cy="1588"/>
          </a:xfrm>
          <a:prstGeom prst="straightConnector1">
            <a:avLst/>
          </a:prstGeom>
          <a:noFill/>
          <a:ln w="38100" algn="ctr">
            <a:solidFill>
              <a:schemeClr val="accent6">
                <a:lumMod val="40000"/>
                <a:lumOff val="60000"/>
              </a:schemeClr>
            </a:solidFill>
            <a:round/>
            <a:headEnd/>
            <a:tailEnd type="arrow" w="med" len="med"/>
          </a:ln>
          <a:effectLst/>
        </p:spPr>
      </p:cxnSp>
      <p:sp>
        <p:nvSpPr>
          <p:cNvPr id="21" name="環状矢印 20"/>
          <p:cNvSpPr/>
          <p:nvPr/>
        </p:nvSpPr>
        <p:spPr bwMode="auto">
          <a:xfrm rot="16200000" flipH="1">
            <a:off x="714332" y="2018294"/>
            <a:ext cx="857256" cy="857256"/>
          </a:xfrm>
          <a:prstGeom prst="circularArrow">
            <a:avLst>
              <a:gd name="adj1" fmla="val 12500"/>
              <a:gd name="adj2" fmla="val 1142319"/>
              <a:gd name="adj3" fmla="val 20457681"/>
              <a:gd name="adj4" fmla="val 10983815"/>
              <a:gd name="adj5" fmla="val 12500"/>
            </a:avLst>
          </a:prstGeom>
          <a:solidFill>
            <a:srgbClr val="FF9933"/>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grpSp>
        <p:nvGrpSpPr>
          <p:cNvPr id="3" name="グループ化 2"/>
          <p:cNvGrpSpPr/>
          <p:nvPr/>
        </p:nvGrpSpPr>
        <p:grpSpPr>
          <a:xfrm>
            <a:off x="1214424" y="4307786"/>
            <a:ext cx="4429125" cy="1782656"/>
            <a:chOff x="1214424" y="4307786"/>
            <a:chExt cx="4429125" cy="1782656"/>
          </a:xfrm>
        </p:grpSpPr>
        <p:cxnSp>
          <p:nvCxnSpPr>
            <p:cNvPr id="37" name="直線矢印コネクタ 38"/>
            <p:cNvCxnSpPr>
              <a:cxnSpLocks noChangeShapeType="1"/>
            </p:cNvCxnSpPr>
            <p:nvPr/>
          </p:nvCxnSpPr>
          <p:spPr bwMode="auto">
            <a:xfrm flipH="1">
              <a:off x="2357439" y="5302422"/>
              <a:ext cx="3" cy="533310"/>
            </a:xfrm>
            <a:prstGeom prst="straightConnector1">
              <a:avLst/>
            </a:prstGeom>
            <a:noFill/>
            <a:ln w="38100" algn="ctr">
              <a:solidFill>
                <a:schemeClr val="accent1"/>
              </a:solidFill>
              <a:round/>
              <a:headEnd/>
              <a:tailEnd type="none" w="med" len="med"/>
            </a:ln>
            <a:effectLst/>
          </p:spPr>
        </p:cxnSp>
        <p:cxnSp>
          <p:nvCxnSpPr>
            <p:cNvPr id="38" name="直線矢印コネクタ 38"/>
            <p:cNvCxnSpPr>
              <a:cxnSpLocks noChangeShapeType="1"/>
            </p:cNvCxnSpPr>
            <p:nvPr/>
          </p:nvCxnSpPr>
          <p:spPr bwMode="auto">
            <a:xfrm flipH="1">
              <a:off x="4500971" y="5277523"/>
              <a:ext cx="3" cy="533310"/>
            </a:xfrm>
            <a:prstGeom prst="straightConnector1">
              <a:avLst/>
            </a:prstGeom>
            <a:noFill/>
            <a:ln w="38100" algn="ctr">
              <a:solidFill>
                <a:schemeClr val="accent1"/>
              </a:solidFill>
              <a:round/>
              <a:headEnd/>
              <a:tailEnd type="none" w="med" len="med"/>
            </a:ln>
            <a:effectLst/>
          </p:spPr>
        </p:cxnSp>
        <p:cxnSp>
          <p:nvCxnSpPr>
            <p:cNvPr id="30" name="直線矢印コネクタ 38"/>
            <p:cNvCxnSpPr>
              <a:cxnSpLocks noChangeShapeType="1"/>
            </p:cNvCxnSpPr>
            <p:nvPr/>
          </p:nvCxnSpPr>
          <p:spPr bwMode="auto">
            <a:xfrm flipH="1">
              <a:off x="1821636" y="4527423"/>
              <a:ext cx="3" cy="533310"/>
            </a:xfrm>
            <a:prstGeom prst="straightConnector1">
              <a:avLst/>
            </a:prstGeom>
            <a:noFill/>
            <a:ln w="38100" algn="ctr">
              <a:solidFill>
                <a:schemeClr val="accent1"/>
              </a:solidFill>
              <a:round/>
              <a:headEnd/>
              <a:tailEnd type="none" w="med" len="med"/>
            </a:ln>
            <a:effectLst/>
          </p:spPr>
        </p:cxnSp>
        <p:cxnSp>
          <p:nvCxnSpPr>
            <p:cNvPr id="32" name="直線矢印コネクタ 38"/>
            <p:cNvCxnSpPr>
              <a:cxnSpLocks noChangeShapeType="1"/>
            </p:cNvCxnSpPr>
            <p:nvPr/>
          </p:nvCxnSpPr>
          <p:spPr bwMode="auto">
            <a:xfrm flipH="1">
              <a:off x="2893196" y="4559877"/>
              <a:ext cx="3" cy="533310"/>
            </a:xfrm>
            <a:prstGeom prst="straightConnector1">
              <a:avLst/>
            </a:prstGeom>
            <a:noFill/>
            <a:ln w="38100" algn="ctr">
              <a:solidFill>
                <a:schemeClr val="accent1"/>
              </a:solidFill>
              <a:round/>
              <a:headEnd/>
              <a:tailEnd type="none" w="med" len="med"/>
            </a:ln>
            <a:effectLst/>
          </p:spPr>
        </p:cxnSp>
        <p:cxnSp>
          <p:nvCxnSpPr>
            <p:cNvPr id="33" name="直線矢印コネクタ 38"/>
            <p:cNvCxnSpPr>
              <a:cxnSpLocks noChangeShapeType="1"/>
            </p:cNvCxnSpPr>
            <p:nvPr/>
          </p:nvCxnSpPr>
          <p:spPr bwMode="auto">
            <a:xfrm flipH="1">
              <a:off x="3964758" y="4557891"/>
              <a:ext cx="3" cy="533310"/>
            </a:xfrm>
            <a:prstGeom prst="straightConnector1">
              <a:avLst/>
            </a:prstGeom>
            <a:noFill/>
            <a:ln w="38100" algn="ctr">
              <a:solidFill>
                <a:schemeClr val="accent1"/>
              </a:solidFill>
              <a:round/>
              <a:headEnd/>
              <a:tailEnd type="none" w="med" len="med"/>
            </a:ln>
            <a:effectLst/>
          </p:spPr>
        </p:cxnSp>
        <p:cxnSp>
          <p:nvCxnSpPr>
            <p:cNvPr id="34" name="直線矢印コネクタ 38"/>
            <p:cNvCxnSpPr>
              <a:cxnSpLocks noChangeShapeType="1"/>
            </p:cNvCxnSpPr>
            <p:nvPr/>
          </p:nvCxnSpPr>
          <p:spPr bwMode="auto">
            <a:xfrm flipH="1">
              <a:off x="5036321" y="4527423"/>
              <a:ext cx="3" cy="533310"/>
            </a:xfrm>
            <a:prstGeom prst="straightConnector1">
              <a:avLst/>
            </a:prstGeom>
            <a:noFill/>
            <a:ln w="38100" algn="ctr">
              <a:solidFill>
                <a:schemeClr val="accent1"/>
              </a:solidFill>
              <a:round/>
              <a:headEnd/>
              <a:tailEnd type="none" w="med" len="med"/>
            </a:ln>
            <a:effectLst/>
          </p:spPr>
        </p:cxnSp>
        <p:sp>
          <p:nvSpPr>
            <p:cNvPr id="22" name="角丸四角形 8"/>
            <p:cNvSpPr>
              <a:spLocks noChangeArrowheads="1"/>
            </p:cNvSpPr>
            <p:nvPr/>
          </p:nvSpPr>
          <p:spPr bwMode="auto">
            <a:xfrm>
              <a:off x="1428730" y="4307786"/>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23" name="角丸四角形 8"/>
            <p:cNvSpPr>
              <a:spLocks noChangeArrowheads="1"/>
            </p:cNvSpPr>
            <p:nvPr/>
          </p:nvSpPr>
          <p:spPr bwMode="auto">
            <a:xfrm>
              <a:off x="2500293" y="4307786"/>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24" name="角丸四角形 23"/>
            <p:cNvSpPr>
              <a:spLocks noChangeArrowheads="1"/>
            </p:cNvSpPr>
            <p:nvPr/>
          </p:nvSpPr>
          <p:spPr bwMode="auto">
            <a:xfrm>
              <a:off x="3571855" y="4307786"/>
              <a:ext cx="785813"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入金</a:t>
              </a:r>
            </a:p>
          </p:txBody>
        </p:sp>
        <p:sp>
          <p:nvSpPr>
            <p:cNvPr id="25" name="角丸四角形 8"/>
            <p:cNvSpPr>
              <a:spLocks noChangeArrowheads="1"/>
            </p:cNvSpPr>
            <p:nvPr/>
          </p:nvSpPr>
          <p:spPr bwMode="auto">
            <a:xfrm>
              <a:off x="4643418" y="4307786"/>
              <a:ext cx="785813" cy="357186"/>
            </a:xfrm>
            <a:prstGeom prst="roundRect">
              <a:avLst>
                <a:gd name="adj" fmla="val 13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dirty="0">
                  <a:solidFill>
                    <a:schemeClr val="bg1"/>
                  </a:solidFill>
                  <a:latin typeface="+mn-lt"/>
                  <a:ea typeface="+mn-ea"/>
                </a:rPr>
                <a:t>出荷</a:t>
              </a:r>
            </a:p>
          </p:txBody>
        </p:sp>
        <p:sp>
          <p:nvSpPr>
            <p:cNvPr id="29" name="角丸四角形 4"/>
            <p:cNvSpPr>
              <a:spLocks noChangeArrowheads="1"/>
            </p:cNvSpPr>
            <p:nvPr/>
          </p:nvSpPr>
          <p:spPr bwMode="auto">
            <a:xfrm>
              <a:off x="1214424" y="4955858"/>
              <a:ext cx="4429125" cy="464343"/>
            </a:xfrm>
            <a:prstGeom prst="roundRect">
              <a:avLst>
                <a:gd name="adj" fmla="val 0"/>
              </a:avLst>
            </a:prstGeom>
            <a:solidFill>
              <a:schemeClr val="accent1"/>
            </a:solidFill>
            <a:ln w="38100" algn="ctr">
              <a:noFill/>
              <a:round/>
              <a:headEnd/>
              <a:tailEnd/>
            </a:ln>
            <a:effectLst/>
          </p:spPr>
          <p:txBody>
            <a:bodyPr anchor="ctr" anchorCtr="0"/>
            <a:lstStyle/>
            <a:p>
              <a:pPr algn="ctr">
                <a:spcBef>
                  <a:spcPct val="20000"/>
                </a:spcBef>
                <a:defRPr/>
              </a:pPr>
              <a:r>
                <a:rPr kumimoji="0" lang="en-US" altLang="ja-JP" sz="2400" smtClean="0">
                  <a:solidFill>
                    <a:schemeClr val="bg1"/>
                  </a:solidFill>
                  <a:latin typeface="+mn-lt"/>
                  <a:ea typeface="+mn-ea"/>
                </a:rPr>
                <a:t>ESB</a:t>
              </a:r>
              <a:endParaRPr kumimoji="0" lang="ja-JP" altLang="en-US" sz="2400" dirty="0">
                <a:solidFill>
                  <a:schemeClr val="bg1"/>
                </a:solidFill>
                <a:latin typeface="+mn-lt"/>
                <a:ea typeface="+mn-ea"/>
              </a:endParaRPr>
            </a:p>
          </p:txBody>
        </p:sp>
        <p:sp>
          <p:nvSpPr>
            <p:cNvPr id="35" name="角丸四角形 8"/>
            <p:cNvSpPr>
              <a:spLocks noChangeArrowheads="1"/>
            </p:cNvSpPr>
            <p:nvPr/>
          </p:nvSpPr>
          <p:spPr bwMode="auto">
            <a:xfrm>
              <a:off x="1428743" y="5733256"/>
              <a:ext cx="1858207"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smtClean="0">
                  <a:solidFill>
                    <a:schemeClr val="bg1"/>
                  </a:solidFill>
                  <a:latin typeface="+mn-lt"/>
                  <a:ea typeface="+mn-ea"/>
                </a:rPr>
                <a:t>その他のサービス</a:t>
              </a:r>
              <a:endParaRPr kumimoji="0" lang="ja-JP" altLang="en-US" sz="1100" dirty="0">
                <a:solidFill>
                  <a:schemeClr val="bg1"/>
                </a:solidFill>
                <a:latin typeface="+mn-lt"/>
                <a:ea typeface="+mn-ea"/>
              </a:endParaRPr>
            </a:p>
          </p:txBody>
        </p:sp>
        <p:sp>
          <p:nvSpPr>
            <p:cNvPr id="36" name="角丸四角形 35"/>
            <p:cNvSpPr>
              <a:spLocks noChangeArrowheads="1"/>
            </p:cNvSpPr>
            <p:nvPr/>
          </p:nvSpPr>
          <p:spPr bwMode="auto">
            <a:xfrm>
              <a:off x="3572699" y="5733256"/>
              <a:ext cx="1856545" cy="357186"/>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ja-JP" altLang="en-US" sz="1100" smtClean="0">
                  <a:solidFill>
                    <a:schemeClr val="bg1"/>
                  </a:solidFill>
                  <a:latin typeface="+mn-lt"/>
                  <a:ea typeface="+mn-ea"/>
                </a:rPr>
                <a:t>レガシーシステムなど</a:t>
              </a:r>
              <a:endParaRPr kumimoji="0" lang="ja-JP" altLang="en-US" sz="1100" dirty="0">
                <a:solidFill>
                  <a:schemeClr val="bg1"/>
                </a:solidFill>
                <a:latin typeface="+mn-lt"/>
                <a:ea typeface="+mn-ea"/>
              </a:endParaRPr>
            </a:p>
          </p:txBody>
        </p:sp>
      </p:grpSp>
      <p:sp>
        <p:nvSpPr>
          <p:cNvPr id="41" name="角丸四角形 40"/>
          <p:cNvSpPr/>
          <p:nvPr/>
        </p:nvSpPr>
        <p:spPr bwMode="auto">
          <a:xfrm>
            <a:off x="6372200" y="1844824"/>
            <a:ext cx="2160240" cy="1280742"/>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a:solidFill>
                  <a:srgbClr val="FFFFFF"/>
                </a:solidFill>
                <a:latin typeface="+mn-lt"/>
                <a:ea typeface="+mn-ea"/>
              </a:rPr>
              <a:t>小規模なシステムなら</a:t>
            </a:r>
            <a:r>
              <a:rPr lang="en-US" altLang="ja-JP">
                <a:solidFill>
                  <a:srgbClr val="FFFFFF"/>
                </a:solidFill>
                <a:latin typeface="+mn-lt"/>
                <a:ea typeface="+mn-ea"/>
              </a:rPr>
              <a:t>Web</a:t>
            </a:r>
            <a:r>
              <a:rPr lang="ja-JP" altLang="en-US">
                <a:solidFill>
                  <a:srgbClr val="FFFFFF"/>
                </a:solidFill>
                <a:latin typeface="+mn-lt"/>
                <a:ea typeface="+mn-ea"/>
              </a:rPr>
              <a:t>サービスベースでも可</a:t>
            </a:r>
          </a:p>
        </p:txBody>
      </p:sp>
      <p:sp>
        <p:nvSpPr>
          <p:cNvPr id="42" name="角丸四角形 41"/>
          <p:cNvSpPr/>
          <p:nvPr/>
        </p:nvSpPr>
        <p:spPr bwMode="auto">
          <a:xfrm>
            <a:off x="6372200" y="4547658"/>
            <a:ext cx="2160240" cy="1280742"/>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a:solidFill>
                  <a:srgbClr val="FFFFFF"/>
                </a:solidFill>
                <a:latin typeface="+mn-lt"/>
                <a:ea typeface="+mn-ea"/>
              </a:rPr>
              <a:t>大</a:t>
            </a:r>
            <a:r>
              <a:rPr lang="ja-JP" altLang="en-US" smtClean="0">
                <a:solidFill>
                  <a:srgbClr val="FFFFFF"/>
                </a:solidFill>
                <a:latin typeface="+mn-lt"/>
                <a:ea typeface="+mn-ea"/>
              </a:rPr>
              <a:t>規模</a:t>
            </a:r>
            <a:r>
              <a:rPr lang="ja-JP" altLang="en-US">
                <a:solidFill>
                  <a:srgbClr val="FFFFFF"/>
                </a:solidFill>
                <a:latin typeface="+mn-lt"/>
                <a:ea typeface="+mn-ea"/>
              </a:rPr>
              <a:t>な</a:t>
            </a:r>
            <a:r>
              <a:rPr lang="ja-JP" altLang="en-US" smtClean="0">
                <a:solidFill>
                  <a:srgbClr val="FFFFFF"/>
                </a:solidFill>
                <a:latin typeface="+mn-lt"/>
                <a:ea typeface="+mn-ea"/>
              </a:rPr>
              <a:t>システムでは</a:t>
            </a:r>
            <a:r>
              <a:rPr lang="en-US" altLang="ja-JP" smtClean="0">
                <a:solidFill>
                  <a:srgbClr val="FFFFFF"/>
                </a:solidFill>
                <a:latin typeface="+mn-lt"/>
                <a:ea typeface="+mn-ea"/>
              </a:rPr>
              <a:t>ESB</a:t>
            </a:r>
            <a:r>
              <a:rPr lang="ja-JP" altLang="en-US" smtClean="0">
                <a:solidFill>
                  <a:srgbClr val="FFFFFF"/>
                </a:solidFill>
                <a:latin typeface="+mn-lt"/>
                <a:ea typeface="+mn-ea"/>
              </a:rPr>
              <a:t>が有効</a:t>
            </a:r>
            <a:endParaRPr lang="ja-JP" altLang="en-US">
              <a:solidFill>
                <a:srgbClr val="FFFFFF"/>
              </a:solidFill>
              <a:latin typeface="+mn-lt"/>
              <a:ea typeface="+mn-ea"/>
            </a:endParaRPr>
          </a:p>
        </p:txBody>
      </p:sp>
    </p:spTree>
    <p:extLst>
      <p:ext uri="{BB962C8B-B14F-4D97-AF65-F5344CB8AC3E}">
        <p14:creationId xmlns:p14="http://schemas.microsoft.com/office/powerpoint/2010/main" val="5916306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線コネクタ 26"/>
          <p:cNvCxnSpPr/>
          <p:nvPr/>
        </p:nvCxnSpPr>
        <p:spPr bwMode="auto">
          <a:xfrm flipV="1">
            <a:off x="4857750" y="2286000"/>
            <a:ext cx="2143125" cy="928688"/>
          </a:xfrm>
          <a:prstGeom prst="line">
            <a:avLst/>
          </a:prstGeom>
          <a:solidFill>
            <a:schemeClr val="bg1"/>
          </a:solidFill>
          <a:ln w="63500" cap="flat" cmpd="sng" algn="ctr">
            <a:solidFill>
              <a:schemeClr val="accent5">
                <a:lumMod val="50000"/>
              </a:schemeClr>
            </a:solidFill>
            <a:prstDash val="solid"/>
            <a:round/>
            <a:headEnd type="none" w="med" len="med"/>
            <a:tailEnd type="none" w="med" len="med"/>
          </a:ln>
          <a:effectLst/>
        </p:spPr>
      </p:cxnSp>
      <p:cxnSp>
        <p:nvCxnSpPr>
          <p:cNvPr id="28" name="直線コネクタ 27"/>
          <p:cNvCxnSpPr/>
          <p:nvPr/>
        </p:nvCxnSpPr>
        <p:spPr bwMode="auto">
          <a:xfrm>
            <a:off x="4857750" y="3214688"/>
            <a:ext cx="208523" cy="2000252"/>
          </a:xfrm>
          <a:prstGeom prst="line">
            <a:avLst/>
          </a:prstGeom>
          <a:solidFill>
            <a:schemeClr val="bg1"/>
          </a:solidFill>
          <a:ln w="63500" cap="flat" cmpd="sng" algn="ctr">
            <a:solidFill>
              <a:schemeClr val="accent5">
                <a:lumMod val="50000"/>
              </a:schemeClr>
            </a:solidFill>
            <a:prstDash val="solid"/>
            <a:round/>
            <a:headEnd type="none" w="med" len="med"/>
            <a:tailEnd type="none" w="med" len="med"/>
          </a:ln>
          <a:effectLst/>
        </p:spPr>
      </p:cxnSp>
      <p:cxnSp>
        <p:nvCxnSpPr>
          <p:cNvPr id="31" name="直線コネクタ 30"/>
          <p:cNvCxnSpPr/>
          <p:nvPr/>
        </p:nvCxnSpPr>
        <p:spPr bwMode="auto">
          <a:xfrm rot="10800000">
            <a:off x="2000250" y="3143250"/>
            <a:ext cx="2857500" cy="71438"/>
          </a:xfrm>
          <a:prstGeom prst="line">
            <a:avLst/>
          </a:prstGeom>
          <a:solidFill>
            <a:schemeClr val="bg1"/>
          </a:solidFill>
          <a:ln w="63500" cap="flat" cmpd="sng" algn="ctr">
            <a:solidFill>
              <a:schemeClr val="accent5">
                <a:lumMod val="50000"/>
              </a:schemeClr>
            </a:solidFill>
            <a:prstDash val="solid"/>
            <a:round/>
            <a:headEnd type="none" w="med" len="med"/>
            <a:tailEnd type="none" w="med" len="med"/>
          </a:ln>
          <a:effectLst/>
        </p:spPr>
      </p:cxnSp>
      <p:sp>
        <p:nvSpPr>
          <p:cNvPr id="25" name="角丸四角形 21"/>
          <p:cNvSpPr>
            <a:spLocks noChangeArrowheads="1"/>
          </p:cNvSpPr>
          <p:nvPr/>
        </p:nvSpPr>
        <p:spPr bwMode="auto">
          <a:xfrm>
            <a:off x="357158" y="1142985"/>
            <a:ext cx="2214578" cy="4214842"/>
          </a:xfrm>
          <a:prstGeom prst="roundRect">
            <a:avLst>
              <a:gd name="adj" fmla="val 0"/>
            </a:avLst>
          </a:prstGeom>
          <a:solidFill>
            <a:schemeClr val="accent1"/>
          </a:solidFill>
          <a:ln w="38100" algn="ctr">
            <a:noFill/>
            <a:round/>
            <a:headEnd/>
            <a:tailEnd/>
          </a:ln>
        </p:spPr>
        <p:txBody>
          <a:bodyPr anchor="ctr"/>
          <a:lstStyle/>
          <a:p>
            <a:pPr>
              <a:spcBef>
                <a:spcPct val="20000"/>
              </a:spcBef>
              <a:defRPr/>
            </a:pPr>
            <a:endParaRPr kumimoji="0" lang="ja-JP" altLang="en-US" sz="1600" dirty="0">
              <a:solidFill>
                <a:srgbClr val="484848"/>
              </a:solidFill>
              <a:latin typeface="+mn-lt"/>
              <a:ea typeface="+mn-ea"/>
            </a:endParaRPr>
          </a:p>
        </p:txBody>
      </p:sp>
      <p:sp>
        <p:nvSpPr>
          <p:cNvPr id="28680" name="タイトル 1"/>
          <p:cNvSpPr>
            <a:spLocks noGrp="1"/>
          </p:cNvSpPr>
          <p:nvPr>
            <p:ph type="title"/>
          </p:nvPr>
        </p:nvSpPr>
        <p:spPr/>
        <p:txBody>
          <a:bodyPr/>
          <a:lstStyle/>
          <a:p>
            <a:r>
              <a:rPr lang="ja-JP" altLang="en-US" sz="2800" dirty="0" smtClean="0"/>
              <a:t>モジュールを</a:t>
            </a:r>
            <a:r>
              <a:rPr lang="en-US" altLang="ja-JP" sz="2800" dirty="0" smtClean="0"/>
              <a:t>Web</a:t>
            </a:r>
            <a:r>
              <a:rPr lang="ja-JP" altLang="en-US" sz="2800" dirty="0" smtClean="0"/>
              <a:t>サービス化することのメリット</a:t>
            </a:r>
          </a:p>
        </p:txBody>
      </p:sp>
      <p:pic>
        <p:nvPicPr>
          <p:cNvPr id="28681" name="Picture 7" descr="j0433941"/>
          <p:cNvPicPr>
            <a:picLocks noChangeAspect="1" noChangeArrowheads="1"/>
          </p:cNvPicPr>
          <p:nvPr/>
        </p:nvPicPr>
        <p:blipFill>
          <a:blip r:embed="rId3" cstate="print"/>
          <a:srcRect/>
          <a:stretch>
            <a:fillRect/>
          </a:stretch>
        </p:blipFill>
        <p:spPr bwMode="auto">
          <a:xfrm>
            <a:off x="642938" y="1357313"/>
            <a:ext cx="1214437" cy="1214437"/>
          </a:xfrm>
          <a:prstGeom prst="rect">
            <a:avLst/>
          </a:prstGeom>
          <a:noFill/>
          <a:ln w="9525">
            <a:noFill/>
            <a:miter lim="800000"/>
            <a:headEnd/>
            <a:tailEnd/>
          </a:ln>
        </p:spPr>
      </p:pic>
      <p:pic>
        <p:nvPicPr>
          <p:cNvPr id="28682" name="Picture 6" descr="C:\Users\shoji\AppData\Local\Microsoft\Windows\Temporary Internet Files\Content.IE5\1QVYB00S\MCj04348450000[1].png"/>
          <p:cNvPicPr>
            <a:picLocks noChangeAspect="1" noChangeArrowheads="1"/>
          </p:cNvPicPr>
          <p:nvPr/>
        </p:nvPicPr>
        <p:blipFill>
          <a:blip r:embed="rId4" cstate="print"/>
          <a:srcRect/>
          <a:stretch>
            <a:fillRect/>
          </a:stretch>
        </p:blipFill>
        <p:spPr bwMode="auto">
          <a:xfrm>
            <a:off x="571500" y="3357563"/>
            <a:ext cx="1143000" cy="1143000"/>
          </a:xfrm>
          <a:prstGeom prst="rect">
            <a:avLst/>
          </a:prstGeom>
          <a:noFill/>
          <a:ln w="9525">
            <a:noFill/>
            <a:miter lim="800000"/>
            <a:headEnd/>
            <a:tailEnd/>
          </a:ln>
        </p:spPr>
      </p:pic>
      <p:pic>
        <p:nvPicPr>
          <p:cNvPr id="28683" name="Picture 6" descr="C:\Users\shoji\AppData\Local\Microsoft\Windows\Temporary Internet Files\Content.IE5\1QVYB00S\MCj04348450000[1].png"/>
          <p:cNvPicPr>
            <a:picLocks noChangeAspect="1" noChangeArrowheads="1"/>
          </p:cNvPicPr>
          <p:nvPr/>
        </p:nvPicPr>
        <p:blipFill>
          <a:blip r:embed="rId4" cstate="print"/>
          <a:srcRect/>
          <a:stretch>
            <a:fillRect/>
          </a:stretch>
        </p:blipFill>
        <p:spPr bwMode="auto">
          <a:xfrm>
            <a:off x="1071563" y="3429000"/>
            <a:ext cx="1143000" cy="1143000"/>
          </a:xfrm>
          <a:prstGeom prst="rect">
            <a:avLst/>
          </a:prstGeom>
          <a:noFill/>
          <a:ln w="9525">
            <a:noFill/>
            <a:miter lim="800000"/>
            <a:headEnd/>
            <a:tailEnd/>
          </a:ln>
        </p:spPr>
      </p:pic>
      <p:sp>
        <p:nvSpPr>
          <p:cNvPr id="11" name="雲 10"/>
          <p:cNvSpPr/>
          <p:nvPr/>
        </p:nvSpPr>
        <p:spPr bwMode="auto">
          <a:xfrm>
            <a:off x="2857488" y="2571744"/>
            <a:ext cx="3714776" cy="1285884"/>
          </a:xfrm>
          <a:prstGeom prst="cloud">
            <a:avLst/>
          </a:prstGeom>
          <a:solidFill>
            <a:schemeClr val="bg1">
              <a:lumMod val="85000"/>
            </a:schemeClr>
          </a:solidFill>
          <a:ln w="38100" cap="flat" cmpd="sng" algn="ctr">
            <a:noFill/>
            <a:prstDash val="solid"/>
            <a:round/>
            <a:headEnd type="none" w="med" len="med"/>
            <a:tailEnd type="none" w="med" len="med"/>
          </a:ln>
          <a:effectLst/>
          <a:scene3d>
            <a:camera prst="orthographicFront"/>
            <a:lightRig rig="threePt" dir="t"/>
          </a:scene3d>
          <a:sp3d prstMaterial="dkEdge"/>
        </p:spPr>
        <p:txBody>
          <a:bodyPr anchor="ctr"/>
          <a:lstStyle/>
          <a:p>
            <a:pPr>
              <a:spcBef>
                <a:spcPct val="20000"/>
              </a:spcBef>
              <a:defRPr/>
            </a:pPr>
            <a:endParaRPr kumimoji="0" lang="ja-JP" altLang="en-US" sz="1400">
              <a:solidFill>
                <a:srgbClr val="484848"/>
              </a:solidFill>
              <a:latin typeface="+mn-lt"/>
              <a:ea typeface="+mn-ea"/>
            </a:endParaRPr>
          </a:p>
        </p:txBody>
      </p:sp>
      <p:pic>
        <p:nvPicPr>
          <p:cNvPr id="28687" name="Picture 6" descr="C:\Users\shoji\AppData\Local\Microsoft\Windows\Temporary Internet Files\Content.IE5\1QVYB00S\MCj04348450000[1].png"/>
          <p:cNvPicPr>
            <a:picLocks noChangeAspect="1" noChangeArrowheads="1"/>
          </p:cNvPicPr>
          <p:nvPr/>
        </p:nvPicPr>
        <p:blipFill>
          <a:blip r:embed="rId4" cstate="print"/>
          <a:srcRect/>
          <a:stretch>
            <a:fillRect/>
          </a:stretch>
        </p:blipFill>
        <p:spPr bwMode="auto">
          <a:xfrm>
            <a:off x="4357687" y="4724528"/>
            <a:ext cx="1143000" cy="1143000"/>
          </a:xfrm>
          <a:prstGeom prst="rect">
            <a:avLst/>
          </a:prstGeom>
          <a:noFill/>
          <a:ln w="9525">
            <a:noFill/>
            <a:miter lim="800000"/>
            <a:headEnd/>
            <a:tailEnd/>
          </a:ln>
        </p:spPr>
      </p:pic>
      <p:pic>
        <p:nvPicPr>
          <p:cNvPr id="28688" name="Picture 6" descr="C:\Users\shoji\AppData\Local\Microsoft\Windows\Temporary Internet Files\Content.IE5\1QVYB00S\MCj04348450000[1].png"/>
          <p:cNvPicPr>
            <a:picLocks noChangeAspect="1" noChangeArrowheads="1"/>
          </p:cNvPicPr>
          <p:nvPr/>
        </p:nvPicPr>
        <p:blipFill>
          <a:blip r:embed="rId4" cstate="print"/>
          <a:srcRect/>
          <a:stretch>
            <a:fillRect/>
          </a:stretch>
        </p:blipFill>
        <p:spPr bwMode="auto">
          <a:xfrm>
            <a:off x="4857750" y="4734180"/>
            <a:ext cx="1143000" cy="1143000"/>
          </a:xfrm>
          <a:prstGeom prst="rect">
            <a:avLst/>
          </a:prstGeom>
          <a:noFill/>
          <a:ln w="9525">
            <a:noFill/>
            <a:miter lim="800000"/>
            <a:headEnd/>
            <a:tailEnd/>
          </a:ln>
        </p:spPr>
      </p:pic>
      <p:pic>
        <p:nvPicPr>
          <p:cNvPr id="28689" name="Picture 6" descr="C:\Users\shoji\AppData\Local\Microsoft\Windows\Temporary Internet Files\Content.IE5\1QVYB00S\MCj04348450000[1].png"/>
          <p:cNvPicPr>
            <a:picLocks noChangeAspect="1" noChangeArrowheads="1"/>
          </p:cNvPicPr>
          <p:nvPr/>
        </p:nvPicPr>
        <p:blipFill>
          <a:blip r:embed="rId4" cstate="print"/>
          <a:srcRect/>
          <a:stretch>
            <a:fillRect/>
          </a:stretch>
        </p:blipFill>
        <p:spPr bwMode="auto">
          <a:xfrm>
            <a:off x="6643688" y="1428750"/>
            <a:ext cx="1143000" cy="1143000"/>
          </a:xfrm>
          <a:prstGeom prst="rect">
            <a:avLst/>
          </a:prstGeom>
          <a:noFill/>
          <a:ln w="9525">
            <a:noFill/>
            <a:miter lim="800000"/>
            <a:headEnd/>
            <a:tailEnd/>
          </a:ln>
        </p:spPr>
      </p:pic>
      <p:pic>
        <p:nvPicPr>
          <p:cNvPr id="28690" name="Picture 6" descr="C:\Users\shoji\AppData\Local\Microsoft\Windows\Temporary Internet Files\Content.IE5\1QVYB00S\MCj04348450000[1].png"/>
          <p:cNvPicPr>
            <a:picLocks noChangeAspect="1" noChangeArrowheads="1"/>
          </p:cNvPicPr>
          <p:nvPr/>
        </p:nvPicPr>
        <p:blipFill>
          <a:blip r:embed="rId4" cstate="print"/>
          <a:srcRect/>
          <a:stretch>
            <a:fillRect/>
          </a:stretch>
        </p:blipFill>
        <p:spPr bwMode="auto">
          <a:xfrm>
            <a:off x="7143750" y="1500188"/>
            <a:ext cx="1143000" cy="1143000"/>
          </a:xfrm>
          <a:prstGeom prst="rect">
            <a:avLst/>
          </a:prstGeom>
          <a:noFill/>
          <a:ln w="9525">
            <a:noFill/>
            <a:miter lim="800000"/>
            <a:headEnd/>
            <a:tailEnd/>
          </a:ln>
        </p:spPr>
      </p:pic>
      <p:sp>
        <p:nvSpPr>
          <p:cNvPr id="16" name="正方形/長方形 15"/>
          <p:cNvSpPr/>
          <p:nvPr/>
        </p:nvSpPr>
        <p:spPr bwMode="auto">
          <a:xfrm>
            <a:off x="857224" y="2643182"/>
            <a:ext cx="500066" cy="428628"/>
          </a:xfrm>
          <a:prstGeom prst="rect">
            <a:avLst/>
          </a:prstGeom>
          <a:solidFill>
            <a:schemeClr val="accent5">
              <a:lumMod val="50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7" name="正方形/長方形 16"/>
          <p:cNvSpPr/>
          <p:nvPr/>
        </p:nvSpPr>
        <p:spPr bwMode="auto">
          <a:xfrm>
            <a:off x="857224" y="4643446"/>
            <a:ext cx="500066" cy="428628"/>
          </a:xfrm>
          <a:prstGeom prst="rect">
            <a:avLst/>
          </a:prstGeom>
          <a:solidFill>
            <a:schemeClr val="accent5">
              <a:lumMod val="50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8" name="正方形/長方形 17"/>
          <p:cNvSpPr/>
          <p:nvPr/>
        </p:nvSpPr>
        <p:spPr bwMode="auto">
          <a:xfrm>
            <a:off x="857224" y="2643182"/>
            <a:ext cx="500066" cy="428628"/>
          </a:xfrm>
          <a:prstGeom prst="rect">
            <a:avLst/>
          </a:prstGeom>
          <a:solidFill>
            <a:schemeClr val="accent5"/>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9" name="正方形/長方形 18"/>
          <p:cNvSpPr/>
          <p:nvPr/>
        </p:nvSpPr>
        <p:spPr bwMode="auto">
          <a:xfrm>
            <a:off x="857224" y="3143248"/>
            <a:ext cx="500066" cy="428628"/>
          </a:xfrm>
          <a:prstGeom prst="rect">
            <a:avLst/>
          </a:prstGeom>
          <a:solidFill>
            <a:schemeClr val="accent6">
              <a:lumMod val="75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0" name="正方形/長方形 19"/>
          <p:cNvSpPr/>
          <p:nvPr/>
        </p:nvSpPr>
        <p:spPr bwMode="auto">
          <a:xfrm>
            <a:off x="857224" y="4643446"/>
            <a:ext cx="500066" cy="428628"/>
          </a:xfrm>
          <a:prstGeom prst="rect">
            <a:avLst/>
          </a:prstGeom>
          <a:solidFill>
            <a:schemeClr val="accent5"/>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2" name="正方形/長方形 21"/>
          <p:cNvSpPr/>
          <p:nvPr/>
        </p:nvSpPr>
        <p:spPr bwMode="auto">
          <a:xfrm>
            <a:off x="1428728" y="3143248"/>
            <a:ext cx="500066" cy="428628"/>
          </a:xfrm>
          <a:prstGeom prst="rect">
            <a:avLst/>
          </a:prstGeom>
          <a:solidFill>
            <a:schemeClr val="accent5"/>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3" name="正方形/長方形 22"/>
          <p:cNvSpPr/>
          <p:nvPr/>
        </p:nvSpPr>
        <p:spPr bwMode="auto">
          <a:xfrm>
            <a:off x="1428728" y="2643182"/>
            <a:ext cx="500066" cy="428628"/>
          </a:xfrm>
          <a:prstGeom prst="rect">
            <a:avLst/>
          </a:prstGeom>
          <a:solidFill>
            <a:schemeClr val="accent5"/>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4" name="正方形/長方形 23"/>
          <p:cNvSpPr/>
          <p:nvPr/>
        </p:nvSpPr>
        <p:spPr bwMode="auto">
          <a:xfrm>
            <a:off x="1428728" y="4643446"/>
            <a:ext cx="500066" cy="428628"/>
          </a:xfrm>
          <a:prstGeom prst="rect">
            <a:avLst/>
          </a:prstGeom>
          <a:solidFill>
            <a:schemeClr val="accent5"/>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 name="テキスト ボックス 1"/>
          <p:cNvSpPr txBox="1"/>
          <p:nvPr/>
        </p:nvSpPr>
        <p:spPr>
          <a:xfrm>
            <a:off x="89711" y="5459400"/>
            <a:ext cx="2749471" cy="400110"/>
          </a:xfrm>
          <a:prstGeom prst="rect">
            <a:avLst/>
          </a:prstGeom>
          <a:noFill/>
        </p:spPr>
        <p:txBody>
          <a:bodyPr wrap="none" rtlCol="0">
            <a:spAutoFit/>
          </a:bodyPr>
          <a:lstStyle/>
          <a:p>
            <a:pPr algn="ctr"/>
            <a:r>
              <a:rPr kumimoji="1" lang="ja-JP" altLang="en-US" sz="2000" smtClean="0">
                <a:solidFill>
                  <a:srgbClr val="4168A7"/>
                </a:solidFill>
                <a:latin typeface="+mn-lt"/>
                <a:ea typeface="+mn-ea"/>
              </a:rPr>
              <a:t>プライベートクラウド</a:t>
            </a:r>
            <a:endParaRPr kumimoji="1" lang="ja-JP" altLang="en-US" sz="2000">
              <a:solidFill>
                <a:srgbClr val="4168A7"/>
              </a:solidFill>
              <a:latin typeface="+mn-lt"/>
              <a:ea typeface="+mn-ea"/>
            </a:endParaRPr>
          </a:p>
        </p:txBody>
      </p:sp>
      <p:sp>
        <p:nvSpPr>
          <p:cNvPr id="26" name="テキスト ボックス 25"/>
          <p:cNvSpPr txBox="1"/>
          <p:nvPr/>
        </p:nvSpPr>
        <p:spPr>
          <a:xfrm>
            <a:off x="6000750" y="4014759"/>
            <a:ext cx="2492991" cy="400110"/>
          </a:xfrm>
          <a:prstGeom prst="rect">
            <a:avLst/>
          </a:prstGeom>
          <a:noFill/>
        </p:spPr>
        <p:txBody>
          <a:bodyPr wrap="none" rtlCol="0">
            <a:spAutoFit/>
          </a:bodyPr>
          <a:lstStyle/>
          <a:p>
            <a:pPr algn="ctr"/>
            <a:r>
              <a:rPr kumimoji="1" lang="ja-JP" altLang="en-US" sz="2000" dirty="0" smtClean="0">
                <a:solidFill>
                  <a:srgbClr val="4168A7"/>
                </a:solidFill>
                <a:latin typeface="+mn-lt"/>
                <a:ea typeface="+mn-ea"/>
              </a:rPr>
              <a:t>パブリッククラウド</a:t>
            </a:r>
            <a:endParaRPr kumimoji="1" lang="ja-JP" altLang="en-US" sz="2000" dirty="0">
              <a:solidFill>
                <a:srgbClr val="4168A7"/>
              </a:solidFill>
              <a:latin typeface="+mn-lt"/>
              <a:ea typeface="+mn-ea"/>
            </a:endParaRPr>
          </a:p>
        </p:txBody>
      </p:sp>
      <p:sp>
        <p:nvSpPr>
          <p:cNvPr id="29" name="テキスト ボックス 28"/>
          <p:cNvSpPr txBox="1"/>
          <p:nvPr/>
        </p:nvSpPr>
        <p:spPr>
          <a:xfrm>
            <a:off x="2785507" y="4050489"/>
            <a:ext cx="2749472" cy="400110"/>
          </a:xfrm>
          <a:prstGeom prst="rect">
            <a:avLst/>
          </a:prstGeom>
          <a:solidFill>
            <a:schemeClr val="accent2"/>
          </a:solidFill>
        </p:spPr>
        <p:txBody>
          <a:bodyPr wrap="none" rtlCol="0">
            <a:spAutoFit/>
          </a:bodyPr>
          <a:lstStyle/>
          <a:p>
            <a:pPr algn="ctr"/>
            <a:r>
              <a:rPr kumimoji="1" lang="ja-JP" altLang="en-US" sz="2000" smtClean="0">
                <a:solidFill>
                  <a:schemeClr val="bg1"/>
                </a:solidFill>
                <a:latin typeface="+mn-lt"/>
                <a:ea typeface="+mn-ea"/>
              </a:rPr>
              <a:t>ハイブリッドクラウド</a:t>
            </a:r>
            <a:endParaRPr kumimoji="1" lang="ja-JP" altLang="en-US" sz="2000">
              <a:solidFill>
                <a:schemeClr val="bg1"/>
              </a:solidFill>
              <a:latin typeface="+mn-lt"/>
              <a:ea typeface="+mn-ea"/>
            </a:endParaRPr>
          </a:p>
        </p:txBody>
      </p:sp>
      <p:sp>
        <p:nvSpPr>
          <p:cNvPr id="3" name="正方形/長方形 2"/>
          <p:cNvSpPr/>
          <p:nvPr/>
        </p:nvSpPr>
        <p:spPr bwMode="auto">
          <a:xfrm>
            <a:off x="2857488" y="1142985"/>
            <a:ext cx="3429012" cy="485815"/>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dirty="0" smtClean="0">
                <a:solidFill>
                  <a:schemeClr val="bg1"/>
                </a:solidFill>
                <a:latin typeface="+mn-lt"/>
                <a:ea typeface="+mn-ea"/>
              </a:rPr>
              <a:t>SOA</a:t>
            </a:r>
            <a:r>
              <a:rPr kumimoji="0" lang="ja-JP" altLang="en-US" dirty="0" smtClean="0">
                <a:solidFill>
                  <a:schemeClr val="bg1"/>
                </a:solidFill>
                <a:latin typeface="+mn-lt"/>
                <a:ea typeface="+mn-ea"/>
              </a:rPr>
              <a:t>はクラウドと相性が良い</a:t>
            </a:r>
            <a:endParaRPr kumimoji="0" lang="ja-JP" altLang="en-US" dirty="0">
              <a:solidFill>
                <a:schemeClr val="bg1"/>
              </a:solidFill>
              <a:latin typeface="+mn-lt"/>
              <a:ea typeface="+mn-ea"/>
            </a:endParaRPr>
          </a:p>
        </p:txBody>
      </p:sp>
      <p:sp>
        <p:nvSpPr>
          <p:cNvPr id="5" name="角丸四角形 4"/>
          <p:cNvSpPr/>
          <p:nvPr/>
        </p:nvSpPr>
        <p:spPr>
          <a:xfrm>
            <a:off x="6153665" y="5214940"/>
            <a:ext cx="2706130" cy="714373"/>
          </a:xfrm>
          <a:prstGeom prst="round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solidFill>
                  <a:schemeClr val="bg1"/>
                </a:solidFill>
              </a:rPr>
              <a:t>サービス・コンポーネントとサービス・</a:t>
            </a:r>
            <a:r>
              <a:rPr lang="ja-JP" altLang="en-US" sz="1400" dirty="0" smtClean="0">
                <a:solidFill>
                  <a:schemeClr val="bg1"/>
                </a:solidFill>
              </a:rPr>
              <a:t>プロバイダーの</a:t>
            </a:r>
            <a:endParaRPr lang="en-US" altLang="ja-JP" sz="1400" dirty="0" smtClean="0">
              <a:solidFill>
                <a:schemeClr val="bg1"/>
              </a:solidFill>
            </a:endParaRPr>
          </a:p>
          <a:p>
            <a:pPr algn="ctr"/>
            <a:r>
              <a:rPr lang="ja-JP" altLang="en-US" sz="1400" dirty="0" smtClean="0">
                <a:solidFill>
                  <a:schemeClr val="bg1"/>
                </a:solidFill>
              </a:rPr>
              <a:t>分離</a:t>
            </a:r>
            <a:endParaRPr kumimoji="1" lang="ja-JP" altLang="en-US" sz="1400" dirty="0">
              <a:solidFill>
                <a:schemeClr val="bg1"/>
              </a:solidFill>
              <a:latin typeface="ＭＳ Ｐゴシック"/>
              <a:ea typeface="ＭＳ Ｐゴシック"/>
              <a:cs typeface="ＭＳ Ｐゴシック"/>
            </a:endParaRPr>
          </a:p>
        </p:txBody>
      </p:sp>
    </p:spTree>
    <p:extLst>
      <p:ext uri="{BB962C8B-B14F-4D97-AF65-F5344CB8AC3E}">
        <p14:creationId xmlns:p14="http://schemas.microsoft.com/office/powerpoint/2010/main" val="37315506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05556E-6 2.48439E-6 L 0.67083 -0.0007 " pathEditMode="relative" rAng="0" ptsTypes="AA">
                                      <p:cBhvr>
                                        <p:cTn id="6" dur="2000" fill="hold"/>
                                        <p:tgtEl>
                                          <p:spTgt spid="23"/>
                                        </p:tgtEl>
                                        <p:attrNameLst>
                                          <p:attrName>ppt_x</p:attrName>
                                          <p:attrName>ppt_y</p:attrName>
                                        </p:attrNameLst>
                                      </p:cBhvr>
                                      <p:rCtr x="335" y="0"/>
                                    </p:animMotion>
                                  </p:childTnLst>
                                </p:cTn>
                              </p:par>
                            </p:childTnLst>
                          </p:cTn>
                        </p:par>
                        <p:par>
                          <p:cTn id="7" fill="hold">
                            <p:stCondLst>
                              <p:cond delay="2000"/>
                            </p:stCondLst>
                            <p:childTnLst>
                              <p:par>
                                <p:cTn id="8" presetID="63" presetClass="path" presetSubtype="0" accel="50000" decel="50000" fill="hold" nodeType="afterEffect">
                                  <p:stCondLst>
                                    <p:cond delay="0"/>
                                  </p:stCondLst>
                                  <p:childTnLst>
                                    <p:animMotion origin="layout" path="M 3.05556E-6 2.48439E-6 L 0.67031 -0.0007 " pathEditMode="relative" rAng="0" ptsTypes="AA">
                                      <p:cBhvr>
                                        <p:cTn id="9" dur="2000" fill="hold"/>
                                        <p:tgtEl>
                                          <p:spTgt spid="18"/>
                                        </p:tgtEl>
                                        <p:attrNameLst>
                                          <p:attrName>ppt_x</p:attrName>
                                          <p:attrName>ppt_y</p:attrName>
                                        </p:attrNameLst>
                                      </p:cBhvr>
                                      <p:rCtr x="335" y="0"/>
                                    </p:animMotion>
                                  </p:childTnLst>
                                </p:cTn>
                              </p:par>
                            </p:childTnLst>
                          </p:cTn>
                        </p:par>
                        <p:par>
                          <p:cTn id="10" fill="hold">
                            <p:stCondLst>
                              <p:cond delay="4000"/>
                            </p:stCondLst>
                            <p:childTnLst>
                              <p:par>
                                <p:cTn id="11" presetID="63" presetClass="path" presetSubtype="0" accel="50000" decel="50000" fill="hold" nodeType="afterEffect">
                                  <p:stCondLst>
                                    <p:cond delay="0"/>
                                  </p:stCondLst>
                                  <p:childTnLst>
                                    <p:animMotion origin="layout" path="M 3.05556E-6 -3.58085E-6 L 0.67083 -3.58085E-6 " pathEditMode="relative" rAng="0" ptsTypes="AA">
                                      <p:cBhvr>
                                        <p:cTn id="12" dur="2000" fill="hold"/>
                                        <p:tgtEl>
                                          <p:spTgt spid="22"/>
                                        </p:tgtEl>
                                        <p:attrNameLst>
                                          <p:attrName>ppt_x</p:attrName>
                                          <p:attrName>ppt_y</p:attrName>
                                        </p:attrNameLst>
                                      </p:cBhvr>
                                      <p:rCtr x="335" y="0"/>
                                    </p:animMotion>
                                  </p:childTnLst>
                                </p:cTn>
                              </p:par>
                            </p:childTnLst>
                          </p:cTn>
                        </p:par>
                        <p:par>
                          <p:cTn id="13" fill="hold">
                            <p:stCondLst>
                              <p:cond delay="6000"/>
                            </p:stCondLst>
                            <p:childTnLst>
                              <p:par>
                                <p:cTn id="14" presetID="63" presetClass="path" presetSubtype="0" accel="50000" decel="50000" fill="hold" nodeType="afterEffect">
                                  <p:stCondLst>
                                    <p:cond delay="0"/>
                                  </p:stCondLst>
                                  <p:childTnLst>
                                    <p:animMotion origin="layout" path="M 3.05556E-6 -3.58085E-6 L 0.67031 -3.58085E-6 " pathEditMode="relative" rAng="0" ptsTypes="AA">
                                      <p:cBhvr>
                                        <p:cTn id="15" dur="2000" fill="hold"/>
                                        <p:tgtEl>
                                          <p:spTgt spid="19"/>
                                        </p:tgtEl>
                                        <p:attrNameLst>
                                          <p:attrName>ppt_x</p:attrName>
                                          <p:attrName>ppt_y</p:attrName>
                                        </p:attrNameLst>
                                      </p:cBhvr>
                                      <p:rCtr x="335" y="0"/>
                                    </p:animMotion>
                                  </p:childTnLst>
                                </p:cTn>
                              </p:par>
                            </p:childTnLst>
                          </p:cTn>
                        </p:par>
                        <p:par>
                          <p:cTn id="16" fill="hold">
                            <p:stCondLst>
                              <p:cond delay="8000"/>
                            </p:stCondLst>
                            <p:childTnLst>
                              <p:par>
                                <p:cTn id="17" presetID="0" presetClass="path" presetSubtype="0" accel="50000" decel="50000" fill="hold" nodeType="afterEffect">
                                  <p:stCondLst>
                                    <p:cond delay="0"/>
                                  </p:stCondLst>
                                  <p:childTnLst>
                                    <p:animMotion origin="layout" path="M 3.05556E-6 -3.33333E-6 L 0.3908 0.19051 " pathEditMode="relative" rAng="0" ptsTypes="AA">
                                      <p:cBhvr>
                                        <p:cTn id="18" dur="2000" fill="hold"/>
                                        <p:tgtEl>
                                          <p:spTgt spid="24"/>
                                        </p:tgtEl>
                                        <p:attrNameLst>
                                          <p:attrName>ppt_x</p:attrName>
                                          <p:attrName>ppt_y</p:attrName>
                                        </p:attrNameLst>
                                      </p:cBhvr>
                                      <p:rCtr x="19531" y="9514"/>
                                    </p:animMotion>
                                  </p:childTnLst>
                                </p:cTn>
                              </p:par>
                            </p:childTnLst>
                          </p:cTn>
                        </p:par>
                        <p:par>
                          <p:cTn id="19" fill="hold">
                            <p:stCondLst>
                              <p:cond delay="10000"/>
                            </p:stCondLst>
                            <p:childTnLst>
                              <p:par>
                                <p:cTn id="20" presetID="0" presetClass="path" presetSubtype="0" accel="50000" decel="50000" fill="hold" nodeType="afterEffect">
                                  <p:stCondLst>
                                    <p:cond delay="0"/>
                                  </p:stCondLst>
                                  <p:childTnLst>
                                    <p:animMotion origin="layout" path="M 3.05556E-6 -3.33333E-6 L 0.39392 0.19051 " pathEditMode="relative" rAng="0" ptsTypes="AA">
                                      <p:cBhvr>
                                        <p:cTn id="21" dur="2000" fill="hold"/>
                                        <p:tgtEl>
                                          <p:spTgt spid="20"/>
                                        </p:tgtEl>
                                        <p:attrNameLst>
                                          <p:attrName>ppt_x</p:attrName>
                                          <p:attrName>ppt_y</p:attrName>
                                        </p:attrNameLst>
                                      </p:cBhvr>
                                      <p:rCtr x="19688" y="9514"/>
                                    </p:animMotion>
                                  </p:childTnLst>
                                </p:cTn>
                              </p:par>
                            </p:childTnLst>
                          </p:cTn>
                        </p:par>
                        <p:par>
                          <p:cTn id="22" fill="hold">
                            <p:stCondLst>
                              <p:cond delay="12000"/>
                            </p:stCondLst>
                            <p:childTnLst>
                              <p:par>
                                <p:cTn id="23" presetID="53" presetClass="entr" presetSubtype="16" fill="hold" grpId="0" nodeType="after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p:cTn id="25" dur="500" fill="hold"/>
                                        <p:tgtEl>
                                          <p:spTgt spid="29"/>
                                        </p:tgtEl>
                                        <p:attrNameLst>
                                          <p:attrName>ppt_w</p:attrName>
                                        </p:attrNameLst>
                                      </p:cBhvr>
                                      <p:tavLst>
                                        <p:tav tm="0">
                                          <p:val>
                                            <p:fltVal val="0"/>
                                          </p:val>
                                        </p:tav>
                                        <p:tav tm="100000">
                                          <p:val>
                                            <p:strVal val="#ppt_w"/>
                                          </p:val>
                                        </p:tav>
                                      </p:tavLst>
                                    </p:anim>
                                    <p:anim calcmode="lin" valueType="num">
                                      <p:cBhvr>
                                        <p:cTn id="26" dur="500" fill="hold"/>
                                        <p:tgtEl>
                                          <p:spTgt spid="29"/>
                                        </p:tgtEl>
                                        <p:attrNameLst>
                                          <p:attrName>ppt_h</p:attrName>
                                        </p:attrNameLst>
                                      </p:cBhvr>
                                      <p:tavLst>
                                        <p:tav tm="0">
                                          <p:val>
                                            <p:fltVal val="0"/>
                                          </p:val>
                                        </p:tav>
                                        <p:tav tm="100000">
                                          <p:val>
                                            <p:strVal val="#ppt_h"/>
                                          </p:val>
                                        </p:tav>
                                      </p:tavLst>
                                    </p:anim>
                                    <p:animEffect transition="in" filter="fade">
                                      <p:cBhvr>
                                        <p:cTn id="27" dur="500"/>
                                        <p:tgtEl>
                                          <p:spTgt spid="29"/>
                                        </p:tgtEl>
                                      </p:cBhvr>
                                    </p:animEffect>
                                  </p:childTnLst>
                                </p:cTn>
                              </p:par>
                            </p:childTnLst>
                          </p:cTn>
                        </p:par>
                        <p:par>
                          <p:cTn id="28" fill="hold">
                            <p:stCondLst>
                              <p:cond delay="12500"/>
                            </p:stCondLst>
                            <p:childTnLst>
                              <p:par>
                                <p:cTn id="29" presetID="53" presetClass="entr" presetSubtype="16"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EAI</a:t>
            </a:r>
            <a:r>
              <a:rPr lang="ja-JP" altLang="en-US" smtClean="0"/>
              <a:t>と</a:t>
            </a:r>
            <a:r>
              <a:rPr lang="en-US" altLang="ja-JP" smtClean="0"/>
              <a:t>ESB</a:t>
            </a:r>
            <a:endParaRPr lang="ja-JP" altLang="en-US"/>
          </a:p>
        </p:txBody>
      </p:sp>
      <p:grpSp>
        <p:nvGrpSpPr>
          <p:cNvPr id="27" name="グループ化 26"/>
          <p:cNvGrpSpPr/>
          <p:nvPr/>
        </p:nvGrpSpPr>
        <p:grpSpPr>
          <a:xfrm>
            <a:off x="3160167" y="2689270"/>
            <a:ext cx="2541297" cy="1127833"/>
            <a:chOff x="3160167" y="2689270"/>
            <a:chExt cx="2541297" cy="1127833"/>
          </a:xfrm>
        </p:grpSpPr>
        <p:cxnSp>
          <p:nvCxnSpPr>
            <p:cNvPr id="44" name="直線コネクタ 43"/>
            <p:cNvCxnSpPr/>
            <p:nvPr/>
          </p:nvCxnSpPr>
          <p:spPr bwMode="auto">
            <a:xfrm>
              <a:off x="3160167" y="2689270"/>
              <a:ext cx="771211" cy="272979"/>
            </a:xfrm>
            <a:prstGeom prst="line">
              <a:avLst/>
            </a:prstGeom>
            <a:solidFill>
              <a:schemeClr val="bg1"/>
            </a:solidFill>
            <a:ln w="38100" cap="flat" cmpd="sng" algn="ctr">
              <a:solidFill>
                <a:srgbClr val="FF9933"/>
              </a:solidFill>
              <a:prstDash val="solid"/>
              <a:round/>
              <a:headEnd type="none" w="med" len="med"/>
              <a:tailEnd type="none" w="med" len="med"/>
            </a:ln>
            <a:effectLst/>
          </p:spPr>
        </p:cxnSp>
        <p:cxnSp>
          <p:nvCxnSpPr>
            <p:cNvPr id="16" name="直線コネクタ 15"/>
            <p:cNvCxnSpPr/>
            <p:nvPr/>
          </p:nvCxnSpPr>
          <p:spPr bwMode="auto">
            <a:xfrm>
              <a:off x="4930253" y="3544124"/>
              <a:ext cx="771211" cy="272979"/>
            </a:xfrm>
            <a:prstGeom prst="line">
              <a:avLst/>
            </a:prstGeom>
            <a:solidFill>
              <a:schemeClr val="bg1"/>
            </a:solidFill>
            <a:ln w="38100" cap="flat" cmpd="sng" algn="ctr">
              <a:solidFill>
                <a:srgbClr val="FF9933"/>
              </a:solidFill>
              <a:prstDash val="solid"/>
              <a:round/>
              <a:headEnd type="none" w="med" len="med"/>
              <a:tailEnd type="none" w="med" len="med"/>
            </a:ln>
            <a:effectLst/>
          </p:spPr>
        </p:cxnSp>
        <p:sp>
          <p:nvSpPr>
            <p:cNvPr id="104" name="角丸四角形 103"/>
            <p:cNvSpPr/>
            <p:nvPr/>
          </p:nvSpPr>
          <p:spPr bwMode="auto">
            <a:xfrm>
              <a:off x="3574750" y="2767201"/>
              <a:ext cx="1584176" cy="858461"/>
            </a:xfrm>
            <a:prstGeom prst="roundRect">
              <a:avLst>
                <a:gd name="adj" fmla="val 0"/>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smtClean="0">
                  <a:ln>
                    <a:noFill/>
                  </a:ln>
                  <a:solidFill>
                    <a:srgbClr val="484848"/>
                  </a:solidFill>
                  <a:effectLst/>
                  <a:latin typeface="+mn-lt"/>
                  <a:ea typeface="+mn-ea"/>
                </a:rPr>
                <a:t>プロトコル変換</a:t>
              </a:r>
              <a:endParaRPr kumimoji="0" lang="en-US" altLang="ja-JP" sz="1400" b="0" i="0" u="none" strike="noStrike" cap="none" normalizeH="0" smtClean="0">
                <a:ln>
                  <a:noFill/>
                </a:ln>
                <a:solidFill>
                  <a:srgbClr val="484848"/>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smtClean="0">
                  <a:solidFill>
                    <a:srgbClr val="484848"/>
                  </a:solidFill>
                  <a:latin typeface="+mn-lt"/>
                  <a:ea typeface="+mn-ea"/>
                </a:rPr>
                <a:t>メッセージ変換</a:t>
              </a:r>
              <a:endParaRPr kumimoji="0" lang="en-US" altLang="ja-JP" sz="1400" smtClean="0">
                <a:solidFill>
                  <a:srgbClr val="484848"/>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smtClean="0">
                  <a:ln>
                    <a:noFill/>
                  </a:ln>
                  <a:solidFill>
                    <a:srgbClr val="484848"/>
                  </a:solidFill>
                  <a:effectLst/>
                  <a:latin typeface="+mn-lt"/>
                  <a:ea typeface="+mn-ea"/>
                </a:rPr>
                <a:t>ルーティング</a:t>
              </a:r>
              <a:endParaRPr kumimoji="0" lang="en-US" altLang="ja-JP" sz="1400" b="0" i="0" u="none" strike="noStrike" cap="none" normalizeH="0" smtClean="0">
                <a:ln>
                  <a:noFill/>
                </a:ln>
                <a:solidFill>
                  <a:srgbClr val="484848"/>
                </a:solidFill>
                <a:effectLst/>
                <a:latin typeface="+mn-lt"/>
                <a:ea typeface="+mn-ea"/>
              </a:endParaRPr>
            </a:p>
          </p:txBody>
        </p:sp>
      </p:grpSp>
      <p:grpSp>
        <p:nvGrpSpPr>
          <p:cNvPr id="26" name="グループ化 25"/>
          <p:cNvGrpSpPr/>
          <p:nvPr/>
        </p:nvGrpSpPr>
        <p:grpSpPr>
          <a:xfrm>
            <a:off x="1474137" y="4389329"/>
            <a:ext cx="5063114" cy="2114964"/>
            <a:chOff x="1951408" y="4389329"/>
            <a:chExt cx="5063114" cy="2114964"/>
          </a:xfrm>
        </p:grpSpPr>
        <p:cxnSp>
          <p:nvCxnSpPr>
            <p:cNvPr id="45" name="直線コネクタ 44"/>
            <p:cNvCxnSpPr/>
            <p:nvPr/>
          </p:nvCxnSpPr>
          <p:spPr bwMode="auto">
            <a:xfrm>
              <a:off x="1951408" y="4977078"/>
              <a:ext cx="779693" cy="983473"/>
            </a:xfrm>
            <a:prstGeom prst="line">
              <a:avLst/>
            </a:prstGeom>
            <a:solidFill>
              <a:schemeClr val="bg1"/>
            </a:solidFill>
            <a:ln w="38100" cap="flat" cmpd="sng" algn="ctr">
              <a:solidFill>
                <a:srgbClr val="FF9933"/>
              </a:solidFill>
              <a:prstDash val="solid"/>
              <a:round/>
              <a:headEnd type="none" w="med" len="med"/>
              <a:tailEnd type="none" w="med" len="med"/>
            </a:ln>
            <a:effectLst/>
          </p:spPr>
        </p:cxnSp>
        <p:cxnSp>
          <p:nvCxnSpPr>
            <p:cNvPr id="47" name="直線コネクタ 46"/>
            <p:cNvCxnSpPr/>
            <p:nvPr/>
          </p:nvCxnSpPr>
          <p:spPr bwMode="auto">
            <a:xfrm flipV="1">
              <a:off x="5271203" y="4389329"/>
              <a:ext cx="1743319" cy="1247187"/>
            </a:xfrm>
            <a:prstGeom prst="line">
              <a:avLst/>
            </a:prstGeom>
            <a:solidFill>
              <a:schemeClr val="bg1"/>
            </a:solidFill>
            <a:ln w="38100" cap="flat" cmpd="sng" algn="ctr">
              <a:solidFill>
                <a:srgbClr val="FF9933"/>
              </a:solidFill>
              <a:prstDash val="solid"/>
              <a:round/>
              <a:headEnd type="none" w="med" len="med"/>
              <a:tailEnd type="none" w="med" len="med"/>
            </a:ln>
            <a:effectLst/>
          </p:spPr>
        </p:cxnSp>
        <p:sp>
          <p:nvSpPr>
            <p:cNvPr id="105" name="角丸四角形 104"/>
            <p:cNvSpPr/>
            <p:nvPr/>
          </p:nvSpPr>
          <p:spPr bwMode="auto">
            <a:xfrm>
              <a:off x="2414273" y="5426391"/>
              <a:ext cx="3287191" cy="1077902"/>
            </a:xfrm>
            <a:prstGeom prst="roundRect">
              <a:avLst>
                <a:gd name="adj" fmla="val 0"/>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i="0" u="none" strike="noStrike" cap="none" normalizeH="0" smtClean="0">
                  <a:ln>
                    <a:noFill/>
                  </a:ln>
                  <a:effectLst/>
                  <a:latin typeface="+mn-lt"/>
                  <a:ea typeface="+mn-ea"/>
                </a:rPr>
                <a:t>SOAP/HTTP</a:t>
              </a:r>
            </a:p>
            <a:p>
              <a:pPr>
                <a:spcBef>
                  <a:spcPct val="20000"/>
                </a:spcBef>
              </a:pPr>
              <a:r>
                <a:rPr kumimoji="0" lang="en-US" altLang="ja-JP" sz="1400" smtClean="0">
                  <a:latin typeface="+mn-lt"/>
                  <a:ea typeface="+mn-ea"/>
                </a:rPr>
                <a:t>SOAP/MOM </a:t>
              </a:r>
              <a:r>
                <a:rPr lang="en-US" altLang="ja-JP" sz="1400" smtClean="0">
                  <a:latin typeface="+mn-lt"/>
                  <a:ea typeface="+mn-ea"/>
                </a:rPr>
                <a:t>(Message </a:t>
              </a:r>
              <a:r>
                <a:rPr lang="en-US" altLang="ja-JP" sz="1400">
                  <a:latin typeface="+mn-lt"/>
                  <a:ea typeface="+mn-ea"/>
                </a:rPr>
                <a:t>Oriented </a:t>
              </a:r>
              <a:r>
                <a:rPr lang="en-US" altLang="ja-JP" sz="1400" smtClean="0">
                  <a:latin typeface="+mn-lt"/>
                  <a:ea typeface="+mn-ea"/>
                </a:rPr>
                <a:t>Middleware)</a:t>
              </a:r>
              <a:endParaRPr kumimoji="0" lang="en-US" altLang="ja-JP" sz="1400" smtClean="0">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i="0" u="none" strike="noStrike" cap="none" normalizeH="0" smtClean="0">
                  <a:ln>
                    <a:noFill/>
                  </a:ln>
                  <a:effectLst/>
                  <a:latin typeface="+mn-lt"/>
                  <a:ea typeface="+mn-ea"/>
                </a:rPr>
                <a:t>JMS </a:t>
              </a:r>
              <a:r>
                <a:rPr kumimoji="0" lang="en-US" altLang="ja-JP" sz="1400" smtClean="0">
                  <a:latin typeface="+mn-lt"/>
                  <a:ea typeface="+mn-ea"/>
                </a:rPr>
                <a:t>(Java Messaging Service)</a:t>
              </a:r>
              <a:r>
                <a:rPr kumimoji="0" lang="ja-JP" altLang="en-US" sz="1400" i="0" u="none" strike="noStrike" cap="none" normalizeH="0" smtClean="0">
                  <a:ln>
                    <a:noFill/>
                  </a:ln>
                  <a:effectLst/>
                  <a:latin typeface="+mn-lt"/>
                  <a:ea typeface="+mn-ea"/>
                </a:rPr>
                <a:t>　等</a:t>
              </a:r>
            </a:p>
          </p:txBody>
        </p:sp>
      </p:grpSp>
      <p:sp>
        <p:nvSpPr>
          <p:cNvPr id="108" name="角丸四角形 107"/>
          <p:cNvSpPr/>
          <p:nvPr/>
        </p:nvSpPr>
        <p:spPr bwMode="auto">
          <a:xfrm>
            <a:off x="5507719" y="5769908"/>
            <a:ext cx="1893086" cy="715467"/>
          </a:xfrm>
          <a:prstGeom prst="roundRect">
            <a:avLst>
              <a:gd name="adj" fmla="val 0"/>
            </a:avLst>
          </a:prstGeom>
          <a:solidFill>
            <a:schemeClr val="accent6">
              <a:lumMod val="60000"/>
              <a:lumOff val="4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smtClean="0">
                <a:solidFill>
                  <a:schemeClr val="bg1"/>
                </a:solidFill>
                <a:latin typeface="+mn-lt"/>
                <a:ea typeface="+mn-ea"/>
              </a:rPr>
              <a:t>分散・疎結合</a:t>
            </a:r>
            <a:endParaRPr kumimoji="0" lang="en-US" altLang="ja-JP" sz="1400" smtClean="0">
              <a:solidFill>
                <a:schemeClr val="bg1"/>
              </a:solidFill>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a:solidFill>
                  <a:schemeClr val="bg1"/>
                </a:solidFill>
                <a:latin typeface="+mn-lt"/>
                <a:ea typeface="+mn-ea"/>
              </a:rPr>
              <a:t>標準</a:t>
            </a:r>
            <a:r>
              <a:rPr kumimoji="0" lang="ja-JP" altLang="en-US" sz="1400" b="0" i="0" u="none" strike="noStrike" cap="none" normalizeH="0" smtClean="0">
                <a:ln>
                  <a:noFill/>
                </a:ln>
                <a:solidFill>
                  <a:schemeClr val="bg1"/>
                </a:solidFill>
                <a:effectLst/>
                <a:latin typeface="+mn-lt"/>
                <a:ea typeface="+mn-ea"/>
              </a:rPr>
              <a:t>技術</a:t>
            </a:r>
            <a:r>
              <a:rPr kumimoji="0" lang="ja-JP" altLang="en-US" sz="1400" b="0" i="0" u="none" strike="noStrike" cap="none" normalizeH="0">
                <a:ln>
                  <a:noFill/>
                </a:ln>
                <a:solidFill>
                  <a:schemeClr val="bg1"/>
                </a:solidFill>
                <a:effectLst/>
                <a:latin typeface="+mn-lt"/>
                <a:ea typeface="+mn-ea"/>
              </a:rPr>
              <a:t>ベース</a:t>
            </a:r>
            <a:endParaRPr kumimoji="0" lang="en-US" altLang="ja-JP" sz="1400" b="0" i="0" u="none" strike="noStrike" cap="none" normalizeH="0" smtClean="0">
              <a:ln>
                <a:noFill/>
              </a:ln>
              <a:solidFill>
                <a:schemeClr val="bg1"/>
              </a:solidFill>
              <a:effectLst/>
              <a:latin typeface="+mn-lt"/>
              <a:ea typeface="+mn-ea"/>
            </a:endParaRPr>
          </a:p>
        </p:txBody>
      </p:sp>
      <p:sp>
        <p:nvSpPr>
          <p:cNvPr id="112" name="角丸四角形 111"/>
          <p:cNvSpPr/>
          <p:nvPr/>
        </p:nvSpPr>
        <p:spPr bwMode="auto">
          <a:xfrm>
            <a:off x="4517064" y="1204293"/>
            <a:ext cx="2155907" cy="690163"/>
          </a:xfrm>
          <a:prstGeom prst="roundRect">
            <a:avLst>
              <a:gd name="adj" fmla="val 0"/>
            </a:avLst>
          </a:prstGeom>
          <a:solidFill>
            <a:schemeClr val="accent1">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アダプタを介した密結合</a:t>
            </a:r>
            <a:endParaRPr kumimoji="0" lang="en-US" altLang="ja-JP" sz="1400" dirty="0" smtClean="0">
              <a:solidFill>
                <a:schemeClr val="bg1"/>
              </a:solidFill>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独自技術</a:t>
            </a:r>
            <a:r>
              <a:rPr kumimoji="0" lang="ja-JP" altLang="en-US" sz="1400" b="0" i="0" u="none" strike="noStrike" cap="none" normalizeH="0" dirty="0">
                <a:ln>
                  <a:noFill/>
                </a:ln>
                <a:solidFill>
                  <a:schemeClr val="bg1"/>
                </a:solidFill>
                <a:effectLst/>
                <a:latin typeface="+mn-lt"/>
                <a:ea typeface="+mn-ea"/>
              </a:rPr>
              <a:t>ベース</a:t>
            </a:r>
            <a:endParaRPr kumimoji="0" lang="en-US" altLang="ja-JP" sz="1400" b="0" i="0" u="none" strike="noStrike" cap="none" normalizeH="0" dirty="0" smtClean="0">
              <a:ln>
                <a:noFill/>
              </a:ln>
              <a:solidFill>
                <a:schemeClr val="bg1"/>
              </a:solidFill>
              <a:effectLst/>
              <a:latin typeface="+mn-lt"/>
              <a:ea typeface="+mn-ea"/>
            </a:endParaRPr>
          </a:p>
        </p:txBody>
      </p:sp>
      <p:grpSp>
        <p:nvGrpSpPr>
          <p:cNvPr id="22" name="グループ化 21"/>
          <p:cNvGrpSpPr/>
          <p:nvPr/>
        </p:nvGrpSpPr>
        <p:grpSpPr>
          <a:xfrm>
            <a:off x="348794" y="1204293"/>
            <a:ext cx="3810072" cy="4744893"/>
            <a:chOff x="517719" y="1215658"/>
            <a:chExt cx="3810072" cy="4744893"/>
          </a:xfrm>
        </p:grpSpPr>
        <p:cxnSp>
          <p:nvCxnSpPr>
            <p:cNvPr id="15" name="直線コネクタ 14"/>
            <p:cNvCxnSpPr/>
            <p:nvPr/>
          </p:nvCxnSpPr>
          <p:spPr bwMode="auto">
            <a:xfrm>
              <a:off x="1144573" y="1539694"/>
              <a:ext cx="1910564" cy="107789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19" name="直線コネクタ 18"/>
            <p:cNvCxnSpPr/>
            <p:nvPr/>
          </p:nvCxnSpPr>
          <p:spPr bwMode="auto">
            <a:xfrm flipH="1" flipV="1">
              <a:off x="2731101" y="1697926"/>
              <a:ext cx="324036" cy="91965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21" name="直線コネクタ 20"/>
            <p:cNvCxnSpPr/>
            <p:nvPr/>
          </p:nvCxnSpPr>
          <p:spPr bwMode="auto">
            <a:xfrm flipH="1">
              <a:off x="1925809" y="2617585"/>
              <a:ext cx="1119427" cy="178311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23" name="直線コネクタ 22"/>
            <p:cNvCxnSpPr/>
            <p:nvPr/>
          </p:nvCxnSpPr>
          <p:spPr bwMode="auto">
            <a:xfrm flipV="1">
              <a:off x="3055137" y="2187766"/>
              <a:ext cx="948618" cy="42981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24" name="直線コネクタ 23"/>
            <p:cNvCxnSpPr/>
            <p:nvPr/>
          </p:nvCxnSpPr>
          <p:spPr bwMode="auto">
            <a:xfrm flipV="1">
              <a:off x="1773409" y="2617585"/>
              <a:ext cx="1281728" cy="71685"/>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28" name="直線コネクタ 27"/>
            <p:cNvCxnSpPr/>
            <p:nvPr/>
          </p:nvCxnSpPr>
          <p:spPr bwMode="auto">
            <a:xfrm flipH="1">
              <a:off x="1925809" y="3680614"/>
              <a:ext cx="1129328" cy="72008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29" name="直線コネクタ 28"/>
            <p:cNvCxnSpPr/>
            <p:nvPr/>
          </p:nvCxnSpPr>
          <p:spPr bwMode="auto">
            <a:xfrm flipH="1" flipV="1">
              <a:off x="946634" y="3638712"/>
              <a:ext cx="979175" cy="761982"/>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30" name="直線コネクタ 29"/>
            <p:cNvCxnSpPr/>
            <p:nvPr/>
          </p:nvCxnSpPr>
          <p:spPr bwMode="auto">
            <a:xfrm flipH="1">
              <a:off x="841755" y="4400694"/>
              <a:ext cx="1084054" cy="12028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31" name="直線コネクタ 30"/>
            <p:cNvCxnSpPr/>
            <p:nvPr/>
          </p:nvCxnSpPr>
          <p:spPr bwMode="auto">
            <a:xfrm flipH="1">
              <a:off x="1270671" y="4400694"/>
              <a:ext cx="655138" cy="123582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32" name="直線コネクタ 31"/>
            <p:cNvCxnSpPr/>
            <p:nvPr/>
          </p:nvCxnSpPr>
          <p:spPr bwMode="auto">
            <a:xfrm flipH="1" flipV="1">
              <a:off x="1925809" y="4400695"/>
              <a:ext cx="1295928" cy="587748"/>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sp>
          <p:nvSpPr>
            <p:cNvPr id="4" name="円/楕円 3"/>
            <p:cNvSpPr/>
            <p:nvPr/>
          </p:nvSpPr>
          <p:spPr bwMode="auto">
            <a:xfrm>
              <a:off x="647676" y="331467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 name="円/楕円 4"/>
            <p:cNvSpPr/>
            <p:nvPr/>
          </p:nvSpPr>
          <p:spPr bwMode="auto">
            <a:xfrm>
              <a:off x="1449373" y="2365234"/>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6" name="円/楕円 5"/>
            <p:cNvSpPr/>
            <p:nvPr/>
          </p:nvSpPr>
          <p:spPr bwMode="auto">
            <a:xfrm>
              <a:off x="2731101" y="2293549"/>
              <a:ext cx="648072" cy="648072"/>
            </a:xfrm>
            <a:prstGeom prst="ellipse">
              <a:avLst/>
            </a:prstGeom>
            <a:solidFill>
              <a:schemeClr val="accent1">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7" name="円/楕円 6"/>
            <p:cNvSpPr/>
            <p:nvPr/>
          </p:nvSpPr>
          <p:spPr bwMode="auto">
            <a:xfrm>
              <a:off x="1601773" y="4076658"/>
              <a:ext cx="648072" cy="648072"/>
            </a:xfrm>
            <a:prstGeom prst="ellipse">
              <a:avLst/>
            </a:prstGeom>
            <a:solidFill>
              <a:schemeClr val="accent1">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 name="円/楕円 7"/>
            <p:cNvSpPr/>
            <p:nvPr/>
          </p:nvSpPr>
          <p:spPr bwMode="auto">
            <a:xfrm>
              <a:off x="946634" y="5312479"/>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 name="円/楕円 8"/>
            <p:cNvSpPr/>
            <p:nvPr/>
          </p:nvSpPr>
          <p:spPr bwMode="auto">
            <a:xfrm>
              <a:off x="517719" y="4196947"/>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0" name="円/楕円 9"/>
            <p:cNvSpPr/>
            <p:nvPr/>
          </p:nvSpPr>
          <p:spPr bwMode="auto">
            <a:xfrm>
              <a:off x="3679719" y="1863730"/>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1" name="円/楕円 10"/>
            <p:cNvSpPr/>
            <p:nvPr/>
          </p:nvSpPr>
          <p:spPr bwMode="auto">
            <a:xfrm>
              <a:off x="2897701" y="4664407"/>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2" name="円/楕円 11"/>
            <p:cNvSpPr/>
            <p:nvPr/>
          </p:nvSpPr>
          <p:spPr bwMode="auto">
            <a:xfrm>
              <a:off x="2731101" y="335657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3" name="円/楕円 12"/>
            <p:cNvSpPr/>
            <p:nvPr/>
          </p:nvSpPr>
          <p:spPr bwMode="auto">
            <a:xfrm>
              <a:off x="2407065" y="1373890"/>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3" name="円/楕円 2"/>
            <p:cNvSpPr/>
            <p:nvPr/>
          </p:nvSpPr>
          <p:spPr bwMode="auto">
            <a:xfrm>
              <a:off x="820537" y="121565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0" name="テキスト ボックス 19"/>
            <p:cNvSpPr txBox="1"/>
            <p:nvPr/>
          </p:nvSpPr>
          <p:spPr>
            <a:xfrm>
              <a:off x="2793670" y="2423068"/>
              <a:ext cx="556563" cy="369332"/>
            </a:xfrm>
            <a:prstGeom prst="rect">
              <a:avLst/>
            </a:prstGeom>
            <a:noFill/>
          </p:spPr>
          <p:txBody>
            <a:bodyPr wrap="none" rtlCol="0">
              <a:spAutoFit/>
            </a:bodyPr>
            <a:lstStyle/>
            <a:p>
              <a:r>
                <a:rPr kumimoji="1" lang="en-US" altLang="ja-JP" smtClean="0">
                  <a:solidFill>
                    <a:schemeClr val="bg1"/>
                  </a:solidFill>
                </a:rPr>
                <a:t>EAI</a:t>
              </a:r>
              <a:endParaRPr kumimoji="1" lang="ja-JP" altLang="en-US">
                <a:solidFill>
                  <a:schemeClr val="bg1"/>
                </a:solidFill>
              </a:endParaRPr>
            </a:p>
          </p:txBody>
        </p:sp>
        <p:sp>
          <p:nvSpPr>
            <p:cNvPr id="50" name="テキスト ボックス 49"/>
            <p:cNvSpPr txBox="1"/>
            <p:nvPr/>
          </p:nvSpPr>
          <p:spPr>
            <a:xfrm>
              <a:off x="1643062" y="4216028"/>
              <a:ext cx="556563" cy="369332"/>
            </a:xfrm>
            <a:prstGeom prst="rect">
              <a:avLst/>
            </a:prstGeom>
            <a:noFill/>
          </p:spPr>
          <p:txBody>
            <a:bodyPr wrap="none" rtlCol="0">
              <a:spAutoFit/>
            </a:bodyPr>
            <a:lstStyle/>
            <a:p>
              <a:r>
                <a:rPr kumimoji="1" lang="en-US" altLang="ja-JP" smtClean="0">
                  <a:solidFill>
                    <a:schemeClr val="bg1"/>
                  </a:solidFill>
                </a:rPr>
                <a:t>EAI</a:t>
              </a:r>
              <a:endParaRPr kumimoji="1" lang="ja-JP" altLang="en-US">
                <a:solidFill>
                  <a:schemeClr val="bg1"/>
                </a:solidFill>
              </a:endParaRPr>
            </a:p>
          </p:txBody>
        </p:sp>
      </p:grpSp>
      <p:sp>
        <p:nvSpPr>
          <p:cNvPr id="51" name="角丸四角形 50"/>
          <p:cNvSpPr/>
          <p:nvPr/>
        </p:nvSpPr>
        <p:spPr bwMode="auto">
          <a:xfrm>
            <a:off x="7536914" y="5769906"/>
            <a:ext cx="1521194" cy="715467"/>
          </a:xfrm>
          <a:prstGeom prst="roundRect">
            <a:avLst>
              <a:gd name="adj" fmla="val 0"/>
            </a:avLst>
          </a:prstGeom>
          <a:solidFill>
            <a:srgbClr val="C0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100" b="0" i="0" u="none" strike="noStrike" cap="none" normalizeH="0" smtClean="0">
                <a:ln>
                  <a:noFill/>
                </a:ln>
                <a:solidFill>
                  <a:schemeClr val="bg1"/>
                </a:solidFill>
                <a:effectLst/>
                <a:latin typeface="+mn-lt"/>
                <a:ea typeface="+mn-ea"/>
              </a:rPr>
              <a:t>開発・保守が容易</a:t>
            </a:r>
            <a:endParaRPr kumimoji="0" lang="en-US" altLang="ja-JP" sz="1100" b="0" i="0" u="none" strike="noStrike" cap="none" normalizeH="0" smtClean="0">
              <a:ln>
                <a:noFill/>
              </a:ln>
              <a:solidFill>
                <a:schemeClr val="bg1"/>
              </a:solidFill>
              <a:effectLst/>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100">
                <a:solidFill>
                  <a:schemeClr val="bg1"/>
                </a:solidFill>
                <a:latin typeface="+mn-lt"/>
                <a:ea typeface="+mn-ea"/>
              </a:rPr>
              <a:t>プロセスの組み替え</a:t>
            </a:r>
            <a:r>
              <a:rPr kumimoji="0" lang="ja-JP" altLang="en-US" sz="1100" smtClean="0">
                <a:solidFill>
                  <a:schemeClr val="bg1"/>
                </a:solidFill>
                <a:latin typeface="+mn-lt"/>
                <a:ea typeface="+mn-ea"/>
              </a:rPr>
              <a:t>が容易</a:t>
            </a:r>
            <a:endParaRPr kumimoji="0" lang="en-US" altLang="ja-JP" sz="1100" b="0" i="0" u="none" strike="noStrike" cap="none" normalizeH="0" smtClean="0">
              <a:ln>
                <a:noFill/>
              </a:ln>
              <a:solidFill>
                <a:schemeClr val="bg1"/>
              </a:solidFill>
              <a:effectLst/>
              <a:latin typeface="+mn-lt"/>
              <a:ea typeface="+mn-ea"/>
            </a:endParaRPr>
          </a:p>
        </p:txBody>
      </p:sp>
      <p:sp>
        <p:nvSpPr>
          <p:cNvPr id="52" name="角丸四角形 51"/>
          <p:cNvSpPr/>
          <p:nvPr/>
        </p:nvSpPr>
        <p:spPr bwMode="auto">
          <a:xfrm>
            <a:off x="6801303" y="1191347"/>
            <a:ext cx="1521194" cy="715467"/>
          </a:xfrm>
          <a:prstGeom prst="roundRect">
            <a:avLst>
              <a:gd name="adj" fmla="val 0"/>
            </a:avLst>
          </a:prstGeom>
          <a:solidFill>
            <a:srgbClr val="C0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100" b="0" i="0" u="none" strike="noStrike" cap="none" normalizeH="0" smtClean="0">
                <a:ln>
                  <a:noFill/>
                </a:ln>
                <a:solidFill>
                  <a:schemeClr val="bg1"/>
                </a:solidFill>
                <a:effectLst/>
                <a:latin typeface="+mn-lt"/>
                <a:ea typeface="+mn-ea"/>
              </a:rPr>
              <a:t>旧システムをそのまま結合できる</a:t>
            </a:r>
            <a:endParaRPr kumimoji="0" lang="en-US" altLang="ja-JP" sz="1100" b="0" i="0" u="none" strike="noStrike" cap="none" normalizeH="0" smtClean="0">
              <a:ln>
                <a:noFill/>
              </a:ln>
              <a:solidFill>
                <a:schemeClr val="bg1"/>
              </a:solidFill>
              <a:effectLst/>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100" smtClean="0">
                <a:solidFill>
                  <a:schemeClr val="bg1"/>
                </a:solidFill>
                <a:latin typeface="+mn-lt"/>
                <a:ea typeface="+mn-ea"/>
              </a:rPr>
              <a:t>開発・保守は大変</a:t>
            </a:r>
            <a:endParaRPr kumimoji="0" lang="en-US" altLang="ja-JP" sz="1100" b="0" i="0" u="none" strike="noStrike" cap="none" normalizeH="0" smtClean="0">
              <a:ln>
                <a:noFill/>
              </a:ln>
              <a:solidFill>
                <a:schemeClr val="bg1"/>
              </a:solidFill>
              <a:effectLst/>
              <a:latin typeface="+mn-lt"/>
              <a:ea typeface="+mn-ea"/>
            </a:endParaRPr>
          </a:p>
        </p:txBody>
      </p:sp>
      <p:grpSp>
        <p:nvGrpSpPr>
          <p:cNvPr id="25" name="グループ化 24"/>
          <p:cNvGrpSpPr/>
          <p:nvPr/>
        </p:nvGrpSpPr>
        <p:grpSpPr>
          <a:xfrm>
            <a:off x="5271203" y="2679954"/>
            <a:ext cx="3600400" cy="2746436"/>
            <a:chOff x="5271203" y="2679954"/>
            <a:chExt cx="3600400" cy="2746436"/>
          </a:xfrm>
        </p:grpSpPr>
        <p:cxnSp>
          <p:nvCxnSpPr>
            <p:cNvPr id="89" name="直線コネクタ 88"/>
            <p:cNvCxnSpPr/>
            <p:nvPr/>
          </p:nvCxnSpPr>
          <p:spPr bwMode="auto">
            <a:xfrm>
              <a:off x="8259535" y="3003990"/>
              <a:ext cx="0" cy="748633"/>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90" name="円/楕円 89"/>
            <p:cNvSpPr/>
            <p:nvPr/>
          </p:nvSpPr>
          <p:spPr bwMode="auto">
            <a:xfrm>
              <a:off x="7935499" y="2679954"/>
              <a:ext cx="648072" cy="648072"/>
            </a:xfrm>
            <a:prstGeom prst="ellipse">
              <a:avLst/>
            </a:prstGeom>
            <a:solidFill>
              <a:schemeClr val="accent2">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93" name="直線コネクタ 92"/>
            <p:cNvCxnSpPr/>
            <p:nvPr/>
          </p:nvCxnSpPr>
          <p:spPr bwMode="auto">
            <a:xfrm>
              <a:off x="7467447" y="3003990"/>
              <a:ext cx="0" cy="748633"/>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94" name="円/楕円 93"/>
            <p:cNvSpPr/>
            <p:nvPr/>
          </p:nvSpPr>
          <p:spPr bwMode="auto">
            <a:xfrm>
              <a:off x="7143411" y="2679954"/>
              <a:ext cx="648072" cy="648072"/>
            </a:xfrm>
            <a:prstGeom prst="ellipse">
              <a:avLst/>
            </a:prstGeom>
            <a:solidFill>
              <a:schemeClr val="accent2">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95" name="直線コネクタ 94"/>
            <p:cNvCxnSpPr/>
            <p:nvPr/>
          </p:nvCxnSpPr>
          <p:spPr bwMode="auto">
            <a:xfrm>
              <a:off x="6675359" y="3003990"/>
              <a:ext cx="0" cy="748633"/>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96" name="円/楕円 95"/>
            <p:cNvSpPr/>
            <p:nvPr/>
          </p:nvSpPr>
          <p:spPr bwMode="auto">
            <a:xfrm>
              <a:off x="6351323" y="2679954"/>
              <a:ext cx="648072" cy="648072"/>
            </a:xfrm>
            <a:prstGeom prst="ellipse">
              <a:avLst/>
            </a:prstGeom>
            <a:solidFill>
              <a:schemeClr val="accent2">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97" name="直線コネクタ 96"/>
            <p:cNvCxnSpPr/>
            <p:nvPr/>
          </p:nvCxnSpPr>
          <p:spPr bwMode="auto">
            <a:xfrm>
              <a:off x="5883271" y="3004843"/>
              <a:ext cx="0" cy="748633"/>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98" name="円/楕円 97"/>
            <p:cNvSpPr/>
            <p:nvPr/>
          </p:nvSpPr>
          <p:spPr bwMode="auto">
            <a:xfrm>
              <a:off x="5559235" y="2680807"/>
              <a:ext cx="648072" cy="648072"/>
            </a:xfrm>
            <a:prstGeom prst="ellipse">
              <a:avLst/>
            </a:prstGeom>
            <a:solidFill>
              <a:schemeClr val="accent2">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99" name="直線コネクタ 98"/>
            <p:cNvCxnSpPr/>
            <p:nvPr/>
          </p:nvCxnSpPr>
          <p:spPr bwMode="auto">
            <a:xfrm>
              <a:off x="7860950" y="4333200"/>
              <a:ext cx="0" cy="748633"/>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100" name="円/楕円 99"/>
            <p:cNvSpPr/>
            <p:nvPr/>
          </p:nvSpPr>
          <p:spPr bwMode="auto">
            <a:xfrm>
              <a:off x="7536914" y="4778318"/>
              <a:ext cx="648072" cy="648072"/>
            </a:xfrm>
            <a:prstGeom prst="ellipse">
              <a:avLst/>
            </a:prstGeom>
            <a:solidFill>
              <a:schemeClr val="accent2">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101" name="直線コネクタ 100"/>
            <p:cNvCxnSpPr/>
            <p:nvPr/>
          </p:nvCxnSpPr>
          <p:spPr bwMode="auto">
            <a:xfrm>
              <a:off x="7014522" y="4333200"/>
              <a:ext cx="0" cy="748633"/>
            </a:xfrm>
            <a:prstGeom prst="line">
              <a:avLst/>
            </a:prstGeom>
            <a:solidFill>
              <a:schemeClr val="bg1"/>
            </a:solidFill>
            <a:ln w="38100" cap="flat" cmpd="sng" algn="ctr">
              <a:solidFill>
                <a:schemeClr val="accent2">
                  <a:lumMod val="60000"/>
                  <a:lumOff val="40000"/>
                </a:schemeClr>
              </a:solidFill>
              <a:prstDash val="solid"/>
              <a:round/>
              <a:headEnd type="none" w="med" len="med"/>
              <a:tailEnd type="none" w="med" len="med"/>
            </a:ln>
            <a:effectLst/>
          </p:spPr>
        </p:cxnSp>
        <p:sp>
          <p:nvSpPr>
            <p:cNvPr id="102" name="円/楕円 101"/>
            <p:cNvSpPr/>
            <p:nvPr/>
          </p:nvSpPr>
          <p:spPr bwMode="auto">
            <a:xfrm>
              <a:off x="6690486" y="4778318"/>
              <a:ext cx="648072" cy="648072"/>
            </a:xfrm>
            <a:prstGeom prst="ellipse">
              <a:avLst/>
            </a:prstGeom>
            <a:solidFill>
              <a:schemeClr val="accent2">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03" name="角丸四角形 102"/>
            <p:cNvSpPr/>
            <p:nvPr/>
          </p:nvSpPr>
          <p:spPr bwMode="auto">
            <a:xfrm>
              <a:off x="5271203" y="3753476"/>
              <a:ext cx="3600400" cy="647219"/>
            </a:xfrm>
            <a:prstGeom prst="roundRect">
              <a:avLst>
                <a:gd name="adj" fmla="val 0"/>
              </a:avLst>
            </a:prstGeom>
            <a:solidFill>
              <a:schemeClr val="accent2">
                <a:lumMod val="60000"/>
                <a:lumOff val="4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800" b="0" i="0" u="none" strike="noStrike" cap="none" normalizeH="0" smtClean="0">
                  <a:ln>
                    <a:noFill/>
                  </a:ln>
                  <a:solidFill>
                    <a:schemeClr val="bg1"/>
                  </a:solidFill>
                  <a:effectLst/>
                  <a:latin typeface="+mn-lt"/>
                  <a:ea typeface="+mn-ea"/>
                </a:rPr>
                <a:t>ESB</a:t>
              </a:r>
              <a:endParaRPr kumimoji="0" lang="ja-JP" altLang="en-US" sz="2800" b="0" i="0" u="none" strike="noStrike" cap="none" normalizeH="0" smtClean="0">
                <a:ln>
                  <a:noFill/>
                </a:ln>
                <a:solidFill>
                  <a:schemeClr val="bg1"/>
                </a:solidFill>
                <a:effectLst/>
                <a:latin typeface="+mn-lt"/>
                <a:ea typeface="+mn-ea"/>
              </a:endParaRPr>
            </a:p>
          </p:txBody>
        </p:sp>
      </p:grpSp>
      <p:sp>
        <p:nvSpPr>
          <p:cNvPr id="14" name="星 32 13"/>
          <p:cNvSpPr/>
          <p:nvPr/>
        </p:nvSpPr>
        <p:spPr bwMode="auto">
          <a:xfrm>
            <a:off x="1153188" y="2096758"/>
            <a:ext cx="6408712" cy="3528392"/>
          </a:xfrm>
          <a:prstGeom prst="star32">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000" b="0" i="0" u="none" strike="noStrike" cap="none" normalizeH="0" dirty="0" smtClean="0">
                <a:ln>
                  <a:noFill/>
                </a:ln>
                <a:solidFill>
                  <a:schemeClr val="bg1"/>
                </a:solidFill>
                <a:effectLst/>
                <a:latin typeface="+mn-lt"/>
                <a:ea typeface="+mn-ea"/>
              </a:rPr>
              <a:t>EAI</a:t>
            </a:r>
            <a:r>
              <a:rPr kumimoji="0" lang="ja-JP" altLang="en-US" sz="4000" b="0" i="0" u="none" strike="noStrike" cap="none" normalizeH="0" dirty="0" smtClean="0">
                <a:ln>
                  <a:noFill/>
                </a:ln>
                <a:solidFill>
                  <a:schemeClr val="bg1"/>
                </a:solidFill>
                <a:effectLst/>
                <a:latin typeface="+mn-lt"/>
                <a:ea typeface="+mn-ea"/>
              </a:rPr>
              <a:t>と</a:t>
            </a:r>
            <a:r>
              <a:rPr kumimoji="0" lang="en-US" altLang="ja-JP" sz="4000" b="0" i="0" u="none" strike="noStrike" cap="none" normalizeH="0" dirty="0" smtClean="0">
                <a:ln>
                  <a:noFill/>
                </a:ln>
                <a:solidFill>
                  <a:schemeClr val="bg1"/>
                </a:solidFill>
                <a:effectLst/>
                <a:latin typeface="+mn-lt"/>
                <a:ea typeface="+mn-ea"/>
              </a:rPr>
              <a:t>ESB</a:t>
            </a:r>
            <a:r>
              <a:rPr kumimoji="0" lang="ja-JP" altLang="en-US" sz="4000" b="0" i="0" u="none" strike="noStrike" cap="none" normalizeH="0" dirty="0" smtClean="0">
                <a:ln>
                  <a:noFill/>
                </a:ln>
                <a:solidFill>
                  <a:schemeClr val="bg1"/>
                </a:solidFill>
                <a:effectLst/>
                <a:latin typeface="+mn-lt"/>
                <a:ea typeface="+mn-ea"/>
              </a:rPr>
              <a:t>の違いは無くなりつつある</a:t>
            </a:r>
          </a:p>
        </p:txBody>
      </p:sp>
    </p:spTree>
    <p:extLst>
      <p:ext uri="{BB962C8B-B14F-4D97-AF65-F5344CB8AC3E}">
        <p14:creationId xmlns:p14="http://schemas.microsoft.com/office/powerpoint/2010/main" val="31694736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p:cTn id="14" dur="500" fill="hold"/>
                                        <p:tgtEl>
                                          <p:spTgt spid="25"/>
                                        </p:tgtEl>
                                        <p:attrNameLst>
                                          <p:attrName>ppt_w</p:attrName>
                                        </p:attrNameLst>
                                      </p:cBhvr>
                                      <p:tavLst>
                                        <p:tav tm="0">
                                          <p:val>
                                            <p:fltVal val="0"/>
                                          </p:val>
                                        </p:tav>
                                        <p:tav tm="100000">
                                          <p:val>
                                            <p:strVal val="#ppt_w"/>
                                          </p:val>
                                        </p:tav>
                                      </p:tavLst>
                                    </p:anim>
                                    <p:anim calcmode="lin" valueType="num">
                                      <p:cBhvr>
                                        <p:cTn id="15" dur="500" fill="hold"/>
                                        <p:tgtEl>
                                          <p:spTgt spid="25"/>
                                        </p:tgtEl>
                                        <p:attrNameLst>
                                          <p:attrName>ppt_h</p:attrName>
                                        </p:attrNameLst>
                                      </p:cBhvr>
                                      <p:tavLst>
                                        <p:tav tm="0">
                                          <p:val>
                                            <p:fltVal val="0"/>
                                          </p:val>
                                        </p:tav>
                                        <p:tav tm="100000">
                                          <p:val>
                                            <p:strVal val="#ppt_h"/>
                                          </p:val>
                                        </p:tav>
                                      </p:tavLst>
                                    </p:anim>
                                    <p:animEffect transition="in" filter="fade">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500" fill="hold"/>
                                        <p:tgtEl>
                                          <p:spTgt spid="27"/>
                                        </p:tgtEl>
                                        <p:attrNameLst>
                                          <p:attrName>ppt_w</p:attrName>
                                        </p:attrNameLst>
                                      </p:cBhvr>
                                      <p:tavLst>
                                        <p:tav tm="0">
                                          <p:val>
                                            <p:fltVal val="0"/>
                                          </p:val>
                                        </p:tav>
                                        <p:tav tm="100000">
                                          <p:val>
                                            <p:strVal val="#ppt_w"/>
                                          </p:val>
                                        </p:tav>
                                      </p:tavLst>
                                    </p:anim>
                                    <p:anim calcmode="lin" valueType="num">
                                      <p:cBhvr>
                                        <p:cTn id="22" dur="500" fill="hold"/>
                                        <p:tgtEl>
                                          <p:spTgt spid="27"/>
                                        </p:tgtEl>
                                        <p:attrNameLst>
                                          <p:attrName>ppt_h</p:attrName>
                                        </p:attrNameLst>
                                      </p:cBhvr>
                                      <p:tavLst>
                                        <p:tav tm="0">
                                          <p:val>
                                            <p:fltVal val="0"/>
                                          </p:val>
                                        </p:tav>
                                        <p:tav tm="100000">
                                          <p:val>
                                            <p:strVal val="#ppt_h"/>
                                          </p:val>
                                        </p:tav>
                                      </p:tavLst>
                                    </p:anim>
                                    <p:animEffect transition="in" filter="fade">
                                      <p:cBhvr>
                                        <p:cTn id="23" dur="500"/>
                                        <p:tgtEl>
                                          <p:spTgt spid="27"/>
                                        </p:tgtEl>
                                      </p:cBhvr>
                                    </p:animEffect>
                                  </p:childTnLst>
                                </p:cTn>
                              </p:par>
                              <p:par>
                                <p:cTn id="24" presetID="53" presetClass="entr" presetSubtype="16" fill="hold" nodeType="with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p:cTn id="26" dur="500" fill="hold"/>
                                        <p:tgtEl>
                                          <p:spTgt spid="26"/>
                                        </p:tgtEl>
                                        <p:attrNameLst>
                                          <p:attrName>ppt_w</p:attrName>
                                        </p:attrNameLst>
                                      </p:cBhvr>
                                      <p:tavLst>
                                        <p:tav tm="0">
                                          <p:val>
                                            <p:fltVal val="0"/>
                                          </p:val>
                                        </p:tav>
                                        <p:tav tm="100000">
                                          <p:val>
                                            <p:strVal val="#ppt_w"/>
                                          </p:val>
                                        </p:tav>
                                      </p:tavLst>
                                    </p:anim>
                                    <p:anim calcmode="lin" valueType="num">
                                      <p:cBhvr>
                                        <p:cTn id="27" dur="500" fill="hold"/>
                                        <p:tgtEl>
                                          <p:spTgt spid="26"/>
                                        </p:tgtEl>
                                        <p:attrNameLst>
                                          <p:attrName>ppt_h</p:attrName>
                                        </p:attrNameLst>
                                      </p:cBhvr>
                                      <p:tavLst>
                                        <p:tav tm="0">
                                          <p:val>
                                            <p:fltVal val="0"/>
                                          </p:val>
                                        </p:tav>
                                        <p:tav tm="100000">
                                          <p:val>
                                            <p:strVal val="#ppt_h"/>
                                          </p:val>
                                        </p:tav>
                                      </p:tavLst>
                                    </p:anim>
                                    <p:animEffect transition="in" filter="fade">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2"/>
                                        </p:tgtEl>
                                        <p:attrNameLst>
                                          <p:attrName>style.visibility</p:attrName>
                                        </p:attrNameLst>
                                      </p:cBhvr>
                                      <p:to>
                                        <p:strVal val="visible"/>
                                      </p:to>
                                    </p:set>
                                    <p:anim calcmode="lin" valueType="num">
                                      <p:cBhvr>
                                        <p:cTn id="33" dur="500" fill="hold"/>
                                        <p:tgtEl>
                                          <p:spTgt spid="112"/>
                                        </p:tgtEl>
                                        <p:attrNameLst>
                                          <p:attrName>ppt_w</p:attrName>
                                        </p:attrNameLst>
                                      </p:cBhvr>
                                      <p:tavLst>
                                        <p:tav tm="0">
                                          <p:val>
                                            <p:fltVal val="0"/>
                                          </p:val>
                                        </p:tav>
                                        <p:tav tm="100000">
                                          <p:val>
                                            <p:strVal val="#ppt_w"/>
                                          </p:val>
                                        </p:tav>
                                      </p:tavLst>
                                    </p:anim>
                                    <p:anim calcmode="lin" valueType="num">
                                      <p:cBhvr>
                                        <p:cTn id="34" dur="500" fill="hold"/>
                                        <p:tgtEl>
                                          <p:spTgt spid="112"/>
                                        </p:tgtEl>
                                        <p:attrNameLst>
                                          <p:attrName>ppt_h</p:attrName>
                                        </p:attrNameLst>
                                      </p:cBhvr>
                                      <p:tavLst>
                                        <p:tav tm="0">
                                          <p:val>
                                            <p:fltVal val="0"/>
                                          </p:val>
                                        </p:tav>
                                        <p:tav tm="100000">
                                          <p:val>
                                            <p:strVal val="#ppt_h"/>
                                          </p:val>
                                        </p:tav>
                                      </p:tavLst>
                                    </p:anim>
                                    <p:animEffect transition="in" filter="fade">
                                      <p:cBhvr>
                                        <p:cTn id="35" dur="500"/>
                                        <p:tgtEl>
                                          <p:spTgt spid="112"/>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08"/>
                                        </p:tgtEl>
                                        <p:attrNameLst>
                                          <p:attrName>style.visibility</p:attrName>
                                        </p:attrNameLst>
                                      </p:cBhvr>
                                      <p:to>
                                        <p:strVal val="visible"/>
                                      </p:to>
                                    </p:set>
                                    <p:anim calcmode="lin" valueType="num">
                                      <p:cBhvr>
                                        <p:cTn id="40" dur="500" fill="hold"/>
                                        <p:tgtEl>
                                          <p:spTgt spid="108"/>
                                        </p:tgtEl>
                                        <p:attrNameLst>
                                          <p:attrName>ppt_w</p:attrName>
                                        </p:attrNameLst>
                                      </p:cBhvr>
                                      <p:tavLst>
                                        <p:tav tm="0">
                                          <p:val>
                                            <p:fltVal val="0"/>
                                          </p:val>
                                        </p:tav>
                                        <p:tav tm="100000">
                                          <p:val>
                                            <p:strVal val="#ppt_w"/>
                                          </p:val>
                                        </p:tav>
                                      </p:tavLst>
                                    </p:anim>
                                    <p:anim calcmode="lin" valueType="num">
                                      <p:cBhvr>
                                        <p:cTn id="41" dur="500" fill="hold"/>
                                        <p:tgtEl>
                                          <p:spTgt spid="108"/>
                                        </p:tgtEl>
                                        <p:attrNameLst>
                                          <p:attrName>ppt_h</p:attrName>
                                        </p:attrNameLst>
                                      </p:cBhvr>
                                      <p:tavLst>
                                        <p:tav tm="0">
                                          <p:val>
                                            <p:fltVal val="0"/>
                                          </p:val>
                                        </p:tav>
                                        <p:tav tm="100000">
                                          <p:val>
                                            <p:strVal val="#ppt_h"/>
                                          </p:val>
                                        </p:tav>
                                      </p:tavLst>
                                    </p:anim>
                                    <p:animEffect transition="in" filter="fade">
                                      <p:cBhvr>
                                        <p:cTn id="42" dur="500"/>
                                        <p:tgtEl>
                                          <p:spTgt spid="108"/>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p:cTn id="47" dur="500" fill="hold"/>
                                        <p:tgtEl>
                                          <p:spTgt spid="52"/>
                                        </p:tgtEl>
                                        <p:attrNameLst>
                                          <p:attrName>ppt_w</p:attrName>
                                        </p:attrNameLst>
                                      </p:cBhvr>
                                      <p:tavLst>
                                        <p:tav tm="0">
                                          <p:val>
                                            <p:fltVal val="0"/>
                                          </p:val>
                                        </p:tav>
                                        <p:tav tm="100000">
                                          <p:val>
                                            <p:strVal val="#ppt_w"/>
                                          </p:val>
                                        </p:tav>
                                      </p:tavLst>
                                    </p:anim>
                                    <p:anim calcmode="lin" valueType="num">
                                      <p:cBhvr>
                                        <p:cTn id="48" dur="500" fill="hold"/>
                                        <p:tgtEl>
                                          <p:spTgt spid="52"/>
                                        </p:tgtEl>
                                        <p:attrNameLst>
                                          <p:attrName>ppt_h</p:attrName>
                                        </p:attrNameLst>
                                      </p:cBhvr>
                                      <p:tavLst>
                                        <p:tav tm="0">
                                          <p:val>
                                            <p:fltVal val="0"/>
                                          </p:val>
                                        </p:tav>
                                        <p:tav tm="100000">
                                          <p:val>
                                            <p:strVal val="#ppt_h"/>
                                          </p:val>
                                        </p:tav>
                                      </p:tavLst>
                                    </p:anim>
                                    <p:animEffect transition="in" filter="fade">
                                      <p:cBhvr>
                                        <p:cTn id="49" dur="500"/>
                                        <p:tgtEl>
                                          <p:spTgt spid="52"/>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51"/>
                                        </p:tgtEl>
                                        <p:attrNameLst>
                                          <p:attrName>style.visibility</p:attrName>
                                        </p:attrNameLst>
                                      </p:cBhvr>
                                      <p:to>
                                        <p:strVal val="visible"/>
                                      </p:to>
                                    </p:set>
                                    <p:anim calcmode="lin" valueType="num">
                                      <p:cBhvr>
                                        <p:cTn id="54" dur="500" fill="hold"/>
                                        <p:tgtEl>
                                          <p:spTgt spid="51"/>
                                        </p:tgtEl>
                                        <p:attrNameLst>
                                          <p:attrName>ppt_w</p:attrName>
                                        </p:attrNameLst>
                                      </p:cBhvr>
                                      <p:tavLst>
                                        <p:tav tm="0">
                                          <p:val>
                                            <p:fltVal val="0"/>
                                          </p:val>
                                        </p:tav>
                                        <p:tav tm="100000">
                                          <p:val>
                                            <p:strVal val="#ppt_w"/>
                                          </p:val>
                                        </p:tav>
                                      </p:tavLst>
                                    </p:anim>
                                    <p:anim calcmode="lin" valueType="num">
                                      <p:cBhvr>
                                        <p:cTn id="55" dur="500" fill="hold"/>
                                        <p:tgtEl>
                                          <p:spTgt spid="51"/>
                                        </p:tgtEl>
                                        <p:attrNameLst>
                                          <p:attrName>ppt_h</p:attrName>
                                        </p:attrNameLst>
                                      </p:cBhvr>
                                      <p:tavLst>
                                        <p:tav tm="0">
                                          <p:val>
                                            <p:fltVal val="0"/>
                                          </p:val>
                                        </p:tav>
                                        <p:tav tm="100000">
                                          <p:val>
                                            <p:strVal val="#ppt_h"/>
                                          </p:val>
                                        </p:tav>
                                      </p:tavLst>
                                    </p:anim>
                                    <p:animEffect transition="in" filter="fade">
                                      <p:cBhvr>
                                        <p:cTn id="56" dur="500"/>
                                        <p:tgtEl>
                                          <p:spTgt spid="51"/>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112" grpId="0" animBg="1"/>
      <p:bldP spid="51" grpId="0" animBg="1"/>
      <p:bldP spid="52"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mtClean="0"/>
              <a:t>システム開発手法の変遷</a:t>
            </a:r>
            <a:endParaRPr lang="ja-JP" altLang="en-US"/>
          </a:p>
        </p:txBody>
      </p:sp>
      <p:sp>
        <p:nvSpPr>
          <p:cNvPr id="13" name="角丸四角形 12"/>
          <p:cNvSpPr/>
          <p:nvPr/>
        </p:nvSpPr>
        <p:spPr bwMode="auto">
          <a:xfrm>
            <a:off x="251520" y="1000310"/>
            <a:ext cx="3888432" cy="2284674"/>
          </a:xfrm>
          <a:prstGeom prst="roundRect">
            <a:avLst>
              <a:gd name="adj" fmla="val 0"/>
            </a:avLst>
          </a:prstGeom>
          <a:solidFill>
            <a:schemeClr val="accent1"/>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r>
              <a:rPr lang="ja-JP" altLang="en-US" sz="2000" dirty="0" smtClean="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個別</a:t>
            </a:r>
            <a:r>
              <a:rPr lang="ja-JP" altLang="en-US" sz="1400" dirty="0">
                <a:solidFill>
                  <a:schemeClr val="bg1"/>
                </a:solidFill>
                <a:latin typeface="+mn-lt"/>
                <a:ea typeface="+mn-ea"/>
              </a:rPr>
              <a:t>に</a:t>
            </a:r>
            <a:r>
              <a:rPr lang="ja-JP" altLang="en-US" sz="1400" dirty="0" smtClean="0">
                <a:solidFill>
                  <a:schemeClr val="bg1"/>
                </a:solidFill>
                <a:latin typeface="+mn-lt"/>
                <a:ea typeface="+mn-ea"/>
              </a:rPr>
              <a:t>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現場</a:t>
            </a:r>
            <a:r>
              <a:rPr lang="ja-JP" altLang="en-US" sz="1400" dirty="0">
                <a:solidFill>
                  <a:schemeClr val="bg1"/>
                </a:solidFill>
                <a:latin typeface="+mn-lt"/>
                <a:ea typeface="+mn-ea"/>
              </a:rPr>
              <a:t>の仕事をそのまま</a:t>
            </a:r>
            <a:r>
              <a:rPr lang="ja-JP" altLang="en-US" sz="1400" dirty="0" smtClean="0">
                <a:solidFill>
                  <a:schemeClr val="bg1"/>
                </a:solidFill>
                <a:latin typeface="+mn-lt"/>
                <a:ea typeface="+mn-ea"/>
              </a:rPr>
              <a:t>システム化</a:t>
            </a:r>
            <a:endParaRPr lang="en-US" altLang="ja-JP" sz="14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a:t>
            </a:r>
            <a:r>
              <a:rPr lang="ja-JP" altLang="en-US" sz="1400" dirty="0">
                <a:solidFill>
                  <a:schemeClr val="bg1"/>
                </a:solidFill>
                <a:latin typeface="+mn-lt"/>
                <a:ea typeface="+mn-ea"/>
              </a:rPr>
              <a:t>その時点」</a:t>
            </a:r>
            <a:r>
              <a:rPr lang="ja-JP" altLang="en-US" sz="1400" dirty="0" smtClean="0">
                <a:solidFill>
                  <a:schemeClr val="bg1"/>
                </a:solidFill>
                <a:latin typeface="+mn-lt"/>
                <a:ea typeface="+mn-ea"/>
              </a:rPr>
              <a:t>での技術</a:t>
            </a:r>
            <a:r>
              <a:rPr lang="ja-JP" altLang="en-US" sz="1400" dirty="0">
                <a:solidFill>
                  <a:schemeClr val="bg1"/>
                </a:solidFill>
                <a:latin typeface="+mn-lt"/>
                <a:ea typeface="+mn-ea"/>
              </a:rPr>
              <a:t>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他</a:t>
            </a:r>
            <a:r>
              <a:rPr lang="ja-JP" altLang="en-US" sz="1400" dirty="0">
                <a:solidFill>
                  <a:schemeClr val="bg1"/>
                </a:solidFill>
                <a:latin typeface="+mn-lt"/>
                <a:ea typeface="+mn-ea"/>
              </a:rPr>
              <a:t>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全社的</a:t>
            </a:r>
            <a:r>
              <a:rPr lang="ja-JP" altLang="en-US" sz="1400" dirty="0">
                <a:solidFill>
                  <a:schemeClr val="bg1"/>
                </a:solidFill>
                <a:latin typeface="+mn-lt"/>
                <a:ea typeface="+mn-ea"/>
              </a:rPr>
              <a:t>最適化という視点はない</a:t>
            </a:r>
            <a:endParaRPr lang="en-US" altLang="ja-JP" sz="1400" dirty="0">
              <a:solidFill>
                <a:schemeClr val="bg1"/>
              </a:solidFill>
              <a:latin typeface="+mn-lt"/>
              <a:ea typeface="+mn-ea"/>
            </a:endParaRPr>
          </a:p>
        </p:txBody>
      </p:sp>
      <p:sp>
        <p:nvSpPr>
          <p:cNvPr id="14" name="角丸四角形 13"/>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a:t>
            </a:r>
            <a:r>
              <a:rPr lang="ja-JP" altLang="en-US" sz="2000" dirty="0" smtClean="0">
                <a:solidFill>
                  <a:schemeClr val="bg1"/>
                </a:solidFill>
                <a:latin typeface="+mn-lt"/>
                <a:ea typeface="+mn-ea"/>
              </a:rPr>
              <a:t>最適化手法</a:t>
            </a:r>
            <a:endParaRPr lang="en-US" altLang="ja-JP" sz="2000" dirty="0">
              <a:solidFill>
                <a:schemeClr val="bg1"/>
              </a:solidFill>
              <a:latin typeface="+mn-lt"/>
              <a:ea typeface="+mn-ea"/>
            </a:endParaRPr>
          </a:p>
          <a:p>
            <a:pPr marL="366713" lvl="1" indent="-188913">
              <a:tabLst>
                <a:tab pos="903288" algn="l"/>
              </a:tabLst>
            </a:pPr>
            <a:endParaRPr lang="en-US" altLang="ja-JP" sz="2000" dirty="0" smtClean="0">
              <a:solidFill>
                <a:schemeClr val="bg1"/>
              </a:solidFill>
              <a:latin typeface="+mn-lt"/>
              <a:ea typeface="+mn-ea"/>
            </a:endParaRPr>
          </a:p>
          <a:p>
            <a:pPr marL="366713" lvl="1" indent="-188913">
              <a:tabLst>
                <a:tab pos="903288" algn="l"/>
              </a:tabLst>
            </a:pPr>
            <a:r>
              <a:rPr lang="en-US" altLang="ja-JP" sz="2000" dirty="0" smtClean="0">
                <a:solidFill>
                  <a:schemeClr val="bg1"/>
                </a:solidFill>
                <a:latin typeface="+mn-lt"/>
                <a:ea typeface="+mn-ea"/>
              </a:rPr>
              <a:t>EA	</a:t>
            </a:r>
            <a:r>
              <a:rPr lang="en-US" altLang="ja-JP" sz="1400" dirty="0" smtClean="0">
                <a:solidFill>
                  <a:schemeClr val="bg1"/>
                </a:solidFill>
                <a:latin typeface="+mn-lt"/>
                <a:ea typeface="+mn-ea"/>
              </a:rPr>
              <a:t>Enterprise Architecture</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smtClean="0">
                <a:solidFill>
                  <a:schemeClr val="bg1"/>
                </a:solidFill>
                <a:latin typeface="+mn-lt"/>
                <a:ea typeface="+mn-ea"/>
              </a:rPr>
              <a:t>BPR</a:t>
            </a:r>
            <a:r>
              <a:rPr lang="en-US" altLang="ja-JP" sz="1400" dirty="0">
                <a:solidFill>
                  <a:schemeClr val="bg1"/>
                </a:solidFill>
                <a:latin typeface="+mn-lt"/>
                <a:ea typeface="+mn-ea"/>
              </a:rPr>
              <a:t>	</a:t>
            </a:r>
            <a:r>
              <a:rPr lang="en-US" altLang="ja-JP" sz="1400" dirty="0" smtClean="0">
                <a:solidFill>
                  <a:schemeClr val="bg1"/>
                </a:solidFill>
                <a:latin typeface="+mn-lt"/>
                <a:ea typeface="+mn-ea"/>
              </a:rPr>
              <a:t>Business </a:t>
            </a:r>
            <a:r>
              <a:rPr lang="en-US" altLang="ja-JP" sz="1400" dirty="0">
                <a:solidFill>
                  <a:schemeClr val="bg1"/>
                </a:solidFill>
                <a:latin typeface="+mn-lt"/>
                <a:ea typeface="+mn-ea"/>
              </a:rPr>
              <a:t>Process Re-</a:t>
            </a:r>
            <a:r>
              <a:rPr lang="en-US" altLang="ja-JP" sz="1400" dirty="0" smtClean="0">
                <a:solidFill>
                  <a:schemeClr val="bg1"/>
                </a:solidFill>
                <a:latin typeface="+mn-lt"/>
                <a:ea typeface="+mn-ea"/>
              </a:rPr>
              <a:t>engineering</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smtClean="0">
                <a:solidFill>
                  <a:schemeClr val="bg1"/>
                </a:solidFill>
                <a:latin typeface="+mn-lt"/>
                <a:ea typeface="+mn-ea"/>
              </a:rPr>
              <a:t>ERP	</a:t>
            </a:r>
            <a:r>
              <a:rPr lang="en-US" altLang="ja-JP" sz="1400" dirty="0" smtClean="0">
                <a:solidFill>
                  <a:schemeClr val="bg1"/>
                </a:solidFill>
                <a:latin typeface="+mn-lt"/>
                <a:ea typeface="+mn-ea"/>
              </a:rPr>
              <a:t>Enterprise Resource Planning</a:t>
            </a:r>
          </a:p>
        </p:txBody>
      </p:sp>
      <p:sp>
        <p:nvSpPr>
          <p:cNvPr id="5" name="右矢印 4"/>
          <p:cNvSpPr/>
          <p:nvPr/>
        </p:nvSpPr>
        <p:spPr bwMode="auto">
          <a:xfrm>
            <a:off x="4283968" y="1278551"/>
            <a:ext cx="576064" cy="1728192"/>
          </a:xfrm>
          <a:prstGeom prst="rightArrow">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sp>
        <p:nvSpPr>
          <p:cNvPr id="2" name="正方形/長方形 1"/>
          <p:cNvSpPr/>
          <p:nvPr/>
        </p:nvSpPr>
        <p:spPr bwMode="auto">
          <a:xfrm>
            <a:off x="251520" y="3429000"/>
            <a:ext cx="8640960" cy="2952328"/>
          </a:xfrm>
          <a:prstGeom prst="rect">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kumimoji="0" lang="en-US" altLang="ja-JP" sz="2400" dirty="0" smtClean="0">
                <a:solidFill>
                  <a:schemeClr val="bg1"/>
                </a:solidFill>
                <a:latin typeface="+mn-lt"/>
                <a:ea typeface="+mn-ea"/>
              </a:rPr>
              <a:t>Enterprise Architecture</a:t>
            </a:r>
          </a:p>
          <a:p>
            <a:pPr>
              <a:spcBef>
                <a:spcPct val="20000"/>
              </a:spcBef>
            </a:pPr>
            <a:r>
              <a:rPr kumimoji="0" lang="ja-JP" altLang="en-US" sz="1400" dirty="0" smtClean="0">
                <a:solidFill>
                  <a:schemeClr val="bg1"/>
                </a:solidFill>
                <a:latin typeface="+mn-lt"/>
                <a:ea typeface="+mn-ea"/>
              </a:rPr>
              <a:t>複雑化し非効率化した巨大</a:t>
            </a:r>
            <a:r>
              <a:rPr kumimoji="0" lang="ja-JP" altLang="en-US" sz="1400" dirty="0">
                <a:solidFill>
                  <a:schemeClr val="bg1"/>
                </a:solidFill>
                <a:latin typeface="+mn-lt"/>
                <a:ea typeface="+mn-ea"/>
              </a:rPr>
              <a:t>な</a:t>
            </a:r>
            <a:r>
              <a:rPr kumimoji="0" lang="ja-JP" altLang="en-US" sz="1400" dirty="0" smtClean="0">
                <a:solidFill>
                  <a:schemeClr val="bg1"/>
                </a:solidFill>
                <a:latin typeface="+mn-lt"/>
                <a:ea typeface="+mn-ea"/>
              </a:rPr>
              <a:t>組織の</a:t>
            </a:r>
            <a:r>
              <a:rPr kumimoji="0" lang="ja-JP" altLang="en-US" sz="1400" dirty="0">
                <a:solidFill>
                  <a:schemeClr val="bg1"/>
                </a:solidFill>
                <a:latin typeface="+mn-lt"/>
                <a:ea typeface="+mn-ea"/>
              </a:rPr>
              <a:t>業務手順や情報</a:t>
            </a:r>
            <a:r>
              <a:rPr kumimoji="0" lang="ja-JP" altLang="en-US" sz="1400" dirty="0" smtClean="0">
                <a:solidFill>
                  <a:schemeClr val="bg1"/>
                </a:solidFill>
                <a:latin typeface="+mn-lt"/>
                <a:ea typeface="+mn-ea"/>
              </a:rPr>
              <a:t>システム、組織を全社規模で最適化し、</a:t>
            </a:r>
            <a:r>
              <a:rPr kumimoji="0" lang="ja-JP" altLang="en-US" sz="1400" dirty="0">
                <a:solidFill>
                  <a:schemeClr val="bg1"/>
                </a:solidFill>
                <a:latin typeface="+mn-lt"/>
                <a:ea typeface="+mn-ea"/>
              </a:rPr>
              <a:t>効率よい組織の運営を</a:t>
            </a:r>
            <a:r>
              <a:rPr kumimoji="0" lang="ja-JP" altLang="en-US" sz="1400" dirty="0" smtClean="0">
                <a:solidFill>
                  <a:schemeClr val="bg1"/>
                </a:solidFill>
                <a:latin typeface="+mn-lt"/>
                <a:ea typeface="+mn-ea"/>
              </a:rPr>
              <a:t>図るという考え方または方法論。</a:t>
            </a:r>
            <a:endParaRPr kumimoji="0" lang="ja-JP" altLang="en-US" sz="1400" dirty="0">
              <a:solidFill>
                <a:schemeClr val="bg1"/>
              </a:solidFill>
              <a:latin typeface="+mn-lt"/>
              <a:ea typeface="+mn-ea"/>
            </a:endParaRPr>
          </a:p>
          <a:p>
            <a:pPr>
              <a:spcBef>
                <a:spcPct val="20000"/>
              </a:spcBef>
            </a:pPr>
            <a:r>
              <a:rPr kumimoji="0" lang="en-US" altLang="ja-JP" sz="1400" dirty="0" smtClean="0">
                <a:solidFill>
                  <a:schemeClr val="bg1"/>
                </a:solidFill>
                <a:latin typeface="+mn-lt"/>
                <a:ea typeface="+mn-ea"/>
              </a:rPr>
              <a:t>EA</a:t>
            </a:r>
            <a:r>
              <a:rPr kumimoji="0" lang="ja-JP" altLang="en-US" sz="1400" dirty="0" smtClean="0">
                <a:solidFill>
                  <a:schemeClr val="bg1"/>
                </a:solidFill>
                <a:latin typeface="+mn-lt"/>
                <a:ea typeface="+mn-ea"/>
              </a:rPr>
              <a:t>により、</a:t>
            </a:r>
            <a:r>
              <a:rPr kumimoji="0" lang="ja-JP" altLang="en-US" sz="1400" dirty="0">
                <a:solidFill>
                  <a:schemeClr val="bg1"/>
                </a:solidFill>
                <a:latin typeface="+mn-lt"/>
                <a:ea typeface="+mn-ea"/>
              </a:rPr>
              <a:t>巨大な組織内で複数の業務システムが別個に運用されていた</a:t>
            </a:r>
            <a:r>
              <a:rPr kumimoji="0" lang="ja-JP" altLang="en-US" sz="1400" dirty="0" smtClean="0">
                <a:solidFill>
                  <a:schemeClr val="bg1"/>
                </a:solidFill>
                <a:latin typeface="+mn-lt"/>
                <a:ea typeface="+mn-ea"/>
              </a:rPr>
              <a:t>ものを標準化し、</a:t>
            </a:r>
            <a:r>
              <a:rPr kumimoji="0" lang="ja-JP" altLang="en-US" sz="1400" dirty="0">
                <a:solidFill>
                  <a:schemeClr val="bg1"/>
                </a:solidFill>
                <a:latin typeface="+mn-lt"/>
                <a:ea typeface="+mn-ea"/>
              </a:rPr>
              <a:t>導入・運用コストの削減、重複した業務内容の統合を通じて組織の運営コストの</a:t>
            </a:r>
            <a:r>
              <a:rPr kumimoji="0" lang="ja-JP" altLang="en-US" sz="1400" dirty="0" smtClean="0">
                <a:solidFill>
                  <a:schemeClr val="bg1"/>
                </a:solidFill>
                <a:latin typeface="+mn-lt"/>
                <a:ea typeface="+mn-ea"/>
              </a:rPr>
              <a:t>削減を目指す。</a:t>
            </a:r>
            <a:endParaRPr kumimoji="0" lang="en-US" altLang="ja-JP" sz="1400" dirty="0" smtClean="0">
              <a:solidFill>
                <a:schemeClr val="bg1"/>
              </a:solidFill>
              <a:latin typeface="+mn-lt"/>
              <a:ea typeface="+mn-ea"/>
            </a:endParaRPr>
          </a:p>
          <a:p>
            <a:pPr>
              <a:spcBef>
                <a:spcPct val="20000"/>
              </a:spcBef>
            </a:pPr>
            <a:r>
              <a:rPr kumimoji="0" lang="en-US" altLang="ja-JP" sz="2400" b="0" i="0" u="none" strike="noStrike" cap="none" normalizeH="0" dirty="0" smtClean="0">
                <a:ln>
                  <a:noFill/>
                </a:ln>
                <a:solidFill>
                  <a:schemeClr val="bg1"/>
                </a:solidFill>
                <a:effectLst/>
                <a:latin typeface="+mn-lt"/>
                <a:ea typeface="+mn-ea"/>
              </a:rPr>
              <a:t>Business Process Re-engineering</a:t>
            </a:r>
          </a:p>
          <a:p>
            <a:pPr>
              <a:spcBef>
                <a:spcPct val="20000"/>
              </a:spcBef>
            </a:pPr>
            <a:r>
              <a:rPr kumimoji="0" lang="ja-JP" altLang="en-US" sz="1400" dirty="0">
                <a:solidFill>
                  <a:schemeClr val="bg1"/>
                </a:solidFill>
                <a:latin typeface="+mn-lt"/>
                <a:ea typeface="+mn-ea"/>
              </a:rPr>
              <a:t>高度に専門化され、プロセスが分断された分業型組織を改革するため、組織やビジネスルールや手順を根本的に見直し、ビジネスプロセスに視点を置き、組織、職務、業務フロー、管理機構、情報システムを再設計し、最終的顧客に対する価値を生み出す一連の改革。</a:t>
            </a:r>
            <a:endParaRPr kumimoji="0" lang="en-US" altLang="ja-JP" sz="1400" b="0" i="0" u="none" strike="noStrike" cap="none" normalizeH="0" dirty="0" smtClean="0">
              <a:ln>
                <a:noFill/>
              </a:ln>
              <a:solidFill>
                <a:schemeClr val="bg1"/>
              </a:solidFill>
              <a:effectLst/>
              <a:latin typeface="+mn-lt"/>
              <a:ea typeface="+mn-ea"/>
            </a:endParaRPr>
          </a:p>
          <a:p>
            <a:pPr>
              <a:spcBef>
                <a:spcPct val="20000"/>
              </a:spcBef>
            </a:pPr>
            <a:endParaRPr kumimoji="0" lang="ja-JP" altLang="en-US" sz="14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38914576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5"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Enterprise Architecture</a:t>
            </a:r>
            <a:endParaRPr kumimoji="1" lang="ja-JP" altLang="en-US" dirty="0"/>
          </a:p>
        </p:txBody>
      </p:sp>
      <p:pic>
        <p:nvPicPr>
          <p:cNvPr id="2050" name="Picture 2" descr="http://itpro.nikkeibp.co.jp/article/lecture/20070403/267249/zu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66" y="1196752"/>
            <a:ext cx="6381750" cy="427672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176266" y="5453250"/>
            <a:ext cx="6381750" cy="261610"/>
          </a:xfrm>
          <a:prstGeom prst="rect">
            <a:avLst/>
          </a:prstGeom>
        </p:spPr>
        <p:txBody>
          <a:bodyPr wrap="square">
            <a:spAutoFit/>
          </a:bodyPr>
          <a:lstStyle/>
          <a:p>
            <a:r>
              <a:rPr lang="en-US" altLang="ja-JP" sz="1100" dirty="0"/>
              <a:t>http://itpro.nikkeibp.co.jp/article/lecture/20070403/267249/?ST=selfup</a:t>
            </a:r>
            <a:endParaRPr lang="ja-JP" altLang="en-US" sz="1100" dirty="0"/>
          </a:p>
        </p:txBody>
      </p:sp>
      <p:sp>
        <p:nvSpPr>
          <p:cNvPr id="5" name="正方形/長方形 4"/>
          <p:cNvSpPr/>
          <p:nvPr/>
        </p:nvSpPr>
        <p:spPr bwMode="auto">
          <a:xfrm>
            <a:off x="6660232" y="1340768"/>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smtClean="0">
                <a:solidFill>
                  <a:schemeClr val="bg1"/>
                </a:solidFill>
                <a:latin typeface="+mn-lt"/>
                <a:ea typeface="+mn-ea"/>
              </a:rPr>
              <a:t>巨大</a:t>
            </a:r>
            <a:r>
              <a:rPr kumimoji="0" lang="ja-JP" altLang="en-US" sz="1400" dirty="0">
                <a:solidFill>
                  <a:schemeClr val="bg1"/>
                </a:solidFill>
                <a:latin typeface="+mn-lt"/>
                <a:ea typeface="+mn-ea"/>
              </a:rPr>
              <a:t>な</a:t>
            </a:r>
            <a:r>
              <a:rPr kumimoji="0" lang="ja-JP" altLang="en-US" sz="1400" dirty="0" smtClean="0">
                <a:solidFill>
                  <a:schemeClr val="bg1"/>
                </a:solidFill>
                <a:latin typeface="+mn-lt"/>
                <a:ea typeface="+mn-ea"/>
              </a:rPr>
              <a:t>組織の</a:t>
            </a:r>
            <a:r>
              <a:rPr kumimoji="0" lang="ja-JP" altLang="en-US" sz="1400" dirty="0">
                <a:solidFill>
                  <a:schemeClr val="bg1"/>
                </a:solidFill>
                <a:latin typeface="+mn-lt"/>
                <a:ea typeface="+mn-ea"/>
              </a:rPr>
              <a:t>業務手順や情報システムの標準化、組織の最適化を進め、効率よい組織の運営を図るための</a:t>
            </a:r>
            <a:r>
              <a:rPr kumimoji="0" lang="ja-JP" altLang="en-US" sz="1400" dirty="0" smtClean="0">
                <a:solidFill>
                  <a:schemeClr val="bg1"/>
                </a:solidFill>
                <a:latin typeface="+mn-lt"/>
                <a:ea typeface="+mn-ea"/>
              </a:rPr>
              <a:t>方法論</a:t>
            </a:r>
            <a:endParaRPr kumimoji="0" lang="ja-JP" altLang="en-US" sz="1400" b="0" i="0" u="none" strike="noStrike" cap="none" normalizeH="0" dirty="0" smtClean="0">
              <a:ln>
                <a:noFill/>
              </a:ln>
              <a:solidFill>
                <a:schemeClr val="bg1"/>
              </a:solidFill>
              <a:effectLst/>
              <a:latin typeface="+mn-lt"/>
              <a:ea typeface="+mn-ea"/>
            </a:endParaRPr>
          </a:p>
        </p:txBody>
      </p:sp>
      <p:sp>
        <p:nvSpPr>
          <p:cNvPr id="6" name="正方形/長方形 5"/>
          <p:cNvSpPr/>
          <p:nvPr/>
        </p:nvSpPr>
        <p:spPr bwMode="auto">
          <a:xfrm>
            <a:off x="6660232" y="4149080"/>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大企業・政府機関</a:t>
            </a:r>
            <a:endParaRPr kumimoji="0" lang="en-US" altLang="ja-JP" sz="1400"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米連邦政府</a:t>
            </a:r>
            <a:endParaRPr kumimoji="0" lang="en-US" altLang="ja-JP" sz="1400"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日本</a:t>
            </a:r>
            <a:r>
              <a:rPr kumimoji="0" lang="ja-JP" altLang="en-US" sz="1400" dirty="0" smtClean="0">
                <a:solidFill>
                  <a:schemeClr val="bg1"/>
                </a:solidFill>
                <a:latin typeface="+mn-lt"/>
                <a:ea typeface="+mn-ea"/>
              </a:rPr>
              <a:t>の電子政府</a:t>
            </a:r>
            <a:endParaRPr kumimoji="0" lang="ja-JP" altLang="en-US" sz="1400" b="0" i="0" u="none" strike="noStrike" cap="none" normalizeH="0" dirty="0" smtClean="0">
              <a:ln>
                <a:noFill/>
              </a:ln>
              <a:solidFill>
                <a:schemeClr val="bg1"/>
              </a:solidFill>
              <a:effectLst/>
              <a:latin typeface="+mn-lt"/>
              <a:ea typeface="+mn-ea"/>
            </a:endParaRPr>
          </a:p>
        </p:txBody>
      </p:sp>
      <p:sp>
        <p:nvSpPr>
          <p:cNvPr id="7" name="正方形/長方形 6"/>
          <p:cNvSpPr/>
          <p:nvPr/>
        </p:nvSpPr>
        <p:spPr bwMode="auto">
          <a:xfrm>
            <a:off x="6660232" y="2723047"/>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dirty="0" smtClean="0">
                <a:solidFill>
                  <a:schemeClr val="bg1"/>
                </a:solidFill>
                <a:latin typeface="+mn-lt"/>
                <a:ea typeface="+mn-ea"/>
              </a:rPr>
              <a:t>1987</a:t>
            </a:r>
            <a:r>
              <a:rPr kumimoji="0" lang="ja-JP" altLang="en-US" sz="1400" dirty="0">
                <a:solidFill>
                  <a:schemeClr val="bg1"/>
                </a:solidFill>
                <a:latin typeface="+mn-lt"/>
                <a:ea typeface="+mn-ea"/>
              </a:rPr>
              <a:t>年に</a:t>
            </a:r>
            <a:r>
              <a:rPr kumimoji="0" lang="en-US" altLang="ja-JP" sz="1400" dirty="0">
                <a:solidFill>
                  <a:schemeClr val="bg1"/>
                </a:solidFill>
                <a:latin typeface="+mn-lt"/>
                <a:ea typeface="+mn-ea"/>
              </a:rPr>
              <a:t>John A. </a:t>
            </a:r>
            <a:r>
              <a:rPr kumimoji="0" lang="en-US" altLang="ja-JP" sz="1400" dirty="0" err="1">
                <a:solidFill>
                  <a:schemeClr val="bg1"/>
                </a:solidFill>
                <a:latin typeface="+mn-lt"/>
                <a:ea typeface="+mn-ea"/>
              </a:rPr>
              <a:t>Zachman</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ジョン・</a:t>
            </a:r>
            <a:r>
              <a:rPr kumimoji="0" lang="en-US" altLang="ja-JP" sz="1400" dirty="0">
                <a:solidFill>
                  <a:schemeClr val="bg1"/>
                </a:solidFill>
                <a:latin typeface="+mn-lt"/>
                <a:ea typeface="+mn-ea"/>
              </a:rPr>
              <a:t>A</a:t>
            </a:r>
            <a:r>
              <a:rPr kumimoji="0" lang="ja-JP" altLang="en-US" sz="1400" dirty="0">
                <a:solidFill>
                  <a:schemeClr val="bg1"/>
                </a:solidFill>
                <a:latin typeface="+mn-lt"/>
                <a:ea typeface="+mn-ea"/>
              </a:rPr>
              <a:t>・ザックマン</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氏が</a:t>
            </a:r>
            <a:r>
              <a:rPr kumimoji="0" lang="ja-JP" altLang="en-US" sz="1400" dirty="0" smtClean="0">
                <a:solidFill>
                  <a:schemeClr val="bg1"/>
                </a:solidFill>
                <a:latin typeface="+mn-lt"/>
                <a:ea typeface="+mn-ea"/>
              </a:rPr>
              <a:t>提唱</a:t>
            </a:r>
            <a:endParaRPr kumimoji="0" lang="ja-JP" altLang="en-US" sz="1400" b="0" i="0" u="none" strike="noStrike" cap="none" normalizeH="0" dirty="0" smtClean="0">
              <a:ln>
                <a:noFill/>
              </a:ln>
              <a:solidFill>
                <a:schemeClr val="bg1"/>
              </a:solidFill>
              <a:effectLst/>
              <a:latin typeface="+mn-lt"/>
              <a:ea typeface="+mn-ea"/>
            </a:endParaRPr>
          </a:p>
        </p:txBody>
      </p:sp>
      <p:sp>
        <p:nvSpPr>
          <p:cNvPr id="8" name="正方形/長方形 7"/>
          <p:cNvSpPr/>
          <p:nvPr/>
        </p:nvSpPr>
        <p:spPr bwMode="auto">
          <a:xfrm>
            <a:off x="176266" y="5752962"/>
            <a:ext cx="8716214" cy="48435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dirty="0" smtClean="0">
                <a:solidFill>
                  <a:schemeClr val="bg1"/>
                </a:solidFill>
                <a:latin typeface="+mn-lt"/>
                <a:ea typeface="+mn-ea"/>
              </a:rPr>
              <a:t>厳格</a:t>
            </a:r>
            <a:r>
              <a:rPr kumimoji="0" lang="ja-JP" altLang="en-US" sz="2000" dirty="0">
                <a:solidFill>
                  <a:schemeClr val="bg1"/>
                </a:solidFill>
                <a:latin typeface="+mn-lt"/>
                <a:ea typeface="+mn-ea"/>
              </a:rPr>
              <a:t>過ぎ</a:t>
            </a:r>
            <a:r>
              <a:rPr kumimoji="0" lang="ja-JP" altLang="en-US" sz="2000" dirty="0" smtClean="0">
                <a:solidFill>
                  <a:schemeClr val="bg1"/>
                </a:solidFill>
                <a:latin typeface="+mn-lt"/>
                <a:ea typeface="+mn-ea"/>
              </a:rPr>
              <a:t>、大規模過ぎでうまくいかない例も </a:t>
            </a:r>
            <a:r>
              <a:rPr kumimoji="0" lang="en-US" altLang="ja-JP" sz="2000" dirty="0" smtClean="0">
                <a:solidFill>
                  <a:schemeClr val="bg1"/>
                </a:solidFill>
                <a:latin typeface="+mn-lt"/>
                <a:ea typeface="+mn-ea"/>
              </a:rPr>
              <a:t>– </a:t>
            </a:r>
            <a:r>
              <a:rPr kumimoji="0" lang="ja-JP" altLang="en-US" sz="2000" dirty="0" smtClean="0">
                <a:solidFill>
                  <a:schemeClr val="bg1"/>
                </a:solidFill>
                <a:latin typeface="+mn-lt"/>
                <a:ea typeface="+mn-ea"/>
              </a:rPr>
              <a:t>最近見直しの機運</a:t>
            </a:r>
            <a:endParaRPr kumimoji="0" lang="ja-JP" altLang="en-US" sz="20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24534820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Business Process Re-engineering</a:t>
            </a:r>
            <a:endParaRPr kumimoji="1" lang="ja-JP" altLang="en-US" dirty="0"/>
          </a:p>
        </p:txBody>
      </p:sp>
      <p:sp>
        <p:nvSpPr>
          <p:cNvPr id="7" name="正方形/長方形 6"/>
          <p:cNvSpPr/>
          <p:nvPr/>
        </p:nvSpPr>
        <p:spPr bwMode="auto">
          <a:xfrm>
            <a:off x="266954" y="2132856"/>
            <a:ext cx="8640960" cy="4032448"/>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85750" indent="-285750">
              <a:buFont typeface="Wingdings" charset="2"/>
              <a:buChar char="l"/>
            </a:pPr>
            <a:r>
              <a:rPr lang="ja-JP" altLang="en-US" sz="2800" dirty="0">
                <a:solidFill>
                  <a:schemeClr val="bg1"/>
                </a:solidFill>
                <a:latin typeface="+mn-lt"/>
                <a:ea typeface="+mn-ea"/>
              </a:rPr>
              <a:t>企業改革を目的としてビジネスプロセスを見直し</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ビジネスプロセスの視点で職務、業務フロー、管理機構、情報システムを再設計するという経営コンセプト</a:t>
            </a:r>
            <a:endParaRPr lang="en-US" altLang="ja-JP" sz="16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ビジネスプロセスの考え方は</a:t>
            </a:r>
            <a:r>
              <a:rPr lang="en-US" altLang="ja-JP" sz="1600" dirty="0">
                <a:solidFill>
                  <a:schemeClr val="bg1"/>
                </a:solidFill>
                <a:latin typeface="+mn-lt"/>
                <a:ea typeface="+mn-ea"/>
              </a:rPr>
              <a:t>1980</a:t>
            </a:r>
            <a:r>
              <a:rPr lang="ja-JP" altLang="en-US" sz="1600" dirty="0">
                <a:solidFill>
                  <a:schemeClr val="bg1"/>
                </a:solidFill>
                <a:latin typeface="+mn-lt"/>
                <a:ea typeface="+mn-ea"/>
              </a:rPr>
              <a:t>年代に製造業の品質管理手法として考案されたシックスシグマが最初</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年に元マサチューセッツ工科大学教授のマイケル・ハマー（</a:t>
            </a:r>
            <a:r>
              <a:rPr lang="en-US" altLang="ja-JP" sz="1600" dirty="0">
                <a:solidFill>
                  <a:schemeClr val="bg1"/>
                </a:solidFill>
                <a:latin typeface="+mn-lt"/>
                <a:ea typeface="+mn-ea"/>
              </a:rPr>
              <a:t>Michael Hammer</a:t>
            </a:r>
            <a:r>
              <a:rPr lang="ja-JP" altLang="en-US" sz="1600" dirty="0">
                <a:solidFill>
                  <a:schemeClr val="bg1"/>
                </a:solidFill>
                <a:latin typeface="+mn-lt"/>
                <a:ea typeface="+mn-ea"/>
              </a:rPr>
              <a:t>）が</a:t>
            </a:r>
            <a:r>
              <a:rPr lang="en-US" altLang="ja-JP" sz="1600" dirty="0">
                <a:solidFill>
                  <a:schemeClr val="bg1"/>
                </a:solidFill>
                <a:latin typeface="+mn-lt"/>
                <a:ea typeface="+mn-ea"/>
              </a:rPr>
              <a:t>Harvard Business Review</a:t>
            </a:r>
            <a:r>
              <a:rPr lang="ja-JP" altLang="en-US" sz="1600" dirty="0">
                <a:solidFill>
                  <a:schemeClr val="bg1"/>
                </a:solidFill>
                <a:latin typeface="+mn-lt"/>
                <a:ea typeface="+mn-ea"/>
              </a:rPr>
              <a:t>誌に論文を発表</a:t>
            </a:r>
            <a:endParaRPr lang="en-US" altLang="ja-JP" sz="1600" dirty="0">
              <a:solidFill>
                <a:schemeClr val="bg1"/>
              </a:solidFill>
              <a:latin typeface="+mn-lt"/>
              <a:ea typeface="+mn-ea"/>
            </a:endParaRPr>
          </a:p>
          <a:p>
            <a:pPr marL="742950" lvl="1" indent="-285750">
              <a:buFont typeface="Wingdings" charset="2"/>
              <a:buChar char="v"/>
            </a:pPr>
            <a:endParaRPr lang="ja-JP" altLang="en-US" dirty="0">
              <a:solidFill>
                <a:schemeClr val="bg1"/>
              </a:solidFill>
              <a:latin typeface="+mn-lt"/>
              <a:ea typeface="+mn-ea"/>
            </a:endParaRPr>
          </a:p>
          <a:p>
            <a:pPr marL="285750" indent="-285750">
              <a:buFont typeface="Wingdings" charset="2"/>
              <a:buChar char="l"/>
            </a:pPr>
            <a:r>
              <a:rPr lang="en-US" altLang="ja-JP" sz="2800" dirty="0">
                <a:solidFill>
                  <a:schemeClr val="bg1"/>
                </a:solidFill>
                <a:latin typeface="+mn-lt"/>
                <a:ea typeface="+mn-ea"/>
              </a:rPr>
              <a:t>BPR</a:t>
            </a:r>
            <a:r>
              <a:rPr lang="ja-JP" altLang="en-US" sz="2800" dirty="0">
                <a:solidFill>
                  <a:schemeClr val="bg1"/>
                </a:solidFill>
                <a:latin typeface="+mn-lt"/>
                <a:ea typeface="+mn-ea"/>
              </a:rPr>
              <a:t>の原点は古典的なビジネス構造の否定</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「重大で現代的なパフォーマンス基準を劇的に改善するために、ビジネス・プロセスを根本的に考え直し、抜本的にそれをデザインし直す」</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年代終わりになると、非連続的な大改革が逆に大混乱を招く</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1997</a:t>
            </a:r>
            <a:r>
              <a:rPr lang="ja-JP" altLang="en-US" sz="1600" dirty="0">
                <a:solidFill>
                  <a:schemeClr val="bg1"/>
                </a:solidFill>
                <a:latin typeface="+mn-lt"/>
                <a:ea typeface="+mn-ea"/>
              </a:rPr>
              <a:t>年、</a:t>
            </a:r>
            <a:r>
              <a:rPr lang="en-US" altLang="ja-JP" sz="1600" dirty="0">
                <a:solidFill>
                  <a:schemeClr val="bg1"/>
                </a:solidFill>
                <a:latin typeface="+mn-lt"/>
                <a:ea typeface="+mn-ea"/>
              </a:rPr>
              <a:t>MIT</a:t>
            </a:r>
            <a:r>
              <a:rPr lang="ja-JP" altLang="en-US" sz="1600" dirty="0">
                <a:solidFill>
                  <a:schemeClr val="bg1"/>
                </a:solidFill>
                <a:latin typeface="+mn-lt"/>
                <a:ea typeface="+mn-ea"/>
              </a:rPr>
              <a:t>システムダイナミックス・グループが 「リエンジニアリングの</a:t>
            </a:r>
            <a:r>
              <a:rPr lang="en-US" altLang="ja-JP" sz="1600" dirty="0">
                <a:solidFill>
                  <a:schemeClr val="bg1"/>
                </a:solidFill>
                <a:latin typeface="+mn-lt"/>
                <a:ea typeface="+mn-ea"/>
              </a:rPr>
              <a:t>70</a:t>
            </a:r>
            <a:r>
              <a:rPr lang="ja-JP" altLang="en-US" sz="1600" dirty="0">
                <a:solidFill>
                  <a:schemeClr val="bg1"/>
                </a:solidFill>
                <a:latin typeface="+mn-lt"/>
                <a:ea typeface="+mn-ea"/>
              </a:rPr>
              <a:t>％は失敗」などと報告</a:t>
            </a:r>
          </a:p>
        </p:txBody>
      </p:sp>
      <p:sp>
        <p:nvSpPr>
          <p:cNvPr id="8" name="正方形/長方形 7"/>
          <p:cNvSpPr/>
          <p:nvPr/>
        </p:nvSpPr>
        <p:spPr bwMode="auto">
          <a:xfrm>
            <a:off x="244494" y="1196752"/>
            <a:ext cx="8663420" cy="72008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3200" dirty="0">
                <a:solidFill>
                  <a:schemeClr val="bg1"/>
                </a:solidFill>
                <a:latin typeface="+mn-lt"/>
                <a:ea typeface="+mn-ea"/>
              </a:rPr>
              <a:t>ビジネスプロセスの改善に</a:t>
            </a:r>
            <a:r>
              <a:rPr kumimoji="0" lang="ja-JP" altLang="en-US" sz="3200" dirty="0" smtClean="0">
                <a:solidFill>
                  <a:schemeClr val="bg1"/>
                </a:solidFill>
                <a:latin typeface="+mn-lt"/>
                <a:ea typeface="+mn-ea"/>
              </a:rPr>
              <a:t>注目</a:t>
            </a:r>
            <a:endParaRPr kumimoji="0" lang="en-US" altLang="ja-JP" sz="3200" dirty="0">
              <a:solidFill>
                <a:schemeClr val="bg1"/>
              </a:solidFill>
              <a:latin typeface="+mn-lt"/>
              <a:ea typeface="+mn-ea"/>
            </a:endParaRPr>
          </a:p>
        </p:txBody>
      </p:sp>
    </p:spTree>
    <p:extLst>
      <p:ext uri="{BB962C8B-B14F-4D97-AF65-F5344CB8AC3E}">
        <p14:creationId xmlns:p14="http://schemas.microsoft.com/office/powerpoint/2010/main" val="744453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ビジネスプロセス</a:t>
            </a:r>
            <a:endParaRPr kumimoji="1" lang="ja-JP" altLang="en-US" dirty="0"/>
          </a:p>
        </p:txBody>
      </p:sp>
      <p:grpSp>
        <p:nvGrpSpPr>
          <p:cNvPr id="19" name="グループ化 18"/>
          <p:cNvGrpSpPr/>
          <p:nvPr/>
        </p:nvGrpSpPr>
        <p:grpSpPr>
          <a:xfrm>
            <a:off x="642921" y="3116256"/>
            <a:ext cx="4429156" cy="928694"/>
            <a:chOff x="642921" y="3116256"/>
            <a:chExt cx="4429156" cy="928694"/>
          </a:xfrm>
        </p:grpSpPr>
        <p:sp>
          <p:nvSpPr>
            <p:cNvPr id="3" name="角丸四角形 4"/>
            <p:cNvSpPr>
              <a:spLocks noChangeArrowheads="1"/>
            </p:cNvSpPr>
            <p:nvPr/>
          </p:nvSpPr>
          <p:spPr bwMode="auto">
            <a:xfrm>
              <a:off x="642921" y="3116256"/>
              <a:ext cx="4429156" cy="928694"/>
            </a:xfrm>
            <a:prstGeom prst="roundRect">
              <a:avLst>
                <a:gd name="adj" fmla="val 0"/>
              </a:avLst>
            </a:prstGeom>
            <a:solidFill>
              <a:srgbClr val="FFC000"/>
            </a:solidFill>
            <a:ln w="38100" algn="ctr">
              <a:noFill/>
              <a:round/>
              <a:headEnd/>
              <a:tailEnd/>
            </a:ln>
          </p:spPr>
          <p:txBody>
            <a:bodyPr/>
            <a:lstStyle/>
            <a:p>
              <a:pPr>
                <a:spcBef>
                  <a:spcPct val="20000"/>
                </a:spcBef>
                <a:defRPr/>
              </a:pPr>
              <a:r>
                <a:rPr kumimoji="0" lang="ja-JP" altLang="en-US" sz="1400" dirty="0">
                  <a:solidFill>
                    <a:srgbClr val="4168A7"/>
                  </a:solidFill>
                  <a:latin typeface="+mn-lt"/>
                  <a:ea typeface="+mn-ea"/>
                </a:rPr>
                <a:t>販売</a:t>
              </a:r>
              <a:r>
                <a:rPr kumimoji="0" lang="ja-JP" altLang="en-US" sz="1400" dirty="0" smtClean="0">
                  <a:solidFill>
                    <a:srgbClr val="4168A7"/>
                  </a:solidFill>
                  <a:latin typeface="+mn-lt"/>
                  <a:ea typeface="+mn-ea"/>
                </a:rPr>
                <a:t>管理のビジネスプロセス</a:t>
              </a:r>
              <a:endParaRPr kumimoji="0" lang="ja-JP" altLang="en-US" sz="1400" dirty="0">
                <a:solidFill>
                  <a:srgbClr val="4168A7"/>
                </a:solidFill>
                <a:latin typeface="+mn-lt"/>
                <a:ea typeface="+mn-ea"/>
              </a:endParaRPr>
            </a:p>
          </p:txBody>
        </p:sp>
        <p:sp>
          <p:nvSpPr>
            <p:cNvPr id="4" name="角丸四角形 8"/>
            <p:cNvSpPr>
              <a:spLocks noChangeArrowheads="1"/>
            </p:cNvSpPr>
            <p:nvPr/>
          </p:nvSpPr>
          <p:spPr bwMode="auto">
            <a:xfrm>
              <a:off x="85723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5" name="角丸四角形 8"/>
            <p:cNvSpPr>
              <a:spLocks noChangeArrowheads="1"/>
            </p:cNvSpPr>
            <p:nvPr/>
          </p:nvSpPr>
          <p:spPr bwMode="auto">
            <a:xfrm>
              <a:off x="192880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6" name="角丸四角形 5"/>
            <p:cNvSpPr>
              <a:spLocks noChangeArrowheads="1"/>
            </p:cNvSpPr>
            <p:nvPr/>
          </p:nvSpPr>
          <p:spPr bwMode="auto">
            <a:xfrm>
              <a:off x="300037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入金</a:t>
              </a:r>
            </a:p>
          </p:txBody>
        </p:sp>
        <p:sp>
          <p:nvSpPr>
            <p:cNvPr id="7" name="角丸四角形 8"/>
            <p:cNvSpPr>
              <a:spLocks noChangeArrowheads="1"/>
            </p:cNvSpPr>
            <p:nvPr/>
          </p:nvSpPr>
          <p:spPr bwMode="auto">
            <a:xfrm>
              <a:off x="407194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出荷</a:t>
              </a:r>
            </a:p>
          </p:txBody>
        </p:sp>
        <p:cxnSp>
          <p:nvCxnSpPr>
            <p:cNvPr id="8" name="直線矢印コネクタ 11"/>
            <p:cNvCxnSpPr>
              <a:cxnSpLocks noChangeShapeType="1"/>
            </p:cNvCxnSpPr>
            <p:nvPr/>
          </p:nvCxnSpPr>
          <p:spPr bwMode="auto">
            <a:xfrm>
              <a:off x="1643072" y="3722684"/>
              <a:ext cx="285750" cy="1588"/>
            </a:xfrm>
            <a:prstGeom prst="straightConnector1">
              <a:avLst/>
            </a:prstGeom>
            <a:noFill/>
            <a:ln w="38100" algn="ctr">
              <a:solidFill>
                <a:srgbClr val="4168A7"/>
              </a:solidFill>
              <a:round/>
              <a:headEnd/>
              <a:tailEnd type="arrow" w="med" len="med"/>
            </a:ln>
          </p:spPr>
        </p:cxnSp>
        <p:cxnSp>
          <p:nvCxnSpPr>
            <p:cNvPr id="9" name="直線矢印コネクタ 12"/>
            <p:cNvCxnSpPr>
              <a:cxnSpLocks noChangeShapeType="1"/>
            </p:cNvCxnSpPr>
            <p:nvPr/>
          </p:nvCxnSpPr>
          <p:spPr bwMode="auto">
            <a:xfrm>
              <a:off x="2714635" y="3722684"/>
              <a:ext cx="285750" cy="1588"/>
            </a:xfrm>
            <a:prstGeom prst="straightConnector1">
              <a:avLst/>
            </a:prstGeom>
            <a:noFill/>
            <a:ln w="38100" algn="ctr">
              <a:solidFill>
                <a:srgbClr val="4168A7"/>
              </a:solidFill>
              <a:round/>
              <a:headEnd/>
              <a:tailEnd type="arrow" w="med" len="med"/>
            </a:ln>
          </p:spPr>
        </p:cxnSp>
        <p:cxnSp>
          <p:nvCxnSpPr>
            <p:cNvPr id="10" name="直線矢印コネクタ 13"/>
            <p:cNvCxnSpPr>
              <a:cxnSpLocks noChangeShapeType="1"/>
            </p:cNvCxnSpPr>
            <p:nvPr/>
          </p:nvCxnSpPr>
          <p:spPr bwMode="auto">
            <a:xfrm>
              <a:off x="3786197" y="3722684"/>
              <a:ext cx="285750" cy="1588"/>
            </a:xfrm>
            <a:prstGeom prst="straightConnector1">
              <a:avLst/>
            </a:prstGeom>
            <a:noFill/>
            <a:ln w="38100" algn="ctr">
              <a:solidFill>
                <a:srgbClr val="4168A7"/>
              </a:solidFill>
              <a:round/>
              <a:headEnd/>
              <a:tailEnd type="arrow" w="med" len="med"/>
            </a:ln>
          </p:spPr>
        </p:cxnSp>
      </p:grpSp>
      <p:grpSp>
        <p:nvGrpSpPr>
          <p:cNvPr id="33" name="グループ化 32"/>
          <p:cNvGrpSpPr/>
          <p:nvPr/>
        </p:nvGrpSpPr>
        <p:grpSpPr>
          <a:xfrm>
            <a:off x="642921" y="1531432"/>
            <a:ext cx="4429156" cy="1584824"/>
            <a:chOff x="642921" y="1412128"/>
            <a:chExt cx="4429156" cy="1584824"/>
          </a:xfrm>
        </p:grpSpPr>
        <p:sp>
          <p:nvSpPr>
            <p:cNvPr id="11" name="角丸四角形 8"/>
            <p:cNvSpPr>
              <a:spLocks noChangeArrowheads="1"/>
            </p:cNvSpPr>
            <p:nvPr/>
          </p:nvSpPr>
          <p:spPr bwMode="auto">
            <a:xfrm>
              <a:off x="85723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2" name="角丸四角形 8"/>
            <p:cNvSpPr>
              <a:spLocks noChangeArrowheads="1"/>
            </p:cNvSpPr>
            <p:nvPr/>
          </p:nvSpPr>
          <p:spPr bwMode="auto">
            <a:xfrm>
              <a:off x="192880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3" name="角丸四角形 12"/>
            <p:cNvSpPr>
              <a:spLocks noChangeArrowheads="1"/>
            </p:cNvSpPr>
            <p:nvPr/>
          </p:nvSpPr>
          <p:spPr bwMode="auto">
            <a:xfrm>
              <a:off x="300037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4" name="角丸四角形 8"/>
            <p:cNvSpPr>
              <a:spLocks noChangeArrowheads="1"/>
            </p:cNvSpPr>
            <p:nvPr/>
          </p:nvSpPr>
          <p:spPr bwMode="auto">
            <a:xfrm>
              <a:off x="407194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15" name="直線矢印コネクタ 11"/>
            <p:cNvCxnSpPr>
              <a:cxnSpLocks noChangeShapeType="1"/>
            </p:cNvCxnSpPr>
            <p:nvPr/>
          </p:nvCxnSpPr>
          <p:spPr bwMode="auto">
            <a:xfrm>
              <a:off x="1643072" y="2163141"/>
              <a:ext cx="285750" cy="1588"/>
            </a:xfrm>
            <a:prstGeom prst="straightConnector1">
              <a:avLst/>
            </a:prstGeom>
            <a:noFill/>
            <a:ln w="38100" algn="ctr">
              <a:solidFill>
                <a:srgbClr val="FFC000"/>
              </a:solidFill>
              <a:round/>
              <a:headEnd/>
              <a:tailEnd type="arrow" w="med" len="med"/>
            </a:ln>
          </p:spPr>
        </p:cxnSp>
        <p:cxnSp>
          <p:nvCxnSpPr>
            <p:cNvPr id="16" name="直線矢印コネクタ 12"/>
            <p:cNvCxnSpPr>
              <a:cxnSpLocks noChangeShapeType="1"/>
            </p:cNvCxnSpPr>
            <p:nvPr/>
          </p:nvCxnSpPr>
          <p:spPr bwMode="auto">
            <a:xfrm>
              <a:off x="2714635" y="2163141"/>
              <a:ext cx="285750" cy="1588"/>
            </a:xfrm>
            <a:prstGeom prst="straightConnector1">
              <a:avLst/>
            </a:prstGeom>
            <a:noFill/>
            <a:ln w="38100" algn="ctr">
              <a:solidFill>
                <a:srgbClr val="FFC000"/>
              </a:solidFill>
              <a:round/>
              <a:headEnd/>
              <a:tailEnd type="arrow" w="med" len="med"/>
            </a:ln>
          </p:spPr>
        </p:cxnSp>
        <p:cxnSp>
          <p:nvCxnSpPr>
            <p:cNvPr id="17" name="直線矢印コネクタ 13"/>
            <p:cNvCxnSpPr>
              <a:cxnSpLocks noChangeShapeType="1"/>
            </p:cNvCxnSpPr>
            <p:nvPr/>
          </p:nvCxnSpPr>
          <p:spPr bwMode="auto">
            <a:xfrm>
              <a:off x="3786197" y="2163141"/>
              <a:ext cx="285750" cy="1588"/>
            </a:xfrm>
            <a:prstGeom prst="straightConnector1">
              <a:avLst/>
            </a:prstGeom>
            <a:noFill/>
            <a:ln w="38100" algn="ctr">
              <a:solidFill>
                <a:srgbClr val="FFC000"/>
              </a:solidFill>
              <a:round/>
              <a:headEnd/>
              <a:tailEnd type="arrow" w="med" len="med"/>
            </a:ln>
          </p:spPr>
        </p:cxnSp>
        <p:sp>
          <p:nvSpPr>
            <p:cNvPr id="18" name="角丸四角形 8"/>
            <p:cNvSpPr>
              <a:spLocks noChangeArrowheads="1"/>
            </p:cNvSpPr>
            <p:nvPr/>
          </p:nvSpPr>
          <p:spPr bwMode="auto">
            <a:xfrm>
              <a:off x="857254" y="1412128"/>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20" name="直線矢印コネクタ 11"/>
            <p:cNvCxnSpPr>
              <a:cxnSpLocks noChangeShapeType="1"/>
            </p:cNvCxnSpPr>
            <p:nvPr/>
          </p:nvCxnSpPr>
          <p:spPr bwMode="auto">
            <a:xfrm>
              <a:off x="1250163" y="1772168"/>
              <a:ext cx="0" cy="237902"/>
            </a:xfrm>
            <a:prstGeom prst="straightConnector1">
              <a:avLst/>
            </a:prstGeom>
            <a:noFill/>
            <a:ln w="38100" algn="ctr">
              <a:solidFill>
                <a:srgbClr val="FFC000"/>
              </a:solidFill>
              <a:round/>
              <a:headEnd/>
              <a:tailEnd type="arrow" w="med" len="med"/>
            </a:ln>
          </p:spPr>
        </p:cxnSp>
        <p:cxnSp>
          <p:nvCxnSpPr>
            <p:cNvPr id="24" name="カギ線コネクタ 23"/>
            <p:cNvCxnSpPr>
              <a:stCxn id="12" idx="0"/>
              <a:endCxn id="14" idx="0"/>
            </p:cNvCxnSpPr>
            <p:nvPr/>
          </p:nvCxnSpPr>
          <p:spPr bwMode="auto">
            <a:xfrm rot="5400000" flipH="1" flipV="1">
              <a:off x="3393284" y="913771"/>
              <a:ext cx="12700" cy="2143140"/>
            </a:xfrm>
            <a:prstGeom prst="bentConnector3">
              <a:avLst>
                <a:gd name="adj1" fmla="val 1800000"/>
              </a:avLst>
            </a:prstGeom>
            <a:solidFill>
              <a:schemeClr val="bg1"/>
            </a:solidFill>
            <a:ln w="38100" cap="flat" cmpd="sng" algn="ctr">
              <a:solidFill>
                <a:srgbClr val="FFC000"/>
              </a:solidFill>
              <a:prstDash val="solid"/>
              <a:round/>
              <a:headEnd type="none" w="med" len="med"/>
              <a:tailEnd type="arrow"/>
            </a:ln>
            <a:effectLst/>
          </p:spPr>
        </p:cxnSp>
        <p:cxnSp>
          <p:nvCxnSpPr>
            <p:cNvPr id="30" name="直線コネクタ 29"/>
            <p:cNvCxnSpPr/>
            <p:nvPr/>
          </p:nvCxnSpPr>
          <p:spPr bwMode="auto">
            <a:xfrm flipH="1">
              <a:off x="642921" y="2342530"/>
              <a:ext cx="1285884"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cxnSp>
          <p:nvCxnSpPr>
            <p:cNvPr id="32" name="直線コネクタ 31"/>
            <p:cNvCxnSpPr/>
            <p:nvPr/>
          </p:nvCxnSpPr>
          <p:spPr bwMode="auto">
            <a:xfrm>
              <a:off x="2714635" y="2342530"/>
              <a:ext cx="2357442"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grpSp>
      <p:grpSp>
        <p:nvGrpSpPr>
          <p:cNvPr id="45" name="グループ化 44"/>
          <p:cNvGrpSpPr/>
          <p:nvPr/>
        </p:nvGrpSpPr>
        <p:grpSpPr>
          <a:xfrm>
            <a:off x="857235" y="3902073"/>
            <a:ext cx="4000528" cy="1731612"/>
            <a:chOff x="857235" y="3782769"/>
            <a:chExt cx="4000528" cy="1731612"/>
          </a:xfrm>
        </p:grpSpPr>
        <p:sp>
          <p:nvSpPr>
            <p:cNvPr id="34" name="角丸四角形 8"/>
            <p:cNvSpPr>
              <a:spLocks noChangeArrowheads="1"/>
            </p:cNvSpPr>
            <p:nvPr/>
          </p:nvSpPr>
          <p:spPr bwMode="auto">
            <a:xfrm>
              <a:off x="85723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5" name="角丸四角形 8"/>
            <p:cNvSpPr>
              <a:spLocks noChangeArrowheads="1"/>
            </p:cNvSpPr>
            <p:nvPr/>
          </p:nvSpPr>
          <p:spPr bwMode="auto">
            <a:xfrm>
              <a:off x="192880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6" name="角丸四角形 35"/>
            <p:cNvSpPr>
              <a:spLocks noChangeArrowheads="1"/>
            </p:cNvSpPr>
            <p:nvPr/>
          </p:nvSpPr>
          <p:spPr bwMode="auto">
            <a:xfrm>
              <a:off x="300037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7" name="角丸四角形 8"/>
            <p:cNvSpPr>
              <a:spLocks noChangeArrowheads="1"/>
            </p:cNvSpPr>
            <p:nvPr/>
          </p:nvSpPr>
          <p:spPr bwMode="auto">
            <a:xfrm>
              <a:off x="407194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cxnSp>
          <p:nvCxnSpPr>
            <p:cNvPr id="38" name="直線矢印コネクタ 11"/>
            <p:cNvCxnSpPr>
              <a:cxnSpLocks noChangeShapeType="1"/>
            </p:cNvCxnSpPr>
            <p:nvPr/>
          </p:nvCxnSpPr>
          <p:spPr bwMode="auto">
            <a:xfrm>
              <a:off x="1643072" y="5334992"/>
              <a:ext cx="285750" cy="1588"/>
            </a:xfrm>
            <a:prstGeom prst="straightConnector1">
              <a:avLst/>
            </a:prstGeom>
            <a:noFill/>
            <a:ln w="38100" algn="ctr">
              <a:solidFill>
                <a:srgbClr val="4168A7"/>
              </a:solidFill>
              <a:round/>
              <a:headEnd/>
              <a:tailEnd type="arrow" w="med" len="med"/>
            </a:ln>
          </p:spPr>
        </p:cxnSp>
        <p:cxnSp>
          <p:nvCxnSpPr>
            <p:cNvPr id="39" name="直線矢印コネクタ 12"/>
            <p:cNvCxnSpPr>
              <a:cxnSpLocks noChangeShapeType="1"/>
            </p:cNvCxnSpPr>
            <p:nvPr/>
          </p:nvCxnSpPr>
          <p:spPr bwMode="auto">
            <a:xfrm>
              <a:off x="2714635" y="5334992"/>
              <a:ext cx="285750" cy="1588"/>
            </a:xfrm>
            <a:prstGeom prst="straightConnector1">
              <a:avLst/>
            </a:prstGeom>
            <a:noFill/>
            <a:ln w="38100" algn="ctr">
              <a:solidFill>
                <a:srgbClr val="4168A7"/>
              </a:solidFill>
              <a:round/>
              <a:headEnd/>
              <a:tailEnd type="arrow" w="med" len="med"/>
            </a:ln>
          </p:spPr>
        </p:cxnSp>
        <p:cxnSp>
          <p:nvCxnSpPr>
            <p:cNvPr id="40" name="直線矢印コネクタ 13"/>
            <p:cNvCxnSpPr>
              <a:cxnSpLocks noChangeShapeType="1"/>
            </p:cNvCxnSpPr>
            <p:nvPr/>
          </p:nvCxnSpPr>
          <p:spPr bwMode="auto">
            <a:xfrm>
              <a:off x="3786197" y="5334992"/>
              <a:ext cx="285750" cy="1588"/>
            </a:xfrm>
            <a:prstGeom prst="straightConnector1">
              <a:avLst/>
            </a:prstGeom>
            <a:noFill/>
            <a:ln w="38100" algn="ctr">
              <a:solidFill>
                <a:srgbClr val="4168A7"/>
              </a:solidFill>
              <a:round/>
              <a:headEnd/>
              <a:tailEnd type="arrow" w="med" len="med"/>
            </a:ln>
          </p:spPr>
        </p:cxnSp>
        <p:cxnSp>
          <p:nvCxnSpPr>
            <p:cNvPr id="42" name="直線コネクタ 41"/>
            <p:cNvCxnSpPr/>
            <p:nvPr/>
          </p:nvCxnSpPr>
          <p:spPr bwMode="auto">
            <a:xfrm flipH="1">
              <a:off x="857254" y="3782769"/>
              <a:ext cx="1071551"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cxnSp>
          <p:nvCxnSpPr>
            <p:cNvPr id="44" name="直線コネクタ 43"/>
            <p:cNvCxnSpPr/>
            <p:nvPr/>
          </p:nvCxnSpPr>
          <p:spPr bwMode="auto">
            <a:xfrm>
              <a:off x="2714635" y="3782769"/>
              <a:ext cx="2143128"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grpSp>
      <p:sp>
        <p:nvSpPr>
          <p:cNvPr id="46" name="正方形/長方形 45"/>
          <p:cNvSpPr/>
          <p:nvPr/>
        </p:nvSpPr>
        <p:spPr bwMode="auto">
          <a:xfrm>
            <a:off x="5652120" y="1415951"/>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ひとまとまりの目的が定義できる</a:t>
            </a:r>
          </a:p>
        </p:txBody>
      </p:sp>
      <p:sp>
        <p:nvSpPr>
          <p:cNvPr id="47" name="正方形/長方形 46"/>
          <p:cNvSpPr/>
          <p:nvPr/>
        </p:nvSpPr>
        <p:spPr bwMode="auto">
          <a:xfrm>
            <a:off x="5652120" y="1992015"/>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入力と出力がある</a:t>
            </a:r>
          </a:p>
        </p:txBody>
      </p:sp>
      <p:sp>
        <p:nvSpPr>
          <p:cNvPr id="48" name="正方形/長方形 47"/>
          <p:cNvSpPr/>
          <p:nvPr/>
        </p:nvSpPr>
        <p:spPr bwMode="auto">
          <a:xfrm>
            <a:off x="5655809" y="2568079"/>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何度でも繰り返せる</a:t>
            </a:r>
          </a:p>
        </p:txBody>
      </p:sp>
      <p:sp>
        <p:nvSpPr>
          <p:cNvPr id="49" name="正方形/長方形 48"/>
          <p:cNvSpPr/>
          <p:nvPr/>
        </p:nvSpPr>
        <p:spPr bwMode="auto">
          <a:xfrm>
            <a:off x="5655809" y="3144143"/>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効果</a:t>
            </a:r>
            <a:r>
              <a:rPr kumimoji="0" lang="ja-JP" altLang="en-US" sz="1400" dirty="0" smtClean="0">
                <a:solidFill>
                  <a:schemeClr val="bg1"/>
                </a:solidFill>
                <a:latin typeface="+mn-lt"/>
                <a:ea typeface="+mn-ea"/>
              </a:rPr>
              <a:t>が</a:t>
            </a:r>
            <a:r>
              <a:rPr kumimoji="0" lang="ja-JP" altLang="en-US" sz="1400" dirty="0">
                <a:solidFill>
                  <a:schemeClr val="bg1"/>
                </a:solidFill>
                <a:latin typeface="+mn-lt"/>
                <a:ea typeface="+mn-ea"/>
              </a:rPr>
              <a:t>測定できる</a:t>
            </a:r>
            <a:endParaRPr kumimoji="0" lang="ja-JP" altLang="en-US" sz="1400" b="0" i="0" u="none" strike="noStrike" cap="none" normalizeH="0" dirty="0" smtClean="0">
              <a:ln>
                <a:noFill/>
              </a:ln>
              <a:solidFill>
                <a:schemeClr val="bg1"/>
              </a:solidFill>
              <a:effectLst/>
              <a:latin typeface="+mn-lt"/>
              <a:ea typeface="+mn-ea"/>
            </a:endParaRPr>
          </a:p>
        </p:txBody>
      </p:sp>
      <p:sp>
        <p:nvSpPr>
          <p:cNvPr id="50" name="正方形/長方形 49"/>
          <p:cNvSpPr/>
          <p:nvPr/>
        </p:nvSpPr>
        <p:spPr bwMode="auto">
          <a:xfrm>
            <a:off x="5655809" y="3720207"/>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階層化されている</a:t>
            </a:r>
          </a:p>
        </p:txBody>
      </p:sp>
      <p:sp>
        <p:nvSpPr>
          <p:cNvPr id="51" name="正方形/長方形 50"/>
          <p:cNvSpPr/>
          <p:nvPr/>
        </p:nvSpPr>
        <p:spPr bwMode="auto">
          <a:xfrm>
            <a:off x="5652120" y="4296271"/>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業務</a:t>
            </a:r>
            <a:r>
              <a:rPr kumimoji="0" lang="ja-JP" altLang="en-US" sz="1400" dirty="0" smtClean="0">
                <a:solidFill>
                  <a:schemeClr val="bg1"/>
                </a:solidFill>
                <a:latin typeface="+mn-lt"/>
                <a:ea typeface="+mn-ea"/>
              </a:rPr>
              <a:t>の流れ、繋がりを可視化</a:t>
            </a:r>
            <a:endParaRPr kumimoji="0" lang="en-US" altLang="ja-JP" sz="1400" b="0" i="0" u="none" strike="noStrike" cap="none" normalizeH="0" dirty="0" smtClean="0">
              <a:ln>
                <a:noFill/>
              </a:ln>
              <a:solidFill>
                <a:schemeClr val="bg1"/>
              </a:solidFill>
              <a:effectLst/>
              <a:latin typeface="+mn-lt"/>
              <a:ea typeface="+mn-ea"/>
            </a:endParaRPr>
          </a:p>
        </p:txBody>
      </p:sp>
      <p:sp>
        <p:nvSpPr>
          <p:cNvPr id="52" name="正方形/長方形 51"/>
          <p:cNvSpPr/>
          <p:nvPr/>
        </p:nvSpPr>
        <p:spPr bwMode="auto">
          <a:xfrm>
            <a:off x="5652120" y="4872335"/>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変化への柔軟な対応</a:t>
            </a:r>
          </a:p>
        </p:txBody>
      </p:sp>
      <p:sp>
        <p:nvSpPr>
          <p:cNvPr id="53" name="正方形/長方形 52"/>
          <p:cNvSpPr/>
          <p:nvPr/>
        </p:nvSpPr>
        <p:spPr bwMode="auto">
          <a:xfrm>
            <a:off x="5652120" y="5448399"/>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b="0" i="0" u="none" strike="noStrike" cap="none" normalizeH="0" dirty="0" smtClean="0">
                <a:ln>
                  <a:noFill/>
                </a:ln>
                <a:solidFill>
                  <a:schemeClr val="bg1"/>
                </a:solidFill>
                <a:effectLst/>
                <a:latin typeface="+mn-lt"/>
                <a:ea typeface="+mn-ea"/>
              </a:rPr>
              <a:t>IT</a:t>
            </a:r>
            <a:r>
              <a:rPr kumimoji="0" lang="ja-JP" altLang="en-US" sz="1400" b="0" i="0" u="none" strike="noStrike" cap="none" normalizeH="0" dirty="0" smtClean="0">
                <a:ln>
                  <a:noFill/>
                </a:ln>
                <a:solidFill>
                  <a:schemeClr val="bg1"/>
                </a:solidFill>
                <a:effectLst/>
                <a:latin typeface="+mn-lt"/>
                <a:ea typeface="+mn-ea"/>
              </a:rPr>
              <a:t>との連動 </a:t>
            </a:r>
            <a:r>
              <a:rPr kumimoji="0" lang="en-US" altLang="ja-JP" sz="1400" b="0" i="0" u="none" strike="noStrike" cap="none" normalizeH="0" dirty="0" smtClean="0">
                <a:ln>
                  <a:noFill/>
                </a:ln>
                <a:solidFill>
                  <a:schemeClr val="bg1"/>
                </a:solidFill>
                <a:effectLst/>
                <a:latin typeface="+mn-lt"/>
                <a:ea typeface="+mn-ea"/>
              </a:rPr>
              <a:t>(SOA)</a:t>
            </a:r>
            <a:endParaRPr kumimoji="0" lang="ja-JP" altLang="en-US" sz="14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20783189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fade">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additive="base">
                                        <p:cTn id="22" dur="500" fill="hold"/>
                                        <p:tgtEl>
                                          <p:spTgt spid="46"/>
                                        </p:tgtEl>
                                        <p:attrNameLst>
                                          <p:attrName>ppt_x</p:attrName>
                                        </p:attrNameLst>
                                      </p:cBhvr>
                                      <p:tavLst>
                                        <p:tav tm="0">
                                          <p:val>
                                            <p:strVal val="1+#ppt_w/2"/>
                                          </p:val>
                                        </p:tav>
                                        <p:tav tm="100000">
                                          <p:val>
                                            <p:strVal val="#ppt_x"/>
                                          </p:val>
                                        </p:tav>
                                      </p:tavLst>
                                    </p:anim>
                                    <p:anim calcmode="lin" valueType="num">
                                      <p:cBhvr additive="base">
                                        <p:cTn id="23" dur="500" fill="hold"/>
                                        <p:tgtEl>
                                          <p:spTgt spid="46"/>
                                        </p:tgtEl>
                                        <p:attrNameLst>
                                          <p:attrName>ppt_y</p:attrName>
                                        </p:attrNameLst>
                                      </p:cBhvr>
                                      <p:tavLst>
                                        <p:tav tm="0">
                                          <p:val>
                                            <p:strVal val="#ppt_y"/>
                                          </p:val>
                                        </p:tav>
                                        <p:tav tm="100000">
                                          <p:val>
                                            <p:strVal val="#ppt_y"/>
                                          </p:val>
                                        </p:tav>
                                      </p:tavLst>
                                    </p:anim>
                                  </p:childTnLst>
                                </p:cTn>
                              </p:par>
                              <p:par>
                                <p:cTn id="24" presetID="2" presetClass="entr" presetSubtype="2" fill="hold" grpId="0" nodeType="with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additive="base">
                                        <p:cTn id="26" dur="500" fill="hold"/>
                                        <p:tgtEl>
                                          <p:spTgt spid="47"/>
                                        </p:tgtEl>
                                        <p:attrNameLst>
                                          <p:attrName>ppt_x</p:attrName>
                                        </p:attrNameLst>
                                      </p:cBhvr>
                                      <p:tavLst>
                                        <p:tav tm="0">
                                          <p:val>
                                            <p:strVal val="1+#ppt_w/2"/>
                                          </p:val>
                                        </p:tav>
                                        <p:tav tm="100000">
                                          <p:val>
                                            <p:strVal val="#ppt_x"/>
                                          </p:val>
                                        </p:tav>
                                      </p:tavLst>
                                    </p:anim>
                                    <p:anim calcmode="lin" valueType="num">
                                      <p:cBhvr additive="base">
                                        <p:cTn id="27" dur="500" fill="hold"/>
                                        <p:tgtEl>
                                          <p:spTgt spid="47"/>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anim calcmode="lin" valueType="num">
                                      <p:cBhvr additive="base">
                                        <p:cTn id="30" dur="500" fill="hold"/>
                                        <p:tgtEl>
                                          <p:spTgt spid="48"/>
                                        </p:tgtEl>
                                        <p:attrNameLst>
                                          <p:attrName>ppt_x</p:attrName>
                                        </p:attrNameLst>
                                      </p:cBhvr>
                                      <p:tavLst>
                                        <p:tav tm="0">
                                          <p:val>
                                            <p:strVal val="1+#ppt_w/2"/>
                                          </p:val>
                                        </p:tav>
                                        <p:tav tm="100000">
                                          <p:val>
                                            <p:strVal val="#ppt_x"/>
                                          </p:val>
                                        </p:tav>
                                      </p:tavLst>
                                    </p:anim>
                                    <p:anim calcmode="lin" valueType="num">
                                      <p:cBhvr additive="base">
                                        <p:cTn id="31" dur="500" fill="hold"/>
                                        <p:tgtEl>
                                          <p:spTgt spid="4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additive="base">
                                        <p:cTn id="34" dur="500" fill="hold"/>
                                        <p:tgtEl>
                                          <p:spTgt spid="49"/>
                                        </p:tgtEl>
                                        <p:attrNameLst>
                                          <p:attrName>ppt_x</p:attrName>
                                        </p:attrNameLst>
                                      </p:cBhvr>
                                      <p:tavLst>
                                        <p:tav tm="0">
                                          <p:val>
                                            <p:strVal val="1+#ppt_w/2"/>
                                          </p:val>
                                        </p:tav>
                                        <p:tav tm="100000">
                                          <p:val>
                                            <p:strVal val="#ppt_x"/>
                                          </p:val>
                                        </p:tav>
                                      </p:tavLst>
                                    </p:anim>
                                    <p:anim calcmode="lin" valueType="num">
                                      <p:cBhvr additive="base">
                                        <p:cTn id="35" dur="500" fill="hold"/>
                                        <p:tgtEl>
                                          <p:spTgt spid="49"/>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additive="base">
                                        <p:cTn id="38" dur="500" fill="hold"/>
                                        <p:tgtEl>
                                          <p:spTgt spid="50"/>
                                        </p:tgtEl>
                                        <p:attrNameLst>
                                          <p:attrName>ppt_x</p:attrName>
                                        </p:attrNameLst>
                                      </p:cBhvr>
                                      <p:tavLst>
                                        <p:tav tm="0">
                                          <p:val>
                                            <p:strVal val="1+#ppt_w/2"/>
                                          </p:val>
                                        </p:tav>
                                        <p:tav tm="100000">
                                          <p:val>
                                            <p:strVal val="#ppt_x"/>
                                          </p:val>
                                        </p:tav>
                                      </p:tavLst>
                                    </p:anim>
                                    <p:anim calcmode="lin" valueType="num">
                                      <p:cBhvr additive="base">
                                        <p:cTn id="39"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51"/>
                                        </p:tgtEl>
                                        <p:attrNameLst>
                                          <p:attrName>style.visibility</p:attrName>
                                        </p:attrNameLst>
                                      </p:cBhvr>
                                      <p:to>
                                        <p:strVal val="visible"/>
                                      </p:to>
                                    </p:set>
                                    <p:anim calcmode="lin" valueType="num">
                                      <p:cBhvr additive="base">
                                        <p:cTn id="44" dur="500" fill="hold"/>
                                        <p:tgtEl>
                                          <p:spTgt spid="51"/>
                                        </p:tgtEl>
                                        <p:attrNameLst>
                                          <p:attrName>ppt_x</p:attrName>
                                        </p:attrNameLst>
                                      </p:cBhvr>
                                      <p:tavLst>
                                        <p:tav tm="0">
                                          <p:val>
                                            <p:strVal val="1+#ppt_w/2"/>
                                          </p:val>
                                        </p:tav>
                                        <p:tav tm="100000">
                                          <p:val>
                                            <p:strVal val="#ppt_x"/>
                                          </p:val>
                                        </p:tav>
                                      </p:tavLst>
                                    </p:anim>
                                    <p:anim calcmode="lin" valueType="num">
                                      <p:cBhvr additive="base">
                                        <p:cTn id="45" dur="500" fill="hold"/>
                                        <p:tgtEl>
                                          <p:spTgt spid="51"/>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52"/>
                                        </p:tgtEl>
                                        <p:attrNameLst>
                                          <p:attrName>style.visibility</p:attrName>
                                        </p:attrNameLst>
                                      </p:cBhvr>
                                      <p:to>
                                        <p:strVal val="visible"/>
                                      </p:to>
                                    </p:set>
                                    <p:anim calcmode="lin" valueType="num">
                                      <p:cBhvr additive="base">
                                        <p:cTn id="48" dur="500" fill="hold"/>
                                        <p:tgtEl>
                                          <p:spTgt spid="52"/>
                                        </p:tgtEl>
                                        <p:attrNameLst>
                                          <p:attrName>ppt_x</p:attrName>
                                        </p:attrNameLst>
                                      </p:cBhvr>
                                      <p:tavLst>
                                        <p:tav tm="0">
                                          <p:val>
                                            <p:strVal val="1+#ppt_w/2"/>
                                          </p:val>
                                        </p:tav>
                                        <p:tav tm="100000">
                                          <p:val>
                                            <p:strVal val="#ppt_x"/>
                                          </p:val>
                                        </p:tav>
                                      </p:tavLst>
                                    </p:anim>
                                    <p:anim calcmode="lin" valueType="num">
                                      <p:cBhvr additive="base">
                                        <p:cTn id="49" dur="500" fill="hold"/>
                                        <p:tgtEl>
                                          <p:spTgt spid="52"/>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additive="base">
                                        <p:cTn id="52" dur="500" fill="hold"/>
                                        <p:tgtEl>
                                          <p:spTgt spid="53"/>
                                        </p:tgtEl>
                                        <p:attrNameLst>
                                          <p:attrName>ppt_x</p:attrName>
                                        </p:attrNameLst>
                                      </p:cBhvr>
                                      <p:tavLst>
                                        <p:tav tm="0">
                                          <p:val>
                                            <p:strVal val="1+#ppt_w/2"/>
                                          </p:val>
                                        </p:tav>
                                        <p:tav tm="100000">
                                          <p:val>
                                            <p:strVal val="#ppt_x"/>
                                          </p:val>
                                        </p:tav>
                                      </p:tavLst>
                                    </p:anim>
                                    <p:anim calcmode="lin" valueType="num">
                                      <p:cBhvr additive="base">
                                        <p:cTn id="53" dur="5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通常の業務改革と</a:t>
            </a:r>
            <a:r>
              <a:rPr kumimoji="1" lang="en-US" altLang="ja-JP" dirty="0" smtClean="0"/>
              <a:t>BPR</a:t>
            </a:r>
            <a:endParaRPr kumimoji="1" lang="ja-JP"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24744"/>
            <a:ext cx="8073688"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4355976" y="6205954"/>
            <a:ext cx="4583306" cy="369332"/>
          </a:xfrm>
          <a:prstGeom prst="rect">
            <a:avLst/>
          </a:prstGeom>
        </p:spPr>
        <p:txBody>
          <a:bodyPr wrap="none">
            <a:spAutoFit/>
          </a:bodyPr>
          <a:lstStyle/>
          <a:p>
            <a:r>
              <a:rPr lang="en-US" altLang="ja-JP" dirty="0"/>
              <a:t>http://jpn.nec.com/soa/soa_column4-1.html</a:t>
            </a:r>
            <a:endParaRPr lang="ja-JP" altLang="en-US" dirty="0"/>
          </a:p>
        </p:txBody>
      </p:sp>
    </p:spTree>
    <p:extLst>
      <p:ext uri="{BB962C8B-B14F-4D97-AF65-F5344CB8AC3E}">
        <p14:creationId xmlns:p14="http://schemas.microsoft.com/office/powerpoint/2010/main" val="19954398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ビジネスプロセスの継続的な見直し</a:t>
            </a:r>
            <a:endParaRPr lang="ja-JP" altLang="en-US" dirty="0"/>
          </a:p>
        </p:txBody>
      </p:sp>
      <p:grpSp>
        <p:nvGrpSpPr>
          <p:cNvPr id="3" name="グループ化 2"/>
          <p:cNvGrpSpPr/>
          <p:nvPr/>
        </p:nvGrpSpPr>
        <p:grpSpPr>
          <a:xfrm>
            <a:off x="304800" y="1066800"/>
            <a:ext cx="6553200" cy="1828800"/>
            <a:chOff x="304800" y="1066800"/>
            <a:chExt cx="6553200" cy="1828800"/>
          </a:xfrm>
        </p:grpSpPr>
        <p:sp>
          <p:nvSpPr>
            <p:cNvPr id="84" name="角丸四角形 83"/>
            <p:cNvSpPr/>
            <p:nvPr/>
          </p:nvSpPr>
          <p:spPr bwMode="auto">
            <a:xfrm>
              <a:off x="304800" y="1066800"/>
              <a:ext cx="6553200" cy="1828800"/>
            </a:xfrm>
            <a:prstGeom prst="roundRect">
              <a:avLst>
                <a:gd name="adj" fmla="val 0"/>
              </a:avLst>
            </a:prstGeom>
            <a:solidFill>
              <a:srgbClr val="CCFFFF"/>
            </a:solidFill>
            <a:ln w="3810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sp>
          <p:nvSpPr>
            <p:cNvPr id="5" name="角丸四角形 4"/>
            <p:cNvSpPr/>
            <p:nvPr/>
          </p:nvSpPr>
          <p:spPr bwMode="auto">
            <a:xfrm>
              <a:off x="1524000" y="1295400"/>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a:t>
              </a:r>
            </a:p>
          </p:txBody>
        </p:sp>
        <p:sp>
          <p:nvSpPr>
            <p:cNvPr id="49" name="角丸四角形 48"/>
            <p:cNvSpPr/>
            <p:nvPr/>
          </p:nvSpPr>
          <p:spPr bwMode="auto">
            <a:xfrm>
              <a:off x="5105400" y="1295400"/>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rPr>
                <a:t>構成チェック</a:t>
              </a:r>
            </a:p>
          </p:txBody>
        </p:sp>
        <p:sp>
          <p:nvSpPr>
            <p:cNvPr id="50" name="角丸四角形 49"/>
            <p:cNvSpPr/>
            <p:nvPr/>
          </p:nvSpPr>
          <p:spPr bwMode="auto">
            <a:xfrm>
              <a:off x="1524000" y="2209800"/>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受注処理</a:t>
              </a:r>
            </a:p>
          </p:txBody>
        </p:sp>
        <p:sp>
          <p:nvSpPr>
            <p:cNvPr id="51" name="角丸四角形 50"/>
            <p:cNvSpPr/>
            <p:nvPr/>
          </p:nvSpPr>
          <p:spPr bwMode="auto">
            <a:xfrm>
              <a:off x="5105400" y="2209800"/>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生産</a:t>
              </a:r>
            </a:p>
          </p:txBody>
        </p:sp>
        <p:cxnSp>
          <p:nvCxnSpPr>
            <p:cNvPr id="15" name="カギ線コネクタ 14"/>
            <p:cNvCxnSpPr>
              <a:stCxn id="49" idx="2"/>
              <a:endCxn id="50" idx="0"/>
            </p:cNvCxnSpPr>
            <p:nvPr/>
          </p:nvCxnSpPr>
          <p:spPr bwMode="auto">
            <a:xfrm rot="5400000">
              <a:off x="3810000" y="190500"/>
              <a:ext cx="457200" cy="3581400"/>
            </a:xfrm>
            <a:prstGeom prst="bentConnector3">
              <a:avLst>
                <a:gd name="adj1" fmla="val 50000"/>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25" name="直線矢印コネクタ 24"/>
            <p:cNvCxnSpPr>
              <a:stCxn id="5" idx="3"/>
              <a:endCxn id="49" idx="1"/>
            </p:cNvCxnSpPr>
            <p:nvPr/>
          </p:nvCxnSpPr>
          <p:spPr bwMode="auto">
            <a:xfrm>
              <a:off x="2971800" y="1524000"/>
              <a:ext cx="2133600" cy="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58" name="直線矢印コネクタ 57"/>
            <p:cNvCxnSpPr>
              <a:stCxn id="50" idx="3"/>
              <a:endCxn id="51" idx="1"/>
            </p:cNvCxnSpPr>
            <p:nvPr/>
          </p:nvCxnSpPr>
          <p:spPr bwMode="auto">
            <a:xfrm>
              <a:off x="2971800" y="2438400"/>
              <a:ext cx="2133600" cy="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sp>
          <p:nvSpPr>
            <p:cNvPr id="59" name="テキスト ボックス 58"/>
            <p:cNvSpPr txBox="1"/>
            <p:nvPr/>
          </p:nvSpPr>
          <p:spPr>
            <a:xfrm>
              <a:off x="3792379" y="1295400"/>
              <a:ext cx="492443"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①</a:t>
              </a:r>
              <a:endParaRPr kumimoji="1" lang="ja-JP" altLang="en-US" sz="2400" dirty="0">
                <a:solidFill>
                  <a:srgbClr val="C00000"/>
                </a:solidFill>
                <a:latin typeface="+mn-lt"/>
                <a:ea typeface="+mn-ea"/>
              </a:endParaRPr>
            </a:p>
          </p:txBody>
        </p:sp>
        <p:sp>
          <p:nvSpPr>
            <p:cNvPr id="81" name="テキスト ボックス 80"/>
            <p:cNvSpPr txBox="1"/>
            <p:nvPr/>
          </p:nvSpPr>
          <p:spPr>
            <a:xfrm>
              <a:off x="3792379" y="1772392"/>
              <a:ext cx="492443"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②</a:t>
              </a:r>
              <a:endParaRPr kumimoji="1" lang="ja-JP" altLang="en-US" sz="2400" dirty="0">
                <a:solidFill>
                  <a:srgbClr val="C00000"/>
                </a:solidFill>
                <a:latin typeface="+mn-lt"/>
                <a:ea typeface="+mn-ea"/>
              </a:endParaRPr>
            </a:p>
          </p:txBody>
        </p:sp>
        <p:sp>
          <p:nvSpPr>
            <p:cNvPr id="82" name="テキスト ボックス 81"/>
            <p:cNvSpPr txBox="1"/>
            <p:nvPr/>
          </p:nvSpPr>
          <p:spPr>
            <a:xfrm>
              <a:off x="3792378" y="2209800"/>
              <a:ext cx="492444"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③</a:t>
              </a:r>
              <a:endParaRPr kumimoji="1" lang="ja-JP" altLang="en-US" sz="2400" dirty="0">
                <a:solidFill>
                  <a:srgbClr val="C00000"/>
                </a:solidFill>
                <a:latin typeface="+mn-lt"/>
                <a:ea typeface="+mn-ea"/>
              </a:endParaRPr>
            </a:p>
          </p:txBody>
        </p:sp>
        <p:sp>
          <p:nvSpPr>
            <p:cNvPr id="86" name="角丸四角形 85"/>
            <p:cNvSpPr/>
            <p:nvPr/>
          </p:nvSpPr>
          <p:spPr bwMode="auto">
            <a:xfrm>
              <a:off x="304800" y="1066800"/>
              <a:ext cx="457200" cy="1828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100" b="0" i="0" u="none" strike="noStrike" cap="none" normalizeH="0" dirty="0" smtClean="0">
                  <a:ln>
                    <a:noFill/>
                  </a:ln>
                  <a:solidFill>
                    <a:schemeClr val="bg1"/>
                  </a:solidFill>
                  <a:effectLst/>
                </a:rPr>
                <a:t>「望ましい」業務プロセス</a:t>
              </a:r>
            </a:p>
          </p:txBody>
        </p:sp>
        <p:sp>
          <p:nvSpPr>
            <p:cNvPr id="95" name="メモ 94"/>
            <p:cNvSpPr/>
            <p:nvPr/>
          </p:nvSpPr>
          <p:spPr bwMode="auto">
            <a:xfrm>
              <a:off x="4462275" y="1295400"/>
              <a:ext cx="315439" cy="381000"/>
            </a:xfrm>
            <a:prstGeom prst="foldedCorner">
              <a:avLst/>
            </a:prstGeom>
            <a:ln w="3175">
              <a:solidFill>
                <a:schemeClr val="accent6">
                  <a:lumMod val="60000"/>
                  <a:lumOff val="40000"/>
                </a:schemeClr>
              </a:solidFill>
              <a:headEnd type="none" w="med" len="med"/>
              <a:tailEnd type="none" w="med" len="med"/>
            </a:ln>
            <a:effectLst/>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sp>
          <p:nvSpPr>
            <p:cNvPr id="97" name="メモ 96"/>
            <p:cNvSpPr/>
            <p:nvPr/>
          </p:nvSpPr>
          <p:spPr bwMode="auto">
            <a:xfrm>
              <a:off x="3129518" y="1812724"/>
              <a:ext cx="315439" cy="381000"/>
            </a:xfrm>
            <a:prstGeom prst="foldedCorner">
              <a:avLst/>
            </a:prstGeom>
            <a:ln w="3175">
              <a:solidFill>
                <a:schemeClr val="accent6">
                  <a:lumMod val="60000"/>
                  <a:lumOff val="40000"/>
                </a:schemeClr>
              </a:solidFill>
              <a:headEnd type="none" w="med" len="med"/>
              <a:tailEnd type="none" w="med" len="med"/>
            </a:ln>
            <a:effectLst/>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sp>
          <p:nvSpPr>
            <p:cNvPr id="98" name="メモ 97"/>
            <p:cNvSpPr/>
            <p:nvPr/>
          </p:nvSpPr>
          <p:spPr bwMode="auto">
            <a:xfrm>
              <a:off x="4462274" y="2250132"/>
              <a:ext cx="315439" cy="381000"/>
            </a:xfrm>
            <a:prstGeom prst="foldedCorner">
              <a:avLst/>
            </a:prstGeom>
            <a:ln w="3175">
              <a:solidFill>
                <a:schemeClr val="accent6">
                  <a:lumMod val="60000"/>
                  <a:lumOff val="40000"/>
                </a:schemeClr>
              </a:solidFill>
              <a:headEnd type="none" w="med" len="med"/>
              <a:tailEnd type="none" w="med" len="med"/>
            </a:ln>
            <a:effectLst/>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grpSp>
      <p:grpSp>
        <p:nvGrpSpPr>
          <p:cNvPr id="4" name="グループ化 3"/>
          <p:cNvGrpSpPr/>
          <p:nvPr/>
        </p:nvGrpSpPr>
        <p:grpSpPr>
          <a:xfrm>
            <a:off x="304800" y="3352799"/>
            <a:ext cx="6553200" cy="3124201"/>
            <a:chOff x="304800" y="3352799"/>
            <a:chExt cx="6553200" cy="3124201"/>
          </a:xfrm>
        </p:grpSpPr>
        <p:sp>
          <p:nvSpPr>
            <p:cNvPr id="87" name="角丸四角形 86"/>
            <p:cNvSpPr/>
            <p:nvPr/>
          </p:nvSpPr>
          <p:spPr bwMode="auto">
            <a:xfrm>
              <a:off x="304800" y="4648199"/>
              <a:ext cx="6553200" cy="1822863"/>
            </a:xfrm>
            <a:prstGeom prst="roundRect">
              <a:avLst>
                <a:gd name="adj" fmla="val 0"/>
              </a:avLst>
            </a:prstGeom>
            <a:solidFill>
              <a:srgbClr val="FFFFCC"/>
            </a:solidFill>
            <a:ln w="3810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sp>
          <p:nvSpPr>
            <p:cNvPr id="60" name="角丸四角形 59"/>
            <p:cNvSpPr/>
            <p:nvPr/>
          </p:nvSpPr>
          <p:spPr bwMode="auto">
            <a:xfrm>
              <a:off x="1524000" y="4870863"/>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a:t>
              </a:r>
            </a:p>
          </p:txBody>
        </p:sp>
        <p:sp>
          <p:nvSpPr>
            <p:cNvPr id="70" name="角丸四角形 69"/>
            <p:cNvSpPr/>
            <p:nvPr/>
          </p:nvSpPr>
          <p:spPr bwMode="auto">
            <a:xfrm>
              <a:off x="5105400" y="4870863"/>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rPr>
                <a:t>構成チェック</a:t>
              </a:r>
            </a:p>
          </p:txBody>
        </p:sp>
        <p:sp>
          <p:nvSpPr>
            <p:cNvPr id="72" name="角丸四角形 71"/>
            <p:cNvSpPr/>
            <p:nvPr/>
          </p:nvSpPr>
          <p:spPr bwMode="auto">
            <a:xfrm>
              <a:off x="1524000" y="5785263"/>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受注処理</a:t>
              </a:r>
            </a:p>
          </p:txBody>
        </p:sp>
        <p:sp>
          <p:nvSpPr>
            <p:cNvPr id="73" name="角丸四角形 72"/>
            <p:cNvSpPr/>
            <p:nvPr/>
          </p:nvSpPr>
          <p:spPr bwMode="auto">
            <a:xfrm>
              <a:off x="5105400" y="5785263"/>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生産</a:t>
              </a:r>
            </a:p>
          </p:txBody>
        </p:sp>
        <p:cxnSp>
          <p:nvCxnSpPr>
            <p:cNvPr id="76" name="直線矢印コネクタ 75"/>
            <p:cNvCxnSpPr>
              <a:stCxn id="60" idx="3"/>
              <a:endCxn id="70" idx="1"/>
            </p:cNvCxnSpPr>
            <p:nvPr/>
          </p:nvCxnSpPr>
          <p:spPr bwMode="auto">
            <a:xfrm>
              <a:off x="2971800" y="5099463"/>
              <a:ext cx="2133600" cy="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78" name="直線矢印コネクタ 77"/>
            <p:cNvCxnSpPr>
              <a:stCxn id="60" idx="2"/>
              <a:endCxn id="72" idx="0"/>
            </p:cNvCxnSpPr>
            <p:nvPr/>
          </p:nvCxnSpPr>
          <p:spPr bwMode="auto">
            <a:xfrm>
              <a:off x="2247900" y="5328063"/>
              <a:ext cx="0" cy="45720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79" name="直線矢印コネクタ 78"/>
            <p:cNvCxnSpPr>
              <a:stCxn id="70" idx="2"/>
              <a:endCxn id="73" idx="0"/>
            </p:cNvCxnSpPr>
            <p:nvPr/>
          </p:nvCxnSpPr>
          <p:spPr bwMode="auto">
            <a:xfrm>
              <a:off x="5829300" y="5328063"/>
              <a:ext cx="0" cy="45720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43" name="直線矢印コネクタ 42"/>
            <p:cNvCxnSpPr>
              <a:endCxn id="72" idx="3"/>
            </p:cNvCxnSpPr>
            <p:nvPr/>
          </p:nvCxnSpPr>
          <p:spPr bwMode="auto">
            <a:xfrm flipH="1">
              <a:off x="2971800" y="5328063"/>
              <a:ext cx="2133600" cy="685800"/>
            </a:xfrm>
            <a:prstGeom prst="straightConnector1">
              <a:avLst/>
            </a:prstGeom>
            <a:solidFill>
              <a:schemeClr val="bg1"/>
            </a:solidFill>
            <a:ln w="38100" cap="flat" cmpd="sng" algn="ctr">
              <a:solidFill>
                <a:srgbClr val="FF0000"/>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曲線コネクタ 54"/>
            <p:cNvCxnSpPr>
              <a:stCxn id="72" idx="1"/>
              <a:endCxn id="60" idx="1"/>
            </p:cNvCxnSpPr>
            <p:nvPr/>
          </p:nvCxnSpPr>
          <p:spPr bwMode="auto">
            <a:xfrm rot="10800000">
              <a:off x="1524000" y="5099463"/>
              <a:ext cx="12700" cy="914400"/>
            </a:xfrm>
            <a:prstGeom prst="curvedConnector3">
              <a:avLst>
                <a:gd name="adj1" fmla="val 1800000"/>
              </a:avLst>
            </a:prstGeom>
            <a:solidFill>
              <a:schemeClr val="bg1"/>
            </a:solidFill>
            <a:ln w="38100" cap="flat" cmpd="sng" algn="ctr">
              <a:solidFill>
                <a:srgbClr val="FF0000"/>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テキスト ボックス 82"/>
            <p:cNvSpPr txBox="1"/>
            <p:nvPr/>
          </p:nvSpPr>
          <p:spPr>
            <a:xfrm>
              <a:off x="3792379" y="4856019"/>
              <a:ext cx="492443"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①</a:t>
              </a:r>
              <a:endParaRPr kumimoji="1" lang="ja-JP" altLang="en-US" sz="2400" dirty="0">
                <a:solidFill>
                  <a:srgbClr val="C00000"/>
                </a:solidFill>
                <a:latin typeface="+mn-lt"/>
                <a:ea typeface="+mn-ea"/>
              </a:endParaRPr>
            </a:p>
          </p:txBody>
        </p:sp>
        <p:sp>
          <p:nvSpPr>
            <p:cNvPr id="80" name="爆発 2 79"/>
            <p:cNvSpPr/>
            <p:nvPr/>
          </p:nvSpPr>
          <p:spPr bwMode="auto">
            <a:xfrm>
              <a:off x="3287238" y="5412674"/>
              <a:ext cx="1502723" cy="745177"/>
            </a:xfrm>
            <a:prstGeom prst="irregularSeal2">
              <a:avLst/>
            </a:prstGeom>
            <a:gradFill flip="none" rotWithShape="1">
              <a:gsLst>
                <a:gs pos="0">
                  <a:srgbClr val="FF0000"/>
                </a:gs>
                <a:gs pos="50000">
                  <a:srgbClr val="FFC000"/>
                </a:gs>
                <a:gs pos="100000">
                  <a:schemeClr val="bg1">
                    <a:shade val="100000"/>
                    <a:satMod val="115000"/>
                  </a:schemeClr>
                </a:gs>
              </a:gsLst>
              <a:path path="circle">
                <a:fillToRect l="50000" t="50000" r="50000" b="50000"/>
              </a:path>
              <a:tileRect/>
            </a:gradFill>
            <a:ln w="6350" cap="flat" cmpd="sng" algn="ctr">
              <a:solidFill>
                <a:srgbClr val="FF99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問題</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発生</a:t>
              </a:r>
            </a:p>
          </p:txBody>
        </p:sp>
        <p:sp>
          <p:nvSpPr>
            <p:cNvPr id="85" name="テキスト ボックス 84"/>
            <p:cNvSpPr txBox="1"/>
            <p:nvPr/>
          </p:nvSpPr>
          <p:spPr>
            <a:xfrm>
              <a:off x="760512" y="5418163"/>
              <a:ext cx="1107996" cy="369332"/>
            </a:xfrm>
            <a:prstGeom prst="rect">
              <a:avLst/>
            </a:prstGeom>
            <a:solidFill>
              <a:srgbClr val="FFFFFF">
                <a:alpha val="69804"/>
              </a:srgbClr>
            </a:solidFill>
          </p:spPr>
          <p:txBody>
            <a:bodyPr wrap="none" rtlCol="0">
              <a:spAutoFit/>
            </a:bodyPr>
            <a:lstStyle/>
            <a:p>
              <a:pPr algn="ctr"/>
              <a:r>
                <a:rPr kumimoji="1" lang="ja-JP" altLang="en-US" dirty="0" smtClean="0">
                  <a:solidFill>
                    <a:srgbClr val="FF0000"/>
                  </a:solidFill>
                  <a:latin typeface="+mn-lt"/>
                  <a:ea typeface="+mn-ea"/>
                </a:rPr>
                <a:t>例外処理</a:t>
              </a:r>
              <a:endParaRPr kumimoji="1" lang="ja-JP" altLang="en-US" dirty="0">
                <a:solidFill>
                  <a:srgbClr val="FF0000"/>
                </a:solidFill>
                <a:latin typeface="+mn-lt"/>
                <a:ea typeface="+mn-ea"/>
              </a:endParaRPr>
            </a:p>
          </p:txBody>
        </p:sp>
        <p:sp>
          <p:nvSpPr>
            <p:cNvPr id="89" name="角丸四角形 88"/>
            <p:cNvSpPr/>
            <p:nvPr/>
          </p:nvSpPr>
          <p:spPr bwMode="auto">
            <a:xfrm>
              <a:off x="304800" y="4648200"/>
              <a:ext cx="457200" cy="1828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100" b="0" i="0" u="none" strike="noStrike" cap="none" normalizeH="0" dirty="0" smtClean="0">
                  <a:ln>
                    <a:noFill/>
                  </a:ln>
                  <a:solidFill>
                    <a:schemeClr val="bg1"/>
                  </a:solidFill>
                  <a:effectLst/>
                </a:rPr>
                <a:t>「修正した」業務プロセス</a:t>
              </a:r>
            </a:p>
          </p:txBody>
        </p:sp>
        <p:sp>
          <p:nvSpPr>
            <p:cNvPr id="94" name="下矢印 93"/>
            <p:cNvSpPr/>
            <p:nvPr/>
          </p:nvSpPr>
          <p:spPr bwMode="auto">
            <a:xfrm>
              <a:off x="3563888" y="3352799"/>
              <a:ext cx="1447800" cy="838200"/>
            </a:xfrm>
            <a:prstGeom prst="downArrow">
              <a:avLst/>
            </a:prstGeom>
            <a:solidFill>
              <a:srgbClr val="FF9900"/>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endParaRPr>
            </a:p>
          </p:txBody>
        </p:sp>
        <p:sp>
          <p:nvSpPr>
            <p:cNvPr id="99" name="メモ 98"/>
            <p:cNvSpPr/>
            <p:nvPr/>
          </p:nvSpPr>
          <p:spPr bwMode="auto">
            <a:xfrm>
              <a:off x="4462273" y="4896351"/>
              <a:ext cx="315439" cy="381000"/>
            </a:xfrm>
            <a:prstGeom prst="foldedCorner">
              <a:avLst/>
            </a:prstGeom>
            <a:ln w="3175">
              <a:solidFill>
                <a:schemeClr val="accent6">
                  <a:lumMod val="60000"/>
                  <a:lumOff val="40000"/>
                </a:schemeClr>
              </a:solidFill>
              <a:headEnd type="none" w="med" len="med"/>
              <a:tailEnd type="none" w="med" len="med"/>
            </a:ln>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grpSp>
      <p:grpSp>
        <p:nvGrpSpPr>
          <p:cNvPr id="6" name="グループ化 5"/>
          <p:cNvGrpSpPr/>
          <p:nvPr/>
        </p:nvGrpSpPr>
        <p:grpSpPr>
          <a:xfrm>
            <a:off x="6084168" y="1981200"/>
            <a:ext cx="2772916" cy="3578431"/>
            <a:chOff x="6084168" y="1981200"/>
            <a:chExt cx="2772916" cy="3578431"/>
          </a:xfrm>
        </p:grpSpPr>
        <p:sp>
          <p:nvSpPr>
            <p:cNvPr id="100" name="角丸四角形 99"/>
            <p:cNvSpPr/>
            <p:nvPr/>
          </p:nvSpPr>
          <p:spPr bwMode="auto">
            <a:xfrm>
              <a:off x="6084168" y="3480526"/>
              <a:ext cx="2772916" cy="582747"/>
            </a:xfrm>
            <a:prstGeom prst="roundRect">
              <a:avLst>
                <a:gd name="adj" fmla="val 0"/>
              </a:avLst>
            </a:prstGeom>
            <a:solidFill>
              <a:schemeClr val="accent2"/>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kumimoji="0" lang="ja-JP" altLang="en-US" sz="1400" dirty="0">
                  <a:solidFill>
                    <a:schemeClr val="bg1"/>
                  </a:solidFill>
                </a:rPr>
                <a:t>環境の変化により「望ましい」業務プロセスに</a:t>
              </a:r>
              <a:r>
                <a:rPr kumimoji="0" lang="ja-JP" altLang="en-US" sz="1400" dirty="0" smtClean="0">
                  <a:solidFill>
                    <a:schemeClr val="bg1"/>
                  </a:solidFill>
                </a:rPr>
                <a:t>戻す必要がある</a:t>
              </a:r>
              <a:endParaRPr kumimoji="0" lang="ja-JP" altLang="en-US" sz="1400" dirty="0">
                <a:solidFill>
                  <a:schemeClr val="bg1"/>
                </a:solidFill>
              </a:endParaRPr>
            </a:p>
          </p:txBody>
        </p:sp>
        <p:cxnSp>
          <p:nvCxnSpPr>
            <p:cNvPr id="101" name="カギ線コネクタ 100"/>
            <p:cNvCxnSpPr>
              <a:stCxn id="87" idx="3"/>
              <a:endCxn id="100" idx="2"/>
            </p:cNvCxnSpPr>
            <p:nvPr/>
          </p:nvCxnSpPr>
          <p:spPr bwMode="auto">
            <a:xfrm flipV="1">
              <a:off x="6858000" y="4063273"/>
              <a:ext cx="612626" cy="1496358"/>
            </a:xfrm>
            <a:prstGeom prst="bentConnector2">
              <a:avLst/>
            </a:prstGeom>
            <a:solidFill>
              <a:schemeClr val="bg1"/>
            </a:solidFill>
            <a:ln w="38100" cap="flat" cmpd="sng" algn="ctr">
              <a:solidFill>
                <a:schemeClr val="accent2"/>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カギ線コネクタ 102"/>
            <p:cNvCxnSpPr>
              <a:stCxn id="100" idx="0"/>
              <a:endCxn id="84" idx="3"/>
            </p:cNvCxnSpPr>
            <p:nvPr/>
          </p:nvCxnSpPr>
          <p:spPr bwMode="auto">
            <a:xfrm rot="16200000" flipV="1">
              <a:off x="6414650" y="2424550"/>
              <a:ext cx="1499326" cy="612626"/>
            </a:xfrm>
            <a:prstGeom prst="bentConnector2">
              <a:avLst/>
            </a:prstGeom>
            <a:solidFill>
              <a:schemeClr val="bg1"/>
            </a:solidFill>
            <a:ln w="38100" cap="flat" cmpd="sng" algn="ctr">
              <a:solidFill>
                <a:schemeClr val="accent2"/>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6" name="角丸四角形 105"/>
          <p:cNvSpPr/>
          <p:nvPr/>
        </p:nvSpPr>
        <p:spPr bwMode="auto">
          <a:xfrm>
            <a:off x="7596336" y="4991100"/>
            <a:ext cx="1371600" cy="1143000"/>
          </a:xfrm>
          <a:prstGeom prst="roundRect">
            <a:avLst>
              <a:gd name="adj" fmla="val 0"/>
            </a:avLst>
          </a:prstGeom>
          <a:solidFill>
            <a:schemeClr val="accent2"/>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kumimoji="0" lang="ja-JP" altLang="en-US" sz="1400" dirty="0"/>
              <a:t>ネットワーク</a:t>
            </a:r>
            <a:r>
              <a:rPr kumimoji="0" lang="ja-JP" altLang="en-US" sz="1400" dirty="0" smtClean="0"/>
              <a:t>の普及・高速化など</a:t>
            </a:r>
            <a:r>
              <a:rPr kumimoji="0" lang="ja-JP" altLang="en-US" sz="1400" dirty="0"/>
              <a:t>の</a:t>
            </a:r>
            <a:r>
              <a:rPr kumimoji="0" lang="ja-JP" altLang="en-US" sz="1400" dirty="0" smtClean="0"/>
              <a:t>環境変化</a:t>
            </a:r>
            <a:endParaRPr kumimoji="0" lang="ja-JP" altLang="en-US" sz="1400" dirty="0">
              <a:solidFill>
                <a:srgbClr val="484848"/>
              </a:solidFill>
            </a:endParaRPr>
          </a:p>
        </p:txBody>
      </p:sp>
      <p:sp>
        <p:nvSpPr>
          <p:cNvPr id="107" name="角丸四角形 106"/>
          <p:cNvSpPr/>
          <p:nvPr/>
        </p:nvSpPr>
        <p:spPr bwMode="auto">
          <a:xfrm>
            <a:off x="7596336" y="1409699"/>
            <a:ext cx="1371600" cy="1143000"/>
          </a:xfrm>
          <a:prstGeom prst="roundRect">
            <a:avLst>
              <a:gd name="adj" fmla="val 0"/>
            </a:avLst>
          </a:prstGeom>
          <a:solidFill>
            <a:schemeClr val="accent4"/>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rPr>
              <a:t>「望ましい」</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rPr>
              <a:t>業務プロセスでは効率が悪い</a:t>
            </a:r>
          </a:p>
        </p:txBody>
      </p:sp>
      <p:sp>
        <p:nvSpPr>
          <p:cNvPr id="90" name="角丸四角形吹き出し 89"/>
          <p:cNvSpPr/>
          <p:nvPr/>
        </p:nvSpPr>
        <p:spPr bwMode="auto">
          <a:xfrm>
            <a:off x="3131840" y="4293096"/>
            <a:ext cx="1585664" cy="540060"/>
          </a:xfrm>
          <a:prstGeom prst="wedgeRoundRectCallout">
            <a:avLst>
              <a:gd name="adj1" fmla="val -4807"/>
              <a:gd name="adj2" fmla="val 87475"/>
              <a:gd name="adj3" fmla="val 16667"/>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i="0" u="none" strike="noStrike" cap="none" normalizeH="0" dirty="0" smtClean="0">
                <a:ln>
                  <a:noFill/>
                </a:ln>
                <a:solidFill>
                  <a:schemeClr val="bg1"/>
                </a:solidFill>
                <a:effectLst/>
                <a:latin typeface="+mn-lt"/>
                <a:ea typeface="+mn-ea"/>
              </a:rPr>
              <a:t>オーバーヘッド</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i="0" u="none" strike="noStrike" cap="none" normalizeH="0" dirty="0" smtClean="0">
                <a:ln>
                  <a:noFill/>
                </a:ln>
                <a:solidFill>
                  <a:schemeClr val="bg1"/>
                </a:solidFill>
                <a:effectLst/>
                <a:latin typeface="+mn-lt"/>
                <a:ea typeface="+mn-ea"/>
              </a:rPr>
              <a:t>の低減</a:t>
            </a:r>
          </a:p>
        </p:txBody>
      </p:sp>
      <p:pic>
        <p:nvPicPr>
          <p:cNvPr id="7" name="図 6" descr="MC90043488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3140968"/>
            <a:ext cx="1224136" cy="1224136"/>
          </a:xfrm>
          <a:prstGeom prst="rect">
            <a:avLst/>
          </a:prstGeom>
        </p:spPr>
      </p:pic>
      <p:pic>
        <p:nvPicPr>
          <p:cNvPr id="8" name="図 7" descr="MC90043393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2040" y="3140968"/>
            <a:ext cx="1296144" cy="1296144"/>
          </a:xfrm>
          <a:prstGeom prst="rect">
            <a:avLst/>
          </a:prstGeom>
        </p:spPr>
      </p:pic>
    </p:spTree>
    <p:extLst>
      <p:ext uri="{BB962C8B-B14F-4D97-AF65-F5344CB8AC3E}">
        <p14:creationId xmlns:p14="http://schemas.microsoft.com/office/powerpoint/2010/main" val="23854929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7"/>
                                        </p:tgtEl>
                                        <p:attrNameLst>
                                          <p:attrName>style.visibility</p:attrName>
                                        </p:attrNameLst>
                                      </p:cBhvr>
                                      <p:to>
                                        <p:strVal val="visible"/>
                                      </p:to>
                                    </p:set>
                                    <p:anim calcmode="lin" valueType="num">
                                      <p:cBhvr>
                                        <p:cTn id="12" dur="500" fill="hold"/>
                                        <p:tgtEl>
                                          <p:spTgt spid="107"/>
                                        </p:tgtEl>
                                        <p:attrNameLst>
                                          <p:attrName>ppt_w</p:attrName>
                                        </p:attrNameLst>
                                      </p:cBhvr>
                                      <p:tavLst>
                                        <p:tav tm="0">
                                          <p:val>
                                            <p:fltVal val="0"/>
                                          </p:val>
                                        </p:tav>
                                        <p:tav tm="100000">
                                          <p:val>
                                            <p:strVal val="#ppt_w"/>
                                          </p:val>
                                        </p:tav>
                                      </p:tavLst>
                                    </p:anim>
                                    <p:anim calcmode="lin" valueType="num">
                                      <p:cBhvr>
                                        <p:cTn id="13" dur="500" fill="hold"/>
                                        <p:tgtEl>
                                          <p:spTgt spid="107"/>
                                        </p:tgtEl>
                                        <p:attrNameLst>
                                          <p:attrName>ppt_h</p:attrName>
                                        </p:attrNameLst>
                                      </p:cBhvr>
                                      <p:tavLst>
                                        <p:tav tm="0">
                                          <p:val>
                                            <p:fltVal val="0"/>
                                          </p:val>
                                        </p:tav>
                                        <p:tav tm="100000">
                                          <p:val>
                                            <p:strVal val="#ppt_h"/>
                                          </p:val>
                                        </p:tav>
                                      </p:tavLst>
                                    </p:anim>
                                    <p:animEffect transition="in" filter="fade">
                                      <p:cBhvr>
                                        <p:cTn id="14" dur="500"/>
                                        <p:tgtEl>
                                          <p:spTgt spid="10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90"/>
                                        </p:tgtEl>
                                        <p:attrNameLst>
                                          <p:attrName>style.visibility</p:attrName>
                                        </p:attrNameLst>
                                      </p:cBhvr>
                                      <p:to>
                                        <p:strVal val="visible"/>
                                      </p:to>
                                    </p:set>
                                    <p:animEffect transition="in" filter="wipe(down)">
                                      <p:cBhvr>
                                        <p:cTn id="24" dur="500"/>
                                        <p:tgtEl>
                                          <p:spTgt spid="90"/>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06"/>
                                        </p:tgtEl>
                                        <p:attrNameLst>
                                          <p:attrName>style.visibility</p:attrName>
                                        </p:attrNameLst>
                                      </p:cBhvr>
                                      <p:to>
                                        <p:strVal val="visible"/>
                                      </p:to>
                                    </p:set>
                                    <p:anim calcmode="lin" valueType="num">
                                      <p:cBhvr>
                                        <p:cTn id="29" dur="500" fill="hold"/>
                                        <p:tgtEl>
                                          <p:spTgt spid="106"/>
                                        </p:tgtEl>
                                        <p:attrNameLst>
                                          <p:attrName>ppt_w</p:attrName>
                                        </p:attrNameLst>
                                      </p:cBhvr>
                                      <p:tavLst>
                                        <p:tav tm="0">
                                          <p:val>
                                            <p:fltVal val="0"/>
                                          </p:val>
                                        </p:tav>
                                        <p:tav tm="100000">
                                          <p:val>
                                            <p:strVal val="#ppt_w"/>
                                          </p:val>
                                        </p:tav>
                                      </p:tavLst>
                                    </p:anim>
                                    <p:anim calcmode="lin" valueType="num">
                                      <p:cBhvr>
                                        <p:cTn id="30" dur="500" fill="hold"/>
                                        <p:tgtEl>
                                          <p:spTgt spid="106"/>
                                        </p:tgtEl>
                                        <p:attrNameLst>
                                          <p:attrName>ppt_h</p:attrName>
                                        </p:attrNameLst>
                                      </p:cBhvr>
                                      <p:tavLst>
                                        <p:tav tm="0">
                                          <p:val>
                                            <p:fltVal val="0"/>
                                          </p:val>
                                        </p:tav>
                                        <p:tav tm="100000">
                                          <p:val>
                                            <p:strVal val="#ppt_h"/>
                                          </p:val>
                                        </p:tav>
                                      </p:tavLst>
                                    </p:anim>
                                    <p:animEffect transition="in" filter="fade">
                                      <p:cBhvr>
                                        <p:cTn id="31" dur="500"/>
                                        <p:tgtEl>
                                          <p:spTgt spid="10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07" grpId="0" animBg="1"/>
      <p:bldP spid="9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467544" y="2132856"/>
            <a:ext cx="2664296" cy="2880320"/>
          </a:xfrm>
          <a:prstGeom prst="roundRect">
            <a:avLst>
              <a:gd name="adj" fmla="val 0"/>
            </a:avLst>
          </a:prstGeom>
          <a:solidFill>
            <a:schemeClr val="accent1">
              <a:lumMod val="20000"/>
              <a:lumOff val="80000"/>
            </a:schemeClr>
          </a:solidFill>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graphicFrame>
        <p:nvGraphicFramePr>
          <p:cNvPr id="16" name="図表 15"/>
          <p:cNvGraphicFramePr/>
          <p:nvPr>
            <p:extLst>
              <p:ext uri="{D42A27DB-BD31-4B8C-83A1-F6EECF244321}">
                <p14:modId xmlns:p14="http://schemas.microsoft.com/office/powerpoint/2010/main" val="3300142826"/>
              </p:ext>
            </p:extLst>
          </p:nvPr>
        </p:nvGraphicFramePr>
        <p:xfrm>
          <a:off x="4286794" y="2165332"/>
          <a:ext cx="5357850"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73" name="タイトル 3"/>
          <p:cNvSpPr>
            <a:spLocks noGrp="1"/>
          </p:cNvSpPr>
          <p:nvPr>
            <p:ph type="title"/>
          </p:nvPr>
        </p:nvSpPr>
        <p:spPr/>
        <p:txBody>
          <a:bodyPr/>
          <a:lstStyle/>
          <a:p>
            <a:r>
              <a:rPr lang="en-US" altLang="ja-JP" smtClean="0"/>
              <a:t>BPR</a:t>
            </a:r>
            <a:r>
              <a:rPr lang="ja-JP" altLang="en-US" smtClean="0"/>
              <a:t>から</a:t>
            </a:r>
            <a:r>
              <a:rPr lang="en-US" altLang="ja-JP" smtClean="0"/>
              <a:t>BPM</a:t>
            </a:r>
            <a:r>
              <a:rPr lang="ja-JP" altLang="en-US" smtClean="0"/>
              <a:t>へ</a:t>
            </a:r>
          </a:p>
        </p:txBody>
      </p:sp>
      <p:sp>
        <p:nvSpPr>
          <p:cNvPr id="24585" name="角丸四角形 22"/>
          <p:cNvSpPr>
            <a:spLocks noChangeArrowheads="1"/>
          </p:cNvSpPr>
          <p:nvPr/>
        </p:nvSpPr>
        <p:spPr bwMode="auto">
          <a:xfrm>
            <a:off x="6287058" y="3308340"/>
            <a:ext cx="1357322" cy="571504"/>
          </a:xfrm>
          <a:prstGeom prst="roundRect">
            <a:avLst>
              <a:gd name="adj" fmla="val 0"/>
            </a:avLst>
          </a:prstGeom>
          <a:solidFill>
            <a:srgbClr val="FF6666"/>
          </a:solidFill>
          <a:ln w="38100" algn="ctr">
            <a:noFill/>
            <a:round/>
            <a:headEnd/>
            <a:tailEnd/>
          </a:ln>
          <a:effectLst/>
        </p:spPr>
        <p:txBody>
          <a:bodyPr anchor="ctr"/>
          <a:lstStyle/>
          <a:p>
            <a:pPr algn="ctr">
              <a:spcBef>
                <a:spcPct val="20000"/>
              </a:spcBef>
              <a:defRPr/>
            </a:pPr>
            <a:r>
              <a:rPr kumimoji="0" lang="en-US" altLang="ja-JP" sz="2800" dirty="0">
                <a:solidFill>
                  <a:srgbClr val="FFFFFF"/>
                </a:solidFill>
                <a:latin typeface="+mn-lt"/>
                <a:ea typeface="+mn-ea"/>
              </a:rPr>
              <a:t>BPM</a:t>
            </a:r>
            <a:endParaRPr kumimoji="0" lang="ja-JP" altLang="en-US" sz="2800" dirty="0">
              <a:solidFill>
                <a:srgbClr val="FFFFFF"/>
              </a:solidFill>
              <a:latin typeface="+mn-lt"/>
              <a:ea typeface="+mn-ea"/>
            </a:endParaRPr>
          </a:p>
        </p:txBody>
      </p:sp>
      <p:sp>
        <p:nvSpPr>
          <p:cNvPr id="7190" name="正方形/長方形 18"/>
          <p:cNvSpPr>
            <a:spLocks noChangeArrowheads="1"/>
          </p:cNvSpPr>
          <p:nvPr/>
        </p:nvSpPr>
        <p:spPr bwMode="auto">
          <a:xfrm>
            <a:off x="294089" y="3771003"/>
            <a:ext cx="3000375" cy="954107"/>
          </a:xfrm>
          <a:prstGeom prst="rect">
            <a:avLst/>
          </a:prstGeom>
          <a:noFill/>
          <a:ln w="9525">
            <a:noFill/>
            <a:miter lim="800000"/>
            <a:headEnd/>
            <a:tailEnd/>
          </a:ln>
        </p:spPr>
        <p:txBody>
          <a:bodyPr>
            <a:spAutoFit/>
          </a:bodyPr>
          <a:lstStyle/>
          <a:p>
            <a:pPr algn="ctr"/>
            <a:r>
              <a:rPr lang="ja-JP" altLang="en-US" sz="1400" dirty="0" smtClean="0">
                <a:solidFill>
                  <a:srgbClr val="000090"/>
                </a:solidFill>
              </a:rPr>
              <a:t>業務</a:t>
            </a:r>
            <a:r>
              <a:rPr lang="ja-JP" altLang="en-US" sz="1400" dirty="0">
                <a:solidFill>
                  <a:srgbClr val="000090"/>
                </a:solidFill>
              </a:rPr>
              <a:t>内容や業務構造・</a:t>
            </a:r>
            <a:r>
              <a:rPr lang="ja-JP" altLang="en-US" sz="1400" dirty="0" smtClean="0">
                <a:solidFill>
                  <a:srgbClr val="000090"/>
                </a:solidFill>
              </a:rPr>
              <a:t>手順を</a:t>
            </a:r>
            <a:endParaRPr lang="en-US" altLang="ja-JP" sz="1400" dirty="0" smtClean="0">
              <a:solidFill>
                <a:srgbClr val="000090"/>
              </a:solidFill>
            </a:endParaRPr>
          </a:p>
          <a:p>
            <a:pPr algn="ctr"/>
            <a:r>
              <a:rPr lang="ja-JP" altLang="en-US" sz="1400" dirty="0" smtClean="0">
                <a:solidFill>
                  <a:srgbClr val="000090"/>
                </a:solidFill>
              </a:rPr>
              <a:t>根本的</a:t>
            </a:r>
            <a:r>
              <a:rPr lang="ja-JP" altLang="en-US" sz="1400" dirty="0">
                <a:solidFill>
                  <a:srgbClr val="000090"/>
                </a:solidFill>
              </a:rPr>
              <a:t>に見直して売り上げ</a:t>
            </a:r>
            <a:r>
              <a:rPr lang="ja-JP" altLang="en-US" sz="1400" dirty="0" smtClean="0">
                <a:solidFill>
                  <a:srgbClr val="000090"/>
                </a:solidFill>
              </a:rPr>
              <a:t>の</a:t>
            </a:r>
            <a:endParaRPr lang="en-US" altLang="ja-JP" sz="1400" dirty="0" smtClean="0">
              <a:solidFill>
                <a:srgbClr val="000090"/>
              </a:solidFill>
            </a:endParaRPr>
          </a:p>
          <a:p>
            <a:pPr algn="ctr"/>
            <a:r>
              <a:rPr lang="ja-JP" altLang="en-US" sz="1400" dirty="0" smtClean="0">
                <a:solidFill>
                  <a:srgbClr val="000090"/>
                </a:solidFill>
              </a:rPr>
              <a:t>拡大</a:t>
            </a:r>
            <a:r>
              <a:rPr lang="ja-JP" altLang="en-US" sz="1400" dirty="0">
                <a:solidFill>
                  <a:srgbClr val="000090"/>
                </a:solidFill>
              </a:rPr>
              <a:t>やコスト削減を</a:t>
            </a:r>
            <a:r>
              <a:rPr lang="ja-JP" altLang="en-US" sz="1400" dirty="0" smtClean="0">
                <a:solidFill>
                  <a:srgbClr val="000090"/>
                </a:solidFill>
              </a:rPr>
              <a:t>目指す</a:t>
            </a:r>
            <a:endParaRPr lang="en-US" altLang="ja-JP" sz="1400" dirty="0" smtClean="0">
              <a:solidFill>
                <a:srgbClr val="000090"/>
              </a:solidFill>
            </a:endParaRPr>
          </a:p>
          <a:p>
            <a:pPr algn="ctr"/>
            <a:r>
              <a:rPr lang="ja-JP" altLang="en-US" sz="1400" dirty="0" smtClean="0">
                <a:solidFill>
                  <a:srgbClr val="000090"/>
                </a:solidFill>
              </a:rPr>
              <a:t>一連</a:t>
            </a:r>
            <a:r>
              <a:rPr lang="ja-JP" altLang="en-US" sz="1400" dirty="0">
                <a:solidFill>
                  <a:srgbClr val="000090"/>
                </a:solidFill>
              </a:rPr>
              <a:t>の活動</a:t>
            </a:r>
            <a:endParaRPr lang="ja-JP" altLang="en-US" sz="1400" dirty="0">
              <a:solidFill>
                <a:srgbClr val="000090"/>
              </a:solidFill>
              <a:latin typeface="+mn-lt"/>
              <a:ea typeface="+mn-ea"/>
            </a:endParaRPr>
          </a:p>
        </p:txBody>
      </p:sp>
      <p:sp>
        <p:nvSpPr>
          <p:cNvPr id="11" name="角丸四角形 22"/>
          <p:cNvSpPr>
            <a:spLocks noChangeArrowheads="1"/>
          </p:cNvSpPr>
          <p:nvPr/>
        </p:nvSpPr>
        <p:spPr bwMode="auto">
          <a:xfrm>
            <a:off x="1115616" y="2736836"/>
            <a:ext cx="1357322" cy="571504"/>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800" smtClean="0">
                <a:solidFill>
                  <a:srgbClr val="FFFFFF"/>
                </a:solidFill>
                <a:latin typeface="+mn-lt"/>
                <a:ea typeface="+mn-ea"/>
              </a:rPr>
              <a:t>BPR</a:t>
            </a:r>
            <a:endParaRPr kumimoji="0" lang="ja-JP" altLang="en-US" sz="2800" dirty="0">
              <a:solidFill>
                <a:srgbClr val="FFFFFF"/>
              </a:solidFill>
              <a:latin typeface="+mn-lt"/>
              <a:ea typeface="+mn-ea"/>
            </a:endParaRPr>
          </a:p>
        </p:txBody>
      </p:sp>
      <p:sp>
        <p:nvSpPr>
          <p:cNvPr id="2" name="右矢印 1"/>
          <p:cNvSpPr/>
          <p:nvPr/>
        </p:nvSpPr>
        <p:spPr bwMode="auto">
          <a:xfrm>
            <a:off x="3491880" y="2132856"/>
            <a:ext cx="1656184" cy="2736304"/>
          </a:xfrm>
          <a:prstGeom prst="rightArrow">
            <a:avLst>
              <a:gd name="adj1" fmla="val 67328"/>
              <a:gd name="adj2" fmla="val 5000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FFFFFF"/>
              </a:solidFill>
              <a:effectLst/>
              <a:latin typeface="+mn-lt"/>
              <a:ea typeface="+mn-ea"/>
            </a:endParaRPr>
          </a:p>
        </p:txBody>
      </p:sp>
      <p:sp>
        <p:nvSpPr>
          <p:cNvPr id="23" name="正方形/長方形 18"/>
          <p:cNvSpPr>
            <a:spLocks noChangeArrowheads="1"/>
          </p:cNvSpPr>
          <p:nvPr/>
        </p:nvSpPr>
        <p:spPr bwMode="auto">
          <a:xfrm>
            <a:off x="3491880" y="2996952"/>
            <a:ext cx="1362739" cy="1015663"/>
          </a:xfrm>
          <a:prstGeom prst="rect">
            <a:avLst/>
          </a:prstGeom>
          <a:noFill/>
          <a:ln w="9525">
            <a:noFill/>
            <a:miter lim="800000"/>
            <a:headEnd/>
            <a:tailEnd/>
          </a:ln>
        </p:spPr>
        <p:txBody>
          <a:bodyPr wrap="square">
            <a:spAutoFit/>
          </a:bodyPr>
          <a:lstStyle/>
          <a:p>
            <a:pPr algn="ctr"/>
            <a:r>
              <a:rPr lang="en-US" altLang="ja-JP" sz="2000" dirty="0" smtClean="0">
                <a:solidFill>
                  <a:srgbClr val="FFFFFF"/>
                </a:solidFill>
                <a:latin typeface="+mn-lt"/>
                <a:ea typeface="+mn-ea"/>
              </a:rPr>
              <a:t>BPR</a:t>
            </a:r>
            <a:r>
              <a:rPr lang="ja-JP" altLang="en-US" sz="2000" dirty="0" smtClean="0">
                <a:solidFill>
                  <a:srgbClr val="FFFFFF"/>
                </a:solidFill>
                <a:latin typeface="+mn-lt"/>
                <a:ea typeface="+mn-ea"/>
              </a:rPr>
              <a:t>継続のための仕組み</a:t>
            </a:r>
            <a:endParaRPr lang="ja-JP" altLang="en-US" sz="2000" dirty="0">
              <a:solidFill>
                <a:srgbClr val="FFFFFF"/>
              </a:solidFill>
              <a:latin typeface="+mn-lt"/>
              <a:ea typeface="+mn-ea"/>
            </a:endParaRPr>
          </a:p>
        </p:txBody>
      </p:sp>
    </p:spTree>
    <p:extLst>
      <p:ext uri="{BB962C8B-B14F-4D97-AF65-F5344CB8AC3E}">
        <p14:creationId xmlns:p14="http://schemas.microsoft.com/office/powerpoint/2010/main" val="41072649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190"/>
                                        </p:tgtEl>
                                        <p:attrNameLst>
                                          <p:attrName>style.visibility</p:attrName>
                                        </p:attrNameLst>
                                      </p:cBhvr>
                                      <p:to>
                                        <p:strVal val="visible"/>
                                      </p:to>
                                    </p:set>
                                    <p:anim calcmode="lin" valueType="num">
                                      <p:cBhvr additive="base">
                                        <p:cTn id="14" dur="500" fill="hold"/>
                                        <p:tgtEl>
                                          <p:spTgt spid="7190"/>
                                        </p:tgtEl>
                                        <p:attrNameLst>
                                          <p:attrName>ppt_x</p:attrName>
                                        </p:attrNameLst>
                                      </p:cBhvr>
                                      <p:tavLst>
                                        <p:tav tm="0">
                                          <p:val>
                                            <p:strVal val="#ppt_x"/>
                                          </p:val>
                                        </p:tav>
                                        <p:tav tm="100000">
                                          <p:val>
                                            <p:strVal val="#ppt_x"/>
                                          </p:val>
                                        </p:tav>
                                      </p:tavLst>
                                    </p:anim>
                                    <p:anim calcmode="lin" valueType="num">
                                      <p:cBhvr additive="base">
                                        <p:cTn id="15" dur="500" fill="hold"/>
                                        <p:tgtEl>
                                          <p:spTgt spid="7190"/>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4585"/>
                                        </p:tgtEl>
                                        <p:attrNameLst>
                                          <p:attrName>style.visibility</p:attrName>
                                        </p:attrNameLst>
                                      </p:cBhvr>
                                      <p:to>
                                        <p:strVal val="visible"/>
                                      </p:to>
                                    </p:set>
                                    <p:anim calcmode="lin" valueType="num">
                                      <p:cBhvr>
                                        <p:cTn id="35" dur="500" fill="hold"/>
                                        <p:tgtEl>
                                          <p:spTgt spid="24585"/>
                                        </p:tgtEl>
                                        <p:attrNameLst>
                                          <p:attrName>ppt_w</p:attrName>
                                        </p:attrNameLst>
                                      </p:cBhvr>
                                      <p:tavLst>
                                        <p:tav tm="0">
                                          <p:val>
                                            <p:fltVal val="0"/>
                                          </p:val>
                                        </p:tav>
                                        <p:tav tm="100000">
                                          <p:val>
                                            <p:strVal val="#ppt_w"/>
                                          </p:val>
                                        </p:tav>
                                      </p:tavLst>
                                    </p:anim>
                                    <p:anim calcmode="lin" valueType="num">
                                      <p:cBhvr>
                                        <p:cTn id="36" dur="500" fill="hold"/>
                                        <p:tgtEl>
                                          <p:spTgt spid="24585"/>
                                        </p:tgtEl>
                                        <p:attrNameLst>
                                          <p:attrName>ppt_h</p:attrName>
                                        </p:attrNameLst>
                                      </p:cBhvr>
                                      <p:tavLst>
                                        <p:tav tm="0">
                                          <p:val>
                                            <p:fltVal val="0"/>
                                          </p:val>
                                        </p:tav>
                                        <p:tav tm="100000">
                                          <p:val>
                                            <p:strVal val="#ppt_h"/>
                                          </p:val>
                                        </p:tav>
                                      </p:tavLst>
                                    </p:anim>
                                    <p:animEffect transition="in" filter="fade">
                                      <p:cBhvr>
                                        <p:cTn id="37" dur="500"/>
                                        <p:tgtEl>
                                          <p:spTgt spid="24585"/>
                                        </p:tgtEl>
                                      </p:cBhvr>
                                    </p:animEffect>
                                  </p:childTnLst>
                                </p:cTn>
                              </p:par>
                            </p:childTnLst>
                          </p:cTn>
                        </p:par>
                        <p:par>
                          <p:cTn id="38" fill="hold">
                            <p:stCondLst>
                              <p:cond delay="500"/>
                            </p:stCondLst>
                            <p:childTnLst>
                              <p:par>
                                <p:cTn id="39" presetID="21" presetClass="entr" presetSubtype="1"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heel(1)">
                                      <p:cBhvr>
                                        <p:cTn id="41"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Graphic spid="16" grpId="0">
        <p:bldAsOne/>
      </p:bldGraphic>
      <p:bldP spid="24585" grpId="0" animBg="1"/>
      <p:bldP spid="7190" grpId="0"/>
      <p:bldP spid="11" grpId="0" animBg="1"/>
      <p:bldP spid="2" grpId="0" animBg="1"/>
      <p:bldP spid="23" grpId="0"/>
    </p:bld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entury Gothic"/>
        <a:ea typeface="HG丸ｺﾞｼｯｸM-PRO"/>
        <a:cs typeface=""/>
      </a:majorFont>
      <a:minorFont>
        <a:latin typeface="Century Gothic"/>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3506</TotalTime>
  <Words>7102</Words>
  <Application>Microsoft Macintosh PowerPoint</Application>
  <PresentationFormat>画面に合わせる (4:3)</PresentationFormat>
  <Paragraphs>585</Paragraphs>
  <Slides>25</Slides>
  <Notes>24</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NC標準テンプレート</vt:lpstr>
      <vt:lpstr>PowerPoint プレゼンテーション</vt:lpstr>
      <vt:lpstr>部分最適なシステム構築</vt:lpstr>
      <vt:lpstr>システム開発手法の変遷</vt:lpstr>
      <vt:lpstr>Enterprise Architecture</vt:lpstr>
      <vt:lpstr>Business Process Re-engineering</vt:lpstr>
      <vt:lpstr>ビジネスプロセス</vt:lpstr>
      <vt:lpstr>通常の業務改革とBPR</vt:lpstr>
      <vt:lpstr>ビジネスプロセスの継続的な見直し</vt:lpstr>
      <vt:lpstr>BPRからBPMへ</vt:lpstr>
      <vt:lpstr>PowerPoint プレゼンテーション</vt:lpstr>
      <vt:lpstr>EA→BPM→ERP</vt:lpstr>
      <vt:lpstr>ERPシステムとは</vt:lpstr>
      <vt:lpstr>「ERP」と「ERPシステム」と「ERPパッケージ」</vt:lpstr>
      <vt:lpstr>ERPパッケージ – 海外と日本の違い</vt:lpstr>
      <vt:lpstr>PowerPoint プレゼンテーション</vt:lpstr>
      <vt:lpstr>既存システムを繋ぐEAI</vt:lpstr>
      <vt:lpstr>分散し断片化したDBを集約するMDM</vt:lpstr>
      <vt:lpstr>PowerPoint プレゼンテーション</vt:lpstr>
      <vt:lpstr>ITとOTの統合</vt:lpstr>
      <vt:lpstr>EAM (Enterprise Asset Management)</vt:lpstr>
      <vt:lpstr>PowerPoint プレゼンテーション</vt:lpstr>
      <vt:lpstr>SOA (Service Oriented Architecture)</vt:lpstr>
      <vt:lpstr>SOAの実装としてのESB</vt:lpstr>
      <vt:lpstr>モジュールをWebサービス化することのメリット</vt:lpstr>
      <vt:lpstr>EAIとESB</vt:lpstr>
    </vt:vector>
  </TitlesOfParts>
  <Company>NetCommerce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SHOJI OKOSHI</cp:lastModifiedBy>
  <cp:revision>468</cp:revision>
  <dcterms:created xsi:type="dcterms:W3CDTF">2014-04-30T01:58:06Z</dcterms:created>
  <dcterms:modified xsi:type="dcterms:W3CDTF">2015-03-25T09:47:41Z</dcterms:modified>
</cp:coreProperties>
</file>