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4" r:id="rId1"/>
    <p:sldMasterId id="2147484413" r:id="rId2"/>
  </p:sldMasterIdLst>
  <p:notesMasterIdLst>
    <p:notesMasterId r:id="rId8"/>
  </p:notesMasterIdLst>
  <p:handoutMasterIdLst>
    <p:handoutMasterId r:id="rId9"/>
  </p:handoutMasterIdLst>
  <p:sldIdLst>
    <p:sldId id="852" r:id="rId3"/>
    <p:sldId id="848" r:id="rId4"/>
    <p:sldId id="849" r:id="rId5"/>
    <p:sldId id="850" r:id="rId6"/>
    <p:sldId id="851" r:id="rId7"/>
  </p:sldIdLst>
  <p:sldSz cx="9144000" cy="6858000" type="screen4x3"/>
  <p:notesSz cx="6735763" cy="97996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C4E59F"/>
    <a:srgbClr val="FFE389"/>
    <a:srgbClr val="4168A7"/>
    <a:srgbClr val="CC3300"/>
    <a:srgbClr val="FF3300"/>
    <a:srgbClr val="83A0CF"/>
    <a:srgbClr val="FFA893"/>
    <a:srgbClr val="BED3FE"/>
    <a:srgbClr val="5F84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34" autoAdjust="0"/>
    <p:restoredTop sz="97436" autoAdjust="0"/>
  </p:normalViewPr>
  <p:slideViewPr>
    <p:cSldViewPr>
      <p:cViewPr>
        <p:scale>
          <a:sx n="70" d="100"/>
          <a:sy n="70" d="100"/>
        </p:scale>
        <p:origin x="-2464" y="-263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7986"/>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0538"/>
          </a:xfrm>
          <a:prstGeom prst="rect">
            <a:avLst/>
          </a:prstGeom>
        </p:spPr>
        <p:txBody>
          <a:bodyPr vert="horz" lIns="91440" tIns="45720" rIns="91440" bIns="45720" rtlCol="0"/>
          <a:lstStyle>
            <a:lvl1pPr algn="l">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14763" y="0"/>
            <a:ext cx="2919412" cy="490538"/>
          </a:xfrm>
          <a:prstGeom prst="rect">
            <a:avLst/>
          </a:prstGeom>
        </p:spPr>
        <p:txBody>
          <a:bodyPr vert="horz" lIns="91440" tIns="45720" rIns="91440" bIns="45720" rtlCol="0"/>
          <a:lstStyle>
            <a:lvl1pPr algn="r">
              <a:defRPr sz="1200">
                <a:ea typeface="ＭＳ Ｐゴシック" pitchFamily="50" charset="-128"/>
              </a:defRPr>
            </a:lvl1pPr>
          </a:lstStyle>
          <a:p>
            <a:pPr>
              <a:defRPr/>
            </a:pPr>
            <a:fld id="{0AA14E4A-D519-4207-AB9F-25D9B750305D}" type="datetimeFigureOut">
              <a:rPr lang="ja-JP" altLang="en-US"/>
              <a:pPr>
                <a:defRPr/>
              </a:pPr>
              <a:t>15/03/25</a:t>
            </a:fld>
            <a:endParaRPr lang="ja-JP" altLang="en-US"/>
          </a:p>
        </p:txBody>
      </p:sp>
      <p:sp>
        <p:nvSpPr>
          <p:cNvPr id="4" name="フッター プレースホルダ 3"/>
          <p:cNvSpPr>
            <a:spLocks noGrp="1"/>
          </p:cNvSpPr>
          <p:nvPr>
            <p:ph type="ftr" sz="quarter" idx="2"/>
          </p:nvPr>
        </p:nvSpPr>
        <p:spPr>
          <a:xfrm>
            <a:off x="0" y="9307513"/>
            <a:ext cx="2919413" cy="490537"/>
          </a:xfrm>
          <a:prstGeom prst="rect">
            <a:avLst/>
          </a:prstGeom>
        </p:spPr>
        <p:txBody>
          <a:bodyPr vert="horz" lIns="91440" tIns="45720" rIns="91440" bIns="45720" rtlCol="0" anchor="b"/>
          <a:lstStyle>
            <a:lvl1pPr algn="l">
              <a:defRPr sz="120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3" y="9307513"/>
            <a:ext cx="2919412" cy="490537"/>
          </a:xfrm>
          <a:prstGeom prst="rect">
            <a:avLst/>
          </a:prstGeom>
        </p:spPr>
        <p:txBody>
          <a:bodyPr vert="horz" lIns="91440" tIns="45720" rIns="91440" bIns="45720" rtlCol="0" anchor="b"/>
          <a:lstStyle>
            <a:lvl1pPr algn="r">
              <a:defRPr sz="1200">
                <a:ea typeface="ＭＳ Ｐゴシック" pitchFamily="50" charset="-128"/>
              </a:defRPr>
            </a:lvl1pPr>
          </a:lstStyle>
          <a:p>
            <a:pPr>
              <a:defRPr/>
            </a:pPr>
            <a:fld id="{9E656511-CDE8-4CA9-BEA6-D2871B19B697}" type="slidenum">
              <a:rPr lang="ja-JP" altLang="en-US"/>
              <a:pPr>
                <a:defRPr/>
              </a:pPr>
              <a:t>‹#›</a:t>
            </a:fld>
            <a:endParaRPr lang="ja-JP" altLang="en-US"/>
          </a:p>
        </p:txBody>
      </p:sp>
    </p:spTree>
    <p:extLst>
      <p:ext uri="{BB962C8B-B14F-4D97-AF65-F5344CB8AC3E}">
        <p14:creationId xmlns:p14="http://schemas.microsoft.com/office/powerpoint/2010/main" val="578478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0538"/>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0538"/>
          </a:xfrm>
          <a:prstGeom prst="rect">
            <a:avLst/>
          </a:prstGeom>
        </p:spPr>
        <p:txBody>
          <a:bodyPr vert="horz" lIns="91440" tIns="45720" rIns="91440" bIns="45720" rtlCol="0"/>
          <a:lstStyle>
            <a:lvl1pPr algn="r">
              <a:defRPr sz="1200">
                <a:ea typeface="ＭＳ Ｐゴシック" charset="-128"/>
              </a:defRPr>
            </a:lvl1pPr>
          </a:lstStyle>
          <a:p>
            <a:pPr>
              <a:defRPr/>
            </a:pPr>
            <a:fld id="{3B6DFC2A-5616-47D2-9589-8F842B3FCC91}" type="datetimeFigureOut">
              <a:rPr lang="ja-JP" altLang="en-US"/>
              <a:pPr>
                <a:defRPr/>
              </a:pPr>
              <a:t>15/03/25</a:t>
            </a:fld>
            <a:endParaRPr lang="ja-JP" altLang="en-US"/>
          </a:p>
        </p:txBody>
      </p:sp>
      <p:sp>
        <p:nvSpPr>
          <p:cNvPr id="4" name="スライド イメージ プレースホルダ 3"/>
          <p:cNvSpPr>
            <a:spLocks noGrp="1" noRot="1" noChangeAspect="1"/>
          </p:cNvSpPr>
          <p:nvPr>
            <p:ph type="sldImg" idx="2"/>
          </p:nvPr>
        </p:nvSpPr>
        <p:spPr>
          <a:xfrm>
            <a:off x="919163" y="735013"/>
            <a:ext cx="4897437" cy="3675062"/>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100" y="4654550"/>
            <a:ext cx="5389563" cy="441007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07513"/>
            <a:ext cx="2919413" cy="490537"/>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07513"/>
            <a:ext cx="2919412" cy="490537"/>
          </a:xfrm>
          <a:prstGeom prst="rect">
            <a:avLst/>
          </a:prstGeom>
        </p:spPr>
        <p:txBody>
          <a:bodyPr vert="horz" lIns="91440" tIns="45720" rIns="91440" bIns="45720" rtlCol="0" anchor="b"/>
          <a:lstStyle>
            <a:lvl1pPr algn="r">
              <a:defRPr sz="1200">
                <a:ea typeface="ＭＳ Ｐゴシック" charset="-128"/>
              </a:defRPr>
            </a:lvl1pPr>
          </a:lstStyle>
          <a:p>
            <a:pPr>
              <a:defRPr/>
            </a:pPr>
            <a:fld id="{176AC7E5-8118-4582-812F-16B79581149B}" type="slidenum">
              <a:rPr lang="ja-JP" altLang="en-US"/>
              <a:pPr>
                <a:defRPr/>
              </a:pPr>
              <a:t>‹#›</a:t>
            </a:fld>
            <a:endParaRPr lang="ja-JP" altLang="en-US"/>
          </a:p>
        </p:txBody>
      </p:sp>
    </p:spTree>
    <p:extLst>
      <p:ext uri="{BB962C8B-B14F-4D97-AF65-F5344CB8AC3E}">
        <p14:creationId xmlns:p14="http://schemas.microsoft.com/office/powerpoint/2010/main" val="725371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正方形/長方形 1"/>
          <p:cNvSpPr/>
          <p:nvPr userDrawn="1"/>
        </p:nvSpPr>
        <p:spPr bwMode="auto">
          <a:xfrm>
            <a:off x="755576" y="717472"/>
            <a:ext cx="7632848" cy="5400600"/>
          </a:xfrm>
          <a:prstGeom prst="rect">
            <a:avLst/>
          </a:prstGeom>
          <a:solidFill>
            <a:schemeClr val="accent4">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0" name="Text Box 13"/>
          <p:cNvSpPr txBox="1">
            <a:spLocks noChangeArrowheads="1"/>
          </p:cNvSpPr>
          <p:nvPr/>
        </p:nvSpPr>
        <p:spPr bwMode="auto">
          <a:xfrm>
            <a:off x="6588224" y="-1"/>
            <a:ext cx="255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squar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en-US" altLang="ja-JP" sz="1200" baseline="0" dirty="0" smtClean="0">
                <a:latin typeface="+mn-lt"/>
                <a:ea typeface="+mn-ea"/>
              </a:rPr>
              <a:t>IT</a:t>
            </a:r>
            <a:r>
              <a:rPr lang="ja-JP" altLang="en-US" sz="1200" baseline="0" dirty="0" smtClean="0">
                <a:latin typeface="+mn-lt"/>
                <a:ea typeface="+mn-ea"/>
              </a:rPr>
              <a:t>ソリューション塾　講義資料</a:t>
            </a:r>
          </a:p>
        </p:txBody>
      </p:sp>
      <p:sp>
        <p:nvSpPr>
          <p:cNvPr id="13" name="Line 17"/>
          <p:cNvSpPr>
            <a:spLocks noChangeShapeType="1"/>
          </p:cNvSpPr>
          <p:nvPr/>
        </p:nvSpPr>
        <p:spPr bwMode="auto">
          <a:xfrm>
            <a:off x="457200" y="3352800"/>
            <a:ext cx="13716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 name="正方形/長方形 14"/>
          <p:cNvSpPr/>
          <p:nvPr userDrawn="1"/>
        </p:nvSpPr>
        <p:spPr bwMode="auto">
          <a:xfrm>
            <a:off x="755576" y="1916832"/>
            <a:ext cx="7632848" cy="315730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68996" name="Rectangle 4"/>
          <p:cNvSpPr>
            <a:spLocks noGrp="1" noChangeArrowheads="1"/>
          </p:cNvSpPr>
          <p:nvPr>
            <p:ph type="ctrTitle"/>
          </p:nvPr>
        </p:nvSpPr>
        <p:spPr>
          <a:xfrm>
            <a:off x="1" y="2960572"/>
            <a:ext cx="9143999" cy="914400"/>
          </a:xfrm>
        </p:spPr>
        <p:txBody>
          <a:bodyPr/>
          <a:lstStyle>
            <a:lvl1pPr algn="ctr">
              <a:defRPr>
                <a:solidFill>
                  <a:schemeClr val="bg1"/>
                </a:solidFill>
              </a:defRPr>
            </a:lvl1pPr>
          </a:lstStyle>
          <a:p>
            <a:r>
              <a:rPr lang="ja-JP" altLang="en-US" dirty="0" smtClean="0"/>
              <a:t>マスタ タイトルの書式設定</a:t>
            </a:r>
            <a:endParaRPr lang="ja-JP" altLang="en-US" dirty="0"/>
          </a:p>
        </p:txBody>
      </p:sp>
      <p:sp>
        <p:nvSpPr>
          <p:cNvPr id="14" name="Text Box 24"/>
          <p:cNvSpPr txBox="1">
            <a:spLocks noChangeArrowheads="1"/>
          </p:cNvSpPr>
          <p:nvPr userDrawn="1"/>
        </p:nvSpPr>
        <p:spPr bwMode="auto">
          <a:xfrm>
            <a:off x="5868144" y="6638066"/>
            <a:ext cx="31133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l" eaLnBrk="1" hangingPunct="1">
              <a:defRPr/>
            </a:pPr>
            <a:r>
              <a:rPr lang="en-US" altLang="ja-JP" sz="800" baseline="0" dirty="0" smtClean="0">
                <a:latin typeface="+mn-lt"/>
                <a:ea typeface="+mn-ea"/>
              </a:rPr>
              <a:t>© 2009-14,all rights reserved by </a:t>
            </a:r>
            <a:r>
              <a:rPr lang="en-US" altLang="ja-JP" sz="800" baseline="0" dirty="0" err="1" smtClean="0">
                <a:latin typeface="+mn-lt"/>
                <a:ea typeface="+mn-ea"/>
              </a:rPr>
              <a:t>NetCommerce</a:t>
            </a:r>
            <a:r>
              <a:rPr lang="en-US" altLang="ja-JP" sz="800" baseline="0" dirty="0" smtClean="0">
                <a:latin typeface="+mn-lt"/>
                <a:ea typeface="+mn-ea"/>
              </a:rPr>
              <a:t> &amp; applied marketing</a:t>
            </a:r>
          </a:p>
        </p:txBody>
      </p:sp>
      <p:sp>
        <p:nvSpPr>
          <p:cNvPr id="8" name="正方形/長方形 7"/>
          <p:cNvSpPr/>
          <p:nvPr userDrawn="1"/>
        </p:nvSpPr>
        <p:spPr bwMode="auto">
          <a:xfrm>
            <a:off x="7496752" y="1916832"/>
            <a:ext cx="891671" cy="216024"/>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9" name="正方形/長方形 8"/>
          <p:cNvSpPr/>
          <p:nvPr userDrawn="1"/>
        </p:nvSpPr>
        <p:spPr bwMode="auto">
          <a:xfrm>
            <a:off x="6605081" y="1916832"/>
            <a:ext cx="891671" cy="216024"/>
          </a:xfrm>
          <a:prstGeom prst="rect">
            <a:avLst/>
          </a:prstGeom>
          <a:solidFill>
            <a:schemeClr val="accent1">
              <a:lumMod val="60000"/>
              <a:lumOff val="4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Tree>
    <p:extLst>
      <p:ext uri="{BB962C8B-B14F-4D97-AF65-F5344CB8AC3E}">
        <p14:creationId xmlns:p14="http://schemas.microsoft.com/office/powerpoint/2010/main" val="380976887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a:prstGeom prst="rect">
            <a:avLst/>
          </a:prstGeo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4" name="図 13" descr="it_juku_ogp.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554911" y="5347888"/>
            <a:ext cx="2504423" cy="1314822"/>
          </a:xfrm>
          <a:prstGeom prst="rect">
            <a:avLst/>
          </a:prstGeom>
        </p:spPr>
      </p:pic>
    </p:spTree>
    <p:extLst>
      <p:ext uri="{BB962C8B-B14F-4D97-AF65-F5344CB8AC3E}">
        <p14:creationId xmlns:p14="http://schemas.microsoft.com/office/powerpoint/2010/main" val="378130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正方形/長方形 1"/>
          <p:cNvSpPr/>
          <p:nvPr userDrawn="1"/>
        </p:nvSpPr>
        <p:spPr bwMode="auto">
          <a:xfrm>
            <a:off x="6612305" y="6584137"/>
            <a:ext cx="1200055" cy="276225"/>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3" name="正方形/長方形 2"/>
          <p:cNvSpPr/>
          <p:nvPr userDrawn="1"/>
        </p:nvSpPr>
        <p:spPr bwMode="auto">
          <a:xfrm>
            <a:off x="7812360" y="6583363"/>
            <a:ext cx="1331640" cy="276225"/>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4" name="正方形/長方形 3"/>
          <p:cNvSpPr/>
          <p:nvPr userDrawn="1"/>
        </p:nvSpPr>
        <p:spPr bwMode="auto">
          <a:xfrm>
            <a:off x="-4744" y="6583363"/>
            <a:ext cx="6617048" cy="276225"/>
          </a:xfrm>
          <a:prstGeom prst="rect">
            <a:avLst/>
          </a:prstGeom>
          <a:solidFill>
            <a:schemeClr val="bg1">
              <a:lumMod val="9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 name="Text Box 22"/>
          <p:cNvSpPr txBox="1">
            <a:spLocks noChangeArrowheads="1"/>
          </p:cNvSpPr>
          <p:nvPr userDrawn="1"/>
        </p:nvSpPr>
        <p:spPr bwMode="auto">
          <a:xfrm>
            <a:off x="6612305" y="6583363"/>
            <a:ext cx="25555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r>
              <a:rPr lang="en-US" altLang="ja-JP" sz="1200" dirty="0" err="1" smtClean="0">
                <a:solidFill>
                  <a:schemeClr val="bg1"/>
                </a:solidFill>
              </a:rPr>
              <a:t>NetCommerce</a:t>
            </a:r>
            <a:r>
              <a:rPr lang="ja-JP" altLang="en-US" sz="1200" baseline="0" dirty="0" smtClean="0">
                <a:solidFill>
                  <a:schemeClr val="bg1"/>
                </a:solidFill>
              </a:rPr>
              <a:t>  </a:t>
            </a:r>
            <a:r>
              <a:rPr lang="ja-JP" altLang="en-US" sz="1200" dirty="0" smtClean="0">
                <a:solidFill>
                  <a:schemeClr val="bg1"/>
                </a:solidFill>
              </a:rPr>
              <a:t> </a:t>
            </a:r>
            <a:r>
              <a:rPr lang="en-US" altLang="ja-JP" sz="1200" dirty="0" smtClean="0">
                <a:solidFill>
                  <a:schemeClr val="bg1"/>
                </a:solidFill>
              </a:rPr>
              <a:t> applied marketing</a:t>
            </a:r>
          </a:p>
        </p:txBody>
      </p:sp>
      <p:sp>
        <p:nvSpPr>
          <p:cNvPr id="6" name="Text Box 24"/>
          <p:cNvSpPr txBox="1">
            <a:spLocks noChangeArrowheads="1"/>
          </p:cNvSpPr>
          <p:nvPr userDrawn="1"/>
        </p:nvSpPr>
        <p:spPr bwMode="auto">
          <a:xfrm>
            <a:off x="-4744" y="6644144"/>
            <a:ext cx="329449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l" eaLnBrk="1" hangingPunct="1">
              <a:defRPr/>
            </a:pPr>
            <a:r>
              <a:rPr lang="en-US" altLang="ja-JP" sz="800" smtClean="0"/>
              <a:t>© 2009-13,all rights reserved by NetCommerce &amp; applied marketing</a:t>
            </a:r>
          </a:p>
        </p:txBody>
      </p:sp>
    </p:spTree>
    <p:extLst>
      <p:ext uri="{BB962C8B-B14F-4D97-AF65-F5344CB8AC3E}">
        <p14:creationId xmlns:p14="http://schemas.microsoft.com/office/powerpoint/2010/main" val="670993263"/>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7" name="正方形/長方形 6"/>
          <p:cNvSpPr/>
          <p:nvPr userDrawn="1"/>
        </p:nvSpPr>
        <p:spPr bwMode="auto">
          <a:xfrm>
            <a:off x="-4744" y="0"/>
            <a:ext cx="9148744" cy="6860362"/>
          </a:xfrm>
          <a:prstGeom prst="rect">
            <a:avLst/>
          </a:prstGeom>
          <a:solidFill>
            <a:schemeClr val="tx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mn-lt"/>
              <a:ea typeface="+mn-ea"/>
            </a:endParaRPr>
          </a:p>
        </p:txBody>
      </p:sp>
      <p:sp>
        <p:nvSpPr>
          <p:cNvPr id="2" name="正方形/長方形 1"/>
          <p:cNvSpPr/>
          <p:nvPr userDrawn="1"/>
        </p:nvSpPr>
        <p:spPr bwMode="auto">
          <a:xfrm>
            <a:off x="6612305" y="6584137"/>
            <a:ext cx="1200055" cy="276225"/>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3" name="正方形/長方形 2"/>
          <p:cNvSpPr/>
          <p:nvPr userDrawn="1"/>
        </p:nvSpPr>
        <p:spPr bwMode="auto">
          <a:xfrm>
            <a:off x="7812360" y="6583363"/>
            <a:ext cx="1331640" cy="276225"/>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 name="Text Box 22"/>
          <p:cNvSpPr txBox="1">
            <a:spLocks noChangeArrowheads="1"/>
          </p:cNvSpPr>
          <p:nvPr userDrawn="1"/>
        </p:nvSpPr>
        <p:spPr bwMode="auto">
          <a:xfrm>
            <a:off x="6612305" y="6583363"/>
            <a:ext cx="25555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r>
              <a:rPr lang="en-US" altLang="ja-JP" sz="1200" dirty="0" err="1" smtClean="0">
                <a:solidFill>
                  <a:schemeClr val="bg1"/>
                </a:solidFill>
              </a:rPr>
              <a:t>NetCommerce</a:t>
            </a:r>
            <a:r>
              <a:rPr lang="ja-JP" altLang="en-US" sz="1200" baseline="0" dirty="0" smtClean="0">
                <a:solidFill>
                  <a:schemeClr val="bg1"/>
                </a:solidFill>
              </a:rPr>
              <a:t>  </a:t>
            </a:r>
            <a:r>
              <a:rPr lang="ja-JP" altLang="en-US" sz="1200" dirty="0" smtClean="0">
                <a:solidFill>
                  <a:schemeClr val="bg1"/>
                </a:solidFill>
              </a:rPr>
              <a:t> </a:t>
            </a:r>
            <a:r>
              <a:rPr lang="en-US" altLang="ja-JP" sz="1200" dirty="0" smtClean="0">
                <a:solidFill>
                  <a:schemeClr val="bg1"/>
                </a:solidFill>
              </a:rPr>
              <a:t> applied marketing</a:t>
            </a:r>
          </a:p>
        </p:txBody>
      </p:sp>
      <p:sp>
        <p:nvSpPr>
          <p:cNvPr id="6" name="Text Box 24"/>
          <p:cNvSpPr txBox="1">
            <a:spLocks noChangeArrowheads="1"/>
          </p:cNvSpPr>
          <p:nvPr userDrawn="1"/>
        </p:nvSpPr>
        <p:spPr bwMode="auto">
          <a:xfrm>
            <a:off x="-4744" y="6644144"/>
            <a:ext cx="329449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l" eaLnBrk="1" hangingPunct="1">
              <a:defRPr/>
            </a:pPr>
            <a:r>
              <a:rPr lang="en-US" altLang="ja-JP" sz="800" dirty="0" smtClean="0">
                <a:solidFill>
                  <a:schemeClr val="bg1"/>
                </a:solidFill>
              </a:rPr>
              <a:t>© 2009-13,all rights reserved by </a:t>
            </a:r>
            <a:r>
              <a:rPr lang="en-US" altLang="ja-JP" sz="800" dirty="0" err="1" smtClean="0">
                <a:solidFill>
                  <a:schemeClr val="bg1"/>
                </a:solidFill>
              </a:rPr>
              <a:t>NetCommerce</a:t>
            </a:r>
            <a:r>
              <a:rPr lang="en-US" altLang="ja-JP" sz="800" dirty="0" smtClean="0">
                <a:solidFill>
                  <a:schemeClr val="bg1"/>
                </a:solidFill>
              </a:rPr>
              <a:t> &amp; applied marketing</a:t>
            </a:r>
          </a:p>
        </p:txBody>
      </p:sp>
    </p:spTree>
    <p:extLst>
      <p:ext uri="{BB962C8B-B14F-4D97-AF65-F5344CB8AC3E}">
        <p14:creationId xmlns:p14="http://schemas.microsoft.com/office/powerpoint/2010/main" val="108312428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189053"/>
            <a:ext cx="8229600" cy="4525963"/>
          </a:xfrm>
          <a:prstGeom prst="rect">
            <a:avLst/>
          </a:prstGeom>
        </p:spPr>
        <p:txBody>
          <a:bodyPr/>
          <a:lstStyle>
            <a:lvl1pPr>
              <a:defRPr sz="2400" baseline="0">
                <a:solidFill>
                  <a:schemeClr val="accent4"/>
                </a:solidFill>
                <a:ea typeface="+mn-ea"/>
              </a:defRPr>
            </a:lvl1pPr>
            <a:lvl2pPr>
              <a:defRPr sz="2000" baseline="0">
                <a:solidFill>
                  <a:schemeClr val="accent4"/>
                </a:solidFill>
                <a:ea typeface="+mn-ea"/>
              </a:defRPr>
            </a:lvl2pPr>
            <a:lvl3pPr>
              <a:defRPr sz="2000" baseline="0">
                <a:solidFill>
                  <a:schemeClr val="accent4"/>
                </a:solidFill>
                <a:ea typeface="+mn-ea"/>
              </a:defRPr>
            </a:lvl3pPr>
            <a:lvl4pPr>
              <a:defRPr sz="1800" baseline="0">
                <a:solidFill>
                  <a:schemeClr val="accent4"/>
                </a:solidFill>
                <a:ea typeface="+mn-ea"/>
              </a:defRPr>
            </a:lvl4pPr>
            <a:lvl5pPr>
              <a:defRPr sz="1800" baseline="0">
                <a:solidFill>
                  <a:schemeClr val="accent4"/>
                </a:solidFill>
                <a:ea typeface="+mn-ea"/>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extLst>
      <p:ext uri="{BB962C8B-B14F-4D97-AF65-F5344CB8AC3E}">
        <p14:creationId xmlns:p14="http://schemas.microsoft.com/office/powerpoint/2010/main" val="144059213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13401858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188906689"/>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7824646"/>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3370638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388907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91589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152400"/>
            <a:ext cx="2133600" cy="59737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52400" y="152400"/>
            <a:ext cx="6248400" cy="59737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78247247"/>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正方形/長方形 8"/>
          <p:cNvSpPr/>
          <p:nvPr userDrawn="1"/>
        </p:nvSpPr>
        <p:spPr bwMode="auto">
          <a:xfrm>
            <a:off x="6612305" y="6584137"/>
            <a:ext cx="1200055" cy="276225"/>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 name="正方形/長方形 7"/>
          <p:cNvSpPr/>
          <p:nvPr userDrawn="1"/>
        </p:nvSpPr>
        <p:spPr bwMode="auto">
          <a:xfrm>
            <a:off x="7812360" y="6583363"/>
            <a:ext cx="1331640" cy="276225"/>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 name="正方形/長方形 1"/>
          <p:cNvSpPr/>
          <p:nvPr userDrawn="1"/>
        </p:nvSpPr>
        <p:spPr bwMode="auto">
          <a:xfrm>
            <a:off x="-4744" y="6583363"/>
            <a:ext cx="6617048" cy="276225"/>
          </a:xfrm>
          <a:prstGeom prst="rect">
            <a:avLst/>
          </a:prstGeom>
          <a:solidFill>
            <a:schemeClr val="bg1">
              <a:lumMod val="9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026" name="Rectangle 16"/>
          <p:cNvSpPr>
            <a:spLocks noChangeArrowheads="1"/>
          </p:cNvSpPr>
          <p:nvPr/>
        </p:nvSpPr>
        <p:spPr bwMode="auto">
          <a:xfrm>
            <a:off x="0" y="0"/>
            <a:ext cx="9144000" cy="838200"/>
          </a:xfrm>
          <a:prstGeom prst="rect">
            <a:avLst/>
          </a:prstGeom>
          <a:solidFill>
            <a:schemeClr val="accent4"/>
          </a:solidFill>
          <a:ln>
            <a:noFill/>
          </a:ln>
          <a:extLst/>
        </p:spPr>
        <p:txBody>
          <a:bodyPr wrap="none" anchor="ctr"/>
          <a:lstStyle/>
          <a:p>
            <a:endParaRPr lang="ja-JP" altLang="en-US"/>
          </a:p>
        </p:txBody>
      </p:sp>
      <p:sp>
        <p:nvSpPr>
          <p:cNvPr id="1027" name="Rectangle 2"/>
          <p:cNvSpPr>
            <a:spLocks noGrp="1" noChangeArrowheads="1"/>
          </p:cNvSpPr>
          <p:nvPr>
            <p:ph type="title"/>
          </p:nvPr>
        </p:nvSpPr>
        <p:spPr bwMode="auto">
          <a:xfrm>
            <a:off x="152400" y="1524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8" name="AutoShape 20" descr="netcomm_logo.png"/>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029" name="Text Box 22"/>
          <p:cNvSpPr txBox="1">
            <a:spLocks noChangeArrowheads="1"/>
          </p:cNvSpPr>
          <p:nvPr/>
        </p:nvSpPr>
        <p:spPr bwMode="auto">
          <a:xfrm>
            <a:off x="6615063" y="6583363"/>
            <a:ext cx="25527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r>
              <a:rPr lang="en-US" altLang="ja-JP" sz="1200" dirty="0" err="1" smtClean="0">
                <a:solidFill>
                  <a:schemeClr val="bg1"/>
                </a:solidFill>
                <a:latin typeface="+mn-lt"/>
                <a:ea typeface="+mn-ea"/>
              </a:rPr>
              <a:t>NetCommerce</a:t>
            </a:r>
            <a:r>
              <a:rPr lang="en-US" altLang="ja-JP" sz="1200" dirty="0" smtClean="0">
                <a:solidFill>
                  <a:schemeClr val="bg1"/>
                </a:solidFill>
                <a:latin typeface="+mn-lt"/>
                <a:ea typeface="+mn-ea"/>
              </a:rPr>
              <a:t>   applied marketing</a:t>
            </a:r>
          </a:p>
        </p:txBody>
      </p:sp>
      <p:sp>
        <p:nvSpPr>
          <p:cNvPr id="1030" name="Text Box 24"/>
          <p:cNvSpPr txBox="1">
            <a:spLocks noChangeArrowheads="1"/>
          </p:cNvSpPr>
          <p:nvPr/>
        </p:nvSpPr>
        <p:spPr bwMode="auto">
          <a:xfrm>
            <a:off x="-4744" y="6644144"/>
            <a:ext cx="31133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lvl1pPr marL="342900" indent="-34290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l" eaLnBrk="1" hangingPunct="1">
              <a:defRPr/>
            </a:pPr>
            <a:r>
              <a:rPr lang="en-US" altLang="ja-JP" sz="800" dirty="0" smtClean="0">
                <a:latin typeface="+mn-lt"/>
                <a:ea typeface="+mn-ea"/>
              </a:rPr>
              <a:t>© 2009-14,all rights reserved by </a:t>
            </a:r>
            <a:r>
              <a:rPr lang="en-US" altLang="ja-JP" sz="800" dirty="0" err="1" smtClean="0">
                <a:latin typeface="+mn-lt"/>
                <a:ea typeface="+mn-ea"/>
              </a:rPr>
              <a:t>NetCommerce</a:t>
            </a:r>
            <a:r>
              <a:rPr lang="en-US" altLang="ja-JP" sz="800" dirty="0" smtClean="0">
                <a:latin typeface="+mn-lt"/>
                <a:ea typeface="+mn-ea"/>
              </a:rPr>
              <a:t> &amp; applied marketing</a:t>
            </a:r>
          </a:p>
        </p:txBody>
      </p:sp>
    </p:spTree>
  </p:cSld>
  <p:clrMap bg1="lt1" tx1="dk1" bg2="lt2" tx2="dk2" accent1="accent1" accent2="accent2" accent3="accent3" accent4="accent4" accent5="accent5" accent6="accent6" hlink="hlink" folHlink="folHlink"/>
  <p:sldLayoutIdLst>
    <p:sldLayoutId id="2147484411" r:id="rId1"/>
    <p:sldLayoutId id="2147484401" r:id="rId2"/>
    <p:sldLayoutId id="2147484404" r:id="rId3"/>
    <p:sldLayoutId id="2147484405" r:id="rId4"/>
    <p:sldLayoutId id="2147484406" r:id="rId5"/>
    <p:sldLayoutId id="2147484407" r:id="rId6"/>
    <p:sldLayoutId id="2147484408" r:id="rId7"/>
    <p:sldLayoutId id="2147484409" r:id="rId8"/>
    <p:sldLayoutId id="2147484410" r:id="rId9"/>
    <p:sldLayoutId id="2147484420" r:id="rId10"/>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kumimoji="1" sz="3200">
          <a:solidFill>
            <a:schemeClr val="bg1"/>
          </a:solidFill>
          <a:latin typeface="+mj-lt"/>
          <a:ea typeface="+mj-ea"/>
          <a:cs typeface="+mj-cs"/>
        </a:defRPr>
      </a:lvl1pPr>
      <a:lvl2pPr algn="l" rtl="0" eaLnBrk="0" fontAlgn="base" hangingPunct="0">
        <a:spcBef>
          <a:spcPct val="0"/>
        </a:spcBef>
        <a:spcAft>
          <a:spcPct val="0"/>
        </a:spcAft>
        <a:defRPr kumimoji="1" sz="3200">
          <a:solidFill>
            <a:schemeClr val="bg1"/>
          </a:solidFill>
          <a:latin typeface="Calibri" pitchFamily="34" charset="0"/>
          <a:ea typeface="ＭＳ Ｐゴシック" charset="-128"/>
        </a:defRPr>
      </a:lvl2pPr>
      <a:lvl3pPr algn="l" rtl="0" eaLnBrk="0" fontAlgn="base" hangingPunct="0">
        <a:spcBef>
          <a:spcPct val="0"/>
        </a:spcBef>
        <a:spcAft>
          <a:spcPct val="0"/>
        </a:spcAft>
        <a:defRPr kumimoji="1" sz="3200">
          <a:solidFill>
            <a:schemeClr val="bg1"/>
          </a:solidFill>
          <a:latin typeface="Calibri" pitchFamily="34" charset="0"/>
          <a:ea typeface="ＭＳ Ｐゴシック" charset="-128"/>
        </a:defRPr>
      </a:lvl3pPr>
      <a:lvl4pPr algn="l" rtl="0" eaLnBrk="0" fontAlgn="base" hangingPunct="0">
        <a:spcBef>
          <a:spcPct val="0"/>
        </a:spcBef>
        <a:spcAft>
          <a:spcPct val="0"/>
        </a:spcAft>
        <a:defRPr kumimoji="1" sz="3200">
          <a:solidFill>
            <a:schemeClr val="bg1"/>
          </a:solidFill>
          <a:latin typeface="Calibri" pitchFamily="34" charset="0"/>
          <a:ea typeface="ＭＳ Ｐゴシック" charset="-128"/>
        </a:defRPr>
      </a:lvl4pPr>
      <a:lvl5pPr algn="l" rtl="0" eaLnBrk="0" fontAlgn="base" hangingPunct="0">
        <a:spcBef>
          <a:spcPct val="0"/>
        </a:spcBef>
        <a:spcAft>
          <a:spcPct val="0"/>
        </a:spcAft>
        <a:defRPr kumimoji="1" sz="3200">
          <a:solidFill>
            <a:schemeClr val="bg1"/>
          </a:solidFill>
          <a:latin typeface="Calibri" pitchFamily="34" charset="0"/>
          <a:ea typeface="ＭＳ Ｐゴシック" charset="-128"/>
        </a:defRPr>
      </a:lvl5pPr>
      <a:lvl6pPr marL="457200" algn="l" rtl="0" eaLnBrk="1" fontAlgn="base" hangingPunct="1">
        <a:spcBef>
          <a:spcPct val="0"/>
        </a:spcBef>
        <a:spcAft>
          <a:spcPct val="0"/>
        </a:spcAft>
        <a:defRPr kumimoji="1" sz="3200">
          <a:solidFill>
            <a:schemeClr val="bg1"/>
          </a:solidFill>
          <a:latin typeface="Arial" charset="0"/>
        </a:defRPr>
      </a:lvl6pPr>
      <a:lvl7pPr marL="914400" algn="l" rtl="0" eaLnBrk="1" fontAlgn="base" hangingPunct="1">
        <a:spcBef>
          <a:spcPct val="0"/>
        </a:spcBef>
        <a:spcAft>
          <a:spcPct val="0"/>
        </a:spcAft>
        <a:defRPr kumimoji="1" sz="3200">
          <a:solidFill>
            <a:schemeClr val="bg1"/>
          </a:solidFill>
          <a:latin typeface="Arial" charset="0"/>
        </a:defRPr>
      </a:lvl7pPr>
      <a:lvl8pPr marL="1371600" algn="l" rtl="0" eaLnBrk="1" fontAlgn="base" hangingPunct="1">
        <a:spcBef>
          <a:spcPct val="0"/>
        </a:spcBef>
        <a:spcAft>
          <a:spcPct val="0"/>
        </a:spcAft>
        <a:defRPr kumimoji="1" sz="3200">
          <a:solidFill>
            <a:schemeClr val="bg1"/>
          </a:solidFill>
          <a:latin typeface="Arial" charset="0"/>
        </a:defRPr>
      </a:lvl8pPr>
      <a:lvl9pPr marL="1828800" algn="l" rtl="0" eaLnBrk="1" fontAlgn="base" hangingPunct="1">
        <a:spcBef>
          <a:spcPct val="0"/>
        </a:spcBef>
        <a:spcAft>
          <a:spcPct val="0"/>
        </a:spcAft>
        <a:defRPr kumimoji="1" sz="3200">
          <a:solidFill>
            <a:schemeClr val="bg1"/>
          </a:solidFill>
          <a:latin typeface="Arial" charset="0"/>
        </a:defRPr>
      </a:lvl9pPr>
    </p:titleStyle>
    <p:bodyStyle>
      <a:lvl1pPr marL="342900" indent="-342900" algn="l" rtl="0" eaLnBrk="0" fontAlgn="base" hangingPunct="0">
        <a:spcBef>
          <a:spcPct val="20000"/>
        </a:spcBef>
        <a:spcAft>
          <a:spcPct val="0"/>
        </a:spcAft>
        <a:buChar char="•"/>
        <a:defRPr kumimoji="1">
          <a:solidFill>
            <a:srgbClr val="0073A3"/>
          </a:solidFill>
          <a:latin typeface="+mn-lt"/>
          <a:ea typeface="+mn-ea"/>
          <a:cs typeface="+mn-cs"/>
        </a:defRPr>
      </a:lvl1pPr>
      <a:lvl2pPr marL="742950" indent="-285750" algn="l" rtl="0" eaLnBrk="0" fontAlgn="base" hangingPunct="0">
        <a:spcBef>
          <a:spcPct val="20000"/>
        </a:spcBef>
        <a:spcAft>
          <a:spcPct val="0"/>
        </a:spcAft>
        <a:buChar char="–"/>
        <a:defRPr kumimoji="1" sz="1600">
          <a:solidFill>
            <a:srgbClr val="484848"/>
          </a:solidFill>
          <a:latin typeface="+mn-lt"/>
          <a:ea typeface="HG丸ｺﾞｼｯｸM-PRO" pitchFamily="50" charset="-128"/>
        </a:defRPr>
      </a:lvl2pPr>
      <a:lvl3pPr marL="1143000" indent="-228600" algn="l" rtl="0" eaLnBrk="0" fontAlgn="base" hangingPunct="0">
        <a:spcBef>
          <a:spcPct val="20000"/>
        </a:spcBef>
        <a:spcAft>
          <a:spcPct val="0"/>
        </a:spcAft>
        <a:buChar char="•"/>
        <a:defRPr kumimoji="1" sz="1600">
          <a:solidFill>
            <a:srgbClr val="484848"/>
          </a:solidFill>
          <a:latin typeface="+mn-lt"/>
          <a:ea typeface="HG丸ｺﾞｼｯｸM-PRO" pitchFamily="50" charset="-128"/>
        </a:defRPr>
      </a:lvl3pPr>
      <a:lvl4pPr marL="1600200" indent="-228600" algn="l" rtl="0" eaLnBrk="0" fontAlgn="base" hangingPunct="0">
        <a:spcBef>
          <a:spcPct val="20000"/>
        </a:spcBef>
        <a:spcAft>
          <a:spcPct val="0"/>
        </a:spcAft>
        <a:buChar char="–"/>
        <a:defRPr kumimoji="1" sz="1400">
          <a:solidFill>
            <a:srgbClr val="484848"/>
          </a:solidFill>
          <a:latin typeface="+mn-lt"/>
          <a:ea typeface="HG丸ｺﾞｼｯｸM-PRO" pitchFamily="50" charset="-128"/>
        </a:defRPr>
      </a:lvl4pPr>
      <a:lvl5pPr marL="2057400" indent="-228600" algn="l" rtl="0" eaLnBrk="0" fontAlgn="base" hangingPunct="0">
        <a:spcBef>
          <a:spcPct val="20000"/>
        </a:spcBef>
        <a:spcAft>
          <a:spcPct val="0"/>
        </a:spcAft>
        <a:buChar char="»"/>
        <a:defRPr kumimoji="1" sz="1400">
          <a:solidFill>
            <a:srgbClr val="484848"/>
          </a:solidFill>
          <a:latin typeface="+mn-lt"/>
          <a:ea typeface="HG丸ｺﾞｼｯｸM-PRO" pitchFamily="50" charset="-128"/>
        </a:defRPr>
      </a:lvl5pPr>
      <a:lvl6pPr marL="2514600" indent="-228600" algn="l" rtl="0" eaLnBrk="1" fontAlgn="base" hangingPunct="1">
        <a:spcBef>
          <a:spcPct val="20000"/>
        </a:spcBef>
        <a:spcAft>
          <a:spcPct val="0"/>
        </a:spcAft>
        <a:buChar char="»"/>
        <a:defRPr kumimoji="1" sz="1400">
          <a:solidFill>
            <a:srgbClr val="484848"/>
          </a:solidFill>
          <a:latin typeface="+mn-lt"/>
        </a:defRPr>
      </a:lvl6pPr>
      <a:lvl7pPr marL="2971800" indent="-228600" algn="l" rtl="0" eaLnBrk="1" fontAlgn="base" hangingPunct="1">
        <a:spcBef>
          <a:spcPct val="20000"/>
        </a:spcBef>
        <a:spcAft>
          <a:spcPct val="0"/>
        </a:spcAft>
        <a:buChar char="»"/>
        <a:defRPr kumimoji="1" sz="1400">
          <a:solidFill>
            <a:srgbClr val="484848"/>
          </a:solidFill>
          <a:latin typeface="+mn-lt"/>
        </a:defRPr>
      </a:lvl7pPr>
      <a:lvl8pPr marL="3429000" indent="-228600" algn="l" rtl="0" eaLnBrk="1" fontAlgn="base" hangingPunct="1">
        <a:spcBef>
          <a:spcPct val="20000"/>
        </a:spcBef>
        <a:spcAft>
          <a:spcPct val="0"/>
        </a:spcAft>
        <a:buChar char="»"/>
        <a:defRPr kumimoji="1" sz="1400">
          <a:solidFill>
            <a:srgbClr val="484848"/>
          </a:solidFill>
          <a:latin typeface="+mn-lt"/>
        </a:defRPr>
      </a:lvl8pPr>
      <a:lvl9pPr marL="3886200" indent="-228600" algn="l" rtl="0" eaLnBrk="1" fontAlgn="base" hangingPunct="1">
        <a:spcBef>
          <a:spcPct val="20000"/>
        </a:spcBef>
        <a:spcAft>
          <a:spcPct val="0"/>
        </a:spcAft>
        <a:buChar char="»"/>
        <a:defRPr kumimoji="1" sz="1400">
          <a:solidFill>
            <a:srgbClr val="484848"/>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AutoShape 20" descr="netcomm_logo.png"/>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365978793"/>
      </p:ext>
    </p:extLst>
  </p:cSld>
  <p:clrMap bg1="lt1" tx1="dk1" bg2="lt2" tx2="dk2" accent1="accent1" accent2="accent2" accent3="accent3" accent4="accent4" accent5="accent5" accent6="accent6" hlink="hlink" folHlink="folHlink"/>
  <p:sldLayoutIdLst>
    <p:sldLayoutId id="2147484418" r:id="rId1"/>
    <p:sldLayoutId id="2147484419" r:id="rId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kumimoji="1" sz="3200">
          <a:solidFill>
            <a:schemeClr val="bg1"/>
          </a:solidFill>
          <a:latin typeface="+mj-lt"/>
          <a:ea typeface="+mj-ea"/>
          <a:cs typeface="+mj-cs"/>
        </a:defRPr>
      </a:lvl1pPr>
      <a:lvl2pPr algn="l" rtl="0" eaLnBrk="0" fontAlgn="base" hangingPunct="0">
        <a:spcBef>
          <a:spcPct val="0"/>
        </a:spcBef>
        <a:spcAft>
          <a:spcPct val="0"/>
        </a:spcAft>
        <a:defRPr kumimoji="1" sz="3200">
          <a:solidFill>
            <a:schemeClr val="bg1"/>
          </a:solidFill>
          <a:latin typeface="Calibri" pitchFamily="34" charset="0"/>
          <a:ea typeface="ＭＳ Ｐゴシック" charset="-128"/>
        </a:defRPr>
      </a:lvl2pPr>
      <a:lvl3pPr algn="l" rtl="0" eaLnBrk="0" fontAlgn="base" hangingPunct="0">
        <a:spcBef>
          <a:spcPct val="0"/>
        </a:spcBef>
        <a:spcAft>
          <a:spcPct val="0"/>
        </a:spcAft>
        <a:defRPr kumimoji="1" sz="3200">
          <a:solidFill>
            <a:schemeClr val="bg1"/>
          </a:solidFill>
          <a:latin typeface="Calibri" pitchFamily="34" charset="0"/>
          <a:ea typeface="ＭＳ Ｐゴシック" charset="-128"/>
        </a:defRPr>
      </a:lvl3pPr>
      <a:lvl4pPr algn="l" rtl="0" eaLnBrk="0" fontAlgn="base" hangingPunct="0">
        <a:spcBef>
          <a:spcPct val="0"/>
        </a:spcBef>
        <a:spcAft>
          <a:spcPct val="0"/>
        </a:spcAft>
        <a:defRPr kumimoji="1" sz="3200">
          <a:solidFill>
            <a:schemeClr val="bg1"/>
          </a:solidFill>
          <a:latin typeface="Calibri" pitchFamily="34" charset="0"/>
          <a:ea typeface="ＭＳ Ｐゴシック" charset="-128"/>
        </a:defRPr>
      </a:lvl4pPr>
      <a:lvl5pPr algn="l" rtl="0" eaLnBrk="0" fontAlgn="base" hangingPunct="0">
        <a:spcBef>
          <a:spcPct val="0"/>
        </a:spcBef>
        <a:spcAft>
          <a:spcPct val="0"/>
        </a:spcAft>
        <a:defRPr kumimoji="1" sz="3200">
          <a:solidFill>
            <a:schemeClr val="bg1"/>
          </a:solidFill>
          <a:latin typeface="Calibri" pitchFamily="34" charset="0"/>
          <a:ea typeface="ＭＳ Ｐゴシック" charset="-128"/>
        </a:defRPr>
      </a:lvl5pPr>
      <a:lvl6pPr marL="457200" algn="l" rtl="0" eaLnBrk="1" fontAlgn="base" hangingPunct="1">
        <a:spcBef>
          <a:spcPct val="0"/>
        </a:spcBef>
        <a:spcAft>
          <a:spcPct val="0"/>
        </a:spcAft>
        <a:defRPr kumimoji="1" sz="3200">
          <a:solidFill>
            <a:schemeClr val="bg1"/>
          </a:solidFill>
          <a:latin typeface="Arial" charset="0"/>
        </a:defRPr>
      </a:lvl6pPr>
      <a:lvl7pPr marL="914400" algn="l" rtl="0" eaLnBrk="1" fontAlgn="base" hangingPunct="1">
        <a:spcBef>
          <a:spcPct val="0"/>
        </a:spcBef>
        <a:spcAft>
          <a:spcPct val="0"/>
        </a:spcAft>
        <a:defRPr kumimoji="1" sz="3200">
          <a:solidFill>
            <a:schemeClr val="bg1"/>
          </a:solidFill>
          <a:latin typeface="Arial" charset="0"/>
        </a:defRPr>
      </a:lvl7pPr>
      <a:lvl8pPr marL="1371600" algn="l" rtl="0" eaLnBrk="1" fontAlgn="base" hangingPunct="1">
        <a:spcBef>
          <a:spcPct val="0"/>
        </a:spcBef>
        <a:spcAft>
          <a:spcPct val="0"/>
        </a:spcAft>
        <a:defRPr kumimoji="1" sz="3200">
          <a:solidFill>
            <a:schemeClr val="bg1"/>
          </a:solidFill>
          <a:latin typeface="Arial" charset="0"/>
        </a:defRPr>
      </a:lvl8pPr>
      <a:lvl9pPr marL="1828800" algn="l" rtl="0" eaLnBrk="1" fontAlgn="base" hangingPunct="1">
        <a:spcBef>
          <a:spcPct val="0"/>
        </a:spcBef>
        <a:spcAft>
          <a:spcPct val="0"/>
        </a:spcAft>
        <a:defRPr kumimoji="1" sz="3200">
          <a:solidFill>
            <a:schemeClr val="bg1"/>
          </a:solidFill>
          <a:latin typeface="Arial" charset="0"/>
        </a:defRPr>
      </a:lvl9pPr>
    </p:titleStyle>
    <p:bodyStyle>
      <a:lvl1pPr marL="342900" indent="-342900" algn="l" rtl="0" eaLnBrk="0" fontAlgn="base" hangingPunct="0">
        <a:spcBef>
          <a:spcPct val="20000"/>
        </a:spcBef>
        <a:spcAft>
          <a:spcPct val="0"/>
        </a:spcAft>
        <a:buChar char="•"/>
        <a:defRPr kumimoji="1">
          <a:solidFill>
            <a:srgbClr val="0073A3"/>
          </a:solidFill>
          <a:latin typeface="+mn-lt"/>
          <a:ea typeface="+mn-ea"/>
          <a:cs typeface="+mn-cs"/>
        </a:defRPr>
      </a:lvl1pPr>
      <a:lvl2pPr marL="742950" indent="-285750" algn="l" rtl="0" eaLnBrk="0" fontAlgn="base" hangingPunct="0">
        <a:spcBef>
          <a:spcPct val="20000"/>
        </a:spcBef>
        <a:spcAft>
          <a:spcPct val="0"/>
        </a:spcAft>
        <a:buChar char="–"/>
        <a:defRPr kumimoji="1" sz="1600">
          <a:solidFill>
            <a:srgbClr val="484848"/>
          </a:solidFill>
          <a:latin typeface="+mn-lt"/>
          <a:ea typeface="HG丸ｺﾞｼｯｸM-PRO" pitchFamily="50" charset="-128"/>
        </a:defRPr>
      </a:lvl2pPr>
      <a:lvl3pPr marL="1143000" indent="-228600" algn="l" rtl="0" eaLnBrk="0" fontAlgn="base" hangingPunct="0">
        <a:spcBef>
          <a:spcPct val="20000"/>
        </a:spcBef>
        <a:spcAft>
          <a:spcPct val="0"/>
        </a:spcAft>
        <a:buChar char="•"/>
        <a:defRPr kumimoji="1" sz="1600">
          <a:solidFill>
            <a:srgbClr val="484848"/>
          </a:solidFill>
          <a:latin typeface="+mn-lt"/>
          <a:ea typeface="HG丸ｺﾞｼｯｸM-PRO" pitchFamily="50" charset="-128"/>
        </a:defRPr>
      </a:lvl3pPr>
      <a:lvl4pPr marL="1600200" indent="-228600" algn="l" rtl="0" eaLnBrk="0" fontAlgn="base" hangingPunct="0">
        <a:spcBef>
          <a:spcPct val="20000"/>
        </a:spcBef>
        <a:spcAft>
          <a:spcPct val="0"/>
        </a:spcAft>
        <a:buChar char="–"/>
        <a:defRPr kumimoji="1" sz="1400">
          <a:solidFill>
            <a:srgbClr val="484848"/>
          </a:solidFill>
          <a:latin typeface="+mn-lt"/>
          <a:ea typeface="HG丸ｺﾞｼｯｸM-PRO" pitchFamily="50" charset="-128"/>
        </a:defRPr>
      </a:lvl4pPr>
      <a:lvl5pPr marL="2057400" indent="-228600" algn="l" rtl="0" eaLnBrk="0" fontAlgn="base" hangingPunct="0">
        <a:spcBef>
          <a:spcPct val="20000"/>
        </a:spcBef>
        <a:spcAft>
          <a:spcPct val="0"/>
        </a:spcAft>
        <a:buChar char="»"/>
        <a:defRPr kumimoji="1" sz="1400">
          <a:solidFill>
            <a:srgbClr val="484848"/>
          </a:solidFill>
          <a:latin typeface="+mn-lt"/>
          <a:ea typeface="HG丸ｺﾞｼｯｸM-PRO" pitchFamily="50" charset="-128"/>
        </a:defRPr>
      </a:lvl5pPr>
      <a:lvl6pPr marL="2514600" indent="-228600" algn="l" rtl="0" eaLnBrk="1" fontAlgn="base" hangingPunct="1">
        <a:spcBef>
          <a:spcPct val="20000"/>
        </a:spcBef>
        <a:spcAft>
          <a:spcPct val="0"/>
        </a:spcAft>
        <a:buChar char="»"/>
        <a:defRPr kumimoji="1" sz="1400">
          <a:solidFill>
            <a:srgbClr val="484848"/>
          </a:solidFill>
          <a:latin typeface="+mn-lt"/>
        </a:defRPr>
      </a:lvl6pPr>
      <a:lvl7pPr marL="2971800" indent="-228600" algn="l" rtl="0" eaLnBrk="1" fontAlgn="base" hangingPunct="1">
        <a:spcBef>
          <a:spcPct val="20000"/>
        </a:spcBef>
        <a:spcAft>
          <a:spcPct val="0"/>
        </a:spcAft>
        <a:buChar char="»"/>
        <a:defRPr kumimoji="1" sz="1400">
          <a:solidFill>
            <a:srgbClr val="484848"/>
          </a:solidFill>
          <a:latin typeface="+mn-lt"/>
        </a:defRPr>
      </a:lvl7pPr>
      <a:lvl8pPr marL="3429000" indent="-228600" algn="l" rtl="0" eaLnBrk="1" fontAlgn="base" hangingPunct="1">
        <a:spcBef>
          <a:spcPct val="20000"/>
        </a:spcBef>
        <a:spcAft>
          <a:spcPct val="0"/>
        </a:spcAft>
        <a:buChar char="»"/>
        <a:defRPr kumimoji="1" sz="1400">
          <a:solidFill>
            <a:srgbClr val="484848"/>
          </a:solidFill>
          <a:latin typeface="+mn-lt"/>
        </a:defRPr>
      </a:lvl8pPr>
      <a:lvl9pPr marL="3886200" indent="-228600" algn="l" rtl="0" eaLnBrk="1" fontAlgn="base" hangingPunct="1">
        <a:spcBef>
          <a:spcPct val="20000"/>
        </a:spcBef>
        <a:spcAft>
          <a:spcPct val="0"/>
        </a:spcAft>
        <a:buChar char="»"/>
        <a:defRPr kumimoji="1" sz="1400">
          <a:solidFill>
            <a:srgbClr val="484848"/>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jpeg"/><Relationship Id="rId6" Type="http://schemas.openxmlformats.org/officeDocument/2006/relationships/image" Target="../media/image8.png"/><Relationship Id="rId7" Type="http://schemas.openxmlformats.org/officeDocument/2006/relationships/image" Target="../media/image9.gif"/><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sz="3200" dirty="0" smtClean="0">
                <a:latin typeface="メイリオ"/>
                <a:ea typeface="メイリオ"/>
                <a:cs typeface="メイリオ"/>
              </a:rPr>
              <a:t>ERP</a:t>
            </a:r>
            <a:r>
              <a:rPr kumimoji="1" lang="ja-JP" altLang="en-US" sz="3200" dirty="0" smtClean="0">
                <a:latin typeface="メイリオ"/>
                <a:ea typeface="メイリオ"/>
                <a:cs typeface="メイリオ"/>
              </a:rPr>
              <a:t>とグローバル展開</a:t>
            </a:r>
            <a:endParaRPr kumimoji="1" lang="ja-JP" altLang="en-US" sz="3200" dirty="0">
              <a:latin typeface="メイリオ"/>
              <a:ea typeface="メイリオ"/>
              <a:cs typeface="メイリオ"/>
            </a:endParaRPr>
          </a:p>
        </p:txBody>
      </p:sp>
      <p:sp>
        <p:nvSpPr>
          <p:cNvPr id="4" name="サブタイトル 3"/>
          <p:cNvSpPr>
            <a:spLocks noGrp="1"/>
          </p:cNvSpPr>
          <p:nvPr>
            <p:ph type="subTitle" idx="1"/>
          </p:nvPr>
        </p:nvSpPr>
        <p:spPr>
          <a:xfrm>
            <a:off x="685800" y="3391244"/>
            <a:ext cx="7772400" cy="1264162"/>
          </a:xfrm>
        </p:spPr>
        <p:txBody>
          <a:bodyPr>
            <a:normAutofit lnSpcReduction="10000"/>
          </a:bodyPr>
          <a:lstStyle/>
          <a:p>
            <a:r>
              <a:rPr kumimoji="1" lang="en-US" altLang="ja-JP" dirty="0" smtClean="0">
                <a:latin typeface="メイリオ"/>
                <a:ea typeface="メイリオ"/>
                <a:cs typeface="メイリオ"/>
              </a:rPr>
              <a:t>IT</a:t>
            </a:r>
            <a:r>
              <a:rPr kumimoji="1" lang="ja-JP" altLang="en-US" dirty="0" smtClean="0">
                <a:latin typeface="メイリオ"/>
                <a:ea typeface="メイリオ"/>
                <a:cs typeface="メイリオ"/>
              </a:rPr>
              <a:t>ソリューション塾・第</a:t>
            </a:r>
            <a:r>
              <a:rPr kumimoji="1" lang="en-US" altLang="ja-JP" dirty="0" smtClean="0">
                <a:latin typeface="メイリオ"/>
                <a:ea typeface="メイリオ"/>
                <a:cs typeface="メイリオ"/>
              </a:rPr>
              <a:t>18</a:t>
            </a:r>
            <a:r>
              <a:rPr kumimoji="1" lang="ja-JP" altLang="en-US" dirty="0" smtClean="0">
                <a:latin typeface="メイリオ"/>
                <a:ea typeface="メイリオ"/>
                <a:cs typeface="メイリオ"/>
              </a:rPr>
              <a:t>期</a:t>
            </a:r>
            <a:endParaRPr kumimoji="1" lang="en-US" altLang="ja-JP" dirty="0" smtClean="0">
              <a:latin typeface="メイリオ"/>
              <a:ea typeface="メイリオ"/>
              <a:cs typeface="メイリオ"/>
            </a:endParaRPr>
          </a:p>
          <a:p>
            <a:endParaRPr kumimoji="1" lang="en-US" altLang="ja-JP" dirty="0" smtClean="0">
              <a:latin typeface="メイリオ"/>
              <a:ea typeface="メイリオ"/>
              <a:cs typeface="メイリオ"/>
            </a:endParaRPr>
          </a:p>
          <a:p>
            <a:r>
              <a:rPr kumimoji="1" lang="en-US" altLang="ja-JP" dirty="0" smtClean="0">
                <a:latin typeface="メイリオ"/>
                <a:ea typeface="メイリオ"/>
                <a:cs typeface="メイリオ"/>
              </a:rPr>
              <a:t>2015</a:t>
            </a:r>
            <a:r>
              <a:rPr kumimoji="1" lang="ja-JP" altLang="en-US" dirty="0" smtClean="0">
                <a:latin typeface="メイリオ"/>
                <a:ea typeface="メイリオ"/>
                <a:cs typeface="メイリオ"/>
              </a:rPr>
              <a:t>年</a:t>
            </a:r>
            <a:r>
              <a:rPr kumimoji="1" lang="en-US" altLang="ja-JP" dirty="0" smtClean="0">
                <a:latin typeface="メイリオ"/>
                <a:ea typeface="メイリオ"/>
                <a:cs typeface="メイリオ"/>
              </a:rPr>
              <a:t>3</a:t>
            </a:r>
            <a:r>
              <a:rPr kumimoji="1" lang="ja-JP" altLang="en-US" dirty="0" smtClean="0">
                <a:latin typeface="メイリオ"/>
                <a:ea typeface="メイリオ"/>
                <a:cs typeface="メイリオ"/>
              </a:rPr>
              <a:t>月</a:t>
            </a:r>
            <a:r>
              <a:rPr lang="en-US" altLang="ja-JP" dirty="0" smtClean="0">
                <a:latin typeface="メイリオ"/>
                <a:ea typeface="メイリオ"/>
                <a:cs typeface="メイリオ"/>
              </a:rPr>
              <a:t>25</a:t>
            </a:r>
            <a:r>
              <a:rPr lang="ja-JP" altLang="en-US" dirty="0" smtClean="0">
                <a:latin typeface="メイリオ"/>
                <a:ea typeface="メイリオ"/>
                <a:cs typeface="メイリオ"/>
              </a:rPr>
              <a:t>日</a:t>
            </a:r>
            <a:endParaRPr kumimoji="1" lang="ja-JP" altLang="en-US" dirty="0">
              <a:latin typeface="メイリオ"/>
              <a:ea typeface="メイリオ"/>
              <a:cs typeface="メイリオ"/>
            </a:endParaRPr>
          </a:p>
        </p:txBody>
      </p:sp>
    </p:spTree>
    <p:extLst>
      <p:ext uri="{BB962C8B-B14F-4D97-AF65-F5344CB8AC3E}">
        <p14:creationId xmlns:p14="http://schemas.microsoft.com/office/powerpoint/2010/main" val="3182684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ERP</a:t>
            </a:r>
            <a:r>
              <a:rPr kumimoji="1" lang="ja-JP" altLang="en-US" dirty="0" smtClean="0"/>
              <a:t>の理想と現実</a:t>
            </a:r>
            <a:endParaRPr kumimoji="1" lang="ja-JP" altLang="en-US" dirty="0"/>
          </a:p>
        </p:txBody>
      </p:sp>
      <p:sp>
        <p:nvSpPr>
          <p:cNvPr id="2" name="角丸四角形 1"/>
          <p:cNvSpPr/>
          <p:nvPr/>
        </p:nvSpPr>
        <p:spPr bwMode="auto">
          <a:xfrm>
            <a:off x="1043608" y="980728"/>
            <a:ext cx="7704856" cy="2016224"/>
          </a:xfrm>
          <a:prstGeom prst="roundRect">
            <a:avLst>
              <a:gd name="adj" fmla="val 4629"/>
            </a:avLst>
          </a:prstGeom>
          <a:solidFill>
            <a:srgbClr val="33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spcBef>
                <a:spcPct val="20000"/>
              </a:spcBef>
            </a:pPr>
            <a:r>
              <a:rPr kumimoji="0" lang="ja-JP" altLang="en-US" sz="2000" dirty="0" smtClean="0">
                <a:solidFill>
                  <a:srgbClr val="FFFFFF"/>
                </a:solidFill>
              </a:rPr>
              <a:t>全拠点</a:t>
            </a:r>
            <a:r>
              <a:rPr kumimoji="0" lang="ja-JP" altLang="en-US" sz="2000" dirty="0">
                <a:solidFill>
                  <a:srgbClr val="FFFFFF"/>
                </a:solidFill>
              </a:rPr>
              <a:t>を同一システムで管理することにより、マスタやデータフォーマットが統一され、各拠点からのデータ収集や加工の手間が削減されることで、経営データの管理面における</a:t>
            </a:r>
            <a:r>
              <a:rPr kumimoji="0" lang="ja-JP" altLang="en-US" sz="2000" dirty="0" smtClean="0">
                <a:solidFill>
                  <a:srgbClr val="FFFFFF"/>
                </a:solidFill>
              </a:rPr>
              <a:t>効率化を図る</a:t>
            </a:r>
            <a:endParaRPr kumimoji="0" lang="en-US" altLang="ja-JP" sz="800" dirty="0" smtClean="0">
              <a:solidFill>
                <a:srgbClr val="FFFFFF"/>
              </a:solidFill>
            </a:endParaRPr>
          </a:p>
          <a:p>
            <a:pPr>
              <a:spcBef>
                <a:spcPct val="20000"/>
              </a:spcBef>
            </a:pPr>
            <a:endParaRPr kumimoji="0" lang="en-US" altLang="ja-JP" sz="800" dirty="0" smtClean="0">
              <a:solidFill>
                <a:srgbClr val="FFFFFF"/>
              </a:solidFill>
            </a:endParaRPr>
          </a:p>
          <a:p>
            <a:pPr algn="ctr">
              <a:spcBef>
                <a:spcPct val="20000"/>
              </a:spcBef>
            </a:pPr>
            <a:r>
              <a:rPr kumimoji="0" lang="en-US" altLang="ja-JP" sz="2400" b="0" i="0" u="none" strike="noStrike" cap="none" normalizeH="0" dirty="0" smtClean="0">
                <a:ln>
                  <a:noFill/>
                </a:ln>
                <a:solidFill>
                  <a:srgbClr val="FFFFFF"/>
                </a:solidFill>
                <a:effectLst/>
                <a:latin typeface="+mn-lt"/>
                <a:ea typeface="+mn-ea"/>
              </a:rPr>
              <a:t>Global Single Instance / One Global Standard</a:t>
            </a:r>
            <a:endParaRPr kumimoji="0" lang="en-US" altLang="ja-JP" sz="2400" b="0" i="0" u="none" strike="noStrike" cap="none" normalizeH="0" dirty="0">
              <a:ln>
                <a:noFill/>
              </a:ln>
              <a:solidFill>
                <a:srgbClr val="FFFFFF"/>
              </a:solidFill>
              <a:effectLst/>
              <a:latin typeface="+mn-lt"/>
              <a:ea typeface="+mn-ea"/>
            </a:endParaRPr>
          </a:p>
        </p:txBody>
      </p:sp>
      <p:sp>
        <p:nvSpPr>
          <p:cNvPr id="14" name="角丸四角形 13"/>
          <p:cNvSpPr/>
          <p:nvPr/>
        </p:nvSpPr>
        <p:spPr bwMode="auto">
          <a:xfrm>
            <a:off x="395536" y="980728"/>
            <a:ext cx="576064" cy="2016224"/>
          </a:xfrm>
          <a:prstGeom prst="roundRect">
            <a:avLst/>
          </a:prstGeom>
          <a:solidFill>
            <a:srgbClr val="33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rtlCol="0" anchor="ctr" anchorCtr="0" compatLnSpc="1">
            <a:prstTxWarp prst="textNoShape">
              <a:avLst/>
            </a:prstTxWarp>
          </a:bodyPr>
          <a:lstStyle/>
          <a:p>
            <a:pPr algn="ctr">
              <a:spcBef>
                <a:spcPct val="20000"/>
              </a:spcBef>
            </a:pPr>
            <a:r>
              <a:rPr kumimoji="0" lang="ja-JP" altLang="en-US" sz="2400" b="0" i="0" u="none" strike="noStrike" cap="none" normalizeH="0" dirty="0" smtClean="0">
                <a:ln>
                  <a:noFill/>
                </a:ln>
                <a:solidFill>
                  <a:srgbClr val="FFFFFF"/>
                </a:solidFill>
                <a:effectLst/>
                <a:latin typeface="+mn-lt"/>
                <a:ea typeface="+mn-ea"/>
              </a:rPr>
              <a:t>理　想</a:t>
            </a:r>
          </a:p>
        </p:txBody>
      </p:sp>
      <p:sp>
        <p:nvSpPr>
          <p:cNvPr id="15" name="角丸四角形 14"/>
          <p:cNvSpPr/>
          <p:nvPr/>
        </p:nvSpPr>
        <p:spPr bwMode="auto">
          <a:xfrm>
            <a:off x="395536" y="4437112"/>
            <a:ext cx="576064" cy="2016224"/>
          </a:xfrm>
          <a:prstGeom prst="roundRect">
            <a:avLst/>
          </a:prstGeom>
          <a:solidFill>
            <a:srgbClr val="FF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eaVert" wrap="square" lIns="91440" tIns="45720" rIns="91440" bIns="45720" numCol="1" rtlCol="0" anchor="ctr" anchorCtr="0" compatLnSpc="1">
            <a:prstTxWarp prst="textNoShape">
              <a:avLst/>
            </a:prstTxWarp>
          </a:bodyPr>
          <a:lstStyle/>
          <a:p>
            <a:pPr algn="ctr">
              <a:spcBef>
                <a:spcPct val="20000"/>
              </a:spcBef>
            </a:pPr>
            <a:r>
              <a:rPr kumimoji="0" lang="ja-JP" altLang="en-US" sz="2400" b="0" i="0" u="none" strike="noStrike" cap="none" normalizeH="0" dirty="0" smtClean="0">
                <a:ln>
                  <a:noFill/>
                </a:ln>
                <a:solidFill>
                  <a:srgbClr val="FFFFFF"/>
                </a:solidFill>
                <a:effectLst/>
                <a:latin typeface="+mn-lt"/>
                <a:ea typeface="+mn-ea"/>
              </a:rPr>
              <a:t>現　実</a:t>
            </a:r>
          </a:p>
        </p:txBody>
      </p:sp>
      <p:sp>
        <p:nvSpPr>
          <p:cNvPr id="3" name="角丸四角形 2"/>
          <p:cNvSpPr/>
          <p:nvPr/>
        </p:nvSpPr>
        <p:spPr bwMode="auto">
          <a:xfrm>
            <a:off x="1043608" y="4437112"/>
            <a:ext cx="7704856" cy="2016224"/>
          </a:xfrm>
          <a:prstGeom prst="roundRect">
            <a:avLst>
              <a:gd name="adj" fmla="val 5088"/>
            </a:avLst>
          </a:prstGeom>
          <a:solidFill>
            <a:srgbClr val="FF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285750" indent="-285750">
              <a:spcBef>
                <a:spcPts val="600"/>
              </a:spcBef>
              <a:buFont typeface="Wingdings" charset="2"/>
              <a:buChar char="v"/>
            </a:pPr>
            <a:r>
              <a:rPr kumimoji="0" lang="ja-JP" altLang="en-US" sz="1400" dirty="0">
                <a:solidFill>
                  <a:srgbClr val="FFFFFF"/>
                </a:solidFill>
              </a:rPr>
              <a:t>本社</a:t>
            </a:r>
            <a:r>
              <a:rPr kumimoji="0" lang="ja-JP" altLang="en-US" sz="1400" dirty="0" smtClean="0">
                <a:solidFill>
                  <a:srgbClr val="FFFFFF"/>
                </a:solidFill>
              </a:rPr>
              <a:t>とは異なる事業を行っていたり商</a:t>
            </a:r>
            <a:r>
              <a:rPr kumimoji="0" lang="ja-JP" altLang="en-US" sz="1400" dirty="0">
                <a:solidFill>
                  <a:srgbClr val="FFFFFF"/>
                </a:solidFill>
              </a:rPr>
              <a:t>習慣が</a:t>
            </a:r>
            <a:r>
              <a:rPr kumimoji="0" lang="ja-JP" altLang="en-US" sz="1400" dirty="0" smtClean="0">
                <a:solidFill>
                  <a:srgbClr val="FFFFFF"/>
                </a:solidFill>
              </a:rPr>
              <a:t>異なっている拠点</a:t>
            </a:r>
            <a:r>
              <a:rPr kumimoji="0" lang="ja-JP" altLang="en-US" sz="1400" dirty="0">
                <a:solidFill>
                  <a:srgbClr val="FFFFFF"/>
                </a:solidFill>
              </a:rPr>
              <a:t>においては、業務フローや管理データの構成が本社と</a:t>
            </a:r>
            <a:r>
              <a:rPr kumimoji="0" lang="ja-JP" altLang="en-US" sz="1400" dirty="0" smtClean="0">
                <a:solidFill>
                  <a:srgbClr val="FFFFFF"/>
                </a:solidFill>
              </a:rPr>
              <a:t>異なる。</a:t>
            </a:r>
            <a:r>
              <a:rPr kumimoji="0" lang="ja-JP" altLang="en-US" sz="1400" dirty="0">
                <a:solidFill>
                  <a:srgbClr val="FFFFFF"/>
                </a:solidFill>
              </a:rPr>
              <a:t>このような</a:t>
            </a:r>
            <a:r>
              <a:rPr kumimoji="0" lang="ja-JP" altLang="en-US" sz="1400" dirty="0" smtClean="0">
                <a:solidFill>
                  <a:srgbClr val="FFFFFF"/>
                </a:solidFill>
              </a:rPr>
              <a:t>拠点に同一のシステムを</a:t>
            </a:r>
            <a:r>
              <a:rPr kumimoji="0" lang="ja-JP" altLang="en-US" sz="1400" dirty="0">
                <a:solidFill>
                  <a:srgbClr val="FFFFFF"/>
                </a:solidFill>
              </a:rPr>
              <a:t>導入すると、業務とシステムのギャップを埋めるためにシステム外の運用が</a:t>
            </a:r>
            <a:r>
              <a:rPr kumimoji="0" lang="ja-JP" altLang="en-US" sz="1400" dirty="0" smtClean="0">
                <a:solidFill>
                  <a:srgbClr val="FFFFFF"/>
                </a:solidFill>
              </a:rPr>
              <a:t>必要となり、</a:t>
            </a:r>
            <a:r>
              <a:rPr kumimoji="0" lang="ja-JP" altLang="en-US" sz="1400" dirty="0">
                <a:solidFill>
                  <a:srgbClr val="FFFFFF"/>
                </a:solidFill>
              </a:rPr>
              <a:t>逆に業務負荷が増えてして</a:t>
            </a:r>
            <a:r>
              <a:rPr kumimoji="0" lang="ja-JP" altLang="en-US" sz="1400" dirty="0" smtClean="0">
                <a:solidFill>
                  <a:srgbClr val="FFFFFF"/>
                </a:solidFill>
              </a:rPr>
              <a:t>しまう。</a:t>
            </a:r>
            <a:endParaRPr kumimoji="0" lang="en-US" altLang="ja-JP" sz="1400" dirty="0" smtClean="0">
              <a:solidFill>
                <a:srgbClr val="FFFFFF"/>
              </a:solidFill>
            </a:endParaRPr>
          </a:p>
          <a:p>
            <a:pPr marL="285750" indent="-285750">
              <a:spcBef>
                <a:spcPts val="600"/>
              </a:spcBef>
              <a:buFont typeface="Wingdings" charset="2"/>
              <a:buChar char="v"/>
            </a:pPr>
            <a:r>
              <a:rPr kumimoji="0" lang="ja-JP" altLang="en-US" sz="1400" dirty="0" smtClean="0">
                <a:solidFill>
                  <a:srgbClr val="FFFFFF"/>
                </a:solidFill>
              </a:rPr>
              <a:t>本社以外の拠点</a:t>
            </a:r>
            <a:r>
              <a:rPr kumimoji="0" lang="ja-JP" altLang="en-US" sz="1400" dirty="0">
                <a:solidFill>
                  <a:srgbClr val="FFFFFF"/>
                </a:solidFill>
              </a:rPr>
              <a:t>によっては、市況の変化や経営戦略の変更によって早期に事業を撤退しなければならない場合</a:t>
            </a:r>
            <a:r>
              <a:rPr kumimoji="0" lang="ja-JP" altLang="en-US" sz="1400" dirty="0" smtClean="0">
                <a:solidFill>
                  <a:srgbClr val="FFFFFF"/>
                </a:solidFill>
              </a:rPr>
              <a:t>もある。</a:t>
            </a:r>
            <a:r>
              <a:rPr kumimoji="0" lang="ja-JP" altLang="en-US" sz="1400" dirty="0">
                <a:solidFill>
                  <a:srgbClr val="FFFFFF"/>
                </a:solidFill>
              </a:rPr>
              <a:t>そのため、拠点が増える度に（親会社と同等の大規模な）</a:t>
            </a:r>
            <a:r>
              <a:rPr kumimoji="0" lang="en-US" altLang="ja-JP" sz="1400" dirty="0">
                <a:solidFill>
                  <a:srgbClr val="FFFFFF"/>
                </a:solidFill>
              </a:rPr>
              <a:t>ERP</a:t>
            </a:r>
            <a:r>
              <a:rPr kumimoji="0" lang="ja-JP" altLang="en-US" sz="1400" dirty="0">
                <a:solidFill>
                  <a:srgbClr val="FFFFFF"/>
                </a:solidFill>
              </a:rPr>
              <a:t>導入に膨大な時間とコストをかけること</a:t>
            </a:r>
            <a:r>
              <a:rPr kumimoji="0" lang="ja-JP" altLang="en-US" sz="1400" dirty="0" smtClean="0">
                <a:solidFill>
                  <a:srgbClr val="FFFFFF"/>
                </a:solidFill>
              </a:rPr>
              <a:t>は経営的リスクが高い。</a:t>
            </a:r>
            <a:endParaRPr kumimoji="0" lang="en-US" altLang="ja-JP" sz="1400" dirty="0" smtClean="0">
              <a:solidFill>
                <a:srgbClr val="FFFFFF"/>
              </a:solidFill>
            </a:endParaRPr>
          </a:p>
        </p:txBody>
      </p:sp>
      <p:grpSp>
        <p:nvGrpSpPr>
          <p:cNvPr id="6" name="図形グループ 5"/>
          <p:cNvGrpSpPr/>
          <p:nvPr/>
        </p:nvGrpSpPr>
        <p:grpSpPr>
          <a:xfrm>
            <a:off x="395536" y="3068960"/>
            <a:ext cx="8352928" cy="1296144"/>
            <a:chOff x="395536" y="3068960"/>
            <a:chExt cx="8352928" cy="1296144"/>
          </a:xfrm>
        </p:grpSpPr>
        <p:sp>
          <p:nvSpPr>
            <p:cNvPr id="9" name="角丸四角形 8"/>
            <p:cNvSpPr/>
            <p:nvPr/>
          </p:nvSpPr>
          <p:spPr bwMode="auto">
            <a:xfrm>
              <a:off x="395536" y="3068960"/>
              <a:ext cx="8352928" cy="1296144"/>
            </a:xfrm>
            <a:prstGeom prst="roundRect">
              <a:avLst>
                <a:gd name="adj" fmla="val 7149"/>
              </a:avLst>
            </a:prstGeom>
            <a:solidFill>
              <a:srgbClr val="008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285750" indent="-285750">
                <a:spcBef>
                  <a:spcPts val="0"/>
                </a:spcBef>
                <a:buFont typeface="Wingdings" charset="2"/>
                <a:buChar char="v"/>
              </a:pPr>
              <a:r>
                <a:rPr kumimoji="0" lang="ja-JP" altLang="en-US" sz="1600" dirty="0" smtClean="0">
                  <a:solidFill>
                    <a:srgbClr val="FFFFFF"/>
                  </a:solidFill>
                </a:rPr>
                <a:t>拠点毎に個別最適なパッケージ</a:t>
              </a:r>
              <a:r>
                <a:rPr kumimoji="0" lang="ja-JP" altLang="en-US" sz="1600" dirty="0">
                  <a:solidFill>
                    <a:srgbClr val="FFFFFF"/>
                  </a:solidFill>
                </a:rPr>
                <a:t>を</a:t>
              </a:r>
              <a:r>
                <a:rPr kumimoji="0" lang="ja-JP" altLang="en-US" sz="1600" dirty="0" smtClean="0">
                  <a:solidFill>
                    <a:srgbClr val="FFFFFF"/>
                  </a:solidFill>
                </a:rPr>
                <a:t>導入</a:t>
              </a:r>
              <a:endParaRPr kumimoji="0" lang="en-US" altLang="ja-JP" sz="1600" dirty="0">
                <a:solidFill>
                  <a:srgbClr val="FFFFFF"/>
                </a:solidFill>
              </a:endParaRPr>
            </a:p>
            <a:p>
              <a:pPr marL="285750" indent="-285750">
                <a:spcBef>
                  <a:spcPts val="0"/>
                </a:spcBef>
                <a:buFont typeface="Wingdings" charset="2"/>
                <a:buChar char="v"/>
              </a:pPr>
              <a:r>
                <a:rPr kumimoji="0" lang="ja-JP" altLang="en-US" sz="1600" dirty="0">
                  <a:solidFill>
                    <a:srgbClr val="FFFFFF"/>
                  </a:solidFill>
                </a:rPr>
                <a:t>親会社のシステムをひな形とする</a:t>
              </a:r>
              <a:endParaRPr kumimoji="0" lang="en-US" altLang="ja-JP" sz="1600" dirty="0">
                <a:solidFill>
                  <a:srgbClr val="FFFFFF"/>
                </a:solidFill>
              </a:endParaRPr>
            </a:p>
            <a:p>
              <a:pPr marL="285750" indent="-285750">
                <a:spcBef>
                  <a:spcPts val="0"/>
                </a:spcBef>
                <a:buFont typeface="Wingdings" charset="2"/>
                <a:buChar char="v"/>
              </a:pPr>
              <a:r>
                <a:rPr kumimoji="0" lang="ja-JP" altLang="en-US" sz="1600" dirty="0">
                  <a:solidFill>
                    <a:srgbClr val="FFFFFF"/>
                  </a:solidFill>
                </a:rPr>
                <a:t>親会社の</a:t>
              </a:r>
              <a:r>
                <a:rPr kumimoji="0" lang="ja-JP" altLang="en-US" sz="1600" dirty="0" smtClean="0">
                  <a:solidFill>
                    <a:srgbClr val="FFFFFF"/>
                  </a:solidFill>
                </a:rPr>
                <a:t>マスターに</a:t>
              </a:r>
              <a:r>
                <a:rPr kumimoji="0" lang="ja-JP" altLang="en-US" sz="1600" dirty="0">
                  <a:solidFill>
                    <a:srgbClr val="FFFFFF"/>
                  </a:solidFill>
                </a:rPr>
                <a:t>合うようにデータを変換する</a:t>
              </a:r>
              <a:endParaRPr kumimoji="0" lang="en-US" altLang="ja-JP" sz="1600" dirty="0">
                <a:solidFill>
                  <a:srgbClr val="FFFFFF"/>
                </a:solidFill>
              </a:endParaRPr>
            </a:p>
          </p:txBody>
        </p:sp>
        <p:sp>
          <p:nvSpPr>
            <p:cNvPr id="5" name="角丸四角形 4"/>
            <p:cNvSpPr/>
            <p:nvPr/>
          </p:nvSpPr>
          <p:spPr>
            <a:xfrm>
              <a:off x="6156176" y="3284984"/>
              <a:ext cx="2376264" cy="864096"/>
            </a:xfrm>
            <a:prstGeom prst="roundRect">
              <a:avLst/>
            </a:prstGeom>
            <a:solidFill>
              <a:srgbClr val="800000"/>
            </a:solidFill>
            <a:ln/>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2800" b="0" i="0" u="none" strike="noStrike" cap="none" normalizeH="0" baseline="0" dirty="0" smtClean="0">
                  <a:ln>
                    <a:noFill/>
                  </a:ln>
                  <a:solidFill>
                    <a:srgbClr val="FFFFFF"/>
                  </a:solidFill>
                  <a:effectLst/>
                  <a:ea typeface="HG丸ｺﾞｼｯｸM-PRO" pitchFamily="50" charset="-128"/>
                </a:rPr>
                <a:t>2</a:t>
              </a:r>
              <a:r>
                <a:rPr kumimoji="0" lang="ja-JP" altLang="en-US" sz="2800" b="0" i="0" u="none" strike="noStrike" cap="none" normalizeH="0" baseline="0" dirty="0" smtClean="0">
                  <a:ln>
                    <a:noFill/>
                  </a:ln>
                  <a:solidFill>
                    <a:srgbClr val="FFFFFF"/>
                  </a:solidFill>
                  <a:effectLst/>
                  <a:ea typeface="HG丸ｺﾞｼｯｸM-PRO" pitchFamily="50" charset="-128"/>
                </a:rPr>
                <a:t>層</a:t>
              </a:r>
              <a:r>
                <a:rPr kumimoji="0" lang="en-US" altLang="ja-JP" sz="2800" b="0" i="0" u="none" strike="noStrike" cap="none" normalizeH="0" baseline="0" dirty="0" smtClean="0">
                  <a:ln>
                    <a:noFill/>
                  </a:ln>
                  <a:solidFill>
                    <a:srgbClr val="FFFFFF"/>
                  </a:solidFill>
                  <a:effectLst/>
                  <a:ea typeface="HG丸ｺﾞｼｯｸM-PRO" pitchFamily="50" charset="-128"/>
                </a:rPr>
                <a:t>ERP</a:t>
              </a:r>
            </a:p>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2000" dirty="0" smtClean="0">
                  <a:solidFill>
                    <a:srgbClr val="FFFFFF"/>
                  </a:solidFill>
                  <a:ea typeface="HG丸ｺﾞｼｯｸM-PRO" pitchFamily="50" charset="-128"/>
                </a:rPr>
                <a:t>2 Tier ERP</a:t>
              </a:r>
              <a:endParaRPr kumimoji="0" lang="ja-JP" altLang="en-US" sz="2000" b="0" i="0" u="none" strike="noStrike" cap="none" normalizeH="0" baseline="0" dirty="0" smtClean="0">
                <a:ln>
                  <a:noFill/>
                </a:ln>
                <a:solidFill>
                  <a:srgbClr val="FFFFFF"/>
                </a:solidFill>
                <a:effectLst/>
                <a:ea typeface="HG丸ｺﾞｼｯｸM-PRO" pitchFamily="50" charset="-128"/>
              </a:endParaRPr>
            </a:p>
          </p:txBody>
        </p:sp>
      </p:grpSp>
    </p:spTree>
    <p:extLst>
      <p:ext uri="{BB962C8B-B14F-4D97-AF65-F5344CB8AC3E}">
        <p14:creationId xmlns:p14="http://schemas.microsoft.com/office/powerpoint/2010/main" val="13427263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0-#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層</a:t>
            </a:r>
            <a:r>
              <a:rPr kumimoji="1" lang="en-US" altLang="ja-JP" dirty="0" smtClean="0"/>
              <a:t>ERP(2-Tier ERP)</a:t>
            </a:r>
            <a:r>
              <a:rPr kumimoji="1" lang="ja-JP" altLang="en-US" dirty="0" smtClean="0"/>
              <a:t>の考え方</a:t>
            </a:r>
            <a:endParaRPr kumimoji="1" lang="ja-JP" altLang="en-US" dirty="0"/>
          </a:p>
        </p:txBody>
      </p:sp>
      <p:grpSp>
        <p:nvGrpSpPr>
          <p:cNvPr id="4" name="グループ化 3"/>
          <p:cNvGrpSpPr/>
          <p:nvPr/>
        </p:nvGrpSpPr>
        <p:grpSpPr>
          <a:xfrm>
            <a:off x="395536" y="1734003"/>
            <a:ext cx="3949263" cy="3965028"/>
            <a:chOff x="4824249" y="1752259"/>
            <a:chExt cx="3949263" cy="3965028"/>
          </a:xfrm>
        </p:grpSpPr>
        <p:sp>
          <p:nvSpPr>
            <p:cNvPr id="37" name="角丸四角形 36"/>
            <p:cNvSpPr/>
            <p:nvPr/>
          </p:nvSpPr>
          <p:spPr bwMode="auto">
            <a:xfrm>
              <a:off x="6069725" y="3047659"/>
              <a:ext cx="1447800" cy="13716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本　社</a:t>
              </a:r>
              <a:endParaRPr kumimoji="0" lang="ja-JP" altLang="en-US" sz="14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38" name="角丸四角形 37"/>
            <p:cNvSpPr/>
            <p:nvPr/>
          </p:nvSpPr>
          <p:spPr bwMode="auto">
            <a:xfrm>
              <a:off x="6275991" y="4650487"/>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39" name="角丸四角形 38"/>
            <p:cNvSpPr/>
            <p:nvPr/>
          </p:nvSpPr>
          <p:spPr bwMode="auto">
            <a:xfrm>
              <a:off x="6275991" y="1752259"/>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0" name="角丸四角形 39"/>
            <p:cNvSpPr/>
            <p:nvPr/>
          </p:nvSpPr>
          <p:spPr bwMode="auto">
            <a:xfrm>
              <a:off x="7706712" y="3194804"/>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1" name="角丸四角形 40"/>
            <p:cNvSpPr/>
            <p:nvPr/>
          </p:nvSpPr>
          <p:spPr bwMode="auto">
            <a:xfrm>
              <a:off x="4824249" y="3194804"/>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2" name="角丸四角形 41"/>
            <p:cNvSpPr/>
            <p:nvPr/>
          </p:nvSpPr>
          <p:spPr bwMode="auto">
            <a:xfrm>
              <a:off x="7706712" y="1752259"/>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3" name="角丸四角形 42"/>
            <p:cNvSpPr/>
            <p:nvPr/>
          </p:nvSpPr>
          <p:spPr bwMode="auto">
            <a:xfrm>
              <a:off x="7706712" y="4650487"/>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4" name="角丸四角形 43"/>
            <p:cNvSpPr/>
            <p:nvPr/>
          </p:nvSpPr>
          <p:spPr bwMode="auto">
            <a:xfrm>
              <a:off x="4824249" y="4650487"/>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5" name="角丸四角形 44"/>
            <p:cNvSpPr/>
            <p:nvPr/>
          </p:nvSpPr>
          <p:spPr bwMode="auto">
            <a:xfrm>
              <a:off x="4824249" y="1752259"/>
              <a:ext cx="1066800" cy="10668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6" name="上下矢印 45"/>
            <p:cNvSpPr/>
            <p:nvPr/>
          </p:nvSpPr>
          <p:spPr bwMode="auto">
            <a:xfrm>
              <a:off x="6603125" y="2666659"/>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47" name="上下矢印 46"/>
            <p:cNvSpPr/>
            <p:nvPr/>
          </p:nvSpPr>
          <p:spPr bwMode="auto">
            <a:xfrm>
              <a:off x="6618891" y="4261604"/>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48" name="上下矢印 47"/>
            <p:cNvSpPr/>
            <p:nvPr/>
          </p:nvSpPr>
          <p:spPr bwMode="auto">
            <a:xfrm rot="5400000">
              <a:off x="7416364" y="3464132"/>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49" name="上下矢印 48"/>
            <p:cNvSpPr/>
            <p:nvPr/>
          </p:nvSpPr>
          <p:spPr bwMode="auto">
            <a:xfrm rot="5400000">
              <a:off x="5821418" y="3426032"/>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50" name="上下矢印 49"/>
            <p:cNvSpPr/>
            <p:nvPr/>
          </p:nvSpPr>
          <p:spPr bwMode="auto">
            <a:xfrm rot="2700000">
              <a:off x="7416363" y="2666658"/>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51" name="上下矢印 50"/>
            <p:cNvSpPr/>
            <p:nvPr/>
          </p:nvSpPr>
          <p:spPr bwMode="auto">
            <a:xfrm rot="2700000">
              <a:off x="5764060" y="4261604"/>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52" name="上下矢印 51"/>
            <p:cNvSpPr/>
            <p:nvPr/>
          </p:nvSpPr>
          <p:spPr bwMode="auto">
            <a:xfrm rot="8100000">
              <a:off x="5821418" y="2696427"/>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53" name="上下矢印 52"/>
            <p:cNvSpPr/>
            <p:nvPr/>
          </p:nvSpPr>
          <p:spPr bwMode="auto">
            <a:xfrm rot="8100000">
              <a:off x="7408481" y="4261603"/>
              <a:ext cx="381000" cy="528145"/>
            </a:xfrm>
            <a:prstGeom prst="upDownArrow">
              <a:avLst/>
            </a:prstGeom>
            <a:solidFill>
              <a:srgbClr val="00B0F0"/>
            </a:solid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grpSp>
      <p:sp>
        <p:nvSpPr>
          <p:cNvPr id="56" name="テキスト ボックス 55"/>
          <p:cNvSpPr txBox="1"/>
          <p:nvPr/>
        </p:nvSpPr>
        <p:spPr>
          <a:xfrm>
            <a:off x="371887" y="5796280"/>
            <a:ext cx="4083169" cy="738664"/>
          </a:xfrm>
          <a:prstGeom prst="rect">
            <a:avLst/>
          </a:prstGeom>
          <a:noFill/>
        </p:spPr>
        <p:txBody>
          <a:bodyPr wrap="none" rtlCol="0">
            <a:spAutoFit/>
          </a:bodyPr>
          <a:lstStyle/>
          <a:p>
            <a:pPr marL="171450" indent="-171450">
              <a:buFont typeface="Wingdings" pitchFamily="2" charset="2"/>
              <a:buChar char="l"/>
            </a:pPr>
            <a:r>
              <a:rPr kumimoji="1" lang="ja-JP" altLang="en-US" sz="1400" dirty="0" smtClean="0">
                <a:solidFill>
                  <a:srgbClr val="0066FF"/>
                </a:solidFill>
                <a:latin typeface="HGP創英角ｺﾞｼｯｸUB" pitchFamily="50" charset="-128"/>
                <a:ea typeface="HGP創英角ｺﾞｼｯｸUB" pitchFamily="50" charset="-128"/>
              </a:rPr>
              <a:t>同一経営プロセス</a:t>
            </a:r>
            <a:r>
              <a:rPr kumimoji="1" lang="en-US" altLang="ja-JP" sz="1400" dirty="0" smtClean="0">
                <a:solidFill>
                  <a:srgbClr val="0066FF"/>
                </a:solidFill>
                <a:latin typeface="HGP創英角ｺﾞｼｯｸUB" pitchFamily="50" charset="-128"/>
                <a:ea typeface="HGP創英角ｺﾞｼｯｸUB" pitchFamily="50" charset="-128"/>
              </a:rPr>
              <a:t>/</a:t>
            </a:r>
            <a:r>
              <a:rPr kumimoji="1" lang="ja-JP" altLang="en-US" sz="1400" dirty="0" smtClean="0">
                <a:solidFill>
                  <a:srgbClr val="0066FF"/>
                </a:solidFill>
                <a:latin typeface="HGP創英角ｺﾞｼｯｸUB" pitchFamily="50" charset="-128"/>
                <a:ea typeface="HGP創英角ｺﾞｼｯｸUB" pitchFamily="50" charset="-128"/>
              </a:rPr>
              <a:t>同一アプリケーシュン</a:t>
            </a:r>
            <a:endParaRPr lang="ja-JP" altLang="en-US" sz="1400" dirty="0" smtClean="0">
              <a:solidFill>
                <a:srgbClr val="0066FF"/>
              </a:solidFill>
              <a:latin typeface="HGP創英角ｺﾞｼｯｸUB" pitchFamily="50" charset="-128"/>
              <a:ea typeface="HGP創英角ｺﾞｼｯｸUB" pitchFamily="50" charset="-128"/>
            </a:endParaRPr>
          </a:p>
          <a:p>
            <a:pPr marL="171450" indent="-171450">
              <a:buFont typeface="Wingdings" pitchFamily="2" charset="2"/>
              <a:buChar char="l"/>
            </a:pPr>
            <a:r>
              <a:rPr lang="ja-JP" altLang="en-US" sz="1400" dirty="0" smtClean="0">
                <a:solidFill>
                  <a:srgbClr val="0066FF"/>
                </a:solidFill>
                <a:latin typeface="HGP創英角ｺﾞｼｯｸUB" pitchFamily="50" charset="-128"/>
                <a:ea typeface="HGP創英角ｺﾞｼｯｸUB" pitchFamily="50" charset="-128"/>
              </a:rPr>
              <a:t>同一勘定科目・管理基準</a:t>
            </a:r>
          </a:p>
          <a:p>
            <a:pPr marL="171450" indent="-171450">
              <a:buFont typeface="Wingdings" pitchFamily="2" charset="2"/>
              <a:buChar char="l"/>
            </a:pPr>
            <a:r>
              <a:rPr kumimoji="1" lang="ja-JP" altLang="en-US" sz="1400" dirty="0" smtClean="0">
                <a:solidFill>
                  <a:srgbClr val="0066FF"/>
                </a:solidFill>
                <a:latin typeface="HGP創英角ｺﾞｼｯｸUB" pitchFamily="50" charset="-128"/>
                <a:ea typeface="HGP創英角ｺﾞｼｯｸUB" pitchFamily="50" charset="-128"/>
              </a:rPr>
              <a:t>複数企業体が、同一企業体のごときオペレーション</a:t>
            </a:r>
          </a:p>
        </p:txBody>
      </p:sp>
      <p:sp>
        <p:nvSpPr>
          <p:cNvPr id="58" name="角丸四角形 57"/>
          <p:cNvSpPr/>
          <p:nvPr/>
        </p:nvSpPr>
        <p:spPr bwMode="auto">
          <a:xfrm>
            <a:off x="395536" y="1124744"/>
            <a:ext cx="3949263" cy="457200"/>
          </a:xfrm>
          <a:prstGeom prst="roundRect">
            <a:avLst/>
          </a:prstGeom>
          <a:solidFill>
            <a:srgbClr val="0066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baseline="0" dirty="0" smtClean="0">
                <a:ln>
                  <a:noFill/>
                </a:ln>
                <a:solidFill>
                  <a:schemeClr val="bg1"/>
                </a:solidFill>
                <a:effectLst/>
                <a:latin typeface="Arial"/>
                <a:ea typeface="HGP創英角ｺﾞｼｯｸUB" pitchFamily="50" charset="-128"/>
                <a:cs typeface="Arial"/>
              </a:rPr>
              <a:t>ERP</a:t>
            </a:r>
            <a:r>
              <a:rPr kumimoji="0" lang="ja-JP" altLang="en-US" sz="2000" b="0" i="0" u="none" strike="noStrike" cap="none" normalizeH="0" baseline="0" dirty="0" smtClean="0">
                <a:ln>
                  <a:noFill/>
                </a:ln>
                <a:solidFill>
                  <a:schemeClr val="bg1"/>
                </a:solidFill>
                <a:effectLst/>
                <a:latin typeface="Arial"/>
                <a:ea typeface="HGP創英角ｺﾞｼｯｸUB" pitchFamily="50" charset="-128"/>
                <a:cs typeface="Arial"/>
              </a:rPr>
              <a:t>の目指す理想型</a:t>
            </a:r>
          </a:p>
        </p:txBody>
      </p:sp>
      <p:sp>
        <p:nvSpPr>
          <p:cNvPr id="5" name="角丸四角形 4"/>
          <p:cNvSpPr/>
          <p:nvPr/>
        </p:nvSpPr>
        <p:spPr bwMode="auto">
          <a:xfrm>
            <a:off x="295687" y="1653953"/>
            <a:ext cx="4160973" cy="4142328"/>
          </a:xfrm>
          <a:prstGeom prst="roundRect">
            <a:avLst>
              <a:gd name="adj" fmla="val 3360"/>
            </a:avLst>
          </a:prstGeom>
          <a:gradFill flip="none" rotWithShape="1">
            <a:gsLst>
              <a:gs pos="0">
                <a:srgbClr val="0066FF">
                  <a:shade val="30000"/>
                  <a:satMod val="115000"/>
                  <a:alpha val="16000"/>
                </a:srgbClr>
              </a:gs>
              <a:gs pos="50000">
                <a:srgbClr val="0066FF">
                  <a:shade val="67500"/>
                  <a:satMod val="115000"/>
                  <a:alpha val="1000"/>
                </a:srgbClr>
              </a:gs>
              <a:gs pos="100000">
                <a:srgbClr val="0066FF">
                  <a:shade val="100000"/>
                  <a:satMod val="115000"/>
                  <a:alpha val="38000"/>
                </a:srgbClr>
              </a:gs>
            </a:gsLst>
            <a:path path="circle">
              <a:fillToRect l="50000" t="50000" r="50000" b="50000"/>
            </a:path>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8800" b="1" i="0" u="none" strike="noStrike" normalizeH="0" baseline="0" dirty="0" smtClean="0">
                <a:ln w="57150">
                  <a:solidFill>
                    <a:srgbClr val="FF9900"/>
                  </a:solidFill>
                  <a:prstDash val="solid"/>
                  <a:miter lim="800000"/>
                </a:ln>
                <a:solidFill>
                  <a:srgbClr val="0070C0"/>
                </a:solidFill>
                <a:effectLst>
                  <a:outerShdw blurRad="25500" dist="23000" dir="7020000" algn="tl">
                    <a:srgbClr val="000000">
                      <a:alpha val="50000"/>
                    </a:srgbClr>
                  </a:outerShdw>
                </a:effectLst>
                <a:latin typeface="Arial Black" pitchFamily="34" charset="0"/>
                <a:ea typeface="HG丸ｺﾞｼｯｸM-PRO" pitchFamily="50" charset="-128"/>
              </a:rPr>
              <a:t>GSI</a:t>
            </a:r>
          </a:p>
          <a:p>
            <a:pPr algn="ctr">
              <a:spcBef>
                <a:spcPct val="20000"/>
              </a:spcBef>
            </a:pPr>
            <a:r>
              <a:rPr kumimoji="0" lang="en-US" altLang="ja-JP" sz="2000" b="1" dirty="0" smtClean="0">
                <a:ln w="19050">
                  <a:solidFill>
                    <a:srgbClr val="FF9900"/>
                  </a:solidFill>
                  <a:prstDash val="solid"/>
                  <a:miter lim="800000"/>
                </a:ln>
                <a:solidFill>
                  <a:srgbClr val="0070C0"/>
                </a:solidFill>
                <a:effectLst>
                  <a:outerShdw blurRad="25500" dist="23000" dir="7020000" algn="tl">
                    <a:srgbClr val="000000">
                      <a:alpha val="50000"/>
                    </a:srgbClr>
                  </a:outerShdw>
                </a:effectLst>
                <a:latin typeface="Arial Black" pitchFamily="34" charset="0"/>
                <a:ea typeface="HG丸ｺﾞｼｯｸM-PRO" pitchFamily="50" charset="-128"/>
              </a:rPr>
              <a:t>Global Single Instance</a:t>
            </a:r>
            <a:endParaRPr kumimoji="0" lang="ja-JP" altLang="en-US" sz="2000" b="1" i="0" u="none" strike="noStrike" normalizeH="0" baseline="0" dirty="0" smtClean="0">
              <a:ln w="19050">
                <a:solidFill>
                  <a:srgbClr val="FF9900"/>
                </a:solidFill>
                <a:prstDash val="solid"/>
                <a:miter lim="800000"/>
              </a:ln>
              <a:solidFill>
                <a:srgbClr val="0070C0"/>
              </a:solidFill>
              <a:effectLst>
                <a:outerShdw blurRad="25500" dist="23000" dir="7020000" algn="tl">
                  <a:srgbClr val="000000">
                    <a:alpha val="50000"/>
                  </a:srgbClr>
                </a:outerShdw>
              </a:effectLst>
              <a:latin typeface="Arial Black" pitchFamily="34" charset="0"/>
              <a:ea typeface="HG丸ｺﾞｼｯｸM-PRO" pitchFamily="50" charset="-128"/>
            </a:endParaRPr>
          </a:p>
        </p:txBody>
      </p:sp>
      <p:sp>
        <p:nvSpPr>
          <p:cNvPr id="76" name="テキスト ボックス 75"/>
          <p:cNvSpPr txBox="1"/>
          <p:nvPr/>
        </p:nvSpPr>
        <p:spPr>
          <a:xfrm>
            <a:off x="4638417" y="5796280"/>
            <a:ext cx="4254063" cy="738664"/>
          </a:xfrm>
          <a:prstGeom prst="rect">
            <a:avLst/>
          </a:prstGeom>
          <a:noFill/>
        </p:spPr>
        <p:txBody>
          <a:bodyPr wrap="square" rtlCol="0">
            <a:spAutoFit/>
          </a:bodyPr>
          <a:lstStyle/>
          <a:p>
            <a:pPr marL="171450" indent="-171450">
              <a:buFont typeface="Wingdings" pitchFamily="2" charset="2"/>
              <a:buChar char="l"/>
            </a:pPr>
            <a:r>
              <a:rPr kumimoji="1" lang="ja-JP" altLang="en-US" sz="1400" dirty="0" smtClean="0">
                <a:solidFill>
                  <a:srgbClr val="006600"/>
                </a:solidFill>
                <a:latin typeface="HGP創英角ｺﾞｼｯｸUB" pitchFamily="50" charset="-128"/>
                <a:ea typeface="HGP創英角ｺﾞｼｯｸUB" pitchFamily="50" charset="-128"/>
              </a:rPr>
              <a:t>個別経営プロセス</a:t>
            </a:r>
            <a:r>
              <a:rPr kumimoji="1" lang="en-US" altLang="ja-JP" sz="1400" dirty="0" smtClean="0">
                <a:solidFill>
                  <a:srgbClr val="006600"/>
                </a:solidFill>
                <a:latin typeface="HGP創英角ｺﾞｼｯｸUB" pitchFamily="50" charset="-128"/>
                <a:ea typeface="HGP創英角ｺﾞｼｯｸUB" pitchFamily="50" charset="-128"/>
              </a:rPr>
              <a:t>/</a:t>
            </a:r>
            <a:r>
              <a:rPr lang="ja-JP" altLang="en-US" sz="1400" dirty="0" smtClean="0">
                <a:solidFill>
                  <a:srgbClr val="006600"/>
                </a:solidFill>
                <a:latin typeface="HGP創英角ｺﾞｼｯｸUB" pitchFamily="50" charset="-128"/>
                <a:ea typeface="HGP創英角ｺﾞｼｯｸUB" pitchFamily="50" charset="-128"/>
              </a:rPr>
              <a:t>個別アプリケーション</a:t>
            </a:r>
          </a:p>
          <a:p>
            <a:pPr marL="171450" indent="-171450">
              <a:buFont typeface="Wingdings" pitchFamily="2" charset="2"/>
              <a:buChar char="l"/>
            </a:pPr>
            <a:r>
              <a:rPr lang="ja-JP" altLang="en-US" sz="1400" dirty="0" smtClean="0">
                <a:solidFill>
                  <a:srgbClr val="800000"/>
                </a:solidFill>
                <a:latin typeface="HGP創英角ｺﾞｼｯｸUB" pitchFamily="50" charset="-128"/>
                <a:ea typeface="HGP創英角ｺﾞｼｯｸUB" pitchFamily="50" charset="-128"/>
              </a:rPr>
              <a:t>本社勘定科目・管理基準に準拠</a:t>
            </a:r>
          </a:p>
          <a:p>
            <a:pPr marL="171450" indent="-171450">
              <a:buFont typeface="Wingdings" pitchFamily="2" charset="2"/>
              <a:buChar char="l"/>
            </a:pPr>
            <a:r>
              <a:rPr kumimoji="1" lang="ja-JP" altLang="en-US" sz="1400" dirty="0" smtClean="0">
                <a:solidFill>
                  <a:srgbClr val="006600"/>
                </a:solidFill>
                <a:latin typeface="HGP創英角ｺﾞｼｯｸUB" pitchFamily="50" charset="-128"/>
                <a:ea typeface="HGP創英角ｺﾞｼｯｸUB" pitchFamily="50" charset="-128"/>
              </a:rPr>
              <a:t>複数企業体の個別オペレーション／データ組替連携</a:t>
            </a:r>
          </a:p>
        </p:txBody>
      </p:sp>
      <p:grpSp>
        <p:nvGrpSpPr>
          <p:cNvPr id="7" name="図形グループ 6"/>
          <p:cNvGrpSpPr/>
          <p:nvPr/>
        </p:nvGrpSpPr>
        <p:grpSpPr>
          <a:xfrm>
            <a:off x="4638417" y="1124744"/>
            <a:ext cx="3949263" cy="4574288"/>
            <a:chOff x="4638417" y="1124744"/>
            <a:chExt cx="3949263" cy="4574288"/>
          </a:xfrm>
        </p:grpSpPr>
        <p:sp>
          <p:nvSpPr>
            <p:cNvPr id="59" name="角丸四角形 58"/>
            <p:cNvSpPr/>
            <p:nvPr/>
          </p:nvSpPr>
          <p:spPr bwMode="auto">
            <a:xfrm>
              <a:off x="5883893" y="3029404"/>
              <a:ext cx="1447800" cy="13716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本　社</a:t>
              </a: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2000" dirty="0">
                <a:solidFill>
                  <a:schemeClr val="bg1"/>
                </a:solidFill>
                <a:latin typeface="HGP創英角ｺﾞｼｯｸUB" pitchFamily="50" charset="-128"/>
                <a:ea typeface="HGP創英角ｺﾞｼｯｸUB" pitchFamily="50" charset="-128"/>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0" name="角丸四角形 59"/>
            <p:cNvSpPr/>
            <p:nvPr/>
          </p:nvSpPr>
          <p:spPr bwMode="auto">
            <a:xfrm>
              <a:off x="6090159" y="4632232"/>
              <a:ext cx="1066800" cy="1066800"/>
            </a:xfrm>
            <a:prstGeom prst="roundRect">
              <a:avLst/>
            </a:prstGeom>
            <a:solidFill>
              <a:srgbClr val="00B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1" name="角丸四角形 60"/>
            <p:cNvSpPr/>
            <p:nvPr/>
          </p:nvSpPr>
          <p:spPr bwMode="auto">
            <a:xfrm>
              <a:off x="6090159" y="1734004"/>
              <a:ext cx="1066800" cy="1066800"/>
            </a:xfrm>
            <a:prstGeom prst="roundRect">
              <a:avLst/>
            </a:prstGeom>
            <a:solidFill>
              <a:srgbClr val="FF99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2" name="角丸四角形 61"/>
            <p:cNvSpPr/>
            <p:nvPr/>
          </p:nvSpPr>
          <p:spPr bwMode="auto">
            <a:xfrm>
              <a:off x="7520880" y="3176549"/>
              <a:ext cx="1066800" cy="1066800"/>
            </a:xfrm>
            <a:prstGeom prst="roundRect">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3" name="角丸四角形 62"/>
            <p:cNvSpPr/>
            <p:nvPr/>
          </p:nvSpPr>
          <p:spPr bwMode="auto">
            <a:xfrm>
              <a:off x="4638417" y="3176549"/>
              <a:ext cx="1066800" cy="1066800"/>
            </a:xfrm>
            <a:prstGeom prst="roundRect">
              <a:avLst/>
            </a:prstGeom>
            <a:solidFill>
              <a:srgbClr val="CC00CC"/>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4" name="角丸四角形 63"/>
            <p:cNvSpPr/>
            <p:nvPr/>
          </p:nvSpPr>
          <p:spPr bwMode="auto">
            <a:xfrm>
              <a:off x="7520880" y="1734004"/>
              <a:ext cx="1066800" cy="1066800"/>
            </a:xfrm>
            <a:prstGeom prst="roundRect">
              <a:avLst/>
            </a:prstGeom>
            <a:solidFill>
              <a:srgbClr val="FF99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5" name="角丸四角形 64"/>
            <p:cNvSpPr/>
            <p:nvPr/>
          </p:nvSpPr>
          <p:spPr bwMode="auto">
            <a:xfrm>
              <a:off x="7520880" y="4632232"/>
              <a:ext cx="1066800" cy="1066800"/>
            </a:xfrm>
            <a:prstGeom prst="roundRect">
              <a:avLst/>
            </a:prstGeom>
            <a:solidFill>
              <a:srgbClr val="00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6" name="角丸四角形 65"/>
            <p:cNvSpPr/>
            <p:nvPr/>
          </p:nvSpPr>
          <p:spPr bwMode="auto">
            <a:xfrm>
              <a:off x="4638417" y="4632232"/>
              <a:ext cx="1066800" cy="1066800"/>
            </a:xfrm>
            <a:prstGeom prst="roundRect">
              <a:avLst/>
            </a:prstGeom>
            <a:solidFill>
              <a:srgbClr val="CC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7" name="角丸四角形 66"/>
            <p:cNvSpPr/>
            <p:nvPr/>
          </p:nvSpPr>
          <p:spPr bwMode="auto">
            <a:xfrm>
              <a:off x="4638417" y="1734004"/>
              <a:ext cx="1066800" cy="1066800"/>
            </a:xfrm>
            <a:prstGeom prst="roundRect">
              <a:avLst/>
            </a:prstGeom>
            <a:solidFill>
              <a:srgbClr val="CC33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dirty="0">
                <a:solidFill>
                  <a:schemeClr val="bg1"/>
                </a:solidFill>
                <a:latin typeface="HGP創英角ｺﾞｼｯｸUB" pitchFamily="50" charset="-128"/>
                <a:ea typeface="HGP創英角ｺﾞｼｯｸUB" pitchFamily="50" charset="-128"/>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68" name="上下矢印 67"/>
            <p:cNvSpPr/>
            <p:nvPr/>
          </p:nvSpPr>
          <p:spPr bwMode="auto">
            <a:xfrm>
              <a:off x="6417293" y="2648404"/>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69" name="上下矢印 68"/>
            <p:cNvSpPr/>
            <p:nvPr/>
          </p:nvSpPr>
          <p:spPr bwMode="auto">
            <a:xfrm>
              <a:off x="6433059" y="4243349"/>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70" name="上下矢印 69"/>
            <p:cNvSpPr/>
            <p:nvPr/>
          </p:nvSpPr>
          <p:spPr bwMode="auto">
            <a:xfrm rot="5400000">
              <a:off x="7230532" y="3445877"/>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71" name="上下矢印 70"/>
            <p:cNvSpPr/>
            <p:nvPr/>
          </p:nvSpPr>
          <p:spPr bwMode="auto">
            <a:xfrm rot="5400000">
              <a:off x="5635586" y="3407777"/>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72" name="上下矢印 71"/>
            <p:cNvSpPr/>
            <p:nvPr/>
          </p:nvSpPr>
          <p:spPr bwMode="auto">
            <a:xfrm rot="2700000">
              <a:off x="7230531" y="2648403"/>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73" name="上下矢印 72"/>
            <p:cNvSpPr/>
            <p:nvPr/>
          </p:nvSpPr>
          <p:spPr bwMode="auto">
            <a:xfrm rot="2700000">
              <a:off x="5578228" y="4243349"/>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74" name="上下矢印 73"/>
            <p:cNvSpPr/>
            <p:nvPr/>
          </p:nvSpPr>
          <p:spPr bwMode="auto">
            <a:xfrm rot="8100000">
              <a:off x="5635586" y="2678172"/>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75" name="上下矢印 74"/>
            <p:cNvSpPr/>
            <p:nvPr/>
          </p:nvSpPr>
          <p:spPr bwMode="auto">
            <a:xfrm rot="8100000">
              <a:off x="7222649" y="4243348"/>
              <a:ext cx="381000" cy="528145"/>
            </a:xfrm>
            <a:prstGeom prst="upDownArrow">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77" name="角丸四角形 76"/>
            <p:cNvSpPr/>
            <p:nvPr/>
          </p:nvSpPr>
          <p:spPr bwMode="auto">
            <a:xfrm>
              <a:off x="4638417" y="1124744"/>
              <a:ext cx="3949263" cy="4572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baseline="0" dirty="0" smtClean="0">
                  <a:ln>
                    <a:noFill/>
                  </a:ln>
                  <a:solidFill>
                    <a:schemeClr val="bg1"/>
                  </a:solidFill>
                  <a:effectLst/>
                  <a:latin typeface="Arial"/>
                  <a:ea typeface="HGP創英角ｺﾞｼｯｸUB" pitchFamily="50" charset="-128"/>
                  <a:cs typeface="Arial"/>
                </a:rPr>
                <a:t>2</a:t>
              </a:r>
              <a:r>
                <a:rPr kumimoji="0" lang="ja-JP" altLang="en-US" sz="2000" b="0" i="0" u="none" strike="noStrike" cap="none" normalizeH="0" baseline="0" dirty="0" smtClean="0">
                  <a:ln>
                    <a:noFill/>
                  </a:ln>
                  <a:solidFill>
                    <a:schemeClr val="bg1"/>
                  </a:solidFill>
                  <a:effectLst/>
                  <a:latin typeface="Arial"/>
                  <a:ea typeface="HGP創英角ｺﾞｼｯｸUB" pitchFamily="50" charset="-128"/>
                  <a:cs typeface="Arial"/>
                </a:rPr>
                <a:t>層</a:t>
              </a:r>
              <a:r>
                <a:rPr kumimoji="0" lang="en-US" altLang="ja-JP" sz="2000" b="0" i="0" u="none" strike="noStrike" cap="none" normalizeH="0" baseline="0" dirty="0" smtClean="0">
                  <a:ln>
                    <a:noFill/>
                  </a:ln>
                  <a:solidFill>
                    <a:schemeClr val="bg1"/>
                  </a:solidFill>
                  <a:effectLst/>
                  <a:latin typeface="Arial"/>
                  <a:ea typeface="HGP創英角ｺﾞｼｯｸUB" pitchFamily="50" charset="-128"/>
                  <a:cs typeface="Arial"/>
                </a:rPr>
                <a:t>ERP</a:t>
              </a:r>
              <a:r>
                <a:rPr kumimoji="0" lang="ja-JP" altLang="en-US" sz="2000" b="0" i="0" u="none" strike="noStrike" cap="none" normalizeH="0" baseline="0" dirty="0" smtClean="0">
                  <a:ln>
                    <a:noFill/>
                  </a:ln>
                  <a:solidFill>
                    <a:schemeClr val="bg1"/>
                  </a:solidFill>
                  <a:effectLst/>
                  <a:latin typeface="Arial"/>
                  <a:ea typeface="HGP創英角ｺﾞｼｯｸUB" pitchFamily="50" charset="-128"/>
                  <a:cs typeface="Arial"/>
                </a:rPr>
                <a:t>の考え方</a:t>
              </a:r>
            </a:p>
          </p:txBody>
        </p:sp>
        <p:sp>
          <p:nvSpPr>
            <p:cNvPr id="6" name="フローチャート: 磁気ディスク 5"/>
            <p:cNvSpPr/>
            <p:nvPr/>
          </p:nvSpPr>
          <p:spPr bwMode="auto">
            <a:xfrm>
              <a:off x="4788024" y="220486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78" name="フローチャート: 磁気ディスク 77"/>
            <p:cNvSpPr/>
            <p:nvPr/>
          </p:nvSpPr>
          <p:spPr bwMode="auto">
            <a:xfrm>
              <a:off x="6228184" y="220486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79" name="フローチャート: 磁気ディスク 78"/>
            <p:cNvSpPr/>
            <p:nvPr/>
          </p:nvSpPr>
          <p:spPr bwMode="auto">
            <a:xfrm>
              <a:off x="7668344" y="220486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0" name="フローチャート: 磁気ディスク 79"/>
            <p:cNvSpPr/>
            <p:nvPr/>
          </p:nvSpPr>
          <p:spPr bwMode="auto">
            <a:xfrm>
              <a:off x="4788024" y="508518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1" name="フローチャート: 磁気ディスク 80"/>
            <p:cNvSpPr/>
            <p:nvPr/>
          </p:nvSpPr>
          <p:spPr bwMode="auto">
            <a:xfrm>
              <a:off x="6228184" y="508518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2" name="フローチャート: 磁気ディスク 81"/>
            <p:cNvSpPr/>
            <p:nvPr/>
          </p:nvSpPr>
          <p:spPr bwMode="auto">
            <a:xfrm>
              <a:off x="7668344" y="508518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3" name="フローチャート: 磁気ディスク 82"/>
            <p:cNvSpPr/>
            <p:nvPr/>
          </p:nvSpPr>
          <p:spPr bwMode="auto">
            <a:xfrm>
              <a:off x="4788024" y="364502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4" name="フローチャート: 磁気ディスク 83"/>
            <p:cNvSpPr/>
            <p:nvPr/>
          </p:nvSpPr>
          <p:spPr bwMode="auto">
            <a:xfrm>
              <a:off x="6228184" y="3573016"/>
              <a:ext cx="792088" cy="648072"/>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85" name="フローチャート: 磁気ディスク 84"/>
            <p:cNvSpPr/>
            <p:nvPr/>
          </p:nvSpPr>
          <p:spPr bwMode="auto">
            <a:xfrm>
              <a:off x="7668344" y="3645024"/>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grpSp>
    </p:spTree>
    <p:extLst>
      <p:ext uri="{BB962C8B-B14F-4D97-AF65-F5344CB8AC3E}">
        <p14:creationId xmlns:p14="http://schemas.microsoft.com/office/powerpoint/2010/main" val="20410141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animEffect transition="in" filter="wipe(left)">
                                      <p:cBhvr>
                                        <p:cTn id="31"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 grpId="0" animBg="1"/>
      <p:bldP spid="7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2-Tier ERP (2</a:t>
            </a:r>
            <a:r>
              <a:rPr kumimoji="1" lang="ja-JP" altLang="en-US" dirty="0" smtClean="0"/>
              <a:t>層</a:t>
            </a:r>
            <a:r>
              <a:rPr kumimoji="1" lang="en-US" altLang="ja-JP" dirty="0" smtClean="0"/>
              <a:t>ERP)</a:t>
            </a:r>
            <a:r>
              <a:rPr kumimoji="1" lang="ja-JP" altLang="en-US" dirty="0" smtClean="0"/>
              <a:t>の構成</a:t>
            </a:r>
            <a:endParaRPr kumimoji="1" lang="ja-JP" altLang="en-US" dirty="0"/>
          </a:p>
        </p:txBody>
      </p:sp>
      <p:grpSp>
        <p:nvGrpSpPr>
          <p:cNvPr id="52" name="図形グループ 51"/>
          <p:cNvGrpSpPr/>
          <p:nvPr/>
        </p:nvGrpSpPr>
        <p:grpSpPr>
          <a:xfrm>
            <a:off x="1187624" y="980728"/>
            <a:ext cx="6984776" cy="2335163"/>
            <a:chOff x="1187624" y="980728"/>
            <a:chExt cx="6984776" cy="2335163"/>
          </a:xfrm>
        </p:grpSpPr>
        <p:grpSp>
          <p:nvGrpSpPr>
            <p:cNvPr id="51" name="図形グループ 50"/>
            <p:cNvGrpSpPr/>
            <p:nvPr/>
          </p:nvGrpSpPr>
          <p:grpSpPr>
            <a:xfrm>
              <a:off x="1187624" y="1196752"/>
              <a:ext cx="4520876" cy="2119139"/>
              <a:chOff x="1187624" y="1196752"/>
              <a:chExt cx="4520876" cy="2119139"/>
            </a:xfrm>
          </p:grpSpPr>
          <p:pic>
            <p:nvPicPr>
              <p:cNvPr id="5" name="図 4" descr="SA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1196752"/>
                <a:ext cx="2360636" cy="2119139"/>
              </a:xfrm>
              <a:prstGeom prst="rect">
                <a:avLst/>
              </a:prstGeom>
            </p:spPr>
          </p:pic>
          <p:sp>
            <p:nvSpPr>
              <p:cNvPr id="2" name="円/楕円 1"/>
              <p:cNvSpPr/>
              <p:nvPr/>
            </p:nvSpPr>
            <p:spPr bwMode="auto">
              <a:xfrm>
                <a:off x="4139952" y="1772816"/>
                <a:ext cx="792088" cy="792088"/>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dirty="0" smtClean="0">
                    <a:ln>
                      <a:noFill/>
                    </a:ln>
                    <a:solidFill>
                      <a:schemeClr val="bg1"/>
                    </a:solidFill>
                    <a:effectLst/>
                    <a:latin typeface="+mn-lt"/>
                    <a:ea typeface="+mn-ea"/>
                  </a:rPr>
                  <a:t>親会社</a:t>
                </a: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dirty="0" smtClean="0">
                    <a:solidFill>
                      <a:schemeClr val="bg1"/>
                    </a:solidFill>
                    <a:latin typeface="+mn-lt"/>
                    <a:ea typeface="+mn-ea"/>
                  </a:rPr>
                  <a:t>ERP</a:t>
                </a:r>
                <a:endParaRPr kumimoji="0" lang="ja-JP" altLang="en-US" sz="1200" b="0" i="0" u="none" strike="noStrike" cap="none" normalizeH="0" dirty="0" smtClean="0">
                  <a:ln>
                    <a:noFill/>
                  </a:ln>
                  <a:solidFill>
                    <a:schemeClr val="bg1"/>
                  </a:solidFill>
                  <a:effectLst/>
                  <a:latin typeface="+mn-lt"/>
                  <a:ea typeface="+mn-ea"/>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340768"/>
                <a:ext cx="1231872"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980728"/>
              <a:ext cx="1872208" cy="1407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 name="図形グループ 8"/>
          <p:cNvGrpSpPr/>
          <p:nvPr/>
        </p:nvGrpSpPr>
        <p:grpSpPr>
          <a:xfrm>
            <a:off x="971600" y="3315890"/>
            <a:ext cx="7115472" cy="2777406"/>
            <a:chOff x="971600" y="3315890"/>
            <a:chExt cx="7115472" cy="2777406"/>
          </a:xfrm>
        </p:grpSpPr>
        <p:grpSp>
          <p:nvGrpSpPr>
            <p:cNvPr id="53" name="図形グループ 52"/>
            <p:cNvGrpSpPr/>
            <p:nvPr/>
          </p:nvGrpSpPr>
          <p:grpSpPr>
            <a:xfrm>
              <a:off x="971600" y="3315890"/>
              <a:ext cx="7115472" cy="2751564"/>
              <a:chOff x="971600" y="3315890"/>
              <a:chExt cx="7115472" cy="2751564"/>
            </a:xfrm>
          </p:grpSpPr>
          <p:pic>
            <p:nvPicPr>
              <p:cNvPr id="10" name="Picture 2" descr="http://www.next-ware.co.jp/wp-content/uploads/2011/06/dynamicsax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1600" y="5661248"/>
                <a:ext cx="1800200" cy="35314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47864" y="5671054"/>
                <a:ext cx="648071" cy="34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3923928" y="5651956"/>
                <a:ext cx="1944216" cy="415498"/>
              </a:xfrm>
              <a:prstGeom prst="rect">
                <a:avLst/>
              </a:prstGeom>
              <a:noFill/>
            </p:spPr>
            <p:txBody>
              <a:bodyPr wrap="square" rtlCol="0">
                <a:spAutoFit/>
              </a:bodyPr>
              <a:lstStyle/>
              <a:p>
                <a:pPr defTabSz="698500"/>
                <a:r>
                  <a:rPr kumimoji="1" lang="en-US" altLang="ja-JP" sz="1050" dirty="0" smtClean="0"/>
                  <a:t>All In One	       (SAP A-1)</a:t>
                </a:r>
              </a:p>
              <a:p>
                <a:pPr defTabSz="628650"/>
                <a:r>
                  <a:rPr lang="en-US" altLang="ja-JP" sz="1050" dirty="0" smtClean="0"/>
                  <a:t>Business One   (SAP B-1)</a:t>
                </a:r>
                <a:endParaRPr kumimoji="1" lang="ja-JP" altLang="en-US" sz="1050" dirty="0"/>
              </a:p>
            </p:txBody>
          </p:sp>
          <p:sp>
            <p:nvSpPr>
              <p:cNvPr id="15" name="角丸四角形 14"/>
              <p:cNvSpPr/>
              <p:nvPr/>
            </p:nvSpPr>
            <p:spPr bwMode="auto">
              <a:xfrm>
                <a:off x="5508104" y="4437112"/>
                <a:ext cx="1066800" cy="1066800"/>
              </a:xfrm>
              <a:prstGeom prst="roundRect">
                <a:avLst/>
              </a:prstGeom>
              <a:solidFill>
                <a:srgbClr val="00B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16" name="角丸四角形 15"/>
              <p:cNvSpPr/>
              <p:nvPr/>
            </p:nvSpPr>
            <p:spPr bwMode="auto">
              <a:xfrm>
                <a:off x="2483768" y="4437112"/>
                <a:ext cx="1066800" cy="1066800"/>
              </a:xfrm>
              <a:prstGeom prst="roundRect">
                <a:avLst/>
              </a:prstGeom>
              <a:solidFill>
                <a:srgbClr val="FF99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17" name="角丸四角形 16"/>
              <p:cNvSpPr/>
              <p:nvPr/>
            </p:nvSpPr>
            <p:spPr bwMode="auto">
              <a:xfrm>
                <a:off x="3995936" y="4437112"/>
                <a:ext cx="1066800" cy="1066800"/>
              </a:xfrm>
              <a:prstGeom prst="roundRect">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18" name="角丸四角形 17"/>
              <p:cNvSpPr/>
              <p:nvPr/>
            </p:nvSpPr>
            <p:spPr bwMode="auto">
              <a:xfrm>
                <a:off x="7020272" y="4437112"/>
                <a:ext cx="1066800" cy="1066800"/>
              </a:xfrm>
              <a:prstGeom prst="roundRect">
                <a:avLst/>
              </a:prstGeom>
              <a:solidFill>
                <a:srgbClr val="00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19" name="角丸四角形 18"/>
              <p:cNvSpPr/>
              <p:nvPr/>
            </p:nvSpPr>
            <p:spPr bwMode="auto">
              <a:xfrm>
                <a:off x="971600" y="4437112"/>
                <a:ext cx="1066800" cy="1066800"/>
              </a:xfrm>
              <a:prstGeom prst="roundRect">
                <a:avLst/>
              </a:prstGeom>
              <a:solidFill>
                <a:srgbClr val="CC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子会社</a:t>
                </a:r>
              </a:p>
              <a:p>
                <a:pPr algn="ctr">
                  <a:spcBef>
                    <a:spcPct val="20000"/>
                  </a:spcBef>
                </a:pPr>
                <a:endParaRPr kumimoji="0" lang="ja-JP" altLang="en-US" dirty="0">
                  <a:solidFill>
                    <a:schemeClr val="bg1"/>
                  </a:solidFill>
                  <a:latin typeface="HGP創英角ｺﾞｼｯｸUB" pitchFamily="50" charset="-128"/>
                  <a:ea typeface="HGP創英角ｺﾞｼｯｸUB" pitchFamily="50" charset="-128"/>
                </a:endParaRPr>
              </a:p>
              <a:p>
                <a:pPr algn="ctr">
                  <a:spcBef>
                    <a:spcPct val="20000"/>
                  </a:spcBef>
                </a:pPr>
                <a:endParaRPr kumimoji="0" lang="ja-JP" altLang="en-US"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20" name="フローチャート: 磁気ディスク 19"/>
              <p:cNvSpPr/>
              <p:nvPr/>
            </p:nvSpPr>
            <p:spPr bwMode="auto">
              <a:xfrm>
                <a:off x="2621793" y="4907972"/>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1" name="フローチャート: 磁気ディスク 20"/>
              <p:cNvSpPr/>
              <p:nvPr/>
            </p:nvSpPr>
            <p:spPr bwMode="auto">
              <a:xfrm>
                <a:off x="1115616"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2" name="フローチャート: 磁気ディスク 21"/>
              <p:cNvSpPr/>
              <p:nvPr/>
            </p:nvSpPr>
            <p:spPr bwMode="auto">
              <a:xfrm>
                <a:off x="5652120"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3" name="フローチャート: 磁気ディスク 22"/>
              <p:cNvSpPr/>
              <p:nvPr/>
            </p:nvSpPr>
            <p:spPr bwMode="auto">
              <a:xfrm>
                <a:off x="7164288"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4" name="フローチャート: 磁気ディスク 23"/>
              <p:cNvSpPr/>
              <p:nvPr/>
            </p:nvSpPr>
            <p:spPr bwMode="auto">
              <a:xfrm>
                <a:off x="4139952" y="4869160"/>
                <a:ext cx="792088" cy="432048"/>
              </a:xfrm>
              <a:prstGeom prst="flowChartMagneticDisk">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cxnSp>
            <p:nvCxnSpPr>
              <p:cNvPr id="27" name="カギ線コネクタ 26"/>
              <p:cNvCxnSpPr>
                <a:stCxn id="5" idx="2"/>
                <a:endCxn id="19" idx="0"/>
              </p:cNvCxnSpPr>
              <p:nvPr/>
            </p:nvCxnSpPr>
            <p:spPr bwMode="auto">
              <a:xfrm rot="5400000">
                <a:off x="2455981" y="2364910"/>
                <a:ext cx="1121221" cy="3023182"/>
              </a:xfrm>
              <a:prstGeom prst="bentConnector3">
                <a:avLst/>
              </a:prstGeom>
              <a:solidFill>
                <a:schemeClr val="bg1"/>
              </a:solidFill>
              <a:ln w="38100" cap="flat" cmpd="sng" algn="ctr">
                <a:solidFill>
                  <a:srgbClr val="FF6600"/>
                </a:solidFill>
                <a:prstDash val="solid"/>
                <a:round/>
                <a:headEnd type="triangle"/>
                <a:tailEnd type="triangle"/>
              </a:ln>
              <a:effectLst/>
            </p:spPr>
          </p:cxnSp>
          <p:cxnSp>
            <p:nvCxnSpPr>
              <p:cNvPr id="28" name="カギ線コネクタ 27"/>
              <p:cNvCxnSpPr>
                <a:stCxn id="5" idx="2"/>
                <a:endCxn id="18" idx="0"/>
              </p:cNvCxnSpPr>
              <p:nvPr/>
            </p:nvCxnSpPr>
            <p:spPr bwMode="auto">
              <a:xfrm rot="16200000" flipH="1">
                <a:off x="5480317" y="2363756"/>
                <a:ext cx="1121221" cy="3025490"/>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31" name="カギ線コネクタ 30"/>
              <p:cNvCxnSpPr>
                <a:stCxn id="5" idx="2"/>
                <a:endCxn id="16" idx="0"/>
              </p:cNvCxnSpPr>
              <p:nvPr/>
            </p:nvCxnSpPr>
            <p:spPr bwMode="auto">
              <a:xfrm rot="5400000">
                <a:off x="3212065" y="3120994"/>
                <a:ext cx="1121221" cy="1511014"/>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32" name="カギ線コネクタ 31"/>
              <p:cNvCxnSpPr>
                <a:stCxn id="5" idx="2"/>
                <a:endCxn id="16" idx="0"/>
              </p:cNvCxnSpPr>
              <p:nvPr/>
            </p:nvCxnSpPr>
            <p:spPr bwMode="auto">
              <a:xfrm rot="5400000">
                <a:off x="3212065" y="3120994"/>
                <a:ext cx="1121221" cy="1511014"/>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37" name="カギ線コネクタ 36"/>
              <p:cNvCxnSpPr>
                <a:stCxn id="5" idx="2"/>
                <a:endCxn id="15" idx="0"/>
              </p:cNvCxnSpPr>
              <p:nvPr/>
            </p:nvCxnSpPr>
            <p:spPr bwMode="auto">
              <a:xfrm rot="16200000" flipH="1">
                <a:off x="4724233" y="3119840"/>
                <a:ext cx="1121221" cy="1513322"/>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cxnSp>
            <p:nvCxnSpPr>
              <p:cNvPr id="42" name="カギ線コネクタ 41"/>
              <p:cNvCxnSpPr>
                <a:stCxn id="5" idx="2"/>
                <a:endCxn id="17" idx="0"/>
              </p:cNvCxnSpPr>
              <p:nvPr/>
            </p:nvCxnSpPr>
            <p:spPr bwMode="auto">
              <a:xfrm rot="16200000" flipH="1">
                <a:off x="3968149" y="3875924"/>
                <a:ext cx="1121221" cy="1154"/>
              </a:xfrm>
              <a:prstGeom prst="bentConnector3">
                <a:avLst>
                  <a:gd name="adj1" fmla="val 50000"/>
                </a:avLst>
              </a:prstGeom>
              <a:solidFill>
                <a:schemeClr val="bg1"/>
              </a:solidFill>
              <a:ln w="38100" cap="flat" cmpd="sng" algn="ctr">
                <a:solidFill>
                  <a:srgbClr val="FF6600"/>
                </a:solidFill>
                <a:prstDash val="solid"/>
                <a:round/>
                <a:headEnd type="triangle"/>
                <a:tailEnd type="triangle"/>
              </a:ln>
              <a:effectLst/>
            </p:spPr>
          </p:cxnSp>
        </p:grpSp>
        <p:pic>
          <p:nvPicPr>
            <p:cNvPr id="30" name="図 29" descr="logo_netsuite.gif"/>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372200" y="5661248"/>
              <a:ext cx="1083251" cy="432048"/>
            </a:xfrm>
            <a:prstGeom prst="rect">
              <a:avLst/>
            </a:prstGeom>
          </p:spPr>
        </p:pic>
      </p:grpSp>
    </p:spTree>
    <p:extLst>
      <p:ext uri="{BB962C8B-B14F-4D97-AF65-F5344CB8AC3E}">
        <p14:creationId xmlns:p14="http://schemas.microsoft.com/office/powerpoint/2010/main" val="28827845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2</a:t>
            </a:r>
            <a:r>
              <a:rPr kumimoji="1" lang="ja-JP" altLang="en-US" dirty="0" smtClean="0"/>
              <a:t>層</a:t>
            </a:r>
            <a:r>
              <a:rPr kumimoji="1" lang="en-US" altLang="ja-JP" dirty="0" smtClean="0"/>
              <a:t>ERP</a:t>
            </a:r>
            <a:r>
              <a:rPr kumimoji="1" lang="ja-JP" altLang="en-US" dirty="0" smtClean="0"/>
              <a:t>の仕組み</a:t>
            </a:r>
            <a:endParaRPr kumimoji="1" lang="ja-JP" altLang="en-US" dirty="0"/>
          </a:p>
        </p:txBody>
      </p:sp>
      <p:sp>
        <p:nvSpPr>
          <p:cNvPr id="11" name="角丸四角形 10"/>
          <p:cNvSpPr/>
          <p:nvPr/>
        </p:nvSpPr>
        <p:spPr bwMode="auto">
          <a:xfrm>
            <a:off x="899592" y="1196752"/>
            <a:ext cx="2664296" cy="2398480"/>
          </a:xfrm>
          <a:prstGeom prst="roundRect">
            <a:avLst>
              <a:gd name="adj" fmla="val 8017"/>
            </a:avLst>
          </a:prstGeom>
          <a:solidFill>
            <a:srgbClr val="3366FF"/>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3600" i="0" u="none" strike="noStrike" cap="none" normalizeH="0" baseline="0" dirty="0" smtClean="0">
                <a:ln>
                  <a:noFill/>
                </a:ln>
                <a:solidFill>
                  <a:schemeClr val="bg1"/>
                </a:solidFill>
                <a:effectLst/>
                <a:ea typeface="+mj-ea"/>
              </a:rPr>
              <a:t>1st Tier</a:t>
            </a: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dirty="0" smtClean="0">
                <a:solidFill>
                  <a:schemeClr val="bg1"/>
                </a:solidFill>
                <a:ea typeface="+mj-ea"/>
              </a:rPr>
              <a:t>(Core ERP)</a:t>
            </a:r>
            <a:endParaRPr kumimoji="0" lang="en-US" altLang="ja-JP" i="0" u="none" strike="noStrike" cap="none" normalizeH="0" baseline="0" dirty="0" smtClean="0">
              <a:ln>
                <a:noFill/>
              </a:ln>
              <a:solidFill>
                <a:schemeClr val="bg1"/>
              </a:solidFill>
              <a:effectLst/>
              <a:ea typeface="+mj-ea"/>
            </a:endParaRPr>
          </a:p>
          <a:p>
            <a:pPr marL="285750" marR="0" indent="-285750" defTabSz="914400" rtl="0" eaLnBrk="1" fontAlgn="base" latinLnBrk="0" hangingPunct="1">
              <a:lnSpc>
                <a:spcPct val="100000"/>
              </a:lnSpc>
              <a:spcBef>
                <a:spcPct val="20000"/>
              </a:spcBef>
              <a:spcAft>
                <a:spcPct val="0"/>
              </a:spcAft>
              <a:buClrTx/>
              <a:buSzTx/>
              <a:buFont typeface="Wingdings" charset="2"/>
              <a:buChar char="v"/>
              <a:tabLst/>
            </a:pPr>
            <a:endParaRPr kumimoji="0" lang="en-US" altLang="ja-JP" sz="800" dirty="0" smtClean="0">
              <a:solidFill>
                <a:schemeClr val="bg1"/>
              </a:solidFill>
              <a:ea typeface="+mj-ea"/>
            </a:endParaRPr>
          </a:p>
          <a:p>
            <a:pPr marL="285750" marR="0" indent="-285750" defTabSz="914400" rtl="0" eaLnBrk="1" fontAlgn="base" latinLnBrk="0" hangingPunct="1">
              <a:lnSpc>
                <a:spcPct val="100000"/>
              </a:lnSpc>
              <a:spcBef>
                <a:spcPct val="20000"/>
              </a:spcBef>
              <a:spcAft>
                <a:spcPct val="0"/>
              </a:spcAft>
              <a:buClrTx/>
              <a:buSzTx/>
              <a:buFont typeface="Wingdings" charset="2"/>
              <a:buChar char="v"/>
              <a:tabLst/>
            </a:pPr>
            <a:r>
              <a:rPr kumimoji="0" lang="ja-JP" altLang="en-US" sz="1400" dirty="0" smtClean="0">
                <a:solidFill>
                  <a:schemeClr val="bg1"/>
                </a:solidFill>
                <a:ea typeface="+mj-ea"/>
              </a:rPr>
              <a:t>大企業向けパッケージ</a:t>
            </a:r>
            <a:endParaRPr kumimoji="0" lang="en-US" altLang="ja-JP" sz="1400" i="0" u="none" strike="noStrike" cap="none" normalizeH="0" baseline="0" dirty="0" smtClean="0">
              <a:ln>
                <a:noFill/>
              </a:ln>
              <a:solidFill>
                <a:schemeClr val="bg1"/>
              </a:solidFill>
              <a:effectLst/>
              <a:ea typeface="+mj-ea"/>
            </a:endParaRPr>
          </a:p>
        </p:txBody>
      </p:sp>
      <p:sp>
        <p:nvSpPr>
          <p:cNvPr id="12" name="角丸四角形 11"/>
          <p:cNvSpPr/>
          <p:nvPr/>
        </p:nvSpPr>
        <p:spPr bwMode="auto">
          <a:xfrm>
            <a:off x="899592" y="4356720"/>
            <a:ext cx="2664296" cy="2088232"/>
          </a:xfrm>
          <a:prstGeom prst="roundRect">
            <a:avLst>
              <a:gd name="adj" fmla="val 8017"/>
            </a:avLst>
          </a:prstGeom>
          <a:solidFill>
            <a:srgbClr val="660066"/>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en-US" altLang="ja-JP" sz="3600" i="0" u="none" strike="noStrike" cap="none" normalizeH="0" baseline="0" dirty="0" smtClean="0">
                <a:ln>
                  <a:noFill/>
                </a:ln>
                <a:solidFill>
                  <a:schemeClr val="bg1"/>
                </a:solidFill>
                <a:effectLst/>
                <a:ea typeface="+mj-ea"/>
              </a:rPr>
              <a:t>2nd Tier</a:t>
            </a:r>
          </a:p>
          <a:p>
            <a:pPr marL="285750" marR="0" indent="-285750" defTabSz="914400" rtl="0" eaLnBrk="1" fontAlgn="base" latinLnBrk="0" hangingPunct="1">
              <a:lnSpc>
                <a:spcPct val="100000"/>
              </a:lnSpc>
              <a:spcBef>
                <a:spcPts val="0"/>
              </a:spcBef>
              <a:spcAft>
                <a:spcPct val="0"/>
              </a:spcAft>
              <a:buClrTx/>
              <a:buSzTx/>
              <a:buFont typeface="Wingdings" charset="2"/>
              <a:buChar char="v"/>
              <a:tabLst/>
            </a:pPr>
            <a:r>
              <a:rPr kumimoji="0" lang="ja-JP" altLang="en-US" sz="1400" dirty="0" smtClean="0">
                <a:solidFill>
                  <a:schemeClr val="bg1"/>
                </a:solidFill>
                <a:ea typeface="+mj-ea"/>
              </a:rPr>
              <a:t>中小向けパッケージ</a:t>
            </a:r>
            <a:endParaRPr kumimoji="0" lang="en-US" altLang="ja-JP" sz="1400" dirty="0" smtClean="0">
              <a:solidFill>
                <a:schemeClr val="bg1"/>
              </a:solidFill>
              <a:ea typeface="+mj-ea"/>
            </a:endParaRPr>
          </a:p>
          <a:p>
            <a:pPr marL="285750" marR="0" indent="-285750" defTabSz="914400" rtl="0" eaLnBrk="1" fontAlgn="base" latinLnBrk="0" hangingPunct="1">
              <a:lnSpc>
                <a:spcPct val="100000"/>
              </a:lnSpc>
              <a:spcBef>
                <a:spcPts val="0"/>
              </a:spcBef>
              <a:spcAft>
                <a:spcPct val="0"/>
              </a:spcAft>
              <a:buClrTx/>
              <a:buSzTx/>
              <a:buFont typeface="Wingdings" charset="2"/>
              <a:buChar char="v"/>
              <a:tabLst/>
            </a:pPr>
            <a:r>
              <a:rPr kumimoji="0" lang="ja-JP" altLang="en-US" sz="1400" i="0" u="none" strike="noStrike" cap="none" normalizeH="0" baseline="0" dirty="0" smtClean="0">
                <a:ln>
                  <a:noFill/>
                </a:ln>
                <a:solidFill>
                  <a:schemeClr val="bg1"/>
                </a:solidFill>
                <a:effectLst/>
                <a:ea typeface="+mj-ea"/>
              </a:rPr>
              <a:t>クラウド</a:t>
            </a:r>
            <a:r>
              <a:rPr kumimoji="0" lang="en-US" altLang="ja-JP" sz="1400" i="0" u="none" strike="noStrike" cap="none" normalizeH="0" baseline="0" dirty="0" smtClean="0">
                <a:ln>
                  <a:noFill/>
                </a:ln>
                <a:solidFill>
                  <a:schemeClr val="bg1"/>
                </a:solidFill>
                <a:effectLst/>
                <a:ea typeface="+mj-ea"/>
              </a:rPr>
              <a:t>ERP</a:t>
            </a:r>
            <a:r>
              <a:rPr kumimoji="0" lang="ja-JP" altLang="en-US" sz="1400" i="0" u="none" strike="noStrike" cap="none" normalizeH="0" baseline="0" dirty="0" smtClean="0">
                <a:ln>
                  <a:noFill/>
                </a:ln>
                <a:solidFill>
                  <a:schemeClr val="bg1"/>
                </a:solidFill>
                <a:effectLst/>
                <a:ea typeface="+mj-ea"/>
              </a:rPr>
              <a:t>なども活用</a:t>
            </a:r>
            <a:endParaRPr kumimoji="0" lang="en-US" altLang="ja-JP" sz="1400" i="0" u="none" strike="noStrike" cap="none" normalizeH="0" baseline="0" dirty="0" smtClean="0">
              <a:ln>
                <a:noFill/>
              </a:ln>
              <a:solidFill>
                <a:schemeClr val="bg1"/>
              </a:solidFill>
              <a:effectLst/>
              <a:ea typeface="+mj-ea"/>
            </a:endParaRPr>
          </a:p>
          <a:p>
            <a:pPr marL="285750" marR="0" indent="-285750" defTabSz="914400" rtl="0" eaLnBrk="1" fontAlgn="base" latinLnBrk="0" hangingPunct="1">
              <a:lnSpc>
                <a:spcPct val="100000"/>
              </a:lnSpc>
              <a:spcBef>
                <a:spcPts val="0"/>
              </a:spcBef>
              <a:spcAft>
                <a:spcPct val="0"/>
              </a:spcAft>
              <a:buClrTx/>
              <a:buSzTx/>
              <a:buFont typeface="Wingdings" charset="2"/>
              <a:buChar char="v"/>
              <a:tabLst/>
            </a:pPr>
            <a:r>
              <a:rPr kumimoji="0" lang="en-US" altLang="ja-JP" sz="1400" dirty="0" smtClean="0">
                <a:solidFill>
                  <a:schemeClr val="bg1"/>
                </a:solidFill>
                <a:ea typeface="+mj-ea"/>
              </a:rPr>
              <a:t>1st Tier ERP</a:t>
            </a:r>
            <a:r>
              <a:rPr kumimoji="0" lang="ja-JP" altLang="en-US" sz="1400" dirty="0" smtClean="0">
                <a:solidFill>
                  <a:schemeClr val="bg1"/>
                </a:solidFill>
                <a:ea typeface="+mj-ea"/>
              </a:rPr>
              <a:t>とのインターフェイス</a:t>
            </a:r>
            <a:endParaRPr kumimoji="0" lang="en-US" altLang="ja-JP" sz="1400" i="0" u="none" strike="noStrike" cap="none" normalizeH="0" baseline="0" dirty="0" smtClean="0">
              <a:ln>
                <a:noFill/>
              </a:ln>
              <a:solidFill>
                <a:schemeClr val="bg1"/>
              </a:solidFill>
              <a:effectLst/>
              <a:ea typeface="+mj-ea"/>
            </a:endParaRPr>
          </a:p>
        </p:txBody>
      </p:sp>
      <p:sp>
        <p:nvSpPr>
          <p:cNvPr id="13" name="角丸四角形 12"/>
          <p:cNvSpPr/>
          <p:nvPr/>
        </p:nvSpPr>
        <p:spPr bwMode="auto">
          <a:xfrm>
            <a:off x="4644008" y="1196752"/>
            <a:ext cx="3744416" cy="2376264"/>
          </a:xfrm>
          <a:prstGeom prst="roundRect">
            <a:avLst>
              <a:gd name="adj" fmla="val 7823"/>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5" name="角丸四角形 14"/>
          <p:cNvSpPr/>
          <p:nvPr/>
        </p:nvSpPr>
        <p:spPr bwMode="auto">
          <a:xfrm>
            <a:off x="5025008" y="1383572"/>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販売</a:t>
            </a:r>
          </a:p>
        </p:txBody>
      </p:sp>
      <p:sp>
        <p:nvSpPr>
          <p:cNvPr id="16" name="角丸四角形 15"/>
          <p:cNvSpPr/>
          <p:nvPr/>
        </p:nvSpPr>
        <p:spPr bwMode="auto">
          <a:xfrm>
            <a:off x="6168008" y="1383572"/>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生産</a:t>
            </a:r>
          </a:p>
        </p:txBody>
      </p:sp>
      <p:sp>
        <p:nvSpPr>
          <p:cNvPr id="17" name="角丸四角形 16"/>
          <p:cNvSpPr/>
          <p:nvPr/>
        </p:nvSpPr>
        <p:spPr bwMode="auto">
          <a:xfrm>
            <a:off x="7298308" y="1383572"/>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物流</a:t>
            </a:r>
          </a:p>
        </p:txBody>
      </p:sp>
      <p:sp>
        <p:nvSpPr>
          <p:cNvPr id="18" name="角丸四角形 17"/>
          <p:cNvSpPr/>
          <p:nvPr/>
        </p:nvSpPr>
        <p:spPr bwMode="auto">
          <a:xfrm>
            <a:off x="5025008" y="3039756"/>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購買</a:t>
            </a:r>
          </a:p>
        </p:txBody>
      </p:sp>
      <p:sp>
        <p:nvSpPr>
          <p:cNvPr id="19" name="角丸四角形 18"/>
          <p:cNvSpPr/>
          <p:nvPr/>
        </p:nvSpPr>
        <p:spPr bwMode="auto">
          <a:xfrm>
            <a:off x="6168008" y="3039756"/>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会計</a:t>
            </a:r>
          </a:p>
        </p:txBody>
      </p:sp>
      <p:sp>
        <p:nvSpPr>
          <p:cNvPr id="20" name="角丸四角形 19"/>
          <p:cNvSpPr/>
          <p:nvPr/>
        </p:nvSpPr>
        <p:spPr bwMode="auto">
          <a:xfrm>
            <a:off x="7298308" y="3039756"/>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latin typeface="HGP創英角ｺﾞｼｯｸUB" pitchFamily="50" charset="-128"/>
                <a:ea typeface="HGP創英角ｺﾞｼｯｸUB" pitchFamily="50" charset="-128"/>
              </a:rPr>
              <a:t>人事</a:t>
            </a:r>
            <a:endPar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21" name="フローチャート : 磁気ディスク 124"/>
          <p:cNvSpPr/>
          <p:nvPr/>
        </p:nvSpPr>
        <p:spPr bwMode="auto">
          <a:xfrm>
            <a:off x="5412358" y="2015620"/>
            <a:ext cx="2425700" cy="787524"/>
          </a:xfrm>
          <a:prstGeom prst="flowChartMagneticDisk">
            <a:avLst/>
          </a:prstGeom>
          <a:solidFill>
            <a:srgbClr val="0070C0"/>
          </a:solidFill>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統合</a:t>
            </a:r>
            <a:r>
              <a:rPr kumimoji="0" lang="ja-JP" altLang="en-US" sz="1600" dirty="0">
                <a:solidFill>
                  <a:schemeClr val="bg1"/>
                </a:solidFill>
                <a:latin typeface="HGP創英角ｺﾞｼｯｸUB" pitchFamily="50" charset="-128"/>
                <a:ea typeface="HGP創英角ｺﾞｼｯｸUB" pitchFamily="50" charset="-128"/>
              </a:rPr>
              <a:t>データベース</a:t>
            </a:r>
            <a:endParaRPr kumimoji="0" lang="ja-JP" altLang="en-US" sz="16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cxnSp>
        <p:nvCxnSpPr>
          <p:cNvPr id="22" name="直線矢印コネクタ 21"/>
          <p:cNvCxnSpPr>
            <a:stCxn id="21" idx="1"/>
            <a:endCxn id="15" idx="2"/>
          </p:cNvCxnSpPr>
          <p:nvPr/>
        </p:nvCxnSpPr>
        <p:spPr bwMode="auto">
          <a:xfrm flipH="1" flipV="1">
            <a:off x="5482208" y="1795032"/>
            <a:ext cx="11430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a:stCxn id="21" idx="1"/>
            <a:endCxn id="16" idx="2"/>
          </p:cNvCxnSpPr>
          <p:nvPr/>
        </p:nvCxnSpPr>
        <p:spPr bwMode="auto">
          <a:xfrm flipV="1">
            <a:off x="6625208" y="1795032"/>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a:stCxn id="21" idx="1"/>
            <a:endCxn id="17" idx="2"/>
          </p:cNvCxnSpPr>
          <p:nvPr/>
        </p:nvCxnSpPr>
        <p:spPr bwMode="auto">
          <a:xfrm flipV="1">
            <a:off x="6625208" y="1795032"/>
            <a:ext cx="11303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stCxn id="21" idx="3"/>
            <a:endCxn id="20" idx="0"/>
          </p:cNvCxnSpPr>
          <p:nvPr/>
        </p:nvCxnSpPr>
        <p:spPr bwMode="auto">
          <a:xfrm>
            <a:off x="6625208" y="2803144"/>
            <a:ext cx="11303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矢印コネクタ 25"/>
          <p:cNvCxnSpPr>
            <a:stCxn id="21" idx="3"/>
            <a:endCxn id="19" idx="0"/>
          </p:cNvCxnSpPr>
          <p:nvPr/>
        </p:nvCxnSpPr>
        <p:spPr bwMode="auto">
          <a:xfrm>
            <a:off x="6625208" y="2803144"/>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a:stCxn id="21" idx="3"/>
            <a:endCxn id="18" idx="0"/>
          </p:cNvCxnSpPr>
          <p:nvPr/>
        </p:nvCxnSpPr>
        <p:spPr bwMode="auto">
          <a:xfrm flipH="1">
            <a:off x="5482208" y="2803144"/>
            <a:ext cx="11430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30" name="図形グループ 5129"/>
          <p:cNvGrpSpPr/>
          <p:nvPr/>
        </p:nvGrpSpPr>
        <p:grpSpPr>
          <a:xfrm>
            <a:off x="6156176" y="4356720"/>
            <a:ext cx="2223864" cy="1304528"/>
            <a:chOff x="4868416" y="1421160"/>
            <a:chExt cx="3744416" cy="2376264"/>
          </a:xfrm>
        </p:grpSpPr>
        <p:sp>
          <p:nvSpPr>
            <p:cNvPr id="42" name="角丸四角形 41"/>
            <p:cNvSpPr/>
            <p:nvPr/>
          </p:nvSpPr>
          <p:spPr bwMode="auto">
            <a:xfrm>
              <a:off x="4868416" y="1421160"/>
              <a:ext cx="3744416" cy="2376264"/>
            </a:xfrm>
            <a:prstGeom prst="roundRect">
              <a:avLst>
                <a:gd name="adj" fmla="val 7823"/>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smtClean="0">
                <a:ln>
                  <a:noFill/>
                </a:ln>
                <a:solidFill>
                  <a:srgbClr val="484848"/>
                </a:solidFill>
                <a:effectLst/>
                <a:latin typeface="+mn-lt"/>
                <a:ea typeface="+mn-ea"/>
              </a:endParaRPr>
            </a:p>
          </p:txBody>
        </p:sp>
        <p:sp>
          <p:nvSpPr>
            <p:cNvPr id="43" name="角丸四角形 42"/>
            <p:cNvSpPr/>
            <p:nvPr/>
          </p:nvSpPr>
          <p:spPr bwMode="auto">
            <a:xfrm>
              <a:off x="51774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販売</a:t>
              </a:r>
            </a:p>
          </p:txBody>
        </p:sp>
        <p:sp>
          <p:nvSpPr>
            <p:cNvPr id="44" name="角丸四角形 43"/>
            <p:cNvSpPr/>
            <p:nvPr/>
          </p:nvSpPr>
          <p:spPr bwMode="auto">
            <a:xfrm>
              <a:off x="63204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生産</a:t>
              </a:r>
            </a:p>
          </p:txBody>
        </p:sp>
        <p:sp>
          <p:nvSpPr>
            <p:cNvPr id="45" name="角丸四角形 44"/>
            <p:cNvSpPr/>
            <p:nvPr/>
          </p:nvSpPr>
          <p:spPr bwMode="auto">
            <a:xfrm>
              <a:off x="74507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物流</a:t>
              </a:r>
            </a:p>
          </p:txBody>
        </p:sp>
        <p:sp>
          <p:nvSpPr>
            <p:cNvPr id="46" name="角丸四角形 45"/>
            <p:cNvSpPr/>
            <p:nvPr/>
          </p:nvSpPr>
          <p:spPr bwMode="auto">
            <a:xfrm>
              <a:off x="51774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購買</a:t>
              </a:r>
            </a:p>
          </p:txBody>
        </p:sp>
        <p:sp>
          <p:nvSpPr>
            <p:cNvPr id="47" name="角丸四角形 46"/>
            <p:cNvSpPr/>
            <p:nvPr/>
          </p:nvSpPr>
          <p:spPr bwMode="auto">
            <a:xfrm>
              <a:off x="63204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会計</a:t>
              </a:r>
            </a:p>
          </p:txBody>
        </p:sp>
        <p:sp>
          <p:nvSpPr>
            <p:cNvPr id="48" name="角丸四角形 47"/>
            <p:cNvSpPr/>
            <p:nvPr/>
          </p:nvSpPr>
          <p:spPr bwMode="auto">
            <a:xfrm>
              <a:off x="74507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a:solidFill>
                    <a:schemeClr val="bg1"/>
                  </a:solidFill>
                  <a:latin typeface="HGP創英角ｺﾞｼｯｸUB" pitchFamily="50" charset="-128"/>
                  <a:ea typeface="HGP創英角ｺﾞｼｯｸUB" pitchFamily="50" charset="-128"/>
                </a:rPr>
                <a:t>人事</a:t>
              </a:r>
              <a:endPar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49" name="フローチャート : 磁気ディスク 124"/>
            <p:cNvSpPr/>
            <p:nvPr/>
          </p:nvSpPr>
          <p:spPr bwMode="auto">
            <a:xfrm>
              <a:off x="5564758" y="2217812"/>
              <a:ext cx="2425700" cy="787524"/>
            </a:xfrm>
            <a:prstGeom prst="flowChartMagneticDisk">
              <a:avLst/>
            </a:prstGeom>
            <a:solidFill>
              <a:srgbClr val="0070C0"/>
            </a:solidFill>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統合</a:t>
              </a:r>
              <a:r>
                <a:rPr kumimoji="0" lang="ja-JP" altLang="en-US" sz="800" dirty="0">
                  <a:solidFill>
                    <a:schemeClr val="bg1"/>
                  </a:solidFill>
                  <a:latin typeface="HGP創英角ｺﾞｼｯｸUB" pitchFamily="50" charset="-128"/>
                  <a:ea typeface="HGP創英角ｺﾞｼｯｸUB" pitchFamily="50" charset="-128"/>
                </a:rPr>
                <a:t>データベース</a:t>
              </a:r>
              <a:endPar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cxnSp>
          <p:nvCxnSpPr>
            <p:cNvPr id="50" name="直線矢印コネクタ 49"/>
            <p:cNvCxnSpPr>
              <a:stCxn id="49" idx="1"/>
              <a:endCxn id="43" idx="2"/>
            </p:cNvCxnSpPr>
            <p:nvPr/>
          </p:nvCxnSpPr>
          <p:spPr bwMode="auto">
            <a:xfrm flipH="1" flipV="1">
              <a:off x="5634608" y="1997224"/>
              <a:ext cx="11430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a:stCxn id="49" idx="1"/>
              <a:endCxn id="44" idx="2"/>
            </p:cNvCxnSpPr>
            <p:nvPr/>
          </p:nvCxnSpPr>
          <p:spPr bwMode="auto">
            <a:xfrm flipV="1">
              <a:off x="6777608" y="1997224"/>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a:stCxn id="49" idx="1"/>
              <a:endCxn id="45" idx="2"/>
            </p:cNvCxnSpPr>
            <p:nvPr/>
          </p:nvCxnSpPr>
          <p:spPr bwMode="auto">
            <a:xfrm flipV="1">
              <a:off x="6777608" y="1997224"/>
              <a:ext cx="11303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a:stCxn id="49" idx="3"/>
              <a:endCxn id="48" idx="0"/>
            </p:cNvCxnSpPr>
            <p:nvPr/>
          </p:nvCxnSpPr>
          <p:spPr bwMode="auto">
            <a:xfrm>
              <a:off x="6777608" y="3005336"/>
              <a:ext cx="11303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a:stCxn id="49" idx="3"/>
              <a:endCxn id="47" idx="0"/>
            </p:cNvCxnSpPr>
            <p:nvPr/>
          </p:nvCxnSpPr>
          <p:spPr bwMode="auto">
            <a:xfrm>
              <a:off x="6777608" y="3005336"/>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a:stCxn id="49" idx="3"/>
              <a:endCxn id="46" idx="0"/>
            </p:cNvCxnSpPr>
            <p:nvPr/>
          </p:nvCxnSpPr>
          <p:spPr bwMode="auto">
            <a:xfrm flipH="1">
              <a:off x="5634608" y="3005336"/>
              <a:ext cx="11430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2" name="図形グループ 71"/>
          <p:cNvGrpSpPr/>
          <p:nvPr/>
        </p:nvGrpSpPr>
        <p:grpSpPr>
          <a:xfrm>
            <a:off x="5508104" y="4716760"/>
            <a:ext cx="2223864" cy="1304528"/>
            <a:chOff x="4868416" y="1421160"/>
            <a:chExt cx="3744416" cy="2376264"/>
          </a:xfrm>
        </p:grpSpPr>
        <p:sp>
          <p:nvSpPr>
            <p:cNvPr id="73" name="角丸四角形 72"/>
            <p:cNvSpPr/>
            <p:nvPr/>
          </p:nvSpPr>
          <p:spPr bwMode="auto">
            <a:xfrm>
              <a:off x="4868416" y="1421160"/>
              <a:ext cx="3744416" cy="2376264"/>
            </a:xfrm>
            <a:prstGeom prst="roundRect">
              <a:avLst>
                <a:gd name="adj" fmla="val 7823"/>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smtClean="0">
                <a:ln>
                  <a:noFill/>
                </a:ln>
                <a:solidFill>
                  <a:srgbClr val="484848"/>
                </a:solidFill>
                <a:effectLst/>
                <a:latin typeface="+mn-lt"/>
                <a:ea typeface="+mn-ea"/>
              </a:endParaRPr>
            </a:p>
          </p:txBody>
        </p:sp>
        <p:sp>
          <p:nvSpPr>
            <p:cNvPr id="74" name="角丸四角形 73"/>
            <p:cNvSpPr/>
            <p:nvPr/>
          </p:nvSpPr>
          <p:spPr bwMode="auto">
            <a:xfrm>
              <a:off x="51774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販売</a:t>
              </a:r>
            </a:p>
          </p:txBody>
        </p:sp>
        <p:sp>
          <p:nvSpPr>
            <p:cNvPr id="75" name="角丸四角形 74"/>
            <p:cNvSpPr/>
            <p:nvPr/>
          </p:nvSpPr>
          <p:spPr bwMode="auto">
            <a:xfrm>
              <a:off x="63204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生産</a:t>
              </a:r>
            </a:p>
          </p:txBody>
        </p:sp>
        <p:sp>
          <p:nvSpPr>
            <p:cNvPr id="76" name="角丸四角形 75"/>
            <p:cNvSpPr/>
            <p:nvPr/>
          </p:nvSpPr>
          <p:spPr bwMode="auto">
            <a:xfrm>
              <a:off x="74507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物流</a:t>
              </a:r>
            </a:p>
          </p:txBody>
        </p:sp>
        <p:sp>
          <p:nvSpPr>
            <p:cNvPr id="77" name="角丸四角形 76"/>
            <p:cNvSpPr/>
            <p:nvPr/>
          </p:nvSpPr>
          <p:spPr bwMode="auto">
            <a:xfrm>
              <a:off x="51774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購買</a:t>
              </a:r>
            </a:p>
          </p:txBody>
        </p:sp>
        <p:sp>
          <p:nvSpPr>
            <p:cNvPr id="78" name="角丸四角形 77"/>
            <p:cNvSpPr/>
            <p:nvPr/>
          </p:nvSpPr>
          <p:spPr bwMode="auto">
            <a:xfrm>
              <a:off x="63204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会計</a:t>
              </a:r>
            </a:p>
          </p:txBody>
        </p:sp>
        <p:sp>
          <p:nvSpPr>
            <p:cNvPr id="79" name="角丸四角形 78"/>
            <p:cNvSpPr/>
            <p:nvPr/>
          </p:nvSpPr>
          <p:spPr bwMode="auto">
            <a:xfrm>
              <a:off x="74507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a:solidFill>
                    <a:schemeClr val="bg1"/>
                  </a:solidFill>
                  <a:latin typeface="HGP創英角ｺﾞｼｯｸUB" pitchFamily="50" charset="-128"/>
                  <a:ea typeface="HGP創英角ｺﾞｼｯｸUB" pitchFamily="50" charset="-128"/>
                </a:rPr>
                <a:t>人事</a:t>
              </a:r>
              <a:endPar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80" name="フローチャート : 磁気ディスク 124"/>
            <p:cNvSpPr/>
            <p:nvPr/>
          </p:nvSpPr>
          <p:spPr bwMode="auto">
            <a:xfrm>
              <a:off x="5564758" y="2217812"/>
              <a:ext cx="2425700" cy="787524"/>
            </a:xfrm>
            <a:prstGeom prst="flowChartMagneticDisk">
              <a:avLst/>
            </a:prstGeom>
            <a:solidFill>
              <a:srgbClr val="0070C0"/>
            </a:solidFill>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統合</a:t>
              </a:r>
              <a:r>
                <a:rPr kumimoji="0" lang="ja-JP" altLang="en-US" sz="800" dirty="0">
                  <a:solidFill>
                    <a:schemeClr val="bg1"/>
                  </a:solidFill>
                  <a:latin typeface="HGP創英角ｺﾞｼｯｸUB" pitchFamily="50" charset="-128"/>
                  <a:ea typeface="HGP創英角ｺﾞｼｯｸUB" pitchFamily="50" charset="-128"/>
                </a:rPr>
                <a:t>データベース</a:t>
              </a:r>
              <a:endPar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cxnSp>
          <p:nvCxnSpPr>
            <p:cNvPr id="81" name="直線矢印コネクタ 80"/>
            <p:cNvCxnSpPr>
              <a:stCxn id="80" idx="1"/>
              <a:endCxn id="74" idx="2"/>
            </p:cNvCxnSpPr>
            <p:nvPr/>
          </p:nvCxnSpPr>
          <p:spPr bwMode="auto">
            <a:xfrm flipH="1" flipV="1">
              <a:off x="5634608" y="1997224"/>
              <a:ext cx="11430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a:stCxn id="80" idx="1"/>
              <a:endCxn id="75" idx="2"/>
            </p:cNvCxnSpPr>
            <p:nvPr/>
          </p:nvCxnSpPr>
          <p:spPr bwMode="auto">
            <a:xfrm flipV="1">
              <a:off x="6777608" y="1997224"/>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a:stCxn id="80" idx="1"/>
              <a:endCxn id="76" idx="2"/>
            </p:cNvCxnSpPr>
            <p:nvPr/>
          </p:nvCxnSpPr>
          <p:spPr bwMode="auto">
            <a:xfrm flipV="1">
              <a:off x="6777608" y="1997224"/>
              <a:ext cx="11303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0" idx="3"/>
              <a:endCxn id="79" idx="0"/>
            </p:cNvCxnSpPr>
            <p:nvPr/>
          </p:nvCxnSpPr>
          <p:spPr bwMode="auto">
            <a:xfrm>
              <a:off x="6777608" y="3005336"/>
              <a:ext cx="11303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0" idx="3"/>
              <a:endCxn id="78" idx="0"/>
            </p:cNvCxnSpPr>
            <p:nvPr/>
          </p:nvCxnSpPr>
          <p:spPr bwMode="auto">
            <a:xfrm>
              <a:off x="6777608" y="3005336"/>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a:stCxn id="80" idx="3"/>
              <a:endCxn id="77" idx="0"/>
            </p:cNvCxnSpPr>
            <p:nvPr/>
          </p:nvCxnSpPr>
          <p:spPr bwMode="auto">
            <a:xfrm flipH="1">
              <a:off x="5634608" y="3005336"/>
              <a:ext cx="11430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図形グループ 86"/>
          <p:cNvGrpSpPr/>
          <p:nvPr/>
        </p:nvGrpSpPr>
        <p:grpSpPr>
          <a:xfrm>
            <a:off x="4716016" y="5148808"/>
            <a:ext cx="2223864" cy="1304528"/>
            <a:chOff x="4868416" y="1421160"/>
            <a:chExt cx="3744416" cy="2376264"/>
          </a:xfrm>
        </p:grpSpPr>
        <p:sp>
          <p:nvSpPr>
            <p:cNvPr id="88" name="角丸四角形 87"/>
            <p:cNvSpPr/>
            <p:nvPr/>
          </p:nvSpPr>
          <p:spPr bwMode="auto">
            <a:xfrm>
              <a:off x="4868416" y="1421160"/>
              <a:ext cx="3744416" cy="2376264"/>
            </a:xfrm>
            <a:prstGeom prst="roundRect">
              <a:avLst>
                <a:gd name="adj" fmla="val 7823"/>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smtClean="0">
                <a:ln>
                  <a:noFill/>
                </a:ln>
                <a:solidFill>
                  <a:srgbClr val="484848"/>
                </a:solidFill>
                <a:effectLst/>
                <a:latin typeface="+mn-lt"/>
                <a:ea typeface="+mn-ea"/>
              </a:endParaRPr>
            </a:p>
          </p:txBody>
        </p:sp>
        <p:sp>
          <p:nvSpPr>
            <p:cNvPr id="89" name="角丸四角形 88"/>
            <p:cNvSpPr/>
            <p:nvPr/>
          </p:nvSpPr>
          <p:spPr bwMode="auto">
            <a:xfrm>
              <a:off x="51774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販売</a:t>
              </a:r>
            </a:p>
          </p:txBody>
        </p:sp>
        <p:sp>
          <p:nvSpPr>
            <p:cNvPr id="90" name="角丸四角形 89"/>
            <p:cNvSpPr/>
            <p:nvPr/>
          </p:nvSpPr>
          <p:spPr bwMode="auto">
            <a:xfrm>
              <a:off x="63204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生産</a:t>
              </a:r>
            </a:p>
          </p:txBody>
        </p:sp>
        <p:sp>
          <p:nvSpPr>
            <p:cNvPr id="91" name="角丸四角形 90"/>
            <p:cNvSpPr/>
            <p:nvPr/>
          </p:nvSpPr>
          <p:spPr bwMode="auto">
            <a:xfrm>
              <a:off x="7450708" y="1585764"/>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物流</a:t>
              </a:r>
            </a:p>
          </p:txBody>
        </p:sp>
        <p:sp>
          <p:nvSpPr>
            <p:cNvPr id="92" name="角丸四角形 91"/>
            <p:cNvSpPr/>
            <p:nvPr/>
          </p:nvSpPr>
          <p:spPr bwMode="auto">
            <a:xfrm>
              <a:off x="51774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購買</a:t>
              </a:r>
            </a:p>
          </p:txBody>
        </p:sp>
        <p:sp>
          <p:nvSpPr>
            <p:cNvPr id="93" name="角丸四角形 92"/>
            <p:cNvSpPr/>
            <p:nvPr/>
          </p:nvSpPr>
          <p:spPr bwMode="auto">
            <a:xfrm>
              <a:off x="63204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会計</a:t>
              </a:r>
            </a:p>
          </p:txBody>
        </p:sp>
        <p:sp>
          <p:nvSpPr>
            <p:cNvPr id="94" name="角丸四角形 93"/>
            <p:cNvSpPr/>
            <p:nvPr/>
          </p:nvSpPr>
          <p:spPr bwMode="auto">
            <a:xfrm>
              <a:off x="7450708" y="3241948"/>
              <a:ext cx="914400" cy="411460"/>
            </a:xfrm>
            <a:prstGeom prst="roundRect">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dirty="0">
                  <a:solidFill>
                    <a:schemeClr val="bg1"/>
                  </a:solidFill>
                  <a:latin typeface="HGP創英角ｺﾞｼｯｸUB" pitchFamily="50" charset="-128"/>
                  <a:ea typeface="HGP創英角ｺﾞｼｯｸUB" pitchFamily="50" charset="-128"/>
                </a:rPr>
                <a:t>人事</a:t>
              </a:r>
              <a:endPar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sp>
          <p:nvSpPr>
            <p:cNvPr id="95" name="フローチャート : 磁気ディスク 124"/>
            <p:cNvSpPr/>
            <p:nvPr/>
          </p:nvSpPr>
          <p:spPr bwMode="auto">
            <a:xfrm>
              <a:off x="5564758" y="2217812"/>
              <a:ext cx="2425700" cy="787524"/>
            </a:xfrm>
            <a:prstGeom prst="flowChartMagneticDisk">
              <a:avLst/>
            </a:prstGeom>
            <a:solidFill>
              <a:srgbClr val="0070C0"/>
            </a:solidFill>
            <a:ln>
              <a:headEnd type="none" w="med" len="med"/>
              <a:tailEnd type="none" w="med" len="med"/>
            </a:ln>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統合</a:t>
              </a:r>
              <a:r>
                <a:rPr kumimoji="0" lang="ja-JP" altLang="en-US" sz="800" dirty="0">
                  <a:solidFill>
                    <a:schemeClr val="bg1"/>
                  </a:solidFill>
                  <a:latin typeface="HGP創英角ｺﾞｼｯｸUB" pitchFamily="50" charset="-128"/>
                  <a:ea typeface="HGP創英角ｺﾞｼｯｸUB" pitchFamily="50" charset="-128"/>
                </a:rPr>
                <a:t>データベース</a:t>
              </a:r>
              <a:endParaRPr kumimoji="0" lang="ja-JP" altLang="en-US" sz="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p:txBody>
        </p:sp>
        <p:cxnSp>
          <p:nvCxnSpPr>
            <p:cNvPr id="96" name="直線矢印コネクタ 95"/>
            <p:cNvCxnSpPr>
              <a:stCxn id="95" idx="1"/>
              <a:endCxn id="89" idx="2"/>
            </p:cNvCxnSpPr>
            <p:nvPr/>
          </p:nvCxnSpPr>
          <p:spPr bwMode="auto">
            <a:xfrm flipH="1" flipV="1">
              <a:off x="5634608" y="1997224"/>
              <a:ext cx="11430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a:stCxn id="95" idx="1"/>
              <a:endCxn id="90" idx="2"/>
            </p:cNvCxnSpPr>
            <p:nvPr/>
          </p:nvCxnSpPr>
          <p:spPr bwMode="auto">
            <a:xfrm flipV="1">
              <a:off x="6777608" y="1997224"/>
              <a:ext cx="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矢印コネクタ 97"/>
            <p:cNvCxnSpPr>
              <a:stCxn id="95" idx="1"/>
              <a:endCxn id="91" idx="2"/>
            </p:cNvCxnSpPr>
            <p:nvPr/>
          </p:nvCxnSpPr>
          <p:spPr bwMode="auto">
            <a:xfrm flipV="1">
              <a:off x="6777608" y="1997224"/>
              <a:ext cx="1130300" cy="220588"/>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線矢印コネクタ 98"/>
            <p:cNvCxnSpPr>
              <a:stCxn id="95" idx="3"/>
              <a:endCxn id="94" idx="0"/>
            </p:cNvCxnSpPr>
            <p:nvPr/>
          </p:nvCxnSpPr>
          <p:spPr bwMode="auto">
            <a:xfrm>
              <a:off x="6777608" y="3005336"/>
              <a:ext cx="11303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線矢印コネクタ 99"/>
            <p:cNvCxnSpPr>
              <a:stCxn id="95" idx="3"/>
              <a:endCxn id="93" idx="0"/>
            </p:cNvCxnSpPr>
            <p:nvPr/>
          </p:nvCxnSpPr>
          <p:spPr bwMode="auto">
            <a:xfrm>
              <a:off x="6777608" y="3005336"/>
              <a:ext cx="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線矢印コネクタ 100"/>
            <p:cNvCxnSpPr>
              <a:stCxn id="95" idx="3"/>
              <a:endCxn id="92" idx="0"/>
            </p:cNvCxnSpPr>
            <p:nvPr/>
          </p:nvCxnSpPr>
          <p:spPr bwMode="auto">
            <a:xfrm flipH="1">
              <a:off x="5634608" y="3005336"/>
              <a:ext cx="1143000" cy="236612"/>
            </a:xfrm>
            <a:prstGeom prst="straightConnector1">
              <a:avLst/>
            </a:prstGeom>
            <a:solidFill>
              <a:schemeClr val="bg1"/>
            </a:solidFill>
            <a:ln w="3175" cap="flat" cmpd="sng" algn="ctr">
              <a:solidFill>
                <a:srgbClr val="4168A7"/>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132" name="環状矢印 5131"/>
          <p:cNvSpPr/>
          <p:nvPr/>
        </p:nvSpPr>
        <p:spPr bwMode="auto">
          <a:xfrm rot="16200000">
            <a:off x="3647624" y="2144584"/>
            <a:ext cx="3096345" cy="3072887"/>
          </a:xfrm>
          <a:prstGeom prst="circularArrow">
            <a:avLst/>
          </a:prstGeom>
          <a:solidFill>
            <a:srgbClr val="FFA893"/>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5131" name="角丸四角形 5130"/>
          <p:cNvSpPr/>
          <p:nvPr/>
        </p:nvSpPr>
        <p:spPr bwMode="auto">
          <a:xfrm>
            <a:off x="899592" y="3739248"/>
            <a:ext cx="7560840" cy="504056"/>
          </a:xfrm>
          <a:prstGeom prst="roundRect">
            <a:avLst/>
          </a:prstGeom>
          <a:solidFill>
            <a:srgbClr val="80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rgbClr val="FFFFFF"/>
                </a:solidFill>
                <a:effectLst/>
                <a:latin typeface="+mn-lt"/>
                <a:ea typeface="+mn-ea"/>
              </a:rPr>
              <a:t>データ変換のためのインターフェイス</a:t>
            </a:r>
          </a:p>
        </p:txBody>
      </p:sp>
    </p:spTree>
    <p:extLst>
      <p:ext uri="{BB962C8B-B14F-4D97-AF65-F5344CB8AC3E}">
        <p14:creationId xmlns:p14="http://schemas.microsoft.com/office/powerpoint/2010/main" val="28057276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theme/theme1.xml><?xml version="1.0" encoding="utf-8"?>
<a:theme xmlns:a="http://schemas.openxmlformats.org/drawingml/2006/main" name="0905_Juku">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ユーザー定義 2">
      <a:majorFont>
        <a:latin typeface="HelveticaNeueLT Std"/>
        <a:ea typeface="HG丸ｺﾞｼｯｸM-PRO"/>
        <a:cs typeface=""/>
      </a:majorFont>
      <a:minorFont>
        <a:latin typeface="HelveticaNeueLT Std"/>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381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sz="1400" b="0" i="0" u="none" strike="noStrike" cap="none" normalizeH="0" smtClean="0">
            <a:ln>
              <a:noFill/>
            </a:ln>
            <a:effectLst/>
            <a:latin typeface="+mn-lt"/>
            <a:ea typeface="+mn-ea"/>
          </a:defRPr>
        </a:defPPr>
      </a:lstStyle>
    </a:spDef>
    <a:lnDef>
      <a:spPr bwMode="auto">
        <a:xfrm>
          <a:off x="0" y="0"/>
          <a:ext cx="1" cy="1"/>
        </a:xfrm>
        <a:custGeom>
          <a:avLst/>
          <a:gdLst/>
          <a:ahLst/>
          <a:cxnLst/>
          <a:rect l="0" t="0" r="0" b="0"/>
          <a:pathLst/>
        </a:custGeom>
        <a:solidFill>
          <a:schemeClr val="bg1"/>
        </a:solidFill>
        <a:ln w="38100" cap="flat" cmpd="sng" algn="ctr">
          <a:solidFill>
            <a:srgbClr val="4168A7"/>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400" b="0" i="0" u="none" strike="noStrike" cap="none" normalizeH="0" baseline="0" smtClean="0">
            <a:ln>
              <a:noFill/>
            </a:ln>
            <a:solidFill>
              <a:srgbClr val="484848"/>
            </a:solidFill>
            <a:effectLst/>
            <a:latin typeface="Arial" charset="0"/>
            <a:ea typeface="HG丸ｺﾞｼｯｸM-PRO"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06_Juku">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ユーザー定義 2">
      <a:majorFont>
        <a:latin typeface="HelveticaNeueLT Std"/>
        <a:ea typeface="HG丸ｺﾞｼｯｸM-PRO"/>
        <a:cs typeface=""/>
      </a:majorFont>
      <a:minorFont>
        <a:latin typeface="HelveticaNeueLT Std"/>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381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sz="1400" b="0" i="0" u="none" strike="noStrike" cap="none" normalizeH="0" smtClean="0">
            <a:ln>
              <a:noFill/>
            </a:ln>
            <a:effectLst/>
            <a:latin typeface="+mn-lt"/>
            <a:ea typeface="+mn-ea"/>
          </a:defRPr>
        </a:defPPr>
      </a:lstStyle>
    </a:spDef>
    <a:lnDef>
      <a:spPr bwMode="auto">
        <a:xfrm>
          <a:off x="0" y="0"/>
          <a:ext cx="1" cy="1"/>
        </a:xfrm>
        <a:custGeom>
          <a:avLst/>
          <a:gdLst/>
          <a:ahLst/>
          <a:cxnLst/>
          <a:rect l="0" t="0" r="0" b="0"/>
          <a:pathLst/>
        </a:custGeom>
        <a:solidFill>
          <a:schemeClr val="bg1"/>
        </a:solidFill>
        <a:ln w="38100" cap="flat" cmpd="sng" algn="ctr">
          <a:solidFill>
            <a:srgbClr val="4168A7"/>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1400" b="0" i="0" u="none" strike="noStrike" cap="none" normalizeH="0" baseline="0" smtClean="0">
            <a:ln>
              <a:noFill/>
            </a:ln>
            <a:solidFill>
              <a:srgbClr val="484848"/>
            </a:solidFill>
            <a:effectLst/>
            <a:latin typeface="Arial" charset="0"/>
            <a:ea typeface="HG丸ｺﾞｼｯｸM-PRO"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9181</TotalTime>
  <Words>409</Words>
  <Application>Microsoft Macintosh PowerPoint</Application>
  <PresentationFormat>画面に合わせる (4:3)</PresentationFormat>
  <Paragraphs>95</Paragraphs>
  <Slides>5</Slides>
  <Notes>0</Notes>
  <HiddenSlides>0</HiddenSlides>
  <MMClips>0</MMClips>
  <ScaleCrop>false</ScaleCrop>
  <HeadingPairs>
    <vt:vector size="4" baseType="variant">
      <vt:variant>
        <vt:lpstr>テーマ</vt:lpstr>
      </vt:variant>
      <vt:variant>
        <vt:i4>2</vt:i4>
      </vt:variant>
      <vt:variant>
        <vt:lpstr>スライド タイトル</vt:lpstr>
      </vt:variant>
      <vt:variant>
        <vt:i4>5</vt:i4>
      </vt:variant>
    </vt:vector>
  </HeadingPairs>
  <TitlesOfParts>
    <vt:vector size="7" baseType="lpstr">
      <vt:lpstr>0905_Juku</vt:lpstr>
      <vt:lpstr>906_Juku</vt:lpstr>
      <vt:lpstr>ERPとグローバル展開</vt:lpstr>
      <vt:lpstr>ERPの理想と現実</vt:lpstr>
      <vt:lpstr>2層ERP(2-Tier ERP)の考え方</vt:lpstr>
      <vt:lpstr>2-Tier ERP (2層ERP)の構成</vt:lpstr>
      <vt:lpstr>2層ERPの仕組み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Shoji Okoshi</dc:creator>
  <cp:lastModifiedBy>斎藤 昌義</cp:lastModifiedBy>
  <cp:revision>1567</cp:revision>
  <dcterms:created xsi:type="dcterms:W3CDTF">2008-07-07T05:29:44Z</dcterms:created>
  <dcterms:modified xsi:type="dcterms:W3CDTF">2015-03-25T04:47:39Z</dcterms:modified>
</cp:coreProperties>
</file>