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15"/>
  </p:notesMasterIdLst>
  <p:sldIdLst>
    <p:sldId id="771" r:id="rId2"/>
    <p:sldId id="753" r:id="rId3"/>
    <p:sldId id="775" r:id="rId4"/>
    <p:sldId id="776" r:id="rId5"/>
    <p:sldId id="774" r:id="rId6"/>
    <p:sldId id="770" r:id="rId7"/>
    <p:sldId id="762" r:id="rId8"/>
    <p:sldId id="735" r:id="rId9"/>
    <p:sldId id="777" r:id="rId10"/>
    <p:sldId id="778" r:id="rId11"/>
    <p:sldId id="779" r:id="rId12"/>
    <p:sldId id="726" r:id="rId13"/>
    <p:sldId id="768" r:id="rId14"/>
  </p:sldIdLst>
  <p:sldSz cx="9144000" cy="6858000" type="screen4x3"/>
  <p:notesSz cx="6797675" cy="9926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  <a:srgbClr val="FF9933"/>
    <a:srgbClr val="CCECFF"/>
    <a:srgbClr val="FF9966"/>
    <a:srgbClr val="FF0000"/>
    <a:srgbClr val="FF6600"/>
    <a:srgbClr val="00FF00"/>
    <a:srgbClr val="33CC33"/>
    <a:srgbClr val="FF9900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52" autoAdjust="0"/>
    <p:restoredTop sz="97189" autoAdjust="0"/>
  </p:normalViewPr>
  <p:slideViewPr>
    <p:cSldViewPr>
      <p:cViewPr varScale="1">
        <p:scale>
          <a:sx n="109" d="100"/>
          <a:sy n="109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247" cy="496732"/>
          </a:xfrm>
          <a:prstGeom prst="rect">
            <a:avLst/>
          </a:prstGeom>
        </p:spPr>
        <p:txBody>
          <a:bodyPr vert="horz" lIns="92101" tIns="46051" rIns="92101" bIns="4605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49826" y="1"/>
            <a:ext cx="2946246" cy="496732"/>
          </a:xfrm>
          <a:prstGeom prst="rect">
            <a:avLst/>
          </a:prstGeom>
        </p:spPr>
        <p:txBody>
          <a:bodyPr vert="horz" lIns="92101" tIns="46051" rIns="92101" bIns="4605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290CC4DD-4D71-42A2-A7ED-594A47FA6959}" type="datetimeFigureOut">
              <a:rPr lang="ja-JP" altLang="en-US"/>
              <a:pPr>
                <a:defRPr/>
              </a:pPr>
              <a:t>15/03/25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1" tIns="46051" rIns="92101" bIns="46051" rtlCol="0" anchor="ctr"/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9288" y="4714953"/>
            <a:ext cx="5439101" cy="4467387"/>
          </a:xfrm>
          <a:prstGeom prst="rect">
            <a:avLst/>
          </a:prstGeom>
        </p:spPr>
        <p:txBody>
          <a:bodyPr vert="horz" lIns="92101" tIns="46051" rIns="92101" bIns="46051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1" y="9428309"/>
            <a:ext cx="2946247" cy="496731"/>
          </a:xfrm>
          <a:prstGeom prst="rect">
            <a:avLst/>
          </a:prstGeom>
        </p:spPr>
        <p:txBody>
          <a:bodyPr vert="horz" lIns="92101" tIns="46051" rIns="92101" bIns="4605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49826" y="9428309"/>
            <a:ext cx="2946246" cy="496731"/>
          </a:xfrm>
          <a:prstGeom prst="rect">
            <a:avLst/>
          </a:prstGeom>
        </p:spPr>
        <p:txBody>
          <a:bodyPr vert="horz" lIns="92101" tIns="46051" rIns="92101" bIns="4605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84CD05C-97C9-4EC9-9FD8-92C4D54F97CF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665687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9041D8-C0BB-45DA-9F16-B7E80947DBA4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636588"/>
            <a:ext cx="4243388" cy="31845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20738" y="4032250"/>
            <a:ext cx="4522787" cy="3821113"/>
          </a:xfrm>
          <a:noFill/>
        </p:spPr>
        <p:txBody>
          <a:bodyPr wrap="none" anchor="ctr"/>
          <a:lstStyle/>
          <a:p>
            <a:endParaRPr kumimoji="0" lang="ja-JP" altLang="en-US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86D587-BC44-4777-9847-44804A1C8451}" type="slidenum">
              <a:rPr lang="ja-JP" altLang="en-US" smtClean="0"/>
              <a:pPr>
                <a:defRPr/>
              </a:pPr>
              <a:t>8</a:t>
            </a:fld>
            <a:endParaRPr lang="ja-JP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9041D8-C0BB-45DA-9F16-B7E80947DBA4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636588"/>
            <a:ext cx="4243388" cy="31845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20738" y="4032250"/>
            <a:ext cx="4522787" cy="3821113"/>
          </a:xfrm>
          <a:noFill/>
        </p:spPr>
        <p:txBody>
          <a:bodyPr wrap="none" anchor="ctr"/>
          <a:lstStyle/>
          <a:p>
            <a:endParaRPr kumimoji="0" lang="ja-JP" altLang="en-US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9041D8-C0BB-45DA-9F16-B7E80947DBA4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636588"/>
            <a:ext cx="4243388" cy="31845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20738" y="4032250"/>
            <a:ext cx="4522787" cy="3821113"/>
          </a:xfrm>
          <a:noFill/>
        </p:spPr>
        <p:txBody>
          <a:bodyPr wrap="none" anchor="ctr"/>
          <a:lstStyle/>
          <a:p>
            <a:endParaRPr kumimoji="0" lang="ja-JP" altLang="en-US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9041D8-C0BB-45DA-9F16-B7E80947DBA4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636588"/>
            <a:ext cx="4243388" cy="31845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20738" y="4032250"/>
            <a:ext cx="4522787" cy="3821113"/>
          </a:xfrm>
          <a:noFill/>
        </p:spPr>
        <p:txBody>
          <a:bodyPr wrap="none" anchor="ctr"/>
          <a:lstStyle/>
          <a:p>
            <a:endParaRPr kumimoji="0" lang="ja-JP" altLang="en-US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9041D8-C0BB-45DA-9F16-B7E80947DBA4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4505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2025" y="636588"/>
            <a:ext cx="4243388" cy="3184525"/>
          </a:xfrm>
          <a:solidFill>
            <a:srgbClr val="FFFFFF"/>
          </a:solidFill>
          <a:ln>
            <a:solidFill>
              <a:srgbClr val="000000"/>
            </a:solidFill>
          </a:ln>
        </p:spPr>
      </p:sp>
      <p:sp>
        <p:nvSpPr>
          <p:cNvPr id="4506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820738" y="4032250"/>
            <a:ext cx="4522787" cy="3821113"/>
          </a:xfrm>
          <a:noFill/>
        </p:spPr>
        <p:txBody>
          <a:bodyPr wrap="none" anchor="ctr"/>
          <a:lstStyle/>
          <a:p>
            <a:endParaRPr kumimoji="0" lang="ja-JP" altLang="en-US" smtClean="0">
              <a:latin typeface="Times New Roman" pitchFamily="18" charset="0"/>
              <a:ea typeface="ＭＳ Ｐゴシック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9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6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2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8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0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C37DD-32B7-4141-A08A-85324CCDE137}" type="datetimeFigureOut">
              <a:rPr lang="ja-JP" altLang="en-US"/>
              <a:pPr>
                <a:defRPr/>
              </a:pPr>
              <a:t>15/03/25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6D893-6FA3-4C86-884E-6845D6DF8B1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メイリオ" pitchFamily="50" charset="-128"/>
                <a:ea typeface="メイリオ" pitchFamily="50" charset="-128"/>
                <a:cs typeface="メイリオ" pitchFamily="50" charset="-128"/>
              </a:defRPr>
            </a:lvl1pPr>
          </a:lstStyle>
          <a:p>
            <a:r>
              <a:rPr lang="en-US" noProof="0" dirty="0" smtClean="0"/>
              <a:t>Insert page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4000" y="1342230"/>
            <a:ext cx="8494713" cy="28657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4" name="Textplatzhalter 10"/>
          <p:cNvSpPr>
            <a:spLocks noGrp="1"/>
          </p:cNvSpPr>
          <p:nvPr>
            <p:ph type="body" sz="quarter" idx="13"/>
          </p:nvPr>
        </p:nvSpPr>
        <p:spPr bwMode="gray">
          <a:xfrm>
            <a:off x="297181" y="827088"/>
            <a:ext cx="5753100" cy="358775"/>
          </a:xfrm>
        </p:spPr>
        <p:txBody>
          <a:bodyPr>
            <a:normAutofit/>
          </a:bodyPr>
          <a:lstStyle>
            <a:lvl1pPr marL="0" indent="0">
              <a:buNone/>
              <a:defRPr sz="2000" b="0"/>
            </a:lvl1pPr>
          </a:lstStyle>
          <a:p>
            <a:pPr lvl="0"/>
            <a:endParaRPr lang="de-DE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50" Type="http://schemas.openxmlformats.org/officeDocument/2006/relationships/slideLayout" Target="../slideLayouts/slideLayout50.xml"/><Relationship Id="rId51" Type="http://schemas.openxmlformats.org/officeDocument/2006/relationships/slideLayout" Target="../slideLayouts/slideLayout51.xml"/><Relationship Id="rId52" Type="http://schemas.openxmlformats.org/officeDocument/2006/relationships/slideLayout" Target="../slideLayouts/slideLayout52.xml"/><Relationship Id="rId53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54.xml"/><Relationship Id="rId55" Type="http://schemas.openxmlformats.org/officeDocument/2006/relationships/slideLayout" Target="../slideLayouts/slideLayout55.xml"/><Relationship Id="rId56" Type="http://schemas.openxmlformats.org/officeDocument/2006/relationships/slideLayout" Target="../slideLayouts/slideLayout56.xml"/><Relationship Id="rId57" Type="http://schemas.openxmlformats.org/officeDocument/2006/relationships/slideLayout" Target="../slideLayouts/slideLayout57.xml"/><Relationship Id="rId58" Type="http://schemas.openxmlformats.org/officeDocument/2006/relationships/slideLayout" Target="../slideLayouts/slideLayout58.xml"/><Relationship Id="rId59" Type="http://schemas.openxmlformats.org/officeDocument/2006/relationships/theme" Target="../theme/theme1.xml"/><Relationship Id="rId40" Type="http://schemas.openxmlformats.org/officeDocument/2006/relationships/slideLayout" Target="../slideLayouts/slideLayout40.xml"/><Relationship Id="rId41" Type="http://schemas.openxmlformats.org/officeDocument/2006/relationships/slideLayout" Target="../slideLayouts/slideLayout41.xml"/><Relationship Id="rId42" Type="http://schemas.openxmlformats.org/officeDocument/2006/relationships/slideLayout" Target="../slideLayouts/slideLayout42.xml"/><Relationship Id="rId43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44.xml"/><Relationship Id="rId45" Type="http://schemas.openxmlformats.org/officeDocument/2006/relationships/slideLayout" Target="../slideLayouts/slideLayout45.xml"/><Relationship Id="rId46" Type="http://schemas.openxmlformats.org/officeDocument/2006/relationships/slideLayout" Target="../slideLayouts/slideLayout46.xml"/><Relationship Id="rId47" Type="http://schemas.openxmlformats.org/officeDocument/2006/relationships/slideLayout" Target="../slideLayouts/slideLayout47.xml"/><Relationship Id="rId48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4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33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34.xml"/><Relationship Id="rId35" Type="http://schemas.openxmlformats.org/officeDocument/2006/relationships/slideLayout" Target="../slideLayouts/slideLayout35.xml"/><Relationship Id="rId36" Type="http://schemas.openxmlformats.org/officeDocument/2006/relationships/slideLayout" Target="../slideLayouts/slideLayout36.xml"/><Relationship Id="rId37" Type="http://schemas.openxmlformats.org/officeDocument/2006/relationships/slideLayout" Target="../slideLayouts/slideLayout37.xml"/><Relationship Id="rId38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489075"/>
            <a:ext cx="8524875" cy="431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1" smtClean="0"/>
              <a:t>Textmasterformate durch Klicken bearbeiten</a:t>
            </a:r>
          </a:p>
          <a:p>
            <a:pPr lvl="1"/>
            <a:r>
              <a:rPr lang="en-GB" noProof="1" smtClean="0"/>
              <a:t>Zweite Ebene</a:t>
            </a:r>
          </a:p>
          <a:p>
            <a:pPr lvl="2"/>
            <a:r>
              <a:rPr lang="en-GB" noProof="1" smtClean="0"/>
              <a:t>Dritte Ebene</a:t>
            </a:r>
          </a:p>
          <a:p>
            <a:pPr lvl="3"/>
            <a:r>
              <a:rPr lang="en-GB" noProof="1" smtClean="0"/>
              <a:t>Vierte Ebene</a:t>
            </a:r>
          </a:p>
          <a:p>
            <a:pPr lvl="4"/>
            <a:r>
              <a:rPr lang="en-GB" noProof="1" smtClean="0"/>
              <a:t>Fünfte Ebene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/>
            </a:lvl1pPr>
          </a:lstStyle>
          <a:p>
            <a:endParaRPr kumimoji="0" lang="en-GB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58738"/>
            <a:ext cx="852011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9" r:id="rId3"/>
    <p:sldLayoutId id="2147483669" r:id="rId4"/>
    <p:sldLayoutId id="2147483675" r:id="rId5"/>
    <p:sldLayoutId id="2147483677" r:id="rId6"/>
    <p:sldLayoutId id="2147483679" r:id="rId7"/>
    <p:sldLayoutId id="2147483681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  <p:sldLayoutId id="2147483698" r:id="rId24"/>
    <p:sldLayoutId id="2147483699" r:id="rId25"/>
    <p:sldLayoutId id="2147483700" r:id="rId26"/>
    <p:sldLayoutId id="2147483701" r:id="rId27"/>
    <p:sldLayoutId id="2147483702" r:id="rId28"/>
    <p:sldLayoutId id="2147483703" r:id="rId29"/>
    <p:sldLayoutId id="2147483704" r:id="rId30"/>
    <p:sldLayoutId id="2147483705" r:id="rId31"/>
    <p:sldLayoutId id="2147483706" r:id="rId32"/>
    <p:sldLayoutId id="2147483707" r:id="rId33"/>
    <p:sldLayoutId id="2147483708" r:id="rId34"/>
    <p:sldLayoutId id="2147483709" r:id="rId35"/>
    <p:sldLayoutId id="2147483710" r:id="rId36"/>
    <p:sldLayoutId id="2147483711" r:id="rId37"/>
    <p:sldLayoutId id="2147483712" r:id="rId38"/>
    <p:sldLayoutId id="2147483713" r:id="rId39"/>
    <p:sldLayoutId id="2147483714" r:id="rId40"/>
    <p:sldLayoutId id="2147483715" r:id="rId41"/>
    <p:sldLayoutId id="2147483716" r:id="rId42"/>
    <p:sldLayoutId id="2147483717" r:id="rId43"/>
    <p:sldLayoutId id="2147483720" r:id="rId44"/>
    <p:sldLayoutId id="2147483722" r:id="rId45"/>
    <p:sldLayoutId id="2147483724" r:id="rId46"/>
    <p:sldLayoutId id="2147483726" r:id="rId47"/>
    <p:sldLayoutId id="2147483729" r:id="rId48"/>
    <p:sldLayoutId id="2147483731" r:id="rId49"/>
    <p:sldLayoutId id="2147483733" r:id="rId50"/>
    <p:sldLayoutId id="2147483735" r:id="rId51"/>
    <p:sldLayoutId id="2147483737" r:id="rId52"/>
    <p:sldLayoutId id="2147483739" r:id="rId53"/>
    <p:sldLayoutId id="2147483741" r:id="rId54"/>
    <p:sldLayoutId id="2147483743" r:id="rId55"/>
    <p:sldLayoutId id="2147483745" r:id="rId56"/>
    <p:sldLayoutId id="2147483747" r:id="rId57"/>
    <p:sldLayoutId id="2147483748" r:id="rId58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.bin"/><Relationship Id="rId12" Type="http://schemas.openxmlformats.org/officeDocument/2006/relationships/image" Target="../media/image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58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Relationship Id="rId2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1.jpeg"/><Relationship Id="rId12" Type="http://schemas.openxmlformats.org/officeDocument/2006/relationships/image" Target="../media/image32.jpeg"/><Relationship Id="rId13" Type="http://schemas.openxmlformats.org/officeDocument/2006/relationships/image" Target="../media/image33.jpeg"/><Relationship Id="rId14" Type="http://schemas.openxmlformats.org/officeDocument/2006/relationships/image" Target="../media/image34.png"/><Relationship Id="rId15" Type="http://schemas.openxmlformats.org/officeDocument/2006/relationships/image" Target="../media/image35.png"/><Relationship Id="rId16" Type="http://schemas.openxmlformats.org/officeDocument/2006/relationships/image" Target="../media/image36.png"/><Relationship Id="rId17" Type="http://schemas.openxmlformats.org/officeDocument/2006/relationships/image" Target="../media/image37.png"/><Relationship Id="rId18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0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5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1931" y="4783715"/>
            <a:ext cx="2931277" cy="2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80780"/>
            <a:ext cx="3008728" cy="2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0259" y="4788797"/>
            <a:ext cx="3282826" cy="207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テキスト ボックス 10"/>
          <p:cNvSpPr txBox="1"/>
          <p:nvPr/>
        </p:nvSpPr>
        <p:spPr>
          <a:xfrm>
            <a:off x="384385" y="1268760"/>
            <a:ext cx="836139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9600" u="sng" dirty="0" smtClean="0"/>
              <a:t>SAP NOW</a:t>
            </a:r>
          </a:p>
          <a:p>
            <a:pPr algn="ctr"/>
            <a:endParaRPr lang="en-US" altLang="ja-JP" sz="2400" b="1" u="sng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ja-JP" sz="2400" b="1" u="sng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altLang="ja-JP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ystems</a:t>
            </a:r>
            <a:r>
              <a:rPr lang="en-US" altLang="ja-JP" sz="2400" b="1" dirty="0" smtClean="0">
                <a:solidFill>
                  <a:schemeClr val="folHlin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ja-JP" sz="2400" b="1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altLang="ja-JP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pplications and </a:t>
            </a:r>
            <a:r>
              <a:rPr lang="en-US" altLang="ja-JP" sz="2400" b="1" u="sng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altLang="ja-JP" sz="24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roducts in Data Processing</a:t>
            </a:r>
            <a:endParaRPr kumimoji="1" lang="ja-JP" altLang="en-US" sz="2000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gray">
          <a:xfrm>
            <a:off x="240090" y="93772"/>
            <a:ext cx="7284238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ja-JP" altLang="en-US" sz="2400" b="1" i="1" u="sng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ジョン・ディア社事例　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908720"/>
            <a:ext cx="8702763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837179"/>
            <a:ext cx="472440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5"/>
          <p:cNvSpPr txBox="1">
            <a:spLocks/>
          </p:cNvSpPr>
          <p:nvPr/>
        </p:nvSpPr>
        <p:spPr>
          <a:xfrm>
            <a:off x="8388424" y="0"/>
            <a:ext cx="75557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45F96-F538-425B-996F-64854372792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gray">
          <a:xfrm>
            <a:off x="240090" y="93772"/>
            <a:ext cx="7284238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defRPr/>
            </a:pPr>
            <a:r>
              <a:rPr kumimoji="0" lang="ja-JP" altLang="en-US" sz="2400" b="1" i="1" u="sng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ケーザー・コンプレッサー社事例　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908546"/>
            <a:ext cx="8979388" cy="381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18084" y="5846704"/>
            <a:ext cx="3228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スライド番号プレースホルダ 5"/>
          <p:cNvSpPr txBox="1">
            <a:spLocks/>
          </p:cNvSpPr>
          <p:nvPr/>
        </p:nvSpPr>
        <p:spPr>
          <a:xfrm>
            <a:off x="8388424" y="0"/>
            <a:ext cx="75557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45F96-F538-425B-996F-64854372792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7"/>
          <p:cNvGrpSpPr/>
          <p:nvPr/>
        </p:nvGrpSpPr>
        <p:grpSpPr>
          <a:xfrm>
            <a:off x="-2207" y="7341"/>
            <a:ext cx="9205869" cy="6866468"/>
            <a:chOff x="-2207" y="7341"/>
            <a:chExt cx="9205869" cy="686646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71" y="7341"/>
              <a:ext cx="9159404" cy="3862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207" y="3284984"/>
              <a:ext cx="4527796" cy="358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23142" y="3284984"/>
              <a:ext cx="4680520" cy="3588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テキスト ボックス 6"/>
          <p:cNvSpPr txBox="1"/>
          <p:nvPr/>
        </p:nvSpPr>
        <p:spPr>
          <a:xfrm>
            <a:off x="3419872" y="2795061"/>
            <a:ext cx="57198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b="1" u="sng" dirty="0" smtClean="0">
                <a:solidFill>
                  <a:srgbClr val="7030A0"/>
                </a:solidFill>
              </a:rPr>
              <a:t>Smart Factory –Harley Davidson</a:t>
            </a:r>
            <a:endParaRPr kumimoji="1" lang="ja-JP" altLang="en-US" sz="2800" b="1" u="sng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>
    <p:dissolv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タイトル 1"/>
          <p:cNvSpPr txBox="1">
            <a:spLocks/>
          </p:cNvSpPr>
          <p:nvPr/>
        </p:nvSpPr>
        <p:spPr bwMode="gray">
          <a:xfrm>
            <a:off x="240090" y="93772"/>
            <a:ext cx="7284238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en-US" altLang="ja-JP" sz="2400" b="1" i="1" u="sng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SAP Business One</a:t>
            </a:r>
            <a:r>
              <a:rPr kumimoji="0" lang="ja-JP" altLang="en-US" sz="2400" b="1" i="1" u="sng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altLang="ja-JP" sz="2400" b="1" i="1" u="sng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w/</a:t>
            </a:r>
            <a:r>
              <a:rPr kumimoji="0" lang="en-US" altLang="ja-JP" sz="2400" b="1" i="1" u="sng" kern="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SoftLayer</a:t>
            </a:r>
            <a:r>
              <a:rPr kumimoji="0" lang="ja-JP" altLang="en-US" sz="2400" b="1" i="1" u="sng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事例</a:t>
            </a:r>
            <a:endParaRPr kumimoji="1" lang="ja-JP" altLang="en-US" sz="2400" b="1" i="1" u="sng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スライド番号プレースホルダ 5"/>
          <p:cNvSpPr txBox="1">
            <a:spLocks/>
          </p:cNvSpPr>
          <p:nvPr/>
        </p:nvSpPr>
        <p:spPr>
          <a:xfrm>
            <a:off x="8494713" y="6350"/>
            <a:ext cx="649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396E81-DDAB-4F26-8A29-9C12CF1F6FD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4668811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5026" y="1268760"/>
            <a:ext cx="4451470" cy="550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4846" y="4725144"/>
            <a:ext cx="3327074" cy="194421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8" name="左矢印 7"/>
          <p:cNvSpPr/>
          <p:nvPr/>
        </p:nvSpPr>
        <p:spPr>
          <a:xfrm rot="-3000000">
            <a:off x="2596980" y="3547658"/>
            <a:ext cx="2711665" cy="432048"/>
          </a:xfrm>
          <a:prstGeom prst="leftArrow">
            <a:avLst/>
          </a:prstGeom>
          <a:solidFill>
            <a:srgbClr val="66CCFF">
              <a:alpha val="43922"/>
            </a:srgb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40490"/>
      </p:ext>
    </p:extLst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4"/>
          <p:cNvGrpSpPr/>
          <p:nvPr/>
        </p:nvGrpSpPr>
        <p:grpSpPr>
          <a:xfrm>
            <a:off x="0" y="-243408"/>
            <a:ext cx="9143229" cy="4392488"/>
            <a:chOff x="0" y="-243408"/>
            <a:chExt cx="9143229" cy="403750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-243408"/>
              <a:ext cx="9143229" cy="40375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7596336" y="1988840"/>
              <a:ext cx="1197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S4 HANA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" name="テキスト ボックス 5"/>
          <p:cNvSpPr txBox="1"/>
          <p:nvPr/>
        </p:nvSpPr>
        <p:spPr>
          <a:xfrm>
            <a:off x="665769" y="116632"/>
            <a:ext cx="1745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u="sng" dirty="0" smtClean="0">
                <a:solidFill>
                  <a:schemeClr val="bg1"/>
                </a:solidFill>
              </a:rPr>
              <a:t>SAP</a:t>
            </a:r>
            <a:r>
              <a:rPr lang="ja-JP" altLang="en-US" sz="2400" b="1" u="sng" dirty="0" smtClean="0">
                <a:solidFill>
                  <a:schemeClr val="bg1"/>
                </a:solidFill>
              </a:rPr>
              <a:t>の歴史</a:t>
            </a:r>
            <a:endParaRPr kumimoji="1" lang="ja-JP" altLang="en-US" sz="2400" b="1" u="sng" dirty="0">
              <a:solidFill>
                <a:schemeClr val="bg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787" y="4141759"/>
            <a:ext cx="9133914" cy="2699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161099" y="44624"/>
            <a:ext cx="5606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SAP</a:t>
            </a:r>
            <a:r>
              <a:rPr lang="ja-JP" altLang="en-US" sz="2400" b="1" i="1" u="sng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のコンセプト：リアルタイム、一元管理</a:t>
            </a:r>
            <a:endParaRPr kumimoji="1" lang="ja-JP" altLang="en-US" sz="2400" b="1" i="1" u="sng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スライド番号プレースホルダ 5"/>
          <p:cNvSpPr txBox="1">
            <a:spLocks/>
          </p:cNvSpPr>
          <p:nvPr/>
        </p:nvSpPr>
        <p:spPr>
          <a:xfrm>
            <a:off x="8388424" y="0"/>
            <a:ext cx="75557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45F96-F538-425B-996F-64854372792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352" name="Rectangle 178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74900"/>
            <a:ext cx="1624013" cy="2035175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" name="Text Box 60"/>
          <p:cNvSpPr txBox="1">
            <a:spLocks noChangeArrowheads="1"/>
          </p:cNvSpPr>
          <p:nvPr/>
        </p:nvSpPr>
        <p:spPr bwMode="auto">
          <a:xfrm>
            <a:off x="6334125" y="1587600"/>
            <a:ext cx="1603375" cy="2012950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4" name="Rectangle 2"/>
          <p:cNvSpPr>
            <a:spLocks noChangeArrowheads="1"/>
          </p:cNvSpPr>
          <p:nvPr/>
        </p:nvSpPr>
        <p:spPr bwMode="gray">
          <a:xfrm>
            <a:off x="862013" y="836712"/>
            <a:ext cx="7300912" cy="5024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55" name="Text Box 3"/>
          <p:cNvSpPr txBox="1">
            <a:spLocks noChangeArrowheads="1"/>
          </p:cNvSpPr>
          <p:nvPr/>
        </p:nvSpPr>
        <p:spPr bwMode="auto">
          <a:xfrm>
            <a:off x="7105650" y="4164112"/>
            <a:ext cx="884238" cy="1631950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6" name="Rectangle 189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076925"/>
            <a:ext cx="5922962" cy="717550"/>
          </a:xfrm>
          <a:prstGeom prst="rect">
            <a:avLst/>
          </a:prstGeom>
          <a:solidFill>
            <a:srgbClr val="FFC1E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" name="Text Box 6"/>
          <p:cNvSpPr txBox="1">
            <a:spLocks noChangeArrowheads="1"/>
          </p:cNvSpPr>
          <p:nvPr/>
        </p:nvSpPr>
        <p:spPr bwMode="auto">
          <a:xfrm>
            <a:off x="1109663" y="5089625"/>
            <a:ext cx="5902325" cy="687387"/>
          </a:xfrm>
          <a:prstGeom prst="rect">
            <a:avLst/>
          </a:prstGeom>
          <a:solidFill>
            <a:srgbClr val="FFC1E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58" name="Rectangle 188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4187925"/>
            <a:ext cx="5922962" cy="814387"/>
          </a:xfrm>
          <a:prstGeom prst="rect">
            <a:avLst/>
          </a:prstGeom>
          <a:solidFill>
            <a:srgbClr val="FFC1E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9" name="Text Box 9"/>
          <p:cNvSpPr txBox="1">
            <a:spLocks noChangeArrowheads="1"/>
          </p:cNvSpPr>
          <p:nvPr/>
        </p:nvSpPr>
        <p:spPr bwMode="auto">
          <a:xfrm>
            <a:off x="1109663" y="4202212"/>
            <a:ext cx="5902325" cy="788988"/>
          </a:xfrm>
          <a:prstGeom prst="rect">
            <a:avLst/>
          </a:prstGeom>
          <a:solidFill>
            <a:srgbClr val="FFC1E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0" name="Text Box 10"/>
          <p:cNvSpPr txBox="1">
            <a:spLocks noChangeArrowheads="1"/>
          </p:cNvSpPr>
          <p:nvPr/>
        </p:nvSpPr>
        <p:spPr bwMode="auto">
          <a:xfrm>
            <a:off x="8386763" y="879575"/>
            <a:ext cx="598487" cy="354171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1270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仕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入</a:t>
            </a: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先</a:t>
            </a:r>
            <a:endParaRPr kumimoji="1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61" name="AutoShape 123"/>
          <p:cNvSpPr>
            <a:spLocks noChangeArrowheads="1"/>
          </p:cNvSpPr>
          <p:nvPr/>
        </p:nvSpPr>
        <p:spPr bwMode="auto">
          <a:xfrm>
            <a:off x="1452563" y="4365725"/>
            <a:ext cx="862012" cy="239712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債権管理</a:t>
            </a:r>
          </a:p>
        </p:txBody>
      </p:sp>
      <p:sp>
        <p:nvSpPr>
          <p:cNvPr id="362" name="AutoShape 123"/>
          <p:cNvSpPr>
            <a:spLocks noChangeArrowheads="1"/>
          </p:cNvSpPr>
          <p:nvPr/>
        </p:nvSpPr>
        <p:spPr bwMode="auto">
          <a:xfrm>
            <a:off x="6019800" y="4365725"/>
            <a:ext cx="862013" cy="239712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債務管理</a:t>
            </a:r>
          </a:p>
        </p:txBody>
      </p:sp>
      <p:sp>
        <p:nvSpPr>
          <p:cNvPr id="363" name="AutoShape 123"/>
          <p:cNvSpPr>
            <a:spLocks noChangeArrowheads="1"/>
          </p:cNvSpPr>
          <p:nvPr/>
        </p:nvSpPr>
        <p:spPr bwMode="auto">
          <a:xfrm>
            <a:off x="3773488" y="4365725"/>
            <a:ext cx="862012" cy="239712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総勘定元帳</a:t>
            </a:r>
          </a:p>
        </p:txBody>
      </p:sp>
      <p:sp>
        <p:nvSpPr>
          <p:cNvPr id="364" name="AutoShape 123"/>
          <p:cNvSpPr>
            <a:spLocks noChangeArrowheads="1"/>
          </p:cNvSpPr>
          <p:nvPr/>
        </p:nvSpPr>
        <p:spPr bwMode="auto">
          <a:xfrm>
            <a:off x="5060950" y="4567337"/>
            <a:ext cx="862013" cy="238125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固定資産管理</a:t>
            </a:r>
          </a:p>
        </p:txBody>
      </p:sp>
      <p:cxnSp>
        <p:nvCxnSpPr>
          <p:cNvPr id="365" name="Elbow Connector 102"/>
          <p:cNvCxnSpPr>
            <a:cxnSpLocks noChangeShapeType="1"/>
            <a:stCxn id="362" idx="1"/>
            <a:endCxn id="363" idx="3"/>
          </p:cNvCxnSpPr>
          <p:nvPr/>
        </p:nvCxnSpPr>
        <p:spPr bwMode="auto">
          <a:xfrm rot="10800000">
            <a:off x="4645025" y="4486375"/>
            <a:ext cx="1365250" cy="0"/>
          </a:xfrm>
          <a:prstGeom prst="straightConnector1">
            <a:avLst/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6" name="Elbow Connector 105"/>
          <p:cNvCxnSpPr>
            <a:cxnSpLocks noChangeShapeType="1"/>
            <a:stCxn id="361" idx="3"/>
            <a:endCxn id="363" idx="1"/>
          </p:cNvCxnSpPr>
          <p:nvPr/>
        </p:nvCxnSpPr>
        <p:spPr bwMode="auto">
          <a:xfrm>
            <a:off x="2324100" y="4486375"/>
            <a:ext cx="1439863" cy="0"/>
          </a:xfrm>
          <a:prstGeom prst="straightConnector1">
            <a:avLst/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7" name="Elbow Connector 108"/>
          <p:cNvCxnSpPr>
            <a:cxnSpLocks noChangeShapeType="1"/>
            <a:stCxn id="458" idx="2"/>
            <a:endCxn id="361" idx="0"/>
          </p:cNvCxnSpPr>
          <p:nvPr/>
        </p:nvCxnSpPr>
        <p:spPr bwMode="auto">
          <a:xfrm rot="5400000">
            <a:off x="1323182" y="3745806"/>
            <a:ext cx="1173162" cy="50800"/>
          </a:xfrm>
          <a:prstGeom prst="bentConnector3">
            <a:avLst>
              <a:gd name="adj1" fmla="val 49940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8" name="Elbow Connector 111"/>
          <p:cNvCxnSpPr>
            <a:cxnSpLocks noChangeShapeType="1"/>
            <a:stCxn id="428" idx="2"/>
            <a:endCxn id="362" idx="0"/>
          </p:cNvCxnSpPr>
          <p:nvPr/>
        </p:nvCxnSpPr>
        <p:spPr bwMode="auto">
          <a:xfrm rot="5400000">
            <a:off x="6336506" y="3480694"/>
            <a:ext cx="992187" cy="762000"/>
          </a:xfrm>
          <a:prstGeom prst="bentConnector3">
            <a:avLst>
              <a:gd name="adj1" fmla="val 49926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9" name="Elbow Connector 114"/>
          <p:cNvCxnSpPr>
            <a:cxnSpLocks noChangeShapeType="1"/>
            <a:stCxn id="363" idx="1"/>
            <a:endCxn id="383" idx="1"/>
          </p:cNvCxnSpPr>
          <p:nvPr/>
        </p:nvCxnSpPr>
        <p:spPr bwMode="auto">
          <a:xfrm rot="10800000" flipV="1">
            <a:off x="2587625" y="4486375"/>
            <a:ext cx="1176338" cy="198437"/>
          </a:xfrm>
          <a:prstGeom prst="bentConnector3">
            <a:avLst>
              <a:gd name="adj1" fmla="val 111875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0" name="Elbow Connector 119"/>
          <p:cNvCxnSpPr>
            <a:cxnSpLocks noChangeShapeType="1"/>
            <a:stCxn id="363" idx="3"/>
            <a:endCxn id="383" idx="3"/>
          </p:cNvCxnSpPr>
          <p:nvPr/>
        </p:nvCxnSpPr>
        <p:spPr bwMode="auto">
          <a:xfrm flipH="1">
            <a:off x="3468688" y="4486375"/>
            <a:ext cx="1176337" cy="198437"/>
          </a:xfrm>
          <a:prstGeom prst="bentConnector3">
            <a:avLst>
              <a:gd name="adj1" fmla="val -18491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1" name="Elbow Connector 135"/>
          <p:cNvCxnSpPr>
            <a:cxnSpLocks noChangeShapeType="1"/>
            <a:stCxn id="362" idx="1"/>
            <a:endCxn id="364" idx="1"/>
          </p:cNvCxnSpPr>
          <p:nvPr/>
        </p:nvCxnSpPr>
        <p:spPr bwMode="auto">
          <a:xfrm rot="10800000" flipV="1">
            <a:off x="5051425" y="4486375"/>
            <a:ext cx="958850" cy="200025"/>
          </a:xfrm>
          <a:prstGeom prst="bentConnector3">
            <a:avLst>
              <a:gd name="adj1" fmla="val 118708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2" name="Elbow Connector 139"/>
          <p:cNvCxnSpPr>
            <a:cxnSpLocks noChangeShapeType="1"/>
            <a:stCxn id="412" idx="3"/>
            <a:endCxn id="363" idx="3"/>
          </p:cNvCxnSpPr>
          <p:nvPr/>
        </p:nvCxnSpPr>
        <p:spPr bwMode="auto">
          <a:xfrm flipH="1">
            <a:off x="4645025" y="3627537"/>
            <a:ext cx="327025" cy="858838"/>
          </a:xfrm>
          <a:prstGeom prst="bentConnector3">
            <a:avLst>
              <a:gd name="adj1" fmla="val -66505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3" name="Elbow Connector 142"/>
          <p:cNvCxnSpPr>
            <a:cxnSpLocks noChangeShapeType="1"/>
            <a:stCxn id="412" idx="1"/>
            <a:endCxn id="363" idx="1"/>
          </p:cNvCxnSpPr>
          <p:nvPr/>
        </p:nvCxnSpPr>
        <p:spPr bwMode="auto">
          <a:xfrm rot="10800000" flipV="1">
            <a:off x="3763963" y="3627537"/>
            <a:ext cx="327025" cy="858838"/>
          </a:xfrm>
          <a:prstGeom prst="bentConnector3">
            <a:avLst>
              <a:gd name="adj1" fmla="val 166991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4" name="Elbow Connector 145"/>
          <p:cNvCxnSpPr>
            <a:cxnSpLocks noChangeShapeType="1"/>
            <a:stCxn id="414" idx="2"/>
            <a:endCxn id="363" idx="0"/>
          </p:cNvCxnSpPr>
          <p:nvPr/>
        </p:nvCxnSpPr>
        <p:spPr bwMode="auto">
          <a:xfrm rot="5400000">
            <a:off x="4214813" y="4038700"/>
            <a:ext cx="307975" cy="327025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5" name="AutoShape 123"/>
          <p:cNvSpPr>
            <a:spLocks noChangeArrowheads="1"/>
          </p:cNvSpPr>
          <p:nvPr/>
        </p:nvSpPr>
        <p:spPr bwMode="auto">
          <a:xfrm>
            <a:off x="1543050" y="5281712"/>
            <a:ext cx="862013" cy="233363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間接費管理</a:t>
            </a:r>
          </a:p>
        </p:txBody>
      </p:sp>
      <p:sp>
        <p:nvSpPr>
          <p:cNvPr id="376" name="AutoShape 123"/>
          <p:cNvSpPr>
            <a:spLocks noChangeArrowheads="1"/>
          </p:cNvSpPr>
          <p:nvPr/>
        </p:nvSpPr>
        <p:spPr bwMode="auto">
          <a:xfrm>
            <a:off x="2590800" y="5281712"/>
            <a:ext cx="862013" cy="233363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製品原価</a:t>
            </a:r>
          </a:p>
        </p:txBody>
      </p:sp>
      <p:sp>
        <p:nvSpPr>
          <p:cNvPr id="377" name="AutoShape 123"/>
          <p:cNvSpPr>
            <a:spLocks noChangeArrowheads="1"/>
          </p:cNvSpPr>
          <p:nvPr/>
        </p:nvSpPr>
        <p:spPr bwMode="auto">
          <a:xfrm>
            <a:off x="6030913" y="5281712"/>
            <a:ext cx="863600" cy="233363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部門別業績</a:t>
            </a:r>
          </a:p>
        </p:txBody>
      </p:sp>
      <p:cxnSp>
        <p:nvCxnSpPr>
          <p:cNvPr id="378" name="Elbow Connector 151"/>
          <p:cNvCxnSpPr>
            <a:cxnSpLocks noChangeShapeType="1"/>
            <a:stCxn id="363" idx="2"/>
            <a:endCxn id="377" idx="0"/>
          </p:cNvCxnSpPr>
          <p:nvPr/>
        </p:nvCxnSpPr>
        <p:spPr bwMode="auto">
          <a:xfrm rot="16200000" flipH="1">
            <a:off x="5004595" y="3814068"/>
            <a:ext cx="658812" cy="2257425"/>
          </a:xfrm>
          <a:prstGeom prst="bentConnector3">
            <a:avLst>
              <a:gd name="adj1" fmla="val 49778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9" name="Elbow Connector 154"/>
          <p:cNvCxnSpPr>
            <a:cxnSpLocks noChangeShapeType="1"/>
            <a:stCxn id="363" idx="2"/>
            <a:endCxn id="376" idx="0"/>
          </p:cNvCxnSpPr>
          <p:nvPr/>
        </p:nvCxnSpPr>
        <p:spPr bwMode="auto">
          <a:xfrm rot="5400000">
            <a:off x="3284538" y="4351437"/>
            <a:ext cx="658812" cy="1182688"/>
          </a:xfrm>
          <a:prstGeom prst="bentConnector3">
            <a:avLst>
              <a:gd name="adj1" fmla="val 49778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0" name="Elbow Connector 157"/>
          <p:cNvCxnSpPr>
            <a:cxnSpLocks noChangeShapeType="1"/>
            <a:stCxn id="363" idx="2"/>
            <a:endCxn id="375" idx="0"/>
          </p:cNvCxnSpPr>
          <p:nvPr/>
        </p:nvCxnSpPr>
        <p:spPr bwMode="auto">
          <a:xfrm rot="5400000">
            <a:off x="2760663" y="3827562"/>
            <a:ext cx="658812" cy="2230438"/>
          </a:xfrm>
          <a:prstGeom prst="bentConnector3">
            <a:avLst>
              <a:gd name="adj1" fmla="val 49778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1" name="AutoShape 123"/>
          <p:cNvSpPr>
            <a:spLocks noChangeArrowheads="1"/>
          </p:cNvSpPr>
          <p:nvPr/>
        </p:nvSpPr>
        <p:spPr bwMode="auto">
          <a:xfrm>
            <a:off x="3740150" y="5281712"/>
            <a:ext cx="955675" cy="233363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プロジェクト会計</a:t>
            </a:r>
          </a:p>
        </p:txBody>
      </p:sp>
      <p:cxnSp>
        <p:nvCxnSpPr>
          <p:cNvPr id="382" name="Elbow Connector 161"/>
          <p:cNvCxnSpPr>
            <a:cxnSpLocks noChangeShapeType="1"/>
            <a:stCxn id="363" idx="2"/>
            <a:endCxn id="381" idx="0"/>
          </p:cNvCxnSpPr>
          <p:nvPr/>
        </p:nvCxnSpPr>
        <p:spPr bwMode="auto">
          <a:xfrm rot="16200000" flipH="1">
            <a:off x="3882232" y="4936431"/>
            <a:ext cx="658812" cy="12700"/>
          </a:xfrm>
          <a:prstGeom prst="bentConnector3">
            <a:avLst>
              <a:gd name="adj1" fmla="val 49778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3" name="AutoShape 123"/>
          <p:cNvSpPr>
            <a:spLocks noChangeArrowheads="1"/>
          </p:cNvSpPr>
          <p:nvPr/>
        </p:nvSpPr>
        <p:spPr bwMode="auto">
          <a:xfrm>
            <a:off x="2597150" y="4584800"/>
            <a:ext cx="862013" cy="19685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資金管理</a:t>
            </a:r>
          </a:p>
        </p:txBody>
      </p:sp>
      <p:sp>
        <p:nvSpPr>
          <p:cNvPr id="384" name="AutoShape 18"/>
          <p:cNvSpPr>
            <a:spLocks noChangeArrowheads="1"/>
          </p:cNvSpPr>
          <p:nvPr/>
        </p:nvSpPr>
        <p:spPr bwMode="auto">
          <a:xfrm>
            <a:off x="493713" y="4681637"/>
            <a:ext cx="1016000" cy="28257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algn="ctr">
            <a:solidFill>
              <a:srgbClr val="CCCCCC"/>
            </a:solidFill>
            <a:round/>
            <a:headEnd/>
            <a:tailEnd/>
          </a:ln>
        </p:spPr>
        <p:txBody>
          <a:bodyPr lIns="0" tIns="46800" rIns="0" bIns="46800" anchor="ctr" anchorCtr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財務会計</a:t>
            </a:r>
          </a:p>
        </p:txBody>
      </p:sp>
      <p:sp>
        <p:nvSpPr>
          <p:cNvPr id="385" name="AutoShape 18"/>
          <p:cNvSpPr>
            <a:spLocks noChangeArrowheads="1"/>
          </p:cNvSpPr>
          <p:nvPr/>
        </p:nvSpPr>
        <p:spPr bwMode="auto">
          <a:xfrm>
            <a:off x="493713" y="5467450"/>
            <a:ext cx="1016000" cy="28416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9050" algn="ctr">
            <a:solidFill>
              <a:srgbClr val="CCCCCC"/>
            </a:solidFill>
            <a:round/>
            <a:headEnd/>
            <a:tailEnd/>
          </a:ln>
        </p:spPr>
        <p:txBody>
          <a:bodyPr lIns="0" tIns="46800" rIns="0" bIns="46800" anchor="ctr" anchorCtr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管理会計</a:t>
            </a:r>
          </a:p>
        </p:txBody>
      </p:sp>
      <p:sp>
        <p:nvSpPr>
          <p:cNvPr id="387" name="AutoShape 123"/>
          <p:cNvSpPr>
            <a:spLocks noChangeArrowheads="1"/>
          </p:cNvSpPr>
          <p:nvPr/>
        </p:nvSpPr>
        <p:spPr bwMode="auto">
          <a:xfrm>
            <a:off x="4932363" y="5281712"/>
            <a:ext cx="862012" cy="233363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収益性分析</a:t>
            </a:r>
          </a:p>
        </p:txBody>
      </p:sp>
      <p:cxnSp>
        <p:nvCxnSpPr>
          <p:cNvPr id="388" name="Elbow Connector 154"/>
          <p:cNvCxnSpPr>
            <a:cxnSpLocks noChangeShapeType="1"/>
            <a:stCxn id="363" idx="2"/>
          </p:cNvCxnSpPr>
          <p:nvPr/>
        </p:nvCxnSpPr>
        <p:spPr bwMode="auto">
          <a:xfrm rot="16200000" flipH="1">
            <a:off x="4455320" y="4363343"/>
            <a:ext cx="658812" cy="1158875"/>
          </a:xfrm>
          <a:prstGeom prst="bentConnector3">
            <a:avLst>
              <a:gd name="adj1" fmla="val 49778"/>
            </a:avLst>
          </a:prstGeom>
          <a:noFill/>
          <a:ln w="19050" algn="ctr">
            <a:solidFill>
              <a:srgbClr val="3366C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89" name="Line 106"/>
          <p:cNvSpPr>
            <a:spLocks noChangeShapeType="1"/>
          </p:cNvSpPr>
          <p:nvPr/>
        </p:nvSpPr>
        <p:spPr bwMode="auto">
          <a:xfrm flipH="1" flipV="1">
            <a:off x="7659688" y="1857475"/>
            <a:ext cx="787400" cy="0"/>
          </a:xfrm>
          <a:prstGeom prst="line">
            <a:avLst/>
          </a:prstGeom>
          <a:noFill/>
          <a:ln w="19050">
            <a:solidFill>
              <a:srgbClr val="CCCCCC"/>
            </a:solidFill>
            <a:prstDash val="sysDot"/>
            <a:round/>
            <a:headEnd type="triangle" w="med" len="med"/>
            <a:tailEnd/>
          </a:ln>
        </p:spPr>
        <p:txBody>
          <a:bodyPr lIns="0" tIns="46800" rIns="0" bIns="468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0" name="Line 107"/>
          <p:cNvSpPr>
            <a:spLocks noChangeShapeType="1"/>
          </p:cNvSpPr>
          <p:nvPr/>
        </p:nvSpPr>
        <p:spPr bwMode="auto">
          <a:xfrm flipH="1">
            <a:off x="7688263" y="2086075"/>
            <a:ext cx="758825" cy="0"/>
          </a:xfrm>
          <a:prstGeom prst="line">
            <a:avLst/>
          </a:prstGeom>
          <a:noFill/>
          <a:ln w="19050">
            <a:solidFill>
              <a:srgbClr val="CCCCCC"/>
            </a:solidFill>
            <a:prstDash val="sysDot"/>
            <a:round/>
            <a:headEnd/>
            <a:tailEnd type="triangle" w="med" len="med"/>
          </a:ln>
        </p:spPr>
        <p:txBody>
          <a:bodyPr lIns="0" tIns="46800" rIns="0" bIns="468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1" name="Line 108"/>
          <p:cNvSpPr>
            <a:spLocks noChangeShapeType="1"/>
          </p:cNvSpPr>
          <p:nvPr/>
        </p:nvSpPr>
        <p:spPr bwMode="auto">
          <a:xfrm flipH="1">
            <a:off x="7688263" y="2384525"/>
            <a:ext cx="758825" cy="0"/>
          </a:xfrm>
          <a:prstGeom prst="line">
            <a:avLst/>
          </a:prstGeom>
          <a:noFill/>
          <a:ln w="19050">
            <a:solidFill>
              <a:srgbClr val="CCCCCC"/>
            </a:solidFill>
            <a:prstDash val="sysDot"/>
            <a:round/>
            <a:headEnd type="triangle" w="med" len="med"/>
            <a:tailEnd/>
          </a:ln>
        </p:spPr>
        <p:txBody>
          <a:bodyPr lIns="0" tIns="46800" rIns="0" bIns="468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2" name="Line 109"/>
          <p:cNvSpPr>
            <a:spLocks noChangeShapeType="1"/>
          </p:cNvSpPr>
          <p:nvPr/>
        </p:nvSpPr>
        <p:spPr bwMode="auto">
          <a:xfrm flipH="1">
            <a:off x="7688263" y="2716312"/>
            <a:ext cx="758825" cy="0"/>
          </a:xfrm>
          <a:prstGeom prst="line">
            <a:avLst/>
          </a:prstGeom>
          <a:noFill/>
          <a:ln w="19050">
            <a:solidFill>
              <a:srgbClr val="CCCCCC"/>
            </a:solidFill>
            <a:prstDash val="sysDot"/>
            <a:round/>
            <a:headEnd/>
            <a:tailEnd type="triangle" w="med" len="med"/>
          </a:ln>
        </p:spPr>
        <p:txBody>
          <a:bodyPr lIns="0" tIns="46800" rIns="0" bIns="468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3" name="Line 109"/>
          <p:cNvSpPr>
            <a:spLocks noChangeShapeType="1"/>
          </p:cNvSpPr>
          <p:nvPr/>
        </p:nvSpPr>
        <p:spPr bwMode="auto">
          <a:xfrm flipH="1">
            <a:off x="7688263" y="3121125"/>
            <a:ext cx="758825" cy="0"/>
          </a:xfrm>
          <a:prstGeom prst="line">
            <a:avLst/>
          </a:prstGeom>
          <a:noFill/>
          <a:ln w="19050">
            <a:solidFill>
              <a:srgbClr val="CCCCCC"/>
            </a:solidFill>
            <a:prstDash val="sysDot"/>
            <a:round/>
            <a:headEnd/>
            <a:tailEnd type="triangle" w="med" len="med"/>
          </a:ln>
        </p:spPr>
        <p:txBody>
          <a:bodyPr lIns="0" tIns="46800" rIns="0" bIns="468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4" name="AutoShape 123"/>
          <p:cNvSpPr>
            <a:spLocks noChangeArrowheads="1"/>
          </p:cNvSpPr>
          <p:nvPr/>
        </p:nvSpPr>
        <p:spPr bwMode="auto">
          <a:xfrm>
            <a:off x="7213600" y="4333975"/>
            <a:ext cx="649288" cy="19685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採用管理</a:t>
            </a:r>
          </a:p>
        </p:txBody>
      </p:sp>
      <p:sp>
        <p:nvSpPr>
          <p:cNvPr id="395" name="AutoShape 123"/>
          <p:cNvSpPr>
            <a:spLocks noChangeArrowheads="1"/>
          </p:cNvSpPr>
          <p:nvPr/>
        </p:nvSpPr>
        <p:spPr bwMode="auto">
          <a:xfrm>
            <a:off x="7213600" y="4895950"/>
            <a:ext cx="649288" cy="19685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人材管理</a:t>
            </a:r>
          </a:p>
        </p:txBody>
      </p:sp>
      <p:pic>
        <p:nvPicPr>
          <p:cNvPr id="396" name="Rectangle 197"/>
          <p:cNvPicPr>
            <a:picLocks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3425925"/>
            <a:ext cx="1716087" cy="652462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7" name="Text Box 48"/>
          <p:cNvSpPr txBox="1">
            <a:spLocks noChangeArrowheads="1"/>
          </p:cNvSpPr>
          <p:nvPr/>
        </p:nvSpPr>
        <p:spPr bwMode="auto">
          <a:xfrm>
            <a:off x="1109663" y="3438625"/>
            <a:ext cx="1697037" cy="630237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98" name="Rectangle 179"/>
          <p:cNvPicPr>
            <a:picLocks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2079725"/>
            <a:ext cx="3376613" cy="1106487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" name="Text Box 51"/>
          <p:cNvSpPr txBox="1">
            <a:spLocks noChangeArrowheads="1"/>
          </p:cNvSpPr>
          <p:nvPr/>
        </p:nvSpPr>
        <p:spPr bwMode="auto">
          <a:xfrm>
            <a:off x="2871788" y="2090837"/>
            <a:ext cx="3352800" cy="1085850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0" name="Rectangle 182"/>
          <p:cNvPicPr>
            <a:picLocks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3303687"/>
            <a:ext cx="3376613" cy="774700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1" name="Text Box 54"/>
          <p:cNvSpPr txBox="1">
            <a:spLocks noChangeArrowheads="1"/>
          </p:cNvSpPr>
          <p:nvPr/>
        </p:nvSpPr>
        <p:spPr bwMode="auto">
          <a:xfrm>
            <a:off x="2871788" y="3314800"/>
            <a:ext cx="3352800" cy="755650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2" name="Rectangle 179"/>
          <p:cNvPicPr>
            <a:picLocks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75" y="1055787"/>
            <a:ext cx="3376613" cy="890588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3" name="Text Box 57"/>
          <p:cNvSpPr txBox="1">
            <a:spLocks noChangeArrowheads="1"/>
          </p:cNvSpPr>
          <p:nvPr/>
        </p:nvSpPr>
        <p:spPr bwMode="auto">
          <a:xfrm>
            <a:off x="2871788" y="1063725"/>
            <a:ext cx="3352800" cy="874712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4" name="Rectangle 177"/>
          <p:cNvPicPr>
            <a:picLocks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538" y="1493937"/>
            <a:ext cx="1665287" cy="1768475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5" name="Text Box 63"/>
          <p:cNvSpPr txBox="1">
            <a:spLocks noChangeArrowheads="1"/>
          </p:cNvSpPr>
          <p:nvPr/>
        </p:nvSpPr>
        <p:spPr bwMode="auto">
          <a:xfrm>
            <a:off x="1136650" y="1505050"/>
            <a:ext cx="1641475" cy="1749425"/>
          </a:xfrm>
          <a:prstGeom prst="rect">
            <a:avLst/>
          </a:prstGeom>
          <a:solidFill>
            <a:srgbClr val="D1FFD1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406" name="Elbow Connector 97"/>
          <p:cNvCxnSpPr>
            <a:cxnSpLocks noChangeShapeType="1"/>
            <a:stCxn id="419" idx="3"/>
            <a:endCxn id="412" idx="3"/>
          </p:cNvCxnSpPr>
          <p:nvPr/>
        </p:nvCxnSpPr>
        <p:spPr bwMode="auto">
          <a:xfrm flipH="1">
            <a:off x="4972050" y="1746350"/>
            <a:ext cx="7938" cy="1881187"/>
          </a:xfrm>
          <a:prstGeom prst="bentConnector3">
            <a:avLst>
              <a:gd name="adj1" fmla="val -274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07" name="Elbow Connector 97"/>
          <p:cNvCxnSpPr>
            <a:cxnSpLocks noChangeShapeType="1"/>
            <a:stCxn id="412" idx="1"/>
            <a:endCxn id="419" idx="1"/>
          </p:cNvCxnSpPr>
          <p:nvPr/>
        </p:nvCxnSpPr>
        <p:spPr bwMode="auto">
          <a:xfrm rot="10800000" flipH="1">
            <a:off x="4090988" y="1746350"/>
            <a:ext cx="7937" cy="1881187"/>
          </a:xfrm>
          <a:prstGeom prst="bentConnector3">
            <a:avLst>
              <a:gd name="adj1" fmla="val -276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8" name="AutoShape 17"/>
          <p:cNvSpPr>
            <a:spLocks noChangeArrowheads="1"/>
          </p:cNvSpPr>
          <p:nvPr/>
        </p:nvSpPr>
        <p:spPr bwMode="auto">
          <a:xfrm>
            <a:off x="1357313" y="1427262"/>
            <a:ext cx="1173162" cy="2476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rgbClr val="CCCCCC"/>
            </a:solidFill>
            <a:round/>
            <a:headEnd/>
            <a:tailEnd/>
          </a:ln>
        </p:spPr>
        <p:txBody>
          <a:bodyPr lIns="0" tIns="46800" rIns="0" bIns="46800" anchor="ctr" anchorCtr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販売管理</a:t>
            </a:r>
          </a:p>
        </p:txBody>
      </p:sp>
      <p:sp>
        <p:nvSpPr>
          <p:cNvPr id="409" name="AutoShape 19"/>
          <p:cNvSpPr>
            <a:spLocks noChangeArrowheads="1"/>
          </p:cNvSpPr>
          <p:nvPr/>
        </p:nvSpPr>
        <p:spPr bwMode="auto">
          <a:xfrm>
            <a:off x="6626225" y="1474887"/>
            <a:ext cx="1173163" cy="2476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rgbClr val="CCCCCC"/>
            </a:solidFill>
            <a:round/>
            <a:headEnd/>
            <a:tailEnd/>
          </a:ln>
        </p:spPr>
        <p:txBody>
          <a:bodyPr lIns="0" tIns="46800" rIns="0" bIns="46800" anchor="ctr" anchorCtr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購買</a:t>
            </a:r>
            <a:r>
              <a:rPr kumimoji="1" lang="en-US" altLang="ja-JP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調達管理</a:t>
            </a:r>
          </a:p>
        </p:txBody>
      </p:sp>
      <p:sp>
        <p:nvSpPr>
          <p:cNvPr id="410" name="AutoShape 20"/>
          <p:cNvSpPr>
            <a:spLocks noChangeArrowheads="1"/>
          </p:cNvSpPr>
          <p:nvPr/>
        </p:nvSpPr>
        <p:spPr bwMode="auto">
          <a:xfrm>
            <a:off x="3951288" y="952600"/>
            <a:ext cx="1173162" cy="385762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rgbClr val="CCCCCC"/>
            </a:solidFill>
            <a:round/>
            <a:headEnd/>
            <a:tailEnd/>
          </a:ln>
        </p:spPr>
        <p:txBody>
          <a:bodyPr lIns="0" tIns="46800" rIns="0" bIns="46800" anchor="ctr" anchorCtr="1"/>
          <a:lstStyle/>
          <a:p>
            <a:pPr marL="228600" marR="0" lvl="0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プロジェクト</a:t>
            </a:r>
            <a:endParaRPr kumimoji="1" lang="en-US" altLang="ja-JP" sz="120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28600" marR="0" lvl="0" indent="-22860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管理</a:t>
            </a:r>
          </a:p>
        </p:txBody>
      </p:sp>
      <p:sp>
        <p:nvSpPr>
          <p:cNvPr id="411" name="AutoShape 20"/>
          <p:cNvSpPr>
            <a:spLocks noChangeArrowheads="1"/>
          </p:cNvSpPr>
          <p:nvPr/>
        </p:nvSpPr>
        <p:spPr bwMode="auto">
          <a:xfrm>
            <a:off x="3951288" y="1992412"/>
            <a:ext cx="1174750" cy="2492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rgbClr val="CCCCCC"/>
            </a:solidFill>
            <a:round/>
            <a:headEnd/>
            <a:tailEnd/>
          </a:ln>
        </p:spPr>
        <p:txBody>
          <a:bodyPr lIns="0" tIns="46800" rIns="0" bIns="46800" anchor="ctr" anchorCtr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生産管理</a:t>
            </a:r>
          </a:p>
        </p:txBody>
      </p:sp>
      <p:sp>
        <p:nvSpPr>
          <p:cNvPr id="412" name="AutoShape 65"/>
          <p:cNvSpPr>
            <a:spLocks noChangeArrowheads="1"/>
          </p:cNvSpPr>
          <p:nvPr/>
        </p:nvSpPr>
        <p:spPr bwMode="auto">
          <a:xfrm>
            <a:off x="4100513" y="3544987"/>
            <a:ext cx="862012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入出庫管理</a:t>
            </a:r>
          </a:p>
        </p:txBody>
      </p:sp>
      <p:sp>
        <p:nvSpPr>
          <p:cNvPr id="413" name="AutoShape 64"/>
          <p:cNvSpPr>
            <a:spLocks noChangeArrowheads="1"/>
          </p:cNvSpPr>
          <p:nvPr/>
        </p:nvSpPr>
        <p:spPr bwMode="auto">
          <a:xfrm>
            <a:off x="4100513" y="3708500"/>
            <a:ext cx="862012" cy="166687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在庫管理</a:t>
            </a:r>
          </a:p>
        </p:txBody>
      </p:sp>
      <p:sp>
        <p:nvSpPr>
          <p:cNvPr id="414" name="AutoShape 66"/>
          <p:cNvSpPr>
            <a:spLocks noChangeArrowheads="1"/>
          </p:cNvSpPr>
          <p:nvPr/>
        </p:nvSpPr>
        <p:spPr bwMode="auto">
          <a:xfrm>
            <a:off x="4100513" y="3873600"/>
            <a:ext cx="862012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棚卸</a:t>
            </a:r>
          </a:p>
        </p:txBody>
      </p:sp>
      <p:sp>
        <p:nvSpPr>
          <p:cNvPr id="415" name="AutoShape 156"/>
          <p:cNvSpPr>
            <a:spLocks noChangeArrowheads="1"/>
          </p:cNvSpPr>
          <p:nvPr/>
        </p:nvSpPr>
        <p:spPr bwMode="auto">
          <a:xfrm>
            <a:off x="3008313" y="1173262"/>
            <a:ext cx="862012" cy="166688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プロジェクト登録</a:t>
            </a:r>
          </a:p>
        </p:txBody>
      </p:sp>
      <p:sp>
        <p:nvSpPr>
          <p:cNvPr id="416" name="Isosceles Triangle 37"/>
          <p:cNvSpPr>
            <a:spLocks noChangeArrowheads="1"/>
          </p:cNvSpPr>
          <p:nvPr/>
        </p:nvSpPr>
        <p:spPr bwMode="auto">
          <a:xfrm flipV="1">
            <a:off x="3405188" y="1352650"/>
            <a:ext cx="68262" cy="55562"/>
          </a:xfrm>
          <a:prstGeom prst="triangle">
            <a:avLst>
              <a:gd name="adj" fmla="val 50000"/>
            </a:avLst>
          </a:prstGeom>
          <a:solidFill>
            <a:srgbClr val="5C5C5C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46800" rIns="0" bIns="46800" anchor="ctr"/>
          <a:lstStyle/>
          <a:p>
            <a:pPr algn="l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17" name="AutoShape 156"/>
          <p:cNvSpPr>
            <a:spLocks noChangeArrowheads="1"/>
          </p:cNvSpPr>
          <p:nvPr/>
        </p:nvSpPr>
        <p:spPr bwMode="auto">
          <a:xfrm>
            <a:off x="3008313" y="1417737"/>
            <a:ext cx="862012" cy="166688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プロジェクト計画</a:t>
            </a:r>
          </a:p>
        </p:txBody>
      </p:sp>
      <p:sp>
        <p:nvSpPr>
          <p:cNvPr id="418" name="AutoShape 153"/>
          <p:cNvSpPr>
            <a:spLocks noChangeArrowheads="1"/>
          </p:cNvSpPr>
          <p:nvPr/>
        </p:nvSpPr>
        <p:spPr bwMode="auto">
          <a:xfrm>
            <a:off x="4108450" y="1417737"/>
            <a:ext cx="862013" cy="166688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外注・手配管理</a:t>
            </a:r>
          </a:p>
        </p:txBody>
      </p:sp>
      <p:sp>
        <p:nvSpPr>
          <p:cNvPr id="419" name="AutoShape 153"/>
          <p:cNvSpPr>
            <a:spLocks noChangeArrowheads="1"/>
          </p:cNvSpPr>
          <p:nvPr/>
        </p:nvSpPr>
        <p:spPr bwMode="auto">
          <a:xfrm>
            <a:off x="4108450" y="1663800"/>
            <a:ext cx="862013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進捗・実績管理</a:t>
            </a:r>
          </a:p>
        </p:txBody>
      </p:sp>
      <p:sp>
        <p:nvSpPr>
          <p:cNvPr id="420" name="Isosceles Triangle 52"/>
          <p:cNvSpPr>
            <a:spLocks noChangeArrowheads="1"/>
          </p:cNvSpPr>
          <p:nvPr/>
        </p:nvSpPr>
        <p:spPr bwMode="auto">
          <a:xfrm rot="16200000" flipV="1">
            <a:off x="3960812" y="1468538"/>
            <a:ext cx="55563" cy="68262"/>
          </a:xfrm>
          <a:prstGeom prst="triangle">
            <a:avLst>
              <a:gd name="adj" fmla="val 50000"/>
            </a:avLst>
          </a:prstGeom>
          <a:solidFill>
            <a:srgbClr val="5C5C5C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0" tIns="46800" rIns="0" bIns="46800" anchor="ctr"/>
          <a:lstStyle/>
          <a:p>
            <a:pPr algn="l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1" name="Isosceles Triangle 53"/>
          <p:cNvSpPr>
            <a:spLocks noChangeArrowheads="1"/>
          </p:cNvSpPr>
          <p:nvPr/>
        </p:nvSpPr>
        <p:spPr bwMode="auto">
          <a:xfrm flipV="1">
            <a:off x="4505325" y="1597125"/>
            <a:ext cx="68263" cy="55562"/>
          </a:xfrm>
          <a:prstGeom prst="triangle">
            <a:avLst>
              <a:gd name="adj" fmla="val 50000"/>
            </a:avLst>
          </a:prstGeom>
          <a:solidFill>
            <a:srgbClr val="5C5C5C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46800" rIns="0" bIns="46800" anchor="ctr"/>
          <a:lstStyle/>
          <a:p>
            <a:pPr algn="l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2" name="AutoShape 153"/>
          <p:cNvSpPr>
            <a:spLocks noChangeArrowheads="1"/>
          </p:cNvSpPr>
          <p:nvPr/>
        </p:nvSpPr>
        <p:spPr bwMode="auto">
          <a:xfrm>
            <a:off x="5226050" y="1663800"/>
            <a:ext cx="862013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プロジェクト原価</a:t>
            </a:r>
          </a:p>
        </p:txBody>
      </p:sp>
      <p:sp>
        <p:nvSpPr>
          <p:cNvPr id="423" name="Isosceles Triangle 56"/>
          <p:cNvSpPr>
            <a:spLocks noChangeArrowheads="1"/>
          </p:cNvSpPr>
          <p:nvPr/>
        </p:nvSpPr>
        <p:spPr bwMode="auto">
          <a:xfrm rot="-5400000" flipH="1" flipV="1">
            <a:off x="5071269" y="1712218"/>
            <a:ext cx="53975" cy="68263"/>
          </a:xfrm>
          <a:prstGeom prst="triangle">
            <a:avLst>
              <a:gd name="adj" fmla="val 50000"/>
            </a:avLst>
          </a:prstGeom>
          <a:solidFill>
            <a:srgbClr val="5C5C5C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vert="eaVert" lIns="0" tIns="46800" rIns="0" bIns="46800" anchor="ctr"/>
          <a:lstStyle/>
          <a:p>
            <a:pPr algn="l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24" name="AutoShape 29"/>
          <p:cNvSpPr>
            <a:spLocks noChangeArrowheads="1"/>
          </p:cNvSpPr>
          <p:nvPr/>
        </p:nvSpPr>
        <p:spPr bwMode="auto">
          <a:xfrm>
            <a:off x="6781800" y="1893987"/>
            <a:ext cx="862013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購買見積</a:t>
            </a:r>
          </a:p>
        </p:txBody>
      </p:sp>
      <p:sp>
        <p:nvSpPr>
          <p:cNvPr id="425" name="AutoShape 33"/>
          <p:cNvSpPr>
            <a:spLocks noChangeArrowheads="1"/>
          </p:cNvSpPr>
          <p:nvPr/>
        </p:nvSpPr>
        <p:spPr bwMode="auto">
          <a:xfrm>
            <a:off x="6140450" y="2132112"/>
            <a:ext cx="862013" cy="166688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購買依頼</a:t>
            </a:r>
          </a:p>
        </p:txBody>
      </p:sp>
      <p:sp>
        <p:nvSpPr>
          <p:cNvPr id="426" name="AutoShape 118"/>
          <p:cNvSpPr>
            <a:spLocks noChangeArrowheads="1"/>
          </p:cNvSpPr>
          <p:nvPr/>
        </p:nvSpPr>
        <p:spPr bwMode="auto">
          <a:xfrm>
            <a:off x="6781800" y="2381350"/>
            <a:ext cx="862013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購買発注</a:t>
            </a:r>
          </a:p>
        </p:txBody>
      </p:sp>
      <p:sp>
        <p:nvSpPr>
          <p:cNvPr id="427" name="AutoShape 119"/>
          <p:cNvSpPr>
            <a:spLocks noChangeArrowheads="1"/>
          </p:cNvSpPr>
          <p:nvPr/>
        </p:nvSpPr>
        <p:spPr bwMode="auto">
          <a:xfrm>
            <a:off x="6781800" y="2722662"/>
            <a:ext cx="862013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入荷・受入</a:t>
            </a:r>
          </a:p>
        </p:txBody>
      </p:sp>
      <p:sp>
        <p:nvSpPr>
          <p:cNvPr id="428" name="AutoShape 120"/>
          <p:cNvSpPr>
            <a:spLocks noChangeArrowheads="1"/>
          </p:cNvSpPr>
          <p:nvPr/>
        </p:nvSpPr>
        <p:spPr bwMode="auto">
          <a:xfrm>
            <a:off x="6781800" y="3065562"/>
            <a:ext cx="862013" cy="292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検収</a:t>
            </a:r>
          </a:p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請求書照合</a:t>
            </a:r>
          </a:p>
        </p:txBody>
      </p:sp>
      <p:cxnSp>
        <p:nvCxnSpPr>
          <p:cNvPr id="429" name="Elbow Connector 74"/>
          <p:cNvCxnSpPr>
            <a:cxnSpLocks noChangeShapeType="1"/>
            <a:stCxn id="425" idx="2"/>
            <a:endCxn id="426" idx="1"/>
          </p:cNvCxnSpPr>
          <p:nvPr/>
        </p:nvCxnSpPr>
        <p:spPr bwMode="auto">
          <a:xfrm rot="16200000" flipH="1">
            <a:off x="6592888" y="2284512"/>
            <a:ext cx="158750" cy="200025"/>
          </a:xfrm>
          <a:prstGeom prst="bentConnector2">
            <a:avLst/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0" name="Elbow Connector 78"/>
          <p:cNvCxnSpPr>
            <a:cxnSpLocks noChangeShapeType="1"/>
            <a:stCxn id="424" idx="2"/>
            <a:endCxn id="426" idx="0"/>
          </p:cNvCxnSpPr>
          <p:nvPr/>
        </p:nvCxnSpPr>
        <p:spPr bwMode="auto">
          <a:xfrm rot="5400000">
            <a:off x="7052469" y="2220219"/>
            <a:ext cx="320675" cy="158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1" name="Elbow Connector 81"/>
          <p:cNvCxnSpPr>
            <a:cxnSpLocks noChangeShapeType="1"/>
            <a:stCxn id="426" idx="2"/>
            <a:endCxn id="427" idx="0"/>
          </p:cNvCxnSpPr>
          <p:nvPr/>
        </p:nvCxnSpPr>
        <p:spPr bwMode="auto">
          <a:xfrm rot="5400000">
            <a:off x="7124700" y="2635350"/>
            <a:ext cx="176213" cy="1587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2" name="Elbow Connector 84"/>
          <p:cNvCxnSpPr>
            <a:cxnSpLocks noChangeShapeType="1"/>
            <a:stCxn id="427" idx="2"/>
            <a:endCxn id="428" idx="0"/>
          </p:cNvCxnSpPr>
          <p:nvPr/>
        </p:nvCxnSpPr>
        <p:spPr bwMode="auto">
          <a:xfrm rot="5400000">
            <a:off x="7132637" y="2976663"/>
            <a:ext cx="161925" cy="0"/>
          </a:xfrm>
          <a:prstGeom prst="straightConnector1">
            <a:avLst/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3" name="Elbow Connector 88"/>
          <p:cNvCxnSpPr>
            <a:cxnSpLocks noChangeShapeType="1"/>
            <a:stCxn id="444" idx="3"/>
            <a:endCxn id="425" idx="1"/>
          </p:cNvCxnSpPr>
          <p:nvPr/>
        </p:nvCxnSpPr>
        <p:spPr bwMode="auto">
          <a:xfrm flipV="1">
            <a:off x="4979988" y="2216250"/>
            <a:ext cx="1150937" cy="288925"/>
          </a:xfrm>
          <a:prstGeom prst="bentConnector3">
            <a:avLst>
              <a:gd name="adj1" fmla="val 49931"/>
            </a:avLst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4" name="Elbow Connector 91"/>
          <p:cNvCxnSpPr>
            <a:cxnSpLocks noChangeShapeType="1"/>
            <a:stCxn id="418" idx="3"/>
            <a:endCxn id="425" idx="0"/>
          </p:cNvCxnSpPr>
          <p:nvPr/>
        </p:nvCxnSpPr>
        <p:spPr bwMode="auto">
          <a:xfrm>
            <a:off x="4979988" y="1501875"/>
            <a:ext cx="1592262" cy="622300"/>
          </a:xfrm>
          <a:prstGeom prst="bentConnector2">
            <a:avLst/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5" name="Elbow Connector 91"/>
          <p:cNvCxnSpPr>
            <a:cxnSpLocks noChangeShapeType="1"/>
            <a:stCxn id="455" idx="3"/>
            <a:endCxn id="415" idx="1"/>
          </p:cNvCxnSpPr>
          <p:nvPr/>
        </p:nvCxnSpPr>
        <p:spPr bwMode="auto">
          <a:xfrm flipV="1">
            <a:off x="2374900" y="1257400"/>
            <a:ext cx="623888" cy="896937"/>
          </a:xfrm>
          <a:prstGeom prst="bentConnector3">
            <a:avLst>
              <a:gd name="adj1" fmla="val 49875"/>
            </a:avLst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6" name="Elbow Connector 91"/>
          <p:cNvCxnSpPr>
            <a:cxnSpLocks noChangeShapeType="1"/>
            <a:stCxn id="456" idx="3"/>
            <a:endCxn id="417" idx="1"/>
          </p:cNvCxnSpPr>
          <p:nvPr/>
        </p:nvCxnSpPr>
        <p:spPr bwMode="auto">
          <a:xfrm flipV="1">
            <a:off x="2374900" y="1501875"/>
            <a:ext cx="623888" cy="965200"/>
          </a:xfrm>
          <a:prstGeom prst="bentConnector3">
            <a:avLst>
              <a:gd name="adj1" fmla="val 49875"/>
            </a:avLst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7" name="Elbow Connector 91"/>
          <p:cNvCxnSpPr>
            <a:cxnSpLocks noChangeShapeType="1"/>
            <a:stCxn id="456" idx="3"/>
            <a:endCxn id="443" idx="1"/>
          </p:cNvCxnSpPr>
          <p:nvPr/>
        </p:nvCxnSpPr>
        <p:spPr bwMode="auto">
          <a:xfrm>
            <a:off x="2374900" y="2467075"/>
            <a:ext cx="623888" cy="38100"/>
          </a:xfrm>
          <a:prstGeom prst="bentConnector3">
            <a:avLst>
              <a:gd name="adj1" fmla="val 49875"/>
            </a:avLst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8" name="Elbow Connector 91"/>
          <p:cNvCxnSpPr>
            <a:cxnSpLocks noChangeShapeType="1"/>
            <a:stCxn id="456" idx="3"/>
            <a:endCxn id="413" idx="1"/>
          </p:cNvCxnSpPr>
          <p:nvPr/>
        </p:nvCxnSpPr>
        <p:spPr bwMode="auto">
          <a:xfrm>
            <a:off x="2374900" y="2467075"/>
            <a:ext cx="1716088" cy="1325562"/>
          </a:xfrm>
          <a:prstGeom prst="bentConnector3">
            <a:avLst>
              <a:gd name="adj1" fmla="val 49954"/>
            </a:avLst>
          </a:prstGeom>
          <a:noFill/>
          <a:ln w="19050" algn="ctr">
            <a:solidFill>
              <a:srgbClr val="ECA04C"/>
            </a:solidFill>
            <a:round/>
            <a:headEnd type="stealth" w="med" len="med"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39" name="Elbow Connector 94"/>
          <p:cNvCxnSpPr>
            <a:cxnSpLocks noChangeShapeType="1"/>
            <a:stCxn id="412" idx="1"/>
            <a:endCxn id="457" idx="3"/>
          </p:cNvCxnSpPr>
          <p:nvPr/>
        </p:nvCxnSpPr>
        <p:spPr bwMode="auto">
          <a:xfrm rot="10800000">
            <a:off x="2374900" y="2781400"/>
            <a:ext cx="1716088" cy="846137"/>
          </a:xfrm>
          <a:prstGeom prst="bentConnector3">
            <a:avLst>
              <a:gd name="adj1" fmla="val 50046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0" name="Elbow Connector 97"/>
          <p:cNvCxnSpPr>
            <a:cxnSpLocks noChangeShapeType="1"/>
            <a:stCxn id="446" idx="3"/>
            <a:endCxn id="412" idx="3"/>
          </p:cNvCxnSpPr>
          <p:nvPr/>
        </p:nvCxnSpPr>
        <p:spPr bwMode="auto">
          <a:xfrm flipH="1">
            <a:off x="4972050" y="3033812"/>
            <a:ext cx="7938" cy="593725"/>
          </a:xfrm>
          <a:prstGeom prst="bentConnector3">
            <a:avLst>
              <a:gd name="adj1" fmla="val -274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41" name="Elbow Connector 97"/>
          <p:cNvCxnSpPr>
            <a:cxnSpLocks noChangeShapeType="1"/>
            <a:stCxn id="412" idx="1"/>
            <a:endCxn id="446" idx="1"/>
          </p:cNvCxnSpPr>
          <p:nvPr/>
        </p:nvCxnSpPr>
        <p:spPr bwMode="auto">
          <a:xfrm rot="10800000" flipH="1">
            <a:off x="4090988" y="3033812"/>
            <a:ext cx="7937" cy="593725"/>
          </a:xfrm>
          <a:prstGeom prst="bentConnector3">
            <a:avLst>
              <a:gd name="adj1" fmla="val -2760000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2" name="AutoShape 18"/>
          <p:cNvSpPr>
            <a:spLocks noChangeArrowheads="1"/>
          </p:cNvSpPr>
          <p:nvPr/>
        </p:nvSpPr>
        <p:spPr bwMode="auto">
          <a:xfrm>
            <a:off x="3951288" y="3251300"/>
            <a:ext cx="1174750" cy="247650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rgbClr val="CCCCCC"/>
            </a:solidFill>
            <a:round/>
            <a:headEnd/>
            <a:tailEnd/>
          </a:ln>
        </p:spPr>
        <p:txBody>
          <a:bodyPr lIns="0" tIns="46800" rIns="0" bIns="46800" anchor="ctr" anchorCtr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在庫管理</a:t>
            </a:r>
          </a:p>
        </p:txBody>
      </p:sp>
      <p:sp>
        <p:nvSpPr>
          <p:cNvPr id="443" name="AutoShape 136"/>
          <p:cNvSpPr>
            <a:spLocks noChangeArrowheads="1"/>
          </p:cNvSpPr>
          <p:nvPr/>
        </p:nvSpPr>
        <p:spPr bwMode="auto">
          <a:xfrm>
            <a:off x="3008313" y="2381350"/>
            <a:ext cx="862012" cy="24765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基準生産</a:t>
            </a:r>
            <a:endParaRPr kumimoji="1" lang="en-US" altLang="ja-JP" sz="10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日程計画</a:t>
            </a:r>
          </a:p>
        </p:txBody>
      </p:sp>
      <p:sp>
        <p:nvSpPr>
          <p:cNvPr id="444" name="AutoShape 137"/>
          <p:cNvSpPr>
            <a:spLocks noChangeArrowheads="1"/>
          </p:cNvSpPr>
          <p:nvPr/>
        </p:nvSpPr>
        <p:spPr bwMode="auto">
          <a:xfrm>
            <a:off x="4108450" y="2381350"/>
            <a:ext cx="862013" cy="24765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製番計画</a:t>
            </a:r>
            <a:endParaRPr kumimoji="1" lang="en-US" altLang="ja-JP" sz="10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MRP</a:t>
            </a: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計算</a:t>
            </a:r>
          </a:p>
        </p:txBody>
      </p:sp>
      <p:sp>
        <p:nvSpPr>
          <p:cNvPr id="445" name="AutoShape 138"/>
          <p:cNvSpPr>
            <a:spLocks noChangeArrowheads="1"/>
          </p:cNvSpPr>
          <p:nvPr/>
        </p:nvSpPr>
        <p:spPr bwMode="auto">
          <a:xfrm>
            <a:off x="4108450" y="2705200"/>
            <a:ext cx="862013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製造指図</a:t>
            </a:r>
          </a:p>
        </p:txBody>
      </p:sp>
      <p:sp>
        <p:nvSpPr>
          <p:cNvPr id="446" name="AutoShape 139"/>
          <p:cNvSpPr>
            <a:spLocks noChangeArrowheads="1"/>
          </p:cNvSpPr>
          <p:nvPr/>
        </p:nvSpPr>
        <p:spPr bwMode="auto">
          <a:xfrm>
            <a:off x="4108450" y="2951262"/>
            <a:ext cx="862013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進捗・実績管理</a:t>
            </a:r>
          </a:p>
        </p:txBody>
      </p:sp>
      <p:sp>
        <p:nvSpPr>
          <p:cNvPr id="447" name="AutoShape 140"/>
          <p:cNvSpPr>
            <a:spLocks noChangeArrowheads="1"/>
          </p:cNvSpPr>
          <p:nvPr/>
        </p:nvSpPr>
        <p:spPr bwMode="auto">
          <a:xfrm>
            <a:off x="3008313" y="2135287"/>
            <a:ext cx="862012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需要計画</a:t>
            </a:r>
          </a:p>
        </p:txBody>
      </p:sp>
      <p:sp>
        <p:nvSpPr>
          <p:cNvPr id="448" name="Isosceles Triangle 32"/>
          <p:cNvSpPr>
            <a:spLocks noChangeArrowheads="1"/>
          </p:cNvSpPr>
          <p:nvPr/>
        </p:nvSpPr>
        <p:spPr bwMode="auto">
          <a:xfrm flipV="1">
            <a:off x="3405188" y="2314675"/>
            <a:ext cx="68262" cy="53975"/>
          </a:xfrm>
          <a:prstGeom prst="triangle">
            <a:avLst>
              <a:gd name="adj" fmla="val 50000"/>
            </a:avLst>
          </a:prstGeom>
          <a:solidFill>
            <a:srgbClr val="5C5C5C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46800" rIns="0" bIns="46800" anchor="ctr"/>
          <a:lstStyle/>
          <a:p>
            <a:pPr algn="l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49" name="Isosceles Triangle 33"/>
          <p:cNvSpPr>
            <a:spLocks noChangeArrowheads="1"/>
          </p:cNvSpPr>
          <p:nvPr/>
        </p:nvSpPr>
        <p:spPr bwMode="auto">
          <a:xfrm rot="16200000" flipV="1">
            <a:off x="3960813" y="2470250"/>
            <a:ext cx="55562" cy="68262"/>
          </a:xfrm>
          <a:prstGeom prst="triangle">
            <a:avLst>
              <a:gd name="adj" fmla="val 50000"/>
            </a:avLst>
          </a:prstGeom>
          <a:solidFill>
            <a:srgbClr val="5C5C5C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/>
          <a:p>
            <a:pPr algn="l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0" name="Isosceles Triangle 34"/>
          <p:cNvSpPr>
            <a:spLocks noChangeArrowheads="1"/>
          </p:cNvSpPr>
          <p:nvPr/>
        </p:nvSpPr>
        <p:spPr bwMode="auto">
          <a:xfrm flipV="1">
            <a:off x="4505325" y="2641700"/>
            <a:ext cx="68263" cy="53975"/>
          </a:xfrm>
          <a:prstGeom prst="triangle">
            <a:avLst>
              <a:gd name="adj" fmla="val 50000"/>
            </a:avLst>
          </a:prstGeom>
          <a:solidFill>
            <a:srgbClr val="5C5C5C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46800" rIns="0" bIns="46800" anchor="ctr"/>
          <a:lstStyle/>
          <a:p>
            <a:pPr algn="l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1" name="Isosceles Triangle 35"/>
          <p:cNvSpPr>
            <a:spLocks noChangeArrowheads="1"/>
          </p:cNvSpPr>
          <p:nvPr/>
        </p:nvSpPr>
        <p:spPr bwMode="auto">
          <a:xfrm flipV="1">
            <a:off x="4505325" y="2883000"/>
            <a:ext cx="68263" cy="53975"/>
          </a:xfrm>
          <a:prstGeom prst="triangle">
            <a:avLst>
              <a:gd name="adj" fmla="val 50000"/>
            </a:avLst>
          </a:prstGeom>
          <a:solidFill>
            <a:srgbClr val="5C5C5C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lIns="0" tIns="46800" rIns="0" bIns="46800" anchor="ctr"/>
          <a:lstStyle/>
          <a:p>
            <a:pPr algn="l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2" name="AutoShape 139"/>
          <p:cNvSpPr>
            <a:spLocks noChangeArrowheads="1"/>
          </p:cNvSpPr>
          <p:nvPr/>
        </p:nvSpPr>
        <p:spPr bwMode="auto">
          <a:xfrm>
            <a:off x="5226050" y="2951262"/>
            <a:ext cx="862013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製造原価管理</a:t>
            </a:r>
          </a:p>
        </p:txBody>
      </p:sp>
      <p:sp>
        <p:nvSpPr>
          <p:cNvPr id="453" name="Isosceles Triangle 70"/>
          <p:cNvSpPr>
            <a:spLocks noChangeArrowheads="1"/>
          </p:cNvSpPr>
          <p:nvPr/>
        </p:nvSpPr>
        <p:spPr bwMode="auto">
          <a:xfrm rot="-5400000" flipH="1" flipV="1">
            <a:off x="5071269" y="2999681"/>
            <a:ext cx="53975" cy="68263"/>
          </a:xfrm>
          <a:prstGeom prst="triangle">
            <a:avLst>
              <a:gd name="adj" fmla="val 50000"/>
            </a:avLst>
          </a:prstGeom>
          <a:solidFill>
            <a:srgbClr val="5C5C5C"/>
          </a:solidFill>
          <a:ln>
            <a:noFill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6800" rIns="0" bIns="46800" anchor="ctr"/>
          <a:lstStyle/>
          <a:p>
            <a:pPr algn="l">
              <a:buClrTx/>
              <a:buSzTx/>
              <a:buFontTx/>
              <a:buNone/>
            </a:pPr>
            <a:endParaRPr lang="ja-JP" altLang="en-US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54" name="AutoShape 40"/>
          <p:cNvSpPr>
            <a:spLocks noChangeArrowheads="1"/>
          </p:cNvSpPr>
          <p:nvPr/>
        </p:nvSpPr>
        <p:spPr bwMode="auto">
          <a:xfrm>
            <a:off x="1503363" y="1759050"/>
            <a:ext cx="862012" cy="166687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引合</a:t>
            </a:r>
          </a:p>
        </p:txBody>
      </p:sp>
      <p:sp>
        <p:nvSpPr>
          <p:cNvPr id="455" name="AutoShape 41"/>
          <p:cNvSpPr>
            <a:spLocks noChangeArrowheads="1"/>
          </p:cNvSpPr>
          <p:nvPr/>
        </p:nvSpPr>
        <p:spPr bwMode="auto">
          <a:xfrm>
            <a:off x="1503363" y="2071787"/>
            <a:ext cx="862012" cy="163513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見積</a:t>
            </a:r>
          </a:p>
        </p:txBody>
      </p:sp>
      <p:sp>
        <p:nvSpPr>
          <p:cNvPr id="456" name="AutoShape 121"/>
          <p:cNvSpPr>
            <a:spLocks noChangeArrowheads="1"/>
          </p:cNvSpPr>
          <p:nvPr/>
        </p:nvSpPr>
        <p:spPr bwMode="auto">
          <a:xfrm>
            <a:off x="1503363" y="2382937"/>
            <a:ext cx="862012" cy="166688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受注</a:t>
            </a:r>
          </a:p>
        </p:txBody>
      </p:sp>
      <p:sp>
        <p:nvSpPr>
          <p:cNvPr id="457" name="AutoShape 122"/>
          <p:cNvSpPr>
            <a:spLocks noChangeArrowheads="1"/>
          </p:cNvSpPr>
          <p:nvPr/>
        </p:nvSpPr>
        <p:spPr bwMode="auto">
          <a:xfrm>
            <a:off x="1503363" y="2698850"/>
            <a:ext cx="862012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出荷</a:t>
            </a:r>
          </a:p>
        </p:txBody>
      </p:sp>
      <p:sp>
        <p:nvSpPr>
          <p:cNvPr id="458" name="AutoShape 123"/>
          <p:cNvSpPr>
            <a:spLocks noChangeArrowheads="1"/>
          </p:cNvSpPr>
          <p:nvPr/>
        </p:nvSpPr>
        <p:spPr bwMode="auto">
          <a:xfrm>
            <a:off x="1503363" y="3010000"/>
            <a:ext cx="862012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売上</a:t>
            </a:r>
            <a:r>
              <a:rPr kumimoji="1" lang="en-US" altLang="ja-JP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請求</a:t>
            </a:r>
          </a:p>
        </p:txBody>
      </p:sp>
      <p:cxnSp>
        <p:nvCxnSpPr>
          <p:cNvPr id="459" name="Elbow Connector 117"/>
          <p:cNvCxnSpPr>
            <a:cxnSpLocks noChangeShapeType="1"/>
            <a:stCxn id="454" idx="2"/>
            <a:endCxn id="455" idx="0"/>
          </p:cNvCxnSpPr>
          <p:nvPr/>
        </p:nvCxnSpPr>
        <p:spPr bwMode="auto">
          <a:xfrm rot="5400000">
            <a:off x="1861344" y="1999556"/>
            <a:ext cx="146050" cy="15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0" name="Elbow Connector 121"/>
          <p:cNvCxnSpPr>
            <a:cxnSpLocks noChangeShapeType="1"/>
            <a:stCxn id="455" idx="2"/>
            <a:endCxn id="456" idx="0"/>
          </p:cNvCxnSpPr>
          <p:nvPr/>
        </p:nvCxnSpPr>
        <p:spPr bwMode="auto">
          <a:xfrm rot="5400000">
            <a:off x="1860550" y="2309912"/>
            <a:ext cx="147638" cy="15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1" name="Elbow Connector 124"/>
          <p:cNvCxnSpPr>
            <a:cxnSpLocks noChangeShapeType="1"/>
            <a:stCxn id="456" idx="2"/>
            <a:endCxn id="457" idx="0"/>
          </p:cNvCxnSpPr>
          <p:nvPr/>
        </p:nvCxnSpPr>
        <p:spPr bwMode="auto">
          <a:xfrm rot="5400000">
            <a:off x="1859756" y="2625031"/>
            <a:ext cx="149225" cy="15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2" name="Elbow Connector 127"/>
          <p:cNvCxnSpPr>
            <a:cxnSpLocks noChangeShapeType="1"/>
            <a:stCxn id="457" idx="2"/>
            <a:endCxn id="458" idx="0"/>
          </p:cNvCxnSpPr>
          <p:nvPr/>
        </p:nvCxnSpPr>
        <p:spPr bwMode="auto">
          <a:xfrm rot="5400000">
            <a:off x="1861344" y="2937768"/>
            <a:ext cx="146050" cy="15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ECA04C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63" name="AutoShape 123"/>
          <p:cNvSpPr>
            <a:spLocks noChangeArrowheads="1"/>
          </p:cNvSpPr>
          <p:nvPr/>
        </p:nvSpPr>
        <p:spPr bwMode="auto">
          <a:xfrm>
            <a:off x="1982788" y="3854550"/>
            <a:ext cx="703262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引取修理</a:t>
            </a:r>
          </a:p>
        </p:txBody>
      </p:sp>
      <p:sp>
        <p:nvSpPr>
          <p:cNvPr id="464" name="AutoShape 17"/>
          <p:cNvSpPr>
            <a:spLocks noChangeArrowheads="1"/>
          </p:cNvSpPr>
          <p:nvPr/>
        </p:nvSpPr>
        <p:spPr bwMode="auto">
          <a:xfrm>
            <a:off x="1376363" y="3317975"/>
            <a:ext cx="1171575" cy="2492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19050" algn="ctr">
            <a:solidFill>
              <a:srgbClr val="CCCCCC"/>
            </a:solidFill>
            <a:round/>
            <a:headEnd/>
            <a:tailEnd/>
          </a:ln>
        </p:spPr>
        <p:txBody>
          <a:bodyPr lIns="0" tIns="46800" rIns="0" bIns="46800" anchor="ctr" anchorCtr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修理保守管理</a:t>
            </a:r>
          </a:p>
        </p:txBody>
      </p:sp>
      <p:sp>
        <p:nvSpPr>
          <p:cNvPr id="465" name="Line 110"/>
          <p:cNvSpPr>
            <a:spLocks noChangeShapeType="1"/>
          </p:cNvSpPr>
          <p:nvPr/>
        </p:nvSpPr>
        <p:spPr bwMode="auto">
          <a:xfrm flipH="1">
            <a:off x="836613" y="2189262"/>
            <a:ext cx="552450" cy="0"/>
          </a:xfrm>
          <a:prstGeom prst="line">
            <a:avLst/>
          </a:prstGeom>
          <a:noFill/>
          <a:ln w="19050">
            <a:solidFill>
              <a:srgbClr val="CCCCCC"/>
            </a:solidFill>
            <a:prstDash val="sysDot"/>
            <a:round/>
            <a:headEnd/>
            <a:tailEnd type="triangle" w="med" len="med"/>
          </a:ln>
        </p:spPr>
        <p:txBody>
          <a:bodyPr lIns="0" tIns="46800" rIns="0" bIns="468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6" name="Line 111"/>
          <p:cNvSpPr>
            <a:spLocks noChangeShapeType="1"/>
          </p:cNvSpPr>
          <p:nvPr/>
        </p:nvSpPr>
        <p:spPr bwMode="auto">
          <a:xfrm flipH="1">
            <a:off x="836613" y="1913037"/>
            <a:ext cx="552450" cy="0"/>
          </a:xfrm>
          <a:prstGeom prst="line">
            <a:avLst/>
          </a:prstGeom>
          <a:noFill/>
          <a:ln w="19050">
            <a:solidFill>
              <a:srgbClr val="CCCCCC"/>
            </a:solidFill>
            <a:prstDash val="sysDot"/>
            <a:round/>
            <a:headEnd type="triangle" w="med" len="med"/>
            <a:tailEnd/>
          </a:ln>
        </p:spPr>
        <p:txBody>
          <a:bodyPr lIns="0" tIns="46800" rIns="0" bIns="468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7" name="Line 112"/>
          <p:cNvSpPr>
            <a:spLocks noChangeShapeType="1"/>
          </p:cNvSpPr>
          <p:nvPr/>
        </p:nvSpPr>
        <p:spPr bwMode="auto">
          <a:xfrm flipH="1">
            <a:off x="836613" y="2852837"/>
            <a:ext cx="552450" cy="0"/>
          </a:xfrm>
          <a:prstGeom prst="line">
            <a:avLst/>
          </a:prstGeom>
          <a:noFill/>
          <a:ln w="19050">
            <a:solidFill>
              <a:srgbClr val="CCCCCC"/>
            </a:solidFill>
            <a:prstDash val="sysDot"/>
            <a:round/>
            <a:headEnd/>
            <a:tailEnd type="triangle" w="med" len="med"/>
          </a:ln>
        </p:spPr>
        <p:txBody>
          <a:bodyPr lIns="0" tIns="46800" rIns="0" bIns="468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8" name="Line 113"/>
          <p:cNvSpPr>
            <a:spLocks noChangeShapeType="1"/>
          </p:cNvSpPr>
          <p:nvPr/>
        </p:nvSpPr>
        <p:spPr bwMode="auto">
          <a:xfrm flipH="1">
            <a:off x="836613" y="2497237"/>
            <a:ext cx="552450" cy="0"/>
          </a:xfrm>
          <a:prstGeom prst="line">
            <a:avLst/>
          </a:prstGeom>
          <a:noFill/>
          <a:ln w="19050">
            <a:solidFill>
              <a:srgbClr val="CCCCCC"/>
            </a:solidFill>
            <a:prstDash val="sysDot"/>
            <a:round/>
            <a:headEnd type="triangle" w="med" len="med"/>
            <a:tailEnd/>
          </a:ln>
        </p:spPr>
        <p:txBody>
          <a:bodyPr lIns="0" tIns="46800" rIns="0" bIns="4680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69" name="AutoShape 126"/>
          <p:cNvSpPr>
            <a:spLocks noChangeArrowheads="1"/>
          </p:cNvSpPr>
          <p:nvPr/>
        </p:nvSpPr>
        <p:spPr bwMode="auto">
          <a:xfrm>
            <a:off x="833438" y="1697029"/>
            <a:ext cx="423862" cy="251042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/>
          <a:p>
            <a:pPr algn="l" defTabSz="762000" eaLnBrk="0" hangingPunct="0">
              <a:buClrTx/>
              <a:buSzTx/>
              <a:buFontTx/>
              <a:buNone/>
            </a:pPr>
            <a:r>
              <a:rPr lang="ja-JP" altLang="en-US" sz="9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引合</a:t>
            </a:r>
          </a:p>
        </p:txBody>
      </p:sp>
      <p:sp>
        <p:nvSpPr>
          <p:cNvPr id="470" name="AutoShape 127"/>
          <p:cNvSpPr>
            <a:spLocks noChangeArrowheads="1"/>
          </p:cNvSpPr>
          <p:nvPr/>
        </p:nvSpPr>
        <p:spPr bwMode="auto">
          <a:xfrm>
            <a:off x="719138" y="1980398"/>
            <a:ext cx="652462" cy="251042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/>
          <a:p>
            <a:pPr algn="l" defTabSz="762000" eaLnBrk="0" hangingPunct="0">
              <a:buClrTx/>
              <a:buSzTx/>
              <a:buFontTx/>
              <a:buNone/>
            </a:pPr>
            <a:r>
              <a:rPr lang="ja-JP" altLang="en-US" sz="9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見積回答</a:t>
            </a:r>
          </a:p>
        </p:txBody>
      </p:sp>
      <p:sp>
        <p:nvSpPr>
          <p:cNvPr id="471" name="AutoShape 128"/>
          <p:cNvSpPr>
            <a:spLocks noChangeArrowheads="1"/>
          </p:cNvSpPr>
          <p:nvPr/>
        </p:nvSpPr>
        <p:spPr bwMode="auto">
          <a:xfrm>
            <a:off x="833438" y="2293135"/>
            <a:ext cx="423862" cy="251042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/>
          <a:p>
            <a:pPr algn="l" defTabSz="762000" eaLnBrk="0" hangingPunct="0">
              <a:buClrTx/>
              <a:buSzTx/>
              <a:buFontTx/>
              <a:buNone/>
            </a:pPr>
            <a:r>
              <a:rPr lang="ja-JP" altLang="en-US" sz="9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発注</a:t>
            </a:r>
          </a:p>
        </p:txBody>
      </p:sp>
      <p:sp>
        <p:nvSpPr>
          <p:cNvPr id="472" name="AutoShape 129"/>
          <p:cNvSpPr>
            <a:spLocks noChangeArrowheads="1"/>
          </p:cNvSpPr>
          <p:nvPr/>
        </p:nvSpPr>
        <p:spPr bwMode="auto">
          <a:xfrm>
            <a:off x="663575" y="2633654"/>
            <a:ext cx="766763" cy="251042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/>
          <a:p>
            <a:pPr algn="l" defTabSz="762000" eaLnBrk="0" hangingPunct="0">
              <a:buClrTx/>
              <a:buSzTx/>
              <a:buFontTx/>
              <a:buNone/>
            </a:pPr>
            <a:r>
              <a:rPr lang="ja-JP" altLang="en-US" sz="9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製品の出荷</a:t>
            </a:r>
          </a:p>
        </p:txBody>
      </p:sp>
      <p:sp>
        <p:nvSpPr>
          <p:cNvPr id="473" name="AutoShape 123"/>
          <p:cNvSpPr>
            <a:spLocks noChangeArrowheads="1"/>
          </p:cNvSpPr>
          <p:nvPr/>
        </p:nvSpPr>
        <p:spPr bwMode="auto">
          <a:xfrm>
            <a:off x="1165225" y="3613250"/>
            <a:ext cx="1206500" cy="153987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保守サービス</a:t>
            </a:r>
          </a:p>
        </p:txBody>
      </p:sp>
      <p:sp>
        <p:nvSpPr>
          <p:cNvPr id="474" name="AutoShape 123"/>
          <p:cNvSpPr>
            <a:spLocks noChangeArrowheads="1"/>
          </p:cNvSpPr>
          <p:nvPr/>
        </p:nvSpPr>
        <p:spPr bwMode="auto">
          <a:xfrm>
            <a:off x="1158875" y="3848200"/>
            <a:ext cx="703263" cy="16510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出張修理</a:t>
            </a:r>
          </a:p>
        </p:txBody>
      </p:sp>
      <p:cxnSp>
        <p:nvCxnSpPr>
          <p:cNvPr id="475" name="Elbow Connector 94"/>
          <p:cNvCxnSpPr>
            <a:cxnSpLocks noChangeShapeType="1"/>
            <a:stCxn id="412" idx="1"/>
            <a:endCxn id="463" idx="3"/>
          </p:cNvCxnSpPr>
          <p:nvPr/>
        </p:nvCxnSpPr>
        <p:spPr bwMode="auto">
          <a:xfrm rot="10800000" flipV="1">
            <a:off x="2695575" y="3627537"/>
            <a:ext cx="1395413" cy="309563"/>
          </a:xfrm>
          <a:prstGeom prst="bentConnector3">
            <a:avLst>
              <a:gd name="adj1" fmla="val 50056"/>
            </a:avLst>
          </a:prstGeom>
          <a:noFill/>
          <a:ln w="19050" algn="ctr">
            <a:solidFill>
              <a:srgbClr val="00B050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76" name="AutoShape 18"/>
          <p:cNvSpPr>
            <a:spLocks noChangeArrowheads="1"/>
          </p:cNvSpPr>
          <p:nvPr/>
        </p:nvSpPr>
        <p:spPr bwMode="auto">
          <a:xfrm>
            <a:off x="7326313" y="3965675"/>
            <a:ext cx="922337" cy="2682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19050" algn="ctr">
            <a:solidFill>
              <a:srgbClr val="CCCCCC"/>
            </a:solidFill>
            <a:round/>
            <a:headEnd/>
            <a:tailEnd/>
          </a:ln>
        </p:spPr>
        <p:txBody>
          <a:bodyPr lIns="0" tIns="46800" rIns="0" bIns="46800" anchor="ctr" anchorCtr="1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1" lang="ja-JP" altLang="en-US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人事管理</a:t>
            </a:r>
          </a:p>
        </p:txBody>
      </p:sp>
      <p:sp>
        <p:nvSpPr>
          <p:cNvPr id="477" name="AutoShape 123"/>
          <p:cNvSpPr>
            <a:spLocks noChangeArrowheads="1"/>
          </p:cNvSpPr>
          <p:nvPr/>
        </p:nvSpPr>
        <p:spPr bwMode="auto">
          <a:xfrm>
            <a:off x="7213600" y="5459512"/>
            <a:ext cx="649288" cy="195263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給与計算</a:t>
            </a:r>
          </a:p>
        </p:txBody>
      </p:sp>
      <p:sp>
        <p:nvSpPr>
          <p:cNvPr id="478" name="Line 140"/>
          <p:cNvSpPr>
            <a:spLocks noChangeShapeType="1"/>
          </p:cNvSpPr>
          <p:nvPr/>
        </p:nvSpPr>
        <p:spPr bwMode="gray">
          <a:xfrm flipH="1">
            <a:off x="7011988" y="5569050"/>
            <a:ext cx="185737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79" name="AutoShape 123"/>
          <p:cNvSpPr>
            <a:spLocks noChangeArrowheads="1"/>
          </p:cNvSpPr>
          <p:nvPr/>
        </p:nvSpPr>
        <p:spPr bwMode="auto">
          <a:xfrm>
            <a:off x="7213600" y="5178525"/>
            <a:ext cx="649288" cy="195262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勤怠管理</a:t>
            </a:r>
          </a:p>
        </p:txBody>
      </p:sp>
      <p:sp>
        <p:nvSpPr>
          <p:cNvPr id="480" name="Line 143"/>
          <p:cNvSpPr>
            <a:spLocks noChangeShapeType="1"/>
          </p:cNvSpPr>
          <p:nvPr/>
        </p:nvSpPr>
        <p:spPr bwMode="gray">
          <a:xfrm flipH="1">
            <a:off x="7011988" y="5284887"/>
            <a:ext cx="185737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1" name="AutoShape 123"/>
          <p:cNvSpPr>
            <a:spLocks noChangeArrowheads="1"/>
          </p:cNvSpPr>
          <p:nvPr/>
        </p:nvSpPr>
        <p:spPr bwMode="auto">
          <a:xfrm>
            <a:off x="7213600" y="4614962"/>
            <a:ext cx="649288" cy="196850"/>
          </a:xfrm>
          <a:prstGeom prst="roundRect">
            <a:avLst>
              <a:gd name="adj" fmla="val 12495"/>
            </a:avLst>
          </a:prstGeom>
          <a:solidFill>
            <a:srgbClr val="EAEAEA">
              <a:alpha val="89803"/>
            </a:srgbClr>
          </a:solidFill>
          <a:ln w="19050" algn="ctr">
            <a:solidFill>
              <a:srgbClr val="0076CB"/>
            </a:solidFill>
            <a:round/>
            <a:headEnd/>
            <a:tailEnd/>
          </a:ln>
          <a:effectLst>
            <a:outerShdw dist="38100" dir="2700000" algn="tl" rotWithShape="0">
              <a:srgbClr val="000000">
                <a:alpha val="39998"/>
              </a:srgbClr>
            </a:outerShdw>
          </a:effectLst>
        </p:spPr>
        <p:txBody>
          <a:bodyPr lIns="0" tIns="46800" rIns="0" bIns="46800" anchor="ctr"/>
          <a:lstStyle/>
          <a:p>
            <a:pPr marL="0" marR="0" lvl="0" indent="0" algn="l" defTabSz="7620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人事計画</a:t>
            </a:r>
          </a:p>
        </p:txBody>
      </p:sp>
      <p:sp>
        <p:nvSpPr>
          <p:cNvPr id="482" name="Line 146"/>
          <p:cNvSpPr>
            <a:spLocks noChangeShapeType="1"/>
          </p:cNvSpPr>
          <p:nvPr/>
        </p:nvSpPr>
        <p:spPr bwMode="gray">
          <a:xfrm flipH="1">
            <a:off x="7011988" y="4716562"/>
            <a:ext cx="185737" cy="0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</p:spPr>
        <p:txBody>
          <a:bodyPr lIns="90000" tIns="46800" rIns="90000" bIns="468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83" name="AutoShape 148"/>
          <p:cNvSpPr>
            <a:spLocks noChangeArrowheads="1"/>
          </p:cNvSpPr>
          <p:nvPr/>
        </p:nvSpPr>
        <p:spPr bwMode="gray">
          <a:xfrm>
            <a:off x="1395413" y="2962375"/>
            <a:ext cx="1100137" cy="24606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1750" algn="ctr">
            <a:solidFill>
              <a:srgbClr val="008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売上計上</a:t>
            </a:r>
          </a:p>
        </p:txBody>
      </p:sp>
      <p:grpSp>
        <p:nvGrpSpPr>
          <p:cNvPr id="2" name="Group 149"/>
          <p:cNvGrpSpPr>
            <a:grpSpLocks/>
          </p:cNvGrpSpPr>
          <p:nvPr/>
        </p:nvGrpSpPr>
        <p:grpSpPr bwMode="auto">
          <a:xfrm>
            <a:off x="1319213" y="3087787"/>
            <a:ext cx="3648075" cy="1524000"/>
            <a:chOff x="863" y="2513"/>
            <a:chExt cx="2298" cy="987"/>
          </a:xfrm>
        </p:grpSpPr>
        <p:sp>
          <p:nvSpPr>
            <p:cNvPr id="485" name="AutoShape 150"/>
            <p:cNvSpPr>
              <a:spLocks noChangeArrowheads="1"/>
            </p:cNvSpPr>
            <p:nvPr/>
          </p:nvSpPr>
          <p:spPr bwMode="gray">
            <a:xfrm>
              <a:off x="863" y="3316"/>
              <a:ext cx="785" cy="184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algn="ctr">
              <a:solidFill>
                <a:srgbClr val="8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売掛金管理</a:t>
              </a:r>
            </a:p>
          </p:txBody>
        </p:sp>
        <p:sp>
          <p:nvSpPr>
            <p:cNvPr id="486" name="AutoShape 151"/>
            <p:cNvSpPr>
              <a:spLocks noChangeArrowheads="1"/>
            </p:cNvSpPr>
            <p:nvPr/>
          </p:nvSpPr>
          <p:spPr bwMode="gray">
            <a:xfrm>
              <a:off x="2343" y="3298"/>
              <a:ext cx="818" cy="202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 w="38100" algn="ctr">
              <a:solidFill>
                <a:srgbClr val="800000"/>
              </a:solidFill>
              <a:round/>
              <a:headEnd/>
              <a:tailEnd/>
            </a:ln>
          </p:spPr>
          <p:txBody>
            <a:bodyPr lIns="0" tIns="0" rIns="0" bIns="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180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Arial" pitchFamily="34" charset="0"/>
                </a:rPr>
                <a:t>総勘定元帳</a:t>
              </a:r>
            </a:p>
          </p:txBody>
        </p:sp>
        <p:sp>
          <p:nvSpPr>
            <p:cNvPr id="487" name="Line 152"/>
            <p:cNvSpPr>
              <a:spLocks noChangeShapeType="1"/>
            </p:cNvSpPr>
            <p:nvPr/>
          </p:nvSpPr>
          <p:spPr bwMode="gray">
            <a:xfrm>
              <a:off x="1603" y="2521"/>
              <a:ext cx="342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8" name="Line 153"/>
            <p:cNvSpPr>
              <a:spLocks noChangeShapeType="1"/>
            </p:cNvSpPr>
            <p:nvPr/>
          </p:nvSpPr>
          <p:spPr bwMode="gray">
            <a:xfrm flipH="1">
              <a:off x="1938" y="2513"/>
              <a:ext cx="9" cy="66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89" name="Line 154"/>
            <p:cNvSpPr>
              <a:spLocks noChangeShapeType="1"/>
            </p:cNvSpPr>
            <p:nvPr/>
          </p:nvSpPr>
          <p:spPr bwMode="gray">
            <a:xfrm>
              <a:off x="1363" y="3169"/>
              <a:ext cx="1126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 lIns="90000" tIns="46800" rIns="90000" bIns="4680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0" name="Line 155"/>
            <p:cNvSpPr>
              <a:spLocks noChangeShapeType="1"/>
            </p:cNvSpPr>
            <p:nvPr/>
          </p:nvSpPr>
          <p:spPr bwMode="gray">
            <a:xfrm>
              <a:off x="1369" y="3164"/>
              <a:ext cx="0" cy="14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91" name="Line 156"/>
            <p:cNvSpPr>
              <a:spLocks noChangeShapeType="1"/>
            </p:cNvSpPr>
            <p:nvPr/>
          </p:nvSpPr>
          <p:spPr bwMode="gray">
            <a:xfrm>
              <a:off x="2481" y="3164"/>
              <a:ext cx="0" cy="142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 type="triangle" w="med" len="med"/>
            </a:ln>
          </p:spPr>
          <p:txBody>
            <a:bodyPr lIns="90000" tIns="46800" rIns="90000" bIns="46800" anchor="ctr"/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492" name="AutoShape 158"/>
          <p:cNvSpPr>
            <a:spLocks noChangeArrowheads="1"/>
          </p:cNvSpPr>
          <p:nvPr/>
        </p:nvSpPr>
        <p:spPr bwMode="gray">
          <a:xfrm>
            <a:off x="2462213" y="4600675"/>
            <a:ext cx="1277937" cy="3143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資金繰予測</a:t>
            </a:r>
          </a:p>
        </p:txBody>
      </p:sp>
      <p:cxnSp>
        <p:nvCxnSpPr>
          <p:cNvPr id="493" name="AutoShape 159"/>
          <p:cNvCxnSpPr>
            <a:cxnSpLocks noChangeShapeType="1"/>
            <a:endCxn id="492" idx="1"/>
          </p:cNvCxnSpPr>
          <p:nvPr/>
        </p:nvCxnSpPr>
        <p:spPr bwMode="gray">
          <a:xfrm>
            <a:off x="1870075" y="4627662"/>
            <a:ext cx="592138" cy="1301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8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94" name="AutoShape 161"/>
          <p:cNvSpPr>
            <a:spLocks noChangeArrowheads="1"/>
          </p:cNvSpPr>
          <p:nvPr/>
        </p:nvSpPr>
        <p:spPr bwMode="gray">
          <a:xfrm>
            <a:off x="4832350" y="5254725"/>
            <a:ext cx="1020763" cy="3159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製品別売上</a:t>
            </a:r>
          </a:p>
        </p:txBody>
      </p:sp>
      <p:sp>
        <p:nvSpPr>
          <p:cNvPr id="495" name="AutoShape 162"/>
          <p:cNvSpPr>
            <a:spLocks noChangeArrowheads="1"/>
          </p:cNvSpPr>
          <p:nvPr/>
        </p:nvSpPr>
        <p:spPr bwMode="gray">
          <a:xfrm>
            <a:off x="2452688" y="5254725"/>
            <a:ext cx="1112837" cy="3159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製品原価</a:t>
            </a:r>
          </a:p>
        </p:txBody>
      </p:sp>
      <p:sp>
        <p:nvSpPr>
          <p:cNvPr id="496" name="AutoShape 163"/>
          <p:cNvSpPr>
            <a:spLocks noChangeArrowheads="1"/>
          </p:cNvSpPr>
          <p:nvPr/>
        </p:nvSpPr>
        <p:spPr bwMode="gray">
          <a:xfrm>
            <a:off x="5969000" y="5254725"/>
            <a:ext cx="1020763" cy="3159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algn="ctr">
            <a:solidFill>
              <a:srgbClr val="800000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部門業績</a:t>
            </a:r>
          </a:p>
        </p:txBody>
      </p:sp>
      <p:cxnSp>
        <p:nvCxnSpPr>
          <p:cNvPr id="497" name="AutoShape 164"/>
          <p:cNvCxnSpPr>
            <a:cxnSpLocks noChangeShapeType="1"/>
            <a:endCxn id="495" idx="0"/>
          </p:cNvCxnSpPr>
          <p:nvPr/>
        </p:nvCxnSpPr>
        <p:spPr bwMode="gray">
          <a:xfrm rot="5400000">
            <a:off x="3293269" y="4328418"/>
            <a:ext cx="642938" cy="1209675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rgbClr val="8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8" name="AutoShape 165"/>
          <p:cNvCxnSpPr>
            <a:cxnSpLocks noChangeShapeType="1"/>
            <a:endCxn id="494" idx="0"/>
          </p:cNvCxnSpPr>
          <p:nvPr/>
        </p:nvCxnSpPr>
        <p:spPr bwMode="gray">
          <a:xfrm rot="16200000" flipH="1">
            <a:off x="4475956" y="4371281"/>
            <a:ext cx="611188" cy="1123950"/>
          </a:xfrm>
          <a:prstGeom prst="bentConnector3">
            <a:avLst>
              <a:gd name="adj1" fmla="val 49731"/>
            </a:avLst>
          </a:prstGeom>
          <a:noFill/>
          <a:ln w="38100">
            <a:solidFill>
              <a:srgbClr val="8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9" name="AutoShape 166"/>
          <p:cNvCxnSpPr>
            <a:cxnSpLocks noChangeShapeType="1"/>
            <a:endCxn id="496" idx="0"/>
          </p:cNvCxnSpPr>
          <p:nvPr/>
        </p:nvCxnSpPr>
        <p:spPr bwMode="gray">
          <a:xfrm rot="16200000" flipH="1">
            <a:off x="5044281" y="3802956"/>
            <a:ext cx="611188" cy="2260600"/>
          </a:xfrm>
          <a:prstGeom prst="bentConnector3">
            <a:avLst>
              <a:gd name="adj1" fmla="val 49731"/>
            </a:avLst>
          </a:prstGeom>
          <a:noFill/>
          <a:ln w="38100">
            <a:solidFill>
              <a:srgbClr val="8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00" name="AutoShape 132"/>
          <p:cNvSpPr>
            <a:spLocks noChangeArrowheads="1"/>
          </p:cNvSpPr>
          <p:nvPr/>
        </p:nvSpPr>
        <p:spPr bwMode="auto">
          <a:xfrm>
            <a:off x="7727950" y="1642260"/>
            <a:ext cx="650875" cy="251042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/>
          <a:p>
            <a:pPr algn="l" defTabSz="762000" eaLnBrk="0" hangingPunct="0">
              <a:buClrTx/>
              <a:buSzTx/>
              <a:buFontTx/>
              <a:buNone/>
            </a:pPr>
            <a:r>
              <a:rPr lang="ja-JP" altLang="en-US" sz="9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見積依頼</a:t>
            </a:r>
          </a:p>
        </p:txBody>
      </p:sp>
      <p:sp>
        <p:nvSpPr>
          <p:cNvPr id="501" name="AutoShape 133"/>
          <p:cNvSpPr>
            <a:spLocks noChangeArrowheads="1"/>
          </p:cNvSpPr>
          <p:nvPr/>
        </p:nvSpPr>
        <p:spPr bwMode="auto">
          <a:xfrm>
            <a:off x="7726363" y="1874829"/>
            <a:ext cx="650875" cy="251042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/>
          <a:p>
            <a:pPr algn="l" defTabSz="762000" eaLnBrk="0" hangingPunct="0">
              <a:buClrTx/>
              <a:buSzTx/>
              <a:buFontTx/>
              <a:buNone/>
            </a:pPr>
            <a:r>
              <a:rPr lang="ja-JP" altLang="en-US" sz="9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見積回答</a:t>
            </a:r>
          </a:p>
        </p:txBody>
      </p:sp>
      <p:sp>
        <p:nvSpPr>
          <p:cNvPr id="502" name="AutoShape 134"/>
          <p:cNvSpPr>
            <a:spLocks noChangeArrowheads="1"/>
          </p:cNvSpPr>
          <p:nvPr/>
        </p:nvSpPr>
        <p:spPr bwMode="auto">
          <a:xfrm>
            <a:off x="7840663" y="2260591"/>
            <a:ext cx="423862" cy="251042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/>
          <a:p>
            <a:pPr algn="l" defTabSz="762000" eaLnBrk="0" hangingPunct="0">
              <a:buClrTx/>
              <a:buSzTx/>
              <a:buFontTx/>
              <a:buNone/>
            </a:pPr>
            <a:r>
              <a:rPr lang="ja-JP" altLang="en-US" sz="9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発注</a:t>
            </a:r>
          </a:p>
        </p:txBody>
      </p:sp>
      <p:sp>
        <p:nvSpPr>
          <p:cNvPr id="503" name="AutoShape 134"/>
          <p:cNvSpPr>
            <a:spLocks noChangeArrowheads="1"/>
          </p:cNvSpPr>
          <p:nvPr/>
        </p:nvSpPr>
        <p:spPr bwMode="auto">
          <a:xfrm>
            <a:off x="7853363" y="2589998"/>
            <a:ext cx="423862" cy="251042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/>
          <a:p>
            <a:pPr algn="l" defTabSz="762000" eaLnBrk="0" hangingPunct="0">
              <a:buClrTx/>
              <a:buSzTx/>
              <a:buFontTx/>
              <a:buNone/>
            </a:pPr>
            <a:r>
              <a:rPr lang="ja-JP" altLang="en-US" sz="9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出荷</a:t>
            </a:r>
          </a:p>
        </p:txBody>
      </p:sp>
      <p:sp>
        <p:nvSpPr>
          <p:cNvPr id="504" name="AutoShape 134"/>
          <p:cNvSpPr>
            <a:spLocks noChangeArrowheads="1"/>
          </p:cNvSpPr>
          <p:nvPr/>
        </p:nvSpPr>
        <p:spPr bwMode="auto">
          <a:xfrm>
            <a:off x="7854950" y="2974966"/>
            <a:ext cx="423863" cy="251042"/>
          </a:xfrm>
          <a:prstGeom prst="roundRect">
            <a:avLst>
              <a:gd name="adj" fmla="val 1249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0" bIns="46800" anchor="ctr">
            <a:spAutoFit/>
          </a:bodyPr>
          <a:lstStyle/>
          <a:p>
            <a:pPr algn="l" defTabSz="762000" eaLnBrk="0" hangingPunct="0">
              <a:buClrTx/>
              <a:buSzTx/>
              <a:buFontTx/>
              <a:buNone/>
            </a:pPr>
            <a:r>
              <a:rPr lang="ja-JP" altLang="en-US" sz="900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請求</a:t>
            </a:r>
          </a:p>
        </p:txBody>
      </p:sp>
      <p:graphicFrame>
        <p:nvGraphicFramePr>
          <p:cNvPr id="505" name="Object 172"/>
          <p:cNvGraphicFramePr>
            <a:graphicFrameLocks noGrp="1" noChangeAspect="1"/>
          </p:cNvGraphicFramePr>
          <p:nvPr/>
        </p:nvGraphicFramePr>
        <p:xfrm>
          <a:off x="914400" y="884337"/>
          <a:ext cx="550863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Bitmap Image" r:id="rId11" imgW="3809524" imgH="1914286" progId="PBrush">
                  <p:embed/>
                </p:oleObj>
              </mc:Choice>
              <mc:Fallback>
                <p:oleObj name="Bitmap Image" r:id="rId11" imgW="3809524" imgH="1914286" progId="PBrush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884337"/>
                        <a:ext cx="550863" cy="28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2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6" name="Text Box 10"/>
          <p:cNvSpPr txBox="1">
            <a:spLocks noChangeArrowheads="1"/>
          </p:cNvSpPr>
          <p:nvPr/>
        </p:nvSpPr>
        <p:spPr bwMode="auto">
          <a:xfrm>
            <a:off x="179512" y="878285"/>
            <a:ext cx="598487" cy="3541712"/>
          </a:xfrm>
          <a:prstGeom prst="rect">
            <a:avLst/>
          </a:prstGeom>
          <a:solidFill>
            <a:srgbClr val="FFFFFF"/>
          </a:solidFill>
          <a:ln w="25400">
            <a:noFill/>
            <a:miter lim="800000"/>
            <a:headEnd/>
            <a:tailEnd/>
          </a:ln>
        </p:spPr>
        <p:txBody>
          <a:bodyPr lIns="0" tIns="0" rIns="0" bIns="1270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得</a:t>
            </a: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意</a:t>
            </a:r>
            <a:endParaRPr kumimoji="1" lang="en-US" altLang="ja-JP" sz="16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先</a:t>
            </a:r>
            <a:endParaRPr kumimoji="1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58" name="テキスト ボックス 157"/>
          <p:cNvSpPr txBox="1"/>
          <p:nvPr/>
        </p:nvSpPr>
        <p:spPr>
          <a:xfrm>
            <a:off x="6804898" y="63963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昔の</a:t>
            </a:r>
            <a:r>
              <a:rPr kumimoji="1" lang="en-US" altLang="ja-JP" sz="2400" dirty="0" smtClean="0"/>
              <a:t>SAP</a:t>
            </a:r>
            <a:r>
              <a:rPr kumimoji="1" lang="ja-JP" altLang="en-US" sz="2400" dirty="0" smtClean="0"/>
              <a:t>の説明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330591034"/>
      </p:ext>
    </p:extLst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161099" y="44624"/>
            <a:ext cx="17826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SAP</a:t>
            </a:r>
            <a:r>
              <a:rPr lang="ja-JP" altLang="en-US" sz="2400" b="1" i="1" u="sng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altLang="ja-JP" sz="2400" b="1" i="1" u="sng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HANA</a:t>
            </a:r>
            <a:endParaRPr kumimoji="1" lang="ja-JP" altLang="en-US" sz="2400" b="1" i="1" u="sng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スライド番号プレースホルダ 5"/>
          <p:cNvSpPr txBox="1">
            <a:spLocks/>
          </p:cNvSpPr>
          <p:nvPr/>
        </p:nvSpPr>
        <p:spPr>
          <a:xfrm>
            <a:off x="8207375" y="0"/>
            <a:ext cx="936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45F96-F538-425B-996F-64854372792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412776"/>
            <a:ext cx="1333717" cy="2618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6" name="Rounded Rectangle 15"/>
          <p:cNvSpPr/>
          <p:nvPr/>
        </p:nvSpPr>
        <p:spPr bwMode="gray">
          <a:xfrm>
            <a:off x="135420" y="1340768"/>
            <a:ext cx="2770496" cy="1460310"/>
          </a:xfrm>
          <a:prstGeom prst="roundRect">
            <a:avLst>
              <a:gd name="adj" fmla="val 8334"/>
            </a:avLst>
          </a:prstGeom>
          <a:solidFill>
            <a:srgbClr val="F0AB00"/>
          </a:solidFill>
          <a:ln w="10000" cap="flat" cmpd="sng" algn="ctr">
            <a:solidFill>
              <a:srgbClr val="F0AB00"/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TextBox 6"/>
          <p:cNvSpPr txBox="1"/>
          <p:nvPr/>
        </p:nvSpPr>
        <p:spPr>
          <a:xfrm>
            <a:off x="107504" y="1478453"/>
            <a:ext cx="282632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ja-JP" sz="60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3600</a:t>
            </a:r>
            <a:r>
              <a:rPr lang="ja-JP" altLang="en-US" sz="44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倍</a:t>
            </a:r>
            <a:endParaRPr lang="en-US" sz="5400" b="1" kern="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ja-JP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SAP ERP</a:t>
            </a:r>
            <a:r>
              <a:rPr lang="ja-JP" altLang="en-US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を使う製造業での平均クエリ応答</a:t>
            </a:r>
            <a:endParaRPr lang="en-US" sz="1100" b="1" kern="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28" name="Rounded Rectangle 16"/>
          <p:cNvSpPr/>
          <p:nvPr/>
        </p:nvSpPr>
        <p:spPr bwMode="gray">
          <a:xfrm>
            <a:off x="3079037" y="1340768"/>
            <a:ext cx="2770496" cy="1460310"/>
          </a:xfrm>
          <a:prstGeom prst="roundRect">
            <a:avLst>
              <a:gd name="adj" fmla="val 8334"/>
            </a:avLst>
          </a:prstGeom>
          <a:solidFill>
            <a:srgbClr val="F0AB00"/>
          </a:solidFill>
          <a:ln w="10000" cap="flat" cmpd="sng" algn="ctr">
            <a:solidFill>
              <a:srgbClr val="F0AB00"/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TextBox 12"/>
          <p:cNvSpPr txBox="1"/>
          <p:nvPr/>
        </p:nvSpPr>
        <p:spPr>
          <a:xfrm>
            <a:off x="3051121" y="1478453"/>
            <a:ext cx="282632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ja-JP" sz="60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4600</a:t>
            </a:r>
            <a:r>
              <a:rPr lang="ja-JP" altLang="en-US" sz="36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億件</a:t>
            </a:r>
            <a:endParaRPr lang="en-US" sz="6000" b="1" kern="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ja-JP" altLang="en-US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消費財の</a:t>
            </a:r>
            <a:r>
              <a:rPr lang="en-US" altLang="ja-JP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POS</a:t>
            </a:r>
            <a:r>
              <a:rPr lang="ja-JP" altLang="en-US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データ</a:t>
            </a:r>
            <a:endParaRPr lang="en-US" sz="1100" b="1" kern="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0" name="Rounded Rectangle 17"/>
          <p:cNvSpPr/>
          <p:nvPr/>
        </p:nvSpPr>
        <p:spPr bwMode="gray">
          <a:xfrm>
            <a:off x="135420" y="3068960"/>
            <a:ext cx="2770496" cy="1460310"/>
          </a:xfrm>
          <a:prstGeom prst="roundRect">
            <a:avLst>
              <a:gd name="adj" fmla="val 8334"/>
            </a:avLst>
          </a:prstGeom>
          <a:solidFill>
            <a:srgbClr val="F0AB00"/>
          </a:solidFill>
          <a:ln w="10000" cap="flat" cmpd="sng" algn="ctr">
            <a:solidFill>
              <a:srgbClr val="F0AB00"/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07504" y="3206645"/>
            <a:ext cx="282632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ja-JP" sz="6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90%</a:t>
            </a:r>
            <a:r>
              <a:rPr lang="ja-JP" alt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減</a:t>
            </a:r>
            <a:endParaRPr lang="en-US" sz="6000" b="1" kern="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ja-JP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DWH</a:t>
            </a:r>
            <a:r>
              <a:rPr lang="ja-JP" altLang="en-US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の開発・運用の作業</a:t>
            </a:r>
          </a:p>
        </p:txBody>
      </p:sp>
      <p:sp>
        <p:nvSpPr>
          <p:cNvPr id="33" name="Rounded Rectangle 17"/>
          <p:cNvSpPr/>
          <p:nvPr/>
        </p:nvSpPr>
        <p:spPr bwMode="gray">
          <a:xfrm>
            <a:off x="3079182" y="3068960"/>
            <a:ext cx="2770496" cy="1460310"/>
          </a:xfrm>
          <a:prstGeom prst="roundRect">
            <a:avLst>
              <a:gd name="adj" fmla="val 8334"/>
            </a:avLst>
          </a:prstGeom>
          <a:solidFill>
            <a:srgbClr val="F0AB00"/>
          </a:solidFill>
          <a:ln w="10000" cap="flat" cmpd="sng" algn="ctr">
            <a:solidFill>
              <a:srgbClr val="F0AB00"/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3051121" y="3202084"/>
            <a:ext cx="282632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0.04</a:t>
            </a:r>
            <a:r>
              <a:rPr lang="ja-JP" alt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秒</a:t>
            </a:r>
            <a:endParaRPr lang="en-US" sz="6000" b="1" kern="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ja-JP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70</a:t>
            </a:r>
            <a:r>
              <a:rPr lang="ja-JP" altLang="en-US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社の小売業者からの</a:t>
            </a:r>
            <a:r>
              <a:rPr lang="en-US" altLang="ja-JP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50TB</a:t>
            </a:r>
            <a:r>
              <a:rPr lang="ja-JP" altLang="en-US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のデータ</a:t>
            </a:r>
            <a:endParaRPr lang="en-US" sz="1100" b="1" kern="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6" name="Rounded Rectangle 17"/>
          <p:cNvSpPr/>
          <p:nvPr/>
        </p:nvSpPr>
        <p:spPr bwMode="gray">
          <a:xfrm>
            <a:off x="135420" y="4771727"/>
            <a:ext cx="2770496" cy="1460310"/>
          </a:xfrm>
          <a:prstGeom prst="roundRect">
            <a:avLst>
              <a:gd name="adj" fmla="val 8334"/>
            </a:avLst>
          </a:prstGeom>
          <a:solidFill>
            <a:srgbClr val="F0AB00"/>
          </a:solidFill>
          <a:ln w="10000" cap="flat" cmpd="sng" algn="ctr">
            <a:solidFill>
              <a:srgbClr val="F0AB00"/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TextBox 13"/>
          <p:cNvSpPr txBox="1"/>
          <p:nvPr/>
        </p:nvSpPr>
        <p:spPr>
          <a:xfrm>
            <a:off x="107504" y="4909412"/>
            <a:ext cx="282632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6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75%</a:t>
            </a:r>
            <a:r>
              <a:rPr lang="ja-JP" altLang="en-US" sz="4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減</a:t>
            </a:r>
            <a:endParaRPr lang="en-US" sz="6000" b="1" kern="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ja-JP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IMDB</a:t>
            </a:r>
            <a:r>
              <a:rPr lang="ja-JP" altLang="en-US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上でのコーディング量</a:t>
            </a:r>
            <a:endParaRPr lang="en-US" sz="1100" b="1" kern="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38" name="Rounded Rectangle 17"/>
          <p:cNvSpPr/>
          <p:nvPr/>
        </p:nvSpPr>
        <p:spPr bwMode="gray">
          <a:xfrm>
            <a:off x="3079182" y="4771727"/>
            <a:ext cx="2770496" cy="1460310"/>
          </a:xfrm>
          <a:prstGeom prst="roundRect">
            <a:avLst>
              <a:gd name="adj" fmla="val 8334"/>
            </a:avLst>
          </a:prstGeom>
          <a:solidFill>
            <a:srgbClr val="F0AB00"/>
          </a:solidFill>
          <a:ln w="10000" cap="flat" cmpd="sng" algn="ctr">
            <a:solidFill>
              <a:srgbClr val="F0AB00"/>
            </a:solidFill>
            <a:prstDash val="solid"/>
            <a:headEnd/>
            <a:tailEnd/>
          </a:ln>
          <a:effectLst>
            <a:outerShdw blurRad="38100" dist="30000" dir="5400000" rotWithShape="0">
              <a:srgbClr val="000000">
                <a:alpha val="45000"/>
              </a:srgbClr>
            </a:outerShdw>
          </a:effectLst>
        </p:spPr>
        <p:txBody>
          <a:bodyPr lIns="90000" tIns="72000" rIns="90000" bIns="72000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3051121" y="4904851"/>
            <a:ext cx="282632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altLang="ja-JP" sz="60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70</a:t>
            </a:r>
            <a:r>
              <a:rPr lang="ja-JP" altLang="en-US" sz="4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日</a:t>
            </a:r>
            <a:endParaRPr lang="en-US" altLang="ja-JP" sz="60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base">
              <a:spcAft>
                <a:spcPct val="0"/>
              </a:spcAft>
              <a:buClr>
                <a:srgbClr val="F0AB00"/>
              </a:buClr>
              <a:buSzPct val="80000"/>
            </a:pPr>
            <a:r>
              <a:rPr lang="en-US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SAP In-Memory Database</a:t>
            </a:r>
            <a:r>
              <a:rPr lang="ja-JP" altLang="en-US" sz="1100" b="1" kern="0" dirty="0" smtClean="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上の新製品開発</a:t>
            </a:r>
            <a:endParaRPr lang="en-US" sz="1100" b="1" kern="0" dirty="0" smtClean="0">
              <a:solidFill>
                <a:srgbClr val="000000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95536" y="764704"/>
            <a:ext cx="6928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000" b="1" dirty="0" smtClean="0">
                <a:latin typeface="+mn-ea"/>
                <a:ea typeface="+mn-ea"/>
              </a:rPr>
              <a:t>インメモリカラム型データベースによる圧倒的なスピードの実現</a:t>
            </a:r>
            <a:endParaRPr kumimoji="1" lang="ja-JP" altLang="en-US" sz="2000" b="1" dirty="0">
              <a:latin typeface="+mn-ea"/>
              <a:ea typeface="+mn-ea"/>
            </a:endParaRPr>
          </a:p>
        </p:txBody>
      </p:sp>
      <p:grpSp>
        <p:nvGrpSpPr>
          <p:cNvPr id="2" name="グループ化 42"/>
          <p:cNvGrpSpPr/>
          <p:nvPr/>
        </p:nvGrpSpPr>
        <p:grpSpPr>
          <a:xfrm>
            <a:off x="6228184" y="4149080"/>
            <a:ext cx="2644330" cy="2160240"/>
            <a:chOff x="6398072" y="4077072"/>
            <a:chExt cx="2644330" cy="2160240"/>
          </a:xfrm>
        </p:grpSpPr>
        <p:sp>
          <p:nvSpPr>
            <p:cNvPr id="42" name="正方形/長方形 41"/>
            <p:cNvSpPr/>
            <p:nvPr/>
          </p:nvSpPr>
          <p:spPr>
            <a:xfrm>
              <a:off x="6444208" y="4077072"/>
              <a:ext cx="2598194" cy="216024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40"/>
            <p:cNvGrpSpPr/>
            <p:nvPr/>
          </p:nvGrpSpPr>
          <p:grpSpPr>
            <a:xfrm>
              <a:off x="6398072" y="4077072"/>
              <a:ext cx="2638424" cy="2160240"/>
              <a:chOff x="5939784" y="3891649"/>
              <a:chExt cx="3258777" cy="2757844"/>
            </a:xfrm>
          </p:grpSpPr>
          <p:pic>
            <p:nvPicPr>
              <p:cNvPr id="18" name="Picture 2" descr="\\psf\Home\Graphic Tank\Business Need Box-01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gray">
              <a:xfrm>
                <a:off x="5939784" y="3891649"/>
                <a:ext cx="3168720" cy="2757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TextBox 60"/>
              <p:cNvSpPr txBox="1"/>
              <p:nvPr/>
            </p:nvSpPr>
            <p:spPr bwMode="gray">
              <a:xfrm rot="1794391">
                <a:off x="7370713" y="4467653"/>
                <a:ext cx="1827848" cy="294689"/>
              </a:xfrm>
              <a:prstGeom prst="rect">
                <a:avLst/>
              </a:prstGeom>
              <a:noFill/>
              <a:scene3d>
                <a:camera prst="orthographicFront">
                  <a:rot lat="844573" lon="1238816" rev="314161"/>
                </a:camera>
                <a:lightRig rig="threePt" dir="t"/>
              </a:scene3d>
            </p:spPr>
            <p:txBody>
              <a:bodyPr wrap="none" rtlCol="0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0AB00"/>
                  </a:buClr>
                  <a:buSzPct val="80000"/>
                </a:pPr>
                <a:r>
                  <a:rPr lang="de-DE" sz="900" b="1" kern="0" cap="all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SAP HANA ANALYTICS</a:t>
                </a:r>
              </a:p>
            </p:txBody>
          </p:sp>
          <p:sp>
            <p:nvSpPr>
              <p:cNvPr id="20" name="TextBox 61"/>
              <p:cNvSpPr txBox="1"/>
              <p:nvPr/>
            </p:nvSpPr>
            <p:spPr bwMode="gray">
              <a:xfrm>
                <a:off x="6065757" y="5449988"/>
                <a:ext cx="1991708" cy="903714"/>
              </a:xfrm>
              <a:prstGeom prst="rect">
                <a:avLst/>
              </a:prstGeom>
              <a:noFill/>
              <a:scene3d>
                <a:camera prst="orthographicFront">
                  <a:rot lat="1797677" lon="2932218" rev="0"/>
                </a:camera>
                <a:lightRig rig="threePt" dir="t"/>
              </a:scene3d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0AB00"/>
                  </a:buClr>
                  <a:buSzPct val="80000"/>
                </a:pPr>
                <a:r>
                  <a:rPr lang="de-DE" sz="2000" b="1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Business Need</a:t>
                </a:r>
              </a:p>
            </p:txBody>
          </p:sp>
          <p:sp>
            <p:nvSpPr>
              <p:cNvPr id="21" name="TextBox 63"/>
              <p:cNvSpPr txBox="1"/>
              <p:nvPr/>
            </p:nvSpPr>
            <p:spPr bwMode="gray">
              <a:xfrm>
                <a:off x="6663122" y="5001783"/>
                <a:ext cx="600690" cy="223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F0AB00"/>
                  </a:buClr>
                  <a:buSzPct val="80000"/>
                </a:pPr>
                <a:r>
                  <a:rPr lang="de-DE" sz="1000" b="1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BI Suite</a:t>
                </a:r>
              </a:p>
            </p:txBody>
          </p:sp>
          <p:sp>
            <p:nvSpPr>
              <p:cNvPr id="22" name="TextBox 64"/>
              <p:cNvSpPr txBox="1"/>
              <p:nvPr/>
            </p:nvSpPr>
            <p:spPr bwMode="gray">
              <a:xfrm>
                <a:off x="7133466" y="4657775"/>
                <a:ext cx="972529" cy="294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ct val="50000"/>
                  </a:spcBef>
                  <a:buClr>
                    <a:srgbClr val="F0AB00"/>
                  </a:buClr>
                  <a:buSzPct val="80000"/>
                </a:pPr>
                <a:r>
                  <a:rPr lang="de-DE" sz="900" b="1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SAP HANA</a:t>
                </a:r>
              </a:p>
            </p:txBody>
          </p:sp>
          <p:sp>
            <p:nvSpPr>
              <p:cNvPr id="23" name="TextBox 65"/>
              <p:cNvSpPr txBox="1"/>
              <p:nvPr/>
            </p:nvSpPr>
            <p:spPr bwMode="gray">
              <a:xfrm>
                <a:off x="7131898" y="5250334"/>
                <a:ext cx="1026250" cy="471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0AB00"/>
                  </a:buClr>
                  <a:buSzPct val="80000"/>
                </a:pPr>
                <a:r>
                  <a:rPr lang="de-DE" sz="900" b="1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Predictive Analytics</a:t>
                </a:r>
              </a:p>
            </p:txBody>
          </p:sp>
          <p:sp>
            <p:nvSpPr>
              <p:cNvPr id="24" name="TextBox 66"/>
              <p:cNvSpPr txBox="1"/>
              <p:nvPr/>
            </p:nvSpPr>
            <p:spPr bwMode="gray">
              <a:xfrm>
                <a:off x="7707699" y="4934948"/>
                <a:ext cx="880329" cy="471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Bef>
                    <a:spcPct val="50000"/>
                  </a:spcBef>
                  <a:buClr>
                    <a:srgbClr val="F0AB00"/>
                  </a:buClr>
                  <a:buSzPct val="80000"/>
                </a:pPr>
                <a:r>
                  <a:rPr lang="de-DE" sz="900" b="1" kern="0" dirty="0">
                    <a:solidFill>
                      <a:srgbClr val="000000"/>
                    </a:solidFill>
                    <a:ea typeface="Arial Unicode MS" pitchFamily="34" charset="-128"/>
                    <a:cs typeface="Arial Unicode MS" pitchFamily="34" charset="-128"/>
                  </a:rPr>
                  <a:t>Industry Add-ON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30591034"/>
      </p:ext>
    </p:extLst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テキスト ボックス 34"/>
          <p:cNvSpPr txBox="1"/>
          <p:nvPr/>
        </p:nvSpPr>
        <p:spPr>
          <a:xfrm>
            <a:off x="161099" y="44624"/>
            <a:ext cx="4911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b="1" i="1" u="sng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Global Launch of SAP S/4HANA </a:t>
            </a:r>
            <a:endParaRPr kumimoji="1" lang="ja-JP" altLang="en-US" sz="2400" b="1" i="1" u="sng" dirty="0">
              <a:solidFill>
                <a:srgbClr val="0070C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2" name="スライド番号プレースホルダ 5"/>
          <p:cNvSpPr txBox="1">
            <a:spLocks/>
          </p:cNvSpPr>
          <p:nvPr/>
        </p:nvSpPr>
        <p:spPr>
          <a:xfrm>
            <a:off x="8207375" y="0"/>
            <a:ext cx="9366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45F96-F538-425B-996F-64854372792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" y="878458"/>
            <a:ext cx="8058150" cy="262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3717032"/>
            <a:ext cx="2743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4879" y="4791422"/>
            <a:ext cx="48387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5784676"/>
            <a:ext cx="31813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0591034"/>
      </p:ext>
    </p:extLst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gray">
          <a:xfrm>
            <a:off x="240090" y="93772"/>
            <a:ext cx="7284238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en-US" altLang="ja-JP" sz="2400" b="1" i="1" u="sng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SAP S4/HANA</a:t>
            </a:r>
            <a:r>
              <a:rPr kumimoji="0" lang="ja-JP" altLang="en-US" sz="2400" b="1" i="1" u="sng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　</a:t>
            </a:r>
          </a:p>
        </p:txBody>
      </p:sp>
      <p:sp>
        <p:nvSpPr>
          <p:cNvPr id="3" name="スライド番号プレースホルダ 5"/>
          <p:cNvSpPr txBox="1">
            <a:spLocks/>
          </p:cNvSpPr>
          <p:nvPr/>
        </p:nvSpPr>
        <p:spPr>
          <a:xfrm>
            <a:off x="8494713" y="6350"/>
            <a:ext cx="649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396E81-DDAB-4F26-8A29-9C12CF1F6FD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53" y="836712"/>
            <a:ext cx="884713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6497122" y="6396335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現在の</a:t>
            </a:r>
            <a:r>
              <a:rPr kumimoji="1" lang="en-US" altLang="ja-JP" sz="2400" dirty="0" smtClean="0"/>
              <a:t>SAP</a:t>
            </a:r>
            <a:r>
              <a:rPr kumimoji="1" lang="ja-JP" altLang="en-US" sz="2400" dirty="0" smtClean="0"/>
              <a:t>の説明</a:t>
            </a:r>
            <a:endParaRPr kumimoji="1" lang="ja-JP" altLang="en-US" sz="2400" dirty="0"/>
          </a:p>
        </p:txBody>
      </p:sp>
    </p:spTree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 txBox="1">
            <a:spLocks/>
          </p:cNvSpPr>
          <p:nvPr/>
        </p:nvSpPr>
        <p:spPr bwMode="gray">
          <a:xfrm>
            <a:off x="240090" y="93772"/>
            <a:ext cx="7284238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en-US" altLang="ja-JP" sz="2400" b="1" i="1" u="sng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SAP S4/HANA</a:t>
            </a:r>
            <a:r>
              <a:rPr kumimoji="0" lang="ja-JP" altLang="en-US" sz="2400" b="1" i="1" u="sng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から見たビジネス　</a:t>
            </a:r>
          </a:p>
        </p:txBody>
      </p:sp>
      <p:sp>
        <p:nvSpPr>
          <p:cNvPr id="3" name="スライド番号プレースホルダ 5"/>
          <p:cNvSpPr txBox="1">
            <a:spLocks/>
          </p:cNvSpPr>
          <p:nvPr/>
        </p:nvSpPr>
        <p:spPr>
          <a:xfrm>
            <a:off x="8494713" y="6350"/>
            <a:ext cx="6492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396E81-DDAB-4F26-8A29-9C12CF1F6FD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926" y="1916832"/>
            <a:ext cx="9006718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線吹き出し 2 (枠付き) 5"/>
          <p:cNvSpPr/>
          <p:nvPr/>
        </p:nvSpPr>
        <p:spPr>
          <a:xfrm>
            <a:off x="6084168" y="620688"/>
            <a:ext cx="2736304" cy="1008112"/>
          </a:xfrm>
          <a:prstGeom prst="borderCallout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400" dirty="0" smtClean="0">
                <a:latin typeface="ＭＳ Ｐゴシック" pitchFamily="50" charset="-128"/>
                <a:ea typeface="ＭＳ Ｐゴシック" pitchFamily="50" charset="-128"/>
              </a:rPr>
              <a:t>BPM</a:t>
            </a:r>
          </a:p>
          <a:p>
            <a:pPr algn="ctr"/>
            <a:r>
              <a:rPr kumimoji="1" lang="ja-JP" altLang="en-US" b="1" dirty="0" smtClean="0">
                <a:latin typeface="ＭＳ Ｐゴシック" pitchFamily="50" charset="-128"/>
                <a:ea typeface="ＭＳ Ｐゴシック" pitchFamily="50" charset="-128"/>
              </a:rPr>
              <a:t>ｽﾏｰﾄ、ｼﾝﾌﾟﾙ、ﾜｰｸｽﾀｲﾙ</a:t>
            </a:r>
            <a:endParaRPr kumimoji="1" lang="ja-JP" altLang="en-US" b="1" dirty="0">
              <a:latin typeface="ＭＳ Ｐゴシック" pitchFamily="50" charset="-128"/>
              <a:ea typeface="ＭＳ Ｐゴシック" pitchFamily="50" charset="-128"/>
            </a:endParaRPr>
          </a:p>
        </p:txBody>
      </p:sp>
      <p:sp>
        <p:nvSpPr>
          <p:cNvPr id="7" name="線吹き出し 2 (枠付き) 6"/>
          <p:cNvSpPr/>
          <p:nvPr/>
        </p:nvSpPr>
        <p:spPr>
          <a:xfrm>
            <a:off x="755576" y="5445224"/>
            <a:ext cx="2736304" cy="1008112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09726"/>
              <a:gd name="adj6" fmla="val 326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dirty="0" smtClean="0"/>
              <a:t>SAP </a:t>
            </a:r>
          </a:p>
          <a:p>
            <a:pPr algn="ctr"/>
            <a:r>
              <a:rPr kumimoji="1" lang="en-US" altLang="ja-JP" sz="2200" dirty="0" smtClean="0"/>
              <a:t>Business </a:t>
            </a:r>
            <a:r>
              <a:rPr kumimoji="1" lang="en-US" altLang="ja-JP" sz="2200" dirty="0" err="1" smtClean="0"/>
              <a:t>ByDesign</a:t>
            </a:r>
            <a:endParaRPr kumimoji="1" lang="ja-JP" altLang="en-US" sz="2200" dirty="0"/>
          </a:p>
        </p:txBody>
      </p:sp>
    </p:spTree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251520" y="446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/>
            <a:r>
              <a:rPr lang="en-US" altLang="ja-JP" sz="2400" b="1" i="1" u="sng" dirty="0" smtClean="0">
                <a:solidFill>
                  <a:srgbClr val="0070C0"/>
                </a:solidFill>
                <a:cs typeface="Arial" charset="0"/>
              </a:rPr>
              <a:t>SAP Business By Design</a:t>
            </a:r>
            <a:endParaRPr kumimoji="1" lang="en-US" altLang="ja-JP" sz="2400" b="1" i="1" u="sng" dirty="0" smtClean="0">
              <a:solidFill>
                <a:srgbClr val="0070C0"/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4294967295"/>
          </p:nvPr>
        </p:nvSpPr>
        <p:spPr>
          <a:xfrm>
            <a:off x="8460432" y="44450"/>
            <a:ext cx="64864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r">
              <a:defRPr/>
            </a:pPr>
            <a:fld id="{C4396E81-DDAB-4F26-8A29-9C12CF1F6FDF}" type="slidenum">
              <a:rPr lang="ja-JP" altLang="en-US" sz="2800">
                <a:solidFill>
                  <a:schemeClr val="bg1">
                    <a:lumMod val="50000"/>
                  </a:schemeClr>
                </a:solidFill>
              </a:rPr>
              <a:pPr algn="r">
                <a:defRPr/>
              </a:pPr>
              <a:t>8</a:t>
            </a:fld>
            <a:endParaRPr lang="ja-JP" alt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51" y="4674216"/>
            <a:ext cx="689000" cy="39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98647" y="569760"/>
            <a:ext cx="6640512" cy="4060825"/>
            <a:chOff x="1847" y="-117"/>
            <a:chExt cx="10457" cy="6395"/>
          </a:xfrm>
        </p:grpSpPr>
        <p:grpSp>
          <p:nvGrpSpPr>
            <p:cNvPr id="3" name="Group 55"/>
            <p:cNvGrpSpPr>
              <a:grpSpLocks/>
            </p:cNvGrpSpPr>
            <p:nvPr/>
          </p:nvGrpSpPr>
          <p:grpSpPr bwMode="auto">
            <a:xfrm>
              <a:off x="2573" y="876"/>
              <a:ext cx="8482" cy="4647"/>
              <a:chOff x="2573" y="876"/>
              <a:chExt cx="8482" cy="4647"/>
            </a:xfrm>
          </p:grpSpPr>
          <p:sp>
            <p:nvSpPr>
              <p:cNvPr id="68" name="Freeform 56"/>
              <p:cNvSpPr>
                <a:spLocks/>
              </p:cNvSpPr>
              <p:nvPr/>
            </p:nvSpPr>
            <p:spPr bwMode="auto">
              <a:xfrm>
                <a:off x="2573" y="876"/>
                <a:ext cx="8482" cy="4647"/>
              </a:xfrm>
              <a:custGeom>
                <a:avLst/>
                <a:gdLst>
                  <a:gd name="T0" fmla="+- 0 2573 2573"/>
                  <a:gd name="T1" fmla="*/ T0 w 8482"/>
                  <a:gd name="T2" fmla="+- 0 5523 876"/>
                  <a:gd name="T3" fmla="*/ 5523 h 4647"/>
                  <a:gd name="T4" fmla="+- 0 11054 2573"/>
                  <a:gd name="T5" fmla="*/ T4 w 8482"/>
                  <a:gd name="T6" fmla="+- 0 5523 876"/>
                  <a:gd name="T7" fmla="*/ 5523 h 4647"/>
                  <a:gd name="T8" fmla="+- 0 11054 2573"/>
                  <a:gd name="T9" fmla="*/ T8 w 8482"/>
                  <a:gd name="T10" fmla="+- 0 876 876"/>
                  <a:gd name="T11" fmla="*/ 876 h 4647"/>
                  <a:gd name="T12" fmla="+- 0 2573 2573"/>
                  <a:gd name="T13" fmla="*/ T12 w 8482"/>
                  <a:gd name="T14" fmla="+- 0 876 876"/>
                  <a:gd name="T15" fmla="*/ 876 h 4647"/>
                  <a:gd name="T16" fmla="+- 0 2573 2573"/>
                  <a:gd name="T17" fmla="*/ T16 w 8482"/>
                  <a:gd name="T18" fmla="+- 0 5523 876"/>
                  <a:gd name="T19" fmla="*/ 5523 h 46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482" h="4647">
                    <a:moveTo>
                      <a:pt x="0" y="4647"/>
                    </a:moveTo>
                    <a:lnTo>
                      <a:pt x="8481" y="4647"/>
                    </a:lnTo>
                    <a:lnTo>
                      <a:pt x="8481" y="0"/>
                    </a:lnTo>
                    <a:lnTo>
                      <a:pt x="0" y="0"/>
                    </a:lnTo>
                    <a:lnTo>
                      <a:pt x="0" y="4647"/>
                    </a:lnTo>
                    <a:close/>
                  </a:path>
                </a:pathLst>
              </a:custGeom>
              <a:solidFill>
                <a:srgbClr val="EFAA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2832" y="1337"/>
              <a:ext cx="8482" cy="4647"/>
              <a:chOff x="2832" y="1337"/>
              <a:chExt cx="8482" cy="4647"/>
            </a:xfrm>
          </p:grpSpPr>
          <p:sp>
            <p:nvSpPr>
              <p:cNvPr id="67" name="Freeform 54"/>
              <p:cNvSpPr>
                <a:spLocks/>
              </p:cNvSpPr>
              <p:nvPr/>
            </p:nvSpPr>
            <p:spPr bwMode="auto">
              <a:xfrm>
                <a:off x="2832" y="1337"/>
                <a:ext cx="8482" cy="4647"/>
              </a:xfrm>
              <a:custGeom>
                <a:avLst/>
                <a:gdLst>
                  <a:gd name="T0" fmla="+- 0 2832 2832"/>
                  <a:gd name="T1" fmla="*/ T0 w 8482"/>
                  <a:gd name="T2" fmla="+- 0 5983 1337"/>
                  <a:gd name="T3" fmla="*/ 5983 h 4647"/>
                  <a:gd name="T4" fmla="+- 0 11314 2832"/>
                  <a:gd name="T5" fmla="*/ T4 w 8482"/>
                  <a:gd name="T6" fmla="+- 0 5983 1337"/>
                  <a:gd name="T7" fmla="*/ 5983 h 4647"/>
                  <a:gd name="T8" fmla="+- 0 11314 2832"/>
                  <a:gd name="T9" fmla="*/ T8 w 8482"/>
                  <a:gd name="T10" fmla="+- 0 1337 1337"/>
                  <a:gd name="T11" fmla="*/ 1337 h 4647"/>
                  <a:gd name="T12" fmla="+- 0 2832 2832"/>
                  <a:gd name="T13" fmla="*/ T12 w 8482"/>
                  <a:gd name="T14" fmla="+- 0 1337 1337"/>
                  <a:gd name="T15" fmla="*/ 1337 h 4647"/>
                  <a:gd name="T16" fmla="+- 0 2832 2832"/>
                  <a:gd name="T17" fmla="*/ T16 w 8482"/>
                  <a:gd name="T18" fmla="+- 0 5983 1337"/>
                  <a:gd name="T19" fmla="*/ 5983 h 46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8482" h="4647">
                    <a:moveTo>
                      <a:pt x="0" y="4646"/>
                    </a:moveTo>
                    <a:lnTo>
                      <a:pt x="8482" y="4646"/>
                    </a:lnTo>
                    <a:lnTo>
                      <a:pt x="8482" y="0"/>
                    </a:lnTo>
                    <a:lnTo>
                      <a:pt x="0" y="0"/>
                    </a:lnTo>
                    <a:lnTo>
                      <a:pt x="0" y="4646"/>
                    </a:ln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6" name="Group 50"/>
            <p:cNvGrpSpPr>
              <a:grpSpLocks/>
            </p:cNvGrpSpPr>
            <p:nvPr/>
          </p:nvGrpSpPr>
          <p:grpSpPr bwMode="auto">
            <a:xfrm>
              <a:off x="5794" y="4918"/>
              <a:ext cx="2549" cy="908"/>
              <a:chOff x="5794" y="4918"/>
              <a:chExt cx="2549" cy="908"/>
            </a:xfrm>
          </p:grpSpPr>
          <p:sp>
            <p:nvSpPr>
              <p:cNvPr id="65" name="Freeform 52"/>
              <p:cNvSpPr>
                <a:spLocks/>
              </p:cNvSpPr>
              <p:nvPr/>
            </p:nvSpPr>
            <p:spPr bwMode="auto">
              <a:xfrm>
                <a:off x="5794" y="4918"/>
                <a:ext cx="2549" cy="908"/>
              </a:xfrm>
              <a:custGeom>
                <a:avLst/>
                <a:gdLst>
                  <a:gd name="T0" fmla="+- 0 5794 5794"/>
                  <a:gd name="T1" fmla="*/ T0 w 2549"/>
                  <a:gd name="T2" fmla="+- 0 5825 4918"/>
                  <a:gd name="T3" fmla="*/ 5825 h 908"/>
                  <a:gd name="T4" fmla="+- 0 8342 5794"/>
                  <a:gd name="T5" fmla="*/ T4 w 2549"/>
                  <a:gd name="T6" fmla="+- 0 5825 4918"/>
                  <a:gd name="T7" fmla="*/ 5825 h 908"/>
                  <a:gd name="T8" fmla="+- 0 8342 5794"/>
                  <a:gd name="T9" fmla="*/ T8 w 2549"/>
                  <a:gd name="T10" fmla="+- 0 4918 4918"/>
                  <a:gd name="T11" fmla="*/ 4918 h 908"/>
                  <a:gd name="T12" fmla="+- 0 5794 5794"/>
                  <a:gd name="T13" fmla="*/ T12 w 2549"/>
                  <a:gd name="T14" fmla="+- 0 4918 4918"/>
                  <a:gd name="T15" fmla="*/ 4918 h 908"/>
                  <a:gd name="T16" fmla="+- 0 5794 5794"/>
                  <a:gd name="T17" fmla="*/ T16 w 2549"/>
                  <a:gd name="T18" fmla="+- 0 5825 4918"/>
                  <a:gd name="T19" fmla="*/ 5825 h 9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49" h="908">
                    <a:moveTo>
                      <a:pt x="0" y="907"/>
                    </a:moveTo>
                    <a:lnTo>
                      <a:pt x="2548" y="907"/>
                    </a:lnTo>
                    <a:lnTo>
                      <a:pt x="2548" y="0"/>
                    </a:lnTo>
                    <a:lnTo>
                      <a:pt x="0" y="0"/>
                    </a:lnTo>
                    <a:lnTo>
                      <a:pt x="0" y="9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66" name="Picture 5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57" y="4995"/>
                <a:ext cx="1099" cy="74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>
              <a:off x="5794" y="3900"/>
              <a:ext cx="2549" cy="908"/>
              <a:chOff x="5794" y="3900"/>
              <a:chExt cx="2549" cy="908"/>
            </a:xfrm>
          </p:grpSpPr>
          <p:sp>
            <p:nvSpPr>
              <p:cNvPr id="63" name="Freeform 49"/>
              <p:cNvSpPr>
                <a:spLocks/>
              </p:cNvSpPr>
              <p:nvPr/>
            </p:nvSpPr>
            <p:spPr bwMode="auto">
              <a:xfrm>
                <a:off x="5794" y="3900"/>
                <a:ext cx="2549" cy="908"/>
              </a:xfrm>
              <a:custGeom>
                <a:avLst/>
                <a:gdLst>
                  <a:gd name="T0" fmla="+- 0 5794 5794"/>
                  <a:gd name="T1" fmla="*/ T0 w 2549"/>
                  <a:gd name="T2" fmla="+- 0 4807 3900"/>
                  <a:gd name="T3" fmla="*/ 4807 h 908"/>
                  <a:gd name="T4" fmla="+- 0 8342 5794"/>
                  <a:gd name="T5" fmla="*/ T4 w 2549"/>
                  <a:gd name="T6" fmla="+- 0 4807 3900"/>
                  <a:gd name="T7" fmla="*/ 4807 h 908"/>
                  <a:gd name="T8" fmla="+- 0 8342 5794"/>
                  <a:gd name="T9" fmla="*/ T8 w 2549"/>
                  <a:gd name="T10" fmla="+- 0 3900 3900"/>
                  <a:gd name="T11" fmla="*/ 3900 h 908"/>
                  <a:gd name="T12" fmla="+- 0 5794 5794"/>
                  <a:gd name="T13" fmla="*/ T12 w 2549"/>
                  <a:gd name="T14" fmla="+- 0 3900 3900"/>
                  <a:gd name="T15" fmla="*/ 3900 h 908"/>
                  <a:gd name="T16" fmla="+- 0 5794 5794"/>
                  <a:gd name="T17" fmla="*/ T16 w 2549"/>
                  <a:gd name="T18" fmla="+- 0 4807 3900"/>
                  <a:gd name="T19" fmla="*/ 4807 h 9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49" h="908">
                    <a:moveTo>
                      <a:pt x="0" y="907"/>
                    </a:moveTo>
                    <a:lnTo>
                      <a:pt x="2548" y="907"/>
                    </a:lnTo>
                    <a:lnTo>
                      <a:pt x="2548" y="0"/>
                    </a:lnTo>
                    <a:lnTo>
                      <a:pt x="0" y="0"/>
                    </a:lnTo>
                    <a:lnTo>
                      <a:pt x="0" y="9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64" name="Picture 48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1" y="3967"/>
                <a:ext cx="792" cy="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9" name="Group 44"/>
            <p:cNvGrpSpPr>
              <a:grpSpLocks/>
            </p:cNvGrpSpPr>
            <p:nvPr/>
          </p:nvGrpSpPr>
          <p:grpSpPr bwMode="auto">
            <a:xfrm>
              <a:off x="5794" y="2887"/>
              <a:ext cx="2549" cy="908"/>
              <a:chOff x="5794" y="2887"/>
              <a:chExt cx="2549" cy="908"/>
            </a:xfrm>
          </p:grpSpPr>
          <p:sp>
            <p:nvSpPr>
              <p:cNvPr id="61" name="Freeform 46"/>
              <p:cNvSpPr>
                <a:spLocks/>
              </p:cNvSpPr>
              <p:nvPr/>
            </p:nvSpPr>
            <p:spPr bwMode="auto">
              <a:xfrm>
                <a:off x="5794" y="2887"/>
                <a:ext cx="2549" cy="908"/>
              </a:xfrm>
              <a:custGeom>
                <a:avLst/>
                <a:gdLst>
                  <a:gd name="T0" fmla="+- 0 5794 5794"/>
                  <a:gd name="T1" fmla="*/ T0 w 2549"/>
                  <a:gd name="T2" fmla="+- 0 3795 2887"/>
                  <a:gd name="T3" fmla="*/ 3795 h 908"/>
                  <a:gd name="T4" fmla="+- 0 8342 5794"/>
                  <a:gd name="T5" fmla="*/ T4 w 2549"/>
                  <a:gd name="T6" fmla="+- 0 3795 2887"/>
                  <a:gd name="T7" fmla="*/ 3795 h 908"/>
                  <a:gd name="T8" fmla="+- 0 8342 5794"/>
                  <a:gd name="T9" fmla="*/ T8 w 2549"/>
                  <a:gd name="T10" fmla="+- 0 2887 2887"/>
                  <a:gd name="T11" fmla="*/ 2887 h 908"/>
                  <a:gd name="T12" fmla="+- 0 5794 5794"/>
                  <a:gd name="T13" fmla="*/ T12 w 2549"/>
                  <a:gd name="T14" fmla="+- 0 2887 2887"/>
                  <a:gd name="T15" fmla="*/ 2887 h 908"/>
                  <a:gd name="T16" fmla="+- 0 5794 5794"/>
                  <a:gd name="T17" fmla="*/ T16 w 2549"/>
                  <a:gd name="T18" fmla="+- 0 3795 2887"/>
                  <a:gd name="T19" fmla="*/ 3795 h 9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49" h="908">
                    <a:moveTo>
                      <a:pt x="0" y="908"/>
                    </a:moveTo>
                    <a:lnTo>
                      <a:pt x="2548" y="908"/>
                    </a:lnTo>
                    <a:lnTo>
                      <a:pt x="2548" y="0"/>
                    </a:lnTo>
                    <a:lnTo>
                      <a:pt x="0" y="0"/>
                    </a:lnTo>
                    <a:lnTo>
                      <a:pt x="0" y="9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62" name="Picture 4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35" y="2931"/>
                <a:ext cx="749" cy="7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0" name="Group 41"/>
            <p:cNvGrpSpPr>
              <a:grpSpLocks/>
            </p:cNvGrpSpPr>
            <p:nvPr/>
          </p:nvGrpSpPr>
          <p:grpSpPr bwMode="auto">
            <a:xfrm>
              <a:off x="5794" y="1870"/>
              <a:ext cx="2549" cy="908"/>
              <a:chOff x="5794" y="1870"/>
              <a:chExt cx="2549" cy="908"/>
            </a:xfrm>
          </p:grpSpPr>
          <p:sp>
            <p:nvSpPr>
              <p:cNvPr id="59" name="Freeform 43"/>
              <p:cNvSpPr>
                <a:spLocks/>
              </p:cNvSpPr>
              <p:nvPr/>
            </p:nvSpPr>
            <p:spPr bwMode="auto">
              <a:xfrm>
                <a:off x="5794" y="1870"/>
                <a:ext cx="2549" cy="908"/>
              </a:xfrm>
              <a:custGeom>
                <a:avLst/>
                <a:gdLst>
                  <a:gd name="T0" fmla="+- 0 5794 5794"/>
                  <a:gd name="T1" fmla="*/ T0 w 2549"/>
                  <a:gd name="T2" fmla="+- 0 2777 1870"/>
                  <a:gd name="T3" fmla="*/ 2777 h 908"/>
                  <a:gd name="T4" fmla="+- 0 8342 5794"/>
                  <a:gd name="T5" fmla="*/ T4 w 2549"/>
                  <a:gd name="T6" fmla="+- 0 2777 1870"/>
                  <a:gd name="T7" fmla="*/ 2777 h 908"/>
                  <a:gd name="T8" fmla="+- 0 8342 5794"/>
                  <a:gd name="T9" fmla="*/ T8 w 2549"/>
                  <a:gd name="T10" fmla="+- 0 1870 1870"/>
                  <a:gd name="T11" fmla="*/ 1870 h 908"/>
                  <a:gd name="T12" fmla="+- 0 5794 5794"/>
                  <a:gd name="T13" fmla="*/ T12 w 2549"/>
                  <a:gd name="T14" fmla="+- 0 1870 1870"/>
                  <a:gd name="T15" fmla="*/ 1870 h 908"/>
                  <a:gd name="T16" fmla="+- 0 5794 5794"/>
                  <a:gd name="T17" fmla="*/ T16 w 2549"/>
                  <a:gd name="T18" fmla="+- 0 2777 1870"/>
                  <a:gd name="T19" fmla="*/ 2777 h 9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49" h="908">
                    <a:moveTo>
                      <a:pt x="0" y="907"/>
                    </a:moveTo>
                    <a:lnTo>
                      <a:pt x="2548" y="907"/>
                    </a:lnTo>
                    <a:lnTo>
                      <a:pt x="2548" y="0"/>
                    </a:lnTo>
                    <a:lnTo>
                      <a:pt x="0" y="0"/>
                    </a:lnTo>
                    <a:lnTo>
                      <a:pt x="0" y="9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60" name="Picture 4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36" y="1889"/>
                <a:ext cx="542" cy="8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1" name="Group 38"/>
            <p:cNvGrpSpPr>
              <a:grpSpLocks/>
            </p:cNvGrpSpPr>
            <p:nvPr/>
          </p:nvGrpSpPr>
          <p:grpSpPr bwMode="auto">
            <a:xfrm>
              <a:off x="3101" y="3900"/>
              <a:ext cx="2554" cy="908"/>
              <a:chOff x="3101" y="3900"/>
              <a:chExt cx="2554" cy="908"/>
            </a:xfrm>
          </p:grpSpPr>
          <p:sp>
            <p:nvSpPr>
              <p:cNvPr id="57" name="Freeform 40"/>
              <p:cNvSpPr>
                <a:spLocks/>
              </p:cNvSpPr>
              <p:nvPr/>
            </p:nvSpPr>
            <p:spPr bwMode="auto">
              <a:xfrm>
                <a:off x="3101" y="3900"/>
                <a:ext cx="2554" cy="908"/>
              </a:xfrm>
              <a:custGeom>
                <a:avLst/>
                <a:gdLst>
                  <a:gd name="T0" fmla="+- 0 3101 3101"/>
                  <a:gd name="T1" fmla="*/ T0 w 2554"/>
                  <a:gd name="T2" fmla="+- 0 4807 3900"/>
                  <a:gd name="T3" fmla="*/ 4807 h 908"/>
                  <a:gd name="T4" fmla="+- 0 5654 3101"/>
                  <a:gd name="T5" fmla="*/ T4 w 2554"/>
                  <a:gd name="T6" fmla="+- 0 4807 3900"/>
                  <a:gd name="T7" fmla="*/ 4807 h 908"/>
                  <a:gd name="T8" fmla="+- 0 5654 3101"/>
                  <a:gd name="T9" fmla="*/ T8 w 2554"/>
                  <a:gd name="T10" fmla="+- 0 3900 3900"/>
                  <a:gd name="T11" fmla="*/ 3900 h 908"/>
                  <a:gd name="T12" fmla="+- 0 3101 3101"/>
                  <a:gd name="T13" fmla="*/ T12 w 2554"/>
                  <a:gd name="T14" fmla="+- 0 3900 3900"/>
                  <a:gd name="T15" fmla="*/ 3900 h 908"/>
                  <a:gd name="T16" fmla="+- 0 3101 3101"/>
                  <a:gd name="T17" fmla="*/ T16 w 2554"/>
                  <a:gd name="T18" fmla="+- 0 4807 3900"/>
                  <a:gd name="T19" fmla="*/ 4807 h 9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54" h="908">
                    <a:moveTo>
                      <a:pt x="0" y="907"/>
                    </a:moveTo>
                    <a:lnTo>
                      <a:pt x="2553" y="907"/>
                    </a:lnTo>
                    <a:lnTo>
                      <a:pt x="2553" y="0"/>
                    </a:lnTo>
                    <a:lnTo>
                      <a:pt x="0" y="0"/>
                    </a:lnTo>
                    <a:lnTo>
                      <a:pt x="0" y="9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58" name="Picture 3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48" y="3924"/>
                <a:ext cx="677" cy="8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" name="Group 35"/>
            <p:cNvGrpSpPr>
              <a:grpSpLocks/>
            </p:cNvGrpSpPr>
            <p:nvPr/>
          </p:nvGrpSpPr>
          <p:grpSpPr bwMode="auto">
            <a:xfrm>
              <a:off x="3101" y="2887"/>
              <a:ext cx="2554" cy="908"/>
              <a:chOff x="3101" y="2887"/>
              <a:chExt cx="2554" cy="908"/>
            </a:xfrm>
          </p:grpSpPr>
          <p:sp>
            <p:nvSpPr>
              <p:cNvPr id="55" name="Freeform 37"/>
              <p:cNvSpPr>
                <a:spLocks/>
              </p:cNvSpPr>
              <p:nvPr/>
            </p:nvSpPr>
            <p:spPr bwMode="auto">
              <a:xfrm>
                <a:off x="3101" y="2887"/>
                <a:ext cx="2554" cy="908"/>
              </a:xfrm>
              <a:custGeom>
                <a:avLst/>
                <a:gdLst>
                  <a:gd name="T0" fmla="+- 0 3101 3101"/>
                  <a:gd name="T1" fmla="*/ T0 w 2554"/>
                  <a:gd name="T2" fmla="+- 0 3795 2887"/>
                  <a:gd name="T3" fmla="*/ 3795 h 908"/>
                  <a:gd name="T4" fmla="+- 0 5654 3101"/>
                  <a:gd name="T5" fmla="*/ T4 w 2554"/>
                  <a:gd name="T6" fmla="+- 0 3795 2887"/>
                  <a:gd name="T7" fmla="*/ 3795 h 908"/>
                  <a:gd name="T8" fmla="+- 0 5654 3101"/>
                  <a:gd name="T9" fmla="*/ T8 w 2554"/>
                  <a:gd name="T10" fmla="+- 0 2887 2887"/>
                  <a:gd name="T11" fmla="*/ 2887 h 908"/>
                  <a:gd name="T12" fmla="+- 0 3101 3101"/>
                  <a:gd name="T13" fmla="*/ T12 w 2554"/>
                  <a:gd name="T14" fmla="+- 0 2887 2887"/>
                  <a:gd name="T15" fmla="*/ 2887 h 908"/>
                  <a:gd name="T16" fmla="+- 0 3101 3101"/>
                  <a:gd name="T17" fmla="*/ T16 w 2554"/>
                  <a:gd name="T18" fmla="+- 0 3795 2887"/>
                  <a:gd name="T19" fmla="*/ 3795 h 9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54" h="908">
                    <a:moveTo>
                      <a:pt x="0" y="908"/>
                    </a:moveTo>
                    <a:lnTo>
                      <a:pt x="2553" y="908"/>
                    </a:lnTo>
                    <a:lnTo>
                      <a:pt x="2553" y="0"/>
                    </a:lnTo>
                    <a:lnTo>
                      <a:pt x="0" y="0"/>
                    </a:lnTo>
                    <a:lnTo>
                      <a:pt x="0" y="9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56" name="Picture 3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9" y="3031"/>
                <a:ext cx="850" cy="61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3101" y="1870"/>
              <a:ext cx="2554" cy="908"/>
              <a:chOff x="3101" y="1870"/>
              <a:chExt cx="2554" cy="908"/>
            </a:xfrm>
          </p:grpSpPr>
          <p:sp>
            <p:nvSpPr>
              <p:cNvPr id="53" name="Freeform 34"/>
              <p:cNvSpPr>
                <a:spLocks/>
              </p:cNvSpPr>
              <p:nvPr/>
            </p:nvSpPr>
            <p:spPr bwMode="auto">
              <a:xfrm>
                <a:off x="3101" y="1870"/>
                <a:ext cx="2554" cy="908"/>
              </a:xfrm>
              <a:custGeom>
                <a:avLst/>
                <a:gdLst>
                  <a:gd name="T0" fmla="+- 0 3101 3101"/>
                  <a:gd name="T1" fmla="*/ T0 w 2554"/>
                  <a:gd name="T2" fmla="+- 0 2777 1870"/>
                  <a:gd name="T3" fmla="*/ 2777 h 908"/>
                  <a:gd name="T4" fmla="+- 0 5654 3101"/>
                  <a:gd name="T5" fmla="*/ T4 w 2554"/>
                  <a:gd name="T6" fmla="+- 0 2777 1870"/>
                  <a:gd name="T7" fmla="*/ 2777 h 908"/>
                  <a:gd name="T8" fmla="+- 0 5654 3101"/>
                  <a:gd name="T9" fmla="*/ T8 w 2554"/>
                  <a:gd name="T10" fmla="+- 0 1870 1870"/>
                  <a:gd name="T11" fmla="*/ 1870 h 908"/>
                  <a:gd name="T12" fmla="+- 0 3101 3101"/>
                  <a:gd name="T13" fmla="*/ T12 w 2554"/>
                  <a:gd name="T14" fmla="+- 0 1870 1870"/>
                  <a:gd name="T15" fmla="*/ 1870 h 908"/>
                  <a:gd name="T16" fmla="+- 0 3101 3101"/>
                  <a:gd name="T17" fmla="*/ T16 w 2554"/>
                  <a:gd name="T18" fmla="+- 0 2777 1870"/>
                  <a:gd name="T19" fmla="*/ 2777 h 9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54" h="908">
                    <a:moveTo>
                      <a:pt x="0" y="907"/>
                    </a:moveTo>
                    <a:lnTo>
                      <a:pt x="2553" y="907"/>
                    </a:lnTo>
                    <a:lnTo>
                      <a:pt x="2553" y="0"/>
                    </a:lnTo>
                    <a:lnTo>
                      <a:pt x="0" y="0"/>
                    </a:lnTo>
                    <a:lnTo>
                      <a:pt x="0" y="9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54" name="Picture 33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9" y="1975"/>
                <a:ext cx="850" cy="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4" name="Group 29"/>
            <p:cNvGrpSpPr>
              <a:grpSpLocks/>
            </p:cNvGrpSpPr>
            <p:nvPr/>
          </p:nvGrpSpPr>
          <p:grpSpPr bwMode="auto">
            <a:xfrm>
              <a:off x="8482" y="2887"/>
              <a:ext cx="2554" cy="908"/>
              <a:chOff x="8482" y="2887"/>
              <a:chExt cx="2554" cy="908"/>
            </a:xfrm>
          </p:grpSpPr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8482" y="2887"/>
                <a:ext cx="2554" cy="908"/>
              </a:xfrm>
              <a:custGeom>
                <a:avLst/>
                <a:gdLst>
                  <a:gd name="T0" fmla="+- 0 8482 8482"/>
                  <a:gd name="T1" fmla="*/ T0 w 2554"/>
                  <a:gd name="T2" fmla="+- 0 3795 2887"/>
                  <a:gd name="T3" fmla="*/ 3795 h 908"/>
                  <a:gd name="T4" fmla="+- 0 11035 8482"/>
                  <a:gd name="T5" fmla="*/ T4 w 2554"/>
                  <a:gd name="T6" fmla="+- 0 3795 2887"/>
                  <a:gd name="T7" fmla="*/ 3795 h 908"/>
                  <a:gd name="T8" fmla="+- 0 11035 8482"/>
                  <a:gd name="T9" fmla="*/ T8 w 2554"/>
                  <a:gd name="T10" fmla="+- 0 2887 2887"/>
                  <a:gd name="T11" fmla="*/ 2887 h 908"/>
                  <a:gd name="T12" fmla="+- 0 8482 8482"/>
                  <a:gd name="T13" fmla="*/ T12 w 2554"/>
                  <a:gd name="T14" fmla="+- 0 2887 2887"/>
                  <a:gd name="T15" fmla="*/ 2887 h 908"/>
                  <a:gd name="T16" fmla="+- 0 8482 8482"/>
                  <a:gd name="T17" fmla="*/ T16 w 2554"/>
                  <a:gd name="T18" fmla="+- 0 3795 2887"/>
                  <a:gd name="T19" fmla="*/ 3795 h 9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54" h="908">
                    <a:moveTo>
                      <a:pt x="0" y="908"/>
                    </a:moveTo>
                    <a:lnTo>
                      <a:pt x="2553" y="908"/>
                    </a:lnTo>
                    <a:lnTo>
                      <a:pt x="2553" y="0"/>
                    </a:lnTo>
                    <a:lnTo>
                      <a:pt x="0" y="0"/>
                    </a:lnTo>
                    <a:lnTo>
                      <a:pt x="0" y="9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52" name="Picture 30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83" y="3127"/>
                <a:ext cx="1056" cy="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5" name="Group 26"/>
            <p:cNvGrpSpPr>
              <a:grpSpLocks/>
            </p:cNvGrpSpPr>
            <p:nvPr/>
          </p:nvGrpSpPr>
          <p:grpSpPr bwMode="auto">
            <a:xfrm>
              <a:off x="8482" y="3900"/>
              <a:ext cx="2554" cy="908"/>
              <a:chOff x="8482" y="3900"/>
              <a:chExt cx="2554" cy="908"/>
            </a:xfrm>
          </p:grpSpPr>
          <p:sp>
            <p:nvSpPr>
              <p:cNvPr id="49" name="Freeform 28"/>
              <p:cNvSpPr>
                <a:spLocks/>
              </p:cNvSpPr>
              <p:nvPr/>
            </p:nvSpPr>
            <p:spPr bwMode="auto">
              <a:xfrm>
                <a:off x="8482" y="3900"/>
                <a:ext cx="2554" cy="908"/>
              </a:xfrm>
              <a:custGeom>
                <a:avLst/>
                <a:gdLst>
                  <a:gd name="T0" fmla="+- 0 8482 8482"/>
                  <a:gd name="T1" fmla="*/ T0 w 2554"/>
                  <a:gd name="T2" fmla="+- 0 4807 3900"/>
                  <a:gd name="T3" fmla="*/ 4807 h 908"/>
                  <a:gd name="T4" fmla="+- 0 11035 8482"/>
                  <a:gd name="T5" fmla="*/ T4 w 2554"/>
                  <a:gd name="T6" fmla="+- 0 4807 3900"/>
                  <a:gd name="T7" fmla="*/ 4807 h 908"/>
                  <a:gd name="T8" fmla="+- 0 11035 8482"/>
                  <a:gd name="T9" fmla="*/ T8 w 2554"/>
                  <a:gd name="T10" fmla="+- 0 3900 3900"/>
                  <a:gd name="T11" fmla="*/ 3900 h 908"/>
                  <a:gd name="T12" fmla="+- 0 8482 8482"/>
                  <a:gd name="T13" fmla="*/ T12 w 2554"/>
                  <a:gd name="T14" fmla="+- 0 3900 3900"/>
                  <a:gd name="T15" fmla="*/ 3900 h 908"/>
                  <a:gd name="T16" fmla="+- 0 8482 8482"/>
                  <a:gd name="T17" fmla="*/ T16 w 2554"/>
                  <a:gd name="T18" fmla="+- 0 4807 3900"/>
                  <a:gd name="T19" fmla="*/ 4807 h 9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54" h="908">
                    <a:moveTo>
                      <a:pt x="0" y="907"/>
                    </a:moveTo>
                    <a:lnTo>
                      <a:pt x="2553" y="907"/>
                    </a:lnTo>
                    <a:lnTo>
                      <a:pt x="2553" y="0"/>
                    </a:lnTo>
                    <a:lnTo>
                      <a:pt x="0" y="0"/>
                    </a:lnTo>
                    <a:lnTo>
                      <a:pt x="0" y="9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50" name="Picture 27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40" y="4011"/>
                <a:ext cx="1099" cy="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6" name="Group 23"/>
            <p:cNvGrpSpPr>
              <a:grpSpLocks/>
            </p:cNvGrpSpPr>
            <p:nvPr/>
          </p:nvGrpSpPr>
          <p:grpSpPr bwMode="auto">
            <a:xfrm>
              <a:off x="8482" y="1870"/>
              <a:ext cx="2554" cy="908"/>
              <a:chOff x="8482" y="1870"/>
              <a:chExt cx="2554" cy="908"/>
            </a:xfrm>
          </p:grpSpPr>
          <p:sp>
            <p:nvSpPr>
              <p:cNvPr id="47" name="Freeform 25"/>
              <p:cNvSpPr>
                <a:spLocks/>
              </p:cNvSpPr>
              <p:nvPr/>
            </p:nvSpPr>
            <p:spPr bwMode="auto">
              <a:xfrm>
                <a:off x="8482" y="1870"/>
                <a:ext cx="2554" cy="908"/>
              </a:xfrm>
              <a:custGeom>
                <a:avLst/>
                <a:gdLst>
                  <a:gd name="T0" fmla="+- 0 8482 8482"/>
                  <a:gd name="T1" fmla="*/ T0 w 2554"/>
                  <a:gd name="T2" fmla="+- 0 2777 1870"/>
                  <a:gd name="T3" fmla="*/ 2777 h 908"/>
                  <a:gd name="T4" fmla="+- 0 11035 8482"/>
                  <a:gd name="T5" fmla="*/ T4 w 2554"/>
                  <a:gd name="T6" fmla="+- 0 2777 1870"/>
                  <a:gd name="T7" fmla="*/ 2777 h 908"/>
                  <a:gd name="T8" fmla="+- 0 11035 8482"/>
                  <a:gd name="T9" fmla="*/ T8 w 2554"/>
                  <a:gd name="T10" fmla="+- 0 1870 1870"/>
                  <a:gd name="T11" fmla="*/ 1870 h 908"/>
                  <a:gd name="T12" fmla="+- 0 8482 8482"/>
                  <a:gd name="T13" fmla="*/ T12 w 2554"/>
                  <a:gd name="T14" fmla="+- 0 1870 1870"/>
                  <a:gd name="T15" fmla="*/ 1870 h 908"/>
                  <a:gd name="T16" fmla="+- 0 8482 8482"/>
                  <a:gd name="T17" fmla="*/ T16 w 2554"/>
                  <a:gd name="T18" fmla="+- 0 2777 1870"/>
                  <a:gd name="T19" fmla="*/ 2777 h 9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2554" h="908">
                    <a:moveTo>
                      <a:pt x="0" y="907"/>
                    </a:moveTo>
                    <a:lnTo>
                      <a:pt x="2553" y="907"/>
                    </a:lnTo>
                    <a:lnTo>
                      <a:pt x="2553" y="0"/>
                    </a:lnTo>
                    <a:lnTo>
                      <a:pt x="0" y="0"/>
                    </a:lnTo>
                    <a:lnTo>
                      <a:pt x="0" y="9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48" name="Picture 24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7" y="1999"/>
                <a:ext cx="1152" cy="6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21"/>
            <p:cNvGrpSpPr>
              <a:grpSpLocks/>
            </p:cNvGrpSpPr>
            <p:nvPr/>
          </p:nvGrpSpPr>
          <p:grpSpPr bwMode="auto">
            <a:xfrm>
              <a:off x="11318" y="2326"/>
              <a:ext cx="975" cy="2"/>
              <a:chOff x="11318" y="2326"/>
              <a:chExt cx="975" cy="2"/>
            </a:xfrm>
          </p:grpSpPr>
          <p:sp>
            <p:nvSpPr>
              <p:cNvPr id="46" name="Freeform 22"/>
              <p:cNvSpPr>
                <a:spLocks/>
              </p:cNvSpPr>
              <p:nvPr/>
            </p:nvSpPr>
            <p:spPr bwMode="auto">
              <a:xfrm>
                <a:off x="11318" y="2326"/>
                <a:ext cx="975" cy="2"/>
              </a:xfrm>
              <a:custGeom>
                <a:avLst/>
                <a:gdLst>
                  <a:gd name="T0" fmla="+- 0 11318 11318"/>
                  <a:gd name="T1" fmla="*/ T0 w 975"/>
                  <a:gd name="T2" fmla="+- 0 12293 11318"/>
                  <a:gd name="T3" fmla="*/ T2 w 97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75">
                    <a:moveTo>
                      <a:pt x="0" y="0"/>
                    </a:moveTo>
                    <a:lnTo>
                      <a:pt x="975" y="0"/>
                    </a:lnTo>
                  </a:path>
                </a:pathLst>
              </a:custGeom>
              <a:noFill/>
              <a:ln w="13449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19" name="Group 19"/>
            <p:cNvGrpSpPr>
              <a:grpSpLocks/>
            </p:cNvGrpSpPr>
            <p:nvPr/>
          </p:nvGrpSpPr>
          <p:grpSpPr bwMode="auto">
            <a:xfrm>
              <a:off x="11318" y="3339"/>
              <a:ext cx="975" cy="2"/>
              <a:chOff x="11318" y="3339"/>
              <a:chExt cx="975" cy="2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11318" y="3339"/>
                <a:ext cx="975" cy="2"/>
              </a:xfrm>
              <a:custGeom>
                <a:avLst/>
                <a:gdLst>
                  <a:gd name="T0" fmla="+- 0 11318 11318"/>
                  <a:gd name="T1" fmla="*/ T0 w 975"/>
                  <a:gd name="T2" fmla="+- 0 12293 11318"/>
                  <a:gd name="T3" fmla="*/ T2 w 97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75">
                    <a:moveTo>
                      <a:pt x="0" y="0"/>
                    </a:moveTo>
                    <a:lnTo>
                      <a:pt x="975" y="0"/>
                    </a:lnTo>
                  </a:path>
                </a:pathLst>
              </a:custGeom>
              <a:noFill/>
              <a:ln w="13449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0" name="Group 17"/>
            <p:cNvGrpSpPr>
              <a:grpSpLocks/>
            </p:cNvGrpSpPr>
            <p:nvPr/>
          </p:nvGrpSpPr>
          <p:grpSpPr bwMode="auto">
            <a:xfrm>
              <a:off x="11318" y="4356"/>
              <a:ext cx="975" cy="2"/>
              <a:chOff x="11318" y="4356"/>
              <a:chExt cx="975" cy="2"/>
            </a:xfrm>
          </p:grpSpPr>
          <p:sp>
            <p:nvSpPr>
              <p:cNvPr id="44" name="Freeform 18"/>
              <p:cNvSpPr>
                <a:spLocks/>
              </p:cNvSpPr>
              <p:nvPr/>
            </p:nvSpPr>
            <p:spPr bwMode="auto">
              <a:xfrm>
                <a:off x="11318" y="4356"/>
                <a:ext cx="975" cy="2"/>
              </a:xfrm>
              <a:custGeom>
                <a:avLst/>
                <a:gdLst>
                  <a:gd name="T0" fmla="+- 0 11318 11318"/>
                  <a:gd name="T1" fmla="*/ T0 w 975"/>
                  <a:gd name="T2" fmla="+- 0 12293 11318"/>
                  <a:gd name="T3" fmla="*/ T2 w 975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75">
                    <a:moveTo>
                      <a:pt x="0" y="0"/>
                    </a:moveTo>
                    <a:lnTo>
                      <a:pt x="975" y="0"/>
                    </a:lnTo>
                  </a:path>
                </a:pathLst>
              </a:custGeom>
              <a:noFill/>
              <a:ln w="13449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1" name="Group 15"/>
            <p:cNvGrpSpPr>
              <a:grpSpLocks/>
            </p:cNvGrpSpPr>
            <p:nvPr/>
          </p:nvGrpSpPr>
          <p:grpSpPr bwMode="auto">
            <a:xfrm>
              <a:off x="1858" y="3339"/>
              <a:ext cx="970" cy="2"/>
              <a:chOff x="1858" y="3339"/>
              <a:chExt cx="970" cy="2"/>
            </a:xfrm>
          </p:grpSpPr>
          <p:sp>
            <p:nvSpPr>
              <p:cNvPr id="43" name="Freeform 16"/>
              <p:cNvSpPr>
                <a:spLocks/>
              </p:cNvSpPr>
              <p:nvPr/>
            </p:nvSpPr>
            <p:spPr bwMode="auto">
              <a:xfrm>
                <a:off x="1858" y="3339"/>
                <a:ext cx="970" cy="2"/>
              </a:xfrm>
              <a:custGeom>
                <a:avLst/>
                <a:gdLst>
                  <a:gd name="T0" fmla="+- 0 1858 1858"/>
                  <a:gd name="T1" fmla="*/ T0 w 970"/>
                  <a:gd name="T2" fmla="+- 0 2827 1858"/>
                  <a:gd name="T3" fmla="*/ T2 w 970"/>
                </a:gdLst>
                <a:ahLst/>
                <a:cxnLst>
                  <a:cxn ang="0">
                    <a:pos x="T1" y="0"/>
                  </a:cxn>
                  <a:cxn ang="0">
                    <a:pos x="T3" y="0"/>
                  </a:cxn>
                </a:cxnLst>
                <a:rect l="0" t="0" r="r" b="b"/>
                <a:pathLst>
                  <a:path w="970">
                    <a:moveTo>
                      <a:pt x="0" y="0"/>
                    </a:moveTo>
                    <a:lnTo>
                      <a:pt x="969" y="0"/>
                    </a:lnTo>
                  </a:path>
                </a:pathLst>
              </a:custGeom>
              <a:noFill/>
              <a:ln w="13449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grpSp>
          <p:nvGrpSpPr>
            <p:cNvPr id="22" name="Group 12"/>
            <p:cNvGrpSpPr>
              <a:grpSpLocks/>
            </p:cNvGrpSpPr>
            <p:nvPr/>
          </p:nvGrpSpPr>
          <p:grpSpPr bwMode="auto">
            <a:xfrm>
              <a:off x="7070" y="5983"/>
              <a:ext cx="2" cy="284"/>
              <a:chOff x="7070" y="5983"/>
              <a:chExt cx="2" cy="284"/>
            </a:xfrm>
          </p:grpSpPr>
          <p:sp>
            <p:nvSpPr>
              <p:cNvPr id="41" name="Freeform 14"/>
              <p:cNvSpPr>
                <a:spLocks/>
              </p:cNvSpPr>
              <p:nvPr/>
            </p:nvSpPr>
            <p:spPr bwMode="auto">
              <a:xfrm>
                <a:off x="7070" y="5983"/>
                <a:ext cx="2" cy="284"/>
              </a:xfrm>
              <a:custGeom>
                <a:avLst/>
                <a:gdLst>
                  <a:gd name="T0" fmla="+- 0 5983 5983"/>
                  <a:gd name="T1" fmla="*/ 5983 h 284"/>
                  <a:gd name="T2" fmla="+- 0 6267 5983"/>
                  <a:gd name="T3" fmla="*/ 6267 h 28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284">
                    <a:moveTo>
                      <a:pt x="0" y="0"/>
                    </a:moveTo>
                    <a:lnTo>
                      <a:pt x="0" y="284"/>
                    </a:lnTo>
                  </a:path>
                </a:pathLst>
              </a:custGeom>
              <a:noFill/>
              <a:ln w="13462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  <p:pic>
            <p:nvPicPr>
              <p:cNvPr id="42" name="Picture 13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39" y="-117"/>
                <a:ext cx="533" cy="7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Group 10"/>
            <p:cNvGrpSpPr>
              <a:grpSpLocks/>
            </p:cNvGrpSpPr>
            <p:nvPr/>
          </p:nvGrpSpPr>
          <p:grpSpPr bwMode="auto">
            <a:xfrm>
              <a:off x="7070" y="708"/>
              <a:ext cx="2" cy="624"/>
              <a:chOff x="7070" y="708"/>
              <a:chExt cx="2" cy="624"/>
            </a:xfrm>
          </p:grpSpPr>
          <p:sp>
            <p:nvSpPr>
              <p:cNvPr id="40" name="Freeform 11"/>
              <p:cNvSpPr>
                <a:spLocks/>
              </p:cNvSpPr>
              <p:nvPr/>
            </p:nvSpPr>
            <p:spPr bwMode="auto">
              <a:xfrm>
                <a:off x="7070" y="708"/>
                <a:ext cx="2" cy="624"/>
              </a:xfrm>
              <a:custGeom>
                <a:avLst/>
                <a:gdLst>
                  <a:gd name="T0" fmla="+- 0 708 708"/>
                  <a:gd name="T1" fmla="*/ 708 h 624"/>
                  <a:gd name="T2" fmla="+- 0 1332 708"/>
                  <a:gd name="T3" fmla="*/ 1332 h 624"/>
                </a:gdLst>
                <a:ahLst/>
                <a:cxnLst>
                  <a:cxn ang="0">
                    <a:pos x="0" y="T1"/>
                  </a:cxn>
                  <a:cxn ang="0">
                    <a:pos x="0" y="T3"/>
                  </a:cxn>
                </a:cxnLst>
                <a:rect l="0" t="0" r="r" b="b"/>
                <a:pathLst>
                  <a:path h="624">
                    <a:moveTo>
                      <a:pt x="0" y="0"/>
                    </a:moveTo>
                    <a:lnTo>
                      <a:pt x="0" y="624"/>
                    </a:lnTo>
                  </a:path>
                </a:pathLst>
              </a:custGeom>
              <a:noFill/>
              <a:ln w="13462">
                <a:solidFill>
                  <a:srgbClr val="6666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</p:grpSp>
      <p:pic>
        <p:nvPicPr>
          <p:cNvPr id="69" name="Picture 7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68" y="2441968"/>
            <a:ext cx="423863" cy="59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9930" y="1721888"/>
            <a:ext cx="517525" cy="44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062" y="2585984"/>
            <a:ext cx="725488" cy="334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337" y="3236671"/>
            <a:ext cx="557213" cy="57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テキスト ボックス 72"/>
          <p:cNvSpPr txBox="1"/>
          <p:nvPr/>
        </p:nvSpPr>
        <p:spPr>
          <a:xfrm>
            <a:off x="1691680" y="1988840"/>
            <a:ext cx="810933" cy="414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サービス</a:t>
            </a:r>
          </a:p>
        </p:txBody>
      </p:sp>
      <p:sp>
        <p:nvSpPr>
          <p:cNvPr id="74" name="テキスト ボックス 73"/>
          <p:cNvSpPr txBox="1"/>
          <p:nvPr/>
        </p:nvSpPr>
        <p:spPr>
          <a:xfrm>
            <a:off x="1693517" y="2617773"/>
            <a:ext cx="810933" cy="414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販売管理</a:t>
            </a:r>
          </a:p>
        </p:txBody>
      </p:sp>
      <p:sp>
        <p:nvSpPr>
          <p:cNvPr id="75" name="テキスト ボックス 74"/>
          <p:cNvSpPr txBox="1"/>
          <p:nvPr/>
        </p:nvSpPr>
        <p:spPr>
          <a:xfrm>
            <a:off x="1693517" y="3283237"/>
            <a:ext cx="1105021" cy="414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Marketing</a:t>
            </a:r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76" name="テキスト ボックス 75"/>
          <p:cNvSpPr txBox="1"/>
          <p:nvPr/>
        </p:nvSpPr>
        <p:spPr>
          <a:xfrm>
            <a:off x="3236992" y="1916832"/>
            <a:ext cx="1151347" cy="414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プロジェクト管理</a:t>
            </a:r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3236992" y="2564904"/>
            <a:ext cx="1289288" cy="414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倉庫管理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ロジスティクス</a:t>
            </a:r>
          </a:p>
        </p:txBody>
      </p:sp>
      <p:sp>
        <p:nvSpPr>
          <p:cNvPr id="78" name="テキスト ボックス 77"/>
          <p:cNvSpPr txBox="1"/>
          <p:nvPr/>
        </p:nvSpPr>
        <p:spPr>
          <a:xfrm>
            <a:off x="3248422" y="3230368"/>
            <a:ext cx="1151347" cy="414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生産管理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5004829" y="1916832"/>
            <a:ext cx="1151347" cy="414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財務会計</a:t>
            </a:r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管理会計</a:t>
            </a:r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5004048" y="2582296"/>
            <a:ext cx="1151347" cy="414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購買管理</a:t>
            </a: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5004829" y="3212976"/>
            <a:ext cx="1151347" cy="414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人事</a:t>
            </a:r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3218706" y="3810120"/>
            <a:ext cx="1151347" cy="4146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サプライチェーン</a:t>
            </a:r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4211960" y="830040"/>
            <a:ext cx="1656184" cy="3667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シェアードサービス</a:t>
            </a: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4709" y="3018032"/>
            <a:ext cx="1024041" cy="342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得意先</a:t>
            </a: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380312" y="2132856"/>
            <a:ext cx="1024041" cy="342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銀行</a:t>
            </a: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96241" y="2949452"/>
            <a:ext cx="1024041" cy="342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仕入先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403172" y="3842370"/>
            <a:ext cx="1024041" cy="3426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契約者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325004" y="5150520"/>
            <a:ext cx="1656184" cy="3667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サプライヤー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603743" y="1571200"/>
            <a:ext cx="1656184" cy="3667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管理機能</a:t>
            </a: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2412920" y="1568222"/>
            <a:ext cx="2879160" cy="2522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kumimoji="1"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End to End </a:t>
            </a:r>
            <a:r>
              <a:rPr kumimoji="1"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の</a:t>
            </a:r>
            <a:r>
              <a:rPr kumimoji="1" lang="en-US" altLang="ja-JP" sz="1200" dirty="0" err="1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BusinessProcess</a:t>
            </a:r>
            <a:endParaRPr kumimoji="1"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076056" y="4869160"/>
            <a:ext cx="3826689" cy="1785104"/>
          </a:xfrm>
          <a:prstGeom prst="rect">
            <a:avLst/>
          </a:prstGeom>
          <a:noFill/>
          <a:ln w="28575"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altLang="ja-JP" sz="2000" b="1" dirty="0" smtClean="0">
                <a:solidFill>
                  <a:srgbClr val="0070C0"/>
                </a:solidFill>
              </a:rPr>
              <a:t>SAP ERP</a:t>
            </a:r>
            <a:r>
              <a:rPr lang="ja-JP" altLang="en-US" sz="2000" b="1" dirty="0" smtClean="0">
                <a:solidFill>
                  <a:srgbClr val="0070C0"/>
                </a:solidFill>
              </a:rPr>
              <a:t>との連携機能</a:t>
            </a:r>
            <a:endParaRPr lang="de-DE" altLang="ja-JP" sz="2000" b="1" dirty="0" smtClean="0">
              <a:solidFill>
                <a:srgbClr val="0070C0"/>
              </a:solidFill>
            </a:endParaRPr>
          </a:p>
          <a:p>
            <a:r>
              <a:rPr lang="ja-JP" altLang="en-US" b="1" dirty="0" smtClean="0"/>
              <a:t>　</a:t>
            </a:r>
            <a:r>
              <a:rPr lang="en-US" altLang="ja-JP" b="1" dirty="0" smtClean="0"/>
              <a:t>-</a:t>
            </a:r>
            <a:r>
              <a:rPr lang="de-DE" altLang="ja-JP" b="1" dirty="0" smtClean="0"/>
              <a:t>Preparation for consolidation</a:t>
            </a:r>
          </a:p>
          <a:p>
            <a:r>
              <a:rPr lang="ja-JP" altLang="en-US" b="1" dirty="0" smtClean="0"/>
              <a:t>　</a:t>
            </a:r>
            <a:r>
              <a:rPr lang="en-US" altLang="ja-JP" b="1" dirty="0" smtClean="0"/>
              <a:t>-</a:t>
            </a:r>
            <a:r>
              <a:rPr lang="de-DE" altLang="ja-JP" b="1" dirty="0" smtClean="0"/>
              <a:t>Purchasing from headquarter</a:t>
            </a:r>
          </a:p>
          <a:p>
            <a:r>
              <a:rPr lang="ja-JP" altLang="en-US" b="1" dirty="0" smtClean="0"/>
              <a:t>　</a:t>
            </a:r>
            <a:r>
              <a:rPr lang="en-US" altLang="ja-JP" b="1" dirty="0" smtClean="0"/>
              <a:t>-</a:t>
            </a:r>
            <a:r>
              <a:rPr lang="de-DE" altLang="ja-JP" b="1" dirty="0" smtClean="0"/>
              <a:t>Master Data Distribution</a:t>
            </a:r>
          </a:p>
          <a:p>
            <a:r>
              <a:rPr lang="ja-JP" altLang="en-US" b="1" dirty="0" smtClean="0"/>
              <a:t>　</a:t>
            </a:r>
            <a:r>
              <a:rPr lang="en-US" altLang="ja-JP" b="1" dirty="0" smtClean="0"/>
              <a:t>-</a:t>
            </a:r>
            <a:r>
              <a:rPr lang="de-DE" altLang="ja-JP" b="1" dirty="0" smtClean="0"/>
              <a:t>Drop shipment (direct delivery)</a:t>
            </a:r>
          </a:p>
          <a:p>
            <a:r>
              <a:rPr lang="ja-JP" altLang="en-US" b="1" dirty="0" smtClean="0"/>
              <a:t>　</a:t>
            </a:r>
            <a:r>
              <a:rPr lang="en-US" altLang="ja-JP" b="1" dirty="0" smtClean="0"/>
              <a:t>-</a:t>
            </a:r>
            <a:r>
              <a:rPr lang="de-DE" altLang="ja-JP" b="1" dirty="0" smtClean="0"/>
              <a:t>Central reporting</a:t>
            </a:r>
          </a:p>
        </p:txBody>
      </p:sp>
    </p:spTree>
  </p:cSld>
  <p:clrMapOvr>
    <a:masterClrMapping/>
  </p:clrMapOvr>
  <p:transition xmlns:p14="http://schemas.microsoft.com/office/powerpoint/2010/main">
    <p:pull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8898405" cy="3818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タイトル 1"/>
          <p:cNvSpPr txBox="1">
            <a:spLocks/>
          </p:cNvSpPr>
          <p:nvPr/>
        </p:nvSpPr>
        <p:spPr bwMode="gray">
          <a:xfrm>
            <a:off x="240090" y="93772"/>
            <a:ext cx="7284238" cy="418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90000"/>
              </a:lnSpc>
              <a:defRPr/>
            </a:pPr>
            <a:r>
              <a:rPr kumimoji="0" lang="ja-JP" altLang="en-US" sz="2400" b="1" i="1" u="sng" kern="0" dirty="0" smtClean="0">
                <a:solidFill>
                  <a:srgbClr val="0070C0"/>
                </a:solidFill>
                <a:latin typeface="Arial" pitchFamily="34" charset="0"/>
                <a:ea typeface="+mn-ea"/>
                <a:cs typeface="Arial" pitchFamily="34" charset="0"/>
              </a:rPr>
              <a:t>ピレリー社事例　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1281" y="5882007"/>
            <a:ext cx="3819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スライド番号プレースホルダ 5"/>
          <p:cNvSpPr txBox="1">
            <a:spLocks/>
          </p:cNvSpPr>
          <p:nvPr/>
        </p:nvSpPr>
        <p:spPr>
          <a:xfrm>
            <a:off x="8388424" y="0"/>
            <a:ext cx="755576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E45F96-F538-425B-996F-64854372792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charset="0"/>
                <a:ea typeface="ＭＳ Ｐゴシック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Arial" charset="0"/>
              <a:ea typeface="ＭＳ Ｐゴシック" pitchFamily="50" charset="-128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 spd="med">
    <p:pull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4074"/>
      </a:dk2>
      <a:lt2>
        <a:srgbClr val="FEA501"/>
      </a:lt2>
      <a:accent1>
        <a:srgbClr val="0061B2"/>
      </a:accent1>
      <a:accent2>
        <a:srgbClr val="2A79D0"/>
      </a:accent2>
      <a:accent3>
        <a:srgbClr val="FFFFFF"/>
      </a:accent3>
      <a:accent4>
        <a:srgbClr val="000000"/>
      </a:accent4>
      <a:accent5>
        <a:srgbClr val="AAB7D5"/>
      </a:accent5>
      <a:accent6>
        <a:srgbClr val="256DBC"/>
      </a:accent6>
      <a:hlink>
        <a:srgbClr val="69A2E1"/>
      </a:hlink>
      <a:folHlink>
        <a:srgbClr val="9DC2EB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4074"/>
        </a:dk2>
        <a:lt2>
          <a:srgbClr val="FEA501"/>
        </a:lt2>
        <a:accent1>
          <a:srgbClr val="0061B2"/>
        </a:accent1>
        <a:accent2>
          <a:srgbClr val="2A79D0"/>
        </a:accent2>
        <a:accent3>
          <a:srgbClr val="FFFFFF"/>
        </a:accent3>
        <a:accent4>
          <a:srgbClr val="000000"/>
        </a:accent4>
        <a:accent5>
          <a:srgbClr val="AAB7D5"/>
        </a:accent5>
        <a:accent6>
          <a:srgbClr val="256DBC"/>
        </a:accent6>
        <a:hlink>
          <a:srgbClr val="69A2E1"/>
        </a:hlink>
        <a:folHlink>
          <a:srgbClr val="9DC2E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13384</TotalTime>
  <Words>374</Words>
  <Application>Microsoft Macintosh PowerPoint</Application>
  <PresentationFormat>画面に合わせる (4:3)</PresentationFormat>
  <Paragraphs>160</Paragraphs>
  <Slides>13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5" baseType="lpstr">
      <vt:lpstr>Standarddesign</vt:lpstr>
      <vt:lpstr>Bitmap Image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キヤノンマーケティングジャパングループ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標準ソフトウェア（社内事務用）</dc:creator>
  <cp:lastModifiedBy>Saito Masanori</cp:lastModifiedBy>
  <cp:revision>317</cp:revision>
  <dcterms:created xsi:type="dcterms:W3CDTF">2012-04-26T12:02:46Z</dcterms:created>
  <dcterms:modified xsi:type="dcterms:W3CDTF">2015-03-25T10:12:40Z</dcterms:modified>
</cp:coreProperties>
</file>